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75"/>
  </p:notesMasterIdLst>
  <p:sldIdLst>
    <p:sldId id="7695" r:id="rId5"/>
    <p:sldId id="7774" r:id="rId6"/>
    <p:sldId id="7696" r:id="rId7"/>
    <p:sldId id="7827" r:id="rId8"/>
    <p:sldId id="7828" r:id="rId9"/>
    <p:sldId id="7776" r:id="rId10"/>
    <p:sldId id="7732" r:id="rId11"/>
    <p:sldId id="7761" r:id="rId12"/>
    <p:sldId id="4352" r:id="rId13"/>
    <p:sldId id="7778" r:id="rId14"/>
    <p:sldId id="7716" r:id="rId15"/>
    <p:sldId id="7779" r:id="rId16"/>
    <p:sldId id="7780" r:id="rId17"/>
    <p:sldId id="7781" r:id="rId18"/>
    <p:sldId id="6508" r:id="rId19"/>
    <p:sldId id="6422" r:id="rId20"/>
    <p:sldId id="7782" r:id="rId21"/>
    <p:sldId id="7783" r:id="rId22"/>
    <p:sldId id="7784" r:id="rId23"/>
    <p:sldId id="6543" r:id="rId24"/>
    <p:sldId id="6521" r:id="rId25"/>
    <p:sldId id="7785" r:id="rId26"/>
    <p:sldId id="7786" r:id="rId27"/>
    <p:sldId id="7787" r:id="rId28"/>
    <p:sldId id="7788" r:id="rId29"/>
    <p:sldId id="7789" r:id="rId30"/>
    <p:sldId id="7795" r:id="rId31"/>
    <p:sldId id="7797" r:id="rId32"/>
    <p:sldId id="7796" r:id="rId33"/>
    <p:sldId id="7798" r:id="rId34"/>
    <p:sldId id="7799" r:id="rId35"/>
    <p:sldId id="7765" r:id="rId36"/>
    <p:sldId id="7802" r:id="rId37"/>
    <p:sldId id="7803" r:id="rId38"/>
    <p:sldId id="7804" r:id="rId39"/>
    <p:sldId id="7805" r:id="rId40"/>
    <p:sldId id="7806" r:id="rId41"/>
    <p:sldId id="7800" r:id="rId42"/>
    <p:sldId id="6544" r:id="rId43"/>
    <p:sldId id="7807" r:id="rId44"/>
    <p:sldId id="7808" r:id="rId45"/>
    <p:sldId id="7746" r:id="rId46"/>
    <p:sldId id="7790" r:id="rId47"/>
    <p:sldId id="7791" r:id="rId48"/>
    <p:sldId id="7809" r:id="rId49"/>
    <p:sldId id="7792" r:id="rId50"/>
    <p:sldId id="7793" r:id="rId51"/>
    <p:sldId id="7794" r:id="rId52"/>
    <p:sldId id="7810" r:id="rId53"/>
    <p:sldId id="6554" r:id="rId54"/>
    <p:sldId id="7822" r:id="rId55"/>
    <p:sldId id="7823" r:id="rId56"/>
    <p:sldId id="7816" r:id="rId57"/>
    <p:sldId id="7817" r:id="rId58"/>
    <p:sldId id="7824" r:id="rId59"/>
    <p:sldId id="7811" r:id="rId60"/>
    <p:sldId id="7818" r:id="rId61"/>
    <p:sldId id="7819" r:id="rId62"/>
    <p:sldId id="7825" r:id="rId63"/>
    <p:sldId id="7820" r:id="rId64"/>
    <p:sldId id="7812" r:id="rId65"/>
    <p:sldId id="7813" r:id="rId66"/>
    <p:sldId id="7821" r:id="rId67"/>
    <p:sldId id="7815" r:id="rId68"/>
    <p:sldId id="7814" r:id="rId69"/>
    <p:sldId id="6529" r:id="rId70"/>
    <p:sldId id="7750" r:id="rId71"/>
    <p:sldId id="7749" r:id="rId72"/>
    <p:sldId id="7777" r:id="rId73"/>
    <p:sldId id="770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49BA07-5AD8-DBE6-CF8D-1978A2CC3BDE}" name="Mojca Polak" initials="MP" userId="S::mojcap@vsgt.si::f5a19fb5-0c1a-495c-9bf1-b8f787f236a4" providerId="AD"/>
  <p188:author id="{AFFBDE77-884B-9F7C-9277-DC642D787AB9}" name="Tatjana Klakočar" initials="TK" userId="S::tatjana.klakocar@vsgt.si::52d434e4-ce75-449b-9aeb-5e821878ed4a" providerId="AD"/>
  <p188:author id="{7185227C-FBA7-F28C-370D-E5FB3AEC3332}" name="Helena Rošker" initials="HR" userId="S::helena.rosker@vsgt.si::7b461ed6-2d3c-4d34-a497-aaaf122d41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EC7C69"/>
    <a:srgbClr val="414141"/>
    <a:srgbClr val="FBA63B"/>
    <a:srgbClr val="000000"/>
    <a:srgbClr val="0C4659"/>
    <a:srgbClr val="82CCCA"/>
    <a:srgbClr val="E5BEAC"/>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ematski slog 1 – poudarek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97"/>
    <p:restoredTop sz="94653"/>
  </p:normalViewPr>
  <p:slideViewPr>
    <p:cSldViewPr snapToGrid="0">
      <p:cViewPr varScale="1">
        <p:scale>
          <a:sx n="107" d="100"/>
          <a:sy n="107" d="100"/>
        </p:scale>
        <p:origin x="378" y="78"/>
      </p:cViewPr>
      <p:guideLst/>
    </p:cSldViewPr>
  </p:slideViewPr>
  <p:notesTextViewPr>
    <p:cViewPr>
      <p:scale>
        <a:sx n="1" d="1"/>
        <a:sy n="1" d="1"/>
      </p:scale>
      <p:origin x="0" y="0"/>
    </p:cViewPr>
  </p:notesTextViewPr>
  <p:sorterViewPr>
    <p:cViewPr>
      <p:scale>
        <a:sx n="83" d="100"/>
        <a:sy n="8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287643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E961D-E64A-1A86-5F56-7F748BBC9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A7F0F-82AA-3A96-0382-2AC68673C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7A48C-D3F0-1B93-CEBB-13BB77F62F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27E9DA-7560-3A6E-92E7-FF190C60F4AE}"/>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323874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78E90-D0AF-8320-3845-38436D7549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69337-4501-F40C-8319-7C56AC4EC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75BAA-D9B9-03D5-9B42-C40127E19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D7D553-E7A1-6A5B-993F-A722B998D5B9}"/>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2770965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B37E-964B-AB72-BA13-C9103CF30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70A7-AFCC-5F48-A82E-6F196DA22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7C27F-1532-692B-4061-917E96A655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E358E8-0DB4-0DE7-512F-B757A9CEFCA6}"/>
              </a:ext>
            </a:extLst>
          </p:cNvPr>
          <p:cNvSpPr>
            <a:spLocks noGrp="1"/>
          </p:cNvSpPr>
          <p:nvPr>
            <p:ph type="sldNum" sz="quarter" idx="5"/>
          </p:nvPr>
        </p:nvSpPr>
        <p:spPr/>
        <p:txBody>
          <a:bodyPr/>
          <a:lstStyle/>
          <a:p>
            <a:fld id="{4BE5DE82-CF29-044D-9158-06A811149881}" type="slidenum">
              <a:rPr lang="en-US" smtClean="0"/>
              <a:t>68</a:t>
            </a:fld>
            <a:endParaRPr lang="en-US"/>
          </a:p>
        </p:txBody>
      </p:sp>
    </p:spTree>
    <p:extLst>
      <p:ext uri="{BB962C8B-B14F-4D97-AF65-F5344CB8AC3E}">
        <p14:creationId xmlns:p14="http://schemas.microsoft.com/office/powerpoint/2010/main" val="91744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29C6-1F76-D283-6F6B-788DABA71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7BCB9-1CF6-36F4-E0F2-0023BAEBD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D293B-4BF0-AE22-C8FE-8BE6883D8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977EB6-19B5-B08A-AA08-C34049126E6E}"/>
              </a:ext>
            </a:extLst>
          </p:cNvPr>
          <p:cNvSpPr>
            <a:spLocks noGrp="1"/>
          </p:cNvSpPr>
          <p:nvPr>
            <p:ph type="sldNum" sz="quarter" idx="5"/>
          </p:nvPr>
        </p:nvSpPr>
        <p:spPr/>
        <p:txBody>
          <a:bodyPr/>
          <a:lstStyle/>
          <a:p>
            <a:fld id="{4BE5DE82-CF29-044D-9158-06A811149881}" type="slidenum">
              <a:rPr lang="en-US" smtClean="0"/>
              <a:t>69</a:t>
            </a:fld>
            <a:endParaRPr lang="en-US"/>
          </a:p>
        </p:txBody>
      </p:sp>
    </p:spTree>
    <p:extLst>
      <p:ext uri="{BB962C8B-B14F-4D97-AF65-F5344CB8AC3E}">
        <p14:creationId xmlns:p14="http://schemas.microsoft.com/office/powerpoint/2010/main" val="320524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06B32E1-1333-B9C9-D02E-C78BD411386A}"/>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BCCB3D2F-897A-27CD-5C75-B89D591FA62D}"/>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4C4EA820-DE3A-12A9-1C7C-EFCFF69124A5}"/>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3225A569-CB78-8115-DC45-81EA4FB73C9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528BA923-B993-1485-29E9-2A707A899E78}"/>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35B6F4EA-9A13-F839-1D4B-6D585F28A92C}"/>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F74F7AC8-9322-4108-5796-9488BEC51BF5}"/>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6758249D-AC00-D6BC-8380-83E051BE058A}"/>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0382" y="1226454"/>
            <a:ext cx="6421871" cy="4669167"/>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705987" y="1760937"/>
            <a:ext cx="4578368" cy="2928110"/>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5192013" y="1250631"/>
            <a:ext cx="2953721" cy="452458"/>
          </a:xfrm>
          <a:prstGeom prst="rect">
            <a:avLst/>
          </a:prstGeom>
          <a:solidFill>
            <a:srgbClr val="EC7C69"/>
          </a:solidFill>
        </p:spPr>
        <p:txBody>
          <a:bodyPr anchor="ctr">
            <a:noAutofit/>
          </a:bodyPr>
          <a:lstStyle>
            <a:lvl1pPr marL="0" indent="0" algn="ctr">
              <a:lnSpc>
                <a:spcPts val="12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1BB1109-D387-7EDE-A820-EB58683BD5E2}"/>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C353D2BD-DB3A-7725-C3B3-2CCC51BD2D4E}"/>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56C89B58-702F-66F9-26F1-D3BD759B739D}"/>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3170C89E-76D3-1067-B605-3092418F53B7}"/>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3965C699-7AA5-7983-BF1B-B09FEC0D1F25}"/>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50BC0CC4-AC8B-DC10-3F58-9B8557E0900E}"/>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C7806AFE-258B-6F2A-9CE1-8DCAF22C035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524CCFDE-E791-3B85-66DA-D05FB210A7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E2FCC890-0D4B-3AC6-6D6A-935512044E8A}"/>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3592CB4E-F8C0-505C-CC32-B9A5A7F87726}"/>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2873E26F-06C8-67FF-A2B6-52E3D3B4F4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6EF5AB75-349D-0DEE-F740-35CA30AB431C}"/>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3AE2E067-6CF3-2B69-5C17-410DAA82BD7F}"/>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3B4F60B9-EA59-7EEE-187A-9860C265BC65}"/>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FB89E468-E332-DDA9-91DD-107B78991A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9EA0B8-5D49-1821-7620-0993D0948758}"/>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CEAAE28F-A556-F347-F34F-97D306A3F008}"/>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B8D911ED-3AB8-9BB7-3173-333BFC628E1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06890D07-127B-32B5-816C-B4C33AEA1F7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A48F14EC-5E03-5331-F118-E64EF69872E1}"/>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BE1CE31A-6072-7683-3901-41E332D9BAF1}"/>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B10779A-AF87-C27C-6F6D-F5C76B7C22F8}"/>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D77B12B6-1FC2-F76F-E574-B9568360492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253630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FAD7E-B404-12A4-6ADD-6828E9B51D5D}"/>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7005EBD5-F4AC-89F7-2D3D-337FDD4230A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7F2FCD0B-888F-46D8-8CB1-34B0F7C1EA64}"/>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0C948944-8714-DA5A-B4EC-5D115CF715AC}"/>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8D61C70D-71F6-13A3-47B8-C94399EFF82A}"/>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B88AC433-98E1-F544-4E01-E22C9AB5759F}"/>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3DE47-B046-C221-E38C-161AF3F0F0E4}"/>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450E7A92-FE7A-53B1-90BA-1135E333658A}"/>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594332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41452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EB892-AD65-7817-1D1C-6DE5B3C98CC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325907E3-0771-93CE-7024-2D735F5FD98F}"/>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15E70579-4373-149A-B7FE-A8B4A41E9D9F}"/>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634542D4-66C5-78BE-AE1C-5CEB7E19FECA}"/>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537C8848-429B-9221-B4E9-E95699B11742}"/>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F2058A62-28C4-F28D-A588-DF165099890A}"/>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06156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200318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5190EFF-3B6C-F041-17B9-03E7DA3E1E91}"/>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1BF3C018-A57E-95C4-9EB3-8B4A66867DE8}"/>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AC08F966-54D9-57EB-774C-AF88A25D1F29}"/>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0D602D34-6C8F-E332-B784-A6431C285658}"/>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52B6A7B8-086C-6005-4239-921C574C2D77}"/>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DBB59B6D-7528-8E66-934F-15899D5078C5}"/>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F74ADC6D-3AA6-435A-82B5-D30EAA3FA472}"/>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97689B66-FECF-3212-B162-12DF641D9EC2}"/>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5A9C08FB-486E-D54E-2E91-EA5C6669A31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97C34161-74EB-7EC0-491A-4CACD50C510D}"/>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077E275C-6C8B-CBF6-B6FC-6E72F552ED85}"/>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EBD113A8-C302-3DC6-837B-42A46F929A67}"/>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1BA9B044-DF1E-C918-387B-DD961A756A29}"/>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A26B3CC5-B580-83C6-B620-FD863E8951A8}"/>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6D838A2-2525-193F-2A97-E2986C1524CB}"/>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82258826-921D-503D-3879-716EAF1ACC5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3AE274F4-99C4-2F60-0300-75C38F3FE66C}"/>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4A7A32E-7792-789E-FA64-0EC70650BAF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72C84D7-5D46-53B4-105C-D3DAF91ACBD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7" name="Slide Number Placeholder 5">
            <a:extLst>
              <a:ext uri="{FF2B5EF4-FFF2-40B4-BE49-F238E27FC236}">
                <a16:creationId xmlns:a16="http://schemas.microsoft.com/office/drawing/2014/main" id="{90774E23-FA45-75F1-4EE6-35EB43EE45BD}"/>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6" r:id="rId36"/>
    <p:sldLayoutId id="2147483917" r:id="rId37"/>
    <p:sldLayoutId id="2147483918" r:id="rId38"/>
    <p:sldLayoutId id="2147483919" r:id="rId39"/>
    <p:sldLayoutId id="214748392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www.youtube.com/watch?v=_oP0qcjYh6I" TargetMode="External"/><Relationship Id="rId5" Type="http://schemas.openxmlformats.org/officeDocument/2006/relationships/image" Target="../media/image12.png"/><Relationship Id="rId4" Type="http://schemas.openxmlformats.org/officeDocument/2006/relationships/hyperlink" Target="https://www.bentral.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kmetija-urska.si/en/price-list/" TargetMode="External"/><Relationship Id="rId2" Type="http://schemas.openxmlformats.org/officeDocument/2006/relationships/image" Target="../media/image13.png"/><Relationship Id="rId1" Type="http://schemas.openxmlformats.org/officeDocument/2006/relationships/slideLayout" Target="../slideLayouts/slideLayout26.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5sjI1ThdZr8" TargetMode="External"/><Relationship Id="rId2" Type="http://schemas.openxmlformats.org/officeDocument/2006/relationships/image" Target="../media/image20.jpeg"/><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hyperlink" Target="https://www.visitmaribor.si/en/what-to-do/art-and-culture/top-maribor-sights/" TargetMode="External"/><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5" Type="http://schemas.openxmlformats.org/officeDocument/2006/relationships/hyperlink" Target="https://www.pikol.si/en/namestitve" TargetMode="Externa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5" Type="http://schemas.openxmlformats.org/officeDocument/2006/relationships/hyperlink" Target="https://www.turisticna-kmetija-weiss.si/en/" TargetMode="External"/><Relationship Id="rId4" Type="http://schemas.openxmlformats.org/officeDocument/2006/relationships/image" Target="../media/image24.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5" Type="http://schemas.openxmlformats.org/officeDocument/2006/relationships/hyperlink" Target="https://www.jeruzalem-slovenija.si/en-gb/nastanitve/razprseni-hotel" TargetMode="Externa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hyperlink" Target="https://www.izvornoslovensko.si/" TargetMode="External"/><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hyperlink" Target="https://operto.com/blog/hotel-guest-journey/" TargetMode="Externa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33.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hyperlink" Target="https://www.forbes.com/councils/forbesbusinesscouncil/2025/03/17/hospitality-in-the-digital-age-managing-quality-without-being-on-site/" TargetMode="Externa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34.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descr="Slika, ki vsebuje besede oblačila, človeški obraz, oseba, obleka&#10;&#10;Vsebina, ustvarjena z UI, morda ni pravilna.">
            <a:extLst>
              <a:ext uri="{FF2B5EF4-FFF2-40B4-BE49-F238E27FC236}">
                <a16:creationId xmlns:a16="http://schemas.microsoft.com/office/drawing/2014/main" id="{43A05762-E471-04F6-8E05-565B2CCBE4BB}"/>
              </a:ext>
            </a:extLst>
          </p:cNvPr>
          <p:cNvPicPr>
            <a:picLocks noGrp="1" noChangeAspect="1"/>
          </p:cNvPicPr>
          <p:nvPr>
            <p:ph type="pic" sz="quarter" idx="19"/>
          </p:nvPr>
        </p:nvPicPr>
        <p:blipFill>
          <a:blip r:embed="rId2"/>
          <a:srcRect l="517" r="517"/>
          <a:stretch/>
        </p:blipFill>
        <p:spPr>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Module 5 </a:t>
            </a:r>
            <a:r>
              <a:rPr lang="en-GB" b="0" dirty="0"/>
              <a:t>(Part 1)</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Guest Experience - Hosting with Heart, Remote Impact &amp; Viability</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a:t>
            </a:r>
            <a:r>
              <a:rPr lang="en-GB" sz="3200" b="1" dirty="0" err="1"/>
              <a:t>epicstays</a:t>
            </a:r>
            <a:r>
              <a:rPr lang="en-GB" sz="3200" dirty="0" err="1"/>
              <a:t>.eu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7806267" y="778060"/>
            <a:ext cx="4385733" cy="452458"/>
          </a:xfrm>
          <a:solidFill>
            <a:srgbClr val="EC7C69"/>
          </a:solidFill>
        </p:spPr>
        <p:txBody>
          <a:bodyPr/>
          <a:lstStyle/>
          <a:p>
            <a:pPr algn="ctr"/>
            <a:r>
              <a:rPr lang="en-GB" sz="1200" dirty="0"/>
              <a:t>Photo Credit: VSGT Maribor, Slovenia </a:t>
            </a:r>
          </a:p>
        </p:txBody>
      </p:sp>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DC978-5247-8561-CD71-6CA22367C73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B50580-04D8-5AF1-5AB5-AA0F6CE9B1C9}"/>
              </a:ext>
            </a:extLst>
          </p:cNvPr>
          <p:cNvSpPr>
            <a:spLocks noGrp="1"/>
          </p:cNvSpPr>
          <p:nvPr>
            <p:ph type="body" sz="quarter" idx="16"/>
          </p:nvPr>
        </p:nvSpPr>
        <p:spPr>
          <a:xfrm>
            <a:off x="457303" y="349193"/>
            <a:ext cx="10614687" cy="803654"/>
          </a:xfrm>
        </p:spPr>
        <p:txBody>
          <a:bodyPr lIns="91440" tIns="45720" rIns="91440" bIns="45720" anchor="t">
            <a:noAutofit/>
          </a:bodyPr>
          <a:lstStyle/>
          <a:p>
            <a:r>
              <a:rPr lang="en-US" dirty="0">
                <a:ea typeface="Calibri"/>
                <a:cs typeface="Calibri"/>
              </a:rPr>
              <a:t>Guest Journey</a:t>
            </a:r>
          </a:p>
        </p:txBody>
      </p:sp>
      <p:cxnSp>
        <p:nvCxnSpPr>
          <p:cNvPr id="2" name="Straight Connector 1">
            <a:extLst>
              <a:ext uri="{FF2B5EF4-FFF2-40B4-BE49-F238E27FC236}">
                <a16:creationId xmlns:a16="http://schemas.microsoft.com/office/drawing/2014/main" id="{B40FB76C-8F8D-1DA4-0DE0-3E4A758C8AD4}"/>
              </a:ext>
            </a:extLst>
          </p:cNvPr>
          <p:cNvCxnSpPr>
            <a:cxnSpLocks/>
          </p:cNvCxnSpPr>
          <p:nvPr/>
        </p:nvCxnSpPr>
        <p:spPr>
          <a:xfrm>
            <a:off x="0" y="1046674"/>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aphicFrame>
        <p:nvGraphicFramePr>
          <p:cNvPr id="8" name="Tabela 7">
            <a:extLst>
              <a:ext uri="{FF2B5EF4-FFF2-40B4-BE49-F238E27FC236}">
                <a16:creationId xmlns:a16="http://schemas.microsoft.com/office/drawing/2014/main" id="{6F3C65A4-91CD-3669-A688-FED18BC4249E}"/>
              </a:ext>
            </a:extLst>
          </p:cNvPr>
          <p:cNvGraphicFramePr>
            <a:graphicFrameLocks noGrp="1"/>
          </p:cNvGraphicFramePr>
          <p:nvPr>
            <p:extLst>
              <p:ext uri="{D42A27DB-BD31-4B8C-83A1-F6EECF244321}">
                <p14:modId xmlns:p14="http://schemas.microsoft.com/office/powerpoint/2010/main" val="3930830342"/>
              </p:ext>
            </p:extLst>
          </p:nvPr>
        </p:nvGraphicFramePr>
        <p:xfrm>
          <a:off x="494860" y="1345788"/>
          <a:ext cx="11082097" cy="3477420"/>
        </p:xfrm>
        <a:graphic>
          <a:graphicData uri="http://schemas.openxmlformats.org/drawingml/2006/table">
            <a:tbl>
              <a:tblPr firstRow="1" bandRow="1">
                <a:tableStyleId>{5C22544A-7EE6-4342-B048-85BDC9FD1C3A}</a:tableStyleId>
              </a:tblPr>
              <a:tblGrid>
                <a:gridCol w="1463491">
                  <a:extLst>
                    <a:ext uri="{9D8B030D-6E8A-4147-A177-3AD203B41FA5}">
                      <a16:colId xmlns:a16="http://schemas.microsoft.com/office/drawing/2014/main" val="1886933163"/>
                    </a:ext>
                  </a:extLst>
                </a:gridCol>
                <a:gridCol w="1307034">
                  <a:extLst>
                    <a:ext uri="{9D8B030D-6E8A-4147-A177-3AD203B41FA5}">
                      <a16:colId xmlns:a16="http://schemas.microsoft.com/office/drawing/2014/main" val="3141866495"/>
                    </a:ext>
                  </a:extLst>
                </a:gridCol>
                <a:gridCol w="1385262">
                  <a:extLst>
                    <a:ext uri="{9D8B030D-6E8A-4147-A177-3AD203B41FA5}">
                      <a16:colId xmlns:a16="http://schemas.microsoft.com/office/drawing/2014/main" val="421359927"/>
                    </a:ext>
                  </a:extLst>
                </a:gridCol>
                <a:gridCol w="1385262">
                  <a:extLst>
                    <a:ext uri="{9D8B030D-6E8A-4147-A177-3AD203B41FA5}">
                      <a16:colId xmlns:a16="http://schemas.microsoft.com/office/drawing/2014/main" val="1178434084"/>
                    </a:ext>
                  </a:extLst>
                </a:gridCol>
                <a:gridCol w="1385262">
                  <a:extLst>
                    <a:ext uri="{9D8B030D-6E8A-4147-A177-3AD203B41FA5}">
                      <a16:colId xmlns:a16="http://schemas.microsoft.com/office/drawing/2014/main" val="2270773007"/>
                    </a:ext>
                  </a:extLst>
                </a:gridCol>
                <a:gridCol w="1385262">
                  <a:extLst>
                    <a:ext uri="{9D8B030D-6E8A-4147-A177-3AD203B41FA5}">
                      <a16:colId xmlns:a16="http://schemas.microsoft.com/office/drawing/2014/main" val="2044698918"/>
                    </a:ext>
                  </a:extLst>
                </a:gridCol>
                <a:gridCol w="1385262">
                  <a:extLst>
                    <a:ext uri="{9D8B030D-6E8A-4147-A177-3AD203B41FA5}">
                      <a16:colId xmlns:a16="http://schemas.microsoft.com/office/drawing/2014/main" val="926010109"/>
                    </a:ext>
                  </a:extLst>
                </a:gridCol>
                <a:gridCol w="1385262">
                  <a:extLst>
                    <a:ext uri="{9D8B030D-6E8A-4147-A177-3AD203B41FA5}">
                      <a16:colId xmlns:a16="http://schemas.microsoft.com/office/drawing/2014/main" val="772395447"/>
                    </a:ext>
                  </a:extLst>
                </a:gridCol>
              </a:tblGrid>
              <a:tr h="1008032">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Stages of Guest Journey</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Inspiration and </a:t>
                      </a:r>
                      <a:r>
                        <a:rPr lang="en-IE" sz="1900" dirty="0">
                          <a:solidFill>
                            <a:schemeClr val="bg1"/>
                          </a:solidFill>
                          <a:latin typeface="Calibri" panose="020F0502020204030204" pitchFamily="34" charset="0"/>
                          <a:cs typeface="Calibri" panose="020F0502020204030204" pitchFamily="34" charset="0"/>
                        </a:rPr>
                        <a:t>R</a:t>
                      </a:r>
                      <a:r>
                        <a:rPr lang="sl-SI" sz="1900" dirty="0">
                          <a:solidFill>
                            <a:schemeClr val="bg1"/>
                          </a:solidFill>
                          <a:latin typeface="Calibri" panose="020F0502020204030204" pitchFamily="34" charset="0"/>
                          <a:cs typeface="Calibri" panose="020F0502020204030204" pitchFamily="34" charset="0"/>
                        </a:rPr>
                        <a:t>ese</a:t>
                      </a:r>
                      <a:r>
                        <a:rPr lang="en-IE" sz="1900" dirty="0">
                          <a:solidFill>
                            <a:schemeClr val="bg1"/>
                          </a:solidFill>
                          <a:latin typeface="Calibri" panose="020F0502020204030204" pitchFamily="34" charset="0"/>
                          <a:cs typeface="Calibri" panose="020F0502020204030204" pitchFamily="34" charset="0"/>
                        </a:rPr>
                        <a:t>a</a:t>
                      </a:r>
                      <a:r>
                        <a:rPr lang="sl-SI" sz="1900" dirty="0">
                          <a:solidFill>
                            <a:schemeClr val="bg1"/>
                          </a:solidFill>
                          <a:latin typeface="Calibri" panose="020F0502020204030204" pitchFamily="34" charset="0"/>
                          <a:cs typeface="Calibri" panose="020F0502020204030204" pitchFamily="34" charset="0"/>
                        </a:rPr>
                        <a:t>rch</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Booking</a:t>
                      </a:r>
                      <a:r>
                        <a:rPr lang="en-IE" sz="1900" dirty="0">
                          <a:solidFill>
                            <a:schemeClr val="bg1"/>
                          </a:solidFill>
                          <a:latin typeface="Calibri" panose="020F0502020204030204" pitchFamily="34" charset="0"/>
                          <a:cs typeface="Calibri" panose="020F0502020204030204" pitchFamily="34" charset="0"/>
                        </a:rPr>
                        <a:t>s</a:t>
                      </a:r>
                      <a:endParaRPr lang="sl-SI" sz="1900" dirty="0">
                        <a:solidFill>
                          <a:schemeClr val="bg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Pre-arrival </a:t>
                      </a:r>
                      <a:r>
                        <a:rPr lang="en-IE" sz="1900" dirty="0">
                          <a:solidFill>
                            <a:schemeClr val="bg1"/>
                          </a:solidFill>
                          <a:latin typeface="Calibri" panose="020F0502020204030204" pitchFamily="34" charset="0"/>
                          <a:cs typeface="Calibri" panose="020F0502020204030204" pitchFamily="34" charset="0"/>
                        </a:rPr>
                        <a:t>P</a:t>
                      </a:r>
                      <a:r>
                        <a:rPr lang="sl-SI" sz="1900" dirty="0">
                          <a:solidFill>
                            <a:schemeClr val="bg1"/>
                          </a:solidFill>
                          <a:latin typeface="Calibri" panose="020F0502020204030204" pitchFamily="34" charset="0"/>
                          <a:cs typeface="Calibri" panose="020F0502020204030204" pitchFamily="34" charset="0"/>
                        </a:rPr>
                        <a:t>lanning</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Check-in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Stay</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Check-out</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Review and </a:t>
                      </a:r>
                      <a:r>
                        <a:rPr lang="en-IE" sz="1900" dirty="0">
                          <a:solidFill>
                            <a:schemeClr val="bg1"/>
                          </a:solidFill>
                          <a:latin typeface="Calibri" panose="020F0502020204030204" pitchFamily="34" charset="0"/>
                          <a:cs typeface="Calibri" panose="020F0502020204030204" pitchFamily="34" charset="0"/>
                        </a:rPr>
                        <a:t>P</a:t>
                      </a:r>
                      <a:r>
                        <a:rPr lang="sl-SI" sz="1900" dirty="0">
                          <a:solidFill>
                            <a:schemeClr val="bg1"/>
                          </a:solidFill>
                          <a:latin typeface="Calibri" panose="020F0502020204030204" pitchFamily="34" charset="0"/>
                          <a:cs typeface="Calibri" panose="020F0502020204030204" pitchFamily="34" charset="0"/>
                        </a:rPr>
                        <a:t>ost-stay</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extLst>
                  <a:ext uri="{0D108BD9-81ED-4DB2-BD59-A6C34878D82A}">
                    <a16:rowId xmlns:a16="http://schemas.microsoft.com/office/drawing/2014/main" val="1387785908"/>
                  </a:ext>
                </a:extLst>
              </a:tr>
              <a:tr h="1008032">
                <a:tc>
                  <a:txBody>
                    <a:bodyPr/>
                    <a:lstStyle/>
                    <a:p>
                      <a:pPr>
                        <a:lnSpc>
                          <a:spcPts val="1960"/>
                        </a:lnSpc>
                      </a:pPr>
                      <a:r>
                        <a:rPr lang="sl-SI" sz="1900" b="1" dirty="0">
                          <a:solidFill>
                            <a:srgbClr val="459597"/>
                          </a:solidFill>
                          <a:latin typeface="Calibri" panose="020F0502020204030204" pitchFamily="34" charset="0"/>
                          <a:cs typeface="Calibri" panose="020F0502020204030204" pitchFamily="34" charset="0"/>
                        </a:rPr>
                        <a:t>Actions</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err="1">
                          <a:solidFill>
                            <a:srgbClr val="414141"/>
                          </a:solidFill>
                          <a:latin typeface="Calibri" panose="020F0502020204030204" pitchFamily="34" charset="0"/>
                          <a:cs typeface="Calibri" panose="020F0502020204030204" pitchFamily="34" charset="0"/>
                        </a:rPr>
                        <a:t>Review</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your</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online</a:t>
                      </a:r>
                      <a:r>
                        <a:rPr lang="sl-SI" sz="1700">
                          <a:solidFill>
                            <a:srgbClr val="414141"/>
                          </a:solidFill>
                          <a:latin typeface="Calibri" panose="020F0502020204030204" pitchFamily="34" charset="0"/>
                          <a:cs typeface="Calibri" panose="020F0502020204030204" pitchFamily="34" charset="0"/>
                        </a:rPr>
                        <a:t> rating, OTA </a:t>
                      </a:r>
                      <a:r>
                        <a:rPr lang="sl-SI" sz="1700" err="1">
                          <a:solidFill>
                            <a:srgbClr val="414141"/>
                          </a:solidFill>
                          <a:latin typeface="Calibri" panose="020F0502020204030204" pitchFamily="34" charset="0"/>
                          <a:cs typeface="Calibri" panose="020F0502020204030204" pitchFamily="34" charset="0"/>
                        </a:rPr>
                        <a:t>listings</a:t>
                      </a:r>
                      <a:r>
                        <a:rPr lang="sl-SI" sz="1700">
                          <a:solidFill>
                            <a:srgbClr val="414141"/>
                          </a:solidFill>
                          <a:latin typeface="Calibri" panose="020F0502020204030204" pitchFamily="34" charset="0"/>
                          <a:cs typeface="Calibri" panose="020F0502020204030204" pitchFamily="34" charset="0"/>
                        </a:rPr>
                        <a:t>, social </a:t>
                      </a:r>
                      <a:r>
                        <a:rPr lang="sl-SI" sz="1700" err="1">
                          <a:solidFill>
                            <a:srgbClr val="414141"/>
                          </a:solidFill>
                          <a:latin typeface="Calibri" panose="020F0502020204030204" pitchFamily="34" charset="0"/>
                          <a:cs typeface="Calibri" panose="020F0502020204030204" pitchFamily="34" charset="0"/>
                        </a:rPr>
                        <a:t>media</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and</a:t>
                      </a:r>
                      <a:r>
                        <a:rPr lang="sl-SI" sz="1700">
                          <a:solidFill>
                            <a:srgbClr val="414141"/>
                          </a:solidFill>
                          <a:latin typeface="Calibri" panose="020F0502020204030204" pitchFamily="34" charset="0"/>
                          <a:cs typeface="Calibri" panose="020F0502020204030204" pitchFamily="34" charset="0"/>
                        </a:rPr>
                        <a:t> post-</a:t>
                      </a:r>
                      <a:r>
                        <a:rPr lang="sl-SI" sz="1700" err="1">
                          <a:solidFill>
                            <a:srgbClr val="414141"/>
                          </a:solidFill>
                          <a:latin typeface="Calibri" panose="020F0502020204030204" pitchFamily="34" charset="0"/>
                          <a:cs typeface="Calibri" panose="020F0502020204030204" pitchFamily="34" charset="0"/>
                        </a:rPr>
                        <a:t>stay</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survey</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results</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err="1">
                          <a:solidFill>
                            <a:srgbClr val="414141"/>
                          </a:solidFill>
                          <a:latin typeface="Calibri" panose="020F0502020204030204" pitchFamily="34" charset="0"/>
                          <a:cs typeface="Calibri" panose="020F0502020204030204" pitchFamily="34" charset="0"/>
                        </a:rPr>
                        <a:t>Define</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where</a:t>
                      </a:r>
                      <a:r>
                        <a:rPr lang="sl-SI" sz="1700">
                          <a:solidFill>
                            <a:srgbClr val="414141"/>
                          </a:solidFill>
                          <a:latin typeface="Calibri" panose="020F0502020204030204" pitchFamily="34" charset="0"/>
                          <a:cs typeface="Calibri" panose="020F0502020204030204" pitchFamily="34" charset="0"/>
                        </a:rPr>
                        <a:t> to list, </a:t>
                      </a:r>
                      <a:r>
                        <a:rPr lang="sl-SI" sz="1700" err="1">
                          <a:solidFill>
                            <a:srgbClr val="414141"/>
                          </a:solidFill>
                          <a:latin typeface="Calibri" panose="020F0502020204030204" pitchFamily="34" charset="0"/>
                          <a:cs typeface="Calibri" panose="020F0502020204030204" pitchFamily="34" charset="0"/>
                        </a:rPr>
                        <a:t>Evaluate</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your</a:t>
                      </a:r>
                      <a:r>
                        <a:rPr lang="sl-SI" sz="1700">
                          <a:solidFill>
                            <a:srgbClr val="414141"/>
                          </a:solidFill>
                          <a:latin typeface="Calibri" panose="020F0502020204030204" pitchFamily="34" charset="0"/>
                          <a:cs typeface="Calibri" panose="020F0502020204030204" pitchFamily="34" charset="0"/>
                        </a:rPr>
                        <a:t> e-mail marketing </a:t>
                      </a:r>
                      <a:r>
                        <a:rPr lang="sl-SI" sz="1700" err="1">
                          <a:solidFill>
                            <a:srgbClr val="414141"/>
                          </a:solidFill>
                          <a:latin typeface="Calibri" panose="020F0502020204030204" pitchFamily="34" charset="0"/>
                          <a:cs typeface="Calibri" panose="020F0502020204030204" pitchFamily="34" charset="0"/>
                        </a:rPr>
                        <a:t>strategy</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and</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customer</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support</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ratings</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err="1">
                          <a:solidFill>
                            <a:srgbClr val="414141"/>
                          </a:solidFill>
                          <a:latin typeface="Calibri" panose="020F0502020204030204" pitchFamily="34" charset="0"/>
                          <a:cs typeface="Calibri" panose="020F0502020204030204" pitchFamily="34" charset="0"/>
                        </a:rPr>
                        <a:t>Review</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your</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communication</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with</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guests</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and</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anticipate</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frequently</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asked</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questions</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Check your reviews and see if it`s easy to access your hotel. Evaluate your communication with guests. </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Run a </a:t>
                      </a:r>
                      <a:r>
                        <a:rPr lang="en-US" sz="1700" dirty="0">
                          <a:solidFill>
                            <a:srgbClr val="414141"/>
                          </a:solidFill>
                          <a:latin typeface="Calibri" panose="020F0502020204030204" pitchFamily="34" charset="0"/>
                          <a:cs typeface="Calibri" panose="020F0502020204030204" pitchFamily="34" charset="0"/>
                        </a:rPr>
                        <a:t>health check on your rooms, communication, and </a:t>
                      </a:r>
                      <a:r>
                        <a:rPr lang="sl-SI" sz="1700" dirty="0">
                          <a:solidFill>
                            <a:srgbClr val="414141"/>
                          </a:solidFill>
                          <a:latin typeface="Calibri" panose="020F0502020204030204" pitchFamily="34" charset="0"/>
                          <a:cs typeface="Calibri" panose="020F0502020204030204" pitchFamily="34" charset="0"/>
                        </a:rPr>
                        <a:t>staff. Upsell and improve your tech stack. </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Review the check-out process </a:t>
                      </a:r>
                      <a:r>
                        <a:rPr lang="sl-SI" sz="1700" b="0" i="0" u="none" strike="noStrike" noProof="0" dirty="0">
                          <a:solidFill>
                            <a:srgbClr val="414141"/>
                          </a:solidFill>
                          <a:latin typeface="Calibri" panose="020F0502020204030204" pitchFamily="34" charset="0"/>
                          <a:cs typeface="Calibri" panose="020F0502020204030204" pitchFamily="34" charset="0"/>
                        </a:rPr>
                        <a:t>and post-stay survey answers. </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Analyze the feedback, reed and answer online review, and build a strategy to connect with guest post-stay. </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extLst>
                  <a:ext uri="{0D108BD9-81ED-4DB2-BD59-A6C34878D82A}">
                    <a16:rowId xmlns:a16="http://schemas.microsoft.com/office/drawing/2014/main" val="1403744945"/>
                  </a:ext>
                </a:extLst>
              </a:tr>
            </a:tbl>
          </a:graphicData>
        </a:graphic>
      </p:graphicFrame>
      <p:pic>
        <p:nvPicPr>
          <p:cNvPr id="5" name="Picture 4">
            <a:extLst>
              <a:ext uri="{FF2B5EF4-FFF2-40B4-BE49-F238E27FC236}">
                <a16:creationId xmlns:a16="http://schemas.microsoft.com/office/drawing/2014/main" id="{D9391D41-C166-90EA-30FD-4B8E0E0A51F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128488" y="4760014"/>
            <a:ext cx="3580276" cy="2659133"/>
          </a:xfrm>
          <a:prstGeom prst="rect">
            <a:avLst/>
          </a:prstGeom>
        </p:spPr>
      </p:pic>
      <p:sp>
        <p:nvSpPr>
          <p:cNvPr id="6" name="Slide Number Placeholder 5">
            <a:extLst>
              <a:ext uri="{FF2B5EF4-FFF2-40B4-BE49-F238E27FC236}">
                <a16:creationId xmlns:a16="http://schemas.microsoft.com/office/drawing/2014/main" id="{0ABD8E9B-5419-B1BF-0F66-76C3A243EE9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10</a:t>
            </a:fld>
            <a:endParaRPr lang="fr-CA" sz="1200" dirty="0"/>
          </a:p>
        </p:txBody>
      </p:sp>
    </p:spTree>
    <p:extLst>
      <p:ext uri="{BB962C8B-B14F-4D97-AF65-F5344CB8AC3E}">
        <p14:creationId xmlns:p14="http://schemas.microsoft.com/office/powerpoint/2010/main" val="109186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6238020" cy="803654"/>
          </a:xfrm>
          <a:prstGeom prst="rect">
            <a:avLst/>
          </a:prstGeom>
        </p:spPr>
        <p:txBody>
          <a:bodyPr/>
          <a:lstStyle/>
          <a:p>
            <a:pPr>
              <a:lnSpc>
                <a:spcPts val="2960"/>
              </a:lnSpc>
            </a:pPr>
            <a:r>
              <a:rPr lang="en-GB" dirty="0"/>
              <a:t>Designing the Full Guest Experience</a:t>
            </a:r>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1881924"/>
            <a:ext cx="751139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Being a great host means thinking about the full guest journey, not just the stay itself. Guests start forming opinions from the moment they see your listing. Clear information, friendly messages, and a smooth booking process all help make a great first impression. When they arrive, they should feel welcome and know what to expect.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During their stay, comfort and small helpful details can really stand out. After they leave, a kind follow-up message or thank you can leave a lasting impression. This full journey builds trust and makes guests more likely to come back. In this part, you will learn how to plan each step of the journey with care. You don’t need to be perfect - just consistent, friendly, and thoughtful. </a:t>
            </a:r>
          </a:p>
          <a:p>
            <a:pPr>
              <a:lnSpc>
                <a:spcPts val="2340"/>
              </a:lnSpc>
            </a:pPr>
            <a:r>
              <a:rPr lang="en-GB" b="0" i="0" dirty="0">
                <a:effectLst/>
                <a:latin typeface="Calibri"/>
                <a:ea typeface="Calibri"/>
                <a:cs typeface="Calibri"/>
              </a:rPr>
              <a:t>A well-designed guest experience makes your place memorable and your reviews stronger.</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11</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2E6C5-A9A5-9B79-8F03-7761411236E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E290928-246F-0D58-19F7-B5194F6C7240}"/>
              </a:ext>
            </a:extLst>
          </p:cNvPr>
          <p:cNvSpPr txBox="1">
            <a:spLocks/>
          </p:cNvSpPr>
          <p:nvPr/>
        </p:nvSpPr>
        <p:spPr>
          <a:xfrm>
            <a:off x="629645" y="307773"/>
            <a:ext cx="882459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Understanding the Guest Journey: </a:t>
            </a:r>
          </a:p>
          <a:p>
            <a:pPr>
              <a:lnSpc>
                <a:spcPts val="3720"/>
              </a:lnSpc>
            </a:pPr>
            <a:r>
              <a:rPr lang="en-US" dirty="0"/>
              <a:t>Before, During, and After</a:t>
            </a:r>
          </a:p>
          <a:p>
            <a:pPr>
              <a:lnSpc>
                <a:spcPts val="3720"/>
              </a:lnSpc>
            </a:pPr>
            <a:endParaRPr lang="en-US" dirty="0"/>
          </a:p>
        </p:txBody>
      </p:sp>
      <p:cxnSp>
        <p:nvCxnSpPr>
          <p:cNvPr id="10" name="Straight Connector 9">
            <a:extLst>
              <a:ext uri="{FF2B5EF4-FFF2-40B4-BE49-F238E27FC236}">
                <a16:creationId xmlns:a16="http://schemas.microsoft.com/office/drawing/2014/main" id="{C00B059D-C657-74D8-17C8-3CBBB8EA71F6}"/>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267AEC1-E051-6220-7055-7814DF99FF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12</a:t>
            </a:fld>
            <a:endParaRPr lang="fr-CA" sz="1200" dirty="0"/>
          </a:p>
        </p:txBody>
      </p:sp>
      <p:sp>
        <p:nvSpPr>
          <p:cNvPr id="4" name="Text Placeholder 5">
            <a:extLst>
              <a:ext uri="{FF2B5EF4-FFF2-40B4-BE49-F238E27FC236}">
                <a16:creationId xmlns:a16="http://schemas.microsoft.com/office/drawing/2014/main" id="{17022490-C0E6-1FA4-19A5-99A11DEFDAA7}"/>
              </a:ext>
            </a:extLst>
          </p:cNvPr>
          <p:cNvSpPr txBox="1">
            <a:spLocks/>
          </p:cNvSpPr>
          <p:nvPr/>
        </p:nvSpPr>
        <p:spPr>
          <a:xfrm>
            <a:off x="629645" y="2040681"/>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7D721EB9-3E10-CB97-ABBA-8CBC5BD27CAE}"/>
              </a:ext>
            </a:extLst>
          </p:cNvPr>
          <p:cNvSpPr txBox="1">
            <a:spLocks/>
          </p:cNvSpPr>
          <p:nvPr/>
        </p:nvSpPr>
        <p:spPr>
          <a:xfrm>
            <a:off x="629645" y="2681045"/>
            <a:ext cx="54422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Before the stay: </a:t>
            </a:r>
            <a:r>
              <a:rPr lang="en-GB" sz="2200" dirty="0">
                <a:solidFill>
                  <a:srgbClr val="414141"/>
                </a:solidFill>
              </a:rPr>
              <a:t>Ensure your listing is clear, complete, and honest (photos, location, house rules, check-in info). Send a welcome message after booking with practical details and a warm tone.</a:t>
            </a:r>
          </a:p>
          <a:p>
            <a:pPr marL="342900" indent="-342900">
              <a:lnSpc>
                <a:spcPts val="2240"/>
              </a:lnSpc>
              <a:buClr>
                <a:srgbClr val="459597"/>
              </a:buClr>
              <a:buFont typeface="Arial" panose="020B0604020202020204" pitchFamily="34" charset="0"/>
              <a:buChar char="•"/>
            </a:pPr>
            <a:r>
              <a:rPr lang="en-GB" sz="2200" b="1" dirty="0">
                <a:solidFill>
                  <a:srgbClr val="EC7C69"/>
                </a:solidFill>
              </a:rPr>
              <a:t>During the stay: </a:t>
            </a:r>
            <a:r>
              <a:rPr lang="en-GB" sz="2200" dirty="0">
                <a:solidFill>
                  <a:srgbClr val="414141"/>
                </a:solidFill>
              </a:rPr>
              <a:t>Make sure the space is clean, comfortable, and well-prepared. Offer a short printed or digital welcome guide with local tips and house instructions.</a:t>
            </a:r>
          </a:p>
          <a:p>
            <a:pPr marL="342900" indent="-342900">
              <a:lnSpc>
                <a:spcPts val="2240"/>
              </a:lnSpc>
              <a:buClr>
                <a:srgbClr val="459597"/>
              </a:buClr>
              <a:buFont typeface="Arial" panose="020B0604020202020204" pitchFamily="34" charset="0"/>
              <a:buChar char="•"/>
            </a:pPr>
            <a:r>
              <a:rPr lang="en-GB" sz="2200" b="1" dirty="0">
                <a:solidFill>
                  <a:srgbClr val="EC7C69"/>
                </a:solidFill>
              </a:rPr>
              <a:t>After the stay: </a:t>
            </a:r>
            <a:r>
              <a:rPr lang="en-GB" sz="2200" dirty="0">
                <a:solidFill>
                  <a:srgbClr val="414141"/>
                </a:solidFill>
              </a:rPr>
              <a:t>Send a polite thank-you message, ask if everything went well, and kindly invite the guest to leave a review.</a:t>
            </a:r>
          </a:p>
          <a:p>
            <a:pPr>
              <a:lnSpc>
                <a:spcPts val="2240"/>
              </a:lnSpc>
            </a:pPr>
            <a:endParaRPr lang="en-US" sz="2200" dirty="0">
              <a:solidFill>
                <a:srgbClr val="414141"/>
              </a:solidFill>
            </a:endParaRPr>
          </a:p>
        </p:txBody>
      </p:sp>
      <p:sp>
        <p:nvSpPr>
          <p:cNvPr id="16" name="Freeform 15">
            <a:extLst>
              <a:ext uri="{FF2B5EF4-FFF2-40B4-BE49-F238E27FC236}">
                <a16:creationId xmlns:a16="http://schemas.microsoft.com/office/drawing/2014/main" id="{7E1CAE27-A87B-2F70-145F-E9B6C2E819B3}"/>
              </a:ext>
            </a:extLst>
          </p:cNvPr>
          <p:cNvSpPr/>
          <p:nvPr/>
        </p:nvSpPr>
        <p:spPr>
          <a:xfrm rot="5400000" flipH="1">
            <a:off x="6476707" y="1997218"/>
            <a:ext cx="4975609" cy="4791681"/>
          </a:xfrm>
          <a:custGeom>
            <a:avLst/>
            <a:gdLst>
              <a:gd name="connsiteX0" fmla="*/ 4975609 w 4975609"/>
              <a:gd name="connsiteY0" fmla="*/ 4393516 h 4791681"/>
              <a:gd name="connsiteX1" fmla="*/ 4975609 w 4975609"/>
              <a:gd name="connsiteY1" fmla="*/ 3860024 h 4791681"/>
              <a:gd name="connsiteX2" fmla="*/ 4975609 w 4975609"/>
              <a:gd name="connsiteY2" fmla="*/ 3778871 h 4791681"/>
              <a:gd name="connsiteX3" fmla="*/ 4975609 w 4975609"/>
              <a:gd name="connsiteY3" fmla="*/ 3245380 h 4791681"/>
              <a:gd name="connsiteX4" fmla="*/ 4975609 w 4975609"/>
              <a:gd name="connsiteY4" fmla="*/ 1148136 h 4791681"/>
              <a:gd name="connsiteX5" fmla="*/ 4975609 w 4975609"/>
              <a:gd name="connsiteY5" fmla="*/ 614644 h 4791681"/>
              <a:gd name="connsiteX6" fmla="*/ 4975609 w 4975609"/>
              <a:gd name="connsiteY6" fmla="*/ 533493 h 4791681"/>
              <a:gd name="connsiteX7" fmla="*/ 4975609 w 4975609"/>
              <a:gd name="connsiteY7" fmla="*/ 1 h 4791681"/>
              <a:gd name="connsiteX8" fmla="*/ 4467295 w 4975609"/>
              <a:gd name="connsiteY8" fmla="*/ 1 h 4791681"/>
              <a:gd name="connsiteX9" fmla="*/ 4336668 w 4975609"/>
              <a:gd name="connsiteY9" fmla="*/ 1 h 4791681"/>
              <a:gd name="connsiteX10" fmla="*/ 4132442 w 4975609"/>
              <a:gd name="connsiteY10" fmla="*/ 1 h 4791681"/>
              <a:gd name="connsiteX11" fmla="*/ 3828354 w 4975609"/>
              <a:gd name="connsiteY11" fmla="*/ 1 h 4791681"/>
              <a:gd name="connsiteX12" fmla="*/ 3624128 w 4975609"/>
              <a:gd name="connsiteY12" fmla="*/ 1 h 4791681"/>
              <a:gd name="connsiteX13" fmla="*/ 3493501 w 4975609"/>
              <a:gd name="connsiteY13" fmla="*/ 1 h 4791681"/>
              <a:gd name="connsiteX14" fmla="*/ 2985187 w 4975609"/>
              <a:gd name="connsiteY14" fmla="*/ 1 h 4791681"/>
              <a:gd name="connsiteX15" fmla="*/ 2499688 w 4975609"/>
              <a:gd name="connsiteY15" fmla="*/ 1 h 4791681"/>
              <a:gd name="connsiteX16" fmla="*/ 2499688 w 4975609"/>
              <a:gd name="connsiteY16" fmla="*/ 0 h 4791681"/>
              <a:gd name="connsiteX17" fmla="*/ 1991374 w 4975609"/>
              <a:gd name="connsiteY17" fmla="*/ 0 h 4791681"/>
              <a:gd name="connsiteX18" fmla="*/ 1860747 w 4975609"/>
              <a:gd name="connsiteY18" fmla="*/ 0 h 4791681"/>
              <a:gd name="connsiteX19" fmla="*/ 1656522 w 4975609"/>
              <a:gd name="connsiteY19" fmla="*/ 0 h 4791681"/>
              <a:gd name="connsiteX20" fmla="*/ 1352433 w 4975609"/>
              <a:gd name="connsiteY20" fmla="*/ 0 h 4791681"/>
              <a:gd name="connsiteX21" fmla="*/ 1148208 w 4975609"/>
              <a:gd name="connsiteY21" fmla="*/ 0 h 4791681"/>
              <a:gd name="connsiteX22" fmla="*/ 1017580 w 4975609"/>
              <a:gd name="connsiteY22" fmla="*/ 0 h 4791681"/>
              <a:gd name="connsiteX23" fmla="*/ 509267 w 4975609"/>
              <a:gd name="connsiteY23" fmla="*/ 0 h 4791681"/>
              <a:gd name="connsiteX24" fmla="*/ 303738 w 4975609"/>
              <a:gd name="connsiteY24" fmla="*/ 0 h 4791681"/>
              <a:gd name="connsiteX25" fmla="*/ 1 w 4975609"/>
              <a:gd name="connsiteY25" fmla="*/ 0 h 4791681"/>
              <a:gd name="connsiteX26" fmla="*/ 1 w 4975609"/>
              <a:gd name="connsiteY26" fmla="*/ 292645 h 4791681"/>
              <a:gd name="connsiteX27" fmla="*/ 1 w 4975609"/>
              <a:gd name="connsiteY27" fmla="*/ 800958 h 4791681"/>
              <a:gd name="connsiteX28" fmla="*/ 1 w 4975609"/>
              <a:gd name="connsiteY28" fmla="*/ 1006487 h 4791681"/>
              <a:gd name="connsiteX29" fmla="*/ 1 w 4975609"/>
              <a:gd name="connsiteY29" fmla="*/ 1514800 h 4791681"/>
              <a:gd name="connsiteX30" fmla="*/ 1 w 4975609"/>
              <a:gd name="connsiteY30" fmla="*/ 1645428 h 4791681"/>
              <a:gd name="connsiteX31" fmla="*/ 1 w 4975609"/>
              <a:gd name="connsiteY31" fmla="*/ 1849654 h 4791681"/>
              <a:gd name="connsiteX32" fmla="*/ 1 w 4975609"/>
              <a:gd name="connsiteY32" fmla="*/ 2153742 h 4791681"/>
              <a:gd name="connsiteX33" fmla="*/ 1 w 4975609"/>
              <a:gd name="connsiteY33" fmla="*/ 2357967 h 4791681"/>
              <a:gd name="connsiteX34" fmla="*/ 1 w 4975609"/>
              <a:gd name="connsiteY34" fmla="*/ 2488594 h 4791681"/>
              <a:gd name="connsiteX35" fmla="*/ 1 w 4975609"/>
              <a:gd name="connsiteY35" fmla="*/ 2996908 h 4791681"/>
              <a:gd name="connsiteX36" fmla="*/ 0 w 4975609"/>
              <a:gd name="connsiteY36" fmla="*/ 2996908 h 4791681"/>
              <a:gd name="connsiteX37" fmla="*/ 0 w 4975609"/>
              <a:gd name="connsiteY37" fmla="*/ 3482407 h 4791681"/>
              <a:gd name="connsiteX38" fmla="*/ 0 w 4975609"/>
              <a:gd name="connsiteY38" fmla="*/ 3990721 h 4791681"/>
              <a:gd name="connsiteX39" fmla="*/ 0 w 4975609"/>
              <a:gd name="connsiteY39" fmla="*/ 4121348 h 4791681"/>
              <a:gd name="connsiteX40" fmla="*/ 0 w 4975609"/>
              <a:gd name="connsiteY40" fmla="*/ 4325574 h 4791681"/>
              <a:gd name="connsiteX41" fmla="*/ 0 w 4975609"/>
              <a:gd name="connsiteY41" fmla="*/ 4629662 h 4791681"/>
              <a:gd name="connsiteX42" fmla="*/ 0 w 4975609"/>
              <a:gd name="connsiteY42" fmla="*/ 4791681 h 4791681"/>
              <a:gd name="connsiteX43" fmla="*/ 54440 w 4975609"/>
              <a:gd name="connsiteY43" fmla="*/ 4791681 h 4791681"/>
              <a:gd name="connsiteX44" fmla="*/ 54443 w 4975609"/>
              <a:gd name="connsiteY44" fmla="*/ 4791681 h 4791681"/>
              <a:gd name="connsiteX45" fmla="*/ 303738 w 4975609"/>
              <a:gd name="connsiteY45" fmla="*/ 4791681 h 4791681"/>
              <a:gd name="connsiteX46" fmla="*/ 562753 w 4975609"/>
              <a:gd name="connsiteY46" fmla="*/ 4791681 h 4791681"/>
              <a:gd name="connsiteX47" fmla="*/ 562757 w 4975609"/>
              <a:gd name="connsiteY47" fmla="*/ 4791681 h 4791681"/>
              <a:gd name="connsiteX48" fmla="*/ 693381 w 4975609"/>
              <a:gd name="connsiteY48" fmla="*/ 4791681 h 4791681"/>
              <a:gd name="connsiteX49" fmla="*/ 693384 w 4975609"/>
              <a:gd name="connsiteY49" fmla="*/ 4791681 h 4791681"/>
              <a:gd name="connsiteX50" fmla="*/ 897606 w 4975609"/>
              <a:gd name="connsiteY50" fmla="*/ 4791681 h 4791681"/>
              <a:gd name="connsiteX51" fmla="*/ 897609 w 4975609"/>
              <a:gd name="connsiteY51" fmla="*/ 4791681 h 4791681"/>
              <a:gd name="connsiteX52" fmla="*/ 1201694 w 4975609"/>
              <a:gd name="connsiteY52" fmla="*/ 4791681 h 4791681"/>
              <a:gd name="connsiteX53" fmla="*/ 1201698 w 4975609"/>
              <a:gd name="connsiteY53" fmla="*/ 4791681 h 4791681"/>
              <a:gd name="connsiteX54" fmla="*/ 1405920 w 4975609"/>
              <a:gd name="connsiteY54" fmla="*/ 4791681 h 4791681"/>
              <a:gd name="connsiteX55" fmla="*/ 1405923 w 4975609"/>
              <a:gd name="connsiteY55" fmla="*/ 4791681 h 4791681"/>
              <a:gd name="connsiteX56" fmla="*/ 1536547 w 4975609"/>
              <a:gd name="connsiteY56" fmla="*/ 4791681 h 4791681"/>
              <a:gd name="connsiteX57" fmla="*/ 1536551 w 4975609"/>
              <a:gd name="connsiteY57" fmla="*/ 4791681 h 4791681"/>
              <a:gd name="connsiteX58" fmla="*/ 2044861 w 4975609"/>
              <a:gd name="connsiteY58" fmla="*/ 4791681 h 4791681"/>
              <a:gd name="connsiteX59" fmla="*/ 2044864 w 4975609"/>
              <a:gd name="connsiteY59" fmla="*/ 4791681 h 4791681"/>
              <a:gd name="connsiteX60" fmla="*/ 2530358 w 4975609"/>
              <a:gd name="connsiteY60" fmla="*/ 4791681 h 4791681"/>
              <a:gd name="connsiteX61" fmla="*/ 3038672 w 4975609"/>
              <a:gd name="connsiteY61" fmla="*/ 4791681 h 4791681"/>
              <a:gd name="connsiteX62" fmla="*/ 3169300 w 4975609"/>
              <a:gd name="connsiteY62" fmla="*/ 4791681 h 4791681"/>
              <a:gd name="connsiteX63" fmla="*/ 3373525 w 4975609"/>
              <a:gd name="connsiteY63" fmla="*/ 4791681 h 4791681"/>
              <a:gd name="connsiteX64" fmla="*/ 3677614 w 4975609"/>
              <a:gd name="connsiteY64" fmla="*/ 4791681 h 4791681"/>
              <a:gd name="connsiteX65" fmla="*/ 3881838 w 4975609"/>
              <a:gd name="connsiteY65" fmla="*/ 4791681 h 4791681"/>
              <a:gd name="connsiteX66" fmla="*/ 4012467 w 4975609"/>
              <a:gd name="connsiteY66" fmla="*/ 4791681 h 4791681"/>
              <a:gd name="connsiteX67" fmla="*/ 4520781 w 4975609"/>
              <a:gd name="connsiteY67" fmla="*/ 4791681 h 4791681"/>
              <a:gd name="connsiteX68" fmla="*/ 4975609 w 4975609"/>
              <a:gd name="connsiteY68" fmla="*/ 4393516 h 479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975609" h="4791681">
                <a:moveTo>
                  <a:pt x="4975609" y="4393516"/>
                </a:moveTo>
                <a:lnTo>
                  <a:pt x="4975609" y="3860024"/>
                </a:lnTo>
                <a:lnTo>
                  <a:pt x="4975609" y="3778871"/>
                </a:lnTo>
                <a:lnTo>
                  <a:pt x="4975609" y="3245380"/>
                </a:lnTo>
                <a:lnTo>
                  <a:pt x="4975609" y="1148136"/>
                </a:lnTo>
                <a:lnTo>
                  <a:pt x="4975609" y="614644"/>
                </a:lnTo>
                <a:lnTo>
                  <a:pt x="4975609" y="533493"/>
                </a:lnTo>
                <a:lnTo>
                  <a:pt x="4975609" y="1"/>
                </a:lnTo>
                <a:lnTo>
                  <a:pt x="4467295" y="1"/>
                </a:lnTo>
                <a:lnTo>
                  <a:pt x="4336668" y="1"/>
                </a:lnTo>
                <a:lnTo>
                  <a:pt x="4132442" y="1"/>
                </a:lnTo>
                <a:lnTo>
                  <a:pt x="3828354" y="1"/>
                </a:lnTo>
                <a:lnTo>
                  <a:pt x="3624128" y="1"/>
                </a:lnTo>
                <a:lnTo>
                  <a:pt x="3493501" y="1"/>
                </a:lnTo>
                <a:lnTo>
                  <a:pt x="2985187" y="1"/>
                </a:lnTo>
                <a:lnTo>
                  <a:pt x="2499688" y="1"/>
                </a:lnTo>
                <a:lnTo>
                  <a:pt x="2499688" y="0"/>
                </a:lnTo>
                <a:lnTo>
                  <a:pt x="1991374" y="0"/>
                </a:lnTo>
                <a:lnTo>
                  <a:pt x="1860747" y="0"/>
                </a:lnTo>
                <a:lnTo>
                  <a:pt x="1656522" y="0"/>
                </a:lnTo>
                <a:lnTo>
                  <a:pt x="1352433" y="0"/>
                </a:lnTo>
                <a:lnTo>
                  <a:pt x="1148208" y="0"/>
                </a:lnTo>
                <a:lnTo>
                  <a:pt x="1017580" y="0"/>
                </a:lnTo>
                <a:lnTo>
                  <a:pt x="509267" y="0"/>
                </a:lnTo>
                <a:lnTo>
                  <a:pt x="303738" y="0"/>
                </a:lnTo>
                <a:lnTo>
                  <a:pt x="1" y="0"/>
                </a:lnTo>
                <a:lnTo>
                  <a:pt x="1" y="292645"/>
                </a:lnTo>
                <a:lnTo>
                  <a:pt x="1" y="800958"/>
                </a:lnTo>
                <a:lnTo>
                  <a:pt x="1" y="1006487"/>
                </a:lnTo>
                <a:lnTo>
                  <a:pt x="1" y="1514800"/>
                </a:lnTo>
                <a:lnTo>
                  <a:pt x="1" y="1645428"/>
                </a:lnTo>
                <a:lnTo>
                  <a:pt x="1" y="1849654"/>
                </a:lnTo>
                <a:lnTo>
                  <a:pt x="1" y="2153742"/>
                </a:lnTo>
                <a:lnTo>
                  <a:pt x="1" y="2357967"/>
                </a:lnTo>
                <a:lnTo>
                  <a:pt x="1" y="2488594"/>
                </a:lnTo>
                <a:lnTo>
                  <a:pt x="1" y="2996908"/>
                </a:lnTo>
                <a:lnTo>
                  <a:pt x="0" y="2996908"/>
                </a:lnTo>
                <a:lnTo>
                  <a:pt x="0" y="3482407"/>
                </a:lnTo>
                <a:lnTo>
                  <a:pt x="0" y="3990721"/>
                </a:lnTo>
                <a:lnTo>
                  <a:pt x="0" y="4121348"/>
                </a:lnTo>
                <a:lnTo>
                  <a:pt x="0" y="4325574"/>
                </a:lnTo>
                <a:lnTo>
                  <a:pt x="0" y="4629662"/>
                </a:lnTo>
                <a:lnTo>
                  <a:pt x="0" y="4791681"/>
                </a:lnTo>
                <a:lnTo>
                  <a:pt x="54440" y="4791681"/>
                </a:lnTo>
                <a:lnTo>
                  <a:pt x="54443" y="4791681"/>
                </a:lnTo>
                <a:lnTo>
                  <a:pt x="303738" y="4791681"/>
                </a:lnTo>
                <a:lnTo>
                  <a:pt x="562753" y="4791681"/>
                </a:lnTo>
                <a:lnTo>
                  <a:pt x="562757" y="4791681"/>
                </a:lnTo>
                <a:lnTo>
                  <a:pt x="693381" y="4791681"/>
                </a:lnTo>
                <a:lnTo>
                  <a:pt x="693384" y="4791681"/>
                </a:lnTo>
                <a:lnTo>
                  <a:pt x="897606" y="4791681"/>
                </a:lnTo>
                <a:lnTo>
                  <a:pt x="897609" y="4791681"/>
                </a:lnTo>
                <a:lnTo>
                  <a:pt x="1201694" y="4791681"/>
                </a:lnTo>
                <a:lnTo>
                  <a:pt x="1201698" y="4791681"/>
                </a:lnTo>
                <a:lnTo>
                  <a:pt x="1405920" y="4791681"/>
                </a:lnTo>
                <a:lnTo>
                  <a:pt x="1405923" y="4791681"/>
                </a:lnTo>
                <a:lnTo>
                  <a:pt x="1536547" y="4791681"/>
                </a:lnTo>
                <a:lnTo>
                  <a:pt x="1536551" y="4791681"/>
                </a:lnTo>
                <a:lnTo>
                  <a:pt x="2044861" y="4791681"/>
                </a:lnTo>
                <a:lnTo>
                  <a:pt x="2044864" y="4791681"/>
                </a:lnTo>
                <a:lnTo>
                  <a:pt x="2530358" y="4791681"/>
                </a:lnTo>
                <a:lnTo>
                  <a:pt x="3038672" y="4791681"/>
                </a:lnTo>
                <a:lnTo>
                  <a:pt x="3169300" y="4791681"/>
                </a:lnTo>
                <a:lnTo>
                  <a:pt x="3373525" y="4791681"/>
                </a:lnTo>
                <a:lnTo>
                  <a:pt x="3677614" y="4791681"/>
                </a:lnTo>
                <a:lnTo>
                  <a:pt x="3881838" y="4791681"/>
                </a:lnTo>
                <a:lnTo>
                  <a:pt x="4012467" y="4791681"/>
                </a:lnTo>
                <a:lnTo>
                  <a:pt x="4520781" y="4791681"/>
                </a:lnTo>
                <a:cubicBezTo>
                  <a:pt x="4772799" y="4791681"/>
                  <a:pt x="4975609" y="4612831"/>
                  <a:pt x="4975609" y="4393516"/>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A60F3232-0FF6-F44C-C5CF-37594F5C00E5}"/>
              </a:ext>
            </a:extLst>
          </p:cNvPr>
          <p:cNvSpPr txBox="1">
            <a:spLocks/>
          </p:cNvSpPr>
          <p:nvPr/>
        </p:nvSpPr>
        <p:spPr>
          <a:xfrm>
            <a:off x="6946132" y="2268204"/>
            <a:ext cx="410902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Use platforms like Airbnb or </a:t>
            </a:r>
            <a:r>
              <a:rPr lang="en-IE" sz="2200" dirty="0" err="1"/>
              <a:t>Booking.com’s</a:t>
            </a:r>
            <a:r>
              <a:rPr lang="en-IE" sz="2200" dirty="0"/>
              <a:t> messaging system or other Property Management Systems to automate welcome and follow-up messages.</a:t>
            </a:r>
          </a:p>
          <a:p>
            <a:pPr marL="342900" indent="-342900" algn="l">
              <a:lnSpc>
                <a:spcPts val="2340"/>
              </a:lnSpc>
              <a:spcBef>
                <a:spcPts val="0"/>
              </a:spcBef>
              <a:buFont typeface="Arial" panose="020B0604020202020204" pitchFamily="34" charset="0"/>
              <a:buChar char="•"/>
            </a:pPr>
            <a:r>
              <a:rPr lang="en-IE" sz="2200" dirty="0"/>
              <a:t>Create a short checklist to cover all guest journey points.</a:t>
            </a:r>
          </a:p>
          <a:p>
            <a:pPr marL="342900" indent="-342900" algn="l">
              <a:lnSpc>
                <a:spcPts val="2340"/>
              </a:lnSpc>
              <a:spcBef>
                <a:spcPts val="0"/>
              </a:spcBef>
              <a:buFont typeface="Arial" panose="020B0604020202020204" pitchFamily="34" charset="0"/>
              <a:buChar char="•"/>
            </a:pPr>
            <a:r>
              <a:rPr lang="en-IE" sz="2200" dirty="0"/>
              <a:t>Include a mini “what to expect” timeline in the booking confirmation email.</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32439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7EC8D-6B75-77F4-86C0-DC23658A9DD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4DF073D-6163-A2D3-16B4-6CBE040C3D26}"/>
              </a:ext>
            </a:extLst>
          </p:cNvPr>
          <p:cNvSpPr txBox="1">
            <a:spLocks/>
          </p:cNvSpPr>
          <p:nvPr/>
        </p:nvSpPr>
        <p:spPr>
          <a:xfrm>
            <a:off x="629645" y="307773"/>
            <a:ext cx="1105182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3620"/>
              </a:lnSpc>
            </a:pPr>
            <a:r>
              <a:rPr lang="en-US" dirty="0"/>
              <a:t>Before Guest Arrival: </a:t>
            </a:r>
            <a:r>
              <a:rPr lang="en-US" b="0" dirty="0">
                <a:solidFill>
                  <a:srgbClr val="414141"/>
                </a:solidFill>
              </a:rPr>
              <a:t>Room Reservation, Room Preparation &amp; Pre-arrival Communication</a:t>
            </a:r>
          </a:p>
          <a:p>
            <a:pPr lvl="0">
              <a:lnSpc>
                <a:spcPts val="3620"/>
              </a:lnSpc>
            </a:pPr>
            <a:endParaRPr lang="en-US" dirty="0"/>
          </a:p>
          <a:p>
            <a:pPr lvl="0">
              <a:lnSpc>
                <a:spcPts val="3620"/>
              </a:lnSpc>
            </a:pPr>
            <a:endParaRPr lang="en-US" dirty="0"/>
          </a:p>
        </p:txBody>
      </p:sp>
      <p:cxnSp>
        <p:nvCxnSpPr>
          <p:cNvPr id="10" name="Straight Connector 9">
            <a:extLst>
              <a:ext uri="{FF2B5EF4-FFF2-40B4-BE49-F238E27FC236}">
                <a16:creationId xmlns:a16="http://schemas.microsoft.com/office/drawing/2014/main" id="{C1C6EF30-9DB0-7D6C-5F4F-39D82FD4C3AC}"/>
              </a:ext>
            </a:extLst>
          </p:cNvPr>
          <p:cNvCxnSpPr>
            <a:cxnSpLocks/>
          </p:cNvCxnSpPr>
          <p:nvPr/>
        </p:nvCxnSpPr>
        <p:spPr>
          <a:xfrm>
            <a:off x="0" y="1331381"/>
            <a:ext cx="952022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680253B-9CBB-392A-C77D-114584A576A0}"/>
              </a:ext>
            </a:extLst>
          </p:cNvPr>
          <p:cNvSpPr txBox="1">
            <a:spLocks/>
          </p:cNvSpPr>
          <p:nvPr/>
        </p:nvSpPr>
        <p:spPr>
          <a:xfrm>
            <a:off x="629645" y="2633314"/>
            <a:ext cx="889057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40"/>
              </a:lnSpc>
              <a:spcAft>
                <a:spcPts val="1200"/>
              </a:spcAft>
              <a:buClr>
                <a:srgbClr val="459597"/>
              </a:buClr>
              <a:buFont typeface="+mj-lt"/>
              <a:buAutoNum type="arabicPeriod"/>
            </a:pPr>
            <a:r>
              <a:rPr lang="en-GB" sz="2200" b="1" dirty="0">
                <a:solidFill>
                  <a:srgbClr val="414141"/>
                </a:solidFill>
                <a:latin typeface="Calibri" panose="020F0502020204030204" pitchFamily="34" charset="0"/>
                <a:cs typeface="Calibri" panose="020F0502020204030204" pitchFamily="34" charset="0"/>
              </a:rPr>
              <a:t>Choose a reliable Property Management System </a:t>
            </a:r>
            <a:r>
              <a:rPr lang="en-GB" sz="2200" dirty="0">
                <a:solidFill>
                  <a:srgbClr val="414141"/>
                </a:solidFill>
                <a:latin typeface="Calibri" panose="020F0502020204030204" pitchFamily="34" charset="0"/>
                <a:cs typeface="Calibri" panose="020F0502020204030204" pitchFamily="34" charset="0"/>
              </a:rPr>
              <a:t>(PMS) to help you with reservations, online check-in, etc.  Review the reservation carefully. </a:t>
            </a:r>
          </a:p>
          <a:p>
            <a:pPr marL="457200" indent="-457200">
              <a:lnSpc>
                <a:spcPts val="2340"/>
              </a:lnSpc>
              <a:spcAft>
                <a:spcPts val="1200"/>
              </a:spcAft>
              <a:buClr>
                <a:srgbClr val="459597"/>
              </a:buClr>
              <a:buFont typeface="+mj-lt"/>
              <a:buAutoNum type="arabicPeriod"/>
            </a:pPr>
            <a:r>
              <a:rPr lang="sl-SI" sz="2200" b="1" i="0" u="none" strike="noStrike" noProof="0" dirty="0">
                <a:solidFill>
                  <a:srgbClr val="414141"/>
                </a:solidFill>
                <a:latin typeface="Calibri" panose="020F0502020204030204" pitchFamily="34" charset="0"/>
                <a:cs typeface="Calibri" panose="020F0502020204030204" pitchFamily="34" charset="0"/>
              </a:rPr>
              <a:t>Accept and verify the reservation</a:t>
            </a:r>
            <a:r>
              <a:rPr lang="sl-SI" sz="2200" b="0" i="0" u="none" strike="noStrike" noProof="0" dirty="0">
                <a:solidFill>
                  <a:srgbClr val="414141"/>
                </a:solidFill>
                <a:latin typeface="Calibri" panose="020F0502020204030204" pitchFamily="34" charset="0"/>
                <a:cs typeface="Calibri" panose="020F0502020204030204" pitchFamily="34" charset="0"/>
              </a:rPr>
              <a:t> (dates, room type, special requests, price); double-check the </a:t>
            </a:r>
            <a:r>
              <a:rPr lang="sl-SI" sz="2200" b="1" i="0" u="none" strike="noStrike" noProof="0" dirty="0">
                <a:solidFill>
                  <a:srgbClr val="414141"/>
                </a:solidFill>
                <a:latin typeface="Calibri" panose="020F0502020204030204" pitchFamily="34" charset="0"/>
                <a:cs typeface="Calibri" panose="020F0502020204030204" pitchFamily="34" charset="0"/>
              </a:rPr>
              <a:t>guest’s name</a:t>
            </a:r>
            <a:r>
              <a:rPr lang="sl-SI" sz="2200" b="0" i="0" u="none" strike="noStrike" noProof="0" dirty="0">
                <a:solidFill>
                  <a:srgbClr val="414141"/>
                </a:solidFill>
                <a:latin typeface="Calibri" panose="020F0502020204030204" pitchFamily="34" charset="0"/>
                <a:cs typeface="Calibri" panose="020F0502020204030204" pitchFamily="34" charset="0"/>
              </a:rPr>
              <a:t>, </a:t>
            </a:r>
            <a:r>
              <a:rPr lang="sl-SI" sz="2200" b="1" i="0" u="none" strike="noStrike" noProof="0" dirty="0">
                <a:solidFill>
                  <a:srgbClr val="414141"/>
                </a:solidFill>
                <a:latin typeface="Calibri" panose="020F0502020204030204" pitchFamily="34" charset="0"/>
                <a:cs typeface="Calibri" panose="020F0502020204030204" pitchFamily="34" charset="0"/>
              </a:rPr>
              <a:t>arrival date/time</a:t>
            </a:r>
            <a:r>
              <a:rPr lang="sl-SI" sz="2200" b="0" i="0" u="none" strike="noStrike" noProof="0" dirty="0">
                <a:solidFill>
                  <a:srgbClr val="414141"/>
                </a:solidFill>
                <a:latin typeface="Calibri" panose="020F0502020204030204" pitchFamily="34" charset="0"/>
                <a:cs typeface="Calibri" panose="020F0502020204030204" pitchFamily="34" charset="0"/>
              </a:rPr>
              <a:t>, </a:t>
            </a:r>
            <a:r>
              <a:rPr lang="sl-SI" sz="2200" b="1" i="0" u="none" strike="noStrike" noProof="0" dirty="0">
                <a:solidFill>
                  <a:srgbClr val="414141"/>
                </a:solidFill>
                <a:latin typeface="Calibri" panose="020F0502020204030204" pitchFamily="34" charset="0"/>
                <a:cs typeface="Calibri" panose="020F0502020204030204" pitchFamily="34" charset="0"/>
              </a:rPr>
              <a:t>length of stay</a:t>
            </a:r>
            <a:r>
              <a:rPr lang="sl-SI" sz="2200" b="0" i="0" u="none" strike="noStrike" noProof="0" dirty="0">
                <a:solidFill>
                  <a:srgbClr val="414141"/>
                </a:solidFill>
                <a:latin typeface="Calibri" panose="020F0502020204030204" pitchFamily="34" charset="0"/>
                <a:cs typeface="Calibri" panose="020F0502020204030204" pitchFamily="34" charset="0"/>
              </a:rPr>
              <a:t>, and </a:t>
            </a:r>
            <a:r>
              <a:rPr lang="sl-SI" sz="2200" b="1" i="0" u="none" strike="noStrike" noProof="0" dirty="0">
                <a:solidFill>
                  <a:srgbClr val="414141"/>
                </a:solidFill>
                <a:latin typeface="Calibri" panose="020F0502020204030204" pitchFamily="34" charset="0"/>
                <a:cs typeface="Calibri" panose="020F0502020204030204" pitchFamily="34" charset="0"/>
              </a:rPr>
              <a:t>room type; </a:t>
            </a:r>
            <a:r>
              <a:rPr lang="sl-SI" sz="2200" b="0" i="0" u="none" strike="noStrike" noProof="0" dirty="0">
                <a:solidFill>
                  <a:srgbClr val="414141"/>
                </a:solidFill>
                <a:latin typeface="Calibri" panose="020F0502020204030204" pitchFamily="34" charset="0"/>
                <a:cs typeface="Calibri" panose="020F0502020204030204" pitchFamily="34" charset="0"/>
              </a:rPr>
              <a:t>look for </a:t>
            </a:r>
            <a:r>
              <a:rPr lang="sl-SI" sz="2200" b="1" i="0" u="none" strike="noStrike" noProof="0" dirty="0">
                <a:solidFill>
                  <a:srgbClr val="414141"/>
                </a:solidFill>
                <a:latin typeface="Calibri" panose="020F0502020204030204" pitchFamily="34" charset="0"/>
                <a:cs typeface="Calibri" panose="020F0502020204030204" pitchFamily="34" charset="0"/>
              </a:rPr>
              <a:t>special requests</a:t>
            </a:r>
            <a:r>
              <a:rPr lang="sl-SI" sz="2200" b="0" i="0" u="none" strike="noStrike" noProof="0" dirty="0">
                <a:solidFill>
                  <a:srgbClr val="414141"/>
                </a:solidFill>
                <a:latin typeface="Calibri" panose="020F0502020204030204" pitchFamily="34" charset="0"/>
                <a:cs typeface="Calibri" panose="020F0502020204030204" pitchFamily="34" charset="0"/>
              </a:rPr>
              <a:t> (e.g., late check-in, allergy-friendly room, extra pillows); check if the guest is a </a:t>
            </a:r>
            <a:r>
              <a:rPr lang="sl-SI" sz="2200" b="1" i="0" u="none" strike="noStrike" noProof="0" dirty="0">
                <a:solidFill>
                  <a:srgbClr val="414141"/>
                </a:solidFill>
                <a:latin typeface="Calibri" panose="020F0502020204030204" pitchFamily="34" charset="0"/>
                <a:cs typeface="Calibri" panose="020F0502020204030204" pitchFamily="34" charset="0"/>
              </a:rPr>
              <a:t>returning guest or VIP</a:t>
            </a:r>
            <a:r>
              <a:rPr lang="sl-SI" sz="2200" b="0" i="0" u="none" strike="noStrike" noProof="0" dirty="0">
                <a:solidFill>
                  <a:srgbClr val="414141"/>
                </a:solidFill>
                <a:latin typeface="Calibri" panose="020F0502020204030204" pitchFamily="34" charset="0"/>
                <a:cs typeface="Calibri" panose="020F0502020204030204" pitchFamily="34" charset="0"/>
              </a:rPr>
              <a:t> — personalize service accordingly.</a:t>
            </a:r>
          </a:p>
          <a:p>
            <a:pPr marL="457200" indent="-457200">
              <a:lnSpc>
                <a:spcPts val="2340"/>
              </a:lnSpc>
              <a:spcAft>
                <a:spcPts val="1200"/>
              </a:spcAft>
              <a:buClr>
                <a:srgbClr val="459597"/>
              </a:buClr>
              <a:buFont typeface="+mj-lt"/>
              <a:buAutoNum type="arabicPeriod"/>
            </a:pPr>
            <a:r>
              <a:rPr lang="sl-SI" sz="2200" b="1" i="0" u="none" strike="noStrike" noProof="0" dirty="0">
                <a:solidFill>
                  <a:srgbClr val="414141"/>
                </a:solidFill>
                <a:latin typeface="Calibri" panose="020F0502020204030204" pitchFamily="34" charset="0"/>
                <a:cs typeface="Calibri" panose="020F0502020204030204" pitchFamily="34" charset="0"/>
              </a:rPr>
              <a:t>Assign the room </a:t>
            </a:r>
            <a:r>
              <a:rPr lang="sl-SI" sz="2200" b="0" i="0" u="none" strike="noStrike" noProof="0" dirty="0">
                <a:solidFill>
                  <a:srgbClr val="414141"/>
                </a:solidFill>
                <a:latin typeface="Calibri" panose="020F0502020204030204" pitchFamily="34" charset="0"/>
                <a:cs typeface="Calibri" panose="020F0502020204030204" pitchFamily="34" charset="0"/>
              </a:rPr>
              <a:t>based on guest preferences or requests; reserve the room in your reservation system to avoid overbooking or any other mistakes</a:t>
            </a:r>
          </a:p>
          <a:p>
            <a:pPr marL="457200" lvl="0" indent="-457200">
              <a:lnSpc>
                <a:spcPts val="2340"/>
              </a:lnSpc>
              <a:spcAft>
                <a:spcPts val="1200"/>
              </a:spcAft>
              <a:buClr>
                <a:srgbClr val="459597"/>
              </a:buClr>
              <a:buFont typeface="+mj-lt"/>
              <a:buAutoNum type="arabicPeriod"/>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EC5DD3C-5E20-A58F-D7E6-F2C8BA1C6D7F}"/>
              </a:ext>
            </a:extLst>
          </p:cNvPr>
          <p:cNvSpPr txBox="1"/>
          <p:nvPr/>
        </p:nvSpPr>
        <p:spPr>
          <a:xfrm>
            <a:off x="620120" y="1483781"/>
            <a:ext cx="10340068" cy="446276"/>
          </a:xfrm>
          <a:prstGeom prst="rect">
            <a:avLst/>
          </a:prstGeom>
          <a:noFill/>
        </p:spPr>
        <p:txBody>
          <a:bodyPr wrap="square">
            <a:spAutoFit/>
          </a:bodyPr>
          <a:lstStyle/>
          <a:p>
            <a:pPr lvl="0">
              <a:buNone/>
            </a:pPr>
            <a:r>
              <a:rPr lang="sl-SI" sz="2300" b="0" i="0" u="none" strike="noStrike" noProof="0" dirty="0">
                <a:solidFill>
                  <a:srgbClr val="EC7C69"/>
                </a:solidFill>
              </a:rPr>
              <a:t>Make the guest feel </a:t>
            </a:r>
            <a:r>
              <a:rPr lang="sl-SI" sz="2300" b="1" i="0" u="none" strike="noStrike" noProof="0" dirty="0">
                <a:solidFill>
                  <a:srgbClr val="EC7C69"/>
                </a:solidFill>
              </a:rPr>
              <a:t>expected</a:t>
            </a:r>
            <a:r>
              <a:rPr lang="sl-SI" sz="2300" b="0" i="0" u="none" strike="noStrike" noProof="0" dirty="0">
                <a:solidFill>
                  <a:srgbClr val="EC7C69"/>
                </a:solidFill>
              </a:rPr>
              <a:t>, </a:t>
            </a:r>
            <a:r>
              <a:rPr lang="sl-SI" sz="2300" b="1" i="0" u="none" strike="noStrike" noProof="0" dirty="0">
                <a:solidFill>
                  <a:srgbClr val="EC7C69"/>
                </a:solidFill>
              </a:rPr>
              <a:t>welcome</a:t>
            </a:r>
            <a:r>
              <a:rPr lang="sl-SI" sz="2300" b="0" i="0" u="none" strike="noStrike" noProof="0" dirty="0">
                <a:solidFill>
                  <a:srgbClr val="EC7C69"/>
                </a:solidFill>
              </a:rPr>
              <a:t>, and </a:t>
            </a:r>
            <a:r>
              <a:rPr lang="sl-SI" sz="2300" b="1" i="0" u="none" strike="noStrike" noProof="0" dirty="0">
                <a:solidFill>
                  <a:srgbClr val="EC7C69"/>
                </a:solidFill>
              </a:rPr>
              <a:t>well-informed</a:t>
            </a:r>
            <a:r>
              <a:rPr lang="sl-SI" sz="2300" b="0" i="0" u="none" strike="noStrike" noProof="0" dirty="0">
                <a:solidFill>
                  <a:srgbClr val="EC7C69"/>
                </a:solidFill>
              </a:rPr>
              <a:t> before they even arrive.</a:t>
            </a:r>
            <a:endParaRPr lang="sl-SI" sz="2300" dirty="0">
              <a:solidFill>
                <a:srgbClr val="EC7C69"/>
              </a:solidFill>
            </a:endParaRPr>
          </a:p>
        </p:txBody>
      </p:sp>
      <p:sp>
        <p:nvSpPr>
          <p:cNvPr id="6" name="Text Placeholder 4">
            <a:extLst>
              <a:ext uri="{FF2B5EF4-FFF2-40B4-BE49-F238E27FC236}">
                <a16:creationId xmlns:a16="http://schemas.microsoft.com/office/drawing/2014/main" id="{1DEB1B9C-113D-396C-F95F-D970895CB389}"/>
              </a:ext>
            </a:extLst>
          </p:cNvPr>
          <p:cNvSpPr txBox="1">
            <a:spLocks/>
          </p:cNvSpPr>
          <p:nvPr/>
        </p:nvSpPr>
        <p:spPr>
          <a:xfrm>
            <a:off x="9520220" y="2167661"/>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575A6C41-5B55-643C-23D9-4A85E9E3EC98}"/>
              </a:ext>
            </a:extLst>
          </p:cNvPr>
          <p:cNvGrpSpPr/>
          <p:nvPr/>
        </p:nvGrpSpPr>
        <p:grpSpPr>
          <a:xfrm>
            <a:off x="10404136" y="2734912"/>
            <a:ext cx="1113217" cy="328866"/>
            <a:chOff x="10421069" y="2969505"/>
            <a:chExt cx="1113217" cy="328866"/>
          </a:xfrm>
        </p:grpSpPr>
        <p:sp>
          <p:nvSpPr>
            <p:cNvPr id="8" name="Rectangle 7">
              <a:extLst>
                <a:ext uri="{FF2B5EF4-FFF2-40B4-BE49-F238E27FC236}">
                  <a16:creationId xmlns:a16="http://schemas.microsoft.com/office/drawing/2014/main" id="{605C5F8E-403F-E125-04AC-79B63CC4A028}"/>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4CDC5C-FF87-2DB7-E1EB-F0C3F2E42F3B}"/>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AD809B06-276F-C0EE-5AAE-79A2F5A08B25}"/>
              </a:ext>
            </a:extLst>
          </p:cNvPr>
          <p:cNvCxnSpPr>
            <a:cxnSpLocks/>
          </p:cNvCxnSpPr>
          <p:nvPr/>
        </p:nvCxnSpPr>
        <p:spPr>
          <a:xfrm>
            <a:off x="620120" y="4914730"/>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50CBC6-B423-CECA-A43E-A1B3EB55E4D8}"/>
              </a:ext>
            </a:extLst>
          </p:cNvPr>
          <p:cNvCxnSpPr>
            <a:cxnSpLocks/>
          </p:cNvCxnSpPr>
          <p:nvPr/>
        </p:nvCxnSpPr>
        <p:spPr>
          <a:xfrm>
            <a:off x="620120" y="3297597"/>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8CD831D-F587-6A38-3AA5-6E16FD53333B}"/>
              </a:ext>
            </a:extLst>
          </p:cNvPr>
          <p:cNvGrpSpPr/>
          <p:nvPr/>
        </p:nvGrpSpPr>
        <p:grpSpPr>
          <a:xfrm>
            <a:off x="10404136" y="3428476"/>
            <a:ext cx="1113217" cy="328866"/>
            <a:chOff x="10421069" y="2969505"/>
            <a:chExt cx="1113217" cy="328866"/>
          </a:xfrm>
        </p:grpSpPr>
        <p:sp>
          <p:nvSpPr>
            <p:cNvPr id="19" name="Rectangle 18">
              <a:extLst>
                <a:ext uri="{FF2B5EF4-FFF2-40B4-BE49-F238E27FC236}">
                  <a16:creationId xmlns:a16="http://schemas.microsoft.com/office/drawing/2014/main" id="{B3809FA8-AFE1-205A-7C37-B8DDF9492D56}"/>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24CD12-96CC-CEC5-CAC4-1136180B6A57}"/>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5BE15B1-776C-076C-C4E9-8659C4D1C77A}"/>
              </a:ext>
            </a:extLst>
          </p:cNvPr>
          <p:cNvGrpSpPr/>
          <p:nvPr/>
        </p:nvGrpSpPr>
        <p:grpSpPr>
          <a:xfrm>
            <a:off x="10404136" y="5032418"/>
            <a:ext cx="1113217" cy="328866"/>
            <a:chOff x="10421069" y="2969505"/>
            <a:chExt cx="1113217" cy="328866"/>
          </a:xfrm>
        </p:grpSpPr>
        <p:sp>
          <p:nvSpPr>
            <p:cNvPr id="22" name="Rectangle 21">
              <a:extLst>
                <a:ext uri="{FF2B5EF4-FFF2-40B4-BE49-F238E27FC236}">
                  <a16:creationId xmlns:a16="http://schemas.microsoft.com/office/drawing/2014/main" id="{08FEC156-2D25-72E2-DAEA-28C9CCE7B54F}"/>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3C021B1-4C3F-039C-A9A0-D13B06CAE416}"/>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317B1493-E402-8FDE-C2E2-ABE0C63EB5DB}"/>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Continued on the next slide</a:t>
            </a:r>
          </a:p>
          <a:p>
            <a:pPr algn="ctr"/>
            <a:endParaRPr lang="sl-SI" sz="1000" dirty="0">
              <a:solidFill>
                <a:schemeClr val="bg1"/>
              </a:solidFill>
            </a:endParaRPr>
          </a:p>
        </p:txBody>
      </p:sp>
      <p:sp>
        <p:nvSpPr>
          <p:cNvPr id="27" name="Slide Number Placeholder 5">
            <a:extLst>
              <a:ext uri="{FF2B5EF4-FFF2-40B4-BE49-F238E27FC236}">
                <a16:creationId xmlns:a16="http://schemas.microsoft.com/office/drawing/2014/main" id="{666BE5F3-6EC7-3358-4B10-C31CB321518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13</a:t>
            </a:fld>
            <a:endParaRPr lang="fr-CA" sz="1200" dirty="0"/>
          </a:p>
        </p:txBody>
      </p:sp>
    </p:spTree>
    <p:extLst>
      <p:ext uri="{BB962C8B-B14F-4D97-AF65-F5344CB8AC3E}">
        <p14:creationId xmlns:p14="http://schemas.microsoft.com/office/powerpoint/2010/main" val="77058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C01DF-F275-E765-279D-3B0B9642EBFA}"/>
            </a:ext>
          </a:extLst>
        </p:cNvPr>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1DC6545-F250-EB22-D4E7-CAAF4493459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14</a:t>
            </a:fld>
            <a:endParaRPr lang="fr-CA" sz="1200" dirty="0"/>
          </a:p>
        </p:txBody>
      </p:sp>
      <p:sp>
        <p:nvSpPr>
          <p:cNvPr id="5" name="Text Placeholder 4">
            <a:extLst>
              <a:ext uri="{FF2B5EF4-FFF2-40B4-BE49-F238E27FC236}">
                <a16:creationId xmlns:a16="http://schemas.microsoft.com/office/drawing/2014/main" id="{1AB7F543-487A-CA41-7B9F-6FC6387F8448}"/>
              </a:ext>
            </a:extLst>
          </p:cNvPr>
          <p:cNvSpPr txBox="1">
            <a:spLocks/>
          </p:cNvSpPr>
          <p:nvPr/>
        </p:nvSpPr>
        <p:spPr>
          <a:xfrm>
            <a:off x="613979" y="1498781"/>
            <a:ext cx="889057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40"/>
              </a:lnSpc>
              <a:spcAft>
                <a:spcPts val="1200"/>
              </a:spcAft>
              <a:buClr>
                <a:srgbClr val="459597"/>
              </a:buClr>
              <a:buFont typeface="+mj-lt"/>
              <a:buAutoNum type="arabicPeriod" startAt="4"/>
            </a:pPr>
            <a:r>
              <a:rPr lang="sl-SI" sz="2200" b="1" i="0" u="none" strike="noStrike" noProof="0" dirty="0">
                <a:solidFill>
                  <a:srgbClr val="414141"/>
                </a:solidFill>
                <a:latin typeface="Calibri" panose="020F0502020204030204" pitchFamily="34" charset="0"/>
                <a:cs typeface="Calibri" panose="020F0502020204030204" pitchFamily="34" charset="0"/>
              </a:rPr>
              <a:t>If possible, retrieve more guest's information</a:t>
            </a:r>
            <a:r>
              <a:rPr lang="sl-SI" sz="2200" b="0" i="0" u="none" strike="noStrike" noProof="0" dirty="0">
                <a:solidFill>
                  <a:srgbClr val="414141"/>
                </a:solidFill>
                <a:latin typeface="Calibri" panose="020F0502020204030204" pitchFamily="34" charset="0"/>
                <a:cs typeface="Calibri" panose="020F0502020204030204" pitchFamily="34" charset="0"/>
              </a:rPr>
              <a:t> with online check-in or via e-mail before the stay; address, date and place of birth, ID card details and other information that help you to make your guest's stay even more enjoyable) and to avoid unnecessary bureaucracy/situations on the day of arrival.</a:t>
            </a:r>
          </a:p>
          <a:p>
            <a:pPr marL="457200" indent="-457200">
              <a:lnSpc>
                <a:spcPts val="2340"/>
              </a:lnSpc>
              <a:spcAft>
                <a:spcPts val="1200"/>
              </a:spcAft>
              <a:buClr>
                <a:srgbClr val="459597"/>
              </a:buClr>
              <a:buFont typeface="+mj-lt"/>
              <a:buAutoNum type="arabicPeriod" startAt="4"/>
            </a:pPr>
            <a:r>
              <a:rPr lang="sl-SI" sz="2200" b="1" i="0" u="none" strike="noStrike" noProof="0" dirty="0">
                <a:solidFill>
                  <a:srgbClr val="414141"/>
                </a:solidFill>
                <a:latin typeface="Calibri" panose="020F0502020204030204" pitchFamily="34" charset="0"/>
                <a:cs typeface="Calibri" panose="020F0502020204030204" pitchFamily="34" charset="0"/>
              </a:rPr>
              <a:t>Send a pre-arrival message or email to the guest </a:t>
            </a:r>
            <a:r>
              <a:rPr lang="sl-SI" sz="2200" b="0" i="0" u="none" strike="noStrike" noProof="0" dirty="0">
                <a:solidFill>
                  <a:srgbClr val="414141"/>
                </a:solidFill>
                <a:latin typeface="Calibri" panose="020F0502020204030204" pitchFamily="34" charset="0"/>
                <a:cs typeface="Calibri" panose="020F0502020204030204" pitchFamily="34" charset="0"/>
              </a:rPr>
              <a:t>to provide the exact address, direction, your contact details, </a:t>
            </a:r>
            <a:r>
              <a:rPr lang="sl-SI" sz="2200" b="1" i="0" u="none" strike="noStrike" noProof="0" dirty="0">
                <a:solidFill>
                  <a:srgbClr val="414141"/>
                </a:solidFill>
                <a:latin typeface="Calibri" panose="020F0502020204030204" pitchFamily="34" charset="0"/>
                <a:cs typeface="Calibri" panose="020F0502020204030204" pitchFamily="34" charset="0"/>
              </a:rPr>
              <a:t>property policies</a:t>
            </a:r>
            <a:r>
              <a:rPr lang="sl-SI" sz="2200" b="0" i="0" u="none" strike="noStrike" noProof="0" dirty="0">
                <a:solidFill>
                  <a:srgbClr val="414141"/>
                </a:solidFill>
                <a:latin typeface="Calibri" panose="020F0502020204030204" pitchFamily="34" charset="0"/>
                <a:cs typeface="Calibri" panose="020F0502020204030204" pitchFamily="34" charset="0"/>
              </a:rPr>
              <a:t> or house rules etc. and to let them know that you are looking forward to their stay. </a:t>
            </a:r>
          </a:p>
          <a:p>
            <a:pPr marL="457200" indent="-457200">
              <a:lnSpc>
                <a:spcPts val="2340"/>
              </a:lnSpc>
              <a:spcAft>
                <a:spcPts val="1200"/>
              </a:spcAft>
              <a:buClr>
                <a:srgbClr val="459597"/>
              </a:buClr>
              <a:buFont typeface="+mj-lt"/>
              <a:buAutoNum type="arabicPeriod" startAt="4"/>
            </a:pPr>
            <a:r>
              <a:rPr lang="sl-SI" sz="2200" b="1" i="0" u="none" strike="noStrike" noProof="0" dirty="0">
                <a:solidFill>
                  <a:srgbClr val="414141"/>
                </a:solidFill>
                <a:latin typeface="Calibri" panose="020F0502020204030204" pitchFamily="34" charset="0"/>
                <a:cs typeface="Calibri" panose="020F0502020204030204" pitchFamily="34" charset="0"/>
              </a:rPr>
              <a:t>On the day of arrival: </a:t>
            </a:r>
            <a:r>
              <a:rPr lang="sl-SI" sz="2200" b="0" i="0" u="none" strike="noStrike" noProof="0" dirty="0">
                <a:solidFill>
                  <a:srgbClr val="414141"/>
                </a:solidFill>
                <a:latin typeface="Calibri" panose="020F0502020204030204" pitchFamily="34" charset="0"/>
                <a:cs typeface="Calibri" panose="020F0502020204030204" pitchFamily="34" charset="0"/>
              </a:rPr>
              <a:t>ensure the room is </a:t>
            </a:r>
            <a:r>
              <a:rPr lang="sl-SI" sz="2200" b="1" i="0" u="none" strike="noStrike" noProof="0" dirty="0">
                <a:solidFill>
                  <a:srgbClr val="414141"/>
                </a:solidFill>
                <a:latin typeface="Calibri" panose="020F0502020204030204" pitchFamily="34" charset="0"/>
                <a:cs typeface="Calibri" panose="020F0502020204030204" pitchFamily="34" charset="0"/>
              </a:rPr>
              <a:t>cleaned and inspected; </a:t>
            </a:r>
            <a:r>
              <a:rPr lang="sl-SI" sz="2200" b="0" i="0" u="none" strike="noStrike" noProof="0" dirty="0">
                <a:solidFill>
                  <a:srgbClr val="414141"/>
                </a:solidFill>
                <a:latin typeface="Calibri" panose="020F0502020204030204" pitchFamily="34" charset="0"/>
                <a:cs typeface="Calibri" panose="020F0502020204030204" pitchFamily="34" charset="0"/>
              </a:rPr>
              <a:t>confirm that amenities are stocked (toiletries, towels, minibar, etc.), Check that all electronics work (TV, lights, air conditioning, Wi-Fi).</a:t>
            </a:r>
          </a:p>
          <a:p>
            <a:pPr marL="457200" indent="-457200">
              <a:lnSpc>
                <a:spcPts val="2340"/>
              </a:lnSpc>
              <a:spcAft>
                <a:spcPts val="1200"/>
              </a:spcAft>
              <a:buClr>
                <a:srgbClr val="459597"/>
              </a:buClr>
              <a:buFont typeface="+mj-lt"/>
              <a:buAutoNum type="arabicPeriod" startAt="4"/>
            </a:pPr>
            <a:r>
              <a:rPr lang="sl-SI" sz="2200" b="1" i="0" u="none" strike="noStrike" noProof="0" dirty="0">
                <a:solidFill>
                  <a:srgbClr val="414141"/>
                </a:solidFill>
                <a:latin typeface="Calibri" panose="020F0502020204030204" pitchFamily="34" charset="0"/>
                <a:cs typeface="Calibri" panose="020F0502020204030204" pitchFamily="34" charset="0"/>
              </a:rPr>
              <a:t>Place a welcome note (with compliments) or welcome gift</a:t>
            </a:r>
            <a:r>
              <a:rPr lang="sl-SI" sz="2200" b="0" i="0" u="none" strike="noStrike" noProof="0" dirty="0">
                <a:solidFill>
                  <a:srgbClr val="414141"/>
                </a:solidFill>
                <a:latin typeface="Calibri" panose="020F0502020204030204" pitchFamily="34" charset="0"/>
                <a:cs typeface="Calibri" panose="020F0502020204030204" pitchFamily="34" charset="0"/>
              </a:rPr>
              <a:t> (if applicable). Pay attention to received guest`s information, for example: if they are already regular guests, their birthdays, lactose intolerance etc.  </a:t>
            </a:r>
            <a:endParaRPr lang="sl-SI"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sl-SI"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3BF4E6-3FAC-3561-94AE-0794B1D5DAE7}"/>
              </a:ext>
            </a:extLst>
          </p:cNvPr>
          <p:cNvSpPr txBox="1"/>
          <p:nvPr/>
        </p:nvSpPr>
        <p:spPr>
          <a:xfrm>
            <a:off x="604454" y="454632"/>
            <a:ext cx="10340068" cy="430887"/>
          </a:xfrm>
          <a:prstGeom prst="rect">
            <a:avLst/>
          </a:prstGeom>
          <a:noFill/>
        </p:spPr>
        <p:txBody>
          <a:bodyPr wrap="square">
            <a:spAutoFit/>
          </a:bodyPr>
          <a:lstStyle/>
          <a:p>
            <a:pPr lvl="0">
              <a:buNone/>
            </a:pPr>
            <a:r>
              <a:rPr lang="sl-SI" sz="2200" b="0" i="0" u="none" strike="noStrike" noProof="0" dirty="0">
                <a:solidFill>
                  <a:srgbClr val="EC7C69"/>
                </a:solidFill>
              </a:rPr>
              <a:t>Make the guest feel </a:t>
            </a:r>
            <a:r>
              <a:rPr lang="sl-SI" sz="2200" b="1" i="0" u="none" strike="noStrike" noProof="0" dirty="0">
                <a:solidFill>
                  <a:srgbClr val="EC7C69"/>
                </a:solidFill>
              </a:rPr>
              <a:t>expected</a:t>
            </a:r>
            <a:r>
              <a:rPr lang="sl-SI" sz="2200" b="0" i="0" u="none" strike="noStrike" noProof="0" dirty="0">
                <a:solidFill>
                  <a:srgbClr val="EC7C69"/>
                </a:solidFill>
              </a:rPr>
              <a:t>, </a:t>
            </a:r>
            <a:r>
              <a:rPr lang="sl-SI" sz="2200" b="1" i="0" u="none" strike="noStrike" noProof="0" dirty="0">
                <a:solidFill>
                  <a:srgbClr val="EC7C69"/>
                </a:solidFill>
              </a:rPr>
              <a:t>welcome</a:t>
            </a:r>
            <a:r>
              <a:rPr lang="sl-SI" sz="2200" b="0" i="0" u="none" strike="noStrike" noProof="0" dirty="0">
                <a:solidFill>
                  <a:srgbClr val="EC7C69"/>
                </a:solidFill>
              </a:rPr>
              <a:t>, and </a:t>
            </a:r>
            <a:r>
              <a:rPr lang="sl-SI" sz="2200" b="1" i="0" u="none" strike="noStrike" noProof="0" dirty="0">
                <a:solidFill>
                  <a:srgbClr val="EC7C69"/>
                </a:solidFill>
              </a:rPr>
              <a:t>well-informed</a:t>
            </a:r>
            <a:r>
              <a:rPr lang="sl-SI" sz="2200" b="0" i="0" u="none" strike="noStrike" noProof="0" dirty="0">
                <a:solidFill>
                  <a:srgbClr val="EC7C69"/>
                </a:solidFill>
              </a:rPr>
              <a:t> before they even arrive.</a:t>
            </a:r>
            <a:endParaRPr lang="sl-SI" sz="2200" dirty="0">
              <a:solidFill>
                <a:srgbClr val="EC7C69"/>
              </a:solidFill>
            </a:endParaRPr>
          </a:p>
        </p:txBody>
      </p:sp>
      <p:sp>
        <p:nvSpPr>
          <p:cNvPr id="6" name="Text Placeholder 4">
            <a:extLst>
              <a:ext uri="{FF2B5EF4-FFF2-40B4-BE49-F238E27FC236}">
                <a16:creationId xmlns:a16="http://schemas.microsoft.com/office/drawing/2014/main" id="{47053C65-14D8-A0CB-180B-7925F5F95DC5}"/>
              </a:ext>
            </a:extLst>
          </p:cNvPr>
          <p:cNvSpPr txBox="1">
            <a:spLocks/>
          </p:cNvSpPr>
          <p:nvPr/>
        </p:nvSpPr>
        <p:spPr>
          <a:xfrm>
            <a:off x="9504554" y="1033128"/>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D7B3FB92-14A0-BF54-C4D3-AA467A5BA768}"/>
              </a:ext>
            </a:extLst>
          </p:cNvPr>
          <p:cNvCxnSpPr>
            <a:cxnSpLocks/>
          </p:cNvCxnSpPr>
          <p:nvPr/>
        </p:nvCxnSpPr>
        <p:spPr>
          <a:xfrm>
            <a:off x="604454" y="4095350"/>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DBE7F7-63E7-9369-00E9-A24CC2C9FFB4}"/>
              </a:ext>
            </a:extLst>
          </p:cNvPr>
          <p:cNvCxnSpPr>
            <a:cxnSpLocks/>
          </p:cNvCxnSpPr>
          <p:nvPr/>
        </p:nvCxnSpPr>
        <p:spPr>
          <a:xfrm>
            <a:off x="604454" y="3060533"/>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F5E4E52-7D1E-2AEB-2F78-33C4E4A56F31}"/>
              </a:ext>
            </a:extLst>
          </p:cNvPr>
          <p:cNvGrpSpPr/>
          <p:nvPr/>
        </p:nvGrpSpPr>
        <p:grpSpPr>
          <a:xfrm>
            <a:off x="10405403" y="1600379"/>
            <a:ext cx="1113217" cy="328866"/>
            <a:chOff x="10421069" y="2969505"/>
            <a:chExt cx="1113217" cy="328866"/>
          </a:xfrm>
        </p:grpSpPr>
        <p:sp>
          <p:nvSpPr>
            <p:cNvPr id="4" name="Rectangle 3">
              <a:extLst>
                <a:ext uri="{FF2B5EF4-FFF2-40B4-BE49-F238E27FC236}">
                  <a16:creationId xmlns:a16="http://schemas.microsoft.com/office/drawing/2014/main" id="{11E4BF49-A3E9-781D-DF40-8528DD8BE476}"/>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7F1130-C602-7019-5AA6-A27DF7FCB870}"/>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BBB440D-5803-9980-8AEF-81065ADEA8C8}"/>
              </a:ext>
            </a:extLst>
          </p:cNvPr>
          <p:cNvGrpSpPr/>
          <p:nvPr/>
        </p:nvGrpSpPr>
        <p:grpSpPr>
          <a:xfrm>
            <a:off x="10405403" y="3192358"/>
            <a:ext cx="1113217" cy="328866"/>
            <a:chOff x="10421069" y="2969505"/>
            <a:chExt cx="1113217" cy="328866"/>
          </a:xfrm>
        </p:grpSpPr>
        <p:sp>
          <p:nvSpPr>
            <p:cNvPr id="16" name="Rectangle 15">
              <a:extLst>
                <a:ext uri="{FF2B5EF4-FFF2-40B4-BE49-F238E27FC236}">
                  <a16:creationId xmlns:a16="http://schemas.microsoft.com/office/drawing/2014/main" id="{B041E5C1-8355-153C-406C-2D7D36131A27}"/>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AFE677A-59C5-93BE-E2AF-C7A36EDEC100}"/>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443F5A3-D76C-9589-CAD6-AAC9C74D0DDB}"/>
              </a:ext>
            </a:extLst>
          </p:cNvPr>
          <p:cNvGrpSpPr/>
          <p:nvPr/>
        </p:nvGrpSpPr>
        <p:grpSpPr>
          <a:xfrm>
            <a:off x="10405403" y="4239282"/>
            <a:ext cx="1113217" cy="328866"/>
            <a:chOff x="10421069" y="2969505"/>
            <a:chExt cx="1113217" cy="328866"/>
          </a:xfrm>
        </p:grpSpPr>
        <p:sp>
          <p:nvSpPr>
            <p:cNvPr id="26" name="Rectangle 25">
              <a:extLst>
                <a:ext uri="{FF2B5EF4-FFF2-40B4-BE49-F238E27FC236}">
                  <a16:creationId xmlns:a16="http://schemas.microsoft.com/office/drawing/2014/main" id="{E0387502-5155-ADA6-6825-DE9233507A1D}"/>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731CAEF-2D70-0E7C-539C-ABC077CD1121}"/>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a:extLst>
              <a:ext uri="{FF2B5EF4-FFF2-40B4-BE49-F238E27FC236}">
                <a16:creationId xmlns:a16="http://schemas.microsoft.com/office/drawing/2014/main" id="{50BD9CB7-632C-4B8D-A95F-829ED7355059}"/>
              </a:ext>
            </a:extLst>
          </p:cNvPr>
          <p:cNvCxnSpPr>
            <a:cxnSpLocks/>
          </p:cNvCxnSpPr>
          <p:nvPr/>
        </p:nvCxnSpPr>
        <p:spPr>
          <a:xfrm>
            <a:off x="604454" y="5086131"/>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B420783-D159-047F-1C84-33E8694DD042}"/>
              </a:ext>
            </a:extLst>
          </p:cNvPr>
          <p:cNvGrpSpPr/>
          <p:nvPr/>
        </p:nvGrpSpPr>
        <p:grpSpPr>
          <a:xfrm>
            <a:off x="10405403" y="5233741"/>
            <a:ext cx="1113217" cy="328866"/>
            <a:chOff x="10421069" y="2969505"/>
            <a:chExt cx="1113217" cy="328866"/>
          </a:xfrm>
        </p:grpSpPr>
        <p:sp>
          <p:nvSpPr>
            <p:cNvPr id="30" name="Rectangle 29">
              <a:extLst>
                <a:ext uri="{FF2B5EF4-FFF2-40B4-BE49-F238E27FC236}">
                  <a16:creationId xmlns:a16="http://schemas.microsoft.com/office/drawing/2014/main" id="{4DD10BD2-5A58-CBFB-B44A-44E4C6BE9404}"/>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B0F35F-CCFF-A53D-A261-66F3FF6B8496}"/>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5456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0375-AC7B-BA81-BA4F-F01DBD485E9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9190B63-8BEB-7D5C-DF87-DAD695C070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9691" y="49916"/>
            <a:ext cx="6129866" cy="4035547"/>
          </a:xfrm>
          <a:prstGeom prst="rect">
            <a:avLst/>
          </a:prstGeom>
          <a:noFill/>
        </p:spPr>
      </p:pic>
      <p:cxnSp>
        <p:nvCxnSpPr>
          <p:cNvPr id="5" name="Straight Connector 4">
            <a:extLst>
              <a:ext uri="{FF2B5EF4-FFF2-40B4-BE49-F238E27FC236}">
                <a16:creationId xmlns:a16="http://schemas.microsoft.com/office/drawing/2014/main" id="{FFD00143-1398-438B-FCC9-98121B63CCDD}"/>
              </a:ext>
            </a:extLst>
          </p:cNvPr>
          <p:cNvCxnSpPr>
            <a:cxnSpLocks/>
          </p:cNvCxnSpPr>
          <p:nvPr/>
        </p:nvCxnSpPr>
        <p:spPr>
          <a:xfrm>
            <a:off x="0" y="15502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8FA08C31-B48B-4D95-249B-5943CE10BB23}"/>
              </a:ext>
            </a:extLst>
          </p:cNvPr>
          <p:cNvSpPr txBox="1">
            <a:spLocks/>
          </p:cNvSpPr>
          <p:nvPr/>
        </p:nvSpPr>
        <p:spPr>
          <a:xfrm>
            <a:off x="485146" y="418331"/>
            <a:ext cx="5577458"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Example: </a:t>
            </a:r>
            <a:r>
              <a:rPr lang="en-US" b="0" dirty="0">
                <a:solidFill>
                  <a:srgbClr val="414141"/>
                </a:solidFill>
              </a:rPr>
              <a:t>PMS - Property Management System</a:t>
            </a:r>
          </a:p>
          <a:p>
            <a:pPr>
              <a:lnSpc>
                <a:spcPts val="3720"/>
              </a:lnSpc>
            </a:pPr>
            <a:endParaRPr lang="en-US" dirty="0"/>
          </a:p>
        </p:txBody>
      </p:sp>
      <p:sp>
        <p:nvSpPr>
          <p:cNvPr id="8" name="Text Placeholder 3">
            <a:extLst>
              <a:ext uri="{FF2B5EF4-FFF2-40B4-BE49-F238E27FC236}">
                <a16:creationId xmlns:a16="http://schemas.microsoft.com/office/drawing/2014/main" id="{0561DFEF-B8B8-ED6D-552E-DBF8EDDCDE07}"/>
              </a:ext>
            </a:extLst>
          </p:cNvPr>
          <p:cNvSpPr txBox="1">
            <a:spLocks/>
          </p:cNvSpPr>
          <p:nvPr/>
        </p:nvSpPr>
        <p:spPr>
          <a:xfrm>
            <a:off x="485146" y="2018943"/>
            <a:ext cx="6034188" cy="131997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hlinkClick r:id="rId4">
                  <a:extLst>
                    <a:ext uri="{A12FA001-AC4F-418D-AE19-62706E023703}">
                      <ahyp:hlinkClr xmlns:ahyp="http://schemas.microsoft.com/office/drawing/2018/hyperlinkcolor" val="tx"/>
                    </a:ext>
                  </a:extLst>
                </a:hlinkClick>
              </a:rPr>
              <a:t>Bentral</a:t>
            </a:r>
            <a:r>
              <a:rPr lang="en-GB" b="1" dirty="0"/>
              <a:t> </a:t>
            </a:r>
            <a:r>
              <a:rPr lang="en-GB" dirty="0"/>
              <a:t>is a property management software platform designed for short-term rental hosts, property managers, and vacation rental businesses. </a:t>
            </a:r>
          </a:p>
        </p:txBody>
      </p:sp>
      <p:sp>
        <p:nvSpPr>
          <p:cNvPr id="11" name="Text Placeholder 3">
            <a:extLst>
              <a:ext uri="{FF2B5EF4-FFF2-40B4-BE49-F238E27FC236}">
                <a16:creationId xmlns:a16="http://schemas.microsoft.com/office/drawing/2014/main" id="{2F2C583D-BC01-27E0-8927-C69DA6ED67E9}"/>
              </a:ext>
            </a:extLst>
          </p:cNvPr>
          <p:cNvSpPr txBox="1">
            <a:spLocks/>
          </p:cNvSpPr>
          <p:nvPr/>
        </p:nvSpPr>
        <p:spPr>
          <a:xfrm>
            <a:off x="485146" y="3423863"/>
            <a:ext cx="10284455"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solidFill>
                  <a:srgbClr val="EC7C69"/>
                </a:solidFill>
              </a:rPr>
              <a:t>Key Features of </a:t>
            </a:r>
            <a:r>
              <a:rPr lang="en-GB" b="1" dirty="0" err="1">
                <a:solidFill>
                  <a:srgbClr val="EC7C69"/>
                </a:solidFill>
              </a:rPr>
              <a:t>Bentral</a:t>
            </a:r>
            <a:r>
              <a:rPr lang="en-GB" b="1" dirty="0">
                <a:solidFill>
                  <a:srgbClr val="EC7C69"/>
                </a:solidFill>
              </a:rPr>
              <a:t>:</a:t>
            </a:r>
          </a:p>
          <a:p>
            <a:pPr>
              <a:lnSpc>
                <a:spcPts val="2340"/>
              </a:lnSpc>
              <a:buClr>
                <a:srgbClr val="64AFAF"/>
              </a:buClr>
            </a:pPr>
            <a:endParaRPr lang="en-GB" b="1" dirty="0">
              <a:solidFill>
                <a:srgbClr val="EC7C69"/>
              </a:solidFill>
            </a:endParaRPr>
          </a:p>
          <a:p>
            <a:pPr marL="342900" indent="-342900">
              <a:lnSpc>
                <a:spcPts val="2340"/>
              </a:lnSpc>
              <a:buClr>
                <a:srgbClr val="64AFAF"/>
              </a:buClr>
              <a:buFont typeface="Arial" panose="020B0604020202020204" pitchFamily="34" charset="0"/>
              <a:buChar char="•"/>
            </a:pPr>
            <a:r>
              <a:rPr lang="en-GB" b="1" dirty="0"/>
              <a:t>Channel Management: </a:t>
            </a:r>
            <a:r>
              <a:rPr lang="en-GB" dirty="0"/>
              <a:t>Sync bookings, availability, and pricing across multiple platforms to avoid double bookings.</a:t>
            </a:r>
          </a:p>
          <a:p>
            <a:pPr marL="342900" indent="-342900">
              <a:lnSpc>
                <a:spcPts val="2340"/>
              </a:lnSpc>
              <a:buClr>
                <a:srgbClr val="64AFAF"/>
              </a:buClr>
              <a:buFont typeface="Arial" panose="020B0604020202020204" pitchFamily="34" charset="0"/>
              <a:buChar char="•"/>
            </a:pPr>
            <a:r>
              <a:rPr lang="en-GB" b="1" dirty="0"/>
              <a:t>Booking Management: </a:t>
            </a:r>
            <a:r>
              <a:rPr lang="en-GB" dirty="0"/>
              <a:t>Centralized calendar and reservation system.</a:t>
            </a:r>
          </a:p>
          <a:p>
            <a:pPr marL="342900" indent="-342900">
              <a:lnSpc>
                <a:spcPts val="2340"/>
              </a:lnSpc>
              <a:buClr>
                <a:srgbClr val="64AFAF"/>
              </a:buClr>
              <a:buFont typeface="Arial" panose="020B0604020202020204" pitchFamily="34" charset="0"/>
              <a:buChar char="•"/>
            </a:pPr>
            <a:r>
              <a:rPr lang="en-GB" b="1" dirty="0"/>
              <a:t>Guest Communication: </a:t>
            </a:r>
            <a:r>
              <a:rPr lang="en-GB" dirty="0"/>
              <a:t>Automated messages and guest management tools.</a:t>
            </a:r>
          </a:p>
          <a:p>
            <a:pPr marL="342900" indent="-342900">
              <a:lnSpc>
                <a:spcPts val="2340"/>
              </a:lnSpc>
              <a:buClr>
                <a:srgbClr val="64AFAF"/>
              </a:buClr>
              <a:buFont typeface="Arial" panose="020B0604020202020204" pitchFamily="34" charset="0"/>
              <a:buChar char="•"/>
            </a:pPr>
            <a:r>
              <a:rPr lang="en-GB" b="1" dirty="0"/>
              <a:t>Payment Processing: </a:t>
            </a:r>
            <a:r>
              <a:rPr lang="en-GB" dirty="0"/>
              <a:t>Integration with payment gateways for easier collection.</a:t>
            </a:r>
          </a:p>
          <a:p>
            <a:pPr marL="342900" indent="-342900">
              <a:lnSpc>
                <a:spcPts val="2340"/>
              </a:lnSpc>
              <a:buClr>
                <a:srgbClr val="64AFAF"/>
              </a:buClr>
              <a:buFont typeface="Arial" panose="020B0604020202020204" pitchFamily="34" charset="0"/>
              <a:buChar char="•"/>
            </a:pPr>
            <a:r>
              <a:rPr lang="en-GB" b="1" dirty="0"/>
              <a:t>Reporting &amp; Analytics</a:t>
            </a:r>
            <a:r>
              <a:rPr lang="en-GB" dirty="0"/>
              <a:t>: Insights into booking trends, revenue, and occupancy.</a:t>
            </a:r>
          </a:p>
          <a:p>
            <a:pPr>
              <a:lnSpc>
                <a:spcPts val="2340"/>
              </a:lnSpc>
              <a:buClr>
                <a:srgbClr val="64AFAF"/>
              </a:buClr>
            </a:pPr>
            <a:endParaRPr lang="en-GB" dirty="0"/>
          </a:p>
        </p:txBody>
      </p:sp>
      <p:pic>
        <p:nvPicPr>
          <p:cNvPr id="12" name="Označba mesta slike 15" descr="Slika, ki vsebuje besede besedilo, posnetek zaslona, zaslon, računalnik&#10;&#10;Vsebina, ustvarjena z UI, morda ni pravilna.">
            <a:extLst>
              <a:ext uri="{FF2B5EF4-FFF2-40B4-BE49-F238E27FC236}">
                <a16:creationId xmlns:a16="http://schemas.microsoft.com/office/drawing/2014/main" id="{FD44759D-8B9A-36C3-933A-7E669E876CF8}"/>
              </a:ext>
            </a:extLst>
          </p:cNvPr>
          <p:cNvPicPr>
            <a:picLocks noChangeAspect="1"/>
          </p:cNvPicPr>
          <p:nvPr/>
        </p:nvPicPr>
        <p:blipFill rotWithShape="1">
          <a:blip r:embed="rId5"/>
          <a:srcRect l="8638" t="3123" r="13559" b="2164"/>
          <a:stretch/>
        </p:blipFill>
        <p:spPr>
          <a:xfrm>
            <a:off x="7052969" y="418331"/>
            <a:ext cx="4403458" cy="2637414"/>
          </a:xfrm>
          <a:prstGeom prst="rect">
            <a:avLst/>
          </a:prstGeom>
        </p:spPr>
      </p:pic>
      <p:sp>
        <p:nvSpPr>
          <p:cNvPr id="20" name="Flowchart: Connector 22">
            <a:extLst>
              <a:ext uri="{FF2B5EF4-FFF2-40B4-BE49-F238E27FC236}">
                <a16:creationId xmlns:a16="http://schemas.microsoft.com/office/drawing/2014/main" id="{BE636BB8-78F3-B4D8-61B9-EDADD66BFF60}"/>
              </a:ext>
            </a:extLst>
          </p:cNvPr>
          <p:cNvSpPr/>
          <p:nvPr/>
        </p:nvSpPr>
        <p:spPr>
          <a:xfrm>
            <a:off x="5932092" y="648474"/>
            <a:ext cx="1647825" cy="1610221"/>
          </a:xfrm>
          <a:prstGeom prst="flowChartConnector">
            <a:avLst/>
          </a:prstGeom>
          <a:solidFill>
            <a:srgbClr val="459597"/>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600" b="1" dirty="0">
                <a:solidFill>
                  <a:schemeClr val="bg1"/>
                </a:solidFill>
              </a:rPr>
              <a:t>Click to </a:t>
            </a:r>
            <a:r>
              <a:rPr lang="en-IE" sz="2600" b="1" dirty="0">
                <a:solidFill>
                  <a:schemeClr val="bg1"/>
                </a:solidFill>
                <a:hlinkClick r:id="rId4">
                  <a:extLst>
                    <a:ext uri="{A12FA001-AC4F-418D-AE19-62706E023703}">
                      <ahyp:hlinkClr xmlns:ahyp="http://schemas.microsoft.com/office/drawing/2018/hyperlinkcolor" val="tx"/>
                    </a:ext>
                  </a:extLst>
                </a:hlinkClick>
              </a:rPr>
              <a:t>Visit</a:t>
            </a:r>
            <a:endParaRPr lang="en-IE" sz="2600" b="1" dirty="0">
              <a:solidFill>
                <a:schemeClr val="bg1"/>
              </a:solidFill>
            </a:endParaRPr>
          </a:p>
        </p:txBody>
      </p:sp>
      <p:sp>
        <p:nvSpPr>
          <p:cNvPr id="22" name="TextBox 21">
            <a:extLst>
              <a:ext uri="{FF2B5EF4-FFF2-40B4-BE49-F238E27FC236}">
                <a16:creationId xmlns:a16="http://schemas.microsoft.com/office/drawing/2014/main" id="{1A42B583-7821-85FA-084D-81C2B94170C1}"/>
              </a:ext>
            </a:extLst>
          </p:cNvPr>
          <p:cNvSpPr txBox="1"/>
          <p:nvPr/>
        </p:nvSpPr>
        <p:spPr>
          <a:xfrm>
            <a:off x="804123" y="6024860"/>
            <a:ext cx="6129866" cy="369332"/>
          </a:xfrm>
          <a:prstGeom prst="rect">
            <a:avLst/>
          </a:prstGeom>
          <a:noFill/>
        </p:spPr>
        <p:txBody>
          <a:bodyPr wrap="square">
            <a:spAutoFit/>
          </a:bodyPr>
          <a:lstStyle/>
          <a:p>
            <a:r>
              <a:rPr lang="sl-SI" dirty="0">
                <a:solidFill>
                  <a:srgbClr val="459597"/>
                </a:solidFill>
                <a:ea typeface="Calibri"/>
                <a:cs typeface="Calibri"/>
                <a:hlinkClick r:id="rId4">
                  <a:extLst>
                    <a:ext uri="{A12FA001-AC4F-418D-AE19-62706E023703}">
                      <ahyp:hlinkClr xmlns:ahyp="http://schemas.microsoft.com/office/drawing/2018/hyperlinkcolor" val="tx"/>
                    </a:ext>
                  </a:extLst>
                </a:hlinkClick>
              </a:rPr>
              <a:t>Bentral website</a:t>
            </a:r>
            <a:r>
              <a:rPr lang="sl-SI" dirty="0">
                <a:solidFill>
                  <a:srgbClr val="459597"/>
                </a:solidFill>
                <a:ea typeface="Calibri"/>
                <a:cs typeface="Calibri"/>
              </a:rPr>
              <a:t>.    </a:t>
            </a:r>
            <a:r>
              <a:rPr lang="sl-SI" dirty="0">
                <a:solidFill>
                  <a:srgbClr val="459597"/>
                </a:solidFill>
                <a:ea typeface="Calibri"/>
                <a:cs typeface="Calibri"/>
                <a:hlinkClick r:id="rId6">
                  <a:extLst>
                    <a:ext uri="{A12FA001-AC4F-418D-AE19-62706E023703}">
                      <ahyp:hlinkClr xmlns:ahyp="http://schemas.microsoft.com/office/drawing/2018/hyperlinkcolor" val="tx"/>
                    </a:ext>
                  </a:extLst>
                </a:hlinkClick>
              </a:rPr>
              <a:t>YouTube video - Bentral</a:t>
            </a:r>
            <a:r>
              <a:rPr lang="sl-SI" dirty="0">
                <a:solidFill>
                  <a:srgbClr val="459597"/>
                </a:solidFill>
                <a:ea typeface="Calibri"/>
                <a:cs typeface="Calibri"/>
              </a:rPr>
              <a:t> </a:t>
            </a:r>
          </a:p>
        </p:txBody>
      </p:sp>
      <p:sp>
        <p:nvSpPr>
          <p:cNvPr id="24" name="Slide Number Placeholder 5">
            <a:extLst>
              <a:ext uri="{FF2B5EF4-FFF2-40B4-BE49-F238E27FC236}">
                <a16:creationId xmlns:a16="http://schemas.microsoft.com/office/drawing/2014/main" id="{EE4C48D0-76EE-31D5-289D-A1FBB068B548}"/>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15</a:t>
            </a:fld>
            <a:endParaRPr lang="fr-CA" sz="1200" dirty="0"/>
          </a:p>
        </p:txBody>
      </p:sp>
    </p:spTree>
    <p:extLst>
      <p:ext uri="{BB962C8B-B14F-4D97-AF65-F5344CB8AC3E}">
        <p14:creationId xmlns:p14="http://schemas.microsoft.com/office/powerpoint/2010/main" val="1743028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662B-5BDD-7AC9-0A64-ED919FCA3E4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7B9712-1C1F-6466-60BA-0277DB81CBD8}"/>
              </a:ext>
            </a:extLst>
          </p:cNvPr>
          <p:cNvSpPr>
            <a:spLocks noGrp="1"/>
          </p:cNvSpPr>
          <p:nvPr>
            <p:ph type="body" sz="quarter" idx="65"/>
          </p:nvPr>
        </p:nvSpPr>
        <p:spPr/>
        <p:txBody>
          <a:bodyPr lIns="91440" tIns="45720" rIns="91440" bIns="45720" anchor="ctr">
            <a:noAutofit/>
          </a:bodyPr>
          <a:lstStyle/>
          <a:p>
            <a:pPr algn="ctr"/>
            <a:r>
              <a:rPr lang="en-GB" sz="1200">
                <a:latin typeface="Calibri"/>
                <a:ea typeface="Calibri"/>
                <a:cs typeface="Calibri"/>
              </a:rPr>
              <a:t>Photo Credit: </a:t>
            </a:r>
            <a:r>
              <a:rPr lang="fr-FR" sz="1200">
                <a:latin typeface="Calibri"/>
                <a:ea typeface="Calibri"/>
                <a:cs typeface="Calibri"/>
              </a:rPr>
              <a:t>Eko </a:t>
            </a:r>
            <a:r>
              <a:rPr lang="fr-FR" sz="1200" err="1">
                <a:latin typeface="Calibri"/>
                <a:ea typeface="Calibri"/>
                <a:cs typeface="Calibri"/>
              </a:rPr>
              <a:t>Kmetija</a:t>
            </a:r>
            <a:r>
              <a:rPr lang="fr-FR" sz="1200">
                <a:latin typeface="Calibri"/>
                <a:ea typeface="Calibri"/>
                <a:cs typeface="Calibri"/>
              </a:rPr>
              <a:t> </a:t>
            </a:r>
            <a:r>
              <a:rPr lang="fr-FR" sz="1200" err="1">
                <a:latin typeface="Calibri"/>
                <a:ea typeface="Calibri"/>
                <a:cs typeface="Calibri"/>
              </a:rPr>
              <a:t>Urška</a:t>
            </a:r>
            <a:r>
              <a:rPr lang="fr-FR" sz="1200">
                <a:latin typeface="Calibri"/>
                <a:ea typeface="Calibri"/>
                <a:cs typeface="Calibri"/>
              </a:rPr>
              <a:t> </a:t>
            </a:r>
            <a:r>
              <a:rPr lang="fr-FR" sz="1200" err="1">
                <a:latin typeface="Calibri"/>
                <a:ea typeface="Calibri"/>
                <a:cs typeface="Calibri"/>
              </a:rPr>
              <a:t>Arbes</a:t>
            </a:r>
            <a:endParaRPr lang="en-GB" sz="1200">
              <a:latin typeface="Calibri"/>
              <a:ea typeface="Calibri"/>
              <a:cs typeface="Calibri"/>
            </a:endParaRPr>
          </a:p>
        </p:txBody>
      </p:sp>
      <p:pic>
        <p:nvPicPr>
          <p:cNvPr id="11" name="Picture Placeholder 10" descr="Slika, ki vsebuje besede oblačila, besedilo, nasmeh, nebo&#10;&#10;Vsebina, ustvarjena z UI, morda ni pravilna.">
            <a:extLst>
              <a:ext uri="{FF2B5EF4-FFF2-40B4-BE49-F238E27FC236}">
                <a16:creationId xmlns:a16="http://schemas.microsoft.com/office/drawing/2014/main" id="{3D4E11F8-CC58-E98C-E9E3-C62DABC3EEBB}"/>
              </a:ext>
            </a:extLst>
          </p:cNvPr>
          <p:cNvPicPr>
            <a:picLocks noGrp="1" noChangeAspect="1"/>
          </p:cNvPicPr>
          <p:nvPr>
            <p:ph type="pic" sz="quarter" idx="13"/>
          </p:nvPr>
        </p:nvPicPr>
        <p:blipFill>
          <a:blip r:embed="rId2"/>
          <a:srcRect l="7025" t="28" r="16253" b="18"/>
          <a:stretch>
            <a:fillRect/>
          </a:stretch>
        </p:blipFill>
        <p:spPr>
          <a:xfrm>
            <a:off x="7002038" y="2817610"/>
            <a:ext cx="3862106" cy="4034924"/>
          </a:xfrm>
        </p:spPr>
      </p:pic>
      <p:cxnSp>
        <p:nvCxnSpPr>
          <p:cNvPr id="4" name="Straight Connector 3">
            <a:extLst>
              <a:ext uri="{FF2B5EF4-FFF2-40B4-BE49-F238E27FC236}">
                <a16:creationId xmlns:a16="http://schemas.microsoft.com/office/drawing/2014/main" id="{C63C48B2-6B21-A42C-9FDA-984D0D763CC3}"/>
              </a:ext>
            </a:extLst>
          </p:cNvPr>
          <p:cNvCxnSpPr>
            <a:cxnSpLocks/>
          </p:cNvCxnSpPr>
          <p:nvPr/>
        </p:nvCxnSpPr>
        <p:spPr>
          <a:xfrm>
            <a:off x="0" y="15502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186385F6-56AF-D816-81B9-308DFAEFA171}"/>
              </a:ext>
            </a:extLst>
          </p:cNvPr>
          <p:cNvSpPr txBox="1">
            <a:spLocks/>
          </p:cNvSpPr>
          <p:nvPr/>
        </p:nvSpPr>
        <p:spPr>
          <a:xfrm>
            <a:off x="485146" y="418331"/>
            <a:ext cx="5577458"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Example: </a:t>
            </a:r>
          </a:p>
          <a:p>
            <a:pPr>
              <a:lnSpc>
                <a:spcPts val="3720"/>
              </a:lnSpc>
            </a:pPr>
            <a:r>
              <a:rPr lang="en-US" dirty="0">
                <a:solidFill>
                  <a:srgbClr val="414141"/>
                </a:solidFill>
              </a:rPr>
              <a:t>EKO </a:t>
            </a:r>
            <a:r>
              <a:rPr lang="en-US" dirty="0" err="1">
                <a:solidFill>
                  <a:srgbClr val="414141"/>
                </a:solidFill>
              </a:rPr>
              <a:t>kmetija</a:t>
            </a:r>
            <a:r>
              <a:rPr lang="en-US" dirty="0">
                <a:solidFill>
                  <a:srgbClr val="414141"/>
                </a:solidFill>
              </a:rPr>
              <a:t> Urška</a:t>
            </a:r>
          </a:p>
          <a:p>
            <a:pPr>
              <a:lnSpc>
                <a:spcPts val="3720"/>
              </a:lnSpc>
            </a:pPr>
            <a:endParaRPr lang="en-US" dirty="0"/>
          </a:p>
        </p:txBody>
      </p:sp>
      <p:sp>
        <p:nvSpPr>
          <p:cNvPr id="9" name="Text Placeholder 3">
            <a:extLst>
              <a:ext uri="{FF2B5EF4-FFF2-40B4-BE49-F238E27FC236}">
                <a16:creationId xmlns:a16="http://schemas.microsoft.com/office/drawing/2014/main" id="{7EC9F777-BD4B-5BE3-5438-15EB4DCC3DDC}"/>
              </a:ext>
            </a:extLst>
          </p:cNvPr>
          <p:cNvSpPr txBox="1">
            <a:spLocks/>
          </p:cNvSpPr>
          <p:nvPr/>
        </p:nvSpPr>
        <p:spPr>
          <a:xfrm>
            <a:off x="485146" y="2018943"/>
            <a:ext cx="6034188" cy="131997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dirty="0">
                <a:ea typeface="Calibri"/>
                <a:cs typeface="Calibri"/>
              </a:rPr>
              <a:t>Ensure your pricelist is clear and honest.</a:t>
            </a:r>
          </a:p>
          <a:p>
            <a:r>
              <a:rPr lang="sl-SI" dirty="0">
                <a:solidFill>
                  <a:srgbClr val="459597"/>
                </a:solidFill>
                <a:ea typeface="Calibri"/>
                <a:cs typeface="Calibri"/>
                <a:hlinkClick r:id="rId3">
                  <a:extLst>
                    <a:ext uri="{A12FA001-AC4F-418D-AE19-62706E023703}">
                      <ahyp:hlinkClr xmlns:ahyp="http://schemas.microsoft.com/office/drawing/2018/hyperlinkcolor" val="tx"/>
                    </a:ext>
                  </a:extLst>
                </a:hlinkClick>
              </a:rPr>
              <a:t>Price list - Urška tourist farm</a:t>
            </a:r>
            <a:endParaRPr lang="sl-SI" dirty="0">
              <a:solidFill>
                <a:srgbClr val="459597"/>
              </a:solidFill>
              <a:ea typeface="Calibri"/>
              <a:cs typeface="Calibri"/>
            </a:endParaRPr>
          </a:p>
        </p:txBody>
      </p:sp>
      <p:pic>
        <p:nvPicPr>
          <p:cNvPr id="15" name="Picture 14">
            <a:extLst>
              <a:ext uri="{FF2B5EF4-FFF2-40B4-BE49-F238E27FC236}">
                <a16:creationId xmlns:a16="http://schemas.microsoft.com/office/drawing/2014/main" id="{C35A4B62-78A7-E2FC-AF00-6B0FB39C977F}"/>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485146" y="4315959"/>
            <a:ext cx="3580276" cy="2659133"/>
          </a:xfrm>
          <a:prstGeom prst="rect">
            <a:avLst/>
          </a:prstGeom>
        </p:spPr>
      </p:pic>
      <p:sp>
        <p:nvSpPr>
          <p:cNvPr id="17" name="Slide Number Placeholder 5">
            <a:extLst>
              <a:ext uri="{FF2B5EF4-FFF2-40B4-BE49-F238E27FC236}">
                <a16:creationId xmlns:a16="http://schemas.microsoft.com/office/drawing/2014/main" id="{D9AD9511-A2B3-76CC-A0C3-261DF8B619EA}"/>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16</a:t>
            </a:fld>
            <a:endParaRPr lang="fr-CA" sz="1200" dirty="0"/>
          </a:p>
        </p:txBody>
      </p:sp>
    </p:spTree>
    <p:extLst>
      <p:ext uri="{BB962C8B-B14F-4D97-AF65-F5344CB8AC3E}">
        <p14:creationId xmlns:p14="http://schemas.microsoft.com/office/powerpoint/2010/main" val="866636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95298-4D2C-9957-C3A9-E4AE72B82957}"/>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D22F27C-BE95-E7FA-DFB7-461F08FD6318}"/>
              </a:ext>
            </a:extLst>
          </p:cNvPr>
          <p:cNvCxnSpPr>
            <a:cxnSpLocks/>
          </p:cNvCxnSpPr>
          <p:nvPr/>
        </p:nvCxnSpPr>
        <p:spPr>
          <a:xfrm>
            <a:off x="1204537" y="0"/>
            <a:ext cx="0" cy="685800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A839AE25-A7D7-8A02-8CAA-E004D033B902}"/>
              </a:ext>
            </a:extLst>
          </p:cNvPr>
          <p:cNvSpPr txBox="1">
            <a:spLocks/>
          </p:cNvSpPr>
          <p:nvPr/>
        </p:nvSpPr>
        <p:spPr>
          <a:xfrm rot="16200000">
            <a:off x="-2014450" y="2879898"/>
            <a:ext cx="5577458"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720"/>
              </a:lnSpc>
            </a:pPr>
            <a:r>
              <a:rPr lang="en-US" dirty="0">
                <a:solidFill>
                  <a:srgbClr val="EC7C69"/>
                </a:solidFill>
              </a:rPr>
              <a:t>Example: </a:t>
            </a:r>
            <a:r>
              <a:rPr lang="en-US" dirty="0"/>
              <a:t>Pre-arrival Info</a:t>
            </a:r>
          </a:p>
        </p:txBody>
      </p:sp>
      <p:sp>
        <p:nvSpPr>
          <p:cNvPr id="8" name="Text Placeholder 3">
            <a:extLst>
              <a:ext uri="{FF2B5EF4-FFF2-40B4-BE49-F238E27FC236}">
                <a16:creationId xmlns:a16="http://schemas.microsoft.com/office/drawing/2014/main" id="{658BCF99-9ABF-61A6-2BF4-0A1BC2C626D2}"/>
              </a:ext>
            </a:extLst>
          </p:cNvPr>
          <p:cNvSpPr txBox="1">
            <a:spLocks/>
          </p:cNvSpPr>
          <p:nvPr/>
        </p:nvSpPr>
        <p:spPr>
          <a:xfrm>
            <a:off x="1583666" y="402956"/>
            <a:ext cx="9978464" cy="264149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20"/>
              </a:lnSpc>
            </a:pPr>
            <a:r>
              <a:rPr lang="sl-SI" sz="2100" b="1" dirty="0">
                <a:ea typeface="+mn-lt"/>
                <a:cs typeface="+mn-lt"/>
              </a:rPr>
              <a:t>Dear Mr. Novak, </a:t>
            </a:r>
            <a:endParaRPr lang="sl-SI" sz="2100" b="1" dirty="0">
              <a:ea typeface="Calibri"/>
              <a:cs typeface="Calibri"/>
            </a:endParaRPr>
          </a:p>
          <a:p>
            <a:endParaRPr lang="sl-SI" sz="800" b="1" dirty="0">
              <a:ea typeface="+mn-lt"/>
              <a:cs typeface="+mn-lt"/>
            </a:endParaRPr>
          </a:p>
          <a:p>
            <a:pPr>
              <a:lnSpc>
                <a:spcPts val="2120"/>
              </a:lnSpc>
            </a:pPr>
            <a:r>
              <a:rPr lang="sl-SI" sz="2100" dirty="0">
                <a:ea typeface="+mn-lt"/>
                <a:cs typeface="+mn-lt"/>
              </a:rPr>
              <a:t>Thank you for choosing to stay with us at </a:t>
            </a:r>
            <a:r>
              <a:rPr lang="sl-SI" sz="2100" b="1" dirty="0">
                <a:ea typeface="+mn-lt"/>
                <a:cs typeface="+mn-lt"/>
              </a:rPr>
              <a:t>Family tourist farm. </a:t>
            </a:r>
            <a:r>
              <a:rPr lang="sl-SI" sz="2100" dirty="0">
                <a:ea typeface="+mn-lt"/>
                <a:cs typeface="+mn-lt"/>
              </a:rPr>
              <a:t>Your booking is confirmed, and we have prepared a cozy stay just for you.</a:t>
            </a:r>
          </a:p>
          <a:p>
            <a:endParaRPr lang="sl-SI" sz="800" b="1" dirty="0">
              <a:ea typeface="+mn-lt"/>
              <a:cs typeface="+mn-lt"/>
            </a:endParaRPr>
          </a:p>
          <a:p>
            <a:pPr marL="285750" indent="-285750">
              <a:lnSpc>
                <a:spcPts val="2120"/>
              </a:lnSpc>
              <a:buFont typeface="Calibri"/>
              <a:buChar char="-"/>
            </a:pPr>
            <a:r>
              <a:rPr lang="sl-SI" sz="2100" b="1" dirty="0">
                <a:ea typeface="+mn-lt"/>
                <a:cs typeface="+mn-lt"/>
              </a:rPr>
              <a:t>Check-in:</a:t>
            </a:r>
            <a:r>
              <a:rPr lang="sl-SI" sz="2100" dirty="0">
                <a:ea typeface="+mn-lt"/>
                <a:cs typeface="+mn-lt"/>
              </a:rPr>
              <a:t> friday, June 14, from 3:00 PM</a:t>
            </a:r>
            <a:endParaRPr lang="sl-SI" sz="2100" dirty="0">
              <a:ea typeface="Calibri"/>
              <a:cs typeface="Calibri"/>
            </a:endParaRPr>
          </a:p>
          <a:p>
            <a:pPr marL="285750" indent="-285750">
              <a:lnSpc>
                <a:spcPts val="2120"/>
              </a:lnSpc>
              <a:buFont typeface="Calibri"/>
              <a:buChar char="-"/>
            </a:pPr>
            <a:r>
              <a:rPr lang="sl-SI" sz="2100" b="1" dirty="0">
                <a:ea typeface="+mn-lt"/>
                <a:cs typeface="+mn-lt"/>
              </a:rPr>
              <a:t>Check-out:</a:t>
            </a:r>
            <a:r>
              <a:rPr lang="sl-SI" sz="2100" dirty="0">
                <a:ea typeface="+mn-lt"/>
                <a:cs typeface="+mn-lt"/>
              </a:rPr>
              <a:t> monday, June 17, by 11:00 AM</a:t>
            </a:r>
            <a:endParaRPr lang="sl-SI" sz="2100" dirty="0">
              <a:ea typeface="Calibri"/>
              <a:cs typeface="Calibri"/>
            </a:endParaRPr>
          </a:p>
          <a:p>
            <a:pPr marL="285750" indent="-285750">
              <a:lnSpc>
                <a:spcPts val="2120"/>
              </a:lnSpc>
              <a:buFont typeface="Calibri"/>
              <a:buChar char="-"/>
            </a:pPr>
            <a:r>
              <a:rPr lang="sl-SI" sz="2100" b="1" dirty="0">
                <a:ea typeface="+mn-lt"/>
                <a:cs typeface="+mn-lt"/>
              </a:rPr>
              <a:t>Room:</a:t>
            </a:r>
            <a:r>
              <a:rPr lang="sl-SI" sz="2100" dirty="0">
                <a:ea typeface="+mn-lt"/>
                <a:cs typeface="+mn-lt"/>
              </a:rPr>
              <a:t> Garden view family room with balcony (half board accommodation for 3 guests)</a:t>
            </a:r>
            <a:endParaRPr lang="sl-SI" sz="2100" dirty="0">
              <a:ea typeface="Calibri"/>
              <a:cs typeface="Calibri"/>
            </a:endParaRPr>
          </a:p>
          <a:p>
            <a:pPr marL="285750" indent="-285750">
              <a:lnSpc>
                <a:spcPts val="2120"/>
              </a:lnSpc>
              <a:buFont typeface="Calibri"/>
              <a:buChar char="-"/>
            </a:pPr>
            <a:r>
              <a:rPr lang="sl-SI" sz="2100" b="1" dirty="0">
                <a:ea typeface="Calibri"/>
                <a:cs typeface="Calibri"/>
              </a:rPr>
              <a:t>Location and directions:</a:t>
            </a:r>
            <a:r>
              <a:rPr lang="sl-SI" sz="2100" dirty="0">
                <a:ea typeface="Calibri"/>
                <a:cs typeface="Calibri"/>
              </a:rPr>
              <a:t> Family tourist farm, Hidden road 25, 2000 Maribor, Slovenia - </a:t>
            </a:r>
            <a:r>
              <a:rPr lang="sl-SI" sz="2100" dirty="0">
                <a:ea typeface="+mn-lt"/>
                <a:cs typeface="+mn-lt"/>
              </a:rPr>
              <a:t>[Google Maps link]</a:t>
            </a:r>
            <a:r>
              <a:rPr lang="sl-SI" sz="2100" dirty="0">
                <a:ea typeface="+mn-lt"/>
                <a:cs typeface="Calibri"/>
              </a:rPr>
              <a:t>.</a:t>
            </a:r>
            <a:r>
              <a:rPr lang="sl-SI" sz="2100" dirty="0">
                <a:ea typeface="Calibri"/>
                <a:cs typeface="Calibri"/>
              </a:rPr>
              <a:t> Navigation will lead you directly to our front house parking place, where we will already waiting to your arrival. </a:t>
            </a:r>
            <a:r>
              <a:rPr lang="sl-SI" sz="2100" dirty="0">
                <a:ea typeface="+mn-lt"/>
                <a:cs typeface="+mn-lt"/>
              </a:rPr>
              <a:t>Please let us know your arrival time.</a:t>
            </a:r>
            <a:endParaRPr lang="sl-SI" sz="2100" dirty="0">
              <a:ea typeface="Calibri"/>
              <a:cs typeface="Calibri"/>
            </a:endParaRPr>
          </a:p>
          <a:p>
            <a:pPr indent="0"/>
            <a:endParaRPr lang="sl-SI" sz="800" dirty="0">
              <a:ea typeface="Calibri"/>
              <a:cs typeface="Calibri"/>
            </a:endParaRPr>
          </a:p>
          <a:p>
            <a:pPr indent="0">
              <a:lnSpc>
                <a:spcPts val="2120"/>
              </a:lnSpc>
            </a:pPr>
            <a:r>
              <a:rPr lang="sl-SI" sz="2100" dirty="0">
                <a:ea typeface="Calibri"/>
                <a:cs typeface="Calibri"/>
              </a:rPr>
              <a:t>If you will need any furthure assistance, do not hesitate to contact us on 00386 41 000 000. </a:t>
            </a:r>
            <a:r>
              <a:rPr lang="sl-SI" sz="2100" dirty="0">
                <a:ea typeface="+mn-lt"/>
                <a:cs typeface="+mn-lt"/>
              </a:rPr>
              <a:t>We are looking forward to welcome you at our Family tourist farm! Expect homemade treats, a warm bed, and a peaceful escape.</a:t>
            </a:r>
            <a:endParaRPr lang="sl-SI" sz="2100" dirty="0">
              <a:ea typeface="Calibri"/>
              <a:cs typeface="Calibri"/>
            </a:endParaRPr>
          </a:p>
          <a:p>
            <a:pPr indent="0"/>
            <a:endParaRPr lang="sl-SI" sz="800" dirty="0">
              <a:ea typeface="Calibri"/>
              <a:cs typeface="Calibri"/>
            </a:endParaRPr>
          </a:p>
          <a:p>
            <a:pPr indent="0"/>
            <a:endParaRPr lang="sl-SI" sz="800" dirty="0">
              <a:ea typeface="Calibri"/>
              <a:cs typeface="Calibri"/>
            </a:endParaRPr>
          </a:p>
          <a:p>
            <a:pPr indent="0">
              <a:lnSpc>
                <a:spcPts val="2120"/>
              </a:lnSpc>
            </a:pPr>
            <a:r>
              <a:rPr lang="sl-SI" sz="2100" dirty="0">
                <a:ea typeface="+mn-lt"/>
                <a:cs typeface="+mn-lt"/>
              </a:rPr>
              <a:t>Warm regards, </a:t>
            </a:r>
          </a:p>
          <a:p>
            <a:pPr indent="0">
              <a:lnSpc>
                <a:spcPts val="2120"/>
              </a:lnSpc>
            </a:pPr>
            <a:r>
              <a:rPr lang="sl-SI" sz="2100" dirty="0">
                <a:ea typeface="+mn-lt"/>
                <a:cs typeface="+mn-lt"/>
              </a:rPr>
              <a:t>Tanja and Luka</a:t>
            </a:r>
          </a:p>
          <a:p>
            <a:pPr marL="361950"/>
            <a:endParaRPr lang="sl-SI" sz="800" dirty="0">
              <a:ea typeface="+mn-lt"/>
              <a:cs typeface="+mn-lt"/>
            </a:endParaRPr>
          </a:p>
          <a:p>
            <a:pPr marL="361950"/>
            <a:endParaRPr lang="sl-SI" sz="800" dirty="0">
              <a:ea typeface="+mn-lt"/>
              <a:cs typeface="+mn-lt"/>
            </a:endParaRPr>
          </a:p>
          <a:p>
            <a:pPr marL="269875">
              <a:lnSpc>
                <a:spcPts val="2120"/>
              </a:lnSpc>
            </a:pPr>
            <a:r>
              <a:rPr lang="sl-SI" sz="2100" dirty="0">
                <a:ea typeface="+mn-lt"/>
                <a:cs typeface="+mn-lt"/>
              </a:rPr>
              <a:t>Tel: [insert]              Email: [insert]                Website: [insert] </a:t>
            </a:r>
          </a:p>
          <a:p>
            <a:pPr marL="269875"/>
            <a:endParaRPr lang="sl-SI" sz="800" dirty="0">
              <a:ea typeface="+mn-lt"/>
              <a:cs typeface="+mn-lt"/>
            </a:endParaRPr>
          </a:p>
          <a:p>
            <a:pPr marL="269875"/>
            <a:endParaRPr lang="sl-SI" sz="800" dirty="0">
              <a:ea typeface="+mn-lt"/>
              <a:cs typeface="+mn-lt"/>
            </a:endParaRPr>
          </a:p>
          <a:p>
            <a:pPr indent="0">
              <a:lnSpc>
                <a:spcPts val="2140"/>
              </a:lnSpc>
            </a:pPr>
            <a:r>
              <a:rPr lang="sl-SI" sz="2100" b="1" dirty="0">
                <a:ea typeface="+mn-lt"/>
                <a:cs typeface="+mn-lt"/>
              </a:rPr>
              <a:t>Files attached:</a:t>
            </a:r>
            <a:endParaRPr lang="sl-SI" sz="2100" b="1" dirty="0"/>
          </a:p>
          <a:p>
            <a:pPr marL="342900" indent="-342900">
              <a:lnSpc>
                <a:spcPts val="2140"/>
              </a:lnSpc>
              <a:buClr>
                <a:srgbClr val="459597"/>
              </a:buClr>
              <a:buFont typeface="Arial" panose="020B0604020202020204" pitchFamily="34" charset="0"/>
              <a:buChar char="•"/>
            </a:pPr>
            <a:r>
              <a:rPr lang="sl-SI" sz="2100" dirty="0">
                <a:ea typeface="+mn-lt"/>
                <a:cs typeface="+mn-lt"/>
              </a:rPr>
              <a:t>property policies or house rules</a:t>
            </a:r>
          </a:p>
          <a:p>
            <a:pPr marL="342900" indent="-342900">
              <a:lnSpc>
                <a:spcPts val="2140"/>
              </a:lnSpc>
              <a:buClr>
                <a:srgbClr val="459597"/>
              </a:buClr>
              <a:buFont typeface="Arial" panose="020B0604020202020204" pitchFamily="34" charset="0"/>
              <a:buChar char="•"/>
            </a:pPr>
            <a:r>
              <a:rPr lang="sl-SI" sz="2100" dirty="0">
                <a:ea typeface="+mn-lt"/>
                <a:cs typeface="+mn-lt"/>
              </a:rPr>
              <a:t>possibilities for additional activities at the destination, additional offers, etc.</a:t>
            </a: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a:lnSpc>
                <a:spcPts val="2140"/>
              </a:lnSpc>
            </a:pPr>
            <a:endParaRPr lang="sl-SI" sz="2100" dirty="0">
              <a:ea typeface="Calibri"/>
              <a:cs typeface="Calibri"/>
            </a:endParaRPr>
          </a:p>
          <a:p>
            <a:pPr indent="0">
              <a:lnSpc>
                <a:spcPts val="2140"/>
              </a:lnSpc>
            </a:pPr>
            <a:endParaRPr lang="sl-SI" sz="2100" dirty="0">
              <a:ea typeface="Calibri"/>
              <a:cs typeface="Calibri"/>
            </a:endParaRPr>
          </a:p>
          <a:p>
            <a:pPr>
              <a:lnSpc>
                <a:spcPts val="2140"/>
              </a:lnSpc>
            </a:pPr>
            <a:endParaRPr lang="sl-SI" sz="2100" dirty="0">
              <a:ea typeface="Calibri"/>
              <a:cs typeface="Calibri"/>
            </a:endParaRPr>
          </a:p>
          <a:p>
            <a:pPr marL="269875">
              <a:lnSpc>
                <a:spcPts val="2120"/>
              </a:lnSpc>
            </a:pPr>
            <a:endParaRPr lang="sl-SI" sz="2100" dirty="0">
              <a:ea typeface="Calibri"/>
              <a:cs typeface="Calibri"/>
            </a:endParaRPr>
          </a:p>
          <a:p>
            <a:pPr>
              <a:lnSpc>
                <a:spcPts val="2120"/>
              </a:lnSpc>
            </a:pPr>
            <a:endParaRPr lang="sl-SI" sz="2100" dirty="0">
              <a:ea typeface="Calibri"/>
              <a:cs typeface="Calibri"/>
            </a:endParaRPr>
          </a:p>
        </p:txBody>
      </p:sp>
      <p:pic>
        <p:nvPicPr>
          <p:cNvPr id="14" name="Graphic 13" descr="Open envelope outline">
            <a:extLst>
              <a:ext uri="{FF2B5EF4-FFF2-40B4-BE49-F238E27FC236}">
                <a16:creationId xmlns:a16="http://schemas.microsoft.com/office/drawing/2014/main" id="{C902D6B7-1F3C-C5C4-1BD6-0E4BF36FE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9148" y="4968126"/>
            <a:ext cx="344808" cy="344808"/>
          </a:xfrm>
          <a:prstGeom prst="rect">
            <a:avLst/>
          </a:prstGeom>
        </p:spPr>
      </p:pic>
      <p:pic>
        <p:nvPicPr>
          <p:cNvPr id="16" name="Graphic 15" descr="Internet outline">
            <a:extLst>
              <a:ext uri="{FF2B5EF4-FFF2-40B4-BE49-F238E27FC236}">
                <a16:creationId xmlns:a16="http://schemas.microsoft.com/office/drawing/2014/main" id="{59D20C10-0517-E534-3660-6E768A34F5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1188" y="4911930"/>
            <a:ext cx="457200" cy="457200"/>
          </a:xfrm>
          <a:prstGeom prst="rect">
            <a:avLst/>
          </a:prstGeom>
        </p:spPr>
      </p:pic>
      <p:pic>
        <p:nvPicPr>
          <p:cNvPr id="18" name="Graphic 17" descr="Smart Phone outline">
            <a:extLst>
              <a:ext uri="{FF2B5EF4-FFF2-40B4-BE49-F238E27FC236}">
                <a16:creationId xmlns:a16="http://schemas.microsoft.com/office/drawing/2014/main" id="{E1EE9A7E-B076-D922-1CB3-782237AF0E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5018" y="4968126"/>
            <a:ext cx="344808" cy="344808"/>
          </a:xfrm>
          <a:prstGeom prst="rect">
            <a:avLst/>
          </a:prstGeom>
        </p:spPr>
      </p:pic>
      <p:sp>
        <p:nvSpPr>
          <p:cNvPr id="26" name="Slide Number Placeholder 5">
            <a:extLst>
              <a:ext uri="{FF2B5EF4-FFF2-40B4-BE49-F238E27FC236}">
                <a16:creationId xmlns:a16="http://schemas.microsoft.com/office/drawing/2014/main" id="{1311E528-8B9A-EC45-5D69-C9F990731BD8}"/>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17</a:t>
            </a:fld>
            <a:endParaRPr lang="fr-CA" sz="1200" dirty="0"/>
          </a:p>
        </p:txBody>
      </p:sp>
    </p:spTree>
    <p:extLst>
      <p:ext uri="{BB962C8B-B14F-4D97-AF65-F5344CB8AC3E}">
        <p14:creationId xmlns:p14="http://schemas.microsoft.com/office/powerpoint/2010/main" val="1649070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B8846-974F-A16C-6F29-912FA0E52870}"/>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59D65FC3-228F-EECB-CE0F-17224FC48654}"/>
              </a:ext>
            </a:extLst>
          </p:cNvPr>
          <p:cNvSpPr txBox="1">
            <a:spLocks/>
          </p:cNvSpPr>
          <p:nvPr/>
        </p:nvSpPr>
        <p:spPr>
          <a:xfrm>
            <a:off x="629645" y="174473"/>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Understanding the Guest Journey: Checklist "During the stay"</a:t>
            </a:r>
          </a:p>
          <a:p>
            <a:pPr>
              <a:lnSpc>
                <a:spcPts val="3620"/>
              </a:lnSpc>
            </a:pPr>
            <a:endParaRPr lang="en-US" dirty="0"/>
          </a:p>
          <a:p>
            <a:pPr>
              <a:lnSpc>
                <a:spcPts val="3620"/>
              </a:lnSpc>
            </a:pPr>
            <a:endParaRPr lang="en-US" dirty="0"/>
          </a:p>
        </p:txBody>
      </p:sp>
      <p:cxnSp>
        <p:nvCxnSpPr>
          <p:cNvPr id="10" name="Straight Connector 9">
            <a:extLst>
              <a:ext uri="{FF2B5EF4-FFF2-40B4-BE49-F238E27FC236}">
                <a16:creationId xmlns:a16="http://schemas.microsoft.com/office/drawing/2014/main" id="{E434F597-CC44-A12E-51F6-21D71A8E14FA}"/>
              </a:ext>
            </a:extLst>
          </p:cNvPr>
          <p:cNvCxnSpPr>
            <a:cxnSpLocks/>
          </p:cNvCxnSpPr>
          <p:nvPr/>
        </p:nvCxnSpPr>
        <p:spPr>
          <a:xfrm>
            <a:off x="0" y="1198081"/>
            <a:ext cx="952022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D81731C-E0E4-F1B1-6120-9B46C9134C54}"/>
              </a:ext>
            </a:extLst>
          </p:cNvPr>
          <p:cNvSpPr txBox="1">
            <a:spLocks/>
          </p:cNvSpPr>
          <p:nvPr/>
        </p:nvSpPr>
        <p:spPr>
          <a:xfrm>
            <a:off x="629645" y="2172024"/>
            <a:ext cx="889057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Greet your guests </a:t>
            </a:r>
            <a:r>
              <a:rPr lang="en-IE" sz="2200" dirty="0">
                <a:solidFill>
                  <a:srgbClr val="414141"/>
                </a:solidFill>
                <a:latin typeface="Calibri" panose="020F0502020204030204" pitchFamily="34" charset="0"/>
                <a:cs typeface="Calibri" panose="020F0502020204030204" pitchFamily="34" charset="0"/>
              </a:rPr>
              <a:t>warmly and </a:t>
            </a:r>
            <a:r>
              <a:rPr lang="en-IE" sz="2200" b="1" dirty="0">
                <a:solidFill>
                  <a:srgbClr val="414141"/>
                </a:solidFill>
                <a:latin typeface="Calibri" panose="020F0502020204030204" pitchFamily="34" charset="0"/>
                <a:cs typeface="Calibri" panose="020F0502020204030204" pitchFamily="34" charset="0"/>
              </a:rPr>
              <a:t>welcome them </a:t>
            </a:r>
            <a:r>
              <a:rPr lang="en-IE" sz="2200" dirty="0">
                <a:solidFill>
                  <a:srgbClr val="414141"/>
                </a:solidFill>
                <a:latin typeface="Calibri" panose="020F0502020204030204" pitchFamily="34" charset="0"/>
                <a:cs typeface="Calibri" panose="020F0502020204030204" pitchFamily="34" charset="0"/>
              </a:rPr>
              <a:t>to your region and to your accommodation</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Confirm reservation </a:t>
            </a:r>
            <a:r>
              <a:rPr lang="en-IE" sz="2200" dirty="0">
                <a:solidFill>
                  <a:srgbClr val="414141"/>
                </a:solidFill>
                <a:latin typeface="Calibri" panose="020F0502020204030204" pitchFamily="34" charset="0"/>
                <a:cs typeface="Calibri" panose="020F0502020204030204" pitchFamily="34" charset="0"/>
              </a:rPr>
              <a:t>(period of stay, special requests, payment etc.) and verify ID.</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Inform guest </a:t>
            </a:r>
            <a:r>
              <a:rPr lang="en-IE" sz="2200" dirty="0">
                <a:solidFill>
                  <a:srgbClr val="414141"/>
                </a:solidFill>
                <a:latin typeface="Calibri" panose="020F0502020204030204" pitchFamily="34" charset="0"/>
                <a:cs typeface="Calibri" panose="020F0502020204030204" pitchFamily="34" charset="0"/>
              </a:rPr>
              <a:t>about breakfast hours and other meal if included, </a:t>
            </a:r>
            <a:r>
              <a:rPr lang="en-IE" sz="2200" dirty="0" err="1">
                <a:solidFill>
                  <a:srgbClr val="414141"/>
                </a:solidFill>
                <a:latin typeface="Calibri" panose="020F0502020204030204" pitchFamily="34" charset="0"/>
                <a:cs typeface="Calibri" panose="020F0502020204030204" pitchFamily="34" charset="0"/>
              </a:rPr>
              <a:t>Wi-FI</a:t>
            </a:r>
            <a:r>
              <a:rPr lang="en-IE" sz="2200" dirty="0">
                <a:solidFill>
                  <a:srgbClr val="414141"/>
                </a:solidFill>
                <a:latin typeface="Calibri" panose="020F0502020204030204" pitchFamily="34" charset="0"/>
                <a:cs typeface="Calibri" panose="020F0502020204030204" pitchFamily="34" charset="0"/>
              </a:rPr>
              <a:t> access, accommodation amenities (pool, outdoors activities, workshops, etc.), and </a:t>
            </a:r>
            <a:r>
              <a:rPr lang="en-IE" sz="2200" b="1" dirty="0">
                <a:solidFill>
                  <a:srgbClr val="414141"/>
                </a:solidFill>
                <a:latin typeface="Calibri" panose="020F0502020204030204" pitchFamily="34" charset="0"/>
                <a:cs typeface="Calibri" panose="020F0502020204030204" pitchFamily="34" charset="0"/>
              </a:rPr>
              <a:t>local recommendations</a:t>
            </a:r>
            <a:r>
              <a:rPr lang="en-IE" sz="2200" dirty="0">
                <a:solidFill>
                  <a:srgbClr val="414141"/>
                </a:solidFill>
                <a:latin typeface="Calibri" panose="020F0502020204030204" pitchFamily="34" charset="0"/>
                <a:cs typeface="Calibri" panose="020F0502020204030204" pitchFamily="34" charset="0"/>
              </a:rPr>
              <a:t>. </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Help them without waiting to be asked </a:t>
            </a:r>
            <a:r>
              <a:rPr lang="en-IE" sz="2200" dirty="0">
                <a:solidFill>
                  <a:srgbClr val="414141"/>
                </a:solidFill>
                <a:latin typeface="Calibri" panose="020F0502020204030204" pitchFamily="34" charset="0"/>
                <a:cs typeface="Calibri" panose="020F0502020204030204" pitchFamily="34" charset="0"/>
              </a:rPr>
              <a:t>as “are you planning to explore today? I’d be happy to suggest something unique!”</a:t>
            </a:r>
          </a:p>
          <a:p>
            <a:pPr marL="457200" indent="-457200">
              <a:lnSpc>
                <a:spcPts val="2340"/>
              </a:lnSpc>
              <a:spcAft>
                <a:spcPts val="1200"/>
              </a:spcAft>
              <a:buClr>
                <a:srgbClr val="459597"/>
              </a:buClr>
              <a:buFont typeface="+mj-lt"/>
              <a:buAutoNum type="arabicPeriod"/>
            </a:pPr>
            <a:r>
              <a:rPr lang="sl-SI" sz="2200" b="1" i="0" u="none" strike="noStrike" noProof="0" dirty="0">
                <a:solidFill>
                  <a:srgbClr val="414141"/>
                </a:solidFill>
                <a:latin typeface="Calibri" panose="020F0502020204030204" pitchFamily="34" charset="0"/>
                <a:cs typeface="Calibri" panose="020F0502020204030204" pitchFamily="34" charset="0"/>
              </a:rPr>
              <a:t>Make sure the information given is verified</a:t>
            </a:r>
            <a:r>
              <a:rPr lang="sl-SI" sz="2200" b="0" i="0" u="none" strike="noStrike" noProof="0" dirty="0">
                <a:solidFill>
                  <a:srgbClr val="414141"/>
                </a:solidFill>
                <a:latin typeface="Calibri" panose="020F0502020204030204" pitchFamily="34" charset="0"/>
                <a:cs typeface="Calibri" panose="020F0502020204030204" pitchFamily="34" charset="0"/>
              </a:rPr>
              <a:t> and the recommendations are credible, as this is the only way to </a:t>
            </a:r>
            <a:r>
              <a:rPr lang="sl-SI" sz="2200" b="1" i="0" u="none" strike="noStrike" noProof="0" dirty="0">
                <a:solidFill>
                  <a:srgbClr val="414141"/>
                </a:solidFill>
                <a:latin typeface="Calibri" panose="020F0502020204030204" pitchFamily="34" charset="0"/>
                <a:cs typeface="Calibri" panose="020F0502020204030204" pitchFamily="34" charset="0"/>
              </a:rPr>
              <a:t>build mutual trust</a:t>
            </a:r>
            <a:r>
              <a:rPr lang="sl-SI" sz="2200" b="0" i="0" u="none" strike="noStrike" noProof="0" dirty="0">
                <a:solidFill>
                  <a:srgbClr val="414141"/>
                </a:solidFill>
                <a:latin typeface="Calibri" panose="020F0502020204030204" pitchFamily="34" charset="0"/>
                <a:cs typeface="Calibri" panose="020F0502020204030204" pitchFamily="34" charset="0"/>
              </a:rPr>
              <a:t>, which leads to greater guest satisfaction and increases the potential for revisiting. </a:t>
            </a: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2EF390F-BF3A-9BB3-747A-9C9174880599}"/>
              </a:ext>
            </a:extLst>
          </p:cNvPr>
          <p:cNvSpPr txBox="1"/>
          <p:nvPr/>
        </p:nvSpPr>
        <p:spPr>
          <a:xfrm>
            <a:off x="620120" y="1350481"/>
            <a:ext cx="8900100" cy="1016560"/>
          </a:xfrm>
          <a:prstGeom prst="rect">
            <a:avLst/>
          </a:prstGeom>
          <a:noFill/>
        </p:spPr>
        <p:txBody>
          <a:bodyPr wrap="square">
            <a:spAutoFit/>
          </a:bodyPr>
          <a:lstStyle/>
          <a:p>
            <a:pPr>
              <a:lnSpc>
                <a:spcPts val="2360"/>
              </a:lnSpc>
            </a:pPr>
            <a:r>
              <a:rPr lang="sl-SI" sz="2300" b="0" i="0" u="none" strike="noStrike" noProof="0" dirty="0">
                <a:solidFill>
                  <a:srgbClr val="EC7C69"/>
                </a:solidFill>
              </a:rPr>
              <a:t>Deliver warm, attentive, and personalized service that makes guests feel at home, safe, and cared for - not just accommodated.</a:t>
            </a:r>
          </a:p>
          <a:p>
            <a:pPr>
              <a:lnSpc>
                <a:spcPts val="2360"/>
              </a:lnSpc>
            </a:pPr>
            <a:endParaRPr lang="sl-SI" sz="2300" dirty="0">
              <a:solidFill>
                <a:srgbClr val="EC7C69"/>
              </a:solidFill>
            </a:endParaRPr>
          </a:p>
        </p:txBody>
      </p:sp>
      <p:sp>
        <p:nvSpPr>
          <p:cNvPr id="6" name="Text Placeholder 4">
            <a:extLst>
              <a:ext uri="{FF2B5EF4-FFF2-40B4-BE49-F238E27FC236}">
                <a16:creationId xmlns:a16="http://schemas.microsoft.com/office/drawing/2014/main" id="{7BFED609-0758-A694-ED86-8B47DFC485CC}"/>
              </a:ext>
            </a:extLst>
          </p:cNvPr>
          <p:cNvSpPr txBox="1">
            <a:spLocks/>
          </p:cNvSpPr>
          <p:nvPr/>
        </p:nvSpPr>
        <p:spPr>
          <a:xfrm>
            <a:off x="9520220" y="1706371"/>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33F90A61-16ED-8622-16D6-5AC8970E0C94}"/>
              </a:ext>
            </a:extLst>
          </p:cNvPr>
          <p:cNvGrpSpPr/>
          <p:nvPr/>
        </p:nvGrpSpPr>
        <p:grpSpPr>
          <a:xfrm>
            <a:off x="10404136" y="2273622"/>
            <a:ext cx="1113217" cy="328866"/>
            <a:chOff x="10421069" y="2969505"/>
            <a:chExt cx="1113217" cy="328866"/>
          </a:xfrm>
        </p:grpSpPr>
        <p:sp>
          <p:nvSpPr>
            <p:cNvPr id="8" name="Rectangle 7">
              <a:extLst>
                <a:ext uri="{FF2B5EF4-FFF2-40B4-BE49-F238E27FC236}">
                  <a16:creationId xmlns:a16="http://schemas.microsoft.com/office/drawing/2014/main" id="{C1033BB8-FC3F-5E11-EA1E-023CAF7EA8E4}"/>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5B0C6E-D5E7-B4E6-06DF-2100D6FB47D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AE6E296C-D277-C585-49B2-8DCF9BE39A24}"/>
              </a:ext>
            </a:extLst>
          </p:cNvPr>
          <p:cNvCxnSpPr>
            <a:cxnSpLocks/>
          </p:cNvCxnSpPr>
          <p:nvPr/>
        </p:nvCxnSpPr>
        <p:spPr>
          <a:xfrm>
            <a:off x="606000" y="3592829"/>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602B3E-B8B0-BCC1-1083-10B1A764DEB7}"/>
              </a:ext>
            </a:extLst>
          </p:cNvPr>
          <p:cNvCxnSpPr>
            <a:cxnSpLocks/>
          </p:cNvCxnSpPr>
          <p:nvPr/>
        </p:nvCxnSpPr>
        <p:spPr>
          <a:xfrm>
            <a:off x="620120" y="2863201"/>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D829E50-9525-6AD8-6F14-9404815D354A}"/>
              </a:ext>
            </a:extLst>
          </p:cNvPr>
          <p:cNvGrpSpPr/>
          <p:nvPr/>
        </p:nvGrpSpPr>
        <p:grpSpPr>
          <a:xfrm>
            <a:off x="10404136" y="2967186"/>
            <a:ext cx="1113217" cy="328866"/>
            <a:chOff x="10421069" y="2969505"/>
            <a:chExt cx="1113217" cy="328866"/>
          </a:xfrm>
        </p:grpSpPr>
        <p:sp>
          <p:nvSpPr>
            <p:cNvPr id="19" name="Rectangle 18">
              <a:extLst>
                <a:ext uri="{FF2B5EF4-FFF2-40B4-BE49-F238E27FC236}">
                  <a16:creationId xmlns:a16="http://schemas.microsoft.com/office/drawing/2014/main" id="{29E2336E-7ED2-FD95-F32A-D5B02DE93E75}"/>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15CF36-D2EA-3671-0DC9-E19C1BEC799C}"/>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25E47B9-25DF-822C-DB2E-907C05D25751}"/>
              </a:ext>
            </a:extLst>
          </p:cNvPr>
          <p:cNvGrpSpPr/>
          <p:nvPr/>
        </p:nvGrpSpPr>
        <p:grpSpPr>
          <a:xfrm>
            <a:off x="10404136" y="3738071"/>
            <a:ext cx="1113217" cy="328866"/>
            <a:chOff x="10421069" y="2969505"/>
            <a:chExt cx="1113217" cy="328866"/>
          </a:xfrm>
        </p:grpSpPr>
        <p:sp>
          <p:nvSpPr>
            <p:cNvPr id="22" name="Rectangle 21">
              <a:extLst>
                <a:ext uri="{FF2B5EF4-FFF2-40B4-BE49-F238E27FC236}">
                  <a16:creationId xmlns:a16="http://schemas.microsoft.com/office/drawing/2014/main" id="{61A80E24-D883-14EF-FEB0-B3695B65A8DC}"/>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A99F3C5-47C1-9DEA-1D83-B1871DCDC919}"/>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9EAD5445-7DC5-AB31-3B51-FCE23FFE27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18</a:t>
            </a:fld>
            <a:endParaRPr lang="fr-CA" sz="1200" dirty="0"/>
          </a:p>
        </p:txBody>
      </p:sp>
      <p:cxnSp>
        <p:nvCxnSpPr>
          <p:cNvPr id="2" name="Straight Connector 1">
            <a:extLst>
              <a:ext uri="{FF2B5EF4-FFF2-40B4-BE49-F238E27FC236}">
                <a16:creationId xmlns:a16="http://schemas.microsoft.com/office/drawing/2014/main" id="{E2A447C0-A47E-7EF5-4E27-ECBF530926C8}"/>
              </a:ext>
            </a:extLst>
          </p:cNvPr>
          <p:cNvCxnSpPr>
            <a:cxnSpLocks/>
          </p:cNvCxnSpPr>
          <p:nvPr/>
        </p:nvCxnSpPr>
        <p:spPr>
          <a:xfrm>
            <a:off x="629645" y="4632735"/>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B39E9A8-F983-E9B3-1F9E-780A905639F5}"/>
              </a:ext>
            </a:extLst>
          </p:cNvPr>
          <p:cNvCxnSpPr>
            <a:cxnSpLocks/>
          </p:cNvCxnSpPr>
          <p:nvPr/>
        </p:nvCxnSpPr>
        <p:spPr>
          <a:xfrm>
            <a:off x="717132" y="5385770"/>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0277A30-87EF-D12E-6D4A-11823182AB87}"/>
              </a:ext>
            </a:extLst>
          </p:cNvPr>
          <p:cNvGrpSpPr/>
          <p:nvPr/>
        </p:nvGrpSpPr>
        <p:grpSpPr>
          <a:xfrm>
            <a:off x="10404136" y="4723126"/>
            <a:ext cx="1113217" cy="328866"/>
            <a:chOff x="10421069" y="2969505"/>
            <a:chExt cx="1113217" cy="328866"/>
          </a:xfrm>
        </p:grpSpPr>
        <p:sp>
          <p:nvSpPr>
            <p:cNvPr id="12" name="Rectangle 11">
              <a:extLst>
                <a:ext uri="{FF2B5EF4-FFF2-40B4-BE49-F238E27FC236}">
                  <a16:creationId xmlns:a16="http://schemas.microsoft.com/office/drawing/2014/main" id="{39075E75-A5FF-98BB-BAE3-EBB5769CBCDB}"/>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8B0422-38C1-C019-E542-C32642DE7AF0}"/>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D76EAED-AC38-AB60-DD8E-4FC6CDF10B7C}"/>
              </a:ext>
            </a:extLst>
          </p:cNvPr>
          <p:cNvGrpSpPr/>
          <p:nvPr/>
        </p:nvGrpSpPr>
        <p:grpSpPr>
          <a:xfrm>
            <a:off x="10404136" y="5494011"/>
            <a:ext cx="1113217" cy="328866"/>
            <a:chOff x="10421069" y="2969505"/>
            <a:chExt cx="1113217" cy="328866"/>
          </a:xfrm>
        </p:grpSpPr>
        <p:sp>
          <p:nvSpPr>
            <p:cNvPr id="24" name="Rectangle 23">
              <a:extLst>
                <a:ext uri="{FF2B5EF4-FFF2-40B4-BE49-F238E27FC236}">
                  <a16:creationId xmlns:a16="http://schemas.microsoft.com/office/drawing/2014/main" id="{E5CBF917-42DF-6E9A-FA0F-B80E3776AC22}"/>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C7DFCA5-668A-A016-D686-1C6559DCB4B5}"/>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6FAEC773-10BD-9AE9-5761-D6C5416C442E}"/>
              </a:ext>
            </a:extLst>
          </p:cNvPr>
          <p:cNvSpPr txBox="1"/>
          <p:nvPr/>
        </p:nvSpPr>
        <p:spPr>
          <a:xfrm>
            <a:off x="7613059" y="6410183"/>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Continued on the next slide</a:t>
            </a:r>
          </a:p>
          <a:p>
            <a:pPr algn="ctr"/>
            <a:endParaRPr lang="sl-SI" sz="1000" dirty="0">
              <a:solidFill>
                <a:schemeClr val="bg1"/>
              </a:solidFill>
            </a:endParaRPr>
          </a:p>
        </p:txBody>
      </p:sp>
    </p:spTree>
    <p:extLst>
      <p:ext uri="{BB962C8B-B14F-4D97-AF65-F5344CB8AC3E}">
        <p14:creationId xmlns:p14="http://schemas.microsoft.com/office/powerpoint/2010/main" val="2230254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18575-EEBB-5F07-742A-16EF80B3131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151D12-2E02-7684-BC10-37D93142FAC2}"/>
              </a:ext>
            </a:extLst>
          </p:cNvPr>
          <p:cNvSpPr txBox="1">
            <a:spLocks/>
          </p:cNvSpPr>
          <p:nvPr/>
        </p:nvSpPr>
        <p:spPr>
          <a:xfrm>
            <a:off x="613979" y="1651679"/>
            <a:ext cx="906790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ts val="2380"/>
              </a:lnSpc>
              <a:spcBef>
                <a:spcPts val="0"/>
              </a:spcBef>
              <a:spcAft>
                <a:spcPts val="1200"/>
              </a:spcAft>
              <a:buClr>
                <a:srgbClr val="459597"/>
              </a:buClr>
              <a:buSzTx/>
              <a:buFont typeface="+mj-lt"/>
              <a:buAutoNum type="arabicPeriod" startAt="6"/>
              <a:tabLst/>
              <a:defRPr/>
            </a:pPr>
            <a:r>
              <a:rPr lang="sl-SI" sz="2200" b="1" i="0" u="none" strike="noStrike" noProof="0" dirty="0">
                <a:solidFill>
                  <a:srgbClr val="414141"/>
                </a:solidFill>
                <a:latin typeface="Calibri" panose="020F0502020204030204" pitchFamily="34" charset="0"/>
                <a:cs typeface="Calibri" panose="020F0502020204030204" pitchFamily="34" charset="0"/>
              </a:rPr>
              <a:t>Offer assistance with luggage</a:t>
            </a:r>
            <a:r>
              <a:rPr lang="sl-SI" sz="2200" b="0" i="0" u="none" strike="noStrike" noProof="0" dirty="0">
                <a:solidFill>
                  <a:srgbClr val="414141"/>
                </a:solidFill>
                <a:latin typeface="Calibri" panose="020F0502020204030204" pitchFamily="34" charset="0"/>
                <a:cs typeface="Calibri" panose="020F0502020204030204" pitchFamily="34" charset="0"/>
              </a:rPr>
              <a:t> or directions to the room, ensure daily room cleaning (if applicable)</a:t>
            </a:r>
          </a:p>
          <a:p>
            <a:pPr marL="457200" marR="0" lvl="0" indent="-457200" algn="l" defTabSz="914400" rtl="0" eaLnBrk="1" fontAlgn="auto" latinLnBrk="0" hangingPunct="1">
              <a:lnSpc>
                <a:spcPts val="2380"/>
              </a:lnSpc>
              <a:spcBef>
                <a:spcPts val="0"/>
              </a:spcBef>
              <a:spcAft>
                <a:spcPts val="1200"/>
              </a:spcAft>
              <a:buClr>
                <a:srgbClr val="459597"/>
              </a:buClr>
              <a:buSzTx/>
              <a:buFont typeface="+mj-lt"/>
              <a:buAutoNum type="arabicPeriod" startAt="6"/>
              <a:tabLst/>
              <a:defRPr/>
            </a:pPr>
            <a:r>
              <a:rPr lang="sl-SI" sz="2200" b="1" i="0" u="none" strike="noStrike" noProof="0" dirty="0">
                <a:solidFill>
                  <a:srgbClr val="414141"/>
                </a:solidFill>
                <a:latin typeface="Calibri" panose="020F0502020204030204" pitchFamily="34" charset="0"/>
                <a:cs typeface="Calibri" panose="020F0502020204030204" pitchFamily="34" charset="0"/>
              </a:rPr>
              <a:t>Greet guests by name </a:t>
            </a:r>
            <a:r>
              <a:rPr lang="sl-SI" sz="2200" b="0" i="0" u="none" strike="noStrike" noProof="0" dirty="0">
                <a:solidFill>
                  <a:srgbClr val="414141"/>
                </a:solidFill>
                <a:latin typeface="Calibri" panose="020F0502020204030204" pitchFamily="34" charset="0"/>
                <a:cs typeface="Calibri" panose="020F0502020204030204" pitchFamily="34" charset="0"/>
              </a:rPr>
              <a:t>when possible, respond promptly to </a:t>
            </a:r>
            <a:r>
              <a:rPr lang="sl-SI" sz="2200" b="1" i="0" u="none" strike="noStrike" noProof="0" dirty="0">
                <a:solidFill>
                  <a:srgbClr val="414141"/>
                </a:solidFill>
                <a:latin typeface="Calibri" panose="020F0502020204030204" pitchFamily="34" charset="0"/>
                <a:cs typeface="Calibri" panose="020F0502020204030204" pitchFamily="34" charset="0"/>
              </a:rPr>
              <a:t>guest requests or complaints, </a:t>
            </a:r>
            <a:r>
              <a:rPr lang="sl-SI" sz="2200" b="0" i="0" u="none" strike="noStrike" noProof="0" dirty="0">
                <a:solidFill>
                  <a:srgbClr val="414141"/>
                </a:solidFill>
                <a:latin typeface="Calibri" panose="020F0502020204030204" pitchFamily="34" charset="0"/>
                <a:cs typeface="Calibri" panose="020F0502020204030204" pitchFamily="34" charset="0"/>
              </a:rPr>
              <a:t>if a guest is alone and open to conversation, </a:t>
            </a:r>
            <a:r>
              <a:rPr lang="sl-SI" sz="2200" b="1" i="0" u="none" strike="noStrike" noProof="0" dirty="0">
                <a:solidFill>
                  <a:srgbClr val="414141"/>
                </a:solidFill>
                <a:latin typeface="Calibri" panose="020F0502020204030204" pitchFamily="34" charset="0"/>
                <a:cs typeface="Calibri" panose="020F0502020204030204" pitchFamily="34" charset="0"/>
              </a:rPr>
              <a:t>show interest </a:t>
            </a:r>
            <a:r>
              <a:rPr lang="sl-SI" sz="2200" b="0" i="0" u="none" strike="noStrike" noProof="0" dirty="0">
                <a:solidFill>
                  <a:srgbClr val="414141"/>
                </a:solidFill>
                <a:latin typeface="Calibri" panose="020F0502020204030204" pitchFamily="34" charset="0"/>
                <a:cs typeface="Calibri" panose="020F0502020204030204" pitchFamily="34" charset="0"/>
              </a:rPr>
              <a:t>in his or her well-being with simple question as </a:t>
            </a:r>
            <a:r>
              <a:rPr lang="sl-SI" sz="2200" b="0" i="1" u="none" strike="noStrike" noProof="0" dirty="0">
                <a:solidFill>
                  <a:srgbClr val="414141"/>
                </a:solidFill>
                <a:latin typeface="Calibri" panose="020F0502020204030204" pitchFamily="34" charset="0"/>
                <a:cs typeface="Calibri" panose="020F0502020204030204" pitchFamily="34" charset="0"/>
              </a:rPr>
              <a:t>“are you enjoying your stay with us? Is there anything you we can help you with?”</a:t>
            </a:r>
          </a:p>
          <a:p>
            <a:pPr marL="457200" marR="0" lvl="0" indent="-457200" algn="l" defTabSz="914400" rtl="0" eaLnBrk="1" fontAlgn="auto" latinLnBrk="0" hangingPunct="1">
              <a:lnSpc>
                <a:spcPts val="2380"/>
              </a:lnSpc>
              <a:spcBef>
                <a:spcPts val="0"/>
              </a:spcBef>
              <a:spcAft>
                <a:spcPts val="1200"/>
              </a:spcAft>
              <a:buClr>
                <a:srgbClr val="459597"/>
              </a:buClr>
              <a:buSzTx/>
              <a:buFont typeface="+mj-lt"/>
              <a:buAutoNum type="arabicPeriod" startAt="6"/>
              <a:tabLst/>
              <a:defRPr/>
            </a:pPr>
            <a:r>
              <a:rPr lang="sl-SI" sz="2200" b="1" i="0" u="none" strike="noStrike" noProof="0" dirty="0">
                <a:solidFill>
                  <a:srgbClr val="414141"/>
                </a:solidFill>
                <a:latin typeface="Calibri" panose="020F0502020204030204" pitchFamily="34" charset="0"/>
                <a:cs typeface="Calibri" panose="020F0502020204030204" pitchFamily="34" charset="0"/>
              </a:rPr>
              <a:t>If the guest is celebrating </a:t>
            </a:r>
            <a:r>
              <a:rPr lang="sl-SI" sz="2200" b="0" i="0" u="none" strike="noStrike" noProof="0" dirty="0">
                <a:solidFill>
                  <a:srgbClr val="414141"/>
                </a:solidFill>
                <a:latin typeface="Calibri" panose="020F0502020204030204" pitchFamily="34" charset="0"/>
                <a:cs typeface="Calibri" panose="020F0502020204030204" pitchFamily="34" charset="0"/>
              </a:rPr>
              <a:t>a birthday, honeymoon or special event, leave a small treat or flower with handwritten note in their room as “Happy anniversary from [team and property name]. Wishing you a wonderful stay.” etc</a:t>
            </a:r>
          </a:p>
          <a:p>
            <a:pPr marL="457200" marR="0" lvl="0" indent="-457200" algn="l" defTabSz="914400" rtl="0" eaLnBrk="1" fontAlgn="auto" latinLnBrk="0" hangingPunct="1">
              <a:lnSpc>
                <a:spcPts val="2380"/>
              </a:lnSpc>
              <a:spcBef>
                <a:spcPts val="0"/>
              </a:spcBef>
              <a:spcAft>
                <a:spcPts val="1200"/>
              </a:spcAft>
              <a:buClr>
                <a:srgbClr val="459597"/>
              </a:buClr>
              <a:buSzTx/>
              <a:buFont typeface="+mj-lt"/>
              <a:buAutoNum type="arabicPeriod" startAt="6"/>
              <a:tabLst/>
              <a:defRPr/>
            </a:pPr>
            <a:r>
              <a:rPr lang="sl-SI" sz="2200" b="1" i="0" u="none" strike="noStrike" noProof="0" dirty="0">
                <a:solidFill>
                  <a:srgbClr val="414141"/>
                </a:solidFill>
                <a:latin typeface="Calibri" panose="020F0502020204030204" pitchFamily="34" charset="0"/>
                <a:cs typeface="Calibri" panose="020F0502020204030204" pitchFamily="34" charset="0"/>
              </a:rPr>
              <a:t>Be present, friendly, and proactive</a:t>
            </a:r>
            <a:r>
              <a:rPr lang="sl-SI" sz="2200" b="0" i="0" u="none" strike="noStrike" noProof="0" dirty="0">
                <a:solidFill>
                  <a:srgbClr val="414141"/>
                </a:solidFill>
                <a:latin typeface="Calibri" panose="020F0502020204030204" pitchFamily="34" charset="0"/>
                <a:cs typeface="Calibri" panose="020F0502020204030204" pitchFamily="34" charset="0"/>
              </a:rPr>
              <a:t> when seeing guests in common areas, ask them about their stay and if they need any furthure assistance. </a:t>
            </a:r>
            <a:endParaRPr lang="sl-SI" sz="2200" dirty="0">
              <a:solidFill>
                <a:srgbClr val="414141"/>
              </a:solidFill>
              <a:latin typeface="Calibri" panose="020F0502020204030204" pitchFamily="34" charset="0"/>
              <a:cs typeface="Calibri" panose="020F0502020204030204" pitchFamily="34" charset="0"/>
            </a:endParaRPr>
          </a:p>
          <a:p>
            <a:pPr marL="457200" indent="-457200">
              <a:lnSpc>
                <a:spcPts val="2380"/>
              </a:lnSpc>
              <a:spcAft>
                <a:spcPts val="1200"/>
              </a:spcAft>
              <a:buClr>
                <a:srgbClr val="459597"/>
              </a:buClr>
              <a:buFont typeface="+mj-lt"/>
              <a:buAutoNum type="arabicPeriod" startAt="6"/>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80"/>
              </a:lnSpc>
              <a:spcAft>
                <a:spcPts val="1200"/>
              </a:spcAft>
              <a:buClr>
                <a:srgbClr val="459597"/>
              </a:buClr>
              <a:buFont typeface="+mj-lt"/>
              <a:buAutoNum type="arabicPeriod" startAt="6"/>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80"/>
              </a:lnSpc>
              <a:spcAft>
                <a:spcPts val="1200"/>
              </a:spcAft>
              <a:buClr>
                <a:srgbClr val="459597"/>
              </a:buClr>
              <a:buFont typeface="+mj-lt"/>
              <a:buAutoNum type="arabicPeriod" startAt="6"/>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C0425EC7-1A8D-6C9F-FDA6-18FEA0CB3327}"/>
              </a:ext>
            </a:extLst>
          </p:cNvPr>
          <p:cNvSpPr txBox="1">
            <a:spLocks/>
          </p:cNvSpPr>
          <p:nvPr/>
        </p:nvSpPr>
        <p:spPr>
          <a:xfrm>
            <a:off x="9504554" y="1186026"/>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A547BBD3-D828-4DC0-DDC2-12A4FD9571D2}"/>
              </a:ext>
            </a:extLst>
          </p:cNvPr>
          <p:cNvGrpSpPr/>
          <p:nvPr/>
        </p:nvGrpSpPr>
        <p:grpSpPr>
          <a:xfrm>
            <a:off x="10388470" y="1753277"/>
            <a:ext cx="1113217" cy="328866"/>
            <a:chOff x="10421069" y="2969505"/>
            <a:chExt cx="1113217" cy="328866"/>
          </a:xfrm>
        </p:grpSpPr>
        <p:sp>
          <p:nvSpPr>
            <p:cNvPr id="8" name="Rectangle 7">
              <a:extLst>
                <a:ext uri="{FF2B5EF4-FFF2-40B4-BE49-F238E27FC236}">
                  <a16:creationId xmlns:a16="http://schemas.microsoft.com/office/drawing/2014/main" id="{120E888F-3EC8-2ECB-F30D-DA6D3CDF1E9F}"/>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FE7DE2-A9E1-1444-0773-D2DE7824034F}"/>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E61780DD-4813-C1EF-709B-AD8E17AF8E38}"/>
              </a:ext>
            </a:extLst>
          </p:cNvPr>
          <p:cNvCxnSpPr>
            <a:cxnSpLocks/>
          </p:cNvCxnSpPr>
          <p:nvPr/>
        </p:nvCxnSpPr>
        <p:spPr>
          <a:xfrm>
            <a:off x="606000" y="3744837"/>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ACBD0D-7F9F-C340-4457-71C4EA2BDEED}"/>
              </a:ext>
            </a:extLst>
          </p:cNvPr>
          <p:cNvCxnSpPr>
            <a:cxnSpLocks/>
          </p:cNvCxnSpPr>
          <p:nvPr/>
        </p:nvCxnSpPr>
        <p:spPr>
          <a:xfrm>
            <a:off x="606000" y="2383198"/>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F8D436C-60AE-F35A-FA68-A27068C3E528}"/>
              </a:ext>
            </a:extLst>
          </p:cNvPr>
          <p:cNvGrpSpPr/>
          <p:nvPr/>
        </p:nvGrpSpPr>
        <p:grpSpPr>
          <a:xfrm>
            <a:off x="10388470" y="2514076"/>
            <a:ext cx="1113217" cy="328866"/>
            <a:chOff x="10421069" y="2969505"/>
            <a:chExt cx="1113217" cy="328866"/>
          </a:xfrm>
        </p:grpSpPr>
        <p:sp>
          <p:nvSpPr>
            <p:cNvPr id="19" name="Rectangle 18">
              <a:extLst>
                <a:ext uri="{FF2B5EF4-FFF2-40B4-BE49-F238E27FC236}">
                  <a16:creationId xmlns:a16="http://schemas.microsoft.com/office/drawing/2014/main" id="{33AABD42-071D-5F8E-0314-CE9454BFB928}"/>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F8B60CF-BC02-6E4C-6EB4-621DA340F895}"/>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2C7C1F3-6254-F923-724C-3AB6CF50430F}"/>
              </a:ext>
            </a:extLst>
          </p:cNvPr>
          <p:cNvGrpSpPr/>
          <p:nvPr/>
        </p:nvGrpSpPr>
        <p:grpSpPr>
          <a:xfrm>
            <a:off x="10388470" y="3867154"/>
            <a:ext cx="1113217" cy="328866"/>
            <a:chOff x="10421069" y="2969505"/>
            <a:chExt cx="1113217" cy="328866"/>
          </a:xfrm>
        </p:grpSpPr>
        <p:sp>
          <p:nvSpPr>
            <p:cNvPr id="22" name="Rectangle 21">
              <a:extLst>
                <a:ext uri="{FF2B5EF4-FFF2-40B4-BE49-F238E27FC236}">
                  <a16:creationId xmlns:a16="http://schemas.microsoft.com/office/drawing/2014/main" id="{06545CB9-EB31-C84F-A1AE-A9005B952443}"/>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5C60885-7591-1E85-FA1F-EFAC4B2C309C}"/>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06B527FC-AD3B-5C2A-F5E7-B7908E4008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19</a:t>
            </a:fld>
            <a:endParaRPr lang="fr-CA" sz="1200" dirty="0"/>
          </a:p>
        </p:txBody>
      </p:sp>
      <p:sp>
        <p:nvSpPr>
          <p:cNvPr id="7" name="TextBox 6">
            <a:extLst>
              <a:ext uri="{FF2B5EF4-FFF2-40B4-BE49-F238E27FC236}">
                <a16:creationId xmlns:a16="http://schemas.microsoft.com/office/drawing/2014/main" id="{79297534-7AF4-49F7-7C3B-449826923A1A}"/>
              </a:ext>
            </a:extLst>
          </p:cNvPr>
          <p:cNvSpPr txBox="1"/>
          <p:nvPr/>
        </p:nvSpPr>
        <p:spPr>
          <a:xfrm>
            <a:off x="620119" y="558717"/>
            <a:ext cx="8900100" cy="1016560"/>
          </a:xfrm>
          <a:prstGeom prst="rect">
            <a:avLst/>
          </a:prstGeom>
          <a:noFill/>
        </p:spPr>
        <p:txBody>
          <a:bodyPr wrap="square">
            <a:spAutoFit/>
          </a:bodyPr>
          <a:lstStyle/>
          <a:p>
            <a:pPr>
              <a:lnSpc>
                <a:spcPts val="2360"/>
              </a:lnSpc>
            </a:pPr>
            <a:r>
              <a:rPr lang="sl-SI" sz="2300" b="0" i="0" u="none" strike="noStrike" noProof="0" dirty="0">
                <a:solidFill>
                  <a:srgbClr val="EC7C69"/>
                </a:solidFill>
              </a:rPr>
              <a:t>Deliver warm, attentive, and personalized service that makes guests feel at home, safe, and cared for - not just accommodated.</a:t>
            </a:r>
          </a:p>
          <a:p>
            <a:pPr>
              <a:lnSpc>
                <a:spcPts val="2360"/>
              </a:lnSpc>
            </a:pPr>
            <a:endParaRPr lang="sl-SI" sz="2300" dirty="0">
              <a:solidFill>
                <a:srgbClr val="EC7C69"/>
              </a:solidFill>
            </a:endParaRPr>
          </a:p>
        </p:txBody>
      </p:sp>
      <p:cxnSp>
        <p:nvCxnSpPr>
          <p:cNvPr id="12" name="Straight Connector 11">
            <a:extLst>
              <a:ext uri="{FF2B5EF4-FFF2-40B4-BE49-F238E27FC236}">
                <a16:creationId xmlns:a16="http://schemas.microsoft.com/office/drawing/2014/main" id="{2E2202E2-BFF3-DF2C-D564-AF6E5CC6B8EE}"/>
              </a:ext>
            </a:extLst>
          </p:cNvPr>
          <p:cNvCxnSpPr>
            <a:cxnSpLocks/>
          </p:cNvCxnSpPr>
          <p:nvPr/>
        </p:nvCxnSpPr>
        <p:spPr>
          <a:xfrm>
            <a:off x="606000" y="5120920"/>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F4AB503-9DF7-A630-A31A-01A10147D602}"/>
              </a:ext>
            </a:extLst>
          </p:cNvPr>
          <p:cNvGrpSpPr/>
          <p:nvPr/>
        </p:nvGrpSpPr>
        <p:grpSpPr>
          <a:xfrm>
            <a:off x="10388470" y="5247556"/>
            <a:ext cx="1113217" cy="328866"/>
            <a:chOff x="10421069" y="2969505"/>
            <a:chExt cx="1113217" cy="328866"/>
          </a:xfrm>
        </p:grpSpPr>
        <p:sp>
          <p:nvSpPr>
            <p:cNvPr id="16" name="Rectangle 15">
              <a:extLst>
                <a:ext uri="{FF2B5EF4-FFF2-40B4-BE49-F238E27FC236}">
                  <a16:creationId xmlns:a16="http://schemas.microsoft.com/office/drawing/2014/main" id="{2EA12914-869E-731A-B9BD-7762AC530AAA}"/>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4D25BF0-DADB-B7A5-C892-23E9FD0F155B}"/>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5686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Picture Placeholder 9" descr="A red camper parked in front of a building&#10;&#10;AI-generated content may be incorrect.">
            <a:extLst>
              <a:ext uri="{FF2B5EF4-FFF2-40B4-BE49-F238E27FC236}">
                <a16:creationId xmlns:a16="http://schemas.microsoft.com/office/drawing/2014/main" id="{EF945E19-6E8C-F843-67D4-2F2206D89D78}"/>
              </a:ext>
            </a:extLst>
          </p:cNvPr>
          <p:cNvPicPr>
            <a:picLocks noGrp="1" noChangeAspect="1"/>
          </p:cNvPicPr>
          <p:nvPr>
            <p:ph type="pic" sz="quarter" idx="19"/>
          </p:nvPr>
        </p:nvPicPr>
        <p:blipFill>
          <a:blip r:embed="rId2"/>
          <a:srcRect t="3695" b="3695"/>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536482"/>
            <a:ext cx="5015940" cy="3066422"/>
          </a:xfrm>
        </p:spPr>
        <p:txBody>
          <a:bodyPr>
            <a:noAutofit/>
          </a:bodyPr>
          <a:lstStyle/>
          <a:p>
            <a:pPr>
              <a:lnSpc>
                <a:spcPts val="3900"/>
              </a:lnSpc>
            </a:pPr>
            <a:r>
              <a:rPr lang="en-GB" sz="4000" b="1" dirty="0"/>
              <a:t>Section 1 </a:t>
            </a:r>
          </a:p>
          <a:p>
            <a:pPr>
              <a:lnSpc>
                <a:spcPts val="3900"/>
              </a:lnSpc>
            </a:pPr>
            <a:endParaRPr lang="en-GB" sz="4000" dirty="0"/>
          </a:p>
          <a:p>
            <a:pPr>
              <a:lnSpc>
                <a:spcPts val="3900"/>
              </a:lnSpc>
            </a:pPr>
            <a:r>
              <a:rPr lang="en-GB" sz="4000" dirty="0"/>
              <a:t>Managing the Guest Journey - Before, During &amp; After the Stay</a:t>
            </a:r>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5000" b="1" dirty="0"/>
              <a:t>Module 5 </a:t>
            </a:r>
            <a:r>
              <a:rPr lang="en-IE" sz="5000" dirty="0"/>
              <a:t>(Part 1)</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lika, ki vsebuje besede oblačila, oseba, zaprt prostor, zid&#10;&#10;Vsebina, ustvarjena z UI, morda ni pravilna.">
            <a:extLst>
              <a:ext uri="{FF2B5EF4-FFF2-40B4-BE49-F238E27FC236}">
                <a16:creationId xmlns:a16="http://schemas.microsoft.com/office/drawing/2014/main" id="{E9ECCA0B-496B-A45E-AE28-EC4192D1A755}"/>
              </a:ext>
            </a:extLst>
          </p:cNvPr>
          <p:cNvPicPr>
            <a:picLocks noGrp="1" noChangeAspect="1"/>
          </p:cNvPicPr>
          <p:nvPr>
            <p:ph type="pic" sz="quarter" idx="20"/>
          </p:nvPr>
        </p:nvPicPr>
        <p:blipFill>
          <a:blip r:embed="rId2"/>
          <a:srcRect t="7699" b="7699"/>
          <a:stretch/>
        </p:blipFill>
        <p:spPr/>
      </p:pic>
      <p:sp>
        <p:nvSpPr>
          <p:cNvPr id="4" name="Flowchart: Connector 3">
            <a:extLst>
              <a:ext uri="{FF2B5EF4-FFF2-40B4-BE49-F238E27FC236}">
                <a16:creationId xmlns:a16="http://schemas.microsoft.com/office/drawing/2014/main" id="{ABA6A3B0-884E-6004-676E-1AD30E868AB3}"/>
              </a:ext>
            </a:extLst>
          </p:cNvPr>
          <p:cNvSpPr/>
          <p:nvPr/>
        </p:nvSpPr>
        <p:spPr>
          <a:xfrm>
            <a:off x="5408489" y="319293"/>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a:solidFill>
                  <a:schemeClr val="bg1"/>
                </a:solidFill>
                <a:hlinkClick r:id="rId3">
                  <a:extLst>
                    <a:ext uri="{A12FA001-AC4F-418D-AE19-62706E023703}">
                      <ahyp:hlinkClr xmlns:ahyp="http://schemas.microsoft.com/office/drawing/2018/hyperlinkcolor" val="tx"/>
                    </a:ext>
                  </a:extLst>
                </a:hlinkClick>
              </a:rPr>
              <a:t>Click to Watch Video</a:t>
            </a:r>
          </a:p>
        </p:txBody>
      </p:sp>
      <p:sp>
        <p:nvSpPr>
          <p:cNvPr id="8" name="Text Placeholder 3">
            <a:extLst>
              <a:ext uri="{FF2B5EF4-FFF2-40B4-BE49-F238E27FC236}">
                <a16:creationId xmlns:a16="http://schemas.microsoft.com/office/drawing/2014/main" id="{D8CA970D-A1D9-71A2-78DF-C8FA73689497}"/>
              </a:ext>
            </a:extLst>
          </p:cNvPr>
          <p:cNvSpPr txBox="1">
            <a:spLocks/>
          </p:cNvSpPr>
          <p:nvPr/>
        </p:nvSpPr>
        <p:spPr>
          <a:xfrm>
            <a:off x="629645" y="722576"/>
            <a:ext cx="882459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Guest Satisfaction  </a:t>
            </a:r>
          </a:p>
          <a:p>
            <a:pPr>
              <a:lnSpc>
                <a:spcPts val="3720"/>
              </a:lnSpc>
            </a:pPr>
            <a:endParaRPr lang="en-US" dirty="0"/>
          </a:p>
        </p:txBody>
      </p:sp>
      <p:sp>
        <p:nvSpPr>
          <p:cNvPr id="11" name="Text Placeholder 5">
            <a:extLst>
              <a:ext uri="{FF2B5EF4-FFF2-40B4-BE49-F238E27FC236}">
                <a16:creationId xmlns:a16="http://schemas.microsoft.com/office/drawing/2014/main" id="{0765BA4F-C590-BEFF-FC43-73BB01A27629}"/>
              </a:ext>
            </a:extLst>
          </p:cNvPr>
          <p:cNvSpPr txBox="1">
            <a:spLocks/>
          </p:cNvSpPr>
          <p:nvPr/>
        </p:nvSpPr>
        <p:spPr>
          <a:xfrm>
            <a:off x="629644" y="22622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Resolving Guest Issues</a:t>
            </a:r>
          </a:p>
        </p:txBody>
      </p:sp>
      <p:sp>
        <p:nvSpPr>
          <p:cNvPr id="12" name="Text Placeholder 4">
            <a:extLst>
              <a:ext uri="{FF2B5EF4-FFF2-40B4-BE49-F238E27FC236}">
                <a16:creationId xmlns:a16="http://schemas.microsoft.com/office/drawing/2014/main" id="{C5C246AC-D9F1-7676-AA0D-AB157A98A111}"/>
              </a:ext>
            </a:extLst>
          </p:cNvPr>
          <p:cNvSpPr txBox="1">
            <a:spLocks/>
          </p:cNvSpPr>
          <p:nvPr/>
        </p:nvSpPr>
        <p:spPr>
          <a:xfrm>
            <a:off x="629644" y="3200400"/>
            <a:ext cx="5466355" cy="324074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59597"/>
                </a:solidFill>
              </a:rPr>
              <a:t>Description</a:t>
            </a:r>
            <a:r>
              <a:rPr lang="en-GB" sz="2200" b="1" dirty="0">
                <a:solidFill>
                  <a:srgbClr val="EC7C69"/>
                </a:solidFill>
              </a:rPr>
              <a:t> </a:t>
            </a:r>
          </a:p>
          <a:p>
            <a:pPr indent="0">
              <a:lnSpc>
                <a:spcPts val="2240"/>
              </a:lnSpc>
              <a:buClr>
                <a:srgbClr val="459597"/>
              </a:buClr>
            </a:pPr>
            <a:endParaRPr lang="en-GB" sz="2200" b="1" dirty="0">
              <a:solidFill>
                <a:srgbClr val="EC7C69"/>
              </a:solidFill>
            </a:endParaRPr>
          </a:p>
          <a:p>
            <a:pPr indent="0">
              <a:lnSpc>
                <a:spcPts val="2240"/>
              </a:lnSpc>
              <a:buClr>
                <a:srgbClr val="459597"/>
              </a:buClr>
            </a:pPr>
            <a:r>
              <a:rPr lang="en-GB" sz="2200" dirty="0">
                <a:solidFill>
                  <a:srgbClr val="414141"/>
                </a:solidFill>
              </a:rPr>
              <a:t>resolving guest issues isn’t just about fixing a problem - it’s a critical opportunity to reinforce brand values, enhance loyalty, and improve overall performance. Be friendly, and proactive when seeing guests in common areas, ask them about their stay and if they need any </a:t>
            </a:r>
            <a:r>
              <a:rPr lang="en-GB" sz="2200" dirty="0" err="1">
                <a:solidFill>
                  <a:srgbClr val="414141"/>
                </a:solidFill>
              </a:rPr>
              <a:t>furthure</a:t>
            </a:r>
            <a:r>
              <a:rPr lang="en-GB" sz="2200" dirty="0">
                <a:solidFill>
                  <a:srgbClr val="414141"/>
                </a:solidFill>
              </a:rPr>
              <a:t> assistance.</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pPr>
            <a:endParaRPr lang="en-US" sz="2200" dirty="0">
              <a:solidFill>
                <a:srgbClr val="414141"/>
              </a:solidFill>
            </a:endParaRPr>
          </a:p>
        </p:txBody>
      </p:sp>
      <p:pic>
        <p:nvPicPr>
          <p:cNvPr id="20" name="Picture 19">
            <a:extLst>
              <a:ext uri="{FF2B5EF4-FFF2-40B4-BE49-F238E27FC236}">
                <a16:creationId xmlns:a16="http://schemas.microsoft.com/office/drawing/2014/main" id="{20E4E310-F1B1-0EAC-CFBD-E04B1C90750B}"/>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495981" y="4309191"/>
            <a:ext cx="3580276" cy="2659133"/>
          </a:xfrm>
          <a:prstGeom prst="rect">
            <a:avLst/>
          </a:prstGeom>
        </p:spPr>
      </p:pic>
      <p:cxnSp>
        <p:nvCxnSpPr>
          <p:cNvPr id="23" name="Straight Connector 22">
            <a:extLst>
              <a:ext uri="{FF2B5EF4-FFF2-40B4-BE49-F238E27FC236}">
                <a16:creationId xmlns:a16="http://schemas.microsoft.com/office/drawing/2014/main" id="{EC5D1C08-10AA-A11A-CEBD-0586E6E0AA66}"/>
              </a:ext>
            </a:extLst>
          </p:cNvPr>
          <p:cNvCxnSpPr>
            <a:cxnSpLocks/>
          </p:cNvCxnSpPr>
          <p:nvPr/>
        </p:nvCxnSpPr>
        <p:spPr>
          <a:xfrm>
            <a:off x="0" y="1500714"/>
            <a:ext cx="504194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5D4F132E-2805-B0B2-6527-8BAE46BB432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20</a:t>
            </a:fld>
            <a:endParaRPr lang="fr-CA" sz="1200" dirty="0"/>
          </a:p>
        </p:txBody>
      </p:sp>
    </p:spTree>
    <p:extLst>
      <p:ext uri="{BB962C8B-B14F-4D97-AF65-F5344CB8AC3E}">
        <p14:creationId xmlns:p14="http://schemas.microsoft.com/office/powerpoint/2010/main" val="2878441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8F31E-AA62-62BF-95B0-55C1B18CA5C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82981F5-E9F7-6B66-15C8-2C807DD0BB62}"/>
              </a:ext>
            </a:extLst>
          </p:cNvPr>
          <p:cNvSpPr>
            <a:spLocks noGrp="1"/>
          </p:cNvSpPr>
          <p:nvPr>
            <p:ph type="body" sz="quarter" idx="65"/>
          </p:nvPr>
        </p:nvSpPr>
        <p:spPr/>
        <p:txBody>
          <a:bodyPr/>
          <a:lstStyle/>
          <a:p>
            <a:pPr algn="ctr"/>
            <a:r>
              <a:rPr lang="en-GB" sz="1200" dirty="0"/>
              <a:t>Photo Credit: </a:t>
            </a:r>
            <a:r>
              <a:rPr lang="fr-FR" sz="1200" dirty="0"/>
              <a:t>Châteaux dans Les </a:t>
            </a:r>
            <a:r>
              <a:rPr lang="fr-FR" sz="1200" dirty="0" err="1"/>
              <a:t>Arbes</a:t>
            </a:r>
            <a:endParaRPr lang="en-GB" sz="1200" dirty="0"/>
          </a:p>
        </p:txBody>
      </p:sp>
      <p:pic>
        <p:nvPicPr>
          <p:cNvPr id="12" name="Označba mesta slike 11" descr="Slika, ki vsebuje besede besedilo, oblačila, moški, obutev&#10;&#10;Vsebina, ustvarjena z UI, morda ni pravilna.">
            <a:extLst>
              <a:ext uri="{FF2B5EF4-FFF2-40B4-BE49-F238E27FC236}">
                <a16:creationId xmlns:a16="http://schemas.microsoft.com/office/drawing/2014/main" id="{DAAD4CFD-0C2A-6FF6-6D85-12E64C3DD412}"/>
              </a:ext>
            </a:extLst>
          </p:cNvPr>
          <p:cNvPicPr>
            <a:picLocks noGrp="1" noChangeAspect="1"/>
          </p:cNvPicPr>
          <p:nvPr>
            <p:ph type="pic" sz="quarter" idx="13"/>
          </p:nvPr>
        </p:nvPicPr>
        <p:blipFill>
          <a:blip r:embed="rId2"/>
          <a:srcRect l="2383" r="2383"/>
          <a:stretch/>
        </p:blipFill>
        <p:spPr/>
      </p:pic>
      <p:sp>
        <p:nvSpPr>
          <p:cNvPr id="4" name="Text Placeholder 3">
            <a:extLst>
              <a:ext uri="{FF2B5EF4-FFF2-40B4-BE49-F238E27FC236}">
                <a16:creationId xmlns:a16="http://schemas.microsoft.com/office/drawing/2014/main" id="{5B706A4E-01AA-A462-DF7A-39EC30B31C17}"/>
              </a:ext>
            </a:extLst>
          </p:cNvPr>
          <p:cNvSpPr txBox="1">
            <a:spLocks/>
          </p:cNvSpPr>
          <p:nvPr/>
        </p:nvSpPr>
        <p:spPr>
          <a:xfrm>
            <a:off x="629645" y="722576"/>
            <a:ext cx="482986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Example: </a:t>
            </a:r>
            <a:r>
              <a:rPr lang="en-US" dirty="0">
                <a:solidFill>
                  <a:srgbClr val="414141"/>
                </a:solidFill>
              </a:rPr>
              <a:t>Suggest Something Unique</a:t>
            </a:r>
          </a:p>
          <a:p>
            <a:pPr>
              <a:lnSpc>
                <a:spcPts val="3720"/>
              </a:lnSpc>
            </a:pPr>
            <a:endParaRPr lang="en-US" dirty="0"/>
          </a:p>
        </p:txBody>
      </p:sp>
      <p:sp>
        <p:nvSpPr>
          <p:cNvPr id="9" name="Text Placeholder 5">
            <a:extLst>
              <a:ext uri="{FF2B5EF4-FFF2-40B4-BE49-F238E27FC236}">
                <a16:creationId xmlns:a16="http://schemas.microsoft.com/office/drawing/2014/main" id="{80F97502-8678-49A9-30F2-3BB13A45927E}"/>
              </a:ext>
            </a:extLst>
          </p:cNvPr>
          <p:cNvSpPr txBox="1">
            <a:spLocks/>
          </p:cNvSpPr>
          <p:nvPr/>
        </p:nvSpPr>
        <p:spPr>
          <a:xfrm>
            <a:off x="629645" y="2482660"/>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b="1" dirty="0">
                <a:ea typeface="Calibri"/>
                <a:cs typeface="Calibri"/>
              </a:rPr>
              <a:t>Maribor:</a:t>
            </a:r>
          </a:p>
          <a:p>
            <a:endParaRPr lang="sl-SI" b="1" dirty="0">
              <a:ea typeface="Calibri"/>
              <a:cs typeface="Calibri"/>
            </a:endParaRPr>
          </a:p>
        </p:txBody>
      </p:sp>
      <p:sp>
        <p:nvSpPr>
          <p:cNvPr id="10" name="Text Placeholder 4">
            <a:extLst>
              <a:ext uri="{FF2B5EF4-FFF2-40B4-BE49-F238E27FC236}">
                <a16:creationId xmlns:a16="http://schemas.microsoft.com/office/drawing/2014/main" id="{04AF7097-074C-7A09-D075-3FD5AA47F2BE}"/>
              </a:ext>
            </a:extLst>
          </p:cNvPr>
          <p:cNvSpPr txBox="1">
            <a:spLocks/>
          </p:cNvSpPr>
          <p:nvPr/>
        </p:nvSpPr>
        <p:spPr>
          <a:xfrm>
            <a:off x="629645" y="3420816"/>
            <a:ext cx="5466355" cy="324074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459597"/>
              </a:buClr>
              <a:buFont typeface="Arial" panose="020B0604020202020204" pitchFamily="34" charset="0"/>
              <a:buChar char="•"/>
            </a:pPr>
            <a:r>
              <a:rPr lang="sl-SI" sz="2200" dirty="0">
                <a:solidFill>
                  <a:srgbClr val="414141"/>
                </a:solidFill>
                <a:ea typeface="Calibri"/>
                <a:cs typeface="Calibri"/>
              </a:rPr>
              <a:t>From the </a:t>
            </a:r>
            <a:r>
              <a:rPr lang="sl-SI" sz="2200" b="1" dirty="0">
                <a:solidFill>
                  <a:srgbClr val="414141"/>
                </a:solidFill>
                <a:ea typeface="Calibri"/>
                <a:cs typeface="Calibri"/>
              </a:rPr>
              <a:t>world's oldest grapevine</a:t>
            </a:r>
            <a:r>
              <a:rPr lang="sl-SI" sz="2200" dirty="0">
                <a:solidFill>
                  <a:srgbClr val="414141"/>
                </a:solidFill>
                <a:ea typeface="Calibri"/>
                <a:cs typeface="Calibri"/>
              </a:rPr>
              <a:t> to one of the oldest wine cellars in Europe, from Maribor castle and the Regional museum to the vibrant energy of the main squares and the city park.</a:t>
            </a:r>
          </a:p>
          <a:p>
            <a:pPr marL="342900" indent="-342900">
              <a:buClr>
                <a:srgbClr val="459597"/>
              </a:buClr>
              <a:buFont typeface="Arial" panose="020B0604020202020204" pitchFamily="34" charset="0"/>
              <a:buChar char="•"/>
            </a:pPr>
            <a:r>
              <a:rPr lang="sl-SI" sz="2200" dirty="0">
                <a:solidFill>
                  <a:srgbClr val="459597"/>
                </a:solidFill>
                <a:ea typeface="Calibri"/>
                <a:cs typeface="Calibri"/>
                <a:hlinkClick r:id="rId3">
                  <a:extLst>
                    <a:ext uri="{A12FA001-AC4F-418D-AE19-62706E023703}">
                      <ahyp:hlinkClr xmlns:ahyp="http://schemas.microsoft.com/office/drawing/2018/hyperlinkcolor" val="tx"/>
                    </a:ext>
                  </a:extLst>
                </a:hlinkClick>
              </a:rPr>
              <a:t>Top sights in Maribor</a:t>
            </a:r>
            <a:endParaRPr lang="sl-SI" sz="2200" dirty="0">
              <a:solidFill>
                <a:srgbClr val="459597"/>
              </a:solidFill>
              <a:ea typeface="Calibri"/>
              <a:cs typeface="Calibri"/>
            </a:endParaRPr>
          </a:p>
        </p:txBody>
      </p:sp>
      <p:cxnSp>
        <p:nvCxnSpPr>
          <p:cNvPr id="19" name="Straight Connector 18">
            <a:extLst>
              <a:ext uri="{FF2B5EF4-FFF2-40B4-BE49-F238E27FC236}">
                <a16:creationId xmlns:a16="http://schemas.microsoft.com/office/drawing/2014/main" id="{7F76FBA3-8A72-B70F-5A33-BF0FBA124D7C}"/>
              </a:ext>
            </a:extLst>
          </p:cNvPr>
          <p:cNvCxnSpPr>
            <a:cxnSpLocks/>
          </p:cNvCxnSpPr>
          <p:nvPr/>
        </p:nvCxnSpPr>
        <p:spPr>
          <a:xfrm>
            <a:off x="0" y="1890679"/>
            <a:ext cx="504194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2B3E202E-53A5-19FA-19B4-294BFE580C1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21</a:t>
            </a:fld>
            <a:endParaRPr lang="fr-CA" sz="1200" dirty="0"/>
          </a:p>
        </p:txBody>
      </p:sp>
    </p:spTree>
    <p:extLst>
      <p:ext uri="{BB962C8B-B14F-4D97-AF65-F5344CB8AC3E}">
        <p14:creationId xmlns:p14="http://schemas.microsoft.com/office/powerpoint/2010/main" val="1734629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55022-2993-0173-6026-8D30E5F567B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30AFEBA0-4D02-88E9-2D5F-25CCE44C1C48}"/>
              </a:ext>
            </a:extLst>
          </p:cNvPr>
          <p:cNvSpPr txBox="1">
            <a:spLocks/>
          </p:cNvSpPr>
          <p:nvPr/>
        </p:nvSpPr>
        <p:spPr>
          <a:xfrm>
            <a:off x="629645" y="253985"/>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Understanding the Guest Journey: Checklist "After the stay"</a:t>
            </a:r>
          </a:p>
          <a:p>
            <a:pPr>
              <a:lnSpc>
                <a:spcPts val="3620"/>
              </a:lnSpc>
            </a:pPr>
            <a:endParaRPr lang="en-US" dirty="0"/>
          </a:p>
          <a:p>
            <a:pPr>
              <a:lnSpc>
                <a:spcPts val="3620"/>
              </a:lnSpc>
            </a:pPr>
            <a:endParaRPr lang="en-US" dirty="0"/>
          </a:p>
          <a:p>
            <a:pPr>
              <a:lnSpc>
                <a:spcPts val="3620"/>
              </a:lnSpc>
            </a:pPr>
            <a:endParaRPr lang="en-US" dirty="0"/>
          </a:p>
        </p:txBody>
      </p:sp>
      <p:cxnSp>
        <p:nvCxnSpPr>
          <p:cNvPr id="10" name="Straight Connector 9">
            <a:extLst>
              <a:ext uri="{FF2B5EF4-FFF2-40B4-BE49-F238E27FC236}">
                <a16:creationId xmlns:a16="http://schemas.microsoft.com/office/drawing/2014/main" id="{F4B5A36D-651A-4973-957C-D126CCC206AE}"/>
              </a:ext>
            </a:extLst>
          </p:cNvPr>
          <p:cNvCxnSpPr>
            <a:cxnSpLocks/>
          </p:cNvCxnSpPr>
          <p:nvPr/>
        </p:nvCxnSpPr>
        <p:spPr>
          <a:xfrm>
            <a:off x="0" y="1277593"/>
            <a:ext cx="952022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9EDB281-F6DB-FEE1-A032-E8B6616C0694}"/>
              </a:ext>
            </a:extLst>
          </p:cNvPr>
          <p:cNvSpPr txBox="1">
            <a:spLocks/>
          </p:cNvSpPr>
          <p:nvPr/>
        </p:nvSpPr>
        <p:spPr>
          <a:xfrm>
            <a:off x="629645" y="2485397"/>
            <a:ext cx="889057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Ask how the stay was </a:t>
            </a:r>
            <a:r>
              <a:rPr lang="en-IE" sz="2200" dirty="0">
                <a:solidFill>
                  <a:srgbClr val="414141"/>
                </a:solidFill>
                <a:latin typeface="Calibri" panose="020F0502020204030204" pitchFamily="34" charset="0"/>
                <a:cs typeface="Calibri" panose="020F0502020204030204" pitchFamily="34" charset="0"/>
              </a:rPr>
              <a:t>– listen and respond professionally. Ask with genuine interest and listen closely to the response. If a guest shares </a:t>
            </a:r>
            <a:r>
              <a:rPr lang="en-IE" sz="2200" b="1" dirty="0">
                <a:solidFill>
                  <a:srgbClr val="414141"/>
                </a:solidFill>
                <a:latin typeface="Calibri" panose="020F0502020204030204" pitchFamily="34" charset="0"/>
                <a:cs typeface="Calibri" panose="020F0502020204030204" pitchFamily="34" charset="0"/>
              </a:rPr>
              <a:t>any concern</a:t>
            </a:r>
            <a:r>
              <a:rPr lang="en-IE" sz="2200" dirty="0">
                <a:solidFill>
                  <a:srgbClr val="414141"/>
                </a:solidFill>
                <a:latin typeface="Calibri" panose="020F0502020204030204" pitchFamily="34" charset="0"/>
                <a:cs typeface="Calibri" panose="020F0502020204030204" pitchFamily="34" charset="0"/>
              </a:rPr>
              <a:t>, respond with empathy “I’m very sorry to hear that. Thank you for letting us know. We value your feedback as it is the only way to improve our services”. Offer a small token (discount, apology note, free coffee) if appropriate.</a:t>
            </a:r>
          </a:p>
          <a:p>
            <a:pPr marL="457200" lvl="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Confirm any (extra) charges </a:t>
            </a:r>
            <a:r>
              <a:rPr lang="en-IE" sz="2200" dirty="0">
                <a:solidFill>
                  <a:srgbClr val="414141"/>
                </a:solidFill>
                <a:latin typeface="Calibri" panose="020F0502020204030204" pitchFamily="34" charset="0"/>
                <a:cs typeface="Calibri" panose="020F0502020204030204" pitchFamily="34" charset="0"/>
              </a:rPr>
              <a:t>as minibar, room service etc. and provide the final invoice.</a:t>
            </a:r>
          </a:p>
          <a:p>
            <a:pPr marL="457200" lvl="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Invite the guest to leave a review or feedback </a:t>
            </a:r>
            <a:r>
              <a:rPr lang="en-IE" sz="2200" dirty="0">
                <a:solidFill>
                  <a:srgbClr val="414141"/>
                </a:solidFill>
                <a:latin typeface="Calibri" panose="020F0502020204030204" pitchFamily="34" charset="0"/>
                <a:cs typeface="Calibri" panose="020F0502020204030204" pitchFamily="34" charset="0"/>
              </a:rPr>
              <a:t>“if you enjoyed your stay, we’d really appreciate a short review online - it helps others find us too.” Never pressure the guest. Keep it kind and optional.</a:t>
            </a:r>
          </a:p>
          <a:p>
            <a:pPr marL="457200" lvl="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A4F6BE2-7A47-AF93-7F39-C3685B3FCF8F}"/>
              </a:ext>
            </a:extLst>
          </p:cNvPr>
          <p:cNvSpPr txBox="1"/>
          <p:nvPr/>
        </p:nvSpPr>
        <p:spPr>
          <a:xfrm>
            <a:off x="620120" y="1429993"/>
            <a:ext cx="8900100" cy="1016560"/>
          </a:xfrm>
          <a:prstGeom prst="rect">
            <a:avLst/>
          </a:prstGeom>
          <a:noFill/>
        </p:spPr>
        <p:txBody>
          <a:bodyPr wrap="square">
            <a:spAutoFit/>
          </a:bodyPr>
          <a:lstStyle/>
          <a:p>
            <a:pPr>
              <a:lnSpc>
                <a:spcPts val="2360"/>
              </a:lnSpc>
            </a:pPr>
            <a:r>
              <a:rPr lang="sl-SI" sz="2300" b="0" i="0" u="none" strike="noStrike" noProof="0" dirty="0">
                <a:solidFill>
                  <a:srgbClr val="EC7C69"/>
                </a:solidFill>
              </a:rPr>
              <a:t>Leave guests with a warm final impression, ensure they felt cared for, and invite them to return or leave a review.</a:t>
            </a:r>
          </a:p>
          <a:p>
            <a:pPr>
              <a:lnSpc>
                <a:spcPts val="2360"/>
              </a:lnSpc>
            </a:pPr>
            <a:endParaRPr lang="sl-SI" sz="2300" dirty="0">
              <a:solidFill>
                <a:srgbClr val="EC7C69"/>
              </a:solidFill>
            </a:endParaRPr>
          </a:p>
        </p:txBody>
      </p:sp>
      <p:sp>
        <p:nvSpPr>
          <p:cNvPr id="6" name="Text Placeholder 4">
            <a:extLst>
              <a:ext uri="{FF2B5EF4-FFF2-40B4-BE49-F238E27FC236}">
                <a16:creationId xmlns:a16="http://schemas.microsoft.com/office/drawing/2014/main" id="{7CC30289-85E3-EFEF-E0DB-1BCB7A3C6117}"/>
              </a:ext>
            </a:extLst>
          </p:cNvPr>
          <p:cNvSpPr txBox="1">
            <a:spLocks/>
          </p:cNvSpPr>
          <p:nvPr/>
        </p:nvSpPr>
        <p:spPr>
          <a:xfrm>
            <a:off x="9520220" y="2019744"/>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F82EC36-C0AB-5F6F-66EA-507B5346F4E6}"/>
              </a:ext>
            </a:extLst>
          </p:cNvPr>
          <p:cNvGrpSpPr/>
          <p:nvPr/>
        </p:nvGrpSpPr>
        <p:grpSpPr>
          <a:xfrm>
            <a:off x="10404136" y="2586995"/>
            <a:ext cx="1113217" cy="328866"/>
            <a:chOff x="10421069" y="2969505"/>
            <a:chExt cx="1113217" cy="328866"/>
          </a:xfrm>
        </p:grpSpPr>
        <p:sp>
          <p:nvSpPr>
            <p:cNvPr id="8" name="Rectangle 7">
              <a:extLst>
                <a:ext uri="{FF2B5EF4-FFF2-40B4-BE49-F238E27FC236}">
                  <a16:creationId xmlns:a16="http://schemas.microsoft.com/office/drawing/2014/main" id="{255FF0D6-83F0-C276-0415-0D2B8F0BAE99}"/>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F47A84-DEC9-94F4-2B2B-25EAA00CF338}"/>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37EB269F-3A46-17E7-607D-45D89B1DD7FB}"/>
              </a:ext>
            </a:extLst>
          </p:cNvPr>
          <p:cNvCxnSpPr>
            <a:cxnSpLocks/>
          </p:cNvCxnSpPr>
          <p:nvPr/>
        </p:nvCxnSpPr>
        <p:spPr>
          <a:xfrm>
            <a:off x="565361" y="4323062"/>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99940F04-1ED6-6570-D5BA-33CA41622C3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22</a:t>
            </a:fld>
            <a:endParaRPr lang="fr-CA" sz="1200" dirty="0"/>
          </a:p>
        </p:txBody>
      </p:sp>
      <p:cxnSp>
        <p:nvCxnSpPr>
          <p:cNvPr id="2" name="Straight Connector 1">
            <a:extLst>
              <a:ext uri="{FF2B5EF4-FFF2-40B4-BE49-F238E27FC236}">
                <a16:creationId xmlns:a16="http://schemas.microsoft.com/office/drawing/2014/main" id="{AEC264FA-D12A-88C3-90FA-7CAA1678074A}"/>
              </a:ext>
            </a:extLst>
          </p:cNvPr>
          <p:cNvCxnSpPr>
            <a:cxnSpLocks/>
          </p:cNvCxnSpPr>
          <p:nvPr/>
        </p:nvCxnSpPr>
        <p:spPr>
          <a:xfrm>
            <a:off x="565361" y="5067132"/>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242D3CE-86A9-539E-19C7-141C2FB2F39C}"/>
              </a:ext>
            </a:extLst>
          </p:cNvPr>
          <p:cNvGrpSpPr/>
          <p:nvPr/>
        </p:nvGrpSpPr>
        <p:grpSpPr>
          <a:xfrm>
            <a:off x="10404136" y="4471725"/>
            <a:ext cx="1113217" cy="328866"/>
            <a:chOff x="10421069" y="2969505"/>
            <a:chExt cx="1113217" cy="328866"/>
          </a:xfrm>
        </p:grpSpPr>
        <p:sp>
          <p:nvSpPr>
            <p:cNvPr id="12" name="Rectangle 11">
              <a:extLst>
                <a:ext uri="{FF2B5EF4-FFF2-40B4-BE49-F238E27FC236}">
                  <a16:creationId xmlns:a16="http://schemas.microsoft.com/office/drawing/2014/main" id="{06A35648-A323-F832-9854-0CE5F1652621}"/>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2A00F7-6790-F4C0-DD4A-A99E2CEC48C4}"/>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F75FF04-2D67-B421-B678-580E1DEBB64B}"/>
              </a:ext>
            </a:extLst>
          </p:cNvPr>
          <p:cNvGrpSpPr/>
          <p:nvPr/>
        </p:nvGrpSpPr>
        <p:grpSpPr>
          <a:xfrm>
            <a:off x="10404136" y="5215716"/>
            <a:ext cx="1113217" cy="328866"/>
            <a:chOff x="10421069" y="2969505"/>
            <a:chExt cx="1113217" cy="328866"/>
          </a:xfrm>
        </p:grpSpPr>
        <p:sp>
          <p:nvSpPr>
            <p:cNvPr id="24" name="Rectangle 23">
              <a:extLst>
                <a:ext uri="{FF2B5EF4-FFF2-40B4-BE49-F238E27FC236}">
                  <a16:creationId xmlns:a16="http://schemas.microsoft.com/office/drawing/2014/main" id="{17A3F178-2D11-9D1B-9D24-B5258EC6CB3A}"/>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2A2EB1B-7117-607F-E5DC-42646380CA34}"/>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98F5D009-0480-7ED2-DC5C-9DD0A006FC33}"/>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Continued on the next slide</a:t>
            </a:r>
          </a:p>
          <a:p>
            <a:pPr algn="ctr"/>
            <a:endParaRPr lang="sl-SI" sz="1000" dirty="0">
              <a:solidFill>
                <a:schemeClr val="bg1"/>
              </a:solidFill>
            </a:endParaRPr>
          </a:p>
        </p:txBody>
      </p:sp>
    </p:spTree>
    <p:extLst>
      <p:ext uri="{BB962C8B-B14F-4D97-AF65-F5344CB8AC3E}">
        <p14:creationId xmlns:p14="http://schemas.microsoft.com/office/powerpoint/2010/main" val="25422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77674-70C2-D5E6-01DD-5C982A3CB9C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4FE28EC-EEF0-66D3-C47C-F9D748B8016C}"/>
              </a:ext>
            </a:extLst>
          </p:cNvPr>
          <p:cNvSpPr txBox="1">
            <a:spLocks/>
          </p:cNvSpPr>
          <p:nvPr/>
        </p:nvSpPr>
        <p:spPr>
          <a:xfrm>
            <a:off x="629645" y="253985"/>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Understanding the Guest Journey: Checklist "After the stay"</a:t>
            </a:r>
          </a:p>
          <a:p>
            <a:pPr>
              <a:lnSpc>
                <a:spcPts val="3620"/>
              </a:lnSpc>
            </a:pPr>
            <a:endParaRPr lang="en-US" dirty="0"/>
          </a:p>
          <a:p>
            <a:pPr>
              <a:lnSpc>
                <a:spcPts val="3620"/>
              </a:lnSpc>
            </a:pPr>
            <a:endParaRPr lang="en-US" dirty="0"/>
          </a:p>
          <a:p>
            <a:pPr>
              <a:lnSpc>
                <a:spcPts val="3620"/>
              </a:lnSpc>
            </a:pPr>
            <a:endParaRPr lang="en-US" dirty="0"/>
          </a:p>
        </p:txBody>
      </p:sp>
      <p:cxnSp>
        <p:nvCxnSpPr>
          <p:cNvPr id="10" name="Straight Connector 9">
            <a:extLst>
              <a:ext uri="{FF2B5EF4-FFF2-40B4-BE49-F238E27FC236}">
                <a16:creationId xmlns:a16="http://schemas.microsoft.com/office/drawing/2014/main" id="{000115F1-0CE4-06F0-6234-5AD26222CF1E}"/>
              </a:ext>
            </a:extLst>
          </p:cNvPr>
          <p:cNvCxnSpPr>
            <a:cxnSpLocks/>
          </p:cNvCxnSpPr>
          <p:nvPr/>
        </p:nvCxnSpPr>
        <p:spPr>
          <a:xfrm>
            <a:off x="0" y="1277593"/>
            <a:ext cx="952022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49F1C00-345F-BA78-E2E5-80E3838EA5A4}"/>
              </a:ext>
            </a:extLst>
          </p:cNvPr>
          <p:cNvSpPr txBox="1">
            <a:spLocks/>
          </p:cNvSpPr>
          <p:nvPr/>
        </p:nvSpPr>
        <p:spPr>
          <a:xfrm>
            <a:off x="629646" y="2633314"/>
            <a:ext cx="7868896"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Offer to arrange transport or help with luggage</a:t>
            </a:r>
            <a:r>
              <a:rPr lang="en-IE" sz="2200" dirty="0">
                <a:solidFill>
                  <a:srgbClr val="414141"/>
                </a:solidFill>
                <a:latin typeface="Calibri" panose="020F0502020204030204" pitchFamily="34" charset="0"/>
                <a:cs typeface="Calibri" panose="020F0502020204030204" pitchFamily="34" charset="0"/>
              </a:rPr>
              <a:t>.</a:t>
            </a:r>
          </a:p>
          <a:p>
            <a:pPr marL="457200" lvl="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Record guest notes </a:t>
            </a:r>
            <a:r>
              <a:rPr lang="en-IE" sz="2200" dirty="0">
                <a:solidFill>
                  <a:srgbClr val="414141"/>
                </a:solidFill>
                <a:latin typeface="Calibri" panose="020F0502020204030204" pitchFamily="34" charset="0"/>
                <a:cs typeface="Calibri" panose="020F0502020204030204" pitchFamily="34" charset="0"/>
              </a:rPr>
              <a:t>for future stays as special occasions, likes/dislikes into the guest profile. Log any feedback or issues for continuous improvement.</a:t>
            </a:r>
          </a:p>
          <a:p>
            <a:pPr marL="457200" lvl="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Send a thank-you email </a:t>
            </a:r>
            <a:r>
              <a:rPr lang="en-IE" sz="2200" dirty="0">
                <a:solidFill>
                  <a:srgbClr val="414141"/>
                </a:solidFill>
                <a:latin typeface="Calibri" panose="020F0502020204030204" pitchFamily="34" charset="0"/>
                <a:cs typeface="Calibri" panose="020F0502020204030204" pitchFamily="34" charset="0"/>
              </a:rPr>
              <a:t>or message after check-out.</a:t>
            </a:r>
          </a:p>
          <a:p>
            <a:pPr marL="457200" lvl="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3043519-2F35-D9E0-B067-8AA313823D2F}"/>
              </a:ext>
            </a:extLst>
          </p:cNvPr>
          <p:cNvSpPr txBox="1"/>
          <p:nvPr/>
        </p:nvSpPr>
        <p:spPr>
          <a:xfrm>
            <a:off x="620120" y="1429993"/>
            <a:ext cx="8900100" cy="1016560"/>
          </a:xfrm>
          <a:prstGeom prst="rect">
            <a:avLst/>
          </a:prstGeom>
          <a:noFill/>
        </p:spPr>
        <p:txBody>
          <a:bodyPr wrap="square">
            <a:spAutoFit/>
          </a:bodyPr>
          <a:lstStyle/>
          <a:p>
            <a:pPr>
              <a:lnSpc>
                <a:spcPts val="2360"/>
              </a:lnSpc>
            </a:pPr>
            <a:r>
              <a:rPr lang="sl-SI" sz="2300" b="0" i="0" u="none" strike="noStrike" noProof="0" dirty="0">
                <a:solidFill>
                  <a:srgbClr val="EC7C69"/>
                </a:solidFill>
              </a:rPr>
              <a:t>Leave guests with a warm final impression, ensure they felt cared for, and invite them to return or leave a review.</a:t>
            </a:r>
          </a:p>
          <a:p>
            <a:pPr>
              <a:lnSpc>
                <a:spcPts val="2360"/>
              </a:lnSpc>
            </a:pPr>
            <a:endParaRPr lang="sl-SI" sz="2300" dirty="0">
              <a:solidFill>
                <a:srgbClr val="EC7C69"/>
              </a:solidFill>
            </a:endParaRPr>
          </a:p>
        </p:txBody>
      </p:sp>
      <p:sp>
        <p:nvSpPr>
          <p:cNvPr id="6" name="Text Placeholder 4">
            <a:extLst>
              <a:ext uri="{FF2B5EF4-FFF2-40B4-BE49-F238E27FC236}">
                <a16:creationId xmlns:a16="http://schemas.microsoft.com/office/drawing/2014/main" id="{4D465399-53F7-D8EC-A4E2-60F158B47FA4}"/>
              </a:ext>
            </a:extLst>
          </p:cNvPr>
          <p:cNvSpPr txBox="1">
            <a:spLocks/>
          </p:cNvSpPr>
          <p:nvPr/>
        </p:nvSpPr>
        <p:spPr>
          <a:xfrm>
            <a:off x="9520220" y="2127320"/>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2000B2D5-C284-439E-12DB-964463EDE599}"/>
              </a:ext>
            </a:extLst>
          </p:cNvPr>
          <p:cNvGrpSpPr/>
          <p:nvPr/>
        </p:nvGrpSpPr>
        <p:grpSpPr>
          <a:xfrm>
            <a:off x="10404136" y="2613889"/>
            <a:ext cx="1113217" cy="328866"/>
            <a:chOff x="10421069" y="2969505"/>
            <a:chExt cx="1113217" cy="328866"/>
          </a:xfrm>
        </p:grpSpPr>
        <p:sp>
          <p:nvSpPr>
            <p:cNvPr id="8" name="Rectangle 7">
              <a:extLst>
                <a:ext uri="{FF2B5EF4-FFF2-40B4-BE49-F238E27FC236}">
                  <a16:creationId xmlns:a16="http://schemas.microsoft.com/office/drawing/2014/main" id="{534DC2FE-B8C8-C0E6-3ABC-9EA48BE0DB0F}"/>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B9EB0C-0AC2-EDA8-61E4-86FB14C23372}"/>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D3A96192-EA69-CF7D-F597-EF104AA83432}"/>
              </a:ext>
            </a:extLst>
          </p:cNvPr>
          <p:cNvCxnSpPr>
            <a:cxnSpLocks/>
          </p:cNvCxnSpPr>
          <p:nvPr/>
        </p:nvCxnSpPr>
        <p:spPr>
          <a:xfrm>
            <a:off x="606000" y="4040672"/>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697C1A-2F66-F7B9-C953-E55618B24CC3}"/>
              </a:ext>
            </a:extLst>
          </p:cNvPr>
          <p:cNvCxnSpPr>
            <a:cxnSpLocks/>
          </p:cNvCxnSpPr>
          <p:nvPr/>
        </p:nvCxnSpPr>
        <p:spPr>
          <a:xfrm>
            <a:off x="620120" y="3055551"/>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653FFF5-98B1-55C2-2B63-CC906A41DF4D}"/>
              </a:ext>
            </a:extLst>
          </p:cNvPr>
          <p:cNvGrpSpPr/>
          <p:nvPr/>
        </p:nvGrpSpPr>
        <p:grpSpPr>
          <a:xfrm>
            <a:off x="10404136" y="3213324"/>
            <a:ext cx="1113217" cy="328866"/>
            <a:chOff x="10421069" y="2969505"/>
            <a:chExt cx="1113217" cy="328866"/>
          </a:xfrm>
        </p:grpSpPr>
        <p:sp>
          <p:nvSpPr>
            <p:cNvPr id="19" name="Rectangle 18">
              <a:extLst>
                <a:ext uri="{FF2B5EF4-FFF2-40B4-BE49-F238E27FC236}">
                  <a16:creationId xmlns:a16="http://schemas.microsoft.com/office/drawing/2014/main" id="{3BFEF332-0B99-11D4-A81A-DCC858439E43}"/>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1A1AE18-DA2A-C528-8AF7-03F3F76828A8}"/>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1104DB7-4DA9-140C-39CB-EAE1086DC34C}"/>
              </a:ext>
            </a:extLst>
          </p:cNvPr>
          <p:cNvGrpSpPr/>
          <p:nvPr/>
        </p:nvGrpSpPr>
        <p:grpSpPr>
          <a:xfrm>
            <a:off x="10404136" y="4199361"/>
            <a:ext cx="1113217" cy="328866"/>
            <a:chOff x="10421069" y="2969505"/>
            <a:chExt cx="1113217" cy="328866"/>
          </a:xfrm>
        </p:grpSpPr>
        <p:sp>
          <p:nvSpPr>
            <p:cNvPr id="22" name="Rectangle 21">
              <a:extLst>
                <a:ext uri="{FF2B5EF4-FFF2-40B4-BE49-F238E27FC236}">
                  <a16:creationId xmlns:a16="http://schemas.microsoft.com/office/drawing/2014/main" id="{76D3DC12-F902-5D45-56A4-9AC1C323F883}"/>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42C7CA-252F-82D5-502F-76EFDC58B53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DC02CEDC-BB3A-D7B5-A91D-B22B4E8F94A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23</a:t>
            </a:fld>
            <a:endParaRPr lang="fr-CA" sz="1200" dirty="0"/>
          </a:p>
        </p:txBody>
      </p:sp>
      <p:pic>
        <p:nvPicPr>
          <p:cNvPr id="28" name="Picture 27">
            <a:extLst>
              <a:ext uri="{FF2B5EF4-FFF2-40B4-BE49-F238E27FC236}">
                <a16:creationId xmlns:a16="http://schemas.microsoft.com/office/drawing/2014/main" id="{2B1EFE81-7475-0142-6803-B4469394D54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6495981" y="4309191"/>
            <a:ext cx="3580276" cy="2659133"/>
          </a:xfrm>
          <a:prstGeom prst="rect">
            <a:avLst/>
          </a:prstGeom>
        </p:spPr>
      </p:pic>
    </p:spTree>
    <p:extLst>
      <p:ext uri="{BB962C8B-B14F-4D97-AF65-F5344CB8AC3E}">
        <p14:creationId xmlns:p14="http://schemas.microsoft.com/office/powerpoint/2010/main" val="1482390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59D3-CAC8-BA86-35F6-C3BA03F4544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65C5A16-5582-7DE8-4FBF-C1BECAAC27A8}"/>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How to Make Every Step Easy and Welcoming</a:t>
            </a:r>
          </a:p>
          <a:p>
            <a:pPr>
              <a:lnSpc>
                <a:spcPts val="3720"/>
              </a:lnSpc>
            </a:pPr>
            <a:endParaRPr lang="en-US" dirty="0"/>
          </a:p>
        </p:txBody>
      </p:sp>
      <p:cxnSp>
        <p:nvCxnSpPr>
          <p:cNvPr id="10" name="Straight Connector 9">
            <a:extLst>
              <a:ext uri="{FF2B5EF4-FFF2-40B4-BE49-F238E27FC236}">
                <a16:creationId xmlns:a16="http://schemas.microsoft.com/office/drawing/2014/main" id="{2D46B51D-22AC-60CF-7DBE-05E2D7BFBB3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26C013C-8020-C863-4A64-8650A7BD42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24</a:t>
            </a:fld>
            <a:endParaRPr lang="fr-CA" sz="1200" dirty="0"/>
          </a:p>
        </p:txBody>
      </p:sp>
      <p:sp>
        <p:nvSpPr>
          <p:cNvPr id="4" name="Text Placeholder 5">
            <a:extLst>
              <a:ext uri="{FF2B5EF4-FFF2-40B4-BE49-F238E27FC236}">
                <a16:creationId xmlns:a16="http://schemas.microsoft.com/office/drawing/2014/main" id="{EE8B1A88-3254-25BC-D2CD-EC0840171D21}"/>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165AF458-63D5-BEE7-00F8-5F3B1400DCDD}"/>
              </a:ext>
            </a:extLst>
          </p:cNvPr>
          <p:cNvSpPr txBox="1">
            <a:spLocks/>
          </p:cNvSpPr>
          <p:nvPr/>
        </p:nvSpPr>
        <p:spPr>
          <a:xfrm>
            <a:off x="629644" y="1961808"/>
            <a:ext cx="669819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Keep check-in smooth: </a:t>
            </a:r>
            <a:r>
              <a:rPr lang="en-GB" sz="2200" dirty="0">
                <a:solidFill>
                  <a:srgbClr val="414141"/>
                </a:solidFill>
              </a:rPr>
              <a:t>offer self-check-in if possible (key safe, smart lock), and send detailed instructions.</a:t>
            </a:r>
          </a:p>
          <a:p>
            <a:pPr marL="342900" indent="-342900">
              <a:lnSpc>
                <a:spcPts val="2240"/>
              </a:lnSpc>
              <a:buClr>
                <a:srgbClr val="459597"/>
              </a:buClr>
              <a:buFont typeface="Arial" panose="020B0604020202020204" pitchFamily="34" charset="0"/>
              <a:buChar char="•"/>
            </a:pPr>
            <a:r>
              <a:rPr lang="en-GB" sz="2200" b="1" dirty="0">
                <a:solidFill>
                  <a:srgbClr val="414141"/>
                </a:solidFill>
              </a:rPr>
              <a:t>Prepare a simple, friendly welcome note </a:t>
            </a:r>
            <a:r>
              <a:rPr lang="en-GB" sz="2200" dirty="0">
                <a:solidFill>
                  <a:srgbClr val="414141"/>
                </a:solidFill>
              </a:rPr>
              <a:t>or a small local snack/drink as a gesture.</a:t>
            </a:r>
          </a:p>
          <a:p>
            <a:pPr marL="342900" indent="-342900">
              <a:lnSpc>
                <a:spcPts val="2240"/>
              </a:lnSpc>
              <a:buClr>
                <a:srgbClr val="459597"/>
              </a:buClr>
              <a:buFont typeface="Arial" panose="020B0604020202020204" pitchFamily="34" charset="0"/>
              <a:buChar char="•"/>
            </a:pPr>
            <a:r>
              <a:rPr lang="en-GB" sz="2200" b="1" dirty="0">
                <a:solidFill>
                  <a:srgbClr val="414141"/>
                </a:solidFill>
              </a:rPr>
              <a:t>Provide clear signage </a:t>
            </a:r>
            <a:r>
              <a:rPr lang="en-GB" sz="2200" dirty="0">
                <a:solidFill>
                  <a:srgbClr val="414141"/>
                </a:solidFill>
              </a:rPr>
              <a:t>(e.g. Wi-Fi code, rubbish instructions, heating guide) inside the property.</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613AC102-9CDF-EDB5-CE97-74B8612B9482}"/>
              </a:ext>
            </a:extLst>
          </p:cNvPr>
          <p:cNvSpPr/>
          <p:nvPr/>
        </p:nvSpPr>
        <p:spPr>
          <a:xfrm rot="10800000">
            <a:off x="7535017" y="1321443"/>
            <a:ext cx="4656982" cy="3878463"/>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F7D23C0A-50FC-78DB-0E3F-870CF557BA39}"/>
              </a:ext>
            </a:extLst>
          </p:cNvPr>
          <p:cNvSpPr txBox="1">
            <a:spLocks/>
          </p:cNvSpPr>
          <p:nvPr/>
        </p:nvSpPr>
        <p:spPr>
          <a:xfrm>
            <a:off x="8121683" y="1621198"/>
            <a:ext cx="357669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Use Canva to design a printable welcome sheet with key info.</a:t>
            </a:r>
          </a:p>
          <a:p>
            <a:pPr marL="342900" indent="-342900" algn="l">
              <a:lnSpc>
                <a:spcPts val="2340"/>
              </a:lnSpc>
              <a:spcBef>
                <a:spcPts val="0"/>
              </a:spcBef>
              <a:buFont typeface="Arial" panose="020B0604020202020204" pitchFamily="34" charset="0"/>
              <a:buChar char="•"/>
            </a:pPr>
            <a:r>
              <a:rPr lang="en-IE" sz="2200" dirty="0"/>
              <a:t>Use QR codes linked to online guides (PDF, Google Drive, or </a:t>
            </a:r>
            <a:r>
              <a:rPr lang="en-IE" sz="2200" dirty="0" err="1"/>
              <a:t>Linktree</a:t>
            </a:r>
            <a:r>
              <a:rPr lang="en-IE" sz="2200" dirty="0"/>
              <a:t>).</a:t>
            </a:r>
          </a:p>
          <a:p>
            <a:pPr marL="342900" indent="-342900" algn="l">
              <a:lnSpc>
                <a:spcPts val="2340"/>
              </a:lnSpc>
              <a:spcBef>
                <a:spcPts val="0"/>
              </a:spcBef>
              <a:buFont typeface="Arial" panose="020B0604020202020204" pitchFamily="34" charset="0"/>
              <a:buChar char="•"/>
            </a:pPr>
            <a:r>
              <a:rPr lang="en-IE" sz="2200" dirty="0"/>
              <a:t>Keep instructions in guest language(s) if possible — Google Translate can help.</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18" name="Picture 17">
            <a:extLst>
              <a:ext uri="{FF2B5EF4-FFF2-40B4-BE49-F238E27FC236}">
                <a16:creationId xmlns:a16="http://schemas.microsoft.com/office/drawing/2014/main" id="{F7079995-E40A-D90D-6459-040E49E02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30639" y="3539405"/>
            <a:ext cx="5404940" cy="3558298"/>
          </a:xfrm>
          <a:prstGeom prst="rect">
            <a:avLst/>
          </a:prstGeom>
          <a:noFill/>
        </p:spPr>
      </p:pic>
      <p:pic>
        <p:nvPicPr>
          <p:cNvPr id="19" name="Picture Placeholder 7">
            <a:extLst>
              <a:ext uri="{FF2B5EF4-FFF2-40B4-BE49-F238E27FC236}">
                <a16:creationId xmlns:a16="http://schemas.microsoft.com/office/drawing/2014/main" id="{75F366F5-F3D5-7208-0C3F-14A319F8418A}"/>
              </a:ext>
            </a:extLst>
          </p:cNvPr>
          <p:cNvPicPr>
            <a:picLocks noChangeAspect="1"/>
          </p:cNvPicPr>
          <p:nvPr/>
        </p:nvPicPr>
        <p:blipFill rotWithShape="1">
          <a:blip r:embed="rId3"/>
          <a:srcRect t="10315" b="10315"/>
          <a:stretch/>
        </p:blipFill>
        <p:spPr>
          <a:xfrm>
            <a:off x="3948088" y="3868927"/>
            <a:ext cx="3908172" cy="2326437"/>
          </a:xfrm>
          <a:prstGeom prst="rect">
            <a:avLst/>
          </a:prstGeom>
        </p:spPr>
      </p:pic>
      <p:sp>
        <p:nvSpPr>
          <p:cNvPr id="20" name="Text Placeholder 7">
            <a:extLst>
              <a:ext uri="{FF2B5EF4-FFF2-40B4-BE49-F238E27FC236}">
                <a16:creationId xmlns:a16="http://schemas.microsoft.com/office/drawing/2014/main" id="{1CA92398-FCE6-1B57-308F-82DFCFBD4143}"/>
              </a:ext>
            </a:extLst>
          </p:cNvPr>
          <p:cNvSpPr txBox="1">
            <a:spLocks/>
          </p:cNvSpPr>
          <p:nvPr/>
        </p:nvSpPr>
        <p:spPr>
          <a:xfrm>
            <a:off x="1366521" y="538255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Photo Credit: </a:t>
            </a:r>
            <a:r>
              <a:rPr lang="en-US" sz="1200" dirty="0">
                <a:solidFill>
                  <a:schemeClr val="bg1"/>
                </a:solidFill>
              </a:rPr>
              <a:t>The Birdbox, Donegal Treehouse, Ireland</a:t>
            </a:r>
            <a:endParaRPr lang="en-GB" sz="1200" dirty="0">
              <a:solidFill>
                <a:schemeClr val="bg1"/>
              </a:solidFill>
            </a:endParaRPr>
          </a:p>
        </p:txBody>
      </p:sp>
    </p:spTree>
    <p:extLst>
      <p:ext uri="{BB962C8B-B14F-4D97-AF65-F5344CB8AC3E}">
        <p14:creationId xmlns:p14="http://schemas.microsoft.com/office/powerpoint/2010/main" val="2786941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C26CA-9F02-3550-CBAC-4D44D750740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3E671E6-FBE9-444D-C217-A384AC64FD89}"/>
              </a:ext>
            </a:extLst>
          </p:cNvPr>
          <p:cNvSpPr txBox="1">
            <a:spLocks/>
          </p:cNvSpPr>
          <p:nvPr/>
        </p:nvSpPr>
        <p:spPr>
          <a:xfrm>
            <a:off x="629645" y="462291"/>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Personal Check-In</a:t>
            </a:r>
          </a:p>
        </p:txBody>
      </p:sp>
      <p:sp>
        <p:nvSpPr>
          <p:cNvPr id="5" name="Text Placeholder 4">
            <a:extLst>
              <a:ext uri="{FF2B5EF4-FFF2-40B4-BE49-F238E27FC236}">
                <a16:creationId xmlns:a16="http://schemas.microsoft.com/office/drawing/2014/main" id="{D6D7246C-0D71-BCCD-4579-39B915DAE2B6}"/>
              </a:ext>
            </a:extLst>
          </p:cNvPr>
          <p:cNvSpPr txBox="1">
            <a:spLocks/>
          </p:cNvSpPr>
          <p:nvPr/>
        </p:nvSpPr>
        <p:spPr>
          <a:xfrm>
            <a:off x="629645" y="1718176"/>
            <a:ext cx="9011896" cy="495952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Be ready at the agreed arrival time </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Smile warmly and use the guest’s name</a:t>
            </a:r>
            <a:r>
              <a:rPr lang="en-IE" sz="2200" dirty="0">
                <a:solidFill>
                  <a:srgbClr val="414141"/>
                </a:solidFill>
                <a:latin typeface="Calibri" panose="020F0502020204030204" pitchFamily="34" charset="0"/>
                <a:cs typeface="Calibri" panose="020F0502020204030204" pitchFamily="34" charset="0"/>
              </a:rPr>
              <a:t>: “Welcome, Mr. and Mrs. Novak! We’re so happy to have you.” </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Make a personal check-in and retrieve more guest's information </a:t>
            </a:r>
            <a:r>
              <a:rPr lang="en-IE" sz="2200" dirty="0">
                <a:solidFill>
                  <a:srgbClr val="414141"/>
                </a:solidFill>
                <a:latin typeface="Calibri" panose="020F0502020204030204" pitchFamily="34" charset="0"/>
                <a:cs typeface="Calibri" panose="020F0502020204030204" pitchFamily="34" charset="0"/>
              </a:rPr>
              <a:t>that help you to make your guest's stay even more enjoyable. </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Show them around the common areas</a:t>
            </a:r>
            <a:r>
              <a:rPr lang="en-IE" sz="2200" dirty="0">
                <a:solidFill>
                  <a:srgbClr val="414141"/>
                </a:solidFill>
                <a:latin typeface="Calibri" panose="020F0502020204030204" pitchFamily="34" charset="0"/>
                <a:cs typeface="Calibri" panose="020F0502020204030204" pitchFamily="34" charset="0"/>
              </a:rPr>
              <a:t>, breakfast area, garden, lounge, wellness zone, etc. </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Explain any access codes, keys, or door locks clearly</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Escort them to their room and show</a:t>
            </a:r>
            <a:r>
              <a:rPr lang="en-IE" sz="2200" dirty="0">
                <a:solidFill>
                  <a:srgbClr val="414141"/>
                </a:solidFill>
                <a:latin typeface="Calibri" panose="020F0502020204030204" pitchFamily="34" charset="0"/>
                <a:cs typeface="Calibri" panose="020F0502020204030204" pitchFamily="34" charset="0"/>
              </a:rPr>
              <a:t>: light switches, heating/AC, Wi-Fi info, bathroom setup and any or special equipment. </a:t>
            </a: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0C6F9B5F-188C-B149-0EF4-B0AF226C17CE}"/>
              </a:ext>
            </a:extLst>
          </p:cNvPr>
          <p:cNvSpPr txBox="1">
            <a:spLocks/>
          </p:cNvSpPr>
          <p:nvPr/>
        </p:nvSpPr>
        <p:spPr>
          <a:xfrm>
            <a:off x="9479878" y="1212182"/>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9C4DCDE9-D299-DD74-43D0-39A157D4F537}"/>
              </a:ext>
            </a:extLst>
          </p:cNvPr>
          <p:cNvGrpSpPr/>
          <p:nvPr/>
        </p:nvGrpSpPr>
        <p:grpSpPr>
          <a:xfrm>
            <a:off x="10404135" y="1680727"/>
            <a:ext cx="1113217" cy="328866"/>
            <a:chOff x="10421069" y="2969505"/>
            <a:chExt cx="1113217" cy="328866"/>
          </a:xfrm>
        </p:grpSpPr>
        <p:sp>
          <p:nvSpPr>
            <p:cNvPr id="8" name="Rectangle 7">
              <a:extLst>
                <a:ext uri="{FF2B5EF4-FFF2-40B4-BE49-F238E27FC236}">
                  <a16:creationId xmlns:a16="http://schemas.microsoft.com/office/drawing/2014/main" id="{B696972F-8E2F-CB4C-BFD8-082835AAA1F0}"/>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AB1F95-C7BC-46A8-EFDD-925D92C6C731}"/>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FF0F80B3-0B3D-319A-1406-48E99555B308}"/>
              </a:ext>
            </a:extLst>
          </p:cNvPr>
          <p:cNvCxnSpPr>
            <a:cxnSpLocks/>
          </p:cNvCxnSpPr>
          <p:nvPr/>
        </p:nvCxnSpPr>
        <p:spPr>
          <a:xfrm>
            <a:off x="591140" y="2856594"/>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5424BF-27A1-EF95-B900-4136656A51FF}"/>
              </a:ext>
            </a:extLst>
          </p:cNvPr>
          <p:cNvCxnSpPr>
            <a:cxnSpLocks/>
          </p:cNvCxnSpPr>
          <p:nvPr/>
        </p:nvCxnSpPr>
        <p:spPr>
          <a:xfrm>
            <a:off x="591140" y="2113519"/>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7A7DCBD-3D14-850C-9EAA-B3690C3D84D1}"/>
              </a:ext>
            </a:extLst>
          </p:cNvPr>
          <p:cNvGrpSpPr/>
          <p:nvPr/>
        </p:nvGrpSpPr>
        <p:grpSpPr>
          <a:xfrm>
            <a:off x="10404135" y="2298186"/>
            <a:ext cx="1113217" cy="328866"/>
            <a:chOff x="10421069" y="2969505"/>
            <a:chExt cx="1113217" cy="328866"/>
          </a:xfrm>
        </p:grpSpPr>
        <p:sp>
          <p:nvSpPr>
            <p:cNvPr id="19" name="Rectangle 18">
              <a:extLst>
                <a:ext uri="{FF2B5EF4-FFF2-40B4-BE49-F238E27FC236}">
                  <a16:creationId xmlns:a16="http://schemas.microsoft.com/office/drawing/2014/main" id="{F9DE41AE-8117-256C-5A28-D8DF49EDF834}"/>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347EB9-9710-CAFE-9675-76777522AD65}"/>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A064C27B-6E01-3DB2-AE52-BE758DBDC57D}"/>
              </a:ext>
            </a:extLst>
          </p:cNvPr>
          <p:cNvGrpSpPr/>
          <p:nvPr/>
        </p:nvGrpSpPr>
        <p:grpSpPr>
          <a:xfrm>
            <a:off x="10404135" y="3055241"/>
            <a:ext cx="1113217" cy="328866"/>
            <a:chOff x="10421069" y="2969505"/>
            <a:chExt cx="1113217" cy="328866"/>
          </a:xfrm>
        </p:grpSpPr>
        <p:sp>
          <p:nvSpPr>
            <p:cNvPr id="22" name="Rectangle 21">
              <a:extLst>
                <a:ext uri="{FF2B5EF4-FFF2-40B4-BE49-F238E27FC236}">
                  <a16:creationId xmlns:a16="http://schemas.microsoft.com/office/drawing/2014/main" id="{7C2540FF-D98C-6620-613F-90F2C082F43A}"/>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736B011-2198-4AB3-A58B-69C4DD6362A1}"/>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AD5CC746-71EA-15D8-5E00-05C1253FA38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25</a:t>
            </a:fld>
            <a:endParaRPr lang="fr-CA" sz="1200" dirty="0"/>
          </a:p>
        </p:txBody>
      </p:sp>
      <p:cxnSp>
        <p:nvCxnSpPr>
          <p:cNvPr id="2" name="Straight Connector 1">
            <a:extLst>
              <a:ext uri="{FF2B5EF4-FFF2-40B4-BE49-F238E27FC236}">
                <a16:creationId xmlns:a16="http://schemas.microsoft.com/office/drawing/2014/main" id="{27AE50A5-E762-93F9-5351-8CAB177E71CA}"/>
              </a:ext>
            </a:extLst>
          </p:cNvPr>
          <p:cNvCxnSpPr>
            <a:cxnSpLocks/>
          </p:cNvCxnSpPr>
          <p:nvPr/>
        </p:nvCxnSpPr>
        <p:spPr>
          <a:xfrm>
            <a:off x="0" y="1122828"/>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E63B4A-A8B3-9231-8180-4DFD29825E6F}"/>
              </a:ext>
            </a:extLst>
          </p:cNvPr>
          <p:cNvCxnSpPr>
            <a:cxnSpLocks/>
          </p:cNvCxnSpPr>
          <p:nvPr/>
        </p:nvCxnSpPr>
        <p:spPr>
          <a:xfrm>
            <a:off x="591140" y="3598322"/>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B5B586-388C-782F-F728-FBC7E47CE5D4}"/>
              </a:ext>
            </a:extLst>
          </p:cNvPr>
          <p:cNvCxnSpPr>
            <a:cxnSpLocks/>
          </p:cNvCxnSpPr>
          <p:nvPr/>
        </p:nvCxnSpPr>
        <p:spPr>
          <a:xfrm>
            <a:off x="591140" y="4326806"/>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87C774-859D-D7C6-6543-861BFCFF4D83}"/>
              </a:ext>
            </a:extLst>
          </p:cNvPr>
          <p:cNvCxnSpPr>
            <a:cxnSpLocks/>
          </p:cNvCxnSpPr>
          <p:nvPr/>
        </p:nvCxnSpPr>
        <p:spPr>
          <a:xfrm>
            <a:off x="591140" y="4779038"/>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67BADF7-0281-F779-899D-B38CC2E54526}"/>
              </a:ext>
            </a:extLst>
          </p:cNvPr>
          <p:cNvGrpSpPr/>
          <p:nvPr/>
        </p:nvGrpSpPr>
        <p:grpSpPr>
          <a:xfrm>
            <a:off x="10404135" y="3786288"/>
            <a:ext cx="1113217" cy="328866"/>
            <a:chOff x="10421069" y="2969505"/>
            <a:chExt cx="1113217" cy="328866"/>
          </a:xfrm>
        </p:grpSpPr>
        <p:sp>
          <p:nvSpPr>
            <p:cNvPr id="24" name="Rectangle 23">
              <a:extLst>
                <a:ext uri="{FF2B5EF4-FFF2-40B4-BE49-F238E27FC236}">
                  <a16:creationId xmlns:a16="http://schemas.microsoft.com/office/drawing/2014/main" id="{372913B4-5C17-4951-86A7-9EFEEA741421}"/>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4EF214-085E-AD79-25E3-59FD7386805C}"/>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998A1DFA-A31F-9CB9-F2F8-9BE522A9BD84}"/>
              </a:ext>
            </a:extLst>
          </p:cNvPr>
          <p:cNvGrpSpPr/>
          <p:nvPr/>
        </p:nvGrpSpPr>
        <p:grpSpPr>
          <a:xfrm>
            <a:off x="10404135" y="4407488"/>
            <a:ext cx="1113217" cy="328866"/>
            <a:chOff x="10421069" y="2969505"/>
            <a:chExt cx="1113217" cy="328866"/>
          </a:xfrm>
        </p:grpSpPr>
        <p:sp>
          <p:nvSpPr>
            <p:cNvPr id="29" name="Rectangle 28">
              <a:extLst>
                <a:ext uri="{FF2B5EF4-FFF2-40B4-BE49-F238E27FC236}">
                  <a16:creationId xmlns:a16="http://schemas.microsoft.com/office/drawing/2014/main" id="{6AB9EBF3-39C5-E261-38E9-90CFAD8B8279}"/>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BA105A-30AC-4F2C-0438-93A8F3B07BD4}"/>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09395C3-6653-4CF0-F6AE-32DF805ADD3D}"/>
              </a:ext>
            </a:extLst>
          </p:cNvPr>
          <p:cNvGrpSpPr/>
          <p:nvPr/>
        </p:nvGrpSpPr>
        <p:grpSpPr>
          <a:xfrm>
            <a:off x="10404135" y="5028192"/>
            <a:ext cx="1113217" cy="328866"/>
            <a:chOff x="10421069" y="2969505"/>
            <a:chExt cx="1113217" cy="328866"/>
          </a:xfrm>
        </p:grpSpPr>
        <p:sp>
          <p:nvSpPr>
            <p:cNvPr id="32" name="Rectangle 31">
              <a:extLst>
                <a:ext uri="{FF2B5EF4-FFF2-40B4-BE49-F238E27FC236}">
                  <a16:creationId xmlns:a16="http://schemas.microsoft.com/office/drawing/2014/main" id="{945A7946-9404-271C-3BB7-BCAD07C955AE}"/>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DCB9F3-0955-F314-1C2D-D324FCC9345A}"/>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35B18A5F-6D21-910C-F446-7F73D70E47AD}"/>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Continued on the next slide</a:t>
            </a:r>
          </a:p>
          <a:p>
            <a:pPr algn="ctr"/>
            <a:endParaRPr lang="sl-SI" sz="1000" dirty="0">
              <a:solidFill>
                <a:schemeClr val="bg1"/>
              </a:solidFill>
            </a:endParaRPr>
          </a:p>
        </p:txBody>
      </p:sp>
    </p:spTree>
    <p:extLst>
      <p:ext uri="{BB962C8B-B14F-4D97-AF65-F5344CB8AC3E}">
        <p14:creationId xmlns:p14="http://schemas.microsoft.com/office/powerpoint/2010/main" val="2237275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59FAF-1BDD-95D5-EE12-5B320729753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6B46A7D-85AD-2606-B833-2261939912E2}"/>
              </a:ext>
            </a:extLst>
          </p:cNvPr>
          <p:cNvSpPr txBox="1">
            <a:spLocks/>
          </p:cNvSpPr>
          <p:nvPr/>
        </p:nvSpPr>
        <p:spPr>
          <a:xfrm>
            <a:off x="575857" y="1508513"/>
            <a:ext cx="9011896" cy="495952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startAt="7"/>
            </a:pPr>
            <a:r>
              <a:rPr lang="en-IE" sz="2200" b="1" dirty="0">
                <a:solidFill>
                  <a:srgbClr val="414141"/>
                </a:solidFill>
                <a:latin typeface="Calibri" panose="020F0502020204030204" pitchFamily="34" charset="0"/>
                <a:cs typeface="Calibri" panose="020F0502020204030204" pitchFamily="34" charset="0"/>
              </a:rPr>
              <a:t>Offer your service if anything is needed as </a:t>
            </a:r>
            <a:r>
              <a:rPr lang="en-IE" sz="2200" dirty="0">
                <a:solidFill>
                  <a:srgbClr val="414141"/>
                </a:solidFill>
                <a:latin typeface="Calibri" panose="020F0502020204030204" pitchFamily="34" charset="0"/>
                <a:cs typeface="Calibri" panose="020F0502020204030204" pitchFamily="34" charset="0"/>
              </a:rPr>
              <a:t>"If you’d like extra pillows or anything at all, just let us know.” Offer a small welcome gesture in the room (as water, juice, wine, homemade or local snack) and include some seasonal touch (e.g., flowers in spring, hot tea in winter). </a:t>
            </a:r>
          </a:p>
          <a:p>
            <a:pPr marL="457200" indent="-457200">
              <a:lnSpc>
                <a:spcPts val="2340"/>
              </a:lnSpc>
              <a:spcAft>
                <a:spcPts val="1200"/>
              </a:spcAft>
              <a:buClr>
                <a:srgbClr val="459597"/>
              </a:buClr>
              <a:buFont typeface="+mj-lt"/>
              <a:buAutoNum type="arabicPeriod" startAt="7"/>
            </a:pPr>
            <a:r>
              <a:rPr lang="en-IE" sz="2200" b="1" dirty="0">
                <a:solidFill>
                  <a:srgbClr val="414141"/>
                </a:solidFill>
                <a:latin typeface="Calibri" panose="020F0502020204030204" pitchFamily="34" charset="0"/>
                <a:cs typeface="Calibri" panose="020F0502020204030204" pitchFamily="34" charset="0"/>
              </a:rPr>
              <a:t>Provide a welcome guide if you can</a:t>
            </a:r>
            <a:r>
              <a:rPr lang="en-IE" sz="2200" dirty="0">
                <a:solidFill>
                  <a:srgbClr val="414141"/>
                </a:solidFill>
                <a:latin typeface="Calibri" panose="020F0502020204030204" pitchFamily="34" charset="0"/>
                <a:cs typeface="Calibri" panose="020F0502020204030204" pitchFamily="34" charset="0"/>
              </a:rPr>
              <a:t>, include personal recommendations (your </a:t>
            </a:r>
            <a:r>
              <a:rPr lang="en-IE" sz="2200" dirty="0" err="1">
                <a:solidFill>
                  <a:srgbClr val="414141"/>
                </a:solidFill>
                <a:latin typeface="Calibri" panose="020F0502020204030204" pitchFamily="34" charset="0"/>
                <a:cs typeface="Calibri" panose="020F0502020204030204" pitchFamily="34" charset="0"/>
              </a:rPr>
              <a:t>favorite</a:t>
            </a:r>
            <a:r>
              <a:rPr lang="en-IE" sz="2200" dirty="0">
                <a:solidFill>
                  <a:srgbClr val="414141"/>
                </a:solidFill>
                <a:latin typeface="Calibri" panose="020F0502020204030204" pitchFamily="34" charset="0"/>
                <a:cs typeface="Calibri" panose="020F0502020204030204" pitchFamily="34" charset="0"/>
              </a:rPr>
              <a:t> café, hidden gem nearby etc). </a:t>
            </a:r>
          </a:p>
          <a:p>
            <a:pPr marL="457200" indent="-457200">
              <a:lnSpc>
                <a:spcPts val="2340"/>
              </a:lnSpc>
              <a:spcAft>
                <a:spcPts val="1200"/>
              </a:spcAft>
              <a:buClr>
                <a:srgbClr val="459597"/>
              </a:buClr>
              <a:buFont typeface="+mj-lt"/>
              <a:buAutoNum type="arabicPeriod" startAt="7"/>
            </a:pPr>
            <a:r>
              <a:rPr lang="en-IE" sz="2200" b="1" dirty="0">
                <a:solidFill>
                  <a:srgbClr val="414141"/>
                </a:solidFill>
                <a:latin typeface="Calibri" panose="020F0502020204030204" pitchFamily="34" charset="0"/>
                <a:cs typeface="Calibri" panose="020F0502020204030204" pitchFamily="34" charset="0"/>
              </a:rPr>
              <a:t>Wish a pleasant stay and offer any </a:t>
            </a:r>
            <a:r>
              <a:rPr lang="en-IE" sz="2200" b="1" dirty="0" err="1">
                <a:solidFill>
                  <a:srgbClr val="414141"/>
                </a:solidFill>
                <a:latin typeface="Calibri" panose="020F0502020204030204" pitchFamily="34" charset="0"/>
                <a:cs typeface="Calibri" panose="020F0502020204030204" pitchFamily="34" charset="0"/>
              </a:rPr>
              <a:t>furture</a:t>
            </a:r>
            <a:r>
              <a:rPr lang="en-IE" sz="2200" b="1" dirty="0">
                <a:solidFill>
                  <a:srgbClr val="414141"/>
                </a:solidFill>
                <a:latin typeface="Calibri" panose="020F0502020204030204" pitchFamily="34" charset="0"/>
                <a:cs typeface="Calibri" panose="020F0502020204030204" pitchFamily="34" charset="0"/>
              </a:rPr>
              <a:t> stay </a:t>
            </a:r>
            <a:r>
              <a:rPr lang="en-IE" sz="2200" dirty="0">
                <a:solidFill>
                  <a:srgbClr val="414141"/>
                </a:solidFill>
                <a:latin typeface="Calibri" panose="020F0502020204030204" pitchFamily="34" charset="0"/>
                <a:cs typeface="Calibri" panose="020F0502020204030204" pitchFamily="34" charset="0"/>
              </a:rPr>
              <a:t>as "We hope you have a comfortable and enjoyable stay. If there’s anything you need, please feel free to reach out."</a:t>
            </a:r>
          </a:p>
          <a:p>
            <a:pPr marL="45720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40DA7244-1C60-8D6E-AB1D-A48A6556F28E}"/>
              </a:ext>
            </a:extLst>
          </p:cNvPr>
          <p:cNvSpPr txBox="1">
            <a:spLocks/>
          </p:cNvSpPr>
          <p:nvPr/>
        </p:nvSpPr>
        <p:spPr>
          <a:xfrm>
            <a:off x="9426090" y="1002519"/>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CDF194EC-4109-AE92-4140-B4556CAA3A11}"/>
              </a:ext>
            </a:extLst>
          </p:cNvPr>
          <p:cNvGrpSpPr/>
          <p:nvPr/>
        </p:nvGrpSpPr>
        <p:grpSpPr>
          <a:xfrm>
            <a:off x="10350347" y="1623558"/>
            <a:ext cx="1113217" cy="328866"/>
            <a:chOff x="10421069" y="2969505"/>
            <a:chExt cx="1113217" cy="328866"/>
          </a:xfrm>
        </p:grpSpPr>
        <p:sp>
          <p:nvSpPr>
            <p:cNvPr id="8" name="Rectangle 7">
              <a:extLst>
                <a:ext uri="{FF2B5EF4-FFF2-40B4-BE49-F238E27FC236}">
                  <a16:creationId xmlns:a16="http://schemas.microsoft.com/office/drawing/2014/main" id="{D8E2661E-31A8-C68B-8CB8-FE24062E2E3A}"/>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9960D5-DB52-263E-AC08-97D36B7AECA8}"/>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03B3670B-52F4-6715-8E91-3290E4EDC75D}"/>
              </a:ext>
            </a:extLst>
          </p:cNvPr>
          <p:cNvCxnSpPr>
            <a:cxnSpLocks/>
          </p:cNvCxnSpPr>
          <p:nvPr/>
        </p:nvCxnSpPr>
        <p:spPr>
          <a:xfrm>
            <a:off x="552211" y="2754507"/>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806BA6D-BD50-AD07-5627-10506661CE24}"/>
              </a:ext>
            </a:extLst>
          </p:cNvPr>
          <p:cNvGrpSpPr/>
          <p:nvPr/>
        </p:nvGrpSpPr>
        <p:grpSpPr>
          <a:xfrm>
            <a:off x="10350347" y="2912813"/>
            <a:ext cx="1113217" cy="328866"/>
            <a:chOff x="10421069" y="2969505"/>
            <a:chExt cx="1113217" cy="328866"/>
          </a:xfrm>
        </p:grpSpPr>
        <p:sp>
          <p:nvSpPr>
            <p:cNvPr id="22" name="Rectangle 21">
              <a:extLst>
                <a:ext uri="{FF2B5EF4-FFF2-40B4-BE49-F238E27FC236}">
                  <a16:creationId xmlns:a16="http://schemas.microsoft.com/office/drawing/2014/main" id="{D742849A-CD66-9278-FDBD-B739ED895101}"/>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6079BA5-294B-22EE-7A4B-F132901B49F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E9B4DA2C-5630-68D1-8833-213A91C44D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26</a:t>
            </a:fld>
            <a:endParaRPr lang="fr-CA" sz="1200" dirty="0"/>
          </a:p>
        </p:txBody>
      </p:sp>
      <p:cxnSp>
        <p:nvCxnSpPr>
          <p:cNvPr id="7" name="Straight Connector 6">
            <a:extLst>
              <a:ext uri="{FF2B5EF4-FFF2-40B4-BE49-F238E27FC236}">
                <a16:creationId xmlns:a16="http://schemas.microsoft.com/office/drawing/2014/main" id="{42FEDE1D-3B2E-1E78-200F-945D54A4381A}"/>
              </a:ext>
            </a:extLst>
          </p:cNvPr>
          <p:cNvCxnSpPr>
            <a:cxnSpLocks/>
          </p:cNvCxnSpPr>
          <p:nvPr/>
        </p:nvCxnSpPr>
        <p:spPr>
          <a:xfrm>
            <a:off x="623002" y="3482788"/>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CDC7883-5A96-2361-C4EA-A10CB0B1B15F}"/>
              </a:ext>
            </a:extLst>
          </p:cNvPr>
          <p:cNvGrpSpPr/>
          <p:nvPr/>
        </p:nvGrpSpPr>
        <p:grpSpPr>
          <a:xfrm>
            <a:off x="10361851" y="3657307"/>
            <a:ext cx="1113217" cy="328866"/>
            <a:chOff x="10421069" y="2969505"/>
            <a:chExt cx="1113217" cy="328866"/>
          </a:xfrm>
        </p:grpSpPr>
        <p:sp>
          <p:nvSpPr>
            <p:cNvPr id="24" name="Rectangle 23">
              <a:extLst>
                <a:ext uri="{FF2B5EF4-FFF2-40B4-BE49-F238E27FC236}">
                  <a16:creationId xmlns:a16="http://schemas.microsoft.com/office/drawing/2014/main" id="{6A52BE68-C261-9523-CF17-D7C5EAECEB1E}"/>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C0DDAFA-5BEA-7325-C5E7-263E51C369F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3">
            <a:extLst>
              <a:ext uri="{FF2B5EF4-FFF2-40B4-BE49-F238E27FC236}">
                <a16:creationId xmlns:a16="http://schemas.microsoft.com/office/drawing/2014/main" id="{AAFD1AFC-8744-A4F2-AA06-B48AFE4C9473}"/>
              </a:ext>
            </a:extLst>
          </p:cNvPr>
          <p:cNvSpPr txBox="1">
            <a:spLocks/>
          </p:cNvSpPr>
          <p:nvPr/>
        </p:nvSpPr>
        <p:spPr>
          <a:xfrm>
            <a:off x="629645" y="462291"/>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Personal Check-In</a:t>
            </a:r>
          </a:p>
        </p:txBody>
      </p:sp>
      <p:cxnSp>
        <p:nvCxnSpPr>
          <p:cNvPr id="4" name="Straight Connector 3">
            <a:extLst>
              <a:ext uri="{FF2B5EF4-FFF2-40B4-BE49-F238E27FC236}">
                <a16:creationId xmlns:a16="http://schemas.microsoft.com/office/drawing/2014/main" id="{4D96A1C7-E6BF-624F-6B70-398BF855CB2D}"/>
              </a:ext>
            </a:extLst>
          </p:cNvPr>
          <p:cNvCxnSpPr>
            <a:cxnSpLocks/>
          </p:cNvCxnSpPr>
          <p:nvPr/>
        </p:nvCxnSpPr>
        <p:spPr>
          <a:xfrm>
            <a:off x="0" y="1122828"/>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51104EE-E1CA-40F9-B660-9D15F317C39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5699874" y="4386186"/>
            <a:ext cx="3580276" cy="2659133"/>
          </a:xfrm>
          <a:prstGeom prst="rect">
            <a:avLst/>
          </a:prstGeom>
        </p:spPr>
      </p:pic>
    </p:spTree>
    <p:extLst>
      <p:ext uri="{BB962C8B-B14F-4D97-AF65-F5344CB8AC3E}">
        <p14:creationId xmlns:p14="http://schemas.microsoft.com/office/powerpoint/2010/main" val="2337569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B880A-D6DC-CE05-41D9-64730FF1B66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E222A06A-60FC-360F-78AD-6AD430071850}"/>
              </a:ext>
            </a:extLst>
          </p:cNvPr>
          <p:cNvSpPr txBox="1">
            <a:spLocks/>
          </p:cNvSpPr>
          <p:nvPr/>
        </p:nvSpPr>
        <p:spPr>
          <a:xfrm>
            <a:off x="629645" y="462291"/>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Self Check-In</a:t>
            </a:r>
            <a:endParaRPr lang="sl-SI" dirty="0"/>
          </a:p>
        </p:txBody>
      </p:sp>
      <p:sp>
        <p:nvSpPr>
          <p:cNvPr id="5" name="Text Placeholder 4">
            <a:extLst>
              <a:ext uri="{FF2B5EF4-FFF2-40B4-BE49-F238E27FC236}">
                <a16:creationId xmlns:a16="http://schemas.microsoft.com/office/drawing/2014/main" id="{89618572-9554-719D-2485-7CDA10CDAAC8}"/>
              </a:ext>
            </a:extLst>
          </p:cNvPr>
          <p:cNvSpPr txBox="1">
            <a:spLocks/>
          </p:cNvSpPr>
          <p:nvPr/>
        </p:nvSpPr>
        <p:spPr>
          <a:xfrm>
            <a:off x="564190" y="2646273"/>
            <a:ext cx="9011896" cy="495952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Choose a reliable Property Management System (PMS) </a:t>
            </a:r>
            <a:r>
              <a:rPr lang="en-IE" sz="2200" dirty="0">
                <a:solidFill>
                  <a:srgbClr val="414141"/>
                </a:solidFill>
                <a:latin typeface="Calibri" panose="020F0502020204030204" pitchFamily="34" charset="0"/>
                <a:cs typeface="Calibri" panose="020F0502020204030204" pitchFamily="34" charset="0"/>
              </a:rPr>
              <a:t>to help you with reservations, online check-in, etc.</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Clearly Communicate Check-In Instructions </a:t>
            </a:r>
            <a:r>
              <a:rPr lang="en-IE" sz="2200" dirty="0">
                <a:solidFill>
                  <a:srgbClr val="414141"/>
                </a:solidFill>
                <a:latin typeface="Calibri" panose="020F0502020204030204" pitchFamily="34" charset="0"/>
                <a:cs typeface="Calibri" panose="020F0502020204030204" pitchFamily="34" charset="0"/>
              </a:rPr>
              <a:t>and send the guest  </a:t>
            </a:r>
            <a:r>
              <a:rPr lang="en-IE" sz="2200" b="1" dirty="0">
                <a:solidFill>
                  <a:srgbClr val="414141"/>
                </a:solidFill>
                <a:latin typeface="Calibri" panose="020F0502020204030204" pitchFamily="34" charset="0"/>
                <a:cs typeface="Calibri" panose="020F0502020204030204" pitchFamily="34" charset="0"/>
              </a:rPr>
              <a:t>step-by-step instructions at least 24 hours before arriv</a:t>
            </a:r>
            <a:r>
              <a:rPr lang="en-IE" sz="2200" dirty="0">
                <a:solidFill>
                  <a:srgbClr val="414141"/>
                </a:solidFill>
                <a:latin typeface="Calibri" panose="020F0502020204030204" pitchFamily="34" charset="0"/>
                <a:cs typeface="Calibri" panose="020F0502020204030204" pitchFamily="34" charset="0"/>
              </a:rPr>
              <a:t>al, also to provide the exact address, direction, your contact details, property policies or house rules etc. and to let them know that you are looking forward to their stay.</a:t>
            </a: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sl-SI" sz="220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92D471C1-E4A7-38E9-0D2A-5C8DD20EE092}"/>
              </a:ext>
            </a:extLst>
          </p:cNvPr>
          <p:cNvSpPr txBox="1">
            <a:spLocks/>
          </p:cNvSpPr>
          <p:nvPr/>
        </p:nvSpPr>
        <p:spPr>
          <a:xfrm>
            <a:off x="9414423" y="2154134"/>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7805817D-96BA-3262-C766-ABEF4B9964BF}"/>
              </a:ext>
            </a:extLst>
          </p:cNvPr>
          <p:cNvGrpSpPr/>
          <p:nvPr/>
        </p:nvGrpSpPr>
        <p:grpSpPr>
          <a:xfrm>
            <a:off x="10338680" y="2622679"/>
            <a:ext cx="1113217" cy="328866"/>
            <a:chOff x="10421069" y="2969505"/>
            <a:chExt cx="1113217" cy="328866"/>
          </a:xfrm>
        </p:grpSpPr>
        <p:sp>
          <p:nvSpPr>
            <p:cNvPr id="8" name="Rectangle 7">
              <a:extLst>
                <a:ext uri="{FF2B5EF4-FFF2-40B4-BE49-F238E27FC236}">
                  <a16:creationId xmlns:a16="http://schemas.microsoft.com/office/drawing/2014/main" id="{9B2B7587-6D47-E656-0EED-2BE17ED0E7B4}"/>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F58875-4CE0-7BB5-7DC7-DAC9CECD6FF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a:extLst>
              <a:ext uri="{FF2B5EF4-FFF2-40B4-BE49-F238E27FC236}">
                <a16:creationId xmlns:a16="http://schemas.microsoft.com/office/drawing/2014/main" id="{FBF0169A-8AA0-4747-2CF1-FEC2C82B3579}"/>
              </a:ext>
            </a:extLst>
          </p:cNvPr>
          <p:cNvCxnSpPr>
            <a:cxnSpLocks/>
          </p:cNvCxnSpPr>
          <p:nvPr/>
        </p:nvCxnSpPr>
        <p:spPr>
          <a:xfrm>
            <a:off x="525685" y="3374134"/>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68CFC75-0D6D-61CE-F84C-E7162D22EA91}"/>
              </a:ext>
            </a:extLst>
          </p:cNvPr>
          <p:cNvGrpSpPr/>
          <p:nvPr/>
        </p:nvGrpSpPr>
        <p:grpSpPr>
          <a:xfrm>
            <a:off x="10338680" y="3558801"/>
            <a:ext cx="1113217" cy="328866"/>
            <a:chOff x="10421069" y="2969505"/>
            <a:chExt cx="1113217" cy="328866"/>
          </a:xfrm>
        </p:grpSpPr>
        <p:sp>
          <p:nvSpPr>
            <p:cNvPr id="19" name="Rectangle 18">
              <a:extLst>
                <a:ext uri="{FF2B5EF4-FFF2-40B4-BE49-F238E27FC236}">
                  <a16:creationId xmlns:a16="http://schemas.microsoft.com/office/drawing/2014/main" id="{FC96629E-08FB-149F-84F1-8C70743D9668}"/>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EB7F116-D42B-6DEC-C158-44C477435EF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A3A49F95-924F-FE2E-DC7E-8C000631F64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27</a:t>
            </a:fld>
            <a:endParaRPr lang="fr-CA" sz="1200" dirty="0"/>
          </a:p>
        </p:txBody>
      </p:sp>
      <p:cxnSp>
        <p:nvCxnSpPr>
          <p:cNvPr id="2" name="Straight Connector 1">
            <a:extLst>
              <a:ext uri="{FF2B5EF4-FFF2-40B4-BE49-F238E27FC236}">
                <a16:creationId xmlns:a16="http://schemas.microsoft.com/office/drawing/2014/main" id="{705EB06A-749E-C5D7-CDC3-52FD81DA90BD}"/>
              </a:ext>
            </a:extLst>
          </p:cNvPr>
          <p:cNvCxnSpPr>
            <a:cxnSpLocks/>
          </p:cNvCxnSpPr>
          <p:nvPr/>
        </p:nvCxnSpPr>
        <p:spPr>
          <a:xfrm>
            <a:off x="0" y="1122828"/>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695DC85-2367-58A1-943A-93B827686E36}"/>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Continued on the next slide</a:t>
            </a:r>
          </a:p>
          <a:p>
            <a:pPr algn="ctr"/>
            <a:endParaRPr lang="sl-SI" sz="1000" dirty="0">
              <a:solidFill>
                <a:schemeClr val="bg1"/>
              </a:solidFill>
            </a:endParaRPr>
          </a:p>
        </p:txBody>
      </p:sp>
      <p:sp>
        <p:nvSpPr>
          <p:cNvPr id="3" name="TextBox 2">
            <a:extLst>
              <a:ext uri="{FF2B5EF4-FFF2-40B4-BE49-F238E27FC236}">
                <a16:creationId xmlns:a16="http://schemas.microsoft.com/office/drawing/2014/main" id="{2E07553F-60E8-C2A4-22DF-D1CAD0A366D6}"/>
              </a:ext>
            </a:extLst>
          </p:cNvPr>
          <p:cNvSpPr txBox="1"/>
          <p:nvPr/>
        </p:nvSpPr>
        <p:spPr>
          <a:xfrm>
            <a:off x="620120" y="1429993"/>
            <a:ext cx="8900100" cy="1016560"/>
          </a:xfrm>
          <a:prstGeom prst="rect">
            <a:avLst/>
          </a:prstGeom>
          <a:noFill/>
        </p:spPr>
        <p:txBody>
          <a:bodyPr wrap="square">
            <a:spAutoFit/>
          </a:bodyPr>
          <a:lstStyle/>
          <a:p>
            <a:pPr>
              <a:lnSpc>
                <a:spcPts val="2360"/>
              </a:lnSpc>
            </a:pPr>
            <a:r>
              <a:rPr lang="sl-SI" sz="2400" b="0" i="0" u="none" strike="noStrike" noProof="0" dirty="0">
                <a:solidFill>
                  <a:srgbClr val="EC7C69"/>
                </a:solidFill>
                <a:latin typeface="Calibri" panose="020F0502020204030204" pitchFamily="34" charset="0"/>
                <a:cs typeface="Calibri" panose="020F0502020204030204" pitchFamily="34" charset="0"/>
              </a:rPr>
              <a:t>Ensure guests can </a:t>
            </a:r>
            <a:r>
              <a:rPr lang="sl-SI" sz="2400" b="1" i="0" u="none" strike="noStrike" noProof="0" dirty="0">
                <a:solidFill>
                  <a:srgbClr val="EC7C69"/>
                </a:solidFill>
                <a:latin typeface="Calibri" panose="020F0502020204030204" pitchFamily="34" charset="0"/>
                <a:cs typeface="Calibri" panose="020F0502020204030204" pitchFamily="34" charset="0"/>
              </a:rPr>
              <a:t>safely, easily, and independently access</a:t>
            </a:r>
            <a:r>
              <a:rPr lang="sl-SI" sz="2400" b="0" i="0" u="none" strike="noStrike" noProof="0" dirty="0">
                <a:solidFill>
                  <a:srgbClr val="EC7C69"/>
                </a:solidFill>
                <a:latin typeface="Calibri" panose="020F0502020204030204" pitchFamily="34" charset="0"/>
                <a:cs typeface="Calibri" panose="020F0502020204030204" pitchFamily="34" charset="0"/>
              </a:rPr>
              <a:t> your property — and feel supported even without face-to-face interaction.</a:t>
            </a:r>
            <a:endParaRPr lang="sl-SI" sz="2400" dirty="0">
              <a:solidFill>
                <a:srgbClr val="EC7C69"/>
              </a:solidFill>
              <a:latin typeface="Calibri" panose="020F0502020204030204" pitchFamily="34" charset="0"/>
              <a:cs typeface="Calibri" panose="020F0502020204030204" pitchFamily="34" charset="0"/>
            </a:endParaRPr>
          </a:p>
          <a:p>
            <a:pPr>
              <a:lnSpc>
                <a:spcPts val="2360"/>
              </a:lnSpc>
            </a:pPr>
            <a:endParaRPr lang="sl-SI" sz="2300" dirty="0">
              <a:solidFill>
                <a:srgbClr val="EC7C69"/>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FA29109-82FD-15A8-C7C2-8F367A6A3B8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3531108" y="4405605"/>
            <a:ext cx="3580276" cy="2659133"/>
          </a:xfrm>
          <a:prstGeom prst="rect">
            <a:avLst/>
          </a:prstGeom>
        </p:spPr>
      </p:pic>
    </p:spTree>
    <p:extLst>
      <p:ext uri="{BB962C8B-B14F-4D97-AF65-F5344CB8AC3E}">
        <p14:creationId xmlns:p14="http://schemas.microsoft.com/office/powerpoint/2010/main" val="1969109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25F9B-F1B0-1F6B-C250-FF6F1F58C17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3B59EDF-D42E-A146-F744-374356667512}"/>
              </a:ext>
            </a:extLst>
          </p:cNvPr>
          <p:cNvSpPr txBox="1">
            <a:spLocks/>
          </p:cNvSpPr>
          <p:nvPr/>
        </p:nvSpPr>
        <p:spPr>
          <a:xfrm>
            <a:off x="629645" y="462291"/>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Self Check-In</a:t>
            </a:r>
            <a:endParaRPr lang="sl-SI" dirty="0"/>
          </a:p>
        </p:txBody>
      </p:sp>
      <p:sp>
        <p:nvSpPr>
          <p:cNvPr id="5" name="Text Placeholder 4">
            <a:extLst>
              <a:ext uri="{FF2B5EF4-FFF2-40B4-BE49-F238E27FC236}">
                <a16:creationId xmlns:a16="http://schemas.microsoft.com/office/drawing/2014/main" id="{4EFFE6C0-85E9-01B0-C9CB-4C46A649C636}"/>
              </a:ext>
            </a:extLst>
          </p:cNvPr>
          <p:cNvSpPr txBox="1">
            <a:spLocks/>
          </p:cNvSpPr>
          <p:nvPr/>
        </p:nvSpPr>
        <p:spPr>
          <a:xfrm>
            <a:off x="564190" y="2493871"/>
            <a:ext cx="8275010" cy="495952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startAt="3"/>
            </a:pPr>
            <a:r>
              <a:rPr lang="en-IE" sz="2200" b="1" dirty="0">
                <a:solidFill>
                  <a:srgbClr val="414141"/>
                </a:solidFill>
                <a:latin typeface="Calibri" panose="020F0502020204030204" pitchFamily="34" charset="0"/>
                <a:cs typeface="Calibri" panose="020F0502020204030204" pitchFamily="34" charset="0"/>
              </a:rPr>
              <a:t>Include:</a:t>
            </a:r>
          </a:p>
          <a:p>
            <a:pPr marL="846138" indent="-436563">
              <a:lnSpc>
                <a:spcPts val="2340"/>
              </a:lnSpc>
              <a:buClr>
                <a:srgbClr val="459597"/>
              </a:buClr>
              <a:buFont typeface="Arial" panose="020B0604020202020204" pitchFamily="34" charset="0"/>
              <a:buChar char="•"/>
            </a:pPr>
            <a:r>
              <a:rPr lang="en-IE" sz="2200" dirty="0">
                <a:solidFill>
                  <a:srgbClr val="414141"/>
                </a:solidFill>
                <a:latin typeface="Calibri" panose="020F0502020204030204" pitchFamily="34" charset="0"/>
                <a:cs typeface="Calibri" panose="020F0502020204030204" pitchFamily="34" charset="0"/>
              </a:rPr>
              <a:t>entry system type &amp; location (e.g., “The black lockbox is on the left gate post”)</a:t>
            </a:r>
          </a:p>
          <a:p>
            <a:pPr marL="846138" indent="-436563">
              <a:lnSpc>
                <a:spcPts val="2340"/>
              </a:lnSpc>
              <a:buClr>
                <a:srgbClr val="459597"/>
              </a:buClr>
              <a:buFont typeface="Arial" panose="020B0604020202020204" pitchFamily="34" charset="0"/>
              <a:buChar char="•"/>
            </a:pPr>
            <a:r>
              <a:rPr lang="en-IE" sz="2200" dirty="0">
                <a:solidFill>
                  <a:srgbClr val="414141"/>
                </a:solidFill>
                <a:latin typeface="Calibri" panose="020F0502020204030204" pitchFamily="34" charset="0"/>
                <a:cs typeface="Calibri" panose="020F0502020204030204" pitchFamily="34" charset="0"/>
              </a:rPr>
              <a:t>access code &amp; when it becomes active (e.g., “Code 5932 works from 3 PM”)</a:t>
            </a:r>
          </a:p>
          <a:p>
            <a:pPr marL="846138" indent="-436563">
              <a:lnSpc>
                <a:spcPts val="2340"/>
              </a:lnSpc>
              <a:buClr>
                <a:srgbClr val="459597"/>
              </a:buClr>
              <a:buFont typeface="Arial" panose="020B0604020202020204" pitchFamily="34" charset="0"/>
              <a:buChar char="•"/>
            </a:pPr>
            <a:r>
              <a:rPr lang="en-IE" sz="2200" dirty="0">
                <a:solidFill>
                  <a:srgbClr val="414141"/>
                </a:solidFill>
                <a:latin typeface="Calibri" panose="020F0502020204030204" pitchFamily="34" charset="0"/>
                <a:cs typeface="Calibri" panose="020F0502020204030204" pitchFamily="34" charset="0"/>
              </a:rPr>
              <a:t>room number and floor, wi-fi info, emergency phone number (for help on arrival), house </a:t>
            </a:r>
            <a:r>
              <a:rPr lang="en-IE" sz="2200" dirty="0" err="1">
                <a:solidFill>
                  <a:srgbClr val="414141"/>
                </a:solidFill>
                <a:latin typeface="Calibri" panose="020F0502020204030204" pitchFamily="34" charset="0"/>
                <a:cs typeface="Calibri" panose="020F0502020204030204" pitchFamily="34" charset="0"/>
              </a:rPr>
              <a:t>ruls</a:t>
            </a:r>
            <a:r>
              <a:rPr lang="en-IE" sz="2200" dirty="0">
                <a:solidFill>
                  <a:srgbClr val="414141"/>
                </a:solidFill>
                <a:latin typeface="Calibri" panose="020F0502020204030204" pitchFamily="34" charset="0"/>
                <a:cs typeface="Calibri" panose="020F0502020204030204" pitchFamily="34" charset="0"/>
              </a:rPr>
              <a:t>, parking options, etc.</a:t>
            </a:r>
          </a:p>
          <a:p>
            <a:pPr marL="846138" indent="-436563">
              <a:lnSpc>
                <a:spcPts val="2340"/>
              </a:lnSpc>
              <a:buClr>
                <a:srgbClr val="459597"/>
              </a:buClr>
              <a:buFont typeface="Arial" panose="020B0604020202020204" pitchFamily="34" charset="0"/>
              <a:buChar char="•"/>
            </a:pPr>
            <a:r>
              <a:rPr lang="en-IE" sz="2200" dirty="0">
                <a:solidFill>
                  <a:srgbClr val="414141"/>
                </a:solidFill>
                <a:latin typeface="Calibri" panose="020F0502020204030204" pitchFamily="34" charset="0"/>
                <a:cs typeface="Calibri" panose="020F0502020204030204" pitchFamily="34" charset="0"/>
              </a:rPr>
              <a:t>add photos or a short </a:t>
            </a:r>
            <a:r>
              <a:rPr lang="en-IE" sz="2200" b="1" dirty="0">
                <a:solidFill>
                  <a:srgbClr val="414141"/>
                </a:solidFill>
                <a:latin typeface="Calibri" panose="020F0502020204030204" pitchFamily="34" charset="0"/>
                <a:cs typeface="Calibri" panose="020F0502020204030204" pitchFamily="34" charset="0"/>
              </a:rPr>
              <a:t>video walkthrough</a:t>
            </a:r>
          </a:p>
          <a:p>
            <a:pPr marL="846138" indent="-436563">
              <a:lnSpc>
                <a:spcPts val="2340"/>
              </a:lnSpc>
              <a:buClr>
                <a:srgbClr val="459597"/>
              </a:buClr>
              <a:buFont typeface="Arial" panose="020B0604020202020204" pitchFamily="34" charset="0"/>
              <a:buChar char="•"/>
            </a:pPr>
            <a:r>
              <a:rPr lang="en-IE" sz="2200" dirty="0">
                <a:solidFill>
                  <a:srgbClr val="414141"/>
                </a:solidFill>
                <a:latin typeface="Calibri" panose="020F0502020204030204" pitchFamily="34" charset="0"/>
                <a:cs typeface="Calibri" panose="020F0502020204030204" pitchFamily="34" charset="0"/>
              </a:rPr>
              <a:t>use the booking platform’s secure messaging system (Airbnb, </a:t>
            </a:r>
            <a:r>
              <a:rPr lang="en-IE" sz="2200" dirty="0" err="1">
                <a:solidFill>
                  <a:srgbClr val="414141"/>
                </a:solidFill>
                <a:latin typeface="Calibri" panose="020F0502020204030204" pitchFamily="34" charset="0"/>
                <a:cs typeface="Calibri" panose="020F0502020204030204" pitchFamily="34" charset="0"/>
              </a:rPr>
              <a:t>Booking.com</a:t>
            </a:r>
            <a:r>
              <a:rPr lang="en-IE" sz="2200" dirty="0">
                <a:solidFill>
                  <a:srgbClr val="414141"/>
                </a:solidFill>
                <a:latin typeface="Calibri" panose="020F0502020204030204" pitchFamily="34" charset="0"/>
                <a:cs typeface="Calibri" panose="020F0502020204030204" pitchFamily="34" charset="0"/>
              </a:rPr>
              <a:t>) or email</a:t>
            </a:r>
          </a:p>
        </p:txBody>
      </p:sp>
      <p:sp>
        <p:nvSpPr>
          <p:cNvPr id="6" name="Text Placeholder 4">
            <a:extLst>
              <a:ext uri="{FF2B5EF4-FFF2-40B4-BE49-F238E27FC236}">
                <a16:creationId xmlns:a16="http://schemas.microsoft.com/office/drawing/2014/main" id="{C318A848-5419-9FF5-32EE-83754EE6EB5C}"/>
              </a:ext>
            </a:extLst>
          </p:cNvPr>
          <p:cNvSpPr txBox="1">
            <a:spLocks/>
          </p:cNvSpPr>
          <p:nvPr/>
        </p:nvSpPr>
        <p:spPr>
          <a:xfrm>
            <a:off x="9414423" y="2209552"/>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0D031C82-879A-EDDC-3A48-6C7CA8C842DB}"/>
              </a:ext>
            </a:extLst>
          </p:cNvPr>
          <p:cNvGrpSpPr/>
          <p:nvPr/>
        </p:nvGrpSpPr>
        <p:grpSpPr>
          <a:xfrm>
            <a:off x="10338680" y="2705807"/>
            <a:ext cx="1113217" cy="328866"/>
            <a:chOff x="10421069" y="2969505"/>
            <a:chExt cx="1113217" cy="328866"/>
          </a:xfrm>
        </p:grpSpPr>
        <p:sp>
          <p:nvSpPr>
            <p:cNvPr id="8" name="Rectangle 7">
              <a:extLst>
                <a:ext uri="{FF2B5EF4-FFF2-40B4-BE49-F238E27FC236}">
                  <a16:creationId xmlns:a16="http://schemas.microsoft.com/office/drawing/2014/main" id="{899FA171-5A2A-CDD0-E5B7-11E7CB0A4B3D}"/>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A128B2-E2DE-7D10-4147-0BA8392416B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448E3CC3-E579-0D08-F00F-39C58058E3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28</a:t>
            </a:fld>
            <a:endParaRPr lang="fr-CA" sz="1200" dirty="0"/>
          </a:p>
        </p:txBody>
      </p:sp>
      <p:cxnSp>
        <p:nvCxnSpPr>
          <p:cNvPr id="2" name="Straight Connector 1">
            <a:extLst>
              <a:ext uri="{FF2B5EF4-FFF2-40B4-BE49-F238E27FC236}">
                <a16:creationId xmlns:a16="http://schemas.microsoft.com/office/drawing/2014/main" id="{B5536444-6B98-3057-20CD-E712850D0BB6}"/>
              </a:ext>
            </a:extLst>
          </p:cNvPr>
          <p:cNvCxnSpPr>
            <a:cxnSpLocks/>
          </p:cNvCxnSpPr>
          <p:nvPr/>
        </p:nvCxnSpPr>
        <p:spPr>
          <a:xfrm>
            <a:off x="0" y="1122828"/>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3CEB0FE-B799-D399-D555-D10D709AE3C6}"/>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Continued on the next slide</a:t>
            </a:r>
          </a:p>
          <a:p>
            <a:pPr algn="ctr"/>
            <a:endParaRPr lang="sl-SI" sz="1000" dirty="0">
              <a:solidFill>
                <a:schemeClr val="bg1"/>
              </a:solidFill>
            </a:endParaRPr>
          </a:p>
        </p:txBody>
      </p:sp>
      <p:sp>
        <p:nvSpPr>
          <p:cNvPr id="3" name="TextBox 2">
            <a:extLst>
              <a:ext uri="{FF2B5EF4-FFF2-40B4-BE49-F238E27FC236}">
                <a16:creationId xmlns:a16="http://schemas.microsoft.com/office/drawing/2014/main" id="{06C41A86-BF66-C411-9F1A-3528850D7C51}"/>
              </a:ext>
            </a:extLst>
          </p:cNvPr>
          <p:cNvSpPr txBox="1"/>
          <p:nvPr/>
        </p:nvSpPr>
        <p:spPr>
          <a:xfrm>
            <a:off x="620120" y="1429993"/>
            <a:ext cx="8900100" cy="1016560"/>
          </a:xfrm>
          <a:prstGeom prst="rect">
            <a:avLst/>
          </a:prstGeom>
          <a:noFill/>
        </p:spPr>
        <p:txBody>
          <a:bodyPr wrap="square">
            <a:spAutoFit/>
          </a:bodyPr>
          <a:lstStyle/>
          <a:p>
            <a:pPr>
              <a:lnSpc>
                <a:spcPts val="2360"/>
              </a:lnSpc>
            </a:pPr>
            <a:r>
              <a:rPr lang="sl-SI" sz="2400" b="0" i="0" u="none" strike="noStrike" noProof="0" dirty="0">
                <a:solidFill>
                  <a:srgbClr val="EC7C69"/>
                </a:solidFill>
                <a:latin typeface="Calibri" panose="020F0502020204030204" pitchFamily="34" charset="0"/>
                <a:cs typeface="Calibri" panose="020F0502020204030204" pitchFamily="34" charset="0"/>
              </a:rPr>
              <a:t>Ensure guests can </a:t>
            </a:r>
            <a:r>
              <a:rPr lang="sl-SI" sz="2400" b="1" i="0" u="none" strike="noStrike" noProof="0" dirty="0">
                <a:solidFill>
                  <a:srgbClr val="EC7C69"/>
                </a:solidFill>
                <a:latin typeface="Calibri" panose="020F0502020204030204" pitchFamily="34" charset="0"/>
                <a:cs typeface="Calibri" panose="020F0502020204030204" pitchFamily="34" charset="0"/>
              </a:rPr>
              <a:t>safely, easily, and independently access</a:t>
            </a:r>
            <a:r>
              <a:rPr lang="sl-SI" sz="2400" b="0" i="0" u="none" strike="noStrike" noProof="0" dirty="0">
                <a:solidFill>
                  <a:srgbClr val="EC7C69"/>
                </a:solidFill>
                <a:latin typeface="Calibri" panose="020F0502020204030204" pitchFamily="34" charset="0"/>
                <a:cs typeface="Calibri" panose="020F0502020204030204" pitchFamily="34" charset="0"/>
              </a:rPr>
              <a:t> your property — and feel supported even without face-to-face interaction.</a:t>
            </a:r>
            <a:endParaRPr lang="sl-SI" sz="2400" dirty="0">
              <a:solidFill>
                <a:srgbClr val="EC7C69"/>
              </a:solidFill>
              <a:latin typeface="Calibri" panose="020F0502020204030204" pitchFamily="34" charset="0"/>
              <a:cs typeface="Calibri" panose="020F0502020204030204" pitchFamily="34" charset="0"/>
            </a:endParaRPr>
          </a:p>
          <a:p>
            <a:pPr>
              <a:lnSpc>
                <a:spcPts val="2360"/>
              </a:lnSpc>
            </a:pPr>
            <a:endParaRPr lang="sl-SI" sz="2300" dirty="0">
              <a:solidFill>
                <a:srgbClr val="EC7C6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0920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66D87-CBD5-D8E7-782D-4A7952016ED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3EC823AD-CE17-9AF6-1E44-17103E8A866F}"/>
              </a:ext>
            </a:extLst>
          </p:cNvPr>
          <p:cNvSpPr txBox="1">
            <a:spLocks/>
          </p:cNvSpPr>
          <p:nvPr/>
        </p:nvSpPr>
        <p:spPr>
          <a:xfrm>
            <a:off x="629645" y="462291"/>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Self Check-In</a:t>
            </a:r>
            <a:endParaRPr lang="sl-SI" dirty="0"/>
          </a:p>
        </p:txBody>
      </p:sp>
      <p:sp>
        <p:nvSpPr>
          <p:cNvPr id="5" name="Text Placeholder 4">
            <a:extLst>
              <a:ext uri="{FF2B5EF4-FFF2-40B4-BE49-F238E27FC236}">
                <a16:creationId xmlns:a16="http://schemas.microsoft.com/office/drawing/2014/main" id="{2CA0B8AE-262C-1D06-816D-904512E76112}"/>
              </a:ext>
            </a:extLst>
          </p:cNvPr>
          <p:cNvSpPr txBox="1">
            <a:spLocks/>
          </p:cNvSpPr>
          <p:nvPr/>
        </p:nvSpPr>
        <p:spPr>
          <a:xfrm>
            <a:off x="564190" y="2493871"/>
            <a:ext cx="9011896" cy="495952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Test the system yourself </a:t>
            </a:r>
            <a:r>
              <a:rPr lang="en-IE" sz="2200" dirty="0">
                <a:solidFill>
                  <a:srgbClr val="414141"/>
                </a:solidFill>
                <a:latin typeface="Calibri" panose="020F0502020204030204" pitchFamily="34" charset="0"/>
                <a:cs typeface="Calibri" panose="020F0502020204030204" pitchFamily="34" charset="0"/>
              </a:rPr>
              <a:t>(if code works, lockbox opens easily, doors closes and locks properly, guest can reach the property from parking, elevator, stairs etc.) and use the exact same instructions a guest will get and try checking in as if you were them</a:t>
            </a:r>
          </a:p>
          <a:p>
            <a:pPr marL="45720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Prepare the property for a smooth arrival and leave lights </a:t>
            </a:r>
            <a:r>
              <a:rPr lang="en-IE" sz="2200" dirty="0">
                <a:solidFill>
                  <a:srgbClr val="414141"/>
                </a:solidFill>
                <a:latin typeface="Calibri" panose="020F0502020204030204" pitchFamily="34" charset="0"/>
                <a:cs typeface="Calibri" panose="020F0502020204030204" pitchFamily="34" charset="0"/>
              </a:rPr>
              <a:t>on if guests may arrive after dark, place a </a:t>
            </a:r>
            <a:r>
              <a:rPr lang="en-IE" sz="2200" b="1" dirty="0">
                <a:solidFill>
                  <a:srgbClr val="414141"/>
                </a:solidFill>
                <a:latin typeface="Calibri" panose="020F0502020204030204" pitchFamily="34" charset="0"/>
                <a:cs typeface="Calibri" panose="020F0502020204030204" pitchFamily="34" charset="0"/>
              </a:rPr>
              <a:t>welcome sign </a:t>
            </a:r>
            <a:r>
              <a:rPr lang="en-IE" sz="2200" dirty="0">
                <a:solidFill>
                  <a:srgbClr val="414141"/>
                </a:solidFill>
                <a:latin typeface="Calibri" panose="020F0502020204030204" pitchFamily="34" charset="0"/>
                <a:cs typeface="Calibri" panose="020F0502020204030204" pitchFamily="34" charset="0"/>
              </a:rPr>
              <a:t>with guest name in the room (optional but personal) etc.</a:t>
            </a:r>
          </a:p>
          <a:p>
            <a:pPr marL="45720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Stay available by phone, </a:t>
            </a:r>
            <a:r>
              <a:rPr lang="en-IE" sz="2200" dirty="0">
                <a:solidFill>
                  <a:srgbClr val="414141"/>
                </a:solidFill>
                <a:latin typeface="Calibri" panose="020F0502020204030204" pitchFamily="34" charset="0"/>
                <a:cs typeface="Calibri" panose="020F0502020204030204" pitchFamily="34" charset="0"/>
              </a:rPr>
              <a:t>let guests know they can </a:t>
            </a:r>
            <a:r>
              <a:rPr lang="en-IE" sz="2200" b="1" dirty="0">
                <a:solidFill>
                  <a:srgbClr val="414141"/>
                </a:solidFill>
                <a:latin typeface="Calibri" panose="020F0502020204030204" pitchFamily="34" charset="0"/>
                <a:cs typeface="Calibri" panose="020F0502020204030204" pitchFamily="34" charset="0"/>
              </a:rPr>
              <a:t>call, text, or message </a:t>
            </a:r>
            <a:r>
              <a:rPr lang="en-IE" sz="2200" dirty="0">
                <a:solidFill>
                  <a:srgbClr val="414141"/>
                </a:solidFill>
                <a:latin typeface="Calibri" panose="020F0502020204030204" pitchFamily="34" charset="0"/>
                <a:cs typeface="Calibri" panose="020F0502020204030204" pitchFamily="34" charset="0"/>
              </a:rPr>
              <a:t>you anytime during check-in</a:t>
            </a:r>
          </a:p>
          <a:p>
            <a:pPr marL="45720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sl-SI" sz="220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43B4FECC-E942-D573-11D2-B06609E77547}"/>
              </a:ext>
            </a:extLst>
          </p:cNvPr>
          <p:cNvSpPr txBox="1">
            <a:spLocks/>
          </p:cNvSpPr>
          <p:nvPr/>
        </p:nvSpPr>
        <p:spPr>
          <a:xfrm>
            <a:off x="9414423" y="1987877"/>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57ED954D-4D19-5971-CFE0-5502D7454F78}"/>
              </a:ext>
            </a:extLst>
          </p:cNvPr>
          <p:cNvGrpSpPr/>
          <p:nvPr/>
        </p:nvGrpSpPr>
        <p:grpSpPr>
          <a:xfrm>
            <a:off x="10338680" y="2567262"/>
            <a:ext cx="1113217" cy="328866"/>
            <a:chOff x="10421069" y="2969505"/>
            <a:chExt cx="1113217" cy="328866"/>
          </a:xfrm>
        </p:grpSpPr>
        <p:sp>
          <p:nvSpPr>
            <p:cNvPr id="8" name="Rectangle 7">
              <a:extLst>
                <a:ext uri="{FF2B5EF4-FFF2-40B4-BE49-F238E27FC236}">
                  <a16:creationId xmlns:a16="http://schemas.microsoft.com/office/drawing/2014/main" id="{5B11C07E-BF6D-6CCE-0B0A-0DEEA5E6B38F}"/>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5DB933-475A-F2C5-F887-34556B33BBD7}"/>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78D6CF2A-D400-4A64-3430-0B638A3252D4}"/>
              </a:ext>
            </a:extLst>
          </p:cNvPr>
          <p:cNvCxnSpPr>
            <a:cxnSpLocks/>
          </p:cNvCxnSpPr>
          <p:nvPr/>
        </p:nvCxnSpPr>
        <p:spPr>
          <a:xfrm>
            <a:off x="525685" y="3756984"/>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8A05A69-A459-1451-1689-7B5CF4EC8FEB}"/>
              </a:ext>
            </a:extLst>
          </p:cNvPr>
          <p:cNvGrpSpPr/>
          <p:nvPr/>
        </p:nvGrpSpPr>
        <p:grpSpPr>
          <a:xfrm>
            <a:off x="10338680" y="3955631"/>
            <a:ext cx="1113217" cy="328866"/>
            <a:chOff x="10421069" y="2969505"/>
            <a:chExt cx="1113217" cy="328866"/>
          </a:xfrm>
        </p:grpSpPr>
        <p:sp>
          <p:nvSpPr>
            <p:cNvPr id="22" name="Rectangle 21">
              <a:extLst>
                <a:ext uri="{FF2B5EF4-FFF2-40B4-BE49-F238E27FC236}">
                  <a16:creationId xmlns:a16="http://schemas.microsoft.com/office/drawing/2014/main" id="{5CEBAA39-34E7-F051-0239-5580BE7FAF0E}"/>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88A269C-5602-FED9-26B8-C6CD7C190E13}"/>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65879798-D936-4653-FB7B-F4FA156B46E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29</a:t>
            </a:fld>
            <a:endParaRPr lang="fr-CA" sz="1200" dirty="0"/>
          </a:p>
        </p:txBody>
      </p:sp>
      <p:cxnSp>
        <p:nvCxnSpPr>
          <p:cNvPr id="2" name="Straight Connector 1">
            <a:extLst>
              <a:ext uri="{FF2B5EF4-FFF2-40B4-BE49-F238E27FC236}">
                <a16:creationId xmlns:a16="http://schemas.microsoft.com/office/drawing/2014/main" id="{DF021A63-18D8-CB16-FD32-FD1232E2CC34}"/>
              </a:ext>
            </a:extLst>
          </p:cNvPr>
          <p:cNvCxnSpPr>
            <a:cxnSpLocks/>
          </p:cNvCxnSpPr>
          <p:nvPr/>
        </p:nvCxnSpPr>
        <p:spPr>
          <a:xfrm>
            <a:off x="0" y="1122828"/>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3A87E-BB8F-BF37-DBC3-E0706AA875D8}"/>
              </a:ext>
            </a:extLst>
          </p:cNvPr>
          <p:cNvCxnSpPr>
            <a:cxnSpLocks/>
          </p:cNvCxnSpPr>
          <p:nvPr/>
        </p:nvCxnSpPr>
        <p:spPr>
          <a:xfrm>
            <a:off x="525685" y="4817365"/>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2A7FF10-7DF1-0A08-539A-1407ECD8775F}"/>
              </a:ext>
            </a:extLst>
          </p:cNvPr>
          <p:cNvGrpSpPr/>
          <p:nvPr/>
        </p:nvGrpSpPr>
        <p:grpSpPr>
          <a:xfrm>
            <a:off x="10338680" y="5005331"/>
            <a:ext cx="1113217" cy="328866"/>
            <a:chOff x="10421069" y="2969505"/>
            <a:chExt cx="1113217" cy="328866"/>
          </a:xfrm>
        </p:grpSpPr>
        <p:sp>
          <p:nvSpPr>
            <p:cNvPr id="24" name="Rectangle 23">
              <a:extLst>
                <a:ext uri="{FF2B5EF4-FFF2-40B4-BE49-F238E27FC236}">
                  <a16:creationId xmlns:a16="http://schemas.microsoft.com/office/drawing/2014/main" id="{9562C0C0-D564-5C09-860E-E31B3E8323E4}"/>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D011ED-49CB-06DC-B7B5-1FD2E9C2A683}"/>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FC68B7FD-3FD5-69BE-5550-A00AB5FFB30C}"/>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Continued on the next slide</a:t>
            </a:r>
          </a:p>
          <a:p>
            <a:pPr algn="ctr"/>
            <a:endParaRPr lang="sl-SI" sz="1000" dirty="0">
              <a:solidFill>
                <a:schemeClr val="bg1"/>
              </a:solidFill>
            </a:endParaRPr>
          </a:p>
        </p:txBody>
      </p:sp>
      <p:sp>
        <p:nvSpPr>
          <p:cNvPr id="3" name="TextBox 2">
            <a:extLst>
              <a:ext uri="{FF2B5EF4-FFF2-40B4-BE49-F238E27FC236}">
                <a16:creationId xmlns:a16="http://schemas.microsoft.com/office/drawing/2014/main" id="{451A3A54-8BF5-3C66-545B-BE97EDBFF74A}"/>
              </a:ext>
            </a:extLst>
          </p:cNvPr>
          <p:cNvSpPr txBox="1"/>
          <p:nvPr/>
        </p:nvSpPr>
        <p:spPr>
          <a:xfrm>
            <a:off x="620120" y="1429993"/>
            <a:ext cx="8900100" cy="1016560"/>
          </a:xfrm>
          <a:prstGeom prst="rect">
            <a:avLst/>
          </a:prstGeom>
          <a:noFill/>
        </p:spPr>
        <p:txBody>
          <a:bodyPr wrap="square">
            <a:spAutoFit/>
          </a:bodyPr>
          <a:lstStyle/>
          <a:p>
            <a:pPr>
              <a:lnSpc>
                <a:spcPts val="2360"/>
              </a:lnSpc>
            </a:pPr>
            <a:r>
              <a:rPr lang="sl-SI" sz="2400" b="0" i="0" u="none" strike="noStrike" noProof="0" dirty="0">
                <a:solidFill>
                  <a:srgbClr val="EC7C69"/>
                </a:solidFill>
                <a:latin typeface="Calibri" panose="020F0502020204030204" pitchFamily="34" charset="0"/>
                <a:cs typeface="Calibri" panose="020F0502020204030204" pitchFamily="34" charset="0"/>
              </a:rPr>
              <a:t>Ensure guests can </a:t>
            </a:r>
            <a:r>
              <a:rPr lang="sl-SI" sz="2400" b="1" i="0" u="none" strike="noStrike" noProof="0" dirty="0">
                <a:solidFill>
                  <a:srgbClr val="EC7C69"/>
                </a:solidFill>
                <a:latin typeface="Calibri" panose="020F0502020204030204" pitchFamily="34" charset="0"/>
                <a:cs typeface="Calibri" panose="020F0502020204030204" pitchFamily="34" charset="0"/>
              </a:rPr>
              <a:t>safely, easily, and independently access</a:t>
            </a:r>
            <a:r>
              <a:rPr lang="sl-SI" sz="2400" b="0" i="0" u="none" strike="noStrike" noProof="0" dirty="0">
                <a:solidFill>
                  <a:srgbClr val="EC7C69"/>
                </a:solidFill>
                <a:latin typeface="Calibri" panose="020F0502020204030204" pitchFamily="34" charset="0"/>
                <a:cs typeface="Calibri" panose="020F0502020204030204" pitchFamily="34" charset="0"/>
              </a:rPr>
              <a:t> your property — and feel supported even without face-to-face interaction.</a:t>
            </a:r>
            <a:endParaRPr lang="sl-SI" sz="2400" dirty="0">
              <a:solidFill>
                <a:srgbClr val="EC7C69"/>
              </a:solidFill>
              <a:latin typeface="Calibri" panose="020F0502020204030204" pitchFamily="34" charset="0"/>
              <a:cs typeface="Calibri" panose="020F0502020204030204" pitchFamily="34" charset="0"/>
            </a:endParaRPr>
          </a:p>
          <a:p>
            <a:pPr>
              <a:lnSpc>
                <a:spcPts val="2360"/>
              </a:lnSpc>
            </a:pPr>
            <a:endParaRPr lang="sl-SI" sz="2300" dirty="0">
              <a:solidFill>
                <a:srgbClr val="EC7C6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603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9" y="960858"/>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4" y="960858"/>
            <a:ext cx="4415332" cy="689519"/>
          </a:xfrm>
        </p:spPr>
        <p:txBody>
          <a:bodyPr anchor="t"/>
          <a:lstStyle/>
          <a:p>
            <a:pPr>
              <a:lnSpc>
                <a:spcPts val="2240"/>
              </a:lnSpc>
            </a:pPr>
            <a:r>
              <a:rPr lang="en-GB" b="1" kern="1200" dirty="0">
                <a:solidFill>
                  <a:srgbClr val="EC7C69"/>
                </a:solidFill>
                <a:latin typeface="+mn-lt"/>
                <a:ea typeface="+mn-ea"/>
                <a:cs typeface="+mn-cs"/>
              </a:rPr>
              <a:t>Managing the Guest Journey – Before, During &amp; After the Stay</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72295" y="1305618"/>
            <a:ext cx="5235446" cy="4246763"/>
          </a:xfrm>
        </p:spPr>
        <p:txBody>
          <a:bodyPr/>
          <a:lstStyle/>
          <a:p>
            <a:pPr marL="0" indent="0">
              <a:lnSpc>
                <a:spcPts val="2180"/>
              </a:lnSpc>
            </a:pPr>
            <a:r>
              <a:rPr lang="en-US" sz="2200" b="0" dirty="0"/>
              <a:t>This module explores how to design and deliver a </a:t>
            </a:r>
            <a:r>
              <a:rPr lang="en-US" sz="2200" dirty="0"/>
              <a:t>guest experience that goes beyond the stay itself</a:t>
            </a:r>
            <a:r>
              <a:rPr lang="en-US" sz="2200" b="0" dirty="0"/>
              <a:t>, ensuring visitors feel valued, cared for, and eager to return. It connects the </a:t>
            </a:r>
            <a:r>
              <a:rPr lang="en-US" sz="2200" dirty="0"/>
              <a:t>guest journey, operational systems</a:t>
            </a:r>
            <a:r>
              <a:rPr lang="en-US" sz="2200" b="0" dirty="0"/>
              <a:t>, and </a:t>
            </a:r>
            <a:r>
              <a:rPr lang="en-US" sz="2200" dirty="0"/>
              <a:t>long-term growth strategies </a:t>
            </a:r>
            <a:r>
              <a:rPr lang="en-US" sz="2200" b="0" dirty="0"/>
              <a:t>into one clear pathway for sustainable success.</a:t>
            </a:r>
          </a:p>
          <a:p>
            <a:pPr marL="0" indent="0">
              <a:lnSpc>
                <a:spcPts val="2180"/>
              </a:lnSpc>
            </a:pPr>
            <a:endParaRPr lang="en-US" sz="2200" b="0" dirty="0"/>
          </a:p>
          <a:p>
            <a:pPr marL="0" indent="0">
              <a:lnSpc>
                <a:spcPts val="2180"/>
              </a:lnSpc>
            </a:pPr>
            <a:r>
              <a:rPr lang="en-US" sz="2200" b="0" dirty="0"/>
              <a:t>The journey begins with </a:t>
            </a:r>
            <a:r>
              <a:rPr lang="en-US" sz="2200" dirty="0"/>
              <a:t>Managing the Guest Journey</a:t>
            </a:r>
            <a:r>
              <a:rPr lang="en-US" sz="2200" b="0" dirty="0"/>
              <a:t> – Before, During &amp; After the Stay, where learners discover how to create positive impressions from the very first contact, provide warmth and attentiveness during the stay, and maintain relationships after departure. Through strong communication and small personal touches, hosts can build loyalty and repeat business.</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4" y="1651246"/>
            <a:ext cx="4938958" cy="311554"/>
          </a:xfrm>
        </p:spPr>
        <p:txBody>
          <a:bodyPr anchor="t"/>
          <a:lstStyle/>
          <a:p>
            <a:pPr marL="342900" indent="-342900">
              <a:spcAft>
                <a:spcPts val="600"/>
              </a:spcAft>
              <a:buFont typeface="Arial" panose="020B0604020202020204" pitchFamily="34" charset="0"/>
              <a:buChar char="•"/>
            </a:pPr>
            <a:r>
              <a:rPr lang="en-US" sz="2000" dirty="0">
                <a:solidFill>
                  <a:srgbClr val="414141"/>
                </a:solidFill>
              </a:rPr>
              <a:t>Learn how to </a:t>
            </a:r>
            <a:r>
              <a:rPr lang="en-GB" sz="2000" b="1" dirty="0">
                <a:solidFill>
                  <a:srgbClr val="414141"/>
                </a:solidFill>
              </a:rPr>
              <a:t>create a great guest experience from start to finish</a:t>
            </a:r>
            <a:r>
              <a:rPr lang="en-GB" sz="2000" dirty="0">
                <a:solidFill>
                  <a:srgbClr val="414141"/>
                </a:solidFill>
              </a:rPr>
              <a:t>. </a:t>
            </a:r>
          </a:p>
          <a:p>
            <a:pPr marL="342900" indent="-342900">
              <a:spcAft>
                <a:spcPts val="600"/>
              </a:spcAft>
              <a:buFont typeface="Arial" panose="020B0604020202020204" pitchFamily="34" charset="0"/>
              <a:buChar char="•"/>
            </a:pPr>
            <a:r>
              <a:rPr lang="en-US" sz="2000" dirty="0">
                <a:solidFill>
                  <a:srgbClr val="414141"/>
                </a:solidFill>
              </a:rPr>
              <a:t>Map the stages of the </a:t>
            </a:r>
            <a:r>
              <a:rPr lang="en-US" sz="2000" b="1" dirty="0">
                <a:solidFill>
                  <a:srgbClr val="414141"/>
                </a:solidFill>
              </a:rPr>
              <a:t>guest journey </a:t>
            </a:r>
            <a:r>
              <a:rPr lang="en-US" sz="2000" dirty="0">
                <a:solidFill>
                  <a:srgbClr val="414141"/>
                </a:solidFill>
              </a:rPr>
              <a:t>and </a:t>
            </a:r>
            <a:r>
              <a:rPr lang="en-US" sz="2000" b="1" dirty="0">
                <a:solidFill>
                  <a:srgbClr val="414141"/>
                </a:solidFill>
              </a:rPr>
              <a:t>identify opportunities </a:t>
            </a:r>
            <a:r>
              <a:rPr lang="en-US" sz="2000" dirty="0">
                <a:solidFill>
                  <a:srgbClr val="414141"/>
                </a:solidFill>
              </a:rPr>
              <a:t>to </a:t>
            </a:r>
            <a:r>
              <a:rPr lang="en-US" sz="2000" b="1" dirty="0">
                <a:solidFill>
                  <a:srgbClr val="414141"/>
                </a:solidFill>
              </a:rPr>
              <a:t>enhance the experience.</a:t>
            </a:r>
          </a:p>
          <a:p>
            <a:pPr marL="342900" indent="-342900">
              <a:spcAft>
                <a:spcPts val="600"/>
              </a:spcAft>
              <a:buFont typeface="Arial" panose="020B0604020202020204" pitchFamily="34" charset="0"/>
              <a:buChar char="•"/>
            </a:pPr>
            <a:r>
              <a:rPr lang="en-US" sz="2000" b="1" dirty="0">
                <a:solidFill>
                  <a:srgbClr val="414141"/>
                </a:solidFill>
              </a:rPr>
              <a:t>Apply effective communication </a:t>
            </a:r>
            <a:r>
              <a:rPr lang="en-US" sz="2000" dirty="0">
                <a:solidFill>
                  <a:srgbClr val="414141"/>
                </a:solidFill>
              </a:rPr>
              <a:t>before, during, and after the stay to build trust and satisfaction.</a:t>
            </a:r>
          </a:p>
          <a:p>
            <a:pPr marL="342900" indent="-342900">
              <a:spcAft>
                <a:spcPts val="600"/>
              </a:spcAft>
              <a:buFont typeface="Arial" panose="020B0604020202020204" pitchFamily="34" charset="0"/>
              <a:buChar char="•"/>
            </a:pPr>
            <a:r>
              <a:rPr lang="en-US" sz="2000" dirty="0">
                <a:solidFill>
                  <a:srgbClr val="414141"/>
                </a:solidFill>
              </a:rPr>
              <a:t>Use</a:t>
            </a:r>
            <a:r>
              <a:rPr lang="en-US" sz="2000" b="1" dirty="0">
                <a:solidFill>
                  <a:srgbClr val="414141"/>
                </a:solidFill>
              </a:rPr>
              <a:t> personal touches </a:t>
            </a:r>
            <a:r>
              <a:rPr lang="en-US" sz="2000" dirty="0">
                <a:solidFill>
                  <a:srgbClr val="414141"/>
                </a:solidFill>
              </a:rPr>
              <a:t>to make </a:t>
            </a:r>
            <a:r>
              <a:rPr lang="en-US" sz="2000" b="1" dirty="0">
                <a:solidFill>
                  <a:srgbClr val="414141"/>
                </a:solidFill>
              </a:rPr>
              <a:t>guests feel welcome and valued.</a:t>
            </a:r>
          </a:p>
          <a:p>
            <a:pPr marL="342900" indent="-342900">
              <a:spcAft>
                <a:spcPts val="600"/>
              </a:spcAft>
              <a:buFont typeface="Arial" panose="020B0604020202020204" pitchFamily="34" charset="0"/>
              <a:buChar char="•"/>
            </a:pPr>
            <a:r>
              <a:rPr lang="en-US" sz="2000" dirty="0">
                <a:solidFill>
                  <a:srgbClr val="414141"/>
                </a:solidFill>
              </a:rPr>
              <a:t>Implement strategies that </a:t>
            </a:r>
            <a:r>
              <a:rPr lang="en-US" sz="2000" b="1" dirty="0">
                <a:solidFill>
                  <a:srgbClr val="414141"/>
                </a:solidFill>
              </a:rPr>
              <a:t>encourage guest loyalty </a:t>
            </a:r>
            <a:r>
              <a:rPr lang="en-US" sz="2000" dirty="0">
                <a:solidFill>
                  <a:srgbClr val="414141"/>
                </a:solidFill>
              </a:rPr>
              <a:t>and repeat bookings.</a:t>
            </a:r>
          </a:p>
          <a:p>
            <a:pPr marL="342900" indent="-342900">
              <a:spcAft>
                <a:spcPts val="600"/>
              </a:spcAft>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5 Overview</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2" y="164942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2" name="Text Placeholder 5">
            <a:extLst>
              <a:ext uri="{FF2B5EF4-FFF2-40B4-BE49-F238E27FC236}">
                <a16:creationId xmlns:a16="http://schemas.microsoft.com/office/drawing/2014/main" id="{9F1B5339-4A6C-61A5-1898-59F5DB59093C}"/>
              </a:ext>
            </a:extLst>
          </p:cNvPr>
          <p:cNvSpPr txBox="1">
            <a:spLocks/>
          </p:cNvSpPr>
          <p:nvPr/>
        </p:nvSpPr>
        <p:spPr>
          <a:xfrm>
            <a:off x="6708063" y="383826"/>
            <a:ext cx="4415332" cy="68951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3200" b="1" dirty="0"/>
              <a:t>Learning Outcomes</a:t>
            </a:r>
          </a:p>
          <a:p>
            <a:pPr>
              <a:lnSpc>
                <a:spcPts val="2240"/>
              </a:lnSpc>
            </a:pPr>
            <a:endParaRPr lang="en-GB" sz="3200" b="1" dirty="0"/>
          </a:p>
        </p:txBody>
      </p:sp>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DD39C-3303-CB26-D460-9A5A338AC43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8982785-4511-BE4E-11FB-1C7AB2DA548F}"/>
              </a:ext>
            </a:extLst>
          </p:cNvPr>
          <p:cNvSpPr txBox="1">
            <a:spLocks/>
          </p:cNvSpPr>
          <p:nvPr/>
        </p:nvSpPr>
        <p:spPr>
          <a:xfrm>
            <a:off x="629645" y="462291"/>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Self Check-In</a:t>
            </a:r>
            <a:endParaRPr lang="sl-SI" dirty="0"/>
          </a:p>
        </p:txBody>
      </p:sp>
      <p:sp>
        <p:nvSpPr>
          <p:cNvPr id="5" name="Text Placeholder 4">
            <a:extLst>
              <a:ext uri="{FF2B5EF4-FFF2-40B4-BE49-F238E27FC236}">
                <a16:creationId xmlns:a16="http://schemas.microsoft.com/office/drawing/2014/main" id="{435A7A9A-55CD-A116-ABCC-03A6CB3F2F0E}"/>
              </a:ext>
            </a:extLst>
          </p:cNvPr>
          <p:cNvSpPr txBox="1">
            <a:spLocks/>
          </p:cNvSpPr>
          <p:nvPr/>
        </p:nvSpPr>
        <p:spPr>
          <a:xfrm>
            <a:off x="564190" y="2493871"/>
            <a:ext cx="9011896" cy="495952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startAt="7"/>
            </a:pPr>
            <a:r>
              <a:rPr lang="en-IE" sz="2200" dirty="0">
                <a:solidFill>
                  <a:srgbClr val="414141"/>
                </a:solidFill>
                <a:latin typeface="Calibri" panose="020F0502020204030204" pitchFamily="34" charset="0"/>
                <a:cs typeface="Calibri" panose="020F0502020204030204" pitchFamily="34" charset="0"/>
              </a:rPr>
              <a:t>Have a backup plan ready if the system fails (code not working, guest can’t find lockbox), be ready to walk them through the process by phone, offer an alternative entry method (e.g., drop a key via </a:t>
            </a:r>
            <a:r>
              <a:rPr lang="en-IE" sz="2200" dirty="0" err="1">
                <a:solidFill>
                  <a:srgbClr val="414141"/>
                </a:solidFill>
                <a:latin typeface="Calibri" panose="020F0502020204030204" pitchFamily="34" charset="0"/>
                <a:cs typeface="Calibri" panose="020F0502020204030204" pitchFamily="34" charset="0"/>
              </a:rPr>
              <a:t>neighbor</a:t>
            </a:r>
            <a:r>
              <a:rPr lang="en-IE" sz="2200" dirty="0">
                <a:solidFill>
                  <a:srgbClr val="414141"/>
                </a:solidFill>
                <a:latin typeface="Calibri" panose="020F0502020204030204" pitchFamily="34" charset="0"/>
                <a:cs typeface="Calibri" panose="020F0502020204030204" pitchFamily="34" charset="0"/>
              </a:rPr>
              <a:t> or lockbox), or to arrive personally as a last resort</a:t>
            </a:r>
          </a:p>
          <a:p>
            <a:pPr marL="457200" indent="-457200">
              <a:lnSpc>
                <a:spcPts val="2340"/>
              </a:lnSpc>
              <a:spcAft>
                <a:spcPts val="1200"/>
              </a:spcAft>
              <a:buClr>
                <a:srgbClr val="459597"/>
              </a:buClr>
              <a:buFont typeface="+mj-lt"/>
              <a:buAutoNum type="arabicPeriod" startAt="7"/>
            </a:pPr>
            <a:r>
              <a:rPr lang="en-IE" sz="2200" b="1" dirty="0">
                <a:solidFill>
                  <a:srgbClr val="414141"/>
                </a:solidFill>
                <a:latin typeface="Calibri" panose="020F0502020204030204" pitchFamily="34" charset="0"/>
                <a:cs typeface="Calibri" panose="020F0502020204030204" pitchFamily="34" charset="0"/>
              </a:rPr>
              <a:t>Send a “Welcome” Message Shortly After Check-In</a:t>
            </a:r>
          </a:p>
          <a:p>
            <a:pPr marL="457200" indent="-457200">
              <a:lnSpc>
                <a:spcPts val="2340"/>
              </a:lnSpc>
              <a:spcAft>
                <a:spcPts val="1200"/>
              </a:spcAft>
              <a:buClr>
                <a:srgbClr val="459597"/>
              </a:buClr>
              <a:buFont typeface="+mj-lt"/>
              <a:buAutoNum type="arabicPeriod" startAt="7"/>
            </a:pPr>
            <a:endParaRPr lang="en-IE" sz="2200" b="1"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r>
              <a:rPr lang="en-IE" sz="2200" b="1" dirty="0">
                <a:solidFill>
                  <a:srgbClr val="414141"/>
                </a:solidFill>
                <a:latin typeface="Calibri" panose="020F0502020204030204" pitchFamily="34" charset="0"/>
                <a:cs typeface="Calibri" panose="020F0502020204030204" pitchFamily="34" charset="0"/>
              </a:rPr>
              <a:t>Security tips: </a:t>
            </a:r>
            <a:r>
              <a:rPr lang="en-IE" sz="2200" dirty="0">
                <a:solidFill>
                  <a:srgbClr val="414141"/>
                </a:solidFill>
                <a:latin typeface="Calibri" panose="020F0502020204030204" pitchFamily="34" charset="0"/>
                <a:cs typeface="Calibri" panose="020F0502020204030204" pitchFamily="34" charset="0"/>
              </a:rPr>
              <a:t>change </a:t>
            </a:r>
            <a:r>
              <a:rPr lang="en-IE" sz="2200" b="1" dirty="0">
                <a:solidFill>
                  <a:srgbClr val="414141"/>
                </a:solidFill>
                <a:latin typeface="Calibri" panose="020F0502020204030204" pitchFamily="34" charset="0"/>
                <a:cs typeface="Calibri" panose="020F0502020204030204" pitchFamily="34" charset="0"/>
              </a:rPr>
              <a:t>PIN codes </a:t>
            </a:r>
            <a:r>
              <a:rPr lang="en-IE" sz="2200" dirty="0">
                <a:solidFill>
                  <a:srgbClr val="414141"/>
                </a:solidFill>
                <a:latin typeface="Calibri" panose="020F0502020204030204" pitchFamily="34" charset="0"/>
                <a:cs typeface="Calibri" panose="020F0502020204030204" pitchFamily="34" charset="0"/>
              </a:rPr>
              <a:t>after each stay (smart locks can automate this), never write the access code on the </a:t>
            </a:r>
            <a:r>
              <a:rPr lang="en-IE" sz="2200" b="1" dirty="0">
                <a:solidFill>
                  <a:srgbClr val="414141"/>
                </a:solidFill>
                <a:latin typeface="Calibri" panose="020F0502020204030204" pitchFamily="34" charset="0"/>
                <a:cs typeface="Calibri" panose="020F0502020204030204" pitchFamily="34" charset="0"/>
              </a:rPr>
              <a:t>public property listing</a:t>
            </a:r>
            <a:r>
              <a:rPr lang="en-IE" sz="2200" dirty="0">
                <a:solidFill>
                  <a:srgbClr val="414141"/>
                </a:solidFill>
                <a:latin typeface="Calibri" panose="020F0502020204030204" pitchFamily="34" charset="0"/>
                <a:cs typeface="Calibri" panose="020F0502020204030204" pitchFamily="34" charset="0"/>
              </a:rPr>
              <a:t>, make sure </a:t>
            </a:r>
            <a:r>
              <a:rPr lang="en-IE" sz="2200" b="1" dirty="0">
                <a:solidFill>
                  <a:srgbClr val="414141"/>
                </a:solidFill>
                <a:latin typeface="Calibri" panose="020F0502020204030204" pitchFamily="34" charset="0"/>
                <a:cs typeface="Calibri" panose="020F0502020204030204" pitchFamily="34" charset="0"/>
              </a:rPr>
              <a:t>entry points are well-lit and clearly labelled</a:t>
            </a:r>
            <a:r>
              <a:rPr lang="en-IE" sz="2200" dirty="0">
                <a:solidFill>
                  <a:srgbClr val="414141"/>
                </a:solidFill>
                <a:latin typeface="Calibri" panose="020F0502020204030204" pitchFamily="34" charset="0"/>
                <a:cs typeface="Calibri" panose="020F0502020204030204" pitchFamily="34" charset="0"/>
              </a:rPr>
              <a:t>, keep a </a:t>
            </a:r>
            <a:r>
              <a:rPr lang="en-IE" sz="2200" b="1" dirty="0">
                <a:solidFill>
                  <a:srgbClr val="414141"/>
                </a:solidFill>
                <a:latin typeface="Calibri" panose="020F0502020204030204" pitchFamily="34" charset="0"/>
                <a:cs typeface="Calibri" panose="020F0502020204030204" pitchFamily="34" charset="0"/>
              </a:rPr>
              <a:t>spare key </a:t>
            </a:r>
            <a:r>
              <a:rPr lang="en-IE" sz="2200" dirty="0">
                <a:solidFill>
                  <a:srgbClr val="414141"/>
                </a:solidFill>
                <a:latin typeface="Calibri" panose="020F0502020204030204" pitchFamily="34" charset="0"/>
                <a:cs typeface="Calibri" panose="020F0502020204030204" pitchFamily="34" charset="0"/>
              </a:rPr>
              <a:t>nearby in case of tech failure, but in a secure spot.</a:t>
            </a:r>
          </a:p>
          <a:p>
            <a:pPr marL="45720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endParaRPr lang="sl-SI" sz="220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A59C4C8B-18D3-C3A2-3B4B-C3FD2060CF94}"/>
              </a:ext>
            </a:extLst>
          </p:cNvPr>
          <p:cNvSpPr txBox="1">
            <a:spLocks/>
          </p:cNvSpPr>
          <p:nvPr/>
        </p:nvSpPr>
        <p:spPr>
          <a:xfrm>
            <a:off x="9414423" y="1987877"/>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Yes     No</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99314DA7-73D5-50E4-47B0-4F7CB4D299C0}"/>
              </a:ext>
            </a:extLst>
          </p:cNvPr>
          <p:cNvGrpSpPr/>
          <p:nvPr/>
        </p:nvGrpSpPr>
        <p:grpSpPr>
          <a:xfrm>
            <a:off x="10338680" y="2567261"/>
            <a:ext cx="1113217" cy="328866"/>
            <a:chOff x="10421069" y="2969505"/>
            <a:chExt cx="1113217" cy="328866"/>
          </a:xfrm>
        </p:grpSpPr>
        <p:sp>
          <p:nvSpPr>
            <p:cNvPr id="8" name="Rectangle 7">
              <a:extLst>
                <a:ext uri="{FF2B5EF4-FFF2-40B4-BE49-F238E27FC236}">
                  <a16:creationId xmlns:a16="http://schemas.microsoft.com/office/drawing/2014/main" id="{83C41639-4A4E-1B8D-E71A-329C0606A36E}"/>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09BD48-E7E6-D65D-8305-DE4464787020}"/>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8F9C4757-5CEB-1B31-3ADE-2051D243DCFC}"/>
              </a:ext>
            </a:extLst>
          </p:cNvPr>
          <p:cNvCxnSpPr>
            <a:cxnSpLocks/>
          </p:cNvCxnSpPr>
          <p:nvPr/>
        </p:nvCxnSpPr>
        <p:spPr>
          <a:xfrm>
            <a:off x="525685" y="3770836"/>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1DB76F9-8CE3-8F43-DC42-820E49AB8275}"/>
              </a:ext>
            </a:extLst>
          </p:cNvPr>
          <p:cNvGrpSpPr/>
          <p:nvPr/>
        </p:nvGrpSpPr>
        <p:grpSpPr>
          <a:xfrm>
            <a:off x="10338680" y="3983338"/>
            <a:ext cx="1113217" cy="328866"/>
            <a:chOff x="10421069" y="2969505"/>
            <a:chExt cx="1113217" cy="328866"/>
          </a:xfrm>
        </p:grpSpPr>
        <p:sp>
          <p:nvSpPr>
            <p:cNvPr id="22" name="Rectangle 21">
              <a:extLst>
                <a:ext uri="{FF2B5EF4-FFF2-40B4-BE49-F238E27FC236}">
                  <a16:creationId xmlns:a16="http://schemas.microsoft.com/office/drawing/2014/main" id="{9ACB30C5-7B68-9336-8113-4FF6219ACCFA}"/>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560F667-C5CB-25E1-3930-7D5BCA6630FF}"/>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1F16333B-136F-34C8-5FD5-71061771597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30</a:t>
            </a:fld>
            <a:endParaRPr lang="fr-CA" sz="1200" dirty="0"/>
          </a:p>
        </p:txBody>
      </p:sp>
      <p:cxnSp>
        <p:nvCxnSpPr>
          <p:cNvPr id="2" name="Straight Connector 1">
            <a:extLst>
              <a:ext uri="{FF2B5EF4-FFF2-40B4-BE49-F238E27FC236}">
                <a16:creationId xmlns:a16="http://schemas.microsoft.com/office/drawing/2014/main" id="{DF1F34E4-0F78-D66E-8056-72EC84CE345C}"/>
              </a:ext>
            </a:extLst>
          </p:cNvPr>
          <p:cNvCxnSpPr>
            <a:cxnSpLocks/>
          </p:cNvCxnSpPr>
          <p:nvPr/>
        </p:nvCxnSpPr>
        <p:spPr>
          <a:xfrm>
            <a:off x="0" y="1122828"/>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C45007-360C-DA4C-D58D-2DF9C4B3ABDF}"/>
              </a:ext>
            </a:extLst>
          </p:cNvPr>
          <p:cNvCxnSpPr>
            <a:cxnSpLocks/>
          </p:cNvCxnSpPr>
          <p:nvPr/>
        </p:nvCxnSpPr>
        <p:spPr>
          <a:xfrm>
            <a:off x="525685" y="4595689"/>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DC826C0-3B77-69EB-80B4-7BA68F96DC2A}"/>
              </a:ext>
            </a:extLst>
          </p:cNvPr>
          <p:cNvGrpSpPr/>
          <p:nvPr/>
        </p:nvGrpSpPr>
        <p:grpSpPr>
          <a:xfrm>
            <a:off x="10338680" y="4783655"/>
            <a:ext cx="1113217" cy="328866"/>
            <a:chOff x="10421069" y="2969505"/>
            <a:chExt cx="1113217" cy="328866"/>
          </a:xfrm>
        </p:grpSpPr>
        <p:sp>
          <p:nvSpPr>
            <p:cNvPr id="24" name="Rectangle 23">
              <a:extLst>
                <a:ext uri="{FF2B5EF4-FFF2-40B4-BE49-F238E27FC236}">
                  <a16:creationId xmlns:a16="http://schemas.microsoft.com/office/drawing/2014/main" id="{16D3956E-2279-2F5B-9D2C-1D9F0BE53C1C}"/>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C858A05-C1C7-5AD5-43BC-7720B8043E97}"/>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40B88CF-C37E-E1D8-B291-FE84E867C4FD}"/>
              </a:ext>
            </a:extLst>
          </p:cNvPr>
          <p:cNvSpPr txBox="1"/>
          <p:nvPr/>
        </p:nvSpPr>
        <p:spPr>
          <a:xfrm>
            <a:off x="620120" y="1429993"/>
            <a:ext cx="8900100" cy="1016560"/>
          </a:xfrm>
          <a:prstGeom prst="rect">
            <a:avLst/>
          </a:prstGeom>
          <a:noFill/>
        </p:spPr>
        <p:txBody>
          <a:bodyPr wrap="square">
            <a:spAutoFit/>
          </a:bodyPr>
          <a:lstStyle/>
          <a:p>
            <a:pPr>
              <a:lnSpc>
                <a:spcPts val="2360"/>
              </a:lnSpc>
            </a:pPr>
            <a:r>
              <a:rPr lang="sl-SI" sz="2400" b="0" i="0" u="none" strike="noStrike" noProof="0" dirty="0">
                <a:solidFill>
                  <a:srgbClr val="EC7C69"/>
                </a:solidFill>
                <a:latin typeface="Calibri" panose="020F0502020204030204" pitchFamily="34" charset="0"/>
                <a:cs typeface="Calibri" panose="020F0502020204030204" pitchFamily="34" charset="0"/>
              </a:rPr>
              <a:t>Ensure guests can </a:t>
            </a:r>
            <a:r>
              <a:rPr lang="sl-SI" sz="2400" b="1" i="0" u="none" strike="noStrike" noProof="0" dirty="0">
                <a:solidFill>
                  <a:srgbClr val="EC7C69"/>
                </a:solidFill>
                <a:latin typeface="Calibri" panose="020F0502020204030204" pitchFamily="34" charset="0"/>
                <a:cs typeface="Calibri" panose="020F0502020204030204" pitchFamily="34" charset="0"/>
              </a:rPr>
              <a:t>safely, easily, and independently access</a:t>
            </a:r>
            <a:r>
              <a:rPr lang="sl-SI" sz="2400" b="0" i="0" u="none" strike="noStrike" noProof="0" dirty="0">
                <a:solidFill>
                  <a:srgbClr val="EC7C69"/>
                </a:solidFill>
                <a:latin typeface="Calibri" panose="020F0502020204030204" pitchFamily="34" charset="0"/>
                <a:cs typeface="Calibri" panose="020F0502020204030204" pitchFamily="34" charset="0"/>
              </a:rPr>
              <a:t> your property — and feel supported even without face-to-face interaction.</a:t>
            </a:r>
            <a:endParaRPr lang="sl-SI" sz="2400" dirty="0">
              <a:solidFill>
                <a:srgbClr val="EC7C69"/>
              </a:solidFill>
              <a:latin typeface="Calibri" panose="020F0502020204030204" pitchFamily="34" charset="0"/>
              <a:cs typeface="Calibri" panose="020F0502020204030204" pitchFamily="34" charset="0"/>
            </a:endParaRPr>
          </a:p>
          <a:p>
            <a:pPr>
              <a:lnSpc>
                <a:spcPts val="2360"/>
              </a:lnSpc>
            </a:pPr>
            <a:endParaRPr lang="sl-SI" sz="2300" dirty="0">
              <a:solidFill>
                <a:srgbClr val="EC7C6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5598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F0E64-B5EF-6218-FEC6-EBD8CDAB3254}"/>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39F1966-E6A3-EEF6-E454-CBFE62BB8198}"/>
              </a:ext>
            </a:extLst>
          </p:cNvPr>
          <p:cNvCxnSpPr>
            <a:cxnSpLocks/>
          </p:cNvCxnSpPr>
          <p:nvPr/>
        </p:nvCxnSpPr>
        <p:spPr>
          <a:xfrm>
            <a:off x="1204537" y="0"/>
            <a:ext cx="0" cy="685800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5D1CA883-9822-28BC-F692-588EEDF815A5}"/>
              </a:ext>
            </a:extLst>
          </p:cNvPr>
          <p:cNvSpPr txBox="1">
            <a:spLocks/>
          </p:cNvSpPr>
          <p:nvPr/>
        </p:nvSpPr>
        <p:spPr>
          <a:xfrm rot="16200000">
            <a:off x="-2014450" y="2879898"/>
            <a:ext cx="5577458"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720"/>
              </a:lnSpc>
            </a:pPr>
            <a:r>
              <a:rPr lang="en-US" dirty="0">
                <a:solidFill>
                  <a:srgbClr val="EC7C69"/>
                </a:solidFill>
              </a:rPr>
              <a:t>Example:</a:t>
            </a:r>
            <a:r>
              <a:rPr lang="en-US" dirty="0"/>
              <a:t> Self Check-In</a:t>
            </a:r>
          </a:p>
        </p:txBody>
      </p:sp>
      <p:sp>
        <p:nvSpPr>
          <p:cNvPr id="8" name="Text Placeholder 3">
            <a:extLst>
              <a:ext uri="{FF2B5EF4-FFF2-40B4-BE49-F238E27FC236}">
                <a16:creationId xmlns:a16="http://schemas.microsoft.com/office/drawing/2014/main" id="{99C07962-A954-909F-0379-13A975277A87}"/>
              </a:ext>
            </a:extLst>
          </p:cNvPr>
          <p:cNvSpPr txBox="1">
            <a:spLocks/>
          </p:cNvSpPr>
          <p:nvPr/>
        </p:nvSpPr>
        <p:spPr>
          <a:xfrm>
            <a:off x="1583666" y="402956"/>
            <a:ext cx="10248116" cy="2641497"/>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20"/>
              </a:lnSpc>
            </a:pPr>
            <a:r>
              <a:rPr lang="en-US" sz="2100" b="1" dirty="0">
                <a:latin typeface="Calibri" panose="020F0502020204030204" pitchFamily="34" charset="0"/>
                <a:ea typeface="+mn-lt"/>
                <a:cs typeface="Calibri" panose="020F0502020204030204" pitchFamily="34" charset="0"/>
              </a:rPr>
              <a:t>Dear </a:t>
            </a:r>
            <a:r>
              <a:rPr lang="en-US" sz="2100" b="1" dirty="0" err="1">
                <a:latin typeface="Calibri" panose="020F0502020204030204" pitchFamily="34" charset="0"/>
                <a:ea typeface="+mn-lt"/>
                <a:cs typeface="Calibri" panose="020F0502020204030204" pitchFamily="34" charset="0"/>
              </a:rPr>
              <a:t>Mr</a:t>
            </a:r>
            <a:r>
              <a:rPr lang="en-US" sz="2100" b="1" dirty="0">
                <a:latin typeface="Calibri" panose="020F0502020204030204" pitchFamily="34" charset="0"/>
                <a:ea typeface="+mn-lt"/>
                <a:cs typeface="Calibri" panose="020F0502020204030204" pitchFamily="34" charset="0"/>
              </a:rPr>
              <a:t> Marko,</a:t>
            </a:r>
            <a:endParaRPr lang="sl-SI" sz="2100" b="1" dirty="0">
              <a:latin typeface="Calibri" panose="020F0502020204030204" pitchFamily="34" charset="0"/>
              <a:ea typeface="Calibri"/>
              <a:cs typeface="Calibri" panose="020F0502020204030204" pitchFamily="34" charset="0"/>
            </a:endParaRPr>
          </a:p>
          <a:p>
            <a:endParaRPr lang="en-US" sz="800" dirty="0">
              <a:latin typeface="Calibri" panose="020F0502020204030204" pitchFamily="34" charset="0"/>
              <a:ea typeface="+mn-lt"/>
              <a:cs typeface="Calibri" panose="020F0502020204030204" pitchFamily="34" charset="0"/>
            </a:endParaRPr>
          </a:p>
          <a:p>
            <a:pPr>
              <a:lnSpc>
                <a:spcPts val="2120"/>
              </a:lnSpc>
            </a:pPr>
            <a:r>
              <a:rPr lang="en-US" sz="2100" dirty="0">
                <a:latin typeface="Calibri" panose="020F0502020204030204" pitchFamily="34" charset="0"/>
                <a:ea typeface="+mn-lt"/>
                <a:cs typeface="Calibri" panose="020F0502020204030204" pitchFamily="34" charset="0"/>
              </a:rPr>
              <a:t>we are delighted to welcome you to </a:t>
            </a:r>
            <a:r>
              <a:rPr lang="sl-SI" sz="2100" dirty="0">
                <a:latin typeface="Calibri" panose="020F0502020204030204" pitchFamily="34" charset="0"/>
                <a:ea typeface="+mn-lt"/>
                <a:cs typeface="Calibri" panose="020F0502020204030204" pitchFamily="34" charset="0"/>
              </a:rPr>
              <a:t>Family estate , Hidden road 25, 2000 Maribor, Slovenia - [Google Maps link], where we have already prepared an </a:t>
            </a:r>
            <a:r>
              <a:rPr lang="sl-SI" sz="2100" b="1" dirty="0">
                <a:latin typeface="Calibri" panose="020F0502020204030204" pitchFamily="34" charset="0"/>
                <a:ea typeface="+mn-lt"/>
                <a:cs typeface="Calibri" panose="020F0502020204030204" pitchFamily="34" charset="0"/>
              </a:rPr>
              <a:t>Apartment nr. 2 </a:t>
            </a:r>
            <a:r>
              <a:rPr lang="sl-SI" sz="2100" dirty="0">
                <a:latin typeface="Calibri" panose="020F0502020204030204" pitchFamily="34" charset="0"/>
                <a:ea typeface="+mn-lt"/>
                <a:cs typeface="Calibri" panose="020F0502020204030204" pitchFamily="34" charset="0"/>
              </a:rPr>
              <a:t>for you.</a:t>
            </a:r>
            <a:endParaRPr lang="en-US" sz="2100" dirty="0">
              <a:latin typeface="Calibri" panose="020F0502020204030204" pitchFamily="34" charset="0"/>
              <a:ea typeface="+mn-lt"/>
              <a:cs typeface="Calibri" panose="020F0502020204030204" pitchFamily="34" charset="0"/>
            </a:endParaRPr>
          </a:p>
          <a:p>
            <a:endParaRPr lang="en-US" sz="800" dirty="0">
              <a:latin typeface="Calibri" panose="020F0502020204030204" pitchFamily="34" charset="0"/>
              <a:ea typeface="+mn-lt"/>
              <a:cs typeface="Calibri" panose="020F0502020204030204" pitchFamily="34" charset="0"/>
            </a:endParaRPr>
          </a:p>
          <a:p>
            <a:pPr>
              <a:lnSpc>
                <a:spcPts val="2120"/>
              </a:lnSpc>
            </a:pPr>
            <a:r>
              <a:rPr lang="en-US" sz="2100" dirty="0">
                <a:latin typeface="Calibri" panose="020F0502020204030204" pitchFamily="34" charset="0"/>
                <a:ea typeface="+mn-lt"/>
                <a:cs typeface="Calibri" panose="020F0502020204030204" pitchFamily="34" charset="0"/>
              </a:rPr>
              <a:t>Please find your access information below:</a:t>
            </a:r>
            <a:endParaRPr lang="en-US" sz="2100" dirty="0">
              <a:latin typeface="Calibri" panose="020F0502020204030204" pitchFamily="34" charset="0"/>
              <a:ea typeface="Calibri"/>
              <a:cs typeface="Calibri" panose="020F0502020204030204" pitchFamily="34" charset="0"/>
            </a:endParaRPr>
          </a:p>
          <a:p>
            <a:pPr marL="285750" indent="-285750">
              <a:lnSpc>
                <a:spcPts val="2120"/>
              </a:lnSpc>
              <a:buFont typeface="Arial"/>
              <a:buChar char="•"/>
            </a:pPr>
            <a:r>
              <a:rPr lang="en-US" sz="2100" b="1" dirty="0">
                <a:latin typeface="Calibri" panose="020F0502020204030204" pitchFamily="34" charset="0"/>
                <a:ea typeface="+mn-lt"/>
                <a:cs typeface="Calibri" panose="020F0502020204030204" pitchFamily="34" charset="0"/>
              </a:rPr>
              <a:t>Access to the parking lot: </a:t>
            </a:r>
            <a:r>
              <a:rPr lang="en-US" sz="2100" dirty="0">
                <a:latin typeface="Calibri" panose="020F0502020204030204" pitchFamily="34" charset="0"/>
                <a:ea typeface="+mn-lt"/>
                <a:cs typeface="Calibri" panose="020F0502020204030204" pitchFamily="34" charset="0"/>
              </a:rPr>
              <a:t>dial</a:t>
            </a:r>
            <a:r>
              <a:rPr lang="en-US" sz="2100" b="1" dirty="0">
                <a:latin typeface="Calibri" panose="020F0502020204030204" pitchFamily="34" charset="0"/>
                <a:ea typeface="+mn-lt"/>
                <a:cs typeface="Calibri" panose="020F0502020204030204" pitchFamily="34" charset="0"/>
              </a:rPr>
              <a:t> 00386 40 000 00X </a:t>
            </a:r>
            <a:r>
              <a:rPr lang="en-US" sz="2100" dirty="0">
                <a:latin typeface="Calibri" panose="020F0502020204030204" pitchFamily="34" charset="0"/>
                <a:ea typeface="+mn-lt"/>
                <a:cs typeface="Calibri" panose="020F0502020204030204" pitchFamily="34" charset="0"/>
              </a:rPr>
              <a:t>by using your mobile phone. Calling this number will unlock the main entrance gate. If the keypad is temporarily unresponsive, please wait a moment and try again.</a:t>
            </a:r>
            <a:endParaRPr lang="en-US" sz="2100" dirty="0">
              <a:latin typeface="Calibri" panose="020F0502020204030204" pitchFamily="34" charset="0"/>
              <a:ea typeface="Calibri"/>
              <a:cs typeface="Calibri" panose="020F0502020204030204" pitchFamily="34" charset="0"/>
            </a:endParaRPr>
          </a:p>
          <a:p>
            <a:pPr marL="285750" indent="-285750">
              <a:lnSpc>
                <a:spcPts val="2120"/>
              </a:lnSpc>
              <a:buFont typeface="Arial"/>
              <a:buChar char="•"/>
            </a:pPr>
            <a:r>
              <a:rPr lang="en-US" sz="2100" b="1" dirty="0">
                <a:latin typeface="Calibri" panose="020F0502020204030204" pitchFamily="34" charset="0"/>
                <a:ea typeface="+mn-lt"/>
                <a:cs typeface="Calibri" panose="020F0502020204030204" pitchFamily="34" charset="0"/>
              </a:rPr>
              <a:t>Reception: </a:t>
            </a:r>
            <a:r>
              <a:rPr lang="en-US" sz="2100" dirty="0">
                <a:latin typeface="Calibri" panose="020F0502020204030204" pitchFamily="34" charset="0"/>
                <a:ea typeface="+mn-lt"/>
                <a:cs typeface="Calibri" panose="020F0502020204030204" pitchFamily="34" charset="0"/>
              </a:rPr>
              <a:t>there is no need to visit reception upon arrival. All formalities have been arranged in advance (payment and online check-in).</a:t>
            </a:r>
          </a:p>
          <a:p>
            <a:pPr marL="285750" indent="-285750">
              <a:lnSpc>
                <a:spcPts val="2120"/>
              </a:lnSpc>
              <a:buFont typeface="Arial"/>
              <a:buChar char="•"/>
            </a:pPr>
            <a:r>
              <a:rPr lang="en-US" sz="2100" b="1" dirty="0">
                <a:latin typeface="Calibri" panose="020F0502020204030204" pitchFamily="34" charset="0"/>
                <a:ea typeface="+mn-lt"/>
                <a:cs typeface="Calibri" panose="020F0502020204030204" pitchFamily="34" charset="0"/>
              </a:rPr>
              <a:t>Apartment access code:</a:t>
            </a:r>
            <a:r>
              <a:rPr lang="en-US" sz="2100" dirty="0">
                <a:latin typeface="Calibri" panose="020F0502020204030204" pitchFamily="34" charset="0"/>
                <a:ea typeface="+mn-lt"/>
                <a:cs typeface="Calibri" panose="020F0502020204030204" pitchFamily="34" charset="0"/>
              </a:rPr>
              <a:t> 52426. This code will allow you to enter </a:t>
            </a:r>
            <a:r>
              <a:rPr lang="en-US" sz="2100" b="1" dirty="0">
                <a:latin typeface="Calibri" panose="020F0502020204030204" pitchFamily="34" charset="0"/>
                <a:ea typeface="+mn-lt"/>
                <a:cs typeface="Calibri" panose="020F0502020204030204" pitchFamily="34" charset="0"/>
              </a:rPr>
              <a:t>Apartment nr. 2</a:t>
            </a:r>
            <a:r>
              <a:rPr lang="en-US" sz="2100" dirty="0">
                <a:latin typeface="Calibri" panose="020F0502020204030204" pitchFamily="34" charset="0"/>
                <a:ea typeface="+mn-lt"/>
                <a:cs typeface="Calibri" panose="020F0502020204030204" pitchFamily="34" charset="0"/>
              </a:rPr>
              <a:t> (ground floor).</a:t>
            </a:r>
            <a:r>
              <a:rPr lang="en-US" sz="2100" b="1" dirty="0">
                <a:latin typeface="Calibri" panose="020F0502020204030204" pitchFamily="34" charset="0"/>
                <a:ea typeface="+mn-lt"/>
                <a:cs typeface="Calibri" panose="020F0502020204030204" pitchFamily="34" charset="0"/>
              </a:rPr>
              <a:t> </a:t>
            </a:r>
            <a:endParaRPr lang="en-US" sz="2100" dirty="0">
              <a:latin typeface="Calibri" panose="020F0502020204030204" pitchFamily="34" charset="0"/>
              <a:ea typeface="+mn-lt"/>
              <a:cs typeface="Calibri" panose="020F0502020204030204" pitchFamily="34" charset="0"/>
            </a:endParaRPr>
          </a:p>
          <a:p>
            <a:pPr marL="285750" indent="-285750">
              <a:buFont typeface="Arial"/>
              <a:buChar char="•"/>
            </a:pPr>
            <a:endParaRPr lang="en-US" sz="800" dirty="0">
              <a:latin typeface="Calibri" panose="020F0502020204030204" pitchFamily="34" charset="0"/>
              <a:ea typeface="+mn-lt"/>
              <a:cs typeface="Calibri" panose="020F0502020204030204" pitchFamily="34" charset="0"/>
            </a:endParaRPr>
          </a:p>
          <a:p>
            <a:pPr indent="0">
              <a:lnSpc>
                <a:spcPts val="2120"/>
              </a:lnSpc>
            </a:pPr>
            <a:r>
              <a:rPr lang="sl-SI" sz="2100" dirty="0">
                <a:latin typeface="Calibri" panose="020F0502020204030204" pitchFamily="34" charset="0"/>
                <a:ea typeface="+mn-lt"/>
                <a:cs typeface="Calibri" panose="020F0502020204030204" pitchFamily="34" charset="0"/>
              </a:rPr>
              <a:t>If you will need any furthure assistance, do not hesitate to contact us on 00386 41 000 000. </a:t>
            </a:r>
            <a:r>
              <a:rPr lang="en-US" sz="2100" dirty="0">
                <a:solidFill>
                  <a:srgbClr val="086D6E"/>
                </a:solidFill>
                <a:latin typeface="Calibri" panose="020F0502020204030204" pitchFamily="34" charset="0"/>
                <a:ea typeface="+mn-lt"/>
                <a:cs typeface="Calibri" panose="020F0502020204030204" pitchFamily="34" charset="0"/>
              </a:rPr>
              <a:t> </a:t>
            </a:r>
            <a:r>
              <a:rPr lang="sl-SI" sz="2100" dirty="0">
                <a:latin typeface="Calibri" panose="020F0502020204030204" pitchFamily="34" charset="0"/>
                <a:ea typeface="+mn-lt"/>
                <a:cs typeface="Calibri" panose="020F0502020204030204" pitchFamily="34" charset="0"/>
              </a:rPr>
              <a:t>We are looking forward </a:t>
            </a:r>
            <a:r>
              <a:rPr lang="sl-SI" sz="2400" dirty="0">
                <a:ea typeface="+mn-lt"/>
                <a:cs typeface="+mn-lt"/>
              </a:rPr>
              <a:t>to welcome you at our Family estate!</a:t>
            </a:r>
          </a:p>
          <a:p>
            <a:pPr indent="0"/>
            <a:endParaRPr lang="sl-SI" sz="800" dirty="0">
              <a:ea typeface="Calibri"/>
              <a:cs typeface="Calibri"/>
            </a:endParaRPr>
          </a:p>
          <a:p>
            <a:pPr indent="0"/>
            <a:endParaRPr lang="sl-SI" sz="800" dirty="0">
              <a:ea typeface="Calibri"/>
              <a:cs typeface="Calibri"/>
            </a:endParaRPr>
          </a:p>
          <a:p>
            <a:pPr indent="0">
              <a:lnSpc>
                <a:spcPts val="2120"/>
              </a:lnSpc>
            </a:pPr>
            <a:r>
              <a:rPr lang="sl-SI" sz="2100" dirty="0">
                <a:ea typeface="+mn-lt"/>
                <a:cs typeface="+mn-lt"/>
              </a:rPr>
              <a:t>Warm regards, </a:t>
            </a:r>
          </a:p>
          <a:p>
            <a:pPr indent="0">
              <a:lnSpc>
                <a:spcPts val="2120"/>
              </a:lnSpc>
            </a:pPr>
            <a:r>
              <a:rPr lang="sl-SI" sz="2100" dirty="0">
                <a:ea typeface="+mn-lt"/>
                <a:cs typeface="+mn-lt"/>
              </a:rPr>
              <a:t>Tanja and Luka</a:t>
            </a:r>
          </a:p>
          <a:p>
            <a:pPr marL="361950"/>
            <a:endParaRPr lang="sl-SI" sz="800" dirty="0">
              <a:ea typeface="+mn-lt"/>
              <a:cs typeface="+mn-lt"/>
            </a:endParaRPr>
          </a:p>
          <a:p>
            <a:pPr marL="361950"/>
            <a:endParaRPr lang="sl-SI" sz="800" dirty="0">
              <a:ea typeface="+mn-lt"/>
              <a:cs typeface="+mn-lt"/>
            </a:endParaRPr>
          </a:p>
          <a:p>
            <a:pPr marL="269875">
              <a:lnSpc>
                <a:spcPts val="2120"/>
              </a:lnSpc>
            </a:pPr>
            <a:r>
              <a:rPr lang="sl-SI" sz="2100" dirty="0">
                <a:ea typeface="+mn-lt"/>
                <a:cs typeface="+mn-lt"/>
              </a:rPr>
              <a:t>Tel: [insert]              Email: [insert]                Website: [insert] </a:t>
            </a:r>
          </a:p>
          <a:p>
            <a:pPr marL="269875"/>
            <a:endParaRPr lang="sl-SI" sz="800" dirty="0">
              <a:ea typeface="+mn-lt"/>
              <a:cs typeface="+mn-lt"/>
            </a:endParaRPr>
          </a:p>
          <a:p>
            <a:pPr marL="269875"/>
            <a:endParaRPr lang="sl-SI" sz="800" dirty="0">
              <a:ea typeface="+mn-lt"/>
              <a:cs typeface="+mn-lt"/>
            </a:endParaRPr>
          </a:p>
          <a:p>
            <a:pPr indent="0">
              <a:lnSpc>
                <a:spcPts val="2140"/>
              </a:lnSpc>
            </a:pPr>
            <a:r>
              <a:rPr lang="sl-SI" sz="2100" b="1" dirty="0">
                <a:ea typeface="+mn-lt"/>
                <a:cs typeface="+mn-lt"/>
              </a:rPr>
              <a:t>Files attached:</a:t>
            </a:r>
            <a:endParaRPr lang="sl-SI" sz="2100" b="1" dirty="0"/>
          </a:p>
          <a:p>
            <a:pPr marL="342900" indent="-342900">
              <a:lnSpc>
                <a:spcPts val="2140"/>
              </a:lnSpc>
              <a:buClr>
                <a:srgbClr val="459597"/>
              </a:buClr>
              <a:buFont typeface="Arial" panose="020B0604020202020204" pitchFamily="34" charset="0"/>
              <a:buChar char="•"/>
            </a:pPr>
            <a:r>
              <a:rPr lang="sl-SI" sz="2100" dirty="0">
                <a:ea typeface="+mn-lt"/>
                <a:cs typeface="+mn-lt"/>
              </a:rPr>
              <a:t>property policies or house rules</a:t>
            </a:r>
          </a:p>
          <a:p>
            <a:pPr marL="342900" indent="-342900">
              <a:lnSpc>
                <a:spcPts val="2140"/>
              </a:lnSpc>
              <a:buClr>
                <a:srgbClr val="459597"/>
              </a:buClr>
              <a:buFont typeface="Arial" panose="020B0604020202020204" pitchFamily="34" charset="0"/>
              <a:buChar char="•"/>
            </a:pPr>
            <a:r>
              <a:rPr lang="sl-SI" sz="2100" dirty="0">
                <a:ea typeface="+mn-lt"/>
                <a:cs typeface="+mn-lt"/>
              </a:rPr>
              <a:t>possibilities for additional activities at the destination, additional offers, etc.</a:t>
            </a: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a:lnSpc>
                <a:spcPts val="2140"/>
              </a:lnSpc>
            </a:pPr>
            <a:endParaRPr lang="sl-SI" sz="2100" dirty="0">
              <a:ea typeface="Calibri"/>
              <a:cs typeface="Calibri"/>
            </a:endParaRPr>
          </a:p>
          <a:p>
            <a:pPr indent="0">
              <a:lnSpc>
                <a:spcPts val="2140"/>
              </a:lnSpc>
            </a:pPr>
            <a:endParaRPr lang="sl-SI" sz="2100" dirty="0">
              <a:ea typeface="Calibri"/>
              <a:cs typeface="Calibri"/>
            </a:endParaRPr>
          </a:p>
          <a:p>
            <a:pPr>
              <a:lnSpc>
                <a:spcPts val="2140"/>
              </a:lnSpc>
            </a:pPr>
            <a:endParaRPr lang="sl-SI" sz="2100" dirty="0">
              <a:ea typeface="Calibri"/>
              <a:cs typeface="Calibri"/>
            </a:endParaRPr>
          </a:p>
          <a:p>
            <a:pPr marL="269875">
              <a:lnSpc>
                <a:spcPts val="2120"/>
              </a:lnSpc>
            </a:pPr>
            <a:endParaRPr lang="sl-SI" sz="2100" dirty="0">
              <a:ea typeface="Calibri"/>
              <a:cs typeface="Calibri"/>
            </a:endParaRPr>
          </a:p>
          <a:p>
            <a:pPr>
              <a:lnSpc>
                <a:spcPts val="2120"/>
              </a:lnSpc>
            </a:pPr>
            <a:endParaRPr lang="sl-SI" sz="2100" dirty="0">
              <a:ea typeface="Calibri"/>
              <a:cs typeface="Calibri"/>
            </a:endParaRPr>
          </a:p>
        </p:txBody>
      </p:sp>
      <p:pic>
        <p:nvPicPr>
          <p:cNvPr id="14" name="Graphic 13" descr="Open envelope outline">
            <a:extLst>
              <a:ext uri="{FF2B5EF4-FFF2-40B4-BE49-F238E27FC236}">
                <a16:creationId xmlns:a16="http://schemas.microsoft.com/office/drawing/2014/main" id="{EF62404B-430B-39DD-71C9-9239AE14F1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9148" y="5245221"/>
            <a:ext cx="344808" cy="344808"/>
          </a:xfrm>
          <a:prstGeom prst="rect">
            <a:avLst/>
          </a:prstGeom>
        </p:spPr>
      </p:pic>
      <p:pic>
        <p:nvPicPr>
          <p:cNvPr id="16" name="Graphic 15" descr="Internet outline">
            <a:extLst>
              <a:ext uri="{FF2B5EF4-FFF2-40B4-BE49-F238E27FC236}">
                <a16:creationId xmlns:a16="http://schemas.microsoft.com/office/drawing/2014/main" id="{7C9FA53A-2EE8-FCE4-D395-8A62F83874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1188" y="5189025"/>
            <a:ext cx="457200" cy="457200"/>
          </a:xfrm>
          <a:prstGeom prst="rect">
            <a:avLst/>
          </a:prstGeom>
        </p:spPr>
      </p:pic>
      <p:pic>
        <p:nvPicPr>
          <p:cNvPr id="18" name="Graphic 17" descr="Smart Phone outline">
            <a:extLst>
              <a:ext uri="{FF2B5EF4-FFF2-40B4-BE49-F238E27FC236}">
                <a16:creationId xmlns:a16="http://schemas.microsoft.com/office/drawing/2014/main" id="{C3FC227A-126D-6988-7D7A-EBF6FEEB41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5018" y="5245221"/>
            <a:ext cx="344808" cy="344808"/>
          </a:xfrm>
          <a:prstGeom prst="rect">
            <a:avLst/>
          </a:prstGeom>
        </p:spPr>
      </p:pic>
      <p:sp>
        <p:nvSpPr>
          <p:cNvPr id="2" name="Slide Number Placeholder 5">
            <a:extLst>
              <a:ext uri="{FF2B5EF4-FFF2-40B4-BE49-F238E27FC236}">
                <a16:creationId xmlns:a16="http://schemas.microsoft.com/office/drawing/2014/main" id="{76FFA997-3A47-9B81-1168-B73941325A22}"/>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31</a:t>
            </a:fld>
            <a:endParaRPr lang="fr-CA" sz="1200" dirty="0"/>
          </a:p>
        </p:txBody>
      </p:sp>
    </p:spTree>
    <p:extLst>
      <p:ext uri="{BB962C8B-B14F-4D97-AF65-F5344CB8AC3E}">
        <p14:creationId xmlns:p14="http://schemas.microsoft.com/office/powerpoint/2010/main" val="4093179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CCC37BB3-CD85-2142-761F-77AE95FC93D3}"/>
              </a:ext>
            </a:extLst>
          </p:cNvPr>
          <p:cNvSpPr>
            <a:spLocks noGrp="1"/>
          </p:cNvSpPr>
          <p:nvPr>
            <p:ph type="body" sz="quarter" idx="18"/>
          </p:nvPr>
        </p:nvSpPr>
        <p:spPr>
          <a:xfrm>
            <a:off x="615337" y="1548294"/>
            <a:ext cx="2975564" cy="1049221"/>
          </a:xfrm>
          <a:prstGeom prst="rect">
            <a:avLst/>
          </a:prstGeom>
        </p:spPr>
        <p:txBody>
          <a:bodyPr/>
          <a:lstStyle/>
          <a:p>
            <a:r>
              <a:rPr lang="en-US" dirty="0" err="1"/>
              <a:t>Pikol</a:t>
            </a:r>
            <a:r>
              <a:rPr lang="en-US" dirty="0"/>
              <a:t> Lake Village Wine Estate, Slovenia</a:t>
            </a:r>
          </a:p>
        </p:txBody>
      </p:sp>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Case Study</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452851" y="2019050"/>
            <a:ext cx="5944597"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sz="3000" b="1" dirty="0">
                <a:solidFill>
                  <a:srgbClr val="EC7C69"/>
                </a:solidFill>
              </a:rPr>
              <a:t>Information to Access </a:t>
            </a:r>
          </a:p>
          <a:p>
            <a:pPr>
              <a:lnSpc>
                <a:spcPts val="2340"/>
              </a:lnSpc>
              <a:buClr>
                <a:srgbClr val="EC7C69"/>
              </a:buClr>
            </a:pPr>
            <a:r>
              <a:rPr lang="en-IE" sz="3000" b="1" dirty="0">
                <a:solidFill>
                  <a:srgbClr val="EC7C69"/>
                </a:solidFill>
              </a:rPr>
              <a:t>Your Apartment</a:t>
            </a:r>
          </a:p>
          <a:p>
            <a:pPr>
              <a:lnSpc>
                <a:spcPts val="2340"/>
              </a:lnSpc>
              <a:buClr>
                <a:srgbClr val="EC7C69"/>
              </a:buClr>
            </a:pPr>
            <a:endParaRPr lang="en-IE" dirty="0"/>
          </a:p>
          <a:p>
            <a:pPr>
              <a:lnSpc>
                <a:spcPts val="2340"/>
              </a:lnSpc>
              <a:buClr>
                <a:srgbClr val="EC7C69"/>
              </a:buClr>
            </a:pPr>
            <a:r>
              <a:rPr lang="en-IE" dirty="0"/>
              <a:t>Self-check-in in one of the villas using </a:t>
            </a:r>
            <a:r>
              <a:rPr lang="en-IE" dirty="0" err="1"/>
              <a:t>Bentral</a:t>
            </a:r>
            <a:r>
              <a:rPr lang="en-IE" dirty="0"/>
              <a:t> Property Management System (PMS) </a:t>
            </a:r>
          </a:p>
          <a:p>
            <a:pPr>
              <a:lnSpc>
                <a:spcPts val="2340"/>
              </a:lnSpc>
              <a:buClr>
                <a:srgbClr val="EC7C69"/>
              </a:buClr>
            </a:pPr>
            <a:r>
              <a:rPr lang="en-IE" dirty="0"/>
              <a:t>in PIKOL Lake Village Wine Estate</a:t>
            </a:r>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32</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485403" y="613375"/>
            <a:ext cx="473925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First Floating Glamping In Slovenia</a:t>
            </a:r>
          </a:p>
          <a:p>
            <a:pPr>
              <a:lnSpc>
                <a:spcPts val="3720"/>
              </a:lnSpc>
            </a:pPr>
            <a:endParaRPr lang="en-US" dirty="0"/>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275385"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pic>
        <p:nvPicPr>
          <p:cNvPr id="8" name="Picture Placeholder 8" descr="Slika, ki vsebuje besede rastlina, drevo, hiša, stavba&#10;&#10;Vsebina, ustvarjena z UI, morda ni pravilna.">
            <a:extLst>
              <a:ext uri="{FF2B5EF4-FFF2-40B4-BE49-F238E27FC236}">
                <a16:creationId xmlns:a16="http://schemas.microsoft.com/office/drawing/2014/main" id="{6F5A1468-5DBC-48F5-B6C7-FB2943868265}"/>
              </a:ext>
            </a:extLst>
          </p:cNvPr>
          <p:cNvPicPr>
            <a:picLocks noChangeAspect="1"/>
          </p:cNvPicPr>
          <p:nvPr/>
        </p:nvPicPr>
        <p:blipFill rotWithShape="1">
          <a:blip r:embed="rId4"/>
          <a:srcRect l="3493" r="3493"/>
          <a:stretch/>
        </p:blipFill>
        <p:spPr>
          <a:xfrm>
            <a:off x="663476" y="3219247"/>
            <a:ext cx="4130197" cy="2486130"/>
          </a:xfrm>
          <a:prstGeom prst="rect">
            <a:avLst/>
          </a:prstGeom>
        </p:spPr>
      </p:pic>
      <p:sp>
        <p:nvSpPr>
          <p:cNvPr id="9" name="Oval 8">
            <a:extLst>
              <a:ext uri="{FF2B5EF4-FFF2-40B4-BE49-F238E27FC236}">
                <a16:creationId xmlns:a16="http://schemas.microsoft.com/office/drawing/2014/main" id="{6E80E4CE-1EE8-FD13-F7C7-1F7F418FF89B}"/>
              </a:ext>
            </a:extLst>
          </p:cNvPr>
          <p:cNvSpPr/>
          <p:nvPr/>
        </p:nvSpPr>
        <p:spPr>
          <a:xfrm>
            <a:off x="3789145" y="4707005"/>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D864281-E3BE-185C-AEF8-D89053C62FD9}"/>
              </a:ext>
            </a:extLst>
          </p:cNvPr>
          <p:cNvSpPr/>
          <p:nvPr/>
        </p:nvSpPr>
        <p:spPr>
          <a:xfrm>
            <a:off x="3787261" y="469245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5">
                  <a:extLst>
                    <a:ext uri="{A12FA001-AC4F-418D-AE19-62706E023703}">
                      <ahyp:hlinkClr xmlns:ahyp="http://schemas.microsoft.com/office/drawing/2018/hyperlinkcolor" val="tx"/>
                    </a:ext>
                  </a:extLst>
                </a:hlinkClick>
              </a:rPr>
              <a:t>Visit</a:t>
            </a:r>
            <a:endParaRPr lang="en-IE" sz="2800" b="1" dirty="0">
              <a:solidFill>
                <a:schemeClr val="bg1"/>
              </a:solidFill>
            </a:endParaRPr>
          </a:p>
        </p:txBody>
      </p:sp>
      <p:pic>
        <p:nvPicPr>
          <p:cNvPr id="11" name="Picture 10">
            <a:extLst>
              <a:ext uri="{FF2B5EF4-FFF2-40B4-BE49-F238E27FC236}">
                <a16:creationId xmlns:a16="http://schemas.microsoft.com/office/drawing/2014/main" id="{B71BFA05-278A-CBDB-90AF-F301F31436B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6503926" y="4375810"/>
            <a:ext cx="3580276" cy="2659133"/>
          </a:xfrm>
          <a:prstGeom prst="rect">
            <a:avLst/>
          </a:prstGeom>
        </p:spPr>
      </p:pic>
    </p:spTree>
    <p:extLst>
      <p:ext uri="{BB962C8B-B14F-4D97-AF65-F5344CB8AC3E}">
        <p14:creationId xmlns:p14="http://schemas.microsoft.com/office/powerpoint/2010/main" val="145816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6" name="Freeform 5">
            <a:extLst>
              <a:ext uri="{FF2B5EF4-FFF2-40B4-BE49-F238E27FC236}">
                <a16:creationId xmlns:a16="http://schemas.microsoft.com/office/drawing/2014/main" id="{36452537-EDC1-D8A6-1F4E-2D2B1AC50BC2}"/>
              </a:ext>
            </a:extLst>
          </p:cNvPr>
          <p:cNvSpPr/>
          <p:nvPr/>
        </p:nvSpPr>
        <p:spPr>
          <a:xfrm rot="10800000">
            <a:off x="6359237" y="1915081"/>
            <a:ext cx="4656982" cy="4942919"/>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Example: </a:t>
            </a:r>
            <a:r>
              <a:rPr lang="en-US" dirty="0">
                <a:solidFill>
                  <a:srgbClr val="EC7C69"/>
                </a:solidFill>
              </a:rPr>
              <a:t>Lasting Impressions</a:t>
            </a:r>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33</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29644" y="2225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D4B51BCB-42B7-F1F0-EA7E-9D85F133E4F1}"/>
              </a:ext>
            </a:extLst>
          </p:cNvPr>
          <p:cNvSpPr txBox="1">
            <a:spLocks/>
          </p:cNvSpPr>
          <p:nvPr/>
        </p:nvSpPr>
        <p:spPr>
          <a:xfrm>
            <a:off x="629644" y="2892627"/>
            <a:ext cx="52031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Be consistent: </a:t>
            </a:r>
            <a:r>
              <a:rPr lang="en-GB" sz="2200" dirty="0">
                <a:solidFill>
                  <a:srgbClr val="414141"/>
                </a:solidFill>
              </a:rPr>
              <a:t>deliver what you promise in your listing.</a:t>
            </a:r>
          </a:p>
          <a:p>
            <a:pPr marL="342900" indent="-342900">
              <a:lnSpc>
                <a:spcPts val="2240"/>
              </a:lnSpc>
              <a:buClr>
                <a:srgbClr val="459597"/>
              </a:buClr>
              <a:buFont typeface="Arial" panose="020B0604020202020204" pitchFamily="34" charset="0"/>
              <a:buChar char="•"/>
            </a:pPr>
            <a:r>
              <a:rPr lang="en-GB" sz="2200" b="1" dirty="0">
                <a:solidFill>
                  <a:srgbClr val="EC7C69"/>
                </a:solidFill>
              </a:rPr>
              <a:t>Show you care respond quickly </a:t>
            </a:r>
            <a:r>
              <a:rPr lang="en-GB" sz="2200" dirty="0">
                <a:solidFill>
                  <a:srgbClr val="414141"/>
                </a:solidFill>
              </a:rPr>
              <a:t>to guest messages, even just to say, “I’ll check and get back to you.”</a:t>
            </a:r>
          </a:p>
          <a:p>
            <a:pPr marL="342900" indent="-342900">
              <a:lnSpc>
                <a:spcPts val="2240"/>
              </a:lnSpc>
              <a:buClr>
                <a:srgbClr val="459597"/>
              </a:buClr>
              <a:buFont typeface="Arial" panose="020B0604020202020204" pitchFamily="34" charset="0"/>
              <a:buChar char="•"/>
            </a:pPr>
            <a:r>
              <a:rPr lang="en-GB" sz="2200" b="1" dirty="0">
                <a:solidFill>
                  <a:srgbClr val="EC7C69"/>
                </a:solidFill>
              </a:rPr>
              <a:t>Go personal: </a:t>
            </a:r>
            <a:r>
              <a:rPr lang="en-GB" sz="2200" dirty="0">
                <a:solidFill>
                  <a:srgbClr val="414141"/>
                </a:solidFill>
              </a:rPr>
              <a:t>mention their name, refer to their reason for travel if known, or offer a tailored suggestion (e.g. nearby vegan cafe if they asked about food).</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F3CA5C7F-BBB1-9274-8BB9-1978E122F282}"/>
              </a:ext>
            </a:extLst>
          </p:cNvPr>
          <p:cNvSpPr txBox="1">
            <a:spLocks/>
          </p:cNvSpPr>
          <p:nvPr/>
        </p:nvSpPr>
        <p:spPr>
          <a:xfrm>
            <a:off x="6772509" y="2252263"/>
            <a:ext cx="378465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Use message templates with space to personalize (</a:t>
            </a:r>
            <a:r>
              <a:rPr lang="en-IE" sz="2200" i="1" dirty="0"/>
              <a:t>e.g. “Hi [Name], have a great stay in Maribor – the weather looks perfect </a:t>
            </a:r>
            <a:r>
              <a:rPr lang="en-IE" sz="2200" dirty="0"/>
              <a:t>for exploring today!”).</a:t>
            </a:r>
          </a:p>
          <a:p>
            <a:pPr marL="342900" indent="-342900" algn="l">
              <a:lnSpc>
                <a:spcPts val="2340"/>
              </a:lnSpc>
              <a:spcBef>
                <a:spcPts val="0"/>
              </a:spcBef>
              <a:buFont typeface="Arial" panose="020B0604020202020204" pitchFamily="34" charset="0"/>
              <a:buChar char="•"/>
            </a:pPr>
            <a:r>
              <a:rPr lang="en-IE" sz="2200" dirty="0"/>
              <a:t>Ask for honest feedback and act on it to show improvement.</a:t>
            </a:r>
          </a:p>
          <a:p>
            <a:pPr marL="342900" indent="-342900" algn="l">
              <a:lnSpc>
                <a:spcPts val="2340"/>
              </a:lnSpc>
              <a:spcBef>
                <a:spcPts val="0"/>
              </a:spcBef>
              <a:buFont typeface="Arial" panose="020B0604020202020204" pitchFamily="34" charset="0"/>
              <a:buChar char="•"/>
            </a:pPr>
            <a:r>
              <a:rPr lang="en-IE" sz="2200" dirty="0"/>
              <a:t>Keep a small guestbook or feedback card on site.</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36059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A96B-E497-1DA6-6BA9-1788A978AAC1}"/>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8602243A-A8E5-D728-1D5C-8669FAB7A978}"/>
              </a:ext>
            </a:extLst>
          </p:cNvPr>
          <p:cNvSpPr/>
          <p:nvPr/>
        </p:nvSpPr>
        <p:spPr>
          <a:xfrm>
            <a:off x="5444836" y="-9524"/>
            <a:ext cx="6747166" cy="5896454"/>
          </a:xfrm>
          <a:custGeom>
            <a:avLst/>
            <a:gdLst>
              <a:gd name="connsiteX0" fmla="*/ 100484 w 6747166"/>
              <a:gd name="connsiteY0" fmla="*/ 0 h 5896454"/>
              <a:gd name="connsiteX1" fmla="*/ 6747165 w 6747166"/>
              <a:gd name="connsiteY1" fmla="*/ 0 h 5896454"/>
              <a:gd name="connsiteX2" fmla="*/ 6747166 w 6747166"/>
              <a:gd name="connsiteY2" fmla="*/ 4370799 h 5896454"/>
              <a:gd name="connsiteX3" fmla="*/ 6701832 w 6747166"/>
              <a:gd name="connsiteY3" fmla="*/ 4426118 h 5896454"/>
              <a:gd name="connsiteX4" fmla="*/ 3980302 w 6747166"/>
              <a:gd name="connsiteY4" fmla="*/ 5895522 h 5896454"/>
              <a:gd name="connsiteX5" fmla="*/ 3891611 w 6747166"/>
              <a:gd name="connsiteY5" fmla="*/ 5664719 h 5896454"/>
              <a:gd name="connsiteX6" fmla="*/ 4734676 w 6747166"/>
              <a:gd name="connsiteY6" fmla="*/ 4870808 h 5896454"/>
              <a:gd name="connsiteX7" fmla="*/ 4576536 w 6747166"/>
              <a:gd name="connsiteY7" fmla="*/ 4607950 h 5896454"/>
              <a:gd name="connsiteX8" fmla="*/ 3526179 w 6747166"/>
              <a:gd name="connsiteY8" fmla="*/ 4670991 h 5896454"/>
              <a:gd name="connsiteX9" fmla="*/ 11799 w 6747166"/>
              <a:gd name="connsiteY9" fmla="*/ 564654 h 5896454"/>
              <a:gd name="connsiteX10" fmla="*/ 12868 w 6747166"/>
              <a:gd name="connsiteY10" fmla="*/ 564654 h 5896454"/>
              <a:gd name="connsiteX11" fmla="*/ 96749 w 6747166"/>
              <a:gd name="connsiteY11" fmla="*/ 14098 h 58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7166" h="5896454">
                <a:moveTo>
                  <a:pt x="100484" y="0"/>
                </a:moveTo>
                <a:lnTo>
                  <a:pt x="6747165" y="0"/>
                </a:lnTo>
                <a:lnTo>
                  <a:pt x="6747166" y="4370799"/>
                </a:lnTo>
                <a:lnTo>
                  <a:pt x="6701832" y="4426118"/>
                </a:lnTo>
                <a:cubicBezTo>
                  <a:pt x="5982782" y="5252804"/>
                  <a:pt x="5010092" y="5783327"/>
                  <a:pt x="3980302" y="5895522"/>
                </a:cubicBezTo>
                <a:cubicBezTo>
                  <a:pt x="3848870" y="5910480"/>
                  <a:pt x="3784758" y="5741655"/>
                  <a:pt x="3891611" y="5664719"/>
                </a:cubicBezTo>
                <a:cubicBezTo>
                  <a:pt x="4200414" y="5441398"/>
                  <a:pt x="4484642" y="5174268"/>
                  <a:pt x="4734676" y="4870808"/>
                </a:cubicBezTo>
                <a:cubicBezTo>
                  <a:pt x="4831912" y="4753270"/>
                  <a:pt x="4727200" y="4578033"/>
                  <a:pt x="4576536" y="4607950"/>
                </a:cubicBezTo>
                <a:cubicBezTo>
                  <a:pt x="4238882" y="4675270"/>
                  <a:pt x="3886268" y="4698775"/>
                  <a:pt x="3526179" y="4670991"/>
                </a:cubicBezTo>
                <a:cubicBezTo>
                  <a:pt x="1423320" y="4508579"/>
                  <a:pt x="-152753" y="2667512"/>
                  <a:pt x="11799" y="564654"/>
                </a:cubicBezTo>
                <a:lnTo>
                  <a:pt x="12868" y="564654"/>
                </a:lnTo>
                <a:cubicBezTo>
                  <a:pt x="27829" y="376595"/>
                  <a:pt x="56145" y="192808"/>
                  <a:pt x="96749" y="14098"/>
                </a:cubicBezTo>
                <a:close/>
              </a:path>
            </a:pathLst>
          </a:custGeom>
          <a:solidFill>
            <a:srgbClr val="459597"/>
          </a:solidFill>
          <a:ln w="9534" cap="flat">
            <a:noFill/>
            <a:prstDash val="solid"/>
            <a:miter/>
          </a:ln>
        </p:spPr>
        <p:txBody>
          <a:bodyPr wrap="square" rtlCol="0" anchor="ctr">
            <a:noAutofit/>
          </a:bodyPr>
          <a:lstStyle/>
          <a:p>
            <a:endParaRPr lang="en-US"/>
          </a:p>
        </p:txBody>
      </p:sp>
      <p:sp>
        <p:nvSpPr>
          <p:cNvPr id="11" name="Freeform 10">
            <a:extLst>
              <a:ext uri="{FF2B5EF4-FFF2-40B4-BE49-F238E27FC236}">
                <a16:creationId xmlns:a16="http://schemas.microsoft.com/office/drawing/2014/main" id="{C87718EF-CFD5-30D9-A65C-A9CB4939073E}"/>
              </a:ext>
            </a:extLst>
          </p:cNvPr>
          <p:cNvSpPr/>
          <p:nvPr/>
        </p:nvSpPr>
        <p:spPr>
          <a:xfrm>
            <a:off x="2591100" y="1874559"/>
            <a:ext cx="4591442" cy="5185062"/>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15" name="Text Placeholder 4">
            <a:extLst>
              <a:ext uri="{FF2B5EF4-FFF2-40B4-BE49-F238E27FC236}">
                <a16:creationId xmlns:a16="http://schemas.microsoft.com/office/drawing/2014/main" id="{FCA4B01C-1D93-BC60-1D18-469926E7EE02}"/>
              </a:ext>
            </a:extLst>
          </p:cNvPr>
          <p:cNvSpPr txBox="1">
            <a:spLocks/>
          </p:cNvSpPr>
          <p:nvPr/>
        </p:nvSpPr>
        <p:spPr>
          <a:xfrm>
            <a:off x="7572143" y="895020"/>
            <a:ext cx="3311237" cy="120219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3240"/>
              </a:lnSpc>
              <a:buClr>
                <a:srgbClr val="459597"/>
              </a:buClr>
            </a:pPr>
            <a:r>
              <a:rPr lang="en-GB" sz="3200" i="1" dirty="0">
                <a:solidFill>
                  <a:schemeClr val="bg1"/>
                </a:solidFill>
              </a:rPr>
              <a:t>“Dear James, great question - I’ll double-check and get back to you within the hour.”</a:t>
            </a:r>
          </a:p>
        </p:txBody>
      </p:sp>
      <p:sp>
        <p:nvSpPr>
          <p:cNvPr id="17" name="Text Placeholder 5">
            <a:extLst>
              <a:ext uri="{FF2B5EF4-FFF2-40B4-BE49-F238E27FC236}">
                <a16:creationId xmlns:a16="http://schemas.microsoft.com/office/drawing/2014/main" id="{68FED026-5331-385E-30D3-143404CEDD34}"/>
              </a:ext>
            </a:extLst>
          </p:cNvPr>
          <p:cNvSpPr txBox="1">
            <a:spLocks/>
          </p:cNvSpPr>
          <p:nvPr/>
        </p:nvSpPr>
        <p:spPr>
          <a:xfrm>
            <a:off x="3372843" y="3549692"/>
            <a:ext cx="30279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900"/>
              </a:lnSpc>
            </a:pPr>
            <a:r>
              <a:rPr lang="en-US" dirty="0">
                <a:solidFill>
                  <a:schemeClr val="bg1"/>
                </a:solidFill>
              </a:rPr>
              <a:t>Quick &amp; Caring Communication: </a:t>
            </a:r>
          </a:p>
        </p:txBody>
      </p:sp>
      <p:sp>
        <p:nvSpPr>
          <p:cNvPr id="18" name="Text Placeholder 4">
            <a:extLst>
              <a:ext uri="{FF2B5EF4-FFF2-40B4-BE49-F238E27FC236}">
                <a16:creationId xmlns:a16="http://schemas.microsoft.com/office/drawing/2014/main" id="{8BF1EEB8-9808-E469-C1AA-8577BC80BB5D}"/>
              </a:ext>
            </a:extLst>
          </p:cNvPr>
          <p:cNvSpPr txBox="1">
            <a:spLocks/>
          </p:cNvSpPr>
          <p:nvPr/>
        </p:nvSpPr>
        <p:spPr>
          <a:xfrm>
            <a:off x="3372844" y="4425733"/>
            <a:ext cx="317951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2240"/>
              </a:lnSpc>
              <a:buClr>
                <a:srgbClr val="459597"/>
              </a:buClr>
            </a:pPr>
            <a:r>
              <a:rPr lang="en-GB" sz="2200" dirty="0">
                <a:solidFill>
                  <a:schemeClr val="bg1"/>
                </a:solidFill>
              </a:rPr>
              <a:t>Sara responds to all guest messages within 1 hour. If she doesn’t have an immediate answer, she replies with:</a:t>
            </a:r>
          </a:p>
          <a:p>
            <a:pPr indent="0" algn="ctr">
              <a:lnSpc>
                <a:spcPts val="2240"/>
              </a:lnSpc>
              <a:buClr>
                <a:srgbClr val="459597"/>
              </a:buClr>
            </a:pPr>
            <a:endParaRPr lang="en-GB" sz="2200" dirty="0">
              <a:solidFill>
                <a:schemeClr val="bg1"/>
              </a:solidFill>
            </a:endParaRPr>
          </a:p>
          <a:p>
            <a:pPr indent="0" algn="ctr">
              <a:lnSpc>
                <a:spcPts val="2240"/>
              </a:lnSpc>
              <a:buClr>
                <a:srgbClr val="459597"/>
              </a:buClr>
            </a:pPr>
            <a:endParaRPr lang="en-GB" sz="2200" dirty="0">
              <a:solidFill>
                <a:schemeClr val="bg1"/>
              </a:solidFill>
            </a:endParaRPr>
          </a:p>
        </p:txBody>
      </p:sp>
      <p:sp>
        <p:nvSpPr>
          <p:cNvPr id="19" name="Text Placeholder 3">
            <a:extLst>
              <a:ext uri="{FF2B5EF4-FFF2-40B4-BE49-F238E27FC236}">
                <a16:creationId xmlns:a16="http://schemas.microsoft.com/office/drawing/2014/main" id="{422EA20D-FD4B-67B9-809A-C60B366A655F}"/>
              </a:ext>
            </a:extLst>
          </p:cNvPr>
          <p:cNvSpPr txBox="1">
            <a:spLocks/>
          </p:cNvSpPr>
          <p:nvPr/>
        </p:nvSpPr>
        <p:spPr>
          <a:xfrm>
            <a:off x="609624" y="493193"/>
            <a:ext cx="425332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Building Trust and Lasting Impressions</a:t>
            </a:r>
          </a:p>
        </p:txBody>
      </p:sp>
      <p:cxnSp>
        <p:nvCxnSpPr>
          <p:cNvPr id="20" name="Straight Connector 19">
            <a:extLst>
              <a:ext uri="{FF2B5EF4-FFF2-40B4-BE49-F238E27FC236}">
                <a16:creationId xmlns:a16="http://schemas.microsoft.com/office/drawing/2014/main" id="{C9727771-F721-CA5F-9117-226F6160BBEB}"/>
              </a:ext>
            </a:extLst>
          </p:cNvPr>
          <p:cNvCxnSpPr>
            <a:cxnSpLocks/>
          </p:cNvCxnSpPr>
          <p:nvPr/>
        </p:nvCxnSpPr>
        <p:spPr>
          <a:xfrm>
            <a:off x="0" y="1665608"/>
            <a:ext cx="48629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D512EFB-9945-51A2-D856-BE4EDC09FF59}"/>
              </a:ext>
            </a:extLst>
          </p:cNvPr>
          <p:cNvSpPr txBox="1"/>
          <p:nvPr/>
        </p:nvSpPr>
        <p:spPr>
          <a:xfrm>
            <a:off x="7034781" y="5886929"/>
            <a:ext cx="4028708" cy="660502"/>
          </a:xfrm>
          <a:prstGeom prst="rect">
            <a:avLst/>
          </a:prstGeom>
          <a:noFill/>
        </p:spPr>
        <p:txBody>
          <a:bodyPr wrap="square" anchor="ctr">
            <a:spAutoFit/>
          </a:bodyPr>
          <a:lstStyle/>
          <a:p>
            <a:pPr indent="0">
              <a:lnSpc>
                <a:spcPts val="2240"/>
              </a:lnSpc>
              <a:buClr>
                <a:srgbClr val="459597"/>
              </a:buClr>
            </a:pPr>
            <a:r>
              <a:rPr lang="en-IE" sz="2200" dirty="0">
                <a:solidFill>
                  <a:srgbClr val="414141"/>
                </a:solidFill>
              </a:rPr>
              <a:t>This builds trust and reassures guests that their needs matter</a:t>
            </a:r>
            <a:endParaRPr lang="en-GB" sz="2200" dirty="0">
              <a:solidFill>
                <a:srgbClr val="414141"/>
              </a:solidFill>
            </a:endParaRPr>
          </a:p>
        </p:txBody>
      </p:sp>
      <p:sp>
        <p:nvSpPr>
          <p:cNvPr id="34" name="Slide Number Placeholder 5">
            <a:extLst>
              <a:ext uri="{FF2B5EF4-FFF2-40B4-BE49-F238E27FC236}">
                <a16:creationId xmlns:a16="http://schemas.microsoft.com/office/drawing/2014/main" id="{7B940AD4-3A79-0CC8-DF56-8F4601B85E7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34</a:t>
            </a:fld>
            <a:endParaRPr lang="fr-CA" sz="1200" dirty="0"/>
          </a:p>
        </p:txBody>
      </p:sp>
      <p:pic>
        <p:nvPicPr>
          <p:cNvPr id="36" name="Picture 35">
            <a:extLst>
              <a:ext uri="{FF2B5EF4-FFF2-40B4-BE49-F238E27FC236}">
                <a16:creationId xmlns:a16="http://schemas.microsoft.com/office/drawing/2014/main" id="{B825F0D6-00B9-3C8C-7BF6-6101BA770E21}"/>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1505274" y="5302967"/>
            <a:ext cx="3580276" cy="2123680"/>
          </a:xfrm>
          <a:prstGeom prst="rect">
            <a:avLst/>
          </a:prstGeom>
        </p:spPr>
      </p:pic>
    </p:spTree>
    <p:extLst>
      <p:ext uri="{BB962C8B-B14F-4D97-AF65-F5344CB8AC3E}">
        <p14:creationId xmlns:p14="http://schemas.microsoft.com/office/powerpoint/2010/main" val="3446781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EFDB3-28A2-E133-4B8C-D6BD16A56C03}"/>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0F862C2A-CB8C-E9A1-9A1D-1CEFF6E6C515}"/>
              </a:ext>
            </a:extLst>
          </p:cNvPr>
          <p:cNvSpPr/>
          <p:nvPr/>
        </p:nvSpPr>
        <p:spPr>
          <a:xfrm>
            <a:off x="5444836" y="-9524"/>
            <a:ext cx="6747166" cy="5896454"/>
          </a:xfrm>
          <a:custGeom>
            <a:avLst/>
            <a:gdLst>
              <a:gd name="connsiteX0" fmla="*/ 100484 w 6747166"/>
              <a:gd name="connsiteY0" fmla="*/ 0 h 5896454"/>
              <a:gd name="connsiteX1" fmla="*/ 6747165 w 6747166"/>
              <a:gd name="connsiteY1" fmla="*/ 0 h 5896454"/>
              <a:gd name="connsiteX2" fmla="*/ 6747166 w 6747166"/>
              <a:gd name="connsiteY2" fmla="*/ 4370799 h 5896454"/>
              <a:gd name="connsiteX3" fmla="*/ 6701832 w 6747166"/>
              <a:gd name="connsiteY3" fmla="*/ 4426118 h 5896454"/>
              <a:gd name="connsiteX4" fmla="*/ 3980302 w 6747166"/>
              <a:gd name="connsiteY4" fmla="*/ 5895522 h 5896454"/>
              <a:gd name="connsiteX5" fmla="*/ 3891611 w 6747166"/>
              <a:gd name="connsiteY5" fmla="*/ 5664719 h 5896454"/>
              <a:gd name="connsiteX6" fmla="*/ 4734676 w 6747166"/>
              <a:gd name="connsiteY6" fmla="*/ 4870808 h 5896454"/>
              <a:gd name="connsiteX7" fmla="*/ 4576536 w 6747166"/>
              <a:gd name="connsiteY7" fmla="*/ 4607950 h 5896454"/>
              <a:gd name="connsiteX8" fmla="*/ 3526179 w 6747166"/>
              <a:gd name="connsiteY8" fmla="*/ 4670991 h 5896454"/>
              <a:gd name="connsiteX9" fmla="*/ 11799 w 6747166"/>
              <a:gd name="connsiteY9" fmla="*/ 564654 h 5896454"/>
              <a:gd name="connsiteX10" fmla="*/ 12868 w 6747166"/>
              <a:gd name="connsiteY10" fmla="*/ 564654 h 5896454"/>
              <a:gd name="connsiteX11" fmla="*/ 96749 w 6747166"/>
              <a:gd name="connsiteY11" fmla="*/ 14098 h 58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7166" h="5896454">
                <a:moveTo>
                  <a:pt x="100484" y="0"/>
                </a:moveTo>
                <a:lnTo>
                  <a:pt x="6747165" y="0"/>
                </a:lnTo>
                <a:lnTo>
                  <a:pt x="6747166" y="4370799"/>
                </a:lnTo>
                <a:lnTo>
                  <a:pt x="6701832" y="4426118"/>
                </a:lnTo>
                <a:cubicBezTo>
                  <a:pt x="5982782" y="5252804"/>
                  <a:pt x="5010092" y="5783327"/>
                  <a:pt x="3980302" y="5895522"/>
                </a:cubicBezTo>
                <a:cubicBezTo>
                  <a:pt x="3848870" y="5910480"/>
                  <a:pt x="3784758" y="5741655"/>
                  <a:pt x="3891611" y="5664719"/>
                </a:cubicBezTo>
                <a:cubicBezTo>
                  <a:pt x="4200414" y="5441398"/>
                  <a:pt x="4484642" y="5174268"/>
                  <a:pt x="4734676" y="4870808"/>
                </a:cubicBezTo>
                <a:cubicBezTo>
                  <a:pt x="4831912" y="4753270"/>
                  <a:pt x="4727200" y="4578033"/>
                  <a:pt x="4576536" y="4607950"/>
                </a:cubicBezTo>
                <a:cubicBezTo>
                  <a:pt x="4238882" y="4675270"/>
                  <a:pt x="3886268" y="4698775"/>
                  <a:pt x="3526179" y="4670991"/>
                </a:cubicBezTo>
                <a:cubicBezTo>
                  <a:pt x="1423320" y="4508579"/>
                  <a:pt x="-152753" y="2667512"/>
                  <a:pt x="11799" y="564654"/>
                </a:cubicBezTo>
                <a:lnTo>
                  <a:pt x="12868" y="564654"/>
                </a:lnTo>
                <a:cubicBezTo>
                  <a:pt x="27829" y="376595"/>
                  <a:pt x="56145" y="192808"/>
                  <a:pt x="96749" y="14098"/>
                </a:cubicBezTo>
                <a:close/>
              </a:path>
            </a:pathLst>
          </a:custGeom>
          <a:solidFill>
            <a:srgbClr val="459597"/>
          </a:solidFill>
          <a:ln w="9534" cap="flat">
            <a:noFill/>
            <a:prstDash val="solid"/>
            <a:miter/>
          </a:ln>
        </p:spPr>
        <p:txBody>
          <a:bodyPr wrap="square" rtlCol="0" anchor="ctr">
            <a:noAutofit/>
          </a:bodyPr>
          <a:lstStyle/>
          <a:p>
            <a:endParaRPr lang="en-US"/>
          </a:p>
        </p:txBody>
      </p:sp>
      <p:sp>
        <p:nvSpPr>
          <p:cNvPr id="11" name="Freeform 10">
            <a:extLst>
              <a:ext uri="{FF2B5EF4-FFF2-40B4-BE49-F238E27FC236}">
                <a16:creationId xmlns:a16="http://schemas.microsoft.com/office/drawing/2014/main" id="{6F41A5B2-C60C-3392-22FD-3F79ED87FCFA}"/>
              </a:ext>
            </a:extLst>
          </p:cNvPr>
          <p:cNvSpPr/>
          <p:nvPr/>
        </p:nvSpPr>
        <p:spPr>
          <a:xfrm rot="17100000">
            <a:off x="2111268" y="1792078"/>
            <a:ext cx="4591442" cy="5185062"/>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15" name="Text Placeholder 4">
            <a:extLst>
              <a:ext uri="{FF2B5EF4-FFF2-40B4-BE49-F238E27FC236}">
                <a16:creationId xmlns:a16="http://schemas.microsoft.com/office/drawing/2014/main" id="{AC167498-05AE-5FB8-47EF-60C639BD65AE}"/>
              </a:ext>
            </a:extLst>
          </p:cNvPr>
          <p:cNvSpPr txBox="1">
            <a:spLocks/>
          </p:cNvSpPr>
          <p:nvPr/>
        </p:nvSpPr>
        <p:spPr>
          <a:xfrm>
            <a:off x="6758609" y="895020"/>
            <a:ext cx="4124771" cy="120219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3240"/>
              </a:lnSpc>
              <a:buClr>
                <a:srgbClr val="459597"/>
              </a:buClr>
            </a:pPr>
            <a:r>
              <a:rPr lang="en-GB" sz="3200" i="1" dirty="0">
                <a:solidFill>
                  <a:schemeClr val="bg1"/>
                </a:solidFill>
              </a:rPr>
              <a:t> “Hi Lena and Marco, congratulations! I’ve left a small bottle of sparkling wine for you in the fridge. Enjoy your time in Maribor!”</a:t>
            </a:r>
          </a:p>
          <a:p>
            <a:pPr indent="0" algn="ctr">
              <a:lnSpc>
                <a:spcPts val="3240"/>
              </a:lnSpc>
              <a:buClr>
                <a:srgbClr val="459597"/>
              </a:buClr>
            </a:pPr>
            <a:endParaRPr lang="en-GB" sz="3200" i="1" dirty="0">
              <a:solidFill>
                <a:schemeClr val="bg1"/>
              </a:solidFill>
            </a:endParaRPr>
          </a:p>
        </p:txBody>
      </p:sp>
      <p:sp>
        <p:nvSpPr>
          <p:cNvPr id="17" name="Text Placeholder 5">
            <a:extLst>
              <a:ext uri="{FF2B5EF4-FFF2-40B4-BE49-F238E27FC236}">
                <a16:creationId xmlns:a16="http://schemas.microsoft.com/office/drawing/2014/main" id="{3CF3FE18-90DB-F0ED-8DEA-E80AA42E2A44}"/>
              </a:ext>
            </a:extLst>
          </p:cNvPr>
          <p:cNvSpPr txBox="1">
            <a:spLocks/>
          </p:cNvSpPr>
          <p:nvPr/>
        </p:nvSpPr>
        <p:spPr>
          <a:xfrm>
            <a:off x="3068044" y="3340557"/>
            <a:ext cx="30279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900"/>
              </a:lnSpc>
            </a:pPr>
            <a:r>
              <a:rPr lang="en-US" dirty="0">
                <a:solidFill>
                  <a:schemeClr val="bg1"/>
                </a:solidFill>
              </a:rPr>
              <a:t>Personalized Touches:</a:t>
            </a:r>
          </a:p>
        </p:txBody>
      </p:sp>
      <p:sp>
        <p:nvSpPr>
          <p:cNvPr id="18" name="Text Placeholder 4">
            <a:extLst>
              <a:ext uri="{FF2B5EF4-FFF2-40B4-BE49-F238E27FC236}">
                <a16:creationId xmlns:a16="http://schemas.microsoft.com/office/drawing/2014/main" id="{F94765D8-21AC-A3DA-783D-1F8BEB6156A3}"/>
              </a:ext>
            </a:extLst>
          </p:cNvPr>
          <p:cNvSpPr txBox="1">
            <a:spLocks/>
          </p:cNvSpPr>
          <p:nvPr/>
        </p:nvSpPr>
        <p:spPr>
          <a:xfrm>
            <a:off x="3068045" y="4216598"/>
            <a:ext cx="317951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2240"/>
              </a:lnSpc>
              <a:buClr>
                <a:srgbClr val="459597"/>
              </a:buClr>
            </a:pPr>
            <a:r>
              <a:rPr lang="en-GB" sz="2200" dirty="0">
                <a:solidFill>
                  <a:schemeClr val="bg1"/>
                </a:solidFill>
              </a:rPr>
              <a:t>When Sara sees that a guest booked the apartment for a honeymoon, she writes:</a:t>
            </a:r>
          </a:p>
          <a:p>
            <a:pPr indent="0" algn="ctr">
              <a:lnSpc>
                <a:spcPts val="2240"/>
              </a:lnSpc>
              <a:buClr>
                <a:srgbClr val="459597"/>
              </a:buClr>
            </a:pPr>
            <a:endParaRPr lang="en-GB" sz="2200" dirty="0">
              <a:solidFill>
                <a:schemeClr val="bg1"/>
              </a:solidFill>
            </a:endParaRPr>
          </a:p>
          <a:p>
            <a:pPr indent="0" algn="ctr">
              <a:lnSpc>
                <a:spcPts val="2240"/>
              </a:lnSpc>
              <a:buClr>
                <a:srgbClr val="459597"/>
              </a:buClr>
            </a:pPr>
            <a:endParaRPr lang="en-GB" sz="2200" dirty="0">
              <a:solidFill>
                <a:schemeClr val="bg1"/>
              </a:solidFill>
            </a:endParaRPr>
          </a:p>
        </p:txBody>
      </p:sp>
      <p:sp>
        <p:nvSpPr>
          <p:cNvPr id="19" name="Text Placeholder 3">
            <a:extLst>
              <a:ext uri="{FF2B5EF4-FFF2-40B4-BE49-F238E27FC236}">
                <a16:creationId xmlns:a16="http://schemas.microsoft.com/office/drawing/2014/main" id="{F84ACF40-6AC5-447B-3C5B-6CCEE53F4E36}"/>
              </a:ext>
            </a:extLst>
          </p:cNvPr>
          <p:cNvSpPr txBox="1">
            <a:spLocks/>
          </p:cNvSpPr>
          <p:nvPr/>
        </p:nvSpPr>
        <p:spPr>
          <a:xfrm>
            <a:off x="609624" y="493193"/>
            <a:ext cx="425332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Building Trust and Lasting Impressions</a:t>
            </a:r>
          </a:p>
        </p:txBody>
      </p:sp>
      <p:cxnSp>
        <p:nvCxnSpPr>
          <p:cNvPr id="20" name="Straight Connector 19">
            <a:extLst>
              <a:ext uri="{FF2B5EF4-FFF2-40B4-BE49-F238E27FC236}">
                <a16:creationId xmlns:a16="http://schemas.microsoft.com/office/drawing/2014/main" id="{51640911-4186-7763-38B7-A13DF897C158}"/>
              </a:ext>
            </a:extLst>
          </p:cNvPr>
          <p:cNvCxnSpPr>
            <a:cxnSpLocks/>
          </p:cNvCxnSpPr>
          <p:nvPr/>
        </p:nvCxnSpPr>
        <p:spPr>
          <a:xfrm>
            <a:off x="0" y="1665608"/>
            <a:ext cx="48629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BEFE01A6-BD9E-2B88-317F-10688EBB8E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35</a:t>
            </a:fld>
            <a:endParaRPr lang="fr-CA" sz="1200" dirty="0"/>
          </a:p>
        </p:txBody>
      </p:sp>
      <p:pic>
        <p:nvPicPr>
          <p:cNvPr id="4" name="Picture 3">
            <a:extLst>
              <a:ext uri="{FF2B5EF4-FFF2-40B4-BE49-F238E27FC236}">
                <a16:creationId xmlns:a16="http://schemas.microsoft.com/office/drawing/2014/main" id="{AF33EB38-8938-C2CD-D634-C8C729CC3D2A}"/>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594308" y="5109122"/>
            <a:ext cx="3580276" cy="2123680"/>
          </a:xfrm>
          <a:prstGeom prst="rect">
            <a:avLst/>
          </a:prstGeom>
        </p:spPr>
      </p:pic>
    </p:spTree>
    <p:extLst>
      <p:ext uri="{BB962C8B-B14F-4D97-AF65-F5344CB8AC3E}">
        <p14:creationId xmlns:p14="http://schemas.microsoft.com/office/powerpoint/2010/main" val="4175293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C2829-EE36-81DD-F287-02A06E4F0E2C}"/>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C2B7AAC6-701C-660A-917A-6BA6389E5BA7}"/>
              </a:ext>
            </a:extLst>
          </p:cNvPr>
          <p:cNvSpPr/>
          <p:nvPr/>
        </p:nvSpPr>
        <p:spPr>
          <a:xfrm>
            <a:off x="5444836" y="-9524"/>
            <a:ext cx="6747166" cy="5896454"/>
          </a:xfrm>
          <a:custGeom>
            <a:avLst/>
            <a:gdLst>
              <a:gd name="connsiteX0" fmla="*/ 100484 w 6747166"/>
              <a:gd name="connsiteY0" fmla="*/ 0 h 5896454"/>
              <a:gd name="connsiteX1" fmla="*/ 6747165 w 6747166"/>
              <a:gd name="connsiteY1" fmla="*/ 0 h 5896454"/>
              <a:gd name="connsiteX2" fmla="*/ 6747166 w 6747166"/>
              <a:gd name="connsiteY2" fmla="*/ 4370799 h 5896454"/>
              <a:gd name="connsiteX3" fmla="*/ 6701832 w 6747166"/>
              <a:gd name="connsiteY3" fmla="*/ 4426118 h 5896454"/>
              <a:gd name="connsiteX4" fmla="*/ 3980302 w 6747166"/>
              <a:gd name="connsiteY4" fmla="*/ 5895522 h 5896454"/>
              <a:gd name="connsiteX5" fmla="*/ 3891611 w 6747166"/>
              <a:gd name="connsiteY5" fmla="*/ 5664719 h 5896454"/>
              <a:gd name="connsiteX6" fmla="*/ 4734676 w 6747166"/>
              <a:gd name="connsiteY6" fmla="*/ 4870808 h 5896454"/>
              <a:gd name="connsiteX7" fmla="*/ 4576536 w 6747166"/>
              <a:gd name="connsiteY7" fmla="*/ 4607950 h 5896454"/>
              <a:gd name="connsiteX8" fmla="*/ 3526179 w 6747166"/>
              <a:gd name="connsiteY8" fmla="*/ 4670991 h 5896454"/>
              <a:gd name="connsiteX9" fmla="*/ 11799 w 6747166"/>
              <a:gd name="connsiteY9" fmla="*/ 564654 h 5896454"/>
              <a:gd name="connsiteX10" fmla="*/ 12868 w 6747166"/>
              <a:gd name="connsiteY10" fmla="*/ 564654 h 5896454"/>
              <a:gd name="connsiteX11" fmla="*/ 96749 w 6747166"/>
              <a:gd name="connsiteY11" fmla="*/ 14098 h 58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7166" h="5896454">
                <a:moveTo>
                  <a:pt x="100484" y="0"/>
                </a:moveTo>
                <a:lnTo>
                  <a:pt x="6747165" y="0"/>
                </a:lnTo>
                <a:lnTo>
                  <a:pt x="6747166" y="4370799"/>
                </a:lnTo>
                <a:lnTo>
                  <a:pt x="6701832" y="4426118"/>
                </a:lnTo>
                <a:cubicBezTo>
                  <a:pt x="5982782" y="5252804"/>
                  <a:pt x="5010092" y="5783327"/>
                  <a:pt x="3980302" y="5895522"/>
                </a:cubicBezTo>
                <a:cubicBezTo>
                  <a:pt x="3848870" y="5910480"/>
                  <a:pt x="3784758" y="5741655"/>
                  <a:pt x="3891611" y="5664719"/>
                </a:cubicBezTo>
                <a:cubicBezTo>
                  <a:pt x="4200414" y="5441398"/>
                  <a:pt x="4484642" y="5174268"/>
                  <a:pt x="4734676" y="4870808"/>
                </a:cubicBezTo>
                <a:cubicBezTo>
                  <a:pt x="4831912" y="4753270"/>
                  <a:pt x="4727200" y="4578033"/>
                  <a:pt x="4576536" y="4607950"/>
                </a:cubicBezTo>
                <a:cubicBezTo>
                  <a:pt x="4238882" y="4675270"/>
                  <a:pt x="3886268" y="4698775"/>
                  <a:pt x="3526179" y="4670991"/>
                </a:cubicBezTo>
                <a:cubicBezTo>
                  <a:pt x="1423320" y="4508579"/>
                  <a:pt x="-152753" y="2667512"/>
                  <a:pt x="11799" y="564654"/>
                </a:cubicBezTo>
                <a:lnTo>
                  <a:pt x="12868" y="564654"/>
                </a:lnTo>
                <a:cubicBezTo>
                  <a:pt x="27829" y="376595"/>
                  <a:pt x="56145" y="192808"/>
                  <a:pt x="96749" y="14098"/>
                </a:cubicBezTo>
                <a:close/>
              </a:path>
            </a:pathLst>
          </a:custGeom>
          <a:solidFill>
            <a:srgbClr val="459597"/>
          </a:solidFill>
          <a:ln w="9534" cap="flat">
            <a:noFill/>
            <a:prstDash val="solid"/>
            <a:miter/>
          </a:ln>
        </p:spPr>
        <p:txBody>
          <a:bodyPr wrap="square" rtlCol="0" anchor="ctr">
            <a:noAutofit/>
          </a:bodyPr>
          <a:lstStyle/>
          <a:p>
            <a:endParaRPr lang="en-US"/>
          </a:p>
        </p:txBody>
      </p:sp>
      <p:sp>
        <p:nvSpPr>
          <p:cNvPr id="11" name="Freeform 10">
            <a:extLst>
              <a:ext uri="{FF2B5EF4-FFF2-40B4-BE49-F238E27FC236}">
                <a16:creationId xmlns:a16="http://schemas.microsoft.com/office/drawing/2014/main" id="{F947289D-3192-ED31-129D-4AF2982F02EA}"/>
              </a:ext>
            </a:extLst>
          </p:cNvPr>
          <p:cNvSpPr/>
          <p:nvPr/>
        </p:nvSpPr>
        <p:spPr>
          <a:xfrm>
            <a:off x="2591100" y="1874559"/>
            <a:ext cx="4591442" cy="5185062"/>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15" name="Text Placeholder 4">
            <a:extLst>
              <a:ext uri="{FF2B5EF4-FFF2-40B4-BE49-F238E27FC236}">
                <a16:creationId xmlns:a16="http://schemas.microsoft.com/office/drawing/2014/main" id="{FAD95DF1-6CA1-337A-CFD3-09AC400DAFE5}"/>
              </a:ext>
            </a:extLst>
          </p:cNvPr>
          <p:cNvSpPr txBox="1">
            <a:spLocks/>
          </p:cNvSpPr>
          <p:nvPr/>
        </p:nvSpPr>
        <p:spPr>
          <a:xfrm>
            <a:off x="6934938" y="895020"/>
            <a:ext cx="4124771" cy="120219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3240"/>
              </a:lnSpc>
              <a:buClr>
                <a:srgbClr val="459597"/>
              </a:buClr>
            </a:pPr>
            <a:r>
              <a:rPr lang="en-GB" sz="3200" i="1" dirty="0">
                <a:solidFill>
                  <a:schemeClr val="bg1"/>
                </a:solidFill>
              </a:rPr>
              <a:t> “There’s a great vegan café called ‘</a:t>
            </a:r>
            <a:r>
              <a:rPr lang="en-GB" sz="3200" i="1" dirty="0" err="1">
                <a:solidFill>
                  <a:schemeClr val="bg1"/>
                </a:solidFill>
              </a:rPr>
              <a:t>Rustika</a:t>
            </a:r>
            <a:r>
              <a:rPr lang="en-GB" sz="3200" i="1" dirty="0">
                <a:solidFill>
                  <a:schemeClr val="bg1"/>
                </a:solidFill>
              </a:rPr>
              <a:t>’ just a 5-minute walk away. I’ve marked it on the map for you.”</a:t>
            </a:r>
          </a:p>
          <a:p>
            <a:pPr indent="0" algn="ctr">
              <a:lnSpc>
                <a:spcPts val="3240"/>
              </a:lnSpc>
              <a:buClr>
                <a:srgbClr val="459597"/>
              </a:buClr>
            </a:pPr>
            <a:endParaRPr lang="en-GB" sz="3200" i="1" dirty="0">
              <a:solidFill>
                <a:schemeClr val="bg1"/>
              </a:solidFill>
            </a:endParaRPr>
          </a:p>
        </p:txBody>
      </p:sp>
      <p:sp>
        <p:nvSpPr>
          <p:cNvPr id="17" name="Text Placeholder 5">
            <a:extLst>
              <a:ext uri="{FF2B5EF4-FFF2-40B4-BE49-F238E27FC236}">
                <a16:creationId xmlns:a16="http://schemas.microsoft.com/office/drawing/2014/main" id="{A39E281B-EAF9-BC1C-6347-F07F47F84064}"/>
              </a:ext>
            </a:extLst>
          </p:cNvPr>
          <p:cNvSpPr txBox="1">
            <a:spLocks/>
          </p:cNvSpPr>
          <p:nvPr/>
        </p:nvSpPr>
        <p:spPr>
          <a:xfrm>
            <a:off x="3372843" y="3549692"/>
            <a:ext cx="30279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900"/>
              </a:lnSpc>
            </a:pPr>
            <a:r>
              <a:rPr lang="en-US" dirty="0">
                <a:solidFill>
                  <a:schemeClr val="bg1"/>
                </a:solidFill>
              </a:rPr>
              <a:t>Personalized Touches: </a:t>
            </a:r>
          </a:p>
        </p:txBody>
      </p:sp>
      <p:sp>
        <p:nvSpPr>
          <p:cNvPr id="18" name="Text Placeholder 4">
            <a:extLst>
              <a:ext uri="{FF2B5EF4-FFF2-40B4-BE49-F238E27FC236}">
                <a16:creationId xmlns:a16="http://schemas.microsoft.com/office/drawing/2014/main" id="{B4F10847-9315-57B6-3B2A-09876CF2E867}"/>
              </a:ext>
            </a:extLst>
          </p:cNvPr>
          <p:cNvSpPr txBox="1">
            <a:spLocks/>
          </p:cNvSpPr>
          <p:nvPr/>
        </p:nvSpPr>
        <p:spPr>
          <a:xfrm>
            <a:off x="3372844" y="4425733"/>
            <a:ext cx="317951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2240"/>
              </a:lnSpc>
              <a:buClr>
                <a:srgbClr val="459597"/>
              </a:buClr>
            </a:pPr>
            <a:r>
              <a:rPr lang="en-GB" sz="2200" dirty="0">
                <a:solidFill>
                  <a:schemeClr val="bg1"/>
                </a:solidFill>
              </a:rPr>
              <a:t>For a vegan </a:t>
            </a:r>
            <a:r>
              <a:rPr lang="en-GB" sz="2200" dirty="0" err="1">
                <a:solidFill>
                  <a:schemeClr val="bg1"/>
                </a:solidFill>
              </a:rPr>
              <a:t>traveler</a:t>
            </a:r>
            <a:r>
              <a:rPr lang="en-GB" sz="2200" dirty="0">
                <a:solidFill>
                  <a:schemeClr val="bg1"/>
                </a:solidFill>
              </a:rPr>
              <a:t> who inquired about food options, she adds:</a:t>
            </a:r>
          </a:p>
          <a:p>
            <a:pPr indent="0" algn="ctr">
              <a:lnSpc>
                <a:spcPts val="2240"/>
              </a:lnSpc>
              <a:buClr>
                <a:srgbClr val="459597"/>
              </a:buClr>
            </a:pPr>
            <a:endParaRPr lang="en-GB" sz="2200" dirty="0">
              <a:solidFill>
                <a:schemeClr val="bg1"/>
              </a:solidFill>
            </a:endParaRPr>
          </a:p>
        </p:txBody>
      </p:sp>
      <p:sp>
        <p:nvSpPr>
          <p:cNvPr id="19" name="Text Placeholder 3">
            <a:extLst>
              <a:ext uri="{FF2B5EF4-FFF2-40B4-BE49-F238E27FC236}">
                <a16:creationId xmlns:a16="http://schemas.microsoft.com/office/drawing/2014/main" id="{E8C11C65-B94C-A938-8AD2-B37454A83EE8}"/>
              </a:ext>
            </a:extLst>
          </p:cNvPr>
          <p:cNvSpPr txBox="1">
            <a:spLocks/>
          </p:cNvSpPr>
          <p:nvPr/>
        </p:nvSpPr>
        <p:spPr>
          <a:xfrm>
            <a:off x="609624" y="493193"/>
            <a:ext cx="425332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Building Trust and Lasting Impressions</a:t>
            </a:r>
          </a:p>
        </p:txBody>
      </p:sp>
      <p:cxnSp>
        <p:nvCxnSpPr>
          <p:cNvPr id="20" name="Straight Connector 19">
            <a:extLst>
              <a:ext uri="{FF2B5EF4-FFF2-40B4-BE49-F238E27FC236}">
                <a16:creationId xmlns:a16="http://schemas.microsoft.com/office/drawing/2014/main" id="{063B14EB-DE22-3B2A-8205-8056DCCEC77B}"/>
              </a:ext>
            </a:extLst>
          </p:cNvPr>
          <p:cNvCxnSpPr>
            <a:cxnSpLocks/>
          </p:cNvCxnSpPr>
          <p:nvPr/>
        </p:nvCxnSpPr>
        <p:spPr>
          <a:xfrm>
            <a:off x="0" y="1665608"/>
            <a:ext cx="48629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A1DDE7C-E68A-AE9F-C32B-10E9526C44B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36</a:t>
            </a:fld>
            <a:endParaRPr lang="fr-CA" sz="1200" dirty="0"/>
          </a:p>
        </p:txBody>
      </p:sp>
      <p:pic>
        <p:nvPicPr>
          <p:cNvPr id="4" name="Picture 3">
            <a:extLst>
              <a:ext uri="{FF2B5EF4-FFF2-40B4-BE49-F238E27FC236}">
                <a16:creationId xmlns:a16="http://schemas.microsoft.com/office/drawing/2014/main" id="{BD302049-54C6-323E-F086-6D2A07D10787}"/>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594308" y="5109122"/>
            <a:ext cx="3580276" cy="2123680"/>
          </a:xfrm>
          <a:prstGeom prst="rect">
            <a:avLst/>
          </a:prstGeom>
        </p:spPr>
      </p:pic>
    </p:spTree>
    <p:extLst>
      <p:ext uri="{BB962C8B-B14F-4D97-AF65-F5344CB8AC3E}">
        <p14:creationId xmlns:p14="http://schemas.microsoft.com/office/powerpoint/2010/main" val="771083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86AF-6E26-8FB0-B8FC-270C8DAEEF5E}"/>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832C9BE7-B36B-081D-3910-E6FA17601F7C}"/>
              </a:ext>
            </a:extLst>
          </p:cNvPr>
          <p:cNvSpPr>
            <a:spLocks noGrp="1"/>
          </p:cNvSpPr>
          <p:nvPr>
            <p:ph type="body" sz="quarter" idx="18"/>
          </p:nvPr>
        </p:nvSpPr>
        <p:spPr>
          <a:xfrm>
            <a:off x="615337" y="1548294"/>
            <a:ext cx="2975564" cy="1049221"/>
          </a:xfrm>
          <a:prstGeom prst="rect">
            <a:avLst/>
          </a:prstGeom>
        </p:spPr>
        <p:txBody>
          <a:bodyPr/>
          <a:lstStyle/>
          <a:p>
            <a:r>
              <a:rPr lang="fr-FR" sz="2800" dirty="0">
                <a:latin typeface="Calibri"/>
                <a:ea typeface="Open Sans"/>
                <a:cs typeface="Calibri"/>
              </a:rPr>
              <a:t>Weiss </a:t>
            </a:r>
            <a:r>
              <a:rPr lang="fr-FR" sz="2800" dirty="0" err="1">
                <a:latin typeface="Calibri"/>
                <a:ea typeface="Open Sans"/>
                <a:cs typeface="Calibri"/>
              </a:rPr>
              <a:t>Tourist</a:t>
            </a:r>
            <a:r>
              <a:rPr lang="fr-FR" sz="2800" dirty="0">
                <a:latin typeface="Calibri"/>
                <a:ea typeface="Open Sans"/>
                <a:cs typeface="Calibri"/>
              </a:rPr>
              <a:t> </a:t>
            </a:r>
            <a:r>
              <a:rPr lang="fr-FR" sz="2800" dirty="0" err="1">
                <a:latin typeface="Calibri"/>
                <a:ea typeface="Open Sans"/>
                <a:cs typeface="Calibri"/>
              </a:rPr>
              <a:t>Farm</a:t>
            </a:r>
            <a:r>
              <a:rPr lang="fr-FR" sz="2800" dirty="0">
                <a:latin typeface="Calibri"/>
                <a:ea typeface="Open Sans"/>
                <a:cs typeface="Calibri"/>
              </a:rPr>
              <a:t>, </a:t>
            </a:r>
            <a:r>
              <a:rPr lang="en-US" sz="2800" dirty="0">
                <a:latin typeface="Calibri"/>
                <a:ea typeface="Open Sans"/>
                <a:cs typeface="Calibri"/>
              </a:rPr>
              <a:t>Slovenia</a:t>
            </a:r>
            <a:endParaRPr lang="en-GB" sz="2800" dirty="0">
              <a:latin typeface="Calibri"/>
              <a:ea typeface="Open Sans"/>
              <a:cs typeface="Calibri"/>
            </a:endParaRPr>
          </a:p>
          <a:p>
            <a:endParaRPr lang="en-US" dirty="0"/>
          </a:p>
        </p:txBody>
      </p:sp>
      <p:sp>
        <p:nvSpPr>
          <p:cNvPr id="15" name="Text Placeholder 3">
            <a:extLst>
              <a:ext uri="{FF2B5EF4-FFF2-40B4-BE49-F238E27FC236}">
                <a16:creationId xmlns:a16="http://schemas.microsoft.com/office/drawing/2014/main" id="{D6CC4B07-AB4B-6FB0-4721-FF5F5664FFD9}"/>
              </a:ext>
            </a:extLst>
          </p:cNvPr>
          <p:cNvSpPr>
            <a:spLocks noGrp="1"/>
          </p:cNvSpPr>
          <p:nvPr>
            <p:ph type="body" sz="quarter" idx="19"/>
          </p:nvPr>
        </p:nvSpPr>
        <p:spPr>
          <a:xfrm>
            <a:off x="632136" y="613375"/>
            <a:ext cx="2958765" cy="385564"/>
          </a:xfrm>
          <a:prstGeom prst="rect">
            <a:avLst/>
          </a:prstGeom>
        </p:spPr>
        <p:txBody>
          <a:bodyPr/>
          <a:lstStyle/>
          <a:p>
            <a:r>
              <a:rPr lang="en-GB" dirty="0"/>
              <a:t>Case Study</a:t>
            </a:r>
          </a:p>
        </p:txBody>
      </p:sp>
      <p:sp>
        <p:nvSpPr>
          <p:cNvPr id="16" name="Text Placeholder 4">
            <a:extLst>
              <a:ext uri="{FF2B5EF4-FFF2-40B4-BE49-F238E27FC236}">
                <a16:creationId xmlns:a16="http://schemas.microsoft.com/office/drawing/2014/main" id="{80E01363-3586-BEDB-467B-7D5B5B30A6F4}"/>
              </a:ext>
            </a:extLst>
          </p:cNvPr>
          <p:cNvSpPr txBox="1">
            <a:spLocks/>
          </p:cNvSpPr>
          <p:nvPr/>
        </p:nvSpPr>
        <p:spPr>
          <a:xfrm>
            <a:off x="5339761" y="1766255"/>
            <a:ext cx="6535143"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ts val="2340"/>
              </a:lnSpc>
              <a:buClr>
                <a:srgbClr val="EC7C69"/>
              </a:buClr>
              <a:buFont typeface="Arial" panose="020B0604020202020204" pitchFamily="34" charset="0"/>
              <a:buChar char="•"/>
            </a:pPr>
            <a:r>
              <a:rPr lang="en-IE" b="1" dirty="0"/>
              <a:t>Be consistent  </a:t>
            </a:r>
            <a:r>
              <a:rPr lang="en-IE" dirty="0"/>
              <a:t>Their website promises homemade food, authentic ambiance, and traditional décor - exactly what guests consistently receive according to reviews.</a:t>
            </a:r>
          </a:p>
          <a:p>
            <a:pPr marL="342900" lvl="0" indent="-342900">
              <a:lnSpc>
                <a:spcPts val="2340"/>
              </a:lnSpc>
              <a:buClr>
                <a:srgbClr val="EC7C69"/>
              </a:buClr>
              <a:buFont typeface="Arial" panose="020B0604020202020204" pitchFamily="34" charset="0"/>
              <a:buChar char="•"/>
            </a:pPr>
            <a:r>
              <a:rPr lang="en-IE" b="1" dirty="0"/>
              <a:t>Show you care </a:t>
            </a:r>
            <a:r>
              <a:rPr lang="en-IE" dirty="0"/>
              <a:t>Maja and Roman are praised for their quick responses, meticulous attention to detail, and proactive assistance with local activities.</a:t>
            </a:r>
          </a:p>
          <a:p>
            <a:pPr marL="342900" lvl="0" indent="-342900">
              <a:lnSpc>
                <a:spcPts val="2340"/>
              </a:lnSpc>
              <a:buClr>
                <a:srgbClr val="EC7C69"/>
              </a:buClr>
              <a:buFont typeface="Arial" panose="020B0604020202020204" pitchFamily="34" charset="0"/>
              <a:buChar char="•"/>
            </a:pPr>
            <a:r>
              <a:rPr lang="en-IE" b="1" dirty="0"/>
              <a:t>Go personal </a:t>
            </a:r>
            <a:r>
              <a:rPr lang="en-IE" dirty="0"/>
              <a:t>They greet guests by name, tailor breakfast creations daily, and recommend bike routes or day trips based on interests.</a:t>
            </a:r>
          </a:p>
          <a:p>
            <a:pPr marL="342900" lvl="0" indent="-342900">
              <a:lnSpc>
                <a:spcPts val="2340"/>
              </a:lnSpc>
              <a:buClr>
                <a:srgbClr val="EC7C69"/>
              </a:buClr>
              <a:buFont typeface="Arial" panose="020B0604020202020204" pitchFamily="34" charset="0"/>
              <a:buChar char="•"/>
            </a:pPr>
            <a:r>
              <a:rPr lang="en-IE" b="1" dirty="0"/>
              <a:t>Tools &amp; feedback </a:t>
            </a:r>
            <a:r>
              <a:rPr lang="en-IE" dirty="0"/>
              <a:t>-They encourage feedback through reviews and personal interactions. Every detail - like sauna options, room cleanliness, and responsive communications - is refined by guest input.</a:t>
            </a:r>
          </a:p>
          <a:p>
            <a:pPr marL="342900" lvl="0" indent="-342900">
              <a:lnSpc>
                <a:spcPts val="2340"/>
              </a:lnSpc>
              <a:buClr>
                <a:srgbClr val="EC7C69"/>
              </a:buClr>
              <a:buFont typeface="Arial" panose="020B0604020202020204" pitchFamily="34" charset="0"/>
              <a:buChar char="•"/>
            </a:pPr>
            <a:endParaRPr lang="en-IE" i="1" dirty="0"/>
          </a:p>
        </p:txBody>
      </p:sp>
      <p:sp>
        <p:nvSpPr>
          <p:cNvPr id="19" name="Slide Number Placeholder 5">
            <a:extLst>
              <a:ext uri="{FF2B5EF4-FFF2-40B4-BE49-F238E27FC236}">
                <a16:creationId xmlns:a16="http://schemas.microsoft.com/office/drawing/2014/main" id="{DA3AE65A-993D-3405-CBAB-26EAF6B794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37</a:t>
            </a:fld>
            <a:endParaRPr lang="fr-CA" sz="1200" dirty="0"/>
          </a:p>
        </p:txBody>
      </p:sp>
      <p:sp>
        <p:nvSpPr>
          <p:cNvPr id="3" name="Text Placeholder 3">
            <a:extLst>
              <a:ext uri="{FF2B5EF4-FFF2-40B4-BE49-F238E27FC236}">
                <a16:creationId xmlns:a16="http://schemas.microsoft.com/office/drawing/2014/main" id="{68D1B32B-480B-B1A8-D808-7E645F6E2BB8}"/>
              </a:ext>
            </a:extLst>
          </p:cNvPr>
          <p:cNvSpPr txBox="1">
            <a:spLocks/>
          </p:cNvSpPr>
          <p:nvPr/>
        </p:nvSpPr>
        <p:spPr>
          <a:xfrm>
            <a:off x="5302089" y="412210"/>
            <a:ext cx="45422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How Weiss Tourist Farm Applies It</a:t>
            </a:r>
          </a:p>
          <a:p>
            <a:pPr>
              <a:lnSpc>
                <a:spcPts val="3720"/>
              </a:lnSpc>
            </a:pPr>
            <a:endParaRPr lang="en-US" dirty="0"/>
          </a:p>
        </p:txBody>
      </p:sp>
      <p:cxnSp>
        <p:nvCxnSpPr>
          <p:cNvPr id="4" name="Straight Connector 3">
            <a:extLst>
              <a:ext uri="{FF2B5EF4-FFF2-40B4-BE49-F238E27FC236}">
                <a16:creationId xmlns:a16="http://schemas.microsoft.com/office/drawing/2014/main" id="{A248AD39-B5C5-AAF0-8E10-6E23B6BAD672}"/>
              </a:ext>
            </a:extLst>
          </p:cNvPr>
          <p:cNvCxnSpPr>
            <a:cxnSpLocks/>
          </p:cNvCxnSpPr>
          <p:nvPr/>
        </p:nvCxnSpPr>
        <p:spPr>
          <a:xfrm>
            <a:off x="5133244" y="1540494"/>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45230C6-26AC-3AB8-D2A8-F627ED108F7F}"/>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9BC1399F-CB1B-1E47-2673-B1030F401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pic>
        <p:nvPicPr>
          <p:cNvPr id="5" name="Picture Placeholder 11" descr="Slika, ki vsebuje besede na prostem, oblak, drevo, nebo&#10;&#10;Vsebina, ustvarjena z UI, morda ni pravilna.">
            <a:extLst>
              <a:ext uri="{FF2B5EF4-FFF2-40B4-BE49-F238E27FC236}">
                <a16:creationId xmlns:a16="http://schemas.microsoft.com/office/drawing/2014/main" id="{C4A10E92-8A3A-1769-F987-4609075B6F60}"/>
              </a:ext>
            </a:extLst>
          </p:cNvPr>
          <p:cNvPicPr>
            <a:picLocks noChangeAspect="1"/>
          </p:cNvPicPr>
          <p:nvPr/>
        </p:nvPicPr>
        <p:blipFill>
          <a:blip r:embed="rId4"/>
          <a:srcRect l="792" r="792"/>
          <a:stretch/>
        </p:blipFill>
        <p:spPr>
          <a:xfrm>
            <a:off x="540362" y="3211295"/>
            <a:ext cx="4369616" cy="2498247"/>
          </a:xfrm>
          <a:prstGeom prst="rect">
            <a:avLst/>
          </a:prstGeom>
        </p:spPr>
      </p:pic>
      <p:sp>
        <p:nvSpPr>
          <p:cNvPr id="6" name="Oval 5">
            <a:extLst>
              <a:ext uri="{FF2B5EF4-FFF2-40B4-BE49-F238E27FC236}">
                <a16:creationId xmlns:a16="http://schemas.microsoft.com/office/drawing/2014/main" id="{66DC4E72-2306-FD08-088F-481E232B98BF}"/>
              </a:ext>
            </a:extLst>
          </p:cNvPr>
          <p:cNvSpPr/>
          <p:nvPr/>
        </p:nvSpPr>
        <p:spPr>
          <a:xfrm>
            <a:off x="3735252" y="2857204"/>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21">
            <a:extLst>
              <a:ext uri="{FF2B5EF4-FFF2-40B4-BE49-F238E27FC236}">
                <a16:creationId xmlns:a16="http://schemas.microsoft.com/office/drawing/2014/main" id="{F2C36E30-46A2-FF2C-5ACA-86F599D45B02}"/>
              </a:ext>
            </a:extLst>
          </p:cNvPr>
          <p:cNvSpPr/>
          <p:nvPr/>
        </p:nvSpPr>
        <p:spPr>
          <a:xfrm>
            <a:off x="3733368" y="2842657"/>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5">
                  <a:extLst>
                    <a:ext uri="{A12FA001-AC4F-418D-AE19-62706E023703}">
                      <ahyp:hlinkClr xmlns:ahyp="http://schemas.microsoft.com/office/drawing/2018/hyperlinkcolor" val="tx"/>
                    </a:ext>
                  </a:extLst>
                </a:hlinkClick>
              </a:rPr>
              <a:t>Visit</a:t>
            </a:r>
            <a:endParaRPr lang="en-IE" sz="2800" b="1" dirty="0">
              <a:solidFill>
                <a:schemeClr val="bg1"/>
              </a:solidFill>
            </a:endParaRPr>
          </a:p>
        </p:txBody>
      </p:sp>
      <p:sp>
        <p:nvSpPr>
          <p:cNvPr id="17" name="TextBox 16">
            <a:extLst>
              <a:ext uri="{FF2B5EF4-FFF2-40B4-BE49-F238E27FC236}">
                <a16:creationId xmlns:a16="http://schemas.microsoft.com/office/drawing/2014/main" id="{514F598F-0BE2-3CDB-357E-FCFE4C118DC2}"/>
              </a:ext>
            </a:extLst>
          </p:cNvPr>
          <p:cNvSpPr txBox="1"/>
          <p:nvPr/>
        </p:nvSpPr>
        <p:spPr>
          <a:xfrm>
            <a:off x="5447441" y="6181516"/>
            <a:ext cx="5418872" cy="348813"/>
          </a:xfrm>
          <a:prstGeom prst="rect">
            <a:avLst/>
          </a:prstGeom>
          <a:noFill/>
        </p:spPr>
        <p:txBody>
          <a:bodyPr wrap="square">
            <a:spAutoFit/>
          </a:bodyPr>
          <a:lstStyle/>
          <a:p>
            <a:pPr>
              <a:lnSpc>
                <a:spcPts val="1960"/>
              </a:lnSpc>
            </a:pPr>
            <a:r>
              <a:rPr lang="en-IE" b="1" dirty="0">
                <a:solidFill>
                  <a:srgbClr val="414141"/>
                </a:solidFill>
              </a:rPr>
              <a:t>Sources</a:t>
            </a:r>
            <a:r>
              <a:rPr lang="en-IE" b="1" dirty="0">
                <a:solidFill>
                  <a:srgbClr val="414141"/>
                </a:solidFill>
                <a:cs typeface="Calibri"/>
              </a:rPr>
              <a:t>.   </a:t>
            </a:r>
            <a:r>
              <a:rPr lang="en-IE" dirty="0">
                <a:solidFill>
                  <a:srgbClr val="459597"/>
                </a:solidFill>
                <a:ea typeface="Calibri" panose="020F0502020204030204"/>
                <a:cs typeface="Calibri" panose="020F0502020204030204"/>
                <a:hlinkClick r:id="rId6">
                  <a:extLst>
                    <a:ext uri="{A12FA001-AC4F-418D-AE19-62706E023703}">
                      <ahyp:hlinkClr xmlns:ahyp="http://schemas.microsoft.com/office/drawing/2018/hyperlinkcolor" val="tx"/>
                    </a:ext>
                  </a:extLst>
                </a:hlinkClick>
              </a:rPr>
              <a:t>Booking.com - Turistična kmetija Weiss</a:t>
            </a:r>
            <a:r>
              <a:rPr lang="en-IE" dirty="0">
                <a:solidFill>
                  <a:srgbClr val="459597"/>
                </a:solidFill>
                <a:ea typeface="Calibri" panose="020F0502020204030204"/>
                <a:cs typeface="Calibri" panose="020F0502020204030204"/>
              </a:rPr>
              <a:t>    </a:t>
            </a:r>
            <a:endParaRPr lang="en-IE" dirty="0">
              <a:solidFill>
                <a:srgbClr val="459597"/>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427359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BC53D-0819-CF28-21A8-18EAC6E29A1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2E5384B-BDC8-E88E-E460-A8738EB892DB}"/>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E4A04BE2-D4E1-B941-BC0D-815493B51A4A}"/>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13083FC7-241C-7EEA-B15D-5475F74C1BCB}"/>
              </a:ext>
            </a:extLst>
          </p:cNvPr>
          <p:cNvSpPr>
            <a:spLocks noGrp="1"/>
          </p:cNvSpPr>
          <p:nvPr>
            <p:ph type="body" sz="quarter" idx="16"/>
          </p:nvPr>
        </p:nvSpPr>
        <p:spPr>
          <a:xfrm>
            <a:off x="4061943" y="886031"/>
            <a:ext cx="6695704" cy="803654"/>
          </a:xfrm>
          <a:prstGeom prst="rect">
            <a:avLst/>
          </a:prstGeom>
        </p:spPr>
        <p:txBody>
          <a:bodyPr/>
          <a:lstStyle/>
          <a:p>
            <a:pPr>
              <a:lnSpc>
                <a:spcPts val="2960"/>
              </a:lnSpc>
            </a:pPr>
            <a:r>
              <a:rPr lang="en-GB" dirty="0"/>
              <a:t>Setting Up Clear, Timely Communication</a:t>
            </a:r>
          </a:p>
          <a:p>
            <a:pPr>
              <a:lnSpc>
                <a:spcPts val="2960"/>
              </a:lnSpc>
            </a:pPr>
            <a:endParaRPr lang="en-GB" dirty="0"/>
          </a:p>
        </p:txBody>
      </p:sp>
      <p:sp>
        <p:nvSpPr>
          <p:cNvPr id="4" name="Text Placeholder 3">
            <a:extLst>
              <a:ext uri="{FF2B5EF4-FFF2-40B4-BE49-F238E27FC236}">
                <a16:creationId xmlns:a16="http://schemas.microsoft.com/office/drawing/2014/main" id="{078DE5BA-3CC1-6C01-61AC-6D48696976B6}"/>
              </a:ext>
            </a:extLst>
          </p:cNvPr>
          <p:cNvSpPr>
            <a:spLocks noGrp="1"/>
          </p:cNvSpPr>
          <p:nvPr>
            <p:ph type="body" sz="quarter" idx="21"/>
          </p:nvPr>
        </p:nvSpPr>
        <p:spPr>
          <a:xfrm>
            <a:off x="4061943" y="2035221"/>
            <a:ext cx="703648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Good communication is one of the most important parts of hosting.</a:t>
            </a:r>
            <a:r>
              <a:rPr lang="en-GB" dirty="0">
                <a:latin typeface="Calibri"/>
                <a:ea typeface="Calibri"/>
                <a:cs typeface="Calibri"/>
              </a:rPr>
              <a:t> </a:t>
            </a:r>
            <a:r>
              <a:rPr lang="en-GB" b="0" i="0" dirty="0">
                <a:effectLst/>
                <a:latin typeface="Calibri"/>
                <a:ea typeface="Calibri"/>
                <a:cs typeface="Calibri"/>
              </a:rPr>
              <a:t>You don’t need to write long emails - just give the right information at the right moment. Tools like message templates or scheduled replies can save you time.</a:t>
            </a:r>
          </a:p>
          <a:p>
            <a:pPr>
              <a:lnSpc>
                <a:spcPts val="2340"/>
              </a:lnSpc>
            </a:pPr>
            <a:br>
              <a:rPr lang="en-GB" b="0" i="0" dirty="0">
                <a:effectLst/>
                <a:latin typeface="Calibri"/>
                <a:ea typeface="Calibri"/>
                <a:cs typeface="Calibri"/>
              </a:rPr>
            </a:br>
            <a:r>
              <a:rPr lang="en-GB" b="0" i="0" dirty="0">
                <a:effectLst/>
                <a:latin typeface="Calibri"/>
                <a:ea typeface="Calibri"/>
                <a:cs typeface="Calibri"/>
              </a:rPr>
              <a:t>In this part, we’ll look at tips and tools to keep communication smooth. Clear messages lead to fewer questions, better stays, and happier guests.</a:t>
            </a:r>
          </a:p>
          <a:p>
            <a:pPr>
              <a:lnSpc>
                <a:spcPts val="2340"/>
              </a:lnSpc>
            </a:pPr>
            <a:endParaRPr lang="en-US" sz="2200" dirty="0"/>
          </a:p>
        </p:txBody>
      </p:sp>
      <p:sp>
        <p:nvSpPr>
          <p:cNvPr id="11" name="Slide Number Placeholder 5">
            <a:extLst>
              <a:ext uri="{FF2B5EF4-FFF2-40B4-BE49-F238E27FC236}">
                <a16:creationId xmlns:a16="http://schemas.microsoft.com/office/drawing/2014/main" id="{CA175973-EA29-615C-377A-E1BF238C79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38</a:t>
            </a:fld>
            <a:endParaRPr lang="fr-CA" sz="1200" dirty="0"/>
          </a:p>
        </p:txBody>
      </p:sp>
      <p:pic>
        <p:nvPicPr>
          <p:cNvPr id="2" name="Picture 1">
            <a:extLst>
              <a:ext uri="{FF2B5EF4-FFF2-40B4-BE49-F238E27FC236}">
                <a16:creationId xmlns:a16="http://schemas.microsoft.com/office/drawing/2014/main" id="{F2BEC4EC-AD49-7F82-F4AB-2ED4D4265D6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861139" y="4478838"/>
            <a:ext cx="3580276" cy="2659133"/>
          </a:xfrm>
          <a:prstGeom prst="rect">
            <a:avLst/>
          </a:prstGeom>
        </p:spPr>
      </p:pic>
    </p:spTree>
    <p:extLst>
      <p:ext uri="{BB962C8B-B14F-4D97-AF65-F5344CB8AC3E}">
        <p14:creationId xmlns:p14="http://schemas.microsoft.com/office/powerpoint/2010/main" val="1341472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7EA80-DF18-54D4-BB28-B7282BCAD6D0}"/>
              </a:ext>
            </a:extLst>
          </p:cNvPr>
          <p:cNvSpPr>
            <a:spLocks noGrp="1"/>
          </p:cNvSpPr>
          <p:nvPr>
            <p:ph type="body" sz="quarter" idx="13"/>
          </p:nvPr>
        </p:nvSpPr>
        <p:spPr>
          <a:xfrm>
            <a:off x="429270" y="842737"/>
            <a:ext cx="4802284" cy="4556399"/>
          </a:xfrm>
        </p:spPr>
        <p:txBody>
          <a:bodyPr lIns="91440" tIns="45720" rIns="91440" bIns="45720" anchor="ctr">
            <a:normAutofit/>
          </a:bodyPr>
          <a:lstStyle/>
          <a:p>
            <a:pPr>
              <a:lnSpc>
                <a:spcPts val="2760"/>
              </a:lnSpc>
            </a:pPr>
            <a:r>
              <a:rPr lang="en-US" b="1" dirty="0"/>
              <a:t>"The most important thing in communication is hearing what isn’t said." </a:t>
            </a:r>
            <a:r>
              <a:rPr lang="en-US" dirty="0"/>
              <a:t>— </a:t>
            </a:r>
          </a:p>
          <a:p>
            <a:pPr>
              <a:lnSpc>
                <a:spcPts val="2760"/>
              </a:lnSpc>
            </a:pPr>
            <a:r>
              <a:rPr lang="en-US" dirty="0"/>
              <a:t>Peter Drucker</a:t>
            </a:r>
            <a:endParaRPr lang="sl-SI" dirty="0"/>
          </a:p>
          <a:p>
            <a:endParaRPr lang="sl-SI" dirty="0"/>
          </a:p>
          <a:p>
            <a:endParaRPr lang="sl-SI" dirty="0"/>
          </a:p>
          <a:p>
            <a:pPr>
              <a:lnSpc>
                <a:spcPts val="2340"/>
              </a:lnSpc>
            </a:pPr>
            <a:r>
              <a:rPr lang="en-US" sz="2400" dirty="0"/>
              <a:t>This quote highlights the power of digital and non-verbal cues—such as email conversations, body language, facial expressions, and tone—in effectively addressing issues and understanding questions, often more than words alone. </a:t>
            </a:r>
            <a:endParaRPr lang="en-GB" sz="2400" dirty="0"/>
          </a:p>
        </p:txBody>
      </p:sp>
      <p:pic>
        <p:nvPicPr>
          <p:cNvPr id="7" name="Picture Placeholder 6">
            <a:extLst>
              <a:ext uri="{FF2B5EF4-FFF2-40B4-BE49-F238E27FC236}">
                <a16:creationId xmlns:a16="http://schemas.microsoft.com/office/drawing/2014/main" id="{DDE8E84C-FE4F-66F5-8906-5F0E95EBF707}"/>
              </a:ext>
            </a:extLst>
          </p:cNvPr>
          <p:cNvPicPr>
            <a:picLocks noGrp="1" noChangeAspect="1"/>
          </p:cNvPicPr>
          <p:nvPr>
            <p:ph type="pic" sz="quarter" idx="19"/>
          </p:nvPr>
        </p:nvPicPr>
        <p:blipFill>
          <a:blip r:embed="rId2"/>
          <a:srcRect l="2197" r="2197"/>
          <a:stretch>
            <a:fillRect/>
          </a:stretch>
        </p:blipFill>
        <p:spPr/>
      </p:pic>
      <p:sp>
        <p:nvSpPr>
          <p:cNvPr id="4" name="Text Placeholder 3">
            <a:extLst>
              <a:ext uri="{FF2B5EF4-FFF2-40B4-BE49-F238E27FC236}">
                <a16:creationId xmlns:a16="http://schemas.microsoft.com/office/drawing/2014/main" id="{B8ABA7A9-18A2-7CF6-F78A-CE4C039898B2}"/>
              </a:ext>
            </a:extLst>
          </p:cNvPr>
          <p:cNvSpPr>
            <a:spLocks noGrp="1"/>
          </p:cNvSpPr>
          <p:nvPr>
            <p:ph type="body" sz="quarter" idx="65"/>
          </p:nvPr>
        </p:nvSpPr>
        <p:spPr/>
        <p:txBody>
          <a:bodyPr/>
          <a:lstStyle/>
          <a:p>
            <a:pPr algn="ctr"/>
            <a:r>
              <a:rPr lang="en-GB" sz="1200" dirty="0"/>
              <a:t>Photo Credit: Amsterdam, Boat, Netherlands</a:t>
            </a:r>
          </a:p>
        </p:txBody>
      </p:sp>
      <p:sp>
        <p:nvSpPr>
          <p:cNvPr id="5" name="Freeform 4">
            <a:extLst>
              <a:ext uri="{FF2B5EF4-FFF2-40B4-BE49-F238E27FC236}">
                <a16:creationId xmlns:a16="http://schemas.microsoft.com/office/drawing/2014/main" id="{CEB5F2D8-978B-52FA-7566-47DD3B617177}"/>
              </a:ext>
            </a:extLst>
          </p:cNvPr>
          <p:cNvSpPr/>
          <p:nvPr/>
        </p:nvSpPr>
        <p:spPr>
          <a:xfrm>
            <a:off x="5032550" y="1749336"/>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EA92514A-06EE-F809-64EB-1200864D8594}"/>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39</a:t>
            </a:fld>
            <a:endParaRPr lang="fr-CA" sz="1200" dirty="0"/>
          </a:p>
        </p:txBody>
      </p:sp>
    </p:spTree>
    <p:extLst>
      <p:ext uri="{BB962C8B-B14F-4D97-AF65-F5344CB8AC3E}">
        <p14:creationId xmlns:p14="http://schemas.microsoft.com/office/powerpoint/2010/main" val="411818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C5DD5-9E28-0485-AF10-C3227E47CFA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B26CCF2-4A4C-E1AD-652E-289325730406}"/>
              </a:ext>
            </a:extLst>
          </p:cNvPr>
          <p:cNvSpPr>
            <a:spLocks noGrp="1"/>
          </p:cNvSpPr>
          <p:nvPr>
            <p:ph type="body" sz="quarter" idx="15"/>
          </p:nvPr>
        </p:nvSpPr>
        <p:spPr>
          <a:xfrm>
            <a:off x="5744879" y="1073345"/>
            <a:ext cx="700387" cy="689518"/>
          </a:xfrm>
        </p:spPr>
        <p:txBody>
          <a:bodyPr anchor="b"/>
          <a:lstStyle/>
          <a:p>
            <a:r>
              <a:rPr lang="en-US" sz="3600" b="1" dirty="0"/>
              <a:t>02</a:t>
            </a:r>
          </a:p>
        </p:txBody>
      </p:sp>
      <p:sp>
        <p:nvSpPr>
          <p:cNvPr id="6" name="Text Placeholder 5">
            <a:extLst>
              <a:ext uri="{FF2B5EF4-FFF2-40B4-BE49-F238E27FC236}">
                <a16:creationId xmlns:a16="http://schemas.microsoft.com/office/drawing/2014/main" id="{FDF3E9C7-2198-75C9-78C6-4F8002402391}"/>
              </a:ext>
            </a:extLst>
          </p:cNvPr>
          <p:cNvSpPr>
            <a:spLocks noGrp="1"/>
          </p:cNvSpPr>
          <p:nvPr>
            <p:ph type="body" sz="quarter" idx="14"/>
          </p:nvPr>
        </p:nvSpPr>
        <p:spPr>
          <a:xfrm>
            <a:off x="6679764" y="1073345"/>
            <a:ext cx="4415332" cy="689519"/>
          </a:xfrm>
        </p:spPr>
        <p:txBody>
          <a:bodyPr anchor="t"/>
          <a:lstStyle/>
          <a:p>
            <a:pPr>
              <a:lnSpc>
                <a:spcPts val="2240"/>
              </a:lnSpc>
            </a:pPr>
            <a:r>
              <a:rPr lang="en-US" b="1" kern="1200" dirty="0">
                <a:solidFill>
                  <a:srgbClr val="EC7C69"/>
                </a:solidFill>
                <a:latin typeface="+mn-lt"/>
                <a:ea typeface="+mn-ea"/>
                <a:cs typeface="+mn-cs"/>
              </a:rPr>
              <a:t>Tools &amp; Systems for Efficient Operations</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EE89ECEB-888E-DCE3-4D08-92982163BB44}"/>
              </a:ext>
            </a:extLst>
          </p:cNvPr>
          <p:cNvSpPr>
            <a:spLocks noGrp="1"/>
          </p:cNvSpPr>
          <p:nvPr>
            <p:ph type="body" sz="quarter" idx="28"/>
          </p:nvPr>
        </p:nvSpPr>
        <p:spPr>
          <a:xfrm>
            <a:off x="672295" y="1305618"/>
            <a:ext cx="5235446" cy="4246763"/>
          </a:xfrm>
        </p:spPr>
        <p:txBody>
          <a:bodyPr/>
          <a:lstStyle/>
          <a:p>
            <a:pPr marL="0" indent="0">
              <a:lnSpc>
                <a:spcPts val="2180"/>
              </a:lnSpc>
            </a:pPr>
            <a:r>
              <a:rPr lang="en-US" sz="2200" b="0" dirty="0"/>
              <a:t>Next, the module introduces </a:t>
            </a:r>
            <a:r>
              <a:rPr lang="en-US" sz="2200" dirty="0"/>
              <a:t>Tools &amp; Systems for Efficient Operations,</a:t>
            </a:r>
            <a:r>
              <a:rPr lang="en-US" sz="2200" b="0" dirty="0"/>
              <a:t> highlighting how affordable digital solutions and automation can reduce stress, save time, and ensure a consistent level of service. </a:t>
            </a:r>
          </a:p>
          <a:p>
            <a:pPr marL="0" indent="0">
              <a:lnSpc>
                <a:spcPts val="2180"/>
              </a:lnSpc>
            </a:pPr>
            <a:endParaRPr lang="en-US" sz="2200" b="0" dirty="0"/>
          </a:p>
          <a:p>
            <a:pPr marL="0" indent="0">
              <a:lnSpc>
                <a:spcPts val="2180"/>
              </a:lnSpc>
            </a:pPr>
            <a:r>
              <a:rPr lang="en-US" sz="2200" b="0" dirty="0"/>
              <a:t>Learners will see how efficient systems free them up to focus on what matters most — creating memorable guest experiences.</a:t>
            </a:r>
          </a:p>
        </p:txBody>
      </p:sp>
      <p:sp>
        <p:nvSpPr>
          <p:cNvPr id="11" name="Text Placeholder 10">
            <a:extLst>
              <a:ext uri="{FF2B5EF4-FFF2-40B4-BE49-F238E27FC236}">
                <a16:creationId xmlns:a16="http://schemas.microsoft.com/office/drawing/2014/main" id="{8DCD2C7B-2B9F-8C77-4662-84F71B106E1D}"/>
              </a:ext>
            </a:extLst>
          </p:cNvPr>
          <p:cNvSpPr>
            <a:spLocks noGrp="1"/>
          </p:cNvSpPr>
          <p:nvPr>
            <p:ph type="body" sz="quarter" idx="30"/>
          </p:nvPr>
        </p:nvSpPr>
        <p:spPr>
          <a:xfrm>
            <a:off x="6679764" y="1763733"/>
            <a:ext cx="4938958" cy="311554"/>
          </a:xfrm>
        </p:spPr>
        <p:txBody>
          <a:bodyPr anchor="t"/>
          <a:lstStyle/>
          <a:p>
            <a:pPr marL="342900" indent="-342900">
              <a:spcAft>
                <a:spcPts val="600"/>
              </a:spcAft>
              <a:buFont typeface="Arial" panose="020B0604020202020204" pitchFamily="34" charset="0"/>
              <a:buChar char="•"/>
            </a:pPr>
            <a:r>
              <a:rPr lang="en-US" sz="2000" dirty="0">
                <a:solidFill>
                  <a:srgbClr val="414141"/>
                </a:solidFill>
              </a:rPr>
              <a:t>Use simple tools to </a:t>
            </a:r>
            <a:r>
              <a:rPr lang="en-US" sz="2000" b="1" dirty="0">
                <a:solidFill>
                  <a:srgbClr val="414141"/>
                </a:solidFill>
              </a:rPr>
              <a:t>stay </a:t>
            </a:r>
            <a:r>
              <a:rPr lang="en-US" sz="2000" b="1" dirty="0" err="1">
                <a:solidFill>
                  <a:srgbClr val="414141"/>
                </a:solidFill>
              </a:rPr>
              <a:t>organised</a:t>
            </a:r>
            <a:r>
              <a:rPr lang="en-US" sz="2000" b="1" dirty="0">
                <a:solidFill>
                  <a:srgbClr val="414141"/>
                </a:solidFill>
              </a:rPr>
              <a:t>. </a:t>
            </a:r>
          </a:p>
          <a:p>
            <a:pPr marL="342900" indent="-342900">
              <a:spcAft>
                <a:spcPts val="600"/>
              </a:spcAft>
              <a:buFont typeface="Arial" panose="020B0604020202020204" pitchFamily="34" charset="0"/>
              <a:buChar char="•"/>
            </a:pPr>
            <a:r>
              <a:rPr lang="en-US" sz="2000" dirty="0">
                <a:solidFill>
                  <a:srgbClr val="414141"/>
                </a:solidFill>
              </a:rPr>
              <a:t>Identify affordable tools that </a:t>
            </a:r>
            <a:r>
              <a:rPr lang="en-US" sz="2000" b="1" dirty="0">
                <a:solidFill>
                  <a:srgbClr val="414141"/>
                </a:solidFill>
              </a:rPr>
              <a:t>simplify day-to-day hosting tasks</a:t>
            </a:r>
            <a:r>
              <a:rPr lang="en-US" sz="2000" dirty="0">
                <a:solidFill>
                  <a:srgbClr val="414141"/>
                </a:solidFill>
              </a:rPr>
              <a:t>.</a:t>
            </a:r>
          </a:p>
          <a:p>
            <a:pPr marL="342900" indent="-342900">
              <a:spcAft>
                <a:spcPts val="600"/>
              </a:spcAft>
              <a:buFont typeface="Arial" panose="020B0604020202020204" pitchFamily="34" charset="0"/>
              <a:buChar char="•"/>
            </a:pPr>
            <a:r>
              <a:rPr lang="en-US" sz="2000" b="1" dirty="0">
                <a:solidFill>
                  <a:srgbClr val="414141"/>
                </a:solidFill>
              </a:rPr>
              <a:t>Automate routine processes </a:t>
            </a:r>
            <a:r>
              <a:rPr lang="en-US" sz="2000" dirty="0">
                <a:solidFill>
                  <a:srgbClr val="414141"/>
                </a:solidFill>
              </a:rPr>
              <a:t>such as check-in instructions, reminders, and review requests.</a:t>
            </a:r>
          </a:p>
          <a:p>
            <a:pPr marL="342900" indent="-342900">
              <a:spcAft>
                <a:spcPts val="600"/>
              </a:spcAft>
              <a:buFont typeface="Arial" panose="020B0604020202020204" pitchFamily="34" charset="0"/>
              <a:buChar char="•"/>
            </a:pPr>
            <a:r>
              <a:rPr lang="en-US" sz="2000" dirty="0" err="1">
                <a:solidFill>
                  <a:srgbClr val="414141"/>
                </a:solidFill>
              </a:rPr>
              <a:t>Organise</a:t>
            </a:r>
            <a:r>
              <a:rPr lang="en-US" sz="2000" dirty="0">
                <a:solidFill>
                  <a:srgbClr val="414141"/>
                </a:solidFill>
              </a:rPr>
              <a:t> operations efficiently </a:t>
            </a:r>
            <a:r>
              <a:rPr lang="en-US" sz="2000" b="1" dirty="0">
                <a:solidFill>
                  <a:srgbClr val="414141"/>
                </a:solidFill>
              </a:rPr>
              <a:t>to save time and reduce stress.</a:t>
            </a:r>
          </a:p>
          <a:p>
            <a:pPr marL="342900" indent="-342900">
              <a:spcAft>
                <a:spcPts val="600"/>
              </a:spcAft>
              <a:buFont typeface="Arial" panose="020B0604020202020204" pitchFamily="34" charset="0"/>
              <a:buChar char="•"/>
            </a:pPr>
            <a:r>
              <a:rPr lang="en-US" sz="2000" dirty="0">
                <a:solidFill>
                  <a:srgbClr val="414141"/>
                </a:solidFill>
              </a:rPr>
              <a:t>Balance automation with personal service to maintain a </a:t>
            </a:r>
            <a:r>
              <a:rPr lang="en-US" sz="2000" b="1" dirty="0">
                <a:solidFill>
                  <a:srgbClr val="414141"/>
                </a:solidFill>
              </a:rPr>
              <a:t>high-quality guest experience.</a:t>
            </a:r>
          </a:p>
          <a:p>
            <a:pPr marL="342900" indent="-342900">
              <a:spcAft>
                <a:spcPts val="600"/>
              </a:spcAft>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36AD0CAE-C7BE-39E2-3933-B1E3E8483915}"/>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5 Overview</a:t>
            </a:r>
          </a:p>
        </p:txBody>
      </p:sp>
      <p:cxnSp>
        <p:nvCxnSpPr>
          <p:cNvPr id="34" name="Straight Connector 33">
            <a:extLst>
              <a:ext uri="{FF2B5EF4-FFF2-40B4-BE49-F238E27FC236}">
                <a16:creationId xmlns:a16="http://schemas.microsoft.com/office/drawing/2014/main" id="{86B8D434-90D2-06A8-ED69-342AFABB41E2}"/>
              </a:ext>
            </a:extLst>
          </p:cNvPr>
          <p:cNvCxnSpPr>
            <a:cxnSpLocks/>
          </p:cNvCxnSpPr>
          <p:nvPr/>
        </p:nvCxnSpPr>
        <p:spPr>
          <a:xfrm flipH="1">
            <a:off x="5482082" y="176190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CAC5A78D-68E6-9F3C-04B9-45BE7EA2E4A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4</a:t>
            </a:fld>
            <a:endParaRPr lang="fr-CA" sz="1200" dirty="0"/>
          </a:p>
        </p:txBody>
      </p:sp>
      <p:pic>
        <p:nvPicPr>
          <p:cNvPr id="16" name="Picture 15">
            <a:extLst>
              <a:ext uri="{FF2B5EF4-FFF2-40B4-BE49-F238E27FC236}">
                <a16:creationId xmlns:a16="http://schemas.microsoft.com/office/drawing/2014/main" id="{71BA04FB-6C9D-19B8-82B2-C0FA17BFDBD8}"/>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 name="Text Placeholder 5">
            <a:extLst>
              <a:ext uri="{FF2B5EF4-FFF2-40B4-BE49-F238E27FC236}">
                <a16:creationId xmlns:a16="http://schemas.microsoft.com/office/drawing/2014/main" id="{2816CF39-7BE1-6994-46CA-E2068089E5BA}"/>
              </a:ext>
            </a:extLst>
          </p:cNvPr>
          <p:cNvSpPr txBox="1">
            <a:spLocks/>
          </p:cNvSpPr>
          <p:nvPr/>
        </p:nvSpPr>
        <p:spPr>
          <a:xfrm>
            <a:off x="6708063" y="383826"/>
            <a:ext cx="4415332" cy="68951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3200" b="1" dirty="0"/>
              <a:t>Learning Outcomes</a:t>
            </a:r>
          </a:p>
          <a:p>
            <a:pPr>
              <a:lnSpc>
                <a:spcPts val="2240"/>
              </a:lnSpc>
            </a:pPr>
            <a:endParaRPr lang="en-GB" sz="3200" b="1" dirty="0"/>
          </a:p>
        </p:txBody>
      </p:sp>
    </p:spTree>
    <p:extLst>
      <p:ext uri="{BB962C8B-B14F-4D97-AF65-F5344CB8AC3E}">
        <p14:creationId xmlns:p14="http://schemas.microsoft.com/office/powerpoint/2010/main" val="1018129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C712F-59D8-0D13-35CB-83B9BCE3BFA8}"/>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2877BE4-BCD9-69DF-6D20-3B6D85DB9C12}"/>
              </a:ext>
            </a:extLst>
          </p:cNvPr>
          <p:cNvSpPr txBox="1">
            <a:spLocks/>
          </p:cNvSpPr>
          <p:nvPr/>
        </p:nvSpPr>
        <p:spPr>
          <a:xfrm>
            <a:off x="629645" y="307773"/>
            <a:ext cx="63164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Booking Confirmation E-mail - </a:t>
            </a:r>
            <a:r>
              <a:rPr lang="en-US" dirty="0">
                <a:solidFill>
                  <a:srgbClr val="EC7C69"/>
                </a:solidFill>
              </a:rPr>
              <a:t>Set Expectations</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45E6E8A9-BC70-9544-9863-C23DFC80EDF3}"/>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0857E91-9A1B-57D1-CC13-9D9663631C5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40</a:t>
            </a:fld>
            <a:endParaRPr lang="fr-CA" sz="1200" dirty="0"/>
          </a:p>
        </p:txBody>
      </p:sp>
      <p:sp>
        <p:nvSpPr>
          <p:cNvPr id="5" name="Text Placeholder 4">
            <a:extLst>
              <a:ext uri="{FF2B5EF4-FFF2-40B4-BE49-F238E27FC236}">
                <a16:creationId xmlns:a16="http://schemas.microsoft.com/office/drawing/2014/main" id="{25609A00-5A3C-C845-5B04-D0E8FA182F75}"/>
              </a:ext>
            </a:extLst>
          </p:cNvPr>
          <p:cNvSpPr txBox="1">
            <a:spLocks/>
          </p:cNvSpPr>
          <p:nvPr/>
        </p:nvSpPr>
        <p:spPr>
          <a:xfrm>
            <a:off x="4226395" y="1890002"/>
            <a:ext cx="6648594"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80"/>
              </a:lnSpc>
              <a:buClr>
                <a:srgbClr val="459597"/>
              </a:buClr>
            </a:pPr>
            <a:r>
              <a:rPr lang="en-GB" sz="2200" b="1" dirty="0">
                <a:solidFill>
                  <a:srgbClr val="EC7C69"/>
                </a:solidFill>
              </a:rPr>
              <a:t>Before the stay: </a:t>
            </a:r>
            <a:endParaRPr lang="en-GB" sz="2200" dirty="0">
              <a:solidFill>
                <a:srgbClr val="EC7C69"/>
              </a:solidFill>
            </a:endParaRPr>
          </a:p>
          <a:p>
            <a:pPr marL="285750" indent="-285750">
              <a:lnSpc>
                <a:spcPts val="2380"/>
              </a:lnSpc>
              <a:buClr>
                <a:srgbClr val="459597"/>
              </a:buClr>
              <a:buFont typeface="Arial,Sans-Serif"/>
              <a:buChar char="•"/>
            </a:pPr>
            <a:r>
              <a:rPr lang="sl-SI" sz="2200" b="1" dirty="0">
                <a:solidFill>
                  <a:srgbClr val="414141"/>
                </a:solidFill>
                <a:ea typeface="+mn-lt"/>
                <a:cs typeface="+mn-lt"/>
              </a:rPr>
              <a:t>Booking confirmed:</a:t>
            </a:r>
            <a:r>
              <a:rPr lang="sl-SI" sz="2200" dirty="0">
                <a:solidFill>
                  <a:srgbClr val="414141"/>
                </a:solidFill>
                <a:ea typeface="+mn-lt"/>
                <a:cs typeface="+mn-lt"/>
              </a:rPr>
              <a:t> We’ve reserved your spot - get</a:t>
            </a:r>
            <a:r>
              <a:rPr lang="sl-SI" sz="2200" dirty="0">
                <a:solidFill>
                  <a:srgbClr val="414141"/>
                </a:solidFill>
                <a:ea typeface="Calibri"/>
                <a:cs typeface="Calibri"/>
              </a:rPr>
              <a:t> ready </a:t>
            </a:r>
            <a:r>
              <a:rPr lang="sl-SI" sz="2200" dirty="0">
                <a:solidFill>
                  <a:srgbClr val="414141"/>
                </a:solidFill>
                <a:ea typeface="+mn-lt"/>
                <a:cs typeface="+mn-lt"/>
              </a:rPr>
              <a:t>for a great experience.</a:t>
            </a:r>
          </a:p>
          <a:p>
            <a:pPr marL="285750" indent="-285750">
              <a:lnSpc>
                <a:spcPts val="2380"/>
              </a:lnSpc>
              <a:buClr>
                <a:srgbClr val="459597"/>
              </a:buClr>
              <a:buFont typeface="Arial,Sans-Serif"/>
              <a:buChar char="•"/>
            </a:pPr>
            <a:r>
              <a:rPr lang="sl-SI" sz="2200" b="1" dirty="0">
                <a:solidFill>
                  <a:srgbClr val="414141"/>
                </a:solidFill>
                <a:ea typeface="+mn-lt"/>
                <a:cs typeface="+mn-lt"/>
              </a:rPr>
              <a:t>Check-In:</a:t>
            </a:r>
            <a:r>
              <a:rPr lang="sl-SI" sz="2200" dirty="0">
                <a:solidFill>
                  <a:srgbClr val="414141"/>
                </a:solidFill>
                <a:ea typeface="+mn-lt"/>
                <a:cs typeface="+mn-lt"/>
              </a:rPr>
              <a:t> [Time, e.g., 3:00 PM] -  Self check-in details will be sent via email or text message.</a:t>
            </a:r>
          </a:p>
          <a:p>
            <a:pPr marL="285750" indent="-285750">
              <a:lnSpc>
                <a:spcPts val="2380"/>
              </a:lnSpc>
              <a:buClr>
                <a:srgbClr val="459597"/>
              </a:buClr>
              <a:buFont typeface="Arial,Sans-Serif"/>
              <a:buChar char="•"/>
            </a:pPr>
            <a:r>
              <a:rPr lang="sl-SI" sz="2200" b="1" dirty="0">
                <a:solidFill>
                  <a:srgbClr val="414141"/>
                </a:solidFill>
                <a:ea typeface="+mn-lt"/>
                <a:cs typeface="+mn-lt"/>
              </a:rPr>
              <a:t>3 Days before</a:t>
            </a:r>
            <a:r>
              <a:rPr lang="sl-SI" sz="2200" b="1" dirty="0">
                <a:solidFill>
                  <a:srgbClr val="414141"/>
                </a:solidFill>
                <a:ea typeface="Calibri"/>
                <a:cs typeface="Calibri"/>
              </a:rPr>
              <a:t> arrival:</a:t>
            </a:r>
            <a:r>
              <a:rPr lang="sl-SI" sz="2200" dirty="0">
                <a:solidFill>
                  <a:srgbClr val="414141"/>
                </a:solidFill>
                <a:ea typeface="Calibri"/>
                <a:cs typeface="Calibri"/>
              </a:rPr>
              <a:t> You’ll receive check-in </a:t>
            </a:r>
            <a:r>
              <a:rPr lang="sl-SI" sz="2200" dirty="0">
                <a:solidFill>
                  <a:srgbClr val="414141"/>
                </a:solidFill>
                <a:ea typeface="+mn-lt"/>
                <a:cs typeface="+mn-lt"/>
              </a:rPr>
              <a:t>instructions </a:t>
            </a:r>
            <a:r>
              <a:rPr lang="sl-SI" sz="2200" dirty="0">
                <a:solidFill>
                  <a:srgbClr val="414141"/>
                </a:solidFill>
                <a:ea typeface="Calibri"/>
                <a:cs typeface="Calibri"/>
              </a:rPr>
              <a:t>and </a:t>
            </a:r>
            <a:r>
              <a:rPr lang="sl-SI" sz="2200" dirty="0">
                <a:solidFill>
                  <a:srgbClr val="414141"/>
                </a:solidFill>
                <a:ea typeface="+mn-lt"/>
                <a:cs typeface="+mn-lt"/>
              </a:rPr>
              <a:t>any </a:t>
            </a:r>
            <a:r>
              <a:rPr lang="sl-SI" sz="2200" dirty="0">
                <a:solidFill>
                  <a:srgbClr val="414141"/>
                </a:solidFill>
                <a:ea typeface="Calibri"/>
                <a:cs typeface="Calibri"/>
              </a:rPr>
              <a:t>additional details.</a:t>
            </a:r>
          </a:p>
          <a:p>
            <a:pPr marL="285750" indent="-285750">
              <a:lnSpc>
                <a:spcPts val="2380"/>
              </a:lnSpc>
              <a:buClr>
                <a:srgbClr val="459597"/>
              </a:buClr>
              <a:buFont typeface="Arial,Sans-Serif"/>
              <a:buChar char="•"/>
            </a:pPr>
            <a:r>
              <a:rPr lang="sl-SI" sz="2200" b="1" dirty="0">
                <a:solidFill>
                  <a:srgbClr val="414141"/>
                </a:solidFill>
                <a:ea typeface="Calibri"/>
                <a:cs typeface="Calibri"/>
              </a:rPr>
              <a:t>1 Day before:</a:t>
            </a:r>
            <a:r>
              <a:rPr lang="sl-SI" sz="2200" dirty="0">
                <a:solidFill>
                  <a:srgbClr val="414141"/>
                </a:solidFill>
                <a:ea typeface="Calibri"/>
                <a:cs typeface="Calibri"/>
              </a:rPr>
              <a:t> A reminder with directions, parking information, and local tips</a:t>
            </a:r>
            <a:r>
              <a:rPr lang="sl-SI" sz="2200" dirty="0">
                <a:solidFill>
                  <a:srgbClr val="414141"/>
                </a:solidFill>
                <a:ea typeface="+mn-lt"/>
                <a:cs typeface="+mn-lt"/>
              </a:rPr>
              <a:t>.</a:t>
            </a:r>
            <a:endParaRPr lang="sl-SI" sz="2200" dirty="0">
              <a:solidFill>
                <a:srgbClr val="414141"/>
              </a:solidFill>
              <a:ea typeface="Calibri"/>
              <a:cs typeface="Calibri"/>
            </a:endParaRPr>
          </a:p>
          <a:p>
            <a:pPr marL="285750" indent="-285750">
              <a:lnSpc>
                <a:spcPts val="2380"/>
              </a:lnSpc>
              <a:buClr>
                <a:srgbClr val="459597"/>
              </a:buClr>
              <a:buFont typeface="Arial,Sans-Serif"/>
              <a:buChar char="•"/>
            </a:pPr>
            <a:endParaRPr lang="sl-SI" sz="2200" dirty="0">
              <a:solidFill>
                <a:srgbClr val="414141"/>
              </a:solidFill>
              <a:ea typeface="Calibri"/>
              <a:cs typeface="Calibri"/>
            </a:endParaRPr>
          </a:p>
          <a:p>
            <a:pPr indent="0">
              <a:lnSpc>
                <a:spcPts val="2380"/>
              </a:lnSpc>
              <a:buClr>
                <a:srgbClr val="459597"/>
              </a:buClr>
            </a:pPr>
            <a:r>
              <a:rPr lang="sl-SI" sz="2200" b="1" dirty="0">
                <a:solidFill>
                  <a:srgbClr val="EC7C69"/>
                </a:solidFill>
                <a:ea typeface="Calibri"/>
                <a:cs typeface="Calibri"/>
              </a:rPr>
              <a:t>During your stay</a:t>
            </a:r>
            <a:endParaRPr lang="sl-SI" sz="2200" dirty="0">
              <a:solidFill>
                <a:srgbClr val="EC7C69"/>
              </a:solidFill>
              <a:ea typeface="Calibri"/>
              <a:cs typeface="Calibri"/>
            </a:endParaRPr>
          </a:p>
          <a:p>
            <a:pPr marL="285750" indent="-285750">
              <a:lnSpc>
                <a:spcPts val="2380"/>
              </a:lnSpc>
              <a:buClr>
                <a:srgbClr val="459597"/>
              </a:buClr>
              <a:buFont typeface="Arial,Sans-Serif"/>
              <a:buChar char="•"/>
            </a:pPr>
            <a:r>
              <a:rPr lang="sl-SI" sz="2200" b="1" dirty="0">
                <a:solidFill>
                  <a:srgbClr val="414141"/>
                </a:solidFill>
                <a:ea typeface="Calibri"/>
                <a:cs typeface="Calibri"/>
              </a:rPr>
              <a:t>In - stay support:</a:t>
            </a:r>
            <a:r>
              <a:rPr lang="sl-SI" sz="2200" dirty="0">
                <a:solidFill>
                  <a:srgbClr val="414141"/>
                </a:solidFill>
                <a:ea typeface="Calibri"/>
                <a:cs typeface="Calibri"/>
              </a:rPr>
              <a:t> Need anything? Reach out anytime via [e-mail] or [telephone number]</a:t>
            </a:r>
          </a:p>
          <a:p>
            <a:pPr marL="285750" indent="-285750">
              <a:lnSpc>
                <a:spcPts val="2380"/>
              </a:lnSpc>
              <a:buClr>
                <a:srgbClr val="459597"/>
              </a:buClr>
              <a:buFont typeface="Arial,Sans-Serif"/>
              <a:buChar char="•"/>
            </a:pPr>
            <a:r>
              <a:rPr lang="sl-SI" sz="2200" b="1" dirty="0">
                <a:solidFill>
                  <a:srgbClr val="414141"/>
                </a:solidFill>
                <a:ea typeface="+mn-lt"/>
                <a:cs typeface="+mn-lt"/>
              </a:rPr>
              <a:t>Local recommendations:</a:t>
            </a:r>
            <a:r>
              <a:rPr lang="sl-SI" sz="2200" dirty="0">
                <a:solidFill>
                  <a:srgbClr val="414141"/>
                </a:solidFill>
                <a:ea typeface="+mn-lt"/>
                <a:cs typeface="+mn-lt"/>
              </a:rPr>
              <a:t> Explore curated guides and exclusive guest perks.</a:t>
            </a:r>
            <a:endParaRPr lang="sl-SI" sz="2200" dirty="0">
              <a:solidFill>
                <a:srgbClr val="414141"/>
              </a:solidFill>
              <a:ea typeface="Calibri"/>
              <a:cs typeface="Calibri"/>
            </a:endParaRPr>
          </a:p>
          <a:p>
            <a:pPr>
              <a:lnSpc>
                <a:spcPts val="2380"/>
              </a:lnSpc>
              <a:buClr>
                <a:srgbClr val="459597"/>
              </a:buClr>
            </a:pPr>
            <a:endParaRPr lang="en-US" sz="2200" dirty="0">
              <a:solidFill>
                <a:srgbClr val="414141"/>
              </a:solidFill>
            </a:endParaRPr>
          </a:p>
        </p:txBody>
      </p:sp>
      <p:sp>
        <p:nvSpPr>
          <p:cNvPr id="13" name="Freeform 12">
            <a:extLst>
              <a:ext uri="{FF2B5EF4-FFF2-40B4-BE49-F238E27FC236}">
                <a16:creationId xmlns:a16="http://schemas.microsoft.com/office/drawing/2014/main" id="{7F116803-ED11-9561-4620-A0A2ADC4AC63}"/>
              </a:ext>
            </a:extLst>
          </p:cNvPr>
          <p:cNvSpPr/>
          <p:nvPr/>
        </p:nvSpPr>
        <p:spPr>
          <a:xfrm rot="5400000" flipH="1">
            <a:off x="-366118" y="2543963"/>
            <a:ext cx="5037047" cy="3591023"/>
          </a:xfrm>
          <a:custGeom>
            <a:avLst/>
            <a:gdLst>
              <a:gd name="connsiteX0" fmla="*/ 4812577 w 4812577"/>
              <a:gd name="connsiteY0" fmla="*/ 3145894 h 3430993"/>
              <a:gd name="connsiteX1" fmla="*/ 4812577 w 4812577"/>
              <a:gd name="connsiteY1" fmla="*/ 2763897 h 3430993"/>
              <a:gd name="connsiteX2" fmla="*/ 4812577 w 4812577"/>
              <a:gd name="connsiteY2" fmla="*/ 2705790 h 3430993"/>
              <a:gd name="connsiteX3" fmla="*/ 4812577 w 4812577"/>
              <a:gd name="connsiteY3" fmla="*/ 2323793 h 3430993"/>
              <a:gd name="connsiteX4" fmla="*/ 4812577 w 4812577"/>
              <a:gd name="connsiteY4" fmla="*/ 822101 h 3430993"/>
              <a:gd name="connsiteX5" fmla="*/ 4812577 w 4812577"/>
              <a:gd name="connsiteY5" fmla="*/ 440104 h 3430993"/>
              <a:gd name="connsiteX6" fmla="*/ 4812577 w 4812577"/>
              <a:gd name="connsiteY6" fmla="*/ 381997 h 3430993"/>
              <a:gd name="connsiteX7" fmla="*/ 4812577 w 4812577"/>
              <a:gd name="connsiteY7" fmla="*/ 1 h 3430993"/>
              <a:gd name="connsiteX8" fmla="*/ 4440516 w 4812577"/>
              <a:gd name="connsiteY8" fmla="*/ 1 h 3430993"/>
              <a:gd name="connsiteX9" fmla="*/ 4344904 w 4812577"/>
              <a:gd name="connsiteY9" fmla="*/ 1 h 3430993"/>
              <a:gd name="connsiteX10" fmla="*/ 4195420 w 4812577"/>
              <a:gd name="connsiteY10" fmla="*/ 1 h 3430993"/>
              <a:gd name="connsiteX11" fmla="*/ 3972843 w 4812577"/>
              <a:gd name="connsiteY11" fmla="*/ 1 h 3430993"/>
              <a:gd name="connsiteX12" fmla="*/ 3823359 w 4812577"/>
              <a:gd name="connsiteY12" fmla="*/ 1 h 3430993"/>
              <a:gd name="connsiteX13" fmla="*/ 3727747 w 4812577"/>
              <a:gd name="connsiteY13" fmla="*/ 1 h 3430993"/>
              <a:gd name="connsiteX14" fmla="*/ 3641902 w 4812577"/>
              <a:gd name="connsiteY14" fmla="*/ 1 h 3430993"/>
              <a:gd name="connsiteX15" fmla="*/ 3355686 w 4812577"/>
              <a:gd name="connsiteY15" fmla="*/ 1 h 3430993"/>
              <a:gd name="connsiteX16" fmla="*/ 3269841 w 4812577"/>
              <a:gd name="connsiteY16" fmla="*/ 1 h 3430993"/>
              <a:gd name="connsiteX17" fmla="*/ 3174229 w 4812577"/>
              <a:gd name="connsiteY17" fmla="*/ 1 h 3430993"/>
              <a:gd name="connsiteX18" fmla="*/ 3024745 w 4812577"/>
              <a:gd name="connsiteY18" fmla="*/ 1 h 3430993"/>
              <a:gd name="connsiteX19" fmla="*/ 3000324 w 4812577"/>
              <a:gd name="connsiteY19" fmla="*/ 1 h 3430993"/>
              <a:gd name="connsiteX20" fmla="*/ 3000324 w 4812577"/>
              <a:gd name="connsiteY20" fmla="*/ 0 h 3430993"/>
              <a:gd name="connsiteX21" fmla="*/ 2628264 w 4812577"/>
              <a:gd name="connsiteY21" fmla="*/ 0 h 3430993"/>
              <a:gd name="connsiteX22" fmla="*/ 2532651 w 4812577"/>
              <a:gd name="connsiteY22" fmla="*/ 0 h 3430993"/>
              <a:gd name="connsiteX23" fmla="*/ 2383168 w 4812577"/>
              <a:gd name="connsiteY23" fmla="*/ 0 h 3430993"/>
              <a:gd name="connsiteX24" fmla="*/ 2160590 w 4812577"/>
              <a:gd name="connsiteY24" fmla="*/ 0 h 3430993"/>
              <a:gd name="connsiteX25" fmla="*/ 2011107 w 4812577"/>
              <a:gd name="connsiteY25" fmla="*/ 0 h 3430993"/>
              <a:gd name="connsiteX26" fmla="*/ 1915494 w 4812577"/>
              <a:gd name="connsiteY26" fmla="*/ 0 h 3430993"/>
              <a:gd name="connsiteX27" fmla="*/ 1829649 w 4812577"/>
              <a:gd name="connsiteY27" fmla="*/ 0 h 3430993"/>
              <a:gd name="connsiteX28" fmla="*/ 1543434 w 4812577"/>
              <a:gd name="connsiteY28" fmla="*/ 0 h 3430993"/>
              <a:gd name="connsiteX29" fmla="*/ 1457589 w 4812577"/>
              <a:gd name="connsiteY29" fmla="*/ 0 h 3430993"/>
              <a:gd name="connsiteX30" fmla="*/ 1392997 w 4812577"/>
              <a:gd name="connsiteY30" fmla="*/ 0 h 3430993"/>
              <a:gd name="connsiteX31" fmla="*/ 1361976 w 4812577"/>
              <a:gd name="connsiteY31" fmla="*/ 0 h 3430993"/>
              <a:gd name="connsiteX32" fmla="*/ 1212493 w 4812577"/>
              <a:gd name="connsiteY32" fmla="*/ 0 h 3430993"/>
              <a:gd name="connsiteX33" fmla="*/ 1170676 w 4812577"/>
              <a:gd name="connsiteY33" fmla="*/ 0 h 3430993"/>
              <a:gd name="connsiteX34" fmla="*/ 989915 w 4812577"/>
              <a:gd name="connsiteY34" fmla="*/ 0 h 3430993"/>
              <a:gd name="connsiteX35" fmla="*/ 840432 w 4812577"/>
              <a:gd name="connsiteY35" fmla="*/ 0 h 3430993"/>
              <a:gd name="connsiteX36" fmla="*/ 744819 w 4812577"/>
              <a:gd name="connsiteY36" fmla="*/ 0 h 3430993"/>
              <a:gd name="connsiteX37" fmla="*/ 372759 w 4812577"/>
              <a:gd name="connsiteY37" fmla="*/ 0 h 3430993"/>
              <a:gd name="connsiteX38" fmla="*/ 222322 w 4812577"/>
              <a:gd name="connsiteY38" fmla="*/ 0 h 3430993"/>
              <a:gd name="connsiteX39" fmla="*/ 1 w 4812577"/>
              <a:gd name="connsiteY39" fmla="*/ 0 h 3430993"/>
              <a:gd name="connsiteX40" fmla="*/ 1 w 4812577"/>
              <a:gd name="connsiteY40" fmla="*/ 209543 h 3430993"/>
              <a:gd name="connsiteX41" fmla="*/ 1 w 4812577"/>
              <a:gd name="connsiteY41" fmla="*/ 573511 h 3430993"/>
              <a:gd name="connsiteX42" fmla="*/ 1 w 4812577"/>
              <a:gd name="connsiteY42" fmla="*/ 720676 h 3430993"/>
              <a:gd name="connsiteX43" fmla="*/ 1 w 4812577"/>
              <a:gd name="connsiteY43" fmla="*/ 1084644 h 3430993"/>
              <a:gd name="connsiteX44" fmla="*/ 1 w 4812577"/>
              <a:gd name="connsiteY44" fmla="*/ 1178178 h 3430993"/>
              <a:gd name="connsiteX45" fmla="*/ 1 w 4812577"/>
              <a:gd name="connsiteY45" fmla="*/ 1324410 h 3430993"/>
              <a:gd name="connsiteX46" fmla="*/ 1 w 4812577"/>
              <a:gd name="connsiteY46" fmla="*/ 1542147 h 3430993"/>
              <a:gd name="connsiteX47" fmla="*/ 1 w 4812577"/>
              <a:gd name="connsiteY47" fmla="*/ 1688378 h 3430993"/>
              <a:gd name="connsiteX48" fmla="*/ 1 w 4812577"/>
              <a:gd name="connsiteY48" fmla="*/ 1781911 h 3430993"/>
              <a:gd name="connsiteX49" fmla="*/ 1 w 4812577"/>
              <a:gd name="connsiteY49" fmla="*/ 2145880 h 3430993"/>
              <a:gd name="connsiteX50" fmla="*/ 0 w 4812577"/>
              <a:gd name="connsiteY50" fmla="*/ 2145880 h 3430993"/>
              <a:gd name="connsiteX51" fmla="*/ 0 w 4812577"/>
              <a:gd name="connsiteY51" fmla="*/ 2493512 h 3430993"/>
              <a:gd name="connsiteX52" fmla="*/ 0 w 4812577"/>
              <a:gd name="connsiteY52" fmla="*/ 2857481 h 3430993"/>
              <a:gd name="connsiteX53" fmla="*/ 0 w 4812577"/>
              <a:gd name="connsiteY53" fmla="*/ 2951014 h 3430993"/>
              <a:gd name="connsiteX54" fmla="*/ 0 w 4812577"/>
              <a:gd name="connsiteY54" fmla="*/ 3097246 h 3430993"/>
              <a:gd name="connsiteX55" fmla="*/ 0 w 4812577"/>
              <a:gd name="connsiteY55" fmla="*/ 3314982 h 3430993"/>
              <a:gd name="connsiteX56" fmla="*/ 0 w 4812577"/>
              <a:gd name="connsiteY56" fmla="*/ 3430993 h 3430993"/>
              <a:gd name="connsiteX57" fmla="*/ 39848 w 4812577"/>
              <a:gd name="connsiteY57" fmla="*/ 3430993 h 3430993"/>
              <a:gd name="connsiteX58" fmla="*/ 39850 w 4812577"/>
              <a:gd name="connsiteY58" fmla="*/ 3430993 h 3430993"/>
              <a:gd name="connsiteX59" fmla="*/ 222322 w 4812577"/>
              <a:gd name="connsiteY59" fmla="*/ 3430993 h 3430993"/>
              <a:gd name="connsiteX60" fmla="*/ 411908 w 4812577"/>
              <a:gd name="connsiteY60" fmla="*/ 3430993 h 3430993"/>
              <a:gd name="connsiteX61" fmla="*/ 411911 w 4812577"/>
              <a:gd name="connsiteY61" fmla="*/ 3430993 h 3430993"/>
              <a:gd name="connsiteX62" fmla="*/ 507521 w 4812577"/>
              <a:gd name="connsiteY62" fmla="*/ 3430993 h 3430993"/>
              <a:gd name="connsiteX63" fmla="*/ 507523 w 4812577"/>
              <a:gd name="connsiteY63" fmla="*/ 3430993 h 3430993"/>
              <a:gd name="connsiteX64" fmla="*/ 657004 w 4812577"/>
              <a:gd name="connsiteY64" fmla="*/ 3430993 h 3430993"/>
              <a:gd name="connsiteX65" fmla="*/ 657006 w 4812577"/>
              <a:gd name="connsiteY65" fmla="*/ 3430993 h 3430993"/>
              <a:gd name="connsiteX66" fmla="*/ 879581 w 4812577"/>
              <a:gd name="connsiteY66" fmla="*/ 3430993 h 3430993"/>
              <a:gd name="connsiteX67" fmla="*/ 879584 w 4812577"/>
              <a:gd name="connsiteY67" fmla="*/ 3430993 h 3430993"/>
              <a:gd name="connsiteX68" fmla="*/ 1029065 w 4812577"/>
              <a:gd name="connsiteY68" fmla="*/ 3430993 h 3430993"/>
              <a:gd name="connsiteX69" fmla="*/ 1029067 w 4812577"/>
              <a:gd name="connsiteY69" fmla="*/ 3430993 h 3430993"/>
              <a:gd name="connsiteX70" fmla="*/ 1124677 w 4812577"/>
              <a:gd name="connsiteY70" fmla="*/ 3430993 h 3430993"/>
              <a:gd name="connsiteX71" fmla="*/ 1124680 w 4812577"/>
              <a:gd name="connsiteY71" fmla="*/ 3430993 h 3430993"/>
              <a:gd name="connsiteX72" fmla="*/ 1170675 w 4812577"/>
              <a:gd name="connsiteY72" fmla="*/ 3430993 h 3430993"/>
              <a:gd name="connsiteX73" fmla="*/ 1210523 w 4812577"/>
              <a:gd name="connsiteY73" fmla="*/ 3430993 h 3430993"/>
              <a:gd name="connsiteX74" fmla="*/ 1210525 w 4812577"/>
              <a:gd name="connsiteY74" fmla="*/ 3430993 h 3430993"/>
              <a:gd name="connsiteX75" fmla="*/ 1392997 w 4812577"/>
              <a:gd name="connsiteY75" fmla="*/ 3430993 h 3430993"/>
              <a:gd name="connsiteX76" fmla="*/ 1496738 w 4812577"/>
              <a:gd name="connsiteY76" fmla="*/ 3430993 h 3430993"/>
              <a:gd name="connsiteX77" fmla="*/ 1496741 w 4812577"/>
              <a:gd name="connsiteY77" fmla="*/ 3430993 h 3430993"/>
              <a:gd name="connsiteX78" fmla="*/ 1582583 w 4812577"/>
              <a:gd name="connsiteY78" fmla="*/ 3430993 h 3430993"/>
              <a:gd name="connsiteX79" fmla="*/ 1582586 w 4812577"/>
              <a:gd name="connsiteY79" fmla="*/ 3430993 h 3430993"/>
              <a:gd name="connsiteX80" fmla="*/ 1678196 w 4812577"/>
              <a:gd name="connsiteY80" fmla="*/ 3430993 h 3430993"/>
              <a:gd name="connsiteX81" fmla="*/ 1678198 w 4812577"/>
              <a:gd name="connsiteY81" fmla="*/ 3430993 h 3430993"/>
              <a:gd name="connsiteX82" fmla="*/ 1827679 w 4812577"/>
              <a:gd name="connsiteY82" fmla="*/ 3430993 h 3430993"/>
              <a:gd name="connsiteX83" fmla="*/ 1827681 w 4812577"/>
              <a:gd name="connsiteY83" fmla="*/ 3430993 h 3430993"/>
              <a:gd name="connsiteX84" fmla="*/ 1852098 w 4812577"/>
              <a:gd name="connsiteY84" fmla="*/ 3430993 h 3430993"/>
              <a:gd name="connsiteX85" fmla="*/ 2050256 w 4812577"/>
              <a:gd name="connsiteY85" fmla="*/ 3430993 h 3430993"/>
              <a:gd name="connsiteX86" fmla="*/ 2050259 w 4812577"/>
              <a:gd name="connsiteY86" fmla="*/ 3430993 h 3430993"/>
              <a:gd name="connsiteX87" fmla="*/ 2199740 w 4812577"/>
              <a:gd name="connsiteY87" fmla="*/ 3430993 h 3430993"/>
              <a:gd name="connsiteX88" fmla="*/ 2199742 w 4812577"/>
              <a:gd name="connsiteY88" fmla="*/ 3430993 h 3430993"/>
              <a:gd name="connsiteX89" fmla="*/ 2224159 w 4812577"/>
              <a:gd name="connsiteY89" fmla="*/ 3430993 h 3430993"/>
              <a:gd name="connsiteX90" fmla="*/ 2295352 w 4812577"/>
              <a:gd name="connsiteY90" fmla="*/ 3430993 h 3430993"/>
              <a:gd name="connsiteX91" fmla="*/ 2295355 w 4812577"/>
              <a:gd name="connsiteY91" fmla="*/ 3430993 h 3430993"/>
              <a:gd name="connsiteX92" fmla="*/ 2319773 w 4812577"/>
              <a:gd name="connsiteY92" fmla="*/ 3430993 h 3430993"/>
              <a:gd name="connsiteX93" fmla="*/ 2469255 w 4812577"/>
              <a:gd name="connsiteY93" fmla="*/ 3430993 h 3430993"/>
              <a:gd name="connsiteX94" fmla="*/ 2667413 w 4812577"/>
              <a:gd name="connsiteY94" fmla="*/ 3430993 h 3430993"/>
              <a:gd name="connsiteX95" fmla="*/ 2667415 w 4812577"/>
              <a:gd name="connsiteY95" fmla="*/ 3430993 h 3430993"/>
              <a:gd name="connsiteX96" fmla="*/ 2691833 w 4812577"/>
              <a:gd name="connsiteY96" fmla="*/ 3430993 h 3430993"/>
              <a:gd name="connsiteX97" fmla="*/ 2841315 w 4812577"/>
              <a:gd name="connsiteY97" fmla="*/ 3430993 h 3430993"/>
              <a:gd name="connsiteX98" fmla="*/ 2936929 w 4812577"/>
              <a:gd name="connsiteY98" fmla="*/ 3430993 h 3430993"/>
              <a:gd name="connsiteX99" fmla="*/ 3022773 w 4812577"/>
              <a:gd name="connsiteY99" fmla="*/ 3430993 h 3430993"/>
              <a:gd name="connsiteX100" fmla="*/ 3308990 w 4812577"/>
              <a:gd name="connsiteY100" fmla="*/ 3430993 h 3430993"/>
              <a:gd name="connsiteX101" fmla="*/ 3394834 w 4812577"/>
              <a:gd name="connsiteY101" fmla="*/ 3430993 h 3430993"/>
              <a:gd name="connsiteX102" fmla="*/ 3490447 w 4812577"/>
              <a:gd name="connsiteY102" fmla="*/ 3430993 h 3430993"/>
              <a:gd name="connsiteX103" fmla="*/ 3639930 w 4812577"/>
              <a:gd name="connsiteY103" fmla="*/ 3430993 h 3430993"/>
              <a:gd name="connsiteX104" fmla="*/ 3862508 w 4812577"/>
              <a:gd name="connsiteY104" fmla="*/ 3430993 h 3430993"/>
              <a:gd name="connsiteX105" fmla="*/ 4011990 w 4812577"/>
              <a:gd name="connsiteY105" fmla="*/ 3430993 h 3430993"/>
              <a:gd name="connsiteX106" fmla="*/ 4107604 w 4812577"/>
              <a:gd name="connsiteY106" fmla="*/ 3430993 h 3430993"/>
              <a:gd name="connsiteX107" fmla="*/ 4479665 w 4812577"/>
              <a:gd name="connsiteY107" fmla="*/ 3430993 h 3430993"/>
              <a:gd name="connsiteX108" fmla="*/ 4812577 w 4812577"/>
              <a:gd name="connsiteY108" fmla="*/ 3145894 h 343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812577" h="3430993">
                <a:moveTo>
                  <a:pt x="4812577" y="3145894"/>
                </a:moveTo>
                <a:lnTo>
                  <a:pt x="4812577" y="2763897"/>
                </a:lnTo>
                <a:lnTo>
                  <a:pt x="4812577" y="2705790"/>
                </a:lnTo>
                <a:lnTo>
                  <a:pt x="4812577" y="2323793"/>
                </a:lnTo>
                <a:lnTo>
                  <a:pt x="4812577" y="822101"/>
                </a:lnTo>
                <a:lnTo>
                  <a:pt x="4812577" y="440104"/>
                </a:lnTo>
                <a:lnTo>
                  <a:pt x="4812577" y="381997"/>
                </a:lnTo>
                <a:lnTo>
                  <a:pt x="4812577" y="1"/>
                </a:lnTo>
                <a:lnTo>
                  <a:pt x="4440516" y="1"/>
                </a:lnTo>
                <a:lnTo>
                  <a:pt x="4344904" y="1"/>
                </a:lnTo>
                <a:lnTo>
                  <a:pt x="4195420" y="1"/>
                </a:lnTo>
                <a:lnTo>
                  <a:pt x="3972843" y="1"/>
                </a:lnTo>
                <a:lnTo>
                  <a:pt x="3823359" y="1"/>
                </a:lnTo>
                <a:lnTo>
                  <a:pt x="3727747" y="1"/>
                </a:lnTo>
                <a:lnTo>
                  <a:pt x="3641902" y="1"/>
                </a:lnTo>
                <a:lnTo>
                  <a:pt x="3355686" y="1"/>
                </a:lnTo>
                <a:lnTo>
                  <a:pt x="3269841" y="1"/>
                </a:lnTo>
                <a:lnTo>
                  <a:pt x="3174229" y="1"/>
                </a:lnTo>
                <a:lnTo>
                  <a:pt x="3024745" y="1"/>
                </a:lnTo>
                <a:lnTo>
                  <a:pt x="3000324" y="1"/>
                </a:lnTo>
                <a:lnTo>
                  <a:pt x="3000324" y="0"/>
                </a:lnTo>
                <a:lnTo>
                  <a:pt x="2628264" y="0"/>
                </a:lnTo>
                <a:lnTo>
                  <a:pt x="2532651" y="0"/>
                </a:lnTo>
                <a:lnTo>
                  <a:pt x="2383168" y="0"/>
                </a:lnTo>
                <a:lnTo>
                  <a:pt x="2160590" y="0"/>
                </a:lnTo>
                <a:lnTo>
                  <a:pt x="2011107" y="0"/>
                </a:lnTo>
                <a:lnTo>
                  <a:pt x="1915494" y="0"/>
                </a:lnTo>
                <a:lnTo>
                  <a:pt x="1829649" y="0"/>
                </a:lnTo>
                <a:lnTo>
                  <a:pt x="1543434" y="0"/>
                </a:lnTo>
                <a:lnTo>
                  <a:pt x="1457589" y="0"/>
                </a:lnTo>
                <a:lnTo>
                  <a:pt x="1392997" y="0"/>
                </a:lnTo>
                <a:lnTo>
                  <a:pt x="1361976" y="0"/>
                </a:lnTo>
                <a:lnTo>
                  <a:pt x="1212493" y="0"/>
                </a:lnTo>
                <a:lnTo>
                  <a:pt x="1170676" y="0"/>
                </a:lnTo>
                <a:lnTo>
                  <a:pt x="989915" y="0"/>
                </a:lnTo>
                <a:lnTo>
                  <a:pt x="840432" y="0"/>
                </a:lnTo>
                <a:lnTo>
                  <a:pt x="744819" y="0"/>
                </a:lnTo>
                <a:lnTo>
                  <a:pt x="372759" y="0"/>
                </a:lnTo>
                <a:lnTo>
                  <a:pt x="222322" y="0"/>
                </a:lnTo>
                <a:lnTo>
                  <a:pt x="1" y="0"/>
                </a:lnTo>
                <a:lnTo>
                  <a:pt x="1" y="209543"/>
                </a:lnTo>
                <a:lnTo>
                  <a:pt x="1" y="573511"/>
                </a:lnTo>
                <a:lnTo>
                  <a:pt x="1" y="720676"/>
                </a:lnTo>
                <a:lnTo>
                  <a:pt x="1" y="1084644"/>
                </a:lnTo>
                <a:lnTo>
                  <a:pt x="1" y="1178178"/>
                </a:lnTo>
                <a:lnTo>
                  <a:pt x="1" y="1324410"/>
                </a:lnTo>
                <a:lnTo>
                  <a:pt x="1" y="1542147"/>
                </a:lnTo>
                <a:lnTo>
                  <a:pt x="1" y="1688378"/>
                </a:lnTo>
                <a:lnTo>
                  <a:pt x="1" y="1781911"/>
                </a:lnTo>
                <a:lnTo>
                  <a:pt x="1" y="2145880"/>
                </a:lnTo>
                <a:lnTo>
                  <a:pt x="0" y="2145880"/>
                </a:lnTo>
                <a:lnTo>
                  <a:pt x="0" y="2493512"/>
                </a:lnTo>
                <a:lnTo>
                  <a:pt x="0" y="2857481"/>
                </a:lnTo>
                <a:lnTo>
                  <a:pt x="0" y="2951014"/>
                </a:lnTo>
                <a:lnTo>
                  <a:pt x="0" y="3097246"/>
                </a:lnTo>
                <a:lnTo>
                  <a:pt x="0" y="3314982"/>
                </a:lnTo>
                <a:lnTo>
                  <a:pt x="0" y="3430993"/>
                </a:lnTo>
                <a:lnTo>
                  <a:pt x="39848" y="3430993"/>
                </a:lnTo>
                <a:lnTo>
                  <a:pt x="39850" y="3430993"/>
                </a:lnTo>
                <a:lnTo>
                  <a:pt x="222322" y="3430993"/>
                </a:lnTo>
                <a:lnTo>
                  <a:pt x="411908" y="3430993"/>
                </a:lnTo>
                <a:lnTo>
                  <a:pt x="411911" y="3430993"/>
                </a:lnTo>
                <a:lnTo>
                  <a:pt x="507521" y="3430993"/>
                </a:lnTo>
                <a:lnTo>
                  <a:pt x="507523" y="3430993"/>
                </a:lnTo>
                <a:lnTo>
                  <a:pt x="657004" y="3430993"/>
                </a:lnTo>
                <a:lnTo>
                  <a:pt x="657006" y="3430993"/>
                </a:lnTo>
                <a:lnTo>
                  <a:pt x="879581" y="3430993"/>
                </a:lnTo>
                <a:lnTo>
                  <a:pt x="879584" y="3430993"/>
                </a:lnTo>
                <a:lnTo>
                  <a:pt x="1029065" y="3430993"/>
                </a:lnTo>
                <a:lnTo>
                  <a:pt x="1029067" y="3430993"/>
                </a:lnTo>
                <a:lnTo>
                  <a:pt x="1124677" y="3430993"/>
                </a:lnTo>
                <a:lnTo>
                  <a:pt x="1124680" y="3430993"/>
                </a:lnTo>
                <a:lnTo>
                  <a:pt x="1170675" y="3430993"/>
                </a:lnTo>
                <a:lnTo>
                  <a:pt x="1210523" y="3430993"/>
                </a:lnTo>
                <a:lnTo>
                  <a:pt x="1210525" y="3430993"/>
                </a:lnTo>
                <a:lnTo>
                  <a:pt x="1392997" y="3430993"/>
                </a:lnTo>
                <a:lnTo>
                  <a:pt x="1496738" y="3430993"/>
                </a:lnTo>
                <a:lnTo>
                  <a:pt x="1496741" y="3430993"/>
                </a:lnTo>
                <a:lnTo>
                  <a:pt x="1582583" y="3430993"/>
                </a:lnTo>
                <a:lnTo>
                  <a:pt x="1582586" y="3430993"/>
                </a:lnTo>
                <a:lnTo>
                  <a:pt x="1678196" y="3430993"/>
                </a:lnTo>
                <a:lnTo>
                  <a:pt x="1678198" y="3430993"/>
                </a:lnTo>
                <a:lnTo>
                  <a:pt x="1827679" y="3430993"/>
                </a:lnTo>
                <a:lnTo>
                  <a:pt x="1827681" y="3430993"/>
                </a:lnTo>
                <a:lnTo>
                  <a:pt x="1852098" y="3430993"/>
                </a:lnTo>
                <a:lnTo>
                  <a:pt x="2050256" y="3430993"/>
                </a:lnTo>
                <a:lnTo>
                  <a:pt x="2050259" y="3430993"/>
                </a:lnTo>
                <a:lnTo>
                  <a:pt x="2199740" y="3430993"/>
                </a:lnTo>
                <a:lnTo>
                  <a:pt x="2199742" y="3430993"/>
                </a:lnTo>
                <a:lnTo>
                  <a:pt x="2224159" y="3430993"/>
                </a:lnTo>
                <a:lnTo>
                  <a:pt x="2295352" y="3430993"/>
                </a:lnTo>
                <a:lnTo>
                  <a:pt x="2295355" y="3430993"/>
                </a:lnTo>
                <a:lnTo>
                  <a:pt x="2319773" y="3430993"/>
                </a:lnTo>
                <a:lnTo>
                  <a:pt x="2469255" y="3430993"/>
                </a:lnTo>
                <a:lnTo>
                  <a:pt x="2667413" y="3430993"/>
                </a:lnTo>
                <a:lnTo>
                  <a:pt x="2667415" y="3430993"/>
                </a:lnTo>
                <a:lnTo>
                  <a:pt x="2691833" y="3430993"/>
                </a:lnTo>
                <a:lnTo>
                  <a:pt x="2841315" y="3430993"/>
                </a:lnTo>
                <a:lnTo>
                  <a:pt x="2936929" y="3430993"/>
                </a:lnTo>
                <a:lnTo>
                  <a:pt x="3022773" y="3430993"/>
                </a:lnTo>
                <a:lnTo>
                  <a:pt x="3308990" y="3430993"/>
                </a:lnTo>
                <a:lnTo>
                  <a:pt x="3394834" y="3430993"/>
                </a:lnTo>
                <a:lnTo>
                  <a:pt x="3490447" y="3430993"/>
                </a:lnTo>
                <a:lnTo>
                  <a:pt x="3639930" y="3430993"/>
                </a:lnTo>
                <a:lnTo>
                  <a:pt x="3862508" y="3430993"/>
                </a:lnTo>
                <a:lnTo>
                  <a:pt x="4011990" y="3430993"/>
                </a:lnTo>
                <a:lnTo>
                  <a:pt x="4107604" y="3430993"/>
                </a:lnTo>
                <a:lnTo>
                  <a:pt x="4479665" y="3430993"/>
                </a:lnTo>
                <a:cubicBezTo>
                  <a:pt x="4664130" y="3430993"/>
                  <a:pt x="4812577" y="3302931"/>
                  <a:pt x="4812577" y="3145894"/>
                </a:cubicBezTo>
                <a:close/>
              </a:path>
            </a:pathLst>
          </a:custGeom>
          <a:solidFill>
            <a:srgbClr val="EC7C69"/>
          </a:solidFill>
          <a:ln w="24491" cap="flat">
            <a:noFill/>
            <a:prstDash val="solid"/>
            <a:miter/>
          </a:ln>
        </p:spPr>
        <p:txBody>
          <a:bodyPr wrap="square" rtlCol="0" anchor="ctr">
            <a:noAutofit/>
          </a:bodyPr>
          <a:lstStyle/>
          <a:p>
            <a:endParaRPr lang="en-US" dirty="0"/>
          </a:p>
        </p:txBody>
      </p:sp>
      <p:sp>
        <p:nvSpPr>
          <p:cNvPr id="8" name="Text Placeholder 1">
            <a:extLst>
              <a:ext uri="{FF2B5EF4-FFF2-40B4-BE49-F238E27FC236}">
                <a16:creationId xmlns:a16="http://schemas.microsoft.com/office/drawing/2014/main" id="{C8170554-A968-55A5-6C08-360CB56483F7}"/>
              </a:ext>
            </a:extLst>
          </p:cNvPr>
          <p:cNvSpPr txBox="1">
            <a:spLocks/>
          </p:cNvSpPr>
          <p:nvPr/>
        </p:nvSpPr>
        <p:spPr>
          <a:xfrm>
            <a:off x="659947" y="2234744"/>
            <a:ext cx="265049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t>Include some of the following examples in your booking confirmation. It helps set expectations and enhance the guest experience before, during, and after their stay. </a:t>
            </a:r>
          </a:p>
          <a:p>
            <a:pPr algn="l">
              <a:lnSpc>
                <a:spcPts val="2340"/>
              </a:lnSpc>
              <a:spcBef>
                <a:spcPts val="0"/>
              </a:spcBef>
            </a:pPr>
            <a:endParaRPr lang="en-US" sz="2200" dirty="0">
              <a:solidFill>
                <a:srgbClr val="414141"/>
              </a:solidFill>
            </a:endParaRPr>
          </a:p>
        </p:txBody>
      </p:sp>
      <p:pic>
        <p:nvPicPr>
          <p:cNvPr id="11" name="Picture 10">
            <a:extLst>
              <a:ext uri="{FF2B5EF4-FFF2-40B4-BE49-F238E27FC236}">
                <a16:creationId xmlns:a16="http://schemas.microsoft.com/office/drawing/2014/main" id="{040657C9-8F61-BBEF-F7DA-2ED67032AAD7}"/>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659947" y="5037048"/>
            <a:ext cx="3580276" cy="2123680"/>
          </a:xfrm>
          <a:prstGeom prst="rect">
            <a:avLst/>
          </a:prstGeom>
        </p:spPr>
      </p:pic>
    </p:spTree>
    <p:extLst>
      <p:ext uri="{BB962C8B-B14F-4D97-AF65-F5344CB8AC3E}">
        <p14:creationId xmlns:p14="http://schemas.microsoft.com/office/powerpoint/2010/main" val="2615691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058AC-A51C-EE7F-08FF-3368953912E2}"/>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839912D-CEAC-88D4-A3A0-388344B95250}"/>
              </a:ext>
            </a:extLst>
          </p:cNvPr>
          <p:cNvSpPr txBox="1">
            <a:spLocks/>
          </p:cNvSpPr>
          <p:nvPr/>
        </p:nvSpPr>
        <p:spPr>
          <a:xfrm>
            <a:off x="629645" y="307773"/>
            <a:ext cx="63164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Booking Confirmation E-mail - </a:t>
            </a:r>
            <a:r>
              <a:rPr lang="en-US" dirty="0">
                <a:solidFill>
                  <a:srgbClr val="EC7C69"/>
                </a:solidFill>
              </a:rPr>
              <a:t>Set Expectations</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03709C02-005B-BD0D-7DA3-F246946F98E8}"/>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6B2A99B2-CB46-18F8-D884-60893A8AFF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41</a:t>
            </a:fld>
            <a:endParaRPr lang="fr-CA" sz="1200" dirty="0"/>
          </a:p>
        </p:txBody>
      </p:sp>
      <p:sp>
        <p:nvSpPr>
          <p:cNvPr id="5" name="Text Placeholder 4">
            <a:extLst>
              <a:ext uri="{FF2B5EF4-FFF2-40B4-BE49-F238E27FC236}">
                <a16:creationId xmlns:a16="http://schemas.microsoft.com/office/drawing/2014/main" id="{BA751F17-550F-1CE8-F383-41FA8850FE00}"/>
              </a:ext>
            </a:extLst>
          </p:cNvPr>
          <p:cNvSpPr txBox="1">
            <a:spLocks/>
          </p:cNvSpPr>
          <p:nvPr/>
        </p:nvSpPr>
        <p:spPr>
          <a:xfrm>
            <a:off x="4370774" y="2194810"/>
            <a:ext cx="5864089"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80"/>
              </a:lnSpc>
              <a:buClr>
                <a:srgbClr val="459597"/>
              </a:buClr>
            </a:pPr>
            <a:r>
              <a:rPr lang="sl-SI" sz="2200" b="1" dirty="0">
                <a:solidFill>
                  <a:srgbClr val="EC7C69"/>
                </a:solidFill>
                <a:ea typeface="Calibri"/>
                <a:cs typeface="Calibri"/>
              </a:rPr>
              <a:t>After your stay</a:t>
            </a:r>
            <a:endParaRPr lang="sl-SI" sz="2200" dirty="0">
              <a:solidFill>
                <a:srgbClr val="EC7C69"/>
              </a:solidFill>
              <a:ea typeface="Calibri"/>
              <a:cs typeface="Calibri"/>
            </a:endParaRPr>
          </a:p>
          <a:p>
            <a:pPr marL="285750" indent="-285750">
              <a:lnSpc>
                <a:spcPts val="2380"/>
              </a:lnSpc>
              <a:buClr>
                <a:srgbClr val="459597"/>
              </a:buClr>
              <a:buFont typeface="Arial,Sans-Serif"/>
              <a:buChar char="•"/>
            </a:pPr>
            <a:r>
              <a:rPr lang="sl-SI" sz="2200" b="1" dirty="0">
                <a:solidFill>
                  <a:srgbClr val="414141"/>
                </a:solidFill>
                <a:ea typeface="+mn-lt"/>
                <a:cs typeface="+mn-lt"/>
              </a:rPr>
              <a:t>Check-out:</a:t>
            </a:r>
            <a:r>
              <a:rPr lang="sl-SI" sz="2200" dirty="0">
                <a:solidFill>
                  <a:srgbClr val="414141"/>
                </a:solidFill>
                <a:ea typeface="+mn-lt"/>
                <a:cs typeface="+mn-lt"/>
              </a:rPr>
              <a:t> [Time, e.g., 11:00 AM]  -  Just lock up and go.</a:t>
            </a:r>
          </a:p>
          <a:p>
            <a:pPr marL="285750" indent="-285750">
              <a:lnSpc>
                <a:spcPts val="2380"/>
              </a:lnSpc>
              <a:buClr>
                <a:srgbClr val="459597"/>
              </a:buClr>
              <a:buFont typeface="Arial,Sans-Serif"/>
              <a:buChar char="•"/>
            </a:pPr>
            <a:r>
              <a:rPr lang="sl-SI" sz="2200" b="1" dirty="0">
                <a:solidFill>
                  <a:srgbClr val="414141"/>
                </a:solidFill>
                <a:ea typeface="+mn-lt"/>
                <a:cs typeface="+mn-lt"/>
              </a:rPr>
              <a:t>Thank you and feedback request:</a:t>
            </a:r>
            <a:r>
              <a:rPr lang="sl-SI" sz="2200" dirty="0">
                <a:solidFill>
                  <a:srgbClr val="414141"/>
                </a:solidFill>
                <a:ea typeface="+mn-lt"/>
                <a:cs typeface="+mn-lt"/>
              </a:rPr>
              <a:t> We’ll follow up with a short survey to hear how we did.</a:t>
            </a:r>
          </a:p>
          <a:p>
            <a:pPr marL="285750" indent="-285750">
              <a:lnSpc>
                <a:spcPts val="2380"/>
              </a:lnSpc>
              <a:buClr>
                <a:srgbClr val="459597"/>
              </a:buClr>
              <a:buFont typeface="Arial,Sans-Serif"/>
              <a:buChar char="•"/>
            </a:pPr>
            <a:r>
              <a:rPr lang="sl-SI" sz="2200" b="1" dirty="0">
                <a:solidFill>
                  <a:srgbClr val="414141"/>
                </a:solidFill>
                <a:ea typeface="+mn-lt"/>
                <a:cs typeface="+mn-lt"/>
              </a:rPr>
              <a:t>Loyalty perks:</a:t>
            </a:r>
            <a:r>
              <a:rPr lang="sl-SI" sz="2200" dirty="0">
                <a:solidFill>
                  <a:srgbClr val="414141"/>
                </a:solidFill>
                <a:ea typeface="+mn-lt"/>
                <a:cs typeface="+mn-lt"/>
              </a:rPr>
              <a:t> Returning guests receive [X]% off future stays.</a:t>
            </a:r>
            <a:endParaRPr lang="sl-SI" sz="2200" dirty="0">
              <a:solidFill>
                <a:srgbClr val="414141"/>
              </a:solidFill>
              <a:ea typeface="Calibri"/>
              <a:cs typeface="Calibri"/>
            </a:endParaRPr>
          </a:p>
          <a:p>
            <a:pPr>
              <a:lnSpc>
                <a:spcPts val="2380"/>
              </a:lnSpc>
              <a:buClr>
                <a:srgbClr val="459597"/>
              </a:buClr>
            </a:pPr>
            <a:endParaRPr lang="en-US" sz="2200" dirty="0">
              <a:solidFill>
                <a:srgbClr val="414141"/>
              </a:solidFill>
            </a:endParaRPr>
          </a:p>
        </p:txBody>
      </p:sp>
      <p:sp>
        <p:nvSpPr>
          <p:cNvPr id="13" name="Freeform 12">
            <a:extLst>
              <a:ext uri="{FF2B5EF4-FFF2-40B4-BE49-F238E27FC236}">
                <a16:creationId xmlns:a16="http://schemas.microsoft.com/office/drawing/2014/main" id="{55C96397-C56E-63E8-2F73-80FEAF9F44BD}"/>
              </a:ext>
            </a:extLst>
          </p:cNvPr>
          <p:cNvSpPr/>
          <p:nvPr/>
        </p:nvSpPr>
        <p:spPr>
          <a:xfrm rot="5400000" flipH="1">
            <a:off x="-366118" y="2543963"/>
            <a:ext cx="5037047" cy="3591023"/>
          </a:xfrm>
          <a:custGeom>
            <a:avLst/>
            <a:gdLst>
              <a:gd name="connsiteX0" fmla="*/ 4812577 w 4812577"/>
              <a:gd name="connsiteY0" fmla="*/ 3145894 h 3430993"/>
              <a:gd name="connsiteX1" fmla="*/ 4812577 w 4812577"/>
              <a:gd name="connsiteY1" fmla="*/ 2763897 h 3430993"/>
              <a:gd name="connsiteX2" fmla="*/ 4812577 w 4812577"/>
              <a:gd name="connsiteY2" fmla="*/ 2705790 h 3430993"/>
              <a:gd name="connsiteX3" fmla="*/ 4812577 w 4812577"/>
              <a:gd name="connsiteY3" fmla="*/ 2323793 h 3430993"/>
              <a:gd name="connsiteX4" fmla="*/ 4812577 w 4812577"/>
              <a:gd name="connsiteY4" fmla="*/ 822101 h 3430993"/>
              <a:gd name="connsiteX5" fmla="*/ 4812577 w 4812577"/>
              <a:gd name="connsiteY5" fmla="*/ 440104 h 3430993"/>
              <a:gd name="connsiteX6" fmla="*/ 4812577 w 4812577"/>
              <a:gd name="connsiteY6" fmla="*/ 381997 h 3430993"/>
              <a:gd name="connsiteX7" fmla="*/ 4812577 w 4812577"/>
              <a:gd name="connsiteY7" fmla="*/ 1 h 3430993"/>
              <a:gd name="connsiteX8" fmla="*/ 4440516 w 4812577"/>
              <a:gd name="connsiteY8" fmla="*/ 1 h 3430993"/>
              <a:gd name="connsiteX9" fmla="*/ 4344904 w 4812577"/>
              <a:gd name="connsiteY9" fmla="*/ 1 h 3430993"/>
              <a:gd name="connsiteX10" fmla="*/ 4195420 w 4812577"/>
              <a:gd name="connsiteY10" fmla="*/ 1 h 3430993"/>
              <a:gd name="connsiteX11" fmla="*/ 3972843 w 4812577"/>
              <a:gd name="connsiteY11" fmla="*/ 1 h 3430993"/>
              <a:gd name="connsiteX12" fmla="*/ 3823359 w 4812577"/>
              <a:gd name="connsiteY12" fmla="*/ 1 h 3430993"/>
              <a:gd name="connsiteX13" fmla="*/ 3727747 w 4812577"/>
              <a:gd name="connsiteY13" fmla="*/ 1 h 3430993"/>
              <a:gd name="connsiteX14" fmla="*/ 3641902 w 4812577"/>
              <a:gd name="connsiteY14" fmla="*/ 1 h 3430993"/>
              <a:gd name="connsiteX15" fmla="*/ 3355686 w 4812577"/>
              <a:gd name="connsiteY15" fmla="*/ 1 h 3430993"/>
              <a:gd name="connsiteX16" fmla="*/ 3269841 w 4812577"/>
              <a:gd name="connsiteY16" fmla="*/ 1 h 3430993"/>
              <a:gd name="connsiteX17" fmla="*/ 3174229 w 4812577"/>
              <a:gd name="connsiteY17" fmla="*/ 1 h 3430993"/>
              <a:gd name="connsiteX18" fmla="*/ 3024745 w 4812577"/>
              <a:gd name="connsiteY18" fmla="*/ 1 h 3430993"/>
              <a:gd name="connsiteX19" fmla="*/ 3000324 w 4812577"/>
              <a:gd name="connsiteY19" fmla="*/ 1 h 3430993"/>
              <a:gd name="connsiteX20" fmla="*/ 3000324 w 4812577"/>
              <a:gd name="connsiteY20" fmla="*/ 0 h 3430993"/>
              <a:gd name="connsiteX21" fmla="*/ 2628264 w 4812577"/>
              <a:gd name="connsiteY21" fmla="*/ 0 h 3430993"/>
              <a:gd name="connsiteX22" fmla="*/ 2532651 w 4812577"/>
              <a:gd name="connsiteY22" fmla="*/ 0 h 3430993"/>
              <a:gd name="connsiteX23" fmla="*/ 2383168 w 4812577"/>
              <a:gd name="connsiteY23" fmla="*/ 0 h 3430993"/>
              <a:gd name="connsiteX24" fmla="*/ 2160590 w 4812577"/>
              <a:gd name="connsiteY24" fmla="*/ 0 h 3430993"/>
              <a:gd name="connsiteX25" fmla="*/ 2011107 w 4812577"/>
              <a:gd name="connsiteY25" fmla="*/ 0 h 3430993"/>
              <a:gd name="connsiteX26" fmla="*/ 1915494 w 4812577"/>
              <a:gd name="connsiteY26" fmla="*/ 0 h 3430993"/>
              <a:gd name="connsiteX27" fmla="*/ 1829649 w 4812577"/>
              <a:gd name="connsiteY27" fmla="*/ 0 h 3430993"/>
              <a:gd name="connsiteX28" fmla="*/ 1543434 w 4812577"/>
              <a:gd name="connsiteY28" fmla="*/ 0 h 3430993"/>
              <a:gd name="connsiteX29" fmla="*/ 1457589 w 4812577"/>
              <a:gd name="connsiteY29" fmla="*/ 0 h 3430993"/>
              <a:gd name="connsiteX30" fmla="*/ 1392997 w 4812577"/>
              <a:gd name="connsiteY30" fmla="*/ 0 h 3430993"/>
              <a:gd name="connsiteX31" fmla="*/ 1361976 w 4812577"/>
              <a:gd name="connsiteY31" fmla="*/ 0 h 3430993"/>
              <a:gd name="connsiteX32" fmla="*/ 1212493 w 4812577"/>
              <a:gd name="connsiteY32" fmla="*/ 0 h 3430993"/>
              <a:gd name="connsiteX33" fmla="*/ 1170676 w 4812577"/>
              <a:gd name="connsiteY33" fmla="*/ 0 h 3430993"/>
              <a:gd name="connsiteX34" fmla="*/ 989915 w 4812577"/>
              <a:gd name="connsiteY34" fmla="*/ 0 h 3430993"/>
              <a:gd name="connsiteX35" fmla="*/ 840432 w 4812577"/>
              <a:gd name="connsiteY35" fmla="*/ 0 h 3430993"/>
              <a:gd name="connsiteX36" fmla="*/ 744819 w 4812577"/>
              <a:gd name="connsiteY36" fmla="*/ 0 h 3430993"/>
              <a:gd name="connsiteX37" fmla="*/ 372759 w 4812577"/>
              <a:gd name="connsiteY37" fmla="*/ 0 h 3430993"/>
              <a:gd name="connsiteX38" fmla="*/ 222322 w 4812577"/>
              <a:gd name="connsiteY38" fmla="*/ 0 h 3430993"/>
              <a:gd name="connsiteX39" fmla="*/ 1 w 4812577"/>
              <a:gd name="connsiteY39" fmla="*/ 0 h 3430993"/>
              <a:gd name="connsiteX40" fmla="*/ 1 w 4812577"/>
              <a:gd name="connsiteY40" fmla="*/ 209543 h 3430993"/>
              <a:gd name="connsiteX41" fmla="*/ 1 w 4812577"/>
              <a:gd name="connsiteY41" fmla="*/ 573511 h 3430993"/>
              <a:gd name="connsiteX42" fmla="*/ 1 w 4812577"/>
              <a:gd name="connsiteY42" fmla="*/ 720676 h 3430993"/>
              <a:gd name="connsiteX43" fmla="*/ 1 w 4812577"/>
              <a:gd name="connsiteY43" fmla="*/ 1084644 h 3430993"/>
              <a:gd name="connsiteX44" fmla="*/ 1 w 4812577"/>
              <a:gd name="connsiteY44" fmla="*/ 1178178 h 3430993"/>
              <a:gd name="connsiteX45" fmla="*/ 1 w 4812577"/>
              <a:gd name="connsiteY45" fmla="*/ 1324410 h 3430993"/>
              <a:gd name="connsiteX46" fmla="*/ 1 w 4812577"/>
              <a:gd name="connsiteY46" fmla="*/ 1542147 h 3430993"/>
              <a:gd name="connsiteX47" fmla="*/ 1 w 4812577"/>
              <a:gd name="connsiteY47" fmla="*/ 1688378 h 3430993"/>
              <a:gd name="connsiteX48" fmla="*/ 1 w 4812577"/>
              <a:gd name="connsiteY48" fmla="*/ 1781911 h 3430993"/>
              <a:gd name="connsiteX49" fmla="*/ 1 w 4812577"/>
              <a:gd name="connsiteY49" fmla="*/ 2145880 h 3430993"/>
              <a:gd name="connsiteX50" fmla="*/ 0 w 4812577"/>
              <a:gd name="connsiteY50" fmla="*/ 2145880 h 3430993"/>
              <a:gd name="connsiteX51" fmla="*/ 0 w 4812577"/>
              <a:gd name="connsiteY51" fmla="*/ 2493512 h 3430993"/>
              <a:gd name="connsiteX52" fmla="*/ 0 w 4812577"/>
              <a:gd name="connsiteY52" fmla="*/ 2857481 h 3430993"/>
              <a:gd name="connsiteX53" fmla="*/ 0 w 4812577"/>
              <a:gd name="connsiteY53" fmla="*/ 2951014 h 3430993"/>
              <a:gd name="connsiteX54" fmla="*/ 0 w 4812577"/>
              <a:gd name="connsiteY54" fmla="*/ 3097246 h 3430993"/>
              <a:gd name="connsiteX55" fmla="*/ 0 w 4812577"/>
              <a:gd name="connsiteY55" fmla="*/ 3314982 h 3430993"/>
              <a:gd name="connsiteX56" fmla="*/ 0 w 4812577"/>
              <a:gd name="connsiteY56" fmla="*/ 3430993 h 3430993"/>
              <a:gd name="connsiteX57" fmla="*/ 39848 w 4812577"/>
              <a:gd name="connsiteY57" fmla="*/ 3430993 h 3430993"/>
              <a:gd name="connsiteX58" fmla="*/ 39850 w 4812577"/>
              <a:gd name="connsiteY58" fmla="*/ 3430993 h 3430993"/>
              <a:gd name="connsiteX59" fmla="*/ 222322 w 4812577"/>
              <a:gd name="connsiteY59" fmla="*/ 3430993 h 3430993"/>
              <a:gd name="connsiteX60" fmla="*/ 411908 w 4812577"/>
              <a:gd name="connsiteY60" fmla="*/ 3430993 h 3430993"/>
              <a:gd name="connsiteX61" fmla="*/ 411911 w 4812577"/>
              <a:gd name="connsiteY61" fmla="*/ 3430993 h 3430993"/>
              <a:gd name="connsiteX62" fmla="*/ 507521 w 4812577"/>
              <a:gd name="connsiteY62" fmla="*/ 3430993 h 3430993"/>
              <a:gd name="connsiteX63" fmla="*/ 507523 w 4812577"/>
              <a:gd name="connsiteY63" fmla="*/ 3430993 h 3430993"/>
              <a:gd name="connsiteX64" fmla="*/ 657004 w 4812577"/>
              <a:gd name="connsiteY64" fmla="*/ 3430993 h 3430993"/>
              <a:gd name="connsiteX65" fmla="*/ 657006 w 4812577"/>
              <a:gd name="connsiteY65" fmla="*/ 3430993 h 3430993"/>
              <a:gd name="connsiteX66" fmla="*/ 879581 w 4812577"/>
              <a:gd name="connsiteY66" fmla="*/ 3430993 h 3430993"/>
              <a:gd name="connsiteX67" fmla="*/ 879584 w 4812577"/>
              <a:gd name="connsiteY67" fmla="*/ 3430993 h 3430993"/>
              <a:gd name="connsiteX68" fmla="*/ 1029065 w 4812577"/>
              <a:gd name="connsiteY68" fmla="*/ 3430993 h 3430993"/>
              <a:gd name="connsiteX69" fmla="*/ 1029067 w 4812577"/>
              <a:gd name="connsiteY69" fmla="*/ 3430993 h 3430993"/>
              <a:gd name="connsiteX70" fmla="*/ 1124677 w 4812577"/>
              <a:gd name="connsiteY70" fmla="*/ 3430993 h 3430993"/>
              <a:gd name="connsiteX71" fmla="*/ 1124680 w 4812577"/>
              <a:gd name="connsiteY71" fmla="*/ 3430993 h 3430993"/>
              <a:gd name="connsiteX72" fmla="*/ 1170675 w 4812577"/>
              <a:gd name="connsiteY72" fmla="*/ 3430993 h 3430993"/>
              <a:gd name="connsiteX73" fmla="*/ 1210523 w 4812577"/>
              <a:gd name="connsiteY73" fmla="*/ 3430993 h 3430993"/>
              <a:gd name="connsiteX74" fmla="*/ 1210525 w 4812577"/>
              <a:gd name="connsiteY74" fmla="*/ 3430993 h 3430993"/>
              <a:gd name="connsiteX75" fmla="*/ 1392997 w 4812577"/>
              <a:gd name="connsiteY75" fmla="*/ 3430993 h 3430993"/>
              <a:gd name="connsiteX76" fmla="*/ 1496738 w 4812577"/>
              <a:gd name="connsiteY76" fmla="*/ 3430993 h 3430993"/>
              <a:gd name="connsiteX77" fmla="*/ 1496741 w 4812577"/>
              <a:gd name="connsiteY77" fmla="*/ 3430993 h 3430993"/>
              <a:gd name="connsiteX78" fmla="*/ 1582583 w 4812577"/>
              <a:gd name="connsiteY78" fmla="*/ 3430993 h 3430993"/>
              <a:gd name="connsiteX79" fmla="*/ 1582586 w 4812577"/>
              <a:gd name="connsiteY79" fmla="*/ 3430993 h 3430993"/>
              <a:gd name="connsiteX80" fmla="*/ 1678196 w 4812577"/>
              <a:gd name="connsiteY80" fmla="*/ 3430993 h 3430993"/>
              <a:gd name="connsiteX81" fmla="*/ 1678198 w 4812577"/>
              <a:gd name="connsiteY81" fmla="*/ 3430993 h 3430993"/>
              <a:gd name="connsiteX82" fmla="*/ 1827679 w 4812577"/>
              <a:gd name="connsiteY82" fmla="*/ 3430993 h 3430993"/>
              <a:gd name="connsiteX83" fmla="*/ 1827681 w 4812577"/>
              <a:gd name="connsiteY83" fmla="*/ 3430993 h 3430993"/>
              <a:gd name="connsiteX84" fmla="*/ 1852098 w 4812577"/>
              <a:gd name="connsiteY84" fmla="*/ 3430993 h 3430993"/>
              <a:gd name="connsiteX85" fmla="*/ 2050256 w 4812577"/>
              <a:gd name="connsiteY85" fmla="*/ 3430993 h 3430993"/>
              <a:gd name="connsiteX86" fmla="*/ 2050259 w 4812577"/>
              <a:gd name="connsiteY86" fmla="*/ 3430993 h 3430993"/>
              <a:gd name="connsiteX87" fmla="*/ 2199740 w 4812577"/>
              <a:gd name="connsiteY87" fmla="*/ 3430993 h 3430993"/>
              <a:gd name="connsiteX88" fmla="*/ 2199742 w 4812577"/>
              <a:gd name="connsiteY88" fmla="*/ 3430993 h 3430993"/>
              <a:gd name="connsiteX89" fmla="*/ 2224159 w 4812577"/>
              <a:gd name="connsiteY89" fmla="*/ 3430993 h 3430993"/>
              <a:gd name="connsiteX90" fmla="*/ 2295352 w 4812577"/>
              <a:gd name="connsiteY90" fmla="*/ 3430993 h 3430993"/>
              <a:gd name="connsiteX91" fmla="*/ 2295355 w 4812577"/>
              <a:gd name="connsiteY91" fmla="*/ 3430993 h 3430993"/>
              <a:gd name="connsiteX92" fmla="*/ 2319773 w 4812577"/>
              <a:gd name="connsiteY92" fmla="*/ 3430993 h 3430993"/>
              <a:gd name="connsiteX93" fmla="*/ 2469255 w 4812577"/>
              <a:gd name="connsiteY93" fmla="*/ 3430993 h 3430993"/>
              <a:gd name="connsiteX94" fmla="*/ 2667413 w 4812577"/>
              <a:gd name="connsiteY94" fmla="*/ 3430993 h 3430993"/>
              <a:gd name="connsiteX95" fmla="*/ 2667415 w 4812577"/>
              <a:gd name="connsiteY95" fmla="*/ 3430993 h 3430993"/>
              <a:gd name="connsiteX96" fmla="*/ 2691833 w 4812577"/>
              <a:gd name="connsiteY96" fmla="*/ 3430993 h 3430993"/>
              <a:gd name="connsiteX97" fmla="*/ 2841315 w 4812577"/>
              <a:gd name="connsiteY97" fmla="*/ 3430993 h 3430993"/>
              <a:gd name="connsiteX98" fmla="*/ 2936929 w 4812577"/>
              <a:gd name="connsiteY98" fmla="*/ 3430993 h 3430993"/>
              <a:gd name="connsiteX99" fmla="*/ 3022773 w 4812577"/>
              <a:gd name="connsiteY99" fmla="*/ 3430993 h 3430993"/>
              <a:gd name="connsiteX100" fmla="*/ 3308990 w 4812577"/>
              <a:gd name="connsiteY100" fmla="*/ 3430993 h 3430993"/>
              <a:gd name="connsiteX101" fmla="*/ 3394834 w 4812577"/>
              <a:gd name="connsiteY101" fmla="*/ 3430993 h 3430993"/>
              <a:gd name="connsiteX102" fmla="*/ 3490447 w 4812577"/>
              <a:gd name="connsiteY102" fmla="*/ 3430993 h 3430993"/>
              <a:gd name="connsiteX103" fmla="*/ 3639930 w 4812577"/>
              <a:gd name="connsiteY103" fmla="*/ 3430993 h 3430993"/>
              <a:gd name="connsiteX104" fmla="*/ 3862508 w 4812577"/>
              <a:gd name="connsiteY104" fmla="*/ 3430993 h 3430993"/>
              <a:gd name="connsiteX105" fmla="*/ 4011990 w 4812577"/>
              <a:gd name="connsiteY105" fmla="*/ 3430993 h 3430993"/>
              <a:gd name="connsiteX106" fmla="*/ 4107604 w 4812577"/>
              <a:gd name="connsiteY106" fmla="*/ 3430993 h 3430993"/>
              <a:gd name="connsiteX107" fmla="*/ 4479665 w 4812577"/>
              <a:gd name="connsiteY107" fmla="*/ 3430993 h 3430993"/>
              <a:gd name="connsiteX108" fmla="*/ 4812577 w 4812577"/>
              <a:gd name="connsiteY108" fmla="*/ 3145894 h 343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812577" h="3430993">
                <a:moveTo>
                  <a:pt x="4812577" y="3145894"/>
                </a:moveTo>
                <a:lnTo>
                  <a:pt x="4812577" y="2763897"/>
                </a:lnTo>
                <a:lnTo>
                  <a:pt x="4812577" y="2705790"/>
                </a:lnTo>
                <a:lnTo>
                  <a:pt x="4812577" y="2323793"/>
                </a:lnTo>
                <a:lnTo>
                  <a:pt x="4812577" y="822101"/>
                </a:lnTo>
                <a:lnTo>
                  <a:pt x="4812577" y="440104"/>
                </a:lnTo>
                <a:lnTo>
                  <a:pt x="4812577" y="381997"/>
                </a:lnTo>
                <a:lnTo>
                  <a:pt x="4812577" y="1"/>
                </a:lnTo>
                <a:lnTo>
                  <a:pt x="4440516" y="1"/>
                </a:lnTo>
                <a:lnTo>
                  <a:pt x="4344904" y="1"/>
                </a:lnTo>
                <a:lnTo>
                  <a:pt x="4195420" y="1"/>
                </a:lnTo>
                <a:lnTo>
                  <a:pt x="3972843" y="1"/>
                </a:lnTo>
                <a:lnTo>
                  <a:pt x="3823359" y="1"/>
                </a:lnTo>
                <a:lnTo>
                  <a:pt x="3727747" y="1"/>
                </a:lnTo>
                <a:lnTo>
                  <a:pt x="3641902" y="1"/>
                </a:lnTo>
                <a:lnTo>
                  <a:pt x="3355686" y="1"/>
                </a:lnTo>
                <a:lnTo>
                  <a:pt x="3269841" y="1"/>
                </a:lnTo>
                <a:lnTo>
                  <a:pt x="3174229" y="1"/>
                </a:lnTo>
                <a:lnTo>
                  <a:pt x="3024745" y="1"/>
                </a:lnTo>
                <a:lnTo>
                  <a:pt x="3000324" y="1"/>
                </a:lnTo>
                <a:lnTo>
                  <a:pt x="3000324" y="0"/>
                </a:lnTo>
                <a:lnTo>
                  <a:pt x="2628264" y="0"/>
                </a:lnTo>
                <a:lnTo>
                  <a:pt x="2532651" y="0"/>
                </a:lnTo>
                <a:lnTo>
                  <a:pt x="2383168" y="0"/>
                </a:lnTo>
                <a:lnTo>
                  <a:pt x="2160590" y="0"/>
                </a:lnTo>
                <a:lnTo>
                  <a:pt x="2011107" y="0"/>
                </a:lnTo>
                <a:lnTo>
                  <a:pt x="1915494" y="0"/>
                </a:lnTo>
                <a:lnTo>
                  <a:pt x="1829649" y="0"/>
                </a:lnTo>
                <a:lnTo>
                  <a:pt x="1543434" y="0"/>
                </a:lnTo>
                <a:lnTo>
                  <a:pt x="1457589" y="0"/>
                </a:lnTo>
                <a:lnTo>
                  <a:pt x="1392997" y="0"/>
                </a:lnTo>
                <a:lnTo>
                  <a:pt x="1361976" y="0"/>
                </a:lnTo>
                <a:lnTo>
                  <a:pt x="1212493" y="0"/>
                </a:lnTo>
                <a:lnTo>
                  <a:pt x="1170676" y="0"/>
                </a:lnTo>
                <a:lnTo>
                  <a:pt x="989915" y="0"/>
                </a:lnTo>
                <a:lnTo>
                  <a:pt x="840432" y="0"/>
                </a:lnTo>
                <a:lnTo>
                  <a:pt x="744819" y="0"/>
                </a:lnTo>
                <a:lnTo>
                  <a:pt x="372759" y="0"/>
                </a:lnTo>
                <a:lnTo>
                  <a:pt x="222322" y="0"/>
                </a:lnTo>
                <a:lnTo>
                  <a:pt x="1" y="0"/>
                </a:lnTo>
                <a:lnTo>
                  <a:pt x="1" y="209543"/>
                </a:lnTo>
                <a:lnTo>
                  <a:pt x="1" y="573511"/>
                </a:lnTo>
                <a:lnTo>
                  <a:pt x="1" y="720676"/>
                </a:lnTo>
                <a:lnTo>
                  <a:pt x="1" y="1084644"/>
                </a:lnTo>
                <a:lnTo>
                  <a:pt x="1" y="1178178"/>
                </a:lnTo>
                <a:lnTo>
                  <a:pt x="1" y="1324410"/>
                </a:lnTo>
                <a:lnTo>
                  <a:pt x="1" y="1542147"/>
                </a:lnTo>
                <a:lnTo>
                  <a:pt x="1" y="1688378"/>
                </a:lnTo>
                <a:lnTo>
                  <a:pt x="1" y="1781911"/>
                </a:lnTo>
                <a:lnTo>
                  <a:pt x="1" y="2145880"/>
                </a:lnTo>
                <a:lnTo>
                  <a:pt x="0" y="2145880"/>
                </a:lnTo>
                <a:lnTo>
                  <a:pt x="0" y="2493512"/>
                </a:lnTo>
                <a:lnTo>
                  <a:pt x="0" y="2857481"/>
                </a:lnTo>
                <a:lnTo>
                  <a:pt x="0" y="2951014"/>
                </a:lnTo>
                <a:lnTo>
                  <a:pt x="0" y="3097246"/>
                </a:lnTo>
                <a:lnTo>
                  <a:pt x="0" y="3314982"/>
                </a:lnTo>
                <a:lnTo>
                  <a:pt x="0" y="3430993"/>
                </a:lnTo>
                <a:lnTo>
                  <a:pt x="39848" y="3430993"/>
                </a:lnTo>
                <a:lnTo>
                  <a:pt x="39850" y="3430993"/>
                </a:lnTo>
                <a:lnTo>
                  <a:pt x="222322" y="3430993"/>
                </a:lnTo>
                <a:lnTo>
                  <a:pt x="411908" y="3430993"/>
                </a:lnTo>
                <a:lnTo>
                  <a:pt x="411911" y="3430993"/>
                </a:lnTo>
                <a:lnTo>
                  <a:pt x="507521" y="3430993"/>
                </a:lnTo>
                <a:lnTo>
                  <a:pt x="507523" y="3430993"/>
                </a:lnTo>
                <a:lnTo>
                  <a:pt x="657004" y="3430993"/>
                </a:lnTo>
                <a:lnTo>
                  <a:pt x="657006" y="3430993"/>
                </a:lnTo>
                <a:lnTo>
                  <a:pt x="879581" y="3430993"/>
                </a:lnTo>
                <a:lnTo>
                  <a:pt x="879584" y="3430993"/>
                </a:lnTo>
                <a:lnTo>
                  <a:pt x="1029065" y="3430993"/>
                </a:lnTo>
                <a:lnTo>
                  <a:pt x="1029067" y="3430993"/>
                </a:lnTo>
                <a:lnTo>
                  <a:pt x="1124677" y="3430993"/>
                </a:lnTo>
                <a:lnTo>
                  <a:pt x="1124680" y="3430993"/>
                </a:lnTo>
                <a:lnTo>
                  <a:pt x="1170675" y="3430993"/>
                </a:lnTo>
                <a:lnTo>
                  <a:pt x="1210523" y="3430993"/>
                </a:lnTo>
                <a:lnTo>
                  <a:pt x="1210525" y="3430993"/>
                </a:lnTo>
                <a:lnTo>
                  <a:pt x="1392997" y="3430993"/>
                </a:lnTo>
                <a:lnTo>
                  <a:pt x="1496738" y="3430993"/>
                </a:lnTo>
                <a:lnTo>
                  <a:pt x="1496741" y="3430993"/>
                </a:lnTo>
                <a:lnTo>
                  <a:pt x="1582583" y="3430993"/>
                </a:lnTo>
                <a:lnTo>
                  <a:pt x="1582586" y="3430993"/>
                </a:lnTo>
                <a:lnTo>
                  <a:pt x="1678196" y="3430993"/>
                </a:lnTo>
                <a:lnTo>
                  <a:pt x="1678198" y="3430993"/>
                </a:lnTo>
                <a:lnTo>
                  <a:pt x="1827679" y="3430993"/>
                </a:lnTo>
                <a:lnTo>
                  <a:pt x="1827681" y="3430993"/>
                </a:lnTo>
                <a:lnTo>
                  <a:pt x="1852098" y="3430993"/>
                </a:lnTo>
                <a:lnTo>
                  <a:pt x="2050256" y="3430993"/>
                </a:lnTo>
                <a:lnTo>
                  <a:pt x="2050259" y="3430993"/>
                </a:lnTo>
                <a:lnTo>
                  <a:pt x="2199740" y="3430993"/>
                </a:lnTo>
                <a:lnTo>
                  <a:pt x="2199742" y="3430993"/>
                </a:lnTo>
                <a:lnTo>
                  <a:pt x="2224159" y="3430993"/>
                </a:lnTo>
                <a:lnTo>
                  <a:pt x="2295352" y="3430993"/>
                </a:lnTo>
                <a:lnTo>
                  <a:pt x="2295355" y="3430993"/>
                </a:lnTo>
                <a:lnTo>
                  <a:pt x="2319773" y="3430993"/>
                </a:lnTo>
                <a:lnTo>
                  <a:pt x="2469255" y="3430993"/>
                </a:lnTo>
                <a:lnTo>
                  <a:pt x="2667413" y="3430993"/>
                </a:lnTo>
                <a:lnTo>
                  <a:pt x="2667415" y="3430993"/>
                </a:lnTo>
                <a:lnTo>
                  <a:pt x="2691833" y="3430993"/>
                </a:lnTo>
                <a:lnTo>
                  <a:pt x="2841315" y="3430993"/>
                </a:lnTo>
                <a:lnTo>
                  <a:pt x="2936929" y="3430993"/>
                </a:lnTo>
                <a:lnTo>
                  <a:pt x="3022773" y="3430993"/>
                </a:lnTo>
                <a:lnTo>
                  <a:pt x="3308990" y="3430993"/>
                </a:lnTo>
                <a:lnTo>
                  <a:pt x="3394834" y="3430993"/>
                </a:lnTo>
                <a:lnTo>
                  <a:pt x="3490447" y="3430993"/>
                </a:lnTo>
                <a:lnTo>
                  <a:pt x="3639930" y="3430993"/>
                </a:lnTo>
                <a:lnTo>
                  <a:pt x="3862508" y="3430993"/>
                </a:lnTo>
                <a:lnTo>
                  <a:pt x="4011990" y="3430993"/>
                </a:lnTo>
                <a:lnTo>
                  <a:pt x="4107604" y="3430993"/>
                </a:lnTo>
                <a:lnTo>
                  <a:pt x="4479665" y="3430993"/>
                </a:lnTo>
                <a:cubicBezTo>
                  <a:pt x="4664130" y="3430993"/>
                  <a:pt x="4812577" y="3302931"/>
                  <a:pt x="4812577" y="3145894"/>
                </a:cubicBezTo>
                <a:close/>
              </a:path>
            </a:pathLst>
          </a:custGeom>
          <a:solidFill>
            <a:srgbClr val="EC7C69"/>
          </a:solidFill>
          <a:ln w="24491" cap="flat">
            <a:noFill/>
            <a:prstDash val="solid"/>
            <a:miter/>
          </a:ln>
        </p:spPr>
        <p:txBody>
          <a:bodyPr wrap="square" rtlCol="0" anchor="ctr">
            <a:noAutofit/>
          </a:bodyPr>
          <a:lstStyle/>
          <a:p>
            <a:endParaRPr lang="en-US" dirty="0"/>
          </a:p>
        </p:txBody>
      </p:sp>
      <p:sp>
        <p:nvSpPr>
          <p:cNvPr id="8" name="Text Placeholder 1">
            <a:extLst>
              <a:ext uri="{FF2B5EF4-FFF2-40B4-BE49-F238E27FC236}">
                <a16:creationId xmlns:a16="http://schemas.microsoft.com/office/drawing/2014/main" id="{718AC01E-C0E6-D4CD-1ABF-EFAE77114E10}"/>
              </a:ext>
            </a:extLst>
          </p:cNvPr>
          <p:cNvSpPr txBox="1">
            <a:spLocks/>
          </p:cNvSpPr>
          <p:nvPr/>
        </p:nvSpPr>
        <p:spPr>
          <a:xfrm>
            <a:off x="659947" y="2234744"/>
            <a:ext cx="265049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t>Include some of the following examples in your booking confirmation. It helps set expectations and enhance the guest experience before, during, and after their stay. </a:t>
            </a:r>
          </a:p>
          <a:p>
            <a:pPr algn="l">
              <a:lnSpc>
                <a:spcPts val="2340"/>
              </a:lnSpc>
              <a:spcBef>
                <a:spcPts val="0"/>
              </a:spcBef>
            </a:pPr>
            <a:endParaRPr lang="en-US" sz="2200" dirty="0">
              <a:solidFill>
                <a:srgbClr val="414141"/>
              </a:solidFill>
            </a:endParaRPr>
          </a:p>
        </p:txBody>
      </p:sp>
      <p:pic>
        <p:nvPicPr>
          <p:cNvPr id="11" name="Picture 10">
            <a:extLst>
              <a:ext uri="{FF2B5EF4-FFF2-40B4-BE49-F238E27FC236}">
                <a16:creationId xmlns:a16="http://schemas.microsoft.com/office/drawing/2014/main" id="{2AD66284-55AF-FF4C-A956-0D46893D89D3}"/>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659947" y="5037048"/>
            <a:ext cx="3580276" cy="2123680"/>
          </a:xfrm>
          <a:prstGeom prst="rect">
            <a:avLst/>
          </a:prstGeom>
        </p:spPr>
      </p:pic>
    </p:spTree>
    <p:extLst>
      <p:ext uri="{BB962C8B-B14F-4D97-AF65-F5344CB8AC3E}">
        <p14:creationId xmlns:p14="http://schemas.microsoft.com/office/powerpoint/2010/main" val="3041685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5F240-11A1-04D6-5497-E53FB9B6AF8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03B31C8-D9CB-54C3-0125-AF6E856C47A9}"/>
              </a:ext>
            </a:extLst>
          </p:cNvPr>
          <p:cNvSpPr>
            <a:spLocks noGrp="1"/>
          </p:cNvSpPr>
          <p:nvPr>
            <p:ph type="body" sz="quarter" idx="4294967295"/>
          </p:nvPr>
        </p:nvSpPr>
        <p:spPr>
          <a:xfrm>
            <a:off x="937708" y="763768"/>
            <a:ext cx="10409846" cy="720752"/>
          </a:xfrm>
          <a:prstGeom prst="rect">
            <a:avLst/>
          </a:prstGeom>
        </p:spPr>
        <p:txBody>
          <a:bodyPr/>
          <a:lstStyle/>
          <a:p>
            <a:pPr marL="0" indent="0">
              <a:lnSpc>
                <a:spcPts val="3720"/>
              </a:lnSpc>
              <a:spcBef>
                <a:spcPts val="0"/>
              </a:spcBef>
              <a:buNone/>
            </a:pPr>
            <a:r>
              <a:rPr lang="en-US" sz="3600" b="1" dirty="0">
                <a:solidFill>
                  <a:srgbClr val="EC7C69"/>
                </a:solidFill>
              </a:rPr>
              <a:t>Practical Exercise: </a:t>
            </a:r>
            <a:r>
              <a:rPr lang="en-US" sz="3600" b="1" dirty="0">
                <a:solidFill>
                  <a:srgbClr val="459597"/>
                </a:solidFill>
              </a:rPr>
              <a:t>Guest Journey Mapping</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EDED4B4A-AA94-DDE0-2425-AB9D029C53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590D5724-A22C-0A77-FF02-EDE5A2E1BF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42</a:t>
            </a:fld>
            <a:endParaRPr lang="fr-CA" sz="1200" dirty="0">
              <a:solidFill>
                <a:schemeClr val="bg1"/>
              </a:solidFill>
            </a:endParaRPr>
          </a:p>
        </p:txBody>
      </p:sp>
      <p:sp>
        <p:nvSpPr>
          <p:cNvPr id="2" name="Freeform 1">
            <a:extLst>
              <a:ext uri="{FF2B5EF4-FFF2-40B4-BE49-F238E27FC236}">
                <a16:creationId xmlns:a16="http://schemas.microsoft.com/office/drawing/2014/main" id="{39DEDE19-AB47-6AC1-8CE5-40DDD6671196}"/>
              </a:ext>
            </a:extLst>
          </p:cNvPr>
          <p:cNvSpPr/>
          <p:nvPr/>
        </p:nvSpPr>
        <p:spPr>
          <a:xfrm rot="5400000" flipH="1">
            <a:off x="631538" y="2283593"/>
            <a:ext cx="5069731" cy="4261960"/>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1">
            <a:extLst>
              <a:ext uri="{FF2B5EF4-FFF2-40B4-BE49-F238E27FC236}">
                <a16:creationId xmlns:a16="http://schemas.microsoft.com/office/drawing/2014/main" id="{4B86102C-D060-5398-5137-6500DF922A38}"/>
              </a:ext>
            </a:extLst>
          </p:cNvPr>
          <p:cNvSpPr txBox="1">
            <a:spLocks/>
          </p:cNvSpPr>
          <p:nvPr/>
        </p:nvSpPr>
        <p:spPr>
          <a:xfrm>
            <a:off x="5612176" y="2186948"/>
            <a:ext cx="557640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ct val="150000"/>
              </a:lnSpc>
              <a:spcBef>
                <a:spcPts val="0"/>
              </a:spcBef>
              <a:buClr>
                <a:srgbClr val="459597"/>
              </a:buClr>
              <a:buFont typeface="Wingdings" pitchFamily="2" charset="2"/>
              <a:buChar char="q"/>
            </a:pPr>
            <a:r>
              <a:rPr lang="en-IE" sz="2200" dirty="0">
                <a:solidFill>
                  <a:srgbClr val="414141"/>
                </a:solidFill>
              </a:rPr>
              <a:t>Send check-in instructions</a:t>
            </a:r>
          </a:p>
          <a:p>
            <a:pPr marL="457200" indent="-457200" algn="l">
              <a:lnSpc>
                <a:spcPct val="150000"/>
              </a:lnSpc>
              <a:spcBef>
                <a:spcPts val="0"/>
              </a:spcBef>
              <a:buClr>
                <a:srgbClr val="459597"/>
              </a:buClr>
              <a:buFont typeface="Wingdings" pitchFamily="2" charset="2"/>
              <a:buChar char="q"/>
            </a:pPr>
            <a:r>
              <a:rPr lang="en-IE" sz="2200" dirty="0">
                <a:solidFill>
                  <a:srgbClr val="414141"/>
                </a:solidFill>
              </a:rPr>
              <a:t>Thank the guest for staying</a:t>
            </a:r>
          </a:p>
          <a:p>
            <a:pPr marL="457200" indent="-457200" algn="l">
              <a:lnSpc>
                <a:spcPct val="150000"/>
              </a:lnSpc>
              <a:spcBef>
                <a:spcPts val="0"/>
              </a:spcBef>
              <a:buClr>
                <a:srgbClr val="459597"/>
              </a:buClr>
              <a:buFont typeface="Wingdings" pitchFamily="2" charset="2"/>
              <a:buChar char="q"/>
            </a:pPr>
            <a:r>
              <a:rPr lang="en-IE" sz="2200" dirty="0">
                <a:solidFill>
                  <a:srgbClr val="414141"/>
                </a:solidFill>
              </a:rPr>
              <a:t>Provide a welcome basket</a:t>
            </a:r>
          </a:p>
          <a:p>
            <a:pPr marL="457200" indent="-457200" algn="l">
              <a:lnSpc>
                <a:spcPct val="150000"/>
              </a:lnSpc>
              <a:spcBef>
                <a:spcPts val="0"/>
              </a:spcBef>
              <a:buClr>
                <a:srgbClr val="459597"/>
              </a:buClr>
              <a:buFont typeface="Wingdings" pitchFamily="2" charset="2"/>
              <a:buChar char="q"/>
            </a:pPr>
            <a:r>
              <a:rPr lang="en-IE" sz="2200" dirty="0">
                <a:solidFill>
                  <a:srgbClr val="414141"/>
                </a:solidFill>
              </a:rPr>
              <a:t>Ask for a review</a:t>
            </a:r>
          </a:p>
          <a:p>
            <a:pPr marL="457200" indent="-457200" algn="l">
              <a:lnSpc>
                <a:spcPct val="150000"/>
              </a:lnSpc>
              <a:spcBef>
                <a:spcPts val="0"/>
              </a:spcBef>
              <a:buClr>
                <a:srgbClr val="459597"/>
              </a:buClr>
              <a:buFont typeface="Wingdings" pitchFamily="2" charset="2"/>
              <a:buChar char="q"/>
            </a:pPr>
            <a:r>
              <a:rPr lang="en-IE" sz="2200" dirty="0">
                <a:solidFill>
                  <a:srgbClr val="414141"/>
                </a:solidFill>
              </a:rPr>
              <a:t>Confirm the booking</a:t>
            </a:r>
          </a:p>
          <a:p>
            <a:pPr marL="457200" indent="-457200" algn="l">
              <a:lnSpc>
                <a:spcPct val="150000"/>
              </a:lnSpc>
              <a:spcBef>
                <a:spcPts val="0"/>
              </a:spcBef>
              <a:buClr>
                <a:srgbClr val="459597"/>
              </a:buClr>
              <a:buFont typeface="Wingdings" pitchFamily="2" charset="2"/>
              <a:buChar char="q"/>
            </a:pPr>
            <a:r>
              <a:rPr lang="en-IE" sz="2200" dirty="0">
                <a:solidFill>
                  <a:srgbClr val="414141"/>
                </a:solidFill>
              </a:rPr>
              <a:t>Offer local recommendations</a:t>
            </a:r>
          </a:p>
          <a:p>
            <a:pPr marL="457200" indent="-457200" algn="l">
              <a:lnSpc>
                <a:spcPct val="150000"/>
              </a:lnSpc>
              <a:spcBef>
                <a:spcPts val="0"/>
              </a:spcBef>
              <a:buClr>
                <a:srgbClr val="459597"/>
              </a:buClr>
              <a:buFont typeface="Wingdings" pitchFamily="2" charset="2"/>
              <a:buChar char="q"/>
            </a:pPr>
            <a:endParaRPr lang="en-IE" sz="2400" dirty="0">
              <a:solidFill>
                <a:srgbClr val="414141"/>
              </a:solidFill>
            </a:endParaRPr>
          </a:p>
          <a:p>
            <a:pPr marL="342900" indent="-342900" algn="l">
              <a:lnSpc>
                <a:spcPct val="150000"/>
              </a:lnSpc>
              <a:spcBef>
                <a:spcPts val="0"/>
              </a:spcBef>
              <a:buFont typeface="Wingdings" pitchFamily="2" charset="2"/>
              <a:buChar char="q"/>
            </a:pPr>
            <a:endParaRPr lang="en-US" sz="2400" dirty="0">
              <a:solidFill>
                <a:srgbClr val="414141"/>
              </a:solidFill>
            </a:endParaRPr>
          </a:p>
        </p:txBody>
      </p:sp>
      <p:sp>
        <p:nvSpPr>
          <p:cNvPr id="7" name="Text Placeholder 1">
            <a:extLst>
              <a:ext uri="{FF2B5EF4-FFF2-40B4-BE49-F238E27FC236}">
                <a16:creationId xmlns:a16="http://schemas.microsoft.com/office/drawing/2014/main" id="{79FB8C90-AEEE-D204-11D9-E444711B446F}"/>
              </a:ext>
            </a:extLst>
          </p:cNvPr>
          <p:cNvSpPr txBox="1">
            <a:spLocks/>
          </p:cNvSpPr>
          <p:nvPr/>
        </p:nvSpPr>
        <p:spPr>
          <a:xfrm>
            <a:off x="1494814" y="2186948"/>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Task Description:</a:t>
            </a:r>
          </a:p>
          <a:p>
            <a:pPr algn="l">
              <a:lnSpc>
                <a:spcPts val="2340"/>
              </a:lnSpc>
              <a:spcBef>
                <a:spcPts val="0"/>
              </a:spcBef>
              <a:spcAft>
                <a:spcPts val="1200"/>
              </a:spcAft>
            </a:pPr>
            <a:br>
              <a:rPr lang="en-IE" sz="2200" dirty="0"/>
            </a:br>
            <a:r>
              <a:rPr lang="en-IE" sz="2200" dirty="0"/>
              <a:t>List the following actions in the correct order along the guest journey (Before the Stay, During the Stay, After the Stay). Put consecutive numbers (from 1 to 6) in the squares.</a:t>
            </a:r>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1244311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F47CA-A033-AEAC-93AB-2AEF78804988}"/>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641F0D99-961E-128F-8939-7F558B26A923}"/>
              </a:ext>
            </a:extLst>
          </p:cNvPr>
          <p:cNvSpPr txBox="1">
            <a:spLocks/>
          </p:cNvSpPr>
          <p:nvPr/>
        </p:nvSpPr>
        <p:spPr>
          <a:xfrm>
            <a:off x="629646" y="307773"/>
            <a:ext cx="561639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Simple Tools to Save Time and Stay Professional</a:t>
            </a:r>
          </a:p>
          <a:p>
            <a:pPr>
              <a:lnSpc>
                <a:spcPts val="3720"/>
              </a:lnSpc>
            </a:pPr>
            <a:endParaRPr lang="en-US" dirty="0"/>
          </a:p>
        </p:txBody>
      </p:sp>
      <p:cxnSp>
        <p:nvCxnSpPr>
          <p:cNvPr id="10" name="Straight Connector 9">
            <a:extLst>
              <a:ext uri="{FF2B5EF4-FFF2-40B4-BE49-F238E27FC236}">
                <a16:creationId xmlns:a16="http://schemas.microsoft.com/office/drawing/2014/main" id="{76024B02-2B62-1ACF-06DA-5AAA7E5FAE9B}"/>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FCF79275-0C9D-B90B-F82E-29792F8835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43</a:t>
            </a:fld>
            <a:endParaRPr lang="fr-CA" sz="1200" dirty="0"/>
          </a:p>
        </p:txBody>
      </p:sp>
      <p:sp>
        <p:nvSpPr>
          <p:cNvPr id="4" name="Text Placeholder 5">
            <a:extLst>
              <a:ext uri="{FF2B5EF4-FFF2-40B4-BE49-F238E27FC236}">
                <a16:creationId xmlns:a16="http://schemas.microsoft.com/office/drawing/2014/main" id="{790C0FBA-1E4A-1029-968A-60948B6BF5DE}"/>
              </a:ext>
            </a:extLst>
          </p:cNvPr>
          <p:cNvSpPr txBox="1">
            <a:spLocks/>
          </p:cNvSpPr>
          <p:nvPr/>
        </p:nvSpPr>
        <p:spPr>
          <a:xfrm>
            <a:off x="629645" y="2202045"/>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DBA8F7DA-1E37-64E9-BE42-0C86245F02BF}"/>
              </a:ext>
            </a:extLst>
          </p:cNvPr>
          <p:cNvSpPr txBox="1">
            <a:spLocks/>
          </p:cNvSpPr>
          <p:nvPr/>
        </p:nvSpPr>
        <p:spPr>
          <a:xfrm>
            <a:off x="629645" y="2882750"/>
            <a:ext cx="54422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ts val="2240"/>
              </a:lnSpc>
              <a:buClr>
                <a:srgbClr val="459597"/>
              </a:buClr>
              <a:buFont typeface="Arial" panose="020B0604020202020204" pitchFamily="34" charset="0"/>
              <a:buChar char="•"/>
            </a:pPr>
            <a:r>
              <a:rPr lang="en-GB" sz="2200" b="1" dirty="0">
                <a:solidFill>
                  <a:srgbClr val="EC7C69"/>
                </a:solidFill>
              </a:rPr>
              <a:t>Write and save short message </a:t>
            </a:r>
            <a:r>
              <a:rPr lang="en-GB" sz="2200" dirty="0">
                <a:solidFill>
                  <a:srgbClr val="414141"/>
                </a:solidFill>
              </a:rPr>
              <a:t>templates for common situations (booking, directions, house rules, check-out reminder).</a:t>
            </a:r>
          </a:p>
          <a:p>
            <a:pPr marL="342900" lvl="0" indent="-342900">
              <a:lnSpc>
                <a:spcPts val="2240"/>
              </a:lnSpc>
              <a:buClr>
                <a:srgbClr val="459597"/>
              </a:buClr>
              <a:buFont typeface="Arial" panose="020B0604020202020204" pitchFamily="34" charset="0"/>
              <a:buChar char="•"/>
            </a:pPr>
            <a:r>
              <a:rPr lang="en-GB" sz="2200" b="1" dirty="0">
                <a:solidFill>
                  <a:srgbClr val="EC7C69"/>
                </a:solidFill>
              </a:rPr>
              <a:t>Automate what makes sense</a:t>
            </a:r>
            <a:r>
              <a:rPr lang="en-GB" sz="2200" dirty="0">
                <a:solidFill>
                  <a:srgbClr val="414141"/>
                </a:solidFill>
              </a:rPr>
              <a:t>: check-in instructions, thank-you notes, review requests.</a:t>
            </a:r>
          </a:p>
          <a:p>
            <a:pPr marL="342900" lvl="0" indent="-342900">
              <a:lnSpc>
                <a:spcPts val="2240"/>
              </a:lnSpc>
              <a:buClr>
                <a:srgbClr val="459597"/>
              </a:buClr>
              <a:buFont typeface="Arial" panose="020B0604020202020204" pitchFamily="34" charset="0"/>
              <a:buChar char="•"/>
            </a:pPr>
            <a:r>
              <a:rPr lang="en-GB" sz="2200" b="1" dirty="0">
                <a:solidFill>
                  <a:srgbClr val="EC7C69"/>
                </a:solidFill>
              </a:rPr>
              <a:t>Always keep tone friendly</a:t>
            </a:r>
            <a:r>
              <a:rPr lang="en-GB" sz="2200" dirty="0">
                <a:solidFill>
                  <a:srgbClr val="414141"/>
                </a:solidFill>
              </a:rPr>
              <a:t>, helpful, and clear — not too formal, but not too casual.</a:t>
            </a: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6" name="Freeform 15">
            <a:extLst>
              <a:ext uri="{FF2B5EF4-FFF2-40B4-BE49-F238E27FC236}">
                <a16:creationId xmlns:a16="http://schemas.microsoft.com/office/drawing/2014/main" id="{C7854E72-AD4D-95C8-7819-B8AC1CC28C32}"/>
              </a:ext>
            </a:extLst>
          </p:cNvPr>
          <p:cNvSpPr/>
          <p:nvPr/>
        </p:nvSpPr>
        <p:spPr>
          <a:xfrm rot="5400000" flipH="1">
            <a:off x="6476707" y="1997218"/>
            <a:ext cx="4975609" cy="4791681"/>
          </a:xfrm>
          <a:custGeom>
            <a:avLst/>
            <a:gdLst>
              <a:gd name="connsiteX0" fmla="*/ 4975609 w 4975609"/>
              <a:gd name="connsiteY0" fmla="*/ 4393516 h 4791681"/>
              <a:gd name="connsiteX1" fmla="*/ 4975609 w 4975609"/>
              <a:gd name="connsiteY1" fmla="*/ 3860024 h 4791681"/>
              <a:gd name="connsiteX2" fmla="*/ 4975609 w 4975609"/>
              <a:gd name="connsiteY2" fmla="*/ 3778871 h 4791681"/>
              <a:gd name="connsiteX3" fmla="*/ 4975609 w 4975609"/>
              <a:gd name="connsiteY3" fmla="*/ 3245380 h 4791681"/>
              <a:gd name="connsiteX4" fmla="*/ 4975609 w 4975609"/>
              <a:gd name="connsiteY4" fmla="*/ 1148136 h 4791681"/>
              <a:gd name="connsiteX5" fmla="*/ 4975609 w 4975609"/>
              <a:gd name="connsiteY5" fmla="*/ 614644 h 4791681"/>
              <a:gd name="connsiteX6" fmla="*/ 4975609 w 4975609"/>
              <a:gd name="connsiteY6" fmla="*/ 533493 h 4791681"/>
              <a:gd name="connsiteX7" fmla="*/ 4975609 w 4975609"/>
              <a:gd name="connsiteY7" fmla="*/ 1 h 4791681"/>
              <a:gd name="connsiteX8" fmla="*/ 4467295 w 4975609"/>
              <a:gd name="connsiteY8" fmla="*/ 1 h 4791681"/>
              <a:gd name="connsiteX9" fmla="*/ 4336668 w 4975609"/>
              <a:gd name="connsiteY9" fmla="*/ 1 h 4791681"/>
              <a:gd name="connsiteX10" fmla="*/ 4132442 w 4975609"/>
              <a:gd name="connsiteY10" fmla="*/ 1 h 4791681"/>
              <a:gd name="connsiteX11" fmla="*/ 3828354 w 4975609"/>
              <a:gd name="connsiteY11" fmla="*/ 1 h 4791681"/>
              <a:gd name="connsiteX12" fmla="*/ 3624128 w 4975609"/>
              <a:gd name="connsiteY12" fmla="*/ 1 h 4791681"/>
              <a:gd name="connsiteX13" fmla="*/ 3493501 w 4975609"/>
              <a:gd name="connsiteY13" fmla="*/ 1 h 4791681"/>
              <a:gd name="connsiteX14" fmla="*/ 2985187 w 4975609"/>
              <a:gd name="connsiteY14" fmla="*/ 1 h 4791681"/>
              <a:gd name="connsiteX15" fmla="*/ 2499688 w 4975609"/>
              <a:gd name="connsiteY15" fmla="*/ 1 h 4791681"/>
              <a:gd name="connsiteX16" fmla="*/ 2499688 w 4975609"/>
              <a:gd name="connsiteY16" fmla="*/ 0 h 4791681"/>
              <a:gd name="connsiteX17" fmla="*/ 1991374 w 4975609"/>
              <a:gd name="connsiteY17" fmla="*/ 0 h 4791681"/>
              <a:gd name="connsiteX18" fmla="*/ 1860747 w 4975609"/>
              <a:gd name="connsiteY18" fmla="*/ 0 h 4791681"/>
              <a:gd name="connsiteX19" fmla="*/ 1656522 w 4975609"/>
              <a:gd name="connsiteY19" fmla="*/ 0 h 4791681"/>
              <a:gd name="connsiteX20" fmla="*/ 1352433 w 4975609"/>
              <a:gd name="connsiteY20" fmla="*/ 0 h 4791681"/>
              <a:gd name="connsiteX21" fmla="*/ 1148208 w 4975609"/>
              <a:gd name="connsiteY21" fmla="*/ 0 h 4791681"/>
              <a:gd name="connsiteX22" fmla="*/ 1017580 w 4975609"/>
              <a:gd name="connsiteY22" fmla="*/ 0 h 4791681"/>
              <a:gd name="connsiteX23" fmla="*/ 509267 w 4975609"/>
              <a:gd name="connsiteY23" fmla="*/ 0 h 4791681"/>
              <a:gd name="connsiteX24" fmla="*/ 303738 w 4975609"/>
              <a:gd name="connsiteY24" fmla="*/ 0 h 4791681"/>
              <a:gd name="connsiteX25" fmla="*/ 1 w 4975609"/>
              <a:gd name="connsiteY25" fmla="*/ 0 h 4791681"/>
              <a:gd name="connsiteX26" fmla="*/ 1 w 4975609"/>
              <a:gd name="connsiteY26" fmla="*/ 292645 h 4791681"/>
              <a:gd name="connsiteX27" fmla="*/ 1 w 4975609"/>
              <a:gd name="connsiteY27" fmla="*/ 800958 h 4791681"/>
              <a:gd name="connsiteX28" fmla="*/ 1 w 4975609"/>
              <a:gd name="connsiteY28" fmla="*/ 1006487 h 4791681"/>
              <a:gd name="connsiteX29" fmla="*/ 1 w 4975609"/>
              <a:gd name="connsiteY29" fmla="*/ 1514800 h 4791681"/>
              <a:gd name="connsiteX30" fmla="*/ 1 w 4975609"/>
              <a:gd name="connsiteY30" fmla="*/ 1645428 h 4791681"/>
              <a:gd name="connsiteX31" fmla="*/ 1 w 4975609"/>
              <a:gd name="connsiteY31" fmla="*/ 1849654 h 4791681"/>
              <a:gd name="connsiteX32" fmla="*/ 1 w 4975609"/>
              <a:gd name="connsiteY32" fmla="*/ 2153742 h 4791681"/>
              <a:gd name="connsiteX33" fmla="*/ 1 w 4975609"/>
              <a:gd name="connsiteY33" fmla="*/ 2357967 h 4791681"/>
              <a:gd name="connsiteX34" fmla="*/ 1 w 4975609"/>
              <a:gd name="connsiteY34" fmla="*/ 2488594 h 4791681"/>
              <a:gd name="connsiteX35" fmla="*/ 1 w 4975609"/>
              <a:gd name="connsiteY35" fmla="*/ 2996908 h 4791681"/>
              <a:gd name="connsiteX36" fmla="*/ 0 w 4975609"/>
              <a:gd name="connsiteY36" fmla="*/ 2996908 h 4791681"/>
              <a:gd name="connsiteX37" fmla="*/ 0 w 4975609"/>
              <a:gd name="connsiteY37" fmla="*/ 3482407 h 4791681"/>
              <a:gd name="connsiteX38" fmla="*/ 0 w 4975609"/>
              <a:gd name="connsiteY38" fmla="*/ 3990721 h 4791681"/>
              <a:gd name="connsiteX39" fmla="*/ 0 w 4975609"/>
              <a:gd name="connsiteY39" fmla="*/ 4121348 h 4791681"/>
              <a:gd name="connsiteX40" fmla="*/ 0 w 4975609"/>
              <a:gd name="connsiteY40" fmla="*/ 4325574 h 4791681"/>
              <a:gd name="connsiteX41" fmla="*/ 0 w 4975609"/>
              <a:gd name="connsiteY41" fmla="*/ 4629662 h 4791681"/>
              <a:gd name="connsiteX42" fmla="*/ 0 w 4975609"/>
              <a:gd name="connsiteY42" fmla="*/ 4791681 h 4791681"/>
              <a:gd name="connsiteX43" fmla="*/ 54440 w 4975609"/>
              <a:gd name="connsiteY43" fmla="*/ 4791681 h 4791681"/>
              <a:gd name="connsiteX44" fmla="*/ 54443 w 4975609"/>
              <a:gd name="connsiteY44" fmla="*/ 4791681 h 4791681"/>
              <a:gd name="connsiteX45" fmla="*/ 303738 w 4975609"/>
              <a:gd name="connsiteY45" fmla="*/ 4791681 h 4791681"/>
              <a:gd name="connsiteX46" fmla="*/ 562753 w 4975609"/>
              <a:gd name="connsiteY46" fmla="*/ 4791681 h 4791681"/>
              <a:gd name="connsiteX47" fmla="*/ 562757 w 4975609"/>
              <a:gd name="connsiteY47" fmla="*/ 4791681 h 4791681"/>
              <a:gd name="connsiteX48" fmla="*/ 693381 w 4975609"/>
              <a:gd name="connsiteY48" fmla="*/ 4791681 h 4791681"/>
              <a:gd name="connsiteX49" fmla="*/ 693384 w 4975609"/>
              <a:gd name="connsiteY49" fmla="*/ 4791681 h 4791681"/>
              <a:gd name="connsiteX50" fmla="*/ 897606 w 4975609"/>
              <a:gd name="connsiteY50" fmla="*/ 4791681 h 4791681"/>
              <a:gd name="connsiteX51" fmla="*/ 897609 w 4975609"/>
              <a:gd name="connsiteY51" fmla="*/ 4791681 h 4791681"/>
              <a:gd name="connsiteX52" fmla="*/ 1201694 w 4975609"/>
              <a:gd name="connsiteY52" fmla="*/ 4791681 h 4791681"/>
              <a:gd name="connsiteX53" fmla="*/ 1201698 w 4975609"/>
              <a:gd name="connsiteY53" fmla="*/ 4791681 h 4791681"/>
              <a:gd name="connsiteX54" fmla="*/ 1405920 w 4975609"/>
              <a:gd name="connsiteY54" fmla="*/ 4791681 h 4791681"/>
              <a:gd name="connsiteX55" fmla="*/ 1405923 w 4975609"/>
              <a:gd name="connsiteY55" fmla="*/ 4791681 h 4791681"/>
              <a:gd name="connsiteX56" fmla="*/ 1536547 w 4975609"/>
              <a:gd name="connsiteY56" fmla="*/ 4791681 h 4791681"/>
              <a:gd name="connsiteX57" fmla="*/ 1536551 w 4975609"/>
              <a:gd name="connsiteY57" fmla="*/ 4791681 h 4791681"/>
              <a:gd name="connsiteX58" fmla="*/ 2044861 w 4975609"/>
              <a:gd name="connsiteY58" fmla="*/ 4791681 h 4791681"/>
              <a:gd name="connsiteX59" fmla="*/ 2044864 w 4975609"/>
              <a:gd name="connsiteY59" fmla="*/ 4791681 h 4791681"/>
              <a:gd name="connsiteX60" fmla="*/ 2530358 w 4975609"/>
              <a:gd name="connsiteY60" fmla="*/ 4791681 h 4791681"/>
              <a:gd name="connsiteX61" fmla="*/ 3038672 w 4975609"/>
              <a:gd name="connsiteY61" fmla="*/ 4791681 h 4791681"/>
              <a:gd name="connsiteX62" fmla="*/ 3169300 w 4975609"/>
              <a:gd name="connsiteY62" fmla="*/ 4791681 h 4791681"/>
              <a:gd name="connsiteX63" fmla="*/ 3373525 w 4975609"/>
              <a:gd name="connsiteY63" fmla="*/ 4791681 h 4791681"/>
              <a:gd name="connsiteX64" fmla="*/ 3677614 w 4975609"/>
              <a:gd name="connsiteY64" fmla="*/ 4791681 h 4791681"/>
              <a:gd name="connsiteX65" fmla="*/ 3881838 w 4975609"/>
              <a:gd name="connsiteY65" fmla="*/ 4791681 h 4791681"/>
              <a:gd name="connsiteX66" fmla="*/ 4012467 w 4975609"/>
              <a:gd name="connsiteY66" fmla="*/ 4791681 h 4791681"/>
              <a:gd name="connsiteX67" fmla="*/ 4520781 w 4975609"/>
              <a:gd name="connsiteY67" fmla="*/ 4791681 h 4791681"/>
              <a:gd name="connsiteX68" fmla="*/ 4975609 w 4975609"/>
              <a:gd name="connsiteY68" fmla="*/ 4393516 h 479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975609" h="4791681">
                <a:moveTo>
                  <a:pt x="4975609" y="4393516"/>
                </a:moveTo>
                <a:lnTo>
                  <a:pt x="4975609" y="3860024"/>
                </a:lnTo>
                <a:lnTo>
                  <a:pt x="4975609" y="3778871"/>
                </a:lnTo>
                <a:lnTo>
                  <a:pt x="4975609" y="3245380"/>
                </a:lnTo>
                <a:lnTo>
                  <a:pt x="4975609" y="1148136"/>
                </a:lnTo>
                <a:lnTo>
                  <a:pt x="4975609" y="614644"/>
                </a:lnTo>
                <a:lnTo>
                  <a:pt x="4975609" y="533493"/>
                </a:lnTo>
                <a:lnTo>
                  <a:pt x="4975609" y="1"/>
                </a:lnTo>
                <a:lnTo>
                  <a:pt x="4467295" y="1"/>
                </a:lnTo>
                <a:lnTo>
                  <a:pt x="4336668" y="1"/>
                </a:lnTo>
                <a:lnTo>
                  <a:pt x="4132442" y="1"/>
                </a:lnTo>
                <a:lnTo>
                  <a:pt x="3828354" y="1"/>
                </a:lnTo>
                <a:lnTo>
                  <a:pt x="3624128" y="1"/>
                </a:lnTo>
                <a:lnTo>
                  <a:pt x="3493501" y="1"/>
                </a:lnTo>
                <a:lnTo>
                  <a:pt x="2985187" y="1"/>
                </a:lnTo>
                <a:lnTo>
                  <a:pt x="2499688" y="1"/>
                </a:lnTo>
                <a:lnTo>
                  <a:pt x="2499688" y="0"/>
                </a:lnTo>
                <a:lnTo>
                  <a:pt x="1991374" y="0"/>
                </a:lnTo>
                <a:lnTo>
                  <a:pt x="1860747" y="0"/>
                </a:lnTo>
                <a:lnTo>
                  <a:pt x="1656522" y="0"/>
                </a:lnTo>
                <a:lnTo>
                  <a:pt x="1352433" y="0"/>
                </a:lnTo>
                <a:lnTo>
                  <a:pt x="1148208" y="0"/>
                </a:lnTo>
                <a:lnTo>
                  <a:pt x="1017580" y="0"/>
                </a:lnTo>
                <a:lnTo>
                  <a:pt x="509267" y="0"/>
                </a:lnTo>
                <a:lnTo>
                  <a:pt x="303738" y="0"/>
                </a:lnTo>
                <a:lnTo>
                  <a:pt x="1" y="0"/>
                </a:lnTo>
                <a:lnTo>
                  <a:pt x="1" y="292645"/>
                </a:lnTo>
                <a:lnTo>
                  <a:pt x="1" y="800958"/>
                </a:lnTo>
                <a:lnTo>
                  <a:pt x="1" y="1006487"/>
                </a:lnTo>
                <a:lnTo>
                  <a:pt x="1" y="1514800"/>
                </a:lnTo>
                <a:lnTo>
                  <a:pt x="1" y="1645428"/>
                </a:lnTo>
                <a:lnTo>
                  <a:pt x="1" y="1849654"/>
                </a:lnTo>
                <a:lnTo>
                  <a:pt x="1" y="2153742"/>
                </a:lnTo>
                <a:lnTo>
                  <a:pt x="1" y="2357967"/>
                </a:lnTo>
                <a:lnTo>
                  <a:pt x="1" y="2488594"/>
                </a:lnTo>
                <a:lnTo>
                  <a:pt x="1" y="2996908"/>
                </a:lnTo>
                <a:lnTo>
                  <a:pt x="0" y="2996908"/>
                </a:lnTo>
                <a:lnTo>
                  <a:pt x="0" y="3482407"/>
                </a:lnTo>
                <a:lnTo>
                  <a:pt x="0" y="3990721"/>
                </a:lnTo>
                <a:lnTo>
                  <a:pt x="0" y="4121348"/>
                </a:lnTo>
                <a:lnTo>
                  <a:pt x="0" y="4325574"/>
                </a:lnTo>
                <a:lnTo>
                  <a:pt x="0" y="4629662"/>
                </a:lnTo>
                <a:lnTo>
                  <a:pt x="0" y="4791681"/>
                </a:lnTo>
                <a:lnTo>
                  <a:pt x="54440" y="4791681"/>
                </a:lnTo>
                <a:lnTo>
                  <a:pt x="54443" y="4791681"/>
                </a:lnTo>
                <a:lnTo>
                  <a:pt x="303738" y="4791681"/>
                </a:lnTo>
                <a:lnTo>
                  <a:pt x="562753" y="4791681"/>
                </a:lnTo>
                <a:lnTo>
                  <a:pt x="562757" y="4791681"/>
                </a:lnTo>
                <a:lnTo>
                  <a:pt x="693381" y="4791681"/>
                </a:lnTo>
                <a:lnTo>
                  <a:pt x="693384" y="4791681"/>
                </a:lnTo>
                <a:lnTo>
                  <a:pt x="897606" y="4791681"/>
                </a:lnTo>
                <a:lnTo>
                  <a:pt x="897609" y="4791681"/>
                </a:lnTo>
                <a:lnTo>
                  <a:pt x="1201694" y="4791681"/>
                </a:lnTo>
                <a:lnTo>
                  <a:pt x="1201698" y="4791681"/>
                </a:lnTo>
                <a:lnTo>
                  <a:pt x="1405920" y="4791681"/>
                </a:lnTo>
                <a:lnTo>
                  <a:pt x="1405923" y="4791681"/>
                </a:lnTo>
                <a:lnTo>
                  <a:pt x="1536547" y="4791681"/>
                </a:lnTo>
                <a:lnTo>
                  <a:pt x="1536551" y="4791681"/>
                </a:lnTo>
                <a:lnTo>
                  <a:pt x="2044861" y="4791681"/>
                </a:lnTo>
                <a:lnTo>
                  <a:pt x="2044864" y="4791681"/>
                </a:lnTo>
                <a:lnTo>
                  <a:pt x="2530358" y="4791681"/>
                </a:lnTo>
                <a:lnTo>
                  <a:pt x="3038672" y="4791681"/>
                </a:lnTo>
                <a:lnTo>
                  <a:pt x="3169300" y="4791681"/>
                </a:lnTo>
                <a:lnTo>
                  <a:pt x="3373525" y="4791681"/>
                </a:lnTo>
                <a:lnTo>
                  <a:pt x="3677614" y="4791681"/>
                </a:lnTo>
                <a:lnTo>
                  <a:pt x="3881838" y="4791681"/>
                </a:lnTo>
                <a:lnTo>
                  <a:pt x="4012467" y="4791681"/>
                </a:lnTo>
                <a:lnTo>
                  <a:pt x="4520781" y="4791681"/>
                </a:lnTo>
                <a:cubicBezTo>
                  <a:pt x="4772799" y="4791681"/>
                  <a:pt x="4975609" y="4612831"/>
                  <a:pt x="4975609" y="4393516"/>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23B7AAF6-7680-4E3D-971B-6AA7FA58EE95}"/>
              </a:ext>
            </a:extLst>
          </p:cNvPr>
          <p:cNvSpPr txBox="1">
            <a:spLocks/>
          </p:cNvSpPr>
          <p:nvPr/>
        </p:nvSpPr>
        <p:spPr>
          <a:xfrm>
            <a:off x="6946132" y="2268204"/>
            <a:ext cx="410902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lvl="0" indent="-342900" algn="l">
              <a:lnSpc>
                <a:spcPts val="2340"/>
              </a:lnSpc>
              <a:spcBef>
                <a:spcPts val="0"/>
              </a:spcBef>
              <a:buFont typeface="Arial" panose="020B0604020202020204" pitchFamily="34" charset="0"/>
              <a:buChar char="•"/>
            </a:pPr>
            <a:r>
              <a:rPr lang="en-IE" sz="2200" dirty="0"/>
              <a:t>Google Sheets: simple task tracker for messages sent.</a:t>
            </a:r>
          </a:p>
          <a:p>
            <a:pPr marL="342900" lvl="0" indent="-342900" algn="l">
              <a:lnSpc>
                <a:spcPts val="2340"/>
              </a:lnSpc>
              <a:spcBef>
                <a:spcPts val="0"/>
              </a:spcBef>
              <a:buFont typeface="Arial" panose="020B0604020202020204" pitchFamily="34" charset="0"/>
              <a:buChar char="•"/>
            </a:pPr>
            <a:r>
              <a:rPr lang="en-IE" sz="2200" dirty="0"/>
              <a:t>Airbnb/</a:t>
            </a:r>
            <a:r>
              <a:rPr lang="en-IE" sz="2200" dirty="0" err="1"/>
              <a:t>Booking.com</a:t>
            </a:r>
            <a:r>
              <a:rPr lang="en-IE" sz="2200" dirty="0"/>
              <a:t> auto-replies or scheduled messages.</a:t>
            </a:r>
          </a:p>
          <a:p>
            <a:pPr marL="342900" lvl="0" indent="-342900" algn="l">
              <a:lnSpc>
                <a:spcPts val="2340"/>
              </a:lnSpc>
              <a:spcBef>
                <a:spcPts val="0"/>
              </a:spcBef>
              <a:buFont typeface="Arial" panose="020B0604020202020204" pitchFamily="34" charset="0"/>
              <a:buChar char="•"/>
            </a:pPr>
            <a:r>
              <a:rPr lang="en-IE" sz="2200" dirty="0"/>
              <a:t>Use tools like Notion or Trello for storing standard texts or FAQs.</a:t>
            </a:r>
          </a:p>
          <a:p>
            <a:pPr algn="l">
              <a:lnSpc>
                <a:spcPts val="2340"/>
              </a:lnSpc>
              <a:spcBef>
                <a:spcPts val="0"/>
              </a:spcBef>
            </a:pPr>
            <a:endParaRPr lang="en-US" sz="2200" dirty="0">
              <a:solidFill>
                <a:srgbClr val="414141"/>
              </a:solidFill>
            </a:endParaRPr>
          </a:p>
        </p:txBody>
      </p:sp>
      <p:pic>
        <p:nvPicPr>
          <p:cNvPr id="3" name="Picture 2">
            <a:extLst>
              <a:ext uri="{FF2B5EF4-FFF2-40B4-BE49-F238E27FC236}">
                <a16:creationId xmlns:a16="http://schemas.microsoft.com/office/drawing/2014/main" id="{C24CE298-3AC1-AF0E-4613-A9DD051DE2FD}"/>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6640936" y="4221730"/>
            <a:ext cx="3580276" cy="2659133"/>
          </a:xfrm>
          <a:prstGeom prst="rect">
            <a:avLst/>
          </a:prstGeom>
        </p:spPr>
      </p:pic>
    </p:spTree>
    <p:extLst>
      <p:ext uri="{BB962C8B-B14F-4D97-AF65-F5344CB8AC3E}">
        <p14:creationId xmlns:p14="http://schemas.microsoft.com/office/powerpoint/2010/main" val="3059482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D9394-527D-F613-5553-3EDE30F784F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EA3621DC-C92F-177E-5CAC-614225EBF1AB}"/>
              </a:ext>
            </a:extLst>
          </p:cNvPr>
          <p:cNvSpPr txBox="1">
            <a:spLocks/>
          </p:cNvSpPr>
          <p:nvPr/>
        </p:nvSpPr>
        <p:spPr>
          <a:xfrm>
            <a:off x="629645" y="307773"/>
            <a:ext cx="111979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Handling Questions and Problems Through Communication Verbal communication</a:t>
            </a:r>
          </a:p>
          <a:p>
            <a:pPr>
              <a:lnSpc>
                <a:spcPts val="3720"/>
              </a:lnSpc>
            </a:pPr>
            <a:endParaRPr lang="en-US" dirty="0"/>
          </a:p>
        </p:txBody>
      </p:sp>
      <p:cxnSp>
        <p:nvCxnSpPr>
          <p:cNvPr id="10" name="Straight Connector 9">
            <a:extLst>
              <a:ext uri="{FF2B5EF4-FFF2-40B4-BE49-F238E27FC236}">
                <a16:creationId xmlns:a16="http://schemas.microsoft.com/office/drawing/2014/main" id="{AA5B9526-0E0E-FBBD-383D-DDE1F1EE8B5A}"/>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A0C9249-26AE-093C-9130-58F5F18CA6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44</a:t>
            </a:fld>
            <a:endParaRPr lang="fr-CA" sz="1200" dirty="0"/>
          </a:p>
        </p:txBody>
      </p:sp>
      <p:sp>
        <p:nvSpPr>
          <p:cNvPr id="4" name="Text Placeholder 5">
            <a:extLst>
              <a:ext uri="{FF2B5EF4-FFF2-40B4-BE49-F238E27FC236}">
                <a16:creationId xmlns:a16="http://schemas.microsoft.com/office/drawing/2014/main" id="{5138A689-E8E3-0BB2-C033-F7FDFE637F3D}"/>
              </a:ext>
            </a:extLst>
          </p:cNvPr>
          <p:cNvSpPr txBox="1">
            <a:spLocks/>
          </p:cNvSpPr>
          <p:nvPr/>
        </p:nvSpPr>
        <p:spPr>
          <a:xfrm>
            <a:off x="629645" y="2188598"/>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7F172B2E-CE35-F0D3-F1FF-82E859E5A26B}"/>
              </a:ext>
            </a:extLst>
          </p:cNvPr>
          <p:cNvSpPr txBox="1">
            <a:spLocks/>
          </p:cNvSpPr>
          <p:nvPr/>
        </p:nvSpPr>
        <p:spPr>
          <a:xfrm>
            <a:off x="629644" y="2892627"/>
            <a:ext cx="388856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Respond quickly </a:t>
            </a:r>
            <a:r>
              <a:rPr lang="en-GB" sz="2200" dirty="0">
                <a:solidFill>
                  <a:srgbClr val="414141"/>
                </a:solidFill>
              </a:rPr>
              <a:t>- even a short “I’m looking into it now” builds trust.</a:t>
            </a:r>
          </a:p>
          <a:p>
            <a:pPr marL="342900" indent="-342900">
              <a:lnSpc>
                <a:spcPts val="2240"/>
              </a:lnSpc>
              <a:buClr>
                <a:srgbClr val="459597"/>
              </a:buClr>
              <a:buFont typeface="Arial" panose="020B0604020202020204" pitchFamily="34" charset="0"/>
              <a:buChar char="•"/>
            </a:pPr>
            <a:r>
              <a:rPr lang="en-GB" sz="2200" b="1" dirty="0">
                <a:solidFill>
                  <a:srgbClr val="EC7C69"/>
                </a:solidFill>
              </a:rPr>
              <a:t>Stay calm and polite </a:t>
            </a:r>
            <a:r>
              <a:rPr lang="en-GB" sz="2200" dirty="0">
                <a:solidFill>
                  <a:srgbClr val="414141"/>
                </a:solidFill>
              </a:rPr>
              <a:t>if guests are upset or confused.</a:t>
            </a:r>
          </a:p>
          <a:p>
            <a:pPr marL="342900" indent="-342900">
              <a:lnSpc>
                <a:spcPts val="2240"/>
              </a:lnSpc>
              <a:buClr>
                <a:srgbClr val="459597"/>
              </a:buClr>
              <a:buFont typeface="Arial" panose="020B0604020202020204" pitchFamily="34" charset="0"/>
              <a:buChar char="•"/>
            </a:pPr>
            <a:r>
              <a:rPr lang="en-GB" sz="2200" b="1" dirty="0">
                <a:solidFill>
                  <a:srgbClr val="EC7C69"/>
                </a:solidFill>
              </a:rPr>
              <a:t>Ask clear follow-up questions </a:t>
            </a:r>
            <a:r>
              <a:rPr lang="en-GB" sz="2200" dirty="0">
                <a:solidFill>
                  <a:srgbClr val="414141"/>
                </a:solidFill>
              </a:rPr>
              <a:t>to understand the issue fully before replying with a solution.</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B0E2EB30-3098-D74A-E8F7-110CF0DA9F3A}"/>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B54C0F2C-EB0A-3705-5FD5-D51B184771AF}"/>
              </a:ext>
            </a:extLst>
          </p:cNvPr>
          <p:cNvSpPr txBox="1">
            <a:spLocks/>
          </p:cNvSpPr>
          <p:nvPr/>
        </p:nvSpPr>
        <p:spPr>
          <a:xfrm>
            <a:off x="6002163" y="2290151"/>
            <a:ext cx="495915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b="1" dirty="0"/>
              <a:t>Use calming language: </a:t>
            </a:r>
            <a:r>
              <a:rPr lang="en-IE" sz="2200" dirty="0"/>
              <a:t>“Thank you for letting me know,” “I understand how that could be frustrating,” “Let’s find a solution.”</a:t>
            </a:r>
          </a:p>
          <a:p>
            <a:pPr marL="342900" indent="-342900" algn="l">
              <a:lnSpc>
                <a:spcPts val="2340"/>
              </a:lnSpc>
              <a:spcBef>
                <a:spcPts val="0"/>
              </a:spcBef>
              <a:buFont typeface="Arial" panose="020B0604020202020204" pitchFamily="34" charset="0"/>
              <a:buChar char="•"/>
            </a:pPr>
            <a:r>
              <a:rPr lang="en-IE" sz="2200" b="1" dirty="0"/>
              <a:t>Keep records of past questions or issues </a:t>
            </a:r>
            <a:r>
              <a:rPr lang="en-IE" sz="2200" dirty="0"/>
              <a:t>to improve future info you share.</a:t>
            </a:r>
          </a:p>
          <a:p>
            <a:pPr marL="342900" indent="-342900" algn="l">
              <a:lnSpc>
                <a:spcPts val="2340"/>
              </a:lnSpc>
              <a:spcBef>
                <a:spcPts val="0"/>
              </a:spcBef>
              <a:buFont typeface="Arial" panose="020B0604020202020204" pitchFamily="34" charset="0"/>
              <a:buChar char="•"/>
            </a:pPr>
            <a:r>
              <a:rPr lang="en-IE" sz="2200" b="1" dirty="0"/>
              <a:t>Set communication boundaries </a:t>
            </a:r>
            <a:r>
              <a:rPr lang="en-IE" sz="2200" dirty="0"/>
              <a:t>(e.g., “I usually reply between 8:00–20:00”) and include them in your guest guide.</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78E8C038-E147-5C3F-C083-3DC3D74D25D8}"/>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639636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C0B1B-8D95-7021-F21C-65B4BDAA08E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B30BD4F-3995-9AE0-35AB-427B18954896}"/>
              </a:ext>
            </a:extLst>
          </p:cNvPr>
          <p:cNvSpPr txBox="1">
            <a:spLocks/>
          </p:cNvSpPr>
          <p:nvPr/>
        </p:nvSpPr>
        <p:spPr>
          <a:xfrm>
            <a:off x="629646" y="307773"/>
            <a:ext cx="1042551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Handling Questions and Problems Through Communication Non-verbal communication</a:t>
            </a:r>
          </a:p>
          <a:p>
            <a:pPr>
              <a:lnSpc>
                <a:spcPts val="3720"/>
              </a:lnSpc>
            </a:pPr>
            <a:endParaRPr lang="en-US" dirty="0"/>
          </a:p>
        </p:txBody>
      </p:sp>
      <p:cxnSp>
        <p:nvCxnSpPr>
          <p:cNvPr id="10" name="Straight Connector 9">
            <a:extLst>
              <a:ext uri="{FF2B5EF4-FFF2-40B4-BE49-F238E27FC236}">
                <a16:creationId xmlns:a16="http://schemas.microsoft.com/office/drawing/2014/main" id="{BCC99864-4474-4AE2-F01E-B0530FAF6F87}"/>
              </a:ext>
            </a:extLst>
          </p:cNvPr>
          <p:cNvCxnSpPr>
            <a:cxnSpLocks/>
          </p:cNvCxnSpPr>
          <p:nvPr/>
        </p:nvCxnSpPr>
        <p:spPr>
          <a:xfrm>
            <a:off x="0" y="1500714"/>
            <a:ext cx="9587753"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4877CA3-8BB4-334A-F8CD-DEBA129CB68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45</a:t>
            </a:fld>
            <a:endParaRPr lang="fr-CA" sz="1200" dirty="0"/>
          </a:p>
        </p:txBody>
      </p:sp>
      <p:sp>
        <p:nvSpPr>
          <p:cNvPr id="5" name="Text Placeholder 4">
            <a:extLst>
              <a:ext uri="{FF2B5EF4-FFF2-40B4-BE49-F238E27FC236}">
                <a16:creationId xmlns:a16="http://schemas.microsoft.com/office/drawing/2014/main" id="{3F292763-97E1-C312-7936-4CC0D227A3A8}"/>
              </a:ext>
            </a:extLst>
          </p:cNvPr>
          <p:cNvSpPr txBox="1">
            <a:spLocks/>
          </p:cNvSpPr>
          <p:nvPr/>
        </p:nvSpPr>
        <p:spPr>
          <a:xfrm>
            <a:off x="629647" y="2371763"/>
            <a:ext cx="10813800" cy="3657600"/>
          </a:xfrm>
          <a:prstGeom prst="rect">
            <a:avLst/>
          </a:prstGeom>
        </p:spPr>
        <p:txBody>
          <a:bodyPr numCol="2" spcCol="28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EC7C69"/>
                </a:solidFill>
              </a:rPr>
              <a:t>Positive Body Language</a:t>
            </a:r>
          </a:p>
          <a:p>
            <a:pPr marL="342900" indent="-342900">
              <a:lnSpc>
                <a:spcPts val="2240"/>
              </a:lnSpc>
              <a:buClr>
                <a:srgbClr val="459597"/>
              </a:buClr>
              <a:buFont typeface="Arial" panose="020B0604020202020204" pitchFamily="34" charset="0"/>
              <a:buChar char="•"/>
            </a:pPr>
            <a:r>
              <a:rPr lang="en-GB" sz="2200" dirty="0">
                <a:solidFill>
                  <a:srgbClr val="414141"/>
                </a:solidFill>
              </a:rPr>
              <a:t>Maintain open posture (avoid crossed arms)</a:t>
            </a:r>
          </a:p>
          <a:p>
            <a:pPr marL="342900" indent="-342900">
              <a:lnSpc>
                <a:spcPts val="2240"/>
              </a:lnSpc>
              <a:buClr>
                <a:srgbClr val="459597"/>
              </a:buClr>
              <a:buFont typeface="Arial" panose="020B0604020202020204" pitchFamily="34" charset="0"/>
              <a:buChar char="•"/>
            </a:pPr>
            <a:r>
              <a:rPr lang="en-GB" sz="2200" dirty="0">
                <a:solidFill>
                  <a:srgbClr val="414141"/>
                </a:solidFill>
              </a:rPr>
              <a:t>Smile naturally and make appropriate eye contact</a:t>
            </a:r>
          </a:p>
          <a:p>
            <a:pPr marL="342900" indent="-342900">
              <a:lnSpc>
                <a:spcPts val="2240"/>
              </a:lnSpc>
              <a:buClr>
                <a:srgbClr val="459597"/>
              </a:buClr>
              <a:buFont typeface="Arial" panose="020B0604020202020204" pitchFamily="34" charset="0"/>
              <a:buChar char="•"/>
            </a:pPr>
            <a:r>
              <a:rPr lang="en-GB" sz="2200" dirty="0">
                <a:solidFill>
                  <a:srgbClr val="414141"/>
                </a:solidFill>
              </a:rPr>
              <a:t>Nod occasionally to show understanding</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indent="0">
              <a:lnSpc>
                <a:spcPts val="2240"/>
              </a:lnSpc>
              <a:buClr>
                <a:srgbClr val="459597"/>
              </a:buClr>
            </a:pPr>
            <a:r>
              <a:rPr lang="en-GB" sz="2200" b="1" dirty="0">
                <a:solidFill>
                  <a:srgbClr val="EC7C69"/>
                </a:solidFill>
              </a:rPr>
              <a:t>Gestures and Movement</a:t>
            </a:r>
          </a:p>
          <a:p>
            <a:pPr marL="342900" indent="-342900">
              <a:lnSpc>
                <a:spcPts val="2240"/>
              </a:lnSpc>
              <a:buClr>
                <a:srgbClr val="459597"/>
              </a:buClr>
              <a:buFont typeface="Arial" panose="020B0604020202020204" pitchFamily="34" charset="0"/>
              <a:buChar char="•"/>
            </a:pPr>
            <a:r>
              <a:rPr lang="en-GB" sz="2200" dirty="0">
                <a:solidFill>
                  <a:srgbClr val="414141"/>
                </a:solidFill>
              </a:rPr>
              <a:t>Use calm, slow gestures to explain directions or demonstrate something</a:t>
            </a:r>
          </a:p>
          <a:p>
            <a:pPr marL="342900" indent="-342900">
              <a:lnSpc>
                <a:spcPts val="2240"/>
              </a:lnSpc>
              <a:buClr>
                <a:srgbClr val="459597"/>
              </a:buClr>
              <a:buFont typeface="Arial" panose="020B0604020202020204" pitchFamily="34" charset="0"/>
              <a:buChar char="•"/>
            </a:pPr>
            <a:r>
              <a:rPr lang="en-GB" sz="2200" dirty="0">
                <a:solidFill>
                  <a:srgbClr val="414141"/>
                </a:solidFill>
              </a:rPr>
              <a:t>Avoid sudden or overly expressive movements that may confuse or alarm the guest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indent="0">
              <a:lnSpc>
                <a:spcPts val="2240"/>
              </a:lnSpc>
              <a:buClr>
                <a:srgbClr val="459597"/>
              </a:buClr>
            </a:pPr>
            <a:r>
              <a:rPr lang="en-GB" sz="2200" b="1" dirty="0">
                <a:solidFill>
                  <a:srgbClr val="EC7C69"/>
                </a:solidFill>
              </a:rPr>
              <a:t>Facial Expressions</a:t>
            </a:r>
          </a:p>
          <a:p>
            <a:pPr marL="342900" indent="-342900">
              <a:lnSpc>
                <a:spcPts val="2240"/>
              </a:lnSpc>
              <a:buClr>
                <a:srgbClr val="459597"/>
              </a:buClr>
              <a:buFont typeface="Arial" panose="020B0604020202020204" pitchFamily="34" charset="0"/>
              <a:buChar char="•"/>
            </a:pPr>
            <a:r>
              <a:rPr lang="en-GB" sz="2200" dirty="0">
                <a:solidFill>
                  <a:srgbClr val="414141"/>
                </a:solidFill>
              </a:rPr>
              <a:t>Keep a friendly and calm expression</a:t>
            </a:r>
          </a:p>
          <a:p>
            <a:pPr marL="342900" indent="-342900">
              <a:lnSpc>
                <a:spcPts val="2240"/>
              </a:lnSpc>
              <a:buClr>
                <a:srgbClr val="459597"/>
              </a:buClr>
              <a:buFont typeface="Arial" panose="020B0604020202020204" pitchFamily="34" charset="0"/>
              <a:buChar char="•"/>
            </a:pPr>
            <a:r>
              <a:rPr lang="en-GB" sz="2200" dirty="0">
                <a:solidFill>
                  <a:srgbClr val="414141"/>
                </a:solidFill>
              </a:rPr>
              <a:t>Avoid frowning or looking distracted</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indent="0">
              <a:lnSpc>
                <a:spcPts val="2240"/>
              </a:lnSpc>
              <a:buClr>
                <a:srgbClr val="459597"/>
              </a:buClr>
            </a:pPr>
            <a:r>
              <a:rPr lang="en-GB" sz="2200" b="1" dirty="0">
                <a:solidFill>
                  <a:srgbClr val="EC7C69"/>
                </a:solidFill>
              </a:rPr>
              <a:t>Personal Space</a:t>
            </a:r>
          </a:p>
          <a:p>
            <a:pPr marL="342900" indent="-342900">
              <a:lnSpc>
                <a:spcPts val="2240"/>
              </a:lnSpc>
              <a:buClr>
                <a:srgbClr val="459597"/>
              </a:buClr>
              <a:buFont typeface="Arial" panose="020B0604020202020204" pitchFamily="34" charset="0"/>
              <a:buChar char="•"/>
            </a:pPr>
            <a:r>
              <a:rPr lang="en-GB" sz="2200" dirty="0">
                <a:solidFill>
                  <a:srgbClr val="414141"/>
                </a:solidFill>
              </a:rPr>
              <a:t>Respect the guest’s comfort zone</a:t>
            </a:r>
          </a:p>
          <a:p>
            <a:pPr marL="342900" indent="-342900">
              <a:lnSpc>
                <a:spcPts val="2240"/>
              </a:lnSpc>
              <a:buClr>
                <a:srgbClr val="459597"/>
              </a:buClr>
              <a:buFont typeface="Arial" panose="020B0604020202020204" pitchFamily="34" charset="0"/>
              <a:buChar char="•"/>
            </a:pPr>
            <a:r>
              <a:rPr lang="en-GB" sz="2200" dirty="0">
                <a:solidFill>
                  <a:srgbClr val="414141"/>
                </a:solidFill>
              </a:rPr>
              <a:t>Avoid standing too close unless necessary</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indent="0">
              <a:lnSpc>
                <a:spcPts val="2240"/>
              </a:lnSpc>
              <a:buClr>
                <a:srgbClr val="459597"/>
              </a:buClr>
            </a:pPr>
            <a:r>
              <a:rPr lang="en-GB" sz="2200" b="1" dirty="0">
                <a:solidFill>
                  <a:srgbClr val="EC7C69"/>
                </a:solidFill>
              </a:rPr>
              <a:t>Tone and Attitude</a:t>
            </a:r>
          </a:p>
          <a:p>
            <a:pPr marL="342900" indent="-342900">
              <a:lnSpc>
                <a:spcPts val="2240"/>
              </a:lnSpc>
              <a:buClr>
                <a:srgbClr val="459597"/>
              </a:buClr>
              <a:buFont typeface="Arial" panose="020B0604020202020204" pitchFamily="34" charset="0"/>
              <a:buChar char="•"/>
            </a:pPr>
            <a:r>
              <a:rPr lang="en-GB" sz="2200" dirty="0">
                <a:solidFill>
                  <a:srgbClr val="414141"/>
                </a:solidFill>
              </a:rPr>
              <a:t>Your attitude shows through posture and facial expressions, even without words</a:t>
            </a:r>
          </a:p>
          <a:p>
            <a:pPr marL="342900" indent="-342900">
              <a:lnSpc>
                <a:spcPts val="2240"/>
              </a:lnSpc>
              <a:buClr>
                <a:srgbClr val="459597"/>
              </a:buClr>
              <a:buFont typeface="Arial" panose="020B0604020202020204" pitchFamily="34" charset="0"/>
              <a:buChar char="•"/>
            </a:pPr>
            <a:r>
              <a:rPr lang="en-GB" sz="2200" dirty="0">
                <a:solidFill>
                  <a:srgbClr val="414141"/>
                </a:solidFill>
              </a:rPr>
              <a:t>Stay approachable and attentive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US" sz="2200" dirty="0">
              <a:solidFill>
                <a:srgbClr val="414141"/>
              </a:solidFill>
            </a:endParaRPr>
          </a:p>
        </p:txBody>
      </p:sp>
    </p:spTree>
    <p:extLst>
      <p:ext uri="{BB962C8B-B14F-4D97-AF65-F5344CB8AC3E}">
        <p14:creationId xmlns:p14="http://schemas.microsoft.com/office/powerpoint/2010/main" val="721641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B984A-809C-CF28-811D-839BC4BB21A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921783B-13AE-A537-C64E-9350B2127753}"/>
              </a:ext>
            </a:extLst>
          </p:cNvPr>
          <p:cNvSpPr>
            <a:spLocks noGrp="1"/>
          </p:cNvSpPr>
          <p:nvPr>
            <p:ph type="body" sz="quarter" idx="4294967295"/>
          </p:nvPr>
        </p:nvSpPr>
        <p:spPr>
          <a:xfrm>
            <a:off x="937708" y="763768"/>
            <a:ext cx="7661543" cy="720752"/>
          </a:xfrm>
          <a:prstGeom prst="rect">
            <a:avLst/>
          </a:prstGeom>
        </p:spPr>
        <p:txBody>
          <a:bodyPr/>
          <a:lstStyle/>
          <a:p>
            <a:pPr marL="0" indent="0">
              <a:lnSpc>
                <a:spcPts val="3720"/>
              </a:lnSpc>
              <a:spcBef>
                <a:spcPts val="0"/>
              </a:spcBef>
              <a:buNone/>
            </a:pPr>
            <a:r>
              <a:rPr lang="en-US" sz="3600" b="1" dirty="0">
                <a:solidFill>
                  <a:srgbClr val="EC7C69"/>
                </a:solidFill>
              </a:rPr>
              <a:t>Practical Exercise: </a:t>
            </a:r>
            <a:r>
              <a:rPr lang="en-US" sz="3600" b="1" dirty="0">
                <a:solidFill>
                  <a:srgbClr val="459597"/>
                </a:solidFill>
              </a:rPr>
              <a:t>Exercise: </a:t>
            </a:r>
          </a:p>
          <a:p>
            <a:pPr marL="0" indent="0">
              <a:lnSpc>
                <a:spcPts val="3720"/>
              </a:lnSpc>
              <a:spcBef>
                <a:spcPts val="0"/>
              </a:spcBef>
              <a:buNone/>
            </a:pPr>
            <a:r>
              <a:rPr lang="en-US" sz="3600" b="1" dirty="0">
                <a:solidFill>
                  <a:srgbClr val="459597"/>
                </a:solidFill>
              </a:rPr>
              <a:t>Build Your Host Communication Toolkit</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017E4942-D4BC-2B2C-1B24-1648E4C2E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AAC4C9F0-3094-F48F-A6C7-291C126C7DA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46</a:t>
            </a:fld>
            <a:endParaRPr lang="fr-CA" sz="1200" dirty="0">
              <a:solidFill>
                <a:schemeClr val="bg1"/>
              </a:solidFill>
            </a:endParaRPr>
          </a:p>
        </p:txBody>
      </p:sp>
      <p:sp>
        <p:nvSpPr>
          <p:cNvPr id="3" name="Text Placeholder 1">
            <a:extLst>
              <a:ext uri="{FF2B5EF4-FFF2-40B4-BE49-F238E27FC236}">
                <a16:creationId xmlns:a16="http://schemas.microsoft.com/office/drawing/2014/main" id="{77CB7A40-3833-53F4-091E-A78645A69227}"/>
              </a:ext>
            </a:extLst>
          </p:cNvPr>
          <p:cNvSpPr txBox="1">
            <a:spLocks/>
          </p:cNvSpPr>
          <p:nvPr/>
        </p:nvSpPr>
        <p:spPr>
          <a:xfrm>
            <a:off x="5201221" y="2537144"/>
            <a:ext cx="566664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Step 1:  Templates</a:t>
            </a:r>
          </a:p>
          <a:p>
            <a:pPr algn="l">
              <a:lnSpc>
                <a:spcPts val="2340"/>
              </a:lnSpc>
              <a:spcBef>
                <a:spcPts val="0"/>
              </a:spcBef>
              <a:buClr>
                <a:srgbClr val="459597"/>
              </a:buClr>
            </a:pPr>
            <a:endParaRPr lang="en-IE" sz="2400" b="1" dirty="0">
              <a:solidFill>
                <a:srgbClr val="EC7C69"/>
              </a:solidFill>
            </a:endParaRPr>
          </a:p>
          <a:p>
            <a:pPr algn="l">
              <a:lnSpc>
                <a:spcPts val="2340"/>
              </a:lnSpc>
              <a:spcBef>
                <a:spcPts val="0"/>
              </a:spcBef>
              <a:buClr>
                <a:srgbClr val="459597"/>
              </a:buClr>
            </a:pPr>
            <a:r>
              <a:rPr lang="en-IE" sz="2200" dirty="0">
                <a:solidFill>
                  <a:srgbClr val="414141"/>
                </a:solidFill>
              </a:rPr>
              <a:t>Write three short message templates you would use in your daily operations:</a:t>
            </a:r>
          </a:p>
          <a:p>
            <a:pPr marL="457200" indent="-457200" algn="l">
              <a:lnSpc>
                <a:spcPts val="2340"/>
              </a:lnSpc>
              <a:spcBef>
                <a:spcPts val="0"/>
              </a:spcBef>
              <a:buClr>
                <a:srgbClr val="459597"/>
              </a:buClr>
              <a:buFont typeface="+mj-lt"/>
              <a:buAutoNum type="arabicPeriod"/>
            </a:pPr>
            <a:r>
              <a:rPr lang="en-IE" sz="2200" dirty="0">
                <a:solidFill>
                  <a:srgbClr val="414141"/>
                </a:solidFill>
              </a:rPr>
              <a:t>Booking confirmation message</a:t>
            </a:r>
          </a:p>
          <a:p>
            <a:pPr marL="457200" indent="-457200" algn="l">
              <a:lnSpc>
                <a:spcPts val="2340"/>
              </a:lnSpc>
              <a:spcBef>
                <a:spcPts val="0"/>
              </a:spcBef>
              <a:buClr>
                <a:srgbClr val="459597"/>
              </a:buClr>
              <a:buFont typeface="+mj-lt"/>
              <a:buAutoNum type="arabicPeriod"/>
            </a:pPr>
            <a:r>
              <a:rPr lang="en-IE" sz="2200" dirty="0">
                <a:solidFill>
                  <a:srgbClr val="414141"/>
                </a:solidFill>
              </a:rPr>
              <a:t>Check-in instructions</a:t>
            </a:r>
          </a:p>
          <a:p>
            <a:pPr marL="457200" indent="-457200" algn="l">
              <a:lnSpc>
                <a:spcPts val="2340"/>
              </a:lnSpc>
              <a:spcBef>
                <a:spcPts val="0"/>
              </a:spcBef>
              <a:buClr>
                <a:srgbClr val="459597"/>
              </a:buClr>
              <a:buFont typeface="+mj-lt"/>
              <a:buAutoNum type="arabicPeriod"/>
            </a:pPr>
            <a:r>
              <a:rPr lang="en-IE" sz="2200" dirty="0">
                <a:solidFill>
                  <a:srgbClr val="414141"/>
                </a:solidFill>
              </a:rPr>
              <a:t>Thank-you and review request</a:t>
            </a: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algn="l">
              <a:lnSpc>
                <a:spcPts val="2340"/>
              </a:lnSpc>
              <a:spcBef>
                <a:spcPts val="0"/>
              </a:spcBef>
              <a:buClr>
                <a:srgbClr val="459597"/>
              </a:buClr>
            </a:pPr>
            <a:r>
              <a:rPr lang="en-IE" sz="2200" b="1" dirty="0">
                <a:solidFill>
                  <a:srgbClr val="414141"/>
                </a:solidFill>
              </a:rPr>
              <a:t>Tip</a:t>
            </a:r>
            <a:r>
              <a:rPr lang="en-IE" sz="2200" dirty="0">
                <a:solidFill>
                  <a:srgbClr val="414141"/>
                </a:solidFill>
              </a:rPr>
              <a:t>: Keep the tone friendly, helpful, and clear (not too formal, not too casual)</a:t>
            </a: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5" name="Freeform 4">
            <a:extLst>
              <a:ext uri="{FF2B5EF4-FFF2-40B4-BE49-F238E27FC236}">
                <a16:creationId xmlns:a16="http://schemas.microsoft.com/office/drawing/2014/main" id="{F8E08334-38E3-88EB-AEC0-B89F118EE8EA}"/>
              </a:ext>
            </a:extLst>
          </p:cNvPr>
          <p:cNvSpPr/>
          <p:nvPr/>
        </p:nvSpPr>
        <p:spPr>
          <a:xfrm rot="5400000" flipH="1">
            <a:off x="302266" y="2513439"/>
            <a:ext cx="4756025" cy="3998237"/>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8" name="Text Placeholder 1">
            <a:extLst>
              <a:ext uri="{FF2B5EF4-FFF2-40B4-BE49-F238E27FC236}">
                <a16:creationId xmlns:a16="http://schemas.microsoft.com/office/drawing/2014/main" id="{341DE2A4-76AF-71AE-3B25-9995EC7FA7FB}"/>
              </a:ext>
            </a:extLst>
          </p:cNvPr>
          <p:cNvSpPr txBox="1">
            <a:spLocks/>
          </p:cNvSpPr>
          <p:nvPr/>
        </p:nvSpPr>
        <p:spPr>
          <a:xfrm>
            <a:off x="1202984" y="2537144"/>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Task Description:</a:t>
            </a:r>
          </a:p>
          <a:p>
            <a:pPr algn="l">
              <a:lnSpc>
                <a:spcPts val="2340"/>
              </a:lnSpc>
              <a:spcBef>
                <a:spcPts val="0"/>
              </a:spcBef>
              <a:spcAft>
                <a:spcPts val="1200"/>
              </a:spcAft>
            </a:pPr>
            <a:br>
              <a:rPr lang="en-IE" sz="2200" dirty="0"/>
            </a:br>
            <a:r>
              <a:rPr lang="en-IE" sz="2200" dirty="0"/>
              <a:t>You are a host of a small rural guesthouse. To stay organized and save time, you need to build a simple communication system using digital tools mentioned in the slide.</a:t>
            </a:r>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1393094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5BCDE-571C-FEF2-0562-439271C91F3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9E6E42D-9837-62C7-0945-8F3BAC8926CD}"/>
              </a:ext>
            </a:extLst>
          </p:cNvPr>
          <p:cNvSpPr>
            <a:spLocks noGrp="1"/>
          </p:cNvSpPr>
          <p:nvPr>
            <p:ph type="body" sz="quarter" idx="4294967295"/>
          </p:nvPr>
        </p:nvSpPr>
        <p:spPr>
          <a:xfrm>
            <a:off x="1035424" y="591168"/>
            <a:ext cx="7661543" cy="720752"/>
          </a:xfrm>
          <a:prstGeom prst="rect">
            <a:avLst/>
          </a:prstGeom>
        </p:spPr>
        <p:txBody>
          <a:bodyPr/>
          <a:lstStyle/>
          <a:p>
            <a:pPr marL="0" indent="0">
              <a:lnSpc>
                <a:spcPts val="3720"/>
              </a:lnSpc>
              <a:spcBef>
                <a:spcPts val="0"/>
              </a:spcBef>
              <a:buNone/>
            </a:pPr>
            <a:r>
              <a:rPr lang="en-US" sz="3600" b="1" dirty="0">
                <a:solidFill>
                  <a:srgbClr val="EC7C69"/>
                </a:solidFill>
              </a:rPr>
              <a:t>Practical Exercise: </a:t>
            </a:r>
            <a:r>
              <a:rPr lang="en-US" sz="3600" b="1" dirty="0">
                <a:solidFill>
                  <a:srgbClr val="459597"/>
                </a:solidFill>
              </a:rPr>
              <a:t>Exercise: </a:t>
            </a:r>
          </a:p>
          <a:p>
            <a:pPr marL="0" indent="0">
              <a:lnSpc>
                <a:spcPts val="3720"/>
              </a:lnSpc>
              <a:spcBef>
                <a:spcPts val="0"/>
              </a:spcBef>
              <a:buNone/>
            </a:pPr>
            <a:r>
              <a:rPr lang="en-US" sz="3600" b="1" dirty="0">
                <a:solidFill>
                  <a:srgbClr val="459597"/>
                </a:solidFill>
              </a:rPr>
              <a:t>Build Your Host Communication Toolkit</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9D4F00BC-93ED-5540-BD7C-AC1EFE986E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485041FE-C085-AAB3-432B-5FC7D28E9D2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47</a:t>
            </a:fld>
            <a:endParaRPr lang="fr-CA" sz="1200" dirty="0">
              <a:solidFill>
                <a:schemeClr val="bg1"/>
              </a:solidFill>
            </a:endParaRPr>
          </a:p>
        </p:txBody>
      </p:sp>
      <p:sp>
        <p:nvSpPr>
          <p:cNvPr id="3" name="Text Placeholder 1">
            <a:extLst>
              <a:ext uri="{FF2B5EF4-FFF2-40B4-BE49-F238E27FC236}">
                <a16:creationId xmlns:a16="http://schemas.microsoft.com/office/drawing/2014/main" id="{79B8AD77-04E1-DCEC-0BB2-04D348EA59FE}"/>
              </a:ext>
            </a:extLst>
          </p:cNvPr>
          <p:cNvSpPr txBox="1">
            <a:spLocks/>
          </p:cNvSpPr>
          <p:nvPr/>
        </p:nvSpPr>
        <p:spPr>
          <a:xfrm>
            <a:off x="4918655" y="1903722"/>
            <a:ext cx="644815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Step 2:  Organize Your Tools</a:t>
            </a:r>
          </a:p>
          <a:p>
            <a:pPr algn="l">
              <a:lnSpc>
                <a:spcPct val="100000"/>
              </a:lnSpc>
              <a:spcBef>
                <a:spcPts val="0"/>
              </a:spcBef>
              <a:buClr>
                <a:srgbClr val="459597"/>
              </a:buClr>
            </a:pPr>
            <a:endParaRPr lang="en-IE" sz="800" b="1" dirty="0">
              <a:solidFill>
                <a:srgbClr val="EC7C69"/>
              </a:solidFill>
            </a:endParaRPr>
          </a:p>
          <a:p>
            <a:pPr algn="l">
              <a:lnSpc>
                <a:spcPts val="2340"/>
              </a:lnSpc>
              <a:spcBef>
                <a:spcPts val="0"/>
              </a:spcBef>
              <a:buClr>
                <a:srgbClr val="459597"/>
              </a:buClr>
            </a:pPr>
            <a:r>
              <a:rPr lang="en-IE" sz="2200" dirty="0">
                <a:solidFill>
                  <a:srgbClr val="414141"/>
                </a:solidFill>
              </a:rPr>
              <a:t>Choose two tools from the list below and explain how you would use them to manage communication:</a:t>
            </a: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ct val="100000"/>
              </a:lnSpc>
              <a:spcBef>
                <a:spcPts val="0"/>
              </a:spcBef>
              <a:buClr>
                <a:srgbClr val="459597"/>
              </a:buClr>
            </a:pPr>
            <a:endParaRPr lang="en-IE" sz="14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ct val="100000"/>
              </a:lnSpc>
              <a:spcBef>
                <a:spcPts val="0"/>
              </a:spcBef>
              <a:buClr>
                <a:srgbClr val="459597"/>
              </a:buClr>
            </a:pPr>
            <a:endParaRPr lang="en-IE" sz="800" dirty="0">
              <a:solidFill>
                <a:srgbClr val="414141"/>
              </a:solidFill>
            </a:endParaRPr>
          </a:p>
          <a:p>
            <a:pPr algn="l">
              <a:lnSpc>
                <a:spcPct val="100000"/>
              </a:lnSpc>
              <a:spcBef>
                <a:spcPts val="0"/>
              </a:spcBef>
              <a:buClr>
                <a:srgbClr val="459597"/>
              </a:buClr>
            </a:pPr>
            <a:endParaRPr lang="en-IE" sz="800" b="1" dirty="0">
              <a:solidFill>
                <a:srgbClr val="414141"/>
              </a:solidFill>
            </a:endParaRPr>
          </a:p>
          <a:p>
            <a:pPr algn="l">
              <a:lnSpc>
                <a:spcPts val="2340"/>
              </a:lnSpc>
              <a:spcBef>
                <a:spcPts val="0"/>
              </a:spcBef>
              <a:buClr>
                <a:srgbClr val="459597"/>
              </a:buClr>
            </a:pPr>
            <a:r>
              <a:rPr lang="en-IE" sz="2200" b="1" dirty="0">
                <a:solidFill>
                  <a:srgbClr val="414141"/>
                </a:solidFill>
              </a:rPr>
              <a:t>Tip: </a:t>
            </a:r>
            <a:r>
              <a:rPr lang="en-IE" sz="2200" dirty="0">
                <a:solidFill>
                  <a:srgbClr val="414141"/>
                </a:solidFill>
              </a:rPr>
              <a:t>Keep the tone friendly, helpful, and clear (not too formal, not too casual)</a:t>
            </a: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5" name="Freeform 4">
            <a:extLst>
              <a:ext uri="{FF2B5EF4-FFF2-40B4-BE49-F238E27FC236}">
                <a16:creationId xmlns:a16="http://schemas.microsoft.com/office/drawing/2014/main" id="{2E7C7A46-C270-3790-3A9F-FC4BA3437AA0}"/>
              </a:ext>
            </a:extLst>
          </p:cNvPr>
          <p:cNvSpPr/>
          <p:nvPr/>
        </p:nvSpPr>
        <p:spPr>
          <a:xfrm rot="5400000" flipH="1">
            <a:off x="226872" y="2282617"/>
            <a:ext cx="4756025" cy="3998237"/>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8" name="Text Placeholder 1">
            <a:extLst>
              <a:ext uri="{FF2B5EF4-FFF2-40B4-BE49-F238E27FC236}">
                <a16:creationId xmlns:a16="http://schemas.microsoft.com/office/drawing/2014/main" id="{EFDBAEFC-97E6-F310-9096-33CE44ABE9A5}"/>
              </a:ext>
            </a:extLst>
          </p:cNvPr>
          <p:cNvSpPr txBox="1">
            <a:spLocks/>
          </p:cNvSpPr>
          <p:nvPr/>
        </p:nvSpPr>
        <p:spPr>
          <a:xfrm>
            <a:off x="1127590" y="2306322"/>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Task Description:</a:t>
            </a:r>
          </a:p>
          <a:p>
            <a:pPr algn="l">
              <a:lnSpc>
                <a:spcPts val="2340"/>
              </a:lnSpc>
              <a:spcBef>
                <a:spcPts val="0"/>
              </a:spcBef>
              <a:spcAft>
                <a:spcPts val="1200"/>
              </a:spcAft>
            </a:pPr>
            <a:br>
              <a:rPr lang="en-IE" sz="2200" dirty="0"/>
            </a:br>
            <a:r>
              <a:rPr lang="en-IE" sz="2200" dirty="0"/>
              <a:t>You are a host of a small rural guesthouse. To stay organized and save time, you need to build a simple communication system using digital tools mentioned in the slide.</a:t>
            </a:r>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graphicFrame>
        <p:nvGraphicFramePr>
          <p:cNvPr id="2" name="Tabela 1">
            <a:extLst>
              <a:ext uri="{FF2B5EF4-FFF2-40B4-BE49-F238E27FC236}">
                <a16:creationId xmlns:a16="http://schemas.microsoft.com/office/drawing/2014/main" id="{0733F273-3F57-E998-9D18-06F304E1B7BD}"/>
              </a:ext>
            </a:extLst>
          </p:cNvPr>
          <p:cNvGraphicFramePr>
            <a:graphicFrameLocks noGrp="1"/>
          </p:cNvGraphicFramePr>
          <p:nvPr>
            <p:extLst>
              <p:ext uri="{D42A27DB-BD31-4B8C-83A1-F6EECF244321}">
                <p14:modId xmlns:p14="http://schemas.microsoft.com/office/powerpoint/2010/main" val="2743065049"/>
              </p:ext>
            </p:extLst>
          </p:nvPr>
        </p:nvGraphicFramePr>
        <p:xfrm>
          <a:off x="4994049" y="3087326"/>
          <a:ext cx="6297370" cy="2200751"/>
        </p:xfrm>
        <a:graphic>
          <a:graphicData uri="http://schemas.openxmlformats.org/drawingml/2006/table">
            <a:tbl>
              <a:tblPr>
                <a:tableStyleId>{35758FB7-9AC5-4552-8A53-C91805E547FA}</a:tableStyleId>
              </a:tblPr>
              <a:tblGrid>
                <a:gridCol w="2566229">
                  <a:extLst>
                    <a:ext uri="{9D8B030D-6E8A-4147-A177-3AD203B41FA5}">
                      <a16:colId xmlns:a16="http://schemas.microsoft.com/office/drawing/2014/main" val="2606307863"/>
                    </a:ext>
                  </a:extLst>
                </a:gridCol>
                <a:gridCol w="3731141">
                  <a:extLst>
                    <a:ext uri="{9D8B030D-6E8A-4147-A177-3AD203B41FA5}">
                      <a16:colId xmlns:a16="http://schemas.microsoft.com/office/drawing/2014/main" val="57734428"/>
                    </a:ext>
                  </a:extLst>
                </a:gridCol>
              </a:tblGrid>
              <a:tr h="448340">
                <a:tc>
                  <a:txBody>
                    <a:bodyPr/>
                    <a:lstStyle/>
                    <a:p>
                      <a:pPr>
                        <a:lnSpc>
                          <a:spcPts val="1940"/>
                        </a:lnSpc>
                      </a:pPr>
                      <a:r>
                        <a:rPr lang="sl-SI" sz="2100" b="1" dirty="0">
                          <a:solidFill>
                            <a:schemeClr val="bg1"/>
                          </a:solidFill>
                        </a:rPr>
                        <a:t>Tool</a:t>
                      </a:r>
                    </a:p>
                  </a:txBody>
                  <a:tcPr anchor="b">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rgbClr val="EC7C69"/>
                    </a:solidFill>
                  </a:tcPr>
                </a:tc>
                <a:tc>
                  <a:txBody>
                    <a:bodyPr/>
                    <a:lstStyle/>
                    <a:p>
                      <a:pPr>
                        <a:lnSpc>
                          <a:spcPts val="1940"/>
                        </a:lnSpc>
                      </a:pPr>
                      <a:r>
                        <a:rPr lang="sl-SI" sz="2100" b="1" dirty="0">
                          <a:solidFill>
                            <a:schemeClr val="bg1"/>
                          </a:solidFill>
                        </a:rPr>
                        <a:t>Example Use</a:t>
                      </a:r>
                    </a:p>
                  </a:txBody>
                  <a:tcPr anchor="b">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rgbClr val="EC7C69"/>
                    </a:solidFill>
                  </a:tcPr>
                </a:tc>
                <a:extLst>
                  <a:ext uri="{0D108BD9-81ED-4DB2-BD59-A6C34878D82A}">
                    <a16:rowId xmlns:a16="http://schemas.microsoft.com/office/drawing/2014/main" val="2020131226"/>
                  </a:ext>
                </a:extLst>
              </a:tr>
              <a:tr h="576000">
                <a:tc>
                  <a:txBody>
                    <a:bodyPr/>
                    <a:lstStyle/>
                    <a:p>
                      <a:pPr>
                        <a:lnSpc>
                          <a:spcPts val="1940"/>
                        </a:lnSpc>
                      </a:pPr>
                      <a:r>
                        <a:rPr lang="sl-SI" sz="2100" dirty="0">
                          <a:solidFill>
                            <a:srgbClr val="414141"/>
                          </a:solidFill>
                        </a:rPr>
                        <a:t>Google Sheets</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40"/>
                        </a:lnSpc>
                      </a:pPr>
                      <a:r>
                        <a:rPr lang="en-US" sz="2100" dirty="0">
                          <a:solidFill>
                            <a:srgbClr val="414141"/>
                          </a:solidFill>
                        </a:rPr>
                        <a:t>Tracking which guests have received which messages</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026019042"/>
                  </a:ext>
                </a:extLst>
              </a:tr>
              <a:tr h="576000">
                <a:tc>
                  <a:txBody>
                    <a:bodyPr/>
                    <a:lstStyle/>
                    <a:p>
                      <a:pPr>
                        <a:lnSpc>
                          <a:spcPts val="1940"/>
                        </a:lnSpc>
                      </a:pPr>
                      <a:r>
                        <a:rPr lang="sl-SI" sz="2100" err="1">
                          <a:solidFill>
                            <a:srgbClr val="414141"/>
                          </a:solidFill>
                        </a:rPr>
                        <a:t>Trello</a:t>
                      </a:r>
                      <a:r>
                        <a:rPr lang="sl-SI" sz="2100">
                          <a:solidFill>
                            <a:srgbClr val="414141"/>
                          </a:solidFill>
                        </a:rPr>
                        <a:t> </a:t>
                      </a:r>
                      <a:r>
                        <a:rPr lang="sl-SI" sz="2100" err="1">
                          <a:solidFill>
                            <a:srgbClr val="414141"/>
                          </a:solidFill>
                        </a:rPr>
                        <a:t>or</a:t>
                      </a:r>
                      <a:r>
                        <a:rPr lang="sl-SI" sz="2100">
                          <a:solidFill>
                            <a:srgbClr val="414141"/>
                          </a:solidFill>
                        </a:rPr>
                        <a:t> </a:t>
                      </a:r>
                      <a:r>
                        <a:rPr lang="sl-SI" sz="2100" err="1">
                          <a:solidFill>
                            <a:srgbClr val="414141"/>
                          </a:solidFill>
                        </a:rPr>
                        <a:t>Notion</a:t>
                      </a:r>
                      <a:endParaRPr lang="sl-SI" sz="2100">
                        <a:solidFill>
                          <a:srgbClr val="414141"/>
                        </a:solidFill>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40"/>
                        </a:lnSpc>
                      </a:pPr>
                      <a:r>
                        <a:rPr lang="en-US" sz="2100" dirty="0">
                          <a:solidFill>
                            <a:srgbClr val="414141"/>
                          </a:solidFill>
                        </a:rPr>
                        <a:t>Storing message templates or FAQ answers</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764102087"/>
                  </a:ext>
                </a:extLst>
              </a:tr>
              <a:tr h="576000">
                <a:tc>
                  <a:txBody>
                    <a:bodyPr/>
                    <a:lstStyle/>
                    <a:p>
                      <a:pPr>
                        <a:lnSpc>
                          <a:spcPts val="1940"/>
                        </a:lnSpc>
                      </a:pPr>
                      <a:r>
                        <a:rPr lang="sl-SI" sz="2100" dirty="0">
                          <a:solidFill>
                            <a:srgbClr val="414141"/>
                          </a:solidFill>
                        </a:rPr>
                        <a:t>Airbnb/Booking Auto-Replies</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40"/>
                        </a:lnSpc>
                      </a:pPr>
                      <a:r>
                        <a:rPr lang="en-US" sz="2100" dirty="0">
                          <a:solidFill>
                            <a:srgbClr val="414141"/>
                          </a:solidFill>
                        </a:rPr>
                        <a:t>Scheduling review requests and check-in messages</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3316746786"/>
                  </a:ext>
                </a:extLst>
              </a:tr>
            </a:tbl>
          </a:graphicData>
        </a:graphic>
      </p:graphicFrame>
    </p:spTree>
    <p:extLst>
      <p:ext uri="{BB962C8B-B14F-4D97-AF65-F5344CB8AC3E}">
        <p14:creationId xmlns:p14="http://schemas.microsoft.com/office/powerpoint/2010/main" val="3661850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2D636-D182-5557-9422-65ECE107964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5E82801-4A0C-3EA0-2D97-067873ADBF96}"/>
              </a:ext>
            </a:extLst>
          </p:cNvPr>
          <p:cNvSpPr>
            <a:spLocks noGrp="1"/>
          </p:cNvSpPr>
          <p:nvPr>
            <p:ph type="body" sz="quarter" idx="4294967295"/>
          </p:nvPr>
        </p:nvSpPr>
        <p:spPr>
          <a:xfrm>
            <a:off x="937708" y="763768"/>
            <a:ext cx="7661543" cy="720752"/>
          </a:xfrm>
          <a:prstGeom prst="rect">
            <a:avLst/>
          </a:prstGeom>
        </p:spPr>
        <p:txBody>
          <a:bodyPr/>
          <a:lstStyle/>
          <a:p>
            <a:pPr marL="0" indent="0">
              <a:lnSpc>
                <a:spcPts val="3720"/>
              </a:lnSpc>
              <a:spcBef>
                <a:spcPts val="0"/>
              </a:spcBef>
              <a:buNone/>
            </a:pPr>
            <a:r>
              <a:rPr lang="en-US" sz="3600" b="1" dirty="0">
                <a:solidFill>
                  <a:srgbClr val="EC7C69"/>
                </a:solidFill>
              </a:rPr>
              <a:t>Practical Exercise: </a:t>
            </a:r>
            <a:r>
              <a:rPr lang="en-US" sz="3600" b="1" dirty="0">
                <a:solidFill>
                  <a:srgbClr val="459597"/>
                </a:solidFill>
              </a:rPr>
              <a:t>Exercise: </a:t>
            </a:r>
          </a:p>
          <a:p>
            <a:pPr marL="0" indent="0">
              <a:lnSpc>
                <a:spcPts val="3720"/>
              </a:lnSpc>
              <a:spcBef>
                <a:spcPts val="0"/>
              </a:spcBef>
              <a:buNone/>
            </a:pPr>
            <a:r>
              <a:rPr lang="en-US" sz="3600" b="1" dirty="0">
                <a:solidFill>
                  <a:srgbClr val="459597"/>
                </a:solidFill>
              </a:rPr>
              <a:t>Build Your Host Communication Toolkit</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A84C5C4E-FC88-C91F-6402-E66E8E2372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0374B0C7-C9F3-44B4-D1EE-A236E8537FE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48</a:t>
            </a:fld>
            <a:endParaRPr lang="fr-CA" sz="1200" dirty="0">
              <a:solidFill>
                <a:schemeClr val="bg1"/>
              </a:solidFill>
            </a:endParaRPr>
          </a:p>
        </p:txBody>
      </p:sp>
      <p:sp>
        <p:nvSpPr>
          <p:cNvPr id="3" name="Text Placeholder 1">
            <a:extLst>
              <a:ext uri="{FF2B5EF4-FFF2-40B4-BE49-F238E27FC236}">
                <a16:creationId xmlns:a16="http://schemas.microsoft.com/office/drawing/2014/main" id="{BCA567A6-9AFB-3D6F-CE77-E068EF50E049}"/>
              </a:ext>
            </a:extLst>
          </p:cNvPr>
          <p:cNvSpPr txBox="1">
            <a:spLocks/>
          </p:cNvSpPr>
          <p:nvPr/>
        </p:nvSpPr>
        <p:spPr>
          <a:xfrm>
            <a:off x="5201221" y="2537144"/>
            <a:ext cx="566664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Step 3:  Reflection</a:t>
            </a:r>
          </a:p>
          <a:p>
            <a:pPr algn="l">
              <a:lnSpc>
                <a:spcPts val="2340"/>
              </a:lnSpc>
              <a:spcBef>
                <a:spcPts val="0"/>
              </a:spcBef>
              <a:buClr>
                <a:srgbClr val="459597"/>
              </a:buClr>
            </a:pPr>
            <a:endParaRPr lang="en-IE" sz="2400" b="1" dirty="0">
              <a:solidFill>
                <a:srgbClr val="EC7C69"/>
              </a:solidFill>
            </a:endParaRPr>
          </a:p>
          <a:p>
            <a:pPr algn="l">
              <a:lnSpc>
                <a:spcPts val="2340"/>
              </a:lnSpc>
              <a:spcBef>
                <a:spcPts val="0"/>
              </a:spcBef>
              <a:buClr>
                <a:srgbClr val="459597"/>
              </a:buClr>
            </a:pPr>
            <a:r>
              <a:rPr lang="en-IE" sz="2200" b="1" dirty="0">
                <a:solidFill>
                  <a:srgbClr val="414141"/>
                </a:solidFill>
              </a:rPr>
              <a:t>Answer briefly:</a:t>
            </a:r>
          </a:p>
          <a:p>
            <a:pPr marL="457200" indent="-457200" algn="l">
              <a:lnSpc>
                <a:spcPts val="2340"/>
              </a:lnSpc>
              <a:spcBef>
                <a:spcPts val="0"/>
              </a:spcBef>
              <a:buClr>
                <a:srgbClr val="459597"/>
              </a:buClr>
              <a:buFont typeface="+mj-lt"/>
              <a:buAutoNum type="arabicPeriod"/>
            </a:pPr>
            <a:r>
              <a:rPr lang="en-IE" sz="2200" dirty="0">
                <a:solidFill>
                  <a:srgbClr val="414141"/>
                </a:solidFill>
              </a:rPr>
              <a:t>What are the benefits of automating some of these tasks?</a:t>
            </a:r>
          </a:p>
          <a:p>
            <a:pPr marL="457200" indent="-457200" algn="l">
              <a:lnSpc>
                <a:spcPts val="2340"/>
              </a:lnSpc>
              <a:spcBef>
                <a:spcPts val="0"/>
              </a:spcBef>
              <a:buClr>
                <a:srgbClr val="459597"/>
              </a:buClr>
              <a:buFont typeface="+mj-lt"/>
              <a:buAutoNum type="arabicPeriod"/>
            </a:pPr>
            <a:r>
              <a:rPr lang="en-IE" sz="2200" dirty="0">
                <a:solidFill>
                  <a:srgbClr val="414141"/>
                </a:solidFill>
              </a:rPr>
              <a:t>What are the risks if automation isn’t done properly?</a:t>
            </a: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5" name="Freeform 4">
            <a:extLst>
              <a:ext uri="{FF2B5EF4-FFF2-40B4-BE49-F238E27FC236}">
                <a16:creationId xmlns:a16="http://schemas.microsoft.com/office/drawing/2014/main" id="{C83D32A0-C014-F48C-F47A-DE55FE571004}"/>
              </a:ext>
            </a:extLst>
          </p:cNvPr>
          <p:cNvSpPr/>
          <p:nvPr/>
        </p:nvSpPr>
        <p:spPr>
          <a:xfrm rot="5400000" flipH="1">
            <a:off x="302266" y="2513439"/>
            <a:ext cx="4756025" cy="3998237"/>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8" name="Text Placeholder 1">
            <a:extLst>
              <a:ext uri="{FF2B5EF4-FFF2-40B4-BE49-F238E27FC236}">
                <a16:creationId xmlns:a16="http://schemas.microsoft.com/office/drawing/2014/main" id="{23728696-37C6-843B-0BC1-7B8B806BEA8E}"/>
              </a:ext>
            </a:extLst>
          </p:cNvPr>
          <p:cNvSpPr txBox="1">
            <a:spLocks/>
          </p:cNvSpPr>
          <p:nvPr/>
        </p:nvSpPr>
        <p:spPr>
          <a:xfrm>
            <a:off x="1202984" y="2537144"/>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Task Description:</a:t>
            </a:r>
          </a:p>
          <a:p>
            <a:pPr algn="l">
              <a:lnSpc>
                <a:spcPts val="2340"/>
              </a:lnSpc>
              <a:spcBef>
                <a:spcPts val="0"/>
              </a:spcBef>
              <a:spcAft>
                <a:spcPts val="1200"/>
              </a:spcAft>
            </a:pPr>
            <a:br>
              <a:rPr lang="en-IE" sz="2200" dirty="0"/>
            </a:br>
            <a:r>
              <a:rPr lang="en-IE" sz="2200" dirty="0"/>
              <a:t>You are a host of a small rural guesthouse. To stay organized and save time, you need to build a simple communication system using digital tools mentioned in the slide.</a:t>
            </a:r>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3222392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4061943" y="886031"/>
            <a:ext cx="6238020" cy="803654"/>
          </a:xfrm>
          <a:prstGeom prst="rect">
            <a:avLst/>
          </a:prstGeom>
        </p:spPr>
        <p:txBody>
          <a:bodyPr/>
          <a:lstStyle/>
          <a:p>
            <a:pPr>
              <a:lnSpc>
                <a:spcPts val="2960"/>
              </a:lnSpc>
            </a:pPr>
            <a:r>
              <a:rPr lang="en-GB" dirty="0"/>
              <a:t>Adding Personal Touches</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4061943" y="1872255"/>
            <a:ext cx="703648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A small personal touch can make a big difference. Guests often remember things like a handwritten note, local food tip, or cozy welcome gift. These details help show your personality and what makes your place special. They also help guests feel like they’re staying somewhere unique, not just any room.  You don’t have to spend a lot of money - simple, thoughtful touches go a long way. Even using a guest’s name or recommending your </a:t>
            </a:r>
            <a:r>
              <a:rPr lang="en-GB" b="0" i="0" dirty="0" err="1">
                <a:effectLst/>
                <a:latin typeface="Calibri"/>
                <a:ea typeface="Calibri"/>
                <a:cs typeface="Calibri"/>
              </a:rPr>
              <a:t>favorite</a:t>
            </a:r>
            <a:r>
              <a:rPr lang="en-GB" b="0" i="0" dirty="0">
                <a:effectLst/>
                <a:latin typeface="Calibri"/>
                <a:ea typeface="Calibri"/>
                <a:cs typeface="Calibri"/>
              </a:rPr>
              <a:t> nearby walk can make them smile.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In this part, you’ll learn how to add these extras in a way that fits your time and budget. Personal touches can reflect your area, your values, or your style. They help guests connect with you and with the local experience. This connection is often what turns a stay into a memory.</a:t>
            </a:r>
          </a:p>
          <a:p>
            <a:pPr>
              <a:lnSpc>
                <a:spcPts val="2340"/>
              </a:lnSpc>
            </a:pPr>
            <a:endParaRPr lang="en-US" sz="2200" dirty="0"/>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49</a:t>
            </a:fld>
            <a:endParaRPr lang="fr-CA" sz="1200" dirty="0"/>
          </a:p>
        </p:txBody>
      </p:sp>
      <p:pic>
        <p:nvPicPr>
          <p:cNvPr id="2" name="Picture 1">
            <a:extLst>
              <a:ext uri="{FF2B5EF4-FFF2-40B4-BE49-F238E27FC236}">
                <a16:creationId xmlns:a16="http://schemas.microsoft.com/office/drawing/2014/main" id="{15A0BBDD-E142-453B-2AA8-41E0AA025CB3}"/>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12269" y="4478838"/>
            <a:ext cx="3580276" cy="2659133"/>
          </a:xfrm>
          <a:prstGeom prst="rect">
            <a:avLst/>
          </a:prstGeom>
        </p:spPr>
      </p:pic>
    </p:spTree>
    <p:extLst>
      <p:ext uri="{BB962C8B-B14F-4D97-AF65-F5344CB8AC3E}">
        <p14:creationId xmlns:p14="http://schemas.microsoft.com/office/powerpoint/2010/main" val="3823705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3E8AD-411F-DF6A-BC7F-31C4380F8E9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C6DC8E0-AE11-0B4C-E055-73BE9E2C62F6}"/>
              </a:ext>
            </a:extLst>
          </p:cNvPr>
          <p:cNvSpPr>
            <a:spLocks noGrp="1"/>
          </p:cNvSpPr>
          <p:nvPr>
            <p:ph type="body" sz="quarter" idx="15"/>
          </p:nvPr>
        </p:nvSpPr>
        <p:spPr>
          <a:xfrm>
            <a:off x="5744879" y="1073345"/>
            <a:ext cx="700387" cy="689518"/>
          </a:xfrm>
        </p:spPr>
        <p:txBody>
          <a:bodyPr anchor="b"/>
          <a:lstStyle/>
          <a:p>
            <a:r>
              <a:rPr lang="en-US" sz="3600" b="1" dirty="0"/>
              <a:t>03</a:t>
            </a:r>
          </a:p>
        </p:txBody>
      </p:sp>
      <p:sp>
        <p:nvSpPr>
          <p:cNvPr id="6" name="Text Placeholder 5">
            <a:extLst>
              <a:ext uri="{FF2B5EF4-FFF2-40B4-BE49-F238E27FC236}">
                <a16:creationId xmlns:a16="http://schemas.microsoft.com/office/drawing/2014/main" id="{86AA1835-DC6B-CCB6-57FC-71ECD590E4CB}"/>
              </a:ext>
            </a:extLst>
          </p:cNvPr>
          <p:cNvSpPr>
            <a:spLocks noGrp="1"/>
          </p:cNvSpPr>
          <p:nvPr>
            <p:ph type="body" sz="quarter" idx="14"/>
          </p:nvPr>
        </p:nvSpPr>
        <p:spPr>
          <a:xfrm>
            <a:off x="6679764" y="1073345"/>
            <a:ext cx="4415332" cy="689519"/>
          </a:xfrm>
        </p:spPr>
        <p:txBody>
          <a:bodyPr anchor="t"/>
          <a:lstStyle/>
          <a:p>
            <a:pPr>
              <a:lnSpc>
                <a:spcPts val="2240"/>
              </a:lnSpc>
            </a:pPr>
            <a:r>
              <a:rPr lang="en-US" b="1" kern="1200" dirty="0">
                <a:solidFill>
                  <a:srgbClr val="EC7C69"/>
                </a:solidFill>
                <a:latin typeface="+mn-lt"/>
                <a:ea typeface="+mn-ea"/>
                <a:cs typeface="+mn-cs"/>
              </a:rPr>
              <a:t>Growing Smart – Partnerships, Upsells &amp; Long-Term Planning</a:t>
            </a: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26F7DC88-EFF5-C239-9628-85F23052E8B2}"/>
              </a:ext>
            </a:extLst>
          </p:cNvPr>
          <p:cNvSpPr>
            <a:spLocks noGrp="1"/>
          </p:cNvSpPr>
          <p:nvPr>
            <p:ph type="body" sz="quarter" idx="28"/>
          </p:nvPr>
        </p:nvSpPr>
        <p:spPr>
          <a:xfrm>
            <a:off x="672295" y="1305618"/>
            <a:ext cx="5235446" cy="4246763"/>
          </a:xfrm>
        </p:spPr>
        <p:txBody>
          <a:bodyPr/>
          <a:lstStyle/>
          <a:p>
            <a:pPr marL="0" indent="0">
              <a:lnSpc>
                <a:spcPts val="2180"/>
              </a:lnSpc>
            </a:pPr>
            <a:r>
              <a:rPr lang="en-US" sz="2200" b="0" dirty="0"/>
              <a:t>Finally, learners move to </a:t>
            </a:r>
            <a:r>
              <a:rPr lang="en-US" sz="2200" dirty="0"/>
              <a:t>Growing Smart – Partnerships, Upsells &amp; Long-Term Planning</a:t>
            </a:r>
            <a:r>
              <a:rPr lang="en-US" sz="2200" b="0" dirty="0"/>
              <a:t>, where they explore how to expand their business in ways that are both profitable and meaningful. By working with local businesses, offering value-added services, and planning strategically for the future, hosts can grow sustainably while contributing to their communities.</a:t>
            </a:r>
          </a:p>
          <a:p>
            <a:pPr marL="0" indent="0">
              <a:lnSpc>
                <a:spcPts val="2180"/>
              </a:lnSpc>
            </a:pPr>
            <a:endParaRPr lang="en-US" sz="2200" b="0" dirty="0"/>
          </a:p>
          <a:p>
            <a:pPr marL="0" indent="0">
              <a:lnSpc>
                <a:spcPts val="2180"/>
              </a:lnSpc>
            </a:pPr>
            <a:r>
              <a:rPr lang="en-US" sz="2200" b="0" dirty="0"/>
              <a:t>Together, these three sections show that </a:t>
            </a:r>
            <a:r>
              <a:rPr lang="en-US" sz="2200" dirty="0"/>
              <a:t>guest experience is not just about good hospitality, </a:t>
            </a:r>
            <a:r>
              <a:rPr lang="en-US" sz="2200" b="0" dirty="0"/>
              <a:t>but also about </a:t>
            </a:r>
            <a:r>
              <a:rPr lang="en-US" sz="2200" dirty="0"/>
              <a:t>smart operations and forward-thinking growth</a:t>
            </a:r>
            <a:r>
              <a:rPr lang="en-US" sz="2200" b="0" dirty="0"/>
              <a:t>, enabling alternative accommodation businesses to thrive with heart, impact, and long-term viability.</a:t>
            </a:r>
          </a:p>
        </p:txBody>
      </p:sp>
      <p:sp>
        <p:nvSpPr>
          <p:cNvPr id="11" name="Text Placeholder 10">
            <a:extLst>
              <a:ext uri="{FF2B5EF4-FFF2-40B4-BE49-F238E27FC236}">
                <a16:creationId xmlns:a16="http://schemas.microsoft.com/office/drawing/2014/main" id="{3565E3EF-C307-B569-54A2-2C98CA868697}"/>
              </a:ext>
            </a:extLst>
          </p:cNvPr>
          <p:cNvSpPr>
            <a:spLocks noGrp="1"/>
          </p:cNvSpPr>
          <p:nvPr>
            <p:ph type="body" sz="quarter" idx="30"/>
          </p:nvPr>
        </p:nvSpPr>
        <p:spPr>
          <a:xfrm>
            <a:off x="6679764" y="1763733"/>
            <a:ext cx="4938958" cy="311554"/>
          </a:xfrm>
        </p:spPr>
        <p:txBody>
          <a:bodyPr anchor="t"/>
          <a:lstStyle/>
          <a:p>
            <a:pPr marL="342900" indent="-342900">
              <a:spcAft>
                <a:spcPts val="600"/>
              </a:spcAft>
              <a:buFont typeface="Arial" panose="020B0604020202020204" pitchFamily="34" charset="0"/>
              <a:buChar char="•"/>
            </a:pPr>
            <a:r>
              <a:rPr lang="en-GB" sz="2000" b="1" dirty="0">
                <a:solidFill>
                  <a:srgbClr val="414141"/>
                </a:solidFill>
              </a:rPr>
              <a:t>Grow your business sustainably </a:t>
            </a:r>
            <a:r>
              <a:rPr lang="en-GB" sz="2000" dirty="0">
                <a:solidFill>
                  <a:srgbClr val="414141"/>
                </a:solidFill>
              </a:rPr>
              <a:t>with smart moves and </a:t>
            </a:r>
            <a:r>
              <a:rPr lang="en-GB" sz="2000" b="1" dirty="0">
                <a:solidFill>
                  <a:srgbClr val="414141"/>
                </a:solidFill>
              </a:rPr>
              <a:t>local partnerships. </a:t>
            </a:r>
          </a:p>
          <a:p>
            <a:pPr marL="342900" indent="-342900">
              <a:spcAft>
                <a:spcPts val="600"/>
              </a:spcAft>
              <a:buFont typeface="Arial" panose="020B0604020202020204" pitchFamily="34" charset="0"/>
              <a:buChar char="•"/>
            </a:pPr>
            <a:r>
              <a:rPr lang="en-US" sz="2000" dirty="0">
                <a:solidFill>
                  <a:srgbClr val="414141"/>
                </a:solidFill>
              </a:rPr>
              <a:t>Collaborate with local businesses to create partnerships that </a:t>
            </a:r>
            <a:r>
              <a:rPr lang="en-US" sz="2000" b="1" dirty="0">
                <a:solidFill>
                  <a:srgbClr val="414141"/>
                </a:solidFill>
              </a:rPr>
              <a:t>add value for guests</a:t>
            </a:r>
            <a:r>
              <a:rPr lang="en-US" sz="2000" dirty="0">
                <a:solidFill>
                  <a:srgbClr val="414141"/>
                </a:solidFill>
              </a:rPr>
              <a:t>.</a:t>
            </a:r>
          </a:p>
          <a:p>
            <a:pPr marL="342900" indent="-342900">
              <a:spcAft>
                <a:spcPts val="600"/>
              </a:spcAft>
              <a:buFont typeface="Arial" panose="020B0604020202020204" pitchFamily="34" charset="0"/>
              <a:buChar char="•"/>
            </a:pPr>
            <a:r>
              <a:rPr lang="en-US" sz="2000" dirty="0">
                <a:solidFill>
                  <a:srgbClr val="414141"/>
                </a:solidFill>
              </a:rPr>
              <a:t>Design </a:t>
            </a:r>
            <a:r>
              <a:rPr lang="en-US" sz="2000" b="1" dirty="0">
                <a:solidFill>
                  <a:srgbClr val="414141"/>
                </a:solidFill>
              </a:rPr>
              <a:t>upsell opportunities </a:t>
            </a:r>
            <a:r>
              <a:rPr lang="en-US" sz="2000" dirty="0">
                <a:solidFill>
                  <a:srgbClr val="414141"/>
                </a:solidFill>
              </a:rPr>
              <a:t>that increase revenue while enhancing the guest experience.</a:t>
            </a:r>
          </a:p>
          <a:p>
            <a:pPr marL="342900" indent="-342900">
              <a:spcAft>
                <a:spcPts val="600"/>
              </a:spcAft>
              <a:buFont typeface="Arial" panose="020B0604020202020204" pitchFamily="34" charset="0"/>
              <a:buChar char="•"/>
            </a:pPr>
            <a:r>
              <a:rPr lang="en-US" sz="2000" dirty="0">
                <a:solidFill>
                  <a:srgbClr val="414141"/>
                </a:solidFill>
              </a:rPr>
              <a:t>Apply </a:t>
            </a:r>
            <a:r>
              <a:rPr lang="en-US" sz="2000" b="1" dirty="0">
                <a:solidFill>
                  <a:srgbClr val="414141"/>
                </a:solidFill>
              </a:rPr>
              <a:t>long-term planning techniques </a:t>
            </a:r>
            <a:r>
              <a:rPr lang="en-US" sz="2000" dirty="0">
                <a:solidFill>
                  <a:srgbClr val="414141"/>
                </a:solidFill>
              </a:rPr>
              <a:t>that align business growth with personal goals and community impact.</a:t>
            </a:r>
            <a:endParaRPr lang="en-GB" sz="2000" dirty="0">
              <a:solidFill>
                <a:srgbClr val="414141"/>
              </a:solidFill>
            </a:endParaRPr>
          </a:p>
          <a:p>
            <a:pPr marL="342900" indent="-342900">
              <a:spcAft>
                <a:spcPts val="600"/>
              </a:spcAft>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BF966DF3-DDBB-0691-A08D-B9C4B55754DE}"/>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5 Overview</a:t>
            </a:r>
          </a:p>
        </p:txBody>
      </p:sp>
      <p:cxnSp>
        <p:nvCxnSpPr>
          <p:cNvPr id="34" name="Straight Connector 33">
            <a:extLst>
              <a:ext uri="{FF2B5EF4-FFF2-40B4-BE49-F238E27FC236}">
                <a16:creationId xmlns:a16="http://schemas.microsoft.com/office/drawing/2014/main" id="{85A7DC77-FDF9-510D-8D5F-7EFB2E86A121}"/>
              </a:ext>
            </a:extLst>
          </p:cNvPr>
          <p:cNvCxnSpPr>
            <a:cxnSpLocks/>
          </p:cNvCxnSpPr>
          <p:nvPr/>
        </p:nvCxnSpPr>
        <p:spPr>
          <a:xfrm flipH="1">
            <a:off x="5482082" y="1761907"/>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59192E2D-5B22-7530-D9F7-002A3A73AD4F}"/>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5</a:t>
            </a:fld>
            <a:endParaRPr lang="fr-CA" sz="1200" dirty="0"/>
          </a:p>
        </p:txBody>
      </p:sp>
      <p:pic>
        <p:nvPicPr>
          <p:cNvPr id="16" name="Picture 15">
            <a:extLst>
              <a:ext uri="{FF2B5EF4-FFF2-40B4-BE49-F238E27FC236}">
                <a16:creationId xmlns:a16="http://schemas.microsoft.com/office/drawing/2014/main" id="{8C4D350B-6C3C-E07E-453F-E431811C02D6}"/>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 name="Text Placeholder 5">
            <a:extLst>
              <a:ext uri="{FF2B5EF4-FFF2-40B4-BE49-F238E27FC236}">
                <a16:creationId xmlns:a16="http://schemas.microsoft.com/office/drawing/2014/main" id="{D6A45B87-11C8-E0E3-CEA0-1083851EE662}"/>
              </a:ext>
            </a:extLst>
          </p:cNvPr>
          <p:cNvSpPr txBox="1">
            <a:spLocks/>
          </p:cNvSpPr>
          <p:nvPr/>
        </p:nvSpPr>
        <p:spPr>
          <a:xfrm>
            <a:off x="6708063" y="383826"/>
            <a:ext cx="4415332" cy="68951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3200" b="1" dirty="0"/>
              <a:t>Learning Outcomes</a:t>
            </a:r>
          </a:p>
          <a:p>
            <a:pPr>
              <a:lnSpc>
                <a:spcPts val="2240"/>
              </a:lnSpc>
            </a:pPr>
            <a:endParaRPr lang="en-GB" sz="3200" b="1" dirty="0"/>
          </a:p>
        </p:txBody>
      </p:sp>
    </p:spTree>
    <p:extLst>
      <p:ext uri="{BB962C8B-B14F-4D97-AF65-F5344CB8AC3E}">
        <p14:creationId xmlns:p14="http://schemas.microsoft.com/office/powerpoint/2010/main" val="3454423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D17EC51-EDA1-756D-E256-A59176A18C9C}"/>
              </a:ext>
            </a:extLst>
          </p:cNvPr>
          <p:cNvSpPr>
            <a:spLocks noGrp="1"/>
          </p:cNvSpPr>
          <p:nvPr>
            <p:ph type="body" sz="quarter" idx="65"/>
          </p:nvPr>
        </p:nvSpPr>
        <p:spPr/>
        <p:txBody>
          <a:bodyPr lIns="91440" tIns="45720" rIns="91440" bIns="45720" anchor="ctr">
            <a:noAutofit/>
          </a:bodyPr>
          <a:lstStyle/>
          <a:p>
            <a:pPr algn="ctr"/>
            <a:r>
              <a:rPr lang="en-GB" sz="1200" dirty="0">
                <a:latin typeface="Calibri"/>
                <a:ea typeface="Calibri"/>
                <a:cs typeface="Calibri"/>
              </a:rPr>
              <a:t>Photo Credit: Gregor Jamnik</a:t>
            </a:r>
            <a:endParaRPr lang="en-US" sz="1200" dirty="0">
              <a:latin typeface="Calibri"/>
              <a:ea typeface="Calibri"/>
              <a:cs typeface="Calibri"/>
            </a:endParaRPr>
          </a:p>
        </p:txBody>
      </p:sp>
      <p:pic>
        <p:nvPicPr>
          <p:cNvPr id="18" name="Picture Placeholder 17" descr="Slika, ki vsebuje besede vaza, zaprt prostor, cvetje, miza&#10;&#10;Vsebina, ustvarjena z UI, morda ni pravilna.">
            <a:extLst>
              <a:ext uri="{FF2B5EF4-FFF2-40B4-BE49-F238E27FC236}">
                <a16:creationId xmlns:a16="http://schemas.microsoft.com/office/drawing/2014/main" id="{3EDB0E00-81C9-CBEC-D19C-4FB40BF8C96C}"/>
              </a:ext>
            </a:extLst>
          </p:cNvPr>
          <p:cNvPicPr>
            <a:picLocks noGrp="1" noChangeAspect="1"/>
          </p:cNvPicPr>
          <p:nvPr>
            <p:ph type="pic" sz="quarter" idx="13"/>
          </p:nvPr>
        </p:nvPicPr>
        <p:blipFill>
          <a:blip r:embed="rId2"/>
          <a:srcRect t="12147" b="12147"/>
          <a:stretch/>
        </p:blipFill>
        <p:spPr/>
      </p:pic>
      <p:sp>
        <p:nvSpPr>
          <p:cNvPr id="6" name="Text Placeholder 3">
            <a:extLst>
              <a:ext uri="{FF2B5EF4-FFF2-40B4-BE49-F238E27FC236}">
                <a16:creationId xmlns:a16="http://schemas.microsoft.com/office/drawing/2014/main" id="{759014E2-E877-0249-49AE-5CE0CD2FD493}"/>
              </a:ext>
            </a:extLst>
          </p:cNvPr>
          <p:cNvSpPr txBox="1">
            <a:spLocks/>
          </p:cNvSpPr>
          <p:nvPr/>
        </p:nvSpPr>
        <p:spPr>
          <a:xfrm>
            <a:off x="629646" y="307773"/>
            <a:ext cx="430542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Example: </a:t>
            </a:r>
            <a:r>
              <a:rPr lang="en-US" dirty="0"/>
              <a:t>Personal Touches For Holidays</a:t>
            </a:r>
          </a:p>
          <a:p>
            <a:pPr>
              <a:lnSpc>
                <a:spcPts val="3720"/>
              </a:lnSpc>
            </a:pPr>
            <a:endParaRPr lang="en-US" dirty="0"/>
          </a:p>
        </p:txBody>
      </p:sp>
      <p:cxnSp>
        <p:nvCxnSpPr>
          <p:cNvPr id="7" name="Straight Connector 6">
            <a:extLst>
              <a:ext uri="{FF2B5EF4-FFF2-40B4-BE49-F238E27FC236}">
                <a16:creationId xmlns:a16="http://schemas.microsoft.com/office/drawing/2014/main" id="{C03E6327-8DC1-BB03-D308-B02BA789DE3A}"/>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A28F8077-4532-2B50-FDA8-F6040B3A38F6}"/>
              </a:ext>
            </a:extLst>
          </p:cNvPr>
          <p:cNvSpPr txBox="1">
            <a:spLocks/>
          </p:cNvSpPr>
          <p:nvPr/>
        </p:nvSpPr>
        <p:spPr>
          <a:xfrm>
            <a:off x="629644" y="2098629"/>
            <a:ext cx="5321451" cy="4451598"/>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In a phone conversation, a guest mentions that he and his wife are having their wedding anniversary during their holiday. Make a note of this information and find out more during your stay by making casual conversation and surprising them on the day.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If they are regular guests with whom you have already established a personal relationship, you can also follow them on social media. If you are hosting guests from another religion during their holidays, surprise them with a small gesture (such as a cake in the room) to show that you care. </a:t>
            </a:r>
          </a:p>
          <a:p>
            <a:pPr indent="0">
              <a:lnSpc>
                <a:spcPts val="2240"/>
              </a:lnSpc>
              <a:buClr>
                <a:srgbClr val="459597"/>
              </a:buClr>
            </a:pPr>
            <a:endParaRPr lang="en-US" sz="2200" dirty="0">
              <a:solidFill>
                <a:srgbClr val="414141"/>
              </a:solidFill>
            </a:endParaRPr>
          </a:p>
        </p:txBody>
      </p:sp>
      <p:sp>
        <p:nvSpPr>
          <p:cNvPr id="14" name="Slide Number Placeholder 5">
            <a:extLst>
              <a:ext uri="{FF2B5EF4-FFF2-40B4-BE49-F238E27FC236}">
                <a16:creationId xmlns:a16="http://schemas.microsoft.com/office/drawing/2014/main" id="{C7BCA156-F6AD-C8AF-C075-74FE88F11254}"/>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50</a:t>
            </a:fld>
            <a:endParaRPr lang="fr-CA" sz="1200" dirty="0"/>
          </a:p>
        </p:txBody>
      </p:sp>
    </p:spTree>
    <p:extLst>
      <p:ext uri="{BB962C8B-B14F-4D97-AF65-F5344CB8AC3E}">
        <p14:creationId xmlns:p14="http://schemas.microsoft.com/office/powerpoint/2010/main" val="3311571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BFF07-BA4E-ED91-289F-AAEE909E3A3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55AB393E-EBF6-8470-D2C8-A4DEA51A189F}"/>
              </a:ext>
            </a:extLst>
          </p:cNvPr>
          <p:cNvSpPr txBox="1">
            <a:spLocks/>
          </p:cNvSpPr>
          <p:nvPr/>
        </p:nvSpPr>
        <p:spPr>
          <a:xfrm>
            <a:off x="629645" y="307773"/>
            <a:ext cx="48567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Why Small Details Matter to Guests</a:t>
            </a:r>
          </a:p>
          <a:p>
            <a:pPr>
              <a:lnSpc>
                <a:spcPts val="3720"/>
              </a:lnSpc>
            </a:pPr>
            <a:endParaRPr lang="en-US" dirty="0"/>
          </a:p>
        </p:txBody>
      </p:sp>
      <p:cxnSp>
        <p:nvCxnSpPr>
          <p:cNvPr id="10" name="Straight Connector 9">
            <a:extLst>
              <a:ext uri="{FF2B5EF4-FFF2-40B4-BE49-F238E27FC236}">
                <a16:creationId xmlns:a16="http://schemas.microsoft.com/office/drawing/2014/main" id="{788FEB66-AA50-F8EB-93F2-22A2BB75F620}"/>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B3AC1E4-D139-D09D-4E9F-128A09B99C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51</a:t>
            </a:fld>
            <a:endParaRPr lang="fr-CA" sz="1200" dirty="0"/>
          </a:p>
        </p:txBody>
      </p:sp>
      <p:sp>
        <p:nvSpPr>
          <p:cNvPr id="4" name="Text Placeholder 5">
            <a:extLst>
              <a:ext uri="{FF2B5EF4-FFF2-40B4-BE49-F238E27FC236}">
                <a16:creationId xmlns:a16="http://schemas.microsoft.com/office/drawing/2014/main" id="{A60BD44D-7E7C-8230-0B32-363B573A17EC}"/>
              </a:ext>
            </a:extLst>
          </p:cNvPr>
          <p:cNvSpPr txBox="1">
            <a:spLocks/>
          </p:cNvSpPr>
          <p:nvPr/>
        </p:nvSpPr>
        <p:spPr>
          <a:xfrm>
            <a:off x="629645" y="2188598"/>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10037A03-2936-D6B5-5C1A-C1798BAF138F}"/>
              </a:ext>
            </a:extLst>
          </p:cNvPr>
          <p:cNvSpPr txBox="1">
            <a:spLocks/>
          </p:cNvSpPr>
          <p:nvPr/>
        </p:nvSpPr>
        <p:spPr>
          <a:xfrm>
            <a:off x="629644" y="2892627"/>
            <a:ext cx="4541963"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Guests remember the feeling</a:t>
            </a:r>
            <a:r>
              <a:rPr lang="en-GB" sz="2200" dirty="0">
                <a:solidFill>
                  <a:srgbClr val="414141"/>
                </a:solidFill>
              </a:rPr>
              <a:t>, not just the furniture.</a:t>
            </a:r>
          </a:p>
          <a:p>
            <a:pPr marL="342900" indent="-342900">
              <a:lnSpc>
                <a:spcPts val="2240"/>
              </a:lnSpc>
              <a:buClr>
                <a:srgbClr val="459597"/>
              </a:buClr>
              <a:buFont typeface="Arial" panose="020B0604020202020204" pitchFamily="34" charset="0"/>
              <a:buChar char="•"/>
            </a:pPr>
            <a:r>
              <a:rPr lang="en-GB" sz="2200" b="1" dirty="0">
                <a:solidFill>
                  <a:srgbClr val="414141"/>
                </a:solidFill>
              </a:rPr>
              <a:t>A handwritten note</a:t>
            </a:r>
            <a:r>
              <a:rPr lang="en-GB" sz="2200" dirty="0">
                <a:solidFill>
                  <a:srgbClr val="414141"/>
                </a:solidFill>
              </a:rPr>
              <a:t>, a local treat, or fresh flowers can make the space feel warm and welcoming.</a:t>
            </a:r>
          </a:p>
          <a:p>
            <a:pPr marL="342900" indent="-342900">
              <a:lnSpc>
                <a:spcPts val="2240"/>
              </a:lnSpc>
              <a:buClr>
                <a:srgbClr val="459597"/>
              </a:buClr>
              <a:buFont typeface="Arial" panose="020B0604020202020204" pitchFamily="34" charset="0"/>
              <a:buChar char="•"/>
            </a:pPr>
            <a:r>
              <a:rPr lang="en-GB" sz="2200" b="1" dirty="0">
                <a:solidFill>
                  <a:srgbClr val="414141"/>
                </a:solidFill>
              </a:rPr>
              <a:t>Personal touches </a:t>
            </a:r>
            <a:r>
              <a:rPr lang="en-GB" sz="2200" dirty="0">
                <a:solidFill>
                  <a:srgbClr val="414141"/>
                </a:solidFill>
              </a:rPr>
              <a:t>create emotional connection, which leads to better reviews and return visits.</a:t>
            </a:r>
          </a:p>
          <a:p>
            <a:pPr marL="342900" indent="-342900">
              <a:lnSpc>
                <a:spcPts val="2240"/>
              </a:lnSpc>
              <a:buClr>
                <a:srgbClr val="459597"/>
              </a:buClr>
              <a:buFont typeface="Arial" panose="020B0604020202020204" pitchFamily="34" charset="0"/>
              <a:buChar char="•"/>
            </a:pPr>
            <a:r>
              <a:rPr lang="en-GB" sz="2200" b="1" dirty="0">
                <a:solidFill>
                  <a:srgbClr val="414141"/>
                </a:solidFill>
              </a:rPr>
              <a:t>Show guests </a:t>
            </a:r>
            <a:r>
              <a:rPr lang="en-GB" sz="2200" dirty="0">
                <a:solidFill>
                  <a:srgbClr val="414141"/>
                </a:solidFill>
              </a:rPr>
              <a:t>they’re more than just a booking.</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66EF3A68-CDEE-DB41-6784-5093F236FEBC}"/>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D4CF2A4D-1ABC-AC65-17A9-2435263C7F27}"/>
              </a:ext>
            </a:extLst>
          </p:cNvPr>
          <p:cNvSpPr txBox="1">
            <a:spLocks/>
          </p:cNvSpPr>
          <p:nvPr/>
        </p:nvSpPr>
        <p:spPr>
          <a:xfrm>
            <a:off x="6002164" y="2290151"/>
            <a:ext cx="464790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Use recycled paper or small local postcards for notes.</a:t>
            </a:r>
          </a:p>
          <a:p>
            <a:pPr marL="342900" indent="-342900" algn="l">
              <a:lnSpc>
                <a:spcPts val="2340"/>
              </a:lnSpc>
              <a:spcBef>
                <a:spcPts val="0"/>
              </a:spcBef>
              <a:buFont typeface="Arial" panose="020B0604020202020204" pitchFamily="34" charset="0"/>
              <a:buChar char="•"/>
            </a:pPr>
            <a:r>
              <a:rPr lang="en-IE" sz="2200" dirty="0"/>
              <a:t>Add a local phrase (e.g., “</a:t>
            </a:r>
            <a:r>
              <a:rPr lang="en-IE" sz="2200" dirty="0" err="1"/>
              <a:t>Dobrodošli</a:t>
            </a:r>
            <a:r>
              <a:rPr lang="en-IE" sz="2200" dirty="0"/>
              <a:t>!” or “Welcome to Maribor!”).</a:t>
            </a:r>
          </a:p>
          <a:p>
            <a:pPr marL="342900" indent="-342900" algn="l">
              <a:lnSpc>
                <a:spcPts val="2340"/>
              </a:lnSpc>
              <a:spcBef>
                <a:spcPts val="0"/>
              </a:spcBef>
              <a:buFont typeface="Arial" panose="020B0604020202020204" pitchFamily="34" charset="0"/>
              <a:buChar char="•"/>
            </a:pPr>
            <a:r>
              <a:rPr lang="en-IE" sz="2200" dirty="0"/>
              <a:t>Keep a basket with small seasonal items — herbal tea, homemade jam, or dried fruit from the region.</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494C000D-6D87-7563-A628-093624E01C0D}"/>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729082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30BB9-D46B-7969-B284-7DB4107F712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63E3F9C-49A9-5C52-5F04-89FBE9E5A2FF}"/>
              </a:ext>
            </a:extLst>
          </p:cNvPr>
          <p:cNvSpPr txBox="1">
            <a:spLocks/>
          </p:cNvSpPr>
          <p:nvPr/>
        </p:nvSpPr>
        <p:spPr>
          <a:xfrm>
            <a:off x="629645" y="307773"/>
            <a:ext cx="440577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Example: </a:t>
            </a:r>
            <a:r>
              <a:rPr lang="en-US" dirty="0"/>
              <a:t>With Compliments For Regular Guests</a:t>
            </a:r>
          </a:p>
          <a:p>
            <a:pPr>
              <a:lnSpc>
                <a:spcPts val="3720"/>
              </a:lnSpc>
            </a:pPr>
            <a:endParaRPr lang="en-US" dirty="0"/>
          </a:p>
        </p:txBody>
      </p:sp>
      <p:cxnSp>
        <p:nvCxnSpPr>
          <p:cNvPr id="10" name="Straight Connector 9">
            <a:extLst>
              <a:ext uri="{FF2B5EF4-FFF2-40B4-BE49-F238E27FC236}">
                <a16:creationId xmlns:a16="http://schemas.microsoft.com/office/drawing/2014/main" id="{2310155E-C852-C0EE-12C9-91B66AB02FA3}"/>
              </a:ext>
            </a:extLst>
          </p:cNvPr>
          <p:cNvCxnSpPr>
            <a:cxnSpLocks/>
          </p:cNvCxnSpPr>
          <p:nvPr/>
        </p:nvCxnSpPr>
        <p:spPr>
          <a:xfrm>
            <a:off x="0" y="2010379"/>
            <a:ext cx="455701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E33C5CE-E032-2E53-0011-A0B2032AFA2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52</a:t>
            </a:fld>
            <a:endParaRPr lang="fr-CA" sz="1200" dirty="0"/>
          </a:p>
        </p:txBody>
      </p:sp>
      <p:sp>
        <p:nvSpPr>
          <p:cNvPr id="5" name="Text Placeholder 4">
            <a:extLst>
              <a:ext uri="{FF2B5EF4-FFF2-40B4-BE49-F238E27FC236}">
                <a16:creationId xmlns:a16="http://schemas.microsoft.com/office/drawing/2014/main" id="{9EE294C6-E85D-950E-B72C-3ACC8AAD15E3}"/>
              </a:ext>
            </a:extLst>
          </p:cNvPr>
          <p:cNvSpPr txBox="1">
            <a:spLocks/>
          </p:cNvSpPr>
          <p:nvPr/>
        </p:nvSpPr>
        <p:spPr>
          <a:xfrm>
            <a:off x="629644" y="2892627"/>
            <a:ext cx="380744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A handwritten card will further embody your sincerity and gratitude for the return visit.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Add to your dedication a thoughtfulness that comes from the heart, can be consumed or kept as a memory. </a:t>
            </a:r>
          </a:p>
          <a:p>
            <a:pPr indent="0">
              <a:lnSpc>
                <a:spcPts val="2240"/>
              </a:lnSpc>
              <a:buClr>
                <a:srgbClr val="459597"/>
              </a:buClr>
            </a:pPr>
            <a:endParaRPr lang="en-US" sz="2200" dirty="0">
              <a:solidFill>
                <a:srgbClr val="414141"/>
              </a:solidFill>
            </a:endParaRPr>
          </a:p>
        </p:txBody>
      </p:sp>
      <p:pic>
        <p:nvPicPr>
          <p:cNvPr id="3" name="Picture 2">
            <a:extLst>
              <a:ext uri="{FF2B5EF4-FFF2-40B4-BE49-F238E27FC236}">
                <a16:creationId xmlns:a16="http://schemas.microsoft.com/office/drawing/2014/main" id="{CC3462F9-72EE-2919-E69A-2511F3A23E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7266" y="1256818"/>
            <a:ext cx="8024734" cy="5283017"/>
          </a:xfrm>
          <a:prstGeom prst="rect">
            <a:avLst/>
          </a:prstGeom>
          <a:noFill/>
        </p:spPr>
      </p:pic>
      <p:sp>
        <p:nvSpPr>
          <p:cNvPr id="13" name="Rectangle 12">
            <a:extLst>
              <a:ext uri="{FF2B5EF4-FFF2-40B4-BE49-F238E27FC236}">
                <a16:creationId xmlns:a16="http://schemas.microsoft.com/office/drawing/2014/main" id="{3D01F6A0-1643-451D-6769-8240299DD886}"/>
              </a:ext>
            </a:extLst>
          </p:cNvPr>
          <p:cNvSpPr/>
          <p:nvPr/>
        </p:nvSpPr>
        <p:spPr>
          <a:xfrm>
            <a:off x="5276400" y="1828800"/>
            <a:ext cx="5756361" cy="3237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lika 4" descr="Slika, ki vsebuje besede besedilo, rokopis, pisava, posnetek zaslona&#10;&#10;Vsebina, ustvarjena z UI, morda ni pravilna.">
            <a:extLst>
              <a:ext uri="{FF2B5EF4-FFF2-40B4-BE49-F238E27FC236}">
                <a16:creationId xmlns:a16="http://schemas.microsoft.com/office/drawing/2014/main" id="{01DCCFD4-4BC6-18C8-C8DD-5455BC53549A}"/>
              </a:ext>
            </a:extLst>
          </p:cNvPr>
          <p:cNvPicPr>
            <a:picLocks noChangeAspect="1"/>
          </p:cNvPicPr>
          <p:nvPr/>
        </p:nvPicPr>
        <p:blipFill>
          <a:blip r:embed="rId3"/>
          <a:srcRect l="14667" t="10471" r="7369" b="13456"/>
          <a:stretch/>
        </p:blipFill>
        <p:spPr>
          <a:xfrm>
            <a:off x="5546223" y="2339006"/>
            <a:ext cx="5151371" cy="2446145"/>
          </a:xfrm>
          <a:prstGeom prst="rect">
            <a:avLst/>
          </a:prstGeom>
        </p:spPr>
      </p:pic>
      <p:pic>
        <p:nvPicPr>
          <p:cNvPr id="15" name="Slika 4" descr="Slika, ki vsebuje besede besedilo, rokopis, pisava, posnetek zaslona&#10;&#10;Vsebina, ustvarjena z UI, morda ni pravilna.">
            <a:extLst>
              <a:ext uri="{FF2B5EF4-FFF2-40B4-BE49-F238E27FC236}">
                <a16:creationId xmlns:a16="http://schemas.microsoft.com/office/drawing/2014/main" id="{072FBE63-EA3C-E113-1397-557A3B4565E4}"/>
              </a:ext>
            </a:extLst>
          </p:cNvPr>
          <p:cNvPicPr>
            <a:picLocks noChangeAspect="1"/>
          </p:cNvPicPr>
          <p:nvPr/>
        </p:nvPicPr>
        <p:blipFill>
          <a:blip r:embed="rId3"/>
          <a:srcRect l="576" t="7958" r="85077" b="63769"/>
          <a:stretch/>
        </p:blipFill>
        <p:spPr>
          <a:xfrm>
            <a:off x="9927830" y="1895692"/>
            <a:ext cx="1039587" cy="996935"/>
          </a:xfrm>
          <a:prstGeom prst="rect">
            <a:avLst/>
          </a:prstGeom>
        </p:spPr>
      </p:pic>
    </p:spTree>
    <p:extLst>
      <p:ext uri="{BB962C8B-B14F-4D97-AF65-F5344CB8AC3E}">
        <p14:creationId xmlns:p14="http://schemas.microsoft.com/office/powerpoint/2010/main" val="4092833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A313C-7F74-92B0-19CA-532DFA7F9B9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C21C60D6-2622-F028-A959-9278F3780C47}"/>
              </a:ext>
            </a:extLst>
          </p:cNvPr>
          <p:cNvSpPr txBox="1">
            <a:spLocks/>
          </p:cNvSpPr>
          <p:nvPr/>
        </p:nvSpPr>
        <p:spPr>
          <a:xfrm>
            <a:off x="629645" y="307773"/>
            <a:ext cx="633593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"Easy Ideas for Personal Touches That Don’t Cost Much"</a:t>
            </a:r>
          </a:p>
          <a:p>
            <a:pPr>
              <a:lnSpc>
                <a:spcPts val="3720"/>
              </a:lnSpc>
            </a:pPr>
            <a:endParaRPr lang="en-US" dirty="0"/>
          </a:p>
        </p:txBody>
      </p:sp>
      <p:cxnSp>
        <p:nvCxnSpPr>
          <p:cNvPr id="10" name="Straight Connector 9">
            <a:extLst>
              <a:ext uri="{FF2B5EF4-FFF2-40B4-BE49-F238E27FC236}">
                <a16:creationId xmlns:a16="http://schemas.microsoft.com/office/drawing/2014/main" id="{42B89DCB-74DD-CA73-B42B-D7EEC2E58ED8}"/>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B5983EB-7F02-FF3F-4601-17C7B815ED0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53</a:t>
            </a:fld>
            <a:endParaRPr lang="fr-CA" sz="1200" dirty="0"/>
          </a:p>
        </p:txBody>
      </p:sp>
      <p:sp>
        <p:nvSpPr>
          <p:cNvPr id="4" name="Text Placeholder 5">
            <a:extLst>
              <a:ext uri="{FF2B5EF4-FFF2-40B4-BE49-F238E27FC236}">
                <a16:creationId xmlns:a16="http://schemas.microsoft.com/office/drawing/2014/main" id="{D1131F13-FF0D-597E-4DD2-F0483DA220CF}"/>
              </a:ext>
            </a:extLst>
          </p:cNvPr>
          <p:cNvSpPr txBox="1">
            <a:spLocks/>
          </p:cNvSpPr>
          <p:nvPr/>
        </p:nvSpPr>
        <p:spPr>
          <a:xfrm>
            <a:off x="629645" y="2188598"/>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2D2EEECD-7303-1561-1006-DD1E59EBFCDD}"/>
              </a:ext>
            </a:extLst>
          </p:cNvPr>
          <p:cNvSpPr txBox="1">
            <a:spLocks/>
          </p:cNvSpPr>
          <p:nvPr/>
        </p:nvSpPr>
        <p:spPr>
          <a:xfrm>
            <a:off x="629644" y="2892627"/>
            <a:ext cx="430542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Leave a short list </a:t>
            </a:r>
            <a:r>
              <a:rPr lang="en-GB" sz="2200" dirty="0">
                <a:solidFill>
                  <a:srgbClr val="414141"/>
                </a:solidFill>
              </a:rPr>
              <a:t>of your </a:t>
            </a:r>
            <a:r>
              <a:rPr lang="en-GB" sz="2200" dirty="0" err="1">
                <a:solidFill>
                  <a:srgbClr val="414141"/>
                </a:solidFill>
              </a:rPr>
              <a:t>favorite</a:t>
            </a:r>
            <a:r>
              <a:rPr lang="en-GB" sz="2200" dirty="0">
                <a:solidFill>
                  <a:srgbClr val="414141"/>
                </a:solidFill>
              </a:rPr>
              <a:t> nearby cafes, markets, or walks.</a:t>
            </a:r>
          </a:p>
          <a:p>
            <a:pPr marL="342900" indent="-342900">
              <a:lnSpc>
                <a:spcPts val="2240"/>
              </a:lnSpc>
              <a:buClr>
                <a:srgbClr val="459597"/>
              </a:buClr>
              <a:buFont typeface="Arial" panose="020B0604020202020204" pitchFamily="34" charset="0"/>
              <a:buChar char="•"/>
            </a:pPr>
            <a:r>
              <a:rPr lang="en-GB" sz="2200" b="1" dirty="0">
                <a:solidFill>
                  <a:srgbClr val="414141"/>
                </a:solidFill>
              </a:rPr>
              <a:t>Use scent: </a:t>
            </a:r>
            <a:r>
              <a:rPr lang="en-GB" sz="2200" dirty="0">
                <a:solidFill>
                  <a:srgbClr val="414141"/>
                </a:solidFill>
              </a:rPr>
              <a:t>light lavender sachet, fresh citrus in the kitchen, or a calming herbal blend.</a:t>
            </a:r>
          </a:p>
          <a:p>
            <a:pPr marL="342900" indent="-342900">
              <a:lnSpc>
                <a:spcPts val="2240"/>
              </a:lnSpc>
              <a:buClr>
                <a:srgbClr val="459597"/>
              </a:buClr>
              <a:buFont typeface="Arial" panose="020B0604020202020204" pitchFamily="34" charset="0"/>
              <a:buChar char="•"/>
            </a:pPr>
            <a:r>
              <a:rPr lang="en-GB" sz="2200" b="1" dirty="0">
                <a:solidFill>
                  <a:srgbClr val="414141"/>
                </a:solidFill>
              </a:rPr>
              <a:t>Offer a reusable shopping bag </a:t>
            </a:r>
            <a:r>
              <a:rPr lang="en-GB" sz="2200" dirty="0">
                <a:solidFill>
                  <a:srgbClr val="414141"/>
                </a:solidFill>
              </a:rPr>
              <a:t>or umbrella for guest use.</a:t>
            </a:r>
          </a:p>
          <a:p>
            <a:pPr marL="342900" indent="-342900">
              <a:lnSpc>
                <a:spcPts val="2240"/>
              </a:lnSpc>
              <a:buClr>
                <a:srgbClr val="459597"/>
              </a:buClr>
              <a:buFont typeface="Arial" panose="020B0604020202020204" pitchFamily="34" charset="0"/>
              <a:buChar char="•"/>
            </a:pPr>
            <a:r>
              <a:rPr lang="en-GB" sz="2200" dirty="0">
                <a:solidFill>
                  <a:srgbClr val="414141"/>
                </a:solidFill>
              </a:rPr>
              <a:t>Celeb</a:t>
            </a:r>
            <a:r>
              <a:rPr lang="en-GB" sz="2200" b="1" dirty="0">
                <a:solidFill>
                  <a:srgbClr val="414141"/>
                </a:solidFill>
              </a:rPr>
              <a:t>rate special moments </a:t>
            </a:r>
            <a:r>
              <a:rPr lang="en-GB" sz="2200" dirty="0">
                <a:solidFill>
                  <a:srgbClr val="414141"/>
                </a:solidFill>
              </a:rPr>
              <a:t>- ask if they’re celebrating anything and leave a note or small treat.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8FD07853-CD11-0848-10B0-D2A63235320C}"/>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A247ED23-EDC3-8F96-153F-EF9DADE51CAC}"/>
              </a:ext>
            </a:extLst>
          </p:cNvPr>
          <p:cNvSpPr txBox="1">
            <a:spLocks/>
          </p:cNvSpPr>
          <p:nvPr/>
        </p:nvSpPr>
        <p:spPr>
          <a:xfrm>
            <a:off x="6002164" y="2290151"/>
            <a:ext cx="464790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Create a simple, reusable welcome card using Canva.</a:t>
            </a:r>
          </a:p>
          <a:p>
            <a:pPr marL="342900" indent="-342900" algn="l">
              <a:lnSpc>
                <a:spcPts val="2340"/>
              </a:lnSpc>
              <a:spcBef>
                <a:spcPts val="0"/>
              </a:spcBef>
              <a:buFont typeface="Arial" panose="020B0604020202020204" pitchFamily="34" charset="0"/>
              <a:buChar char="•"/>
            </a:pPr>
            <a:r>
              <a:rPr lang="en-IE" sz="2200" dirty="0"/>
              <a:t>QR code linking to your personal Google Map with recommendations.</a:t>
            </a:r>
          </a:p>
          <a:p>
            <a:pPr marL="342900" indent="-342900" algn="l">
              <a:lnSpc>
                <a:spcPts val="2340"/>
              </a:lnSpc>
              <a:spcBef>
                <a:spcPts val="0"/>
              </a:spcBef>
              <a:buFont typeface="Arial" panose="020B0604020202020204" pitchFamily="34" charset="0"/>
              <a:buChar char="•"/>
            </a:pPr>
            <a:r>
              <a:rPr lang="en-IE" sz="2200" dirty="0"/>
              <a:t>Use guest message templates that include a warm welcome based on the season or holiday.</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E31C9999-A1B6-45D4-542D-751D24A29EE9}"/>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2302625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61256-86F4-A6BB-F62E-CF2D08D27E02}"/>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F4DEBBB-392E-AAA5-C297-16BF88B2772E}"/>
              </a:ext>
            </a:extLst>
          </p:cNvPr>
          <p:cNvSpPr txBox="1">
            <a:spLocks/>
          </p:cNvSpPr>
          <p:nvPr/>
        </p:nvSpPr>
        <p:spPr>
          <a:xfrm>
            <a:off x="629645" y="485239"/>
            <a:ext cx="546635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"Making Your Place Feel Special and Memorable"</a:t>
            </a:r>
          </a:p>
          <a:p>
            <a:pPr>
              <a:lnSpc>
                <a:spcPts val="3720"/>
              </a:lnSpc>
            </a:pPr>
            <a:endParaRPr lang="en-US" dirty="0"/>
          </a:p>
        </p:txBody>
      </p:sp>
      <p:cxnSp>
        <p:nvCxnSpPr>
          <p:cNvPr id="10" name="Straight Connector 9">
            <a:extLst>
              <a:ext uri="{FF2B5EF4-FFF2-40B4-BE49-F238E27FC236}">
                <a16:creationId xmlns:a16="http://schemas.microsoft.com/office/drawing/2014/main" id="{1F72C8F7-D1F3-A016-76C8-8787B9729E0A}"/>
              </a:ext>
            </a:extLst>
          </p:cNvPr>
          <p:cNvCxnSpPr>
            <a:cxnSpLocks/>
          </p:cNvCxnSpPr>
          <p:nvPr/>
        </p:nvCxnSpPr>
        <p:spPr>
          <a:xfrm>
            <a:off x="0" y="1678180"/>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2F01D42-C204-D8D0-D62D-084FAF5B5EF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54</a:t>
            </a:fld>
            <a:endParaRPr lang="fr-CA" sz="1200" dirty="0"/>
          </a:p>
        </p:txBody>
      </p:sp>
      <p:sp>
        <p:nvSpPr>
          <p:cNvPr id="4" name="Text Placeholder 5">
            <a:extLst>
              <a:ext uri="{FF2B5EF4-FFF2-40B4-BE49-F238E27FC236}">
                <a16:creationId xmlns:a16="http://schemas.microsoft.com/office/drawing/2014/main" id="{F712B895-692F-7EE4-8EF1-805182E46F1F}"/>
              </a:ext>
            </a:extLst>
          </p:cNvPr>
          <p:cNvSpPr txBox="1">
            <a:spLocks/>
          </p:cNvSpPr>
          <p:nvPr/>
        </p:nvSpPr>
        <p:spPr>
          <a:xfrm>
            <a:off x="629645" y="2188598"/>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A7E60AD6-CFD0-6C30-B688-657BDE4D632C}"/>
              </a:ext>
            </a:extLst>
          </p:cNvPr>
          <p:cNvSpPr txBox="1">
            <a:spLocks/>
          </p:cNvSpPr>
          <p:nvPr/>
        </p:nvSpPr>
        <p:spPr>
          <a:xfrm>
            <a:off x="629644" y="2908729"/>
            <a:ext cx="457445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Add small items that reflect your region</a:t>
            </a:r>
            <a:r>
              <a:rPr lang="en-GB" sz="2200" dirty="0">
                <a:solidFill>
                  <a:srgbClr val="414141"/>
                </a:solidFill>
              </a:rPr>
              <a:t>: local craft, plant, or historical photo.</a:t>
            </a:r>
          </a:p>
          <a:p>
            <a:pPr marL="342900" indent="-342900">
              <a:lnSpc>
                <a:spcPts val="2240"/>
              </a:lnSpc>
              <a:buClr>
                <a:srgbClr val="459597"/>
              </a:buClr>
              <a:buFont typeface="Arial" panose="020B0604020202020204" pitchFamily="34" charset="0"/>
              <a:buChar char="•"/>
            </a:pPr>
            <a:r>
              <a:rPr lang="en-GB" sz="2200" b="1" dirty="0">
                <a:solidFill>
                  <a:srgbClr val="414141"/>
                </a:solidFill>
              </a:rPr>
              <a:t>Include a guestbook </a:t>
            </a:r>
            <a:r>
              <a:rPr lang="en-GB" sz="2200" dirty="0">
                <a:solidFill>
                  <a:srgbClr val="414141"/>
                </a:solidFill>
              </a:rPr>
              <a:t>where visitors can leave comments, drawings, or travel tips.</a:t>
            </a:r>
          </a:p>
          <a:p>
            <a:pPr marL="342900" indent="-342900">
              <a:lnSpc>
                <a:spcPts val="2240"/>
              </a:lnSpc>
              <a:buClr>
                <a:srgbClr val="459597"/>
              </a:buClr>
              <a:buFont typeface="Arial" panose="020B0604020202020204" pitchFamily="34" charset="0"/>
              <a:buChar char="•"/>
            </a:pPr>
            <a:r>
              <a:rPr lang="en-GB" sz="2200" b="1" dirty="0">
                <a:solidFill>
                  <a:srgbClr val="414141"/>
                </a:solidFill>
              </a:rPr>
              <a:t>Personalize based on who’s coming </a:t>
            </a:r>
            <a:r>
              <a:rPr lang="en-GB" sz="2200" dirty="0">
                <a:solidFill>
                  <a:srgbClr val="414141"/>
                </a:solidFill>
              </a:rPr>
              <a:t>(e.g., family with kids → </a:t>
            </a:r>
            <a:r>
              <a:rPr lang="en-GB" sz="2200" dirty="0" err="1">
                <a:solidFill>
                  <a:srgbClr val="414141"/>
                </a:solidFill>
              </a:rPr>
              <a:t>coloring</a:t>
            </a:r>
            <a:r>
              <a:rPr lang="en-GB" sz="2200" dirty="0">
                <a:solidFill>
                  <a:srgbClr val="414141"/>
                </a:solidFill>
              </a:rPr>
              <a:t> page and crayons, business </a:t>
            </a:r>
            <a:r>
              <a:rPr lang="en-GB" sz="2200" dirty="0" err="1">
                <a:solidFill>
                  <a:srgbClr val="414141"/>
                </a:solidFill>
              </a:rPr>
              <a:t>traveler</a:t>
            </a:r>
            <a:r>
              <a:rPr lang="en-GB" sz="2200" dirty="0">
                <a:solidFill>
                  <a:srgbClr val="414141"/>
                </a:solidFill>
              </a:rPr>
              <a:t> → notebook and pen).</a:t>
            </a:r>
          </a:p>
          <a:p>
            <a:pPr marL="342900" indent="-342900">
              <a:lnSpc>
                <a:spcPts val="2240"/>
              </a:lnSpc>
              <a:buClr>
                <a:srgbClr val="459597"/>
              </a:buClr>
              <a:buFont typeface="Arial" panose="020B0604020202020204" pitchFamily="34" charset="0"/>
              <a:buChar char="•"/>
            </a:pPr>
            <a:r>
              <a:rPr lang="en-GB" sz="2200" b="1" dirty="0">
                <a:solidFill>
                  <a:srgbClr val="414141"/>
                </a:solidFill>
              </a:rPr>
              <a:t>Share a short story </a:t>
            </a:r>
            <a:r>
              <a:rPr lang="en-GB" sz="2200" dirty="0">
                <a:solidFill>
                  <a:srgbClr val="414141"/>
                </a:solidFill>
              </a:rPr>
              <a:t>about the space or your journey as a host.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546A8E2B-5482-33F9-A945-BADE3B489BD5}"/>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B5F88157-402A-56D8-9B62-7B88DE540D50}"/>
              </a:ext>
            </a:extLst>
          </p:cNvPr>
          <p:cNvSpPr txBox="1">
            <a:spLocks/>
          </p:cNvSpPr>
          <p:nvPr/>
        </p:nvSpPr>
        <p:spPr>
          <a:xfrm>
            <a:off x="6002163" y="2290151"/>
            <a:ext cx="495915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Keep a folder or booklet with guest stories, local events, and small surprises.</a:t>
            </a:r>
          </a:p>
          <a:p>
            <a:pPr marL="342900" indent="-342900" algn="l">
              <a:lnSpc>
                <a:spcPts val="2340"/>
              </a:lnSpc>
              <a:spcBef>
                <a:spcPts val="0"/>
              </a:spcBef>
              <a:buFont typeface="Arial" panose="020B0604020202020204" pitchFamily="34" charset="0"/>
              <a:buChar char="•"/>
            </a:pPr>
            <a:r>
              <a:rPr lang="en-IE" sz="2200" dirty="0"/>
              <a:t>•Use a branded welcome card or printable with your hosting name/logo if you have one.</a:t>
            </a:r>
          </a:p>
          <a:p>
            <a:pPr marL="342900" indent="-342900" algn="l">
              <a:lnSpc>
                <a:spcPts val="2340"/>
              </a:lnSpc>
              <a:spcBef>
                <a:spcPts val="0"/>
              </a:spcBef>
              <a:buFont typeface="Arial" panose="020B0604020202020204" pitchFamily="34" charset="0"/>
              <a:buChar char="•"/>
            </a:pPr>
            <a:r>
              <a:rPr lang="en-IE" sz="2200" dirty="0"/>
              <a:t>•Photos of past guests (with permission) or thank-you notes displayed in a cozy corner.</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7CC0DDEA-F2F1-B510-0140-75EE2C58BBD7}"/>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3140316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FDA2A-0BBB-6525-EA6A-4B8DE82A72FA}"/>
            </a:ext>
          </a:extLst>
        </p:cNvPr>
        <p:cNvGrpSpPr/>
        <p:nvPr/>
      </p:nvGrpSpPr>
      <p:grpSpPr>
        <a:xfrm>
          <a:off x="0" y="0"/>
          <a:ext cx="0" cy="0"/>
          <a:chOff x="0" y="0"/>
          <a:chExt cx="0" cy="0"/>
        </a:xfrm>
      </p:grpSpPr>
      <p:sp>
        <p:nvSpPr>
          <p:cNvPr id="5" name="Text Placeholder 3">
            <a:extLst>
              <a:ext uri="{FF2B5EF4-FFF2-40B4-BE49-F238E27FC236}">
                <a16:creationId xmlns:a16="http://schemas.microsoft.com/office/drawing/2014/main" id="{3165999D-FA58-0ED5-D51A-141FA1BD5D6F}"/>
              </a:ext>
            </a:extLst>
          </p:cNvPr>
          <p:cNvSpPr txBox="1">
            <a:spLocks/>
          </p:cNvSpPr>
          <p:nvPr/>
        </p:nvSpPr>
        <p:spPr>
          <a:xfrm>
            <a:off x="629645" y="485239"/>
            <a:ext cx="772829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Example: </a:t>
            </a:r>
            <a:r>
              <a:rPr lang="en-US" dirty="0"/>
              <a:t>"Turn Down Service"</a:t>
            </a:r>
          </a:p>
          <a:p>
            <a:pPr>
              <a:lnSpc>
                <a:spcPts val="3720"/>
              </a:lnSpc>
            </a:pPr>
            <a:endParaRPr lang="en-US" dirty="0"/>
          </a:p>
        </p:txBody>
      </p:sp>
      <p:cxnSp>
        <p:nvCxnSpPr>
          <p:cNvPr id="6" name="Straight Connector 5">
            <a:extLst>
              <a:ext uri="{FF2B5EF4-FFF2-40B4-BE49-F238E27FC236}">
                <a16:creationId xmlns:a16="http://schemas.microsoft.com/office/drawing/2014/main" id="{E3923B65-E087-11CE-996C-F847D1E210E4}"/>
              </a:ext>
            </a:extLst>
          </p:cNvPr>
          <p:cNvCxnSpPr>
            <a:cxnSpLocks/>
          </p:cNvCxnSpPr>
          <p:nvPr/>
        </p:nvCxnSpPr>
        <p:spPr>
          <a:xfrm>
            <a:off x="0" y="1288893"/>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F2F5FF6D-1777-3633-22E7-48367DBBC5DC}"/>
              </a:ext>
            </a:extLst>
          </p:cNvPr>
          <p:cNvSpPr txBox="1">
            <a:spLocks/>
          </p:cNvSpPr>
          <p:nvPr/>
        </p:nvSpPr>
        <p:spPr>
          <a:xfrm>
            <a:off x="4947244" y="2008707"/>
            <a:ext cx="6568671" cy="481747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457200" algn="l"/>
              </a:tabLst>
            </a:pPr>
            <a:endParaRPr lang="sl-SI" sz="2200" dirty="0">
              <a:solidFill>
                <a:srgbClr val="414141"/>
              </a:solidFill>
              <a:ea typeface="+mn-lt"/>
              <a:cs typeface="+mn-lt"/>
            </a:endParaRPr>
          </a:p>
          <a:p>
            <a:pPr>
              <a:lnSpc>
                <a:spcPts val="2340"/>
              </a:lnSpc>
              <a:tabLst>
                <a:tab pos="457200" algn="l"/>
              </a:tabLst>
            </a:pPr>
            <a:r>
              <a:rPr lang="sl-SI" sz="2200" dirty="0">
                <a:solidFill>
                  <a:srgbClr val="414141"/>
                </a:solidFill>
                <a:ea typeface="+mn-lt"/>
                <a:cs typeface="+mn-lt"/>
              </a:rPr>
              <a:t>Certain scents can significantly reduce sleep onset time (how quickly you fall asleep) and improve overall sleep quality.</a:t>
            </a:r>
          </a:p>
          <a:p>
            <a:pPr marL="342900" indent="-342900">
              <a:lnSpc>
                <a:spcPts val="2340"/>
              </a:lnSpc>
              <a:buClr>
                <a:srgbClr val="459597"/>
              </a:buClr>
              <a:buFont typeface="Arial" panose="020B0604020202020204" pitchFamily="34" charset="0"/>
              <a:buChar char="•"/>
              <a:tabLst>
                <a:tab pos="457200" algn="l"/>
              </a:tabLst>
            </a:pPr>
            <a:endParaRPr lang="sl-SI" sz="2200" dirty="0">
              <a:solidFill>
                <a:srgbClr val="414141"/>
              </a:solidFill>
              <a:ea typeface="Calibri"/>
              <a:cs typeface="Calibri"/>
            </a:endParaRPr>
          </a:p>
          <a:p>
            <a:pPr marL="342900" indent="-342900">
              <a:lnSpc>
                <a:spcPts val="2340"/>
              </a:lnSpc>
              <a:buClr>
                <a:srgbClr val="459597"/>
              </a:buClr>
              <a:buFont typeface="Arial" panose="020B0604020202020204" pitchFamily="34" charset="0"/>
              <a:buChar char="•"/>
              <a:tabLst>
                <a:tab pos="457200" algn="l"/>
              </a:tabLst>
            </a:pPr>
            <a:r>
              <a:rPr lang="sl-SI" sz="2200" b="1" dirty="0">
                <a:solidFill>
                  <a:srgbClr val="EC7C69"/>
                </a:solidFill>
                <a:ea typeface="Calibri"/>
                <a:cs typeface="Calibri"/>
              </a:rPr>
              <a:t>Lavender:</a:t>
            </a:r>
            <a:r>
              <a:rPr lang="sl-SI" sz="2200" dirty="0">
                <a:solidFill>
                  <a:srgbClr val="EC7C69"/>
                </a:solidFill>
                <a:ea typeface="Calibri"/>
                <a:cs typeface="Calibri"/>
              </a:rPr>
              <a:t> </a:t>
            </a:r>
            <a:r>
              <a:rPr lang="sl-SI" sz="2200" dirty="0">
                <a:solidFill>
                  <a:srgbClr val="414141"/>
                </a:solidFill>
                <a:ea typeface="Calibri"/>
                <a:cs typeface="Calibri"/>
              </a:rPr>
              <a:t>reduces anxiety and promotes deeper sleep</a:t>
            </a:r>
          </a:p>
          <a:p>
            <a:pPr marL="342900" indent="-342900">
              <a:lnSpc>
                <a:spcPts val="2340"/>
              </a:lnSpc>
              <a:buClr>
                <a:srgbClr val="459597"/>
              </a:buClr>
              <a:buFont typeface="Arial" panose="020B0604020202020204" pitchFamily="34" charset="0"/>
              <a:buChar char="•"/>
              <a:tabLst>
                <a:tab pos="457200" algn="l"/>
              </a:tabLst>
            </a:pPr>
            <a:r>
              <a:rPr lang="sl-SI" sz="2200" b="1" dirty="0">
                <a:solidFill>
                  <a:srgbClr val="EC7C69"/>
                </a:solidFill>
                <a:ea typeface="+mn-lt"/>
                <a:cs typeface="+mn-lt"/>
              </a:rPr>
              <a:t>Chamomile:</a:t>
            </a:r>
            <a:r>
              <a:rPr lang="sl-SI" sz="2200" dirty="0">
                <a:solidFill>
                  <a:srgbClr val="EC7C69"/>
                </a:solidFill>
                <a:ea typeface="+mn-lt"/>
                <a:cs typeface="+mn-lt"/>
              </a:rPr>
              <a:t> </a:t>
            </a:r>
            <a:r>
              <a:rPr lang="sl-SI" sz="2200" dirty="0">
                <a:solidFill>
                  <a:srgbClr val="414141"/>
                </a:solidFill>
                <a:ea typeface="+mn-lt"/>
                <a:cs typeface="+mn-lt"/>
              </a:rPr>
              <a:t>lowers stress hormones and relaxes the body</a:t>
            </a:r>
            <a:endParaRPr lang="sl-SI" sz="2200" dirty="0">
              <a:solidFill>
                <a:srgbClr val="414141"/>
              </a:solidFill>
              <a:ea typeface="Calibri"/>
              <a:cs typeface="Calibri"/>
            </a:endParaRPr>
          </a:p>
          <a:p>
            <a:pPr marL="342900" indent="-342900">
              <a:lnSpc>
                <a:spcPts val="2340"/>
              </a:lnSpc>
              <a:buClr>
                <a:srgbClr val="459597"/>
              </a:buClr>
              <a:buFont typeface="Arial" panose="020B0604020202020204" pitchFamily="34" charset="0"/>
              <a:buChar char="•"/>
              <a:tabLst>
                <a:tab pos="457200" algn="l"/>
              </a:tabLst>
            </a:pPr>
            <a:r>
              <a:rPr lang="sl-SI" sz="2200" b="1" dirty="0">
                <a:solidFill>
                  <a:srgbClr val="EC7C69"/>
                </a:solidFill>
                <a:ea typeface="+mn-lt"/>
                <a:cs typeface="+mn-lt"/>
              </a:rPr>
              <a:t>Vetiver: </a:t>
            </a:r>
            <a:r>
              <a:rPr lang="sl-SI" sz="2200" dirty="0">
                <a:solidFill>
                  <a:srgbClr val="414141"/>
                </a:solidFill>
                <a:ea typeface="+mn-lt"/>
                <a:cs typeface="+mn-lt"/>
              </a:rPr>
              <a:t>grounds the nervous system and quiets an overactive mind</a:t>
            </a:r>
            <a:endParaRPr lang="sl-SI" sz="2200" dirty="0">
              <a:solidFill>
                <a:srgbClr val="414141"/>
              </a:solidFill>
              <a:ea typeface="Calibri"/>
              <a:cs typeface="Calibri"/>
            </a:endParaRPr>
          </a:p>
          <a:p>
            <a:pPr marL="342900" indent="-342900">
              <a:lnSpc>
                <a:spcPts val="2340"/>
              </a:lnSpc>
              <a:buClr>
                <a:srgbClr val="459597"/>
              </a:buClr>
              <a:buFont typeface="Arial" panose="020B0604020202020204" pitchFamily="34" charset="0"/>
              <a:buChar char="•"/>
              <a:tabLst>
                <a:tab pos="457200" algn="l"/>
              </a:tabLst>
            </a:pPr>
            <a:r>
              <a:rPr lang="sl-SI" sz="2200" b="1" dirty="0">
                <a:solidFill>
                  <a:srgbClr val="EC7C69"/>
                </a:solidFill>
                <a:ea typeface="+mn-lt"/>
                <a:cs typeface="+mn-lt"/>
              </a:rPr>
              <a:t>Ylang-ylang: </a:t>
            </a:r>
            <a:r>
              <a:rPr lang="sl-SI" sz="2200" dirty="0">
                <a:solidFill>
                  <a:srgbClr val="414141"/>
                </a:solidFill>
                <a:ea typeface="+mn-lt"/>
                <a:cs typeface="+mn-lt"/>
              </a:rPr>
              <a:t>lowers blood pressure and creates feelings of comfort</a:t>
            </a:r>
            <a:endParaRPr lang="sl-SI" sz="2200" dirty="0">
              <a:solidFill>
                <a:srgbClr val="414141"/>
              </a:solidFill>
              <a:ea typeface="Calibri"/>
              <a:cs typeface="Calibri"/>
            </a:endParaRPr>
          </a:p>
          <a:p>
            <a:pPr marL="342900" indent="-342900">
              <a:lnSpc>
                <a:spcPts val="2340"/>
              </a:lnSpc>
              <a:buClr>
                <a:srgbClr val="459597"/>
              </a:buClr>
              <a:buFont typeface="Arial" panose="020B0604020202020204" pitchFamily="34" charset="0"/>
              <a:buChar char="•"/>
              <a:tabLst>
                <a:tab pos="457200" algn="l"/>
              </a:tabLst>
            </a:pPr>
            <a:r>
              <a:rPr lang="sl-SI" sz="2200" b="1" dirty="0">
                <a:solidFill>
                  <a:srgbClr val="EC7C69"/>
                </a:solidFill>
                <a:ea typeface="+mn-lt"/>
                <a:cs typeface="+mn-lt"/>
              </a:rPr>
              <a:t>Bergamot: </a:t>
            </a:r>
            <a:r>
              <a:rPr lang="sl-SI" sz="2200" dirty="0">
                <a:solidFill>
                  <a:srgbClr val="414141"/>
                </a:solidFill>
                <a:ea typeface="+mn-lt"/>
                <a:cs typeface="+mn-lt"/>
              </a:rPr>
              <a:t>reduces heart rate and prepares the body for rest</a:t>
            </a:r>
          </a:p>
          <a:p>
            <a:pPr>
              <a:lnSpc>
                <a:spcPts val="2340"/>
              </a:lnSpc>
              <a:spcAft>
                <a:spcPts val="800"/>
              </a:spcAft>
              <a:tabLst>
                <a:tab pos="457200" algn="l"/>
              </a:tabLst>
            </a:pPr>
            <a:endParaRPr lang="sl-SI" sz="2200" dirty="0">
              <a:solidFill>
                <a:srgbClr val="414141"/>
              </a:solidFill>
              <a:ea typeface="+mn-lt"/>
              <a:cs typeface="+mn-lt"/>
            </a:endParaRPr>
          </a:p>
          <a:p>
            <a:pPr>
              <a:lnSpc>
                <a:spcPts val="2340"/>
              </a:lnSpc>
              <a:tabLst>
                <a:tab pos="457200" algn="l"/>
              </a:tabLst>
            </a:pPr>
            <a:endParaRPr lang="sl-SI" sz="2200" dirty="0">
              <a:solidFill>
                <a:srgbClr val="414141"/>
              </a:solidFill>
              <a:ea typeface="Calibri"/>
              <a:cs typeface="Calibri"/>
            </a:endParaRPr>
          </a:p>
        </p:txBody>
      </p:sp>
      <p:sp>
        <p:nvSpPr>
          <p:cNvPr id="17" name="Freeform 16">
            <a:extLst>
              <a:ext uri="{FF2B5EF4-FFF2-40B4-BE49-F238E27FC236}">
                <a16:creationId xmlns:a16="http://schemas.microsoft.com/office/drawing/2014/main" id="{2EC9707F-65E8-E674-FC1A-F5AB342EBFB0}"/>
              </a:ext>
            </a:extLst>
          </p:cNvPr>
          <p:cNvSpPr/>
          <p:nvPr/>
        </p:nvSpPr>
        <p:spPr>
          <a:xfrm rot="5400000" flipH="1">
            <a:off x="-503" y="2524103"/>
            <a:ext cx="4980346" cy="3720057"/>
          </a:xfrm>
          <a:custGeom>
            <a:avLst/>
            <a:gdLst>
              <a:gd name="connsiteX0" fmla="*/ 4980346 w 4980346"/>
              <a:gd name="connsiteY0" fmla="*/ 3410939 h 3720057"/>
              <a:gd name="connsiteX1" fmla="*/ 4980346 w 4980346"/>
              <a:gd name="connsiteY1" fmla="*/ 2996758 h 3720057"/>
              <a:gd name="connsiteX2" fmla="*/ 4980346 w 4980346"/>
              <a:gd name="connsiteY2" fmla="*/ 2933755 h 3720057"/>
              <a:gd name="connsiteX3" fmla="*/ 4980346 w 4980346"/>
              <a:gd name="connsiteY3" fmla="*/ 2519575 h 3720057"/>
              <a:gd name="connsiteX4" fmla="*/ 4980346 w 4980346"/>
              <a:gd name="connsiteY4" fmla="*/ 891364 h 3720057"/>
              <a:gd name="connsiteX5" fmla="*/ 4980346 w 4980346"/>
              <a:gd name="connsiteY5" fmla="*/ 477184 h 3720057"/>
              <a:gd name="connsiteX6" fmla="*/ 4980346 w 4980346"/>
              <a:gd name="connsiteY6" fmla="*/ 414182 h 3720057"/>
              <a:gd name="connsiteX7" fmla="*/ 4980346 w 4980346"/>
              <a:gd name="connsiteY7" fmla="*/ 1 h 3720057"/>
              <a:gd name="connsiteX8" fmla="*/ 4585713 w 4980346"/>
              <a:gd name="connsiteY8" fmla="*/ 1 h 3720057"/>
              <a:gd name="connsiteX9" fmla="*/ 4484300 w 4980346"/>
              <a:gd name="connsiteY9" fmla="*/ 1 h 3720057"/>
              <a:gd name="connsiteX10" fmla="*/ 4325747 w 4980346"/>
              <a:gd name="connsiteY10" fmla="*/ 1 h 3720057"/>
              <a:gd name="connsiteX11" fmla="*/ 4089666 w 4980346"/>
              <a:gd name="connsiteY11" fmla="*/ 1 h 3720057"/>
              <a:gd name="connsiteX12" fmla="*/ 3931113 w 4980346"/>
              <a:gd name="connsiteY12" fmla="*/ 1 h 3720057"/>
              <a:gd name="connsiteX13" fmla="*/ 3829701 w 4980346"/>
              <a:gd name="connsiteY13" fmla="*/ 1 h 3720057"/>
              <a:gd name="connsiteX14" fmla="*/ 3435067 w 4980346"/>
              <a:gd name="connsiteY14" fmla="*/ 1 h 3720057"/>
              <a:gd name="connsiteX15" fmla="*/ 3191379 w 4980346"/>
              <a:gd name="connsiteY15" fmla="*/ 1 h 3720057"/>
              <a:gd name="connsiteX16" fmla="*/ 3058146 w 4980346"/>
              <a:gd name="connsiteY16" fmla="*/ 1 h 3720057"/>
              <a:gd name="connsiteX17" fmla="*/ 3058146 w 4980346"/>
              <a:gd name="connsiteY17" fmla="*/ 0 h 3720057"/>
              <a:gd name="connsiteX18" fmla="*/ 2663513 w 4980346"/>
              <a:gd name="connsiteY18" fmla="*/ 0 h 3720057"/>
              <a:gd name="connsiteX19" fmla="*/ 2562100 w 4980346"/>
              <a:gd name="connsiteY19" fmla="*/ 0 h 3720057"/>
              <a:gd name="connsiteX20" fmla="*/ 2403549 w 4980346"/>
              <a:gd name="connsiteY20" fmla="*/ 0 h 3720057"/>
              <a:gd name="connsiteX21" fmla="*/ 2167467 w 4980346"/>
              <a:gd name="connsiteY21" fmla="*/ 0 h 3720057"/>
              <a:gd name="connsiteX22" fmla="*/ 2008915 w 4980346"/>
              <a:gd name="connsiteY22" fmla="*/ 0 h 3720057"/>
              <a:gd name="connsiteX23" fmla="*/ 1907501 w 4980346"/>
              <a:gd name="connsiteY23" fmla="*/ 0 h 3720057"/>
              <a:gd name="connsiteX24" fmla="*/ 1788968 w 4980346"/>
              <a:gd name="connsiteY24" fmla="*/ 0 h 3720057"/>
              <a:gd name="connsiteX25" fmla="*/ 1788968 w 4980346"/>
              <a:gd name="connsiteY25" fmla="*/ 1 h 3720057"/>
              <a:gd name="connsiteX26" fmla="*/ 1646100 w 4980346"/>
              <a:gd name="connsiteY26" fmla="*/ 1 h 3720057"/>
              <a:gd name="connsiteX27" fmla="*/ 1269179 w 4980346"/>
              <a:gd name="connsiteY27" fmla="*/ 1 h 3720057"/>
              <a:gd name="connsiteX28" fmla="*/ 1269179 w 4980346"/>
              <a:gd name="connsiteY28" fmla="*/ 0 h 3720057"/>
              <a:gd name="connsiteX29" fmla="*/ 874546 w 4980346"/>
              <a:gd name="connsiteY29" fmla="*/ 0 h 3720057"/>
              <a:gd name="connsiteX30" fmla="*/ 773133 w 4980346"/>
              <a:gd name="connsiteY30" fmla="*/ 0 h 3720057"/>
              <a:gd name="connsiteX31" fmla="*/ 614582 w 4980346"/>
              <a:gd name="connsiteY31" fmla="*/ 0 h 3720057"/>
              <a:gd name="connsiteX32" fmla="*/ 378500 w 4980346"/>
              <a:gd name="connsiteY32" fmla="*/ 0 h 3720057"/>
              <a:gd name="connsiteX33" fmla="*/ 219948 w 4980346"/>
              <a:gd name="connsiteY33" fmla="*/ 0 h 3720057"/>
              <a:gd name="connsiteX34" fmla="*/ 118534 w 4980346"/>
              <a:gd name="connsiteY34" fmla="*/ 0 h 3720057"/>
              <a:gd name="connsiteX35" fmla="*/ 1 w 4980346"/>
              <a:gd name="connsiteY35" fmla="*/ 0 h 3720057"/>
              <a:gd name="connsiteX36" fmla="*/ 1 w 4980346"/>
              <a:gd name="connsiteY36" fmla="*/ 56643 h 3720057"/>
              <a:gd name="connsiteX37" fmla="*/ 1 w 4980346"/>
              <a:gd name="connsiteY37" fmla="*/ 283784 h 3720057"/>
              <a:gd name="connsiteX38" fmla="*/ 1 w 4980346"/>
              <a:gd name="connsiteY38" fmla="*/ 621996 h 3720057"/>
              <a:gd name="connsiteX39" fmla="*/ 1 w 4980346"/>
              <a:gd name="connsiteY39" fmla="*/ 849136 h 3720057"/>
              <a:gd name="connsiteX40" fmla="*/ 1 w 4980346"/>
              <a:gd name="connsiteY40" fmla="*/ 994421 h 3720057"/>
              <a:gd name="connsiteX41" fmla="*/ 1 w 4980346"/>
              <a:gd name="connsiteY41" fmla="*/ 1559773 h 3720057"/>
              <a:gd name="connsiteX42" fmla="*/ 0 w 4980346"/>
              <a:gd name="connsiteY42" fmla="*/ 1559773 h 3720057"/>
              <a:gd name="connsiteX43" fmla="*/ 0 w 4980346"/>
              <a:gd name="connsiteY43" fmla="*/ 2099750 h 3720057"/>
              <a:gd name="connsiteX44" fmla="*/ 0 w 4980346"/>
              <a:gd name="connsiteY44" fmla="*/ 2665102 h 3720057"/>
              <a:gd name="connsiteX45" fmla="*/ 0 w 4980346"/>
              <a:gd name="connsiteY45" fmla="*/ 2810386 h 3720057"/>
              <a:gd name="connsiteX46" fmla="*/ 0 w 4980346"/>
              <a:gd name="connsiteY46" fmla="*/ 3037528 h 3720057"/>
              <a:gd name="connsiteX47" fmla="*/ 0 w 4980346"/>
              <a:gd name="connsiteY47" fmla="*/ 3375738 h 3720057"/>
              <a:gd name="connsiteX48" fmla="*/ 0 w 4980346"/>
              <a:gd name="connsiteY48" fmla="*/ 3602881 h 3720057"/>
              <a:gd name="connsiteX49" fmla="*/ 0 w 4980346"/>
              <a:gd name="connsiteY49" fmla="*/ 3720057 h 3720057"/>
              <a:gd name="connsiteX50" fmla="*/ 25392 w 4980346"/>
              <a:gd name="connsiteY50" fmla="*/ 3720057 h 3720057"/>
              <a:gd name="connsiteX51" fmla="*/ 25394 w 4980346"/>
              <a:gd name="connsiteY51" fmla="*/ 3720057 h 3720057"/>
              <a:gd name="connsiteX52" fmla="*/ 261472 w 4980346"/>
              <a:gd name="connsiteY52" fmla="*/ 3720057 h 3720057"/>
              <a:gd name="connsiteX53" fmla="*/ 261475 w 4980346"/>
              <a:gd name="connsiteY53" fmla="*/ 3720057 h 3720057"/>
              <a:gd name="connsiteX54" fmla="*/ 420025 w 4980346"/>
              <a:gd name="connsiteY54" fmla="*/ 3720057 h 3720057"/>
              <a:gd name="connsiteX55" fmla="*/ 420027 w 4980346"/>
              <a:gd name="connsiteY55" fmla="*/ 3720057 h 3720057"/>
              <a:gd name="connsiteX56" fmla="*/ 521438 w 4980346"/>
              <a:gd name="connsiteY56" fmla="*/ 3720057 h 3720057"/>
              <a:gd name="connsiteX57" fmla="*/ 521441 w 4980346"/>
              <a:gd name="connsiteY57" fmla="*/ 3720057 h 3720057"/>
              <a:gd name="connsiteX58" fmla="*/ 916071 w 4980346"/>
              <a:gd name="connsiteY58" fmla="*/ 3720057 h 3720057"/>
              <a:gd name="connsiteX59" fmla="*/ 916074 w 4980346"/>
              <a:gd name="connsiteY59" fmla="*/ 3720057 h 3720057"/>
              <a:gd name="connsiteX60" fmla="*/ 1292990 w 4980346"/>
              <a:gd name="connsiteY60" fmla="*/ 3720057 h 3720057"/>
              <a:gd name="connsiteX61" fmla="*/ 1687624 w 4980346"/>
              <a:gd name="connsiteY61" fmla="*/ 3720057 h 3720057"/>
              <a:gd name="connsiteX62" fmla="*/ 1788967 w 4980346"/>
              <a:gd name="connsiteY62" fmla="*/ 3720057 h 3720057"/>
              <a:gd name="connsiteX63" fmla="*/ 1789038 w 4980346"/>
              <a:gd name="connsiteY63" fmla="*/ 3720057 h 3720057"/>
              <a:gd name="connsiteX64" fmla="*/ 1814359 w 4980346"/>
              <a:gd name="connsiteY64" fmla="*/ 3720057 h 3720057"/>
              <a:gd name="connsiteX65" fmla="*/ 1814361 w 4980346"/>
              <a:gd name="connsiteY65" fmla="*/ 3720057 h 3720057"/>
              <a:gd name="connsiteX66" fmla="*/ 1947589 w 4980346"/>
              <a:gd name="connsiteY66" fmla="*/ 3720057 h 3720057"/>
              <a:gd name="connsiteX67" fmla="*/ 2050439 w 4980346"/>
              <a:gd name="connsiteY67" fmla="*/ 3720057 h 3720057"/>
              <a:gd name="connsiteX68" fmla="*/ 2050442 w 4980346"/>
              <a:gd name="connsiteY68" fmla="*/ 3720057 h 3720057"/>
              <a:gd name="connsiteX69" fmla="*/ 2183671 w 4980346"/>
              <a:gd name="connsiteY69" fmla="*/ 3720057 h 3720057"/>
              <a:gd name="connsiteX70" fmla="*/ 2208992 w 4980346"/>
              <a:gd name="connsiteY70" fmla="*/ 3720057 h 3720057"/>
              <a:gd name="connsiteX71" fmla="*/ 2208994 w 4980346"/>
              <a:gd name="connsiteY71" fmla="*/ 3720057 h 3720057"/>
              <a:gd name="connsiteX72" fmla="*/ 2310405 w 4980346"/>
              <a:gd name="connsiteY72" fmla="*/ 3720057 h 3720057"/>
              <a:gd name="connsiteX73" fmla="*/ 2310408 w 4980346"/>
              <a:gd name="connsiteY73" fmla="*/ 3720057 h 3720057"/>
              <a:gd name="connsiteX74" fmla="*/ 2342221 w 4980346"/>
              <a:gd name="connsiteY74" fmla="*/ 3720057 h 3720057"/>
              <a:gd name="connsiteX75" fmla="*/ 2443637 w 4980346"/>
              <a:gd name="connsiteY75" fmla="*/ 3720057 h 3720057"/>
              <a:gd name="connsiteX76" fmla="*/ 2705038 w 4980346"/>
              <a:gd name="connsiteY76" fmla="*/ 3720057 h 3720057"/>
              <a:gd name="connsiteX77" fmla="*/ 2705041 w 4980346"/>
              <a:gd name="connsiteY77" fmla="*/ 3720057 h 3720057"/>
              <a:gd name="connsiteX78" fmla="*/ 2838270 w 4980346"/>
              <a:gd name="connsiteY78" fmla="*/ 3720057 h 3720057"/>
              <a:gd name="connsiteX79" fmla="*/ 3081957 w 4980346"/>
              <a:gd name="connsiteY79" fmla="*/ 3720057 h 3720057"/>
              <a:gd name="connsiteX80" fmla="*/ 3476591 w 4980346"/>
              <a:gd name="connsiteY80" fmla="*/ 3720057 h 3720057"/>
              <a:gd name="connsiteX81" fmla="*/ 3578005 w 4980346"/>
              <a:gd name="connsiteY81" fmla="*/ 3720057 h 3720057"/>
              <a:gd name="connsiteX82" fmla="*/ 3736556 w 4980346"/>
              <a:gd name="connsiteY82" fmla="*/ 3720057 h 3720057"/>
              <a:gd name="connsiteX83" fmla="*/ 3972638 w 4980346"/>
              <a:gd name="connsiteY83" fmla="*/ 3720057 h 3720057"/>
              <a:gd name="connsiteX84" fmla="*/ 4131188 w 4980346"/>
              <a:gd name="connsiteY84" fmla="*/ 3720057 h 3720057"/>
              <a:gd name="connsiteX85" fmla="*/ 4232604 w 4980346"/>
              <a:gd name="connsiteY85" fmla="*/ 3720057 h 3720057"/>
              <a:gd name="connsiteX86" fmla="*/ 4627237 w 4980346"/>
              <a:gd name="connsiteY86" fmla="*/ 3720057 h 3720057"/>
              <a:gd name="connsiteX87" fmla="*/ 4980346 w 4980346"/>
              <a:gd name="connsiteY87" fmla="*/ 3410939 h 372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980346" h="3720057">
                <a:moveTo>
                  <a:pt x="4980346" y="3410939"/>
                </a:moveTo>
                <a:lnTo>
                  <a:pt x="4980346" y="2996758"/>
                </a:lnTo>
                <a:lnTo>
                  <a:pt x="4980346" y="2933755"/>
                </a:lnTo>
                <a:lnTo>
                  <a:pt x="4980346" y="2519575"/>
                </a:lnTo>
                <a:lnTo>
                  <a:pt x="4980346" y="891364"/>
                </a:lnTo>
                <a:lnTo>
                  <a:pt x="4980346" y="477184"/>
                </a:lnTo>
                <a:lnTo>
                  <a:pt x="4980346" y="414182"/>
                </a:lnTo>
                <a:lnTo>
                  <a:pt x="4980346" y="1"/>
                </a:lnTo>
                <a:lnTo>
                  <a:pt x="4585713" y="1"/>
                </a:lnTo>
                <a:lnTo>
                  <a:pt x="4484300" y="1"/>
                </a:lnTo>
                <a:lnTo>
                  <a:pt x="4325747" y="1"/>
                </a:lnTo>
                <a:lnTo>
                  <a:pt x="4089666" y="1"/>
                </a:lnTo>
                <a:lnTo>
                  <a:pt x="3931113" y="1"/>
                </a:lnTo>
                <a:lnTo>
                  <a:pt x="3829701" y="1"/>
                </a:lnTo>
                <a:lnTo>
                  <a:pt x="3435067" y="1"/>
                </a:lnTo>
                <a:lnTo>
                  <a:pt x="3191379" y="1"/>
                </a:lnTo>
                <a:lnTo>
                  <a:pt x="3058146" y="1"/>
                </a:lnTo>
                <a:lnTo>
                  <a:pt x="3058146" y="0"/>
                </a:lnTo>
                <a:lnTo>
                  <a:pt x="2663513" y="0"/>
                </a:lnTo>
                <a:lnTo>
                  <a:pt x="2562100" y="0"/>
                </a:lnTo>
                <a:lnTo>
                  <a:pt x="2403549" y="0"/>
                </a:lnTo>
                <a:lnTo>
                  <a:pt x="2167467" y="0"/>
                </a:lnTo>
                <a:lnTo>
                  <a:pt x="2008915" y="0"/>
                </a:lnTo>
                <a:lnTo>
                  <a:pt x="1907501" y="0"/>
                </a:lnTo>
                <a:lnTo>
                  <a:pt x="1788968" y="0"/>
                </a:lnTo>
                <a:lnTo>
                  <a:pt x="1788968" y="1"/>
                </a:lnTo>
                <a:lnTo>
                  <a:pt x="1646100" y="1"/>
                </a:lnTo>
                <a:lnTo>
                  <a:pt x="1269179" y="1"/>
                </a:lnTo>
                <a:lnTo>
                  <a:pt x="1269179" y="0"/>
                </a:lnTo>
                <a:lnTo>
                  <a:pt x="874546" y="0"/>
                </a:lnTo>
                <a:lnTo>
                  <a:pt x="773133" y="0"/>
                </a:lnTo>
                <a:lnTo>
                  <a:pt x="614582" y="0"/>
                </a:lnTo>
                <a:lnTo>
                  <a:pt x="378500" y="0"/>
                </a:lnTo>
                <a:lnTo>
                  <a:pt x="219948" y="0"/>
                </a:lnTo>
                <a:lnTo>
                  <a:pt x="118534" y="0"/>
                </a:lnTo>
                <a:lnTo>
                  <a:pt x="1" y="0"/>
                </a:lnTo>
                <a:lnTo>
                  <a:pt x="1" y="56643"/>
                </a:lnTo>
                <a:lnTo>
                  <a:pt x="1" y="283784"/>
                </a:lnTo>
                <a:lnTo>
                  <a:pt x="1" y="621996"/>
                </a:lnTo>
                <a:lnTo>
                  <a:pt x="1" y="849136"/>
                </a:lnTo>
                <a:lnTo>
                  <a:pt x="1" y="994421"/>
                </a:lnTo>
                <a:lnTo>
                  <a:pt x="1" y="1559773"/>
                </a:lnTo>
                <a:lnTo>
                  <a:pt x="0" y="1559773"/>
                </a:lnTo>
                <a:lnTo>
                  <a:pt x="0" y="2099750"/>
                </a:lnTo>
                <a:lnTo>
                  <a:pt x="0" y="2665102"/>
                </a:lnTo>
                <a:lnTo>
                  <a:pt x="0" y="2810386"/>
                </a:lnTo>
                <a:lnTo>
                  <a:pt x="0" y="3037528"/>
                </a:lnTo>
                <a:lnTo>
                  <a:pt x="0" y="3375738"/>
                </a:lnTo>
                <a:lnTo>
                  <a:pt x="0" y="3602881"/>
                </a:lnTo>
                <a:lnTo>
                  <a:pt x="0" y="3720057"/>
                </a:lnTo>
                <a:lnTo>
                  <a:pt x="25392" y="3720057"/>
                </a:lnTo>
                <a:lnTo>
                  <a:pt x="25394" y="3720057"/>
                </a:lnTo>
                <a:lnTo>
                  <a:pt x="261472" y="3720057"/>
                </a:lnTo>
                <a:lnTo>
                  <a:pt x="261475" y="3720057"/>
                </a:lnTo>
                <a:lnTo>
                  <a:pt x="420025" y="3720057"/>
                </a:lnTo>
                <a:lnTo>
                  <a:pt x="420027" y="3720057"/>
                </a:lnTo>
                <a:lnTo>
                  <a:pt x="521438" y="3720057"/>
                </a:lnTo>
                <a:lnTo>
                  <a:pt x="521441" y="3720057"/>
                </a:lnTo>
                <a:lnTo>
                  <a:pt x="916071" y="3720057"/>
                </a:lnTo>
                <a:lnTo>
                  <a:pt x="916074" y="3720057"/>
                </a:lnTo>
                <a:lnTo>
                  <a:pt x="1292990" y="3720057"/>
                </a:lnTo>
                <a:lnTo>
                  <a:pt x="1687624" y="3720057"/>
                </a:lnTo>
                <a:lnTo>
                  <a:pt x="1788967" y="3720057"/>
                </a:lnTo>
                <a:lnTo>
                  <a:pt x="1789038" y="3720057"/>
                </a:lnTo>
                <a:lnTo>
                  <a:pt x="1814359" y="3720057"/>
                </a:lnTo>
                <a:lnTo>
                  <a:pt x="1814361" y="3720057"/>
                </a:lnTo>
                <a:lnTo>
                  <a:pt x="1947589" y="3720057"/>
                </a:lnTo>
                <a:lnTo>
                  <a:pt x="2050439" y="3720057"/>
                </a:lnTo>
                <a:lnTo>
                  <a:pt x="2050442" y="3720057"/>
                </a:lnTo>
                <a:lnTo>
                  <a:pt x="2183671" y="3720057"/>
                </a:lnTo>
                <a:lnTo>
                  <a:pt x="2208992" y="3720057"/>
                </a:lnTo>
                <a:lnTo>
                  <a:pt x="2208994" y="3720057"/>
                </a:lnTo>
                <a:lnTo>
                  <a:pt x="2310405" y="3720057"/>
                </a:lnTo>
                <a:lnTo>
                  <a:pt x="2310408" y="3720057"/>
                </a:lnTo>
                <a:lnTo>
                  <a:pt x="2342221" y="3720057"/>
                </a:lnTo>
                <a:lnTo>
                  <a:pt x="2443637" y="3720057"/>
                </a:lnTo>
                <a:lnTo>
                  <a:pt x="2705038" y="3720057"/>
                </a:lnTo>
                <a:lnTo>
                  <a:pt x="2705041" y="3720057"/>
                </a:lnTo>
                <a:lnTo>
                  <a:pt x="2838270" y="3720057"/>
                </a:lnTo>
                <a:lnTo>
                  <a:pt x="3081957" y="3720057"/>
                </a:lnTo>
                <a:lnTo>
                  <a:pt x="3476591" y="3720057"/>
                </a:lnTo>
                <a:lnTo>
                  <a:pt x="3578005" y="3720057"/>
                </a:lnTo>
                <a:lnTo>
                  <a:pt x="3736556" y="3720057"/>
                </a:lnTo>
                <a:lnTo>
                  <a:pt x="3972638" y="3720057"/>
                </a:lnTo>
                <a:lnTo>
                  <a:pt x="4131188" y="3720057"/>
                </a:lnTo>
                <a:lnTo>
                  <a:pt x="4232604" y="3720057"/>
                </a:lnTo>
                <a:lnTo>
                  <a:pt x="4627237" y="3720057"/>
                </a:lnTo>
                <a:cubicBezTo>
                  <a:pt x="4822893" y="3720057"/>
                  <a:pt x="4980346" y="3581205"/>
                  <a:pt x="4980346" y="341093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6" name="Text Placeholder 4">
            <a:extLst>
              <a:ext uri="{FF2B5EF4-FFF2-40B4-BE49-F238E27FC236}">
                <a16:creationId xmlns:a16="http://schemas.microsoft.com/office/drawing/2014/main" id="{A106E829-06B2-A7E1-692F-A836D8B6F965}"/>
              </a:ext>
            </a:extLst>
          </p:cNvPr>
          <p:cNvSpPr txBox="1">
            <a:spLocks/>
          </p:cNvSpPr>
          <p:nvPr/>
        </p:nvSpPr>
        <p:spPr>
          <a:xfrm>
            <a:off x="974354" y="2008708"/>
            <a:ext cx="2984188" cy="481747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457200" algn="l"/>
              </a:tabLst>
            </a:pPr>
            <a:endParaRPr lang="sl-SI" sz="2200" dirty="0">
              <a:solidFill>
                <a:schemeClr val="bg1"/>
              </a:solidFill>
              <a:ea typeface="+mn-lt"/>
              <a:cs typeface="+mn-lt"/>
            </a:endParaRPr>
          </a:p>
          <a:p>
            <a:pPr>
              <a:lnSpc>
                <a:spcPts val="2340"/>
              </a:lnSpc>
              <a:tabLst>
                <a:tab pos="457200" algn="l"/>
              </a:tabLst>
            </a:pPr>
            <a:r>
              <a:rPr lang="sl-SI" sz="2200" b="1" dirty="0">
                <a:solidFill>
                  <a:schemeClr val="bg1"/>
                </a:solidFill>
                <a:ea typeface="+mn-lt"/>
                <a:cs typeface="+mn-lt"/>
              </a:rPr>
              <a:t>Turn-down-service </a:t>
            </a:r>
            <a:r>
              <a:rPr lang="sl-SI" sz="2200" dirty="0">
                <a:solidFill>
                  <a:schemeClr val="bg1"/>
                </a:solidFill>
                <a:ea typeface="+mn-lt"/>
                <a:cs typeface="+mn-lt"/>
              </a:rPr>
              <a:t>it’s generally seen as a premium touch to enhance the sense of being cared for during a stay.</a:t>
            </a:r>
            <a:endParaRPr lang="sl-SI" sz="2200" dirty="0">
              <a:solidFill>
                <a:schemeClr val="bg1"/>
              </a:solidFill>
            </a:endParaRPr>
          </a:p>
          <a:p>
            <a:pPr>
              <a:lnSpc>
                <a:spcPts val="2340"/>
              </a:lnSpc>
              <a:tabLst>
                <a:tab pos="457200" algn="l"/>
              </a:tabLst>
            </a:pPr>
            <a:endParaRPr lang="sl-SI" sz="2200" dirty="0">
              <a:solidFill>
                <a:schemeClr val="bg1"/>
              </a:solidFill>
              <a:ea typeface="+mn-lt"/>
              <a:cs typeface="+mn-lt"/>
            </a:endParaRPr>
          </a:p>
          <a:p>
            <a:pPr>
              <a:lnSpc>
                <a:spcPts val="2340"/>
              </a:lnSpc>
              <a:tabLst>
                <a:tab pos="457200" algn="l"/>
              </a:tabLst>
            </a:pPr>
            <a:r>
              <a:rPr lang="sl-SI" sz="2200" b="1" dirty="0">
                <a:solidFill>
                  <a:schemeClr val="bg1"/>
                </a:solidFill>
                <a:ea typeface="+mn-lt"/>
                <a:cs typeface="+mn-lt"/>
              </a:rPr>
              <a:t>For example: </a:t>
            </a:r>
            <a:r>
              <a:rPr lang="sl-SI" sz="2200" dirty="0">
                <a:solidFill>
                  <a:schemeClr val="bg1"/>
                </a:solidFill>
                <a:ea typeface="+mn-lt"/>
                <a:cs typeface="+mn-lt"/>
              </a:rPr>
              <a:t>take advantage of your (herb) garden and enrich your offer with Deep sleep pillow spray. </a:t>
            </a:r>
            <a:endParaRPr lang="sl-SI" sz="2200" dirty="0">
              <a:solidFill>
                <a:schemeClr val="bg1"/>
              </a:solidFill>
              <a:ea typeface="Calibri"/>
              <a:cs typeface="Calibri"/>
            </a:endParaRPr>
          </a:p>
        </p:txBody>
      </p:sp>
      <p:pic>
        <p:nvPicPr>
          <p:cNvPr id="18" name="Picture 17">
            <a:extLst>
              <a:ext uri="{FF2B5EF4-FFF2-40B4-BE49-F238E27FC236}">
                <a16:creationId xmlns:a16="http://schemas.microsoft.com/office/drawing/2014/main" id="{22B913F7-0EA4-781B-8A69-D6194D32ED89}"/>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186545" y="5043194"/>
            <a:ext cx="3580276" cy="2659133"/>
          </a:xfrm>
          <a:prstGeom prst="rect">
            <a:avLst/>
          </a:prstGeom>
        </p:spPr>
      </p:pic>
      <p:sp>
        <p:nvSpPr>
          <p:cNvPr id="19" name="Slide Number Placeholder 5">
            <a:extLst>
              <a:ext uri="{FF2B5EF4-FFF2-40B4-BE49-F238E27FC236}">
                <a16:creationId xmlns:a16="http://schemas.microsoft.com/office/drawing/2014/main" id="{81063966-5504-D41A-BE2B-D836C799ADB2}"/>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55</a:t>
            </a:fld>
            <a:endParaRPr lang="fr-CA" sz="1200" dirty="0"/>
          </a:p>
        </p:txBody>
      </p:sp>
    </p:spTree>
    <p:extLst>
      <p:ext uri="{BB962C8B-B14F-4D97-AF65-F5344CB8AC3E}">
        <p14:creationId xmlns:p14="http://schemas.microsoft.com/office/powerpoint/2010/main" val="4231648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A761A-4671-9653-6EB6-631DEDE4835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A9A6D2E-E147-F2E4-43E2-F1DD665B1FA8}"/>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FA6F0F51-008C-312C-8193-0803B8A49310}"/>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7A8F2072-8539-9D6F-4D12-BA0E73C41999}"/>
              </a:ext>
            </a:extLst>
          </p:cNvPr>
          <p:cNvSpPr>
            <a:spLocks noGrp="1"/>
          </p:cNvSpPr>
          <p:nvPr>
            <p:ph type="body" sz="quarter" idx="16"/>
          </p:nvPr>
        </p:nvSpPr>
        <p:spPr>
          <a:xfrm>
            <a:off x="4061943" y="886031"/>
            <a:ext cx="6238020" cy="803654"/>
          </a:xfrm>
          <a:prstGeom prst="rect">
            <a:avLst/>
          </a:prstGeom>
        </p:spPr>
        <p:txBody>
          <a:bodyPr/>
          <a:lstStyle/>
          <a:p>
            <a:pPr>
              <a:lnSpc>
                <a:spcPts val="2960"/>
              </a:lnSpc>
            </a:pPr>
            <a:r>
              <a:rPr lang="en-GB" dirty="0"/>
              <a:t>Handling Common Guest Issues Calmly and Professionally</a:t>
            </a:r>
          </a:p>
          <a:p>
            <a:pPr>
              <a:lnSpc>
                <a:spcPts val="2960"/>
              </a:lnSpc>
            </a:pPr>
            <a:endParaRPr lang="en-GB" sz="2800" dirty="0"/>
          </a:p>
        </p:txBody>
      </p:sp>
      <p:sp>
        <p:nvSpPr>
          <p:cNvPr id="4" name="Text Placeholder 3">
            <a:extLst>
              <a:ext uri="{FF2B5EF4-FFF2-40B4-BE49-F238E27FC236}">
                <a16:creationId xmlns:a16="http://schemas.microsoft.com/office/drawing/2014/main" id="{C2215E06-55DD-6FFB-AFB8-12088E518594}"/>
              </a:ext>
            </a:extLst>
          </p:cNvPr>
          <p:cNvSpPr>
            <a:spLocks noGrp="1"/>
          </p:cNvSpPr>
          <p:nvPr>
            <p:ph type="body" sz="quarter" idx="21"/>
          </p:nvPr>
        </p:nvSpPr>
        <p:spPr>
          <a:xfrm>
            <a:off x="4061943" y="2016882"/>
            <a:ext cx="703648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Sometimes things go wrong - and that’s okay. Late arrivals, lost keys, or unhappy guests are part of hosting. The key is to stay calm, be polite, and solve the problem quickly.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In this part, you’ll learn how to deal with common issues in a friendly and professional way. You’ll see that most guests just want to feel heard and respected. Even a short message or quick solution can turn things around. It’s also important to know when to say no -  and how to do it kindly. You don’t need to be available 24/7, but it helps to be prepared.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This section gives you real examples and simple responses you can use. When you handle problems well, guests remember the effort - not just the issue.</a:t>
            </a:r>
          </a:p>
          <a:p>
            <a:pPr>
              <a:lnSpc>
                <a:spcPts val="2340"/>
              </a:lnSpc>
            </a:pPr>
            <a:endParaRPr lang="en-US" sz="2200" dirty="0"/>
          </a:p>
        </p:txBody>
      </p:sp>
      <p:sp>
        <p:nvSpPr>
          <p:cNvPr id="11" name="Slide Number Placeholder 5">
            <a:extLst>
              <a:ext uri="{FF2B5EF4-FFF2-40B4-BE49-F238E27FC236}">
                <a16:creationId xmlns:a16="http://schemas.microsoft.com/office/drawing/2014/main" id="{F9D65DE1-7122-F273-6087-816CDCD3AD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56</a:t>
            </a:fld>
            <a:endParaRPr lang="fr-CA" sz="1200" dirty="0"/>
          </a:p>
        </p:txBody>
      </p:sp>
      <p:pic>
        <p:nvPicPr>
          <p:cNvPr id="2" name="Picture 1">
            <a:extLst>
              <a:ext uri="{FF2B5EF4-FFF2-40B4-BE49-F238E27FC236}">
                <a16:creationId xmlns:a16="http://schemas.microsoft.com/office/drawing/2014/main" id="{B1C394D8-4177-AB93-ECF8-812303EA7C83}"/>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1667" y="4460499"/>
            <a:ext cx="3580276" cy="2659133"/>
          </a:xfrm>
          <a:prstGeom prst="rect">
            <a:avLst/>
          </a:prstGeom>
        </p:spPr>
      </p:pic>
    </p:spTree>
    <p:extLst>
      <p:ext uri="{BB962C8B-B14F-4D97-AF65-F5344CB8AC3E}">
        <p14:creationId xmlns:p14="http://schemas.microsoft.com/office/powerpoint/2010/main" val="804062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04447-5340-74D5-D6BC-C4C6047015D6}"/>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1FDC6DD7-4D8E-854C-0B1A-47CF12A0054C}"/>
              </a:ext>
            </a:extLst>
          </p:cNvPr>
          <p:cNvSpPr/>
          <p:nvPr/>
        </p:nvSpPr>
        <p:spPr>
          <a:xfrm rot="5400000" flipH="1">
            <a:off x="6272216" y="1755980"/>
            <a:ext cx="5075839" cy="5128200"/>
          </a:xfrm>
          <a:custGeom>
            <a:avLst/>
            <a:gdLst>
              <a:gd name="connsiteX0" fmla="*/ 5075839 w 5075839"/>
              <a:gd name="connsiteY0" fmla="*/ 4702073 h 5128200"/>
              <a:gd name="connsiteX1" fmla="*/ 5075839 w 5075839"/>
              <a:gd name="connsiteY1" fmla="*/ 4131113 h 5128200"/>
              <a:gd name="connsiteX2" fmla="*/ 5075839 w 5075839"/>
              <a:gd name="connsiteY2" fmla="*/ 4044261 h 5128200"/>
              <a:gd name="connsiteX3" fmla="*/ 5075839 w 5075839"/>
              <a:gd name="connsiteY3" fmla="*/ 3473303 h 5128200"/>
              <a:gd name="connsiteX4" fmla="*/ 5075839 w 5075839"/>
              <a:gd name="connsiteY4" fmla="*/ 1228769 h 5128200"/>
              <a:gd name="connsiteX5" fmla="*/ 5075839 w 5075839"/>
              <a:gd name="connsiteY5" fmla="*/ 657810 h 5128200"/>
              <a:gd name="connsiteX6" fmla="*/ 5075839 w 5075839"/>
              <a:gd name="connsiteY6" fmla="*/ 570960 h 5128200"/>
              <a:gd name="connsiteX7" fmla="*/ 5075839 w 5075839"/>
              <a:gd name="connsiteY7" fmla="*/ 0 h 5128200"/>
              <a:gd name="connsiteX8" fmla="*/ 4531826 w 5075839"/>
              <a:gd name="connsiteY8" fmla="*/ 0 h 5128200"/>
              <a:gd name="connsiteX9" fmla="*/ 4399404 w 5075839"/>
              <a:gd name="connsiteY9" fmla="*/ 0 h 5128200"/>
              <a:gd name="connsiteX10" fmla="*/ 4392026 w 5075839"/>
              <a:gd name="connsiteY10" fmla="*/ 0 h 5128200"/>
              <a:gd name="connsiteX11" fmla="*/ 4173456 w 5075839"/>
              <a:gd name="connsiteY11" fmla="*/ 0 h 5128200"/>
              <a:gd name="connsiteX12" fmla="*/ 3855391 w 5075839"/>
              <a:gd name="connsiteY12" fmla="*/ 0 h 5128200"/>
              <a:gd name="connsiteX13" fmla="*/ 3848013 w 5075839"/>
              <a:gd name="connsiteY13" fmla="*/ 0 h 5128200"/>
              <a:gd name="connsiteX14" fmla="*/ 3715591 w 5075839"/>
              <a:gd name="connsiteY14" fmla="*/ 0 h 5128200"/>
              <a:gd name="connsiteX15" fmla="*/ 3629443 w 5075839"/>
              <a:gd name="connsiteY15" fmla="*/ 0 h 5128200"/>
              <a:gd name="connsiteX16" fmla="*/ 3497021 w 5075839"/>
              <a:gd name="connsiteY16" fmla="*/ 0 h 5128200"/>
              <a:gd name="connsiteX17" fmla="*/ 3489643 w 5075839"/>
              <a:gd name="connsiteY17" fmla="*/ 0 h 5128200"/>
              <a:gd name="connsiteX18" fmla="*/ 3171578 w 5075839"/>
              <a:gd name="connsiteY18" fmla="*/ 0 h 5128200"/>
              <a:gd name="connsiteX19" fmla="*/ 2953008 w 5075839"/>
              <a:gd name="connsiteY19" fmla="*/ 0 h 5128200"/>
              <a:gd name="connsiteX20" fmla="*/ 2945630 w 5075839"/>
              <a:gd name="connsiteY20" fmla="*/ 0 h 5128200"/>
              <a:gd name="connsiteX21" fmla="*/ 2813208 w 5075839"/>
              <a:gd name="connsiteY21" fmla="*/ 0 h 5128200"/>
              <a:gd name="connsiteX22" fmla="*/ 2426034 w 5075839"/>
              <a:gd name="connsiteY22" fmla="*/ 0 h 5128200"/>
              <a:gd name="connsiteX23" fmla="*/ 2269195 w 5075839"/>
              <a:gd name="connsiteY23" fmla="*/ 0 h 5128200"/>
              <a:gd name="connsiteX24" fmla="*/ 1882021 w 5075839"/>
              <a:gd name="connsiteY24" fmla="*/ 0 h 5128200"/>
              <a:gd name="connsiteX25" fmla="*/ 1749599 w 5075839"/>
              <a:gd name="connsiteY25" fmla="*/ 0 h 5128200"/>
              <a:gd name="connsiteX26" fmla="*/ 1742221 w 5075839"/>
              <a:gd name="connsiteY26" fmla="*/ 0 h 5128200"/>
              <a:gd name="connsiteX27" fmla="*/ 1523653 w 5075839"/>
              <a:gd name="connsiteY27" fmla="*/ 0 h 5128200"/>
              <a:gd name="connsiteX28" fmla="*/ 1205586 w 5075839"/>
              <a:gd name="connsiteY28" fmla="*/ 0 h 5128200"/>
              <a:gd name="connsiteX29" fmla="*/ 1198207 w 5075839"/>
              <a:gd name="connsiteY29" fmla="*/ 0 h 5128200"/>
              <a:gd name="connsiteX30" fmla="*/ 1065786 w 5075839"/>
              <a:gd name="connsiteY30" fmla="*/ 0 h 5128200"/>
              <a:gd name="connsiteX31" fmla="*/ 979640 w 5075839"/>
              <a:gd name="connsiteY31" fmla="*/ 0 h 5128200"/>
              <a:gd name="connsiteX32" fmla="*/ 847218 w 5075839"/>
              <a:gd name="connsiteY32" fmla="*/ 0 h 5128200"/>
              <a:gd name="connsiteX33" fmla="*/ 839838 w 5075839"/>
              <a:gd name="connsiteY33" fmla="*/ 0 h 5128200"/>
              <a:gd name="connsiteX34" fmla="*/ 676436 w 5075839"/>
              <a:gd name="connsiteY34" fmla="*/ 0 h 5128200"/>
              <a:gd name="connsiteX35" fmla="*/ 521772 w 5075839"/>
              <a:gd name="connsiteY35" fmla="*/ 0 h 5128200"/>
              <a:gd name="connsiteX36" fmla="*/ 303205 w 5075839"/>
              <a:gd name="connsiteY36" fmla="*/ 0 h 5128200"/>
              <a:gd name="connsiteX37" fmla="*/ 163403 w 5075839"/>
              <a:gd name="connsiteY37" fmla="*/ 0 h 5128200"/>
              <a:gd name="connsiteX38" fmla="*/ 1 w 5075839"/>
              <a:gd name="connsiteY38" fmla="*/ 0 h 5128200"/>
              <a:gd name="connsiteX39" fmla="*/ 1 w 5075839"/>
              <a:gd name="connsiteY39" fmla="*/ 78084 h 5128200"/>
              <a:gd name="connsiteX40" fmla="*/ 1 w 5075839"/>
              <a:gd name="connsiteY40" fmla="*/ 391204 h 5128200"/>
              <a:gd name="connsiteX41" fmla="*/ 1 w 5075839"/>
              <a:gd name="connsiteY41" fmla="*/ 857437 h 5128200"/>
              <a:gd name="connsiteX42" fmla="*/ 1 w 5075839"/>
              <a:gd name="connsiteY42" fmla="*/ 1170557 h 5128200"/>
              <a:gd name="connsiteX43" fmla="*/ 1 w 5075839"/>
              <a:gd name="connsiteY43" fmla="*/ 1370836 h 5128200"/>
              <a:gd name="connsiteX44" fmla="*/ 1 w 5075839"/>
              <a:gd name="connsiteY44" fmla="*/ 2150190 h 5128200"/>
              <a:gd name="connsiteX45" fmla="*/ 0 w 5075839"/>
              <a:gd name="connsiteY45" fmla="*/ 2150190 h 5128200"/>
              <a:gd name="connsiteX46" fmla="*/ 0 w 5075839"/>
              <a:gd name="connsiteY46" fmla="*/ 2894562 h 5128200"/>
              <a:gd name="connsiteX47" fmla="*/ 0 w 5075839"/>
              <a:gd name="connsiteY47" fmla="*/ 3673915 h 5128200"/>
              <a:gd name="connsiteX48" fmla="*/ 0 w 5075839"/>
              <a:gd name="connsiteY48" fmla="*/ 3874194 h 5128200"/>
              <a:gd name="connsiteX49" fmla="*/ 0 w 5075839"/>
              <a:gd name="connsiteY49" fmla="*/ 4187316 h 5128200"/>
              <a:gd name="connsiteX50" fmla="*/ 0 w 5075839"/>
              <a:gd name="connsiteY50" fmla="*/ 4653548 h 5128200"/>
              <a:gd name="connsiteX51" fmla="*/ 0 w 5075839"/>
              <a:gd name="connsiteY51" fmla="*/ 4966669 h 5128200"/>
              <a:gd name="connsiteX52" fmla="*/ 0 w 5075839"/>
              <a:gd name="connsiteY52" fmla="*/ 5128200 h 5128200"/>
              <a:gd name="connsiteX53" fmla="*/ 35003 w 5075839"/>
              <a:gd name="connsiteY53" fmla="*/ 5128200 h 5128200"/>
              <a:gd name="connsiteX54" fmla="*/ 35006 w 5075839"/>
              <a:gd name="connsiteY54" fmla="*/ 5128200 h 5128200"/>
              <a:gd name="connsiteX55" fmla="*/ 360446 w 5075839"/>
              <a:gd name="connsiteY55" fmla="*/ 5128200 h 5128200"/>
              <a:gd name="connsiteX56" fmla="*/ 360451 w 5075839"/>
              <a:gd name="connsiteY56" fmla="*/ 5128200 h 5128200"/>
              <a:gd name="connsiteX57" fmla="*/ 579016 w 5075839"/>
              <a:gd name="connsiteY57" fmla="*/ 5128200 h 5128200"/>
              <a:gd name="connsiteX58" fmla="*/ 579019 w 5075839"/>
              <a:gd name="connsiteY58" fmla="*/ 5128200 h 5128200"/>
              <a:gd name="connsiteX59" fmla="*/ 676435 w 5075839"/>
              <a:gd name="connsiteY59" fmla="*/ 5128200 h 5128200"/>
              <a:gd name="connsiteX60" fmla="*/ 711438 w 5075839"/>
              <a:gd name="connsiteY60" fmla="*/ 5128200 h 5128200"/>
              <a:gd name="connsiteX61" fmla="*/ 711441 w 5075839"/>
              <a:gd name="connsiteY61" fmla="*/ 5128200 h 5128200"/>
              <a:gd name="connsiteX62" fmla="*/ 718816 w 5075839"/>
              <a:gd name="connsiteY62" fmla="*/ 5128200 h 5128200"/>
              <a:gd name="connsiteX63" fmla="*/ 718821 w 5075839"/>
              <a:gd name="connsiteY63" fmla="*/ 5128200 h 5128200"/>
              <a:gd name="connsiteX64" fmla="*/ 1036881 w 5075839"/>
              <a:gd name="connsiteY64" fmla="*/ 5128200 h 5128200"/>
              <a:gd name="connsiteX65" fmla="*/ 1036886 w 5075839"/>
              <a:gd name="connsiteY65" fmla="*/ 5128200 h 5128200"/>
              <a:gd name="connsiteX66" fmla="*/ 1255451 w 5075839"/>
              <a:gd name="connsiteY66" fmla="*/ 5128200 h 5128200"/>
              <a:gd name="connsiteX67" fmla="*/ 1255454 w 5075839"/>
              <a:gd name="connsiteY67" fmla="*/ 5128200 h 5128200"/>
              <a:gd name="connsiteX68" fmla="*/ 1262829 w 5075839"/>
              <a:gd name="connsiteY68" fmla="*/ 5128200 h 5128200"/>
              <a:gd name="connsiteX69" fmla="*/ 1262833 w 5075839"/>
              <a:gd name="connsiteY69" fmla="*/ 5128200 h 5128200"/>
              <a:gd name="connsiteX70" fmla="*/ 1395251 w 5075839"/>
              <a:gd name="connsiteY70" fmla="*/ 5128200 h 5128200"/>
              <a:gd name="connsiteX71" fmla="*/ 1395256 w 5075839"/>
              <a:gd name="connsiteY71" fmla="*/ 5128200 h 5128200"/>
              <a:gd name="connsiteX72" fmla="*/ 1782423 w 5075839"/>
              <a:gd name="connsiteY72" fmla="*/ 5128200 h 5128200"/>
              <a:gd name="connsiteX73" fmla="*/ 1939264 w 5075839"/>
              <a:gd name="connsiteY73" fmla="*/ 5128200 h 5128200"/>
              <a:gd name="connsiteX74" fmla="*/ 1939268 w 5075839"/>
              <a:gd name="connsiteY74" fmla="*/ 5128200 h 5128200"/>
              <a:gd name="connsiteX75" fmla="*/ 2326436 w 5075839"/>
              <a:gd name="connsiteY75" fmla="*/ 5128200 h 5128200"/>
              <a:gd name="connsiteX76" fmla="*/ 2458858 w 5075839"/>
              <a:gd name="connsiteY76" fmla="*/ 5128200 h 5128200"/>
              <a:gd name="connsiteX77" fmla="*/ 2466238 w 5075839"/>
              <a:gd name="connsiteY77" fmla="*/ 5128200 h 5128200"/>
              <a:gd name="connsiteX78" fmla="*/ 2684805 w 5075839"/>
              <a:gd name="connsiteY78" fmla="*/ 5128200 h 5128200"/>
              <a:gd name="connsiteX79" fmla="*/ 3002871 w 5075839"/>
              <a:gd name="connsiteY79" fmla="*/ 5128200 h 5128200"/>
              <a:gd name="connsiteX80" fmla="*/ 3010251 w 5075839"/>
              <a:gd name="connsiteY80" fmla="*/ 5128200 h 5128200"/>
              <a:gd name="connsiteX81" fmla="*/ 3142673 w 5075839"/>
              <a:gd name="connsiteY81" fmla="*/ 5128200 h 5128200"/>
              <a:gd name="connsiteX82" fmla="*/ 3228817 w 5075839"/>
              <a:gd name="connsiteY82" fmla="*/ 5128200 h 5128200"/>
              <a:gd name="connsiteX83" fmla="*/ 3361240 w 5075839"/>
              <a:gd name="connsiteY83" fmla="*/ 5128200 h 5128200"/>
              <a:gd name="connsiteX84" fmla="*/ 3368621 w 5075839"/>
              <a:gd name="connsiteY84" fmla="*/ 5128200 h 5128200"/>
              <a:gd name="connsiteX85" fmla="*/ 3686686 w 5075839"/>
              <a:gd name="connsiteY85" fmla="*/ 5128200 h 5128200"/>
              <a:gd name="connsiteX86" fmla="*/ 3905252 w 5075839"/>
              <a:gd name="connsiteY86" fmla="*/ 5128200 h 5128200"/>
              <a:gd name="connsiteX87" fmla="*/ 3912633 w 5075839"/>
              <a:gd name="connsiteY87" fmla="*/ 5128200 h 5128200"/>
              <a:gd name="connsiteX88" fmla="*/ 4045056 w 5075839"/>
              <a:gd name="connsiteY88" fmla="*/ 5128200 h 5128200"/>
              <a:gd name="connsiteX89" fmla="*/ 4589068 w 5075839"/>
              <a:gd name="connsiteY89" fmla="*/ 5128200 h 5128200"/>
              <a:gd name="connsiteX90" fmla="*/ 5075839 w 5075839"/>
              <a:gd name="connsiteY90" fmla="*/ 4702073 h 512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075839" h="5128200">
                <a:moveTo>
                  <a:pt x="5075839" y="4702073"/>
                </a:moveTo>
                <a:lnTo>
                  <a:pt x="5075839" y="4131113"/>
                </a:lnTo>
                <a:lnTo>
                  <a:pt x="5075839" y="4044261"/>
                </a:lnTo>
                <a:lnTo>
                  <a:pt x="5075839" y="3473303"/>
                </a:lnTo>
                <a:lnTo>
                  <a:pt x="5075839" y="1228769"/>
                </a:lnTo>
                <a:lnTo>
                  <a:pt x="5075839" y="657810"/>
                </a:lnTo>
                <a:lnTo>
                  <a:pt x="5075839" y="570960"/>
                </a:lnTo>
                <a:lnTo>
                  <a:pt x="5075839" y="0"/>
                </a:lnTo>
                <a:lnTo>
                  <a:pt x="4531826" y="0"/>
                </a:lnTo>
                <a:lnTo>
                  <a:pt x="4399404" y="0"/>
                </a:lnTo>
                <a:lnTo>
                  <a:pt x="4392026" y="0"/>
                </a:lnTo>
                <a:lnTo>
                  <a:pt x="4173456" y="0"/>
                </a:lnTo>
                <a:lnTo>
                  <a:pt x="3855391" y="0"/>
                </a:lnTo>
                <a:lnTo>
                  <a:pt x="3848013" y="0"/>
                </a:lnTo>
                <a:lnTo>
                  <a:pt x="3715591" y="0"/>
                </a:lnTo>
                <a:lnTo>
                  <a:pt x="3629443" y="0"/>
                </a:lnTo>
                <a:lnTo>
                  <a:pt x="3497021" y="0"/>
                </a:lnTo>
                <a:lnTo>
                  <a:pt x="3489643" y="0"/>
                </a:lnTo>
                <a:lnTo>
                  <a:pt x="3171578" y="0"/>
                </a:lnTo>
                <a:lnTo>
                  <a:pt x="2953008" y="0"/>
                </a:lnTo>
                <a:lnTo>
                  <a:pt x="2945630" y="0"/>
                </a:lnTo>
                <a:lnTo>
                  <a:pt x="2813208" y="0"/>
                </a:lnTo>
                <a:lnTo>
                  <a:pt x="2426034" y="0"/>
                </a:lnTo>
                <a:lnTo>
                  <a:pt x="2269195" y="0"/>
                </a:lnTo>
                <a:lnTo>
                  <a:pt x="1882021" y="0"/>
                </a:lnTo>
                <a:lnTo>
                  <a:pt x="1749599" y="0"/>
                </a:lnTo>
                <a:lnTo>
                  <a:pt x="1742221" y="0"/>
                </a:lnTo>
                <a:lnTo>
                  <a:pt x="1523653" y="0"/>
                </a:lnTo>
                <a:lnTo>
                  <a:pt x="1205586" y="0"/>
                </a:lnTo>
                <a:lnTo>
                  <a:pt x="1198207" y="0"/>
                </a:lnTo>
                <a:lnTo>
                  <a:pt x="1065786" y="0"/>
                </a:lnTo>
                <a:lnTo>
                  <a:pt x="979640" y="0"/>
                </a:lnTo>
                <a:lnTo>
                  <a:pt x="847218" y="0"/>
                </a:lnTo>
                <a:lnTo>
                  <a:pt x="839838" y="0"/>
                </a:lnTo>
                <a:lnTo>
                  <a:pt x="676436" y="0"/>
                </a:lnTo>
                <a:lnTo>
                  <a:pt x="521772" y="0"/>
                </a:lnTo>
                <a:lnTo>
                  <a:pt x="303205" y="0"/>
                </a:lnTo>
                <a:lnTo>
                  <a:pt x="163403" y="0"/>
                </a:lnTo>
                <a:lnTo>
                  <a:pt x="1" y="0"/>
                </a:lnTo>
                <a:lnTo>
                  <a:pt x="1" y="78084"/>
                </a:lnTo>
                <a:lnTo>
                  <a:pt x="1" y="391204"/>
                </a:lnTo>
                <a:lnTo>
                  <a:pt x="1" y="857437"/>
                </a:lnTo>
                <a:lnTo>
                  <a:pt x="1" y="1170557"/>
                </a:lnTo>
                <a:lnTo>
                  <a:pt x="1" y="1370836"/>
                </a:lnTo>
                <a:lnTo>
                  <a:pt x="1" y="2150190"/>
                </a:lnTo>
                <a:lnTo>
                  <a:pt x="0" y="2150190"/>
                </a:lnTo>
                <a:lnTo>
                  <a:pt x="0" y="2894562"/>
                </a:lnTo>
                <a:lnTo>
                  <a:pt x="0" y="3673915"/>
                </a:lnTo>
                <a:lnTo>
                  <a:pt x="0" y="3874194"/>
                </a:lnTo>
                <a:lnTo>
                  <a:pt x="0" y="4187316"/>
                </a:lnTo>
                <a:lnTo>
                  <a:pt x="0" y="4653548"/>
                </a:lnTo>
                <a:lnTo>
                  <a:pt x="0" y="4966669"/>
                </a:lnTo>
                <a:lnTo>
                  <a:pt x="0" y="5128200"/>
                </a:lnTo>
                <a:lnTo>
                  <a:pt x="35003" y="5128200"/>
                </a:lnTo>
                <a:lnTo>
                  <a:pt x="35006" y="5128200"/>
                </a:lnTo>
                <a:lnTo>
                  <a:pt x="360446" y="5128200"/>
                </a:lnTo>
                <a:lnTo>
                  <a:pt x="360451" y="5128200"/>
                </a:lnTo>
                <a:lnTo>
                  <a:pt x="579016" y="5128200"/>
                </a:lnTo>
                <a:lnTo>
                  <a:pt x="579019" y="5128200"/>
                </a:lnTo>
                <a:lnTo>
                  <a:pt x="676435" y="5128200"/>
                </a:lnTo>
                <a:lnTo>
                  <a:pt x="711438" y="5128200"/>
                </a:lnTo>
                <a:lnTo>
                  <a:pt x="711441" y="5128200"/>
                </a:lnTo>
                <a:lnTo>
                  <a:pt x="718816" y="5128200"/>
                </a:lnTo>
                <a:lnTo>
                  <a:pt x="718821" y="5128200"/>
                </a:lnTo>
                <a:lnTo>
                  <a:pt x="1036881" y="5128200"/>
                </a:lnTo>
                <a:lnTo>
                  <a:pt x="1036886" y="5128200"/>
                </a:lnTo>
                <a:lnTo>
                  <a:pt x="1255451" y="5128200"/>
                </a:lnTo>
                <a:lnTo>
                  <a:pt x="1255454" y="5128200"/>
                </a:lnTo>
                <a:lnTo>
                  <a:pt x="1262829" y="5128200"/>
                </a:lnTo>
                <a:lnTo>
                  <a:pt x="1262833" y="5128200"/>
                </a:lnTo>
                <a:lnTo>
                  <a:pt x="1395251" y="5128200"/>
                </a:lnTo>
                <a:lnTo>
                  <a:pt x="1395256" y="5128200"/>
                </a:lnTo>
                <a:lnTo>
                  <a:pt x="1782423" y="5128200"/>
                </a:lnTo>
                <a:lnTo>
                  <a:pt x="1939264" y="5128200"/>
                </a:lnTo>
                <a:lnTo>
                  <a:pt x="1939268" y="5128200"/>
                </a:lnTo>
                <a:lnTo>
                  <a:pt x="2326436" y="5128200"/>
                </a:lnTo>
                <a:lnTo>
                  <a:pt x="2458858" y="5128200"/>
                </a:lnTo>
                <a:lnTo>
                  <a:pt x="2466238" y="5128200"/>
                </a:lnTo>
                <a:lnTo>
                  <a:pt x="2684805" y="5128200"/>
                </a:lnTo>
                <a:lnTo>
                  <a:pt x="3002871" y="5128200"/>
                </a:lnTo>
                <a:lnTo>
                  <a:pt x="3010251" y="5128200"/>
                </a:lnTo>
                <a:lnTo>
                  <a:pt x="3142673" y="5128200"/>
                </a:lnTo>
                <a:lnTo>
                  <a:pt x="3228817" y="5128200"/>
                </a:lnTo>
                <a:lnTo>
                  <a:pt x="3361240" y="5128200"/>
                </a:lnTo>
                <a:lnTo>
                  <a:pt x="3368621" y="5128200"/>
                </a:lnTo>
                <a:lnTo>
                  <a:pt x="3686686" y="5128200"/>
                </a:lnTo>
                <a:lnTo>
                  <a:pt x="3905252" y="5128200"/>
                </a:lnTo>
                <a:lnTo>
                  <a:pt x="3912633" y="5128200"/>
                </a:lnTo>
                <a:lnTo>
                  <a:pt x="4045056" y="5128200"/>
                </a:lnTo>
                <a:lnTo>
                  <a:pt x="4589068" y="5128200"/>
                </a:lnTo>
                <a:cubicBezTo>
                  <a:pt x="4858785" y="5128200"/>
                  <a:pt x="5075839" y="4936789"/>
                  <a:pt x="5075839" y="470207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1D7375FF-B6EA-3517-A314-71F9C02E15ED}"/>
              </a:ext>
            </a:extLst>
          </p:cNvPr>
          <p:cNvSpPr txBox="1">
            <a:spLocks/>
          </p:cNvSpPr>
          <p:nvPr/>
        </p:nvSpPr>
        <p:spPr>
          <a:xfrm>
            <a:off x="629645" y="307773"/>
            <a:ext cx="614767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"Preparing for Common Problems Before They Happen"</a:t>
            </a:r>
          </a:p>
          <a:p>
            <a:pPr>
              <a:lnSpc>
                <a:spcPts val="3720"/>
              </a:lnSpc>
            </a:pPr>
            <a:endParaRPr lang="en-US" dirty="0"/>
          </a:p>
        </p:txBody>
      </p:sp>
      <p:cxnSp>
        <p:nvCxnSpPr>
          <p:cNvPr id="10" name="Straight Connector 9">
            <a:extLst>
              <a:ext uri="{FF2B5EF4-FFF2-40B4-BE49-F238E27FC236}">
                <a16:creationId xmlns:a16="http://schemas.microsoft.com/office/drawing/2014/main" id="{7C07A831-5A91-79F1-393D-5237A2E80C03}"/>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762B447-43CA-B051-D83E-52359661248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57</a:t>
            </a:fld>
            <a:endParaRPr lang="fr-CA" sz="1200" dirty="0"/>
          </a:p>
        </p:txBody>
      </p:sp>
      <p:sp>
        <p:nvSpPr>
          <p:cNvPr id="4" name="Text Placeholder 5">
            <a:extLst>
              <a:ext uri="{FF2B5EF4-FFF2-40B4-BE49-F238E27FC236}">
                <a16:creationId xmlns:a16="http://schemas.microsoft.com/office/drawing/2014/main" id="{822BB0A6-8584-FC0E-199D-A86E143CCE19}"/>
              </a:ext>
            </a:extLst>
          </p:cNvPr>
          <p:cNvSpPr txBox="1">
            <a:spLocks/>
          </p:cNvSpPr>
          <p:nvPr/>
        </p:nvSpPr>
        <p:spPr>
          <a:xfrm>
            <a:off x="629645" y="2188598"/>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48D297A6-AFA3-D577-27EF-A7FACABDAB74}"/>
              </a:ext>
            </a:extLst>
          </p:cNvPr>
          <p:cNvSpPr txBox="1">
            <a:spLocks/>
          </p:cNvSpPr>
          <p:nvPr/>
        </p:nvSpPr>
        <p:spPr>
          <a:xfrm>
            <a:off x="629644" y="2892627"/>
            <a:ext cx="488691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Identify the most common guest issues</a:t>
            </a:r>
            <a:r>
              <a:rPr lang="en-GB" sz="2200" dirty="0">
                <a:solidFill>
                  <a:srgbClr val="414141"/>
                </a:solidFill>
              </a:rPr>
              <a:t>: late check-ins, Wi-Fi problems, noise, unclear appliances.</a:t>
            </a:r>
          </a:p>
          <a:p>
            <a:pPr marL="342900" indent="-342900">
              <a:lnSpc>
                <a:spcPts val="2240"/>
              </a:lnSpc>
              <a:buClr>
                <a:srgbClr val="459597"/>
              </a:buClr>
              <a:buFont typeface="Arial" panose="020B0604020202020204" pitchFamily="34" charset="0"/>
              <a:buChar char="•"/>
            </a:pPr>
            <a:r>
              <a:rPr lang="en-GB" sz="2200" b="1" dirty="0">
                <a:solidFill>
                  <a:srgbClr val="414141"/>
                </a:solidFill>
              </a:rPr>
              <a:t>Add clear info </a:t>
            </a:r>
            <a:r>
              <a:rPr lang="en-GB" sz="2200" dirty="0">
                <a:solidFill>
                  <a:srgbClr val="414141"/>
                </a:solidFill>
              </a:rPr>
              <a:t>to your guest guide, including “what to do if...” instructions.</a:t>
            </a:r>
          </a:p>
          <a:p>
            <a:pPr marL="342900" indent="-342900">
              <a:lnSpc>
                <a:spcPts val="2240"/>
              </a:lnSpc>
              <a:buClr>
                <a:srgbClr val="459597"/>
              </a:buClr>
              <a:buFont typeface="Arial" panose="020B0604020202020204" pitchFamily="34" charset="0"/>
              <a:buChar char="•"/>
            </a:pPr>
            <a:r>
              <a:rPr lang="en-GB" sz="2200" b="1" dirty="0">
                <a:solidFill>
                  <a:srgbClr val="414141"/>
                </a:solidFill>
              </a:rPr>
              <a:t>Set up backup plans for key situations </a:t>
            </a:r>
            <a:r>
              <a:rPr lang="en-GB" sz="2200" dirty="0">
                <a:solidFill>
                  <a:srgbClr val="414141"/>
                </a:solidFill>
              </a:rPr>
              <a:t>(extra keys, alternate contact, emergency numbers).</a:t>
            </a:r>
          </a:p>
          <a:p>
            <a:pPr marL="342900" indent="-342900">
              <a:lnSpc>
                <a:spcPts val="2240"/>
              </a:lnSpc>
              <a:buClr>
                <a:srgbClr val="459597"/>
              </a:buClr>
              <a:buFont typeface="Arial" panose="020B0604020202020204" pitchFamily="34" charset="0"/>
              <a:buChar char="•"/>
            </a:pPr>
            <a:r>
              <a:rPr lang="en-GB" sz="2200" b="1" dirty="0">
                <a:solidFill>
                  <a:srgbClr val="414141"/>
                </a:solidFill>
              </a:rPr>
              <a:t>Leave basic items </a:t>
            </a:r>
            <a:r>
              <a:rPr lang="en-GB" sz="2200" dirty="0">
                <a:solidFill>
                  <a:srgbClr val="414141"/>
                </a:solidFill>
              </a:rPr>
              <a:t>like a flashlight, extra batteries, or a spare charger in case of need.</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2" name="Text Placeholder 1">
            <a:extLst>
              <a:ext uri="{FF2B5EF4-FFF2-40B4-BE49-F238E27FC236}">
                <a16:creationId xmlns:a16="http://schemas.microsoft.com/office/drawing/2014/main" id="{B0A8B64E-52B9-FC53-1BE5-769FEB3EE78F}"/>
              </a:ext>
            </a:extLst>
          </p:cNvPr>
          <p:cNvSpPr txBox="1">
            <a:spLocks/>
          </p:cNvSpPr>
          <p:nvPr/>
        </p:nvSpPr>
        <p:spPr>
          <a:xfrm>
            <a:off x="6607206" y="2270382"/>
            <a:ext cx="4405861"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Use a printed or digital FAQ with quick solutions.</a:t>
            </a:r>
          </a:p>
          <a:p>
            <a:pPr marL="342900" indent="-342900" algn="l">
              <a:lnSpc>
                <a:spcPts val="2340"/>
              </a:lnSpc>
              <a:spcBef>
                <a:spcPts val="0"/>
              </a:spcBef>
              <a:buFont typeface="Arial" panose="020B0604020202020204" pitchFamily="34" charset="0"/>
              <a:buChar char="•"/>
            </a:pPr>
            <a:r>
              <a:rPr lang="en-IE" sz="2200" dirty="0"/>
              <a:t>Keep your phone charged and available during guest check-in periods.</a:t>
            </a:r>
          </a:p>
          <a:p>
            <a:pPr marL="342900" indent="-342900" algn="l">
              <a:lnSpc>
                <a:spcPts val="2340"/>
              </a:lnSpc>
              <a:spcBef>
                <a:spcPts val="0"/>
              </a:spcBef>
              <a:buFont typeface="Arial" panose="020B0604020202020204" pitchFamily="34" charset="0"/>
              <a:buChar char="•"/>
            </a:pPr>
            <a:r>
              <a:rPr lang="en-IE" sz="2200" dirty="0"/>
              <a:t>Use laminated “quick help” cards in key areas (e.g. router reset instructions near the Wi-Fi box).</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5E9930AB-D1C9-6CA1-6E8B-C62C2498688A}"/>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885303" y="4853198"/>
            <a:ext cx="3580276" cy="2659133"/>
          </a:xfrm>
          <a:prstGeom prst="rect">
            <a:avLst/>
          </a:prstGeom>
        </p:spPr>
      </p:pic>
    </p:spTree>
    <p:extLst>
      <p:ext uri="{BB962C8B-B14F-4D97-AF65-F5344CB8AC3E}">
        <p14:creationId xmlns:p14="http://schemas.microsoft.com/office/powerpoint/2010/main" val="32391781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82591-9C90-FA8A-2F09-7069BC10F8A5}"/>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34605FEF-8A26-20CC-1A88-60C820181C30}"/>
              </a:ext>
            </a:extLst>
          </p:cNvPr>
          <p:cNvSpPr txBox="1">
            <a:spLocks/>
          </p:cNvSpPr>
          <p:nvPr/>
        </p:nvSpPr>
        <p:spPr>
          <a:xfrm>
            <a:off x="629645" y="307773"/>
            <a:ext cx="614767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"Preparing for Common Problems Before They Happen"</a:t>
            </a:r>
          </a:p>
          <a:p>
            <a:pPr>
              <a:lnSpc>
                <a:spcPts val="3720"/>
              </a:lnSpc>
            </a:pPr>
            <a:endParaRPr lang="en-US" dirty="0"/>
          </a:p>
        </p:txBody>
      </p:sp>
      <p:cxnSp>
        <p:nvCxnSpPr>
          <p:cNvPr id="10" name="Straight Connector 9">
            <a:extLst>
              <a:ext uri="{FF2B5EF4-FFF2-40B4-BE49-F238E27FC236}">
                <a16:creationId xmlns:a16="http://schemas.microsoft.com/office/drawing/2014/main" id="{75418094-ED33-3D86-788D-9569C40D1AAB}"/>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76C33E-C1C8-A748-8CBB-439BFE2BC7E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58</a:t>
            </a:fld>
            <a:endParaRPr lang="fr-CA" sz="1200" dirty="0"/>
          </a:p>
        </p:txBody>
      </p:sp>
      <p:sp>
        <p:nvSpPr>
          <p:cNvPr id="4" name="Text Placeholder 5">
            <a:extLst>
              <a:ext uri="{FF2B5EF4-FFF2-40B4-BE49-F238E27FC236}">
                <a16:creationId xmlns:a16="http://schemas.microsoft.com/office/drawing/2014/main" id="{D14C864C-2085-6082-AB75-218960661FB5}"/>
              </a:ext>
            </a:extLst>
          </p:cNvPr>
          <p:cNvSpPr txBox="1">
            <a:spLocks/>
          </p:cNvSpPr>
          <p:nvPr/>
        </p:nvSpPr>
        <p:spPr>
          <a:xfrm>
            <a:off x="629645" y="2188598"/>
            <a:ext cx="491054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A young family has booked a day care during the holidays, due to the advertised variety of children's entertainment. The original babysitter has quit, and you are forced to hire a new person. But will she fulfil expectations? </a:t>
            </a:r>
          </a:p>
          <a:p>
            <a:pPr>
              <a:lnSpc>
                <a:spcPts val="2900"/>
              </a:lnSpc>
            </a:pPr>
            <a:endParaRPr lang="en-US" dirty="0"/>
          </a:p>
        </p:txBody>
      </p:sp>
      <p:sp>
        <p:nvSpPr>
          <p:cNvPr id="5" name="Text Placeholder 4">
            <a:extLst>
              <a:ext uri="{FF2B5EF4-FFF2-40B4-BE49-F238E27FC236}">
                <a16:creationId xmlns:a16="http://schemas.microsoft.com/office/drawing/2014/main" id="{DCF4C835-692E-63FC-37AB-334AA4C6DDFC}"/>
              </a:ext>
            </a:extLst>
          </p:cNvPr>
          <p:cNvSpPr txBox="1">
            <a:spLocks/>
          </p:cNvSpPr>
          <p:nvPr/>
        </p:nvSpPr>
        <p:spPr>
          <a:xfrm>
            <a:off x="6568671" y="2188598"/>
            <a:ext cx="472685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14141"/>
                </a:solidFill>
              </a:rPr>
              <a:t>Be ready for the new guests!</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Invite your children or other younger family members to a trial of care and animation. Keep an eye on things to see if the new worker is suitable for the job</a:t>
            </a:r>
            <a:endParaRPr lang="en-US" sz="2200" dirty="0">
              <a:solidFill>
                <a:srgbClr val="414141"/>
              </a:solidFill>
            </a:endParaRPr>
          </a:p>
        </p:txBody>
      </p:sp>
      <p:pic>
        <p:nvPicPr>
          <p:cNvPr id="3" name="Picture 2">
            <a:extLst>
              <a:ext uri="{FF2B5EF4-FFF2-40B4-BE49-F238E27FC236}">
                <a16:creationId xmlns:a16="http://schemas.microsoft.com/office/drawing/2014/main" id="{31B7A60B-4FEB-6375-09E6-3CCB00CB2F72}"/>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5120902" y="4274410"/>
            <a:ext cx="3580276" cy="2659133"/>
          </a:xfrm>
          <a:prstGeom prst="rect">
            <a:avLst/>
          </a:prstGeom>
        </p:spPr>
      </p:pic>
    </p:spTree>
    <p:extLst>
      <p:ext uri="{BB962C8B-B14F-4D97-AF65-F5344CB8AC3E}">
        <p14:creationId xmlns:p14="http://schemas.microsoft.com/office/powerpoint/2010/main" val="799247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56AA2-F4B9-BF1F-7771-C49A4AE14FF0}"/>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577E1EB6-77B9-E8BC-8C49-17B1918B53C6}"/>
              </a:ext>
            </a:extLst>
          </p:cNvPr>
          <p:cNvSpPr/>
          <p:nvPr/>
        </p:nvSpPr>
        <p:spPr>
          <a:xfrm rot="10800000">
            <a:off x="7800239" y="1321442"/>
            <a:ext cx="4391760" cy="4716920"/>
          </a:xfrm>
          <a:custGeom>
            <a:avLst/>
            <a:gdLst>
              <a:gd name="connsiteX0" fmla="*/ 4039834 w 4391760"/>
              <a:gd name="connsiteY0" fmla="*/ 4716920 h 4716920"/>
              <a:gd name="connsiteX1" fmla="*/ 3646523 w 4391760"/>
              <a:gd name="connsiteY1" fmla="*/ 4716920 h 4716920"/>
              <a:gd name="connsiteX2" fmla="*/ 3545447 w 4391760"/>
              <a:gd name="connsiteY2" fmla="*/ 4716920 h 4716920"/>
              <a:gd name="connsiteX3" fmla="*/ 3387428 w 4391760"/>
              <a:gd name="connsiteY3" fmla="*/ 4716920 h 4716920"/>
              <a:gd name="connsiteX4" fmla="*/ 3152137 w 4391760"/>
              <a:gd name="connsiteY4" fmla="*/ 4716920 h 4716920"/>
              <a:gd name="connsiteX5" fmla="*/ 2994117 w 4391760"/>
              <a:gd name="connsiteY5" fmla="*/ 4716920 h 4716920"/>
              <a:gd name="connsiteX6" fmla="*/ 2893042 w 4391760"/>
              <a:gd name="connsiteY6" fmla="*/ 4716920 h 4716920"/>
              <a:gd name="connsiteX7" fmla="*/ 2499731 w 4391760"/>
              <a:gd name="connsiteY7" fmla="*/ 4716920 h 4716920"/>
              <a:gd name="connsiteX8" fmla="*/ 2124077 w 4391760"/>
              <a:gd name="connsiteY8" fmla="*/ 4716920 h 4716920"/>
              <a:gd name="connsiteX9" fmla="*/ 2124075 w 4391760"/>
              <a:gd name="connsiteY9" fmla="*/ 4716920 h 4716920"/>
              <a:gd name="connsiteX10" fmla="*/ 1924914 w 4391760"/>
              <a:gd name="connsiteY10" fmla="*/ 4716920 h 4716920"/>
              <a:gd name="connsiteX11" fmla="*/ 1730767 w 4391760"/>
              <a:gd name="connsiteY11" fmla="*/ 4716920 h 4716920"/>
              <a:gd name="connsiteX12" fmla="*/ 1730763 w 4391760"/>
              <a:gd name="connsiteY12" fmla="*/ 4716920 h 4716920"/>
              <a:gd name="connsiteX13" fmla="*/ 1629692 w 4391760"/>
              <a:gd name="connsiteY13" fmla="*/ 4716920 h 4716920"/>
              <a:gd name="connsiteX14" fmla="*/ 1629690 w 4391760"/>
              <a:gd name="connsiteY14" fmla="*/ 4716920 h 4716920"/>
              <a:gd name="connsiteX15" fmla="*/ 1531603 w 4391760"/>
              <a:gd name="connsiteY15" fmla="*/ 4716920 h 4716920"/>
              <a:gd name="connsiteX16" fmla="*/ 1471671 w 4391760"/>
              <a:gd name="connsiteY16" fmla="*/ 4716920 h 4716920"/>
              <a:gd name="connsiteX17" fmla="*/ 1471669 w 4391760"/>
              <a:gd name="connsiteY17" fmla="*/ 4716920 h 4716920"/>
              <a:gd name="connsiteX18" fmla="*/ 1430528 w 4391760"/>
              <a:gd name="connsiteY18" fmla="*/ 4716920 h 4716920"/>
              <a:gd name="connsiteX19" fmla="*/ 1272508 w 4391760"/>
              <a:gd name="connsiteY19" fmla="*/ 4716920 h 4716920"/>
              <a:gd name="connsiteX20" fmla="*/ 1236381 w 4391760"/>
              <a:gd name="connsiteY20" fmla="*/ 4716920 h 4716920"/>
              <a:gd name="connsiteX21" fmla="*/ 1236379 w 4391760"/>
              <a:gd name="connsiteY21" fmla="*/ 4716920 h 4716920"/>
              <a:gd name="connsiteX22" fmla="*/ 1078361 w 4391760"/>
              <a:gd name="connsiteY22" fmla="*/ 4716920 h 4716920"/>
              <a:gd name="connsiteX23" fmla="*/ 1078359 w 4391760"/>
              <a:gd name="connsiteY23" fmla="*/ 4716920 h 4716920"/>
              <a:gd name="connsiteX24" fmla="*/ 1037218 w 4391760"/>
              <a:gd name="connsiteY24" fmla="*/ 4716920 h 4716920"/>
              <a:gd name="connsiteX25" fmla="*/ 977287 w 4391760"/>
              <a:gd name="connsiteY25" fmla="*/ 4716920 h 4716920"/>
              <a:gd name="connsiteX26" fmla="*/ 977284 w 4391760"/>
              <a:gd name="connsiteY26" fmla="*/ 4716920 h 4716920"/>
              <a:gd name="connsiteX27" fmla="*/ 879197 w 4391760"/>
              <a:gd name="connsiteY27" fmla="*/ 4716920 h 4716920"/>
              <a:gd name="connsiteX28" fmla="*/ 778122 w 4391760"/>
              <a:gd name="connsiteY28" fmla="*/ 4716920 h 4716920"/>
              <a:gd name="connsiteX29" fmla="*/ 776869 w 4391760"/>
              <a:gd name="connsiteY29" fmla="*/ 4716920 h 4716920"/>
              <a:gd name="connsiteX30" fmla="*/ 583976 w 4391760"/>
              <a:gd name="connsiteY30" fmla="*/ 4716920 h 4716920"/>
              <a:gd name="connsiteX31" fmla="*/ 583974 w 4391760"/>
              <a:gd name="connsiteY31" fmla="*/ 4716920 h 4716920"/>
              <a:gd name="connsiteX32" fmla="*/ 541850 w 4391760"/>
              <a:gd name="connsiteY32" fmla="*/ 4716920 h 4716920"/>
              <a:gd name="connsiteX33" fmla="*/ 384812 w 4391760"/>
              <a:gd name="connsiteY33" fmla="*/ 4716920 h 4716920"/>
              <a:gd name="connsiteX34" fmla="*/ 9157 w 4391760"/>
              <a:gd name="connsiteY34" fmla="*/ 4716920 h 4716920"/>
              <a:gd name="connsiteX35" fmla="*/ 9155 w 4391760"/>
              <a:gd name="connsiteY35" fmla="*/ 4716920 h 4716920"/>
              <a:gd name="connsiteX36" fmla="*/ 0 w 4391760"/>
              <a:gd name="connsiteY36" fmla="*/ 4716920 h 4716920"/>
              <a:gd name="connsiteX37" fmla="*/ 0 w 4391760"/>
              <a:gd name="connsiteY37" fmla="*/ 4288056 h 4716920"/>
              <a:gd name="connsiteX38" fmla="*/ 0 w 4391760"/>
              <a:gd name="connsiteY38" fmla="*/ 4200440 h 4716920"/>
              <a:gd name="connsiteX39" fmla="*/ 0 w 4391760"/>
              <a:gd name="connsiteY39" fmla="*/ 3657579 h 4716920"/>
              <a:gd name="connsiteX40" fmla="*/ 0 w 4391760"/>
              <a:gd name="connsiteY40" fmla="*/ 3624456 h 4716920"/>
              <a:gd name="connsiteX41" fmla="*/ 0 w 4391760"/>
              <a:gd name="connsiteY41" fmla="*/ 3228716 h 4716920"/>
              <a:gd name="connsiteX42" fmla="*/ 0 w 4391760"/>
              <a:gd name="connsiteY42" fmla="*/ 3141099 h 4716920"/>
              <a:gd name="connsiteX43" fmla="*/ 0 w 4391760"/>
              <a:gd name="connsiteY43" fmla="*/ 2565115 h 4716920"/>
              <a:gd name="connsiteX44" fmla="*/ 0 w 4391760"/>
              <a:gd name="connsiteY44" fmla="*/ 1360167 h 4716920"/>
              <a:gd name="connsiteX45" fmla="*/ 0 w 4391760"/>
              <a:gd name="connsiteY45" fmla="*/ 1059341 h 4716920"/>
              <a:gd name="connsiteX46" fmla="*/ 0 w 4391760"/>
              <a:gd name="connsiteY46" fmla="*/ 300826 h 4716920"/>
              <a:gd name="connsiteX47" fmla="*/ 0 w 4391760"/>
              <a:gd name="connsiteY47" fmla="*/ 0 h 4716920"/>
              <a:gd name="connsiteX48" fmla="*/ 361080 w 4391760"/>
              <a:gd name="connsiteY48" fmla="*/ 0 h 4716920"/>
              <a:gd name="connsiteX49" fmla="*/ 361080 w 4391760"/>
              <a:gd name="connsiteY49" fmla="*/ 1 h 4716920"/>
              <a:gd name="connsiteX50" fmla="*/ 541851 w 4391760"/>
              <a:gd name="connsiteY50" fmla="*/ 1 h 4716920"/>
              <a:gd name="connsiteX51" fmla="*/ 541851 w 4391760"/>
              <a:gd name="connsiteY51" fmla="*/ 0 h 4716920"/>
              <a:gd name="connsiteX52" fmla="*/ 776869 w 4391760"/>
              <a:gd name="connsiteY52" fmla="*/ 0 h 4716920"/>
              <a:gd name="connsiteX53" fmla="*/ 935899 w 4391760"/>
              <a:gd name="connsiteY53" fmla="*/ 0 h 4716920"/>
              <a:gd name="connsiteX54" fmla="*/ 1329209 w 4391760"/>
              <a:gd name="connsiteY54" fmla="*/ 0 h 4716920"/>
              <a:gd name="connsiteX55" fmla="*/ 1430284 w 4391760"/>
              <a:gd name="connsiteY55" fmla="*/ 0 h 4716920"/>
              <a:gd name="connsiteX56" fmla="*/ 1588304 w 4391760"/>
              <a:gd name="connsiteY56" fmla="*/ 0 h 4716920"/>
              <a:gd name="connsiteX57" fmla="*/ 1823595 w 4391760"/>
              <a:gd name="connsiteY57" fmla="*/ 0 h 4716920"/>
              <a:gd name="connsiteX58" fmla="*/ 1981615 w 4391760"/>
              <a:gd name="connsiteY58" fmla="*/ 0 h 4716920"/>
              <a:gd name="connsiteX59" fmla="*/ 2082689 w 4391760"/>
              <a:gd name="connsiteY59" fmla="*/ 0 h 4716920"/>
              <a:gd name="connsiteX60" fmla="*/ 2476000 w 4391760"/>
              <a:gd name="connsiteY60" fmla="*/ 0 h 4716920"/>
              <a:gd name="connsiteX61" fmla="*/ 2476000 w 4391760"/>
              <a:gd name="connsiteY61" fmla="*/ 1 h 4716920"/>
              <a:gd name="connsiteX62" fmla="*/ 2851658 w 4391760"/>
              <a:gd name="connsiteY62" fmla="*/ 1 h 4716920"/>
              <a:gd name="connsiteX63" fmla="*/ 3244969 w 4391760"/>
              <a:gd name="connsiteY63" fmla="*/ 1 h 4716920"/>
              <a:gd name="connsiteX64" fmla="*/ 3346043 w 4391760"/>
              <a:gd name="connsiteY64" fmla="*/ 1 h 4716920"/>
              <a:gd name="connsiteX65" fmla="*/ 3504065 w 4391760"/>
              <a:gd name="connsiteY65" fmla="*/ 1 h 4716920"/>
              <a:gd name="connsiteX66" fmla="*/ 3739354 w 4391760"/>
              <a:gd name="connsiteY66" fmla="*/ 1 h 4716920"/>
              <a:gd name="connsiteX67" fmla="*/ 3897375 w 4391760"/>
              <a:gd name="connsiteY67" fmla="*/ 1 h 4716920"/>
              <a:gd name="connsiteX68" fmla="*/ 3998449 w 4391760"/>
              <a:gd name="connsiteY68" fmla="*/ 1 h 4716920"/>
              <a:gd name="connsiteX69" fmla="*/ 4391760 w 4391760"/>
              <a:gd name="connsiteY69" fmla="*/ 1 h 4716920"/>
              <a:gd name="connsiteX70" fmla="*/ 4391760 w 4391760"/>
              <a:gd name="connsiteY70" fmla="*/ 407226 h 4716920"/>
              <a:gd name="connsiteX71" fmla="*/ 4391760 w 4391760"/>
              <a:gd name="connsiteY71" fmla="*/ 469170 h 4716920"/>
              <a:gd name="connsiteX72" fmla="*/ 4391760 w 4391760"/>
              <a:gd name="connsiteY72" fmla="*/ 876394 h 4716920"/>
              <a:gd name="connsiteX73" fmla="*/ 4391760 w 4391760"/>
              <a:gd name="connsiteY73" fmla="*/ 1059342 h 4716920"/>
              <a:gd name="connsiteX74" fmla="*/ 4391760 w 4391760"/>
              <a:gd name="connsiteY74" fmla="*/ 1466567 h 4716920"/>
              <a:gd name="connsiteX75" fmla="*/ 4391760 w 4391760"/>
              <a:gd name="connsiteY75" fmla="*/ 1528511 h 4716920"/>
              <a:gd name="connsiteX76" fmla="*/ 4391760 w 4391760"/>
              <a:gd name="connsiteY76" fmla="*/ 1935735 h 4716920"/>
              <a:gd name="connsiteX77" fmla="*/ 4391760 w 4391760"/>
              <a:gd name="connsiteY77" fmla="*/ 2477259 h 4716920"/>
              <a:gd name="connsiteX78" fmla="*/ 4391760 w 4391760"/>
              <a:gd name="connsiteY78" fmla="*/ 2884483 h 4716920"/>
              <a:gd name="connsiteX79" fmla="*/ 4391760 w 4391760"/>
              <a:gd name="connsiteY79" fmla="*/ 2946428 h 4716920"/>
              <a:gd name="connsiteX80" fmla="*/ 4391760 w 4391760"/>
              <a:gd name="connsiteY80" fmla="*/ 3353652 h 4716920"/>
              <a:gd name="connsiteX81" fmla="*/ 4391760 w 4391760"/>
              <a:gd name="connsiteY81" fmla="*/ 3536600 h 4716920"/>
              <a:gd name="connsiteX82" fmla="*/ 4391760 w 4391760"/>
              <a:gd name="connsiteY82" fmla="*/ 3943824 h 4716920"/>
              <a:gd name="connsiteX83" fmla="*/ 4391760 w 4391760"/>
              <a:gd name="connsiteY83" fmla="*/ 4005769 h 4716920"/>
              <a:gd name="connsiteX84" fmla="*/ 4391760 w 4391760"/>
              <a:gd name="connsiteY84" fmla="*/ 4412993 h 4716920"/>
              <a:gd name="connsiteX85" fmla="*/ 4039834 w 4391760"/>
              <a:gd name="connsiteY85" fmla="*/ 4716920 h 471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391760" h="4716920">
                <a:moveTo>
                  <a:pt x="4039834" y="4716920"/>
                </a:moveTo>
                <a:lnTo>
                  <a:pt x="3646523" y="4716920"/>
                </a:lnTo>
                <a:lnTo>
                  <a:pt x="3545447" y="4716920"/>
                </a:lnTo>
                <a:lnTo>
                  <a:pt x="3387428" y="4716920"/>
                </a:lnTo>
                <a:lnTo>
                  <a:pt x="3152137" y="4716920"/>
                </a:lnTo>
                <a:lnTo>
                  <a:pt x="2994117" y="4716920"/>
                </a:lnTo>
                <a:lnTo>
                  <a:pt x="2893042" y="4716920"/>
                </a:lnTo>
                <a:lnTo>
                  <a:pt x="2499731" y="4716920"/>
                </a:lnTo>
                <a:lnTo>
                  <a:pt x="2124077" y="4716920"/>
                </a:lnTo>
                <a:lnTo>
                  <a:pt x="2124075" y="4716920"/>
                </a:lnTo>
                <a:lnTo>
                  <a:pt x="1924914" y="4716920"/>
                </a:lnTo>
                <a:lnTo>
                  <a:pt x="1730767" y="4716920"/>
                </a:lnTo>
                <a:lnTo>
                  <a:pt x="1730763" y="4716920"/>
                </a:lnTo>
                <a:lnTo>
                  <a:pt x="1629692" y="4716920"/>
                </a:lnTo>
                <a:lnTo>
                  <a:pt x="1629690" y="4716920"/>
                </a:lnTo>
                <a:lnTo>
                  <a:pt x="1531603" y="4716920"/>
                </a:lnTo>
                <a:lnTo>
                  <a:pt x="1471671" y="4716920"/>
                </a:lnTo>
                <a:lnTo>
                  <a:pt x="1471669" y="4716920"/>
                </a:lnTo>
                <a:lnTo>
                  <a:pt x="1430528" y="4716920"/>
                </a:lnTo>
                <a:lnTo>
                  <a:pt x="1272508" y="4716920"/>
                </a:lnTo>
                <a:lnTo>
                  <a:pt x="1236381" y="4716920"/>
                </a:lnTo>
                <a:lnTo>
                  <a:pt x="1236379" y="4716920"/>
                </a:lnTo>
                <a:lnTo>
                  <a:pt x="1078361" y="4716920"/>
                </a:lnTo>
                <a:lnTo>
                  <a:pt x="1078359" y="4716920"/>
                </a:lnTo>
                <a:lnTo>
                  <a:pt x="1037218" y="4716920"/>
                </a:lnTo>
                <a:lnTo>
                  <a:pt x="977287" y="4716920"/>
                </a:lnTo>
                <a:lnTo>
                  <a:pt x="977284" y="4716920"/>
                </a:lnTo>
                <a:lnTo>
                  <a:pt x="879197" y="4716920"/>
                </a:lnTo>
                <a:lnTo>
                  <a:pt x="778122" y="4716920"/>
                </a:lnTo>
                <a:lnTo>
                  <a:pt x="776869" y="4716920"/>
                </a:lnTo>
                <a:lnTo>
                  <a:pt x="583976" y="4716920"/>
                </a:lnTo>
                <a:lnTo>
                  <a:pt x="583974" y="4716920"/>
                </a:lnTo>
                <a:lnTo>
                  <a:pt x="541850" y="4716920"/>
                </a:lnTo>
                <a:lnTo>
                  <a:pt x="384812" y="4716920"/>
                </a:lnTo>
                <a:lnTo>
                  <a:pt x="9157" y="4716920"/>
                </a:lnTo>
                <a:lnTo>
                  <a:pt x="9155" y="4716920"/>
                </a:lnTo>
                <a:lnTo>
                  <a:pt x="0" y="4716920"/>
                </a:lnTo>
                <a:lnTo>
                  <a:pt x="0" y="4288056"/>
                </a:lnTo>
                <a:lnTo>
                  <a:pt x="0" y="4200440"/>
                </a:lnTo>
                <a:lnTo>
                  <a:pt x="0" y="3657579"/>
                </a:lnTo>
                <a:lnTo>
                  <a:pt x="0" y="3624456"/>
                </a:lnTo>
                <a:lnTo>
                  <a:pt x="0" y="3228716"/>
                </a:lnTo>
                <a:lnTo>
                  <a:pt x="0" y="3141099"/>
                </a:lnTo>
                <a:lnTo>
                  <a:pt x="0" y="2565115"/>
                </a:lnTo>
                <a:lnTo>
                  <a:pt x="0" y="1360167"/>
                </a:lnTo>
                <a:lnTo>
                  <a:pt x="0" y="1059341"/>
                </a:lnTo>
                <a:lnTo>
                  <a:pt x="0" y="300826"/>
                </a:lnTo>
                <a:lnTo>
                  <a:pt x="0" y="0"/>
                </a:lnTo>
                <a:lnTo>
                  <a:pt x="361080" y="0"/>
                </a:lnTo>
                <a:lnTo>
                  <a:pt x="361080" y="1"/>
                </a:lnTo>
                <a:lnTo>
                  <a:pt x="541851" y="1"/>
                </a:lnTo>
                <a:lnTo>
                  <a:pt x="541851" y="0"/>
                </a:lnTo>
                <a:lnTo>
                  <a:pt x="776869" y="0"/>
                </a:lnTo>
                <a:lnTo>
                  <a:pt x="935899" y="0"/>
                </a:lnTo>
                <a:lnTo>
                  <a:pt x="1329209" y="0"/>
                </a:lnTo>
                <a:lnTo>
                  <a:pt x="1430284" y="0"/>
                </a:lnTo>
                <a:lnTo>
                  <a:pt x="1588304" y="0"/>
                </a:lnTo>
                <a:lnTo>
                  <a:pt x="1823595" y="0"/>
                </a:lnTo>
                <a:lnTo>
                  <a:pt x="1981615" y="0"/>
                </a:lnTo>
                <a:lnTo>
                  <a:pt x="2082689" y="0"/>
                </a:lnTo>
                <a:lnTo>
                  <a:pt x="2476000" y="0"/>
                </a:lnTo>
                <a:lnTo>
                  <a:pt x="2476000" y="1"/>
                </a:lnTo>
                <a:lnTo>
                  <a:pt x="2851658" y="1"/>
                </a:lnTo>
                <a:lnTo>
                  <a:pt x="3244969" y="1"/>
                </a:lnTo>
                <a:lnTo>
                  <a:pt x="3346043" y="1"/>
                </a:lnTo>
                <a:lnTo>
                  <a:pt x="3504065" y="1"/>
                </a:lnTo>
                <a:lnTo>
                  <a:pt x="3739354" y="1"/>
                </a:lnTo>
                <a:lnTo>
                  <a:pt x="3897375" y="1"/>
                </a:lnTo>
                <a:lnTo>
                  <a:pt x="3998449" y="1"/>
                </a:lnTo>
                <a:lnTo>
                  <a:pt x="4391760" y="1"/>
                </a:lnTo>
                <a:lnTo>
                  <a:pt x="4391760" y="407226"/>
                </a:lnTo>
                <a:lnTo>
                  <a:pt x="4391760" y="469170"/>
                </a:lnTo>
                <a:lnTo>
                  <a:pt x="4391760" y="876394"/>
                </a:lnTo>
                <a:lnTo>
                  <a:pt x="4391760" y="1059342"/>
                </a:lnTo>
                <a:lnTo>
                  <a:pt x="4391760" y="1466567"/>
                </a:lnTo>
                <a:lnTo>
                  <a:pt x="4391760" y="1528511"/>
                </a:lnTo>
                <a:lnTo>
                  <a:pt x="4391760" y="1935735"/>
                </a:lnTo>
                <a:lnTo>
                  <a:pt x="4391760" y="2477259"/>
                </a:lnTo>
                <a:lnTo>
                  <a:pt x="4391760" y="2884483"/>
                </a:lnTo>
                <a:lnTo>
                  <a:pt x="4391760" y="2946428"/>
                </a:lnTo>
                <a:lnTo>
                  <a:pt x="4391760" y="3353652"/>
                </a:lnTo>
                <a:lnTo>
                  <a:pt x="4391760" y="3536600"/>
                </a:lnTo>
                <a:lnTo>
                  <a:pt x="4391760" y="3943824"/>
                </a:lnTo>
                <a:lnTo>
                  <a:pt x="4391760" y="4005769"/>
                </a:lnTo>
                <a:lnTo>
                  <a:pt x="4391760" y="4412993"/>
                </a:lnTo>
                <a:cubicBezTo>
                  <a:pt x="4391760" y="4580400"/>
                  <a:pt x="4234834" y="4716920"/>
                  <a:pt x="4039834" y="4716920"/>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C757199D-B664-A3DA-9842-1F235B7E3FFA}"/>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3600" dirty="0"/>
              <a:t>"Staying Calm and Solving Issues Quickly"</a:t>
            </a:r>
            <a:endParaRPr lang="en-US" sz="3600" dirty="0">
              <a:ea typeface="Calibri"/>
              <a:cs typeface="Calibri"/>
            </a:endParaRPr>
          </a:p>
          <a:p>
            <a:pPr>
              <a:lnSpc>
                <a:spcPts val="3720"/>
              </a:lnSpc>
            </a:pPr>
            <a:endParaRPr lang="en-US" dirty="0"/>
          </a:p>
        </p:txBody>
      </p:sp>
      <p:cxnSp>
        <p:nvCxnSpPr>
          <p:cNvPr id="10" name="Straight Connector 9">
            <a:extLst>
              <a:ext uri="{FF2B5EF4-FFF2-40B4-BE49-F238E27FC236}">
                <a16:creationId xmlns:a16="http://schemas.microsoft.com/office/drawing/2014/main" id="{3BAAF900-B956-6C3A-1603-B0D2D512027D}"/>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6509716-05E8-6981-A59B-9F93D90BFD0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59</a:t>
            </a:fld>
            <a:endParaRPr lang="fr-CA" sz="1200" dirty="0"/>
          </a:p>
        </p:txBody>
      </p:sp>
      <p:sp>
        <p:nvSpPr>
          <p:cNvPr id="4" name="Text Placeholder 5">
            <a:extLst>
              <a:ext uri="{FF2B5EF4-FFF2-40B4-BE49-F238E27FC236}">
                <a16:creationId xmlns:a16="http://schemas.microsoft.com/office/drawing/2014/main" id="{EEDACC9A-B502-C6AD-337C-E7CB7F2684BA}"/>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BB2FB4CE-529C-43A9-6F54-6A4C210B42FB}"/>
              </a:ext>
            </a:extLst>
          </p:cNvPr>
          <p:cNvSpPr txBox="1">
            <a:spLocks/>
          </p:cNvSpPr>
          <p:nvPr/>
        </p:nvSpPr>
        <p:spPr>
          <a:xfrm>
            <a:off x="629644" y="1961808"/>
            <a:ext cx="669819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Respond within 10 - 30 minutes </a:t>
            </a:r>
            <a:r>
              <a:rPr lang="en-GB" sz="2200" dirty="0">
                <a:solidFill>
                  <a:srgbClr val="414141"/>
                </a:solidFill>
              </a:rPr>
              <a:t>whenever possible - even if it’s just to say you’re checking.</a:t>
            </a:r>
          </a:p>
          <a:p>
            <a:pPr marL="342900" indent="-342900">
              <a:lnSpc>
                <a:spcPts val="2240"/>
              </a:lnSpc>
              <a:buClr>
                <a:srgbClr val="459597"/>
              </a:buClr>
              <a:buFont typeface="Arial" panose="020B0604020202020204" pitchFamily="34" charset="0"/>
              <a:buChar char="•"/>
            </a:pPr>
            <a:r>
              <a:rPr lang="en-GB" sz="2200" b="1" dirty="0">
                <a:solidFill>
                  <a:srgbClr val="414141"/>
                </a:solidFill>
              </a:rPr>
              <a:t>Be polite, show empathy</a:t>
            </a:r>
            <a:r>
              <a:rPr lang="en-GB" sz="2200" dirty="0">
                <a:solidFill>
                  <a:srgbClr val="414141"/>
                </a:solidFill>
              </a:rPr>
              <a:t>, and offer a clear next step.</a:t>
            </a:r>
          </a:p>
          <a:p>
            <a:pPr marL="342900" indent="-342900">
              <a:lnSpc>
                <a:spcPts val="2240"/>
              </a:lnSpc>
              <a:buClr>
                <a:srgbClr val="459597"/>
              </a:buClr>
              <a:buFont typeface="Arial" panose="020B0604020202020204" pitchFamily="34" charset="0"/>
              <a:buChar char="•"/>
            </a:pPr>
            <a:r>
              <a:rPr lang="en-GB" sz="2200" b="1" dirty="0">
                <a:solidFill>
                  <a:srgbClr val="414141"/>
                </a:solidFill>
              </a:rPr>
              <a:t>If the guest is upset, listen first, </a:t>
            </a:r>
            <a:r>
              <a:rPr lang="en-GB" sz="2200" dirty="0">
                <a:solidFill>
                  <a:srgbClr val="414141"/>
                </a:solidFill>
              </a:rPr>
              <a:t>thank them for raising the issue, and avoid blaming.</a:t>
            </a:r>
          </a:p>
          <a:p>
            <a:pPr marL="342900" indent="-342900">
              <a:lnSpc>
                <a:spcPts val="2240"/>
              </a:lnSpc>
              <a:buClr>
                <a:srgbClr val="459597"/>
              </a:buClr>
              <a:buFont typeface="Arial" panose="020B0604020202020204" pitchFamily="34" charset="0"/>
              <a:buChar char="•"/>
            </a:pPr>
            <a:r>
              <a:rPr lang="en-GB" sz="2200" b="1" dirty="0">
                <a:solidFill>
                  <a:srgbClr val="414141"/>
                </a:solidFill>
              </a:rPr>
              <a:t>Provide a solution or			           clear timeline: </a:t>
            </a:r>
            <a:r>
              <a:rPr lang="en-GB" sz="2200" dirty="0">
                <a:solidFill>
                  <a:srgbClr val="414141"/>
                </a:solidFill>
              </a:rPr>
              <a:t>“I’ll drop                                                            off a new kettle by                                                                     6 PM,” or “Here’s                                                                          a quick fix for                                                                             the heater.”</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Text Placeholder 1">
            <a:extLst>
              <a:ext uri="{FF2B5EF4-FFF2-40B4-BE49-F238E27FC236}">
                <a16:creationId xmlns:a16="http://schemas.microsoft.com/office/drawing/2014/main" id="{04FBDA5D-2535-C907-AC00-242A9928FC43}"/>
              </a:ext>
            </a:extLst>
          </p:cNvPr>
          <p:cNvSpPr txBox="1">
            <a:spLocks/>
          </p:cNvSpPr>
          <p:nvPr/>
        </p:nvSpPr>
        <p:spPr>
          <a:xfrm>
            <a:off x="8255761" y="1649599"/>
            <a:ext cx="36624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Use calm phrases: “Thanks for letting me know,” “I understand,” “Let’s sort this out together.”</a:t>
            </a:r>
          </a:p>
          <a:p>
            <a:pPr marL="342900" indent="-342900" algn="l">
              <a:lnSpc>
                <a:spcPts val="2340"/>
              </a:lnSpc>
              <a:spcBef>
                <a:spcPts val="0"/>
              </a:spcBef>
              <a:buFont typeface="Arial" panose="020B0604020202020204" pitchFamily="34" charset="0"/>
              <a:buChar char="•"/>
            </a:pPr>
            <a:r>
              <a:rPr lang="en-IE" sz="2200" dirty="0"/>
              <a:t>Keep a small guest support checklist for yourself.</a:t>
            </a:r>
          </a:p>
          <a:p>
            <a:pPr marL="342900" indent="-342900" algn="l">
              <a:lnSpc>
                <a:spcPts val="2340"/>
              </a:lnSpc>
              <a:spcBef>
                <a:spcPts val="0"/>
              </a:spcBef>
              <a:buFont typeface="Arial" panose="020B0604020202020204" pitchFamily="34" charset="0"/>
              <a:buChar char="•"/>
            </a:pPr>
            <a:r>
              <a:rPr lang="en-IE" sz="2200" dirty="0"/>
              <a:t>If using platforms like Airbnb, respond via app so the communication is logged.</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0C471A5E-4A43-4D96-4419-8101AF2D2B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6701" y="3393339"/>
            <a:ext cx="5404940" cy="3558298"/>
          </a:xfrm>
          <a:prstGeom prst="rect">
            <a:avLst/>
          </a:prstGeom>
          <a:noFill/>
        </p:spPr>
      </p:pic>
      <p:sp>
        <p:nvSpPr>
          <p:cNvPr id="3" name="Text Placeholder 7">
            <a:extLst>
              <a:ext uri="{FF2B5EF4-FFF2-40B4-BE49-F238E27FC236}">
                <a16:creationId xmlns:a16="http://schemas.microsoft.com/office/drawing/2014/main" id="{0A57C4FF-873C-96B7-AB45-54D96F6DA68E}"/>
              </a:ext>
            </a:extLst>
          </p:cNvPr>
          <p:cNvSpPr txBox="1">
            <a:spLocks/>
          </p:cNvSpPr>
          <p:nvPr/>
        </p:nvSpPr>
        <p:spPr>
          <a:xfrm>
            <a:off x="1366521" y="538255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Credit: </a:t>
            </a:r>
            <a:r>
              <a:rPr lang="en-US" sz="1200" dirty="0">
                <a:solidFill>
                  <a:schemeClr val="bg1"/>
                </a:solidFill>
              </a:rPr>
              <a:t>Photo Credit:</a:t>
            </a:r>
          </a:p>
          <a:p>
            <a:pPr marL="0" indent="0" algn="ctr">
              <a:lnSpc>
                <a:spcPts val="1240"/>
              </a:lnSpc>
              <a:spcBef>
                <a:spcPts val="0"/>
              </a:spcBef>
              <a:buNone/>
            </a:pPr>
            <a:r>
              <a:rPr lang="en-US" sz="1200" dirty="0">
                <a:solidFill>
                  <a:schemeClr val="bg1"/>
                </a:solidFill>
              </a:rPr>
              <a:t> The Bubble Hotel, Iceland</a:t>
            </a:r>
          </a:p>
          <a:p>
            <a:pPr marL="0" indent="0" algn="ctr">
              <a:lnSpc>
                <a:spcPts val="1240"/>
              </a:lnSpc>
              <a:spcBef>
                <a:spcPts val="0"/>
              </a:spcBef>
              <a:buNone/>
            </a:pPr>
            <a:endParaRPr lang="en-GB" sz="1200" dirty="0">
              <a:solidFill>
                <a:schemeClr val="bg1"/>
              </a:solidFill>
            </a:endParaRPr>
          </a:p>
        </p:txBody>
      </p:sp>
      <p:pic>
        <p:nvPicPr>
          <p:cNvPr id="11" name="Picture Placeholder 14">
            <a:extLst>
              <a:ext uri="{FF2B5EF4-FFF2-40B4-BE49-F238E27FC236}">
                <a16:creationId xmlns:a16="http://schemas.microsoft.com/office/drawing/2014/main" id="{B8F09F52-7537-DF60-B161-A1648189115F}"/>
              </a:ext>
            </a:extLst>
          </p:cNvPr>
          <p:cNvPicPr>
            <a:picLocks noChangeAspect="1"/>
          </p:cNvPicPr>
          <p:nvPr/>
        </p:nvPicPr>
        <p:blipFill rotWithShape="1">
          <a:blip r:embed="rId3"/>
          <a:srcRect l="209" r="209"/>
          <a:stretch/>
        </p:blipFill>
        <p:spPr>
          <a:xfrm>
            <a:off x="4174804" y="3766177"/>
            <a:ext cx="3935765" cy="2224986"/>
          </a:xfrm>
          <a:prstGeom prst="rect">
            <a:avLst/>
          </a:prstGeom>
        </p:spPr>
      </p:pic>
    </p:spTree>
    <p:extLst>
      <p:ext uri="{BB962C8B-B14F-4D97-AF65-F5344CB8AC3E}">
        <p14:creationId xmlns:p14="http://schemas.microsoft.com/office/powerpoint/2010/main" val="2937409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Označba mesta slike 9" descr="Slika, ki vsebuje besede na prostem, stavba, rastlina, drevo&#10;&#10;Vsebina, ustvarjena z UI, morda ni pravilna.">
            <a:extLst>
              <a:ext uri="{FF2B5EF4-FFF2-40B4-BE49-F238E27FC236}">
                <a16:creationId xmlns:a16="http://schemas.microsoft.com/office/drawing/2014/main" id="{BBBE35DE-C03A-D589-F473-D21CD7188ED5}"/>
              </a:ext>
            </a:extLst>
          </p:cNvPr>
          <p:cNvPicPr>
            <a:picLocks noGrp="1" noChangeAspect="1"/>
          </p:cNvPicPr>
          <p:nvPr>
            <p:ph type="pic" sz="quarter" idx="19"/>
          </p:nvPr>
        </p:nvPicPr>
        <p:blipFill>
          <a:blip r:embed="rId2"/>
          <a:srcRect l="2084" r="2084"/>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Managing the Guest Journey - Before, During &amp; After the Stay</a:t>
            </a: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6600" b="1" dirty="0"/>
              <a:t>Section 1</a:t>
            </a:r>
            <a:endParaRPr lang="en-GB" sz="6600" b="1" dirty="0"/>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6</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469EC-1A59-3573-4F9C-E95C4C34B108}"/>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4D5120E3-B76B-4218-33FD-2082580FE9F0}"/>
              </a:ext>
            </a:extLst>
          </p:cNvPr>
          <p:cNvSpPr/>
          <p:nvPr/>
        </p:nvSpPr>
        <p:spPr>
          <a:xfrm rot="5400000" flipH="1">
            <a:off x="6272216" y="1755980"/>
            <a:ext cx="5075839" cy="5128200"/>
          </a:xfrm>
          <a:custGeom>
            <a:avLst/>
            <a:gdLst>
              <a:gd name="connsiteX0" fmla="*/ 5075839 w 5075839"/>
              <a:gd name="connsiteY0" fmla="*/ 4702073 h 5128200"/>
              <a:gd name="connsiteX1" fmla="*/ 5075839 w 5075839"/>
              <a:gd name="connsiteY1" fmla="*/ 4131113 h 5128200"/>
              <a:gd name="connsiteX2" fmla="*/ 5075839 w 5075839"/>
              <a:gd name="connsiteY2" fmla="*/ 4044261 h 5128200"/>
              <a:gd name="connsiteX3" fmla="*/ 5075839 w 5075839"/>
              <a:gd name="connsiteY3" fmla="*/ 3473303 h 5128200"/>
              <a:gd name="connsiteX4" fmla="*/ 5075839 w 5075839"/>
              <a:gd name="connsiteY4" fmla="*/ 1228769 h 5128200"/>
              <a:gd name="connsiteX5" fmla="*/ 5075839 w 5075839"/>
              <a:gd name="connsiteY5" fmla="*/ 657810 h 5128200"/>
              <a:gd name="connsiteX6" fmla="*/ 5075839 w 5075839"/>
              <a:gd name="connsiteY6" fmla="*/ 570960 h 5128200"/>
              <a:gd name="connsiteX7" fmla="*/ 5075839 w 5075839"/>
              <a:gd name="connsiteY7" fmla="*/ 0 h 5128200"/>
              <a:gd name="connsiteX8" fmla="*/ 4531826 w 5075839"/>
              <a:gd name="connsiteY8" fmla="*/ 0 h 5128200"/>
              <a:gd name="connsiteX9" fmla="*/ 4399404 w 5075839"/>
              <a:gd name="connsiteY9" fmla="*/ 0 h 5128200"/>
              <a:gd name="connsiteX10" fmla="*/ 4392026 w 5075839"/>
              <a:gd name="connsiteY10" fmla="*/ 0 h 5128200"/>
              <a:gd name="connsiteX11" fmla="*/ 4173456 w 5075839"/>
              <a:gd name="connsiteY11" fmla="*/ 0 h 5128200"/>
              <a:gd name="connsiteX12" fmla="*/ 3855391 w 5075839"/>
              <a:gd name="connsiteY12" fmla="*/ 0 h 5128200"/>
              <a:gd name="connsiteX13" fmla="*/ 3848013 w 5075839"/>
              <a:gd name="connsiteY13" fmla="*/ 0 h 5128200"/>
              <a:gd name="connsiteX14" fmla="*/ 3715591 w 5075839"/>
              <a:gd name="connsiteY14" fmla="*/ 0 h 5128200"/>
              <a:gd name="connsiteX15" fmla="*/ 3629443 w 5075839"/>
              <a:gd name="connsiteY15" fmla="*/ 0 h 5128200"/>
              <a:gd name="connsiteX16" fmla="*/ 3497021 w 5075839"/>
              <a:gd name="connsiteY16" fmla="*/ 0 h 5128200"/>
              <a:gd name="connsiteX17" fmla="*/ 3489643 w 5075839"/>
              <a:gd name="connsiteY17" fmla="*/ 0 h 5128200"/>
              <a:gd name="connsiteX18" fmla="*/ 3171578 w 5075839"/>
              <a:gd name="connsiteY18" fmla="*/ 0 h 5128200"/>
              <a:gd name="connsiteX19" fmla="*/ 2953008 w 5075839"/>
              <a:gd name="connsiteY19" fmla="*/ 0 h 5128200"/>
              <a:gd name="connsiteX20" fmla="*/ 2945630 w 5075839"/>
              <a:gd name="connsiteY20" fmla="*/ 0 h 5128200"/>
              <a:gd name="connsiteX21" fmla="*/ 2813208 w 5075839"/>
              <a:gd name="connsiteY21" fmla="*/ 0 h 5128200"/>
              <a:gd name="connsiteX22" fmla="*/ 2426034 w 5075839"/>
              <a:gd name="connsiteY22" fmla="*/ 0 h 5128200"/>
              <a:gd name="connsiteX23" fmla="*/ 2269195 w 5075839"/>
              <a:gd name="connsiteY23" fmla="*/ 0 h 5128200"/>
              <a:gd name="connsiteX24" fmla="*/ 1882021 w 5075839"/>
              <a:gd name="connsiteY24" fmla="*/ 0 h 5128200"/>
              <a:gd name="connsiteX25" fmla="*/ 1749599 w 5075839"/>
              <a:gd name="connsiteY25" fmla="*/ 0 h 5128200"/>
              <a:gd name="connsiteX26" fmla="*/ 1742221 w 5075839"/>
              <a:gd name="connsiteY26" fmla="*/ 0 h 5128200"/>
              <a:gd name="connsiteX27" fmla="*/ 1523653 w 5075839"/>
              <a:gd name="connsiteY27" fmla="*/ 0 h 5128200"/>
              <a:gd name="connsiteX28" fmla="*/ 1205586 w 5075839"/>
              <a:gd name="connsiteY28" fmla="*/ 0 h 5128200"/>
              <a:gd name="connsiteX29" fmla="*/ 1198207 w 5075839"/>
              <a:gd name="connsiteY29" fmla="*/ 0 h 5128200"/>
              <a:gd name="connsiteX30" fmla="*/ 1065786 w 5075839"/>
              <a:gd name="connsiteY30" fmla="*/ 0 h 5128200"/>
              <a:gd name="connsiteX31" fmla="*/ 979640 w 5075839"/>
              <a:gd name="connsiteY31" fmla="*/ 0 h 5128200"/>
              <a:gd name="connsiteX32" fmla="*/ 847218 w 5075839"/>
              <a:gd name="connsiteY32" fmla="*/ 0 h 5128200"/>
              <a:gd name="connsiteX33" fmla="*/ 839838 w 5075839"/>
              <a:gd name="connsiteY33" fmla="*/ 0 h 5128200"/>
              <a:gd name="connsiteX34" fmla="*/ 676436 w 5075839"/>
              <a:gd name="connsiteY34" fmla="*/ 0 h 5128200"/>
              <a:gd name="connsiteX35" fmla="*/ 521772 w 5075839"/>
              <a:gd name="connsiteY35" fmla="*/ 0 h 5128200"/>
              <a:gd name="connsiteX36" fmla="*/ 303205 w 5075839"/>
              <a:gd name="connsiteY36" fmla="*/ 0 h 5128200"/>
              <a:gd name="connsiteX37" fmla="*/ 163403 w 5075839"/>
              <a:gd name="connsiteY37" fmla="*/ 0 h 5128200"/>
              <a:gd name="connsiteX38" fmla="*/ 1 w 5075839"/>
              <a:gd name="connsiteY38" fmla="*/ 0 h 5128200"/>
              <a:gd name="connsiteX39" fmla="*/ 1 w 5075839"/>
              <a:gd name="connsiteY39" fmla="*/ 78084 h 5128200"/>
              <a:gd name="connsiteX40" fmla="*/ 1 w 5075839"/>
              <a:gd name="connsiteY40" fmla="*/ 391204 h 5128200"/>
              <a:gd name="connsiteX41" fmla="*/ 1 w 5075839"/>
              <a:gd name="connsiteY41" fmla="*/ 857437 h 5128200"/>
              <a:gd name="connsiteX42" fmla="*/ 1 w 5075839"/>
              <a:gd name="connsiteY42" fmla="*/ 1170557 h 5128200"/>
              <a:gd name="connsiteX43" fmla="*/ 1 w 5075839"/>
              <a:gd name="connsiteY43" fmla="*/ 1370836 h 5128200"/>
              <a:gd name="connsiteX44" fmla="*/ 1 w 5075839"/>
              <a:gd name="connsiteY44" fmla="*/ 2150190 h 5128200"/>
              <a:gd name="connsiteX45" fmla="*/ 0 w 5075839"/>
              <a:gd name="connsiteY45" fmla="*/ 2150190 h 5128200"/>
              <a:gd name="connsiteX46" fmla="*/ 0 w 5075839"/>
              <a:gd name="connsiteY46" fmla="*/ 2894562 h 5128200"/>
              <a:gd name="connsiteX47" fmla="*/ 0 w 5075839"/>
              <a:gd name="connsiteY47" fmla="*/ 3673915 h 5128200"/>
              <a:gd name="connsiteX48" fmla="*/ 0 w 5075839"/>
              <a:gd name="connsiteY48" fmla="*/ 3874194 h 5128200"/>
              <a:gd name="connsiteX49" fmla="*/ 0 w 5075839"/>
              <a:gd name="connsiteY49" fmla="*/ 4187316 h 5128200"/>
              <a:gd name="connsiteX50" fmla="*/ 0 w 5075839"/>
              <a:gd name="connsiteY50" fmla="*/ 4653548 h 5128200"/>
              <a:gd name="connsiteX51" fmla="*/ 0 w 5075839"/>
              <a:gd name="connsiteY51" fmla="*/ 4966669 h 5128200"/>
              <a:gd name="connsiteX52" fmla="*/ 0 w 5075839"/>
              <a:gd name="connsiteY52" fmla="*/ 5128200 h 5128200"/>
              <a:gd name="connsiteX53" fmla="*/ 35003 w 5075839"/>
              <a:gd name="connsiteY53" fmla="*/ 5128200 h 5128200"/>
              <a:gd name="connsiteX54" fmla="*/ 35006 w 5075839"/>
              <a:gd name="connsiteY54" fmla="*/ 5128200 h 5128200"/>
              <a:gd name="connsiteX55" fmla="*/ 360446 w 5075839"/>
              <a:gd name="connsiteY55" fmla="*/ 5128200 h 5128200"/>
              <a:gd name="connsiteX56" fmla="*/ 360451 w 5075839"/>
              <a:gd name="connsiteY56" fmla="*/ 5128200 h 5128200"/>
              <a:gd name="connsiteX57" fmla="*/ 579016 w 5075839"/>
              <a:gd name="connsiteY57" fmla="*/ 5128200 h 5128200"/>
              <a:gd name="connsiteX58" fmla="*/ 579019 w 5075839"/>
              <a:gd name="connsiteY58" fmla="*/ 5128200 h 5128200"/>
              <a:gd name="connsiteX59" fmla="*/ 676435 w 5075839"/>
              <a:gd name="connsiteY59" fmla="*/ 5128200 h 5128200"/>
              <a:gd name="connsiteX60" fmla="*/ 711438 w 5075839"/>
              <a:gd name="connsiteY60" fmla="*/ 5128200 h 5128200"/>
              <a:gd name="connsiteX61" fmla="*/ 711441 w 5075839"/>
              <a:gd name="connsiteY61" fmla="*/ 5128200 h 5128200"/>
              <a:gd name="connsiteX62" fmla="*/ 718816 w 5075839"/>
              <a:gd name="connsiteY62" fmla="*/ 5128200 h 5128200"/>
              <a:gd name="connsiteX63" fmla="*/ 718821 w 5075839"/>
              <a:gd name="connsiteY63" fmla="*/ 5128200 h 5128200"/>
              <a:gd name="connsiteX64" fmla="*/ 1036881 w 5075839"/>
              <a:gd name="connsiteY64" fmla="*/ 5128200 h 5128200"/>
              <a:gd name="connsiteX65" fmla="*/ 1036886 w 5075839"/>
              <a:gd name="connsiteY65" fmla="*/ 5128200 h 5128200"/>
              <a:gd name="connsiteX66" fmla="*/ 1255451 w 5075839"/>
              <a:gd name="connsiteY66" fmla="*/ 5128200 h 5128200"/>
              <a:gd name="connsiteX67" fmla="*/ 1255454 w 5075839"/>
              <a:gd name="connsiteY67" fmla="*/ 5128200 h 5128200"/>
              <a:gd name="connsiteX68" fmla="*/ 1262829 w 5075839"/>
              <a:gd name="connsiteY68" fmla="*/ 5128200 h 5128200"/>
              <a:gd name="connsiteX69" fmla="*/ 1262833 w 5075839"/>
              <a:gd name="connsiteY69" fmla="*/ 5128200 h 5128200"/>
              <a:gd name="connsiteX70" fmla="*/ 1395251 w 5075839"/>
              <a:gd name="connsiteY70" fmla="*/ 5128200 h 5128200"/>
              <a:gd name="connsiteX71" fmla="*/ 1395256 w 5075839"/>
              <a:gd name="connsiteY71" fmla="*/ 5128200 h 5128200"/>
              <a:gd name="connsiteX72" fmla="*/ 1782423 w 5075839"/>
              <a:gd name="connsiteY72" fmla="*/ 5128200 h 5128200"/>
              <a:gd name="connsiteX73" fmla="*/ 1939264 w 5075839"/>
              <a:gd name="connsiteY73" fmla="*/ 5128200 h 5128200"/>
              <a:gd name="connsiteX74" fmla="*/ 1939268 w 5075839"/>
              <a:gd name="connsiteY74" fmla="*/ 5128200 h 5128200"/>
              <a:gd name="connsiteX75" fmla="*/ 2326436 w 5075839"/>
              <a:gd name="connsiteY75" fmla="*/ 5128200 h 5128200"/>
              <a:gd name="connsiteX76" fmla="*/ 2458858 w 5075839"/>
              <a:gd name="connsiteY76" fmla="*/ 5128200 h 5128200"/>
              <a:gd name="connsiteX77" fmla="*/ 2466238 w 5075839"/>
              <a:gd name="connsiteY77" fmla="*/ 5128200 h 5128200"/>
              <a:gd name="connsiteX78" fmla="*/ 2684805 w 5075839"/>
              <a:gd name="connsiteY78" fmla="*/ 5128200 h 5128200"/>
              <a:gd name="connsiteX79" fmla="*/ 3002871 w 5075839"/>
              <a:gd name="connsiteY79" fmla="*/ 5128200 h 5128200"/>
              <a:gd name="connsiteX80" fmla="*/ 3010251 w 5075839"/>
              <a:gd name="connsiteY80" fmla="*/ 5128200 h 5128200"/>
              <a:gd name="connsiteX81" fmla="*/ 3142673 w 5075839"/>
              <a:gd name="connsiteY81" fmla="*/ 5128200 h 5128200"/>
              <a:gd name="connsiteX82" fmla="*/ 3228817 w 5075839"/>
              <a:gd name="connsiteY82" fmla="*/ 5128200 h 5128200"/>
              <a:gd name="connsiteX83" fmla="*/ 3361240 w 5075839"/>
              <a:gd name="connsiteY83" fmla="*/ 5128200 h 5128200"/>
              <a:gd name="connsiteX84" fmla="*/ 3368621 w 5075839"/>
              <a:gd name="connsiteY84" fmla="*/ 5128200 h 5128200"/>
              <a:gd name="connsiteX85" fmla="*/ 3686686 w 5075839"/>
              <a:gd name="connsiteY85" fmla="*/ 5128200 h 5128200"/>
              <a:gd name="connsiteX86" fmla="*/ 3905252 w 5075839"/>
              <a:gd name="connsiteY86" fmla="*/ 5128200 h 5128200"/>
              <a:gd name="connsiteX87" fmla="*/ 3912633 w 5075839"/>
              <a:gd name="connsiteY87" fmla="*/ 5128200 h 5128200"/>
              <a:gd name="connsiteX88" fmla="*/ 4045056 w 5075839"/>
              <a:gd name="connsiteY88" fmla="*/ 5128200 h 5128200"/>
              <a:gd name="connsiteX89" fmla="*/ 4589068 w 5075839"/>
              <a:gd name="connsiteY89" fmla="*/ 5128200 h 5128200"/>
              <a:gd name="connsiteX90" fmla="*/ 5075839 w 5075839"/>
              <a:gd name="connsiteY90" fmla="*/ 4702073 h 512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075839" h="5128200">
                <a:moveTo>
                  <a:pt x="5075839" y="4702073"/>
                </a:moveTo>
                <a:lnTo>
                  <a:pt x="5075839" y="4131113"/>
                </a:lnTo>
                <a:lnTo>
                  <a:pt x="5075839" y="4044261"/>
                </a:lnTo>
                <a:lnTo>
                  <a:pt x="5075839" y="3473303"/>
                </a:lnTo>
                <a:lnTo>
                  <a:pt x="5075839" y="1228769"/>
                </a:lnTo>
                <a:lnTo>
                  <a:pt x="5075839" y="657810"/>
                </a:lnTo>
                <a:lnTo>
                  <a:pt x="5075839" y="570960"/>
                </a:lnTo>
                <a:lnTo>
                  <a:pt x="5075839" y="0"/>
                </a:lnTo>
                <a:lnTo>
                  <a:pt x="4531826" y="0"/>
                </a:lnTo>
                <a:lnTo>
                  <a:pt x="4399404" y="0"/>
                </a:lnTo>
                <a:lnTo>
                  <a:pt x="4392026" y="0"/>
                </a:lnTo>
                <a:lnTo>
                  <a:pt x="4173456" y="0"/>
                </a:lnTo>
                <a:lnTo>
                  <a:pt x="3855391" y="0"/>
                </a:lnTo>
                <a:lnTo>
                  <a:pt x="3848013" y="0"/>
                </a:lnTo>
                <a:lnTo>
                  <a:pt x="3715591" y="0"/>
                </a:lnTo>
                <a:lnTo>
                  <a:pt x="3629443" y="0"/>
                </a:lnTo>
                <a:lnTo>
                  <a:pt x="3497021" y="0"/>
                </a:lnTo>
                <a:lnTo>
                  <a:pt x="3489643" y="0"/>
                </a:lnTo>
                <a:lnTo>
                  <a:pt x="3171578" y="0"/>
                </a:lnTo>
                <a:lnTo>
                  <a:pt x="2953008" y="0"/>
                </a:lnTo>
                <a:lnTo>
                  <a:pt x="2945630" y="0"/>
                </a:lnTo>
                <a:lnTo>
                  <a:pt x="2813208" y="0"/>
                </a:lnTo>
                <a:lnTo>
                  <a:pt x="2426034" y="0"/>
                </a:lnTo>
                <a:lnTo>
                  <a:pt x="2269195" y="0"/>
                </a:lnTo>
                <a:lnTo>
                  <a:pt x="1882021" y="0"/>
                </a:lnTo>
                <a:lnTo>
                  <a:pt x="1749599" y="0"/>
                </a:lnTo>
                <a:lnTo>
                  <a:pt x="1742221" y="0"/>
                </a:lnTo>
                <a:lnTo>
                  <a:pt x="1523653" y="0"/>
                </a:lnTo>
                <a:lnTo>
                  <a:pt x="1205586" y="0"/>
                </a:lnTo>
                <a:lnTo>
                  <a:pt x="1198207" y="0"/>
                </a:lnTo>
                <a:lnTo>
                  <a:pt x="1065786" y="0"/>
                </a:lnTo>
                <a:lnTo>
                  <a:pt x="979640" y="0"/>
                </a:lnTo>
                <a:lnTo>
                  <a:pt x="847218" y="0"/>
                </a:lnTo>
                <a:lnTo>
                  <a:pt x="839838" y="0"/>
                </a:lnTo>
                <a:lnTo>
                  <a:pt x="676436" y="0"/>
                </a:lnTo>
                <a:lnTo>
                  <a:pt x="521772" y="0"/>
                </a:lnTo>
                <a:lnTo>
                  <a:pt x="303205" y="0"/>
                </a:lnTo>
                <a:lnTo>
                  <a:pt x="163403" y="0"/>
                </a:lnTo>
                <a:lnTo>
                  <a:pt x="1" y="0"/>
                </a:lnTo>
                <a:lnTo>
                  <a:pt x="1" y="78084"/>
                </a:lnTo>
                <a:lnTo>
                  <a:pt x="1" y="391204"/>
                </a:lnTo>
                <a:lnTo>
                  <a:pt x="1" y="857437"/>
                </a:lnTo>
                <a:lnTo>
                  <a:pt x="1" y="1170557"/>
                </a:lnTo>
                <a:lnTo>
                  <a:pt x="1" y="1370836"/>
                </a:lnTo>
                <a:lnTo>
                  <a:pt x="1" y="2150190"/>
                </a:lnTo>
                <a:lnTo>
                  <a:pt x="0" y="2150190"/>
                </a:lnTo>
                <a:lnTo>
                  <a:pt x="0" y="2894562"/>
                </a:lnTo>
                <a:lnTo>
                  <a:pt x="0" y="3673915"/>
                </a:lnTo>
                <a:lnTo>
                  <a:pt x="0" y="3874194"/>
                </a:lnTo>
                <a:lnTo>
                  <a:pt x="0" y="4187316"/>
                </a:lnTo>
                <a:lnTo>
                  <a:pt x="0" y="4653548"/>
                </a:lnTo>
                <a:lnTo>
                  <a:pt x="0" y="4966669"/>
                </a:lnTo>
                <a:lnTo>
                  <a:pt x="0" y="5128200"/>
                </a:lnTo>
                <a:lnTo>
                  <a:pt x="35003" y="5128200"/>
                </a:lnTo>
                <a:lnTo>
                  <a:pt x="35006" y="5128200"/>
                </a:lnTo>
                <a:lnTo>
                  <a:pt x="360446" y="5128200"/>
                </a:lnTo>
                <a:lnTo>
                  <a:pt x="360451" y="5128200"/>
                </a:lnTo>
                <a:lnTo>
                  <a:pt x="579016" y="5128200"/>
                </a:lnTo>
                <a:lnTo>
                  <a:pt x="579019" y="5128200"/>
                </a:lnTo>
                <a:lnTo>
                  <a:pt x="676435" y="5128200"/>
                </a:lnTo>
                <a:lnTo>
                  <a:pt x="711438" y="5128200"/>
                </a:lnTo>
                <a:lnTo>
                  <a:pt x="711441" y="5128200"/>
                </a:lnTo>
                <a:lnTo>
                  <a:pt x="718816" y="5128200"/>
                </a:lnTo>
                <a:lnTo>
                  <a:pt x="718821" y="5128200"/>
                </a:lnTo>
                <a:lnTo>
                  <a:pt x="1036881" y="5128200"/>
                </a:lnTo>
                <a:lnTo>
                  <a:pt x="1036886" y="5128200"/>
                </a:lnTo>
                <a:lnTo>
                  <a:pt x="1255451" y="5128200"/>
                </a:lnTo>
                <a:lnTo>
                  <a:pt x="1255454" y="5128200"/>
                </a:lnTo>
                <a:lnTo>
                  <a:pt x="1262829" y="5128200"/>
                </a:lnTo>
                <a:lnTo>
                  <a:pt x="1262833" y="5128200"/>
                </a:lnTo>
                <a:lnTo>
                  <a:pt x="1395251" y="5128200"/>
                </a:lnTo>
                <a:lnTo>
                  <a:pt x="1395256" y="5128200"/>
                </a:lnTo>
                <a:lnTo>
                  <a:pt x="1782423" y="5128200"/>
                </a:lnTo>
                <a:lnTo>
                  <a:pt x="1939264" y="5128200"/>
                </a:lnTo>
                <a:lnTo>
                  <a:pt x="1939268" y="5128200"/>
                </a:lnTo>
                <a:lnTo>
                  <a:pt x="2326436" y="5128200"/>
                </a:lnTo>
                <a:lnTo>
                  <a:pt x="2458858" y="5128200"/>
                </a:lnTo>
                <a:lnTo>
                  <a:pt x="2466238" y="5128200"/>
                </a:lnTo>
                <a:lnTo>
                  <a:pt x="2684805" y="5128200"/>
                </a:lnTo>
                <a:lnTo>
                  <a:pt x="3002871" y="5128200"/>
                </a:lnTo>
                <a:lnTo>
                  <a:pt x="3010251" y="5128200"/>
                </a:lnTo>
                <a:lnTo>
                  <a:pt x="3142673" y="5128200"/>
                </a:lnTo>
                <a:lnTo>
                  <a:pt x="3228817" y="5128200"/>
                </a:lnTo>
                <a:lnTo>
                  <a:pt x="3361240" y="5128200"/>
                </a:lnTo>
                <a:lnTo>
                  <a:pt x="3368621" y="5128200"/>
                </a:lnTo>
                <a:lnTo>
                  <a:pt x="3686686" y="5128200"/>
                </a:lnTo>
                <a:lnTo>
                  <a:pt x="3905252" y="5128200"/>
                </a:lnTo>
                <a:lnTo>
                  <a:pt x="3912633" y="5128200"/>
                </a:lnTo>
                <a:lnTo>
                  <a:pt x="4045056" y="5128200"/>
                </a:lnTo>
                <a:lnTo>
                  <a:pt x="4589068" y="5128200"/>
                </a:lnTo>
                <a:cubicBezTo>
                  <a:pt x="4858785" y="5128200"/>
                  <a:pt x="5075839" y="4936789"/>
                  <a:pt x="5075839" y="470207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BAD05FE5-1549-A5F2-05E9-B8C393A881AF}"/>
              </a:ext>
            </a:extLst>
          </p:cNvPr>
          <p:cNvSpPr txBox="1">
            <a:spLocks/>
          </p:cNvSpPr>
          <p:nvPr/>
        </p:nvSpPr>
        <p:spPr>
          <a:xfrm>
            <a:off x="629645" y="307773"/>
            <a:ext cx="614767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“Turning Problems into Positive Experiences“</a:t>
            </a:r>
          </a:p>
          <a:p>
            <a:pPr>
              <a:lnSpc>
                <a:spcPts val="3720"/>
              </a:lnSpc>
            </a:pPr>
            <a:endParaRPr lang="en-US" dirty="0"/>
          </a:p>
        </p:txBody>
      </p:sp>
      <p:cxnSp>
        <p:nvCxnSpPr>
          <p:cNvPr id="10" name="Straight Connector 9">
            <a:extLst>
              <a:ext uri="{FF2B5EF4-FFF2-40B4-BE49-F238E27FC236}">
                <a16:creationId xmlns:a16="http://schemas.microsoft.com/office/drawing/2014/main" id="{489B53DF-4B06-3453-F0FA-FA3785DFE164}"/>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C4C97D9-ACD6-4D7D-3C8D-60000EF7CE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60</a:t>
            </a:fld>
            <a:endParaRPr lang="fr-CA" sz="1200" dirty="0"/>
          </a:p>
        </p:txBody>
      </p:sp>
      <p:sp>
        <p:nvSpPr>
          <p:cNvPr id="4" name="Text Placeholder 5">
            <a:extLst>
              <a:ext uri="{FF2B5EF4-FFF2-40B4-BE49-F238E27FC236}">
                <a16:creationId xmlns:a16="http://schemas.microsoft.com/office/drawing/2014/main" id="{77C22BBC-D39B-9CB3-4CFA-33834D8B2E06}"/>
              </a:ext>
            </a:extLst>
          </p:cNvPr>
          <p:cNvSpPr txBox="1">
            <a:spLocks/>
          </p:cNvSpPr>
          <p:nvPr/>
        </p:nvSpPr>
        <p:spPr>
          <a:xfrm>
            <a:off x="629645" y="2188598"/>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30CA3E04-46CD-F921-DAEA-7038187B1AD6}"/>
              </a:ext>
            </a:extLst>
          </p:cNvPr>
          <p:cNvSpPr txBox="1">
            <a:spLocks/>
          </p:cNvSpPr>
          <p:nvPr/>
        </p:nvSpPr>
        <p:spPr>
          <a:xfrm>
            <a:off x="629644" y="2892627"/>
            <a:ext cx="488691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After solving an issue</a:t>
            </a:r>
            <a:r>
              <a:rPr lang="en-GB" sz="2200" dirty="0">
                <a:solidFill>
                  <a:srgbClr val="414141"/>
                </a:solidFill>
              </a:rPr>
              <a:t>, check in with a short message: “Hope everything is better now — let me know if you need anything else.”</a:t>
            </a:r>
          </a:p>
          <a:p>
            <a:pPr marL="342900" indent="-342900">
              <a:lnSpc>
                <a:spcPts val="2240"/>
              </a:lnSpc>
              <a:buClr>
                <a:srgbClr val="459597"/>
              </a:buClr>
              <a:buFont typeface="Arial" panose="020B0604020202020204" pitchFamily="34" charset="0"/>
              <a:buChar char="•"/>
            </a:pPr>
            <a:r>
              <a:rPr lang="en-GB" sz="2200" b="1" dirty="0">
                <a:solidFill>
                  <a:srgbClr val="414141"/>
                </a:solidFill>
              </a:rPr>
              <a:t>Offer a small gesture </a:t>
            </a:r>
            <a:r>
              <a:rPr lang="en-GB" sz="2200" dirty="0">
                <a:solidFill>
                  <a:srgbClr val="414141"/>
                </a:solidFill>
              </a:rPr>
              <a:t>if the issue was serious (e.g. local treat, small discount, late check-out).</a:t>
            </a:r>
          </a:p>
          <a:p>
            <a:pPr marL="342900" indent="-342900">
              <a:lnSpc>
                <a:spcPts val="2240"/>
              </a:lnSpc>
              <a:buClr>
                <a:srgbClr val="459597"/>
              </a:buClr>
              <a:buFont typeface="Arial" panose="020B0604020202020204" pitchFamily="34" charset="0"/>
              <a:buChar char="•"/>
            </a:pPr>
            <a:r>
              <a:rPr lang="en-GB" sz="2200" b="1" dirty="0">
                <a:solidFill>
                  <a:srgbClr val="414141"/>
                </a:solidFill>
              </a:rPr>
              <a:t>Show appreciation for their patience: </a:t>
            </a:r>
            <a:r>
              <a:rPr lang="en-GB" sz="2200" dirty="0">
                <a:solidFill>
                  <a:srgbClr val="414141"/>
                </a:solidFill>
              </a:rPr>
              <a:t>people value being heard.</a:t>
            </a:r>
          </a:p>
          <a:p>
            <a:pPr marL="342900" indent="-342900">
              <a:lnSpc>
                <a:spcPts val="2240"/>
              </a:lnSpc>
              <a:buClr>
                <a:srgbClr val="459597"/>
              </a:buClr>
              <a:buFont typeface="Arial" panose="020B0604020202020204" pitchFamily="34" charset="0"/>
              <a:buChar char="•"/>
            </a:pPr>
            <a:r>
              <a:rPr lang="en-GB" sz="2200" b="1" dirty="0">
                <a:solidFill>
                  <a:srgbClr val="414141"/>
                </a:solidFill>
              </a:rPr>
              <a:t>Follow up after the stay </a:t>
            </a:r>
            <a:r>
              <a:rPr lang="en-GB" sz="2200" dirty="0">
                <a:solidFill>
                  <a:srgbClr val="414141"/>
                </a:solidFill>
              </a:rPr>
              <a:t>to thank them again and show you care.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2" name="Text Placeholder 1">
            <a:extLst>
              <a:ext uri="{FF2B5EF4-FFF2-40B4-BE49-F238E27FC236}">
                <a16:creationId xmlns:a16="http://schemas.microsoft.com/office/drawing/2014/main" id="{B7D05A11-34D8-F8D1-C3AA-4A58C949844E}"/>
              </a:ext>
            </a:extLst>
          </p:cNvPr>
          <p:cNvSpPr txBox="1">
            <a:spLocks/>
          </p:cNvSpPr>
          <p:nvPr/>
        </p:nvSpPr>
        <p:spPr>
          <a:xfrm>
            <a:off x="6607206" y="2270382"/>
            <a:ext cx="389448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Have pre-written messages for follow-ups after resolving an issue.</a:t>
            </a:r>
          </a:p>
          <a:p>
            <a:pPr marL="342900" indent="-342900" algn="l">
              <a:lnSpc>
                <a:spcPts val="2340"/>
              </a:lnSpc>
              <a:spcBef>
                <a:spcPts val="0"/>
              </a:spcBef>
              <a:buFont typeface="Arial" panose="020B0604020202020204" pitchFamily="34" charset="0"/>
              <a:buChar char="•"/>
            </a:pPr>
            <a:r>
              <a:rPr lang="en-IE" sz="2200" dirty="0"/>
              <a:t>Keep a “guest care kit” ready with small tokens or notes.</a:t>
            </a:r>
          </a:p>
          <a:p>
            <a:pPr marL="342900" indent="-342900" algn="l">
              <a:lnSpc>
                <a:spcPts val="2340"/>
              </a:lnSpc>
              <a:spcBef>
                <a:spcPts val="0"/>
              </a:spcBef>
              <a:buFont typeface="Arial" panose="020B0604020202020204" pitchFamily="34" charset="0"/>
              <a:buChar char="•"/>
            </a:pPr>
            <a:r>
              <a:rPr lang="en-IE" sz="2200" dirty="0"/>
              <a:t>Take feedback seriously and update your info or setup based on it.</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6F475EED-6373-EC53-9DBF-7763F57022A0}"/>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885303" y="4853198"/>
            <a:ext cx="3580276" cy="2659133"/>
          </a:xfrm>
          <a:prstGeom prst="rect">
            <a:avLst/>
          </a:prstGeom>
        </p:spPr>
      </p:pic>
    </p:spTree>
    <p:extLst>
      <p:ext uri="{BB962C8B-B14F-4D97-AF65-F5344CB8AC3E}">
        <p14:creationId xmlns:p14="http://schemas.microsoft.com/office/powerpoint/2010/main" val="2556133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09573-AD1A-1B0F-47DE-EAD30AE1B10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6DA5037-E982-FBD6-1CDC-D16B0E437CF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Key Learning Area</a:t>
            </a:r>
          </a:p>
        </p:txBody>
      </p:sp>
      <p:sp>
        <p:nvSpPr>
          <p:cNvPr id="6" name="Text Placeholder 5">
            <a:extLst>
              <a:ext uri="{FF2B5EF4-FFF2-40B4-BE49-F238E27FC236}">
                <a16:creationId xmlns:a16="http://schemas.microsoft.com/office/drawing/2014/main" id="{6C9BA5EF-F460-FB54-DC71-14AFCABE7B32}"/>
              </a:ext>
            </a:extLst>
          </p:cNvPr>
          <p:cNvSpPr>
            <a:spLocks noGrp="1"/>
          </p:cNvSpPr>
          <p:nvPr>
            <p:ph type="body" sz="quarter" idx="19"/>
          </p:nvPr>
        </p:nvSpPr>
        <p:spPr>
          <a:xfrm>
            <a:off x="423358" y="941779"/>
            <a:ext cx="1197303" cy="385564"/>
          </a:xfrm>
        </p:spPr>
        <p:txBody>
          <a:bodyPr/>
          <a:lstStyle/>
          <a:p>
            <a:r>
              <a:rPr lang="en-US" dirty="0"/>
              <a:t>05</a:t>
            </a:r>
          </a:p>
        </p:txBody>
      </p:sp>
      <p:sp>
        <p:nvSpPr>
          <p:cNvPr id="7" name="Text Placeholder 6">
            <a:extLst>
              <a:ext uri="{FF2B5EF4-FFF2-40B4-BE49-F238E27FC236}">
                <a16:creationId xmlns:a16="http://schemas.microsoft.com/office/drawing/2014/main" id="{F0649533-976E-707D-1308-B40DD360B389}"/>
              </a:ext>
            </a:extLst>
          </p:cNvPr>
          <p:cNvSpPr>
            <a:spLocks noGrp="1"/>
          </p:cNvSpPr>
          <p:nvPr>
            <p:ph type="body" sz="quarter" idx="16"/>
          </p:nvPr>
        </p:nvSpPr>
        <p:spPr>
          <a:xfrm>
            <a:off x="4061943" y="886031"/>
            <a:ext cx="4866904" cy="803654"/>
          </a:xfrm>
          <a:prstGeom prst="rect">
            <a:avLst/>
          </a:prstGeom>
        </p:spPr>
        <p:txBody>
          <a:bodyPr/>
          <a:lstStyle/>
          <a:p>
            <a:pPr>
              <a:lnSpc>
                <a:spcPts val="2960"/>
              </a:lnSpc>
            </a:pPr>
            <a:r>
              <a:rPr lang="en-GB" dirty="0"/>
              <a:t>Encouraging Reviews, Return Visits &amp; Referrals</a:t>
            </a:r>
          </a:p>
          <a:p>
            <a:pPr>
              <a:lnSpc>
                <a:spcPts val="2960"/>
              </a:lnSpc>
            </a:pPr>
            <a:endParaRPr lang="en-GB" sz="2800" dirty="0"/>
          </a:p>
        </p:txBody>
      </p:sp>
      <p:sp>
        <p:nvSpPr>
          <p:cNvPr id="4" name="Text Placeholder 3">
            <a:extLst>
              <a:ext uri="{FF2B5EF4-FFF2-40B4-BE49-F238E27FC236}">
                <a16:creationId xmlns:a16="http://schemas.microsoft.com/office/drawing/2014/main" id="{67AC3957-9E0B-2A6B-A7F3-147991E83556}"/>
              </a:ext>
            </a:extLst>
          </p:cNvPr>
          <p:cNvSpPr>
            <a:spLocks noGrp="1"/>
          </p:cNvSpPr>
          <p:nvPr>
            <p:ph type="body" sz="quarter" idx="21"/>
          </p:nvPr>
        </p:nvSpPr>
        <p:spPr>
          <a:xfrm>
            <a:off x="4061943" y="2016882"/>
            <a:ext cx="703648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Positive reviews are one of the best ways to grow your hosting business. Most guests are happy to leave a review - they just need a little reminder.  You’ll learn when and how to ask in a natural and polite way. We’ll also talk about how to make your stay so memorable that people want to come back. Simple follow-up messages or thank-you notes can help build loyalty. You can also add small extras or offers for returning guests.</a:t>
            </a:r>
          </a:p>
          <a:p>
            <a:pPr>
              <a:lnSpc>
                <a:spcPts val="2340"/>
              </a:lnSpc>
            </a:pPr>
            <a:br>
              <a:rPr lang="en-GB" b="0" i="0" dirty="0">
                <a:effectLst/>
                <a:latin typeface="Calibri"/>
                <a:ea typeface="Calibri"/>
                <a:cs typeface="Calibri"/>
              </a:rPr>
            </a:br>
            <a:r>
              <a:rPr lang="en-GB" b="0" i="0" dirty="0">
                <a:effectLst/>
                <a:latin typeface="Calibri"/>
                <a:ea typeface="Calibri"/>
                <a:cs typeface="Calibri"/>
              </a:rPr>
              <a:t>Guests who feel appreciated often tell their friends and family. That’s how word-of-mouth referrals work - and they are very powerful. This part helps you grow without spending money on ads or big marketing.  Kindness, quality, and follow-up lead to stronger reviews and repeat bookings.</a:t>
            </a:r>
          </a:p>
          <a:p>
            <a:pPr>
              <a:lnSpc>
                <a:spcPts val="2340"/>
              </a:lnSpc>
            </a:pPr>
            <a:endParaRPr lang="en-US" sz="2200" dirty="0"/>
          </a:p>
        </p:txBody>
      </p:sp>
      <p:sp>
        <p:nvSpPr>
          <p:cNvPr id="11" name="Slide Number Placeholder 5">
            <a:extLst>
              <a:ext uri="{FF2B5EF4-FFF2-40B4-BE49-F238E27FC236}">
                <a16:creationId xmlns:a16="http://schemas.microsoft.com/office/drawing/2014/main" id="{3FF29B79-F6CC-69F2-5E32-BACE534E66B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61</a:t>
            </a:fld>
            <a:endParaRPr lang="fr-CA" sz="1200" dirty="0"/>
          </a:p>
        </p:txBody>
      </p:sp>
      <p:pic>
        <p:nvPicPr>
          <p:cNvPr id="2" name="Picture 1">
            <a:extLst>
              <a:ext uri="{FF2B5EF4-FFF2-40B4-BE49-F238E27FC236}">
                <a16:creationId xmlns:a16="http://schemas.microsoft.com/office/drawing/2014/main" id="{07CD9644-393B-ECF1-BC6E-A48BF392F0F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1667" y="4460499"/>
            <a:ext cx="3580276" cy="2659133"/>
          </a:xfrm>
          <a:prstGeom prst="rect">
            <a:avLst/>
          </a:prstGeom>
        </p:spPr>
      </p:pic>
    </p:spTree>
    <p:extLst>
      <p:ext uri="{BB962C8B-B14F-4D97-AF65-F5344CB8AC3E}">
        <p14:creationId xmlns:p14="http://schemas.microsoft.com/office/powerpoint/2010/main" val="977114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EEEBB-BDC9-9789-1946-68A9A8885645}"/>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F3FAC33-A597-B744-E7D4-627F9D67A2FF}"/>
              </a:ext>
            </a:extLst>
          </p:cNvPr>
          <p:cNvSpPr txBox="1">
            <a:spLocks/>
          </p:cNvSpPr>
          <p:nvPr/>
        </p:nvSpPr>
        <p:spPr>
          <a:xfrm>
            <a:off x="629645" y="307773"/>
            <a:ext cx="111979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"Asking for Reviews the Easy Way"</a:t>
            </a:r>
          </a:p>
          <a:p>
            <a:pPr>
              <a:lnSpc>
                <a:spcPts val="3720"/>
              </a:lnSpc>
            </a:pPr>
            <a:endParaRPr lang="en-US" dirty="0"/>
          </a:p>
        </p:txBody>
      </p:sp>
      <p:cxnSp>
        <p:nvCxnSpPr>
          <p:cNvPr id="10" name="Straight Connector 9">
            <a:extLst>
              <a:ext uri="{FF2B5EF4-FFF2-40B4-BE49-F238E27FC236}">
                <a16:creationId xmlns:a16="http://schemas.microsoft.com/office/drawing/2014/main" id="{DAE668EC-7DB0-168B-9256-C78CDBF0581E}"/>
              </a:ext>
            </a:extLst>
          </p:cNvPr>
          <p:cNvCxnSpPr>
            <a:cxnSpLocks/>
          </p:cNvCxnSpPr>
          <p:nvPr/>
        </p:nvCxnSpPr>
        <p:spPr>
          <a:xfrm>
            <a:off x="0" y="1132965"/>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EA2B904-0470-DC92-A19C-D875EAEDD8E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62</a:t>
            </a:fld>
            <a:endParaRPr lang="fr-CA" sz="1200" dirty="0"/>
          </a:p>
        </p:txBody>
      </p:sp>
      <p:sp>
        <p:nvSpPr>
          <p:cNvPr id="4" name="Text Placeholder 5">
            <a:extLst>
              <a:ext uri="{FF2B5EF4-FFF2-40B4-BE49-F238E27FC236}">
                <a16:creationId xmlns:a16="http://schemas.microsoft.com/office/drawing/2014/main" id="{63121FD7-20C9-B114-46F0-9217B1AF23A8}"/>
              </a:ext>
            </a:extLst>
          </p:cNvPr>
          <p:cNvSpPr txBox="1">
            <a:spLocks/>
          </p:cNvSpPr>
          <p:nvPr/>
        </p:nvSpPr>
        <p:spPr>
          <a:xfrm>
            <a:off x="629645" y="2242386"/>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B8D50C35-88F2-1170-1D15-14C942971846}"/>
              </a:ext>
            </a:extLst>
          </p:cNvPr>
          <p:cNvSpPr txBox="1">
            <a:spLocks/>
          </p:cNvSpPr>
          <p:nvPr/>
        </p:nvSpPr>
        <p:spPr>
          <a:xfrm>
            <a:off x="629645" y="2909644"/>
            <a:ext cx="4493684"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Send a thank-you message </a:t>
            </a:r>
            <a:r>
              <a:rPr lang="en-GB" sz="2200" dirty="0">
                <a:solidFill>
                  <a:srgbClr val="414141"/>
                </a:solidFill>
              </a:rPr>
              <a:t>within 24 hours of checkout, kindly asking for a review.</a:t>
            </a:r>
          </a:p>
          <a:p>
            <a:pPr marL="342900" indent="-342900">
              <a:lnSpc>
                <a:spcPts val="2240"/>
              </a:lnSpc>
              <a:buClr>
                <a:srgbClr val="459597"/>
              </a:buClr>
              <a:buFont typeface="Arial" panose="020B0604020202020204" pitchFamily="34" charset="0"/>
              <a:buChar char="•"/>
            </a:pPr>
            <a:r>
              <a:rPr lang="en-GB" sz="2200" b="1" dirty="0">
                <a:solidFill>
                  <a:srgbClr val="414141"/>
                </a:solidFill>
              </a:rPr>
              <a:t>Keep your message short and warm: </a:t>
            </a:r>
            <a:r>
              <a:rPr lang="en-GB" sz="2200" dirty="0">
                <a:solidFill>
                  <a:srgbClr val="414141"/>
                </a:solidFill>
              </a:rPr>
              <a:t>“It was a pleasure hosting you - I’d really appreciate it if you could leave a quick review.”</a:t>
            </a:r>
          </a:p>
          <a:p>
            <a:pPr marL="342900" indent="-342900">
              <a:lnSpc>
                <a:spcPts val="2240"/>
              </a:lnSpc>
              <a:buClr>
                <a:srgbClr val="459597"/>
              </a:buClr>
              <a:buFont typeface="Arial" panose="020B0604020202020204" pitchFamily="34" charset="0"/>
              <a:buChar char="•"/>
            </a:pPr>
            <a:r>
              <a:rPr lang="en-GB" sz="2200" b="1" dirty="0">
                <a:solidFill>
                  <a:srgbClr val="414141"/>
                </a:solidFill>
              </a:rPr>
              <a:t>Mention that reviews </a:t>
            </a:r>
            <a:r>
              <a:rPr lang="en-GB" sz="2200" dirty="0">
                <a:solidFill>
                  <a:srgbClr val="414141"/>
                </a:solidFill>
              </a:rPr>
              <a:t>help small hosts like you grow.</a:t>
            </a:r>
          </a:p>
          <a:p>
            <a:pPr marL="342900" indent="-342900">
              <a:lnSpc>
                <a:spcPts val="2240"/>
              </a:lnSpc>
              <a:buClr>
                <a:srgbClr val="459597"/>
              </a:buClr>
              <a:buFont typeface="Arial" panose="020B0604020202020204" pitchFamily="34" charset="0"/>
              <a:buChar char="•"/>
            </a:pPr>
            <a:r>
              <a:rPr lang="en-GB" sz="2200" b="1" dirty="0">
                <a:solidFill>
                  <a:srgbClr val="414141"/>
                </a:solidFill>
              </a:rPr>
              <a:t>Avoid asking too early </a:t>
            </a:r>
            <a:r>
              <a:rPr lang="en-GB" sz="2200" dirty="0">
                <a:solidFill>
                  <a:srgbClr val="414141"/>
                </a:solidFill>
              </a:rPr>
              <a:t>- wait until their experience is complete.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0F18F2B5-FA84-EF6E-017F-E16F60203CEA}"/>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14F9B7AF-5ADB-EF23-C9EA-896D35EE8F1C}"/>
              </a:ext>
            </a:extLst>
          </p:cNvPr>
          <p:cNvSpPr txBox="1">
            <a:spLocks/>
          </p:cNvSpPr>
          <p:nvPr/>
        </p:nvSpPr>
        <p:spPr>
          <a:xfrm>
            <a:off x="6002163" y="2290151"/>
            <a:ext cx="459411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Use auto-messages on platforms like Airbnb to schedule review requests.</a:t>
            </a:r>
          </a:p>
          <a:p>
            <a:pPr marL="342900" indent="-342900" algn="l">
              <a:lnSpc>
                <a:spcPts val="2340"/>
              </a:lnSpc>
              <a:spcBef>
                <a:spcPts val="0"/>
              </a:spcBef>
              <a:buFont typeface="Arial" panose="020B0604020202020204" pitchFamily="34" charset="0"/>
              <a:buChar char="•"/>
            </a:pPr>
            <a:r>
              <a:rPr lang="en-IE" sz="2200" dirty="0"/>
              <a:t>Save your review request template in your phone or notes app.</a:t>
            </a:r>
          </a:p>
          <a:p>
            <a:pPr marL="342900" indent="-342900" algn="l">
              <a:lnSpc>
                <a:spcPts val="2340"/>
              </a:lnSpc>
              <a:spcBef>
                <a:spcPts val="0"/>
              </a:spcBef>
              <a:buFont typeface="Arial" panose="020B0604020202020204" pitchFamily="34" charset="0"/>
              <a:buChar char="•"/>
            </a:pPr>
            <a:r>
              <a:rPr lang="en-IE" sz="2200" dirty="0"/>
              <a:t>Include a QR code in your printed guide or check-out instructions that links directly to your review page.</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8DEF524C-AF72-FFCE-F64D-E9B1C8F16DA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2383892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FD5D5-E885-E3BF-8797-2964C5C94A06}"/>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BAE663D9-A1FF-ECAA-FC94-B77E90129CEE}"/>
              </a:ext>
            </a:extLst>
          </p:cNvPr>
          <p:cNvSpPr/>
          <p:nvPr/>
        </p:nvSpPr>
        <p:spPr>
          <a:xfrm rot="10800000">
            <a:off x="7800239" y="1321442"/>
            <a:ext cx="4391760" cy="4716920"/>
          </a:xfrm>
          <a:custGeom>
            <a:avLst/>
            <a:gdLst>
              <a:gd name="connsiteX0" fmla="*/ 4039834 w 4391760"/>
              <a:gd name="connsiteY0" fmla="*/ 4716920 h 4716920"/>
              <a:gd name="connsiteX1" fmla="*/ 3646523 w 4391760"/>
              <a:gd name="connsiteY1" fmla="*/ 4716920 h 4716920"/>
              <a:gd name="connsiteX2" fmla="*/ 3545447 w 4391760"/>
              <a:gd name="connsiteY2" fmla="*/ 4716920 h 4716920"/>
              <a:gd name="connsiteX3" fmla="*/ 3387428 w 4391760"/>
              <a:gd name="connsiteY3" fmla="*/ 4716920 h 4716920"/>
              <a:gd name="connsiteX4" fmla="*/ 3152137 w 4391760"/>
              <a:gd name="connsiteY4" fmla="*/ 4716920 h 4716920"/>
              <a:gd name="connsiteX5" fmla="*/ 2994117 w 4391760"/>
              <a:gd name="connsiteY5" fmla="*/ 4716920 h 4716920"/>
              <a:gd name="connsiteX6" fmla="*/ 2893042 w 4391760"/>
              <a:gd name="connsiteY6" fmla="*/ 4716920 h 4716920"/>
              <a:gd name="connsiteX7" fmla="*/ 2499731 w 4391760"/>
              <a:gd name="connsiteY7" fmla="*/ 4716920 h 4716920"/>
              <a:gd name="connsiteX8" fmla="*/ 2124077 w 4391760"/>
              <a:gd name="connsiteY8" fmla="*/ 4716920 h 4716920"/>
              <a:gd name="connsiteX9" fmla="*/ 2124075 w 4391760"/>
              <a:gd name="connsiteY9" fmla="*/ 4716920 h 4716920"/>
              <a:gd name="connsiteX10" fmla="*/ 1924914 w 4391760"/>
              <a:gd name="connsiteY10" fmla="*/ 4716920 h 4716920"/>
              <a:gd name="connsiteX11" fmla="*/ 1730767 w 4391760"/>
              <a:gd name="connsiteY11" fmla="*/ 4716920 h 4716920"/>
              <a:gd name="connsiteX12" fmla="*/ 1730763 w 4391760"/>
              <a:gd name="connsiteY12" fmla="*/ 4716920 h 4716920"/>
              <a:gd name="connsiteX13" fmla="*/ 1629692 w 4391760"/>
              <a:gd name="connsiteY13" fmla="*/ 4716920 h 4716920"/>
              <a:gd name="connsiteX14" fmla="*/ 1629690 w 4391760"/>
              <a:gd name="connsiteY14" fmla="*/ 4716920 h 4716920"/>
              <a:gd name="connsiteX15" fmla="*/ 1531603 w 4391760"/>
              <a:gd name="connsiteY15" fmla="*/ 4716920 h 4716920"/>
              <a:gd name="connsiteX16" fmla="*/ 1471671 w 4391760"/>
              <a:gd name="connsiteY16" fmla="*/ 4716920 h 4716920"/>
              <a:gd name="connsiteX17" fmla="*/ 1471669 w 4391760"/>
              <a:gd name="connsiteY17" fmla="*/ 4716920 h 4716920"/>
              <a:gd name="connsiteX18" fmla="*/ 1430528 w 4391760"/>
              <a:gd name="connsiteY18" fmla="*/ 4716920 h 4716920"/>
              <a:gd name="connsiteX19" fmla="*/ 1272508 w 4391760"/>
              <a:gd name="connsiteY19" fmla="*/ 4716920 h 4716920"/>
              <a:gd name="connsiteX20" fmla="*/ 1236381 w 4391760"/>
              <a:gd name="connsiteY20" fmla="*/ 4716920 h 4716920"/>
              <a:gd name="connsiteX21" fmla="*/ 1236379 w 4391760"/>
              <a:gd name="connsiteY21" fmla="*/ 4716920 h 4716920"/>
              <a:gd name="connsiteX22" fmla="*/ 1078361 w 4391760"/>
              <a:gd name="connsiteY22" fmla="*/ 4716920 h 4716920"/>
              <a:gd name="connsiteX23" fmla="*/ 1078359 w 4391760"/>
              <a:gd name="connsiteY23" fmla="*/ 4716920 h 4716920"/>
              <a:gd name="connsiteX24" fmla="*/ 1037218 w 4391760"/>
              <a:gd name="connsiteY24" fmla="*/ 4716920 h 4716920"/>
              <a:gd name="connsiteX25" fmla="*/ 977287 w 4391760"/>
              <a:gd name="connsiteY25" fmla="*/ 4716920 h 4716920"/>
              <a:gd name="connsiteX26" fmla="*/ 977284 w 4391760"/>
              <a:gd name="connsiteY26" fmla="*/ 4716920 h 4716920"/>
              <a:gd name="connsiteX27" fmla="*/ 879197 w 4391760"/>
              <a:gd name="connsiteY27" fmla="*/ 4716920 h 4716920"/>
              <a:gd name="connsiteX28" fmla="*/ 778122 w 4391760"/>
              <a:gd name="connsiteY28" fmla="*/ 4716920 h 4716920"/>
              <a:gd name="connsiteX29" fmla="*/ 776869 w 4391760"/>
              <a:gd name="connsiteY29" fmla="*/ 4716920 h 4716920"/>
              <a:gd name="connsiteX30" fmla="*/ 583976 w 4391760"/>
              <a:gd name="connsiteY30" fmla="*/ 4716920 h 4716920"/>
              <a:gd name="connsiteX31" fmla="*/ 583974 w 4391760"/>
              <a:gd name="connsiteY31" fmla="*/ 4716920 h 4716920"/>
              <a:gd name="connsiteX32" fmla="*/ 541850 w 4391760"/>
              <a:gd name="connsiteY32" fmla="*/ 4716920 h 4716920"/>
              <a:gd name="connsiteX33" fmla="*/ 384812 w 4391760"/>
              <a:gd name="connsiteY33" fmla="*/ 4716920 h 4716920"/>
              <a:gd name="connsiteX34" fmla="*/ 9157 w 4391760"/>
              <a:gd name="connsiteY34" fmla="*/ 4716920 h 4716920"/>
              <a:gd name="connsiteX35" fmla="*/ 9155 w 4391760"/>
              <a:gd name="connsiteY35" fmla="*/ 4716920 h 4716920"/>
              <a:gd name="connsiteX36" fmla="*/ 0 w 4391760"/>
              <a:gd name="connsiteY36" fmla="*/ 4716920 h 4716920"/>
              <a:gd name="connsiteX37" fmla="*/ 0 w 4391760"/>
              <a:gd name="connsiteY37" fmla="*/ 4288056 h 4716920"/>
              <a:gd name="connsiteX38" fmla="*/ 0 w 4391760"/>
              <a:gd name="connsiteY38" fmla="*/ 4200440 h 4716920"/>
              <a:gd name="connsiteX39" fmla="*/ 0 w 4391760"/>
              <a:gd name="connsiteY39" fmla="*/ 3657579 h 4716920"/>
              <a:gd name="connsiteX40" fmla="*/ 0 w 4391760"/>
              <a:gd name="connsiteY40" fmla="*/ 3624456 h 4716920"/>
              <a:gd name="connsiteX41" fmla="*/ 0 w 4391760"/>
              <a:gd name="connsiteY41" fmla="*/ 3228716 h 4716920"/>
              <a:gd name="connsiteX42" fmla="*/ 0 w 4391760"/>
              <a:gd name="connsiteY42" fmla="*/ 3141099 h 4716920"/>
              <a:gd name="connsiteX43" fmla="*/ 0 w 4391760"/>
              <a:gd name="connsiteY43" fmla="*/ 2565115 h 4716920"/>
              <a:gd name="connsiteX44" fmla="*/ 0 w 4391760"/>
              <a:gd name="connsiteY44" fmla="*/ 1360167 h 4716920"/>
              <a:gd name="connsiteX45" fmla="*/ 0 w 4391760"/>
              <a:gd name="connsiteY45" fmla="*/ 1059341 h 4716920"/>
              <a:gd name="connsiteX46" fmla="*/ 0 w 4391760"/>
              <a:gd name="connsiteY46" fmla="*/ 300826 h 4716920"/>
              <a:gd name="connsiteX47" fmla="*/ 0 w 4391760"/>
              <a:gd name="connsiteY47" fmla="*/ 0 h 4716920"/>
              <a:gd name="connsiteX48" fmla="*/ 361080 w 4391760"/>
              <a:gd name="connsiteY48" fmla="*/ 0 h 4716920"/>
              <a:gd name="connsiteX49" fmla="*/ 361080 w 4391760"/>
              <a:gd name="connsiteY49" fmla="*/ 1 h 4716920"/>
              <a:gd name="connsiteX50" fmla="*/ 541851 w 4391760"/>
              <a:gd name="connsiteY50" fmla="*/ 1 h 4716920"/>
              <a:gd name="connsiteX51" fmla="*/ 541851 w 4391760"/>
              <a:gd name="connsiteY51" fmla="*/ 0 h 4716920"/>
              <a:gd name="connsiteX52" fmla="*/ 776869 w 4391760"/>
              <a:gd name="connsiteY52" fmla="*/ 0 h 4716920"/>
              <a:gd name="connsiteX53" fmla="*/ 935899 w 4391760"/>
              <a:gd name="connsiteY53" fmla="*/ 0 h 4716920"/>
              <a:gd name="connsiteX54" fmla="*/ 1329209 w 4391760"/>
              <a:gd name="connsiteY54" fmla="*/ 0 h 4716920"/>
              <a:gd name="connsiteX55" fmla="*/ 1430284 w 4391760"/>
              <a:gd name="connsiteY55" fmla="*/ 0 h 4716920"/>
              <a:gd name="connsiteX56" fmla="*/ 1588304 w 4391760"/>
              <a:gd name="connsiteY56" fmla="*/ 0 h 4716920"/>
              <a:gd name="connsiteX57" fmla="*/ 1823595 w 4391760"/>
              <a:gd name="connsiteY57" fmla="*/ 0 h 4716920"/>
              <a:gd name="connsiteX58" fmla="*/ 1981615 w 4391760"/>
              <a:gd name="connsiteY58" fmla="*/ 0 h 4716920"/>
              <a:gd name="connsiteX59" fmla="*/ 2082689 w 4391760"/>
              <a:gd name="connsiteY59" fmla="*/ 0 h 4716920"/>
              <a:gd name="connsiteX60" fmla="*/ 2476000 w 4391760"/>
              <a:gd name="connsiteY60" fmla="*/ 0 h 4716920"/>
              <a:gd name="connsiteX61" fmla="*/ 2476000 w 4391760"/>
              <a:gd name="connsiteY61" fmla="*/ 1 h 4716920"/>
              <a:gd name="connsiteX62" fmla="*/ 2851658 w 4391760"/>
              <a:gd name="connsiteY62" fmla="*/ 1 h 4716920"/>
              <a:gd name="connsiteX63" fmla="*/ 3244969 w 4391760"/>
              <a:gd name="connsiteY63" fmla="*/ 1 h 4716920"/>
              <a:gd name="connsiteX64" fmla="*/ 3346043 w 4391760"/>
              <a:gd name="connsiteY64" fmla="*/ 1 h 4716920"/>
              <a:gd name="connsiteX65" fmla="*/ 3504065 w 4391760"/>
              <a:gd name="connsiteY65" fmla="*/ 1 h 4716920"/>
              <a:gd name="connsiteX66" fmla="*/ 3739354 w 4391760"/>
              <a:gd name="connsiteY66" fmla="*/ 1 h 4716920"/>
              <a:gd name="connsiteX67" fmla="*/ 3897375 w 4391760"/>
              <a:gd name="connsiteY67" fmla="*/ 1 h 4716920"/>
              <a:gd name="connsiteX68" fmla="*/ 3998449 w 4391760"/>
              <a:gd name="connsiteY68" fmla="*/ 1 h 4716920"/>
              <a:gd name="connsiteX69" fmla="*/ 4391760 w 4391760"/>
              <a:gd name="connsiteY69" fmla="*/ 1 h 4716920"/>
              <a:gd name="connsiteX70" fmla="*/ 4391760 w 4391760"/>
              <a:gd name="connsiteY70" fmla="*/ 407226 h 4716920"/>
              <a:gd name="connsiteX71" fmla="*/ 4391760 w 4391760"/>
              <a:gd name="connsiteY71" fmla="*/ 469170 h 4716920"/>
              <a:gd name="connsiteX72" fmla="*/ 4391760 w 4391760"/>
              <a:gd name="connsiteY72" fmla="*/ 876394 h 4716920"/>
              <a:gd name="connsiteX73" fmla="*/ 4391760 w 4391760"/>
              <a:gd name="connsiteY73" fmla="*/ 1059342 h 4716920"/>
              <a:gd name="connsiteX74" fmla="*/ 4391760 w 4391760"/>
              <a:gd name="connsiteY74" fmla="*/ 1466567 h 4716920"/>
              <a:gd name="connsiteX75" fmla="*/ 4391760 w 4391760"/>
              <a:gd name="connsiteY75" fmla="*/ 1528511 h 4716920"/>
              <a:gd name="connsiteX76" fmla="*/ 4391760 w 4391760"/>
              <a:gd name="connsiteY76" fmla="*/ 1935735 h 4716920"/>
              <a:gd name="connsiteX77" fmla="*/ 4391760 w 4391760"/>
              <a:gd name="connsiteY77" fmla="*/ 2477259 h 4716920"/>
              <a:gd name="connsiteX78" fmla="*/ 4391760 w 4391760"/>
              <a:gd name="connsiteY78" fmla="*/ 2884483 h 4716920"/>
              <a:gd name="connsiteX79" fmla="*/ 4391760 w 4391760"/>
              <a:gd name="connsiteY79" fmla="*/ 2946428 h 4716920"/>
              <a:gd name="connsiteX80" fmla="*/ 4391760 w 4391760"/>
              <a:gd name="connsiteY80" fmla="*/ 3353652 h 4716920"/>
              <a:gd name="connsiteX81" fmla="*/ 4391760 w 4391760"/>
              <a:gd name="connsiteY81" fmla="*/ 3536600 h 4716920"/>
              <a:gd name="connsiteX82" fmla="*/ 4391760 w 4391760"/>
              <a:gd name="connsiteY82" fmla="*/ 3943824 h 4716920"/>
              <a:gd name="connsiteX83" fmla="*/ 4391760 w 4391760"/>
              <a:gd name="connsiteY83" fmla="*/ 4005769 h 4716920"/>
              <a:gd name="connsiteX84" fmla="*/ 4391760 w 4391760"/>
              <a:gd name="connsiteY84" fmla="*/ 4412993 h 4716920"/>
              <a:gd name="connsiteX85" fmla="*/ 4039834 w 4391760"/>
              <a:gd name="connsiteY85" fmla="*/ 4716920 h 471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391760" h="4716920">
                <a:moveTo>
                  <a:pt x="4039834" y="4716920"/>
                </a:moveTo>
                <a:lnTo>
                  <a:pt x="3646523" y="4716920"/>
                </a:lnTo>
                <a:lnTo>
                  <a:pt x="3545447" y="4716920"/>
                </a:lnTo>
                <a:lnTo>
                  <a:pt x="3387428" y="4716920"/>
                </a:lnTo>
                <a:lnTo>
                  <a:pt x="3152137" y="4716920"/>
                </a:lnTo>
                <a:lnTo>
                  <a:pt x="2994117" y="4716920"/>
                </a:lnTo>
                <a:lnTo>
                  <a:pt x="2893042" y="4716920"/>
                </a:lnTo>
                <a:lnTo>
                  <a:pt x="2499731" y="4716920"/>
                </a:lnTo>
                <a:lnTo>
                  <a:pt x="2124077" y="4716920"/>
                </a:lnTo>
                <a:lnTo>
                  <a:pt x="2124075" y="4716920"/>
                </a:lnTo>
                <a:lnTo>
                  <a:pt x="1924914" y="4716920"/>
                </a:lnTo>
                <a:lnTo>
                  <a:pt x="1730767" y="4716920"/>
                </a:lnTo>
                <a:lnTo>
                  <a:pt x="1730763" y="4716920"/>
                </a:lnTo>
                <a:lnTo>
                  <a:pt x="1629692" y="4716920"/>
                </a:lnTo>
                <a:lnTo>
                  <a:pt x="1629690" y="4716920"/>
                </a:lnTo>
                <a:lnTo>
                  <a:pt x="1531603" y="4716920"/>
                </a:lnTo>
                <a:lnTo>
                  <a:pt x="1471671" y="4716920"/>
                </a:lnTo>
                <a:lnTo>
                  <a:pt x="1471669" y="4716920"/>
                </a:lnTo>
                <a:lnTo>
                  <a:pt x="1430528" y="4716920"/>
                </a:lnTo>
                <a:lnTo>
                  <a:pt x="1272508" y="4716920"/>
                </a:lnTo>
                <a:lnTo>
                  <a:pt x="1236381" y="4716920"/>
                </a:lnTo>
                <a:lnTo>
                  <a:pt x="1236379" y="4716920"/>
                </a:lnTo>
                <a:lnTo>
                  <a:pt x="1078361" y="4716920"/>
                </a:lnTo>
                <a:lnTo>
                  <a:pt x="1078359" y="4716920"/>
                </a:lnTo>
                <a:lnTo>
                  <a:pt x="1037218" y="4716920"/>
                </a:lnTo>
                <a:lnTo>
                  <a:pt x="977287" y="4716920"/>
                </a:lnTo>
                <a:lnTo>
                  <a:pt x="977284" y="4716920"/>
                </a:lnTo>
                <a:lnTo>
                  <a:pt x="879197" y="4716920"/>
                </a:lnTo>
                <a:lnTo>
                  <a:pt x="778122" y="4716920"/>
                </a:lnTo>
                <a:lnTo>
                  <a:pt x="776869" y="4716920"/>
                </a:lnTo>
                <a:lnTo>
                  <a:pt x="583976" y="4716920"/>
                </a:lnTo>
                <a:lnTo>
                  <a:pt x="583974" y="4716920"/>
                </a:lnTo>
                <a:lnTo>
                  <a:pt x="541850" y="4716920"/>
                </a:lnTo>
                <a:lnTo>
                  <a:pt x="384812" y="4716920"/>
                </a:lnTo>
                <a:lnTo>
                  <a:pt x="9157" y="4716920"/>
                </a:lnTo>
                <a:lnTo>
                  <a:pt x="9155" y="4716920"/>
                </a:lnTo>
                <a:lnTo>
                  <a:pt x="0" y="4716920"/>
                </a:lnTo>
                <a:lnTo>
                  <a:pt x="0" y="4288056"/>
                </a:lnTo>
                <a:lnTo>
                  <a:pt x="0" y="4200440"/>
                </a:lnTo>
                <a:lnTo>
                  <a:pt x="0" y="3657579"/>
                </a:lnTo>
                <a:lnTo>
                  <a:pt x="0" y="3624456"/>
                </a:lnTo>
                <a:lnTo>
                  <a:pt x="0" y="3228716"/>
                </a:lnTo>
                <a:lnTo>
                  <a:pt x="0" y="3141099"/>
                </a:lnTo>
                <a:lnTo>
                  <a:pt x="0" y="2565115"/>
                </a:lnTo>
                <a:lnTo>
                  <a:pt x="0" y="1360167"/>
                </a:lnTo>
                <a:lnTo>
                  <a:pt x="0" y="1059341"/>
                </a:lnTo>
                <a:lnTo>
                  <a:pt x="0" y="300826"/>
                </a:lnTo>
                <a:lnTo>
                  <a:pt x="0" y="0"/>
                </a:lnTo>
                <a:lnTo>
                  <a:pt x="361080" y="0"/>
                </a:lnTo>
                <a:lnTo>
                  <a:pt x="361080" y="1"/>
                </a:lnTo>
                <a:lnTo>
                  <a:pt x="541851" y="1"/>
                </a:lnTo>
                <a:lnTo>
                  <a:pt x="541851" y="0"/>
                </a:lnTo>
                <a:lnTo>
                  <a:pt x="776869" y="0"/>
                </a:lnTo>
                <a:lnTo>
                  <a:pt x="935899" y="0"/>
                </a:lnTo>
                <a:lnTo>
                  <a:pt x="1329209" y="0"/>
                </a:lnTo>
                <a:lnTo>
                  <a:pt x="1430284" y="0"/>
                </a:lnTo>
                <a:lnTo>
                  <a:pt x="1588304" y="0"/>
                </a:lnTo>
                <a:lnTo>
                  <a:pt x="1823595" y="0"/>
                </a:lnTo>
                <a:lnTo>
                  <a:pt x="1981615" y="0"/>
                </a:lnTo>
                <a:lnTo>
                  <a:pt x="2082689" y="0"/>
                </a:lnTo>
                <a:lnTo>
                  <a:pt x="2476000" y="0"/>
                </a:lnTo>
                <a:lnTo>
                  <a:pt x="2476000" y="1"/>
                </a:lnTo>
                <a:lnTo>
                  <a:pt x="2851658" y="1"/>
                </a:lnTo>
                <a:lnTo>
                  <a:pt x="3244969" y="1"/>
                </a:lnTo>
                <a:lnTo>
                  <a:pt x="3346043" y="1"/>
                </a:lnTo>
                <a:lnTo>
                  <a:pt x="3504065" y="1"/>
                </a:lnTo>
                <a:lnTo>
                  <a:pt x="3739354" y="1"/>
                </a:lnTo>
                <a:lnTo>
                  <a:pt x="3897375" y="1"/>
                </a:lnTo>
                <a:lnTo>
                  <a:pt x="3998449" y="1"/>
                </a:lnTo>
                <a:lnTo>
                  <a:pt x="4391760" y="1"/>
                </a:lnTo>
                <a:lnTo>
                  <a:pt x="4391760" y="407226"/>
                </a:lnTo>
                <a:lnTo>
                  <a:pt x="4391760" y="469170"/>
                </a:lnTo>
                <a:lnTo>
                  <a:pt x="4391760" y="876394"/>
                </a:lnTo>
                <a:lnTo>
                  <a:pt x="4391760" y="1059342"/>
                </a:lnTo>
                <a:lnTo>
                  <a:pt x="4391760" y="1466567"/>
                </a:lnTo>
                <a:lnTo>
                  <a:pt x="4391760" y="1528511"/>
                </a:lnTo>
                <a:lnTo>
                  <a:pt x="4391760" y="1935735"/>
                </a:lnTo>
                <a:lnTo>
                  <a:pt x="4391760" y="2477259"/>
                </a:lnTo>
                <a:lnTo>
                  <a:pt x="4391760" y="2884483"/>
                </a:lnTo>
                <a:lnTo>
                  <a:pt x="4391760" y="2946428"/>
                </a:lnTo>
                <a:lnTo>
                  <a:pt x="4391760" y="3353652"/>
                </a:lnTo>
                <a:lnTo>
                  <a:pt x="4391760" y="3536600"/>
                </a:lnTo>
                <a:lnTo>
                  <a:pt x="4391760" y="3943824"/>
                </a:lnTo>
                <a:lnTo>
                  <a:pt x="4391760" y="4005769"/>
                </a:lnTo>
                <a:lnTo>
                  <a:pt x="4391760" y="4412993"/>
                </a:lnTo>
                <a:cubicBezTo>
                  <a:pt x="4391760" y="4580400"/>
                  <a:pt x="4234834" y="4716920"/>
                  <a:pt x="4039834" y="4716920"/>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5BEFD668-D95D-1A0F-0500-2C509B69E12C}"/>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"Building Guest Loyalty Through Simple Actions"</a:t>
            </a:r>
          </a:p>
          <a:p>
            <a:pPr>
              <a:lnSpc>
                <a:spcPts val="3720"/>
              </a:lnSpc>
            </a:pPr>
            <a:endParaRPr lang="en-US" dirty="0"/>
          </a:p>
        </p:txBody>
      </p:sp>
      <p:cxnSp>
        <p:nvCxnSpPr>
          <p:cNvPr id="10" name="Straight Connector 9">
            <a:extLst>
              <a:ext uri="{FF2B5EF4-FFF2-40B4-BE49-F238E27FC236}">
                <a16:creationId xmlns:a16="http://schemas.microsoft.com/office/drawing/2014/main" id="{8C73E885-8668-FF02-9AA0-BE55F026EE8E}"/>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FF0F6B77-DFFF-9D9F-7219-3FF6E6A9F49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63</a:t>
            </a:fld>
            <a:endParaRPr lang="fr-CA" sz="1200" dirty="0"/>
          </a:p>
        </p:txBody>
      </p:sp>
      <p:sp>
        <p:nvSpPr>
          <p:cNvPr id="4" name="Text Placeholder 5">
            <a:extLst>
              <a:ext uri="{FF2B5EF4-FFF2-40B4-BE49-F238E27FC236}">
                <a16:creationId xmlns:a16="http://schemas.microsoft.com/office/drawing/2014/main" id="{B1EBAFA6-26C9-6AC7-3520-265CEC7020D0}"/>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745A430A-1673-0492-89CE-B976C5996CE9}"/>
              </a:ext>
            </a:extLst>
          </p:cNvPr>
          <p:cNvSpPr txBox="1">
            <a:spLocks/>
          </p:cNvSpPr>
          <p:nvPr/>
        </p:nvSpPr>
        <p:spPr>
          <a:xfrm>
            <a:off x="629644" y="1961808"/>
            <a:ext cx="669819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ts val="2240"/>
              </a:lnSpc>
              <a:buClr>
                <a:srgbClr val="459597"/>
              </a:buClr>
              <a:buFont typeface="Arial" panose="020B0604020202020204" pitchFamily="34" charset="0"/>
              <a:buChar char="•"/>
            </a:pPr>
            <a:r>
              <a:rPr lang="en-GB" sz="2200" b="1" dirty="0">
                <a:solidFill>
                  <a:srgbClr val="414141"/>
                </a:solidFill>
              </a:rPr>
              <a:t>Leave a personal thank-you card </a:t>
            </a:r>
            <a:r>
              <a:rPr lang="en-GB" sz="2200" dirty="0">
                <a:solidFill>
                  <a:srgbClr val="414141"/>
                </a:solidFill>
              </a:rPr>
              <a:t>or follow-up email a few days after their stay.</a:t>
            </a:r>
          </a:p>
          <a:p>
            <a:pPr marL="342900" lvl="0" indent="-342900">
              <a:lnSpc>
                <a:spcPts val="2240"/>
              </a:lnSpc>
              <a:buClr>
                <a:srgbClr val="459597"/>
              </a:buClr>
              <a:buFont typeface="Arial" panose="020B0604020202020204" pitchFamily="34" charset="0"/>
              <a:buChar char="•"/>
            </a:pPr>
            <a:r>
              <a:rPr lang="en-GB" sz="2200" b="1" dirty="0">
                <a:solidFill>
                  <a:srgbClr val="414141"/>
                </a:solidFill>
              </a:rPr>
              <a:t>Invite returning guests </a:t>
            </a:r>
            <a:r>
              <a:rPr lang="en-GB" sz="2200" dirty="0">
                <a:solidFill>
                  <a:srgbClr val="414141"/>
                </a:solidFill>
              </a:rPr>
              <a:t>to book directly with a</a:t>
            </a:r>
            <a:r>
              <a:rPr lang="en-GB" sz="2200" b="1" dirty="0">
                <a:solidFill>
                  <a:srgbClr val="414141"/>
                </a:solidFill>
              </a:rPr>
              <a:t> small discount </a:t>
            </a:r>
            <a:r>
              <a:rPr lang="en-GB" sz="2200" dirty="0">
                <a:solidFill>
                  <a:srgbClr val="414141"/>
                </a:solidFill>
              </a:rPr>
              <a:t>or added bonus (e.g. free breakfast).</a:t>
            </a:r>
          </a:p>
          <a:p>
            <a:pPr marL="342900" lvl="0" indent="-342900">
              <a:lnSpc>
                <a:spcPts val="2240"/>
              </a:lnSpc>
              <a:buClr>
                <a:srgbClr val="459597"/>
              </a:buClr>
              <a:buFont typeface="Arial" panose="020B0604020202020204" pitchFamily="34" charset="0"/>
              <a:buChar char="•"/>
            </a:pPr>
            <a:r>
              <a:rPr lang="en-GB" sz="2200" b="1" dirty="0">
                <a:solidFill>
                  <a:srgbClr val="414141"/>
                </a:solidFill>
              </a:rPr>
              <a:t>Mention local events or festivals </a:t>
            </a:r>
            <a:r>
              <a:rPr lang="en-GB" sz="2200" dirty="0">
                <a:solidFill>
                  <a:srgbClr val="414141"/>
                </a:solidFill>
              </a:rPr>
              <a:t>they might want to return for.</a:t>
            </a:r>
          </a:p>
          <a:p>
            <a:pPr marL="342900" lvl="0" indent="-342900">
              <a:lnSpc>
                <a:spcPts val="2240"/>
              </a:lnSpc>
              <a:buClr>
                <a:srgbClr val="459597"/>
              </a:buClr>
              <a:buFont typeface="Arial" panose="020B0604020202020204" pitchFamily="34" charset="0"/>
              <a:buChar char="•"/>
            </a:pPr>
            <a:r>
              <a:rPr lang="en-GB" sz="2200" b="1" dirty="0">
                <a:solidFill>
                  <a:srgbClr val="414141"/>
                </a:solidFill>
              </a:rPr>
              <a:t>Treat every guest like a                                       potential regular </a:t>
            </a:r>
            <a:r>
              <a:rPr lang="en-GB" sz="2200" dirty="0">
                <a:solidFill>
                  <a:srgbClr val="414141"/>
                </a:solidFill>
              </a:rPr>
              <a:t>-                                                                 even if they’re                                                                           visiting only once.</a:t>
            </a: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Text Placeholder 1">
            <a:extLst>
              <a:ext uri="{FF2B5EF4-FFF2-40B4-BE49-F238E27FC236}">
                <a16:creationId xmlns:a16="http://schemas.microsoft.com/office/drawing/2014/main" id="{5052D329-7FF4-953E-85B2-2E1E12B7E4D4}"/>
              </a:ext>
            </a:extLst>
          </p:cNvPr>
          <p:cNvSpPr txBox="1">
            <a:spLocks/>
          </p:cNvSpPr>
          <p:nvPr/>
        </p:nvSpPr>
        <p:spPr>
          <a:xfrm>
            <a:off x="8255761" y="1649599"/>
            <a:ext cx="348071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lvl="0" indent="-342900" algn="l">
              <a:lnSpc>
                <a:spcPts val="2340"/>
              </a:lnSpc>
              <a:spcBef>
                <a:spcPts val="0"/>
              </a:spcBef>
              <a:buFont typeface="Arial" panose="020B0604020202020204" pitchFamily="34" charset="0"/>
              <a:buChar char="•"/>
            </a:pPr>
            <a:r>
              <a:rPr lang="en-IE" sz="2200" dirty="0"/>
              <a:t>Keep a list of past guests and notes about their preferences (e.g., “loved bike tours”).</a:t>
            </a:r>
          </a:p>
          <a:p>
            <a:pPr marL="342900" lvl="0" indent="-342900" algn="l">
              <a:lnSpc>
                <a:spcPts val="2340"/>
              </a:lnSpc>
              <a:spcBef>
                <a:spcPts val="0"/>
              </a:spcBef>
              <a:buFont typeface="Arial" panose="020B0604020202020204" pitchFamily="34" charset="0"/>
              <a:buChar char="•"/>
            </a:pPr>
            <a:r>
              <a:rPr lang="en-IE" sz="2200" dirty="0"/>
              <a:t>Use email or direct messaging (if allowed by the platform) to stay in touch occasionally.</a:t>
            </a:r>
          </a:p>
          <a:p>
            <a:pPr marL="342900" lvl="0" indent="-342900" algn="l">
              <a:lnSpc>
                <a:spcPts val="2340"/>
              </a:lnSpc>
              <a:spcBef>
                <a:spcPts val="0"/>
              </a:spcBef>
              <a:buFont typeface="Arial" panose="020B0604020202020204" pitchFamily="34" charset="0"/>
              <a:buChar char="•"/>
            </a:pPr>
            <a:r>
              <a:rPr lang="en-IE" sz="2200" dirty="0"/>
              <a:t>Offer a “come back soon” card with a simple promo code or contact number.</a:t>
            </a:r>
          </a:p>
          <a:p>
            <a:pPr marL="342900" lvl="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12" name="Picture 11">
            <a:extLst>
              <a:ext uri="{FF2B5EF4-FFF2-40B4-BE49-F238E27FC236}">
                <a16:creationId xmlns:a16="http://schemas.microsoft.com/office/drawing/2014/main" id="{B317C041-FBC8-C68F-800C-1B411517F4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26701" y="3393339"/>
            <a:ext cx="5404940" cy="3558298"/>
          </a:xfrm>
          <a:prstGeom prst="rect">
            <a:avLst/>
          </a:prstGeom>
          <a:noFill/>
        </p:spPr>
      </p:pic>
      <p:sp>
        <p:nvSpPr>
          <p:cNvPr id="13" name="Text Placeholder 7">
            <a:extLst>
              <a:ext uri="{FF2B5EF4-FFF2-40B4-BE49-F238E27FC236}">
                <a16:creationId xmlns:a16="http://schemas.microsoft.com/office/drawing/2014/main" id="{5873F6A2-B949-A732-EC67-E0640A18BDA5}"/>
              </a:ext>
            </a:extLst>
          </p:cNvPr>
          <p:cNvSpPr txBox="1">
            <a:spLocks/>
          </p:cNvSpPr>
          <p:nvPr/>
        </p:nvSpPr>
        <p:spPr>
          <a:xfrm>
            <a:off x="1366521" y="5382559"/>
            <a:ext cx="2953721" cy="452458"/>
          </a:xfrm>
          <a:prstGeom prst="rect">
            <a:avLst/>
          </a:prstGeom>
          <a:solidFill>
            <a:srgbClr val="EC7C69"/>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a:solidFill>
                  <a:schemeClr val="bg1"/>
                </a:solidFill>
              </a:rPr>
              <a:t>Credit: </a:t>
            </a:r>
            <a:r>
              <a:rPr lang="en-US" sz="1200" dirty="0">
                <a:solidFill>
                  <a:schemeClr val="bg1"/>
                </a:solidFill>
              </a:rPr>
              <a:t>Photo Credit:</a:t>
            </a:r>
          </a:p>
          <a:p>
            <a:pPr marL="0" indent="0" algn="ctr">
              <a:lnSpc>
                <a:spcPts val="1240"/>
              </a:lnSpc>
              <a:spcBef>
                <a:spcPts val="0"/>
              </a:spcBef>
              <a:buNone/>
            </a:pPr>
            <a:r>
              <a:rPr lang="en-US" sz="1200" dirty="0">
                <a:solidFill>
                  <a:schemeClr val="bg1"/>
                </a:solidFill>
              </a:rPr>
              <a:t> The Bubble Hotel, Iceland</a:t>
            </a:r>
          </a:p>
          <a:p>
            <a:pPr marL="0" indent="0" algn="ctr">
              <a:lnSpc>
                <a:spcPts val="1240"/>
              </a:lnSpc>
              <a:spcBef>
                <a:spcPts val="0"/>
              </a:spcBef>
              <a:buNone/>
            </a:pPr>
            <a:endParaRPr lang="en-GB" sz="1200" dirty="0">
              <a:solidFill>
                <a:schemeClr val="bg1"/>
              </a:solidFill>
            </a:endParaRPr>
          </a:p>
        </p:txBody>
      </p:sp>
      <p:pic>
        <p:nvPicPr>
          <p:cNvPr id="14" name="Picture Placeholder 14">
            <a:extLst>
              <a:ext uri="{FF2B5EF4-FFF2-40B4-BE49-F238E27FC236}">
                <a16:creationId xmlns:a16="http://schemas.microsoft.com/office/drawing/2014/main" id="{972EC591-71CE-BAD5-19C6-B6B73CEA4F4C}"/>
              </a:ext>
            </a:extLst>
          </p:cNvPr>
          <p:cNvPicPr>
            <a:picLocks noChangeAspect="1"/>
          </p:cNvPicPr>
          <p:nvPr/>
        </p:nvPicPr>
        <p:blipFill rotWithShape="1">
          <a:blip r:embed="rId3"/>
          <a:srcRect l="209" r="209"/>
          <a:stretch/>
        </p:blipFill>
        <p:spPr>
          <a:xfrm>
            <a:off x="4174804" y="3766177"/>
            <a:ext cx="3935765" cy="2224986"/>
          </a:xfrm>
          <a:prstGeom prst="rect">
            <a:avLst/>
          </a:prstGeom>
        </p:spPr>
      </p:pic>
    </p:spTree>
    <p:extLst>
      <p:ext uri="{BB962C8B-B14F-4D97-AF65-F5344CB8AC3E}">
        <p14:creationId xmlns:p14="http://schemas.microsoft.com/office/powerpoint/2010/main" val="2057560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CCC37BB3-CD85-2142-761F-77AE95FC93D3}"/>
              </a:ext>
            </a:extLst>
          </p:cNvPr>
          <p:cNvSpPr>
            <a:spLocks noGrp="1"/>
          </p:cNvSpPr>
          <p:nvPr>
            <p:ph type="body" sz="quarter" idx="18"/>
          </p:nvPr>
        </p:nvSpPr>
        <p:spPr>
          <a:xfrm>
            <a:off x="615337" y="1548294"/>
            <a:ext cx="2975564" cy="1049221"/>
          </a:xfrm>
          <a:prstGeom prst="rect">
            <a:avLst/>
          </a:prstGeom>
        </p:spPr>
        <p:txBody>
          <a:bodyPr/>
          <a:lstStyle/>
          <a:p>
            <a:r>
              <a:rPr lang="en-US" dirty="0"/>
              <a:t>Dispersed hotel </a:t>
            </a:r>
            <a:r>
              <a:rPr lang="en-US" dirty="0" err="1"/>
              <a:t>Jeruzalem</a:t>
            </a:r>
            <a:r>
              <a:rPr lang="en-US" dirty="0"/>
              <a:t>, Slovenia</a:t>
            </a:r>
          </a:p>
          <a:p>
            <a:endParaRPr lang="en-US" dirty="0"/>
          </a:p>
        </p:txBody>
      </p:sp>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Case Study</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903259" y="2019050"/>
            <a:ext cx="5494189"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sl-SI" dirty="0"/>
              <a:t>A dispersed hotel in Jeruzalem, Slovenia connects various accommodation units, wine cellars, culinary spots, and local attractions under </a:t>
            </a:r>
            <a:r>
              <a:rPr lang="sl-SI" b="1" dirty="0"/>
              <a:t>one coordinated guest experience.</a:t>
            </a:r>
            <a:r>
              <a:rPr lang="sl-SI" dirty="0"/>
              <a:t> To fully realize the potential of this model, engaging local stakeholders is essential for creating a </a:t>
            </a:r>
            <a:r>
              <a:rPr lang="sl-SI" b="1" dirty="0"/>
              <a:t>multiplier effect</a:t>
            </a:r>
            <a:r>
              <a:rPr lang="sl-SI" dirty="0"/>
              <a:t> through </a:t>
            </a:r>
            <a:r>
              <a:rPr lang="sl-SI" b="1" dirty="0"/>
              <a:t>joint promotion and shared value creation</a:t>
            </a:r>
            <a:r>
              <a:rPr lang="sl-SI" dirty="0"/>
              <a:t>.</a:t>
            </a:r>
            <a:r>
              <a:rPr lang="en-US" dirty="0"/>
              <a:t> </a:t>
            </a:r>
            <a:r>
              <a:rPr lang="sl-SI" dirty="0">
                <a:ea typeface="Calibri"/>
                <a:cs typeface="Calibri"/>
              </a:rPr>
              <a:t>Offer your guests credibile recommendation and improve your loyalty. </a:t>
            </a:r>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64</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806467" y="613375"/>
            <a:ext cx="477636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Guest Loyalty Through Simple Actions</a:t>
            </a:r>
          </a:p>
          <a:p>
            <a:pPr>
              <a:lnSpc>
                <a:spcPts val="3720"/>
              </a:lnSpc>
            </a:pPr>
            <a:endParaRPr lang="en-US" dirty="0"/>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275385"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714" y="3045072"/>
            <a:ext cx="5840450" cy="3845012"/>
          </a:xfrm>
          <a:prstGeom prst="rect">
            <a:avLst/>
          </a:prstGeom>
          <a:noFill/>
        </p:spPr>
      </p:pic>
      <p:pic>
        <p:nvPicPr>
          <p:cNvPr id="8" name="Picture Placeholder 10" descr="Slika, ki vsebuje besede drevo, posnetek zaslona, zračna fotografija, hiša&#10;&#10;Vsebina, ustvarjena z UI, morda ni pravilna.">
            <a:extLst>
              <a:ext uri="{FF2B5EF4-FFF2-40B4-BE49-F238E27FC236}">
                <a16:creationId xmlns:a16="http://schemas.microsoft.com/office/drawing/2014/main" id="{F6151F57-843D-B29E-3BB7-82670BD33AF2}"/>
              </a:ext>
            </a:extLst>
          </p:cNvPr>
          <p:cNvPicPr>
            <a:picLocks noChangeAspect="1"/>
          </p:cNvPicPr>
          <p:nvPr/>
        </p:nvPicPr>
        <p:blipFill rotWithShape="1">
          <a:blip r:embed="rId4"/>
          <a:srcRect l="15899" r="1395"/>
          <a:stretch/>
        </p:blipFill>
        <p:spPr>
          <a:xfrm>
            <a:off x="672478" y="3460742"/>
            <a:ext cx="4168464" cy="2363595"/>
          </a:xfrm>
          <a:prstGeom prst="rect">
            <a:avLst/>
          </a:prstGeom>
        </p:spPr>
      </p:pic>
      <p:sp>
        <p:nvSpPr>
          <p:cNvPr id="9" name="Oval 8">
            <a:extLst>
              <a:ext uri="{FF2B5EF4-FFF2-40B4-BE49-F238E27FC236}">
                <a16:creationId xmlns:a16="http://schemas.microsoft.com/office/drawing/2014/main" id="{0198D469-22EE-2FA4-84C5-D2DF047C0BB4}"/>
              </a:ext>
            </a:extLst>
          </p:cNvPr>
          <p:cNvSpPr/>
          <p:nvPr/>
        </p:nvSpPr>
        <p:spPr>
          <a:xfrm>
            <a:off x="3696475" y="2113913"/>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E0B06217-9B47-C642-CCD0-8A870C19B845}"/>
              </a:ext>
            </a:extLst>
          </p:cNvPr>
          <p:cNvSpPr/>
          <p:nvPr/>
        </p:nvSpPr>
        <p:spPr>
          <a:xfrm>
            <a:off x="3694591" y="2099366"/>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5">
                  <a:extLst>
                    <a:ext uri="{A12FA001-AC4F-418D-AE19-62706E023703}">
                      <ahyp:hlinkClr xmlns:ahyp="http://schemas.microsoft.com/office/drawing/2018/hyperlinkcolor" val="tx"/>
                    </a:ext>
                  </a:extLst>
                </a:hlinkClick>
              </a:rPr>
              <a:t>Watch</a:t>
            </a:r>
            <a:endParaRPr lang="en-IE" sz="2800" b="1" dirty="0">
              <a:solidFill>
                <a:schemeClr val="bg1"/>
              </a:solidFill>
            </a:endParaRPr>
          </a:p>
        </p:txBody>
      </p:sp>
      <p:sp>
        <p:nvSpPr>
          <p:cNvPr id="11" name="Text Placeholder 5">
            <a:extLst>
              <a:ext uri="{FF2B5EF4-FFF2-40B4-BE49-F238E27FC236}">
                <a16:creationId xmlns:a16="http://schemas.microsoft.com/office/drawing/2014/main" id="{20A245A7-F68A-C0C2-6B17-39B40A74C9B9}"/>
              </a:ext>
            </a:extLst>
          </p:cNvPr>
          <p:cNvSpPr txBox="1">
            <a:spLocks/>
          </p:cNvSpPr>
          <p:nvPr/>
        </p:nvSpPr>
        <p:spPr>
          <a:xfrm>
            <a:off x="4627433" y="5303262"/>
            <a:ext cx="2953721" cy="452458"/>
          </a:xfrm>
          <a:prstGeom prst="rect">
            <a:avLst/>
          </a:prstGeom>
          <a:solidFill>
            <a:srgbClr val="EC7C69"/>
          </a:solidFill>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solidFill>
                <a:latin typeface="Calibri"/>
                <a:ea typeface="Calibri"/>
                <a:cs typeface="Calibri"/>
              </a:rPr>
              <a:t>Photo Credit: Dispersed hotel </a:t>
            </a:r>
            <a:r>
              <a:rPr lang="en-GB" sz="1200" dirty="0" err="1">
                <a:solidFill>
                  <a:schemeClr val="bg1"/>
                </a:solidFill>
                <a:latin typeface="Calibri"/>
                <a:ea typeface="Calibri"/>
                <a:cs typeface="Calibri"/>
              </a:rPr>
              <a:t>Jeruzalem</a:t>
            </a:r>
            <a:endParaRPr lang="en-GB" sz="1200" dirty="0">
              <a:solidFill>
                <a:schemeClr val="bg1"/>
              </a:solidFill>
              <a:latin typeface="Calibri"/>
              <a:ea typeface="Calibri"/>
              <a:cs typeface="Calibri"/>
            </a:endParaRPr>
          </a:p>
        </p:txBody>
      </p:sp>
    </p:spTree>
    <p:extLst>
      <p:ext uri="{BB962C8B-B14F-4D97-AF65-F5344CB8AC3E}">
        <p14:creationId xmlns:p14="http://schemas.microsoft.com/office/powerpoint/2010/main" val="4074941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2C33E-91A3-D0DF-F485-8D24B214701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DE3321E-9E87-2CA4-36B6-1AB1C41D100D}"/>
              </a:ext>
            </a:extLst>
          </p:cNvPr>
          <p:cNvSpPr txBox="1">
            <a:spLocks/>
          </p:cNvSpPr>
          <p:nvPr/>
        </p:nvSpPr>
        <p:spPr>
          <a:xfrm>
            <a:off x="629645" y="307773"/>
            <a:ext cx="111979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"How Word-of-Mouth Can Grow Your Business"</a:t>
            </a:r>
          </a:p>
        </p:txBody>
      </p:sp>
      <p:cxnSp>
        <p:nvCxnSpPr>
          <p:cNvPr id="10" name="Straight Connector 9">
            <a:extLst>
              <a:ext uri="{FF2B5EF4-FFF2-40B4-BE49-F238E27FC236}">
                <a16:creationId xmlns:a16="http://schemas.microsoft.com/office/drawing/2014/main" id="{59AC6F03-5E9E-1D82-96FB-81C1C954FF88}"/>
              </a:ext>
            </a:extLst>
          </p:cNvPr>
          <p:cNvCxnSpPr>
            <a:cxnSpLocks/>
          </p:cNvCxnSpPr>
          <p:nvPr/>
        </p:nvCxnSpPr>
        <p:spPr>
          <a:xfrm>
            <a:off x="0" y="1132965"/>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3B6BF7E-6A0D-7549-BB16-7B1ED400994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65</a:t>
            </a:fld>
            <a:endParaRPr lang="fr-CA" sz="1200" dirty="0"/>
          </a:p>
        </p:txBody>
      </p:sp>
      <p:sp>
        <p:nvSpPr>
          <p:cNvPr id="4" name="Text Placeholder 5">
            <a:extLst>
              <a:ext uri="{FF2B5EF4-FFF2-40B4-BE49-F238E27FC236}">
                <a16:creationId xmlns:a16="http://schemas.microsoft.com/office/drawing/2014/main" id="{81F4A08F-611A-E8F4-A6BE-58E59D109D13}"/>
              </a:ext>
            </a:extLst>
          </p:cNvPr>
          <p:cNvSpPr txBox="1">
            <a:spLocks/>
          </p:cNvSpPr>
          <p:nvPr/>
        </p:nvSpPr>
        <p:spPr>
          <a:xfrm>
            <a:off x="629645" y="2187685"/>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What to do:</a:t>
            </a:r>
          </a:p>
        </p:txBody>
      </p:sp>
      <p:sp>
        <p:nvSpPr>
          <p:cNvPr id="5" name="Text Placeholder 4">
            <a:extLst>
              <a:ext uri="{FF2B5EF4-FFF2-40B4-BE49-F238E27FC236}">
                <a16:creationId xmlns:a16="http://schemas.microsoft.com/office/drawing/2014/main" id="{8B13ABF8-7B55-1A3A-F580-E36A94FE5FE8}"/>
              </a:ext>
            </a:extLst>
          </p:cNvPr>
          <p:cNvSpPr txBox="1">
            <a:spLocks/>
          </p:cNvSpPr>
          <p:nvPr/>
        </p:nvSpPr>
        <p:spPr>
          <a:xfrm>
            <a:off x="631007" y="2892627"/>
            <a:ext cx="4493684"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Encourage guests to recommend </a:t>
            </a:r>
            <a:r>
              <a:rPr lang="en-GB" sz="2200" dirty="0">
                <a:solidFill>
                  <a:srgbClr val="414141"/>
                </a:solidFill>
              </a:rPr>
              <a:t>your place to friends or family.</a:t>
            </a:r>
          </a:p>
          <a:p>
            <a:pPr marL="342900" indent="-342900">
              <a:lnSpc>
                <a:spcPts val="2240"/>
              </a:lnSpc>
              <a:buClr>
                <a:srgbClr val="459597"/>
              </a:buClr>
              <a:buFont typeface="Arial" panose="020B0604020202020204" pitchFamily="34" charset="0"/>
              <a:buChar char="•"/>
            </a:pPr>
            <a:r>
              <a:rPr lang="en-GB" sz="2200" b="1" dirty="0">
                <a:solidFill>
                  <a:srgbClr val="414141"/>
                </a:solidFill>
              </a:rPr>
              <a:t>Say something like: </a:t>
            </a:r>
            <a:r>
              <a:rPr lang="en-GB" sz="2200" dirty="0">
                <a:solidFill>
                  <a:srgbClr val="414141"/>
                </a:solidFill>
              </a:rPr>
              <a:t>“If you know someone visiting Maribor, feel free to share my contact - I’d love to host them!”</a:t>
            </a:r>
          </a:p>
          <a:p>
            <a:pPr marL="342900" indent="-342900">
              <a:lnSpc>
                <a:spcPts val="2240"/>
              </a:lnSpc>
              <a:buClr>
                <a:srgbClr val="459597"/>
              </a:buClr>
              <a:buFont typeface="Arial" panose="020B0604020202020204" pitchFamily="34" charset="0"/>
              <a:buChar char="•"/>
            </a:pPr>
            <a:r>
              <a:rPr lang="en-GB" sz="2200" b="1" dirty="0">
                <a:solidFill>
                  <a:srgbClr val="414141"/>
                </a:solidFill>
              </a:rPr>
              <a:t>Make it easy to share </a:t>
            </a:r>
            <a:r>
              <a:rPr lang="en-GB" sz="2200" dirty="0">
                <a:solidFill>
                  <a:srgbClr val="414141"/>
                </a:solidFill>
              </a:rPr>
              <a:t>by offering a business card or Instagram handle.</a:t>
            </a:r>
          </a:p>
          <a:p>
            <a:pPr marL="342900" indent="-342900">
              <a:lnSpc>
                <a:spcPts val="2240"/>
              </a:lnSpc>
              <a:buClr>
                <a:srgbClr val="459597"/>
              </a:buClr>
              <a:buFont typeface="Arial" panose="020B0604020202020204" pitchFamily="34" charset="0"/>
              <a:buChar char="•"/>
            </a:pPr>
            <a:r>
              <a:rPr lang="en-GB" sz="2200" b="1" dirty="0">
                <a:solidFill>
                  <a:srgbClr val="414141"/>
                </a:solidFill>
              </a:rPr>
              <a:t>Ask for permission to share guest photos or stories </a:t>
            </a:r>
            <a:r>
              <a:rPr lang="en-GB" sz="2200" dirty="0">
                <a:solidFill>
                  <a:srgbClr val="414141"/>
                </a:solidFill>
              </a:rPr>
              <a:t>(if they post and tag you). Sharing authentic guest experiences builds trust and attracts potential guests.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C43163D8-3A93-592B-08EB-237C28DE9EDF}"/>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FE223D8A-9343-F576-35AD-7EF3411BEEB4}"/>
              </a:ext>
            </a:extLst>
          </p:cNvPr>
          <p:cNvSpPr txBox="1">
            <a:spLocks/>
          </p:cNvSpPr>
          <p:nvPr/>
        </p:nvSpPr>
        <p:spPr>
          <a:xfrm>
            <a:off x="6002163" y="2290151"/>
            <a:ext cx="459411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Tools and tips:</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Create a simple “referral card” or digital thank-you with your contact and IG/Facebook info.</a:t>
            </a:r>
          </a:p>
          <a:p>
            <a:pPr marL="342900" indent="-342900" algn="l">
              <a:lnSpc>
                <a:spcPts val="2340"/>
              </a:lnSpc>
              <a:spcBef>
                <a:spcPts val="0"/>
              </a:spcBef>
              <a:buFont typeface="Arial" panose="020B0604020202020204" pitchFamily="34" charset="0"/>
              <a:buChar char="•"/>
            </a:pPr>
            <a:r>
              <a:rPr lang="en-IE" sz="2200" dirty="0"/>
              <a:t>Feature happy guest comments or photos (with consent) on your booking profile.</a:t>
            </a:r>
          </a:p>
          <a:p>
            <a:pPr marL="342900" indent="-342900" algn="l">
              <a:lnSpc>
                <a:spcPts val="2340"/>
              </a:lnSpc>
              <a:spcBef>
                <a:spcPts val="0"/>
              </a:spcBef>
              <a:buFont typeface="Arial" panose="020B0604020202020204" pitchFamily="34" charset="0"/>
              <a:buChar char="•"/>
            </a:pPr>
            <a:r>
              <a:rPr lang="en-IE" sz="2200" dirty="0"/>
              <a:t>Use social proof: good reviews attract more bookings and build trust faster than ads.</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2384AE17-9E9B-0300-DC35-DF20211F315C}"/>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1764529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91E55-F192-E8AB-4B32-C8C81745CAB7}"/>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51A5C4A-364F-520A-9B7D-A6B58B6955E6}"/>
              </a:ext>
            </a:extLst>
          </p:cNvPr>
          <p:cNvPicPr>
            <a:picLocks noGrp="1" noChangeAspect="1"/>
          </p:cNvPicPr>
          <p:nvPr>
            <p:ph type="pic" sz="quarter" idx="13"/>
          </p:nvPr>
        </p:nvPicPr>
        <p:blipFill>
          <a:blip r:embed="rId2"/>
          <a:srcRect l="9684" r="9684"/>
          <a:stretch/>
        </p:blipFill>
        <p:spPr/>
      </p:pic>
      <p:sp>
        <p:nvSpPr>
          <p:cNvPr id="8" name="Text Placeholder 7">
            <a:extLst>
              <a:ext uri="{FF2B5EF4-FFF2-40B4-BE49-F238E27FC236}">
                <a16:creationId xmlns:a16="http://schemas.microsoft.com/office/drawing/2014/main" id="{C75C1F23-28F0-DDC4-1338-B045BB3BBA45}"/>
              </a:ext>
            </a:extLst>
          </p:cNvPr>
          <p:cNvSpPr>
            <a:spLocks noGrp="1"/>
          </p:cNvSpPr>
          <p:nvPr>
            <p:ph type="body" sz="quarter" idx="65"/>
          </p:nvPr>
        </p:nvSpPr>
        <p:spPr>
          <a:xfrm rot="16200000">
            <a:off x="9807495" y="1288249"/>
            <a:ext cx="2953721" cy="452458"/>
          </a:xfrm>
        </p:spPr>
        <p:txBody>
          <a:bodyPr lIns="91440" tIns="45720" rIns="91440" bIns="45720" anchor="ctr">
            <a:noAutofit/>
          </a:bodyPr>
          <a:lstStyle/>
          <a:p>
            <a:r>
              <a:rPr lang="en-GB" dirty="0">
                <a:latin typeface="Calibri"/>
                <a:ea typeface="Calibri"/>
                <a:cs typeface="Calibri"/>
              </a:rPr>
              <a:t>Photo Credit: </a:t>
            </a:r>
            <a:r>
              <a:rPr lang="en-GB" dirty="0" err="1">
                <a:latin typeface="Calibri"/>
                <a:ea typeface="Calibri"/>
                <a:cs typeface="Calibri"/>
              </a:rPr>
              <a:t>iZVORNO</a:t>
            </a:r>
            <a:r>
              <a:rPr lang="en-GB" dirty="0">
                <a:latin typeface="Calibri"/>
                <a:ea typeface="Calibri"/>
                <a:cs typeface="Calibri"/>
              </a:rPr>
              <a:t> SLOVENSKO</a:t>
            </a:r>
            <a:endParaRPr lang="en-GB" dirty="0">
              <a:ea typeface="Calibri"/>
            </a:endParaRPr>
          </a:p>
        </p:txBody>
      </p:sp>
      <p:sp>
        <p:nvSpPr>
          <p:cNvPr id="7" name="Text Placeholder 3">
            <a:extLst>
              <a:ext uri="{FF2B5EF4-FFF2-40B4-BE49-F238E27FC236}">
                <a16:creationId xmlns:a16="http://schemas.microsoft.com/office/drawing/2014/main" id="{8F3E2A69-2E91-1BAE-CFDF-A38962421FBD}"/>
              </a:ext>
            </a:extLst>
          </p:cNvPr>
          <p:cNvSpPr txBox="1">
            <a:spLocks/>
          </p:cNvSpPr>
          <p:nvPr/>
        </p:nvSpPr>
        <p:spPr>
          <a:xfrm>
            <a:off x="629646" y="307773"/>
            <a:ext cx="666762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CASE STUDY: </a:t>
            </a:r>
            <a:r>
              <a:rPr lang="en-US" dirty="0"/>
              <a:t>How to Work and Connect with Local Community</a:t>
            </a:r>
          </a:p>
          <a:p>
            <a:pPr>
              <a:lnSpc>
                <a:spcPts val="3720"/>
              </a:lnSpc>
            </a:pPr>
            <a:endParaRPr lang="en-US" dirty="0"/>
          </a:p>
        </p:txBody>
      </p:sp>
      <p:cxnSp>
        <p:nvCxnSpPr>
          <p:cNvPr id="9" name="Straight Connector 8">
            <a:extLst>
              <a:ext uri="{FF2B5EF4-FFF2-40B4-BE49-F238E27FC236}">
                <a16:creationId xmlns:a16="http://schemas.microsoft.com/office/drawing/2014/main" id="{505C46C7-45A1-E1E1-672A-C65F445DD0DA}"/>
              </a:ext>
            </a:extLst>
          </p:cNvPr>
          <p:cNvCxnSpPr>
            <a:cxnSpLocks/>
          </p:cNvCxnSpPr>
          <p:nvPr/>
        </p:nvCxnSpPr>
        <p:spPr>
          <a:xfrm>
            <a:off x="0" y="1886000"/>
            <a:ext cx="551329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4DB0D686-EAE6-8577-4149-DC3BE34FAEAC}"/>
              </a:ext>
            </a:extLst>
          </p:cNvPr>
          <p:cNvSpPr txBox="1">
            <a:spLocks/>
          </p:cNvSpPr>
          <p:nvPr/>
        </p:nvSpPr>
        <p:spPr>
          <a:xfrm>
            <a:off x="629645" y="2187685"/>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hlinkClick r:id="rId3">
                  <a:extLst>
                    <a:ext uri="{A12FA001-AC4F-418D-AE19-62706E023703}">
                      <ahyp:hlinkClr xmlns:ahyp="http://schemas.microsoft.com/office/drawing/2018/hyperlinkcolor" val="tx"/>
                    </a:ext>
                  </a:extLst>
                </a:hlinkClick>
              </a:rPr>
              <a:t>IZVORNO SLOVENSKO</a:t>
            </a:r>
            <a:endParaRPr lang="en-US" dirty="0"/>
          </a:p>
        </p:txBody>
      </p:sp>
      <p:sp>
        <p:nvSpPr>
          <p:cNvPr id="11" name="Text Placeholder 4">
            <a:extLst>
              <a:ext uri="{FF2B5EF4-FFF2-40B4-BE49-F238E27FC236}">
                <a16:creationId xmlns:a16="http://schemas.microsoft.com/office/drawing/2014/main" id="{F345E57E-6D5B-5DA7-B502-1644C51897B9}"/>
              </a:ext>
            </a:extLst>
          </p:cNvPr>
          <p:cNvSpPr txBox="1">
            <a:spLocks/>
          </p:cNvSpPr>
          <p:nvPr/>
        </p:nvSpPr>
        <p:spPr>
          <a:xfrm>
            <a:off x="631007" y="2892627"/>
            <a:ext cx="5178122"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Territorial collective brands represent a unique concept in the marketing and identification of local high-quality products and services.  This approach not only stimulates the local economy, but also creates a strong link between the various actors of modern development in the region - from farmers, to caterers, to adventure providers.  Include local certified products in your offer which increase value to your recommendation</a:t>
            </a:r>
            <a:endParaRPr lang="en-US" sz="2200" dirty="0">
              <a:solidFill>
                <a:srgbClr val="414141"/>
              </a:solidFill>
            </a:endParaRPr>
          </a:p>
        </p:txBody>
      </p:sp>
      <p:sp>
        <p:nvSpPr>
          <p:cNvPr id="17" name="Slide Number Placeholder 5">
            <a:extLst>
              <a:ext uri="{FF2B5EF4-FFF2-40B4-BE49-F238E27FC236}">
                <a16:creationId xmlns:a16="http://schemas.microsoft.com/office/drawing/2014/main" id="{6EAC8A84-684A-09EC-6401-CC8716804207}"/>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66</a:t>
            </a:fld>
            <a:endParaRPr lang="fr-CA" sz="1200" dirty="0"/>
          </a:p>
        </p:txBody>
      </p:sp>
    </p:spTree>
    <p:extLst>
      <p:ext uri="{BB962C8B-B14F-4D97-AF65-F5344CB8AC3E}">
        <p14:creationId xmlns:p14="http://schemas.microsoft.com/office/powerpoint/2010/main" val="28557947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9268-AA05-11C1-4D2F-1E7E622A0F97}"/>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ACDD1792-7BE0-B034-6C57-245F31A49A36}"/>
              </a:ext>
            </a:extLst>
          </p:cNvPr>
          <p:cNvSpPr/>
          <p:nvPr/>
        </p:nvSpPr>
        <p:spPr>
          <a:xfrm rot="5400000" flipH="1">
            <a:off x="7220909" y="3658537"/>
            <a:ext cx="2295605" cy="4113563"/>
          </a:xfrm>
          <a:custGeom>
            <a:avLst/>
            <a:gdLst>
              <a:gd name="connsiteX0" fmla="*/ 2295605 w 2295605"/>
              <a:gd name="connsiteY0" fmla="*/ 3767051 h 4113563"/>
              <a:gd name="connsiteX1" fmla="*/ 2295605 w 2295605"/>
              <a:gd name="connsiteY1" fmla="*/ 3309629 h 4113563"/>
              <a:gd name="connsiteX2" fmla="*/ 2295605 w 2295605"/>
              <a:gd name="connsiteY2" fmla="*/ 3240048 h 4113563"/>
              <a:gd name="connsiteX3" fmla="*/ 2295605 w 2295605"/>
              <a:gd name="connsiteY3" fmla="*/ 2782627 h 4113563"/>
              <a:gd name="connsiteX4" fmla="*/ 2295605 w 2295605"/>
              <a:gd name="connsiteY4" fmla="*/ 984426 h 4113563"/>
              <a:gd name="connsiteX5" fmla="*/ 2295605 w 2295605"/>
              <a:gd name="connsiteY5" fmla="*/ 527003 h 4113563"/>
              <a:gd name="connsiteX6" fmla="*/ 2295605 w 2295605"/>
              <a:gd name="connsiteY6" fmla="*/ 457422 h 4113563"/>
              <a:gd name="connsiteX7" fmla="*/ 2295605 w 2295605"/>
              <a:gd name="connsiteY7" fmla="*/ 0 h 4113563"/>
              <a:gd name="connsiteX8" fmla="*/ 1759047 w 2295605"/>
              <a:gd name="connsiteY8" fmla="*/ 0 h 4113563"/>
              <a:gd name="connsiteX9" fmla="*/ 216425 w 2295605"/>
              <a:gd name="connsiteY9" fmla="*/ 0 h 4113563"/>
              <a:gd name="connsiteX10" fmla="*/ 0 w 2295605"/>
              <a:gd name="connsiteY10" fmla="*/ 0 h 4113563"/>
              <a:gd name="connsiteX11" fmla="*/ 0 w 2295605"/>
              <a:gd name="connsiteY11" fmla="*/ 406245 h 4113563"/>
              <a:gd name="connsiteX12" fmla="*/ 5120 w 2295605"/>
              <a:gd name="connsiteY12" fmla="*/ 406245 h 4113563"/>
              <a:gd name="connsiteX13" fmla="*/ 5120 w 2295605"/>
              <a:gd name="connsiteY13" fmla="*/ 1713759 h 4113563"/>
              <a:gd name="connsiteX14" fmla="*/ 5120 w 2295605"/>
              <a:gd name="connsiteY14" fmla="*/ 2250314 h 4113563"/>
              <a:gd name="connsiteX15" fmla="*/ 5119 w 2295605"/>
              <a:gd name="connsiteY15" fmla="*/ 2250314 h 4113563"/>
              <a:gd name="connsiteX16" fmla="*/ 5120 w 2295605"/>
              <a:gd name="connsiteY16" fmla="*/ 3792936 h 4113563"/>
              <a:gd name="connsiteX17" fmla="*/ 5120 w 2295605"/>
              <a:gd name="connsiteY17" fmla="*/ 4113563 h 4113563"/>
              <a:gd name="connsiteX18" fmla="*/ 507879 w 2295605"/>
              <a:gd name="connsiteY18" fmla="*/ 4113563 h 4113563"/>
              <a:gd name="connsiteX19" fmla="*/ 1044437 w 2295605"/>
              <a:gd name="connsiteY19" fmla="*/ 4113563 h 4113563"/>
              <a:gd name="connsiteX20" fmla="*/ 1101241 w 2295605"/>
              <a:gd name="connsiteY20" fmla="*/ 4108443 h 4113563"/>
              <a:gd name="connsiteX21" fmla="*/ 1377101 w 2295605"/>
              <a:gd name="connsiteY21" fmla="*/ 4108443 h 4113563"/>
              <a:gd name="connsiteX22" fmla="*/ 1913658 w 2295605"/>
              <a:gd name="connsiteY22" fmla="*/ 4108443 h 4113563"/>
              <a:gd name="connsiteX23" fmla="*/ 2295605 w 2295605"/>
              <a:gd name="connsiteY23" fmla="*/ 3767051 h 411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95605" h="4113563">
                <a:moveTo>
                  <a:pt x="2295605" y="3767051"/>
                </a:moveTo>
                <a:lnTo>
                  <a:pt x="2295605" y="3309629"/>
                </a:lnTo>
                <a:lnTo>
                  <a:pt x="2295605" y="3240048"/>
                </a:lnTo>
                <a:lnTo>
                  <a:pt x="2295605" y="2782627"/>
                </a:lnTo>
                <a:lnTo>
                  <a:pt x="2295605" y="984426"/>
                </a:lnTo>
                <a:lnTo>
                  <a:pt x="2295605" y="527003"/>
                </a:lnTo>
                <a:lnTo>
                  <a:pt x="2295605" y="457422"/>
                </a:lnTo>
                <a:lnTo>
                  <a:pt x="2295605" y="0"/>
                </a:lnTo>
                <a:lnTo>
                  <a:pt x="1759047" y="0"/>
                </a:lnTo>
                <a:lnTo>
                  <a:pt x="216425" y="0"/>
                </a:lnTo>
                <a:lnTo>
                  <a:pt x="0" y="0"/>
                </a:lnTo>
                <a:lnTo>
                  <a:pt x="0" y="406245"/>
                </a:lnTo>
                <a:lnTo>
                  <a:pt x="5120" y="406245"/>
                </a:lnTo>
                <a:lnTo>
                  <a:pt x="5120" y="1713759"/>
                </a:lnTo>
                <a:lnTo>
                  <a:pt x="5120" y="2250314"/>
                </a:lnTo>
                <a:lnTo>
                  <a:pt x="5119" y="2250314"/>
                </a:lnTo>
                <a:lnTo>
                  <a:pt x="5120" y="3792936"/>
                </a:lnTo>
                <a:lnTo>
                  <a:pt x="5120" y="4113563"/>
                </a:lnTo>
                <a:lnTo>
                  <a:pt x="507879" y="4113563"/>
                </a:lnTo>
                <a:lnTo>
                  <a:pt x="1044437" y="4113563"/>
                </a:lnTo>
                <a:lnTo>
                  <a:pt x="1101241" y="4108443"/>
                </a:lnTo>
                <a:lnTo>
                  <a:pt x="1377101" y="4108443"/>
                </a:lnTo>
                <a:lnTo>
                  <a:pt x="1913658" y="4108443"/>
                </a:lnTo>
                <a:cubicBezTo>
                  <a:pt x="2125294" y="4108443"/>
                  <a:pt x="2295605" y="3955096"/>
                  <a:pt x="2295605" y="376705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5">
            <a:extLst>
              <a:ext uri="{FF2B5EF4-FFF2-40B4-BE49-F238E27FC236}">
                <a16:creationId xmlns:a16="http://schemas.microsoft.com/office/drawing/2014/main" id="{B272A7BB-2283-24CD-7B33-FC2B41645216}"/>
              </a:ext>
            </a:extLst>
          </p:cNvPr>
          <p:cNvSpPr>
            <a:spLocks noGrp="1"/>
          </p:cNvSpPr>
          <p:nvPr>
            <p:ph type="body" sz="quarter" idx="4294967295"/>
          </p:nvPr>
        </p:nvSpPr>
        <p:spPr>
          <a:xfrm>
            <a:off x="937707" y="763768"/>
            <a:ext cx="5675363" cy="720752"/>
          </a:xfrm>
          <a:prstGeom prst="rect">
            <a:avLst/>
          </a:prstGeom>
        </p:spPr>
        <p:txBody>
          <a:bodyPr/>
          <a:lstStyle/>
          <a:p>
            <a:pPr marL="0" indent="0">
              <a:lnSpc>
                <a:spcPts val="3720"/>
              </a:lnSpc>
              <a:spcBef>
                <a:spcPts val="0"/>
              </a:spcBef>
              <a:buNone/>
            </a:pPr>
            <a:r>
              <a:rPr lang="en-US" sz="3600" b="1" dirty="0">
                <a:solidFill>
                  <a:srgbClr val="EC7C69"/>
                </a:solidFill>
              </a:rPr>
              <a:t>Practical Exercise: </a:t>
            </a:r>
            <a:r>
              <a:rPr lang="en-US" sz="3600" b="1" dirty="0">
                <a:solidFill>
                  <a:srgbClr val="459597"/>
                </a:solidFill>
              </a:rPr>
              <a:t>Guest Experience Knowledge Test</a:t>
            </a:r>
          </a:p>
          <a:p>
            <a:pPr marL="0" indent="0">
              <a:lnSpc>
                <a:spcPts val="3720"/>
              </a:lnSpc>
              <a:spcBef>
                <a:spcPts val="0"/>
              </a:spcBef>
              <a:buNone/>
            </a:pPr>
            <a:endParaRPr lang="en-US" sz="3600" b="1" dirty="0">
              <a:solidFill>
                <a:srgbClr val="EC7C69"/>
              </a:solidFill>
            </a:endParaRPr>
          </a:p>
        </p:txBody>
      </p:sp>
      <p:sp>
        <p:nvSpPr>
          <p:cNvPr id="8" name="Text Placeholder 1">
            <a:extLst>
              <a:ext uri="{FF2B5EF4-FFF2-40B4-BE49-F238E27FC236}">
                <a16:creationId xmlns:a16="http://schemas.microsoft.com/office/drawing/2014/main" id="{8FD4D745-2364-CFEF-DCFD-94A89DC55BF8}"/>
              </a:ext>
            </a:extLst>
          </p:cNvPr>
          <p:cNvSpPr txBox="1">
            <a:spLocks/>
          </p:cNvSpPr>
          <p:nvPr/>
        </p:nvSpPr>
        <p:spPr>
          <a:xfrm>
            <a:off x="937707" y="2710542"/>
            <a:ext cx="4662993" cy="2783361"/>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a:solidFill>
                  <a:srgbClr val="EC7C69"/>
                </a:solidFill>
              </a:rPr>
              <a:t>How should you ask for a guest review?</a:t>
            </a:r>
          </a:p>
          <a:p>
            <a:pPr algn="l">
              <a:lnSpc>
                <a:spcPct val="100000"/>
              </a:lnSpc>
              <a:spcBef>
                <a:spcPts val="0"/>
              </a:spcBef>
            </a:pPr>
            <a:endParaRPr lang="en-IE" sz="800" b="1" dirty="0">
              <a:solidFill>
                <a:srgbClr val="EC7C69"/>
              </a:solidFill>
            </a:endParaRPr>
          </a:p>
          <a:p>
            <a:pPr marL="457200" indent="-457200" algn="l">
              <a:lnSpc>
                <a:spcPts val="2540"/>
              </a:lnSpc>
              <a:spcBef>
                <a:spcPts val="0"/>
              </a:spcBef>
              <a:buClr>
                <a:srgbClr val="459597"/>
              </a:buClr>
              <a:buFont typeface="+mj-lt"/>
              <a:buAutoNum type="arabicPeriod"/>
            </a:pPr>
            <a:r>
              <a:rPr lang="en-IE" sz="2200" dirty="0">
                <a:solidFill>
                  <a:srgbClr val="414141"/>
                </a:solidFill>
              </a:rPr>
              <a:t>Before check-in</a:t>
            </a:r>
          </a:p>
          <a:p>
            <a:pPr marL="457200" indent="-457200" algn="l">
              <a:lnSpc>
                <a:spcPts val="2540"/>
              </a:lnSpc>
              <a:spcBef>
                <a:spcPts val="0"/>
              </a:spcBef>
              <a:buClr>
                <a:srgbClr val="459597"/>
              </a:buClr>
              <a:buFont typeface="+mj-lt"/>
              <a:buAutoNum type="arabicPeriod"/>
            </a:pPr>
            <a:r>
              <a:rPr lang="en-IE" sz="2200" dirty="0">
                <a:solidFill>
                  <a:srgbClr val="414141"/>
                </a:solidFill>
              </a:rPr>
              <a:t>During their first night</a:t>
            </a:r>
          </a:p>
          <a:p>
            <a:pPr marL="457200" indent="-457200" algn="l">
              <a:lnSpc>
                <a:spcPts val="2540"/>
              </a:lnSpc>
              <a:spcBef>
                <a:spcPts val="0"/>
              </a:spcBef>
              <a:buClr>
                <a:srgbClr val="459597"/>
              </a:buClr>
              <a:buFont typeface="+mj-lt"/>
              <a:buAutoNum type="arabicPeriod"/>
            </a:pPr>
            <a:r>
              <a:rPr lang="en-IE" sz="2200" dirty="0">
                <a:solidFill>
                  <a:srgbClr val="414141"/>
                </a:solidFill>
              </a:rPr>
              <a:t>Within 24 hours after checkout</a:t>
            </a:r>
          </a:p>
          <a:p>
            <a:pPr marL="457200" indent="-457200" algn="l">
              <a:lnSpc>
                <a:spcPts val="2540"/>
              </a:lnSpc>
              <a:spcBef>
                <a:spcPts val="0"/>
              </a:spcBef>
              <a:buClr>
                <a:srgbClr val="459597"/>
              </a:buClr>
              <a:buFont typeface="+mj-lt"/>
              <a:buAutoNum type="arabicPeriod"/>
            </a:pPr>
            <a:r>
              <a:rPr lang="en-IE" sz="2200" dirty="0">
                <a:solidFill>
                  <a:srgbClr val="414141"/>
                </a:solidFill>
              </a:rPr>
              <a:t>Only after receiving a complaint</a:t>
            </a:r>
          </a:p>
          <a:p>
            <a:pPr algn="l">
              <a:lnSpc>
                <a:spcPts val="2540"/>
              </a:lnSpc>
              <a:spcBef>
                <a:spcPts val="0"/>
              </a:spcBef>
            </a:pPr>
            <a:endParaRPr lang="en-IE" sz="2200" dirty="0">
              <a:solidFill>
                <a:srgbClr val="414141"/>
              </a:solidFill>
            </a:endParaRPr>
          </a:p>
          <a:p>
            <a:pPr algn="l">
              <a:lnSpc>
                <a:spcPts val="2540"/>
              </a:lnSpc>
              <a:spcBef>
                <a:spcPts val="0"/>
              </a:spcBef>
            </a:pPr>
            <a:endParaRPr lang="en-IE" sz="2200" dirty="0">
              <a:solidFill>
                <a:srgbClr val="414141"/>
              </a:solidFill>
            </a:endParaRPr>
          </a:p>
          <a:p>
            <a:pPr algn="l">
              <a:lnSpc>
                <a:spcPts val="2540"/>
              </a:lnSpc>
              <a:spcBef>
                <a:spcPts val="0"/>
              </a:spcBef>
            </a:pPr>
            <a:endParaRPr lang="en-IE" sz="2200" dirty="0">
              <a:solidFill>
                <a:srgbClr val="414141"/>
              </a:solidFill>
            </a:endParaRPr>
          </a:p>
          <a:p>
            <a:pPr algn="l">
              <a:lnSpc>
                <a:spcPts val="2540"/>
              </a:lnSpc>
              <a:spcBef>
                <a:spcPts val="0"/>
              </a:spcBef>
            </a:pPr>
            <a:endParaRPr lang="en-US" sz="2400" dirty="0">
              <a:solidFill>
                <a:srgbClr val="414141"/>
              </a:solidFill>
            </a:endParaRPr>
          </a:p>
        </p:txBody>
      </p:sp>
      <p:pic>
        <p:nvPicPr>
          <p:cNvPr id="10" name="Graphic 9" descr="Signature with solid fill">
            <a:extLst>
              <a:ext uri="{FF2B5EF4-FFF2-40B4-BE49-F238E27FC236}">
                <a16:creationId xmlns:a16="http://schemas.microsoft.com/office/drawing/2014/main" id="{66AEEB0B-7293-6617-CBA0-91D38FECB1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6DD1865-1232-92B4-CC82-D4F105E1504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67</a:t>
            </a:fld>
            <a:endParaRPr lang="fr-CA" sz="1200" dirty="0">
              <a:solidFill>
                <a:schemeClr val="bg1"/>
              </a:solidFill>
            </a:endParaRPr>
          </a:p>
        </p:txBody>
      </p:sp>
      <p:sp>
        <p:nvSpPr>
          <p:cNvPr id="5" name="Text Placeholder 1">
            <a:extLst>
              <a:ext uri="{FF2B5EF4-FFF2-40B4-BE49-F238E27FC236}">
                <a16:creationId xmlns:a16="http://schemas.microsoft.com/office/drawing/2014/main" id="{CAAE3CC1-BEF1-B1BC-AD6C-26A580398084}"/>
              </a:ext>
            </a:extLst>
          </p:cNvPr>
          <p:cNvSpPr txBox="1">
            <a:spLocks/>
          </p:cNvSpPr>
          <p:nvPr/>
        </p:nvSpPr>
        <p:spPr>
          <a:xfrm>
            <a:off x="6613070" y="4984309"/>
            <a:ext cx="358154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Correct answer: C</a:t>
            </a:r>
          </a:p>
          <a:p>
            <a:pPr algn="l">
              <a:lnSpc>
                <a:spcPts val="2340"/>
              </a:lnSpc>
              <a:spcBef>
                <a:spcPts val="0"/>
              </a:spcBef>
              <a:spcAft>
                <a:spcPts val="1200"/>
              </a:spcAft>
            </a:pPr>
            <a:endParaRPr lang="en-US" sz="2200" dirty="0">
              <a:solidFill>
                <a:srgbClr val="414141"/>
              </a:solidFill>
            </a:endParaRPr>
          </a:p>
        </p:txBody>
      </p:sp>
      <p:pic>
        <p:nvPicPr>
          <p:cNvPr id="2" name="Picture 1">
            <a:extLst>
              <a:ext uri="{FF2B5EF4-FFF2-40B4-BE49-F238E27FC236}">
                <a16:creationId xmlns:a16="http://schemas.microsoft.com/office/drawing/2014/main" id="{EF87050E-2F95-7A50-2242-80F46F4A76C7}"/>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8101190" y="4507409"/>
            <a:ext cx="3580276" cy="2659133"/>
          </a:xfrm>
          <a:prstGeom prst="rect">
            <a:avLst/>
          </a:prstGeom>
        </p:spPr>
      </p:pic>
    </p:spTree>
    <p:extLst>
      <p:ext uri="{BB962C8B-B14F-4D97-AF65-F5344CB8AC3E}">
        <p14:creationId xmlns:p14="http://schemas.microsoft.com/office/powerpoint/2010/main" val="40884581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0B5F-4085-829D-1B7F-0A3FFBE1B39A}"/>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894265C-5AA7-B2CC-B98E-5741932357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68</a:t>
            </a:fld>
            <a:endParaRPr lang="fr-CA" sz="1200" dirty="0">
              <a:solidFill>
                <a:schemeClr val="bg1"/>
              </a:solidFill>
            </a:endParaRPr>
          </a:p>
        </p:txBody>
      </p:sp>
      <p:sp>
        <p:nvSpPr>
          <p:cNvPr id="8" name="Freeform 7">
            <a:extLst>
              <a:ext uri="{FF2B5EF4-FFF2-40B4-BE49-F238E27FC236}">
                <a16:creationId xmlns:a16="http://schemas.microsoft.com/office/drawing/2014/main" id="{47D9B29D-E70A-F0A6-EB46-F76C9CEE0078}"/>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2BB03F2-A079-7C66-76D7-7363A331346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sp>
        <p:nvSpPr>
          <p:cNvPr id="2" name="Text Placeholder 5">
            <a:extLst>
              <a:ext uri="{FF2B5EF4-FFF2-40B4-BE49-F238E27FC236}">
                <a16:creationId xmlns:a16="http://schemas.microsoft.com/office/drawing/2014/main" id="{31723DDD-585A-1EE4-B299-3CD4141E7AF8}"/>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Hotel Guest Journey: How to Analyze (Step-by-Step)</a:t>
            </a:r>
            <a:endParaRPr lang="en-US" sz="3600" b="1" dirty="0">
              <a:solidFill>
                <a:srgbClr val="EC7C69"/>
              </a:solidFill>
            </a:endParaRPr>
          </a:p>
        </p:txBody>
      </p:sp>
      <p:sp>
        <p:nvSpPr>
          <p:cNvPr id="6" name="Text Placeholder 1">
            <a:extLst>
              <a:ext uri="{FF2B5EF4-FFF2-40B4-BE49-F238E27FC236}">
                <a16:creationId xmlns:a16="http://schemas.microsoft.com/office/drawing/2014/main" id="{3E401D42-D010-B352-E576-0F14FB1CB727}"/>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A detailed guide to mapping the full guest journey—from "dreaming" to post-stay review—highlighting stages, touchpoints, and optimization strategies</a:t>
            </a:r>
            <a:endParaRPr lang="en-US" sz="2400" dirty="0">
              <a:solidFill>
                <a:srgbClr val="414141"/>
              </a:solidFill>
            </a:endParaRPr>
          </a:p>
        </p:txBody>
      </p:sp>
      <p:pic>
        <p:nvPicPr>
          <p:cNvPr id="7" name="Picture 6">
            <a:extLst>
              <a:ext uri="{FF2B5EF4-FFF2-40B4-BE49-F238E27FC236}">
                <a16:creationId xmlns:a16="http://schemas.microsoft.com/office/drawing/2014/main" id="{35D8A992-AEE6-AD9A-E461-990AB6E20E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12" name="Picture 2" descr="authentic marketing">
            <a:extLst>
              <a:ext uri="{FF2B5EF4-FFF2-40B4-BE49-F238E27FC236}">
                <a16:creationId xmlns:a16="http://schemas.microsoft.com/office/drawing/2014/main" id="{E58EF247-7819-7011-F0BB-B1348AF4FC8E}"/>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556075" y="3312318"/>
            <a:ext cx="4099293" cy="238189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63D6267B-7945-45C8-E330-BC7C18FF3F6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F32F6B26-67AD-7348-E9F5-CD17953D0BB6}"/>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3">
                  <a:extLst>
                    <a:ext uri="{A12FA001-AC4F-418D-AE19-62706E023703}">
                      <ahyp:hlinkClr xmlns:ahyp="http://schemas.microsoft.com/office/drawing/2018/hyperlinkcolor" val="tx"/>
                    </a:ext>
                  </a:extLst>
                </a:hlinkClick>
              </a:rPr>
              <a:t>Read</a:t>
            </a:r>
            <a:endParaRPr lang="en-IE" sz="2800" b="1" dirty="0">
              <a:solidFill>
                <a:schemeClr val="bg1"/>
              </a:solidFill>
            </a:endParaRPr>
          </a:p>
        </p:txBody>
      </p:sp>
    </p:spTree>
    <p:extLst>
      <p:ext uri="{BB962C8B-B14F-4D97-AF65-F5344CB8AC3E}">
        <p14:creationId xmlns:p14="http://schemas.microsoft.com/office/powerpoint/2010/main" val="2227573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2DFB3-6903-C570-575A-8FC2A3548FEF}"/>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2878CF6-9069-785A-1127-E9B4B10FA42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pPr/>
              <a:t>69</a:t>
            </a:fld>
            <a:endParaRPr lang="fr-CA" sz="1200" dirty="0">
              <a:solidFill>
                <a:schemeClr val="bg1"/>
              </a:solidFill>
            </a:endParaRPr>
          </a:p>
        </p:txBody>
      </p:sp>
      <p:sp>
        <p:nvSpPr>
          <p:cNvPr id="8" name="Freeform 7">
            <a:extLst>
              <a:ext uri="{FF2B5EF4-FFF2-40B4-BE49-F238E27FC236}">
                <a16:creationId xmlns:a16="http://schemas.microsoft.com/office/drawing/2014/main" id="{5111593A-9568-7EE9-A2C4-F13C172EC55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C4046220-C7F8-698E-BC86-325B408EB3A0}"/>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Additional Reading</a:t>
            </a:r>
          </a:p>
        </p:txBody>
      </p:sp>
      <p:sp>
        <p:nvSpPr>
          <p:cNvPr id="2" name="Text Placeholder 5">
            <a:extLst>
              <a:ext uri="{FF2B5EF4-FFF2-40B4-BE49-F238E27FC236}">
                <a16:creationId xmlns:a16="http://schemas.microsoft.com/office/drawing/2014/main" id="{170492CB-1E8F-FBC3-56B0-2B0C6026E311}"/>
              </a:ext>
            </a:extLst>
          </p:cNvPr>
          <p:cNvSpPr txBox="1">
            <a:spLocks/>
          </p:cNvSpPr>
          <p:nvPr/>
        </p:nvSpPr>
        <p:spPr>
          <a:xfrm>
            <a:off x="885302" y="1760918"/>
            <a:ext cx="8767617"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Hospitality In The Digital Age: Managing Quality Without Being On-Site (Forbes)</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1E0003F-56E2-2115-406D-391999A18E8B}"/>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An opinion article exploring remote management, quality control, and how to uphold service excellence in a digital-first hospitality world.</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0F5A4E4E-F5AF-1645-990D-193FCEB20F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8ECF6F2D-918C-66F0-354F-2041D9124E48}"/>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A2117391-BD96-C4BE-71E9-118E24CA3FE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8C798A6-B373-77A0-43B1-A4D35C817BA2}"/>
              </a:ext>
            </a:extLst>
          </p:cNvPr>
          <p:cNvSpPr/>
          <p:nvPr/>
        </p:nvSpPr>
        <p:spPr>
          <a:xfrm>
            <a:off x="9655896" y="227118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3">
                  <a:extLst>
                    <a:ext uri="{A12FA001-AC4F-418D-AE19-62706E023703}">
                      <ahyp:hlinkClr xmlns:ahyp="http://schemas.microsoft.com/office/drawing/2018/hyperlinkcolor" val="tx"/>
                    </a:ext>
                  </a:extLst>
                </a:hlinkClick>
              </a:rPr>
              <a:t>Article</a:t>
            </a:r>
            <a:endParaRPr lang="en-IE" sz="2800" b="1" dirty="0">
              <a:solidFill>
                <a:schemeClr val="bg1"/>
              </a:solidFill>
            </a:endParaRPr>
          </a:p>
        </p:txBody>
      </p:sp>
    </p:spTree>
    <p:extLst>
      <p:ext uri="{BB962C8B-B14F-4D97-AF65-F5344CB8AC3E}">
        <p14:creationId xmlns:p14="http://schemas.microsoft.com/office/powerpoint/2010/main" val="1164527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Managing the Guest Journey – Before, During &amp; After the Stay</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Section 1</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091553" y="4455381"/>
            <a:ext cx="7429278"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You'll learn how to communicate clearly, add personal touches that reflect your style and location, and handle common issues calmly and professionally. The goal is to make guests feel cared for, which helps bring more positive reviews, repeat visits, and recommendations. By focusing on each stage of the guest journey, you can build trust and create memorable stays</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455381"/>
            <a:ext cx="3354242"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This section teaches you how to create a smooth and welcoming experience for your guests, from the moment they book until after they leave. </a:t>
            </a:r>
            <a:endParaRPr lang="en-IE" dirty="0"/>
          </a:p>
        </p:txBody>
      </p:sp>
      <p:pic>
        <p:nvPicPr>
          <p:cNvPr id="8" name="Picture Placeholder 7" descr="A hand opening a hotel room door&#10;&#10;AI-generated content may be incorrect.">
            <a:extLst>
              <a:ext uri="{FF2B5EF4-FFF2-40B4-BE49-F238E27FC236}">
                <a16:creationId xmlns:a16="http://schemas.microsoft.com/office/drawing/2014/main" id="{51F9242A-D916-0D2D-FD2B-F2D692F53A48}"/>
              </a:ext>
            </a:extLst>
          </p:cNvPr>
          <p:cNvPicPr>
            <a:picLocks noGrp="1" noChangeAspect="1"/>
          </p:cNvPicPr>
          <p:nvPr>
            <p:ph type="pic" sz="quarter" idx="67"/>
          </p:nvPr>
        </p:nvPicPr>
        <p:blipFill>
          <a:blip r:embed="rId2"/>
          <a:srcRect t="647" b="647"/>
          <a:stretch>
            <a:fillRect/>
          </a:stretch>
        </p:blipFill>
        <p:spPr/>
      </p:pic>
    </p:spTree>
    <p:extLst>
      <p:ext uri="{BB962C8B-B14F-4D97-AF65-F5344CB8AC3E}">
        <p14:creationId xmlns:p14="http://schemas.microsoft.com/office/powerpoint/2010/main" val="1164802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5 (Part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1696426"/>
          </a:xfrm>
          <a:prstGeom prst="rect">
            <a:avLst/>
          </a:prstGeom>
          <a:noFill/>
        </p:spPr>
        <p:txBody>
          <a:bodyPr wrap="square" rtlCol="0">
            <a:spAutoFit/>
          </a:bodyPr>
          <a:lstStyle/>
          <a:p>
            <a:pPr algn="ctr">
              <a:lnSpc>
                <a:spcPts val="2520"/>
              </a:lnSpc>
            </a:pPr>
            <a:r>
              <a:rPr lang="en-IE" sz="2400" b="1" dirty="0">
                <a:solidFill>
                  <a:srgbClr val="459597"/>
                </a:solidFill>
              </a:rPr>
              <a:t>Section 1: </a:t>
            </a:r>
            <a:r>
              <a:rPr lang="en-IE" sz="2400" dirty="0">
                <a:solidFill>
                  <a:srgbClr val="414141"/>
                </a:solidFill>
              </a:rPr>
              <a:t>Managing the Guest Journey - Before, During </a:t>
            </a:r>
          </a:p>
          <a:p>
            <a:pPr algn="ctr">
              <a:lnSpc>
                <a:spcPts val="2520"/>
              </a:lnSpc>
            </a:pPr>
            <a:r>
              <a:rPr lang="en-IE" sz="2400" dirty="0">
                <a:solidFill>
                  <a:srgbClr val="414141"/>
                </a:solidFill>
              </a:rPr>
              <a:t>&amp; After the Stay</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92374" y="61625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5 (Part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292374" y="1229510"/>
            <a:ext cx="4464312" cy="2658228"/>
          </a:xfrm>
          <a:prstGeom prst="rect">
            <a:avLst/>
          </a:prstGeom>
          <a:noFill/>
        </p:spPr>
        <p:txBody>
          <a:bodyPr wrap="square" rtlCol="0">
            <a:spAutoFit/>
          </a:bodyPr>
          <a:lstStyle/>
          <a:p>
            <a:pPr algn="ctr">
              <a:lnSpc>
                <a:spcPts val="2520"/>
              </a:lnSpc>
            </a:pPr>
            <a:r>
              <a:rPr lang="en-IE" sz="2400" b="1" dirty="0">
                <a:solidFill>
                  <a:srgbClr val="EC7C69"/>
                </a:solidFill>
              </a:rPr>
              <a:t>Section 2: </a:t>
            </a:r>
            <a:r>
              <a:rPr lang="en-IE" sz="2400" dirty="0">
                <a:solidFill>
                  <a:srgbClr val="414141"/>
                </a:solidFill>
              </a:rPr>
              <a:t>Tools &amp; Systems for Efficient Operations</a:t>
            </a:r>
          </a:p>
          <a:p>
            <a:pPr algn="ctr">
              <a:lnSpc>
                <a:spcPts val="2520"/>
              </a:lnSpc>
            </a:pPr>
            <a:endParaRPr lang="en-IE" sz="2400" dirty="0">
              <a:solidFill>
                <a:srgbClr val="414141"/>
              </a:solidFill>
            </a:endParaRPr>
          </a:p>
          <a:p>
            <a:pPr algn="ctr">
              <a:lnSpc>
                <a:spcPts val="2520"/>
              </a:lnSpc>
            </a:pPr>
            <a:r>
              <a:rPr lang="en-IE" sz="2400" b="1" dirty="0">
                <a:solidFill>
                  <a:srgbClr val="EC7C69"/>
                </a:solidFill>
              </a:rPr>
              <a:t>Section 3: </a:t>
            </a:r>
            <a:r>
              <a:rPr lang="en-IE" sz="2400" dirty="0">
                <a:solidFill>
                  <a:srgbClr val="414141"/>
                </a:solidFill>
              </a:rPr>
              <a:t>Growing Smart</a:t>
            </a:r>
          </a:p>
          <a:p>
            <a:pPr algn="ctr">
              <a:lnSpc>
                <a:spcPts val="2520"/>
              </a:lnSpc>
            </a:pPr>
            <a:r>
              <a:rPr lang="en-IE" sz="2400" dirty="0">
                <a:solidFill>
                  <a:srgbClr val="414141"/>
                </a:solidFill>
              </a:rPr>
              <a:t> - Partnerships, Upsells &amp; Long-Term Planning</a:t>
            </a:r>
          </a:p>
          <a:p>
            <a:pPr algn="ctr">
              <a:lnSpc>
                <a:spcPts val="2520"/>
              </a:lnSpc>
            </a:pPr>
            <a:endParaRPr lang="en-IE" sz="2400" dirty="0">
              <a:solidFill>
                <a:srgbClr val="414141"/>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B62E-661E-E8A3-6785-8D40A9572BE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E752E43-493E-0FA7-2AFA-9DCD82469B6A}"/>
              </a:ext>
            </a:extLst>
          </p:cNvPr>
          <p:cNvSpPr txBox="1">
            <a:spLocks/>
          </p:cNvSpPr>
          <p:nvPr/>
        </p:nvSpPr>
        <p:spPr>
          <a:xfrm>
            <a:off x="629645" y="307773"/>
            <a:ext cx="882459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Introduction - Managing the Guest Journey – Before, During &amp; After the Stay</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744F8B49-D69A-6E72-728B-56285D55571E}"/>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EB433A-48BA-2209-0B5B-A2026216FC41}"/>
              </a:ext>
            </a:extLst>
          </p:cNvPr>
          <p:cNvSpPr txBox="1">
            <a:spLocks/>
          </p:cNvSpPr>
          <p:nvPr/>
        </p:nvSpPr>
        <p:spPr>
          <a:xfrm>
            <a:off x="629645" y="1977101"/>
            <a:ext cx="9624698" cy="3902247"/>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Every guest’s experience starts from the moment they find your listing and continues even after they leave. A good guest journey is made up of small steps — booking, arrival, the stay itself, and the follow-up after they go home. At each step, you have the chance to make guests feel welcome, safe, and cared for. </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In this section, you will learn how to communicate clearly, add personal touches that show your style and local area, and solve problems calmly and professionally. You will also learn easy ways to get good reviews, encourage guests to come back, and have them recommend you to others. When you manage the full guest journey well, you build trust, create great memories for your guests, and grow your business over time.</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D9FAF786-B9E2-8826-964D-8E5C07EFAE8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320401" y="4727357"/>
            <a:ext cx="3580276" cy="2659133"/>
          </a:xfrm>
          <a:prstGeom prst="rect">
            <a:avLst/>
          </a:prstGeom>
        </p:spPr>
      </p:pic>
      <p:sp>
        <p:nvSpPr>
          <p:cNvPr id="3" name="TextBox 2">
            <a:extLst>
              <a:ext uri="{FF2B5EF4-FFF2-40B4-BE49-F238E27FC236}">
                <a16:creationId xmlns:a16="http://schemas.microsoft.com/office/drawing/2014/main" id="{3779196A-1ACC-6549-C2A9-947F08747415}"/>
              </a:ext>
            </a:extLst>
          </p:cNvPr>
          <p:cNvSpPr txBox="1"/>
          <p:nvPr/>
        </p:nvSpPr>
        <p:spPr>
          <a:xfrm>
            <a:off x="629645" y="6056924"/>
            <a:ext cx="7457765" cy="369332"/>
          </a:xfrm>
          <a:prstGeom prst="rect">
            <a:avLst/>
          </a:prstGeom>
          <a:noFill/>
        </p:spPr>
        <p:txBody>
          <a:bodyPr wrap="square" rtlCol="0">
            <a:spAutoFit/>
          </a:bodyPr>
          <a:lstStyle/>
          <a:p>
            <a:r>
              <a:rPr lang="en-IE" b="1" dirty="0">
                <a:solidFill>
                  <a:srgbClr val="414141"/>
                </a:solidFill>
              </a:rPr>
              <a:t>Source: </a:t>
            </a:r>
            <a:r>
              <a:rPr lang="en-US" dirty="0" err="1">
                <a:solidFill>
                  <a:srgbClr val="459597"/>
                </a:solidFill>
              </a:rPr>
              <a:t>Booking.com</a:t>
            </a:r>
            <a:r>
              <a:rPr lang="en-US" dirty="0">
                <a:solidFill>
                  <a:srgbClr val="459597"/>
                </a:solidFill>
              </a:rPr>
              <a:t> Partner Hub – "Delivering great guest experiences"</a:t>
            </a:r>
            <a:endParaRPr lang="en-IE" dirty="0">
              <a:solidFill>
                <a:srgbClr val="459597"/>
              </a:solidFill>
            </a:endParaRPr>
          </a:p>
        </p:txBody>
      </p:sp>
      <p:sp>
        <p:nvSpPr>
          <p:cNvPr id="7" name="Slide Number Placeholder 5">
            <a:extLst>
              <a:ext uri="{FF2B5EF4-FFF2-40B4-BE49-F238E27FC236}">
                <a16:creationId xmlns:a16="http://schemas.microsoft.com/office/drawing/2014/main" id="{724492B5-235D-D735-1EAC-806BFD8C626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8</a:t>
            </a:fld>
            <a:endParaRPr lang="fr-CA" sz="1200" dirty="0"/>
          </a:p>
        </p:txBody>
      </p:sp>
    </p:spTree>
    <p:extLst>
      <p:ext uri="{BB962C8B-B14F-4D97-AF65-F5344CB8AC3E}">
        <p14:creationId xmlns:p14="http://schemas.microsoft.com/office/powerpoint/2010/main" val="3513236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C397-5D33-5EF5-B62A-9C10A6E4DDF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78F2A95-22F0-0A77-B0ED-D1DE9773DEF0}"/>
              </a:ext>
            </a:extLst>
          </p:cNvPr>
          <p:cNvSpPr>
            <a:spLocks noGrp="1"/>
          </p:cNvSpPr>
          <p:nvPr>
            <p:ph type="body" sz="quarter" idx="16"/>
          </p:nvPr>
        </p:nvSpPr>
        <p:spPr>
          <a:xfrm>
            <a:off x="457303" y="349193"/>
            <a:ext cx="10614687" cy="803654"/>
          </a:xfrm>
        </p:spPr>
        <p:txBody>
          <a:bodyPr lIns="91440" tIns="45720" rIns="91440" bIns="45720" anchor="t">
            <a:noAutofit/>
          </a:bodyPr>
          <a:lstStyle/>
          <a:p>
            <a:r>
              <a:rPr lang="en-US" dirty="0">
                <a:ea typeface="Calibri"/>
                <a:cs typeface="Calibri"/>
              </a:rPr>
              <a:t>Guest Journey</a:t>
            </a:r>
          </a:p>
        </p:txBody>
      </p:sp>
      <p:cxnSp>
        <p:nvCxnSpPr>
          <p:cNvPr id="2" name="Straight Connector 1">
            <a:extLst>
              <a:ext uri="{FF2B5EF4-FFF2-40B4-BE49-F238E27FC236}">
                <a16:creationId xmlns:a16="http://schemas.microsoft.com/office/drawing/2014/main" id="{E5308BA8-BD73-2509-C914-B25EAC3313BB}"/>
              </a:ext>
            </a:extLst>
          </p:cNvPr>
          <p:cNvCxnSpPr>
            <a:cxnSpLocks/>
          </p:cNvCxnSpPr>
          <p:nvPr/>
        </p:nvCxnSpPr>
        <p:spPr>
          <a:xfrm>
            <a:off x="0" y="1046674"/>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aphicFrame>
        <p:nvGraphicFramePr>
          <p:cNvPr id="8" name="Tabela 7">
            <a:extLst>
              <a:ext uri="{FF2B5EF4-FFF2-40B4-BE49-F238E27FC236}">
                <a16:creationId xmlns:a16="http://schemas.microsoft.com/office/drawing/2014/main" id="{7506D4EB-4806-FF78-CFF1-128FD64BBD8A}"/>
              </a:ext>
            </a:extLst>
          </p:cNvPr>
          <p:cNvGraphicFramePr>
            <a:graphicFrameLocks noGrp="1"/>
          </p:cNvGraphicFramePr>
          <p:nvPr>
            <p:extLst>
              <p:ext uri="{D42A27DB-BD31-4B8C-83A1-F6EECF244321}">
                <p14:modId xmlns:p14="http://schemas.microsoft.com/office/powerpoint/2010/main" val="4002876322"/>
              </p:ext>
            </p:extLst>
          </p:nvPr>
        </p:nvGraphicFramePr>
        <p:xfrm>
          <a:off x="494860" y="1345788"/>
          <a:ext cx="11082097" cy="4219608"/>
        </p:xfrm>
        <a:graphic>
          <a:graphicData uri="http://schemas.openxmlformats.org/drawingml/2006/table">
            <a:tbl>
              <a:tblPr firstRow="1" bandRow="1">
                <a:tableStyleId>{5C22544A-7EE6-4342-B048-85BDC9FD1C3A}</a:tableStyleId>
              </a:tblPr>
              <a:tblGrid>
                <a:gridCol w="1463491">
                  <a:extLst>
                    <a:ext uri="{9D8B030D-6E8A-4147-A177-3AD203B41FA5}">
                      <a16:colId xmlns:a16="http://schemas.microsoft.com/office/drawing/2014/main" val="1886933163"/>
                    </a:ext>
                  </a:extLst>
                </a:gridCol>
                <a:gridCol w="1307034">
                  <a:extLst>
                    <a:ext uri="{9D8B030D-6E8A-4147-A177-3AD203B41FA5}">
                      <a16:colId xmlns:a16="http://schemas.microsoft.com/office/drawing/2014/main" val="3141866495"/>
                    </a:ext>
                  </a:extLst>
                </a:gridCol>
                <a:gridCol w="1385262">
                  <a:extLst>
                    <a:ext uri="{9D8B030D-6E8A-4147-A177-3AD203B41FA5}">
                      <a16:colId xmlns:a16="http://schemas.microsoft.com/office/drawing/2014/main" val="421359927"/>
                    </a:ext>
                  </a:extLst>
                </a:gridCol>
                <a:gridCol w="1385262">
                  <a:extLst>
                    <a:ext uri="{9D8B030D-6E8A-4147-A177-3AD203B41FA5}">
                      <a16:colId xmlns:a16="http://schemas.microsoft.com/office/drawing/2014/main" val="1178434084"/>
                    </a:ext>
                  </a:extLst>
                </a:gridCol>
                <a:gridCol w="1385262">
                  <a:extLst>
                    <a:ext uri="{9D8B030D-6E8A-4147-A177-3AD203B41FA5}">
                      <a16:colId xmlns:a16="http://schemas.microsoft.com/office/drawing/2014/main" val="2270773007"/>
                    </a:ext>
                  </a:extLst>
                </a:gridCol>
                <a:gridCol w="1232972">
                  <a:extLst>
                    <a:ext uri="{9D8B030D-6E8A-4147-A177-3AD203B41FA5}">
                      <a16:colId xmlns:a16="http://schemas.microsoft.com/office/drawing/2014/main" val="2044698918"/>
                    </a:ext>
                  </a:extLst>
                </a:gridCol>
                <a:gridCol w="1306286">
                  <a:extLst>
                    <a:ext uri="{9D8B030D-6E8A-4147-A177-3AD203B41FA5}">
                      <a16:colId xmlns:a16="http://schemas.microsoft.com/office/drawing/2014/main" val="926010109"/>
                    </a:ext>
                  </a:extLst>
                </a:gridCol>
                <a:gridCol w="1616528">
                  <a:extLst>
                    <a:ext uri="{9D8B030D-6E8A-4147-A177-3AD203B41FA5}">
                      <a16:colId xmlns:a16="http://schemas.microsoft.com/office/drawing/2014/main" val="772395447"/>
                    </a:ext>
                  </a:extLst>
                </a:gridCol>
              </a:tblGrid>
              <a:tr h="1008032">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Stages of Guest Journey</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Inspiration and </a:t>
                      </a:r>
                      <a:r>
                        <a:rPr lang="en-IE" sz="1900" dirty="0">
                          <a:solidFill>
                            <a:schemeClr val="bg1"/>
                          </a:solidFill>
                          <a:latin typeface="Calibri" panose="020F0502020204030204" pitchFamily="34" charset="0"/>
                          <a:cs typeface="Calibri" panose="020F0502020204030204" pitchFamily="34" charset="0"/>
                        </a:rPr>
                        <a:t>R</a:t>
                      </a:r>
                      <a:r>
                        <a:rPr lang="sl-SI" sz="1900" dirty="0">
                          <a:solidFill>
                            <a:schemeClr val="bg1"/>
                          </a:solidFill>
                          <a:latin typeface="Calibri" panose="020F0502020204030204" pitchFamily="34" charset="0"/>
                          <a:cs typeface="Calibri" panose="020F0502020204030204" pitchFamily="34" charset="0"/>
                        </a:rPr>
                        <a:t>ese</a:t>
                      </a:r>
                      <a:r>
                        <a:rPr lang="en-IE" sz="1900" dirty="0">
                          <a:solidFill>
                            <a:schemeClr val="bg1"/>
                          </a:solidFill>
                          <a:latin typeface="Calibri" panose="020F0502020204030204" pitchFamily="34" charset="0"/>
                          <a:cs typeface="Calibri" panose="020F0502020204030204" pitchFamily="34" charset="0"/>
                        </a:rPr>
                        <a:t>a</a:t>
                      </a:r>
                      <a:r>
                        <a:rPr lang="sl-SI" sz="1900" dirty="0">
                          <a:solidFill>
                            <a:schemeClr val="bg1"/>
                          </a:solidFill>
                          <a:latin typeface="Calibri" panose="020F0502020204030204" pitchFamily="34" charset="0"/>
                          <a:cs typeface="Calibri" panose="020F0502020204030204" pitchFamily="34" charset="0"/>
                        </a:rPr>
                        <a:t>rch</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Booking</a:t>
                      </a:r>
                      <a:r>
                        <a:rPr lang="en-IE" sz="1900" dirty="0">
                          <a:solidFill>
                            <a:schemeClr val="bg1"/>
                          </a:solidFill>
                          <a:latin typeface="Calibri" panose="020F0502020204030204" pitchFamily="34" charset="0"/>
                          <a:cs typeface="Calibri" panose="020F0502020204030204" pitchFamily="34" charset="0"/>
                        </a:rPr>
                        <a:t>s</a:t>
                      </a:r>
                      <a:endParaRPr lang="sl-SI" sz="1900" dirty="0">
                        <a:solidFill>
                          <a:schemeClr val="bg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Pre-arrival </a:t>
                      </a:r>
                      <a:r>
                        <a:rPr lang="en-IE" sz="1900" dirty="0">
                          <a:solidFill>
                            <a:schemeClr val="bg1"/>
                          </a:solidFill>
                          <a:latin typeface="Calibri" panose="020F0502020204030204" pitchFamily="34" charset="0"/>
                          <a:cs typeface="Calibri" panose="020F0502020204030204" pitchFamily="34" charset="0"/>
                        </a:rPr>
                        <a:t>P</a:t>
                      </a:r>
                      <a:r>
                        <a:rPr lang="sl-SI" sz="1900" dirty="0">
                          <a:solidFill>
                            <a:schemeClr val="bg1"/>
                          </a:solidFill>
                          <a:latin typeface="Calibri" panose="020F0502020204030204" pitchFamily="34" charset="0"/>
                          <a:cs typeface="Calibri" panose="020F0502020204030204" pitchFamily="34" charset="0"/>
                        </a:rPr>
                        <a:t>lanning</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Check-in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Stay</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Check-out</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Review and </a:t>
                      </a:r>
                      <a:r>
                        <a:rPr lang="en-IE" sz="1900" dirty="0">
                          <a:solidFill>
                            <a:schemeClr val="bg1"/>
                          </a:solidFill>
                          <a:latin typeface="Calibri" panose="020F0502020204030204" pitchFamily="34" charset="0"/>
                          <a:cs typeface="Calibri" panose="020F0502020204030204" pitchFamily="34" charset="0"/>
                        </a:rPr>
                        <a:t>P</a:t>
                      </a:r>
                      <a:r>
                        <a:rPr lang="sl-SI" sz="1900" dirty="0">
                          <a:solidFill>
                            <a:schemeClr val="bg1"/>
                          </a:solidFill>
                          <a:latin typeface="Calibri" panose="020F0502020204030204" pitchFamily="34" charset="0"/>
                          <a:cs typeface="Calibri" panose="020F0502020204030204" pitchFamily="34" charset="0"/>
                        </a:rPr>
                        <a:t>ost-stay</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extLst>
                  <a:ext uri="{0D108BD9-81ED-4DB2-BD59-A6C34878D82A}">
                    <a16:rowId xmlns:a16="http://schemas.microsoft.com/office/drawing/2014/main" val="1387785908"/>
                  </a:ext>
                </a:extLst>
              </a:tr>
              <a:tr h="1008032">
                <a:tc>
                  <a:txBody>
                    <a:bodyPr/>
                    <a:lstStyle/>
                    <a:p>
                      <a:pPr>
                        <a:lnSpc>
                          <a:spcPts val="1960"/>
                        </a:lnSpc>
                      </a:pPr>
                      <a:r>
                        <a:rPr lang="sl-SI" sz="1900" b="1" dirty="0">
                          <a:solidFill>
                            <a:srgbClr val="459597"/>
                          </a:solidFill>
                          <a:latin typeface="Calibri" panose="020F0502020204030204" pitchFamily="34" charset="0"/>
                          <a:cs typeface="Calibri" panose="020F0502020204030204" pitchFamily="34" charset="0"/>
                        </a:rPr>
                        <a:t>Motivators and Pain Points</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List your guest motivators and pain points of each stage</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List your guest motivators and pain points of each stage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List your guest motivators and pain points of each stage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List your guest motivators and pain points of each stage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List your guest motivators and pain points </a:t>
                      </a:r>
                      <a:r>
                        <a:rPr lang="en-IE" sz="1700" b="0" i="0" u="none" strike="noStrike" noProof="0" dirty="0">
                          <a:solidFill>
                            <a:srgbClr val="414141"/>
                          </a:solidFill>
                          <a:latin typeface="Calibri" panose="020F0502020204030204" pitchFamily="34" charset="0"/>
                          <a:cs typeface="Calibri" panose="020F0502020204030204" pitchFamily="34" charset="0"/>
                        </a:rPr>
                        <a:t>at</a:t>
                      </a:r>
                      <a:r>
                        <a:rPr lang="sl-SI" sz="1700" b="0" i="0" u="none" strike="noStrike" noProof="0" dirty="0">
                          <a:solidFill>
                            <a:srgbClr val="414141"/>
                          </a:solidFill>
                          <a:latin typeface="Calibri" panose="020F0502020204030204" pitchFamily="34" charset="0"/>
                          <a:cs typeface="Calibri" panose="020F0502020204030204" pitchFamily="34" charset="0"/>
                        </a:rPr>
                        <a:t> each stage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List your guest motivators and pain points of each stage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List your guest motivators and pain points of each stage</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extLst>
                  <a:ext uri="{0D108BD9-81ED-4DB2-BD59-A6C34878D82A}">
                    <a16:rowId xmlns:a16="http://schemas.microsoft.com/office/drawing/2014/main" val="3229714294"/>
                  </a:ext>
                </a:extLst>
              </a:tr>
              <a:tr h="1008032">
                <a:tc>
                  <a:txBody>
                    <a:bodyPr/>
                    <a:lstStyle/>
                    <a:p>
                      <a:pPr>
                        <a:lnSpc>
                          <a:spcPts val="1960"/>
                        </a:lnSpc>
                      </a:pPr>
                      <a:r>
                        <a:rPr lang="sl-SI" sz="1900" b="1" err="1">
                          <a:solidFill>
                            <a:srgbClr val="459597"/>
                          </a:solidFill>
                          <a:latin typeface="Calibri" panose="020F0502020204030204" pitchFamily="34" charset="0"/>
                          <a:cs typeface="Calibri" panose="020F0502020204030204" pitchFamily="34" charset="0"/>
                        </a:rPr>
                        <a:t>Touchpoints</a:t>
                      </a:r>
                      <a:endParaRPr lang="sl-SI" sz="1900" b="1">
                        <a:solidFill>
                          <a:srgbClr val="459597"/>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Word of mouth, social media, OTA listings, influencers</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err="1">
                          <a:solidFill>
                            <a:srgbClr val="414141"/>
                          </a:solidFill>
                          <a:latin typeface="Calibri" panose="020F0502020204030204" pitchFamily="34" charset="0"/>
                          <a:cs typeface="Calibri" panose="020F0502020204030204" pitchFamily="34" charset="0"/>
                        </a:rPr>
                        <a:t>OTAs</a:t>
                      </a:r>
                      <a:r>
                        <a:rPr lang="sl-SI" sz="1700">
                          <a:solidFill>
                            <a:srgbClr val="414141"/>
                          </a:solidFill>
                          <a:latin typeface="Calibri" panose="020F0502020204030204" pitchFamily="34" charset="0"/>
                          <a:cs typeface="Calibri" panose="020F0502020204030204" pitchFamily="34" charset="0"/>
                        </a:rPr>
                        <a:t>, E-</a:t>
                      </a:r>
                      <a:r>
                        <a:rPr lang="sl-SI" sz="1700" err="1">
                          <a:solidFill>
                            <a:srgbClr val="414141"/>
                          </a:solidFill>
                          <a:latin typeface="Calibri" panose="020F0502020204030204" pitchFamily="34" charset="0"/>
                          <a:cs typeface="Calibri" panose="020F0502020204030204" pitchFamily="34" charset="0"/>
                        </a:rPr>
                        <a:t>mails</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Customer</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support</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Your</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website</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Email, reminders, customer support</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Ease of acces, Timely check-in, Room conditions, (hotel) staff, services</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Quality of stay, toiletries, (hotel) staff, activities, Mid-stay contact</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(hotel) staff, check-out services, E-mail</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Social gatherings, E-mail reminders, and post-stay communication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extLst>
                  <a:ext uri="{0D108BD9-81ED-4DB2-BD59-A6C34878D82A}">
                    <a16:rowId xmlns:a16="http://schemas.microsoft.com/office/drawing/2014/main" val="1124543049"/>
                  </a:ext>
                </a:extLst>
              </a:tr>
            </a:tbl>
          </a:graphicData>
        </a:graphic>
      </p:graphicFrame>
      <p:pic>
        <p:nvPicPr>
          <p:cNvPr id="5" name="Picture 4">
            <a:extLst>
              <a:ext uri="{FF2B5EF4-FFF2-40B4-BE49-F238E27FC236}">
                <a16:creationId xmlns:a16="http://schemas.microsoft.com/office/drawing/2014/main" id="{0DAB13F7-55D0-A973-A1D5-83F342E962F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128488" y="4760014"/>
            <a:ext cx="3580276" cy="2659133"/>
          </a:xfrm>
          <a:prstGeom prst="rect">
            <a:avLst/>
          </a:prstGeom>
        </p:spPr>
      </p:pic>
      <p:sp>
        <p:nvSpPr>
          <p:cNvPr id="6" name="Slide Number Placeholder 5">
            <a:extLst>
              <a:ext uri="{FF2B5EF4-FFF2-40B4-BE49-F238E27FC236}">
                <a16:creationId xmlns:a16="http://schemas.microsoft.com/office/drawing/2014/main" id="{78E17BB3-AE15-A1F2-3E8A-7ADDBA1691A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9</a:t>
            </a:fld>
            <a:endParaRPr lang="fr-CA" sz="1200" dirty="0"/>
          </a:p>
        </p:txBody>
      </p:sp>
    </p:spTree>
    <p:extLst>
      <p:ext uri="{BB962C8B-B14F-4D97-AF65-F5344CB8AC3E}">
        <p14:creationId xmlns:p14="http://schemas.microsoft.com/office/powerpoint/2010/main" val="65363235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5" ma:contentTypeDescription="Create a new document." ma:contentTypeScope="" ma:versionID="1004a1fcfdaedc499d1fdbf9e606bbc9">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c246fbac5ae566393edce5c1df43e7b4"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606BDD3-39E6-4028-B778-3411FBB0C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834</TotalTime>
  <Words>7939</Words>
  <Application>Microsoft Office PowerPoint</Application>
  <PresentationFormat>Widescreen</PresentationFormat>
  <Paragraphs>794</Paragraphs>
  <Slides>70</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Arial</vt:lpstr>
      <vt:lpstr>Arial,Sans-Serif</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100</cp:revision>
  <dcterms:created xsi:type="dcterms:W3CDTF">2020-10-14T13:32:04Z</dcterms:created>
  <dcterms:modified xsi:type="dcterms:W3CDTF">2025-08-20T10:41:38Z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