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 id="2147483916" r:id="rId5"/>
  </p:sldMasterIdLst>
  <p:notesMasterIdLst>
    <p:notesMasterId r:id="rId49"/>
  </p:notesMasterIdLst>
  <p:handoutMasterIdLst>
    <p:handoutMasterId r:id="rId50"/>
  </p:handoutMasterIdLst>
  <p:sldIdLst>
    <p:sldId id="6454" r:id="rId6"/>
    <p:sldId id="7685" r:id="rId7"/>
    <p:sldId id="7695" r:id="rId8"/>
    <p:sldId id="4303" r:id="rId9"/>
    <p:sldId id="6455" r:id="rId10"/>
    <p:sldId id="6456" r:id="rId11"/>
    <p:sldId id="6457" r:id="rId12"/>
    <p:sldId id="6458" r:id="rId13"/>
    <p:sldId id="6459" r:id="rId14"/>
    <p:sldId id="6438" r:id="rId15"/>
    <p:sldId id="6460" r:id="rId16"/>
    <p:sldId id="6461" r:id="rId17"/>
    <p:sldId id="6462" r:id="rId18"/>
    <p:sldId id="6467" r:id="rId19"/>
    <p:sldId id="6468" r:id="rId20"/>
    <p:sldId id="6469" r:id="rId21"/>
    <p:sldId id="6470" r:id="rId22"/>
    <p:sldId id="6471" r:id="rId23"/>
    <p:sldId id="6463" r:id="rId24"/>
    <p:sldId id="6464" r:id="rId25"/>
    <p:sldId id="6472" r:id="rId26"/>
    <p:sldId id="6473" r:id="rId27"/>
    <p:sldId id="6474" r:id="rId28"/>
    <p:sldId id="6475" r:id="rId29"/>
    <p:sldId id="6478" r:id="rId30"/>
    <p:sldId id="6479" r:id="rId31"/>
    <p:sldId id="4327" r:id="rId32"/>
    <p:sldId id="7696" r:id="rId33"/>
    <p:sldId id="7697" r:id="rId34"/>
    <p:sldId id="7699" r:id="rId35"/>
    <p:sldId id="4311" r:id="rId36"/>
    <p:sldId id="6453" r:id="rId37"/>
    <p:sldId id="6480" r:id="rId38"/>
    <p:sldId id="6481" r:id="rId39"/>
    <p:sldId id="6482" r:id="rId40"/>
    <p:sldId id="6450" r:id="rId41"/>
    <p:sldId id="6441" r:id="rId42"/>
    <p:sldId id="4320" r:id="rId43"/>
    <p:sldId id="6440" r:id="rId44"/>
    <p:sldId id="6433" r:id="rId45"/>
    <p:sldId id="6422" r:id="rId46"/>
    <p:sldId id="7698" r:id="rId47"/>
    <p:sldId id="770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459597"/>
    <a:srgbClr val="EC7C69"/>
    <a:srgbClr val="64AFAF"/>
    <a:srgbClr val="000000"/>
    <a:srgbClr val="82CCCA"/>
    <a:srgbClr val="E5BEAC"/>
    <a:srgbClr val="FBA63B"/>
    <a:srgbClr val="367476"/>
    <a:srgbClr val="0C46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45"/>
    <p:restoredTop sz="95036" autoAdjust="0"/>
  </p:normalViewPr>
  <p:slideViewPr>
    <p:cSldViewPr snapToGrid="0">
      <p:cViewPr varScale="1">
        <p:scale>
          <a:sx n="97" d="100"/>
          <a:sy n="97" d="100"/>
        </p:scale>
        <p:origin x="768" y="96"/>
      </p:cViewPr>
      <p:guideLst/>
    </p:cSldViewPr>
  </p:slideViewPr>
  <p:notesTextViewPr>
    <p:cViewPr>
      <p:scale>
        <a:sx n="1" d="1"/>
        <a:sy n="1" d="1"/>
      </p:scale>
      <p:origin x="0" y="0"/>
    </p:cViewPr>
  </p:notesTextViewPr>
  <p:sorterViewPr>
    <p:cViewPr>
      <p:scale>
        <a:sx n="180" d="100"/>
        <a:sy n="180" d="100"/>
      </p:scale>
      <p:origin x="0" y="0"/>
    </p:cViewPr>
  </p:sorterViewPr>
  <p:notesViewPr>
    <p:cSldViewPr snapToGrid="0">
      <p:cViewPr varScale="1">
        <p:scale>
          <a:sx n="69" d="100"/>
          <a:sy n="69" d="100"/>
        </p:scale>
        <p:origin x="364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88E1C4-D3F2-2D7F-67CF-A7461D6EA5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ED145B-4148-F82B-5CE2-968FFAEEF3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D6523E-DC76-DE42-AF26-8C813579631B}" type="datetimeFigureOut">
              <a:rPr lang="en-US" smtClean="0"/>
              <a:t>8/12/2025</a:t>
            </a:fld>
            <a:endParaRPr lang="en-US"/>
          </a:p>
        </p:txBody>
      </p:sp>
      <p:sp>
        <p:nvSpPr>
          <p:cNvPr id="4" name="Footer Placeholder 3">
            <a:extLst>
              <a:ext uri="{FF2B5EF4-FFF2-40B4-BE49-F238E27FC236}">
                <a16:creationId xmlns:a16="http://schemas.microsoft.com/office/drawing/2014/main" id="{E2388CF7-8F3B-CAEB-B018-416D247D6A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1520FE2-01F5-138E-E9A3-02E84916EF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E020F0-38C9-E544-A1FE-7C1D123D0CC2}" type="slidenum">
              <a:rPr lang="en-US" smtClean="0"/>
              <a:t>‹#›</a:t>
            </a:fld>
            <a:endParaRPr lang="en-US"/>
          </a:p>
        </p:txBody>
      </p:sp>
    </p:spTree>
    <p:extLst>
      <p:ext uri="{BB962C8B-B14F-4D97-AF65-F5344CB8AC3E}">
        <p14:creationId xmlns:p14="http://schemas.microsoft.com/office/powerpoint/2010/main" val="723450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BE5DE82-CF29-044D-9158-06A811149881}" type="slidenum">
              <a:rPr lang="en-US" smtClean="0"/>
              <a:t>12</a:t>
            </a:fld>
            <a:endParaRPr lang="en-US"/>
          </a:p>
        </p:txBody>
      </p:sp>
    </p:spTree>
    <p:extLst>
      <p:ext uri="{BB962C8B-B14F-4D97-AF65-F5344CB8AC3E}">
        <p14:creationId xmlns:p14="http://schemas.microsoft.com/office/powerpoint/2010/main" val="3249269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www.slowfood.it</a:t>
            </a:r>
            <a:r>
              <a:rPr lang="it-IT"/>
              <a:t>/</a:t>
            </a:r>
            <a:r>
              <a:rPr lang="it-IT" err="1"/>
              <a:t>slowfood-travel</a:t>
            </a:r>
            <a:r>
              <a:rPr lang="it-IT"/>
              <a:t>/</a:t>
            </a:r>
          </a:p>
        </p:txBody>
      </p:sp>
      <p:sp>
        <p:nvSpPr>
          <p:cNvPr id="4" name="Segnaposto numero diapositiva 3"/>
          <p:cNvSpPr>
            <a:spLocks noGrp="1"/>
          </p:cNvSpPr>
          <p:nvPr>
            <p:ph type="sldNum" sz="quarter" idx="5"/>
          </p:nvPr>
        </p:nvSpPr>
        <p:spPr/>
        <p:txBody>
          <a:bodyPr/>
          <a:lstStyle/>
          <a:p>
            <a:fld id="{4BE5DE82-CF29-044D-9158-06A811149881}" type="slidenum">
              <a:rPr lang="en-US" smtClean="0"/>
              <a:t>41</a:t>
            </a:fld>
            <a:endParaRPr lang="en-US"/>
          </a:p>
        </p:txBody>
      </p:sp>
    </p:spTree>
    <p:extLst>
      <p:ext uri="{BB962C8B-B14F-4D97-AF65-F5344CB8AC3E}">
        <p14:creationId xmlns:p14="http://schemas.microsoft.com/office/powerpoint/2010/main" val="2623873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3A2E8-E87F-615A-E3B8-0F5CB2C33B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BA16943-3531-CCC3-E24F-BCF6CC1C69D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DAFC659-2D7A-D5BD-66B2-EF14CAF29A3B}"/>
              </a:ext>
            </a:extLst>
          </p:cNvPr>
          <p:cNvSpPr>
            <a:spLocks noGrp="1"/>
          </p:cNvSpPr>
          <p:nvPr>
            <p:ph type="body" idx="1"/>
          </p:nvPr>
        </p:nvSpPr>
        <p:spPr/>
        <p:txBody>
          <a:bodyPr/>
          <a:lstStyle/>
          <a:p>
            <a:r>
              <a:rPr lang="it-IT" err="1"/>
              <a:t>https</a:t>
            </a:r>
            <a:r>
              <a:rPr lang="it-IT"/>
              <a:t>://</a:t>
            </a:r>
            <a:r>
              <a:rPr lang="it-IT" err="1"/>
              <a:t>www.slowfood.it</a:t>
            </a:r>
            <a:r>
              <a:rPr lang="it-IT"/>
              <a:t>/</a:t>
            </a:r>
            <a:r>
              <a:rPr lang="it-IT" err="1"/>
              <a:t>slowfood-travel</a:t>
            </a:r>
            <a:r>
              <a:rPr lang="it-IT"/>
              <a:t>/</a:t>
            </a:r>
          </a:p>
        </p:txBody>
      </p:sp>
      <p:sp>
        <p:nvSpPr>
          <p:cNvPr id="4" name="Segnaposto numero diapositiva 3">
            <a:extLst>
              <a:ext uri="{FF2B5EF4-FFF2-40B4-BE49-F238E27FC236}">
                <a16:creationId xmlns:a16="http://schemas.microsoft.com/office/drawing/2014/main" id="{0471D12D-FEFF-49E6-CB00-AF262C7707BF}"/>
              </a:ext>
            </a:extLst>
          </p:cNvPr>
          <p:cNvSpPr>
            <a:spLocks noGrp="1"/>
          </p:cNvSpPr>
          <p:nvPr>
            <p:ph type="sldNum" sz="quarter" idx="5"/>
          </p:nvPr>
        </p:nvSpPr>
        <p:spPr/>
        <p:txBody>
          <a:bodyPr/>
          <a:lstStyle/>
          <a:p>
            <a:fld id="{4BE5DE82-CF29-044D-9158-06A811149881}" type="slidenum">
              <a:rPr lang="en-US" smtClean="0"/>
              <a:t>42</a:t>
            </a:fld>
            <a:endParaRPr lang="en-US"/>
          </a:p>
        </p:txBody>
      </p:sp>
    </p:spTree>
    <p:extLst>
      <p:ext uri="{BB962C8B-B14F-4D97-AF65-F5344CB8AC3E}">
        <p14:creationId xmlns:p14="http://schemas.microsoft.com/office/powerpoint/2010/main" val="3415396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339927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www.holland.com</a:t>
            </a:r>
            <a:r>
              <a:rPr lang="it-IT"/>
              <a:t>/global/</a:t>
            </a:r>
            <a:r>
              <a:rPr lang="it-IT" err="1"/>
              <a:t>tourism</a:t>
            </a:r>
            <a:r>
              <a:rPr lang="it-IT"/>
              <a:t>/</a:t>
            </a:r>
            <a:r>
              <a:rPr lang="it-IT" err="1"/>
              <a:t>discover</a:t>
            </a:r>
            <a:r>
              <a:rPr lang="it-IT"/>
              <a:t>-the-</a:t>
            </a:r>
            <a:r>
              <a:rPr lang="it-IT" err="1"/>
              <a:t>netherlands</a:t>
            </a:r>
            <a:r>
              <a:rPr lang="it-IT"/>
              <a:t>/</a:t>
            </a:r>
            <a:r>
              <a:rPr lang="it-IT" err="1"/>
              <a:t>visit</a:t>
            </a:r>
            <a:r>
              <a:rPr lang="it-IT"/>
              <a:t>-the-</a:t>
            </a:r>
            <a:r>
              <a:rPr lang="it-IT" err="1"/>
              <a:t>regions</a:t>
            </a:r>
            <a:r>
              <a:rPr lang="it-IT"/>
              <a:t>/</a:t>
            </a:r>
            <a:r>
              <a:rPr lang="it-IT" err="1"/>
              <a:t>wadden-islands</a:t>
            </a:r>
            <a:r>
              <a:rPr lang="it-IT"/>
              <a:t>/</a:t>
            </a:r>
            <a:r>
              <a:rPr lang="it-IT" err="1"/>
              <a:t>mud-flat-walking</a:t>
            </a:r>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27</a:t>
            </a:fld>
            <a:endParaRPr lang="en-US"/>
          </a:p>
        </p:txBody>
      </p:sp>
    </p:spTree>
    <p:extLst>
      <p:ext uri="{BB962C8B-B14F-4D97-AF65-F5344CB8AC3E}">
        <p14:creationId xmlns:p14="http://schemas.microsoft.com/office/powerpoint/2010/main" val="758640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33</a:t>
            </a:fld>
            <a:endParaRPr lang="en-US"/>
          </a:p>
        </p:txBody>
      </p:sp>
    </p:spTree>
    <p:extLst>
      <p:ext uri="{BB962C8B-B14F-4D97-AF65-F5344CB8AC3E}">
        <p14:creationId xmlns:p14="http://schemas.microsoft.com/office/powerpoint/2010/main" val="196484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34</a:t>
            </a:fld>
            <a:endParaRPr lang="en-US"/>
          </a:p>
        </p:txBody>
      </p:sp>
    </p:spTree>
    <p:extLst>
      <p:ext uri="{BB962C8B-B14F-4D97-AF65-F5344CB8AC3E}">
        <p14:creationId xmlns:p14="http://schemas.microsoft.com/office/powerpoint/2010/main" val="2278692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www.ireland.com</a:t>
            </a:r>
            <a:r>
              <a:rPr lang="it-IT"/>
              <a:t>/nl-nl/</a:t>
            </a:r>
            <a:r>
              <a:rPr lang="it-IT" err="1"/>
              <a:t>things</a:t>
            </a:r>
            <a:r>
              <a:rPr lang="it-IT"/>
              <a:t>-to-do/</a:t>
            </a:r>
            <a:r>
              <a:rPr lang="it-IT" err="1"/>
              <a:t>themes</a:t>
            </a:r>
            <a:r>
              <a:rPr lang="it-IT"/>
              <a:t>/music/music-in-</a:t>
            </a:r>
            <a:r>
              <a:rPr lang="it-IT" err="1"/>
              <a:t>ireland</a:t>
            </a:r>
            <a:r>
              <a:rPr lang="it-IT"/>
              <a:t>/</a:t>
            </a:r>
          </a:p>
        </p:txBody>
      </p:sp>
      <p:sp>
        <p:nvSpPr>
          <p:cNvPr id="4" name="Segnaposto numero diapositiva 3"/>
          <p:cNvSpPr>
            <a:spLocks noGrp="1"/>
          </p:cNvSpPr>
          <p:nvPr>
            <p:ph type="sldNum" sz="quarter" idx="5"/>
          </p:nvPr>
        </p:nvSpPr>
        <p:spPr/>
        <p:txBody>
          <a:bodyPr/>
          <a:lstStyle/>
          <a:p>
            <a:fld id="{4BE5DE82-CF29-044D-9158-06A811149881}" type="slidenum">
              <a:rPr lang="en-US" smtClean="0"/>
              <a:t>35</a:t>
            </a:fld>
            <a:endParaRPr lang="en-US"/>
          </a:p>
        </p:txBody>
      </p:sp>
    </p:spTree>
    <p:extLst>
      <p:ext uri="{BB962C8B-B14F-4D97-AF65-F5344CB8AC3E}">
        <p14:creationId xmlns:p14="http://schemas.microsoft.com/office/powerpoint/2010/main" val="3996534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medium.com</a:t>
            </a:r>
            <a:r>
              <a:rPr lang="it-IT"/>
              <a:t>/</a:t>
            </a:r>
            <a:r>
              <a:rPr lang="it-IT" err="1"/>
              <a:t>jubel</a:t>
            </a:r>
            <a:r>
              <a:rPr lang="it-IT"/>
              <a:t>-co/why-off-the-beaten-path-travel-is-so-rewarding-c940e9fd2132</a:t>
            </a:r>
          </a:p>
        </p:txBody>
      </p:sp>
      <p:sp>
        <p:nvSpPr>
          <p:cNvPr id="4" name="Segnaposto numero diapositiva 3"/>
          <p:cNvSpPr>
            <a:spLocks noGrp="1"/>
          </p:cNvSpPr>
          <p:nvPr>
            <p:ph type="sldNum" sz="quarter" idx="5"/>
          </p:nvPr>
        </p:nvSpPr>
        <p:spPr/>
        <p:txBody>
          <a:bodyPr/>
          <a:lstStyle/>
          <a:p>
            <a:fld id="{4BE5DE82-CF29-044D-9158-06A811149881}" type="slidenum">
              <a:rPr lang="en-US" smtClean="0"/>
              <a:t>37</a:t>
            </a:fld>
            <a:endParaRPr lang="en-US"/>
          </a:p>
        </p:txBody>
      </p:sp>
    </p:spTree>
    <p:extLst>
      <p:ext uri="{BB962C8B-B14F-4D97-AF65-F5344CB8AC3E}">
        <p14:creationId xmlns:p14="http://schemas.microsoft.com/office/powerpoint/2010/main" val="2308537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www.youtube.com</a:t>
            </a:r>
            <a:r>
              <a:rPr lang="it-IT"/>
              <a:t>/</a:t>
            </a:r>
            <a:r>
              <a:rPr lang="it-IT" err="1"/>
              <a:t>watch?v</a:t>
            </a:r>
            <a:r>
              <a:rPr lang="it-IT"/>
              <a:t>=5Ty8Y3PlWpM</a:t>
            </a:r>
          </a:p>
        </p:txBody>
      </p:sp>
      <p:sp>
        <p:nvSpPr>
          <p:cNvPr id="4" name="Segnaposto numero diapositiva 3"/>
          <p:cNvSpPr>
            <a:spLocks noGrp="1"/>
          </p:cNvSpPr>
          <p:nvPr>
            <p:ph type="sldNum" sz="quarter" idx="5"/>
          </p:nvPr>
        </p:nvSpPr>
        <p:spPr/>
        <p:txBody>
          <a:bodyPr/>
          <a:lstStyle/>
          <a:p>
            <a:fld id="{4BE5DE82-CF29-044D-9158-06A811149881}" type="slidenum">
              <a:rPr lang="en-US" smtClean="0"/>
              <a:t>38</a:t>
            </a:fld>
            <a:endParaRPr lang="en-US"/>
          </a:p>
        </p:txBody>
      </p:sp>
    </p:spTree>
    <p:extLst>
      <p:ext uri="{BB962C8B-B14F-4D97-AF65-F5344CB8AC3E}">
        <p14:creationId xmlns:p14="http://schemas.microsoft.com/office/powerpoint/2010/main" val="1071176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www.trainingaid.org</a:t>
            </a:r>
            <a:r>
              <a:rPr lang="it-IT"/>
              <a:t>/</a:t>
            </a:r>
            <a:r>
              <a:rPr lang="it-IT" err="1"/>
              <a:t>ideas</a:t>
            </a:r>
            <a:r>
              <a:rPr lang="it-IT"/>
              <a:t>-and-</a:t>
            </a:r>
            <a:r>
              <a:rPr lang="it-IT" err="1"/>
              <a:t>insights</a:t>
            </a:r>
            <a:r>
              <a:rPr lang="it-IT"/>
              <a:t>/</a:t>
            </a:r>
            <a:r>
              <a:rPr lang="it-IT" err="1"/>
              <a:t>destination-storytelling</a:t>
            </a:r>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39</a:t>
            </a:fld>
            <a:endParaRPr lang="en-US"/>
          </a:p>
        </p:txBody>
      </p:sp>
    </p:spTree>
    <p:extLst>
      <p:ext uri="{BB962C8B-B14F-4D97-AF65-F5344CB8AC3E}">
        <p14:creationId xmlns:p14="http://schemas.microsoft.com/office/powerpoint/2010/main" val="294157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3" name="Freeform 2">
            <a:extLst>
              <a:ext uri="{FF2B5EF4-FFF2-40B4-BE49-F238E27FC236}">
                <a16:creationId xmlns:a16="http://schemas.microsoft.com/office/drawing/2014/main" id="{54A4CB5F-FF64-4FB1-DD4A-BA330F1F6D73}"/>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 name="Straight Connector 5">
            <a:extLst>
              <a:ext uri="{FF2B5EF4-FFF2-40B4-BE49-F238E27FC236}">
                <a16:creationId xmlns:a16="http://schemas.microsoft.com/office/drawing/2014/main" id="{C242E94A-FE8C-34AE-9F28-C39FF6ADF13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AB11A8D-1834-5025-EF00-24FB96F3B95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7C0C0A7A-BF50-8FED-82FF-4DAD1D20061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628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5142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7710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7771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pic>
        <p:nvPicPr>
          <p:cNvPr id="3" name="Picture 2" descr="Co-funded by the European Union logo in png for web usage">
            <a:extLst>
              <a:ext uri="{FF2B5EF4-FFF2-40B4-BE49-F238E27FC236}">
                <a16:creationId xmlns:a16="http://schemas.microsoft.com/office/drawing/2014/main" id="{A19C7E60-149E-0B69-C445-E17139C3188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4" name="Rectangle 3">
            <a:extLst>
              <a:ext uri="{FF2B5EF4-FFF2-40B4-BE49-F238E27FC236}">
                <a16:creationId xmlns:a16="http://schemas.microsoft.com/office/drawing/2014/main" id="{871ED322-B207-E83D-93AB-21132F1A98D9}"/>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5" name="Group 4">
            <a:extLst>
              <a:ext uri="{FF2B5EF4-FFF2-40B4-BE49-F238E27FC236}">
                <a16:creationId xmlns:a16="http://schemas.microsoft.com/office/drawing/2014/main" id="{A1CF60C2-CDE9-EE3D-DF44-9DE284EFB6EF}"/>
              </a:ext>
            </a:extLst>
          </p:cNvPr>
          <p:cNvGrpSpPr/>
          <p:nvPr userDrawn="1"/>
        </p:nvGrpSpPr>
        <p:grpSpPr>
          <a:xfrm>
            <a:off x="441852" y="5691396"/>
            <a:ext cx="1307461" cy="742180"/>
            <a:chOff x="340586" y="8789227"/>
            <a:chExt cx="1307461" cy="742180"/>
          </a:xfrm>
        </p:grpSpPr>
        <p:sp>
          <p:nvSpPr>
            <p:cNvPr id="6" name="Rectangle 5">
              <a:extLst>
                <a:ext uri="{FF2B5EF4-FFF2-40B4-BE49-F238E27FC236}">
                  <a16:creationId xmlns:a16="http://schemas.microsoft.com/office/drawing/2014/main" id="{1690637B-EBA7-752C-799D-C58DCD07E87B}"/>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40F6CD15-6455-F2CF-9B41-1CA212AD90B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B4F856C-869A-D7E6-CB03-E1A21758164A}"/>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extLst>
              <a:ext uri="{FF2B5EF4-FFF2-40B4-BE49-F238E27FC236}">
                <a16:creationId xmlns:a16="http://schemas.microsoft.com/office/drawing/2014/main" id="{CF42E699-2CE6-0FFC-0EEB-5792810EF55C}"/>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8" name="Text Placeholder 17">
            <a:extLst>
              <a:ext uri="{FF2B5EF4-FFF2-40B4-BE49-F238E27FC236}">
                <a16:creationId xmlns:a16="http://schemas.microsoft.com/office/drawing/2014/main" id="{14E3B14C-993D-80A3-62D0-1BC6465497EC}"/>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20" name="Text Placeholder 23">
            <a:extLst>
              <a:ext uri="{FF2B5EF4-FFF2-40B4-BE49-F238E27FC236}">
                <a16:creationId xmlns:a16="http://schemas.microsoft.com/office/drawing/2014/main" id="{01E9596F-9924-B5A1-EFF8-B363944372D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22" name="Picture 21">
            <a:extLst>
              <a:ext uri="{FF2B5EF4-FFF2-40B4-BE49-F238E27FC236}">
                <a16:creationId xmlns:a16="http://schemas.microsoft.com/office/drawing/2014/main" id="{A5A1F50A-A304-D9DA-AE0D-414144A11985}"/>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23" name="Straight Connector 22">
            <a:extLst>
              <a:ext uri="{FF2B5EF4-FFF2-40B4-BE49-F238E27FC236}">
                <a16:creationId xmlns:a16="http://schemas.microsoft.com/office/drawing/2014/main" id="{DE6CF9B2-68E9-4B4A-C39C-F3870FF9F043}"/>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7CE8EA3C-5571-44FF-3DB6-5CE6F7DF7CE8}"/>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25" name="Slide Number Placeholder 5">
            <a:extLst>
              <a:ext uri="{FF2B5EF4-FFF2-40B4-BE49-F238E27FC236}">
                <a16:creationId xmlns:a16="http://schemas.microsoft.com/office/drawing/2014/main" id="{4A7B9F66-A2A7-1BBA-AD74-7B7ABA6816E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265324D8-EF4D-11AE-ED72-DC3A9F2648C1}"/>
              </a:ext>
            </a:extLst>
          </p:cNvPr>
          <p:cNvSpPr/>
          <p:nvPr userDrawn="1"/>
        </p:nvSpPr>
        <p:spPr>
          <a:xfrm rot="5400000" flipH="1">
            <a:off x="3384097" y="-2167686"/>
            <a:ext cx="5423806" cy="11507292"/>
          </a:xfrm>
          <a:custGeom>
            <a:avLst/>
            <a:gdLst>
              <a:gd name="connsiteX0" fmla="*/ 5423806 w 5423806"/>
              <a:gd name="connsiteY0" fmla="*/ 11507292 h 11507292"/>
              <a:gd name="connsiteX1" fmla="*/ 5423806 w 5423806"/>
              <a:gd name="connsiteY1" fmla="*/ 10556160 h 11507292"/>
              <a:gd name="connsiteX2" fmla="*/ 5423806 w 5423806"/>
              <a:gd name="connsiteY2" fmla="*/ 5313864 h 11507292"/>
              <a:gd name="connsiteX3" fmla="*/ 5423806 w 5423806"/>
              <a:gd name="connsiteY3" fmla="*/ 5313859 h 11507292"/>
              <a:gd name="connsiteX4" fmla="*/ 5423806 w 5423806"/>
              <a:gd name="connsiteY4" fmla="*/ 4362732 h 11507292"/>
              <a:gd name="connsiteX5" fmla="*/ 5423806 w 5423806"/>
              <a:gd name="connsiteY5" fmla="*/ 4362727 h 11507292"/>
              <a:gd name="connsiteX6" fmla="*/ 5423806 w 5423806"/>
              <a:gd name="connsiteY6" fmla="*/ 1628194 h 11507292"/>
              <a:gd name="connsiteX7" fmla="*/ 5423806 w 5423806"/>
              <a:gd name="connsiteY7" fmla="*/ 677062 h 11507292"/>
              <a:gd name="connsiteX8" fmla="*/ 4831093 w 5423806"/>
              <a:gd name="connsiteY8" fmla="*/ 0 h 11507292"/>
              <a:gd name="connsiteX9" fmla="*/ 2 w 5423806"/>
              <a:gd name="connsiteY9" fmla="*/ 0 h 11507292"/>
              <a:gd name="connsiteX10" fmla="*/ 2 w 5423806"/>
              <a:gd name="connsiteY10" fmla="*/ 951133 h 11507292"/>
              <a:gd name="connsiteX11" fmla="*/ 2 w 5423806"/>
              <a:gd name="connsiteY11" fmla="*/ 3685673 h 11507292"/>
              <a:gd name="connsiteX12" fmla="*/ 0 w 5423806"/>
              <a:gd name="connsiteY12" fmla="*/ 3685673 h 11507292"/>
              <a:gd name="connsiteX13" fmla="*/ 0 w 5423806"/>
              <a:gd name="connsiteY13" fmla="*/ 4636805 h 11507292"/>
              <a:gd name="connsiteX14" fmla="*/ 0 w 5423806"/>
              <a:gd name="connsiteY14" fmla="*/ 4636805 h 11507292"/>
              <a:gd name="connsiteX15" fmla="*/ 1 w 5423806"/>
              <a:gd name="connsiteY15" fmla="*/ 10086578 h 11507292"/>
              <a:gd name="connsiteX16" fmla="*/ 1243726 w 5423806"/>
              <a:gd name="connsiteY16" fmla="*/ 11507292 h 1150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3806" h="11507292">
                <a:moveTo>
                  <a:pt x="5423806" y="11507292"/>
                </a:moveTo>
                <a:lnTo>
                  <a:pt x="5423806" y="10556160"/>
                </a:lnTo>
                <a:lnTo>
                  <a:pt x="5423806" y="5313864"/>
                </a:lnTo>
                <a:lnTo>
                  <a:pt x="5423806" y="5313859"/>
                </a:lnTo>
                <a:lnTo>
                  <a:pt x="5423806" y="4362732"/>
                </a:lnTo>
                <a:lnTo>
                  <a:pt x="5423806" y="4362727"/>
                </a:lnTo>
                <a:lnTo>
                  <a:pt x="5423806" y="1628194"/>
                </a:lnTo>
                <a:lnTo>
                  <a:pt x="5423806" y="677062"/>
                </a:lnTo>
                <a:cubicBezTo>
                  <a:pt x="5423806" y="301904"/>
                  <a:pt x="5157571" y="0"/>
                  <a:pt x="4831093" y="0"/>
                </a:cubicBezTo>
                <a:lnTo>
                  <a:pt x="2" y="0"/>
                </a:lnTo>
                <a:lnTo>
                  <a:pt x="2" y="951133"/>
                </a:lnTo>
                <a:lnTo>
                  <a:pt x="2" y="3685673"/>
                </a:lnTo>
                <a:lnTo>
                  <a:pt x="0" y="3685673"/>
                </a:lnTo>
                <a:lnTo>
                  <a:pt x="0" y="4636805"/>
                </a:lnTo>
                <a:lnTo>
                  <a:pt x="0" y="4636805"/>
                </a:lnTo>
                <a:lnTo>
                  <a:pt x="1" y="10086578"/>
                </a:lnTo>
                <a:cubicBezTo>
                  <a:pt x="1" y="10870190"/>
                  <a:pt x="557734" y="11507292"/>
                  <a:pt x="1243726" y="11507292"/>
                </a:cubicBezTo>
                <a:close/>
              </a:path>
            </a:pathLst>
          </a:custGeom>
          <a:solidFill>
            <a:srgbClr val="82CCCA"/>
          </a:solidFill>
          <a:ln w="24491" cap="flat">
            <a:noFill/>
            <a:prstDash val="solid"/>
            <a:miter/>
          </a:ln>
        </p:spPr>
        <p:txBody>
          <a:bodyPr wrap="square" rtlCol="0" anchor="ctr">
            <a:noAutofit/>
          </a:bodyPr>
          <a:lstStyle/>
          <a:p>
            <a:endParaRPr lang="en-US"/>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2" name="Picture 1">
            <a:extLst>
              <a:ext uri="{FF2B5EF4-FFF2-40B4-BE49-F238E27FC236}">
                <a16:creationId xmlns:a16="http://schemas.microsoft.com/office/drawing/2014/main" id="{3FCC0FAA-70E0-F716-3650-FD4B387EBC99}"/>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4" name="Straight Connector 3">
            <a:extLst>
              <a:ext uri="{FF2B5EF4-FFF2-40B4-BE49-F238E27FC236}">
                <a16:creationId xmlns:a16="http://schemas.microsoft.com/office/drawing/2014/main" id="{0B8D45CC-F599-6168-9A19-CF5BE462F462}"/>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18FBE08-4193-158C-6589-B41D3800A70B}"/>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6" name="Slide Number Placeholder 5">
            <a:extLst>
              <a:ext uri="{FF2B5EF4-FFF2-40B4-BE49-F238E27FC236}">
                <a16:creationId xmlns:a16="http://schemas.microsoft.com/office/drawing/2014/main" id="{0546287E-89A7-7D96-75AD-80724D5E8916}"/>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D48657-4D28-F729-EDFD-67571BBDB395}"/>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99A58B89-7B93-9C45-6D72-B8A26550D07F}"/>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27838D0D-4FA0-5344-91EC-7C1790F63837}"/>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6584FEA-39F1-3191-8B40-3573C0EA41D9}"/>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DAECA188-79AD-4F6D-34F6-1FBAAA777A59}"/>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63CF5D10-5487-2A72-765F-C81E5994AF8A}"/>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8BA10C8E-5183-8706-A28D-1D2BBEC8E32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4E9E26F3-EBFA-258D-22BE-0297BE51C8A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2793341" y="278576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148216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0051646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209E0E19-F42A-1D8A-4749-EB6724A6F1A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US" sz="600" b="0" i="0" u="none" kern="1200" spc="0" dirty="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8" name="Freeform 7">
            <a:extLst>
              <a:ext uri="{FF2B5EF4-FFF2-40B4-BE49-F238E27FC236}">
                <a16:creationId xmlns:a16="http://schemas.microsoft.com/office/drawing/2014/main" id="{579634FC-A33F-4467-6C3F-5DBB877EA021}"/>
              </a:ext>
            </a:extLst>
          </p:cNvPr>
          <p:cNvSpPr/>
          <p:nvPr userDrawn="1"/>
        </p:nvSpPr>
        <p:spPr>
          <a:xfrm rot="16200000">
            <a:off x="3101943" y="-2064889"/>
            <a:ext cx="5365386" cy="11569273"/>
          </a:xfrm>
          <a:custGeom>
            <a:avLst/>
            <a:gdLst>
              <a:gd name="connsiteX0" fmla="*/ 5365386 w 5365386"/>
              <a:gd name="connsiteY0" fmla="*/ 2053227 h 11569273"/>
              <a:gd name="connsiteX1" fmla="*/ 5365386 w 5365386"/>
              <a:gd name="connsiteY1" fmla="*/ 3460644 h 11569273"/>
              <a:gd name="connsiteX2" fmla="*/ 5365386 w 5365386"/>
              <a:gd name="connsiteY2" fmla="*/ 3671678 h 11569273"/>
              <a:gd name="connsiteX3" fmla="*/ 5365386 w 5365386"/>
              <a:gd name="connsiteY3" fmla="*/ 5079095 h 11569273"/>
              <a:gd name="connsiteX4" fmla="*/ 5365386 w 5365386"/>
              <a:gd name="connsiteY4" fmla="*/ 5368691 h 11569273"/>
              <a:gd name="connsiteX5" fmla="*/ 5365386 w 5365386"/>
              <a:gd name="connsiteY5" fmla="*/ 5538094 h 11569273"/>
              <a:gd name="connsiteX6" fmla="*/ 5365386 w 5365386"/>
              <a:gd name="connsiteY6" fmla="*/ 6776107 h 11569273"/>
              <a:gd name="connsiteX7" fmla="*/ 5365386 w 5365386"/>
              <a:gd name="connsiteY7" fmla="*/ 6945510 h 11569273"/>
              <a:gd name="connsiteX8" fmla="*/ 5365386 w 5365386"/>
              <a:gd name="connsiteY8" fmla="*/ 6987142 h 11569273"/>
              <a:gd name="connsiteX9" fmla="*/ 5365386 w 5365386"/>
              <a:gd name="connsiteY9" fmla="*/ 7156545 h 11569273"/>
              <a:gd name="connsiteX10" fmla="*/ 5365386 w 5365386"/>
              <a:gd name="connsiteY10" fmla="*/ 8394558 h 11569273"/>
              <a:gd name="connsiteX11" fmla="*/ 5359787 w 5365386"/>
              <a:gd name="connsiteY11" fmla="*/ 8394558 h 11569273"/>
              <a:gd name="connsiteX12" fmla="*/ 5365386 w 5365386"/>
              <a:gd name="connsiteY12" fmla="*/ 8563961 h 11569273"/>
              <a:gd name="connsiteX13" fmla="*/ 2682693 w 5365386"/>
              <a:gd name="connsiteY13" fmla="*/ 11569273 h 11569273"/>
              <a:gd name="connsiteX14" fmla="*/ 1 w 5365386"/>
              <a:gd name="connsiteY14" fmla="*/ 8563961 h 11569273"/>
              <a:gd name="connsiteX15" fmla="*/ 5600 w 5365386"/>
              <a:gd name="connsiteY15" fmla="*/ 8394558 h 11569273"/>
              <a:gd name="connsiteX16" fmla="*/ 1 w 5365386"/>
              <a:gd name="connsiteY16" fmla="*/ 8394558 h 11569273"/>
              <a:gd name="connsiteX17" fmla="*/ 1 w 5365386"/>
              <a:gd name="connsiteY17" fmla="*/ 7156544 h 11569273"/>
              <a:gd name="connsiteX18" fmla="*/ 1 w 5365386"/>
              <a:gd name="connsiteY18" fmla="*/ 6987141 h 11569273"/>
              <a:gd name="connsiteX19" fmla="*/ 1 w 5365386"/>
              <a:gd name="connsiteY19" fmla="*/ 6945510 h 11569273"/>
              <a:gd name="connsiteX20" fmla="*/ 1 w 5365386"/>
              <a:gd name="connsiteY20" fmla="*/ 6776107 h 11569273"/>
              <a:gd name="connsiteX21" fmla="*/ 1 w 5365386"/>
              <a:gd name="connsiteY21" fmla="*/ 6510758 h 11569273"/>
              <a:gd name="connsiteX22" fmla="*/ 0 w 5365386"/>
              <a:gd name="connsiteY22" fmla="*/ 6510734 h 11569273"/>
              <a:gd name="connsiteX23" fmla="*/ 1 w 5365386"/>
              <a:gd name="connsiteY23" fmla="*/ 6510604 h 11569273"/>
              <a:gd name="connsiteX24" fmla="*/ 1 w 5365386"/>
              <a:gd name="connsiteY24" fmla="*/ 6341331 h 11569273"/>
              <a:gd name="connsiteX25" fmla="*/ 0 w 5365386"/>
              <a:gd name="connsiteY25" fmla="*/ 6341331 h 11569273"/>
              <a:gd name="connsiteX26" fmla="*/ 0 w 5365386"/>
              <a:gd name="connsiteY26" fmla="*/ 5103317 h 11569273"/>
              <a:gd name="connsiteX27" fmla="*/ 0 w 5365386"/>
              <a:gd name="connsiteY27" fmla="*/ 4933916 h 11569273"/>
              <a:gd name="connsiteX28" fmla="*/ 0 w 5365386"/>
              <a:gd name="connsiteY28" fmla="*/ 4892283 h 11569273"/>
              <a:gd name="connsiteX29" fmla="*/ 0 w 5365386"/>
              <a:gd name="connsiteY29" fmla="*/ 4722880 h 11569273"/>
              <a:gd name="connsiteX30" fmla="*/ 0 w 5365386"/>
              <a:gd name="connsiteY30" fmla="*/ 3484866 h 11569273"/>
              <a:gd name="connsiteX31" fmla="*/ 0 w 5365386"/>
              <a:gd name="connsiteY31" fmla="*/ 3315464 h 11569273"/>
              <a:gd name="connsiteX32" fmla="*/ 0 w 5365386"/>
              <a:gd name="connsiteY32" fmla="*/ 3025867 h 11569273"/>
              <a:gd name="connsiteX33" fmla="*/ 0 w 5365386"/>
              <a:gd name="connsiteY33" fmla="*/ 1618451 h 11569273"/>
              <a:gd name="connsiteX34" fmla="*/ 0 w 5365386"/>
              <a:gd name="connsiteY34" fmla="*/ 1407416 h 11569273"/>
              <a:gd name="connsiteX35" fmla="*/ 0 w 5365386"/>
              <a:gd name="connsiteY35" fmla="*/ 0 h 11569273"/>
              <a:gd name="connsiteX36" fmla="*/ 5365385 w 5365386"/>
              <a:gd name="connsiteY36" fmla="*/ 0 h 11569273"/>
              <a:gd name="connsiteX37" fmla="*/ 5365385 w 5365386"/>
              <a:gd name="connsiteY37" fmla="*/ 1407416 h 11569273"/>
              <a:gd name="connsiteX38" fmla="*/ 5365385 w 5365386"/>
              <a:gd name="connsiteY38" fmla="*/ 1618451 h 11569273"/>
              <a:gd name="connsiteX39" fmla="*/ 5365385 w 5365386"/>
              <a:gd name="connsiteY39" fmla="*/ 2053227 h 1156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65386" h="11569273">
                <a:moveTo>
                  <a:pt x="5365386" y="2053227"/>
                </a:moveTo>
                <a:lnTo>
                  <a:pt x="5365386" y="3460644"/>
                </a:lnTo>
                <a:lnTo>
                  <a:pt x="5365386" y="3671678"/>
                </a:lnTo>
                <a:lnTo>
                  <a:pt x="5365386" y="5079095"/>
                </a:lnTo>
                <a:lnTo>
                  <a:pt x="5365386" y="5368691"/>
                </a:lnTo>
                <a:lnTo>
                  <a:pt x="5365386" y="5538094"/>
                </a:lnTo>
                <a:lnTo>
                  <a:pt x="5365386" y="6776107"/>
                </a:lnTo>
                <a:lnTo>
                  <a:pt x="5365386" y="6945510"/>
                </a:lnTo>
                <a:lnTo>
                  <a:pt x="5365386" y="6987142"/>
                </a:lnTo>
                <a:lnTo>
                  <a:pt x="5365386" y="7156545"/>
                </a:lnTo>
                <a:lnTo>
                  <a:pt x="5365386" y="8394558"/>
                </a:lnTo>
                <a:lnTo>
                  <a:pt x="5359787" y="8394558"/>
                </a:lnTo>
                <a:cubicBezTo>
                  <a:pt x="5365386" y="8451026"/>
                  <a:pt x="5365386" y="8507496"/>
                  <a:pt x="5365386" y="8563961"/>
                </a:cubicBezTo>
                <a:cubicBezTo>
                  <a:pt x="5365386" y="10226610"/>
                  <a:pt x="4166857" y="11569273"/>
                  <a:pt x="2682693" y="11569273"/>
                </a:cubicBezTo>
                <a:cubicBezTo>
                  <a:pt x="1198533" y="11569273"/>
                  <a:pt x="1" y="10220331"/>
                  <a:pt x="1" y="8563961"/>
                </a:cubicBezTo>
                <a:cubicBezTo>
                  <a:pt x="1" y="8507496"/>
                  <a:pt x="1" y="8444750"/>
                  <a:pt x="5600" y="8394558"/>
                </a:cubicBezTo>
                <a:lnTo>
                  <a:pt x="1" y="8394558"/>
                </a:lnTo>
                <a:lnTo>
                  <a:pt x="1" y="7156544"/>
                </a:lnTo>
                <a:lnTo>
                  <a:pt x="1" y="6987141"/>
                </a:lnTo>
                <a:lnTo>
                  <a:pt x="1" y="6945510"/>
                </a:lnTo>
                <a:lnTo>
                  <a:pt x="1" y="6776107"/>
                </a:lnTo>
                <a:lnTo>
                  <a:pt x="1" y="6510758"/>
                </a:lnTo>
                <a:lnTo>
                  <a:pt x="0" y="6510734"/>
                </a:lnTo>
                <a:lnTo>
                  <a:pt x="1" y="6510604"/>
                </a:lnTo>
                <a:lnTo>
                  <a:pt x="1" y="6341331"/>
                </a:lnTo>
                <a:lnTo>
                  <a:pt x="0" y="6341331"/>
                </a:lnTo>
                <a:lnTo>
                  <a:pt x="0" y="5103317"/>
                </a:lnTo>
                <a:lnTo>
                  <a:pt x="0" y="4933916"/>
                </a:lnTo>
                <a:lnTo>
                  <a:pt x="0" y="4892283"/>
                </a:lnTo>
                <a:lnTo>
                  <a:pt x="0" y="4722880"/>
                </a:lnTo>
                <a:lnTo>
                  <a:pt x="0" y="3484866"/>
                </a:lnTo>
                <a:lnTo>
                  <a:pt x="0" y="3315464"/>
                </a:lnTo>
                <a:lnTo>
                  <a:pt x="0" y="3025867"/>
                </a:lnTo>
                <a:lnTo>
                  <a:pt x="0" y="1618451"/>
                </a:lnTo>
                <a:lnTo>
                  <a:pt x="0" y="1407416"/>
                </a:lnTo>
                <a:lnTo>
                  <a:pt x="0" y="0"/>
                </a:lnTo>
                <a:lnTo>
                  <a:pt x="5365385" y="0"/>
                </a:lnTo>
                <a:lnTo>
                  <a:pt x="5365385" y="1407416"/>
                </a:lnTo>
                <a:lnTo>
                  <a:pt x="5365385" y="1618451"/>
                </a:lnTo>
                <a:lnTo>
                  <a:pt x="5365385" y="2053227"/>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915523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898058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651688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691396"/>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6985834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8465498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24" name="object 3">
            <a:extLst>
              <a:ext uri="{FF2B5EF4-FFF2-40B4-BE49-F238E27FC236}">
                <a16:creationId xmlns:a16="http://schemas.microsoft.com/office/drawing/2014/main" id="{42FFEAF7-0090-C919-17D3-A5B02A1532E0}"/>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5" name="Freeform 24">
            <a:extLst>
              <a:ext uri="{FF2B5EF4-FFF2-40B4-BE49-F238E27FC236}">
                <a16:creationId xmlns:a16="http://schemas.microsoft.com/office/drawing/2014/main" id="{E097E936-18C9-2445-2BF7-1AE2AB7DE2A1}"/>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3" name="Picture Placeholder 26">
            <a:extLst>
              <a:ext uri="{FF2B5EF4-FFF2-40B4-BE49-F238E27FC236}">
                <a16:creationId xmlns:a16="http://schemas.microsoft.com/office/drawing/2014/main" id="{B1EF4D26-7DE4-7A62-05C1-35F29ECBADBD}"/>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23">
            <a:extLst>
              <a:ext uri="{FF2B5EF4-FFF2-40B4-BE49-F238E27FC236}">
                <a16:creationId xmlns:a16="http://schemas.microsoft.com/office/drawing/2014/main" id="{378C5EAF-6D42-B11A-6819-870AEE7047D7}"/>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26" name="Straight Connector 25">
            <a:extLst>
              <a:ext uri="{FF2B5EF4-FFF2-40B4-BE49-F238E27FC236}">
                <a16:creationId xmlns:a16="http://schemas.microsoft.com/office/drawing/2014/main" id="{A4C77444-4458-C079-5CCE-FEF2780DD111}"/>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60">
            <a:extLst>
              <a:ext uri="{FF2B5EF4-FFF2-40B4-BE49-F238E27FC236}">
                <a16:creationId xmlns:a16="http://schemas.microsoft.com/office/drawing/2014/main" id="{D63CC6B8-62B3-49EE-F435-4A609E533F7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63" name="object 3">
            <a:extLst>
              <a:ext uri="{FF2B5EF4-FFF2-40B4-BE49-F238E27FC236}">
                <a16:creationId xmlns:a16="http://schemas.microsoft.com/office/drawing/2014/main" id="{45F68161-5B9B-F0B1-B7C9-615908339966}"/>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64" name="Freeform 63">
            <a:extLst>
              <a:ext uri="{FF2B5EF4-FFF2-40B4-BE49-F238E27FC236}">
                <a16:creationId xmlns:a16="http://schemas.microsoft.com/office/drawing/2014/main" id="{58368ED7-288A-CF94-D188-EACBBB1A5731}"/>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65" name="Text Placeholder 32">
            <a:extLst>
              <a:ext uri="{FF2B5EF4-FFF2-40B4-BE49-F238E27FC236}">
                <a16:creationId xmlns:a16="http://schemas.microsoft.com/office/drawing/2014/main" id="{77439EA0-970C-9A97-CAE0-74479F98D132}"/>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6" name="Text Placeholder 32">
            <a:extLst>
              <a:ext uri="{FF2B5EF4-FFF2-40B4-BE49-F238E27FC236}">
                <a16:creationId xmlns:a16="http://schemas.microsoft.com/office/drawing/2014/main" id="{9CDB6041-A7A2-1C96-C461-E36E78CF3B8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67" name="Text Placeholder 32">
            <a:extLst>
              <a:ext uri="{FF2B5EF4-FFF2-40B4-BE49-F238E27FC236}">
                <a16:creationId xmlns:a16="http://schemas.microsoft.com/office/drawing/2014/main" id="{A33BF358-2244-660F-5CC5-B44529772BBD}"/>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8" name="Straight Connector 67">
            <a:extLst>
              <a:ext uri="{FF2B5EF4-FFF2-40B4-BE49-F238E27FC236}">
                <a16:creationId xmlns:a16="http://schemas.microsoft.com/office/drawing/2014/main" id="{2586F5B7-CE68-7866-8EB4-4091D8BB62B3}"/>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object 3">
            <a:extLst>
              <a:ext uri="{FF2B5EF4-FFF2-40B4-BE49-F238E27FC236}">
                <a16:creationId xmlns:a16="http://schemas.microsoft.com/office/drawing/2014/main" id="{86B1BF0A-805D-12A2-ECD5-F3D6DDACD09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105" name="Freeform 104">
            <a:extLst>
              <a:ext uri="{FF2B5EF4-FFF2-40B4-BE49-F238E27FC236}">
                <a16:creationId xmlns:a16="http://schemas.microsoft.com/office/drawing/2014/main" id="{C1A086A1-E1A9-7F19-EC2F-6FF352D799F5}"/>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6" name="Picture Placeholder 26">
            <a:extLst>
              <a:ext uri="{FF2B5EF4-FFF2-40B4-BE49-F238E27FC236}">
                <a16:creationId xmlns:a16="http://schemas.microsoft.com/office/drawing/2014/main" id="{B05D4384-01B2-CDA8-4B09-4FAA59800159}"/>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07" name="Text Placeholder 32">
            <a:extLst>
              <a:ext uri="{FF2B5EF4-FFF2-40B4-BE49-F238E27FC236}">
                <a16:creationId xmlns:a16="http://schemas.microsoft.com/office/drawing/2014/main" id="{32406751-FCAE-47B6-563B-067A871AFC6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8" name="Text Placeholder 32">
            <a:extLst>
              <a:ext uri="{FF2B5EF4-FFF2-40B4-BE49-F238E27FC236}">
                <a16:creationId xmlns:a16="http://schemas.microsoft.com/office/drawing/2014/main" id="{D3DAFCD9-316A-C002-C2F6-09AACB1998E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09" name="Text Placeholder 32">
            <a:extLst>
              <a:ext uri="{FF2B5EF4-FFF2-40B4-BE49-F238E27FC236}">
                <a16:creationId xmlns:a16="http://schemas.microsoft.com/office/drawing/2014/main" id="{10D303A5-9902-F286-938F-48C139C0A50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10" name="Text Placeholder 23">
            <a:extLst>
              <a:ext uri="{FF2B5EF4-FFF2-40B4-BE49-F238E27FC236}">
                <a16:creationId xmlns:a16="http://schemas.microsoft.com/office/drawing/2014/main" id="{21D2544C-C4E2-1A8D-7F41-A22F22ECB554}"/>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11" name="Straight Connector 110">
            <a:extLst>
              <a:ext uri="{FF2B5EF4-FFF2-40B4-BE49-F238E27FC236}">
                <a16:creationId xmlns:a16="http://schemas.microsoft.com/office/drawing/2014/main" id="{5DF8A596-3D79-D279-629D-B283546600AF}"/>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2" name="Freeform 111">
            <a:extLst>
              <a:ext uri="{FF2B5EF4-FFF2-40B4-BE49-F238E27FC236}">
                <a16:creationId xmlns:a16="http://schemas.microsoft.com/office/drawing/2014/main" id="{FD750925-229B-AB2B-DC3A-7414FF327050}"/>
              </a:ext>
            </a:extLst>
          </p:cNvPr>
          <p:cNvSpPr/>
          <p:nvPr userDrawn="1"/>
        </p:nvSpPr>
        <p:spPr>
          <a:xfrm rot="10800000">
            <a:off x="8657434" y="339727"/>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object 3">
            <a:extLst>
              <a:ext uri="{FF2B5EF4-FFF2-40B4-BE49-F238E27FC236}">
                <a16:creationId xmlns:a16="http://schemas.microsoft.com/office/drawing/2014/main" id="{B1229F16-22C3-BCD9-4C42-217B62BE1C5F}"/>
              </a:ext>
            </a:extLst>
          </p:cNvPr>
          <p:cNvSpPr/>
          <p:nvPr userDrawn="1"/>
        </p:nvSpPr>
        <p:spPr>
          <a:xfrm rot="5400000">
            <a:off x="9499227" y="5196830"/>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64AFAF"/>
          </a:solidFill>
        </p:spPr>
        <p:txBody>
          <a:bodyPr wrap="square" lIns="0" tIns="0" rIns="0" bIns="0" rtlCol="0"/>
          <a:lstStyle/>
          <a:p>
            <a:endParaRPr/>
          </a:p>
        </p:txBody>
      </p:sp>
      <p:sp>
        <p:nvSpPr>
          <p:cNvPr id="114" name="Freeform 113">
            <a:extLst>
              <a:ext uri="{FF2B5EF4-FFF2-40B4-BE49-F238E27FC236}">
                <a16:creationId xmlns:a16="http://schemas.microsoft.com/office/drawing/2014/main" id="{E7B5CDD2-A648-D340-65E5-F577033F10DC}"/>
              </a:ext>
            </a:extLst>
          </p:cNvPr>
          <p:cNvSpPr>
            <a:spLocks noGrp="1"/>
          </p:cNvSpPr>
          <p:nvPr>
            <p:ph type="pic" sz="quarter" idx="94"/>
          </p:nvPr>
        </p:nvSpPr>
        <p:spPr>
          <a:xfrm>
            <a:off x="8655006" y="3533367"/>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15" name="Text Placeholder 32">
            <a:extLst>
              <a:ext uri="{FF2B5EF4-FFF2-40B4-BE49-F238E27FC236}">
                <a16:creationId xmlns:a16="http://schemas.microsoft.com/office/drawing/2014/main" id="{5CF3DF8B-5798-35B5-3CD1-FA980E8CEB97}"/>
              </a:ext>
            </a:extLst>
          </p:cNvPr>
          <p:cNvSpPr>
            <a:spLocks noGrp="1"/>
          </p:cNvSpPr>
          <p:nvPr>
            <p:ph type="body" sz="quarter" idx="95" hasCustomPrompt="1"/>
          </p:nvPr>
        </p:nvSpPr>
        <p:spPr>
          <a:xfrm>
            <a:off x="8761833" y="1827781"/>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6" name="Text Placeholder 32">
            <a:extLst>
              <a:ext uri="{FF2B5EF4-FFF2-40B4-BE49-F238E27FC236}">
                <a16:creationId xmlns:a16="http://schemas.microsoft.com/office/drawing/2014/main" id="{014B88DF-818B-F557-6B3E-F92E6DE753EC}"/>
              </a:ext>
            </a:extLst>
          </p:cNvPr>
          <p:cNvSpPr>
            <a:spLocks noGrp="1"/>
          </p:cNvSpPr>
          <p:nvPr>
            <p:ph type="body" sz="quarter" idx="96" hasCustomPrompt="1"/>
          </p:nvPr>
        </p:nvSpPr>
        <p:spPr>
          <a:xfrm>
            <a:off x="8704208" y="949699"/>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17" name="Text Placeholder 32">
            <a:extLst>
              <a:ext uri="{FF2B5EF4-FFF2-40B4-BE49-F238E27FC236}">
                <a16:creationId xmlns:a16="http://schemas.microsoft.com/office/drawing/2014/main" id="{46BC1000-BC60-25A5-7D73-7AF9E5B6F842}"/>
              </a:ext>
            </a:extLst>
          </p:cNvPr>
          <p:cNvSpPr>
            <a:spLocks noGrp="1"/>
          </p:cNvSpPr>
          <p:nvPr>
            <p:ph type="body" sz="quarter" idx="97" hasCustomPrompt="1"/>
          </p:nvPr>
        </p:nvSpPr>
        <p:spPr>
          <a:xfrm>
            <a:off x="9739423" y="1361623"/>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23D4CB14-9D71-4366-93F4-AEA558070D69}"/>
              </a:ext>
            </a:extLst>
          </p:cNvPr>
          <p:cNvCxnSpPr>
            <a:cxnSpLocks/>
          </p:cNvCxnSpPr>
          <p:nvPr userDrawn="1"/>
        </p:nvCxnSpPr>
        <p:spPr>
          <a:xfrm flipV="1">
            <a:off x="8665718" y="1584620"/>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Text Placeholder 23">
            <a:extLst>
              <a:ext uri="{FF2B5EF4-FFF2-40B4-BE49-F238E27FC236}">
                <a16:creationId xmlns:a16="http://schemas.microsoft.com/office/drawing/2014/main" id="{FAA28A4A-6FA5-57AF-E1CC-029685BD9DD6}"/>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2" name="Text Placeholder 32">
            <a:extLst>
              <a:ext uri="{FF2B5EF4-FFF2-40B4-BE49-F238E27FC236}">
                <a16:creationId xmlns:a16="http://schemas.microsoft.com/office/drawing/2014/main" id="{C799A79D-EA91-61C4-83F4-77BEB9C6B78E}"/>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123" name="Text Placeholder 23">
            <a:extLst>
              <a:ext uri="{FF2B5EF4-FFF2-40B4-BE49-F238E27FC236}">
                <a16:creationId xmlns:a16="http://schemas.microsoft.com/office/drawing/2014/main" id="{4F0B4566-6663-5E8F-0123-14CFECF20DA2}"/>
              </a:ext>
            </a:extLst>
          </p:cNvPr>
          <p:cNvSpPr>
            <a:spLocks noGrp="1"/>
          </p:cNvSpPr>
          <p:nvPr>
            <p:ph type="body" sz="quarter" idx="99" hasCustomPrompt="1"/>
          </p:nvPr>
        </p:nvSpPr>
        <p:spPr>
          <a:xfrm rot="16200000">
            <a:off x="9532146" y="519857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87594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B6540AEA-42AC-529C-7255-3FAECC529ADD}"/>
              </a:ext>
            </a:extLst>
          </p:cNvPr>
          <p:cNvSpPr/>
          <p:nvPr userDrawn="1"/>
        </p:nvSpPr>
        <p:spPr>
          <a:xfrm>
            <a:off x="130914" y="0"/>
            <a:ext cx="5681983" cy="67457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2.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C10B21F-5F4D-48B2-BCDC-B559A07215EF}"/>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6" name="Slide Number Placeholder 5">
            <a:extLst>
              <a:ext uri="{FF2B5EF4-FFF2-40B4-BE49-F238E27FC236}">
                <a16:creationId xmlns:a16="http://schemas.microsoft.com/office/drawing/2014/main" id="{0674A6FA-6315-9B00-9FD3-C6E42F5A30A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37" r:id="rId5"/>
    <p:sldLayoutId id="2147483888" r:id="rId6"/>
    <p:sldLayoutId id="2147483898" r:id="rId7"/>
    <p:sldLayoutId id="2147483842" r:id="rId8"/>
    <p:sldLayoutId id="2147483840" r:id="rId9"/>
    <p:sldLayoutId id="2147483880" r:id="rId10"/>
    <p:sldLayoutId id="2147483889" r:id="rId11"/>
    <p:sldLayoutId id="2147483861" r:id="rId12"/>
    <p:sldLayoutId id="2147483905" r:id="rId13"/>
    <p:sldLayoutId id="2147483890" r:id="rId14"/>
    <p:sldLayoutId id="2147483899" r:id="rId15"/>
    <p:sldLayoutId id="2147483884" r:id="rId16"/>
    <p:sldLayoutId id="2147483841" r:id="rId17"/>
    <p:sldLayoutId id="2147483879" r:id="rId18"/>
    <p:sldLayoutId id="2147483913" r:id="rId19"/>
    <p:sldLayoutId id="2147483914" r:id="rId20"/>
    <p:sldLayoutId id="2147483906"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09" r:id="rId36"/>
    <p:sldLayoutId id="2147483912" r:id="rId37"/>
    <p:sldLayoutId id="2147483910"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US" sz="600" b="0" i="0" u="none" kern="1200" spc="0" dirty="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20" r:id="rId3"/>
    <p:sldLayoutId id="2147483921" r:id="rId4"/>
    <p:sldLayoutId id="2147483922" r:id="rId5"/>
    <p:sldLayoutId id="2147483923" r:id="rId6"/>
    <p:sldLayoutId id="2147483924" r:id="rId7"/>
    <p:sldLayoutId id="2147483925" r:id="rId8"/>
    <p:sldLayoutId id="2147483936" r:id="rId9"/>
    <p:sldLayoutId id="214748393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hyperlink" Target="https://pandapodhotels.com/the-rise-of-alternative-accommodation-options-in-the-era-of-no-airbnb/"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video" Target="https://www.youtube.com/embed/x7VQZGhHyIw?feature=oembed" TargetMode="External"/><Relationship Id="rId5" Type="http://schemas.openxmlformats.org/officeDocument/2006/relationships/image" Target="../media/image19.jpe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6.xml"/><Relationship Id="rId1" Type="http://schemas.openxmlformats.org/officeDocument/2006/relationships/video" Target="https://www.youtube.com/embed/9F_48by8KtE?feature=oembed"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blog.wegopro.com/alternative-accommodation-options/" TargetMode="External"/><Relationship Id="rId2" Type="http://schemas.openxmlformats.org/officeDocument/2006/relationships/hyperlink" Target="https://pandapodhotels.com/the-rise-of-alternative-accommodation-options-in-the-era-of-no-airbnb/" TargetMode="External"/><Relationship Id="rId1" Type="http://schemas.openxmlformats.org/officeDocument/2006/relationships/slideLayout" Target="../slideLayouts/slideLayout39.xml"/><Relationship Id="rId4" Type="http://schemas.openxmlformats.org/officeDocument/2006/relationships/hyperlink" Target="https://www.precedenceresearch.com/alternative-accommodation-marke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3" Type="http://schemas.openxmlformats.org/officeDocument/2006/relationships/hyperlink" Target="https://www.weforum.org/stories/2024/05/biophilia-nature-travel-trend-index/" TargetMode="External"/><Relationship Id="rId2" Type="http://schemas.openxmlformats.org/officeDocument/2006/relationships/image" Target="../media/image32.png"/><Relationship Id="rId1" Type="http://schemas.openxmlformats.org/officeDocument/2006/relationships/slideLayout" Target="../slideLayouts/slideLayout44.xml"/><Relationship Id="rId4" Type="http://schemas.openxmlformats.org/officeDocument/2006/relationships/hyperlink" Target="https://www.weforum.org/stories/2023/09/the-future-of-tourism-is-sustainable-and-regenerative-sdim23/"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44.xml"/><Relationship Id="rId5" Type="http://schemas.openxmlformats.org/officeDocument/2006/relationships/hyperlink" Target="https://medium.com/@anjaliesther/the-art-of-slow-travel-how-i-learned-to-embrace-the-journey-not-just-the-destination-25a170119784" TargetMode="External"/><Relationship Id="rId4" Type="http://schemas.openxmlformats.org/officeDocument/2006/relationships/hyperlink" Target="https://hbr.org/2024/02/the-new-reality-of-digital-nomads"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TOjUxGqh7aA" TargetMode="External"/><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hyperlink" Target="https://lesroches.edu/blog/what-is-the-experience-economy/" TargetMode="Externa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44.xml"/><Relationship Id="rId5" Type="http://schemas.openxmlformats.org/officeDocument/2006/relationships/hyperlink" Target="https://medium.com/jubel-co/why-off-the-beaten-path-travel-is-so-rewarding-c940e9fd2132" TargetMode="External"/><Relationship Id="rId4" Type="http://schemas.openxmlformats.org/officeDocument/2006/relationships/hyperlink" Target="https://www.justraveling.com/alternative-travel-manifesto/"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5Ty8Y3PlWpM" TargetMode="External"/><Relationship Id="rId2" Type="http://schemas.openxmlformats.org/officeDocument/2006/relationships/notesSlide" Target="../notesSlides/notesSlide8.xml"/><Relationship Id="rId1" Type="http://schemas.openxmlformats.org/officeDocument/2006/relationships/slideLayout" Target="../slideLayouts/slideLayout45.xml"/><Relationship Id="rId5" Type="http://schemas.openxmlformats.org/officeDocument/2006/relationships/hyperlink" Target="https://rootedstorytelling.com/storytelling/tourism-storytelling/" TargetMode="Externa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46.xml"/><Relationship Id="rId4" Type="http://schemas.openxmlformats.org/officeDocument/2006/relationships/hyperlink" Target="https://www.trainingaid.org/ideas-and-insights/destination-storytelli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s://www.linkedin.com/pulse/shifting-paradigms-how-changing-traveler-preferences-reshaping-gaur/" TargetMode="External"/><Relationship Id="rId2" Type="http://schemas.openxmlformats.org/officeDocument/2006/relationships/hyperlink" Target="https://www.bbc.com/travel/article/20250106-the-seven-travel-trends-that-will-shape-2025" TargetMode="External"/><Relationship Id="rId1" Type="http://schemas.openxmlformats.org/officeDocument/2006/relationships/slideLayout" Target="../slideLayouts/slideLayout39.xml"/><Relationship Id="rId4" Type="http://schemas.openxmlformats.org/officeDocument/2006/relationships/hyperlink" Target="https://www.euromonitor.com/article/mass-market-adopts-slow-travel-features-in-2025"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44.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97549" y="2495936"/>
            <a:ext cx="5089964" cy="697353"/>
          </a:xfrm>
        </p:spPr>
        <p:txBody>
          <a:bodyPr lIns="91440" tIns="45720" rIns="91440" bIns="45720" anchor="t">
            <a:noAutofit/>
          </a:bodyPr>
          <a:lstStyle/>
          <a:p>
            <a:r>
              <a:rPr lang="en-GB" dirty="0"/>
              <a:t>Module 1 (Part 1)</a:t>
            </a:r>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97549" y="3230283"/>
            <a:ext cx="5089964" cy="697353"/>
          </a:xfrm>
        </p:spPr>
        <p:txBody>
          <a:bodyPr lIns="91440" tIns="45720" rIns="91440" bIns="45720" anchor="t">
            <a:noAutofit/>
          </a:bodyPr>
          <a:lstStyle/>
          <a:p>
            <a:pPr defTabSz="777514">
              <a:lnSpc>
                <a:spcPts val="3340"/>
              </a:lnSpc>
              <a:spcBef>
                <a:spcPts val="0"/>
              </a:spcBef>
              <a:defRPr/>
            </a:pPr>
            <a:r>
              <a:rPr lang="en-GB" sz="3200" b="1" dirty="0">
                <a:ea typeface="Calibri"/>
                <a:cs typeface="Calibri"/>
              </a:rPr>
              <a:t>Introduction to Alternative Tourism Accommodation:</a:t>
            </a:r>
          </a:p>
          <a:p>
            <a:pPr defTabSz="777514">
              <a:lnSpc>
                <a:spcPts val="3340"/>
              </a:lnSpc>
              <a:spcBef>
                <a:spcPts val="0"/>
              </a:spcBef>
              <a:defRPr/>
            </a:pPr>
            <a:r>
              <a:rPr lang="en-GB" sz="3200" dirty="0">
                <a:ea typeface="Calibri"/>
                <a:cs typeface="Calibri"/>
              </a:rPr>
              <a:t>Business Planning and Spotting Opportunities</a:t>
            </a: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a:t>
            </a:r>
            <a:r>
              <a:rPr lang="en-GB" sz="3200" b="1" dirty="0" err="1"/>
              <a:t>epicstays</a:t>
            </a:r>
            <a:r>
              <a:rPr lang="en-GB" sz="3200" dirty="0" err="1"/>
              <a:t>.eu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9804313" y="2249394"/>
            <a:ext cx="3580276" cy="2659133"/>
          </a:xfrm>
          <a:prstGeom prst="rect">
            <a:avLst/>
          </a:prstGeom>
        </p:spPr>
      </p:pic>
      <p:pic>
        <p:nvPicPr>
          <p:cNvPr id="14" name="Picture Placeholder 13" descr="A building with a yellow window&#10;&#10;AI-generated content may be incorrect.">
            <a:extLst>
              <a:ext uri="{FF2B5EF4-FFF2-40B4-BE49-F238E27FC236}">
                <a16:creationId xmlns:a16="http://schemas.microsoft.com/office/drawing/2014/main" id="{77D92F51-8D8B-029D-1BE0-FD0489F10086}"/>
              </a:ext>
            </a:extLst>
          </p:cNvPr>
          <p:cNvPicPr>
            <a:picLocks noGrp="1" noChangeAspect="1"/>
          </p:cNvPicPr>
          <p:nvPr>
            <p:ph type="pic" sz="quarter" idx="19"/>
          </p:nvPr>
        </p:nvPicPr>
        <p:blipFill>
          <a:blip r:embed="rId3"/>
          <a:srcRect t="5109" b="5109"/>
          <a:stretch>
            <a:fillRect/>
          </a:stretch>
        </p:blipFill>
        <p:spPr/>
      </p:pic>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79764-EAE9-5075-952F-0173F6A820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57000D8-833D-2CB5-31DC-C2317A33DB69}"/>
              </a:ext>
            </a:extLst>
          </p:cNvPr>
          <p:cNvSpPr>
            <a:spLocks noGrp="1"/>
          </p:cNvSpPr>
          <p:nvPr>
            <p:ph type="body" sz="quarter" idx="18"/>
          </p:nvPr>
        </p:nvSpPr>
        <p:spPr>
          <a:xfrm>
            <a:off x="537328" y="3617758"/>
            <a:ext cx="3277435" cy="1283669"/>
          </a:xfrm>
        </p:spPr>
        <p:txBody>
          <a:bodyPr/>
          <a:lstStyle/>
          <a:p>
            <a:r>
              <a:rPr lang="en-GB" dirty="0"/>
              <a:t>Introduction to Alternative Tourism  Accommodation</a:t>
            </a:r>
          </a:p>
        </p:txBody>
      </p:sp>
      <p:sp>
        <p:nvSpPr>
          <p:cNvPr id="3" name="Text Placeholder 2">
            <a:extLst>
              <a:ext uri="{FF2B5EF4-FFF2-40B4-BE49-F238E27FC236}">
                <a16:creationId xmlns:a16="http://schemas.microsoft.com/office/drawing/2014/main" id="{D8BFEA87-20E2-CE91-35AC-8A5632C8A9B9}"/>
              </a:ext>
            </a:extLst>
          </p:cNvPr>
          <p:cNvSpPr>
            <a:spLocks noGrp="1"/>
          </p:cNvSpPr>
          <p:nvPr>
            <p:ph type="body" sz="quarter" idx="19"/>
          </p:nvPr>
        </p:nvSpPr>
        <p:spPr/>
        <p:txBody>
          <a:bodyPr/>
          <a:lstStyle/>
          <a:p>
            <a:r>
              <a:rPr lang="en-GB" dirty="0"/>
              <a:t>01</a:t>
            </a:r>
          </a:p>
        </p:txBody>
      </p:sp>
      <p:sp>
        <p:nvSpPr>
          <p:cNvPr id="5" name="Text Placeholder 4">
            <a:extLst>
              <a:ext uri="{FF2B5EF4-FFF2-40B4-BE49-F238E27FC236}">
                <a16:creationId xmlns:a16="http://schemas.microsoft.com/office/drawing/2014/main" id="{4F420316-D5FB-E7E4-2213-E8E8F323EF23}"/>
              </a:ext>
            </a:extLst>
          </p:cNvPr>
          <p:cNvSpPr>
            <a:spLocks noGrp="1"/>
          </p:cNvSpPr>
          <p:nvPr>
            <p:ph type="body" sz="quarter" idx="16"/>
          </p:nvPr>
        </p:nvSpPr>
        <p:spPr>
          <a:xfrm>
            <a:off x="4646932" y="571047"/>
            <a:ext cx="5559385" cy="803654"/>
          </a:xfrm>
        </p:spPr>
        <p:txBody>
          <a:bodyPr/>
          <a:lstStyle/>
          <a:p>
            <a:pPr>
              <a:lnSpc>
                <a:spcPts val="3620"/>
              </a:lnSpc>
            </a:pPr>
            <a:r>
              <a:rPr lang="en-GB" dirty="0"/>
              <a:t>What is Alternative Accommodation?</a:t>
            </a:r>
          </a:p>
        </p:txBody>
      </p:sp>
      <p:sp>
        <p:nvSpPr>
          <p:cNvPr id="6" name="Text Placeholder 5">
            <a:extLst>
              <a:ext uri="{FF2B5EF4-FFF2-40B4-BE49-F238E27FC236}">
                <a16:creationId xmlns:a16="http://schemas.microsoft.com/office/drawing/2014/main" id="{E59A8F4E-B078-DC00-A63C-A428BCF18F6D}"/>
              </a:ext>
            </a:extLst>
          </p:cNvPr>
          <p:cNvSpPr>
            <a:spLocks noGrp="1"/>
          </p:cNvSpPr>
          <p:nvPr>
            <p:ph type="body" sz="quarter" idx="21"/>
          </p:nvPr>
        </p:nvSpPr>
        <p:spPr>
          <a:xfrm>
            <a:off x="4646932" y="1868167"/>
            <a:ext cx="6567915" cy="3499183"/>
          </a:xfrm>
        </p:spPr>
        <p:txBody>
          <a:bodyPr/>
          <a:lstStyle/>
          <a:p>
            <a:pPr>
              <a:lnSpc>
                <a:spcPts val="2340"/>
              </a:lnSpc>
            </a:pPr>
            <a:r>
              <a:rPr lang="en-GB" dirty="0"/>
              <a:t>Imagine staying in a cozy treehouse, a floating houseboat, or a luxurious tent in the middle of nature. That’s alternative accommodation!</a:t>
            </a:r>
          </a:p>
          <a:p>
            <a:pPr>
              <a:lnSpc>
                <a:spcPts val="2340"/>
              </a:lnSpc>
            </a:pPr>
            <a:endParaRPr lang="en-GB" dirty="0"/>
          </a:p>
          <a:p>
            <a:pPr>
              <a:lnSpc>
                <a:spcPts val="2340"/>
              </a:lnSpc>
            </a:pPr>
            <a:r>
              <a:rPr lang="en-GB" dirty="0"/>
              <a:t>It’s all about stepping away from traditional hotels and resorts to experience something unique, personal, and often closer to nature.</a:t>
            </a:r>
          </a:p>
          <a:p>
            <a:pPr>
              <a:lnSpc>
                <a:spcPts val="2340"/>
              </a:lnSpc>
            </a:pPr>
            <a:endParaRPr lang="en-GB" dirty="0"/>
          </a:p>
          <a:p>
            <a:pPr>
              <a:lnSpc>
                <a:spcPts val="2340"/>
              </a:lnSpc>
            </a:pPr>
            <a:r>
              <a:rPr lang="en-GB" dirty="0"/>
              <a:t>These accommodations are designed to offer </a:t>
            </a:r>
            <a:r>
              <a:rPr lang="en-GB" dirty="0" err="1"/>
              <a:t>travelers</a:t>
            </a:r>
            <a:r>
              <a:rPr lang="en-GB" dirty="0"/>
              <a:t> a sense of adventure, authenticity, and connection to the local culture or environment. Alternative accommodations such as commercial homes, bed &amp; breakfast establishments and guesthouses provide a substitute to tourists who prefer accommodation aside from conventional hotels.</a:t>
            </a:r>
          </a:p>
          <a:p>
            <a:pPr>
              <a:lnSpc>
                <a:spcPts val="2340"/>
              </a:lnSpc>
            </a:pPr>
            <a:endParaRPr lang="en-GB" dirty="0"/>
          </a:p>
        </p:txBody>
      </p:sp>
      <p:sp>
        <p:nvSpPr>
          <p:cNvPr id="8" name="Text Placeholder 7">
            <a:extLst>
              <a:ext uri="{FF2B5EF4-FFF2-40B4-BE49-F238E27FC236}">
                <a16:creationId xmlns:a16="http://schemas.microsoft.com/office/drawing/2014/main" id="{14F55B91-29FD-BB5B-29CC-ADA1A26E9358}"/>
              </a:ext>
            </a:extLst>
          </p:cNvPr>
          <p:cNvSpPr>
            <a:spLocks noGrp="1"/>
          </p:cNvSpPr>
          <p:nvPr>
            <p:ph type="body" sz="quarter" idx="66"/>
          </p:nvPr>
        </p:nvSpPr>
        <p:spPr/>
        <p:txBody>
          <a:bodyPr/>
          <a:lstStyle/>
          <a:p>
            <a:pPr algn="ctr"/>
            <a:r>
              <a:rPr lang="en-GB" sz="1200" dirty="0"/>
              <a:t>Photo Credit: </a:t>
            </a:r>
          </a:p>
          <a:p>
            <a:pPr algn="ctr"/>
            <a:r>
              <a:rPr lang="en-GB" sz="1200" dirty="0"/>
              <a:t>Bubble Room Suite, Campania. Italy</a:t>
            </a:r>
          </a:p>
        </p:txBody>
      </p:sp>
      <p:pic>
        <p:nvPicPr>
          <p:cNvPr id="10" name="Picture Placeholder 9" descr="A hammock between trees&#10;&#10;AI-generated content may be incorrect.">
            <a:extLst>
              <a:ext uri="{FF2B5EF4-FFF2-40B4-BE49-F238E27FC236}">
                <a16:creationId xmlns:a16="http://schemas.microsoft.com/office/drawing/2014/main" id="{4468591F-94E3-BA4C-1C0D-31F458FD0881}"/>
              </a:ext>
            </a:extLst>
          </p:cNvPr>
          <p:cNvPicPr>
            <a:picLocks noGrp="1" noChangeAspect="1"/>
          </p:cNvPicPr>
          <p:nvPr>
            <p:ph type="pic" sz="quarter" idx="10"/>
          </p:nvPr>
        </p:nvPicPr>
        <p:blipFill>
          <a:blip r:embed="rId2"/>
          <a:srcRect t="24913" b="24913"/>
          <a:stretch>
            <a:fillRect/>
          </a:stretch>
        </p:blipFill>
        <p:spPr/>
      </p:pic>
      <p:sp>
        <p:nvSpPr>
          <p:cNvPr id="4" name="Slide Number Placeholder 5">
            <a:extLst>
              <a:ext uri="{FF2B5EF4-FFF2-40B4-BE49-F238E27FC236}">
                <a16:creationId xmlns:a16="http://schemas.microsoft.com/office/drawing/2014/main" id="{DB25500D-D02A-BA6D-4877-AA8F1B27C8D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10</a:t>
            </a:fld>
            <a:endParaRPr lang="fr-CA" sz="1200" dirty="0"/>
          </a:p>
        </p:txBody>
      </p:sp>
    </p:spTree>
    <p:extLst>
      <p:ext uri="{BB962C8B-B14F-4D97-AF65-F5344CB8AC3E}">
        <p14:creationId xmlns:p14="http://schemas.microsoft.com/office/powerpoint/2010/main" val="246629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786B66E-7B5B-770E-8B5E-7B0C282588BC}"/>
              </a:ext>
            </a:extLst>
          </p:cNvPr>
          <p:cNvSpPr>
            <a:spLocks noGrp="1"/>
          </p:cNvSpPr>
          <p:nvPr>
            <p:ph type="body" sz="quarter" idx="18"/>
          </p:nvPr>
        </p:nvSpPr>
        <p:spPr>
          <a:xfrm>
            <a:off x="774804" y="1994611"/>
            <a:ext cx="3407232" cy="4104528"/>
          </a:xfrm>
        </p:spPr>
        <p:txBody>
          <a:bodyPr/>
          <a:lstStyle/>
          <a:p>
            <a:pPr>
              <a:lnSpc>
                <a:spcPts val="2580"/>
              </a:lnSpc>
            </a:pPr>
            <a:r>
              <a:rPr lang="en-US" dirty="0">
                <a:solidFill>
                  <a:srgbClr val="414141"/>
                </a:solidFill>
              </a:rPr>
              <a:t>If you want to start an </a:t>
            </a:r>
            <a:r>
              <a:rPr lang="en-US" b="1" dirty="0">
                <a:solidFill>
                  <a:srgbClr val="414141"/>
                </a:solidFill>
              </a:rPr>
              <a:t>alternative tourism accommodation </a:t>
            </a:r>
            <a:r>
              <a:rPr lang="en-US" dirty="0">
                <a:solidFill>
                  <a:srgbClr val="414141"/>
                </a:solidFill>
              </a:rPr>
              <a:t>you will need to check one or more features. These are:</a:t>
            </a:r>
          </a:p>
        </p:txBody>
      </p:sp>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Key Features Of An Alternative Tourism Accommodation</a:t>
            </a:r>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11</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4602734" y="1994611"/>
            <a:ext cx="634317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Uniqueness</a:t>
            </a:r>
            <a:r>
              <a:rPr lang="en-GB" sz="2200" dirty="0">
                <a:solidFill>
                  <a:srgbClr val="EC7C69"/>
                </a:solidFill>
              </a:rPr>
              <a:t>: </a:t>
            </a:r>
            <a:r>
              <a:rPr lang="en-GB" sz="2200" dirty="0">
                <a:solidFill>
                  <a:srgbClr val="414141"/>
                </a:solidFill>
              </a:rPr>
              <a:t>Each stay is one-of-a-kind, offering </a:t>
            </a:r>
            <a:r>
              <a:rPr lang="en-GB" sz="2200" dirty="0" err="1">
                <a:solidFill>
                  <a:srgbClr val="414141"/>
                </a:solidFill>
              </a:rPr>
              <a:t>travelers</a:t>
            </a:r>
            <a:r>
              <a:rPr lang="en-GB" sz="2200" dirty="0">
                <a:solidFill>
                  <a:srgbClr val="414141"/>
                </a:solidFill>
              </a:rPr>
              <a:t> a chance to experience something they can’t find in a typical hotel.</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Personalization</a:t>
            </a:r>
            <a:r>
              <a:rPr lang="en-GB" sz="2200" dirty="0">
                <a:solidFill>
                  <a:srgbClr val="EC7C69"/>
                </a:solidFill>
              </a:rPr>
              <a:t>: </a:t>
            </a:r>
            <a:r>
              <a:rPr lang="en-GB" sz="2200" dirty="0">
                <a:solidFill>
                  <a:srgbClr val="414141"/>
                </a:solidFill>
              </a:rPr>
              <a:t>Hosts often go the extra mile to tailor the experience to the guest’s preferences, from local tips to custom activities.</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Connection to Nature or Culture</a:t>
            </a:r>
            <a:r>
              <a:rPr lang="en-GB" sz="2200" dirty="0">
                <a:solidFill>
                  <a:srgbClr val="EC7C69"/>
                </a:solidFill>
              </a:rPr>
              <a:t>: </a:t>
            </a:r>
            <a:r>
              <a:rPr lang="en-GB" sz="2200" dirty="0">
                <a:solidFill>
                  <a:srgbClr val="414141"/>
                </a:solidFill>
              </a:rPr>
              <a:t>Many alternative accommodations are deeply rooted in their surroundings, whether it’s a farm stay, a beachside cabin, or a historic property. </a:t>
            </a:r>
            <a:r>
              <a:rPr lang="en-GB" sz="2200" dirty="0">
                <a:solidFill>
                  <a:srgbClr val="459597"/>
                </a:solidFill>
                <a:hlinkClick r:id="rId2">
                  <a:extLst>
                    <a:ext uri="{A12FA001-AC4F-418D-AE19-62706E023703}">
                      <ahyp:hlinkClr xmlns:ahyp="http://schemas.microsoft.com/office/drawing/2018/hyperlinkcolor" val="tx"/>
                    </a:ext>
                  </a:extLst>
                </a:hlinkClick>
              </a:rPr>
              <a:t>PandaPodHotel</a:t>
            </a: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1606916"/>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040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8FA98-BB4D-AB8D-AD78-B07AC4AD0D63}"/>
            </a:ext>
          </a:extLst>
        </p:cNvPr>
        <p:cNvGrpSpPr/>
        <p:nvPr/>
      </p:nvGrpSpPr>
      <p:grpSpPr>
        <a:xfrm>
          <a:off x="0" y="0"/>
          <a:ext cx="0" cy="0"/>
          <a:chOff x="0" y="0"/>
          <a:chExt cx="0" cy="0"/>
        </a:xfrm>
      </p:grpSpPr>
      <p:pic>
        <p:nvPicPr>
          <p:cNvPr id="6" name="Picture Placeholder 14">
            <a:extLst>
              <a:ext uri="{FF2B5EF4-FFF2-40B4-BE49-F238E27FC236}">
                <a16:creationId xmlns:a16="http://schemas.microsoft.com/office/drawing/2014/main" id="{235BB3FB-31F0-34DC-A333-1D82DFE11646}"/>
              </a:ext>
            </a:extLst>
          </p:cNvPr>
          <p:cNvPicPr>
            <a:picLocks noGrp="1" noChangeAspect="1"/>
          </p:cNvPicPr>
          <p:nvPr>
            <p:ph type="pic" sz="quarter" idx="13"/>
          </p:nvPr>
        </p:nvPicPr>
        <p:blipFill>
          <a:blip r:embed="rId3"/>
          <a:srcRect l="5988" r="5988"/>
          <a:stretch/>
        </p:blipFill>
        <p:spPr/>
      </p:pic>
      <p:sp>
        <p:nvSpPr>
          <p:cNvPr id="4" name="Text Placeholder 3">
            <a:extLst>
              <a:ext uri="{FF2B5EF4-FFF2-40B4-BE49-F238E27FC236}">
                <a16:creationId xmlns:a16="http://schemas.microsoft.com/office/drawing/2014/main" id="{76923C82-6F46-7644-2032-5ADBCC053D21}"/>
              </a:ext>
            </a:extLst>
          </p:cNvPr>
          <p:cNvSpPr>
            <a:spLocks noGrp="1"/>
          </p:cNvSpPr>
          <p:nvPr>
            <p:ph type="body" sz="quarter" idx="18"/>
          </p:nvPr>
        </p:nvSpPr>
        <p:spPr>
          <a:xfrm>
            <a:off x="485145" y="2595195"/>
            <a:ext cx="4907125" cy="4141782"/>
          </a:xfrm>
          <a:prstGeom prst="rect">
            <a:avLst/>
          </a:prstGeom>
        </p:spPr>
        <p:txBody>
          <a:bodyPr/>
          <a:lstStyle/>
          <a:p>
            <a:pPr>
              <a:lnSpc>
                <a:spcPts val="2340"/>
              </a:lnSpc>
            </a:pPr>
            <a:r>
              <a:rPr lang="en-GB" dirty="0"/>
              <a:t>A blend of camping and luxury, offering the thrill of the outdoors with the comforts of a hotel.</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dirty="0"/>
              <a:t>Spacious tents or cabins with amenities like plush beds, electricity, and private bathrooms.</a:t>
            </a:r>
          </a:p>
          <a:p>
            <a:pPr marL="342900" indent="-342900">
              <a:lnSpc>
                <a:spcPts val="2340"/>
              </a:lnSpc>
              <a:buClr>
                <a:srgbClr val="64AFAF"/>
              </a:buClr>
              <a:buFont typeface="Arial" panose="020B0604020202020204" pitchFamily="34" charset="0"/>
              <a:buChar char="•"/>
            </a:pPr>
            <a:r>
              <a:rPr lang="en-GB" dirty="0"/>
              <a:t>Often located in scenic areas like forests, mountains, or beaches.</a:t>
            </a:r>
          </a:p>
          <a:p>
            <a:pPr marL="342900" indent="-342900">
              <a:lnSpc>
                <a:spcPts val="2340"/>
              </a:lnSpc>
              <a:buClr>
                <a:srgbClr val="64AFAF"/>
              </a:buClr>
              <a:buFont typeface="Arial" panose="020B0604020202020204" pitchFamily="34" charset="0"/>
              <a:buChar char="•"/>
            </a:pPr>
            <a:r>
              <a:rPr lang="en-GB" dirty="0"/>
              <a:t>Activities include stargazing, hiking, or bonfires.</a:t>
            </a:r>
            <a:endParaRPr lang="en-US" dirty="0"/>
          </a:p>
        </p:txBody>
      </p:sp>
      <p:sp>
        <p:nvSpPr>
          <p:cNvPr id="7" name="Text Placeholder 6">
            <a:extLst>
              <a:ext uri="{FF2B5EF4-FFF2-40B4-BE49-F238E27FC236}">
                <a16:creationId xmlns:a16="http://schemas.microsoft.com/office/drawing/2014/main" id="{618C2CA0-9FB9-D5F0-2F82-C18FA32365F0}"/>
              </a:ext>
            </a:extLst>
          </p:cNvPr>
          <p:cNvSpPr>
            <a:spLocks noGrp="1"/>
          </p:cNvSpPr>
          <p:nvPr>
            <p:ph type="body" sz="quarter" idx="19"/>
          </p:nvPr>
        </p:nvSpPr>
        <p:spPr>
          <a:xfrm>
            <a:off x="485145" y="1845082"/>
            <a:ext cx="4726115" cy="803654"/>
          </a:xfrm>
        </p:spPr>
        <p:txBody>
          <a:bodyPr/>
          <a:lstStyle/>
          <a:p>
            <a:r>
              <a:rPr lang="en-GB" dirty="0"/>
              <a:t>Glamping</a:t>
            </a:r>
          </a:p>
        </p:txBody>
      </p:sp>
      <p:sp>
        <p:nvSpPr>
          <p:cNvPr id="8" name="Text Placeholder 7">
            <a:extLst>
              <a:ext uri="{FF2B5EF4-FFF2-40B4-BE49-F238E27FC236}">
                <a16:creationId xmlns:a16="http://schemas.microsoft.com/office/drawing/2014/main" id="{3AE4E06B-6B17-2911-72E4-87A139501A2D}"/>
              </a:ext>
            </a:extLst>
          </p:cNvPr>
          <p:cNvSpPr>
            <a:spLocks noGrp="1"/>
          </p:cNvSpPr>
          <p:nvPr>
            <p:ph type="body" sz="quarter" idx="65"/>
          </p:nvPr>
        </p:nvSpPr>
        <p:spPr/>
        <p:txBody>
          <a:bodyPr/>
          <a:lstStyle/>
          <a:p>
            <a:pPr algn="ctr"/>
            <a:r>
              <a:rPr lang="en-GB" sz="1200" dirty="0"/>
              <a:t>Photo Credit: The Bubble </a:t>
            </a:r>
            <a:r>
              <a:rPr lang="en-GB" sz="1200" dirty="0" err="1"/>
              <a:t>Hotel,Iceland</a:t>
            </a:r>
            <a:endParaRPr lang="en-GB" sz="1200" dirty="0"/>
          </a:p>
        </p:txBody>
      </p:sp>
      <p:cxnSp>
        <p:nvCxnSpPr>
          <p:cNvPr id="2" name="Straight Connector 1">
            <a:extLst>
              <a:ext uri="{FF2B5EF4-FFF2-40B4-BE49-F238E27FC236}">
                <a16:creationId xmlns:a16="http://schemas.microsoft.com/office/drawing/2014/main" id="{1A482B2C-D90B-5287-32C8-662578A5DE79}"/>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7C8F72AA-614B-C096-1159-AD00464A2F2E}"/>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
        <p:nvSpPr>
          <p:cNvPr id="10" name="Slide Number Placeholder 5">
            <a:extLst>
              <a:ext uri="{FF2B5EF4-FFF2-40B4-BE49-F238E27FC236}">
                <a16:creationId xmlns:a16="http://schemas.microsoft.com/office/drawing/2014/main" id="{74756FA8-5F1F-CFA3-CF58-4D66C66004A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12</a:t>
            </a:fld>
            <a:endParaRPr lang="fr-CA" sz="1200" dirty="0"/>
          </a:p>
        </p:txBody>
      </p:sp>
    </p:spTree>
    <p:extLst>
      <p:ext uri="{BB962C8B-B14F-4D97-AF65-F5344CB8AC3E}">
        <p14:creationId xmlns:p14="http://schemas.microsoft.com/office/powerpoint/2010/main" val="275100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26FE707A-6620-8AD7-97E7-C64B1EA477B1}"/>
              </a:ext>
            </a:extLst>
          </p:cNvPr>
          <p:cNvSpPr txBox="1">
            <a:spLocks/>
          </p:cNvSpPr>
          <p:nvPr/>
        </p:nvSpPr>
        <p:spPr>
          <a:xfrm>
            <a:off x="485146" y="2595195"/>
            <a:ext cx="59156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Agritourism involves staying on a working farm or rural property, where guests can experience agricultural activities and rural life.</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Hands-On Experiences: </a:t>
            </a:r>
            <a:r>
              <a:rPr lang="en-GB" dirty="0"/>
              <a:t>Activities like harvesting crops, feeding animals, or making cheese.</a:t>
            </a:r>
          </a:p>
          <a:p>
            <a:pPr marL="342900" indent="-342900">
              <a:lnSpc>
                <a:spcPts val="2340"/>
              </a:lnSpc>
              <a:buClr>
                <a:srgbClr val="64AFAF"/>
              </a:buClr>
              <a:buFont typeface="Arial" panose="020B0604020202020204" pitchFamily="34" charset="0"/>
              <a:buChar char="•"/>
            </a:pPr>
            <a:r>
              <a:rPr lang="en-GB" b="1" dirty="0"/>
              <a:t>Local Cuisine: </a:t>
            </a:r>
            <a:r>
              <a:rPr lang="en-GB" dirty="0"/>
              <a:t>Farm-to-table meals featuring fresh, locally grown produce.</a:t>
            </a:r>
          </a:p>
          <a:p>
            <a:pPr marL="342900" indent="-342900">
              <a:lnSpc>
                <a:spcPts val="2340"/>
              </a:lnSpc>
              <a:buClr>
                <a:srgbClr val="64AFAF"/>
              </a:buClr>
              <a:buFont typeface="Arial" panose="020B0604020202020204" pitchFamily="34" charset="0"/>
              <a:buChar char="•"/>
            </a:pPr>
            <a:r>
              <a:rPr lang="en-GB" b="1" dirty="0"/>
              <a:t>Connection to Nature</a:t>
            </a:r>
            <a:r>
              <a:rPr lang="en-GB" dirty="0"/>
              <a:t>: Peaceful settings surrounded by farmland, forests, or vineyards. </a:t>
            </a:r>
          </a:p>
          <a:p>
            <a:pPr marL="342900" indent="-342900">
              <a:lnSpc>
                <a:spcPts val="2340"/>
              </a:lnSpc>
              <a:buClr>
                <a:srgbClr val="64AFAF"/>
              </a:buClr>
              <a:buFont typeface="Arial" panose="020B0604020202020204" pitchFamily="34" charset="0"/>
              <a:buChar char="•"/>
            </a:pPr>
            <a:endParaRPr lang="en-GB" dirty="0"/>
          </a:p>
        </p:txBody>
      </p:sp>
      <p:sp>
        <p:nvSpPr>
          <p:cNvPr id="15" name="Text Placeholder 6">
            <a:extLst>
              <a:ext uri="{FF2B5EF4-FFF2-40B4-BE49-F238E27FC236}">
                <a16:creationId xmlns:a16="http://schemas.microsoft.com/office/drawing/2014/main" id="{1184C1E2-A074-F6F6-CBDB-A0D4DAC253FE}"/>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err="1"/>
              <a:t>Agritourism</a:t>
            </a:r>
            <a:endParaRPr lang="en-NL"/>
          </a:p>
        </p:txBody>
      </p:sp>
      <p:cxnSp>
        <p:nvCxnSpPr>
          <p:cNvPr id="17" name="Straight Connector 16">
            <a:extLst>
              <a:ext uri="{FF2B5EF4-FFF2-40B4-BE49-F238E27FC236}">
                <a16:creationId xmlns:a16="http://schemas.microsoft.com/office/drawing/2014/main" id="{929EA4F6-9F74-56EE-20FB-A6F58CB56576}"/>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5FF633D-02DD-B701-6A83-82446C1C0FC4}"/>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pic>
        <p:nvPicPr>
          <p:cNvPr id="26" name="Picture 25">
            <a:extLst>
              <a:ext uri="{FF2B5EF4-FFF2-40B4-BE49-F238E27FC236}">
                <a16:creationId xmlns:a16="http://schemas.microsoft.com/office/drawing/2014/main" id="{D1C88A6E-404E-7B74-5752-7DE6B3F43B30}"/>
              </a:ext>
            </a:extLst>
          </p:cNvPr>
          <p:cNvPicPr>
            <a:picLocks noChangeAspect="1"/>
          </p:cNvPicPr>
          <p:nvPr/>
        </p:nvPicPr>
        <p:blipFill>
          <a:blip r:embed="rId4"/>
          <a:srcRect l="74105" b="40677"/>
          <a:stretch/>
        </p:blipFill>
        <p:spPr>
          <a:xfrm>
            <a:off x="7420393" y="2885912"/>
            <a:ext cx="3777001" cy="3972088"/>
          </a:xfrm>
          <a:prstGeom prst="rect">
            <a:avLst/>
          </a:prstGeom>
        </p:spPr>
      </p:pic>
      <p:pic>
        <p:nvPicPr>
          <p:cNvPr id="16" name="Online Media 15" title="Agriturismo Italia - Video Ufficiale">
            <a:hlinkClick r:id="" action="ppaction://media"/>
            <a:extLst>
              <a:ext uri="{FF2B5EF4-FFF2-40B4-BE49-F238E27FC236}">
                <a16:creationId xmlns:a16="http://schemas.microsoft.com/office/drawing/2014/main" id="{17CAC8CA-6226-2D4D-3B71-159D9D4A8296}"/>
              </a:ext>
            </a:extLst>
          </p:cNvPr>
          <p:cNvPicPr>
            <a:picLocks noRot="1" noChangeAspect="1"/>
          </p:cNvPicPr>
          <p:nvPr>
            <a:videoFile r:link="rId1"/>
          </p:nvPr>
        </p:nvPicPr>
        <p:blipFill>
          <a:blip r:embed="rId5"/>
          <a:stretch>
            <a:fillRect/>
          </a:stretch>
        </p:blipFill>
        <p:spPr>
          <a:xfrm>
            <a:off x="7406945" y="3804950"/>
            <a:ext cx="3777002" cy="2134011"/>
          </a:xfrm>
          <a:prstGeom prst="rect">
            <a:avLst/>
          </a:prstGeom>
        </p:spPr>
      </p:pic>
      <p:sp>
        <p:nvSpPr>
          <p:cNvPr id="27" name="Slide Number Placeholder 5">
            <a:extLst>
              <a:ext uri="{FF2B5EF4-FFF2-40B4-BE49-F238E27FC236}">
                <a16:creationId xmlns:a16="http://schemas.microsoft.com/office/drawing/2014/main" id="{B50D1979-B6BA-E046-4AE1-1DFF21CC792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13</a:t>
            </a:fld>
            <a:endParaRPr lang="fr-CA" sz="1200" dirty="0"/>
          </a:p>
        </p:txBody>
      </p:sp>
    </p:spTree>
    <p:extLst>
      <p:ext uri="{BB962C8B-B14F-4D97-AF65-F5344CB8AC3E}">
        <p14:creationId xmlns:p14="http://schemas.microsoft.com/office/powerpoint/2010/main" val="225749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CFBFC-F235-70C5-BC10-F4A45D85530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6738E34-4AE6-0306-C554-D70953A569AA}"/>
              </a:ext>
            </a:extLst>
          </p:cNvPr>
          <p:cNvSpPr>
            <a:spLocks noGrp="1"/>
          </p:cNvSpPr>
          <p:nvPr>
            <p:ph type="body" sz="quarter" idx="65"/>
          </p:nvPr>
        </p:nvSpPr>
        <p:spPr/>
        <p:txBody>
          <a:bodyPr/>
          <a:lstStyle/>
          <a:p>
            <a:pPr algn="ctr"/>
            <a:r>
              <a:rPr lang="en-GB" sz="1200"/>
              <a:t>Photo Credit: ECO Resort, Slovenia</a:t>
            </a:r>
          </a:p>
        </p:txBody>
      </p:sp>
      <p:pic>
        <p:nvPicPr>
          <p:cNvPr id="12" name="Picture Placeholder 11" descr="A pond in a grassy area with houses in the background&#10;&#10;AI-generated content may be incorrect.">
            <a:extLst>
              <a:ext uri="{FF2B5EF4-FFF2-40B4-BE49-F238E27FC236}">
                <a16:creationId xmlns:a16="http://schemas.microsoft.com/office/drawing/2014/main" id="{6158CAF0-F535-1F92-6DFF-63725F6315B2}"/>
              </a:ext>
            </a:extLst>
          </p:cNvPr>
          <p:cNvPicPr>
            <a:picLocks noGrp="1" noChangeAspect="1"/>
          </p:cNvPicPr>
          <p:nvPr>
            <p:ph type="pic" sz="quarter" idx="13"/>
          </p:nvPr>
        </p:nvPicPr>
        <p:blipFill>
          <a:blip r:embed="rId2"/>
          <a:srcRect l="5961" r="5961"/>
          <a:stretch>
            <a:fillRect/>
          </a:stretch>
        </p:blipFill>
        <p:spPr/>
      </p:pic>
      <p:sp>
        <p:nvSpPr>
          <p:cNvPr id="5" name="Text Placeholder 3">
            <a:extLst>
              <a:ext uri="{FF2B5EF4-FFF2-40B4-BE49-F238E27FC236}">
                <a16:creationId xmlns:a16="http://schemas.microsoft.com/office/drawing/2014/main" id="{1347A87E-2339-2319-5EA7-FBBDD7EF190B}"/>
              </a:ext>
            </a:extLst>
          </p:cNvPr>
          <p:cNvSpPr txBox="1">
            <a:spLocks/>
          </p:cNvSpPr>
          <p:nvPr/>
        </p:nvSpPr>
        <p:spPr>
          <a:xfrm>
            <a:off x="485146" y="2595195"/>
            <a:ext cx="60290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Environmentally conscious accommodations </a:t>
            </a:r>
          </a:p>
          <a:p>
            <a:pPr>
              <a:lnSpc>
                <a:spcPts val="2340"/>
              </a:lnSpc>
            </a:pPr>
            <a:r>
              <a:rPr lang="en-GB" dirty="0"/>
              <a:t>built and operated to minimize their impact </a:t>
            </a:r>
          </a:p>
          <a:p>
            <a:pPr>
              <a:lnSpc>
                <a:spcPts val="2340"/>
              </a:lnSpc>
            </a:pPr>
            <a:r>
              <a:rPr lang="en-GB" dirty="0"/>
              <a:t>on the natural surroundings.</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Sustainability: </a:t>
            </a:r>
            <a:r>
              <a:rPr lang="en-GB" dirty="0"/>
              <a:t>Commitment to minimizing environmental impact </a:t>
            </a:r>
          </a:p>
          <a:p>
            <a:pPr marL="342900" indent="-342900">
              <a:lnSpc>
                <a:spcPts val="2340"/>
              </a:lnSpc>
              <a:buClr>
                <a:srgbClr val="64AFAF"/>
              </a:buClr>
              <a:buFont typeface="Arial" panose="020B0604020202020204" pitchFamily="34" charset="0"/>
              <a:buChar char="•"/>
            </a:pPr>
            <a:r>
              <a:rPr lang="en-GB" b="1" dirty="0"/>
              <a:t>Location: </a:t>
            </a:r>
            <a:r>
              <a:rPr lang="en-GB" dirty="0"/>
              <a:t>Often located in remote or   ecologically significant areas</a:t>
            </a:r>
          </a:p>
          <a:p>
            <a:pPr marL="342900" indent="-342900">
              <a:lnSpc>
                <a:spcPts val="2340"/>
              </a:lnSpc>
              <a:buClr>
                <a:srgbClr val="64AFAF"/>
              </a:buClr>
              <a:buFont typeface="Arial" panose="020B0604020202020204" pitchFamily="34" charset="0"/>
              <a:buChar char="•"/>
            </a:pPr>
            <a:r>
              <a:rPr lang="en-GB" b="1" dirty="0"/>
              <a:t>Design: </a:t>
            </a:r>
            <a:r>
              <a:rPr lang="en-GB" dirty="0"/>
              <a:t>Use of sustainable materials and            eco-friendly design </a:t>
            </a:r>
          </a:p>
          <a:p>
            <a:pPr marL="342900" indent="-342900">
              <a:lnSpc>
                <a:spcPts val="2340"/>
              </a:lnSpc>
              <a:buClr>
                <a:srgbClr val="64AFAF"/>
              </a:buClr>
              <a:buFont typeface="Arial" panose="020B0604020202020204" pitchFamily="34" charset="0"/>
              <a:buChar char="•"/>
            </a:pPr>
            <a:r>
              <a:rPr lang="en-GB" b="1" dirty="0"/>
              <a:t>Activities: </a:t>
            </a:r>
            <a:r>
              <a:rPr lang="en-GB" dirty="0"/>
              <a:t>Offer eco-tourism activities such as nature hikes, wildlife viewing, and cultural tours</a:t>
            </a:r>
          </a:p>
          <a:p>
            <a:pPr>
              <a:lnSpc>
                <a:spcPts val="2340"/>
              </a:lnSpc>
              <a:buClr>
                <a:srgbClr val="64AFAF"/>
              </a:buClr>
            </a:pPr>
            <a:r>
              <a:rPr lang="en-GB" dirty="0"/>
              <a:t> </a:t>
            </a:r>
          </a:p>
          <a:p>
            <a:pPr marL="342900" indent="-342900">
              <a:lnSpc>
                <a:spcPts val="2340"/>
              </a:lnSpc>
              <a:buClr>
                <a:srgbClr val="64AFAF"/>
              </a:buClr>
              <a:buFont typeface="Arial" panose="020B0604020202020204" pitchFamily="34" charset="0"/>
              <a:buChar char="•"/>
            </a:pPr>
            <a:endParaRPr lang="en-GB" dirty="0"/>
          </a:p>
        </p:txBody>
      </p:sp>
      <p:sp>
        <p:nvSpPr>
          <p:cNvPr id="6" name="Text Placeholder 6">
            <a:extLst>
              <a:ext uri="{FF2B5EF4-FFF2-40B4-BE49-F238E27FC236}">
                <a16:creationId xmlns:a16="http://schemas.microsoft.com/office/drawing/2014/main" id="{18EEFC0B-3CB2-A2F8-A537-F1F1B8BB4CE5}"/>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Eco-Lodges</a:t>
            </a:r>
          </a:p>
          <a:p>
            <a:endParaRPr lang="en-GB" dirty="0"/>
          </a:p>
        </p:txBody>
      </p:sp>
      <p:cxnSp>
        <p:nvCxnSpPr>
          <p:cNvPr id="10" name="Straight Connector 9">
            <a:extLst>
              <a:ext uri="{FF2B5EF4-FFF2-40B4-BE49-F238E27FC236}">
                <a16:creationId xmlns:a16="http://schemas.microsoft.com/office/drawing/2014/main" id="{58256B68-96C5-552E-359A-DD3DB98F8F8B}"/>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CE78BABE-D7E1-192A-DE61-D8B30F34BDAD}"/>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
        <p:nvSpPr>
          <p:cNvPr id="17" name="Slide Number Placeholder 5">
            <a:extLst>
              <a:ext uri="{FF2B5EF4-FFF2-40B4-BE49-F238E27FC236}">
                <a16:creationId xmlns:a16="http://schemas.microsoft.com/office/drawing/2014/main" id="{849A0DBD-AA80-A919-3BCB-9CAB8DCACE8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14</a:t>
            </a:fld>
            <a:endParaRPr lang="fr-CA" sz="1200" dirty="0"/>
          </a:p>
        </p:txBody>
      </p:sp>
    </p:spTree>
    <p:extLst>
      <p:ext uri="{BB962C8B-B14F-4D97-AF65-F5344CB8AC3E}">
        <p14:creationId xmlns:p14="http://schemas.microsoft.com/office/powerpoint/2010/main" val="3971054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12" name="Picture Placeholder 11" descr="A collage of a room with a ladder and a window&#10;&#10;AI-generated content may be incorrect.">
            <a:extLst>
              <a:ext uri="{FF2B5EF4-FFF2-40B4-BE49-F238E27FC236}">
                <a16:creationId xmlns:a16="http://schemas.microsoft.com/office/drawing/2014/main" id="{DD98A951-8AEF-8F99-5EA0-02D615C38CF4}"/>
              </a:ext>
            </a:extLst>
          </p:cNvPr>
          <p:cNvPicPr>
            <a:picLocks noGrp="1" noChangeAspect="1"/>
          </p:cNvPicPr>
          <p:nvPr>
            <p:ph type="pic" sz="quarter" idx="13"/>
          </p:nvPr>
        </p:nvPicPr>
        <p:blipFill>
          <a:blip r:embed="rId2"/>
          <a:srcRect l="17319" r="17319"/>
          <a:stretch>
            <a:fillRect/>
          </a:stretch>
        </p:blipFill>
        <p:spPr/>
      </p:pic>
      <p:sp>
        <p:nvSpPr>
          <p:cNvPr id="14" name="Text Placeholder 7">
            <a:extLst>
              <a:ext uri="{FF2B5EF4-FFF2-40B4-BE49-F238E27FC236}">
                <a16:creationId xmlns:a16="http://schemas.microsoft.com/office/drawing/2014/main" id="{3F8CB752-9C89-0139-CB1D-8CCE09247B36}"/>
              </a:ext>
            </a:extLst>
          </p:cNvPr>
          <p:cNvSpPr>
            <a:spLocks noGrp="1"/>
          </p:cNvSpPr>
          <p:nvPr>
            <p:ph type="body" sz="quarter" idx="4294967295"/>
          </p:nvPr>
        </p:nvSpPr>
        <p:spPr>
          <a:xfrm rot="16200000">
            <a:off x="9526243" y="4836588"/>
            <a:ext cx="3590366" cy="452458"/>
          </a:xfrm>
          <a:prstGeom prst="rect">
            <a:avLst/>
          </a:prstGeom>
          <a:solidFill>
            <a:srgbClr val="EC7C69"/>
          </a:solidFill>
        </p:spPr>
        <p:txBody>
          <a:bodyPr anchor="ctr"/>
          <a:lstStyle/>
          <a:p>
            <a:pPr marL="0" indent="0" algn="ctr">
              <a:buNone/>
            </a:pPr>
            <a:r>
              <a:rPr lang="en-GB" sz="1200" dirty="0">
                <a:solidFill>
                  <a:schemeClr val="bg1"/>
                </a:solidFill>
              </a:rPr>
              <a:t>Photo Credit: Tree House Wexford, Ireland</a:t>
            </a:r>
          </a:p>
        </p:txBody>
      </p:sp>
      <p:sp>
        <p:nvSpPr>
          <p:cNvPr id="6" name="Text Placeholder 3">
            <a:extLst>
              <a:ext uri="{FF2B5EF4-FFF2-40B4-BE49-F238E27FC236}">
                <a16:creationId xmlns:a16="http://schemas.microsoft.com/office/drawing/2014/main" id="{24B2B82C-F619-705E-32C2-58E89614A171}"/>
              </a:ext>
            </a:extLst>
          </p:cNvPr>
          <p:cNvSpPr txBox="1">
            <a:spLocks/>
          </p:cNvSpPr>
          <p:nvPr/>
        </p:nvSpPr>
        <p:spPr>
          <a:xfrm>
            <a:off x="485146" y="2595195"/>
            <a:ext cx="60290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Unique accommodations built in or around trees, offering a sense of adventure, seclusion, and connection with nature.</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Unique Design: </a:t>
            </a:r>
            <a:r>
              <a:rPr lang="en-GB" dirty="0"/>
              <a:t>Constructed amongst the trees, often incorporating natural materials </a:t>
            </a:r>
          </a:p>
          <a:p>
            <a:pPr marL="342900" indent="-342900">
              <a:lnSpc>
                <a:spcPts val="2340"/>
              </a:lnSpc>
              <a:buClr>
                <a:srgbClr val="64AFAF"/>
              </a:buClr>
              <a:buFont typeface="Arial" panose="020B0604020202020204" pitchFamily="34" charset="0"/>
              <a:buChar char="•"/>
            </a:pPr>
            <a:r>
              <a:rPr lang="en-GB" b="1" dirty="0"/>
              <a:t>Immersive Nature Experience</a:t>
            </a:r>
            <a:r>
              <a:rPr lang="en-GB" dirty="0"/>
              <a:t>: Unique connection to nature</a:t>
            </a:r>
          </a:p>
          <a:p>
            <a:pPr marL="342900" indent="-342900">
              <a:lnSpc>
                <a:spcPts val="2340"/>
              </a:lnSpc>
              <a:buClr>
                <a:srgbClr val="64AFAF"/>
              </a:buClr>
              <a:buFont typeface="Arial" panose="020B0604020202020204" pitchFamily="34" charset="0"/>
              <a:buChar char="•"/>
            </a:pPr>
            <a:r>
              <a:rPr lang="en-GB" b="1" dirty="0"/>
              <a:t>Seclusion &amp; Privacy: </a:t>
            </a:r>
            <a:r>
              <a:rPr lang="en-GB" dirty="0"/>
              <a:t>Often located in remote or forested areas.</a:t>
            </a:r>
          </a:p>
          <a:p>
            <a:pPr marL="342900" indent="-342900">
              <a:lnSpc>
                <a:spcPts val="2340"/>
              </a:lnSpc>
              <a:buClr>
                <a:srgbClr val="64AFAF"/>
              </a:buClr>
              <a:buFont typeface="Arial" panose="020B0604020202020204" pitchFamily="34" charset="0"/>
              <a:buChar char="•"/>
            </a:pPr>
            <a:r>
              <a:rPr lang="en-GB" b="1" dirty="0"/>
              <a:t>Adventure &amp; Novelty: </a:t>
            </a:r>
            <a:r>
              <a:rPr lang="en-GB" dirty="0"/>
              <a:t>Appealing to those seeking a unique getaway</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7" name="Text Placeholder 6">
            <a:extLst>
              <a:ext uri="{FF2B5EF4-FFF2-40B4-BE49-F238E27FC236}">
                <a16:creationId xmlns:a16="http://schemas.microsoft.com/office/drawing/2014/main" id="{908DBF1F-171D-2FAB-52CB-F75920FC288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Tree-</a:t>
            </a:r>
            <a:r>
              <a:rPr lang="it-IT" dirty="0" err="1"/>
              <a:t>houses</a:t>
            </a:r>
            <a:endParaRPr lang="en-NL"/>
          </a:p>
        </p:txBody>
      </p:sp>
      <p:cxnSp>
        <p:nvCxnSpPr>
          <p:cNvPr id="8" name="Straight Connector 7">
            <a:extLst>
              <a:ext uri="{FF2B5EF4-FFF2-40B4-BE49-F238E27FC236}">
                <a16:creationId xmlns:a16="http://schemas.microsoft.com/office/drawing/2014/main" id="{A40D7D43-D4BC-87B7-14FC-CA4463B1374F}"/>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6316300D-56BA-BD51-6455-3AE2FE902726}"/>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
        <p:nvSpPr>
          <p:cNvPr id="19" name="Slide Number Placeholder 5">
            <a:extLst>
              <a:ext uri="{FF2B5EF4-FFF2-40B4-BE49-F238E27FC236}">
                <a16:creationId xmlns:a16="http://schemas.microsoft.com/office/drawing/2014/main" id="{CC607AA9-41D1-6183-1D76-5310E5EB664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15</a:t>
            </a:fld>
            <a:endParaRPr lang="fr-CA" sz="1200" dirty="0"/>
          </a:p>
        </p:txBody>
      </p:sp>
    </p:spTree>
    <p:extLst>
      <p:ext uri="{BB962C8B-B14F-4D97-AF65-F5344CB8AC3E}">
        <p14:creationId xmlns:p14="http://schemas.microsoft.com/office/powerpoint/2010/main" val="3277349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291D-D3D7-DB33-D31A-92CCB1BA0EB7}"/>
            </a:ext>
          </a:extLst>
        </p:cNvPr>
        <p:cNvGrpSpPr/>
        <p:nvPr/>
      </p:nvGrpSpPr>
      <p:grpSpPr>
        <a:xfrm>
          <a:off x="0" y="0"/>
          <a:ext cx="0" cy="0"/>
          <a:chOff x="0" y="0"/>
          <a:chExt cx="0" cy="0"/>
        </a:xfrm>
      </p:grpSpPr>
      <p:pic>
        <p:nvPicPr>
          <p:cNvPr id="8" name="Picture Placeholder 7" descr="A stone building with a stone arch and a stone walkway&#10;&#10;AI-generated content may be incorrect.">
            <a:extLst>
              <a:ext uri="{FF2B5EF4-FFF2-40B4-BE49-F238E27FC236}">
                <a16:creationId xmlns:a16="http://schemas.microsoft.com/office/drawing/2014/main" id="{634B6B2B-940D-9F43-5938-8B46821088E7}"/>
              </a:ext>
            </a:extLst>
          </p:cNvPr>
          <p:cNvPicPr>
            <a:picLocks noGrp="1" noChangeAspect="1"/>
          </p:cNvPicPr>
          <p:nvPr>
            <p:ph type="pic" sz="quarter" idx="13"/>
          </p:nvPr>
        </p:nvPicPr>
        <p:blipFill>
          <a:blip r:embed="rId2"/>
          <a:srcRect l="18561" r="18561"/>
          <a:stretch>
            <a:fillRect/>
          </a:stretch>
        </p:blipFill>
        <p:spPr>
          <a:xfrm>
            <a:off x="7324828" y="2884487"/>
            <a:ext cx="3896842" cy="3973513"/>
          </a:xfrm>
        </p:spPr>
      </p:pic>
      <p:sp>
        <p:nvSpPr>
          <p:cNvPr id="6" name="Text Placeholder 7">
            <a:extLst>
              <a:ext uri="{FF2B5EF4-FFF2-40B4-BE49-F238E27FC236}">
                <a16:creationId xmlns:a16="http://schemas.microsoft.com/office/drawing/2014/main" id="{C739D1AD-7CEA-818E-3E34-1944E41AA695}"/>
              </a:ext>
            </a:extLst>
          </p:cNvPr>
          <p:cNvSpPr>
            <a:spLocks noGrp="1"/>
          </p:cNvSpPr>
          <p:nvPr>
            <p:ph type="body" sz="quarter" idx="4294967295"/>
          </p:nvPr>
        </p:nvSpPr>
        <p:spPr>
          <a:xfrm rot="16200000">
            <a:off x="9575694" y="4759565"/>
            <a:ext cx="3744411" cy="452458"/>
          </a:xfrm>
          <a:prstGeom prst="rect">
            <a:avLst/>
          </a:prstGeom>
          <a:solidFill>
            <a:srgbClr val="EC7C69"/>
          </a:solidFill>
        </p:spPr>
        <p:txBody>
          <a:bodyPr anchor="ctr"/>
          <a:lstStyle/>
          <a:p>
            <a:pPr marL="0" indent="0" algn="ctr">
              <a:buNone/>
            </a:pPr>
            <a:r>
              <a:rPr lang="en-GB" sz="1200" dirty="0">
                <a:solidFill>
                  <a:schemeClr val="bg1"/>
                </a:solidFill>
              </a:rPr>
              <a:t>Photo Credit: Albergo </a:t>
            </a:r>
            <a:r>
              <a:rPr lang="en-GB" sz="1200" dirty="0" err="1">
                <a:solidFill>
                  <a:schemeClr val="bg1"/>
                </a:solidFill>
              </a:rPr>
              <a:t>Diffuso</a:t>
            </a:r>
            <a:r>
              <a:rPr lang="en-GB" sz="1200" dirty="0">
                <a:solidFill>
                  <a:schemeClr val="bg1"/>
                </a:solidFill>
              </a:rPr>
              <a:t> </a:t>
            </a:r>
            <a:r>
              <a:rPr lang="en-GB" sz="1200" dirty="0" err="1">
                <a:solidFill>
                  <a:schemeClr val="bg1"/>
                </a:solidFill>
              </a:rPr>
              <a:t>Sextantio</a:t>
            </a:r>
            <a:r>
              <a:rPr lang="en-GB" sz="1200" dirty="0">
                <a:solidFill>
                  <a:schemeClr val="bg1"/>
                </a:solidFill>
              </a:rPr>
              <a:t>, Italy </a:t>
            </a:r>
          </a:p>
        </p:txBody>
      </p:sp>
      <p:sp>
        <p:nvSpPr>
          <p:cNvPr id="7" name="Text Placeholder 3">
            <a:extLst>
              <a:ext uri="{FF2B5EF4-FFF2-40B4-BE49-F238E27FC236}">
                <a16:creationId xmlns:a16="http://schemas.microsoft.com/office/drawing/2014/main" id="{E657E41E-FDBC-59A9-C53B-D506162E6525}"/>
              </a:ext>
            </a:extLst>
          </p:cNvPr>
          <p:cNvSpPr txBox="1">
            <a:spLocks/>
          </p:cNvSpPr>
          <p:nvPr/>
        </p:nvSpPr>
        <p:spPr>
          <a:xfrm>
            <a:off x="485146" y="2595195"/>
            <a:ext cx="6734342"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A concept where rooms and amenities are spread across multiple buildings within a small historic village or town, managed as a single hotel.</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Integration into Community: </a:t>
            </a:r>
            <a:r>
              <a:rPr lang="en-GB" dirty="0"/>
              <a:t>Guests stay in             restored buildings throughout the village</a:t>
            </a:r>
          </a:p>
          <a:p>
            <a:pPr marL="342900" indent="-342900">
              <a:lnSpc>
                <a:spcPts val="2340"/>
              </a:lnSpc>
              <a:buClr>
                <a:srgbClr val="64AFAF"/>
              </a:buClr>
              <a:buFont typeface="Arial" panose="020B0604020202020204" pitchFamily="34" charset="0"/>
              <a:buChar char="•"/>
            </a:pPr>
            <a:r>
              <a:rPr lang="en-GB" b="1" dirty="0"/>
              <a:t>Preservation of Heritage: </a:t>
            </a:r>
            <a:r>
              <a:rPr lang="en-GB" dirty="0"/>
              <a:t>Restoring historic buildings</a:t>
            </a:r>
          </a:p>
          <a:p>
            <a:pPr marL="342900" indent="-342900">
              <a:lnSpc>
                <a:spcPts val="2340"/>
              </a:lnSpc>
              <a:buClr>
                <a:srgbClr val="64AFAF"/>
              </a:buClr>
              <a:buFont typeface="Arial" panose="020B0604020202020204" pitchFamily="34" charset="0"/>
              <a:buChar char="•"/>
            </a:pPr>
            <a:r>
              <a:rPr lang="en-GB" b="1" dirty="0"/>
              <a:t>Centralized Management: </a:t>
            </a:r>
            <a:r>
              <a:rPr lang="en-GB" dirty="0"/>
              <a:t>Managed as a single accommodation with a central unit</a:t>
            </a:r>
          </a:p>
          <a:p>
            <a:pPr marL="342900" indent="-342900">
              <a:lnSpc>
                <a:spcPts val="2340"/>
              </a:lnSpc>
              <a:buClr>
                <a:srgbClr val="64AFAF"/>
              </a:buClr>
              <a:buFont typeface="Arial" panose="020B0604020202020204" pitchFamily="34" charset="0"/>
              <a:buChar char="•"/>
            </a:pPr>
            <a:r>
              <a:rPr lang="en-GB" b="1" dirty="0"/>
              <a:t>Support for Local Economy: </a:t>
            </a:r>
            <a:r>
              <a:rPr lang="en-GB" dirty="0"/>
              <a:t>Benefits the local economy by encouraging guests to patronize local businesses.</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9" name="Text Placeholder 6">
            <a:extLst>
              <a:ext uri="{FF2B5EF4-FFF2-40B4-BE49-F238E27FC236}">
                <a16:creationId xmlns:a16="http://schemas.microsoft.com/office/drawing/2014/main" id="{2AE8C9F8-0A6C-AE90-6F31-5F0714ABEA1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err="1"/>
              <a:t>Scattered</a:t>
            </a:r>
            <a:r>
              <a:rPr lang="it-IT" dirty="0"/>
              <a:t> Hotels</a:t>
            </a:r>
            <a:endParaRPr lang="en-NL"/>
          </a:p>
        </p:txBody>
      </p:sp>
      <p:cxnSp>
        <p:nvCxnSpPr>
          <p:cNvPr id="10" name="Straight Connector 9">
            <a:extLst>
              <a:ext uri="{FF2B5EF4-FFF2-40B4-BE49-F238E27FC236}">
                <a16:creationId xmlns:a16="http://schemas.microsoft.com/office/drawing/2014/main" id="{989CB39D-DF4B-B877-624F-7BE47AD7014A}"/>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5C6E7F28-A300-0DBB-B9ED-DFB0561C755E}"/>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
        <p:nvSpPr>
          <p:cNvPr id="19" name="Slide Number Placeholder 5">
            <a:extLst>
              <a:ext uri="{FF2B5EF4-FFF2-40B4-BE49-F238E27FC236}">
                <a16:creationId xmlns:a16="http://schemas.microsoft.com/office/drawing/2014/main" id="{EAB2F97A-09DB-5B15-EB88-C17DA8844F4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16</a:t>
            </a:fld>
            <a:endParaRPr lang="fr-CA" sz="1200" dirty="0"/>
          </a:p>
        </p:txBody>
      </p:sp>
    </p:spTree>
    <p:extLst>
      <p:ext uri="{BB962C8B-B14F-4D97-AF65-F5344CB8AC3E}">
        <p14:creationId xmlns:p14="http://schemas.microsoft.com/office/powerpoint/2010/main" val="195843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86929-B04F-C338-9FA8-CE92A101F1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4972FF0-EB74-2417-A386-2B33DD0A95F0}"/>
              </a:ext>
            </a:extLst>
          </p:cNvPr>
          <p:cNvSpPr>
            <a:spLocks noGrp="1"/>
          </p:cNvSpPr>
          <p:nvPr>
            <p:ph type="body" sz="quarter" idx="65"/>
          </p:nvPr>
        </p:nvSpPr>
        <p:spPr/>
        <p:txBody>
          <a:bodyPr/>
          <a:lstStyle/>
          <a:p>
            <a:pPr algn="ctr"/>
            <a:r>
              <a:rPr lang="en-GB" sz="1200" dirty="0"/>
              <a:t>Photo Credit: Houseboat,  Elisabeth, Leeuwarden, Netherlands</a:t>
            </a:r>
          </a:p>
        </p:txBody>
      </p:sp>
      <p:pic>
        <p:nvPicPr>
          <p:cNvPr id="6" name="Picture Placeholder 5" descr="A boat on the water&#10;&#10;AI-generated content may be incorrect.">
            <a:extLst>
              <a:ext uri="{FF2B5EF4-FFF2-40B4-BE49-F238E27FC236}">
                <a16:creationId xmlns:a16="http://schemas.microsoft.com/office/drawing/2014/main" id="{4BD0ABA1-FA73-ACF1-9FA1-6339BB5A15A8}"/>
              </a:ext>
            </a:extLst>
          </p:cNvPr>
          <p:cNvPicPr>
            <a:picLocks noGrp="1" noChangeAspect="1"/>
          </p:cNvPicPr>
          <p:nvPr>
            <p:ph type="pic" sz="quarter" idx="13"/>
          </p:nvPr>
        </p:nvPicPr>
        <p:blipFill>
          <a:blip r:embed="rId2"/>
          <a:srcRect l="1217" r="1217"/>
          <a:stretch>
            <a:fillRect/>
          </a:stretch>
        </p:blipFill>
        <p:spPr/>
      </p:pic>
      <p:sp>
        <p:nvSpPr>
          <p:cNvPr id="5" name="Text Placeholder 3">
            <a:extLst>
              <a:ext uri="{FF2B5EF4-FFF2-40B4-BE49-F238E27FC236}">
                <a16:creationId xmlns:a16="http://schemas.microsoft.com/office/drawing/2014/main" id="{630EB83C-8929-9CCB-5D42-9A2646E6F95A}"/>
              </a:ext>
            </a:extLst>
          </p:cNvPr>
          <p:cNvSpPr txBox="1">
            <a:spLocks/>
          </p:cNvSpPr>
          <p:nvPr/>
        </p:nvSpPr>
        <p:spPr>
          <a:xfrm>
            <a:off x="485146" y="2595195"/>
            <a:ext cx="5783983"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Accommodation on a boat, offering a unique water-based experience, ranging from small, basic boats to luxurious, fully equipped floating homes.</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Unique Experience: </a:t>
            </a:r>
            <a:r>
              <a:rPr lang="en-GB" dirty="0"/>
              <a:t>Living on the water.</a:t>
            </a:r>
          </a:p>
          <a:p>
            <a:pPr marL="342900" indent="-342900">
              <a:lnSpc>
                <a:spcPts val="2340"/>
              </a:lnSpc>
              <a:buClr>
                <a:srgbClr val="64AFAF"/>
              </a:buClr>
              <a:buFont typeface="Arial" panose="020B0604020202020204" pitchFamily="34" charset="0"/>
              <a:buChar char="•"/>
            </a:pPr>
            <a:r>
              <a:rPr lang="en-GB" b="1" dirty="0"/>
              <a:t>Water Access: </a:t>
            </a:r>
            <a:r>
              <a:rPr lang="en-GB" dirty="0"/>
              <a:t>Direct access to water activities </a:t>
            </a:r>
            <a:r>
              <a:rPr lang="en-GB" b="1" dirty="0"/>
              <a:t>Scenic Views: </a:t>
            </a:r>
            <a:r>
              <a:rPr lang="en-GB" dirty="0"/>
              <a:t>Stunning views of the surrounding waterways and landscapes.</a:t>
            </a:r>
          </a:p>
          <a:p>
            <a:pPr marL="342900" indent="-342900">
              <a:lnSpc>
                <a:spcPts val="2340"/>
              </a:lnSpc>
              <a:buClr>
                <a:srgbClr val="64AFAF"/>
              </a:buClr>
              <a:buFont typeface="Arial" panose="020B0604020202020204" pitchFamily="34" charset="0"/>
              <a:buChar char="•"/>
            </a:pPr>
            <a:r>
              <a:rPr lang="en-GB" b="1" dirty="0"/>
              <a:t>Variety: </a:t>
            </a:r>
            <a:r>
              <a:rPr lang="en-GB" dirty="0"/>
              <a:t>Range from basic, budget-friendly boats to luxurious, fully equipped floating homes.</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10" name="Text Placeholder 6">
            <a:extLst>
              <a:ext uri="{FF2B5EF4-FFF2-40B4-BE49-F238E27FC236}">
                <a16:creationId xmlns:a16="http://schemas.microsoft.com/office/drawing/2014/main" id="{4C621238-CD14-1E2D-6A02-7FDE8DA74599}"/>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Houseboats</a:t>
            </a:r>
          </a:p>
        </p:txBody>
      </p:sp>
      <p:cxnSp>
        <p:nvCxnSpPr>
          <p:cNvPr id="11" name="Straight Connector 10">
            <a:extLst>
              <a:ext uri="{FF2B5EF4-FFF2-40B4-BE49-F238E27FC236}">
                <a16:creationId xmlns:a16="http://schemas.microsoft.com/office/drawing/2014/main" id="{230DA535-541D-D8B6-1621-A7287FF3A862}"/>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2DF2182F-EE43-FE9E-BC51-DAC64E27CF5D}"/>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
        <p:nvSpPr>
          <p:cNvPr id="17" name="Slide Number Placeholder 5">
            <a:extLst>
              <a:ext uri="{FF2B5EF4-FFF2-40B4-BE49-F238E27FC236}">
                <a16:creationId xmlns:a16="http://schemas.microsoft.com/office/drawing/2014/main" id="{7D57DCD1-2B53-DDFA-6209-CDDC78CCEBA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17</a:t>
            </a:fld>
            <a:endParaRPr lang="fr-CA" sz="1200" dirty="0"/>
          </a:p>
        </p:txBody>
      </p:sp>
    </p:spTree>
    <p:extLst>
      <p:ext uri="{BB962C8B-B14F-4D97-AF65-F5344CB8AC3E}">
        <p14:creationId xmlns:p14="http://schemas.microsoft.com/office/powerpoint/2010/main" val="98309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DC47D-BEBA-ACAE-ADAF-8E11E28CA42E}"/>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63DE967-38E0-E567-5027-F25CF6FCD395}"/>
              </a:ext>
            </a:extLst>
          </p:cNvPr>
          <p:cNvSpPr>
            <a:spLocks noGrp="1"/>
          </p:cNvSpPr>
          <p:nvPr>
            <p:ph type="body" sz="quarter" idx="65"/>
          </p:nvPr>
        </p:nvSpPr>
        <p:spPr/>
        <p:txBody>
          <a:bodyPr/>
          <a:lstStyle/>
          <a:p>
            <a:pPr algn="ctr"/>
            <a:r>
              <a:rPr lang="en-GB" sz="1200" dirty="0"/>
              <a:t>Photo Credit: Alibi Hostel, Leeuwarden</a:t>
            </a:r>
          </a:p>
        </p:txBody>
      </p:sp>
      <p:pic>
        <p:nvPicPr>
          <p:cNvPr id="17" name="Picture Placeholder 16" descr="A room with a table and chairs&#10;&#10;AI-generated content may be incorrect.">
            <a:extLst>
              <a:ext uri="{FF2B5EF4-FFF2-40B4-BE49-F238E27FC236}">
                <a16:creationId xmlns:a16="http://schemas.microsoft.com/office/drawing/2014/main" id="{C5820BE2-019F-618E-CD70-3BEA7F36767F}"/>
              </a:ext>
            </a:extLst>
          </p:cNvPr>
          <p:cNvPicPr>
            <a:picLocks noGrp="1" noChangeAspect="1"/>
          </p:cNvPicPr>
          <p:nvPr>
            <p:ph type="pic" sz="quarter" idx="13"/>
          </p:nvPr>
        </p:nvPicPr>
        <p:blipFill>
          <a:blip r:embed="rId2"/>
          <a:srcRect t="2109" b="2109"/>
          <a:stretch>
            <a:fillRect/>
          </a:stretch>
        </p:blipFill>
        <p:spPr/>
      </p:pic>
      <p:sp>
        <p:nvSpPr>
          <p:cNvPr id="6" name="Slide Number Placeholder 5">
            <a:extLst>
              <a:ext uri="{FF2B5EF4-FFF2-40B4-BE49-F238E27FC236}">
                <a16:creationId xmlns:a16="http://schemas.microsoft.com/office/drawing/2014/main" id="{8983B0CA-B1A4-3B95-3701-885B0A12AFB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18</a:t>
            </a:fld>
            <a:endParaRPr lang="fr-CA" sz="1200" dirty="0"/>
          </a:p>
        </p:txBody>
      </p:sp>
      <p:sp>
        <p:nvSpPr>
          <p:cNvPr id="10" name="Text Placeholder 3">
            <a:extLst>
              <a:ext uri="{FF2B5EF4-FFF2-40B4-BE49-F238E27FC236}">
                <a16:creationId xmlns:a16="http://schemas.microsoft.com/office/drawing/2014/main" id="{057585D8-A0DC-2541-BD1E-225D59673F28}"/>
              </a:ext>
            </a:extLst>
          </p:cNvPr>
          <p:cNvSpPr txBox="1">
            <a:spLocks/>
          </p:cNvSpPr>
          <p:nvPr/>
        </p:nvSpPr>
        <p:spPr>
          <a:xfrm>
            <a:off x="485146" y="2595195"/>
            <a:ext cx="6305619"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Budget-friendly accommodations offering        dormitory-style rooms and communal areas                 for socializing.</a:t>
            </a:r>
          </a:p>
          <a:p>
            <a:pPr>
              <a:lnSpc>
                <a:spcPts val="2340"/>
              </a:lnSpc>
            </a:pPr>
            <a:endParaRPr lang="en-GB" dirty="0"/>
          </a:p>
          <a:p>
            <a:pPr>
              <a:lnSpc>
                <a:spcPts val="2340"/>
              </a:lnSpc>
            </a:pPr>
            <a:r>
              <a:rPr lang="en-GB" b="1" dirty="0">
                <a:solidFill>
                  <a:srgbClr val="EC7C69"/>
                </a:solidFill>
              </a:rPr>
              <a:t>Key Features:</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Dormitory-Style Rooms: </a:t>
            </a:r>
            <a:r>
              <a:rPr lang="en-GB" dirty="0"/>
              <a:t>Shared rooms with    bunk beds</a:t>
            </a:r>
          </a:p>
          <a:p>
            <a:pPr marL="342900" indent="-342900">
              <a:lnSpc>
                <a:spcPts val="2340"/>
              </a:lnSpc>
              <a:buClr>
                <a:srgbClr val="64AFAF"/>
              </a:buClr>
              <a:buFont typeface="Arial" panose="020B0604020202020204" pitchFamily="34" charset="0"/>
              <a:buChar char="•"/>
            </a:pPr>
            <a:r>
              <a:rPr lang="en-GB" b="1" dirty="0"/>
              <a:t>Communal Areas: </a:t>
            </a:r>
            <a:r>
              <a:rPr lang="en-GB" dirty="0"/>
              <a:t>Common areas such as   lounges, kitchens, and game rooms </a:t>
            </a:r>
          </a:p>
          <a:p>
            <a:pPr marL="342900" indent="-342900">
              <a:lnSpc>
                <a:spcPts val="2340"/>
              </a:lnSpc>
              <a:buClr>
                <a:srgbClr val="64AFAF"/>
              </a:buClr>
              <a:buFont typeface="Arial" panose="020B0604020202020204" pitchFamily="34" charset="0"/>
              <a:buChar char="•"/>
            </a:pPr>
            <a:r>
              <a:rPr lang="en-GB" b="1" dirty="0"/>
              <a:t>Budget-Friendly: </a:t>
            </a:r>
            <a:r>
              <a:rPr lang="en-GB" dirty="0"/>
              <a:t>Attractive option for young budget travellers.</a:t>
            </a:r>
          </a:p>
          <a:p>
            <a:pPr marL="342900" indent="-342900">
              <a:lnSpc>
                <a:spcPts val="2340"/>
              </a:lnSpc>
              <a:buClr>
                <a:srgbClr val="64AFAF"/>
              </a:buClr>
              <a:buFont typeface="Arial" panose="020B0604020202020204" pitchFamily="34" charset="0"/>
              <a:buChar char="•"/>
            </a:pPr>
            <a:r>
              <a:rPr lang="en-GB" b="1" dirty="0"/>
              <a:t>Social Atmosphere: </a:t>
            </a:r>
            <a:r>
              <a:rPr lang="en-GB" dirty="0"/>
              <a:t>Lively and social environment, making it easy to meet other travellers.</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11" name="Text Placeholder 6">
            <a:extLst>
              <a:ext uri="{FF2B5EF4-FFF2-40B4-BE49-F238E27FC236}">
                <a16:creationId xmlns:a16="http://schemas.microsoft.com/office/drawing/2014/main" id="{CE41DFD8-0DEF-99C2-C4BA-D0423CB2BEE3}"/>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Hostels</a:t>
            </a:r>
          </a:p>
        </p:txBody>
      </p:sp>
      <p:cxnSp>
        <p:nvCxnSpPr>
          <p:cNvPr id="12" name="Straight Connector 11">
            <a:extLst>
              <a:ext uri="{FF2B5EF4-FFF2-40B4-BE49-F238E27FC236}">
                <a16:creationId xmlns:a16="http://schemas.microsoft.com/office/drawing/2014/main" id="{10A89BBC-8862-AFCB-8F49-83D57C9C2BC7}"/>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3E48A22A-B7D8-269B-BFC4-7B16A3F3768F}"/>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Accommodation Types</a:t>
            </a:r>
          </a:p>
        </p:txBody>
      </p:sp>
    </p:spTree>
    <p:extLst>
      <p:ext uri="{BB962C8B-B14F-4D97-AF65-F5344CB8AC3E}">
        <p14:creationId xmlns:p14="http://schemas.microsoft.com/office/powerpoint/2010/main" val="2008365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59D41-40BB-90D3-79E9-60E3E647D7BB}"/>
            </a:ext>
          </a:extLst>
        </p:cNvPr>
        <p:cNvGrpSpPr/>
        <p:nvPr/>
      </p:nvGrpSpPr>
      <p:grpSpPr>
        <a:xfrm>
          <a:off x="0" y="0"/>
          <a:ext cx="0" cy="0"/>
          <a:chOff x="0" y="0"/>
          <a:chExt cx="0" cy="0"/>
        </a:xfrm>
      </p:grpSpPr>
      <p:sp>
        <p:nvSpPr>
          <p:cNvPr id="18" name="Freeform 17">
            <a:extLst>
              <a:ext uri="{FF2B5EF4-FFF2-40B4-BE49-F238E27FC236}">
                <a16:creationId xmlns:a16="http://schemas.microsoft.com/office/drawing/2014/main" id="{5D59FDE1-0A9A-A150-93D5-EAE99AFFFF22}"/>
              </a:ext>
            </a:extLst>
          </p:cNvPr>
          <p:cNvSpPr/>
          <p:nvPr/>
        </p:nvSpPr>
        <p:spPr>
          <a:xfrm rot="5400000" flipH="1">
            <a:off x="6553714" y="1906694"/>
            <a:ext cx="5180673" cy="4721939"/>
          </a:xfrm>
          <a:custGeom>
            <a:avLst/>
            <a:gdLst>
              <a:gd name="connsiteX0" fmla="*/ 5180673 w 5180673"/>
              <a:gd name="connsiteY0" fmla="*/ 4280410 h 4721939"/>
              <a:gd name="connsiteX1" fmla="*/ 5180673 w 5180673"/>
              <a:gd name="connsiteY1" fmla="*/ 3598827 h 4721939"/>
              <a:gd name="connsiteX2" fmla="*/ 5180673 w 5180673"/>
              <a:gd name="connsiteY2" fmla="*/ 681584 h 4721939"/>
              <a:gd name="connsiteX3" fmla="*/ 5180673 w 5180673"/>
              <a:gd name="connsiteY3" fmla="*/ 1 h 4721939"/>
              <a:gd name="connsiteX4" fmla="*/ 4472146 w 5180673"/>
              <a:gd name="connsiteY4" fmla="*/ 1 h 4721939"/>
              <a:gd name="connsiteX5" fmla="*/ 2435105 w 5180673"/>
              <a:gd name="connsiteY5" fmla="*/ 1 h 4721939"/>
              <a:gd name="connsiteX6" fmla="*/ 2435105 w 5180673"/>
              <a:gd name="connsiteY6" fmla="*/ 0 h 4721939"/>
              <a:gd name="connsiteX7" fmla="*/ 1726579 w 5180673"/>
              <a:gd name="connsiteY7" fmla="*/ 0 h 4721939"/>
              <a:gd name="connsiteX8" fmla="*/ 0 w 5180673"/>
              <a:gd name="connsiteY8" fmla="*/ 0 h 4721939"/>
              <a:gd name="connsiteX9" fmla="*/ 0 w 5180673"/>
              <a:gd name="connsiteY9" fmla="*/ 1147032 h 4721939"/>
              <a:gd name="connsiteX10" fmla="*/ 0 w 5180673"/>
              <a:gd name="connsiteY10" fmla="*/ 1147036 h 4721939"/>
              <a:gd name="connsiteX11" fmla="*/ 0 w 5180673"/>
              <a:gd name="connsiteY11" fmla="*/ 1855559 h 4721939"/>
              <a:gd name="connsiteX12" fmla="*/ 0 w 5180673"/>
              <a:gd name="connsiteY12" fmla="*/ 1855563 h 4721939"/>
              <a:gd name="connsiteX13" fmla="*/ 0 w 5180673"/>
              <a:gd name="connsiteY13" fmla="*/ 4721939 h 4721939"/>
              <a:gd name="connsiteX14" fmla="*/ 1222217 w 5180673"/>
              <a:gd name="connsiteY14" fmla="*/ 4721939 h 4721939"/>
              <a:gd name="connsiteX15" fmla="*/ 1222221 w 5180673"/>
              <a:gd name="connsiteY15" fmla="*/ 4721939 h 4721939"/>
              <a:gd name="connsiteX16" fmla="*/ 1930744 w 5180673"/>
              <a:gd name="connsiteY16" fmla="*/ 4721939 h 4721939"/>
              <a:gd name="connsiteX17" fmla="*/ 1930748 w 5180673"/>
              <a:gd name="connsiteY17" fmla="*/ 4721939 h 4721939"/>
              <a:gd name="connsiteX18" fmla="*/ 3967783 w 5180673"/>
              <a:gd name="connsiteY18" fmla="*/ 4721939 h 4721939"/>
              <a:gd name="connsiteX19" fmla="*/ 4676310 w 5180673"/>
              <a:gd name="connsiteY19" fmla="*/ 4721939 h 4721939"/>
              <a:gd name="connsiteX20" fmla="*/ 5180673 w 5180673"/>
              <a:gd name="connsiteY20" fmla="*/ 4280410 h 4721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80673" h="4721939">
                <a:moveTo>
                  <a:pt x="5180673" y="4280410"/>
                </a:moveTo>
                <a:lnTo>
                  <a:pt x="5180673" y="3598827"/>
                </a:lnTo>
                <a:lnTo>
                  <a:pt x="5180673" y="681584"/>
                </a:lnTo>
                <a:lnTo>
                  <a:pt x="5180673" y="1"/>
                </a:lnTo>
                <a:lnTo>
                  <a:pt x="4472146" y="1"/>
                </a:lnTo>
                <a:lnTo>
                  <a:pt x="2435105" y="1"/>
                </a:lnTo>
                <a:lnTo>
                  <a:pt x="2435105" y="0"/>
                </a:lnTo>
                <a:lnTo>
                  <a:pt x="1726579" y="0"/>
                </a:lnTo>
                <a:lnTo>
                  <a:pt x="0" y="0"/>
                </a:lnTo>
                <a:lnTo>
                  <a:pt x="0" y="1147032"/>
                </a:lnTo>
                <a:lnTo>
                  <a:pt x="0" y="1147036"/>
                </a:lnTo>
                <a:lnTo>
                  <a:pt x="0" y="1855559"/>
                </a:lnTo>
                <a:lnTo>
                  <a:pt x="0" y="1855563"/>
                </a:lnTo>
                <a:lnTo>
                  <a:pt x="0" y="4721939"/>
                </a:lnTo>
                <a:lnTo>
                  <a:pt x="1222217" y="4721939"/>
                </a:lnTo>
                <a:lnTo>
                  <a:pt x="1222221" y="4721939"/>
                </a:lnTo>
                <a:lnTo>
                  <a:pt x="1930744" y="4721939"/>
                </a:lnTo>
                <a:lnTo>
                  <a:pt x="1930748" y="4721939"/>
                </a:lnTo>
                <a:lnTo>
                  <a:pt x="3967783" y="4721939"/>
                </a:lnTo>
                <a:lnTo>
                  <a:pt x="4676310" y="4721939"/>
                </a:lnTo>
                <a:cubicBezTo>
                  <a:pt x="4955776" y="4721939"/>
                  <a:pt x="5180673" y="4523612"/>
                  <a:pt x="5180673" y="4280410"/>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F6F8E06A-9F57-CCE5-248E-8065FDC86A32}"/>
              </a:ext>
            </a:extLst>
          </p:cNvPr>
          <p:cNvSpPr>
            <a:spLocks noGrp="1"/>
          </p:cNvSpPr>
          <p:nvPr>
            <p:ph type="body" sz="quarter" idx="4294967295"/>
          </p:nvPr>
        </p:nvSpPr>
        <p:spPr>
          <a:xfrm>
            <a:off x="937708" y="763768"/>
            <a:ext cx="10567312" cy="720752"/>
          </a:xfrm>
          <a:prstGeom prst="rect">
            <a:avLst/>
          </a:prstGeom>
        </p:spPr>
        <p:txBody>
          <a:bodyPr/>
          <a:lstStyle/>
          <a:p>
            <a:pPr marL="0" indent="0">
              <a:buNone/>
            </a:pPr>
            <a:r>
              <a:rPr lang="en-US" sz="2800" b="1" dirty="0">
                <a:solidFill>
                  <a:srgbClr val="EC7C69"/>
                </a:solidFill>
              </a:rPr>
              <a:t>Practical Exercise: </a:t>
            </a:r>
            <a:r>
              <a:rPr lang="en-US" sz="2800" dirty="0">
                <a:solidFill>
                  <a:srgbClr val="414141"/>
                </a:solidFill>
              </a:rPr>
              <a:t>Exploring Alternative Accommodation</a:t>
            </a:r>
          </a:p>
        </p:txBody>
      </p:sp>
      <p:sp>
        <p:nvSpPr>
          <p:cNvPr id="8" name="Text Placeholder 1">
            <a:extLst>
              <a:ext uri="{FF2B5EF4-FFF2-40B4-BE49-F238E27FC236}">
                <a16:creationId xmlns:a16="http://schemas.microsoft.com/office/drawing/2014/main" id="{42562E34-7F00-978C-83A8-5F5BC9D37515}"/>
              </a:ext>
            </a:extLst>
          </p:cNvPr>
          <p:cNvSpPr txBox="1">
            <a:spLocks/>
          </p:cNvSpPr>
          <p:nvPr/>
        </p:nvSpPr>
        <p:spPr>
          <a:xfrm>
            <a:off x="937708" y="1451365"/>
            <a:ext cx="577157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US" sz="2200" dirty="0">
                <a:solidFill>
                  <a:srgbClr val="414141"/>
                </a:solidFill>
              </a:rPr>
              <a:t>This exercise is designed to</a:t>
            </a:r>
            <a:r>
              <a:rPr lang="en-GB" sz="2200" dirty="0">
                <a:solidFill>
                  <a:srgbClr val="414141"/>
                </a:solidFill>
              </a:rPr>
              <a:t> apply your knowledge, conduct research, and think creatively while exploring the world of alternative accommodation</a:t>
            </a:r>
            <a:r>
              <a:rPr lang="en-US" sz="2200" dirty="0">
                <a:solidFill>
                  <a:srgbClr val="414141"/>
                </a:solidFill>
              </a:rPr>
              <a:t>. By completing this exercise, you’ll deepen your</a:t>
            </a:r>
            <a:r>
              <a:rPr lang="en-GB" sz="2200" dirty="0">
                <a:solidFill>
                  <a:srgbClr val="414141"/>
                </a:solidFill>
              </a:rPr>
              <a:t> understanding of alternative accommodation types and apply your knowledge by researching and designing a unique stay</a:t>
            </a:r>
            <a:r>
              <a:rPr lang="en-US" sz="2200" dirty="0">
                <a:solidFill>
                  <a:srgbClr val="414141"/>
                </a:solidFill>
              </a:rPr>
              <a:t>. First you need to consider the different types of alternative accommodation: </a:t>
            </a:r>
            <a:r>
              <a:rPr lang="en-GB" sz="2200" dirty="0">
                <a:solidFill>
                  <a:srgbClr val="414141"/>
                </a:solidFill>
              </a:rPr>
              <a:t>Agritourism, Scattered Hotels, Glamping, Treehouses, Houseboats, Hostels, Eco-Lodges</a:t>
            </a:r>
            <a:r>
              <a:rPr lang="en-US" sz="2200" dirty="0">
                <a:solidFill>
                  <a:srgbClr val="414141"/>
                </a:solidFill>
              </a:rPr>
              <a:t>. </a:t>
            </a:r>
            <a:r>
              <a:rPr lang="en-GB" sz="2200" dirty="0">
                <a:solidFill>
                  <a:srgbClr val="414141"/>
                </a:solidFill>
              </a:rPr>
              <a:t>Use online platforms like Airbnb, </a:t>
            </a:r>
            <a:r>
              <a:rPr lang="en-GB" sz="2200" dirty="0" err="1">
                <a:solidFill>
                  <a:srgbClr val="414141"/>
                </a:solidFill>
              </a:rPr>
              <a:t>Booking.com</a:t>
            </a:r>
            <a:r>
              <a:rPr lang="en-GB" sz="2200" dirty="0">
                <a:solidFill>
                  <a:srgbClr val="414141"/>
                </a:solidFill>
              </a:rPr>
              <a:t>, or specialized websites to find a real-world example of your chosen accommodation type. Focus on a European location.</a:t>
            </a:r>
          </a:p>
          <a:p>
            <a:pPr algn="l">
              <a:lnSpc>
                <a:spcPts val="2340"/>
              </a:lnSpc>
              <a:spcBef>
                <a:spcPts val="0"/>
              </a:spcBef>
            </a:pPr>
            <a:endParaRPr lang="en-US" sz="2200" dirty="0">
              <a:solidFill>
                <a:srgbClr val="414141"/>
              </a:solidFill>
            </a:endParaRPr>
          </a:p>
        </p:txBody>
      </p:sp>
      <p:pic>
        <p:nvPicPr>
          <p:cNvPr id="10" name="Graphic 9" descr="Signature with solid fill">
            <a:extLst>
              <a:ext uri="{FF2B5EF4-FFF2-40B4-BE49-F238E27FC236}">
                <a16:creationId xmlns:a16="http://schemas.microsoft.com/office/drawing/2014/main" id="{6FBF3F1D-F8DF-C429-4E29-4D3617AF90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2" name="Text Placeholder 1">
            <a:extLst>
              <a:ext uri="{FF2B5EF4-FFF2-40B4-BE49-F238E27FC236}">
                <a16:creationId xmlns:a16="http://schemas.microsoft.com/office/drawing/2014/main" id="{E968635E-FC96-2DBF-3107-66C85B26D569}"/>
              </a:ext>
            </a:extLst>
          </p:cNvPr>
          <p:cNvSpPr txBox="1">
            <a:spLocks/>
          </p:cNvSpPr>
          <p:nvPr/>
        </p:nvSpPr>
        <p:spPr>
          <a:xfrm>
            <a:off x="7096655" y="2158391"/>
            <a:ext cx="4094790"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92125" indent="-492125" algn="l">
              <a:lnSpc>
                <a:spcPts val="2340"/>
              </a:lnSpc>
              <a:spcBef>
                <a:spcPts val="0"/>
              </a:spcBef>
              <a:buFont typeface="Wingdings" panose="05000000000000000000" pitchFamily="2" charset="2"/>
              <a:buChar char="q"/>
            </a:pPr>
            <a:r>
              <a:rPr lang="en-US" sz="2200" dirty="0"/>
              <a:t>Define and briefly explain the key features of each accommodation</a:t>
            </a:r>
          </a:p>
          <a:p>
            <a:pPr marL="492125" indent="-492125" algn="l">
              <a:lnSpc>
                <a:spcPts val="2340"/>
              </a:lnSpc>
              <a:spcBef>
                <a:spcPts val="0"/>
              </a:spcBef>
              <a:buFont typeface="Wingdings" panose="05000000000000000000" pitchFamily="2" charset="2"/>
              <a:buChar char="q"/>
            </a:pPr>
            <a:r>
              <a:rPr lang="en-GB" sz="2200" dirty="0"/>
              <a:t>Provide details about the specific accommodation you found (name, location, and unique feature(s)</a:t>
            </a:r>
            <a:endParaRPr lang="en-US" sz="2200" dirty="0"/>
          </a:p>
          <a:p>
            <a:pPr marL="492125" indent="-492125" algn="l">
              <a:lnSpc>
                <a:spcPts val="2340"/>
              </a:lnSpc>
              <a:spcBef>
                <a:spcPts val="0"/>
              </a:spcBef>
              <a:buFont typeface="Wingdings" panose="05000000000000000000" pitchFamily="2" charset="2"/>
              <a:buChar char="q"/>
            </a:pPr>
            <a:r>
              <a:rPr lang="en-GB" sz="2200" dirty="0"/>
              <a:t>Highlight what makes this stay unique, sustainable, or appealing to </a:t>
            </a:r>
            <a:r>
              <a:rPr lang="en-GB" sz="2200" dirty="0" err="1"/>
              <a:t>travelers</a:t>
            </a:r>
            <a:r>
              <a:rPr lang="en-GB" sz="2200" dirty="0"/>
              <a:t>.</a:t>
            </a:r>
            <a:r>
              <a:rPr lang="en-US" sz="2200" dirty="0"/>
              <a:t> </a:t>
            </a:r>
          </a:p>
          <a:p>
            <a:pPr marL="492125" indent="-492125" algn="l">
              <a:lnSpc>
                <a:spcPts val="2340"/>
              </a:lnSpc>
              <a:spcBef>
                <a:spcPts val="0"/>
              </a:spcBef>
              <a:buFont typeface="Wingdings" panose="05000000000000000000" pitchFamily="2" charset="2"/>
              <a:buChar char="q"/>
            </a:pPr>
            <a:r>
              <a:rPr lang="en-GB" sz="2200" dirty="0"/>
              <a:t>Imagine you’re promoting this stay—what would you say to convince someone to book it?</a:t>
            </a:r>
            <a:endParaRPr lang="en-US" sz="2200" dirty="0"/>
          </a:p>
          <a:p>
            <a:pPr marL="492125" indent="-492125" algn="l">
              <a:lnSpc>
                <a:spcPts val="2340"/>
              </a:lnSpc>
              <a:spcBef>
                <a:spcPts val="0"/>
              </a:spcBef>
            </a:pPr>
            <a:endParaRPr lang="en-US" sz="2200" dirty="0">
              <a:solidFill>
                <a:srgbClr val="414141"/>
              </a:solidFill>
            </a:endParaRPr>
          </a:p>
        </p:txBody>
      </p:sp>
      <p:sp>
        <p:nvSpPr>
          <p:cNvPr id="13" name="Slide Number Placeholder 5">
            <a:extLst>
              <a:ext uri="{FF2B5EF4-FFF2-40B4-BE49-F238E27FC236}">
                <a16:creationId xmlns:a16="http://schemas.microsoft.com/office/drawing/2014/main" id="{66DD725A-DA74-4EE0-5E33-2962FB68965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pPr/>
              <a:t>19</a:t>
            </a:fld>
            <a:endParaRPr lang="fr-CA" sz="1200" dirty="0">
              <a:solidFill>
                <a:schemeClr val="bg1"/>
              </a:solidFill>
            </a:endParaRPr>
          </a:p>
        </p:txBody>
      </p:sp>
    </p:spTree>
    <p:extLst>
      <p:ext uri="{BB962C8B-B14F-4D97-AF65-F5344CB8AC3E}">
        <p14:creationId xmlns:p14="http://schemas.microsoft.com/office/powerpoint/2010/main" val="2144113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1999EF8C-D533-AF42-C19B-478F5E5FDCF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pPr/>
              <a:t>2</a:t>
            </a:fld>
            <a:endParaRPr lang="fr-CA" dirty="0"/>
          </a:p>
        </p:txBody>
      </p:sp>
      <p:sp>
        <p:nvSpPr>
          <p:cNvPr id="13" name="Text Placeholder 1">
            <a:extLst>
              <a:ext uri="{FF2B5EF4-FFF2-40B4-BE49-F238E27FC236}">
                <a16:creationId xmlns:a16="http://schemas.microsoft.com/office/drawing/2014/main" id="{5DEA8382-285E-2683-AF12-F862B2D79B99}"/>
              </a:ext>
            </a:extLst>
          </p:cNvPr>
          <p:cNvSpPr>
            <a:spLocks noGrp="1"/>
          </p:cNvSpPr>
          <p:nvPr>
            <p:ph type="body" sz="quarter" idx="16"/>
          </p:nvPr>
        </p:nvSpPr>
        <p:spPr>
          <a:xfrm>
            <a:off x="558237" y="2303440"/>
            <a:ext cx="4847481" cy="3066422"/>
          </a:xfrm>
        </p:spPr>
        <p:txBody>
          <a:bodyPr>
            <a:noAutofit/>
          </a:bodyPr>
          <a:lstStyle/>
          <a:p>
            <a:pPr>
              <a:spcAft>
                <a:spcPts val="600"/>
              </a:spcAft>
            </a:pPr>
            <a:r>
              <a:rPr lang="en-US" sz="3200" b="1" dirty="0"/>
              <a:t>Section 1:</a:t>
            </a:r>
          </a:p>
          <a:p>
            <a:pPr>
              <a:lnSpc>
                <a:spcPts val="2620"/>
              </a:lnSpc>
            </a:pPr>
            <a:r>
              <a:rPr lang="en-US" sz="2600" dirty="0"/>
              <a:t>Introduction to Alternative Accommodation</a:t>
            </a:r>
          </a:p>
          <a:p>
            <a:pPr>
              <a:spcAft>
                <a:spcPts val="600"/>
              </a:spcAft>
            </a:pPr>
            <a:endParaRPr lang="en-US" sz="1600" dirty="0"/>
          </a:p>
          <a:p>
            <a:pPr>
              <a:spcAft>
                <a:spcPts val="600"/>
              </a:spcAft>
            </a:pPr>
            <a:r>
              <a:rPr lang="en-US" sz="3200" b="1" dirty="0"/>
              <a:t>Section 2:</a:t>
            </a:r>
          </a:p>
          <a:p>
            <a:pPr>
              <a:lnSpc>
                <a:spcPts val="2620"/>
              </a:lnSpc>
            </a:pPr>
            <a:r>
              <a:rPr lang="en-US" sz="2600" dirty="0"/>
              <a:t>Why It Matters Now: Changing Guest Motivations​ &amp; Market Shifts</a:t>
            </a:r>
            <a:endParaRPr lang="en-IE" sz="2600" dirty="0"/>
          </a:p>
        </p:txBody>
      </p:sp>
      <p:sp>
        <p:nvSpPr>
          <p:cNvPr id="14" name="Text Placeholder 2">
            <a:extLst>
              <a:ext uri="{FF2B5EF4-FFF2-40B4-BE49-F238E27FC236}">
                <a16:creationId xmlns:a16="http://schemas.microsoft.com/office/drawing/2014/main" id="{BC465EA7-E6A4-4D61-0A4F-DF73717CAF5F}"/>
              </a:ext>
            </a:extLst>
          </p:cNvPr>
          <p:cNvSpPr>
            <a:spLocks noGrp="1"/>
          </p:cNvSpPr>
          <p:nvPr>
            <p:ph type="body" sz="quarter" idx="17"/>
          </p:nvPr>
        </p:nvSpPr>
        <p:spPr>
          <a:xfrm>
            <a:off x="558237" y="1059430"/>
            <a:ext cx="5537763" cy="582221"/>
          </a:xfrm>
        </p:spPr>
        <p:txBody>
          <a:bodyPr/>
          <a:lstStyle/>
          <a:p>
            <a:r>
              <a:rPr lang="en-IE" sz="4800" b="1" dirty="0"/>
              <a:t>Module 1 (Part 1)</a:t>
            </a:r>
            <a:endParaRPr lang="en-GB" sz="4800" b="1" dirty="0"/>
          </a:p>
        </p:txBody>
      </p:sp>
      <p:cxnSp>
        <p:nvCxnSpPr>
          <p:cNvPr id="6" name="Straight Connector 5">
            <a:extLst>
              <a:ext uri="{FF2B5EF4-FFF2-40B4-BE49-F238E27FC236}">
                <a16:creationId xmlns:a16="http://schemas.microsoft.com/office/drawing/2014/main" id="{85D86FCB-88EB-303F-232B-981C66352980}"/>
              </a:ext>
            </a:extLst>
          </p:cNvPr>
          <p:cNvCxnSpPr>
            <a:cxnSpLocks/>
          </p:cNvCxnSpPr>
          <p:nvPr/>
        </p:nvCxnSpPr>
        <p:spPr>
          <a:xfrm flipH="1">
            <a:off x="5729763" y="3321399"/>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Text Placeholder 5">
            <a:extLst>
              <a:ext uri="{FF2B5EF4-FFF2-40B4-BE49-F238E27FC236}">
                <a16:creationId xmlns:a16="http://schemas.microsoft.com/office/drawing/2014/main" id="{84EF0994-AB07-484D-D088-D3E374479C4C}"/>
              </a:ext>
            </a:extLst>
          </p:cNvPr>
          <p:cNvSpPr txBox="1">
            <a:spLocks/>
          </p:cNvSpPr>
          <p:nvPr/>
        </p:nvSpPr>
        <p:spPr>
          <a:xfrm>
            <a:off x="1027270" y="4190766"/>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endParaRPr lang="en-US" dirty="0">
              <a:solidFill>
                <a:srgbClr val="E96751"/>
              </a:solidFill>
            </a:endParaRPr>
          </a:p>
        </p:txBody>
      </p:sp>
      <p:sp>
        <p:nvSpPr>
          <p:cNvPr id="4" name="Text Placeholder 3">
            <a:extLst>
              <a:ext uri="{FF2B5EF4-FFF2-40B4-BE49-F238E27FC236}">
                <a16:creationId xmlns:a16="http://schemas.microsoft.com/office/drawing/2014/main" id="{3ADAD0CF-81BA-8AF1-7E32-7193A73403A0}"/>
              </a:ext>
            </a:extLst>
          </p:cNvPr>
          <p:cNvSpPr>
            <a:spLocks noGrp="1"/>
          </p:cNvSpPr>
          <p:nvPr>
            <p:ph type="body" sz="quarter" idx="65"/>
          </p:nvPr>
        </p:nvSpPr>
        <p:spPr/>
        <p:txBody>
          <a:bodyPr/>
          <a:lstStyle/>
          <a:p>
            <a:pPr algn="ctr"/>
            <a:r>
              <a:rPr lang="en-IE" sz="1200" dirty="0"/>
              <a:t>Photo Credit:</a:t>
            </a:r>
          </a:p>
        </p:txBody>
      </p:sp>
      <p:pic>
        <p:nvPicPr>
          <p:cNvPr id="8" name="Picture Placeholder 7" descr="A triangular shaped house with grass and a fence&#10;&#10;AI-generated content may be incorrect.">
            <a:extLst>
              <a:ext uri="{FF2B5EF4-FFF2-40B4-BE49-F238E27FC236}">
                <a16:creationId xmlns:a16="http://schemas.microsoft.com/office/drawing/2014/main" id="{381B990A-5C95-7EC6-FF13-AA1010FAC83F}"/>
              </a:ext>
            </a:extLst>
          </p:cNvPr>
          <p:cNvPicPr>
            <a:picLocks noGrp="1" noChangeAspect="1"/>
          </p:cNvPicPr>
          <p:nvPr>
            <p:ph type="pic" sz="quarter" idx="19"/>
          </p:nvPr>
        </p:nvPicPr>
        <p:blipFill>
          <a:blip r:embed="rId2"/>
          <a:srcRect l="9508" r="9508"/>
          <a:stretch>
            <a:fillRect/>
          </a:stretch>
        </p:blipFill>
        <p:spPr/>
      </p:pic>
      <p:sp>
        <p:nvSpPr>
          <p:cNvPr id="3" name="Freeform 2">
            <a:extLst>
              <a:ext uri="{FF2B5EF4-FFF2-40B4-BE49-F238E27FC236}">
                <a16:creationId xmlns:a16="http://schemas.microsoft.com/office/drawing/2014/main" id="{89647FA6-A0AF-B094-DB30-3F5C16C7FB94}"/>
              </a:ext>
            </a:extLst>
          </p:cNvPr>
          <p:cNvSpPr/>
          <p:nvPr/>
        </p:nvSpPr>
        <p:spPr>
          <a:xfrm>
            <a:off x="0" y="1868036"/>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7" name="Picture 6">
            <a:extLst>
              <a:ext uri="{FF2B5EF4-FFF2-40B4-BE49-F238E27FC236}">
                <a16:creationId xmlns:a16="http://schemas.microsoft.com/office/drawing/2014/main" id="{72F8C3EE-A41E-2457-2CEF-D4B1652FC745}"/>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3370386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F424A-050E-739C-6A84-81002B4FAD33}"/>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B259B059-6ABE-DF66-C408-EE51BBADA7C7}"/>
              </a:ext>
            </a:extLst>
          </p:cNvPr>
          <p:cNvSpPr/>
          <p:nvPr/>
        </p:nvSpPr>
        <p:spPr>
          <a:xfrm>
            <a:off x="0" y="433421"/>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0" name="Text Placeholder 23">
            <a:extLst>
              <a:ext uri="{FF2B5EF4-FFF2-40B4-BE49-F238E27FC236}">
                <a16:creationId xmlns:a16="http://schemas.microsoft.com/office/drawing/2014/main" id="{90453CD3-DF5D-1A73-14FF-B912C257FC61}"/>
              </a:ext>
            </a:extLst>
          </p:cNvPr>
          <p:cNvSpPr txBox="1">
            <a:spLocks/>
          </p:cNvSpPr>
          <p:nvPr/>
        </p:nvSpPr>
        <p:spPr>
          <a:xfrm>
            <a:off x="250938" y="548017"/>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Exploring Alternative Accommodation</a:t>
            </a:r>
          </a:p>
        </p:txBody>
      </p:sp>
      <p:graphicFrame>
        <p:nvGraphicFramePr>
          <p:cNvPr id="8" name="Table 7">
            <a:extLst>
              <a:ext uri="{FF2B5EF4-FFF2-40B4-BE49-F238E27FC236}">
                <a16:creationId xmlns:a16="http://schemas.microsoft.com/office/drawing/2014/main" id="{271382D3-FB99-DDCF-5ED6-0D9B1FC5D0A7}"/>
              </a:ext>
            </a:extLst>
          </p:cNvPr>
          <p:cNvGraphicFramePr>
            <a:graphicFrameLocks noGrp="1"/>
          </p:cNvGraphicFramePr>
          <p:nvPr>
            <p:extLst>
              <p:ext uri="{D42A27DB-BD31-4B8C-83A1-F6EECF244321}">
                <p14:modId xmlns:p14="http://schemas.microsoft.com/office/powerpoint/2010/main" val="2759294472"/>
              </p:ext>
            </p:extLst>
          </p:nvPr>
        </p:nvGraphicFramePr>
        <p:xfrm>
          <a:off x="888016" y="1975196"/>
          <a:ext cx="10394066" cy="3688080"/>
        </p:xfrm>
        <a:graphic>
          <a:graphicData uri="http://schemas.openxmlformats.org/drawingml/2006/table">
            <a:tbl>
              <a:tblPr firstRow="1" bandRow="1">
                <a:tableStyleId>{5C22544A-7EE6-4342-B048-85BDC9FD1C3A}</a:tableStyleId>
              </a:tblPr>
              <a:tblGrid>
                <a:gridCol w="1855184">
                  <a:extLst>
                    <a:ext uri="{9D8B030D-6E8A-4147-A177-3AD203B41FA5}">
                      <a16:colId xmlns:a16="http://schemas.microsoft.com/office/drawing/2014/main" val="2947246601"/>
                    </a:ext>
                  </a:extLst>
                </a:gridCol>
                <a:gridCol w="1742135">
                  <a:extLst>
                    <a:ext uri="{9D8B030D-6E8A-4147-A177-3AD203B41FA5}">
                      <a16:colId xmlns:a16="http://schemas.microsoft.com/office/drawing/2014/main" val="383180453"/>
                    </a:ext>
                  </a:extLst>
                </a:gridCol>
                <a:gridCol w="1606183">
                  <a:extLst>
                    <a:ext uri="{9D8B030D-6E8A-4147-A177-3AD203B41FA5}">
                      <a16:colId xmlns:a16="http://schemas.microsoft.com/office/drawing/2014/main" val="2084535809"/>
                    </a:ext>
                  </a:extLst>
                </a:gridCol>
                <a:gridCol w="2176832">
                  <a:extLst>
                    <a:ext uri="{9D8B030D-6E8A-4147-A177-3AD203B41FA5}">
                      <a16:colId xmlns:a16="http://schemas.microsoft.com/office/drawing/2014/main" val="4224813332"/>
                    </a:ext>
                  </a:extLst>
                </a:gridCol>
                <a:gridCol w="3013732">
                  <a:extLst>
                    <a:ext uri="{9D8B030D-6E8A-4147-A177-3AD203B41FA5}">
                      <a16:colId xmlns:a16="http://schemas.microsoft.com/office/drawing/2014/main" val="199668036"/>
                    </a:ext>
                  </a:extLst>
                </a:gridCol>
              </a:tblGrid>
              <a:tr h="370840">
                <a:tc>
                  <a:txBody>
                    <a:bodyPr/>
                    <a:lstStyle/>
                    <a:p>
                      <a:r>
                        <a:rPr lang="en-IE" b="1"/>
                        <a:t>Accommodation type</a:t>
                      </a:r>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GB" b="1"/>
                        <a:t>Define It and briefly Explain Its Key Features</a:t>
                      </a:r>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a:t>Why It’s Special?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GB" dirty="0"/>
                        <a:t>Convince Someone to Book It</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a:solidFill>
                            <a:srgbClr val="414141"/>
                          </a:solidFill>
                          <a:latin typeface="+mn-lt"/>
                          <a:ea typeface="+mn-ea"/>
                          <a:cs typeface="+mn-cs"/>
                        </a:rPr>
                        <a:t>Agritourism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a:solidFill>
                            <a:srgbClr val="414141"/>
                          </a:solidFill>
                          <a:latin typeface="+mn-lt"/>
                          <a:ea typeface="+mn-ea"/>
                          <a:cs typeface="+mn-cs"/>
                        </a:rPr>
                        <a:t>Glamping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a:solidFill>
                            <a:srgbClr val="414141"/>
                          </a:solidFill>
                          <a:latin typeface="+mn-lt"/>
                          <a:ea typeface="+mn-ea"/>
                          <a:cs typeface="+mn-cs"/>
                        </a:rPr>
                        <a:t>Scattered Hotels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a:solidFill>
                            <a:srgbClr val="414141"/>
                          </a:solidFill>
                          <a:latin typeface="+mn-lt"/>
                          <a:ea typeface="+mn-ea"/>
                          <a:cs typeface="+mn-cs"/>
                        </a:rPr>
                        <a:t>Treehouses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a:solidFill>
                            <a:srgbClr val="414141"/>
                          </a:solidFill>
                          <a:latin typeface="+mn-lt"/>
                          <a:ea typeface="+mn-ea"/>
                          <a:cs typeface="+mn-cs"/>
                        </a:rPr>
                        <a:t>Houseboats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Hostels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Eco-lodges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4106869"/>
                  </a:ext>
                </a:extLst>
              </a:tr>
            </a:tbl>
          </a:graphicData>
        </a:graphic>
      </p:graphicFrame>
      <p:sp>
        <p:nvSpPr>
          <p:cNvPr id="3" name="TextBox 2">
            <a:extLst>
              <a:ext uri="{FF2B5EF4-FFF2-40B4-BE49-F238E27FC236}">
                <a16:creationId xmlns:a16="http://schemas.microsoft.com/office/drawing/2014/main" id="{D2FB8892-0BDE-7A28-1B11-56FCD18EAB17}"/>
              </a:ext>
            </a:extLst>
          </p:cNvPr>
          <p:cNvSpPr txBox="1"/>
          <p:nvPr/>
        </p:nvSpPr>
        <p:spPr>
          <a:xfrm>
            <a:off x="792766" y="1504178"/>
            <a:ext cx="11045266" cy="430887"/>
          </a:xfrm>
          <a:prstGeom prst="rect">
            <a:avLst/>
          </a:prstGeom>
          <a:noFill/>
        </p:spPr>
        <p:txBody>
          <a:bodyPr wrap="square">
            <a:spAutoFit/>
          </a:bodyPr>
          <a:lstStyle/>
          <a:p>
            <a:pPr algn="l"/>
            <a:r>
              <a:rPr lang="en-US" sz="2200" dirty="0">
                <a:solidFill>
                  <a:srgbClr val="414141"/>
                </a:solidFill>
              </a:rPr>
              <a:t>Fill out each of the following categories based on your research </a:t>
            </a:r>
          </a:p>
        </p:txBody>
      </p:sp>
      <p:sp>
        <p:nvSpPr>
          <p:cNvPr id="4" name="Slide Number Placeholder 5">
            <a:extLst>
              <a:ext uri="{FF2B5EF4-FFF2-40B4-BE49-F238E27FC236}">
                <a16:creationId xmlns:a16="http://schemas.microsoft.com/office/drawing/2014/main" id="{D484BF53-9D93-BADB-78A4-1A7BAFAA10F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pPr/>
              <a:t>20</a:t>
            </a:fld>
            <a:endParaRPr lang="fr-CA" sz="1200" dirty="0">
              <a:solidFill>
                <a:schemeClr val="bg1"/>
              </a:solidFill>
            </a:endParaRPr>
          </a:p>
        </p:txBody>
      </p:sp>
    </p:spTree>
    <p:extLst>
      <p:ext uri="{BB962C8B-B14F-4D97-AF65-F5344CB8AC3E}">
        <p14:creationId xmlns:p14="http://schemas.microsoft.com/office/powerpoint/2010/main" val="1996257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B7D32-4986-ACAD-4B21-EAED22CE7794}"/>
            </a:ext>
          </a:extLst>
        </p:cNvPr>
        <p:cNvGrpSpPr/>
        <p:nvPr/>
      </p:nvGrpSpPr>
      <p:grpSpPr>
        <a:xfrm>
          <a:off x="0" y="0"/>
          <a:ext cx="0" cy="0"/>
          <a:chOff x="0" y="0"/>
          <a:chExt cx="0" cy="0"/>
        </a:xfrm>
      </p:grpSpPr>
      <p:sp>
        <p:nvSpPr>
          <p:cNvPr id="11" name="Text Placeholder 4">
            <a:extLst>
              <a:ext uri="{FF2B5EF4-FFF2-40B4-BE49-F238E27FC236}">
                <a16:creationId xmlns:a16="http://schemas.microsoft.com/office/drawing/2014/main" id="{EF508E97-9DED-B3EB-83ED-9087C365F81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Key Learning Area</a:t>
            </a:r>
          </a:p>
        </p:txBody>
      </p:sp>
      <p:sp>
        <p:nvSpPr>
          <p:cNvPr id="12" name="Text Placeholder 5">
            <a:extLst>
              <a:ext uri="{FF2B5EF4-FFF2-40B4-BE49-F238E27FC236}">
                <a16:creationId xmlns:a16="http://schemas.microsoft.com/office/drawing/2014/main" id="{730418E8-B5C3-DD49-1778-9F4E946B1AE6}"/>
              </a:ext>
            </a:extLst>
          </p:cNvPr>
          <p:cNvSpPr>
            <a:spLocks noGrp="1"/>
          </p:cNvSpPr>
          <p:nvPr>
            <p:ph type="body" sz="quarter" idx="19"/>
          </p:nvPr>
        </p:nvSpPr>
        <p:spPr>
          <a:xfrm>
            <a:off x="423358" y="941779"/>
            <a:ext cx="1197303" cy="385564"/>
          </a:xfrm>
        </p:spPr>
        <p:txBody>
          <a:bodyPr/>
          <a:lstStyle/>
          <a:p>
            <a:r>
              <a:rPr lang="en-US" dirty="0"/>
              <a:t>02</a:t>
            </a:r>
          </a:p>
        </p:txBody>
      </p:sp>
      <p:sp>
        <p:nvSpPr>
          <p:cNvPr id="13" name="Text Placeholder 6">
            <a:extLst>
              <a:ext uri="{FF2B5EF4-FFF2-40B4-BE49-F238E27FC236}">
                <a16:creationId xmlns:a16="http://schemas.microsoft.com/office/drawing/2014/main" id="{A4D7F45F-7067-C556-405C-CE9DA8B4A3C4}"/>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a:t>Growing demand, format flexibility, and low-cost setups reveal the commercial appeal of alternative accommodations</a:t>
            </a:r>
          </a:p>
          <a:p>
            <a:pPr>
              <a:lnSpc>
                <a:spcPts val="2960"/>
              </a:lnSpc>
            </a:pPr>
            <a:endParaRPr lang="en-US" sz="2800" dirty="0"/>
          </a:p>
        </p:txBody>
      </p:sp>
      <p:sp>
        <p:nvSpPr>
          <p:cNvPr id="14" name="Text Placeholder 3">
            <a:extLst>
              <a:ext uri="{FF2B5EF4-FFF2-40B4-BE49-F238E27FC236}">
                <a16:creationId xmlns:a16="http://schemas.microsoft.com/office/drawing/2014/main" id="{A0DABD0D-BB06-5F92-B394-534EBE4C2F7D}"/>
              </a:ext>
            </a:extLst>
          </p:cNvPr>
          <p:cNvSpPr txBox="1">
            <a:spLocks/>
          </p:cNvSpPr>
          <p:nvPr/>
        </p:nvSpPr>
        <p:spPr>
          <a:xfrm>
            <a:off x="4061012" y="2541493"/>
            <a:ext cx="7491868" cy="4055573"/>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Explore the growing market for alternative accommodations, showcasing how entrepreneurs can capitalize on the increasing demand for unique travel experiences.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From eco-lodges to glamping sites alternative accommodations allow businesses to tailor their offer to specific target markets.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Potentially lower start-up costs thanks to the repurposing existing spaces and implementing smart cost-management strategies highlight the commercial advantages of alternative accommodation ventures.</a:t>
            </a:r>
          </a:p>
          <a:p>
            <a:pPr>
              <a:lnSpc>
                <a:spcPts val="2340"/>
              </a:lnSpc>
            </a:pPr>
            <a:endParaRPr lang="en-GB" dirty="0"/>
          </a:p>
        </p:txBody>
      </p:sp>
      <p:sp>
        <p:nvSpPr>
          <p:cNvPr id="19" name="Slide Number Placeholder 5">
            <a:extLst>
              <a:ext uri="{FF2B5EF4-FFF2-40B4-BE49-F238E27FC236}">
                <a16:creationId xmlns:a16="http://schemas.microsoft.com/office/drawing/2014/main" id="{78F7DD8F-1F86-8835-DB4D-A9C6D863652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21</a:t>
            </a:fld>
            <a:endParaRPr lang="fr-CA" sz="1200" dirty="0"/>
          </a:p>
        </p:txBody>
      </p:sp>
    </p:spTree>
    <p:extLst>
      <p:ext uri="{BB962C8B-B14F-4D97-AF65-F5344CB8AC3E}">
        <p14:creationId xmlns:p14="http://schemas.microsoft.com/office/powerpoint/2010/main" val="1226777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0C4D-E15C-9C17-2013-159021FA01BB}"/>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67882DAE-A3DA-887A-EEA1-F947B3533E8F}"/>
              </a:ext>
            </a:extLst>
          </p:cNvPr>
          <p:cNvSpPr>
            <a:spLocks noGrp="1"/>
          </p:cNvSpPr>
          <p:nvPr>
            <p:ph type="body" sz="quarter" idx="66"/>
          </p:nvPr>
        </p:nvSpPr>
        <p:spPr>
          <a:xfrm rot="16200000">
            <a:off x="1862723" y="1727469"/>
            <a:ext cx="3865003" cy="452458"/>
          </a:xfrm>
          <a:solidFill>
            <a:srgbClr val="EC7C69"/>
          </a:solidFill>
        </p:spPr>
        <p:txBody>
          <a:bodyPr/>
          <a:lstStyle/>
          <a:p>
            <a:pPr algn="ctr"/>
            <a:r>
              <a:rPr lang="en-GB" sz="1200" dirty="0"/>
              <a:t>Photo Credit: </a:t>
            </a:r>
          </a:p>
          <a:p>
            <a:pPr algn="ctr"/>
            <a:r>
              <a:rPr lang="en-GB" sz="1200" dirty="0"/>
              <a:t>Bed </a:t>
            </a:r>
            <a:r>
              <a:rPr lang="en-GB" sz="1200" dirty="0" err="1"/>
              <a:t>en</a:t>
            </a:r>
            <a:r>
              <a:rPr lang="en-GB" sz="1200" dirty="0"/>
              <a:t> Breakfast </a:t>
            </a:r>
            <a:r>
              <a:rPr lang="en-GB" sz="1200" dirty="0" err="1"/>
              <a:t>motorschip</a:t>
            </a:r>
            <a:r>
              <a:rPr lang="en-GB" sz="1200" dirty="0"/>
              <a:t> Elisabeth, Leeuwarden</a:t>
            </a:r>
          </a:p>
        </p:txBody>
      </p:sp>
      <p:pic>
        <p:nvPicPr>
          <p:cNvPr id="12" name="Picture Placeholder 11" descr="A boat on the water&#10;&#10;AI-generated content may be incorrect.">
            <a:extLst>
              <a:ext uri="{FF2B5EF4-FFF2-40B4-BE49-F238E27FC236}">
                <a16:creationId xmlns:a16="http://schemas.microsoft.com/office/drawing/2014/main" id="{9D6D065C-489C-E91C-5909-299E9D20D75A}"/>
              </a:ext>
            </a:extLst>
          </p:cNvPr>
          <p:cNvPicPr>
            <a:picLocks noGrp="1" noChangeAspect="1"/>
          </p:cNvPicPr>
          <p:nvPr>
            <p:ph type="pic" sz="quarter" idx="10"/>
          </p:nvPr>
        </p:nvPicPr>
        <p:blipFill rotWithShape="1">
          <a:blip r:embed="rId2"/>
          <a:srcRect l="6533" r="6533"/>
          <a:stretch/>
        </p:blipFill>
        <p:spPr>
          <a:xfrm>
            <a:off x="391600" y="-1"/>
            <a:ext cx="3423163" cy="2457107"/>
          </a:xfrm>
        </p:spPr>
      </p:pic>
      <p:sp>
        <p:nvSpPr>
          <p:cNvPr id="4" name="Text Placeholder 1">
            <a:extLst>
              <a:ext uri="{FF2B5EF4-FFF2-40B4-BE49-F238E27FC236}">
                <a16:creationId xmlns:a16="http://schemas.microsoft.com/office/drawing/2014/main" id="{E064745F-1C84-2CAB-54F5-69C897FC95B8}"/>
              </a:ext>
            </a:extLst>
          </p:cNvPr>
          <p:cNvSpPr txBox="1">
            <a:spLocks/>
          </p:cNvSpPr>
          <p:nvPr/>
        </p:nvSpPr>
        <p:spPr>
          <a:xfrm>
            <a:off x="644905" y="3638954"/>
            <a:ext cx="3277435" cy="1283669"/>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Rise of Alternative Accommodation</a:t>
            </a:r>
          </a:p>
          <a:p>
            <a:endParaRPr lang="en-GB" dirty="0"/>
          </a:p>
        </p:txBody>
      </p:sp>
      <p:sp>
        <p:nvSpPr>
          <p:cNvPr id="7" name="Text Placeholder 2">
            <a:extLst>
              <a:ext uri="{FF2B5EF4-FFF2-40B4-BE49-F238E27FC236}">
                <a16:creationId xmlns:a16="http://schemas.microsoft.com/office/drawing/2014/main" id="{57427656-C7EC-9A1E-F104-59A89728F1F7}"/>
              </a:ext>
            </a:extLst>
          </p:cNvPr>
          <p:cNvSpPr txBox="1">
            <a:spLocks/>
          </p:cNvSpPr>
          <p:nvPr/>
        </p:nvSpPr>
        <p:spPr>
          <a:xfrm>
            <a:off x="644905" y="2478303"/>
            <a:ext cx="1197303"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02</a:t>
            </a:r>
          </a:p>
        </p:txBody>
      </p:sp>
      <p:sp>
        <p:nvSpPr>
          <p:cNvPr id="9" name="Text Placeholder 4">
            <a:extLst>
              <a:ext uri="{FF2B5EF4-FFF2-40B4-BE49-F238E27FC236}">
                <a16:creationId xmlns:a16="http://schemas.microsoft.com/office/drawing/2014/main" id="{EB2E7AF1-EBC9-8FA6-2AAF-9D0991F7BC9F}"/>
              </a:ext>
            </a:extLst>
          </p:cNvPr>
          <p:cNvSpPr txBox="1">
            <a:spLocks/>
          </p:cNvSpPr>
          <p:nvPr/>
        </p:nvSpPr>
        <p:spPr>
          <a:xfrm>
            <a:off x="4387814" y="571047"/>
            <a:ext cx="637965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GB" dirty="0"/>
              <a:t>Ride the Wave: The Alternative Accommodation Boom</a:t>
            </a:r>
          </a:p>
          <a:p>
            <a:pPr>
              <a:lnSpc>
                <a:spcPts val="3620"/>
              </a:lnSpc>
            </a:pPr>
            <a:endParaRPr lang="en-GB" dirty="0"/>
          </a:p>
        </p:txBody>
      </p:sp>
      <p:sp>
        <p:nvSpPr>
          <p:cNvPr id="10" name="Text Placeholder 5">
            <a:extLst>
              <a:ext uri="{FF2B5EF4-FFF2-40B4-BE49-F238E27FC236}">
                <a16:creationId xmlns:a16="http://schemas.microsoft.com/office/drawing/2014/main" id="{B26FE7A7-803A-4752-04B6-CA3A0D8CF6FC}"/>
              </a:ext>
            </a:extLst>
          </p:cNvPr>
          <p:cNvSpPr txBox="1">
            <a:spLocks/>
          </p:cNvSpPr>
          <p:nvPr/>
        </p:nvSpPr>
        <p:spPr>
          <a:xfrm>
            <a:off x="4387814" y="1868167"/>
            <a:ext cx="7320950"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200" b="0" i="0" kern="1200" spc="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Market data indicates a rising demand for options beyond traditional hotels, presenting exciting opportunities for entrepreneurs. Think about it - more people wanting cool stays means more chances for you to create a successful business!</a:t>
            </a:r>
          </a:p>
          <a:p>
            <a:pPr>
              <a:lnSpc>
                <a:spcPts val="2340"/>
              </a:lnSpc>
            </a:pPr>
            <a:endParaRPr lang="en-GB" dirty="0"/>
          </a:p>
          <a:p>
            <a:pPr>
              <a:lnSpc>
                <a:spcPts val="2340"/>
              </a:lnSpc>
            </a:pPr>
            <a:r>
              <a:rPr lang="en-GB" sz="2800" b="1" dirty="0">
                <a:solidFill>
                  <a:srgbClr val="EC7C69"/>
                </a:solidFill>
              </a:rPr>
              <a:t>Reasons: </a:t>
            </a:r>
            <a:endParaRPr lang="en-GB" sz="2800" dirty="0"/>
          </a:p>
          <a:p>
            <a:pPr marL="342900" indent="-342900">
              <a:lnSpc>
                <a:spcPts val="2340"/>
              </a:lnSpc>
              <a:buClr>
                <a:srgbClr val="459597"/>
              </a:buClr>
              <a:buFont typeface="Arial" panose="020B0604020202020204" pitchFamily="34" charset="0"/>
              <a:buChar char="•"/>
            </a:pPr>
            <a:r>
              <a:rPr lang="en-GB" b="1" dirty="0"/>
              <a:t>​The rise of remote workations</a:t>
            </a:r>
            <a:r>
              <a:rPr lang="en-GB" dirty="0"/>
              <a:t>. Workers/travellers increasingly seek </a:t>
            </a:r>
            <a:r>
              <a:rPr lang="en-GB" b="1" dirty="0"/>
              <a:t>remote locations </a:t>
            </a:r>
            <a:r>
              <a:rPr lang="en-GB" dirty="0"/>
              <a:t>where they can </a:t>
            </a:r>
            <a:r>
              <a:rPr lang="en-GB" b="1" dirty="0"/>
              <a:t>combine business with leisure</a:t>
            </a:r>
            <a:r>
              <a:rPr lang="en-GB" dirty="0"/>
              <a:t>. Hence, coastal resorts as well as </a:t>
            </a:r>
            <a:r>
              <a:rPr lang="en-GB" b="1" dirty="0"/>
              <a:t>Medieval hill-top villages scattered across the European countryside </a:t>
            </a:r>
            <a:r>
              <a:rPr lang="en-GB" dirty="0"/>
              <a:t>become the “place to be”. </a:t>
            </a:r>
            <a:r>
              <a:rPr lang="en-GB" b="1" dirty="0"/>
              <a:t>Rediscovering Nature's Beauty. </a:t>
            </a:r>
          </a:p>
          <a:p>
            <a:pPr marL="342900" indent="-342900">
              <a:lnSpc>
                <a:spcPts val="2340"/>
              </a:lnSpc>
              <a:buClr>
                <a:srgbClr val="459597"/>
              </a:buClr>
              <a:buFont typeface="Arial" panose="020B0604020202020204" pitchFamily="34" charset="0"/>
              <a:buChar char="•"/>
            </a:pPr>
            <a:r>
              <a:rPr lang="en-GB" dirty="0"/>
              <a:t>Travellers are becoming interested in </a:t>
            </a:r>
            <a:r>
              <a:rPr lang="en-GB" b="1" dirty="0"/>
              <a:t>outdoor adventures </a:t>
            </a:r>
            <a:r>
              <a:rPr lang="en-GB" dirty="0"/>
              <a:t>and </a:t>
            </a:r>
            <a:r>
              <a:rPr lang="en-GB" b="1" dirty="0"/>
              <a:t>nature escapes</a:t>
            </a:r>
            <a:r>
              <a:rPr lang="en-GB" dirty="0"/>
              <a:t>. National parks, hiking/bike trails, camping trips, countryside accommodations, and stargazing nights in </a:t>
            </a:r>
            <a:r>
              <a:rPr lang="en-GB" b="1" dirty="0"/>
              <a:t>rural destinations </a:t>
            </a:r>
            <a:r>
              <a:rPr lang="en-GB" dirty="0"/>
              <a:t>are gaining popularity. ​</a:t>
            </a:r>
          </a:p>
          <a:p>
            <a:pPr>
              <a:lnSpc>
                <a:spcPts val="2340"/>
              </a:lnSpc>
            </a:pPr>
            <a:r>
              <a:rPr lang="en-GB" dirty="0"/>
              <a:t>​</a:t>
            </a:r>
          </a:p>
          <a:p>
            <a:pPr>
              <a:lnSpc>
                <a:spcPts val="2340"/>
              </a:lnSpc>
            </a:pPr>
            <a:endParaRPr lang="en-GB" dirty="0"/>
          </a:p>
          <a:p>
            <a:pPr>
              <a:lnSpc>
                <a:spcPts val="2340"/>
              </a:lnSpc>
            </a:pPr>
            <a:endParaRPr lang="en-GB" dirty="0"/>
          </a:p>
        </p:txBody>
      </p:sp>
      <p:sp>
        <p:nvSpPr>
          <p:cNvPr id="21" name="Slide Number Placeholder 5">
            <a:extLst>
              <a:ext uri="{FF2B5EF4-FFF2-40B4-BE49-F238E27FC236}">
                <a16:creationId xmlns:a16="http://schemas.microsoft.com/office/drawing/2014/main" id="{FF6B6029-4638-2375-81A8-98DD06886B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22</a:t>
            </a:fld>
            <a:endParaRPr lang="fr-CA" sz="1200" dirty="0"/>
          </a:p>
        </p:txBody>
      </p:sp>
    </p:spTree>
    <p:extLst>
      <p:ext uri="{BB962C8B-B14F-4D97-AF65-F5344CB8AC3E}">
        <p14:creationId xmlns:p14="http://schemas.microsoft.com/office/powerpoint/2010/main" val="2219479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48E10-9FD0-F60B-E585-19DB6A0A969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C91F2F3-477C-1151-3D69-E6868A6DAE2C}"/>
              </a:ext>
            </a:extLst>
          </p:cNvPr>
          <p:cNvSpPr>
            <a:spLocks noGrp="1"/>
          </p:cNvSpPr>
          <p:nvPr>
            <p:ph type="body" sz="quarter" idx="66"/>
          </p:nvPr>
        </p:nvSpPr>
        <p:spPr>
          <a:xfrm rot="16200000">
            <a:off x="1613952" y="1976241"/>
            <a:ext cx="4362546" cy="452458"/>
          </a:xfrm>
          <a:solidFill>
            <a:srgbClr val="EC7C69"/>
          </a:solidFill>
        </p:spPr>
        <p:txBody>
          <a:bodyPr/>
          <a:lstStyle/>
          <a:p>
            <a:pPr algn="ctr"/>
            <a:r>
              <a:rPr lang="en-GB" dirty="0"/>
              <a:t>Credit: https://</a:t>
            </a:r>
            <a:r>
              <a:rPr lang="en-GB" dirty="0" err="1"/>
              <a:t>www.</a:t>
            </a:r>
            <a:r>
              <a:rPr lang="en-GB" sz="1200" dirty="0" err="1"/>
              <a:t>precedenceresearch</a:t>
            </a:r>
            <a:r>
              <a:rPr lang="en-GB" dirty="0" err="1"/>
              <a:t>.com</a:t>
            </a:r>
            <a:r>
              <a:rPr lang="en-GB" dirty="0"/>
              <a:t>/alternative-accommodation-market</a:t>
            </a:r>
          </a:p>
        </p:txBody>
      </p:sp>
      <p:pic>
        <p:nvPicPr>
          <p:cNvPr id="14" name="Picture Placeholder 13" descr="A graph of the cost of a hotel&#10;&#10;AI-generated content may be incorrect.">
            <a:extLst>
              <a:ext uri="{FF2B5EF4-FFF2-40B4-BE49-F238E27FC236}">
                <a16:creationId xmlns:a16="http://schemas.microsoft.com/office/drawing/2014/main" id="{089D0924-DC64-F715-C1F2-A4BA101D771C}"/>
              </a:ext>
            </a:extLst>
          </p:cNvPr>
          <p:cNvPicPr>
            <a:picLocks noGrp="1" noChangeAspect="1"/>
          </p:cNvPicPr>
          <p:nvPr>
            <p:ph type="pic" sz="quarter" idx="10"/>
          </p:nvPr>
        </p:nvPicPr>
        <p:blipFill>
          <a:blip r:embed="rId2"/>
          <a:srcRect t="1979" b="1979"/>
          <a:stretch>
            <a:fillRect/>
          </a:stretch>
        </p:blipFill>
        <p:spPr>
          <a:xfrm>
            <a:off x="391600" y="0"/>
            <a:ext cx="3423163" cy="1945748"/>
          </a:xfrm>
        </p:spPr>
      </p:pic>
      <p:sp>
        <p:nvSpPr>
          <p:cNvPr id="4" name="Slide Number Placeholder 5">
            <a:extLst>
              <a:ext uri="{FF2B5EF4-FFF2-40B4-BE49-F238E27FC236}">
                <a16:creationId xmlns:a16="http://schemas.microsoft.com/office/drawing/2014/main" id="{4272C64B-F69B-DEE7-A6FF-38E240FE209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23</a:t>
            </a:fld>
            <a:endParaRPr lang="fr-CA" sz="1200" dirty="0"/>
          </a:p>
        </p:txBody>
      </p:sp>
      <p:sp>
        <p:nvSpPr>
          <p:cNvPr id="18" name="Text Placeholder 4">
            <a:extLst>
              <a:ext uri="{FF2B5EF4-FFF2-40B4-BE49-F238E27FC236}">
                <a16:creationId xmlns:a16="http://schemas.microsoft.com/office/drawing/2014/main" id="{B5587E13-6BD3-35EF-024C-E9067308AEE1}"/>
              </a:ext>
            </a:extLst>
          </p:cNvPr>
          <p:cNvSpPr txBox="1">
            <a:spLocks/>
          </p:cNvSpPr>
          <p:nvPr/>
        </p:nvSpPr>
        <p:spPr>
          <a:xfrm>
            <a:off x="4387814" y="571047"/>
            <a:ext cx="637965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GB" dirty="0"/>
              <a:t>Ride the Wave: The Alternative Accommodation Boom</a:t>
            </a:r>
          </a:p>
          <a:p>
            <a:pPr>
              <a:lnSpc>
                <a:spcPts val="3620"/>
              </a:lnSpc>
            </a:pPr>
            <a:endParaRPr lang="en-GB" dirty="0"/>
          </a:p>
        </p:txBody>
      </p:sp>
      <p:sp>
        <p:nvSpPr>
          <p:cNvPr id="19" name="Text Placeholder 5">
            <a:extLst>
              <a:ext uri="{FF2B5EF4-FFF2-40B4-BE49-F238E27FC236}">
                <a16:creationId xmlns:a16="http://schemas.microsoft.com/office/drawing/2014/main" id="{9D4AF183-CD37-0D40-EA2F-05C66A28C552}"/>
              </a:ext>
            </a:extLst>
          </p:cNvPr>
          <p:cNvSpPr txBox="1">
            <a:spLocks/>
          </p:cNvSpPr>
          <p:nvPr/>
        </p:nvSpPr>
        <p:spPr>
          <a:xfrm>
            <a:off x="4387814" y="1868167"/>
            <a:ext cx="7320950"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200" b="0" i="0" kern="1200" spc="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sz="2800" b="1" dirty="0">
                <a:solidFill>
                  <a:srgbClr val="EC7C69"/>
                </a:solidFill>
              </a:rPr>
              <a:t>Reasons: </a:t>
            </a:r>
          </a:p>
          <a:p>
            <a:pPr>
              <a:lnSpc>
                <a:spcPts val="2340"/>
              </a:lnSpc>
            </a:pPr>
            <a:endParaRPr lang="en-GB" sz="2800" dirty="0"/>
          </a:p>
          <a:p>
            <a:pPr marL="342900" indent="-342900">
              <a:lnSpc>
                <a:spcPts val="2340"/>
              </a:lnSpc>
              <a:buClr>
                <a:srgbClr val="459597"/>
              </a:buClr>
              <a:buFont typeface="Arial" panose="020B0604020202020204" pitchFamily="34" charset="0"/>
              <a:buChar char="•"/>
            </a:pPr>
            <a:r>
              <a:rPr lang="en-GB" b="1" dirty="0"/>
              <a:t>Sustainable and Conscious Travel. </a:t>
            </a:r>
            <a:r>
              <a:rPr lang="en-GB" dirty="0"/>
              <a:t>Travellers are becoming more environmentally aware, and </a:t>
            </a:r>
            <a:r>
              <a:rPr lang="en-GB" b="1" dirty="0"/>
              <a:t>sustainable travel practices</a:t>
            </a:r>
            <a:r>
              <a:rPr lang="en-GB" dirty="0"/>
              <a:t> are a growing priority. The post-pandemic traveller looks for </a:t>
            </a:r>
            <a:r>
              <a:rPr lang="en-GB" b="1" dirty="0"/>
              <a:t>eco-friendly accommodations</a:t>
            </a:r>
            <a:r>
              <a:rPr lang="en-GB" dirty="0"/>
              <a:t>, responsible wildlife tourism, and leisure activities that support the </a:t>
            </a:r>
            <a:r>
              <a:rPr lang="en-GB" b="1" dirty="0"/>
              <a:t>local communities. ​</a:t>
            </a:r>
          </a:p>
          <a:p>
            <a:pPr marL="342900" indent="-342900">
              <a:lnSpc>
                <a:spcPts val="2340"/>
              </a:lnSpc>
              <a:buClr>
                <a:srgbClr val="459597"/>
              </a:buClr>
              <a:buFont typeface="Arial" panose="020B0604020202020204" pitchFamily="34" charset="0"/>
              <a:buChar char="•"/>
            </a:pPr>
            <a:endParaRPr lang="en-GB" b="1" dirty="0"/>
          </a:p>
          <a:p>
            <a:pPr marL="342900" indent="-342900">
              <a:lnSpc>
                <a:spcPts val="2340"/>
              </a:lnSpc>
              <a:buClr>
                <a:srgbClr val="459597"/>
              </a:buClr>
              <a:buFont typeface="Arial" panose="020B0604020202020204" pitchFamily="34" charset="0"/>
              <a:buChar char="•"/>
            </a:pPr>
            <a:r>
              <a:rPr lang="en-GB" b="1" dirty="0"/>
              <a:t>Personalised Travel Experiences. </a:t>
            </a:r>
            <a:r>
              <a:rPr lang="en-GB" dirty="0"/>
              <a:t>Tour operators and accommodations are creating the perfect </a:t>
            </a:r>
            <a:r>
              <a:rPr lang="en-GB" b="1" dirty="0"/>
              <a:t>customized experience</a:t>
            </a:r>
            <a:r>
              <a:rPr lang="en-GB" dirty="0"/>
              <a:t> that meet the individual preferences. ​</a:t>
            </a:r>
          </a:p>
          <a:p>
            <a:pPr>
              <a:lnSpc>
                <a:spcPts val="2340"/>
              </a:lnSpc>
            </a:pPr>
            <a:r>
              <a:rPr lang="en-GB" dirty="0"/>
              <a:t>​</a:t>
            </a:r>
          </a:p>
          <a:p>
            <a:pPr>
              <a:lnSpc>
                <a:spcPts val="2340"/>
              </a:lnSpc>
            </a:pPr>
            <a:r>
              <a:rPr lang="en-GB" b="1" dirty="0"/>
              <a:t>​​</a:t>
            </a:r>
            <a:r>
              <a:rPr lang="en-GB" sz="1800" i="1" dirty="0"/>
              <a:t> (Post-pandemic travel trends: How the tourism industry is adapting to the new normal, 2023)</a:t>
            </a:r>
          </a:p>
          <a:p>
            <a:pPr>
              <a:lnSpc>
                <a:spcPts val="2340"/>
              </a:lnSpc>
            </a:pPr>
            <a:endParaRPr lang="en-GB" dirty="0"/>
          </a:p>
          <a:p>
            <a:pPr>
              <a:lnSpc>
                <a:spcPts val="2340"/>
              </a:lnSpc>
            </a:pPr>
            <a:endParaRPr lang="en-GB" dirty="0"/>
          </a:p>
          <a:p>
            <a:pPr>
              <a:lnSpc>
                <a:spcPts val="2340"/>
              </a:lnSpc>
            </a:pPr>
            <a:endParaRPr lang="en-GB" dirty="0"/>
          </a:p>
        </p:txBody>
      </p:sp>
      <p:sp>
        <p:nvSpPr>
          <p:cNvPr id="22" name="Text Placeholder 1">
            <a:extLst>
              <a:ext uri="{FF2B5EF4-FFF2-40B4-BE49-F238E27FC236}">
                <a16:creationId xmlns:a16="http://schemas.microsoft.com/office/drawing/2014/main" id="{788E3159-1AA5-92FA-9C5B-BCD6279A189D}"/>
              </a:ext>
            </a:extLst>
          </p:cNvPr>
          <p:cNvSpPr txBox="1">
            <a:spLocks/>
          </p:cNvSpPr>
          <p:nvPr/>
        </p:nvSpPr>
        <p:spPr>
          <a:xfrm>
            <a:off x="644905" y="3638954"/>
            <a:ext cx="3277435" cy="1283669"/>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Rise of Alternative Accommodation</a:t>
            </a:r>
          </a:p>
          <a:p>
            <a:endParaRPr lang="en-GB" dirty="0"/>
          </a:p>
        </p:txBody>
      </p:sp>
      <p:sp>
        <p:nvSpPr>
          <p:cNvPr id="23" name="Text Placeholder 2">
            <a:extLst>
              <a:ext uri="{FF2B5EF4-FFF2-40B4-BE49-F238E27FC236}">
                <a16:creationId xmlns:a16="http://schemas.microsoft.com/office/drawing/2014/main" id="{CD41E519-A9C0-B364-86E9-5009806C3DFD}"/>
              </a:ext>
            </a:extLst>
          </p:cNvPr>
          <p:cNvSpPr txBox="1">
            <a:spLocks/>
          </p:cNvSpPr>
          <p:nvPr/>
        </p:nvSpPr>
        <p:spPr>
          <a:xfrm>
            <a:off x="644905" y="2478303"/>
            <a:ext cx="1197303"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02</a:t>
            </a:r>
          </a:p>
        </p:txBody>
      </p:sp>
    </p:spTree>
    <p:extLst>
      <p:ext uri="{BB962C8B-B14F-4D97-AF65-F5344CB8AC3E}">
        <p14:creationId xmlns:p14="http://schemas.microsoft.com/office/powerpoint/2010/main" val="1849610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F5FCF-0DC9-0292-B80E-55EF28E256D4}"/>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84A7EB9D-4064-0211-4F36-A1D30D9AD003}"/>
              </a:ext>
            </a:extLst>
          </p:cNvPr>
          <p:cNvPicPr>
            <a:picLocks noGrp="1" noChangeAspect="1"/>
          </p:cNvPicPr>
          <p:nvPr>
            <p:ph type="pic" sz="quarter" idx="13"/>
          </p:nvPr>
        </p:nvPicPr>
        <p:blipFill>
          <a:blip r:embed="rId2"/>
          <a:srcRect l="13224" r="13224"/>
          <a:stretch/>
        </p:blipFill>
        <p:spPr/>
      </p:pic>
      <p:sp>
        <p:nvSpPr>
          <p:cNvPr id="8" name="Text Placeholder 7">
            <a:extLst>
              <a:ext uri="{FF2B5EF4-FFF2-40B4-BE49-F238E27FC236}">
                <a16:creationId xmlns:a16="http://schemas.microsoft.com/office/drawing/2014/main" id="{DED3D943-6711-02EA-8FE1-2CD5B1FB5A72}"/>
              </a:ext>
            </a:extLst>
          </p:cNvPr>
          <p:cNvSpPr>
            <a:spLocks noGrp="1"/>
          </p:cNvSpPr>
          <p:nvPr>
            <p:ph type="body" sz="quarter" idx="4294967295"/>
          </p:nvPr>
        </p:nvSpPr>
        <p:spPr>
          <a:xfrm rot="16200000">
            <a:off x="9871435" y="5329722"/>
            <a:ext cx="2953721" cy="452458"/>
          </a:xfrm>
          <a:prstGeom prst="rect">
            <a:avLst/>
          </a:prstGeom>
          <a:solidFill>
            <a:srgbClr val="EC7C69"/>
          </a:solidFill>
        </p:spPr>
        <p:txBody>
          <a:bodyPr/>
          <a:lstStyle/>
          <a:p>
            <a:pPr marL="0" indent="0" algn="ctr">
              <a:buNone/>
            </a:pPr>
            <a:r>
              <a:rPr lang="en-GB" sz="1200" dirty="0">
                <a:solidFill>
                  <a:schemeClr val="bg1"/>
                </a:solidFill>
              </a:rPr>
              <a:t>Photo Credit: </a:t>
            </a:r>
            <a:r>
              <a:rPr lang="en-US" sz="1200" dirty="0">
                <a:solidFill>
                  <a:schemeClr val="bg1"/>
                </a:solidFill>
              </a:rPr>
              <a:t>The Birdbox, Donegal Treehouse, Ireland</a:t>
            </a:r>
            <a:endParaRPr lang="en-GB" sz="1200" dirty="0">
              <a:solidFill>
                <a:schemeClr val="bg1"/>
              </a:solidFill>
            </a:endParaRPr>
          </a:p>
        </p:txBody>
      </p:sp>
      <p:sp>
        <p:nvSpPr>
          <p:cNvPr id="6" name="Text Placeholder 3">
            <a:extLst>
              <a:ext uri="{FF2B5EF4-FFF2-40B4-BE49-F238E27FC236}">
                <a16:creationId xmlns:a16="http://schemas.microsoft.com/office/drawing/2014/main" id="{A430AD57-FBA1-87F9-BFC8-DA29004BC508}"/>
              </a:ext>
            </a:extLst>
          </p:cNvPr>
          <p:cNvSpPr txBox="1">
            <a:spLocks/>
          </p:cNvSpPr>
          <p:nvPr/>
        </p:nvSpPr>
        <p:spPr>
          <a:xfrm>
            <a:off x="583758" y="2528061"/>
            <a:ext cx="5512242"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Alternative accommodation often requires relatively low initial investment especially when utilizing existing spaces and focusing on creative, budget-conscious formats. </a:t>
            </a:r>
          </a:p>
          <a:p>
            <a:pPr>
              <a:lnSpc>
                <a:spcPts val="2340"/>
              </a:lnSpc>
            </a:pPr>
            <a:endParaRPr lang="en-GB" dirty="0"/>
          </a:p>
          <a:p>
            <a:pPr>
              <a:lnSpc>
                <a:spcPts val="2340"/>
              </a:lnSpc>
            </a:pPr>
            <a:r>
              <a:rPr lang="en-GB" dirty="0"/>
              <a:t>Consider options like glamping, which minimize infrastructure needs and construction expenses. </a:t>
            </a:r>
          </a:p>
          <a:p>
            <a:pPr>
              <a:lnSpc>
                <a:spcPts val="2340"/>
              </a:lnSpc>
            </a:pPr>
            <a:endParaRPr lang="en-GB" dirty="0"/>
          </a:p>
          <a:p>
            <a:pPr>
              <a:lnSpc>
                <a:spcPts val="2340"/>
              </a:lnSpc>
            </a:pPr>
            <a:r>
              <a:rPr lang="en-GB" dirty="0"/>
              <a:t>Prioritize creating a memorable experience without excessive spending.</a:t>
            </a:r>
          </a:p>
          <a:p>
            <a:pPr>
              <a:lnSpc>
                <a:spcPts val="2340"/>
              </a:lnSpc>
            </a:pPr>
            <a:endParaRPr lang="en-GB" dirty="0"/>
          </a:p>
        </p:txBody>
      </p:sp>
      <p:cxnSp>
        <p:nvCxnSpPr>
          <p:cNvPr id="9" name="Straight Connector 8">
            <a:extLst>
              <a:ext uri="{FF2B5EF4-FFF2-40B4-BE49-F238E27FC236}">
                <a16:creationId xmlns:a16="http://schemas.microsoft.com/office/drawing/2014/main" id="{ADA1DCB1-51D5-EC64-B40A-43F16BA7E362}"/>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BD0CB53D-CF29-587A-8A7D-7B8B3B28B8A7}"/>
              </a:ext>
            </a:extLst>
          </p:cNvPr>
          <p:cNvSpPr txBox="1">
            <a:spLocks/>
          </p:cNvSpPr>
          <p:nvPr/>
        </p:nvSpPr>
        <p:spPr>
          <a:xfrm>
            <a:off x="545533" y="354085"/>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Strategic Investment: Smart Cost Management</a:t>
            </a:r>
          </a:p>
        </p:txBody>
      </p:sp>
      <p:sp>
        <p:nvSpPr>
          <p:cNvPr id="15" name="Slide Number Placeholder 5">
            <a:extLst>
              <a:ext uri="{FF2B5EF4-FFF2-40B4-BE49-F238E27FC236}">
                <a16:creationId xmlns:a16="http://schemas.microsoft.com/office/drawing/2014/main" id="{3956217D-D5D8-0684-6E12-D4E8C359C1F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24</a:t>
            </a:fld>
            <a:endParaRPr lang="fr-CA" sz="1200" dirty="0"/>
          </a:p>
        </p:txBody>
      </p:sp>
    </p:spTree>
    <p:extLst>
      <p:ext uri="{BB962C8B-B14F-4D97-AF65-F5344CB8AC3E}">
        <p14:creationId xmlns:p14="http://schemas.microsoft.com/office/powerpoint/2010/main" val="1711148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3E7A6-BF51-7A70-BF03-C201A66CB93B}"/>
            </a:ext>
          </a:extLst>
        </p:cNvPr>
        <p:cNvGrpSpPr/>
        <p:nvPr/>
      </p:nvGrpSpPr>
      <p:grpSpPr>
        <a:xfrm>
          <a:off x="0" y="0"/>
          <a:ext cx="0" cy="0"/>
          <a:chOff x="0" y="0"/>
          <a:chExt cx="0" cy="0"/>
        </a:xfrm>
      </p:grpSpPr>
      <p:pic>
        <p:nvPicPr>
          <p:cNvPr id="17" name="Online Media 16" title="Transforming a 40ft shipping container into a three-bedroom accommodation!">
            <a:hlinkClick r:id="" action="ppaction://media"/>
            <a:extLst>
              <a:ext uri="{FF2B5EF4-FFF2-40B4-BE49-F238E27FC236}">
                <a16:creationId xmlns:a16="http://schemas.microsoft.com/office/drawing/2014/main" id="{B673FC68-7423-1F05-3E39-2BCB06A07312}"/>
              </a:ext>
            </a:extLst>
          </p:cNvPr>
          <p:cNvPicPr>
            <a:picLocks noRot="1" noChangeAspect="1"/>
          </p:cNvPicPr>
          <p:nvPr>
            <a:videoFile r:link="rId1"/>
          </p:nvPr>
        </p:nvPicPr>
        <p:blipFill>
          <a:blip r:embed="rId3"/>
          <a:stretch>
            <a:fillRect/>
          </a:stretch>
        </p:blipFill>
        <p:spPr>
          <a:xfrm>
            <a:off x="6514200" y="1868937"/>
            <a:ext cx="4726114" cy="3120126"/>
          </a:xfrm>
          <a:prstGeom prst="rect">
            <a:avLst/>
          </a:prstGeom>
        </p:spPr>
      </p:pic>
      <p:sp>
        <p:nvSpPr>
          <p:cNvPr id="5" name="Slide Number Placeholder 5">
            <a:extLst>
              <a:ext uri="{FF2B5EF4-FFF2-40B4-BE49-F238E27FC236}">
                <a16:creationId xmlns:a16="http://schemas.microsoft.com/office/drawing/2014/main" id="{4F92A8EE-B88E-8A37-381C-E9405ECD6D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25</a:t>
            </a:fld>
            <a:endParaRPr lang="fr-CA" sz="1200" dirty="0"/>
          </a:p>
        </p:txBody>
      </p:sp>
      <p:sp>
        <p:nvSpPr>
          <p:cNvPr id="7" name="Text Placeholder 3">
            <a:extLst>
              <a:ext uri="{FF2B5EF4-FFF2-40B4-BE49-F238E27FC236}">
                <a16:creationId xmlns:a16="http://schemas.microsoft.com/office/drawing/2014/main" id="{43775AEC-03F7-DC87-07B9-B2AE56D99DDC}"/>
              </a:ext>
            </a:extLst>
          </p:cNvPr>
          <p:cNvSpPr txBox="1">
            <a:spLocks/>
          </p:cNvSpPr>
          <p:nvPr/>
        </p:nvSpPr>
        <p:spPr>
          <a:xfrm>
            <a:off x="583758" y="2528061"/>
            <a:ext cx="5350618"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Alternative accommodation often involves repurposing existing structures, such as restoring a historic building, converting a barn, or transforming a shipping container.</a:t>
            </a:r>
          </a:p>
          <a:p>
            <a:pPr>
              <a:lnSpc>
                <a:spcPts val="2340"/>
              </a:lnSpc>
            </a:pPr>
            <a:endParaRPr lang="en-GB" dirty="0"/>
          </a:p>
          <a:p>
            <a:pPr>
              <a:lnSpc>
                <a:spcPts val="2340"/>
              </a:lnSpc>
            </a:pPr>
            <a:r>
              <a:rPr lang="en-GB" dirty="0"/>
              <a:t>This approach can lower start-up costs and enable the entrepreneur to create a unique and charming accommodation with character and heritage. </a:t>
            </a:r>
          </a:p>
          <a:p>
            <a:pPr>
              <a:lnSpc>
                <a:spcPts val="2340"/>
              </a:lnSpc>
            </a:pPr>
            <a:endParaRPr lang="en-US" dirty="0"/>
          </a:p>
          <a:p>
            <a:pPr>
              <a:lnSpc>
                <a:spcPts val="2340"/>
              </a:lnSpc>
            </a:pPr>
            <a:endParaRPr lang="en-GB" dirty="0"/>
          </a:p>
        </p:txBody>
      </p:sp>
      <p:cxnSp>
        <p:nvCxnSpPr>
          <p:cNvPr id="8" name="Straight Connector 7">
            <a:extLst>
              <a:ext uri="{FF2B5EF4-FFF2-40B4-BE49-F238E27FC236}">
                <a16:creationId xmlns:a16="http://schemas.microsoft.com/office/drawing/2014/main" id="{F7279E4B-C436-75D4-BD47-5112F72FDF5F}"/>
              </a:ext>
            </a:extLst>
          </p:cNvPr>
          <p:cNvCxnSpPr>
            <a:cxnSpLocks/>
          </p:cNvCxnSpPr>
          <p:nvPr/>
        </p:nvCxnSpPr>
        <p:spPr>
          <a:xfrm>
            <a:off x="0" y="2062798"/>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AB171B55-4BDF-0F85-A4A8-AD948C132ABD}"/>
              </a:ext>
            </a:extLst>
          </p:cNvPr>
          <p:cNvSpPr txBox="1">
            <a:spLocks/>
          </p:cNvSpPr>
          <p:nvPr/>
        </p:nvSpPr>
        <p:spPr>
          <a:xfrm>
            <a:off x="545533" y="922879"/>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Reimagine and </a:t>
            </a:r>
            <a:r>
              <a:rPr lang="en-US" dirty="0" err="1"/>
              <a:t>Revitalise</a:t>
            </a:r>
            <a:r>
              <a:rPr lang="en-US" dirty="0"/>
              <a:t>: Leveraging Existing Spaces</a:t>
            </a:r>
          </a:p>
          <a:p>
            <a:pPr>
              <a:lnSpc>
                <a:spcPts val="3720"/>
              </a:lnSpc>
            </a:pPr>
            <a:endParaRPr lang="en-US" dirty="0"/>
          </a:p>
        </p:txBody>
      </p:sp>
    </p:spTree>
    <p:extLst>
      <p:ext uri="{BB962C8B-B14F-4D97-AF65-F5344CB8AC3E}">
        <p14:creationId xmlns:p14="http://schemas.microsoft.com/office/powerpoint/2010/main" val="124929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7"/>
                </p:tgtEl>
              </p:cMediaNode>
            </p:vide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7"/>
                                        </p:tgtEl>
                                      </p:cBhvr>
                                    </p:cmd>
                                  </p:childTnLst>
                                </p:cTn>
                              </p:par>
                            </p:childTnLst>
                          </p:cTn>
                        </p:par>
                      </p:childTnLst>
                    </p:cTn>
                  </p:par>
                </p:childTnLst>
              </p:cTn>
              <p:nextCondLst>
                <p:cond evt="onClick" delay="0">
                  <p:tgtEl>
                    <p:spTgt spid="17"/>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99EDB-7023-D42B-295F-89449F33199F}"/>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02E0503B-D1AD-144F-6B5F-C3FFD1EE08D1}"/>
              </a:ext>
            </a:extLst>
          </p:cNvPr>
          <p:cNvGraphicFramePr>
            <a:graphicFrameLocks noGrp="1"/>
          </p:cNvGraphicFramePr>
          <p:nvPr>
            <p:extLst>
              <p:ext uri="{D42A27DB-BD31-4B8C-83A1-F6EECF244321}">
                <p14:modId xmlns:p14="http://schemas.microsoft.com/office/powerpoint/2010/main" val="3295103942"/>
              </p:ext>
            </p:extLst>
          </p:nvPr>
        </p:nvGraphicFramePr>
        <p:xfrm>
          <a:off x="864813" y="1820713"/>
          <a:ext cx="10462374" cy="3485516"/>
        </p:xfrm>
        <a:graphic>
          <a:graphicData uri="http://schemas.openxmlformats.org/drawingml/2006/table">
            <a:tbl>
              <a:tblPr firstRow="1" bandRow="1">
                <a:tableStyleId>{5C22544A-7EE6-4342-B048-85BDC9FD1C3A}</a:tableStyleId>
              </a:tblPr>
              <a:tblGrid>
                <a:gridCol w="2871936">
                  <a:extLst>
                    <a:ext uri="{9D8B030D-6E8A-4147-A177-3AD203B41FA5}">
                      <a16:colId xmlns:a16="http://schemas.microsoft.com/office/drawing/2014/main" val="2947246601"/>
                    </a:ext>
                  </a:extLst>
                </a:gridCol>
                <a:gridCol w="7590438">
                  <a:extLst>
                    <a:ext uri="{9D8B030D-6E8A-4147-A177-3AD203B41FA5}">
                      <a16:colId xmlns:a16="http://schemas.microsoft.com/office/drawing/2014/main" val="4224813332"/>
                    </a:ext>
                  </a:extLst>
                </a:gridCol>
              </a:tblGrid>
              <a:tr h="467996">
                <a:tc>
                  <a:txBody>
                    <a:bodyPr/>
                    <a:lstStyle/>
                    <a:p>
                      <a:r>
                        <a:rPr lang="en-IE" sz="240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cap="none">
                          <a:solidFill>
                            <a:srgbClr val="414141"/>
                          </a:solidFill>
                          <a:effectLst/>
                          <a:latin typeface="+mn-lt"/>
                          <a:ea typeface="+mn-ea"/>
                          <a:cs typeface="+mn-cs"/>
                        </a:rPr>
                        <a:t>New Accommodation Trends </a:t>
                      </a: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b="0" i="0" kern="1200" cap="none" dirty="0">
                          <a:solidFill>
                            <a:srgbClr val="414141"/>
                          </a:solidFill>
                          <a:effectLst/>
                          <a:latin typeface="+mn-lt"/>
                          <a:ea typeface="+mn-ea"/>
                          <a:cs typeface="+mn-cs"/>
                        </a:rPr>
                        <a:t>Describes and explains the rise of alternative accommodation stays: </a:t>
                      </a:r>
                      <a:r>
                        <a:rPr lang="en-US" sz="1800" b="0" i="0" kern="1200" cap="none" dirty="0">
                          <a:solidFill>
                            <a:srgbClr val="EC7C69"/>
                          </a:solidFill>
                          <a:effectLst/>
                          <a:latin typeface="+mn-lt"/>
                          <a:ea typeface="+mn-ea"/>
                          <a:cs typeface="+mn-cs"/>
                          <a:hlinkClick r:id="rId2">
                            <a:extLst>
                              <a:ext uri="{A12FA001-AC4F-418D-AE19-62706E023703}">
                                <ahyp:hlinkClr xmlns:ahyp="http://schemas.microsoft.com/office/drawing/2018/hyperlinkcolor" val="tx"/>
                              </a:ext>
                            </a:extLst>
                          </a:hlinkClick>
                        </a:rPr>
                        <a:t>https://pandapodhotels.com/the-rise-of-alternative-accommodation-options-in-the-era-of-no-airbnb/</a:t>
                      </a:r>
                      <a:endParaRPr lang="en-US" sz="1800" b="0" i="0" kern="1200" cap="none" dirty="0">
                        <a:solidFill>
                          <a:srgbClr val="EC7C69"/>
                        </a:solidFill>
                        <a:effectLst/>
                        <a:latin typeface="+mn-lt"/>
                        <a:ea typeface="+mn-ea"/>
                        <a:cs typeface="+mn-cs"/>
                      </a:endParaRPr>
                    </a:p>
                    <a:p>
                      <a:pPr marL="0" indent="0">
                        <a:buClr>
                          <a:srgbClr val="01A54E"/>
                        </a:buClr>
                      </a:pPr>
                      <a:endParaRPr lang="en-US" sz="1800" b="0" i="0"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rgbClr val="414141"/>
                          </a:solidFill>
                          <a:latin typeface="+mn-lt"/>
                          <a:ea typeface="+mn-ea"/>
                          <a:cs typeface="+mn-cs"/>
                        </a:rPr>
                        <a:t>Alternative Accommodation for Business </a:t>
                      </a:r>
                      <a:r>
                        <a:rPr lang="en-US" sz="1800" b="1" kern="1200" err="1">
                          <a:solidFill>
                            <a:srgbClr val="414141"/>
                          </a:solidFill>
                          <a:latin typeface="+mn-lt"/>
                          <a:ea typeface="+mn-ea"/>
                          <a:cs typeface="+mn-cs"/>
                        </a:rPr>
                        <a:t>Travellers</a:t>
                      </a:r>
                      <a:endParaRPr lang="en-IE" sz="1800" b="1"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An overview of the demand for alternative accommodation for business guests: </a:t>
                      </a:r>
                      <a:r>
                        <a:rPr lang="en-US" sz="1800" b="0" i="0" u="none" kern="1200" cap="none" dirty="0">
                          <a:solidFill>
                            <a:srgbClr val="EC7C69"/>
                          </a:solidFill>
                          <a:effectLst/>
                          <a:latin typeface="+mn-lt"/>
                          <a:ea typeface="+mn-ea"/>
                          <a:cs typeface="+mn-cs"/>
                          <a:hlinkClick r:id="rId3">
                            <a:extLst>
                              <a:ext uri="{A12FA001-AC4F-418D-AE19-62706E023703}">
                                <ahyp:hlinkClr xmlns:ahyp="http://schemas.microsoft.com/office/drawing/2018/hyperlinkcolor" val="tx"/>
                              </a:ext>
                            </a:extLst>
                          </a:hlinkClick>
                        </a:rPr>
                        <a:t>https://blog.wegopro.com/alternative-accommodation-options/</a:t>
                      </a:r>
                      <a:endParaRPr lang="en-US" sz="1800" b="0" i="0" u="none" kern="1200" cap="none" dirty="0">
                        <a:solidFill>
                          <a:srgbClr val="EC7C69"/>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414141"/>
                          </a:solidFill>
                        </a:rPr>
                        <a:t>Alternative Accommodation Market Size, Share and Trends 2024 to 2034</a:t>
                      </a:r>
                      <a:endParaRPr lang="en-IE" sz="1800" b="1"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Current and future alternative accommodation trends worldwide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EC7C69"/>
                          </a:solidFill>
                          <a:effectLst/>
                          <a:latin typeface="+mn-lt"/>
                          <a:ea typeface="+mn-ea"/>
                          <a:cs typeface="+mn-cs"/>
                          <a:hlinkClick r:id="rId4">
                            <a:extLst>
                              <a:ext uri="{A12FA001-AC4F-418D-AE19-62706E023703}">
                                <ahyp:hlinkClr xmlns:ahyp="http://schemas.microsoft.com/office/drawing/2018/hyperlinkcolor" val="tx"/>
                              </a:ext>
                            </a:extLst>
                          </a:hlinkClick>
                        </a:rPr>
                        <a:t>https://www.precedenceresearch.com/alternative-accommodation-market</a:t>
                      </a:r>
                      <a:endParaRPr lang="en-US" sz="1800" b="0" i="0" u="none" kern="1200" cap="none" dirty="0">
                        <a:solidFill>
                          <a:srgbClr val="EC7C69"/>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5" name="Freeform 4">
            <a:extLst>
              <a:ext uri="{FF2B5EF4-FFF2-40B4-BE49-F238E27FC236}">
                <a16:creationId xmlns:a16="http://schemas.microsoft.com/office/drawing/2014/main" id="{983E1028-066F-CEDD-5F21-F6B0952BC7FC}"/>
              </a:ext>
            </a:extLst>
          </p:cNvPr>
          <p:cNvSpPr/>
          <p:nvPr/>
        </p:nvSpPr>
        <p:spPr>
          <a:xfrm>
            <a:off x="-21946" y="592711"/>
            <a:ext cx="5087955" cy="875479"/>
          </a:xfrm>
          <a:custGeom>
            <a:avLst/>
            <a:gdLst>
              <a:gd name="connsiteX0" fmla="*/ 0 w 5087955"/>
              <a:gd name="connsiteY0" fmla="*/ 0 h 875479"/>
              <a:gd name="connsiteX1" fmla="*/ 4495962 w 5087955"/>
              <a:gd name="connsiteY1" fmla="*/ 0 h 875479"/>
              <a:gd name="connsiteX2" fmla="*/ 5087955 w 5087955"/>
              <a:gd name="connsiteY2" fmla="*/ 473717 h 875479"/>
              <a:gd name="connsiteX3" fmla="*/ 5087955 w 5087955"/>
              <a:gd name="connsiteY3" fmla="*/ 875479 h 875479"/>
              <a:gd name="connsiteX4" fmla="*/ 0 w 5087955"/>
              <a:gd name="connsiteY4" fmla="*/ 875479 h 875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7955" h="875479">
                <a:moveTo>
                  <a:pt x="0" y="0"/>
                </a:moveTo>
                <a:lnTo>
                  <a:pt x="4495962" y="0"/>
                </a:lnTo>
                <a:cubicBezTo>
                  <a:pt x="4821934" y="0"/>
                  <a:pt x="5087955" y="212873"/>
                  <a:pt x="5087955" y="473717"/>
                </a:cubicBezTo>
                <a:lnTo>
                  <a:pt x="5087955" y="875479"/>
                </a:lnTo>
                <a:lnTo>
                  <a:pt x="0" y="875479"/>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C9C6D21-A0A2-1428-CBEA-95A605AE6CF0}"/>
              </a:ext>
            </a:extLst>
          </p:cNvPr>
          <p:cNvSpPr txBox="1">
            <a:spLocks/>
          </p:cNvSpPr>
          <p:nvPr/>
        </p:nvSpPr>
        <p:spPr>
          <a:xfrm>
            <a:off x="456170" y="670075"/>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Additional Reading</a:t>
            </a:r>
          </a:p>
        </p:txBody>
      </p:sp>
      <p:sp>
        <p:nvSpPr>
          <p:cNvPr id="6" name="Slide Number Placeholder 5">
            <a:extLst>
              <a:ext uri="{FF2B5EF4-FFF2-40B4-BE49-F238E27FC236}">
                <a16:creationId xmlns:a16="http://schemas.microsoft.com/office/drawing/2014/main" id="{94639871-97CD-705D-48CE-B37E60BF500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pPr/>
              <a:t>26</a:t>
            </a:fld>
            <a:endParaRPr lang="fr-CA" sz="1200" dirty="0">
              <a:solidFill>
                <a:schemeClr val="bg1"/>
              </a:solidFill>
            </a:endParaRPr>
          </a:p>
        </p:txBody>
      </p:sp>
    </p:spTree>
    <p:extLst>
      <p:ext uri="{BB962C8B-B14F-4D97-AF65-F5344CB8AC3E}">
        <p14:creationId xmlns:p14="http://schemas.microsoft.com/office/powerpoint/2010/main" val="593050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a:extLst>
              <a:ext uri="{FF2B5EF4-FFF2-40B4-BE49-F238E27FC236}">
                <a16:creationId xmlns:a16="http://schemas.microsoft.com/office/drawing/2014/main" id="{F344DC28-8F00-F64A-9B31-EFFBC19101D7}"/>
              </a:ext>
            </a:extLst>
          </p:cNvPr>
          <p:cNvPicPr>
            <a:picLocks noGrp="1" noChangeAspect="1"/>
          </p:cNvPicPr>
          <p:nvPr>
            <p:ph type="pic" sz="quarter" idx="19"/>
          </p:nvPr>
        </p:nvPicPr>
        <p:blipFill>
          <a:blip r:embed="rId3"/>
          <a:srcRect l="8559" r="8559"/>
          <a:stretch/>
        </p:blipFill>
        <p:spPr>
          <a:xfrm>
            <a:off x="5635270" y="1729840"/>
            <a:ext cx="6560312" cy="4556399"/>
          </a:xfrm>
        </p:spPr>
      </p:pic>
      <p:sp>
        <p:nvSpPr>
          <p:cNvPr id="8" name="Text Placeholder 7">
            <a:extLst>
              <a:ext uri="{FF2B5EF4-FFF2-40B4-BE49-F238E27FC236}">
                <a16:creationId xmlns:a16="http://schemas.microsoft.com/office/drawing/2014/main" id="{BA935956-FB5E-0DE2-1EB9-1DEABC46DE1F}"/>
              </a:ext>
            </a:extLst>
          </p:cNvPr>
          <p:cNvSpPr>
            <a:spLocks noGrp="1"/>
          </p:cNvSpPr>
          <p:nvPr>
            <p:ph type="body" sz="quarter" idx="65"/>
          </p:nvPr>
        </p:nvSpPr>
        <p:spPr/>
        <p:txBody>
          <a:bodyPr/>
          <a:lstStyle/>
          <a:p>
            <a:pPr algn="ctr"/>
            <a:r>
              <a:rPr lang="en-IE" sz="1200" dirty="0"/>
              <a:t>Photo Credit: Visit Netherlands NL</a:t>
            </a:r>
          </a:p>
        </p:txBody>
      </p:sp>
      <p:sp>
        <p:nvSpPr>
          <p:cNvPr id="4" name="Text Placeholder 1">
            <a:extLst>
              <a:ext uri="{FF2B5EF4-FFF2-40B4-BE49-F238E27FC236}">
                <a16:creationId xmlns:a16="http://schemas.microsoft.com/office/drawing/2014/main" id="{99E4C1D0-2794-3D1A-F8DA-C9C49FA33709}"/>
              </a:ext>
            </a:extLst>
          </p:cNvPr>
          <p:cNvSpPr txBox="1">
            <a:spLocks/>
          </p:cNvSpPr>
          <p:nvPr/>
        </p:nvSpPr>
        <p:spPr>
          <a:xfrm>
            <a:off x="733931" y="2695992"/>
            <a:ext cx="4015460" cy="3066422"/>
          </a:xfrm>
          <a:prstGeom prst="rect">
            <a:avLst/>
          </a:prstGeom>
        </p:spPr>
        <p:txBody>
          <a:bodyPr>
            <a:norm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4100"/>
              </a:lnSpc>
            </a:pPr>
            <a:r>
              <a:rPr lang="en-GB" sz="4000" dirty="0"/>
              <a:t>Why It Matters Now: Changing Guest Motivations</a:t>
            </a:r>
          </a:p>
          <a:p>
            <a:pPr>
              <a:lnSpc>
                <a:spcPts val="4100"/>
              </a:lnSpc>
            </a:pPr>
            <a:r>
              <a:rPr lang="en-GB" sz="4000" dirty="0"/>
              <a:t>&amp; Market Shifts</a:t>
            </a:r>
          </a:p>
          <a:p>
            <a:pPr>
              <a:lnSpc>
                <a:spcPts val="4100"/>
              </a:lnSpc>
            </a:pPr>
            <a:endParaRPr lang="en-GB" sz="4000" dirty="0"/>
          </a:p>
        </p:txBody>
      </p:sp>
      <p:sp>
        <p:nvSpPr>
          <p:cNvPr id="5" name="Text Placeholder 2">
            <a:extLst>
              <a:ext uri="{FF2B5EF4-FFF2-40B4-BE49-F238E27FC236}">
                <a16:creationId xmlns:a16="http://schemas.microsoft.com/office/drawing/2014/main" id="{516B3D94-45B7-3219-986B-7D2EC0118BD9}"/>
              </a:ext>
            </a:extLst>
          </p:cNvPr>
          <p:cNvSpPr txBox="1">
            <a:spLocks/>
          </p:cNvSpPr>
          <p:nvPr/>
        </p:nvSpPr>
        <p:spPr>
          <a:xfrm>
            <a:off x="733931" y="1095586"/>
            <a:ext cx="5362069" cy="582221"/>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90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6600" b="1" dirty="0"/>
              <a:t>Section 2</a:t>
            </a:r>
            <a:endParaRPr lang="en-GB" sz="6600" b="1" dirty="0"/>
          </a:p>
        </p:txBody>
      </p:sp>
      <p:sp>
        <p:nvSpPr>
          <p:cNvPr id="9" name="Freeform 8">
            <a:extLst>
              <a:ext uri="{FF2B5EF4-FFF2-40B4-BE49-F238E27FC236}">
                <a16:creationId xmlns:a16="http://schemas.microsoft.com/office/drawing/2014/main" id="{89ADA6A2-AF22-C249-3495-AAE7A5CAD432}"/>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4" name="Slide Number Placeholder 5">
            <a:extLst>
              <a:ext uri="{FF2B5EF4-FFF2-40B4-BE49-F238E27FC236}">
                <a16:creationId xmlns:a16="http://schemas.microsoft.com/office/drawing/2014/main" id="{934B7133-20AF-B86C-8368-1E37D78371F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27</a:t>
            </a:fld>
            <a:endParaRPr lang="fr-CA" sz="1200" dirty="0"/>
          </a:p>
        </p:txBody>
      </p:sp>
      <p:pic>
        <p:nvPicPr>
          <p:cNvPr id="15" name="Picture 14">
            <a:extLst>
              <a:ext uri="{FF2B5EF4-FFF2-40B4-BE49-F238E27FC236}">
                <a16:creationId xmlns:a16="http://schemas.microsoft.com/office/drawing/2014/main" id="{6786C45D-BD60-6F62-D491-D1F08059FCD6}"/>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340391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80EB-5C53-E417-D222-84699BC3A950}"/>
            </a:ext>
          </a:extLst>
        </p:cNvPr>
        <p:cNvGrpSpPr/>
        <p:nvPr/>
      </p:nvGrpSpPr>
      <p:grpSpPr>
        <a:xfrm>
          <a:off x="0" y="0"/>
          <a:ext cx="0" cy="0"/>
          <a:chOff x="0" y="0"/>
          <a:chExt cx="0" cy="0"/>
        </a:xfrm>
      </p:grpSpPr>
      <p:pic>
        <p:nvPicPr>
          <p:cNvPr id="9" name="Picture Placeholder 8" descr="A building on a hill&#10;&#10;AI-generated content may be incorrect.">
            <a:extLst>
              <a:ext uri="{FF2B5EF4-FFF2-40B4-BE49-F238E27FC236}">
                <a16:creationId xmlns:a16="http://schemas.microsoft.com/office/drawing/2014/main" id="{9916086A-73F2-5107-F291-E88ABFA3BBAF}"/>
              </a:ext>
            </a:extLst>
          </p:cNvPr>
          <p:cNvPicPr>
            <a:picLocks noGrp="1" noChangeAspect="1"/>
          </p:cNvPicPr>
          <p:nvPr>
            <p:ph type="pic" sz="quarter" idx="67"/>
          </p:nvPr>
        </p:nvPicPr>
        <p:blipFill>
          <a:blip r:embed="rId2"/>
          <a:srcRect l="3209" r="3209"/>
          <a:stretch>
            <a:fillRect/>
          </a:stretch>
        </p:blipFill>
        <p:spPr/>
      </p:pic>
      <p:sp>
        <p:nvSpPr>
          <p:cNvPr id="2" name="Text Placeholder 1">
            <a:extLst>
              <a:ext uri="{FF2B5EF4-FFF2-40B4-BE49-F238E27FC236}">
                <a16:creationId xmlns:a16="http://schemas.microsoft.com/office/drawing/2014/main" id="{979BB535-6B44-6AEB-8703-857E502555BB}"/>
              </a:ext>
            </a:extLst>
          </p:cNvPr>
          <p:cNvSpPr>
            <a:spLocks noGrp="1"/>
          </p:cNvSpPr>
          <p:nvPr>
            <p:ph type="body" sz="quarter" idx="18"/>
          </p:nvPr>
        </p:nvSpPr>
        <p:spPr>
          <a:xfrm>
            <a:off x="8569890" y="1619769"/>
            <a:ext cx="2950942" cy="870198"/>
          </a:xfrm>
        </p:spPr>
        <p:txBody>
          <a:bodyPr/>
          <a:lstStyle/>
          <a:p>
            <a:pPr>
              <a:lnSpc>
                <a:spcPts val="3340"/>
              </a:lnSpc>
            </a:pPr>
            <a:r>
              <a:rPr lang="en-GB" sz="3200" dirty="0"/>
              <a:t>Why It </a:t>
            </a:r>
          </a:p>
          <a:p>
            <a:pPr>
              <a:lnSpc>
                <a:spcPts val="3340"/>
              </a:lnSpc>
            </a:pPr>
            <a:r>
              <a:rPr lang="en-GB" sz="3200" dirty="0"/>
              <a:t>Matters Now</a:t>
            </a:r>
          </a:p>
          <a:p>
            <a:pPr>
              <a:lnSpc>
                <a:spcPts val="3340"/>
              </a:lnSpc>
            </a:pPr>
            <a:endParaRPr lang="en-GB" sz="3200" dirty="0"/>
          </a:p>
        </p:txBody>
      </p:sp>
      <p:sp>
        <p:nvSpPr>
          <p:cNvPr id="3" name="Text Placeholder 2">
            <a:extLst>
              <a:ext uri="{FF2B5EF4-FFF2-40B4-BE49-F238E27FC236}">
                <a16:creationId xmlns:a16="http://schemas.microsoft.com/office/drawing/2014/main" id="{7D818D7C-D1BE-5CCD-4CCE-6CA39D9BF301}"/>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Section 2</a:t>
            </a:r>
          </a:p>
        </p:txBody>
      </p:sp>
      <p:sp>
        <p:nvSpPr>
          <p:cNvPr id="5" name="Text Placeholder 4">
            <a:extLst>
              <a:ext uri="{FF2B5EF4-FFF2-40B4-BE49-F238E27FC236}">
                <a16:creationId xmlns:a16="http://schemas.microsoft.com/office/drawing/2014/main" id="{EFA8F40B-7FAA-22D4-5D1B-331558E3E115}"/>
              </a:ext>
            </a:extLst>
          </p:cNvPr>
          <p:cNvSpPr>
            <a:spLocks noGrp="1"/>
          </p:cNvSpPr>
          <p:nvPr>
            <p:ph type="body" sz="quarter" idx="23"/>
          </p:nvPr>
        </p:nvSpPr>
        <p:spPr>
          <a:xfrm>
            <a:off x="563039" y="3989295"/>
            <a:ext cx="4614080" cy="1248936"/>
          </a:xfrm>
        </p:spPr>
        <p:txBody>
          <a:bodyPr lIns="91440" tIns="45720" rIns="91440" bIns="45720" anchor="t"/>
          <a:lstStyle/>
          <a:p>
            <a:pPr>
              <a:buNone/>
            </a:pPr>
            <a:r>
              <a:rPr lang="en-US" sz="4000" b="1" dirty="0">
                <a:solidFill>
                  <a:srgbClr val="EC7C69"/>
                </a:solidFill>
              </a:rPr>
              <a:t>Overview:</a:t>
            </a:r>
            <a:endParaRPr lang="en-US" sz="4000" dirty="0"/>
          </a:p>
        </p:txBody>
      </p:sp>
      <p:sp>
        <p:nvSpPr>
          <p:cNvPr id="8" name="Text Placeholder 7">
            <a:extLst>
              <a:ext uri="{FF2B5EF4-FFF2-40B4-BE49-F238E27FC236}">
                <a16:creationId xmlns:a16="http://schemas.microsoft.com/office/drawing/2014/main" id="{DB40543D-05CD-E7F3-B299-0DBACCB291ED}"/>
              </a:ext>
            </a:extLst>
          </p:cNvPr>
          <p:cNvSpPr>
            <a:spLocks noGrp="1"/>
          </p:cNvSpPr>
          <p:nvPr>
            <p:ph type="body" sz="quarter" idx="66"/>
          </p:nvPr>
        </p:nvSpPr>
        <p:spPr>
          <a:xfrm>
            <a:off x="-18532" y="148452"/>
            <a:ext cx="3864391" cy="452458"/>
          </a:xfrm>
          <a:prstGeom prst="rect">
            <a:avLst/>
          </a:prstGeom>
          <a:solidFill>
            <a:srgbClr val="EC7C69"/>
          </a:solidFill>
        </p:spPr>
        <p:txBody>
          <a:bodyPr/>
          <a:lstStyle/>
          <a:p>
            <a:pPr algn="ctr"/>
            <a:r>
              <a:rPr lang="en-GB" sz="1200" dirty="0"/>
              <a:t>Photo Credit: </a:t>
            </a:r>
            <a:r>
              <a:rPr lang="en-GB" sz="1200" dirty="0" err="1"/>
              <a:t>Pugllia</a:t>
            </a:r>
            <a:r>
              <a:rPr lang="en-GB" sz="1200" dirty="0"/>
              <a:t> Destination for all (IT)</a:t>
            </a:r>
          </a:p>
        </p:txBody>
      </p:sp>
      <p:sp>
        <p:nvSpPr>
          <p:cNvPr id="27" name="Text Placeholder 4">
            <a:extLst>
              <a:ext uri="{FF2B5EF4-FFF2-40B4-BE49-F238E27FC236}">
                <a16:creationId xmlns:a16="http://schemas.microsoft.com/office/drawing/2014/main" id="{490CB058-DBE3-E783-7637-01DA5D16A7D3}"/>
              </a:ext>
            </a:extLst>
          </p:cNvPr>
          <p:cNvSpPr txBox="1">
            <a:spLocks/>
          </p:cNvSpPr>
          <p:nvPr/>
        </p:nvSpPr>
        <p:spPr>
          <a:xfrm>
            <a:off x="3415552" y="4111160"/>
            <a:ext cx="8105279"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dirty="0"/>
              <a:t>Contemporary travellers seek more than a place to sleep - they want meaningful, authentic experiences rooted in the destination. By exploring a location’s natural setting, culture, traditions, economy, and values, you can design stays that genuinely resonate. This place-based approach reveals new business opportunities, aligns your services with local strengths, and fosters strong community connections - enhancing both the appeal and long-term sustainability of your alternative accommodation business.</a:t>
            </a:r>
          </a:p>
        </p:txBody>
      </p:sp>
      <p:sp>
        <p:nvSpPr>
          <p:cNvPr id="10" name="Text Placeholder 4">
            <a:extLst>
              <a:ext uri="{FF2B5EF4-FFF2-40B4-BE49-F238E27FC236}">
                <a16:creationId xmlns:a16="http://schemas.microsoft.com/office/drawing/2014/main" id="{6C198036-D02E-A994-35B3-B4C028997FCF}"/>
              </a:ext>
            </a:extLst>
          </p:cNvPr>
          <p:cNvSpPr txBox="1">
            <a:spLocks/>
          </p:cNvSpPr>
          <p:nvPr/>
        </p:nvSpPr>
        <p:spPr>
          <a:xfrm>
            <a:off x="563039" y="4693163"/>
            <a:ext cx="2852513"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This section is crucial to understand the ‘why’ behind today’s </a:t>
            </a:r>
            <a:r>
              <a:rPr lang="en-IE" b="1" dirty="0" err="1"/>
              <a:t>traveler</a:t>
            </a:r>
            <a:r>
              <a:rPr lang="en-IE" b="1" dirty="0"/>
              <a:t> choice</a:t>
            </a:r>
            <a:r>
              <a:rPr lang="en-IE" dirty="0"/>
              <a:t>.</a:t>
            </a:r>
          </a:p>
        </p:txBody>
      </p:sp>
      <p:sp>
        <p:nvSpPr>
          <p:cNvPr id="12" name="Slide Number Placeholder 5">
            <a:extLst>
              <a:ext uri="{FF2B5EF4-FFF2-40B4-BE49-F238E27FC236}">
                <a16:creationId xmlns:a16="http://schemas.microsoft.com/office/drawing/2014/main" id="{4D1461C1-23BF-E24C-B8D3-7E779968D7C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28</a:t>
            </a:fld>
            <a:endParaRPr lang="fr-CA" sz="1200" dirty="0"/>
          </a:p>
        </p:txBody>
      </p:sp>
    </p:spTree>
    <p:extLst>
      <p:ext uri="{BB962C8B-B14F-4D97-AF65-F5344CB8AC3E}">
        <p14:creationId xmlns:p14="http://schemas.microsoft.com/office/powerpoint/2010/main" val="5475742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97B85-F2A4-32BE-5840-12BFCA8E3D1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5C77A21-6ADD-BA10-BBE1-02FB41A1D496}"/>
              </a:ext>
            </a:extLst>
          </p:cNvPr>
          <p:cNvSpPr>
            <a:spLocks noGrp="1"/>
          </p:cNvSpPr>
          <p:nvPr>
            <p:ph type="body" sz="quarter" idx="18"/>
          </p:nvPr>
        </p:nvSpPr>
        <p:spPr>
          <a:xfrm>
            <a:off x="662841" y="2182769"/>
            <a:ext cx="7667716" cy="3499183"/>
          </a:xfrm>
        </p:spPr>
        <p:txBody>
          <a:bodyPr/>
          <a:lstStyle/>
          <a:p>
            <a:pPr>
              <a:lnSpc>
                <a:spcPts val="2240"/>
              </a:lnSpc>
            </a:pPr>
            <a:r>
              <a:rPr lang="en-GB" sz="2200" b="1" dirty="0">
                <a:solidFill>
                  <a:srgbClr val="414141"/>
                </a:solidFill>
              </a:rPr>
              <a:t>The hospitality landscape is evolving rapidly, driven by shifts in guest expectations, global trends, and social values</a:t>
            </a:r>
            <a:r>
              <a:rPr lang="en-GB" sz="2200" dirty="0">
                <a:solidFill>
                  <a:srgbClr val="414141"/>
                </a:solidFill>
              </a:rPr>
              <a:t>. </a:t>
            </a:r>
          </a:p>
          <a:p>
            <a:pPr>
              <a:lnSpc>
                <a:spcPts val="2240"/>
              </a:lnSpc>
            </a:pPr>
            <a:endParaRPr lang="en-GB" sz="2200" dirty="0">
              <a:solidFill>
                <a:srgbClr val="414141"/>
              </a:solidFill>
            </a:endParaRPr>
          </a:p>
          <a:p>
            <a:pPr>
              <a:lnSpc>
                <a:spcPts val="2240"/>
              </a:lnSpc>
            </a:pPr>
            <a:r>
              <a:rPr lang="en-GB" sz="2200" dirty="0">
                <a:solidFill>
                  <a:srgbClr val="414141"/>
                </a:solidFill>
              </a:rPr>
              <a:t>Today’s </a:t>
            </a:r>
            <a:r>
              <a:rPr lang="en-GB" sz="2200" dirty="0" err="1">
                <a:solidFill>
                  <a:srgbClr val="414141"/>
                </a:solidFill>
              </a:rPr>
              <a:t>travelers</a:t>
            </a:r>
            <a:r>
              <a:rPr lang="en-GB" sz="2200" dirty="0">
                <a:solidFill>
                  <a:srgbClr val="414141"/>
                </a:solidFill>
              </a:rPr>
              <a:t> are not just seeking accommodation - they’re looking for authentic, meaningful experiences that reflect local identity and contribute positively to the places they visit. Motivations now include sustainability, cultural immersion, personal well-being, and connection with nature. At the same time, traditional mass tourism is being replaced by more flexible, personalized, and values-driven choices. Alternative accommodations - such as B&amp;Bs, agritourism farms, hostels, and scattered hotels - are uniquely positioned to meet this demand. Understanding these changing motivations is essential for designing offerings that resonate with modern guests and contribute to the long-term vitality of your region. </a:t>
            </a:r>
          </a:p>
          <a:p>
            <a:pPr>
              <a:lnSpc>
                <a:spcPts val="2240"/>
              </a:lnSpc>
            </a:pPr>
            <a:endParaRPr lang="en-GB" sz="2200" dirty="0">
              <a:solidFill>
                <a:srgbClr val="414141"/>
              </a:solidFill>
            </a:endParaRPr>
          </a:p>
          <a:p>
            <a:pPr>
              <a:lnSpc>
                <a:spcPts val="2240"/>
              </a:lnSpc>
            </a:pPr>
            <a:endParaRPr lang="en-US" sz="2200" dirty="0">
              <a:solidFill>
                <a:srgbClr val="414141"/>
              </a:solidFill>
            </a:endParaRPr>
          </a:p>
        </p:txBody>
      </p:sp>
      <p:sp>
        <p:nvSpPr>
          <p:cNvPr id="4" name="Text Placeholder 3">
            <a:extLst>
              <a:ext uri="{FF2B5EF4-FFF2-40B4-BE49-F238E27FC236}">
                <a16:creationId xmlns:a16="http://schemas.microsoft.com/office/drawing/2014/main" id="{63818FD4-6C5E-386D-9E65-957A41853890}"/>
              </a:ext>
            </a:extLst>
          </p:cNvPr>
          <p:cNvSpPr>
            <a:spLocks noGrp="1"/>
          </p:cNvSpPr>
          <p:nvPr>
            <p:ph type="body" sz="quarter" idx="16"/>
          </p:nvPr>
        </p:nvSpPr>
        <p:spPr>
          <a:xfrm>
            <a:off x="653780" y="472365"/>
            <a:ext cx="10614687" cy="803654"/>
          </a:xfrm>
        </p:spPr>
        <p:txBody>
          <a:bodyPr/>
          <a:lstStyle/>
          <a:p>
            <a:r>
              <a:rPr lang="en-US" dirty="0"/>
              <a:t>Introduction</a:t>
            </a:r>
          </a:p>
        </p:txBody>
      </p:sp>
      <p:sp>
        <p:nvSpPr>
          <p:cNvPr id="6" name="Text Placeholder 5">
            <a:extLst>
              <a:ext uri="{FF2B5EF4-FFF2-40B4-BE49-F238E27FC236}">
                <a16:creationId xmlns:a16="http://schemas.microsoft.com/office/drawing/2014/main" id="{317AD7D5-E05E-84CB-9361-D2F7703656FD}"/>
              </a:ext>
            </a:extLst>
          </p:cNvPr>
          <p:cNvSpPr>
            <a:spLocks noGrp="1"/>
          </p:cNvSpPr>
          <p:nvPr>
            <p:ph type="body" sz="quarter" idx="19"/>
          </p:nvPr>
        </p:nvSpPr>
        <p:spPr>
          <a:xfrm>
            <a:off x="680675" y="1477071"/>
            <a:ext cx="10614687" cy="803654"/>
          </a:xfrm>
        </p:spPr>
        <p:txBody>
          <a:bodyPr/>
          <a:lstStyle/>
          <a:p>
            <a:r>
              <a:rPr lang="en-US" dirty="0"/>
              <a:t>Changing Guest Motivations &amp; Market Shifts</a:t>
            </a:r>
          </a:p>
        </p:txBody>
      </p:sp>
      <p:cxnSp>
        <p:nvCxnSpPr>
          <p:cNvPr id="2" name="Straight Connector 1">
            <a:extLst>
              <a:ext uri="{FF2B5EF4-FFF2-40B4-BE49-F238E27FC236}">
                <a16:creationId xmlns:a16="http://schemas.microsoft.com/office/drawing/2014/main" id="{0005E63F-C5E1-B62D-9C1D-CF1BAE2FD63F}"/>
              </a:ext>
            </a:extLst>
          </p:cNvPr>
          <p:cNvCxnSpPr>
            <a:cxnSpLocks/>
          </p:cNvCxnSpPr>
          <p:nvPr/>
        </p:nvCxnSpPr>
        <p:spPr>
          <a:xfrm>
            <a:off x="0" y="1163163"/>
            <a:ext cx="652182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9C077D27-A22F-352B-C048-242A68C04EA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29</a:t>
            </a:fld>
            <a:endParaRPr lang="fr-CA" sz="1200" dirty="0"/>
          </a:p>
        </p:txBody>
      </p:sp>
      <p:sp>
        <p:nvSpPr>
          <p:cNvPr id="7" name="Freeform 6">
            <a:extLst>
              <a:ext uri="{FF2B5EF4-FFF2-40B4-BE49-F238E27FC236}">
                <a16:creationId xmlns:a16="http://schemas.microsoft.com/office/drawing/2014/main" id="{8C3C54D1-A55E-BB4C-F85E-785E1189675F}"/>
              </a:ext>
            </a:extLst>
          </p:cNvPr>
          <p:cNvSpPr/>
          <p:nvPr/>
        </p:nvSpPr>
        <p:spPr>
          <a:xfrm rot="5400000">
            <a:off x="7990546" y="340013"/>
            <a:ext cx="4267676" cy="3587653"/>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sp>
        <p:nvSpPr>
          <p:cNvPr id="8" name="Text Placeholder 4">
            <a:extLst>
              <a:ext uri="{FF2B5EF4-FFF2-40B4-BE49-F238E27FC236}">
                <a16:creationId xmlns:a16="http://schemas.microsoft.com/office/drawing/2014/main" id="{26D45C38-3F54-00F9-614A-6D2F1B695B1E}"/>
              </a:ext>
            </a:extLst>
          </p:cNvPr>
          <p:cNvSpPr txBox="1">
            <a:spLocks/>
          </p:cNvSpPr>
          <p:nvPr/>
        </p:nvSpPr>
        <p:spPr>
          <a:xfrm>
            <a:off x="8511075" y="535994"/>
            <a:ext cx="3380241"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240"/>
              </a:lnSpc>
            </a:pPr>
            <a:r>
              <a:rPr lang="en-GB" sz="2200" dirty="0">
                <a:solidFill>
                  <a:schemeClr val="bg1"/>
                </a:solidFill>
              </a:rPr>
              <a:t>This section explores the key drivers behind these shifts and highlights how entrepreneurs can align their vision with current market trends to create accommodations that are both appealing and resilient in a competitive tourism landscape.</a:t>
            </a:r>
          </a:p>
        </p:txBody>
      </p:sp>
    </p:spTree>
    <p:extLst>
      <p:ext uri="{BB962C8B-B14F-4D97-AF65-F5344CB8AC3E}">
        <p14:creationId xmlns:p14="http://schemas.microsoft.com/office/powerpoint/2010/main" val="1622365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C9F16-04BB-EC9D-D70C-0E925B48DCE4}"/>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BEE7508F-38D5-B662-DCA7-319989F5FC0E}"/>
              </a:ext>
            </a:extLst>
          </p:cNvPr>
          <p:cNvPicPr>
            <a:picLocks noGrp="1" noChangeAspect="1"/>
          </p:cNvPicPr>
          <p:nvPr>
            <p:ph type="pic" sz="quarter" idx="67"/>
          </p:nvPr>
        </p:nvPicPr>
        <p:blipFill rotWithShape="1">
          <a:blip r:embed="rId2"/>
          <a:srcRect l="26788" r="26788"/>
          <a:stretch/>
        </p:blipFill>
        <p:spPr/>
      </p:pic>
      <p:sp>
        <p:nvSpPr>
          <p:cNvPr id="2" name="Text Placeholder 1">
            <a:extLst>
              <a:ext uri="{FF2B5EF4-FFF2-40B4-BE49-F238E27FC236}">
                <a16:creationId xmlns:a16="http://schemas.microsoft.com/office/drawing/2014/main" id="{B6C20A1E-6F01-F421-FD8C-0364578B2028}"/>
              </a:ext>
            </a:extLst>
          </p:cNvPr>
          <p:cNvSpPr>
            <a:spLocks noGrp="1"/>
          </p:cNvSpPr>
          <p:nvPr>
            <p:ph type="body" sz="quarter" idx="18"/>
          </p:nvPr>
        </p:nvSpPr>
        <p:spPr/>
        <p:txBody>
          <a:bodyPr lIns="91440" tIns="45720" rIns="91440" bIns="45720" anchor="t">
            <a:noAutofit/>
          </a:bodyPr>
          <a:lstStyle/>
          <a:p>
            <a:endParaRPr lang="en-GB" dirty="0"/>
          </a:p>
          <a:p>
            <a:endParaRPr lang="en-GB"/>
          </a:p>
        </p:txBody>
      </p:sp>
      <p:sp>
        <p:nvSpPr>
          <p:cNvPr id="3" name="Text Placeholder 2">
            <a:extLst>
              <a:ext uri="{FF2B5EF4-FFF2-40B4-BE49-F238E27FC236}">
                <a16:creationId xmlns:a16="http://schemas.microsoft.com/office/drawing/2014/main" id="{1F149F97-1365-6352-7474-06DB2F9943B6}"/>
              </a:ext>
            </a:extLst>
          </p:cNvPr>
          <p:cNvSpPr>
            <a:spLocks noGrp="1"/>
          </p:cNvSpPr>
          <p:nvPr>
            <p:ph type="body" sz="quarter" idx="19"/>
          </p:nvPr>
        </p:nvSpPr>
        <p:spPr>
          <a:xfrm>
            <a:off x="251713" y="3497082"/>
            <a:ext cx="828994" cy="385564"/>
          </a:xfrm>
        </p:spPr>
        <p:txBody>
          <a:bodyPr/>
          <a:lstStyle/>
          <a:p>
            <a:r>
              <a:rPr lang="en-GB" sz="4000" dirty="0"/>
              <a:t>01</a:t>
            </a:r>
          </a:p>
        </p:txBody>
      </p:sp>
      <p:sp>
        <p:nvSpPr>
          <p:cNvPr id="44" name="Text Placeholder 43">
            <a:extLst>
              <a:ext uri="{FF2B5EF4-FFF2-40B4-BE49-F238E27FC236}">
                <a16:creationId xmlns:a16="http://schemas.microsoft.com/office/drawing/2014/main" id="{D93FF6B2-CB2F-C0C9-5ED2-4DF7FC911DE2}"/>
              </a:ext>
            </a:extLst>
          </p:cNvPr>
          <p:cNvSpPr>
            <a:spLocks noGrp="1"/>
          </p:cNvSpPr>
          <p:nvPr>
            <p:ph type="body" sz="quarter" idx="20"/>
          </p:nvPr>
        </p:nvSpPr>
        <p:spPr>
          <a:xfrm>
            <a:off x="1286928" y="3833257"/>
            <a:ext cx="1151614" cy="230486"/>
          </a:xfrm>
        </p:spPr>
        <p:txBody>
          <a:bodyPr/>
          <a:lstStyle/>
          <a:p>
            <a:r>
              <a:rPr lang="en-US" dirty="0"/>
              <a:t>Page 4</a:t>
            </a:r>
          </a:p>
        </p:txBody>
      </p:sp>
      <p:sp>
        <p:nvSpPr>
          <p:cNvPr id="6" name="Text Placeholder 5">
            <a:extLst>
              <a:ext uri="{FF2B5EF4-FFF2-40B4-BE49-F238E27FC236}">
                <a16:creationId xmlns:a16="http://schemas.microsoft.com/office/drawing/2014/main" id="{122F967A-CF8B-4772-6FDF-E0D27D60A12D}"/>
              </a:ext>
            </a:extLst>
          </p:cNvPr>
          <p:cNvSpPr>
            <a:spLocks noGrp="1"/>
          </p:cNvSpPr>
          <p:nvPr>
            <p:ph type="body" sz="quarter" idx="66"/>
          </p:nvPr>
        </p:nvSpPr>
        <p:spPr/>
        <p:txBody>
          <a:bodyPr/>
          <a:lstStyle/>
          <a:p>
            <a:pPr algn="ctr"/>
            <a:r>
              <a:rPr lang="en-GB" sz="1200" dirty="0"/>
              <a:t>Photo Credit: Cave People, Iceland</a:t>
            </a:r>
          </a:p>
        </p:txBody>
      </p:sp>
      <p:pic>
        <p:nvPicPr>
          <p:cNvPr id="21" name="Picture Placeholder 20">
            <a:extLst>
              <a:ext uri="{FF2B5EF4-FFF2-40B4-BE49-F238E27FC236}">
                <a16:creationId xmlns:a16="http://schemas.microsoft.com/office/drawing/2014/main" id="{2BB28722-5E58-6CB8-4432-D98142301886}"/>
              </a:ext>
            </a:extLst>
          </p:cNvPr>
          <p:cNvPicPr>
            <a:picLocks noGrp="1" noChangeAspect="1"/>
          </p:cNvPicPr>
          <p:nvPr>
            <p:ph type="pic" sz="quarter" idx="85"/>
          </p:nvPr>
        </p:nvPicPr>
        <p:blipFill>
          <a:blip r:embed="rId3"/>
          <a:srcRect l="26885" r="26885"/>
          <a:stretch/>
        </p:blipFill>
        <p:spPr/>
      </p:pic>
      <p:sp>
        <p:nvSpPr>
          <p:cNvPr id="51" name="Text Placeholder 50">
            <a:extLst>
              <a:ext uri="{FF2B5EF4-FFF2-40B4-BE49-F238E27FC236}">
                <a16:creationId xmlns:a16="http://schemas.microsoft.com/office/drawing/2014/main" id="{C22E6FBC-D3AA-0F7F-9968-0ADCF8A7477D}"/>
              </a:ext>
            </a:extLst>
          </p:cNvPr>
          <p:cNvSpPr>
            <a:spLocks noGrp="1"/>
          </p:cNvSpPr>
          <p:nvPr>
            <p:ph type="body" sz="quarter" idx="86"/>
          </p:nvPr>
        </p:nvSpPr>
        <p:spPr/>
        <p:txBody>
          <a:bodyPr/>
          <a:lstStyle/>
          <a:p>
            <a:r>
              <a:rPr lang="en-GB" dirty="0">
                <a:solidFill>
                  <a:srgbClr val="FFFFFF"/>
                </a:solidFill>
                <a:latin typeface="Calibri"/>
                <a:ea typeface="Open Sans"/>
                <a:cs typeface="Calibri"/>
              </a:rPr>
              <a:t>Overview &amp; </a:t>
            </a:r>
          </a:p>
          <a:p>
            <a:r>
              <a:rPr lang="en-GB" dirty="0">
                <a:solidFill>
                  <a:srgbClr val="FFFFFF"/>
                </a:solidFill>
                <a:latin typeface="Calibri"/>
                <a:ea typeface="Open Sans"/>
                <a:cs typeface="Calibri"/>
              </a:rPr>
              <a:t>Learning Objectives</a:t>
            </a:r>
            <a:endParaRPr lang="en-GB" dirty="0"/>
          </a:p>
          <a:p>
            <a:endParaRPr lang="en-US" dirty="0"/>
          </a:p>
        </p:txBody>
      </p:sp>
      <p:sp>
        <p:nvSpPr>
          <p:cNvPr id="9" name="Text Placeholder 8">
            <a:extLst>
              <a:ext uri="{FF2B5EF4-FFF2-40B4-BE49-F238E27FC236}">
                <a16:creationId xmlns:a16="http://schemas.microsoft.com/office/drawing/2014/main" id="{FFB0D436-5332-F92F-C0B6-8F430781582D}"/>
              </a:ext>
            </a:extLst>
          </p:cNvPr>
          <p:cNvSpPr>
            <a:spLocks noGrp="1"/>
          </p:cNvSpPr>
          <p:nvPr>
            <p:ph type="body" sz="quarter" idx="87"/>
          </p:nvPr>
        </p:nvSpPr>
        <p:spPr/>
        <p:txBody>
          <a:bodyPr lIns="91440" tIns="45720" rIns="91440" bIns="45720" anchor="t">
            <a:noAutofit/>
          </a:bodyPr>
          <a:lstStyle/>
          <a:p>
            <a:endParaRPr lang="en-US" dirty="0"/>
          </a:p>
          <a:p>
            <a:endParaRPr lang="en-GB"/>
          </a:p>
        </p:txBody>
      </p:sp>
      <p:sp>
        <p:nvSpPr>
          <p:cNvPr id="46" name="Text Placeholder 45">
            <a:extLst>
              <a:ext uri="{FF2B5EF4-FFF2-40B4-BE49-F238E27FC236}">
                <a16:creationId xmlns:a16="http://schemas.microsoft.com/office/drawing/2014/main" id="{ED8353EB-4268-7F76-751E-2EA849AF1C1D}"/>
              </a:ext>
            </a:extLst>
          </p:cNvPr>
          <p:cNvSpPr>
            <a:spLocks noGrp="1"/>
          </p:cNvSpPr>
          <p:nvPr>
            <p:ph type="body" sz="quarter" idx="88"/>
          </p:nvPr>
        </p:nvSpPr>
        <p:spPr>
          <a:xfrm>
            <a:off x="4091795" y="1254358"/>
            <a:ext cx="1151614" cy="230486"/>
          </a:xfrm>
        </p:spPr>
        <p:txBody>
          <a:bodyPr/>
          <a:lstStyle/>
          <a:p>
            <a:r>
              <a:rPr lang="en-US" dirty="0"/>
              <a:t>Page 4</a:t>
            </a:r>
          </a:p>
          <a:p>
            <a:endParaRPr lang="en-US" dirty="0"/>
          </a:p>
        </p:txBody>
      </p:sp>
      <p:pic>
        <p:nvPicPr>
          <p:cNvPr id="23" name="Picture Placeholder 22">
            <a:extLst>
              <a:ext uri="{FF2B5EF4-FFF2-40B4-BE49-F238E27FC236}">
                <a16:creationId xmlns:a16="http://schemas.microsoft.com/office/drawing/2014/main" id="{D7857548-C3F2-2CEF-A920-ABFC2CDB4F82}"/>
              </a:ext>
            </a:extLst>
          </p:cNvPr>
          <p:cNvPicPr>
            <a:picLocks noGrp="1" noChangeAspect="1"/>
          </p:cNvPicPr>
          <p:nvPr>
            <p:ph type="pic" sz="quarter" idx="89"/>
          </p:nvPr>
        </p:nvPicPr>
        <p:blipFill rotWithShape="1">
          <a:blip r:embed="rId4"/>
          <a:srcRect l="15182" r="15182"/>
          <a:stretch/>
        </p:blipFill>
        <p:spPr/>
      </p:pic>
      <p:sp>
        <p:nvSpPr>
          <p:cNvPr id="52" name="Text Placeholder 51">
            <a:extLst>
              <a:ext uri="{FF2B5EF4-FFF2-40B4-BE49-F238E27FC236}">
                <a16:creationId xmlns:a16="http://schemas.microsoft.com/office/drawing/2014/main" id="{33BBA3C9-1438-AE2F-1937-CB5DD4BDDA63}"/>
              </a:ext>
            </a:extLst>
          </p:cNvPr>
          <p:cNvSpPr>
            <a:spLocks noGrp="1"/>
          </p:cNvSpPr>
          <p:nvPr>
            <p:ph type="body" sz="quarter" idx="90"/>
          </p:nvPr>
        </p:nvSpPr>
        <p:spPr/>
        <p:txBody>
          <a:bodyPr/>
          <a:lstStyle/>
          <a:p>
            <a:r>
              <a:rPr lang="en-GB" b="1" dirty="0">
                <a:solidFill>
                  <a:srgbClr val="FFFFFF"/>
                </a:solidFill>
                <a:latin typeface="Calibri"/>
                <a:ea typeface="Open Sans"/>
                <a:cs typeface="Calibri"/>
              </a:rPr>
              <a:t>Section 1</a:t>
            </a:r>
          </a:p>
          <a:p>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Introduction</a:t>
            </a:r>
            <a:r>
              <a:rPr lang="en-GB" sz="1800" dirty="0">
                <a:solidFill>
                  <a:srgbClr val="FFFFFF"/>
                </a:solidFill>
                <a:latin typeface="Calibri"/>
                <a:ea typeface="Open Sans"/>
                <a:cs typeface="Calibri"/>
              </a:rPr>
              <a:t> to Alternative Tourism Accommodation</a:t>
            </a:r>
            <a:endParaRPr lang="en-GB" dirty="0">
              <a:ea typeface="Open Sans"/>
              <a:cs typeface="Calibri"/>
            </a:endParaRPr>
          </a:p>
          <a:p>
            <a:endParaRPr lang="en-US" dirty="0"/>
          </a:p>
        </p:txBody>
      </p:sp>
      <p:sp>
        <p:nvSpPr>
          <p:cNvPr id="34" name="Text Placeholder 33">
            <a:extLst>
              <a:ext uri="{FF2B5EF4-FFF2-40B4-BE49-F238E27FC236}">
                <a16:creationId xmlns:a16="http://schemas.microsoft.com/office/drawing/2014/main" id="{06536C39-6221-23FF-1142-23118B756C91}"/>
              </a:ext>
            </a:extLst>
          </p:cNvPr>
          <p:cNvSpPr>
            <a:spLocks noGrp="1"/>
          </p:cNvSpPr>
          <p:nvPr>
            <p:ph type="body" sz="quarter" idx="91"/>
          </p:nvPr>
        </p:nvSpPr>
        <p:spPr>
          <a:xfrm>
            <a:off x="5833421" y="3497082"/>
            <a:ext cx="828994" cy="385564"/>
          </a:xfrm>
        </p:spPr>
        <p:txBody>
          <a:bodyPr/>
          <a:lstStyle/>
          <a:p>
            <a:r>
              <a:rPr lang="en-US" dirty="0"/>
              <a:t>03</a:t>
            </a:r>
          </a:p>
        </p:txBody>
      </p:sp>
      <p:sp>
        <p:nvSpPr>
          <p:cNvPr id="36" name="Text Placeholder 35">
            <a:extLst>
              <a:ext uri="{FF2B5EF4-FFF2-40B4-BE49-F238E27FC236}">
                <a16:creationId xmlns:a16="http://schemas.microsoft.com/office/drawing/2014/main" id="{3DE09A68-D769-3C61-63B8-6011888F8208}"/>
              </a:ext>
            </a:extLst>
          </p:cNvPr>
          <p:cNvSpPr>
            <a:spLocks noGrp="1"/>
          </p:cNvSpPr>
          <p:nvPr>
            <p:ph type="body" sz="quarter" idx="92"/>
          </p:nvPr>
        </p:nvSpPr>
        <p:spPr>
          <a:xfrm>
            <a:off x="6868636" y="3833257"/>
            <a:ext cx="1151614" cy="230486"/>
          </a:xfrm>
        </p:spPr>
        <p:txBody>
          <a:bodyPr/>
          <a:lstStyle/>
          <a:p>
            <a:r>
              <a:rPr lang="en-US" dirty="0"/>
              <a:t>Page 6</a:t>
            </a:r>
          </a:p>
        </p:txBody>
      </p:sp>
      <p:sp>
        <p:nvSpPr>
          <p:cNvPr id="53" name="Text Placeholder 52">
            <a:extLst>
              <a:ext uri="{FF2B5EF4-FFF2-40B4-BE49-F238E27FC236}">
                <a16:creationId xmlns:a16="http://schemas.microsoft.com/office/drawing/2014/main" id="{EBFE1DCA-9B54-6FA9-BDBA-C5572224E43D}"/>
              </a:ext>
            </a:extLst>
          </p:cNvPr>
          <p:cNvSpPr>
            <a:spLocks noGrp="1"/>
          </p:cNvSpPr>
          <p:nvPr>
            <p:ph type="body" sz="quarter" idx="93"/>
          </p:nvPr>
        </p:nvSpPr>
        <p:spPr/>
        <p:txBody>
          <a:bodyPr/>
          <a:lstStyle/>
          <a:p>
            <a:pPr algn="ctr"/>
            <a:r>
              <a:rPr lang="en-GB" sz="1200" dirty="0"/>
              <a:t>Photo Credit: </a:t>
            </a:r>
            <a:r>
              <a:rPr lang="en-GB" sz="1200" dirty="0" err="1"/>
              <a:t>Natur</a:t>
            </a:r>
            <a:r>
              <a:rPr lang="en-GB" sz="1200" dirty="0"/>
              <a:t> Air Suite, Italy</a:t>
            </a:r>
          </a:p>
        </p:txBody>
      </p:sp>
      <p:pic>
        <p:nvPicPr>
          <p:cNvPr id="37" name="Picture Placeholder 18">
            <a:extLst>
              <a:ext uri="{FF2B5EF4-FFF2-40B4-BE49-F238E27FC236}">
                <a16:creationId xmlns:a16="http://schemas.microsoft.com/office/drawing/2014/main" id="{3D439F41-40CF-F6C7-0029-952304848E98}"/>
              </a:ext>
            </a:extLst>
          </p:cNvPr>
          <p:cNvPicPr>
            <a:picLocks noGrp="1" noChangeAspect="1"/>
          </p:cNvPicPr>
          <p:nvPr>
            <p:ph type="pic" sz="quarter" idx="94"/>
          </p:nvPr>
        </p:nvPicPr>
        <p:blipFill>
          <a:blip r:embed="rId5"/>
          <a:srcRect l="30428" r="30428"/>
          <a:stretch/>
        </p:blipFill>
        <p:spPr/>
      </p:pic>
      <p:sp>
        <p:nvSpPr>
          <p:cNvPr id="39" name="Text Placeholder 38">
            <a:extLst>
              <a:ext uri="{FF2B5EF4-FFF2-40B4-BE49-F238E27FC236}">
                <a16:creationId xmlns:a16="http://schemas.microsoft.com/office/drawing/2014/main" id="{322E7C97-AB93-B142-8742-4DBCB9879B31}"/>
              </a:ext>
            </a:extLst>
          </p:cNvPr>
          <p:cNvSpPr>
            <a:spLocks noGrp="1"/>
          </p:cNvSpPr>
          <p:nvPr>
            <p:ph type="body" sz="quarter" idx="95"/>
          </p:nvPr>
        </p:nvSpPr>
        <p:spPr/>
        <p:txBody>
          <a:bodyPr/>
          <a:lstStyle/>
          <a:p>
            <a:r>
              <a:rPr lang="en-US" b="1" dirty="0">
                <a:latin typeface="Calibri"/>
                <a:ea typeface="Calibri"/>
                <a:cs typeface="Calibri"/>
              </a:rPr>
              <a:t>Section 2 </a:t>
            </a:r>
          </a:p>
          <a:p>
            <a:endParaRPr lang="en-US" b="1" dirty="0">
              <a:latin typeface="Calibri"/>
              <a:ea typeface="Calibri"/>
              <a:cs typeface="Calibri"/>
            </a:endParaRPr>
          </a:p>
          <a:p>
            <a:r>
              <a:rPr lang="en-US" dirty="0">
                <a:latin typeface="Calibri"/>
                <a:ea typeface="Calibri"/>
                <a:cs typeface="Calibri"/>
              </a:rPr>
              <a:t>Why It Matters Now: Changing Guest Motivations &amp; Market Shifts</a:t>
            </a:r>
            <a:endParaRPr lang="en-US" dirty="0">
              <a:solidFill>
                <a:srgbClr val="000000"/>
              </a:solidFill>
              <a:latin typeface="Calibri"/>
              <a:ea typeface="Calibri"/>
              <a:cs typeface="Calibri"/>
            </a:endParaRPr>
          </a:p>
          <a:p>
            <a:endParaRPr lang="en-US" dirty="0"/>
          </a:p>
        </p:txBody>
      </p:sp>
      <p:sp>
        <p:nvSpPr>
          <p:cNvPr id="15" name="Text Placeholder 14">
            <a:extLst>
              <a:ext uri="{FF2B5EF4-FFF2-40B4-BE49-F238E27FC236}">
                <a16:creationId xmlns:a16="http://schemas.microsoft.com/office/drawing/2014/main" id="{4A820B74-6733-CE3F-F9CD-299EC3B5EFD4}"/>
              </a:ext>
            </a:extLst>
          </p:cNvPr>
          <p:cNvSpPr>
            <a:spLocks noGrp="1"/>
          </p:cNvSpPr>
          <p:nvPr>
            <p:ph type="body" sz="quarter" idx="96"/>
          </p:nvPr>
        </p:nvSpPr>
        <p:spPr>
          <a:xfrm>
            <a:off x="8704208" y="869017"/>
            <a:ext cx="828994" cy="385564"/>
          </a:xfrm>
        </p:spPr>
        <p:txBody>
          <a:bodyPr/>
          <a:lstStyle/>
          <a:p>
            <a:r>
              <a:rPr lang="en-US" dirty="0"/>
              <a:t>04</a:t>
            </a:r>
          </a:p>
        </p:txBody>
      </p:sp>
      <p:sp>
        <p:nvSpPr>
          <p:cNvPr id="20" name="Text Placeholder 19">
            <a:extLst>
              <a:ext uri="{FF2B5EF4-FFF2-40B4-BE49-F238E27FC236}">
                <a16:creationId xmlns:a16="http://schemas.microsoft.com/office/drawing/2014/main" id="{4C748B77-D342-3C8F-619C-3FBA993E5EEF}"/>
              </a:ext>
            </a:extLst>
          </p:cNvPr>
          <p:cNvSpPr>
            <a:spLocks noGrp="1"/>
          </p:cNvSpPr>
          <p:nvPr>
            <p:ph type="body" sz="quarter" idx="97"/>
          </p:nvPr>
        </p:nvSpPr>
        <p:spPr>
          <a:xfrm>
            <a:off x="9739423" y="1280941"/>
            <a:ext cx="1151614" cy="230486"/>
          </a:xfrm>
        </p:spPr>
        <p:txBody>
          <a:bodyPr/>
          <a:lstStyle/>
          <a:p>
            <a:r>
              <a:rPr lang="en-US"/>
              <a:t>Page 28</a:t>
            </a:r>
            <a:endParaRPr lang="en-US" dirty="0"/>
          </a:p>
        </p:txBody>
      </p:sp>
      <p:sp>
        <p:nvSpPr>
          <p:cNvPr id="54" name="Text Placeholder 53">
            <a:extLst>
              <a:ext uri="{FF2B5EF4-FFF2-40B4-BE49-F238E27FC236}">
                <a16:creationId xmlns:a16="http://schemas.microsoft.com/office/drawing/2014/main" id="{E6E7B888-72C5-966B-D95D-FE000D837BCC}"/>
              </a:ext>
            </a:extLst>
          </p:cNvPr>
          <p:cNvSpPr>
            <a:spLocks noGrp="1"/>
          </p:cNvSpPr>
          <p:nvPr>
            <p:ph type="body" sz="quarter" idx="98"/>
          </p:nvPr>
        </p:nvSpPr>
        <p:spPr/>
        <p:txBody>
          <a:bodyPr/>
          <a:lstStyle/>
          <a:p>
            <a:pPr algn="ctr"/>
            <a:r>
              <a:rPr lang="en-GB" sz="1200" dirty="0"/>
              <a:t>Photo Credit: </a:t>
            </a:r>
          </a:p>
          <a:p>
            <a:pPr algn="ctr"/>
            <a:r>
              <a:rPr lang="en-GB" sz="1200" dirty="0"/>
              <a:t>A-Frame in </a:t>
            </a:r>
            <a:r>
              <a:rPr lang="en-GB" sz="1200" dirty="0" err="1"/>
              <a:t>Soča</a:t>
            </a:r>
            <a:r>
              <a:rPr lang="en-GB" sz="1200" dirty="0"/>
              <a:t>, Gorizia, Slovenia</a:t>
            </a:r>
          </a:p>
        </p:txBody>
      </p:sp>
      <p:sp>
        <p:nvSpPr>
          <p:cNvPr id="17" name="Text Placeholder 16">
            <a:extLst>
              <a:ext uri="{FF2B5EF4-FFF2-40B4-BE49-F238E27FC236}">
                <a16:creationId xmlns:a16="http://schemas.microsoft.com/office/drawing/2014/main" id="{D3A5C8EE-46BF-5435-31CA-AB762B4CA97C}"/>
              </a:ext>
            </a:extLst>
          </p:cNvPr>
          <p:cNvSpPr>
            <a:spLocks noGrp="1"/>
          </p:cNvSpPr>
          <p:nvPr>
            <p:ph type="body" sz="quarter" idx="42"/>
          </p:nvPr>
        </p:nvSpPr>
        <p:spPr>
          <a:xfrm rot="16200000">
            <a:off x="8345678" y="3119181"/>
            <a:ext cx="6840061" cy="637571"/>
          </a:xfrm>
        </p:spPr>
        <p:txBody>
          <a:bodyPr/>
          <a:lstStyle/>
          <a:p>
            <a:pPr marL="0" indent="0" algn="r" defTabSz="914400" rtl="0" eaLnBrk="1" latinLnBrk="0" hangingPunct="1">
              <a:lnSpc>
                <a:spcPct val="100000"/>
              </a:lnSpc>
              <a:spcBef>
                <a:spcPts val="0"/>
              </a:spcBef>
              <a:buFont typeface="Arial" panose="020B0604020202020204" pitchFamily="34" charset="0"/>
              <a:buNone/>
            </a:pPr>
            <a:r>
              <a:rPr lang="en-GB" dirty="0"/>
              <a:t>CONTENTS</a:t>
            </a:r>
          </a:p>
        </p:txBody>
      </p:sp>
      <p:sp>
        <p:nvSpPr>
          <p:cNvPr id="24" name="Text Placeholder 23">
            <a:extLst>
              <a:ext uri="{FF2B5EF4-FFF2-40B4-BE49-F238E27FC236}">
                <a16:creationId xmlns:a16="http://schemas.microsoft.com/office/drawing/2014/main" id="{4296644E-E6AD-5BA6-53E3-1462B382E0E3}"/>
              </a:ext>
            </a:extLst>
          </p:cNvPr>
          <p:cNvSpPr>
            <a:spLocks noGrp="1"/>
          </p:cNvSpPr>
          <p:nvPr>
            <p:ph type="body" sz="quarter" idx="99"/>
          </p:nvPr>
        </p:nvSpPr>
        <p:spPr/>
        <p:txBody>
          <a:bodyPr/>
          <a:lstStyle/>
          <a:p>
            <a:r>
              <a:rPr lang="en-GB" dirty="0"/>
              <a:t>Photo Credit: Church </a:t>
            </a:r>
            <a:r>
              <a:rPr lang="en-GB" dirty="0" err="1"/>
              <a:t>Blönduós</a:t>
            </a:r>
            <a:r>
              <a:rPr lang="en-GB" dirty="0"/>
              <a:t>, Iceland</a:t>
            </a:r>
          </a:p>
        </p:txBody>
      </p:sp>
      <p:sp>
        <p:nvSpPr>
          <p:cNvPr id="50" name="Text Placeholder 32">
            <a:extLst>
              <a:ext uri="{FF2B5EF4-FFF2-40B4-BE49-F238E27FC236}">
                <a16:creationId xmlns:a16="http://schemas.microsoft.com/office/drawing/2014/main" id="{E6A50275-E81D-CC6B-8AEF-D51E7D49F3C8}"/>
              </a:ext>
            </a:extLst>
          </p:cNvPr>
          <p:cNvSpPr txBox="1">
            <a:spLocks/>
          </p:cNvSpPr>
          <p:nvPr/>
        </p:nvSpPr>
        <p:spPr>
          <a:xfrm>
            <a:off x="3167902" y="842434"/>
            <a:ext cx="828994"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02</a:t>
            </a:r>
            <a:endParaRPr lang="en-US" dirty="0"/>
          </a:p>
        </p:txBody>
      </p:sp>
      <p:sp>
        <p:nvSpPr>
          <p:cNvPr id="55" name="Text Placeholder 38">
            <a:extLst>
              <a:ext uri="{FF2B5EF4-FFF2-40B4-BE49-F238E27FC236}">
                <a16:creationId xmlns:a16="http://schemas.microsoft.com/office/drawing/2014/main" id="{A47EE9C1-838F-F778-F49D-92336F844FA0}"/>
              </a:ext>
            </a:extLst>
          </p:cNvPr>
          <p:cNvSpPr txBox="1">
            <a:spLocks/>
          </p:cNvSpPr>
          <p:nvPr/>
        </p:nvSpPr>
        <p:spPr>
          <a:xfrm>
            <a:off x="283430" y="4358540"/>
            <a:ext cx="2129204" cy="1643070"/>
          </a:xfrm>
          <a:prstGeom prst="rect">
            <a:avLst/>
          </a:prstGeom>
        </p:spPr>
        <p:txBody>
          <a:bodyPr anchor="t">
            <a:noAutofit/>
          </a:bodyPr>
          <a:lstStyle>
            <a:lvl1pPr marL="0" indent="0" algn="l" defTabSz="914400" rtl="0" eaLnBrk="1" latinLnBrk="0" hangingPunct="1">
              <a:lnSpc>
                <a:spcPts val="1720"/>
              </a:lnSpc>
              <a:spcBef>
                <a:spcPts val="0"/>
              </a:spcBef>
              <a:buFont typeface="Arial" panose="020B0604020202020204" pitchFamily="34" charset="0"/>
              <a:buNone/>
              <a:defRPr sz="1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dirty="0">
                <a:solidFill>
                  <a:srgbClr val="FFFFFF"/>
                </a:solidFill>
                <a:latin typeface="Calibri"/>
                <a:ea typeface="Open Sans"/>
                <a:cs typeface="Calibri"/>
              </a:rPr>
              <a:t>Module 1</a:t>
            </a:r>
          </a:p>
          <a:p>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Introduction to Alternative Tourism Accommodation</a:t>
            </a:r>
            <a:endParaRPr lang="en-GB" dirty="0">
              <a:ea typeface="Open Sans"/>
              <a:cs typeface="Calibri"/>
            </a:endParaRPr>
          </a:p>
        </p:txBody>
      </p:sp>
    </p:spTree>
    <p:extLst>
      <p:ext uri="{BB962C8B-B14F-4D97-AF65-F5344CB8AC3E}">
        <p14:creationId xmlns:p14="http://schemas.microsoft.com/office/powerpoint/2010/main" val="3079608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3DADC-0132-EB26-AE63-CF0D52E3239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B818E6-BAAC-E141-2EFB-A51E13BC94EB}"/>
              </a:ext>
            </a:extLst>
          </p:cNvPr>
          <p:cNvSpPr>
            <a:spLocks noGrp="1"/>
          </p:cNvSpPr>
          <p:nvPr>
            <p:ph type="body" sz="quarter" idx="16"/>
          </p:nvPr>
        </p:nvSpPr>
        <p:spPr>
          <a:xfrm>
            <a:off x="1783120" y="1891790"/>
            <a:ext cx="8836754" cy="3739042"/>
          </a:xfrm>
        </p:spPr>
        <p:txBody>
          <a:bodyPr>
            <a:noAutofit/>
          </a:bodyPr>
          <a:lstStyle/>
          <a:p>
            <a:pPr>
              <a:lnSpc>
                <a:spcPts val="2480"/>
              </a:lnSpc>
            </a:pPr>
            <a:r>
              <a:rPr lang="en-IE" sz="2400" b="1" dirty="0"/>
              <a:t>Identifying key trends and motivations shaping today’s </a:t>
            </a:r>
            <a:r>
              <a:rPr lang="en-IE" sz="2400" b="1" dirty="0" err="1"/>
              <a:t>travelers’</a:t>
            </a:r>
            <a:r>
              <a:rPr lang="en-IE" sz="2400" b="1" dirty="0"/>
              <a:t> preferences and </a:t>
            </a:r>
            <a:r>
              <a:rPr lang="en-IE" sz="2400" b="1" dirty="0" err="1"/>
              <a:t>behaviors</a:t>
            </a:r>
            <a:r>
              <a:rPr lang="en-IE" sz="2400" dirty="0"/>
              <a:t>: Get familiar with what today’s 	</a:t>
            </a:r>
            <a:r>
              <a:rPr lang="en-IE" sz="2400" dirty="0" err="1"/>
              <a:t>travelers</a:t>
            </a:r>
            <a:r>
              <a:rPr lang="en-IE" sz="2400" dirty="0"/>
              <a:t> truly want. Learn how evolving lifestyles, global awareness, and personal values are reshaping tourism - driving guests to seek authentic, meaningful experiences that connect them with places, people, and purpose in entirely new ways.</a:t>
            </a:r>
          </a:p>
          <a:p>
            <a:pPr>
              <a:lnSpc>
                <a:spcPts val="2480"/>
              </a:lnSpc>
            </a:pPr>
            <a:endParaRPr lang="en-IE" sz="2400" dirty="0"/>
          </a:p>
          <a:p>
            <a:pPr>
              <a:lnSpc>
                <a:spcPts val="2480"/>
              </a:lnSpc>
            </a:pPr>
            <a:r>
              <a:rPr lang="en-IE" sz="2400" b="1" dirty="0"/>
              <a:t>Understanding how these changes open opportunities for alternative accommodations</a:t>
            </a:r>
            <a:r>
              <a:rPr lang="en-IE" sz="2400" dirty="0"/>
              <a:t>: Learn how guest trends unlock new opportunities. Discover how the shift in </a:t>
            </a:r>
            <a:r>
              <a:rPr lang="en-IE" sz="2400" dirty="0" err="1"/>
              <a:t>traveler</a:t>
            </a:r>
            <a:r>
              <a:rPr lang="en-IE" sz="2400" dirty="0"/>
              <a:t> motivations opens creative possibilities for alternative accommodations, both 	in rural retreats and vibrant cities—turning local character into a 	unique asset for sustainable business success.</a:t>
            </a:r>
          </a:p>
          <a:p>
            <a:pPr>
              <a:lnSpc>
                <a:spcPts val="2480"/>
              </a:lnSpc>
            </a:pPr>
            <a:endParaRPr lang="en-GB" sz="2400" dirty="0"/>
          </a:p>
        </p:txBody>
      </p:sp>
      <p:sp>
        <p:nvSpPr>
          <p:cNvPr id="11" name="Freeform 10">
            <a:extLst>
              <a:ext uri="{FF2B5EF4-FFF2-40B4-BE49-F238E27FC236}">
                <a16:creationId xmlns:a16="http://schemas.microsoft.com/office/drawing/2014/main" id="{7655D6C6-3664-B64E-E128-E39B518D018B}"/>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9C4A1EA1-6DD8-2BC8-AECF-875F4C6F829F}"/>
              </a:ext>
            </a:extLst>
          </p:cNvPr>
          <p:cNvSpPr txBox="1">
            <a:spLocks/>
          </p:cNvSpPr>
          <p:nvPr/>
        </p:nvSpPr>
        <p:spPr>
          <a:xfrm>
            <a:off x="5646821" y="754970"/>
            <a:ext cx="642902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Section 2: </a:t>
            </a:r>
            <a:r>
              <a:rPr lang="en-US" dirty="0"/>
              <a:t>2 Key Learning Areas</a:t>
            </a:r>
          </a:p>
        </p:txBody>
      </p:sp>
      <p:sp>
        <p:nvSpPr>
          <p:cNvPr id="14" name="Text Placeholder 2">
            <a:extLst>
              <a:ext uri="{FF2B5EF4-FFF2-40B4-BE49-F238E27FC236}">
                <a16:creationId xmlns:a16="http://schemas.microsoft.com/office/drawing/2014/main" id="{285892A1-CF7A-9F2A-32FC-25C86BF0BDC3}"/>
              </a:ext>
            </a:extLst>
          </p:cNvPr>
          <p:cNvSpPr txBox="1">
            <a:spLocks/>
          </p:cNvSpPr>
          <p:nvPr/>
        </p:nvSpPr>
        <p:spPr>
          <a:xfrm>
            <a:off x="733932" y="1299206"/>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5" name="Freeform 14">
            <a:extLst>
              <a:ext uri="{FF2B5EF4-FFF2-40B4-BE49-F238E27FC236}">
                <a16:creationId xmlns:a16="http://schemas.microsoft.com/office/drawing/2014/main" id="{821BA058-12C1-3424-6552-A891A86DB2D5}"/>
              </a:ext>
            </a:extLst>
          </p:cNvPr>
          <p:cNvSpPr/>
          <p:nvPr/>
        </p:nvSpPr>
        <p:spPr>
          <a:xfrm>
            <a:off x="0" y="2041414"/>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6" name="Text Placeholder 2">
            <a:extLst>
              <a:ext uri="{FF2B5EF4-FFF2-40B4-BE49-F238E27FC236}">
                <a16:creationId xmlns:a16="http://schemas.microsoft.com/office/drawing/2014/main" id="{CEBAC5C2-6BEF-D06D-E14B-95C2544846C5}"/>
              </a:ext>
            </a:extLst>
          </p:cNvPr>
          <p:cNvSpPr txBox="1">
            <a:spLocks/>
          </p:cNvSpPr>
          <p:nvPr/>
        </p:nvSpPr>
        <p:spPr>
          <a:xfrm>
            <a:off x="733932" y="3533042"/>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7" name="Freeform 16">
            <a:extLst>
              <a:ext uri="{FF2B5EF4-FFF2-40B4-BE49-F238E27FC236}">
                <a16:creationId xmlns:a16="http://schemas.microsoft.com/office/drawing/2014/main" id="{DBB3DA34-C12A-ADC4-ACC5-874340B4A6FF}"/>
              </a:ext>
            </a:extLst>
          </p:cNvPr>
          <p:cNvSpPr/>
          <p:nvPr/>
        </p:nvSpPr>
        <p:spPr>
          <a:xfrm>
            <a:off x="0" y="4275250"/>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3" name="Slide Number Placeholder 5">
            <a:extLst>
              <a:ext uri="{FF2B5EF4-FFF2-40B4-BE49-F238E27FC236}">
                <a16:creationId xmlns:a16="http://schemas.microsoft.com/office/drawing/2014/main" id="{7181CC39-2ED3-E9E9-483F-6895A26A40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30</a:t>
            </a:fld>
            <a:endParaRPr lang="fr-CA" sz="1200" dirty="0"/>
          </a:p>
        </p:txBody>
      </p:sp>
    </p:spTree>
    <p:extLst>
      <p:ext uri="{BB962C8B-B14F-4D97-AF65-F5344CB8AC3E}">
        <p14:creationId xmlns:p14="http://schemas.microsoft.com/office/powerpoint/2010/main" val="1858169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a:extLst>
              <a:ext uri="{FF2B5EF4-FFF2-40B4-BE49-F238E27FC236}">
                <a16:creationId xmlns:a16="http://schemas.microsoft.com/office/drawing/2014/main" id="{E4F275FB-3148-DA25-2C51-F016B0833F26}"/>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Key Learning Area</a:t>
            </a:r>
          </a:p>
        </p:txBody>
      </p:sp>
      <p:sp>
        <p:nvSpPr>
          <p:cNvPr id="16" name="Text Placeholder 5">
            <a:extLst>
              <a:ext uri="{FF2B5EF4-FFF2-40B4-BE49-F238E27FC236}">
                <a16:creationId xmlns:a16="http://schemas.microsoft.com/office/drawing/2014/main" id="{D4F301A1-28E6-EADF-6631-E8E754BC93B7}"/>
              </a:ext>
            </a:extLst>
          </p:cNvPr>
          <p:cNvSpPr>
            <a:spLocks noGrp="1"/>
          </p:cNvSpPr>
          <p:nvPr>
            <p:ph type="body" sz="quarter" idx="19"/>
          </p:nvPr>
        </p:nvSpPr>
        <p:spPr>
          <a:xfrm>
            <a:off x="423358" y="941779"/>
            <a:ext cx="1197303" cy="385564"/>
          </a:xfrm>
        </p:spPr>
        <p:txBody>
          <a:bodyPr/>
          <a:lstStyle/>
          <a:p>
            <a:r>
              <a:rPr lang="en-US" dirty="0"/>
              <a:t>01</a:t>
            </a:r>
          </a:p>
        </p:txBody>
      </p:sp>
      <p:sp>
        <p:nvSpPr>
          <p:cNvPr id="17" name="Text Placeholder 6">
            <a:extLst>
              <a:ext uri="{FF2B5EF4-FFF2-40B4-BE49-F238E27FC236}">
                <a16:creationId xmlns:a16="http://schemas.microsoft.com/office/drawing/2014/main" id="{C1D0B678-6090-6A1B-C4D9-5F801342E92C}"/>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a:t>Identifying key trends and motivations shape today's </a:t>
            </a:r>
            <a:r>
              <a:rPr lang="en-GB" sz="2800" dirty="0" err="1"/>
              <a:t>travelers'</a:t>
            </a:r>
            <a:r>
              <a:rPr lang="en-GB" sz="2800" dirty="0"/>
              <a:t> preferences and motivations </a:t>
            </a:r>
          </a:p>
          <a:p>
            <a:pPr>
              <a:lnSpc>
                <a:spcPts val="2960"/>
              </a:lnSpc>
            </a:pPr>
            <a:endParaRPr lang="en-US" sz="2800" dirty="0"/>
          </a:p>
        </p:txBody>
      </p:sp>
      <p:sp>
        <p:nvSpPr>
          <p:cNvPr id="18" name="Text Placeholder 3">
            <a:extLst>
              <a:ext uri="{FF2B5EF4-FFF2-40B4-BE49-F238E27FC236}">
                <a16:creationId xmlns:a16="http://schemas.microsoft.com/office/drawing/2014/main" id="{7C27250C-A470-78A3-FCEA-4B6F193AE6A4}"/>
              </a:ext>
            </a:extLst>
          </p:cNvPr>
          <p:cNvSpPr txBox="1">
            <a:spLocks/>
          </p:cNvSpPr>
          <p:nvPr/>
        </p:nvSpPr>
        <p:spPr>
          <a:xfrm>
            <a:off x="4061012" y="1972746"/>
            <a:ext cx="7491868" cy="4055573"/>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In recent years, travel has evolved significantly. Today’s guests seek more than comfort—they want experiences that align with their values, spark curiosity, and build emotional connections.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Motivated by sustainability, authenticity, wellness, and culture, many </a:t>
            </a:r>
            <a:r>
              <a:rPr lang="en-GB" dirty="0" err="1">
                <a:latin typeface="Calibri"/>
                <a:ea typeface="Calibri"/>
                <a:cs typeface="Calibri"/>
              </a:rPr>
              <a:t>travelers</a:t>
            </a:r>
            <a:r>
              <a:rPr lang="en-GB" dirty="0">
                <a:latin typeface="Calibri"/>
                <a:ea typeface="Calibri"/>
                <a:cs typeface="Calibri"/>
              </a:rPr>
              <a:t> choose destinations that offer nature, community support, or hidden stories. This shift is </a:t>
            </a:r>
            <a:r>
              <a:rPr lang="en-GB" dirty="0" err="1">
                <a:latin typeface="Calibri"/>
                <a:ea typeface="Calibri"/>
                <a:cs typeface="Calibri"/>
              </a:rPr>
              <a:t>fueled</a:t>
            </a:r>
            <a:r>
              <a:rPr lang="en-GB" dirty="0">
                <a:latin typeface="Calibri"/>
                <a:ea typeface="Calibri"/>
                <a:cs typeface="Calibri"/>
              </a:rPr>
              <a:t> by global trends like climate awareness, digital lifestyles, and a desire for meaningful travel.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For hospitality entrepreneurs, understanding these motivations is essential to creating relevant, appealing stays. This section will show you how to identify key guest trends and align your offer to create memorable, values-driven accommodations that stand out in a competitive market.</a:t>
            </a:r>
          </a:p>
          <a:p>
            <a:pPr>
              <a:lnSpc>
                <a:spcPts val="2340"/>
              </a:lnSpc>
            </a:pPr>
            <a:endParaRPr lang="en-GB" dirty="0"/>
          </a:p>
        </p:txBody>
      </p:sp>
      <p:sp>
        <p:nvSpPr>
          <p:cNvPr id="23" name="Slide Number Placeholder 5">
            <a:extLst>
              <a:ext uri="{FF2B5EF4-FFF2-40B4-BE49-F238E27FC236}">
                <a16:creationId xmlns:a16="http://schemas.microsoft.com/office/drawing/2014/main" id="{9C5BCED9-25B2-258C-FB6F-3FC50DC964B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31</a:t>
            </a:fld>
            <a:endParaRPr lang="fr-CA" sz="1200" dirty="0"/>
          </a:p>
        </p:txBody>
      </p:sp>
    </p:spTree>
    <p:extLst>
      <p:ext uri="{BB962C8B-B14F-4D97-AF65-F5344CB8AC3E}">
        <p14:creationId xmlns:p14="http://schemas.microsoft.com/office/powerpoint/2010/main" val="40518680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2"/>
          <a:srcRect l="735" r="735"/>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dirty="0"/>
              <a:t>Photo Credit: </a:t>
            </a:r>
            <a:r>
              <a:rPr lang="en-US" sz="1200" dirty="0"/>
              <a:t>World Economic Forum </a:t>
            </a:r>
            <a:endParaRPr lang="en-GB" sz="1200" dirty="0"/>
          </a:p>
        </p:txBody>
      </p:sp>
      <p:sp>
        <p:nvSpPr>
          <p:cNvPr id="10" name="Text Placeholder 6">
            <a:extLst>
              <a:ext uri="{FF2B5EF4-FFF2-40B4-BE49-F238E27FC236}">
                <a16:creationId xmlns:a16="http://schemas.microsoft.com/office/drawing/2014/main" id="{92536AAC-8C85-20CF-BFF3-07B885FC1148}"/>
              </a:ext>
            </a:extLst>
          </p:cNvPr>
          <p:cNvSpPr txBox="1">
            <a:spLocks/>
          </p:cNvSpPr>
          <p:nvPr/>
        </p:nvSpPr>
        <p:spPr>
          <a:xfrm>
            <a:off x="499126" y="1368934"/>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pPr>
            <a:r>
              <a:rPr lang="it-IT" dirty="0"/>
              <a:t>The Bigger Picture:               Why Travel is Changing</a:t>
            </a:r>
          </a:p>
          <a:p>
            <a:pPr>
              <a:lnSpc>
                <a:spcPts val="3200"/>
              </a:lnSpc>
            </a:pPr>
            <a:endParaRPr lang="en-NL" dirty="0"/>
          </a:p>
        </p:txBody>
      </p:sp>
      <p:cxnSp>
        <p:nvCxnSpPr>
          <p:cNvPr id="11" name="Straight Connector 10">
            <a:extLst>
              <a:ext uri="{FF2B5EF4-FFF2-40B4-BE49-F238E27FC236}">
                <a16:creationId xmlns:a16="http://schemas.microsoft.com/office/drawing/2014/main" id="{687E1EB1-EE36-E9EF-8219-CFB483200E2C}"/>
              </a:ext>
            </a:extLst>
          </p:cNvPr>
          <p:cNvCxnSpPr>
            <a:cxnSpLocks/>
          </p:cNvCxnSpPr>
          <p:nvPr/>
        </p:nvCxnSpPr>
        <p:spPr>
          <a:xfrm>
            <a:off x="0" y="108584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379E566-6179-DD3E-1270-A2A062BFF9A9}"/>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Why It Matters Now</a:t>
            </a:r>
          </a:p>
        </p:txBody>
      </p:sp>
      <p:sp>
        <p:nvSpPr>
          <p:cNvPr id="15" name="Text Placeholder 3">
            <a:extLst>
              <a:ext uri="{FF2B5EF4-FFF2-40B4-BE49-F238E27FC236}">
                <a16:creationId xmlns:a16="http://schemas.microsoft.com/office/drawing/2014/main" id="{D3C9C5CA-1990-D8BA-6A51-44A553F1041C}"/>
              </a:ext>
            </a:extLst>
          </p:cNvPr>
          <p:cNvSpPr>
            <a:spLocks noGrp="1"/>
          </p:cNvSpPr>
          <p:nvPr>
            <p:ph type="body" sz="quarter" idx="18"/>
          </p:nvPr>
        </p:nvSpPr>
        <p:spPr>
          <a:xfrm>
            <a:off x="499126" y="2452412"/>
            <a:ext cx="5931696" cy="4458556"/>
          </a:xfrm>
          <a:prstGeom prst="rect">
            <a:avLst/>
          </a:prstGeom>
        </p:spPr>
        <p:txBody>
          <a:bodyPr/>
          <a:lstStyle/>
          <a:p>
            <a:pPr marL="342900" indent="-342900">
              <a:lnSpc>
                <a:spcPts val="2340"/>
              </a:lnSpc>
              <a:buClr>
                <a:srgbClr val="EC7C69"/>
              </a:buClr>
              <a:buFont typeface="Arial" panose="020B0604020202020204" pitchFamily="34" charset="0"/>
              <a:buChar char="•"/>
            </a:pPr>
            <a:r>
              <a:rPr lang="en-US" sz="2400" b="1" dirty="0">
                <a:solidFill>
                  <a:srgbClr val="459597"/>
                </a:solidFill>
              </a:rPr>
              <a:t>Biophilia is the New Travel Trend</a:t>
            </a:r>
          </a:p>
          <a:p>
            <a:pPr marL="317500">
              <a:lnSpc>
                <a:spcPts val="2340"/>
              </a:lnSpc>
              <a:buClr>
                <a:srgbClr val="EC7C69"/>
              </a:buClr>
            </a:pPr>
            <a:r>
              <a:rPr lang="en-US" i="1" dirty="0">
                <a:hlinkClick r:id="rId3">
                  <a:extLst>
                    <a:ext uri="{A12FA001-AC4F-418D-AE19-62706E023703}">
                      <ahyp:hlinkClr xmlns:ahyp="http://schemas.microsoft.com/office/drawing/2018/hyperlinkcolor" val="tx"/>
                    </a:ext>
                  </a:extLst>
                </a:hlinkClick>
              </a:rPr>
              <a:t>https://www.weforum.org/stories/2024/05/biophilia-nature-travel-trend-index/</a:t>
            </a:r>
            <a:endParaRPr lang="en-US" i="1" dirty="0"/>
          </a:p>
          <a:p>
            <a:pPr marL="317500">
              <a:lnSpc>
                <a:spcPts val="2340"/>
              </a:lnSpc>
              <a:buClr>
                <a:srgbClr val="EC7C69"/>
              </a:buClr>
            </a:pPr>
            <a:r>
              <a:rPr lang="en-US" dirty="0"/>
              <a:t>Time in nature has a host of health benefits and nature will be driver of tourism and travel</a:t>
            </a:r>
          </a:p>
          <a:p>
            <a:pPr marL="342900" indent="-342900">
              <a:buClr>
                <a:srgbClr val="EC7C69"/>
              </a:buClr>
              <a:buFont typeface="Arial" panose="020B0604020202020204" pitchFamily="34" charset="0"/>
              <a:buChar char="•"/>
            </a:pPr>
            <a:endParaRPr lang="en-US" sz="1400" b="1" dirty="0">
              <a:solidFill>
                <a:srgbClr val="000000"/>
              </a:solidFill>
            </a:endParaRPr>
          </a:p>
          <a:p>
            <a:pPr marL="342900" indent="-342900">
              <a:lnSpc>
                <a:spcPts val="2340"/>
              </a:lnSpc>
              <a:buClr>
                <a:srgbClr val="EC7C69"/>
              </a:buClr>
              <a:buFont typeface="Arial" panose="020B0604020202020204" pitchFamily="34" charset="0"/>
              <a:buChar char="•"/>
            </a:pPr>
            <a:r>
              <a:rPr lang="en-US" sz="2400" b="1" dirty="0">
                <a:solidFill>
                  <a:srgbClr val="459597"/>
                </a:solidFill>
              </a:rPr>
              <a:t>Tourism Future is Sustainable &amp; Regenerative</a:t>
            </a:r>
          </a:p>
          <a:p>
            <a:pPr marL="365125">
              <a:lnSpc>
                <a:spcPts val="2340"/>
              </a:lnSpc>
              <a:buClr>
                <a:srgbClr val="EC7C69"/>
              </a:buClr>
            </a:pPr>
            <a:r>
              <a:rPr lang="en-US" i="1" dirty="0">
                <a:hlinkClick r:id="rId4">
                  <a:extLst>
                    <a:ext uri="{A12FA001-AC4F-418D-AE19-62706E023703}">
                      <ahyp:hlinkClr xmlns:ahyp="http://schemas.microsoft.com/office/drawing/2018/hyperlinkcolor" val="tx"/>
                    </a:ext>
                  </a:extLst>
                </a:hlinkClick>
              </a:rPr>
              <a:t>https://www.weforum.org/stories/2023/09/the-future-of-tourism-is-sustainable-and-regenerative-sdim23/</a:t>
            </a:r>
            <a:endParaRPr lang="en-US" i="1" dirty="0"/>
          </a:p>
          <a:p>
            <a:pPr marL="365125">
              <a:lnSpc>
                <a:spcPts val="2340"/>
              </a:lnSpc>
              <a:buClr>
                <a:srgbClr val="EC7C69"/>
              </a:buClr>
            </a:pPr>
            <a:r>
              <a:rPr lang="en-US" dirty="0"/>
              <a:t>Increased global mobility and international travel urge sustainability and regenerative models</a:t>
            </a:r>
          </a:p>
        </p:txBody>
      </p:sp>
      <p:sp>
        <p:nvSpPr>
          <p:cNvPr id="20" name="Slide Number Placeholder 5">
            <a:extLst>
              <a:ext uri="{FF2B5EF4-FFF2-40B4-BE49-F238E27FC236}">
                <a16:creationId xmlns:a16="http://schemas.microsoft.com/office/drawing/2014/main" id="{A83D7AB5-27D9-57A3-4884-702AB045AA6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32</a:t>
            </a:fld>
            <a:endParaRPr lang="fr-CA" sz="1200" dirty="0"/>
          </a:p>
        </p:txBody>
      </p:sp>
    </p:spTree>
    <p:extLst>
      <p:ext uri="{BB962C8B-B14F-4D97-AF65-F5344CB8AC3E}">
        <p14:creationId xmlns:p14="http://schemas.microsoft.com/office/powerpoint/2010/main" val="23092690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3"/>
          <a:srcRect l="22459" r="22459"/>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a:t>Photo Credit: </a:t>
            </a:r>
            <a:r>
              <a:rPr lang="en-US" sz="1200"/>
              <a:t>Harvard Business Review </a:t>
            </a:r>
            <a:endParaRPr lang="en-GB" sz="1200"/>
          </a:p>
        </p:txBody>
      </p:sp>
      <p:sp>
        <p:nvSpPr>
          <p:cNvPr id="5" name="Slide Number Placeholder 5">
            <a:extLst>
              <a:ext uri="{FF2B5EF4-FFF2-40B4-BE49-F238E27FC236}">
                <a16:creationId xmlns:a16="http://schemas.microsoft.com/office/drawing/2014/main" id="{368E15D9-52A7-B6F7-4C66-200E80FABDA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33</a:t>
            </a:fld>
            <a:endParaRPr lang="fr-CA" sz="1200" dirty="0"/>
          </a:p>
        </p:txBody>
      </p:sp>
      <p:sp>
        <p:nvSpPr>
          <p:cNvPr id="6" name="Text Placeholder 3">
            <a:extLst>
              <a:ext uri="{FF2B5EF4-FFF2-40B4-BE49-F238E27FC236}">
                <a16:creationId xmlns:a16="http://schemas.microsoft.com/office/drawing/2014/main" id="{A160E919-5EA8-8F43-D6C5-5A04E6F09371}"/>
              </a:ext>
            </a:extLst>
          </p:cNvPr>
          <p:cNvSpPr txBox="1">
            <a:spLocks/>
          </p:cNvSpPr>
          <p:nvPr/>
        </p:nvSpPr>
        <p:spPr>
          <a:xfrm>
            <a:off x="483084" y="1199722"/>
            <a:ext cx="5931696" cy="4458556"/>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EC7C69"/>
              </a:buClr>
              <a:buFont typeface="Arial" panose="020B0604020202020204" pitchFamily="34" charset="0"/>
              <a:buChar char="•"/>
            </a:pPr>
            <a:r>
              <a:rPr lang="en-IE" sz="2400" b="1" dirty="0">
                <a:solidFill>
                  <a:srgbClr val="459597"/>
                </a:solidFill>
              </a:rPr>
              <a:t>Work from anywhere – Digital Nomadism</a:t>
            </a:r>
          </a:p>
          <a:p>
            <a:pPr marL="317500">
              <a:lnSpc>
                <a:spcPts val="2340"/>
              </a:lnSpc>
              <a:buClr>
                <a:srgbClr val="EC7C69"/>
              </a:buClr>
            </a:pPr>
            <a:r>
              <a:rPr lang="en-IE" i="1" dirty="0">
                <a:hlinkClick r:id="rId4">
                  <a:extLst>
                    <a:ext uri="{A12FA001-AC4F-418D-AE19-62706E023703}">
                      <ahyp:hlinkClr xmlns:ahyp="http://schemas.microsoft.com/office/drawing/2018/hyperlinkcolor" val="tx"/>
                    </a:ext>
                  </a:extLst>
                </a:hlinkClick>
              </a:rPr>
              <a:t>https://hbr.org/2024/02/the-new-reality-of-digital-nomads</a:t>
            </a:r>
            <a:endParaRPr lang="en-IE" i="1" dirty="0"/>
          </a:p>
          <a:p>
            <a:pPr marL="317500">
              <a:lnSpc>
                <a:spcPts val="2340"/>
              </a:lnSpc>
              <a:buClr>
                <a:srgbClr val="EC7C69"/>
              </a:buClr>
            </a:pPr>
            <a:r>
              <a:rPr lang="en-IE" dirty="0"/>
              <a:t>Remote working while exploring the world or choosing natural setting is a key trend</a:t>
            </a:r>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lnSpc>
                <a:spcPts val="2340"/>
              </a:lnSpc>
              <a:buClr>
                <a:srgbClr val="EC7C69"/>
              </a:buClr>
              <a:buFont typeface="Arial" panose="020B0604020202020204" pitchFamily="34" charset="0"/>
              <a:buChar char="•"/>
            </a:pPr>
            <a:r>
              <a:rPr lang="en-IE" sz="2400" b="1" dirty="0">
                <a:solidFill>
                  <a:srgbClr val="459597"/>
                </a:solidFill>
              </a:rPr>
              <a:t>Connecting with the local culture &amp; slow travel</a:t>
            </a:r>
          </a:p>
          <a:p>
            <a:pPr marL="365125">
              <a:lnSpc>
                <a:spcPts val="2340"/>
              </a:lnSpc>
              <a:buClr>
                <a:srgbClr val="EC7C69"/>
              </a:buClr>
            </a:pPr>
            <a:r>
              <a:rPr lang="en-IE" i="1" dirty="0">
                <a:hlinkClick r:id="rId5">
                  <a:extLst>
                    <a:ext uri="{A12FA001-AC4F-418D-AE19-62706E023703}">
                      <ahyp:hlinkClr xmlns:ahyp="http://schemas.microsoft.com/office/drawing/2018/hyperlinkcolor" val="tx"/>
                    </a:ext>
                  </a:extLst>
                </a:hlinkClick>
              </a:rPr>
              <a:t>https://medium.com/@anjaliesther/the-art-of-slow-travel-how-i-learned-to-embrace-the-journey-not-just-the-destination-25a170119784</a:t>
            </a:r>
            <a:endParaRPr lang="en-IE" i="1" dirty="0"/>
          </a:p>
          <a:p>
            <a:pPr marL="365125">
              <a:lnSpc>
                <a:spcPts val="2340"/>
              </a:lnSpc>
              <a:buClr>
                <a:srgbClr val="EC7C69"/>
              </a:buClr>
            </a:pPr>
            <a:r>
              <a:rPr lang="en-IE" dirty="0"/>
              <a:t>Slow travel is a travel philosophy that focuses on a leisurely and immersive approach to exploring the world.</a:t>
            </a:r>
          </a:p>
          <a:p>
            <a:pPr marL="365125">
              <a:lnSpc>
                <a:spcPts val="2340"/>
              </a:lnSpc>
              <a:buClr>
                <a:srgbClr val="EC7C69"/>
              </a:buClr>
            </a:pPr>
            <a:endParaRPr lang="en-IE" dirty="0">
              <a:solidFill>
                <a:srgbClr val="000000"/>
              </a:solidFill>
            </a:endParaRPr>
          </a:p>
        </p:txBody>
      </p:sp>
    </p:spTree>
    <p:extLst>
      <p:ext uri="{BB962C8B-B14F-4D97-AF65-F5344CB8AC3E}">
        <p14:creationId xmlns:p14="http://schemas.microsoft.com/office/powerpoint/2010/main" val="4116113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Segnaposto immagine 24" descr="Immagine che contiene persona, cielo, vestiti, abito&#10;&#10;Descrizione generata automaticamente">
            <a:hlinkClick r:id="rId3"/>
            <a:extLst>
              <a:ext uri="{FF2B5EF4-FFF2-40B4-BE49-F238E27FC236}">
                <a16:creationId xmlns:a16="http://schemas.microsoft.com/office/drawing/2014/main" id="{C9F8B326-63BF-6D45-BFC6-FBBF186AF7F8}"/>
              </a:ext>
            </a:extLst>
          </p:cNvPr>
          <p:cNvPicPr>
            <a:picLocks noGrp="1" noChangeAspect="1"/>
          </p:cNvPicPr>
          <p:nvPr>
            <p:ph type="pic" sz="quarter" idx="20"/>
          </p:nvPr>
        </p:nvPicPr>
        <p:blipFill>
          <a:blip r:embed="rId4"/>
          <a:srcRect t="3272" b="3272"/>
          <a:stretch>
            <a:fillRect/>
          </a:stretch>
        </p:blipFill>
        <p:spPr/>
      </p:pic>
      <p:sp>
        <p:nvSpPr>
          <p:cNvPr id="4" name="Flowchart: Connector 3">
            <a:extLst>
              <a:ext uri="{FF2B5EF4-FFF2-40B4-BE49-F238E27FC236}">
                <a16:creationId xmlns:a16="http://schemas.microsoft.com/office/drawing/2014/main" id="{ABA6A3B0-884E-6004-676E-1AD30E868AB3}"/>
              </a:ext>
            </a:extLst>
          </p:cNvPr>
          <p:cNvSpPr/>
          <p:nvPr/>
        </p:nvSpPr>
        <p:spPr>
          <a:xfrm>
            <a:off x="6086074" y="182893"/>
            <a:ext cx="1647825" cy="1610221"/>
          </a:xfrm>
          <a:prstGeom prst="flowChartConnector">
            <a:avLst/>
          </a:prstGeom>
          <a:solidFill>
            <a:srgbClr val="64AFA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Click to Watch Video</a:t>
            </a:r>
          </a:p>
        </p:txBody>
      </p:sp>
      <p:sp>
        <p:nvSpPr>
          <p:cNvPr id="27" name="CasellaDiTesto 26">
            <a:extLst>
              <a:ext uri="{FF2B5EF4-FFF2-40B4-BE49-F238E27FC236}">
                <a16:creationId xmlns:a16="http://schemas.microsoft.com/office/drawing/2014/main" id="{AB793C0B-590C-434A-A629-77021B42BC62}"/>
              </a:ext>
            </a:extLst>
          </p:cNvPr>
          <p:cNvSpPr txBox="1"/>
          <p:nvPr/>
        </p:nvSpPr>
        <p:spPr>
          <a:xfrm>
            <a:off x="6524030" y="3765455"/>
            <a:ext cx="2578613" cy="900631"/>
          </a:xfrm>
          <a:prstGeom prst="rect">
            <a:avLst/>
          </a:prstGeom>
          <a:noFill/>
        </p:spPr>
        <p:txBody>
          <a:bodyPr wrap="square">
            <a:spAutoFit/>
          </a:bodyPr>
          <a:lstStyle/>
          <a:p>
            <a:pPr>
              <a:lnSpc>
                <a:spcPts val="2100"/>
              </a:lnSpc>
            </a:pPr>
            <a:r>
              <a:rPr lang="en-US" sz="2000" b="1" i="1" dirty="0">
                <a:solidFill>
                  <a:srgbClr val="EC7C69"/>
                </a:solidFill>
              </a:rPr>
              <a:t>Welcome to the Experience Economy – Joe Pline </a:t>
            </a:r>
            <a:endParaRPr lang="en-US" sz="2000" b="1" dirty="0">
              <a:solidFill>
                <a:srgbClr val="EC7C69"/>
              </a:solidFill>
            </a:endParaRPr>
          </a:p>
        </p:txBody>
      </p:sp>
      <p:sp>
        <p:nvSpPr>
          <p:cNvPr id="7" name="Text Placeholder 3">
            <a:extLst>
              <a:ext uri="{FF2B5EF4-FFF2-40B4-BE49-F238E27FC236}">
                <a16:creationId xmlns:a16="http://schemas.microsoft.com/office/drawing/2014/main" id="{68EC0EBB-52FD-4A1E-1026-D953D653794C}"/>
              </a:ext>
            </a:extLst>
          </p:cNvPr>
          <p:cNvSpPr txBox="1">
            <a:spLocks/>
          </p:cNvSpPr>
          <p:nvPr/>
        </p:nvSpPr>
        <p:spPr>
          <a:xfrm>
            <a:off x="485146" y="2595195"/>
            <a:ext cx="5049380"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Wingdings" pitchFamily="2" charset="2"/>
              <a:buChar char="ü"/>
            </a:pPr>
            <a:r>
              <a:rPr lang="en-GB" dirty="0"/>
              <a:t>Guests want meaningful, immersive stays – not just beds</a:t>
            </a:r>
          </a:p>
          <a:p>
            <a:pPr marL="342900" indent="-342900">
              <a:lnSpc>
                <a:spcPts val="2340"/>
              </a:lnSpc>
              <a:buClr>
                <a:srgbClr val="64AFAF"/>
              </a:buClr>
              <a:buFont typeface="Wingdings" pitchFamily="2" charset="2"/>
              <a:buChar char="ü"/>
            </a:pPr>
            <a:r>
              <a:rPr lang="en-GB" dirty="0"/>
              <a:t>Demand for storytelling, authenticity, and community connections</a:t>
            </a:r>
          </a:p>
          <a:p>
            <a:pPr marL="342900" indent="-342900">
              <a:lnSpc>
                <a:spcPts val="2340"/>
              </a:lnSpc>
              <a:buClr>
                <a:srgbClr val="64AFAF"/>
              </a:buClr>
              <a:buFont typeface="Wingdings" pitchFamily="2" charset="2"/>
              <a:buChar char="ü"/>
            </a:pPr>
            <a:r>
              <a:rPr lang="en-GB" dirty="0"/>
              <a:t>Shift from tourist to ‘temporary local’</a:t>
            </a:r>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a:p>
            <a:pPr>
              <a:lnSpc>
                <a:spcPts val="2340"/>
              </a:lnSpc>
              <a:buClr>
                <a:srgbClr val="64AFAF"/>
              </a:buClr>
            </a:pPr>
            <a:r>
              <a:rPr lang="en-GB" b="1" dirty="0"/>
              <a:t>What is the Experience Economy?</a:t>
            </a:r>
          </a:p>
          <a:p>
            <a:pPr>
              <a:lnSpc>
                <a:spcPts val="2340"/>
              </a:lnSpc>
              <a:buClr>
                <a:srgbClr val="64AFAF"/>
              </a:buClr>
            </a:pPr>
            <a:endParaRPr lang="en-GB" dirty="0"/>
          </a:p>
          <a:p>
            <a:pPr>
              <a:lnSpc>
                <a:spcPts val="2340"/>
              </a:lnSpc>
              <a:buClr>
                <a:srgbClr val="64AFAF"/>
              </a:buClr>
            </a:pPr>
            <a:r>
              <a:rPr lang="en-GB" b="1" dirty="0"/>
              <a:t>Link: </a:t>
            </a:r>
            <a:r>
              <a:rPr lang="en-GB" dirty="0">
                <a:solidFill>
                  <a:srgbClr val="459597"/>
                </a:solidFill>
                <a:hlinkClick r:id="rId5">
                  <a:extLst>
                    <a:ext uri="{A12FA001-AC4F-418D-AE19-62706E023703}">
                      <ahyp:hlinkClr xmlns:ahyp="http://schemas.microsoft.com/office/drawing/2018/hyperlinkcolor" val="tx"/>
                    </a:ext>
                  </a:extLst>
                </a:hlinkClick>
              </a:rPr>
              <a:t>https://lesroches.edu/blog/what-is-the-experience-economy/#</a:t>
            </a:r>
            <a:endParaRPr lang="en-GB" dirty="0">
              <a:solidFill>
                <a:srgbClr val="459597"/>
              </a:solidFill>
            </a:endParaRPr>
          </a:p>
          <a:p>
            <a:pPr>
              <a:lnSpc>
                <a:spcPts val="2340"/>
              </a:lnSpc>
              <a:buClr>
                <a:srgbClr val="64AFAF"/>
              </a:buClr>
            </a:pPr>
            <a:r>
              <a:rPr lang="en-GB" dirty="0">
                <a:solidFill>
                  <a:srgbClr val="459597"/>
                </a:solidFill>
              </a:rPr>
              <a:t> </a:t>
            </a:r>
          </a:p>
          <a:p>
            <a:pPr>
              <a:lnSpc>
                <a:spcPts val="2340"/>
              </a:lnSpc>
              <a:buClr>
                <a:srgbClr val="64AFAF"/>
              </a:buClr>
            </a:pPr>
            <a:endParaRPr lang="en-GB" dirty="0"/>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p:txBody>
      </p:sp>
      <p:sp>
        <p:nvSpPr>
          <p:cNvPr id="8" name="Text Placeholder 6">
            <a:extLst>
              <a:ext uri="{FF2B5EF4-FFF2-40B4-BE49-F238E27FC236}">
                <a16:creationId xmlns:a16="http://schemas.microsoft.com/office/drawing/2014/main" id="{54793756-8635-DA4D-1B9E-CBF7DAB106F6}"/>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Tourists SEEK EXPERIENCES</a:t>
            </a:r>
          </a:p>
        </p:txBody>
      </p:sp>
      <p:cxnSp>
        <p:nvCxnSpPr>
          <p:cNvPr id="9" name="Straight Connector 8">
            <a:extLst>
              <a:ext uri="{FF2B5EF4-FFF2-40B4-BE49-F238E27FC236}">
                <a16:creationId xmlns:a16="http://schemas.microsoft.com/office/drawing/2014/main" id="{D8AFDDDA-66C8-6FAA-235E-876FDB2D0549}"/>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470B2917-40D5-56E5-7FC4-A9AA3518C2CA}"/>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The Rise of </a:t>
            </a:r>
          </a:p>
          <a:p>
            <a:pPr>
              <a:lnSpc>
                <a:spcPts val="3720"/>
              </a:lnSpc>
            </a:pPr>
            <a:r>
              <a:rPr lang="en-US" dirty="0"/>
              <a:t>Experience Economy</a:t>
            </a:r>
          </a:p>
          <a:p>
            <a:pPr>
              <a:lnSpc>
                <a:spcPts val="3720"/>
              </a:lnSpc>
            </a:pPr>
            <a:endParaRPr lang="en-US" dirty="0"/>
          </a:p>
        </p:txBody>
      </p:sp>
      <p:sp>
        <p:nvSpPr>
          <p:cNvPr id="18" name="Slide Number Placeholder 5">
            <a:extLst>
              <a:ext uri="{FF2B5EF4-FFF2-40B4-BE49-F238E27FC236}">
                <a16:creationId xmlns:a16="http://schemas.microsoft.com/office/drawing/2014/main" id="{F9AD4942-F270-352E-F0C8-5A38E0CD98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34</a:t>
            </a:fld>
            <a:endParaRPr lang="fr-CA" sz="1200" dirty="0"/>
          </a:p>
        </p:txBody>
      </p:sp>
    </p:spTree>
    <p:extLst>
      <p:ext uri="{BB962C8B-B14F-4D97-AF65-F5344CB8AC3E}">
        <p14:creationId xmlns:p14="http://schemas.microsoft.com/office/powerpoint/2010/main" val="1223611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5DB2-2DE1-B5A7-8E0F-73179FCDBC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AC5A1BF-A2D4-A73E-CCA3-E0D0FF9E813F}"/>
              </a:ext>
            </a:extLst>
          </p:cNvPr>
          <p:cNvSpPr>
            <a:spLocks noGrp="1"/>
          </p:cNvSpPr>
          <p:nvPr>
            <p:ph type="body" sz="quarter" idx="65"/>
          </p:nvPr>
        </p:nvSpPr>
        <p:spPr/>
        <p:txBody>
          <a:bodyPr/>
          <a:lstStyle/>
          <a:p>
            <a:pPr algn="ctr"/>
            <a:r>
              <a:rPr lang="en-GB" sz="1200"/>
              <a:t>Photo Credit:  </a:t>
            </a:r>
            <a:r>
              <a:rPr lang="en-GB" sz="1200" err="1"/>
              <a:t>Ireland.com</a:t>
            </a:r>
            <a:endParaRPr lang="en-GB" sz="1200"/>
          </a:p>
        </p:txBody>
      </p:sp>
      <p:pic>
        <p:nvPicPr>
          <p:cNvPr id="12" name="Segnaposto immagine 11" descr="Immagine che contiene Strumento musicale, concerto, persona, vestiti&#10;&#10;Descrizione generata automaticamente">
            <a:extLst>
              <a:ext uri="{FF2B5EF4-FFF2-40B4-BE49-F238E27FC236}">
                <a16:creationId xmlns:a16="http://schemas.microsoft.com/office/drawing/2014/main" id="{7359ECF8-F9A4-6E49-ACEF-4EF1BB835F26}"/>
              </a:ext>
            </a:extLst>
          </p:cNvPr>
          <p:cNvPicPr>
            <a:picLocks noGrp="1" noChangeAspect="1"/>
          </p:cNvPicPr>
          <p:nvPr>
            <p:ph type="pic" sz="quarter" idx="13"/>
          </p:nvPr>
        </p:nvPicPr>
        <p:blipFill>
          <a:blip r:embed="rId3"/>
          <a:srcRect t="1730" b="1730"/>
          <a:stretch>
            <a:fillRect/>
          </a:stretch>
        </p:blipFill>
        <p:spPr/>
      </p:pic>
      <p:sp>
        <p:nvSpPr>
          <p:cNvPr id="19" name="Text Placeholder 3">
            <a:extLst>
              <a:ext uri="{FF2B5EF4-FFF2-40B4-BE49-F238E27FC236}">
                <a16:creationId xmlns:a16="http://schemas.microsoft.com/office/drawing/2014/main" id="{D4B53D15-D534-2028-B86B-07AD35A1BFEC}"/>
              </a:ext>
            </a:extLst>
          </p:cNvPr>
          <p:cNvSpPr txBox="1">
            <a:spLocks/>
          </p:cNvSpPr>
          <p:nvPr/>
        </p:nvSpPr>
        <p:spPr>
          <a:xfrm>
            <a:off x="494892" y="3350672"/>
            <a:ext cx="5049380"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Arial" panose="020B0604020202020204" pitchFamily="34" charset="0"/>
              <a:buChar char="•"/>
            </a:pPr>
            <a:r>
              <a:rPr lang="en-GB" dirty="0"/>
              <a:t>Escaping urban stress</a:t>
            </a:r>
          </a:p>
          <a:p>
            <a:pPr marL="342900" indent="-342900">
              <a:lnSpc>
                <a:spcPts val="2340"/>
              </a:lnSpc>
              <a:buClr>
                <a:srgbClr val="64AFAF"/>
              </a:buClr>
              <a:buFont typeface="Arial" panose="020B0604020202020204" pitchFamily="34" charset="0"/>
              <a:buChar char="•"/>
            </a:pPr>
            <a:r>
              <a:rPr lang="en-GB" dirty="0"/>
              <a:t>Seeking nature and wellbeing</a:t>
            </a:r>
          </a:p>
          <a:p>
            <a:pPr marL="342900" indent="-342900">
              <a:lnSpc>
                <a:spcPts val="2340"/>
              </a:lnSpc>
              <a:buClr>
                <a:srgbClr val="64AFAF"/>
              </a:buClr>
              <a:buFont typeface="Arial" panose="020B0604020202020204" pitchFamily="34" charset="0"/>
              <a:buChar char="•"/>
            </a:pPr>
            <a:r>
              <a:rPr lang="en-GB" dirty="0"/>
              <a:t>Cultural curiosity</a:t>
            </a:r>
          </a:p>
          <a:p>
            <a:pPr marL="342900" indent="-342900">
              <a:lnSpc>
                <a:spcPts val="2340"/>
              </a:lnSpc>
              <a:buClr>
                <a:srgbClr val="64AFAF"/>
              </a:buClr>
              <a:buFont typeface="Arial" panose="020B0604020202020204" pitchFamily="34" charset="0"/>
              <a:buChar char="•"/>
            </a:pPr>
            <a:r>
              <a:rPr lang="en-GB" dirty="0"/>
              <a:t>Learning new skills &amp; crafts</a:t>
            </a:r>
          </a:p>
          <a:p>
            <a:pPr marL="342900" indent="-342900">
              <a:lnSpc>
                <a:spcPts val="2340"/>
              </a:lnSpc>
              <a:buClr>
                <a:srgbClr val="64AFAF"/>
              </a:buClr>
              <a:buFont typeface="Arial" panose="020B0604020202020204" pitchFamily="34" charset="0"/>
              <a:buChar char="•"/>
            </a:pPr>
            <a:r>
              <a:rPr lang="en-GB" dirty="0"/>
              <a:t>Home hosted dinners</a:t>
            </a:r>
          </a:p>
          <a:p>
            <a:pPr marL="342900" indent="-342900">
              <a:lnSpc>
                <a:spcPts val="2340"/>
              </a:lnSpc>
              <a:buClr>
                <a:srgbClr val="64AFAF"/>
              </a:buClr>
              <a:buFont typeface="Arial" panose="020B0604020202020204" pitchFamily="34" charset="0"/>
              <a:buChar char="•"/>
            </a:pPr>
            <a:r>
              <a:rPr lang="en-GB" dirty="0"/>
              <a:t>Rediscovering heritage</a:t>
            </a:r>
          </a:p>
          <a:p>
            <a:pPr marL="342900" indent="-342900">
              <a:lnSpc>
                <a:spcPts val="2340"/>
              </a:lnSpc>
              <a:buClr>
                <a:srgbClr val="64AFAF"/>
              </a:buClr>
              <a:buFont typeface="Arial" panose="020B0604020202020204" pitchFamily="34" charset="0"/>
              <a:buChar char="•"/>
            </a:pPr>
            <a:r>
              <a:rPr lang="en-GB" dirty="0"/>
              <a:t>Reconnecting with self</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20" name="Text Placeholder 6">
            <a:extLst>
              <a:ext uri="{FF2B5EF4-FFF2-40B4-BE49-F238E27FC236}">
                <a16:creationId xmlns:a16="http://schemas.microsoft.com/office/drawing/2014/main" id="{9A2F5748-0A7E-9CB7-E6ED-9FD4CC268724}"/>
              </a:ext>
            </a:extLst>
          </p:cNvPr>
          <p:cNvSpPr txBox="1">
            <a:spLocks/>
          </p:cNvSpPr>
          <p:nvPr/>
        </p:nvSpPr>
        <p:spPr>
          <a:xfrm>
            <a:off x="494892" y="2326345"/>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What Travellers Search for...</a:t>
            </a:r>
          </a:p>
        </p:txBody>
      </p:sp>
      <p:cxnSp>
        <p:nvCxnSpPr>
          <p:cNvPr id="21" name="Straight Connector 20">
            <a:extLst>
              <a:ext uri="{FF2B5EF4-FFF2-40B4-BE49-F238E27FC236}">
                <a16:creationId xmlns:a16="http://schemas.microsoft.com/office/drawing/2014/main" id="{4EED87A8-16A3-EEE6-BB64-93AA30D726EE}"/>
              </a:ext>
            </a:extLst>
          </p:cNvPr>
          <p:cNvCxnSpPr>
            <a:cxnSpLocks/>
          </p:cNvCxnSpPr>
          <p:nvPr/>
        </p:nvCxnSpPr>
        <p:spPr>
          <a:xfrm>
            <a:off x="9747" y="2046520"/>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Text Placeholder 4">
            <a:extLst>
              <a:ext uri="{FF2B5EF4-FFF2-40B4-BE49-F238E27FC236}">
                <a16:creationId xmlns:a16="http://schemas.microsoft.com/office/drawing/2014/main" id="{5ABDE341-C0C7-623C-0034-D5D7938A52D1}"/>
              </a:ext>
            </a:extLst>
          </p:cNvPr>
          <p:cNvSpPr txBox="1">
            <a:spLocks/>
          </p:cNvSpPr>
          <p:nvPr/>
        </p:nvSpPr>
        <p:spPr>
          <a:xfrm>
            <a:off x="456670" y="835347"/>
            <a:ext cx="4109036"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Travel Motivations Today</a:t>
            </a:r>
          </a:p>
          <a:p>
            <a:pPr>
              <a:lnSpc>
                <a:spcPts val="3720"/>
              </a:lnSpc>
            </a:pPr>
            <a:endParaRPr lang="en-US" dirty="0"/>
          </a:p>
        </p:txBody>
      </p:sp>
      <p:sp>
        <p:nvSpPr>
          <p:cNvPr id="29" name="Slide Number Placeholder 5">
            <a:extLst>
              <a:ext uri="{FF2B5EF4-FFF2-40B4-BE49-F238E27FC236}">
                <a16:creationId xmlns:a16="http://schemas.microsoft.com/office/drawing/2014/main" id="{AECC9E11-ACB6-416D-6B85-D71B9A5EE6C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35</a:t>
            </a:fld>
            <a:endParaRPr lang="fr-CA" sz="1200" dirty="0"/>
          </a:p>
        </p:txBody>
      </p:sp>
    </p:spTree>
    <p:extLst>
      <p:ext uri="{BB962C8B-B14F-4D97-AF65-F5344CB8AC3E}">
        <p14:creationId xmlns:p14="http://schemas.microsoft.com/office/powerpoint/2010/main" val="3112178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6B974277-23A2-E417-F3FB-F8A33089CC8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Key Learning Area</a:t>
            </a:r>
          </a:p>
        </p:txBody>
      </p:sp>
      <p:sp>
        <p:nvSpPr>
          <p:cNvPr id="12" name="Text Placeholder 5">
            <a:extLst>
              <a:ext uri="{FF2B5EF4-FFF2-40B4-BE49-F238E27FC236}">
                <a16:creationId xmlns:a16="http://schemas.microsoft.com/office/drawing/2014/main" id="{E61CDAEF-BC97-654D-CE4C-9D393A4DFC7D}"/>
              </a:ext>
            </a:extLst>
          </p:cNvPr>
          <p:cNvSpPr>
            <a:spLocks noGrp="1"/>
          </p:cNvSpPr>
          <p:nvPr>
            <p:ph type="body" sz="quarter" idx="19"/>
          </p:nvPr>
        </p:nvSpPr>
        <p:spPr>
          <a:xfrm>
            <a:off x="423358" y="941779"/>
            <a:ext cx="1197303" cy="385564"/>
          </a:xfrm>
        </p:spPr>
        <p:txBody>
          <a:bodyPr/>
          <a:lstStyle/>
          <a:p>
            <a:r>
              <a:rPr lang="en-US" dirty="0"/>
              <a:t>02</a:t>
            </a:r>
          </a:p>
        </p:txBody>
      </p:sp>
      <p:sp>
        <p:nvSpPr>
          <p:cNvPr id="13" name="Text Placeholder 6">
            <a:extLst>
              <a:ext uri="{FF2B5EF4-FFF2-40B4-BE49-F238E27FC236}">
                <a16:creationId xmlns:a16="http://schemas.microsoft.com/office/drawing/2014/main" id="{9F5EB35D-B58C-1456-76E5-FE8FD81F23B8}"/>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a:t>Understanding how these changes open opportunities for alternative accommodations:</a:t>
            </a:r>
          </a:p>
          <a:p>
            <a:pPr>
              <a:lnSpc>
                <a:spcPts val="2960"/>
              </a:lnSpc>
            </a:pPr>
            <a:endParaRPr lang="en-US" sz="2800" dirty="0"/>
          </a:p>
        </p:txBody>
      </p:sp>
      <p:sp>
        <p:nvSpPr>
          <p:cNvPr id="14" name="Text Placeholder 3">
            <a:extLst>
              <a:ext uri="{FF2B5EF4-FFF2-40B4-BE49-F238E27FC236}">
                <a16:creationId xmlns:a16="http://schemas.microsoft.com/office/drawing/2014/main" id="{78A1F9A8-7C0A-E5D5-7CE2-126F419870A3}"/>
              </a:ext>
            </a:extLst>
          </p:cNvPr>
          <p:cNvSpPr txBox="1">
            <a:spLocks/>
          </p:cNvSpPr>
          <p:nvPr/>
        </p:nvSpPr>
        <p:spPr>
          <a:xfrm>
            <a:off x="4061012" y="1972746"/>
            <a:ext cx="7491868" cy="4055573"/>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As guest motivations shift, so do opportunities for alternative accommodations.  Whether in a remote village or a vibrant city, new ways are emerging to meet </a:t>
            </a:r>
            <a:r>
              <a:rPr lang="en-GB" dirty="0" err="1">
                <a:latin typeface="Calibri"/>
                <a:ea typeface="Calibri"/>
                <a:cs typeface="Calibri"/>
              </a:rPr>
              <a:t>traveler</a:t>
            </a:r>
            <a:r>
              <a:rPr lang="en-GB" dirty="0">
                <a:latin typeface="Calibri"/>
                <a:ea typeface="Calibri"/>
                <a:cs typeface="Calibri"/>
              </a:rPr>
              <a:t> expectations and stand out. In rural areas, guests seek nature, </a:t>
            </a:r>
            <a:r>
              <a:rPr lang="en-GB" dirty="0" err="1">
                <a:latin typeface="Calibri"/>
                <a:ea typeface="Calibri"/>
                <a:cs typeface="Calibri"/>
              </a:rPr>
              <a:t>tranquility</a:t>
            </a:r>
            <a:r>
              <a:rPr lang="en-GB" dirty="0">
                <a:latin typeface="Calibri"/>
                <a:ea typeface="Calibri"/>
                <a:cs typeface="Calibri"/>
              </a:rPr>
              <a:t>, and tradition - through agritourism, farm stays, or revitalized heritage buildings. In cities, they look for unique, community-rooted stays like artistic guesthouses or eco-hostels.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These preferences create opportunities to repurpose unused spaces and collaborate with local partners. This section guides you in aligning global travel trends with your territory’s strengths, turning market shifts into smart, sustainable business ideas - urban or rural.</a:t>
            </a:r>
          </a:p>
          <a:p>
            <a:pPr>
              <a:lnSpc>
                <a:spcPts val="2340"/>
              </a:lnSpc>
            </a:pPr>
            <a:endParaRPr lang="en-GB" dirty="0"/>
          </a:p>
        </p:txBody>
      </p:sp>
      <p:sp>
        <p:nvSpPr>
          <p:cNvPr id="19" name="Slide Number Placeholder 5">
            <a:extLst>
              <a:ext uri="{FF2B5EF4-FFF2-40B4-BE49-F238E27FC236}">
                <a16:creationId xmlns:a16="http://schemas.microsoft.com/office/drawing/2014/main" id="{138EE004-9129-42B8-6C46-43C0B80BFA0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36</a:t>
            </a:fld>
            <a:endParaRPr lang="fr-CA" sz="1200" dirty="0"/>
          </a:p>
        </p:txBody>
      </p:sp>
    </p:spTree>
    <p:extLst>
      <p:ext uri="{BB962C8B-B14F-4D97-AF65-F5344CB8AC3E}">
        <p14:creationId xmlns:p14="http://schemas.microsoft.com/office/powerpoint/2010/main" val="16177404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3"/>
          <a:srcRect l="19123" r="19123"/>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a:t>Photo Credit: Medium </a:t>
            </a:r>
          </a:p>
        </p:txBody>
      </p:sp>
      <p:sp>
        <p:nvSpPr>
          <p:cNvPr id="9" name="Text Placeholder 6">
            <a:extLst>
              <a:ext uri="{FF2B5EF4-FFF2-40B4-BE49-F238E27FC236}">
                <a16:creationId xmlns:a16="http://schemas.microsoft.com/office/drawing/2014/main" id="{5DDDB8C7-401F-FA60-2ECD-6E73CC282016}"/>
              </a:ext>
            </a:extLst>
          </p:cNvPr>
          <p:cNvSpPr txBox="1">
            <a:spLocks/>
          </p:cNvSpPr>
          <p:nvPr/>
        </p:nvSpPr>
        <p:spPr>
          <a:xfrm>
            <a:off x="499126" y="185447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pPr>
            <a:r>
              <a:rPr lang="it-IT" dirty="0"/>
              <a:t>Alternative travel </a:t>
            </a:r>
          </a:p>
        </p:txBody>
      </p:sp>
      <p:cxnSp>
        <p:nvCxnSpPr>
          <p:cNvPr id="10" name="Straight Connector 9">
            <a:extLst>
              <a:ext uri="{FF2B5EF4-FFF2-40B4-BE49-F238E27FC236}">
                <a16:creationId xmlns:a16="http://schemas.microsoft.com/office/drawing/2014/main" id="{6B6B5E74-E962-BEE7-43EF-5241802CCA4E}"/>
              </a:ext>
            </a:extLst>
          </p:cNvPr>
          <p:cNvCxnSpPr>
            <a:cxnSpLocks/>
          </p:cNvCxnSpPr>
          <p:nvPr/>
        </p:nvCxnSpPr>
        <p:spPr>
          <a:xfrm>
            <a:off x="0" y="1571380"/>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C8290A96-646B-5363-3EA7-ECE1C5CEA56C}"/>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From Mass Tourism to Meaningful Travel</a:t>
            </a:r>
          </a:p>
        </p:txBody>
      </p:sp>
      <p:sp>
        <p:nvSpPr>
          <p:cNvPr id="12" name="Text Placeholder 3">
            <a:extLst>
              <a:ext uri="{FF2B5EF4-FFF2-40B4-BE49-F238E27FC236}">
                <a16:creationId xmlns:a16="http://schemas.microsoft.com/office/drawing/2014/main" id="{2A11DAF8-AA0B-76F3-25DF-B2D611EB747E}"/>
              </a:ext>
            </a:extLst>
          </p:cNvPr>
          <p:cNvSpPr txBox="1">
            <a:spLocks/>
          </p:cNvSpPr>
          <p:nvPr/>
        </p:nvSpPr>
        <p:spPr>
          <a:xfrm>
            <a:off x="499126" y="2884486"/>
            <a:ext cx="5931696" cy="4026481"/>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EC7C69"/>
              </a:buClr>
              <a:buFont typeface="Arial" panose="020B0604020202020204" pitchFamily="34" charset="0"/>
              <a:buChar char="•"/>
            </a:pPr>
            <a:r>
              <a:rPr lang="en-IE" sz="2400" b="1" dirty="0">
                <a:solidFill>
                  <a:srgbClr val="459597"/>
                </a:solidFill>
              </a:rPr>
              <a:t>Personalised</a:t>
            </a:r>
          </a:p>
          <a:p>
            <a:pPr marL="317500">
              <a:lnSpc>
                <a:spcPts val="2340"/>
              </a:lnSpc>
              <a:buClr>
                <a:srgbClr val="EC7C69"/>
              </a:buClr>
            </a:pPr>
            <a:r>
              <a:rPr lang="en-IE" i="1" dirty="0">
                <a:solidFill>
                  <a:srgbClr val="EC7C69"/>
                </a:solidFill>
                <a:hlinkClick r:id="rId4">
                  <a:extLst>
                    <a:ext uri="{A12FA001-AC4F-418D-AE19-62706E023703}">
                      <ahyp:hlinkClr xmlns:ahyp="http://schemas.microsoft.com/office/drawing/2018/hyperlinkcolor" val="tx"/>
                    </a:ext>
                  </a:extLst>
                </a:hlinkClick>
              </a:rPr>
              <a:t>https://www.justraveling.com/alternative-travel-manifesto/</a:t>
            </a:r>
            <a:endParaRPr lang="en-IE" i="1" dirty="0">
              <a:solidFill>
                <a:srgbClr val="EC7C69"/>
              </a:solidFill>
            </a:endParaRPr>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lnSpc>
                <a:spcPts val="2340"/>
              </a:lnSpc>
              <a:buClr>
                <a:srgbClr val="EC7C69"/>
              </a:buClr>
              <a:buFont typeface="Arial" panose="020B0604020202020204" pitchFamily="34" charset="0"/>
              <a:buChar char="•"/>
            </a:pPr>
            <a:r>
              <a:rPr lang="en-IE" sz="2400" b="1" dirty="0">
                <a:solidFill>
                  <a:srgbClr val="459597"/>
                </a:solidFill>
              </a:rPr>
              <a:t>Out of the Beaten Path </a:t>
            </a:r>
          </a:p>
          <a:p>
            <a:pPr marL="365125">
              <a:lnSpc>
                <a:spcPts val="2340"/>
              </a:lnSpc>
              <a:buClr>
                <a:srgbClr val="EC7C69"/>
              </a:buClr>
            </a:pPr>
            <a:r>
              <a:rPr lang="en-IE" i="1" dirty="0">
                <a:solidFill>
                  <a:srgbClr val="EC7C69"/>
                </a:solidFill>
                <a:hlinkClick r:id="rId5">
                  <a:extLst>
                    <a:ext uri="{A12FA001-AC4F-418D-AE19-62706E023703}">
                      <ahyp:hlinkClr xmlns:ahyp="http://schemas.microsoft.com/office/drawing/2018/hyperlinkcolor" val="tx"/>
                    </a:ext>
                  </a:extLst>
                </a:hlinkClick>
              </a:rPr>
              <a:t>https://medium.com/jubel-co/why-off-the-beaten-path-travel-is-so-rewarding-c940e9fd2132</a:t>
            </a:r>
            <a:endParaRPr lang="en-IE" i="1" dirty="0">
              <a:solidFill>
                <a:srgbClr val="EC7C69"/>
              </a:solidFill>
            </a:endParaRPr>
          </a:p>
          <a:p>
            <a:pPr marL="365125">
              <a:lnSpc>
                <a:spcPts val="2340"/>
              </a:lnSpc>
              <a:buClr>
                <a:srgbClr val="EC7C69"/>
              </a:buClr>
            </a:pPr>
            <a:endParaRPr lang="en-IE" dirty="0">
              <a:solidFill>
                <a:srgbClr val="000000"/>
              </a:solidFill>
            </a:endParaRPr>
          </a:p>
        </p:txBody>
      </p:sp>
      <p:sp>
        <p:nvSpPr>
          <p:cNvPr id="19" name="Slide Number Placeholder 5">
            <a:extLst>
              <a:ext uri="{FF2B5EF4-FFF2-40B4-BE49-F238E27FC236}">
                <a16:creationId xmlns:a16="http://schemas.microsoft.com/office/drawing/2014/main" id="{966E750D-90A1-F55D-8EBE-B135414F6D2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37</a:t>
            </a:fld>
            <a:endParaRPr lang="fr-CA" sz="1200" dirty="0"/>
          </a:p>
        </p:txBody>
      </p:sp>
    </p:spTree>
    <p:extLst>
      <p:ext uri="{BB962C8B-B14F-4D97-AF65-F5344CB8AC3E}">
        <p14:creationId xmlns:p14="http://schemas.microsoft.com/office/powerpoint/2010/main" val="1959179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immagine 8">
            <a:hlinkClick r:id="rId3"/>
            <a:extLst>
              <a:ext uri="{FF2B5EF4-FFF2-40B4-BE49-F238E27FC236}">
                <a16:creationId xmlns:a16="http://schemas.microsoft.com/office/drawing/2014/main" id="{C9427952-A1C6-A84D-987B-8025696D220C}"/>
              </a:ext>
            </a:extLst>
          </p:cNvPr>
          <p:cNvPicPr>
            <a:picLocks noGrp="1" noChangeAspect="1"/>
          </p:cNvPicPr>
          <p:nvPr>
            <p:ph type="pic" sz="quarter" idx="20"/>
          </p:nvPr>
        </p:nvPicPr>
        <p:blipFill>
          <a:blip r:embed="rId4"/>
          <a:srcRect l="7786" r="7786"/>
          <a:stretch/>
        </p:blipFill>
        <p:spPr>
          <a:xfrm>
            <a:off x="7143400" y="1219242"/>
            <a:ext cx="3918486" cy="2209758"/>
          </a:xfrm>
        </p:spPr>
      </p:pic>
      <p:sp>
        <p:nvSpPr>
          <p:cNvPr id="4" name="Flowchart: Connector 3">
            <a:extLst>
              <a:ext uri="{FF2B5EF4-FFF2-40B4-BE49-F238E27FC236}">
                <a16:creationId xmlns:a16="http://schemas.microsoft.com/office/drawing/2014/main" id="{ABA6A3B0-884E-6004-676E-1AD30E868AB3}"/>
              </a:ext>
            </a:extLst>
          </p:cNvPr>
          <p:cNvSpPr/>
          <p:nvPr/>
        </p:nvSpPr>
        <p:spPr>
          <a:xfrm>
            <a:off x="6431545" y="135848"/>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Click to Watch Video</a:t>
            </a:r>
          </a:p>
        </p:txBody>
      </p:sp>
      <p:sp>
        <p:nvSpPr>
          <p:cNvPr id="7" name="Text Placeholder 3">
            <a:extLst>
              <a:ext uri="{FF2B5EF4-FFF2-40B4-BE49-F238E27FC236}">
                <a16:creationId xmlns:a16="http://schemas.microsoft.com/office/drawing/2014/main" id="{D866410C-14CF-04F9-AE0F-1D0B101EA873}"/>
              </a:ext>
            </a:extLst>
          </p:cNvPr>
          <p:cNvSpPr txBox="1">
            <a:spLocks/>
          </p:cNvSpPr>
          <p:nvPr/>
        </p:nvSpPr>
        <p:spPr>
          <a:xfrm>
            <a:off x="494892" y="2504946"/>
            <a:ext cx="5601108"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64AFAF"/>
              </a:buClr>
            </a:pPr>
            <a:r>
              <a:rPr lang="en-GB" dirty="0"/>
              <a:t>Every time you communicate, you put these skills to use. You make decisions about what to say (or not), how and what to emphasize (or not), what details to add, and how to craft your message. All of these elements make up the story you share and how someone else hears and acts upon that story. This is particularly relevant in the tourism and hospitality industry.</a:t>
            </a:r>
          </a:p>
          <a:p>
            <a:pPr>
              <a:lnSpc>
                <a:spcPts val="2340"/>
              </a:lnSpc>
              <a:buClr>
                <a:srgbClr val="64AFAF"/>
              </a:buClr>
            </a:pPr>
            <a:endParaRPr lang="en-GB" dirty="0"/>
          </a:p>
          <a:p>
            <a:pPr>
              <a:lnSpc>
                <a:spcPts val="2340"/>
              </a:lnSpc>
              <a:buClr>
                <a:srgbClr val="64AFAF"/>
              </a:buClr>
            </a:pPr>
            <a:r>
              <a:rPr lang="en-GB" b="1" dirty="0"/>
              <a:t>Link: </a:t>
            </a:r>
            <a:r>
              <a:rPr lang="en-GB" dirty="0">
                <a:solidFill>
                  <a:srgbClr val="459597"/>
                </a:solidFill>
                <a:hlinkClick r:id="rId5">
                  <a:extLst>
                    <a:ext uri="{A12FA001-AC4F-418D-AE19-62706E023703}">
                      <ahyp:hlinkClr xmlns:ahyp="http://schemas.microsoft.com/office/drawing/2018/hyperlinkcolor" val="tx"/>
                    </a:ext>
                  </a:extLst>
                </a:hlinkClick>
              </a:rPr>
              <a:t>https://rootedstorytelling.com/storytelling/tourism-storytelling/</a:t>
            </a:r>
            <a:endParaRPr lang="en-GB" dirty="0">
              <a:solidFill>
                <a:srgbClr val="459597"/>
              </a:solidFill>
            </a:endParaRPr>
          </a:p>
          <a:p>
            <a:pPr>
              <a:lnSpc>
                <a:spcPts val="2340"/>
              </a:lnSpc>
              <a:buClr>
                <a:srgbClr val="64AFAF"/>
              </a:buClr>
            </a:pPr>
            <a:r>
              <a:rPr lang="en-GB" dirty="0">
                <a:solidFill>
                  <a:srgbClr val="459597"/>
                </a:solidFill>
              </a:rPr>
              <a:t> </a:t>
            </a:r>
          </a:p>
          <a:p>
            <a:pPr>
              <a:lnSpc>
                <a:spcPts val="2340"/>
              </a:lnSpc>
              <a:buClr>
                <a:srgbClr val="64AFAF"/>
              </a:buClr>
            </a:pPr>
            <a:endParaRPr lang="en-GB" dirty="0">
              <a:solidFill>
                <a:srgbClr val="459597"/>
              </a:solidFill>
            </a:endParaRPr>
          </a:p>
          <a:p>
            <a:pPr>
              <a:lnSpc>
                <a:spcPts val="2340"/>
              </a:lnSpc>
              <a:buClr>
                <a:srgbClr val="64AFAF"/>
              </a:buClr>
            </a:pPr>
            <a:endParaRPr lang="en-GB" dirty="0"/>
          </a:p>
        </p:txBody>
      </p:sp>
      <p:sp>
        <p:nvSpPr>
          <p:cNvPr id="8" name="Text Placeholder 6">
            <a:extLst>
              <a:ext uri="{FF2B5EF4-FFF2-40B4-BE49-F238E27FC236}">
                <a16:creationId xmlns:a16="http://schemas.microsoft.com/office/drawing/2014/main" id="{D5F92D51-72EF-B76F-E8ED-B26CE6A721CB}"/>
              </a:ext>
            </a:extLst>
          </p:cNvPr>
          <p:cNvSpPr txBox="1">
            <a:spLocks/>
          </p:cNvSpPr>
          <p:nvPr/>
        </p:nvSpPr>
        <p:spPr>
          <a:xfrm>
            <a:off x="494892" y="1701292"/>
            <a:ext cx="5462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Storytelling for </a:t>
            </a:r>
            <a:r>
              <a:rPr lang="it-IT" dirty="0" err="1"/>
              <a:t>Sustainability</a:t>
            </a:r>
            <a:endParaRPr lang="it-IT" dirty="0"/>
          </a:p>
          <a:p>
            <a:endParaRPr lang="it-IT" dirty="0"/>
          </a:p>
        </p:txBody>
      </p:sp>
      <p:cxnSp>
        <p:nvCxnSpPr>
          <p:cNvPr id="12" name="Straight Connector 11">
            <a:extLst>
              <a:ext uri="{FF2B5EF4-FFF2-40B4-BE49-F238E27FC236}">
                <a16:creationId xmlns:a16="http://schemas.microsoft.com/office/drawing/2014/main" id="{C948D1BF-85C0-38F4-FB4E-091314A2B304}"/>
              </a:ext>
            </a:extLst>
          </p:cNvPr>
          <p:cNvCxnSpPr>
            <a:cxnSpLocks/>
          </p:cNvCxnSpPr>
          <p:nvPr/>
        </p:nvCxnSpPr>
        <p:spPr>
          <a:xfrm>
            <a:off x="-24259" y="1283831"/>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96E3AF2-056E-3CE1-1FE6-D57B1BB6A897}"/>
              </a:ext>
            </a:extLst>
          </p:cNvPr>
          <p:cNvSpPr txBox="1">
            <a:spLocks/>
          </p:cNvSpPr>
          <p:nvPr/>
        </p:nvSpPr>
        <p:spPr>
          <a:xfrm>
            <a:off x="456670" y="561368"/>
            <a:ext cx="4109036"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Alternative Travel</a:t>
            </a:r>
          </a:p>
          <a:p>
            <a:pPr>
              <a:lnSpc>
                <a:spcPts val="3720"/>
              </a:lnSpc>
            </a:pPr>
            <a:endParaRPr lang="en-US" dirty="0"/>
          </a:p>
        </p:txBody>
      </p:sp>
      <p:sp>
        <p:nvSpPr>
          <p:cNvPr id="20" name="CasellaDiTesto 26">
            <a:extLst>
              <a:ext uri="{FF2B5EF4-FFF2-40B4-BE49-F238E27FC236}">
                <a16:creationId xmlns:a16="http://schemas.microsoft.com/office/drawing/2014/main" id="{BD2AC7F2-04F5-5F90-8617-D374B0C5BF8D}"/>
              </a:ext>
            </a:extLst>
          </p:cNvPr>
          <p:cNvSpPr txBox="1"/>
          <p:nvPr/>
        </p:nvSpPr>
        <p:spPr>
          <a:xfrm>
            <a:off x="6524030" y="3765455"/>
            <a:ext cx="2578613" cy="1169936"/>
          </a:xfrm>
          <a:prstGeom prst="rect">
            <a:avLst/>
          </a:prstGeom>
          <a:noFill/>
        </p:spPr>
        <p:txBody>
          <a:bodyPr wrap="square">
            <a:spAutoFit/>
          </a:bodyPr>
          <a:lstStyle/>
          <a:p>
            <a:pPr>
              <a:lnSpc>
                <a:spcPts val="2100"/>
              </a:lnSpc>
            </a:pPr>
            <a:r>
              <a:rPr lang="en-US" sz="2000" b="1" i="1" dirty="0">
                <a:solidFill>
                  <a:srgbClr val="EC7C69"/>
                </a:solidFill>
              </a:rPr>
              <a:t>Airbnb – Exception stories of Sustainable Tourism</a:t>
            </a:r>
          </a:p>
          <a:p>
            <a:pPr>
              <a:lnSpc>
                <a:spcPts val="2100"/>
              </a:lnSpc>
            </a:pPr>
            <a:endParaRPr lang="en-US" sz="2000" b="1" dirty="0">
              <a:solidFill>
                <a:srgbClr val="EC7C69"/>
              </a:solidFill>
            </a:endParaRPr>
          </a:p>
        </p:txBody>
      </p:sp>
      <p:sp>
        <p:nvSpPr>
          <p:cNvPr id="21" name="Slide Number Placeholder 5">
            <a:extLst>
              <a:ext uri="{FF2B5EF4-FFF2-40B4-BE49-F238E27FC236}">
                <a16:creationId xmlns:a16="http://schemas.microsoft.com/office/drawing/2014/main" id="{50F5C53C-9057-EAEC-0B74-8B97E369B77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38</a:t>
            </a:fld>
            <a:endParaRPr lang="fr-CA" sz="1200" dirty="0"/>
          </a:p>
        </p:txBody>
      </p:sp>
    </p:spTree>
    <p:extLst>
      <p:ext uri="{BB962C8B-B14F-4D97-AF65-F5344CB8AC3E}">
        <p14:creationId xmlns:p14="http://schemas.microsoft.com/office/powerpoint/2010/main" val="28784417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5DB2-2DE1-B5A7-8E0F-73179FCDBC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AC5A1BF-A2D4-A73E-CCA3-E0D0FF9E813F}"/>
              </a:ext>
            </a:extLst>
          </p:cNvPr>
          <p:cNvSpPr>
            <a:spLocks noGrp="1"/>
          </p:cNvSpPr>
          <p:nvPr>
            <p:ph type="body" sz="quarter" idx="65"/>
          </p:nvPr>
        </p:nvSpPr>
        <p:spPr/>
        <p:txBody>
          <a:bodyPr/>
          <a:lstStyle/>
          <a:p>
            <a:pPr algn="ctr"/>
            <a:r>
              <a:rPr lang="en-GB" dirty="0"/>
              <a:t>Photo </a:t>
            </a:r>
            <a:r>
              <a:rPr lang="en-GB" sz="1200" dirty="0"/>
              <a:t>Credit</a:t>
            </a:r>
            <a:r>
              <a:rPr lang="en-GB" dirty="0"/>
              <a:t>: Training Aid</a:t>
            </a:r>
          </a:p>
        </p:txBody>
      </p:sp>
      <p:pic>
        <p:nvPicPr>
          <p:cNvPr id="10" name="Segnaposto immagine 9">
            <a:extLst>
              <a:ext uri="{FF2B5EF4-FFF2-40B4-BE49-F238E27FC236}">
                <a16:creationId xmlns:a16="http://schemas.microsoft.com/office/drawing/2014/main" id="{5EB49149-5755-C049-9B10-E731A531B978}"/>
              </a:ext>
            </a:extLst>
          </p:cNvPr>
          <p:cNvPicPr>
            <a:picLocks noGrp="1" noChangeAspect="1"/>
          </p:cNvPicPr>
          <p:nvPr>
            <p:ph type="pic" sz="quarter" idx="13"/>
          </p:nvPr>
        </p:nvPicPr>
        <p:blipFill>
          <a:blip r:embed="rId3"/>
          <a:srcRect t="914" b="914"/>
          <a:stretch/>
        </p:blipFill>
        <p:spPr>
          <a:xfrm>
            <a:off x="6096000" y="1917699"/>
            <a:ext cx="4726114" cy="3022601"/>
          </a:xfrm>
        </p:spPr>
      </p:pic>
      <p:sp>
        <p:nvSpPr>
          <p:cNvPr id="6" name="Slide Number Placeholder 5">
            <a:extLst>
              <a:ext uri="{FF2B5EF4-FFF2-40B4-BE49-F238E27FC236}">
                <a16:creationId xmlns:a16="http://schemas.microsoft.com/office/drawing/2014/main" id="{0A519FB7-4537-0396-AEB7-7E9521B34A1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39</a:t>
            </a:fld>
            <a:endParaRPr lang="fr-CA" sz="1200" dirty="0"/>
          </a:p>
        </p:txBody>
      </p:sp>
      <p:sp>
        <p:nvSpPr>
          <p:cNvPr id="9" name="Text Placeholder 3">
            <a:extLst>
              <a:ext uri="{FF2B5EF4-FFF2-40B4-BE49-F238E27FC236}">
                <a16:creationId xmlns:a16="http://schemas.microsoft.com/office/drawing/2014/main" id="{4250943F-0EC2-1E71-FF48-52FF15182C1C}"/>
              </a:ext>
            </a:extLst>
          </p:cNvPr>
          <p:cNvSpPr txBox="1">
            <a:spLocks/>
          </p:cNvSpPr>
          <p:nvPr/>
        </p:nvSpPr>
        <p:spPr>
          <a:xfrm>
            <a:off x="494892" y="2504946"/>
            <a:ext cx="511464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Arial" panose="020B0604020202020204" pitchFamily="34" charset="0"/>
              <a:buChar char="•"/>
            </a:pPr>
            <a:r>
              <a:rPr lang="en-GB" dirty="0"/>
              <a:t>A story</a:t>
            </a:r>
          </a:p>
          <a:p>
            <a:pPr marL="342900" indent="-342900">
              <a:lnSpc>
                <a:spcPts val="2340"/>
              </a:lnSpc>
              <a:buClr>
                <a:srgbClr val="64AFAF"/>
              </a:buClr>
              <a:buFont typeface="Arial" panose="020B0604020202020204" pitchFamily="34" charset="0"/>
              <a:buChar char="•"/>
            </a:pPr>
            <a:r>
              <a:rPr lang="en-GB" dirty="0"/>
              <a:t>A feeling of belonging</a:t>
            </a:r>
          </a:p>
          <a:p>
            <a:pPr marL="342900" indent="-342900">
              <a:lnSpc>
                <a:spcPts val="2340"/>
              </a:lnSpc>
              <a:buClr>
                <a:srgbClr val="64AFAF"/>
              </a:buClr>
              <a:buFont typeface="Arial" panose="020B0604020202020204" pitchFamily="34" charset="0"/>
              <a:buChar char="•"/>
            </a:pPr>
            <a:r>
              <a:rPr lang="en-GB" dirty="0"/>
              <a:t>A break from routines</a:t>
            </a:r>
          </a:p>
          <a:p>
            <a:pPr marL="342900" indent="-342900">
              <a:lnSpc>
                <a:spcPts val="2340"/>
              </a:lnSpc>
              <a:buClr>
                <a:srgbClr val="64AFAF"/>
              </a:buClr>
              <a:buFont typeface="Arial" panose="020B0604020202020204" pitchFamily="34" charset="0"/>
              <a:buChar char="•"/>
            </a:pPr>
            <a:r>
              <a:rPr lang="en-GB" dirty="0"/>
              <a:t>An experience that aligns with their values</a:t>
            </a:r>
          </a:p>
          <a:p>
            <a:pPr>
              <a:lnSpc>
                <a:spcPts val="2340"/>
              </a:lnSpc>
              <a:buClr>
                <a:srgbClr val="64AFAF"/>
              </a:buClr>
            </a:pPr>
            <a:endParaRPr lang="en-GB" dirty="0"/>
          </a:p>
          <a:p>
            <a:pPr>
              <a:lnSpc>
                <a:spcPts val="2340"/>
              </a:lnSpc>
              <a:buClr>
                <a:srgbClr val="64AFAF"/>
              </a:buClr>
            </a:pPr>
            <a:endParaRPr lang="en-GB" dirty="0"/>
          </a:p>
          <a:p>
            <a:pPr>
              <a:lnSpc>
                <a:spcPts val="2340"/>
              </a:lnSpc>
              <a:buClr>
                <a:srgbClr val="64AFAF"/>
              </a:buClr>
            </a:pPr>
            <a:r>
              <a:rPr lang="en-GB" b="1" dirty="0"/>
              <a:t>Link: </a:t>
            </a:r>
            <a:r>
              <a:rPr lang="en-GB" dirty="0">
                <a:solidFill>
                  <a:srgbClr val="459597"/>
                </a:solidFill>
                <a:hlinkClick r:id="rId4">
                  <a:extLst>
                    <a:ext uri="{A12FA001-AC4F-418D-AE19-62706E023703}">
                      <ahyp:hlinkClr xmlns:ahyp="http://schemas.microsoft.com/office/drawing/2018/hyperlinkcolor" val="tx"/>
                    </a:ext>
                  </a:extLst>
                </a:hlinkClick>
              </a:rPr>
              <a:t>https://www.trainingaid.org/ideas-and-insights/destination-storytelling</a:t>
            </a:r>
            <a:endParaRPr lang="en-GB" dirty="0">
              <a:solidFill>
                <a:srgbClr val="459597"/>
              </a:solidFill>
            </a:endParaRPr>
          </a:p>
          <a:p>
            <a:pPr>
              <a:lnSpc>
                <a:spcPts val="2340"/>
              </a:lnSpc>
              <a:buClr>
                <a:srgbClr val="64AFAF"/>
              </a:buClr>
            </a:pPr>
            <a:r>
              <a:rPr lang="en-GB" dirty="0">
                <a:solidFill>
                  <a:srgbClr val="459597"/>
                </a:solidFill>
              </a:rPr>
              <a:t> </a:t>
            </a:r>
          </a:p>
          <a:p>
            <a:pPr>
              <a:lnSpc>
                <a:spcPts val="2340"/>
              </a:lnSpc>
              <a:buClr>
                <a:srgbClr val="64AFAF"/>
              </a:buClr>
            </a:pPr>
            <a:endParaRPr lang="en-GB" dirty="0">
              <a:solidFill>
                <a:srgbClr val="459597"/>
              </a:solidFill>
            </a:endParaRPr>
          </a:p>
          <a:p>
            <a:pPr>
              <a:lnSpc>
                <a:spcPts val="2340"/>
              </a:lnSpc>
              <a:buClr>
                <a:srgbClr val="64AFAF"/>
              </a:buClr>
            </a:pPr>
            <a:endParaRPr lang="en-GB" dirty="0"/>
          </a:p>
        </p:txBody>
      </p:sp>
      <p:sp>
        <p:nvSpPr>
          <p:cNvPr id="11" name="Text Placeholder 6">
            <a:extLst>
              <a:ext uri="{FF2B5EF4-FFF2-40B4-BE49-F238E27FC236}">
                <a16:creationId xmlns:a16="http://schemas.microsoft.com/office/drawing/2014/main" id="{7B5EC86C-6FF3-EF40-37F2-6C88CAD732EC}"/>
              </a:ext>
            </a:extLst>
          </p:cNvPr>
          <p:cNvSpPr txBox="1">
            <a:spLocks/>
          </p:cNvSpPr>
          <p:nvPr/>
        </p:nvSpPr>
        <p:spPr>
          <a:xfrm>
            <a:off x="494892" y="1701292"/>
            <a:ext cx="5462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Not Just a Bed, but…</a:t>
            </a:r>
          </a:p>
        </p:txBody>
      </p:sp>
      <p:cxnSp>
        <p:nvCxnSpPr>
          <p:cNvPr id="12" name="Straight Connector 11">
            <a:extLst>
              <a:ext uri="{FF2B5EF4-FFF2-40B4-BE49-F238E27FC236}">
                <a16:creationId xmlns:a16="http://schemas.microsoft.com/office/drawing/2014/main" id="{5A97BC52-5547-82EF-0EB1-420E3D906C0B}"/>
              </a:ext>
            </a:extLst>
          </p:cNvPr>
          <p:cNvCxnSpPr>
            <a:cxnSpLocks/>
          </p:cNvCxnSpPr>
          <p:nvPr/>
        </p:nvCxnSpPr>
        <p:spPr>
          <a:xfrm>
            <a:off x="-24259" y="1283831"/>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09AEC95-2A14-ABC5-D9B8-25FA9B6BD104}"/>
              </a:ext>
            </a:extLst>
          </p:cNvPr>
          <p:cNvSpPr txBox="1">
            <a:spLocks/>
          </p:cNvSpPr>
          <p:nvPr/>
        </p:nvSpPr>
        <p:spPr>
          <a:xfrm>
            <a:off x="456669" y="561368"/>
            <a:ext cx="5047919"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What Guests are Buying?</a:t>
            </a:r>
          </a:p>
          <a:p>
            <a:pPr>
              <a:lnSpc>
                <a:spcPts val="3720"/>
              </a:lnSpc>
            </a:pPr>
            <a:endParaRPr lang="en-US" dirty="0"/>
          </a:p>
        </p:txBody>
      </p:sp>
    </p:spTree>
    <p:extLst>
      <p:ext uri="{BB962C8B-B14F-4D97-AF65-F5344CB8AC3E}">
        <p14:creationId xmlns:p14="http://schemas.microsoft.com/office/powerpoint/2010/main" val="2692515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5139000" y="938129"/>
            <a:ext cx="700387" cy="689518"/>
          </a:xfrm>
        </p:spPr>
        <p:txBody>
          <a:bodyPr anchor="b"/>
          <a:lstStyle/>
          <a:p>
            <a:r>
              <a:rPr lang="en-US" sz="3600" b="1" dirty="0"/>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5913805" y="883205"/>
            <a:ext cx="4415332" cy="689519"/>
          </a:xfrm>
        </p:spPr>
        <p:txBody>
          <a:bodyPr anchor="t"/>
          <a:lstStyle/>
          <a:p>
            <a:pPr>
              <a:lnSpc>
                <a:spcPts val="2340"/>
              </a:lnSpc>
              <a:spcBef>
                <a:spcPts val="0"/>
              </a:spcBef>
            </a:pPr>
            <a:r>
              <a:rPr lang="en-GB" b="1" kern="1200" dirty="0">
                <a:solidFill>
                  <a:srgbClr val="EC7C69"/>
                </a:solidFill>
                <a:latin typeface="+mn-lt"/>
                <a:ea typeface="+mn-ea"/>
                <a:cs typeface="+mn-cs"/>
              </a:rPr>
              <a:t>Introduction to Alternative Tourism Accommodation</a:t>
            </a: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4793854" cy="4246763"/>
          </a:xfrm>
        </p:spPr>
        <p:txBody>
          <a:bodyPr/>
          <a:lstStyle/>
          <a:p>
            <a:pPr marL="0" indent="0">
              <a:lnSpc>
                <a:spcPts val="2480"/>
              </a:lnSpc>
            </a:pPr>
            <a:r>
              <a:rPr lang="en-GB" sz="2400" b="0" dirty="0"/>
              <a:t>This module provides an in-depth exploration of alternative tourism accommodation, focusing on its definition, key types, trends, and business potentials. </a:t>
            </a:r>
          </a:p>
          <a:p>
            <a:pPr marL="0" indent="0">
              <a:lnSpc>
                <a:spcPts val="2480"/>
              </a:lnSpc>
            </a:pPr>
            <a:endParaRPr lang="en-GB" sz="2400" b="0" dirty="0"/>
          </a:p>
          <a:p>
            <a:pPr marL="0" indent="0">
              <a:lnSpc>
                <a:spcPts val="2480"/>
              </a:lnSpc>
            </a:pPr>
            <a:r>
              <a:rPr lang="en-GB" sz="2400" b="0" dirty="0"/>
              <a:t>Through case studies, industry examples, and practical insights, students will gain a comprehensive understanding of how alternative accommodations are reshaping the tourism industry.</a:t>
            </a:r>
            <a:endParaRPr lang="en-US" sz="2400" b="0" dirty="0"/>
          </a:p>
        </p:txBody>
      </p:sp>
      <p:sp>
        <p:nvSpPr>
          <p:cNvPr id="11" name="Text Placeholder 10">
            <a:extLst>
              <a:ext uri="{FF2B5EF4-FFF2-40B4-BE49-F238E27FC236}">
                <a16:creationId xmlns:a16="http://schemas.microsoft.com/office/drawing/2014/main" id="{0D4384D8-C9BE-3A21-3637-568A04D30488}"/>
              </a:ext>
            </a:extLst>
          </p:cNvPr>
          <p:cNvSpPr>
            <a:spLocks noGrp="1"/>
          </p:cNvSpPr>
          <p:nvPr>
            <p:ph type="body" sz="quarter" idx="30"/>
          </p:nvPr>
        </p:nvSpPr>
        <p:spPr>
          <a:xfrm>
            <a:off x="5913804" y="1713479"/>
            <a:ext cx="5735271" cy="104426"/>
          </a:xfrm>
        </p:spPr>
        <p:txBody>
          <a:bodyPr anchor="t"/>
          <a:lstStyle/>
          <a:p>
            <a:pPr marL="342900" indent="-342900">
              <a:lnSpc>
                <a:spcPts val="2100"/>
              </a:lnSpc>
              <a:spcBef>
                <a:spcPts val="0"/>
              </a:spcBef>
              <a:buFont typeface="Arial" panose="020B0604020202020204" pitchFamily="34" charset="0"/>
              <a:buChar char="•"/>
            </a:pPr>
            <a:r>
              <a:rPr lang="en-GB" sz="2000" dirty="0">
                <a:solidFill>
                  <a:srgbClr val="414141"/>
                </a:solidFill>
              </a:rPr>
              <a:t>Understand Alternative Tourism Accommodation, and how such SMEs fit into the Hospitality Sector, main figures, characteristics, and key themes. </a:t>
            </a:r>
          </a:p>
          <a:p>
            <a:pPr marL="342900" indent="-342900">
              <a:lnSpc>
                <a:spcPts val="2100"/>
              </a:lnSpc>
              <a:spcBef>
                <a:spcPts val="0"/>
              </a:spcBef>
              <a:buFont typeface="Arial" panose="020B0604020202020204" pitchFamily="34" charset="0"/>
              <a:buChar char="•"/>
            </a:pPr>
            <a:r>
              <a:rPr lang="en-GB" sz="2000" dirty="0">
                <a:solidFill>
                  <a:srgbClr val="414141"/>
                </a:solidFill>
              </a:rPr>
              <a:t>Learn how to define alternative accommodation and identify its key types, trends, and business potentials. </a:t>
            </a:r>
          </a:p>
          <a:p>
            <a:pPr>
              <a:lnSpc>
                <a:spcPts val="2100"/>
              </a:lnSpc>
              <a:spcBef>
                <a:spcPts val="0"/>
              </a:spcBef>
            </a:pPr>
            <a:br>
              <a:rPr lang="en-GB" sz="2000" dirty="0">
                <a:solidFill>
                  <a:srgbClr val="414141"/>
                </a:solidFill>
              </a:rPr>
            </a:br>
            <a:endParaRPr lang="en-GB" sz="2000" dirty="0">
              <a:solidFill>
                <a:srgbClr val="414141"/>
              </a:solidFill>
            </a:endParaRPr>
          </a:p>
        </p:txBody>
      </p:sp>
      <p:sp>
        <p:nvSpPr>
          <p:cNvPr id="12" name="Text Placeholder 11">
            <a:extLst>
              <a:ext uri="{FF2B5EF4-FFF2-40B4-BE49-F238E27FC236}">
                <a16:creationId xmlns:a16="http://schemas.microsoft.com/office/drawing/2014/main" id="{83090131-0E8A-A3B3-4801-78F232BBFD98}"/>
              </a:ext>
            </a:extLst>
          </p:cNvPr>
          <p:cNvSpPr>
            <a:spLocks noGrp="1"/>
          </p:cNvSpPr>
          <p:nvPr>
            <p:ph type="body" sz="quarter" idx="31"/>
          </p:nvPr>
        </p:nvSpPr>
        <p:spPr>
          <a:xfrm>
            <a:off x="5162044" y="3456050"/>
            <a:ext cx="700387" cy="689518"/>
          </a:xfrm>
        </p:spPr>
        <p:txBody>
          <a:bodyPr anchor="b"/>
          <a:lstStyle/>
          <a:p>
            <a:r>
              <a:rPr lang="en-US" sz="3600" b="1" dirty="0"/>
              <a:t>02</a:t>
            </a:r>
          </a:p>
        </p:txBody>
      </p:sp>
      <p:sp>
        <p:nvSpPr>
          <p:cNvPr id="13" name="Text Placeholder 12">
            <a:extLst>
              <a:ext uri="{FF2B5EF4-FFF2-40B4-BE49-F238E27FC236}">
                <a16:creationId xmlns:a16="http://schemas.microsoft.com/office/drawing/2014/main" id="{8200CF51-BD65-558A-3660-B4F2C25FF695}"/>
              </a:ext>
            </a:extLst>
          </p:cNvPr>
          <p:cNvSpPr>
            <a:spLocks noGrp="1"/>
          </p:cNvSpPr>
          <p:nvPr>
            <p:ph type="body" sz="quarter" idx="32"/>
          </p:nvPr>
        </p:nvSpPr>
        <p:spPr>
          <a:xfrm>
            <a:off x="5913804" y="3456050"/>
            <a:ext cx="4850695" cy="516424"/>
          </a:xfrm>
        </p:spPr>
        <p:txBody>
          <a:bodyPr anchor="t"/>
          <a:lstStyle/>
          <a:p>
            <a:pPr>
              <a:lnSpc>
                <a:spcPts val="2340"/>
              </a:lnSpc>
              <a:spcBef>
                <a:spcPts val="0"/>
              </a:spcBef>
            </a:pPr>
            <a:r>
              <a:rPr lang="en-US" b="1" dirty="0">
                <a:solidFill>
                  <a:srgbClr val="EC7C69"/>
                </a:solidFill>
              </a:rPr>
              <a:t>Why It Matters Now: Changing Guest Motivations &amp; Market Shifts</a:t>
            </a:r>
          </a:p>
        </p:txBody>
      </p:sp>
      <p:sp>
        <p:nvSpPr>
          <p:cNvPr id="15" name="Text Placeholder 14">
            <a:extLst>
              <a:ext uri="{FF2B5EF4-FFF2-40B4-BE49-F238E27FC236}">
                <a16:creationId xmlns:a16="http://schemas.microsoft.com/office/drawing/2014/main" id="{CADCB91F-97FD-BA93-03ED-60272CBB45BD}"/>
              </a:ext>
            </a:extLst>
          </p:cNvPr>
          <p:cNvSpPr>
            <a:spLocks noGrp="1"/>
          </p:cNvSpPr>
          <p:nvPr>
            <p:ph type="body" sz="quarter" idx="34"/>
          </p:nvPr>
        </p:nvSpPr>
        <p:spPr>
          <a:xfrm>
            <a:off x="5913805" y="4292101"/>
            <a:ext cx="5605900" cy="384016"/>
          </a:xfrm>
        </p:spPr>
        <p:txBody>
          <a:bodyPr anchor="t">
            <a:noAutofit/>
          </a:bodyPr>
          <a:lstStyle/>
          <a:p>
            <a:pPr marL="342900" indent="-342900">
              <a:lnSpc>
                <a:spcPts val="2100"/>
              </a:lnSpc>
              <a:buFont typeface="Arial" panose="020B0604020202020204" pitchFamily="34" charset="0"/>
              <a:buChar char="•"/>
            </a:pPr>
            <a:r>
              <a:rPr lang="en-GB" sz="2000" dirty="0">
                <a:solidFill>
                  <a:srgbClr val="414141"/>
                </a:solidFill>
              </a:rPr>
              <a:t>Get familiar with how today’s travellers </a:t>
            </a:r>
            <a:r>
              <a:rPr lang="en-US" sz="2000" dirty="0">
                <a:solidFill>
                  <a:srgbClr val="414141"/>
                </a:solidFill>
              </a:rPr>
              <a:t>seek more than just a place to sleep. Learn h</a:t>
            </a:r>
            <a:r>
              <a:rPr lang="en-GB" sz="2000" dirty="0">
                <a:solidFill>
                  <a:srgbClr val="414141"/>
                </a:solidFill>
              </a:rPr>
              <a:t>ow they </a:t>
            </a:r>
            <a:r>
              <a:rPr lang="en-US" sz="2000" dirty="0">
                <a:solidFill>
                  <a:srgbClr val="414141"/>
                </a:solidFill>
              </a:rPr>
              <a:t>crave authentic, meaningful stays rooted in local culture, nature, and community. </a:t>
            </a:r>
          </a:p>
          <a:p>
            <a:pPr marL="342900" indent="-342900">
              <a:lnSpc>
                <a:spcPts val="2100"/>
              </a:lnSpc>
              <a:buFont typeface="Arial" panose="020B0604020202020204" pitchFamily="34" charset="0"/>
              <a:buChar char="•"/>
            </a:pPr>
            <a:r>
              <a:rPr lang="en-US" sz="2000" dirty="0">
                <a:solidFill>
                  <a:srgbClr val="414141"/>
                </a:solidFill>
              </a:rPr>
              <a:t>Learn how to tap into your area’s unique story, uncover fresh business opportunities and build a more sustainable, place-based accommodation that truly connects with guests.</a:t>
            </a:r>
            <a:endParaRPr lang="en-GB" sz="2000" dirty="0">
              <a:solidFill>
                <a:srgbClr val="414141"/>
              </a:solidFill>
            </a:endParaRPr>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Module 1 Overview</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5466149" y="1627647"/>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9DBDEEE-37E2-4D7D-EEAE-F063628F4288}"/>
              </a:ext>
            </a:extLst>
          </p:cNvPr>
          <p:cNvCxnSpPr>
            <a:cxnSpLocks/>
          </p:cNvCxnSpPr>
          <p:nvPr/>
        </p:nvCxnSpPr>
        <p:spPr>
          <a:xfrm flipH="1">
            <a:off x="5512238" y="4101839"/>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852F6186-047A-DA1F-8EFA-770F86E7BEA3}"/>
              </a:ext>
            </a:extLst>
          </p:cNvPr>
          <p:cNvSpPr>
            <a:spLocks noGrp="1"/>
          </p:cNvSpPr>
          <p:nvPr>
            <p:ph type="sldNum" sz="quarter" idx="4"/>
          </p:nvPr>
        </p:nvSpPr>
        <p:spPr>
          <a:xfrm>
            <a:off x="10931439" y="6643327"/>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pPr/>
              <a:t>4</a:t>
            </a:fld>
            <a:endParaRPr lang="fr-CA" sz="1200" dirty="0"/>
          </a:p>
        </p:txBody>
      </p:sp>
      <p:sp>
        <p:nvSpPr>
          <p:cNvPr id="2" name="TextBox 1">
            <a:extLst>
              <a:ext uri="{FF2B5EF4-FFF2-40B4-BE49-F238E27FC236}">
                <a16:creationId xmlns:a16="http://schemas.microsoft.com/office/drawing/2014/main" id="{DF7D5381-922E-BFA9-B453-DAD6B860A2B2}"/>
              </a:ext>
            </a:extLst>
          </p:cNvPr>
          <p:cNvSpPr txBox="1"/>
          <p:nvPr/>
        </p:nvSpPr>
        <p:spPr>
          <a:xfrm>
            <a:off x="5913804" y="153670"/>
            <a:ext cx="4415332" cy="584775"/>
          </a:xfrm>
          <a:prstGeom prst="rect">
            <a:avLst/>
          </a:prstGeom>
          <a:noFill/>
        </p:spPr>
        <p:txBody>
          <a:bodyPr wrap="square" rtlCol="0">
            <a:spAutoFit/>
          </a:bodyPr>
          <a:lstStyle/>
          <a:p>
            <a:r>
              <a:rPr lang="en-IE" sz="3200" b="1" dirty="0">
                <a:solidFill>
                  <a:srgbClr val="459597"/>
                </a:solidFill>
              </a:rPr>
              <a:t>Learning Objectives</a:t>
            </a:r>
          </a:p>
        </p:txBody>
      </p:sp>
    </p:spTree>
    <p:extLst>
      <p:ext uri="{BB962C8B-B14F-4D97-AF65-F5344CB8AC3E}">
        <p14:creationId xmlns:p14="http://schemas.microsoft.com/office/powerpoint/2010/main" val="22252125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99EDB-7023-D42B-295F-89449F33199F}"/>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02E0503B-D1AD-144F-6B5F-C3FFD1EE08D1}"/>
              </a:ext>
            </a:extLst>
          </p:cNvPr>
          <p:cNvGraphicFramePr>
            <a:graphicFrameLocks noGrp="1"/>
          </p:cNvGraphicFramePr>
          <p:nvPr>
            <p:extLst>
              <p:ext uri="{D42A27DB-BD31-4B8C-83A1-F6EECF244321}">
                <p14:modId xmlns:p14="http://schemas.microsoft.com/office/powerpoint/2010/main" val="871270720"/>
              </p:ext>
            </p:extLst>
          </p:nvPr>
        </p:nvGraphicFramePr>
        <p:xfrm>
          <a:off x="841935" y="1976718"/>
          <a:ext cx="10508130" cy="3240837"/>
        </p:xfrm>
        <a:graphic>
          <a:graphicData uri="http://schemas.openxmlformats.org/drawingml/2006/table">
            <a:tbl>
              <a:tblPr firstRow="1" bandRow="1">
                <a:tableStyleId>{5C22544A-7EE6-4342-B048-85BDC9FD1C3A}</a:tableStyleId>
              </a:tblPr>
              <a:tblGrid>
                <a:gridCol w="2884496">
                  <a:extLst>
                    <a:ext uri="{9D8B030D-6E8A-4147-A177-3AD203B41FA5}">
                      <a16:colId xmlns:a16="http://schemas.microsoft.com/office/drawing/2014/main" val="2947246601"/>
                    </a:ext>
                  </a:extLst>
                </a:gridCol>
                <a:gridCol w="7623634">
                  <a:extLst>
                    <a:ext uri="{9D8B030D-6E8A-4147-A177-3AD203B41FA5}">
                      <a16:colId xmlns:a16="http://schemas.microsoft.com/office/drawing/2014/main" val="4224813332"/>
                    </a:ext>
                  </a:extLst>
                </a:gridCol>
              </a:tblGrid>
              <a:tr h="403315">
                <a:tc>
                  <a:txBody>
                    <a:bodyPr/>
                    <a:lstStyle/>
                    <a:p>
                      <a:r>
                        <a:rPr lang="en-IE" sz="2400"/>
                        <a: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cap="none">
                          <a:solidFill>
                            <a:srgbClr val="414141"/>
                          </a:solidFill>
                          <a:effectLst/>
                          <a:latin typeface="+mn-lt"/>
                          <a:ea typeface="+mn-ea"/>
                          <a:cs typeface="+mn-cs"/>
                        </a:rPr>
                        <a:t>Seven travel trends</a:t>
                      </a: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b="0" i="0" kern="1200" cap="none" dirty="0">
                          <a:solidFill>
                            <a:srgbClr val="414141"/>
                          </a:solidFill>
                          <a:effectLst/>
                          <a:latin typeface="+mn-lt"/>
                          <a:ea typeface="+mn-ea"/>
                          <a:cs typeface="+mn-cs"/>
                        </a:rPr>
                        <a:t>Tips 7 travel trends that will shape 2025 and further </a:t>
                      </a:r>
                    </a:p>
                    <a:p>
                      <a:pPr marL="0" indent="0">
                        <a:buClr>
                          <a:srgbClr val="01A54E"/>
                        </a:buClr>
                      </a:pPr>
                      <a:r>
                        <a:rPr lang="en-IE" dirty="0">
                          <a:solidFill>
                            <a:srgbClr val="EC7C69"/>
                          </a:solidFill>
                          <a:hlinkClick r:id="rId2">
                            <a:extLst>
                              <a:ext uri="{A12FA001-AC4F-418D-AE19-62706E023703}">
                                <ahyp:hlinkClr xmlns:ahyp="http://schemas.microsoft.com/office/drawing/2018/hyperlinkcolor" val="tx"/>
                              </a:ext>
                            </a:extLst>
                          </a:hlinkClick>
                        </a:rPr>
                        <a:t>https://www.bbc.com/travel/article/20250106-the-seven-travel-trends-that-will-shape-2025</a:t>
                      </a:r>
                      <a:r>
                        <a:rPr lang="en-IE" dirty="0">
                          <a:solidFill>
                            <a:srgbClr val="EC7C69"/>
                          </a:solidFill>
                        </a:rPr>
                        <a:t> </a:t>
                      </a:r>
                      <a:endParaRPr lang="en-US" sz="1800" kern="1200" dirty="0">
                        <a:solidFill>
                          <a:srgbClr val="EC7C6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414141"/>
                          </a:solidFill>
                          <a:latin typeface="+mn-lt"/>
                          <a:ea typeface="+mn-ea"/>
                          <a:cs typeface="+mn-cs"/>
                        </a:rPr>
                        <a:t>Travelers’ preferences are redefining the industry</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 An overview of shifting paradigms on travelers’ preferences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EC7C69"/>
                          </a:solidFill>
                          <a:hlinkClick r:id="rId3">
                            <a:extLst>
                              <a:ext uri="{A12FA001-AC4F-418D-AE19-62706E023703}">
                                <ahyp:hlinkClr xmlns:ahyp="http://schemas.microsoft.com/office/drawing/2018/hyperlinkcolor" val="tx"/>
                              </a:ext>
                            </a:extLst>
                          </a:hlinkClick>
                        </a:rPr>
                        <a:t>https://www.linkedin.com/pulse/shifting-paradigms-how-changing-traveler-preferences-reshaping-gaur/</a:t>
                      </a:r>
                      <a:r>
                        <a:rPr lang="en-US" sz="1800" dirty="0">
                          <a:solidFill>
                            <a:srgbClr val="EC7C69"/>
                          </a:solidFill>
                        </a:rPr>
                        <a:t> </a:t>
                      </a:r>
                      <a:endParaRPr lang="en-IE" sz="1800" kern="1200" dirty="0">
                        <a:solidFill>
                          <a:srgbClr val="EC7C6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Mass market adopts slow travel features</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Slow travelling is reviving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EC7C69"/>
                          </a:solidFill>
                          <a:effectLst/>
                          <a:latin typeface="+mn-lt"/>
                          <a:ea typeface="+mn-ea"/>
                          <a:cs typeface="+mn-cs"/>
                          <a:hlinkClick r:id="rId4">
                            <a:extLst>
                              <a:ext uri="{A12FA001-AC4F-418D-AE19-62706E023703}">
                                <ahyp:hlinkClr xmlns:ahyp="http://schemas.microsoft.com/office/drawing/2018/hyperlinkcolor" val="tx"/>
                              </a:ext>
                            </a:extLst>
                          </a:hlinkClick>
                        </a:rPr>
                        <a:t>https://www.euromonitor.com/article/mass-market-adopts-slow-travel-features-in-2025</a:t>
                      </a:r>
                      <a:endParaRPr lang="en-US" sz="1800" b="0" i="0" u="none" kern="1200" cap="none" dirty="0">
                        <a:solidFill>
                          <a:srgbClr val="EC7C69"/>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2" name="Freeform 1">
            <a:extLst>
              <a:ext uri="{FF2B5EF4-FFF2-40B4-BE49-F238E27FC236}">
                <a16:creationId xmlns:a16="http://schemas.microsoft.com/office/drawing/2014/main" id="{3F11339C-F1D5-C19C-56A5-1D10F3338495}"/>
              </a:ext>
            </a:extLst>
          </p:cNvPr>
          <p:cNvSpPr/>
          <p:nvPr/>
        </p:nvSpPr>
        <p:spPr>
          <a:xfrm>
            <a:off x="-21946" y="592711"/>
            <a:ext cx="5087955" cy="875479"/>
          </a:xfrm>
          <a:custGeom>
            <a:avLst/>
            <a:gdLst>
              <a:gd name="connsiteX0" fmla="*/ 0 w 5087955"/>
              <a:gd name="connsiteY0" fmla="*/ 0 h 875479"/>
              <a:gd name="connsiteX1" fmla="*/ 4495962 w 5087955"/>
              <a:gd name="connsiteY1" fmla="*/ 0 h 875479"/>
              <a:gd name="connsiteX2" fmla="*/ 5087955 w 5087955"/>
              <a:gd name="connsiteY2" fmla="*/ 473717 h 875479"/>
              <a:gd name="connsiteX3" fmla="*/ 5087955 w 5087955"/>
              <a:gd name="connsiteY3" fmla="*/ 875479 h 875479"/>
              <a:gd name="connsiteX4" fmla="*/ 0 w 5087955"/>
              <a:gd name="connsiteY4" fmla="*/ 875479 h 875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7955" h="875479">
                <a:moveTo>
                  <a:pt x="0" y="0"/>
                </a:moveTo>
                <a:lnTo>
                  <a:pt x="4495962" y="0"/>
                </a:lnTo>
                <a:cubicBezTo>
                  <a:pt x="4821934" y="0"/>
                  <a:pt x="5087955" y="212873"/>
                  <a:pt x="5087955" y="473717"/>
                </a:cubicBezTo>
                <a:lnTo>
                  <a:pt x="5087955" y="875479"/>
                </a:lnTo>
                <a:lnTo>
                  <a:pt x="0" y="875479"/>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A4E952A5-F9CA-7975-BAF5-E2FBDBB319C1}"/>
              </a:ext>
            </a:extLst>
          </p:cNvPr>
          <p:cNvSpPr txBox="1">
            <a:spLocks/>
          </p:cNvSpPr>
          <p:nvPr/>
        </p:nvSpPr>
        <p:spPr>
          <a:xfrm>
            <a:off x="456170" y="670075"/>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Additional Reading</a:t>
            </a:r>
          </a:p>
        </p:txBody>
      </p:sp>
    </p:spTree>
    <p:extLst>
      <p:ext uri="{BB962C8B-B14F-4D97-AF65-F5344CB8AC3E}">
        <p14:creationId xmlns:p14="http://schemas.microsoft.com/office/powerpoint/2010/main" val="20209380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pPr algn="ctr"/>
            <a:r>
              <a:rPr lang="en-GB" sz="1200" dirty="0"/>
              <a:t>Photo Credit: </a:t>
            </a:r>
            <a:r>
              <a:rPr lang="fr-FR" sz="1200" dirty="0"/>
              <a:t>Slow Food </a:t>
            </a:r>
            <a:r>
              <a:rPr lang="fr-FR" sz="1200" dirty="0" err="1"/>
              <a:t>Travel</a:t>
            </a:r>
            <a:endParaRPr lang="en-GB" sz="1200" dirty="0"/>
          </a:p>
        </p:txBody>
      </p: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3"/>
          <a:srcRect l="1069" r="1069"/>
          <a:stretch/>
        </p:blipFill>
        <p:spPr>
          <a:xfrm>
            <a:off x="6966760" y="2884487"/>
            <a:ext cx="3896842" cy="3973513"/>
          </a:xfrm>
        </p:spPr>
      </p:pic>
      <p:sp>
        <p:nvSpPr>
          <p:cNvPr id="6" name="Text Placeholder 3">
            <a:extLst>
              <a:ext uri="{FF2B5EF4-FFF2-40B4-BE49-F238E27FC236}">
                <a16:creationId xmlns:a16="http://schemas.microsoft.com/office/drawing/2014/main" id="{B1BFFDAB-E617-31FA-238C-599944EF984C}"/>
              </a:ext>
            </a:extLst>
          </p:cNvPr>
          <p:cNvSpPr txBox="1">
            <a:spLocks/>
          </p:cNvSpPr>
          <p:nvPr/>
        </p:nvSpPr>
        <p:spPr>
          <a:xfrm>
            <a:off x="583758" y="1548811"/>
            <a:ext cx="5998604"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IE" sz="2400" b="1" dirty="0">
                <a:solidFill>
                  <a:srgbClr val="EC7C69"/>
                </a:solidFill>
              </a:rPr>
              <a:t>New Travelers’ Preferences: </a:t>
            </a:r>
          </a:p>
          <a:p>
            <a:pPr marL="360363">
              <a:lnSpc>
                <a:spcPts val="2340"/>
              </a:lnSpc>
              <a:buClr>
                <a:srgbClr val="459597"/>
              </a:buClr>
            </a:pPr>
            <a:r>
              <a:rPr lang="en-IE" dirty="0"/>
              <a:t>Today’s travellers are looking for authentic, experience-rich stays that reflect local culture, nature, and community values - going beyond basic comfort to create emotional, memorable connections with places and people.</a:t>
            </a:r>
          </a:p>
          <a:p>
            <a:pPr marL="342900" indent="-342900">
              <a:lnSpc>
                <a:spcPts val="2340"/>
              </a:lnSpc>
              <a:buClr>
                <a:srgbClr val="459597"/>
              </a:buClr>
              <a:buFont typeface="Arial" panose="020B0604020202020204" pitchFamily="34" charset="0"/>
              <a:buChar char="•"/>
            </a:pPr>
            <a:endParaRPr lang="en-IE" dirty="0"/>
          </a:p>
          <a:p>
            <a:pPr marL="342900" indent="-342900">
              <a:lnSpc>
                <a:spcPts val="2340"/>
              </a:lnSpc>
              <a:buClr>
                <a:srgbClr val="459597"/>
              </a:buClr>
              <a:buFont typeface="Arial" panose="020B0604020202020204" pitchFamily="34" charset="0"/>
              <a:buChar char="•"/>
            </a:pPr>
            <a:r>
              <a:rPr lang="en-IE" sz="2400" b="1" dirty="0">
                <a:solidFill>
                  <a:srgbClr val="EC7C69"/>
                </a:solidFill>
              </a:rPr>
              <a:t>New Travel Trends</a:t>
            </a:r>
            <a:r>
              <a:rPr lang="en-IE" b="1" dirty="0">
                <a:solidFill>
                  <a:srgbClr val="EC7C69"/>
                </a:solidFill>
              </a:rPr>
              <a:t>: </a:t>
            </a:r>
          </a:p>
          <a:p>
            <a:pPr marL="320675">
              <a:lnSpc>
                <a:spcPts val="2340"/>
              </a:lnSpc>
              <a:buClr>
                <a:srgbClr val="459597"/>
              </a:buClr>
            </a:pPr>
            <a:r>
              <a:rPr lang="en-IE" dirty="0"/>
              <a:t>Modern tourism is shifting toward slower, more sustainable travel focused on meaning, wellbeing, and purpose - favouring local immersion, ethical choices, and personalized experiences over standardized mass tourism.</a:t>
            </a:r>
          </a:p>
          <a:p>
            <a:pPr>
              <a:lnSpc>
                <a:spcPts val="2340"/>
              </a:lnSpc>
              <a:buClr>
                <a:srgbClr val="459597"/>
              </a:buClr>
            </a:pPr>
            <a:endParaRPr lang="en-GB" dirty="0"/>
          </a:p>
        </p:txBody>
      </p:sp>
      <p:cxnSp>
        <p:nvCxnSpPr>
          <p:cNvPr id="7" name="Straight Connector 6">
            <a:extLst>
              <a:ext uri="{FF2B5EF4-FFF2-40B4-BE49-F238E27FC236}">
                <a16:creationId xmlns:a16="http://schemas.microsoft.com/office/drawing/2014/main" id="{7A1DBED5-C90E-934C-5FA4-C0B90A292687}"/>
              </a:ext>
            </a:extLst>
          </p:cNvPr>
          <p:cNvCxnSpPr>
            <a:cxnSpLocks/>
          </p:cNvCxnSpPr>
          <p:nvPr/>
        </p:nvCxnSpPr>
        <p:spPr>
          <a:xfrm>
            <a:off x="0" y="110027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813A5752-6180-27AD-C127-9359B4EFF6BF}"/>
              </a:ext>
            </a:extLst>
          </p:cNvPr>
          <p:cNvSpPr txBox="1">
            <a:spLocks/>
          </p:cNvSpPr>
          <p:nvPr/>
        </p:nvSpPr>
        <p:spPr>
          <a:xfrm>
            <a:off x="545533" y="441616"/>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Key Takeaways</a:t>
            </a:r>
          </a:p>
          <a:p>
            <a:pPr>
              <a:lnSpc>
                <a:spcPts val="3720"/>
              </a:lnSpc>
            </a:pPr>
            <a:endParaRPr lang="en-US" dirty="0"/>
          </a:p>
        </p:txBody>
      </p:sp>
      <p:sp>
        <p:nvSpPr>
          <p:cNvPr id="14" name="Slide Number Placeholder 5">
            <a:extLst>
              <a:ext uri="{FF2B5EF4-FFF2-40B4-BE49-F238E27FC236}">
                <a16:creationId xmlns:a16="http://schemas.microsoft.com/office/drawing/2014/main" id="{D5AC024C-3140-DCB8-E5A2-3533E6022A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41</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FDFE2-8A9A-E7AB-28D1-FB75B341E05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2DBAD1AC-0F39-D9C0-13D3-4F9AFBDF13E7}"/>
              </a:ext>
            </a:extLst>
          </p:cNvPr>
          <p:cNvSpPr>
            <a:spLocks noGrp="1"/>
          </p:cNvSpPr>
          <p:nvPr>
            <p:ph type="body" sz="quarter" idx="65"/>
          </p:nvPr>
        </p:nvSpPr>
        <p:spPr/>
        <p:txBody>
          <a:bodyPr/>
          <a:lstStyle/>
          <a:p>
            <a:pPr algn="ctr"/>
            <a:r>
              <a:rPr lang="en-GB" sz="1200" dirty="0"/>
              <a:t>Photo Credit: </a:t>
            </a:r>
            <a:r>
              <a:rPr lang="fr-FR" sz="1200" dirty="0"/>
              <a:t>Slow Food </a:t>
            </a:r>
            <a:r>
              <a:rPr lang="fr-FR" sz="1200" dirty="0" err="1"/>
              <a:t>Travel</a:t>
            </a:r>
            <a:endParaRPr lang="en-GB" sz="1200" dirty="0"/>
          </a:p>
        </p:txBody>
      </p:sp>
      <p:pic>
        <p:nvPicPr>
          <p:cNvPr id="17" name="Picture Placeholder 16">
            <a:extLst>
              <a:ext uri="{FF2B5EF4-FFF2-40B4-BE49-F238E27FC236}">
                <a16:creationId xmlns:a16="http://schemas.microsoft.com/office/drawing/2014/main" id="{1030E05C-EA51-D6E6-A934-5A39AD567BCF}"/>
              </a:ext>
            </a:extLst>
          </p:cNvPr>
          <p:cNvPicPr>
            <a:picLocks noGrp="1" noChangeAspect="1"/>
          </p:cNvPicPr>
          <p:nvPr>
            <p:ph type="pic" sz="quarter" idx="13"/>
          </p:nvPr>
        </p:nvPicPr>
        <p:blipFill>
          <a:blip r:embed="rId3"/>
          <a:srcRect l="1069" r="1069"/>
          <a:stretch/>
        </p:blipFill>
        <p:spPr>
          <a:xfrm>
            <a:off x="6966760" y="2884487"/>
            <a:ext cx="3896842" cy="3973513"/>
          </a:xfrm>
        </p:spPr>
      </p:pic>
      <p:sp>
        <p:nvSpPr>
          <p:cNvPr id="6" name="Text Placeholder 3">
            <a:extLst>
              <a:ext uri="{FF2B5EF4-FFF2-40B4-BE49-F238E27FC236}">
                <a16:creationId xmlns:a16="http://schemas.microsoft.com/office/drawing/2014/main" id="{B6A7599F-0B3C-BBB3-42D5-CC308BFC1D27}"/>
              </a:ext>
            </a:extLst>
          </p:cNvPr>
          <p:cNvSpPr txBox="1">
            <a:spLocks/>
          </p:cNvSpPr>
          <p:nvPr/>
        </p:nvSpPr>
        <p:spPr>
          <a:xfrm>
            <a:off x="583758" y="1758929"/>
            <a:ext cx="5998604"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IE" sz="2400" b="1" dirty="0">
                <a:solidFill>
                  <a:srgbClr val="EC7C69"/>
                </a:solidFill>
              </a:rPr>
              <a:t>New Market Opportunities</a:t>
            </a:r>
            <a:r>
              <a:rPr lang="en-IE" sz="2400" dirty="0">
                <a:solidFill>
                  <a:srgbClr val="EC7C69"/>
                </a:solidFill>
              </a:rPr>
              <a:t>: </a:t>
            </a:r>
          </a:p>
          <a:p>
            <a:pPr marL="360363">
              <a:lnSpc>
                <a:spcPts val="2340"/>
              </a:lnSpc>
              <a:buClr>
                <a:srgbClr val="459597"/>
              </a:buClr>
            </a:pPr>
            <a:r>
              <a:rPr lang="en-IE" dirty="0"/>
              <a:t>These shifts open real opportunities for alternative accommodations to thrive by offering unique, place-based experiences that align with guests’ values while supporting local identity, economy, and sustainability.</a:t>
            </a:r>
          </a:p>
          <a:p>
            <a:pPr marL="342900" indent="-342900">
              <a:lnSpc>
                <a:spcPts val="2340"/>
              </a:lnSpc>
              <a:buClr>
                <a:srgbClr val="459597"/>
              </a:buClr>
              <a:buFont typeface="Arial" panose="020B0604020202020204" pitchFamily="34" charset="0"/>
              <a:buChar char="•"/>
            </a:pPr>
            <a:endParaRPr lang="en-GB" dirty="0"/>
          </a:p>
        </p:txBody>
      </p:sp>
      <p:cxnSp>
        <p:nvCxnSpPr>
          <p:cNvPr id="7" name="Straight Connector 6">
            <a:extLst>
              <a:ext uri="{FF2B5EF4-FFF2-40B4-BE49-F238E27FC236}">
                <a16:creationId xmlns:a16="http://schemas.microsoft.com/office/drawing/2014/main" id="{69307177-994A-4A6E-01EC-7D4032A5382C}"/>
              </a:ext>
            </a:extLst>
          </p:cNvPr>
          <p:cNvCxnSpPr>
            <a:cxnSpLocks/>
          </p:cNvCxnSpPr>
          <p:nvPr/>
        </p:nvCxnSpPr>
        <p:spPr>
          <a:xfrm>
            <a:off x="0" y="110027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2DBC64D9-525A-88D2-EF9A-597242FA75BD}"/>
              </a:ext>
            </a:extLst>
          </p:cNvPr>
          <p:cNvSpPr txBox="1">
            <a:spLocks/>
          </p:cNvSpPr>
          <p:nvPr/>
        </p:nvSpPr>
        <p:spPr>
          <a:xfrm>
            <a:off x="545533" y="441616"/>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Key Takeaways</a:t>
            </a:r>
          </a:p>
          <a:p>
            <a:pPr>
              <a:lnSpc>
                <a:spcPts val="3720"/>
              </a:lnSpc>
            </a:pPr>
            <a:endParaRPr lang="en-US" dirty="0"/>
          </a:p>
        </p:txBody>
      </p:sp>
      <p:sp>
        <p:nvSpPr>
          <p:cNvPr id="2" name="Slide Number Placeholder 5">
            <a:extLst>
              <a:ext uri="{FF2B5EF4-FFF2-40B4-BE49-F238E27FC236}">
                <a16:creationId xmlns:a16="http://schemas.microsoft.com/office/drawing/2014/main" id="{75E371BD-AB6F-D33F-337E-2CB4E880F9B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42</a:t>
            </a:fld>
            <a:endParaRPr lang="fr-CA" sz="1200" dirty="0"/>
          </a:p>
        </p:txBody>
      </p:sp>
      <p:pic>
        <p:nvPicPr>
          <p:cNvPr id="4" name="Picture 3">
            <a:extLst>
              <a:ext uri="{FF2B5EF4-FFF2-40B4-BE49-F238E27FC236}">
                <a16:creationId xmlns:a16="http://schemas.microsoft.com/office/drawing/2014/main" id="{3FA5F690-E104-1016-B462-C72B5D28DC79}"/>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37045" y="4195861"/>
            <a:ext cx="3580276" cy="2659133"/>
          </a:xfrm>
          <a:prstGeom prst="rect">
            <a:avLst/>
          </a:prstGeom>
        </p:spPr>
      </p:pic>
    </p:spTree>
    <p:extLst>
      <p:ext uri="{BB962C8B-B14F-4D97-AF65-F5344CB8AC3E}">
        <p14:creationId xmlns:p14="http://schemas.microsoft.com/office/powerpoint/2010/main" val="21001325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You have Completed…             Module 1 (Part 1)</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178336"/>
          </a:xfrm>
          <a:prstGeom prst="rect">
            <a:avLst/>
          </a:prstGeom>
          <a:noFill/>
        </p:spPr>
        <p:txBody>
          <a:bodyPr wrap="square" rtlCol="0">
            <a:spAutoFit/>
          </a:bodyPr>
          <a:lstStyle/>
          <a:p>
            <a:pPr algn="ctr">
              <a:lnSpc>
                <a:spcPts val="2520"/>
              </a:lnSpc>
              <a:spcBef>
                <a:spcPts val="0"/>
              </a:spcBef>
            </a:pPr>
            <a:r>
              <a:rPr lang="en-US" sz="2400" b="1" dirty="0">
                <a:solidFill>
                  <a:srgbClr val="459597"/>
                </a:solidFill>
              </a:rPr>
              <a:t>Section 1 </a:t>
            </a:r>
            <a:r>
              <a:rPr lang="en-US" sz="2400" dirty="0">
                <a:solidFill>
                  <a:srgbClr val="414141"/>
                </a:solidFill>
              </a:rPr>
              <a:t>Introduction to Alternative Accommodation</a:t>
            </a:r>
            <a:r>
              <a:rPr lang="en-US" sz="2400" b="1" dirty="0">
                <a:solidFill>
                  <a:srgbClr val="414141"/>
                </a:solidFill>
              </a:rPr>
              <a:t> </a:t>
            </a:r>
          </a:p>
          <a:p>
            <a:pPr algn="ctr">
              <a:spcBef>
                <a:spcPts val="0"/>
              </a:spcBef>
            </a:pPr>
            <a:endParaRPr lang="en-IE" sz="800" dirty="0">
              <a:solidFill>
                <a:srgbClr val="414141"/>
              </a:solidFill>
            </a:endParaRPr>
          </a:p>
          <a:p>
            <a:pPr algn="ctr">
              <a:lnSpc>
                <a:spcPts val="2520"/>
              </a:lnSpc>
              <a:spcBef>
                <a:spcPts val="0"/>
              </a:spcBef>
            </a:pPr>
            <a:r>
              <a:rPr lang="en-US" sz="2400" b="1" dirty="0">
                <a:solidFill>
                  <a:srgbClr val="459597"/>
                </a:solidFill>
              </a:rPr>
              <a:t>Section 2 </a:t>
            </a:r>
            <a:r>
              <a:rPr lang="en-US" sz="2400" dirty="0">
                <a:solidFill>
                  <a:srgbClr val="414141"/>
                </a:solidFill>
              </a:rPr>
              <a:t>Why It Matters Now</a:t>
            </a: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Module 1 (Part 2)</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498936"/>
          </a:xfrm>
          <a:prstGeom prst="rect">
            <a:avLst/>
          </a:prstGeom>
          <a:noFill/>
        </p:spPr>
        <p:txBody>
          <a:bodyPr wrap="square" rtlCol="0">
            <a:spAutoFit/>
          </a:bodyPr>
          <a:lstStyle/>
          <a:p>
            <a:pPr algn="ctr">
              <a:lnSpc>
                <a:spcPts val="2520"/>
              </a:lnSpc>
            </a:pPr>
            <a:r>
              <a:rPr lang="en-IE" sz="2400" b="1" dirty="0">
                <a:solidFill>
                  <a:srgbClr val="EC7C69"/>
                </a:solidFill>
              </a:rPr>
              <a:t>Section 3 </a:t>
            </a:r>
            <a:r>
              <a:rPr lang="en-IE" sz="2400" dirty="0">
                <a:solidFill>
                  <a:srgbClr val="382B1B"/>
                </a:solidFill>
              </a:rPr>
              <a:t>Exploring </a:t>
            </a:r>
          </a:p>
          <a:p>
            <a:pPr algn="ctr">
              <a:lnSpc>
                <a:spcPts val="2520"/>
              </a:lnSpc>
            </a:pPr>
            <a:r>
              <a:rPr lang="en-IE" sz="2400" dirty="0">
                <a:solidFill>
                  <a:srgbClr val="382B1B"/>
                </a:solidFill>
              </a:rPr>
              <a:t>Business Models</a:t>
            </a:r>
          </a:p>
          <a:p>
            <a:pPr algn="ctr"/>
            <a:endParaRPr lang="en-IE" sz="800" dirty="0">
              <a:solidFill>
                <a:srgbClr val="382B1B"/>
              </a:solidFill>
            </a:endParaRPr>
          </a:p>
          <a:p>
            <a:pPr algn="ctr">
              <a:lnSpc>
                <a:spcPts val="2520"/>
              </a:lnSpc>
            </a:pPr>
            <a:r>
              <a:rPr lang="en-IE" sz="2400" b="1" dirty="0">
                <a:solidFill>
                  <a:srgbClr val="EC7C69"/>
                </a:solidFill>
              </a:rPr>
              <a:t>Section 4 </a:t>
            </a:r>
          </a:p>
          <a:p>
            <a:pPr algn="ctr">
              <a:lnSpc>
                <a:spcPts val="2520"/>
              </a:lnSpc>
            </a:pPr>
            <a:r>
              <a:rPr lang="en-IE" sz="2400" dirty="0">
                <a:solidFill>
                  <a:srgbClr val="382B1B"/>
                </a:solidFill>
              </a:rPr>
              <a:t>Spotting Opportunities</a:t>
            </a: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47" name="Rectangle 46">
            <a:extLst>
              <a:ext uri="{FF2B5EF4-FFF2-40B4-BE49-F238E27FC236}">
                <a16:creationId xmlns:a16="http://schemas.microsoft.com/office/drawing/2014/main" id="{01996124-7EBE-AC39-8A75-4CFE6D550B36}"/>
              </a:ext>
            </a:extLst>
          </p:cNvPr>
          <p:cNvSpPr/>
          <p:nvPr/>
        </p:nvSpPr>
        <p:spPr>
          <a:xfrm>
            <a:off x="3731848" y="2310039"/>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6" y="5154750"/>
            <a:ext cx="1791110" cy="541174"/>
          </a:xfrm>
          <a:prstGeom prst="rect">
            <a:avLst/>
          </a:prstGeom>
          <a:noFill/>
        </p:spPr>
        <p:txBody>
          <a:bodyPr wrap="square">
            <a:spAutoFit/>
          </a:bodyPr>
          <a:lstStyle/>
          <a:p>
            <a:pPr algn="ctr">
              <a:lnSpc>
                <a:spcPts val="3540"/>
              </a:lnSpc>
            </a:pPr>
            <a:r>
              <a:rPr lang="en-US" sz="3200" b="1" dirty="0">
                <a:solidFill>
                  <a:schemeClr val="bg1"/>
                </a:solidFill>
              </a:rPr>
              <a:t>Next is…</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111" name="Graphic 108">
            <a:extLst>
              <a:ext uri="{FF2B5EF4-FFF2-40B4-BE49-F238E27FC236}">
                <a16:creationId xmlns:a16="http://schemas.microsoft.com/office/drawing/2014/main" id="{91CDDA12-170A-65F5-D559-FB92A1E76E41}"/>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112" name="Graphic 4">
            <a:extLst>
              <a:ext uri="{FF2B5EF4-FFF2-40B4-BE49-F238E27FC236}">
                <a16:creationId xmlns:a16="http://schemas.microsoft.com/office/drawing/2014/main" id="{2D8CA678-E66A-8E2E-CBC3-227952E0C980}"/>
              </a:ext>
            </a:extLst>
          </p:cNvPr>
          <p:cNvGrpSpPr/>
          <p:nvPr/>
        </p:nvGrpSpPr>
        <p:grpSpPr>
          <a:xfrm>
            <a:off x="3655231" y="881980"/>
            <a:ext cx="2393631" cy="1927534"/>
            <a:chOff x="8109460" y="2812987"/>
            <a:chExt cx="1668214" cy="1383387"/>
          </a:xfrm>
          <a:solidFill>
            <a:srgbClr val="414141"/>
          </a:solidFill>
        </p:grpSpPr>
        <p:sp>
          <p:nvSpPr>
            <p:cNvPr id="114" name="Freeform 70">
              <a:extLst>
                <a:ext uri="{FF2B5EF4-FFF2-40B4-BE49-F238E27FC236}">
                  <a16:creationId xmlns:a16="http://schemas.microsoft.com/office/drawing/2014/main" id="{38B317F6-CFB3-1F80-9FD9-986EABEE8D76}"/>
                </a:ext>
              </a:extLst>
            </p:cNvPr>
            <p:cNvSpPr/>
            <p:nvPr/>
          </p:nvSpPr>
          <p:spPr>
            <a:xfrm>
              <a:off x="9730646" y="3366206"/>
              <a:ext cx="47028" cy="82724"/>
            </a:xfrm>
            <a:custGeom>
              <a:avLst/>
              <a:gdLst>
                <a:gd name="connsiteX0" fmla="*/ 7166 w 47028"/>
                <a:gd name="connsiteY0" fmla="*/ 61936 h 82724"/>
                <a:gd name="connsiteX1" fmla="*/ 8023 w 47028"/>
                <a:gd name="connsiteY1" fmla="*/ 64508 h 82724"/>
                <a:gd name="connsiteX2" fmla="*/ 15096 w 47028"/>
                <a:gd name="connsiteY2" fmla="*/ 82725 h 82724"/>
                <a:gd name="connsiteX3" fmla="*/ 47028 w 47028"/>
                <a:gd name="connsiteY3" fmla="*/ 81439 h 82724"/>
                <a:gd name="connsiteX4" fmla="*/ 23025 w 47028"/>
                <a:gd name="connsiteY4" fmla="*/ 0 h 82724"/>
                <a:gd name="connsiteX5" fmla="*/ 7166 w 47028"/>
                <a:gd name="connsiteY5" fmla="*/ 61936 h 8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28" h="82724">
                  <a:moveTo>
                    <a:pt x="7166" y="61936"/>
                  </a:moveTo>
                  <a:cubicBezTo>
                    <a:pt x="7380" y="62794"/>
                    <a:pt x="7809" y="63651"/>
                    <a:pt x="8023" y="64508"/>
                  </a:cubicBezTo>
                  <a:cubicBezTo>
                    <a:pt x="13810" y="79296"/>
                    <a:pt x="15096" y="82725"/>
                    <a:pt x="15096" y="82725"/>
                  </a:cubicBezTo>
                  <a:cubicBezTo>
                    <a:pt x="19167" y="81653"/>
                    <a:pt x="35670" y="78439"/>
                    <a:pt x="47028" y="81439"/>
                  </a:cubicBezTo>
                  <a:cubicBezTo>
                    <a:pt x="41885" y="58293"/>
                    <a:pt x="38242" y="20145"/>
                    <a:pt x="23025" y="0"/>
                  </a:cubicBezTo>
                  <a:cubicBezTo>
                    <a:pt x="-4192" y="24646"/>
                    <a:pt x="-4192" y="30647"/>
                    <a:pt x="7166" y="61936"/>
                  </a:cubicBezTo>
                  <a:close/>
                </a:path>
              </a:pathLst>
            </a:custGeom>
            <a:grpFill/>
            <a:ln w="2143" cap="flat">
              <a:noFill/>
              <a:prstDash val="solid"/>
              <a:miter/>
            </a:ln>
          </p:spPr>
          <p:txBody>
            <a:bodyPr rtlCol="0" anchor="ctr"/>
            <a:lstStyle/>
            <a:p>
              <a:endParaRPr lang="en-US" dirty="0"/>
            </a:p>
          </p:txBody>
        </p:sp>
        <p:sp>
          <p:nvSpPr>
            <p:cNvPr id="115" name="Freeform 73">
              <a:extLst>
                <a:ext uri="{FF2B5EF4-FFF2-40B4-BE49-F238E27FC236}">
                  <a16:creationId xmlns:a16="http://schemas.microsoft.com/office/drawing/2014/main" id="{EE658722-0E11-54C2-6342-1F14584F97E4}"/>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116" name="Freeform 74">
              <a:extLst>
                <a:ext uri="{FF2B5EF4-FFF2-40B4-BE49-F238E27FC236}">
                  <a16:creationId xmlns:a16="http://schemas.microsoft.com/office/drawing/2014/main" id="{B2E1BB61-28BB-8BFC-F2F2-2450F78C77B5}"/>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117" name="Freeform 75">
              <a:extLst>
                <a:ext uri="{FF2B5EF4-FFF2-40B4-BE49-F238E27FC236}">
                  <a16:creationId xmlns:a16="http://schemas.microsoft.com/office/drawing/2014/main" id="{412D5C83-BA9D-06C7-48A8-889F85DD0F3D}"/>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118" name="Freeform 76">
              <a:extLst>
                <a:ext uri="{FF2B5EF4-FFF2-40B4-BE49-F238E27FC236}">
                  <a16:creationId xmlns:a16="http://schemas.microsoft.com/office/drawing/2014/main" id="{EA5E39D2-AC51-C160-57B9-920C42411E06}"/>
                </a:ext>
              </a:extLst>
            </p:cNvPr>
            <p:cNvSpPr/>
            <p:nvPr/>
          </p:nvSpPr>
          <p:spPr>
            <a:xfrm>
              <a:off x="8412919" y="4088558"/>
              <a:ext cx="118124" cy="17816"/>
            </a:xfrm>
            <a:custGeom>
              <a:avLst/>
              <a:gdLst>
                <a:gd name="connsiteX0" fmla="*/ 109098 w 118124"/>
                <a:gd name="connsiteY0" fmla="*/ 310 h 17816"/>
                <a:gd name="connsiteX1" fmla="*/ 55306 w 118124"/>
                <a:gd name="connsiteY1" fmla="*/ 95 h 17816"/>
                <a:gd name="connsiteX2" fmla="*/ 55306 w 118124"/>
                <a:gd name="connsiteY2" fmla="*/ 95 h 17816"/>
                <a:gd name="connsiteX3" fmla="*/ 6871 w 118124"/>
                <a:gd name="connsiteY3" fmla="*/ 95 h 17816"/>
                <a:gd name="connsiteX4" fmla="*/ 14 w 118124"/>
                <a:gd name="connsiteY4" fmla="*/ 6739 h 17816"/>
                <a:gd name="connsiteX5" fmla="*/ 5585 w 118124"/>
                <a:gd name="connsiteY5" fmla="*/ 15097 h 17816"/>
                <a:gd name="connsiteX6" fmla="*/ 13515 w 118124"/>
                <a:gd name="connsiteY6" fmla="*/ 16383 h 17816"/>
                <a:gd name="connsiteX7" fmla="*/ 109955 w 118124"/>
                <a:gd name="connsiteY7" fmla="*/ 12740 h 17816"/>
                <a:gd name="connsiteX8" fmla="*/ 118099 w 118124"/>
                <a:gd name="connsiteY8" fmla="*/ 7382 h 17816"/>
                <a:gd name="connsiteX9" fmla="*/ 109098 w 118124"/>
                <a:gd name="connsiteY9" fmla="*/ 310 h 1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124" h="17816">
                  <a:moveTo>
                    <a:pt x="109098" y="310"/>
                  </a:moveTo>
                  <a:cubicBezTo>
                    <a:pt x="91096" y="95"/>
                    <a:pt x="73308" y="95"/>
                    <a:pt x="55306" y="95"/>
                  </a:cubicBezTo>
                  <a:cubicBezTo>
                    <a:pt x="55306" y="95"/>
                    <a:pt x="55306" y="95"/>
                    <a:pt x="55306" y="95"/>
                  </a:cubicBezTo>
                  <a:cubicBezTo>
                    <a:pt x="39232" y="95"/>
                    <a:pt x="23159" y="-119"/>
                    <a:pt x="6871" y="95"/>
                  </a:cubicBezTo>
                  <a:cubicBezTo>
                    <a:pt x="3014" y="95"/>
                    <a:pt x="228" y="2667"/>
                    <a:pt x="14" y="6739"/>
                  </a:cubicBezTo>
                  <a:cubicBezTo>
                    <a:pt x="-201" y="10596"/>
                    <a:pt x="2157" y="13597"/>
                    <a:pt x="5585" y="15097"/>
                  </a:cubicBezTo>
                  <a:cubicBezTo>
                    <a:pt x="7943" y="16169"/>
                    <a:pt x="10729" y="15954"/>
                    <a:pt x="13515" y="16383"/>
                  </a:cubicBezTo>
                  <a:cubicBezTo>
                    <a:pt x="45876" y="20026"/>
                    <a:pt x="77809" y="15954"/>
                    <a:pt x="109955" y="12740"/>
                  </a:cubicBezTo>
                  <a:cubicBezTo>
                    <a:pt x="113170" y="12311"/>
                    <a:pt x="117671" y="12097"/>
                    <a:pt x="118099" y="7382"/>
                  </a:cubicBezTo>
                  <a:cubicBezTo>
                    <a:pt x="118528" y="1167"/>
                    <a:pt x="113385" y="310"/>
                    <a:pt x="109098" y="310"/>
                  </a:cubicBezTo>
                  <a:close/>
                </a:path>
              </a:pathLst>
            </a:custGeom>
            <a:grpFill/>
            <a:ln w="2143" cap="flat">
              <a:noFill/>
              <a:prstDash val="solid"/>
              <a:miter/>
            </a:ln>
          </p:spPr>
          <p:txBody>
            <a:bodyPr rtlCol="0" anchor="ctr"/>
            <a:lstStyle/>
            <a:p>
              <a:endParaRPr lang="en-US"/>
            </a:p>
          </p:txBody>
        </p:sp>
        <p:sp>
          <p:nvSpPr>
            <p:cNvPr id="119" name="Freeform 77">
              <a:extLst>
                <a:ext uri="{FF2B5EF4-FFF2-40B4-BE49-F238E27FC236}">
                  <a16:creationId xmlns:a16="http://schemas.microsoft.com/office/drawing/2014/main" id="{04985AB9-225A-010B-831C-4792C5A2B7D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120" name="Freeform 78">
              <a:extLst>
                <a:ext uri="{FF2B5EF4-FFF2-40B4-BE49-F238E27FC236}">
                  <a16:creationId xmlns:a16="http://schemas.microsoft.com/office/drawing/2014/main" id="{7CA70BF9-76BA-CF15-9199-F7FA161CC6AC}"/>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21" name="Freeform 79">
              <a:extLst>
                <a:ext uri="{FF2B5EF4-FFF2-40B4-BE49-F238E27FC236}">
                  <a16:creationId xmlns:a16="http://schemas.microsoft.com/office/drawing/2014/main" id="{7B6C5E26-DB4E-6444-3F4D-19067687DC7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22" name="Freeform 80">
              <a:extLst>
                <a:ext uri="{FF2B5EF4-FFF2-40B4-BE49-F238E27FC236}">
                  <a16:creationId xmlns:a16="http://schemas.microsoft.com/office/drawing/2014/main" id="{FB42F3CA-D009-1EC1-B8D6-58D77C3FACC7}"/>
                </a:ext>
              </a:extLst>
            </p:cNvPr>
            <p:cNvSpPr/>
            <p:nvPr/>
          </p:nvSpPr>
          <p:spPr>
            <a:xfrm>
              <a:off x="9256670" y="4086872"/>
              <a:ext cx="49515" cy="18485"/>
            </a:xfrm>
            <a:custGeom>
              <a:avLst/>
              <a:gdLst>
                <a:gd name="connsiteX0" fmla="*/ 21013 w 49515"/>
                <a:gd name="connsiteY0" fmla="*/ 1139 h 18485"/>
                <a:gd name="connsiteX1" fmla="*/ 10 w 49515"/>
                <a:gd name="connsiteY1" fmla="*/ 9926 h 18485"/>
                <a:gd name="connsiteX2" fmla="*/ 22298 w 49515"/>
                <a:gd name="connsiteY2" fmla="*/ 18284 h 18485"/>
                <a:gd name="connsiteX3" fmla="*/ 49516 w 49515"/>
                <a:gd name="connsiteY3" fmla="*/ 9926 h 18485"/>
                <a:gd name="connsiteX4" fmla="*/ 21013 w 49515"/>
                <a:gd name="connsiteY4" fmla="*/ 1139 h 18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15" h="18485">
                  <a:moveTo>
                    <a:pt x="21013" y="1139"/>
                  </a:moveTo>
                  <a:cubicBezTo>
                    <a:pt x="13083" y="67"/>
                    <a:pt x="-419" y="-3147"/>
                    <a:pt x="10" y="9926"/>
                  </a:cubicBezTo>
                  <a:cubicBezTo>
                    <a:pt x="438" y="22999"/>
                    <a:pt x="13726" y="16784"/>
                    <a:pt x="22298" y="18284"/>
                  </a:cubicBezTo>
                  <a:cubicBezTo>
                    <a:pt x="31728" y="16141"/>
                    <a:pt x="49516" y="21927"/>
                    <a:pt x="49516" y="9926"/>
                  </a:cubicBezTo>
                  <a:cubicBezTo>
                    <a:pt x="49302" y="-5934"/>
                    <a:pt x="31299" y="2639"/>
                    <a:pt x="21013" y="1139"/>
                  </a:cubicBezTo>
                  <a:close/>
                </a:path>
              </a:pathLst>
            </a:custGeom>
            <a:grpFill/>
            <a:ln w="2143" cap="flat">
              <a:noFill/>
              <a:prstDash val="solid"/>
              <a:miter/>
            </a:ln>
          </p:spPr>
          <p:txBody>
            <a:bodyPr rtlCol="0" anchor="ctr"/>
            <a:lstStyle/>
            <a:p>
              <a:endParaRPr lang="en-US"/>
            </a:p>
          </p:txBody>
        </p:sp>
        <p:sp>
          <p:nvSpPr>
            <p:cNvPr id="123" name="Freeform 81">
              <a:extLst>
                <a:ext uri="{FF2B5EF4-FFF2-40B4-BE49-F238E27FC236}">
                  <a16:creationId xmlns:a16="http://schemas.microsoft.com/office/drawing/2014/main" id="{A5D87A01-EC86-FC8B-3021-E4F5185D847F}"/>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4" name="TextBox 123">
            <a:extLst>
              <a:ext uri="{FF2B5EF4-FFF2-40B4-BE49-F238E27FC236}">
                <a16:creationId xmlns:a16="http://schemas.microsoft.com/office/drawing/2014/main" id="{045B9096-7057-C7AB-6273-E193CA6B6AC1}"/>
              </a:ext>
            </a:extLst>
          </p:cNvPr>
          <p:cNvSpPr txBox="1"/>
          <p:nvPr/>
        </p:nvSpPr>
        <p:spPr>
          <a:xfrm>
            <a:off x="4047531" y="1063851"/>
            <a:ext cx="1414184" cy="941283"/>
          </a:xfrm>
          <a:prstGeom prst="rect">
            <a:avLst/>
          </a:prstGeom>
          <a:noFill/>
        </p:spPr>
        <p:txBody>
          <a:bodyPr wrap="square">
            <a:spAutoFit/>
          </a:bodyPr>
          <a:lstStyle/>
          <a:p>
            <a:pPr algn="ctr">
              <a:lnSpc>
                <a:spcPts val="3340"/>
              </a:lnSpc>
            </a:pPr>
            <a:r>
              <a:rPr lang="en-US" sz="3200" b="1" dirty="0">
                <a:solidFill>
                  <a:schemeClr val="bg1"/>
                </a:solidFill>
              </a:rPr>
              <a:t>Well Done </a:t>
            </a:r>
            <a:endParaRPr lang="en-US" sz="3200" dirty="0">
              <a:solidFill>
                <a:schemeClr val="bg1"/>
              </a:solidFill>
            </a:endParaRPr>
          </a:p>
        </p:txBody>
      </p:sp>
      <p:sp>
        <p:nvSpPr>
          <p:cNvPr id="128" name="Graphic 125">
            <a:extLst>
              <a:ext uri="{FF2B5EF4-FFF2-40B4-BE49-F238E27FC236}">
                <a16:creationId xmlns:a16="http://schemas.microsoft.com/office/drawing/2014/main" id="{88979D36-FA22-1239-607F-9359F59B65A3}"/>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29" name="Graphic 4">
            <a:extLst>
              <a:ext uri="{FF2B5EF4-FFF2-40B4-BE49-F238E27FC236}">
                <a16:creationId xmlns:a16="http://schemas.microsoft.com/office/drawing/2014/main" id="{D84BCB60-ED83-A8DC-E020-6301255A5DC5}"/>
              </a:ext>
            </a:extLst>
          </p:cNvPr>
          <p:cNvGrpSpPr/>
          <p:nvPr/>
        </p:nvGrpSpPr>
        <p:grpSpPr>
          <a:xfrm>
            <a:off x="6514149" y="3600310"/>
            <a:ext cx="2540597" cy="1848198"/>
            <a:chOff x="7451356" y="3368393"/>
            <a:chExt cx="2245760" cy="1336865"/>
          </a:xfrm>
          <a:solidFill>
            <a:srgbClr val="414141"/>
          </a:solidFill>
        </p:grpSpPr>
        <p:sp>
          <p:nvSpPr>
            <p:cNvPr id="130" name="Freeform 1023">
              <a:extLst>
                <a:ext uri="{FF2B5EF4-FFF2-40B4-BE49-F238E27FC236}">
                  <a16:creationId xmlns:a16="http://schemas.microsoft.com/office/drawing/2014/main" id="{D5A7C996-DB33-75F8-BD46-2489541F73E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131" name="Freeform 1024">
              <a:extLst>
                <a:ext uri="{FF2B5EF4-FFF2-40B4-BE49-F238E27FC236}">
                  <a16:creationId xmlns:a16="http://schemas.microsoft.com/office/drawing/2014/main" id="{9139E82C-B21E-4560-2492-CF2C6732451D}"/>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132" name="Freeform 1025">
              <a:extLst>
                <a:ext uri="{FF2B5EF4-FFF2-40B4-BE49-F238E27FC236}">
                  <a16:creationId xmlns:a16="http://schemas.microsoft.com/office/drawing/2014/main" id="{EA9DC701-91E8-A02D-9411-D8AC901F3901}"/>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133" name="Freeform 1026">
              <a:extLst>
                <a:ext uri="{FF2B5EF4-FFF2-40B4-BE49-F238E27FC236}">
                  <a16:creationId xmlns:a16="http://schemas.microsoft.com/office/drawing/2014/main" id="{A20F4871-632A-0CD0-6C99-EB05BF8FE7C7}"/>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134" name="Freeform 1027">
              <a:extLst>
                <a:ext uri="{FF2B5EF4-FFF2-40B4-BE49-F238E27FC236}">
                  <a16:creationId xmlns:a16="http://schemas.microsoft.com/office/drawing/2014/main" id="{2C8A149A-1DEC-4F29-579D-0B2FBA8A885B}"/>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135" name="Freeform 1028">
              <a:extLst>
                <a:ext uri="{FF2B5EF4-FFF2-40B4-BE49-F238E27FC236}">
                  <a16:creationId xmlns:a16="http://schemas.microsoft.com/office/drawing/2014/main" id="{E7CE979C-24EF-A320-0F27-DD7D7FA8758C}"/>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136" name="Freeform 1029">
              <a:extLst>
                <a:ext uri="{FF2B5EF4-FFF2-40B4-BE49-F238E27FC236}">
                  <a16:creationId xmlns:a16="http://schemas.microsoft.com/office/drawing/2014/main" id="{45C8A8D1-B619-7A2F-1754-413DEB6EBA8B}"/>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137" name="Freeform 1030">
              <a:extLst>
                <a:ext uri="{FF2B5EF4-FFF2-40B4-BE49-F238E27FC236}">
                  <a16:creationId xmlns:a16="http://schemas.microsoft.com/office/drawing/2014/main" id="{FEE42B3B-FD66-7946-CE3D-3859B779B6DD}"/>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138" name="Freeform 1031">
              <a:extLst>
                <a:ext uri="{FF2B5EF4-FFF2-40B4-BE49-F238E27FC236}">
                  <a16:creationId xmlns:a16="http://schemas.microsoft.com/office/drawing/2014/main" id="{E90B4BA4-D49D-6522-B92D-805CCB27C6DB}"/>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139" name="Freeform 1032">
              <a:extLst>
                <a:ext uri="{FF2B5EF4-FFF2-40B4-BE49-F238E27FC236}">
                  <a16:creationId xmlns:a16="http://schemas.microsoft.com/office/drawing/2014/main" id="{222AEAC9-4171-A2A1-5ADC-F3F5AD6D0AA4}"/>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140" name="Freeform 1033">
              <a:extLst>
                <a:ext uri="{FF2B5EF4-FFF2-40B4-BE49-F238E27FC236}">
                  <a16:creationId xmlns:a16="http://schemas.microsoft.com/office/drawing/2014/main" id="{569B5DE1-85FE-E537-5F01-461584797EB4}"/>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141" name="Freeform 1034">
              <a:extLst>
                <a:ext uri="{FF2B5EF4-FFF2-40B4-BE49-F238E27FC236}">
                  <a16:creationId xmlns:a16="http://schemas.microsoft.com/office/drawing/2014/main" id="{352181CD-00AB-1C2A-13AA-0DDF1753C921}"/>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142" name="Freeform 1035">
              <a:extLst>
                <a:ext uri="{FF2B5EF4-FFF2-40B4-BE49-F238E27FC236}">
                  <a16:creationId xmlns:a16="http://schemas.microsoft.com/office/drawing/2014/main" id="{B960E792-4430-1A91-7DFD-912A64EECAC1}"/>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143" name="Freeform 1036">
              <a:extLst>
                <a:ext uri="{FF2B5EF4-FFF2-40B4-BE49-F238E27FC236}">
                  <a16:creationId xmlns:a16="http://schemas.microsoft.com/office/drawing/2014/main" id="{C89B6D2A-5655-BA68-FA58-AA1E071A9F61}"/>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144" name="Freeform 1037">
              <a:extLst>
                <a:ext uri="{FF2B5EF4-FFF2-40B4-BE49-F238E27FC236}">
                  <a16:creationId xmlns:a16="http://schemas.microsoft.com/office/drawing/2014/main" id="{B43B0A00-0272-FE15-EEB4-7A277C48C780}"/>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145" name="Freeform 1038">
              <a:extLst>
                <a:ext uri="{FF2B5EF4-FFF2-40B4-BE49-F238E27FC236}">
                  <a16:creationId xmlns:a16="http://schemas.microsoft.com/office/drawing/2014/main" id="{47C51B5F-BB21-E404-7A50-CCDBA7F8888F}"/>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146" name="Freeform 1039">
              <a:extLst>
                <a:ext uri="{FF2B5EF4-FFF2-40B4-BE49-F238E27FC236}">
                  <a16:creationId xmlns:a16="http://schemas.microsoft.com/office/drawing/2014/main" id="{48ECD6F1-4C82-A4DF-3261-83B16B97CDD5}"/>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147" name="Freeform 1040">
              <a:extLst>
                <a:ext uri="{FF2B5EF4-FFF2-40B4-BE49-F238E27FC236}">
                  <a16:creationId xmlns:a16="http://schemas.microsoft.com/office/drawing/2014/main" id="{06C78CBF-031A-BDEE-0502-3B297BFFF83F}"/>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148" name="Freeform 1041">
              <a:extLst>
                <a:ext uri="{FF2B5EF4-FFF2-40B4-BE49-F238E27FC236}">
                  <a16:creationId xmlns:a16="http://schemas.microsoft.com/office/drawing/2014/main" id="{B2FC0A3C-5DFB-8DEE-D497-7DBB1608B7E8}"/>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149" name="Freeform 1042">
              <a:extLst>
                <a:ext uri="{FF2B5EF4-FFF2-40B4-BE49-F238E27FC236}">
                  <a16:creationId xmlns:a16="http://schemas.microsoft.com/office/drawing/2014/main" id="{C9013EC3-0340-63CF-122C-47D85114A338}"/>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0" name="Freeform 1043">
              <a:extLst>
                <a:ext uri="{FF2B5EF4-FFF2-40B4-BE49-F238E27FC236}">
                  <a16:creationId xmlns:a16="http://schemas.microsoft.com/office/drawing/2014/main" id="{3F263E10-A589-6B2D-5114-4465B1376FF9}"/>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151" name="Freeform 1044">
              <a:extLst>
                <a:ext uri="{FF2B5EF4-FFF2-40B4-BE49-F238E27FC236}">
                  <a16:creationId xmlns:a16="http://schemas.microsoft.com/office/drawing/2014/main" id="{94730D49-3160-E1DB-2AC1-5CD1FEF67A18}"/>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152" name="Freeform 1045">
              <a:extLst>
                <a:ext uri="{FF2B5EF4-FFF2-40B4-BE49-F238E27FC236}">
                  <a16:creationId xmlns:a16="http://schemas.microsoft.com/office/drawing/2014/main" id="{B5127ECF-8CB7-36FC-9F6C-B7FB423B8CEA}"/>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3" name="Freeform 1046">
              <a:extLst>
                <a:ext uri="{FF2B5EF4-FFF2-40B4-BE49-F238E27FC236}">
                  <a16:creationId xmlns:a16="http://schemas.microsoft.com/office/drawing/2014/main" id="{DB32A49F-4280-A30A-D285-6AC03D8407A2}"/>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154" name="Freeform 1047">
              <a:extLst>
                <a:ext uri="{FF2B5EF4-FFF2-40B4-BE49-F238E27FC236}">
                  <a16:creationId xmlns:a16="http://schemas.microsoft.com/office/drawing/2014/main" id="{CE882E42-1106-0C74-CA05-8ADADC9CE28A}"/>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155" name="Freeform 1048">
              <a:extLst>
                <a:ext uri="{FF2B5EF4-FFF2-40B4-BE49-F238E27FC236}">
                  <a16:creationId xmlns:a16="http://schemas.microsoft.com/office/drawing/2014/main" id="{5566CDC8-81FE-44F4-60C8-AFEF536735A3}"/>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6" name="Freeform 1049">
              <a:extLst>
                <a:ext uri="{FF2B5EF4-FFF2-40B4-BE49-F238E27FC236}">
                  <a16:creationId xmlns:a16="http://schemas.microsoft.com/office/drawing/2014/main" id="{BC4F2E1F-3962-9914-7A8D-131CE4822880}"/>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157" name="Freeform 1050">
              <a:extLst>
                <a:ext uri="{FF2B5EF4-FFF2-40B4-BE49-F238E27FC236}">
                  <a16:creationId xmlns:a16="http://schemas.microsoft.com/office/drawing/2014/main" id="{A59ED178-A38A-6D03-6E07-51F61426033F}"/>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158" name="Freeform 1051">
              <a:extLst>
                <a:ext uri="{FF2B5EF4-FFF2-40B4-BE49-F238E27FC236}">
                  <a16:creationId xmlns:a16="http://schemas.microsoft.com/office/drawing/2014/main" id="{129BC4C6-19C2-C79C-59DE-D92414A6E537}"/>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159" name="Freeform 1052">
              <a:extLst>
                <a:ext uri="{FF2B5EF4-FFF2-40B4-BE49-F238E27FC236}">
                  <a16:creationId xmlns:a16="http://schemas.microsoft.com/office/drawing/2014/main" id="{624B57C9-20FF-D2D8-0E8F-83D6D9E5E5B6}"/>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160" name="Freeform 1053">
              <a:extLst>
                <a:ext uri="{FF2B5EF4-FFF2-40B4-BE49-F238E27FC236}">
                  <a16:creationId xmlns:a16="http://schemas.microsoft.com/office/drawing/2014/main" id="{80296263-1D59-0DF9-5790-7A2CA8FB7295}"/>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161" name="Freeform 1054">
              <a:extLst>
                <a:ext uri="{FF2B5EF4-FFF2-40B4-BE49-F238E27FC236}">
                  <a16:creationId xmlns:a16="http://schemas.microsoft.com/office/drawing/2014/main" id="{035C8525-C947-C4A1-A264-C0DCF309B297}"/>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162" name="Freeform 1056">
              <a:extLst>
                <a:ext uri="{FF2B5EF4-FFF2-40B4-BE49-F238E27FC236}">
                  <a16:creationId xmlns:a16="http://schemas.microsoft.com/office/drawing/2014/main" id="{0BE7284D-122E-9F0B-0A84-9863244E8D51}"/>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163" name="Freeform 1057">
              <a:extLst>
                <a:ext uri="{FF2B5EF4-FFF2-40B4-BE49-F238E27FC236}">
                  <a16:creationId xmlns:a16="http://schemas.microsoft.com/office/drawing/2014/main" id="{B2F7EB4B-B7E6-2BB3-3335-66D78C51ECF8}"/>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164" name="Freeform 1058">
              <a:extLst>
                <a:ext uri="{FF2B5EF4-FFF2-40B4-BE49-F238E27FC236}">
                  <a16:creationId xmlns:a16="http://schemas.microsoft.com/office/drawing/2014/main" id="{E60490E0-1AF8-25CD-FD9A-BE2F20357FDE}"/>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165" name="Freeform 1059">
              <a:extLst>
                <a:ext uri="{FF2B5EF4-FFF2-40B4-BE49-F238E27FC236}">
                  <a16:creationId xmlns:a16="http://schemas.microsoft.com/office/drawing/2014/main" id="{327ABAFC-1196-9E42-2B9D-61B9CD909B54}"/>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166" name="Freeform 1060">
              <a:extLst>
                <a:ext uri="{FF2B5EF4-FFF2-40B4-BE49-F238E27FC236}">
                  <a16:creationId xmlns:a16="http://schemas.microsoft.com/office/drawing/2014/main" id="{991032F6-DAD9-38D0-13DF-97C217EF278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167" name="Freeform 1061">
              <a:extLst>
                <a:ext uri="{FF2B5EF4-FFF2-40B4-BE49-F238E27FC236}">
                  <a16:creationId xmlns:a16="http://schemas.microsoft.com/office/drawing/2014/main" id="{F665D6B1-765D-2234-B508-FE5798F8059B}"/>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168" name="Freeform 1062">
              <a:extLst>
                <a:ext uri="{FF2B5EF4-FFF2-40B4-BE49-F238E27FC236}">
                  <a16:creationId xmlns:a16="http://schemas.microsoft.com/office/drawing/2014/main" id="{AEE3871E-4337-C20F-E33A-D298237B13C1}"/>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69" name="Freeform 1063">
              <a:extLst>
                <a:ext uri="{FF2B5EF4-FFF2-40B4-BE49-F238E27FC236}">
                  <a16:creationId xmlns:a16="http://schemas.microsoft.com/office/drawing/2014/main" id="{A925A7F3-7CF0-C0D7-AD02-79DEE9C5D9AD}"/>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0" name="Freeform 1064">
              <a:extLst>
                <a:ext uri="{FF2B5EF4-FFF2-40B4-BE49-F238E27FC236}">
                  <a16:creationId xmlns:a16="http://schemas.microsoft.com/office/drawing/2014/main" id="{42E4C427-34B5-DEA9-4720-54F3A6048DD3}"/>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1" name="Freeform 1065">
              <a:extLst>
                <a:ext uri="{FF2B5EF4-FFF2-40B4-BE49-F238E27FC236}">
                  <a16:creationId xmlns:a16="http://schemas.microsoft.com/office/drawing/2014/main" id="{195B2AFA-CDC7-4344-4F58-C9A4D3115B94}"/>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2" name="Freeform 1066">
              <a:extLst>
                <a:ext uri="{FF2B5EF4-FFF2-40B4-BE49-F238E27FC236}">
                  <a16:creationId xmlns:a16="http://schemas.microsoft.com/office/drawing/2014/main" id="{20387614-37C8-BA1B-214F-884088205721}"/>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3" name="Freeform 1067">
              <a:extLst>
                <a:ext uri="{FF2B5EF4-FFF2-40B4-BE49-F238E27FC236}">
                  <a16:creationId xmlns:a16="http://schemas.microsoft.com/office/drawing/2014/main" id="{424E08AC-0AD2-B8B1-426A-3BAD74D53EDD}"/>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174" name="Freeform 1070">
              <a:extLst>
                <a:ext uri="{FF2B5EF4-FFF2-40B4-BE49-F238E27FC236}">
                  <a16:creationId xmlns:a16="http://schemas.microsoft.com/office/drawing/2014/main" id="{B8495C3E-EC9D-13DC-D8F4-3342F0DF6D3C}"/>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5" name="Freeform 1071">
              <a:extLst>
                <a:ext uri="{FF2B5EF4-FFF2-40B4-BE49-F238E27FC236}">
                  <a16:creationId xmlns:a16="http://schemas.microsoft.com/office/drawing/2014/main" id="{3A80312E-D77B-EB6B-432F-2C3E2D7A8568}"/>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176" name="Freeform 1072">
              <a:extLst>
                <a:ext uri="{FF2B5EF4-FFF2-40B4-BE49-F238E27FC236}">
                  <a16:creationId xmlns:a16="http://schemas.microsoft.com/office/drawing/2014/main" id="{FDB2AFE0-9E91-75CE-2B72-D24C4752069C}"/>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177" name="Freeform 1073">
              <a:extLst>
                <a:ext uri="{FF2B5EF4-FFF2-40B4-BE49-F238E27FC236}">
                  <a16:creationId xmlns:a16="http://schemas.microsoft.com/office/drawing/2014/main" id="{9B4FEB66-4730-8719-C9FE-CEB1DC35BD46}"/>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178" name="Freeform 1074">
              <a:extLst>
                <a:ext uri="{FF2B5EF4-FFF2-40B4-BE49-F238E27FC236}">
                  <a16:creationId xmlns:a16="http://schemas.microsoft.com/office/drawing/2014/main" id="{AB3B2FAF-2A92-299E-98D2-3752686A166E}"/>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179" name="Freeform 1075">
              <a:extLst>
                <a:ext uri="{FF2B5EF4-FFF2-40B4-BE49-F238E27FC236}">
                  <a16:creationId xmlns:a16="http://schemas.microsoft.com/office/drawing/2014/main" id="{0145DEB8-2815-B11C-AE93-2417ECC406E4}"/>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180" name="Freeform 1076">
              <a:extLst>
                <a:ext uri="{FF2B5EF4-FFF2-40B4-BE49-F238E27FC236}">
                  <a16:creationId xmlns:a16="http://schemas.microsoft.com/office/drawing/2014/main" id="{C4DCC65A-977A-5257-3FE8-AF09B5E4304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181" name="Freeform 1077">
              <a:extLst>
                <a:ext uri="{FF2B5EF4-FFF2-40B4-BE49-F238E27FC236}">
                  <a16:creationId xmlns:a16="http://schemas.microsoft.com/office/drawing/2014/main" id="{1635F05A-E3D0-CCA5-3C6E-8594E6A6DF6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182" name="Freeform 1078">
              <a:extLst>
                <a:ext uri="{FF2B5EF4-FFF2-40B4-BE49-F238E27FC236}">
                  <a16:creationId xmlns:a16="http://schemas.microsoft.com/office/drawing/2014/main" id="{2789B95F-E676-954E-18D9-14BA3E6FDB28}"/>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183" name="Freeform 1079">
              <a:extLst>
                <a:ext uri="{FF2B5EF4-FFF2-40B4-BE49-F238E27FC236}">
                  <a16:creationId xmlns:a16="http://schemas.microsoft.com/office/drawing/2014/main" id="{1D833378-51CC-9361-ECBB-C949BAE66104}"/>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184" name="Freeform 1080">
              <a:extLst>
                <a:ext uri="{FF2B5EF4-FFF2-40B4-BE49-F238E27FC236}">
                  <a16:creationId xmlns:a16="http://schemas.microsoft.com/office/drawing/2014/main" id="{112D9F1C-EA9D-712A-5D26-6EF502028B8B}"/>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spTree>
    <p:extLst>
      <p:ext uri="{BB962C8B-B14F-4D97-AF65-F5344CB8AC3E}">
        <p14:creationId xmlns:p14="http://schemas.microsoft.com/office/powerpoint/2010/main" val="296120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8F9702C-3125-C77E-A503-4BFD72760723}"/>
              </a:ext>
            </a:extLst>
          </p:cNvPr>
          <p:cNvSpPr>
            <a:spLocks noGrp="1"/>
          </p:cNvSpPr>
          <p:nvPr>
            <p:ph type="body" sz="quarter" idx="16"/>
          </p:nvPr>
        </p:nvSpPr>
        <p:spPr>
          <a:xfrm>
            <a:off x="733931" y="2695992"/>
            <a:ext cx="4015460" cy="3066422"/>
          </a:xfrm>
        </p:spPr>
        <p:txBody>
          <a:bodyPr>
            <a:normAutofit/>
          </a:bodyPr>
          <a:lstStyle/>
          <a:p>
            <a:pPr>
              <a:lnSpc>
                <a:spcPts val="4100"/>
              </a:lnSpc>
            </a:pPr>
            <a:r>
              <a:rPr lang="en-GB" sz="4000" dirty="0"/>
              <a:t>Introduction to Alternative Tourism  Accommodation</a:t>
            </a:r>
          </a:p>
          <a:p>
            <a:pPr>
              <a:lnSpc>
                <a:spcPts val="4100"/>
              </a:lnSpc>
            </a:pPr>
            <a:endParaRPr lang="en-GB" sz="4000" dirty="0"/>
          </a:p>
        </p:txBody>
      </p:sp>
      <p:sp>
        <p:nvSpPr>
          <p:cNvPr id="3" name="Text Placeholder 2">
            <a:extLst>
              <a:ext uri="{FF2B5EF4-FFF2-40B4-BE49-F238E27FC236}">
                <a16:creationId xmlns:a16="http://schemas.microsoft.com/office/drawing/2014/main" id="{CD801361-236F-A53C-BAD7-CD8759C54088}"/>
              </a:ext>
            </a:extLst>
          </p:cNvPr>
          <p:cNvSpPr>
            <a:spLocks noGrp="1"/>
          </p:cNvSpPr>
          <p:nvPr>
            <p:ph type="body" sz="quarter" idx="17"/>
          </p:nvPr>
        </p:nvSpPr>
        <p:spPr>
          <a:xfrm>
            <a:off x="733931" y="1095586"/>
            <a:ext cx="5362069" cy="582221"/>
          </a:xfrm>
        </p:spPr>
        <p:txBody>
          <a:bodyPr/>
          <a:lstStyle/>
          <a:p>
            <a:r>
              <a:rPr lang="en-IE" sz="6600" b="1" dirty="0"/>
              <a:t>Section 1</a:t>
            </a:r>
            <a:endParaRPr lang="en-GB" sz="6600" b="1" dirty="0"/>
          </a:p>
        </p:txBody>
      </p:sp>
      <p:pic>
        <p:nvPicPr>
          <p:cNvPr id="10" name="Picture Placeholder 9" descr="A triangular building surrounded by trees&#10;&#10;AI-generated content may be incorrect.">
            <a:extLst>
              <a:ext uri="{FF2B5EF4-FFF2-40B4-BE49-F238E27FC236}">
                <a16:creationId xmlns:a16="http://schemas.microsoft.com/office/drawing/2014/main" id="{C4F36E5C-084D-2CDC-CBDC-596B4691F3D7}"/>
              </a:ext>
            </a:extLst>
          </p:cNvPr>
          <p:cNvPicPr>
            <a:picLocks noGrp="1" noChangeAspect="1"/>
          </p:cNvPicPr>
          <p:nvPr>
            <p:ph type="pic" sz="quarter" idx="19"/>
          </p:nvPr>
        </p:nvPicPr>
        <p:blipFill>
          <a:blip r:embed="rId2"/>
          <a:srcRect l="2009" r="2009"/>
          <a:stretch>
            <a:fillRect/>
          </a:stretch>
        </p:blipFill>
        <p:spPr/>
      </p:pic>
      <p:sp>
        <p:nvSpPr>
          <p:cNvPr id="8" name="Text Placeholder 7">
            <a:extLst>
              <a:ext uri="{FF2B5EF4-FFF2-40B4-BE49-F238E27FC236}">
                <a16:creationId xmlns:a16="http://schemas.microsoft.com/office/drawing/2014/main" id="{BA935956-FB5E-0DE2-1EB9-1DEABC46DE1F}"/>
              </a:ext>
            </a:extLst>
          </p:cNvPr>
          <p:cNvSpPr>
            <a:spLocks noGrp="1"/>
          </p:cNvSpPr>
          <p:nvPr>
            <p:ph type="body" sz="quarter" idx="65"/>
          </p:nvPr>
        </p:nvSpPr>
        <p:spPr>
          <a:xfrm>
            <a:off x="8269941" y="1451578"/>
            <a:ext cx="4016188" cy="452458"/>
          </a:xfrm>
          <a:solidFill>
            <a:srgbClr val="EC7C69"/>
          </a:solidFill>
        </p:spPr>
        <p:txBody>
          <a:bodyPr/>
          <a:lstStyle/>
          <a:p>
            <a:pPr algn="ctr"/>
            <a:r>
              <a:rPr lang="en-IE" sz="1200" dirty="0"/>
              <a:t>Photo Credit: </a:t>
            </a:r>
            <a:r>
              <a:rPr lang="en-IE" sz="1200" dirty="0" err="1"/>
              <a:t>Drumhierny</a:t>
            </a:r>
            <a:r>
              <a:rPr lang="en-IE" sz="1200" dirty="0"/>
              <a:t>, Woodland, Leitrim, Ireland</a:t>
            </a:r>
          </a:p>
        </p:txBody>
      </p:sp>
      <p:sp>
        <p:nvSpPr>
          <p:cNvPr id="4" name="Freeform 3">
            <a:extLst>
              <a:ext uri="{FF2B5EF4-FFF2-40B4-BE49-F238E27FC236}">
                <a16:creationId xmlns:a16="http://schemas.microsoft.com/office/drawing/2014/main" id="{589A67BA-1D02-5EB6-E35E-902671F654BE}"/>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03329F74-865D-717E-B9CD-53FA4B8764FF}"/>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pPr/>
              <a:t>5</a:t>
            </a:fld>
            <a:endParaRPr lang="fr-CA" sz="1200" dirty="0"/>
          </a:p>
        </p:txBody>
      </p:sp>
      <p:pic>
        <p:nvPicPr>
          <p:cNvPr id="9" name="Picture 8">
            <a:extLst>
              <a:ext uri="{FF2B5EF4-FFF2-40B4-BE49-F238E27FC236}">
                <a16:creationId xmlns:a16="http://schemas.microsoft.com/office/drawing/2014/main" id="{349B5CDE-F997-D88E-2292-01A179C1AFA3}"/>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139777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B9B9F2-B63F-85E8-6203-5378E2FB1706}"/>
              </a:ext>
            </a:extLst>
          </p:cNvPr>
          <p:cNvSpPr>
            <a:spLocks noGrp="1"/>
          </p:cNvSpPr>
          <p:nvPr>
            <p:ph type="body" sz="quarter" idx="18"/>
          </p:nvPr>
        </p:nvSpPr>
        <p:spPr>
          <a:xfrm>
            <a:off x="7373100" y="1619769"/>
            <a:ext cx="4147731" cy="870198"/>
          </a:xfrm>
        </p:spPr>
        <p:txBody>
          <a:bodyPr/>
          <a:lstStyle/>
          <a:p>
            <a:pPr>
              <a:lnSpc>
                <a:spcPts val="3340"/>
              </a:lnSpc>
            </a:pPr>
            <a:r>
              <a:rPr lang="en-GB" sz="3200" dirty="0"/>
              <a:t>Introduction to Alternative Tourism  Accommodation</a:t>
            </a:r>
          </a:p>
          <a:p>
            <a:pPr>
              <a:lnSpc>
                <a:spcPts val="3340"/>
              </a:lnSpc>
            </a:pPr>
            <a:endParaRPr lang="en-GB" sz="3200" dirty="0"/>
          </a:p>
        </p:txBody>
      </p:sp>
      <p:sp>
        <p:nvSpPr>
          <p:cNvPr id="3" name="Text Placeholder 2">
            <a:extLst>
              <a:ext uri="{FF2B5EF4-FFF2-40B4-BE49-F238E27FC236}">
                <a16:creationId xmlns:a16="http://schemas.microsoft.com/office/drawing/2014/main" id="{8F966A34-72E0-3F13-5BEB-DAB8F7C15B0A}"/>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Section 1</a:t>
            </a:r>
          </a:p>
        </p:txBody>
      </p:sp>
      <p:sp>
        <p:nvSpPr>
          <p:cNvPr id="5" name="Text Placeholder 4">
            <a:extLst>
              <a:ext uri="{FF2B5EF4-FFF2-40B4-BE49-F238E27FC236}">
                <a16:creationId xmlns:a16="http://schemas.microsoft.com/office/drawing/2014/main" id="{FB39AA42-3E34-8BA8-11DF-33BA071DDECC}"/>
              </a:ext>
            </a:extLst>
          </p:cNvPr>
          <p:cNvSpPr>
            <a:spLocks noGrp="1"/>
          </p:cNvSpPr>
          <p:nvPr>
            <p:ph type="body" sz="quarter" idx="23"/>
          </p:nvPr>
        </p:nvSpPr>
        <p:spPr>
          <a:xfrm>
            <a:off x="563039" y="4368034"/>
            <a:ext cx="4614080" cy="1248936"/>
          </a:xfrm>
        </p:spPr>
        <p:txBody>
          <a:bodyPr lIns="91440" tIns="45720" rIns="91440" bIns="45720" anchor="t"/>
          <a:lstStyle/>
          <a:p>
            <a:pPr>
              <a:buNone/>
            </a:pPr>
            <a:r>
              <a:rPr lang="en-US" sz="4000" b="1" dirty="0">
                <a:solidFill>
                  <a:srgbClr val="EC7C69"/>
                </a:solidFill>
              </a:rPr>
              <a:t>Overview:</a:t>
            </a:r>
            <a:endParaRPr lang="en-US" sz="4000" dirty="0"/>
          </a:p>
        </p:txBody>
      </p:sp>
      <p:pic>
        <p:nvPicPr>
          <p:cNvPr id="26" name="Picture Placeholder 25" descr="A table with food on it by a window&#10;&#10;AI-generated content may be incorrect.">
            <a:extLst>
              <a:ext uri="{FF2B5EF4-FFF2-40B4-BE49-F238E27FC236}">
                <a16:creationId xmlns:a16="http://schemas.microsoft.com/office/drawing/2014/main" id="{72697C03-1B81-D7A1-DBA3-9AB5A77B6C00}"/>
              </a:ext>
            </a:extLst>
          </p:cNvPr>
          <p:cNvPicPr>
            <a:picLocks noGrp="1" noChangeAspect="1"/>
          </p:cNvPicPr>
          <p:nvPr>
            <p:ph type="pic" sz="quarter" idx="67"/>
          </p:nvPr>
        </p:nvPicPr>
        <p:blipFill>
          <a:blip r:embed="rId2"/>
          <a:srcRect l="2602" r="2602"/>
          <a:stretch>
            <a:fillRect/>
          </a:stretch>
        </p:blipFill>
        <p:spPr/>
      </p:pic>
      <p:sp>
        <p:nvSpPr>
          <p:cNvPr id="8" name="Text Placeholder 7">
            <a:extLst>
              <a:ext uri="{FF2B5EF4-FFF2-40B4-BE49-F238E27FC236}">
                <a16:creationId xmlns:a16="http://schemas.microsoft.com/office/drawing/2014/main" id="{BF03C77B-EC8E-4473-61C0-C4D0BC1017E3}"/>
              </a:ext>
            </a:extLst>
          </p:cNvPr>
          <p:cNvSpPr>
            <a:spLocks noGrp="1"/>
          </p:cNvSpPr>
          <p:nvPr>
            <p:ph type="body" sz="quarter" idx="66"/>
          </p:nvPr>
        </p:nvSpPr>
        <p:spPr>
          <a:xfrm>
            <a:off x="-18532" y="148452"/>
            <a:ext cx="4532219" cy="452458"/>
          </a:xfrm>
          <a:prstGeom prst="rect">
            <a:avLst/>
          </a:prstGeom>
          <a:solidFill>
            <a:srgbClr val="EC7C69"/>
          </a:solidFill>
        </p:spPr>
        <p:txBody>
          <a:bodyPr/>
          <a:lstStyle/>
          <a:p>
            <a:pPr algn="ctr"/>
            <a:r>
              <a:rPr lang="en-GB" sz="1200" dirty="0"/>
              <a:t>Photo Credit: Amsterdam The Crane by </a:t>
            </a:r>
            <a:r>
              <a:rPr lang="en-GB" sz="1200" dirty="0" err="1"/>
              <a:t>Yays</a:t>
            </a:r>
            <a:r>
              <a:rPr lang="en-GB" sz="1200" dirty="0"/>
              <a:t>, The Netherlands</a:t>
            </a:r>
          </a:p>
        </p:txBody>
      </p:sp>
      <p:sp>
        <p:nvSpPr>
          <p:cNvPr id="27" name="Text Placeholder 4">
            <a:extLst>
              <a:ext uri="{FF2B5EF4-FFF2-40B4-BE49-F238E27FC236}">
                <a16:creationId xmlns:a16="http://schemas.microsoft.com/office/drawing/2014/main" id="{FEFC0FC3-D0EA-6F69-D5DD-8971AE4A858B}"/>
              </a:ext>
            </a:extLst>
          </p:cNvPr>
          <p:cNvSpPr txBox="1">
            <a:spLocks/>
          </p:cNvSpPr>
          <p:nvPr/>
        </p:nvSpPr>
        <p:spPr>
          <a:xfrm>
            <a:off x="3415553" y="4489899"/>
            <a:ext cx="7073153"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60"/>
              </a:lnSpc>
            </a:pPr>
            <a:r>
              <a:rPr lang="en-IE" sz="2800" dirty="0"/>
              <a:t>This section will set the stage for understanding the alternative accommodation business type and identify its different types, trends, and business potentials</a:t>
            </a:r>
            <a:endParaRPr lang="en-IE" dirty="0"/>
          </a:p>
        </p:txBody>
      </p:sp>
      <p:sp>
        <p:nvSpPr>
          <p:cNvPr id="29" name="Slide Number Placeholder 5">
            <a:extLst>
              <a:ext uri="{FF2B5EF4-FFF2-40B4-BE49-F238E27FC236}">
                <a16:creationId xmlns:a16="http://schemas.microsoft.com/office/drawing/2014/main" id="{E4335DE4-E311-817A-5519-401E046AA42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6</a:t>
            </a:fld>
            <a:endParaRPr lang="fr-CA" sz="1200" dirty="0"/>
          </a:p>
        </p:txBody>
      </p:sp>
    </p:spTree>
    <p:extLst>
      <p:ext uri="{BB962C8B-B14F-4D97-AF65-F5344CB8AC3E}">
        <p14:creationId xmlns:p14="http://schemas.microsoft.com/office/powerpoint/2010/main" val="1721509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F1AAE-06AA-35C6-FEC8-5CF4A9BBF78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E5BDF76-283A-9406-C824-FA960CAA1DD5}"/>
              </a:ext>
            </a:extLst>
          </p:cNvPr>
          <p:cNvSpPr>
            <a:spLocks noGrp="1"/>
          </p:cNvSpPr>
          <p:nvPr>
            <p:ph type="body" sz="quarter" idx="16"/>
          </p:nvPr>
        </p:nvSpPr>
        <p:spPr>
          <a:xfrm>
            <a:off x="1783120" y="2068306"/>
            <a:ext cx="7088317" cy="3739042"/>
          </a:xfrm>
        </p:spPr>
        <p:txBody>
          <a:bodyPr>
            <a:noAutofit/>
          </a:bodyPr>
          <a:lstStyle/>
          <a:p>
            <a:pPr>
              <a:lnSpc>
                <a:spcPts val="2480"/>
              </a:lnSpc>
            </a:pPr>
            <a:r>
              <a:rPr lang="en-GB" sz="2400" dirty="0"/>
              <a:t>Define and understand what alternative accommodation is, highlighting its distinguishing features and showcasing diverse examples.</a:t>
            </a:r>
          </a:p>
          <a:p>
            <a:pPr>
              <a:lnSpc>
                <a:spcPts val="2480"/>
              </a:lnSpc>
            </a:pPr>
            <a:endParaRPr lang="en-US" sz="2400" dirty="0"/>
          </a:p>
          <a:p>
            <a:pPr>
              <a:lnSpc>
                <a:spcPts val="2480"/>
              </a:lnSpc>
            </a:pPr>
            <a:endParaRPr lang="en-US" sz="2400" dirty="0"/>
          </a:p>
          <a:p>
            <a:pPr>
              <a:lnSpc>
                <a:spcPts val="2480"/>
              </a:lnSpc>
            </a:pPr>
            <a:r>
              <a:rPr lang="en-GB" sz="2400" dirty="0"/>
              <a:t>Introduce the growing market demand, format flexibility, use of existing spaces, and potential for lower set-up costs, thereby illustrating the commercial viability of alternative accommodation</a:t>
            </a:r>
          </a:p>
          <a:p>
            <a:pPr>
              <a:lnSpc>
                <a:spcPts val="2480"/>
              </a:lnSpc>
            </a:pPr>
            <a:endParaRPr lang="en-GB" sz="2400" dirty="0"/>
          </a:p>
        </p:txBody>
      </p:sp>
      <p:sp>
        <p:nvSpPr>
          <p:cNvPr id="11" name="Freeform 10">
            <a:extLst>
              <a:ext uri="{FF2B5EF4-FFF2-40B4-BE49-F238E27FC236}">
                <a16:creationId xmlns:a16="http://schemas.microsoft.com/office/drawing/2014/main" id="{AF37BAE7-1ABA-0271-7311-B213C03F2EE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9DCA44B-81D3-0ADF-00DB-C1FE2E7E6CC0}"/>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Section 1: </a:t>
            </a:r>
            <a:r>
              <a:rPr lang="en-US" dirty="0"/>
              <a:t>Key Learning Areas</a:t>
            </a:r>
          </a:p>
        </p:txBody>
      </p:sp>
      <p:sp>
        <p:nvSpPr>
          <p:cNvPr id="13" name="Slide Number Placeholder 5">
            <a:extLst>
              <a:ext uri="{FF2B5EF4-FFF2-40B4-BE49-F238E27FC236}">
                <a16:creationId xmlns:a16="http://schemas.microsoft.com/office/drawing/2014/main" id="{DF2840AD-279D-C57F-461F-9889AF42308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pPr/>
              <a:t>7</a:t>
            </a:fld>
            <a:endParaRPr lang="fr-CA" sz="1200" dirty="0"/>
          </a:p>
        </p:txBody>
      </p:sp>
      <p:sp>
        <p:nvSpPr>
          <p:cNvPr id="14" name="Text Placeholder 2">
            <a:extLst>
              <a:ext uri="{FF2B5EF4-FFF2-40B4-BE49-F238E27FC236}">
                <a16:creationId xmlns:a16="http://schemas.microsoft.com/office/drawing/2014/main" id="{7B536B05-E9F8-E800-CA40-C2C2E5245886}"/>
              </a:ext>
            </a:extLst>
          </p:cNvPr>
          <p:cNvSpPr txBox="1">
            <a:spLocks/>
          </p:cNvSpPr>
          <p:nvPr/>
        </p:nvSpPr>
        <p:spPr>
          <a:xfrm>
            <a:off x="733932" y="1475722"/>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5" name="Freeform 14">
            <a:extLst>
              <a:ext uri="{FF2B5EF4-FFF2-40B4-BE49-F238E27FC236}">
                <a16:creationId xmlns:a16="http://schemas.microsoft.com/office/drawing/2014/main" id="{C8F8549A-7667-087B-32FC-86C675A99195}"/>
              </a:ext>
            </a:extLst>
          </p:cNvPr>
          <p:cNvSpPr/>
          <p:nvPr/>
        </p:nvSpPr>
        <p:spPr>
          <a:xfrm>
            <a:off x="0" y="2217930"/>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6" name="Text Placeholder 2">
            <a:extLst>
              <a:ext uri="{FF2B5EF4-FFF2-40B4-BE49-F238E27FC236}">
                <a16:creationId xmlns:a16="http://schemas.microsoft.com/office/drawing/2014/main" id="{2974CEDD-D8E6-9517-13F1-CA2ECADE3C3B}"/>
              </a:ext>
            </a:extLst>
          </p:cNvPr>
          <p:cNvSpPr txBox="1">
            <a:spLocks/>
          </p:cNvSpPr>
          <p:nvPr/>
        </p:nvSpPr>
        <p:spPr>
          <a:xfrm>
            <a:off x="733932" y="313788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7" name="Freeform 16">
            <a:extLst>
              <a:ext uri="{FF2B5EF4-FFF2-40B4-BE49-F238E27FC236}">
                <a16:creationId xmlns:a16="http://schemas.microsoft.com/office/drawing/2014/main" id="{5D8F45E5-7A6A-A892-E8EE-DDF932955CCB}"/>
              </a:ext>
            </a:extLst>
          </p:cNvPr>
          <p:cNvSpPr/>
          <p:nvPr/>
        </p:nvSpPr>
        <p:spPr>
          <a:xfrm>
            <a:off x="0" y="388009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1650425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53230-1E30-3567-1E63-56D602AFD3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9B458C3-0269-BB65-8D7D-97303D9A8849}"/>
              </a:ext>
            </a:extLst>
          </p:cNvPr>
          <p:cNvSpPr>
            <a:spLocks noGrp="1"/>
          </p:cNvSpPr>
          <p:nvPr>
            <p:ph type="body" sz="quarter" idx="18"/>
          </p:nvPr>
        </p:nvSpPr>
        <p:spPr>
          <a:xfrm>
            <a:off x="635946" y="2339374"/>
            <a:ext cx="10121701" cy="3499183"/>
          </a:xfrm>
        </p:spPr>
        <p:txBody>
          <a:bodyPr/>
          <a:lstStyle/>
          <a:p>
            <a:pPr>
              <a:lnSpc>
                <a:spcPts val="2240"/>
              </a:lnSpc>
            </a:pPr>
            <a:r>
              <a:rPr lang="en-GB" sz="2200" dirty="0">
                <a:solidFill>
                  <a:srgbClr val="414141"/>
                </a:solidFill>
              </a:rPr>
              <a:t>Have you ever dreamed of staying in a treehouse, a houseboat, or a cozy eco-lodge in the middle of nature? These are just a few examples of what we call alternative accommodation - a growing trend that’s reshaping the way we travel.  </a:t>
            </a:r>
          </a:p>
          <a:p>
            <a:pPr>
              <a:lnSpc>
                <a:spcPts val="2240"/>
              </a:lnSpc>
            </a:pPr>
            <a:endParaRPr lang="en-GB" sz="2200" dirty="0">
              <a:solidFill>
                <a:srgbClr val="414141"/>
              </a:solidFill>
            </a:endParaRPr>
          </a:p>
          <a:p>
            <a:pPr>
              <a:lnSpc>
                <a:spcPts val="2240"/>
              </a:lnSpc>
            </a:pPr>
            <a:r>
              <a:rPr lang="en-GB" sz="2200" b="1" dirty="0">
                <a:solidFill>
                  <a:srgbClr val="414141"/>
                </a:solidFill>
              </a:rPr>
              <a:t>In the next slides, we’ll explore:  </a:t>
            </a:r>
          </a:p>
          <a:p>
            <a:pPr>
              <a:lnSpc>
                <a:spcPts val="2240"/>
              </a:lnSpc>
            </a:pPr>
            <a:endParaRPr lang="en-GB" sz="2200" dirty="0">
              <a:solidFill>
                <a:srgbClr val="414141"/>
              </a:solidFill>
            </a:endParaRPr>
          </a:p>
          <a:p>
            <a:pPr>
              <a:lnSpc>
                <a:spcPts val="2240"/>
              </a:lnSpc>
            </a:pPr>
            <a:r>
              <a:rPr lang="en-GB" sz="2200" dirty="0">
                <a:solidFill>
                  <a:srgbClr val="414141"/>
                </a:solidFill>
              </a:rPr>
              <a:t>What alternative accommodation is and why it’s becoming so popular?</a:t>
            </a:r>
          </a:p>
          <a:p>
            <a:pPr>
              <a:lnSpc>
                <a:spcPts val="2240"/>
              </a:lnSpc>
            </a:pPr>
            <a:r>
              <a:rPr lang="en-GB" sz="2200" dirty="0">
                <a:solidFill>
                  <a:srgbClr val="414141"/>
                </a:solidFill>
              </a:rPr>
              <a:t>What makes it special, from its uniqueness and sustainability to the personalized experiences it offers?</a:t>
            </a:r>
          </a:p>
          <a:p>
            <a:pPr>
              <a:lnSpc>
                <a:spcPts val="2240"/>
              </a:lnSpc>
            </a:pPr>
            <a:r>
              <a:rPr lang="en-GB" sz="2200" dirty="0">
                <a:solidFill>
                  <a:srgbClr val="414141"/>
                </a:solidFill>
              </a:rPr>
              <a:t>By the end of these slides, you’ll have a clear understanding of why </a:t>
            </a:r>
            <a:r>
              <a:rPr lang="en-GB" sz="2200" dirty="0" err="1">
                <a:solidFill>
                  <a:srgbClr val="414141"/>
                </a:solidFill>
              </a:rPr>
              <a:t>travelers</a:t>
            </a:r>
            <a:r>
              <a:rPr lang="en-GB" sz="2200" dirty="0">
                <a:solidFill>
                  <a:srgbClr val="414141"/>
                </a:solidFill>
              </a:rPr>
              <a:t> are choosing these unique stays over traditional hotels and how this trend is opening up new opportunities in the tourism industry. </a:t>
            </a:r>
            <a:endParaRPr lang="en-US" sz="2200" dirty="0">
              <a:solidFill>
                <a:srgbClr val="414141"/>
              </a:solidFill>
            </a:endParaRPr>
          </a:p>
        </p:txBody>
      </p:sp>
      <p:sp>
        <p:nvSpPr>
          <p:cNvPr id="4" name="Text Placeholder 3">
            <a:extLst>
              <a:ext uri="{FF2B5EF4-FFF2-40B4-BE49-F238E27FC236}">
                <a16:creationId xmlns:a16="http://schemas.microsoft.com/office/drawing/2014/main" id="{F0AE6B88-48F0-928C-17E6-F365F488DA42}"/>
              </a:ext>
            </a:extLst>
          </p:cNvPr>
          <p:cNvSpPr>
            <a:spLocks noGrp="1"/>
          </p:cNvSpPr>
          <p:nvPr>
            <p:ph type="body" sz="quarter" idx="16"/>
          </p:nvPr>
        </p:nvSpPr>
        <p:spPr>
          <a:xfrm>
            <a:off x="653780" y="472365"/>
            <a:ext cx="10614687" cy="803654"/>
          </a:xfrm>
        </p:spPr>
        <p:txBody>
          <a:bodyPr/>
          <a:lstStyle/>
          <a:p>
            <a:r>
              <a:rPr lang="en-US" dirty="0"/>
              <a:t>Introduction to Alternative Tourism Accommodation</a:t>
            </a:r>
          </a:p>
        </p:txBody>
      </p:sp>
      <p:sp>
        <p:nvSpPr>
          <p:cNvPr id="6" name="Text Placeholder 5">
            <a:extLst>
              <a:ext uri="{FF2B5EF4-FFF2-40B4-BE49-F238E27FC236}">
                <a16:creationId xmlns:a16="http://schemas.microsoft.com/office/drawing/2014/main" id="{6C90B274-04DD-A78E-7A4D-9833C7DA1C99}"/>
              </a:ext>
            </a:extLst>
          </p:cNvPr>
          <p:cNvSpPr>
            <a:spLocks noGrp="1"/>
          </p:cNvSpPr>
          <p:nvPr>
            <p:ph type="body" sz="quarter" idx="19"/>
          </p:nvPr>
        </p:nvSpPr>
        <p:spPr>
          <a:xfrm>
            <a:off x="653780" y="1633676"/>
            <a:ext cx="10614687" cy="803654"/>
          </a:xfrm>
        </p:spPr>
        <p:txBody>
          <a:bodyPr/>
          <a:lstStyle/>
          <a:p>
            <a:r>
              <a:rPr lang="en-US" dirty="0"/>
              <a:t>What is an Alternative Accommodation</a:t>
            </a:r>
          </a:p>
        </p:txBody>
      </p:sp>
      <p:cxnSp>
        <p:nvCxnSpPr>
          <p:cNvPr id="2" name="Straight Connector 1">
            <a:extLst>
              <a:ext uri="{FF2B5EF4-FFF2-40B4-BE49-F238E27FC236}">
                <a16:creationId xmlns:a16="http://schemas.microsoft.com/office/drawing/2014/main" id="{8C9897D0-746F-F13F-69C6-4D346D8584EE}"/>
              </a:ext>
            </a:extLst>
          </p:cNvPr>
          <p:cNvCxnSpPr>
            <a:cxnSpLocks/>
          </p:cNvCxnSpPr>
          <p:nvPr/>
        </p:nvCxnSpPr>
        <p:spPr>
          <a:xfrm>
            <a:off x="0" y="1311081"/>
            <a:ext cx="652182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243F5006-4B5F-5382-60A6-BCCB0E7A88F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8</a:t>
            </a:fld>
            <a:endParaRPr lang="fr-CA" sz="1200" dirty="0"/>
          </a:p>
        </p:txBody>
      </p:sp>
    </p:spTree>
    <p:extLst>
      <p:ext uri="{BB962C8B-B14F-4D97-AF65-F5344CB8AC3E}">
        <p14:creationId xmlns:p14="http://schemas.microsoft.com/office/powerpoint/2010/main" val="3135575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07CBF1-5103-57D0-ECAE-B68DC56DA929}"/>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Key Learning Area</a:t>
            </a:r>
          </a:p>
        </p:txBody>
      </p:sp>
      <p:sp>
        <p:nvSpPr>
          <p:cNvPr id="6" name="Text Placeholder 5">
            <a:extLst>
              <a:ext uri="{FF2B5EF4-FFF2-40B4-BE49-F238E27FC236}">
                <a16:creationId xmlns:a16="http://schemas.microsoft.com/office/drawing/2014/main" id="{72C2221A-D11C-F049-4BE8-7693558EE84B}"/>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D93B41D0-B47F-F72A-67EC-6926BF890FF9}"/>
              </a:ext>
            </a:extLst>
          </p:cNvPr>
          <p:cNvSpPr>
            <a:spLocks noGrp="1"/>
          </p:cNvSpPr>
          <p:nvPr>
            <p:ph type="body" sz="quarter" idx="16"/>
          </p:nvPr>
        </p:nvSpPr>
        <p:spPr>
          <a:xfrm>
            <a:off x="4061012" y="732734"/>
            <a:ext cx="7315200" cy="803654"/>
          </a:xfrm>
          <a:prstGeom prst="rect">
            <a:avLst/>
          </a:prstGeom>
        </p:spPr>
        <p:txBody>
          <a:bodyPr/>
          <a:lstStyle/>
          <a:p>
            <a:pPr>
              <a:lnSpc>
                <a:spcPts val="2960"/>
              </a:lnSpc>
            </a:pPr>
            <a:r>
              <a:rPr lang="en-GB" sz="2800" dirty="0"/>
              <a:t>Define and understand what is alternative accommodation, distinguishing features and showcasing diverse examples</a:t>
            </a:r>
            <a:endParaRPr lang="en-US" sz="2800" dirty="0"/>
          </a:p>
        </p:txBody>
      </p:sp>
      <p:sp>
        <p:nvSpPr>
          <p:cNvPr id="4" name="Text Placeholder 3">
            <a:extLst>
              <a:ext uri="{FF2B5EF4-FFF2-40B4-BE49-F238E27FC236}">
                <a16:creationId xmlns:a16="http://schemas.microsoft.com/office/drawing/2014/main" id="{EC93FF4B-75FD-885B-C952-7372901F3BB9}"/>
              </a:ext>
            </a:extLst>
          </p:cNvPr>
          <p:cNvSpPr>
            <a:spLocks noGrp="1"/>
          </p:cNvSpPr>
          <p:nvPr>
            <p:ph type="body" sz="quarter" idx="21"/>
          </p:nvPr>
        </p:nvSpPr>
        <p:spPr>
          <a:xfrm>
            <a:off x="4061012" y="2541493"/>
            <a:ext cx="7491868" cy="4055573"/>
          </a:xfrm>
          <a:prstGeom prst="rect">
            <a:avLst/>
          </a:prstGeom>
        </p:spPr>
        <p:txBody>
          <a:bodyPr lIns="91440" tIns="45720" rIns="91440" bIns="45720" anchor="t"/>
          <a:lstStyle/>
          <a:p>
            <a:pPr algn="l">
              <a:lnSpc>
                <a:spcPts val="2340"/>
              </a:lnSpc>
              <a:buNone/>
            </a:pPr>
            <a:r>
              <a:rPr lang="en-GB" b="0" i="0" dirty="0">
                <a:effectLst/>
                <a:latin typeface="Calibri"/>
                <a:ea typeface="Calibri"/>
                <a:cs typeface="Calibri"/>
              </a:rPr>
              <a:t>Alternative accommodation represents a significant shift in the tourism landscape, moving beyond the confines of traditional hotels and resorts. </a:t>
            </a:r>
          </a:p>
          <a:p>
            <a:pPr algn="l">
              <a:lnSpc>
                <a:spcPts val="2340"/>
              </a:lnSpc>
              <a:buNone/>
            </a:pPr>
            <a:endParaRPr lang="en-GB" b="0" i="0" dirty="0">
              <a:effectLst/>
              <a:latin typeface="Calibri"/>
              <a:ea typeface="Calibri"/>
              <a:cs typeface="Calibri"/>
            </a:endParaRPr>
          </a:p>
          <a:p>
            <a:pPr algn="l">
              <a:lnSpc>
                <a:spcPts val="2340"/>
              </a:lnSpc>
              <a:buNone/>
            </a:pPr>
            <a:r>
              <a:rPr lang="en-GB" b="0" i="0" dirty="0">
                <a:effectLst/>
                <a:latin typeface="Calibri"/>
                <a:ea typeface="Calibri"/>
                <a:cs typeface="Calibri"/>
              </a:rPr>
              <a:t>Alternative accommodations emphasize individuality, local immersion, and a connection to the surrounding environment and culture. They attract travellers craving authentic, personalized, and </a:t>
            </a:r>
            <a:r>
              <a:rPr lang="en-GB" dirty="0">
                <a:latin typeface="Calibri"/>
                <a:ea typeface="Calibri"/>
                <a:cs typeface="Calibri"/>
              </a:rPr>
              <a:t>culturally rich experiences</a:t>
            </a:r>
          </a:p>
          <a:p>
            <a:pPr algn="l">
              <a:lnSpc>
                <a:spcPts val="2340"/>
              </a:lnSpc>
              <a:buNone/>
            </a:pPr>
            <a:endParaRPr lang="en-GB" b="0" i="0" dirty="0">
              <a:effectLst/>
              <a:latin typeface="Calibri"/>
              <a:ea typeface="Calibri"/>
              <a:cs typeface="Calibri"/>
            </a:endParaRPr>
          </a:p>
          <a:p>
            <a:pPr algn="l">
              <a:lnSpc>
                <a:spcPts val="2340"/>
              </a:lnSpc>
              <a:buNone/>
            </a:pPr>
            <a:r>
              <a:rPr lang="en-GB" b="0" i="0" dirty="0">
                <a:effectLst/>
                <a:latin typeface="Calibri"/>
                <a:ea typeface="Calibri"/>
                <a:cs typeface="Calibri"/>
              </a:rPr>
              <a:t>Driven by a rise in experiential travel, visitors seek deeper connections with local communities and traditions</a:t>
            </a:r>
          </a:p>
          <a:p>
            <a:pPr>
              <a:lnSpc>
                <a:spcPts val="2340"/>
              </a:lnSpc>
              <a:spcAft>
                <a:spcPts val="600"/>
              </a:spcAft>
            </a:pPr>
            <a:endParaRPr lang="en-US" sz="2200" dirty="0"/>
          </a:p>
        </p:txBody>
      </p:sp>
      <p:sp>
        <p:nvSpPr>
          <p:cNvPr id="11" name="Slide Number Placeholder 5">
            <a:extLst>
              <a:ext uri="{FF2B5EF4-FFF2-40B4-BE49-F238E27FC236}">
                <a16:creationId xmlns:a16="http://schemas.microsoft.com/office/drawing/2014/main" id="{EBEA130B-5683-647A-86B7-0CCC933C81D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9</a:t>
            </a:fld>
            <a:endParaRPr lang="fr-CA" sz="1200" dirty="0"/>
          </a:p>
        </p:txBody>
      </p:sp>
    </p:spTree>
    <p:extLst>
      <p:ext uri="{BB962C8B-B14F-4D97-AF65-F5344CB8AC3E}">
        <p14:creationId xmlns:p14="http://schemas.microsoft.com/office/powerpoint/2010/main" val="184413427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1004a1fcfdaedc499d1fdbf9e606bbc9">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c246fbac5ae566393edce5c1df43e7b4"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2B7FC3-1DFB-416B-A34E-EFD21FB5BE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797</TotalTime>
  <Words>3701</Words>
  <Application>Microsoft Office PowerPoint</Application>
  <PresentationFormat>Widescreen</PresentationFormat>
  <Paragraphs>444</Paragraphs>
  <Slides>43</Slides>
  <Notes>11</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43</vt:i4>
      </vt:variant>
    </vt:vector>
  </HeadingPairs>
  <TitlesOfParts>
    <vt:vector size="53" baseType="lpstr">
      <vt:lpstr>Aptos</vt:lpstr>
      <vt:lpstr>Arial</vt:lpstr>
      <vt:lpstr>Calibri</vt:lpstr>
      <vt:lpstr>Montserrat</vt:lpstr>
      <vt:lpstr>Montserrat Light</vt:lpstr>
      <vt:lpstr>Open Sans</vt:lpstr>
      <vt:lpstr>Verdana</vt:lpstr>
      <vt:lpstr>Wingdings</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 (MMS,Ireland)</cp:lastModifiedBy>
  <cp:revision>188</cp:revision>
  <dcterms:created xsi:type="dcterms:W3CDTF">2020-10-14T13:32:04Z</dcterms:created>
  <dcterms:modified xsi:type="dcterms:W3CDTF">2025-08-12T15:54:15Z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