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000000"/>
    <a:srgbClr val="414141"/>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64" d="100"/>
          <a:sy n="64" d="100"/>
        </p:scale>
        <p:origin x="244" y="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9E36BAD-46DC-CB80-8640-EC3B27C0CA3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042B26D5-DF58-7ED3-D2DF-9E02401B40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CB53742D-45B4-F262-F473-DEDB01FA48D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74502A85-9F33-0718-6C07-6B31F439651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FA9A808-2E54-0F64-B5ED-E8D67BD3571B}"/>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C9454A6-E064-62DC-DF81-6B7361E562C8}"/>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49FF81AA-6C50-0117-EE29-54B92AD393C8}"/>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E71AAD4-A09A-3801-1F7B-CC03CF9E577D}"/>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285CEB-1371-869A-13FE-22D9D1E3636A}"/>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Slide Number Placeholder 5">
            <a:extLst>
              <a:ext uri="{FF2B5EF4-FFF2-40B4-BE49-F238E27FC236}">
                <a16:creationId xmlns:a16="http://schemas.microsoft.com/office/drawing/2014/main" id="{298A6628-F017-E07D-291A-A57FF29C508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5F1804CA-64EB-535D-A241-2CCB20222306}"/>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6" name="Straight Connector 5">
            <a:extLst>
              <a:ext uri="{FF2B5EF4-FFF2-40B4-BE49-F238E27FC236}">
                <a16:creationId xmlns:a16="http://schemas.microsoft.com/office/drawing/2014/main" id="{D9E23A66-DC58-CA74-1F43-C606843D633E}"/>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32">
            <a:extLst>
              <a:ext uri="{FF2B5EF4-FFF2-40B4-BE49-F238E27FC236}">
                <a16:creationId xmlns:a16="http://schemas.microsoft.com/office/drawing/2014/main" id="{E607E3F8-4C8F-3FA4-F43B-FA064DB3F930}"/>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FE5AAB35-FA87-85B9-1F69-601237BBBF6F}"/>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383764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O0Zydppio4w?feature=oembed"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descr="A person and person sitting on a bed with a baby&#10;&#10;AI-generated content may be incorrect.">
            <a:extLst>
              <a:ext uri="{FF2B5EF4-FFF2-40B4-BE49-F238E27FC236}">
                <a16:creationId xmlns:a16="http://schemas.microsoft.com/office/drawing/2014/main" id="{B840A916-6B10-F411-92A6-007DC5F7B740}"/>
              </a:ext>
            </a:extLst>
          </p:cNvPr>
          <p:cNvPicPr>
            <a:picLocks noGrp="1" noChangeAspect="1"/>
          </p:cNvPicPr>
          <p:nvPr>
            <p:ph type="pic" sz="quarter" idx="34"/>
          </p:nvPr>
        </p:nvPicPr>
        <p:blipFill rotWithShape="1">
          <a:blip r:embed="rId2"/>
          <a:srcRect l="8768" t="29372" r="28012" b="3140"/>
          <a:stretch/>
        </p:blipFill>
        <p:spPr>
          <a:xfrm>
            <a:off x="-4485" y="435943"/>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984667"/>
          </a:xfrm>
        </p:spPr>
        <p:txBody>
          <a:bodyPr/>
          <a:lstStyle/>
          <a:p>
            <a:pPr>
              <a:lnSpc>
                <a:spcPts val="2340"/>
              </a:lnSpc>
            </a:pPr>
            <a:r>
              <a:rPr lang="en-US" sz="2400" b="1" dirty="0" err="1">
                <a:solidFill>
                  <a:srgbClr val="EC7C69"/>
                </a:solidFill>
              </a:rPr>
              <a:t>Gististaður</a:t>
            </a:r>
            <a:r>
              <a:rPr lang="en-US" sz="2400" b="1" dirty="0">
                <a:solidFill>
                  <a:srgbClr val="EC7C69"/>
                </a:solidFill>
              </a:rPr>
              <a:t>: </a:t>
            </a:r>
          </a:p>
          <a:p>
            <a:pPr>
              <a:lnSpc>
                <a:spcPts val="2340"/>
              </a:lnSpc>
            </a:pPr>
            <a:r>
              <a:rPr lang="en-US" sz="2400" dirty="0" err="1">
                <a:solidFill>
                  <a:srgbClr val="414141"/>
                </a:solidFill>
              </a:rPr>
              <a:t>Skandinavískur</a:t>
            </a:r>
            <a:r>
              <a:rPr lang="en-US" sz="2400" dirty="0">
                <a:solidFill>
                  <a:srgbClr val="414141"/>
                </a:solidFill>
              </a:rPr>
              <a:t> </a:t>
            </a:r>
            <a:r>
              <a:rPr lang="en-US" sz="2400" dirty="0" err="1">
                <a:solidFill>
                  <a:srgbClr val="414141"/>
                </a:solidFill>
              </a:rPr>
              <a:t>glerkofí</a:t>
            </a:r>
            <a:r>
              <a:rPr lang="en-US" sz="2400" dirty="0">
                <a:solidFill>
                  <a:srgbClr val="414141"/>
                </a:solidFill>
              </a:rPr>
              <a:t> í</a:t>
            </a:r>
            <a:r>
              <a:rPr lang="en-US" sz="2400" dirty="0"/>
              <a:t> igloo</a:t>
            </a:r>
            <a:r>
              <a:rPr lang="en-US" sz="2400" dirty="0">
                <a:solidFill>
                  <a:srgbClr val="414141"/>
                </a:solidFill>
              </a:rPr>
              <a:t> í víkingastíl </a:t>
            </a:r>
          </a:p>
          <a:p>
            <a:pPr>
              <a:lnSpc>
                <a:spcPts val="2340"/>
              </a:lnSpc>
            </a:pPr>
            <a:endParaRPr lang="en-US" sz="2400" dirty="0">
              <a:solidFill>
                <a:srgbClr val="414141"/>
              </a:solidFill>
            </a:endParaRPr>
          </a:p>
          <a:p>
            <a:pPr>
              <a:lnSpc>
                <a:spcPts val="2340"/>
              </a:lnSpc>
            </a:pPr>
            <a:r>
              <a:rPr lang="en-US" sz="2400" b="1" dirty="0">
                <a:solidFill>
                  <a:srgbClr val="EC7C69"/>
                </a:solidFill>
              </a:rPr>
              <a:t>Hugmynd: </a:t>
            </a:r>
          </a:p>
          <a:p>
            <a:pPr>
              <a:lnSpc>
                <a:spcPts val="2340"/>
              </a:lnSpc>
            </a:pPr>
            <a:r>
              <a:rPr lang="en-US" sz="2400" dirty="0">
                <a:solidFill>
                  <a:srgbClr val="414141"/>
                </a:solidFill>
              </a:rPr>
              <a:t>Panorama Glass Lodge er samansafn 23 m² örkofa sem </a:t>
            </a:r>
            <a:r>
              <a:rPr lang="en-US" sz="2400" dirty="0" err="1">
                <a:solidFill>
                  <a:srgbClr val="414141"/>
                </a:solidFill>
              </a:rPr>
              <a:t>veggir</a:t>
            </a:r>
            <a:r>
              <a:rPr lang="en-US" sz="2400" dirty="0">
                <a:solidFill>
                  <a:srgbClr val="414141"/>
                </a:solidFill>
              </a:rPr>
              <a:t> í </a:t>
            </a:r>
            <a:r>
              <a:rPr lang="en-US" sz="2400" dirty="0" err="1">
                <a:solidFill>
                  <a:srgbClr val="414141"/>
                </a:solidFill>
              </a:rPr>
              <a:t>kringum</a:t>
            </a:r>
            <a:r>
              <a:rPr lang="en-US" sz="2400" dirty="0">
                <a:solidFill>
                  <a:srgbClr val="414141"/>
                </a:solidFill>
              </a:rPr>
              <a:t> </a:t>
            </a:r>
            <a:r>
              <a:rPr lang="en-US" sz="2400" dirty="0" err="1">
                <a:solidFill>
                  <a:srgbClr val="414141"/>
                </a:solidFill>
              </a:rPr>
              <a:t>og</a:t>
            </a:r>
            <a:r>
              <a:rPr lang="en-US" sz="2400" dirty="0">
                <a:solidFill>
                  <a:srgbClr val="414141"/>
                </a:solidFill>
              </a:rPr>
              <a:t> </a:t>
            </a:r>
            <a:r>
              <a:rPr lang="en-US" sz="2400" dirty="0" err="1">
                <a:solidFill>
                  <a:srgbClr val="414141"/>
                </a:solidFill>
              </a:rPr>
              <a:t>þakið</a:t>
            </a:r>
            <a:r>
              <a:rPr lang="en-US" sz="2400" dirty="0">
                <a:solidFill>
                  <a:srgbClr val="414141"/>
                </a:solidFill>
              </a:rPr>
              <a:t> </a:t>
            </a:r>
            <a:r>
              <a:rPr lang="en-US" sz="2400" dirty="0" err="1">
                <a:solidFill>
                  <a:srgbClr val="414141"/>
                </a:solidFill>
              </a:rPr>
              <a:t>yfir</a:t>
            </a:r>
            <a:r>
              <a:rPr lang="en-US" sz="2400" dirty="0">
                <a:solidFill>
                  <a:srgbClr val="414141"/>
                </a:solidFill>
              </a:rPr>
              <a:t> </a:t>
            </a:r>
            <a:r>
              <a:rPr lang="en-US" sz="2400" dirty="0" err="1">
                <a:solidFill>
                  <a:srgbClr val="414141"/>
                </a:solidFill>
              </a:rPr>
              <a:t>eru</a:t>
            </a:r>
            <a:r>
              <a:rPr lang="en-US" sz="2400" dirty="0">
                <a:solidFill>
                  <a:srgbClr val="414141"/>
                </a:solidFill>
              </a:rPr>
              <a:t> </a:t>
            </a:r>
            <a:r>
              <a:rPr lang="en-US" sz="2400" dirty="0" err="1"/>
              <a:t>úr</a:t>
            </a:r>
            <a:r>
              <a:rPr lang="en-US" sz="2400" dirty="0"/>
              <a:t> </a:t>
            </a:r>
            <a:r>
              <a:rPr lang="en-US" sz="2400" dirty="0" err="1"/>
              <a:t>gleri</a:t>
            </a:r>
            <a:r>
              <a:rPr lang="en-US" sz="2400" dirty="0"/>
              <a:t> </a:t>
            </a:r>
            <a:r>
              <a:rPr lang="en-US" sz="2400" dirty="0" err="1"/>
              <a:t>yfir</a:t>
            </a:r>
            <a:r>
              <a:rPr lang="en-US" sz="2400" dirty="0">
                <a:solidFill>
                  <a:srgbClr val="414141"/>
                </a:solidFill>
              </a:rPr>
              <a:t> rúminu. Hver eining stendur á </a:t>
            </a:r>
            <a:r>
              <a:rPr lang="en-US" sz="2400" dirty="0" err="1">
                <a:solidFill>
                  <a:srgbClr val="414141"/>
                </a:solidFill>
              </a:rPr>
              <a:t>skrúfustultum</a:t>
            </a:r>
            <a:r>
              <a:rPr lang="en-US" sz="2400" dirty="0">
                <a:solidFill>
                  <a:srgbClr val="414141"/>
                </a:solidFill>
              </a:rPr>
              <a:t> á afskekktri kúabújörð í Suður- og Vestur-Íslandi, </a:t>
            </a:r>
            <a:r>
              <a:rPr lang="en-US" sz="2400" dirty="0" err="1">
                <a:solidFill>
                  <a:srgbClr val="414141"/>
                </a:solidFill>
              </a:rPr>
              <a:t>með</a:t>
            </a:r>
            <a:r>
              <a:rPr lang="en-US" sz="2400" dirty="0">
                <a:solidFill>
                  <a:srgbClr val="414141"/>
                </a:solidFill>
              </a:rPr>
              <a:t> </a:t>
            </a:r>
            <a:r>
              <a:rPr lang="en-US" sz="2400" dirty="0" err="1">
                <a:solidFill>
                  <a:srgbClr val="414141"/>
                </a:solidFill>
              </a:rPr>
              <a:t>einka</a:t>
            </a:r>
            <a:r>
              <a:rPr lang="en-US" sz="2400" dirty="0">
                <a:solidFill>
                  <a:srgbClr val="414141"/>
                </a:solidFill>
              </a:rPr>
              <a:t> </a:t>
            </a:r>
            <a:r>
              <a:rPr lang="en-US" sz="2400" dirty="0" err="1">
                <a:solidFill>
                  <a:srgbClr val="414141"/>
                </a:solidFill>
              </a:rPr>
              <a:t>heitum</a:t>
            </a:r>
            <a:r>
              <a:rPr lang="en-US" sz="2400" dirty="0">
                <a:solidFill>
                  <a:srgbClr val="414141"/>
                </a:solidFill>
              </a:rPr>
              <a:t> </a:t>
            </a:r>
            <a:r>
              <a:rPr lang="en-US" sz="2400" dirty="0" err="1">
                <a:solidFill>
                  <a:srgbClr val="414141"/>
                </a:solidFill>
              </a:rPr>
              <a:t>potti</a:t>
            </a:r>
            <a:r>
              <a:rPr lang="en-US" sz="2400" dirty="0">
                <a:solidFill>
                  <a:srgbClr val="414141"/>
                </a:solidFill>
              </a:rPr>
              <a:t> </a:t>
            </a:r>
            <a:r>
              <a:rPr lang="en-US" sz="2400" dirty="0" err="1">
                <a:solidFill>
                  <a:srgbClr val="414141"/>
                </a:solidFill>
              </a:rPr>
              <a:t>hitaður</a:t>
            </a:r>
            <a:r>
              <a:rPr lang="en-US" sz="2400" dirty="0">
                <a:solidFill>
                  <a:srgbClr val="414141"/>
                </a:solidFill>
              </a:rPr>
              <a:t> </a:t>
            </a:r>
            <a:r>
              <a:rPr lang="en-US" sz="2400" dirty="0" err="1">
                <a:solidFill>
                  <a:srgbClr val="414141"/>
                </a:solidFill>
              </a:rPr>
              <a:t>af</a:t>
            </a:r>
            <a:r>
              <a:rPr lang="en-US" sz="2400" dirty="0">
                <a:solidFill>
                  <a:srgbClr val="414141"/>
                </a:solidFill>
              </a:rPr>
              <a:t> </a:t>
            </a:r>
            <a:r>
              <a:rPr lang="en-US" sz="2400" dirty="0" err="1">
                <a:solidFill>
                  <a:srgbClr val="414141"/>
                </a:solidFill>
              </a:rPr>
              <a:t>jarðvarma</a:t>
            </a:r>
            <a:r>
              <a:rPr lang="en-US" sz="2400" dirty="0">
                <a:solidFill>
                  <a:srgbClr val="414141"/>
                </a:solidFill>
              </a:rPr>
              <a:t> </a:t>
            </a:r>
            <a:r>
              <a:rPr lang="en-US" sz="2400" dirty="0" err="1">
                <a:solidFill>
                  <a:srgbClr val="414141"/>
                </a:solidFill>
              </a:rPr>
              <a:t>og</a:t>
            </a:r>
            <a:r>
              <a:rPr lang="en-US" sz="2400" dirty="0">
                <a:solidFill>
                  <a:srgbClr val="414141"/>
                </a:solidFill>
              </a:rPr>
              <a:t> </a:t>
            </a:r>
            <a:r>
              <a:rPr lang="en-US" sz="2400" dirty="0" err="1"/>
              <a:t>minalisma</a:t>
            </a:r>
            <a:r>
              <a:rPr lang="en-US" sz="2400" dirty="0">
                <a:solidFill>
                  <a:srgbClr val="414141"/>
                </a:solidFill>
              </a:rPr>
              <a:t> víkinga-innblásinni innréttingu. Hönnunin gerir himinninn sjálfan – </a:t>
            </a:r>
            <a:r>
              <a:rPr lang="en-US" sz="2400" dirty="0" err="1"/>
              <a:t>norðuljósa</a:t>
            </a:r>
            <a:r>
              <a:rPr lang="en-US" sz="2400" dirty="0" err="1">
                <a:solidFill>
                  <a:srgbClr val="414141"/>
                </a:solidFill>
              </a:rPr>
              <a:t>himin</a:t>
            </a:r>
            <a:r>
              <a:rPr lang="en-US" sz="2400" dirty="0">
                <a:solidFill>
                  <a:srgbClr val="414141"/>
                </a:solidFill>
              </a:rPr>
              <a:t> á veturna, </a:t>
            </a:r>
            <a:r>
              <a:rPr lang="en-US" sz="2400" dirty="0" err="1">
                <a:solidFill>
                  <a:srgbClr val="414141"/>
                </a:solidFill>
              </a:rPr>
              <a:t>miðnætursól</a:t>
            </a:r>
            <a:r>
              <a:rPr lang="en-US" sz="2400" dirty="0">
                <a:solidFill>
                  <a:srgbClr val="414141"/>
                </a:solidFill>
              </a:rPr>
              <a:t> á sumrin – að aðalatriði herbergisins, á sama tíma og hún skilur eftir sig </a:t>
            </a:r>
            <a:r>
              <a:rPr lang="en-US" sz="2400" dirty="0" err="1">
                <a:solidFill>
                  <a:srgbClr val="414141"/>
                </a:solidFill>
              </a:rPr>
              <a:t>létt</a:t>
            </a:r>
            <a:r>
              <a:rPr lang="en-US" sz="2400" dirty="0">
                <a:solidFill>
                  <a:srgbClr val="414141"/>
                </a:solidFill>
              </a:rPr>
              <a:t> fótspor á landinu. </a:t>
            </a: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168869" cy="452458"/>
          </a:xfrm>
          <a:solidFill>
            <a:srgbClr val="459597"/>
          </a:solidFill>
        </p:spPr>
        <p:txBody>
          <a:bodyPr/>
          <a:lstStyle/>
          <a:p>
            <a:pPr algn="ctr"/>
            <a:r>
              <a:rPr lang="en-GB" sz="1200" dirty="0"/>
              <a:t>Ljósmynd: Panorama Glass Lodge</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Panorama glerkofi, Ísland </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159026" y="3294587"/>
            <a:ext cx="3667539" cy="581673"/>
          </a:xfrm>
          <a:prstGeom prst="rect">
            <a:avLst/>
          </a:prstGeom>
        </p:spPr>
        <p:txBody>
          <a:bodyPr/>
          <a:lstStyle/>
          <a:p>
            <a:r>
              <a:rPr lang="en-GB" sz="4000" dirty="0" err="1"/>
              <a:t>Tilvikssrannsókn</a:t>
            </a:r>
            <a:endParaRPr lang="en-GB" sz="4000"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369332"/>
          </a:xfrm>
          <a:prstGeom prst="rect">
            <a:avLst/>
          </a:prstGeom>
          <a:noFill/>
        </p:spPr>
        <p:txBody>
          <a:bodyPr wrap="square" rtlCol="0">
            <a:spAutoFit/>
          </a:bodyPr>
          <a:lstStyle/>
          <a:p>
            <a:r>
              <a:rPr lang="en-IE" b="1" dirty="0">
                <a:solidFill>
                  <a:srgbClr val="414141"/>
                </a:solidFill>
              </a:rPr>
              <a:t>Vefsíða:</a:t>
            </a:r>
            <a:r>
              <a:rPr lang="en-IE" dirty="0">
                <a:solidFill>
                  <a:srgbClr val="459597"/>
                </a:solidFill>
              </a:rPr>
              <a:t> https://panoramaglasslodge.com/</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1" name="Picture 10">
            <a:extLst>
              <a:ext uri="{FF2B5EF4-FFF2-40B4-BE49-F238E27FC236}">
                <a16:creationId xmlns:a16="http://schemas.microsoft.com/office/drawing/2014/main" id="{FB67985B-D803-AD74-E44B-410C403B3B6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584434" y="4260402"/>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4796-BB31-8BB6-1C43-61DCD0C68A16}"/>
            </a:ext>
          </a:extLst>
        </p:cNvPr>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73DA04-74DD-2A3A-6E4D-5B708D2E20AE}"/>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3" name="Text Placeholder 2">
            <a:extLst>
              <a:ext uri="{FF2B5EF4-FFF2-40B4-BE49-F238E27FC236}">
                <a16:creationId xmlns:a16="http://schemas.microsoft.com/office/drawing/2014/main" id="{EAD2D116-B74C-02E9-74E0-A1C36278BB20}"/>
              </a:ext>
            </a:extLst>
          </p:cNvPr>
          <p:cNvSpPr>
            <a:spLocks noGrp="1"/>
          </p:cNvSpPr>
          <p:nvPr>
            <p:ph type="body" sz="quarter" idx="18"/>
          </p:nvPr>
        </p:nvSpPr>
        <p:spPr>
          <a:prstGeom prst="rect">
            <a:avLst/>
          </a:prstGeom>
        </p:spPr>
        <p:txBody>
          <a:bodyPr/>
          <a:lstStyle/>
          <a:p>
            <a:pPr>
              <a:lnSpc>
                <a:spcPct val="100000"/>
              </a:lnSpc>
            </a:pPr>
            <a:r>
              <a:rPr lang="is-IS" dirty="0"/>
              <a:t>Panorama glerhýsi, Ísland</a:t>
            </a:r>
            <a:endParaRPr lang="en-GB" dirty="0"/>
          </a:p>
        </p:txBody>
      </p:sp>
      <p:sp>
        <p:nvSpPr>
          <p:cNvPr id="4" name="Text Placeholder 3">
            <a:extLst>
              <a:ext uri="{FF2B5EF4-FFF2-40B4-BE49-F238E27FC236}">
                <a16:creationId xmlns:a16="http://schemas.microsoft.com/office/drawing/2014/main" id="{2286B672-90BF-B433-4D2B-B62F0FDA7F9A}"/>
              </a:ext>
            </a:extLst>
          </p:cNvPr>
          <p:cNvSpPr>
            <a:spLocks noGrp="1"/>
          </p:cNvSpPr>
          <p:nvPr>
            <p:ph type="body" sz="quarter" idx="19"/>
          </p:nvPr>
        </p:nvSpPr>
        <p:spPr>
          <a:xfrm>
            <a:off x="238539" y="547375"/>
            <a:ext cx="3727174" cy="678420"/>
          </a:xfrm>
          <a:prstGeom prst="rect">
            <a:avLst/>
          </a:prstGeom>
        </p:spPr>
        <p:txBody>
          <a:bodyPr/>
          <a:lstStyle/>
          <a:p>
            <a:r>
              <a:rPr lang="en-GB" sz="4000" dirty="0" err="1"/>
              <a:t>Tilvikssrannsókn</a:t>
            </a:r>
            <a:endParaRPr lang="en-GB" sz="4000" dirty="0"/>
          </a:p>
        </p:txBody>
      </p:sp>
      <p:pic>
        <p:nvPicPr>
          <p:cNvPr id="2" name="Picture 1">
            <a:extLst>
              <a:ext uri="{FF2B5EF4-FFF2-40B4-BE49-F238E27FC236}">
                <a16:creationId xmlns:a16="http://schemas.microsoft.com/office/drawing/2014/main" id="{E9911489-25ED-0DCA-AA42-D7149E657E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9" name="Online Media 8" title="Panorama Glass Lodge south Iceland">
            <a:hlinkClick r:id="" action="ppaction://media"/>
            <a:extLst>
              <a:ext uri="{FF2B5EF4-FFF2-40B4-BE49-F238E27FC236}">
                <a16:creationId xmlns:a16="http://schemas.microsoft.com/office/drawing/2014/main" id="{59779F1C-AD4E-B66F-D670-129C1C2816D6}"/>
              </a:ext>
            </a:extLst>
          </p:cNvPr>
          <p:cNvPicPr>
            <a:picLocks noRot="1" noChangeAspect="1"/>
          </p:cNvPicPr>
          <p:nvPr>
            <a:videoFile r:link="rId1"/>
          </p:nvPr>
        </p:nvPicPr>
        <p:blipFill>
          <a:blip r:embed="rId4"/>
          <a:stretch>
            <a:fillRect/>
          </a:stretch>
        </p:blipFill>
        <p:spPr>
          <a:xfrm>
            <a:off x="623907" y="3269132"/>
            <a:ext cx="4182420" cy="2363073"/>
          </a:xfrm>
          <a:prstGeom prst="rect">
            <a:avLst/>
          </a:prstGeom>
        </p:spPr>
      </p:pic>
      <p:sp>
        <p:nvSpPr>
          <p:cNvPr id="16" name="Text Placeholder 4">
            <a:extLst>
              <a:ext uri="{FF2B5EF4-FFF2-40B4-BE49-F238E27FC236}">
                <a16:creationId xmlns:a16="http://schemas.microsoft.com/office/drawing/2014/main" id="{7438C4E5-C88C-DAA4-C1A8-CC4EDBB35F05}"/>
              </a:ext>
            </a:extLst>
          </p:cNvPr>
          <p:cNvSpPr txBox="1">
            <a:spLocks/>
          </p:cNvSpPr>
          <p:nvPr/>
        </p:nvSpPr>
        <p:spPr>
          <a:xfrm>
            <a:off x="5625289" y="521611"/>
            <a:ext cx="6093391"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sz="2400" b="1" dirty="0">
                <a:solidFill>
                  <a:srgbClr val="EC7C69"/>
                </a:solidFill>
              </a:rPr>
              <a:t>Virðisstefna:</a:t>
            </a:r>
          </a:p>
          <a:p>
            <a:pPr>
              <a:lnSpc>
                <a:spcPts val="2340"/>
              </a:lnSpc>
            </a:pPr>
            <a:br>
              <a:rPr lang="en-IE" sz="2400" dirty="0"/>
            </a:br>
            <a:r>
              <a:rPr lang="en-IE" sz="2400" dirty="0"/>
              <a:t>Gestir fá einstakt tækifæri til að njóta Íslands nætur- </a:t>
            </a:r>
            <a:r>
              <a:rPr lang="en-IE" sz="2400" dirty="0" err="1"/>
              <a:t>og</a:t>
            </a:r>
            <a:r>
              <a:rPr lang="en-IE" sz="2400" dirty="0"/>
              <a:t> </a:t>
            </a:r>
            <a:r>
              <a:rPr lang="en-IE" sz="2400" dirty="0" err="1"/>
              <a:t>dagshimins</a:t>
            </a:r>
            <a:r>
              <a:rPr lang="en-IE" sz="2400" dirty="0"/>
              <a:t> sem er fullkomið fyrir myndavélar, án þess að fórna heilsulindarþægindum. Með því að bjóða nýjar bókunardagsetningar aðeins tvisvar á ári skapar gistihúsið skort sem heldur nýtingu yfir 90% og styður </a:t>
            </a:r>
            <a:r>
              <a:rPr lang="en-IE" sz="2400" dirty="0" err="1"/>
              <a:t>við</a:t>
            </a:r>
            <a:r>
              <a:rPr lang="en-IE" sz="2400" dirty="0"/>
              <a:t> </a:t>
            </a:r>
            <a:r>
              <a:rPr lang="en-IE" sz="2400" dirty="0" err="1"/>
              <a:t>háa</a:t>
            </a:r>
            <a:r>
              <a:rPr lang="en-IE" sz="2400" dirty="0"/>
              <a:t> </a:t>
            </a:r>
            <a:r>
              <a:rPr lang="en-IE" sz="2400" dirty="0" err="1"/>
              <a:t>verðlagningu</a:t>
            </a:r>
            <a:r>
              <a:rPr lang="en-IE" sz="2400" dirty="0"/>
              <a:t> (€430–950). Niðurstaðan er afar deilanleg </a:t>
            </a:r>
            <a:r>
              <a:rPr lang="en-IE" sz="2400" dirty="0" err="1"/>
              <a:t>og</a:t>
            </a:r>
            <a:r>
              <a:rPr lang="en-IE" sz="2400" dirty="0"/>
              <a:t> </a:t>
            </a:r>
            <a:r>
              <a:rPr lang="en-IE" sz="2400" dirty="0" err="1"/>
              <a:t>einstök</a:t>
            </a:r>
            <a:r>
              <a:rPr lang="en-IE" sz="2400" dirty="0"/>
              <a:t> </a:t>
            </a:r>
            <a:r>
              <a:rPr lang="en-IE" sz="2400" dirty="0" err="1"/>
              <a:t>einka</a:t>
            </a:r>
            <a:r>
              <a:rPr lang="en-IE" sz="2400" dirty="0"/>
              <a:t> náttúruupplifun sem skapar bæði umtal á samfélagsmiðlum </a:t>
            </a:r>
            <a:r>
              <a:rPr lang="en-IE" sz="2400" dirty="0" err="1"/>
              <a:t>og</a:t>
            </a:r>
            <a:r>
              <a:rPr lang="en-IE" sz="2400" dirty="0"/>
              <a:t> </a:t>
            </a:r>
            <a:r>
              <a:rPr lang="en-IE" sz="2400" dirty="0" err="1"/>
              <a:t>verðlagningu</a:t>
            </a:r>
            <a:r>
              <a:rPr lang="en-IE" sz="2400" dirty="0"/>
              <a:t> sem </a:t>
            </a:r>
            <a:r>
              <a:rPr lang="en-IE" sz="2400" dirty="0" err="1"/>
              <a:t>tryggir</a:t>
            </a:r>
            <a:r>
              <a:rPr lang="en-IE" sz="2400" dirty="0"/>
              <a:t> </a:t>
            </a:r>
            <a:r>
              <a:rPr lang="en-IE" sz="2400" dirty="0" err="1"/>
              <a:t>endurkomur</a:t>
            </a:r>
            <a:r>
              <a:rPr lang="en-IE" sz="2400" dirty="0"/>
              <a:t>.</a:t>
            </a:r>
          </a:p>
          <a:p>
            <a:pPr>
              <a:lnSpc>
                <a:spcPts val="2340"/>
              </a:lnSpc>
            </a:pPr>
            <a:endParaRPr lang="en-IE" sz="2400" i="1" dirty="0"/>
          </a:p>
        </p:txBody>
      </p:sp>
      <p:sp>
        <p:nvSpPr>
          <p:cNvPr id="17" name="TextBox 16">
            <a:extLst>
              <a:ext uri="{FF2B5EF4-FFF2-40B4-BE49-F238E27FC236}">
                <a16:creationId xmlns:a16="http://schemas.microsoft.com/office/drawing/2014/main" id="{61EF60B2-B2AB-3F5A-EBDD-9FFF44ADA1B2}"/>
              </a:ext>
            </a:extLst>
          </p:cNvPr>
          <p:cNvSpPr txBox="1"/>
          <p:nvPr/>
        </p:nvSpPr>
        <p:spPr>
          <a:xfrm>
            <a:off x="5928727" y="5374550"/>
            <a:ext cx="5486513" cy="369332"/>
          </a:xfrm>
          <a:prstGeom prst="rect">
            <a:avLst/>
          </a:prstGeom>
          <a:noFill/>
        </p:spPr>
        <p:txBody>
          <a:bodyPr wrap="square" rtlCol="0">
            <a:spAutoFit/>
          </a:bodyPr>
          <a:lstStyle/>
          <a:p>
            <a:r>
              <a:rPr lang="en-IE" b="1" dirty="0">
                <a:solidFill>
                  <a:srgbClr val="414141"/>
                </a:solidFill>
              </a:rPr>
              <a:t>Vefsíða:</a:t>
            </a:r>
            <a:r>
              <a:rPr lang="en-IE" dirty="0">
                <a:solidFill>
                  <a:srgbClr val="459597"/>
                </a:solidFill>
              </a:rPr>
              <a:t> https://panoramaglasslodge.com/</a:t>
            </a:r>
          </a:p>
        </p:txBody>
      </p:sp>
    </p:spTree>
    <p:extLst>
      <p:ext uri="{BB962C8B-B14F-4D97-AF65-F5344CB8AC3E}">
        <p14:creationId xmlns:p14="http://schemas.microsoft.com/office/powerpoint/2010/main" val="58514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9B328E-EE08-4AF2-BE88-F09FE7FFACBC}"/>
</file>

<file path=customXml/itemProps2.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12217</TotalTime>
  <Words>193</Words>
  <Application>Microsoft Office PowerPoint</Application>
  <PresentationFormat>Widescreen</PresentationFormat>
  <Paragraphs>16</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docId:B793EC7DBA37EDB6682F05F383B04A3C</cp:keywords>
  <cp:lastModifiedBy>Kjartan Bollason</cp:lastModifiedBy>
  <cp:revision>774</cp:revision>
  <dcterms:created xsi:type="dcterms:W3CDTF">2020-10-14T13:32:04Z</dcterms:created>
  <dcterms:modified xsi:type="dcterms:W3CDTF">2026-01-27T20:34:21Z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