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10"/>
  </p:notesMasterIdLst>
  <p:handoutMasterIdLst>
    <p:handoutMasterId r:id="rId11"/>
  </p:handoutMasterIdLst>
  <p:sldIdLst>
    <p:sldId id="7136" r:id="rId5"/>
    <p:sldId id="7674" r:id="rId6"/>
    <p:sldId id="7672" r:id="rId7"/>
    <p:sldId id="7675" r:id="rId8"/>
    <p:sldId id="7673"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FFE1"/>
    <a:srgbClr val="0D9390"/>
    <a:srgbClr val="E96751"/>
    <a:srgbClr val="EC7C69"/>
    <a:srgbClr val="494949"/>
    <a:srgbClr val="F2A158"/>
    <a:srgbClr val="DCC5ED"/>
    <a:srgbClr val="3FB5A1"/>
    <a:srgbClr val="CEFAF9"/>
    <a:srgbClr val="F6BDB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9258" autoAdjust="0"/>
    <p:restoredTop sz="95082"/>
  </p:normalViewPr>
  <p:slideViewPr>
    <p:cSldViewPr snapToGrid="0" snapToObjects="1">
      <p:cViewPr varScale="1">
        <p:scale>
          <a:sx n="51" d="100"/>
          <a:sy n="51" d="100"/>
        </p:scale>
        <p:origin x="84" y="45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06/02/2026</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2/6/2026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Smelltu til að breyta aðaltextastílum</a:t>
            </a:r>
          </a:p>
          <a:p>
            <a:pPr lvl="1"/>
            <a:r>
              <a:rPr lang="en-GB"/>
              <a:t>Annar stigi</a:t>
            </a:r>
          </a:p>
          <a:p>
            <a:pPr lvl="2"/>
            <a:r>
              <a:rPr lang="en-GB"/>
              <a:t>Þriðja stig</a:t>
            </a:r>
          </a:p>
          <a:p>
            <a:pPr lvl="3"/>
            <a:r>
              <a:rPr lang="en-GB"/>
              <a:t>Fjórða stig</a:t>
            </a:r>
          </a:p>
          <a:p>
            <a:pPr lvl="4"/>
            <a:r>
              <a:rPr lang="en-GB"/>
              <a:t>Fimmta stig</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19050">
            <a:solidFill>
              <a:srgbClr val="E9675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18940" y="34552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47398" y="3244279"/>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823802" y="-252041"/>
            <a:ext cx="4448399" cy="6096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21941" y="623792"/>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24950" y="34553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19041035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244740" y="2115614"/>
            <a:ext cx="6560312" cy="45719"/>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Text + Device 01">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5727361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1_Text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3135240" y="-2479364"/>
            <a:ext cx="5949081"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Tree>
    <p:extLst>
      <p:ext uri="{BB962C8B-B14F-4D97-AF65-F5344CB8AC3E}">
        <p14:creationId xmlns:p14="http://schemas.microsoft.com/office/powerpoint/2010/main" val="27152327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113547" y="78077"/>
            <a:ext cx="6549337"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5828411"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FRÁBÆR DVALARSTAÐIR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HÖNNUN NÝSTÁRLEGRA DVALARSTAÐA Í FERÐAMENNSKU</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924" r:id="rId13"/>
    <p:sldLayoutId id="2147483890" r:id="rId14"/>
    <p:sldLayoutId id="2147483899"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07" r:id="rId24"/>
    <p:sldLayoutId id="2147483878" r:id="rId25"/>
    <p:sldLayoutId id="2147483915" r:id="rId26"/>
    <p:sldLayoutId id="2147483891" r:id="rId27"/>
    <p:sldLayoutId id="2147483922" r:id="rId28"/>
    <p:sldLayoutId id="2147483921" r:id="rId29"/>
    <p:sldLayoutId id="2147483894" r:id="rId30"/>
    <p:sldLayoutId id="2147483916" r:id="rId31"/>
    <p:sldLayoutId id="2147483932" r:id="rId32"/>
    <p:sldLayoutId id="2147483893" r:id="rId33"/>
    <p:sldLayoutId id="2147483895" r:id="rId34"/>
    <p:sldLayoutId id="2147483896" r:id="rId35"/>
    <p:sldLayoutId id="2147483900" r:id="rId36"/>
    <p:sldLayoutId id="2147483901" r:id="rId37"/>
    <p:sldLayoutId id="2147483902" r:id="rId38"/>
    <p:sldLayoutId id="2147483903" r:id="rId39"/>
    <p:sldLayoutId id="2147483904" r:id="rId40"/>
    <p:sldLayoutId id="2147483853" r:id="rId41"/>
    <p:sldLayoutId id="2147483912" r:id="rId42"/>
    <p:sldLayoutId id="2147483925"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www.chateauramsak.com/" TargetMode="External"/><Relationship Id="rId1" Type="http://schemas.openxmlformats.org/officeDocument/2006/relationships/slideLayout" Target="../slideLayouts/slideLayout14.xml"/><Relationship Id="rId6" Type="http://schemas.openxmlformats.org/officeDocument/2006/relationships/image" Target="../media/image8.png"/><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ecocapsule.com/" TargetMode="External"/><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hyperlink" Target="https://ecocapsule.com/" TargetMode="External"/><Relationship Id="rId2" Type="http://schemas.openxmlformats.org/officeDocument/2006/relationships/image" Target="../media/image10.png"/><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ecocapsule.com/" TargetMode="Externa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Layout" Target="../slideLayouts/slideLayout3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B5EFE2-2B74-82A4-6EFC-7E2E33199C0F}"/>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3F8DA6B6-818B-EB8E-B9DD-42BFD7713767}"/>
              </a:ext>
            </a:extLst>
          </p:cNvPr>
          <p:cNvSpPr>
            <a:spLocks noGrp="1"/>
          </p:cNvSpPr>
          <p:nvPr>
            <p:ph type="body" sz="quarter" idx="16"/>
          </p:nvPr>
        </p:nvSpPr>
        <p:spPr>
          <a:xfrm>
            <a:off x="486334" y="2339364"/>
            <a:ext cx="5148935" cy="3066422"/>
          </a:xfrm>
        </p:spPr>
        <p:txBody>
          <a:bodyPr>
            <a:normAutofit fontScale="85000" lnSpcReduction="10000"/>
          </a:bodyPr>
          <a:lstStyle/>
          <a:p>
            <a:r>
              <a:rPr lang="en-IE" sz="3900" dirty="0" err="1"/>
              <a:t>Ecocapsule</a:t>
            </a:r>
            <a:r>
              <a:rPr lang="en-IE" sz="3900" dirty="0"/>
              <a:t> – </a:t>
            </a:r>
            <a:r>
              <a:rPr lang="en-IE" sz="3900" dirty="0" err="1"/>
              <a:t>Slóvakía</a:t>
            </a:r>
            <a:r>
              <a:rPr lang="en-IE" sz="3900" dirty="0"/>
              <a:t> (</a:t>
            </a:r>
            <a:r>
              <a:rPr lang="en-IE" sz="3900" dirty="0" err="1"/>
              <a:t>Hópfjármögnun</a:t>
            </a:r>
            <a:r>
              <a:rPr lang="en-IE" sz="3900" dirty="0"/>
              <a:t> á Indiegogo)</a:t>
            </a:r>
          </a:p>
          <a:p>
            <a:endParaRPr lang="en-US" sz="3400" dirty="0">
              <a:hlinkClick r:id="rId2">
                <a:extLst>
                  <a:ext uri="{A12FA001-AC4F-418D-AE19-62706E023703}">
                    <ahyp:hlinkClr xmlns:ahyp="http://schemas.microsoft.com/office/drawing/2018/hyperlinkcolor" val="tx"/>
                  </a:ext>
                </a:extLst>
              </a:hlinkClick>
            </a:endParaRPr>
          </a:p>
          <a:p>
            <a:r>
              <a:rPr lang="en-IE" dirty="0" err="1"/>
              <a:t>Ótengdt</a:t>
            </a:r>
            <a:r>
              <a:rPr lang="en-IE" dirty="0"/>
              <a:t> rafmagnskerfi</a:t>
            </a:r>
            <a:br>
              <a:rPr lang="en-IE" dirty="0"/>
            </a:br>
            <a:r>
              <a:rPr lang="en-IE" dirty="0" err="1"/>
              <a:t>Flytjanlegt</a:t>
            </a:r>
            <a:r>
              <a:rPr lang="en-IE" dirty="0"/>
              <a:t> </a:t>
            </a:r>
            <a:r>
              <a:rPr lang="en-IE" dirty="0" err="1"/>
              <a:t>einingahús</a:t>
            </a:r>
            <a:endParaRPr lang="en-IE" dirty="0"/>
          </a:p>
        </p:txBody>
      </p:sp>
      <p:sp>
        <p:nvSpPr>
          <p:cNvPr id="9" name="Text Placeholder 8">
            <a:extLst>
              <a:ext uri="{FF2B5EF4-FFF2-40B4-BE49-F238E27FC236}">
                <a16:creationId xmlns:a16="http://schemas.microsoft.com/office/drawing/2014/main" id="{D87D4641-5EC3-B2B6-AA46-3BAE30136610}"/>
              </a:ext>
            </a:extLst>
          </p:cNvPr>
          <p:cNvSpPr>
            <a:spLocks noGrp="1"/>
          </p:cNvSpPr>
          <p:nvPr>
            <p:ph type="body" sz="quarter" idx="17"/>
          </p:nvPr>
        </p:nvSpPr>
        <p:spPr>
          <a:xfrm>
            <a:off x="352930" y="869357"/>
            <a:ext cx="6447919" cy="582221"/>
          </a:xfrm>
        </p:spPr>
        <p:txBody>
          <a:bodyPr/>
          <a:lstStyle/>
          <a:p>
            <a:r>
              <a:rPr lang="en-IE" sz="7200" dirty="0" err="1"/>
              <a:t>Dæmi</a:t>
            </a:r>
            <a:endParaRPr lang="en-IE" sz="7200" dirty="0"/>
          </a:p>
        </p:txBody>
      </p:sp>
      <p:sp>
        <p:nvSpPr>
          <p:cNvPr id="2" name="Text Placeholder 1">
            <a:extLst>
              <a:ext uri="{FF2B5EF4-FFF2-40B4-BE49-F238E27FC236}">
                <a16:creationId xmlns:a16="http://schemas.microsoft.com/office/drawing/2014/main" id="{7FE145F9-7CDD-F84E-C43B-C8A9AE1BB54E}"/>
              </a:ext>
            </a:extLst>
          </p:cNvPr>
          <p:cNvSpPr>
            <a:spLocks noGrp="1"/>
          </p:cNvSpPr>
          <p:nvPr>
            <p:ph type="body" sz="quarter" idx="65"/>
          </p:nvPr>
        </p:nvSpPr>
        <p:spPr/>
        <p:txBody>
          <a:bodyPr/>
          <a:lstStyle/>
          <a:p>
            <a:r>
              <a:rPr lang="en-IE" dirty="0" err="1"/>
              <a:t>Ecocapsule</a:t>
            </a:r>
            <a:endParaRPr lang="en-IE" dirty="0"/>
          </a:p>
        </p:txBody>
      </p:sp>
      <p:pic>
        <p:nvPicPr>
          <p:cNvPr id="3" name="Picture 2" descr="Co-funded by the European Union logo in png for web usage">
            <a:extLst>
              <a:ext uri="{FF2B5EF4-FFF2-40B4-BE49-F238E27FC236}">
                <a16:creationId xmlns:a16="http://schemas.microsoft.com/office/drawing/2014/main" id="{D18CDF32-3099-E760-B2BD-FF23A697CB3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4" name="Rectangle 3">
            <a:extLst>
              <a:ext uri="{FF2B5EF4-FFF2-40B4-BE49-F238E27FC236}">
                <a16:creationId xmlns:a16="http://schemas.microsoft.com/office/drawing/2014/main" id="{1835641C-7082-1150-C15E-5079114C7C9E}"/>
              </a:ext>
            </a:extLst>
          </p:cNvPr>
          <p:cNvSpPr/>
          <p:nvPr/>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Fjármagnað af Evrópusambandinu. Skoðanir og viðhorf sem koma fram eru hins vegar eingöngu höfundar (höfunda) og endurspegla ekki endilega skoðanir Evrópusambandsins né Framkvæmdarstofnunar Evrópu um menntun og menningu (EACEA). Hvorki Evrópusambandið né EACEA bera ábyrgð á þeim.</a:t>
            </a:r>
          </a:p>
        </p:txBody>
      </p:sp>
      <p:grpSp>
        <p:nvGrpSpPr>
          <p:cNvPr id="5" name="Group 4">
            <a:extLst>
              <a:ext uri="{FF2B5EF4-FFF2-40B4-BE49-F238E27FC236}">
                <a16:creationId xmlns:a16="http://schemas.microsoft.com/office/drawing/2014/main" id="{61521944-DDBC-B3E4-C83E-8E68CA1D184B}"/>
              </a:ext>
            </a:extLst>
          </p:cNvPr>
          <p:cNvGrpSpPr/>
          <p:nvPr/>
        </p:nvGrpSpPr>
        <p:grpSpPr>
          <a:xfrm>
            <a:off x="441852" y="5906548"/>
            <a:ext cx="1307461" cy="742180"/>
            <a:chOff x="340586" y="8789227"/>
            <a:chExt cx="1307461" cy="742180"/>
          </a:xfrm>
        </p:grpSpPr>
        <p:sp>
          <p:nvSpPr>
            <p:cNvPr id="6" name="Rectangle 5">
              <a:extLst>
                <a:ext uri="{FF2B5EF4-FFF2-40B4-BE49-F238E27FC236}">
                  <a16:creationId xmlns:a16="http://schemas.microsoft.com/office/drawing/2014/main" id="{47D53B86-ADA8-CDA0-BFC3-AD07FFCB1D0E}"/>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er með leyfi </a:t>
              </a:r>
            </a:p>
            <a:p>
              <a:pPr algn="just"/>
              <a:r>
                <a:rPr lang="en-US" sz="900" b="1" dirty="0">
                  <a:solidFill>
                    <a:schemeClr val="tx1"/>
                  </a:solidFill>
                  <a:latin typeface="+mj-lt"/>
                </a:rPr>
                <a:t>undir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8" name="Picture 7">
              <a:extLst>
                <a:ext uri="{FF2B5EF4-FFF2-40B4-BE49-F238E27FC236}">
                  <a16:creationId xmlns:a16="http://schemas.microsoft.com/office/drawing/2014/main" id="{FCB68C76-9A27-6F51-4443-0E2F64718FF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pic>
        <p:nvPicPr>
          <p:cNvPr id="14" name="Picture Placeholder 13" descr="A white round house on a snowy mountain&#10;&#10;AI-generated content may be incorrect.">
            <a:extLst>
              <a:ext uri="{FF2B5EF4-FFF2-40B4-BE49-F238E27FC236}">
                <a16:creationId xmlns:a16="http://schemas.microsoft.com/office/drawing/2014/main" id="{51B4773F-74F7-8663-8E3E-D2BDF71793EB}"/>
              </a:ext>
            </a:extLst>
          </p:cNvPr>
          <p:cNvPicPr>
            <a:picLocks noGrp="1" noChangeAspect="1"/>
          </p:cNvPicPr>
          <p:nvPr>
            <p:ph type="pic" sz="quarter" idx="19"/>
          </p:nvPr>
        </p:nvPicPr>
        <p:blipFill>
          <a:blip r:embed="rId6"/>
          <a:srcRect l="11615" r="11615"/>
          <a:stretch>
            <a:fillRect/>
          </a:stretch>
        </p:blipFill>
        <p:spPr/>
      </p:pic>
    </p:spTree>
    <p:extLst>
      <p:ext uri="{BB962C8B-B14F-4D97-AF65-F5344CB8AC3E}">
        <p14:creationId xmlns:p14="http://schemas.microsoft.com/office/powerpoint/2010/main" val="36114465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E5CF8C6-74CC-3E8F-D3EA-4D1068B7A60B}"/>
              </a:ext>
            </a:extLst>
          </p:cNvPr>
          <p:cNvPicPr>
            <a:picLocks noChangeAspect="1"/>
          </p:cNvPicPr>
          <p:nvPr/>
        </p:nvPicPr>
        <p:blipFill>
          <a:blip r:embed="rId2"/>
          <a:stretch>
            <a:fillRect/>
          </a:stretch>
        </p:blipFill>
        <p:spPr>
          <a:xfrm>
            <a:off x="0" y="561674"/>
            <a:ext cx="12192000" cy="4744051"/>
          </a:xfrm>
          <a:prstGeom prst="rect">
            <a:avLst/>
          </a:prstGeom>
        </p:spPr>
      </p:pic>
      <p:sp>
        <p:nvSpPr>
          <p:cNvPr id="12" name="TextBox 11">
            <a:extLst>
              <a:ext uri="{FF2B5EF4-FFF2-40B4-BE49-F238E27FC236}">
                <a16:creationId xmlns:a16="http://schemas.microsoft.com/office/drawing/2014/main" id="{B73357C6-2E14-A6EA-205E-593381870AF4}"/>
              </a:ext>
            </a:extLst>
          </p:cNvPr>
          <p:cNvSpPr txBox="1"/>
          <p:nvPr/>
        </p:nvSpPr>
        <p:spPr>
          <a:xfrm>
            <a:off x="96240" y="5457103"/>
            <a:ext cx="6097978" cy="369332"/>
          </a:xfrm>
          <a:prstGeom prst="rect">
            <a:avLst/>
          </a:prstGeom>
          <a:noFill/>
        </p:spPr>
        <p:txBody>
          <a:bodyPr wrap="square">
            <a:spAutoFit/>
          </a:bodyPr>
          <a:lstStyle/>
          <a:p>
            <a:r>
              <a:rPr lang="en-IE" dirty="0">
                <a:hlinkClick r:id="rId3"/>
              </a:rPr>
              <a:t>https://ecocapsule.com/</a:t>
            </a:r>
            <a:r>
              <a:rPr lang="en-IE" dirty="0"/>
              <a:t> </a:t>
            </a:r>
          </a:p>
        </p:txBody>
      </p:sp>
    </p:spTree>
    <p:extLst>
      <p:ext uri="{BB962C8B-B14F-4D97-AF65-F5344CB8AC3E}">
        <p14:creationId xmlns:p14="http://schemas.microsoft.com/office/powerpoint/2010/main" val="22877274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lowchart: Data 7">
            <a:extLst>
              <a:ext uri="{FF2B5EF4-FFF2-40B4-BE49-F238E27FC236}">
                <a16:creationId xmlns:a16="http://schemas.microsoft.com/office/drawing/2014/main" id="{D258C843-253D-8C5B-E877-1544D6E82847}"/>
              </a:ext>
            </a:extLst>
          </p:cNvPr>
          <p:cNvSpPr/>
          <p:nvPr/>
        </p:nvSpPr>
        <p:spPr>
          <a:xfrm>
            <a:off x="417384" y="5713845"/>
            <a:ext cx="6455464" cy="360821"/>
          </a:xfrm>
          <a:prstGeom prst="flowChartInputOutput">
            <a:avLst/>
          </a:prstGeom>
          <a:solidFill>
            <a:schemeClr val="accent3">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0C2D8EDB-61AA-7F8F-4684-5200813D4D8A}"/>
              </a:ext>
            </a:extLst>
          </p:cNvPr>
          <p:cNvSpPr/>
          <p:nvPr/>
        </p:nvSpPr>
        <p:spPr>
          <a:xfrm>
            <a:off x="341529" y="3174670"/>
            <a:ext cx="6678556" cy="2539175"/>
          </a:xfrm>
          <a:prstGeom prst="rect">
            <a:avLst/>
          </a:prstGeom>
          <a:solidFill>
            <a:srgbClr val="459597"/>
          </a:solidFill>
          <a:ln>
            <a:solidFill>
              <a:srgbClr val="414D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14" name="Text Placeholder 4">
            <a:extLst>
              <a:ext uri="{FF2B5EF4-FFF2-40B4-BE49-F238E27FC236}">
                <a16:creationId xmlns:a16="http://schemas.microsoft.com/office/drawing/2014/main" id="{236C4814-41FE-306F-2E52-1F3A32B0D4BF}"/>
              </a:ext>
            </a:extLst>
          </p:cNvPr>
          <p:cNvSpPr txBox="1">
            <a:spLocks/>
          </p:cNvSpPr>
          <p:nvPr/>
        </p:nvSpPr>
        <p:spPr>
          <a:xfrm>
            <a:off x="417380" y="3325865"/>
            <a:ext cx="6392582" cy="12238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rgbClr val="0C46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600"/>
              </a:spcAft>
            </a:pPr>
            <a:r>
              <a:rPr lang="en-US" sz="2200" b="1" dirty="0">
                <a:solidFill>
                  <a:schemeClr val="bg1"/>
                </a:solidFill>
              </a:rPr>
              <a:t>Hvað þeir gerðu: </a:t>
            </a:r>
            <a:r>
              <a:rPr lang="en-US" sz="2200" dirty="0">
                <a:solidFill>
                  <a:schemeClr val="bg1"/>
                </a:solidFill>
              </a:rPr>
              <a:t>Markaðssett sem sjálfbær eining fyrir glamping, </a:t>
            </a:r>
            <a:r>
              <a:rPr lang="en-US" sz="2200" dirty="0" err="1">
                <a:solidFill>
                  <a:schemeClr val="bg1"/>
                </a:solidFill>
              </a:rPr>
              <a:t>dvalir</a:t>
            </a:r>
            <a:r>
              <a:rPr lang="en-US" sz="2200" dirty="0">
                <a:solidFill>
                  <a:schemeClr val="bg1"/>
                </a:solidFill>
              </a:rPr>
              <a:t> í </a:t>
            </a:r>
            <a:r>
              <a:rPr lang="en-US" sz="2200" dirty="0" err="1">
                <a:solidFill>
                  <a:schemeClr val="bg1"/>
                </a:solidFill>
              </a:rPr>
              <a:t>villtri</a:t>
            </a:r>
            <a:r>
              <a:rPr lang="en-US" sz="2200" dirty="0">
                <a:solidFill>
                  <a:schemeClr val="bg1"/>
                </a:solidFill>
              </a:rPr>
              <a:t> </a:t>
            </a:r>
            <a:r>
              <a:rPr lang="en-US" sz="2200" dirty="0" err="1">
                <a:solidFill>
                  <a:schemeClr val="bg1"/>
                </a:solidFill>
              </a:rPr>
              <a:t>náttúru</a:t>
            </a:r>
            <a:r>
              <a:rPr lang="en-US" sz="2200" dirty="0">
                <a:solidFill>
                  <a:schemeClr val="bg1"/>
                </a:solidFill>
              </a:rPr>
              <a:t> eða vistvæn gistiheimili. </a:t>
            </a:r>
            <a:r>
              <a:rPr lang="en-US" sz="2200" b="1" dirty="0">
                <a:solidFill>
                  <a:schemeClr val="bg1"/>
                </a:solidFill>
              </a:rPr>
              <a:t>Framtíðarleg hönnun </a:t>
            </a:r>
            <a:r>
              <a:rPr lang="en-US" sz="2200" dirty="0">
                <a:solidFill>
                  <a:schemeClr val="bg1"/>
                </a:solidFill>
              </a:rPr>
              <a:t>hennar vakti athygli fjölmiðla, undirstrikaði aðdráttarafl grænnar orku og skapaði </a:t>
            </a:r>
            <a:r>
              <a:rPr lang="en-US" sz="2200" b="1" dirty="0">
                <a:solidFill>
                  <a:schemeClr val="bg1"/>
                </a:solidFill>
              </a:rPr>
              <a:t>sterka vörumerkjasögu </a:t>
            </a:r>
            <a:r>
              <a:rPr lang="en-US" sz="2200" dirty="0">
                <a:solidFill>
                  <a:schemeClr val="bg1"/>
                </a:solidFill>
              </a:rPr>
              <a:t>og sjónrænt efni, og óskað eftir stuðningi </a:t>
            </a:r>
            <a:r>
              <a:rPr lang="en-US" sz="2200" dirty="0" err="1">
                <a:solidFill>
                  <a:schemeClr val="bg1"/>
                </a:solidFill>
              </a:rPr>
              <a:t>frá</a:t>
            </a:r>
            <a:r>
              <a:rPr lang="en-US" sz="2200" dirty="0">
                <a:solidFill>
                  <a:schemeClr val="bg1"/>
                </a:solidFill>
              </a:rPr>
              <a:t> </a:t>
            </a:r>
            <a:r>
              <a:rPr lang="en-US" sz="2200" dirty="0" err="1">
                <a:solidFill>
                  <a:schemeClr val="bg1"/>
                </a:solidFill>
              </a:rPr>
              <a:t>stuðningsfólki</a:t>
            </a:r>
            <a:r>
              <a:rPr lang="en-US" sz="2200" dirty="0">
                <a:solidFill>
                  <a:schemeClr val="bg1"/>
                </a:solidFill>
              </a:rPr>
              <a:t> </a:t>
            </a:r>
            <a:r>
              <a:rPr lang="en-US" sz="2200" b="1" dirty="0" err="1">
                <a:solidFill>
                  <a:schemeClr val="bg1"/>
                </a:solidFill>
              </a:rPr>
              <a:t>talsmanna</a:t>
            </a:r>
            <a:r>
              <a:rPr lang="en-US" sz="2200" b="1" dirty="0">
                <a:solidFill>
                  <a:schemeClr val="bg1"/>
                </a:solidFill>
              </a:rPr>
              <a:t> </a:t>
            </a:r>
            <a:r>
              <a:rPr lang="en-US" sz="2200" b="1" dirty="0" err="1">
                <a:solidFill>
                  <a:schemeClr val="bg1"/>
                </a:solidFill>
              </a:rPr>
              <a:t>vistferðaþjónustu</a:t>
            </a:r>
            <a:r>
              <a:rPr lang="en-US" sz="2200" b="1" dirty="0">
                <a:solidFill>
                  <a:schemeClr val="bg1"/>
                </a:solidFill>
              </a:rPr>
              <a:t> </a:t>
            </a:r>
            <a:r>
              <a:rPr lang="en-US" sz="2200" dirty="0">
                <a:solidFill>
                  <a:schemeClr val="bg1"/>
                </a:solidFill>
              </a:rPr>
              <a:t>sem vildu styðja nýsköpun. </a:t>
            </a:r>
          </a:p>
        </p:txBody>
      </p:sp>
      <p:sp>
        <p:nvSpPr>
          <p:cNvPr id="18" name="TextBox 17">
            <a:extLst>
              <a:ext uri="{FF2B5EF4-FFF2-40B4-BE49-F238E27FC236}">
                <a16:creationId xmlns:a16="http://schemas.microsoft.com/office/drawing/2014/main" id="{4A84FA85-E79A-36A4-099D-0C0F6AAE7D24}"/>
              </a:ext>
            </a:extLst>
          </p:cNvPr>
          <p:cNvSpPr txBox="1"/>
          <p:nvPr/>
        </p:nvSpPr>
        <p:spPr>
          <a:xfrm>
            <a:off x="341529" y="980707"/>
            <a:ext cx="6943725" cy="1785104"/>
          </a:xfrm>
          <a:prstGeom prst="rect">
            <a:avLst/>
          </a:prstGeom>
          <a:noFill/>
        </p:spPr>
        <p:txBody>
          <a:bodyPr wrap="square">
            <a:spAutoFit/>
          </a:bodyPr>
          <a:lstStyle/>
          <a:p>
            <a:r>
              <a:rPr lang="en-US" sz="2200" b="1" dirty="0" err="1">
                <a:solidFill>
                  <a:srgbClr val="494949"/>
                </a:solidFill>
              </a:rPr>
              <a:t>Ecocapsule </a:t>
            </a:r>
            <a:r>
              <a:rPr lang="en-US" sz="2200" dirty="0">
                <a:solidFill>
                  <a:srgbClr val="494949"/>
                </a:solidFill>
              </a:rPr>
              <a:t>er </a:t>
            </a:r>
            <a:r>
              <a:rPr lang="en-US" sz="2200" b="1" dirty="0">
                <a:solidFill>
                  <a:srgbClr val="494949"/>
                </a:solidFill>
              </a:rPr>
              <a:t>snjallt, sjálfbært örheimili</a:t>
            </a:r>
            <a:r>
              <a:rPr lang="en-US" sz="2200" dirty="0">
                <a:solidFill>
                  <a:srgbClr val="494949"/>
                </a:solidFill>
              </a:rPr>
              <a:t> sem knúið er af </a:t>
            </a:r>
            <a:r>
              <a:rPr lang="en-US" sz="2200" b="1" dirty="0">
                <a:solidFill>
                  <a:srgbClr val="494949"/>
                </a:solidFill>
              </a:rPr>
              <a:t>sólar- og vindorku. </a:t>
            </a:r>
            <a:r>
              <a:rPr lang="en-US" sz="2200" dirty="0">
                <a:solidFill>
                  <a:srgbClr val="494949"/>
                </a:solidFill>
              </a:rPr>
              <a:t>Það er egglaga og byggt með háþróuðum sjálfbærum tækni. </a:t>
            </a:r>
            <a:r>
              <a:rPr lang="en-US" sz="2200" b="1" dirty="0">
                <a:solidFill>
                  <a:srgbClr val="494949"/>
                </a:solidFill>
              </a:rPr>
              <a:t>Hannað fyrir vistferðalög utan raforkukerfa, </a:t>
            </a:r>
            <a:r>
              <a:rPr lang="en-US" sz="2200" dirty="0">
                <a:solidFill>
                  <a:srgbClr val="494949"/>
                </a:solidFill>
              </a:rPr>
              <a:t>örbúslíf og sem fjarlæg gistiaðstaða (glamping, rannsóknarstöðvar).</a:t>
            </a:r>
          </a:p>
        </p:txBody>
      </p:sp>
      <p:pic>
        <p:nvPicPr>
          <p:cNvPr id="19" name="Picture Placeholder 18">
            <a:extLst>
              <a:ext uri="{FF2B5EF4-FFF2-40B4-BE49-F238E27FC236}">
                <a16:creationId xmlns:a16="http://schemas.microsoft.com/office/drawing/2014/main" id="{94535354-12C8-291A-FEC0-046811BF94FF}"/>
              </a:ext>
            </a:extLst>
          </p:cNvPr>
          <p:cNvPicPr>
            <a:picLocks noGrp="1" noChangeAspect="1"/>
          </p:cNvPicPr>
          <p:nvPr>
            <p:ph type="pic" sz="quarter" idx="13"/>
          </p:nvPr>
        </p:nvPicPr>
        <p:blipFill>
          <a:blip r:embed="rId2"/>
          <a:srcRect l="5255" r="5255"/>
          <a:stretch>
            <a:fillRect/>
          </a:stretch>
        </p:blipFill>
        <p:spPr>
          <a:xfrm>
            <a:off x="7537450" y="1868995"/>
            <a:ext cx="3709988" cy="2498725"/>
          </a:xfrm>
          <a:prstGeom prst="rect">
            <a:avLst/>
          </a:prstGeom>
        </p:spPr>
      </p:pic>
      <p:sp>
        <p:nvSpPr>
          <p:cNvPr id="25" name="Text Placeholder 11">
            <a:extLst>
              <a:ext uri="{FF2B5EF4-FFF2-40B4-BE49-F238E27FC236}">
                <a16:creationId xmlns:a16="http://schemas.microsoft.com/office/drawing/2014/main" id="{7312D4BF-5343-45AF-7371-88E81262DA36}"/>
              </a:ext>
            </a:extLst>
          </p:cNvPr>
          <p:cNvSpPr txBox="1">
            <a:spLocks/>
          </p:cNvSpPr>
          <p:nvPr/>
        </p:nvSpPr>
        <p:spPr>
          <a:xfrm>
            <a:off x="296824" y="170692"/>
            <a:ext cx="1106044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lang="en-US" sz="2400" b="1" i="0" kern="1200" dirty="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3600" dirty="0" err="1">
                <a:solidFill>
                  <a:srgbClr val="459597"/>
                </a:solidFill>
              </a:rPr>
              <a:t>Dæmi</a:t>
            </a:r>
            <a:r>
              <a:rPr lang="en-IE" sz="3600" dirty="0">
                <a:solidFill>
                  <a:srgbClr val="459597"/>
                </a:solidFill>
              </a:rPr>
              <a:t>: </a:t>
            </a:r>
            <a:r>
              <a:rPr lang="en-IE" sz="3000" dirty="0"/>
              <a:t>Ecocapsule – </a:t>
            </a:r>
            <a:r>
              <a:rPr lang="en-IE" sz="3000" dirty="0" err="1"/>
              <a:t>Slóvakía</a:t>
            </a:r>
            <a:r>
              <a:rPr lang="en-IE" sz="3000" dirty="0"/>
              <a:t> </a:t>
            </a:r>
            <a:r>
              <a:rPr lang="en-IE" sz="3000" b="0" dirty="0"/>
              <a:t>(</a:t>
            </a:r>
            <a:r>
              <a:rPr lang="en-IE" sz="3000" b="0" dirty="0" err="1"/>
              <a:t>hópfjármögnun</a:t>
            </a:r>
            <a:r>
              <a:rPr lang="en-IE" sz="3000" b="0" dirty="0"/>
              <a:t> á Indiegogo)</a:t>
            </a:r>
          </a:p>
        </p:txBody>
      </p:sp>
      <p:sp>
        <p:nvSpPr>
          <p:cNvPr id="26" name="object 3">
            <a:extLst>
              <a:ext uri="{FF2B5EF4-FFF2-40B4-BE49-F238E27FC236}">
                <a16:creationId xmlns:a16="http://schemas.microsoft.com/office/drawing/2014/main" id="{D6A99229-635E-7D20-106D-97E58088D854}"/>
              </a:ext>
            </a:extLst>
          </p:cNvPr>
          <p:cNvSpPr/>
          <p:nvPr/>
        </p:nvSpPr>
        <p:spPr>
          <a:xfrm>
            <a:off x="7502988" y="5117874"/>
            <a:ext cx="3913478"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sz="1600" dirty="0">
              <a:solidFill>
                <a:schemeClr val="bg1"/>
              </a:solidFill>
            </a:endParaRPr>
          </a:p>
        </p:txBody>
      </p:sp>
      <p:sp>
        <p:nvSpPr>
          <p:cNvPr id="27" name="Text Placeholder 23">
            <a:extLst>
              <a:ext uri="{FF2B5EF4-FFF2-40B4-BE49-F238E27FC236}">
                <a16:creationId xmlns:a16="http://schemas.microsoft.com/office/drawing/2014/main" id="{921E7C41-B1DD-26A4-4F81-A017244D169F}"/>
              </a:ext>
            </a:extLst>
          </p:cNvPr>
          <p:cNvSpPr txBox="1">
            <a:spLocks/>
          </p:cNvSpPr>
          <p:nvPr/>
        </p:nvSpPr>
        <p:spPr>
          <a:xfrm>
            <a:off x="7578179" y="5117875"/>
            <a:ext cx="4051845" cy="452458"/>
          </a:xfrm>
          <a:prstGeom prst="rect">
            <a:avLst/>
          </a:prstGeom>
        </p:spPr>
        <p:txBody>
          <a:bodyPr anchor="ctr">
            <a:no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latin typeface="+mn-lt"/>
              </a:rPr>
              <a:t>Vefsíða</a:t>
            </a:r>
            <a:r>
              <a:rPr lang="en-US" sz="1600" dirty="0">
                <a:hlinkClick r:id="rId3">
                  <a:extLst>
                    <a:ext uri="{A12FA001-AC4F-418D-AE19-62706E023703}">
                      <ahyp:hlinkClr xmlns:ahyp="http://schemas.microsoft.com/office/drawing/2018/hyperlinkcolor" val="tx"/>
                    </a:ext>
                  </a:extLst>
                </a:hlinkClick>
              </a:rPr>
              <a:t> https://ecocapsule.com/</a:t>
            </a:r>
            <a:r>
              <a:rPr lang="en-US" sz="1600" dirty="0"/>
              <a:t> </a:t>
            </a:r>
            <a:endParaRPr lang="en-US" sz="1600" dirty="0">
              <a:latin typeface="+mn-lt"/>
            </a:endParaRPr>
          </a:p>
        </p:txBody>
      </p:sp>
      <p:sp>
        <p:nvSpPr>
          <p:cNvPr id="28" name="TextBox 27">
            <a:extLst>
              <a:ext uri="{FF2B5EF4-FFF2-40B4-BE49-F238E27FC236}">
                <a16:creationId xmlns:a16="http://schemas.microsoft.com/office/drawing/2014/main" id="{775C65C5-0C1D-6CBF-D1D5-2A16C6493AFB}"/>
              </a:ext>
            </a:extLst>
          </p:cNvPr>
          <p:cNvSpPr txBox="1"/>
          <p:nvPr/>
        </p:nvSpPr>
        <p:spPr>
          <a:xfrm>
            <a:off x="7433805" y="5561493"/>
            <a:ext cx="4051844" cy="1323439"/>
          </a:xfrm>
          <a:prstGeom prst="rect">
            <a:avLst/>
          </a:prstGeom>
          <a:noFill/>
        </p:spPr>
        <p:txBody>
          <a:bodyPr wrap="square">
            <a:spAutoFit/>
          </a:bodyPr>
          <a:lstStyle/>
          <a:p>
            <a:pPr>
              <a:spcAft>
                <a:spcPts val="600"/>
              </a:spcAft>
            </a:pPr>
            <a:r>
              <a:rPr lang="en-US" sz="2000" dirty="0">
                <a:solidFill>
                  <a:srgbClr val="494949"/>
                </a:solidFill>
              </a:rPr>
              <a:t>Markmiðið var að safna 50.000 evrum — þeir söfnuðu </a:t>
            </a:r>
            <a:r>
              <a:rPr lang="en-US" sz="2000" b="1" dirty="0">
                <a:solidFill>
                  <a:srgbClr val="494949"/>
                </a:solidFill>
              </a:rPr>
              <a:t>yfir 200.000 evrum </a:t>
            </a:r>
            <a:r>
              <a:rPr lang="en-US" sz="2000" dirty="0" err="1">
                <a:solidFill>
                  <a:srgbClr val="494949"/>
                </a:solidFill>
              </a:rPr>
              <a:t>frá</a:t>
            </a:r>
            <a:r>
              <a:rPr lang="en-US" sz="2000" dirty="0">
                <a:solidFill>
                  <a:srgbClr val="494949"/>
                </a:solidFill>
              </a:rPr>
              <a:t> </a:t>
            </a:r>
            <a:r>
              <a:rPr lang="en-US" sz="2000" dirty="0" err="1">
                <a:solidFill>
                  <a:srgbClr val="494949"/>
                </a:solidFill>
              </a:rPr>
              <a:t>umhverfismeðvituðum</a:t>
            </a:r>
            <a:r>
              <a:rPr lang="en-US" sz="2000" dirty="0">
                <a:solidFill>
                  <a:srgbClr val="494949"/>
                </a:solidFill>
              </a:rPr>
              <a:t> </a:t>
            </a:r>
            <a:r>
              <a:rPr lang="en-US" sz="2000" dirty="0" err="1">
                <a:solidFill>
                  <a:srgbClr val="494949"/>
                </a:solidFill>
              </a:rPr>
              <a:t>bakhjörlum</a:t>
            </a:r>
            <a:r>
              <a:rPr lang="en-US" sz="2000" dirty="0">
                <a:solidFill>
                  <a:srgbClr val="494949"/>
                </a:solidFill>
              </a:rPr>
              <a:t> um allan heim.</a:t>
            </a:r>
          </a:p>
        </p:txBody>
      </p:sp>
    </p:spTree>
    <p:extLst>
      <p:ext uri="{BB962C8B-B14F-4D97-AF65-F5344CB8AC3E}">
        <p14:creationId xmlns:p14="http://schemas.microsoft.com/office/powerpoint/2010/main" val="38643110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7681B8-EF99-0BB3-FB28-CC9170E69CFB}"/>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BC3C9022-C72B-20E8-73F4-26AB8618E0A1}"/>
              </a:ext>
            </a:extLst>
          </p:cNvPr>
          <p:cNvSpPr txBox="1"/>
          <p:nvPr/>
        </p:nvSpPr>
        <p:spPr>
          <a:xfrm>
            <a:off x="296265" y="5826435"/>
            <a:ext cx="6097978" cy="369332"/>
          </a:xfrm>
          <a:prstGeom prst="rect">
            <a:avLst/>
          </a:prstGeom>
          <a:noFill/>
        </p:spPr>
        <p:txBody>
          <a:bodyPr wrap="square">
            <a:spAutoFit/>
          </a:bodyPr>
          <a:lstStyle/>
          <a:p>
            <a:r>
              <a:rPr lang="en-IE" dirty="0">
                <a:hlinkClick r:id="rId2"/>
              </a:rPr>
              <a:t>https://ecocapsule.com/</a:t>
            </a:r>
            <a:r>
              <a:rPr lang="en-IE" dirty="0"/>
              <a:t> </a:t>
            </a:r>
          </a:p>
        </p:txBody>
      </p:sp>
      <p:pic>
        <p:nvPicPr>
          <p:cNvPr id="3" name="Picture 2">
            <a:extLst>
              <a:ext uri="{FF2B5EF4-FFF2-40B4-BE49-F238E27FC236}">
                <a16:creationId xmlns:a16="http://schemas.microsoft.com/office/drawing/2014/main" id="{FD3556FA-951F-864D-4285-49F617A0CC9D}"/>
              </a:ext>
            </a:extLst>
          </p:cNvPr>
          <p:cNvPicPr>
            <a:picLocks noChangeAspect="1"/>
          </p:cNvPicPr>
          <p:nvPr/>
        </p:nvPicPr>
        <p:blipFill>
          <a:blip r:embed="rId3"/>
          <a:stretch>
            <a:fillRect/>
          </a:stretch>
        </p:blipFill>
        <p:spPr>
          <a:xfrm>
            <a:off x="0" y="103035"/>
            <a:ext cx="12192000" cy="5412235"/>
          </a:xfrm>
          <a:prstGeom prst="rect">
            <a:avLst/>
          </a:prstGeom>
        </p:spPr>
      </p:pic>
    </p:spTree>
    <p:extLst>
      <p:ext uri="{BB962C8B-B14F-4D97-AF65-F5344CB8AC3E}">
        <p14:creationId xmlns:p14="http://schemas.microsoft.com/office/powerpoint/2010/main" val="9448792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08FBFA-45AB-067C-607F-0E8542CA19CE}"/>
            </a:ext>
          </a:extLst>
        </p:cNvPr>
        <p:cNvGrpSpPr/>
        <p:nvPr/>
      </p:nvGrpSpPr>
      <p:grpSpPr>
        <a:xfrm>
          <a:off x="0" y="0"/>
          <a:ext cx="0" cy="0"/>
          <a:chOff x="0" y="0"/>
          <a:chExt cx="0" cy="0"/>
        </a:xfrm>
      </p:grpSpPr>
      <p:sp>
        <p:nvSpPr>
          <p:cNvPr id="8" name="Flowchart: Data 7">
            <a:extLst>
              <a:ext uri="{FF2B5EF4-FFF2-40B4-BE49-F238E27FC236}">
                <a16:creationId xmlns:a16="http://schemas.microsoft.com/office/drawing/2014/main" id="{231AAA9C-EF3E-011B-7B15-E9DD7385CEC3}"/>
              </a:ext>
            </a:extLst>
          </p:cNvPr>
          <p:cNvSpPr/>
          <p:nvPr/>
        </p:nvSpPr>
        <p:spPr>
          <a:xfrm>
            <a:off x="328265" y="2810436"/>
            <a:ext cx="6455464" cy="360821"/>
          </a:xfrm>
          <a:prstGeom prst="flowChartInputOutput">
            <a:avLst/>
          </a:prstGeom>
          <a:solidFill>
            <a:srgbClr val="D0D3E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F7E278FC-5568-D452-4B2D-2F73EFE7093F}"/>
              </a:ext>
            </a:extLst>
          </p:cNvPr>
          <p:cNvSpPr/>
          <p:nvPr/>
        </p:nvSpPr>
        <p:spPr>
          <a:xfrm>
            <a:off x="265384" y="1503146"/>
            <a:ext cx="6678556" cy="3408870"/>
          </a:xfrm>
          <a:prstGeom prst="rect">
            <a:avLst/>
          </a:prstGeom>
          <a:solidFill>
            <a:srgbClr val="EC7C69"/>
          </a:solidFill>
          <a:ln>
            <a:solidFill>
              <a:srgbClr val="414D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9" name="Picture Placeholder 18">
            <a:extLst>
              <a:ext uri="{FF2B5EF4-FFF2-40B4-BE49-F238E27FC236}">
                <a16:creationId xmlns:a16="http://schemas.microsoft.com/office/drawing/2014/main" id="{28CF24D6-5A82-3E6E-E20E-44C662BDC893}"/>
              </a:ext>
            </a:extLst>
          </p:cNvPr>
          <p:cNvPicPr>
            <a:picLocks noGrp="1" noChangeAspect="1"/>
          </p:cNvPicPr>
          <p:nvPr>
            <p:ph type="pic" sz="quarter" idx="13"/>
          </p:nvPr>
        </p:nvPicPr>
        <p:blipFill>
          <a:blip r:embed="rId2"/>
          <a:srcRect l="5255" r="5255"/>
          <a:stretch>
            <a:fillRect/>
          </a:stretch>
        </p:blipFill>
        <p:spPr>
          <a:xfrm>
            <a:off x="7537450" y="1868995"/>
            <a:ext cx="3709988" cy="2498725"/>
          </a:xfrm>
          <a:prstGeom prst="rect">
            <a:avLst/>
          </a:prstGeom>
        </p:spPr>
      </p:pic>
      <p:sp>
        <p:nvSpPr>
          <p:cNvPr id="24" name="TextBox 23">
            <a:extLst>
              <a:ext uri="{FF2B5EF4-FFF2-40B4-BE49-F238E27FC236}">
                <a16:creationId xmlns:a16="http://schemas.microsoft.com/office/drawing/2014/main" id="{0833002D-89AA-427E-EDE1-B06EF0260622}"/>
              </a:ext>
            </a:extLst>
          </p:cNvPr>
          <p:cNvSpPr txBox="1"/>
          <p:nvPr/>
        </p:nvSpPr>
        <p:spPr>
          <a:xfrm>
            <a:off x="490043" y="1504159"/>
            <a:ext cx="6096000" cy="3216265"/>
          </a:xfrm>
          <a:prstGeom prst="rect">
            <a:avLst/>
          </a:prstGeom>
          <a:solidFill>
            <a:srgbClr val="EC7C69"/>
          </a:solidFill>
        </p:spPr>
        <p:txBody>
          <a:bodyPr wrap="square">
            <a:spAutoFit/>
          </a:bodyPr>
          <a:lstStyle/>
          <a:p>
            <a:pPr>
              <a:spcAft>
                <a:spcPts val="600"/>
              </a:spcAft>
            </a:pPr>
            <a:r>
              <a:rPr lang="en-US" sz="2200" b="1" dirty="0">
                <a:solidFill>
                  <a:schemeClr val="bg1"/>
                </a:solidFill>
              </a:rPr>
              <a:t>Niðurstaða: </a:t>
            </a:r>
            <a:r>
              <a:rPr lang="en-US" sz="2200" dirty="0">
                <a:solidFill>
                  <a:schemeClr val="bg1"/>
                </a:solidFill>
              </a:rPr>
              <a:t>Í rekstri og uppsett á stöðum eins og fjalladvalarstöðum og vínræktum. Notuð í náttúrutengdri ferðaþjónustu eru glamping-einingar oft staðsettar í þjóðgörðum og afskekktum svæðum. Uppsett í vistvænni dvalarstöðum á Íslandi, Spáni og öðrum löndum. </a:t>
            </a:r>
          </a:p>
          <a:p>
            <a:pPr>
              <a:spcAft>
                <a:spcPts val="600"/>
              </a:spcAft>
            </a:pPr>
            <a:r>
              <a:rPr lang="en-US" sz="2200" dirty="0">
                <a:solidFill>
                  <a:schemeClr val="bg1"/>
                </a:solidFill>
              </a:rPr>
              <a:t>Notaðar sem viðburðarrými, ráðstefnur og vistvæn tónlistarhátíðir. Settar upp sem neyðarhúsnæði við hamfaraviðbrögð. </a:t>
            </a:r>
          </a:p>
        </p:txBody>
      </p:sp>
      <p:sp>
        <p:nvSpPr>
          <p:cNvPr id="25" name="Text Placeholder 11">
            <a:extLst>
              <a:ext uri="{FF2B5EF4-FFF2-40B4-BE49-F238E27FC236}">
                <a16:creationId xmlns:a16="http://schemas.microsoft.com/office/drawing/2014/main" id="{1A2E9184-A3BA-BA45-722C-C1016C2FD7B9}"/>
              </a:ext>
            </a:extLst>
          </p:cNvPr>
          <p:cNvSpPr txBox="1">
            <a:spLocks/>
          </p:cNvSpPr>
          <p:nvPr/>
        </p:nvSpPr>
        <p:spPr>
          <a:xfrm>
            <a:off x="296824" y="170692"/>
            <a:ext cx="1106044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lang="en-US" sz="2400" b="1" i="0" kern="1200" dirty="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3600" dirty="0" err="1">
                <a:solidFill>
                  <a:srgbClr val="459597"/>
                </a:solidFill>
              </a:rPr>
              <a:t>Dæmi</a:t>
            </a:r>
            <a:r>
              <a:rPr lang="en-IE" sz="3600" dirty="0">
                <a:solidFill>
                  <a:srgbClr val="459597"/>
                </a:solidFill>
              </a:rPr>
              <a:t>: </a:t>
            </a:r>
            <a:r>
              <a:rPr lang="en-IE" sz="3000" dirty="0"/>
              <a:t>Ecocapsule – Slóvakía </a:t>
            </a:r>
            <a:r>
              <a:rPr lang="en-IE" sz="3000" b="0" dirty="0"/>
              <a:t>(fjársöfnun á Indiegogo)</a:t>
            </a:r>
          </a:p>
        </p:txBody>
      </p:sp>
      <p:sp>
        <p:nvSpPr>
          <p:cNvPr id="2" name="Flowchart: Data 1">
            <a:extLst>
              <a:ext uri="{FF2B5EF4-FFF2-40B4-BE49-F238E27FC236}">
                <a16:creationId xmlns:a16="http://schemas.microsoft.com/office/drawing/2014/main" id="{9DACDF9C-5CB0-6F69-2746-F77954D1A8AD}"/>
              </a:ext>
            </a:extLst>
          </p:cNvPr>
          <p:cNvSpPr/>
          <p:nvPr/>
        </p:nvSpPr>
        <p:spPr>
          <a:xfrm>
            <a:off x="490043" y="4912016"/>
            <a:ext cx="6455464" cy="360821"/>
          </a:xfrm>
          <a:prstGeom prst="flowChartInputOutput">
            <a:avLst/>
          </a:prstGeom>
          <a:solidFill>
            <a:srgbClr val="E5BEA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Co-funded by the European Union logo in png for web usage">
            <a:extLst>
              <a:ext uri="{FF2B5EF4-FFF2-40B4-BE49-F238E27FC236}">
                <a16:creationId xmlns:a16="http://schemas.microsoft.com/office/drawing/2014/main" id="{DB8C3B8E-11C5-3525-0816-8DC773A244B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4" name="Rectangle 3">
            <a:extLst>
              <a:ext uri="{FF2B5EF4-FFF2-40B4-BE49-F238E27FC236}">
                <a16:creationId xmlns:a16="http://schemas.microsoft.com/office/drawing/2014/main" id="{8EECBDC6-AC25-4BFA-4CA2-7BD24ADDB86B}"/>
              </a:ext>
            </a:extLst>
          </p:cNvPr>
          <p:cNvSpPr/>
          <p:nvPr/>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Fjármagnað af Evrópusambandinu. Skoðanir og viðhorf sem hér koma fram eru hins vegar eingöngu höfundar (höfunda) og endurspegla ekki endilega skoðanir Evrópusambandsins né Framkvæmdarstofnunar Evrópu um menntun og menningu (EACEA). Hvorki Evrópusambandið né EACEA bera ábyrgð á þeim.</a:t>
            </a:r>
          </a:p>
        </p:txBody>
      </p:sp>
      <p:grpSp>
        <p:nvGrpSpPr>
          <p:cNvPr id="5" name="Group 4">
            <a:extLst>
              <a:ext uri="{FF2B5EF4-FFF2-40B4-BE49-F238E27FC236}">
                <a16:creationId xmlns:a16="http://schemas.microsoft.com/office/drawing/2014/main" id="{BFFBBE17-1570-B6BD-3619-F01634A145C2}"/>
              </a:ext>
            </a:extLst>
          </p:cNvPr>
          <p:cNvGrpSpPr/>
          <p:nvPr/>
        </p:nvGrpSpPr>
        <p:grpSpPr>
          <a:xfrm>
            <a:off x="441852" y="5906548"/>
            <a:ext cx="1307461" cy="742180"/>
            <a:chOff x="340586" y="8789227"/>
            <a:chExt cx="1307461" cy="742180"/>
          </a:xfrm>
        </p:grpSpPr>
        <p:sp>
          <p:nvSpPr>
            <p:cNvPr id="6" name="Rectangle 5">
              <a:extLst>
                <a:ext uri="{FF2B5EF4-FFF2-40B4-BE49-F238E27FC236}">
                  <a16:creationId xmlns:a16="http://schemas.microsoft.com/office/drawing/2014/main" id="{4F49EA6A-6B2E-C483-D423-8AF6282D7055}"/>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er með leyfi </a:t>
              </a:r>
            </a:p>
            <a:p>
              <a:pPr algn="just"/>
              <a:r>
                <a:rPr lang="en-US" sz="900" b="1" dirty="0">
                  <a:solidFill>
                    <a:schemeClr val="tx1"/>
                  </a:solidFill>
                  <a:latin typeface="+mj-lt"/>
                </a:rPr>
                <a:t>undir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7" name="Picture 6">
              <a:extLst>
                <a:ext uri="{FF2B5EF4-FFF2-40B4-BE49-F238E27FC236}">
                  <a16:creationId xmlns:a16="http://schemas.microsoft.com/office/drawing/2014/main" id="{BEFC3970-F0A2-179A-3704-6F3D5091DD8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471559463"/>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419CA16-4A14-47E4-B0B9-1B2227E05418}">
  <ds:schemaRefs>
    <ds:schemaRef ds:uri="http://schemas.microsoft.com/office/2006/metadata/properties"/>
    <ds:schemaRef ds:uri="http://schemas.microsoft.com/office/infopath/2007/PartnerControls"/>
    <ds:schemaRef ds:uri="835803b3-5fd4-490d-9118-e08d8d43fc1e"/>
    <ds:schemaRef ds:uri="7b53bf8c-4569-44df-ad60-bb18397340c4"/>
  </ds:schemaRefs>
</ds:datastoreItem>
</file>

<file path=customXml/itemProps2.xml><?xml version="1.0" encoding="utf-8"?>
<ds:datastoreItem xmlns:ds="http://schemas.openxmlformats.org/officeDocument/2006/customXml" ds:itemID="{45B9E95C-051B-4B0A-8F89-B54D0EA47E87}">
  <ds:schemaRefs>
    <ds:schemaRef ds:uri="http://schemas.microsoft.com/sharepoint/v3/contenttype/forms"/>
  </ds:schemaRefs>
</ds:datastoreItem>
</file>

<file path=customXml/itemProps3.xml><?xml version="1.0" encoding="utf-8"?>
<ds:datastoreItem xmlns:ds="http://schemas.openxmlformats.org/officeDocument/2006/customXml" ds:itemID="{6A2299FD-B7BE-4F20-B6D6-1E9FA3CCFE8F}"/>
</file>

<file path=docProps/app.xml><?xml version="1.0" encoding="utf-8"?>
<Properties xmlns="http://schemas.openxmlformats.org/officeDocument/2006/extended-properties" xmlns:vt="http://schemas.openxmlformats.org/officeDocument/2006/docPropsVTypes">
  <Template/>
  <TotalTime>13591</TotalTime>
  <Words>325</Words>
  <Application>Microsoft Office PowerPoint</Application>
  <PresentationFormat>Widescreen</PresentationFormat>
  <Paragraphs>21</Paragraphs>
  <Slides>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Aptos</vt:lpstr>
      <vt:lpstr>Arial</vt:lpstr>
      <vt:lpstr>Calibri</vt:lpstr>
      <vt:lpstr>Montserrat</vt:lpstr>
      <vt:lpstr>Montserrat Light</vt:lpstr>
      <vt:lpstr>Verdana</vt: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docId:B68C479CAEFF7D652C7F7F331C1AED32</cp:keywords>
  <cp:lastModifiedBy>Kjartan Bollason</cp:lastModifiedBy>
  <cp:revision>564</cp:revision>
  <dcterms:created xsi:type="dcterms:W3CDTF">2020-10-14T13:32:04Z</dcterms:created>
  <dcterms:modified xsi:type="dcterms:W3CDTF">2026-02-06T17:24:14Z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