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8"/>
  </p:notesMasterIdLst>
  <p:handoutMasterIdLst>
    <p:handoutMasterId r:id="rId9"/>
  </p:handoutMasterIdLst>
  <p:sldIdLst>
    <p:sldId id="6525" r:id="rId5"/>
    <p:sldId id="6808" r:id="rId6"/>
    <p:sldId id="6809"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5A5A"/>
    <a:srgbClr val="459597"/>
    <a:srgbClr val="494949"/>
    <a:srgbClr val="EC7C6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935" autoAdjust="0"/>
    <p:restoredTop sz="95082"/>
  </p:normalViewPr>
  <p:slideViewPr>
    <p:cSldViewPr snapToGrid="0" snapToObjects="1">
      <p:cViewPr varScale="1">
        <p:scale>
          <a:sx n="66" d="100"/>
          <a:sy n="66" d="100"/>
        </p:scale>
        <p:origin x="72" y="5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airbnb.co.uk/rooms/41718911?source_impression_id=p3_1641476114_tnX%2B0DTHTgvNxIUo&amp;guests=1&amp;adults=1" TargetMode="External"/><Relationship Id="rId1" Type="http://schemas.openxmlformats.org/officeDocument/2006/relationships/slideLayout" Target="../slideLayouts/slideLayout27.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9.png"/><Relationship Id="rId7" Type="http://schemas.openxmlformats.org/officeDocument/2006/relationships/hyperlink" Target="https://creativecommons.org/licenses/by-sa/4.0/?ref=chooser-v1" TargetMode="External"/><Relationship Id="rId2" Type="http://schemas.openxmlformats.org/officeDocument/2006/relationships/hyperlink" Target="https://www.youtube.com/watch?v=49WRSFRq3e4" TargetMode="External"/><Relationship Id="rId1" Type="http://schemas.openxmlformats.org/officeDocument/2006/relationships/slideLayout" Target="../slideLayouts/slideLayout32.xml"/><Relationship Id="rId6" Type="http://schemas.openxmlformats.org/officeDocument/2006/relationships/image" Target="../media/image2.png"/><Relationship Id="rId5" Type="http://schemas.openxmlformats.org/officeDocument/2006/relationships/hyperlink" Target="https://www.airbnb.co.uk/rooms/41718911?source_impression_id=p3_1641476114_tnX%2B0DTHTgvNxIUo&amp;guests=1&amp;adults=1" TargetMode="Externa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675559" y="144196"/>
            <a:ext cx="4005907" cy="5574433"/>
          </a:xfrm>
        </p:spPr>
        <p:txBody>
          <a:bodyPr/>
          <a:lstStyle/>
          <a:p>
            <a:pPr>
              <a:lnSpc>
                <a:spcPts val="2340"/>
              </a:lnSpc>
            </a:pPr>
            <a:r>
              <a:rPr lang="en-US" b="1" dirty="0" err="1">
                <a:solidFill>
                  <a:srgbClr val="EC7C69"/>
                </a:solidFill>
              </a:rPr>
              <a:t>T</a:t>
            </a:r>
            <a:r>
              <a:rPr lang="en-US" sz="2200" b="1" dirty="0" err="1">
                <a:solidFill>
                  <a:srgbClr val="EC7C69"/>
                </a:solidFill>
              </a:rPr>
              <a:t>egund</a:t>
            </a:r>
            <a:r>
              <a:rPr lang="en-US" sz="2200" b="1" dirty="0">
                <a:solidFill>
                  <a:srgbClr val="EC7C69"/>
                </a:solidFill>
              </a:rPr>
              <a:t> </a:t>
            </a:r>
            <a:r>
              <a:rPr lang="en-US" sz="2200" b="1" dirty="0" err="1">
                <a:solidFill>
                  <a:srgbClr val="EC7C69"/>
                </a:solidFill>
              </a:rPr>
              <a:t>gististaðar</a:t>
            </a:r>
            <a:r>
              <a:rPr lang="en-US" sz="2200" b="1" dirty="0">
                <a:solidFill>
                  <a:srgbClr val="EC7C69"/>
                </a:solidFill>
              </a:rPr>
              <a:t>:</a:t>
            </a:r>
          </a:p>
          <a:p>
            <a:pPr>
              <a:lnSpc>
                <a:spcPts val="2340"/>
              </a:lnSpc>
            </a:pPr>
            <a:r>
              <a:rPr lang="en-US" b="1" dirty="0"/>
              <a:t>Tréhús </a:t>
            </a:r>
            <a:r>
              <a:rPr lang="en-IE" dirty="0" err="1"/>
              <a:t>ofan </a:t>
            </a:r>
            <a:r>
              <a:rPr lang="en-IE" dirty="0"/>
              <a:t>á lauftrjánum og yfir </a:t>
            </a:r>
            <a:r>
              <a:rPr lang="en-IE" b="1" dirty="0"/>
              <a:t>einkasjói. </a:t>
            </a:r>
            <a:r>
              <a:rPr lang="en-US" b="1" dirty="0"/>
              <a:t>Hið </a:t>
            </a:r>
            <a:r>
              <a:rPr lang="en-US" b="1" dirty="0" err="1"/>
              <a:t>notalega</a:t>
            </a:r>
            <a:r>
              <a:rPr lang="en-US" b="1" dirty="0"/>
              <a:t> tréhús er </a:t>
            </a:r>
            <a:r>
              <a:rPr lang="en-US" b="1" dirty="0" err="1"/>
              <a:t>með</a:t>
            </a:r>
            <a:r>
              <a:rPr lang="en-US" b="1" dirty="0"/>
              <a:t> </a:t>
            </a:r>
            <a:r>
              <a:rPr lang="en-US" b="1" dirty="0" err="1"/>
              <a:t>viðarkyndingu</a:t>
            </a:r>
            <a:r>
              <a:rPr lang="en-US" b="1" dirty="0"/>
              <a:t> </a:t>
            </a:r>
            <a:r>
              <a:rPr lang="en-US" dirty="0"/>
              <a:t>og stórkostlegt útsýni af svalanum. Alveg afskekkt, með aðeins fugla </a:t>
            </a:r>
            <a:r>
              <a:rPr lang="en-US" dirty="0" err="1"/>
              <a:t>og</a:t>
            </a:r>
            <a:r>
              <a:rPr lang="en-US" dirty="0"/>
              <a:t> </a:t>
            </a:r>
            <a:r>
              <a:rPr lang="en-US" dirty="0" err="1"/>
              <a:t>villt</a:t>
            </a:r>
            <a:r>
              <a:rPr lang="en-US" dirty="0"/>
              <a:t> </a:t>
            </a:r>
            <a:r>
              <a:rPr lang="en-US" dirty="0" err="1"/>
              <a:t>hreindýr</a:t>
            </a:r>
            <a:r>
              <a:rPr lang="en-US" dirty="0"/>
              <a:t> sem reika um skóginn sem </a:t>
            </a:r>
            <a:r>
              <a:rPr lang="en-US" dirty="0" err="1"/>
              <a:t>nágranna</a:t>
            </a:r>
            <a:r>
              <a:rPr lang="en-US" dirty="0"/>
              <a:t>.</a:t>
            </a:r>
          </a:p>
          <a:p>
            <a:pPr>
              <a:lnSpc>
                <a:spcPts val="2340"/>
              </a:lnSpc>
            </a:pPr>
            <a:endParaRPr lang="en-US" sz="2200" dirty="0">
              <a:solidFill>
                <a:srgbClr val="414141"/>
              </a:solidFill>
            </a:endParaRPr>
          </a:p>
          <a:p>
            <a:pPr>
              <a:lnSpc>
                <a:spcPts val="2340"/>
              </a:lnSpc>
            </a:pPr>
            <a:r>
              <a:rPr lang="en-US" sz="2200" b="1" dirty="0" err="1">
                <a:solidFill>
                  <a:srgbClr val="EC7C69"/>
                </a:solidFill>
              </a:rPr>
              <a:t>Einstæðni</a:t>
            </a:r>
            <a:endParaRPr lang="en-US" sz="2200" b="1" dirty="0">
              <a:solidFill>
                <a:srgbClr val="EC7C69"/>
              </a:solidFill>
            </a:endParaRPr>
          </a:p>
          <a:p>
            <a:pPr>
              <a:lnSpc>
                <a:spcPts val="2340"/>
              </a:lnSpc>
            </a:pPr>
            <a:r>
              <a:rPr lang="en-US" sz="2200" dirty="0" err="1">
                <a:solidFill>
                  <a:srgbClr val="414141"/>
                </a:solidFill>
              </a:rPr>
              <a:t>Yeworthy</a:t>
            </a:r>
            <a:r>
              <a:rPr lang="en-US" sz="2200" dirty="0">
                <a:solidFill>
                  <a:srgbClr val="414141"/>
                </a:solidFill>
              </a:rPr>
              <a:t> Eco-Treehouse er ótrúlegur afskekktur dvalarstaður utan rafmagnskerfis. Staðsett í afskekktri náttúru meðal trjátoppa yfir vatni, er þetta fullkominn felustaður fyrir pör sem leita að rómantískri og </a:t>
            </a:r>
            <a:r>
              <a:rPr lang="en-US" sz="2200" dirty="0" err="1">
                <a:solidFill>
                  <a:srgbClr val="414141"/>
                </a:solidFill>
              </a:rPr>
              <a:t>friðsælli</a:t>
            </a:r>
            <a:r>
              <a:rPr lang="en-US" sz="2200" dirty="0">
                <a:solidFill>
                  <a:srgbClr val="414141"/>
                </a:solidFill>
              </a:rPr>
              <a:t> </a:t>
            </a:r>
            <a:r>
              <a:rPr lang="en-US" dirty="0" err="1"/>
              <a:t>dvöl</a:t>
            </a:r>
            <a:r>
              <a:rPr lang="en-US" sz="2200" dirty="0">
                <a:solidFill>
                  <a:srgbClr val="414141"/>
                </a:solidFill>
              </a:rPr>
              <a:t>.</a:t>
            </a: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43819" y="4905271"/>
            <a:ext cx="2975564" cy="1049221"/>
          </a:xfrm>
          <a:prstGeom prst="rect">
            <a:avLst/>
          </a:prstGeom>
        </p:spPr>
        <p:txBody>
          <a:bodyPr/>
          <a:lstStyle/>
          <a:p>
            <a:r>
              <a:rPr lang="en-US" dirty="0"/>
              <a:t>Tréhús í Eworthy, Bretlandi</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777759" cy="385564"/>
          </a:xfrm>
          <a:prstGeom prst="rect">
            <a:avLst/>
          </a:prstGeom>
        </p:spPr>
        <p:txBody>
          <a:bodyPr/>
          <a:lstStyle/>
          <a:p>
            <a:r>
              <a:rPr lang="en-GB" dirty="0" err="1"/>
              <a:t>Dæmi</a:t>
            </a:r>
            <a:endParaRPr lang="en-GB"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4083472" y="5954492"/>
            <a:ext cx="5486513" cy="646331"/>
          </a:xfrm>
          <a:prstGeom prst="rect">
            <a:avLst/>
          </a:prstGeom>
          <a:noFill/>
        </p:spPr>
        <p:txBody>
          <a:bodyPr wrap="square" rtlCol="0">
            <a:spAutoFit/>
          </a:bodyPr>
          <a:lstStyle/>
          <a:p>
            <a:pPr>
              <a:tabLst>
                <a:tab pos="927100" algn="l"/>
              </a:tabLst>
            </a:pPr>
            <a:r>
              <a:rPr lang="en-IE" sz="1800" b="1" dirty="0">
                <a:solidFill>
                  <a:srgbClr val="414141"/>
                </a:solidFill>
              </a:rPr>
              <a:t>Vefsíða: </a:t>
            </a:r>
            <a:r>
              <a:rPr lang="en-IE" sz="1800" dirty="0">
                <a:solidFill>
                  <a:srgbClr val="459597"/>
                </a:solidFill>
                <a:ea typeface="+mn-lt"/>
                <a:cs typeface="+mn-lt"/>
                <a:hlinkClick r:id="rId2"/>
              </a:rPr>
              <a:t>	Tréhús</a:t>
            </a:r>
            <a:endParaRPr lang="en-IE" sz="1800" dirty="0">
              <a:solidFill>
                <a:srgbClr val="459597"/>
              </a:solidFill>
              <a:ea typeface="Calibri"/>
              <a:cs typeface="Calibri"/>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1" name="Picture Placeholder 10" descr="A house in the woods&#10;&#10;AI-generated content may be incorrect.">
            <a:extLst>
              <a:ext uri="{FF2B5EF4-FFF2-40B4-BE49-F238E27FC236}">
                <a16:creationId xmlns:a16="http://schemas.microsoft.com/office/drawing/2014/main" id="{88F96111-8B27-CFD6-0870-B8014046AC28}"/>
              </a:ext>
            </a:extLst>
          </p:cNvPr>
          <p:cNvPicPr>
            <a:picLocks noGrp="1" noChangeAspect="1"/>
          </p:cNvPicPr>
          <p:nvPr>
            <p:ph type="pic" sz="quarter" idx="34"/>
          </p:nvPr>
        </p:nvPicPr>
        <p:blipFill>
          <a:blip r:embed="rId4"/>
          <a:srcRect t="7201" b="7201"/>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2EE0B-3B7C-4EF3-5B21-832F0CC1CFB1}"/>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5FCE18A2-7491-4079-ADA9-8E9898D304C7}"/>
              </a:ext>
            </a:extLst>
          </p:cNvPr>
          <p:cNvSpPr>
            <a:spLocks noGrp="1"/>
          </p:cNvSpPr>
          <p:nvPr>
            <p:ph type="body" sz="quarter" idx="18"/>
          </p:nvPr>
        </p:nvSpPr>
        <p:spPr>
          <a:xfrm>
            <a:off x="400222" y="1765737"/>
            <a:ext cx="5333626" cy="3818203"/>
          </a:xfrm>
        </p:spPr>
        <p:txBody>
          <a:bodyPr/>
          <a:lstStyle/>
          <a:p>
            <a:r>
              <a:rPr lang="en-US" sz="2100" b="1" dirty="0"/>
              <a:t>Ferskt vatn </a:t>
            </a:r>
            <a:r>
              <a:rPr lang="en-US" sz="2100" dirty="0"/>
              <a:t>er veitt gestum úr vatnsgeymi. Einka, </a:t>
            </a:r>
            <a:r>
              <a:rPr lang="en-US" sz="2100" dirty="0" err="1"/>
              <a:t>umhverfisvænt</a:t>
            </a:r>
            <a:r>
              <a:rPr lang="en-US" sz="2100" dirty="0"/>
              <a:t> </a:t>
            </a:r>
            <a:r>
              <a:rPr lang="en-US" sz="2100" b="1" dirty="0"/>
              <a:t>sag-</a:t>
            </a:r>
            <a:r>
              <a:rPr lang="en-US" sz="2100" b="1" dirty="0" err="1"/>
              <a:t>salerni</a:t>
            </a:r>
            <a:r>
              <a:rPr lang="en-US" sz="2100" b="1" dirty="0"/>
              <a:t> </a:t>
            </a:r>
            <a:r>
              <a:rPr lang="en-US" sz="2100" dirty="0"/>
              <a:t>er í sérstakri </a:t>
            </a:r>
            <a:r>
              <a:rPr lang="en-US" sz="2100" dirty="0" err="1"/>
              <a:t>byggingu</a:t>
            </a:r>
            <a:r>
              <a:rPr lang="en-US" sz="2100" dirty="0"/>
              <a:t> </a:t>
            </a:r>
            <a:r>
              <a:rPr lang="en-US" sz="2100" dirty="0" err="1"/>
              <a:t>sem</a:t>
            </a:r>
            <a:r>
              <a:rPr lang="en-US" sz="2100" dirty="0"/>
              <a:t> </a:t>
            </a:r>
            <a:r>
              <a:rPr lang="en-US" sz="2100" dirty="0" err="1"/>
              <a:t>liggur</a:t>
            </a:r>
            <a:r>
              <a:rPr lang="en-US" sz="2100" dirty="0"/>
              <a:t> </a:t>
            </a:r>
            <a:r>
              <a:rPr lang="en-US" sz="2100" dirty="0" err="1"/>
              <a:t>falin</a:t>
            </a:r>
            <a:r>
              <a:rPr lang="en-US" sz="2100" dirty="0"/>
              <a:t> á meðal trjánna. </a:t>
            </a:r>
            <a:r>
              <a:rPr lang="en-US" sz="2100" dirty="0" err="1"/>
              <a:t>Tekið</a:t>
            </a:r>
            <a:r>
              <a:rPr lang="en-US" sz="2100" dirty="0"/>
              <a:t> er á </a:t>
            </a:r>
            <a:r>
              <a:rPr lang="en-US" sz="2100" dirty="0" err="1"/>
              <a:t>móti</a:t>
            </a:r>
            <a:r>
              <a:rPr lang="en-US" sz="2100" dirty="0"/>
              <a:t> </a:t>
            </a:r>
            <a:r>
              <a:rPr lang="en-US" sz="2100" dirty="0" err="1"/>
              <a:t>af</a:t>
            </a:r>
            <a:r>
              <a:rPr lang="en-US" sz="2100" dirty="0"/>
              <a:t> </a:t>
            </a:r>
            <a:r>
              <a:rPr lang="en-US" sz="2100" dirty="0" err="1"/>
              <a:t>gestum</a:t>
            </a:r>
            <a:r>
              <a:rPr lang="en-US" sz="2100" dirty="0"/>
              <a:t> af </a:t>
            </a:r>
            <a:r>
              <a:rPr lang="en-US" sz="2100" b="1" dirty="0"/>
              <a:t>eigendunum sem aka þeim niður að tréhúsinu </a:t>
            </a:r>
            <a:r>
              <a:rPr lang="en-US" sz="2100" dirty="0"/>
              <a:t>í jeppa. Gestir hafa aðgang að jeppanum allan dvölina.</a:t>
            </a:r>
          </a:p>
          <a:p>
            <a:endParaRPr lang="en-US" sz="2100" dirty="0"/>
          </a:p>
          <a:p>
            <a:r>
              <a:rPr lang="en-US" sz="2100" dirty="0"/>
              <a:t>Yeworthy-tréhúsið er fullkomin slökun fyrir þá sem vilja snúa aftur til náttúrunnar, sofa meðal stjarnanna og njóta friðar og </a:t>
            </a:r>
            <a:r>
              <a:rPr lang="en-US" sz="2100" dirty="0" err="1"/>
              <a:t>kyrrðar </a:t>
            </a:r>
            <a:r>
              <a:rPr lang="en-US" sz="2100" dirty="0"/>
              <a:t>sem umhverfið býður upp á.</a:t>
            </a:r>
            <a:endParaRPr lang="en-IE" sz="2100" dirty="0"/>
          </a:p>
        </p:txBody>
      </p:sp>
      <p:sp>
        <p:nvSpPr>
          <p:cNvPr id="6" name="Text Placeholder 5">
            <a:extLst>
              <a:ext uri="{FF2B5EF4-FFF2-40B4-BE49-F238E27FC236}">
                <a16:creationId xmlns:a16="http://schemas.microsoft.com/office/drawing/2014/main" id="{D92A1D7C-EBFA-7E62-B845-09DF1D52E8DA}"/>
              </a:ext>
            </a:extLst>
          </p:cNvPr>
          <p:cNvSpPr>
            <a:spLocks noGrp="1"/>
          </p:cNvSpPr>
          <p:nvPr>
            <p:ph type="body" sz="quarter" idx="16"/>
          </p:nvPr>
        </p:nvSpPr>
        <p:spPr>
          <a:xfrm>
            <a:off x="417401" y="141100"/>
            <a:ext cx="6914895" cy="803654"/>
          </a:xfrm>
        </p:spPr>
        <p:txBody>
          <a:bodyPr/>
          <a:lstStyle/>
          <a:p>
            <a:r>
              <a:rPr lang="en-IE" sz="3200" dirty="0" err="1">
                <a:solidFill>
                  <a:srgbClr val="E96751"/>
                </a:solidFill>
              </a:rPr>
              <a:t>Dæmi</a:t>
            </a:r>
            <a:r>
              <a:rPr lang="en-IE" sz="3200" dirty="0">
                <a:solidFill>
                  <a:srgbClr val="E96751"/>
                </a:solidFill>
              </a:rPr>
              <a:t>: </a:t>
            </a:r>
            <a:r>
              <a:rPr lang="en-IE" sz="3200" b="0" dirty="0" err="1"/>
              <a:t>Yeworthy</a:t>
            </a:r>
            <a:r>
              <a:rPr lang="en-IE" sz="3200" b="0" dirty="0"/>
              <a:t> </a:t>
            </a:r>
            <a:r>
              <a:rPr lang="en-IE" sz="3200" b="0" dirty="0" err="1"/>
              <a:t>vistvæna</a:t>
            </a:r>
            <a:r>
              <a:rPr lang="en-IE" sz="3200" b="0" dirty="0"/>
              <a:t> tréhýsið</a:t>
            </a:r>
          </a:p>
        </p:txBody>
      </p:sp>
      <p:sp>
        <p:nvSpPr>
          <p:cNvPr id="8" name="Text Placeholder 7">
            <a:extLst>
              <a:ext uri="{FF2B5EF4-FFF2-40B4-BE49-F238E27FC236}">
                <a16:creationId xmlns:a16="http://schemas.microsoft.com/office/drawing/2014/main" id="{45A49C3A-4BFA-B5F6-63A1-1CA79FD464E6}"/>
              </a:ext>
            </a:extLst>
          </p:cNvPr>
          <p:cNvSpPr>
            <a:spLocks noGrp="1"/>
          </p:cNvSpPr>
          <p:nvPr>
            <p:ph type="body" sz="quarter" idx="19"/>
          </p:nvPr>
        </p:nvSpPr>
        <p:spPr>
          <a:xfrm>
            <a:off x="417401" y="795658"/>
            <a:ext cx="6914895" cy="803654"/>
          </a:xfrm>
        </p:spPr>
        <p:txBody>
          <a:bodyPr/>
          <a:lstStyle/>
          <a:p>
            <a:r>
              <a:rPr lang="en-IE" sz="2800" b="0" dirty="0"/>
              <a:t>Afskekkt vistvænt tréhús sem er sjálfbært og tengt ekki við rafmagnskerfi</a:t>
            </a:r>
            <a:endParaRPr lang="en-IE" sz="2800" b="0" dirty="0">
              <a:solidFill>
                <a:srgbClr val="E96751"/>
              </a:solidFill>
            </a:endParaRPr>
          </a:p>
        </p:txBody>
      </p:sp>
      <p:sp>
        <p:nvSpPr>
          <p:cNvPr id="11" name="TextBox 10">
            <a:extLst>
              <a:ext uri="{FF2B5EF4-FFF2-40B4-BE49-F238E27FC236}">
                <a16:creationId xmlns:a16="http://schemas.microsoft.com/office/drawing/2014/main" id="{491FA0D9-370A-B273-E63C-A57757AEE1CC}"/>
              </a:ext>
            </a:extLst>
          </p:cNvPr>
          <p:cNvSpPr txBox="1"/>
          <p:nvPr/>
        </p:nvSpPr>
        <p:spPr>
          <a:xfrm>
            <a:off x="6078664" y="5834921"/>
            <a:ext cx="6096000" cy="369332"/>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https://www.youtube.com/watch?v=49WRSFRq3e4</a:t>
            </a:r>
            <a:r>
              <a:rPr lang="en-IE" dirty="0">
                <a:solidFill>
                  <a:srgbClr val="E96751"/>
                </a:solidFill>
              </a:rPr>
              <a:t> </a:t>
            </a:r>
          </a:p>
        </p:txBody>
      </p:sp>
      <p:sp>
        <p:nvSpPr>
          <p:cNvPr id="12" name="Rectangle: Rounded Corners 11">
            <a:extLst>
              <a:ext uri="{FF2B5EF4-FFF2-40B4-BE49-F238E27FC236}">
                <a16:creationId xmlns:a16="http://schemas.microsoft.com/office/drawing/2014/main" id="{8C472260-E665-237C-C77B-790830047AB1}"/>
              </a:ext>
            </a:extLst>
          </p:cNvPr>
          <p:cNvSpPr/>
          <p:nvPr/>
        </p:nvSpPr>
        <p:spPr>
          <a:xfrm>
            <a:off x="6830654" y="5097997"/>
            <a:ext cx="3354573" cy="646331"/>
          </a:xfrm>
          <a:prstGeom prst="roundRect">
            <a:avLst/>
          </a:prstGeom>
          <a:solidFill>
            <a:srgbClr val="EE4F2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dirty="0">
                <a:solidFill>
                  <a:schemeClr val="bg1"/>
                </a:solidFill>
                <a:latin typeface="Abadi" panose="020B0604020104020204" pitchFamily="34" charset="0"/>
                <a:cs typeface="Aharoni" panose="02010803020104030203" pitchFamily="2" charset="-79"/>
                <a:hlinkClick r:id="rId2">
                  <a:extLst>
                    <a:ext uri="{A12FA001-AC4F-418D-AE19-62706E023703}">
                      <ahyp:hlinkClr xmlns:ahyp="http://schemas.microsoft.com/office/drawing/2018/hyperlinkcolor" val="tx"/>
                    </a:ext>
                  </a:extLst>
                </a:hlinkClick>
              </a:rPr>
              <a:t>Smelltu til að horfa</a:t>
            </a:r>
            <a:endParaRPr lang="en-IE" sz="2400" dirty="0">
              <a:solidFill>
                <a:schemeClr val="bg1"/>
              </a:solidFill>
              <a:latin typeface="Abadi" panose="020B0604020104020204" pitchFamily="34" charset="0"/>
              <a:cs typeface="Aharoni" panose="02010803020104030203" pitchFamily="2" charset="-79"/>
            </a:endParaRPr>
          </a:p>
        </p:txBody>
      </p:sp>
      <p:pic>
        <p:nvPicPr>
          <p:cNvPr id="5" name="Picture 4">
            <a:hlinkClick r:id="rId2"/>
            <a:extLst>
              <a:ext uri="{FF2B5EF4-FFF2-40B4-BE49-F238E27FC236}">
                <a16:creationId xmlns:a16="http://schemas.microsoft.com/office/drawing/2014/main" id="{6469CC6D-22BA-505A-6D38-DE4D09D72482}"/>
              </a:ext>
            </a:extLst>
          </p:cNvPr>
          <p:cNvPicPr>
            <a:picLocks noChangeAspect="1"/>
          </p:cNvPicPr>
          <p:nvPr/>
        </p:nvPicPr>
        <p:blipFill>
          <a:blip r:embed="rId3"/>
          <a:srcRect l="1576" r="1448"/>
          <a:stretch>
            <a:fillRect/>
          </a:stretch>
        </p:blipFill>
        <p:spPr>
          <a:xfrm>
            <a:off x="6104795" y="1958687"/>
            <a:ext cx="4744180" cy="2995389"/>
          </a:xfrm>
          <a:prstGeom prst="rect">
            <a:avLst/>
          </a:prstGeom>
        </p:spPr>
      </p:pic>
      <p:pic>
        <p:nvPicPr>
          <p:cNvPr id="3" name="Picture 2">
            <a:extLst>
              <a:ext uri="{FF2B5EF4-FFF2-40B4-BE49-F238E27FC236}">
                <a16:creationId xmlns:a16="http://schemas.microsoft.com/office/drawing/2014/main" id="{899C62E5-C515-A50E-C001-74A79FBF7366}"/>
              </a:ext>
            </a:extLst>
          </p:cNvPr>
          <p:cNvPicPr>
            <a:picLocks noChangeAspect="1"/>
          </p:cNvPicPr>
          <p:nvPr/>
        </p:nvPicPr>
        <p:blipFill>
          <a:blip r:embed="rId4"/>
          <a:stretch>
            <a:fillRect/>
          </a:stretch>
        </p:blipFill>
        <p:spPr>
          <a:xfrm>
            <a:off x="7744044" y="177950"/>
            <a:ext cx="4186932" cy="2330381"/>
          </a:xfrm>
          <a:prstGeom prst="rect">
            <a:avLst/>
          </a:prstGeom>
        </p:spPr>
      </p:pic>
      <p:sp>
        <p:nvSpPr>
          <p:cNvPr id="73" name="TextBox 72">
            <a:extLst>
              <a:ext uri="{FF2B5EF4-FFF2-40B4-BE49-F238E27FC236}">
                <a16:creationId xmlns:a16="http://schemas.microsoft.com/office/drawing/2014/main" id="{7208E863-9B7C-08C1-E017-A9574EBF424C}"/>
              </a:ext>
            </a:extLst>
          </p:cNvPr>
          <p:cNvSpPr txBox="1"/>
          <p:nvPr/>
        </p:nvSpPr>
        <p:spPr>
          <a:xfrm>
            <a:off x="5564931" y="6238498"/>
            <a:ext cx="6096000" cy="369332"/>
          </a:xfrm>
          <a:prstGeom prst="rect">
            <a:avLst/>
          </a:prstGeom>
          <a:noFill/>
        </p:spPr>
        <p:txBody>
          <a:bodyPr wrap="square">
            <a:spAutoFit/>
          </a:bodyPr>
          <a:lstStyle/>
          <a:p>
            <a:pPr algn="ctr"/>
            <a:r>
              <a:rPr lang="en-IE" dirty="0">
                <a:solidFill>
                  <a:srgbClr val="E96751"/>
                </a:solidFill>
                <a:latin typeface="Airbnb Cereal VF"/>
                <a:hlinkClick r:id="rId5">
                  <a:extLst>
                    <a:ext uri="{A12FA001-AC4F-418D-AE19-62706E023703}">
                      <ahyp:hlinkClr xmlns:ahyp="http://schemas.microsoft.com/office/drawing/2018/hyperlinkcolor" val="tx"/>
                    </a:ext>
                  </a:extLst>
                </a:hlinkClick>
              </a:rPr>
              <a:t>Airbnb - </a:t>
            </a:r>
            <a:r>
              <a:rPr lang="en-IE" b="0" i="0" dirty="0">
                <a:solidFill>
                  <a:srgbClr val="E96751"/>
                </a:solidFill>
                <a:effectLst/>
                <a:latin typeface="Airbnb Cereal VF"/>
                <a:hlinkClick r:id="rId5">
                  <a:extLst>
                    <a:ext uri="{A12FA001-AC4F-418D-AE19-62706E023703}">
                      <ahyp:hlinkClr xmlns:ahyp="http://schemas.microsoft.com/office/drawing/2018/hyperlinkcolor" val="tx"/>
                    </a:ext>
                  </a:extLst>
                </a:hlinkClick>
              </a:rPr>
              <a:t>Finest Retreats | </a:t>
            </a:r>
            <a:r>
              <a:rPr lang="en-IE" b="0" i="0" dirty="0" err="1">
                <a:solidFill>
                  <a:srgbClr val="E96751"/>
                </a:solidFill>
                <a:effectLst/>
                <a:latin typeface="Airbnb Cereal VF"/>
                <a:hlinkClick r:id="rId5">
                  <a:extLst>
                    <a:ext uri="{A12FA001-AC4F-418D-AE19-62706E023703}">
                      <ahyp:hlinkClr xmlns:ahyp="http://schemas.microsoft.com/office/drawing/2018/hyperlinkcolor" val="tx"/>
                    </a:ext>
                  </a:extLst>
                </a:hlinkClick>
              </a:rPr>
              <a:t>Yworthy </a:t>
            </a:r>
            <a:r>
              <a:rPr lang="en-IE" b="0" i="0" dirty="0">
                <a:solidFill>
                  <a:srgbClr val="E96751"/>
                </a:solidFill>
                <a:effectLst/>
                <a:latin typeface="Airbnb Cereal VF"/>
                <a:hlinkClick r:id="rId5">
                  <a:extLst>
                    <a:ext uri="{A12FA001-AC4F-418D-AE19-62706E023703}">
                      <ahyp:hlinkClr xmlns:ahyp="http://schemas.microsoft.com/office/drawing/2018/hyperlinkcolor" val="tx"/>
                    </a:ext>
                  </a:extLst>
                </a:hlinkClick>
              </a:rPr>
              <a:t>vistfræðitréhús</a:t>
            </a:r>
            <a:endParaRPr lang="en-IE" dirty="0">
              <a:solidFill>
                <a:srgbClr val="E96751"/>
              </a:solidFill>
            </a:endParaRPr>
          </a:p>
        </p:txBody>
      </p:sp>
      <p:pic>
        <p:nvPicPr>
          <p:cNvPr id="2" name="Picture 1" descr="Co-funded by the European Union logo in png for web usage">
            <a:extLst>
              <a:ext uri="{FF2B5EF4-FFF2-40B4-BE49-F238E27FC236}">
                <a16:creationId xmlns:a16="http://schemas.microsoft.com/office/drawing/2014/main" id="{CCDB8AA6-DC7F-54CD-A109-0781732965D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624477" y="5834921"/>
            <a:ext cx="1530819" cy="319792"/>
          </a:xfrm>
          <a:prstGeom prst="rect">
            <a:avLst/>
          </a:prstGeom>
          <a:noFill/>
          <a:ln>
            <a:noFill/>
          </a:ln>
        </p:spPr>
      </p:pic>
      <p:sp>
        <p:nvSpPr>
          <p:cNvPr id="4" name="Rectangle 3">
            <a:extLst>
              <a:ext uri="{FF2B5EF4-FFF2-40B4-BE49-F238E27FC236}">
                <a16:creationId xmlns:a16="http://schemas.microsoft.com/office/drawing/2014/main" id="{DCAE6C0F-0A07-50EC-D340-3ABBABA70BE7}"/>
              </a:ext>
            </a:extLst>
          </p:cNvPr>
          <p:cNvSpPr/>
          <p:nvPr/>
        </p:nvSpPr>
        <p:spPr>
          <a:xfrm>
            <a:off x="1572104" y="6238498"/>
            <a:ext cx="4045200"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Fjármagnað af Evrópusambandinu. Skoðanir og álit sem hér koma fram eru hins vegar eingöngu höfundar (höfunda) og endurspegla ekki endilega skoðanir Evrópusambandsins né Framkvæmdarstofnunar Evrópu um menntun og menningu (EACEA). Hvorki Evrópusambandið né EACEA bera ábyrgð á þeim.</a:t>
            </a:r>
          </a:p>
        </p:txBody>
      </p:sp>
      <p:grpSp>
        <p:nvGrpSpPr>
          <p:cNvPr id="9" name="Group 8">
            <a:extLst>
              <a:ext uri="{FF2B5EF4-FFF2-40B4-BE49-F238E27FC236}">
                <a16:creationId xmlns:a16="http://schemas.microsoft.com/office/drawing/2014/main" id="{075A3258-88AD-26E6-E2EA-5D795CA357C4}"/>
              </a:ext>
            </a:extLst>
          </p:cNvPr>
          <p:cNvGrpSpPr/>
          <p:nvPr/>
        </p:nvGrpSpPr>
        <p:grpSpPr>
          <a:xfrm>
            <a:off x="317016" y="5864787"/>
            <a:ext cx="1307461" cy="742180"/>
            <a:chOff x="340586" y="8789227"/>
            <a:chExt cx="1307461" cy="742180"/>
          </a:xfrm>
        </p:grpSpPr>
        <p:sp>
          <p:nvSpPr>
            <p:cNvPr id="10" name="Rectangle 9">
              <a:extLst>
                <a:ext uri="{FF2B5EF4-FFF2-40B4-BE49-F238E27FC236}">
                  <a16:creationId xmlns:a16="http://schemas.microsoft.com/office/drawing/2014/main" id="{195BFDC4-45DC-79C4-C7B8-0A84EAE91AA7}"/>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7">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3" name="Picture 12">
              <a:extLst>
                <a:ext uri="{FF2B5EF4-FFF2-40B4-BE49-F238E27FC236}">
                  <a16:creationId xmlns:a16="http://schemas.microsoft.com/office/drawing/2014/main" id="{4AFEBEF6-F0D3-3884-E3C8-3FD7DF67E97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46552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F754965-7AFC-8C1C-FDA0-D53E0C1D67D5}"/>
              </a:ext>
            </a:extLst>
          </p:cNvPr>
          <p:cNvPicPr>
            <a:picLocks noChangeAspect="1"/>
          </p:cNvPicPr>
          <p:nvPr/>
        </p:nvPicPr>
        <p:blipFill>
          <a:blip r:embed="rId2"/>
          <a:stretch>
            <a:fillRect/>
          </a:stretch>
        </p:blipFill>
        <p:spPr>
          <a:xfrm>
            <a:off x="94412" y="1171260"/>
            <a:ext cx="12003175" cy="4515480"/>
          </a:xfrm>
          <a:prstGeom prst="rect">
            <a:avLst/>
          </a:prstGeom>
        </p:spPr>
      </p:pic>
    </p:spTree>
    <p:extLst>
      <p:ext uri="{BB962C8B-B14F-4D97-AF65-F5344CB8AC3E}">
        <p14:creationId xmlns:p14="http://schemas.microsoft.com/office/powerpoint/2010/main" val="268097688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90D6909-32CA-4D9A-BA68-D6C3218B19C5}">
  <ds:schemaRefs>
    <ds:schemaRef ds:uri="http://schemas.microsoft.com/sharepoint/v3/contenttype/forms"/>
  </ds:schemaRefs>
</ds:datastoreItem>
</file>

<file path=customXml/itemProps2.xml><?xml version="1.0" encoding="utf-8"?>
<ds:datastoreItem xmlns:ds="http://schemas.openxmlformats.org/officeDocument/2006/customXml" ds:itemID="{BEBA456B-964F-4137-9A8A-FC144BE69AF4}"/>
</file>

<file path=customXml/itemProps3.xml><?xml version="1.0" encoding="utf-8"?>
<ds:datastoreItem xmlns:ds="http://schemas.openxmlformats.org/officeDocument/2006/customXml" ds:itemID="{C7E7B8A8-B2C8-4F23-A7AA-B9ADBAE9CE94}">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docProps/app.xml><?xml version="1.0" encoding="utf-8"?>
<Properties xmlns="http://schemas.openxmlformats.org/officeDocument/2006/extended-properties" xmlns:vt="http://schemas.openxmlformats.org/officeDocument/2006/docPropsVTypes">
  <TotalTime>14560</TotalTime>
  <Words>251</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Abadi</vt:lpstr>
      <vt:lpstr>Airbnb Cereal VF</vt: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docId:622897CB7BEF43956EDEF398019AF3B3</cp:keywords>
  <cp:lastModifiedBy>Kjartan Bollason</cp:lastModifiedBy>
  <cp:revision>413</cp:revision>
  <dcterms:created xsi:type="dcterms:W3CDTF">2020-10-14T13:32:04Z</dcterms:created>
  <dcterms:modified xsi:type="dcterms:W3CDTF">2026-02-06T13:25:22Z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