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9"/>
  </p:notesMasterIdLst>
  <p:handoutMasterIdLst>
    <p:handoutMasterId r:id="rId10"/>
  </p:handoutMasterIdLst>
  <p:sldIdLst>
    <p:sldId id="6525" r:id="rId5"/>
    <p:sldId id="6815" r:id="rId6"/>
    <p:sldId id="6816" r:id="rId7"/>
    <p:sldId id="68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E96751"/>
    <a:srgbClr val="5A5A5A"/>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59" d="100"/>
          <a:sy n="59" d="100"/>
        </p:scale>
        <p:origin x="84" y="3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05/02/2026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drumhiernyhideaway.ie/en/" TargetMode="External"/><Relationship Id="rId1" Type="http://schemas.openxmlformats.org/officeDocument/2006/relationships/slideLayout" Target="../slideLayouts/slideLayout27.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com/url?sa=i&amp;url=https%3A%2F%2Fleitrimtourism.com%2Fspecial-offers%2Fthe-drumhierney-woodland-hideaway%2F&amp;psig=AOvVaw3WoSQsA0-hVjD2_o6GKXiP&amp;ust=1748629572939000&amp;source=images&amp;cd=vfe&amp;opi=89978449&amp;ved=2ahUKEwiZnsr1psmNAxXyXkEAHTb1L-QQ3YkBegQIABAb" TargetMode="External"/><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s://www.drumhiernyhideaway.ie/en/wellbeing/" TargetMode="External"/><Relationship Id="rId1" Type="http://schemas.openxmlformats.org/officeDocument/2006/relationships/slideLayout" Target="../slideLayouts/slideLayout16.xml"/><Relationship Id="rId6" Type="http://schemas.openxmlformats.org/officeDocument/2006/relationships/hyperlink" Target="https://www.google.com/url?sa=i&amp;url=https%3A%2F%2Fwww.independent.ie%2Flife%2Ftravel%2Fstaycations%2Fdrumhierny-woodland-hideaway-review-irelands-newest-lodges-are-full-of-surprises%2F41858506.html&amp;psig=AOvVaw1vT5IBlMkmGzRk5mEOQWZ5&amp;ust=1748629535338000&amp;source=images&amp;cd=vfe&amp;opi=89978449&amp;ved=2ahUKEwjaoNPjpsmNAxW1XkEAHQ17EMIQ3YkBegQIABAb" TargetMode="External"/><Relationship Id="rId11" Type="http://schemas.openxmlformats.org/officeDocument/2006/relationships/image" Target="../media/image3.png"/><Relationship Id="rId5" Type="http://schemas.openxmlformats.org/officeDocument/2006/relationships/hyperlink" Target="https://www.google.com/url?sa=i&amp;url=https%3A%2F%2Fmagnumlady.com%2F2024%2F02%2F20%2Fforest-bathing-in-leitrim-the-wellbeing-sanctuary-at-drumhierny-woodland-hideaway%2F&amp;psig=AOvVaw2PUvpGE86LNks1KZfXqwPu&amp;ust=1748629538361000&amp;source=images&amp;cd=vfe&amp;opi=89978449&amp;ved=2ahUKEwi43ovlpsmNAxWqbkEAHWdTAw0Q3YkBegQIABAb" TargetMode="External"/><Relationship Id="rId10" Type="http://schemas.openxmlformats.org/officeDocument/2006/relationships/hyperlink" Target="https://creativecommons.org/licenses/by-sa/4.0/?ref=chooser-v1" TargetMode="External"/><Relationship Id="rId4" Type="http://schemas.openxmlformats.org/officeDocument/2006/relationships/image" Target="../media/image10.jpe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www.instagram.com/p/C4nWZgprQSW/?hl=en" TargetMode="External"/><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instagram.com/p/C6UOJoBP6V9/?hl=en"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dirty="0"/>
              <a:t>Drumhierny felustaður </a:t>
            </a:r>
            <a:r>
              <a:rPr lang="en-IE" b="0" dirty="0"/>
              <a:t>(Heilsu- og vellíðunarathvarf), </a:t>
            </a:r>
            <a:r>
              <a:rPr lang="en-IE" dirty="0"/>
              <a:t>Írland</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Vefsíða</a:t>
            </a:r>
            <a:r>
              <a:rPr lang="en-US" dirty="0">
                <a:solidFill>
                  <a:srgbClr val="00B0F0"/>
                </a:solidFill>
                <a:hlinkClick r:id="rId2"/>
              </a:rPr>
              <a:t> https://www.drumhiernyhideaway.ie/en/</a:t>
            </a:r>
            <a:r>
              <a:rPr lang="en-US" dirty="0">
                <a:solidFill>
                  <a:srgbClr val="00B0F0"/>
                </a:solidFill>
              </a:rPr>
              <a:t> </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0"/>
            <a:ext cx="3934542" cy="5928549"/>
          </a:xfrm>
        </p:spPr>
        <p:txBody>
          <a:bodyPr/>
          <a:lstStyle/>
          <a:p>
            <a:r>
              <a:rPr lang="en-IE" sz="2800" dirty="0" err="1">
                <a:solidFill>
                  <a:srgbClr val="E96751"/>
                </a:solidFill>
              </a:rPr>
              <a:t>Hulduathvarf</a:t>
            </a:r>
            <a:endParaRPr lang="en-IE" sz="2800" dirty="0">
              <a:solidFill>
                <a:srgbClr val="E96751"/>
              </a:solidFill>
            </a:endParaRP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149911"/>
            <a:ext cx="4093142" cy="5262979"/>
          </a:xfrm>
          <a:prstGeom prst="rect">
            <a:avLst/>
          </a:prstGeom>
          <a:noFill/>
        </p:spPr>
        <p:txBody>
          <a:bodyPr wrap="square">
            <a:spAutoFit/>
          </a:bodyPr>
          <a:lstStyle/>
          <a:p>
            <a:r>
              <a:rPr lang="en-US" sz="2400" dirty="0">
                <a:solidFill>
                  <a:srgbClr val="5A5A5A"/>
                </a:solidFill>
              </a:rPr>
              <a:t>Uppgötvaðu nýja athvarfið þitt í Drumhierny Woodland Hideaway, 100 ekra jörð sem bíður bara eftir að vera kannað.</a:t>
            </a:r>
          </a:p>
          <a:p>
            <a:endParaRPr lang="en-US" sz="2400" dirty="0">
              <a:solidFill>
                <a:srgbClr val="5A5A5A"/>
              </a:solidFill>
            </a:endParaRPr>
          </a:p>
          <a:p>
            <a:r>
              <a:rPr lang="en-US" sz="2400" dirty="0" err="1">
                <a:solidFill>
                  <a:srgbClr val="5A5A5A"/>
                </a:solidFill>
              </a:rPr>
              <a:t>Þetta</a:t>
            </a:r>
            <a:r>
              <a:rPr lang="en-US" sz="2400" dirty="0">
                <a:solidFill>
                  <a:srgbClr val="5A5A5A"/>
                </a:solidFill>
              </a:rPr>
              <a:t> </a:t>
            </a:r>
            <a:r>
              <a:rPr lang="en-US" sz="2400" dirty="0" err="1">
                <a:solidFill>
                  <a:srgbClr val="5A5A5A"/>
                </a:solidFill>
              </a:rPr>
              <a:t>einstaka</a:t>
            </a:r>
            <a:r>
              <a:rPr lang="en-US" sz="2400" dirty="0">
                <a:solidFill>
                  <a:srgbClr val="5A5A5A"/>
                </a:solidFill>
              </a:rPr>
              <a:t> </a:t>
            </a:r>
            <a:r>
              <a:rPr lang="en-US" sz="2400" dirty="0" err="1">
                <a:solidFill>
                  <a:srgbClr val="5A5A5A"/>
                </a:solidFill>
              </a:rPr>
              <a:t>athvarf</a:t>
            </a:r>
            <a:r>
              <a:rPr lang="en-US" sz="2400" dirty="0">
                <a:solidFill>
                  <a:srgbClr val="5A5A5A"/>
                </a:solidFill>
              </a:rPr>
              <a:t> býður upp á 16 stílhrein, lúxus og sjálfbær gistihús, </a:t>
            </a:r>
            <a:r>
              <a:rPr lang="en-US" sz="2400" dirty="0" err="1">
                <a:solidFill>
                  <a:srgbClr val="5A5A5A"/>
                </a:solidFill>
              </a:rPr>
              <a:t>staðsett</a:t>
            </a:r>
            <a:r>
              <a:rPr lang="en-US" sz="2400" dirty="0">
                <a:solidFill>
                  <a:srgbClr val="5A5A5A"/>
                </a:solidFill>
              </a:rPr>
              <a:t> á </a:t>
            </a:r>
            <a:r>
              <a:rPr lang="en-US" sz="2400" dirty="0" err="1">
                <a:solidFill>
                  <a:srgbClr val="5A5A5A"/>
                </a:solidFill>
              </a:rPr>
              <a:t>sínu</a:t>
            </a:r>
            <a:r>
              <a:rPr lang="en-US" sz="2400" dirty="0">
                <a:solidFill>
                  <a:srgbClr val="5A5A5A"/>
                </a:solidFill>
              </a:rPr>
              <a:t> eigin einkasvæði í </a:t>
            </a:r>
            <a:r>
              <a:rPr lang="en-US" sz="2400" dirty="0" err="1">
                <a:solidFill>
                  <a:srgbClr val="5A5A5A"/>
                </a:solidFill>
              </a:rPr>
              <a:t>skógarlundi</a:t>
            </a:r>
            <a:r>
              <a:rPr lang="en-US" sz="2400" dirty="0">
                <a:solidFill>
                  <a:srgbClr val="5A5A5A"/>
                </a:solidFill>
              </a:rPr>
              <a:t>, með 5 km af stígum um alla landareignina sem leiða þig </a:t>
            </a:r>
            <a:r>
              <a:rPr lang="en-US" sz="2400" dirty="0" err="1">
                <a:solidFill>
                  <a:srgbClr val="5A5A5A"/>
                </a:solidFill>
              </a:rPr>
              <a:t>að</a:t>
            </a:r>
            <a:r>
              <a:rPr lang="en-US" sz="2400" dirty="0">
                <a:solidFill>
                  <a:srgbClr val="5A5A5A"/>
                </a:solidFill>
              </a:rPr>
              <a:t> </a:t>
            </a:r>
            <a:r>
              <a:rPr lang="en-US" sz="2400" dirty="0" err="1">
                <a:solidFill>
                  <a:srgbClr val="5A5A5A"/>
                </a:solidFill>
              </a:rPr>
              <a:t>földnum</a:t>
            </a:r>
            <a:r>
              <a:rPr lang="en-US" sz="2400" dirty="0">
                <a:solidFill>
                  <a:srgbClr val="5A5A5A"/>
                </a:solidFill>
              </a:rPr>
              <a:t> álfaborgum og í alls konar ævintýri.</a:t>
            </a:r>
            <a:endParaRPr lang="en-US" sz="2200" dirty="0">
              <a:solidFill>
                <a:srgbClr val="5A5A5A"/>
              </a:solidFill>
            </a:endParaRPr>
          </a:p>
        </p:txBody>
      </p:sp>
      <p:pic>
        <p:nvPicPr>
          <p:cNvPr id="16" name="Picture Placeholder 15" descr="A house with a porch and trees&#10;&#10;AI-generated content may be incorrect.">
            <a:extLst>
              <a:ext uri="{FF2B5EF4-FFF2-40B4-BE49-F238E27FC236}">
                <a16:creationId xmlns:a16="http://schemas.microsoft.com/office/drawing/2014/main" id="{E8485B04-B925-1CC5-D7FC-EC3F20D5B135}"/>
              </a:ext>
            </a:extLst>
          </p:cNvPr>
          <p:cNvPicPr>
            <a:picLocks noGrp="1" noChangeAspect="1"/>
          </p:cNvPicPr>
          <p:nvPr>
            <p:ph type="pic" sz="quarter" idx="34"/>
          </p:nvPr>
        </p:nvPicPr>
        <p:blipFill>
          <a:blip r:embed="rId4"/>
          <a:srcRect l="94" t="13859" r="-94" b="452"/>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D5602-72CB-9A01-615E-08D1329E0EF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F0CA2D-C76D-1FFC-D1EF-885DA8F101AE}"/>
              </a:ext>
            </a:extLst>
          </p:cNvPr>
          <p:cNvSpPr>
            <a:spLocks noGrp="1"/>
          </p:cNvSpPr>
          <p:nvPr>
            <p:ph type="body" sz="quarter" idx="16"/>
          </p:nvPr>
        </p:nvSpPr>
        <p:spPr>
          <a:xfrm>
            <a:off x="317603" y="120529"/>
            <a:ext cx="11598172" cy="803654"/>
          </a:xfrm>
        </p:spPr>
        <p:txBody>
          <a:bodyPr/>
          <a:lstStyle/>
          <a:p>
            <a:r>
              <a:rPr lang="en-IE" sz="3200" dirty="0" err="1"/>
              <a:t>Dæmi</a:t>
            </a:r>
            <a:r>
              <a:rPr lang="en-IE" sz="3200" dirty="0"/>
              <a:t>: </a:t>
            </a:r>
            <a:r>
              <a:rPr lang="en-IE" sz="3200" dirty="0">
                <a:solidFill>
                  <a:srgbClr val="E96751"/>
                </a:solidFill>
              </a:rPr>
              <a:t>Drumhierny Hideaway </a:t>
            </a:r>
            <a:r>
              <a:rPr lang="en-IE" sz="3200" b="0" dirty="0">
                <a:solidFill>
                  <a:srgbClr val="E96751"/>
                </a:solidFill>
              </a:rPr>
              <a:t>(</a:t>
            </a:r>
            <a:r>
              <a:rPr lang="en-IE" sz="3200" b="0" dirty="0" err="1">
                <a:solidFill>
                  <a:srgbClr val="E96751"/>
                </a:solidFill>
              </a:rPr>
              <a:t>Vellíðunarathvarf</a:t>
            </a:r>
            <a:r>
              <a:rPr lang="en-IE" sz="3200" b="0" dirty="0">
                <a:solidFill>
                  <a:srgbClr val="E96751"/>
                </a:solidFill>
              </a:rPr>
              <a:t>), </a:t>
            </a:r>
            <a:r>
              <a:rPr lang="en-IE" sz="3200" dirty="0">
                <a:solidFill>
                  <a:srgbClr val="E96751"/>
                </a:solidFill>
              </a:rPr>
              <a:t>Írland </a:t>
            </a:r>
          </a:p>
        </p:txBody>
      </p:sp>
      <p:sp>
        <p:nvSpPr>
          <p:cNvPr id="16" name="Text Placeholder 9">
            <a:extLst>
              <a:ext uri="{FF2B5EF4-FFF2-40B4-BE49-F238E27FC236}">
                <a16:creationId xmlns:a16="http://schemas.microsoft.com/office/drawing/2014/main" id="{6C8D114E-BD63-FED0-A90E-BF2976979805}"/>
              </a:ext>
            </a:extLst>
          </p:cNvPr>
          <p:cNvSpPr>
            <a:spLocks noGrp="1"/>
          </p:cNvSpPr>
          <p:nvPr>
            <p:ph type="body" sz="quarter" idx="18"/>
          </p:nvPr>
        </p:nvSpPr>
        <p:spPr>
          <a:xfrm>
            <a:off x="218023" y="4093333"/>
            <a:ext cx="11697752" cy="1396289"/>
          </a:xfrm>
        </p:spPr>
        <p:txBody>
          <a:bodyPr/>
          <a:lstStyle/>
          <a:p>
            <a:r>
              <a:rPr lang="en-US" b="1" dirty="0"/>
              <a:t>Drumhierny </a:t>
            </a:r>
            <a:r>
              <a:rPr lang="en-US" b="1" dirty="0" err="1"/>
              <a:t>útivistar</a:t>
            </a:r>
            <a:r>
              <a:rPr lang="en-US" b="1" dirty="0"/>
              <a:t> </a:t>
            </a:r>
            <a:r>
              <a:rPr lang="en-US" b="1" dirty="0" err="1"/>
              <a:t>vellíðunarathvarf</a:t>
            </a:r>
            <a:r>
              <a:rPr lang="en-US" b="1" dirty="0"/>
              <a:t> </a:t>
            </a:r>
            <a:r>
              <a:rPr lang="en-US" dirty="0"/>
              <a:t>er sannkallaður </a:t>
            </a:r>
            <a:r>
              <a:rPr lang="en-US" dirty="0" err="1"/>
              <a:t>friðarstaður</a:t>
            </a:r>
            <a:r>
              <a:rPr lang="en-US" dirty="0"/>
              <a:t>, varið af sögulegum múrveggjum og stórum eikartrjám sem hafa verið umsjónarmenn eignarinnar um aldir. Gestir njóta </a:t>
            </a:r>
            <a:r>
              <a:rPr lang="en-US" dirty="0" err="1"/>
              <a:t>Sheemore</a:t>
            </a:r>
            <a:r>
              <a:rPr lang="en-US" dirty="0"/>
              <a:t> meðferðarathvarfsins, sem býður upp á ýmsar meðferðir og Reiki. </a:t>
            </a:r>
            <a:r>
              <a:rPr lang="en-US" dirty="0" err="1"/>
              <a:t>Skógarbað</a:t>
            </a:r>
            <a:r>
              <a:rPr lang="en-US" dirty="0"/>
              <a:t> </a:t>
            </a:r>
            <a:r>
              <a:rPr lang="en-US" dirty="0" err="1"/>
              <a:t>með</a:t>
            </a:r>
            <a:r>
              <a:rPr lang="en-US" dirty="0"/>
              <a:t> </a:t>
            </a:r>
            <a:r>
              <a:rPr lang="en-US" dirty="0" err="1"/>
              <a:t>þörungum</a:t>
            </a:r>
            <a:r>
              <a:rPr lang="en-US" dirty="0"/>
              <a:t> er fyllt af náttúrulegum, handtíndum </a:t>
            </a:r>
            <a:r>
              <a:rPr lang="en-US" dirty="0" err="1"/>
              <a:t>staðbundnum</a:t>
            </a:r>
            <a:r>
              <a:rPr lang="en-US" dirty="0"/>
              <a:t> </a:t>
            </a:r>
            <a:r>
              <a:rPr lang="en-US" dirty="0" err="1"/>
              <a:t>þörungum</a:t>
            </a:r>
            <a:r>
              <a:rPr lang="en-US" dirty="0"/>
              <a:t>. </a:t>
            </a:r>
            <a:r>
              <a:rPr lang="en-US" dirty="0" err="1"/>
              <a:t>Utandyra</a:t>
            </a:r>
            <a:r>
              <a:rPr lang="en-US" dirty="0"/>
              <a:t> </a:t>
            </a:r>
            <a:r>
              <a:rPr lang="en-US" dirty="0" err="1"/>
              <a:t>eru</a:t>
            </a:r>
            <a:r>
              <a:rPr lang="en-US" dirty="0"/>
              <a:t> </a:t>
            </a:r>
            <a:r>
              <a:rPr lang="en-US" dirty="0" err="1"/>
              <a:t>heitir</a:t>
            </a:r>
            <a:r>
              <a:rPr lang="en-US" dirty="0"/>
              <a:t> </a:t>
            </a:r>
            <a:r>
              <a:rPr lang="en-US" dirty="0" err="1"/>
              <a:t>pottar</a:t>
            </a:r>
            <a:r>
              <a:rPr lang="en-US" dirty="0"/>
              <a:t> klæddar viði með eikar </a:t>
            </a:r>
            <a:r>
              <a:rPr lang="en-US" dirty="0" err="1"/>
              <a:t>laufþaki</a:t>
            </a:r>
            <a:r>
              <a:rPr lang="en-US" dirty="0"/>
              <a:t> </a:t>
            </a:r>
            <a:r>
              <a:rPr lang="en-US" dirty="0" err="1"/>
              <a:t>sem</a:t>
            </a:r>
            <a:r>
              <a:rPr lang="en-US" dirty="0"/>
              <a:t> </a:t>
            </a:r>
            <a:r>
              <a:rPr lang="en-US" dirty="0" err="1"/>
              <a:t>veita</a:t>
            </a:r>
            <a:r>
              <a:rPr lang="en-US" dirty="0"/>
              <a:t> skjól. Sauna með </a:t>
            </a:r>
            <a:r>
              <a:rPr lang="en-US" dirty="0" err="1"/>
              <a:t>köldu</a:t>
            </a:r>
            <a:r>
              <a:rPr lang="en-US" dirty="0"/>
              <a:t> kari er utandyra og regnskógarsturtu, auk slökunarsvæðis með útieldum og sófabekkjum</a:t>
            </a:r>
            <a:r>
              <a:rPr lang="en-US" sz="2000" dirty="0"/>
              <a:t>.</a:t>
            </a:r>
            <a:r>
              <a:rPr lang="en-US" sz="2000" dirty="0">
                <a:solidFill>
                  <a:srgbClr val="E96751"/>
                </a:solidFill>
                <a:hlinkClick r:id="rId2">
                  <a:extLst>
                    <a:ext uri="{A12FA001-AC4F-418D-AE19-62706E023703}">
                      <ahyp:hlinkClr xmlns:ahyp="http://schemas.microsoft.com/office/drawing/2018/hyperlinkcolor" val="tx"/>
                    </a:ext>
                  </a:extLst>
                </a:hlinkClick>
              </a:rPr>
              <a:t> https://www.drumhiernyhideaway.ie/en/wellbeing/</a:t>
            </a:r>
            <a:r>
              <a:rPr lang="en-US" sz="2000" dirty="0">
                <a:solidFill>
                  <a:srgbClr val="E96751"/>
                </a:solidFill>
              </a:rPr>
              <a:t> </a:t>
            </a:r>
            <a:endParaRPr lang="en-IE" sz="2000" dirty="0">
              <a:solidFill>
                <a:srgbClr val="E96751"/>
              </a:solidFill>
            </a:endParaRPr>
          </a:p>
        </p:txBody>
      </p:sp>
      <p:pic>
        <p:nvPicPr>
          <p:cNvPr id="15362" name="Picture 2" descr="Drumhierny Woodland Hideaway review: Ireland's newest lodges are ...">
            <a:extLst>
              <a:ext uri="{FF2B5EF4-FFF2-40B4-BE49-F238E27FC236}">
                <a16:creationId xmlns:a16="http://schemas.microsoft.com/office/drawing/2014/main" id="{A3DB36EA-4C79-C26D-30D2-43E3D0D873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0" y="962283"/>
            <a:ext cx="405765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Forest Bathing in Leitrim – The Wellbeing Sanctuary at Drumhierny ...">
            <a:extLst>
              <a:ext uri="{FF2B5EF4-FFF2-40B4-BE49-F238E27FC236}">
                <a16:creationId xmlns:a16="http://schemas.microsoft.com/office/drawing/2014/main" id="{0C2B3CBF-7948-FA28-EF24-17E11EBEFE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649" y="962283"/>
            <a:ext cx="3929109" cy="270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C9D892A-E6CE-915C-B57C-950299F654EF}"/>
              </a:ext>
            </a:extLst>
          </p:cNvPr>
          <p:cNvSpPr txBox="1"/>
          <p:nvPr/>
        </p:nvSpPr>
        <p:spPr>
          <a:xfrm>
            <a:off x="4057649" y="3733322"/>
            <a:ext cx="3476625" cy="338554"/>
          </a:xfrm>
          <a:prstGeom prst="rect">
            <a:avLst/>
          </a:prstGeom>
          <a:noFill/>
        </p:spPr>
        <p:txBody>
          <a:bodyPr wrap="square" rtlCol="0">
            <a:spAutoFit/>
          </a:bodyPr>
          <a:lstStyle/>
          <a:p>
            <a:r>
              <a:rPr lang="en-IE" sz="1600" dirty="0">
                <a:solidFill>
                  <a:srgbClr val="E96751"/>
                </a:solidFill>
                <a:hlinkClick r:id="rId5">
                  <a:extLst>
                    <a:ext uri="{A12FA001-AC4F-418D-AE19-62706E023703}">
                      <ahyp:hlinkClr xmlns:ahyp="http://schemas.microsoft.com/office/drawing/2018/hyperlinkcolor" val="tx"/>
                    </a:ext>
                  </a:extLst>
                </a:hlinkClick>
              </a:rPr>
              <a:t>Mynd Magnum Lady</a:t>
            </a:r>
            <a:endParaRPr lang="en-IE" sz="1600" dirty="0">
              <a:solidFill>
                <a:srgbClr val="E96751"/>
              </a:solidFill>
            </a:endParaRPr>
          </a:p>
        </p:txBody>
      </p:sp>
      <p:sp>
        <p:nvSpPr>
          <p:cNvPr id="4" name="TextBox 3">
            <a:extLst>
              <a:ext uri="{FF2B5EF4-FFF2-40B4-BE49-F238E27FC236}">
                <a16:creationId xmlns:a16="http://schemas.microsoft.com/office/drawing/2014/main" id="{B0C7BCB9-4B87-B0AE-975F-9DA35DEC9158}"/>
              </a:ext>
            </a:extLst>
          </p:cNvPr>
          <p:cNvSpPr txBox="1"/>
          <p:nvPr/>
        </p:nvSpPr>
        <p:spPr>
          <a:xfrm>
            <a:off x="218023" y="3697395"/>
            <a:ext cx="3476625" cy="338554"/>
          </a:xfrm>
          <a:prstGeom prst="rect">
            <a:avLst/>
          </a:prstGeom>
          <a:noFill/>
        </p:spPr>
        <p:txBody>
          <a:bodyPr wrap="square" rtlCol="0">
            <a:spAutoFit/>
          </a:bodyPr>
          <a:lstStyle/>
          <a:p>
            <a:r>
              <a:rPr lang="en-IE" sz="1600" dirty="0">
                <a:solidFill>
                  <a:srgbClr val="E96751"/>
                </a:solidFill>
                <a:hlinkClick r:id="rId6">
                  <a:extLst>
                    <a:ext uri="{A12FA001-AC4F-418D-AE19-62706E023703}">
                      <ahyp:hlinkClr xmlns:ahyp="http://schemas.microsoft.com/office/drawing/2018/hyperlinkcolor" val="tx"/>
                    </a:ext>
                  </a:extLst>
                </a:hlinkClick>
              </a:rPr>
              <a:t>Mynd: Irish Independent</a:t>
            </a:r>
            <a:endParaRPr lang="en-IE" sz="1600" dirty="0">
              <a:solidFill>
                <a:srgbClr val="E96751"/>
              </a:solidFill>
            </a:endParaRPr>
          </a:p>
        </p:txBody>
      </p:sp>
      <p:pic>
        <p:nvPicPr>
          <p:cNvPr id="15366" name="Picture 6" descr="The Flemings Leitrim Takeover! | Welcome to Leitrim">
            <a:extLst>
              <a:ext uri="{FF2B5EF4-FFF2-40B4-BE49-F238E27FC236}">
                <a16:creationId xmlns:a16="http://schemas.microsoft.com/office/drawing/2014/main" id="{22681035-11F6-0DE3-E91B-C96545C9B0F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865" b="7365"/>
          <a:stretch>
            <a:fillRect/>
          </a:stretch>
        </p:blipFill>
        <p:spPr bwMode="auto">
          <a:xfrm>
            <a:off x="7968678" y="962283"/>
            <a:ext cx="4205242" cy="27051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124755D-FDAE-3CC5-2D81-201C1A127A05}"/>
              </a:ext>
            </a:extLst>
          </p:cNvPr>
          <p:cNvSpPr txBox="1"/>
          <p:nvPr/>
        </p:nvSpPr>
        <p:spPr>
          <a:xfrm>
            <a:off x="7897275" y="3770686"/>
            <a:ext cx="3476625" cy="338554"/>
          </a:xfrm>
          <a:prstGeom prst="rect">
            <a:avLst/>
          </a:prstGeom>
          <a:noFill/>
        </p:spPr>
        <p:txBody>
          <a:bodyPr wrap="square" rtlCol="0">
            <a:spAutoFit/>
          </a:bodyPr>
          <a:lstStyle/>
          <a:p>
            <a:r>
              <a:rPr lang="en-IE" sz="1600" dirty="0">
                <a:solidFill>
                  <a:srgbClr val="E96751"/>
                </a:solidFill>
                <a:hlinkClick r:id="rId8">
                  <a:extLst>
                    <a:ext uri="{A12FA001-AC4F-418D-AE19-62706E023703}">
                      <ahyp:hlinkClr xmlns:ahyp="http://schemas.microsoft.com/office/drawing/2018/hyperlinkcolor" val="tx"/>
                    </a:ext>
                  </a:extLst>
                </a:hlinkClick>
              </a:rPr>
              <a:t>Mynd: Leitrim Tourism</a:t>
            </a:r>
            <a:endParaRPr lang="en-IE" sz="1600"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0391D349-90AE-299C-B25F-167099DE31D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17603" y="6381336"/>
            <a:ext cx="1530819" cy="319792"/>
          </a:xfrm>
          <a:prstGeom prst="rect">
            <a:avLst/>
          </a:prstGeom>
          <a:noFill/>
          <a:ln>
            <a:noFill/>
          </a:ln>
        </p:spPr>
      </p:pic>
      <p:sp>
        <p:nvSpPr>
          <p:cNvPr id="5" name="Rectangle 4">
            <a:extLst>
              <a:ext uri="{FF2B5EF4-FFF2-40B4-BE49-F238E27FC236}">
                <a16:creationId xmlns:a16="http://schemas.microsoft.com/office/drawing/2014/main" id="{E949633A-B443-17F1-ABB3-54AFD1DBD302}"/>
              </a:ext>
            </a:extLst>
          </p:cNvPr>
          <p:cNvSpPr/>
          <p:nvPr/>
        </p:nvSpPr>
        <p:spPr>
          <a:xfrm>
            <a:off x="1929312" y="6223677"/>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viðhorf sem hér koma fram eru hins vegar einungis höfundar (höfunda) og endurspegla ekki endilega skoðanir Evrópusambandsins né Framkvæmdarstofnunar Evrópu um menntun og menningu (EACEA). Hvorki Evrópusambandið né EACEA bera ábyrgð á þeim.</a:t>
            </a:r>
          </a:p>
        </p:txBody>
      </p:sp>
      <p:grpSp>
        <p:nvGrpSpPr>
          <p:cNvPr id="6" name="Group 5">
            <a:extLst>
              <a:ext uri="{FF2B5EF4-FFF2-40B4-BE49-F238E27FC236}">
                <a16:creationId xmlns:a16="http://schemas.microsoft.com/office/drawing/2014/main" id="{733D4C13-BA50-CCFD-0E7D-4962E5B74B19}"/>
              </a:ext>
            </a:extLst>
          </p:cNvPr>
          <p:cNvGrpSpPr/>
          <p:nvPr/>
        </p:nvGrpSpPr>
        <p:grpSpPr>
          <a:xfrm>
            <a:off x="9991205" y="5958948"/>
            <a:ext cx="1307461" cy="742180"/>
            <a:chOff x="340586" y="8789227"/>
            <a:chExt cx="1307461" cy="742180"/>
          </a:xfrm>
        </p:grpSpPr>
        <p:sp>
          <p:nvSpPr>
            <p:cNvPr id="8" name="Rectangle 7">
              <a:extLst>
                <a:ext uri="{FF2B5EF4-FFF2-40B4-BE49-F238E27FC236}">
                  <a16:creationId xmlns:a16="http://schemas.microsoft.com/office/drawing/2014/main" id="{253D5D51-6DB4-AE37-A584-874FE651731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10">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15F68004-EF06-7289-61F6-D842FFDB326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322678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6113F-1DA2-E231-E56A-2C6A4470EED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7E47D16-2400-17CC-87F7-579E202868B9}"/>
              </a:ext>
            </a:extLst>
          </p:cNvPr>
          <p:cNvSpPr>
            <a:spLocks noGrp="1"/>
          </p:cNvSpPr>
          <p:nvPr>
            <p:ph type="body" sz="quarter" idx="16"/>
          </p:nvPr>
        </p:nvSpPr>
        <p:spPr>
          <a:xfrm>
            <a:off x="317603" y="120529"/>
            <a:ext cx="11598172" cy="803654"/>
          </a:xfrm>
        </p:spPr>
        <p:txBody>
          <a:bodyPr/>
          <a:lstStyle/>
          <a:p>
            <a:r>
              <a:rPr lang="en-IE" sz="3200" dirty="0" err="1"/>
              <a:t>Dæmi</a:t>
            </a:r>
            <a:r>
              <a:rPr lang="en-IE" sz="3200" dirty="0"/>
              <a:t>: </a:t>
            </a:r>
            <a:r>
              <a:rPr lang="en-IE" sz="3200" dirty="0">
                <a:solidFill>
                  <a:srgbClr val="E96751"/>
                </a:solidFill>
              </a:rPr>
              <a:t>Drumhierny Hideaway </a:t>
            </a:r>
            <a:r>
              <a:rPr lang="en-IE" sz="3200" b="0" dirty="0">
                <a:solidFill>
                  <a:srgbClr val="E96751"/>
                </a:solidFill>
              </a:rPr>
              <a:t>(</a:t>
            </a:r>
            <a:r>
              <a:rPr lang="en-IE" sz="3200" b="0" dirty="0" err="1">
                <a:solidFill>
                  <a:srgbClr val="E96751"/>
                </a:solidFill>
              </a:rPr>
              <a:t>Vellíðunarathvarf</a:t>
            </a:r>
            <a:r>
              <a:rPr lang="en-IE" sz="3200" b="0" dirty="0">
                <a:solidFill>
                  <a:srgbClr val="E96751"/>
                </a:solidFill>
              </a:rPr>
              <a:t>), </a:t>
            </a:r>
            <a:r>
              <a:rPr lang="en-IE" sz="3200" dirty="0">
                <a:solidFill>
                  <a:srgbClr val="E96751"/>
                </a:solidFill>
              </a:rPr>
              <a:t>Írland </a:t>
            </a:r>
          </a:p>
        </p:txBody>
      </p:sp>
      <p:sp>
        <p:nvSpPr>
          <p:cNvPr id="16" name="Text Placeholder 9">
            <a:extLst>
              <a:ext uri="{FF2B5EF4-FFF2-40B4-BE49-F238E27FC236}">
                <a16:creationId xmlns:a16="http://schemas.microsoft.com/office/drawing/2014/main" id="{8AD9B996-78ED-1217-3E43-300FA5344958}"/>
              </a:ext>
            </a:extLst>
          </p:cNvPr>
          <p:cNvSpPr>
            <a:spLocks noGrp="1"/>
          </p:cNvSpPr>
          <p:nvPr>
            <p:ph type="body" sz="quarter" idx="18"/>
          </p:nvPr>
        </p:nvSpPr>
        <p:spPr>
          <a:xfrm>
            <a:off x="416807" y="964794"/>
            <a:ext cx="6822979" cy="1396289"/>
          </a:xfrm>
        </p:spPr>
        <p:txBody>
          <a:bodyPr/>
          <a:lstStyle/>
          <a:p>
            <a:r>
              <a:rPr lang="en-US" b="1" dirty="0">
                <a:solidFill>
                  <a:srgbClr val="459597"/>
                </a:solidFill>
              </a:rPr>
              <a:t>Eldur og ís upplifun: </a:t>
            </a:r>
            <a:r>
              <a:rPr lang="en-US" b="1" i="1" dirty="0"/>
              <a:t>Njóttu hámarksslökunar </a:t>
            </a:r>
            <a:r>
              <a:rPr lang="en-US" b="1" i="1" dirty="0" err="1"/>
              <a:t>með</a:t>
            </a:r>
            <a:r>
              <a:rPr lang="en-US" b="1" i="1" dirty="0"/>
              <a:t> </a:t>
            </a:r>
            <a:r>
              <a:rPr lang="en-US" b="1" i="1" dirty="0" err="1"/>
              <a:t>okkar</a:t>
            </a:r>
            <a:r>
              <a:rPr lang="en-US" b="1" i="1" dirty="0"/>
              <a:t> </a:t>
            </a:r>
            <a:r>
              <a:rPr lang="en-US" b="1" i="1" dirty="0" err="1"/>
              <a:t>einstaka</a:t>
            </a:r>
            <a:r>
              <a:rPr lang="en-US" b="1" i="1" dirty="0"/>
              <a:t> Eldur og </a:t>
            </a:r>
            <a:r>
              <a:rPr lang="en-US" b="1" i="1" dirty="0" err="1"/>
              <a:t>Ís</a:t>
            </a:r>
            <a:r>
              <a:rPr lang="en-US" b="1" i="1" dirty="0"/>
              <a:t> </a:t>
            </a:r>
            <a:r>
              <a:rPr lang="en-US" b="1" i="1" dirty="0" err="1"/>
              <a:t>framboði</a:t>
            </a:r>
            <a:r>
              <a:rPr lang="en-US" b="1" i="1" dirty="0"/>
              <a:t>. </a:t>
            </a:r>
            <a:r>
              <a:rPr lang="en-US" i="1" dirty="0" err="1"/>
              <a:t>Umvefðu</a:t>
            </a:r>
            <a:r>
              <a:rPr lang="en-US" i="1" dirty="0"/>
              <a:t> </a:t>
            </a:r>
            <a:r>
              <a:rPr lang="en-US" i="1" dirty="0" err="1"/>
              <a:t>þig</a:t>
            </a:r>
            <a:r>
              <a:rPr lang="en-US" i="1" dirty="0"/>
              <a:t> í </a:t>
            </a:r>
            <a:r>
              <a:rPr lang="en-US" i="1" dirty="0" err="1"/>
              <a:t>friðsæla</a:t>
            </a:r>
            <a:r>
              <a:rPr lang="en-US" i="1" dirty="0"/>
              <a:t> vin þar sem lindrandi hiti og hressandi kólnun blandast í fullkomnu samhljómi. Stígðu inn í </a:t>
            </a:r>
            <a:r>
              <a:rPr lang="en-US" i="1" dirty="0" err="1"/>
              <a:t>lúxussaununa</a:t>
            </a:r>
            <a:r>
              <a:rPr lang="en-US" i="1" dirty="0"/>
              <a:t> okkar og láttu mildu hitann bræða burt spennu og streitu. Síðan skaltu gefast á vald sælu faðmlags endurnærandi heitu pottanna okkar, sem bjóða líkama þínum og huga fullkominn hvíld. Ferðin endar ekki þar – undirbúðu þig undir </a:t>
            </a:r>
            <a:r>
              <a:rPr lang="en-US" i="1" dirty="0" err="1"/>
              <a:t>lífgjafandi</a:t>
            </a:r>
            <a:r>
              <a:rPr lang="en-US" i="1" dirty="0"/>
              <a:t> sökkvun í örvandi kalda sundlaugina okkar, sem skilur þig eftir endurnærðan og fullan orku. Að lokum, faðmaðu náttúruna í útisturtunum okkar, þar sem fossandi vatn býður upp á dásamlega skynreynslu. </a:t>
            </a:r>
          </a:p>
          <a:p>
            <a:endParaRPr lang="en-US" i="1" dirty="0"/>
          </a:p>
          <a:p>
            <a:r>
              <a:rPr lang="en-US" b="1" i="1" dirty="0"/>
              <a:t>Hin fullkomna sameining Elds og Ís! </a:t>
            </a:r>
            <a:endParaRPr lang="en-IE" sz="2000" b="1" i="1" dirty="0">
              <a:solidFill>
                <a:srgbClr val="E96751"/>
              </a:solidFill>
            </a:endParaRPr>
          </a:p>
        </p:txBody>
      </p:sp>
      <p:pic>
        <p:nvPicPr>
          <p:cNvPr id="12" name="Picture 11">
            <a:extLst>
              <a:ext uri="{FF2B5EF4-FFF2-40B4-BE49-F238E27FC236}">
                <a16:creationId xmlns:a16="http://schemas.microsoft.com/office/drawing/2014/main" id="{6D42B5D5-7859-647A-AA7D-5070DC9E3DBE}"/>
              </a:ext>
            </a:extLst>
          </p:cNvPr>
          <p:cNvPicPr>
            <a:picLocks noChangeAspect="1"/>
          </p:cNvPicPr>
          <p:nvPr/>
        </p:nvPicPr>
        <p:blipFill>
          <a:blip r:embed="rId2"/>
          <a:stretch>
            <a:fillRect/>
          </a:stretch>
        </p:blipFill>
        <p:spPr>
          <a:xfrm>
            <a:off x="7356965" y="652075"/>
            <a:ext cx="4401164" cy="5553850"/>
          </a:xfrm>
          <a:prstGeom prst="rect">
            <a:avLst/>
          </a:prstGeom>
        </p:spPr>
      </p:pic>
      <p:sp>
        <p:nvSpPr>
          <p:cNvPr id="14" name="TextBox 13">
            <a:extLst>
              <a:ext uri="{FF2B5EF4-FFF2-40B4-BE49-F238E27FC236}">
                <a16:creationId xmlns:a16="http://schemas.microsoft.com/office/drawing/2014/main" id="{A1184C9F-5666-E744-2D0C-E31635EF8F71}"/>
              </a:ext>
            </a:extLst>
          </p:cNvPr>
          <p:cNvSpPr txBox="1"/>
          <p:nvPr/>
        </p:nvSpPr>
        <p:spPr>
          <a:xfrm>
            <a:off x="6429375" y="6305550"/>
            <a:ext cx="6096000" cy="369332"/>
          </a:xfrm>
          <a:prstGeom prst="rect">
            <a:avLst/>
          </a:prstGeom>
          <a:noFill/>
        </p:spPr>
        <p:txBody>
          <a:bodyPr wrap="square">
            <a:spAutoFit/>
          </a:bodyPr>
          <a:lstStyle/>
          <a:p>
            <a:r>
              <a:rPr lang="en-IE" dirty="0">
                <a:hlinkClick r:id="rId3"/>
              </a:rPr>
              <a:t>https://www.instagram.com/p/C4nWZgprQSW/?hl=en</a:t>
            </a:r>
            <a:r>
              <a:rPr lang="en-IE" dirty="0"/>
              <a:t> </a:t>
            </a:r>
          </a:p>
        </p:txBody>
      </p:sp>
    </p:spTree>
    <p:extLst>
      <p:ext uri="{BB962C8B-B14F-4D97-AF65-F5344CB8AC3E}">
        <p14:creationId xmlns:p14="http://schemas.microsoft.com/office/powerpoint/2010/main" val="2496418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C9E01-B7FE-1880-3C9A-2D8FCF0068B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D01E313-2689-F7A3-278B-9E7C49A0CA40}"/>
              </a:ext>
            </a:extLst>
          </p:cNvPr>
          <p:cNvSpPr>
            <a:spLocks noGrp="1"/>
          </p:cNvSpPr>
          <p:nvPr>
            <p:ph type="body" sz="quarter" idx="16"/>
          </p:nvPr>
        </p:nvSpPr>
        <p:spPr>
          <a:xfrm>
            <a:off x="317603" y="120529"/>
            <a:ext cx="11598172" cy="803654"/>
          </a:xfrm>
        </p:spPr>
        <p:txBody>
          <a:bodyPr/>
          <a:lstStyle/>
          <a:p>
            <a:r>
              <a:rPr lang="en-IE" sz="3200" dirty="0" err="1"/>
              <a:t>Dæmi</a:t>
            </a:r>
            <a:r>
              <a:rPr lang="en-IE" sz="3200" dirty="0"/>
              <a:t>: </a:t>
            </a:r>
            <a:r>
              <a:rPr lang="en-IE" sz="3200" dirty="0">
                <a:solidFill>
                  <a:srgbClr val="E96751"/>
                </a:solidFill>
              </a:rPr>
              <a:t>Drumhierny Hideaway </a:t>
            </a:r>
            <a:r>
              <a:rPr lang="en-IE" sz="3200" b="0" dirty="0">
                <a:solidFill>
                  <a:srgbClr val="E96751"/>
                </a:solidFill>
              </a:rPr>
              <a:t>(</a:t>
            </a:r>
            <a:r>
              <a:rPr lang="en-IE" sz="3200" b="0" dirty="0" err="1">
                <a:solidFill>
                  <a:srgbClr val="E96751"/>
                </a:solidFill>
              </a:rPr>
              <a:t>Vellíðunarathvarf</a:t>
            </a:r>
            <a:r>
              <a:rPr lang="en-IE" sz="3200" b="0" dirty="0">
                <a:solidFill>
                  <a:srgbClr val="E96751"/>
                </a:solidFill>
              </a:rPr>
              <a:t>), </a:t>
            </a:r>
            <a:r>
              <a:rPr lang="en-IE" sz="3200" dirty="0">
                <a:solidFill>
                  <a:srgbClr val="E96751"/>
                </a:solidFill>
              </a:rPr>
              <a:t>Írland </a:t>
            </a:r>
          </a:p>
        </p:txBody>
      </p:sp>
      <p:pic>
        <p:nvPicPr>
          <p:cNvPr id="11" name="Picture 10">
            <a:hlinkClick r:id="rId2"/>
            <a:extLst>
              <a:ext uri="{FF2B5EF4-FFF2-40B4-BE49-F238E27FC236}">
                <a16:creationId xmlns:a16="http://schemas.microsoft.com/office/drawing/2014/main" id="{B7B45DBD-7D50-6281-B187-39329DE1DDB4}"/>
              </a:ext>
            </a:extLst>
          </p:cNvPr>
          <p:cNvPicPr>
            <a:picLocks noChangeAspect="1"/>
          </p:cNvPicPr>
          <p:nvPr/>
        </p:nvPicPr>
        <p:blipFill>
          <a:blip r:embed="rId3"/>
          <a:stretch>
            <a:fillRect/>
          </a:stretch>
        </p:blipFill>
        <p:spPr>
          <a:xfrm>
            <a:off x="461530" y="1085849"/>
            <a:ext cx="7692520" cy="4905375"/>
          </a:xfrm>
          <a:prstGeom prst="rect">
            <a:avLst/>
          </a:prstGeom>
        </p:spPr>
      </p:pic>
      <p:sp>
        <p:nvSpPr>
          <p:cNvPr id="13" name="TextBox 12">
            <a:extLst>
              <a:ext uri="{FF2B5EF4-FFF2-40B4-BE49-F238E27FC236}">
                <a16:creationId xmlns:a16="http://schemas.microsoft.com/office/drawing/2014/main" id="{A1A19766-1985-0466-AEBF-B37F9665BFC5}"/>
              </a:ext>
            </a:extLst>
          </p:cNvPr>
          <p:cNvSpPr txBox="1"/>
          <p:nvPr/>
        </p:nvSpPr>
        <p:spPr>
          <a:xfrm>
            <a:off x="385330" y="6152890"/>
            <a:ext cx="6096000" cy="369332"/>
          </a:xfrm>
          <a:prstGeom prst="rect">
            <a:avLst/>
          </a:prstGeom>
          <a:noFill/>
        </p:spPr>
        <p:txBody>
          <a:bodyPr wrap="square">
            <a:spAutoFit/>
          </a:bodyPr>
          <a:lstStyle/>
          <a:p>
            <a:r>
              <a:rPr lang="en-IE" dirty="0">
                <a:hlinkClick r:id="rId2"/>
              </a:rPr>
              <a:t>https://www.instagram.com/p/C6UOJoBP6V9/?hl=en</a:t>
            </a:r>
            <a:r>
              <a:rPr lang="en-IE" dirty="0"/>
              <a:t> </a:t>
            </a:r>
          </a:p>
        </p:txBody>
      </p:sp>
    </p:spTree>
    <p:extLst>
      <p:ext uri="{BB962C8B-B14F-4D97-AF65-F5344CB8AC3E}">
        <p14:creationId xmlns:p14="http://schemas.microsoft.com/office/powerpoint/2010/main" val="3442860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91DB258-4910-4250-84E0-8B2B9C157C4D}">
  <ds:schemaRefs>
    <ds:schemaRef ds:uri="http://schemas.microsoft.com/sharepoint/v3/contenttype/forms"/>
  </ds:schemaRefs>
</ds:datastoreItem>
</file>

<file path=customXml/itemProps2.xml><?xml version="1.0" encoding="utf-8"?>
<ds:datastoreItem xmlns:ds="http://schemas.openxmlformats.org/officeDocument/2006/customXml" ds:itemID="{8AB42D59-26C9-420E-99FF-95B1E5C28B03}"/>
</file>

<file path=customXml/itemProps3.xml><?xml version="1.0" encoding="utf-8"?>
<ds:datastoreItem xmlns:ds="http://schemas.openxmlformats.org/officeDocument/2006/customXml" ds:itemID="{5F92B53F-6057-4899-A432-83A68D3B9047}">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14616</TotalTime>
  <Words>410</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docId:00A3E59CF0B31E3FC3AF764091A1EF3C</cp:keywords>
  <cp:lastModifiedBy>Kjartan Bollason</cp:lastModifiedBy>
  <cp:revision>416</cp:revision>
  <dcterms:created xsi:type="dcterms:W3CDTF">2020-10-14T13:32:04Z</dcterms:created>
  <dcterms:modified xsi:type="dcterms:W3CDTF">2026-02-05T16:46:55Z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