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8"/>
  </p:notesMasterIdLst>
  <p:handoutMasterIdLst>
    <p:handoutMasterId r:id="rId9"/>
  </p:handoutMasterIdLst>
  <p:sldIdLst>
    <p:sldId id="6525" r:id="rId5"/>
    <p:sldId id="6825" r:id="rId6"/>
    <p:sldId id="682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63" d="100"/>
          <a:sy n="63" d="100"/>
        </p:scale>
        <p:origin x="84" y="18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acquadifriso.it/en/" TargetMode="External"/><Relationship Id="rId1" Type="http://schemas.openxmlformats.org/officeDocument/2006/relationships/slideLayout" Target="../slideLayouts/slideLayout26.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agriturismi.it/it/calabria/cropani/agriturismo_acqua_di_friso.html" TargetMode="External"/><Relationship Id="rId7" Type="http://schemas.openxmlformats.org/officeDocument/2006/relationships/hyperlink" Target="https://creativecommons.org/licenses/by-sa/4.0/?ref=chooser-v1" TargetMode="External"/><Relationship Id="rId2" Type="http://schemas.openxmlformats.org/officeDocument/2006/relationships/hyperlink" Target="http://www.acquadifriso.it/en/" TargetMode="Externa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hyperlink" Target="https://www.pitchup.com/it/campsites/italy/calabria/catanzaro/cropani/agricampeggio_acqua_di_friso/" TargetMode="External"/><Relationship Id="rId2" Type="http://schemas.openxmlformats.org/officeDocument/2006/relationships/hyperlink" Target="http://www.acquadifriso.it/en/" TargetMode="External"/><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675559" y="320192"/>
            <a:ext cx="4005907" cy="4050389"/>
          </a:xfrm>
        </p:spPr>
        <p:txBody>
          <a:bodyPr/>
          <a:lstStyle/>
          <a:p>
            <a:pPr>
              <a:lnSpc>
                <a:spcPts val="2340"/>
              </a:lnSpc>
            </a:pPr>
            <a:r>
              <a:rPr lang="en-US" sz="2200" b="1" dirty="0" err="1">
                <a:solidFill>
                  <a:srgbClr val="EC7C69"/>
                </a:solidFill>
              </a:rPr>
              <a:t>Gististaður</a:t>
            </a:r>
            <a:r>
              <a:rPr lang="en-US" sz="2200" b="1" dirty="0">
                <a:solidFill>
                  <a:srgbClr val="EC7C69"/>
                </a:solidFill>
              </a:rPr>
              <a:t>:</a:t>
            </a:r>
          </a:p>
          <a:p>
            <a:pPr>
              <a:lnSpc>
                <a:spcPts val="2340"/>
              </a:lnSpc>
            </a:pPr>
            <a:r>
              <a:rPr lang="en-US" dirty="0"/>
              <a:t>Acqua di Friso gistingu í Kalabríu frí við sjóinn: vistvænar íbúðir, sjálfsafgreiðsla og herbergi á búgarði í fríi í Kalabríu, sundlaug</a:t>
            </a:r>
            <a:r>
              <a:rPr lang="en-US" b="1" dirty="0"/>
              <a:t>, gúrmetveitingastaður</a:t>
            </a:r>
            <a:r>
              <a:rPr lang="en-US" dirty="0"/>
              <a:t>. </a:t>
            </a:r>
          </a:p>
          <a:p>
            <a:pPr>
              <a:lnSpc>
                <a:spcPts val="2340"/>
              </a:lnSpc>
            </a:pPr>
            <a:endParaRPr lang="en-US" dirty="0"/>
          </a:p>
          <a:p>
            <a:pPr>
              <a:lnSpc>
                <a:spcPts val="2340"/>
              </a:lnSpc>
            </a:pPr>
            <a:r>
              <a:rPr lang="en-US" dirty="0"/>
              <a:t>Bændatúrisminn á 18 hekturum býður upp á </a:t>
            </a:r>
            <a:r>
              <a:rPr lang="en-US" b="1" dirty="0"/>
              <a:t>fallegt útsýni yfir Squillace-flóann í Íóníahafi </a:t>
            </a:r>
            <a:r>
              <a:rPr lang="en-US" dirty="0"/>
              <a:t>og </a:t>
            </a:r>
            <a:r>
              <a:rPr lang="en-US" b="1" dirty="0"/>
              <a:t>sumarlaug</a:t>
            </a:r>
            <a:r>
              <a:rPr lang="en-US" dirty="0"/>
              <a:t>. Hann hefur einkaaðgang að</a:t>
            </a:r>
            <a:r>
              <a:rPr lang="en-US" b="1" dirty="0"/>
              <a:t> ströndinni </a:t>
            </a:r>
            <a:r>
              <a:rPr lang="en-US" dirty="0"/>
              <a:t>í gegnum hlið á býlinu. Þú getur keyrt þangað á bílnum á 10 mínútum. Þetta er einstakur staður, SIC (verndarsvæði) með sjaldgæfum vatnsliljum, leifum sjaldgæfra skjaldbaka og turnum til að fylgjast með flugi fugla. </a:t>
            </a: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43819" y="4905271"/>
            <a:ext cx="2975564" cy="1049221"/>
          </a:xfrm>
          <a:prstGeom prst="rect">
            <a:avLst/>
          </a:prstGeom>
        </p:spPr>
        <p:txBody>
          <a:bodyPr/>
          <a:lstStyle/>
          <a:p>
            <a:r>
              <a:rPr lang="en-US" dirty="0" err="1"/>
              <a:t>Agricampeggio </a:t>
            </a:r>
            <a:r>
              <a:rPr lang="en-US" dirty="0"/>
              <a:t>Acqua di Friso, Ítalía</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777759" cy="385564"/>
          </a:xfrm>
          <a:prstGeom prst="rect">
            <a:avLst/>
          </a:prstGeom>
        </p:spPr>
        <p:txBody>
          <a:bodyPr/>
          <a:lstStyle/>
          <a:p>
            <a:r>
              <a:rPr lang="en-GB" dirty="0" err="1"/>
              <a:t>Dæmi</a:t>
            </a:r>
            <a:endParaRPr lang="en-GB"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4083472" y="6353142"/>
            <a:ext cx="5486513" cy="369332"/>
          </a:xfrm>
          <a:prstGeom prst="rect">
            <a:avLst/>
          </a:prstGeom>
          <a:noFill/>
        </p:spPr>
        <p:txBody>
          <a:bodyPr wrap="square" rtlCol="0">
            <a:spAutoFit/>
          </a:bodyPr>
          <a:lstStyle/>
          <a:p>
            <a:pPr>
              <a:tabLst>
                <a:tab pos="927100" algn="l"/>
              </a:tabLst>
            </a:pPr>
            <a:r>
              <a:rPr lang="en-IE" sz="1800" b="1" dirty="0">
                <a:solidFill>
                  <a:srgbClr val="414141"/>
                </a:solidFill>
              </a:rPr>
              <a:t>Vefsíða: </a:t>
            </a:r>
            <a:r>
              <a:rPr lang="en-IE" dirty="0">
                <a:solidFill>
                  <a:srgbClr val="459597"/>
                </a:solidFill>
                <a:ea typeface="+mn-lt"/>
                <a:cs typeface="+mn-lt"/>
                <a:hlinkClick r:id="rId2"/>
              </a:rPr>
              <a:t>	https://www.acquadifriso.it/en/</a:t>
            </a:r>
            <a:r>
              <a:rPr lang="en-IE" dirty="0">
                <a:solidFill>
                  <a:srgbClr val="459597"/>
                </a:solidFill>
                <a:ea typeface="+mn-lt"/>
                <a:cs typeface="+mn-lt"/>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9" name="Picture Placeholder 18" descr="A pool with a pole and a lamp&#10;&#10;AI-generated content may be incorrect.">
            <a:extLst>
              <a:ext uri="{FF2B5EF4-FFF2-40B4-BE49-F238E27FC236}">
                <a16:creationId xmlns:a16="http://schemas.microsoft.com/office/drawing/2014/main" id="{9902A4DD-BCBE-C611-84AC-276385BF1426}"/>
              </a:ext>
            </a:extLst>
          </p:cNvPr>
          <p:cNvPicPr>
            <a:picLocks noGrp="1" noChangeAspect="1"/>
          </p:cNvPicPr>
          <p:nvPr>
            <p:ph type="pic" sz="quarter" idx="34"/>
          </p:nvPr>
        </p:nvPicPr>
        <p:blipFill>
          <a:blip r:embed="rId4"/>
          <a:srcRect l="94" t="24876" r="-94" b="-11000"/>
          <a:stretch>
            <a:fillRect/>
          </a:stretch>
        </p:blipFill>
        <p:spPr>
          <a:xfrm>
            <a:off x="7089" y="257177"/>
            <a:ext cx="7575621" cy="4331221"/>
          </a:xfr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75269-033B-2084-BDFD-A5D7EF50C66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DC0F98B-B788-4550-311B-A47F6662C28B}"/>
              </a:ext>
            </a:extLst>
          </p:cNvPr>
          <p:cNvSpPr>
            <a:spLocks noGrp="1"/>
          </p:cNvSpPr>
          <p:nvPr>
            <p:ph type="body" sz="quarter" idx="18"/>
          </p:nvPr>
        </p:nvSpPr>
        <p:spPr>
          <a:xfrm>
            <a:off x="576890" y="3217980"/>
            <a:ext cx="2992104" cy="1049221"/>
          </a:xfrm>
        </p:spPr>
        <p:txBody>
          <a:bodyPr/>
          <a:lstStyle/>
          <a:p>
            <a:pPr algn="ctr">
              <a:lnSpc>
                <a:spcPct val="100000"/>
              </a:lnSpc>
            </a:pPr>
            <a:r>
              <a:rPr lang="en-US" sz="4800" dirty="0" err="1"/>
              <a:t>Dæmi</a:t>
            </a:r>
            <a:endParaRPr lang="en-IE" sz="4800" dirty="0"/>
          </a:p>
        </p:txBody>
      </p:sp>
      <p:sp>
        <p:nvSpPr>
          <p:cNvPr id="6" name="Text Placeholder 5">
            <a:extLst>
              <a:ext uri="{FF2B5EF4-FFF2-40B4-BE49-F238E27FC236}">
                <a16:creationId xmlns:a16="http://schemas.microsoft.com/office/drawing/2014/main" id="{FBDCE6A5-81FB-478C-8277-B7E562C2E016}"/>
              </a:ext>
            </a:extLst>
          </p:cNvPr>
          <p:cNvSpPr>
            <a:spLocks noGrp="1"/>
          </p:cNvSpPr>
          <p:nvPr>
            <p:ph type="body" sz="quarter" idx="21"/>
          </p:nvPr>
        </p:nvSpPr>
        <p:spPr>
          <a:xfrm>
            <a:off x="4273620" y="274319"/>
            <a:ext cx="7670730" cy="5708991"/>
          </a:xfrm>
        </p:spPr>
        <p:txBody>
          <a:bodyPr/>
          <a:lstStyle/>
          <a:p>
            <a:pPr>
              <a:spcAft>
                <a:spcPts val="600"/>
              </a:spcAft>
            </a:pPr>
            <a:r>
              <a:rPr lang="it-IT" sz="2800" b="1" dirty="0">
                <a:solidFill>
                  <a:srgbClr val="E96751"/>
                </a:solidFill>
                <a:hlinkClick r:id="rId2">
                  <a:extLst>
                    <a:ext uri="{A12FA001-AC4F-418D-AE19-62706E023703}">
                      <ahyp:hlinkClr xmlns:ahyp="http://schemas.microsoft.com/office/drawing/2018/hyperlinkcolor" val="tx"/>
                    </a:ext>
                  </a:extLst>
                </a:hlinkClick>
              </a:rPr>
              <a:t>Bændagisting tjaldsvæði Acqua di Friso </a:t>
            </a:r>
            <a:endParaRPr lang="it-IT" sz="2800" b="1" dirty="0">
              <a:solidFill>
                <a:srgbClr val="E96751"/>
              </a:solidFill>
            </a:endParaRPr>
          </a:p>
          <a:p>
            <a:pPr>
              <a:spcAft>
                <a:spcPts val="600"/>
              </a:spcAft>
            </a:pPr>
            <a:r>
              <a:rPr lang="it-IT" sz="2000" dirty="0"/>
              <a:t>Eco-Glamping </a:t>
            </a:r>
            <a:r>
              <a:rPr lang="it-IT" sz="2000" dirty="0">
                <a:solidFill>
                  <a:srgbClr val="E96751"/>
                </a:solidFill>
              </a:rPr>
              <a:t>Bændagisting</a:t>
            </a:r>
            <a:r>
              <a:rPr lang="it-IT" sz="2000" dirty="0">
                <a:solidFill>
                  <a:srgbClr val="E96751"/>
                </a:solidFill>
                <a:hlinkClick r:id="rId3">
                  <a:extLst>
                    <a:ext uri="{A12FA001-AC4F-418D-AE19-62706E023703}">
                      <ahyp:hlinkClr xmlns:ahyp="http://schemas.microsoft.com/office/drawing/2018/hyperlinkcolor" val="tx"/>
                    </a:ext>
                  </a:extLst>
                </a:hlinkClick>
              </a:rPr>
              <a:t>-tjaldstæði </a:t>
            </a:r>
            <a:r>
              <a:rPr lang="it-IT" sz="2000" dirty="0"/>
              <a:t>og glamping í Kalabríu við sjóinn. </a:t>
            </a:r>
          </a:p>
          <a:p>
            <a:pPr marL="342900" indent="-342900">
              <a:spcAft>
                <a:spcPts val="600"/>
              </a:spcAft>
              <a:buFont typeface="Wingdings" panose="05000000000000000000" pitchFamily="2" charset="2"/>
              <a:buChar char="Ø"/>
            </a:pPr>
            <a:r>
              <a:rPr lang="en-IE" sz="2000" b="1" dirty="0">
                <a:solidFill>
                  <a:srgbClr val="459597"/>
                </a:solidFill>
              </a:rPr>
              <a:t>Hagkvæmni: </a:t>
            </a:r>
            <a:r>
              <a:rPr lang="en-US" sz="2000" dirty="0"/>
              <a:t>Staðsett á lífrænum búgarði sem spannar 18 hektara af furu-, ólífu- og eukalyptustrjám. Býður upp á umhverfisvæna gistingu, þar á meðal glamping-tjöld og tjaldstæði, og stuðlar að ferðaþjónustu með litlum umhverfisáhrifum. Einnig er þar einkasandströnd sem er aðgengileg með stuttri akstursleið, </a:t>
            </a:r>
            <a:r>
              <a:rPr lang="en-US" sz="2000" dirty="0" err="1"/>
              <a:t>sem undirstrikar </a:t>
            </a:r>
            <a:r>
              <a:rPr lang="en-US" sz="2000" dirty="0"/>
              <a:t>tengsl við náttúruna.</a:t>
            </a:r>
          </a:p>
          <a:p>
            <a:pPr marL="342900" indent="-342900">
              <a:buFont typeface="Wingdings" panose="05000000000000000000" pitchFamily="2" charset="2"/>
              <a:buChar char="Ø"/>
            </a:pPr>
            <a:r>
              <a:rPr lang="en-US" sz="2000" b="1" dirty="0">
                <a:solidFill>
                  <a:srgbClr val="459597"/>
                </a:solidFill>
              </a:rPr>
              <a:t>Aðstaða og þjónusta</a:t>
            </a:r>
            <a:r>
              <a:rPr lang="en-US" sz="2000" dirty="0">
                <a:solidFill>
                  <a:srgbClr val="459597"/>
                </a:solidFill>
              </a:rPr>
              <a:t>: </a:t>
            </a:r>
            <a:r>
              <a:rPr lang="en-US" sz="2000" dirty="0"/>
              <a:t>Boðið er upp á sundlaug, leikvöll og veitingastað sem þjónar heimagerðum réttum úr lífrænum hráefnum af býlinu. Einnig eru haldnir vinnustofur og skipulagðar athafnir tengdar landbúnaði og sjálfbærni sem auka upplifun gesta.</a:t>
            </a:r>
          </a:p>
          <a:p>
            <a:pPr marL="342900" indent="-342900">
              <a:buFont typeface="Wingdings" panose="05000000000000000000" pitchFamily="2" charset="2"/>
              <a:buChar char="Ø"/>
            </a:pPr>
            <a:r>
              <a:rPr lang="en-US" sz="2000" b="1" dirty="0">
                <a:solidFill>
                  <a:srgbClr val="459597"/>
                </a:solidFill>
              </a:rPr>
              <a:t>Samfélagsleg þátttaka: </a:t>
            </a:r>
            <a:r>
              <a:rPr lang="en-US" sz="2000" dirty="0"/>
              <a:t>Samstarfsverkefni með staðbundnum framleiðendum og handverksmönnum styðja við svæðisbundið hagkerfi. Gestir eru hvattir til að kanna náttúrulega aðdráttarstaði í nágrenninu, svo sem þjóðgarðinn Sila, og efla umhverfisvitund.</a:t>
            </a:r>
          </a:p>
        </p:txBody>
      </p:sp>
      <p:sp>
        <p:nvSpPr>
          <p:cNvPr id="5" name="Text Placeholder 6">
            <a:extLst>
              <a:ext uri="{FF2B5EF4-FFF2-40B4-BE49-F238E27FC236}">
                <a16:creationId xmlns:a16="http://schemas.microsoft.com/office/drawing/2014/main" id="{B2515E04-0B2B-EE96-1F25-6179965B9D00}"/>
              </a:ext>
            </a:extLst>
          </p:cNvPr>
          <p:cNvSpPr txBox="1">
            <a:spLocks/>
          </p:cNvSpPr>
          <p:nvPr/>
        </p:nvSpPr>
        <p:spPr>
          <a:xfrm>
            <a:off x="576891" y="2584434"/>
            <a:ext cx="2992103"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4100" dirty="0"/>
              <a:t>Ítalía</a:t>
            </a:r>
          </a:p>
        </p:txBody>
      </p:sp>
      <p:pic>
        <p:nvPicPr>
          <p:cNvPr id="14" name="Picture 13">
            <a:extLst>
              <a:ext uri="{FF2B5EF4-FFF2-40B4-BE49-F238E27FC236}">
                <a16:creationId xmlns:a16="http://schemas.microsoft.com/office/drawing/2014/main" id="{1BC0CCF8-7BE2-84BC-3C3B-8DA292334047}"/>
              </a:ext>
            </a:extLst>
          </p:cNvPr>
          <p:cNvPicPr>
            <a:picLocks noChangeAspect="1"/>
          </p:cNvPicPr>
          <p:nvPr/>
        </p:nvPicPr>
        <p:blipFill>
          <a:blip r:embed="rId4"/>
          <a:stretch>
            <a:fillRect/>
          </a:stretch>
        </p:blipFill>
        <p:spPr>
          <a:xfrm>
            <a:off x="391516" y="0"/>
            <a:ext cx="3177478" cy="2076966"/>
          </a:xfrm>
          <a:prstGeom prst="rect">
            <a:avLst/>
          </a:prstGeom>
        </p:spPr>
      </p:pic>
      <p:pic>
        <p:nvPicPr>
          <p:cNvPr id="15" name="Picture 14">
            <a:extLst>
              <a:ext uri="{FF2B5EF4-FFF2-40B4-BE49-F238E27FC236}">
                <a16:creationId xmlns:a16="http://schemas.microsoft.com/office/drawing/2014/main" id="{575FE555-F9B1-71ED-A6D8-170FDDBF5BC5}"/>
              </a:ext>
            </a:extLst>
          </p:cNvPr>
          <p:cNvPicPr>
            <a:picLocks noChangeAspect="1"/>
          </p:cNvPicPr>
          <p:nvPr/>
        </p:nvPicPr>
        <p:blipFill>
          <a:blip r:embed="rId5"/>
          <a:stretch>
            <a:fillRect/>
          </a:stretch>
        </p:blipFill>
        <p:spPr>
          <a:xfrm>
            <a:off x="391516" y="4114577"/>
            <a:ext cx="3381810" cy="2427625"/>
          </a:xfrm>
          <a:prstGeom prst="flowChartConnector">
            <a:avLst/>
          </a:prstGeom>
        </p:spPr>
      </p:pic>
      <p:pic>
        <p:nvPicPr>
          <p:cNvPr id="3" name="Picture 2" descr="Co-funded by the European Union logo in png for web usage">
            <a:extLst>
              <a:ext uri="{FF2B5EF4-FFF2-40B4-BE49-F238E27FC236}">
                <a16:creationId xmlns:a16="http://schemas.microsoft.com/office/drawing/2014/main" id="{BB281430-2493-2A15-ECB4-A1D951FDF19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69083" y="6422366"/>
            <a:ext cx="1530819" cy="319792"/>
          </a:xfrm>
          <a:prstGeom prst="rect">
            <a:avLst/>
          </a:prstGeom>
          <a:noFill/>
          <a:ln>
            <a:noFill/>
          </a:ln>
        </p:spPr>
      </p:pic>
      <p:sp>
        <p:nvSpPr>
          <p:cNvPr id="4" name="Rectangle 3">
            <a:extLst>
              <a:ext uri="{FF2B5EF4-FFF2-40B4-BE49-F238E27FC236}">
                <a16:creationId xmlns:a16="http://schemas.microsoft.com/office/drawing/2014/main" id="{5B0BBABC-B5E6-D5A7-3CB2-E0AE591F37E1}"/>
              </a:ext>
            </a:extLst>
          </p:cNvPr>
          <p:cNvSpPr/>
          <p:nvPr/>
        </p:nvSpPr>
        <p:spPr>
          <a:xfrm>
            <a:off x="6369190" y="6275880"/>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hér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7" name="Group 6">
            <a:extLst>
              <a:ext uri="{FF2B5EF4-FFF2-40B4-BE49-F238E27FC236}">
                <a16:creationId xmlns:a16="http://schemas.microsoft.com/office/drawing/2014/main" id="{C5D44836-5C42-5C09-1C50-FF2DFEDEB535}"/>
              </a:ext>
            </a:extLst>
          </p:cNvPr>
          <p:cNvGrpSpPr/>
          <p:nvPr/>
        </p:nvGrpSpPr>
        <p:grpSpPr>
          <a:xfrm>
            <a:off x="3465299" y="5983311"/>
            <a:ext cx="1307461" cy="742180"/>
            <a:chOff x="340586" y="8789227"/>
            <a:chExt cx="1307461" cy="742180"/>
          </a:xfrm>
        </p:grpSpPr>
        <p:sp>
          <p:nvSpPr>
            <p:cNvPr id="8" name="Rectangle 7">
              <a:extLst>
                <a:ext uri="{FF2B5EF4-FFF2-40B4-BE49-F238E27FC236}">
                  <a16:creationId xmlns:a16="http://schemas.microsoft.com/office/drawing/2014/main" id="{21951145-0871-BA51-6105-93AAC78C1376}"/>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7">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3B428D3A-6D1C-337C-5846-DCFCAACC6DD5}"/>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1663227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54143-C7D6-A38A-7BF6-919E0F4EA37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99D1C3F-6ADA-69B8-8007-E43B012E38B7}"/>
              </a:ext>
            </a:extLst>
          </p:cNvPr>
          <p:cNvSpPr>
            <a:spLocks noGrp="1"/>
          </p:cNvSpPr>
          <p:nvPr>
            <p:ph type="body" sz="quarter" idx="18"/>
          </p:nvPr>
        </p:nvSpPr>
        <p:spPr>
          <a:xfrm>
            <a:off x="576890" y="3217980"/>
            <a:ext cx="2992104" cy="1049221"/>
          </a:xfrm>
        </p:spPr>
        <p:txBody>
          <a:bodyPr/>
          <a:lstStyle/>
          <a:p>
            <a:pPr algn="ctr">
              <a:lnSpc>
                <a:spcPct val="100000"/>
              </a:lnSpc>
            </a:pPr>
            <a:r>
              <a:rPr lang="en-US" sz="4800" dirty="0" err="1"/>
              <a:t>Dæmi</a:t>
            </a:r>
            <a:endParaRPr lang="en-IE" sz="4800" dirty="0"/>
          </a:p>
        </p:txBody>
      </p:sp>
      <p:sp>
        <p:nvSpPr>
          <p:cNvPr id="6" name="Text Placeholder 5">
            <a:extLst>
              <a:ext uri="{FF2B5EF4-FFF2-40B4-BE49-F238E27FC236}">
                <a16:creationId xmlns:a16="http://schemas.microsoft.com/office/drawing/2014/main" id="{16382960-2D9E-0B5E-3E8D-20CE1C6908C6}"/>
              </a:ext>
            </a:extLst>
          </p:cNvPr>
          <p:cNvSpPr>
            <a:spLocks noGrp="1"/>
          </p:cNvSpPr>
          <p:nvPr>
            <p:ph type="body" sz="quarter" idx="21"/>
          </p:nvPr>
        </p:nvSpPr>
        <p:spPr>
          <a:xfrm>
            <a:off x="4273620" y="142954"/>
            <a:ext cx="7670730" cy="3499183"/>
          </a:xfrm>
        </p:spPr>
        <p:txBody>
          <a:bodyPr/>
          <a:lstStyle/>
          <a:p>
            <a:pPr>
              <a:spcAft>
                <a:spcPts val="600"/>
              </a:spcAft>
            </a:pPr>
            <a:r>
              <a:rPr lang="it-IT" sz="2800" b="1" dirty="0">
                <a:solidFill>
                  <a:srgbClr val="E96751"/>
                </a:solidFill>
                <a:hlinkClick r:id="rId2">
                  <a:extLst>
                    <a:ext uri="{A12FA001-AC4F-418D-AE19-62706E023703}">
                      <ahyp:hlinkClr xmlns:ahyp="http://schemas.microsoft.com/office/drawing/2018/hyperlinkcolor" val="tx"/>
                    </a:ext>
                  </a:extLst>
                </a:hlinkClick>
              </a:rPr>
              <a:t>Bændagisting tjaldsvæði Acqua di Friso </a:t>
            </a:r>
            <a:endParaRPr lang="it-IT" sz="2800" b="1" dirty="0">
              <a:solidFill>
                <a:srgbClr val="E96751"/>
              </a:solidFill>
            </a:endParaRPr>
          </a:p>
          <a:p>
            <a:pPr marL="342900" indent="-342900">
              <a:spcAft>
                <a:spcPts val="600"/>
              </a:spcAft>
              <a:buFont typeface="Wingdings" panose="05000000000000000000" pitchFamily="2" charset="2"/>
              <a:buChar char="Ø"/>
            </a:pPr>
            <a:endParaRPr lang="en-US" sz="1000" b="1" dirty="0">
              <a:solidFill>
                <a:srgbClr val="459597"/>
              </a:solidFill>
            </a:endParaRPr>
          </a:p>
          <a:p>
            <a:pPr marL="342900" indent="-342900">
              <a:spcAft>
                <a:spcPts val="600"/>
              </a:spcAft>
              <a:buFont typeface="Wingdings" panose="05000000000000000000" pitchFamily="2" charset="2"/>
              <a:buChar char="Ø"/>
            </a:pPr>
            <a:r>
              <a:rPr lang="en-US" b="1" dirty="0">
                <a:solidFill>
                  <a:srgbClr val="459597"/>
                </a:solidFill>
              </a:rPr>
              <a:t>Viðurkenningar og umsagnir: </a:t>
            </a:r>
            <a:r>
              <a:rPr lang="en-US" dirty="0" err="1"/>
              <a:t>Háar</a:t>
            </a:r>
            <a:r>
              <a:rPr lang="en-US" dirty="0"/>
              <a:t> </a:t>
            </a:r>
            <a:r>
              <a:rPr lang="en-US" dirty="0" err="1"/>
              <a:t>einkunnir</a:t>
            </a:r>
            <a:r>
              <a:rPr lang="en-US" dirty="0"/>
              <a:t> á vettvangi eins og </a:t>
            </a:r>
            <a:r>
              <a:rPr lang="en-US" dirty="0">
                <a:solidFill>
                  <a:srgbClr val="E96751"/>
                </a:solidFill>
                <a:hlinkClick r:id="rId3">
                  <a:extLst>
                    <a:ext uri="{A12FA001-AC4F-418D-AE19-62706E023703}">
                      <ahyp:hlinkClr xmlns:ahyp="http://schemas.microsoft.com/office/drawing/2018/hyperlinkcolor" val="tx"/>
                    </a:ext>
                  </a:extLst>
                </a:hlinkClick>
              </a:rPr>
              <a:t>Pitchup.com </a:t>
            </a:r>
            <a:r>
              <a:rPr lang="en-US" dirty="0"/>
              <a:t>fyrir friðsælt umhverfi og skuldbindingu við sjálfbærni. Loft af gestum fyrir ekta upplifanir og umhverfisvæna nálgun.</a:t>
            </a:r>
          </a:p>
          <a:p>
            <a:pPr marL="342900" indent="-342900">
              <a:spcAft>
                <a:spcPts val="600"/>
              </a:spcAft>
              <a:buFont typeface="Wingdings" panose="05000000000000000000" pitchFamily="2" charset="2"/>
              <a:buChar char="Ø"/>
            </a:pPr>
            <a:r>
              <a:rPr lang="en-US" b="1" dirty="0">
                <a:solidFill>
                  <a:srgbClr val="459597"/>
                </a:solidFill>
              </a:rPr>
              <a:t>Helstu niðurstöður: </a:t>
            </a:r>
            <a:r>
              <a:rPr lang="en-IE" dirty="0" err="1"/>
              <a:t>Hátt</a:t>
            </a:r>
            <a:r>
              <a:rPr lang="en-IE" dirty="0"/>
              <a:t> bókunarhlutfall á háannatíma. Frábærar umsagnir og ánægja gesta. Staðbundin samstarf mynduð með samvinnu við fyrirtæki og handverksmenn á svæðinu. </a:t>
            </a:r>
          </a:p>
          <a:p>
            <a:pPr>
              <a:spcAft>
                <a:spcPts val="600"/>
              </a:spcAft>
            </a:pPr>
            <a:endParaRPr lang="en-US" sz="1000" b="1" dirty="0">
              <a:solidFill>
                <a:srgbClr val="459597"/>
              </a:solidFill>
            </a:endParaRPr>
          </a:p>
          <a:p>
            <a:pPr>
              <a:spcAft>
                <a:spcPts val="600"/>
              </a:spcAft>
            </a:pPr>
            <a:r>
              <a:rPr lang="en-US" b="1" dirty="0">
                <a:solidFill>
                  <a:srgbClr val="459597"/>
                </a:solidFill>
              </a:rPr>
              <a:t>Árangursþættir</a:t>
            </a:r>
          </a:p>
          <a:p>
            <a:pPr marL="342900" indent="-342900">
              <a:spcAft>
                <a:spcPts val="600"/>
              </a:spcAft>
              <a:buFont typeface="Wingdings" panose="05000000000000000000" pitchFamily="2" charset="2"/>
              <a:buChar char="v"/>
            </a:pPr>
            <a:r>
              <a:rPr lang="en-US" b="1" dirty="0"/>
              <a:t>Innleiða sjálfbærni: </a:t>
            </a:r>
            <a:r>
              <a:rPr lang="en-US" dirty="0" err="1"/>
              <a:t>Leggja áherslu á </a:t>
            </a:r>
            <a:r>
              <a:rPr lang="en-US" dirty="0"/>
              <a:t>umhverfisvænar aðferðir í rekstri og gistingu.</a:t>
            </a:r>
          </a:p>
          <a:p>
            <a:pPr marL="342900" indent="-342900">
              <a:spcAft>
                <a:spcPts val="600"/>
              </a:spcAft>
              <a:buFont typeface="Wingdings" panose="05000000000000000000" pitchFamily="2" charset="2"/>
              <a:buChar char="v"/>
            </a:pPr>
            <a:r>
              <a:rPr lang="en-US" b="1" dirty="0"/>
              <a:t>Nýta staðbundin úrræði: </a:t>
            </a:r>
            <a:r>
              <a:rPr lang="en-US" dirty="0"/>
              <a:t>Vinna með staðbundnum samfélögum til að bjóða upp á ekta og dýrmæta upplifun.</a:t>
            </a:r>
          </a:p>
          <a:p>
            <a:pPr marL="342900" indent="-342900">
              <a:spcAft>
                <a:spcPts val="600"/>
              </a:spcAft>
              <a:buFont typeface="Wingdings" panose="05000000000000000000" pitchFamily="2" charset="2"/>
              <a:buChar char="v"/>
            </a:pPr>
            <a:r>
              <a:rPr lang="en-US" b="1" dirty="0"/>
              <a:t>Stuðla að umhverfisfræðslu: </a:t>
            </a:r>
            <a:r>
              <a:rPr lang="en-US" dirty="0"/>
              <a:t>Taka gesti með í athafnir sem varpa ljósi á umhverfisvernd og sjálfbærni.</a:t>
            </a:r>
            <a:endParaRPr lang="en-IE" dirty="0"/>
          </a:p>
          <a:p>
            <a:pPr>
              <a:spcAft>
                <a:spcPts val="600"/>
              </a:spcAft>
            </a:pPr>
            <a:endParaRPr lang="en-US" dirty="0"/>
          </a:p>
          <a:p>
            <a:endParaRPr lang="en-US" dirty="0"/>
          </a:p>
          <a:p>
            <a:pPr>
              <a:spcAft>
                <a:spcPts val="600"/>
              </a:spcAft>
            </a:pPr>
            <a:endParaRPr lang="en-US" dirty="0"/>
          </a:p>
        </p:txBody>
      </p:sp>
      <p:sp>
        <p:nvSpPr>
          <p:cNvPr id="5" name="Text Placeholder 6">
            <a:extLst>
              <a:ext uri="{FF2B5EF4-FFF2-40B4-BE49-F238E27FC236}">
                <a16:creationId xmlns:a16="http://schemas.microsoft.com/office/drawing/2014/main" id="{57C5A245-34E6-7B6B-445E-2B25F0C75488}"/>
              </a:ext>
            </a:extLst>
          </p:cNvPr>
          <p:cNvSpPr txBox="1">
            <a:spLocks/>
          </p:cNvSpPr>
          <p:nvPr/>
        </p:nvSpPr>
        <p:spPr>
          <a:xfrm>
            <a:off x="576891" y="2584434"/>
            <a:ext cx="2992103"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4100" dirty="0"/>
              <a:t>Ítalía</a:t>
            </a:r>
          </a:p>
        </p:txBody>
      </p:sp>
      <p:pic>
        <p:nvPicPr>
          <p:cNvPr id="8" name="Picture 7">
            <a:extLst>
              <a:ext uri="{FF2B5EF4-FFF2-40B4-BE49-F238E27FC236}">
                <a16:creationId xmlns:a16="http://schemas.microsoft.com/office/drawing/2014/main" id="{B8CFE649-7C5D-92DD-682E-40148BFBF333}"/>
              </a:ext>
            </a:extLst>
          </p:cNvPr>
          <p:cNvPicPr>
            <a:picLocks noChangeAspect="1"/>
          </p:cNvPicPr>
          <p:nvPr/>
        </p:nvPicPr>
        <p:blipFill>
          <a:blip r:embed="rId4"/>
          <a:stretch>
            <a:fillRect/>
          </a:stretch>
        </p:blipFill>
        <p:spPr>
          <a:xfrm>
            <a:off x="401297" y="0"/>
            <a:ext cx="3254471" cy="2172411"/>
          </a:xfrm>
          <a:prstGeom prst="rect">
            <a:avLst/>
          </a:prstGeom>
        </p:spPr>
      </p:pic>
      <p:pic>
        <p:nvPicPr>
          <p:cNvPr id="13" name="Picture 12">
            <a:extLst>
              <a:ext uri="{FF2B5EF4-FFF2-40B4-BE49-F238E27FC236}">
                <a16:creationId xmlns:a16="http://schemas.microsoft.com/office/drawing/2014/main" id="{EDE43B3E-C412-FCE0-913B-32485636B579}"/>
              </a:ext>
            </a:extLst>
          </p:cNvPr>
          <p:cNvPicPr>
            <a:picLocks noChangeAspect="1"/>
          </p:cNvPicPr>
          <p:nvPr/>
        </p:nvPicPr>
        <p:blipFill>
          <a:blip r:embed="rId5"/>
          <a:stretch>
            <a:fillRect/>
          </a:stretch>
        </p:blipFill>
        <p:spPr>
          <a:xfrm>
            <a:off x="158149" y="4076699"/>
            <a:ext cx="3829585" cy="2557820"/>
          </a:xfrm>
          <a:prstGeom prst="flowChartConnector">
            <a:avLst/>
          </a:prstGeom>
        </p:spPr>
      </p:pic>
    </p:spTree>
    <p:extLst>
      <p:ext uri="{BB962C8B-B14F-4D97-AF65-F5344CB8AC3E}">
        <p14:creationId xmlns:p14="http://schemas.microsoft.com/office/powerpoint/2010/main" val="336651575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EB474F0-D2CB-4DC1-A97A-D859B5D023C4}">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A6C4C408-6720-4008-A84B-0E7B40689628}">
  <ds:schemaRefs>
    <ds:schemaRef ds:uri="http://schemas.microsoft.com/sharepoint/v3/contenttype/forms"/>
  </ds:schemaRefs>
</ds:datastoreItem>
</file>

<file path=customXml/itemProps3.xml><?xml version="1.0" encoding="utf-8"?>
<ds:datastoreItem xmlns:ds="http://schemas.openxmlformats.org/officeDocument/2006/customXml" ds:itemID="{12C06952-CCD3-4420-AE71-AD9E0994EECF}"/>
</file>

<file path=docProps/app.xml><?xml version="1.0" encoding="utf-8"?>
<Properties xmlns="http://schemas.openxmlformats.org/officeDocument/2006/extended-properties" xmlns:vt="http://schemas.openxmlformats.org/officeDocument/2006/docPropsVTypes">
  <Template/>
  <TotalTime>13586</TotalTime>
  <Words>422</Words>
  <Application>Microsoft Office PowerPoint</Application>
  <PresentationFormat>Widescreen</PresentationFormat>
  <Paragraphs>30</Paragraphs>
  <Slides>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docId:BC02564D705E522BB04AF4FAEDEF3A3A</cp:keywords>
  <cp:lastModifiedBy>Kjartan Bollason</cp:lastModifiedBy>
  <cp:revision>563</cp:revision>
  <dcterms:created xsi:type="dcterms:W3CDTF">2020-10-14T13:32:04Z</dcterms:created>
  <dcterms:modified xsi:type="dcterms:W3CDTF">2026-02-06T17:29:30Z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