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2"/>
  </p:notesMasterIdLst>
  <p:sldIdLst>
    <p:sldId id="6525" r:id="rId5"/>
    <p:sldId id="6516" r:id="rId6"/>
    <p:sldId id="6424" r:id="rId7"/>
    <p:sldId id="6526" r:id="rId8"/>
    <p:sldId id="6527" r:id="rId9"/>
    <p:sldId id="6422" r:id="rId10"/>
    <p:sldId id="646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82CCCA"/>
    <a:srgbClr val="E5BEAC"/>
    <a:srgbClr val="000000"/>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4683"/>
  </p:normalViewPr>
  <p:slideViewPr>
    <p:cSldViewPr snapToGrid="0">
      <p:cViewPr varScale="1">
        <p:scale>
          <a:sx n="60" d="100"/>
          <a:sy n="60" d="100"/>
        </p:scale>
        <p:origin x="31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1C6BC2AF-1A2E-9A52-57A2-B96751F7BD9F}"/>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9" name="Text Placeholder 32">
            <a:extLst>
              <a:ext uri="{FF2B5EF4-FFF2-40B4-BE49-F238E27FC236}">
                <a16:creationId xmlns:a16="http://schemas.microsoft.com/office/drawing/2014/main" id="{0AB30976-4842-8E04-9968-B6D035A34791}"/>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0" name="Freeform 9">
            <a:extLst>
              <a:ext uri="{FF2B5EF4-FFF2-40B4-BE49-F238E27FC236}">
                <a16:creationId xmlns:a16="http://schemas.microsoft.com/office/drawing/2014/main" id="{71AB9A2D-F32E-D25E-DC84-9D74F667D5AD}"/>
              </a:ext>
            </a:extLst>
          </p:cNvPr>
          <p:cNvSpPr>
            <a:spLocks noGrp="1"/>
          </p:cNvSpPr>
          <p:nvPr>
            <p:ph type="pic" sz="quarter" idx="10"/>
          </p:nvPr>
        </p:nvSpPr>
        <p:spPr>
          <a:xfrm>
            <a:off x="391599" y="18192"/>
            <a:ext cx="3423163" cy="2953721"/>
          </a:xfrm>
          <a:custGeom>
            <a:avLst/>
            <a:gdLst>
              <a:gd name="connsiteX0" fmla="*/ 0 w 3187494"/>
              <a:gd name="connsiteY0" fmla="*/ 0 h 1945748"/>
              <a:gd name="connsiteX1" fmla="*/ 3187494 w 3187494"/>
              <a:gd name="connsiteY1" fmla="*/ 0 h 1945748"/>
              <a:gd name="connsiteX2" fmla="*/ 3187494 w 3187494"/>
              <a:gd name="connsiteY2" fmla="*/ 36 h 1945748"/>
              <a:gd name="connsiteX3" fmla="*/ 3174391 w 3187494"/>
              <a:gd name="connsiteY3" fmla="*/ 36 h 1945748"/>
              <a:gd name="connsiteX4" fmla="*/ 3174391 w 3187494"/>
              <a:gd name="connsiteY4" fmla="*/ 1945748 h 1945748"/>
              <a:gd name="connsiteX5" fmla="*/ 0 w 3187494"/>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494" h="1945748">
                <a:moveTo>
                  <a:pt x="0" y="0"/>
                </a:moveTo>
                <a:lnTo>
                  <a:pt x="3187494" y="0"/>
                </a:lnTo>
                <a:lnTo>
                  <a:pt x="3187494"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3" name="Text Placeholder 23">
            <a:extLst>
              <a:ext uri="{FF2B5EF4-FFF2-40B4-BE49-F238E27FC236}">
                <a16:creationId xmlns:a16="http://schemas.microsoft.com/office/drawing/2014/main" id="{427C134A-9106-2DB5-8492-58E1D90BEB2D}"/>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7" name="Slide Number Placeholder 5">
            <a:extLst>
              <a:ext uri="{FF2B5EF4-FFF2-40B4-BE49-F238E27FC236}">
                <a16:creationId xmlns:a16="http://schemas.microsoft.com/office/drawing/2014/main" id="{04E74889-A585-BD63-4199-B9CBB846060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8" name="Text Placeholder 17">
            <a:extLst>
              <a:ext uri="{FF2B5EF4-FFF2-40B4-BE49-F238E27FC236}">
                <a16:creationId xmlns:a16="http://schemas.microsoft.com/office/drawing/2014/main" id="{58E9E669-56B9-0EE5-C5F9-16EF1C4D9FEB}"/>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9" name="Text Placeholder 23">
            <a:extLst>
              <a:ext uri="{FF2B5EF4-FFF2-40B4-BE49-F238E27FC236}">
                <a16:creationId xmlns:a16="http://schemas.microsoft.com/office/drawing/2014/main" id="{77D5254F-FBC6-C25A-85F6-0CAD852E62B2}"/>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20" name="Text Placeholder 23">
            <a:extLst>
              <a:ext uri="{FF2B5EF4-FFF2-40B4-BE49-F238E27FC236}">
                <a16:creationId xmlns:a16="http://schemas.microsoft.com/office/drawing/2014/main" id="{42D841F8-8356-2DB5-9D43-9B6DC1CFE5E0}"/>
              </a:ext>
            </a:extLst>
          </p:cNvPr>
          <p:cNvSpPr>
            <a:spLocks noGrp="1"/>
          </p:cNvSpPr>
          <p:nvPr>
            <p:ph type="body" sz="quarter" idx="66" hasCustomPrompt="1"/>
          </p:nvPr>
        </p:nvSpPr>
        <p:spPr>
          <a:xfrm rot="16200000">
            <a:off x="2318364" y="1271829"/>
            <a:ext cx="2953721" cy="452458"/>
          </a:xfrm>
          <a:prstGeom prst="rect">
            <a:avLst/>
          </a:prstGeom>
          <a:solidFill>
            <a:srgbClr val="EC7C69"/>
          </a:solidFill>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21614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14917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576BF53-C865-C693-B450-C7BFB47ED6E5}"/>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18C33CAE-6FEF-BF10-FEC5-31BADA644BB6}"/>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01C6A9DF-8EB2-08A8-E37B-ED19D6282CC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98A0F284-98F8-39F1-1ED9-4D3ADE6FCC37}"/>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50A8B97F-78AC-9920-2811-D4CC72802392}"/>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276A6422-725B-3827-9D91-461B0F7B668E}"/>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5AED8138-B914-F361-67A2-1486BCED4A24}"/>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E7490B66-26D8-F63F-204B-F9431128743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0905BF-7A00-20DE-F8BD-32A9718A77B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3" name="Picture Placeholder 9">
            <a:extLst>
              <a:ext uri="{FF2B5EF4-FFF2-40B4-BE49-F238E27FC236}">
                <a16:creationId xmlns:a16="http://schemas.microsoft.com/office/drawing/2014/main" id="{BB5927DB-EBCC-B741-6F08-3D61CF1C12CE}"/>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77D3FE2C-0F41-CED2-7F10-A83EDA9877E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3" name="Text Placeholder 17">
            <a:extLst>
              <a:ext uri="{FF2B5EF4-FFF2-40B4-BE49-F238E27FC236}">
                <a16:creationId xmlns:a16="http://schemas.microsoft.com/office/drawing/2014/main" id="{2345A0DD-7C1A-1EB3-CA54-AED98ABB760A}"/>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4" name="Text Placeholder 23">
            <a:extLst>
              <a:ext uri="{FF2B5EF4-FFF2-40B4-BE49-F238E27FC236}">
                <a16:creationId xmlns:a16="http://schemas.microsoft.com/office/drawing/2014/main" id="{E5018C17-F54A-DE50-2587-B5EEA83FF15E}"/>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5" name="Text Placeholder 23">
            <a:extLst>
              <a:ext uri="{FF2B5EF4-FFF2-40B4-BE49-F238E27FC236}">
                <a16:creationId xmlns:a16="http://schemas.microsoft.com/office/drawing/2014/main" id="{E2C88E5B-31D5-85A2-4D0A-E21FD57F4206}"/>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6" name="object 3">
            <a:extLst>
              <a:ext uri="{FF2B5EF4-FFF2-40B4-BE49-F238E27FC236}">
                <a16:creationId xmlns:a16="http://schemas.microsoft.com/office/drawing/2014/main" id="{8926A82F-21C6-AA68-0455-69FAE242885F}"/>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7" name="Text Placeholder 23">
            <a:extLst>
              <a:ext uri="{FF2B5EF4-FFF2-40B4-BE49-F238E27FC236}">
                <a16:creationId xmlns:a16="http://schemas.microsoft.com/office/drawing/2014/main" id="{18BB4C9F-3DE4-AFC7-4763-710282B7B96C}"/>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7403036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FRÁBÆR DVALARSTAÐIR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6"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 id="214748391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5.xml"/><Relationship Id="rId5" Type="http://schemas.openxmlformats.org/officeDocument/2006/relationships/hyperlink" Target="https://www.youtube.com/watch?v=G4wpY8UTQsM" TargetMode="External"/><Relationship Id="rId4" Type="http://schemas.openxmlformats.org/officeDocument/2006/relationships/hyperlink" Target="https://www.vogue.com/article/castello-di-reschio-italian-hote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hyperlink" Target="https://www.youtube.com/watch?v=G4wpY8UTQsM" TargetMode="External"/><Relationship Id="rId5" Type="http://schemas.openxmlformats.org/officeDocument/2006/relationships/hyperlink" Target="https://www.vogue.com/article/castello-di-reschio-italian-hotel"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youtube.com/watch?v=l31LZpVNOyc" TargetMode="External"/><Relationship Id="rId1" Type="http://schemas.openxmlformats.org/officeDocument/2006/relationships/slideLayout" Target="../slideLayouts/slideLayout30.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0" name="Picture Placeholder 9" descr="A building with a tower and trees in the background&#10;&#10;AI-generated content may be incorrect.">
            <a:extLst>
              <a:ext uri="{FF2B5EF4-FFF2-40B4-BE49-F238E27FC236}">
                <a16:creationId xmlns:a16="http://schemas.microsoft.com/office/drawing/2014/main" id="{BB7FF650-344A-12D4-FE88-61009DD78FB4}"/>
              </a:ext>
            </a:extLst>
          </p:cNvPr>
          <p:cNvPicPr>
            <a:picLocks noGrp="1" noChangeAspect="1"/>
          </p:cNvPicPr>
          <p:nvPr>
            <p:ph type="pic" sz="quarter" idx="34"/>
          </p:nvPr>
        </p:nvPicPr>
        <p:blipFill>
          <a:blip r:embed="rId2"/>
          <a:srcRect l="4412" r="4412"/>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955563"/>
            <a:ext cx="4933984" cy="2473437"/>
          </a:xfrm>
        </p:spPr>
        <p:txBody>
          <a:bodyPr/>
          <a:lstStyle/>
          <a:p>
            <a:pPr>
              <a:lnSpc>
                <a:spcPts val="2340"/>
              </a:lnSpc>
            </a:pPr>
            <a:r>
              <a:rPr lang="en-US" sz="2200" b="1" dirty="0">
                <a:solidFill>
                  <a:srgbClr val="EC7C69"/>
                </a:solidFill>
              </a:rPr>
              <a:t>Gististaðategund:</a:t>
            </a:r>
          </a:p>
          <a:p>
            <a:pPr>
              <a:lnSpc>
                <a:spcPts val="2340"/>
              </a:lnSpc>
            </a:pPr>
            <a:r>
              <a:rPr lang="en-US" sz="2200" dirty="0">
                <a:solidFill>
                  <a:srgbClr val="414141"/>
                </a:solidFill>
              </a:rPr>
              <a:t>Lúxus smáhótel</a:t>
            </a:r>
          </a:p>
          <a:p>
            <a:pPr>
              <a:lnSpc>
                <a:spcPts val="2340"/>
              </a:lnSpc>
            </a:pPr>
            <a:endParaRPr lang="en-US" sz="2200" dirty="0">
              <a:solidFill>
                <a:srgbClr val="414141"/>
              </a:solidFill>
            </a:endParaRPr>
          </a:p>
          <a:p>
            <a:pPr>
              <a:lnSpc>
                <a:spcPts val="2340"/>
              </a:lnSpc>
            </a:pPr>
            <a:r>
              <a:rPr lang="en-US" sz="2200" b="1" dirty="0">
                <a:solidFill>
                  <a:srgbClr val="EC7C69"/>
                </a:solidFill>
              </a:rPr>
              <a:t>Fókus nýsköpunarfyrirtækis: </a:t>
            </a:r>
          </a:p>
          <a:p>
            <a:pPr>
              <a:lnSpc>
                <a:spcPts val="2340"/>
              </a:lnSpc>
            </a:pPr>
            <a:r>
              <a:rPr lang="en-US" sz="2200" dirty="0">
                <a:solidFill>
                  <a:srgbClr val="414141"/>
                </a:solidFill>
              </a:rPr>
              <a:t>Endurreisn 1000 ára kastala í </a:t>
            </a:r>
            <a:r>
              <a:rPr lang="en-US" sz="2200" dirty="0" err="1">
                <a:solidFill>
                  <a:srgbClr val="414141"/>
                </a:solidFill>
              </a:rPr>
              <a:t>einstaka</a:t>
            </a:r>
            <a:r>
              <a:rPr lang="en-US" sz="2200" dirty="0">
                <a:solidFill>
                  <a:srgbClr val="414141"/>
                </a:solidFill>
              </a:rPr>
              <a:t> </a:t>
            </a:r>
            <a:r>
              <a:rPr lang="en-US" sz="2200" dirty="0" err="1">
                <a:solidFill>
                  <a:srgbClr val="414141"/>
                </a:solidFill>
              </a:rPr>
              <a:t>gistingu</a:t>
            </a:r>
            <a:r>
              <a:rPr lang="en-US" sz="2200" dirty="0">
                <a:solidFill>
                  <a:srgbClr val="414141"/>
                </a:solidFill>
              </a:rPr>
              <a:t> sem sameinar sögulega ekta upplifun við nútímalegan lúxus.</a:t>
            </a: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Mynd: Vogue.com</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3104524" cy="1049221"/>
          </a:xfrm>
          <a:prstGeom prst="rect">
            <a:avLst/>
          </a:prstGeom>
        </p:spPr>
        <p:txBody>
          <a:bodyPr/>
          <a:lstStyle/>
          <a:p>
            <a:r>
              <a:rPr lang="it-IT" dirty="0"/>
              <a:t>Castello Di </a:t>
            </a:r>
            <a:r>
              <a:rPr lang="it-IT" dirty="0" err="1"/>
              <a:t>Reschio</a:t>
            </a:r>
            <a:r>
              <a:rPr lang="it-IT" dirty="0"/>
              <a:t>, Úmbria, </a:t>
            </a:r>
            <a:r>
              <a:rPr lang="it-IT" dirty="0" err="1"/>
              <a:t>Ítalía</a:t>
            </a:r>
            <a:endParaRPr lang="it-IT"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202020" y="3294587"/>
            <a:ext cx="3721394" cy="671357"/>
          </a:xfrm>
          <a:prstGeom prst="rect">
            <a:avLst/>
          </a:prstGeom>
        </p:spPr>
        <p:txBody>
          <a:bodyPr/>
          <a:lstStyle/>
          <a:p>
            <a:r>
              <a:rPr lang="en-GB" sz="4000" dirty="0" err="1"/>
              <a:t>Tilviksrannsókn</a:t>
            </a:r>
            <a:endParaRPr lang="en-GB" sz="4000" dirty="0"/>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A17F8A49-AA28-F818-76EF-8C4D0D362D0B}"/>
              </a:ext>
            </a:extLst>
          </p:cNvPr>
          <p:cNvSpPr txBox="1"/>
          <p:nvPr/>
        </p:nvSpPr>
        <p:spPr>
          <a:xfrm>
            <a:off x="6321204" y="4859061"/>
            <a:ext cx="5486513" cy="1415772"/>
          </a:xfrm>
          <a:prstGeom prst="rect">
            <a:avLst/>
          </a:prstGeom>
          <a:noFill/>
        </p:spPr>
        <p:txBody>
          <a:bodyPr wrap="square" rtlCol="0">
            <a:spAutoFit/>
          </a:bodyPr>
          <a:lstStyle/>
          <a:p>
            <a:r>
              <a:rPr lang="en-IE" b="1" dirty="0">
                <a:solidFill>
                  <a:srgbClr val="414141"/>
                </a:solidFill>
              </a:rPr>
              <a:t>Heimild	</a:t>
            </a:r>
            <a:r>
              <a:rPr lang="en-IE" dirty="0">
                <a:solidFill>
                  <a:srgbClr val="459597"/>
                </a:solidFill>
                <a:hlinkClick r:id="rId4">
                  <a:extLst>
                    <a:ext uri="{A12FA001-AC4F-418D-AE19-62706E023703}">
                      <ahyp:hlinkClr xmlns:ahyp="http://schemas.microsoft.com/office/drawing/2018/hyperlinkcolor" val="tx"/>
                    </a:ext>
                  </a:extLst>
                </a:hlinkClick>
              </a:rPr>
              <a:t>https://www.vogue.com/article/castello-di-	reschio-italian-hotel</a:t>
            </a:r>
            <a:endParaRPr lang="en-IE" dirty="0">
              <a:solidFill>
                <a:srgbClr val="459597"/>
              </a:solidFill>
            </a:endParaRPr>
          </a:p>
          <a:p>
            <a:pPr>
              <a:lnSpc>
                <a:spcPts val="1960"/>
              </a:lnSpc>
            </a:pPr>
            <a:r>
              <a:rPr lang="en-IE" b="1" dirty="0">
                <a:solidFill>
                  <a:srgbClr val="414141"/>
                </a:solidFill>
              </a:rPr>
              <a:t>Vefsíða:	</a:t>
            </a:r>
            <a:r>
              <a:rPr lang="en-IE" dirty="0">
                <a:solidFill>
                  <a:srgbClr val="459597"/>
                </a:solidFill>
                <a:hlinkClick r:id="rId5">
                  <a:extLst>
                    <a:ext uri="{A12FA001-AC4F-418D-AE19-62706E023703}">
                      <ahyp:hlinkClr xmlns:ahyp="http://schemas.microsoft.com/office/drawing/2018/hyperlinkcolor" val="tx"/>
                    </a:ext>
                  </a:extLst>
                </a:hlinkClick>
              </a:rPr>
              <a:t>https://www.youtube.com/watch?v=G4wp</a:t>
            </a:r>
          </a:p>
          <a:p>
            <a:pPr>
              <a:lnSpc>
                <a:spcPts val="1960"/>
              </a:lnSpc>
            </a:pPr>
            <a:r>
              <a:rPr lang="en-IE" dirty="0">
                <a:solidFill>
                  <a:schemeClr val="bg1"/>
                </a:solidFill>
                <a:hlinkClick r:id="rId5">
                  <a:extLst>
                    <a:ext uri="{A12FA001-AC4F-418D-AE19-62706E023703}">
                      <ahyp:hlinkClr xmlns:ahyp="http://schemas.microsoft.com/office/drawing/2018/hyperlinkcolor" val="tx"/>
                    </a:ext>
                  </a:extLst>
                </a:hlinkClick>
              </a:rPr>
              <a:t>	</a:t>
            </a:r>
            <a:r>
              <a:rPr lang="en-IE" dirty="0">
                <a:solidFill>
                  <a:srgbClr val="459597"/>
                </a:solidFill>
                <a:hlinkClick r:id="rId5">
                  <a:extLst>
                    <a:ext uri="{A12FA001-AC4F-418D-AE19-62706E023703}">
                      <ahyp:hlinkClr xmlns:ahyp="http://schemas.microsoft.com/office/drawing/2018/hyperlinkcolor" val="tx"/>
                    </a:ext>
                  </a:extLst>
                </a:hlinkClick>
              </a:rPr>
              <a:t>Y8UTQsM </a:t>
            </a:r>
            <a:endParaRPr lang="en-IE" dirty="0">
              <a:solidFill>
                <a:srgbClr val="459597"/>
              </a:solidFill>
            </a:endParaRPr>
          </a:p>
          <a:p>
            <a:pPr>
              <a:lnSpc>
                <a:spcPts val="1960"/>
              </a:lnSpc>
            </a:pPr>
            <a:endParaRPr lang="en-IE" dirty="0">
              <a:solidFill>
                <a:srgbClr val="414141"/>
              </a:solidFill>
            </a:endParaRP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3083054" cy="1049221"/>
          </a:xfrm>
          <a:prstGeom prst="rect">
            <a:avLst/>
          </a:prstGeom>
        </p:spPr>
        <p:txBody>
          <a:bodyPr/>
          <a:lstStyle/>
          <a:p>
            <a:r>
              <a:rPr lang="it-IT" dirty="0"/>
              <a:t>Castello Di </a:t>
            </a:r>
            <a:r>
              <a:rPr lang="it-IT" dirty="0" err="1"/>
              <a:t>Reschio</a:t>
            </a:r>
            <a:r>
              <a:rPr lang="it-IT" dirty="0"/>
              <a:t>, Úmbria, </a:t>
            </a:r>
            <a:r>
              <a:rPr lang="it-IT" dirty="0" err="1"/>
              <a:t>Ítalía</a:t>
            </a:r>
            <a:endParaRPr lang="it-IT"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271390" y="613374"/>
            <a:ext cx="3580275" cy="788057"/>
          </a:xfrm>
          <a:prstGeom prst="rect">
            <a:avLst/>
          </a:prstGeom>
        </p:spPr>
        <p:txBody>
          <a:bodyPr/>
          <a:lstStyle/>
          <a:p>
            <a:r>
              <a:rPr lang="en-GB" sz="4000" dirty="0" err="1"/>
              <a:t>Tilviksrannsókn</a:t>
            </a:r>
            <a:endParaRPr lang="en-GB" sz="4000" dirty="0"/>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400" b="1" dirty="0">
                <a:solidFill>
                  <a:srgbClr val="EC7C69"/>
                </a:solidFill>
              </a:rPr>
              <a:t>Vistfræðileg áhrif:</a:t>
            </a:r>
          </a:p>
          <a:p>
            <a:pPr>
              <a:lnSpc>
                <a:spcPts val="2340"/>
              </a:lnSpc>
            </a:pPr>
            <a:r>
              <a:rPr lang="en-US" sz="2400" b="1" dirty="0">
                <a:solidFill>
                  <a:srgbClr val="EC7C69"/>
                </a:solidFill>
              </a:rPr>
              <a:t> </a:t>
            </a:r>
          </a:p>
          <a:p>
            <a:pPr>
              <a:lnSpc>
                <a:spcPts val="2340"/>
              </a:lnSpc>
            </a:pPr>
            <a:r>
              <a:rPr lang="en-US" sz="2400" dirty="0">
                <a:solidFill>
                  <a:srgbClr val="414141"/>
                </a:solidFill>
              </a:rPr>
              <a:t>Áhersla á sjálfbærar aðferðir, þar á </a:t>
            </a:r>
            <a:r>
              <a:rPr lang="en-US" sz="2400" dirty="0" err="1">
                <a:solidFill>
                  <a:srgbClr val="414141"/>
                </a:solidFill>
              </a:rPr>
              <a:t>meðal</a:t>
            </a:r>
            <a:r>
              <a:rPr lang="en-US" sz="2400" dirty="0">
                <a:solidFill>
                  <a:srgbClr val="414141"/>
                </a:solidFill>
              </a:rPr>
              <a:t> </a:t>
            </a:r>
            <a:r>
              <a:rPr lang="en-US" sz="2400" dirty="0" err="1">
                <a:solidFill>
                  <a:srgbClr val="414141"/>
                </a:solidFill>
              </a:rPr>
              <a:t>lífrænan</a:t>
            </a:r>
            <a:r>
              <a:rPr lang="en-US" sz="2400" dirty="0">
                <a:solidFill>
                  <a:srgbClr val="414141"/>
                </a:solidFill>
              </a:rPr>
              <a:t> landbúnað, nýtingu endurnýjanlegrar orku og varðveislu staðbundinnar líffræðilegrar fjölbreytni.</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985193" y="1601353"/>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2" name="TextBox 1">
            <a:extLst>
              <a:ext uri="{FF2B5EF4-FFF2-40B4-BE49-F238E27FC236}">
                <a16:creationId xmlns:a16="http://schemas.microsoft.com/office/drawing/2014/main" id="{FA49E532-A4EA-8B55-D312-7F2A1F5C2D12}"/>
              </a:ext>
            </a:extLst>
          </p:cNvPr>
          <p:cNvSpPr txBox="1"/>
          <p:nvPr/>
        </p:nvSpPr>
        <p:spPr>
          <a:xfrm>
            <a:off x="6321204" y="4859061"/>
            <a:ext cx="5486513" cy="1415772"/>
          </a:xfrm>
          <a:prstGeom prst="rect">
            <a:avLst/>
          </a:prstGeom>
          <a:noFill/>
        </p:spPr>
        <p:txBody>
          <a:bodyPr wrap="square" rtlCol="0">
            <a:spAutoFit/>
          </a:bodyPr>
          <a:lstStyle/>
          <a:p>
            <a:r>
              <a:rPr lang="en-IE" b="1" dirty="0">
                <a:solidFill>
                  <a:srgbClr val="414141"/>
                </a:solidFill>
              </a:rPr>
              <a:t>Heimild	</a:t>
            </a:r>
            <a:r>
              <a:rPr lang="en-IE" dirty="0">
                <a:solidFill>
                  <a:srgbClr val="459597"/>
                </a:solidFill>
                <a:hlinkClick r:id="rId5">
                  <a:extLst>
                    <a:ext uri="{A12FA001-AC4F-418D-AE19-62706E023703}">
                      <ahyp:hlinkClr xmlns:ahyp="http://schemas.microsoft.com/office/drawing/2018/hyperlinkcolor" val="tx"/>
                    </a:ext>
                  </a:extLst>
                </a:hlinkClick>
              </a:rPr>
              <a:t>https://www.vogue.com/article/castello-di-	reschio-italian-hotel</a:t>
            </a:r>
            <a:endParaRPr lang="en-IE" dirty="0">
              <a:solidFill>
                <a:srgbClr val="459597"/>
              </a:solidFill>
            </a:endParaRPr>
          </a:p>
          <a:p>
            <a:pPr>
              <a:lnSpc>
                <a:spcPts val="1960"/>
              </a:lnSpc>
            </a:pPr>
            <a:r>
              <a:rPr lang="en-IE" b="1" dirty="0">
                <a:solidFill>
                  <a:srgbClr val="414141"/>
                </a:solidFill>
              </a:rPr>
              <a:t>Vefsíða:	</a:t>
            </a:r>
            <a:r>
              <a:rPr lang="en-IE" dirty="0">
                <a:solidFill>
                  <a:srgbClr val="459597"/>
                </a:solidFill>
                <a:hlinkClick r:id="rId6">
                  <a:extLst>
                    <a:ext uri="{A12FA001-AC4F-418D-AE19-62706E023703}">
                      <ahyp:hlinkClr xmlns:ahyp="http://schemas.microsoft.com/office/drawing/2018/hyperlinkcolor" val="tx"/>
                    </a:ext>
                  </a:extLst>
                </a:hlinkClick>
              </a:rPr>
              <a:t>https://www.youtube.com/watch?v=G4wp</a:t>
            </a:r>
          </a:p>
          <a:p>
            <a:pPr>
              <a:lnSpc>
                <a:spcPts val="1960"/>
              </a:lnSpc>
            </a:pPr>
            <a:r>
              <a:rPr lang="en-IE" dirty="0">
                <a:solidFill>
                  <a:schemeClr val="bg1"/>
                </a:solidFill>
                <a:hlinkClick r:id="rId6">
                  <a:extLst>
                    <a:ext uri="{A12FA001-AC4F-418D-AE19-62706E023703}">
                      <ahyp:hlinkClr xmlns:ahyp="http://schemas.microsoft.com/office/drawing/2018/hyperlinkcolor" val="tx"/>
                    </a:ext>
                  </a:extLst>
                </a:hlinkClick>
              </a:rPr>
              <a:t>	</a:t>
            </a:r>
            <a:r>
              <a:rPr lang="en-IE" dirty="0">
                <a:solidFill>
                  <a:srgbClr val="459597"/>
                </a:solidFill>
                <a:hlinkClick r:id="rId6">
                  <a:extLst>
                    <a:ext uri="{A12FA001-AC4F-418D-AE19-62706E023703}">
                      <ahyp:hlinkClr xmlns:ahyp="http://schemas.microsoft.com/office/drawing/2018/hyperlinkcolor" val="tx"/>
                    </a:ext>
                  </a:extLst>
                </a:hlinkClick>
              </a:rPr>
              <a:t>Y8UTQsM </a:t>
            </a:r>
            <a:endParaRPr lang="en-IE" dirty="0">
              <a:solidFill>
                <a:srgbClr val="459597"/>
              </a:solidFill>
            </a:endParaRPr>
          </a:p>
          <a:p>
            <a:pPr>
              <a:lnSpc>
                <a:spcPts val="1960"/>
              </a:lnSpc>
            </a:pPr>
            <a:endParaRPr lang="en-IE" dirty="0">
              <a:solidFill>
                <a:srgbClr val="414141"/>
              </a:solidFill>
            </a:endParaRPr>
          </a:p>
        </p:txBody>
      </p:sp>
      <p:pic>
        <p:nvPicPr>
          <p:cNvPr id="4" name="Picture 3" descr="A field of flowers on a hill&#10;&#10;AI-generated content may be incorrect.">
            <a:extLst>
              <a:ext uri="{FF2B5EF4-FFF2-40B4-BE49-F238E27FC236}">
                <a16:creationId xmlns:a16="http://schemas.microsoft.com/office/drawing/2014/main" id="{4B8B642A-6EFA-BB4C-2A72-5072C364BA6A}"/>
              </a:ext>
            </a:extLst>
          </p:cNvPr>
          <p:cNvPicPr>
            <a:picLocks noChangeAspect="1"/>
          </p:cNvPicPr>
          <p:nvPr/>
        </p:nvPicPr>
        <p:blipFill rotWithShape="1">
          <a:blip r:embed="rId7"/>
          <a:srcRect t="-666" b="4588"/>
          <a:stretch/>
        </p:blipFill>
        <p:spPr>
          <a:xfrm>
            <a:off x="632136" y="3287210"/>
            <a:ext cx="4159782" cy="2338091"/>
          </a:xfrm>
          <a:prstGeom prst="rect">
            <a:avLst/>
          </a:prstGeom>
        </p:spPr>
      </p:pic>
      <p:sp>
        <p:nvSpPr>
          <p:cNvPr id="6" name="Oval 5">
            <a:extLst>
              <a:ext uri="{FF2B5EF4-FFF2-40B4-BE49-F238E27FC236}">
                <a16:creationId xmlns:a16="http://schemas.microsoft.com/office/drawing/2014/main" id="{6C4B4F59-D2C3-F5CC-E014-881EF74583A7}"/>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21">
            <a:extLst>
              <a:ext uri="{FF2B5EF4-FFF2-40B4-BE49-F238E27FC236}">
                <a16:creationId xmlns:a16="http://schemas.microsoft.com/office/drawing/2014/main" id="{5A4D576C-67E4-981F-1B1A-A59C03F034EC}"/>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b="1" dirty="0">
                <a:solidFill>
                  <a:schemeClr val="bg1"/>
                </a:solidFill>
                <a:hlinkClick r:id="rId5">
                  <a:extLst>
                    <a:ext uri="{A12FA001-AC4F-418D-AE19-62706E023703}">
                      <ahyp:hlinkClr xmlns:ahyp="http://schemas.microsoft.com/office/drawing/2018/hyperlinkcolor" val="tx"/>
                    </a:ext>
                  </a:extLst>
                </a:hlinkClick>
              </a:rPr>
              <a:t>Smelltu til að heimsækja</a:t>
            </a:r>
            <a:endParaRPr lang="en-IE" b="1" dirty="0">
              <a:solidFill>
                <a:schemeClr val="bg1"/>
              </a:solidFill>
              <a:ea typeface="Calibri"/>
              <a:cs typeface="Calibri"/>
            </a:endParaRPr>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2593BBE9-B783-6826-009C-90EAF0A776E1}"/>
              </a:ext>
            </a:extLst>
          </p:cNvPr>
          <p:cNvSpPr txBox="1"/>
          <p:nvPr/>
        </p:nvSpPr>
        <p:spPr>
          <a:xfrm>
            <a:off x="282967" y="6052527"/>
            <a:ext cx="6100762" cy="369332"/>
          </a:xfrm>
          <a:prstGeom prst="rect">
            <a:avLst/>
          </a:prstGeom>
          <a:noFill/>
        </p:spPr>
        <p:txBody>
          <a:bodyPr wrap="square">
            <a:spAutoFit/>
          </a:bodyPr>
          <a:lstStyle/>
          <a:p>
            <a:pPr algn="ctr"/>
            <a:r>
              <a:rPr lang="en-US" sz="1800" b="1" dirty="0">
                <a:solidFill>
                  <a:srgbClr val="414141"/>
                </a:solidFill>
              </a:rPr>
              <a:t>Tengill:</a:t>
            </a:r>
            <a:r>
              <a:rPr lang="en-US" sz="1800" dirty="0">
                <a:solidFill>
                  <a:srgbClr val="459597"/>
                </a:solidFill>
                <a:hlinkClick r:id="rId2">
                  <a:extLst>
                    <a:ext uri="{A12FA001-AC4F-418D-AE19-62706E023703}">
                      <ahyp:hlinkClr xmlns:ahyp="http://schemas.microsoft.com/office/drawing/2018/hyperlinkcolor" val="tx"/>
                    </a:ext>
                  </a:extLst>
                </a:hlinkClick>
              </a:rPr>
              <a:t> https://www.youtube.com/watch?v=l31LZpVNOyc</a:t>
            </a:r>
            <a:r>
              <a:rPr lang="en-US" sz="1800" dirty="0">
                <a:solidFill>
                  <a:srgbClr val="459597"/>
                </a:solidFill>
              </a:rPr>
              <a:t> </a:t>
            </a:r>
          </a:p>
        </p:txBody>
      </p:sp>
      <p:pic>
        <p:nvPicPr>
          <p:cNvPr id="9" name="Segnaposto immagine 8" descr="Immagine che contiene aria aperta, cielo, pianta, erba&#10;&#10;Il contenuto generato dall'IA potrebbe non essere corretto.">
            <a:extLst>
              <a:ext uri="{FF2B5EF4-FFF2-40B4-BE49-F238E27FC236}">
                <a16:creationId xmlns:a16="http://schemas.microsoft.com/office/drawing/2014/main" id="{DE0178FD-2A58-24A3-8AC0-ECD4152548F7}"/>
              </a:ext>
            </a:extLst>
          </p:cNvPr>
          <p:cNvPicPr>
            <a:picLocks noGrp="1" noChangeAspect="1"/>
          </p:cNvPicPr>
          <p:nvPr>
            <p:ph type="pic" sz="quarter" idx="20"/>
          </p:nvPr>
        </p:nvPicPr>
        <p:blipFill>
          <a:blip r:embed="rId3"/>
          <a:srcRect t="8368" b="8368"/>
          <a:stretch>
            <a:fillRect/>
          </a:stretch>
        </p:blipFill>
        <p:spPr>
          <a:xfrm>
            <a:off x="7143399" y="1219242"/>
            <a:ext cx="3918486" cy="2209758"/>
          </a:xfrm>
        </p:spPr>
      </p:pic>
      <p:sp>
        <p:nvSpPr>
          <p:cNvPr id="7" name="Text Placeholder 3">
            <a:extLst>
              <a:ext uri="{FF2B5EF4-FFF2-40B4-BE49-F238E27FC236}">
                <a16:creationId xmlns:a16="http://schemas.microsoft.com/office/drawing/2014/main" id="{B5F75A6F-5F96-7F0E-2A21-AFB7F2E6AB6E}"/>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Castello di </a:t>
            </a:r>
            <a:r>
              <a:rPr lang="en-US" dirty="0" err="1"/>
              <a:t>Reschio</a:t>
            </a:r>
            <a:endParaRPr lang="en-US" dirty="0"/>
          </a:p>
          <a:p>
            <a:pPr>
              <a:lnSpc>
                <a:spcPts val="3720"/>
              </a:lnSpc>
            </a:pPr>
            <a:endParaRPr lang="en-US" dirty="0"/>
          </a:p>
        </p:txBody>
      </p:sp>
      <p:sp>
        <p:nvSpPr>
          <p:cNvPr id="8" name="Text Placeholder 4">
            <a:extLst>
              <a:ext uri="{FF2B5EF4-FFF2-40B4-BE49-F238E27FC236}">
                <a16:creationId xmlns:a16="http://schemas.microsoft.com/office/drawing/2014/main" id="{AF3597F1-8C9D-C52C-E1D1-9B62A7F02FB2}"/>
              </a:ext>
            </a:extLst>
          </p:cNvPr>
          <p:cNvSpPr txBox="1">
            <a:spLocks/>
          </p:cNvSpPr>
          <p:nvPr/>
        </p:nvSpPr>
        <p:spPr>
          <a:xfrm>
            <a:off x="282967" y="1600200"/>
            <a:ext cx="6433583" cy="4452326"/>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Þetta myndband 1 er viðtal </a:t>
            </a:r>
            <a:r>
              <a:rPr lang="en-GB" sz="2200" dirty="0" err="1">
                <a:solidFill>
                  <a:srgbClr val="414141"/>
                </a:solidFill>
              </a:rPr>
              <a:t>við</a:t>
            </a:r>
            <a:r>
              <a:rPr lang="en-GB" sz="2200" dirty="0">
                <a:solidFill>
                  <a:srgbClr val="414141"/>
                </a:solidFill>
              </a:rPr>
              <a:t> </a:t>
            </a:r>
            <a:r>
              <a:rPr lang="en-GB" sz="2200" dirty="0" err="1">
                <a:solidFill>
                  <a:srgbClr val="414141"/>
                </a:solidFill>
              </a:rPr>
              <a:t>greifann</a:t>
            </a:r>
            <a:r>
              <a:rPr lang="en-GB" sz="2200" dirty="0">
                <a:solidFill>
                  <a:srgbClr val="414141"/>
                </a:solidFill>
              </a:rPr>
              <a:t> </a:t>
            </a:r>
          </a:p>
          <a:p>
            <a:pPr indent="0">
              <a:lnSpc>
                <a:spcPts val="2240"/>
              </a:lnSpc>
              <a:buClr>
                <a:srgbClr val="459597"/>
              </a:buClr>
            </a:pPr>
            <a:r>
              <a:rPr lang="en-GB" sz="2200" dirty="0">
                <a:solidFill>
                  <a:srgbClr val="414141"/>
                </a:solidFill>
              </a:rPr>
              <a:t>Benedikt </a:t>
            </a:r>
            <a:r>
              <a:rPr lang="en-GB" sz="2200" dirty="0" err="1">
                <a:solidFill>
                  <a:srgbClr val="414141"/>
                </a:solidFill>
              </a:rPr>
              <a:t>Bolza</a:t>
            </a:r>
            <a:r>
              <a:rPr lang="en-GB" sz="2200" dirty="0">
                <a:solidFill>
                  <a:srgbClr val="414141"/>
                </a:solidFill>
              </a:rPr>
              <a:t>, </a:t>
            </a:r>
            <a:r>
              <a:rPr lang="en-GB" sz="2200" dirty="0" err="1">
                <a:solidFill>
                  <a:srgbClr val="414141"/>
                </a:solidFill>
              </a:rPr>
              <a:t>arkitekt</a:t>
            </a:r>
            <a:r>
              <a:rPr lang="en-GB" sz="2200" dirty="0">
                <a:solidFill>
                  <a:srgbClr val="414141"/>
                </a:solidFill>
              </a:rPr>
              <a:t> </a:t>
            </a:r>
            <a:r>
              <a:rPr lang="en-GB" sz="2200" dirty="0" err="1">
                <a:solidFill>
                  <a:srgbClr val="414141"/>
                </a:solidFill>
              </a:rPr>
              <a:t>og</a:t>
            </a:r>
            <a:r>
              <a:rPr lang="en-GB" sz="2200" dirty="0">
                <a:solidFill>
                  <a:srgbClr val="414141"/>
                </a:solidFill>
              </a:rPr>
              <a:t> </a:t>
            </a:r>
            <a:r>
              <a:rPr lang="en-GB" sz="2200" dirty="0" err="1">
                <a:solidFill>
                  <a:srgbClr val="414141"/>
                </a:solidFill>
              </a:rPr>
              <a:t>maður</a:t>
            </a:r>
            <a:r>
              <a:rPr lang="en-GB" sz="2200" dirty="0">
                <a:solidFill>
                  <a:srgbClr val="414141"/>
                </a:solidFill>
              </a:rPr>
              <a:t> </a:t>
            </a:r>
            <a:r>
              <a:rPr lang="en-GB" sz="2200" dirty="0" err="1">
                <a:solidFill>
                  <a:srgbClr val="414141"/>
                </a:solidFill>
              </a:rPr>
              <a:t>með</a:t>
            </a:r>
            <a:r>
              <a:rPr lang="en-GB" sz="2200" dirty="0">
                <a:solidFill>
                  <a:srgbClr val="414141"/>
                </a:solidFill>
              </a:rPr>
              <a:t> </a:t>
            </a:r>
            <a:r>
              <a:rPr lang="en-GB" sz="2200" dirty="0" err="1">
                <a:solidFill>
                  <a:srgbClr val="414141"/>
                </a:solidFill>
              </a:rPr>
              <a:t>framtíðarsýn</a:t>
            </a:r>
            <a:r>
              <a:rPr lang="en-GB" sz="2200" dirty="0">
                <a:solidFill>
                  <a:srgbClr val="414141"/>
                </a:solidFill>
              </a:rPr>
              <a:t> </a:t>
            </a:r>
          </a:p>
          <a:p>
            <a:pPr indent="0">
              <a:lnSpc>
                <a:spcPts val="2240"/>
              </a:lnSpc>
              <a:buClr>
                <a:srgbClr val="459597"/>
              </a:buClr>
            </a:pPr>
            <a:r>
              <a:rPr lang="en-GB" sz="2200" dirty="0">
                <a:solidFill>
                  <a:srgbClr val="414141"/>
                </a:solidFill>
              </a:rPr>
              <a:t>sem stendur að baki endurreisn Castello di </a:t>
            </a:r>
            <a:r>
              <a:rPr lang="en-GB" sz="2200" dirty="0" err="1">
                <a:solidFill>
                  <a:srgbClr val="414141"/>
                </a:solidFill>
              </a:rPr>
              <a:t>Reschio </a:t>
            </a:r>
            <a:r>
              <a:rPr lang="en-GB" sz="2200" dirty="0">
                <a:solidFill>
                  <a:srgbClr val="414141"/>
                </a:solidFill>
              </a:rPr>
              <a:t>í Umbríu, Ítalíu. </a:t>
            </a:r>
          </a:p>
          <a:p>
            <a:pPr indent="0">
              <a:lnSpc>
                <a:spcPts val="2240"/>
              </a:lnSpc>
              <a:buClr>
                <a:srgbClr val="459597"/>
              </a:buClr>
            </a:pPr>
            <a:r>
              <a:rPr lang="en-GB" sz="2200" dirty="0">
                <a:solidFill>
                  <a:srgbClr val="414141"/>
                </a:solidFill>
              </a:rPr>
              <a:t>Í myndbandinu ræðir greifinn </a:t>
            </a:r>
            <a:r>
              <a:rPr lang="en-GB" sz="2200" dirty="0" err="1">
                <a:solidFill>
                  <a:srgbClr val="414141"/>
                </a:solidFill>
              </a:rPr>
              <a:t>Bolza </a:t>
            </a:r>
            <a:r>
              <a:rPr lang="en-GB" sz="2200" dirty="0">
                <a:solidFill>
                  <a:srgbClr val="414141"/>
                </a:solidFill>
              </a:rPr>
              <a:t>um vegferð fjölskyldu sinnar við að umbreyta þúsund ára kastala í lúxushótel. </a:t>
            </a:r>
          </a:p>
          <a:p>
            <a:pPr indent="0">
              <a:lnSpc>
                <a:spcPts val="2240"/>
              </a:lnSpc>
              <a:buClr>
                <a:srgbClr val="459597"/>
              </a:buClr>
            </a:pPr>
            <a:r>
              <a:rPr lang="en-GB" sz="2200" dirty="0">
                <a:solidFill>
                  <a:srgbClr val="414141"/>
                </a:solidFill>
              </a:rPr>
              <a:t>Hann fjallar nánar um vandlega endurreisnina og leggur áherslu á mikilvægi þess að varðveita sögulega heilleika kastalans á sama tíma og innleidd eru nútímaþægindi. Viðtalið dregur fram skuldbindingu hans við sjálfbærni, notkun staðbundinna handverksmanna og þær áskoranir sem fylgja því að aðlaga hina fornu byggingu að nútíma gestgjafastarfsemi.</a:t>
            </a:r>
          </a:p>
          <a:p>
            <a:pPr indent="0">
              <a:lnSpc>
                <a:spcPts val="2240"/>
              </a:lnSpc>
              <a:buClr>
                <a:srgbClr val="459597"/>
              </a:buClr>
            </a:pPr>
            <a:endParaRPr lang="en-GB" sz="2200" dirty="0">
              <a:solidFill>
                <a:srgbClr val="414141"/>
              </a:solidFill>
            </a:endParaRPr>
          </a:p>
        </p:txBody>
      </p:sp>
      <p:cxnSp>
        <p:nvCxnSpPr>
          <p:cNvPr id="11" name="Straight Connector 10">
            <a:extLst>
              <a:ext uri="{FF2B5EF4-FFF2-40B4-BE49-F238E27FC236}">
                <a16:creationId xmlns:a16="http://schemas.microsoft.com/office/drawing/2014/main" id="{2F374BB0-8D40-92E2-5F55-80E6F5BA2461}"/>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1E471687-B985-8485-9312-899C7ADA1BDC}"/>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7884845" y="4988950"/>
            <a:ext cx="4194013" cy="3114966"/>
          </a:xfrm>
          <a:prstGeom prst="rect">
            <a:avLst/>
          </a:prstGeom>
        </p:spPr>
      </p:pic>
      <p:sp>
        <p:nvSpPr>
          <p:cNvPr id="19" name="TextBox 18">
            <a:extLst>
              <a:ext uri="{FF2B5EF4-FFF2-40B4-BE49-F238E27FC236}">
                <a16:creationId xmlns:a16="http://schemas.microsoft.com/office/drawing/2014/main" id="{1D276B04-3174-A55D-21F9-2CE0F7A3E63A}"/>
              </a:ext>
            </a:extLst>
          </p:cNvPr>
          <p:cNvSpPr txBox="1"/>
          <p:nvPr/>
        </p:nvSpPr>
        <p:spPr>
          <a:xfrm>
            <a:off x="8649508" y="2434966"/>
            <a:ext cx="3429350" cy="369332"/>
          </a:xfrm>
          <a:prstGeom prst="rect">
            <a:avLst/>
          </a:prstGeom>
          <a:solidFill>
            <a:srgbClr val="EC7C69"/>
          </a:solidFill>
        </p:spPr>
        <p:txBody>
          <a:bodyPr wrap="square" rtlCol="0">
            <a:spAutoFit/>
          </a:bodyPr>
          <a:lstStyle/>
          <a:p>
            <a:pPr algn="ctr"/>
            <a:r>
              <a:rPr lang="en-IE" dirty="0">
                <a:solidFill>
                  <a:schemeClr val="bg1"/>
                </a:solidFill>
              </a:rPr>
              <a:t>Viðtal við </a:t>
            </a:r>
            <a:r>
              <a:rPr lang="en-US" sz="1800" dirty="0">
                <a:solidFill>
                  <a:schemeClr val="bg1"/>
                </a:solidFill>
              </a:rPr>
              <a:t>Benedikt </a:t>
            </a:r>
            <a:r>
              <a:rPr lang="en-US" sz="1800" dirty="0" err="1">
                <a:solidFill>
                  <a:schemeClr val="bg1"/>
                </a:solidFill>
              </a:rPr>
              <a:t>Bolza</a:t>
            </a:r>
            <a:endParaRPr lang="en-IE" dirty="0">
              <a:solidFill>
                <a:schemeClr val="bg1"/>
              </a:solidFill>
            </a:endParaRPr>
          </a:p>
        </p:txBody>
      </p:sp>
      <p:sp>
        <p:nvSpPr>
          <p:cNvPr id="20" name="Flowchart: Connector 21">
            <a:extLst>
              <a:ext uri="{FF2B5EF4-FFF2-40B4-BE49-F238E27FC236}">
                <a16:creationId xmlns:a16="http://schemas.microsoft.com/office/drawing/2014/main" id="{29D84651-DD64-E680-E4C0-82A531C6E698}"/>
              </a:ext>
            </a:extLst>
          </p:cNvPr>
          <p:cNvSpPr/>
          <p:nvPr/>
        </p:nvSpPr>
        <p:spPr>
          <a:xfrm>
            <a:off x="5913108" y="276449"/>
            <a:ext cx="1971737" cy="1796899"/>
          </a:xfrm>
          <a:prstGeom prst="flowChartConnector">
            <a:avLst/>
          </a:prstGeom>
          <a:solidFill>
            <a:srgbClr val="459597"/>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b="1" dirty="0">
                <a:solidFill>
                  <a:schemeClr val="bg1"/>
                </a:solidFill>
                <a:hlinkClick r:id="rId2">
                  <a:extLst>
                    <a:ext uri="{A12FA001-AC4F-418D-AE19-62706E023703}">
                      <ahyp:hlinkClr xmlns:ahyp="http://schemas.microsoft.com/office/drawing/2018/hyperlinkcolor" val="tx"/>
                    </a:ext>
                  </a:extLst>
                </a:hlinkClick>
              </a:rPr>
              <a:t>Smelltu til að horfa á myndbandið</a:t>
            </a:r>
            <a:endParaRPr lang="en-IE" b="1" dirty="0">
              <a:solidFill>
                <a:schemeClr val="bg1"/>
              </a:solidFill>
            </a:endParaRPr>
          </a:p>
        </p:txBody>
      </p:sp>
      <p:sp>
        <p:nvSpPr>
          <p:cNvPr id="21" name="Slide Number Placeholder 5">
            <a:extLst>
              <a:ext uri="{FF2B5EF4-FFF2-40B4-BE49-F238E27FC236}">
                <a16:creationId xmlns:a16="http://schemas.microsoft.com/office/drawing/2014/main" id="{93341F4C-1074-1DCD-017E-F37727B17E7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29828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pic>
        <p:nvPicPr>
          <p:cNvPr id="10" name="Picture Placeholder 9" descr="A table and chairs on a patio overlooking a valley&#10;&#10;AI-generated content may be incorrect.">
            <a:extLst>
              <a:ext uri="{FF2B5EF4-FFF2-40B4-BE49-F238E27FC236}">
                <a16:creationId xmlns:a16="http://schemas.microsoft.com/office/drawing/2014/main" id="{31465BDF-633F-3DF0-1D4B-EDBA9F2108AB}"/>
              </a:ext>
            </a:extLst>
          </p:cNvPr>
          <p:cNvPicPr>
            <a:picLocks noGrp="1" noChangeAspect="1"/>
          </p:cNvPicPr>
          <p:nvPr>
            <p:ph type="pic" sz="quarter" idx="10"/>
          </p:nvPr>
        </p:nvPicPr>
        <p:blipFill>
          <a:blip r:embed="rId2"/>
          <a:srcRect t="4369" b="4369"/>
          <a:stretch>
            <a:fillRect/>
          </a:stretch>
        </p:blipFill>
        <p:spPr/>
      </p:pic>
      <p:sp>
        <p:nvSpPr>
          <p:cNvPr id="13" name="Text Placeholder 12">
            <a:extLst>
              <a:ext uri="{FF2B5EF4-FFF2-40B4-BE49-F238E27FC236}">
                <a16:creationId xmlns:a16="http://schemas.microsoft.com/office/drawing/2014/main" id="{378317C2-7F08-6043-D225-B28E80980A49}"/>
              </a:ext>
            </a:extLst>
          </p:cNvPr>
          <p:cNvSpPr>
            <a:spLocks noGrp="1"/>
          </p:cNvSpPr>
          <p:nvPr>
            <p:ph type="body" sz="quarter" idx="18"/>
          </p:nvPr>
        </p:nvSpPr>
        <p:spPr>
          <a:xfrm>
            <a:off x="675020" y="3392026"/>
            <a:ext cx="2673298" cy="1049221"/>
          </a:xfrm>
        </p:spPr>
        <p:txBody>
          <a:bodyPr/>
          <a:lstStyle/>
          <a:p>
            <a:r>
              <a:rPr lang="en-US" dirty="0"/>
              <a:t>Castel </a:t>
            </a:r>
            <a:r>
              <a:rPr lang="en-US" dirty="0" err="1"/>
              <a:t>Reschio</a:t>
            </a:r>
            <a:r>
              <a:rPr lang="en-US" dirty="0"/>
              <a:t>, Úmbría, Ítalía</a:t>
            </a:r>
          </a:p>
          <a:p>
            <a:endParaRPr lang="en-US"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lIns="91440" tIns="45720" rIns="91440" bIns="45720" anchor="ctr">
            <a:noAutofit/>
          </a:bodyPr>
          <a:lstStyle/>
          <a:p>
            <a:r>
              <a:rPr lang="en-GB" dirty="0"/>
              <a:t>Mynd: </a:t>
            </a:r>
            <a:r>
              <a:rPr lang="fr-FR" dirty="0" err="1"/>
              <a:t>Castel Reschio</a:t>
            </a:r>
            <a:r>
              <a:rPr lang="fr-FR" dirty="0"/>
              <a:t>, Philip Vile</a:t>
            </a:r>
            <a:endParaRPr lang="en-GB" dirty="0"/>
          </a:p>
        </p:txBody>
      </p:sp>
      <p:sp>
        <p:nvSpPr>
          <p:cNvPr id="21" name="Text Placeholder 3">
            <a:extLst>
              <a:ext uri="{FF2B5EF4-FFF2-40B4-BE49-F238E27FC236}">
                <a16:creationId xmlns:a16="http://schemas.microsoft.com/office/drawing/2014/main" id="{6BE4EBF9-7C1E-3613-7EDB-A82F9D24E45A}"/>
              </a:ext>
            </a:extLst>
          </p:cNvPr>
          <p:cNvSpPr txBox="1">
            <a:spLocks/>
          </p:cNvSpPr>
          <p:nvPr/>
        </p:nvSpPr>
        <p:spPr>
          <a:xfrm>
            <a:off x="4520332" y="360634"/>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Óhefðbundið og einstakt gistirými: </a:t>
            </a:r>
          </a:p>
        </p:txBody>
      </p:sp>
      <p:sp>
        <p:nvSpPr>
          <p:cNvPr id="22" name="Text Placeholder 4">
            <a:extLst>
              <a:ext uri="{FF2B5EF4-FFF2-40B4-BE49-F238E27FC236}">
                <a16:creationId xmlns:a16="http://schemas.microsoft.com/office/drawing/2014/main" id="{3AEE83AB-1247-69BA-4FBD-D0E162131309}"/>
              </a:ext>
            </a:extLst>
          </p:cNvPr>
          <p:cNvSpPr txBox="1">
            <a:spLocks/>
          </p:cNvSpPr>
          <p:nvPr/>
        </p:nvSpPr>
        <p:spPr>
          <a:xfrm>
            <a:off x="4520332" y="1508906"/>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Castello di </a:t>
            </a:r>
            <a:r>
              <a:rPr lang="en-GB" sz="2200" dirty="0" err="1">
                <a:solidFill>
                  <a:srgbClr val="414141"/>
                </a:solidFill>
              </a:rPr>
              <a:t>Reschio</a:t>
            </a:r>
            <a:r>
              <a:rPr lang="en-GB" sz="2200" dirty="0">
                <a:solidFill>
                  <a:srgbClr val="414141"/>
                </a:solidFill>
              </a:rPr>
              <a:t> er </a:t>
            </a:r>
            <a:r>
              <a:rPr lang="en-GB" sz="2200" dirty="0" err="1">
                <a:solidFill>
                  <a:srgbClr val="414141"/>
                </a:solidFill>
              </a:rPr>
              <a:t>samansafn</a:t>
            </a:r>
            <a:r>
              <a:rPr lang="en-GB" sz="2200" dirty="0">
                <a:solidFill>
                  <a:srgbClr val="414141"/>
                </a:solidFill>
              </a:rPr>
              <a:t> </a:t>
            </a:r>
            <a:r>
              <a:rPr lang="en-GB" sz="2200" dirty="0" err="1">
                <a:solidFill>
                  <a:srgbClr val="414141"/>
                </a:solidFill>
              </a:rPr>
              <a:t>lúxus</a:t>
            </a:r>
            <a:r>
              <a:rPr lang="en-GB" sz="2200" dirty="0">
                <a:solidFill>
                  <a:srgbClr val="414141"/>
                </a:solidFill>
              </a:rPr>
              <a:t> </a:t>
            </a:r>
            <a:r>
              <a:rPr lang="en-GB" sz="2200" dirty="0" err="1">
                <a:solidFill>
                  <a:srgbClr val="414141"/>
                </a:solidFill>
              </a:rPr>
              <a:t>hannaðra</a:t>
            </a:r>
            <a:r>
              <a:rPr lang="en-GB" sz="2200" dirty="0">
                <a:solidFill>
                  <a:srgbClr val="414141"/>
                </a:solidFill>
              </a:rPr>
              <a:t> gististaða í þúsund </a:t>
            </a:r>
            <a:r>
              <a:rPr lang="en-GB" sz="2200" dirty="0" err="1">
                <a:solidFill>
                  <a:srgbClr val="414141"/>
                </a:solidFill>
              </a:rPr>
              <a:t>ára</a:t>
            </a:r>
            <a:r>
              <a:rPr lang="en-GB" sz="2200" dirty="0">
                <a:solidFill>
                  <a:srgbClr val="414141"/>
                </a:solidFill>
              </a:rPr>
              <a:t> </a:t>
            </a:r>
            <a:r>
              <a:rPr lang="en-GB" sz="2200" dirty="0" err="1">
                <a:solidFill>
                  <a:srgbClr val="414141"/>
                </a:solidFill>
              </a:rPr>
              <a:t>gamalli</a:t>
            </a:r>
            <a:r>
              <a:rPr lang="en-GB" sz="2200" dirty="0">
                <a:solidFill>
                  <a:srgbClr val="414141"/>
                </a:solidFill>
              </a:rPr>
              <a:t> kastalaeign sem hefur verið vandlega endurreist í hjarta Umbríu á Ítalíu. Leitt af arkitektinum greifanum Benedikt </a:t>
            </a:r>
            <a:r>
              <a:rPr lang="en-GB" sz="2200" dirty="0" err="1">
                <a:solidFill>
                  <a:srgbClr val="414141"/>
                </a:solidFill>
              </a:rPr>
              <a:t>Bolza</a:t>
            </a:r>
            <a:r>
              <a:rPr lang="en-GB" sz="2200" dirty="0">
                <a:solidFill>
                  <a:srgbClr val="414141"/>
                </a:solidFill>
              </a:rPr>
              <a:t>, sýnir verkefnið hvernig söguleg byggingarlist getur verið umbreytt í </a:t>
            </a:r>
            <a:r>
              <a:rPr lang="en-GB" sz="2200" dirty="0" err="1">
                <a:solidFill>
                  <a:srgbClr val="414141"/>
                </a:solidFill>
              </a:rPr>
              <a:t>einstakt</a:t>
            </a:r>
            <a:r>
              <a:rPr lang="en-GB" sz="2200" dirty="0">
                <a:solidFill>
                  <a:srgbClr val="414141"/>
                </a:solidFill>
              </a:rPr>
              <a:t>, hágæða gestamóttöku á </a:t>
            </a:r>
            <a:r>
              <a:rPr lang="en-GB" sz="2200" dirty="0" err="1">
                <a:solidFill>
                  <a:srgbClr val="414141"/>
                </a:solidFill>
              </a:rPr>
              <a:t>meðan</a:t>
            </a:r>
            <a:r>
              <a:rPr lang="en-GB" sz="2200" dirty="0">
                <a:solidFill>
                  <a:srgbClr val="414141"/>
                </a:solidFill>
              </a:rPr>
              <a:t> </a:t>
            </a:r>
            <a:r>
              <a:rPr lang="en-GB" sz="2200" dirty="0" err="1">
                <a:solidFill>
                  <a:srgbClr val="414141"/>
                </a:solidFill>
              </a:rPr>
              <a:t>upprunaleg</a:t>
            </a:r>
            <a:r>
              <a:rPr lang="en-GB" sz="2200" dirty="0">
                <a:solidFill>
                  <a:srgbClr val="414141"/>
                </a:solidFill>
              </a:rPr>
              <a:t> einkenni eru varðveitt.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Eignin sameinar endurreist bændahús, forn hesthús og kastalann sjálfan – hvert rými viðheldur upprunalegum einkennum sínum á sama tíma og býður upp á hógværa fágun, handverksleg smáatriði og nútímaþægindi. Gestir upplifa djúpa tengingu við menningar- og byggingarlagsarf svæðisins, umkringdir ólífugörðum, skógum og hólum.</a:t>
            </a:r>
          </a:p>
        </p:txBody>
      </p:sp>
      <p:pic>
        <p:nvPicPr>
          <p:cNvPr id="30" name="Picture 29">
            <a:extLst>
              <a:ext uri="{FF2B5EF4-FFF2-40B4-BE49-F238E27FC236}">
                <a16:creationId xmlns:a16="http://schemas.microsoft.com/office/drawing/2014/main" id="{8842E2EB-8DEA-A800-D1E3-629A937C2F3F}"/>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grpSp>
        <p:nvGrpSpPr>
          <p:cNvPr id="31" name="Group 30">
            <a:extLst>
              <a:ext uri="{FF2B5EF4-FFF2-40B4-BE49-F238E27FC236}">
                <a16:creationId xmlns:a16="http://schemas.microsoft.com/office/drawing/2014/main" id="{D4C129A7-4904-8F79-62E0-7701CB8A4C45}"/>
              </a:ext>
            </a:extLst>
          </p:cNvPr>
          <p:cNvGrpSpPr/>
          <p:nvPr/>
        </p:nvGrpSpPr>
        <p:grpSpPr>
          <a:xfrm>
            <a:off x="4548875" y="5694791"/>
            <a:ext cx="6969049" cy="851642"/>
            <a:chOff x="441852" y="5691396"/>
            <a:chExt cx="6969049" cy="851642"/>
          </a:xfrm>
        </p:grpSpPr>
        <p:pic>
          <p:nvPicPr>
            <p:cNvPr id="32" name="Picture 31" descr="Co-funded by the European Union logo in png for web usage">
              <a:extLst>
                <a:ext uri="{FF2B5EF4-FFF2-40B4-BE49-F238E27FC236}">
                  <a16:creationId xmlns:a16="http://schemas.microsoft.com/office/drawing/2014/main" id="{FF684696-8FB8-F1F2-72F4-B4D24041239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33" name="Rectangle 32">
              <a:extLst>
                <a:ext uri="{FF2B5EF4-FFF2-40B4-BE49-F238E27FC236}">
                  <a16:creationId xmlns:a16="http://schemas.microsoft.com/office/drawing/2014/main" id="{AE8A8246-E4FA-B191-5DAA-D14148C04979}"/>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Fjármagnað af Evrópusambandinu. Skoðanir og viðhorf sem koma fram eru hins vegar eingöngu höfundar (höfunda) og endurspegla ekki endilega skoðanir Evrópusambandsins né Framkvæmdarstofnunar Evrópu um mennta- og menningarmál (EACEA). Hvorki Evrópusambandið né EACEA bera ábyrgð á þeim.</a:t>
              </a:r>
            </a:p>
          </p:txBody>
        </p:sp>
        <p:grpSp>
          <p:nvGrpSpPr>
            <p:cNvPr id="34" name="Group 33">
              <a:extLst>
                <a:ext uri="{FF2B5EF4-FFF2-40B4-BE49-F238E27FC236}">
                  <a16:creationId xmlns:a16="http://schemas.microsoft.com/office/drawing/2014/main" id="{2F132F82-EF32-A078-7DD8-2E2AC38A161B}"/>
                </a:ext>
              </a:extLst>
            </p:cNvPr>
            <p:cNvGrpSpPr/>
            <p:nvPr userDrawn="1"/>
          </p:nvGrpSpPr>
          <p:grpSpPr>
            <a:xfrm>
              <a:off x="441852" y="5691396"/>
              <a:ext cx="1307461" cy="742180"/>
              <a:chOff x="340586" y="8789227"/>
              <a:chExt cx="1307461" cy="742180"/>
            </a:xfrm>
          </p:grpSpPr>
          <p:sp>
            <p:nvSpPr>
              <p:cNvPr id="35" name="Rectangle 34">
                <a:extLst>
                  <a:ext uri="{FF2B5EF4-FFF2-40B4-BE49-F238E27FC236}">
                    <a16:creationId xmlns:a16="http://schemas.microsoft.com/office/drawing/2014/main" id="{D12A250D-F076-2DD9-7674-6EB82C3474C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er með leyfi </a:t>
                </a:r>
              </a:p>
              <a:p>
                <a:pPr algn="just"/>
                <a:r>
                  <a:rPr lang="en-US" sz="900" b="1" dirty="0">
                    <a:solidFill>
                      <a:srgbClr val="414141"/>
                    </a:solidFill>
                    <a:latin typeface="+mj-lt"/>
                  </a:rPr>
                  <a:t>undir </a:t>
                </a:r>
                <a:r>
                  <a:rPr lang="en-US" sz="900" b="1" dirty="0">
                    <a:solidFill>
                      <a:srgbClr val="414141"/>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36" name="Picture 35">
                <a:extLst>
                  <a:ext uri="{FF2B5EF4-FFF2-40B4-BE49-F238E27FC236}">
                    <a16:creationId xmlns:a16="http://schemas.microsoft.com/office/drawing/2014/main" id="{54C5BCF6-77F0-199C-E703-451D8C38283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
        <p:nvSpPr>
          <p:cNvPr id="38" name="Slide Number Placeholder 5">
            <a:extLst>
              <a:ext uri="{FF2B5EF4-FFF2-40B4-BE49-F238E27FC236}">
                <a16:creationId xmlns:a16="http://schemas.microsoft.com/office/drawing/2014/main" id="{87D571BD-5665-AA51-E49E-16FBE2B7DF5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cxnSp>
        <p:nvCxnSpPr>
          <p:cNvPr id="39" name="Straight Connector 38">
            <a:extLst>
              <a:ext uri="{FF2B5EF4-FFF2-40B4-BE49-F238E27FC236}">
                <a16:creationId xmlns:a16="http://schemas.microsoft.com/office/drawing/2014/main" id="{D5BBEDB6-C93E-ACAE-0EB5-0CDB6A05B9B2}"/>
              </a:ext>
            </a:extLst>
          </p:cNvPr>
          <p:cNvCxnSpPr>
            <a:cxnSpLocks/>
          </p:cNvCxnSpPr>
          <p:nvPr/>
        </p:nvCxnSpPr>
        <p:spPr>
          <a:xfrm>
            <a:off x="4304179" y="1439182"/>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3523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BEC0B-CB89-5797-D774-1680959A616A}"/>
            </a:ext>
          </a:extLst>
        </p:cNvPr>
        <p:cNvGrpSpPr/>
        <p:nvPr/>
      </p:nvGrpSpPr>
      <p:grpSpPr>
        <a:xfrm>
          <a:off x="0" y="0"/>
          <a:ext cx="0" cy="0"/>
          <a:chOff x="0" y="0"/>
          <a:chExt cx="0" cy="0"/>
        </a:xfrm>
      </p:grpSpPr>
      <p:pic>
        <p:nvPicPr>
          <p:cNvPr id="10" name="Picture Placeholder 9" descr="A table and chairs on a patio overlooking a valley&#10;&#10;AI-generated content may be incorrect.">
            <a:extLst>
              <a:ext uri="{FF2B5EF4-FFF2-40B4-BE49-F238E27FC236}">
                <a16:creationId xmlns:a16="http://schemas.microsoft.com/office/drawing/2014/main" id="{CBCBB8F5-5C7E-BB57-36D1-5F86B48B3AFA}"/>
              </a:ext>
            </a:extLst>
          </p:cNvPr>
          <p:cNvPicPr>
            <a:picLocks noGrp="1" noChangeAspect="1"/>
          </p:cNvPicPr>
          <p:nvPr>
            <p:ph type="pic" sz="quarter" idx="10"/>
          </p:nvPr>
        </p:nvPicPr>
        <p:blipFill>
          <a:blip r:embed="rId2"/>
          <a:srcRect t="4369" b="4369"/>
          <a:stretch>
            <a:fillRect/>
          </a:stretch>
        </p:blipFill>
        <p:spPr/>
      </p:pic>
      <p:sp>
        <p:nvSpPr>
          <p:cNvPr id="13" name="Text Placeholder 12">
            <a:extLst>
              <a:ext uri="{FF2B5EF4-FFF2-40B4-BE49-F238E27FC236}">
                <a16:creationId xmlns:a16="http://schemas.microsoft.com/office/drawing/2014/main" id="{D4ED73E2-9F86-8CDD-C0CC-1057CF02ECA4}"/>
              </a:ext>
            </a:extLst>
          </p:cNvPr>
          <p:cNvSpPr>
            <a:spLocks noGrp="1"/>
          </p:cNvSpPr>
          <p:nvPr>
            <p:ph type="body" sz="quarter" idx="18"/>
          </p:nvPr>
        </p:nvSpPr>
        <p:spPr>
          <a:xfrm>
            <a:off x="675020" y="3392026"/>
            <a:ext cx="2673298" cy="1049221"/>
          </a:xfrm>
        </p:spPr>
        <p:txBody>
          <a:bodyPr/>
          <a:lstStyle/>
          <a:p>
            <a:r>
              <a:rPr lang="en-US" dirty="0"/>
              <a:t>Castel </a:t>
            </a:r>
            <a:r>
              <a:rPr lang="en-US" dirty="0" err="1"/>
              <a:t>Reschio</a:t>
            </a:r>
            <a:r>
              <a:rPr lang="en-US" dirty="0"/>
              <a:t>, Úmbria, Ítalía</a:t>
            </a:r>
          </a:p>
          <a:p>
            <a:endParaRPr lang="en-US" dirty="0"/>
          </a:p>
        </p:txBody>
      </p:sp>
      <p:sp>
        <p:nvSpPr>
          <p:cNvPr id="8" name="Text Placeholder 7">
            <a:extLst>
              <a:ext uri="{FF2B5EF4-FFF2-40B4-BE49-F238E27FC236}">
                <a16:creationId xmlns:a16="http://schemas.microsoft.com/office/drawing/2014/main" id="{C27B7C6B-BC22-4763-94A4-5BBFDD1D9D1C}"/>
              </a:ext>
            </a:extLst>
          </p:cNvPr>
          <p:cNvSpPr>
            <a:spLocks noGrp="1"/>
          </p:cNvSpPr>
          <p:nvPr>
            <p:ph type="body" sz="quarter" idx="66"/>
          </p:nvPr>
        </p:nvSpPr>
        <p:spPr/>
        <p:txBody>
          <a:bodyPr lIns="91440" tIns="45720" rIns="91440" bIns="45720" anchor="ctr">
            <a:noAutofit/>
          </a:bodyPr>
          <a:lstStyle/>
          <a:p>
            <a:r>
              <a:rPr lang="en-GB" dirty="0"/>
              <a:t>Mynd: </a:t>
            </a:r>
            <a:r>
              <a:rPr lang="fr-FR" dirty="0" err="1"/>
              <a:t>Castel Reschio</a:t>
            </a:r>
            <a:r>
              <a:rPr lang="fr-FR" dirty="0"/>
              <a:t>, Philip Vile</a:t>
            </a:r>
            <a:endParaRPr lang="en-GB" dirty="0"/>
          </a:p>
        </p:txBody>
      </p:sp>
      <p:sp>
        <p:nvSpPr>
          <p:cNvPr id="21" name="Text Placeholder 3">
            <a:extLst>
              <a:ext uri="{FF2B5EF4-FFF2-40B4-BE49-F238E27FC236}">
                <a16:creationId xmlns:a16="http://schemas.microsoft.com/office/drawing/2014/main" id="{F7D72E0D-A741-CAE0-B0E5-6D665372280A}"/>
              </a:ext>
            </a:extLst>
          </p:cNvPr>
          <p:cNvSpPr txBox="1">
            <a:spLocks/>
          </p:cNvSpPr>
          <p:nvPr/>
        </p:nvSpPr>
        <p:spPr>
          <a:xfrm>
            <a:off x="4520332" y="360634"/>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Öðruvís</a:t>
            </a:r>
            <a:r>
              <a:rPr lang="en-US" dirty="0"/>
              <a:t> gisting - fjárhagsleg ferð: : </a:t>
            </a:r>
          </a:p>
        </p:txBody>
      </p:sp>
      <p:sp>
        <p:nvSpPr>
          <p:cNvPr id="22" name="Text Placeholder 4">
            <a:extLst>
              <a:ext uri="{FF2B5EF4-FFF2-40B4-BE49-F238E27FC236}">
                <a16:creationId xmlns:a16="http://schemas.microsoft.com/office/drawing/2014/main" id="{729C4FC5-CC41-B2BB-D4AF-A5659B1360EF}"/>
              </a:ext>
            </a:extLst>
          </p:cNvPr>
          <p:cNvSpPr txBox="1">
            <a:spLocks/>
          </p:cNvSpPr>
          <p:nvPr/>
        </p:nvSpPr>
        <p:spPr>
          <a:xfrm>
            <a:off x="4520332" y="1761218"/>
            <a:ext cx="6436488"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Endurreisn og umbreyting Castello di </a:t>
            </a:r>
            <a:r>
              <a:rPr lang="en-GB" sz="2200" dirty="0" err="1">
                <a:solidFill>
                  <a:srgbClr val="414141"/>
                </a:solidFill>
              </a:rPr>
              <a:t>Reschio</a:t>
            </a:r>
            <a:r>
              <a:rPr lang="en-GB" sz="2200" dirty="0">
                <a:solidFill>
                  <a:srgbClr val="414141"/>
                </a:solidFill>
              </a:rPr>
              <a:t> varð möguleg með langtíma einkafjárfestingarlíkani fjölskyldu, sem sameinar kynslóðavörslu og sýn </a:t>
            </a:r>
            <a:r>
              <a:rPr lang="en-GB" sz="2200" dirty="0" err="1">
                <a:solidFill>
                  <a:srgbClr val="414141"/>
                </a:solidFill>
              </a:rPr>
              <a:t>fyrir</a:t>
            </a:r>
            <a:r>
              <a:rPr lang="en-GB" sz="2200" dirty="0">
                <a:solidFill>
                  <a:srgbClr val="414141"/>
                </a:solidFill>
              </a:rPr>
              <a:t> </a:t>
            </a:r>
            <a:r>
              <a:rPr lang="en-GB" sz="2200" dirty="0" err="1">
                <a:solidFill>
                  <a:srgbClr val="414141"/>
                </a:solidFill>
              </a:rPr>
              <a:t>sjálfbæran</a:t>
            </a:r>
            <a:r>
              <a:rPr lang="en-GB" sz="2200" dirty="0">
                <a:solidFill>
                  <a:srgbClr val="414141"/>
                </a:solidFill>
              </a:rPr>
              <a:t> lúxus.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Þó að verkefnið sé ekki háð opinberum styrkjum sýnir það hvernig djúp virðing fyrir handverki, umhverfisvitund </a:t>
            </a:r>
            <a:r>
              <a:rPr lang="en-GB" sz="2200" dirty="0" err="1">
                <a:solidFill>
                  <a:srgbClr val="414141"/>
                </a:solidFill>
              </a:rPr>
              <a:t>og</a:t>
            </a:r>
            <a:r>
              <a:rPr lang="en-GB" sz="2200" dirty="0">
                <a:solidFill>
                  <a:srgbClr val="414141"/>
                </a:solidFill>
              </a:rPr>
              <a:t> </a:t>
            </a:r>
            <a:r>
              <a:rPr lang="en-GB" sz="2200" dirty="0" err="1">
                <a:solidFill>
                  <a:srgbClr val="414141"/>
                </a:solidFill>
              </a:rPr>
              <a:t>arfleið</a:t>
            </a:r>
            <a:r>
              <a:rPr lang="en-GB" sz="2200" dirty="0">
                <a:solidFill>
                  <a:srgbClr val="414141"/>
                </a:solidFill>
              </a:rPr>
              <a:t> </a:t>
            </a:r>
            <a:r>
              <a:rPr lang="en-GB" sz="2200" dirty="0" err="1">
                <a:solidFill>
                  <a:srgbClr val="414141"/>
                </a:solidFill>
              </a:rPr>
              <a:t>arkitektúrs</a:t>
            </a:r>
            <a:r>
              <a:rPr lang="en-GB" sz="2200" dirty="0">
                <a:solidFill>
                  <a:srgbClr val="414141"/>
                </a:solidFill>
              </a:rPr>
              <a:t> getur skapað varanlegt gildi og farsælt ferðaþjónustufyrirtæki sem er staðbundið. Það er viðmið fyrir samþættingu varðveislu menningararfs og nútíma gestrisni í dreifbýli Evrópu.</a:t>
            </a:r>
          </a:p>
        </p:txBody>
      </p:sp>
      <p:pic>
        <p:nvPicPr>
          <p:cNvPr id="30" name="Picture 29">
            <a:extLst>
              <a:ext uri="{FF2B5EF4-FFF2-40B4-BE49-F238E27FC236}">
                <a16:creationId xmlns:a16="http://schemas.microsoft.com/office/drawing/2014/main" id="{D96493E7-ABC4-CA94-A510-789C5BA05C1A}"/>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sp>
        <p:nvSpPr>
          <p:cNvPr id="38" name="Slide Number Placeholder 5">
            <a:extLst>
              <a:ext uri="{FF2B5EF4-FFF2-40B4-BE49-F238E27FC236}">
                <a16:creationId xmlns:a16="http://schemas.microsoft.com/office/drawing/2014/main" id="{3AC8AE84-785F-4294-5695-3FB06E22066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cxnSp>
        <p:nvCxnSpPr>
          <p:cNvPr id="39" name="Straight Connector 38">
            <a:extLst>
              <a:ext uri="{FF2B5EF4-FFF2-40B4-BE49-F238E27FC236}">
                <a16:creationId xmlns:a16="http://schemas.microsoft.com/office/drawing/2014/main" id="{EEC903D0-8080-4139-2E70-0DA3AED18C7D}"/>
              </a:ext>
            </a:extLst>
          </p:cNvPr>
          <p:cNvCxnSpPr>
            <a:cxnSpLocks/>
          </p:cNvCxnSpPr>
          <p:nvPr/>
        </p:nvCxnSpPr>
        <p:spPr>
          <a:xfrm>
            <a:off x="4304179" y="1439182"/>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7640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4294967295"/>
          </p:nvPr>
        </p:nvSpPr>
        <p:spPr>
          <a:xfrm rot="16200000">
            <a:off x="9694296" y="5154910"/>
            <a:ext cx="2953721" cy="452458"/>
          </a:xfrm>
          <a:prstGeom prst="rect">
            <a:avLst/>
          </a:prstGeom>
        </p:spPr>
        <p:txBody>
          <a:bodyPr anchor="ctr"/>
          <a:lstStyle/>
          <a:p>
            <a:pPr marL="0" indent="0" algn="ctr">
              <a:buNone/>
            </a:pPr>
            <a:r>
              <a:rPr lang="en-GB" sz="1200" dirty="0">
                <a:solidFill>
                  <a:schemeClr val="bg1"/>
                </a:solidFill>
              </a:rPr>
              <a:t>Ljósmynd: </a:t>
            </a:r>
            <a:r>
              <a:rPr lang="fr-FR" sz="1200" dirty="0">
                <a:solidFill>
                  <a:schemeClr val="bg1"/>
                </a:solidFill>
              </a:rPr>
              <a:t>Châteaux dans Les </a:t>
            </a:r>
            <a:r>
              <a:rPr lang="fr-FR" sz="1200" dirty="0" err="1">
                <a:solidFill>
                  <a:schemeClr val="bg1"/>
                </a:solidFill>
              </a:rPr>
              <a:t>Arbes</a:t>
            </a:r>
            <a:endParaRPr lang="en-GB" sz="1200" dirty="0">
              <a:solidFill>
                <a:schemeClr val="bg1"/>
              </a:solidFill>
            </a:endParaRPr>
          </a:p>
        </p:txBody>
      </p:sp>
      <p:pic>
        <p:nvPicPr>
          <p:cNvPr id="10" name="Segnaposto immagine 9" descr="Immagine che contiene interno, interior design, divano, Divanetto&#10;&#10;Il contenuto generato dall'IA potrebbe non essere corretto.">
            <a:extLst>
              <a:ext uri="{FF2B5EF4-FFF2-40B4-BE49-F238E27FC236}">
                <a16:creationId xmlns:a16="http://schemas.microsoft.com/office/drawing/2014/main" id="{396C3A77-3322-8545-55A3-1FB9CDCF8D30}"/>
              </a:ext>
            </a:extLst>
          </p:cNvPr>
          <p:cNvPicPr>
            <a:picLocks noGrp="1" noChangeAspect="1"/>
          </p:cNvPicPr>
          <p:nvPr>
            <p:ph type="pic" sz="quarter" idx="4294967295"/>
          </p:nvPr>
        </p:nvPicPr>
        <p:blipFill>
          <a:blip r:embed="rId2"/>
          <a:srcRect l="13842" r="13842"/>
          <a:stretch>
            <a:fillRect/>
          </a:stretch>
        </p:blipFill>
        <p:spPr>
          <a:xfrm>
            <a:off x="7355540" y="3184544"/>
            <a:ext cx="3589387" cy="3660009"/>
          </a:xfrm>
          <a:prstGeom prst="rect">
            <a:avLst/>
          </a:prstGeom>
        </p:spPr>
      </p:pic>
      <p:sp>
        <p:nvSpPr>
          <p:cNvPr id="6" name="Text Placeholder 3">
            <a:extLst>
              <a:ext uri="{FF2B5EF4-FFF2-40B4-BE49-F238E27FC236}">
                <a16:creationId xmlns:a16="http://schemas.microsoft.com/office/drawing/2014/main" id="{6DF906B1-E49D-3FEC-5A56-3DB7791271B0}"/>
              </a:ext>
            </a:extLst>
          </p:cNvPr>
          <p:cNvSpPr txBox="1">
            <a:spLocks/>
          </p:cNvSpPr>
          <p:nvPr/>
        </p:nvSpPr>
        <p:spPr>
          <a:xfrm>
            <a:off x="774804" y="359776"/>
            <a:ext cx="752203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dirty="0" err="1"/>
              <a:t>Helstu</a:t>
            </a:r>
            <a:r>
              <a:rPr lang="en-US" dirty="0"/>
              <a:t> </a:t>
            </a:r>
            <a:r>
              <a:rPr lang="en-US" dirty="0" err="1"/>
              <a:t>niðurstöður</a:t>
            </a:r>
            <a:endParaRPr lang="en-US" dirty="0"/>
          </a:p>
        </p:txBody>
      </p:sp>
      <p:sp>
        <p:nvSpPr>
          <p:cNvPr id="7" name="Text Placeholder 4">
            <a:extLst>
              <a:ext uri="{FF2B5EF4-FFF2-40B4-BE49-F238E27FC236}">
                <a16:creationId xmlns:a16="http://schemas.microsoft.com/office/drawing/2014/main" id="{99EE60CA-EC4F-4741-93DB-A31910C78601}"/>
              </a:ext>
            </a:extLst>
          </p:cNvPr>
          <p:cNvSpPr txBox="1">
            <a:spLocks/>
          </p:cNvSpPr>
          <p:nvPr/>
        </p:nvSpPr>
        <p:spPr>
          <a:xfrm>
            <a:off x="774804" y="1163430"/>
            <a:ext cx="5962172" cy="5334794"/>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Castello di </a:t>
            </a:r>
            <a:r>
              <a:rPr lang="en-GB" sz="2200" b="1" dirty="0" err="1">
                <a:solidFill>
                  <a:srgbClr val="EC7C69"/>
                </a:solidFill>
              </a:rPr>
              <a:t>Reschio</a:t>
            </a:r>
            <a:r>
              <a:rPr lang="en-GB" sz="2200" b="1" dirty="0">
                <a:solidFill>
                  <a:srgbClr val="EC7C69"/>
                </a:solidFill>
              </a:rPr>
              <a:t> sýnir hvernig varðveisla menningararfs og hönnun af hæsta flokki geta farið saman </a:t>
            </a:r>
            <a:r>
              <a:rPr lang="en-GB" sz="2200" dirty="0">
                <a:solidFill>
                  <a:srgbClr val="414141"/>
                </a:solidFill>
              </a:rPr>
              <a:t>til að skapa tímalausa, </a:t>
            </a:r>
            <a:r>
              <a:rPr lang="en-GB" sz="2200" dirty="0" err="1">
                <a:solidFill>
                  <a:srgbClr val="414141"/>
                </a:solidFill>
              </a:rPr>
              <a:t>umvefjandi</a:t>
            </a:r>
            <a:r>
              <a:rPr lang="en-GB" sz="2200" dirty="0">
                <a:solidFill>
                  <a:srgbClr val="414141"/>
                </a:solidFill>
              </a:rPr>
              <a:t> upplifun sem höfðar til </a:t>
            </a:r>
            <a:r>
              <a:rPr lang="en-GB" sz="2200" dirty="0" err="1">
                <a:solidFill>
                  <a:srgbClr val="414141"/>
                </a:solidFill>
              </a:rPr>
              <a:t>lúxusferðalanga</a:t>
            </a:r>
            <a:r>
              <a:rPr lang="en-GB" sz="2200" dirty="0">
                <a:solidFill>
                  <a:srgbClr val="414141"/>
                </a:solidFill>
              </a:rPr>
              <a:t> sem sækjast eftir ekta upplifun og </a:t>
            </a:r>
            <a:r>
              <a:rPr lang="en-GB" sz="2200" dirty="0" err="1">
                <a:solidFill>
                  <a:srgbClr val="414141"/>
                </a:solidFill>
              </a:rPr>
              <a:t>friðsæld</a:t>
            </a:r>
            <a:r>
              <a:rPr lang="en-GB" sz="2200" dirty="0">
                <a:solidFill>
                  <a:srgbClr val="414141"/>
                </a:solidFill>
              </a:rPr>
              <a:t>. Með því að blanda saman aldargömlum byggingarlist og fínlegri fagurfræði sýnir það hvernig óhefðbundið gistirými getur endurskilgreint lúxus í gegnum frásögn, handverk og sjálfbæra þróun.</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Virðið arfleifð án þess að fórna lúxus: </a:t>
            </a:r>
            <a:r>
              <a:rPr lang="en-GB" sz="2200" dirty="0" err="1">
                <a:solidFill>
                  <a:srgbClr val="414141"/>
                </a:solidFill>
              </a:rPr>
              <a:t>Reschio </a:t>
            </a:r>
            <a:r>
              <a:rPr lang="en-GB" sz="2200" dirty="0">
                <a:solidFill>
                  <a:srgbClr val="414141"/>
                </a:solidFill>
              </a:rPr>
              <a:t>sýnir að varðveisla sögulegrar sjálfsmyndar þýðir ekki að fórna þægindum. Með því að endurreisa forn mannvirki með handverksaðferðum og lágmarks nútímaíhlutun býður það gestum upp á sjaldgæfa upplifun fágunar sem er rótgróin í stað og tíma.</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9" name="Straight Connector 8">
            <a:extLst>
              <a:ext uri="{FF2B5EF4-FFF2-40B4-BE49-F238E27FC236}">
                <a16:creationId xmlns:a16="http://schemas.microsoft.com/office/drawing/2014/main" id="{922567E9-1A85-6021-002D-6A0F4CAD7CE8}"/>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CB302E01-4FC4-3902-5C0D-8BFBF4255D3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err="1"/>
              <a:t>Helstu</a:t>
            </a:r>
            <a:r>
              <a:rPr lang="en-US" dirty="0"/>
              <a:t> </a:t>
            </a:r>
            <a:r>
              <a:rPr lang="en-US" dirty="0" err="1"/>
              <a:t>niðurstöður</a:t>
            </a:r>
            <a:endParaRPr lang="en-US" dirty="0"/>
          </a:p>
          <a:p>
            <a:pPr>
              <a:lnSpc>
                <a:spcPts val="3620"/>
              </a:lnSpc>
            </a:pPr>
            <a:endParaRPr lang="en-US" dirty="0"/>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774804" y="1376736"/>
            <a:ext cx="9812985" cy="512148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Hönnun er frásagnarverkfæri: </a:t>
            </a:r>
          </a:p>
          <a:p>
            <a:pPr marL="320675" indent="0">
              <a:lnSpc>
                <a:spcPts val="2340"/>
              </a:lnSpc>
              <a:buClr>
                <a:srgbClr val="459597"/>
              </a:buClr>
            </a:pPr>
            <a:r>
              <a:rPr lang="en-GB" sz="2200" dirty="0">
                <a:solidFill>
                  <a:srgbClr val="414141"/>
                </a:solidFill>
              </a:rPr>
              <a:t>Hvert endurreist eintak á </a:t>
            </a:r>
            <a:r>
              <a:rPr lang="en-GB" sz="2200" dirty="0" err="1">
                <a:solidFill>
                  <a:srgbClr val="414141"/>
                </a:solidFill>
              </a:rPr>
              <a:t>Reschio </a:t>
            </a:r>
            <a:r>
              <a:rPr lang="en-GB" sz="2200" dirty="0">
                <a:solidFill>
                  <a:srgbClr val="414141"/>
                </a:solidFill>
              </a:rPr>
              <a:t>– frá upprunalegum steinveggjum til sérsmíðuðra húsgagna – segir sögu. Vel </a:t>
            </a:r>
            <a:r>
              <a:rPr lang="en-GB" sz="2200" dirty="0" err="1">
                <a:solidFill>
                  <a:srgbClr val="414141"/>
                </a:solidFill>
              </a:rPr>
              <a:t>ígrundaðir</a:t>
            </a:r>
            <a:r>
              <a:rPr lang="en-GB" sz="2200" dirty="0">
                <a:solidFill>
                  <a:srgbClr val="414141"/>
                </a:solidFill>
              </a:rPr>
              <a:t> hönnunarvalkostir dýpka upplifun gesta og skapa tilfinningalegt gildi, sem er samkeppnisforskot á </a:t>
            </a:r>
            <a:r>
              <a:rPr lang="en-GB" sz="2200" dirty="0" err="1">
                <a:solidFill>
                  <a:srgbClr val="414141"/>
                </a:solidFill>
              </a:rPr>
              <a:t>lúxustúrisma</a:t>
            </a:r>
            <a:r>
              <a:rPr lang="en-GB" sz="2200" dirty="0">
                <a:solidFill>
                  <a:srgbClr val="414141"/>
                </a:solidFill>
              </a:rPr>
              <a:t> </a:t>
            </a:r>
            <a:r>
              <a:rPr lang="en-GB" sz="2200" dirty="0" err="1">
                <a:solidFill>
                  <a:srgbClr val="414141"/>
                </a:solidFill>
              </a:rPr>
              <a:t>markaði</a:t>
            </a:r>
            <a:r>
              <a:rPr lang="en-GB" sz="2200" dirty="0">
                <a:solidFill>
                  <a:srgbClr val="414141"/>
                </a:solidFill>
              </a:rPr>
              <a:t>.</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Langtímasýn skilar sér: </a:t>
            </a:r>
          </a:p>
          <a:p>
            <a:pPr marL="360363" indent="0">
              <a:lnSpc>
                <a:spcPts val="2340"/>
              </a:lnSpc>
              <a:buClr>
                <a:srgbClr val="459597"/>
              </a:buClr>
            </a:pPr>
            <a:r>
              <a:rPr lang="en-GB" sz="2200" dirty="0">
                <a:solidFill>
                  <a:srgbClr val="414141"/>
                </a:solidFill>
              </a:rPr>
              <a:t>Umbreyting </a:t>
            </a:r>
            <a:r>
              <a:rPr lang="en-GB" sz="2200" dirty="0" err="1">
                <a:solidFill>
                  <a:srgbClr val="414141"/>
                </a:solidFill>
              </a:rPr>
              <a:t>Reschio </a:t>
            </a:r>
            <a:r>
              <a:rPr lang="en-GB" sz="2200" dirty="0">
                <a:solidFill>
                  <a:srgbClr val="414141"/>
                </a:solidFill>
              </a:rPr>
              <a:t>varð möguleg með þolinmóðri fjárfestingu undir forystu fjölskyldu og varkárri umsjón landsins. Hún sýnir gildi langtímasjónarmiðs í þróun ferðaþjónustunnar, þar sem gæði, ekta og sjálfbærni leiða til varanlegs vörumerkis.</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Lúxus og náttúra geta farið saman: </a:t>
            </a:r>
          </a:p>
          <a:p>
            <a:pPr marL="360363" indent="0">
              <a:lnSpc>
                <a:spcPts val="2340"/>
              </a:lnSpc>
              <a:buClr>
                <a:srgbClr val="459597"/>
              </a:buClr>
            </a:pPr>
            <a:r>
              <a:rPr lang="en-GB" sz="2200" dirty="0">
                <a:solidFill>
                  <a:srgbClr val="414141"/>
                </a:solidFill>
              </a:rPr>
              <a:t>Með því að staðsetja endurreistu mannvirkin innan líffræðilega fjölbreytts og verndaðs eignarlands býður </a:t>
            </a:r>
            <a:r>
              <a:rPr lang="en-GB" sz="2200" dirty="0" err="1">
                <a:solidFill>
                  <a:srgbClr val="414141"/>
                </a:solidFill>
              </a:rPr>
              <a:t>Reschio</a:t>
            </a:r>
            <a:r>
              <a:rPr lang="en-GB" sz="2200" dirty="0">
                <a:solidFill>
                  <a:srgbClr val="414141"/>
                </a:solidFill>
              </a:rPr>
              <a:t> upp á vellíðan, næði </a:t>
            </a:r>
            <a:r>
              <a:rPr lang="en-GB" sz="2200" dirty="0" err="1">
                <a:solidFill>
                  <a:srgbClr val="414141"/>
                </a:solidFill>
              </a:rPr>
              <a:t>og</a:t>
            </a:r>
            <a:r>
              <a:rPr lang="en-GB" sz="2200" dirty="0">
                <a:solidFill>
                  <a:srgbClr val="414141"/>
                </a:solidFill>
              </a:rPr>
              <a:t> </a:t>
            </a:r>
            <a:r>
              <a:rPr lang="en-GB" sz="2200">
                <a:solidFill>
                  <a:srgbClr val="414141"/>
                </a:solidFill>
              </a:rPr>
              <a:t>upplifun </a:t>
            </a:r>
            <a:r>
              <a:rPr lang="en-GB" sz="2200" dirty="0">
                <a:solidFill>
                  <a:srgbClr val="414141"/>
                </a:solidFill>
              </a:rPr>
              <a:t>í náttúrunni án þess að raska vistkerfi svæðisins – sem svar við vaxandi eftirspurn eftir afskekktum, sjálfbærum dvalarstöðum.</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821203" y="1376736"/>
            <a:ext cx="4194013" cy="3114966"/>
          </a:xfrm>
          <a:prstGeom prst="rect">
            <a:avLst/>
          </a:prstGeom>
        </p:spPr>
      </p:pic>
    </p:spTree>
    <p:extLst>
      <p:ext uri="{BB962C8B-B14F-4D97-AF65-F5344CB8AC3E}">
        <p14:creationId xmlns:p14="http://schemas.microsoft.com/office/powerpoint/2010/main" val="288404056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84D54C17-ED09-4B52-8F8E-1D08B6F78774}"/>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60</TotalTime>
  <Words>771</Words>
  <Application>Microsoft Office PowerPoint</Application>
  <PresentationFormat>Widescreen</PresentationFormat>
  <Paragraphs>67</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docId:1626F1038533DBD19E818C763EDA930D</cp:keywords>
  <cp:lastModifiedBy>Kjartan Bollason</cp:lastModifiedBy>
  <cp:revision>214</cp:revision>
  <dcterms:created xsi:type="dcterms:W3CDTF">2020-10-14T13:32:04Z</dcterms:created>
  <dcterms:modified xsi:type="dcterms:W3CDTF">2026-01-27T20:57:40Z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