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6" r:id="rId4"/>
  </p:sldMasterIdLst>
  <p:notesMasterIdLst>
    <p:notesMasterId r:id="rId10"/>
  </p:notesMasterIdLst>
  <p:sldIdLst>
    <p:sldId id="6445" r:id="rId5"/>
    <p:sldId id="6446" r:id="rId6"/>
    <p:sldId id="6447" r:id="rId7"/>
    <p:sldId id="6514" r:id="rId8"/>
    <p:sldId id="433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000000"/>
    <a:srgbClr val="EC7C69"/>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5"/>
  </p:normalViewPr>
  <p:slideViewPr>
    <p:cSldViewPr snapToGrid="0">
      <p:cViewPr varScale="1">
        <p:scale>
          <a:sx n="60" d="100"/>
          <a:sy n="60" d="100"/>
        </p:scale>
        <p:origin x="65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509760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494236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335645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689929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FRÁBÆR DVALARSTAÐIR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FERÐAMANNADVALAR</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6" r:id="rId3"/>
    <p:sldLayoutId id="2147483929" r:id="rId4"/>
    <p:sldLayoutId id="214748393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biner.com/" TargetMode="External"/><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creativecommons.org/licenses/by-sa/4.0/?ref=chooser-v1"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youtube.com/watch?v=ZqE5xanR1sg"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youtube.com/watch?v=Nvk8iKjfBW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049221"/>
          </a:xfrm>
        </p:spPr>
        <p:txBody>
          <a:bodyPr/>
          <a:lstStyle/>
          <a:p>
            <a:pPr>
              <a:lnSpc>
                <a:spcPct val="100000"/>
              </a:lnSpc>
            </a:pPr>
            <a:r>
              <a:rPr lang="fr-FR" dirty="0"/>
              <a:t>Cabiner, </a:t>
            </a:r>
            <a:r>
              <a:rPr lang="en-US" dirty="0"/>
              <a:t>Niðurlönd</a:t>
            </a:r>
            <a:endParaRPr lang="en-GB" dirty="0"/>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116958" y="3985016"/>
            <a:ext cx="3702567" cy="1660872"/>
          </a:xfrm>
        </p:spPr>
        <p:txBody>
          <a:bodyPr/>
          <a:lstStyle/>
          <a:p>
            <a:r>
              <a:rPr lang="en-GB" sz="4000" dirty="0" err="1"/>
              <a:t>Tilviksrannsókn</a:t>
            </a:r>
            <a:endParaRPr lang="en-GB" sz="4000" dirty="0"/>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pPr>
              <a:spcAft>
                <a:spcPts val="600"/>
              </a:spcAft>
            </a:pPr>
            <a:r>
              <a:rPr lang="en-US" sz="2600" b="1" dirty="0">
                <a:solidFill>
                  <a:srgbClr val="EC7C69"/>
                </a:solidFill>
              </a:rPr>
              <a:t>Gististaður: </a:t>
            </a:r>
            <a:r>
              <a:rPr lang="en-US" sz="2600" dirty="0"/>
              <a:t>Afskekkt sumarhús í náttúrunni</a:t>
            </a:r>
          </a:p>
          <a:p>
            <a:pPr>
              <a:spcAft>
                <a:spcPts val="600"/>
              </a:spcAft>
            </a:pPr>
            <a:endParaRPr lang="en-US" sz="2600" dirty="0">
              <a:solidFill>
                <a:srgbClr val="414141"/>
              </a:solidFill>
            </a:endParaRPr>
          </a:p>
          <a:p>
            <a:pPr>
              <a:spcAft>
                <a:spcPts val="600"/>
              </a:spcAft>
            </a:pPr>
            <a:r>
              <a:rPr lang="en-US" sz="2400" b="1" dirty="0">
                <a:solidFill>
                  <a:srgbClr val="EC7C69"/>
                </a:solidFill>
              </a:rPr>
              <a:t>Tengsl við náttúruna og gönguleiðir: </a:t>
            </a:r>
            <a:r>
              <a:rPr lang="en-US" sz="2400" dirty="0" err="1">
                <a:solidFill>
                  <a:srgbClr val="414141"/>
                </a:solidFill>
              </a:rPr>
              <a:t>Cabiner </a:t>
            </a:r>
            <a:r>
              <a:rPr lang="en-US" sz="2400" dirty="0">
                <a:solidFill>
                  <a:srgbClr val="414141"/>
                </a:solidFill>
              </a:rPr>
              <a:t>er net af sjálfbærum skálum á fallegustu stöðum hollensku náttúrunnar.</a:t>
            </a: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a:t>Mynd: </a:t>
            </a:r>
            <a:r>
              <a:rPr lang="fr-FR"/>
              <a:t>Cabiner</a:t>
            </a:r>
            <a:endParaRPr lang="en-GB"/>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6873026" cy="769441"/>
          </a:xfrm>
          <a:prstGeom prst="rect">
            <a:avLst/>
          </a:prstGeom>
          <a:noFill/>
        </p:spPr>
        <p:txBody>
          <a:bodyPr wrap="square" rtlCol="0">
            <a:spAutoFit/>
          </a:bodyPr>
          <a:lstStyle/>
          <a:p>
            <a:r>
              <a:rPr lang="en-IE" sz="2200" b="1" dirty="0">
                <a:solidFill>
                  <a:srgbClr val="414141"/>
                </a:solidFill>
              </a:rPr>
              <a:t>Upplýsingarheimildir: </a:t>
            </a:r>
            <a:r>
              <a:rPr lang="en-IE" sz="2200" dirty="0" err="1">
                <a:solidFill>
                  <a:srgbClr val="414141"/>
                </a:solidFill>
              </a:rPr>
              <a:t>Sjálfbær</a:t>
            </a:r>
            <a:r>
              <a:rPr lang="en-IE" sz="2200" dirty="0">
                <a:solidFill>
                  <a:srgbClr val="414141"/>
                </a:solidFill>
              </a:rPr>
              <a:t> </a:t>
            </a:r>
            <a:r>
              <a:rPr lang="en-IE" sz="2200" dirty="0" err="1">
                <a:solidFill>
                  <a:srgbClr val="414141"/>
                </a:solidFill>
              </a:rPr>
              <a:t>skáli</a:t>
            </a:r>
            <a:r>
              <a:rPr lang="en-IE" sz="2200" dirty="0">
                <a:solidFill>
                  <a:srgbClr val="414141"/>
                </a:solidFill>
              </a:rPr>
              <a:t> í hollensku náttúrunni </a:t>
            </a:r>
          </a:p>
          <a:p>
            <a:r>
              <a:rPr lang="en-IE" sz="2200" b="1" dirty="0">
                <a:solidFill>
                  <a:srgbClr val="414141"/>
                </a:solidFill>
              </a:rPr>
              <a:t>Vefsíða:</a:t>
            </a:r>
            <a:r>
              <a:rPr lang="en-IE" sz="2200" dirty="0">
                <a:solidFill>
                  <a:srgbClr val="459597"/>
                </a:solidFill>
                <a:hlinkClick r:id="rId3"/>
              </a:rPr>
              <a:t> https://www.cabiner.com</a:t>
            </a:r>
            <a:r>
              <a:rPr lang="en-IE" sz="2200" dirty="0">
                <a:solidFill>
                  <a:srgbClr val="459597"/>
                </a:solidFill>
              </a:rPr>
              <a:t> </a:t>
            </a:r>
          </a:p>
        </p:txBody>
      </p:sp>
      <p:pic>
        <p:nvPicPr>
          <p:cNvPr id="14" name="Picture Placeholder 13">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l="12852" r="12852"/>
          <a:stretch/>
        </p:blipFill>
        <p:spPr>
          <a:xfrm>
            <a:off x="7089" y="257177"/>
            <a:ext cx="7575621" cy="4331221"/>
          </a:xfrm>
        </p:spPr>
      </p:pic>
      <p:pic>
        <p:nvPicPr>
          <p:cNvPr id="2" name="Picture 1" descr="Co-funded by the European Union logo in png for web usage">
            <a:extLst>
              <a:ext uri="{FF2B5EF4-FFF2-40B4-BE49-F238E27FC236}">
                <a16:creationId xmlns:a16="http://schemas.microsoft.com/office/drawing/2014/main" id="{99CF7207-83D1-0394-DEDE-F247631D0C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40492" y="6311643"/>
            <a:ext cx="1530819" cy="319792"/>
          </a:xfrm>
          <a:prstGeom prst="rect">
            <a:avLst/>
          </a:prstGeom>
          <a:noFill/>
          <a:ln>
            <a:noFill/>
          </a:ln>
        </p:spPr>
      </p:pic>
      <p:sp>
        <p:nvSpPr>
          <p:cNvPr id="8" name="Rectangle 7">
            <a:extLst>
              <a:ext uri="{FF2B5EF4-FFF2-40B4-BE49-F238E27FC236}">
                <a16:creationId xmlns:a16="http://schemas.microsoft.com/office/drawing/2014/main" id="{B1D81CC2-16AD-4677-A781-15747DDF2F4C}"/>
              </a:ext>
            </a:extLst>
          </p:cNvPr>
          <p:cNvSpPr/>
          <p:nvPr/>
        </p:nvSpPr>
        <p:spPr>
          <a:xfrm>
            <a:off x="7240599" y="6165157"/>
            <a:ext cx="4292836" cy="553998"/>
          </a:xfrm>
          <a:prstGeom prst="rect">
            <a:avLst/>
          </a:prstGeom>
        </p:spPr>
        <p:txBody>
          <a:bodyPr wrap="square">
            <a:spAutoFit/>
          </a:bodyPr>
          <a:lstStyle/>
          <a:p>
            <a:pPr algn="just">
              <a:lnSpc>
                <a:spcPts val="880"/>
              </a:lnSpc>
            </a:pPr>
            <a:r>
              <a:rPr lang="en-US" sz="800">
                <a:solidFill>
                  <a:schemeClr val="tx1"/>
                </a:solidFill>
                <a:latin typeface="+mj-lt"/>
              </a:rPr>
              <a:t>Fjármagnað af Evrópusambandinu. Skoðanir og álit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9" name="Group 8">
            <a:extLst>
              <a:ext uri="{FF2B5EF4-FFF2-40B4-BE49-F238E27FC236}">
                <a16:creationId xmlns:a16="http://schemas.microsoft.com/office/drawing/2014/main" id="{E283D1E1-0274-AE5B-0A51-76F18C92F326}"/>
              </a:ext>
            </a:extLst>
          </p:cNvPr>
          <p:cNvGrpSpPr/>
          <p:nvPr/>
        </p:nvGrpSpPr>
        <p:grpSpPr>
          <a:xfrm>
            <a:off x="4336708" y="5872588"/>
            <a:ext cx="1307461" cy="742180"/>
            <a:chOff x="340586" y="8789227"/>
            <a:chExt cx="1307461" cy="742180"/>
          </a:xfrm>
        </p:grpSpPr>
        <p:sp>
          <p:nvSpPr>
            <p:cNvPr id="11" name="Rectangle 10">
              <a:extLst>
                <a:ext uri="{FF2B5EF4-FFF2-40B4-BE49-F238E27FC236}">
                  <a16:creationId xmlns:a16="http://schemas.microsoft.com/office/drawing/2014/main" id="{77906B74-489A-AFA9-CF5B-FA8316481E07}"/>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er með leyfi </a:t>
              </a:r>
            </a:p>
            <a:p>
              <a:pPr algn="just"/>
              <a:r>
                <a:rPr lang="en-US" sz="900" b="1">
                  <a:solidFill>
                    <a:schemeClr val="tx1"/>
                  </a:solidFill>
                  <a:latin typeface="+mj-lt"/>
                </a:rPr>
                <a:t>undir </a:t>
              </a:r>
              <a:r>
                <a:rPr lang="en-US" sz="900" b="1">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E2DCC864-08FA-ECBA-1D91-25A69914403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411127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223284" y="424434"/>
            <a:ext cx="5528930" cy="803654"/>
          </a:xfrm>
          <a:prstGeom prst="rect">
            <a:avLst/>
          </a:prstGeom>
        </p:spPr>
        <p:txBody>
          <a:bodyPr/>
          <a:lstStyle/>
          <a:p>
            <a:r>
              <a:rPr lang="en-US" dirty="0" err="1"/>
              <a:t>Smelltu</a:t>
            </a:r>
            <a:r>
              <a:rPr lang="en-US" dirty="0"/>
              <a:t> </a:t>
            </a:r>
            <a:r>
              <a:rPr lang="en-US" dirty="0" err="1"/>
              <a:t>til</a:t>
            </a:r>
            <a:r>
              <a:rPr lang="en-US" dirty="0"/>
              <a:t> </a:t>
            </a:r>
            <a:r>
              <a:rPr lang="en-US" dirty="0" err="1"/>
              <a:t>að</a:t>
            </a:r>
            <a:r>
              <a:rPr lang="en-US" dirty="0"/>
              <a:t> </a:t>
            </a:r>
            <a:r>
              <a:rPr lang="en-US" dirty="0" err="1"/>
              <a:t>sjá</a:t>
            </a:r>
            <a:r>
              <a:rPr lang="en-US" dirty="0"/>
              <a:t> </a:t>
            </a:r>
            <a:r>
              <a:rPr lang="en-US" dirty="0" err="1"/>
              <a:t>myndbönd</a:t>
            </a:r>
            <a:endParaRPr lang="en-US" dirty="0"/>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8"/>
            <a:ext cx="5977156" cy="4988655"/>
          </a:xfrm>
        </p:spPr>
        <p:txBody>
          <a:bodyPr/>
          <a:lstStyle/>
          <a:p>
            <a:pPr>
              <a:spcAft>
                <a:spcPts val="600"/>
              </a:spcAft>
            </a:pPr>
            <a:r>
              <a:rPr lang="en-US" sz="2800" b="1" dirty="0">
                <a:solidFill>
                  <a:srgbClr val="EC7C69"/>
                </a:solidFill>
              </a:rPr>
              <a:t>Nafn: </a:t>
            </a:r>
            <a:r>
              <a:rPr lang="fr-FR" sz="2800" dirty="0">
                <a:solidFill>
                  <a:srgbClr val="414141"/>
                </a:solidFill>
              </a:rPr>
              <a:t>Cabiner</a:t>
            </a:r>
          </a:p>
          <a:p>
            <a:pPr>
              <a:spcAft>
                <a:spcPts val="600"/>
              </a:spcAft>
            </a:pPr>
            <a:endParaRPr lang="fr-FR" sz="2000" dirty="0">
              <a:solidFill>
                <a:srgbClr val="414141"/>
              </a:solidFill>
            </a:endParaRPr>
          </a:p>
          <a:p>
            <a:pPr>
              <a:spcAft>
                <a:spcPts val="600"/>
              </a:spcAft>
            </a:pPr>
            <a:r>
              <a:rPr lang="en-US" b="1" dirty="0">
                <a:solidFill>
                  <a:srgbClr val="EC7C69"/>
                </a:solidFill>
              </a:rPr>
              <a:t>Myndband 1 – Sagan </a:t>
            </a:r>
            <a:r>
              <a:rPr lang="en-US" b="1" dirty="0" err="1">
                <a:solidFill>
                  <a:srgbClr val="EC7C69"/>
                </a:solidFill>
              </a:rPr>
              <a:t>af</a:t>
            </a:r>
            <a:r>
              <a:rPr lang="en-US" b="1" dirty="0">
                <a:solidFill>
                  <a:srgbClr val="EC7C69"/>
                </a:solidFill>
              </a:rPr>
              <a:t> </a:t>
            </a:r>
            <a:r>
              <a:rPr lang="en-US" b="1" dirty="0" err="1">
                <a:solidFill>
                  <a:srgbClr val="EC7C69"/>
                </a:solidFill>
              </a:rPr>
              <a:t>Cabiner</a:t>
            </a:r>
            <a:r>
              <a:rPr lang="en-US" b="1" dirty="0">
                <a:solidFill>
                  <a:srgbClr val="EC7C69"/>
                </a:solidFill>
              </a:rPr>
              <a:t> </a:t>
            </a:r>
            <a:r>
              <a:rPr lang="en-US" dirty="0">
                <a:solidFill>
                  <a:srgbClr val="414141"/>
                </a:solidFill>
              </a:rPr>
              <a:t>sýnir einstaka upplifun gesta </a:t>
            </a:r>
            <a:r>
              <a:rPr lang="en-US" dirty="0" err="1">
                <a:solidFill>
                  <a:srgbClr val="414141"/>
                </a:solidFill>
              </a:rPr>
              <a:t>sem</a:t>
            </a:r>
            <a:r>
              <a:rPr lang="en-US" dirty="0">
                <a:solidFill>
                  <a:srgbClr val="414141"/>
                </a:solidFill>
              </a:rPr>
              <a:t> </a:t>
            </a:r>
            <a:r>
              <a:rPr lang="en-US" dirty="0" err="1"/>
              <a:t>dæla</a:t>
            </a:r>
            <a:r>
              <a:rPr lang="en-US" dirty="0"/>
              <a:t> </a:t>
            </a:r>
            <a:r>
              <a:rPr lang="en-US" dirty="0" err="1"/>
              <a:t>upp</a:t>
            </a:r>
            <a:r>
              <a:rPr lang="en-US" dirty="0"/>
              <a:t> </a:t>
            </a:r>
            <a:r>
              <a:rPr lang="en-US" dirty="0" err="1"/>
              <a:t>sínu</a:t>
            </a:r>
            <a:r>
              <a:rPr lang="en-US" dirty="0">
                <a:solidFill>
                  <a:srgbClr val="414141"/>
                </a:solidFill>
              </a:rPr>
              <a:t> </a:t>
            </a:r>
            <a:r>
              <a:rPr lang="en-US" dirty="0" err="1">
                <a:solidFill>
                  <a:srgbClr val="414141"/>
                </a:solidFill>
              </a:rPr>
              <a:t>eigin</a:t>
            </a:r>
            <a:r>
              <a:rPr lang="en-US" dirty="0">
                <a:solidFill>
                  <a:srgbClr val="414141"/>
                </a:solidFill>
              </a:rPr>
              <a:t> </a:t>
            </a:r>
            <a:r>
              <a:rPr lang="en-US" dirty="0" err="1">
                <a:solidFill>
                  <a:srgbClr val="414141"/>
                </a:solidFill>
              </a:rPr>
              <a:t>vatni</a:t>
            </a:r>
            <a:r>
              <a:rPr lang="en-US" dirty="0">
                <a:solidFill>
                  <a:srgbClr val="414141"/>
                </a:solidFill>
              </a:rPr>
              <a:t> og höggva við í </a:t>
            </a:r>
            <a:r>
              <a:rPr lang="en-US" dirty="0" err="1">
                <a:solidFill>
                  <a:srgbClr val="414141"/>
                </a:solidFill>
              </a:rPr>
              <a:t>litlu</a:t>
            </a:r>
            <a:r>
              <a:rPr lang="en-US" dirty="0">
                <a:solidFill>
                  <a:srgbClr val="414141"/>
                </a:solidFill>
              </a:rPr>
              <a:t> </a:t>
            </a:r>
            <a:r>
              <a:rPr lang="en-US" dirty="0" err="1">
                <a:solidFill>
                  <a:srgbClr val="414141"/>
                </a:solidFill>
              </a:rPr>
              <a:t>afskekktu</a:t>
            </a:r>
            <a:r>
              <a:rPr lang="en-US" dirty="0">
                <a:solidFill>
                  <a:srgbClr val="414141"/>
                </a:solidFill>
              </a:rPr>
              <a:t> smáhýsi mitt í hollensku náttúrunni.</a:t>
            </a:r>
            <a:endParaRPr lang="en-US" dirty="0"/>
          </a:p>
          <a:p>
            <a:pPr>
              <a:spcAft>
                <a:spcPts val="600"/>
              </a:spcAft>
            </a:pPr>
            <a:endParaRPr lang="en-US" b="1" dirty="0"/>
          </a:p>
          <a:p>
            <a:pPr>
              <a:spcAft>
                <a:spcPts val="600"/>
              </a:spcAft>
            </a:pPr>
            <a:r>
              <a:rPr lang="en-US" b="1" dirty="0">
                <a:solidFill>
                  <a:srgbClr val="EC7C69"/>
                </a:solidFill>
              </a:rPr>
              <a:t>Myndband 2 - Upplifun ferðamanns</a:t>
            </a:r>
            <a:r>
              <a:rPr lang="en-US" dirty="0">
                <a:solidFill>
                  <a:srgbClr val="414141"/>
                </a:solidFill>
              </a:rPr>
              <a:t>. Þetta myndband sýnir </a:t>
            </a:r>
            <a:r>
              <a:rPr lang="en-US" dirty="0"/>
              <a:t>beina reynslu pars sem notaði Cabiner-kofa á ferð um Niðurlönd. Að sýna einstaka upplifunina </a:t>
            </a:r>
            <a:r>
              <a:rPr lang="en-US" dirty="0" err="1"/>
              <a:t>og</a:t>
            </a:r>
            <a:r>
              <a:rPr lang="en-US" dirty="0"/>
              <a:t> </a:t>
            </a:r>
            <a:r>
              <a:rPr lang="en-US" dirty="0" err="1"/>
              <a:t>umhverfi</a:t>
            </a:r>
            <a:r>
              <a:rPr lang="en-US" dirty="0"/>
              <a:t> hennar getur hjálpað þér að kynna helstu eiginleika og </a:t>
            </a:r>
            <a:r>
              <a:rPr lang="en-US" dirty="0" err="1"/>
              <a:t>samhengi</a:t>
            </a:r>
            <a:r>
              <a:rPr lang="en-US" dirty="0"/>
              <a:t> </a:t>
            </a:r>
            <a:r>
              <a:rPr lang="en-US" dirty="0" err="1"/>
              <a:t>gistingar</a:t>
            </a:r>
            <a:r>
              <a:rPr lang="en-US" dirty="0"/>
              <a:t> þinnar.</a:t>
            </a:r>
            <a:endParaRPr lang="en-US" dirty="0">
              <a:solidFill>
                <a:srgbClr val="414141"/>
              </a:solidFill>
            </a:endParaRPr>
          </a:p>
        </p:txBody>
      </p:sp>
      <p:pic>
        <p:nvPicPr>
          <p:cNvPr id="8" name="Picture Placeholder 7">
            <a:hlinkClick r:id="rId2"/>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3"/>
          <a:srcRect l="6691" r="6691"/>
          <a:stretch/>
        </p:blipFill>
        <p:spPr>
          <a:xfrm>
            <a:off x="7143400" y="1219242"/>
            <a:ext cx="3918486" cy="2209758"/>
          </a:xfrm>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a:solidFill>
                  <a:srgbClr val="414141"/>
                </a:solidFill>
              </a:rPr>
              <a:t>Tengill:</a:t>
            </a:r>
            <a:r>
              <a:rPr lang="en-US" sz="1800">
                <a:solidFill>
                  <a:srgbClr val="414141"/>
                </a:solidFill>
                <a:hlinkClick r:id="rId2"/>
              </a:rPr>
              <a:t> https://www.youtube.com/watch?v=ZqE5xanR1sg</a:t>
            </a:r>
            <a:endParaRPr lang="en-US" sz="1800">
              <a:solidFill>
                <a:srgbClr val="414141"/>
              </a:solidFill>
            </a:endParaRPr>
          </a:p>
        </p:txBody>
      </p:sp>
      <p:sp>
        <p:nvSpPr>
          <p:cNvPr id="17" name="TextBox 16">
            <a:extLst>
              <a:ext uri="{FF2B5EF4-FFF2-40B4-BE49-F238E27FC236}">
                <a16:creationId xmlns:a16="http://schemas.microsoft.com/office/drawing/2014/main" id="{5AC96889-F4ED-B999-893C-656AE2B84F13}"/>
              </a:ext>
            </a:extLst>
          </p:cNvPr>
          <p:cNvSpPr txBox="1"/>
          <p:nvPr/>
        </p:nvSpPr>
        <p:spPr>
          <a:xfrm>
            <a:off x="7143400" y="3527093"/>
            <a:ext cx="3429350" cy="369332"/>
          </a:xfrm>
          <a:prstGeom prst="rect">
            <a:avLst/>
          </a:prstGeom>
          <a:noFill/>
        </p:spPr>
        <p:txBody>
          <a:bodyPr wrap="square" rtlCol="0">
            <a:spAutoFit/>
          </a:bodyPr>
          <a:lstStyle/>
          <a:p>
            <a:pPr algn="ctr"/>
            <a:r>
              <a:rPr lang="en-IE">
                <a:solidFill>
                  <a:srgbClr val="414141"/>
                </a:solidFill>
              </a:rPr>
              <a:t>Saga </a:t>
            </a:r>
            <a:r>
              <a:rPr lang="en-IE" err="1">
                <a:solidFill>
                  <a:srgbClr val="414141"/>
                </a:solidFill>
              </a:rPr>
              <a:t>Cabiner</a:t>
            </a:r>
          </a:p>
        </p:txBody>
      </p:sp>
      <p:pic>
        <p:nvPicPr>
          <p:cNvPr id="19" name="Picture 18">
            <a:hlinkClick r:id="rId4"/>
            <a:extLst>
              <a:ext uri="{FF2B5EF4-FFF2-40B4-BE49-F238E27FC236}">
                <a16:creationId xmlns:a16="http://schemas.microsoft.com/office/drawing/2014/main" id="{07DB0D38-1EAB-A477-9474-44430000FCAE}"/>
              </a:ext>
            </a:extLst>
          </p:cNvPr>
          <p:cNvPicPr>
            <a:picLocks noChangeAspect="1"/>
          </p:cNvPicPr>
          <p:nvPr/>
        </p:nvPicPr>
        <p:blipFill>
          <a:blip r:embed="rId5"/>
          <a:srcRect/>
          <a:stretch/>
        </p:blipFill>
        <p:spPr>
          <a:xfrm>
            <a:off x="7052554" y="4078974"/>
            <a:ext cx="4144462" cy="2277486"/>
          </a:xfrm>
          <a:prstGeom prst="rect">
            <a:avLst/>
          </a:prstGeom>
        </p:spPr>
      </p:pic>
      <p:sp>
        <p:nvSpPr>
          <p:cNvPr id="22" name="Flowchart: Connector 21">
            <a:extLst>
              <a:ext uri="{FF2B5EF4-FFF2-40B4-BE49-F238E27FC236}">
                <a16:creationId xmlns:a16="http://schemas.microsoft.com/office/drawing/2014/main" id="{193BCCEB-A36F-F45A-6921-82EA93CED68B}"/>
              </a:ext>
            </a:extLst>
          </p:cNvPr>
          <p:cNvSpPr/>
          <p:nvPr/>
        </p:nvSpPr>
        <p:spPr>
          <a:xfrm>
            <a:off x="6177517" y="824745"/>
            <a:ext cx="1789796" cy="1705804"/>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1600" b="1" dirty="0" err="1"/>
              <a:t>Smelltu</a:t>
            </a:r>
            <a:r>
              <a:rPr lang="en-IE" sz="1600" b="1" dirty="0"/>
              <a:t> </a:t>
            </a:r>
            <a:r>
              <a:rPr lang="en-IE" sz="1600" b="1" dirty="0" err="1"/>
              <a:t>til</a:t>
            </a:r>
            <a:r>
              <a:rPr lang="en-IE" sz="1600" b="1" dirty="0"/>
              <a:t> </a:t>
            </a:r>
            <a:r>
              <a:rPr lang="en-IE" sz="1600" b="1" dirty="0" err="1"/>
              <a:t>að</a:t>
            </a:r>
            <a:r>
              <a:rPr lang="en-IE" sz="1600" b="1" dirty="0"/>
              <a:t> </a:t>
            </a:r>
            <a:r>
              <a:rPr lang="en-IE" sz="1600" b="1" dirty="0" err="1"/>
              <a:t>horfa</a:t>
            </a:r>
            <a:r>
              <a:rPr lang="en-IE" sz="1600" b="1" dirty="0"/>
              <a:t> á </a:t>
            </a:r>
            <a:r>
              <a:rPr lang="en-IE" sz="1600" b="1" dirty="0" err="1"/>
              <a:t>myndbandið</a:t>
            </a:r>
            <a:endParaRPr lang="en-IE" sz="1600" b="1" dirty="0"/>
          </a:p>
        </p:txBody>
      </p:sp>
      <p:sp>
        <p:nvSpPr>
          <p:cNvPr id="11" name="TextBox 16">
            <a:extLst>
              <a:ext uri="{FF2B5EF4-FFF2-40B4-BE49-F238E27FC236}">
                <a16:creationId xmlns:a16="http://schemas.microsoft.com/office/drawing/2014/main" id="{384B7150-F575-8D4C-8D62-C83313345EB1}"/>
              </a:ext>
            </a:extLst>
          </p:cNvPr>
          <p:cNvSpPr txBox="1"/>
          <p:nvPr/>
        </p:nvSpPr>
        <p:spPr>
          <a:xfrm>
            <a:off x="7313802" y="6361767"/>
            <a:ext cx="3429350" cy="369332"/>
          </a:xfrm>
          <a:prstGeom prst="rect">
            <a:avLst/>
          </a:prstGeom>
          <a:noFill/>
        </p:spPr>
        <p:txBody>
          <a:bodyPr wrap="square" rtlCol="0">
            <a:spAutoFit/>
          </a:bodyPr>
          <a:lstStyle/>
          <a:p>
            <a:pPr algn="ctr"/>
            <a:r>
              <a:rPr lang="en-IE">
                <a:solidFill>
                  <a:srgbClr val="414141"/>
                </a:solidFill>
              </a:rPr>
              <a:t>Reynsla </a:t>
            </a:r>
            <a:r>
              <a:rPr lang="en-IE" err="1">
                <a:solidFill>
                  <a:srgbClr val="414141"/>
                </a:solidFill>
              </a:rPr>
              <a:t>ferðalangs</a:t>
            </a:r>
          </a:p>
        </p:txBody>
      </p:sp>
    </p:spTree>
    <p:extLst>
      <p:ext uri="{BB962C8B-B14F-4D97-AF65-F5344CB8AC3E}">
        <p14:creationId xmlns:p14="http://schemas.microsoft.com/office/powerpoint/2010/main" val="361458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dirty="0"/>
              <a:t>Náttúruleg upplifun</a:t>
            </a:r>
            <a:endParaRPr lang="en-GB" sz="3200" dirty="0"/>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3200" dirty="0"/>
              <a:t>Cabiner, </a:t>
            </a:r>
            <a:r>
              <a:rPr lang="fr-FR" sz="3200" dirty="0" err="1"/>
              <a:t>Niðurlönd</a:t>
            </a:r>
            <a:r>
              <a:rPr lang="fr-FR" sz="3200" dirty="0"/>
              <a:t> </a:t>
            </a:r>
            <a:endParaRPr lang="en-GB" sz="32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a:t>Ljósmynd: </a:t>
            </a:r>
            <a:r>
              <a:rPr lang="fr-FR"/>
              <a:t>Cabiner (NL)</a:t>
            </a:r>
            <a:endParaRPr lang="en-GB"/>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a:p>
        </p:txBody>
      </p:sp>
      <p:pic>
        <p:nvPicPr>
          <p:cNvPr id="21" name="Picture Placeholder 20">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2"/>
          <a:srcRect l="834" r="834"/>
          <a:stretch/>
        </p:blipFill>
        <p:spPr>
          <a:xfrm>
            <a:off x="391600" y="0"/>
            <a:ext cx="3423163" cy="1945748"/>
          </a:xfrm>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6908091"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200" b="1" dirty="0">
                <a:solidFill>
                  <a:srgbClr val="EC7C69"/>
                </a:solidFill>
              </a:rPr>
              <a:t>Að tengja fólk aftur við náttúruna: </a:t>
            </a:r>
            <a:r>
              <a:rPr lang="en-US" sz="2200" dirty="0" err="1">
                <a:solidFill>
                  <a:srgbClr val="414141"/>
                </a:solidFill>
              </a:rPr>
              <a:t>Cabiner </a:t>
            </a:r>
            <a:r>
              <a:rPr lang="en-US" sz="2200" dirty="0">
                <a:solidFill>
                  <a:srgbClr val="414141"/>
                </a:solidFill>
              </a:rPr>
              <a:t>sýnir hvernig gistingarstaður getur orðið tæki til endurvæðingar og andlegrar endurheimtar. Með því að krefja gesti um að ganga til afskekktra kofa skapar það hægari upplifun sem eykur meðvitund um náttúrulegt umhverfi – og býður upp á líkan til að samþætta líkamlega virkni, dýfingu í náttúru og lágmarksferðaþjónustu í gistirekstri.</a:t>
            </a:r>
          </a:p>
          <a:p>
            <a:pPr>
              <a:spcAft>
                <a:spcPts val="1200"/>
              </a:spcAft>
            </a:pPr>
            <a:endParaRPr lang="en-US" sz="2200" dirty="0">
              <a:solidFill>
                <a:srgbClr val="414141"/>
              </a:solidFill>
            </a:endParaRPr>
          </a:p>
          <a:p>
            <a:pPr>
              <a:spcAft>
                <a:spcPts val="1200"/>
              </a:spcAft>
            </a:pPr>
            <a:r>
              <a:rPr lang="en-US" sz="2200" b="1" dirty="0">
                <a:solidFill>
                  <a:srgbClr val="EC7C69"/>
                </a:solidFill>
              </a:rPr>
              <a:t>Hagkvæm hönnun utan rafmagnskerfa: </a:t>
            </a:r>
            <a:r>
              <a:rPr lang="en-US" sz="2200" dirty="0" err="1">
                <a:solidFill>
                  <a:srgbClr val="414141"/>
                </a:solidFill>
              </a:rPr>
              <a:t>Cabiner </a:t>
            </a:r>
            <a:r>
              <a:rPr lang="en-US" sz="2200" dirty="0">
                <a:solidFill>
                  <a:srgbClr val="414141"/>
                </a:solidFill>
              </a:rPr>
              <a:t>sýnir hvernig sjálfbærni og sjálfstæði geta knúið fram nýsköpun í gestamennsku. Hver kofa starfar utan rafmagnskerfa með sólarsellum, vatnspumpum og komposthólfs-kerfum. Hönnuð til að skilja eftir sig engin spor, býður þessi nálgun upp á dýrmæta innsýn í lágáhrifamikla, flytjanlega arkitektúr og enduruppbyggjandi hönnun sem ný viðskiptatækifæri í umhverfisvitundarferðaþjónustu.</a:t>
            </a: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3850289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4</a:t>
            </a:fld>
            <a:endParaRPr lang="fr-CA"/>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045277"/>
            <a:ext cx="6372812" cy="3499183"/>
          </a:xfrm>
          <a:prstGeom prst="rect">
            <a:avLst/>
          </a:prstGeom>
        </p:spPr>
        <p:txBody>
          <a:bodyPr/>
          <a:lstStyle/>
          <a:p>
            <a:endParaRPr lang="en-US" sz="2200" dirty="0">
              <a:solidFill>
                <a:srgbClr val="414141"/>
              </a:solidFill>
            </a:endParaRPr>
          </a:p>
          <a:p>
            <a:pPr marL="342900" indent="-342900">
              <a:buFont typeface="Wingdings" panose="05000000000000000000" pitchFamily="2" charset="2"/>
              <a:buChar char="v"/>
            </a:pPr>
            <a:r>
              <a:rPr lang="en-US" sz="2200" b="1" dirty="0">
                <a:solidFill>
                  <a:srgbClr val="414141"/>
                </a:solidFill>
              </a:rPr>
              <a:t>Náttúra sem kjarnaupplifun: </a:t>
            </a:r>
            <a:r>
              <a:rPr lang="en-US" dirty="0"/>
              <a:t>Með því að hanna aðgengi með gönguferðum og/eða tengja gististaðinn þinn við náttúruna geturðu gert ferðalagið sjálft að djúpstæðum, íhugandi hluta af upplifun gesta þinna.</a:t>
            </a:r>
          </a:p>
          <a:p>
            <a:pPr marL="342900" indent="-342900">
              <a:buFont typeface="Wingdings" panose="05000000000000000000" pitchFamily="2" charset="2"/>
              <a:buChar char="v"/>
            </a:pPr>
            <a:r>
              <a:rPr lang="en-US" sz="2200" b="1" dirty="0">
                <a:solidFill>
                  <a:srgbClr val="414141"/>
                </a:solidFill>
              </a:rPr>
              <a:t>Hagkvæm og nýstárleg hönnun</a:t>
            </a:r>
            <a:r>
              <a:rPr lang="en-US" b="1" dirty="0"/>
              <a:t>: </a:t>
            </a:r>
            <a:r>
              <a:rPr lang="en-US" dirty="0"/>
              <a:t>Með því að nota sjálfstæð kerfi, eins og sólarorku og kompostklósett, geturðu innlimað sjálfbærni í gististaðinn þinn á sama tíma og þú dregur úr háð þinni föstum innviðum og þjónustu.</a:t>
            </a:r>
          </a:p>
          <a:p>
            <a:pPr marL="342900" indent="-342900">
              <a:buFont typeface="Wingdings" panose="05000000000000000000" pitchFamily="2" charset="2"/>
              <a:buChar char="v"/>
            </a:pPr>
            <a:r>
              <a:rPr lang="en-US" sz="2200" b="1" dirty="0">
                <a:solidFill>
                  <a:srgbClr val="414141"/>
                </a:solidFill>
              </a:rPr>
              <a:t>Einstök </a:t>
            </a:r>
            <a:r>
              <a:rPr lang="en-US" b="1" dirty="0"/>
              <a:t>upplifun</a:t>
            </a:r>
            <a:r>
              <a:rPr lang="en-US" sz="2200" dirty="0">
                <a:solidFill>
                  <a:srgbClr val="414141"/>
                </a:solidFill>
              </a:rPr>
              <a:t>: Með því að takmarka aðgang og bjóða upp á afskekkta, lágmarks dvöl geturðu skapað tilfinningu um flótta og einkarétt sem gerir gististaðinn þinn sérstakan miðað við hefðbundna valkosti.</a:t>
            </a: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a:t>Helstu atriði</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a:t>Mynd: </a:t>
            </a:r>
            <a:r>
              <a:rPr lang="fr-FR" err="1"/>
              <a:t>Bunk </a:t>
            </a:r>
            <a:r>
              <a:rPr lang="fr-FR"/>
              <a:t>Amsterdam</a:t>
            </a:r>
            <a:endParaRPr lang="en-GB"/>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l="11786" r="11786"/>
          <a:stretch/>
        </p:blipFill>
        <p:spPr>
          <a:xfrm>
            <a:off x="6966760" y="2884487"/>
            <a:ext cx="3896842" cy="3973513"/>
          </a:xfrm>
        </p:spPr>
      </p:pic>
    </p:spTree>
    <p:extLst>
      <p:ext uri="{BB962C8B-B14F-4D97-AF65-F5344CB8AC3E}">
        <p14:creationId xmlns:p14="http://schemas.microsoft.com/office/powerpoint/2010/main" val="73273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r>
              <a:rPr lang="fr-FR" sz="2000" b="0" dirty="0"/>
              <a:t>Skálamaður, </a:t>
            </a:r>
            <a:r>
              <a:rPr lang="en-US" sz="2000" b="0" dirty="0"/>
              <a:t>Niðurlönd</a:t>
            </a:r>
            <a:endParaRPr lang="en-GB" sz="2000" b="0" dirty="0"/>
          </a:p>
        </p:txBody>
      </p:sp>
      <p:sp>
        <p:nvSpPr>
          <p:cNvPr id="2" name="Slide Number Placeholder 5">
            <a:extLst>
              <a:ext uri="{FF2B5EF4-FFF2-40B4-BE49-F238E27FC236}">
                <a16:creationId xmlns:a16="http://schemas.microsoft.com/office/drawing/2014/main" id="{8668702D-FDEB-6201-57CA-430E5F781C2E}"/>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pic>
        <p:nvPicPr>
          <p:cNvPr id="19" name="Picture 18">
            <a:extLst>
              <a:ext uri="{FF2B5EF4-FFF2-40B4-BE49-F238E27FC236}">
                <a16:creationId xmlns:a16="http://schemas.microsoft.com/office/drawing/2014/main" id="{653EA202-EB02-6FEB-3536-1721E685D7CB}"/>
              </a:ext>
            </a:extLst>
          </p:cNvPr>
          <p:cNvPicPr>
            <a:picLocks noChangeAspect="1"/>
          </p:cNvPicPr>
          <p:nvPr/>
        </p:nvPicPr>
        <p:blipFill>
          <a:blip r:embed="rId2"/>
          <a:stretch>
            <a:fillRect/>
          </a:stretch>
        </p:blipFill>
        <p:spPr>
          <a:xfrm>
            <a:off x="5477612" y="-10668"/>
            <a:ext cx="6039168" cy="6868668"/>
          </a:xfrm>
          <a:prstGeom prst="rect">
            <a:avLst/>
          </a:prstGeom>
        </p:spPr>
      </p:pic>
      <p:pic>
        <p:nvPicPr>
          <p:cNvPr id="21" name="Picture 20">
            <a:extLst>
              <a:ext uri="{FF2B5EF4-FFF2-40B4-BE49-F238E27FC236}">
                <a16:creationId xmlns:a16="http://schemas.microsoft.com/office/drawing/2014/main" id="{F9CBBE75-776B-D174-BDD5-56BDFBE5B005}"/>
              </a:ext>
            </a:extLst>
          </p:cNvPr>
          <p:cNvPicPr>
            <a:picLocks noChangeAspect="1"/>
          </p:cNvPicPr>
          <p:nvPr/>
        </p:nvPicPr>
        <p:blipFill>
          <a:blip r:embed="rId3"/>
          <a:srcRect l="15073" b="6915"/>
          <a:stretch>
            <a:fillRect/>
          </a:stretch>
        </p:blipFill>
        <p:spPr>
          <a:xfrm>
            <a:off x="0" y="1"/>
            <a:ext cx="5477612" cy="6868668"/>
          </a:xfrm>
          <a:prstGeom prst="rect">
            <a:avLst/>
          </a:prstGeom>
        </p:spPr>
      </p:pic>
    </p:spTree>
    <p:extLst>
      <p:ext uri="{BB962C8B-B14F-4D97-AF65-F5344CB8AC3E}">
        <p14:creationId xmlns:p14="http://schemas.microsoft.com/office/powerpoint/2010/main" val="257974647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E7953F9-19FE-48C3-BD8C-B6C00EBF59A0}"/>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279</TotalTime>
  <Words>451</Words>
  <Application>Microsoft Office PowerPoint</Application>
  <PresentationFormat>Widescreen</PresentationFormat>
  <Paragraphs>40</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Montserrat</vt:lpstr>
      <vt:lpstr>Montserrat Light</vt:lpstr>
      <vt:lpstr>Wingdings</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docId:3B80E56963361EBEAF813AAC6978D2B2</cp:keywords>
  <cp:lastModifiedBy>Kjartan Bollason</cp:lastModifiedBy>
  <cp:revision>155</cp:revision>
  <dcterms:created xsi:type="dcterms:W3CDTF">2020-10-14T13:32:04Z</dcterms:created>
  <dcterms:modified xsi:type="dcterms:W3CDTF">2026-01-27T20:25:57Z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