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6" r:id="rId4"/>
  </p:sldMasterIdLst>
  <p:notesMasterIdLst>
    <p:notesMasterId r:id="rId9"/>
  </p:notesMasterIdLst>
  <p:sldIdLst>
    <p:sldId id="6421" r:id="rId5"/>
    <p:sldId id="6424" r:id="rId6"/>
    <p:sldId id="6423" r:id="rId7"/>
    <p:sldId id="651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000000"/>
    <a:srgbClr val="EC7C69"/>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16DC81-7174-056E-D008-CA725974059D}" v="17" dt="2025-07-31T09:47:53.909"/>
    <p1510:client id="{AEECBE3A-16A4-0731-5047-525534122B0E}" v="248" dt="2025-07-31T09:36:16.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5"/>
  </p:normalViewPr>
  <p:slideViewPr>
    <p:cSldViewPr snapToGrid="0">
      <p:cViewPr varScale="1">
        <p:scale>
          <a:sx n="60" d="100"/>
          <a:sy n="60" d="100"/>
        </p:scale>
        <p:origin x="65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aðalteksstílum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21986444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494236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335645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FRÁBÆR DVALARSTAÐIR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FERÐAMANNADVALAR</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6" r:id="rId3"/>
    <p:sldLayoutId id="214748392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earebunk.com/amsterdam/" TargetMode="External"/><Relationship Id="rId7" Type="http://schemas.openxmlformats.org/officeDocument/2006/relationships/image" Target="../media/image5.png"/><Relationship Id="rId2" Type="http://schemas.openxmlformats.org/officeDocument/2006/relationships/hyperlink" Target="https://wearebunk.com/amsterdam/culture/" TargetMode="External"/><Relationship Id="rId1" Type="http://schemas.openxmlformats.org/officeDocument/2006/relationships/slideLayout" Target="../slideLayouts/slideLayout4.xml"/><Relationship Id="rId6" Type="http://schemas.openxmlformats.org/officeDocument/2006/relationships/hyperlink" Target="https://creativecommons.org/licenses/by-sa/4.0/?ref=chooser-v1"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JEyjPThI47I" TargetMode="External"/><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youtube.com/watch?v=kZaN-gg_KDI" TargetMode="External"/><Relationship Id="rId5" Type="http://schemas.openxmlformats.org/officeDocument/2006/relationships/hyperlink" Target="https://www.youtube.com/watch?v=M2tUFbwW3-8"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315520" y="4896450"/>
            <a:ext cx="3351223" cy="1403226"/>
          </a:xfrm>
        </p:spPr>
        <p:txBody>
          <a:bodyPr/>
          <a:lstStyle/>
          <a:p>
            <a:pPr>
              <a:lnSpc>
                <a:spcPct val="100000"/>
              </a:lnSpc>
            </a:pPr>
            <a:r>
              <a:rPr lang="fr-FR" sz="2600" dirty="0" err="1"/>
              <a:t>Bunk</a:t>
            </a:r>
            <a:r>
              <a:rPr lang="fr-FR" sz="2600" dirty="0"/>
              <a:t> Amsterdam (</a:t>
            </a:r>
            <a:r>
              <a:rPr lang="fr-FR" sz="2600" dirty="0" err="1"/>
              <a:t>hótel</a:t>
            </a:r>
            <a:r>
              <a:rPr lang="fr-FR" sz="2600" dirty="0"/>
              <a:t> </a:t>
            </a:r>
            <a:r>
              <a:rPr lang="fr-FR" sz="2600" dirty="0" err="1"/>
              <a:t>og</a:t>
            </a:r>
            <a:r>
              <a:rPr lang="fr-FR" sz="2600" dirty="0"/>
              <a:t> </a:t>
            </a:r>
            <a:r>
              <a:rPr lang="fr-FR" sz="2600" dirty="0" err="1"/>
              <a:t>farfuglaheimili</a:t>
            </a:r>
            <a:r>
              <a:rPr lang="fr-FR" sz="2600" dirty="0"/>
              <a:t>), </a:t>
            </a:r>
            <a:r>
              <a:rPr lang="en-US" sz="2600" dirty="0" err="1"/>
              <a:t>Niðurlönd</a:t>
            </a:r>
            <a:endParaRPr lang="en-GB" sz="2600" dirty="0"/>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146304" y="3985016"/>
            <a:ext cx="3673221" cy="783811"/>
          </a:xfrm>
        </p:spPr>
        <p:txBody>
          <a:bodyPr/>
          <a:lstStyle/>
          <a:p>
            <a:r>
              <a:rPr lang="en-GB" sz="4000" dirty="0" err="1"/>
              <a:t>Tilviksrannsókn</a:t>
            </a:r>
            <a:r>
              <a:rPr lang="en-GB" sz="4000" dirty="0"/>
              <a:t> </a:t>
            </a:r>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r>
              <a:rPr lang="en-US" sz="2200" b="1" dirty="0">
                <a:solidFill>
                  <a:srgbClr val="EC7C69"/>
                </a:solidFill>
              </a:rPr>
              <a:t>Gististaðategund: </a:t>
            </a:r>
          </a:p>
          <a:p>
            <a:r>
              <a:rPr lang="en-US" sz="2200" dirty="0">
                <a:solidFill>
                  <a:srgbClr val="414141"/>
                </a:solidFill>
              </a:rPr>
              <a:t>Hótel </a:t>
            </a:r>
            <a:r>
              <a:rPr lang="en-US" sz="2200" dirty="0" err="1">
                <a:solidFill>
                  <a:srgbClr val="414141"/>
                </a:solidFill>
              </a:rPr>
              <a:t>og</a:t>
            </a:r>
            <a:r>
              <a:rPr lang="en-US" sz="2200" dirty="0">
                <a:solidFill>
                  <a:srgbClr val="414141"/>
                </a:solidFill>
              </a:rPr>
              <a:t> </a:t>
            </a:r>
            <a:r>
              <a:rPr lang="en-US" dirty="0" err="1"/>
              <a:t>farfuglaheimili</a:t>
            </a:r>
            <a:endParaRPr lang="en-US" sz="2200" dirty="0">
              <a:solidFill>
                <a:srgbClr val="414141"/>
              </a:solidFill>
            </a:endParaRPr>
          </a:p>
          <a:p>
            <a:endParaRPr lang="en-US" sz="2200" dirty="0">
              <a:solidFill>
                <a:srgbClr val="414141"/>
              </a:solidFill>
            </a:endParaRPr>
          </a:p>
          <a:p>
            <a:r>
              <a:rPr lang="en-US" sz="2200" b="1" dirty="0">
                <a:solidFill>
                  <a:srgbClr val="EC7C69"/>
                </a:solidFill>
              </a:rPr>
              <a:t>Tengsl við menningarviðburði: </a:t>
            </a:r>
            <a:r>
              <a:rPr lang="en-US" dirty="0" err="1"/>
              <a:t>Gömul</a:t>
            </a:r>
            <a:r>
              <a:rPr lang="en-US" dirty="0"/>
              <a:t> kirkja sem hefur verið endurnýjuð sem hótel með áherslu á list, menningu og staðbundna viðburði </a:t>
            </a:r>
            <a:r>
              <a:rPr lang="en-US" sz="2200" dirty="0">
                <a:solidFill>
                  <a:srgbClr val="414141"/>
                </a:solidFill>
              </a:rPr>
              <a:t>(</a:t>
            </a:r>
            <a:r>
              <a:rPr lang="en-US" sz="2200" dirty="0">
                <a:solidFill>
                  <a:srgbClr val="414141"/>
                </a:solidFill>
                <a:hlinkClick r:id="rId2"/>
              </a:rPr>
              <a:t>https://wearebunk.com/amsterdam/culture/</a:t>
            </a:r>
            <a:r>
              <a:rPr lang="en-US" sz="2200" dirty="0">
                <a:solidFill>
                  <a:srgbClr val="414141"/>
                </a:solidFill>
              </a:rPr>
              <a:t>)</a:t>
            </a: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rPr lang="en-GB"/>
              <a:t>Ljósmynd: </a:t>
            </a:r>
            <a:r>
              <a:rPr lang="fr-FR" err="1"/>
              <a:t>Bunk </a:t>
            </a:r>
            <a:r>
              <a:rPr lang="fr-FR"/>
              <a:t>Amsterdam</a:t>
            </a:r>
            <a:endParaRPr lang="en-GB"/>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5572310" cy="769441"/>
          </a:xfrm>
          <a:prstGeom prst="rect">
            <a:avLst/>
          </a:prstGeom>
          <a:noFill/>
        </p:spPr>
        <p:txBody>
          <a:bodyPr wrap="square" rtlCol="0">
            <a:spAutoFit/>
          </a:bodyPr>
          <a:lstStyle/>
          <a:p>
            <a:r>
              <a:rPr lang="en-IE" sz="2200" b="1" dirty="0">
                <a:solidFill>
                  <a:srgbClr val="414141"/>
                </a:solidFill>
              </a:rPr>
              <a:t>Upplýsingaveitur: </a:t>
            </a:r>
            <a:r>
              <a:rPr lang="en-IE" sz="2200" dirty="0">
                <a:solidFill>
                  <a:srgbClr val="414141"/>
                </a:solidFill>
              </a:rPr>
              <a:t>Hótel, farfuglaheimili, veitingastaður</a:t>
            </a:r>
          </a:p>
          <a:p>
            <a:r>
              <a:rPr lang="en-IE" sz="2200" b="1" dirty="0" err="1">
                <a:solidFill>
                  <a:srgbClr val="414141"/>
                </a:solidFill>
              </a:rPr>
              <a:t>Vefsíða:</a:t>
            </a:r>
            <a:r>
              <a:rPr lang="en-IE" sz="2200" dirty="0">
                <a:solidFill>
                  <a:srgbClr val="459597"/>
                </a:solidFill>
                <a:hlinkClick r:id="rId3"/>
              </a:rPr>
              <a:t>https://wearebunk.com/amsterdam/</a:t>
            </a:r>
            <a:endParaRPr lang="en-IE" sz="2200" dirty="0">
              <a:solidFill>
                <a:srgbClr val="459597"/>
              </a:solidFill>
            </a:endParaRPr>
          </a:p>
        </p:txBody>
      </p:sp>
      <p:pic>
        <p:nvPicPr>
          <p:cNvPr id="14" name="Picture Placeholder 13">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t="6686" b="6686"/>
          <a:stretch/>
        </p:blipFill>
        <p:spPr>
          <a:xfrm>
            <a:off x="7089" y="257177"/>
            <a:ext cx="7575621" cy="4331221"/>
          </a:xfrm>
        </p:spPr>
      </p:pic>
      <p:pic>
        <p:nvPicPr>
          <p:cNvPr id="2" name="Picture 1" descr="Co-funded by the European Union logo in png for web usage">
            <a:extLst>
              <a:ext uri="{FF2B5EF4-FFF2-40B4-BE49-F238E27FC236}">
                <a16:creationId xmlns:a16="http://schemas.microsoft.com/office/drawing/2014/main" id="{F1FF8601-4346-DA15-B12D-3FD4733671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7474" y="6415920"/>
            <a:ext cx="1530819" cy="319792"/>
          </a:xfrm>
          <a:prstGeom prst="rect">
            <a:avLst/>
          </a:prstGeom>
          <a:noFill/>
          <a:ln>
            <a:noFill/>
          </a:ln>
        </p:spPr>
      </p:pic>
      <p:sp>
        <p:nvSpPr>
          <p:cNvPr id="8" name="Rectangle 7">
            <a:extLst>
              <a:ext uri="{FF2B5EF4-FFF2-40B4-BE49-F238E27FC236}">
                <a16:creationId xmlns:a16="http://schemas.microsoft.com/office/drawing/2014/main" id="{2CB0EAC2-986F-1752-6143-BCFD69CFC6E9}"/>
              </a:ext>
            </a:extLst>
          </p:cNvPr>
          <p:cNvSpPr/>
          <p:nvPr/>
        </p:nvSpPr>
        <p:spPr>
          <a:xfrm>
            <a:off x="7237581" y="6269434"/>
            <a:ext cx="4292836" cy="553998"/>
          </a:xfrm>
          <a:prstGeom prst="rect">
            <a:avLst/>
          </a:prstGeom>
        </p:spPr>
        <p:txBody>
          <a:bodyPr wrap="square">
            <a:spAutoFit/>
          </a:bodyPr>
          <a:lstStyle/>
          <a:p>
            <a:pPr algn="just">
              <a:lnSpc>
                <a:spcPts val="880"/>
              </a:lnSpc>
            </a:pPr>
            <a:r>
              <a:rPr lang="en-US" sz="80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9" name="Group 8">
            <a:extLst>
              <a:ext uri="{FF2B5EF4-FFF2-40B4-BE49-F238E27FC236}">
                <a16:creationId xmlns:a16="http://schemas.microsoft.com/office/drawing/2014/main" id="{6CAC3316-AD5C-CD5E-9838-125AEC54D30A}"/>
              </a:ext>
            </a:extLst>
          </p:cNvPr>
          <p:cNvGrpSpPr/>
          <p:nvPr/>
        </p:nvGrpSpPr>
        <p:grpSpPr>
          <a:xfrm>
            <a:off x="4333690" y="5976865"/>
            <a:ext cx="1307461" cy="742180"/>
            <a:chOff x="340586" y="8789227"/>
            <a:chExt cx="1307461" cy="742180"/>
          </a:xfrm>
        </p:grpSpPr>
        <p:sp>
          <p:nvSpPr>
            <p:cNvPr id="11" name="Rectangle 10">
              <a:extLst>
                <a:ext uri="{FF2B5EF4-FFF2-40B4-BE49-F238E27FC236}">
                  <a16:creationId xmlns:a16="http://schemas.microsoft.com/office/drawing/2014/main" id="{E344967F-F56D-C161-4208-7CD8C0FC0815}"/>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er með leyfi </a:t>
              </a:r>
            </a:p>
            <a:p>
              <a:pPr algn="just"/>
              <a:r>
                <a:rPr lang="en-US" sz="900" b="1">
                  <a:solidFill>
                    <a:schemeClr val="tx1"/>
                  </a:solidFill>
                  <a:latin typeface="+mj-lt"/>
                </a:rPr>
                <a:t>undir </a:t>
              </a:r>
              <a:r>
                <a:rPr lang="en-US" sz="900" b="1">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A5983E8D-81CC-C2AB-8934-71C224CE794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2052779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456670" y="424434"/>
            <a:ext cx="5521426" cy="803654"/>
          </a:xfrm>
          <a:prstGeom prst="rect">
            <a:avLst/>
          </a:prstGeom>
        </p:spPr>
        <p:txBody>
          <a:bodyPr/>
          <a:lstStyle/>
          <a:p>
            <a:r>
              <a:rPr lang="en-US" dirty="0" err="1"/>
              <a:t>Smelltu</a:t>
            </a:r>
            <a:r>
              <a:rPr lang="en-US" dirty="0"/>
              <a:t> </a:t>
            </a:r>
            <a:r>
              <a:rPr lang="en-US" dirty="0" err="1"/>
              <a:t>til</a:t>
            </a:r>
            <a:r>
              <a:rPr lang="en-US" dirty="0"/>
              <a:t> </a:t>
            </a:r>
            <a:r>
              <a:rPr lang="en-US" dirty="0" err="1"/>
              <a:t>að</a:t>
            </a:r>
            <a:r>
              <a:rPr lang="en-US" dirty="0"/>
              <a:t> </a:t>
            </a:r>
            <a:r>
              <a:rPr lang="en-US" dirty="0" err="1"/>
              <a:t>sjá</a:t>
            </a:r>
            <a:r>
              <a:rPr lang="en-US" dirty="0"/>
              <a:t> </a:t>
            </a:r>
            <a:r>
              <a:rPr lang="en-US" dirty="0" err="1"/>
              <a:t>myndbönd</a:t>
            </a:r>
            <a:endParaRPr lang="en-US" dirty="0"/>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157324" y="1303457"/>
            <a:ext cx="6344060" cy="5398759"/>
          </a:xfrm>
        </p:spPr>
        <p:txBody>
          <a:bodyPr/>
          <a:lstStyle/>
          <a:p>
            <a:pPr>
              <a:spcAft>
                <a:spcPts val="600"/>
              </a:spcAft>
            </a:pPr>
            <a:r>
              <a:rPr lang="en-US" b="1" dirty="0">
                <a:solidFill>
                  <a:srgbClr val="EC7C69"/>
                </a:solidFill>
              </a:rPr>
              <a:t>Nafn: </a:t>
            </a:r>
            <a:r>
              <a:rPr lang="fr-FR" dirty="0" err="1">
                <a:solidFill>
                  <a:srgbClr val="414141"/>
                </a:solidFill>
              </a:rPr>
              <a:t>Bunk </a:t>
            </a:r>
            <a:r>
              <a:rPr lang="fr-FR" dirty="0">
                <a:solidFill>
                  <a:srgbClr val="414141"/>
                </a:solidFill>
              </a:rPr>
              <a:t>Amsterdam</a:t>
            </a:r>
          </a:p>
          <a:p>
            <a:pPr>
              <a:spcAft>
                <a:spcPts val="600"/>
              </a:spcAft>
            </a:pPr>
            <a:r>
              <a:rPr lang="en-US" b="1" dirty="0">
                <a:solidFill>
                  <a:srgbClr val="EC7C69"/>
                </a:solidFill>
              </a:rPr>
              <a:t>Video Untold Stories Amsterdam: </a:t>
            </a:r>
            <a:r>
              <a:rPr lang="en-US" dirty="0"/>
              <a:t>kynnir Bunk Hotel í Amsterdam með fersku og líflegu sniði sem endurspeglar andrúmsloft hótelsins.</a:t>
            </a:r>
          </a:p>
          <a:p>
            <a:pPr>
              <a:spcAft>
                <a:spcPts val="600"/>
              </a:spcAft>
            </a:pPr>
            <a:endParaRPr lang="en-US" b="1" strike="sngStrike" dirty="0"/>
          </a:p>
          <a:p>
            <a:pPr>
              <a:spcAft>
                <a:spcPts val="600"/>
              </a:spcAft>
            </a:pPr>
            <a:r>
              <a:rPr lang="en-US" b="1" dirty="0">
                <a:solidFill>
                  <a:srgbClr val="EC7C69"/>
                </a:solidFill>
              </a:rPr>
              <a:t>Hugmynd og hugmyndastefna: </a:t>
            </a:r>
            <a:r>
              <a:rPr lang="en-US" dirty="0">
                <a:solidFill>
                  <a:srgbClr val="414141"/>
                </a:solidFill>
              </a:rPr>
              <a:t>Bunk Hotel Amsterdam, staðsett í endurnýttu kirkju frá 1921 í Amsterdam-Noord, sameinar arfleifðararkitektúr og nútímalega hönnun á farsælan hátt. Það býður upp á einstaka dvöl með notalegum herbergjum </a:t>
            </a:r>
            <a:r>
              <a:rPr lang="en-US" dirty="0" err="1">
                <a:solidFill>
                  <a:srgbClr val="414141"/>
                </a:solidFill>
              </a:rPr>
              <a:t>og</a:t>
            </a:r>
            <a:r>
              <a:rPr lang="en-US" dirty="0">
                <a:solidFill>
                  <a:srgbClr val="414141"/>
                </a:solidFill>
              </a:rPr>
              <a:t> </a:t>
            </a:r>
            <a:r>
              <a:rPr lang="en-US" dirty="0" err="1"/>
              <a:t>flottum</a:t>
            </a:r>
            <a:r>
              <a:rPr lang="en-US" dirty="0">
                <a:solidFill>
                  <a:srgbClr val="414141"/>
                </a:solidFill>
              </a:rPr>
              <a:t>, líflegum veitingastað og sameiginlegum rýmum. Bunk er þekkt fyrir menningarlega dagskrá sína, þar sem haldnir eru viðburðir eins og listaskýringasýningar, lifandi tónlist og vinnustofur, sem efla samfélagslega þátttöku og styðja við staðbundna listamenn.</a:t>
            </a:r>
          </a:p>
        </p:txBody>
      </p:sp>
      <p:pic>
        <p:nvPicPr>
          <p:cNvPr id="8" name="Picture Placeholder 7">
            <a:hlinkClick r:id="rId3"/>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4"/>
          <a:srcRect l="4880" r="4880"/>
          <a:stretch/>
        </p:blipFill>
        <p:spPr>
          <a:xfrm>
            <a:off x="7143400" y="1219242"/>
            <a:ext cx="3918486" cy="2209758"/>
          </a:xfrm>
        </p:spPr>
      </p:pic>
      <p:sp>
        <p:nvSpPr>
          <p:cNvPr id="16" name="TextBox 15">
            <a:extLst>
              <a:ext uri="{FF2B5EF4-FFF2-40B4-BE49-F238E27FC236}">
                <a16:creationId xmlns:a16="http://schemas.microsoft.com/office/drawing/2014/main" id="{2593BBE9-B783-6826-009C-90EAF0A776E1}"/>
              </a:ext>
            </a:extLst>
          </p:cNvPr>
          <p:cNvSpPr txBox="1"/>
          <p:nvPr/>
        </p:nvSpPr>
        <p:spPr>
          <a:xfrm>
            <a:off x="5978096" y="424434"/>
            <a:ext cx="6100762" cy="369332"/>
          </a:xfrm>
          <a:prstGeom prst="rect">
            <a:avLst/>
          </a:prstGeom>
          <a:noFill/>
        </p:spPr>
        <p:txBody>
          <a:bodyPr wrap="square">
            <a:spAutoFit/>
          </a:bodyPr>
          <a:lstStyle/>
          <a:p>
            <a:pPr algn="ctr"/>
            <a:r>
              <a:rPr lang="en-US" sz="1800" b="1" dirty="0">
                <a:solidFill>
                  <a:srgbClr val="414141"/>
                </a:solidFill>
              </a:rPr>
              <a:t>Tengill:</a:t>
            </a:r>
            <a:r>
              <a:rPr lang="en-US" sz="1800" dirty="0">
                <a:solidFill>
                  <a:srgbClr val="414141"/>
                </a:solidFill>
                <a:hlinkClick r:id="rId5"/>
              </a:rPr>
              <a:t> https://www.youtube.com/watch?v=M2tUFbwW3-8</a:t>
            </a:r>
            <a:r>
              <a:rPr lang="en-US" sz="1800" dirty="0">
                <a:solidFill>
                  <a:srgbClr val="414141"/>
                </a:solidFill>
              </a:rPr>
              <a:t> </a:t>
            </a:r>
          </a:p>
        </p:txBody>
      </p:sp>
      <p:sp>
        <p:nvSpPr>
          <p:cNvPr id="17" name="TextBox 16">
            <a:extLst>
              <a:ext uri="{FF2B5EF4-FFF2-40B4-BE49-F238E27FC236}">
                <a16:creationId xmlns:a16="http://schemas.microsoft.com/office/drawing/2014/main" id="{5AC96889-F4ED-B999-893C-656AE2B84F13}"/>
              </a:ext>
            </a:extLst>
          </p:cNvPr>
          <p:cNvSpPr txBox="1"/>
          <p:nvPr/>
        </p:nvSpPr>
        <p:spPr>
          <a:xfrm>
            <a:off x="7143399" y="3569321"/>
            <a:ext cx="3429350" cy="369332"/>
          </a:xfrm>
          <a:prstGeom prst="rect">
            <a:avLst/>
          </a:prstGeom>
          <a:noFill/>
        </p:spPr>
        <p:txBody>
          <a:bodyPr wrap="square" rtlCol="0">
            <a:spAutoFit/>
          </a:bodyPr>
          <a:lstStyle/>
          <a:p>
            <a:pPr algn="ctr"/>
            <a:r>
              <a:rPr lang="en-IE" dirty="0">
                <a:solidFill>
                  <a:srgbClr val="414141"/>
                </a:solidFill>
              </a:rPr>
              <a:t>Upplifðu Bunk: Ósögð sögu</a:t>
            </a:r>
          </a:p>
        </p:txBody>
      </p:sp>
      <p:pic>
        <p:nvPicPr>
          <p:cNvPr id="19" name="Picture 18">
            <a:hlinkClick r:id="rId6"/>
            <a:extLst>
              <a:ext uri="{FF2B5EF4-FFF2-40B4-BE49-F238E27FC236}">
                <a16:creationId xmlns:a16="http://schemas.microsoft.com/office/drawing/2014/main" id="{07DB0D38-1EAB-A477-9474-44430000FCAE}"/>
              </a:ext>
            </a:extLst>
          </p:cNvPr>
          <p:cNvPicPr>
            <a:picLocks noChangeAspect="1"/>
          </p:cNvPicPr>
          <p:nvPr/>
        </p:nvPicPr>
        <p:blipFill>
          <a:blip r:embed="rId7"/>
          <a:srcRect/>
          <a:stretch/>
        </p:blipFill>
        <p:spPr>
          <a:xfrm>
            <a:off x="7019596" y="4078974"/>
            <a:ext cx="4210379" cy="2277486"/>
          </a:xfrm>
          <a:prstGeom prst="rect">
            <a:avLst/>
          </a:prstGeom>
        </p:spPr>
      </p:pic>
      <p:sp>
        <p:nvSpPr>
          <p:cNvPr id="22" name="Flowchart: Connector 21">
            <a:extLst>
              <a:ext uri="{FF2B5EF4-FFF2-40B4-BE49-F238E27FC236}">
                <a16:creationId xmlns:a16="http://schemas.microsoft.com/office/drawing/2014/main" id="{193BCCEB-A36F-F45A-6921-82EA93CED68B}"/>
              </a:ext>
            </a:extLst>
          </p:cNvPr>
          <p:cNvSpPr/>
          <p:nvPr/>
        </p:nvSpPr>
        <p:spPr>
          <a:xfrm>
            <a:off x="6213906" y="712383"/>
            <a:ext cx="1898735" cy="1807530"/>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1600" b="1" dirty="0" err="1"/>
              <a:t>Smelltu</a:t>
            </a:r>
            <a:r>
              <a:rPr lang="en-IE" sz="1600" b="1" dirty="0"/>
              <a:t> </a:t>
            </a:r>
            <a:r>
              <a:rPr lang="en-IE" sz="1600" b="1" dirty="0" err="1"/>
              <a:t>til</a:t>
            </a:r>
            <a:r>
              <a:rPr lang="en-IE" sz="1600" b="1" dirty="0"/>
              <a:t> </a:t>
            </a:r>
            <a:r>
              <a:rPr lang="en-IE" sz="1600" b="1" dirty="0" err="1"/>
              <a:t>að</a:t>
            </a:r>
            <a:r>
              <a:rPr lang="en-IE" sz="1600" b="1" dirty="0"/>
              <a:t> </a:t>
            </a:r>
            <a:r>
              <a:rPr lang="en-IE" sz="1600" b="1" dirty="0" err="1"/>
              <a:t>horfa</a:t>
            </a:r>
            <a:r>
              <a:rPr lang="en-IE" sz="1600" b="1" dirty="0"/>
              <a:t> á </a:t>
            </a:r>
            <a:r>
              <a:rPr lang="en-IE" sz="1600" b="1" dirty="0" err="1"/>
              <a:t>myndbandið</a:t>
            </a:r>
            <a:endParaRPr lang="en-IE" sz="1600" b="1" dirty="0"/>
          </a:p>
        </p:txBody>
      </p:sp>
    </p:spTree>
    <p:extLst>
      <p:ext uri="{BB962C8B-B14F-4D97-AF65-F5344CB8AC3E}">
        <p14:creationId xmlns:p14="http://schemas.microsoft.com/office/powerpoint/2010/main" val="2298289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pPr>
            <a:r>
              <a:rPr lang="en-GB" sz="3200" b="1"/>
              <a:t>Tengsl við borgina og menningu hennar</a:t>
            </a:r>
            <a:endParaRPr lang="en-GB" sz="3200"/>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r>
              <a:rPr lang="fr-FR" sz="2400" err="1"/>
              <a:t>Bunk </a:t>
            </a:r>
            <a:r>
              <a:rPr lang="fr-FR" sz="2400"/>
              <a:t>Amsterdam</a:t>
            </a:r>
            <a:endParaRPr lang="en-GB" sz="240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rPr lang="en-GB"/>
              <a:t>Ljósmynd: </a:t>
            </a:r>
            <a:r>
              <a:rPr lang="fr-FR" err="1"/>
              <a:t>Bunk </a:t>
            </a:r>
            <a:r>
              <a:rPr lang="fr-FR"/>
              <a:t>Amsterdam</a:t>
            </a:r>
            <a:endParaRPr lang="en-GB"/>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a:p>
        </p:txBody>
      </p:sp>
      <p:pic>
        <p:nvPicPr>
          <p:cNvPr id="21" name="Picture Placeholder 20">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2"/>
          <a:srcRect t="5034" b="5034"/>
          <a:stretch/>
        </p:blipFill>
        <p:spPr>
          <a:xfrm>
            <a:off x="391600" y="0"/>
            <a:ext cx="3423163" cy="1945748"/>
          </a:xfrm>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79"/>
            <a:ext cx="7535665" cy="627765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b="1" dirty="0">
                <a:solidFill>
                  <a:srgbClr val="EC7C69"/>
                </a:solidFill>
              </a:rPr>
              <a:t>Menningarpúls Amsterdam: </a:t>
            </a:r>
            <a:r>
              <a:rPr lang="en-US" sz="2200" dirty="0">
                <a:solidFill>
                  <a:srgbClr val="414141"/>
                </a:solidFill>
              </a:rPr>
              <a:t>Samþætting reglulegra menningarviðburða hjá Bunk Hotel sýnir hvernig óhefðbundin gistiaðstaða getur eflt raunveruleg samfélagsleg tengsl. Með því að bjóða upp á lifandi tónleika og sýningar fer hún út fyrir hefðbundna gistingu, auðgar upplifun gesta og festir hótelið í staðbundnu skapandi vistkerfi. </a:t>
            </a:r>
          </a:p>
          <a:p>
            <a:pPr>
              <a:spcAft>
                <a:spcPts val="1200"/>
              </a:spcAft>
            </a:pPr>
            <a:r>
              <a:rPr lang="en-US" sz="2200" b="1" dirty="0">
                <a:solidFill>
                  <a:srgbClr val="EC7C69"/>
                </a:solidFill>
              </a:rPr>
              <a:t>Leyndu tónlistarstofan: </a:t>
            </a:r>
            <a:r>
              <a:rPr lang="en-US" sz="2200" dirty="0">
                <a:solidFill>
                  <a:srgbClr val="414141"/>
                </a:solidFill>
              </a:rPr>
              <a:t>Að bjóða upp á sérhæfða tónlistarstofu undirstrikar nýstárlega nálgun Bunk á þátttöku gesta. Þessi aðstaða styður sköpunarkraft og menningarlega framleiðslu, staðsetur hótelið sem vaxtarstöð fyrir staðbundna listamenn og styrkir stöðu þess sem menningarlegur miðstöð sem gengur lengra en hefðbundin gestamóttaka.</a:t>
            </a:r>
          </a:p>
          <a:p>
            <a:pPr>
              <a:spcAft>
                <a:spcPts val="1200"/>
              </a:spcAft>
            </a:pPr>
            <a:r>
              <a:rPr lang="en-US" sz="2200" b="1" dirty="0">
                <a:solidFill>
                  <a:srgbClr val="EC7C69"/>
                </a:solidFill>
              </a:rPr>
              <a:t>Podcast-upptökustaðurinn: </a:t>
            </a:r>
            <a:r>
              <a:rPr lang="en-US" sz="2200" dirty="0">
                <a:solidFill>
                  <a:srgbClr val="414141"/>
                </a:solidFill>
              </a:rPr>
              <a:t>Rými Bunk fyrir podcastupptökur sýnir hvernig gististaðir geta veitt gestum vald til að taka þátt í menningarlegum frásögnum. Með því að auðvelda miðlasköpun hvetur hótelið til merkingarbærrar samskipta við samfélagið og bætir við reynslulög sem dýpka tengsl gesta og tryggð.</a:t>
            </a: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2485736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4</a:t>
            </a:fld>
            <a:endParaRPr lang="fr-CA"/>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045277"/>
            <a:ext cx="6465570" cy="5809715"/>
          </a:xfrm>
          <a:prstGeom prst="rect">
            <a:avLst/>
          </a:prstGeom>
        </p:spPr>
        <p:txBody>
          <a:bodyPr/>
          <a:lstStyle/>
          <a:p>
            <a:endParaRPr lang="en-US" sz="2000" dirty="0">
              <a:solidFill>
                <a:srgbClr val="414141"/>
              </a:solidFill>
            </a:endParaRPr>
          </a:p>
          <a:p>
            <a:pPr marL="342900" indent="-342900">
              <a:buFont typeface="Wingdings" panose="05000000000000000000" pitchFamily="2" charset="2"/>
              <a:buChar char="v"/>
            </a:pPr>
            <a:r>
              <a:rPr lang="en-US" sz="2000" b="1" dirty="0">
                <a:solidFill>
                  <a:srgbClr val="414141"/>
                </a:solidFill>
              </a:rPr>
              <a:t>Menning </a:t>
            </a:r>
            <a:r>
              <a:rPr lang="en-US" sz="2000" b="1" dirty="0" err="1">
                <a:solidFill>
                  <a:srgbClr val="414141"/>
                </a:solidFill>
              </a:rPr>
              <a:t>sem</a:t>
            </a:r>
            <a:r>
              <a:rPr lang="en-US" sz="2000" b="1" dirty="0">
                <a:solidFill>
                  <a:srgbClr val="414141"/>
                </a:solidFill>
              </a:rPr>
              <a:t> </a:t>
            </a:r>
            <a:r>
              <a:rPr lang="en-US" sz="2000" b="1" dirty="0" err="1">
                <a:solidFill>
                  <a:srgbClr val="414141"/>
                </a:solidFill>
              </a:rPr>
              <a:t>kjarnaupplifun</a:t>
            </a:r>
            <a:r>
              <a:rPr lang="en-US" sz="2000" b="1" dirty="0">
                <a:solidFill>
                  <a:srgbClr val="414141"/>
                </a:solidFill>
              </a:rPr>
              <a:t>: </a:t>
            </a:r>
            <a:r>
              <a:rPr lang="en-US" sz="2000" dirty="0" err="1"/>
              <a:t>Með</a:t>
            </a:r>
            <a:r>
              <a:rPr lang="en-US" sz="2000" dirty="0"/>
              <a:t> </a:t>
            </a:r>
            <a:r>
              <a:rPr lang="en-US" sz="2000" dirty="0" err="1"/>
              <a:t>því</a:t>
            </a:r>
            <a:r>
              <a:rPr lang="en-US" sz="2000" dirty="0"/>
              <a:t> </a:t>
            </a:r>
            <a:r>
              <a:rPr lang="en-US" sz="2000" dirty="0" err="1"/>
              <a:t>að</a:t>
            </a:r>
            <a:r>
              <a:rPr lang="en-US" sz="2000" dirty="0"/>
              <a:t> </a:t>
            </a:r>
            <a:r>
              <a:rPr lang="en-US" sz="2000" dirty="0" err="1">
                <a:solidFill>
                  <a:srgbClr val="414141"/>
                </a:solidFill>
              </a:rPr>
              <a:t>samþætta</a:t>
            </a:r>
            <a:r>
              <a:rPr lang="en-US" sz="2000" dirty="0">
                <a:solidFill>
                  <a:srgbClr val="414141"/>
                </a:solidFill>
              </a:rPr>
              <a:t> </a:t>
            </a:r>
            <a:r>
              <a:rPr lang="en-US" sz="2000" dirty="0" err="1">
                <a:solidFill>
                  <a:srgbClr val="414141"/>
                </a:solidFill>
              </a:rPr>
              <a:t>staðbundna</a:t>
            </a:r>
            <a:r>
              <a:rPr lang="en-US" sz="2000" dirty="0">
                <a:solidFill>
                  <a:srgbClr val="414141"/>
                </a:solidFill>
              </a:rPr>
              <a:t> list, </a:t>
            </a:r>
            <a:r>
              <a:rPr lang="en-US" sz="2000" dirty="0" err="1">
                <a:solidFill>
                  <a:srgbClr val="414141"/>
                </a:solidFill>
              </a:rPr>
              <a:t>tónlist</a:t>
            </a:r>
            <a:r>
              <a:rPr lang="en-US" sz="2000" dirty="0">
                <a:solidFill>
                  <a:srgbClr val="414141"/>
                </a:solidFill>
              </a:rPr>
              <a:t> </a:t>
            </a:r>
            <a:r>
              <a:rPr lang="en-US" sz="2000" dirty="0" err="1">
                <a:solidFill>
                  <a:srgbClr val="414141"/>
                </a:solidFill>
              </a:rPr>
              <a:t>og</a:t>
            </a:r>
            <a:r>
              <a:rPr lang="en-US" sz="2000" dirty="0">
                <a:solidFill>
                  <a:srgbClr val="414141"/>
                </a:solidFill>
              </a:rPr>
              <a:t> </a:t>
            </a:r>
            <a:r>
              <a:rPr lang="en-US" sz="2000" dirty="0" err="1">
                <a:solidFill>
                  <a:srgbClr val="414141"/>
                </a:solidFill>
              </a:rPr>
              <a:t>viðburði</a:t>
            </a:r>
            <a:r>
              <a:rPr lang="en-US" sz="2000" dirty="0">
                <a:solidFill>
                  <a:srgbClr val="414141"/>
                </a:solidFill>
              </a:rPr>
              <a:t> í </a:t>
            </a:r>
            <a:r>
              <a:rPr lang="en-US" sz="2000" dirty="0" err="1">
                <a:solidFill>
                  <a:srgbClr val="414141"/>
                </a:solidFill>
              </a:rPr>
              <a:t>upplifun</a:t>
            </a:r>
            <a:r>
              <a:rPr lang="en-US" sz="2000" dirty="0">
                <a:solidFill>
                  <a:srgbClr val="414141"/>
                </a:solidFill>
              </a:rPr>
              <a:t> </a:t>
            </a:r>
            <a:r>
              <a:rPr lang="en-US" sz="2000" dirty="0" err="1">
                <a:solidFill>
                  <a:srgbClr val="414141"/>
                </a:solidFill>
              </a:rPr>
              <a:t>gesta</a:t>
            </a:r>
            <a:r>
              <a:rPr lang="en-US" sz="2000" dirty="0">
                <a:solidFill>
                  <a:srgbClr val="414141"/>
                </a:solidFill>
              </a:rPr>
              <a:t> </a:t>
            </a:r>
            <a:r>
              <a:rPr lang="en-US" sz="2000" dirty="0" err="1">
                <a:solidFill>
                  <a:srgbClr val="414141"/>
                </a:solidFill>
              </a:rPr>
              <a:t>geturðu</a:t>
            </a:r>
            <a:r>
              <a:rPr lang="en-US" sz="2000" dirty="0">
                <a:solidFill>
                  <a:srgbClr val="414141"/>
                </a:solidFill>
              </a:rPr>
              <a:t> </a:t>
            </a:r>
            <a:r>
              <a:rPr lang="en-US" sz="2000" dirty="0" err="1">
                <a:solidFill>
                  <a:srgbClr val="414141"/>
                </a:solidFill>
              </a:rPr>
              <a:t>með</a:t>
            </a:r>
            <a:r>
              <a:rPr lang="en-US" sz="2000" dirty="0">
                <a:solidFill>
                  <a:srgbClr val="414141"/>
                </a:solidFill>
              </a:rPr>
              <a:t> </a:t>
            </a:r>
            <a:r>
              <a:rPr lang="en-US" sz="2000" dirty="0" err="1">
                <a:solidFill>
                  <a:srgbClr val="414141"/>
                </a:solidFill>
              </a:rPr>
              <a:t>menningarlegum</a:t>
            </a:r>
            <a:r>
              <a:rPr lang="en-US" sz="2000" dirty="0">
                <a:solidFill>
                  <a:srgbClr val="414141"/>
                </a:solidFill>
              </a:rPr>
              <a:t> </a:t>
            </a:r>
            <a:r>
              <a:rPr lang="en-US" sz="2000" dirty="0" err="1">
                <a:solidFill>
                  <a:srgbClr val="414141"/>
                </a:solidFill>
              </a:rPr>
              <a:t>dagskrá</a:t>
            </a:r>
            <a:r>
              <a:rPr lang="en-US" sz="2000" dirty="0">
                <a:solidFill>
                  <a:srgbClr val="414141"/>
                </a:solidFill>
              </a:rPr>
              <a:t> </a:t>
            </a:r>
            <a:r>
              <a:rPr lang="en-US" sz="2000" dirty="0" err="1">
                <a:solidFill>
                  <a:srgbClr val="414141"/>
                </a:solidFill>
              </a:rPr>
              <a:t>breytt</a:t>
            </a:r>
            <a:r>
              <a:rPr lang="en-US" sz="2000" dirty="0">
                <a:solidFill>
                  <a:srgbClr val="414141"/>
                </a:solidFill>
              </a:rPr>
              <a:t> </a:t>
            </a:r>
            <a:r>
              <a:rPr lang="en-US" sz="2000" dirty="0" err="1">
                <a:solidFill>
                  <a:srgbClr val="414141"/>
                </a:solidFill>
              </a:rPr>
              <a:t>gististaðnum</a:t>
            </a:r>
            <a:r>
              <a:rPr lang="en-US" sz="2000" dirty="0">
                <a:solidFill>
                  <a:srgbClr val="414141"/>
                </a:solidFill>
              </a:rPr>
              <a:t> </a:t>
            </a:r>
            <a:r>
              <a:rPr lang="en-US" sz="2000" dirty="0" err="1">
                <a:solidFill>
                  <a:srgbClr val="414141"/>
                </a:solidFill>
              </a:rPr>
              <a:t>þínum</a:t>
            </a:r>
            <a:r>
              <a:rPr lang="en-US" sz="2000" dirty="0">
                <a:solidFill>
                  <a:srgbClr val="414141"/>
                </a:solidFill>
              </a:rPr>
              <a:t> í </a:t>
            </a:r>
            <a:r>
              <a:rPr lang="en-US" sz="2000" dirty="0" err="1">
                <a:solidFill>
                  <a:srgbClr val="414141"/>
                </a:solidFill>
              </a:rPr>
              <a:t>líflega</a:t>
            </a:r>
            <a:r>
              <a:rPr lang="en-US" sz="2000" dirty="0">
                <a:solidFill>
                  <a:srgbClr val="414141"/>
                </a:solidFill>
              </a:rPr>
              <a:t> </a:t>
            </a:r>
            <a:r>
              <a:rPr lang="en-US" sz="2000" dirty="0" err="1">
                <a:solidFill>
                  <a:srgbClr val="414141"/>
                </a:solidFill>
              </a:rPr>
              <a:t>félagslega</a:t>
            </a:r>
            <a:r>
              <a:rPr lang="en-US" sz="2000" dirty="0">
                <a:solidFill>
                  <a:srgbClr val="414141"/>
                </a:solidFill>
              </a:rPr>
              <a:t> </a:t>
            </a:r>
            <a:r>
              <a:rPr lang="en-US" sz="2000" dirty="0" err="1">
                <a:solidFill>
                  <a:srgbClr val="414141"/>
                </a:solidFill>
              </a:rPr>
              <a:t>rými</a:t>
            </a:r>
            <a:r>
              <a:rPr lang="en-US" sz="2000" dirty="0">
                <a:solidFill>
                  <a:srgbClr val="414141"/>
                </a:solidFill>
              </a:rPr>
              <a:t> </a:t>
            </a:r>
            <a:r>
              <a:rPr lang="en-US" sz="2000" dirty="0" err="1">
                <a:solidFill>
                  <a:srgbClr val="414141"/>
                </a:solidFill>
              </a:rPr>
              <a:t>sem</a:t>
            </a:r>
            <a:r>
              <a:rPr lang="en-US" sz="2000" dirty="0">
                <a:solidFill>
                  <a:srgbClr val="414141"/>
                </a:solidFill>
              </a:rPr>
              <a:t> </a:t>
            </a:r>
            <a:r>
              <a:rPr lang="en-US" sz="2000" dirty="0" err="1">
                <a:solidFill>
                  <a:srgbClr val="414141"/>
                </a:solidFill>
              </a:rPr>
              <a:t>endurspeglar</a:t>
            </a:r>
            <a:r>
              <a:rPr lang="en-US" sz="2000" dirty="0">
                <a:solidFill>
                  <a:srgbClr val="414141"/>
                </a:solidFill>
              </a:rPr>
              <a:t> </a:t>
            </a:r>
            <a:r>
              <a:rPr lang="en-US" sz="2000" dirty="0" err="1">
                <a:solidFill>
                  <a:srgbClr val="414141"/>
                </a:solidFill>
              </a:rPr>
              <a:t>og</a:t>
            </a:r>
            <a:r>
              <a:rPr lang="en-US" sz="2000" dirty="0">
                <a:solidFill>
                  <a:srgbClr val="414141"/>
                </a:solidFill>
              </a:rPr>
              <a:t> </a:t>
            </a:r>
            <a:r>
              <a:rPr lang="en-US" sz="2000" dirty="0" err="1">
                <a:solidFill>
                  <a:srgbClr val="414141"/>
                </a:solidFill>
              </a:rPr>
              <a:t>styður</a:t>
            </a:r>
            <a:r>
              <a:rPr lang="en-US" sz="2000" dirty="0">
                <a:solidFill>
                  <a:srgbClr val="414141"/>
                </a:solidFill>
              </a:rPr>
              <a:t> </a:t>
            </a:r>
            <a:r>
              <a:rPr lang="en-US" sz="2000" dirty="0" err="1">
                <a:solidFill>
                  <a:srgbClr val="414141"/>
                </a:solidFill>
              </a:rPr>
              <a:t>borgar</a:t>
            </a:r>
            <a:r>
              <a:rPr lang="en-US" sz="2000" dirty="0">
                <a:solidFill>
                  <a:srgbClr val="414141"/>
                </a:solidFill>
              </a:rPr>
              <a:t>- </a:t>
            </a:r>
            <a:r>
              <a:rPr lang="en-US" sz="2000" dirty="0" err="1"/>
              <a:t>eða</a:t>
            </a:r>
            <a:r>
              <a:rPr lang="en-US" sz="2000" dirty="0"/>
              <a:t> </a:t>
            </a:r>
            <a:r>
              <a:rPr lang="en-US" sz="2000" dirty="0" err="1">
                <a:solidFill>
                  <a:srgbClr val="414141"/>
                </a:solidFill>
              </a:rPr>
              <a:t>sveitaumhverfi</a:t>
            </a:r>
            <a:r>
              <a:rPr lang="en-US" sz="2000" dirty="0">
                <a:solidFill>
                  <a:srgbClr val="414141"/>
                </a:solidFill>
              </a:rPr>
              <a:t> </a:t>
            </a:r>
            <a:r>
              <a:rPr lang="en-US" sz="2000" dirty="0" err="1">
                <a:solidFill>
                  <a:srgbClr val="414141"/>
                </a:solidFill>
              </a:rPr>
              <a:t>sitt</a:t>
            </a:r>
            <a:r>
              <a:rPr lang="en-US" sz="2000" dirty="0">
                <a:solidFill>
                  <a:srgbClr val="414141"/>
                </a:solidFill>
              </a:rPr>
              <a:t>.</a:t>
            </a:r>
            <a:endParaRPr lang="en-US" sz="2000" dirty="0"/>
          </a:p>
          <a:p>
            <a:pPr marL="342900" indent="-342900">
              <a:buFont typeface="Wingdings" panose="05000000000000000000" pitchFamily="2" charset="2"/>
              <a:buChar char="v"/>
            </a:pPr>
            <a:r>
              <a:rPr lang="en-US" sz="2000" b="1" dirty="0" err="1"/>
              <a:t>Rými</a:t>
            </a:r>
            <a:r>
              <a:rPr lang="en-US" sz="2000" b="1" dirty="0"/>
              <a:t> </a:t>
            </a:r>
            <a:r>
              <a:rPr lang="en-US" sz="2000" b="1" dirty="0" err="1"/>
              <a:t>fyrir</a:t>
            </a:r>
            <a:r>
              <a:rPr lang="en-US" sz="2000" b="1" dirty="0"/>
              <a:t> </a:t>
            </a:r>
            <a:r>
              <a:rPr lang="en-US" sz="2000" b="1" dirty="0" err="1"/>
              <a:t>skapandi</a:t>
            </a:r>
            <a:r>
              <a:rPr lang="en-US" sz="2000" b="1" dirty="0"/>
              <a:t> </a:t>
            </a:r>
            <a:r>
              <a:rPr lang="en-US" sz="2000" b="1" dirty="0" err="1"/>
              <a:t>vinnu</a:t>
            </a:r>
            <a:r>
              <a:rPr lang="en-US" sz="2000" b="1" dirty="0"/>
              <a:t>: </a:t>
            </a:r>
            <a:r>
              <a:rPr lang="en-US" sz="2000" dirty="0" err="1"/>
              <a:t>Með</a:t>
            </a:r>
            <a:r>
              <a:rPr lang="en-US" sz="2000" dirty="0"/>
              <a:t> </a:t>
            </a:r>
            <a:r>
              <a:rPr lang="en-US" sz="2000" dirty="0" err="1"/>
              <a:t>því</a:t>
            </a:r>
            <a:r>
              <a:rPr lang="en-US" sz="2000" dirty="0"/>
              <a:t> </a:t>
            </a:r>
            <a:r>
              <a:rPr lang="en-US" sz="2000" dirty="0" err="1"/>
              <a:t>að</a:t>
            </a:r>
            <a:r>
              <a:rPr lang="en-US" sz="2000" dirty="0"/>
              <a:t> </a:t>
            </a:r>
            <a:r>
              <a:rPr lang="en-US" sz="2000" dirty="0" err="1"/>
              <a:t>bjóða</a:t>
            </a:r>
            <a:r>
              <a:rPr lang="en-US" sz="2000" dirty="0"/>
              <a:t> </a:t>
            </a:r>
            <a:r>
              <a:rPr lang="en-US" sz="2000" dirty="0" err="1"/>
              <a:t>upp</a:t>
            </a:r>
            <a:r>
              <a:rPr lang="en-US" sz="2000" dirty="0"/>
              <a:t> á </a:t>
            </a:r>
            <a:r>
              <a:rPr lang="en-US" sz="2000" dirty="0" err="1"/>
              <a:t>aðstöðu</a:t>
            </a:r>
            <a:r>
              <a:rPr lang="en-US" sz="2000" dirty="0"/>
              <a:t> </a:t>
            </a:r>
            <a:r>
              <a:rPr lang="en-US" sz="2000" dirty="0" err="1"/>
              <a:t>eins</a:t>
            </a:r>
            <a:r>
              <a:rPr lang="en-US" sz="2000" dirty="0"/>
              <a:t> </a:t>
            </a:r>
            <a:r>
              <a:rPr lang="en-US" sz="2000" dirty="0" err="1"/>
              <a:t>og</a:t>
            </a:r>
            <a:r>
              <a:rPr lang="en-US" sz="2000" dirty="0"/>
              <a:t> </a:t>
            </a:r>
            <a:r>
              <a:rPr lang="en-US" sz="2000" dirty="0" err="1"/>
              <a:t>leynistúdíó</a:t>
            </a:r>
            <a:r>
              <a:rPr lang="en-US" sz="2000" dirty="0"/>
              <a:t> </a:t>
            </a:r>
            <a:r>
              <a:rPr lang="en-US" sz="2000" dirty="0" err="1"/>
              <a:t>fyrir</a:t>
            </a:r>
            <a:r>
              <a:rPr lang="en-US" sz="2000" dirty="0"/>
              <a:t> </a:t>
            </a:r>
            <a:r>
              <a:rPr lang="en-US" sz="2000" dirty="0" err="1"/>
              <a:t>tónlist</a:t>
            </a:r>
            <a:r>
              <a:rPr lang="en-US" sz="2000" dirty="0"/>
              <a:t> </a:t>
            </a:r>
            <a:r>
              <a:rPr lang="en-US" sz="2000" dirty="0" err="1"/>
              <a:t>og</a:t>
            </a:r>
            <a:r>
              <a:rPr lang="en-US" sz="2000" dirty="0"/>
              <a:t> </a:t>
            </a:r>
            <a:r>
              <a:rPr lang="en-US" sz="2000" dirty="0" err="1"/>
              <a:t>hljóðritunarrými</a:t>
            </a:r>
            <a:r>
              <a:rPr lang="en-US" sz="2000" dirty="0"/>
              <a:t> </a:t>
            </a:r>
            <a:r>
              <a:rPr lang="en-US" sz="2000" dirty="0" err="1"/>
              <a:t>fyrir</a:t>
            </a:r>
            <a:r>
              <a:rPr lang="en-US" sz="2000" dirty="0"/>
              <a:t> </a:t>
            </a:r>
            <a:r>
              <a:rPr lang="en-US" sz="2000" dirty="0" err="1"/>
              <a:t>hlaðvörp</a:t>
            </a:r>
            <a:r>
              <a:rPr lang="en-US" sz="2000" dirty="0"/>
              <a:t> </a:t>
            </a:r>
            <a:r>
              <a:rPr lang="en-US" sz="2000" dirty="0" err="1"/>
              <a:t>geturðu</a:t>
            </a:r>
            <a:r>
              <a:rPr lang="en-US" sz="2000" dirty="0"/>
              <a:t> </a:t>
            </a:r>
            <a:r>
              <a:rPr lang="en-US" sz="2000" dirty="0" err="1"/>
              <a:t>veitt</a:t>
            </a:r>
            <a:r>
              <a:rPr lang="en-US" sz="2000" dirty="0"/>
              <a:t> </a:t>
            </a:r>
            <a:r>
              <a:rPr lang="en-US" sz="2000" dirty="0" err="1"/>
              <a:t>bæði</a:t>
            </a:r>
            <a:r>
              <a:rPr lang="en-US" sz="2000" dirty="0"/>
              <a:t> </a:t>
            </a:r>
            <a:r>
              <a:rPr lang="en-US" sz="2000" dirty="0" err="1"/>
              <a:t>gestum</a:t>
            </a:r>
            <a:r>
              <a:rPr lang="en-US" sz="2000" dirty="0"/>
              <a:t> </a:t>
            </a:r>
            <a:r>
              <a:rPr lang="en-US" sz="2000" dirty="0" err="1"/>
              <a:t>og</a:t>
            </a:r>
            <a:r>
              <a:rPr lang="en-US" sz="2000" dirty="0"/>
              <a:t> </a:t>
            </a:r>
            <a:r>
              <a:rPr lang="en-US" sz="2000" dirty="0" err="1"/>
              <a:t>heimamönnum</a:t>
            </a:r>
            <a:r>
              <a:rPr lang="en-US" sz="2000" dirty="0"/>
              <a:t> </a:t>
            </a:r>
            <a:r>
              <a:rPr lang="en-US" sz="2000" dirty="0" err="1"/>
              <a:t>vald</a:t>
            </a:r>
            <a:r>
              <a:rPr lang="en-US" sz="2000" dirty="0"/>
              <a:t> </a:t>
            </a:r>
            <a:r>
              <a:rPr lang="en-US" sz="2000" dirty="0" err="1"/>
              <a:t>til</a:t>
            </a:r>
            <a:r>
              <a:rPr lang="en-US" sz="2000" dirty="0"/>
              <a:t> </a:t>
            </a:r>
            <a:r>
              <a:rPr lang="en-US" sz="2000" dirty="0" err="1"/>
              <a:t>að</a:t>
            </a:r>
            <a:r>
              <a:rPr lang="en-US" sz="2000" dirty="0"/>
              <a:t> </a:t>
            </a:r>
            <a:r>
              <a:rPr lang="en-US" sz="2000" dirty="0" err="1"/>
              <a:t>skapa</a:t>
            </a:r>
            <a:r>
              <a:rPr lang="en-US" sz="2000" dirty="0"/>
              <a:t>, </a:t>
            </a:r>
            <a:r>
              <a:rPr lang="en-US" sz="2000" dirty="0" err="1"/>
              <a:t>og</a:t>
            </a:r>
            <a:r>
              <a:rPr lang="en-US" sz="2000" dirty="0"/>
              <a:t> </a:t>
            </a:r>
            <a:r>
              <a:rPr lang="en-US" sz="2000" dirty="0" err="1"/>
              <a:t>styrkt</a:t>
            </a:r>
            <a:r>
              <a:rPr lang="en-US" sz="2000" dirty="0"/>
              <a:t> </a:t>
            </a:r>
            <a:r>
              <a:rPr lang="en-US" sz="2000" dirty="0" err="1"/>
              <a:t>mögulegt</a:t>
            </a:r>
            <a:r>
              <a:rPr lang="en-US" sz="2000" dirty="0"/>
              <a:t> </a:t>
            </a:r>
            <a:r>
              <a:rPr lang="en-US" sz="2000" dirty="0" err="1"/>
              <a:t>hlutverk</a:t>
            </a:r>
            <a:r>
              <a:rPr lang="en-US" sz="2000" dirty="0"/>
              <a:t> </a:t>
            </a:r>
            <a:r>
              <a:rPr lang="en-US" sz="2000" dirty="0" err="1"/>
              <a:t>gestamóttöku</a:t>
            </a:r>
            <a:r>
              <a:rPr lang="en-US" sz="2000" dirty="0"/>
              <a:t> </a:t>
            </a:r>
            <a:r>
              <a:rPr lang="en-US" sz="2000" dirty="0" err="1"/>
              <a:t>sem</a:t>
            </a:r>
            <a:r>
              <a:rPr lang="en-US" sz="2000" dirty="0"/>
              <a:t> </a:t>
            </a:r>
            <a:r>
              <a:rPr lang="en-US" sz="2000" dirty="0" err="1"/>
              <a:t>vettvang</a:t>
            </a:r>
            <a:r>
              <a:rPr lang="en-US" sz="2000" dirty="0"/>
              <a:t> </a:t>
            </a:r>
            <a:r>
              <a:rPr lang="en-US" sz="2000" dirty="0" err="1"/>
              <a:t>menningarlegra</a:t>
            </a:r>
            <a:r>
              <a:rPr lang="en-US" sz="2000" dirty="0"/>
              <a:t> </a:t>
            </a:r>
            <a:r>
              <a:rPr lang="en-US" sz="2000" dirty="0" err="1"/>
              <a:t>tjáninga</a:t>
            </a:r>
            <a:r>
              <a:rPr lang="en-US" sz="2000" dirty="0"/>
              <a:t>.</a:t>
            </a:r>
          </a:p>
          <a:p>
            <a:pPr marL="342900" indent="-342900">
              <a:buFont typeface="Wingdings" panose="05000000000000000000" pitchFamily="2" charset="2"/>
              <a:buChar char="v"/>
            </a:pPr>
            <a:r>
              <a:rPr lang="en-US" sz="2000" b="1" dirty="0" err="1">
                <a:solidFill>
                  <a:srgbClr val="414141"/>
                </a:solidFill>
              </a:rPr>
              <a:t>Aðgengi</a:t>
            </a:r>
            <a:r>
              <a:rPr lang="en-US" sz="2000" b="1" dirty="0">
                <a:solidFill>
                  <a:srgbClr val="414141"/>
                </a:solidFill>
              </a:rPr>
              <a:t> </a:t>
            </a:r>
            <a:r>
              <a:rPr lang="en-US" sz="2000" b="1" dirty="0" err="1">
                <a:solidFill>
                  <a:srgbClr val="414141"/>
                </a:solidFill>
              </a:rPr>
              <a:t>byggir</a:t>
            </a:r>
            <a:r>
              <a:rPr lang="en-US" sz="2000" b="1" dirty="0">
                <a:solidFill>
                  <a:srgbClr val="414141"/>
                </a:solidFill>
              </a:rPr>
              <a:t> </a:t>
            </a:r>
            <a:r>
              <a:rPr lang="en-US" sz="2000" b="1" dirty="0" err="1">
                <a:solidFill>
                  <a:srgbClr val="414141"/>
                </a:solidFill>
              </a:rPr>
              <a:t>upp</a:t>
            </a:r>
            <a:r>
              <a:rPr lang="en-US" sz="2000" b="1" dirty="0">
                <a:solidFill>
                  <a:srgbClr val="414141"/>
                </a:solidFill>
              </a:rPr>
              <a:t> </a:t>
            </a:r>
            <a:r>
              <a:rPr lang="en-US" sz="2000" b="1" dirty="0" err="1">
                <a:solidFill>
                  <a:srgbClr val="414141"/>
                </a:solidFill>
              </a:rPr>
              <a:t>samfélag</a:t>
            </a:r>
            <a:r>
              <a:rPr lang="en-US" sz="2000" dirty="0">
                <a:solidFill>
                  <a:srgbClr val="414141"/>
                </a:solidFill>
              </a:rPr>
              <a:t>: </a:t>
            </a:r>
            <a:r>
              <a:rPr lang="en-US" sz="2000" dirty="0" err="1">
                <a:solidFill>
                  <a:srgbClr val="414141"/>
                </a:solidFill>
              </a:rPr>
              <a:t>Með</a:t>
            </a:r>
            <a:r>
              <a:rPr lang="en-US" sz="2000" dirty="0">
                <a:solidFill>
                  <a:srgbClr val="414141"/>
                </a:solidFill>
              </a:rPr>
              <a:t> </a:t>
            </a:r>
            <a:r>
              <a:rPr lang="en-US" sz="2000" dirty="0" err="1">
                <a:solidFill>
                  <a:srgbClr val="414141"/>
                </a:solidFill>
              </a:rPr>
              <a:t>hagkvæmum</a:t>
            </a:r>
            <a:r>
              <a:rPr lang="en-US" sz="2000" dirty="0">
                <a:solidFill>
                  <a:srgbClr val="414141"/>
                </a:solidFill>
              </a:rPr>
              <a:t> </a:t>
            </a:r>
            <a:r>
              <a:rPr lang="en-US" sz="2000" dirty="0" err="1">
                <a:solidFill>
                  <a:srgbClr val="414141"/>
                </a:solidFill>
              </a:rPr>
              <a:t>dvölum</a:t>
            </a:r>
            <a:r>
              <a:rPr lang="en-US" sz="2000" dirty="0">
                <a:solidFill>
                  <a:srgbClr val="414141"/>
                </a:solidFill>
              </a:rPr>
              <a:t>, </a:t>
            </a:r>
            <a:r>
              <a:rPr lang="en-US" sz="2000" dirty="0" err="1">
                <a:solidFill>
                  <a:srgbClr val="414141"/>
                </a:solidFill>
              </a:rPr>
              <a:t>ókeypis</a:t>
            </a:r>
            <a:r>
              <a:rPr lang="en-US" sz="2000" dirty="0">
                <a:solidFill>
                  <a:srgbClr val="414141"/>
                </a:solidFill>
              </a:rPr>
              <a:t> </a:t>
            </a:r>
            <a:r>
              <a:rPr lang="en-US" sz="2000" dirty="0" err="1">
                <a:solidFill>
                  <a:srgbClr val="414141"/>
                </a:solidFill>
              </a:rPr>
              <a:t>menningarviðburðum</a:t>
            </a:r>
            <a:r>
              <a:rPr lang="en-US" sz="2000" dirty="0">
                <a:solidFill>
                  <a:srgbClr val="414141"/>
                </a:solidFill>
              </a:rPr>
              <a:t> </a:t>
            </a:r>
            <a:r>
              <a:rPr lang="en-US" sz="2000" dirty="0" err="1">
                <a:solidFill>
                  <a:srgbClr val="414141"/>
                </a:solidFill>
              </a:rPr>
              <a:t>og</a:t>
            </a:r>
            <a:r>
              <a:rPr lang="en-US" sz="2000" dirty="0">
                <a:solidFill>
                  <a:srgbClr val="414141"/>
                </a:solidFill>
              </a:rPr>
              <a:t> </a:t>
            </a:r>
            <a:r>
              <a:rPr lang="en-US" sz="2000" dirty="0" err="1">
                <a:solidFill>
                  <a:srgbClr val="414141"/>
                </a:solidFill>
              </a:rPr>
              <a:t>aðgengilegri</a:t>
            </a:r>
            <a:r>
              <a:rPr lang="en-US" sz="2000" dirty="0">
                <a:solidFill>
                  <a:srgbClr val="414141"/>
                </a:solidFill>
              </a:rPr>
              <a:t> </a:t>
            </a:r>
            <a:r>
              <a:rPr lang="en-US" sz="2000" dirty="0" err="1">
                <a:solidFill>
                  <a:srgbClr val="414141"/>
                </a:solidFill>
              </a:rPr>
              <a:t>hönnun</a:t>
            </a:r>
            <a:r>
              <a:rPr lang="en-US" sz="2000" dirty="0">
                <a:solidFill>
                  <a:srgbClr val="414141"/>
                </a:solidFill>
              </a:rPr>
              <a:t> geta </a:t>
            </a:r>
            <a:r>
              <a:rPr lang="en-US" sz="2000" dirty="0" err="1">
                <a:solidFill>
                  <a:srgbClr val="414141"/>
                </a:solidFill>
              </a:rPr>
              <a:t>gestgjafarrými</a:t>
            </a:r>
            <a:r>
              <a:rPr lang="en-US" sz="2000" dirty="0">
                <a:solidFill>
                  <a:srgbClr val="414141"/>
                </a:solidFill>
              </a:rPr>
              <a:t> </a:t>
            </a:r>
            <a:r>
              <a:rPr lang="en-US" sz="2000" dirty="0" err="1">
                <a:solidFill>
                  <a:srgbClr val="414141"/>
                </a:solidFill>
              </a:rPr>
              <a:t>boðið</a:t>
            </a:r>
            <a:r>
              <a:rPr lang="en-US" sz="2000" dirty="0">
                <a:solidFill>
                  <a:srgbClr val="414141"/>
                </a:solidFill>
              </a:rPr>
              <a:t> </a:t>
            </a:r>
            <a:r>
              <a:rPr lang="en-US" sz="2000" dirty="0" err="1">
                <a:solidFill>
                  <a:srgbClr val="414141"/>
                </a:solidFill>
              </a:rPr>
              <a:t>fjölbreyttum</a:t>
            </a:r>
            <a:r>
              <a:rPr lang="en-US" sz="2000" dirty="0">
                <a:solidFill>
                  <a:srgbClr val="414141"/>
                </a:solidFill>
              </a:rPr>
              <a:t> </a:t>
            </a:r>
            <a:r>
              <a:rPr lang="en-US" sz="2000" dirty="0" err="1">
                <a:solidFill>
                  <a:srgbClr val="414141"/>
                </a:solidFill>
              </a:rPr>
              <a:t>hópum</a:t>
            </a:r>
            <a:r>
              <a:rPr lang="en-US" sz="2000" dirty="0">
                <a:solidFill>
                  <a:srgbClr val="414141"/>
                </a:solidFill>
              </a:rPr>
              <a:t> </a:t>
            </a:r>
            <a:r>
              <a:rPr lang="en-US" sz="2000" dirty="0" err="1">
                <a:solidFill>
                  <a:srgbClr val="414141"/>
                </a:solidFill>
              </a:rPr>
              <a:t>velkomna</a:t>
            </a:r>
            <a:r>
              <a:rPr lang="en-US" sz="2000" dirty="0">
                <a:solidFill>
                  <a:srgbClr val="414141"/>
                </a:solidFill>
              </a:rPr>
              <a:t> á </a:t>
            </a:r>
            <a:r>
              <a:rPr lang="en-US" sz="2000" dirty="0" err="1">
                <a:solidFill>
                  <a:srgbClr val="414141"/>
                </a:solidFill>
              </a:rPr>
              <a:t>sama</a:t>
            </a:r>
            <a:r>
              <a:rPr lang="en-US" sz="2000" dirty="0">
                <a:solidFill>
                  <a:srgbClr val="414141"/>
                </a:solidFill>
              </a:rPr>
              <a:t> </a:t>
            </a:r>
            <a:r>
              <a:rPr lang="en-US" sz="2000" dirty="0" err="1">
                <a:solidFill>
                  <a:srgbClr val="414141"/>
                </a:solidFill>
              </a:rPr>
              <a:t>tíma</a:t>
            </a:r>
            <a:r>
              <a:rPr lang="en-US" sz="2000" dirty="0">
                <a:solidFill>
                  <a:srgbClr val="414141"/>
                </a:solidFill>
              </a:rPr>
              <a:t> </a:t>
            </a:r>
            <a:r>
              <a:rPr lang="en-US" sz="2000" dirty="0" err="1">
                <a:solidFill>
                  <a:srgbClr val="414141"/>
                </a:solidFill>
              </a:rPr>
              <a:t>og</a:t>
            </a:r>
            <a:r>
              <a:rPr lang="en-US" sz="2000" dirty="0">
                <a:solidFill>
                  <a:srgbClr val="414141"/>
                </a:solidFill>
              </a:rPr>
              <a:t> </a:t>
            </a:r>
            <a:r>
              <a:rPr lang="en-US" sz="2000" dirty="0" err="1">
                <a:solidFill>
                  <a:srgbClr val="414141"/>
                </a:solidFill>
              </a:rPr>
              <a:t>þau</a:t>
            </a:r>
            <a:r>
              <a:rPr lang="en-US" sz="2000" dirty="0">
                <a:solidFill>
                  <a:srgbClr val="414141"/>
                </a:solidFill>
              </a:rPr>
              <a:t> taka </a:t>
            </a:r>
            <a:r>
              <a:rPr lang="en-US" sz="2000" dirty="0" err="1">
                <a:solidFill>
                  <a:srgbClr val="414141"/>
                </a:solidFill>
              </a:rPr>
              <a:t>virkan</a:t>
            </a:r>
            <a:r>
              <a:rPr lang="en-US" sz="2000" dirty="0">
                <a:solidFill>
                  <a:srgbClr val="414141"/>
                </a:solidFill>
              </a:rPr>
              <a:t> </a:t>
            </a:r>
            <a:r>
              <a:rPr lang="en-US" sz="2000" dirty="0" err="1">
                <a:solidFill>
                  <a:srgbClr val="414141"/>
                </a:solidFill>
              </a:rPr>
              <a:t>þátt</a:t>
            </a:r>
            <a:r>
              <a:rPr lang="en-US" sz="2000" dirty="0">
                <a:solidFill>
                  <a:srgbClr val="414141"/>
                </a:solidFill>
              </a:rPr>
              <a:t> í </a:t>
            </a:r>
            <a:r>
              <a:rPr lang="en-US" sz="2000" dirty="0" err="1">
                <a:solidFill>
                  <a:srgbClr val="414141"/>
                </a:solidFill>
              </a:rPr>
              <a:t>hverfislífi</a:t>
            </a:r>
            <a:r>
              <a:rPr lang="en-US" sz="2000" dirty="0">
                <a:solidFill>
                  <a:srgbClr val="414141"/>
                </a:solidFill>
              </a:rPr>
              <a:t> </a:t>
            </a:r>
            <a:r>
              <a:rPr lang="en-US" sz="2000" dirty="0" err="1">
                <a:solidFill>
                  <a:srgbClr val="414141"/>
                </a:solidFill>
              </a:rPr>
              <a:t>og</a:t>
            </a:r>
            <a:r>
              <a:rPr lang="en-US" sz="2000" dirty="0">
                <a:solidFill>
                  <a:srgbClr val="414141"/>
                </a:solidFill>
              </a:rPr>
              <a:t> </a:t>
            </a:r>
            <a:r>
              <a:rPr lang="en-US" sz="2000" dirty="0" err="1">
                <a:solidFill>
                  <a:srgbClr val="414141"/>
                </a:solidFill>
              </a:rPr>
              <a:t>samheldni</a:t>
            </a:r>
            <a:r>
              <a:rPr lang="en-US" sz="2000" dirty="0">
                <a:solidFill>
                  <a:srgbClr val="414141"/>
                </a:solidFill>
              </a:rPr>
              <a:t> </a:t>
            </a:r>
            <a:r>
              <a:rPr lang="en-US" sz="2000" dirty="0" err="1">
                <a:solidFill>
                  <a:srgbClr val="414141"/>
                </a:solidFill>
              </a:rPr>
              <a:t>samfélagsins</a:t>
            </a:r>
            <a:r>
              <a:rPr lang="en-US" sz="2000" dirty="0">
                <a:solidFill>
                  <a:srgbClr val="414141"/>
                </a:solidFill>
              </a:rPr>
              <a:t>.</a:t>
            </a: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rPr lang="en-US"/>
              <a:t>Helstu atriði</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rPr lang="en-GB"/>
              <a:t>Mynd: </a:t>
            </a:r>
            <a:r>
              <a:rPr lang="fr-FR" err="1"/>
              <a:t>Bunk </a:t>
            </a:r>
            <a:r>
              <a:rPr lang="fr-FR"/>
              <a:t>Amsterdam</a:t>
            </a:r>
            <a:endParaRPr lang="en-GB"/>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l="4730" r="4730"/>
          <a:stretch/>
        </p:blipFill>
        <p:spPr>
          <a:xfrm>
            <a:off x="6966760" y="2884487"/>
            <a:ext cx="3896842" cy="3973513"/>
          </a:xfrm>
        </p:spPr>
      </p:pic>
    </p:spTree>
    <p:extLst>
      <p:ext uri="{BB962C8B-B14F-4D97-AF65-F5344CB8AC3E}">
        <p14:creationId xmlns:p14="http://schemas.microsoft.com/office/powerpoint/2010/main" val="265217809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2BF4CF2-D609-4B29-A17C-4CCF2830E3A7}"/>
</file>

<file path=docProps/app.xml><?xml version="1.0" encoding="utf-8"?>
<Properties xmlns="http://schemas.openxmlformats.org/officeDocument/2006/extended-properties" xmlns:vt="http://schemas.openxmlformats.org/officeDocument/2006/docPropsVTypes">
  <TotalTime>336</TotalTime>
  <Words>523</Words>
  <Application>Microsoft Office PowerPoint</Application>
  <PresentationFormat>Widescreen</PresentationFormat>
  <Paragraphs>37</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Montserrat</vt:lpstr>
      <vt:lpstr>Montserrat Light</vt:lpstr>
      <vt:lpstr>Wingdings</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docId:557DE9367B727B1F99996BD5E3D8BA31</cp:keywords>
  <cp:lastModifiedBy>Kjartan Bollason</cp:lastModifiedBy>
  <cp:revision>152</cp:revision>
  <dcterms:created xsi:type="dcterms:W3CDTF">2020-10-14T13:32:04Z</dcterms:created>
  <dcterms:modified xsi:type="dcterms:W3CDTF">2026-01-27T20:18:41Z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