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10" r:id="rId6"/>
    <p:sldId id="681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E96751"/>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59" d="100"/>
          <a:sy n="59" d="100"/>
        </p:scale>
        <p:origin x="84" y="3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ogue.com/article/son-blanc-farmhouse-first-look.com"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sonblancmenorca.com/" TargetMode="External"/><Relationship Id="rId7" Type="http://schemas.openxmlformats.org/officeDocument/2006/relationships/image" Target="../media/image3.png"/><Relationship Id="rId2" Type="http://schemas.openxmlformats.org/officeDocument/2006/relationships/hyperlink" Target="https://www.youtube.com/watch?v=-2ihmF1drM4" TargetMode="External"/><Relationship Id="rId1" Type="http://schemas.openxmlformats.org/officeDocument/2006/relationships/slideLayout" Target="../slideLayouts/slideLayout32.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a:t>Son Blanc, Menorka, Spánn</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Vefsíða </a:t>
            </a:r>
            <a:r>
              <a:rPr lang="en-US" dirty="0">
                <a:solidFill>
                  <a:srgbClr val="00B0F0"/>
                </a:solidFill>
                <a:hlinkClick r:id="rId2">
                  <a:extLst>
                    <a:ext uri="{A12FA001-AC4F-418D-AE19-62706E023703}">
                      <ahyp:hlinkClr xmlns:ahyp="http://schemas.microsoft.com/office/drawing/2018/hyperlinkcolor" val="tx"/>
                    </a:ext>
                  </a:extLst>
                </a:hlinkClick>
              </a:rPr>
              <a:t>Vogue: Inni í Son Blanc-bóndabænum, nýju vistvænni dvalarstað í Menorca</a:t>
            </a:r>
            <a:endParaRPr lang="en-US" dirty="0">
              <a:solidFill>
                <a:srgbClr val="00B0F0"/>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Hefðbundin Menorka-bóndabær</a:t>
            </a:r>
          </a:p>
          <a:p>
            <a:r>
              <a:rPr lang="en-IE" sz="2800" dirty="0">
                <a:solidFill>
                  <a:srgbClr val="E96751"/>
                </a:solidFill>
              </a:rPr>
              <a:t>.</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4893647"/>
          </a:xfrm>
          <a:prstGeom prst="rect">
            <a:avLst/>
          </a:prstGeom>
          <a:noFill/>
        </p:spPr>
        <p:txBody>
          <a:bodyPr wrap="square">
            <a:spAutoFit/>
          </a:bodyPr>
          <a:lstStyle/>
          <a:p>
            <a:r>
              <a:rPr lang="en-US" sz="2400" dirty="0">
                <a:solidFill>
                  <a:srgbClr val="5A5A5A"/>
                </a:solidFill>
              </a:rPr>
              <a:t>Ástúðlega </a:t>
            </a:r>
            <a:r>
              <a:rPr lang="en-US" sz="2400" b="1" dirty="0">
                <a:solidFill>
                  <a:srgbClr val="5A5A5A"/>
                </a:solidFill>
              </a:rPr>
              <a:t>endurreist hefðbundin Menorka-bóndabær </a:t>
            </a:r>
            <a:r>
              <a:rPr lang="en-US" sz="2400" dirty="0">
                <a:solidFill>
                  <a:srgbClr val="5A5A5A"/>
                </a:solidFill>
              </a:rPr>
              <a:t>sem umbreytt er í </a:t>
            </a:r>
            <a:r>
              <a:rPr lang="en-US" sz="2400" b="1" dirty="0">
                <a:solidFill>
                  <a:srgbClr val="5A5A5A"/>
                </a:solidFill>
              </a:rPr>
              <a:t>vistvænt hótel, </a:t>
            </a:r>
            <a:r>
              <a:rPr lang="en-US" sz="2400" dirty="0">
                <a:solidFill>
                  <a:srgbClr val="5A5A5A"/>
                </a:solidFill>
              </a:rPr>
              <a:t>hannað til að blandast fullkomlega í stórfenglegt landslag.</a:t>
            </a:r>
          </a:p>
          <a:p>
            <a:endParaRPr lang="en-US" sz="2400" dirty="0">
              <a:solidFill>
                <a:srgbClr val="5A5A5A"/>
              </a:solidFill>
            </a:endParaRPr>
          </a:p>
          <a:p>
            <a:r>
              <a:rPr lang="en-US" sz="2400" dirty="0">
                <a:solidFill>
                  <a:srgbClr val="5A5A5A"/>
                </a:solidFill>
              </a:rPr>
              <a:t>Umbreytt í</a:t>
            </a:r>
            <a:r>
              <a:rPr lang="en-US" sz="2400" b="1" dirty="0">
                <a:solidFill>
                  <a:srgbClr val="5A5A5A"/>
                </a:solidFill>
              </a:rPr>
              <a:t> 14 herbergja athvarf </a:t>
            </a:r>
            <a:r>
              <a:rPr lang="en-US" sz="2400" dirty="0">
                <a:solidFill>
                  <a:srgbClr val="5A5A5A"/>
                </a:solidFill>
              </a:rPr>
              <a:t>í gegnum skapandi </a:t>
            </a:r>
            <a:r>
              <a:rPr lang="en-US" sz="2400" b="1" dirty="0">
                <a:solidFill>
                  <a:srgbClr val="5A5A5A"/>
                </a:solidFill>
              </a:rPr>
              <a:t>samstarf samfélagsins </a:t>
            </a:r>
            <a:r>
              <a:rPr lang="en-US" sz="2400" dirty="0">
                <a:solidFill>
                  <a:srgbClr val="5A5A5A"/>
                </a:solidFill>
              </a:rPr>
              <a:t>milli arkitekta og handverksmanna, sem birtist í notkun náttúrulegra efna eins og steins, leirs, viðar og textíls.</a:t>
            </a:r>
            <a:endParaRPr lang="en-US" sz="2200" dirty="0">
              <a:solidFill>
                <a:srgbClr val="5A5A5A"/>
              </a:solidFill>
            </a:endParaRPr>
          </a:p>
        </p:txBody>
      </p:sp>
      <p:pic>
        <p:nvPicPr>
          <p:cNvPr id="12" name="Picture Placeholder 11" descr="A bed in a room&#10;&#10;AI-generated content may be incorrect.">
            <a:extLst>
              <a:ext uri="{FF2B5EF4-FFF2-40B4-BE49-F238E27FC236}">
                <a16:creationId xmlns:a16="http://schemas.microsoft.com/office/drawing/2014/main" id="{BEEF330D-0543-BAE3-9400-249C741812BC}"/>
              </a:ext>
            </a:extLst>
          </p:cNvPr>
          <p:cNvPicPr>
            <a:picLocks noGrp="1" noChangeAspect="1"/>
          </p:cNvPicPr>
          <p:nvPr>
            <p:ph type="pic" sz="quarter" idx="34"/>
          </p:nvPr>
        </p:nvPicPr>
        <p:blipFill>
          <a:blip r:embed="rId4"/>
          <a:srcRect l="8003" r="800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69CD7-A8BC-0276-83C5-F8053578B3D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EDC1809-8BA9-697A-2C44-406486B69033}"/>
              </a:ext>
            </a:extLst>
          </p:cNvPr>
          <p:cNvSpPr>
            <a:spLocks noGrp="1"/>
          </p:cNvSpPr>
          <p:nvPr>
            <p:ph type="body" sz="quarter" idx="18"/>
          </p:nvPr>
        </p:nvSpPr>
        <p:spPr>
          <a:xfrm>
            <a:off x="482257" y="1298256"/>
            <a:ext cx="5082674" cy="3499183"/>
          </a:xfrm>
        </p:spPr>
        <p:txBody>
          <a:bodyPr/>
          <a:lstStyle/>
          <a:p>
            <a:r>
              <a:rPr lang="en-US" b="1" dirty="0"/>
              <a:t>Gestir upplifa </a:t>
            </a:r>
            <a:r>
              <a:rPr lang="en-US" dirty="0"/>
              <a:t>sökkvandi ferðalag sem sameinar náttúru, menningu og sjálfsrannsókn. Gómsætar máltíðir eru undirbúnar með ferskum, </a:t>
            </a:r>
            <a:r>
              <a:rPr lang="en-US" b="1" dirty="0"/>
              <a:t>staðbundnum hráefnum sem ræktað er á staðnum </a:t>
            </a:r>
            <a:r>
              <a:rPr lang="en-US" dirty="0"/>
              <a:t>með sjálfbærum aðferðum. Taktu þátt í </a:t>
            </a:r>
            <a:r>
              <a:rPr lang="en-US" b="1" dirty="0"/>
              <a:t>einstökum athöfnum, </a:t>
            </a:r>
            <a:r>
              <a:rPr lang="en-US" dirty="0"/>
              <a:t>allt frá </a:t>
            </a:r>
            <a:r>
              <a:rPr lang="en-US" b="1" dirty="0"/>
              <a:t>jóga á grasflötinni </a:t>
            </a:r>
            <a:r>
              <a:rPr lang="en-US" dirty="0"/>
              <a:t>til </a:t>
            </a:r>
            <a:r>
              <a:rPr lang="en-US" b="1" dirty="0"/>
              <a:t>leirvinnslunámskeiða </a:t>
            </a:r>
            <a:r>
              <a:rPr lang="en-US" dirty="0"/>
              <a:t>með staðbundnum handverksmönnum. </a:t>
            </a:r>
          </a:p>
          <a:p>
            <a:endParaRPr lang="en-US" i="1" dirty="0">
              <a:solidFill>
                <a:srgbClr val="459597"/>
              </a:solidFill>
            </a:endParaRPr>
          </a:p>
          <a:p>
            <a:r>
              <a:rPr lang="en-US" i="1" dirty="0">
                <a:solidFill>
                  <a:srgbClr val="459597"/>
                </a:solidFill>
              </a:rPr>
              <a:t>Verndarsvæðið er staður til könnunar og samveru með náttúrunni, sjálfum sér og í góðu félagi. Skynrík ferð til að endurtengjast því sem fær mann til að finna fyrir lífi og meta ekta eðli hlutanna.</a:t>
            </a:r>
            <a:endParaRPr lang="en-IE" i="1" dirty="0">
              <a:solidFill>
                <a:srgbClr val="459597"/>
              </a:solidFill>
            </a:endParaRPr>
          </a:p>
        </p:txBody>
      </p:sp>
      <p:sp>
        <p:nvSpPr>
          <p:cNvPr id="6" name="Text Placeholder 5">
            <a:extLst>
              <a:ext uri="{FF2B5EF4-FFF2-40B4-BE49-F238E27FC236}">
                <a16:creationId xmlns:a16="http://schemas.microsoft.com/office/drawing/2014/main" id="{501ED90C-F6C5-0E1A-F176-D1CB9C7D2C65}"/>
              </a:ext>
            </a:extLst>
          </p:cNvPr>
          <p:cNvSpPr>
            <a:spLocks noGrp="1"/>
          </p:cNvSpPr>
          <p:nvPr>
            <p:ph type="body" sz="quarter" idx="16"/>
          </p:nvPr>
        </p:nvSpPr>
        <p:spPr>
          <a:xfrm>
            <a:off x="417401" y="141100"/>
            <a:ext cx="7326643" cy="803654"/>
          </a:xfrm>
        </p:spPr>
        <p:txBody>
          <a:bodyPr/>
          <a:lstStyle/>
          <a:p>
            <a:r>
              <a:rPr lang="en-IE" sz="3200" dirty="0" err="1">
                <a:solidFill>
                  <a:srgbClr val="E96751"/>
                </a:solidFill>
              </a:rPr>
              <a:t>Dæmi</a:t>
            </a:r>
            <a:r>
              <a:rPr lang="en-IE" sz="3200" dirty="0">
                <a:solidFill>
                  <a:srgbClr val="E96751"/>
                </a:solidFill>
              </a:rPr>
              <a:t>: </a:t>
            </a:r>
            <a:r>
              <a:rPr lang="en-IE" sz="3200" b="0" dirty="0"/>
              <a:t>Son Blanc, Menorka, Spánn</a:t>
            </a:r>
          </a:p>
        </p:txBody>
      </p:sp>
      <p:sp>
        <p:nvSpPr>
          <p:cNvPr id="8" name="Text Placeholder 7">
            <a:extLst>
              <a:ext uri="{FF2B5EF4-FFF2-40B4-BE49-F238E27FC236}">
                <a16:creationId xmlns:a16="http://schemas.microsoft.com/office/drawing/2014/main" id="{D4C683EE-505B-6621-DBEA-1A4F40DA9F65}"/>
              </a:ext>
            </a:extLst>
          </p:cNvPr>
          <p:cNvSpPr>
            <a:spLocks noGrp="1"/>
          </p:cNvSpPr>
          <p:nvPr>
            <p:ph type="body" sz="quarter" idx="19"/>
          </p:nvPr>
        </p:nvSpPr>
        <p:spPr>
          <a:xfrm>
            <a:off x="417401" y="684439"/>
            <a:ext cx="6914895" cy="803654"/>
          </a:xfrm>
        </p:spPr>
        <p:txBody>
          <a:bodyPr/>
          <a:lstStyle/>
          <a:p>
            <a:r>
              <a:rPr lang="en-IE" sz="2800" b="0" dirty="0" err="1"/>
              <a:t>Hefðbundin</a:t>
            </a:r>
            <a:r>
              <a:rPr lang="en-IE" sz="2800" b="0" dirty="0"/>
              <a:t> </a:t>
            </a:r>
            <a:r>
              <a:rPr lang="en-IE" sz="2800" b="0" dirty="0" err="1"/>
              <a:t>menorkískur</a:t>
            </a:r>
            <a:r>
              <a:rPr lang="en-IE" sz="2800" b="0" dirty="0"/>
              <a:t> bóndabær</a:t>
            </a:r>
            <a:endParaRPr lang="en-IE" sz="2800" b="0" dirty="0">
              <a:solidFill>
                <a:srgbClr val="E96751"/>
              </a:solidFill>
            </a:endParaRPr>
          </a:p>
        </p:txBody>
      </p:sp>
      <p:sp>
        <p:nvSpPr>
          <p:cNvPr id="11" name="TextBox 10">
            <a:extLst>
              <a:ext uri="{FF2B5EF4-FFF2-40B4-BE49-F238E27FC236}">
                <a16:creationId xmlns:a16="http://schemas.microsoft.com/office/drawing/2014/main" id="{0E490E7C-6EB4-9489-9F9F-FEA010AB1C07}"/>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https://www.youtube.com/watch?v=-2ihmF1drM4</a:t>
            </a:r>
            <a:r>
              <a:rPr lang="en-IE" dirty="0">
                <a:solidFill>
                  <a:srgbClr val="E96751"/>
                </a:solidFill>
              </a:rPr>
              <a:t> </a:t>
            </a:r>
          </a:p>
        </p:txBody>
      </p:sp>
      <p:sp>
        <p:nvSpPr>
          <p:cNvPr id="12" name="Rectangle: Rounded Corners 11">
            <a:extLst>
              <a:ext uri="{FF2B5EF4-FFF2-40B4-BE49-F238E27FC236}">
                <a16:creationId xmlns:a16="http://schemas.microsoft.com/office/drawing/2014/main" id="{CA59E9FC-ABB7-B9F1-E5DE-F8F75DC49B6B}"/>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Smelltu til að horfa</a:t>
            </a:r>
            <a:endParaRPr lang="en-IE" sz="2400" dirty="0">
              <a:solidFill>
                <a:schemeClr val="bg1"/>
              </a:solidFill>
              <a:latin typeface="Abadi" panose="020B0604020104020204" pitchFamily="34" charset="0"/>
              <a:cs typeface="Aharoni" panose="02010803020104030203" pitchFamily="2" charset="-79"/>
            </a:endParaRPr>
          </a:p>
        </p:txBody>
      </p:sp>
      <p:sp>
        <p:nvSpPr>
          <p:cNvPr id="73" name="TextBox 72">
            <a:extLst>
              <a:ext uri="{FF2B5EF4-FFF2-40B4-BE49-F238E27FC236}">
                <a16:creationId xmlns:a16="http://schemas.microsoft.com/office/drawing/2014/main" id="{1C946BDB-668B-C5EA-94F6-FF75D00F016E}"/>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hlinkClick r:id="rId3">
                  <a:extLst>
                    <a:ext uri="{A12FA001-AC4F-418D-AE19-62706E023703}">
                      <ahyp:hlinkClr xmlns:ahyp="http://schemas.microsoft.com/office/drawing/2018/hyperlinkcolor" val="tx"/>
                    </a:ext>
                  </a:extLst>
                </a:hlinkClick>
              </a:rPr>
              <a:t>https://sonblancmenorca.com/</a:t>
            </a:r>
            <a:r>
              <a:rPr lang="en-IE" dirty="0">
                <a:solidFill>
                  <a:srgbClr val="E96751"/>
                </a:solidFill>
              </a:rPr>
              <a:t> </a:t>
            </a:r>
          </a:p>
        </p:txBody>
      </p:sp>
      <p:pic>
        <p:nvPicPr>
          <p:cNvPr id="2" name="Picture 1">
            <a:hlinkClick r:id="rId2"/>
            <a:extLst>
              <a:ext uri="{FF2B5EF4-FFF2-40B4-BE49-F238E27FC236}">
                <a16:creationId xmlns:a16="http://schemas.microsoft.com/office/drawing/2014/main" id="{4E4BF8D0-953D-1741-66CF-5E98E7F811B0}"/>
              </a:ext>
            </a:extLst>
          </p:cNvPr>
          <p:cNvPicPr>
            <a:picLocks noChangeAspect="1"/>
          </p:cNvPicPr>
          <p:nvPr/>
        </p:nvPicPr>
        <p:blipFill>
          <a:blip r:embed="rId4"/>
          <a:stretch>
            <a:fillRect/>
          </a:stretch>
        </p:blipFill>
        <p:spPr>
          <a:xfrm>
            <a:off x="6004861" y="1921009"/>
            <a:ext cx="4939364" cy="3015982"/>
          </a:xfrm>
          <a:prstGeom prst="rect">
            <a:avLst/>
          </a:prstGeom>
        </p:spPr>
      </p:pic>
      <p:sp>
        <p:nvSpPr>
          <p:cNvPr id="9" name="TextBox 8">
            <a:extLst>
              <a:ext uri="{FF2B5EF4-FFF2-40B4-BE49-F238E27FC236}">
                <a16:creationId xmlns:a16="http://schemas.microsoft.com/office/drawing/2014/main" id="{90FB58D2-B2BA-6E72-0818-3EF5C08A4E7D}"/>
              </a:ext>
            </a:extLst>
          </p:cNvPr>
          <p:cNvSpPr txBox="1"/>
          <p:nvPr/>
        </p:nvSpPr>
        <p:spPr>
          <a:xfrm>
            <a:off x="5884483" y="600493"/>
            <a:ext cx="6096000" cy="1061829"/>
          </a:xfrm>
          <a:prstGeom prst="rect">
            <a:avLst/>
          </a:prstGeom>
          <a:noFill/>
        </p:spPr>
        <p:txBody>
          <a:bodyPr wrap="square">
            <a:spAutoFit/>
          </a:bodyPr>
          <a:lstStyle/>
          <a:p>
            <a:pPr algn="ctr"/>
            <a:r>
              <a:rPr lang="en-US" sz="2100" i="1" dirty="0">
                <a:solidFill>
                  <a:srgbClr val="E96751"/>
                </a:solidFill>
                <a:effectLst/>
                <a:latin typeface="Azeret Mono"/>
              </a:rPr>
              <a:t>"Við stefnum að sjálfbærum lífsstíl, í djarfri ferð að sjálfbærni í orku, vatni og fæðu, allt án þess að fórna þægindum."</a:t>
            </a:r>
            <a:endParaRPr lang="en-IE" sz="2100" i="1"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77EA1FD2-38A4-B632-13B4-2141038BAA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1120" y="6383930"/>
            <a:ext cx="1530819" cy="319792"/>
          </a:xfrm>
          <a:prstGeom prst="rect">
            <a:avLst/>
          </a:prstGeom>
          <a:noFill/>
          <a:ln>
            <a:noFill/>
          </a:ln>
        </p:spPr>
      </p:pic>
      <p:sp>
        <p:nvSpPr>
          <p:cNvPr id="4" name="Rectangle 3">
            <a:extLst>
              <a:ext uri="{FF2B5EF4-FFF2-40B4-BE49-F238E27FC236}">
                <a16:creationId xmlns:a16="http://schemas.microsoft.com/office/drawing/2014/main" id="{A6956ACD-D6C1-6798-AD93-C2211CA5AE28}"/>
              </a:ext>
            </a:extLst>
          </p:cNvPr>
          <p:cNvSpPr/>
          <p:nvPr/>
        </p:nvSpPr>
        <p:spPr>
          <a:xfrm>
            <a:off x="2791978" y="6184492"/>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álit sem hér koma fram eru hins vegar einungis höfundar (höfunda) og endurspegla ekki endilega skoðanir Evrópusambandsins né Framkvæmdarstofnunar Evrópu um menntun og menningu (EACEA). Hvorki Evrópusambandið né EACEA bera ábyrgð á þeim.</a:t>
            </a:r>
          </a:p>
        </p:txBody>
      </p:sp>
      <p:grpSp>
        <p:nvGrpSpPr>
          <p:cNvPr id="5" name="Group 4">
            <a:extLst>
              <a:ext uri="{FF2B5EF4-FFF2-40B4-BE49-F238E27FC236}">
                <a16:creationId xmlns:a16="http://schemas.microsoft.com/office/drawing/2014/main" id="{4F354FE6-2C3D-35B6-ED40-63A407C30488}"/>
              </a:ext>
            </a:extLst>
          </p:cNvPr>
          <p:cNvGrpSpPr/>
          <p:nvPr/>
        </p:nvGrpSpPr>
        <p:grpSpPr>
          <a:xfrm>
            <a:off x="17336" y="5944875"/>
            <a:ext cx="1307461" cy="742180"/>
            <a:chOff x="340586" y="8789227"/>
            <a:chExt cx="1307461" cy="742180"/>
          </a:xfrm>
        </p:grpSpPr>
        <p:sp>
          <p:nvSpPr>
            <p:cNvPr id="10" name="Rectangle 9">
              <a:extLst>
                <a:ext uri="{FF2B5EF4-FFF2-40B4-BE49-F238E27FC236}">
                  <a16:creationId xmlns:a16="http://schemas.microsoft.com/office/drawing/2014/main" id="{FACA0B90-A2CA-6FB2-66A2-5E9400196E3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A4568004-C761-1D23-565D-B9E6B33644E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18050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37559D5-610E-9B12-1875-CBA7FF822C12}"/>
              </a:ext>
            </a:extLst>
          </p:cNvPr>
          <p:cNvPicPr>
            <a:picLocks noChangeAspect="1"/>
          </p:cNvPicPr>
          <p:nvPr/>
        </p:nvPicPr>
        <p:blipFill>
          <a:blip r:embed="rId2"/>
          <a:stretch>
            <a:fillRect/>
          </a:stretch>
        </p:blipFill>
        <p:spPr>
          <a:xfrm>
            <a:off x="0" y="564189"/>
            <a:ext cx="12192000" cy="5729622"/>
          </a:xfrm>
          <a:prstGeom prst="rect">
            <a:avLst/>
          </a:prstGeom>
        </p:spPr>
      </p:pic>
    </p:spTree>
    <p:extLst>
      <p:ext uri="{BB962C8B-B14F-4D97-AF65-F5344CB8AC3E}">
        <p14:creationId xmlns:p14="http://schemas.microsoft.com/office/powerpoint/2010/main" val="361537055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ABFAE4-20FC-4DF0-80AA-84B0708571BF}">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080D8FD4-AB9A-49FF-AE18-1891837ECAA3}">
  <ds:schemaRefs>
    <ds:schemaRef ds:uri="http://schemas.microsoft.com/sharepoint/v3/contenttype/forms"/>
  </ds:schemaRefs>
</ds:datastoreItem>
</file>

<file path=customXml/itemProps3.xml><?xml version="1.0" encoding="utf-8"?>
<ds:datastoreItem xmlns:ds="http://schemas.openxmlformats.org/officeDocument/2006/customXml" ds:itemID="{FDDB113F-E208-4A29-A300-DDCF74DAD848}"/>
</file>

<file path=docProps/app.xml><?xml version="1.0" encoding="utf-8"?>
<Properties xmlns="http://schemas.openxmlformats.org/officeDocument/2006/extended-properties" xmlns:vt="http://schemas.openxmlformats.org/officeDocument/2006/docPropsVTypes">
  <TotalTime>14603</TotalTime>
  <Words>272</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Aptos</vt:lpstr>
      <vt:lpstr>Arial</vt:lpstr>
      <vt:lpstr>Azeret Mono</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docId:56662E8B71A60237F8F5FCA03154AAA9</cp:keywords>
  <cp:lastModifiedBy>Kjartan Bollason</cp:lastModifiedBy>
  <cp:revision>419</cp:revision>
  <dcterms:created xsi:type="dcterms:W3CDTF">2020-10-14T13:32:04Z</dcterms:created>
  <dcterms:modified xsi:type="dcterms:W3CDTF">2026-02-06T13:17:00Z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