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9"/>
  </p:notesMasterIdLst>
  <p:handoutMasterIdLst>
    <p:handoutMasterId r:id="rId10"/>
  </p:handoutMasterIdLst>
  <p:sldIdLst>
    <p:sldId id="7136" r:id="rId5"/>
    <p:sldId id="7726" r:id="rId6"/>
    <p:sldId id="7725" r:id="rId7"/>
    <p:sldId id="772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9390"/>
    <a:srgbClr val="E96751"/>
    <a:srgbClr val="EC7C69"/>
    <a:srgbClr val="494949"/>
    <a:srgbClr val="F2A158"/>
    <a:srgbClr val="DCC5ED"/>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258" autoAdjust="0"/>
    <p:restoredTop sz="95082"/>
  </p:normalViewPr>
  <p:slideViewPr>
    <p:cSldViewPr snapToGrid="0" snapToObjects="1">
      <p:cViewPr varScale="1">
        <p:scale>
          <a:sx n="48" d="100"/>
          <a:sy n="48" d="100"/>
        </p:scale>
        <p:origin x="72" y="49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06/02/2026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weergors.nl/" TargetMode="Externa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weergors.nl/" TargetMode="Externa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hyperlink" Target="https://www.weergors.nl/" TargetMode="External"/><Relationship Id="rId7" Type="http://schemas.openxmlformats.org/officeDocument/2006/relationships/image" Target="../media/image3.png"/><Relationship Id="rId2" Type="http://schemas.openxmlformats.org/officeDocument/2006/relationships/hyperlink" Target="https://www.linkedin.com/feed/update/urn:li:activity:7310223995927183360/" TargetMode="External"/><Relationship Id="rId1" Type="http://schemas.openxmlformats.org/officeDocument/2006/relationships/slideLayout" Target="../slideLayouts/slideLayout31.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5EFE2-2B74-82A4-6EFC-7E2E33199C0F}"/>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F8DA6B6-818B-EB8E-B9DD-42BFD7713767}"/>
              </a:ext>
            </a:extLst>
          </p:cNvPr>
          <p:cNvSpPr>
            <a:spLocks noGrp="1"/>
          </p:cNvSpPr>
          <p:nvPr>
            <p:ph type="body" sz="quarter" idx="16"/>
          </p:nvPr>
        </p:nvSpPr>
        <p:spPr>
          <a:xfrm>
            <a:off x="486334" y="2339363"/>
            <a:ext cx="5148935" cy="3772033"/>
          </a:xfrm>
        </p:spPr>
        <p:txBody>
          <a:bodyPr>
            <a:normAutofit fontScale="32500" lnSpcReduction="20000"/>
          </a:bodyPr>
          <a:lstStyle/>
          <a:p>
            <a:r>
              <a:rPr lang="en-US" sz="11100" dirty="0">
                <a:hlinkClick r:id="rId2">
                  <a:extLst>
                    <a:ext uri="{A12FA001-AC4F-418D-AE19-62706E023703}">
                      <ahyp:hlinkClr xmlns:ahyp="http://schemas.microsoft.com/office/drawing/2018/hyperlinkcolor" val="tx"/>
                    </a:ext>
                  </a:extLst>
                </a:hlinkClick>
              </a:rPr>
              <a:t>Tjaldsvæðið 't </a:t>
            </a:r>
            <a:r>
              <a:rPr lang="en-US" sz="11100" dirty="0" err="1">
                <a:hlinkClick r:id="rId2">
                  <a:extLst>
                    <a:ext uri="{A12FA001-AC4F-418D-AE19-62706E023703}">
                      <ahyp:hlinkClr xmlns:ahyp="http://schemas.microsoft.com/office/drawing/2018/hyperlinkcolor" val="tx"/>
                    </a:ext>
                  </a:extLst>
                </a:hlinkClick>
              </a:rPr>
              <a:t>Weergors</a:t>
            </a:r>
            <a:r>
              <a:rPr lang="en-US" sz="11100" dirty="0"/>
              <a:t>, Holland</a:t>
            </a:r>
          </a:p>
          <a:p>
            <a:r>
              <a:rPr lang="en-US" sz="11100" dirty="0"/>
              <a:t>Bústaður</a:t>
            </a:r>
          </a:p>
          <a:p>
            <a:endParaRPr lang="en-US" sz="3600" dirty="0"/>
          </a:p>
          <a:p>
            <a:r>
              <a:rPr lang="en-US" sz="6200" dirty="0"/>
              <a:t>Heillandi, meðalstórt fjölskyldubústaðarsvæði okkar er staðsett í hjarta fyrrum eyjunnar Voorne-Putten í Suður-Hollandi, nálægt Haringvliet-flóanum og strönd Norðursjávar. Bærinn frá 19. öld er enn hjarta tjaldsvæðisins. </a:t>
            </a:r>
            <a:endParaRPr lang="en-IE" sz="6200" dirty="0"/>
          </a:p>
        </p:txBody>
      </p:sp>
      <p:sp>
        <p:nvSpPr>
          <p:cNvPr id="9" name="Text Placeholder 8">
            <a:extLst>
              <a:ext uri="{FF2B5EF4-FFF2-40B4-BE49-F238E27FC236}">
                <a16:creationId xmlns:a16="http://schemas.microsoft.com/office/drawing/2014/main" id="{D87D4641-5EC3-B2B6-AA46-3BAE30136610}"/>
              </a:ext>
            </a:extLst>
          </p:cNvPr>
          <p:cNvSpPr>
            <a:spLocks noGrp="1"/>
          </p:cNvSpPr>
          <p:nvPr>
            <p:ph type="body" sz="quarter" idx="17"/>
          </p:nvPr>
        </p:nvSpPr>
        <p:spPr>
          <a:xfrm>
            <a:off x="352930" y="869357"/>
            <a:ext cx="6447919" cy="582221"/>
          </a:xfrm>
        </p:spPr>
        <p:txBody>
          <a:bodyPr/>
          <a:lstStyle/>
          <a:p>
            <a:r>
              <a:rPr lang="en-IE" sz="7200" b="1" dirty="0" err="1"/>
              <a:t>Dæmi</a:t>
            </a:r>
            <a:endParaRPr lang="en-IE" sz="7200" b="1" dirty="0"/>
          </a:p>
        </p:txBody>
      </p:sp>
      <p:sp>
        <p:nvSpPr>
          <p:cNvPr id="2" name="Text Placeholder 1">
            <a:extLst>
              <a:ext uri="{FF2B5EF4-FFF2-40B4-BE49-F238E27FC236}">
                <a16:creationId xmlns:a16="http://schemas.microsoft.com/office/drawing/2014/main" id="{7FE145F9-7CDD-F84E-C43B-C8A9AE1BB54E}"/>
              </a:ext>
            </a:extLst>
          </p:cNvPr>
          <p:cNvSpPr>
            <a:spLocks noGrp="1"/>
          </p:cNvSpPr>
          <p:nvPr>
            <p:ph type="body" sz="quarter" idx="65"/>
          </p:nvPr>
        </p:nvSpPr>
        <p:spPr/>
        <p:txBody>
          <a:bodyPr/>
          <a:lstStyle/>
          <a:p>
            <a:r>
              <a:rPr lang="en-US" dirty="0">
                <a:hlinkClick r:id="rId2">
                  <a:extLst>
                    <a:ext uri="{A12FA001-AC4F-418D-AE19-62706E023703}">
                      <ahyp:hlinkClr xmlns:ahyp="http://schemas.microsoft.com/office/drawing/2018/hyperlinkcolor" val="tx"/>
                    </a:ext>
                  </a:extLst>
                </a:hlinkClick>
              </a:rPr>
              <a:t>https://www.weergors.nl/</a:t>
            </a:r>
            <a:r>
              <a:rPr lang="en-US" dirty="0"/>
              <a:t> </a:t>
            </a:r>
            <a:endParaRPr lang="en-IE" dirty="0"/>
          </a:p>
        </p:txBody>
      </p:sp>
      <p:pic>
        <p:nvPicPr>
          <p:cNvPr id="3" name="Picture 2" descr="Co-funded by the European Union logo in png for web usage">
            <a:extLst>
              <a:ext uri="{FF2B5EF4-FFF2-40B4-BE49-F238E27FC236}">
                <a16:creationId xmlns:a16="http://schemas.microsoft.com/office/drawing/2014/main" id="{D18CDF32-3099-E760-B2BD-FF23A697CB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1835641C-7082-1150-C15E-5079114C7C9E}"/>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Fjármagnað af Evrópusambandinu. Skoðanir og viðhorf sem koma fram eru hins vegar eingöngu höfundar (höfunda) og endurspegla ekki endilega skoðanir Evrópusambandsins né Framkvæmdarstofnunar Evrópu um mennta- og menningarmál (EACEA). Hvorki Evrópusambandið né EACEA bera ábyrgð á þeim.</a:t>
            </a:r>
          </a:p>
        </p:txBody>
      </p:sp>
      <p:grpSp>
        <p:nvGrpSpPr>
          <p:cNvPr id="5" name="Group 4">
            <a:extLst>
              <a:ext uri="{FF2B5EF4-FFF2-40B4-BE49-F238E27FC236}">
                <a16:creationId xmlns:a16="http://schemas.microsoft.com/office/drawing/2014/main" id="{61521944-DDBC-B3E4-C83E-8E68CA1D184B}"/>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47D53B86-ADA8-CDA0-BFC3-AD07FFCB1D0E}"/>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er með leyfi </a:t>
              </a:r>
            </a:p>
            <a:p>
              <a:pPr algn="just"/>
              <a:r>
                <a:rPr lang="en-US" sz="900" b="1" dirty="0">
                  <a:solidFill>
                    <a:schemeClr val="tx1"/>
                  </a:solidFill>
                  <a:latin typeface="+mj-lt"/>
                </a:rPr>
                <a:t>undir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FCB68C76-9A27-6F51-4443-0E2F64718FF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14" name="Picture Placeholder 13" descr="A house with a table and umbrella in the grass&#10;&#10;AI-generated content may be incorrect.">
            <a:extLst>
              <a:ext uri="{FF2B5EF4-FFF2-40B4-BE49-F238E27FC236}">
                <a16:creationId xmlns:a16="http://schemas.microsoft.com/office/drawing/2014/main" id="{8360B1DD-C67F-E8E4-6933-7672A4970213}"/>
              </a:ext>
            </a:extLst>
          </p:cNvPr>
          <p:cNvPicPr>
            <a:picLocks noGrp="1" noChangeAspect="1"/>
          </p:cNvPicPr>
          <p:nvPr>
            <p:ph type="pic" sz="quarter" idx="19"/>
          </p:nvPr>
        </p:nvPicPr>
        <p:blipFill>
          <a:blip r:embed="rId6"/>
          <a:srcRect t="1019" b="1019"/>
          <a:stretch>
            <a:fillRect/>
          </a:stretch>
        </p:blipFill>
        <p:spPr/>
      </p:pic>
    </p:spTree>
    <p:extLst>
      <p:ext uri="{BB962C8B-B14F-4D97-AF65-F5344CB8AC3E}">
        <p14:creationId xmlns:p14="http://schemas.microsoft.com/office/powerpoint/2010/main" val="3611446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84C8410-4D54-0850-2B85-0FAB07E10E72}"/>
              </a:ext>
            </a:extLst>
          </p:cNvPr>
          <p:cNvPicPr>
            <a:picLocks noChangeAspect="1"/>
          </p:cNvPicPr>
          <p:nvPr/>
        </p:nvPicPr>
        <p:blipFill>
          <a:blip r:embed="rId2"/>
          <a:stretch>
            <a:fillRect/>
          </a:stretch>
        </p:blipFill>
        <p:spPr>
          <a:xfrm>
            <a:off x="0" y="137641"/>
            <a:ext cx="12192000" cy="3401368"/>
          </a:xfrm>
          <a:prstGeom prst="rect">
            <a:avLst/>
          </a:prstGeom>
        </p:spPr>
      </p:pic>
      <p:pic>
        <p:nvPicPr>
          <p:cNvPr id="12" name="Picture 11">
            <a:extLst>
              <a:ext uri="{FF2B5EF4-FFF2-40B4-BE49-F238E27FC236}">
                <a16:creationId xmlns:a16="http://schemas.microsoft.com/office/drawing/2014/main" id="{7E5B491C-1A4B-A55E-7B66-3410D6A12D1C}"/>
              </a:ext>
            </a:extLst>
          </p:cNvPr>
          <p:cNvPicPr>
            <a:picLocks noChangeAspect="1"/>
          </p:cNvPicPr>
          <p:nvPr/>
        </p:nvPicPr>
        <p:blipFill>
          <a:blip r:embed="rId3"/>
          <a:stretch>
            <a:fillRect/>
          </a:stretch>
        </p:blipFill>
        <p:spPr>
          <a:xfrm>
            <a:off x="0" y="3429000"/>
            <a:ext cx="12192000" cy="3468637"/>
          </a:xfrm>
          <a:prstGeom prst="rect">
            <a:avLst/>
          </a:prstGeom>
        </p:spPr>
      </p:pic>
    </p:spTree>
    <p:extLst>
      <p:ext uri="{BB962C8B-B14F-4D97-AF65-F5344CB8AC3E}">
        <p14:creationId xmlns:p14="http://schemas.microsoft.com/office/powerpoint/2010/main" val="6083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0705B-3BB4-A029-3997-5D6C5E68F109}"/>
            </a:ext>
          </a:extLst>
        </p:cNvPr>
        <p:cNvGrpSpPr/>
        <p:nvPr/>
      </p:nvGrpSpPr>
      <p:grpSpPr>
        <a:xfrm>
          <a:off x="0" y="0"/>
          <a:ext cx="0" cy="0"/>
          <a:chOff x="0" y="0"/>
          <a:chExt cx="0" cy="0"/>
        </a:xfrm>
      </p:grpSpPr>
      <p:sp>
        <p:nvSpPr>
          <p:cNvPr id="18" name="TextBox 17">
            <a:extLst>
              <a:ext uri="{FF2B5EF4-FFF2-40B4-BE49-F238E27FC236}">
                <a16:creationId xmlns:a16="http://schemas.microsoft.com/office/drawing/2014/main" id="{DB97D942-5C0C-72B6-DEA0-4BFFE42FEC13}"/>
              </a:ext>
            </a:extLst>
          </p:cNvPr>
          <p:cNvSpPr txBox="1"/>
          <p:nvPr/>
        </p:nvSpPr>
        <p:spPr>
          <a:xfrm>
            <a:off x="296824" y="764165"/>
            <a:ext cx="7097889" cy="6063198"/>
          </a:xfrm>
          <a:prstGeom prst="rect">
            <a:avLst/>
          </a:prstGeom>
          <a:noFill/>
        </p:spPr>
        <p:txBody>
          <a:bodyPr wrap="square">
            <a:spAutoFit/>
          </a:bodyPr>
          <a:lstStyle/>
          <a:p>
            <a:pPr>
              <a:spcAft>
                <a:spcPts val="600"/>
              </a:spcAft>
            </a:pPr>
            <a:r>
              <a:rPr lang="en-US" sz="2200" b="1" dirty="0">
                <a:solidFill>
                  <a:srgbClr val="494949"/>
                </a:solidFill>
              </a:rPr>
              <a:t>ESB-þróun í dreifbýli (EAFRD/LEADER/PSR): </a:t>
            </a:r>
            <a:r>
              <a:rPr lang="en-US" sz="2200" dirty="0">
                <a:solidFill>
                  <a:srgbClr val="494949"/>
                </a:solidFill>
              </a:rPr>
              <a:t>Smáum, samfélagsstýrðum verkefnum getur verið hægt að komast í úthlutun. Slík verkefni byggja oft á blönduðum fjármögnunaruppsprettum.</a:t>
            </a:r>
          </a:p>
          <a:p>
            <a:pPr>
              <a:spcAft>
                <a:spcPts val="600"/>
              </a:spcAft>
            </a:pPr>
            <a:endParaRPr lang="en-US" sz="2200" dirty="0">
              <a:solidFill>
                <a:srgbClr val="494949"/>
              </a:solidFill>
            </a:endParaRPr>
          </a:p>
          <a:p>
            <a:pPr>
              <a:spcAft>
                <a:spcPts val="600"/>
              </a:spcAft>
            </a:pPr>
            <a:r>
              <a:rPr lang="en-US" sz="2800" b="1" dirty="0">
                <a:solidFill>
                  <a:srgbClr val="EC7C69"/>
                </a:solidFill>
                <a:hlinkClick r:id="rId2">
                  <a:extLst>
                    <a:ext uri="{A12FA001-AC4F-418D-AE19-62706E023703}">
                      <ahyp:hlinkClr xmlns:ahyp="http://schemas.microsoft.com/office/drawing/2018/hyperlinkcolor" val="tx"/>
                    </a:ext>
                  </a:extLst>
                </a:hlinkClick>
              </a:rPr>
              <a:t>Camping 't </a:t>
            </a:r>
            <a:r>
              <a:rPr lang="en-US" sz="2800" b="1" dirty="0" err="1">
                <a:solidFill>
                  <a:srgbClr val="EC7C69"/>
                </a:solidFill>
                <a:hlinkClick r:id="rId2">
                  <a:extLst>
                    <a:ext uri="{A12FA001-AC4F-418D-AE19-62706E023703}">
                      <ahyp:hlinkClr xmlns:ahyp="http://schemas.microsoft.com/office/drawing/2018/hyperlinkcolor" val="tx"/>
                    </a:ext>
                  </a:extLst>
                </a:hlinkClick>
              </a:rPr>
              <a:t>Weergors </a:t>
            </a:r>
            <a:r>
              <a:rPr lang="en-US" sz="2200" dirty="0">
                <a:solidFill>
                  <a:srgbClr val="494949"/>
                </a:solidFill>
              </a:rPr>
              <a:t>(Voorne-Putten, ZH). </a:t>
            </a:r>
          </a:p>
          <a:p>
            <a:pPr>
              <a:spcAft>
                <a:spcPts val="600"/>
              </a:spcAft>
            </a:pPr>
            <a:r>
              <a:rPr lang="en-IE" sz="2200" dirty="0">
                <a:solidFill>
                  <a:srgbClr val="494949"/>
                </a:solidFill>
              </a:rPr>
              <a:t>Fjölskyldubústaður</a:t>
            </a:r>
            <a:r>
              <a:rPr lang="en-US" sz="2200" dirty="0">
                <a:solidFill>
                  <a:srgbClr val="494949"/>
                </a:solidFill>
              </a:rPr>
              <a:t> sem </a:t>
            </a:r>
            <a:r>
              <a:rPr lang="en-IE" sz="2200" dirty="0">
                <a:solidFill>
                  <a:srgbClr val="494949"/>
                </a:solidFill>
              </a:rPr>
              <a:t>var breyttur í "landschapscamping" er að prófa rafmagnslausan skála með </a:t>
            </a:r>
            <a:r>
              <a:rPr lang="en-IE" sz="2200" b="1" dirty="0">
                <a:solidFill>
                  <a:srgbClr val="494949"/>
                </a:solidFill>
              </a:rPr>
              <a:t>LEADER-fjármagni (ESB-landbyggðaþróun)</a:t>
            </a:r>
            <a:r>
              <a:rPr lang="en-IE" sz="2200" dirty="0">
                <a:solidFill>
                  <a:srgbClr val="494949"/>
                </a:solidFill>
              </a:rPr>
              <a:t>. </a:t>
            </a:r>
          </a:p>
          <a:p>
            <a:pPr>
              <a:spcAft>
                <a:spcPts val="600"/>
              </a:spcAft>
            </a:pPr>
            <a:r>
              <a:rPr lang="en-IE" sz="2200" dirty="0">
                <a:solidFill>
                  <a:srgbClr val="494949"/>
                </a:solidFill>
              </a:rPr>
              <a:t>Eins og fram kemur í einni skýrslu, </a:t>
            </a:r>
          </a:p>
          <a:p>
            <a:pPr>
              <a:spcAft>
                <a:spcPts val="600"/>
              </a:spcAft>
            </a:pPr>
            <a:r>
              <a:rPr lang="en-IE" sz="2200" i="1" dirty="0">
                <a:solidFill>
                  <a:srgbClr val="EC7C69"/>
                </a:solidFill>
              </a:rPr>
              <a:t>"</a:t>
            </a:r>
            <a:r>
              <a:rPr lang="en-IE" sz="2200" i="1" dirty="0" err="1">
                <a:solidFill>
                  <a:srgbClr val="EC7C69"/>
                </a:solidFill>
              </a:rPr>
              <a:t>Þökk sé styrk </a:t>
            </a:r>
            <a:r>
              <a:rPr lang="en-IE" sz="2200" i="1" dirty="0">
                <a:solidFill>
                  <a:srgbClr val="EC7C69"/>
                </a:solidFill>
              </a:rPr>
              <a:t>frá LEADER </a:t>
            </a:r>
            <a:r>
              <a:rPr lang="en-IE" sz="2200" i="1" dirty="0" err="1">
                <a:solidFill>
                  <a:srgbClr val="EC7C69"/>
                </a:solidFill>
              </a:rPr>
              <a:t>Zuid-Hollandse Eilanden getur fjölskyldubúðirnar prófað nýstárlega lausn</a:t>
            </a:r>
            <a:r>
              <a:rPr lang="en-IE" sz="2200" i="1" dirty="0">
                <a:solidFill>
                  <a:srgbClr val="EC7C69"/>
                </a:solidFill>
              </a:rPr>
              <a:t>: … </a:t>
            </a:r>
            <a:r>
              <a:rPr lang="en-IE" sz="2200" i="1" dirty="0" err="1">
                <a:solidFill>
                  <a:srgbClr val="EC7C69"/>
                </a:solidFill>
              </a:rPr>
              <a:t>þar á meðal </a:t>
            </a:r>
            <a:r>
              <a:rPr lang="en-IE" sz="2200" i="1" dirty="0">
                <a:solidFill>
                  <a:srgbClr val="EC7C69"/>
                </a:solidFill>
              </a:rPr>
              <a:t>sjálfstætt starfandi </a:t>
            </a:r>
            <a:r>
              <a:rPr lang="en-IE" sz="2200" i="1" dirty="0" err="1">
                <a:solidFill>
                  <a:srgbClr val="EC7C69"/>
                </a:solidFill>
              </a:rPr>
              <a:t>salerni</a:t>
            </a:r>
            <a:r>
              <a:rPr lang="en-IE" sz="2200" i="1" dirty="0">
                <a:solidFill>
                  <a:srgbClr val="EC7C69"/>
                </a:solidFill>
              </a:rPr>
              <a:t>, </a:t>
            </a:r>
            <a:r>
              <a:rPr lang="en-IE" sz="2200" i="1" dirty="0" err="1">
                <a:solidFill>
                  <a:srgbClr val="EC7C69"/>
                </a:solidFill>
              </a:rPr>
              <a:t>eldstað og skjól/eldunaraðstöðu</a:t>
            </a:r>
            <a:r>
              <a:rPr lang="en-IE" sz="2200" i="1" dirty="0">
                <a:solidFill>
                  <a:srgbClr val="EC7C69"/>
                </a:solidFill>
              </a:rPr>
              <a:t>." </a:t>
            </a:r>
          </a:p>
          <a:p>
            <a:pPr>
              <a:spcAft>
                <a:spcPts val="600"/>
              </a:spcAft>
            </a:pPr>
            <a:r>
              <a:rPr lang="en-IE" sz="2200" dirty="0">
                <a:solidFill>
                  <a:srgbClr val="494949"/>
                </a:solidFill>
              </a:rPr>
              <a:t>Með öðrum orðum </a:t>
            </a:r>
            <a:r>
              <a:rPr lang="en-IE" sz="2200" b="1" dirty="0">
                <a:solidFill>
                  <a:srgbClr val="494949"/>
                </a:solidFill>
              </a:rPr>
              <a:t>leyfði LEADER-styrkurinn þeim að byggja sjálfbúið gistihús </a:t>
            </a:r>
            <a:r>
              <a:rPr lang="en-IE" sz="2200" dirty="0">
                <a:solidFill>
                  <a:srgbClr val="494949"/>
                </a:solidFill>
              </a:rPr>
              <a:t>(salerni, eldhús, svefnskýli) í skóginum. </a:t>
            </a:r>
          </a:p>
        </p:txBody>
      </p:sp>
      <p:sp>
        <p:nvSpPr>
          <p:cNvPr id="25" name="Text Placeholder 11">
            <a:extLst>
              <a:ext uri="{FF2B5EF4-FFF2-40B4-BE49-F238E27FC236}">
                <a16:creationId xmlns:a16="http://schemas.microsoft.com/office/drawing/2014/main" id="{69AACE01-1E2D-56CA-AF8A-945EA6371B1A}"/>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err="1">
                <a:solidFill>
                  <a:srgbClr val="459597"/>
                </a:solidFill>
              </a:rPr>
              <a:t>Dæmi</a:t>
            </a:r>
            <a:r>
              <a:rPr lang="en-IE" sz="3600" dirty="0">
                <a:solidFill>
                  <a:srgbClr val="459597"/>
                </a:solidFill>
              </a:rPr>
              <a:t>: </a:t>
            </a:r>
            <a:r>
              <a:rPr lang="en-US" sz="3200" dirty="0">
                <a:hlinkClick r:id="rId2">
                  <a:extLst>
                    <a:ext uri="{A12FA001-AC4F-418D-AE19-62706E023703}">
                      <ahyp:hlinkClr xmlns:ahyp="http://schemas.microsoft.com/office/drawing/2018/hyperlinkcolor" val="tx"/>
                    </a:ext>
                  </a:extLst>
                </a:hlinkClick>
              </a:rPr>
              <a:t>Camping 't </a:t>
            </a:r>
            <a:r>
              <a:rPr lang="en-US" sz="3200" dirty="0" err="1">
                <a:hlinkClick r:id="rId2">
                  <a:extLst>
                    <a:ext uri="{A12FA001-AC4F-418D-AE19-62706E023703}">
                      <ahyp:hlinkClr xmlns:ahyp="http://schemas.microsoft.com/office/drawing/2018/hyperlinkcolor" val="tx"/>
                    </a:ext>
                  </a:extLst>
                </a:hlinkClick>
              </a:rPr>
              <a:t>Weergors</a:t>
            </a:r>
            <a:r>
              <a:rPr lang="en-US" sz="3200" dirty="0">
                <a:hlinkClick r:id="rId2">
                  <a:extLst>
                    <a:ext uri="{A12FA001-AC4F-418D-AE19-62706E023703}">
                      <ahyp:hlinkClr xmlns:ahyp="http://schemas.microsoft.com/office/drawing/2018/hyperlinkcolor" val="tx"/>
                    </a:ext>
                  </a:extLst>
                </a:hlinkClick>
              </a:rPr>
              <a:t> </a:t>
            </a:r>
            <a:endParaRPr lang="en-IE" sz="3000" b="0" dirty="0"/>
          </a:p>
        </p:txBody>
      </p:sp>
      <p:pic>
        <p:nvPicPr>
          <p:cNvPr id="3" name="Picture Placeholder 2" descr="Book Your Stay at Camping 't Weergors Today | Campsited">
            <a:extLst>
              <a:ext uri="{FF2B5EF4-FFF2-40B4-BE49-F238E27FC236}">
                <a16:creationId xmlns:a16="http://schemas.microsoft.com/office/drawing/2014/main" id="{72F1F7DD-547B-8A08-1FA6-96657E01045E}"/>
              </a:ext>
            </a:extLst>
          </p:cNvPr>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l="558" r="558"/>
          <a:stretch>
            <a:fillRect/>
          </a:stretch>
        </p:blipFill>
        <p:spPr bwMode="auto">
          <a:xfrm>
            <a:off x="7572170" y="1796747"/>
            <a:ext cx="3709988" cy="2498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4028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E942A-34D4-2F63-7209-4FC8BE2A50B3}"/>
            </a:ext>
          </a:extLst>
        </p:cNvPr>
        <p:cNvGrpSpPr/>
        <p:nvPr/>
      </p:nvGrpSpPr>
      <p:grpSpPr>
        <a:xfrm>
          <a:off x="0" y="0"/>
          <a:ext cx="0" cy="0"/>
          <a:chOff x="0" y="0"/>
          <a:chExt cx="0" cy="0"/>
        </a:xfrm>
      </p:grpSpPr>
      <p:sp>
        <p:nvSpPr>
          <p:cNvPr id="8" name="Flowchart: Data 7">
            <a:extLst>
              <a:ext uri="{FF2B5EF4-FFF2-40B4-BE49-F238E27FC236}">
                <a16:creationId xmlns:a16="http://schemas.microsoft.com/office/drawing/2014/main" id="{D35BB1C6-EDEA-E456-7E88-E16B728806E7}"/>
              </a:ext>
            </a:extLst>
          </p:cNvPr>
          <p:cNvSpPr/>
          <p:nvPr/>
        </p:nvSpPr>
        <p:spPr>
          <a:xfrm>
            <a:off x="341529" y="5797114"/>
            <a:ext cx="6678556" cy="643175"/>
          </a:xfrm>
          <a:prstGeom prst="flowChartInputOutpu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6C8A001B-1B42-C6B5-1134-A0EF9748C43B}"/>
              </a:ext>
            </a:extLst>
          </p:cNvPr>
          <p:cNvSpPr/>
          <p:nvPr/>
        </p:nvSpPr>
        <p:spPr>
          <a:xfrm>
            <a:off x="341529" y="951143"/>
            <a:ext cx="6678556" cy="4726703"/>
          </a:xfrm>
          <a:prstGeom prst="rect">
            <a:avLst/>
          </a:prstGeom>
          <a:solidFill>
            <a:srgbClr val="459597"/>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4" name="Text Placeholder 4">
            <a:extLst>
              <a:ext uri="{FF2B5EF4-FFF2-40B4-BE49-F238E27FC236}">
                <a16:creationId xmlns:a16="http://schemas.microsoft.com/office/drawing/2014/main" id="{1CA197F7-D684-F490-CF3D-0C9AB259C67D}"/>
              </a:ext>
            </a:extLst>
          </p:cNvPr>
          <p:cNvSpPr txBox="1">
            <a:spLocks/>
          </p:cNvSpPr>
          <p:nvPr/>
        </p:nvSpPr>
        <p:spPr>
          <a:xfrm>
            <a:off x="564621" y="1106526"/>
            <a:ext cx="6392582" cy="457132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pPr>
            <a:r>
              <a:rPr lang="en-US" sz="2100" b="1" dirty="0">
                <a:solidFill>
                  <a:schemeClr val="bg1"/>
                </a:solidFill>
              </a:rPr>
              <a:t>Hvað þeir gerðu: </a:t>
            </a:r>
            <a:r>
              <a:rPr lang="en-IE" sz="2100" dirty="0">
                <a:solidFill>
                  <a:schemeClr val="bg1"/>
                </a:solidFill>
              </a:rPr>
              <a:t>Þessi tilraun hjálpar þeim að læra hvað virkar fyrir gesti og má beita annars staðar. </a:t>
            </a:r>
          </a:p>
          <a:p>
            <a:pPr marL="0" indent="0">
              <a:spcAft>
                <a:spcPts val="600"/>
              </a:spcAft>
            </a:pPr>
            <a:r>
              <a:rPr lang="en-IE" sz="2100" i="1" dirty="0">
                <a:solidFill>
                  <a:schemeClr val="bg1"/>
                </a:solidFill>
              </a:rPr>
              <a:t>(</a:t>
            </a:r>
            <a:r>
              <a:rPr lang="en-IE" sz="2100" b="1" i="1" dirty="0">
                <a:solidFill>
                  <a:schemeClr val="bg1"/>
                </a:solidFill>
              </a:rPr>
              <a:t>Ábending: </a:t>
            </a:r>
            <a:r>
              <a:rPr lang="en-IE" sz="2100" i="1" dirty="0">
                <a:solidFill>
                  <a:schemeClr val="bg1"/>
                </a:solidFill>
              </a:rPr>
              <a:t>Svæðisbundnar LAG-nefndir samþykkja oft svona smáar vistferða-tilraunir.) </a:t>
            </a:r>
          </a:p>
          <a:p>
            <a:pPr marL="0" indent="0">
              <a:spcAft>
                <a:spcPts val="600"/>
              </a:spcAft>
            </a:pPr>
            <a:r>
              <a:rPr lang="en-US" sz="2100" dirty="0">
                <a:solidFill>
                  <a:schemeClr val="bg1"/>
                </a:solidFill>
              </a:rPr>
              <a:t>Styrkurinn gerði það mögulegt að byggja náttúruinnlimaða skjól með komposthúsnæði og útikjall, sem gerði fjölskyldunni kleift að prófa hvernig " sjálfbær ferðaþjónusta" virkar í framkvæmd. </a:t>
            </a:r>
            <a:r>
              <a:rPr lang="en-US" sz="2100" dirty="0">
                <a:solidFill>
                  <a:schemeClr val="bg1"/>
                </a:solidFill>
                <a:hlinkClick r:id="rId2">
                  <a:extLst>
                    <a:ext uri="{A12FA001-AC4F-418D-AE19-62706E023703}">
                      <ahyp:hlinkClr xmlns:ahyp="http://schemas.microsoft.com/office/drawing/2018/hyperlinkcolor" val="tx"/>
                    </a:ext>
                  </a:extLst>
                </a:hlinkClick>
              </a:rPr>
              <a:t>Heimild</a:t>
            </a:r>
            <a:r>
              <a:rPr lang="en-US" sz="2100" dirty="0">
                <a:solidFill>
                  <a:schemeClr val="bg1"/>
                </a:solidFill>
              </a:rPr>
              <a:t> </a:t>
            </a:r>
          </a:p>
          <a:p>
            <a:pPr marL="0" indent="0">
              <a:spcAft>
                <a:spcPts val="600"/>
              </a:spcAft>
            </a:pPr>
            <a:r>
              <a:rPr lang="en-US" sz="2100" dirty="0">
                <a:solidFill>
                  <a:schemeClr val="bg1"/>
                </a:solidFill>
              </a:rPr>
              <a:t>Margir </a:t>
            </a:r>
            <a:r>
              <a:rPr lang="en-US" sz="2100" b="1" dirty="0">
                <a:solidFill>
                  <a:schemeClr val="bg1"/>
                </a:solidFill>
              </a:rPr>
              <a:t>landbúnaðarfrumkvöðlar eða þorpssamvinnufélög </a:t>
            </a:r>
            <a:r>
              <a:rPr lang="en-US" sz="2100" dirty="0">
                <a:solidFill>
                  <a:schemeClr val="bg1"/>
                </a:solidFill>
              </a:rPr>
              <a:t>nota á svipaðan hátt PSR- eða LEADER-fé (oft allt að 20.000–100.000 evrum) til að bæta við glamping-einingum, slóðskálum eða vistvænum gistihúsum (eco-B&amp;B). </a:t>
            </a:r>
            <a:r>
              <a:rPr lang="en-US" sz="2100" i="1" dirty="0">
                <a:solidFill>
                  <a:schemeClr val="bg1"/>
                </a:solidFill>
              </a:rPr>
              <a:t>Myndir frá </a:t>
            </a:r>
            <a:r>
              <a:rPr lang="en-US" sz="2100" i="1" dirty="0" err="1">
                <a:solidFill>
                  <a:schemeClr val="bg1"/>
                </a:solidFill>
              </a:rPr>
              <a:t>Camping 't Weergors</a:t>
            </a:r>
            <a:r>
              <a:rPr lang="en-US" sz="2100" dirty="0">
                <a:solidFill>
                  <a:schemeClr val="bg1"/>
                </a:solidFill>
              </a:rPr>
              <a:t>.</a:t>
            </a:r>
          </a:p>
          <a:p>
            <a:pPr marL="0" indent="0">
              <a:spcAft>
                <a:spcPts val="600"/>
              </a:spcAft>
            </a:pPr>
            <a:endParaRPr lang="en-US" sz="2100" dirty="0">
              <a:solidFill>
                <a:schemeClr val="bg1"/>
              </a:solidFill>
            </a:endParaRPr>
          </a:p>
          <a:p>
            <a:pPr marL="0" indent="0">
              <a:spcAft>
                <a:spcPts val="600"/>
              </a:spcAft>
            </a:pPr>
            <a:endParaRPr lang="en-US" sz="2100" dirty="0">
              <a:solidFill>
                <a:schemeClr val="bg1"/>
              </a:solidFill>
            </a:endParaRPr>
          </a:p>
          <a:p>
            <a:pPr marL="0" indent="0">
              <a:spcAft>
                <a:spcPts val="600"/>
              </a:spcAft>
            </a:pPr>
            <a:endParaRPr lang="en-US" sz="2100" dirty="0">
              <a:solidFill>
                <a:schemeClr val="bg1"/>
              </a:solidFill>
            </a:endParaRPr>
          </a:p>
        </p:txBody>
      </p:sp>
      <p:sp>
        <p:nvSpPr>
          <p:cNvPr id="25" name="Text Placeholder 11">
            <a:extLst>
              <a:ext uri="{FF2B5EF4-FFF2-40B4-BE49-F238E27FC236}">
                <a16:creationId xmlns:a16="http://schemas.microsoft.com/office/drawing/2014/main" id="{336AE49B-26EB-8F99-2DDF-44401B532958}"/>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err="1">
                <a:solidFill>
                  <a:srgbClr val="459597"/>
                </a:solidFill>
              </a:rPr>
              <a:t>Dæmi</a:t>
            </a:r>
            <a:r>
              <a:rPr lang="en-IE" sz="3600" dirty="0">
                <a:solidFill>
                  <a:srgbClr val="459597"/>
                </a:solidFill>
              </a:rPr>
              <a:t>: </a:t>
            </a:r>
            <a:r>
              <a:rPr lang="en-US" sz="3200" dirty="0">
                <a:hlinkClick r:id="rId3">
                  <a:extLst>
                    <a:ext uri="{A12FA001-AC4F-418D-AE19-62706E023703}">
                      <ahyp:hlinkClr xmlns:ahyp="http://schemas.microsoft.com/office/drawing/2018/hyperlinkcolor" val="tx"/>
                    </a:ext>
                  </a:extLst>
                </a:hlinkClick>
              </a:rPr>
              <a:t>Camping 't </a:t>
            </a:r>
            <a:r>
              <a:rPr lang="en-US" sz="3200" dirty="0" err="1">
                <a:hlinkClick r:id="rId3">
                  <a:extLst>
                    <a:ext uri="{A12FA001-AC4F-418D-AE19-62706E023703}">
                      <ahyp:hlinkClr xmlns:ahyp="http://schemas.microsoft.com/office/drawing/2018/hyperlinkcolor" val="tx"/>
                    </a:ext>
                  </a:extLst>
                </a:hlinkClick>
              </a:rPr>
              <a:t>Weergors</a:t>
            </a:r>
            <a:r>
              <a:rPr lang="en-US" sz="3200" dirty="0">
                <a:hlinkClick r:id="rId3">
                  <a:extLst>
                    <a:ext uri="{A12FA001-AC4F-418D-AE19-62706E023703}">
                      <ahyp:hlinkClr xmlns:ahyp="http://schemas.microsoft.com/office/drawing/2018/hyperlinkcolor" val="tx"/>
                    </a:ext>
                  </a:extLst>
                </a:hlinkClick>
              </a:rPr>
              <a:t> </a:t>
            </a:r>
            <a:endParaRPr lang="en-IE" sz="3000" b="0" dirty="0"/>
          </a:p>
        </p:txBody>
      </p:sp>
      <p:pic>
        <p:nvPicPr>
          <p:cNvPr id="4" name="Picture 4" descr="Camping 't Weergors - Open Camping Dag">
            <a:extLst>
              <a:ext uri="{FF2B5EF4-FFF2-40B4-BE49-F238E27FC236}">
                <a16:creationId xmlns:a16="http://schemas.microsoft.com/office/drawing/2014/main" id="{7FB4BC69-726C-2FF4-D8B8-B2E2AFDDF623}"/>
              </a:ext>
            </a:extLst>
          </p:cNvPr>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rcRect l="499" r="499"/>
          <a:stretch>
            <a:fillRect/>
          </a:stretch>
        </p:blipFill>
        <p:spPr bwMode="auto">
          <a:xfrm>
            <a:off x="7470775" y="1917700"/>
            <a:ext cx="3709988" cy="2498725"/>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2" name="Picture 1" descr="Co-funded by the European Union logo in png for web usage">
            <a:extLst>
              <a:ext uri="{FF2B5EF4-FFF2-40B4-BE49-F238E27FC236}">
                <a16:creationId xmlns:a16="http://schemas.microsoft.com/office/drawing/2014/main" id="{E8AF4F73-5288-0A7E-DDA4-5EF3D57CB14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38472" y="6319087"/>
            <a:ext cx="1530819" cy="319792"/>
          </a:xfrm>
          <a:prstGeom prst="rect">
            <a:avLst/>
          </a:prstGeom>
          <a:noFill/>
          <a:ln>
            <a:noFill/>
          </a:ln>
        </p:spPr>
      </p:pic>
      <p:sp>
        <p:nvSpPr>
          <p:cNvPr id="3" name="Rectangle 2">
            <a:extLst>
              <a:ext uri="{FF2B5EF4-FFF2-40B4-BE49-F238E27FC236}">
                <a16:creationId xmlns:a16="http://schemas.microsoft.com/office/drawing/2014/main" id="{51CF2CBA-C222-9EFF-82AD-FD6ADB305FB9}"/>
              </a:ext>
            </a:extLst>
          </p:cNvPr>
          <p:cNvSpPr/>
          <p:nvPr/>
        </p:nvSpPr>
        <p:spPr>
          <a:xfrm>
            <a:off x="7638579" y="6172601"/>
            <a:ext cx="4292836" cy="553998"/>
          </a:xfrm>
          <a:prstGeom prst="rect">
            <a:avLst/>
          </a:prstGeom>
        </p:spPr>
        <p:txBody>
          <a:bodyPr wrap="square">
            <a:spAutoFit/>
          </a:bodyPr>
          <a:lstStyle/>
          <a:p>
            <a:pPr algn="just">
              <a:lnSpc>
                <a:spcPts val="880"/>
              </a:lnSpc>
            </a:pPr>
            <a:r>
              <a:rPr lang="en-US" sz="800" dirty="0">
                <a:solidFill>
                  <a:schemeClr val="tx1"/>
                </a:solidFill>
                <a:latin typeface="+mj-lt"/>
              </a:rPr>
              <a:t>Fjármagnað af Evrópusambandinu. Skoðanir og viðhorf sem hér koma fram eru hins vegar eingöngu höfundar (höfunda) og endurspegla ekki endilega skoðanir Evrópusambandsins né Framkvæmdarstofnunar Evrópu um menntun og menningu (EACEA). Hvorki Evrópusambandið né EACEA bera ábyrgð á þeim.</a:t>
            </a:r>
          </a:p>
        </p:txBody>
      </p:sp>
      <p:grpSp>
        <p:nvGrpSpPr>
          <p:cNvPr id="5" name="Group 4">
            <a:extLst>
              <a:ext uri="{FF2B5EF4-FFF2-40B4-BE49-F238E27FC236}">
                <a16:creationId xmlns:a16="http://schemas.microsoft.com/office/drawing/2014/main" id="{A0F203B2-C774-CEC4-97AA-1BF5060889DB}"/>
              </a:ext>
            </a:extLst>
          </p:cNvPr>
          <p:cNvGrpSpPr/>
          <p:nvPr/>
        </p:nvGrpSpPr>
        <p:grpSpPr>
          <a:xfrm>
            <a:off x="10703536" y="5359779"/>
            <a:ext cx="1307461" cy="742180"/>
            <a:chOff x="340586" y="8789227"/>
            <a:chExt cx="1307461" cy="742180"/>
          </a:xfrm>
        </p:grpSpPr>
        <p:sp>
          <p:nvSpPr>
            <p:cNvPr id="6" name="Rectangle 5">
              <a:extLst>
                <a:ext uri="{FF2B5EF4-FFF2-40B4-BE49-F238E27FC236}">
                  <a16:creationId xmlns:a16="http://schemas.microsoft.com/office/drawing/2014/main" id="{91C9DC73-E573-99AA-780A-135308F7384B}"/>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er með leyfi </a:t>
              </a:r>
            </a:p>
            <a:p>
              <a:pPr algn="just"/>
              <a:r>
                <a:rPr lang="en-US" sz="900" b="1" dirty="0">
                  <a:solidFill>
                    <a:schemeClr val="tx1"/>
                  </a:solidFill>
                  <a:latin typeface="+mj-lt"/>
                </a:rPr>
                <a:t>undir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5B5D890D-2C8D-A6F6-F4C8-C1153ECD739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23652533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3DAA973-0A62-4653-814D-15033578AF51}">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E5984295-1B16-468D-921C-1E71E3010B01}">
  <ds:schemaRefs>
    <ds:schemaRef ds:uri="http://schemas.microsoft.com/sharepoint/v3/contenttype/forms"/>
  </ds:schemaRefs>
</ds:datastoreItem>
</file>

<file path=customXml/itemProps3.xml><?xml version="1.0" encoding="utf-8"?>
<ds:datastoreItem xmlns:ds="http://schemas.openxmlformats.org/officeDocument/2006/customXml" ds:itemID="{C4F7E150-D4AD-42A8-A22E-08B9D0DE8AED}"/>
</file>

<file path=docProps/app.xml><?xml version="1.0" encoding="utf-8"?>
<Properties xmlns="http://schemas.openxmlformats.org/officeDocument/2006/extended-properties" xmlns:vt="http://schemas.openxmlformats.org/officeDocument/2006/docPropsVTypes">
  <Template/>
  <TotalTime>13590</TotalTime>
  <Words>372</Words>
  <Application>Microsoft Office PowerPoint</Application>
  <PresentationFormat>Widescreen</PresentationFormat>
  <Paragraphs>26</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docId:B08438156F8E4AB0DC3B00D42586241A</cp:keywords>
  <cp:lastModifiedBy>Kjartan Bollason</cp:lastModifiedBy>
  <cp:revision>565</cp:revision>
  <dcterms:created xsi:type="dcterms:W3CDTF">2020-10-14T13:32:04Z</dcterms:created>
  <dcterms:modified xsi:type="dcterms:W3CDTF">2026-02-06T17:06:43Z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