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1"/>
  </p:notesMasterIdLst>
  <p:handoutMasterIdLst>
    <p:handoutMasterId r:id="rId12"/>
  </p:handoutMasterIdLst>
  <p:sldIdLst>
    <p:sldId id="7136" r:id="rId5"/>
    <p:sldId id="7158" r:id="rId6"/>
    <p:sldId id="7155" r:id="rId7"/>
    <p:sldId id="7157" r:id="rId8"/>
    <p:sldId id="7154" r:id="rId9"/>
    <p:sldId id="715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46" d="100"/>
          <a:sy n="46" d="100"/>
        </p:scale>
        <p:origin x="60" y="5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618615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 id="2147483910" r:id="rId4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www.chateauramsak.com/" TargetMode="Externa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eu-skladi.si/en/cohesion-by-2020-1/success-stories-of-2014-2020/chateau-ramsak-glamping-resort?utm_source=chatgpt.com" TargetMode="External"/><Relationship Id="rId2" Type="http://schemas.openxmlformats.org/officeDocument/2006/relationships/hyperlink" Target="https://www.authentic-luxury.com/glamping/d/vineyard-glamping-chateau-ramsak#:~:text=" TargetMode="External"/><Relationship Id="rId1" Type="http://schemas.openxmlformats.org/officeDocument/2006/relationships/slideLayout" Target="../slideLayouts/slideLayout44.xml"/><Relationship Id="rId4" Type="http://schemas.openxmlformats.org/officeDocument/2006/relationships/hyperlink" Target="https://www.chateauramsak.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301892" y="2230694"/>
            <a:ext cx="5148935" cy="3066422"/>
          </a:xfrm>
        </p:spPr>
        <p:txBody>
          <a:bodyPr>
            <a:normAutofit fontScale="77500" lnSpcReduction="20000"/>
          </a:bodyPr>
          <a:lstStyle/>
          <a:p>
            <a:r>
              <a:rPr lang="en-US" sz="3400" dirty="0">
                <a:hlinkClick r:id="rId2">
                  <a:extLst>
                    <a:ext uri="{A12FA001-AC4F-418D-AE19-62706E023703}">
                      <ahyp:hlinkClr xmlns:ahyp="http://schemas.microsoft.com/office/drawing/2018/hyperlinkcolor" val="tx"/>
                    </a:ext>
                  </a:extLst>
                </a:hlinkClick>
              </a:rPr>
              <a:t>Chateau Ramšak, vín-glamping-dvalarstaður, Slóvenía</a:t>
            </a:r>
          </a:p>
          <a:p>
            <a:endParaRPr lang="en-US" sz="3400" dirty="0">
              <a:hlinkClick r:id="rId2">
                <a:extLst>
                  <a:ext uri="{A12FA001-AC4F-418D-AE19-62706E023703}">
                    <ahyp:hlinkClr xmlns:ahyp="http://schemas.microsoft.com/office/drawing/2018/hyperlinkcolor" val="tx"/>
                  </a:ext>
                </a:extLst>
              </a:hlinkClick>
            </a:endParaRPr>
          </a:p>
          <a:p>
            <a:r>
              <a:rPr lang="en-US" sz="3600" dirty="0"/>
              <a:t>Þetta verkefni var </a:t>
            </a:r>
            <a:r>
              <a:rPr lang="en-US" sz="3600" b="1" dirty="0"/>
              <a:t>samfjármagnað af samheldnisjóðum ESB </a:t>
            </a:r>
            <a:r>
              <a:rPr lang="en-US" sz="3600" dirty="0"/>
              <a:t>– það var síðasti móttakandi fjármálatækis sem studdur var af ERDF</a:t>
            </a:r>
            <a:r>
              <a:rPr lang="en-US" sz="3400" dirty="0">
                <a:hlinkClick r:id="rId2">
                  <a:extLst>
                    <a:ext uri="{A12FA001-AC4F-418D-AE19-62706E023703}">
                      <ahyp:hlinkClr xmlns:ahyp="http://schemas.microsoft.com/office/drawing/2018/hyperlinkcolor" val="tx"/>
                    </a:ext>
                  </a:extLst>
                </a:hlinkClick>
              </a:rPr>
              <a:t> </a:t>
            </a:r>
            <a:endParaRPr lang="en-IE" sz="3400"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err="1"/>
              <a:t>Dæmi</a:t>
            </a:r>
            <a:endParaRPr lang="en-IE" sz="7200" dirty="0"/>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US" dirty="0"/>
              <a:t>Chateau Ramšak</a:t>
            </a:r>
            <a:endParaRPr lang="en-IE" dirty="0"/>
          </a:p>
        </p:txBody>
      </p:sp>
      <p:pic>
        <p:nvPicPr>
          <p:cNvPr id="11" name="Picture Placeholder 10" descr="A hot tub outside of a tent&#10;&#10;AI-generated content may be incorrect.">
            <a:extLst>
              <a:ext uri="{FF2B5EF4-FFF2-40B4-BE49-F238E27FC236}">
                <a16:creationId xmlns:a16="http://schemas.microsoft.com/office/drawing/2014/main" id="{5C77F7A0-A54D-DBA9-CAEE-3BB0C1BD07DA}"/>
              </a:ext>
            </a:extLst>
          </p:cNvPr>
          <p:cNvPicPr>
            <a:picLocks noGrp="1" noChangeAspect="1"/>
          </p:cNvPicPr>
          <p:nvPr>
            <p:ph type="pic" sz="quarter" idx="19"/>
          </p:nvPr>
        </p:nvPicPr>
        <p:blipFill>
          <a:blip r:embed="rId3"/>
          <a:srcRect l="9977" r="9977"/>
          <a:stretch>
            <a:fillRect/>
          </a:stretch>
        </p:blipFill>
        <p:spPr/>
      </p:pic>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43571-E630-35A7-2443-71033FA63F0D}"/>
            </a:ext>
          </a:extLst>
        </p:cNvPr>
        <p:cNvGrpSpPr/>
        <p:nvPr/>
      </p:nvGrpSpPr>
      <p:grpSpPr>
        <a:xfrm>
          <a:off x="0" y="0"/>
          <a:ext cx="0" cy="0"/>
          <a:chOff x="0" y="0"/>
          <a:chExt cx="0" cy="0"/>
        </a:xfrm>
      </p:grpSpPr>
      <p:pic>
        <p:nvPicPr>
          <p:cNvPr id="2" name="Picture 8" descr="Chateau Ramšak">
            <a:extLst>
              <a:ext uri="{FF2B5EF4-FFF2-40B4-BE49-F238E27FC236}">
                <a16:creationId xmlns:a16="http://schemas.microsoft.com/office/drawing/2014/main" id="{5D24359B-8EB0-FF1A-9F20-F285A1CDD7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3700"/>
            <a:ext cx="12192000" cy="607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648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0BFD3-8DFB-E6FC-9780-1F2C47755FB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33CC034-8A38-3538-3440-7DD6B574E1A8}"/>
              </a:ext>
            </a:extLst>
          </p:cNvPr>
          <p:cNvSpPr>
            <a:spLocks noGrp="1"/>
          </p:cNvSpPr>
          <p:nvPr>
            <p:ph type="body" sz="quarter" idx="18"/>
          </p:nvPr>
        </p:nvSpPr>
        <p:spPr>
          <a:xfrm>
            <a:off x="1009651" y="1540346"/>
            <a:ext cx="10306050" cy="2213420"/>
          </a:xfrm>
        </p:spPr>
        <p:txBody>
          <a:bodyPr/>
          <a:lstStyle/>
          <a:p>
            <a:pPr>
              <a:lnSpc>
                <a:spcPct val="100000"/>
              </a:lnSpc>
              <a:spcBef>
                <a:spcPts val="0"/>
              </a:spcBef>
              <a:spcAft>
                <a:spcPts val="600"/>
              </a:spcAft>
            </a:pPr>
            <a:r>
              <a:rPr lang="en-US" b="1" dirty="0">
                <a:solidFill>
                  <a:srgbClr val="E96751"/>
                </a:solidFill>
                <a:hlinkClick r:id="rId2">
                  <a:extLst>
                    <a:ext uri="{A12FA001-AC4F-418D-AE19-62706E023703}">
                      <ahyp:hlinkClr xmlns:ahyp="http://schemas.microsoft.com/office/drawing/2018/hyperlinkcolor" val="tx"/>
                    </a:ext>
                  </a:extLst>
                </a:hlinkClick>
              </a:rPr>
              <a:t>Chateau Ramšak </a:t>
            </a:r>
            <a:r>
              <a:rPr lang="en-US" dirty="0"/>
              <a:t>í Styríu-héraði Slóveníu er lúxus glamping-staður staðsettur í vínakra. Hann býður upp á tréhús og lúxus safarítjöld með einkaheitum pottum og hefur hlotið fjölmörg verðlaun. Þetta verkefni var sérstaklega </a:t>
            </a:r>
            <a:r>
              <a:rPr lang="en-US" b="1" dirty="0"/>
              <a:t>samfjármagnað af samheldnisjóðum ESB </a:t>
            </a:r>
            <a:r>
              <a:rPr lang="en-US" dirty="0"/>
              <a:t>– það var síðasti móttakandi fjármálatækis sem studd var af ERDF. </a:t>
            </a:r>
          </a:p>
          <a:p>
            <a:pPr>
              <a:lnSpc>
                <a:spcPct val="100000"/>
              </a:lnSpc>
              <a:spcBef>
                <a:spcPts val="0"/>
              </a:spcBef>
              <a:spcAft>
                <a:spcPts val="600"/>
              </a:spcAft>
            </a:pPr>
            <a:r>
              <a:rPr lang="en-US" b="1" i="1" dirty="0">
                <a:solidFill>
                  <a:srgbClr val="E96751"/>
                </a:solidFill>
              </a:rPr>
              <a:t>Fjármögnunarlíkan: </a:t>
            </a:r>
            <a:r>
              <a:rPr lang="en-US" dirty="0"/>
              <a:t>Eigendur sameinuðu </a:t>
            </a:r>
            <a:r>
              <a:rPr lang="en-US" b="1" dirty="0"/>
              <a:t>lán frá EES-svæðisþróunarsjóðnum (ERDF) </a:t>
            </a:r>
            <a:r>
              <a:rPr lang="en-US" dirty="0"/>
              <a:t>(í gegnum slóvenskan banka) og eigið fé. Undir </a:t>
            </a:r>
            <a:r>
              <a:rPr lang="en-US" b="1" dirty="0"/>
              <a:t>samheldnustefnu</a:t>
            </a:r>
            <a:r>
              <a:rPr lang="en-US" dirty="0"/>
              <a:t> ESB</a:t>
            </a:r>
            <a:r>
              <a:rPr lang="en-US" b="1" dirty="0"/>
              <a:t> 2014–2020 </a:t>
            </a:r>
            <a:r>
              <a:rPr lang="en-US" dirty="0"/>
              <a:t>fékk dvalarstaðurinn</a:t>
            </a:r>
            <a:r>
              <a:rPr lang="en-US" b="1" dirty="0">
                <a:solidFill>
                  <a:srgbClr val="E96751"/>
                </a:solidFill>
                <a:hlinkClick r:id="rId3">
                  <a:extLst>
                    <a:ext uri="{A12FA001-AC4F-418D-AE19-62706E023703}">
                      <ahyp:hlinkClr xmlns:ahyp="http://schemas.microsoft.com/office/drawing/2018/hyperlinkcolor" val="tx"/>
                    </a:ext>
                  </a:extLst>
                </a:hlinkClick>
              </a:rPr>
              <a:t> 192.500 evrur </a:t>
            </a:r>
            <a:r>
              <a:rPr lang="en-US" dirty="0"/>
              <a:t>úr </a:t>
            </a:r>
            <a:r>
              <a:rPr lang="en-US" b="1" dirty="0"/>
              <a:t>Evrópska svæðisþróunarsjóðnum (ERDF) </a:t>
            </a:r>
            <a:r>
              <a:rPr lang="en-US" dirty="0"/>
              <a:t>— þar af 163.625 evrur beint frá ESB — til að styðja við þróun nýstárlegrar og sjálfbærrar ferðaþjónustuaðstöðu. </a:t>
            </a:r>
            <a:r>
              <a:rPr lang="en-US" b="1" dirty="0"/>
              <a:t>Fjármögnun ESB </a:t>
            </a:r>
            <a:r>
              <a:rPr lang="en-US" dirty="0"/>
              <a:t>þakti líklega um</a:t>
            </a:r>
            <a:r>
              <a:rPr lang="en-US" b="1" dirty="0"/>
              <a:t> 50% af fjárfestingunni </a:t>
            </a:r>
            <a:r>
              <a:rPr lang="en-US" dirty="0"/>
              <a:t>í formi lágvaxtaláns eða styrks. </a:t>
            </a:r>
          </a:p>
          <a:p>
            <a:pPr>
              <a:lnSpc>
                <a:spcPct val="100000"/>
              </a:lnSpc>
              <a:spcBef>
                <a:spcPts val="0"/>
              </a:spcBef>
              <a:spcAft>
                <a:spcPts val="600"/>
              </a:spcAft>
            </a:pPr>
            <a:r>
              <a:rPr lang="en-US" dirty="0"/>
              <a:t>Þetta gerði þeim kleift að fjárfesta í gæðum – hvert tréhús er með sérsniðnum innréttingum, og á staðnum er innviði eins og náttúruleg tjörn og vínsmíðahús. Með fjármögnuninni byggðu þeir upphaflega sex einingar.</a:t>
            </a:r>
            <a:r>
              <a:rPr lang="en-US" dirty="0">
                <a:solidFill>
                  <a:srgbClr val="E96751"/>
                </a:solidFill>
                <a:hlinkClick r:id="rId4">
                  <a:extLst>
                    <a:ext uri="{A12FA001-AC4F-418D-AE19-62706E023703}">
                      <ahyp:hlinkClr xmlns:ahyp="http://schemas.microsoft.com/office/drawing/2018/hyperlinkcolor" val="tx"/>
                    </a:ext>
                  </a:extLst>
                </a:hlinkClick>
              </a:rPr>
              <a:t> https://www.chateauramsak.com/</a:t>
            </a:r>
            <a:r>
              <a:rPr lang="en-US" dirty="0">
                <a:solidFill>
                  <a:srgbClr val="E96751"/>
                </a:solidFill>
              </a:rPr>
              <a:t> </a:t>
            </a:r>
          </a:p>
        </p:txBody>
      </p:sp>
      <p:sp>
        <p:nvSpPr>
          <p:cNvPr id="13" name="Freeform 28">
            <a:extLst>
              <a:ext uri="{FF2B5EF4-FFF2-40B4-BE49-F238E27FC236}">
                <a16:creationId xmlns:a16="http://schemas.microsoft.com/office/drawing/2014/main" id="{70F90B23-C505-CE02-CF2F-83AC03EF5A70}"/>
              </a:ext>
            </a:extLst>
          </p:cNvPr>
          <p:cNvSpPr/>
          <p:nvPr/>
        </p:nvSpPr>
        <p:spPr>
          <a:xfrm>
            <a:off x="-12813" y="146403"/>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 name="Text Placeholder 23">
            <a:extLst>
              <a:ext uri="{FF2B5EF4-FFF2-40B4-BE49-F238E27FC236}">
                <a16:creationId xmlns:a16="http://schemas.microsoft.com/office/drawing/2014/main" id="{F305FD53-37C3-583D-75F4-94FE6A3DB620}"/>
              </a:ext>
            </a:extLst>
          </p:cNvPr>
          <p:cNvSpPr txBox="1">
            <a:spLocks/>
          </p:cNvSpPr>
          <p:nvPr/>
        </p:nvSpPr>
        <p:spPr>
          <a:xfrm>
            <a:off x="448950" y="223766"/>
            <a:ext cx="4268523"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1" dirty="0" err="1"/>
              <a:t>Árangurssögur</a:t>
            </a:r>
            <a:r>
              <a:rPr lang="en-US" sz="3200" b="1" dirty="0"/>
              <a:t> </a:t>
            </a:r>
            <a:r>
              <a:rPr lang="en-US" sz="3200" b="1" dirty="0" err="1"/>
              <a:t>og</a:t>
            </a:r>
            <a:r>
              <a:rPr lang="en-US" sz="3200" b="1" dirty="0"/>
              <a:t> </a:t>
            </a:r>
            <a:r>
              <a:rPr lang="en-US" sz="3200" b="1" dirty="0" err="1"/>
              <a:t>dæmi</a:t>
            </a:r>
            <a:endParaRPr lang="en-US" sz="3200" b="1" dirty="0"/>
          </a:p>
        </p:txBody>
      </p:sp>
      <p:sp>
        <p:nvSpPr>
          <p:cNvPr id="4" name="TextBox 3">
            <a:extLst>
              <a:ext uri="{FF2B5EF4-FFF2-40B4-BE49-F238E27FC236}">
                <a16:creationId xmlns:a16="http://schemas.microsoft.com/office/drawing/2014/main" id="{AB0C5A51-5986-57D8-F5EB-0994D3E21F8E}"/>
              </a:ext>
            </a:extLst>
          </p:cNvPr>
          <p:cNvSpPr txBox="1"/>
          <p:nvPr/>
        </p:nvSpPr>
        <p:spPr>
          <a:xfrm>
            <a:off x="5053122" y="535138"/>
            <a:ext cx="6110178" cy="1077218"/>
          </a:xfrm>
          <a:prstGeom prst="rect">
            <a:avLst/>
          </a:prstGeom>
          <a:noFill/>
        </p:spPr>
        <p:txBody>
          <a:bodyPr wrap="square">
            <a:spAutoFit/>
          </a:bodyPr>
          <a:lstStyle/>
          <a:p>
            <a:pPr algn="ctr"/>
            <a:r>
              <a:rPr lang="en-US" sz="3200" b="1" dirty="0">
                <a:solidFill>
                  <a:srgbClr val="0D9390"/>
                </a:solidFill>
                <a:hlinkClick r:id="rId4">
                  <a:extLst>
                    <a:ext uri="{A12FA001-AC4F-418D-AE19-62706E023703}">
                      <ahyp:hlinkClr xmlns:ahyp="http://schemas.microsoft.com/office/drawing/2018/hyperlinkcolor" val="tx"/>
                    </a:ext>
                  </a:extLst>
                </a:hlinkClick>
              </a:rPr>
              <a:t>Chateau Ramšak, vín-glamping-gististaður, Slóvenía </a:t>
            </a:r>
            <a:endParaRPr lang="en-IE" sz="3200" dirty="0">
              <a:solidFill>
                <a:srgbClr val="0D9390"/>
              </a:solidFill>
            </a:endParaRPr>
          </a:p>
        </p:txBody>
      </p:sp>
    </p:spTree>
    <p:extLst>
      <p:ext uri="{BB962C8B-B14F-4D97-AF65-F5344CB8AC3E}">
        <p14:creationId xmlns:p14="http://schemas.microsoft.com/office/powerpoint/2010/main" val="287543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ATEAU RAMSAK VINEYARD GLAMPING RESORT | Campground Reviews (Maribor,  Slovenia) - Tripadvisor">
            <a:extLst>
              <a:ext uri="{FF2B5EF4-FFF2-40B4-BE49-F238E27FC236}">
                <a16:creationId xmlns:a16="http://schemas.microsoft.com/office/drawing/2014/main" id="{8705564D-DC24-59BE-EAD8-518D2A85E4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9275" y="3032675"/>
            <a:ext cx="6576975" cy="36538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TEAU RAMSAK VINEYARD GLAMPING RESORT | Campground Reviews (Maribor,  Slovenia) - Tripadvisor">
            <a:extLst>
              <a:ext uri="{FF2B5EF4-FFF2-40B4-BE49-F238E27FC236}">
                <a16:creationId xmlns:a16="http://schemas.microsoft.com/office/drawing/2014/main" id="{6733B12B-ADFB-EAEB-F786-D00B99A2C1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7658"/>
            <a:ext cx="5629275" cy="31273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hateau Ramšak | idyllic vineyard glamping | Slovenia">
            <a:extLst>
              <a:ext uri="{FF2B5EF4-FFF2-40B4-BE49-F238E27FC236}">
                <a16:creationId xmlns:a16="http://schemas.microsoft.com/office/drawing/2014/main" id="{F06A197D-5AC7-743E-9394-3B5ACD3D198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215" b="8564"/>
          <a:stretch>
            <a:fillRect/>
          </a:stretch>
        </p:blipFill>
        <p:spPr bwMode="auto">
          <a:xfrm>
            <a:off x="-2" y="2961899"/>
            <a:ext cx="5629274" cy="372465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hateau Ramšak Vineyard Luxury Glamping Resort - Authentic Luxury: Luxury  Travel and Authentic Experiences">
            <a:extLst>
              <a:ext uri="{FF2B5EF4-FFF2-40B4-BE49-F238E27FC236}">
                <a16:creationId xmlns:a16="http://schemas.microsoft.com/office/drawing/2014/main" id="{C92FEA8A-4BDD-40E9-0EE2-70D2695E409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43572" b="7407"/>
          <a:stretch>
            <a:fillRect/>
          </a:stretch>
        </p:blipFill>
        <p:spPr bwMode="auto">
          <a:xfrm>
            <a:off x="5629272" y="-57658"/>
            <a:ext cx="6562728" cy="3127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69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B6A5C-E2DF-A947-69EC-804762471B2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39E346A-6D46-3410-7CC9-AC0987FB20DD}"/>
              </a:ext>
            </a:extLst>
          </p:cNvPr>
          <p:cNvSpPr>
            <a:spLocks noGrp="1"/>
          </p:cNvSpPr>
          <p:nvPr>
            <p:ph type="body" sz="quarter" idx="18"/>
          </p:nvPr>
        </p:nvSpPr>
        <p:spPr>
          <a:xfrm>
            <a:off x="1009651" y="1215580"/>
            <a:ext cx="10306050" cy="2213420"/>
          </a:xfrm>
        </p:spPr>
        <p:txBody>
          <a:bodyPr/>
          <a:lstStyle/>
          <a:p>
            <a:pPr>
              <a:lnSpc>
                <a:spcPct val="100000"/>
              </a:lnSpc>
              <a:spcBef>
                <a:spcPts val="0"/>
              </a:spcBef>
              <a:spcAft>
                <a:spcPts val="600"/>
              </a:spcAft>
            </a:pPr>
            <a:r>
              <a:rPr lang="en-US" b="1" i="1" dirty="0">
                <a:solidFill>
                  <a:srgbClr val="E96751"/>
                </a:solidFill>
              </a:rPr>
              <a:t>Árangur: </a:t>
            </a:r>
            <a:r>
              <a:rPr lang="en-US" dirty="0"/>
              <a:t>Með því að samræma sig við frumkvæði Slóveníu í nýskapandi ferðaþjónustu (vínferðaþjónusta + glamping) fengu þeir aðgang að sjóðum sem krefjast sýningar á svæðisáhrifum (starfssköpun, aðdráttarafl hágæða ferðamanna). Nú reka þeir starfsemi árstíðabundið með mjög háa nýtingu og háum gistináttaverðum (yfir 300 evrum á nótt fyrir tréhús), og laða að gesti víðs vegar að úr heiminum. Þeir hafa vaxið varlega – endurfjárfest hagnað í að bæta aðstöðu (bættu nýlega við brúðkaups-tréhúsi). </a:t>
            </a:r>
          </a:p>
          <a:p>
            <a:pPr>
              <a:lnSpc>
                <a:spcPct val="100000"/>
              </a:lnSpc>
              <a:spcBef>
                <a:spcPts val="0"/>
              </a:spcBef>
              <a:spcAft>
                <a:spcPts val="600"/>
              </a:spcAft>
            </a:pPr>
            <a:r>
              <a:rPr lang="en-US" b="1" i="1" dirty="0">
                <a:solidFill>
                  <a:srgbClr val="E96751"/>
                </a:solidFill>
              </a:rPr>
              <a:t>Vöxtur og ráð: </a:t>
            </a:r>
            <a:r>
              <a:rPr lang="en-US" dirty="0"/>
              <a:t>Þeir nýttu styrkleika svæðisins (vín og náttúru) – lexía um að tengja rekstur sinn við staðbundna menningu og styrkleika getur styrkt umsóknir um fjármögnun og aukið markaðsdrætti. Þeir ráðleggja nýjum glamping-rekstraraðilum að </a:t>
            </a:r>
            <a:r>
              <a:rPr lang="en-US" b="1" dirty="0"/>
              <a:t>fjárfesta í gæðum </a:t>
            </a:r>
            <a:r>
              <a:rPr lang="en-US" dirty="0"/>
              <a:t>("Fólk mun borga fyrir lúxus í náttúrunni") og nýta tiltækan stuðning – eigendurnir tengdu sig við Ferðamálastofu Slóveníu og tóku þátt í kynningaratburðum í gegnum þjóðleg frumkvæði, sem hjálpaði þeim að komast á kortið. Þetta dæmi sýnir hvernig </a:t>
            </a:r>
            <a:r>
              <a:rPr lang="en-US" b="1" dirty="0"/>
              <a:t>frumkvöðlasjóðir Slóveníu og ESB-áætlanir geta </a:t>
            </a:r>
            <a:r>
              <a:rPr lang="en-US" b="1" dirty="0" err="1"/>
              <a:t>hvatt til </a:t>
            </a:r>
            <a:r>
              <a:rPr lang="en-US" b="1" dirty="0"/>
              <a:t>verulega framþróunar í glamping-rekstri í heimsflokki</a:t>
            </a:r>
            <a:r>
              <a:rPr lang="en-US" dirty="0"/>
              <a:t>, en verkefnið þarf að vera í samræmi við stefnumótandi þemu til að hljóta slíkan stuðning.</a:t>
            </a:r>
          </a:p>
        </p:txBody>
      </p:sp>
      <p:sp>
        <p:nvSpPr>
          <p:cNvPr id="13" name="Freeform 28">
            <a:extLst>
              <a:ext uri="{FF2B5EF4-FFF2-40B4-BE49-F238E27FC236}">
                <a16:creationId xmlns:a16="http://schemas.microsoft.com/office/drawing/2014/main" id="{69B13B21-134E-5854-E97E-04E70C1DB1BC}"/>
              </a:ext>
            </a:extLst>
          </p:cNvPr>
          <p:cNvSpPr/>
          <p:nvPr/>
        </p:nvSpPr>
        <p:spPr>
          <a:xfrm>
            <a:off x="-12813" y="146403"/>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09ABEBC2-81A1-8DB0-21B7-0A5893CCF90C}"/>
              </a:ext>
            </a:extLst>
          </p:cNvPr>
          <p:cNvSpPr txBox="1">
            <a:spLocks/>
          </p:cNvSpPr>
          <p:nvPr/>
        </p:nvSpPr>
        <p:spPr>
          <a:xfrm>
            <a:off x="448950" y="223766"/>
            <a:ext cx="4351650"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1" dirty="0" err="1"/>
              <a:t>Árangurssögur</a:t>
            </a:r>
            <a:r>
              <a:rPr lang="en-US" sz="3200" b="1" dirty="0"/>
              <a:t> </a:t>
            </a:r>
            <a:r>
              <a:rPr lang="en-US" sz="3200" b="1" dirty="0" err="1"/>
              <a:t>og</a:t>
            </a:r>
            <a:r>
              <a:rPr lang="en-US" sz="3200" b="1" dirty="0"/>
              <a:t> </a:t>
            </a:r>
            <a:r>
              <a:rPr lang="en-US" sz="3200" b="1" dirty="0" err="1"/>
              <a:t>dæmi</a:t>
            </a:r>
            <a:endParaRPr lang="en-US" sz="3200" b="1" dirty="0"/>
          </a:p>
        </p:txBody>
      </p:sp>
    </p:spTree>
    <p:extLst>
      <p:ext uri="{BB962C8B-B14F-4D97-AF65-F5344CB8AC3E}">
        <p14:creationId xmlns:p14="http://schemas.microsoft.com/office/powerpoint/2010/main" val="1594453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01A461-5A93-AB9E-35A5-980189610B5D}"/>
              </a:ext>
            </a:extLst>
          </p:cNvPr>
          <p:cNvPicPr>
            <a:picLocks noChangeAspect="1"/>
          </p:cNvPicPr>
          <p:nvPr/>
        </p:nvPicPr>
        <p:blipFill>
          <a:blip r:embed="rId2"/>
          <a:stretch>
            <a:fillRect/>
          </a:stretch>
        </p:blipFill>
        <p:spPr>
          <a:xfrm>
            <a:off x="0" y="3429000"/>
            <a:ext cx="12192000" cy="2369062"/>
          </a:xfrm>
          <a:prstGeom prst="rect">
            <a:avLst/>
          </a:prstGeom>
        </p:spPr>
      </p:pic>
      <p:pic>
        <p:nvPicPr>
          <p:cNvPr id="10" name="Picture 9">
            <a:extLst>
              <a:ext uri="{FF2B5EF4-FFF2-40B4-BE49-F238E27FC236}">
                <a16:creationId xmlns:a16="http://schemas.microsoft.com/office/drawing/2014/main" id="{F09A18F2-17AD-E70E-0F84-2B86F1BBDDF2}"/>
              </a:ext>
            </a:extLst>
          </p:cNvPr>
          <p:cNvPicPr>
            <a:picLocks noChangeAspect="1"/>
          </p:cNvPicPr>
          <p:nvPr/>
        </p:nvPicPr>
        <p:blipFill>
          <a:blip r:embed="rId3"/>
          <a:stretch>
            <a:fillRect/>
          </a:stretch>
        </p:blipFill>
        <p:spPr>
          <a:xfrm>
            <a:off x="0" y="789562"/>
            <a:ext cx="12192000" cy="2639438"/>
          </a:xfrm>
          <a:prstGeom prst="rect">
            <a:avLst/>
          </a:prstGeom>
        </p:spPr>
      </p:pic>
    </p:spTree>
    <p:extLst>
      <p:ext uri="{BB962C8B-B14F-4D97-AF65-F5344CB8AC3E}">
        <p14:creationId xmlns:p14="http://schemas.microsoft.com/office/powerpoint/2010/main" val="283181561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409C90-DDC3-4B7F-BE28-5781FBB011D1}">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B68D3D99-790C-4A5A-8DE3-11A675C573A9}">
  <ds:schemaRefs>
    <ds:schemaRef ds:uri="http://schemas.microsoft.com/sharepoint/v3/contenttype/forms"/>
  </ds:schemaRefs>
</ds:datastoreItem>
</file>

<file path=customXml/itemProps3.xml><?xml version="1.0" encoding="utf-8"?>
<ds:datastoreItem xmlns:ds="http://schemas.openxmlformats.org/officeDocument/2006/customXml" ds:itemID="{93FB7B88-4ADC-4AB3-92C5-EBB9DC7D84EF}"/>
</file>

<file path=docProps/app.xml><?xml version="1.0" encoding="utf-8"?>
<Properties xmlns="http://schemas.openxmlformats.org/officeDocument/2006/extended-properties" xmlns:vt="http://schemas.openxmlformats.org/officeDocument/2006/docPropsVTypes">
  <Template/>
  <TotalTime>13590</TotalTime>
  <Words>449</Words>
  <Application>Microsoft Office PowerPoint</Application>
  <PresentationFormat>Widescreen</PresentationFormat>
  <Paragraphs>16</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docId:5A41FDC7324EC6E29DF977BA1D49E38F</cp:keywords>
  <cp:lastModifiedBy>Kjartan Bollason</cp:lastModifiedBy>
  <cp:revision>554</cp:revision>
  <dcterms:created xsi:type="dcterms:W3CDTF">2020-10-14T13:32:04Z</dcterms:created>
  <dcterms:modified xsi:type="dcterms:W3CDTF">2026-02-06T17:16:43Z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