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12"/>
  </p:notesMasterIdLst>
  <p:handoutMasterIdLst>
    <p:handoutMasterId r:id="rId13"/>
  </p:handoutMasterIdLst>
  <p:sldIdLst>
    <p:sldId id="6525" r:id="rId5"/>
    <p:sldId id="6815" r:id="rId6"/>
    <p:sldId id="6811" r:id="rId7"/>
    <p:sldId id="6812" r:id="rId8"/>
    <p:sldId id="6814" r:id="rId9"/>
    <p:sldId id="6816" r:id="rId10"/>
    <p:sldId id="6813"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9597"/>
    <a:srgbClr val="5A5A5A"/>
    <a:srgbClr val="494949"/>
    <a:srgbClr val="EC7C69"/>
    <a:srgbClr val="E96751"/>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10" autoAdjust="0"/>
    <p:restoredTop sz="95082"/>
  </p:normalViewPr>
  <p:slideViewPr>
    <p:cSldViewPr snapToGrid="0" snapToObjects="1">
      <p:cViewPr varScale="1">
        <p:scale>
          <a:sx n="59" d="100"/>
          <a:sy n="59" d="100"/>
        </p:scale>
        <p:origin x="84" y="3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06/02/2026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FRÁBÆR DVALARSTAÐIR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DVALARSTAÐA Í FERÐAMENNSKU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solarbranco.com/" TargetMode="External"/><Relationship Id="rId2" Type="http://schemas.openxmlformats.org/officeDocument/2006/relationships/hyperlink" Target="https://solarbranco.com/gallery/" TargetMode="External"/><Relationship Id="rId1" Type="http://schemas.openxmlformats.org/officeDocument/2006/relationships/slideLayout" Target="../slideLayouts/slideLayout27.xml"/><Relationship Id="rId5" Type="http://schemas.openxmlformats.org/officeDocument/2006/relationships/image" Target="../media/image8.jp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hyperlink" Target="https://solarbranco.com/sustainability/" TargetMode="External"/><Relationship Id="rId2" Type="http://schemas.openxmlformats.org/officeDocument/2006/relationships/hyperlink" Target="https://solarbranco.com/gallery/" TargetMode="External"/><Relationship Id="rId1" Type="http://schemas.openxmlformats.org/officeDocument/2006/relationships/slideLayout" Target="../slideLayouts/slideLayout37.xml"/><Relationship Id="rId5" Type="http://schemas.openxmlformats.org/officeDocument/2006/relationships/hyperlink" Target="https://www.booking.com/hotel/pt/solar-branco-eco-estate-amp-boutique.en-gb.html?aid=356980&amp;label=gog235jc-1FCAsouwFCJHNvbGFyLWJyYW5jby1lY28tZXN0YXRlLWFtcC1ib3V0aXF1ZUgzWANoaYgBAZgBCbgBF8gBDNgBAegBAfgBDIgCAagCA7gCgrTiwQbAAgHSAiQ5MTJmMGY0Zi1lMGUzLTQ1NWItOGIzYS03MmI5YWMxN2Q3Y2bYAgbgAgE&amp;sid=fc9292a8233ebebf1904eb1dfe6b8eec&amp;all_sr_blocks=979136305_370182354_2_1_0_323474&amp;checkin=2025-09-01&amp;checkout=2025-09-05&amp;dest_id=-2172835&amp;dest_type=city&amp;dist=0&amp;group_adults=1&amp;group_children=0&amp;hapos=1&amp;highlighted_blocks=979136305_370182354_2_1_0_323474&amp;hpos=1&amp;matching_block_id=979136305_370182354_2_1_0_323474&amp;no_rooms=1&amp;req_adults=1&amp;req_children=0&amp;room1=A&amp;sb_price_type=total&amp;sr_order=popularity&amp;sr_pri_blocks=979136305_370182354_2_1_0_323474_111016&amp;srepoch=1748539913&amp;srpvid=d5037b414aa7061d&amp;type=total&amp;ucfs=1&amp;" TargetMode="Externa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solarbranco.com/accommodation-barn/" TargetMode="Externa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solarbranco.com/accommodation-barn/" TargetMode="Externa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www.cntraveller.com/hotels/solar-branco-eco-estate" TargetMode="External"/><Relationship Id="rId1" Type="http://schemas.openxmlformats.org/officeDocument/2006/relationships/slideLayout" Target="../slideLayouts/slideLayout42.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7728858" y="288004"/>
            <a:ext cx="4103914" cy="6478556"/>
          </a:xfrm>
        </p:spPr>
        <p:txBody>
          <a:bodyPr/>
          <a:lstStyle/>
          <a:p>
            <a:pPr>
              <a:lnSpc>
                <a:spcPts val="2340"/>
              </a:lnSpc>
            </a:pPr>
            <a:r>
              <a:rPr lang="en-US" sz="2000" b="1" dirty="0" err="1">
                <a:solidFill>
                  <a:srgbClr val="EC7C69"/>
                </a:solidFill>
              </a:rPr>
              <a:t>Tegund</a:t>
            </a:r>
            <a:r>
              <a:rPr lang="en-US" sz="2000" b="1" dirty="0">
                <a:solidFill>
                  <a:srgbClr val="EC7C69"/>
                </a:solidFill>
              </a:rPr>
              <a:t> </a:t>
            </a:r>
            <a:r>
              <a:rPr lang="en-US" sz="2000" b="1" dirty="0" err="1">
                <a:solidFill>
                  <a:srgbClr val="EC7C69"/>
                </a:solidFill>
              </a:rPr>
              <a:t>gististaðar</a:t>
            </a:r>
            <a:r>
              <a:rPr lang="en-US" sz="2000" b="1" dirty="0">
                <a:solidFill>
                  <a:srgbClr val="EC7C69"/>
                </a:solidFill>
              </a:rPr>
              <a:t>:</a:t>
            </a:r>
          </a:p>
          <a:p>
            <a:pPr>
              <a:lnSpc>
                <a:spcPts val="2340"/>
              </a:lnSpc>
            </a:pPr>
            <a:r>
              <a:rPr lang="en-US" sz="2000" dirty="0">
                <a:solidFill>
                  <a:srgbClr val="414141"/>
                </a:solidFill>
              </a:rPr>
              <a:t>Dæmi um </a:t>
            </a:r>
            <a:r>
              <a:rPr lang="en-US" sz="2000" dirty="0" err="1"/>
              <a:t>nærandi</a:t>
            </a:r>
            <a:r>
              <a:rPr lang="en-US" sz="2000" dirty="0"/>
              <a:t> </a:t>
            </a:r>
            <a:r>
              <a:rPr lang="en-US" sz="2000" dirty="0" err="1"/>
              <a:t>ferðaþjónustu</a:t>
            </a:r>
            <a:endParaRPr lang="en-US" sz="2000" dirty="0">
              <a:solidFill>
                <a:srgbClr val="414141"/>
              </a:solidFill>
            </a:endParaRPr>
          </a:p>
          <a:p>
            <a:pPr>
              <a:lnSpc>
                <a:spcPts val="2340"/>
              </a:lnSpc>
            </a:pPr>
            <a:endParaRPr lang="en-US" sz="2000" dirty="0"/>
          </a:p>
          <a:p>
            <a:pPr fontAlgn="base"/>
            <a:r>
              <a:rPr lang="en-US" sz="2000" b="1" dirty="0">
                <a:solidFill>
                  <a:srgbClr val="459597"/>
                </a:solidFill>
              </a:rPr>
              <a:t>Umhverfismeðvitaður lúxus</a:t>
            </a:r>
          </a:p>
          <a:p>
            <a:pPr fontAlgn="base"/>
            <a:r>
              <a:rPr lang="en-US" sz="2000" b="1" dirty="0">
                <a:solidFill>
                  <a:srgbClr val="459597"/>
                </a:solidFill>
              </a:rPr>
              <a:t>Dveldu </a:t>
            </a:r>
            <a:r>
              <a:rPr lang="en-US" sz="2000" b="1" dirty="0" err="1">
                <a:solidFill>
                  <a:srgbClr val="459597"/>
                </a:solidFill>
              </a:rPr>
              <a:t>hjá</a:t>
            </a:r>
            <a:r>
              <a:rPr lang="en-US" sz="2000" b="1" dirty="0">
                <a:solidFill>
                  <a:srgbClr val="459597"/>
                </a:solidFill>
              </a:rPr>
              <a:t> </a:t>
            </a:r>
            <a:r>
              <a:rPr lang="en-US" sz="2000" b="1" dirty="0" err="1">
                <a:solidFill>
                  <a:srgbClr val="459597"/>
                </a:solidFill>
              </a:rPr>
              <a:t>gestgjafa</a:t>
            </a:r>
            <a:r>
              <a:rPr lang="en-US" sz="2000" b="1" dirty="0">
                <a:solidFill>
                  <a:srgbClr val="459597"/>
                </a:solidFill>
              </a:rPr>
              <a:t> sem deila gildum þínum</a:t>
            </a:r>
          </a:p>
          <a:p>
            <a:pPr fontAlgn="base"/>
            <a:endParaRPr lang="en-US" sz="2000" b="1" dirty="0">
              <a:solidFill>
                <a:srgbClr val="459597"/>
              </a:solidFill>
            </a:endParaRPr>
          </a:p>
          <a:p>
            <a:pPr fontAlgn="base"/>
            <a:r>
              <a:rPr lang="en-US" sz="2000" b="1" dirty="0"/>
              <a:t>Framúrskarandi vistvænn gististaður: </a:t>
            </a:r>
            <a:r>
              <a:rPr lang="en-US" sz="2000" dirty="0"/>
              <a:t>Andaðu að þér tærum Atlantshafslofti Azóraeyja þegar þú gengur um sítrus-innblásna garðana. Njóttu þessa </a:t>
            </a:r>
            <a:r>
              <a:rPr lang="en-US" sz="2000" dirty="0" err="1"/>
              <a:t>fallega</a:t>
            </a:r>
            <a:r>
              <a:rPr lang="en-US" sz="2000" dirty="0"/>
              <a:t> </a:t>
            </a:r>
            <a:r>
              <a:rPr lang="en-US" sz="2000" dirty="0" err="1"/>
              <a:t>varðveitta</a:t>
            </a:r>
            <a:r>
              <a:rPr lang="en-US" sz="2000" dirty="0"/>
              <a:t> </a:t>
            </a:r>
            <a:r>
              <a:rPr lang="en-US" sz="2000" dirty="0" err="1"/>
              <a:t>gamla</a:t>
            </a:r>
            <a:r>
              <a:rPr lang="en-US" sz="2000" dirty="0"/>
              <a:t> húss, </a:t>
            </a:r>
            <a:r>
              <a:rPr lang="en-US" sz="2000" dirty="0" err="1"/>
              <a:t>byggt</a:t>
            </a:r>
            <a:r>
              <a:rPr lang="en-US" sz="2000" dirty="0"/>
              <a:t> fyrir meira en 100 árum, sem hefur verið endurreist með kærleika og fengið nýtt líf. Sofðu í stóru, draumkenndu rúmi. Farðu í gönguferð, </a:t>
            </a:r>
            <a:r>
              <a:rPr lang="en-US" sz="2000" dirty="0" err="1"/>
              <a:t>hlauptu</a:t>
            </a:r>
            <a:r>
              <a:rPr lang="en-US" sz="2000" dirty="0"/>
              <a:t>, lestu. Slakaðu á. Leggðu símann frá þér. </a:t>
            </a:r>
            <a:r>
              <a:rPr lang="en-US" sz="2000" dirty="0" err="1"/>
              <a:t>Láttu</a:t>
            </a:r>
            <a:r>
              <a:rPr lang="en-US" sz="2000" dirty="0"/>
              <a:t> </a:t>
            </a:r>
            <a:r>
              <a:rPr lang="en-US" sz="2000" dirty="0" err="1"/>
              <a:t>hlátinn</a:t>
            </a:r>
            <a:r>
              <a:rPr lang="en-US" sz="2000" dirty="0"/>
              <a:t> </a:t>
            </a:r>
            <a:r>
              <a:rPr lang="en-US" sz="2000" dirty="0" err="1"/>
              <a:t>hljóma</a:t>
            </a:r>
            <a:r>
              <a:rPr lang="en-US" sz="2000" dirty="0"/>
              <a:t> hástöfum. Dreymdu. Njóttu lífsins með þeim sem þér eru næst.</a:t>
            </a:r>
          </a:p>
          <a:p>
            <a:pPr fontAlgn="base"/>
            <a:endParaRPr lang="en-US" sz="2000" b="1" dirty="0">
              <a:solidFill>
                <a:srgbClr val="459597"/>
              </a:solidFill>
            </a:endParaRPr>
          </a:p>
          <a:p>
            <a:pPr>
              <a:lnSpc>
                <a:spcPts val="2340"/>
              </a:lnSpc>
            </a:pPr>
            <a:endParaRPr lang="en-US" sz="2000" dirty="0">
              <a:solidFill>
                <a:srgbClr val="414141"/>
              </a:solidFill>
            </a:endParaRPr>
          </a:p>
          <a:p>
            <a:pPr>
              <a:lnSpc>
                <a:spcPts val="2340"/>
              </a:lnSpc>
            </a:pPr>
            <a:endParaRPr lang="en-US" sz="2000" dirty="0">
              <a:solidFill>
                <a:srgbClr val="414141"/>
              </a:solidFill>
            </a:endParaRPr>
          </a:p>
          <a:p>
            <a:pPr>
              <a:lnSpc>
                <a:spcPts val="2340"/>
              </a:lnSpc>
            </a:pPr>
            <a:endParaRPr lang="en-US" sz="2000" i="1" dirty="0">
              <a:solidFill>
                <a:srgbClr val="414141"/>
              </a:solidFill>
            </a:endParaRP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616370" y="4905938"/>
            <a:ext cx="2975564" cy="1049221"/>
          </a:xfrm>
          <a:prstGeom prst="rect">
            <a:avLst/>
          </a:prstGeom>
        </p:spPr>
        <p:txBody>
          <a:bodyPr/>
          <a:lstStyle/>
          <a:p>
            <a:r>
              <a:rPr lang="en-IE" dirty="0">
                <a:hlinkClick r:id="rId2">
                  <a:extLst>
                    <a:ext uri="{A12FA001-AC4F-418D-AE19-62706E023703}">
                      <ahyp:hlinkClr xmlns:ahyp="http://schemas.microsoft.com/office/drawing/2018/hyperlinkcolor" val="tx"/>
                    </a:ext>
                  </a:extLst>
                </a:hlinkClick>
              </a:rPr>
              <a:t>Solar Branco á eyjunni São Miguel í Azoreyjum</a:t>
            </a:r>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958765" cy="385564"/>
          </a:xfrm>
          <a:prstGeom prst="rect">
            <a:avLst/>
          </a:prstGeom>
        </p:spPr>
        <p:txBody>
          <a:bodyPr/>
          <a:lstStyle/>
          <a:p>
            <a:r>
              <a:rPr lang="en-GB" dirty="0" err="1"/>
              <a:t>Dæmi</a:t>
            </a:r>
            <a:endParaRPr lang="en-GB" dirty="0"/>
          </a:p>
        </p:txBody>
      </p:sp>
      <p:sp>
        <p:nvSpPr>
          <p:cNvPr id="10" name="TextBox 9">
            <a:extLst>
              <a:ext uri="{FF2B5EF4-FFF2-40B4-BE49-F238E27FC236}">
                <a16:creationId xmlns:a16="http://schemas.microsoft.com/office/drawing/2014/main" id="{18BB6434-0059-619C-478A-8B63A6AF5F52}"/>
              </a:ext>
            </a:extLst>
          </p:cNvPr>
          <p:cNvSpPr txBox="1"/>
          <p:nvPr/>
        </p:nvSpPr>
        <p:spPr>
          <a:xfrm>
            <a:off x="4269992" y="6373329"/>
            <a:ext cx="5486513" cy="646331"/>
          </a:xfrm>
          <a:prstGeom prst="rect">
            <a:avLst/>
          </a:prstGeom>
          <a:noFill/>
        </p:spPr>
        <p:txBody>
          <a:bodyPr wrap="square" rtlCol="0">
            <a:spAutoFit/>
          </a:bodyPr>
          <a:lstStyle/>
          <a:p>
            <a:pPr>
              <a:tabLst>
                <a:tab pos="927100" algn="l"/>
              </a:tabLst>
            </a:pPr>
            <a:r>
              <a:rPr lang="en-IE" sz="1800" b="1" dirty="0">
                <a:solidFill>
                  <a:srgbClr val="414141"/>
                </a:solidFill>
              </a:rPr>
              <a:t>Vefsíða:</a:t>
            </a:r>
            <a:r>
              <a:rPr lang="en-IE" b="1" dirty="0">
                <a:solidFill>
                  <a:srgbClr val="414141"/>
                </a:solidFill>
                <a:hlinkClick r:id="rId3"/>
              </a:rPr>
              <a:t> https://solarbranco.com</a:t>
            </a:r>
            <a:endParaRPr lang="en-IE" b="1" dirty="0">
              <a:solidFill>
                <a:srgbClr val="414141"/>
              </a:solidFill>
            </a:endParaRPr>
          </a:p>
          <a:p>
            <a:pPr>
              <a:tabLst>
                <a:tab pos="927100" algn="l"/>
              </a:tabLst>
            </a:pP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4">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
        <p:nvSpPr>
          <p:cNvPr id="14" name="TextBox 13">
            <a:extLst>
              <a:ext uri="{FF2B5EF4-FFF2-40B4-BE49-F238E27FC236}">
                <a16:creationId xmlns:a16="http://schemas.microsoft.com/office/drawing/2014/main" id="{D20E8201-D23F-2EDC-1CB9-B65F7EC794E4}"/>
              </a:ext>
            </a:extLst>
          </p:cNvPr>
          <p:cNvSpPr txBox="1"/>
          <p:nvPr/>
        </p:nvSpPr>
        <p:spPr>
          <a:xfrm>
            <a:off x="4253193" y="5415635"/>
            <a:ext cx="3685613" cy="769441"/>
          </a:xfrm>
          <a:prstGeom prst="rect">
            <a:avLst/>
          </a:prstGeom>
          <a:noFill/>
        </p:spPr>
        <p:txBody>
          <a:bodyPr wrap="square">
            <a:spAutoFit/>
          </a:bodyPr>
          <a:lstStyle/>
          <a:p>
            <a:pPr fontAlgn="base"/>
            <a:r>
              <a:rPr lang="en-US" sz="2200" i="1" dirty="0" err="1">
                <a:solidFill>
                  <a:srgbClr val="414141"/>
                </a:solidFill>
              </a:rPr>
              <a:t>Njóttu</a:t>
            </a:r>
            <a:r>
              <a:rPr lang="en-US" sz="2200" i="1" dirty="0">
                <a:solidFill>
                  <a:srgbClr val="414141"/>
                </a:solidFill>
              </a:rPr>
              <a:t> Gin </a:t>
            </a:r>
            <a:r>
              <a:rPr lang="en-US" sz="2200" i="1" dirty="0" err="1">
                <a:solidFill>
                  <a:srgbClr val="414141"/>
                </a:solidFill>
              </a:rPr>
              <a:t>drykkjarsafnsins</a:t>
            </a:r>
            <a:r>
              <a:rPr lang="en-US" sz="2200" i="1" dirty="0">
                <a:solidFill>
                  <a:srgbClr val="414141"/>
                </a:solidFill>
              </a:rPr>
              <a:t> </a:t>
            </a:r>
            <a:r>
              <a:rPr lang="en-US" sz="2200" i="1" dirty="0" err="1">
                <a:solidFill>
                  <a:srgbClr val="414141"/>
                </a:solidFill>
              </a:rPr>
              <a:t>og</a:t>
            </a:r>
            <a:r>
              <a:rPr lang="en-US" sz="2200" i="1" dirty="0">
                <a:solidFill>
                  <a:srgbClr val="414141"/>
                </a:solidFill>
              </a:rPr>
              <a:t> sushi-</a:t>
            </a:r>
            <a:r>
              <a:rPr lang="en-US" sz="2200" i="1" dirty="0" err="1">
                <a:solidFill>
                  <a:srgbClr val="414141"/>
                </a:solidFill>
              </a:rPr>
              <a:t>upplifunar</a:t>
            </a:r>
            <a:r>
              <a:rPr lang="en-US" sz="2200" i="1" dirty="0">
                <a:solidFill>
                  <a:srgbClr val="414141"/>
                </a:solidFill>
              </a:rPr>
              <a:t> okkar</a:t>
            </a:r>
          </a:p>
        </p:txBody>
      </p:sp>
      <p:pic>
        <p:nvPicPr>
          <p:cNvPr id="21" name="Picture Placeholder 20" descr="A white building with a sign on the side&#10;&#10;AI-generated content may be incorrect.">
            <a:extLst>
              <a:ext uri="{FF2B5EF4-FFF2-40B4-BE49-F238E27FC236}">
                <a16:creationId xmlns:a16="http://schemas.microsoft.com/office/drawing/2014/main" id="{362C32BB-E217-6244-0C7A-B0BC616E820C}"/>
              </a:ext>
            </a:extLst>
          </p:cNvPr>
          <p:cNvPicPr>
            <a:picLocks noGrp="1" noChangeAspect="1"/>
          </p:cNvPicPr>
          <p:nvPr>
            <p:ph type="pic" sz="quarter" idx="34"/>
          </p:nvPr>
        </p:nvPicPr>
        <p:blipFill>
          <a:blip r:embed="rId5"/>
          <a:srcRect t="11897" b="11897"/>
          <a:stretch>
            <a:fillRect/>
          </a:stretch>
        </p:blipFill>
        <p:spPr/>
      </p:pic>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3394129" cy="452458"/>
          </a:xfrm>
          <a:solidFill>
            <a:srgbClr val="459597"/>
          </a:solidFill>
        </p:spPr>
        <p:txBody>
          <a:bodyPr/>
          <a:lstStyle/>
          <a:p>
            <a:pPr algn="ctr"/>
            <a:r>
              <a:rPr lang="en-GB" sz="1200" dirty="0"/>
              <a:t>https://solarbranco.com/gallery/</a:t>
            </a:r>
          </a:p>
        </p:txBody>
      </p:sp>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2212A55-13F5-8B26-5417-15A320A92BF5}"/>
              </a:ext>
            </a:extLst>
          </p:cNvPr>
          <p:cNvPicPr>
            <a:picLocks noChangeAspect="1"/>
          </p:cNvPicPr>
          <p:nvPr/>
        </p:nvPicPr>
        <p:blipFill>
          <a:blip r:embed="rId2"/>
          <a:stretch>
            <a:fillRect/>
          </a:stretch>
        </p:blipFill>
        <p:spPr>
          <a:xfrm>
            <a:off x="0" y="988640"/>
            <a:ext cx="12192000" cy="4880720"/>
          </a:xfrm>
          <a:prstGeom prst="rect">
            <a:avLst/>
          </a:prstGeom>
        </p:spPr>
      </p:pic>
    </p:spTree>
    <p:extLst>
      <p:ext uri="{BB962C8B-B14F-4D97-AF65-F5344CB8AC3E}">
        <p14:creationId xmlns:p14="http://schemas.microsoft.com/office/powerpoint/2010/main" val="22249534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663E37-3336-17D1-A728-4FDCE224E76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BB2471B-C796-11E3-7241-AA52344A7F7D}"/>
              </a:ext>
            </a:extLst>
          </p:cNvPr>
          <p:cNvSpPr>
            <a:spLocks noGrp="1"/>
          </p:cNvSpPr>
          <p:nvPr>
            <p:ph type="body" sz="quarter" idx="42"/>
          </p:nvPr>
        </p:nvSpPr>
        <p:spPr/>
        <p:txBody>
          <a:bodyPr/>
          <a:lstStyle/>
          <a:p>
            <a:r>
              <a:rPr lang="en-GB" dirty="0"/>
              <a:t>Asórseyjar</a:t>
            </a:r>
          </a:p>
        </p:txBody>
      </p:sp>
      <p:sp>
        <p:nvSpPr>
          <p:cNvPr id="7" name="Text Placeholder 6">
            <a:extLst>
              <a:ext uri="{FF2B5EF4-FFF2-40B4-BE49-F238E27FC236}">
                <a16:creationId xmlns:a16="http://schemas.microsoft.com/office/drawing/2014/main" id="{64AA2A28-1BCD-E90F-9C2B-A5D688F432D1}"/>
              </a:ext>
            </a:extLst>
          </p:cNvPr>
          <p:cNvSpPr>
            <a:spLocks noGrp="1"/>
          </p:cNvSpPr>
          <p:nvPr>
            <p:ph type="body" sz="quarter" idx="65"/>
          </p:nvPr>
        </p:nvSpPr>
        <p:spPr/>
        <p:txBody>
          <a:bodyPr/>
          <a:lstStyle/>
          <a:p>
            <a:endParaRPr lang="en-GB" dirty="0"/>
          </a:p>
        </p:txBody>
      </p:sp>
      <p:sp>
        <p:nvSpPr>
          <p:cNvPr id="17" name="TextBox 16">
            <a:extLst>
              <a:ext uri="{FF2B5EF4-FFF2-40B4-BE49-F238E27FC236}">
                <a16:creationId xmlns:a16="http://schemas.microsoft.com/office/drawing/2014/main" id="{67FC9F7C-E49A-A356-CDF7-74B3086987B2}"/>
              </a:ext>
            </a:extLst>
          </p:cNvPr>
          <p:cNvSpPr txBox="1"/>
          <p:nvPr/>
        </p:nvSpPr>
        <p:spPr>
          <a:xfrm>
            <a:off x="169716" y="3944791"/>
            <a:ext cx="10898334" cy="2923877"/>
          </a:xfrm>
          <a:prstGeom prst="rect">
            <a:avLst/>
          </a:prstGeom>
          <a:noFill/>
        </p:spPr>
        <p:txBody>
          <a:bodyPr wrap="square" rtlCol="0">
            <a:spAutoFit/>
          </a:bodyPr>
          <a:lstStyle/>
          <a:p>
            <a:r>
              <a:rPr lang="en-IE" sz="2400" b="1" dirty="0">
                <a:solidFill>
                  <a:srgbClr val="E96751"/>
                </a:solidFill>
                <a:hlinkClick r:id="rId2">
                  <a:extLst>
                    <a:ext uri="{A12FA001-AC4F-418D-AE19-62706E023703}">
                      <ahyp:hlinkClr xmlns:ahyp="http://schemas.microsoft.com/office/drawing/2018/hyperlinkcolor" val="tx"/>
                    </a:ext>
                  </a:extLst>
                </a:hlinkClick>
              </a:rPr>
              <a:t>Solar Branco á eyjunni São Miguel í Azoreyjum</a:t>
            </a:r>
            <a:r>
              <a:rPr lang="en-IE" sz="2400" b="1" dirty="0">
                <a:solidFill>
                  <a:srgbClr val="E96751"/>
                </a:solidFill>
              </a:rPr>
              <a:t>, </a:t>
            </a:r>
            <a:r>
              <a:rPr lang="en-IE" sz="2400" dirty="0">
                <a:solidFill>
                  <a:srgbClr val="E96751"/>
                </a:solidFill>
              </a:rPr>
              <a:t>dæmi um </a:t>
            </a:r>
            <a:r>
              <a:rPr lang="en-IE" sz="2400" dirty="0" err="1">
                <a:solidFill>
                  <a:srgbClr val="E96751"/>
                </a:solidFill>
              </a:rPr>
              <a:t>nærandi</a:t>
            </a:r>
            <a:r>
              <a:rPr lang="en-IE" sz="2400" dirty="0">
                <a:solidFill>
                  <a:srgbClr val="E96751"/>
                </a:solidFill>
              </a:rPr>
              <a:t> </a:t>
            </a:r>
            <a:r>
              <a:rPr lang="en-IE" sz="2400" dirty="0" err="1">
                <a:solidFill>
                  <a:srgbClr val="E96751"/>
                </a:solidFill>
              </a:rPr>
              <a:t>ferðaþjónustu</a:t>
            </a:r>
            <a:endParaRPr lang="en-IE" sz="2400" dirty="0">
              <a:solidFill>
                <a:srgbClr val="E96751"/>
              </a:solidFill>
            </a:endParaRPr>
          </a:p>
          <a:p>
            <a:r>
              <a:rPr lang="en-US" sz="2000" dirty="0">
                <a:solidFill>
                  <a:srgbClr val="494949"/>
                </a:solidFill>
              </a:rPr>
              <a:t>Með ástríðu fyrir að varðveita plánetuna hefur þessi sögulegi búgarður, sem var byggður fyrir rúmlega 100 árum, verið umbreyttur í vistvænna dvalarstað sem býður upp á staðbundna </a:t>
            </a:r>
            <a:r>
              <a:rPr lang="en-US" sz="2000" dirty="0" err="1">
                <a:solidFill>
                  <a:srgbClr val="494949"/>
                </a:solidFill>
              </a:rPr>
              <a:t>matargerð og vínmenningu</a:t>
            </a:r>
            <a:r>
              <a:rPr lang="en-US" sz="2000" dirty="0">
                <a:solidFill>
                  <a:srgbClr val="494949"/>
                </a:solidFill>
              </a:rPr>
              <a:t>, arkitektúrhefðir, frægt gínasafn með námskeiðum og sushi-bar sem býður upp á upplifun af því að búa til sushi. </a:t>
            </a:r>
          </a:p>
          <a:p>
            <a:endParaRPr lang="en-US" sz="2000" dirty="0">
              <a:solidFill>
                <a:srgbClr val="494949"/>
              </a:solidFill>
            </a:endParaRPr>
          </a:p>
          <a:p>
            <a:r>
              <a:rPr lang="en-US" sz="2000" b="1" dirty="0">
                <a:solidFill>
                  <a:srgbClr val="494949"/>
                </a:solidFill>
                <a:hlinkClick r:id="rId3">
                  <a:extLst>
                    <a:ext uri="{A12FA001-AC4F-418D-AE19-62706E023703}">
                      <ahyp:hlinkClr xmlns:ahyp="http://schemas.microsoft.com/office/drawing/2018/hyperlinkcolor" val="tx"/>
                    </a:ext>
                  </a:extLst>
                </a:hlinkClick>
              </a:rPr>
              <a:t>Umhverfis- og sjálfbærar aðgerðir </a:t>
            </a:r>
            <a:r>
              <a:rPr lang="en-US" sz="2000" b="1" dirty="0">
                <a:solidFill>
                  <a:srgbClr val="494949"/>
                </a:solidFill>
              </a:rPr>
              <a:t>þess </a:t>
            </a:r>
            <a:r>
              <a:rPr lang="en-US" sz="2000" dirty="0">
                <a:solidFill>
                  <a:srgbClr val="494949"/>
                </a:solidFill>
              </a:rPr>
              <a:t>fela í sér að auka líffræðilega fjölbreytni, fylgjast með orkunotkun, banna plast og skordýraeitur, koma í veg fyrir matarsóun, útvega sérstaka tjarnir fyrir villt dýr, </a:t>
            </a:r>
            <a:r>
              <a:rPr lang="en-US" sz="2000" dirty="0" err="1">
                <a:solidFill>
                  <a:srgbClr val="494949"/>
                </a:solidFill>
              </a:rPr>
              <a:t>hafa</a:t>
            </a:r>
            <a:r>
              <a:rPr lang="en-US" sz="2000" dirty="0">
                <a:solidFill>
                  <a:srgbClr val="494949"/>
                </a:solidFill>
              </a:rPr>
              <a:t> </a:t>
            </a:r>
            <a:r>
              <a:rPr lang="en-US" sz="2000" dirty="0" err="1">
                <a:solidFill>
                  <a:srgbClr val="494949"/>
                </a:solidFill>
              </a:rPr>
              <a:t>hænur</a:t>
            </a:r>
            <a:r>
              <a:rPr lang="en-US" sz="2000" dirty="0">
                <a:solidFill>
                  <a:srgbClr val="494949"/>
                </a:solidFill>
              </a:rPr>
              <a:t> í </a:t>
            </a:r>
            <a:r>
              <a:rPr lang="en-US" sz="2000" dirty="0" err="1">
                <a:solidFill>
                  <a:srgbClr val="494949"/>
                </a:solidFill>
              </a:rPr>
              <a:t>útigöngu</a:t>
            </a:r>
            <a:r>
              <a:rPr lang="en-US" sz="2000" dirty="0">
                <a:solidFill>
                  <a:srgbClr val="494949"/>
                </a:solidFill>
              </a:rPr>
              <a:t> og kaupa mat frá staðbundnum birgjum. </a:t>
            </a:r>
          </a:p>
        </p:txBody>
      </p:sp>
      <p:pic>
        <p:nvPicPr>
          <p:cNvPr id="19" name="Picture 18">
            <a:extLst>
              <a:ext uri="{FF2B5EF4-FFF2-40B4-BE49-F238E27FC236}">
                <a16:creationId xmlns:a16="http://schemas.microsoft.com/office/drawing/2014/main" id="{1312C0CC-8E72-59FD-5476-C68E6BF54383}"/>
              </a:ext>
            </a:extLst>
          </p:cNvPr>
          <p:cNvPicPr>
            <a:picLocks noChangeAspect="1"/>
          </p:cNvPicPr>
          <p:nvPr/>
        </p:nvPicPr>
        <p:blipFill>
          <a:blip r:embed="rId4"/>
          <a:stretch>
            <a:fillRect/>
          </a:stretch>
        </p:blipFill>
        <p:spPr>
          <a:xfrm>
            <a:off x="0" y="63955"/>
            <a:ext cx="8105775" cy="3735014"/>
          </a:xfrm>
          <a:prstGeom prst="rect">
            <a:avLst/>
          </a:prstGeom>
        </p:spPr>
      </p:pic>
      <p:sp>
        <p:nvSpPr>
          <p:cNvPr id="20" name="TextBox 19">
            <a:extLst>
              <a:ext uri="{FF2B5EF4-FFF2-40B4-BE49-F238E27FC236}">
                <a16:creationId xmlns:a16="http://schemas.microsoft.com/office/drawing/2014/main" id="{CCCF2BB2-0DD5-03A8-3528-4274A63C47B2}"/>
              </a:ext>
            </a:extLst>
          </p:cNvPr>
          <p:cNvSpPr txBox="1"/>
          <p:nvPr/>
        </p:nvSpPr>
        <p:spPr>
          <a:xfrm>
            <a:off x="8105775" y="3511887"/>
            <a:ext cx="3295650" cy="338554"/>
          </a:xfrm>
          <a:prstGeom prst="rect">
            <a:avLst/>
          </a:prstGeom>
          <a:noFill/>
        </p:spPr>
        <p:txBody>
          <a:bodyPr wrap="square" rtlCol="0">
            <a:spAutoFit/>
          </a:bodyPr>
          <a:lstStyle/>
          <a:p>
            <a:r>
              <a:rPr lang="en-IE" sz="1600" dirty="0">
                <a:hlinkClick r:id="rId5"/>
              </a:rPr>
              <a:t>Myndir frá Booking.com</a:t>
            </a:r>
            <a:endParaRPr lang="en-IE" sz="1600" dirty="0"/>
          </a:p>
        </p:txBody>
      </p:sp>
      <p:sp>
        <p:nvSpPr>
          <p:cNvPr id="4" name="TextBox 3">
            <a:extLst>
              <a:ext uri="{FF2B5EF4-FFF2-40B4-BE49-F238E27FC236}">
                <a16:creationId xmlns:a16="http://schemas.microsoft.com/office/drawing/2014/main" id="{E5C80994-0666-5F65-EBF9-6FA6CC2653C9}"/>
              </a:ext>
            </a:extLst>
          </p:cNvPr>
          <p:cNvSpPr txBox="1"/>
          <p:nvPr/>
        </p:nvSpPr>
        <p:spPr>
          <a:xfrm>
            <a:off x="8105775" y="1285131"/>
            <a:ext cx="3012281" cy="769441"/>
          </a:xfrm>
          <a:prstGeom prst="rect">
            <a:avLst/>
          </a:prstGeom>
          <a:noFill/>
        </p:spPr>
        <p:txBody>
          <a:bodyPr wrap="square">
            <a:spAutoFit/>
          </a:bodyPr>
          <a:lstStyle/>
          <a:p>
            <a:pPr algn="ctr"/>
            <a:r>
              <a:rPr lang="en-US" sz="4400" b="1" dirty="0" err="1">
                <a:solidFill>
                  <a:srgbClr val="E96751"/>
                </a:solidFill>
              </a:rPr>
              <a:t>Dæmi</a:t>
            </a:r>
            <a:r>
              <a:rPr lang="en-US" sz="4400" b="1" dirty="0">
                <a:solidFill>
                  <a:srgbClr val="E96751"/>
                </a:solidFill>
              </a:rPr>
              <a:t> </a:t>
            </a:r>
            <a:endParaRPr lang="en-IE" sz="4400" b="1" dirty="0"/>
          </a:p>
        </p:txBody>
      </p:sp>
    </p:spTree>
    <p:extLst>
      <p:ext uri="{BB962C8B-B14F-4D97-AF65-F5344CB8AC3E}">
        <p14:creationId xmlns:p14="http://schemas.microsoft.com/office/powerpoint/2010/main" val="19094855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23C50D43-D481-5907-D48D-8A951C0ACC69}"/>
              </a:ext>
            </a:extLst>
          </p:cNvPr>
          <p:cNvSpPr>
            <a:spLocks noGrp="1"/>
          </p:cNvSpPr>
          <p:nvPr>
            <p:ph type="body" sz="quarter" idx="18"/>
          </p:nvPr>
        </p:nvSpPr>
        <p:spPr>
          <a:xfrm>
            <a:off x="603353" y="1204926"/>
            <a:ext cx="6948488" cy="5521136"/>
          </a:xfrm>
        </p:spPr>
        <p:txBody>
          <a:bodyPr/>
          <a:lstStyle/>
          <a:p>
            <a:pPr>
              <a:spcAft>
                <a:spcPts val="600"/>
              </a:spcAft>
            </a:pPr>
            <a:r>
              <a:rPr lang="en-US" sz="2000" b="1" dirty="0" err="1"/>
              <a:t>Hlaðan</a:t>
            </a:r>
            <a:r>
              <a:rPr lang="en-US" sz="2000" b="1" dirty="0"/>
              <a:t> er </a:t>
            </a:r>
            <a:r>
              <a:rPr lang="en-US" sz="2000" b="1" dirty="0" err="1"/>
              <a:t>tvílyft</a:t>
            </a:r>
            <a:r>
              <a:rPr lang="en-US" sz="2000" b="1" dirty="0"/>
              <a:t> sumarhús byggt á reit sem áður hýsti gamlan geymsluskúr í fjárhúsgarðinum.</a:t>
            </a:r>
          </a:p>
          <a:p>
            <a:pPr marL="342900" indent="-342900">
              <a:spcAft>
                <a:spcPts val="600"/>
              </a:spcAft>
              <a:buFont typeface="Wingdings" panose="05000000000000000000" pitchFamily="2" charset="2"/>
              <a:buChar char="v"/>
            </a:pPr>
            <a:r>
              <a:rPr lang="en-US" sz="2000" dirty="0"/>
              <a:t>Bygging og innviðir voru skipulagðir með hliðsjón af </a:t>
            </a:r>
            <a:r>
              <a:rPr lang="en-US" sz="2000" b="1" dirty="0"/>
              <a:t>náttúrulegu landslagi </a:t>
            </a:r>
            <a:r>
              <a:rPr lang="en-US" sz="2000" dirty="0"/>
              <a:t>og menningararfi. Ytra byrði byggingarinnar er </a:t>
            </a:r>
            <a:r>
              <a:rPr lang="en-US" sz="2000" b="1" dirty="0"/>
              <a:t>klætt hvítmáluðum viðarpanelum </a:t>
            </a:r>
            <a:r>
              <a:rPr lang="en-US" sz="2000" dirty="0"/>
              <a:t>og </a:t>
            </a:r>
            <a:r>
              <a:rPr lang="en-US" sz="2000" b="1" dirty="0"/>
              <a:t>glerjugsteinum. </a:t>
            </a:r>
          </a:p>
          <a:p>
            <a:pPr marL="342900" indent="-342900">
              <a:spcAft>
                <a:spcPts val="600"/>
              </a:spcAft>
              <a:buFont typeface="Wingdings" panose="05000000000000000000" pitchFamily="2" charset="2"/>
              <a:buChar char="v"/>
            </a:pPr>
            <a:r>
              <a:rPr lang="en-US" sz="2000" dirty="0"/>
              <a:t>Þeir notuðu </a:t>
            </a:r>
            <a:r>
              <a:rPr lang="en-US" sz="2000" b="1" dirty="0"/>
              <a:t>staðbundin efni </a:t>
            </a:r>
            <a:r>
              <a:rPr lang="en-US" sz="2000" dirty="0"/>
              <a:t>og sjálfbæra hönnun, innlögðu </a:t>
            </a:r>
            <a:r>
              <a:rPr lang="en-US" sz="2000" b="1" dirty="0"/>
              <a:t>innlendar plöntur </a:t>
            </a:r>
            <a:r>
              <a:rPr lang="en-US" sz="2000" dirty="0"/>
              <a:t>í landslagsgerð. Notuð voru </a:t>
            </a:r>
            <a:r>
              <a:rPr lang="en-US" sz="2000" b="1" dirty="0"/>
              <a:t>staðbundin innréttingarefni </a:t>
            </a:r>
            <a:r>
              <a:rPr lang="en-US" sz="2000" dirty="0"/>
              <a:t>og húsgögn til að klára hvert herbergi.</a:t>
            </a:r>
          </a:p>
          <a:p>
            <a:pPr marL="342900" indent="-342900">
              <a:spcAft>
                <a:spcPts val="600"/>
              </a:spcAft>
              <a:buFont typeface="Wingdings" panose="05000000000000000000" pitchFamily="2" charset="2"/>
              <a:buChar char="v"/>
            </a:pPr>
            <a:r>
              <a:rPr lang="en-US" sz="2000" dirty="0"/>
              <a:t>Þetta </a:t>
            </a:r>
            <a:r>
              <a:rPr lang="en-US" sz="2000" b="1" dirty="0"/>
              <a:t>svefnherbergi hefur tvö suðursnúin glugga </a:t>
            </a:r>
            <a:r>
              <a:rPr lang="en-US" sz="2000" dirty="0"/>
              <a:t>sem bjóða upp á útsýni yfir sveitina og hafið handan hennar. </a:t>
            </a:r>
          </a:p>
          <a:p>
            <a:pPr marL="342900" indent="-342900">
              <a:spcAft>
                <a:spcPts val="600"/>
              </a:spcAft>
              <a:buFont typeface="Wingdings" panose="05000000000000000000" pitchFamily="2" charset="2"/>
              <a:buChar char="v"/>
            </a:pPr>
            <a:r>
              <a:rPr lang="en-US" sz="2000" dirty="0"/>
              <a:t>Dýnurnar eru </a:t>
            </a:r>
            <a:r>
              <a:rPr lang="en-US" sz="2000" b="1" dirty="0"/>
              <a:t>úr náttúrulegum efnum </a:t>
            </a:r>
            <a:r>
              <a:rPr lang="en-US" sz="2000" dirty="0"/>
              <a:t>og með lúxusrúmfötum sem hjálpa til við að halda líkamshita í skefjum. </a:t>
            </a:r>
          </a:p>
          <a:p>
            <a:pPr marL="342900" indent="-342900">
              <a:spcAft>
                <a:spcPts val="600"/>
              </a:spcAft>
              <a:buFont typeface="Wingdings" panose="05000000000000000000" pitchFamily="2" charset="2"/>
              <a:buChar char="v"/>
            </a:pPr>
            <a:r>
              <a:rPr lang="en-US" sz="2000" b="1" dirty="0"/>
              <a:t>Innréttingin </a:t>
            </a:r>
            <a:r>
              <a:rPr lang="en-US" sz="2000" dirty="0"/>
              <a:t>inniheldur borðstofuborð úr viði með hröpuðum brúnum</a:t>
            </a:r>
            <a:r>
              <a:rPr lang="en-US" sz="2000" b="1" dirty="0"/>
              <a:t>,</a:t>
            </a:r>
            <a:r>
              <a:rPr lang="en-US" sz="2000" dirty="0"/>
              <a:t> handunnið af </a:t>
            </a:r>
            <a:r>
              <a:rPr lang="en-US" sz="2000" b="1" dirty="0"/>
              <a:t>staðbundnum handverksmanni, </a:t>
            </a:r>
            <a:r>
              <a:rPr lang="en-US" sz="2000" dirty="0"/>
              <a:t>og skáp úr </a:t>
            </a:r>
            <a:r>
              <a:rPr lang="en-US" sz="2000" b="1" dirty="0"/>
              <a:t>endurunnu viði </a:t>
            </a:r>
            <a:r>
              <a:rPr lang="en-US" sz="2000" dirty="0"/>
              <a:t>frá </a:t>
            </a:r>
            <a:r>
              <a:rPr lang="en-US" sz="2000" b="1" dirty="0"/>
              <a:t>staðbundnu samfélagsfyrirtæki</a:t>
            </a:r>
            <a:r>
              <a:rPr lang="en-US" sz="2000" dirty="0"/>
              <a:t>.</a:t>
            </a:r>
          </a:p>
          <a:p>
            <a:pPr>
              <a:spcAft>
                <a:spcPts val="600"/>
              </a:spcAft>
            </a:pPr>
            <a:r>
              <a:rPr lang="en-US" sz="2000" dirty="0"/>
              <a:t> </a:t>
            </a:r>
          </a:p>
          <a:p>
            <a:pPr>
              <a:spcAft>
                <a:spcPts val="600"/>
              </a:spcAft>
            </a:pPr>
            <a:endParaRPr lang="en-IE" sz="2000" dirty="0"/>
          </a:p>
        </p:txBody>
      </p:sp>
      <p:sp>
        <p:nvSpPr>
          <p:cNvPr id="8" name="Text Placeholder 7">
            <a:extLst>
              <a:ext uri="{FF2B5EF4-FFF2-40B4-BE49-F238E27FC236}">
                <a16:creationId xmlns:a16="http://schemas.microsoft.com/office/drawing/2014/main" id="{C65AA364-AA0A-CBFE-9DF8-B35AFDA54981}"/>
              </a:ext>
            </a:extLst>
          </p:cNvPr>
          <p:cNvSpPr>
            <a:spLocks noGrp="1"/>
          </p:cNvSpPr>
          <p:nvPr>
            <p:ph type="body" sz="quarter" idx="16"/>
          </p:nvPr>
        </p:nvSpPr>
        <p:spPr>
          <a:xfrm>
            <a:off x="603353" y="131938"/>
            <a:ext cx="10614687" cy="803654"/>
          </a:xfrm>
        </p:spPr>
        <p:txBody>
          <a:bodyPr/>
          <a:lstStyle/>
          <a:p>
            <a:r>
              <a:rPr lang="en-IE" sz="3000" dirty="0">
                <a:solidFill>
                  <a:srgbClr val="E96751"/>
                </a:solidFill>
              </a:rPr>
              <a:t>Vá-áhrif! </a:t>
            </a:r>
            <a:r>
              <a:rPr lang="en-IE" sz="3000" dirty="0"/>
              <a:t>Solar Branco, Sao Miguel, Azoreyjar</a:t>
            </a:r>
          </a:p>
        </p:txBody>
      </p:sp>
      <p:sp>
        <p:nvSpPr>
          <p:cNvPr id="10" name="Text Placeholder 9">
            <a:extLst>
              <a:ext uri="{FF2B5EF4-FFF2-40B4-BE49-F238E27FC236}">
                <a16:creationId xmlns:a16="http://schemas.microsoft.com/office/drawing/2014/main" id="{6FD68F61-1008-8CDA-4B5F-56B856C03385}"/>
              </a:ext>
            </a:extLst>
          </p:cNvPr>
          <p:cNvSpPr>
            <a:spLocks noGrp="1"/>
          </p:cNvSpPr>
          <p:nvPr>
            <p:ph type="body" sz="quarter" idx="19"/>
          </p:nvPr>
        </p:nvSpPr>
        <p:spPr>
          <a:xfrm>
            <a:off x="603353" y="655802"/>
            <a:ext cx="10614687" cy="803654"/>
          </a:xfrm>
        </p:spPr>
        <p:txBody>
          <a:bodyPr/>
          <a:lstStyle/>
          <a:p>
            <a:r>
              <a:rPr lang="en-IE" dirty="0"/>
              <a:t>Umhverfisvænt byggingar- og skipulagsferli – </a:t>
            </a:r>
            <a:r>
              <a:rPr lang="en-IE" b="0" dirty="0">
                <a:solidFill>
                  <a:srgbClr val="E96751"/>
                </a:solidFill>
                <a:hlinkClick r:id="rId2">
                  <a:extLst>
                    <a:ext uri="{A12FA001-AC4F-418D-AE19-62706E023703}">
                      <ahyp:hlinkClr xmlns:ahyp="http://schemas.microsoft.com/office/drawing/2018/hyperlinkcolor" val="tx"/>
                    </a:ext>
                  </a:extLst>
                </a:hlinkClick>
              </a:rPr>
              <a:t>Dæmi 'The Barn'</a:t>
            </a:r>
            <a:endParaRPr lang="en-IE" b="0" dirty="0">
              <a:solidFill>
                <a:srgbClr val="E96751"/>
              </a:solidFill>
            </a:endParaRPr>
          </a:p>
        </p:txBody>
      </p:sp>
      <p:pic>
        <p:nvPicPr>
          <p:cNvPr id="2050" name="Picture 2" descr="a view from the door of a house with a tree at Solar Branco Eco Estate in Ponta Delgada">
            <a:extLst>
              <a:ext uri="{FF2B5EF4-FFF2-40B4-BE49-F238E27FC236}">
                <a16:creationId xmlns:a16="http://schemas.microsoft.com/office/drawing/2014/main" id="{9BF13C9E-3DEF-813C-2D2A-C31356DBE8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86650" y="1249538"/>
            <a:ext cx="4546615" cy="3409961"/>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4498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777F6-978F-71B4-E320-90A2C361BA9C}"/>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C572F0BF-61CE-BDDA-0643-09B5F5247245}"/>
              </a:ext>
            </a:extLst>
          </p:cNvPr>
          <p:cNvSpPr>
            <a:spLocks noGrp="1"/>
          </p:cNvSpPr>
          <p:nvPr>
            <p:ph type="body" sz="quarter" idx="18"/>
          </p:nvPr>
        </p:nvSpPr>
        <p:spPr>
          <a:xfrm>
            <a:off x="603353" y="1190437"/>
            <a:ext cx="6602990" cy="3499183"/>
          </a:xfrm>
        </p:spPr>
        <p:txBody>
          <a:bodyPr/>
          <a:lstStyle/>
          <a:p>
            <a:pPr marL="342900" indent="-342900">
              <a:spcAft>
                <a:spcPts val="600"/>
              </a:spcAft>
              <a:buFont typeface="Wingdings" panose="05000000000000000000" pitchFamily="2" charset="2"/>
              <a:buChar char="v"/>
            </a:pPr>
            <a:r>
              <a:rPr lang="en-US" sz="2100" dirty="0"/>
              <a:t> Í </a:t>
            </a:r>
            <a:r>
              <a:rPr lang="en-US" sz="2100" b="1" dirty="0"/>
              <a:t>ísskápnum </a:t>
            </a:r>
            <a:r>
              <a:rPr lang="en-US" sz="2100" dirty="0"/>
              <a:t>er daglega bætt á ókeypis staðbundnum bjórum, gosdrykkjum og vatni.</a:t>
            </a:r>
          </a:p>
          <a:p>
            <a:pPr marL="342900" indent="-342900">
              <a:spcAft>
                <a:spcPts val="600"/>
              </a:spcAft>
              <a:buFont typeface="Wingdings" panose="05000000000000000000" pitchFamily="2" charset="2"/>
              <a:buChar char="v"/>
            </a:pPr>
            <a:r>
              <a:rPr lang="en-US" sz="2100" b="1" dirty="0"/>
              <a:t>Baðherbergið </a:t>
            </a:r>
            <a:r>
              <a:rPr lang="en-US" sz="2100" dirty="0"/>
              <a:t>er með hágæða innréttingum og klætt með </a:t>
            </a:r>
            <a:r>
              <a:rPr lang="en-US" sz="2100" b="1" dirty="0"/>
              <a:t>handgerðum portúgölskum flísum </a:t>
            </a:r>
            <a:r>
              <a:rPr lang="en-US" sz="2100" dirty="0"/>
              <a:t>í bleikum tóni sem vísa til svínanna sem áður bjuggu við hliðina á The Barn.</a:t>
            </a:r>
          </a:p>
          <a:p>
            <a:pPr marL="342900" indent="-342900">
              <a:spcAft>
                <a:spcPts val="600"/>
              </a:spcAft>
              <a:buFont typeface="Wingdings" panose="05000000000000000000" pitchFamily="2" charset="2"/>
              <a:buChar char="v"/>
            </a:pPr>
            <a:r>
              <a:rPr lang="en-US" sz="2100" b="1" dirty="0"/>
              <a:t> Umhverfisvænar lausnir </a:t>
            </a:r>
            <a:r>
              <a:rPr lang="en-US" sz="2100" dirty="0"/>
              <a:t>eins og </a:t>
            </a:r>
            <a:r>
              <a:rPr lang="en-US" sz="2100" b="1" dirty="0"/>
              <a:t>sólarorka, endurvinnsla </a:t>
            </a:r>
            <a:r>
              <a:rPr lang="en-US" sz="2100" dirty="0"/>
              <a:t>og </a:t>
            </a:r>
            <a:r>
              <a:rPr lang="en-US" sz="2100" b="1" dirty="0"/>
              <a:t>stýrt einstaklingsbundið rafmagnsnotkun</a:t>
            </a:r>
            <a:r>
              <a:rPr lang="en-US" sz="2100" dirty="0"/>
              <a:t>.</a:t>
            </a:r>
          </a:p>
          <a:p>
            <a:pPr marL="342900" indent="-342900">
              <a:spcAft>
                <a:spcPts val="600"/>
              </a:spcAft>
              <a:buFont typeface="Wingdings" panose="05000000000000000000" pitchFamily="2" charset="2"/>
              <a:buChar char="v"/>
            </a:pPr>
            <a:r>
              <a:rPr lang="en-US" sz="2100" b="1" dirty="0"/>
              <a:t>Gjafir </a:t>
            </a:r>
            <a:r>
              <a:rPr lang="en-US" sz="2100" dirty="0"/>
              <a:t>af gin­sölu renna til hvalanna í Atlantshafi við Ázórseyjar. </a:t>
            </a:r>
          </a:p>
          <a:p>
            <a:pPr marL="342900" indent="-342900">
              <a:spcAft>
                <a:spcPts val="600"/>
              </a:spcAft>
              <a:buFont typeface="Wingdings" panose="05000000000000000000" pitchFamily="2" charset="2"/>
              <a:buChar char="v"/>
            </a:pPr>
            <a:r>
              <a:rPr lang="en-US" sz="2100" dirty="0"/>
              <a:t>Samstarf við </a:t>
            </a:r>
            <a:r>
              <a:rPr lang="en-US" sz="2100" b="1" dirty="0"/>
              <a:t>staðbundna frumkvöðla </a:t>
            </a:r>
            <a:r>
              <a:rPr lang="en-US" sz="2100" dirty="0"/>
              <a:t>og leiðsögumenn veitir </a:t>
            </a:r>
            <a:r>
              <a:rPr lang="en-US" sz="2100" b="1" dirty="0"/>
              <a:t>dýrmæta innlenda menningarupplifun.</a:t>
            </a:r>
          </a:p>
          <a:p>
            <a:pPr marL="342900" indent="-342900">
              <a:spcAft>
                <a:spcPts val="600"/>
              </a:spcAft>
              <a:buFont typeface="Wingdings" panose="05000000000000000000" pitchFamily="2" charset="2"/>
              <a:buChar char="v"/>
            </a:pPr>
            <a:r>
              <a:rPr lang="en-US" sz="2100" dirty="0"/>
              <a:t>Deila gestum upplýsingum um hvernig best sé að </a:t>
            </a:r>
            <a:r>
              <a:rPr lang="en-US" sz="2100" b="1" dirty="0"/>
              <a:t>njóta Azoreyjaeyjunnar og náttúrunnar á sjálfbæran hátt.</a:t>
            </a:r>
          </a:p>
          <a:p>
            <a:pPr marL="342900" indent="-342900">
              <a:spcAft>
                <a:spcPts val="600"/>
              </a:spcAft>
              <a:buFont typeface="Wingdings" panose="05000000000000000000" pitchFamily="2" charset="2"/>
              <a:buChar char="v"/>
            </a:pPr>
            <a:endParaRPr lang="en-US" sz="2100" dirty="0"/>
          </a:p>
          <a:p>
            <a:pPr>
              <a:spcAft>
                <a:spcPts val="600"/>
              </a:spcAft>
            </a:pPr>
            <a:endParaRPr lang="en-IE" sz="2100" dirty="0"/>
          </a:p>
        </p:txBody>
      </p:sp>
      <p:sp>
        <p:nvSpPr>
          <p:cNvPr id="8" name="Text Placeholder 7">
            <a:extLst>
              <a:ext uri="{FF2B5EF4-FFF2-40B4-BE49-F238E27FC236}">
                <a16:creationId xmlns:a16="http://schemas.microsoft.com/office/drawing/2014/main" id="{38ED28D3-E5D0-251B-C259-4BA9145CD267}"/>
              </a:ext>
            </a:extLst>
          </p:cNvPr>
          <p:cNvSpPr>
            <a:spLocks noGrp="1"/>
          </p:cNvSpPr>
          <p:nvPr>
            <p:ph type="body" sz="quarter" idx="16"/>
          </p:nvPr>
        </p:nvSpPr>
        <p:spPr>
          <a:xfrm>
            <a:off x="603353" y="131938"/>
            <a:ext cx="10614687" cy="803654"/>
          </a:xfrm>
        </p:spPr>
        <p:txBody>
          <a:bodyPr/>
          <a:lstStyle/>
          <a:p>
            <a:r>
              <a:rPr lang="en-IE" sz="3000">
                <a:solidFill>
                  <a:srgbClr val="E96751"/>
                </a:solidFill>
              </a:rPr>
              <a:t>Áhrifamáttur! </a:t>
            </a:r>
            <a:r>
              <a:rPr lang="en-IE" sz="3000"/>
              <a:t>Solar Branco, São Miguel, Azóres</a:t>
            </a:r>
            <a:endParaRPr lang="en-IE" sz="3000" dirty="0"/>
          </a:p>
        </p:txBody>
      </p:sp>
      <p:sp>
        <p:nvSpPr>
          <p:cNvPr id="10" name="Text Placeholder 9">
            <a:extLst>
              <a:ext uri="{FF2B5EF4-FFF2-40B4-BE49-F238E27FC236}">
                <a16:creationId xmlns:a16="http://schemas.microsoft.com/office/drawing/2014/main" id="{6DDE7C99-C034-E18D-C402-7BCB590A020E}"/>
              </a:ext>
            </a:extLst>
          </p:cNvPr>
          <p:cNvSpPr>
            <a:spLocks noGrp="1"/>
          </p:cNvSpPr>
          <p:nvPr>
            <p:ph type="body" sz="quarter" idx="19"/>
          </p:nvPr>
        </p:nvSpPr>
        <p:spPr>
          <a:xfrm>
            <a:off x="603353" y="655802"/>
            <a:ext cx="10614687" cy="803654"/>
          </a:xfrm>
        </p:spPr>
        <p:txBody>
          <a:bodyPr/>
          <a:lstStyle/>
          <a:p>
            <a:r>
              <a:rPr lang="en-IE"/>
              <a:t>Umhverfisvænt byggingar- og skipulagshugsanir – </a:t>
            </a:r>
            <a:r>
              <a:rPr lang="en-IE" b="0">
                <a:solidFill>
                  <a:srgbClr val="E96751"/>
                </a:solidFill>
                <a:hlinkClick r:id="rId2">
                  <a:extLst>
                    <a:ext uri="{A12FA001-AC4F-418D-AE19-62706E023703}">
                      <ahyp:hlinkClr xmlns:ahyp="http://schemas.microsoft.com/office/drawing/2018/hyperlinkcolor" val="tx"/>
                    </a:ext>
                  </a:extLst>
                </a:hlinkClick>
              </a:rPr>
              <a:t>Dæmi 'Búrið'</a:t>
            </a:r>
            <a:endParaRPr lang="en-IE" b="0" dirty="0">
              <a:solidFill>
                <a:srgbClr val="E96751"/>
              </a:solidFill>
            </a:endParaRPr>
          </a:p>
        </p:txBody>
      </p:sp>
      <p:pic>
        <p:nvPicPr>
          <p:cNvPr id="1026" name="Picture 2" descr="a palm tree and a walkway in front of a building at Solar Branco Eco Estate in Ponta Delgada">
            <a:extLst>
              <a:ext uri="{FF2B5EF4-FFF2-40B4-BE49-F238E27FC236}">
                <a16:creationId xmlns:a16="http://schemas.microsoft.com/office/drawing/2014/main" id="{E7C3234A-D569-82E1-1864-89DBAE4749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6600" y="2287821"/>
            <a:ext cx="4675445" cy="3118485"/>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27129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130370A-CEB3-ED8B-0139-DC580192212A}"/>
              </a:ext>
            </a:extLst>
          </p:cNvPr>
          <p:cNvPicPr>
            <a:picLocks noChangeAspect="1"/>
          </p:cNvPicPr>
          <p:nvPr/>
        </p:nvPicPr>
        <p:blipFill>
          <a:blip r:embed="rId2"/>
          <a:stretch>
            <a:fillRect/>
          </a:stretch>
        </p:blipFill>
        <p:spPr>
          <a:xfrm>
            <a:off x="0" y="967282"/>
            <a:ext cx="12192000" cy="4923436"/>
          </a:xfrm>
          <a:prstGeom prst="rect">
            <a:avLst/>
          </a:prstGeom>
        </p:spPr>
      </p:pic>
    </p:spTree>
    <p:extLst>
      <p:ext uri="{BB962C8B-B14F-4D97-AF65-F5344CB8AC3E}">
        <p14:creationId xmlns:p14="http://schemas.microsoft.com/office/powerpoint/2010/main" val="12723641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1159271C-3B4A-565D-CB1A-6F6114269A9D}"/>
              </a:ext>
            </a:extLst>
          </p:cNvPr>
          <p:cNvSpPr txBox="1"/>
          <p:nvPr/>
        </p:nvSpPr>
        <p:spPr>
          <a:xfrm>
            <a:off x="191574" y="3787259"/>
            <a:ext cx="5238750" cy="646331"/>
          </a:xfrm>
          <a:prstGeom prst="rect">
            <a:avLst/>
          </a:prstGeom>
          <a:noFill/>
        </p:spPr>
        <p:txBody>
          <a:bodyPr wrap="square">
            <a:spAutoFit/>
          </a:bodyPr>
          <a:lstStyle/>
          <a:p>
            <a:r>
              <a:rPr lang="en-IE" dirty="0">
                <a:solidFill>
                  <a:srgbClr val="E96751"/>
                </a:solidFill>
                <a:hlinkClick r:id="rId2">
                  <a:extLst>
                    <a:ext uri="{A12FA001-AC4F-418D-AE19-62706E023703}">
                      <ahyp:hlinkClr xmlns:ahyp="http://schemas.microsoft.com/office/drawing/2018/hyperlinkcolor" val="tx"/>
                    </a:ext>
                  </a:extLst>
                </a:hlinkClick>
              </a:rPr>
              <a:t>https://www.cntraveller.com/hotels/solar-branco-eco-estate</a:t>
            </a:r>
            <a:r>
              <a:rPr lang="en-IE" dirty="0">
                <a:solidFill>
                  <a:srgbClr val="E96751"/>
                </a:solidFill>
              </a:rPr>
              <a:t> </a:t>
            </a:r>
          </a:p>
        </p:txBody>
      </p:sp>
      <p:sp>
        <p:nvSpPr>
          <p:cNvPr id="8" name="TextBox 7">
            <a:extLst>
              <a:ext uri="{FF2B5EF4-FFF2-40B4-BE49-F238E27FC236}">
                <a16:creationId xmlns:a16="http://schemas.microsoft.com/office/drawing/2014/main" id="{AD32B89E-994A-7B95-124C-F99247E33610}"/>
              </a:ext>
            </a:extLst>
          </p:cNvPr>
          <p:cNvSpPr txBox="1"/>
          <p:nvPr/>
        </p:nvSpPr>
        <p:spPr>
          <a:xfrm>
            <a:off x="191574" y="2083793"/>
            <a:ext cx="5087424" cy="1785104"/>
          </a:xfrm>
          <a:prstGeom prst="rect">
            <a:avLst/>
          </a:prstGeom>
          <a:noFill/>
        </p:spPr>
        <p:txBody>
          <a:bodyPr wrap="square">
            <a:spAutoFit/>
          </a:bodyPr>
          <a:lstStyle/>
          <a:p>
            <a:r>
              <a:rPr lang="en-US" sz="2200" b="1" dirty="0">
                <a:solidFill>
                  <a:srgbClr val="494949"/>
                </a:solidFill>
              </a:rPr>
              <a:t>Aðdráttarafl: </a:t>
            </a:r>
            <a:r>
              <a:rPr lang="en-US" sz="2200" dirty="0">
                <a:solidFill>
                  <a:srgbClr val="494949"/>
                </a:solidFill>
              </a:rPr>
              <a:t>útsýni yfir sveitirnar, </a:t>
            </a:r>
            <a:r>
              <a:rPr lang="en-US" sz="2200" dirty="0" err="1">
                <a:solidFill>
                  <a:srgbClr val="494949"/>
                </a:solidFill>
              </a:rPr>
              <a:t>daglegt</a:t>
            </a:r>
            <a:r>
              <a:rPr lang="en-US" sz="2200" dirty="0">
                <a:solidFill>
                  <a:srgbClr val="494949"/>
                </a:solidFill>
              </a:rPr>
              <a:t> </a:t>
            </a:r>
            <a:r>
              <a:rPr lang="en-US" sz="2200" dirty="0" err="1">
                <a:solidFill>
                  <a:srgbClr val="494949"/>
                </a:solidFill>
              </a:rPr>
              <a:t>boð</a:t>
            </a:r>
            <a:r>
              <a:rPr lang="en-US" sz="2200" dirty="0">
                <a:solidFill>
                  <a:srgbClr val="494949"/>
                </a:solidFill>
              </a:rPr>
              <a:t> á “Gin </a:t>
            </a:r>
            <a:r>
              <a:rPr lang="en-US" sz="2200" dirty="0" err="1">
                <a:solidFill>
                  <a:srgbClr val="494949"/>
                </a:solidFill>
              </a:rPr>
              <a:t>O'Clock</a:t>
            </a:r>
            <a:r>
              <a:rPr lang="en-US" sz="2200" dirty="0">
                <a:solidFill>
                  <a:srgbClr val="494949"/>
                </a:solidFill>
              </a:rPr>
              <a:t>” og ókeypis G&amp;T, regnsturtu, konungarstærðar rúm, stafrænn leiðarvísir um eyjuna, þjónusta concierge og vistfræðiskýrsla frá dvöl.</a:t>
            </a:r>
            <a:endParaRPr lang="en-IE" sz="2200" dirty="0">
              <a:solidFill>
                <a:srgbClr val="494949"/>
              </a:solidFill>
            </a:endParaRPr>
          </a:p>
        </p:txBody>
      </p:sp>
      <p:pic>
        <p:nvPicPr>
          <p:cNvPr id="3074" name="Picture 2" descr="a bar with a lot of bottles of alcohol at Solar Branco Eco Estate in Ponta Delgada">
            <a:extLst>
              <a:ext uri="{FF2B5EF4-FFF2-40B4-BE49-F238E27FC236}">
                <a16:creationId xmlns:a16="http://schemas.microsoft.com/office/drawing/2014/main" id="{2C1FA75C-8059-EFA8-9BE0-E654943B38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9414" y="170378"/>
            <a:ext cx="4348421" cy="2900363"/>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3076" name="Picture 4" descr="a building with a stone wall with a window at Solar Branco Eco Estate in Ponta Delgada">
            <a:extLst>
              <a:ext uri="{FF2B5EF4-FFF2-40B4-BE49-F238E27FC236}">
                <a16:creationId xmlns:a16="http://schemas.microsoft.com/office/drawing/2014/main" id="{94BA8777-34EC-1F78-F885-909E60C10D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3624" y="2818468"/>
            <a:ext cx="4876801" cy="3252788"/>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4992938"/>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B7F89A4-1EB0-4FB6-BD69-4D65478248F5}">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2.xml><?xml version="1.0" encoding="utf-8"?>
<ds:datastoreItem xmlns:ds="http://schemas.openxmlformats.org/officeDocument/2006/customXml" ds:itemID="{D24F11E2-BFBC-481D-BAF2-17BBCE9A9DFA}">
  <ds:schemaRefs>
    <ds:schemaRef ds:uri="http://schemas.microsoft.com/sharepoint/v3/contenttype/forms"/>
  </ds:schemaRefs>
</ds:datastoreItem>
</file>

<file path=customXml/itemProps3.xml><?xml version="1.0" encoding="utf-8"?>
<ds:datastoreItem xmlns:ds="http://schemas.openxmlformats.org/officeDocument/2006/customXml" ds:itemID="{AF69089E-0A86-4C0B-AEF8-442A5AB7A415}"/>
</file>

<file path=docProps/app.xml><?xml version="1.0" encoding="utf-8"?>
<Properties xmlns="http://schemas.openxmlformats.org/officeDocument/2006/extended-properties" xmlns:vt="http://schemas.openxmlformats.org/officeDocument/2006/docPropsVTypes">
  <TotalTime>14577</TotalTime>
  <Words>548</Words>
  <Application>Microsoft Office PowerPoint</Application>
  <PresentationFormat>Widescreen</PresentationFormat>
  <Paragraphs>41</Paragraphs>
  <Slides>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Aptos</vt:lpstr>
      <vt:lpstr>Arial</vt:lpstr>
      <vt:lpstr>Calibri</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docId:E0ADB8F3C51831B1883A8B5F6FCD4BC7</cp:keywords>
  <cp:lastModifiedBy>Kjartan Bollason</cp:lastModifiedBy>
  <cp:revision>412</cp:revision>
  <dcterms:created xsi:type="dcterms:W3CDTF">2020-10-14T13:32:04Z</dcterms:created>
  <dcterms:modified xsi:type="dcterms:W3CDTF">2026-02-06T13:14:44Z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