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14" r:id="rId6"/>
    <p:sldId id="681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459597"/>
    <a:srgbClr val="49494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9" autoAdjust="0"/>
    <p:restoredTop sz="95082"/>
  </p:normalViewPr>
  <p:slideViewPr>
    <p:cSldViewPr snapToGrid="0" snapToObjects="1">
      <p:cViewPr varScale="1">
        <p:scale>
          <a:sx n="65" d="100"/>
          <a:sy n="65" d="100"/>
        </p:scale>
        <p:origin x="66" y="52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alldemossahotel.com/en/"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www.ft.com/content/0f753262-a7c1-47ff-8642-7c868b103354.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valldemossahotel.com/"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86138" y="521611"/>
            <a:ext cx="3812755" cy="4050389"/>
          </a:xfrm>
        </p:spPr>
        <p:txBody>
          <a:bodyPr/>
          <a:lstStyle/>
          <a:p>
            <a:pPr>
              <a:lnSpc>
                <a:spcPts val="2340"/>
              </a:lnSpc>
            </a:pPr>
            <a:r>
              <a:rPr lang="en-US" b="1" dirty="0" err="1">
                <a:solidFill>
                  <a:srgbClr val="EC7C69"/>
                </a:solidFill>
              </a:rPr>
              <a:t>T</a:t>
            </a:r>
            <a:r>
              <a:rPr lang="en-US" sz="2200" b="1" dirty="0" err="1">
                <a:solidFill>
                  <a:srgbClr val="EC7C69"/>
                </a:solidFill>
              </a:rPr>
              <a:t>egund</a:t>
            </a:r>
            <a:r>
              <a:rPr lang="en-US" sz="2200" b="1" dirty="0">
                <a:solidFill>
                  <a:srgbClr val="EC7C69"/>
                </a:solidFill>
              </a:rPr>
              <a:t> </a:t>
            </a:r>
            <a:r>
              <a:rPr lang="en-US" sz="2200" b="1" dirty="0" err="1">
                <a:solidFill>
                  <a:srgbClr val="EC7C69"/>
                </a:solidFill>
              </a:rPr>
              <a:t>gististaðar</a:t>
            </a:r>
            <a:r>
              <a:rPr lang="en-US" sz="2200" b="1" dirty="0">
                <a:solidFill>
                  <a:srgbClr val="EC7C69"/>
                </a:solidFill>
              </a:rPr>
              <a:t>:</a:t>
            </a:r>
          </a:p>
          <a:p>
            <a:pPr>
              <a:lnSpc>
                <a:spcPts val="2340"/>
              </a:lnSpc>
            </a:pPr>
            <a:r>
              <a:rPr lang="en-US" dirty="0" err="1"/>
              <a:t>Náttúrlegt</a:t>
            </a:r>
            <a:r>
              <a:rPr lang="en-US" sz="2200" dirty="0">
                <a:solidFill>
                  <a:srgbClr val="414141"/>
                </a:solidFill>
              </a:rPr>
              <a:t> </a:t>
            </a:r>
            <a:r>
              <a:rPr lang="en-US" sz="2200" dirty="0" err="1">
                <a:solidFill>
                  <a:srgbClr val="414141"/>
                </a:solidFill>
              </a:rPr>
              <a:t>gistiathvarf</a:t>
            </a:r>
            <a:endParaRPr lang="en-US" sz="2200" dirty="0">
              <a:solidFill>
                <a:srgbClr val="414141"/>
              </a:solidFill>
            </a:endParaRPr>
          </a:p>
          <a:p>
            <a:pPr>
              <a:lnSpc>
                <a:spcPts val="2340"/>
              </a:lnSpc>
            </a:pPr>
            <a:endParaRPr lang="en-US" sz="2200" dirty="0">
              <a:solidFill>
                <a:srgbClr val="414141"/>
              </a:solidFill>
            </a:endParaRPr>
          </a:p>
          <a:p>
            <a:pPr>
              <a:lnSpc>
                <a:spcPts val="2340"/>
              </a:lnSpc>
            </a:pPr>
            <a:r>
              <a:rPr lang="en-US" i="1" dirty="0"/>
              <a:t>Við erum heimili. Við erum saga og list. Við erum framúrstefna. Herbergin okkar sameina hefð og hönnun í opin og aðlaðandi rými. Hér finnur þú húsgögn eftir Le Corbusier og verk Antoniu Ferrer meðal hundruða ólífutréa. Við lofum að fara fram úr væntingum allra skilningarvitanna.</a:t>
            </a:r>
          </a:p>
          <a:p>
            <a:pPr>
              <a:lnSpc>
                <a:spcPts val="2340"/>
              </a:lnSpc>
            </a:pPr>
            <a:endParaRPr lang="en-US" dirty="0"/>
          </a:p>
          <a:p>
            <a:r>
              <a:rPr lang="en-US" b="1" i="1" dirty="0"/>
              <a:t>Velkomin í þennan lækningastað í samhljómi við náttúruna, þar sem líkami og sál eru óaðskiljanleg eining. </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US" dirty="0" err="1"/>
              <a:t>Valledemossa </a:t>
            </a:r>
            <a:r>
              <a:rPr lang="en-US" dirty="0"/>
              <a:t>(náttúruathvarf), Mallorca, Spánn</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Vefsíða:</a:t>
            </a:r>
            <a:r>
              <a:rPr lang="en-IE" b="1" dirty="0">
                <a:solidFill>
                  <a:srgbClr val="414141"/>
                </a:solidFill>
                <a:hlinkClick r:id="rId2"/>
              </a:rPr>
              <a:t> https://www.valldemossahotel.com/en/ </a:t>
            </a:r>
            <a:r>
              <a:rPr lang="en-IE" sz="1800" b="1"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pool in a hillside with buildings and trees&#10;&#10;AI-generated content may be incorrect.">
            <a:extLst>
              <a:ext uri="{FF2B5EF4-FFF2-40B4-BE49-F238E27FC236}">
                <a16:creationId xmlns:a16="http://schemas.microsoft.com/office/drawing/2014/main" id="{C258690F-F788-FE1B-8667-BF7CEAF7DE3D}"/>
              </a:ext>
            </a:extLst>
          </p:cNvPr>
          <p:cNvPicPr>
            <a:picLocks noGrp="1" noChangeAspect="1"/>
          </p:cNvPicPr>
          <p:nvPr>
            <p:ph type="pic" sz="quarter" idx="34"/>
          </p:nvPr>
        </p:nvPicPr>
        <p:blipFill>
          <a:blip r:embed="rId4"/>
          <a:srcRect l="2543" r="2543"/>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https://www.valldemossahotel.com/en/ Mynd</a:t>
            </a:r>
          </a:p>
        </p:txBody>
      </p:sp>
      <p:sp>
        <p:nvSpPr>
          <p:cNvPr id="14" name="TextBox 13">
            <a:extLst>
              <a:ext uri="{FF2B5EF4-FFF2-40B4-BE49-F238E27FC236}">
                <a16:creationId xmlns:a16="http://schemas.microsoft.com/office/drawing/2014/main" id="{D20E8201-D23F-2EDC-1CB9-B65F7EC794E4}"/>
              </a:ext>
            </a:extLst>
          </p:cNvPr>
          <p:cNvSpPr txBox="1"/>
          <p:nvPr/>
        </p:nvSpPr>
        <p:spPr>
          <a:xfrm>
            <a:off x="4269992" y="4646194"/>
            <a:ext cx="3685613" cy="1785104"/>
          </a:xfrm>
          <a:prstGeom prst="rect">
            <a:avLst/>
          </a:prstGeom>
          <a:noFill/>
        </p:spPr>
        <p:txBody>
          <a:bodyPr wrap="square">
            <a:spAutoFit/>
          </a:bodyPr>
          <a:lstStyle/>
          <a:p>
            <a:pPr fontAlgn="base"/>
            <a:r>
              <a:rPr lang="en-US" sz="2200" i="1" dirty="0">
                <a:solidFill>
                  <a:srgbClr val="414141"/>
                </a:solidFill>
              </a:rPr>
              <a:t>Með það að markmiði að bæta heilsu þína og lengja líftíma þinn höfum við skapað samþætta áætlunina "</a:t>
            </a:r>
            <a:r>
              <a:rPr lang="en-US" sz="2200" i="1" dirty="0" err="1">
                <a:solidFill>
                  <a:srgbClr val="414141"/>
                </a:solidFill>
              </a:rPr>
              <a:t>Valldemossa </a:t>
            </a:r>
            <a:r>
              <a:rPr lang="en-US" sz="2200" i="1" dirty="0">
                <a:solidFill>
                  <a:srgbClr val="414141"/>
                </a:solidFill>
              </a:rPr>
              <a:t>Longevity".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40DA-9FCE-EED7-024E-2D175D17DDC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93C0F38-AE18-9090-BED4-0E8E9DB8ED98}"/>
              </a:ext>
            </a:extLst>
          </p:cNvPr>
          <p:cNvSpPr>
            <a:spLocks noGrp="1"/>
          </p:cNvSpPr>
          <p:nvPr>
            <p:ph type="body" sz="quarter" idx="16"/>
          </p:nvPr>
        </p:nvSpPr>
        <p:spPr>
          <a:xfrm>
            <a:off x="317603" y="93041"/>
            <a:ext cx="10614687" cy="803654"/>
          </a:xfrm>
        </p:spPr>
        <p:txBody>
          <a:bodyPr/>
          <a:lstStyle/>
          <a:p>
            <a:r>
              <a:rPr lang="en-US" sz="3200" dirty="0" err="1">
                <a:solidFill>
                  <a:srgbClr val="E96751"/>
                </a:solidFill>
              </a:rPr>
              <a:t>Dæmi</a:t>
            </a:r>
            <a:r>
              <a:rPr lang="en-US" sz="3200" dirty="0">
                <a:solidFill>
                  <a:srgbClr val="E96751"/>
                </a:solidFill>
              </a:rPr>
              <a:t>: </a:t>
            </a:r>
            <a:r>
              <a:rPr lang="en-IE" sz="2600" dirty="0" err="1"/>
              <a:t>Valledemossa </a:t>
            </a:r>
            <a:r>
              <a:rPr lang="en-IE" sz="2600" b="0" dirty="0"/>
              <a:t>(náttúruverndarsvæði), </a:t>
            </a:r>
            <a:r>
              <a:rPr lang="en-IE" sz="2600" dirty="0"/>
              <a:t>Mallorca, Spánn</a:t>
            </a:r>
          </a:p>
        </p:txBody>
      </p:sp>
      <p:sp>
        <p:nvSpPr>
          <p:cNvPr id="16" name="Text Placeholder 9">
            <a:extLst>
              <a:ext uri="{FF2B5EF4-FFF2-40B4-BE49-F238E27FC236}">
                <a16:creationId xmlns:a16="http://schemas.microsoft.com/office/drawing/2014/main" id="{F4CF432C-5042-47C6-92AB-DD04E19C935A}"/>
              </a:ext>
            </a:extLst>
          </p:cNvPr>
          <p:cNvSpPr>
            <a:spLocks noGrp="1"/>
          </p:cNvSpPr>
          <p:nvPr>
            <p:ph type="body" sz="quarter" idx="18"/>
          </p:nvPr>
        </p:nvSpPr>
        <p:spPr>
          <a:xfrm>
            <a:off x="218023" y="4755307"/>
            <a:ext cx="10640477" cy="1396289"/>
          </a:xfrm>
        </p:spPr>
        <p:txBody>
          <a:bodyPr/>
          <a:lstStyle/>
          <a:p>
            <a:r>
              <a:rPr lang="en-US" sz="2000" b="1" dirty="0" err="1"/>
              <a:t>Valldemossa </a:t>
            </a:r>
            <a:r>
              <a:rPr lang="en-US" sz="2000" dirty="0"/>
              <a:t>er staðsett í UNESCO-skráðu fjallgarðinum Serra de </a:t>
            </a:r>
            <a:r>
              <a:rPr lang="en-US" sz="2000" dirty="0" err="1"/>
              <a:t>Tramuntana </a:t>
            </a:r>
            <a:r>
              <a:rPr lang="en-US" sz="2000" dirty="0"/>
              <a:t>á Mallorca. Öll gistiaðstaða eða innviðir sem þróuð eru hér verða að fylgja ströngum reglum um landnýtingu, vernd líffræðilegs fjölbreytileika og varðveislu landslags. Stórt, endurreist 16. aldar sveitabær með vistvænum grænmetisgörðum, umlukinn 20 hekturum af eikiskógum og karrób-lundum. </a:t>
            </a:r>
            <a:endParaRPr lang="en-IE" sz="2000" dirty="0">
              <a:solidFill>
                <a:srgbClr val="E96751"/>
              </a:solidFill>
            </a:endParaRPr>
          </a:p>
        </p:txBody>
      </p:sp>
      <p:pic>
        <p:nvPicPr>
          <p:cNvPr id="3" name="Picture 2">
            <a:extLst>
              <a:ext uri="{FF2B5EF4-FFF2-40B4-BE49-F238E27FC236}">
                <a16:creationId xmlns:a16="http://schemas.microsoft.com/office/drawing/2014/main" id="{BA7BA16E-8C51-4D5D-585B-F78CA6A4E543}"/>
              </a:ext>
            </a:extLst>
          </p:cNvPr>
          <p:cNvPicPr>
            <a:picLocks noChangeAspect="1"/>
          </p:cNvPicPr>
          <p:nvPr/>
        </p:nvPicPr>
        <p:blipFill>
          <a:blip r:embed="rId2"/>
          <a:srcRect t="11998"/>
          <a:stretch>
            <a:fillRect/>
          </a:stretch>
        </p:blipFill>
        <p:spPr>
          <a:xfrm>
            <a:off x="0" y="781050"/>
            <a:ext cx="12192000" cy="3852418"/>
          </a:xfrm>
          <a:prstGeom prst="rect">
            <a:avLst/>
          </a:prstGeom>
        </p:spPr>
      </p:pic>
      <p:sp>
        <p:nvSpPr>
          <p:cNvPr id="2" name="TextBox 1">
            <a:extLst>
              <a:ext uri="{FF2B5EF4-FFF2-40B4-BE49-F238E27FC236}">
                <a16:creationId xmlns:a16="http://schemas.microsoft.com/office/drawing/2014/main" id="{9C561236-82A0-6F97-1E5A-F657D7EF93EF}"/>
              </a:ext>
            </a:extLst>
          </p:cNvPr>
          <p:cNvSpPr txBox="1"/>
          <p:nvPr/>
        </p:nvSpPr>
        <p:spPr>
          <a:xfrm>
            <a:off x="9163050" y="4299024"/>
            <a:ext cx="3848100" cy="338554"/>
          </a:xfrm>
          <a:prstGeom prst="rect">
            <a:avLst/>
          </a:prstGeom>
          <a:noFill/>
        </p:spPr>
        <p:txBody>
          <a:bodyPr wrap="square" rtlCol="0">
            <a:spAutoFit/>
          </a:bodyPr>
          <a:lstStyle/>
          <a:p>
            <a:r>
              <a:rPr lang="en-IE" sz="1600" dirty="0">
                <a:solidFill>
                  <a:srgbClr val="E96751"/>
                </a:solidFill>
                <a:hlinkClick r:id="rId3">
                  <a:extLst>
                    <a:ext uri="{A12FA001-AC4F-418D-AE19-62706E023703}">
                      <ahyp:hlinkClr xmlns:ahyp="http://schemas.microsoft.com/office/drawing/2018/hyperlinkcolor" val="tx"/>
                    </a:ext>
                  </a:extLst>
                </a:hlinkClick>
              </a:rPr>
              <a:t>Myndir Financial Times</a:t>
            </a:r>
            <a:endParaRPr lang="en-IE" sz="1600" dirty="0">
              <a:solidFill>
                <a:srgbClr val="E96751"/>
              </a:solidFill>
            </a:endParaRPr>
          </a:p>
        </p:txBody>
      </p:sp>
    </p:spTree>
    <p:extLst>
      <p:ext uri="{BB962C8B-B14F-4D97-AF65-F5344CB8AC3E}">
        <p14:creationId xmlns:p14="http://schemas.microsoft.com/office/powerpoint/2010/main" val="118318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5E84A-3279-7D9E-8689-B454D6E3892F}"/>
              </a:ext>
            </a:extLst>
          </p:cNvPr>
          <p:cNvSpPr>
            <a:spLocks noGrp="1"/>
          </p:cNvSpPr>
          <p:nvPr>
            <p:ph type="body" sz="quarter" idx="18"/>
          </p:nvPr>
        </p:nvSpPr>
        <p:spPr>
          <a:xfrm>
            <a:off x="802510" y="889711"/>
            <a:ext cx="10614687" cy="3499183"/>
          </a:xfrm>
        </p:spPr>
        <p:txBody>
          <a:bodyPr/>
          <a:lstStyle/>
          <a:p>
            <a:r>
              <a:rPr lang="en-US" dirty="0"/>
              <a:t>Áhrifamiklar stofur og svefnherbergi endurskapa franska fagurfræði 1950. áratugarins með upprunalegu húsgögnum eftir Charlotte </a:t>
            </a:r>
            <a:r>
              <a:rPr lang="en-US" dirty="0" err="1"/>
              <a:t>Perriand</a:t>
            </a:r>
            <a:r>
              <a:rPr lang="en-US" dirty="0"/>
              <a:t>, Le Corbusier og Miguel </a:t>
            </a:r>
            <a:r>
              <a:rPr lang="en-US" dirty="0" err="1"/>
              <a:t>Milá</a:t>
            </a:r>
            <a:r>
              <a:rPr lang="en-US" dirty="0"/>
              <a:t>. Hótelið hefur 12 svítur og þrjár villur sem deila útivöru- og innivöru sundlaugum og garði. Hönnunin er hlý, rústísk og hófstillt, með staðbundnu steini og viði og </a:t>
            </a:r>
            <a:r>
              <a:rPr lang="en-US" b="1" dirty="0"/>
              <a:t>hefðbundinni </a:t>
            </a:r>
            <a:r>
              <a:rPr lang="en-US" b="1" dirty="0" err="1"/>
              <a:t>mallorkískri </a:t>
            </a:r>
            <a:r>
              <a:rPr lang="en-US" b="1" dirty="0"/>
              <a:t>byggingarlist </a:t>
            </a:r>
            <a:r>
              <a:rPr lang="en-US" dirty="0"/>
              <a:t>til </a:t>
            </a:r>
            <a:r>
              <a:rPr lang="en-US" dirty="0" err="1"/>
              <a:t>að lágmarka </a:t>
            </a:r>
            <a:r>
              <a:rPr lang="en-US" dirty="0"/>
              <a:t>sjónræn og umhverfisleg áhrif.  Þetta dæmi styður </a:t>
            </a:r>
            <a:r>
              <a:rPr lang="en-US" b="1" dirty="0"/>
              <a:t>skipulag sem miðar að samhljómi við náttúrulegt umhverfi</a:t>
            </a:r>
            <a:r>
              <a:rPr lang="en-US" dirty="0"/>
              <a:t>.</a:t>
            </a:r>
            <a:r>
              <a:rPr lang="en-US" dirty="0">
                <a:solidFill>
                  <a:srgbClr val="E96751"/>
                </a:solidFill>
                <a:hlinkClick r:id="rId2">
                  <a:extLst>
                    <a:ext uri="{A12FA001-AC4F-418D-AE19-62706E023703}">
                      <ahyp:hlinkClr xmlns:ahyp="http://schemas.microsoft.com/office/drawing/2018/hyperlinkcolor" val="tx"/>
                    </a:ext>
                  </a:extLst>
                </a:hlinkClick>
              </a:rPr>
              <a:t> https://www.valldemossahotel.com/</a:t>
            </a:r>
            <a:endParaRPr lang="en-US" dirty="0">
              <a:solidFill>
                <a:srgbClr val="E96751"/>
              </a:solidFill>
            </a:endParaRPr>
          </a:p>
          <a:p>
            <a:endParaRPr lang="en-US" dirty="0">
              <a:solidFill>
                <a:srgbClr val="E96751"/>
              </a:solidFill>
            </a:endParaRPr>
          </a:p>
          <a:p>
            <a:pPr fontAlgn="base"/>
            <a:r>
              <a:rPr lang="en-US" sz="2400" b="1" dirty="0">
                <a:solidFill>
                  <a:srgbClr val="EC7C69"/>
                </a:solidFill>
              </a:rPr>
              <a:t>Frá Tókýó til Límu: </a:t>
            </a:r>
            <a:r>
              <a:rPr lang="en-US" dirty="0"/>
              <a:t>Ástríða fyrir staðbundnum afurðum og samruni menninga. einstök matreiðsluupplifun sem sameinar </a:t>
            </a:r>
            <a:r>
              <a:rPr lang="en-US" dirty="0" err="1"/>
              <a:t>bragð </a:t>
            </a:r>
            <a:r>
              <a:rPr lang="en-US" dirty="0"/>
              <a:t>af Japan og Perú með ferskum, árstíðabundnum afurðum frá smábændum og handverksmönnum á Mallorca. </a:t>
            </a:r>
          </a:p>
          <a:p>
            <a:pPr fontAlgn="base"/>
            <a:endParaRPr lang="en-US" dirty="0"/>
          </a:p>
          <a:p>
            <a:pPr fontAlgn="base"/>
            <a:r>
              <a:rPr lang="en-US" sz="2400" b="1" dirty="0">
                <a:solidFill>
                  <a:srgbClr val="EC7C69"/>
                </a:solidFill>
              </a:rPr>
              <a:t>Einstök, sálarríkjandi upplifanir í náttúrulegum vígslustöðum: </a:t>
            </a:r>
            <a:r>
              <a:rPr lang="en-US" dirty="0"/>
              <a:t>Með það að markmiði að bæta heilsu þína og líftíma hönnuðum við samþættaða "Valldemossa Longevity"-áætlun, innblásna af hefðbundinni kínverskri læknisfræði og vestrænni visku um eitlalosun.</a:t>
            </a:r>
          </a:p>
          <a:p>
            <a:pPr fontAlgn="base"/>
            <a:endParaRPr lang="en-US" dirty="0"/>
          </a:p>
        </p:txBody>
      </p:sp>
      <p:sp>
        <p:nvSpPr>
          <p:cNvPr id="3" name="Text Placeholder 2">
            <a:extLst>
              <a:ext uri="{FF2B5EF4-FFF2-40B4-BE49-F238E27FC236}">
                <a16:creationId xmlns:a16="http://schemas.microsoft.com/office/drawing/2014/main" id="{9B30D00F-2612-3A3A-14E0-A7054EC21655}"/>
              </a:ext>
            </a:extLst>
          </p:cNvPr>
          <p:cNvSpPr>
            <a:spLocks noGrp="1"/>
          </p:cNvSpPr>
          <p:nvPr>
            <p:ph type="body" sz="quarter" idx="16"/>
          </p:nvPr>
        </p:nvSpPr>
        <p:spPr>
          <a:xfrm>
            <a:off x="774803" y="267032"/>
            <a:ext cx="10614687" cy="803654"/>
          </a:xfrm>
        </p:spPr>
        <p:txBody>
          <a:bodyPr/>
          <a:lstStyle/>
          <a:p>
            <a:r>
              <a:rPr lang="en-US" sz="3600" dirty="0" err="1">
                <a:solidFill>
                  <a:srgbClr val="E96751"/>
                </a:solidFill>
              </a:rPr>
              <a:t>Dæmi</a:t>
            </a:r>
            <a:r>
              <a:rPr lang="en-US" sz="3600" dirty="0">
                <a:solidFill>
                  <a:srgbClr val="E96751"/>
                </a:solidFill>
              </a:rPr>
              <a:t>: </a:t>
            </a:r>
            <a:r>
              <a:rPr lang="en-IE" dirty="0" err="1"/>
              <a:t>Valledemossa </a:t>
            </a:r>
            <a:r>
              <a:rPr lang="en-IE" b="0" dirty="0"/>
              <a:t>(náttúruathvarf), </a:t>
            </a:r>
            <a:r>
              <a:rPr lang="en-IE" dirty="0"/>
              <a:t>Mallorca, Spánn</a:t>
            </a:r>
          </a:p>
          <a:p>
            <a:endParaRPr lang="en-IE" dirty="0"/>
          </a:p>
        </p:txBody>
      </p:sp>
      <p:pic>
        <p:nvPicPr>
          <p:cNvPr id="5" name="Picture 4" descr="Co-funded by the European Union logo in png for web usage">
            <a:extLst>
              <a:ext uri="{FF2B5EF4-FFF2-40B4-BE49-F238E27FC236}">
                <a16:creationId xmlns:a16="http://schemas.microsoft.com/office/drawing/2014/main" id="{A002204A-67B3-C7F7-CD28-8200C074E7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9861" y="6345603"/>
            <a:ext cx="1530819" cy="319792"/>
          </a:xfrm>
          <a:prstGeom prst="rect">
            <a:avLst/>
          </a:prstGeom>
          <a:noFill/>
          <a:ln>
            <a:noFill/>
          </a:ln>
        </p:spPr>
      </p:pic>
      <p:sp>
        <p:nvSpPr>
          <p:cNvPr id="6" name="Rectangle 5">
            <a:extLst>
              <a:ext uri="{FF2B5EF4-FFF2-40B4-BE49-F238E27FC236}">
                <a16:creationId xmlns:a16="http://schemas.microsoft.com/office/drawing/2014/main" id="{39C20C03-1086-1200-46B7-5B2CA2EC19C6}"/>
              </a:ext>
            </a:extLst>
          </p:cNvPr>
          <p:cNvSpPr/>
          <p:nvPr/>
        </p:nvSpPr>
        <p:spPr>
          <a:xfrm>
            <a:off x="6669968"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koma fram eru hins vegar einungis höfundar (höfunda) og endurspegla ekki endilega skoðanir Evrópusambandsins né Framkvæmdarstofnunar Evrópu um menntun og menningu (EACEA). Hvorki Evrópusambandið né EACEA bera ábyrgð á þeim.</a:t>
            </a:r>
          </a:p>
        </p:txBody>
      </p:sp>
      <p:grpSp>
        <p:nvGrpSpPr>
          <p:cNvPr id="7" name="Group 6">
            <a:extLst>
              <a:ext uri="{FF2B5EF4-FFF2-40B4-BE49-F238E27FC236}">
                <a16:creationId xmlns:a16="http://schemas.microsoft.com/office/drawing/2014/main" id="{3EA9E1CE-4A9D-4DC0-EB7A-AB8F7D74175E}"/>
              </a:ext>
            </a:extLst>
          </p:cNvPr>
          <p:cNvGrpSpPr/>
          <p:nvPr/>
        </p:nvGrpSpPr>
        <p:grpSpPr>
          <a:xfrm>
            <a:off x="3766077" y="5906548"/>
            <a:ext cx="1307461" cy="742180"/>
            <a:chOff x="340586" y="8789227"/>
            <a:chExt cx="1307461" cy="742180"/>
          </a:xfrm>
        </p:grpSpPr>
        <p:sp>
          <p:nvSpPr>
            <p:cNvPr id="8" name="Rectangle 7">
              <a:extLst>
                <a:ext uri="{FF2B5EF4-FFF2-40B4-BE49-F238E27FC236}">
                  <a16:creationId xmlns:a16="http://schemas.microsoft.com/office/drawing/2014/main" id="{F6D12594-B89B-92EA-0C1B-8A5B37E2AB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B3C30597-4145-C054-768C-3E26796F0E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935131179"/>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F6DF7BD-9FF7-45C4-82AA-6C21B2B7E749}">
  <ds:schemaRefs>
    <ds:schemaRef ds:uri="http://schemas.microsoft.com/sharepoint/v3/contenttype/forms"/>
  </ds:schemaRefs>
</ds:datastoreItem>
</file>

<file path=customXml/itemProps2.xml><?xml version="1.0" encoding="utf-8"?>
<ds:datastoreItem xmlns:ds="http://schemas.openxmlformats.org/officeDocument/2006/customXml" ds:itemID="{FFC627F7-2C73-4E0D-9B7C-F826FEA6A96B}"/>
</file>

<file path=customXml/itemProps3.xml><?xml version="1.0" encoding="utf-8"?>
<ds:datastoreItem xmlns:ds="http://schemas.openxmlformats.org/officeDocument/2006/customXml" ds:itemID="{DBE1D3D9-0BA1-4A71-8EBB-174C0DE024F8}">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14571</TotalTime>
  <Words>411</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docId:37AFC57878DD5532844758A6A27865C7</cp:keywords>
  <cp:lastModifiedBy>Kjartan Bollason</cp:lastModifiedBy>
  <cp:revision>412</cp:revision>
  <dcterms:created xsi:type="dcterms:W3CDTF">2020-10-14T13:32:04Z</dcterms:created>
  <dcterms:modified xsi:type="dcterms:W3CDTF">2026-02-06T13:28:25Z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