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0"/>
  </p:notesMasterIdLst>
  <p:sldIdLst>
    <p:sldId id="6525" r:id="rId5"/>
    <p:sldId id="6516" r:id="rId6"/>
    <p:sldId id="6422" r:id="rId7"/>
    <p:sldId id="6460" r:id="rId8"/>
    <p:sldId id="433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000000"/>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p:restoredTop sz="94683"/>
  </p:normalViewPr>
  <p:slideViewPr>
    <p:cSldViewPr snapToGrid="0">
      <p:cViewPr varScale="1">
        <p:scale>
          <a:sx n="63" d="100"/>
          <a:sy n="63" d="100"/>
        </p:scale>
        <p:origin x="8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C763A8B-3C92-F969-92BD-16D4A956AA32}"/>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E8928E15-9D77-DF60-D532-62174AF302C1}"/>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5D77313A-EDD8-D1A9-0142-3D5E75765A0A}"/>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D19AF080-F2C2-C6C6-A66D-A50CE674D940}"/>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D7D23548-E26C-B27D-6B34-103F585FBB03}"/>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524B2BAF-F71A-8168-E9D6-7717FDB1A4D1}"/>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F36ED461-8E8D-DDAA-B0F2-F7E58C1292F0}"/>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6C85EC8B-F5FF-2E4D-F6FB-4EABFE636205}"/>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33CF6E-C2F3-CC3C-01E2-1EE10D49CCF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5DB83A26-39D6-011F-5758-06ABD426142D}"/>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7F431FC6-7851-364D-71E7-D8BE7DAD2F2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1786AE8C-FEE5-3EE2-FDA6-AB6F971A1923}"/>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B5827980-B3DD-0E7B-972F-8F4EF6D2FEA3}"/>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43FE39B3-93D2-3CAA-CC73-6DDC15E5C9AF}"/>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6" name="object 3">
            <a:extLst>
              <a:ext uri="{FF2B5EF4-FFF2-40B4-BE49-F238E27FC236}">
                <a16:creationId xmlns:a16="http://schemas.microsoft.com/office/drawing/2014/main" id="{94B4ED32-FE3E-C732-D60E-48D7ADF9D09C}"/>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23">
            <a:extLst>
              <a:ext uri="{FF2B5EF4-FFF2-40B4-BE49-F238E27FC236}">
                <a16:creationId xmlns:a16="http://schemas.microsoft.com/office/drawing/2014/main" id="{4955F072-9B90-795E-8926-7B68745CF601}"/>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6167879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FRÁBÆR DVALARSTAÐIR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borghiautenticiditalia.it/borgo/roseto-valfortore" TargetMode="External"/><Relationship Id="rId2" Type="http://schemas.openxmlformats.org/officeDocument/2006/relationships/image" Target="../media/image8.png"/><Relationship Id="rId1" Type="http://schemas.openxmlformats.org/officeDocument/2006/relationships/slideLayout" Target="../slideLayouts/slideLayout23.xml"/><Relationship Id="rId5" Type="http://schemas.openxmlformats.org/officeDocument/2006/relationships/image" Target="../media/image1.png"/><Relationship Id="rId4" Type="http://schemas.openxmlformats.org/officeDocument/2006/relationships/hyperlink" Target="https://www.visitmontidauni.it/roseto-valfortore/"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www.visitmontidauni.it/roseto-%20valfortore/" TargetMode="External"/><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hyperlink" Target="https://www.visitmontidauni.it/roseto-valfortore/" TargetMode="External"/><Relationship Id="rId5" Type="http://schemas.openxmlformats.org/officeDocument/2006/relationships/hyperlink" Target="https://www.borghiautenticiditalia.it/borgo/roseto-valfortore"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9" name="Picture Placeholder 8" descr="A stone building with a stone arch&#10;&#10;AI-generated content may be incorrect.">
            <a:extLst>
              <a:ext uri="{FF2B5EF4-FFF2-40B4-BE49-F238E27FC236}">
                <a16:creationId xmlns:a16="http://schemas.microsoft.com/office/drawing/2014/main" id="{501162EC-7D2B-89C9-F207-2BAE4EB9B3C5}"/>
              </a:ext>
            </a:extLst>
          </p:cNvPr>
          <p:cNvPicPr>
            <a:picLocks noGrp="1" noChangeAspect="1"/>
          </p:cNvPicPr>
          <p:nvPr>
            <p:ph type="pic" sz="quarter" idx="34"/>
          </p:nvPr>
        </p:nvPicPr>
        <p:blipFill>
          <a:blip r:embed="rId2"/>
          <a:srcRect l="1416" r="1416"/>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521611"/>
            <a:ext cx="5254426" cy="4050389"/>
          </a:xfrm>
        </p:spPr>
        <p:txBody>
          <a:bodyPr/>
          <a:lstStyle/>
          <a:p>
            <a:pPr>
              <a:lnSpc>
                <a:spcPts val="2340"/>
              </a:lnSpc>
            </a:pPr>
            <a:r>
              <a:rPr lang="en-US" b="1" dirty="0" err="1">
                <a:solidFill>
                  <a:srgbClr val="EC7C69"/>
                </a:solidFill>
              </a:rPr>
              <a:t>Tegund</a:t>
            </a:r>
            <a:r>
              <a:rPr lang="en-US" b="1" dirty="0">
                <a:solidFill>
                  <a:srgbClr val="EC7C69"/>
                </a:solidFill>
              </a:rPr>
              <a:t> </a:t>
            </a:r>
            <a:r>
              <a:rPr lang="en-US" b="1" dirty="0" err="1">
                <a:solidFill>
                  <a:srgbClr val="EC7C69"/>
                </a:solidFill>
              </a:rPr>
              <a:t>g</a:t>
            </a:r>
            <a:r>
              <a:rPr lang="en-US" sz="2200" b="1" dirty="0" err="1">
                <a:solidFill>
                  <a:srgbClr val="EC7C69"/>
                </a:solidFill>
              </a:rPr>
              <a:t>isti</a:t>
            </a:r>
            <a:r>
              <a:rPr lang="en-US" b="1" dirty="0" err="1">
                <a:solidFill>
                  <a:srgbClr val="EC7C69"/>
                </a:solidFill>
              </a:rPr>
              <a:t>ngar</a:t>
            </a:r>
            <a:r>
              <a:rPr lang="en-US" sz="2200" b="1" dirty="0">
                <a:solidFill>
                  <a:srgbClr val="EC7C69"/>
                </a:solidFill>
              </a:rPr>
              <a:t>:</a:t>
            </a:r>
          </a:p>
          <a:p>
            <a:pPr>
              <a:lnSpc>
                <a:spcPts val="2340"/>
              </a:lnSpc>
            </a:pPr>
            <a:r>
              <a:rPr lang="en-US" sz="2200" dirty="0">
                <a:solidFill>
                  <a:srgbClr val="414141"/>
                </a:solidFill>
              </a:rPr>
              <a:t>Endurreist steinhús innan sögulegs vatnsmyllusamstæðu í þorpinu Roseto </a:t>
            </a:r>
            <a:r>
              <a:rPr lang="en-US" sz="2200" dirty="0" err="1">
                <a:solidFill>
                  <a:srgbClr val="414141"/>
                </a:solidFill>
              </a:rPr>
              <a:t>Valfortore</a:t>
            </a:r>
            <a:r>
              <a:rPr lang="en-US" sz="2200" dirty="0">
                <a:solidFill>
                  <a:srgbClr val="414141"/>
                </a:solidFill>
              </a:rPr>
              <a:t>, sem býður upp á </a:t>
            </a:r>
            <a:r>
              <a:rPr lang="en-US" dirty="0" err="1"/>
              <a:t>umvefjandi</a:t>
            </a:r>
            <a:r>
              <a:rPr lang="en-US" dirty="0"/>
              <a:t> </a:t>
            </a:r>
            <a:r>
              <a:rPr lang="en-US" dirty="0" err="1"/>
              <a:t>og</a:t>
            </a:r>
            <a:r>
              <a:rPr lang="en-US" dirty="0"/>
              <a:t> </a:t>
            </a:r>
            <a:r>
              <a:rPr lang="en-US" dirty="0" err="1"/>
              <a:t>samfélagstengda</a:t>
            </a:r>
            <a:r>
              <a:rPr lang="en-US" dirty="0"/>
              <a:t> </a:t>
            </a:r>
            <a:r>
              <a:rPr lang="en-US" sz="2200" dirty="0" err="1">
                <a:solidFill>
                  <a:srgbClr val="414141"/>
                </a:solidFill>
              </a:rPr>
              <a:t>dvöl</a:t>
            </a:r>
            <a:r>
              <a:rPr lang="en-US" sz="2200" dirty="0">
                <a:solidFill>
                  <a:srgbClr val="414141"/>
                </a:solidFill>
              </a:rPr>
              <a:t>.</a:t>
            </a:r>
          </a:p>
          <a:p>
            <a:pPr>
              <a:lnSpc>
                <a:spcPts val="2340"/>
              </a:lnSpc>
            </a:pPr>
            <a:endParaRPr lang="en-US" sz="2200" dirty="0">
              <a:solidFill>
                <a:srgbClr val="414141"/>
              </a:solidFill>
            </a:endParaRPr>
          </a:p>
          <a:p>
            <a:pPr>
              <a:lnSpc>
                <a:spcPts val="2340"/>
              </a:lnSpc>
            </a:pPr>
            <a:r>
              <a:rPr lang="en-US" sz="2200" b="1" dirty="0">
                <a:solidFill>
                  <a:srgbClr val="EC7C69"/>
                </a:solidFill>
              </a:rPr>
              <a:t>Fókus nýsköpunarfyrirtækis: </a:t>
            </a:r>
          </a:p>
          <a:p>
            <a:pPr>
              <a:lnSpc>
                <a:spcPts val="2340"/>
              </a:lnSpc>
            </a:pPr>
            <a:r>
              <a:rPr lang="en-US" sz="2200" dirty="0">
                <a:solidFill>
                  <a:srgbClr val="414141"/>
                </a:solidFill>
              </a:rPr>
              <a:t>La </a:t>
            </a:r>
            <a:r>
              <a:rPr lang="en-US" sz="2200" dirty="0" err="1">
                <a:solidFill>
                  <a:srgbClr val="414141"/>
                </a:solidFill>
              </a:rPr>
              <a:t>Locanda </a:t>
            </a:r>
            <a:r>
              <a:rPr lang="en-US" sz="2200" dirty="0">
                <a:solidFill>
                  <a:srgbClr val="414141"/>
                </a:solidFill>
              </a:rPr>
              <a:t>del </a:t>
            </a:r>
            <a:r>
              <a:rPr lang="en-US" sz="2200" dirty="0" err="1">
                <a:solidFill>
                  <a:srgbClr val="414141"/>
                </a:solidFill>
              </a:rPr>
              <a:t>Mugnaio </a:t>
            </a:r>
            <a:r>
              <a:rPr lang="en-US" sz="2200" dirty="0">
                <a:solidFill>
                  <a:srgbClr val="414141"/>
                </a:solidFill>
              </a:rPr>
              <a:t>er samfélagsdrifið gistiverkefni sem A.RI.A. samvinnufélagið þróaði. Markmiðið er að endurlífga sveitasamfélagið með því að umbreyta vanræktu staðbundnu kornmyllu í gestahús með morgunverði (B&amp;B) og skapa ný tækifæri til framfærslu með sjálfbærum ferðaþjónustu.</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Ljósmynd: Châteaux dans Les Arbes</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2975564" cy="1049221"/>
          </a:xfrm>
          <a:prstGeom prst="rect">
            <a:avLst/>
          </a:prstGeom>
        </p:spPr>
        <p:txBody>
          <a:bodyPr/>
          <a:lstStyle/>
          <a:p>
            <a:r>
              <a:rPr lang="en-US" dirty="0"/>
              <a:t>La </a:t>
            </a:r>
            <a:r>
              <a:rPr lang="en-US" dirty="0" err="1"/>
              <a:t>Locanda </a:t>
            </a:r>
            <a:r>
              <a:rPr lang="en-US" dirty="0"/>
              <a:t>del </a:t>
            </a:r>
            <a:r>
              <a:rPr lang="en-US" dirty="0" err="1"/>
              <a:t>Mugnaio </a:t>
            </a:r>
            <a:r>
              <a:rPr lang="en-US" dirty="0"/>
              <a:t>– Roseto </a:t>
            </a:r>
            <a:r>
              <a:rPr lang="en-US" dirty="0" err="1"/>
              <a:t>Valfortore</a:t>
            </a:r>
            <a:r>
              <a:rPr lang="en-US" dirty="0"/>
              <a:t>, Monti </a:t>
            </a:r>
            <a:r>
              <a:rPr lang="en-US" dirty="0" err="1"/>
              <a:t>Dauni</a:t>
            </a:r>
            <a:r>
              <a:rPr lang="en-US" dirty="0"/>
              <a:t>, Ítalía</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DÆMI</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133448"/>
            <a:ext cx="5486513" cy="1477328"/>
          </a:xfrm>
          <a:prstGeom prst="rect">
            <a:avLst/>
          </a:prstGeom>
          <a:noFill/>
        </p:spPr>
        <p:txBody>
          <a:bodyPr wrap="square" rtlCol="0">
            <a:spAutoFit/>
          </a:bodyPr>
          <a:lstStyle/>
          <a:p>
            <a:pPr>
              <a:tabLst>
                <a:tab pos="927100" algn="l"/>
              </a:tabLst>
            </a:pPr>
            <a:r>
              <a:rPr lang="en-IE" b="1" dirty="0">
                <a:solidFill>
                  <a:srgbClr val="414141"/>
                </a:solidFill>
              </a:rPr>
              <a:t>Heimild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https://www.borghiautenticiditalia.it/</a:t>
            </a:r>
          </a:p>
          <a:p>
            <a:pPr>
              <a:tabLst>
                <a:tab pos="927100" algn="l"/>
              </a:tabLst>
            </a:pPr>
            <a:r>
              <a:rPr lang="en-IE" dirty="0">
                <a:solidFill>
                  <a:schemeClr val="bg1"/>
                </a:solidFill>
                <a:ea typeface="+mn-lt"/>
                <a:cs typeface="+mn-lt"/>
                <a:hlinkClick r:id="rId3">
                  <a:extLst>
                    <a:ext uri="{A12FA001-AC4F-418D-AE19-62706E023703}">
                      <ahyp:hlinkClr xmlns:ahyp="http://schemas.microsoft.com/office/drawing/2018/hyperlinkcolor" val="tx"/>
                    </a:ext>
                  </a:extLst>
                </a:hlinkClick>
              </a:rPr>
              <a:t>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borgo/roseto-valfortore</a:t>
            </a:r>
            <a:endParaRPr lang="en-IE" sz="1800" dirty="0">
              <a:solidFill>
                <a:srgbClr val="459597"/>
              </a:solidFill>
              <a:ea typeface="+mn-lt"/>
              <a:cs typeface="+mn-lt"/>
            </a:endParaRPr>
          </a:p>
          <a:p>
            <a:pPr>
              <a:tabLst>
                <a:tab pos="927100" algn="l"/>
              </a:tabLst>
            </a:pPr>
            <a:r>
              <a:rPr lang="en-IE" sz="1800" b="1" dirty="0">
                <a:solidFill>
                  <a:srgbClr val="414141"/>
                </a:solidFill>
              </a:rPr>
              <a:t>Vefsíða: </a:t>
            </a:r>
            <a:r>
              <a:rPr lang="en-IE" sz="1800" dirty="0">
                <a:solidFill>
                  <a:schemeClr val="bg1"/>
                </a:solidFill>
                <a:ea typeface="+mn-lt"/>
                <a:cs typeface="+mn-lt"/>
                <a:hlinkClick r:id="rId4">
                  <a:extLst>
                    <a:ext uri="{A12FA001-AC4F-418D-AE19-62706E023703}">
                      <ahyp:hlinkClr xmlns:ahyp="http://schemas.microsoft.com/office/drawing/2018/hyperlinkcolor" val="tx"/>
                    </a:ext>
                  </a:extLst>
                </a:hlinkClick>
              </a:rPr>
              <a:t>	https://www.visitmontidauni.it/roseto-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valfortore/</a:t>
            </a:r>
            <a:r>
              <a:rPr lang="en-IE" sz="1800" dirty="0">
                <a:solidFill>
                  <a:srgbClr val="459597"/>
                </a:solidFill>
                <a:ea typeface="+mn-lt"/>
                <a:cs typeface="+mn-lt"/>
              </a:rPr>
              <a:t> </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5">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3389603" cy="1049221"/>
          </a:xfrm>
          <a:prstGeom prst="rect">
            <a:avLst/>
          </a:prstGeom>
        </p:spPr>
        <p:txBody>
          <a:bodyPr/>
          <a:lstStyle/>
          <a:p>
            <a:r>
              <a:rPr lang="en-US" dirty="0"/>
              <a:t>La </a:t>
            </a:r>
            <a:r>
              <a:rPr lang="en-US" dirty="0" err="1"/>
              <a:t>Locanda </a:t>
            </a:r>
            <a:r>
              <a:rPr lang="en-US" dirty="0"/>
              <a:t>del </a:t>
            </a:r>
            <a:r>
              <a:rPr lang="en-US" dirty="0" err="1"/>
              <a:t>Mugnaio </a:t>
            </a:r>
            <a:r>
              <a:rPr lang="en-US" dirty="0"/>
              <a:t>– Roseto </a:t>
            </a:r>
            <a:r>
              <a:rPr lang="en-US" dirty="0" err="1"/>
              <a:t>Valfortore</a:t>
            </a:r>
            <a:r>
              <a:rPr lang="en-US" dirty="0"/>
              <a:t>, Monti </a:t>
            </a:r>
            <a:r>
              <a:rPr lang="en-US" dirty="0" err="1"/>
              <a:t>Dauni</a:t>
            </a:r>
            <a:r>
              <a:rPr lang="en-US" dirty="0"/>
              <a:t>, Ítalía</a:t>
            </a:r>
          </a:p>
          <a:p>
            <a:endParaRPr lang="en-US"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DÆMI</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800" b="1" dirty="0">
                <a:solidFill>
                  <a:srgbClr val="EC7C69"/>
                </a:solidFill>
              </a:rPr>
              <a:t>Vistfræðileg áhrif:</a:t>
            </a:r>
          </a:p>
          <a:p>
            <a:pPr>
              <a:lnSpc>
                <a:spcPts val="2340"/>
              </a:lnSpc>
            </a:pPr>
            <a:r>
              <a:rPr lang="en-US" sz="2200" b="1" dirty="0">
                <a:solidFill>
                  <a:srgbClr val="EC7C69"/>
                </a:solidFill>
              </a:rPr>
              <a:t> </a:t>
            </a:r>
          </a:p>
          <a:p>
            <a:pPr>
              <a:lnSpc>
                <a:spcPts val="2340"/>
              </a:lnSpc>
            </a:pPr>
            <a:r>
              <a:rPr lang="en-US" sz="2200" dirty="0">
                <a:solidFill>
                  <a:srgbClr val="414141"/>
                </a:solidFill>
              </a:rPr>
              <a:t>Gistihúsið var endurnýjað með hefðbundnum aðferðum og staðbundnu steini, án þess að skerða arkitektúrheilleika sögulegs mannvirkis. Staðsetning þess í þorpinu dregur úr þörfinni fyrir nýja innviði og styður kolefnislágan, hægan ferðamannamódel. Með því að afla sér matvæla staðbundið, kynna gönguleiðir og taka íbúa með í upplifun gesta stuðlar Locanda að vistfræðilegri meðvitund, menningarvernd </a:t>
            </a:r>
            <a:r>
              <a:rPr lang="en-US" sz="2200" dirty="0" err="1">
                <a:solidFill>
                  <a:srgbClr val="414141"/>
                </a:solidFill>
              </a:rPr>
              <a:t>og</a:t>
            </a:r>
            <a:r>
              <a:rPr lang="en-US" sz="2200" dirty="0">
                <a:solidFill>
                  <a:srgbClr val="414141"/>
                </a:solidFill>
              </a:rPr>
              <a:t> </a:t>
            </a:r>
            <a:r>
              <a:rPr lang="en-US" sz="2200" dirty="0" err="1">
                <a:solidFill>
                  <a:srgbClr val="414141"/>
                </a:solidFill>
              </a:rPr>
              <a:t>hringrásar</a:t>
            </a:r>
            <a:r>
              <a:rPr lang="en-US" sz="2200" dirty="0">
                <a:solidFill>
                  <a:srgbClr val="414141"/>
                </a:solidFill>
              </a:rPr>
              <a:t> </a:t>
            </a:r>
            <a:r>
              <a:rPr lang="en-US" sz="2200" dirty="0" err="1">
                <a:solidFill>
                  <a:srgbClr val="414141"/>
                </a:solidFill>
              </a:rPr>
              <a:t>hagkerfi</a:t>
            </a:r>
            <a:r>
              <a:rPr lang="en-US" sz="2200" dirty="0">
                <a:solidFill>
                  <a:srgbClr val="414141"/>
                </a:solidFill>
              </a:rPr>
              <a:t>.</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32344" y="1763296"/>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2" name="TextBox 1">
            <a:extLst>
              <a:ext uri="{FF2B5EF4-FFF2-40B4-BE49-F238E27FC236}">
                <a16:creationId xmlns:a16="http://schemas.microsoft.com/office/drawing/2014/main" id="{E0ECCD21-7682-B644-9FB0-CE15B4DA10AC}"/>
              </a:ext>
            </a:extLst>
          </p:cNvPr>
          <p:cNvSpPr txBox="1"/>
          <p:nvPr/>
        </p:nvSpPr>
        <p:spPr>
          <a:xfrm>
            <a:off x="6546607" y="4878687"/>
            <a:ext cx="5486513" cy="1477328"/>
          </a:xfrm>
          <a:prstGeom prst="rect">
            <a:avLst/>
          </a:prstGeom>
          <a:noFill/>
        </p:spPr>
        <p:txBody>
          <a:bodyPr wrap="square" rtlCol="0">
            <a:spAutoFit/>
          </a:bodyPr>
          <a:lstStyle/>
          <a:p>
            <a:pPr>
              <a:tabLst>
                <a:tab pos="927100" algn="l"/>
              </a:tabLst>
            </a:pPr>
            <a:r>
              <a:rPr lang="en-IE" b="1" dirty="0">
                <a:solidFill>
                  <a:srgbClr val="414141"/>
                </a:solidFill>
              </a:rPr>
              <a:t>Heimild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https://www.borghiautenticiditalia.it/</a:t>
            </a:r>
          </a:p>
          <a:p>
            <a:pPr>
              <a:tabLst>
                <a:tab pos="927100" algn="l"/>
              </a:tabLst>
            </a:pPr>
            <a:r>
              <a:rPr lang="en-IE" dirty="0">
                <a:solidFill>
                  <a:schemeClr val="bg1"/>
                </a:solidFill>
                <a:ea typeface="+mn-lt"/>
                <a:cs typeface="+mn-lt"/>
                <a:hlinkClick r:id="rId5">
                  <a:extLst>
                    <a:ext uri="{A12FA001-AC4F-418D-AE19-62706E023703}">
                      <ahyp:hlinkClr xmlns:ahyp="http://schemas.microsoft.com/office/drawing/2018/hyperlinkcolor" val="tx"/>
                    </a:ext>
                  </a:extLst>
                </a:hlinkClick>
              </a:rPr>
              <a:t>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borgo/roseto-valfortore</a:t>
            </a:r>
            <a:endParaRPr lang="en-IE" sz="1800" dirty="0">
              <a:solidFill>
                <a:srgbClr val="459597"/>
              </a:solidFill>
              <a:ea typeface="+mn-lt"/>
              <a:cs typeface="+mn-lt"/>
            </a:endParaRPr>
          </a:p>
          <a:p>
            <a:pPr>
              <a:tabLst>
                <a:tab pos="927100" algn="l"/>
              </a:tabLst>
            </a:pPr>
            <a:r>
              <a:rPr lang="en-IE" sz="1800" b="1" dirty="0">
                <a:solidFill>
                  <a:srgbClr val="414141"/>
                </a:solidFill>
              </a:rPr>
              <a:t>Vefsíða: </a:t>
            </a:r>
            <a:r>
              <a:rPr lang="en-IE" sz="1800" dirty="0">
                <a:solidFill>
                  <a:schemeClr val="bg1"/>
                </a:solidFill>
                <a:ea typeface="+mn-lt"/>
                <a:cs typeface="+mn-lt"/>
                <a:hlinkClick r:id="rId6">
                  <a:extLst>
                    <a:ext uri="{A12FA001-AC4F-418D-AE19-62706E023703}">
                      <ahyp:hlinkClr xmlns:ahyp="http://schemas.microsoft.com/office/drawing/2018/hyperlinkcolor" val="tx"/>
                    </a:ext>
                  </a:extLst>
                </a:hlinkClick>
              </a:rPr>
              <a:t>	</a:t>
            </a:r>
            <a:r>
              <a:rPr lang="en-IE" dirty="0">
                <a:solidFill>
                  <a:srgbClr val="459597"/>
                </a:solidFill>
                <a:ea typeface="+mn-lt"/>
                <a:cs typeface="+mn-lt"/>
                <a:hlinkClick r:id="rId6">
                  <a:extLst>
                    <a:ext uri="{A12FA001-AC4F-418D-AE19-62706E023703}">
                      <ahyp:hlinkClr xmlns:ahyp="http://schemas.microsoft.com/office/drawing/2018/hyperlinkcolor" val="tx"/>
                    </a:ext>
                  </a:extLst>
                </a:hlinkClick>
              </a:rPr>
              <a:t>https://www.visitmontidauni.it/roseto-</a:t>
            </a:r>
            <a:r>
              <a:rPr lang="en-IE" dirty="0">
                <a:solidFill>
                  <a:schemeClr val="bg1"/>
                </a:solidFill>
                <a:ea typeface="+mn-lt"/>
                <a:cs typeface="+mn-lt"/>
                <a:hlinkClick r:id="rId6">
                  <a:extLst>
                    <a:ext uri="{A12FA001-AC4F-418D-AE19-62706E023703}">
                      <ahyp:hlinkClr xmlns:ahyp="http://schemas.microsoft.com/office/drawing/2018/hyperlinkcolor" val="tx"/>
                    </a:ext>
                  </a:extLst>
                </a:hlinkClick>
              </a:rPr>
              <a:t>	</a:t>
            </a:r>
            <a:r>
              <a:rPr lang="en-IE" dirty="0" err="1">
                <a:solidFill>
                  <a:srgbClr val="459597"/>
                </a:solidFill>
                <a:ea typeface="+mn-lt"/>
                <a:cs typeface="+mn-lt"/>
                <a:hlinkClick r:id="rId6">
                  <a:extLst>
                    <a:ext uri="{A12FA001-AC4F-418D-AE19-62706E023703}">
                      <ahyp:hlinkClr xmlns:ahyp="http://schemas.microsoft.com/office/drawing/2018/hyperlinkcolor" val="tx"/>
                    </a:ext>
                  </a:extLst>
                </a:hlinkClick>
              </a:rPr>
              <a:t>valfortore</a:t>
            </a:r>
            <a:r>
              <a:rPr lang="en-IE" dirty="0">
                <a:solidFill>
                  <a:srgbClr val="459597"/>
                </a:solidFill>
                <a:ea typeface="+mn-lt"/>
                <a:cs typeface="+mn-lt"/>
                <a:hlinkClick r:id="rId6">
                  <a:extLst>
                    <a:ext uri="{A12FA001-AC4F-418D-AE19-62706E023703}">
                      <ahyp:hlinkClr xmlns:ahyp="http://schemas.microsoft.com/office/drawing/2018/hyperlinkcolor" val="tx"/>
                    </a:ext>
                  </a:extLst>
                </a:hlinkClick>
              </a:rPr>
              <a:t>/</a:t>
            </a:r>
            <a:r>
              <a:rPr lang="en-IE" dirty="0">
                <a:solidFill>
                  <a:srgbClr val="459597"/>
                </a:solidFill>
                <a:ea typeface="+mn-lt"/>
                <a:cs typeface="+mn-lt"/>
              </a:rPr>
              <a:t> </a:t>
            </a:r>
            <a:endParaRPr lang="en-IE" dirty="0">
              <a:solidFill>
                <a:srgbClr val="459597"/>
              </a:solidFill>
              <a:ea typeface="Calibri"/>
              <a:cs typeface="Calibri"/>
            </a:endParaRPr>
          </a:p>
          <a:p>
            <a:pPr>
              <a:tabLst>
                <a:tab pos="927100" algn="l"/>
              </a:tabLst>
            </a:pPr>
            <a:endParaRPr lang="en-IE" dirty="0">
              <a:solidFill>
                <a:srgbClr val="459597"/>
              </a:solidFill>
            </a:endParaRPr>
          </a:p>
        </p:txBody>
      </p:sp>
      <p:pic>
        <p:nvPicPr>
          <p:cNvPr id="7" name="Picture 6" descr="A screenshot of a website&#10;&#10;AI-generated content may be incorrect.">
            <a:extLst>
              <a:ext uri="{FF2B5EF4-FFF2-40B4-BE49-F238E27FC236}">
                <a16:creationId xmlns:a16="http://schemas.microsoft.com/office/drawing/2014/main" id="{AA4E40E4-70A0-662C-06AA-5FA24946D9D5}"/>
              </a:ext>
            </a:extLst>
          </p:cNvPr>
          <p:cNvPicPr>
            <a:picLocks noChangeAspect="1"/>
          </p:cNvPicPr>
          <p:nvPr/>
        </p:nvPicPr>
        <p:blipFill rotWithShape="1">
          <a:blip r:embed="rId7"/>
          <a:srcRect l="-343" t="1753" r="343" b="3611"/>
          <a:stretch/>
        </p:blipFill>
        <p:spPr>
          <a:xfrm>
            <a:off x="590160" y="3281082"/>
            <a:ext cx="4237334" cy="2430439"/>
          </a:xfrm>
          <a:prstGeom prst="rect">
            <a:avLst/>
          </a:prstGeom>
        </p:spPr>
      </p:pic>
      <p:sp>
        <p:nvSpPr>
          <p:cNvPr id="8" name="Oval 7">
            <a:extLst>
              <a:ext uri="{FF2B5EF4-FFF2-40B4-BE49-F238E27FC236}">
                <a16:creationId xmlns:a16="http://schemas.microsoft.com/office/drawing/2014/main" id="{E111592C-1B3F-2D5B-BB6C-61187610DCA7}"/>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Connector 21">
            <a:extLst>
              <a:ext uri="{FF2B5EF4-FFF2-40B4-BE49-F238E27FC236}">
                <a16:creationId xmlns:a16="http://schemas.microsoft.com/office/drawing/2014/main" id="{9C295714-5BA1-9BAE-0861-7B50DD07BD9C}"/>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000" b="1" dirty="0">
                <a:solidFill>
                  <a:schemeClr val="bg1"/>
                </a:solidFill>
                <a:hlinkClick r:id="rId8">
                  <a:extLst>
                    <a:ext uri="{A12FA001-AC4F-418D-AE19-62706E023703}">
                      <ahyp:hlinkClr xmlns:ahyp="http://schemas.microsoft.com/office/drawing/2018/hyperlinkcolor" val="tx"/>
                    </a:ext>
                  </a:extLst>
                </a:hlinkClick>
              </a:rPr>
              <a:t>Smelltu til að fara á vefsíðuna</a:t>
            </a:r>
            <a:endParaRPr lang="en-IE" sz="2000" b="1" dirty="0">
              <a:solidFill>
                <a:schemeClr val="bg1"/>
              </a:solidFill>
              <a:ea typeface="Calibri"/>
              <a:cs typeface="Calibri"/>
            </a:endParaRPr>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4294967295"/>
          </p:nvPr>
        </p:nvSpPr>
        <p:spPr>
          <a:xfrm rot="16200000">
            <a:off x="9621276" y="5151904"/>
            <a:ext cx="2953721" cy="452458"/>
          </a:xfrm>
          <a:prstGeom prst="rect">
            <a:avLst/>
          </a:prstGeom>
        </p:spPr>
        <p:txBody>
          <a:bodyPr lIns="91440" tIns="45720" rIns="91440" bIns="45720" anchor="ctr">
            <a:noAutofit/>
          </a:bodyPr>
          <a:lstStyle/>
          <a:p>
            <a:pPr marL="0" indent="0" algn="ctr">
              <a:buNone/>
            </a:pPr>
            <a:r>
              <a:rPr lang="fr-FR" sz="1200" dirty="0">
                <a:solidFill>
                  <a:schemeClr val="bg1"/>
                </a:solidFill>
                <a:latin typeface="Calibri"/>
                <a:ea typeface="Calibri"/>
                <a:cs typeface="Calibri"/>
              </a:rPr>
              <a:t>Ljós</a:t>
            </a:r>
            <a:r>
              <a:rPr lang="fr-FR" sz="1200" dirty="0" err="1">
                <a:solidFill>
                  <a:schemeClr val="bg1"/>
                </a:solidFill>
                <a:latin typeface="Calibri"/>
                <a:ea typeface="Calibri"/>
                <a:cs typeface="Calibri"/>
              </a:rPr>
              <a:t>mynd</a:t>
            </a:r>
            <a:r>
              <a:rPr lang="fr-FR" sz="1200" dirty="0">
                <a:solidFill>
                  <a:schemeClr val="bg1"/>
                </a:solidFill>
                <a:latin typeface="Calibri"/>
                <a:ea typeface="Calibri"/>
                <a:cs typeface="Calibri"/>
              </a:rPr>
              <a:t>: </a:t>
            </a:r>
            <a:r>
              <a:rPr lang="fr-FR" sz="1200" dirty="0" err="1">
                <a:solidFill>
                  <a:schemeClr val="bg1"/>
                </a:solidFill>
                <a:latin typeface="Calibri"/>
                <a:ea typeface="Calibri"/>
                <a:cs typeface="Calibri"/>
              </a:rPr>
              <a:t>Meridaunia</a:t>
            </a:r>
            <a:endParaRPr lang="it-IT" sz="1200" dirty="0" err="1">
              <a:solidFill>
                <a:schemeClr val="bg1"/>
              </a:solidFill>
            </a:endParaRPr>
          </a:p>
        </p:txBody>
      </p:sp>
      <p:pic>
        <p:nvPicPr>
          <p:cNvPr id="10" name="Segnaposto immagine 9">
            <a:extLst>
              <a:ext uri="{FF2B5EF4-FFF2-40B4-BE49-F238E27FC236}">
                <a16:creationId xmlns:a16="http://schemas.microsoft.com/office/drawing/2014/main" id="{396C3A77-3322-8545-55A3-1FB9CDCF8D30}"/>
              </a:ext>
            </a:extLst>
          </p:cNvPr>
          <p:cNvPicPr>
            <a:picLocks noGrp="1" noChangeAspect="1"/>
          </p:cNvPicPr>
          <p:nvPr>
            <p:ph type="pic" sz="quarter" idx="4294967295"/>
          </p:nvPr>
        </p:nvPicPr>
        <p:blipFill rotWithShape="1">
          <a:blip r:embed="rId2"/>
          <a:srcRect t="10116" b="10116"/>
          <a:stretch/>
        </p:blipFill>
        <p:spPr>
          <a:xfrm>
            <a:off x="7390150" y="3162925"/>
            <a:ext cx="3473451" cy="3695075"/>
          </a:xfrm>
          <a:prstGeom prst="rect">
            <a:avLst/>
          </a:prstGeom>
        </p:spPr>
      </p:pic>
      <p:sp>
        <p:nvSpPr>
          <p:cNvPr id="7" name="Text Placeholder 3">
            <a:extLst>
              <a:ext uri="{FF2B5EF4-FFF2-40B4-BE49-F238E27FC236}">
                <a16:creationId xmlns:a16="http://schemas.microsoft.com/office/drawing/2014/main" id="{E64BA991-0083-1066-84D0-3693B741462C}"/>
              </a:ext>
            </a:extLst>
          </p:cNvPr>
          <p:cNvSpPr txBox="1">
            <a:spLocks/>
          </p:cNvSpPr>
          <p:nvPr/>
        </p:nvSpPr>
        <p:spPr>
          <a:xfrm>
            <a:off x="774804" y="359776"/>
            <a:ext cx="752203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a:t>Helstu atriði</a:t>
            </a:r>
          </a:p>
          <a:p>
            <a:pPr>
              <a:lnSpc>
                <a:spcPts val="3620"/>
              </a:lnSpc>
            </a:pPr>
            <a:endParaRPr lang="en-US" dirty="0"/>
          </a:p>
        </p:txBody>
      </p:sp>
      <p:sp>
        <p:nvSpPr>
          <p:cNvPr id="9" name="Text Placeholder 4">
            <a:extLst>
              <a:ext uri="{FF2B5EF4-FFF2-40B4-BE49-F238E27FC236}">
                <a16:creationId xmlns:a16="http://schemas.microsoft.com/office/drawing/2014/main" id="{FE238C20-E89A-D90E-EA97-8518228A2E5C}"/>
              </a:ext>
            </a:extLst>
          </p:cNvPr>
          <p:cNvSpPr txBox="1">
            <a:spLocks/>
          </p:cNvSpPr>
          <p:nvPr/>
        </p:nvSpPr>
        <p:spPr>
          <a:xfrm>
            <a:off x="774804" y="1585752"/>
            <a:ext cx="5321196" cy="3154345"/>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Virðing fyrir </a:t>
            </a:r>
            <a:r>
              <a:rPr lang="en-GB" sz="2200" b="1" dirty="0" err="1">
                <a:solidFill>
                  <a:srgbClr val="EC7C69"/>
                </a:solidFill>
              </a:rPr>
              <a:t>staðbundnum</a:t>
            </a:r>
            <a:r>
              <a:rPr lang="en-GB" sz="2200" b="1" dirty="0">
                <a:solidFill>
                  <a:srgbClr val="EC7C69"/>
                </a:solidFill>
              </a:rPr>
              <a:t> </a:t>
            </a:r>
            <a:r>
              <a:rPr lang="en-GB" sz="2200" b="1" dirty="0" err="1">
                <a:solidFill>
                  <a:srgbClr val="EC7C69"/>
                </a:solidFill>
              </a:rPr>
              <a:t>karakter</a:t>
            </a:r>
            <a:r>
              <a:rPr lang="en-GB" sz="2200" b="1" dirty="0">
                <a:solidFill>
                  <a:srgbClr val="EC7C69"/>
                </a:solidFill>
              </a:rPr>
              <a:t> skapar </a:t>
            </a:r>
            <a:r>
              <a:rPr lang="en-GB" sz="2200" b="1" dirty="0" err="1">
                <a:solidFill>
                  <a:srgbClr val="EC7C69"/>
                </a:solidFill>
              </a:rPr>
              <a:t>ekta</a:t>
            </a:r>
            <a:r>
              <a:rPr lang="en-GB" sz="2200" b="1" dirty="0">
                <a:solidFill>
                  <a:srgbClr val="EC7C69"/>
                </a:solidFill>
              </a:rPr>
              <a:t> </a:t>
            </a:r>
            <a:r>
              <a:rPr lang="en-GB" sz="2200" b="1" dirty="0" err="1">
                <a:solidFill>
                  <a:srgbClr val="EC7C69"/>
                </a:solidFill>
              </a:rPr>
              <a:t>upplifun</a:t>
            </a:r>
            <a:r>
              <a:rPr lang="en-GB" sz="2200" b="1" dirty="0">
                <a:solidFill>
                  <a:srgbClr val="EC7C69"/>
                </a:solidFill>
              </a:rPr>
              <a:t> </a:t>
            </a:r>
            <a:r>
              <a:rPr lang="en-GB" sz="2200" b="1" dirty="0" err="1">
                <a:solidFill>
                  <a:srgbClr val="EC7C69"/>
                </a:solidFill>
              </a:rPr>
              <a:t>og</a:t>
            </a:r>
            <a:r>
              <a:rPr lang="en-GB" sz="2200" b="1" dirty="0">
                <a:solidFill>
                  <a:srgbClr val="EC7C69"/>
                </a:solidFill>
              </a:rPr>
              <a:t> jafnvægi</a:t>
            </a:r>
            <a:br>
              <a:rPr lang="en-GB" sz="2200" dirty="0">
                <a:solidFill>
                  <a:srgbClr val="414141"/>
                </a:solidFill>
              </a:rPr>
            </a:br>
            <a:r>
              <a:rPr lang="en-GB" sz="2200" dirty="0">
                <a:solidFill>
                  <a:srgbClr val="414141"/>
                </a:solidFill>
              </a:rPr>
              <a:t>Locanda del </a:t>
            </a:r>
            <a:r>
              <a:rPr lang="en-GB" sz="2200" dirty="0" err="1">
                <a:solidFill>
                  <a:srgbClr val="414141"/>
                </a:solidFill>
              </a:rPr>
              <a:t>Mugnaio</a:t>
            </a:r>
            <a:r>
              <a:rPr lang="en-GB" sz="2200" dirty="0">
                <a:solidFill>
                  <a:srgbClr val="414141"/>
                </a:solidFill>
              </a:rPr>
              <a:t> býður upp á fá herbergi, hönnuð til að falla að innviðum þorpsins og félagslegum takti þess. Þessi hóflega nálgun forðast álag ofantúrismans, stuðlar að einlægum samskiptum milli gesta og íbúa og styður hægan lífsgang sem einkennir </a:t>
            </a:r>
            <a:r>
              <a:rPr lang="en-GB" sz="2200" dirty="0" err="1">
                <a:solidFill>
                  <a:srgbClr val="414141"/>
                </a:solidFill>
              </a:rPr>
              <a:t>Roseto Valfortore</a:t>
            </a:r>
            <a:r>
              <a:rPr lang="en-GB" sz="2200" dirty="0">
                <a:solidFill>
                  <a:srgbClr val="414141"/>
                </a:solidFill>
              </a:rPr>
              <a:t>.</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11" name="Straight Connector 10">
            <a:extLst>
              <a:ext uri="{FF2B5EF4-FFF2-40B4-BE49-F238E27FC236}">
                <a16:creationId xmlns:a16="http://schemas.microsoft.com/office/drawing/2014/main" id="{EF512701-0E52-0F2C-43C0-5B2587BF1D45}"/>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EBCA2227-3D96-57A1-0FD6-8FB6F8521ED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910293" y="4329592"/>
            <a:ext cx="4194013" cy="3114966"/>
          </a:xfrm>
          <a:prstGeom prst="rect">
            <a:avLst/>
          </a:prstGeom>
        </p:spPr>
      </p:pic>
      <p:sp>
        <p:nvSpPr>
          <p:cNvPr id="13" name="Slide Number Placeholder 5">
            <a:extLst>
              <a:ext uri="{FF2B5EF4-FFF2-40B4-BE49-F238E27FC236}">
                <a16:creationId xmlns:a16="http://schemas.microsoft.com/office/drawing/2014/main" id="{6D06CA34-BB61-8614-DCDF-08AACD8A935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Helstu atriði</a:t>
            </a:r>
          </a:p>
          <a:p>
            <a:pPr>
              <a:lnSpc>
                <a:spcPts val="3620"/>
              </a:lnSpc>
            </a:pPr>
            <a:endParaRPr lang="en-US"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639893" y="1630097"/>
            <a:ext cx="10197996"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Endurvekja söguleg </a:t>
            </a:r>
            <a:r>
              <a:rPr lang="en-GB" sz="2200" b="1" dirty="0" err="1">
                <a:solidFill>
                  <a:srgbClr val="EC7C69"/>
                </a:solidFill>
              </a:rPr>
              <a:t>rými – byggir upp </a:t>
            </a:r>
            <a:r>
              <a:rPr lang="en-GB" sz="2200" b="1" dirty="0">
                <a:solidFill>
                  <a:srgbClr val="EC7C69"/>
                </a:solidFill>
              </a:rPr>
              <a:t>menningarlegt og efnahagslegt gildi</a:t>
            </a:r>
            <a:br>
              <a:rPr lang="en-GB" sz="2200" dirty="0">
                <a:solidFill>
                  <a:srgbClr val="414141"/>
                </a:solidFill>
              </a:rPr>
            </a:br>
            <a:r>
              <a:rPr lang="en-GB" sz="2200" dirty="0">
                <a:solidFill>
                  <a:srgbClr val="414141"/>
                </a:solidFill>
              </a:rPr>
              <a:t>Með því að endurreisa sögulega myllu og breyta henni í gististað varðveitir </a:t>
            </a:r>
            <a:r>
              <a:rPr lang="en-GB" sz="2200" dirty="0" err="1">
                <a:solidFill>
                  <a:srgbClr val="414141"/>
                </a:solidFill>
              </a:rPr>
              <a:t>Locanda </a:t>
            </a:r>
            <a:r>
              <a:rPr lang="en-GB" sz="2200" dirty="0">
                <a:solidFill>
                  <a:srgbClr val="414141"/>
                </a:solidFill>
              </a:rPr>
              <a:t>staðbundið arfleifð og skapar nýja efnahagslega nýtingu fyrir rýmið. Þetta samræmist meginreglum um aðlögunarendurnotkun og sýnir hvernig menningarvernd getur farið hönd í hönd með sjálfbærri þróun.</a:t>
            </a:r>
          </a:p>
          <a:p>
            <a:pPr marL="342900" indent="-342900">
              <a:buClr>
                <a:srgbClr val="459597"/>
              </a:buClr>
              <a:buFont typeface="Arial" panose="020B0604020202020204" pitchFamily="34" charset="0"/>
              <a:buChar char="•"/>
            </a:pPr>
            <a:endParaRPr lang="en-GB" sz="8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Samþætting staðbundinna vara </a:t>
            </a:r>
            <a:r>
              <a:rPr lang="en-GB" sz="2200" b="1" dirty="0" err="1">
                <a:solidFill>
                  <a:srgbClr val="EC7C69"/>
                </a:solidFill>
              </a:rPr>
              <a:t>styrkir</a:t>
            </a:r>
            <a:r>
              <a:rPr lang="en-GB" sz="2200" b="1" dirty="0">
                <a:solidFill>
                  <a:srgbClr val="EC7C69"/>
                </a:solidFill>
              </a:rPr>
              <a:t> </a:t>
            </a:r>
            <a:r>
              <a:rPr lang="en-GB" sz="2200" b="1" dirty="0" err="1">
                <a:solidFill>
                  <a:srgbClr val="EC7C69"/>
                </a:solidFill>
              </a:rPr>
              <a:t>virðiskeðjuna</a:t>
            </a:r>
            <a:br>
              <a:rPr lang="en-GB" sz="2200" dirty="0">
                <a:solidFill>
                  <a:srgbClr val="414141"/>
                </a:solidFill>
              </a:rPr>
            </a:br>
            <a:r>
              <a:rPr lang="en-GB" sz="2200" dirty="0">
                <a:solidFill>
                  <a:srgbClr val="414141"/>
                </a:solidFill>
              </a:rPr>
              <a:t>Locanda dregur fram landbúnaðar- og matvælaeinkenni </a:t>
            </a:r>
            <a:r>
              <a:rPr lang="en-GB" sz="2200" dirty="0" err="1">
                <a:solidFill>
                  <a:srgbClr val="414141"/>
                </a:solidFill>
              </a:rPr>
              <a:t>Roseto</a:t>
            </a:r>
            <a:r>
              <a:rPr lang="en-GB" sz="2200" dirty="0">
                <a:solidFill>
                  <a:srgbClr val="414141"/>
                </a:solidFill>
              </a:rPr>
              <a:t> með því að bjóða upp á staðbundinn ost, brauð og reykt kjöt, allt frá nálægum framleiðendum. Þetta styrkir stuttar birgðakeðjur, tryggir tekjur fyrir staðbundna bændur og handverksfólk og gefur gestum beinan smekk af svæðinu.</a:t>
            </a:r>
          </a:p>
          <a:p>
            <a:pPr marL="342900" indent="-342900">
              <a:buClr>
                <a:srgbClr val="459597"/>
              </a:buClr>
              <a:buFont typeface="Arial" panose="020B0604020202020204" pitchFamily="34" charset="0"/>
              <a:buChar char="•"/>
            </a:pPr>
            <a:endParaRPr lang="en-GB" sz="8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err="1">
                <a:solidFill>
                  <a:srgbClr val="EC7C69"/>
                </a:solidFill>
              </a:rPr>
              <a:t>Samfélagsmiðuð </a:t>
            </a:r>
            <a:r>
              <a:rPr lang="en-GB" sz="2200" b="1" dirty="0">
                <a:solidFill>
                  <a:srgbClr val="EC7C69"/>
                </a:solidFill>
              </a:rPr>
              <a:t>gestrisni eflir seiglu </a:t>
            </a:r>
            <a:r>
              <a:rPr lang="en-GB" sz="2200" dirty="0" err="1">
                <a:solidFill>
                  <a:srgbClr val="414141"/>
                </a:solidFill>
              </a:rPr>
              <a:t>Locanda </a:t>
            </a:r>
            <a:r>
              <a:rPr lang="en-GB" sz="2200" dirty="0">
                <a:solidFill>
                  <a:srgbClr val="414141"/>
                </a:solidFill>
              </a:rPr>
              <a:t>del </a:t>
            </a:r>
            <a:r>
              <a:rPr lang="en-GB" sz="2200" dirty="0" err="1">
                <a:solidFill>
                  <a:srgbClr val="414141"/>
                </a:solidFill>
              </a:rPr>
              <a:t>Mugnaio </a:t>
            </a:r>
            <a:r>
              <a:rPr lang="en-GB" sz="2200" dirty="0">
                <a:solidFill>
                  <a:srgbClr val="414141"/>
                </a:solidFill>
              </a:rPr>
              <a:t>er ekki bara gististaður – hún er hluti af lífi þorpsins. Reksturinn felur í sér samstarf við staðbundna launþega, handverksfólk og sögumenn, sem tryggir að efnahagslegur ábati ferðaþjónustunnar dreifist vítt. Þetta fyrirkomulag sýnir hvernig gestaþjónustufyrirtæki geta verið hönnuð sem hluti af víðtækara samfélagskerfi.</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10618780" y="1123375"/>
            <a:ext cx="4194013" cy="3114966"/>
          </a:xfrm>
          <a:prstGeom prst="rect">
            <a:avLst/>
          </a:prstGeom>
        </p:spPr>
      </p:pic>
      <p:sp>
        <p:nvSpPr>
          <p:cNvPr id="2" name="Slide Number Placeholder 5">
            <a:extLst>
              <a:ext uri="{FF2B5EF4-FFF2-40B4-BE49-F238E27FC236}">
                <a16:creationId xmlns:a16="http://schemas.microsoft.com/office/drawing/2014/main" id="{FBD87D9D-0FEB-F23E-2FED-9F81D154688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884040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1045115" y="120141"/>
            <a:ext cx="4231539" cy="2838867"/>
          </a:xfrm>
        </p:spPr>
        <p:txBody>
          <a:bodyPr lIns="91440" tIns="45720" rIns="91440" bIns="45720" anchor="ctr">
            <a:normAutofit/>
          </a:bodyPr>
          <a:lstStyle/>
          <a:p>
            <a:r>
              <a:rPr lang="en-GB" sz="2400" dirty="0">
                <a:ea typeface="+mn-lt"/>
                <a:cs typeface="+mn-lt"/>
              </a:rPr>
              <a:t>Þegar ferðaþjónusta hlustar á takt staðarins, varðveitir hún ekki aðeins sál hans—heldur verður hún afl </a:t>
            </a:r>
            <a:r>
              <a:rPr lang="en-GB" sz="2400" dirty="0" err="1">
                <a:ea typeface="+mn-lt"/>
                <a:cs typeface="+mn-lt"/>
              </a:rPr>
              <a:t>endurnýjunar</a:t>
            </a:r>
            <a:r>
              <a:rPr lang="en-GB" sz="2400" dirty="0">
                <a:ea typeface="+mn-lt"/>
                <a:cs typeface="+mn-lt"/>
              </a:rPr>
              <a:t>.</a:t>
            </a:r>
            <a:endParaRPr lang="it-IT" sz="2400" dirty="0"/>
          </a:p>
        </p:txBody>
      </p:sp>
      <p:pic>
        <p:nvPicPr>
          <p:cNvPr id="6" name="Picture Placeholder 5">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t="24454" b="24454"/>
          <a:stretch/>
        </p:blipFill>
        <p:spPr>
          <a:xfrm>
            <a:off x="4229099" y="1658170"/>
            <a:ext cx="7122409" cy="5199830"/>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p:txBody>
          <a:bodyPr lIns="91440" tIns="45720" rIns="91440" bIns="45720" anchor="ctr">
            <a:noAutofit/>
          </a:bodyPr>
          <a:lstStyle/>
          <a:p>
            <a:pPr algn="ctr"/>
            <a:r>
              <a:rPr lang="en-GB" sz="1200" dirty="0">
                <a:latin typeface="Calibri"/>
                <a:ea typeface="Calibri"/>
                <a:cs typeface="Calibri"/>
              </a:rPr>
              <a:t>Ljósmynd: </a:t>
            </a:r>
            <a:r>
              <a:rPr lang="en-GB" sz="1200" dirty="0" err="1">
                <a:latin typeface="Calibri"/>
                <a:ea typeface="Calibri"/>
                <a:cs typeface="Calibri"/>
              </a:rPr>
              <a:t>Meridaunia</a:t>
            </a:r>
            <a:endParaRPr lang="en-GB" sz="1200"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4874473" y="2173872"/>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BB5A2913-ECE6-7F50-D4E0-185486B36C61}"/>
              </a:ext>
            </a:extLst>
          </p:cNvPr>
          <p:cNvGrpSpPr/>
          <p:nvPr/>
        </p:nvGrpSpPr>
        <p:grpSpPr>
          <a:xfrm flipH="1">
            <a:off x="183985" y="3736566"/>
            <a:ext cx="1073276" cy="2965650"/>
            <a:chOff x="1127677" y="228112"/>
            <a:chExt cx="3378745" cy="9336067"/>
          </a:xfrm>
          <a:solidFill>
            <a:srgbClr val="459597"/>
          </a:solidFill>
        </p:grpSpPr>
        <p:sp>
          <p:nvSpPr>
            <p:cNvPr id="5" name="Freeform 4">
              <a:extLst>
                <a:ext uri="{FF2B5EF4-FFF2-40B4-BE49-F238E27FC236}">
                  <a16:creationId xmlns:a16="http://schemas.microsoft.com/office/drawing/2014/main" id="{02AA669D-FC6C-C10E-E434-98B5A3A79473}"/>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D9B94372-26C8-0621-9B3B-C215A1B4B70F}"/>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7" name="Freeform 16">
              <a:extLst>
                <a:ext uri="{FF2B5EF4-FFF2-40B4-BE49-F238E27FC236}">
                  <a16:creationId xmlns:a16="http://schemas.microsoft.com/office/drawing/2014/main" id="{8AF5ED46-5E9F-203A-5596-A2576E1B9CCA}"/>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8" name="Freeform 17">
              <a:extLst>
                <a:ext uri="{FF2B5EF4-FFF2-40B4-BE49-F238E27FC236}">
                  <a16:creationId xmlns:a16="http://schemas.microsoft.com/office/drawing/2014/main" id="{F14AB911-AB4B-2902-A2DD-8692E0557ED6}"/>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46AD871F-DB2C-54B3-CF54-44D0BA92D067}"/>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119BECB5-6929-93AA-7E4D-37AFF2E052D5}"/>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pic>
        <p:nvPicPr>
          <p:cNvPr id="21" name="Picture 20">
            <a:extLst>
              <a:ext uri="{FF2B5EF4-FFF2-40B4-BE49-F238E27FC236}">
                <a16:creationId xmlns:a16="http://schemas.microsoft.com/office/drawing/2014/main" id="{3F47E6AE-1566-E997-10E2-C1CA85A04483}"/>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49048" y="3448890"/>
            <a:ext cx="3580276" cy="2659133"/>
          </a:xfrm>
          <a:prstGeom prst="rect">
            <a:avLst/>
          </a:prstGeom>
        </p:spPr>
      </p:pic>
      <p:sp>
        <p:nvSpPr>
          <p:cNvPr id="22" name="Slide Number Placeholder 5">
            <a:extLst>
              <a:ext uri="{FF2B5EF4-FFF2-40B4-BE49-F238E27FC236}">
                <a16:creationId xmlns:a16="http://schemas.microsoft.com/office/drawing/2014/main" id="{C26763C2-9311-8FCA-DF09-AAB41F7C8F7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spTree>
    <p:extLst>
      <p:ext uri="{BB962C8B-B14F-4D97-AF65-F5344CB8AC3E}">
        <p14:creationId xmlns:p14="http://schemas.microsoft.com/office/powerpoint/2010/main" val="232592332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B31033-CA8B-4A3F-89D8-874B0FB088A0}"/>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226</TotalTime>
  <Words>486</Words>
  <Application>Microsoft Office PowerPoint</Application>
  <PresentationFormat>Widescreen</PresentationFormat>
  <Paragraphs>44</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docId:13EA45116DEE1E8B1287C64010DDE199</cp:keywords>
  <cp:lastModifiedBy>Kjartan Bollason</cp:lastModifiedBy>
  <cp:revision>701</cp:revision>
  <dcterms:created xsi:type="dcterms:W3CDTF">2020-10-14T13:32:04Z</dcterms:created>
  <dcterms:modified xsi:type="dcterms:W3CDTF">2026-02-05T16:21:48Z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