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8"/>
  </p:notesMasterIdLst>
  <p:handoutMasterIdLst>
    <p:handoutMasterId r:id="rId9"/>
  </p:handoutMasterIdLst>
  <p:sldIdLst>
    <p:sldId id="6525" r:id="rId5"/>
    <p:sldId id="6813" r:id="rId6"/>
    <p:sldId id="681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5A5A5A"/>
    <a:srgbClr val="E96751"/>
    <a:srgbClr val="459597"/>
    <a:srgbClr val="49494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63" d="100"/>
          <a:sy n="63" d="100"/>
        </p:scale>
        <p:origin x="256"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05/02/2026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zafirohotels.com/en/son-sabater-by-zafiro/" TargetMode="External"/><Relationship Id="rId1" Type="http://schemas.openxmlformats.org/officeDocument/2006/relationships/slideLayout" Target="../slideLayouts/slideLayout27.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hyperlink" Target="https://www.traveltozero.com/en/accommodations/villas/son-sabater-es-moli-nou-sa-pobla-majorca-2604" TargetMode="External"/><Relationship Id="rId7"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16.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hyperlink" Target="https://www.ft.com/content/0f753262-a7c1-47ff-8642-7c868b103354.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 Id="rId4" Type="http://schemas.openxmlformats.org/officeDocument/2006/relationships/hyperlink" Target="https://www.zafirohotels.com/en/son-sabater-by-zafiro/sui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Mynd: Midgard Base Camp</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US" dirty="0"/>
              <a:t>Son Sabater (vistfræði og sjálfbær sveitahús), Sa Pobla, Spánn </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err="1"/>
              <a:t>Dæmi</a:t>
            </a:r>
            <a:endParaRPr lang="en-GB" dirty="0"/>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b="1" dirty="0">
                <a:solidFill>
                  <a:srgbClr val="414141"/>
                </a:solidFill>
              </a:rPr>
              <a:t>Vefsíða</a:t>
            </a:r>
            <a:r>
              <a:rPr lang="en-IE" dirty="0">
                <a:solidFill>
                  <a:srgbClr val="414141"/>
                </a:solidFill>
                <a:hlinkClick r:id="rId2"/>
              </a:rPr>
              <a:t> https://www.zafirohotels.com/en/son-sabater-by-zafiro/ </a:t>
            </a:r>
            <a:r>
              <a:rPr lang="en-IE"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US" sz="2800" b="1" i="1" dirty="0">
                <a:solidFill>
                  <a:srgbClr val="EC7C69"/>
                </a:solidFill>
              </a:rPr>
              <a:t>Fegurð einfaldleikans</a:t>
            </a:r>
          </a:p>
          <a:p>
            <a:r>
              <a:rPr lang="en-US" b="1" dirty="0">
                <a:solidFill>
                  <a:srgbClr val="5A5A5A"/>
                </a:solidFill>
              </a:rPr>
              <a:t>Bændagistihótel fullt af sögu í hjarta náttúrunnar</a:t>
            </a:r>
          </a:p>
          <a:p>
            <a:endParaRPr lang="en-US" dirty="0">
              <a:solidFill>
                <a:srgbClr val="5A5A5A"/>
              </a:solidFill>
            </a:endParaRPr>
          </a:p>
          <a:p>
            <a:r>
              <a:rPr lang="en-US" dirty="0">
                <a:solidFill>
                  <a:srgbClr val="5A5A5A"/>
                </a:solidFill>
              </a:rPr>
              <a:t>Son Sabater </a:t>
            </a:r>
            <a:r>
              <a:rPr lang="en-US" dirty="0"/>
              <a:t>er víðfeðmt, endurreist 16. aldar sveitabær </a:t>
            </a:r>
            <a:r>
              <a:rPr lang="en-US" dirty="0">
                <a:solidFill>
                  <a:srgbClr val="5A5A5A"/>
                </a:solidFill>
              </a:rPr>
              <a:t>með yfir 20 hektara af holt-eikum og karóbtrjám, nú umbreytt í framúrskarandi 4-stjörnu búferðahótel. Staðsett í hinum hefðbundna bænum Sa Pobla, mjög nálægt </a:t>
            </a:r>
            <a:r>
              <a:rPr lang="en-US" dirty="0" err="1">
                <a:solidFill>
                  <a:srgbClr val="5A5A5A"/>
                </a:solidFill>
              </a:rPr>
              <a:t>Pollença </a:t>
            </a:r>
            <a:r>
              <a:rPr lang="en-US" dirty="0">
                <a:solidFill>
                  <a:srgbClr val="5A5A5A"/>
                </a:solidFill>
              </a:rPr>
              <a:t>og með útsýni yfir fjöllin í Serra de </a:t>
            </a:r>
            <a:r>
              <a:rPr lang="en-US" dirty="0" err="1">
                <a:solidFill>
                  <a:srgbClr val="5A5A5A"/>
                </a:solidFill>
              </a:rPr>
              <a:t>Tramuntana</a:t>
            </a:r>
            <a:r>
              <a:rPr lang="en-US" dirty="0">
                <a:solidFill>
                  <a:srgbClr val="5A5A5A"/>
                </a:solidFill>
              </a:rPr>
              <a:t>.</a:t>
            </a:r>
          </a:p>
          <a:p>
            <a:endParaRPr lang="en-US" dirty="0">
              <a:solidFill>
                <a:srgbClr val="5A5A5A"/>
              </a:solidFill>
            </a:endParaRPr>
          </a:p>
          <a:p>
            <a:endParaRPr lang="en-IE" dirty="0">
              <a:solidFill>
                <a:srgbClr val="5A5A5A"/>
              </a:solidFill>
            </a:endParaRPr>
          </a:p>
        </p:txBody>
      </p:sp>
      <p:pic>
        <p:nvPicPr>
          <p:cNvPr id="25" name="Picture Placeholder 24" descr="A house with stairs leading to the front&#10;&#10;AI-generated content may be incorrect.">
            <a:extLst>
              <a:ext uri="{FF2B5EF4-FFF2-40B4-BE49-F238E27FC236}">
                <a16:creationId xmlns:a16="http://schemas.microsoft.com/office/drawing/2014/main" id="{AB072896-C1E0-927F-8D8B-3F6732ACFF5A}"/>
              </a:ext>
            </a:extLst>
          </p:cNvPr>
          <p:cNvPicPr>
            <a:picLocks noGrp="1" noChangeAspect="1"/>
          </p:cNvPicPr>
          <p:nvPr>
            <p:ph type="pic" sz="quarter" idx="34"/>
          </p:nvPr>
        </p:nvPicPr>
        <p:blipFill>
          <a:blip r:embed="rId4"/>
          <a:srcRect t="30939" b="30939"/>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7B8BCE1-310F-8F2B-AF7C-080711512161}"/>
              </a:ext>
            </a:extLst>
          </p:cNvPr>
          <p:cNvSpPr>
            <a:spLocks noGrp="1"/>
          </p:cNvSpPr>
          <p:nvPr>
            <p:ph type="body" sz="quarter" idx="16"/>
          </p:nvPr>
        </p:nvSpPr>
        <p:spPr>
          <a:xfrm>
            <a:off x="393803" y="36422"/>
            <a:ext cx="11636272" cy="803654"/>
          </a:xfrm>
        </p:spPr>
        <p:txBody>
          <a:bodyPr/>
          <a:lstStyle/>
          <a:p>
            <a:r>
              <a:rPr lang="en-US" sz="4000" dirty="0" err="1">
                <a:solidFill>
                  <a:srgbClr val="E96751"/>
                </a:solidFill>
              </a:rPr>
              <a:t>Dæmi</a:t>
            </a:r>
            <a:r>
              <a:rPr lang="en-US" sz="4000" dirty="0">
                <a:solidFill>
                  <a:srgbClr val="E96751"/>
                </a:solidFill>
              </a:rPr>
              <a:t>: </a:t>
            </a:r>
            <a:r>
              <a:rPr lang="en-IE" sz="2400" dirty="0"/>
              <a:t>Son Sabater </a:t>
            </a:r>
            <a:r>
              <a:rPr lang="en-IE" sz="2400" b="0" dirty="0"/>
              <a:t>(vistvæn og sjálfbær sveitahús), </a:t>
            </a:r>
            <a:r>
              <a:rPr lang="en-IE" sz="2400" dirty="0"/>
              <a:t>Sa Pobla, Spánn </a:t>
            </a:r>
          </a:p>
        </p:txBody>
      </p:sp>
      <p:pic>
        <p:nvPicPr>
          <p:cNvPr id="13" name="Picture 12">
            <a:extLst>
              <a:ext uri="{FF2B5EF4-FFF2-40B4-BE49-F238E27FC236}">
                <a16:creationId xmlns:a16="http://schemas.microsoft.com/office/drawing/2014/main" id="{46F453D8-7BE8-9BC3-0BDD-BD7494C5C776}"/>
              </a:ext>
            </a:extLst>
          </p:cNvPr>
          <p:cNvPicPr>
            <a:picLocks noChangeAspect="1"/>
          </p:cNvPicPr>
          <p:nvPr/>
        </p:nvPicPr>
        <p:blipFill>
          <a:blip r:embed="rId2"/>
          <a:stretch>
            <a:fillRect/>
          </a:stretch>
        </p:blipFill>
        <p:spPr>
          <a:xfrm>
            <a:off x="76200" y="643743"/>
            <a:ext cx="12192000" cy="4265188"/>
          </a:xfrm>
          <a:prstGeom prst="rect">
            <a:avLst/>
          </a:prstGeom>
        </p:spPr>
      </p:pic>
      <p:sp>
        <p:nvSpPr>
          <p:cNvPr id="16" name="Text Placeholder 9">
            <a:extLst>
              <a:ext uri="{FF2B5EF4-FFF2-40B4-BE49-F238E27FC236}">
                <a16:creationId xmlns:a16="http://schemas.microsoft.com/office/drawing/2014/main" id="{E8ACD8B8-6296-0D27-61FD-C8F269AE2465}"/>
              </a:ext>
            </a:extLst>
          </p:cNvPr>
          <p:cNvSpPr>
            <a:spLocks noGrp="1"/>
          </p:cNvSpPr>
          <p:nvPr>
            <p:ph type="body" sz="quarter" idx="18"/>
          </p:nvPr>
        </p:nvSpPr>
        <p:spPr>
          <a:xfrm>
            <a:off x="294223" y="4901995"/>
            <a:ext cx="11392952" cy="1396289"/>
          </a:xfrm>
        </p:spPr>
        <p:txBody>
          <a:bodyPr/>
          <a:lstStyle/>
          <a:p>
            <a:r>
              <a:rPr lang="en-US" dirty="0">
                <a:solidFill>
                  <a:srgbClr val="E96751"/>
                </a:solidFill>
                <a:hlinkClick r:id="rId3">
                  <a:extLst>
                    <a:ext uri="{A12FA001-AC4F-418D-AE19-62706E023703}">
                      <ahyp:hlinkClr xmlns:ahyp="http://schemas.microsoft.com/office/drawing/2018/hyperlinkcolor" val="tx"/>
                    </a:ext>
                  </a:extLst>
                </a:hlinkClick>
              </a:rPr>
              <a:t>Son Sabater </a:t>
            </a:r>
            <a:r>
              <a:rPr lang="en-US" dirty="0"/>
              <a:t>hefur 15 herbergi, þar á meðal rúmgóð svítur og einkasvilla með verönd og garði. Öll gistirými endurspegla einkenni Plomer-fjölskyldunnar og hefðbundinn miðjarðarhafsstíl. Hávaðar loft, berir viðarbjálkar og hefðbundnar </a:t>
            </a:r>
            <a:r>
              <a:rPr lang="en-US" dirty="0" err="1"/>
              <a:t>mallorskar </a:t>
            </a:r>
            <a:r>
              <a:rPr lang="en-US" dirty="0"/>
              <a:t>steinveggir. Rými full af ljósi, þar sem smáatriðin skipta sköpum. </a:t>
            </a:r>
            <a:endParaRPr lang="en-IE" dirty="0"/>
          </a:p>
        </p:txBody>
      </p:sp>
      <p:sp>
        <p:nvSpPr>
          <p:cNvPr id="17" name="TextBox 16">
            <a:extLst>
              <a:ext uri="{FF2B5EF4-FFF2-40B4-BE49-F238E27FC236}">
                <a16:creationId xmlns:a16="http://schemas.microsoft.com/office/drawing/2014/main" id="{0CE5D4A4-94CB-FF9C-E336-9F949A2936E9}"/>
              </a:ext>
            </a:extLst>
          </p:cNvPr>
          <p:cNvSpPr txBox="1"/>
          <p:nvPr/>
        </p:nvSpPr>
        <p:spPr>
          <a:xfrm>
            <a:off x="8258175" y="4570377"/>
            <a:ext cx="3848100" cy="338554"/>
          </a:xfrm>
          <a:prstGeom prst="rect">
            <a:avLst/>
          </a:prstGeom>
          <a:noFill/>
        </p:spPr>
        <p:txBody>
          <a:bodyPr wrap="square" rtlCol="0">
            <a:spAutoFit/>
          </a:bodyPr>
          <a:lstStyle/>
          <a:p>
            <a:r>
              <a:rPr lang="en-IE" sz="1600" dirty="0">
                <a:solidFill>
                  <a:srgbClr val="E96751"/>
                </a:solidFill>
                <a:hlinkClick r:id="rId4">
                  <a:extLst>
                    <a:ext uri="{A12FA001-AC4F-418D-AE19-62706E023703}">
                      <ahyp:hlinkClr xmlns:ahyp="http://schemas.microsoft.com/office/drawing/2018/hyperlinkcolor" val="tx"/>
                    </a:ext>
                  </a:extLst>
                </a:hlinkClick>
              </a:rPr>
              <a:t>Myndir Financial Times</a:t>
            </a:r>
            <a:endParaRPr lang="en-IE" sz="1600" dirty="0">
              <a:solidFill>
                <a:srgbClr val="E96751"/>
              </a:solidFill>
            </a:endParaRPr>
          </a:p>
        </p:txBody>
      </p:sp>
      <p:pic>
        <p:nvPicPr>
          <p:cNvPr id="2" name="Picture 1" descr="Co-funded by the European Union logo in png for web usage">
            <a:extLst>
              <a:ext uri="{FF2B5EF4-FFF2-40B4-BE49-F238E27FC236}">
                <a16:creationId xmlns:a16="http://schemas.microsoft.com/office/drawing/2014/main" id="{9D3C5A52-E60D-8DFD-BD80-C28B259790B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5529" y="6450488"/>
            <a:ext cx="1530819" cy="319792"/>
          </a:xfrm>
          <a:prstGeom prst="rect">
            <a:avLst/>
          </a:prstGeom>
          <a:noFill/>
          <a:ln>
            <a:noFill/>
          </a:ln>
        </p:spPr>
      </p:pic>
      <p:sp>
        <p:nvSpPr>
          <p:cNvPr id="3" name="Rectangle 2">
            <a:extLst>
              <a:ext uri="{FF2B5EF4-FFF2-40B4-BE49-F238E27FC236}">
                <a16:creationId xmlns:a16="http://schemas.microsoft.com/office/drawing/2014/main" id="{37E0604B-0081-100B-A806-77C3C817C31E}"/>
              </a:ext>
            </a:extLst>
          </p:cNvPr>
          <p:cNvSpPr/>
          <p:nvPr/>
        </p:nvSpPr>
        <p:spPr>
          <a:xfrm>
            <a:off x="1845636" y="6304002"/>
            <a:ext cx="4292836" cy="553998"/>
          </a:xfrm>
          <a:prstGeom prst="rect">
            <a:avLst/>
          </a:prstGeom>
        </p:spPr>
        <p:txBody>
          <a:bodyPr wrap="square">
            <a:spAutoFit/>
          </a:bodyPr>
          <a:lstStyle/>
          <a:p>
            <a:pPr algn="just">
              <a:lnSpc>
                <a:spcPts val="880"/>
              </a:lnSpc>
            </a:pPr>
            <a:r>
              <a:rPr lang="en-US" sz="800" dirty="0">
                <a:solidFill>
                  <a:schemeClr val="tx1"/>
                </a:solidFill>
                <a:latin typeface="+mj-lt"/>
              </a:rPr>
              <a:t>Fjármagnað af Evrópusambandinu. Skoðanir og álit sem hér koma fram eru hins vegar einungis höfundar (höfunda) og endurspegla ekki endilega skoðanir Evrópusambandsins eða Framkvæmdarstofnunar Evrópu um menntun og menningu (EACEA). Hvorki Evrópusambandið né EACEA bera ábyrgð á þeim.</a:t>
            </a:r>
          </a:p>
        </p:txBody>
      </p:sp>
      <p:grpSp>
        <p:nvGrpSpPr>
          <p:cNvPr id="4" name="Group 3">
            <a:extLst>
              <a:ext uri="{FF2B5EF4-FFF2-40B4-BE49-F238E27FC236}">
                <a16:creationId xmlns:a16="http://schemas.microsoft.com/office/drawing/2014/main" id="{81E9D6D8-0A44-D11B-A868-EE23EEC76529}"/>
              </a:ext>
            </a:extLst>
          </p:cNvPr>
          <p:cNvGrpSpPr/>
          <p:nvPr/>
        </p:nvGrpSpPr>
        <p:grpSpPr>
          <a:xfrm>
            <a:off x="9905118" y="6028100"/>
            <a:ext cx="1307461" cy="742180"/>
            <a:chOff x="340586" y="8789227"/>
            <a:chExt cx="1307461" cy="742180"/>
          </a:xfrm>
        </p:grpSpPr>
        <p:sp>
          <p:nvSpPr>
            <p:cNvPr id="5" name="Rectangle 4">
              <a:extLst>
                <a:ext uri="{FF2B5EF4-FFF2-40B4-BE49-F238E27FC236}">
                  <a16:creationId xmlns:a16="http://schemas.microsoft.com/office/drawing/2014/main" id="{4E2D396B-7B58-A111-6CE1-A170A2438841}"/>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er með leyfi </a:t>
              </a:r>
            </a:p>
            <a:p>
              <a:pPr algn="just"/>
              <a:r>
                <a:rPr lang="en-US" sz="900" b="1" dirty="0">
                  <a:solidFill>
                    <a:schemeClr val="tx1"/>
                  </a:solidFill>
                  <a:latin typeface="+mj-lt"/>
                </a:rPr>
                <a:t>undir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6" name="Picture 5">
              <a:extLst>
                <a:ext uri="{FF2B5EF4-FFF2-40B4-BE49-F238E27FC236}">
                  <a16:creationId xmlns:a16="http://schemas.microsoft.com/office/drawing/2014/main" id="{55FDAEFC-7D71-6A4A-4D07-3000627352D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557919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7B513-731C-0BE3-A8E1-72BB15EABE7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9650EBF2-EB9D-DA73-3CE6-4FD9EC1E1690}"/>
              </a:ext>
            </a:extLst>
          </p:cNvPr>
          <p:cNvSpPr>
            <a:spLocks noGrp="1"/>
          </p:cNvSpPr>
          <p:nvPr>
            <p:ph type="body" sz="quarter" idx="16"/>
          </p:nvPr>
        </p:nvSpPr>
        <p:spPr>
          <a:xfrm>
            <a:off x="393803" y="36422"/>
            <a:ext cx="11636272" cy="803654"/>
          </a:xfrm>
        </p:spPr>
        <p:txBody>
          <a:bodyPr/>
          <a:lstStyle/>
          <a:p>
            <a:r>
              <a:rPr lang="en-US" sz="4000" dirty="0" err="1">
                <a:solidFill>
                  <a:srgbClr val="E96751"/>
                </a:solidFill>
              </a:rPr>
              <a:t>Dæmi</a:t>
            </a:r>
            <a:r>
              <a:rPr lang="en-US" sz="4000" dirty="0">
                <a:solidFill>
                  <a:srgbClr val="E96751"/>
                </a:solidFill>
              </a:rPr>
              <a:t>: </a:t>
            </a:r>
            <a:r>
              <a:rPr lang="en-IE" sz="2400" dirty="0"/>
              <a:t>Son Sabater </a:t>
            </a:r>
            <a:r>
              <a:rPr lang="en-IE" sz="2400" b="0" dirty="0"/>
              <a:t>(vistvæn og sjálfbær sveitahús), </a:t>
            </a:r>
            <a:r>
              <a:rPr lang="en-IE" sz="2400" dirty="0"/>
              <a:t>Sa Pobla, Spánn </a:t>
            </a:r>
          </a:p>
        </p:txBody>
      </p:sp>
      <p:sp>
        <p:nvSpPr>
          <p:cNvPr id="10" name="TextBox 9">
            <a:extLst>
              <a:ext uri="{FF2B5EF4-FFF2-40B4-BE49-F238E27FC236}">
                <a16:creationId xmlns:a16="http://schemas.microsoft.com/office/drawing/2014/main" id="{4500E2BD-B82C-9053-6DC7-48CA68566918}"/>
              </a:ext>
            </a:extLst>
          </p:cNvPr>
          <p:cNvSpPr txBox="1"/>
          <p:nvPr/>
        </p:nvSpPr>
        <p:spPr>
          <a:xfrm>
            <a:off x="488072" y="868356"/>
            <a:ext cx="7020485" cy="5570756"/>
          </a:xfrm>
          <a:prstGeom prst="rect">
            <a:avLst/>
          </a:prstGeom>
          <a:noFill/>
        </p:spPr>
        <p:txBody>
          <a:bodyPr wrap="square" rtlCol="0">
            <a:spAutoFit/>
          </a:bodyPr>
          <a:lstStyle/>
          <a:p>
            <a:r>
              <a:rPr lang="en-US" sz="2800" b="1" dirty="0">
                <a:solidFill>
                  <a:srgbClr val="EC7C69"/>
                </a:solidFill>
              </a:rPr>
              <a:t>Svíturnar</a:t>
            </a:r>
            <a:r>
              <a:rPr lang="en-US" sz="2800" b="1">
                <a:solidFill>
                  <a:srgbClr val="EC7C69"/>
                </a:solidFill>
              </a:rPr>
              <a:t>: </a:t>
            </a:r>
            <a:r>
              <a:rPr lang="en-US" sz="2200">
                <a:solidFill>
                  <a:srgbClr val="5A5A5A"/>
                </a:solidFill>
              </a:rPr>
              <a:t>Þín</a:t>
            </a:r>
            <a:r>
              <a:rPr lang="en-US" sz="2200" dirty="0">
                <a:solidFill>
                  <a:srgbClr val="5A5A5A"/>
                </a:solidFill>
              </a:rPr>
              <a:t> vin í hjarta Mallorca</a:t>
            </a:r>
          </a:p>
          <a:p>
            <a:endParaRPr lang="en-US" sz="2200" dirty="0">
              <a:solidFill>
                <a:srgbClr val="5A5A5A"/>
              </a:solidFill>
            </a:endParaRPr>
          </a:p>
          <a:p>
            <a:r>
              <a:rPr lang="en-US" sz="2200" dirty="0">
                <a:solidFill>
                  <a:srgbClr val="5A5A5A"/>
                </a:solidFill>
              </a:rPr>
              <a:t>Vakna við dögun við fuglasöng, á náttúrulegum bómullarteppum og með ilm hlynsins. 15 herbergin á Son Sabater by Zafiro, þar á meðal rúmgóð svítur og </a:t>
            </a:r>
            <a:r>
              <a:rPr lang="en-US" sz="2200" b="1" dirty="0">
                <a:solidFill>
                  <a:srgbClr val="5A5A5A"/>
                </a:solidFill>
              </a:rPr>
              <a:t>einkasvilla með verönd og garði</a:t>
            </a:r>
            <a:r>
              <a:rPr lang="en-US" sz="2200" dirty="0">
                <a:solidFill>
                  <a:srgbClr val="5A5A5A"/>
                </a:solidFill>
              </a:rPr>
              <a:t>, </a:t>
            </a:r>
            <a:r>
              <a:rPr lang="en-US" sz="2200" b="1" dirty="0">
                <a:solidFill>
                  <a:srgbClr val="5A5A5A"/>
                </a:solidFill>
              </a:rPr>
              <a:t>endurspegla hefðir eyjunnar. </a:t>
            </a:r>
            <a:r>
              <a:rPr lang="en-US" sz="2200" dirty="0">
                <a:solidFill>
                  <a:srgbClr val="5A5A5A"/>
                </a:solidFill>
              </a:rPr>
              <a:t>Þau bera með sér nútímalegan stíl sem innanhússhönnuður </a:t>
            </a:r>
            <a:r>
              <a:rPr lang="en-US" sz="2200" b="1" dirty="0">
                <a:solidFill>
                  <a:srgbClr val="5A5A5A"/>
                </a:solidFill>
              </a:rPr>
              <a:t>Zafiro Palace Collection</a:t>
            </a:r>
            <a:r>
              <a:rPr lang="en-US" sz="2200" dirty="0">
                <a:solidFill>
                  <a:srgbClr val="5A5A5A"/>
                </a:solidFill>
              </a:rPr>
              <a:t> hefur mótað</a:t>
            </a:r>
            <a:r>
              <a:rPr lang="en-US" b="1" dirty="0"/>
              <a:t>.  </a:t>
            </a:r>
          </a:p>
          <a:p>
            <a:endParaRPr lang="en-US" dirty="0"/>
          </a:p>
          <a:p>
            <a:r>
              <a:rPr lang="en-US" sz="2200" dirty="0">
                <a:solidFill>
                  <a:srgbClr val="5A5A5A"/>
                </a:solidFill>
              </a:rPr>
              <a:t>Stærsta og rýmilegasta Junior-svíta okkar. Tilvalin til </a:t>
            </a:r>
            <a:r>
              <a:rPr lang="en-US" sz="2200" b="1" dirty="0">
                <a:solidFill>
                  <a:srgbClr val="5A5A5A"/>
                </a:solidFill>
              </a:rPr>
              <a:t>að losna við streitu og borgarlæti</a:t>
            </a:r>
            <a:r>
              <a:rPr lang="en-US" sz="2200" dirty="0">
                <a:solidFill>
                  <a:srgbClr val="5A5A5A"/>
                </a:solidFill>
              </a:rPr>
              <a:t>. Herbergi fullt af </a:t>
            </a:r>
            <a:r>
              <a:rPr lang="en-US" sz="2200" b="1" dirty="0">
                <a:solidFill>
                  <a:srgbClr val="5A5A5A"/>
                </a:solidFill>
              </a:rPr>
              <a:t>rústískum sjarma og óvenjulegum smáatriðum, </a:t>
            </a:r>
            <a:r>
              <a:rPr lang="en-US" sz="2200" dirty="0">
                <a:solidFill>
                  <a:srgbClr val="5A5A5A"/>
                </a:solidFill>
              </a:rPr>
              <a:t>sem endurspeglast í </a:t>
            </a:r>
            <a:r>
              <a:rPr lang="en-US" sz="2200" b="1" dirty="0">
                <a:solidFill>
                  <a:srgbClr val="5A5A5A"/>
                </a:solidFill>
              </a:rPr>
              <a:t>náttúrulegum efnum </a:t>
            </a:r>
            <a:r>
              <a:rPr lang="en-US" sz="2200" dirty="0">
                <a:solidFill>
                  <a:srgbClr val="5A5A5A"/>
                </a:solidFill>
              </a:rPr>
              <a:t>eins og steini og viði sem notuð eru í innréttingunni. Fullkomið athvarf til að njóta nokkurra friðsælla daga í sveitinni, fjarri amstri og hávaða.</a:t>
            </a:r>
          </a:p>
          <a:p>
            <a:endParaRPr lang="en-US" sz="2400" dirty="0">
              <a:solidFill>
                <a:srgbClr val="5A5A5A"/>
              </a:solidFill>
            </a:endParaRPr>
          </a:p>
        </p:txBody>
      </p:sp>
      <p:sp>
        <p:nvSpPr>
          <p:cNvPr id="11" name="AutoShape 2">
            <a:extLst>
              <a:ext uri="{FF2B5EF4-FFF2-40B4-BE49-F238E27FC236}">
                <a16:creationId xmlns:a16="http://schemas.microsoft.com/office/drawing/2014/main" id="{90507BFD-EEA2-07D4-9B56-04C3AD26564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14" name="AutoShape 4">
            <a:extLst>
              <a:ext uri="{FF2B5EF4-FFF2-40B4-BE49-F238E27FC236}">
                <a16:creationId xmlns:a16="http://schemas.microsoft.com/office/drawing/2014/main" id="{4EE71D34-4386-3A08-1829-E84D558443AD}"/>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9" name="Picture 18">
            <a:extLst>
              <a:ext uri="{FF2B5EF4-FFF2-40B4-BE49-F238E27FC236}">
                <a16:creationId xmlns:a16="http://schemas.microsoft.com/office/drawing/2014/main" id="{FBC93993-99D6-D7BA-AD9F-BFB9A83D27D5}"/>
              </a:ext>
            </a:extLst>
          </p:cNvPr>
          <p:cNvPicPr>
            <a:picLocks noChangeAspect="1"/>
          </p:cNvPicPr>
          <p:nvPr/>
        </p:nvPicPr>
        <p:blipFill>
          <a:blip r:embed="rId2"/>
          <a:stretch>
            <a:fillRect/>
          </a:stretch>
        </p:blipFill>
        <p:spPr>
          <a:xfrm>
            <a:off x="7365682" y="3181350"/>
            <a:ext cx="4252609" cy="3276600"/>
          </a:xfrm>
          <a:prstGeom prst="ellipse">
            <a:avLst/>
          </a:prstGeom>
        </p:spPr>
      </p:pic>
      <p:pic>
        <p:nvPicPr>
          <p:cNvPr id="21" name="Picture 20">
            <a:extLst>
              <a:ext uri="{FF2B5EF4-FFF2-40B4-BE49-F238E27FC236}">
                <a16:creationId xmlns:a16="http://schemas.microsoft.com/office/drawing/2014/main" id="{47D8CC13-D709-4A23-8803-AFED89C29D45}"/>
              </a:ext>
            </a:extLst>
          </p:cNvPr>
          <p:cNvPicPr>
            <a:picLocks noChangeAspect="1"/>
          </p:cNvPicPr>
          <p:nvPr/>
        </p:nvPicPr>
        <p:blipFill>
          <a:blip r:embed="rId3"/>
          <a:stretch>
            <a:fillRect/>
          </a:stretch>
        </p:blipFill>
        <p:spPr>
          <a:xfrm>
            <a:off x="7365682" y="759680"/>
            <a:ext cx="4016693" cy="3218439"/>
          </a:xfrm>
          <a:prstGeom prst="ellipse">
            <a:avLst/>
          </a:prstGeom>
        </p:spPr>
      </p:pic>
      <p:sp>
        <p:nvSpPr>
          <p:cNvPr id="23" name="TextBox 22">
            <a:extLst>
              <a:ext uri="{FF2B5EF4-FFF2-40B4-BE49-F238E27FC236}">
                <a16:creationId xmlns:a16="http://schemas.microsoft.com/office/drawing/2014/main" id="{6B21C3BC-8AF7-4F27-9CA4-E35A906BA5D4}"/>
              </a:ext>
            </a:extLst>
          </p:cNvPr>
          <p:cNvSpPr txBox="1"/>
          <p:nvPr/>
        </p:nvSpPr>
        <p:spPr>
          <a:xfrm>
            <a:off x="488072" y="6398809"/>
            <a:ext cx="6096000" cy="369332"/>
          </a:xfrm>
          <a:prstGeom prst="rect">
            <a:avLst/>
          </a:prstGeom>
          <a:noFill/>
        </p:spPr>
        <p:txBody>
          <a:bodyPr wrap="square">
            <a:spAutoFit/>
          </a:bodyPr>
          <a:lstStyle/>
          <a:p>
            <a:r>
              <a:rPr lang="en-IE" dirty="0">
                <a:hlinkClick r:id="rId4"/>
              </a:rPr>
              <a:t>https://www.zafirohotels.com/en/son-sabater-by-zafiro/suites/</a:t>
            </a:r>
            <a:r>
              <a:rPr lang="en-IE" dirty="0"/>
              <a:t> </a:t>
            </a:r>
          </a:p>
        </p:txBody>
      </p:sp>
    </p:spTree>
    <p:extLst>
      <p:ext uri="{BB962C8B-B14F-4D97-AF65-F5344CB8AC3E}">
        <p14:creationId xmlns:p14="http://schemas.microsoft.com/office/powerpoint/2010/main" val="32581253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63BFCCB-BBD9-4331-A617-319E55423B4D}">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D3411205-8675-4F07-9572-2F067E5246B7}">
  <ds:schemaRefs>
    <ds:schemaRef ds:uri="http://schemas.microsoft.com/sharepoint/v3/contenttype/forms"/>
  </ds:schemaRefs>
</ds:datastoreItem>
</file>

<file path=customXml/itemProps3.xml><?xml version="1.0" encoding="utf-8"?>
<ds:datastoreItem xmlns:ds="http://schemas.openxmlformats.org/officeDocument/2006/customXml" ds:itemID="{7ED8B5DD-BDCE-4562-8951-6ED6064A9DBB}"/>
</file>

<file path=docProps/app.xml><?xml version="1.0" encoding="utf-8"?>
<Properties xmlns="http://schemas.openxmlformats.org/officeDocument/2006/extended-properties" xmlns:vt="http://schemas.openxmlformats.org/officeDocument/2006/docPropsVTypes">
  <TotalTime>14653</TotalTime>
  <Words>349</Words>
  <Application>Microsoft Office PowerPoint</Application>
  <PresentationFormat>Widescreen</PresentationFormat>
  <Paragraphs>22</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docId:BD7E8C29297A161EE759873B63624751</cp:keywords>
  <cp:lastModifiedBy>Kjartan Bollason</cp:lastModifiedBy>
  <cp:revision>416</cp:revision>
  <dcterms:created xsi:type="dcterms:W3CDTF">2020-10-14T13:32:04Z</dcterms:created>
  <dcterms:modified xsi:type="dcterms:W3CDTF">2026-02-05T16:30:31Z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