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10"/>
  </p:notesMasterIdLst>
  <p:handoutMasterIdLst>
    <p:handoutMasterId r:id="rId11"/>
  </p:handoutMasterIdLst>
  <p:sldIdLst>
    <p:sldId id="7136" r:id="rId5"/>
    <p:sldId id="7137" r:id="rId6"/>
    <p:sldId id="7138" r:id="rId7"/>
    <p:sldId id="7139" r:id="rId8"/>
    <p:sldId id="714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751"/>
    <a:srgbClr val="EC7C69"/>
    <a:srgbClr val="494949"/>
    <a:srgbClr val="F2A158"/>
    <a:srgbClr val="DCC5ED"/>
    <a:srgbClr val="0D9390"/>
    <a:srgbClr val="3FB5A1"/>
    <a:srgbClr val="E1FFE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68" autoAdjust="0"/>
    <p:restoredTop sz="95082"/>
  </p:normalViewPr>
  <p:slideViewPr>
    <p:cSldViewPr snapToGrid="0" snapToObjects="1">
      <p:cViewPr varScale="1">
        <p:scale>
          <a:sx n="55" d="100"/>
          <a:sy n="55" d="100"/>
        </p:scale>
        <p:origin x="90" y="75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06/02/2026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FRÁBÆR DVALARSTAÐIR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DVALARSTAÐA Í FERÐAMENNSKU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14.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dldc.org/ardara-farm-diversification-project-made-possible-with-leader-funding/#:~:text=Committee%20%28LCDC%29,the%20development%20of%20the%20project" TargetMode="Externa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5EFE2-2B74-82A4-6EFC-7E2E33199C0F}"/>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3F8DA6B6-818B-EB8E-B9DD-42BFD7713767}"/>
              </a:ext>
            </a:extLst>
          </p:cNvPr>
          <p:cNvSpPr>
            <a:spLocks noGrp="1"/>
          </p:cNvSpPr>
          <p:nvPr>
            <p:ph type="body" sz="quarter" idx="16"/>
          </p:nvPr>
        </p:nvSpPr>
        <p:spPr>
          <a:xfrm>
            <a:off x="486335" y="2339364"/>
            <a:ext cx="4685740" cy="3066422"/>
          </a:xfrm>
        </p:spPr>
        <p:txBody>
          <a:bodyPr>
            <a:normAutofit fontScale="92500"/>
          </a:bodyPr>
          <a:lstStyle/>
          <a:p>
            <a:r>
              <a:rPr lang="en-IE" sz="3900" i="0" dirty="0" err="1"/>
              <a:t>Ardara</a:t>
            </a:r>
            <a:r>
              <a:rPr lang="en-IE" sz="3900" i="0" dirty="0"/>
              <a:t> </a:t>
            </a:r>
            <a:r>
              <a:rPr lang="en-IE" sz="3900" dirty="0" err="1"/>
              <a:t>býlið</a:t>
            </a:r>
            <a:r>
              <a:rPr lang="en-IE" sz="3900" i="0" dirty="0"/>
              <a:t>, </a:t>
            </a:r>
            <a:r>
              <a:rPr lang="en-IE" sz="3900" i="0" dirty="0" err="1"/>
              <a:t>útvíkkun</a:t>
            </a:r>
            <a:r>
              <a:rPr lang="en-IE" sz="3900" i="0" dirty="0"/>
              <a:t> á  landbúnaðarstarfsemi á </a:t>
            </a:r>
            <a:r>
              <a:rPr lang="en-IE" sz="3900" i="0" dirty="0" err="1"/>
              <a:t>Írlandi</a:t>
            </a:r>
            <a:r>
              <a:rPr lang="en-IE" sz="3900" i="0" dirty="0"/>
              <a:t> </a:t>
            </a:r>
            <a:r>
              <a:rPr lang="en-IE" sz="3900" dirty="0" err="1"/>
              <a:t>gerð</a:t>
            </a:r>
            <a:r>
              <a:rPr lang="en-IE" sz="3900" i="0" dirty="0"/>
              <a:t> möguleg með LEADER-fjármögnun </a:t>
            </a:r>
            <a:endParaRPr lang="en-IE" dirty="0"/>
          </a:p>
        </p:txBody>
      </p:sp>
      <p:sp>
        <p:nvSpPr>
          <p:cNvPr id="9" name="Text Placeholder 8">
            <a:extLst>
              <a:ext uri="{FF2B5EF4-FFF2-40B4-BE49-F238E27FC236}">
                <a16:creationId xmlns:a16="http://schemas.microsoft.com/office/drawing/2014/main" id="{D87D4641-5EC3-B2B6-AA46-3BAE30136610}"/>
              </a:ext>
            </a:extLst>
          </p:cNvPr>
          <p:cNvSpPr>
            <a:spLocks noGrp="1"/>
          </p:cNvSpPr>
          <p:nvPr>
            <p:ph type="body" sz="quarter" idx="17"/>
          </p:nvPr>
        </p:nvSpPr>
        <p:spPr>
          <a:xfrm>
            <a:off x="352930" y="869357"/>
            <a:ext cx="6447919" cy="582221"/>
          </a:xfrm>
        </p:spPr>
        <p:txBody>
          <a:bodyPr/>
          <a:lstStyle/>
          <a:p>
            <a:r>
              <a:rPr lang="en-IE" sz="7200" dirty="0" err="1"/>
              <a:t>Dæmi</a:t>
            </a:r>
            <a:endParaRPr lang="en-IE" sz="7200" dirty="0"/>
          </a:p>
        </p:txBody>
      </p:sp>
      <p:sp>
        <p:nvSpPr>
          <p:cNvPr id="2" name="Text Placeholder 1">
            <a:extLst>
              <a:ext uri="{FF2B5EF4-FFF2-40B4-BE49-F238E27FC236}">
                <a16:creationId xmlns:a16="http://schemas.microsoft.com/office/drawing/2014/main" id="{7FE145F9-7CDD-F84E-C43B-C8A9AE1BB54E}"/>
              </a:ext>
            </a:extLst>
          </p:cNvPr>
          <p:cNvSpPr>
            <a:spLocks noGrp="1"/>
          </p:cNvSpPr>
          <p:nvPr>
            <p:ph type="body" sz="quarter" idx="65"/>
          </p:nvPr>
        </p:nvSpPr>
        <p:spPr/>
        <p:txBody>
          <a:bodyPr/>
          <a:lstStyle/>
          <a:p>
            <a:r>
              <a:rPr lang="en-IE" dirty="0" err="1"/>
              <a:t>Ardara </a:t>
            </a:r>
            <a:r>
              <a:rPr lang="en-IE" dirty="0"/>
              <a:t>Farm, Írland</a:t>
            </a:r>
          </a:p>
        </p:txBody>
      </p:sp>
      <p:pic>
        <p:nvPicPr>
          <p:cNvPr id="6" name="Picture Placeholder 5" descr="A small house with chairs and a table in front of it&#10;&#10;AI-generated content may be incorrect.">
            <a:extLst>
              <a:ext uri="{FF2B5EF4-FFF2-40B4-BE49-F238E27FC236}">
                <a16:creationId xmlns:a16="http://schemas.microsoft.com/office/drawing/2014/main" id="{3F8259EC-D75D-B328-FAE0-CBB8C6401E41}"/>
              </a:ext>
            </a:extLst>
          </p:cNvPr>
          <p:cNvPicPr>
            <a:picLocks noGrp="1" noChangeAspect="1"/>
          </p:cNvPicPr>
          <p:nvPr>
            <p:ph type="pic" sz="quarter" idx="19"/>
          </p:nvPr>
        </p:nvPicPr>
        <p:blipFill>
          <a:blip r:embed="rId2"/>
          <a:srcRect t="6303" b="6303"/>
          <a:stretch>
            <a:fillRect/>
          </a:stretch>
        </p:blipFill>
        <p:spPr/>
      </p:pic>
      <p:pic>
        <p:nvPicPr>
          <p:cNvPr id="3" name="Picture 2" descr="Co-funded by the European Union logo in png for web usage">
            <a:extLst>
              <a:ext uri="{FF2B5EF4-FFF2-40B4-BE49-F238E27FC236}">
                <a16:creationId xmlns:a16="http://schemas.microsoft.com/office/drawing/2014/main" id="{D9882DD0-17AD-E450-5525-47B71A5F10A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4" name="Rectangle 3">
            <a:extLst>
              <a:ext uri="{FF2B5EF4-FFF2-40B4-BE49-F238E27FC236}">
                <a16:creationId xmlns:a16="http://schemas.microsoft.com/office/drawing/2014/main" id="{2707E507-39A2-D264-DA54-89ACB65AF754}"/>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Fjármagnað af Evrópusambandinu. Skoðanir og viðhorf sem koma fram eru hins vegar eingöngu höfundar (höfunda) og endurspegla ekki endilega skoðanir Evrópusambandsins né Framkvæmdarstofnunar Evrópu um menntun og menningu (EACEA). Hvorki Evrópusambandið né EACEA bera ábyrgð á þeim.</a:t>
            </a:r>
          </a:p>
        </p:txBody>
      </p:sp>
      <p:grpSp>
        <p:nvGrpSpPr>
          <p:cNvPr id="5" name="Group 4">
            <a:extLst>
              <a:ext uri="{FF2B5EF4-FFF2-40B4-BE49-F238E27FC236}">
                <a16:creationId xmlns:a16="http://schemas.microsoft.com/office/drawing/2014/main" id="{38D100FF-50C3-FFC1-F59F-5628E63C1D02}"/>
              </a:ext>
            </a:extLst>
          </p:cNvPr>
          <p:cNvGrpSpPr/>
          <p:nvPr/>
        </p:nvGrpSpPr>
        <p:grpSpPr>
          <a:xfrm>
            <a:off x="441852" y="5906548"/>
            <a:ext cx="1307461" cy="742180"/>
            <a:chOff x="340586" y="8789227"/>
            <a:chExt cx="1307461" cy="742180"/>
          </a:xfrm>
        </p:grpSpPr>
        <p:sp>
          <p:nvSpPr>
            <p:cNvPr id="8" name="Rectangle 7">
              <a:extLst>
                <a:ext uri="{FF2B5EF4-FFF2-40B4-BE49-F238E27FC236}">
                  <a16:creationId xmlns:a16="http://schemas.microsoft.com/office/drawing/2014/main" id="{626BE8EB-EA46-D424-C986-36CA898E0A89}"/>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er með leyfi </a:t>
              </a:r>
            </a:p>
            <a:p>
              <a:pPr algn="just"/>
              <a:r>
                <a:rPr lang="en-US" sz="900" b="1" dirty="0">
                  <a:solidFill>
                    <a:schemeClr val="tx1"/>
                  </a:solidFill>
                  <a:latin typeface="+mj-lt"/>
                </a:rPr>
                <a:t>undir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0" name="Picture 9">
              <a:extLst>
                <a:ext uri="{FF2B5EF4-FFF2-40B4-BE49-F238E27FC236}">
                  <a16:creationId xmlns:a16="http://schemas.microsoft.com/office/drawing/2014/main" id="{CD78DE49-15B4-20F3-1152-8D0D5C8287C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6114465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F34690-4FAB-AE3C-301C-4369DC80D190}"/>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FEF280AE-3E64-87FD-FE2D-6B9E1E93F641}"/>
              </a:ext>
            </a:extLst>
          </p:cNvPr>
          <p:cNvSpPr>
            <a:spLocks noGrp="1"/>
          </p:cNvSpPr>
          <p:nvPr>
            <p:ph type="body" sz="quarter" idx="18"/>
          </p:nvPr>
        </p:nvSpPr>
        <p:spPr>
          <a:xfrm>
            <a:off x="356683" y="668172"/>
            <a:ext cx="2719891" cy="1049221"/>
          </a:xfrm>
        </p:spPr>
        <p:txBody>
          <a:bodyPr/>
          <a:lstStyle/>
          <a:p>
            <a:pPr>
              <a:lnSpc>
                <a:spcPct val="100000"/>
              </a:lnSpc>
            </a:pPr>
            <a:r>
              <a:rPr lang="en-IE" dirty="0"/>
              <a:t>Francis og Deirdre Connolly</a:t>
            </a:r>
          </a:p>
        </p:txBody>
      </p:sp>
      <p:sp>
        <p:nvSpPr>
          <p:cNvPr id="8" name="Text Placeholder 7">
            <a:extLst>
              <a:ext uri="{FF2B5EF4-FFF2-40B4-BE49-F238E27FC236}">
                <a16:creationId xmlns:a16="http://schemas.microsoft.com/office/drawing/2014/main" id="{3671F1DA-473F-B35D-4455-1355E3A3D9EB}"/>
              </a:ext>
            </a:extLst>
          </p:cNvPr>
          <p:cNvSpPr>
            <a:spLocks noGrp="1"/>
          </p:cNvSpPr>
          <p:nvPr>
            <p:ph type="body" sz="quarter" idx="21"/>
          </p:nvPr>
        </p:nvSpPr>
        <p:spPr>
          <a:xfrm>
            <a:off x="4032492" y="489994"/>
            <a:ext cx="8024149" cy="3499183"/>
          </a:xfrm>
        </p:spPr>
        <p:txBody>
          <a:bodyPr/>
          <a:lstStyle/>
          <a:p>
            <a:pPr fontAlgn="base">
              <a:spcAft>
                <a:spcPts val="600"/>
              </a:spcAft>
            </a:pPr>
            <a:r>
              <a:rPr lang="en-US" dirty="0"/>
              <a:t>Donegal Local Development CLG (DLDC), sem framkvæmdaraðili fyrir Donegal LCDC, styður fyrirtæki á ýmsa vegu í gegnum LEADER-áætlunina. </a:t>
            </a:r>
          </a:p>
          <a:p>
            <a:pPr fontAlgn="base">
              <a:spcAft>
                <a:spcPts val="600"/>
              </a:spcAft>
            </a:pPr>
            <a:r>
              <a:rPr lang="en-US" dirty="0"/>
              <a:t>LEADER á Írlandi getur aðstoðað á margvíslegan hátt, þar á meðal við að móta áætlanir um hugmyndir þínar, veita fjármagn til rannsókna og gera fjárfestingarfé fyrir verkefni aðgengilegt.</a:t>
            </a:r>
          </a:p>
          <a:p>
            <a:pPr fontAlgn="base">
              <a:spcAft>
                <a:spcPts val="600"/>
              </a:spcAft>
            </a:pPr>
            <a:r>
              <a:rPr lang="en-US" b="1" dirty="0">
                <a:solidFill>
                  <a:srgbClr val="E96751"/>
                </a:solidFill>
              </a:rPr>
              <a:t>Dæmi um þetta </a:t>
            </a:r>
            <a:r>
              <a:rPr lang="en-US" dirty="0"/>
              <a:t>er þegar Francis og Deirdre Connolly </a:t>
            </a:r>
            <a:r>
              <a:rPr lang="en-US" dirty="0" err="1"/>
              <a:t>gerðu </a:t>
            </a:r>
            <a:r>
              <a:rPr lang="en-US" dirty="0"/>
              <a:t>draum sinn </a:t>
            </a:r>
            <a:r>
              <a:rPr lang="en-US" dirty="0" err="1"/>
              <a:t>að veruleika </a:t>
            </a:r>
            <a:r>
              <a:rPr lang="en-US" dirty="0"/>
              <a:t>og þróuðu </a:t>
            </a:r>
            <a:r>
              <a:rPr lang="en-US" dirty="0">
                <a:solidFill>
                  <a:srgbClr val="EC7C69"/>
                </a:solidFill>
                <a:hlinkClick r:id="rId2">
                  <a:extLst>
                    <a:ext uri="{A12FA001-AC4F-418D-AE19-62706E023703}">
                      <ahyp:hlinkClr xmlns:ahyp="http://schemas.microsoft.com/office/drawing/2018/hyperlinkcolor" val="tx"/>
                    </a:ext>
                  </a:extLst>
                </a:hlinkClick>
              </a:rPr>
              <a:t>glamping-svæði á búgarði sínum í Ardara í héraðinu Donegal á Írlandi.</a:t>
            </a:r>
            <a:endParaRPr lang="en-US" dirty="0">
              <a:solidFill>
                <a:srgbClr val="EC7C69"/>
              </a:solidFill>
            </a:endParaRPr>
          </a:p>
          <a:p>
            <a:pPr fontAlgn="base">
              <a:spcAft>
                <a:spcPts val="600"/>
              </a:spcAft>
            </a:pPr>
            <a:r>
              <a:rPr lang="en-US" dirty="0"/>
              <a:t>Þegar þau leituðu til DLDC árið 2018 voru þau vísað til LEADER-teymisins sem framkvæmir áætlunina fyrir hönd staðbundins samfélagsþróunarnefndar Donegal (LCDC). Þau unnu náið með Frank Kelly, yfirmanni dreifbýlisþróunar, og Laura Martin, verkefnisstjóra LEADER, að því að leggja fram umsókn um þróun "Owenea River Rest". Í janúar 2019 fengu Francis og Deirdre </a:t>
            </a:r>
            <a:r>
              <a:rPr lang="en-US" b="1" dirty="0"/>
              <a:t>úthlutað 97.744,71 evrum </a:t>
            </a:r>
            <a:r>
              <a:rPr lang="en-US" dirty="0"/>
              <a:t>til þróunar verkefnisins. </a:t>
            </a:r>
          </a:p>
        </p:txBody>
      </p:sp>
      <p:pic>
        <p:nvPicPr>
          <p:cNvPr id="9218" name="Picture 2">
            <a:extLst>
              <a:ext uri="{FF2B5EF4-FFF2-40B4-BE49-F238E27FC236}">
                <a16:creationId xmlns:a16="http://schemas.microsoft.com/office/drawing/2014/main" id="{ABDDBE25-8C86-E6C3-E1A7-51DBFEA082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54" y="3760193"/>
            <a:ext cx="3847188" cy="2156028"/>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5">
            <a:extLst>
              <a:ext uri="{FF2B5EF4-FFF2-40B4-BE49-F238E27FC236}">
                <a16:creationId xmlns:a16="http://schemas.microsoft.com/office/drawing/2014/main" id="{5A8A3EA9-057E-C3CF-A719-10D7ABC0AC0F}"/>
              </a:ext>
            </a:extLst>
          </p:cNvPr>
          <p:cNvSpPr txBox="1">
            <a:spLocks/>
          </p:cNvSpPr>
          <p:nvPr/>
        </p:nvSpPr>
        <p:spPr>
          <a:xfrm>
            <a:off x="290007" y="1718104"/>
            <a:ext cx="2719891" cy="1049221"/>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IE" dirty="0"/>
              <a:t>Bændagisting, </a:t>
            </a:r>
            <a:r>
              <a:rPr lang="en-IE" dirty="0" err="1"/>
              <a:t>Ardara</a:t>
            </a:r>
            <a:r>
              <a:rPr lang="en-IE" dirty="0"/>
              <a:t>, Donegal</a:t>
            </a:r>
          </a:p>
        </p:txBody>
      </p:sp>
    </p:spTree>
    <p:extLst>
      <p:ext uri="{BB962C8B-B14F-4D97-AF65-F5344CB8AC3E}">
        <p14:creationId xmlns:p14="http://schemas.microsoft.com/office/powerpoint/2010/main" val="7263311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0CC5F3-8E94-F26D-7884-0FCDF5350F9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BBA9883-6D76-7F81-BE17-79EB47043F87}"/>
              </a:ext>
            </a:extLst>
          </p:cNvPr>
          <p:cNvSpPr>
            <a:spLocks noGrp="1"/>
          </p:cNvSpPr>
          <p:nvPr>
            <p:ph type="body" sz="quarter" idx="18"/>
          </p:nvPr>
        </p:nvSpPr>
        <p:spPr>
          <a:xfrm>
            <a:off x="788656" y="898069"/>
            <a:ext cx="10614687" cy="3499183"/>
          </a:xfrm>
        </p:spPr>
        <p:txBody>
          <a:bodyPr/>
          <a:lstStyle/>
          <a:p>
            <a:pPr fontAlgn="base">
              <a:spcAft>
                <a:spcPts val="600"/>
              </a:spcAft>
            </a:pPr>
            <a:r>
              <a:rPr lang="en-US" dirty="0"/>
              <a:t>Ferðaþjónustuframkvæmdin </a:t>
            </a:r>
            <a:r>
              <a:rPr lang="en-US" dirty="0" err="1"/>
              <a:t>Owenea </a:t>
            </a:r>
            <a:r>
              <a:rPr lang="en-US" dirty="0"/>
              <a:t>River Rest var samþykkt til LEADER-fjármögnunar sem nýtt ferðaþjónustufyrirtæki á landsbyggðinni. Hún náði markmiðum og forgangsatriðum LEADER, stuðlaði að fjölbreytni í landbúnaðarhagkerfinu og </a:t>
            </a:r>
            <a:r>
              <a:rPr lang="en-US" b="1" dirty="0"/>
              <a:t>skapaði efnahagslega virkni</a:t>
            </a:r>
            <a:r>
              <a:rPr lang="en-US" dirty="0"/>
              <a:t>, auk þess sem hún hjálpaði til við </a:t>
            </a:r>
            <a:r>
              <a:rPr lang="en-US" b="1" dirty="0"/>
              <a:t>að viðhalda og skapa störf </a:t>
            </a:r>
            <a:r>
              <a:rPr lang="en-US" dirty="0"/>
              <a:t>á landsbyggðinni. </a:t>
            </a:r>
          </a:p>
          <a:p>
            <a:pPr fontAlgn="base">
              <a:spcAft>
                <a:spcPts val="600"/>
              </a:spcAft>
            </a:pPr>
            <a:r>
              <a:rPr lang="en-US" dirty="0"/>
              <a:t>Hann bætti við að </a:t>
            </a:r>
            <a:r>
              <a:rPr lang="en-US" i="1" dirty="0">
                <a:solidFill>
                  <a:srgbClr val="459597"/>
                </a:solidFill>
              </a:rPr>
              <a:t>"þetta verkefni sé mjög gott dæmi um hvernig LEADER-fjármögnun getur bætt og gagnast svæði eins og Ardara með því að laða að fleiri gesti, sem aftur mun hafa jákvæðar keðjuverkanir í nærsamfélaginu</a:t>
            </a:r>
            <a:r>
              <a:rPr lang="en-US" dirty="0">
                <a:solidFill>
                  <a:srgbClr val="459597"/>
                </a:solidFill>
              </a:rPr>
              <a:t>.</a:t>
            </a:r>
            <a:r>
              <a:rPr lang="en-US" i="1" dirty="0">
                <a:solidFill>
                  <a:srgbClr val="459597"/>
                </a:solidFill>
              </a:rPr>
              <a:t>"</a:t>
            </a:r>
            <a:r>
              <a:rPr lang="en-US" dirty="0">
                <a:solidFill>
                  <a:srgbClr val="459597"/>
                </a:solidFill>
              </a:rPr>
              <a:t> </a:t>
            </a:r>
          </a:p>
          <a:p>
            <a:pPr fontAlgn="base">
              <a:spcAft>
                <a:spcPts val="600"/>
              </a:spcAft>
            </a:pPr>
            <a:r>
              <a:rPr lang="en-US" dirty="0"/>
              <a:t>Verkefnið var fjármagnað undir þemanu </a:t>
            </a:r>
            <a:r>
              <a:rPr lang="en-US" b="1" dirty="0"/>
              <a:t>Efnahagsþróun, fyrirtækjaþróun og atvinnusköpun, </a:t>
            </a:r>
            <a:r>
              <a:rPr lang="en-US" dirty="0"/>
              <a:t>nánar tiltekið undir </a:t>
            </a:r>
            <a:r>
              <a:rPr lang="en-US" b="1" dirty="0"/>
              <a:t>undirefni sveitatúrisma</a:t>
            </a:r>
            <a:r>
              <a:rPr lang="en-US" dirty="0"/>
              <a:t>. Sem verkefni um fjölbreytni í landbúnaði gat Francis nýtt sér </a:t>
            </a:r>
            <a:r>
              <a:rPr lang="en-US" b="1" dirty="0"/>
              <a:t>ólaunaða vinnu </a:t>
            </a:r>
            <a:r>
              <a:rPr lang="en-US" dirty="0"/>
              <a:t>sem bóndi, sem er mikil hagsbót fyrir verkefni eins og þetta.</a:t>
            </a:r>
          </a:p>
          <a:p>
            <a:pPr fontAlgn="base">
              <a:spcAft>
                <a:spcPts val="600"/>
              </a:spcAft>
            </a:pPr>
            <a:endParaRPr lang="en-US" sz="1000" dirty="0"/>
          </a:p>
          <a:p>
            <a:pPr fontAlgn="base">
              <a:spcAft>
                <a:spcPts val="600"/>
              </a:spcAft>
            </a:pPr>
            <a:r>
              <a:rPr lang="en-US" sz="1800" b="1" dirty="0">
                <a:solidFill>
                  <a:srgbClr val="E96751"/>
                </a:solidFill>
              </a:rPr>
              <a:t>Athugið: </a:t>
            </a:r>
            <a:r>
              <a:rPr lang="en-US" sz="1800" dirty="0"/>
              <a:t>LEADER er </a:t>
            </a:r>
            <a:r>
              <a:rPr lang="en-US" sz="1800" dirty="0" err="1"/>
              <a:t>þróunarverkefni</a:t>
            </a:r>
            <a:r>
              <a:rPr lang="en-US" sz="1800" dirty="0"/>
              <a:t> fyrir dreifbýli sem ESB styrkir og vinnur með staðbundnum, neðansveiflandi aðferðum til að mæta þörfum sveitarfélaga og fyrirtækja. </a:t>
            </a:r>
            <a:r>
              <a:rPr lang="en-US" sz="1800" dirty="0" err="1"/>
              <a:t>Verkefnið </a:t>
            </a:r>
            <a:r>
              <a:rPr lang="en-US" sz="1800" dirty="0"/>
              <a:t>styður einkafyrirtæki og samfélagshópa í dreifbýli. LEADER er hluti af margára </a:t>
            </a:r>
            <a:r>
              <a:rPr lang="en-US" sz="1800" dirty="0" err="1"/>
              <a:t>þróunarverkefni</a:t>
            </a:r>
            <a:r>
              <a:rPr lang="en-US" sz="1800" dirty="0"/>
              <a:t> Írlands fyrir dreifbýli, sem ESB styrkir og er hluti af sameiginlegu landbúnaðarstefnunni (CAP). </a:t>
            </a:r>
          </a:p>
          <a:p>
            <a:pPr>
              <a:spcAft>
                <a:spcPts val="600"/>
              </a:spcAft>
            </a:pPr>
            <a:endParaRPr lang="en-IE" dirty="0"/>
          </a:p>
        </p:txBody>
      </p:sp>
      <p:sp>
        <p:nvSpPr>
          <p:cNvPr id="3" name="Text Placeholder 2">
            <a:extLst>
              <a:ext uri="{FF2B5EF4-FFF2-40B4-BE49-F238E27FC236}">
                <a16:creationId xmlns:a16="http://schemas.microsoft.com/office/drawing/2014/main" id="{68B2D9CD-9086-9E67-E9ED-EFABD20365B9}"/>
              </a:ext>
            </a:extLst>
          </p:cNvPr>
          <p:cNvSpPr>
            <a:spLocks noGrp="1"/>
          </p:cNvSpPr>
          <p:nvPr>
            <p:ph type="body" sz="quarter" idx="16"/>
          </p:nvPr>
        </p:nvSpPr>
        <p:spPr>
          <a:xfrm>
            <a:off x="788656" y="212974"/>
            <a:ext cx="10614687" cy="803654"/>
          </a:xfrm>
        </p:spPr>
        <p:txBody>
          <a:bodyPr/>
          <a:lstStyle/>
          <a:p>
            <a:r>
              <a:rPr lang="en-US" sz="3200" dirty="0"/>
              <a:t>Að uppfylla markmið og forgangsröðun LEADER</a:t>
            </a:r>
          </a:p>
          <a:p>
            <a:endParaRPr lang="en-IE" sz="3200" dirty="0"/>
          </a:p>
        </p:txBody>
      </p:sp>
    </p:spTree>
    <p:extLst>
      <p:ext uri="{BB962C8B-B14F-4D97-AF65-F5344CB8AC3E}">
        <p14:creationId xmlns:p14="http://schemas.microsoft.com/office/powerpoint/2010/main" val="41964468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399926-0A2F-9D05-B59B-FCB519D68927}"/>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2F8E5DB-932B-5664-A177-825F63FF5B59}"/>
              </a:ext>
            </a:extLst>
          </p:cNvPr>
          <p:cNvPicPr>
            <a:picLocks noChangeAspect="1"/>
          </p:cNvPicPr>
          <p:nvPr/>
        </p:nvPicPr>
        <p:blipFill>
          <a:blip r:embed="rId2"/>
          <a:stretch>
            <a:fillRect/>
          </a:stretch>
        </p:blipFill>
        <p:spPr>
          <a:xfrm>
            <a:off x="1206608" y="0"/>
            <a:ext cx="9785242" cy="6862528"/>
          </a:xfrm>
          <a:prstGeom prst="rect">
            <a:avLst/>
          </a:prstGeom>
        </p:spPr>
      </p:pic>
    </p:spTree>
    <p:extLst>
      <p:ext uri="{BB962C8B-B14F-4D97-AF65-F5344CB8AC3E}">
        <p14:creationId xmlns:p14="http://schemas.microsoft.com/office/powerpoint/2010/main" val="14735322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380311-DB46-0522-1E79-D7ACB34BA83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551B218-48F6-AE86-855B-CBF38B4E547C}"/>
              </a:ext>
            </a:extLst>
          </p:cNvPr>
          <p:cNvSpPr>
            <a:spLocks noGrp="1"/>
          </p:cNvSpPr>
          <p:nvPr>
            <p:ph type="body" sz="quarter" idx="18"/>
          </p:nvPr>
        </p:nvSpPr>
        <p:spPr>
          <a:xfrm>
            <a:off x="788656" y="727660"/>
            <a:ext cx="10614687" cy="3499183"/>
          </a:xfrm>
        </p:spPr>
        <p:txBody>
          <a:bodyPr/>
          <a:lstStyle/>
          <a:p>
            <a:pPr fontAlgn="base">
              <a:spcAft>
                <a:spcPts val="600"/>
              </a:spcAft>
            </a:pPr>
            <a:r>
              <a:rPr lang="en-US" dirty="0"/>
              <a:t>Tveggja ekra lóðin hefur nú verið farsællega umbreytt í sumarhúsagarð með fjórum einstaklega hönnuðum, sjálfstæðum lúxuskofa (Moonrise Lodge, Mountain View, Sunset Haven og River Rest) með baðherbergjum, eldhúsum og setustofum. </a:t>
            </a:r>
          </a:p>
          <a:p>
            <a:pPr fontAlgn="base">
              <a:spcAft>
                <a:spcPts val="600"/>
              </a:spcAft>
            </a:pPr>
            <a:r>
              <a:rPr lang="en-US" dirty="0"/>
              <a:t>Ein kofa er einnig aðgengileg hjólastólum. Á svæðinu eru einnig þrjú bílastæði fyrir húsbíla og þar verður leiksvæði fyrir börn, grillaðstaður og bílastæði. </a:t>
            </a:r>
          </a:p>
          <a:p>
            <a:pPr fontAlgn="base">
              <a:spcAft>
                <a:spcPts val="600"/>
              </a:spcAft>
            </a:pPr>
            <a:r>
              <a:rPr lang="en-US" dirty="0"/>
              <a:t>Glamping-svæðið er staðsett í Tullycleave, afar vinsælum ferðamannastað, nálægt Ardara og Portnoo, og býður upp á svo mikla sögu, menningararfleifð, ævintýri og fallegt landslag að ekki er hægt að upplifa allt á einni ferð! Tveggja ekra svæðið gefur gestum nægt rými og næði og veitir jafnframt aðgang að fjölbreyttum afþreyingarmöguleikum í nágrenninu.</a:t>
            </a:r>
          </a:p>
          <a:p>
            <a:pPr>
              <a:spcAft>
                <a:spcPts val="600"/>
              </a:spcAft>
            </a:pPr>
            <a:endParaRPr lang="en-IE" dirty="0"/>
          </a:p>
        </p:txBody>
      </p:sp>
      <p:sp>
        <p:nvSpPr>
          <p:cNvPr id="3" name="Text Placeholder 2">
            <a:extLst>
              <a:ext uri="{FF2B5EF4-FFF2-40B4-BE49-F238E27FC236}">
                <a16:creationId xmlns:a16="http://schemas.microsoft.com/office/drawing/2014/main" id="{5FE761BF-9BE9-9CB5-B3F7-535C8E0B196F}"/>
              </a:ext>
            </a:extLst>
          </p:cNvPr>
          <p:cNvSpPr>
            <a:spLocks noGrp="1"/>
          </p:cNvSpPr>
          <p:nvPr>
            <p:ph type="body" sz="quarter" idx="16"/>
          </p:nvPr>
        </p:nvSpPr>
        <p:spPr>
          <a:xfrm>
            <a:off x="788656" y="212974"/>
            <a:ext cx="10614687" cy="803654"/>
          </a:xfrm>
        </p:spPr>
        <p:txBody>
          <a:bodyPr/>
          <a:lstStyle/>
          <a:p>
            <a:r>
              <a:rPr lang="en-US" dirty="0"/>
              <a:t>Samþykktur frístundagarður með fjórum gistimöguleikum</a:t>
            </a:r>
          </a:p>
          <a:p>
            <a:endParaRPr lang="en-IE" dirty="0"/>
          </a:p>
        </p:txBody>
      </p:sp>
      <p:pic>
        <p:nvPicPr>
          <p:cNvPr id="5" name="Picture 4">
            <a:extLst>
              <a:ext uri="{FF2B5EF4-FFF2-40B4-BE49-F238E27FC236}">
                <a16:creationId xmlns:a16="http://schemas.microsoft.com/office/drawing/2014/main" id="{A692985F-1AD8-10FD-1B83-DBC72D7BB6DE}"/>
              </a:ext>
            </a:extLst>
          </p:cNvPr>
          <p:cNvPicPr>
            <a:picLocks noChangeAspect="1"/>
          </p:cNvPicPr>
          <p:nvPr/>
        </p:nvPicPr>
        <p:blipFill>
          <a:blip r:embed="rId2"/>
          <a:stretch>
            <a:fillRect/>
          </a:stretch>
        </p:blipFill>
        <p:spPr>
          <a:xfrm>
            <a:off x="2109229" y="3937875"/>
            <a:ext cx="7244322" cy="2920125"/>
          </a:xfrm>
          <a:prstGeom prst="rect">
            <a:avLst/>
          </a:prstGeom>
        </p:spPr>
      </p:pic>
    </p:spTree>
    <p:extLst>
      <p:ext uri="{BB962C8B-B14F-4D97-AF65-F5344CB8AC3E}">
        <p14:creationId xmlns:p14="http://schemas.microsoft.com/office/powerpoint/2010/main" val="3175939990"/>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493AEE3-4153-4B9F-8595-1CEE16B6E242}">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2.xml><?xml version="1.0" encoding="utf-8"?>
<ds:datastoreItem xmlns:ds="http://schemas.openxmlformats.org/officeDocument/2006/customXml" ds:itemID="{AD75A80B-EE6C-4D36-BA4E-98DA30948880}">
  <ds:schemaRefs>
    <ds:schemaRef ds:uri="http://schemas.microsoft.com/sharepoint/v3/contenttype/forms"/>
  </ds:schemaRefs>
</ds:datastoreItem>
</file>

<file path=customXml/itemProps3.xml><?xml version="1.0" encoding="utf-8"?>
<ds:datastoreItem xmlns:ds="http://schemas.openxmlformats.org/officeDocument/2006/customXml" ds:itemID="{67087FF6-C4AF-43CB-A8A6-241EA7622794}"/>
</file>

<file path=docProps/app.xml><?xml version="1.0" encoding="utf-8"?>
<Properties xmlns="http://schemas.openxmlformats.org/officeDocument/2006/extended-properties" xmlns:vt="http://schemas.openxmlformats.org/officeDocument/2006/docPropsVTypes">
  <Template/>
  <TotalTime>13530</TotalTime>
  <Words>541</Words>
  <Application>Microsoft Office PowerPoint</Application>
  <PresentationFormat>Widescreen</PresentationFormat>
  <Paragraphs>22</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docId:82522DB225D55091019A35CD42D3B21F</cp:keywords>
  <cp:lastModifiedBy>Kjartan Bollason</cp:lastModifiedBy>
  <cp:revision>551</cp:revision>
  <dcterms:created xsi:type="dcterms:W3CDTF">2020-10-14T13:32:04Z</dcterms:created>
  <dcterms:modified xsi:type="dcterms:W3CDTF">2026-02-06T17:02:26Z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