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4"/>
  </p:sldMasterIdLst>
  <p:notesMasterIdLst>
    <p:notesMasterId r:id="rId6"/>
  </p:notesMasterIdLst>
  <p:sldIdLst>
    <p:sldId id="256" r:id="rId5"/>
  </p:sldIdLst>
  <p:sldSz cx="12239625" cy="115204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7C69"/>
    <a:srgbClr val="459597"/>
    <a:srgbClr val="ECEC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695" autoAdjust="0"/>
    <p:restoredTop sz="94659"/>
  </p:normalViewPr>
  <p:slideViewPr>
    <p:cSldViewPr snapToGrid="0">
      <p:cViewPr>
        <p:scale>
          <a:sx n="90" d="100"/>
          <a:sy n="90" d="100"/>
        </p:scale>
        <p:origin x="136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85F58E-32A0-A14F-92A0-0DB0FFA0239F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789113" y="1143000"/>
            <a:ext cx="3279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Smelltu til að breyta aðaltextastílum</a:t>
            </a:r>
          </a:p>
          <a:p>
            <a:pPr lvl="1"/>
            <a:r>
              <a:rPr lang="en-GB"/>
              <a:t>Annar stigi</a:t>
            </a:r>
          </a:p>
          <a:p>
            <a:pPr lvl="2"/>
            <a:r>
              <a:rPr lang="en-GB"/>
              <a:t>Þriðja stig</a:t>
            </a:r>
          </a:p>
          <a:p>
            <a:pPr lvl="3"/>
            <a:r>
              <a:rPr lang="en-GB"/>
              <a:t>Fjórða stig</a:t>
            </a:r>
          </a:p>
          <a:p>
            <a:pPr lvl="4"/>
            <a:r>
              <a:rPr lang="en-GB"/>
              <a:t>Fimmta stig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D25618-47DA-4448-98C9-5FD64637E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4401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7972" y="1885414"/>
            <a:ext cx="10403681" cy="4010837"/>
          </a:xfrm>
        </p:spPr>
        <p:txBody>
          <a:bodyPr anchor="b"/>
          <a:lstStyle>
            <a:lvl1pPr algn="ctr">
              <a:defRPr sz="8031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9953" y="6050924"/>
            <a:ext cx="9179719" cy="2781450"/>
          </a:xfrm>
        </p:spPr>
        <p:txBody>
          <a:bodyPr/>
          <a:lstStyle>
            <a:lvl1pPr marL="0" indent="0" algn="ctr">
              <a:buNone/>
              <a:defRPr sz="3212"/>
            </a:lvl1pPr>
            <a:lvl2pPr marL="611962" indent="0" algn="ctr">
              <a:buNone/>
              <a:defRPr sz="2677"/>
            </a:lvl2pPr>
            <a:lvl3pPr marL="1223924" indent="0" algn="ctr">
              <a:buNone/>
              <a:defRPr sz="2409"/>
            </a:lvl3pPr>
            <a:lvl4pPr marL="1835887" indent="0" algn="ctr">
              <a:buNone/>
              <a:defRPr sz="2142"/>
            </a:lvl4pPr>
            <a:lvl5pPr marL="2447849" indent="0" algn="ctr">
              <a:buNone/>
              <a:defRPr sz="2142"/>
            </a:lvl5pPr>
            <a:lvl6pPr marL="3059811" indent="0" algn="ctr">
              <a:buNone/>
              <a:defRPr sz="2142"/>
            </a:lvl6pPr>
            <a:lvl7pPr marL="3671773" indent="0" algn="ctr">
              <a:buNone/>
              <a:defRPr sz="2142"/>
            </a:lvl7pPr>
            <a:lvl8pPr marL="4283735" indent="0" algn="ctr">
              <a:buNone/>
              <a:defRPr sz="2142"/>
            </a:lvl8pPr>
            <a:lvl9pPr marL="4895698" indent="0" algn="ctr">
              <a:buNone/>
              <a:defRPr sz="2142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6ABD6-3A44-6B46-BB26-2E57B902507F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4F4FD-28CF-7F42-A28C-C096C165EE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563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6ABD6-3A44-6B46-BB26-2E57B902507F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4F4FD-28CF-7F42-A28C-C096C165EE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387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58982" y="613359"/>
            <a:ext cx="2639169" cy="9763081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41475" y="613359"/>
            <a:ext cx="7764512" cy="9763081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6ABD6-3A44-6B46-BB26-2E57B902507F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4F4FD-28CF-7F42-A28C-C096C165EE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028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6ABD6-3A44-6B46-BB26-2E57B902507F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4F4FD-28CF-7F42-A28C-C096C165EE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937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5100" y="2872125"/>
            <a:ext cx="10556677" cy="4792202"/>
          </a:xfrm>
        </p:spPr>
        <p:txBody>
          <a:bodyPr anchor="b"/>
          <a:lstStyle>
            <a:lvl1pPr>
              <a:defRPr sz="8031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5100" y="7709663"/>
            <a:ext cx="10556677" cy="2520106"/>
          </a:xfrm>
        </p:spPr>
        <p:txBody>
          <a:bodyPr/>
          <a:lstStyle>
            <a:lvl1pPr marL="0" indent="0">
              <a:buNone/>
              <a:defRPr sz="3212">
                <a:solidFill>
                  <a:schemeClr val="tx1">
                    <a:tint val="82000"/>
                  </a:schemeClr>
                </a:solidFill>
              </a:defRPr>
            </a:lvl1pPr>
            <a:lvl2pPr marL="611962" indent="0">
              <a:buNone/>
              <a:defRPr sz="2677">
                <a:solidFill>
                  <a:schemeClr val="tx1">
                    <a:tint val="82000"/>
                  </a:schemeClr>
                </a:solidFill>
              </a:defRPr>
            </a:lvl2pPr>
            <a:lvl3pPr marL="1223924" indent="0">
              <a:buNone/>
              <a:defRPr sz="2409">
                <a:solidFill>
                  <a:schemeClr val="tx1">
                    <a:tint val="82000"/>
                  </a:schemeClr>
                </a:solidFill>
              </a:defRPr>
            </a:lvl3pPr>
            <a:lvl4pPr marL="1835887" indent="0">
              <a:buNone/>
              <a:defRPr sz="2142">
                <a:solidFill>
                  <a:schemeClr val="tx1">
                    <a:tint val="82000"/>
                  </a:schemeClr>
                </a:solidFill>
              </a:defRPr>
            </a:lvl4pPr>
            <a:lvl5pPr marL="2447849" indent="0">
              <a:buNone/>
              <a:defRPr sz="2142">
                <a:solidFill>
                  <a:schemeClr val="tx1">
                    <a:tint val="82000"/>
                  </a:schemeClr>
                </a:solidFill>
              </a:defRPr>
            </a:lvl5pPr>
            <a:lvl6pPr marL="3059811" indent="0">
              <a:buNone/>
              <a:defRPr sz="2142">
                <a:solidFill>
                  <a:schemeClr val="tx1">
                    <a:tint val="82000"/>
                  </a:schemeClr>
                </a:solidFill>
              </a:defRPr>
            </a:lvl6pPr>
            <a:lvl7pPr marL="3671773" indent="0">
              <a:buNone/>
              <a:defRPr sz="2142">
                <a:solidFill>
                  <a:schemeClr val="tx1">
                    <a:tint val="82000"/>
                  </a:schemeClr>
                </a:solidFill>
              </a:defRPr>
            </a:lvl7pPr>
            <a:lvl8pPr marL="4283735" indent="0">
              <a:buNone/>
              <a:defRPr sz="2142">
                <a:solidFill>
                  <a:schemeClr val="tx1">
                    <a:tint val="82000"/>
                  </a:schemeClr>
                </a:solidFill>
              </a:defRPr>
            </a:lvl8pPr>
            <a:lvl9pPr marL="4895698" indent="0">
              <a:buNone/>
              <a:defRPr sz="2142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6ABD6-3A44-6B46-BB26-2E57B902507F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4F4FD-28CF-7F42-A28C-C096C165EE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389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1474" y="3066796"/>
            <a:ext cx="5201841" cy="730964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6310" y="3066796"/>
            <a:ext cx="5201841" cy="730964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6ABD6-3A44-6B46-BB26-2E57B902507F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4F4FD-28CF-7F42-A28C-C096C165EE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425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3068" y="613362"/>
            <a:ext cx="10556677" cy="222676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3070" y="2824120"/>
            <a:ext cx="5177934" cy="1384058"/>
          </a:xfrm>
        </p:spPr>
        <p:txBody>
          <a:bodyPr anchor="b"/>
          <a:lstStyle>
            <a:lvl1pPr marL="0" indent="0">
              <a:buNone/>
              <a:defRPr sz="3212" b="1"/>
            </a:lvl1pPr>
            <a:lvl2pPr marL="611962" indent="0">
              <a:buNone/>
              <a:defRPr sz="2677" b="1"/>
            </a:lvl2pPr>
            <a:lvl3pPr marL="1223924" indent="0">
              <a:buNone/>
              <a:defRPr sz="2409" b="1"/>
            </a:lvl3pPr>
            <a:lvl4pPr marL="1835887" indent="0">
              <a:buNone/>
              <a:defRPr sz="2142" b="1"/>
            </a:lvl4pPr>
            <a:lvl5pPr marL="2447849" indent="0">
              <a:buNone/>
              <a:defRPr sz="2142" b="1"/>
            </a:lvl5pPr>
            <a:lvl6pPr marL="3059811" indent="0">
              <a:buNone/>
              <a:defRPr sz="2142" b="1"/>
            </a:lvl6pPr>
            <a:lvl7pPr marL="3671773" indent="0">
              <a:buNone/>
              <a:defRPr sz="2142" b="1"/>
            </a:lvl7pPr>
            <a:lvl8pPr marL="4283735" indent="0">
              <a:buNone/>
              <a:defRPr sz="2142" b="1"/>
            </a:lvl8pPr>
            <a:lvl9pPr marL="4895698" indent="0">
              <a:buNone/>
              <a:defRPr sz="2142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3070" y="4208178"/>
            <a:ext cx="5177934" cy="618959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6311" y="2824120"/>
            <a:ext cx="5203435" cy="1384058"/>
          </a:xfrm>
        </p:spPr>
        <p:txBody>
          <a:bodyPr anchor="b"/>
          <a:lstStyle>
            <a:lvl1pPr marL="0" indent="0">
              <a:buNone/>
              <a:defRPr sz="3212" b="1"/>
            </a:lvl1pPr>
            <a:lvl2pPr marL="611962" indent="0">
              <a:buNone/>
              <a:defRPr sz="2677" b="1"/>
            </a:lvl2pPr>
            <a:lvl3pPr marL="1223924" indent="0">
              <a:buNone/>
              <a:defRPr sz="2409" b="1"/>
            </a:lvl3pPr>
            <a:lvl4pPr marL="1835887" indent="0">
              <a:buNone/>
              <a:defRPr sz="2142" b="1"/>
            </a:lvl4pPr>
            <a:lvl5pPr marL="2447849" indent="0">
              <a:buNone/>
              <a:defRPr sz="2142" b="1"/>
            </a:lvl5pPr>
            <a:lvl6pPr marL="3059811" indent="0">
              <a:buNone/>
              <a:defRPr sz="2142" b="1"/>
            </a:lvl6pPr>
            <a:lvl7pPr marL="3671773" indent="0">
              <a:buNone/>
              <a:defRPr sz="2142" b="1"/>
            </a:lvl7pPr>
            <a:lvl8pPr marL="4283735" indent="0">
              <a:buNone/>
              <a:defRPr sz="2142" b="1"/>
            </a:lvl8pPr>
            <a:lvl9pPr marL="4895698" indent="0">
              <a:buNone/>
              <a:defRPr sz="2142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6311" y="4208178"/>
            <a:ext cx="5203435" cy="618959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6ABD6-3A44-6B46-BB26-2E57B902507F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4F4FD-28CF-7F42-A28C-C096C165EE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005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6ABD6-3A44-6B46-BB26-2E57B902507F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4F4FD-28CF-7F42-A28C-C096C165EE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325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6ABD6-3A44-6B46-BB26-2E57B902507F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4F4FD-28CF-7F42-A28C-C096C165EE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415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3068" y="768032"/>
            <a:ext cx="3947598" cy="2688114"/>
          </a:xfrm>
        </p:spPr>
        <p:txBody>
          <a:bodyPr anchor="b"/>
          <a:lstStyle>
            <a:lvl1pPr>
              <a:defRPr sz="4283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03435" y="1658740"/>
            <a:ext cx="6196310" cy="8187013"/>
          </a:xfrm>
        </p:spPr>
        <p:txBody>
          <a:bodyPr/>
          <a:lstStyle>
            <a:lvl1pPr>
              <a:defRPr sz="4283"/>
            </a:lvl1pPr>
            <a:lvl2pPr>
              <a:defRPr sz="3748"/>
            </a:lvl2pPr>
            <a:lvl3pPr>
              <a:defRPr sz="3212"/>
            </a:lvl3pPr>
            <a:lvl4pPr>
              <a:defRPr sz="2677"/>
            </a:lvl4pPr>
            <a:lvl5pPr>
              <a:defRPr sz="2677"/>
            </a:lvl5pPr>
            <a:lvl6pPr>
              <a:defRPr sz="2677"/>
            </a:lvl6pPr>
            <a:lvl7pPr>
              <a:defRPr sz="2677"/>
            </a:lvl7pPr>
            <a:lvl8pPr>
              <a:defRPr sz="2677"/>
            </a:lvl8pPr>
            <a:lvl9pPr>
              <a:defRPr sz="2677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3068" y="3456146"/>
            <a:ext cx="3947598" cy="6402939"/>
          </a:xfrm>
        </p:spPr>
        <p:txBody>
          <a:bodyPr/>
          <a:lstStyle>
            <a:lvl1pPr marL="0" indent="0">
              <a:buNone/>
              <a:defRPr sz="2142"/>
            </a:lvl1pPr>
            <a:lvl2pPr marL="611962" indent="0">
              <a:buNone/>
              <a:defRPr sz="1874"/>
            </a:lvl2pPr>
            <a:lvl3pPr marL="1223924" indent="0">
              <a:buNone/>
              <a:defRPr sz="1606"/>
            </a:lvl3pPr>
            <a:lvl4pPr marL="1835887" indent="0">
              <a:buNone/>
              <a:defRPr sz="1339"/>
            </a:lvl4pPr>
            <a:lvl5pPr marL="2447849" indent="0">
              <a:buNone/>
              <a:defRPr sz="1339"/>
            </a:lvl5pPr>
            <a:lvl6pPr marL="3059811" indent="0">
              <a:buNone/>
              <a:defRPr sz="1339"/>
            </a:lvl6pPr>
            <a:lvl7pPr marL="3671773" indent="0">
              <a:buNone/>
              <a:defRPr sz="1339"/>
            </a:lvl7pPr>
            <a:lvl8pPr marL="4283735" indent="0">
              <a:buNone/>
              <a:defRPr sz="1339"/>
            </a:lvl8pPr>
            <a:lvl9pPr marL="4895698" indent="0">
              <a:buNone/>
              <a:defRPr sz="1339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6ABD6-3A44-6B46-BB26-2E57B902507F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4F4FD-28CF-7F42-A28C-C096C165EE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071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3068" y="768032"/>
            <a:ext cx="3947598" cy="2688114"/>
          </a:xfrm>
        </p:spPr>
        <p:txBody>
          <a:bodyPr anchor="b"/>
          <a:lstStyle>
            <a:lvl1pPr>
              <a:defRPr sz="4283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03435" y="1658740"/>
            <a:ext cx="6196310" cy="8187013"/>
          </a:xfrm>
        </p:spPr>
        <p:txBody>
          <a:bodyPr anchor="t"/>
          <a:lstStyle>
            <a:lvl1pPr marL="0" indent="0">
              <a:buNone/>
              <a:defRPr sz="4283"/>
            </a:lvl1pPr>
            <a:lvl2pPr marL="611962" indent="0">
              <a:buNone/>
              <a:defRPr sz="3748"/>
            </a:lvl2pPr>
            <a:lvl3pPr marL="1223924" indent="0">
              <a:buNone/>
              <a:defRPr sz="3212"/>
            </a:lvl3pPr>
            <a:lvl4pPr marL="1835887" indent="0">
              <a:buNone/>
              <a:defRPr sz="2677"/>
            </a:lvl4pPr>
            <a:lvl5pPr marL="2447849" indent="0">
              <a:buNone/>
              <a:defRPr sz="2677"/>
            </a:lvl5pPr>
            <a:lvl6pPr marL="3059811" indent="0">
              <a:buNone/>
              <a:defRPr sz="2677"/>
            </a:lvl6pPr>
            <a:lvl7pPr marL="3671773" indent="0">
              <a:buNone/>
              <a:defRPr sz="2677"/>
            </a:lvl7pPr>
            <a:lvl8pPr marL="4283735" indent="0">
              <a:buNone/>
              <a:defRPr sz="2677"/>
            </a:lvl8pPr>
            <a:lvl9pPr marL="4895698" indent="0">
              <a:buNone/>
              <a:defRPr sz="2677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3068" y="3456146"/>
            <a:ext cx="3947598" cy="6402939"/>
          </a:xfrm>
        </p:spPr>
        <p:txBody>
          <a:bodyPr/>
          <a:lstStyle>
            <a:lvl1pPr marL="0" indent="0">
              <a:buNone/>
              <a:defRPr sz="2142"/>
            </a:lvl1pPr>
            <a:lvl2pPr marL="611962" indent="0">
              <a:buNone/>
              <a:defRPr sz="1874"/>
            </a:lvl2pPr>
            <a:lvl3pPr marL="1223924" indent="0">
              <a:buNone/>
              <a:defRPr sz="1606"/>
            </a:lvl3pPr>
            <a:lvl4pPr marL="1835887" indent="0">
              <a:buNone/>
              <a:defRPr sz="1339"/>
            </a:lvl4pPr>
            <a:lvl5pPr marL="2447849" indent="0">
              <a:buNone/>
              <a:defRPr sz="1339"/>
            </a:lvl5pPr>
            <a:lvl6pPr marL="3059811" indent="0">
              <a:buNone/>
              <a:defRPr sz="1339"/>
            </a:lvl6pPr>
            <a:lvl7pPr marL="3671773" indent="0">
              <a:buNone/>
              <a:defRPr sz="1339"/>
            </a:lvl7pPr>
            <a:lvl8pPr marL="4283735" indent="0">
              <a:buNone/>
              <a:defRPr sz="1339"/>
            </a:lvl8pPr>
            <a:lvl9pPr marL="4895698" indent="0">
              <a:buNone/>
              <a:defRPr sz="1339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6ABD6-3A44-6B46-BB26-2E57B902507F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4F4FD-28CF-7F42-A28C-C096C165EE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768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1474" y="613362"/>
            <a:ext cx="10556677" cy="22267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Smelltu til að breyta aðal titilstíl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1474" y="3066796"/>
            <a:ext cx="10556677" cy="73096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Smelltu til að breyta aðaltextastílum</a:t>
            </a:r>
          </a:p>
          <a:p>
            <a:pPr lvl="1"/>
            <a:r>
              <a:rPr lang="en-GB"/>
              <a:t>Annar stigi</a:t>
            </a:r>
          </a:p>
          <a:p>
            <a:pPr lvl="2"/>
            <a:r>
              <a:rPr lang="en-GB"/>
              <a:t>Þriðja stig</a:t>
            </a:r>
          </a:p>
          <a:p>
            <a:pPr lvl="3"/>
            <a:r>
              <a:rPr lang="en-GB"/>
              <a:t>Fjórða stig</a:t>
            </a:r>
          </a:p>
          <a:p>
            <a:pPr lvl="4"/>
            <a:r>
              <a:rPr lang="en-GB"/>
              <a:t>Fimmta stig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41474" y="10677788"/>
            <a:ext cx="2753916" cy="6133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F66ABD6-3A44-6B46-BB26-2E57B902507F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54376" y="10677788"/>
            <a:ext cx="4130873" cy="6133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4235" y="10677788"/>
            <a:ext cx="2753916" cy="6133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2A4F4FD-28CF-7F42-A28C-C096C165EE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076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223924" rtl="0" eaLnBrk="1" latinLnBrk="0" hangingPunct="1">
        <a:lnSpc>
          <a:spcPct val="90000"/>
        </a:lnSpc>
        <a:spcBef>
          <a:spcPct val="0"/>
        </a:spcBef>
        <a:buNone/>
        <a:defRPr sz="58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5981" indent="-305981" algn="l" defTabSz="1223924" rtl="0" eaLnBrk="1" latinLnBrk="0" hangingPunct="1">
        <a:lnSpc>
          <a:spcPct val="90000"/>
        </a:lnSpc>
        <a:spcBef>
          <a:spcPts val="1339"/>
        </a:spcBef>
        <a:buFont typeface="Arial" panose="020B0604020202020204" pitchFamily="34" charset="0"/>
        <a:buChar char="•"/>
        <a:defRPr sz="3748" kern="1200">
          <a:solidFill>
            <a:schemeClr val="tx1"/>
          </a:solidFill>
          <a:latin typeface="+mn-lt"/>
          <a:ea typeface="+mn-ea"/>
          <a:cs typeface="+mn-cs"/>
        </a:defRPr>
      </a:lvl1pPr>
      <a:lvl2pPr marL="917943" indent="-305981" algn="l" defTabSz="1223924" rtl="0" eaLnBrk="1" latinLnBrk="0" hangingPunct="1">
        <a:lnSpc>
          <a:spcPct val="90000"/>
        </a:lnSpc>
        <a:spcBef>
          <a:spcPts val="669"/>
        </a:spcBef>
        <a:buFont typeface="Arial" panose="020B0604020202020204" pitchFamily="34" charset="0"/>
        <a:buChar char="•"/>
        <a:defRPr sz="3212" kern="1200">
          <a:solidFill>
            <a:schemeClr val="tx1"/>
          </a:solidFill>
          <a:latin typeface="+mn-lt"/>
          <a:ea typeface="+mn-ea"/>
          <a:cs typeface="+mn-cs"/>
        </a:defRPr>
      </a:lvl2pPr>
      <a:lvl3pPr marL="1529906" indent="-305981" algn="l" defTabSz="1223924" rtl="0" eaLnBrk="1" latinLnBrk="0" hangingPunct="1">
        <a:lnSpc>
          <a:spcPct val="90000"/>
        </a:lnSpc>
        <a:spcBef>
          <a:spcPts val="669"/>
        </a:spcBef>
        <a:buFont typeface="Arial" panose="020B0604020202020204" pitchFamily="34" charset="0"/>
        <a:buChar char="•"/>
        <a:defRPr sz="2677" kern="1200">
          <a:solidFill>
            <a:schemeClr val="tx1"/>
          </a:solidFill>
          <a:latin typeface="+mn-lt"/>
          <a:ea typeface="+mn-ea"/>
          <a:cs typeface="+mn-cs"/>
        </a:defRPr>
      </a:lvl3pPr>
      <a:lvl4pPr marL="2141868" indent="-305981" algn="l" defTabSz="1223924" rtl="0" eaLnBrk="1" latinLnBrk="0" hangingPunct="1">
        <a:lnSpc>
          <a:spcPct val="90000"/>
        </a:lnSpc>
        <a:spcBef>
          <a:spcPts val="669"/>
        </a:spcBef>
        <a:buFont typeface="Arial" panose="020B0604020202020204" pitchFamily="34" charset="0"/>
        <a:buChar char="•"/>
        <a:defRPr sz="2409" kern="1200">
          <a:solidFill>
            <a:schemeClr val="tx1"/>
          </a:solidFill>
          <a:latin typeface="+mn-lt"/>
          <a:ea typeface="+mn-ea"/>
          <a:cs typeface="+mn-cs"/>
        </a:defRPr>
      </a:lvl4pPr>
      <a:lvl5pPr marL="2753830" indent="-305981" algn="l" defTabSz="1223924" rtl="0" eaLnBrk="1" latinLnBrk="0" hangingPunct="1">
        <a:lnSpc>
          <a:spcPct val="90000"/>
        </a:lnSpc>
        <a:spcBef>
          <a:spcPts val="669"/>
        </a:spcBef>
        <a:buFont typeface="Arial" panose="020B0604020202020204" pitchFamily="34" charset="0"/>
        <a:buChar char="•"/>
        <a:defRPr sz="2409" kern="1200">
          <a:solidFill>
            <a:schemeClr val="tx1"/>
          </a:solidFill>
          <a:latin typeface="+mn-lt"/>
          <a:ea typeface="+mn-ea"/>
          <a:cs typeface="+mn-cs"/>
        </a:defRPr>
      </a:lvl5pPr>
      <a:lvl6pPr marL="3365792" indent="-305981" algn="l" defTabSz="1223924" rtl="0" eaLnBrk="1" latinLnBrk="0" hangingPunct="1">
        <a:lnSpc>
          <a:spcPct val="90000"/>
        </a:lnSpc>
        <a:spcBef>
          <a:spcPts val="669"/>
        </a:spcBef>
        <a:buFont typeface="Arial" panose="020B0604020202020204" pitchFamily="34" charset="0"/>
        <a:buChar char="•"/>
        <a:defRPr sz="2409" kern="1200">
          <a:solidFill>
            <a:schemeClr val="tx1"/>
          </a:solidFill>
          <a:latin typeface="+mn-lt"/>
          <a:ea typeface="+mn-ea"/>
          <a:cs typeface="+mn-cs"/>
        </a:defRPr>
      </a:lvl6pPr>
      <a:lvl7pPr marL="3977754" indent="-305981" algn="l" defTabSz="1223924" rtl="0" eaLnBrk="1" latinLnBrk="0" hangingPunct="1">
        <a:lnSpc>
          <a:spcPct val="90000"/>
        </a:lnSpc>
        <a:spcBef>
          <a:spcPts val="669"/>
        </a:spcBef>
        <a:buFont typeface="Arial" panose="020B0604020202020204" pitchFamily="34" charset="0"/>
        <a:buChar char="•"/>
        <a:defRPr sz="2409" kern="1200">
          <a:solidFill>
            <a:schemeClr val="tx1"/>
          </a:solidFill>
          <a:latin typeface="+mn-lt"/>
          <a:ea typeface="+mn-ea"/>
          <a:cs typeface="+mn-cs"/>
        </a:defRPr>
      </a:lvl7pPr>
      <a:lvl8pPr marL="4589717" indent="-305981" algn="l" defTabSz="1223924" rtl="0" eaLnBrk="1" latinLnBrk="0" hangingPunct="1">
        <a:lnSpc>
          <a:spcPct val="90000"/>
        </a:lnSpc>
        <a:spcBef>
          <a:spcPts val="669"/>
        </a:spcBef>
        <a:buFont typeface="Arial" panose="020B0604020202020204" pitchFamily="34" charset="0"/>
        <a:buChar char="•"/>
        <a:defRPr sz="2409" kern="1200">
          <a:solidFill>
            <a:schemeClr val="tx1"/>
          </a:solidFill>
          <a:latin typeface="+mn-lt"/>
          <a:ea typeface="+mn-ea"/>
          <a:cs typeface="+mn-cs"/>
        </a:defRPr>
      </a:lvl8pPr>
      <a:lvl9pPr marL="5201679" indent="-305981" algn="l" defTabSz="1223924" rtl="0" eaLnBrk="1" latinLnBrk="0" hangingPunct="1">
        <a:lnSpc>
          <a:spcPct val="90000"/>
        </a:lnSpc>
        <a:spcBef>
          <a:spcPts val="669"/>
        </a:spcBef>
        <a:buFont typeface="Arial" panose="020B0604020202020204" pitchFamily="34" charset="0"/>
        <a:buChar char="•"/>
        <a:defRPr sz="24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23924" rtl="0" eaLnBrk="1" latinLnBrk="0" hangingPunct="1">
        <a:defRPr sz="2409" kern="1200">
          <a:solidFill>
            <a:schemeClr val="tx1"/>
          </a:solidFill>
          <a:latin typeface="+mn-lt"/>
          <a:ea typeface="+mn-ea"/>
          <a:cs typeface="+mn-cs"/>
        </a:defRPr>
      </a:lvl1pPr>
      <a:lvl2pPr marL="611962" algn="l" defTabSz="1223924" rtl="0" eaLnBrk="1" latinLnBrk="0" hangingPunct="1">
        <a:defRPr sz="2409" kern="1200">
          <a:solidFill>
            <a:schemeClr val="tx1"/>
          </a:solidFill>
          <a:latin typeface="+mn-lt"/>
          <a:ea typeface="+mn-ea"/>
          <a:cs typeface="+mn-cs"/>
        </a:defRPr>
      </a:lvl2pPr>
      <a:lvl3pPr marL="1223924" algn="l" defTabSz="1223924" rtl="0" eaLnBrk="1" latinLnBrk="0" hangingPunct="1">
        <a:defRPr sz="2409" kern="1200">
          <a:solidFill>
            <a:schemeClr val="tx1"/>
          </a:solidFill>
          <a:latin typeface="+mn-lt"/>
          <a:ea typeface="+mn-ea"/>
          <a:cs typeface="+mn-cs"/>
        </a:defRPr>
      </a:lvl3pPr>
      <a:lvl4pPr marL="1835887" algn="l" defTabSz="1223924" rtl="0" eaLnBrk="1" latinLnBrk="0" hangingPunct="1">
        <a:defRPr sz="2409" kern="1200">
          <a:solidFill>
            <a:schemeClr val="tx1"/>
          </a:solidFill>
          <a:latin typeface="+mn-lt"/>
          <a:ea typeface="+mn-ea"/>
          <a:cs typeface="+mn-cs"/>
        </a:defRPr>
      </a:lvl4pPr>
      <a:lvl5pPr marL="2447849" algn="l" defTabSz="1223924" rtl="0" eaLnBrk="1" latinLnBrk="0" hangingPunct="1">
        <a:defRPr sz="2409" kern="1200">
          <a:solidFill>
            <a:schemeClr val="tx1"/>
          </a:solidFill>
          <a:latin typeface="+mn-lt"/>
          <a:ea typeface="+mn-ea"/>
          <a:cs typeface="+mn-cs"/>
        </a:defRPr>
      </a:lvl5pPr>
      <a:lvl6pPr marL="3059811" algn="l" defTabSz="1223924" rtl="0" eaLnBrk="1" latinLnBrk="0" hangingPunct="1">
        <a:defRPr sz="2409" kern="1200">
          <a:solidFill>
            <a:schemeClr val="tx1"/>
          </a:solidFill>
          <a:latin typeface="+mn-lt"/>
          <a:ea typeface="+mn-ea"/>
          <a:cs typeface="+mn-cs"/>
        </a:defRPr>
      </a:lvl6pPr>
      <a:lvl7pPr marL="3671773" algn="l" defTabSz="1223924" rtl="0" eaLnBrk="1" latinLnBrk="0" hangingPunct="1">
        <a:defRPr sz="2409" kern="1200">
          <a:solidFill>
            <a:schemeClr val="tx1"/>
          </a:solidFill>
          <a:latin typeface="+mn-lt"/>
          <a:ea typeface="+mn-ea"/>
          <a:cs typeface="+mn-cs"/>
        </a:defRPr>
      </a:lvl7pPr>
      <a:lvl8pPr marL="4283735" algn="l" defTabSz="1223924" rtl="0" eaLnBrk="1" latinLnBrk="0" hangingPunct="1">
        <a:defRPr sz="2409" kern="1200">
          <a:solidFill>
            <a:schemeClr val="tx1"/>
          </a:solidFill>
          <a:latin typeface="+mn-lt"/>
          <a:ea typeface="+mn-ea"/>
          <a:cs typeface="+mn-cs"/>
        </a:defRPr>
      </a:lvl8pPr>
      <a:lvl9pPr marL="4895698" algn="l" defTabSz="1223924" rtl="0" eaLnBrk="1" latinLnBrk="0" hangingPunct="1">
        <a:defRPr sz="24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epicstays.eu/case-studies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erson lying on a bed in front of a house&#10;&#10;AI-generated content may be incorrect.">
            <a:extLst>
              <a:ext uri="{FF2B5EF4-FFF2-40B4-BE49-F238E27FC236}">
                <a16:creationId xmlns:a16="http://schemas.microsoft.com/office/drawing/2014/main" id="{01A2090F-5E2B-72E3-76C4-80C4E4D0E7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0" y="5565667"/>
            <a:ext cx="6941188" cy="5205890"/>
          </a:xfrm>
          <a:prstGeom prst="ellipse">
            <a:avLst/>
          </a:prstGeom>
        </p:spPr>
      </p:pic>
      <p:sp>
        <p:nvSpPr>
          <p:cNvPr id="190" name="Freeform 189">
            <a:extLst>
              <a:ext uri="{FF2B5EF4-FFF2-40B4-BE49-F238E27FC236}">
                <a16:creationId xmlns:a16="http://schemas.microsoft.com/office/drawing/2014/main" id="{A06FCB90-FE22-E209-4A69-81278B28B2BF}"/>
              </a:ext>
            </a:extLst>
          </p:cNvPr>
          <p:cNvSpPr/>
          <p:nvPr/>
        </p:nvSpPr>
        <p:spPr>
          <a:xfrm rot="10800000">
            <a:off x="-39434" y="3006924"/>
            <a:ext cx="4870091" cy="4493033"/>
          </a:xfrm>
          <a:custGeom>
            <a:avLst/>
            <a:gdLst>
              <a:gd name="connsiteX0" fmla="*/ 4973424 w 5200249"/>
              <a:gd name="connsiteY0" fmla="*/ 4607008 h 4607008"/>
              <a:gd name="connsiteX1" fmla="*/ 2432783 w 5200249"/>
              <a:gd name="connsiteY1" fmla="*/ 4607008 h 4607008"/>
              <a:gd name="connsiteX2" fmla="*/ 2432783 w 5200249"/>
              <a:gd name="connsiteY2" fmla="*/ 4602201 h 4607008"/>
              <a:gd name="connsiteX3" fmla="*/ 2302970 w 5200249"/>
              <a:gd name="connsiteY3" fmla="*/ 4607008 h 4607008"/>
              <a:gd name="connsiteX4" fmla="*/ 0 w 5200249"/>
              <a:gd name="connsiteY4" fmla="*/ 2303503 h 4607008"/>
              <a:gd name="connsiteX5" fmla="*/ 2302970 w 5200249"/>
              <a:gd name="connsiteY5" fmla="*/ 0 h 4607008"/>
              <a:gd name="connsiteX6" fmla="*/ 2432784 w 5200249"/>
              <a:gd name="connsiteY6" fmla="*/ 4807 h 4607008"/>
              <a:gd name="connsiteX7" fmla="*/ 2432784 w 5200249"/>
              <a:gd name="connsiteY7" fmla="*/ 0 h 4607008"/>
              <a:gd name="connsiteX8" fmla="*/ 4973424 w 5200249"/>
              <a:gd name="connsiteY8" fmla="*/ 0 h 4607008"/>
              <a:gd name="connsiteX9" fmla="*/ 4973424 w 5200249"/>
              <a:gd name="connsiteY9" fmla="*/ 8275 h 4607008"/>
              <a:gd name="connsiteX10" fmla="*/ 5191974 w 5200249"/>
              <a:gd name="connsiteY10" fmla="*/ 2008 h 4607008"/>
              <a:gd name="connsiteX11" fmla="*/ 5191974 w 5200249"/>
              <a:gd name="connsiteY11" fmla="*/ 1964490 h 4607008"/>
              <a:gd name="connsiteX12" fmla="*/ 5196782 w 5200249"/>
              <a:gd name="connsiteY12" fmla="*/ 1964490 h 4607008"/>
              <a:gd name="connsiteX13" fmla="*/ 5191974 w 5200249"/>
              <a:gd name="connsiteY13" fmla="*/ 2193108 h 4607008"/>
              <a:gd name="connsiteX14" fmla="*/ 5200249 w 5200249"/>
              <a:gd name="connsiteY14" fmla="*/ 2481662 h 4607008"/>
              <a:gd name="connsiteX15" fmla="*/ 5191974 w 5200249"/>
              <a:gd name="connsiteY15" fmla="*/ 2481662 h 4607008"/>
              <a:gd name="connsiteX16" fmla="*/ 5191974 w 5200249"/>
              <a:gd name="connsiteY16" fmla="*/ 4605008 h 4607008"/>
              <a:gd name="connsiteX17" fmla="*/ 4973424 w 5200249"/>
              <a:gd name="connsiteY17" fmla="*/ 4598762 h 4607008"/>
              <a:gd name="connsiteX18" fmla="*/ 4973424 w 5200249"/>
              <a:gd name="connsiteY18" fmla="*/ 4607008 h 4607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200249" h="4607008">
                <a:moveTo>
                  <a:pt x="4973424" y="4607008"/>
                </a:moveTo>
                <a:lnTo>
                  <a:pt x="2432783" y="4607008"/>
                </a:lnTo>
                <a:lnTo>
                  <a:pt x="2432783" y="4602201"/>
                </a:lnTo>
                <a:cubicBezTo>
                  <a:pt x="2389512" y="4607008"/>
                  <a:pt x="2346239" y="4607008"/>
                  <a:pt x="2302970" y="4607008"/>
                </a:cubicBezTo>
                <a:cubicBezTo>
                  <a:pt x="1028882" y="4607008"/>
                  <a:pt x="0" y="3577886"/>
                  <a:pt x="0" y="2303503"/>
                </a:cubicBezTo>
                <a:cubicBezTo>
                  <a:pt x="0" y="1029124"/>
                  <a:pt x="1033694" y="0"/>
                  <a:pt x="2302970" y="0"/>
                </a:cubicBezTo>
                <a:cubicBezTo>
                  <a:pt x="2346239" y="0"/>
                  <a:pt x="2394320" y="0"/>
                  <a:pt x="2432784" y="4807"/>
                </a:cubicBezTo>
                <a:lnTo>
                  <a:pt x="2432784" y="0"/>
                </a:lnTo>
                <a:lnTo>
                  <a:pt x="4973424" y="0"/>
                </a:lnTo>
                <a:lnTo>
                  <a:pt x="4973424" y="8275"/>
                </a:lnTo>
                <a:lnTo>
                  <a:pt x="5191974" y="2008"/>
                </a:lnTo>
                <a:lnTo>
                  <a:pt x="5191974" y="1964490"/>
                </a:lnTo>
                <a:lnTo>
                  <a:pt x="5196782" y="1964490"/>
                </a:lnTo>
                <a:cubicBezTo>
                  <a:pt x="5191974" y="2032227"/>
                  <a:pt x="5191974" y="2116905"/>
                  <a:pt x="5191974" y="2193108"/>
                </a:cubicBezTo>
                <a:lnTo>
                  <a:pt x="5200249" y="2481662"/>
                </a:lnTo>
                <a:lnTo>
                  <a:pt x="5191974" y="2481662"/>
                </a:lnTo>
                <a:lnTo>
                  <a:pt x="5191974" y="4605008"/>
                </a:lnTo>
                <a:lnTo>
                  <a:pt x="4973424" y="4598762"/>
                </a:lnTo>
                <a:lnTo>
                  <a:pt x="4973424" y="4607008"/>
                </a:lnTo>
                <a:close/>
              </a:path>
            </a:pathLst>
          </a:custGeom>
          <a:solidFill>
            <a:srgbClr val="4595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02" name="Rounded Rectangle 101">
            <a:extLst>
              <a:ext uri="{FF2B5EF4-FFF2-40B4-BE49-F238E27FC236}">
                <a16:creationId xmlns:a16="http://schemas.microsoft.com/office/drawing/2014/main" id="{676CA9C0-41C4-0082-D3F5-BCCFD9551BF4}"/>
              </a:ext>
            </a:extLst>
          </p:cNvPr>
          <p:cNvSpPr/>
          <p:nvPr/>
        </p:nvSpPr>
        <p:spPr>
          <a:xfrm>
            <a:off x="5162478" y="2508616"/>
            <a:ext cx="1494883" cy="2950011"/>
          </a:xfrm>
          <a:prstGeom prst="roundRect">
            <a:avLst/>
          </a:prstGeom>
          <a:solidFill>
            <a:schemeClr val="bg1"/>
          </a:solidFill>
          <a:ln>
            <a:solidFill>
              <a:srgbClr val="EC7C6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63"/>
          </a:p>
        </p:txBody>
      </p:sp>
      <p:sp>
        <p:nvSpPr>
          <p:cNvPr id="103" name="Freeform 102">
            <a:extLst>
              <a:ext uri="{FF2B5EF4-FFF2-40B4-BE49-F238E27FC236}">
                <a16:creationId xmlns:a16="http://schemas.microsoft.com/office/drawing/2014/main" id="{C004447C-F87E-7295-D3EC-82B850FDCA23}"/>
              </a:ext>
            </a:extLst>
          </p:cNvPr>
          <p:cNvSpPr/>
          <p:nvPr/>
        </p:nvSpPr>
        <p:spPr>
          <a:xfrm rot="5400000">
            <a:off x="5256732" y="1336978"/>
            <a:ext cx="1306376" cy="1494883"/>
          </a:xfrm>
          <a:custGeom>
            <a:avLst/>
            <a:gdLst>
              <a:gd name="connsiteX0" fmla="*/ 0 w 2212341"/>
              <a:gd name="connsiteY0" fmla="*/ 2109639 h 2531577"/>
              <a:gd name="connsiteX1" fmla="*/ 0 w 2212341"/>
              <a:gd name="connsiteY1" fmla="*/ 421938 h 2531577"/>
              <a:gd name="connsiteX2" fmla="*/ 421938 w 2212341"/>
              <a:gd name="connsiteY2" fmla="*/ 0 h 2531577"/>
              <a:gd name="connsiteX3" fmla="*/ 2212341 w 2212341"/>
              <a:gd name="connsiteY3" fmla="*/ 0 h 2531577"/>
              <a:gd name="connsiteX4" fmla="*/ 2212341 w 2212341"/>
              <a:gd name="connsiteY4" fmla="*/ 2531577 h 2531577"/>
              <a:gd name="connsiteX5" fmla="*/ 421938 w 2212341"/>
              <a:gd name="connsiteY5" fmla="*/ 2531577 h 2531577"/>
              <a:gd name="connsiteX6" fmla="*/ 0 w 2212341"/>
              <a:gd name="connsiteY6" fmla="*/ 2109639 h 25315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212341" h="2531577">
                <a:moveTo>
                  <a:pt x="0" y="2109639"/>
                </a:moveTo>
                <a:lnTo>
                  <a:pt x="0" y="421938"/>
                </a:lnTo>
                <a:cubicBezTo>
                  <a:pt x="0" y="188908"/>
                  <a:pt x="188908" y="0"/>
                  <a:pt x="421938" y="0"/>
                </a:cubicBezTo>
                <a:lnTo>
                  <a:pt x="2212341" y="0"/>
                </a:lnTo>
                <a:lnTo>
                  <a:pt x="2212341" y="2531577"/>
                </a:lnTo>
                <a:lnTo>
                  <a:pt x="421938" y="2531577"/>
                </a:lnTo>
                <a:cubicBezTo>
                  <a:pt x="188908" y="2531577"/>
                  <a:pt x="0" y="2342669"/>
                  <a:pt x="0" y="2109639"/>
                </a:cubicBezTo>
                <a:close/>
              </a:path>
            </a:pathLst>
          </a:custGeom>
          <a:solidFill>
            <a:srgbClr val="EC7C6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063"/>
          </a:p>
        </p:txBody>
      </p:sp>
      <p:sp>
        <p:nvSpPr>
          <p:cNvPr id="104" name="Freeform 103">
            <a:extLst>
              <a:ext uri="{FF2B5EF4-FFF2-40B4-BE49-F238E27FC236}">
                <a16:creationId xmlns:a16="http://schemas.microsoft.com/office/drawing/2014/main" id="{D0BC60D3-93B0-ED93-E2B3-BBE878D793F0}"/>
              </a:ext>
            </a:extLst>
          </p:cNvPr>
          <p:cNvSpPr/>
          <p:nvPr/>
        </p:nvSpPr>
        <p:spPr>
          <a:xfrm rot="10800000">
            <a:off x="5162479" y="1431231"/>
            <a:ext cx="1494883" cy="359218"/>
          </a:xfrm>
          <a:custGeom>
            <a:avLst/>
            <a:gdLst>
              <a:gd name="connsiteX0" fmla="*/ 1245731 w 1494883"/>
              <a:gd name="connsiteY0" fmla="*/ 359218 h 359218"/>
              <a:gd name="connsiteX1" fmla="*/ 249153 w 1494883"/>
              <a:gd name="connsiteY1" fmla="*/ 359218 h 359218"/>
              <a:gd name="connsiteX2" fmla="*/ 0 w 1494883"/>
              <a:gd name="connsiteY2" fmla="*/ 110066 h 359218"/>
              <a:gd name="connsiteX3" fmla="*/ 0 w 1494883"/>
              <a:gd name="connsiteY3" fmla="*/ 0 h 359218"/>
              <a:gd name="connsiteX4" fmla="*/ 1494883 w 1494883"/>
              <a:gd name="connsiteY4" fmla="*/ 0 h 359218"/>
              <a:gd name="connsiteX5" fmla="*/ 1494883 w 1494883"/>
              <a:gd name="connsiteY5" fmla="*/ 110066 h 359218"/>
              <a:gd name="connsiteX6" fmla="*/ 1245731 w 1494883"/>
              <a:gd name="connsiteY6" fmla="*/ 359218 h 3592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494883" h="359218">
                <a:moveTo>
                  <a:pt x="1245731" y="359218"/>
                </a:moveTo>
                <a:lnTo>
                  <a:pt x="249153" y="359218"/>
                </a:lnTo>
                <a:cubicBezTo>
                  <a:pt x="111550" y="359218"/>
                  <a:pt x="0" y="247669"/>
                  <a:pt x="0" y="110066"/>
                </a:cubicBezTo>
                <a:lnTo>
                  <a:pt x="0" y="0"/>
                </a:lnTo>
                <a:lnTo>
                  <a:pt x="1494883" y="0"/>
                </a:lnTo>
                <a:lnTo>
                  <a:pt x="1494883" y="110066"/>
                </a:lnTo>
                <a:cubicBezTo>
                  <a:pt x="1494883" y="247669"/>
                  <a:pt x="1383334" y="359218"/>
                  <a:pt x="1245731" y="359218"/>
                </a:cubicBezTo>
                <a:close/>
              </a:path>
            </a:pathLst>
          </a:custGeom>
          <a:solidFill>
            <a:srgbClr val="459597"/>
          </a:solidFill>
          <a:ln w="19050">
            <a:solidFill>
              <a:srgbClr val="45959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063" dirty="0"/>
          </a:p>
        </p:txBody>
      </p:sp>
      <p:sp>
        <p:nvSpPr>
          <p:cNvPr id="105" name="Rounded Rectangle 104">
            <a:extLst>
              <a:ext uri="{FF2B5EF4-FFF2-40B4-BE49-F238E27FC236}">
                <a16:creationId xmlns:a16="http://schemas.microsoft.com/office/drawing/2014/main" id="{16BB95E3-004D-2D77-DBDD-63555EA22079}"/>
              </a:ext>
            </a:extLst>
          </p:cNvPr>
          <p:cNvSpPr/>
          <p:nvPr/>
        </p:nvSpPr>
        <p:spPr>
          <a:xfrm>
            <a:off x="6905934" y="2508615"/>
            <a:ext cx="1494883" cy="2950009"/>
          </a:xfrm>
          <a:prstGeom prst="roundRect">
            <a:avLst/>
          </a:prstGeom>
          <a:solidFill>
            <a:schemeClr val="bg1"/>
          </a:solidFill>
          <a:ln>
            <a:solidFill>
              <a:srgbClr val="EC7C6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63"/>
          </a:p>
        </p:txBody>
      </p:sp>
      <p:sp>
        <p:nvSpPr>
          <p:cNvPr id="106" name="Freeform 105">
            <a:extLst>
              <a:ext uri="{FF2B5EF4-FFF2-40B4-BE49-F238E27FC236}">
                <a16:creationId xmlns:a16="http://schemas.microsoft.com/office/drawing/2014/main" id="{9BC33A8E-4616-A2B0-D00F-A97122F94F52}"/>
              </a:ext>
            </a:extLst>
          </p:cNvPr>
          <p:cNvSpPr/>
          <p:nvPr/>
        </p:nvSpPr>
        <p:spPr>
          <a:xfrm rot="5400000">
            <a:off x="7000188" y="1336977"/>
            <a:ext cx="1306376" cy="1494883"/>
          </a:xfrm>
          <a:custGeom>
            <a:avLst/>
            <a:gdLst>
              <a:gd name="connsiteX0" fmla="*/ 0 w 2212341"/>
              <a:gd name="connsiteY0" fmla="*/ 2109639 h 2531577"/>
              <a:gd name="connsiteX1" fmla="*/ 0 w 2212341"/>
              <a:gd name="connsiteY1" fmla="*/ 421938 h 2531577"/>
              <a:gd name="connsiteX2" fmla="*/ 421938 w 2212341"/>
              <a:gd name="connsiteY2" fmla="*/ 0 h 2531577"/>
              <a:gd name="connsiteX3" fmla="*/ 2212341 w 2212341"/>
              <a:gd name="connsiteY3" fmla="*/ 0 h 2531577"/>
              <a:gd name="connsiteX4" fmla="*/ 2212341 w 2212341"/>
              <a:gd name="connsiteY4" fmla="*/ 2531577 h 2531577"/>
              <a:gd name="connsiteX5" fmla="*/ 421938 w 2212341"/>
              <a:gd name="connsiteY5" fmla="*/ 2531577 h 2531577"/>
              <a:gd name="connsiteX6" fmla="*/ 0 w 2212341"/>
              <a:gd name="connsiteY6" fmla="*/ 2109639 h 25315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212341" h="2531577">
                <a:moveTo>
                  <a:pt x="0" y="2109639"/>
                </a:moveTo>
                <a:lnTo>
                  <a:pt x="0" y="421938"/>
                </a:lnTo>
                <a:cubicBezTo>
                  <a:pt x="0" y="188908"/>
                  <a:pt x="188908" y="0"/>
                  <a:pt x="421938" y="0"/>
                </a:cubicBezTo>
                <a:lnTo>
                  <a:pt x="2212341" y="0"/>
                </a:lnTo>
                <a:lnTo>
                  <a:pt x="2212341" y="2531577"/>
                </a:lnTo>
                <a:lnTo>
                  <a:pt x="421938" y="2531577"/>
                </a:lnTo>
                <a:cubicBezTo>
                  <a:pt x="188908" y="2531577"/>
                  <a:pt x="0" y="2342669"/>
                  <a:pt x="0" y="2109639"/>
                </a:cubicBezTo>
                <a:close/>
              </a:path>
            </a:pathLst>
          </a:custGeom>
          <a:solidFill>
            <a:srgbClr val="EC7C69"/>
          </a:solidFill>
          <a:ln>
            <a:solidFill>
              <a:srgbClr val="EC7C6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063"/>
          </a:p>
        </p:txBody>
      </p:sp>
      <p:sp>
        <p:nvSpPr>
          <p:cNvPr id="107" name="Rounded Rectangle 106">
            <a:extLst>
              <a:ext uri="{FF2B5EF4-FFF2-40B4-BE49-F238E27FC236}">
                <a16:creationId xmlns:a16="http://schemas.microsoft.com/office/drawing/2014/main" id="{E58CB1CD-8DDB-5D2E-30A3-18105BFF4EED}"/>
              </a:ext>
            </a:extLst>
          </p:cNvPr>
          <p:cNvSpPr/>
          <p:nvPr/>
        </p:nvSpPr>
        <p:spPr>
          <a:xfrm>
            <a:off x="8631104" y="2508617"/>
            <a:ext cx="1494883" cy="2950008"/>
          </a:xfrm>
          <a:prstGeom prst="roundRect">
            <a:avLst/>
          </a:prstGeom>
          <a:solidFill>
            <a:schemeClr val="bg1"/>
          </a:solidFill>
          <a:ln>
            <a:solidFill>
              <a:srgbClr val="EC7C6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63"/>
          </a:p>
        </p:txBody>
      </p:sp>
      <p:sp>
        <p:nvSpPr>
          <p:cNvPr id="108" name="Freeform 107">
            <a:extLst>
              <a:ext uri="{FF2B5EF4-FFF2-40B4-BE49-F238E27FC236}">
                <a16:creationId xmlns:a16="http://schemas.microsoft.com/office/drawing/2014/main" id="{E9094E55-937E-285B-C7C3-AD1BC291B273}"/>
              </a:ext>
            </a:extLst>
          </p:cNvPr>
          <p:cNvSpPr/>
          <p:nvPr/>
        </p:nvSpPr>
        <p:spPr>
          <a:xfrm rot="5400000">
            <a:off x="8725358" y="1336978"/>
            <a:ext cx="1306376" cy="1494883"/>
          </a:xfrm>
          <a:custGeom>
            <a:avLst/>
            <a:gdLst>
              <a:gd name="connsiteX0" fmla="*/ 0 w 2212341"/>
              <a:gd name="connsiteY0" fmla="*/ 2109639 h 2531577"/>
              <a:gd name="connsiteX1" fmla="*/ 0 w 2212341"/>
              <a:gd name="connsiteY1" fmla="*/ 421938 h 2531577"/>
              <a:gd name="connsiteX2" fmla="*/ 421938 w 2212341"/>
              <a:gd name="connsiteY2" fmla="*/ 0 h 2531577"/>
              <a:gd name="connsiteX3" fmla="*/ 2212341 w 2212341"/>
              <a:gd name="connsiteY3" fmla="*/ 0 h 2531577"/>
              <a:gd name="connsiteX4" fmla="*/ 2212341 w 2212341"/>
              <a:gd name="connsiteY4" fmla="*/ 2531577 h 2531577"/>
              <a:gd name="connsiteX5" fmla="*/ 421938 w 2212341"/>
              <a:gd name="connsiteY5" fmla="*/ 2531577 h 2531577"/>
              <a:gd name="connsiteX6" fmla="*/ 0 w 2212341"/>
              <a:gd name="connsiteY6" fmla="*/ 2109639 h 25315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212341" h="2531577">
                <a:moveTo>
                  <a:pt x="0" y="2109639"/>
                </a:moveTo>
                <a:lnTo>
                  <a:pt x="0" y="421938"/>
                </a:lnTo>
                <a:cubicBezTo>
                  <a:pt x="0" y="188908"/>
                  <a:pt x="188908" y="0"/>
                  <a:pt x="421938" y="0"/>
                </a:cubicBezTo>
                <a:lnTo>
                  <a:pt x="2212341" y="0"/>
                </a:lnTo>
                <a:lnTo>
                  <a:pt x="2212341" y="2531577"/>
                </a:lnTo>
                <a:lnTo>
                  <a:pt x="421938" y="2531577"/>
                </a:lnTo>
                <a:cubicBezTo>
                  <a:pt x="188908" y="2531577"/>
                  <a:pt x="0" y="2342669"/>
                  <a:pt x="0" y="2109639"/>
                </a:cubicBezTo>
                <a:close/>
              </a:path>
            </a:pathLst>
          </a:custGeom>
          <a:solidFill>
            <a:srgbClr val="EC7C69"/>
          </a:solidFill>
          <a:ln>
            <a:solidFill>
              <a:srgbClr val="EC7C6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063"/>
          </a:p>
        </p:txBody>
      </p:sp>
      <p:sp>
        <p:nvSpPr>
          <p:cNvPr id="109" name="Freeform 108">
            <a:extLst>
              <a:ext uri="{FF2B5EF4-FFF2-40B4-BE49-F238E27FC236}">
                <a16:creationId xmlns:a16="http://schemas.microsoft.com/office/drawing/2014/main" id="{51EF0D44-92C4-73FE-7807-8CDD9FDB1966}"/>
              </a:ext>
            </a:extLst>
          </p:cNvPr>
          <p:cNvSpPr/>
          <p:nvPr/>
        </p:nvSpPr>
        <p:spPr>
          <a:xfrm rot="10800000">
            <a:off x="6905934" y="1431231"/>
            <a:ext cx="1494883" cy="359218"/>
          </a:xfrm>
          <a:custGeom>
            <a:avLst/>
            <a:gdLst>
              <a:gd name="connsiteX0" fmla="*/ 1245731 w 1494883"/>
              <a:gd name="connsiteY0" fmla="*/ 359218 h 359218"/>
              <a:gd name="connsiteX1" fmla="*/ 249153 w 1494883"/>
              <a:gd name="connsiteY1" fmla="*/ 359218 h 359218"/>
              <a:gd name="connsiteX2" fmla="*/ 0 w 1494883"/>
              <a:gd name="connsiteY2" fmla="*/ 110066 h 359218"/>
              <a:gd name="connsiteX3" fmla="*/ 0 w 1494883"/>
              <a:gd name="connsiteY3" fmla="*/ 0 h 359218"/>
              <a:gd name="connsiteX4" fmla="*/ 1494883 w 1494883"/>
              <a:gd name="connsiteY4" fmla="*/ 0 h 359218"/>
              <a:gd name="connsiteX5" fmla="*/ 1494883 w 1494883"/>
              <a:gd name="connsiteY5" fmla="*/ 110066 h 359218"/>
              <a:gd name="connsiteX6" fmla="*/ 1245731 w 1494883"/>
              <a:gd name="connsiteY6" fmla="*/ 359218 h 3592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494883" h="359218">
                <a:moveTo>
                  <a:pt x="1245731" y="359218"/>
                </a:moveTo>
                <a:lnTo>
                  <a:pt x="249153" y="359218"/>
                </a:lnTo>
                <a:cubicBezTo>
                  <a:pt x="111550" y="359218"/>
                  <a:pt x="0" y="247669"/>
                  <a:pt x="0" y="110066"/>
                </a:cubicBezTo>
                <a:lnTo>
                  <a:pt x="0" y="0"/>
                </a:lnTo>
                <a:lnTo>
                  <a:pt x="1494883" y="0"/>
                </a:lnTo>
                <a:lnTo>
                  <a:pt x="1494883" y="110066"/>
                </a:lnTo>
                <a:cubicBezTo>
                  <a:pt x="1494883" y="247669"/>
                  <a:pt x="1383334" y="359218"/>
                  <a:pt x="1245731" y="359218"/>
                </a:cubicBezTo>
                <a:close/>
              </a:path>
            </a:pathLst>
          </a:custGeom>
          <a:solidFill>
            <a:srgbClr val="459597"/>
          </a:solidFill>
          <a:ln w="19050">
            <a:solidFill>
              <a:srgbClr val="45959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063"/>
          </a:p>
        </p:txBody>
      </p:sp>
      <p:sp>
        <p:nvSpPr>
          <p:cNvPr id="110" name="Freeform 109">
            <a:extLst>
              <a:ext uri="{FF2B5EF4-FFF2-40B4-BE49-F238E27FC236}">
                <a16:creationId xmlns:a16="http://schemas.microsoft.com/office/drawing/2014/main" id="{EE208C93-9A81-393F-668E-365DE9C96700}"/>
              </a:ext>
            </a:extLst>
          </p:cNvPr>
          <p:cNvSpPr/>
          <p:nvPr/>
        </p:nvSpPr>
        <p:spPr>
          <a:xfrm rot="10800000">
            <a:off x="8631104" y="1431231"/>
            <a:ext cx="1494883" cy="359218"/>
          </a:xfrm>
          <a:custGeom>
            <a:avLst/>
            <a:gdLst>
              <a:gd name="connsiteX0" fmla="*/ 1245731 w 1494883"/>
              <a:gd name="connsiteY0" fmla="*/ 359218 h 359218"/>
              <a:gd name="connsiteX1" fmla="*/ 249153 w 1494883"/>
              <a:gd name="connsiteY1" fmla="*/ 359218 h 359218"/>
              <a:gd name="connsiteX2" fmla="*/ 0 w 1494883"/>
              <a:gd name="connsiteY2" fmla="*/ 110066 h 359218"/>
              <a:gd name="connsiteX3" fmla="*/ 0 w 1494883"/>
              <a:gd name="connsiteY3" fmla="*/ 0 h 359218"/>
              <a:gd name="connsiteX4" fmla="*/ 1494883 w 1494883"/>
              <a:gd name="connsiteY4" fmla="*/ 0 h 359218"/>
              <a:gd name="connsiteX5" fmla="*/ 1494883 w 1494883"/>
              <a:gd name="connsiteY5" fmla="*/ 110066 h 359218"/>
              <a:gd name="connsiteX6" fmla="*/ 1245731 w 1494883"/>
              <a:gd name="connsiteY6" fmla="*/ 359218 h 3592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494883" h="359218">
                <a:moveTo>
                  <a:pt x="1245731" y="359218"/>
                </a:moveTo>
                <a:lnTo>
                  <a:pt x="249153" y="359218"/>
                </a:lnTo>
                <a:cubicBezTo>
                  <a:pt x="111550" y="359218"/>
                  <a:pt x="0" y="247669"/>
                  <a:pt x="0" y="110066"/>
                </a:cubicBezTo>
                <a:lnTo>
                  <a:pt x="0" y="0"/>
                </a:lnTo>
                <a:lnTo>
                  <a:pt x="1494883" y="0"/>
                </a:lnTo>
                <a:lnTo>
                  <a:pt x="1494883" y="110066"/>
                </a:lnTo>
                <a:cubicBezTo>
                  <a:pt x="1494883" y="247669"/>
                  <a:pt x="1383334" y="359218"/>
                  <a:pt x="1245731" y="359218"/>
                </a:cubicBezTo>
                <a:close/>
              </a:path>
            </a:pathLst>
          </a:custGeom>
          <a:solidFill>
            <a:srgbClr val="459597"/>
          </a:solidFill>
          <a:ln w="19050">
            <a:solidFill>
              <a:srgbClr val="45959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063"/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43374959-A659-F203-D29E-C2196B42DE26}"/>
              </a:ext>
            </a:extLst>
          </p:cNvPr>
          <p:cNvSpPr/>
          <p:nvPr/>
        </p:nvSpPr>
        <p:spPr>
          <a:xfrm>
            <a:off x="5155466" y="1552457"/>
            <a:ext cx="1494884" cy="254044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ctr">
              <a:lnSpc>
                <a:spcPts val="1063"/>
              </a:lnSpc>
            </a:pPr>
            <a:r>
              <a:rPr lang="en-US" sz="1653" b="1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NÁMSKEIÐ 1</a:t>
            </a:r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EC18A38C-EDA2-C205-BC9B-73A4EFA6131F}"/>
              </a:ext>
            </a:extLst>
          </p:cNvPr>
          <p:cNvSpPr/>
          <p:nvPr/>
        </p:nvSpPr>
        <p:spPr>
          <a:xfrm>
            <a:off x="5162476" y="1844051"/>
            <a:ext cx="1494883" cy="711413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ctr">
              <a:lnSpc>
                <a:spcPts val="1240"/>
              </a:lnSpc>
            </a:pPr>
            <a:r>
              <a:rPr lang="en-US" sz="1240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Inngangur</a:t>
            </a:r>
            <a:r>
              <a:rPr lang="en-US" sz="124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1240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að</a:t>
            </a:r>
            <a:r>
              <a:rPr lang="en-US" sz="124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1240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óhefðbundnum</a:t>
            </a:r>
            <a:r>
              <a:rPr lang="en-US" sz="124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1240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gistimöguleikum</a:t>
            </a:r>
            <a:r>
              <a:rPr lang="en-US" sz="124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í ferðaþjónustu </a:t>
            </a:r>
          </a:p>
        </p:txBody>
      </p:sp>
      <p:cxnSp>
        <p:nvCxnSpPr>
          <p:cNvPr id="113" name="Straight Connector 112">
            <a:extLst>
              <a:ext uri="{FF2B5EF4-FFF2-40B4-BE49-F238E27FC236}">
                <a16:creationId xmlns:a16="http://schemas.microsoft.com/office/drawing/2014/main" id="{3DA19935-37EF-4765-F642-3491258D231C}"/>
              </a:ext>
            </a:extLst>
          </p:cNvPr>
          <p:cNvCxnSpPr/>
          <p:nvPr/>
        </p:nvCxnSpPr>
        <p:spPr>
          <a:xfrm>
            <a:off x="5162478" y="1790451"/>
            <a:ext cx="1494883" cy="0"/>
          </a:xfrm>
          <a:prstGeom prst="line">
            <a:avLst/>
          </a:prstGeom>
          <a:ln w="1905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>
            <a:extLst>
              <a:ext uri="{FF2B5EF4-FFF2-40B4-BE49-F238E27FC236}">
                <a16:creationId xmlns:a16="http://schemas.microsoft.com/office/drawing/2014/main" id="{AE5C1EAA-7C8C-CE3C-7628-6E8EBEA6B3AA}"/>
              </a:ext>
            </a:extLst>
          </p:cNvPr>
          <p:cNvCxnSpPr/>
          <p:nvPr/>
        </p:nvCxnSpPr>
        <p:spPr>
          <a:xfrm>
            <a:off x="5174566" y="3587506"/>
            <a:ext cx="1494883" cy="0"/>
          </a:xfrm>
          <a:prstGeom prst="line">
            <a:avLst/>
          </a:prstGeom>
          <a:ln w="19050">
            <a:solidFill>
              <a:srgbClr val="EC7C69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>
            <a:extLst>
              <a:ext uri="{FF2B5EF4-FFF2-40B4-BE49-F238E27FC236}">
                <a16:creationId xmlns:a16="http://schemas.microsoft.com/office/drawing/2014/main" id="{A5A3735B-E622-11BD-2418-D2E66BB683C8}"/>
              </a:ext>
            </a:extLst>
          </p:cNvPr>
          <p:cNvCxnSpPr/>
          <p:nvPr/>
        </p:nvCxnSpPr>
        <p:spPr>
          <a:xfrm>
            <a:off x="5197732" y="4493434"/>
            <a:ext cx="1494883" cy="0"/>
          </a:xfrm>
          <a:prstGeom prst="line">
            <a:avLst/>
          </a:prstGeom>
          <a:ln w="19050">
            <a:solidFill>
              <a:srgbClr val="EC7C69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Rectangle 115">
            <a:extLst>
              <a:ext uri="{FF2B5EF4-FFF2-40B4-BE49-F238E27FC236}">
                <a16:creationId xmlns:a16="http://schemas.microsoft.com/office/drawing/2014/main" id="{F0747115-9FE2-F9AC-A6F1-5D5F508E91FA}"/>
              </a:ext>
            </a:extLst>
          </p:cNvPr>
          <p:cNvSpPr/>
          <p:nvPr/>
        </p:nvSpPr>
        <p:spPr>
          <a:xfrm>
            <a:off x="5197732" y="2792704"/>
            <a:ext cx="1443474" cy="2768515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>
              <a:lnSpc>
                <a:spcPts val="827"/>
              </a:lnSpc>
            </a:pP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Hagnýt upphafspunktur til að koma á fót óhefðbundnum gistimöguleikum í ferðaþjónustu. </a:t>
            </a:r>
            <a:r>
              <a:rPr lang="en-US" sz="827" dirty="0">
                <a:solidFill>
                  <a:srgbClr val="404040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Lærðu um þessa </a:t>
            </a:r>
            <a:r>
              <a:rPr lang="en-US" sz="827" b="1" dirty="0">
                <a:solidFill>
                  <a:srgbClr val="404040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sífellt vaxandi þróun </a:t>
            </a:r>
            <a:r>
              <a:rPr lang="en-US" sz="827" dirty="0">
                <a:solidFill>
                  <a:srgbClr val="404040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og hvernig á að 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greina </a:t>
            </a:r>
            <a:r>
              <a:rPr lang="en-US" sz="827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tækifæri.</a:t>
            </a:r>
          </a:p>
          <a:p>
            <a:pPr>
              <a:lnSpc>
                <a:spcPts val="827"/>
              </a:lnSpc>
            </a:pP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 </a:t>
            </a:r>
          </a:p>
          <a:p>
            <a:pPr>
              <a:lnSpc>
                <a:spcPts val="827"/>
              </a:lnSpc>
            </a:pPr>
            <a:r>
              <a:rPr lang="en-US" sz="827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945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Þáttur 1</a:t>
            </a:r>
            <a:r>
              <a:rPr lang="en-US" sz="945" b="1" dirty="0">
                <a:solidFill>
                  <a:srgbClr val="459597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.</a:t>
            </a:r>
            <a:r>
              <a:rPr lang="en-US" sz="945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</a:p>
          <a:p>
            <a:endParaRPr lang="en-US" sz="354" b="1" dirty="0">
              <a:solidFill>
                <a:schemeClr val="bg1"/>
              </a:solidFill>
              <a:highlight>
                <a:srgbClr val="459597"/>
              </a:highlight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104990" indent="-104990">
              <a:lnSpc>
                <a:spcPts val="827"/>
              </a:lnSpc>
              <a:spcAft>
                <a:spcPts val="600"/>
              </a:spcAft>
              <a:buClr>
                <a:srgbClr val="459597"/>
              </a:buClr>
              <a:buFont typeface="Arial" panose="020B0604020202020204" pitchFamily="34" charset="0"/>
              <a:buChar char="•"/>
            </a:pP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Inngangur að óhefðbundnum gistimöguleikum </a:t>
            </a:r>
          </a:p>
          <a:p>
            <a:pPr marL="104990" indent="-104990">
              <a:lnSpc>
                <a:spcPts val="827"/>
              </a:lnSpc>
              <a:spcAft>
                <a:spcPts val="600"/>
              </a:spcAft>
              <a:buClr>
                <a:srgbClr val="459597"/>
              </a:buClr>
              <a:buFont typeface="Arial" panose="020B0604020202020204" pitchFamily="34" charset="0"/>
              <a:buChar char="•"/>
            </a:pP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Af hverju skiptir það máli núna: Hvatir gesta og markaðsbreytingar</a:t>
            </a:r>
          </a:p>
          <a:p>
            <a:pPr>
              <a:lnSpc>
                <a:spcPts val="827"/>
              </a:lnSpc>
              <a:buClr>
                <a:srgbClr val="459597"/>
              </a:buClr>
            </a:pPr>
            <a:endParaRPr lang="en-US" sz="827" b="1" dirty="0">
              <a:solidFill>
                <a:srgbClr val="459597"/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>
              <a:lnSpc>
                <a:spcPts val="827"/>
              </a:lnSpc>
              <a:buClr>
                <a:srgbClr val="459597"/>
              </a:buClr>
            </a:pPr>
            <a:r>
              <a:rPr lang="en-US" sz="945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945" b="1" dirty="0" err="1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Þáttur</a:t>
            </a:r>
            <a:r>
              <a:rPr lang="en-US" sz="945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2 </a:t>
            </a:r>
          </a:p>
          <a:p>
            <a:pPr>
              <a:buClr>
                <a:srgbClr val="459597"/>
              </a:buClr>
            </a:pPr>
            <a:endParaRPr lang="en-US" sz="354" b="1" dirty="0">
              <a:solidFill>
                <a:schemeClr val="bg1"/>
              </a:solidFill>
              <a:highlight>
                <a:srgbClr val="459597"/>
              </a:highlight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104990" indent="-104990">
              <a:lnSpc>
                <a:spcPts val="827"/>
              </a:lnSpc>
              <a:spcAft>
                <a:spcPts val="600"/>
              </a:spcAft>
              <a:buClr>
                <a:srgbClr val="459597"/>
              </a:buClr>
              <a:buFont typeface="Arial" panose="020B0604020202020204" pitchFamily="34" charset="0"/>
              <a:buChar char="•"/>
            </a:pP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Kannaðu mismunandi viðskiptalíkön</a:t>
            </a:r>
          </a:p>
          <a:p>
            <a:pPr marL="104990" indent="-104990">
              <a:lnSpc>
                <a:spcPts val="827"/>
              </a:lnSpc>
              <a:spcAft>
                <a:spcPts val="600"/>
              </a:spcAft>
              <a:buClr>
                <a:srgbClr val="459597"/>
              </a:buClr>
              <a:buFont typeface="Arial" panose="020B0604020202020204" pitchFamily="34" charset="0"/>
              <a:buChar char="•"/>
            </a:pP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Greina tækifæri: Ónýtt fasteignir og hugmyndir</a:t>
            </a:r>
          </a:p>
          <a:p>
            <a:pPr>
              <a:lnSpc>
                <a:spcPts val="827"/>
              </a:lnSpc>
            </a:pP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2305B84B-DEDD-A332-A6CA-1C2993BFFC32}"/>
              </a:ext>
            </a:extLst>
          </p:cNvPr>
          <p:cNvSpPr/>
          <p:nvPr/>
        </p:nvSpPr>
        <p:spPr>
          <a:xfrm>
            <a:off x="6905932" y="1844050"/>
            <a:ext cx="1494883" cy="403637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ctr">
              <a:lnSpc>
                <a:spcPts val="1240"/>
              </a:lnSpc>
            </a:pPr>
            <a:r>
              <a:rPr lang="en-US" sz="124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Markaðsrannsóknir </a:t>
            </a:r>
          </a:p>
          <a:p>
            <a:pPr algn="ctr">
              <a:lnSpc>
                <a:spcPts val="1240"/>
              </a:lnSpc>
            </a:pPr>
            <a:r>
              <a:rPr lang="en-US" sz="1240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og</a:t>
            </a:r>
            <a:r>
              <a:rPr lang="en-US" sz="124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1240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viðskiptaáætlun</a:t>
            </a:r>
            <a:endParaRPr lang="en-US" sz="1240" b="1" dirty="0">
              <a:solidFill>
                <a:schemeClr val="bg1"/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ABAF0D3D-F873-41AF-2009-CD68545EF7F1}"/>
              </a:ext>
            </a:extLst>
          </p:cNvPr>
          <p:cNvCxnSpPr/>
          <p:nvPr/>
        </p:nvCxnSpPr>
        <p:spPr>
          <a:xfrm>
            <a:off x="6905934" y="1790450"/>
            <a:ext cx="1494883" cy="0"/>
          </a:xfrm>
          <a:prstGeom prst="line">
            <a:avLst/>
          </a:prstGeom>
          <a:ln w="1905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4426873D-43F0-7579-8038-CF3E7C6B0BD8}"/>
              </a:ext>
            </a:extLst>
          </p:cNvPr>
          <p:cNvCxnSpPr/>
          <p:nvPr/>
        </p:nvCxnSpPr>
        <p:spPr>
          <a:xfrm>
            <a:off x="6898922" y="3587506"/>
            <a:ext cx="1494883" cy="0"/>
          </a:xfrm>
          <a:prstGeom prst="line">
            <a:avLst/>
          </a:prstGeom>
          <a:ln w="19050">
            <a:solidFill>
              <a:srgbClr val="EC7C69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3693580F-3273-353C-43D8-95C612BDE17D}"/>
              </a:ext>
            </a:extLst>
          </p:cNvPr>
          <p:cNvCxnSpPr/>
          <p:nvPr/>
        </p:nvCxnSpPr>
        <p:spPr>
          <a:xfrm>
            <a:off x="6905933" y="4506999"/>
            <a:ext cx="1494883" cy="0"/>
          </a:xfrm>
          <a:prstGeom prst="line">
            <a:avLst/>
          </a:prstGeom>
          <a:ln w="19050">
            <a:solidFill>
              <a:srgbClr val="EC7C69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Rectangle 120">
            <a:extLst>
              <a:ext uri="{FF2B5EF4-FFF2-40B4-BE49-F238E27FC236}">
                <a16:creationId xmlns:a16="http://schemas.microsoft.com/office/drawing/2014/main" id="{205D5C13-3306-EEE3-2B5C-22E666D231A8}"/>
              </a:ext>
            </a:extLst>
          </p:cNvPr>
          <p:cNvSpPr/>
          <p:nvPr/>
        </p:nvSpPr>
        <p:spPr>
          <a:xfrm>
            <a:off x="6941188" y="2792703"/>
            <a:ext cx="1443474" cy="2409442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>
              <a:lnSpc>
                <a:spcPts val="827"/>
              </a:lnSpc>
            </a:pP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Umbreyttu hugmyndinni þinni í skýra, raunsæja </a:t>
            </a:r>
            <a:r>
              <a:rPr lang="en-US" sz="827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viðskiptaáætlun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. Lærðu </a:t>
            </a:r>
            <a:r>
              <a:rPr lang="en-US" sz="827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markaðsrannsóknir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, skilgreindu hugmyndina þína og mótaðu </a:t>
            </a:r>
            <a:r>
              <a:rPr lang="en-US" sz="827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sterka verðmætastöðu. </a:t>
            </a:r>
          </a:p>
          <a:p>
            <a:pPr>
              <a:lnSpc>
                <a:spcPts val="827"/>
              </a:lnSpc>
            </a:pPr>
            <a:endParaRPr lang="en-US" sz="827" b="1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>
              <a:lnSpc>
                <a:spcPts val="827"/>
              </a:lnSpc>
            </a:pP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 </a:t>
            </a:r>
          </a:p>
          <a:p>
            <a:pPr>
              <a:lnSpc>
                <a:spcPts val="827"/>
              </a:lnSpc>
              <a:buClr>
                <a:srgbClr val="459597"/>
              </a:buClr>
            </a:pPr>
            <a:r>
              <a:rPr lang="en-US" sz="827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945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Þáttur 1</a:t>
            </a:r>
            <a:r>
              <a:rPr lang="en-US" sz="945" b="1" dirty="0">
                <a:solidFill>
                  <a:srgbClr val="459597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.</a:t>
            </a:r>
            <a:r>
              <a:rPr lang="en-US" sz="945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</a:p>
          <a:p>
            <a:pPr>
              <a:buClr>
                <a:srgbClr val="459597"/>
              </a:buClr>
            </a:pPr>
            <a:endParaRPr lang="en-US" sz="354" b="1" dirty="0">
              <a:solidFill>
                <a:schemeClr val="bg1"/>
              </a:solidFill>
              <a:highlight>
                <a:srgbClr val="459597"/>
              </a:highlight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104990" indent="-104990">
              <a:lnSpc>
                <a:spcPts val="827"/>
              </a:lnSpc>
              <a:spcAft>
                <a:spcPts val="600"/>
              </a:spcAft>
              <a:buClr>
                <a:srgbClr val="459597"/>
              </a:buClr>
              <a:buFont typeface="Arial" panose="020B0604020202020204" pitchFamily="34" charset="0"/>
              <a:buChar char="•"/>
            </a:pP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Að skilja markaðinn, gestinn þinn og hvað hann vill</a:t>
            </a:r>
          </a:p>
          <a:p>
            <a:pPr marL="104990" indent="-104990">
              <a:lnSpc>
                <a:spcPts val="827"/>
              </a:lnSpc>
              <a:spcAft>
                <a:spcPts val="600"/>
              </a:spcAft>
              <a:buClr>
                <a:srgbClr val="459597"/>
              </a:buClr>
              <a:buFont typeface="Arial" panose="020B0604020202020204" pitchFamily="34" charset="0"/>
              <a:buChar char="•"/>
            </a:pP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Skilgreindu hugmyndina þína og virðisstefnu</a:t>
            </a:r>
          </a:p>
          <a:p>
            <a:pPr>
              <a:lnSpc>
                <a:spcPts val="827"/>
              </a:lnSpc>
              <a:buClr>
                <a:srgbClr val="459597"/>
              </a:buClr>
            </a:pPr>
            <a:endParaRPr lang="en-US" sz="827" b="1" dirty="0">
              <a:solidFill>
                <a:srgbClr val="459597"/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>
              <a:lnSpc>
                <a:spcPts val="827"/>
              </a:lnSpc>
              <a:buClr>
                <a:srgbClr val="459597"/>
              </a:buClr>
            </a:pPr>
            <a:r>
              <a:rPr lang="en-US" sz="945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Þáttur 2</a:t>
            </a:r>
            <a:r>
              <a:rPr lang="en-US" sz="945" b="1" dirty="0">
                <a:solidFill>
                  <a:srgbClr val="459597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.</a:t>
            </a:r>
            <a:r>
              <a:rPr lang="en-US" sz="945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</a:p>
          <a:p>
            <a:pPr>
              <a:buClr>
                <a:srgbClr val="459597"/>
              </a:buClr>
            </a:pPr>
            <a:endParaRPr lang="en-US" sz="354" b="1" dirty="0">
              <a:solidFill>
                <a:schemeClr val="bg1"/>
              </a:solidFill>
              <a:highlight>
                <a:srgbClr val="459597"/>
              </a:highlight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104990" indent="-104990">
              <a:lnSpc>
                <a:spcPts val="827"/>
              </a:lnSpc>
              <a:buClr>
                <a:srgbClr val="459597"/>
              </a:buClr>
              <a:buFont typeface="Arial" panose="020B0604020202020204" pitchFamily="34" charset="0"/>
              <a:buChar char="•"/>
            </a:pP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Að byggja upp raunhæfan viðskiptaáætlun með Business Model Canvas</a:t>
            </a:r>
          </a:p>
          <a:p>
            <a:pPr marL="104990" indent="-104990">
              <a:lnSpc>
                <a:spcPts val="827"/>
              </a:lnSpc>
              <a:buClr>
                <a:srgbClr val="EC7C69"/>
              </a:buClr>
              <a:buFont typeface="Arial" panose="020B0604020202020204" pitchFamily="34" charset="0"/>
              <a:buChar char="•"/>
            </a:pPr>
            <a:endParaRPr lang="en-US" sz="827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>
              <a:lnSpc>
                <a:spcPts val="827"/>
              </a:lnSpc>
            </a:pP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122" name="Rectangle 121">
            <a:extLst>
              <a:ext uri="{FF2B5EF4-FFF2-40B4-BE49-F238E27FC236}">
                <a16:creationId xmlns:a16="http://schemas.microsoft.com/office/drawing/2014/main" id="{8CB35286-393F-6C66-8F24-6032F6C47BC9}"/>
              </a:ext>
            </a:extLst>
          </p:cNvPr>
          <p:cNvSpPr/>
          <p:nvPr/>
        </p:nvSpPr>
        <p:spPr>
          <a:xfrm>
            <a:off x="8631102" y="1844051"/>
            <a:ext cx="1515991" cy="711413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ctr">
              <a:lnSpc>
                <a:spcPts val="1240"/>
              </a:lnSpc>
            </a:pPr>
            <a:r>
              <a:rPr lang="en-US" sz="124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Hönnun sjálfbærrar</a:t>
            </a:r>
          </a:p>
          <a:p>
            <a:pPr algn="ctr">
              <a:lnSpc>
                <a:spcPts val="1240"/>
              </a:lnSpc>
            </a:pPr>
            <a:r>
              <a:rPr lang="en-US" sz="1240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og</a:t>
            </a:r>
            <a:r>
              <a:rPr lang="en-US" sz="124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1240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staðbundinnar</a:t>
            </a:r>
            <a:r>
              <a:rPr lang="en-US" sz="124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1240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gistiingar</a:t>
            </a:r>
            <a:endParaRPr lang="en-US" sz="1240" dirty="0">
              <a:solidFill>
                <a:schemeClr val="bg1"/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algn="ctr">
              <a:lnSpc>
                <a:spcPts val="1240"/>
              </a:lnSpc>
            </a:pPr>
            <a:endParaRPr lang="en-US" sz="1240" b="1" i="1" dirty="0">
              <a:solidFill>
                <a:schemeClr val="bg1"/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cxnSp>
        <p:nvCxnSpPr>
          <p:cNvPr id="123" name="Straight Connector 122">
            <a:extLst>
              <a:ext uri="{FF2B5EF4-FFF2-40B4-BE49-F238E27FC236}">
                <a16:creationId xmlns:a16="http://schemas.microsoft.com/office/drawing/2014/main" id="{C175E20D-22E2-65A1-BF8D-8A592AF1DE27}"/>
              </a:ext>
            </a:extLst>
          </p:cNvPr>
          <p:cNvCxnSpPr/>
          <p:nvPr/>
        </p:nvCxnSpPr>
        <p:spPr>
          <a:xfrm>
            <a:off x="8631104" y="1790451"/>
            <a:ext cx="1494883" cy="0"/>
          </a:xfrm>
          <a:prstGeom prst="line">
            <a:avLst/>
          </a:prstGeom>
          <a:ln w="1905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>
            <a:extLst>
              <a:ext uri="{FF2B5EF4-FFF2-40B4-BE49-F238E27FC236}">
                <a16:creationId xmlns:a16="http://schemas.microsoft.com/office/drawing/2014/main" id="{101AE8A9-2F7C-5896-2894-39059064A8AB}"/>
              </a:ext>
            </a:extLst>
          </p:cNvPr>
          <p:cNvCxnSpPr/>
          <p:nvPr/>
        </p:nvCxnSpPr>
        <p:spPr>
          <a:xfrm>
            <a:off x="8631103" y="3599654"/>
            <a:ext cx="1494883" cy="0"/>
          </a:xfrm>
          <a:prstGeom prst="line">
            <a:avLst/>
          </a:prstGeom>
          <a:ln w="19050">
            <a:solidFill>
              <a:srgbClr val="EC7C69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>
            <a:extLst>
              <a:ext uri="{FF2B5EF4-FFF2-40B4-BE49-F238E27FC236}">
                <a16:creationId xmlns:a16="http://schemas.microsoft.com/office/drawing/2014/main" id="{47F21BC2-C71E-72BD-1F21-A716BDDDAA08}"/>
              </a:ext>
            </a:extLst>
          </p:cNvPr>
          <p:cNvCxnSpPr/>
          <p:nvPr/>
        </p:nvCxnSpPr>
        <p:spPr>
          <a:xfrm>
            <a:off x="8640653" y="4151015"/>
            <a:ext cx="1494883" cy="0"/>
          </a:xfrm>
          <a:prstGeom prst="line">
            <a:avLst/>
          </a:prstGeom>
          <a:ln w="19050">
            <a:solidFill>
              <a:srgbClr val="EC7C69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>
            <a:extLst>
              <a:ext uri="{FF2B5EF4-FFF2-40B4-BE49-F238E27FC236}">
                <a16:creationId xmlns:a16="http://schemas.microsoft.com/office/drawing/2014/main" id="{5A7868C4-44DD-94B2-3D1F-C81F4F3DEF28}"/>
              </a:ext>
            </a:extLst>
          </p:cNvPr>
          <p:cNvCxnSpPr/>
          <p:nvPr/>
        </p:nvCxnSpPr>
        <p:spPr>
          <a:xfrm>
            <a:off x="8624093" y="4623785"/>
            <a:ext cx="1494883" cy="0"/>
          </a:xfrm>
          <a:prstGeom prst="line">
            <a:avLst/>
          </a:prstGeom>
          <a:ln w="19050">
            <a:solidFill>
              <a:srgbClr val="EC7C69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Rectangle 126">
            <a:extLst>
              <a:ext uri="{FF2B5EF4-FFF2-40B4-BE49-F238E27FC236}">
                <a16:creationId xmlns:a16="http://schemas.microsoft.com/office/drawing/2014/main" id="{1F5966B8-C141-0179-0CF6-77B41744B226}"/>
              </a:ext>
            </a:extLst>
          </p:cNvPr>
          <p:cNvSpPr/>
          <p:nvPr/>
        </p:nvSpPr>
        <p:spPr>
          <a:xfrm>
            <a:off x="6898922" y="1552456"/>
            <a:ext cx="1494884" cy="254044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ctr">
              <a:lnSpc>
                <a:spcPts val="1063"/>
              </a:lnSpc>
            </a:pPr>
            <a:r>
              <a:rPr lang="en-US" sz="1653" b="1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NÁMSKEIÐ 2</a:t>
            </a:r>
          </a:p>
        </p:txBody>
      </p:sp>
      <p:sp>
        <p:nvSpPr>
          <p:cNvPr id="128" name="Rectangle 127">
            <a:extLst>
              <a:ext uri="{FF2B5EF4-FFF2-40B4-BE49-F238E27FC236}">
                <a16:creationId xmlns:a16="http://schemas.microsoft.com/office/drawing/2014/main" id="{782C04BB-CFF4-12A8-4808-741B8B3B1473}"/>
              </a:ext>
            </a:extLst>
          </p:cNvPr>
          <p:cNvSpPr/>
          <p:nvPr/>
        </p:nvSpPr>
        <p:spPr>
          <a:xfrm>
            <a:off x="8624092" y="1552457"/>
            <a:ext cx="1494884" cy="254044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ctr">
              <a:lnSpc>
                <a:spcPts val="1063"/>
              </a:lnSpc>
            </a:pPr>
            <a:r>
              <a:rPr lang="en-US" sz="1653" b="1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NÁMSKEIÐ 3</a:t>
            </a:r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3123CE38-1DBD-1465-3A2C-DBDD296B1BAB}"/>
              </a:ext>
            </a:extLst>
          </p:cNvPr>
          <p:cNvSpPr/>
          <p:nvPr/>
        </p:nvSpPr>
        <p:spPr>
          <a:xfrm>
            <a:off x="8666358" y="2792704"/>
            <a:ext cx="1443474" cy="2412648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>
              <a:lnSpc>
                <a:spcPts val="827"/>
              </a:lnSpc>
            </a:pP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Lærðu hvernig á </a:t>
            </a:r>
            <a:r>
              <a:rPr lang="en-US" sz="827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að vera sjálfbær og tengdur staðbundinni sjálfsmynd. 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Hönnuð samþættingu sem styður umhverfið og samfélögin. </a:t>
            </a:r>
            <a:endParaRPr lang="en-US" sz="827" b="1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>
              <a:lnSpc>
                <a:spcPts val="827"/>
              </a:lnSpc>
            </a:pP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 </a:t>
            </a:r>
          </a:p>
          <a:p>
            <a:pPr>
              <a:lnSpc>
                <a:spcPts val="827"/>
              </a:lnSpc>
            </a:pPr>
            <a:r>
              <a:rPr lang="en-US" sz="827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945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Þáttur 1</a:t>
            </a:r>
            <a:r>
              <a:rPr lang="en-US" sz="945" b="1" dirty="0">
                <a:solidFill>
                  <a:srgbClr val="459597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.</a:t>
            </a:r>
            <a:r>
              <a:rPr lang="en-US" sz="945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</a:p>
          <a:p>
            <a:endParaRPr lang="en-US" sz="354" b="1" dirty="0">
              <a:solidFill>
                <a:schemeClr val="bg1"/>
              </a:solidFill>
              <a:highlight>
                <a:srgbClr val="459597"/>
              </a:highlight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104990" indent="-104990">
              <a:lnSpc>
                <a:spcPts val="827"/>
              </a:lnSpc>
              <a:buClr>
                <a:srgbClr val="459597"/>
              </a:buClr>
              <a:buFont typeface="Arial" panose="020B0604020202020204" pitchFamily="34" charset="0"/>
              <a:buChar char="•"/>
            </a:pP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Snjallir upphafspunktar – aðlögun bygginga og notkun forsmíðaðra eininga</a:t>
            </a:r>
          </a:p>
          <a:p>
            <a:pPr>
              <a:lnSpc>
                <a:spcPts val="827"/>
              </a:lnSpc>
              <a:buClr>
                <a:srgbClr val="459597"/>
              </a:buClr>
            </a:pPr>
            <a:endParaRPr lang="en-US" sz="827" b="1" dirty="0">
              <a:solidFill>
                <a:srgbClr val="459597"/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>
              <a:lnSpc>
                <a:spcPts val="827"/>
              </a:lnSpc>
              <a:buClr>
                <a:srgbClr val="459597"/>
              </a:buClr>
            </a:pPr>
            <a:r>
              <a:rPr lang="en-US" sz="945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Þáttur 2</a:t>
            </a:r>
            <a:r>
              <a:rPr lang="en-US" sz="945" b="1" dirty="0">
                <a:solidFill>
                  <a:srgbClr val="459597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.</a:t>
            </a:r>
            <a:r>
              <a:rPr lang="en-US" sz="945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</a:p>
          <a:p>
            <a:pPr>
              <a:buClr>
                <a:srgbClr val="459597"/>
              </a:buClr>
            </a:pPr>
            <a:endParaRPr lang="en-US" sz="354" b="1" dirty="0">
              <a:solidFill>
                <a:schemeClr val="bg1"/>
              </a:solidFill>
              <a:highlight>
                <a:srgbClr val="459597"/>
              </a:highlight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104990" indent="-104990">
              <a:lnSpc>
                <a:spcPts val="827"/>
              </a:lnSpc>
              <a:buClr>
                <a:srgbClr val="459597"/>
              </a:buClr>
              <a:buFont typeface="Arial" panose="020B0604020202020204" pitchFamily="34" charset="0"/>
              <a:buChar char="•"/>
            </a:pP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Betri byggingavalkostir: hönnun, efni og skipulag</a:t>
            </a:r>
          </a:p>
          <a:p>
            <a:pPr marL="104990" indent="-104990">
              <a:lnSpc>
                <a:spcPts val="827"/>
              </a:lnSpc>
              <a:buClr>
                <a:srgbClr val="459597"/>
              </a:buClr>
              <a:buFont typeface="Arial" panose="020B0604020202020204" pitchFamily="34" charset="0"/>
              <a:buChar char="•"/>
            </a:pPr>
            <a:endParaRPr lang="en-US" sz="827" b="1" dirty="0">
              <a:solidFill>
                <a:srgbClr val="459597"/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>
              <a:lnSpc>
                <a:spcPts val="827"/>
              </a:lnSpc>
              <a:buClr>
                <a:srgbClr val="459597"/>
              </a:buClr>
            </a:pPr>
            <a:r>
              <a:rPr lang="en-US" sz="945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Þáttur 3</a:t>
            </a:r>
            <a:r>
              <a:rPr lang="en-US" sz="945" b="1" dirty="0">
                <a:solidFill>
                  <a:srgbClr val="459597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.</a:t>
            </a:r>
            <a:r>
              <a:rPr lang="en-US" sz="945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</a:p>
          <a:p>
            <a:pPr>
              <a:buClr>
                <a:srgbClr val="459597"/>
              </a:buClr>
            </a:pPr>
            <a:endParaRPr lang="en-US" sz="354" b="1" dirty="0">
              <a:solidFill>
                <a:schemeClr val="bg1"/>
              </a:solidFill>
              <a:highlight>
                <a:srgbClr val="459597"/>
              </a:highlight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104990" indent="-104990">
              <a:lnSpc>
                <a:spcPts val="827"/>
              </a:lnSpc>
              <a:buClr>
                <a:srgbClr val="459597"/>
              </a:buClr>
              <a:buFont typeface="Arial" panose="020B0604020202020204" pitchFamily="34" charset="0"/>
              <a:buChar char="•"/>
            </a:pP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Dvalir í réttum stærðum sem hafa staðbundin áhrif</a:t>
            </a:r>
          </a:p>
          <a:p>
            <a:pPr marL="104990" indent="-104990">
              <a:lnSpc>
                <a:spcPts val="827"/>
              </a:lnSpc>
              <a:buClr>
                <a:srgbClr val="459597"/>
              </a:buClr>
              <a:buFont typeface="Arial" panose="020B0604020202020204" pitchFamily="34" charset="0"/>
              <a:buChar char="•"/>
            </a:pPr>
            <a:endParaRPr lang="en-US" sz="827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104990" indent="-104990">
              <a:lnSpc>
                <a:spcPts val="827"/>
              </a:lnSpc>
              <a:buClr>
                <a:srgbClr val="459597"/>
              </a:buClr>
              <a:buFont typeface="Arial" panose="020B0604020202020204" pitchFamily="34" charset="0"/>
              <a:buChar char="•"/>
            </a:pPr>
            <a:endParaRPr lang="en-US" sz="827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130" name="Rounded Rectangle 129">
            <a:extLst>
              <a:ext uri="{FF2B5EF4-FFF2-40B4-BE49-F238E27FC236}">
                <a16:creationId xmlns:a16="http://schemas.microsoft.com/office/drawing/2014/main" id="{0828B544-37D8-148C-9EFF-B809C4E9F9A3}"/>
              </a:ext>
            </a:extLst>
          </p:cNvPr>
          <p:cNvSpPr/>
          <p:nvPr/>
        </p:nvSpPr>
        <p:spPr>
          <a:xfrm>
            <a:off x="10342250" y="2496831"/>
            <a:ext cx="1494883" cy="2961793"/>
          </a:xfrm>
          <a:prstGeom prst="roundRect">
            <a:avLst/>
          </a:prstGeom>
          <a:solidFill>
            <a:schemeClr val="bg1"/>
          </a:solidFill>
          <a:ln>
            <a:solidFill>
              <a:srgbClr val="EC7C6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63"/>
          </a:p>
        </p:txBody>
      </p:sp>
      <p:sp>
        <p:nvSpPr>
          <p:cNvPr id="131" name="Freeform 130">
            <a:extLst>
              <a:ext uri="{FF2B5EF4-FFF2-40B4-BE49-F238E27FC236}">
                <a16:creationId xmlns:a16="http://schemas.microsoft.com/office/drawing/2014/main" id="{6D4E856D-04BE-9CA5-120E-BAD89971EBFB}"/>
              </a:ext>
            </a:extLst>
          </p:cNvPr>
          <p:cNvSpPr/>
          <p:nvPr/>
        </p:nvSpPr>
        <p:spPr>
          <a:xfrm rot="5400000">
            <a:off x="10436504" y="1325193"/>
            <a:ext cx="1306376" cy="1494883"/>
          </a:xfrm>
          <a:custGeom>
            <a:avLst/>
            <a:gdLst>
              <a:gd name="connsiteX0" fmla="*/ 0 w 2212341"/>
              <a:gd name="connsiteY0" fmla="*/ 2109639 h 2531577"/>
              <a:gd name="connsiteX1" fmla="*/ 0 w 2212341"/>
              <a:gd name="connsiteY1" fmla="*/ 421938 h 2531577"/>
              <a:gd name="connsiteX2" fmla="*/ 421938 w 2212341"/>
              <a:gd name="connsiteY2" fmla="*/ 0 h 2531577"/>
              <a:gd name="connsiteX3" fmla="*/ 2212341 w 2212341"/>
              <a:gd name="connsiteY3" fmla="*/ 0 h 2531577"/>
              <a:gd name="connsiteX4" fmla="*/ 2212341 w 2212341"/>
              <a:gd name="connsiteY4" fmla="*/ 2531577 h 2531577"/>
              <a:gd name="connsiteX5" fmla="*/ 421938 w 2212341"/>
              <a:gd name="connsiteY5" fmla="*/ 2531577 h 2531577"/>
              <a:gd name="connsiteX6" fmla="*/ 0 w 2212341"/>
              <a:gd name="connsiteY6" fmla="*/ 2109639 h 25315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212341" h="2531577">
                <a:moveTo>
                  <a:pt x="0" y="2109639"/>
                </a:moveTo>
                <a:lnTo>
                  <a:pt x="0" y="421938"/>
                </a:lnTo>
                <a:cubicBezTo>
                  <a:pt x="0" y="188908"/>
                  <a:pt x="188908" y="0"/>
                  <a:pt x="421938" y="0"/>
                </a:cubicBezTo>
                <a:lnTo>
                  <a:pt x="2212341" y="0"/>
                </a:lnTo>
                <a:lnTo>
                  <a:pt x="2212341" y="2531577"/>
                </a:lnTo>
                <a:lnTo>
                  <a:pt x="421938" y="2531577"/>
                </a:lnTo>
                <a:cubicBezTo>
                  <a:pt x="188908" y="2531577"/>
                  <a:pt x="0" y="2342669"/>
                  <a:pt x="0" y="2109639"/>
                </a:cubicBezTo>
                <a:close/>
              </a:path>
            </a:pathLst>
          </a:custGeom>
          <a:solidFill>
            <a:srgbClr val="EC7C69"/>
          </a:solidFill>
          <a:ln>
            <a:solidFill>
              <a:srgbClr val="EC7C6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063"/>
          </a:p>
        </p:txBody>
      </p:sp>
      <p:sp>
        <p:nvSpPr>
          <p:cNvPr id="132" name="Freeform 131">
            <a:extLst>
              <a:ext uri="{FF2B5EF4-FFF2-40B4-BE49-F238E27FC236}">
                <a16:creationId xmlns:a16="http://schemas.microsoft.com/office/drawing/2014/main" id="{6D00B86A-A92B-8BE5-7354-C5331988B8E9}"/>
              </a:ext>
            </a:extLst>
          </p:cNvPr>
          <p:cNvSpPr/>
          <p:nvPr/>
        </p:nvSpPr>
        <p:spPr>
          <a:xfrm rot="10800000">
            <a:off x="10342250" y="1419446"/>
            <a:ext cx="1494883" cy="359218"/>
          </a:xfrm>
          <a:custGeom>
            <a:avLst/>
            <a:gdLst>
              <a:gd name="connsiteX0" fmla="*/ 1245731 w 1494883"/>
              <a:gd name="connsiteY0" fmla="*/ 359218 h 359218"/>
              <a:gd name="connsiteX1" fmla="*/ 249153 w 1494883"/>
              <a:gd name="connsiteY1" fmla="*/ 359218 h 359218"/>
              <a:gd name="connsiteX2" fmla="*/ 0 w 1494883"/>
              <a:gd name="connsiteY2" fmla="*/ 110066 h 359218"/>
              <a:gd name="connsiteX3" fmla="*/ 0 w 1494883"/>
              <a:gd name="connsiteY3" fmla="*/ 0 h 359218"/>
              <a:gd name="connsiteX4" fmla="*/ 1494883 w 1494883"/>
              <a:gd name="connsiteY4" fmla="*/ 0 h 359218"/>
              <a:gd name="connsiteX5" fmla="*/ 1494883 w 1494883"/>
              <a:gd name="connsiteY5" fmla="*/ 110066 h 359218"/>
              <a:gd name="connsiteX6" fmla="*/ 1245731 w 1494883"/>
              <a:gd name="connsiteY6" fmla="*/ 359218 h 3592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494883" h="359218">
                <a:moveTo>
                  <a:pt x="1245731" y="359218"/>
                </a:moveTo>
                <a:lnTo>
                  <a:pt x="249153" y="359218"/>
                </a:lnTo>
                <a:cubicBezTo>
                  <a:pt x="111550" y="359218"/>
                  <a:pt x="0" y="247669"/>
                  <a:pt x="0" y="110066"/>
                </a:cubicBezTo>
                <a:lnTo>
                  <a:pt x="0" y="0"/>
                </a:lnTo>
                <a:lnTo>
                  <a:pt x="1494883" y="0"/>
                </a:lnTo>
                <a:lnTo>
                  <a:pt x="1494883" y="110066"/>
                </a:lnTo>
                <a:cubicBezTo>
                  <a:pt x="1494883" y="247669"/>
                  <a:pt x="1383334" y="359218"/>
                  <a:pt x="1245731" y="359218"/>
                </a:cubicBezTo>
                <a:close/>
              </a:path>
            </a:pathLst>
          </a:custGeom>
          <a:solidFill>
            <a:srgbClr val="459597"/>
          </a:solidFill>
          <a:ln w="19050">
            <a:solidFill>
              <a:srgbClr val="45959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063"/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3FC5CBD9-7F27-20CC-9ED6-43078F6591D6}"/>
              </a:ext>
            </a:extLst>
          </p:cNvPr>
          <p:cNvSpPr/>
          <p:nvPr/>
        </p:nvSpPr>
        <p:spPr>
          <a:xfrm>
            <a:off x="10342248" y="1832266"/>
            <a:ext cx="1515991" cy="711413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ctr">
              <a:lnSpc>
                <a:spcPts val="1240"/>
              </a:lnSpc>
            </a:pPr>
            <a:r>
              <a:rPr lang="en-US" sz="1240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Að</a:t>
            </a:r>
            <a:r>
              <a:rPr lang="en-US" sz="124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1240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byggja</a:t>
            </a:r>
            <a:r>
              <a:rPr lang="en-US" sz="124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1240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upp</a:t>
            </a:r>
            <a:r>
              <a:rPr lang="en-US" sz="124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1240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sterkt</a:t>
            </a:r>
            <a:r>
              <a:rPr lang="en-US" sz="124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1240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vörumerki</a:t>
            </a:r>
            <a:r>
              <a:rPr lang="en-US" sz="124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, </a:t>
            </a:r>
            <a:r>
              <a:rPr lang="en-US" sz="1240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frásagnagerð</a:t>
            </a:r>
            <a:r>
              <a:rPr lang="en-US" sz="124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1240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og</a:t>
            </a:r>
            <a:r>
              <a:rPr lang="en-US" sz="124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1240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hvernig</a:t>
            </a:r>
            <a:r>
              <a:rPr lang="en-US" sz="124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á </a:t>
            </a:r>
            <a:r>
              <a:rPr lang="en-US" sz="1240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að</a:t>
            </a:r>
            <a:r>
              <a:rPr lang="en-US" sz="124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1240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fá</a:t>
            </a:r>
            <a:r>
              <a:rPr lang="en-US" sz="124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1240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bókanir</a:t>
            </a:r>
            <a:r>
              <a:rPr lang="en-US" sz="124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! </a:t>
            </a:r>
          </a:p>
        </p:txBody>
      </p:sp>
      <p:cxnSp>
        <p:nvCxnSpPr>
          <p:cNvPr id="134" name="Straight Connector 133">
            <a:extLst>
              <a:ext uri="{FF2B5EF4-FFF2-40B4-BE49-F238E27FC236}">
                <a16:creationId xmlns:a16="http://schemas.microsoft.com/office/drawing/2014/main" id="{B4556C83-5A04-7E48-CA58-82FECA8289EF}"/>
              </a:ext>
            </a:extLst>
          </p:cNvPr>
          <p:cNvCxnSpPr/>
          <p:nvPr/>
        </p:nvCxnSpPr>
        <p:spPr>
          <a:xfrm>
            <a:off x="10342250" y="1778666"/>
            <a:ext cx="1494883" cy="0"/>
          </a:xfrm>
          <a:prstGeom prst="line">
            <a:avLst/>
          </a:prstGeom>
          <a:ln w="1905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>
            <a:extLst>
              <a:ext uri="{FF2B5EF4-FFF2-40B4-BE49-F238E27FC236}">
                <a16:creationId xmlns:a16="http://schemas.microsoft.com/office/drawing/2014/main" id="{31FB16E0-A5FA-BC18-1BB5-03FD2669B4F4}"/>
              </a:ext>
            </a:extLst>
          </p:cNvPr>
          <p:cNvCxnSpPr/>
          <p:nvPr/>
        </p:nvCxnSpPr>
        <p:spPr>
          <a:xfrm>
            <a:off x="10342249" y="3675332"/>
            <a:ext cx="1494883" cy="0"/>
          </a:xfrm>
          <a:prstGeom prst="line">
            <a:avLst/>
          </a:prstGeom>
          <a:ln w="19050">
            <a:solidFill>
              <a:srgbClr val="EC7C69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6" name="Rectangle 135">
            <a:extLst>
              <a:ext uri="{FF2B5EF4-FFF2-40B4-BE49-F238E27FC236}">
                <a16:creationId xmlns:a16="http://schemas.microsoft.com/office/drawing/2014/main" id="{3CEB2960-DFAF-CFD2-5F4B-9B0D95D6A063}"/>
              </a:ext>
            </a:extLst>
          </p:cNvPr>
          <p:cNvSpPr/>
          <p:nvPr/>
        </p:nvSpPr>
        <p:spPr>
          <a:xfrm>
            <a:off x="10335238" y="1540672"/>
            <a:ext cx="1494884" cy="254044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ctr">
              <a:lnSpc>
                <a:spcPts val="1063"/>
              </a:lnSpc>
            </a:pPr>
            <a:r>
              <a:rPr lang="en-US" sz="1653" b="1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NÁMSKEIÐ 4</a:t>
            </a:r>
          </a:p>
        </p:txBody>
      </p:sp>
      <p:sp>
        <p:nvSpPr>
          <p:cNvPr id="137" name="Rectangle 136">
            <a:extLst>
              <a:ext uri="{FF2B5EF4-FFF2-40B4-BE49-F238E27FC236}">
                <a16:creationId xmlns:a16="http://schemas.microsoft.com/office/drawing/2014/main" id="{AD8086AA-7DA4-38BC-7682-6E10E3909A81}"/>
              </a:ext>
            </a:extLst>
          </p:cNvPr>
          <p:cNvSpPr/>
          <p:nvPr/>
        </p:nvSpPr>
        <p:spPr>
          <a:xfrm>
            <a:off x="10377504" y="2780919"/>
            <a:ext cx="1443474" cy="2534476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>
              <a:lnSpc>
                <a:spcPts val="827"/>
              </a:lnSpc>
            </a:pP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Lærðu hvernig á að </a:t>
            </a:r>
            <a:r>
              <a:rPr lang="en-US" sz="827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byggja upp vörumerki 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sem er persónulegt, staðbundið og eftirminnilegt. </a:t>
            </a:r>
            <a:r>
              <a:rPr lang="en-US" sz="827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Auktu bókanir 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og láttu gististaðinn þinn skera sig úr.</a:t>
            </a:r>
          </a:p>
          <a:p>
            <a:pPr>
              <a:lnSpc>
                <a:spcPts val="827"/>
              </a:lnSpc>
            </a:pP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endParaRPr lang="en-US" sz="827" b="1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>
              <a:lnSpc>
                <a:spcPts val="827"/>
              </a:lnSpc>
            </a:pP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 </a:t>
            </a:r>
          </a:p>
          <a:p>
            <a:pPr>
              <a:lnSpc>
                <a:spcPts val="827"/>
              </a:lnSpc>
            </a:pPr>
            <a:r>
              <a:rPr lang="en-US" sz="827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945" b="1" dirty="0" err="1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Námskeið</a:t>
            </a:r>
            <a:r>
              <a:rPr lang="en-US" sz="945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4</a:t>
            </a:r>
            <a:r>
              <a:rPr lang="en-US" sz="945" b="1" dirty="0">
                <a:solidFill>
                  <a:srgbClr val="459597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.</a:t>
            </a:r>
            <a:r>
              <a:rPr lang="en-US" sz="945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</a:p>
          <a:p>
            <a:endParaRPr lang="en-US" sz="354" b="1" dirty="0">
              <a:solidFill>
                <a:schemeClr val="bg1"/>
              </a:solidFill>
              <a:highlight>
                <a:srgbClr val="459597"/>
              </a:highlight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104990" indent="-104990">
              <a:lnSpc>
                <a:spcPts val="827"/>
              </a:lnSpc>
              <a:spcAft>
                <a:spcPts val="600"/>
              </a:spcAft>
              <a:buClr>
                <a:srgbClr val="459597"/>
              </a:buClr>
              <a:buFont typeface="Arial" panose="020B0604020202020204" pitchFamily="34" charset="0"/>
              <a:buChar char="•"/>
            </a:pP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Að byggja upp vörumerki sem lætur þig skera sig úr frá </a:t>
            </a:r>
          </a:p>
          <a:p>
            <a:pPr marL="104990" indent="-104990">
              <a:lnSpc>
                <a:spcPts val="827"/>
              </a:lnSpc>
              <a:spcAft>
                <a:spcPts val="600"/>
              </a:spcAft>
              <a:buClr>
                <a:srgbClr val="459597"/>
              </a:buClr>
              <a:buFont typeface="Arial" panose="020B0604020202020204" pitchFamily="34" charset="0"/>
              <a:buChar char="•"/>
            </a:pP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Staðbundið er nýi lúxusinn – tenging við samfélagið í gegnum vel völdum upplifunum</a:t>
            </a:r>
          </a:p>
          <a:p>
            <a:pPr marL="104990" indent="-104990">
              <a:lnSpc>
                <a:spcPts val="827"/>
              </a:lnSpc>
              <a:spcAft>
                <a:spcPts val="600"/>
              </a:spcAft>
              <a:buClr>
                <a:srgbClr val="459597"/>
              </a:buClr>
              <a:buFont typeface="Arial" panose="020B0604020202020204" pitchFamily="34" charset="0"/>
              <a:buChar char="•"/>
            </a:pP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Söguflutningur, sjónræn ímynd og uppbygging stuðningssamfélags</a:t>
            </a:r>
          </a:p>
          <a:p>
            <a:pPr marL="104990" indent="-104990">
              <a:lnSpc>
                <a:spcPts val="827"/>
              </a:lnSpc>
              <a:buClr>
                <a:srgbClr val="459597"/>
              </a:buClr>
              <a:buFont typeface="Arial" panose="020B0604020202020204" pitchFamily="34" charset="0"/>
              <a:buChar char="•"/>
            </a:pPr>
            <a:endParaRPr lang="en-US" sz="827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104990" indent="-104990">
              <a:lnSpc>
                <a:spcPts val="827"/>
              </a:lnSpc>
              <a:buClr>
                <a:srgbClr val="459597"/>
              </a:buClr>
              <a:buFont typeface="Arial" panose="020B0604020202020204" pitchFamily="34" charset="0"/>
              <a:buChar char="•"/>
            </a:pPr>
            <a:endParaRPr lang="en-US" sz="827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138" name="Rounded Rectangle 137">
            <a:extLst>
              <a:ext uri="{FF2B5EF4-FFF2-40B4-BE49-F238E27FC236}">
                <a16:creationId xmlns:a16="http://schemas.microsoft.com/office/drawing/2014/main" id="{D4808106-2464-6214-7E72-5381AA5479B5}"/>
              </a:ext>
            </a:extLst>
          </p:cNvPr>
          <p:cNvSpPr/>
          <p:nvPr/>
        </p:nvSpPr>
        <p:spPr>
          <a:xfrm>
            <a:off x="5141371" y="6725302"/>
            <a:ext cx="1494883" cy="2925602"/>
          </a:xfrm>
          <a:prstGeom prst="roundRect">
            <a:avLst/>
          </a:prstGeom>
          <a:solidFill>
            <a:schemeClr val="bg1"/>
          </a:solidFill>
          <a:ln>
            <a:solidFill>
              <a:srgbClr val="EC7C6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63"/>
          </a:p>
        </p:txBody>
      </p:sp>
      <p:sp>
        <p:nvSpPr>
          <p:cNvPr id="139" name="Freeform 138">
            <a:extLst>
              <a:ext uri="{FF2B5EF4-FFF2-40B4-BE49-F238E27FC236}">
                <a16:creationId xmlns:a16="http://schemas.microsoft.com/office/drawing/2014/main" id="{B472A5FC-8D8D-0DCE-E71C-C602277F5431}"/>
              </a:ext>
            </a:extLst>
          </p:cNvPr>
          <p:cNvSpPr/>
          <p:nvPr/>
        </p:nvSpPr>
        <p:spPr>
          <a:xfrm rot="5400000">
            <a:off x="5235625" y="5553663"/>
            <a:ext cx="1306376" cy="1494883"/>
          </a:xfrm>
          <a:custGeom>
            <a:avLst/>
            <a:gdLst>
              <a:gd name="connsiteX0" fmla="*/ 0 w 2212341"/>
              <a:gd name="connsiteY0" fmla="*/ 2109639 h 2531577"/>
              <a:gd name="connsiteX1" fmla="*/ 0 w 2212341"/>
              <a:gd name="connsiteY1" fmla="*/ 421938 h 2531577"/>
              <a:gd name="connsiteX2" fmla="*/ 421938 w 2212341"/>
              <a:gd name="connsiteY2" fmla="*/ 0 h 2531577"/>
              <a:gd name="connsiteX3" fmla="*/ 2212341 w 2212341"/>
              <a:gd name="connsiteY3" fmla="*/ 0 h 2531577"/>
              <a:gd name="connsiteX4" fmla="*/ 2212341 w 2212341"/>
              <a:gd name="connsiteY4" fmla="*/ 2531577 h 2531577"/>
              <a:gd name="connsiteX5" fmla="*/ 421938 w 2212341"/>
              <a:gd name="connsiteY5" fmla="*/ 2531577 h 2531577"/>
              <a:gd name="connsiteX6" fmla="*/ 0 w 2212341"/>
              <a:gd name="connsiteY6" fmla="*/ 2109639 h 25315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212341" h="2531577">
                <a:moveTo>
                  <a:pt x="0" y="2109639"/>
                </a:moveTo>
                <a:lnTo>
                  <a:pt x="0" y="421938"/>
                </a:lnTo>
                <a:cubicBezTo>
                  <a:pt x="0" y="188908"/>
                  <a:pt x="188908" y="0"/>
                  <a:pt x="421938" y="0"/>
                </a:cubicBezTo>
                <a:lnTo>
                  <a:pt x="2212341" y="0"/>
                </a:lnTo>
                <a:lnTo>
                  <a:pt x="2212341" y="2531577"/>
                </a:lnTo>
                <a:lnTo>
                  <a:pt x="421938" y="2531577"/>
                </a:lnTo>
                <a:cubicBezTo>
                  <a:pt x="188908" y="2531577"/>
                  <a:pt x="0" y="2342669"/>
                  <a:pt x="0" y="2109639"/>
                </a:cubicBezTo>
                <a:close/>
              </a:path>
            </a:pathLst>
          </a:custGeom>
          <a:solidFill>
            <a:srgbClr val="EC7C6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063"/>
          </a:p>
        </p:txBody>
      </p:sp>
      <p:sp>
        <p:nvSpPr>
          <p:cNvPr id="140" name="Freeform 139">
            <a:extLst>
              <a:ext uri="{FF2B5EF4-FFF2-40B4-BE49-F238E27FC236}">
                <a16:creationId xmlns:a16="http://schemas.microsoft.com/office/drawing/2014/main" id="{ABB43F86-D8CB-2341-D5F7-411030C066E6}"/>
              </a:ext>
            </a:extLst>
          </p:cNvPr>
          <p:cNvSpPr/>
          <p:nvPr/>
        </p:nvSpPr>
        <p:spPr>
          <a:xfrm rot="10800000">
            <a:off x="5141372" y="5647916"/>
            <a:ext cx="1494883" cy="359218"/>
          </a:xfrm>
          <a:custGeom>
            <a:avLst/>
            <a:gdLst>
              <a:gd name="connsiteX0" fmla="*/ 1245731 w 1494883"/>
              <a:gd name="connsiteY0" fmla="*/ 359218 h 359218"/>
              <a:gd name="connsiteX1" fmla="*/ 249153 w 1494883"/>
              <a:gd name="connsiteY1" fmla="*/ 359218 h 359218"/>
              <a:gd name="connsiteX2" fmla="*/ 0 w 1494883"/>
              <a:gd name="connsiteY2" fmla="*/ 110066 h 359218"/>
              <a:gd name="connsiteX3" fmla="*/ 0 w 1494883"/>
              <a:gd name="connsiteY3" fmla="*/ 0 h 359218"/>
              <a:gd name="connsiteX4" fmla="*/ 1494883 w 1494883"/>
              <a:gd name="connsiteY4" fmla="*/ 0 h 359218"/>
              <a:gd name="connsiteX5" fmla="*/ 1494883 w 1494883"/>
              <a:gd name="connsiteY5" fmla="*/ 110066 h 359218"/>
              <a:gd name="connsiteX6" fmla="*/ 1245731 w 1494883"/>
              <a:gd name="connsiteY6" fmla="*/ 359218 h 3592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494883" h="359218">
                <a:moveTo>
                  <a:pt x="1245731" y="359218"/>
                </a:moveTo>
                <a:lnTo>
                  <a:pt x="249153" y="359218"/>
                </a:lnTo>
                <a:cubicBezTo>
                  <a:pt x="111550" y="359218"/>
                  <a:pt x="0" y="247669"/>
                  <a:pt x="0" y="110066"/>
                </a:cubicBezTo>
                <a:lnTo>
                  <a:pt x="0" y="0"/>
                </a:lnTo>
                <a:lnTo>
                  <a:pt x="1494883" y="0"/>
                </a:lnTo>
                <a:lnTo>
                  <a:pt x="1494883" y="110066"/>
                </a:lnTo>
                <a:cubicBezTo>
                  <a:pt x="1494883" y="247669"/>
                  <a:pt x="1383334" y="359218"/>
                  <a:pt x="1245731" y="359218"/>
                </a:cubicBezTo>
                <a:close/>
              </a:path>
            </a:pathLst>
          </a:custGeom>
          <a:solidFill>
            <a:srgbClr val="459597"/>
          </a:solidFill>
          <a:ln w="19050">
            <a:solidFill>
              <a:srgbClr val="45959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063"/>
          </a:p>
        </p:txBody>
      </p:sp>
      <p:sp>
        <p:nvSpPr>
          <p:cNvPr id="141" name="Rounded Rectangle 140">
            <a:extLst>
              <a:ext uri="{FF2B5EF4-FFF2-40B4-BE49-F238E27FC236}">
                <a16:creationId xmlns:a16="http://schemas.microsoft.com/office/drawing/2014/main" id="{57149DF9-06F7-EF8A-0D49-A576A028373F}"/>
              </a:ext>
            </a:extLst>
          </p:cNvPr>
          <p:cNvSpPr/>
          <p:nvPr/>
        </p:nvSpPr>
        <p:spPr>
          <a:xfrm>
            <a:off x="6884827" y="6725300"/>
            <a:ext cx="1494883" cy="2925607"/>
          </a:xfrm>
          <a:prstGeom prst="roundRect">
            <a:avLst/>
          </a:prstGeom>
          <a:solidFill>
            <a:schemeClr val="bg1"/>
          </a:solidFill>
          <a:ln>
            <a:solidFill>
              <a:srgbClr val="EC7C6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63"/>
          </a:p>
        </p:txBody>
      </p:sp>
      <p:sp>
        <p:nvSpPr>
          <p:cNvPr id="142" name="Freeform 141">
            <a:extLst>
              <a:ext uri="{FF2B5EF4-FFF2-40B4-BE49-F238E27FC236}">
                <a16:creationId xmlns:a16="http://schemas.microsoft.com/office/drawing/2014/main" id="{F6A55189-DB00-2206-F38C-C17FCFAFCA49}"/>
              </a:ext>
            </a:extLst>
          </p:cNvPr>
          <p:cNvSpPr/>
          <p:nvPr/>
        </p:nvSpPr>
        <p:spPr>
          <a:xfrm rot="5400000">
            <a:off x="6979081" y="5553662"/>
            <a:ext cx="1306376" cy="1494883"/>
          </a:xfrm>
          <a:custGeom>
            <a:avLst/>
            <a:gdLst>
              <a:gd name="connsiteX0" fmla="*/ 0 w 2212341"/>
              <a:gd name="connsiteY0" fmla="*/ 2109639 h 2531577"/>
              <a:gd name="connsiteX1" fmla="*/ 0 w 2212341"/>
              <a:gd name="connsiteY1" fmla="*/ 421938 h 2531577"/>
              <a:gd name="connsiteX2" fmla="*/ 421938 w 2212341"/>
              <a:gd name="connsiteY2" fmla="*/ 0 h 2531577"/>
              <a:gd name="connsiteX3" fmla="*/ 2212341 w 2212341"/>
              <a:gd name="connsiteY3" fmla="*/ 0 h 2531577"/>
              <a:gd name="connsiteX4" fmla="*/ 2212341 w 2212341"/>
              <a:gd name="connsiteY4" fmla="*/ 2531577 h 2531577"/>
              <a:gd name="connsiteX5" fmla="*/ 421938 w 2212341"/>
              <a:gd name="connsiteY5" fmla="*/ 2531577 h 2531577"/>
              <a:gd name="connsiteX6" fmla="*/ 0 w 2212341"/>
              <a:gd name="connsiteY6" fmla="*/ 2109639 h 25315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212341" h="2531577">
                <a:moveTo>
                  <a:pt x="0" y="2109639"/>
                </a:moveTo>
                <a:lnTo>
                  <a:pt x="0" y="421938"/>
                </a:lnTo>
                <a:cubicBezTo>
                  <a:pt x="0" y="188908"/>
                  <a:pt x="188908" y="0"/>
                  <a:pt x="421938" y="0"/>
                </a:cubicBezTo>
                <a:lnTo>
                  <a:pt x="2212341" y="0"/>
                </a:lnTo>
                <a:lnTo>
                  <a:pt x="2212341" y="2531577"/>
                </a:lnTo>
                <a:lnTo>
                  <a:pt x="421938" y="2531577"/>
                </a:lnTo>
                <a:cubicBezTo>
                  <a:pt x="188908" y="2531577"/>
                  <a:pt x="0" y="2342669"/>
                  <a:pt x="0" y="2109639"/>
                </a:cubicBezTo>
                <a:close/>
              </a:path>
            </a:pathLst>
          </a:custGeom>
          <a:solidFill>
            <a:srgbClr val="EC7C69"/>
          </a:solidFill>
          <a:ln>
            <a:solidFill>
              <a:srgbClr val="EC7C6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063"/>
          </a:p>
        </p:txBody>
      </p:sp>
      <p:sp>
        <p:nvSpPr>
          <p:cNvPr id="143" name="Rounded Rectangle 142">
            <a:extLst>
              <a:ext uri="{FF2B5EF4-FFF2-40B4-BE49-F238E27FC236}">
                <a16:creationId xmlns:a16="http://schemas.microsoft.com/office/drawing/2014/main" id="{D3C7B179-A9E9-3E6D-6F9C-777163D61A73}"/>
              </a:ext>
            </a:extLst>
          </p:cNvPr>
          <p:cNvSpPr/>
          <p:nvPr/>
        </p:nvSpPr>
        <p:spPr>
          <a:xfrm>
            <a:off x="8609997" y="6725301"/>
            <a:ext cx="1494883" cy="2925603"/>
          </a:xfrm>
          <a:prstGeom prst="roundRect">
            <a:avLst/>
          </a:prstGeom>
          <a:solidFill>
            <a:schemeClr val="bg1"/>
          </a:solidFill>
          <a:ln>
            <a:solidFill>
              <a:srgbClr val="EC7C6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63"/>
          </a:p>
        </p:txBody>
      </p:sp>
      <p:sp>
        <p:nvSpPr>
          <p:cNvPr id="144" name="Freeform 143">
            <a:extLst>
              <a:ext uri="{FF2B5EF4-FFF2-40B4-BE49-F238E27FC236}">
                <a16:creationId xmlns:a16="http://schemas.microsoft.com/office/drawing/2014/main" id="{5D401631-C332-7367-638A-39EB712BCF9E}"/>
              </a:ext>
            </a:extLst>
          </p:cNvPr>
          <p:cNvSpPr/>
          <p:nvPr/>
        </p:nvSpPr>
        <p:spPr>
          <a:xfrm rot="5400000">
            <a:off x="8704251" y="5553663"/>
            <a:ext cx="1306376" cy="1494883"/>
          </a:xfrm>
          <a:custGeom>
            <a:avLst/>
            <a:gdLst>
              <a:gd name="connsiteX0" fmla="*/ 0 w 2212341"/>
              <a:gd name="connsiteY0" fmla="*/ 2109639 h 2531577"/>
              <a:gd name="connsiteX1" fmla="*/ 0 w 2212341"/>
              <a:gd name="connsiteY1" fmla="*/ 421938 h 2531577"/>
              <a:gd name="connsiteX2" fmla="*/ 421938 w 2212341"/>
              <a:gd name="connsiteY2" fmla="*/ 0 h 2531577"/>
              <a:gd name="connsiteX3" fmla="*/ 2212341 w 2212341"/>
              <a:gd name="connsiteY3" fmla="*/ 0 h 2531577"/>
              <a:gd name="connsiteX4" fmla="*/ 2212341 w 2212341"/>
              <a:gd name="connsiteY4" fmla="*/ 2531577 h 2531577"/>
              <a:gd name="connsiteX5" fmla="*/ 421938 w 2212341"/>
              <a:gd name="connsiteY5" fmla="*/ 2531577 h 2531577"/>
              <a:gd name="connsiteX6" fmla="*/ 0 w 2212341"/>
              <a:gd name="connsiteY6" fmla="*/ 2109639 h 25315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212341" h="2531577">
                <a:moveTo>
                  <a:pt x="0" y="2109639"/>
                </a:moveTo>
                <a:lnTo>
                  <a:pt x="0" y="421938"/>
                </a:lnTo>
                <a:cubicBezTo>
                  <a:pt x="0" y="188908"/>
                  <a:pt x="188908" y="0"/>
                  <a:pt x="421938" y="0"/>
                </a:cubicBezTo>
                <a:lnTo>
                  <a:pt x="2212341" y="0"/>
                </a:lnTo>
                <a:lnTo>
                  <a:pt x="2212341" y="2531577"/>
                </a:lnTo>
                <a:lnTo>
                  <a:pt x="421938" y="2531577"/>
                </a:lnTo>
                <a:cubicBezTo>
                  <a:pt x="188908" y="2531577"/>
                  <a:pt x="0" y="2342669"/>
                  <a:pt x="0" y="2109639"/>
                </a:cubicBezTo>
                <a:close/>
              </a:path>
            </a:pathLst>
          </a:custGeom>
          <a:solidFill>
            <a:srgbClr val="EC7C69"/>
          </a:solidFill>
          <a:ln>
            <a:solidFill>
              <a:srgbClr val="EC7C6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063"/>
          </a:p>
        </p:txBody>
      </p:sp>
      <p:sp>
        <p:nvSpPr>
          <p:cNvPr id="145" name="Freeform 144">
            <a:extLst>
              <a:ext uri="{FF2B5EF4-FFF2-40B4-BE49-F238E27FC236}">
                <a16:creationId xmlns:a16="http://schemas.microsoft.com/office/drawing/2014/main" id="{B7E92B26-03C1-8485-2631-BF0E480E5475}"/>
              </a:ext>
            </a:extLst>
          </p:cNvPr>
          <p:cNvSpPr/>
          <p:nvPr/>
        </p:nvSpPr>
        <p:spPr>
          <a:xfrm rot="10800000">
            <a:off x="6884827" y="5647916"/>
            <a:ext cx="1494883" cy="359218"/>
          </a:xfrm>
          <a:custGeom>
            <a:avLst/>
            <a:gdLst>
              <a:gd name="connsiteX0" fmla="*/ 1245731 w 1494883"/>
              <a:gd name="connsiteY0" fmla="*/ 359218 h 359218"/>
              <a:gd name="connsiteX1" fmla="*/ 249153 w 1494883"/>
              <a:gd name="connsiteY1" fmla="*/ 359218 h 359218"/>
              <a:gd name="connsiteX2" fmla="*/ 0 w 1494883"/>
              <a:gd name="connsiteY2" fmla="*/ 110066 h 359218"/>
              <a:gd name="connsiteX3" fmla="*/ 0 w 1494883"/>
              <a:gd name="connsiteY3" fmla="*/ 0 h 359218"/>
              <a:gd name="connsiteX4" fmla="*/ 1494883 w 1494883"/>
              <a:gd name="connsiteY4" fmla="*/ 0 h 359218"/>
              <a:gd name="connsiteX5" fmla="*/ 1494883 w 1494883"/>
              <a:gd name="connsiteY5" fmla="*/ 110066 h 359218"/>
              <a:gd name="connsiteX6" fmla="*/ 1245731 w 1494883"/>
              <a:gd name="connsiteY6" fmla="*/ 359218 h 3592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494883" h="359218">
                <a:moveTo>
                  <a:pt x="1245731" y="359218"/>
                </a:moveTo>
                <a:lnTo>
                  <a:pt x="249153" y="359218"/>
                </a:lnTo>
                <a:cubicBezTo>
                  <a:pt x="111550" y="359218"/>
                  <a:pt x="0" y="247669"/>
                  <a:pt x="0" y="110066"/>
                </a:cubicBezTo>
                <a:lnTo>
                  <a:pt x="0" y="0"/>
                </a:lnTo>
                <a:lnTo>
                  <a:pt x="1494883" y="0"/>
                </a:lnTo>
                <a:lnTo>
                  <a:pt x="1494883" y="110066"/>
                </a:lnTo>
                <a:cubicBezTo>
                  <a:pt x="1494883" y="247669"/>
                  <a:pt x="1383334" y="359218"/>
                  <a:pt x="1245731" y="359218"/>
                </a:cubicBezTo>
                <a:close/>
              </a:path>
            </a:pathLst>
          </a:custGeom>
          <a:solidFill>
            <a:srgbClr val="459597"/>
          </a:solidFill>
          <a:ln w="19050">
            <a:solidFill>
              <a:srgbClr val="45959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063"/>
          </a:p>
        </p:txBody>
      </p:sp>
      <p:sp>
        <p:nvSpPr>
          <p:cNvPr id="146" name="Freeform 145">
            <a:extLst>
              <a:ext uri="{FF2B5EF4-FFF2-40B4-BE49-F238E27FC236}">
                <a16:creationId xmlns:a16="http://schemas.microsoft.com/office/drawing/2014/main" id="{D49B91E0-3E82-3B8E-206F-01E7BEB98EB1}"/>
              </a:ext>
            </a:extLst>
          </p:cNvPr>
          <p:cNvSpPr/>
          <p:nvPr/>
        </p:nvSpPr>
        <p:spPr>
          <a:xfrm rot="10800000">
            <a:off x="8609997" y="5647916"/>
            <a:ext cx="1494883" cy="359218"/>
          </a:xfrm>
          <a:custGeom>
            <a:avLst/>
            <a:gdLst>
              <a:gd name="connsiteX0" fmla="*/ 1245731 w 1494883"/>
              <a:gd name="connsiteY0" fmla="*/ 359218 h 359218"/>
              <a:gd name="connsiteX1" fmla="*/ 249153 w 1494883"/>
              <a:gd name="connsiteY1" fmla="*/ 359218 h 359218"/>
              <a:gd name="connsiteX2" fmla="*/ 0 w 1494883"/>
              <a:gd name="connsiteY2" fmla="*/ 110066 h 359218"/>
              <a:gd name="connsiteX3" fmla="*/ 0 w 1494883"/>
              <a:gd name="connsiteY3" fmla="*/ 0 h 359218"/>
              <a:gd name="connsiteX4" fmla="*/ 1494883 w 1494883"/>
              <a:gd name="connsiteY4" fmla="*/ 0 h 359218"/>
              <a:gd name="connsiteX5" fmla="*/ 1494883 w 1494883"/>
              <a:gd name="connsiteY5" fmla="*/ 110066 h 359218"/>
              <a:gd name="connsiteX6" fmla="*/ 1245731 w 1494883"/>
              <a:gd name="connsiteY6" fmla="*/ 359218 h 3592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494883" h="359218">
                <a:moveTo>
                  <a:pt x="1245731" y="359218"/>
                </a:moveTo>
                <a:lnTo>
                  <a:pt x="249153" y="359218"/>
                </a:lnTo>
                <a:cubicBezTo>
                  <a:pt x="111550" y="359218"/>
                  <a:pt x="0" y="247669"/>
                  <a:pt x="0" y="110066"/>
                </a:cubicBezTo>
                <a:lnTo>
                  <a:pt x="0" y="0"/>
                </a:lnTo>
                <a:lnTo>
                  <a:pt x="1494883" y="0"/>
                </a:lnTo>
                <a:lnTo>
                  <a:pt x="1494883" y="110066"/>
                </a:lnTo>
                <a:cubicBezTo>
                  <a:pt x="1494883" y="247669"/>
                  <a:pt x="1383334" y="359218"/>
                  <a:pt x="1245731" y="359218"/>
                </a:cubicBezTo>
                <a:close/>
              </a:path>
            </a:pathLst>
          </a:custGeom>
          <a:solidFill>
            <a:srgbClr val="459597"/>
          </a:solidFill>
          <a:ln w="19050">
            <a:solidFill>
              <a:srgbClr val="45959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063"/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8422703B-AEBF-485E-78C1-84B06032C4E9}"/>
              </a:ext>
            </a:extLst>
          </p:cNvPr>
          <p:cNvSpPr/>
          <p:nvPr/>
        </p:nvSpPr>
        <p:spPr>
          <a:xfrm>
            <a:off x="5134359" y="5769142"/>
            <a:ext cx="1494884" cy="254044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ctr">
              <a:lnSpc>
                <a:spcPts val="1063"/>
              </a:lnSpc>
            </a:pPr>
            <a:r>
              <a:rPr lang="en-US" sz="1653" b="1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NÁMSKEIÐ 5</a:t>
            </a:r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296D4134-2BC0-6FE9-E53A-BC932C557BEE}"/>
              </a:ext>
            </a:extLst>
          </p:cNvPr>
          <p:cNvSpPr/>
          <p:nvPr/>
        </p:nvSpPr>
        <p:spPr>
          <a:xfrm>
            <a:off x="5141369" y="6060736"/>
            <a:ext cx="1494883" cy="557525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ctr">
              <a:lnSpc>
                <a:spcPts val="1240"/>
              </a:lnSpc>
            </a:pPr>
            <a:r>
              <a:rPr lang="en-US" sz="124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Gestaupplifun – gestgjafi með hjarta, áhrif </a:t>
            </a:r>
            <a:r>
              <a:rPr lang="en-US" sz="1240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og</a:t>
            </a:r>
            <a:r>
              <a:rPr lang="en-US" sz="124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1240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hagkvæmni</a:t>
            </a:r>
            <a:endParaRPr lang="en-US" sz="1240" dirty="0">
              <a:solidFill>
                <a:schemeClr val="bg1"/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cxnSp>
        <p:nvCxnSpPr>
          <p:cNvPr id="149" name="Straight Connector 148">
            <a:extLst>
              <a:ext uri="{FF2B5EF4-FFF2-40B4-BE49-F238E27FC236}">
                <a16:creationId xmlns:a16="http://schemas.microsoft.com/office/drawing/2014/main" id="{18C7E5D9-1625-6082-01B7-006A3AD159EE}"/>
              </a:ext>
            </a:extLst>
          </p:cNvPr>
          <p:cNvCxnSpPr/>
          <p:nvPr/>
        </p:nvCxnSpPr>
        <p:spPr>
          <a:xfrm>
            <a:off x="5141371" y="6007136"/>
            <a:ext cx="1494883" cy="0"/>
          </a:xfrm>
          <a:prstGeom prst="line">
            <a:avLst/>
          </a:prstGeom>
          <a:ln w="1905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>
            <a:extLst>
              <a:ext uri="{FF2B5EF4-FFF2-40B4-BE49-F238E27FC236}">
                <a16:creationId xmlns:a16="http://schemas.microsoft.com/office/drawing/2014/main" id="{0D121A0F-8764-423E-4546-731B3B61C68C}"/>
              </a:ext>
            </a:extLst>
          </p:cNvPr>
          <p:cNvCxnSpPr/>
          <p:nvPr/>
        </p:nvCxnSpPr>
        <p:spPr>
          <a:xfrm>
            <a:off x="5141369" y="7812323"/>
            <a:ext cx="1494883" cy="0"/>
          </a:xfrm>
          <a:prstGeom prst="line">
            <a:avLst/>
          </a:prstGeom>
          <a:ln w="19050">
            <a:solidFill>
              <a:srgbClr val="EC7C69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>
            <a:extLst>
              <a:ext uri="{FF2B5EF4-FFF2-40B4-BE49-F238E27FC236}">
                <a16:creationId xmlns:a16="http://schemas.microsoft.com/office/drawing/2014/main" id="{DADA123C-913F-EFD5-154B-0F0356827996}"/>
              </a:ext>
            </a:extLst>
          </p:cNvPr>
          <p:cNvCxnSpPr/>
          <p:nvPr/>
        </p:nvCxnSpPr>
        <p:spPr>
          <a:xfrm>
            <a:off x="5141369" y="8384284"/>
            <a:ext cx="1494883" cy="0"/>
          </a:xfrm>
          <a:prstGeom prst="line">
            <a:avLst/>
          </a:prstGeom>
          <a:ln w="19050">
            <a:solidFill>
              <a:srgbClr val="EC7C69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2" name="Rectangle 151">
            <a:extLst>
              <a:ext uri="{FF2B5EF4-FFF2-40B4-BE49-F238E27FC236}">
                <a16:creationId xmlns:a16="http://schemas.microsoft.com/office/drawing/2014/main" id="{89A9D887-86D2-FF63-0221-43054DEF44C5}"/>
              </a:ext>
            </a:extLst>
          </p:cNvPr>
          <p:cNvSpPr/>
          <p:nvPr/>
        </p:nvSpPr>
        <p:spPr>
          <a:xfrm>
            <a:off x="5176625" y="7009389"/>
            <a:ext cx="1443474" cy="2512034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>
              <a:lnSpc>
                <a:spcPts val="827"/>
              </a:lnSpc>
            </a:pP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Vertu örugg(ur) í að skila </a:t>
            </a:r>
            <a:r>
              <a:rPr lang="en-US" sz="827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frábærri gestaupplifun. 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Einfaldaðu dagleg störf og </a:t>
            </a:r>
            <a:r>
              <a:rPr lang="en-US" sz="827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rekstur fyrirtækisins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. Lærðu hvernig á að stjórna </a:t>
            </a:r>
            <a:r>
              <a:rPr lang="en-US" sz="827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gestaferðinni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á skilvirkan hátt</a:t>
            </a:r>
            <a:r>
              <a:rPr lang="en-US" sz="827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.</a:t>
            </a:r>
            <a:endParaRPr lang="en-US" sz="827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>
              <a:lnSpc>
                <a:spcPts val="827"/>
              </a:lnSpc>
            </a:pPr>
            <a:endParaRPr lang="en-US" sz="827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>
              <a:lnSpc>
                <a:spcPts val="827"/>
              </a:lnSpc>
            </a:pPr>
            <a:r>
              <a:rPr lang="en-US" sz="827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945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Þáttur 1</a:t>
            </a:r>
            <a:r>
              <a:rPr lang="en-US" sz="945" b="1" dirty="0">
                <a:solidFill>
                  <a:srgbClr val="459597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.</a:t>
            </a:r>
            <a:r>
              <a:rPr lang="en-US" sz="945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</a:p>
          <a:p>
            <a:endParaRPr lang="en-US" sz="354" b="1" dirty="0">
              <a:solidFill>
                <a:schemeClr val="bg1"/>
              </a:solidFill>
              <a:highlight>
                <a:srgbClr val="459597"/>
              </a:highlight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104990" indent="-104990">
              <a:lnSpc>
                <a:spcPts val="827"/>
              </a:lnSpc>
              <a:buClr>
                <a:srgbClr val="459597"/>
              </a:buClr>
              <a:buFont typeface="Arial" panose="020B0604020202020204" pitchFamily="34" charset="0"/>
              <a:buChar char="•"/>
            </a:pP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Stjórnun gestaferðar – Áður, meðan og eftir dvöl þeirra</a:t>
            </a:r>
          </a:p>
          <a:p>
            <a:pPr>
              <a:lnSpc>
                <a:spcPts val="827"/>
              </a:lnSpc>
              <a:buClr>
                <a:srgbClr val="459597"/>
              </a:buClr>
            </a:pPr>
            <a:endParaRPr lang="en-US" sz="827" b="1" dirty="0">
              <a:solidFill>
                <a:srgbClr val="459597"/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>
              <a:lnSpc>
                <a:spcPts val="827"/>
              </a:lnSpc>
              <a:buClr>
                <a:srgbClr val="459597"/>
              </a:buClr>
            </a:pPr>
            <a:r>
              <a:rPr lang="en-US" sz="945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945" b="1" dirty="0" err="1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Þáttur</a:t>
            </a:r>
            <a:r>
              <a:rPr lang="en-US" sz="945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2</a:t>
            </a:r>
            <a:r>
              <a:rPr lang="en-US" sz="945" b="1" dirty="0">
                <a:solidFill>
                  <a:srgbClr val="459597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.</a:t>
            </a:r>
            <a:r>
              <a:rPr lang="en-US" sz="945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</a:p>
          <a:p>
            <a:pPr>
              <a:buClr>
                <a:srgbClr val="459597"/>
              </a:buClr>
            </a:pPr>
            <a:endParaRPr lang="en-US" sz="354" b="1" dirty="0">
              <a:solidFill>
                <a:schemeClr val="bg1"/>
              </a:solidFill>
              <a:highlight>
                <a:srgbClr val="459597"/>
              </a:highlight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104990" indent="-104990">
              <a:lnSpc>
                <a:spcPts val="827"/>
              </a:lnSpc>
              <a:spcAft>
                <a:spcPts val="600"/>
              </a:spcAft>
              <a:buClr>
                <a:srgbClr val="459597"/>
              </a:buClr>
              <a:buFont typeface="Arial" panose="020B0604020202020204" pitchFamily="34" charset="0"/>
              <a:buChar char="•"/>
            </a:pP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Tæki og kerfi fyrir skilvirka starfsemi</a:t>
            </a:r>
          </a:p>
          <a:p>
            <a:pPr marL="104990" indent="-104990">
              <a:lnSpc>
                <a:spcPts val="827"/>
              </a:lnSpc>
              <a:spcAft>
                <a:spcPts val="600"/>
              </a:spcAft>
              <a:buClr>
                <a:srgbClr val="459597"/>
              </a:buClr>
              <a:buFont typeface="Arial" panose="020B0604020202020204" pitchFamily="34" charset="0"/>
              <a:buChar char="•"/>
            </a:pP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Vaxa snjallt – samstarf, viðbótarsala og langtímaáætlanir</a:t>
            </a:r>
          </a:p>
          <a:p>
            <a:pPr marL="104990" indent="-104990">
              <a:lnSpc>
                <a:spcPts val="827"/>
              </a:lnSpc>
              <a:buClr>
                <a:srgbClr val="459597"/>
              </a:buClr>
              <a:buFont typeface="Arial" panose="020B0604020202020204" pitchFamily="34" charset="0"/>
              <a:buChar char="•"/>
            </a:pPr>
            <a:endParaRPr lang="en-US" sz="827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>
              <a:lnSpc>
                <a:spcPts val="827"/>
              </a:lnSpc>
            </a:pP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153" name="Rectangle 152">
            <a:extLst>
              <a:ext uri="{FF2B5EF4-FFF2-40B4-BE49-F238E27FC236}">
                <a16:creationId xmlns:a16="http://schemas.microsoft.com/office/drawing/2014/main" id="{5D470232-88DD-C554-8E91-3F3ED381B484}"/>
              </a:ext>
            </a:extLst>
          </p:cNvPr>
          <p:cNvSpPr/>
          <p:nvPr/>
        </p:nvSpPr>
        <p:spPr>
          <a:xfrm>
            <a:off x="6884825" y="6060735"/>
            <a:ext cx="1494883" cy="711413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ctr">
              <a:lnSpc>
                <a:spcPts val="1240"/>
              </a:lnSpc>
            </a:pPr>
            <a:r>
              <a:rPr lang="en-US" sz="124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Fjármálaleg uppsetning og snjall ræs – áætlun um stofnun og fjármagnskostnað</a:t>
            </a:r>
            <a:endParaRPr lang="en-US" sz="1240" b="1" dirty="0">
              <a:solidFill>
                <a:schemeClr val="bg1"/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cxnSp>
        <p:nvCxnSpPr>
          <p:cNvPr id="154" name="Straight Connector 153">
            <a:extLst>
              <a:ext uri="{FF2B5EF4-FFF2-40B4-BE49-F238E27FC236}">
                <a16:creationId xmlns:a16="http://schemas.microsoft.com/office/drawing/2014/main" id="{EC863369-1F13-5A14-6999-45650A3BA1D1}"/>
              </a:ext>
            </a:extLst>
          </p:cNvPr>
          <p:cNvCxnSpPr/>
          <p:nvPr/>
        </p:nvCxnSpPr>
        <p:spPr>
          <a:xfrm>
            <a:off x="6884827" y="6007135"/>
            <a:ext cx="1494883" cy="0"/>
          </a:xfrm>
          <a:prstGeom prst="line">
            <a:avLst/>
          </a:prstGeom>
          <a:ln w="1905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Straight Connector 154">
            <a:extLst>
              <a:ext uri="{FF2B5EF4-FFF2-40B4-BE49-F238E27FC236}">
                <a16:creationId xmlns:a16="http://schemas.microsoft.com/office/drawing/2014/main" id="{BDDB11C4-D225-0EEF-7C41-62E296177D5C}"/>
              </a:ext>
            </a:extLst>
          </p:cNvPr>
          <p:cNvCxnSpPr>
            <a:cxnSpLocks/>
          </p:cNvCxnSpPr>
          <p:nvPr/>
        </p:nvCxnSpPr>
        <p:spPr>
          <a:xfrm>
            <a:off x="6894376" y="7815369"/>
            <a:ext cx="1494883" cy="0"/>
          </a:xfrm>
          <a:prstGeom prst="line">
            <a:avLst/>
          </a:prstGeom>
          <a:ln w="19050">
            <a:solidFill>
              <a:srgbClr val="EC7C69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Straight Connector 155">
            <a:extLst>
              <a:ext uri="{FF2B5EF4-FFF2-40B4-BE49-F238E27FC236}">
                <a16:creationId xmlns:a16="http://schemas.microsoft.com/office/drawing/2014/main" id="{5583C306-11B4-0BC9-E91B-D54C07880C7E}"/>
              </a:ext>
            </a:extLst>
          </p:cNvPr>
          <p:cNvCxnSpPr/>
          <p:nvPr/>
        </p:nvCxnSpPr>
        <p:spPr>
          <a:xfrm>
            <a:off x="6877816" y="8383606"/>
            <a:ext cx="1494883" cy="0"/>
          </a:xfrm>
          <a:prstGeom prst="line">
            <a:avLst/>
          </a:prstGeom>
          <a:ln w="19050">
            <a:solidFill>
              <a:srgbClr val="EC7C69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7" name="Rectangle 156">
            <a:extLst>
              <a:ext uri="{FF2B5EF4-FFF2-40B4-BE49-F238E27FC236}">
                <a16:creationId xmlns:a16="http://schemas.microsoft.com/office/drawing/2014/main" id="{782E2F63-23AC-F759-B354-37A4B51579A9}"/>
              </a:ext>
            </a:extLst>
          </p:cNvPr>
          <p:cNvSpPr/>
          <p:nvPr/>
        </p:nvSpPr>
        <p:spPr>
          <a:xfrm>
            <a:off x="8609995" y="6060736"/>
            <a:ext cx="1515991" cy="863954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ctr">
              <a:lnSpc>
                <a:spcPts val="1240"/>
              </a:lnSpc>
            </a:pPr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Að afla fjármögnunar </a:t>
            </a:r>
          </a:p>
          <a:p>
            <a:pPr algn="ctr">
              <a:lnSpc>
                <a:spcPts val="1240"/>
              </a:lnSpc>
            </a:pPr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Sem hentar - </a:t>
            </a:r>
            <a:r>
              <a:rPr lang="en-US" sz="1200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fjármögnun</a:t>
            </a:r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og</a:t>
            </a:r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fjármögnunar-möguleikar</a:t>
            </a:r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</a:p>
        </p:txBody>
      </p:sp>
      <p:cxnSp>
        <p:nvCxnSpPr>
          <p:cNvPr id="158" name="Straight Connector 157">
            <a:extLst>
              <a:ext uri="{FF2B5EF4-FFF2-40B4-BE49-F238E27FC236}">
                <a16:creationId xmlns:a16="http://schemas.microsoft.com/office/drawing/2014/main" id="{1B8CD215-13BE-EABB-7218-FE643F2D4ADE}"/>
              </a:ext>
            </a:extLst>
          </p:cNvPr>
          <p:cNvCxnSpPr/>
          <p:nvPr/>
        </p:nvCxnSpPr>
        <p:spPr>
          <a:xfrm>
            <a:off x="8609997" y="6007136"/>
            <a:ext cx="1494883" cy="0"/>
          </a:xfrm>
          <a:prstGeom prst="line">
            <a:avLst/>
          </a:prstGeom>
          <a:ln w="1905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Straight Connector 158">
            <a:extLst>
              <a:ext uri="{FF2B5EF4-FFF2-40B4-BE49-F238E27FC236}">
                <a16:creationId xmlns:a16="http://schemas.microsoft.com/office/drawing/2014/main" id="{005BC0F6-54ED-3CB3-44AC-6141EC07E5AF}"/>
              </a:ext>
            </a:extLst>
          </p:cNvPr>
          <p:cNvCxnSpPr/>
          <p:nvPr/>
        </p:nvCxnSpPr>
        <p:spPr>
          <a:xfrm>
            <a:off x="8609995" y="7813653"/>
            <a:ext cx="1494883" cy="0"/>
          </a:xfrm>
          <a:prstGeom prst="line">
            <a:avLst/>
          </a:prstGeom>
          <a:ln w="19050">
            <a:solidFill>
              <a:srgbClr val="EC7C69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Straight Connector 159">
            <a:extLst>
              <a:ext uri="{FF2B5EF4-FFF2-40B4-BE49-F238E27FC236}">
                <a16:creationId xmlns:a16="http://schemas.microsoft.com/office/drawing/2014/main" id="{B9AC6717-081E-6641-9A2E-63BAE91689E5}"/>
              </a:ext>
            </a:extLst>
          </p:cNvPr>
          <p:cNvCxnSpPr/>
          <p:nvPr/>
        </p:nvCxnSpPr>
        <p:spPr>
          <a:xfrm>
            <a:off x="8619546" y="8280236"/>
            <a:ext cx="1494883" cy="0"/>
          </a:xfrm>
          <a:prstGeom prst="line">
            <a:avLst/>
          </a:prstGeom>
          <a:ln w="19050">
            <a:solidFill>
              <a:srgbClr val="EC7C69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Connector 160">
            <a:extLst>
              <a:ext uri="{FF2B5EF4-FFF2-40B4-BE49-F238E27FC236}">
                <a16:creationId xmlns:a16="http://schemas.microsoft.com/office/drawing/2014/main" id="{A9DB5192-B733-D92E-396F-E5B780483BE0}"/>
              </a:ext>
            </a:extLst>
          </p:cNvPr>
          <p:cNvCxnSpPr/>
          <p:nvPr/>
        </p:nvCxnSpPr>
        <p:spPr>
          <a:xfrm>
            <a:off x="8602986" y="8749633"/>
            <a:ext cx="1494883" cy="0"/>
          </a:xfrm>
          <a:prstGeom prst="line">
            <a:avLst/>
          </a:prstGeom>
          <a:ln w="19050">
            <a:solidFill>
              <a:srgbClr val="EC7C69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2" name="Rectangle 161">
            <a:extLst>
              <a:ext uri="{FF2B5EF4-FFF2-40B4-BE49-F238E27FC236}">
                <a16:creationId xmlns:a16="http://schemas.microsoft.com/office/drawing/2014/main" id="{FB03DC44-BABC-4914-DAAE-FD37F2C7A4AC}"/>
              </a:ext>
            </a:extLst>
          </p:cNvPr>
          <p:cNvSpPr/>
          <p:nvPr/>
        </p:nvSpPr>
        <p:spPr>
          <a:xfrm>
            <a:off x="6877815" y="5769141"/>
            <a:ext cx="1494884" cy="254044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ctr">
              <a:lnSpc>
                <a:spcPts val="1063"/>
              </a:lnSpc>
            </a:pPr>
            <a:r>
              <a:rPr lang="en-US" sz="1653" b="1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NÁMSKEIÐ 6</a:t>
            </a:r>
          </a:p>
        </p:txBody>
      </p:sp>
      <p:sp>
        <p:nvSpPr>
          <p:cNvPr id="163" name="Rectangle 162">
            <a:extLst>
              <a:ext uri="{FF2B5EF4-FFF2-40B4-BE49-F238E27FC236}">
                <a16:creationId xmlns:a16="http://schemas.microsoft.com/office/drawing/2014/main" id="{8727CD38-732B-6BB0-5005-AA050DC5864A}"/>
              </a:ext>
            </a:extLst>
          </p:cNvPr>
          <p:cNvSpPr/>
          <p:nvPr/>
        </p:nvSpPr>
        <p:spPr>
          <a:xfrm>
            <a:off x="8602985" y="5769142"/>
            <a:ext cx="1494884" cy="254044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ctr">
              <a:lnSpc>
                <a:spcPts val="1063"/>
              </a:lnSpc>
            </a:pPr>
            <a:r>
              <a:rPr lang="en-US" sz="1653" b="1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NÁMSKEIÐ 7</a:t>
            </a:r>
          </a:p>
        </p:txBody>
      </p:sp>
      <p:sp>
        <p:nvSpPr>
          <p:cNvPr id="164" name="Rectangle 163">
            <a:extLst>
              <a:ext uri="{FF2B5EF4-FFF2-40B4-BE49-F238E27FC236}">
                <a16:creationId xmlns:a16="http://schemas.microsoft.com/office/drawing/2014/main" id="{13AF8830-E007-EC02-E5C5-12E638FB88F7}"/>
              </a:ext>
            </a:extLst>
          </p:cNvPr>
          <p:cNvSpPr/>
          <p:nvPr/>
        </p:nvSpPr>
        <p:spPr>
          <a:xfrm>
            <a:off x="8645251" y="6931421"/>
            <a:ext cx="1443474" cy="2515240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>
              <a:lnSpc>
                <a:spcPts val="827"/>
              </a:lnSpc>
            </a:pP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Kannaðu fjármögnunarmöguleika, frá </a:t>
            </a:r>
            <a:r>
              <a:rPr lang="en-US" sz="827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eiginfjármögnun til styrkja frá ESB 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í mismunandi löndum. Skildu </a:t>
            </a:r>
            <a:r>
              <a:rPr lang="en-US" sz="827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hvað styrktaraðilar sækjast eftir 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og </a:t>
            </a:r>
            <a:r>
              <a:rPr lang="en-US" sz="827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leiðbeindu umsóknum um fjármögnun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.</a:t>
            </a:r>
          </a:p>
          <a:p>
            <a:pPr>
              <a:lnSpc>
                <a:spcPts val="827"/>
              </a:lnSpc>
            </a:pPr>
            <a:endParaRPr lang="en-US" sz="827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>
              <a:lnSpc>
                <a:spcPts val="827"/>
              </a:lnSpc>
            </a:pPr>
            <a:r>
              <a:rPr lang="en-US" sz="827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945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Þáttur 1</a:t>
            </a:r>
            <a:r>
              <a:rPr lang="en-US" sz="945" b="1" dirty="0">
                <a:solidFill>
                  <a:srgbClr val="459597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.</a:t>
            </a:r>
            <a:r>
              <a:rPr lang="en-US" sz="945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</a:p>
          <a:p>
            <a:endParaRPr lang="en-US" sz="354" b="1" dirty="0">
              <a:solidFill>
                <a:schemeClr val="bg1"/>
              </a:solidFill>
              <a:highlight>
                <a:srgbClr val="459597"/>
              </a:highlight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104990" indent="-104990">
              <a:lnSpc>
                <a:spcPts val="827"/>
              </a:lnSpc>
              <a:buClr>
                <a:srgbClr val="459597"/>
              </a:buClr>
              <a:buFont typeface="Arial" panose="020B0604020202020204" pitchFamily="34" charset="0"/>
              <a:buChar char="•"/>
            </a:pP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Inngangur að einka- og evrópskum fjármögnunarlíkönum</a:t>
            </a:r>
          </a:p>
          <a:p>
            <a:pPr>
              <a:lnSpc>
                <a:spcPts val="827"/>
              </a:lnSpc>
              <a:buClr>
                <a:srgbClr val="459597"/>
              </a:buClr>
            </a:pPr>
            <a:endParaRPr lang="en-US" sz="827" b="1" dirty="0">
              <a:solidFill>
                <a:srgbClr val="459597"/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>
              <a:lnSpc>
                <a:spcPts val="827"/>
              </a:lnSpc>
              <a:buClr>
                <a:srgbClr val="459597"/>
              </a:buClr>
            </a:pPr>
            <a:r>
              <a:rPr lang="en-US" sz="945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Þáttur 2</a:t>
            </a:r>
            <a:r>
              <a:rPr lang="en-US" sz="945" b="1" dirty="0">
                <a:solidFill>
                  <a:srgbClr val="459597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.</a:t>
            </a:r>
            <a:r>
              <a:rPr lang="en-US" sz="945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</a:p>
          <a:p>
            <a:pPr>
              <a:buClr>
                <a:srgbClr val="459597"/>
              </a:buClr>
            </a:pPr>
            <a:endParaRPr lang="en-US" sz="354" b="1" dirty="0">
              <a:solidFill>
                <a:schemeClr val="bg1"/>
              </a:solidFill>
              <a:highlight>
                <a:srgbClr val="459597"/>
              </a:highlight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104990" indent="-104990">
              <a:lnSpc>
                <a:spcPts val="827"/>
              </a:lnSpc>
              <a:buClr>
                <a:srgbClr val="459597"/>
              </a:buClr>
              <a:buFont typeface="Arial" panose="020B0604020202020204" pitchFamily="34" charset="0"/>
              <a:buChar char="•"/>
            </a:pP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Sérstakur fókus á landbundna evrópska fjármögnun</a:t>
            </a:r>
          </a:p>
          <a:p>
            <a:pPr>
              <a:lnSpc>
                <a:spcPts val="827"/>
              </a:lnSpc>
              <a:buClr>
                <a:srgbClr val="459597"/>
              </a:buClr>
            </a:pPr>
            <a:endParaRPr lang="en-US" sz="827" b="1" dirty="0">
              <a:solidFill>
                <a:srgbClr val="459597"/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>
              <a:lnSpc>
                <a:spcPts val="827"/>
              </a:lnSpc>
              <a:buClr>
                <a:srgbClr val="459597"/>
              </a:buClr>
            </a:pPr>
            <a:r>
              <a:rPr lang="en-US" sz="945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Þáttur 3</a:t>
            </a:r>
            <a:r>
              <a:rPr lang="en-US" sz="945" b="1" dirty="0">
                <a:solidFill>
                  <a:srgbClr val="459597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.</a:t>
            </a:r>
            <a:r>
              <a:rPr lang="en-US" sz="945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</a:p>
          <a:p>
            <a:pPr>
              <a:buClr>
                <a:srgbClr val="459597"/>
              </a:buClr>
            </a:pPr>
            <a:endParaRPr lang="en-US" sz="354" b="1" dirty="0">
              <a:solidFill>
                <a:schemeClr val="bg1"/>
              </a:solidFill>
              <a:highlight>
                <a:srgbClr val="459597"/>
              </a:highlight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104990" indent="-104990">
              <a:lnSpc>
                <a:spcPts val="827"/>
              </a:lnSpc>
              <a:buClr>
                <a:srgbClr val="459597"/>
              </a:buClr>
              <a:buFont typeface="Arial" panose="020B0604020202020204" pitchFamily="34" charset="0"/>
              <a:buChar char="•"/>
            </a:pP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Fjárfestingarfjármögnun, styrkumsóknir og kynning hugmyndarinnar</a:t>
            </a:r>
          </a:p>
          <a:p>
            <a:pPr marL="104990" indent="-104990">
              <a:lnSpc>
                <a:spcPts val="827"/>
              </a:lnSpc>
              <a:buClr>
                <a:srgbClr val="459597"/>
              </a:buClr>
              <a:buFont typeface="Arial" panose="020B0604020202020204" pitchFamily="34" charset="0"/>
              <a:buChar char="•"/>
            </a:pPr>
            <a:endParaRPr lang="en-US" sz="827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104990" indent="-104990">
              <a:lnSpc>
                <a:spcPts val="827"/>
              </a:lnSpc>
              <a:buClr>
                <a:srgbClr val="459597"/>
              </a:buClr>
              <a:buFont typeface="Arial" panose="020B0604020202020204" pitchFamily="34" charset="0"/>
              <a:buChar char="•"/>
            </a:pPr>
            <a:endParaRPr lang="en-US" sz="827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104990" indent="-104990">
              <a:lnSpc>
                <a:spcPts val="827"/>
              </a:lnSpc>
              <a:buClr>
                <a:srgbClr val="459597"/>
              </a:buClr>
              <a:buFont typeface="Arial" panose="020B0604020202020204" pitchFamily="34" charset="0"/>
              <a:buChar char="•"/>
            </a:pPr>
            <a:endParaRPr lang="en-US" sz="827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165" name="Rounded Rectangle 164">
            <a:extLst>
              <a:ext uri="{FF2B5EF4-FFF2-40B4-BE49-F238E27FC236}">
                <a16:creationId xmlns:a16="http://schemas.microsoft.com/office/drawing/2014/main" id="{BD87FADC-371E-3780-6AB6-A108F3030959}"/>
              </a:ext>
            </a:extLst>
          </p:cNvPr>
          <p:cNvSpPr/>
          <p:nvPr/>
        </p:nvSpPr>
        <p:spPr>
          <a:xfrm>
            <a:off x="10321143" y="6713516"/>
            <a:ext cx="1494883" cy="3710640"/>
          </a:xfrm>
          <a:prstGeom prst="roundRect">
            <a:avLst/>
          </a:prstGeom>
          <a:solidFill>
            <a:schemeClr val="bg1"/>
          </a:solidFill>
          <a:ln>
            <a:solidFill>
              <a:srgbClr val="EC7C6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63"/>
          </a:p>
        </p:txBody>
      </p:sp>
      <p:sp>
        <p:nvSpPr>
          <p:cNvPr id="166" name="Freeform 165">
            <a:extLst>
              <a:ext uri="{FF2B5EF4-FFF2-40B4-BE49-F238E27FC236}">
                <a16:creationId xmlns:a16="http://schemas.microsoft.com/office/drawing/2014/main" id="{2B35AB7C-19AF-F914-E278-EE54B7C8D84B}"/>
              </a:ext>
            </a:extLst>
          </p:cNvPr>
          <p:cNvSpPr/>
          <p:nvPr/>
        </p:nvSpPr>
        <p:spPr>
          <a:xfrm rot="5400000">
            <a:off x="10415397" y="5541878"/>
            <a:ext cx="1306376" cy="1494883"/>
          </a:xfrm>
          <a:custGeom>
            <a:avLst/>
            <a:gdLst>
              <a:gd name="connsiteX0" fmla="*/ 0 w 2212341"/>
              <a:gd name="connsiteY0" fmla="*/ 2109639 h 2531577"/>
              <a:gd name="connsiteX1" fmla="*/ 0 w 2212341"/>
              <a:gd name="connsiteY1" fmla="*/ 421938 h 2531577"/>
              <a:gd name="connsiteX2" fmla="*/ 421938 w 2212341"/>
              <a:gd name="connsiteY2" fmla="*/ 0 h 2531577"/>
              <a:gd name="connsiteX3" fmla="*/ 2212341 w 2212341"/>
              <a:gd name="connsiteY3" fmla="*/ 0 h 2531577"/>
              <a:gd name="connsiteX4" fmla="*/ 2212341 w 2212341"/>
              <a:gd name="connsiteY4" fmla="*/ 2531577 h 2531577"/>
              <a:gd name="connsiteX5" fmla="*/ 421938 w 2212341"/>
              <a:gd name="connsiteY5" fmla="*/ 2531577 h 2531577"/>
              <a:gd name="connsiteX6" fmla="*/ 0 w 2212341"/>
              <a:gd name="connsiteY6" fmla="*/ 2109639 h 25315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212341" h="2531577">
                <a:moveTo>
                  <a:pt x="0" y="2109639"/>
                </a:moveTo>
                <a:lnTo>
                  <a:pt x="0" y="421938"/>
                </a:lnTo>
                <a:cubicBezTo>
                  <a:pt x="0" y="188908"/>
                  <a:pt x="188908" y="0"/>
                  <a:pt x="421938" y="0"/>
                </a:cubicBezTo>
                <a:lnTo>
                  <a:pt x="2212341" y="0"/>
                </a:lnTo>
                <a:lnTo>
                  <a:pt x="2212341" y="2531577"/>
                </a:lnTo>
                <a:lnTo>
                  <a:pt x="421938" y="2531577"/>
                </a:lnTo>
                <a:cubicBezTo>
                  <a:pt x="188908" y="2531577"/>
                  <a:pt x="0" y="2342669"/>
                  <a:pt x="0" y="2109639"/>
                </a:cubicBezTo>
                <a:close/>
              </a:path>
            </a:pathLst>
          </a:custGeom>
          <a:solidFill>
            <a:srgbClr val="EC7C69"/>
          </a:solidFill>
          <a:ln>
            <a:solidFill>
              <a:srgbClr val="EC7C6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063"/>
          </a:p>
        </p:txBody>
      </p:sp>
      <p:sp>
        <p:nvSpPr>
          <p:cNvPr id="167" name="Freeform 166">
            <a:extLst>
              <a:ext uri="{FF2B5EF4-FFF2-40B4-BE49-F238E27FC236}">
                <a16:creationId xmlns:a16="http://schemas.microsoft.com/office/drawing/2014/main" id="{2371E178-8F8F-40C7-A15D-4CFD6D6C89AF}"/>
              </a:ext>
            </a:extLst>
          </p:cNvPr>
          <p:cNvSpPr/>
          <p:nvPr/>
        </p:nvSpPr>
        <p:spPr>
          <a:xfrm rot="10800000">
            <a:off x="10321143" y="5636131"/>
            <a:ext cx="1494883" cy="359218"/>
          </a:xfrm>
          <a:custGeom>
            <a:avLst/>
            <a:gdLst>
              <a:gd name="connsiteX0" fmla="*/ 1245731 w 1494883"/>
              <a:gd name="connsiteY0" fmla="*/ 359218 h 359218"/>
              <a:gd name="connsiteX1" fmla="*/ 249153 w 1494883"/>
              <a:gd name="connsiteY1" fmla="*/ 359218 h 359218"/>
              <a:gd name="connsiteX2" fmla="*/ 0 w 1494883"/>
              <a:gd name="connsiteY2" fmla="*/ 110066 h 359218"/>
              <a:gd name="connsiteX3" fmla="*/ 0 w 1494883"/>
              <a:gd name="connsiteY3" fmla="*/ 0 h 359218"/>
              <a:gd name="connsiteX4" fmla="*/ 1494883 w 1494883"/>
              <a:gd name="connsiteY4" fmla="*/ 0 h 359218"/>
              <a:gd name="connsiteX5" fmla="*/ 1494883 w 1494883"/>
              <a:gd name="connsiteY5" fmla="*/ 110066 h 359218"/>
              <a:gd name="connsiteX6" fmla="*/ 1245731 w 1494883"/>
              <a:gd name="connsiteY6" fmla="*/ 359218 h 3592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494883" h="359218">
                <a:moveTo>
                  <a:pt x="1245731" y="359218"/>
                </a:moveTo>
                <a:lnTo>
                  <a:pt x="249153" y="359218"/>
                </a:lnTo>
                <a:cubicBezTo>
                  <a:pt x="111550" y="359218"/>
                  <a:pt x="0" y="247669"/>
                  <a:pt x="0" y="110066"/>
                </a:cubicBezTo>
                <a:lnTo>
                  <a:pt x="0" y="0"/>
                </a:lnTo>
                <a:lnTo>
                  <a:pt x="1494883" y="0"/>
                </a:lnTo>
                <a:lnTo>
                  <a:pt x="1494883" y="110066"/>
                </a:lnTo>
                <a:cubicBezTo>
                  <a:pt x="1494883" y="247669"/>
                  <a:pt x="1383334" y="359218"/>
                  <a:pt x="1245731" y="359218"/>
                </a:cubicBezTo>
                <a:close/>
              </a:path>
            </a:pathLst>
          </a:custGeom>
          <a:solidFill>
            <a:srgbClr val="459597"/>
          </a:solidFill>
          <a:ln w="19050">
            <a:solidFill>
              <a:srgbClr val="45959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063"/>
          </a:p>
        </p:txBody>
      </p:sp>
      <p:sp>
        <p:nvSpPr>
          <p:cNvPr id="168" name="Rectangle 167">
            <a:extLst>
              <a:ext uri="{FF2B5EF4-FFF2-40B4-BE49-F238E27FC236}">
                <a16:creationId xmlns:a16="http://schemas.microsoft.com/office/drawing/2014/main" id="{87CA1160-A359-9590-B76B-EE4EDD4ACFAA}"/>
              </a:ext>
            </a:extLst>
          </p:cNvPr>
          <p:cNvSpPr/>
          <p:nvPr/>
        </p:nvSpPr>
        <p:spPr>
          <a:xfrm>
            <a:off x="10321141" y="6006423"/>
            <a:ext cx="1515991" cy="1171731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ctr">
              <a:lnSpc>
                <a:spcPts val="1240"/>
              </a:lnSpc>
            </a:pPr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Að gera verkefnið hagkvæmt - verðlagning, </a:t>
            </a:r>
            <a:r>
              <a:rPr lang="en-US" sz="1200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áætlanagerð</a:t>
            </a:r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&amp; Langtím fjárhagslegt heilbrigði </a:t>
            </a:r>
          </a:p>
          <a:p>
            <a:pPr algn="ctr">
              <a:lnSpc>
                <a:spcPts val="1240"/>
              </a:lnSpc>
            </a:pPr>
            <a:endParaRPr lang="en-US" sz="1200" b="1" i="1" dirty="0">
              <a:solidFill>
                <a:schemeClr val="bg1"/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cxnSp>
        <p:nvCxnSpPr>
          <p:cNvPr id="169" name="Straight Connector 168">
            <a:extLst>
              <a:ext uri="{FF2B5EF4-FFF2-40B4-BE49-F238E27FC236}">
                <a16:creationId xmlns:a16="http://schemas.microsoft.com/office/drawing/2014/main" id="{F2005551-E569-9463-A455-4972DD19A257}"/>
              </a:ext>
            </a:extLst>
          </p:cNvPr>
          <p:cNvCxnSpPr/>
          <p:nvPr/>
        </p:nvCxnSpPr>
        <p:spPr>
          <a:xfrm>
            <a:off x="10321143" y="5995351"/>
            <a:ext cx="1494883" cy="0"/>
          </a:xfrm>
          <a:prstGeom prst="line">
            <a:avLst/>
          </a:prstGeom>
          <a:ln w="1905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Connector 169">
            <a:extLst>
              <a:ext uri="{FF2B5EF4-FFF2-40B4-BE49-F238E27FC236}">
                <a16:creationId xmlns:a16="http://schemas.microsoft.com/office/drawing/2014/main" id="{C210D168-6ADC-25DF-0BAC-650EB118DC03}"/>
              </a:ext>
            </a:extLst>
          </p:cNvPr>
          <p:cNvCxnSpPr/>
          <p:nvPr/>
        </p:nvCxnSpPr>
        <p:spPr>
          <a:xfrm>
            <a:off x="10314132" y="7709557"/>
            <a:ext cx="1494883" cy="0"/>
          </a:xfrm>
          <a:prstGeom prst="line">
            <a:avLst/>
          </a:prstGeom>
          <a:ln w="19050">
            <a:solidFill>
              <a:srgbClr val="EC7C69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1" name="Rectangle 170">
            <a:extLst>
              <a:ext uri="{FF2B5EF4-FFF2-40B4-BE49-F238E27FC236}">
                <a16:creationId xmlns:a16="http://schemas.microsoft.com/office/drawing/2014/main" id="{63E3F305-0E59-2A53-7671-70F4A5B84A93}"/>
              </a:ext>
            </a:extLst>
          </p:cNvPr>
          <p:cNvSpPr/>
          <p:nvPr/>
        </p:nvSpPr>
        <p:spPr>
          <a:xfrm>
            <a:off x="10314131" y="5757357"/>
            <a:ext cx="1494884" cy="254044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ctr">
              <a:lnSpc>
                <a:spcPts val="1063"/>
              </a:lnSpc>
            </a:pPr>
            <a:r>
              <a:rPr lang="en-US" sz="1653" b="1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NÁMSKEIÐ 8</a:t>
            </a:r>
          </a:p>
        </p:txBody>
      </p:sp>
      <p:cxnSp>
        <p:nvCxnSpPr>
          <p:cNvPr id="172" name="Straight Connector 171">
            <a:extLst>
              <a:ext uri="{FF2B5EF4-FFF2-40B4-BE49-F238E27FC236}">
                <a16:creationId xmlns:a16="http://schemas.microsoft.com/office/drawing/2014/main" id="{CDEA9BF1-958E-5130-9581-14BAD49501CA}"/>
              </a:ext>
            </a:extLst>
          </p:cNvPr>
          <p:cNvCxnSpPr/>
          <p:nvPr/>
        </p:nvCxnSpPr>
        <p:spPr>
          <a:xfrm>
            <a:off x="6868672" y="8935887"/>
            <a:ext cx="1494883" cy="0"/>
          </a:xfrm>
          <a:prstGeom prst="line">
            <a:avLst/>
          </a:prstGeom>
          <a:ln w="19050">
            <a:solidFill>
              <a:srgbClr val="EC7C69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3" name="Rectangle 172">
            <a:extLst>
              <a:ext uri="{FF2B5EF4-FFF2-40B4-BE49-F238E27FC236}">
                <a16:creationId xmlns:a16="http://schemas.microsoft.com/office/drawing/2014/main" id="{7AD1591A-867A-390D-132C-BC4101EF8D94}"/>
              </a:ext>
            </a:extLst>
          </p:cNvPr>
          <p:cNvSpPr/>
          <p:nvPr/>
        </p:nvSpPr>
        <p:spPr>
          <a:xfrm>
            <a:off x="6920081" y="7009388"/>
            <a:ext cx="1443474" cy="2925609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>
              <a:lnSpc>
                <a:spcPts val="827"/>
              </a:lnSpc>
            </a:pP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Lærðu hvað raunverulega þarf til að </a:t>
            </a:r>
            <a:r>
              <a:rPr lang="en-US" sz="827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koma fjárhagslega á fót og hefja rekstur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, þar á meðal val á staðsetningu, kaup vs. leigu, raunsæjar innviðakostnað og hvernig á að skapa "wow"-áhrif.</a:t>
            </a:r>
            <a:endParaRPr lang="en-US" sz="827" b="1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>
              <a:lnSpc>
                <a:spcPts val="827"/>
              </a:lnSpc>
            </a:pP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 </a:t>
            </a:r>
          </a:p>
          <a:p>
            <a:pPr>
              <a:lnSpc>
                <a:spcPts val="827"/>
              </a:lnSpc>
              <a:buClr>
                <a:srgbClr val="459597"/>
              </a:buClr>
            </a:pPr>
            <a:r>
              <a:rPr lang="en-US" sz="827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945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Þáttur 1</a:t>
            </a:r>
            <a:r>
              <a:rPr lang="en-US" sz="945" b="1" dirty="0">
                <a:solidFill>
                  <a:srgbClr val="459597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.</a:t>
            </a:r>
            <a:r>
              <a:rPr lang="en-US" sz="945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</a:p>
          <a:p>
            <a:pPr>
              <a:buClr>
                <a:srgbClr val="459597"/>
              </a:buClr>
            </a:pPr>
            <a:endParaRPr lang="en-US" sz="354" b="1" dirty="0">
              <a:solidFill>
                <a:schemeClr val="bg1"/>
              </a:solidFill>
              <a:highlight>
                <a:srgbClr val="459597"/>
              </a:highlight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104990" indent="-104990">
              <a:lnSpc>
                <a:spcPts val="827"/>
              </a:lnSpc>
              <a:buClr>
                <a:srgbClr val="459597"/>
              </a:buClr>
              <a:buFont typeface="Arial" panose="020B0604020202020204" pitchFamily="34" charset="0"/>
              <a:buChar char="•"/>
            </a:pP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Að byrja – fjárhagslegir grunnstoðir fyrirtækisins og markaðarins</a:t>
            </a:r>
          </a:p>
          <a:p>
            <a:pPr>
              <a:lnSpc>
                <a:spcPts val="827"/>
              </a:lnSpc>
              <a:buClr>
                <a:srgbClr val="459597"/>
              </a:buClr>
            </a:pPr>
            <a:endParaRPr lang="en-US" sz="827" b="1" dirty="0">
              <a:solidFill>
                <a:srgbClr val="459597"/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>
              <a:lnSpc>
                <a:spcPts val="827"/>
              </a:lnSpc>
              <a:buClr>
                <a:srgbClr val="459597"/>
              </a:buClr>
            </a:pPr>
            <a:r>
              <a:rPr lang="en-US" sz="945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945" b="1" dirty="0" err="1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Þáttur</a:t>
            </a:r>
            <a:r>
              <a:rPr lang="en-US" sz="945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2</a:t>
            </a:r>
            <a:r>
              <a:rPr lang="en-US" sz="945" b="1" dirty="0">
                <a:solidFill>
                  <a:srgbClr val="459597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.</a:t>
            </a:r>
            <a:r>
              <a:rPr lang="en-US" sz="945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</a:p>
          <a:p>
            <a:pPr>
              <a:buClr>
                <a:srgbClr val="459597"/>
              </a:buClr>
            </a:pPr>
            <a:endParaRPr lang="en-US" sz="354" b="1" dirty="0">
              <a:solidFill>
                <a:schemeClr val="bg1"/>
              </a:solidFill>
              <a:highlight>
                <a:srgbClr val="459597"/>
              </a:highlight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104990" indent="-104990">
              <a:lnSpc>
                <a:spcPts val="827"/>
              </a:lnSpc>
              <a:buClr>
                <a:srgbClr val="459597"/>
              </a:buClr>
              <a:buFont typeface="Arial" panose="020B0604020202020204" pitchFamily="34" charset="0"/>
              <a:buChar char="•"/>
            </a:pP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Staðsetning, land og flutningar – áætlun um arðbæran stað</a:t>
            </a:r>
          </a:p>
          <a:p>
            <a:pPr>
              <a:lnSpc>
                <a:spcPts val="827"/>
              </a:lnSpc>
              <a:buClr>
                <a:srgbClr val="459597"/>
              </a:buClr>
            </a:pPr>
            <a:endParaRPr lang="en-US" sz="827" b="1" dirty="0">
              <a:solidFill>
                <a:srgbClr val="459597"/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>
              <a:lnSpc>
                <a:spcPts val="827"/>
              </a:lnSpc>
              <a:buClr>
                <a:srgbClr val="459597"/>
              </a:buClr>
            </a:pPr>
            <a:r>
              <a:rPr lang="en-US" sz="945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Þáttur 3</a:t>
            </a:r>
            <a:r>
              <a:rPr lang="en-US" sz="945" b="1" dirty="0">
                <a:solidFill>
                  <a:srgbClr val="459597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.</a:t>
            </a:r>
            <a:r>
              <a:rPr lang="en-US" sz="945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</a:p>
          <a:p>
            <a:pPr>
              <a:buClr>
                <a:srgbClr val="459597"/>
              </a:buClr>
            </a:pPr>
            <a:endParaRPr lang="en-US" sz="354" b="1" dirty="0">
              <a:solidFill>
                <a:schemeClr val="bg1"/>
              </a:solidFill>
              <a:highlight>
                <a:srgbClr val="459597"/>
              </a:highlight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104990" indent="-104990">
              <a:lnSpc>
                <a:spcPts val="827"/>
              </a:lnSpc>
              <a:buClr>
                <a:srgbClr val="459597"/>
              </a:buClr>
              <a:buFont typeface="Arial" panose="020B0604020202020204" pitchFamily="34" charset="0"/>
              <a:buChar char="•"/>
            </a:pP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Hagkvæmni, fjárfesting í WOW-þættinum og stuðningstól</a:t>
            </a:r>
          </a:p>
          <a:p>
            <a:pPr marL="104990" indent="-104990">
              <a:lnSpc>
                <a:spcPts val="827"/>
              </a:lnSpc>
              <a:buClr>
                <a:srgbClr val="459597"/>
              </a:buClr>
              <a:buFont typeface="Arial" panose="020B0604020202020204" pitchFamily="34" charset="0"/>
              <a:buChar char="•"/>
            </a:pPr>
            <a:endParaRPr lang="en-US" sz="827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104990" indent="-104990">
              <a:lnSpc>
                <a:spcPts val="827"/>
              </a:lnSpc>
              <a:buClr>
                <a:srgbClr val="459597"/>
              </a:buClr>
              <a:buFont typeface="Arial" panose="020B0604020202020204" pitchFamily="34" charset="0"/>
              <a:buChar char="•"/>
            </a:pPr>
            <a:endParaRPr lang="en-US" sz="827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104990" indent="-104990">
              <a:lnSpc>
                <a:spcPts val="827"/>
              </a:lnSpc>
              <a:buClr>
                <a:srgbClr val="EC7C69"/>
              </a:buClr>
              <a:buFont typeface="Arial" panose="020B0604020202020204" pitchFamily="34" charset="0"/>
              <a:buChar char="•"/>
            </a:pPr>
            <a:endParaRPr lang="en-US" sz="827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>
              <a:lnSpc>
                <a:spcPts val="827"/>
              </a:lnSpc>
            </a:pP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</a:p>
        </p:txBody>
      </p:sp>
      <p:cxnSp>
        <p:nvCxnSpPr>
          <p:cNvPr id="174" name="Straight Connector 173">
            <a:extLst>
              <a:ext uri="{FF2B5EF4-FFF2-40B4-BE49-F238E27FC236}">
                <a16:creationId xmlns:a16="http://schemas.microsoft.com/office/drawing/2014/main" id="{2108B68B-4637-82C4-73EE-C38A993E83E2}"/>
              </a:ext>
            </a:extLst>
          </p:cNvPr>
          <p:cNvCxnSpPr/>
          <p:nvPr/>
        </p:nvCxnSpPr>
        <p:spPr>
          <a:xfrm>
            <a:off x="10334475" y="8263892"/>
            <a:ext cx="1494883" cy="0"/>
          </a:xfrm>
          <a:prstGeom prst="line">
            <a:avLst/>
          </a:prstGeom>
          <a:ln w="19050">
            <a:solidFill>
              <a:srgbClr val="EC7C69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Straight Connector 174">
            <a:extLst>
              <a:ext uri="{FF2B5EF4-FFF2-40B4-BE49-F238E27FC236}">
                <a16:creationId xmlns:a16="http://schemas.microsoft.com/office/drawing/2014/main" id="{38D2FAC5-25BD-B791-E78C-EA6E36D5ABD0}"/>
              </a:ext>
            </a:extLst>
          </p:cNvPr>
          <p:cNvCxnSpPr/>
          <p:nvPr/>
        </p:nvCxnSpPr>
        <p:spPr>
          <a:xfrm>
            <a:off x="10314131" y="8818751"/>
            <a:ext cx="1494883" cy="0"/>
          </a:xfrm>
          <a:prstGeom prst="line">
            <a:avLst/>
          </a:prstGeom>
          <a:ln w="19050">
            <a:solidFill>
              <a:srgbClr val="EC7C69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Straight Connector 175">
            <a:extLst>
              <a:ext uri="{FF2B5EF4-FFF2-40B4-BE49-F238E27FC236}">
                <a16:creationId xmlns:a16="http://schemas.microsoft.com/office/drawing/2014/main" id="{22A37FF6-6D45-D173-7323-6D0F1245AADA}"/>
              </a:ext>
            </a:extLst>
          </p:cNvPr>
          <p:cNvCxnSpPr/>
          <p:nvPr/>
        </p:nvCxnSpPr>
        <p:spPr>
          <a:xfrm>
            <a:off x="10329374" y="9274393"/>
            <a:ext cx="1494883" cy="0"/>
          </a:xfrm>
          <a:prstGeom prst="line">
            <a:avLst/>
          </a:prstGeom>
          <a:ln w="19050">
            <a:solidFill>
              <a:srgbClr val="EC7C69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Connector 176">
            <a:extLst>
              <a:ext uri="{FF2B5EF4-FFF2-40B4-BE49-F238E27FC236}">
                <a16:creationId xmlns:a16="http://schemas.microsoft.com/office/drawing/2014/main" id="{9589AD4D-5EC0-AD2E-0021-9A3483B1860E}"/>
              </a:ext>
            </a:extLst>
          </p:cNvPr>
          <p:cNvCxnSpPr/>
          <p:nvPr/>
        </p:nvCxnSpPr>
        <p:spPr>
          <a:xfrm>
            <a:off x="10314131" y="9822380"/>
            <a:ext cx="1494883" cy="0"/>
          </a:xfrm>
          <a:prstGeom prst="line">
            <a:avLst/>
          </a:prstGeom>
          <a:ln w="19050">
            <a:solidFill>
              <a:srgbClr val="EC7C69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8" name="Rectangle 177">
            <a:extLst>
              <a:ext uri="{FF2B5EF4-FFF2-40B4-BE49-F238E27FC236}">
                <a16:creationId xmlns:a16="http://schemas.microsoft.com/office/drawing/2014/main" id="{E69128E6-D0F2-A496-C918-FB6DCDA5C7DA}"/>
              </a:ext>
            </a:extLst>
          </p:cNvPr>
          <p:cNvSpPr/>
          <p:nvPr/>
        </p:nvSpPr>
        <p:spPr>
          <a:xfrm>
            <a:off x="10356397" y="6997604"/>
            <a:ext cx="1466640" cy="3514232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>
              <a:lnSpc>
                <a:spcPts val="827"/>
              </a:lnSpc>
            </a:pP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Lærðu </a:t>
            </a:r>
            <a:r>
              <a:rPr lang="en-US" sz="827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snjalla verðlagningu, árstíðabundna áætlanagerð 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og </a:t>
            </a:r>
            <a:r>
              <a:rPr lang="en-US" sz="827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neyðaráætlanir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.  Lærðu að taka ákvarðanir sem tryggja framtíð fyrirtækisins. </a:t>
            </a:r>
            <a:endParaRPr lang="en-US" sz="827" b="1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>
              <a:lnSpc>
                <a:spcPts val="827"/>
              </a:lnSpc>
            </a:pP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 </a:t>
            </a:r>
          </a:p>
          <a:p>
            <a:pPr>
              <a:lnSpc>
                <a:spcPts val="827"/>
              </a:lnSpc>
            </a:pPr>
            <a:r>
              <a:rPr lang="en-US" sz="827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945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Þáttur 1</a:t>
            </a:r>
            <a:r>
              <a:rPr lang="en-US" sz="945" b="1" dirty="0">
                <a:solidFill>
                  <a:srgbClr val="459597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.</a:t>
            </a:r>
            <a:r>
              <a:rPr lang="en-US" sz="945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</a:p>
          <a:p>
            <a:endParaRPr lang="en-US" sz="354" b="1" dirty="0">
              <a:solidFill>
                <a:schemeClr val="bg1"/>
              </a:solidFill>
              <a:highlight>
                <a:srgbClr val="459597"/>
              </a:highlight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104990" indent="-104990">
              <a:lnSpc>
                <a:spcPts val="827"/>
              </a:lnSpc>
              <a:buClr>
                <a:srgbClr val="459597"/>
              </a:buClr>
              <a:buFont typeface="Arial" panose="020B0604020202020204" pitchFamily="34" charset="0"/>
              <a:buChar char="•"/>
            </a:pP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Lagning fjárhagslegra grunnstoða fyrir arðbæran rekstur</a:t>
            </a:r>
          </a:p>
          <a:p>
            <a:pPr marL="104990" indent="-104990">
              <a:lnSpc>
                <a:spcPts val="827"/>
              </a:lnSpc>
              <a:buClr>
                <a:srgbClr val="459597"/>
              </a:buClr>
              <a:buFont typeface="Arial" panose="020B0604020202020204" pitchFamily="34" charset="0"/>
              <a:buChar char="•"/>
            </a:pPr>
            <a:endParaRPr lang="en-US" sz="827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>
              <a:lnSpc>
                <a:spcPts val="827"/>
              </a:lnSpc>
            </a:pPr>
            <a:r>
              <a:rPr lang="en-US" sz="950" b="1" dirty="0" err="1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Þáttur</a:t>
            </a:r>
            <a:r>
              <a:rPr lang="en-US" sz="950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2</a:t>
            </a:r>
            <a:r>
              <a:rPr lang="en-US" sz="900" b="1" dirty="0">
                <a:solidFill>
                  <a:srgbClr val="459597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.</a:t>
            </a:r>
            <a:r>
              <a:rPr lang="en-US" sz="900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</a:p>
          <a:p>
            <a:endParaRPr lang="en-US" sz="300" b="1" dirty="0">
              <a:solidFill>
                <a:schemeClr val="bg1"/>
              </a:solidFill>
              <a:highlight>
                <a:srgbClr val="459597"/>
              </a:highlight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104990" indent="-104990">
              <a:lnSpc>
                <a:spcPts val="827"/>
              </a:lnSpc>
              <a:buClr>
                <a:srgbClr val="459597"/>
              </a:buClr>
              <a:buFont typeface="Arial" panose="020B0604020202020204" pitchFamily="34" charset="0"/>
              <a:buChar char="•"/>
            </a:pP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Að skilja kostnað, verðlagningu og jafnrekstrarpunkt</a:t>
            </a:r>
          </a:p>
          <a:p>
            <a:pPr marL="104990" indent="-104990">
              <a:lnSpc>
                <a:spcPts val="827"/>
              </a:lnSpc>
              <a:buClr>
                <a:srgbClr val="459597"/>
              </a:buClr>
              <a:buFont typeface="Arial" panose="020B0604020202020204" pitchFamily="34" charset="0"/>
              <a:buChar char="•"/>
            </a:pPr>
            <a:endParaRPr lang="en-US" sz="827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>
              <a:lnSpc>
                <a:spcPts val="827"/>
              </a:lnSpc>
            </a:pPr>
            <a:r>
              <a:rPr lang="en-US" sz="800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900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Þáttur 3</a:t>
            </a:r>
            <a:r>
              <a:rPr lang="en-US" sz="900" b="1" dirty="0">
                <a:solidFill>
                  <a:srgbClr val="459597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.</a:t>
            </a:r>
            <a:r>
              <a:rPr lang="en-US" sz="900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</a:p>
          <a:p>
            <a:endParaRPr lang="en-US" sz="300" b="1" dirty="0">
              <a:solidFill>
                <a:schemeClr val="bg1"/>
              </a:solidFill>
              <a:highlight>
                <a:srgbClr val="459597"/>
              </a:highlight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104990" indent="-104990">
              <a:lnSpc>
                <a:spcPts val="827"/>
              </a:lnSpc>
              <a:buClr>
                <a:srgbClr val="459597"/>
              </a:buClr>
              <a:buFont typeface="Arial" panose="020B0604020202020204" pitchFamily="34" charset="0"/>
              <a:buChar char="•"/>
            </a:pP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Verðlagning fyrir hagnað, virði og árstíðir</a:t>
            </a:r>
          </a:p>
          <a:p>
            <a:pPr marL="104990" indent="-104990">
              <a:lnSpc>
                <a:spcPts val="827"/>
              </a:lnSpc>
              <a:buClr>
                <a:srgbClr val="459597"/>
              </a:buClr>
              <a:buFont typeface="Arial" panose="020B0604020202020204" pitchFamily="34" charset="0"/>
              <a:buChar char="•"/>
            </a:pPr>
            <a:endParaRPr lang="en-US" sz="827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>
              <a:lnSpc>
                <a:spcPts val="827"/>
              </a:lnSpc>
            </a:pPr>
            <a:r>
              <a:rPr lang="en-US" sz="800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900" b="1" dirty="0" err="1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Þáttur</a:t>
            </a:r>
            <a:r>
              <a:rPr lang="en-US" sz="900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4</a:t>
            </a:r>
            <a:r>
              <a:rPr lang="en-US" sz="900" b="1" dirty="0">
                <a:solidFill>
                  <a:srgbClr val="459597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.</a:t>
            </a:r>
            <a:r>
              <a:rPr lang="en-US" sz="900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</a:p>
          <a:p>
            <a:endParaRPr lang="en-US" sz="300" b="1" dirty="0">
              <a:solidFill>
                <a:schemeClr val="bg1"/>
              </a:solidFill>
              <a:highlight>
                <a:srgbClr val="459597"/>
              </a:highlight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104990" indent="-104990">
              <a:lnSpc>
                <a:spcPts val="827"/>
              </a:lnSpc>
              <a:buClr>
                <a:srgbClr val="459597"/>
              </a:buClr>
              <a:buFont typeface="Arial" panose="020B0604020202020204" pitchFamily="34" charset="0"/>
              <a:buChar char="•"/>
            </a:pP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Aukning tekna með viðbótum og fjárhagslegu eftirliti</a:t>
            </a:r>
          </a:p>
          <a:p>
            <a:pPr marL="104990" indent="-104990">
              <a:lnSpc>
                <a:spcPts val="827"/>
              </a:lnSpc>
              <a:buClr>
                <a:srgbClr val="459597"/>
              </a:buClr>
              <a:buFont typeface="Arial" panose="020B0604020202020204" pitchFamily="34" charset="0"/>
              <a:buChar char="•"/>
            </a:pPr>
            <a:endParaRPr lang="en-US" sz="827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>
              <a:lnSpc>
                <a:spcPts val="827"/>
              </a:lnSpc>
            </a:pPr>
            <a:r>
              <a:rPr lang="en-US" sz="800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900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Þáttur 5</a:t>
            </a:r>
            <a:r>
              <a:rPr lang="en-US" sz="900" b="1" dirty="0">
                <a:solidFill>
                  <a:srgbClr val="459597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.</a:t>
            </a:r>
            <a:r>
              <a:rPr lang="en-US" sz="900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</a:p>
          <a:p>
            <a:endParaRPr lang="en-US" sz="300" b="1" dirty="0">
              <a:solidFill>
                <a:schemeClr val="bg1"/>
              </a:solidFill>
              <a:highlight>
                <a:srgbClr val="459597"/>
              </a:highlight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104990" indent="-104990">
              <a:lnSpc>
                <a:spcPts val="827"/>
              </a:lnSpc>
              <a:buClr>
                <a:srgbClr val="459597"/>
              </a:buClr>
              <a:buFont typeface="Arial" panose="020B0604020202020204" pitchFamily="34" charset="0"/>
              <a:buChar char="•"/>
            </a:pP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Varnaáætlanir til að tryggja langtíma sjálfbærni</a:t>
            </a:r>
          </a:p>
          <a:p>
            <a:pPr marL="104990" indent="-104990">
              <a:lnSpc>
                <a:spcPts val="827"/>
              </a:lnSpc>
              <a:buClr>
                <a:srgbClr val="459597"/>
              </a:buClr>
              <a:buFont typeface="Arial" panose="020B0604020202020204" pitchFamily="34" charset="0"/>
              <a:buChar char="•"/>
            </a:pPr>
            <a:endParaRPr lang="en-US" sz="827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104990" indent="-104990">
              <a:lnSpc>
                <a:spcPts val="827"/>
              </a:lnSpc>
              <a:buClr>
                <a:srgbClr val="459597"/>
              </a:buClr>
              <a:buFont typeface="Arial" panose="020B0604020202020204" pitchFamily="34" charset="0"/>
              <a:buChar char="•"/>
            </a:pPr>
            <a:endParaRPr lang="en-US" sz="827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104990" indent="-104990">
              <a:lnSpc>
                <a:spcPts val="827"/>
              </a:lnSpc>
              <a:buClr>
                <a:srgbClr val="459597"/>
              </a:buClr>
              <a:buFont typeface="Arial" panose="020B0604020202020204" pitchFamily="34" charset="0"/>
              <a:buChar char="•"/>
            </a:pPr>
            <a:endParaRPr lang="en-US" sz="827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179" name="TextBox 178">
            <a:extLst>
              <a:ext uri="{FF2B5EF4-FFF2-40B4-BE49-F238E27FC236}">
                <a16:creationId xmlns:a16="http://schemas.microsoft.com/office/drawing/2014/main" id="{F70C39C4-5C5C-28FA-13BE-F1A3D26C7485}"/>
              </a:ext>
            </a:extLst>
          </p:cNvPr>
          <p:cNvSpPr txBox="1"/>
          <p:nvPr/>
        </p:nvSpPr>
        <p:spPr>
          <a:xfrm>
            <a:off x="5350822" y="522975"/>
            <a:ext cx="6486310" cy="8653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lnSpc>
                <a:spcPts val="2000"/>
              </a:lnSpc>
            </a:pPr>
            <a:r>
              <a:rPr lang="en-IE" sz="3600" b="1" kern="100" dirty="0">
                <a:solidFill>
                  <a:srgbClr val="EC7C69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Hvað er inni!</a:t>
            </a:r>
          </a:p>
          <a:p>
            <a:pPr algn="r">
              <a:lnSpc>
                <a:spcPts val="2000"/>
              </a:lnSpc>
            </a:pPr>
            <a:r>
              <a:rPr lang="en-IE" b="1" kern="100" dirty="0">
                <a:solidFill>
                  <a:srgbClr val="40404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 8 einingar | 27 námsþættir | 30+ tilfellisrannsóknir</a:t>
            </a:r>
          </a:p>
          <a:p>
            <a:pPr algn="r">
              <a:lnSpc>
                <a:spcPts val="2000"/>
              </a:lnSpc>
            </a:pPr>
            <a:endParaRPr lang="en-IE" sz="2000" b="1" kern="100" dirty="0">
              <a:solidFill>
                <a:srgbClr val="EC7C69"/>
              </a:solidFill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180" name="TextBox 179">
            <a:extLst>
              <a:ext uri="{FF2B5EF4-FFF2-40B4-BE49-F238E27FC236}">
                <a16:creationId xmlns:a16="http://schemas.microsoft.com/office/drawing/2014/main" id="{8EAFE818-796A-5B3E-4F9D-D3C6C07144FE}"/>
              </a:ext>
            </a:extLst>
          </p:cNvPr>
          <p:cNvSpPr txBox="1"/>
          <p:nvPr/>
        </p:nvSpPr>
        <p:spPr>
          <a:xfrm>
            <a:off x="2426795" y="10991910"/>
            <a:ext cx="4245542" cy="3591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2000"/>
              </a:lnSpc>
            </a:pPr>
            <a:r>
              <a:rPr lang="en-IE" sz="2200" kern="100" dirty="0">
                <a:solidFill>
                  <a:srgbClr val="EC7C69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Smelltu hér til að sjá </a:t>
            </a:r>
            <a:r>
              <a:rPr lang="en-IE" sz="2200" b="1" kern="100" dirty="0">
                <a:solidFill>
                  <a:srgbClr val="EC7C69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dæmin</a:t>
            </a:r>
            <a:r>
              <a:rPr lang="en-IE" sz="2200" kern="100" dirty="0">
                <a:solidFill>
                  <a:srgbClr val="EC7C69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okkar</a:t>
            </a:r>
            <a:endParaRPr lang="en-IE" sz="2200" b="1" kern="100" dirty="0">
              <a:solidFill>
                <a:srgbClr val="EC7C69"/>
              </a:solidFill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</p:txBody>
      </p:sp>
      <p:pic>
        <p:nvPicPr>
          <p:cNvPr id="181" name="Picture 180">
            <a:extLst>
              <a:ext uri="{FF2B5EF4-FFF2-40B4-BE49-F238E27FC236}">
                <a16:creationId xmlns:a16="http://schemas.microsoft.com/office/drawing/2014/main" id="{F6C60065-5F5F-322D-8924-1D0AD6DD344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55042" y="10785888"/>
            <a:ext cx="4586494" cy="557421"/>
          </a:xfrm>
          <a:prstGeom prst="rect">
            <a:avLst/>
          </a:prstGeom>
        </p:spPr>
      </p:pic>
      <p:pic>
        <p:nvPicPr>
          <p:cNvPr id="182" name="Picture 181">
            <a:extLst>
              <a:ext uri="{FF2B5EF4-FFF2-40B4-BE49-F238E27FC236}">
                <a16:creationId xmlns:a16="http://schemas.microsoft.com/office/drawing/2014/main" id="{E4C27A74-AEC1-B826-65B4-32FD2EA0EE5B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284" t="152" r="28902" b="67223"/>
          <a:stretch/>
        </p:blipFill>
        <p:spPr>
          <a:xfrm flipH="1">
            <a:off x="28584" y="8985609"/>
            <a:ext cx="2108220" cy="2534879"/>
          </a:xfrm>
          <a:prstGeom prst="rect">
            <a:avLst/>
          </a:prstGeom>
        </p:spPr>
      </p:pic>
      <p:sp>
        <p:nvSpPr>
          <p:cNvPr id="184" name="Graphic 6">
            <a:extLst>
              <a:ext uri="{FF2B5EF4-FFF2-40B4-BE49-F238E27FC236}">
                <a16:creationId xmlns:a16="http://schemas.microsoft.com/office/drawing/2014/main" id="{EDE6F580-0458-EE08-89D5-10DFD926D1F5}"/>
              </a:ext>
            </a:extLst>
          </p:cNvPr>
          <p:cNvSpPr txBox="1"/>
          <p:nvPr/>
        </p:nvSpPr>
        <p:spPr>
          <a:xfrm>
            <a:off x="141017" y="4170961"/>
            <a:ext cx="3773571" cy="317279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lnSpc>
                <a:spcPts val="1500"/>
              </a:lnSpc>
              <a:buFont typeface="Calibri" panose="020F0502020204030204" pitchFamily="34" charset="0"/>
              <a:buChar char="→"/>
            </a:pPr>
            <a:r>
              <a:rPr lang="en-US" sz="1500" b="1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Byrjaðu á námskeiðinu okkar og umbreyttu viðskiptahugmyndinni þinni í ógleymanlega dvöl. </a:t>
            </a:r>
            <a:r>
              <a:rPr lang="en-US" sz="150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Þetta námskeið leiðir þig skref fyrir skref í gegnum hönnun og rekstur eigin óhefðbundinnar ferðamannagistingar.</a:t>
            </a:r>
          </a:p>
          <a:p>
            <a:pPr marL="285750" indent="-285750">
              <a:lnSpc>
                <a:spcPts val="1500"/>
              </a:lnSpc>
              <a:buFont typeface="Calibri" panose="020F0502020204030204" pitchFamily="34" charset="0"/>
              <a:buChar char="→"/>
            </a:pPr>
            <a:endParaRPr lang="en-US" sz="1500" dirty="0">
              <a:solidFill>
                <a:schemeClr val="bg1"/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  <a:sym typeface="OpenSans"/>
              <a:rtl val="0"/>
            </a:endParaRPr>
          </a:p>
          <a:p>
            <a:pPr marL="285750" indent="-285750">
              <a:lnSpc>
                <a:spcPts val="1500"/>
              </a:lnSpc>
              <a:buFont typeface="Calibri" panose="020F0502020204030204" pitchFamily="34" charset="0"/>
              <a:buChar char="→"/>
            </a:pPr>
            <a:r>
              <a:rPr lang="en-US" sz="1500" b="1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Kynntu þér hvernig á að greina markaðstækifæri</a:t>
            </a:r>
            <a:r>
              <a:rPr lang="en-US" sz="150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, skera þig úr í markaðnum og skapa gestum upplifanir sem skilja </a:t>
            </a:r>
            <a:r>
              <a:rPr lang="en-US" sz="1500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eftir</a:t>
            </a:r>
            <a:r>
              <a:rPr lang="en-US" sz="150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 </a:t>
            </a:r>
            <a:r>
              <a:rPr lang="en-US" sz="1500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ógleymanlegar</a:t>
            </a:r>
            <a:r>
              <a:rPr lang="en-US" sz="150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 </a:t>
            </a:r>
            <a:r>
              <a:rPr lang="en-US" sz="1500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minningar</a:t>
            </a:r>
            <a:r>
              <a:rPr lang="en-US" sz="150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. </a:t>
            </a:r>
          </a:p>
          <a:p>
            <a:pPr marL="285750" indent="-285750">
              <a:lnSpc>
                <a:spcPts val="1500"/>
              </a:lnSpc>
              <a:buFont typeface="Calibri" panose="020F0502020204030204" pitchFamily="34" charset="0"/>
              <a:buChar char="→"/>
            </a:pPr>
            <a:endParaRPr lang="en-US" sz="1500" dirty="0">
              <a:solidFill>
                <a:schemeClr val="bg1"/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  <a:sym typeface="OpenSans"/>
              <a:rtl val="0"/>
            </a:endParaRPr>
          </a:p>
          <a:p>
            <a:pPr marL="285750" indent="-285750">
              <a:lnSpc>
                <a:spcPts val="1500"/>
              </a:lnSpc>
              <a:buFont typeface="Calibri" panose="020F0502020204030204" pitchFamily="34" charset="0"/>
              <a:buChar char="→"/>
            </a:pPr>
            <a:r>
              <a:rPr lang="en-US" sz="1500" b="1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Kannaðu mismunandi fjármögnunarmöguleika, </a:t>
            </a:r>
            <a:r>
              <a:rPr lang="en-US" sz="150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stefnumótandi fjárhagsáætlunargerð og leiðir til að koma af stað og viðhalda farsælu fyrirtæki.</a:t>
            </a:r>
          </a:p>
        </p:txBody>
      </p:sp>
      <p:sp>
        <p:nvSpPr>
          <p:cNvPr id="185" name="TextBox 184">
            <a:extLst>
              <a:ext uri="{FF2B5EF4-FFF2-40B4-BE49-F238E27FC236}">
                <a16:creationId xmlns:a16="http://schemas.microsoft.com/office/drawing/2014/main" id="{4E7A4FDA-CDC7-E73C-681E-F57EA1AD4B11}"/>
              </a:ext>
            </a:extLst>
          </p:cNvPr>
          <p:cNvSpPr txBox="1"/>
          <p:nvPr/>
        </p:nvSpPr>
        <p:spPr>
          <a:xfrm>
            <a:off x="65452" y="3235884"/>
            <a:ext cx="3769797" cy="8788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2000"/>
              </a:lnSpc>
            </a:pPr>
            <a:r>
              <a:rPr lang="en-US" sz="24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Umbreyttu</a:t>
            </a:r>
            <a:r>
              <a:rPr lang="en-US" sz="24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hugmynd</a:t>
            </a:r>
            <a:r>
              <a:rPr lang="en-US" sz="24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þinni um gistingu í ferðaþjónustu í ógleymanlega dvöl!</a:t>
            </a:r>
            <a:endParaRPr lang="en-IE" sz="2400" b="1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</p:txBody>
      </p:sp>
      <p:pic>
        <p:nvPicPr>
          <p:cNvPr id="194" name="Picture 193">
            <a:extLst>
              <a:ext uri="{FF2B5EF4-FFF2-40B4-BE49-F238E27FC236}">
                <a16:creationId xmlns:a16="http://schemas.microsoft.com/office/drawing/2014/main" id="{7431F622-7663-CEF6-DBF8-67ECBB0C5EF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490974" y="1419445"/>
            <a:ext cx="2505591" cy="1552610"/>
          </a:xfrm>
          <a:prstGeom prst="rect">
            <a:avLst/>
          </a:prstGeom>
        </p:spPr>
      </p:pic>
      <p:pic>
        <p:nvPicPr>
          <p:cNvPr id="195" name="Picture 194">
            <a:extLst>
              <a:ext uri="{FF2B5EF4-FFF2-40B4-BE49-F238E27FC236}">
                <a16:creationId xmlns:a16="http://schemas.microsoft.com/office/drawing/2014/main" id="{8948AD23-6834-0D51-3DC4-AFA7D30C8986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709" t="1" r="6327" b="62726"/>
          <a:stretch/>
        </p:blipFill>
        <p:spPr>
          <a:xfrm rot="10800000" flipH="1">
            <a:off x="0" y="-133385"/>
            <a:ext cx="3729789" cy="359470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EBBF32F-031D-D076-4318-8AA64D44949E}"/>
              </a:ext>
            </a:extLst>
          </p:cNvPr>
          <p:cNvSpPr txBox="1"/>
          <p:nvPr/>
        </p:nvSpPr>
        <p:spPr>
          <a:xfrm>
            <a:off x="-39436" y="178927"/>
            <a:ext cx="6736119" cy="954107"/>
          </a:xfrm>
          <a:prstGeom prst="rect">
            <a:avLst/>
          </a:prstGeom>
          <a:solidFill>
            <a:srgbClr val="EC7C69"/>
          </a:solidFill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EC7C69"/>
                </a:solidFill>
                <a:highlight>
                  <a:srgbClr val="EC7C69"/>
                </a:highlight>
                <a:latin typeface="Calibri" panose="020F0502020204030204" pitchFamily="34" charset="0"/>
                <a:cs typeface="Calibri" panose="020F0502020204030204" pitchFamily="34" charset="0"/>
                <a:sym typeface="DINCondensed-Bold"/>
                <a:rtl val="0"/>
              </a:rPr>
              <a:t> </a:t>
            </a:r>
            <a:r>
              <a:rPr lang="en-US" sz="2800" b="1" dirty="0">
                <a:solidFill>
                  <a:schemeClr val="bg1"/>
                </a:solidFill>
                <a:highlight>
                  <a:srgbClr val="EC7C69"/>
                </a:highlight>
                <a:latin typeface="Calibri" panose="020F0502020204030204" pitchFamily="34" charset="0"/>
                <a:cs typeface="Calibri" panose="020F0502020204030204" pitchFamily="34" charset="0"/>
                <a:sym typeface="DINCondensed-Bold"/>
                <a:rtl val="0"/>
              </a:rPr>
              <a:t>ÓKEYPIS námskeið: </a:t>
            </a:r>
            <a:r>
              <a:rPr lang="en-US" sz="2800" dirty="0" err="1">
                <a:solidFill>
                  <a:schemeClr val="bg1"/>
                </a:solidFill>
                <a:highlight>
                  <a:srgbClr val="EC7C69"/>
                </a:highlight>
                <a:latin typeface="Calibri" panose="020F0502020204030204" pitchFamily="34" charset="0"/>
                <a:cs typeface="Calibri" panose="020F0502020204030204" pitchFamily="34" charset="0"/>
                <a:sym typeface="DINCondensed-Bold"/>
                <a:rtl val="0"/>
              </a:rPr>
              <a:t>Dreymdu</a:t>
            </a:r>
            <a:r>
              <a:rPr lang="en-US" sz="2800" dirty="0">
                <a:solidFill>
                  <a:schemeClr val="bg1"/>
                </a:solidFill>
                <a:highlight>
                  <a:srgbClr val="EC7C69"/>
                </a:highlight>
                <a:latin typeface="Calibri" panose="020F0502020204030204" pitchFamily="34" charset="0"/>
                <a:cs typeface="Calibri" panose="020F0502020204030204" pitchFamily="34" charset="0"/>
                <a:sym typeface="DINCondensed-Bold"/>
                <a:rtl val="0"/>
              </a:rPr>
              <a:t> stórt og byrjaðu að </a:t>
            </a:r>
            <a:r>
              <a:rPr lang="en-US" sz="2800" dirty="0" err="1">
                <a:solidFill>
                  <a:schemeClr val="bg1"/>
                </a:solidFill>
                <a:highlight>
                  <a:srgbClr val="EC7C69"/>
                </a:highlight>
                <a:latin typeface="Calibri" panose="020F0502020204030204" pitchFamily="34" charset="0"/>
                <a:cs typeface="Calibri" panose="020F0502020204030204" pitchFamily="34" charset="0"/>
                <a:sym typeface="DINCondensed-Bold"/>
                <a:rtl val="0"/>
              </a:rPr>
              <a:t>byggja</a:t>
            </a:r>
            <a:r>
              <a:rPr lang="en-US" sz="2800" dirty="0">
                <a:solidFill>
                  <a:schemeClr val="bg1"/>
                </a:solidFill>
                <a:highlight>
                  <a:srgbClr val="EC7C69"/>
                </a:highlight>
                <a:latin typeface="Calibri" panose="020F0502020204030204" pitchFamily="34" charset="0"/>
                <a:cs typeface="Calibri" panose="020F0502020204030204" pitchFamily="34" charset="0"/>
                <a:sym typeface="DINCondensed-Bold"/>
                <a:rtl val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highlight>
                  <a:srgbClr val="EC7C69"/>
                </a:highlight>
                <a:latin typeface="Calibri" panose="020F0502020204030204" pitchFamily="34" charset="0"/>
                <a:cs typeface="Calibri" panose="020F0502020204030204" pitchFamily="34" charset="0"/>
                <a:sym typeface="DINCondensed-Bold"/>
                <a:rtl val="0"/>
              </a:rPr>
              <a:t>þína</a:t>
            </a:r>
            <a:r>
              <a:rPr lang="en-US" sz="2800" dirty="0">
                <a:solidFill>
                  <a:schemeClr val="bg1"/>
                </a:solidFill>
                <a:highlight>
                  <a:srgbClr val="EC7C69"/>
                </a:highlight>
                <a:latin typeface="Calibri" panose="020F0502020204030204" pitchFamily="34" charset="0"/>
                <a:cs typeface="Calibri" panose="020F0502020204030204" pitchFamily="34" charset="0"/>
                <a:sym typeface="DINCondensed-Bold"/>
                <a:rtl val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highlight>
                  <a:srgbClr val="EC7C69"/>
                </a:highlight>
                <a:latin typeface="Calibri" panose="020F0502020204030204" pitchFamily="34" charset="0"/>
                <a:cs typeface="Calibri" panose="020F0502020204030204" pitchFamily="34" charset="0"/>
                <a:sym typeface="DINCondensed-Bold"/>
                <a:rtl val="0"/>
              </a:rPr>
              <a:t>eigin</a:t>
            </a:r>
            <a:r>
              <a:rPr lang="en-US" sz="2800" dirty="0">
                <a:solidFill>
                  <a:schemeClr val="bg1"/>
                </a:solidFill>
                <a:highlight>
                  <a:srgbClr val="EC7C69"/>
                </a:highlight>
                <a:latin typeface="Calibri" panose="020F0502020204030204" pitchFamily="34" charset="0"/>
                <a:cs typeface="Calibri" panose="020F0502020204030204" pitchFamily="34" charset="0"/>
                <a:sym typeface="DINCondensed-Bold"/>
                <a:rtl val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highlight>
                  <a:srgbClr val="EC7C69"/>
                </a:highlight>
                <a:latin typeface="Calibri" panose="020F0502020204030204" pitchFamily="34" charset="0"/>
                <a:cs typeface="Calibri" panose="020F0502020204030204" pitchFamily="34" charset="0"/>
                <a:sym typeface="DINCondensed-Bold"/>
                <a:rtl val="0"/>
              </a:rPr>
              <a:t>epísku</a:t>
            </a:r>
            <a:r>
              <a:rPr lang="en-US" sz="2800" dirty="0">
                <a:solidFill>
                  <a:schemeClr val="bg1"/>
                </a:solidFill>
                <a:highlight>
                  <a:srgbClr val="EC7C69"/>
                </a:highlight>
                <a:latin typeface="Calibri" panose="020F0502020204030204" pitchFamily="34" charset="0"/>
                <a:cs typeface="Calibri" panose="020F0502020204030204" pitchFamily="34" charset="0"/>
                <a:sym typeface="DINCondensed-Bold"/>
                <a:rtl val="0"/>
              </a:rPr>
              <a:t> dvöl!</a:t>
            </a:r>
            <a:endParaRPr lang="en-IE" sz="2800" dirty="0"/>
          </a:p>
        </p:txBody>
      </p:sp>
    </p:spTree>
    <p:extLst>
      <p:ext uri="{BB962C8B-B14F-4D97-AF65-F5344CB8AC3E}">
        <p14:creationId xmlns:p14="http://schemas.microsoft.com/office/powerpoint/2010/main" val="7354736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6EC2A733B751B4A9BD302BA2F24F71D" ma:contentTypeVersion="16" ma:contentTypeDescription="Create a new document." ma:contentTypeScope="" ma:versionID="9419557d0d05647896247c76f8082c84">
  <xsd:schema xmlns:xsd="http://www.w3.org/2001/XMLSchema" xmlns:xs="http://www.w3.org/2001/XMLSchema" xmlns:p="http://schemas.microsoft.com/office/2006/metadata/properties" xmlns:ns2="7b53bf8c-4569-44df-ad60-bb18397340c4" xmlns:ns3="835803b3-5fd4-490d-9118-e08d8d43fc1e" targetNamespace="http://schemas.microsoft.com/office/2006/metadata/properties" ma:root="true" ma:fieldsID="8bb00514f3168b1377ce5798e928eabc" ns2:_="" ns3:_="">
    <xsd:import namespace="7b53bf8c-4569-44df-ad60-bb18397340c4"/>
    <xsd:import namespace="835803b3-5fd4-490d-9118-e08d8d43fc1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53bf8c-4569-44df-ad60-bb18397340c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eea1d401-ac04-46f1-9878-c8838732bb8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5803b3-5fd4-490d-9118-e08d8d43fc1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042f271f-8533-40f3-8d6b-870b5cd30576}" ma:internalName="TaxCatchAll" ma:showField="CatchAllData" ma:web="835803b3-5fd4-490d-9118-e08d8d43fc1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35803b3-5fd4-490d-9118-e08d8d43fc1e" xsi:nil="true"/>
    <lcf76f155ced4ddcb4097134ff3c332f xmlns="7b53bf8c-4569-44df-ad60-bb18397340c4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E827660-0BE5-487E-872F-3405C361E956}"/>
</file>

<file path=customXml/itemProps2.xml><?xml version="1.0" encoding="utf-8"?>
<ds:datastoreItem xmlns:ds="http://schemas.openxmlformats.org/officeDocument/2006/customXml" ds:itemID="{B87F0238-F019-4B05-9BB9-0C94FCD8D403}">
  <ds:schemaRefs>
    <ds:schemaRef ds:uri="http://schemas.microsoft.com/office/2006/metadata/properties"/>
    <ds:schemaRef ds:uri="http://schemas.microsoft.com/office/infopath/2007/PartnerControls"/>
    <ds:schemaRef ds:uri="835803b3-5fd4-490d-9118-e08d8d43fc1e"/>
    <ds:schemaRef ds:uri="7b53bf8c-4569-44df-ad60-bb18397340c4"/>
  </ds:schemaRefs>
</ds:datastoreItem>
</file>

<file path=customXml/itemProps3.xml><?xml version="1.0" encoding="utf-8"?>
<ds:datastoreItem xmlns:ds="http://schemas.openxmlformats.org/officeDocument/2006/customXml" ds:itemID="{CE805A50-BDD3-4099-AB7B-51E6215CEC7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89</TotalTime>
  <Words>696</Words>
  <Application>Microsoft Office PowerPoint</Application>
  <PresentationFormat>Custom</PresentationFormat>
  <Paragraphs>140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Gillian Keane</dc:creator>
  <cp:keywords>, docId:D9A422E0838B5B8C568C0BF4756FC859</cp:keywords>
  <cp:lastModifiedBy>Kjartan Bollason</cp:lastModifiedBy>
  <cp:revision>8</cp:revision>
  <dcterms:created xsi:type="dcterms:W3CDTF">2025-08-21T18:15:44Z</dcterms:created>
  <dcterms:modified xsi:type="dcterms:W3CDTF">2026-02-05T14:54:44Z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0x01010026EC2A733B751B4A9BD302BA2F24F71D</vt:lpwstr>
  </property>
</Properties>
</file>