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3"/>
  </p:notesMasterIdLst>
  <p:handoutMasterIdLst>
    <p:handoutMasterId r:id="rId34"/>
  </p:handoutMasterIdLst>
  <p:sldIdLst>
    <p:sldId id="4323" r:id="rId2"/>
    <p:sldId id="7696" r:id="rId3"/>
    <p:sldId id="7122" r:id="rId4"/>
    <p:sldId id="7095" r:id="rId5"/>
    <p:sldId id="7146" r:id="rId6"/>
    <p:sldId id="7125" r:id="rId7"/>
    <p:sldId id="6563" r:id="rId8"/>
    <p:sldId id="7108" r:id="rId9"/>
    <p:sldId id="4326" r:id="rId10"/>
    <p:sldId id="7760" r:id="rId11"/>
    <p:sldId id="7761" r:id="rId12"/>
    <p:sldId id="7762" r:id="rId13"/>
    <p:sldId id="7763" r:id="rId14"/>
    <p:sldId id="7765" r:id="rId15"/>
    <p:sldId id="7766" r:id="rId16"/>
    <p:sldId id="7767" r:id="rId17"/>
    <p:sldId id="7768" r:id="rId18"/>
    <p:sldId id="7769" r:id="rId19"/>
    <p:sldId id="7123" r:id="rId20"/>
    <p:sldId id="7090" r:id="rId21"/>
    <p:sldId id="4346" r:id="rId22"/>
    <p:sldId id="7775" r:id="rId23"/>
    <p:sldId id="7776" r:id="rId24"/>
    <p:sldId id="7777" r:id="rId25"/>
    <p:sldId id="7778" r:id="rId26"/>
    <p:sldId id="7779" r:id="rId27"/>
    <p:sldId id="7780" r:id="rId28"/>
    <p:sldId id="7781" r:id="rId29"/>
    <p:sldId id="7782" r:id="rId30"/>
    <p:sldId id="7783" r:id="rId31"/>
    <p:sldId id="77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E96751"/>
    <a:srgbClr val="EC7C69"/>
    <a:srgbClr val="0D9390"/>
    <a:srgbClr val="F2A158"/>
    <a:srgbClr val="DCC5ED"/>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12/02/2026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Tree>
    <p:extLst>
      <p:ext uri="{BB962C8B-B14F-4D97-AF65-F5344CB8AC3E}">
        <p14:creationId xmlns:p14="http://schemas.microsoft.com/office/powerpoint/2010/main" val="2063177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85661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INNOVATIEVE TOERISTISCHE VERBLIJVEN ONTWERPEN</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30" r:id="rId44"/>
    <p:sldLayoutId id="2147483937"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outhernstar.ie/news/glamping-site-on-bere-gets-funding-from-leader-4168385" TargetMode="External"/><Relationship Id="rId1" Type="http://schemas.openxmlformats.org/officeDocument/2006/relationships/slideLayout" Target="../slideLayouts/slideLayout44.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4.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ouchstay.com/blog/glamping-business-plan#:~:text=Glamping%20has%20blown%20up%20from,world%20of%20glamping" TargetMode="External"/><Relationship Id="rId1" Type="http://schemas.openxmlformats.org/officeDocument/2006/relationships/slideLayout" Target="../slideLayouts/slideLayout44.xml"/><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FABA94-C94B-C9C5-D5DE-64EDBEF603D1}"/>
              </a:ext>
            </a:extLst>
          </p:cNvPr>
          <p:cNvSpPr>
            <a:spLocks noGrp="1"/>
          </p:cNvSpPr>
          <p:nvPr>
            <p:ph type="body" sz="quarter" idx="15"/>
          </p:nvPr>
        </p:nvSpPr>
        <p:spPr>
          <a:xfrm>
            <a:off x="374360" y="2557127"/>
            <a:ext cx="5089964" cy="697353"/>
          </a:xfrm>
        </p:spPr>
        <p:txBody>
          <a:bodyPr/>
          <a:lstStyle/>
          <a:p>
            <a:r>
              <a:rPr lang="en-GB" dirty="0"/>
              <a:t>Module 7 </a:t>
            </a:r>
            <a:r>
              <a:rPr lang="en-GB" sz="4400" b="0" dirty="0"/>
              <a:t>(Deel 3)</a:t>
            </a:r>
          </a:p>
        </p:txBody>
      </p:sp>
      <p:sp>
        <p:nvSpPr>
          <p:cNvPr id="4" name="Text Placeholder 3">
            <a:extLst>
              <a:ext uri="{FF2B5EF4-FFF2-40B4-BE49-F238E27FC236}">
                <a16:creationId xmlns:a16="http://schemas.microsoft.com/office/drawing/2014/main" id="{DBE7B35A-8005-C91E-5654-96A2A0BFA34E}"/>
              </a:ext>
            </a:extLst>
          </p:cNvPr>
          <p:cNvSpPr>
            <a:spLocks noGrp="1"/>
          </p:cNvSpPr>
          <p:nvPr>
            <p:ph type="body" sz="quarter" idx="16"/>
          </p:nvPr>
        </p:nvSpPr>
        <p:spPr>
          <a:xfrm>
            <a:off x="374359" y="3378669"/>
            <a:ext cx="5864515" cy="697353"/>
          </a:xfrm>
        </p:spPr>
        <p:txBody>
          <a:bodyPr>
            <a:noAutofit/>
          </a:bodyPr>
          <a:lstStyle/>
          <a:p>
            <a:pPr defTabSz="777514">
              <a:lnSpc>
                <a:spcPct val="100000"/>
              </a:lnSpc>
              <a:spcBef>
                <a:spcPts val="0"/>
              </a:spcBef>
              <a:spcAft>
                <a:spcPts val="600"/>
              </a:spcAft>
              <a:defRPr/>
            </a:pPr>
            <a:r>
              <a:rPr lang="en-US" sz="3200" b="1" dirty="0"/>
              <a:t>Investeringsfinanciering, subsidieaanvragen en het pitchen van </a:t>
            </a:r>
            <a:r>
              <a:rPr lang="en-US" sz="3200" b="1" dirty="0" err="1"/>
              <a:t>uw</a:t>
            </a:r>
            <a:r>
              <a:rPr lang="en-US" sz="3200" b="1" dirty="0"/>
              <a:t> idee </a:t>
            </a:r>
            <a:r>
              <a:rPr lang="en-GB" sz="3200" i="1" dirty="0" err="1"/>
              <a:t>Financiële</a:t>
            </a:r>
            <a:r>
              <a:rPr lang="en-GB" sz="3200" i="1" dirty="0"/>
              <a:t> planning en financiering </a:t>
            </a:r>
          </a:p>
          <a:p>
            <a:pPr defTabSz="777514">
              <a:lnSpc>
                <a:spcPct val="100000"/>
              </a:lnSpc>
              <a:spcBef>
                <a:spcPts val="0"/>
              </a:spcBef>
              <a:spcAft>
                <a:spcPts val="600"/>
              </a:spcAft>
              <a:defRPr/>
            </a:pPr>
            <a:endParaRPr lang="en-IE" sz="2800" i="1" dirty="0"/>
          </a:p>
        </p:txBody>
      </p:sp>
      <p:sp>
        <p:nvSpPr>
          <p:cNvPr id="5" name="Text Placeholder 4">
            <a:extLst>
              <a:ext uri="{FF2B5EF4-FFF2-40B4-BE49-F238E27FC236}">
                <a16:creationId xmlns:a16="http://schemas.microsoft.com/office/drawing/2014/main" id="{0E34608A-CBF1-0E94-37E7-59C119A8D0A4}"/>
              </a:ext>
            </a:extLst>
          </p:cNvPr>
          <p:cNvSpPr>
            <a:spLocks noGrp="1"/>
          </p:cNvSpPr>
          <p:nvPr>
            <p:ph type="body" sz="quarter" idx="17"/>
          </p:nvPr>
        </p:nvSpPr>
        <p:spPr/>
        <p:txBody>
          <a:bodyPr/>
          <a:lstStyle/>
          <a:p>
            <a:r>
              <a:rPr lang="en-GB"/>
              <a:t>www.epicstays.eu</a:t>
            </a:r>
          </a:p>
        </p:txBody>
      </p:sp>
      <p:pic>
        <p:nvPicPr>
          <p:cNvPr id="7" name="Picture Placeholder 6" descr="A row of wooden houses&#10;&#10;AI-generated content may be incorrect.">
            <a:extLst>
              <a:ext uri="{FF2B5EF4-FFF2-40B4-BE49-F238E27FC236}">
                <a16:creationId xmlns:a16="http://schemas.microsoft.com/office/drawing/2014/main" id="{563393A2-1307-5E1C-BFC3-57F57D233478}"/>
              </a:ext>
            </a:extLst>
          </p:cNvPr>
          <p:cNvPicPr>
            <a:picLocks noGrp="1" noChangeAspect="1"/>
          </p:cNvPicPr>
          <p:nvPr>
            <p:ph type="pic" sz="quarter" idx="19"/>
          </p:nvPr>
        </p:nvPicPr>
        <p:blipFill>
          <a:blip r:embed="rId2"/>
          <a:srcRect l="3851" r="3851"/>
          <a:stretch>
            <a:fillRect/>
          </a:stretch>
        </p:blipFill>
        <p:spPr/>
      </p:pic>
    </p:spTree>
    <p:extLst>
      <p:ext uri="{BB962C8B-B14F-4D97-AF65-F5344CB8AC3E}">
        <p14:creationId xmlns:p14="http://schemas.microsoft.com/office/powerpoint/2010/main" val="329117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6463B-BF5A-1A33-94E1-541E9CD8715D}"/>
            </a:ext>
          </a:extLst>
        </p:cNvPr>
        <p:cNvGrpSpPr/>
        <p:nvPr/>
      </p:nvGrpSpPr>
      <p:grpSpPr>
        <a:xfrm>
          <a:off x="0" y="0"/>
          <a:ext cx="0" cy="0"/>
          <a:chOff x="0" y="0"/>
          <a:chExt cx="0" cy="0"/>
        </a:xfrm>
      </p:grpSpPr>
      <p:sp>
        <p:nvSpPr>
          <p:cNvPr id="26" name="Flowchart: Alternate Process 25">
            <a:extLst>
              <a:ext uri="{FF2B5EF4-FFF2-40B4-BE49-F238E27FC236}">
                <a16:creationId xmlns:a16="http://schemas.microsoft.com/office/drawing/2014/main" id="{306E3FCF-57A6-E555-A20A-39754F085309}"/>
              </a:ext>
            </a:extLst>
          </p:cNvPr>
          <p:cNvSpPr/>
          <p:nvPr/>
        </p:nvSpPr>
        <p:spPr>
          <a:xfrm>
            <a:off x="1486197" y="5352791"/>
            <a:ext cx="9964593" cy="1043834"/>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58BBDB30-9B3B-EEA3-33AE-75F2F4AB23E1}"/>
              </a:ext>
            </a:extLst>
          </p:cNvPr>
          <p:cNvSpPr>
            <a:spLocks noGrp="1"/>
          </p:cNvSpPr>
          <p:nvPr>
            <p:ph type="body" sz="quarter" idx="16"/>
          </p:nvPr>
        </p:nvSpPr>
        <p:spPr>
          <a:xfrm>
            <a:off x="2028439" y="173891"/>
            <a:ext cx="10614687" cy="803654"/>
          </a:xfrm>
        </p:spPr>
        <p:txBody>
          <a:bodyPr/>
          <a:lstStyle/>
          <a:p>
            <a:r>
              <a:rPr lang="en-GB" sz="3800" b="1" dirty="0">
                <a:solidFill>
                  <a:srgbClr val="E96751"/>
                </a:solidFill>
              </a:rPr>
              <a:t>Vraag 1 </a:t>
            </a:r>
            <a:r>
              <a:rPr lang="en-GB" sz="2800" i="1" dirty="0"/>
              <a:t>Voorbeeldantwoord</a:t>
            </a:r>
          </a:p>
        </p:txBody>
      </p:sp>
      <p:sp>
        <p:nvSpPr>
          <p:cNvPr id="6" name="Text Placeholder 5">
            <a:extLst>
              <a:ext uri="{FF2B5EF4-FFF2-40B4-BE49-F238E27FC236}">
                <a16:creationId xmlns:a16="http://schemas.microsoft.com/office/drawing/2014/main" id="{FEAD6B36-3962-F443-8FAB-22B0945A4093}"/>
              </a:ext>
            </a:extLst>
          </p:cNvPr>
          <p:cNvSpPr>
            <a:spLocks noGrp="1"/>
          </p:cNvSpPr>
          <p:nvPr>
            <p:ph type="body" sz="quarter" idx="18"/>
          </p:nvPr>
        </p:nvSpPr>
        <p:spPr>
          <a:xfrm>
            <a:off x="1050159" y="1271760"/>
            <a:ext cx="10614687" cy="803653"/>
          </a:xfrm>
        </p:spPr>
        <p:txBody>
          <a:bodyPr/>
          <a:lstStyle/>
          <a:p>
            <a:pPr algn="ctr">
              <a:spcAft>
                <a:spcPts val="600"/>
              </a:spcAft>
            </a:pPr>
            <a:r>
              <a:rPr lang="en-US" sz="2800" dirty="0">
                <a:solidFill>
                  <a:srgbClr val="FFFFFF"/>
                </a:solidFill>
              </a:rPr>
              <a:t>"Beschrijf het project en waarvoor u financiering zoekt."</a:t>
            </a:r>
          </a:p>
        </p:txBody>
      </p:sp>
      <p:sp>
        <p:nvSpPr>
          <p:cNvPr id="21" name="Text Placeholder 5">
            <a:extLst>
              <a:ext uri="{FF2B5EF4-FFF2-40B4-BE49-F238E27FC236}">
                <a16:creationId xmlns:a16="http://schemas.microsoft.com/office/drawing/2014/main" id="{916480AB-01D0-BEC7-AA97-C5B755CB5E16}"/>
              </a:ext>
            </a:extLst>
          </p:cNvPr>
          <p:cNvSpPr txBox="1">
            <a:spLocks/>
          </p:cNvSpPr>
          <p:nvPr/>
        </p:nvSpPr>
        <p:spPr>
          <a:xfrm>
            <a:off x="1865624" y="1163828"/>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000" b="1" dirty="0">
                <a:solidFill>
                  <a:srgbClr val="459597"/>
                </a:solidFill>
              </a:rPr>
              <a:t>Voorbeeldantwoord: </a:t>
            </a:r>
            <a:r>
              <a:rPr lang="en-US" sz="2000" b="1" i="1" dirty="0" err="1">
                <a:solidFill>
                  <a:srgbClr val="E96751"/>
                </a:solidFill>
              </a:rPr>
              <a:t>GreenGlamp</a:t>
            </a:r>
            <a:r>
              <a:rPr lang="en-US" sz="2000" b="1" i="1" dirty="0">
                <a:solidFill>
                  <a:srgbClr val="E96751"/>
                </a:solidFill>
              </a:rPr>
              <a:t>, IJsland </a:t>
            </a:r>
          </a:p>
          <a:p>
            <a:pPr marL="0" indent="0">
              <a:spcAft>
                <a:spcPts val="600"/>
              </a:spcAft>
            </a:pPr>
            <a:r>
              <a:rPr lang="en-US" sz="2000" i="1" dirty="0" err="1">
                <a:solidFill>
                  <a:srgbClr val="494949"/>
                </a:solidFill>
              </a:rPr>
              <a:t>GreenClamp </a:t>
            </a:r>
            <a:r>
              <a:rPr lang="en-US" sz="2000" i="1" dirty="0">
                <a:solidFill>
                  <a:srgbClr val="494949"/>
                </a:solidFill>
              </a:rPr>
              <a:t>IJsland is een voorgesteld milieuvriendelijk glampingterrein op een familieboerderij in West-IJsland. We zijn van plan om vijf geïsoleerde koepels (elk met zonnepanelen en geothermische verwarming) te installeren om het hele jaar door gasten te kunnen ontvangen. </a:t>
            </a:r>
          </a:p>
          <a:p>
            <a:pPr marL="0" indent="0">
              <a:spcAft>
                <a:spcPts val="600"/>
              </a:spcAft>
            </a:pPr>
            <a:r>
              <a:rPr lang="en-US" sz="2000" i="1" dirty="0">
                <a:solidFill>
                  <a:srgbClr val="494949"/>
                </a:solidFill>
              </a:rPr>
              <a:t>De financiering zal worden gebruikt om de locatie voor te bereiden (inclusief wegen, water en septische systemen), de koepels aan te schaffen en te installeren, en een kleine servicecabine met een keuken en douches te bouwen. </a:t>
            </a:r>
          </a:p>
          <a:p>
            <a:pPr marL="0" indent="0">
              <a:spcAft>
                <a:spcPts val="600"/>
              </a:spcAft>
            </a:pPr>
            <a:r>
              <a:rPr lang="en-US" sz="2000" i="1" dirty="0">
                <a:solidFill>
                  <a:srgbClr val="494949"/>
                </a:solidFill>
              </a:rPr>
              <a:t>Ons project zal momenteel ongebruikte landbouwgrond omvormen tot een duurzame toeristische onderneming, waardoor een leemte in de lokale accommodatiemarkt wordt opgevuld en nieuwe bezoekers naar de regio worden aangetrokken.</a:t>
            </a:r>
          </a:p>
        </p:txBody>
      </p:sp>
      <p:sp>
        <p:nvSpPr>
          <p:cNvPr id="25" name="Flowchart: Alternate Process 24">
            <a:extLst>
              <a:ext uri="{FF2B5EF4-FFF2-40B4-BE49-F238E27FC236}">
                <a16:creationId xmlns:a16="http://schemas.microsoft.com/office/drawing/2014/main" id="{3FC6B8C3-4167-B9E0-7928-62F4B8E05CA0}"/>
              </a:ext>
            </a:extLst>
          </p:cNvPr>
          <p:cNvSpPr/>
          <p:nvPr/>
        </p:nvSpPr>
        <p:spPr>
          <a:xfrm>
            <a:off x="1620199" y="1052702"/>
            <a:ext cx="9964593" cy="417999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C5BDA55E-CA60-71B6-217E-37734494A527}"/>
              </a:ext>
            </a:extLst>
          </p:cNvPr>
          <p:cNvSpPr txBox="1">
            <a:spLocks/>
          </p:cNvSpPr>
          <p:nvPr/>
        </p:nvSpPr>
        <p:spPr>
          <a:xfrm>
            <a:off x="1712176" y="5472881"/>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chemeClr val="bg1"/>
                </a:solidFill>
              </a:rPr>
              <a:t>Opmerking</a:t>
            </a:r>
            <a:r>
              <a:rPr lang="en-US" dirty="0">
                <a:solidFill>
                  <a:schemeClr val="bg1"/>
                </a:solidFill>
              </a:rPr>
              <a:t>: Dit werkt omdat het beknopt is, aangeeft wat het project inhoudt, waarvoor de financiering zal worden gebruikt en aansluit bij bredere doelstellingen.</a:t>
            </a:r>
            <a:endParaRPr lang="en-GB" dirty="0">
              <a:solidFill>
                <a:schemeClr val="bg1"/>
              </a:solidFill>
            </a:endParaRPr>
          </a:p>
        </p:txBody>
      </p:sp>
      <p:cxnSp>
        <p:nvCxnSpPr>
          <p:cNvPr id="33" name="Connector: Elbow 32">
            <a:extLst>
              <a:ext uri="{FF2B5EF4-FFF2-40B4-BE49-F238E27FC236}">
                <a16:creationId xmlns:a16="http://schemas.microsoft.com/office/drawing/2014/main" id="{44555D9F-DB05-453C-CF17-347B6768AAB4}"/>
              </a:ext>
            </a:extLst>
          </p:cNvPr>
          <p:cNvCxnSpPr>
            <a:cxnSpLocks/>
          </p:cNvCxnSpPr>
          <p:nvPr/>
        </p:nvCxnSpPr>
        <p:spPr>
          <a:xfrm rot="16200000" flipH="1">
            <a:off x="5118" y="2069507"/>
            <a:ext cx="2569374" cy="662352"/>
          </a:xfrm>
          <a:prstGeom prst="bentConnector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2322E87-5DC5-6B4A-AE87-35437D0733D6}"/>
              </a:ext>
            </a:extLst>
          </p:cNvPr>
          <p:cNvCxnSpPr>
            <a:cxnSpLocks/>
          </p:cNvCxnSpPr>
          <p:nvPr/>
        </p:nvCxnSpPr>
        <p:spPr>
          <a:xfrm rot="16200000" flipH="1">
            <a:off x="170299" y="4101827"/>
            <a:ext cx="2045305" cy="456622"/>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22B5A9-52C6-2156-F482-143F6CD684C2}"/>
              </a:ext>
            </a:extLst>
          </p:cNvPr>
          <p:cNvCxnSpPr>
            <a:cxnSpLocks/>
          </p:cNvCxnSpPr>
          <p:nvPr/>
        </p:nvCxnSpPr>
        <p:spPr>
          <a:xfrm>
            <a:off x="2028439" y="9118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grpSp>
        <p:nvGrpSpPr>
          <p:cNvPr id="62" name="Graphic 503">
            <a:extLst>
              <a:ext uri="{FF2B5EF4-FFF2-40B4-BE49-F238E27FC236}">
                <a16:creationId xmlns:a16="http://schemas.microsoft.com/office/drawing/2014/main" id="{88FC9F61-D83F-DE9E-20C2-681906147B1B}"/>
              </a:ext>
            </a:extLst>
          </p:cNvPr>
          <p:cNvGrpSpPr/>
          <p:nvPr/>
        </p:nvGrpSpPr>
        <p:grpSpPr>
          <a:xfrm>
            <a:off x="425032" y="-17784"/>
            <a:ext cx="1079215" cy="1133780"/>
            <a:chOff x="4017574" y="2254804"/>
            <a:chExt cx="1079496" cy="1134075"/>
          </a:xfrm>
          <a:noFill/>
        </p:grpSpPr>
        <p:grpSp>
          <p:nvGrpSpPr>
            <p:cNvPr id="63" name="Graphic 503">
              <a:extLst>
                <a:ext uri="{FF2B5EF4-FFF2-40B4-BE49-F238E27FC236}">
                  <a16:creationId xmlns:a16="http://schemas.microsoft.com/office/drawing/2014/main" id="{7DDA405E-1A8C-1D84-7A93-790CEBD79B6B}"/>
                </a:ext>
              </a:extLst>
            </p:cNvPr>
            <p:cNvGrpSpPr/>
            <p:nvPr/>
          </p:nvGrpSpPr>
          <p:grpSpPr>
            <a:xfrm>
              <a:off x="4017574" y="2254804"/>
              <a:ext cx="1079496" cy="949458"/>
              <a:chOff x="4017574" y="2254804"/>
              <a:chExt cx="1079496" cy="949458"/>
            </a:xfrm>
            <a:noFill/>
          </p:grpSpPr>
          <p:sp>
            <p:nvSpPr>
              <p:cNvPr id="68" name="Freeform 2795">
                <a:extLst>
                  <a:ext uri="{FF2B5EF4-FFF2-40B4-BE49-F238E27FC236}">
                    <a16:creationId xmlns:a16="http://schemas.microsoft.com/office/drawing/2014/main" id="{8A886DCC-E1A0-3300-76F6-C08BED2C1A01}"/>
                  </a:ext>
                </a:extLst>
              </p:cNvPr>
              <p:cNvSpPr/>
              <p:nvPr/>
            </p:nvSpPr>
            <p:spPr>
              <a:xfrm>
                <a:off x="4233803" y="2475685"/>
                <a:ext cx="651989" cy="726929"/>
              </a:xfrm>
              <a:custGeom>
                <a:avLst/>
                <a:gdLst>
                  <a:gd name="connsiteX0" fmla="*/ 650339 w 651989"/>
                  <a:gd name="connsiteY0" fmla="*/ 324728 h 726929"/>
                  <a:gd name="connsiteX1" fmla="*/ 325170 w 651989"/>
                  <a:gd name="connsiteY1" fmla="*/ 0 h 726929"/>
                  <a:gd name="connsiteX2" fmla="*/ 0 w 651989"/>
                  <a:gd name="connsiteY2" fmla="*/ 324728 h 726929"/>
                  <a:gd name="connsiteX3" fmla="*/ 161759 w 651989"/>
                  <a:gd name="connsiteY3" fmla="*/ 604951 h 726929"/>
                  <a:gd name="connsiteX4" fmla="*/ 161759 w 651989"/>
                  <a:gd name="connsiteY4" fmla="*/ 726930 h 726929"/>
                  <a:gd name="connsiteX5" fmla="*/ 490230 w 651989"/>
                  <a:gd name="connsiteY5" fmla="*/ 726930 h 726929"/>
                  <a:gd name="connsiteX6" fmla="*/ 490230 w 651989"/>
                  <a:gd name="connsiteY6" fmla="*/ 604951 h 726929"/>
                  <a:gd name="connsiteX7" fmla="*/ 651989 w 651989"/>
                  <a:gd name="connsiteY7" fmla="*/ 324728 h 72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989" h="726929">
                    <a:moveTo>
                      <a:pt x="650339" y="324728"/>
                    </a:moveTo>
                    <a:cubicBezTo>
                      <a:pt x="650339" y="145056"/>
                      <a:pt x="505085" y="0"/>
                      <a:pt x="325170" y="0"/>
                    </a:cubicBezTo>
                    <a:cubicBezTo>
                      <a:pt x="145253" y="0"/>
                      <a:pt x="0" y="145056"/>
                      <a:pt x="0" y="324728"/>
                    </a:cubicBezTo>
                    <a:cubicBezTo>
                      <a:pt x="0" y="504400"/>
                      <a:pt x="64374" y="548906"/>
                      <a:pt x="161759" y="604951"/>
                    </a:cubicBezTo>
                    <a:lnTo>
                      <a:pt x="161759" y="726930"/>
                    </a:lnTo>
                    <a:lnTo>
                      <a:pt x="490230" y="726930"/>
                    </a:lnTo>
                    <a:lnTo>
                      <a:pt x="490230" y="604951"/>
                    </a:lnTo>
                    <a:cubicBezTo>
                      <a:pt x="585965" y="548906"/>
                      <a:pt x="651989" y="443410"/>
                      <a:pt x="651989" y="324728"/>
                    </a:cubicBezTo>
                    <a:close/>
                  </a:path>
                </a:pathLst>
              </a:custGeom>
              <a:solidFill>
                <a:srgbClr val="FFFF00"/>
              </a:solidFill>
              <a:ln w="16501" cap="rnd">
                <a:solidFill>
                  <a:srgbClr val="000000"/>
                </a:solidFill>
                <a:prstDash val="solid"/>
                <a:round/>
              </a:ln>
            </p:spPr>
            <p:txBody>
              <a:bodyPr rtlCol="0" anchor="ctr"/>
              <a:lstStyle/>
              <a:p>
                <a:endParaRPr lang="en-US" sz="1799"/>
              </a:p>
            </p:txBody>
          </p:sp>
          <p:sp>
            <p:nvSpPr>
              <p:cNvPr id="69" name="Freeform 2796">
                <a:extLst>
                  <a:ext uri="{FF2B5EF4-FFF2-40B4-BE49-F238E27FC236}">
                    <a16:creationId xmlns:a16="http://schemas.microsoft.com/office/drawing/2014/main" id="{50DA7272-3378-E906-1A5E-5B8113863E8F}"/>
                  </a:ext>
                </a:extLst>
              </p:cNvPr>
              <p:cNvSpPr/>
              <p:nvPr/>
            </p:nvSpPr>
            <p:spPr>
              <a:xfrm>
                <a:off x="4344394" y="2877886"/>
                <a:ext cx="141951" cy="326376"/>
              </a:xfrm>
              <a:custGeom>
                <a:avLst/>
                <a:gdLst>
                  <a:gd name="connsiteX0" fmla="*/ 0 w 141951"/>
                  <a:gd name="connsiteY0" fmla="*/ 0 h 326376"/>
                  <a:gd name="connsiteX1" fmla="*/ 141952 w 141951"/>
                  <a:gd name="connsiteY1" fmla="*/ 74176 h 326376"/>
                  <a:gd name="connsiteX2" fmla="*/ 141952 w 141951"/>
                  <a:gd name="connsiteY2" fmla="*/ 326377 h 326376"/>
                </a:gdLst>
                <a:ahLst/>
                <a:cxnLst>
                  <a:cxn ang="0">
                    <a:pos x="connsiteX0" y="connsiteY0"/>
                  </a:cxn>
                  <a:cxn ang="0">
                    <a:pos x="connsiteX1" y="connsiteY1"/>
                  </a:cxn>
                  <a:cxn ang="0">
                    <a:pos x="connsiteX2" y="connsiteY2"/>
                  </a:cxn>
                </a:cxnLst>
                <a:rect l="l" t="t" r="r" b="b"/>
                <a:pathLst>
                  <a:path w="141951" h="326376">
                    <a:moveTo>
                      <a:pt x="0" y="0"/>
                    </a:moveTo>
                    <a:lnTo>
                      <a:pt x="141952" y="74176"/>
                    </a:lnTo>
                    <a:lnTo>
                      <a:pt x="141952" y="326377"/>
                    </a:lnTo>
                  </a:path>
                </a:pathLst>
              </a:custGeom>
              <a:noFill/>
              <a:ln w="16501" cap="rnd">
                <a:solidFill>
                  <a:srgbClr val="000000"/>
                </a:solidFill>
                <a:prstDash val="solid"/>
                <a:round/>
              </a:ln>
            </p:spPr>
            <p:txBody>
              <a:bodyPr rtlCol="0" anchor="ctr"/>
              <a:lstStyle/>
              <a:p>
                <a:endParaRPr lang="en-US" sz="1799"/>
              </a:p>
            </p:txBody>
          </p:sp>
          <p:sp>
            <p:nvSpPr>
              <p:cNvPr id="70" name="Freeform 2797">
                <a:extLst>
                  <a:ext uri="{FF2B5EF4-FFF2-40B4-BE49-F238E27FC236}">
                    <a16:creationId xmlns:a16="http://schemas.microsoft.com/office/drawing/2014/main" id="{E4EEE6A4-AAD6-3FD1-BEF7-F39A4481A89D}"/>
                  </a:ext>
                </a:extLst>
              </p:cNvPr>
              <p:cNvSpPr/>
              <p:nvPr/>
            </p:nvSpPr>
            <p:spPr>
              <a:xfrm>
                <a:off x="4629948" y="2877886"/>
                <a:ext cx="141952" cy="326376"/>
              </a:xfrm>
              <a:custGeom>
                <a:avLst/>
                <a:gdLst>
                  <a:gd name="connsiteX0" fmla="*/ 141952 w 141952"/>
                  <a:gd name="connsiteY0" fmla="*/ 0 h 326376"/>
                  <a:gd name="connsiteX1" fmla="*/ 0 w 141952"/>
                  <a:gd name="connsiteY1" fmla="*/ 74176 h 326376"/>
                  <a:gd name="connsiteX2" fmla="*/ 0 w 141952"/>
                  <a:gd name="connsiteY2" fmla="*/ 326377 h 326376"/>
                </a:gdLst>
                <a:ahLst/>
                <a:cxnLst>
                  <a:cxn ang="0">
                    <a:pos x="connsiteX0" y="connsiteY0"/>
                  </a:cxn>
                  <a:cxn ang="0">
                    <a:pos x="connsiteX1" y="connsiteY1"/>
                  </a:cxn>
                  <a:cxn ang="0">
                    <a:pos x="connsiteX2" y="connsiteY2"/>
                  </a:cxn>
                </a:cxnLst>
                <a:rect l="l" t="t" r="r" b="b"/>
                <a:pathLst>
                  <a:path w="141952" h="326376">
                    <a:moveTo>
                      <a:pt x="141952" y="0"/>
                    </a:moveTo>
                    <a:lnTo>
                      <a:pt x="0" y="74176"/>
                    </a:lnTo>
                    <a:lnTo>
                      <a:pt x="0" y="326377"/>
                    </a:lnTo>
                  </a:path>
                </a:pathLst>
              </a:custGeom>
              <a:noFill/>
              <a:ln w="16501" cap="rnd">
                <a:solidFill>
                  <a:srgbClr val="000000"/>
                </a:solidFill>
                <a:prstDash val="solid"/>
                <a:round/>
              </a:ln>
            </p:spPr>
            <p:txBody>
              <a:bodyPr rtlCol="0" anchor="ctr"/>
              <a:lstStyle/>
              <a:p>
                <a:endParaRPr lang="en-US" sz="1799"/>
              </a:p>
            </p:txBody>
          </p:sp>
          <p:sp>
            <p:nvSpPr>
              <p:cNvPr id="71" name="Freeform 2798">
                <a:extLst>
                  <a:ext uri="{FF2B5EF4-FFF2-40B4-BE49-F238E27FC236}">
                    <a16:creationId xmlns:a16="http://schemas.microsoft.com/office/drawing/2014/main" id="{441ABFCB-A1BE-3DCF-F746-0C0833066AC0}"/>
                  </a:ext>
                </a:extLst>
              </p:cNvPr>
              <p:cNvSpPr/>
              <p:nvPr/>
            </p:nvSpPr>
            <p:spPr>
              <a:xfrm>
                <a:off x="4558972" y="2665247"/>
                <a:ext cx="16506" cy="530773"/>
              </a:xfrm>
              <a:custGeom>
                <a:avLst/>
                <a:gdLst>
                  <a:gd name="connsiteX0" fmla="*/ 0 w 16506"/>
                  <a:gd name="connsiteY0" fmla="*/ 0 h 530773"/>
                  <a:gd name="connsiteX1" fmla="*/ 0 w 16506"/>
                  <a:gd name="connsiteY1" fmla="*/ 530774 h 530773"/>
                </a:gdLst>
                <a:ahLst/>
                <a:cxnLst>
                  <a:cxn ang="0">
                    <a:pos x="connsiteX0" y="connsiteY0"/>
                  </a:cxn>
                  <a:cxn ang="0">
                    <a:pos x="connsiteX1" y="connsiteY1"/>
                  </a:cxn>
                </a:cxnLst>
                <a:rect l="l" t="t" r="r" b="b"/>
                <a:pathLst>
                  <a:path w="16506" h="530773">
                    <a:moveTo>
                      <a:pt x="0" y="0"/>
                    </a:moveTo>
                    <a:lnTo>
                      <a:pt x="0" y="530774"/>
                    </a:lnTo>
                  </a:path>
                </a:pathLst>
              </a:custGeom>
              <a:ln w="16501" cap="rnd">
                <a:solidFill>
                  <a:srgbClr val="000000"/>
                </a:solidFill>
                <a:prstDash val="solid"/>
                <a:round/>
              </a:ln>
            </p:spPr>
            <p:txBody>
              <a:bodyPr rtlCol="0" anchor="ctr"/>
              <a:lstStyle/>
              <a:p>
                <a:endParaRPr lang="en-US" sz="1799"/>
              </a:p>
            </p:txBody>
          </p:sp>
          <p:sp>
            <p:nvSpPr>
              <p:cNvPr id="72" name="Freeform 2799">
                <a:extLst>
                  <a:ext uri="{FF2B5EF4-FFF2-40B4-BE49-F238E27FC236}">
                    <a16:creationId xmlns:a16="http://schemas.microsoft.com/office/drawing/2014/main" id="{85E394F9-345D-0B56-59B7-1001957A21BA}"/>
                  </a:ext>
                </a:extLst>
              </p:cNvPr>
              <p:cNvSpPr/>
              <p:nvPr/>
            </p:nvSpPr>
            <p:spPr>
              <a:xfrm>
                <a:off x="4017574" y="2892721"/>
                <a:ext cx="132048" cy="16483"/>
              </a:xfrm>
              <a:custGeom>
                <a:avLst/>
                <a:gdLst>
                  <a:gd name="connsiteX0" fmla="*/ 0 w 132048"/>
                  <a:gd name="connsiteY0" fmla="*/ 0 h 16483"/>
                  <a:gd name="connsiteX1" fmla="*/ 132048 w 132048"/>
                  <a:gd name="connsiteY1" fmla="*/ 0 h 16483"/>
                </a:gdLst>
                <a:ahLst/>
                <a:cxnLst>
                  <a:cxn ang="0">
                    <a:pos x="connsiteX0" y="connsiteY0"/>
                  </a:cxn>
                  <a:cxn ang="0">
                    <a:pos x="connsiteX1" y="connsiteY1"/>
                  </a:cxn>
                </a:cxnLst>
                <a:rect l="l" t="t" r="r" b="b"/>
                <a:pathLst>
                  <a:path w="132048" h="16483">
                    <a:moveTo>
                      <a:pt x="0" y="0"/>
                    </a:moveTo>
                    <a:lnTo>
                      <a:pt x="132048" y="0"/>
                    </a:lnTo>
                  </a:path>
                </a:pathLst>
              </a:custGeom>
              <a:ln w="16501" cap="rnd">
                <a:solidFill>
                  <a:srgbClr val="000000"/>
                </a:solidFill>
                <a:prstDash val="solid"/>
                <a:round/>
              </a:ln>
            </p:spPr>
            <p:txBody>
              <a:bodyPr rtlCol="0" anchor="ctr"/>
              <a:lstStyle/>
              <a:p>
                <a:endParaRPr lang="en-US" sz="1799"/>
              </a:p>
            </p:txBody>
          </p:sp>
          <p:sp>
            <p:nvSpPr>
              <p:cNvPr id="73" name="Freeform 2800">
                <a:extLst>
                  <a:ext uri="{FF2B5EF4-FFF2-40B4-BE49-F238E27FC236}">
                    <a16:creationId xmlns:a16="http://schemas.microsoft.com/office/drawing/2014/main" id="{EBE37142-0291-AC60-9C77-EF6560895E40}"/>
                  </a:ext>
                </a:extLst>
              </p:cNvPr>
              <p:cNvSpPr/>
              <p:nvPr/>
            </p:nvSpPr>
            <p:spPr>
              <a:xfrm>
                <a:off x="4558972" y="2254804"/>
                <a:ext cx="16506" cy="130220"/>
              </a:xfrm>
              <a:custGeom>
                <a:avLst/>
                <a:gdLst>
                  <a:gd name="connsiteX0" fmla="*/ 0 w 16506"/>
                  <a:gd name="connsiteY0" fmla="*/ 0 h 130220"/>
                  <a:gd name="connsiteX1" fmla="*/ 0 w 16506"/>
                  <a:gd name="connsiteY1" fmla="*/ 130221 h 130220"/>
                </a:gdLst>
                <a:ahLst/>
                <a:cxnLst>
                  <a:cxn ang="0">
                    <a:pos x="connsiteX0" y="connsiteY0"/>
                  </a:cxn>
                  <a:cxn ang="0">
                    <a:pos x="connsiteX1" y="connsiteY1"/>
                  </a:cxn>
                </a:cxnLst>
                <a:rect l="l" t="t" r="r" b="b"/>
                <a:pathLst>
                  <a:path w="16506" h="130220">
                    <a:moveTo>
                      <a:pt x="0" y="0"/>
                    </a:moveTo>
                    <a:lnTo>
                      <a:pt x="0" y="130221"/>
                    </a:lnTo>
                  </a:path>
                </a:pathLst>
              </a:custGeom>
              <a:ln w="16501" cap="rnd">
                <a:solidFill>
                  <a:srgbClr val="000000"/>
                </a:solidFill>
                <a:prstDash val="solid"/>
                <a:round/>
              </a:ln>
            </p:spPr>
            <p:txBody>
              <a:bodyPr rtlCol="0" anchor="ctr"/>
              <a:lstStyle/>
              <a:p>
                <a:endParaRPr lang="en-US" sz="1799"/>
              </a:p>
            </p:txBody>
          </p:sp>
          <p:sp>
            <p:nvSpPr>
              <p:cNvPr id="74" name="Freeform 2801">
                <a:extLst>
                  <a:ext uri="{FF2B5EF4-FFF2-40B4-BE49-F238E27FC236}">
                    <a16:creationId xmlns:a16="http://schemas.microsoft.com/office/drawing/2014/main" id="{F931BCDE-04B0-193B-71DD-CC6669F3CC3D}"/>
                  </a:ext>
                </a:extLst>
              </p:cNvPr>
              <p:cNvSpPr/>
              <p:nvPr/>
            </p:nvSpPr>
            <p:spPr>
              <a:xfrm>
                <a:off x="4128164" y="2470740"/>
                <a:ext cx="103988" cy="67583"/>
              </a:xfrm>
              <a:custGeom>
                <a:avLst/>
                <a:gdLst>
                  <a:gd name="connsiteX0" fmla="*/ 0 w 103988"/>
                  <a:gd name="connsiteY0" fmla="*/ 0 h 67583"/>
                  <a:gd name="connsiteX1" fmla="*/ 103988 w 103988"/>
                  <a:gd name="connsiteY1" fmla="*/ 67583 h 67583"/>
                </a:gdLst>
                <a:ahLst/>
                <a:cxnLst>
                  <a:cxn ang="0">
                    <a:pos x="connsiteX0" y="connsiteY0"/>
                  </a:cxn>
                  <a:cxn ang="0">
                    <a:pos x="connsiteX1" y="connsiteY1"/>
                  </a:cxn>
                </a:cxnLst>
                <a:rect l="l" t="t" r="r" b="b"/>
                <a:pathLst>
                  <a:path w="103988" h="67583">
                    <a:moveTo>
                      <a:pt x="0" y="0"/>
                    </a:moveTo>
                    <a:lnTo>
                      <a:pt x="103988" y="67583"/>
                    </a:lnTo>
                  </a:path>
                </a:pathLst>
              </a:custGeom>
              <a:ln w="16501" cap="rnd">
                <a:solidFill>
                  <a:srgbClr val="000000"/>
                </a:solidFill>
                <a:prstDash val="solid"/>
                <a:round/>
              </a:ln>
            </p:spPr>
            <p:txBody>
              <a:bodyPr rtlCol="0" anchor="ctr"/>
              <a:lstStyle/>
              <a:p>
                <a:endParaRPr lang="en-US" sz="1799"/>
              </a:p>
            </p:txBody>
          </p:sp>
          <p:sp>
            <p:nvSpPr>
              <p:cNvPr id="75" name="Freeform 2802">
                <a:extLst>
                  <a:ext uri="{FF2B5EF4-FFF2-40B4-BE49-F238E27FC236}">
                    <a16:creationId xmlns:a16="http://schemas.microsoft.com/office/drawing/2014/main" id="{C04641D6-CBD9-8FCD-3CB5-B1C01345A722}"/>
                  </a:ext>
                </a:extLst>
              </p:cNvPr>
              <p:cNvSpPr/>
              <p:nvPr/>
            </p:nvSpPr>
            <p:spPr>
              <a:xfrm>
                <a:off x="4966672" y="2892721"/>
                <a:ext cx="130397" cy="16483"/>
              </a:xfrm>
              <a:custGeom>
                <a:avLst/>
                <a:gdLst>
                  <a:gd name="connsiteX0" fmla="*/ 130398 w 130397"/>
                  <a:gd name="connsiteY0" fmla="*/ 0 h 16483"/>
                  <a:gd name="connsiteX1" fmla="*/ 0 w 130397"/>
                  <a:gd name="connsiteY1" fmla="*/ 0 h 16483"/>
                </a:gdLst>
                <a:ahLst/>
                <a:cxnLst>
                  <a:cxn ang="0">
                    <a:pos x="connsiteX0" y="connsiteY0"/>
                  </a:cxn>
                  <a:cxn ang="0">
                    <a:pos x="connsiteX1" y="connsiteY1"/>
                  </a:cxn>
                </a:cxnLst>
                <a:rect l="l" t="t" r="r" b="b"/>
                <a:pathLst>
                  <a:path w="130397" h="16483">
                    <a:moveTo>
                      <a:pt x="130398" y="0"/>
                    </a:moveTo>
                    <a:lnTo>
                      <a:pt x="0" y="0"/>
                    </a:lnTo>
                  </a:path>
                </a:pathLst>
              </a:custGeom>
              <a:ln w="16501" cap="rnd">
                <a:solidFill>
                  <a:srgbClr val="000000"/>
                </a:solidFill>
                <a:prstDash val="solid"/>
                <a:round/>
              </a:ln>
            </p:spPr>
            <p:txBody>
              <a:bodyPr rtlCol="0" anchor="ctr"/>
              <a:lstStyle/>
              <a:p>
                <a:endParaRPr lang="en-US" sz="1799"/>
              </a:p>
            </p:txBody>
          </p:sp>
          <p:sp>
            <p:nvSpPr>
              <p:cNvPr id="76" name="Freeform 2803">
                <a:extLst>
                  <a:ext uri="{FF2B5EF4-FFF2-40B4-BE49-F238E27FC236}">
                    <a16:creationId xmlns:a16="http://schemas.microsoft.com/office/drawing/2014/main" id="{72725A95-55C7-F1B6-2997-F95ACB663D88}"/>
                  </a:ext>
                </a:extLst>
              </p:cNvPr>
              <p:cNvSpPr/>
              <p:nvPr/>
            </p:nvSpPr>
            <p:spPr>
              <a:xfrm>
                <a:off x="4884141" y="2467443"/>
                <a:ext cx="110590" cy="70879"/>
              </a:xfrm>
              <a:custGeom>
                <a:avLst/>
                <a:gdLst>
                  <a:gd name="connsiteX0" fmla="*/ 110591 w 110590"/>
                  <a:gd name="connsiteY0" fmla="*/ 0 h 70879"/>
                  <a:gd name="connsiteX1" fmla="*/ 0 w 110590"/>
                  <a:gd name="connsiteY1" fmla="*/ 70880 h 70879"/>
                </a:gdLst>
                <a:ahLst/>
                <a:cxnLst>
                  <a:cxn ang="0">
                    <a:pos x="connsiteX0" y="connsiteY0"/>
                  </a:cxn>
                  <a:cxn ang="0">
                    <a:pos x="connsiteX1" y="connsiteY1"/>
                  </a:cxn>
                </a:cxnLst>
                <a:rect l="l" t="t" r="r" b="b"/>
                <a:pathLst>
                  <a:path w="110590" h="70879">
                    <a:moveTo>
                      <a:pt x="110591" y="0"/>
                    </a:moveTo>
                    <a:lnTo>
                      <a:pt x="0" y="70880"/>
                    </a:lnTo>
                  </a:path>
                </a:pathLst>
              </a:custGeom>
              <a:ln w="16501" cap="rnd">
                <a:solidFill>
                  <a:srgbClr val="000000"/>
                </a:solidFill>
                <a:prstDash val="solid"/>
                <a:round/>
              </a:ln>
            </p:spPr>
            <p:txBody>
              <a:bodyPr rtlCol="0" anchor="ctr"/>
              <a:lstStyle/>
              <a:p>
                <a:endParaRPr lang="en-US" sz="1799"/>
              </a:p>
            </p:txBody>
          </p:sp>
          <p:sp>
            <p:nvSpPr>
              <p:cNvPr id="77" name="Freeform 2804">
                <a:extLst>
                  <a:ext uri="{FF2B5EF4-FFF2-40B4-BE49-F238E27FC236}">
                    <a16:creationId xmlns:a16="http://schemas.microsoft.com/office/drawing/2014/main" id="{474D9B2E-A348-F1EE-FF1D-E2F51C60E1AE}"/>
                  </a:ext>
                </a:extLst>
              </p:cNvPr>
              <p:cNvSpPr/>
              <p:nvPr/>
            </p:nvSpPr>
            <p:spPr>
              <a:xfrm>
                <a:off x="4471490" y="2538322"/>
                <a:ext cx="174964" cy="346157"/>
              </a:xfrm>
              <a:custGeom>
                <a:avLst/>
                <a:gdLst>
                  <a:gd name="connsiteX0" fmla="*/ 0 w 174964"/>
                  <a:gd name="connsiteY0" fmla="*/ 173078 h 346157"/>
                  <a:gd name="connsiteX1" fmla="*/ 87482 w 174964"/>
                  <a:gd name="connsiteY1" fmla="*/ 346157 h 346157"/>
                  <a:gd name="connsiteX2" fmla="*/ 174964 w 174964"/>
                  <a:gd name="connsiteY2" fmla="*/ 173078 h 346157"/>
                  <a:gd name="connsiteX3" fmla="*/ 87482 w 174964"/>
                  <a:gd name="connsiteY3" fmla="*/ 0 h 346157"/>
                  <a:gd name="connsiteX4" fmla="*/ 0 w 174964"/>
                  <a:gd name="connsiteY4" fmla="*/ 173078 h 346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64" h="346157">
                    <a:moveTo>
                      <a:pt x="0" y="173078"/>
                    </a:moveTo>
                    <a:cubicBezTo>
                      <a:pt x="0" y="243958"/>
                      <a:pt x="34663" y="306596"/>
                      <a:pt x="87482" y="346157"/>
                    </a:cubicBezTo>
                    <a:cubicBezTo>
                      <a:pt x="140301" y="306596"/>
                      <a:pt x="174964" y="243958"/>
                      <a:pt x="174964" y="173078"/>
                    </a:cubicBezTo>
                    <a:cubicBezTo>
                      <a:pt x="174964" y="102199"/>
                      <a:pt x="140301" y="39561"/>
                      <a:pt x="87482" y="0"/>
                    </a:cubicBezTo>
                    <a:cubicBezTo>
                      <a:pt x="34663" y="39561"/>
                      <a:pt x="0" y="102199"/>
                      <a:pt x="0" y="173078"/>
                    </a:cubicBezTo>
                    <a:close/>
                  </a:path>
                </a:pathLst>
              </a:custGeom>
              <a:noFill/>
              <a:ln w="16501" cap="rnd">
                <a:solidFill>
                  <a:srgbClr val="000000"/>
                </a:solidFill>
                <a:prstDash val="solid"/>
                <a:round/>
              </a:ln>
            </p:spPr>
            <p:txBody>
              <a:bodyPr rtlCol="0" anchor="ctr"/>
              <a:lstStyle/>
              <a:p>
                <a:endParaRPr lang="en-US" sz="1799"/>
              </a:p>
            </p:txBody>
          </p:sp>
        </p:grpSp>
        <p:grpSp>
          <p:nvGrpSpPr>
            <p:cNvPr id="64" name="Graphic 503">
              <a:extLst>
                <a:ext uri="{FF2B5EF4-FFF2-40B4-BE49-F238E27FC236}">
                  <a16:creationId xmlns:a16="http://schemas.microsoft.com/office/drawing/2014/main" id="{4DCA62C1-63FD-0012-D0C1-1A40E444F809}"/>
                </a:ext>
              </a:extLst>
            </p:cNvPr>
            <p:cNvGrpSpPr/>
            <p:nvPr/>
          </p:nvGrpSpPr>
          <p:grpSpPr>
            <a:xfrm>
              <a:off x="4388960" y="3263604"/>
              <a:ext cx="336723" cy="125275"/>
              <a:chOff x="4388960" y="3263604"/>
              <a:chExt cx="336723" cy="125275"/>
            </a:xfrm>
          </p:grpSpPr>
          <p:sp>
            <p:nvSpPr>
              <p:cNvPr id="65" name="Freeform 2792">
                <a:extLst>
                  <a:ext uri="{FF2B5EF4-FFF2-40B4-BE49-F238E27FC236}">
                    <a16:creationId xmlns:a16="http://schemas.microsoft.com/office/drawing/2014/main" id="{CB4E383E-42C8-284F-EA88-225769887E1C}"/>
                  </a:ext>
                </a:extLst>
              </p:cNvPr>
              <p:cNvSpPr/>
              <p:nvPr/>
            </p:nvSpPr>
            <p:spPr>
              <a:xfrm>
                <a:off x="4388960" y="3263604"/>
                <a:ext cx="336723" cy="16483"/>
              </a:xfrm>
              <a:custGeom>
                <a:avLst/>
                <a:gdLst>
                  <a:gd name="connsiteX0" fmla="*/ 0 w 336723"/>
                  <a:gd name="connsiteY0" fmla="*/ 0 h 16483"/>
                  <a:gd name="connsiteX1" fmla="*/ 336723 w 336723"/>
                  <a:gd name="connsiteY1" fmla="*/ 0 h 16483"/>
                </a:gdLst>
                <a:ahLst/>
                <a:cxnLst>
                  <a:cxn ang="0">
                    <a:pos x="connsiteX0" y="connsiteY0"/>
                  </a:cxn>
                  <a:cxn ang="0">
                    <a:pos x="connsiteX1" y="connsiteY1"/>
                  </a:cxn>
                </a:cxnLst>
                <a:rect l="l" t="t" r="r" b="b"/>
                <a:pathLst>
                  <a:path w="336723" h="16483">
                    <a:moveTo>
                      <a:pt x="0" y="0"/>
                    </a:moveTo>
                    <a:lnTo>
                      <a:pt x="336723" y="0"/>
                    </a:lnTo>
                  </a:path>
                </a:pathLst>
              </a:custGeom>
              <a:ln w="16501" cap="rnd">
                <a:solidFill>
                  <a:srgbClr val="000000"/>
                </a:solidFill>
                <a:prstDash val="solid"/>
                <a:round/>
              </a:ln>
            </p:spPr>
            <p:txBody>
              <a:bodyPr rtlCol="0" anchor="ctr"/>
              <a:lstStyle/>
              <a:p>
                <a:endParaRPr lang="en-US" sz="1799"/>
              </a:p>
            </p:txBody>
          </p:sp>
          <p:sp>
            <p:nvSpPr>
              <p:cNvPr id="66" name="Freeform 2793">
                <a:extLst>
                  <a:ext uri="{FF2B5EF4-FFF2-40B4-BE49-F238E27FC236}">
                    <a16:creationId xmlns:a16="http://schemas.microsoft.com/office/drawing/2014/main" id="{8C8D1152-DE30-13D9-52A3-52AE5D4AB267}"/>
                  </a:ext>
                </a:extLst>
              </p:cNvPr>
              <p:cNvSpPr/>
              <p:nvPr/>
            </p:nvSpPr>
            <p:spPr>
              <a:xfrm>
                <a:off x="4388960" y="3326241"/>
                <a:ext cx="336723" cy="16483"/>
              </a:xfrm>
              <a:custGeom>
                <a:avLst/>
                <a:gdLst>
                  <a:gd name="connsiteX0" fmla="*/ 0 w 336723"/>
                  <a:gd name="connsiteY0" fmla="*/ 0 h 16483"/>
                  <a:gd name="connsiteX1" fmla="*/ 336723 w 336723"/>
                  <a:gd name="connsiteY1" fmla="*/ 0 h 16483"/>
                </a:gdLst>
                <a:ahLst/>
                <a:cxnLst>
                  <a:cxn ang="0">
                    <a:pos x="connsiteX0" y="connsiteY0"/>
                  </a:cxn>
                  <a:cxn ang="0">
                    <a:pos x="connsiteX1" y="connsiteY1"/>
                  </a:cxn>
                </a:cxnLst>
                <a:rect l="l" t="t" r="r" b="b"/>
                <a:pathLst>
                  <a:path w="336723" h="16483">
                    <a:moveTo>
                      <a:pt x="0" y="0"/>
                    </a:moveTo>
                    <a:lnTo>
                      <a:pt x="336723" y="0"/>
                    </a:lnTo>
                  </a:path>
                </a:pathLst>
              </a:custGeom>
              <a:ln w="16501" cap="rnd">
                <a:solidFill>
                  <a:srgbClr val="000000"/>
                </a:solidFill>
                <a:prstDash val="solid"/>
                <a:round/>
              </a:ln>
            </p:spPr>
            <p:txBody>
              <a:bodyPr rtlCol="0" anchor="ctr"/>
              <a:lstStyle/>
              <a:p>
                <a:endParaRPr lang="en-US" sz="1799"/>
              </a:p>
            </p:txBody>
          </p:sp>
          <p:sp>
            <p:nvSpPr>
              <p:cNvPr id="67" name="Freeform 2794">
                <a:extLst>
                  <a:ext uri="{FF2B5EF4-FFF2-40B4-BE49-F238E27FC236}">
                    <a16:creationId xmlns:a16="http://schemas.microsoft.com/office/drawing/2014/main" id="{B91B1E44-03C4-70E7-434D-CFE87653EA98}"/>
                  </a:ext>
                </a:extLst>
              </p:cNvPr>
              <p:cNvSpPr/>
              <p:nvPr/>
            </p:nvSpPr>
            <p:spPr>
              <a:xfrm>
                <a:off x="4450032" y="3388879"/>
                <a:ext cx="209626" cy="16483"/>
              </a:xfrm>
              <a:custGeom>
                <a:avLst/>
                <a:gdLst>
                  <a:gd name="connsiteX0" fmla="*/ 0 w 209626"/>
                  <a:gd name="connsiteY0" fmla="*/ 0 h 16483"/>
                  <a:gd name="connsiteX1" fmla="*/ 209627 w 209626"/>
                  <a:gd name="connsiteY1" fmla="*/ 0 h 16483"/>
                </a:gdLst>
                <a:ahLst/>
                <a:cxnLst>
                  <a:cxn ang="0">
                    <a:pos x="connsiteX0" y="connsiteY0"/>
                  </a:cxn>
                  <a:cxn ang="0">
                    <a:pos x="connsiteX1" y="connsiteY1"/>
                  </a:cxn>
                </a:cxnLst>
                <a:rect l="l" t="t" r="r" b="b"/>
                <a:pathLst>
                  <a:path w="209626" h="16483">
                    <a:moveTo>
                      <a:pt x="0" y="0"/>
                    </a:moveTo>
                    <a:lnTo>
                      <a:pt x="209627" y="0"/>
                    </a:lnTo>
                  </a:path>
                </a:pathLst>
              </a:custGeom>
              <a:ln w="16501" cap="rnd">
                <a:solidFill>
                  <a:srgbClr val="000000"/>
                </a:solidFill>
                <a:prstDash val="solid"/>
                <a:round/>
              </a:ln>
            </p:spPr>
            <p:txBody>
              <a:bodyPr rtlCol="0" anchor="ctr"/>
              <a:lstStyle/>
              <a:p>
                <a:endParaRPr lang="en-US" sz="1799"/>
              </a:p>
            </p:txBody>
          </p:sp>
        </p:grpSp>
      </p:grpSp>
      <p:grpSp>
        <p:nvGrpSpPr>
          <p:cNvPr id="78" name="Group 77">
            <a:extLst>
              <a:ext uri="{FF2B5EF4-FFF2-40B4-BE49-F238E27FC236}">
                <a16:creationId xmlns:a16="http://schemas.microsoft.com/office/drawing/2014/main" id="{CD3DDFC6-C519-8351-BF73-02F7B7F95C06}"/>
              </a:ext>
            </a:extLst>
          </p:cNvPr>
          <p:cNvGrpSpPr/>
          <p:nvPr/>
        </p:nvGrpSpPr>
        <p:grpSpPr>
          <a:xfrm>
            <a:off x="6842177" y="8939"/>
            <a:ext cx="720674" cy="861774"/>
            <a:chOff x="1015048" y="996928"/>
            <a:chExt cx="1016952" cy="1216059"/>
          </a:xfrm>
        </p:grpSpPr>
        <p:sp>
          <p:nvSpPr>
            <p:cNvPr id="79" name="Oval 78">
              <a:extLst>
                <a:ext uri="{FF2B5EF4-FFF2-40B4-BE49-F238E27FC236}">
                  <a16:creationId xmlns:a16="http://schemas.microsoft.com/office/drawing/2014/main" id="{29060964-D8F7-455A-CD4F-5240AD8791F0}"/>
                </a:ext>
              </a:extLst>
            </p:cNvPr>
            <p:cNvSpPr/>
            <p:nvPr/>
          </p:nvSpPr>
          <p:spPr>
            <a:xfrm>
              <a:off x="1016000" y="1137920"/>
              <a:ext cx="1016000" cy="1016000"/>
            </a:xfrm>
            <a:prstGeom prst="ellipse">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0" name="TextBox 79">
              <a:extLst>
                <a:ext uri="{FF2B5EF4-FFF2-40B4-BE49-F238E27FC236}">
                  <a16:creationId xmlns:a16="http://schemas.microsoft.com/office/drawing/2014/main" id="{3AF78AF1-7B4D-C3CB-7610-E6F0D677FA8D}"/>
                </a:ext>
              </a:extLst>
            </p:cNvPr>
            <p:cNvSpPr txBox="1"/>
            <p:nvPr/>
          </p:nvSpPr>
          <p:spPr>
            <a:xfrm>
              <a:off x="1015048" y="996928"/>
              <a:ext cx="971549"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pic>
        <p:nvPicPr>
          <p:cNvPr id="81" name="Graphic 80" descr="Postit Notes with solid fill">
            <a:extLst>
              <a:ext uri="{FF2B5EF4-FFF2-40B4-BE49-F238E27FC236}">
                <a16:creationId xmlns:a16="http://schemas.microsoft.com/office/drawing/2014/main" id="{EE9FEEAD-714A-461E-0C54-815A26E399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351" y="5482225"/>
            <a:ext cx="914400" cy="914400"/>
          </a:xfrm>
          <a:prstGeom prst="rect">
            <a:avLst/>
          </a:prstGeom>
        </p:spPr>
      </p:pic>
    </p:spTree>
    <p:extLst>
      <p:ext uri="{BB962C8B-B14F-4D97-AF65-F5344CB8AC3E}">
        <p14:creationId xmlns:p14="http://schemas.microsoft.com/office/powerpoint/2010/main" val="379523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0D667-D462-3A20-1928-1B544F937E09}"/>
            </a:ext>
          </a:extLst>
        </p:cNvPr>
        <p:cNvGrpSpPr/>
        <p:nvPr/>
      </p:nvGrpSpPr>
      <p:grpSpPr>
        <a:xfrm>
          <a:off x="0" y="0"/>
          <a:ext cx="0" cy="0"/>
          <a:chOff x="0" y="0"/>
          <a:chExt cx="0" cy="0"/>
        </a:xfrm>
      </p:grpSpPr>
      <p:sp>
        <p:nvSpPr>
          <p:cNvPr id="26" name="Flowchart: Alternate Process 25">
            <a:extLst>
              <a:ext uri="{FF2B5EF4-FFF2-40B4-BE49-F238E27FC236}">
                <a16:creationId xmlns:a16="http://schemas.microsoft.com/office/drawing/2014/main" id="{C7CDC660-1018-8749-33CF-F5F19233C1FA}"/>
              </a:ext>
            </a:extLst>
          </p:cNvPr>
          <p:cNvSpPr/>
          <p:nvPr/>
        </p:nvSpPr>
        <p:spPr>
          <a:xfrm>
            <a:off x="1599368" y="5679531"/>
            <a:ext cx="9964593" cy="1043834"/>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a:extLst>
              <a:ext uri="{FF2B5EF4-FFF2-40B4-BE49-F238E27FC236}">
                <a16:creationId xmlns:a16="http://schemas.microsoft.com/office/drawing/2014/main" id="{F4865B4C-21FE-B498-965F-613F99A322DC}"/>
              </a:ext>
            </a:extLst>
          </p:cNvPr>
          <p:cNvSpPr>
            <a:spLocks noGrp="1"/>
          </p:cNvSpPr>
          <p:nvPr>
            <p:ph type="body" sz="quarter" idx="18"/>
          </p:nvPr>
        </p:nvSpPr>
        <p:spPr>
          <a:xfrm>
            <a:off x="1050159" y="1271760"/>
            <a:ext cx="10614687" cy="803653"/>
          </a:xfrm>
        </p:spPr>
        <p:txBody>
          <a:bodyPr/>
          <a:lstStyle/>
          <a:p>
            <a:pPr algn="ctr">
              <a:spcAft>
                <a:spcPts val="600"/>
              </a:spcAft>
            </a:pPr>
            <a:r>
              <a:rPr lang="en-US" sz="2800" dirty="0">
                <a:solidFill>
                  <a:srgbClr val="FFFFFF"/>
                </a:solidFill>
              </a:rPr>
              <a:t>“Beschrijf het project en waarvoor u financiering zoekt.”</a:t>
            </a:r>
          </a:p>
        </p:txBody>
      </p:sp>
      <p:sp>
        <p:nvSpPr>
          <p:cNvPr id="21" name="Text Placeholder 5">
            <a:extLst>
              <a:ext uri="{FF2B5EF4-FFF2-40B4-BE49-F238E27FC236}">
                <a16:creationId xmlns:a16="http://schemas.microsoft.com/office/drawing/2014/main" id="{B9842595-0769-933D-17BE-EADDA254F4BD}"/>
              </a:ext>
            </a:extLst>
          </p:cNvPr>
          <p:cNvSpPr txBox="1">
            <a:spLocks/>
          </p:cNvSpPr>
          <p:nvPr/>
        </p:nvSpPr>
        <p:spPr>
          <a:xfrm>
            <a:off x="1945678" y="1020598"/>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b="1" dirty="0">
                <a:solidFill>
                  <a:srgbClr val="459597"/>
                </a:solidFill>
              </a:rPr>
              <a:t>Voorbeeldantwoord: </a:t>
            </a:r>
            <a:r>
              <a:rPr lang="en-US" sz="2000" b="1" i="1" dirty="0" err="1">
                <a:solidFill>
                  <a:srgbClr val="E96751"/>
                </a:solidFill>
              </a:rPr>
              <a:t>GreenGlamp</a:t>
            </a:r>
            <a:r>
              <a:rPr lang="en-US" sz="2000" b="1" i="1" dirty="0">
                <a:solidFill>
                  <a:srgbClr val="E96751"/>
                </a:solidFill>
              </a:rPr>
              <a:t>, IJsland </a:t>
            </a:r>
          </a:p>
          <a:p>
            <a:pPr marL="0" indent="0"/>
            <a:r>
              <a:rPr lang="en-US" sz="2000" i="1" dirty="0">
                <a:solidFill>
                  <a:srgbClr val="494949"/>
                </a:solidFill>
              </a:rPr>
              <a:t>"De totale projectkosten bedragen € 150.000. We vragen een subsidie van € 75.000 (50%) en zullen zelf € 75.000 financieren. Onze medefinanciering is verzekerd door persoonlijke spaargelden (€ 50.000) en een bevestigde lening van een kredietvereniging (€ 25.000). </a:t>
            </a:r>
          </a:p>
          <a:p>
            <a:pPr marL="0" indent="0"/>
            <a:r>
              <a:rPr lang="en-US" sz="2000" b="1" i="1" dirty="0">
                <a:solidFill>
                  <a:srgbClr val="494949"/>
                </a:solidFill>
              </a:rPr>
              <a:t>De belangrijkste kostenposten zijn: </a:t>
            </a:r>
            <a:r>
              <a:rPr lang="en-US" sz="2000" i="1" dirty="0">
                <a:solidFill>
                  <a:srgbClr val="494949"/>
                </a:solidFill>
              </a:rPr>
              <a:t>€ 60.000 voor vijf koepelconstructies (offerte van leverancier bijgevoegd), € 40.000 voor grondwerkzaamheden (wegen, nutsvoorzieningen – offerte van aannemer bijgevoegd), € 20.000 voor de bouw van faciliteitencabines en badhuizen, € 10.000 voor hernieuwbare energiesystemen en € 20.000 voor interieurinrichting, vergunningen, marketing en onvoorziene uitgaven. </a:t>
            </a:r>
          </a:p>
          <a:p>
            <a:pPr marL="0" indent="0"/>
            <a:r>
              <a:rPr lang="en-US" sz="2000" i="1" dirty="0">
                <a:solidFill>
                  <a:srgbClr val="494949"/>
                </a:solidFill>
              </a:rPr>
              <a:t>Een gedetailleerd overzicht is te vinden in het businessplan. We hebben ook extra persoonlijke middelen gereserveerd om de exploitatiekosten voor de eerste zes maanden te dekken, zodat de levensvatbaarheid van het project na de bouw gewaarborgd is.</a:t>
            </a:r>
            <a:br>
              <a:rPr lang="en-US" sz="2000" dirty="0">
                <a:solidFill>
                  <a:srgbClr val="494949"/>
                </a:solidFill>
              </a:rPr>
            </a:br>
            <a:endParaRPr lang="en-US" sz="2000" dirty="0">
              <a:solidFill>
                <a:srgbClr val="494949"/>
              </a:solidFill>
            </a:endParaRPr>
          </a:p>
        </p:txBody>
      </p:sp>
      <p:sp>
        <p:nvSpPr>
          <p:cNvPr id="25" name="Flowchart: Alternate Process 24">
            <a:extLst>
              <a:ext uri="{FF2B5EF4-FFF2-40B4-BE49-F238E27FC236}">
                <a16:creationId xmlns:a16="http://schemas.microsoft.com/office/drawing/2014/main" id="{DD559A4E-3169-9F0D-B307-ED63F46A2A58}"/>
              </a:ext>
            </a:extLst>
          </p:cNvPr>
          <p:cNvSpPr/>
          <p:nvPr/>
        </p:nvSpPr>
        <p:spPr>
          <a:xfrm>
            <a:off x="1620199" y="858203"/>
            <a:ext cx="9964593" cy="4701237"/>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5E2C0794-0853-51CF-A287-21256291793C}"/>
              </a:ext>
            </a:extLst>
          </p:cNvPr>
          <p:cNvSpPr txBox="1">
            <a:spLocks/>
          </p:cNvSpPr>
          <p:nvPr/>
        </p:nvSpPr>
        <p:spPr>
          <a:xfrm>
            <a:off x="1825347" y="5799621"/>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chemeClr val="bg1"/>
                </a:solidFill>
              </a:rPr>
              <a:t>Opmerking</a:t>
            </a:r>
            <a:r>
              <a:rPr lang="en-US" dirty="0">
                <a:solidFill>
                  <a:schemeClr val="bg1"/>
                </a:solidFill>
              </a:rPr>
              <a:t>: Dit volgende deel laat zien dat u goed heeft nagedacht over de kosten en financiering. Het is specifiek en toont uw toewijding en risicodeling door het veiligstellen van andere financiering.</a:t>
            </a:r>
            <a:endParaRPr lang="en-GB" dirty="0">
              <a:solidFill>
                <a:schemeClr val="bg1"/>
              </a:solidFill>
            </a:endParaRPr>
          </a:p>
        </p:txBody>
      </p:sp>
      <p:cxnSp>
        <p:nvCxnSpPr>
          <p:cNvPr id="33" name="Connector: Elbow 32">
            <a:extLst>
              <a:ext uri="{FF2B5EF4-FFF2-40B4-BE49-F238E27FC236}">
                <a16:creationId xmlns:a16="http://schemas.microsoft.com/office/drawing/2014/main" id="{885D0E38-4F5D-E7F0-E06A-84D3DAB584DD}"/>
              </a:ext>
            </a:extLst>
          </p:cNvPr>
          <p:cNvCxnSpPr>
            <a:cxnSpLocks/>
          </p:cNvCxnSpPr>
          <p:nvPr/>
        </p:nvCxnSpPr>
        <p:spPr>
          <a:xfrm rot="16200000" flipH="1">
            <a:off x="11130" y="1677904"/>
            <a:ext cx="2569374" cy="662352"/>
          </a:xfrm>
          <a:prstGeom prst="bentConnector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D7716E80-45F9-D9B0-B0D4-336A3BD95739}"/>
              </a:ext>
            </a:extLst>
          </p:cNvPr>
          <p:cNvCxnSpPr>
            <a:cxnSpLocks/>
          </p:cNvCxnSpPr>
          <p:nvPr/>
        </p:nvCxnSpPr>
        <p:spPr>
          <a:xfrm rot="16200000" flipH="1">
            <a:off x="-87007" y="4359131"/>
            <a:ext cx="2559918" cy="456625"/>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576751-EE81-926E-6C02-459CAABD7D00}"/>
              </a:ext>
            </a:extLst>
          </p:cNvPr>
          <p:cNvCxnSpPr>
            <a:cxnSpLocks/>
          </p:cNvCxnSpPr>
          <p:nvPr/>
        </p:nvCxnSpPr>
        <p:spPr>
          <a:xfrm flipH="1" flipV="1">
            <a:off x="964639" y="0"/>
            <a:ext cx="1" cy="724393"/>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pic>
        <p:nvPicPr>
          <p:cNvPr id="12" name="Graphic 11" descr="Postit Notes with solid fill">
            <a:extLst>
              <a:ext uri="{FF2B5EF4-FFF2-40B4-BE49-F238E27FC236}">
                <a16:creationId xmlns:a16="http://schemas.microsoft.com/office/drawing/2014/main" id="{5221F3EF-E886-68E4-B5A5-E218BA4B2C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398" y="5649618"/>
            <a:ext cx="914400" cy="914400"/>
          </a:xfrm>
          <a:prstGeom prst="rect">
            <a:avLst/>
          </a:prstGeom>
        </p:spPr>
      </p:pic>
    </p:spTree>
    <p:extLst>
      <p:ext uri="{BB962C8B-B14F-4D97-AF65-F5344CB8AC3E}">
        <p14:creationId xmlns:p14="http://schemas.microsoft.com/office/powerpoint/2010/main" val="195768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19C28-4DBD-E642-DCE3-5BD29F16D1A0}"/>
            </a:ext>
          </a:extLst>
        </p:cNvPr>
        <p:cNvGrpSpPr/>
        <p:nvPr/>
      </p:nvGrpSpPr>
      <p:grpSpPr>
        <a:xfrm>
          <a:off x="0" y="0"/>
          <a:ext cx="0" cy="0"/>
          <a:chOff x="0" y="0"/>
          <a:chExt cx="0" cy="0"/>
        </a:xfrm>
      </p:grpSpPr>
      <p:sp>
        <p:nvSpPr>
          <p:cNvPr id="26" name="Flowchart: Alternate Process 25">
            <a:extLst>
              <a:ext uri="{FF2B5EF4-FFF2-40B4-BE49-F238E27FC236}">
                <a16:creationId xmlns:a16="http://schemas.microsoft.com/office/drawing/2014/main" id="{8FFAEADB-3E64-BDF0-AD7F-9A6F9658D4BC}"/>
              </a:ext>
            </a:extLst>
          </p:cNvPr>
          <p:cNvSpPr/>
          <p:nvPr/>
        </p:nvSpPr>
        <p:spPr>
          <a:xfrm>
            <a:off x="1614181" y="5640275"/>
            <a:ext cx="9964593" cy="1043834"/>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Alternate Process 23">
            <a:extLst>
              <a:ext uri="{FF2B5EF4-FFF2-40B4-BE49-F238E27FC236}">
                <a16:creationId xmlns:a16="http://schemas.microsoft.com/office/drawing/2014/main" id="{74373BD4-E131-60D7-59E7-C332C638FD05}"/>
              </a:ext>
            </a:extLst>
          </p:cNvPr>
          <p:cNvSpPr/>
          <p:nvPr/>
        </p:nvSpPr>
        <p:spPr>
          <a:xfrm>
            <a:off x="830086" y="1031579"/>
            <a:ext cx="10595240" cy="1043834"/>
          </a:xfrm>
          <a:prstGeom prst="flowChartAlternateProcess">
            <a:avLst/>
          </a:prstGeom>
          <a:solidFill>
            <a:srgbClr val="A66BD3"/>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9471220-D478-A6F8-98CC-EB0EA3E3D4B5}"/>
              </a:ext>
            </a:extLst>
          </p:cNvPr>
          <p:cNvSpPr>
            <a:spLocks noGrp="1"/>
          </p:cNvSpPr>
          <p:nvPr>
            <p:ph type="body" sz="quarter" idx="16"/>
          </p:nvPr>
        </p:nvSpPr>
        <p:spPr>
          <a:xfrm>
            <a:off x="2107434" y="195382"/>
            <a:ext cx="10614687" cy="803654"/>
          </a:xfrm>
        </p:spPr>
        <p:txBody>
          <a:bodyPr/>
          <a:lstStyle/>
          <a:p>
            <a:r>
              <a:rPr lang="en-GB" sz="3800" b="1" dirty="0">
                <a:solidFill>
                  <a:srgbClr val="A66BD3"/>
                </a:solidFill>
              </a:rPr>
              <a:t>Vraag 2 </a:t>
            </a:r>
            <a:r>
              <a:rPr lang="en-GB" sz="2800" i="1" dirty="0"/>
              <a:t>Voorbeeldantwoord</a:t>
            </a:r>
          </a:p>
        </p:txBody>
      </p:sp>
      <p:sp>
        <p:nvSpPr>
          <p:cNvPr id="6" name="Text Placeholder 5">
            <a:extLst>
              <a:ext uri="{FF2B5EF4-FFF2-40B4-BE49-F238E27FC236}">
                <a16:creationId xmlns:a16="http://schemas.microsoft.com/office/drawing/2014/main" id="{89055BD9-0FAE-7A1E-EDEF-A1FA1C9A126A}"/>
              </a:ext>
            </a:extLst>
          </p:cNvPr>
          <p:cNvSpPr>
            <a:spLocks noGrp="1"/>
          </p:cNvSpPr>
          <p:nvPr>
            <p:ph type="body" sz="quarter" idx="18"/>
          </p:nvPr>
        </p:nvSpPr>
        <p:spPr>
          <a:xfrm>
            <a:off x="1050159" y="1271760"/>
            <a:ext cx="10614687" cy="803653"/>
          </a:xfrm>
        </p:spPr>
        <p:txBody>
          <a:bodyPr/>
          <a:lstStyle/>
          <a:p>
            <a:pPr algn="ctr">
              <a:spcAft>
                <a:spcPts val="600"/>
              </a:spcAft>
            </a:pPr>
            <a:r>
              <a:rPr lang="en-US" sz="2800" dirty="0">
                <a:solidFill>
                  <a:srgbClr val="FFFFFF"/>
                </a:solidFill>
              </a:rPr>
              <a:t>“Waarom is dit project nodig? Geef bewijs van de vraag of behoefte.”</a:t>
            </a:r>
          </a:p>
        </p:txBody>
      </p:sp>
      <p:sp>
        <p:nvSpPr>
          <p:cNvPr id="21" name="Text Placeholder 5">
            <a:extLst>
              <a:ext uri="{FF2B5EF4-FFF2-40B4-BE49-F238E27FC236}">
                <a16:creationId xmlns:a16="http://schemas.microsoft.com/office/drawing/2014/main" id="{6642656E-6723-CF04-19C8-EDAA05958383}"/>
              </a:ext>
            </a:extLst>
          </p:cNvPr>
          <p:cNvSpPr txBox="1">
            <a:spLocks/>
          </p:cNvSpPr>
          <p:nvPr/>
        </p:nvSpPr>
        <p:spPr>
          <a:xfrm>
            <a:off x="1820863" y="2242111"/>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000" b="1" dirty="0">
                <a:solidFill>
                  <a:srgbClr val="459597"/>
                </a:solidFill>
              </a:rPr>
              <a:t>Voorbeeldantwoord: </a:t>
            </a:r>
            <a:r>
              <a:rPr lang="en-US" sz="2000" b="1" dirty="0">
                <a:solidFill>
                  <a:srgbClr val="E96751"/>
                </a:solidFill>
              </a:rPr>
              <a:t>Mountain Sky Glamping, Slovenië</a:t>
            </a:r>
          </a:p>
          <a:p>
            <a:pPr marL="0" indent="0">
              <a:spcAft>
                <a:spcPts val="600"/>
              </a:spcAft>
            </a:pPr>
            <a:r>
              <a:rPr lang="en-US" sz="2000" dirty="0">
                <a:solidFill>
                  <a:srgbClr val="459597"/>
                </a:solidFill>
              </a:rPr>
              <a:t> </a:t>
            </a:r>
            <a:r>
              <a:rPr lang="en-US" sz="2000" i="1" dirty="0">
                <a:solidFill>
                  <a:srgbClr val="494949"/>
                </a:solidFill>
              </a:rPr>
              <a:t>“Momenteel heeft onze gemeente slechts twee kleine pensions en geen luxe accommodaties in de natuur. Uit toeristische gegevens blijkt echter dat de vraag naar milieuvriendelijke verblijven toeneemt. </a:t>
            </a:r>
          </a:p>
          <a:p>
            <a:pPr marL="0" indent="0">
              <a:spcAft>
                <a:spcPts val="600"/>
              </a:spcAft>
            </a:pPr>
            <a:r>
              <a:rPr lang="en-US" sz="2000" i="1" dirty="0">
                <a:solidFill>
                  <a:srgbClr val="494949"/>
                </a:solidFill>
              </a:rPr>
              <a:t>Met de ontwikkeling van </a:t>
            </a:r>
            <a:r>
              <a:rPr lang="en-US" sz="2000" i="1" dirty="0" err="1">
                <a:solidFill>
                  <a:srgbClr val="494949"/>
                </a:solidFill>
              </a:rPr>
              <a:t>MountainSky </a:t>
            </a:r>
            <a:r>
              <a:rPr lang="en-US" sz="2000" i="1" dirty="0">
                <a:solidFill>
                  <a:srgbClr val="494949"/>
                </a:solidFill>
              </a:rPr>
              <a:t>Glamping vullen we deze leemte op door een optie te bieden die momenteel niet bestaat, waardoor bezoekers (vooral degenen die meer uitgeven) in het gebied blijven die anders misschien ergens anders zouden verblijven of alleen dagtochten zouden maken." </a:t>
            </a:r>
          </a:p>
        </p:txBody>
      </p:sp>
      <p:sp>
        <p:nvSpPr>
          <p:cNvPr id="25" name="Flowchart: Alternate Process 24">
            <a:extLst>
              <a:ext uri="{FF2B5EF4-FFF2-40B4-BE49-F238E27FC236}">
                <a16:creationId xmlns:a16="http://schemas.microsoft.com/office/drawing/2014/main" id="{0FA775CA-0CF8-DFC0-54CF-189D93CF9BD9}"/>
              </a:ext>
            </a:extLst>
          </p:cNvPr>
          <p:cNvSpPr/>
          <p:nvPr/>
        </p:nvSpPr>
        <p:spPr>
          <a:xfrm>
            <a:off x="1523486" y="2202931"/>
            <a:ext cx="9964593" cy="3270646"/>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83D1125E-B063-CF15-EBB6-5A682D3D4536}"/>
              </a:ext>
            </a:extLst>
          </p:cNvPr>
          <p:cNvSpPr txBox="1">
            <a:spLocks/>
          </p:cNvSpPr>
          <p:nvPr/>
        </p:nvSpPr>
        <p:spPr>
          <a:xfrm>
            <a:off x="1840160" y="5640275"/>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chemeClr val="bg1"/>
                </a:solidFill>
              </a:rPr>
              <a:t>Opmerking</a:t>
            </a:r>
            <a:r>
              <a:rPr lang="en-US" dirty="0">
                <a:solidFill>
                  <a:schemeClr val="bg1"/>
                </a:solidFill>
              </a:rPr>
              <a:t>: Als u wordt gevraagd naar de reden of noodzaak van het project, geef dan aan waar de leemte zit en hoe uw project deze opvult. Met dit soort antwoorden laat u zien dat u de lokale context en behoeften begrijpt.</a:t>
            </a:r>
          </a:p>
          <a:p>
            <a:pPr marL="0" indent="0"/>
            <a:endParaRPr lang="en-US" dirty="0">
              <a:solidFill>
                <a:schemeClr val="bg1"/>
              </a:solidFill>
            </a:endParaRPr>
          </a:p>
          <a:p>
            <a:pPr marL="0" indent="0"/>
            <a:endParaRPr lang="en-GB" dirty="0">
              <a:solidFill>
                <a:schemeClr val="bg1"/>
              </a:solidFill>
            </a:endParaRPr>
          </a:p>
        </p:txBody>
      </p:sp>
      <p:cxnSp>
        <p:nvCxnSpPr>
          <p:cNvPr id="33" name="Connector: Elbow 32">
            <a:extLst>
              <a:ext uri="{FF2B5EF4-FFF2-40B4-BE49-F238E27FC236}">
                <a16:creationId xmlns:a16="http://schemas.microsoft.com/office/drawing/2014/main" id="{72B3B662-E382-ADCE-0F0B-6230316F40DA}"/>
              </a:ext>
            </a:extLst>
          </p:cNvPr>
          <p:cNvCxnSpPr>
            <a:cxnSpLocks/>
            <a:stCxn id="24" idx="1"/>
            <a:endCxn id="25" idx="1"/>
          </p:cNvCxnSpPr>
          <p:nvPr/>
        </p:nvCxnSpPr>
        <p:spPr>
          <a:xfrm rot="10800000" flipH="1" flipV="1">
            <a:off x="830086" y="1553496"/>
            <a:ext cx="693400" cy="2284758"/>
          </a:xfrm>
          <a:prstGeom prst="bentConnector3">
            <a:avLst>
              <a:gd name="adj1" fmla="val -32968"/>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4796874-79D9-01FD-A213-894ACFDFBC92}"/>
              </a:ext>
            </a:extLst>
          </p:cNvPr>
          <p:cNvCxnSpPr>
            <a:cxnSpLocks/>
          </p:cNvCxnSpPr>
          <p:nvPr/>
        </p:nvCxnSpPr>
        <p:spPr>
          <a:xfrm rot="16200000" flipH="1">
            <a:off x="-91239" y="4389016"/>
            <a:ext cx="2059024" cy="650094"/>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F639536-C4E1-BF13-FA51-245815F8A18E}"/>
              </a:ext>
            </a:extLst>
          </p:cNvPr>
          <p:cNvCxnSpPr>
            <a:cxnSpLocks/>
          </p:cNvCxnSpPr>
          <p:nvPr/>
        </p:nvCxnSpPr>
        <p:spPr>
          <a:xfrm>
            <a:off x="2028439" y="9118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grpSp>
        <p:nvGrpSpPr>
          <p:cNvPr id="5" name="Graphic 503">
            <a:extLst>
              <a:ext uri="{FF2B5EF4-FFF2-40B4-BE49-F238E27FC236}">
                <a16:creationId xmlns:a16="http://schemas.microsoft.com/office/drawing/2014/main" id="{98B098DE-862E-DD34-CC45-366684CE9D60}"/>
              </a:ext>
            </a:extLst>
          </p:cNvPr>
          <p:cNvGrpSpPr/>
          <p:nvPr/>
        </p:nvGrpSpPr>
        <p:grpSpPr>
          <a:xfrm>
            <a:off x="335359" y="46798"/>
            <a:ext cx="1128720" cy="1100821"/>
            <a:chOff x="470422" y="650943"/>
            <a:chExt cx="1129014" cy="1101108"/>
          </a:xfrm>
          <a:noFill/>
        </p:grpSpPr>
        <p:sp>
          <p:nvSpPr>
            <p:cNvPr id="7" name="Freeform 2928">
              <a:extLst>
                <a:ext uri="{FF2B5EF4-FFF2-40B4-BE49-F238E27FC236}">
                  <a16:creationId xmlns:a16="http://schemas.microsoft.com/office/drawing/2014/main" id="{E57B28BE-A0DC-F9CE-84A5-FAFED79EFC2D}"/>
                </a:ext>
              </a:extLst>
            </p:cNvPr>
            <p:cNvSpPr/>
            <p:nvPr/>
          </p:nvSpPr>
          <p:spPr>
            <a:xfrm>
              <a:off x="787338" y="1187337"/>
              <a:ext cx="812097" cy="380098"/>
            </a:xfrm>
            <a:custGeom>
              <a:avLst/>
              <a:gdLst>
                <a:gd name="connsiteX0" fmla="*/ 448965 w 812097"/>
                <a:gd name="connsiteY0" fmla="*/ 170756 h 380098"/>
                <a:gd name="connsiteX1" fmla="*/ 633833 w 812097"/>
                <a:gd name="connsiteY1" fmla="*/ 32293 h 380098"/>
                <a:gd name="connsiteX2" fmla="*/ 812098 w 812097"/>
                <a:gd name="connsiteY2" fmla="*/ 47128 h 380098"/>
                <a:gd name="connsiteX3" fmla="*/ 498483 w 812097"/>
                <a:gd name="connsiteY3" fmla="*/ 342186 h 380098"/>
                <a:gd name="connsiteX4" fmla="*/ 402748 w 812097"/>
                <a:gd name="connsiteY4" fmla="*/ 380098 h 380098"/>
                <a:gd name="connsiteX5" fmla="*/ 0 w 812097"/>
                <a:gd name="connsiteY5" fmla="*/ 380098 h 38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097" h="380098">
                  <a:moveTo>
                    <a:pt x="448965" y="170756"/>
                  </a:moveTo>
                  <a:cubicBezTo>
                    <a:pt x="448965" y="170756"/>
                    <a:pt x="562857" y="85040"/>
                    <a:pt x="633833" y="32293"/>
                  </a:cubicBezTo>
                  <a:cubicBezTo>
                    <a:pt x="708110" y="-23752"/>
                    <a:pt x="765881" y="974"/>
                    <a:pt x="812098" y="47128"/>
                  </a:cubicBezTo>
                  <a:lnTo>
                    <a:pt x="498483" y="342186"/>
                  </a:lnTo>
                  <a:cubicBezTo>
                    <a:pt x="472073" y="366911"/>
                    <a:pt x="439061" y="380098"/>
                    <a:pt x="402748" y="380098"/>
                  </a:cubicBezTo>
                  <a:lnTo>
                    <a:pt x="0" y="380098"/>
                  </a:lnTo>
                </a:path>
              </a:pathLst>
            </a:custGeom>
            <a:solidFill>
              <a:srgbClr val="F9D1AD"/>
            </a:solidFill>
            <a:ln w="16501" cap="rnd">
              <a:solidFill>
                <a:srgbClr val="000000"/>
              </a:solidFill>
              <a:prstDash val="solid"/>
              <a:round/>
            </a:ln>
          </p:spPr>
          <p:txBody>
            <a:bodyPr rtlCol="0" anchor="ctr"/>
            <a:lstStyle/>
            <a:p>
              <a:endParaRPr lang="en-US" sz="1799"/>
            </a:p>
          </p:txBody>
        </p:sp>
        <p:sp>
          <p:nvSpPr>
            <p:cNvPr id="8" name="Freeform 2929">
              <a:extLst>
                <a:ext uri="{FF2B5EF4-FFF2-40B4-BE49-F238E27FC236}">
                  <a16:creationId xmlns:a16="http://schemas.microsoft.com/office/drawing/2014/main" id="{EA5AEE40-2130-A594-4867-F979DCB13448}"/>
                </a:ext>
              </a:extLst>
            </p:cNvPr>
            <p:cNvSpPr/>
            <p:nvPr/>
          </p:nvSpPr>
          <p:spPr>
            <a:xfrm>
              <a:off x="625579" y="1265784"/>
              <a:ext cx="627230" cy="161539"/>
            </a:xfrm>
            <a:custGeom>
              <a:avLst/>
              <a:gdLst>
                <a:gd name="connsiteX0" fmla="*/ 0 w 627230"/>
                <a:gd name="connsiteY0" fmla="*/ 140111 h 161539"/>
                <a:gd name="connsiteX1" fmla="*/ 232735 w 627230"/>
                <a:gd name="connsiteY1" fmla="*/ 0 h 161539"/>
                <a:gd name="connsiteX2" fmla="*/ 404398 w 627230"/>
                <a:gd name="connsiteY2" fmla="*/ 49451 h 161539"/>
                <a:gd name="connsiteX3" fmla="*/ 536447 w 627230"/>
                <a:gd name="connsiteY3" fmla="*/ 49451 h 161539"/>
                <a:gd name="connsiteX4" fmla="*/ 627230 w 627230"/>
                <a:gd name="connsiteY4" fmla="*/ 161540 h 161539"/>
                <a:gd name="connsiteX5" fmla="*/ 351579 w 627230"/>
                <a:gd name="connsiteY5" fmla="*/ 161540 h 16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230" h="161539">
                  <a:moveTo>
                    <a:pt x="0" y="140111"/>
                  </a:moveTo>
                  <a:cubicBezTo>
                    <a:pt x="82530" y="39561"/>
                    <a:pt x="150205" y="0"/>
                    <a:pt x="232735" y="0"/>
                  </a:cubicBezTo>
                  <a:cubicBezTo>
                    <a:pt x="315266" y="0"/>
                    <a:pt x="343326" y="8242"/>
                    <a:pt x="404398" y="49451"/>
                  </a:cubicBezTo>
                  <a:lnTo>
                    <a:pt x="536447" y="49451"/>
                  </a:lnTo>
                  <a:cubicBezTo>
                    <a:pt x="557905" y="49451"/>
                    <a:pt x="627230" y="59341"/>
                    <a:pt x="627230" y="161540"/>
                  </a:cubicBezTo>
                  <a:lnTo>
                    <a:pt x="351579" y="161540"/>
                  </a:lnTo>
                </a:path>
              </a:pathLst>
            </a:custGeom>
            <a:noFill/>
            <a:ln w="16501" cap="rnd">
              <a:solidFill>
                <a:srgbClr val="000000"/>
              </a:solidFill>
              <a:prstDash val="solid"/>
              <a:round/>
            </a:ln>
          </p:spPr>
          <p:txBody>
            <a:bodyPr rtlCol="0" anchor="ctr"/>
            <a:lstStyle/>
            <a:p>
              <a:endParaRPr lang="en-US" sz="1799"/>
            </a:p>
          </p:txBody>
        </p:sp>
        <p:sp>
          <p:nvSpPr>
            <p:cNvPr id="9" name="Freeform 2930">
              <a:extLst>
                <a:ext uri="{FF2B5EF4-FFF2-40B4-BE49-F238E27FC236}">
                  <a16:creationId xmlns:a16="http://schemas.microsoft.com/office/drawing/2014/main" id="{5AF11790-805B-90EC-3269-73A4A458EEA1}"/>
                </a:ext>
              </a:extLst>
            </p:cNvPr>
            <p:cNvSpPr/>
            <p:nvPr/>
          </p:nvSpPr>
          <p:spPr>
            <a:xfrm>
              <a:off x="470422" y="1354796"/>
              <a:ext cx="397795" cy="397256"/>
            </a:xfrm>
            <a:custGeom>
              <a:avLst/>
              <a:gdLst>
                <a:gd name="connsiteX0" fmla="*/ 0 w 397795"/>
                <a:gd name="connsiteY0" fmla="*/ 103847 h 397256"/>
                <a:gd name="connsiteX1" fmla="*/ 103988 w 397795"/>
                <a:gd name="connsiteY1" fmla="*/ 0 h 397256"/>
                <a:gd name="connsiteX2" fmla="*/ 397796 w 397795"/>
                <a:gd name="connsiteY2" fmla="*/ 293409 h 397256"/>
                <a:gd name="connsiteX3" fmla="*/ 295458 w 397795"/>
                <a:gd name="connsiteY3" fmla="*/ 397256 h 397256"/>
              </a:gdLst>
              <a:ahLst/>
              <a:cxnLst>
                <a:cxn ang="0">
                  <a:pos x="connsiteX0" y="connsiteY0"/>
                </a:cxn>
                <a:cxn ang="0">
                  <a:pos x="connsiteX1" y="connsiteY1"/>
                </a:cxn>
                <a:cxn ang="0">
                  <a:pos x="connsiteX2" y="connsiteY2"/>
                </a:cxn>
                <a:cxn ang="0">
                  <a:pos x="connsiteX3" y="connsiteY3"/>
                </a:cxn>
              </a:cxnLst>
              <a:rect l="l" t="t" r="r" b="b"/>
              <a:pathLst>
                <a:path w="397795" h="397256">
                  <a:moveTo>
                    <a:pt x="0" y="103847"/>
                  </a:moveTo>
                  <a:lnTo>
                    <a:pt x="103988" y="0"/>
                  </a:lnTo>
                  <a:lnTo>
                    <a:pt x="397796" y="293409"/>
                  </a:lnTo>
                  <a:lnTo>
                    <a:pt x="295458" y="397256"/>
                  </a:lnTo>
                </a:path>
              </a:pathLst>
            </a:custGeom>
            <a:noFill/>
            <a:ln w="16501" cap="rnd">
              <a:solidFill>
                <a:srgbClr val="000000"/>
              </a:solidFill>
              <a:prstDash val="solid"/>
              <a:round/>
            </a:ln>
          </p:spPr>
          <p:txBody>
            <a:bodyPr rtlCol="0" anchor="ctr"/>
            <a:lstStyle/>
            <a:p>
              <a:endParaRPr lang="en-US" sz="1799"/>
            </a:p>
          </p:txBody>
        </p:sp>
        <p:sp>
          <p:nvSpPr>
            <p:cNvPr id="10" name="Freeform 2931">
              <a:extLst>
                <a:ext uri="{FF2B5EF4-FFF2-40B4-BE49-F238E27FC236}">
                  <a16:creationId xmlns:a16="http://schemas.microsoft.com/office/drawing/2014/main" id="{11B460D7-71D0-972E-0107-63290EAE5081}"/>
                </a:ext>
              </a:extLst>
            </p:cNvPr>
            <p:cNvSpPr/>
            <p:nvPr/>
          </p:nvSpPr>
          <p:spPr>
            <a:xfrm>
              <a:off x="813748" y="1115783"/>
              <a:ext cx="531495" cy="159891"/>
            </a:xfrm>
            <a:custGeom>
              <a:avLst/>
              <a:gdLst>
                <a:gd name="connsiteX0" fmla="*/ 531495 w 531495"/>
                <a:gd name="connsiteY0" fmla="*/ 159892 h 159891"/>
                <a:gd name="connsiteX1" fmla="*/ 439061 w 531495"/>
                <a:gd name="connsiteY1" fmla="*/ 67583 h 159891"/>
                <a:gd name="connsiteX2" fmla="*/ 402748 w 531495"/>
                <a:gd name="connsiteY2" fmla="*/ 74176 h 159891"/>
                <a:gd name="connsiteX3" fmla="*/ 310314 w 531495"/>
                <a:gd name="connsiteY3" fmla="*/ 0 h 159891"/>
                <a:gd name="connsiteX4" fmla="*/ 231085 w 531495"/>
                <a:gd name="connsiteY4" fmla="*/ 42858 h 159891"/>
                <a:gd name="connsiteX5" fmla="*/ 174964 w 531495"/>
                <a:gd name="connsiteY5" fmla="*/ 16484 h 159891"/>
                <a:gd name="connsiteX6" fmla="*/ 103988 w 531495"/>
                <a:gd name="connsiteY6" fmla="*/ 80770 h 159891"/>
                <a:gd name="connsiteX7" fmla="*/ 82530 w 531495"/>
                <a:gd name="connsiteY7" fmla="*/ 77473 h 159891"/>
                <a:gd name="connsiteX8" fmla="*/ 0 w 531495"/>
                <a:gd name="connsiteY8" fmla="*/ 154947 h 15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95" h="159891">
                  <a:moveTo>
                    <a:pt x="531495" y="159892"/>
                  </a:moveTo>
                  <a:cubicBezTo>
                    <a:pt x="531495" y="108792"/>
                    <a:pt x="490230" y="67583"/>
                    <a:pt x="439061" y="67583"/>
                  </a:cubicBezTo>
                  <a:cubicBezTo>
                    <a:pt x="387892" y="67583"/>
                    <a:pt x="414302" y="70880"/>
                    <a:pt x="402748" y="74176"/>
                  </a:cubicBezTo>
                  <a:cubicBezTo>
                    <a:pt x="392844" y="31319"/>
                    <a:pt x="354880" y="0"/>
                    <a:pt x="310314" y="0"/>
                  </a:cubicBezTo>
                  <a:cubicBezTo>
                    <a:pt x="265748" y="0"/>
                    <a:pt x="249241" y="16484"/>
                    <a:pt x="231085" y="42858"/>
                  </a:cubicBezTo>
                  <a:cubicBezTo>
                    <a:pt x="217880" y="26374"/>
                    <a:pt x="198073" y="16484"/>
                    <a:pt x="174964" y="16484"/>
                  </a:cubicBezTo>
                  <a:cubicBezTo>
                    <a:pt x="137000" y="16484"/>
                    <a:pt x="107289" y="44506"/>
                    <a:pt x="103988" y="80770"/>
                  </a:cubicBezTo>
                  <a:cubicBezTo>
                    <a:pt x="97386" y="79122"/>
                    <a:pt x="90783" y="77473"/>
                    <a:pt x="82530" y="77473"/>
                  </a:cubicBezTo>
                  <a:cubicBezTo>
                    <a:pt x="37964" y="77473"/>
                    <a:pt x="3301" y="112089"/>
                    <a:pt x="0" y="154947"/>
                  </a:cubicBezTo>
                </a:path>
              </a:pathLst>
            </a:custGeom>
            <a:noFill/>
            <a:ln w="16501" cap="rnd">
              <a:solidFill>
                <a:srgbClr val="000000"/>
              </a:solidFill>
              <a:prstDash val="solid"/>
              <a:round/>
            </a:ln>
          </p:spPr>
          <p:txBody>
            <a:bodyPr rtlCol="0" anchor="ctr"/>
            <a:lstStyle/>
            <a:p>
              <a:endParaRPr lang="en-US" sz="1799"/>
            </a:p>
          </p:txBody>
        </p:sp>
        <p:sp>
          <p:nvSpPr>
            <p:cNvPr id="11" name="Freeform 2932">
              <a:extLst>
                <a:ext uri="{FF2B5EF4-FFF2-40B4-BE49-F238E27FC236}">
                  <a16:creationId xmlns:a16="http://schemas.microsoft.com/office/drawing/2014/main" id="{765238B9-DA9E-2EE4-7B68-ABC1B11CAC9A}"/>
                </a:ext>
              </a:extLst>
            </p:cNvPr>
            <p:cNvSpPr/>
            <p:nvPr/>
          </p:nvSpPr>
          <p:spPr>
            <a:xfrm>
              <a:off x="1193387" y="1189959"/>
              <a:ext cx="21457" cy="11538"/>
            </a:xfrm>
            <a:custGeom>
              <a:avLst/>
              <a:gdLst>
                <a:gd name="connsiteX0" fmla="*/ 21458 w 21457"/>
                <a:gd name="connsiteY0" fmla="*/ 0 h 11538"/>
                <a:gd name="connsiteX1" fmla="*/ 0 w 21457"/>
                <a:gd name="connsiteY1" fmla="*/ 11539 h 11538"/>
              </a:gdLst>
              <a:ahLst/>
              <a:cxnLst>
                <a:cxn ang="0">
                  <a:pos x="connsiteX0" y="connsiteY0"/>
                </a:cxn>
                <a:cxn ang="0">
                  <a:pos x="connsiteX1" y="connsiteY1"/>
                </a:cxn>
              </a:cxnLst>
              <a:rect l="l" t="t" r="r" b="b"/>
              <a:pathLst>
                <a:path w="21457" h="11538">
                  <a:moveTo>
                    <a:pt x="21458" y="0"/>
                  </a:moveTo>
                  <a:cubicBezTo>
                    <a:pt x="21458" y="0"/>
                    <a:pt x="11554" y="3297"/>
                    <a:pt x="0" y="11539"/>
                  </a:cubicBezTo>
                </a:path>
              </a:pathLst>
            </a:custGeom>
            <a:noFill/>
            <a:ln w="16501" cap="rnd">
              <a:solidFill>
                <a:srgbClr val="000000"/>
              </a:solidFill>
              <a:prstDash val="solid"/>
              <a:round/>
            </a:ln>
          </p:spPr>
          <p:txBody>
            <a:bodyPr rtlCol="0" anchor="ctr"/>
            <a:lstStyle/>
            <a:p>
              <a:endParaRPr lang="en-US" sz="1799"/>
            </a:p>
          </p:txBody>
        </p:sp>
        <p:sp>
          <p:nvSpPr>
            <p:cNvPr id="12" name="Freeform 2933">
              <a:extLst>
                <a:ext uri="{FF2B5EF4-FFF2-40B4-BE49-F238E27FC236}">
                  <a16:creationId xmlns:a16="http://schemas.microsoft.com/office/drawing/2014/main" id="{F5485C5E-FCC8-8033-BCCC-22CBACF0639E}"/>
                </a:ext>
              </a:extLst>
            </p:cNvPr>
            <p:cNvSpPr/>
            <p:nvPr/>
          </p:nvSpPr>
          <p:spPr>
            <a:xfrm>
              <a:off x="879772" y="652592"/>
              <a:ext cx="229434" cy="464839"/>
            </a:xfrm>
            <a:custGeom>
              <a:avLst/>
              <a:gdLst>
                <a:gd name="connsiteX0" fmla="*/ 229434 w 229434"/>
                <a:gd name="connsiteY0" fmla="*/ 464839 h 464839"/>
                <a:gd name="connsiteX1" fmla="*/ 229434 w 229434"/>
                <a:gd name="connsiteY1" fmla="*/ 423630 h 464839"/>
                <a:gd name="connsiteX2" fmla="*/ 0 w 229434"/>
                <a:gd name="connsiteY2" fmla="*/ 0 h 464839"/>
              </a:gdLst>
              <a:ahLst/>
              <a:cxnLst>
                <a:cxn ang="0">
                  <a:pos x="connsiteX0" y="connsiteY0"/>
                </a:cxn>
                <a:cxn ang="0">
                  <a:pos x="connsiteX1" y="connsiteY1"/>
                </a:cxn>
                <a:cxn ang="0">
                  <a:pos x="connsiteX2" y="connsiteY2"/>
                </a:cxn>
              </a:cxnLst>
              <a:rect l="l" t="t" r="r" b="b"/>
              <a:pathLst>
                <a:path w="229434" h="464839">
                  <a:moveTo>
                    <a:pt x="229434" y="464839"/>
                  </a:moveTo>
                  <a:lnTo>
                    <a:pt x="229434" y="423630"/>
                  </a:lnTo>
                  <a:cubicBezTo>
                    <a:pt x="229434" y="304948"/>
                    <a:pt x="181567" y="186265"/>
                    <a:pt x="0" y="0"/>
                  </a:cubicBezTo>
                </a:path>
              </a:pathLst>
            </a:custGeom>
            <a:noFill/>
            <a:ln w="16501" cap="rnd">
              <a:solidFill>
                <a:srgbClr val="000000"/>
              </a:solidFill>
              <a:prstDash val="solid"/>
              <a:round/>
            </a:ln>
          </p:spPr>
          <p:txBody>
            <a:bodyPr rtlCol="0" anchor="ctr"/>
            <a:lstStyle/>
            <a:p>
              <a:endParaRPr lang="en-US" sz="1799"/>
            </a:p>
          </p:txBody>
        </p:sp>
        <p:sp>
          <p:nvSpPr>
            <p:cNvPr id="13" name="Freeform 2934">
              <a:extLst>
                <a:ext uri="{FF2B5EF4-FFF2-40B4-BE49-F238E27FC236}">
                  <a16:creationId xmlns:a16="http://schemas.microsoft.com/office/drawing/2014/main" id="{A775AE67-B984-E294-9A2A-00825CC7CA5E}"/>
                </a:ext>
              </a:extLst>
            </p:cNvPr>
            <p:cNvSpPr/>
            <p:nvPr/>
          </p:nvSpPr>
          <p:spPr>
            <a:xfrm>
              <a:off x="1108738" y="748197"/>
              <a:ext cx="286023" cy="328024"/>
            </a:xfrm>
            <a:custGeom>
              <a:avLst/>
              <a:gdLst>
                <a:gd name="connsiteX0" fmla="*/ 469 w 286023"/>
                <a:gd name="connsiteY0" fmla="*/ 328025 h 328024"/>
                <a:gd name="connsiteX1" fmla="*/ 286024 w 286023"/>
                <a:gd name="connsiteY1" fmla="*/ 0 h 328024"/>
              </a:gdLst>
              <a:ahLst/>
              <a:cxnLst>
                <a:cxn ang="0">
                  <a:pos x="connsiteX0" y="connsiteY0"/>
                </a:cxn>
                <a:cxn ang="0">
                  <a:pos x="connsiteX1" y="connsiteY1"/>
                </a:cxn>
              </a:cxnLst>
              <a:rect l="l" t="t" r="r" b="b"/>
              <a:pathLst>
                <a:path w="286023" h="328024">
                  <a:moveTo>
                    <a:pt x="469" y="328025"/>
                  </a:moveTo>
                  <a:cubicBezTo>
                    <a:pt x="469" y="328025"/>
                    <a:pt x="-24290" y="128572"/>
                    <a:pt x="286024" y="0"/>
                  </a:cubicBezTo>
                </a:path>
              </a:pathLst>
            </a:custGeom>
            <a:solidFill>
              <a:srgbClr val="459597"/>
            </a:solidFill>
            <a:ln w="16501" cap="rnd">
              <a:solidFill>
                <a:srgbClr val="000000"/>
              </a:solidFill>
              <a:prstDash val="solid"/>
              <a:round/>
            </a:ln>
          </p:spPr>
          <p:txBody>
            <a:bodyPr rtlCol="0" anchor="ctr"/>
            <a:lstStyle/>
            <a:p>
              <a:endParaRPr lang="en-US" sz="1799"/>
            </a:p>
          </p:txBody>
        </p:sp>
        <p:sp>
          <p:nvSpPr>
            <p:cNvPr id="14" name="Freeform 2935">
              <a:extLst>
                <a:ext uri="{FF2B5EF4-FFF2-40B4-BE49-F238E27FC236}">
                  <a16:creationId xmlns:a16="http://schemas.microsoft.com/office/drawing/2014/main" id="{9BF77FBE-BF35-6E19-66E8-D76C16CFFB1E}"/>
                </a:ext>
              </a:extLst>
            </p:cNvPr>
            <p:cNvSpPr/>
            <p:nvPr/>
          </p:nvSpPr>
          <p:spPr>
            <a:xfrm>
              <a:off x="879772" y="650943"/>
              <a:ext cx="236695" cy="319783"/>
            </a:xfrm>
            <a:custGeom>
              <a:avLst/>
              <a:gdLst>
                <a:gd name="connsiteX0" fmla="*/ 0 w 236695"/>
                <a:gd name="connsiteY0" fmla="*/ 0 h 319783"/>
                <a:gd name="connsiteX1" fmla="*/ 216229 w 236695"/>
                <a:gd name="connsiteY1" fmla="*/ 319783 h 319783"/>
                <a:gd name="connsiteX2" fmla="*/ 0 w 236695"/>
                <a:gd name="connsiteY2" fmla="*/ 0 h 319783"/>
              </a:gdLst>
              <a:ahLst/>
              <a:cxnLst>
                <a:cxn ang="0">
                  <a:pos x="connsiteX0" y="connsiteY0"/>
                </a:cxn>
                <a:cxn ang="0">
                  <a:pos x="connsiteX1" y="connsiteY1"/>
                </a:cxn>
                <a:cxn ang="0">
                  <a:pos x="connsiteX2" y="connsiteY2"/>
                </a:cxn>
              </a:cxnLst>
              <a:rect l="l" t="t" r="r" b="b"/>
              <a:pathLst>
                <a:path w="236695" h="319783">
                  <a:moveTo>
                    <a:pt x="0" y="0"/>
                  </a:moveTo>
                  <a:cubicBezTo>
                    <a:pt x="0" y="0"/>
                    <a:pt x="16506" y="286816"/>
                    <a:pt x="216229" y="319783"/>
                  </a:cubicBezTo>
                  <a:cubicBezTo>
                    <a:pt x="216229" y="319783"/>
                    <a:pt x="335073" y="64286"/>
                    <a:pt x="0" y="0"/>
                  </a:cubicBezTo>
                  <a:close/>
                </a:path>
              </a:pathLst>
            </a:custGeom>
            <a:solidFill>
              <a:srgbClr val="3FB5A1"/>
            </a:solidFill>
            <a:ln w="16501" cap="rnd">
              <a:solidFill>
                <a:srgbClr val="000000"/>
              </a:solidFill>
              <a:prstDash val="solid"/>
              <a:round/>
            </a:ln>
          </p:spPr>
          <p:txBody>
            <a:bodyPr rtlCol="0" anchor="ctr"/>
            <a:lstStyle/>
            <a:p>
              <a:endParaRPr lang="en-US" sz="1799"/>
            </a:p>
          </p:txBody>
        </p:sp>
        <p:sp>
          <p:nvSpPr>
            <p:cNvPr id="15" name="Freeform 2936">
              <a:extLst>
                <a:ext uri="{FF2B5EF4-FFF2-40B4-BE49-F238E27FC236}">
                  <a16:creationId xmlns:a16="http://schemas.microsoft.com/office/drawing/2014/main" id="{89DC8923-CF90-370F-F4BD-95CFCCE3A5DC}"/>
                </a:ext>
              </a:extLst>
            </p:cNvPr>
            <p:cNvSpPr/>
            <p:nvPr/>
          </p:nvSpPr>
          <p:spPr>
            <a:xfrm>
              <a:off x="1150573" y="744413"/>
              <a:ext cx="244188" cy="187560"/>
            </a:xfrm>
            <a:custGeom>
              <a:avLst/>
              <a:gdLst>
                <a:gd name="connsiteX0" fmla="*/ 1550 w 244188"/>
                <a:gd name="connsiteY0" fmla="*/ 183456 h 187560"/>
                <a:gd name="connsiteX1" fmla="*/ 244189 w 244188"/>
                <a:gd name="connsiteY1" fmla="*/ 3784 h 187560"/>
                <a:gd name="connsiteX2" fmla="*/ 1550 w 244188"/>
                <a:gd name="connsiteY2" fmla="*/ 183456 h 187560"/>
              </a:gdLst>
              <a:ahLst/>
              <a:cxnLst>
                <a:cxn ang="0">
                  <a:pos x="connsiteX0" y="connsiteY0"/>
                </a:cxn>
                <a:cxn ang="0">
                  <a:pos x="connsiteX1" y="connsiteY1"/>
                </a:cxn>
                <a:cxn ang="0">
                  <a:pos x="connsiteX2" y="connsiteY2"/>
                </a:cxn>
              </a:cxnLst>
              <a:rect l="l" t="t" r="r" b="b"/>
              <a:pathLst>
                <a:path w="244188" h="187560">
                  <a:moveTo>
                    <a:pt x="1550" y="183456"/>
                  </a:moveTo>
                  <a:cubicBezTo>
                    <a:pt x="1550" y="183456"/>
                    <a:pt x="-34764" y="-30832"/>
                    <a:pt x="244189" y="3784"/>
                  </a:cubicBezTo>
                  <a:cubicBezTo>
                    <a:pt x="244189" y="3784"/>
                    <a:pt x="193020" y="219720"/>
                    <a:pt x="1550" y="183456"/>
                  </a:cubicBezTo>
                  <a:close/>
                </a:path>
              </a:pathLst>
            </a:custGeom>
            <a:noFill/>
            <a:ln w="16501" cap="rnd">
              <a:solidFill>
                <a:srgbClr val="000000"/>
              </a:solidFill>
              <a:prstDash val="solid"/>
              <a:round/>
            </a:ln>
          </p:spPr>
          <p:txBody>
            <a:bodyPr rtlCol="0" anchor="ctr"/>
            <a:lstStyle/>
            <a:p>
              <a:endParaRPr lang="en-US" sz="1799"/>
            </a:p>
          </p:txBody>
        </p:sp>
      </p:grpSp>
      <p:grpSp>
        <p:nvGrpSpPr>
          <p:cNvPr id="19" name="Group 18">
            <a:extLst>
              <a:ext uri="{FF2B5EF4-FFF2-40B4-BE49-F238E27FC236}">
                <a16:creationId xmlns:a16="http://schemas.microsoft.com/office/drawing/2014/main" id="{27FF3EB1-3BDA-A5DE-E921-11D62E612723}"/>
              </a:ext>
            </a:extLst>
          </p:cNvPr>
          <p:cNvGrpSpPr/>
          <p:nvPr/>
        </p:nvGrpSpPr>
        <p:grpSpPr>
          <a:xfrm>
            <a:off x="6842177" y="8939"/>
            <a:ext cx="720674" cy="861774"/>
            <a:chOff x="1015048" y="996928"/>
            <a:chExt cx="1016952" cy="1216059"/>
          </a:xfrm>
        </p:grpSpPr>
        <p:sp>
          <p:nvSpPr>
            <p:cNvPr id="20" name="Oval 19">
              <a:extLst>
                <a:ext uri="{FF2B5EF4-FFF2-40B4-BE49-F238E27FC236}">
                  <a16:creationId xmlns:a16="http://schemas.microsoft.com/office/drawing/2014/main" id="{D1487FFC-8F6C-185F-F8E0-26576F871A86}"/>
                </a:ext>
              </a:extLst>
            </p:cNvPr>
            <p:cNvSpPr/>
            <p:nvPr/>
          </p:nvSpPr>
          <p:spPr>
            <a:xfrm>
              <a:off x="1016000" y="1137920"/>
              <a:ext cx="1016000" cy="1016000"/>
            </a:xfrm>
            <a:prstGeom prst="ellipse">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TextBox 21">
              <a:extLst>
                <a:ext uri="{FF2B5EF4-FFF2-40B4-BE49-F238E27FC236}">
                  <a16:creationId xmlns:a16="http://schemas.microsoft.com/office/drawing/2014/main" id="{EE76F6BB-B7F0-365B-23F2-CD3EFA310C57}"/>
                </a:ext>
              </a:extLst>
            </p:cNvPr>
            <p:cNvSpPr txBox="1"/>
            <p:nvPr/>
          </p:nvSpPr>
          <p:spPr>
            <a:xfrm>
              <a:off x="1015048" y="996928"/>
              <a:ext cx="971549"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27" name="Graphic 26" descr="Postit Notes with solid fill">
            <a:extLst>
              <a:ext uri="{FF2B5EF4-FFF2-40B4-BE49-F238E27FC236}">
                <a16:creationId xmlns:a16="http://schemas.microsoft.com/office/drawing/2014/main" id="{E3FCECF9-6398-AA7E-4E89-7D83CA5DC0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398" y="5649618"/>
            <a:ext cx="914400" cy="914400"/>
          </a:xfrm>
          <a:prstGeom prst="rect">
            <a:avLst/>
          </a:prstGeom>
        </p:spPr>
      </p:pic>
    </p:spTree>
    <p:extLst>
      <p:ext uri="{BB962C8B-B14F-4D97-AF65-F5344CB8AC3E}">
        <p14:creationId xmlns:p14="http://schemas.microsoft.com/office/powerpoint/2010/main" val="199901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B7F6F-5C85-C745-AA3B-255FD7184947}"/>
            </a:ext>
          </a:extLst>
        </p:cNvPr>
        <p:cNvGrpSpPr/>
        <p:nvPr/>
      </p:nvGrpSpPr>
      <p:grpSpPr>
        <a:xfrm>
          <a:off x="0" y="0"/>
          <a:ext cx="0" cy="0"/>
          <a:chOff x="0" y="0"/>
          <a:chExt cx="0" cy="0"/>
        </a:xfrm>
      </p:grpSpPr>
      <p:sp>
        <p:nvSpPr>
          <p:cNvPr id="26" name="Flowchart: Alternate Process 25">
            <a:extLst>
              <a:ext uri="{FF2B5EF4-FFF2-40B4-BE49-F238E27FC236}">
                <a16:creationId xmlns:a16="http://schemas.microsoft.com/office/drawing/2014/main" id="{BD2DE065-B954-17B5-F4FF-07D53125E7A6}"/>
              </a:ext>
            </a:extLst>
          </p:cNvPr>
          <p:cNvSpPr/>
          <p:nvPr/>
        </p:nvSpPr>
        <p:spPr>
          <a:xfrm>
            <a:off x="1599368" y="5679531"/>
            <a:ext cx="9964593" cy="1043834"/>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a:extLst>
              <a:ext uri="{FF2B5EF4-FFF2-40B4-BE49-F238E27FC236}">
                <a16:creationId xmlns:a16="http://schemas.microsoft.com/office/drawing/2014/main" id="{123772A6-DBEB-B9EB-1D0A-4EF55CF683D2}"/>
              </a:ext>
            </a:extLst>
          </p:cNvPr>
          <p:cNvSpPr>
            <a:spLocks noGrp="1"/>
          </p:cNvSpPr>
          <p:nvPr>
            <p:ph type="body" sz="quarter" idx="18"/>
          </p:nvPr>
        </p:nvSpPr>
        <p:spPr>
          <a:xfrm>
            <a:off x="1050159" y="1271760"/>
            <a:ext cx="10614687" cy="803653"/>
          </a:xfrm>
        </p:spPr>
        <p:txBody>
          <a:bodyPr/>
          <a:lstStyle/>
          <a:p>
            <a:pPr algn="ctr">
              <a:spcAft>
                <a:spcPts val="600"/>
              </a:spcAft>
            </a:pPr>
            <a:r>
              <a:rPr lang="en-US" sz="2800" dirty="0">
                <a:solidFill>
                  <a:srgbClr val="FFFFFF"/>
                </a:solidFill>
              </a:rPr>
              <a:t>"Beschrijf het project en waarvoor u financiering zoekt."</a:t>
            </a:r>
          </a:p>
        </p:txBody>
      </p:sp>
      <p:sp>
        <p:nvSpPr>
          <p:cNvPr id="21" name="Text Placeholder 5">
            <a:extLst>
              <a:ext uri="{FF2B5EF4-FFF2-40B4-BE49-F238E27FC236}">
                <a16:creationId xmlns:a16="http://schemas.microsoft.com/office/drawing/2014/main" id="{76C4432D-C6A4-F446-220B-67586B7C98D2}"/>
              </a:ext>
            </a:extLst>
          </p:cNvPr>
          <p:cNvSpPr txBox="1">
            <a:spLocks/>
          </p:cNvSpPr>
          <p:nvPr/>
        </p:nvSpPr>
        <p:spPr>
          <a:xfrm>
            <a:off x="1945678" y="1020598"/>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i="1" dirty="0">
                <a:solidFill>
                  <a:srgbClr val="494949"/>
                </a:solidFill>
              </a:rPr>
              <a:t>"Het toerisme in </a:t>
            </a:r>
            <a:r>
              <a:rPr lang="en-US" sz="2000" b="1" i="1" dirty="0">
                <a:solidFill>
                  <a:srgbClr val="494949"/>
                </a:solidFill>
              </a:rPr>
              <a:t>onze regio </a:t>
            </a:r>
            <a:r>
              <a:rPr lang="en-US" sz="2000" i="1" dirty="0">
                <a:solidFill>
                  <a:srgbClr val="494949"/>
                </a:solidFill>
              </a:rPr>
              <a:t>is de afgelopen drie jaar met 25% gegroeid (bron: Regionaal Bureau voor Toerisme), maar er is een tekort aan innovatieve accommodaties – bezoekers moeten momenteel in hotels op 50 km afstand verblijven of afzien van meerdaagse trips. </a:t>
            </a:r>
          </a:p>
          <a:p>
            <a:pPr marL="0" indent="0"/>
            <a:r>
              <a:rPr lang="en-US" sz="2000" i="1" dirty="0">
                <a:solidFill>
                  <a:srgbClr val="494949"/>
                </a:solidFill>
              </a:rPr>
              <a:t>Uit onze </a:t>
            </a:r>
            <a:r>
              <a:rPr lang="en-US" sz="2000" b="1" i="1" dirty="0">
                <a:solidFill>
                  <a:srgbClr val="494949"/>
                </a:solidFill>
              </a:rPr>
              <a:t>eigen enquête </a:t>
            </a:r>
            <a:r>
              <a:rPr lang="en-US" sz="2000" i="1" dirty="0">
                <a:solidFill>
                  <a:srgbClr val="494949"/>
                </a:solidFill>
              </a:rPr>
              <a:t>onder 50 toeristen in het Nationaal Park bleek dat meer dan 60% geïnteresseerd zou zijn in een glamping-optie ter plaatse. </a:t>
            </a:r>
          </a:p>
          <a:p>
            <a:pPr marL="0" indent="0"/>
            <a:r>
              <a:rPr lang="en-US" sz="2000" i="1" dirty="0">
                <a:solidFill>
                  <a:srgbClr val="494949"/>
                </a:solidFill>
              </a:rPr>
              <a:t>Bovendien is ecotoerisme </a:t>
            </a:r>
            <a:r>
              <a:rPr lang="en-US" sz="2000" b="1" i="1" dirty="0">
                <a:solidFill>
                  <a:srgbClr val="494949"/>
                </a:solidFill>
              </a:rPr>
              <a:t>in de lokale ontwikkelingsstrategie </a:t>
            </a:r>
            <a:r>
              <a:rPr lang="en-US" sz="2000" i="1" dirty="0">
                <a:solidFill>
                  <a:srgbClr val="494949"/>
                </a:solidFill>
              </a:rPr>
              <a:t>als prioriteit aangemerkt, en </a:t>
            </a:r>
            <a:r>
              <a:rPr lang="en-US" sz="2000" b="1" i="1" dirty="0">
                <a:solidFill>
                  <a:srgbClr val="494949"/>
                </a:solidFill>
              </a:rPr>
              <a:t>ons project speelt </a:t>
            </a:r>
            <a:r>
              <a:rPr lang="en-US" sz="2000" i="1" dirty="0">
                <a:solidFill>
                  <a:srgbClr val="494949"/>
                </a:solidFill>
              </a:rPr>
              <a:t>daar</a:t>
            </a:r>
            <a:r>
              <a:rPr lang="en-US" sz="2000" b="1" i="1" dirty="0">
                <a:solidFill>
                  <a:srgbClr val="494949"/>
                </a:solidFill>
              </a:rPr>
              <a:t> direct op in </a:t>
            </a:r>
            <a:r>
              <a:rPr lang="en-US" sz="2000" i="1" dirty="0">
                <a:solidFill>
                  <a:srgbClr val="494949"/>
                </a:solidFill>
              </a:rPr>
              <a:t>door een nieuwe duurzame verblijfsmogelijkheid te creëren. Belangrijk is dat onze ongebruikte grond en gebouwen hierdoor een nieuwe bestemming krijgen, waardoor ze nieuw leven wordt ingeblazen en mogelijk verval van erfgoedstructuren wordt voorkomen."</a:t>
            </a:r>
          </a:p>
          <a:p>
            <a:pPr marL="0" indent="0"/>
            <a:br>
              <a:rPr lang="en-US" sz="2000" dirty="0">
                <a:solidFill>
                  <a:srgbClr val="494949"/>
                </a:solidFill>
              </a:rPr>
            </a:br>
            <a:endParaRPr lang="en-US" sz="2000" dirty="0">
              <a:solidFill>
                <a:srgbClr val="494949"/>
              </a:solidFill>
            </a:endParaRPr>
          </a:p>
        </p:txBody>
      </p:sp>
      <p:sp>
        <p:nvSpPr>
          <p:cNvPr id="25" name="Flowchart: Alternate Process 24">
            <a:extLst>
              <a:ext uri="{FF2B5EF4-FFF2-40B4-BE49-F238E27FC236}">
                <a16:creationId xmlns:a16="http://schemas.microsoft.com/office/drawing/2014/main" id="{A49BC563-E8AB-9C6F-AC52-1C7960C13D66}"/>
              </a:ext>
            </a:extLst>
          </p:cNvPr>
          <p:cNvSpPr/>
          <p:nvPr/>
        </p:nvSpPr>
        <p:spPr>
          <a:xfrm>
            <a:off x="1620199" y="858204"/>
            <a:ext cx="9964593" cy="437102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17FEC23F-B212-0DC0-E3E6-115F6517F99C}"/>
              </a:ext>
            </a:extLst>
          </p:cNvPr>
          <p:cNvSpPr txBox="1">
            <a:spLocks/>
          </p:cNvSpPr>
          <p:nvPr/>
        </p:nvSpPr>
        <p:spPr>
          <a:xfrm>
            <a:off x="1825347" y="5799621"/>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chemeClr val="bg1"/>
                </a:solidFill>
              </a:rPr>
              <a:t>Opmerking</a:t>
            </a:r>
            <a:r>
              <a:rPr lang="en-US" dirty="0">
                <a:solidFill>
                  <a:schemeClr val="bg1"/>
                </a:solidFill>
              </a:rPr>
              <a:t>: Hier breiden ze hun antwoord uit door gegevens en lokale strategieën aan te halen, waarmee ze aantonen dat het project gebaseerd is op gedocumenteerde behoeften.</a:t>
            </a:r>
            <a:endParaRPr lang="en-GB" dirty="0">
              <a:solidFill>
                <a:schemeClr val="bg1"/>
              </a:solidFill>
            </a:endParaRPr>
          </a:p>
        </p:txBody>
      </p:sp>
      <p:cxnSp>
        <p:nvCxnSpPr>
          <p:cNvPr id="33" name="Connector: Elbow 32">
            <a:extLst>
              <a:ext uri="{FF2B5EF4-FFF2-40B4-BE49-F238E27FC236}">
                <a16:creationId xmlns:a16="http://schemas.microsoft.com/office/drawing/2014/main" id="{F62969F4-DB17-0B24-2A13-9F9970387577}"/>
              </a:ext>
            </a:extLst>
          </p:cNvPr>
          <p:cNvCxnSpPr>
            <a:cxnSpLocks/>
          </p:cNvCxnSpPr>
          <p:nvPr/>
        </p:nvCxnSpPr>
        <p:spPr>
          <a:xfrm rot="16200000" flipH="1">
            <a:off x="11130" y="1677904"/>
            <a:ext cx="2569374" cy="662352"/>
          </a:xfrm>
          <a:prstGeom prst="bentConnector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61BEA858-FDBD-5271-DA9E-B0FFE01C2C5D}"/>
              </a:ext>
            </a:extLst>
          </p:cNvPr>
          <p:cNvCxnSpPr>
            <a:cxnSpLocks/>
          </p:cNvCxnSpPr>
          <p:nvPr/>
        </p:nvCxnSpPr>
        <p:spPr>
          <a:xfrm rot="16200000" flipH="1">
            <a:off x="-87007" y="4359131"/>
            <a:ext cx="2559918" cy="456625"/>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F5B77C1-88DE-F0C2-267C-5D79CD4A7528}"/>
              </a:ext>
            </a:extLst>
          </p:cNvPr>
          <p:cNvCxnSpPr>
            <a:cxnSpLocks/>
          </p:cNvCxnSpPr>
          <p:nvPr/>
        </p:nvCxnSpPr>
        <p:spPr>
          <a:xfrm>
            <a:off x="35114" y="738112"/>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pic>
        <p:nvPicPr>
          <p:cNvPr id="2" name="Graphic 1" descr="Postit Notes with solid fill">
            <a:extLst>
              <a:ext uri="{FF2B5EF4-FFF2-40B4-BE49-F238E27FC236}">
                <a16:creationId xmlns:a16="http://schemas.microsoft.com/office/drawing/2014/main" id="{857A0583-9027-5027-C323-6919941655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398" y="5649618"/>
            <a:ext cx="914400" cy="914400"/>
          </a:xfrm>
          <a:prstGeom prst="rect">
            <a:avLst/>
          </a:prstGeom>
        </p:spPr>
      </p:pic>
    </p:spTree>
    <p:extLst>
      <p:ext uri="{BB962C8B-B14F-4D97-AF65-F5344CB8AC3E}">
        <p14:creationId xmlns:p14="http://schemas.microsoft.com/office/powerpoint/2010/main" val="421493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EFA0-73FE-1D89-BB38-9C930C32D450}"/>
            </a:ext>
          </a:extLst>
        </p:cNvPr>
        <p:cNvGrpSpPr/>
        <p:nvPr/>
      </p:nvGrpSpPr>
      <p:grpSpPr>
        <a:xfrm>
          <a:off x="0" y="0"/>
          <a:ext cx="0" cy="0"/>
          <a:chOff x="0" y="0"/>
          <a:chExt cx="0" cy="0"/>
        </a:xfrm>
      </p:grpSpPr>
      <p:sp>
        <p:nvSpPr>
          <p:cNvPr id="26" name="Flowchart: Alternate Process 25">
            <a:extLst>
              <a:ext uri="{FF2B5EF4-FFF2-40B4-BE49-F238E27FC236}">
                <a16:creationId xmlns:a16="http://schemas.microsoft.com/office/drawing/2014/main" id="{6D4B33FD-EB0B-9F6E-46D8-CBC10BF5D93C}"/>
              </a:ext>
            </a:extLst>
          </p:cNvPr>
          <p:cNvSpPr/>
          <p:nvPr/>
        </p:nvSpPr>
        <p:spPr>
          <a:xfrm>
            <a:off x="457201" y="6054347"/>
            <a:ext cx="11121574" cy="748919"/>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Alternate Process 23">
            <a:extLst>
              <a:ext uri="{FF2B5EF4-FFF2-40B4-BE49-F238E27FC236}">
                <a16:creationId xmlns:a16="http://schemas.microsoft.com/office/drawing/2014/main" id="{F59B12DD-9331-4646-1388-DEB5A4B93981}"/>
              </a:ext>
            </a:extLst>
          </p:cNvPr>
          <p:cNvSpPr/>
          <p:nvPr/>
        </p:nvSpPr>
        <p:spPr>
          <a:xfrm>
            <a:off x="830086" y="1031579"/>
            <a:ext cx="10595240" cy="728375"/>
          </a:xfrm>
          <a:prstGeom prst="flowChartAlternateProcess">
            <a:avLst/>
          </a:prstGeom>
          <a:solidFill>
            <a:srgbClr val="3399FF"/>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FF81E3DB-51C3-17E3-B399-328C9B3925A8}"/>
              </a:ext>
            </a:extLst>
          </p:cNvPr>
          <p:cNvSpPr>
            <a:spLocks noGrp="1"/>
          </p:cNvSpPr>
          <p:nvPr>
            <p:ph type="body" sz="quarter" idx="16"/>
          </p:nvPr>
        </p:nvSpPr>
        <p:spPr>
          <a:xfrm>
            <a:off x="2028439" y="162919"/>
            <a:ext cx="10614687" cy="803654"/>
          </a:xfrm>
        </p:spPr>
        <p:txBody>
          <a:bodyPr/>
          <a:lstStyle/>
          <a:p>
            <a:r>
              <a:rPr lang="en-GB" sz="3800" b="1" dirty="0">
                <a:solidFill>
                  <a:srgbClr val="3399FF"/>
                </a:solidFill>
              </a:rPr>
              <a:t>Vraag 3 (A) </a:t>
            </a:r>
            <a:r>
              <a:rPr lang="en-GB" sz="2800" i="1" dirty="0"/>
              <a:t>Voorbeeldantwoord</a:t>
            </a:r>
          </a:p>
        </p:txBody>
      </p:sp>
      <p:sp>
        <p:nvSpPr>
          <p:cNvPr id="6" name="Text Placeholder 5">
            <a:extLst>
              <a:ext uri="{FF2B5EF4-FFF2-40B4-BE49-F238E27FC236}">
                <a16:creationId xmlns:a16="http://schemas.microsoft.com/office/drawing/2014/main" id="{ABAC95BA-AAB2-EF2D-B9B5-8395200AF52E}"/>
              </a:ext>
            </a:extLst>
          </p:cNvPr>
          <p:cNvSpPr>
            <a:spLocks noGrp="1"/>
          </p:cNvSpPr>
          <p:nvPr>
            <p:ph type="body" sz="quarter" idx="18"/>
          </p:nvPr>
        </p:nvSpPr>
        <p:spPr>
          <a:xfrm>
            <a:off x="1050159" y="993939"/>
            <a:ext cx="10614687" cy="803653"/>
          </a:xfrm>
        </p:spPr>
        <p:txBody>
          <a:bodyPr anchor="ctr"/>
          <a:lstStyle/>
          <a:p>
            <a:pPr algn="ctr">
              <a:spcBef>
                <a:spcPts val="0"/>
              </a:spcBef>
            </a:pPr>
            <a:r>
              <a:rPr lang="en-US" sz="2800" i="1" dirty="0">
                <a:solidFill>
                  <a:srgbClr val="FFFFFF"/>
                </a:solidFill>
              </a:rPr>
              <a:t>"Wat zijn de verwachte resultaten en voordelen van het project?"</a:t>
            </a:r>
          </a:p>
        </p:txBody>
      </p:sp>
      <p:sp>
        <p:nvSpPr>
          <p:cNvPr id="21" name="Text Placeholder 5">
            <a:extLst>
              <a:ext uri="{FF2B5EF4-FFF2-40B4-BE49-F238E27FC236}">
                <a16:creationId xmlns:a16="http://schemas.microsoft.com/office/drawing/2014/main" id="{01924ADC-9478-FBCF-F6FC-0FBED3F33CC5}"/>
              </a:ext>
            </a:extLst>
          </p:cNvPr>
          <p:cNvSpPr txBox="1">
            <a:spLocks/>
          </p:cNvSpPr>
          <p:nvPr/>
        </p:nvSpPr>
        <p:spPr>
          <a:xfrm>
            <a:off x="1820863" y="1836772"/>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494949"/>
                </a:solidFill>
              </a:rPr>
              <a:t>“Het project zal verschillende belangrijke voordelen opleveren: </a:t>
            </a:r>
          </a:p>
          <a:p>
            <a:pPr marL="457200" indent="-457200">
              <a:buAutoNum type="arabicParenBoth"/>
            </a:pPr>
            <a:r>
              <a:rPr lang="en-US" sz="2000" b="1" i="1" dirty="0">
                <a:solidFill>
                  <a:srgbClr val="494949"/>
                </a:solidFill>
              </a:rPr>
              <a:t>Economisch: </a:t>
            </a:r>
            <a:r>
              <a:rPr lang="en-US" sz="2000" i="1" dirty="0">
                <a:solidFill>
                  <a:srgbClr val="494949"/>
                </a:solidFill>
              </a:rPr>
              <a:t>het creëren van twee fulltime en twee parttime banen en het aantrekken van naar schatting 1200 extra bezoekersnachten in het gebied in het eerste jaar, wat ten goede komt aan lokale attracties en restaurants. </a:t>
            </a:r>
          </a:p>
          <a:p>
            <a:pPr marL="457200" indent="-457200">
              <a:buAutoNum type="arabicParenBoth"/>
            </a:pPr>
            <a:r>
              <a:rPr lang="en-US" sz="2000" b="1" i="1" dirty="0">
                <a:solidFill>
                  <a:srgbClr val="494949"/>
                </a:solidFill>
              </a:rPr>
              <a:t>Milieu: </a:t>
            </a:r>
            <a:r>
              <a:rPr lang="en-US" sz="2000" i="1" dirty="0">
                <a:solidFill>
                  <a:srgbClr val="494949"/>
                </a:solidFill>
              </a:rPr>
              <a:t>De locatie zal voor 100% op hernieuwbare energie (zonne- en geothermische energie) draaien en als model dienen voor toerisme met een lage impact. Daarnaast zullen we 1 hectare omliggend land actief herstellen met inheemse planten. </a:t>
            </a:r>
          </a:p>
          <a:p>
            <a:pPr marL="457200" indent="-457200">
              <a:buAutoNum type="arabicParenBoth"/>
            </a:pPr>
            <a:r>
              <a:rPr lang="en-US" sz="2000" b="1" i="1" dirty="0">
                <a:solidFill>
                  <a:srgbClr val="494949"/>
                </a:solidFill>
              </a:rPr>
              <a:t>Gemeenschap: we zullen samenwerken met lokale gidsen en ambachtelijke producenten om onze gasten authentieke ervaringen te bieden (bijv. paardrijden, ambachtelijke workshops), waardoor we </a:t>
            </a:r>
            <a:r>
              <a:rPr lang="en-US" sz="2000" i="1" dirty="0">
                <a:solidFill>
                  <a:srgbClr val="494949"/>
                </a:solidFill>
              </a:rPr>
              <a:t>andere kleine bedrijven </a:t>
            </a:r>
            <a:r>
              <a:rPr lang="en-US" sz="2000" b="1" i="1" dirty="0">
                <a:solidFill>
                  <a:srgbClr val="494949"/>
                </a:solidFill>
              </a:rPr>
              <a:t>ondersteunen</a:t>
            </a:r>
            <a:r>
              <a:rPr lang="en-US" sz="2000" i="1" dirty="0">
                <a:solidFill>
                  <a:srgbClr val="494949"/>
                </a:solidFill>
              </a:rPr>
              <a:t>. In het derde jaar willen we milieuworkshops organiseren voor lokale scholen en toeristen, waarbij we jaarlijks ongeveer 200 mensen voorlichten over duurzaam leven."</a:t>
            </a:r>
            <a:br>
              <a:rPr lang="en-US" sz="2000" dirty="0">
                <a:solidFill>
                  <a:srgbClr val="494949"/>
                </a:solidFill>
              </a:rPr>
            </a:br>
            <a:endParaRPr lang="en-US" sz="2000" dirty="0">
              <a:solidFill>
                <a:srgbClr val="494949"/>
              </a:solidFill>
            </a:endParaRPr>
          </a:p>
        </p:txBody>
      </p:sp>
      <p:sp>
        <p:nvSpPr>
          <p:cNvPr id="25" name="Flowchart: Alternate Process 24">
            <a:extLst>
              <a:ext uri="{FF2B5EF4-FFF2-40B4-BE49-F238E27FC236}">
                <a16:creationId xmlns:a16="http://schemas.microsoft.com/office/drawing/2014/main" id="{F7ED2DC9-09A4-8047-E652-3CEB0505E77A}"/>
              </a:ext>
            </a:extLst>
          </p:cNvPr>
          <p:cNvSpPr/>
          <p:nvPr/>
        </p:nvSpPr>
        <p:spPr>
          <a:xfrm>
            <a:off x="1523486" y="1797592"/>
            <a:ext cx="9964593" cy="420202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CDA37D7D-D494-EF63-D6BF-E965D30363FA}"/>
              </a:ext>
            </a:extLst>
          </p:cNvPr>
          <p:cNvSpPr txBox="1">
            <a:spLocks/>
          </p:cNvSpPr>
          <p:nvPr/>
        </p:nvSpPr>
        <p:spPr>
          <a:xfrm>
            <a:off x="613225" y="6054347"/>
            <a:ext cx="10965549"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Opmerking</a:t>
            </a:r>
            <a:r>
              <a:rPr lang="en-US" sz="2200" dirty="0">
                <a:solidFill>
                  <a:schemeClr val="bg1"/>
                </a:solidFill>
              </a:rPr>
              <a:t>: Dit antwoord kwantificeert de voordelen en stemt ze af op subsidiedoelstellingen zoals economische ontwikkeling, duurzaamheid en betrokkenheid van de gemeenschap.</a:t>
            </a:r>
          </a:p>
          <a:p>
            <a:pPr marL="0" indent="0"/>
            <a:endParaRPr lang="en-US" sz="2200" dirty="0">
              <a:solidFill>
                <a:schemeClr val="bg1"/>
              </a:solidFill>
            </a:endParaRPr>
          </a:p>
          <a:p>
            <a:pPr marL="0" indent="0"/>
            <a:endParaRPr lang="en-GB" sz="2200" dirty="0">
              <a:solidFill>
                <a:schemeClr val="bg1"/>
              </a:solidFill>
            </a:endParaRPr>
          </a:p>
        </p:txBody>
      </p:sp>
      <p:cxnSp>
        <p:nvCxnSpPr>
          <p:cNvPr id="33" name="Connector: Elbow 32">
            <a:extLst>
              <a:ext uri="{FF2B5EF4-FFF2-40B4-BE49-F238E27FC236}">
                <a16:creationId xmlns:a16="http://schemas.microsoft.com/office/drawing/2014/main" id="{49EB1952-E047-13AF-6C19-8E78B16B2D48}"/>
              </a:ext>
            </a:extLst>
          </p:cNvPr>
          <p:cNvCxnSpPr>
            <a:cxnSpLocks/>
            <a:stCxn id="24" idx="1"/>
            <a:endCxn id="25" idx="1"/>
          </p:cNvCxnSpPr>
          <p:nvPr/>
        </p:nvCxnSpPr>
        <p:spPr>
          <a:xfrm rot="10800000" flipH="1" flipV="1">
            <a:off x="830086" y="1395767"/>
            <a:ext cx="693400" cy="2502836"/>
          </a:xfrm>
          <a:prstGeom prst="bentConnector3">
            <a:avLst>
              <a:gd name="adj1" fmla="val -32968"/>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EA5606-06F7-4B0F-A071-ADD607CAB765}"/>
              </a:ext>
            </a:extLst>
          </p:cNvPr>
          <p:cNvCxnSpPr>
            <a:cxnSpLocks/>
          </p:cNvCxnSpPr>
          <p:nvPr/>
        </p:nvCxnSpPr>
        <p:spPr>
          <a:xfrm>
            <a:off x="2028439" y="9118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grpSp>
        <p:nvGrpSpPr>
          <p:cNvPr id="9" name="Graphic 503">
            <a:extLst>
              <a:ext uri="{FF2B5EF4-FFF2-40B4-BE49-F238E27FC236}">
                <a16:creationId xmlns:a16="http://schemas.microsoft.com/office/drawing/2014/main" id="{F87DC8F8-C4D5-D419-5984-5A7D88373A5F}"/>
              </a:ext>
            </a:extLst>
          </p:cNvPr>
          <p:cNvGrpSpPr/>
          <p:nvPr/>
        </p:nvGrpSpPr>
        <p:grpSpPr>
          <a:xfrm>
            <a:off x="823120" y="49611"/>
            <a:ext cx="1067037" cy="954601"/>
            <a:chOff x="5744107" y="3913060"/>
            <a:chExt cx="1135616" cy="1135724"/>
          </a:xfrm>
          <a:noFill/>
        </p:grpSpPr>
        <p:grpSp>
          <p:nvGrpSpPr>
            <p:cNvPr id="10" name="Graphic 503">
              <a:extLst>
                <a:ext uri="{FF2B5EF4-FFF2-40B4-BE49-F238E27FC236}">
                  <a16:creationId xmlns:a16="http://schemas.microsoft.com/office/drawing/2014/main" id="{13FD9569-84DC-E86C-EC71-6C9204336DE4}"/>
                </a:ext>
              </a:extLst>
            </p:cNvPr>
            <p:cNvGrpSpPr/>
            <p:nvPr/>
          </p:nvGrpSpPr>
          <p:grpSpPr>
            <a:xfrm>
              <a:off x="5744107" y="3913060"/>
              <a:ext cx="1135616" cy="1135724"/>
              <a:chOff x="5744107" y="3913060"/>
              <a:chExt cx="1135616" cy="1135724"/>
            </a:xfrm>
            <a:noFill/>
          </p:grpSpPr>
          <p:sp>
            <p:nvSpPr>
              <p:cNvPr id="27" name="Freeform 2632">
                <a:extLst>
                  <a:ext uri="{FF2B5EF4-FFF2-40B4-BE49-F238E27FC236}">
                    <a16:creationId xmlns:a16="http://schemas.microsoft.com/office/drawing/2014/main" id="{BF476D1F-FE3B-36B5-0A2D-3AF68A08EDD8}"/>
                  </a:ext>
                </a:extLst>
              </p:cNvPr>
              <p:cNvSpPr/>
              <p:nvPr/>
            </p:nvSpPr>
            <p:spPr>
              <a:xfrm rot="-1410000">
                <a:off x="5924677" y="4098908"/>
                <a:ext cx="772483" cy="771435"/>
              </a:xfrm>
              <a:custGeom>
                <a:avLst/>
                <a:gdLst>
                  <a:gd name="connsiteX0" fmla="*/ 772483 w 772483"/>
                  <a:gd name="connsiteY0" fmla="*/ 385718 h 771435"/>
                  <a:gd name="connsiteX1" fmla="*/ 386242 w 772483"/>
                  <a:gd name="connsiteY1" fmla="*/ 771435 h 771435"/>
                  <a:gd name="connsiteX2" fmla="*/ 0 w 772483"/>
                  <a:gd name="connsiteY2" fmla="*/ 385718 h 771435"/>
                  <a:gd name="connsiteX3" fmla="*/ 386242 w 772483"/>
                  <a:gd name="connsiteY3" fmla="*/ 0 h 771435"/>
                  <a:gd name="connsiteX4" fmla="*/ 772483 w 772483"/>
                  <a:gd name="connsiteY4" fmla="*/ 385718 h 77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483" h="771435">
                    <a:moveTo>
                      <a:pt x="772483" y="385718"/>
                    </a:moveTo>
                    <a:cubicBezTo>
                      <a:pt x="772483" y="598744"/>
                      <a:pt x="599557" y="771435"/>
                      <a:pt x="386242" y="771435"/>
                    </a:cubicBezTo>
                    <a:cubicBezTo>
                      <a:pt x="172926" y="771435"/>
                      <a:pt x="0" y="598744"/>
                      <a:pt x="0" y="385718"/>
                    </a:cubicBezTo>
                    <a:cubicBezTo>
                      <a:pt x="0" y="172692"/>
                      <a:pt x="172926" y="0"/>
                      <a:pt x="386242" y="0"/>
                    </a:cubicBezTo>
                    <a:cubicBezTo>
                      <a:pt x="599557" y="0"/>
                      <a:pt x="772483" y="172692"/>
                      <a:pt x="772483" y="385718"/>
                    </a:cubicBezTo>
                    <a:close/>
                  </a:path>
                </a:pathLst>
              </a:custGeom>
              <a:no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2D1C6B6C-59C9-112E-6A69-49DAF2127168}"/>
                  </a:ext>
                </a:extLst>
              </p:cNvPr>
              <p:cNvGrpSpPr/>
              <p:nvPr/>
            </p:nvGrpSpPr>
            <p:grpSpPr>
              <a:xfrm>
                <a:off x="6155108" y="3929543"/>
                <a:ext cx="313615" cy="1102756"/>
                <a:chOff x="6155108" y="3929543"/>
                <a:chExt cx="313615" cy="1102756"/>
              </a:xfrm>
            </p:grpSpPr>
            <p:sp>
              <p:nvSpPr>
                <p:cNvPr id="52" name="Freeform 2655">
                  <a:extLst>
                    <a:ext uri="{FF2B5EF4-FFF2-40B4-BE49-F238E27FC236}">
                      <a16:creationId xmlns:a16="http://schemas.microsoft.com/office/drawing/2014/main" id="{0CBD41A4-C8D6-6EA5-3F6A-511818ADAEAC}"/>
                    </a:ext>
                  </a:extLst>
                </p:cNvPr>
                <p:cNvSpPr/>
                <p:nvPr/>
              </p:nvSpPr>
              <p:spPr>
                <a:xfrm>
                  <a:off x="6417554" y="3929543"/>
                  <a:ext cx="51168" cy="179671"/>
                </a:xfrm>
                <a:custGeom>
                  <a:avLst/>
                  <a:gdLst>
                    <a:gd name="connsiteX0" fmla="*/ 0 w 51168"/>
                    <a:gd name="connsiteY0" fmla="*/ 179672 h 179671"/>
                    <a:gd name="connsiteX1" fmla="*/ 51169 w 51168"/>
                    <a:gd name="connsiteY1" fmla="*/ 0 h 179671"/>
                  </a:gdLst>
                  <a:ahLst/>
                  <a:cxnLst>
                    <a:cxn ang="0">
                      <a:pos x="connsiteX0" y="connsiteY0"/>
                    </a:cxn>
                    <a:cxn ang="0">
                      <a:pos x="connsiteX1" y="connsiteY1"/>
                    </a:cxn>
                  </a:cxnLst>
                  <a:rect l="l" t="t" r="r" b="b"/>
                  <a:pathLst>
                    <a:path w="51168" h="179671">
                      <a:moveTo>
                        <a:pt x="0" y="179672"/>
                      </a:moveTo>
                      <a:lnTo>
                        <a:pt x="51169" y="0"/>
                      </a:lnTo>
                    </a:path>
                  </a:pathLst>
                </a:custGeom>
                <a:ln w="16501" cap="rnd">
                  <a:solidFill>
                    <a:srgbClr val="000000"/>
                  </a:solidFill>
                  <a:prstDash val="solid"/>
                  <a:round/>
                </a:ln>
              </p:spPr>
              <p:txBody>
                <a:bodyPr rtlCol="0" anchor="ctr"/>
                <a:lstStyle/>
                <a:p>
                  <a:endParaRPr lang="en-US" sz="1799"/>
                </a:p>
              </p:txBody>
            </p:sp>
            <p:sp>
              <p:nvSpPr>
                <p:cNvPr id="53" name="Freeform 2656">
                  <a:extLst>
                    <a:ext uri="{FF2B5EF4-FFF2-40B4-BE49-F238E27FC236}">
                      <a16:creationId xmlns:a16="http://schemas.microsoft.com/office/drawing/2014/main" id="{0DF786A7-5FD9-F5EF-5E15-7749D69AFE37}"/>
                    </a:ext>
                  </a:extLst>
                </p:cNvPr>
                <p:cNvSpPr/>
                <p:nvPr/>
              </p:nvSpPr>
              <p:spPr>
                <a:xfrm>
                  <a:off x="6155108" y="4850980"/>
                  <a:ext cx="51168" cy="181320"/>
                </a:xfrm>
                <a:custGeom>
                  <a:avLst/>
                  <a:gdLst>
                    <a:gd name="connsiteX0" fmla="*/ 0 w 51168"/>
                    <a:gd name="connsiteY0" fmla="*/ 181320 h 181320"/>
                    <a:gd name="connsiteX1" fmla="*/ 51169 w 51168"/>
                    <a:gd name="connsiteY1" fmla="*/ 0 h 181320"/>
                  </a:gdLst>
                  <a:ahLst/>
                  <a:cxnLst>
                    <a:cxn ang="0">
                      <a:pos x="connsiteX0" y="connsiteY0"/>
                    </a:cxn>
                    <a:cxn ang="0">
                      <a:pos x="connsiteX1" y="connsiteY1"/>
                    </a:cxn>
                  </a:cxnLst>
                  <a:rect l="l" t="t" r="r" b="b"/>
                  <a:pathLst>
                    <a:path w="51168" h="181320">
                      <a:moveTo>
                        <a:pt x="0" y="181320"/>
                      </a:moveTo>
                      <a:lnTo>
                        <a:pt x="51169" y="0"/>
                      </a:lnTo>
                    </a:path>
                  </a:pathLst>
                </a:custGeom>
                <a:ln w="16501" cap="rnd">
                  <a:solidFill>
                    <a:srgbClr val="000000"/>
                  </a:solidFill>
                  <a:prstDash val="solid"/>
                  <a:round/>
                </a:ln>
              </p:spPr>
              <p:txBody>
                <a:bodyPr rtlCol="0" anchor="ctr"/>
                <a:lstStyle/>
                <a:p>
                  <a:endParaRPr lang="en-US" sz="1799"/>
                </a:p>
              </p:txBody>
            </p:sp>
          </p:grpSp>
          <p:grpSp>
            <p:nvGrpSpPr>
              <p:cNvPr id="29" name="Graphic 503">
                <a:extLst>
                  <a:ext uri="{FF2B5EF4-FFF2-40B4-BE49-F238E27FC236}">
                    <a16:creationId xmlns:a16="http://schemas.microsoft.com/office/drawing/2014/main" id="{50FDEBA0-213D-1C86-0712-75C189BE49BA}"/>
                  </a:ext>
                </a:extLst>
              </p:cNvPr>
              <p:cNvGrpSpPr/>
              <p:nvPr/>
            </p:nvGrpSpPr>
            <p:grpSpPr>
              <a:xfrm>
                <a:off x="5760613" y="4325151"/>
                <a:ext cx="1102604" cy="311541"/>
                <a:chOff x="5760613" y="4325151"/>
                <a:chExt cx="1102604" cy="311541"/>
              </a:xfrm>
            </p:grpSpPr>
            <p:sp>
              <p:nvSpPr>
                <p:cNvPr id="50" name="Freeform 2653">
                  <a:extLst>
                    <a:ext uri="{FF2B5EF4-FFF2-40B4-BE49-F238E27FC236}">
                      <a16:creationId xmlns:a16="http://schemas.microsoft.com/office/drawing/2014/main" id="{659870D0-169A-3DC2-2DB1-57065E46FE35}"/>
                    </a:ext>
                  </a:extLst>
                </p:cNvPr>
                <p:cNvSpPr/>
                <p:nvPr/>
              </p:nvSpPr>
              <p:spPr>
                <a:xfrm>
                  <a:off x="5760613" y="4325151"/>
                  <a:ext cx="179916" cy="51099"/>
                </a:xfrm>
                <a:custGeom>
                  <a:avLst/>
                  <a:gdLst>
                    <a:gd name="connsiteX0" fmla="*/ 179916 w 179916"/>
                    <a:gd name="connsiteY0" fmla="*/ 51100 h 51099"/>
                    <a:gd name="connsiteX1" fmla="*/ 0 w 179916"/>
                    <a:gd name="connsiteY1" fmla="*/ 0 h 51099"/>
                  </a:gdLst>
                  <a:ahLst/>
                  <a:cxnLst>
                    <a:cxn ang="0">
                      <a:pos x="connsiteX0" y="connsiteY0"/>
                    </a:cxn>
                    <a:cxn ang="0">
                      <a:pos x="connsiteX1" y="connsiteY1"/>
                    </a:cxn>
                  </a:cxnLst>
                  <a:rect l="l" t="t" r="r" b="b"/>
                  <a:pathLst>
                    <a:path w="179916" h="51099">
                      <a:moveTo>
                        <a:pt x="179916" y="51100"/>
                      </a:moveTo>
                      <a:lnTo>
                        <a:pt x="0" y="0"/>
                      </a:lnTo>
                    </a:path>
                  </a:pathLst>
                </a:custGeom>
                <a:ln w="16501" cap="rnd">
                  <a:solidFill>
                    <a:srgbClr val="000000"/>
                  </a:solidFill>
                  <a:prstDash val="solid"/>
                  <a:round/>
                </a:ln>
              </p:spPr>
              <p:txBody>
                <a:bodyPr rtlCol="0" anchor="ctr"/>
                <a:lstStyle/>
                <a:p>
                  <a:endParaRPr lang="en-US" sz="1799"/>
                </a:p>
              </p:txBody>
            </p:sp>
            <p:sp>
              <p:nvSpPr>
                <p:cNvPr id="51" name="Freeform 2654">
                  <a:extLst>
                    <a:ext uri="{FF2B5EF4-FFF2-40B4-BE49-F238E27FC236}">
                      <a16:creationId xmlns:a16="http://schemas.microsoft.com/office/drawing/2014/main" id="{D37AE35F-CAE0-C82D-1878-89BF275B28AC}"/>
                    </a:ext>
                  </a:extLst>
                </p:cNvPr>
                <p:cNvSpPr/>
                <p:nvPr/>
              </p:nvSpPr>
              <p:spPr>
                <a:xfrm>
                  <a:off x="6683302" y="4585593"/>
                  <a:ext cx="179916" cy="51099"/>
                </a:xfrm>
                <a:custGeom>
                  <a:avLst/>
                  <a:gdLst>
                    <a:gd name="connsiteX0" fmla="*/ 179916 w 179916"/>
                    <a:gd name="connsiteY0" fmla="*/ 51099 h 51099"/>
                    <a:gd name="connsiteX1" fmla="*/ 0 w 179916"/>
                    <a:gd name="connsiteY1" fmla="*/ 0 h 51099"/>
                  </a:gdLst>
                  <a:ahLst/>
                  <a:cxnLst>
                    <a:cxn ang="0">
                      <a:pos x="connsiteX0" y="connsiteY0"/>
                    </a:cxn>
                    <a:cxn ang="0">
                      <a:pos x="connsiteX1" y="connsiteY1"/>
                    </a:cxn>
                  </a:cxnLst>
                  <a:rect l="l" t="t" r="r" b="b"/>
                  <a:pathLst>
                    <a:path w="179916" h="51099">
                      <a:moveTo>
                        <a:pt x="179916" y="51099"/>
                      </a:moveTo>
                      <a:lnTo>
                        <a:pt x="0" y="0"/>
                      </a:lnTo>
                    </a:path>
                  </a:pathLst>
                </a:custGeom>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0859FF8A-90D1-E7C2-F482-4A61136D5022}"/>
                  </a:ext>
                </a:extLst>
              </p:cNvPr>
              <p:cNvGrpSpPr/>
              <p:nvPr/>
            </p:nvGrpSpPr>
            <p:grpSpPr>
              <a:xfrm>
                <a:off x="5811782" y="4201524"/>
                <a:ext cx="1000266" cy="558796"/>
                <a:chOff x="5811782" y="4201524"/>
                <a:chExt cx="1000266" cy="558796"/>
              </a:xfrm>
            </p:grpSpPr>
            <p:sp>
              <p:nvSpPr>
                <p:cNvPr id="48" name="Freeform 2651">
                  <a:extLst>
                    <a:ext uri="{FF2B5EF4-FFF2-40B4-BE49-F238E27FC236}">
                      <a16:creationId xmlns:a16="http://schemas.microsoft.com/office/drawing/2014/main" id="{31B3C4FB-1D04-BE09-74BF-0B5950E4F01F}"/>
                    </a:ext>
                  </a:extLst>
                </p:cNvPr>
                <p:cNvSpPr/>
                <p:nvPr/>
              </p:nvSpPr>
              <p:spPr>
                <a:xfrm>
                  <a:off x="5811782" y="4668011"/>
                  <a:ext cx="163409" cy="92308"/>
                </a:xfrm>
                <a:custGeom>
                  <a:avLst/>
                  <a:gdLst>
                    <a:gd name="connsiteX0" fmla="*/ 163410 w 163409"/>
                    <a:gd name="connsiteY0" fmla="*/ 0 h 92308"/>
                    <a:gd name="connsiteX1" fmla="*/ 0 w 163409"/>
                    <a:gd name="connsiteY1" fmla="*/ 92308 h 92308"/>
                  </a:gdLst>
                  <a:ahLst/>
                  <a:cxnLst>
                    <a:cxn ang="0">
                      <a:pos x="connsiteX0" y="connsiteY0"/>
                    </a:cxn>
                    <a:cxn ang="0">
                      <a:pos x="connsiteX1" y="connsiteY1"/>
                    </a:cxn>
                  </a:cxnLst>
                  <a:rect l="l" t="t" r="r" b="b"/>
                  <a:pathLst>
                    <a:path w="163409" h="92308">
                      <a:moveTo>
                        <a:pt x="163410" y="0"/>
                      </a:moveTo>
                      <a:lnTo>
                        <a:pt x="0" y="92308"/>
                      </a:lnTo>
                    </a:path>
                  </a:pathLst>
                </a:custGeom>
                <a:ln w="16501" cap="rnd">
                  <a:solidFill>
                    <a:srgbClr val="000000"/>
                  </a:solidFill>
                  <a:prstDash val="solid"/>
                  <a:round/>
                </a:ln>
              </p:spPr>
              <p:txBody>
                <a:bodyPr rtlCol="0" anchor="ctr"/>
                <a:lstStyle/>
                <a:p>
                  <a:endParaRPr lang="en-US" sz="1799"/>
                </a:p>
              </p:txBody>
            </p:sp>
            <p:sp>
              <p:nvSpPr>
                <p:cNvPr id="49" name="Freeform 2652">
                  <a:extLst>
                    <a:ext uri="{FF2B5EF4-FFF2-40B4-BE49-F238E27FC236}">
                      <a16:creationId xmlns:a16="http://schemas.microsoft.com/office/drawing/2014/main" id="{B6FB1D4C-7622-CDCF-5343-EE0B3302412B}"/>
                    </a:ext>
                  </a:extLst>
                </p:cNvPr>
                <p:cNvSpPr/>
                <p:nvPr/>
              </p:nvSpPr>
              <p:spPr>
                <a:xfrm>
                  <a:off x="6648639" y="4201524"/>
                  <a:ext cx="163409" cy="90660"/>
                </a:xfrm>
                <a:custGeom>
                  <a:avLst/>
                  <a:gdLst>
                    <a:gd name="connsiteX0" fmla="*/ 163410 w 163409"/>
                    <a:gd name="connsiteY0" fmla="*/ 0 h 90660"/>
                    <a:gd name="connsiteX1" fmla="*/ 0 w 163409"/>
                    <a:gd name="connsiteY1" fmla="*/ 90660 h 90660"/>
                  </a:gdLst>
                  <a:ahLst/>
                  <a:cxnLst>
                    <a:cxn ang="0">
                      <a:pos x="connsiteX0" y="connsiteY0"/>
                    </a:cxn>
                    <a:cxn ang="0">
                      <a:pos x="connsiteX1" y="connsiteY1"/>
                    </a:cxn>
                  </a:cxnLst>
                  <a:rect l="l" t="t" r="r" b="b"/>
                  <a:pathLst>
                    <a:path w="163409" h="90660">
                      <a:moveTo>
                        <a:pt x="163410" y="0"/>
                      </a:moveTo>
                      <a:lnTo>
                        <a:pt x="0" y="90660"/>
                      </a:lnTo>
                    </a:path>
                  </a:pathLst>
                </a:custGeom>
                <a:ln w="16501" cap="rnd">
                  <a:solidFill>
                    <a:srgbClr val="000000"/>
                  </a:solidFill>
                  <a:prstDash val="solid"/>
                  <a:round/>
                </a:ln>
              </p:spPr>
              <p:txBody>
                <a:bodyPr rtlCol="0" anchor="ctr"/>
                <a:lstStyle/>
                <a:p>
                  <a:endParaRPr lang="en-US" sz="1799"/>
                </a:p>
              </p:txBody>
            </p:sp>
          </p:grpSp>
          <p:grpSp>
            <p:nvGrpSpPr>
              <p:cNvPr id="31" name="Graphic 503">
                <a:extLst>
                  <a:ext uri="{FF2B5EF4-FFF2-40B4-BE49-F238E27FC236}">
                    <a16:creationId xmlns:a16="http://schemas.microsoft.com/office/drawing/2014/main" id="{D2AB15AE-5CE8-984A-8BA5-4BF794B9D706}"/>
                  </a:ext>
                </a:extLst>
              </p:cNvPr>
              <p:cNvGrpSpPr/>
              <p:nvPr/>
            </p:nvGrpSpPr>
            <p:grpSpPr>
              <a:xfrm>
                <a:off x="6032963" y="3980643"/>
                <a:ext cx="557904" cy="1000558"/>
                <a:chOff x="6032963" y="3980643"/>
                <a:chExt cx="557904" cy="1000558"/>
              </a:xfrm>
            </p:grpSpPr>
            <p:sp>
              <p:nvSpPr>
                <p:cNvPr id="46" name="Freeform 2649">
                  <a:extLst>
                    <a:ext uri="{FF2B5EF4-FFF2-40B4-BE49-F238E27FC236}">
                      <a16:creationId xmlns:a16="http://schemas.microsoft.com/office/drawing/2014/main" id="{E9BCF8B1-8134-FF14-7798-31C850C38CB4}"/>
                    </a:ext>
                  </a:extLst>
                </p:cNvPr>
                <p:cNvSpPr/>
                <p:nvPr/>
              </p:nvSpPr>
              <p:spPr>
                <a:xfrm>
                  <a:off x="6500084" y="4818013"/>
                  <a:ext cx="90783" cy="163188"/>
                </a:xfrm>
                <a:custGeom>
                  <a:avLst/>
                  <a:gdLst>
                    <a:gd name="connsiteX0" fmla="*/ 0 w 90783"/>
                    <a:gd name="connsiteY0" fmla="*/ 0 h 163188"/>
                    <a:gd name="connsiteX1" fmla="*/ 90783 w 90783"/>
                    <a:gd name="connsiteY1" fmla="*/ 163188 h 163188"/>
                  </a:gdLst>
                  <a:ahLst/>
                  <a:cxnLst>
                    <a:cxn ang="0">
                      <a:pos x="connsiteX0" y="connsiteY0"/>
                    </a:cxn>
                    <a:cxn ang="0">
                      <a:pos x="connsiteX1" y="connsiteY1"/>
                    </a:cxn>
                  </a:cxnLst>
                  <a:rect l="l" t="t" r="r" b="b"/>
                  <a:pathLst>
                    <a:path w="90783" h="163188">
                      <a:moveTo>
                        <a:pt x="0" y="0"/>
                      </a:moveTo>
                      <a:lnTo>
                        <a:pt x="90783" y="163188"/>
                      </a:lnTo>
                    </a:path>
                  </a:pathLst>
                </a:custGeom>
                <a:ln w="16501" cap="rnd">
                  <a:solidFill>
                    <a:srgbClr val="000000"/>
                  </a:solidFill>
                  <a:prstDash val="solid"/>
                  <a:round/>
                </a:ln>
              </p:spPr>
              <p:txBody>
                <a:bodyPr rtlCol="0" anchor="ctr"/>
                <a:lstStyle/>
                <a:p>
                  <a:endParaRPr lang="en-US" sz="1799"/>
                </a:p>
              </p:txBody>
            </p:sp>
            <p:sp>
              <p:nvSpPr>
                <p:cNvPr id="47" name="Freeform 2650">
                  <a:extLst>
                    <a:ext uri="{FF2B5EF4-FFF2-40B4-BE49-F238E27FC236}">
                      <a16:creationId xmlns:a16="http://schemas.microsoft.com/office/drawing/2014/main" id="{AAE10841-C2AC-F5A8-D3F0-6FB6F3F79659}"/>
                    </a:ext>
                  </a:extLst>
                </p:cNvPr>
                <p:cNvSpPr/>
                <p:nvPr/>
              </p:nvSpPr>
              <p:spPr>
                <a:xfrm>
                  <a:off x="6032963" y="3980643"/>
                  <a:ext cx="90783" cy="163188"/>
                </a:xfrm>
                <a:custGeom>
                  <a:avLst/>
                  <a:gdLst>
                    <a:gd name="connsiteX0" fmla="*/ 0 w 90783"/>
                    <a:gd name="connsiteY0" fmla="*/ 0 h 163188"/>
                    <a:gd name="connsiteX1" fmla="*/ 90783 w 90783"/>
                    <a:gd name="connsiteY1" fmla="*/ 163188 h 163188"/>
                  </a:gdLst>
                  <a:ahLst/>
                  <a:cxnLst>
                    <a:cxn ang="0">
                      <a:pos x="connsiteX0" y="connsiteY0"/>
                    </a:cxn>
                    <a:cxn ang="0">
                      <a:pos x="connsiteX1" y="connsiteY1"/>
                    </a:cxn>
                  </a:cxnLst>
                  <a:rect l="l" t="t" r="r" b="b"/>
                  <a:pathLst>
                    <a:path w="90783" h="163188">
                      <a:moveTo>
                        <a:pt x="0" y="0"/>
                      </a:moveTo>
                      <a:lnTo>
                        <a:pt x="90783" y="163188"/>
                      </a:lnTo>
                    </a:path>
                  </a:pathLst>
                </a:custGeom>
                <a:ln w="16501" cap="rnd">
                  <a:solidFill>
                    <a:srgbClr val="000000"/>
                  </a:solidFill>
                  <a:prstDash val="solid"/>
                  <a:round/>
                </a:ln>
              </p:spPr>
              <p:txBody>
                <a:bodyPr rtlCol="0" anchor="ctr"/>
                <a:lstStyle/>
                <a:p>
                  <a:endParaRPr lang="en-US" sz="1799"/>
                </a:p>
              </p:txBody>
            </p:sp>
          </p:grpSp>
          <p:grpSp>
            <p:nvGrpSpPr>
              <p:cNvPr id="32" name="Graphic 503">
                <a:extLst>
                  <a:ext uri="{FF2B5EF4-FFF2-40B4-BE49-F238E27FC236}">
                    <a16:creationId xmlns:a16="http://schemas.microsoft.com/office/drawing/2014/main" id="{5EB326E1-D92E-35C9-9D49-F75BA7ECED44}"/>
                  </a:ext>
                </a:extLst>
              </p:cNvPr>
              <p:cNvGrpSpPr/>
              <p:nvPr/>
            </p:nvGrpSpPr>
            <p:grpSpPr>
              <a:xfrm>
                <a:off x="5938878" y="4044929"/>
                <a:ext cx="746073" cy="870337"/>
                <a:chOff x="5938878" y="4044929"/>
                <a:chExt cx="746073" cy="870337"/>
              </a:xfrm>
            </p:grpSpPr>
            <p:sp>
              <p:nvSpPr>
                <p:cNvPr id="44" name="Freeform 2647">
                  <a:extLst>
                    <a:ext uri="{FF2B5EF4-FFF2-40B4-BE49-F238E27FC236}">
                      <a16:creationId xmlns:a16="http://schemas.microsoft.com/office/drawing/2014/main" id="{0CA91171-7E0D-28FE-B0E2-1D26A8DFDB0A}"/>
                    </a:ext>
                  </a:extLst>
                </p:cNvPr>
                <p:cNvSpPr/>
                <p:nvPr/>
              </p:nvSpPr>
              <p:spPr>
                <a:xfrm>
                  <a:off x="5938878" y="4773507"/>
                  <a:ext cx="122144" cy="141759"/>
                </a:xfrm>
                <a:custGeom>
                  <a:avLst/>
                  <a:gdLst>
                    <a:gd name="connsiteX0" fmla="*/ 122145 w 122144"/>
                    <a:gd name="connsiteY0" fmla="*/ 0 h 141759"/>
                    <a:gd name="connsiteX1" fmla="*/ 0 w 122144"/>
                    <a:gd name="connsiteY1" fmla="*/ 141759 h 141759"/>
                  </a:gdLst>
                  <a:ahLst/>
                  <a:cxnLst>
                    <a:cxn ang="0">
                      <a:pos x="connsiteX0" y="connsiteY0"/>
                    </a:cxn>
                    <a:cxn ang="0">
                      <a:pos x="connsiteX1" y="connsiteY1"/>
                    </a:cxn>
                  </a:cxnLst>
                  <a:rect l="l" t="t" r="r" b="b"/>
                  <a:pathLst>
                    <a:path w="122144" h="141759">
                      <a:moveTo>
                        <a:pt x="122145" y="0"/>
                      </a:moveTo>
                      <a:lnTo>
                        <a:pt x="0" y="141759"/>
                      </a:lnTo>
                    </a:path>
                  </a:pathLst>
                </a:custGeom>
                <a:ln w="16501" cap="rnd">
                  <a:solidFill>
                    <a:srgbClr val="000000"/>
                  </a:solidFill>
                  <a:prstDash val="solid"/>
                  <a:round/>
                </a:ln>
              </p:spPr>
              <p:txBody>
                <a:bodyPr rtlCol="0" anchor="ctr"/>
                <a:lstStyle/>
                <a:p>
                  <a:endParaRPr lang="en-US" sz="1799"/>
                </a:p>
              </p:txBody>
            </p:sp>
            <p:sp>
              <p:nvSpPr>
                <p:cNvPr id="45" name="Freeform 2648">
                  <a:extLst>
                    <a:ext uri="{FF2B5EF4-FFF2-40B4-BE49-F238E27FC236}">
                      <a16:creationId xmlns:a16="http://schemas.microsoft.com/office/drawing/2014/main" id="{D7FE9C7F-6206-2F58-B0CF-530DBDE1B5A4}"/>
                    </a:ext>
                  </a:extLst>
                </p:cNvPr>
                <p:cNvSpPr/>
                <p:nvPr/>
              </p:nvSpPr>
              <p:spPr>
                <a:xfrm>
                  <a:off x="6562807" y="4044929"/>
                  <a:ext cx="122144" cy="143407"/>
                </a:xfrm>
                <a:custGeom>
                  <a:avLst/>
                  <a:gdLst>
                    <a:gd name="connsiteX0" fmla="*/ 122145 w 122144"/>
                    <a:gd name="connsiteY0" fmla="*/ 0 h 143407"/>
                    <a:gd name="connsiteX1" fmla="*/ 0 w 122144"/>
                    <a:gd name="connsiteY1" fmla="*/ 143408 h 143407"/>
                  </a:gdLst>
                  <a:ahLst/>
                  <a:cxnLst>
                    <a:cxn ang="0">
                      <a:pos x="connsiteX0" y="connsiteY0"/>
                    </a:cxn>
                    <a:cxn ang="0">
                      <a:pos x="connsiteX1" y="connsiteY1"/>
                    </a:cxn>
                  </a:cxnLst>
                  <a:rect l="l" t="t" r="r" b="b"/>
                  <a:pathLst>
                    <a:path w="122144" h="143407">
                      <a:moveTo>
                        <a:pt x="122145" y="0"/>
                      </a:moveTo>
                      <a:lnTo>
                        <a:pt x="0" y="143408"/>
                      </a:lnTo>
                    </a:path>
                  </a:pathLst>
                </a:custGeom>
                <a:ln w="16501" cap="rnd">
                  <a:solidFill>
                    <a:srgbClr val="000000"/>
                  </a:solidFill>
                  <a:prstDash val="solid"/>
                  <a:round/>
                </a:ln>
              </p:spPr>
              <p:txBody>
                <a:bodyPr rtlCol="0" anchor="ctr"/>
                <a:lstStyle/>
                <a:p>
                  <a:endParaRPr lang="en-US" sz="1799"/>
                </a:p>
              </p:txBody>
            </p:sp>
          </p:grpSp>
          <p:grpSp>
            <p:nvGrpSpPr>
              <p:cNvPr id="34" name="Graphic 503">
                <a:extLst>
                  <a:ext uri="{FF2B5EF4-FFF2-40B4-BE49-F238E27FC236}">
                    <a16:creationId xmlns:a16="http://schemas.microsoft.com/office/drawing/2014/main" id="{B1BCFAC0-2261-8AE9-F78A-48DA0844E476}"/>
                  </a:ext>
                </a:extLst>
              </p:cNvPr>
              <p:cNvGrpSpPr/>
              <p:nvPr/>
            </p:nvGrpSpPr>
            <p:grpSpPr>
              <a:xfrm>
                <a:off x="5876155" y="4107567"/>
                <a:ext cx="871519" cy="745061"/>
                <a:chOff x="5876155" y="4107567"/>
                <a:chExt cx="871519" cy="745061"/>
              </a:xfrm>
            </p:grpSpPr>
            <p:sp>
              <p:nvSpPr>
                <p:cNvPr id="42" name="Freeform 2645">
                  <a:extLst>
                    <a:ext uri="{FF2B5EF4-FFF2-40B4-BE49-F238E27FC236}">
                      <a16:creationId xmlns:a16="http://schemas.microsoft.com/office/drawing/2014/main" id="{DE89E293-E9A6-73C6-9EB6-A160FCA5AA25}"/>
                    </a:ext>
                  </a:extLst>
                </p:cNvPr>
                <p:cNvSpPr/>
                <p:nvPr/>
              </p:nvSpPr>
              <p:spPr>
                <a:xfrm>
                  <a:off x="6605723" y="4730649"/>
                  <a:ext cx="141952" cy="121979"/>
                </a:xfrm>
                <a:custGeom>
                  <a:avLst/>
                  <a:gdLst>
                    <a:gd name="connsiteX0" fmla="*/ 0 w 141952"/>
                    <a:gd name="connsiteY0" fmla="*/ 0 h 121979"/>
                    <a:gd name="connsiteX1" fmla="*/ 141952 w 141952"/>
                    <a:gd name="connsiteY1" fmla="*/ 121979 h 121979"/>
                  </a:gdLst>
                  <a:ahLst/>
                  <a:cxnLst>
                    <a:cxn ang="0">
                      <a:pos x="connsiteX0" y="connsiteY0"/>
                    </a:cxn>
                    <a:cxn ang="0">
                      <a:pos x="connsiteX1" y="connsiteY1"/>
                    </a:cxn>
                  </a:cxnLst>
                  <a:rect l="l" t="t" r="r" b="b"/>
                  <a:pathLst>
                    <a:path w="141952" h="121979">
                      <a:moveTo>
                        <a:pt x="0" y="0"/>
                      </a:moveTo>
                      <a:lnTo>
                        <a:pt x="141952" y="121979"/>
                      </a:lnTo>
                    </a:path>
                  </a:pathLst>
                </a:custGeom>
                <a:ln w="16501" cap="rnd">
                  <a:solidFill>
                    <a:srgbClr val="000000"/>
                  </a:solidFill>
                  <a:prstDash val="solid"/>
                  <a:round/>
                </a:ln>
              </p:spPr>
              <p:txBody>
                <a:bodyPr rtlCol="0" anchor="ctr"/>
                <a:lstStyle/>
                <a:p>
                  <a:endParaRPr lang="en-US" sz="1799"/>
                </a:p>
              </p:txBody>
            </p:sp>
            <p:sp>
              <p:nvSpPr>
                <p:cNvPr id="43" name="Freeform 2646">
                  <a:extLst>
                    <a:ext uri="{FF2B5EF4-FFF2-40B4-BE49-F238E27FC236}">
                      <a16:creationId xmlns:a16="http://schemas.microsoft.com/office/drawing/2014/main" id="{F0CF289C-BD34-7062-31AD-721631919873}"/>
                    </a:ext>
                  </a:extLst>
                </p:cNvPr>
                <p:cNvSpPr/>
                <p:nvPr/>
              </p:nvSpPr>
              <p:spPr>
                <a:xfrm>
                  <a:off x="5876155" y="4107567"/>
                  <a:ext cx="141952" cy="121979"/>
                </a:xfrm>
                <a:custGeom>
                  <a:avLst/>
                  <a:gdLst>
                    <a:gd name="connsiteX0" fmla="*/ 0 w 141952"/>
                    <a:gd name="connsiteY0" fmla="*/ 0 h 121979"/>
                    <a:gd name="connsiteX1" fmla="*/ 141952 w 141952"/>
                    <a:gd name="connsiteY1" fmla="*/ 121979 h 121979"/>
                  </a:gdLst>
                  <a:ahLst/>
                  <a:cxnLst>
                    <a:cxn ang="0">
                      <a:pos x="connsiteX0" y="connsiteY0"/>
                    </a:cxn>
                    <a:cxn ang="0">
                      <a:pos x="connsiteX1" y="connsiteY1"/>
                    </a:cxn>
                  </a:cxnLst>
                  <a:rect l="l" t="t" r="r" b="b"/>
                  <a:pathLst>
                    <a:path w="141952" h="121979">
                      <a:moveTo>
                        <a:pt x="0" y="0"/>
                      </a:moveTo>
                      <a:lnTo>
                        <a:pt x="141952" y="121979"/>
                      </a:lnTo>
                    </a:path>
                  </a:pathLst>
                </a:custGeom>
                <a:ln w="16501" cap="rnd">
                  <a:solidFill>
                    <a:srgbClr val="000000"/>
                  </a:solidFill>
                  <a:prstDash val="solid"/>
                  <a:round/>
                </a:ln>
              </p:spPr>
              <p:txBody>
                <a:bodyPr rtlCol="0" anchor="ctr"/>
                <a:lstStyle/>
                <a:p>
                  <a:endParaRPr lang="en-US" sz="1799"/>
                </a:p>
              </p:txBody>
            </p:sp>
          </p:grpSp>
          <p:grpSp>
            <p:nvGrpSpPr>
              <p:cNvPr id="35" name="Graphic 503">
                <a:extLst>
                  <a:ext uri="{FF2B5EF4-FFF2-40B4-BE49-F238E27FC236}">
                    <a16:creationId xmlns:a16="http://schemas.microsoft.com/office/drawing/2014/main" id="{ED3ACB07-08BD-E675-BC03-244FE94D29A9}"/>
                  </a:ext>
                </a:extLst>
              </p:cNvPr>
              <p:cNvGrpSpPr/>
              <p:nvPr/>
            </p:nvGrpSpPr>
            <p:grpSpPr>
              <a:xfrm>
                <a:off x="6234337" y="3913060"/>
                <a:ext cx="155156" cy="1135724"/>
                <a:chOff x="6234337" y="3913060"/>
                <a:chExt cx="155156" cy="1135724"/>
              </a:xfrm>
            </p:grpSpPr>
            <p:sp>
              <p:nvSpPr>
                <p:cNvPr id="40" name="Freeform 2643">
                  <a:extLst>
                    <a:ext uri="{FF2B5EF4-FFF2-40B4-BE49-F238E27FC236}">
                      <a16:creationId xmlns:a16="http://schemas.microsoft.com/office/drawing/2014/main" id="{8512E1A6-38AC-A106-9A10-58C58C4A07E8}"/>
                    </a:ext>
                  </a:extLst>
                </p:cNvPr>
                <p:cNvSpPr/>
                <p:nvPr/>
              </p:nvSpPr>
              <p:spPr>
                <a:xfrm>
                  <a:off x="6363084" y="4862518"/>
                  <a:ext cx="26409" cy="186265"/>
                </a:xfrm>
                <a:custGeom>
                  <a:avLst/>
                  <a:gdLst>
                    <a:gd name="connsiteX0" fmla="*/ 0 w 26409"/>
                    <a:gd name="connsiteY0" fmla="*/ 0 h 186265"/>
                    <a:gd name="connsiteX1" fmla="*/ 26410 w 26409"/>
                    <a:gd name="connsiteY1" fmla="*/ 186265 h 186265"/>
                  </a:gdLst>
                  <a:ahLst/>
                  <a:cxnLst>
                    <a:cxn ang="0">
                      <a:pos x="connsiteX0" y="connsiteY0"/>
                    </a:cxn>
                    <a:cxn ang="0">
                      <a:pos x="connsiteX1" y="connsiteY1"/>
                    </a:cxn>
                  </a:cxnLst>
                  <a:rect l="l" t="t" r="r" b="b"/>
                  <a:pathLst>
                    <a:path w="26409" h="186265">
                      <a:moveTo>
                        <a:pt x="0" y="0"/>
                      </a:moveTo>
                      <a:lnTo>
                        <a:pt x="26410" y="186265"/>
                      </a:lnTo>
                    </a:path>
                  </a:pathLst>
                </a:custGeom>
                <a:ln w="16501" cap="rnd">
                  <a:solidFill>
                    <a:srgbClr val="000000"/>
                  </a:solidFill>
                  <a:prstDash val="solid"/>
                  <a:round/>
                </a:ln>
              </p:spPr>
              <p:txBody>
                <a:bodyPr rtlCol="0" anchor="ctr"/>
                <a:lstStyle/>
                <a:p>
                  <a:endParaRPr lang="en-US" sz="1799"/>
                </a:p>
              </p:txBody>
            </p:sp>
            <p:sp>
              <p:nvSpPr>
                <p:cNvPr id="41" name="Freeform 2644">
                  <a:extLst>
                    <a:ext uri="{FF2B5EF4-FFF2-40B4-BE49-F238E27FC236}">
                      <a16:creationId xmlns:a16="http://schemas.microsoft.com/office/drawing/2014/main" id="{FD53579F-FD07-460A-48F3-17A158E1935E}"/>
                    </a:ext>
                  </a:extLst>
                </p:cNvPr>
                <p:cNvSpPr/>
                <p:nvPr/>
              </p:nvSpPr>
              <p:spPr>
                <a:xfrm>
                  <a:off x="6234337" y="3913060"/>
                  <a:ext cx="26409" cy="186265"/>
                </a:xfrm>
                <a:custGeom>
                  <a:avLst/>
                  <a:gdLst>
                    <a:gd name="connsiteX0" fmla="*/ 0 w 26409"/>
                    <a:gd name="connsiteY0" fmla="*/ 0 h 186265"/>
                    <a:gd name="connsiteX1" fmla="*/ 26409 w 26409"/>
                    <a:gd name="connsiteY1" fmla="*/ 186265 h 186265"/>
                  </a:gdLst>
                  <a:ahLst/>
                  <a:cxnLst>
                    <a:cxn ang="0">
                      <a:pos x="connsiteX0" y="connsiteY0"/>
                    </a:cxn>
                    <a:cxn ang="0">
                      <a:pos x="connsiteX1" y="connsiteY1"/>
                    </a:cxn>
                  </a:cxnLst>
                  <a:rect l="l" t="t" r="r" b="b"/>
                  <a:pathLst>
                    <a:path w="26409" h="186265">
                      <a:moveTo>
                        <a:pt x="0" y="0"/>
                      </a:moveTo>
                      <a:lnTo>
                        <a:pt x="26409" y="186265"/>
                      </a:lnTo>
                    </a:path>
                  </a:pathLst>
                </a:custGeom>
                <a:ln w="16501" cap="rnd">
                  <a:solidFill>
                    <a:srgbClr val="000000"/>
                  </a:solidFill>
                  <a:prstDash val="solid"/>
                  <a:round/>
                </a:ln>
              </p:spPr>
              <p:txBody>
                <a:bodyPr rtlCol="0" anchor="ctr"/>
                <a:lstStyle/>
                <a:p>
                  <a:endParaRPr lang="en-US" sz="1799"/>
                </a:p>
              </p:txBody>
            </p:sp>
          </p:grpSp>
          <p:grpSp>
            <p:nvGrpSpPr>
              <p:cNvPr id="37" name="Graphic 503">
                <a:extLst>
                  <a:ext uri="{FF2B5EF4-FFF2-40B4-BE49-F238E27FC236}">
                    <a16:creationId xmlns:a16="http://schemas.microsoft.com/office/drawing/2014/main" id="{D4236ED2-E83B-752A-1297-933FFFBF5388}"/>
                  </a:ext>
                </a:extLst>
              </p:cNvPr>
              <p:cNvGrpSpPr/>
              <p:nvPr/>
            </p:nvGrpSpPr>
            <p:grpSpPr>
              <a:xfrm>
                <a:off x="5744107" y="4404273"/>
                <a:ext cx="1135616" cy="153298"/>
                <a:chOff x="5744107" y="4404273"/>
                <a:chExt cx="1135616" cy="153298"/>
              </a:xfrm>
            </p:grpSpPr>
            <p:sp>
              <p:nvSpPr>
                <p:cNvPr id="38" name="Freeform 2641">
                  <a:extLst>
                    <a:ext uri="{FF2B5EF4-FFF2-40B4-BE49-F238E27FC236}">
                      <a16:creationId xmlns:a16="http://schemas.microsoft.com/office/drawing/2014/main" id="{B817B310-334C-C8CA-2E75-138879CB6701}"/>
                    </a:ext>
                  </a:extLst>
                </p:cNvPr>
                <p:cNvSpPr/>
                <p:nvPr/>
              </p:nvSpPr>
              <p:spPr>
                <a:xfrm>
                  <a:off x="6694856" y="4404273"/>
                  <a:ext cx="184867" cy="24725"/>
                </a:xfrm>
                <a:custGeom>
                  <a:avLst/>
                  <a:gdLst>
                    <a:gd name="connsiteX0" fmla="*/ 0 w 184867"/>
                    <a:gd name="connsiteY0" fmla="*/ 24725 h 24725"/>
                    <a:gd name="connsiteX1" fmla="*/ 184868 w 184867"/>
                    <a:gd name="connsiteY1" fmla="*/ 0 h 24725"/>
                  </a:gdLst>
                  <a:ahLst/>
                  <a:cxnLst>
                    <a:cxn ang="0">
                      <a:pos x="connsiteX0" y="connsiteY0"/>
                    </a:cxn>
                    <a:cxn ang="0">
                      <a:pos x="connsiteX1" y="connsiteY1"/>
                    </a:cxn>
                  </a:cxnLst>
                  <a:rect l="l" t="t" r="r" b="b"/>
                  <a:pathLst>
                    <a:path w="184867" h="24725">
                      <a:moveTo>
                        <a:pt x="0" y="24725"/>
                      </a:moveTo>
                      <a:lnTo>
                        <a:pt x="184868" y="0"/>
                      </a:lnTo>
                    </a:path>
                  </a:pathLst>
                </a:custGeom>
                <a:ln w="16501" cap="rnd">
                  <a:solidFill>
                    <a:srgbClr val="000000"/>
                  </a:solidFill>
                  <a:prstDash val="solid"/>
                  <a:round/>
                </a:ln>
              </p:spPr>
              <p:txBody>
                <a:bodyPr rtlCol="0" anchor="ctr"/>
                <a:lstStyle/>
                <a:p>
                  <a:endParaRPr lang="en-US" sz="1799"/>
                </a:p>
              </p:txBody>
            </p:sp>
            <p:sp>
              <p:nvSpPr>
                <p:cNvPr id="39" name="Freeform 2642">
                  <a:extLst>
                    <a:ext uri="{FF2B5EF4-FFF2-40B4-BE49-F238E27FC236}">
                      <a16:creationId xmlns:a16="http://schemas.microsoft.com/office/drawing/2014/main" id="{FAC39434-8945-FC2D-CF41-66F76F1644B6}"/>
                    </a:ext>
                  </a:extLst>
                </p:cNvPr>
                <p:cNvSpPr/>
                <p:nvPr/>
              </p:nvSpPr>
              <p:spPr>
                <a:xfrm>
                  <a:off x="5744107" y="4532845"/>
                  <a:ext cx="184867" cy="24725"/>
                </a:xfrm>
                <a:custGeom>
                  <a:avLst/>
                  <a:gdLst>
                    <a:gd name="connsiteX0" fmla="*/ 0 w 184867"/>
                    <a:gd name="connsiteY0" fmla="*/ 24726 h 24725"/>
                    <a:gd name="connsiteX1" fmla="*/ 184868 w 184867"/>
                    <a:gd name="connsiteY1" fmla="*/ 0 h 24725"/>
                  </a:gdLst>
                  <a:ahLst/>
                  <a:cxnLst>
                    <a:cxn ang="0">
                      <a:pos x="connsiteX0" y="connsiteY0"/>
                    </a:cxn>
                    <a:cxn ang="0">
                      <a:pos x="connsiteX1" y="connsiteY1"/>
                    </a:cxn>
                  </a:cxnLst>
                  <a:rect l="l" t="t" r="r" b="b"/>
                  <a:pathLst>
                    <a:path w="184867" h="24725">
                      <a:moveTo>
                        <a:pt x="0" y="24726"/>
                      </a:moveTo>
                      <a:lnTo>
                        <a:pt x="184868" y="0"/>
                      </a:lnTo>
                    </a:path>
                  </a:pathLst>
                </a:custGeom>
                <a:ln w="16501" cap="rnd">
                  <a:solidFill>
                    <a:srgbClr val="000000"/>
                  </a:solidFill>
                  <a:prstDash val="solid"/>
                  <a:round/>
                </a:ln>
              </p:spPr>
              <p:txBody>
                <a:bodyPr rtlCol="0" anchor="ctr"/>
                <a:lstStyle/>
                <a:p>
                  <a:endParaRPr lang="en-US" sz="1799"/>
                </a:p>
              </p:txBody>
            </p:sp>
          </p:grpSp>
        </p:grpSp>
        <p:grpSp>
          <p:nvGrpSpPr>
            <p:cNvPr id="11" name="Graphic 503">
              <a:extLst>
                <a:ext uri="{FF2B5EF4-FFF2-40B4-BE49-F238E27FC236}">
                  <a16:creationId xmlns:a16="http://schemas.microsoft.com/office/drawing/2014/main" id="{5CABD1C3-7290-6712-2905-66F31270BF37}"/>
                </a:ext>
              </a:extLst>
            </p:cNvPr>
            <p:cNvGrpSpPr/>
            <p:nvPr/>
          </p:nvGrpSpPr>
          <p:grpSpPr>
            <a:xfrm>
              <a:off x="6031312" y="4181743"/>
              <a:ext cx="595868" cy="576642"/>
              <a:chOff x="6031312" y="4181743"/>
              <a:chExt cx="595868" cy="576642"/>
            </a:xfrm>
            <a:noFill/>
          </p:grpSpPr>
          <p:grpSp>
            <p:nvGrpSpPr>
              <p:cNvPr id="13" name="Graphic 503">
                <a:extLst>
                  <a:ext uri="{FF2B5EF4-FFF2-40B4-BE49-F238E27FC236}">
                    <a16:creationId xmlns:a16="http://schemas.microsoft.com/office/drawing/2014/main" id="{F9A47451-6974-EDDA-2CA5-AD1E45187CEE}"/>
                  </a:ext>
                </a:extLst>
              </p:cNvPr>
              <p:cNvGrpSpPr/>
              <p:nvPr/>
            </p:nvGrpSpPr>
            <p:grpSpPr>
              <a:xfrm>
                <a:off x="6095247" y="4658121"/>
                <a:ext cx="406487" cy="100265"/>
                <a:chOff x="6095247" y="4658121"/>
                <a:chExt cx="406487" cy="100265"/>
              </a:xfrm>
              <a:noFill/>
            </p:grpSpPr>
            <p:sp>
              <p:nvSpPr>
                <p:cNvPr id="20" name="Freeform 2630">
                  <a:extLst>
                    <a:ext uri="{FF2B5EF4-FFF2-40B4-BE49-F238E27FC236}">
                      <a16:creationId xmlns:a16="http://schemas.microsoft.com/office/drawing/2014/main" id="{BCB68BF3-7B4F-3E13-400E-BF2F6C804F0F}"/>
                    </a:ext>
                  </a:extLst>
                </p:cNvPr>
                <p:cNvSpPr/>
                <p:nvPr/>
              </p:nvSpPr>
              <p:spPr>
                <a:xfrm>
                  <a:off x="6100638" y="4663066"/>
                  <a:ext cx="401096" cy="95319"/>
                </a:xfrm>
                <a:custGeom>
                  <a:avLst/>
                  <a:gdLst>
                    <a:gd name="connsiteX0" fmla="*/ 0 w 401096"/>
                    <a:gd name="connsiteY0" fmla="*/ 0 h 95319"/>
                    <a:gd name="connsiteX1" fmla="*/ 156808 w 401096"/>
                    <a:gd name="connsiteY1" fmla="*/ 90660 h 95319"/>
                    <a:gd name="connsiteX2" fmla="*/ 343326 w 401096"/>
                    <a:gd name="connsiteY2" fmla="*/ 60989 h 95319"/>
                    <a:gd name="connsiteX3" fmla="*/ 401097 w 401096"/>
                    <a:gd name="connsiteY3" fmla="*/ 18132 h 95319"/>
                  </a:gdLst>
                  <a:ahLst/>
                  <a:cxnLst>
                    <a:cxn ang="0">
                      <a:pos x="connsiteX0" y="connsiteY0"/>
                    </a:cxn>
                    <a:cxn ang="0">
                      <a:pos x="connsiteX1" y="connsiteY1"/>
                    </a:cxn>
                    <a:cxn ang="0">
                      <a:pos x="connsiteX2" y="connsiteY2"/>
                    </a:cxn>
                    <a:cxn ang="0">
                      <a:pos x="connsiteX3" y="connsiteY3"/>
                    </a:cxn>
                  </a:cxnLst>
                  <a:rect l="l" t="t" r="r" b="b"/>
                  <a:pathLst>
                    <a:path w="401096" h="95319">
                      <a:moveTo>
                        <a:pt x="0" y="0"/>
                      </a:moveTo>
                      <a:cubicBezTo>
                        <a:pt x="41265" y="46154"/>
                        <a:pt x="95735" y="79121"/>
                        <a:pt x="156808" y="90660"/>
                      </a:cubicBezTo>
                      <a:cubicBezTo>
                        <a:pt x="219530" y="102198"/>
                        <a:pt x="287205" y="92309"/>
                        <a:pt x="343326" y="60989"/>
                      </a:cubicBezTo>
                      <a:cubicBezTo>
                        <a:pt x="364784" y="49451"/>
                        <a:pt x="384591" y="34616"/>
                        <a:pt x="401097" y="18132"/>
                      </a:cubicBezTo>
                    </a:path>
                  </a:pathLst>
                </a:custGeom>
                <a:noFill/>
                <a:ln w="16501" cap="rnd">
                  <a:solidFill>
                    <a:srgbClr val="000000"/>
                  </a:solidFill>
                  <a:prstDash val="solid"/>
                  <a:miter/>
                </a:ln>
              </p:spPr>
              <p:txBody>
                <a:bodyPr rtlCol="0" anchor="ctr"/>
                <a:lstStyle/>
                <a:p>
                  <a:endParaRPr lang="en-US" sz="1799"/>
                </a:p>
              </p:txBody>
            </p:sp>
            <p:sp>
              <p:nvSpPr>
                <p:cNvPr id="22" name="Freeform 2631">
                  <a:extLst>
                    <a:ext uri="{FF2B5EF4-FFF2-40B4-BE49-F238E27FC236}">
                      <a16:creationId xmlns:a16="http://schemas.microsoft.com/office/drawing/2014/main" id="{153EDCCE-6AFF-64B7-4170-14974F1B6784}"/>
                    </a:ext>
                  </a:extLst>
                </p:cNvPr>
                <p:cNvSpPr/>
                <p:nvPr/>
              </p:nvSpPr>
              <p:spPr>
                <a:xfrm>
                  <a:off x="6095247" y="4658121"/>
                  <a:ext cx="86270" cy="82418"/>
                </a:xfrm>
                <a:custGeom>
                  <a:avLst/>
                  <a:gdLst>
                    <a:gd name="connsiteX0" fmla="*/ 86271 w 86270"/>
                    <a:gd name="connsiteY0" fmla="*/ 4945 h 82418"/>
                    <a:gd name="connsiteX1" fmla="*/ 18596 w 86270"/>
                    <a:gd name="connsiteY1" fmla="*/ 0 h 82418"/>
                    <a:gd name="connsiteX2" fmla="*/ 5391 w 86270"/>
                    <a:gd name="connsiteY2" fmla="*/ 0 h 82418"/>
                    <a:gd name="connsiteX3" fmla="*/ 439 w 86270"/>
                    <a:gd name="connsiteY3" fmla="*/ 6594 h 82418"/>
                    <a:gd name="connsiteX4" fmla="*/ 18596 w 86270"/>
                    <a:gd name="connsiteY4" fmla="*/ 82418 h 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70" h="82418">
                      <a:moveTo>
                        <a:pt x="86271" y="4945"/>
                      </a:moveTo>
                      <a:cubicBezTo>
                        <a:pt x="63162" y="4945"/>
                        <a:pt x="41704" y="1648"/>
                        <a:pt x="18596" y="0"/>
                      </a:cubicBezTo>
                      <a:cubicBezTo>
                        <a:pt x="13644" y="0"/>
                        <a:pt x="10343" y="0"/>
                        <a:pt x="5391" y="0"/>
                      </a:cubicBezTo>
                      <a:cubicBezTo>
                        <a:pt x="2090" y="0"/>
                        <a:pt x="-1211" y="3297"/>
                        <a:pt x="439" y="6594"/>
                      </a:cubicBezTo>
                      <a:cubicBezTo>
                        <a:pt x="7042" y="31319"/>
                        <a:pt x="11993" y="57693"/>
                        <a:pt x="18596" y="82418"/>
                      </a:cubicBezTo>
                    </a:path>
                  </a:pathLst>
                </a:custGeom>
                <a:noFill/>
                <a:ln w="16501" cap="rnd">
                  <a:solidFill>
                    <a:srgbClr val="000000"/>
                  </a:solidFill>
                  <a:prstDash val="solid"/>
                  <a:miter/>
                </a:ln>
              </p:spPr>
              <p:txBody>
                <a:bodyPr rtlCol="0" anchor="ctr"/>
                <a:lstStyle/>
                <a:p>
                  <a:endParaRPr lang="en-US" sz="1799"/>
                </a:p>
              </p:txBody>
            </p:sp>
          </p:grpSp>
          <p:grpSp>
            <p:nvGrpSpPr>
              <p:cNvPr id="14" name="Graphic 503">
                <a:extLst>
                  <a:ext uri="{FF2B5EF4-FFF2-40B4-BE49-F238E27FC236}">
                    <a16:creationId xmlns:a16="http://schemas.microsoft.com/office/drawing/2014/main" id="{8A5AC18B-3F61-5BE0-CA67-12E9A5739A97}"/>
                  </a:ext>
                </a:extLst>
              </p:cNvPr>
              <p:cNvGrpSpPr/>
              <p:nvPr/>
            </p:nvGrpSpPr>
            <p:grpSpPr>
              <a:xfrm>
                <a:off x="6031312" y="4181743"/>
                <a:ext cx="230081" cy="397256"/>
                <a:chOff x="6031312" y="4181743"/>
                <a:chExt cx="230081" cy="397256"/>
              </a:xfrm>
              <a:noFill/>
            </p:grpSpPr>
            <p:sp>
              <p:nvSpPr>
                <p:cNvPr id="18" name="Freeform 2628">
                  <a:extLst>
                    <a:ext uri="{FF2B5EF4-FFF2-40B4-BE49-F238E27FC236}">
                      <a16:creationId xmlns:a16="http://schemas.microsoft.com/office/drawing/2014/main" id="{ED8EB58B-FB73-A12A-41B6-7FAD2A6DC642}"/>
                    </a:ext>
                  </a:extLst>
                </p:cNvPr>
                <p:cNvSpPr/>
                <p:nvPr/>
              </p:nvSpPr>
              <p:spPr>
                <a:xfrm>
                  <a:off x="6031312" y="4209766"/>
                  <a:ext cx="226133" cy="369233"/>
                </a:xfrm>
                <a:custGeom>
                  <a:avLst/>
                  <a:gdLst>
                    <a:gd name="connsiteX0" fmla="*/ 226133 w 226133"/>
                    <a:gd name="connsiteY0" fmla="*/ 0 h 369233"/>
                    <a:gd name="connsiteX1" fmla="*/ 67675 w 226133"/>
                    <a:gd name="connsiteY1" fmla="*/ 90660 h 369233"/>
                    <a:gd name="connsiteX2" fmla="*/ 0 w 226133"/>
                    <a:gd name="connsiteY2" fmla="*/ 267035 h 369233"/>
                    <a:gd name="connsiteX3" fmla="*/ 18157 w 226133"/>
                    <a:gd name="connsiteY3" fmla="*/ 369234 h 369233"/>
                  </a:gdLst>
                  <a:ahLst/>
                  <a:cxnLst>
                    <a:cxn ang="0">
                      <a:pos x="connsiteX0" y="connsiteY0"/>
                    </a:cxn>
                    <a:cxn ang="0">
                      <a:pos x="connsiteX1" y="connsiteY1"/>
                    </a:cxn>
                    <a:cxn ang="0">
                      <a:pos x="connsiteX2" y="connsiteY2"/>
                    </a:cxn>
                    <a:cxn ang="0">
                      <a:pos x="connsiteX3" y="connsiteY3"/>
                    </a:cxn>
                  </a:cxnLst>
                  <a:rect l="l" t="t" r="r" b="b"/>
                  <a:pathLst>
                    <a:path w="226133" h="369233">
                      <a:moveTo>
                        <a:pt x="226133" y="0"/>
                      </a:moveTo>
                      <a:cubicBezTo>
                        <a:pt x="165061" y="11538"/>
                        <a:pt x="108940" y="44506"/>
                        <a:pt x="67675" y="90660"/>
                      </a:cubicBezTo>
                      <a:cubicBezTo>
                        <a:pt x="26410" y="140111"/>
                        <a:pt x="1651" y="202749"/>
                        <a:pt x="0" y="267035"/>
                      </a:cubicBezTo>
                      <a:cubicBezTo>
                        <a:pt x="0" y="301651"/>
                        <a:pt x="4952" y="336267"/>
                        <a:pt x="18157" y="369234"/>
                      </a:cubicBezTo>
                    </a:path>
                  </a:pathLst>
                </a:custGeom>
                <a:noFill/>
                <a:ln w="16501" cap="rnd">
                  <a:solidFill>
                    <a:srgbClr val="000000"/>
                  </a:solidFill>
                  <a:prstDash val="solid"/>
                  <a:miter/>
                </a:ln>
              </p:spPr>
              <p:txBody>
                <a:bodyPr rtlCol="0" anchor="ctr"/>
                <a:lstStyle/>
                <a:p>
                  <a:endParaRPr lang="en-US" sz="1799"/>
                </a:p>
              </p:txBody>
            </p:sp>
            <p:sp>
              <p:nvSpPr>
                <p:cNvPr id="19" name="Freeform 2629">
                  <a:extLst>
                    <a:ext uri="{FF2B5EF4-FFF2-40B4-BE49-F238E27FC236}">
                      <a16:creationId xmlns:a16="http://schemas.microsoft.com/office/drawing/2014/main" id="{AE1A9B70-535A-9D86-F5D3-19DBD2F93499}"/>
                    </a:ext>
                  </a:extLst>
                </p:cNvPr>
                <p:cNvSpPr/>
                <p:nvPr/>
              </p:nvSpPr>
              <p:spPr>
                <a:xfrm>
                  <a:off x="6184819" y="4181743"/>
                  <a:ext cx="76575" cy="97253"/>
                </a:xfrm>
                <a:custGeom>
                  <a:avLst/>
                  <a:gdLst>
                    <a:gd name="connsiteX0" fmla="*/ 31361 w 76575"/>
                    <a:gd name="connsiteY0" fmla="*/ 97253 h 97253"/>
                    <a:gd name="connsiteX1" fmla="*/ 67674 w 76575"/>
                    <a:gd name="connsiteY1" fmla="*/ 41209 h 97253"/>
                    <a:gd name="connsiteX2" fmla="*/ 75927 w 76575"/>
                    <a:gd name="connsiteY2" fmla="*/ 29671 h 97253"/>
                    <a:gd name="connsiteX3" fmla="*/ 72627 w 76575"/>
                    <a:gd name="connsiteY3" fmla="*/ 21429 h 97253"/>
                    <a:gd name="connsiteX4" fmla="*/ 0 w 76575"/>
                    <a:gd name="connsiteY4" fmla="*/ 0 h 97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5" h="97253">
                      <a:moveTo>
                        <a:pt x="31361" y="97253"/>
                      </a:moveTo>
                      <a:cubicBezTo>
                        <a:pt x="42915" y="79122"/>
                        <a:pt x="56120" y="60990"/>
                        <a:pt x="67674" y="41209"/>
                      </a:cubicBezTo>
                      <a:cubicBezTo>
                        <a:pt x="70976" y="37913"/>
                        <a:pt x="72627" y="32967"/>
                        <a:pt x="75927" y="29671"/>
                      </a:cubicBezTo>
                      <a:cubicBezTo>
                        <a:pt x="77578" y="26374"/>
                        <a:pt x="75927" y="23077"/>
                        <a:pt x="72627" y="21429"/>
                      </a:cubicBezTo>
                      <a:cubicBezTo>
                        <a:pt x="47867" y="14835"/>
                        <a:pt x="24759" y="6593"/>
                        <a:pt x="0" y="0"/>
                      </a:cubicBezTo>
                    </a:path>
                  </a:pathLst>
                </a:custGeom>
                <a:noFill/>
                <a:ln w="16501" cap="rnd">
                  <a:solidFill>
                    <a:srgbClr val="000000"/>
                  </a:solidFill>
                  <a:prstDash val="solid"/>
                  <a:miter/>
                </a:ln>
              </p:spPr>
              <p:txBody>
                <a:bodyPr rtlCol="0" anchor="ctr"/>
                <a:lstStyle/>
                <a:p>
                  <a:endParaRPr lang="en-US" sz="1799"/>
                </a:p>
              </p:txBody>
            </p:sp>
          </p:grpSp>
          <p:grpSp>
            <p:nvGrpSpPr>
              <p:cNvPr id="15" name="Graphic 503">
                <a:extLst>
                  <a:ext uri="{FF2B5EF4-FFF2-40B4-BE49-F238E27FC236}">
                    <a16:creationId xmlns:a16="http://schemas.microsoft.com/office/drawing/2014/main" id="{1505596D-6DE8-F717-9727-B8EF2853FA9C}"/>
                  </a:ext>
                </a:extLst>
              </p:cNvPr>
              <p:cNvGrpSpPr/>
              <p:nvPr/>
            </p:nvGrpSpPr>
            <p:grpSpPr>
              <a:xfrm>
                <a:off x="6384542" y="4213062"/>
                <a:ext cx="242639" cy="391745"/>
                <a:chOff x="6384542" y="4213062"/>
                <a:chExt cx="242639" cy="391745"/>
              </a:xfrm>
              <a:noFill/>
            </p:grpSpPr>
            <p:sp>
              <p:nvSpPr>
                <p:cNvPr id="16" name="Freeform 2626">
                  <a:extLst>
                    <a:ext uri="{FF2B5EF4-FFF2-40B4-BE49-F238E27FC236}">
                      <a16:creationId xmlns:a16="http://schemas.microsoft.com/office/drawing/2014/main" id="{6A3F0E5B-B4D3-9A40-17CE-A7900598CEBE}"/>
                    </a:ext>
                  </a:extLst>
                </p:cNvPr>
                <p:cNvSpPr/>
                <p:nvPr/>
              </p:nvSpPr>
              <p:spPr>
                <a:xfrm>
                  <a:off x="6384542" y="4213062"/>
                  <a:ext cx="199315" cy="387365"/>
                </a:xfrm>
                <a:custGeom>
                  <a:avLst/>
                  <a:gdLst>
                    <a:gd name="connsiteX0" fmla="*/ 171663 w 199315"/>
                    <a:gd name="connsiteY0" fmla="*/ 387366 h 387365"/>
                    <a:gd name="connsiteX1" fmla="*/ 193121 w 199315"/>
                    <a:gd name="connsiteY1" fmla="*/ 207694 h 387365"/>
                    <a:gd name="connsiteX2" fmla="*/ 92434 w 199315"/>
                    <a:gd name="connsiteY2" fmla="*/ 47803 h 387365"/>
                    <a:gd name="connsiteX3" fmla="*/ 0 w 199315"/>
                    <a:gd name="connsiteY3" fmla="*/ 0 h 387365"/>
                  </a:gdLst>
                  <a:ahLst/>
                  <a:cxnLst>
                    <a:cxn ang="0">
                      <a:pos x="connsiteX0" y="connsiteY0"/>
                    </a:cxn>
                    <a:cxn ang="0">
                      <a:pos x="connsiteX1" y="connsiteY1"/>
                    </a:cxn>
                    <a:cxn ang="0">
                      <a:pos x="connsiteX2" y="connsiteY2"/>
                    </a:cxn>
                    <a:cxn ang="0">
                      <a:pos x="connsiteX3" y="connsiteY3"/>
                    </a:cxn>
                  </a:cxnLst>
                  <a:rect l="l" t="t" r="r" b="b"/>
                  <a:pathLst>
                    <a:path w="199315" h="387365">
                      <a:moveTo>
                        <a:pt x="171663" y="387366"/>
                      </a:moveTo>
                      <a:cubicBezTo>
                        <a:pt x="198073" y="331322"/>
                        <a:pt x="206326" y="267035"/>
                        <a:pt x="193121" y="207694"/>
                      </a:cubicBezTo>
                      <a:cubicBezTo>
                        <a:pt x="179916" y="145057"/>
                        <a:pt x="143603" y="87364"/>
                        <a:pt x="92434" y="47803"/>
                      </a:cubicBezTo>
                      <a:cubicBezTo>
                        <a:pt x="64374" y="26374"/>
                        <a:pt x="33012" y="9890"/>
                        <a:pt x="0" y="0"/>
                      </a:cubicBezTo>
                    </a:path>
                  </a:pathLst>
                </a:custGeom>
                <a:noFill/>
                <a:ln w="16501" cap="rnd">
                  <a:solidFill>
                    <a:srgbClr val="000000"/>
                  </a:solidFill>
                  <a:prstDash val="solid"/>
                  <a:miter/>
                </a:ln>
              </p:spPr>
              <p:txBody>
                <a:bodyPr rtlCol="0" anchor="ctr"/>
                <a:lstStyle/>
                <a:p>
                  <a:endParaRPr lang="en-US" sz="1799"/>
                </a:p>
              </p:txBody>
            </p:sp>
            <p:sp>
              <p:nvSpPr>
                <p:cNvPr id="17" name="Freeform 2627">
                  <a:extLst>
                    <a:ext uri="{FF2B5EF4-FFF2-40B4-BE49-F238E27FC236}">
                      <a16:creationId xmlns:a16="http://schemas.microsoft.com/office/drawing/2014/main" id="{4E915E0C-A570-6408-240F-DBE6B6FB855B}"/>
                    </a:ext>
                  </a:extLst>
                </p:cNvPr>
                <p:cNvSpPr/>
                <p:nvPr/>
              </p:nvSpPr>
              <p:spPr>
                <a:xfrm>
                  <a:off x="6524843" y="4524604"/>
                  <a:ext cx="102337" cy="80204"/>
                </a:xfrm>
                <a:custGeom>
                  <a:avLst/>
                  <a:gdLst>
                    <a:gd name="connsiteX0" fmla="*/ 0 w 102337"/>
                    <a:gd name="connsiteY0" fmla="*/ 0 h 80204"/>
                    <a:gd name="connsiteX1" fmla="*/ 23109 w 102337"/>
                    <a:gd name="connsiteY1" fmla="*/ 64286 h 80204"/>
                    <a:gd name="connsiteX2" fmla="*/ 28060 w 102337"/>
                    <a:gd name="connsiteY2" fmla="*/ 77473 h 80204"/>
                    <a:gd name="connsiteX3" fmla="*/ 36314 w 102337"/>
                    <a:gd name="connsiteY3" fmla="*/ 79121 h 80204"/>
                    <a:gd name="connsiteX4" fmla="*/ 102338 w 102337"/>
                    <a:gd name="connsiteY4" fmla="*/ 29670 h 8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37" h="80204">
                      <a:moveTo>
                        <a:pt x="0" y="0"/>
                      </a:moveTo>
                      <a:cubicBezTo>
                        <a:pt x="8253" y="21429"/>
                        <a:pt x="14856" y="42857"/>
                        <a:pt x="23109" y="64286"/>
                      </a:cubicBezTo>
                      <a:cubicBezTo>
                        <a:pt x="23109" y="69231"/>
                        <a:pt x="26410" y="72528"/>
                        <a:pt x="28060" y="77473"/>
                      </a:cubicBezTo>
                      <a:cubicBezTo>
                        <a:pt x="28060" y="80770"/>
                        <a:pt x="34663" y="80770"/>
                        <a:pt x="36314" y="79121"/>
                      </a:cubicBezTo>
                      <a:cubicBezTo>
                        <a:pt x="57771" y="62638"/>
                        <a:pt x="80880" y="46154"/>
                        <a:pt x="102338" y="29670"/>
                      </a:cubicBezTo>
                    </a:path>
                  </a:pathLst>
                </a:custGeom>
                <a:noFill/>
                <a:ln w="16501" cap="rnd">
                  <a:solidFill>
                    <a:srgbClr val="000000"/>
                  </a:solidFill>
                  <a:prstDash val="solid"/>
                  <a:miter/>
                </a:ln>
              </p:spPr>
              <p:txBody>
                <a:bodyPr rtlCol="0" anchor="ctr"/>
                <a:lstStyle/>
                <a:p>
                  <a:endParaRPr lang="en-US" sz="1799"/>
                </a:p>
              </p:txBody>
            </p:sp>
          </p:grpSp>
        </p:grpSp>
        <p:sp>
          <p:nvSpPr>
            <p:cNvPr id="12" name="Freeform 2622">
              <a:extLst>
                <a:ext uri="{FF2B5EF4-FFF2-40B4-BE49-F238E27FC236}">
                  <a16:creationId xmlns:a16="http://schemas.microsoft.com/office/drawing/2014/main" id="{730F1B40-305D-DA14-784F-52ED95BEE655}"/>
                </a:ext>
              </a:extLst>
            </p:cNvPr>
            <p:cNvSpPr/>
            <p:nvPr/>
          </p:nvSpPr>
          <p:spPr>
            <a:xfrm>
              <a:off x="6179867" y="4275700"/>
              <a:ext cx="260795" cy="412091"/>
            </a:xfrm>
            <a:custGeom>
              <a:avLst/>
              <a:gdLst>
                <a:gd name="connsiteX0" fmla="*/ 130398 w 260795"/>
                <a:gd name="connsiteY0" fmla="*/ 0 h 412091"/>
                <a:gd name="connsiteX1" fmla="*/ 0 w 260795"/>
                <a:gd name="connsiteY1" fmla="*/ 225826 h 412091"/>
                <a:gd name="connsiteX2" fmla="*/ 130398 w 260795"/>
                <a:gd name="connsiteY2" fmla="*/ 225826 h 412091"/>
                <a:gd name="connsiteX3" fmla="*/ 130398 w 260795"/>
                <a:gd name="connsiteY3" fmla="*/ 412092 h 412091"/>
                <a:gd name="connsiteX4" fmla="*/ 260796 w 260795"/>
                <a:gd name="connsiteY4" fmla="*/ 168133 h 412091"/>
                <a:gd name="connsiteX5" fmla="*/ 130398 w 260795"/>
                <a:gd name="connsiteY5" fmla="*/ 168133 h 412091"/>
                <a:gd name="connsiteX6" fmla="*/ 130398 w 260795"/>
                <a:gd name="connsiteY6" fmla="*/ 0 h 41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5" h="412091">
                  <a:moveTo>
                    <a:pt x="130398" y="0"/>
                  </a:moveTo>
                  <a:lnTo>
                    <a:pt x="0" y="225826"/>
                  </a:lnTo>
                  <a:lnTo>
                    <a:pt x="130398" y="225826"/>
                  </a:lnTo>
                  <a:lnTo>
                    <a:pt x="130398" y="412092"/>
                  </a:lnTo>
                  <a:lnTo>
                    <a:pt x="260796" y="168133"/>
                  </a:lnTo>
                  <a:lnTo>
                    <a:pt x="130398" y="168133"/>
                  </a:lnTo>
                  <a:lnTo>
                    <a:pt x="130398" y="0"/>
                  </a:lnTo>
                  <a:close/>
                </a:path>
              </a:pathLst>
            </a:custGeom>
            <a:solidFill>
              <a:srgbClr val="E96751"/>
            </a:solidFill>
            <a:ln w="16501" cap="rnd">
              <a:solidFill>
                <a:srgbClr val="000000"/>
              </a:solidFill>
              <a:prstDash val="solid"/>
              <a:round/>
            </a:ln>
          </p:spPr>
          <p:txBody>
            <a:bodyPr rtlCol="0" anchor="ctr"/>
            <a:lstStyle/>
            <a:p>
              <a:endParaRPr lang="en-US" sz="1799"/>
            </a:p>
          </p:txBody>
        </p:sp>
      </p:grpSp>
      <p:grpSp>
        <p:nvGrpSpPr>
          <p:cNvPr id="57" name="Group 56">
            <a:extLst>
              <a:ext uri="{FF2B5EF4-FFF2-40B4-BE49-F238E27FC236}">
                <a16:creationId xmlns:a16="http://schemas.microsoft.com/office/drawing/2014/main" id="{8B3401EA-E9FE-4CF4-D47C-CAC3BCAD5415}"/>
              </a:ext>
            </a:extLst>
          </p:cNvPr>
          <p:cNvGrpSpPr/>
          <p:nvPr/>
        </p:nvGrpSpPr>
        <p:grpSpPr>
          <a:xfrm>
            <a:off x="7540333" y="41990"/>
            <a:ext cx="720674" cy="861774"/>
            <a:chOff x="1015048" y="996928"/>
            <a:chExt cx="1016952" cy="1216059"/>
          </a:xfrm>
        </p:grpSpPr>
        <p:sp>
          <p:nvSpPr>
            <p:cNvPr id="58" name="Oval 57">
              <a:extLst>
                <a:ext uri="{FF2B5EF4-FFF2-40B4-BE49-F238E27FC236}">
                  <a16:creationId xmlns:a16="http://schemas.microsoft.com/office/drawing/2014/main" id="{9F890C35-BF8B-59F9-E6FF-DBA971010E9D}"/>
                </a:ext>
              </a:extLst>
            </p:cNvPr>
            <p:cNvSpPr/>
            <p:nvPr/>
          </p:nvSpPr>
          <p:spPr>
            <a:xfrm>
              <a:off x="1016000" y="1137920"/>
              <a:ext cx="1016000" cy="1016000"/>
            </a:xfrm>
            <a:prstGeom prst="ellipse">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TextBox 58">
              <a:extLst>
                <a:ext uri="{FF2B5EF4-FFF2-40B4-BE49-F238E27FC236}">
                  <a16:creationId xmlns:a16="http://schemas.microsoft.com/office/drawing/2014/main" id="{10E0BAFA-D2D4-EBEA-8C79-D7D2647D9F82}"/>
                </a:ext>
              </a:extLst>
            </p:cNvPr>
            <p:cNvSpPr txBox="1"/>
            <p:nvPr/>
          </p:nvSpPr>
          <p:spPr>
            <a:xfrm>
              <a:off x="1015048" y="996928"/>
              <a:ext cx="971549"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60" name="Graphic 59" descr="Postit Notes with solid fill">
            <a:extLst>
              <a:ext uri="{FF2B5EF4-FFF2-40B4-BE49-F238E27FC236}">
                <a16:creationId xmlns:a16="http://schemas.microsoft.com/office/drawing/2014/main" id="{65D1094B-3869-BB14-D04E-BC8042B78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398" y="5113127"/>
            <a:ext cx="914400" cy="914400"/>
          </a:xfrm>
          <a:prstGeom prst="rect">
            <a:avLst/>
          </a:prstGeom>
        </p:spPr>
      </p:pic>
    </p:spTree>
    <p:extLst>
      <p:ext uri="{BB962C8B-B14F-4D97-AF65-F5344CB8AC3E}">
        <p14:creationId xmlns:p14="http://schemas.microsoft.com/office/powerpoint/2010/main" val="10596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A5E8C-C236-5C60-EC15-C044305F80A2}"/>
            </a:ext>
          </a:extLst>
        </p:cNvPr>
        <p:cNvGrpSpPr/>
        <p:nvPr/>
      </p:nvGrpSpPr>
      <p:grpSpPr>
        <a:xfrm>
          <a:off x="0" y="0"/>
          <a:ext cx="0" cy="0"/>
          <a:chOff x="0" y="0"/>
          <a:chExt cx="0" cy="0"/>
        </a:xfrm>
      </p:grpSpPr>
      <p:sp>
        <p:nvSpPr>
          <p:cNvPr id="26" name="Flowchart: Alternate Process 25">
            <a:extLst>
              <a:ext uri="{FF2B5EF4-FFF2-40B4-BE49-F238E27FC236}">
                <a16:creationId xmlns:a16="http://schemas.microsoft.com/office/drawing/2014/main" id="{17DB99CD-6360-AB23-F9E7-1B636F29F3AC}"/>
              </a:ext>
            </a:extLst>
          </p:cNvPr>
          <p:cNvSpPr/>
          <p:nvPr/>
        </p:nvSpPr>
        <p:spPr>
          <a:xfrm>
            <a:off x="1343025" y="5588091"/>
            <a:ext cx="10235749" cy="1200396"/>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4" name="Flowchart: Alternate Process 23">
            <a:extLst>
              <a:ext uri="{FF2B5EF4-FFF2-40B4-BE49-F238E27FC236}">
                <a16:creationId xmlns:a16="http://schemas.microsoft.com/office/drawing/2014/main" id="{0A3C5583-5FC9-735D-DF91-70086D23086A}"/>
              </a:ext>
            </a:extLst>
          </p:cNvPr>
          <p:cNvSpPr/>
          <p:nvPr/>
        </p:nvSpPr>
        <p:spPr>
          <a:xfrm>
            <a:off x="830086" y="1031579"/>
            <a:ext cx="10595240" cy="1004654"/>
          </a:xfrm>
          <a:prstGeom prst="flowChartAlternateProcess">
            <a:avLst/>
          </a:prstGeom>
          <a:solidFill>
            <a:srgbClr val="3399FF"/>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CFC4599F-180B-AB7B-1B49-2E40521002BC}"/>
              </a:ext>
            </a:extLst>
          </p:cNvPr>
          <p:cNvSpPr>
            <a:spLocks noGrp="1"/>
          </p:cNvSpPr>
          <p:nvPr>
            <p:ph type="body" sz="quarter" idx="16"/>
          </p:nvPr>
        </p:nvSpPr>
        <p:spPr>
          <a:xfrm>
            <a:off x="1944114" y="176332"/>
            <a:ext cx="10614687" cy="803654"/>
          </a:xfrm>
        </p:spPr>
        <p:txBody>
          <a:bodyPr/>
          <a:lstStyle/>
          <a:p>
            <a:r>
              <a:rPr lang="en-GB" sz="3800" b="1" dirty="0">
                <a:solidFill>
                  <a:srgbClr val="3399FF"/>
                </a:solidFill>
              </a:rPr>
              <a:t>Vraag 3 (B) </a:t>
            </a:r>
            <a:r>
              <a:rPr lang="en-GB" sz="2800" i="1" dirty="0"/>
              <a:t>Voorbeeldantwoord </a:t>
            </a:r>
          </a:p>
        </p:txBody>
      </p:sp>
      <p:sp>
        <p:nvSpPr>
          <p:cNvPr id="6" name="Text Placeholder 5">
            <a:extLst>
              <a:ext uri="{FF2B5EF4-FFF2-40B4-BE49-F238E27FC236}">
                <a16:creationId xmlns:a16="http://schemas.microsoft.com/office/drawing/2014/main" id="{C5136C85-EF2C-5646-1C21-4362246CB13D}"/>
              </a:ext>
            </a:extLst>
          </p:cNvPr>
          <p:cNvSpPr>
            <a:spLocks noGrp="1"/>
          </p:cNvSpPr>
          <p:nvPr>
            <p:ph type="body" sz="quarter" idx="18"/>
          </p:nvPr>
        </p:nvSpPr>
        <p:spPr>
          <a:xfrm>
            <a:off x="1050159" y="1152276"/>
            <a:ext cx="10614687" cy="803653"/>
          </a:xfrm>
        </p:spPr>
        <p:txBody>
          <a:bodyPr anchor="ctr"/>
          <a:lstStyle/>
          <a:p>
            <a:pPr algn="ctr">
              <a:spcBef>
                <a:spcPts val="0"/>
              </a:spcBef>
            </a:pPr>
            <a:r>
              <a:rPr lang="en-US" sz="2800" i="1" u="sng" dirty="0">
                <a:solidFill>
                  <a:srgbClr val="FFFFFF"/>
                </a:solidFill>
              </a:rPr>
              <a:t>of kan er als volgt uitzien</a:t>
            </a:r>
            <a:r>
              <a:rPr lang="en-US" sz="2800" i="1" dirty="0">
                <a:solidFill>
                  <a:srgbClr val="FFFFFF"/>
                </a:solidFill>
              </a:rPr>
              <a:t>: "Benadruk en leg de verwachte effecten van het project uit"</a:t>
            </a:r>
          </a:p>
        </p:txBody>
      </p:sp>
      <p:sp>
        <p:nvSpPr>
          <p:cNvPr id="21" name="Text Placeholder 5">
            <a:extLst>
              <a:ext uri="{FF2B5EF4-FFF2-40B4-BE49-F238E27FC236}">
                <a16:creationId xmlns:a16="http://schemas.microsoft.com/office/drawing/2014/main" id="{F049FE79-F763-278D-66C2-2EB3CBA1964C}"/>
              </a:ext>
            </a:extLst>
          </p:cNvPr>
          <p:cNvSpPr txBox="1">
            <a:spLocks/>
          </p:cNvSpPr>
          <p:nvPr/>
        </p:nvSpPr>
        <p:spPr>
          <a:xfrm>
            <a:off x="1820863" y="2214100"/>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i="1" dirty="0">
                <a:solidFill>
                  <a:srgbClr val="494949"/>
                </a:solidFill>
              </a:rPr>
              <a:t>"Het project zal direct twee fulltime banen opleveren (1 gezinslid en twee parttime seizoensmedewerkers). We schatten dat er jaarlijks € 100.000 extra aan toeristische bestedingen in het gebied zal worden gedaan, aangezien gasten </a:t>
            </a:r>
            <a:r>
              <a:rPr lang="en-US" sz="2000" i="1" dirty="0" err="1">
                <a:solidFill>
                  <a:srgbClr val="494949"/>
                </a:solidFill>
              </a:rPr>
              <a:t>gebruik</a:t>
            </a:r>
            <a:r>
              <a:rPr lang="en-US" sz="2000" i="1" dirty="0">
                <a:solidFill>
                  <a:srgbClr val="494949"/>
                </a:solidFill>
              </a:rPr>
              <a:t> zullen </a:t>
            </a:r>
            <a:r>
              <a:rPr lang="en-US" sz="2000" i="1" dirty="0" err="1">
                <a:solidFill>
                  <a:srgbClr val="494949"/>
                </a:solidFill>
              </a:rPr>
              <a:t>maken van </a:t>
            </a:r>
            <a:r>
              <a:rPr lang="en-US" sz="2000" i="1" dirty="0">
                <a:solidFill>
                  <a:srgbClr val="494949"/>
                </a:solidFill>
              </a:rPr>
              <a:t>lokale restaurants, winkels en aanbieders van activiteiten (gebaseerd op 800 gasten/jaar met een gemiddelde dagelijkse besteding van € 50 buiten de accommodatie). </a:t>
            </a:r>
          </a:p>
          <a:p>
            <a:pPr marL="0" indent="0"/>
            <a:r>
              <a:rPr lang="en-US" sz="2000" i="1" dirty="0">
                <a:solidFill>
                  <a:srgbClr val="494949"/>
                </a:solidFill>
              </a:rPr>
              <a:t>Door een ongebruikt deel van onze boerderij </a:t>
            </a:r>
            <a:r>
              <a:rPr lang="en-US" sz="2000" i="1" dirty="0" err="1">
                <a:solidFill>
                  <a:srgbClr val="494949"/>
                </a:solidFill>
              </a:rPr>
              <a:t>nieuw leven in te blazen </a:t>
            </a:r>
            <a:r>
              <a:rPr lang="en-US" sz="2000" i="1" dirty="0">
                <a:solidFill>
                  <a:srgbClr val="494949"/>
                </a:solidFill>
              </a:rPr>
              <a:t>voor toerisme, draagt het project bij aan de diversificatie van de plattelandseconomie en blijft onze jongere generatie lokaal aan het werk. Bovendien gaan we samenwerken met de dorpscoöperatie om gasten manden met lokale producten aan te bieden, waarmee we lokale boeren ondersteunen." </a:t>
            </a:r>
          </a:p>
        </p:txBody>
      </p:sp>
      <p:sp>
        <p:nvSpPr>
          <p:cNvPr id="25" name="Flowchart: Alternate Process 24">
            <a:extLst>
              <a:ext uri="{FF2B5EF4-FFF2-40B4-BE49-F238E27FC236}">
                <a16:creationId xmlns:a16="http://schemas.microsoft.com/office/drawing/2014/main" id="{8C22DD80-DB1C-9D79-9B70-1940690A9E7C}"/>
              </a:ext>
            </a:extLst>
          </p:cNvPr>
          <p:cNvSpPr/>
          <p:nvPr/>
        </p:nvSpPr>
        <p:spPr>
          <a:xfrm>
            <a:off x="1523486" y="2094002"/>
            <a:ext cx="9964593" cy="3373991"/>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F2889D32-6358-4FF2-883B-317191A4BAD7}"/>
              </a:ext>
            </a:extLst>
          </p:cNvPr>
          <p:cNvSpPr txBox="1">
            <a:spLocks/>
          </p:cNvSpPr>
          <p:nvPr/>
        </p:nvSpPr>
        <p:spPr>
          <a:xfrm>
            <a:off x="1523486" y="5606066"/>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Opmerking</a:t>
            </a:r>
            <a:r>
              <a:rPr lang="en-US" sz="2200" dirty="0">
                <a:solidFill>
                  <a:schemeClr val="bg1"/>
                </a:solidFill>
              </a:rPr>
              <a:t>: Gebruik voor vragen over de impact specifieke gegevens en koppel deze aan de doelstellingen van de subsidie. </a:t>
            </a:r>
            <a:r>
              <a:rPr lang="en-US" sz="2000" dirty="0">
                <a:solidFill>
                  <a:schemeClr val="bg1"/>
                </a:solidFill>
              </a:rPr>
              <a:t>Dit antwoord kwantificeert banen en uitgaven en bevat trefwoorden als diversificatie van de plattelandseconomie, behoud van jongeren, samenwerking met de gemeenschap – allemaal zaken die financiers graag horen. </a:t>
            </a:r>
            <a:r>
              <a:rPr lang="en-US" sz="2000" b="1" dirty="0">
                <a:solidFill>
                  <a:schemeClr val="bg1"/>
                </a:solidFill>
                <a:hlinkClick r:id="rId2">
                  <a:extLst>
                    <a:ext uri="{A12FA001-AC4F-418D-AE19-62706E023703}">
                      <ahyp:hlinkClr xmlns:ahyp="http://schemas.microsoft.com/office/drawing/2018/hyperlinkcolor" val="tx"/>
                    </a:ext>
                  </a:extLst>
                </a:hlinkClick>
              </a:rPr>
              <a:t>Bron </a:t>
            </a:r>
            <a:r>
              <a:rPr lang="en-US" sz="2000" dirty="0">
                <a:solidFill>
                  <a:schemeClr val="bg1"/>
                </a:solidFill>
                <a:hlinkClick r:id="rId2">
                  <a:extLst>
                    <a:ext uri="{A12FA001-AC4F-418D-AE19-62706E023703}">
                      <ahyp:hlinkClr xmlns:ahyp="http://schemas.microsoft.com/office/drawing/2018/hyperlinkcolor" val="tx"/>
                    </a:ext>
                  </a:extLst>
                </a:hlinkClick>
              </a:rPr>
              <a:t>Glamping-locatie op Bere krijgt financiering van Leader</a:t>
            </a:r>
            <a:endParaRPr lang="en-US" sz="2000" dirty="0">
              <a:solidFill>
                <a:schemeClr val="bg1"/>
              </a:solidFill>
            </a:endParaRPr>
          </a:p>
          <a:p>
            <a:pPr marL="0" indent="0"/>
            <a:r>
              <a:rPr lang="en-US" sz="2200" dirty="0">
                <a:solidFill>
                  <a:schemeClr val="bg1"/>
                </a:solidFill>
              </a:rPr>
              <a:t> </a:t>
            </a:r>
          </a:p>
          <a:p>
            <a:pPr marL="0" indent="0"/>
            <a:endParaRPr lang="en-US" sz="2200" dirty="0">
              <a:solidFill>
                <a:schemeClr val="bg1"/>
              </a:solidFill>
            </a:endParaRPr>
          </a:p>
          <a:p>
            <a:pPr marL="0" indent="0"/>
            <a:endParaRPr lang="en-GB" sz="2200" dirty="0">
              <a:solidFill>
                <a:schemeClr val="bg1"/>
              </a:solidFill>
            </a:endParaRPr>
          </a:p>
        </p:txBody>
      </p:sp>
      <p:cxnSp>
        <p:nvCxnSpPr>
          <p:cNvPr id="33" name="Connector: Elbow 32">
            <a:extLst>
              <a:ext uri="{FF2B5EF4-FFF2-40B4-BE49-F238E27FC236}">
                <a16:creationId xmlns:a16="http://schemas.microsoft.com/office/drawing/2014/main" id="{065FD561-D9EC-162A-D557-A57C06E61154}"/>
              </a:ext>
            </a:extLst>
          </p:cNvPr>
          <p:cNvCxnSpPr>
            <a:cxnSpLocks/>
            <a:stCxn id="24" idx="1"/>
            <a:endCxn id="25" idx="1"/>
          </p:cNvCxnSpPr>
          <p:nvPr/>
        </p:nvCxnSpPr>
        <p:spPr>
          <a:xfrm rot="10800000" flipH="1" flipV="1">
            <a:off x="830086" y="1533906"/>
            <a:ext cx="693400" cy="2247092"/>
          </a:xfrm>
          <a:prstGeom prst="bentConnector3">
            <a:avLst>
              <a:gd name="adj1" fmla="val -32968"/>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572FBE9-9AEB-8D88-489D-DFEB1350A66F}"/>
              </a:ext>
            </a:extLst>
          </p:cNvPr>
          <p:cNvCxnSpPr>
            <a:cxnSpLocks/>
          </p:cNvCxnSpPr>
          <p:nvPr/>
        </p:nvCxnSpPr>
        <p:spPr>
          <a:xfrm rot="16200000" flipH="1">
            <a:off x="-91239" y="4389016"/>
            <a:ext cx="2059024" cy="650094"/>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3AFEA2D-8A2B-F466-14D7-20F47A2A88E0}"/>
              </a:ext>
            </a:extLst>
          </p:cNvPr>
          <p:cNvCxnSpPr>
            <a:cxnSpLocks/>
          </p:cNvCxnSpPr>
          <p:nvPr/>
        </p:nvCxnSpPr>
        <p:spPr>
          <a:xfrm>
            <a:off x="2028439" y="9118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grpSp>
        <p:nvGrpSpPr>
          <p:cNvPr id="7" name="Graphic 503">
            <a:extLst>
              <a:ext uri="{FF2B5EF4-FFF2-40B4-BE49-F238E27FC236}">
                <a16:creationId xmlns:a16="http://schemas.microsoft.com/office/drawing/2014/main" id="{6A041A73-FBFF-2349-6ECC-0E054A13A15C}"/>
              </a:ext>
            </a:extLst>
          </p:cNvPr>
          <p:cNvGrpSpPr/>
          <p:nvPr/>
        </p:nvGrpSpPr>
        <p:grpSpPr>
          <a:xfrm>
            <a:off x="883350" y="85877"/>
            <a:ext cx="987297" cy="897888"/>
            <a:chOff x="18003154" y="7258468"/>
            <a:chExt cx="1284171" cy="1114197"/>
          </a:xfrm>
        </p:grpSpPr>
        <p:grpSp>
          <p:nvGrpSpPr>
            <p:cNvPr id="8" name="Graphic 503">
              <a:extLst>
                <a:ext uri="{FF2B5EF4-FFF2-40B4-BE49-F238E27FC236}">
                  <a16:creationId xmlns:a16="http://schemas.microsoft.com/office/drawing/2014/main" id="{D51BAF3A-FB12-3348-ECA8-8158DA53E0A5}"/>
                </a:ext>
              </a:extLst>
            </p:cNvPr>
            <p:cNvGrpSpPr/>
            <p:nvPr/>
          </p:nvGrpSpPr>
          <p:grpSpPr>
            <a:xfrm>
              <a:off x="18003154" y="7258468"/>
              <a:ext cx="1284171" cy="1114197"/>
              <a:chOff x="18003154" y="7258468"/>
              <a:chExt cx="1284171" cy="1114197"/>
            </a:xfrm>
            <a:noFill/>
          </p:grpSpPr>
          <p:sp>
            <p:nvSpPr>
              <p:cNvPr id="22" name="Freeform 712">
                <a:extLst>
                  <a:ext uri="{FF2B5EF4-FFF2-40B4-BE49-F238E27FC236}">
                    <a16:creationId xmlns:a16="http://schemas.microsoft.com/office/drawing/2014/main" id="{FDDEC85C-19DA-B507-067D-4ED5C9D07D93}"/>
                  </a:ext>
                </a:extLst>
              </p:cNvPr>
              <p:cNvSpPr/>
              <p:nvPr/>
            </p:nvSpPr>
            <p:spPr>
              <a:xfrm>
                <a:off x="18086560" y="7648257"/>
                <a:ext cx="984537" cy="724407"/>
              </a:xfrm>
              <a:custGeom>
                <a:avLst/>
                <a:gdLst>
                  <a:gd name="connsiteX0" fmla="*/ 984537 w 984537"/>
                  <a:gd name="connsiteY0" fmla="*/ 527477 h 724407"/>
                  <a:gd name="connsiteX1" fmla="*/ 817826 w 984537"/>
                  <a:gd name="connsiteY1" fmla="*/ 660994 h 724407"/>
                  <a:gd name="connsiteX2" fmla="*/ 613151 w 984537"/>
                  <a:gd name="connsiteY2" fmla="*/ 721984 h 724407"/>
                  <a:gd name="connsiteX3" fmla="*/ 391969 w 984537"/>
                  <a:gd name="connsiteY3" fmla="*/ 698907 h 724407"/>
                  <a:gd name="connsiteX4" fmla="*/ 197197 w 984537"/>
                  <a:gd name="connsiteY4" fmla="*/ 591763 h 724407"/>
                  <a:gd name="connsiteX5" fmla="*/ 63498 w 984537"/>
                  <a:gd name="connsiteY5" fmla="*/ 425278 h 724407"/>
                  <a:gd name="connsiteX6" fmla="*/ 2427 w 984537"/>
                  <a:gd name="connsiteY6" fmla="*/ 220880 h 724407"/>
                  <a:gd name="connsiteX7" fmla="*/ 25536 w 984537"/>
                  <a:gd name="connsiteY7" fmla="*/ 0 h 7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537" h="724407">
                    <a:moveTo>
                      <a:pt x="984537" y="527477"/>
                    </a:moveTo>
                    <a:cubicBezTo>
                      <a:pt x="938319" y="583521"/>
                      <a:pt x="880548" y="628027"/>
                      <a:pt x="817826" y="660994"/>
                    </a:cubicBezTo>
                    <a:cubicBezTo>
                      <a:pt x="755103" y="693962"/>
                      <a:pt x="684126" y="715390"/>
                      <a:pt x="613151" y="721984"/>
                    </a:cubicBezTo>
                    <a:cubicBezTo>
                      <a:pt x="540524" y="728578"/>
                      <a:pt x="466247" y="721984"/>
                      <a:pt x="391969" y="698907"/>
                    </a:cubicBezTo>
                    <a:cubicBezTo>
                      <a:pt x="317692" y="675830"/>
                      <a:pt x="253318" y="639566"/>
                      <a:pt x="197197" y="591763"/>
                    </a:cubicBezTo>
                    <a:cubicBezTo>
                      <a:pt x="141078" y="545609"/>
                      <a:pt x="96510" y="487916"/>
                      <a:pt x="63498" y="425278"/>
                    </a:cubicBezTo>
                    <a:cubicBezTo>
                      <a:pt x="30486" y="362641"/>
                      <a:pt x="9030" y="291761"/>
                      <a:pt x="2427" y="220880"/>
                    </a:cubicBezTo>
                    <a:cubicBezTo>
                      <a:pt x="-4176" y="148353"/>
                      <a:pt x="2427" y="74176"/>
                      <a:pt x="25536" y="0"/>
                    </a:cubicBezTo>
                  </a:path>
                </a:pathLst>
              </a:custGeom>
              <a:noFill/>
              <a:ln w="16501" cap="rnd">
                <a:solidFill>
                  <a:srgbClr val="000000"/>
                </a:solidFill>
                <a:prstDash val="solid"/>
                <a:round/>
              </a:ln>
            </p:spPr>
            <p:txBody>
              <a:bodyPr rtlCol="0" anchor="ctr"/>
              <a:lstStyle/>
              <a:p>
                <a:endParaRPr lang="en-US" sz="1799"/>
              </a:p>
            </p:txBody>
          </p:sp>
          <p:sp>
            <p:nvSpPr>
              <p:cNvPr id="27" name="Freeform 713">
                <a:extLst>
                  <a:ext uri="{FF2B5EF4-FFF2-40B4-BE49-F238E27FC236}">
                    <a16:creationId xmlns:a16="http://schemas.microsoft.com/office/drawing/2014/main" id="{D180DDFD-1C7A-C444-E678-C9B0C6CCB7D9}"/>
                  </a:ext>
                </a:extLst>
              </p:cNvPr>
              <p:cNvSpPr/>
              <p:nvPr/>
            </p:nvSpPr>
            <p:spPr>
              <a:xfrm>
                <a:off x="18217733" y="7258468"/>
                <a:ext cx="984537" cy="724407"/>
              </a:xfrm>
              <a:custGeom>
                <a:avLst/>
                <a:gdLst>
                  <a:gd name="connsiteX0" fmla="*/ 0 w 984537"/>
                  <a:gd name="connsiteY0" fmla="*/ 196930 h 724407"/>
                  <a:gd name="connsiteX1" fmla="*/ 166713 w 984537"/>
                  <a:gd name="connsiteY1" fmla="*/ 63413 h 724407"/>
                  <a:gd name="connsiteX2" fmla="*/ 371386 w 984537"/>
                  <a:gd name="connsiteY2" fmla="*/ 2423 h 724407"/>
                  <a:gd name="connsiteX3" fmla="*/ 592568 w 984537"/>
                  <a:gd name="connsiteY3" fmla="*/ 25500 h 724407"/>
                  <a:gd name="connsiteX4" fmla="*/ 787340 w 984537"/>
                  <a:gd name="connsiteY4" fmla="*/ 132644 h 724407"/>
                  <a:gd name="connsiteX5" fmla="*/ 921039 w 984537"/>
                  <a:gd name="connsiteY5" fmla="*/ 299129 h 724407"/>
                  <a:gd name="connsiteX6" fmla="*/ 982110 w 984537"/>
                  <a:gd name="connsiteY6" fmla="*/ 503526 h 724407"/>
                  <a:gd name="connsiteX7" fmla="*/ 959003 w 984537"/>
                  <a:gd name="connsiteY7" fmla="*/ 724408 h 7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537" h="724407">
                    <a:moveTo>
                      <a:pt x="0" y="196930"/>
                    </a:moveTo>
                    <a:cubicBezTo>
                      <a:pt x="46218" y="140886"/>
                      <a:pt x="103989" y="96381"/>
                      <a:pt x="166713" y="63413"/>
                    </a:cubicBezTo>
                    <a:cubicBezTo>
                      <a:pt x="229435" y="30446"/>
                      <a:pt x="300411" y="9016"/>
                      <a:pt x="371386" y="2423"/>
                    </a:cubicBezTo>
                    <a:cubicBezTo>
                      <a:pt x="444013" y="-4170"/>
                      <a:pt x="518291" y="2423"/>
                      <a:pt x="592568" y="25500"/>
                    </a:cubicBezTo>
                    <a:cubicBezTo>
                      <a:pt x="666845" y="48578"/>
                      <a:pt x="731219" y="84842"/>
                      <a:pt x="787340" y="132644"/>
                    </a:cubicBezTo>
                    <a:cubicBezTo>
                      <a:pt x="843461" y="180447"/>
                      <a:pt x="888027" y="236492"/>
                      <a:pt x="921039" y="299129"/>
                    </a:cubicBezTo>
                    <a:cubicBezTo>
                      <a:pt x="954051" y="361767"/>
                      <a:pt x="975510" y="432647"/>
                      <a:pt x="982110" y="503526"/>
                    </a:cubicBezTo>
                    <a:cubicBezTo>
                      <a:pt x="988713" y="576055"/>
                      <a:pt x="982110" y="650231"/>
                      <a:pt x="959003" y="724408"/>
                    </a:cubicBezTo>
                  </a:path>
                </a:pathLst>
              </a:custGeom>
              <a:noFill/>
              <a:ln w="16501" cap="rnd">
                <a:solidFill>
                  <a:srgbClr val="000000"/>
                </a:solidFill>
                <a:prstDash val="solid"/>
                <a:round/>
              </a:ln>
            </p:spPr>
            <p:txBody>
              <a:bodyPr rtlCol="0" anchor="ctr"/>
              <a:lstStyle/>
              <a:p>
                <a:endParaRPr lang="en-US" sz="1799"/>
              </a:p>
            </p:txBody>
          </p:sp>
          <p:sp>
            <p:nvSpPr>
              <p:cNvPr id="28" name="Freeform 714">
                <a:extLst>
                  <a:ext uri="{FF2B5EF4-FFF2-40B4-BE49-F238E27FC236}">
                    <a16:creationId xmlns:a16="http://schemas.microsoft.com/office/drawing/2014/main" id="{11CDC3EC-758F-7E40-3B9B-378BC30299D7}"/>
                  </a:ext>
                </a:extLst>
              </p:cNvPr>
              <p:cNvSpPr/>
              <p:nvPr/>
            </p:nvSpPr>
            <p:spPr>
              <a:xfrm>
                <a:off x="18003154" y="7648257"/>
                <a:ext cx="168362" cy="128572"/>
              </a:xfrm>
              <a:custGeom>
                <a:avLst/>
                <a:gdLst>
                  <a:gd name="connsiteX0" fmla="*/ 0 w 168362"/>
                  <a:gd name="connsiteY0" fmla="*/ 92308 h 128572"/>
                  <a:gd name="connsiteX1" fmla="*/ 108942 w 168362"/>
                  <a:gd name="connsiteY1" fmla="*/ 0 h 128572"/>
                  <a:gd name="connsiteX2" fmla="*/ 168363 w 168362"/>
                  <a:gd name="connsiteY2" fmla="*/ 128572 h 128572"/>
                </a:gdLst>
                <a:ahLst/>
                <a:cxnLst>
                  <a:cxn ang="0">
                    <a:pos x="connsiteX0" y="connsiteY0"/>
                  </a:cxn>
                  <a:cxn ang="0">
                    <a:pos x="connsiteX1" y="connsiteY1"/>
                  </a:cxn>
                  <a:cxn ang="0">
                    <a:pos x="connsiteX2" y="connsiteY2"/>
                  </a:cxn>
                </a:cxnLst>
                <a:rect l="l" t="t" r="r" b="b"/>
                <a:pathLst>
                  <a:path w="168362" h="128572">
                    <a:moveTo>
                      <a:pt x="0" y="92308"/>
                    </a:moveTo>
                    <a:lnTo>
                      <a:pt x="108942" y="0"/>
                    </a:lnTo>
                    <a:lnTo>
                      <a:pt x="168363" y="128572"/>
                    </a:lnTo>
                  </a:path>
                </a:pathLst>
              </a:custGeom>
              <a:noFill/>
              <a:ln w="16501" cap="rnd">
                <a:solidFill>
                  <a:srgbClr val="000000"/>
                </a:solidFill>
                <a:prstDash val="solid"/>
                <a:round/>
              </a:ln>
            </p:spPr>
            <p:txBody>
              <a:bodyPr rtlCol="0" anchor="ctr"/>
              <a:lstStyle/>
              <a:p>
                <a:endParaRPr lang="en-US" sz="1799"/>
              </a:p>
            </p:txBody>
          </p:sp>
          <p:sp>
            <p:nvSpPr>
              <p:cNvPr id="29" name="Freeform 715">
                <a:extLst>
                  <a:ext uri="{FF2B5EF4-FFF2-40B4-BE49-F238E27FC236}">
                    <a16:creationId xmlns:a16="http://schemas.microsoft.com/office/drawing/2014/main" id="{14C1E4BD-987D-AE94-193C-214709A6E96B}"/>
                  </a:ext>
                </a:extLst>
              </p:cNvPr>
              <p:cNvSpPr/>
              <p:nvPr/>
            </p:nvSpPr>
            <p:spPr>
              <a:xfrm>
                <a:off x="19117313" y="7852654"/>
                <a:ext cx="170013" cy="128573"/>
              </a:xfrm>
              <a:custGeom>
                <a:avLst/>
                <a:gdLst>
                  <a:gd name="connsiteX0" fmla="*/ 170013 w 170013"/>
                  <a:gd name="connsiteY0" fmla="*/ 37913 h 128573"/>
                  <a:gd name="connsiteX1" fmla="*/ 61074 w 170013"/>
                  <a:gd name="connsiteY1" fmla="*/ 128573 h 128573"/>
                  <a:gd name="connsiteX2" fmla="*/ 0 w 170013"/>
                  <a:gd name="connsiteY2" fmla="*/ 0 h 128573"/>
                </a:gdLst>
                <a:ahLst/>
                <a:cxnLst>
                  <a:cxn ang="0">
                    <a:pos x="connsiteX0" y="connsiteY0"/>
                  </a:cxn>
                  <a:cxn ang="0">
                    <a:pos x="connsiteX1" y="connsiteY1"/>
                  </a:cxn>
                  <a:cxn ang="0">
                    <a:pos x="connsiteX2" y="connsiteY2"/>
                  </a:cxn>
                </a:cxnLst>
                <a:rect l="l" t="t" r="r" b="b"/>
                <a:pathLst>
                  <a:path w="170013" h="128573">
                    <a:moveTo>
                      <a:pt x="170013" y="37913"/>
                    </a:moveTo>
                    <a:lnTo>
                      <a:pt x="61074" y="128573"/>
                    </a:lnTo>
                    <a:lnTo>
                      <a:pt x="0" y="0"/>
                    </a:lnTo>
                  </a:path>
                </a:pathLst>
              </a:custGeom>
              <a:noFill/>
              <a:ln w="16501" cap="rnd">
                <a:solidFill>
                  <a:srgbClr val="000000"/>
                </a:solidFill>
                <a:prstDash val="solid"/>
                <a:round/>
              </a:ln>
            </p:spPr>
            <p:txBody>
              <a:bodyPr rtlCol="0" anchor="ctr"/>
              <a:lstStyle/>
              <a:p>
                <a:endParaRPr lang="en-US" sz="1799"/>
              </a:p>
            </p:txBody>
          </p:sp>
        </p:grpSp>
        <p:grpSp>
          <p:nvGrpSpPr>
            <p:cNvPr id="9" name="Graphic 503">
              <a:extLst>
                <a:ext uri="{FF2B5EF4-FFF2-40B4-BE49-F238E27FC236}">
                  <a16:creationId xmlns:a16="http://schemas.microsoft.com/office/drawing/2014/main" id="{798055BD-6949-4B5C-ACA8-AFE5CCD089C2}"/>
                </a:ext>
              </a:extLst>
            </p:cNvPr>
            <p:cNvGrpSpPr/>
            <p:nvPr/>
          </p:nvGrpSpPr>
          <p:grpSpPr>
            <a:xfrm>
              <a:off x="18336955" y="7366386"/>
              <a:ext cx="586711" cy="895357"/>
              <a:chOff x="18336955" y="7366386"/>
              <a:chExt cx="586711" cy="895357"/>
            </a:xfrm>
          </p:grpSpPr>
          <p:sp>
            <p:nvSpPr>
              <p:cNvPr id="10" name="Freeform 717">
                <a:extLst>
                  <a:ext uri="{FF2B5EF4-FFF2-40B4-BE49-F238E27FC236}">
                    <a16:creationId xmlns:a16="http://schemas.microsoft.com/office/drawing/2014/main" id="{134C235D-B230-2638-7D27-2DCBA2907AF7}"/>
                  </a:ext>
                </a:extLst>
              </p:cNvPr>
              <p:cNvSpPr/>
              <p:nvPr/>
            </p:nvSpPr>
            <p:spPr>
              <a:xfrm>
                <a:off x="18524798" y="7588915"/>
                <a:ext cx="191366" cy="303299"/>
              </a:xfrm>
              <a:custGeom>
                <a:avLst/>
                <a:gdLst>
                  <a:gd name="connsiteX0" fmla="*/ 95683 w 191366"/>
                  <a:gd name="connsiteY0" fmla="*/ 0 h 303299"/>
                  <a:gd name="connsiteX1" fmla="*/ 18105 w 191366"/>
                  <a:gd name="connsiteY1" fmla="*/ 145057 h 303299"/>
                  <a:gd name="connsiteX2" fmla="*/ 13152 w 191366"/>
                  <a:gd name="connsiteY2" fmla="*/ 258794 h 303299"/>
                  <a:gd name="connsiteX3" fmla="*/ 95683 w 191366"/>
                  <a:gd name="connsiteY3" fmla="*/ 303300 h 303299"/>
                  <a:gd name="connsiteX4" fmla="*/ 178213 w 191366"/>
                  <a:gd name="connsiteY4" fmla="*/ 258794 h 303299"/>
                  <a:gd name="connsiteX5" fmla="*/ 173262 w 191366"/>
                  <a:gd name="connsiteY5" fmla="*/ 145057 h 303299"/>
                  <a:gd name="connsiteX6" fmla="*/ 95683 w 191366"/>
                  <a:gd name="connsiteY6" fmla="*/ 0 h 30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366" h="303299">
                    <a:moveTo>
                      <a:pt x="95683" y="0"/>
                    </a:moveTo>
                    <a:cubicBezTo>
                      <a:pt x="84129" y="24725"/>
                      <a:pt x="59370" y="70881"/>
                      <a:pt x="18105" y="145057"/>
                    </a:cubicBezTo>
                    <a:cubicBezTo>
                      <a:pt x="-3354" y="182969"/>
                      <a:pt x="-6654" y="225826"/>
                      <a:pt x="13152" y="258794"/>
                    </a:cubicBezTo>
                    <a:cubicBezTo>
                      <a:pt x="29658" y="286816"/>
                      <a:pt x="59370" y="303300"/>
                      <a:pt x="95683" y="303300"/>
                    </a:cubicBezTo>
                    <a:cubicBezTo>
                      <a:pt x="131997" y="303300"/>
                      <a:pt x="161707" y="286816"/>
                      <a:pt x="178213" y="258794"/>
                    </a:cubicBezTo>
                    <a:cubicBezTo>
                      <a:pt x="198021" y="225826"/>
                      <a:pt x="194719" y="182969"/>
                      <a:pt x="173262" y="145057"/>
                    </a:cubicBezTo>
                    <a:cubicBezTo>
                      <a:pt x="131997" y="72529"/>
                      <a:pt x="107238" y="26374"/>
                      <a:pt x="95683" y="0"/>
                    </a:cubicBezTo>
                    <a:close/>
                  </a:path>
                </a:pathLst>
              </a:custGeom>
              <a:solidFill>
                <a:srgbClr val="00B0F0"/>
              </a:solidFill>
              <a:ln w="16501" cap="rnd">
                <a:solidFill>
                  <a:srgbClr val="000000"/>
                </a:solidFill>
                <a:prstDash val="solid"/>
                <a:miter/>
              </a:ln>
            </p:spPr>
            <p:txBody>
              <a:bodyPr rtlCol="0" anchor="ctr"/>
              <a:lstStyle/>
              <a:p>
                <a:endParaRPr lang="en-US" sz="1799"/>
              </a:p>
            </p:txBody>
          </p:sp>
          <p:sp>
            <p:nvSpPr>
              <p:cNvPr id="11" name="Freeform 718">
                <a:extLst>
                  <a:ext uri="{FF2B5EF4-FFF2-40B4-BE49-F238E27FC236}">
                    <a16:creationId xmlns:a16="http://schemas.microsoft.com/office/drawing/2014/main" id="{2C0C193E-61BE-405D-800A-8AB82EFA5D36}"/>
                  </a:ext>
                </a:extLst>
              </p:cNvPr>
              <p:cNvSpPr/>
              <p:nvPr/>
            </p:nvSpPr>
            <p:spPr>
              <a:xfrm>
                <a:off x="18687032" y="7366386"/>
                <a:ext cx="117790" cy="187914"/>
              </a:xfrm>
              <a:custGeom>
                <a:avLst/>
                <a:gdLst>
                  <a:gd name="connsiteX0" fmla="*/ 58894 w 117790"/>
                  <a:gd name="connsiteY0" fmla="*/ 0 h 187914"/>
                  <a:gd name="connsiteX1" fmla="*/ 11029 w 117790"/>
                  <a:gd name="connsiteY1" fmla="*/ 89012 h 187914"/>
                  <a:gd name="connsiteX2" fmla="*/ 7726 w 117790"/>
                  <a:gd name="connsiteY2" fmla="*/ 159892 h 187914"/>
                  <a:gd name="connsiteX3" fmla="*/ 58894 w 117790"/>
                  <a:gd name="connsiteY3" fmla="*/ 187914 h 187914"/>
                  <a:gd name="connsiteX4" fmla="*/ 110065 w 117790"/>
                  <a:gd name="connsiteY4" fmla="*/ 159892 h 187914"/>
                  <a:gd name="connsiteX5" fmla="*/ 106762 w 117790"/>
                  <a:gd name="connsiteY5" fmla="*/ 89012 h 187914"/>
                  <a:gd name="connsiteX6" fmla="*/ 58894 w 117790"/>
                  <a:gd name="connsiteY6" fmla="*/ 0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0" h="187914">
                    <a:moveTo>
                      <a:pt x="58894" y="0"/>
                    </a:moveTo>
                    <a:cubicBezTo>
                      <a:pt x="50641" y="14836"/>
                      <a:pt x="35788" y="44506"/>
                      <a:pt x="11029" y="89012"/>
                    </a:cubicBezTo>
                    <a:cubicBezTo>
                      <a:pt x="-2177" y="113738"/>
                      <a:pt x="-3827" y="140111"/>
                      <a:pt x="7726" y="159892"/>
                    </a:cubicBezTo>
                    <a:cubicBezTo>
                      <a:pt x="17629" y="178024"/>
                      <a:pt x="37438" y="187914"/>
                      <a:pt x="58894" y="187914"/>
                    </a:cubicBezTo>
                    <a:cubicBezTo>
                      <a:pt x="80353" y="187914"/>
                      <a:pt x="100160" y="178024"/>
                      <a:pt x="110065" y="159892"/>
                    </a:cubicBezTo>
                    <a:cubicBezTo>
                      <a:pt x="121618" y="140111"/>
                      <a:pt x="119968" y="113738"/>
                      <a:pt x="106762" y="89012"/>
                    </a:cubicBezTo>
                    <a:cubicBezTo>
                      <a:pt x="80353" y="44506"/>
                      <a:pt x="65497" y="14836"/>
                      <a:pt x="58894" y="0"/>
                    </a:cubicBezTo>
                    <a:close/>
                  </a:path>
                </a:pathLst>
              </a:custGeom>
              <a:solidFill>
                <a:srgbClr val="00B0F0"/>
              </a:solidFill>
              <a:ln w="16501" cap="rnd">
                <a:solidFill>
                  <a:srgbClr val="000000"/>
                </a:solidFill>
                <a:prstDash val="solid"/>
                <a:miter/>
              </a:ln>
            </p:spPr>
            <p:txBody>
              <a:bodyPr rtlCol="0" anchor="ctr"/>
              <a:lstStyle/>
              <a:p>
                <a:endParaRPr lang="en-US" sz="1799"/>
              </a:p>
            </p:txBody>
          </p:sp>
          <p:sp>
            <p:nvSpPr>
              <p:cNvPr id="12" name="Freeform 719">
                <a:extLst>
                  <a:ext uri="{FF2B5EF4-FFF2-40B4-BE49-F238E27FC236}">
                    <a16:creationId xmlns:a16="http://schemas.microsoft.com/office/drawing/2014/main" id="{46053163-9325-C602-D35A-4EB1F4A353E7}"/>
                  </a:ext>
                </a:extLst>
              </p:cNvPr>
              <p:cNvSpPr/>
              <p:nvPr/>
            </p:nvSpPr>
            <p:spPr>
              <a:xfrm>
                <a:off x="18805875" y="7588915"/>
                <a:ext cx="117790" cy="187914"/>
              </a:xfrm>
              <a:custGeom>
                <a:avLst/>
                <a:gdLst>
                  <a:gd name="connsiteX0" fmla="*/ 58896 w 117790"/>
                  <a:gd name="connsiteY0" fmla="*/ 0 h 187914"/>
                  <a:gd name="connsiteX1" fmla="*/ 11028 w 117790"/>
                  <a:gd name="connsiteY1" fmla="*/ 89012 h 187914"/>
                  <a:gd name="connsiteX2" fmla="*/ 7728 w 117790"/>
                  <a:gd name="connsiteY2" fmla="*/ 159892 h 187914"/>
                  <a:gd name="connsiteX3" fmla="*/ 58896 w 117790"/>
                  <a:gd name="connsiteY3" fmla="*/ 187914 h 187914"/>
                  <a:gd name="connsiteX4" fmla="*/ 110065 w 117790"/>
                  <a:gd name="connsiteY4" fmla="*/ 159892 h 187914"/>
                  <a:gd name="connsiteX5" fmla="*/ 106764 w 117790"/>
                  <a:gd name="connsiteY5" fmla="*/ 89012 h 187914"/>
                  <a:gd name="connsiteX6" fmla="*/ 58896 w 117790"/>
                  <a:gd name="connsiteY6" fmla="*/ 0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0" h="187914">
                    <a:moveTo>
                      <a:pt x="58896" y="0"/>
                    </a:moveTo>
                    <a:cubicBezTo>
                      <a:pt x="50643" y="14836"/>
                      <a:pt x="35787" y="44506"/>
                      <a:pt x="11028" y="89012"/>
                    </a:cubicBezTo>
                    <a:cubicBezTo>
                      <a:pt x="-2177" y="113738"/>
                      <a:pt x="-3828" y="140111"/>
                      <a:pt x="7728" y="159892"/>
                    </a:cubicBezTo>
                    <a:cubicBezTo>
                      <a:pt x="17631" y="178024"/>
                      <a:pt x="37437" y="187914"/>
                      <a:pt x="58896" y="187914"/>
                    </a:cubicBezTo>
                    <a:cubicBezTo>
                      <a:pt x="80353" y="187914"/>
                      <a:pt x="100161" y="178024"/>
                      <a:pt x="110065" y="159892"/>
                    </a:cubicBezTo>
                    <a:cubicBezTo>
                      <a:pt x="121618" y="140111"/>
                      <a:pt x="119968" y="113738"/>
                      <a:pt x="106764" y="89012"/>
                    </a:cubicBezTo>
                    <a:cubicBezTo>
                      <a:pt x="80353" y="42858"/>
                      <a:pt x="65499" y="14836"/>
                      <a:pt x="58896" y="0"/>
                    </a:cubicBezTo>
                    <a:close/>
                  </a:path>
                </a:pathLst>
              </a:custGeom>
              <a:solidFill>
                <a:srgbClr val="00B0F0"/>
              </a:solidFill>
              <a:ln w="16501" cap="rnd">
                <a:solidFill>
                  <a:srgbClr val="000000"/>
                </a:solidFill>
                <a:prstDash val="solid"/>
                <a:miter/>
              </a:ln>
            </p:spPr>
            <p:txBody>
              <a:bodyPr rtlCol="0" anchor="ctr"/>
              <a:lstStyle/>
              <a:p>
                <a:endParaRPr lang="en-US" sz="1799"/>
              </a:p>
            </p:txBody>
          </p:sp>
          <p:sp>
            <p:nvSpPr>
              <p:cNvPr id="13" name="Freeform 720">
                <a:extLst>
                  <a:ext uri="{FF2B5EF4-FFF2-40B4-BE49-F238E27FC236}">
                    <a16:creationId xmlns:a16="http://schemas.microsoft.com/office/drawing/2014/main" id="{9B80E659-6073-7AF4-147C-01911F47E7F0}"/>
                  </a:ext>
                </a:extLst>
              </p:cNvPr>
              <p:cNvSpPr/>
              <p:nvPr/>
            </p:nvSpPr>
            <p:spPr>
              <a:xfrm>
                <a:off x="18336955" y="7478476"/>
                <a:ext cx="137895" cy="219232"/>
              </a:xfrm>
              <a:custGeom>
                <a:avLst/>
                <a:gdLst>
                  <a:gd name="connsiteX0" fmla="*/ 68948 w 137895"/>
                  <a:gd name="connsiteY0" fmla="*/ 0 h 219232"/>
                  <a:gd name="connsiteX1" fmla="*/ 12827 w 137895"/>
                  <a:gd name="connsiteY1" fmla="*/ 103847 h 219232"/>
                  <a:gd name="connsiteX2" fmla="*/ 9526 w 137895"/>
                  <a:gd name="connsiteY2" fmla="*/ 186265 h 219232"/>
                  <a:gd name="connsiteX3" fmla="*/ 68948 w 137895"/>
                  <a:gd name="connsiteY3" fmla="*/ 219232 h 219232"/>
                  <a:gd name="connsiteX4" fmla="*/ 128369 w 137895"/>
                  <a:gd name="connsiteY4" fmla="*/ 186265 h 219232"/>
                  <a:gd name="connsiteX5" fmla="*/ 125069 w 137895"/>
                  <a:gd name="connsiteY5" fmla="*/ 103847 h 219232"/>
                  <a:gd name="connsiteX6" fmla="*/ 68948 w 137895"/>
                  <a:gd name="connsiteY6" fmla="*/ 0 h 21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95" h="219232">
                    <a:moveTo>
                      <a:pt x="68948" y="0"/>
                    </a:moveTo>
                    <a:cubicBezTo>
                      <a:pt x="60695" y="18132"/>
                      <a:pt x="42538" y="51099"/>
                      <a:pt x="12827" y="103847"/>
                    </a:cubicBezTo>
                    <a:cubicBezTo>
                      <a:pt x="-3680" y="131869"/>
                      <a:pt x="-3680" y="161540"/>
                      <a:pt x="9526" y="186265"/>
                    </a:cubicBezTo>
                    <a:cubicBezTo>
                      <a:pt x="21080" y="207694"/>
                      <a:pt x="42538" y="219232"/>
                      <a:pt x="68948" y="219232"/>
                    </a:cubicBezTo>
                    <a:cubicBezTo>
                      <a:pt x="95357" y="219232"/>
                      <a:pt x="116815" y="207694"/>
                      <a:pt x="128369" y="186265"/>
                    </a:cubicBezTo>
                    <a:cubicBezTo>
                      <a:pt x="141575" y="163188"/>
                      <a:pt x="141575" y="131869"/>
                      <a:pt x="125069" y="103847"/>
                    </a:cubicBezTo>
                    <a:cubicBezTo>
                      <a:pt x="95357" y="51099"/>
                      <a:pt x="77201" y="18132"/>
                      <a:pt x="68948" y="0"/>
                    </a:cubicBezTo>
                    <a:close/>
                  </a:path>
                </a:pathLst>
              </a:custGeom>
              <a:solidFill>
                <a:srgbClr val="00B0F0"/>
              </a:solidFill>
              <a:ln w="16501" cap="rnd">
                <a:solidFill>
                  <a:srgbClr val="000000"/>
                </a:solidFill>
                <a:prstDash val="solid"/>
                <a:miter/>
              </a:ln>
            </p:spPr>
            <p:txBody>
              <a:bodyPr rtlCol="0" anchor="ctr"/>
              <a:lstStyle/>
              <a:p>
                <a:endParaRPr lang="en-US" sz="1799"/>
              </a:p>
            </p:txBody>
          </p:sp>
          <p:grpSp>
            <p:nvGrpSpPr>
              <p:cNvPr id="14" name="Graphic 503">
                <a:extLst>
                  <a:ext uri="{FF2B5EF4-FFF2-40B4-BE49-F238E27FC236}">
                    <a16:creationId xmlns:a16="http://schemas.microsoft.com/office/drawing/2014/main" id="{0D4017B2-E1BF-D846-7598-A95E9D4E01DD}"/>
                  </a:ext>
                </a:extLst>
              </p:cNvPr>
              <p:cNvGrpSpPr/>
              <p:nvPr/>
            </p:nvGrpSpPr>
            <p:grpSpPr>
              <a:xfrm>
                <a:off x="18394054" y="7891844"/>
                <a:ext cx="492468" cy="369898"/>
                <a:chOff x="18394054" y="7891844"/>
                <a:chExt cx="492468" cy="369898"/>
              </a:xfrm>
            </p:grpSpPr>
            <p:grpSp>
              <p:nvGrpSpPr>
                <p:cNvPr id="15" name="Graphic 503">
                  <a:extLst>
                    <a:ext uri="{FF2B5EF4-FFF2-40B4-BE49-F238E27FC236}">
                      <a16:creationId xmlns:a16="http://schemas.microsoft.com/office/drawing/2014/main" id="{85DA32A4-C3E8-FAF7-5718-DA75B1ED7DF1}"/>
                    </a:ext>
                  </a:extLst>
                </p:cNvPr>
                <p:cNvGrpSpPr/>
                <p:nvPr/>
              </p:nvGrpSpPr>
              <p:grpSpPr>
                <a:xfrm>
                  <a:off x="18569018" y="7891844"/>
                  <a:ext cx="317504" cy="317150"/>
                  <a:chOff x="18569018" y="7891844"/>
                  <a:chExt cx="317504" cy="317150"/>
                </a:xfrm>
                <a:noFill/>
              </p:grpSpPr>
              <p:sp>
                <p:nvSpPr>
                  <p:cNvPr id="19" name="Freeform 723">
                    <a:extLst>
                      <a:ext uri="{FF2B5EF4-FFF2-40B4-BE49-F238E27FC236}">
                        <a16:creationId xmlns:a16="http://schemas.microsoft.com/office/drawing/2014/main" id="{68D7F56C-78E9-1BB0-D6A4-019BB510D9F2}"/>
                      </a:ext>
                    </a:extLst>
                  </p:cNvPr>
                  <p:cNvSpPr/>
                  <p:nvPr/>
                </p:nvSpPr>
                <p:spPr>
                  <a:xfrm>
                    <a:off x="18569018" y="7891844"/>
                    <a:ext cx="317504" cy="317150"/>
                  </a:xfrm>
                  <a:custGeom>
                    <a:avLst/>
                    <a:gdLst>
                      <a:gd name="connsiteX0" fmla="*/ 234680 w 317504"/>
                      <a:gd name="connsiteY0" fmla="*/ 234439 h 317150"/>
                      <a:gd name="connsiteX1" fmla="*/ 1945 w 317504"/>
                      <a:gd name="connsiteY1" fmla="*/ 315208 h 317150"/>
                      <a:gd name="connsiteX2" fmla="*/ 82825 w 317504"/>
                      <a:gd name="connsiteY2" fmla="*/ 82789 h 317150"/>
                      <a:gd name="connsiteX3" fmla="*/ 315560 w 317504"/>
                      <a:gd name="connsiteY3" fmla="*/ 2019 h 317150"/>
                      <a:gd name="connsiteX4" fmla="*/ 234680 w 317504"/>
                      <a:gd name="connsiteY4" fmla="*/ 234439 h 3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150">
                        <a:moveTo>
                          <a:pt x="234680" y="234439"/>
                        </a:moveTo>
                        <a:cubicBezTo>
                          <a:pt x="171958" y="297077"/>
                          <a:pt x="84475" y="325099"/>
                          <a:pt x="1945" y="315208"/>
                        </a:cubicBezTo>
                        <a:cubicBezTo>
                          <a:pt x="-7958" y="232790"/>
                          <a:pt x="20101" y="147076"/>
                          <a:pt x="82825" y="82789"/>
                        </a:cubicBezTo>
                        <a:cubicBezTo>
                          <a:pt x="145549" y="18502"/>
                          <a:pt x="233030" y="-7871"/>
                          <a:pt x="315560" y="2019"/>
                        </a:cubicBezTo>
                        <a:cubicBezTo>
                          <a:pt x="325463" y="84437"/>
                          <a:pt x="297404" y="170152"/>
                          <a:pt x="234680" y="234439"/>
                        </a:cubicBezTo>
                        <a:close/>
                      </a:path>
                    </a:pathLst>
                  </a:custGeom>
                  <a:solidFill>
                    <a:srgbClr val="3FB5A1"/>
                  </a:solidFill>
                  <a:ln w="16501" cap="rnd">
                    <a:solidFill>
                      <a:srgbClr val="000000"/>
                    </a:solidFill>
                    <a:prstDash val="solid"/>
                    <a:miter/>
                  </a:ln>
                </p:spPr>
                <p:txBody>
                  <a:bodyPr rtlCol="0" anchor="ctr"/>
                  <a:lstStyle/>
                  <a:p>
                    <a:endParaRPr lang="en-US" sz="1799"/>
                  </a:p>
                </p:txBody>
              </p:sp>
              <p:sp>
                <p:nvSpPr>
                  <p:cNvPr id="20" name="Freeform 724">
                    <a:extLst>
                      <a:ext uri="{FF2B5EF4-FFF2-40B4-BE49-F238E27FC236}">
                        <a16:creationId xmlns:a16="http://schemas.microsoft.com/office/drawing/2014/main" id="{38FA25E2-E0E0-E1B8-0724-AC9A8F706DEF}"/>
                      </a:ext>
                    </a:extLst>
                  </p:cNvPr>
                  <p:cNvSpPr/>
                  <p:nvPr/>
                </p:nvSpPr>
                <p:spPr>
                  <a:xfrm>
                    <a:off x="18570963" y="8032326"/>
                    <a:ext cx="174964" cy="174726"/>
                  </a:xfrm>
                  <a:custGeom>
                    <a:avLst/>
                    <a:gdLst>
                      <a:gd name="connsiteX0" fmla="*/ 174963 w 174964"/>
                      <a:gd name="connsiteY0" fmla="*/ 0 h 174726"/>
                      <a:gd name="connsiteX1" fmla="*/ 0 w 174964"/>
                      <a:gd name="connsiteY1" fmla="*/ 174726 h 174726"/>
                    </a:gdLst>
                    <a:ahLst/>
                    <a:cxnLst>
                      <a:cxn ang="0">
                        <a:pos x="connsiteX0" y="connsiteY0"/>
                      </a:cxn>
                      <a:cxn ang="0">
                        <a:pos x="connsiteX1" y="connsiteY1"/>
                      </a:cxn>
                    </a:cxnLst>
                    <a:rect l="l" t="t" r="r" b="b"/>
                    <a:pathLst>
                      <a:path w="174964" h="174726">
                        <a:moveTo>
                          <a:pt x="174963" y="0"/>
                        </a:moveTo>
                        <a:lnTo>
                          <a:pt x="0" y="174726"/>
                        </a:lnTo>
                      </a:path>
                    </a:pathLst>
                  </a:custGeom>
                  <a:ln w="16501" cap="rnd">
                    <a:solidFill>
                      <a:srgbClr val="000000"/>
                    </a:solidFill>
                    <a:prstDash val="solid"/>
                    <a:miter/>
                  </a:ln>
                </p:spPr>
                <p:txBody>
                  <a:bodyPr rtlCol="0" anchor="ctr"/>
                  <a:lstStyle/>
                  <a:p>
                    <a:endParaRPr lang="en-US" sz="1799"/>
                  </a:p>
                </p:txBody>
              </p:sp>
            </p:grpSp>
            <p:grpSp>
              <p:nvGrpSpPr>
                <p:cNvPr id="16" name="Graphic 503">
                  <a:extLst>
                    <a:ext uri="{FF2B5EF4-FFF2-40B4-BE49-F238E27FC236}">
                      <a16:creationId xmlns:a16="http://schemas.microsoft.com/office/drawing/2014/main" id="{DB5B47EA-0A77-B157-B682-D2064B6D52BD}"/>
                    </a:ext>
                  </a:extLst>
                </p:cNvPr>
                <p:cNvGrpSpPr/>
                <p:nvPr/>
              </p:nvGrpSpPr>
              <p:grpSpPr>
                <a:xfrm>
                  <a:off x="18394054" y="7944669"/>
                  <a:ext cx="317504" cy="317074"/>
                  <a:chOff x="18394054" y="7944669"/>
                  <a:chExt cx="317504" cy="317074"/>
                </a:xfrm>
                <a:solidFill>
                  <a:srgbClr val="FFFFFF"/>
                </a:solidFill>
              </p:grpSpPr>
              <p:sp>
                <p:nvSpPr>
                  <p:cNvPr id="17" name="Freeform 726">
                    <a:extLst>
                      <a:ext uri="{FF2B5EF4-FFF2-40B4-BE49-F238E27FC236}">
                        <a16:creationId xmlns:a16="http://schemas.microsoft.com/office/drawing/2014/main" id="{45E4FCE0-6A21-401E-91C5-465794C79218}"/>
                      </a:ext>
                    </a:extLst>
                  </p:cNvPr>
                  <p:cNvSpPr/>
                  <p:nvPr/>
                </p:nvSpPr>
                <p:spPr>
                  <a:xfrm>
                    <a:off x="18394054" y="7944669"/>
                    <a:ext cx="317504" cy="317074"/>
                  </a:xfrm>
                  <a:custGeom>
                    <a:avLst/>
                    <a:gdLst>
                      <a:gd name="connsiteX0" fmla="*/ 82825 w 317504"/>
                      <a:gd name="connsiteY0" fmla="*/ 234362 h 317074"/>
                      <a:gd name="connsiteX1" fmla="*/ 315560 w 317504"/>
                      <a:gd name="connsiteY1" fmla="*/ 315132 h 317074"/>
                      <a:gd name="connsiteX2" fmla="*/ 234680 w 317504"/>
                      <a:gd name="connsiteY2" fmla="*/ 82713 h 317074"/>
                      <a:gd name="connsiteX3" fmla="*/ 1945 w 317504"/>
                      <a:gd name="connsiteY3" fmla="*/ 1942 h 317074"/>
                      <a:gd name="connsiteX4" fmla="*/ 82825 w 317504"/>
                      <a:gd name="connsiteY4" fmla="*/ 234362 h 31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074">
                        <a:moveTo>
                          <a:pt x="82825" y="234362"/>
                        </a:moveTo>
                        <a:cubicBezTo>
                          <a:pt x="145547" y="297000"/>
                          <a:pt x="233030" y="325023"/>
                          <a:pt x="315560" y="315132"/>
                        </a:cubicBezTo>
                        <a:cubicBezTo>
                          <a:pt x="325463" y="232714"/>
                          <a:pt x="297404" y="146998"/>
                          <a:pt x="234680" y="82713"/>
                        </a:cubicBezTo>
                        <a:cubicBezTo>
                          <a:pt x="171958" y="20075"/>
                          <a:pt x="84475" y="-7948"/>
                          <a:pt x="1945" y="1942"/>
                        </a:cubicBezTo>
                        <a:cubicBezTo>
                          <a:pt x="-7958" y="84361"/>
                          <a:pt x="20101" y="170076"/>
                          <a:pt x="82825" y="234362"/>
                        </a:cubicBezTo>
                        <a:close/>
                      </a:path>
                    </a:pathLst>
                  </a:custGeom>
                  <a:solidFill>
                    <a:srgbClr val="FFFFFF"/>
                  </a:solidFill>
                  <a:ln w="16501" cap="rnd">
                    <a:solidFill>
                      <a:srgbClr val="000000"/>
                    </a:solidFill>
                    <a:prstDash val="solid"/>
                    <a:miter/>
                  </a:ln>
                </p:spPr>
                <p:txBody>
                  <a:bodyPr rtlCol="0" anchor="ctr"/>
                  <a:lstStyle/>
                  <a:p>
                    <a:endParaRPr lang="en-US" sz="1799"/>
                  </a:p>
                </p:txBody>
              </p:sp>
              <p:sp>
                <p:nvSpPr>
                  <p:cNvPr id="18" name="Freeform 727">
                    <a:extLst>
                      <a:ext uri="{FF2B5EF4-FFF2-40B4-BE49-F238E27FC236}">
                        <a16:creationId xmlns:a16="http://schemas.microsoft.com/office/drawing/2014/main" id="{E61BA467-7273-5E16-58E2-D8EA3315679D}"/>
                      </a:ext>
                    </a:extLst>
                  </p:cNvPr>
                  <p:cNvSpPr/>
                  <p:nvPr/>
                </p:nvSpPr>
                <p:spPr>
                  <a:xfrm>
                    <a:off x="18534650" y="8086722"/>
                    <a:ext cx="174964" cy="173078"/>
                  </a:xfrm>
                  <a:custGeom>
                    <a:avLst/>
                    <a:gdLst>
                      <a:gd name="connsiteX0" fmla="*/ 0 w 174964"/>
                      <a:gd name="connsiteY0" fmla="*/ 0 h 173078"/>
                      <a:gd name="connsiteX1" fmla="*/ 174964 w 174964"/>
                      <a:gd name="connsiteY1" fmla="*/ 173078 h 173078"/>
                    </a:gdLst>
                    <a:ahLst/>
                    <a:cxnLst>
                      <a:cxn ang="0">
                        <a:pos x="connsiteX0" y="connsiteY0"/>
                      </a:cxn>
                      <a:cxn ang="0">
                        <a:pos x="connsiteX1" y="connsiteY1"/>
                      </a:cxn>
                    </a:cxnLst>
                    <a:rect l="l" t="t" r="r" b="b"/>
                    <a:pathLst>
                      <a:path w="174964" h="173078">
                        <a:moveTo>
                          <a:pt x="0" y="0"/>
                        </a:moveTo>
                        <a:lnTo>
                          <a:pt x="174964" y="173078"/>
                        </a:lnTo>
                      </a:path>
                    </a:pathLst>
                  </a:custGeom>
                  <a:ln w="16501" cap="rnd">
                    <a:solidFill>
                      <a:srgbClr val="000000"/>
                    </a:solidFill>
                    <a:prstDash val="solid"/>
                    <a:miter/>
                  </a:ln>
                </p:spPr>
                <p:txBody>
                  <a:bodyPr rtlCol="0" anchor="ctr"/>
                  <a:lstStyle/>
                  <a:p>
                    <a:endParaRPr lang="en-US" sz="1799"/>
                  </a:p>
                </p:txBody>
              </p:sp>
            </p:grpSp>
          </p:grpSp>
        </p:grpSp>
      </p:grpSp>
      <p:grpSp>
        <p:nvGrpSpPr>
          <p:cNvPr id="30" name="Group 29">
            <a:extLst>
              <a:ext uri="{FF2B5EF4-FFF2-40B4-BE49-F238E27FC236}">
                <a16:creationId xmlns:a16="http://schemas.microsoft.com/office/drawing/2014/main" id="{8E203E3C-D97D-8DCA-DC2A-38F99DBF5CEB}"/>
              </a:ext>
            </a:extLst>
          </p:cNvPr>
          <p:cNvGrpSpPr/>
          <p:nvPr/>
        </p:nvGrpSpPr>
        <p:grpSpPr>
          <a:xfrm>
            <a:off x="7530676" y="8939"/>
            <a:ext cx="720674" cy="861774"/>
            <a:chOff x="1015048" y="996928"/>
            <a:chExt cx="1016952" cy="1216059"/>
          </a:xfrm>
        </p:grpSpPr>
        <p:sp>
          <p:nvSpPr>
            <p:cNvPr id="31" name="Oval 30">
              <a:extLst>
                <a:ext uri="{FF2B5EF4-FFF2-40B4-BE49-F238E27FC236}">
                  <a16:creationId xmlns:a16="http://schemas.microsoft.com/office/drawing/2014/main" id="{2CF15A39-654D-BFA1-1ED4-5504930FFD29}"/>
                </a:ext>
              </a:extLst>
            </p:cNvPr>
            <p:cNvSpPr/>
            <p:nvPr/>
          </p:nvSpPr>
          <p:spPr>
            <a:xfrm>
              <a:off x="1016000" y="1137920"/>
              <a:ext cx="1016000" cy="1016000"/>
            </a:xfrm>
            <a:prstGeom prst="ellipse">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TextBox 31">
              <a:extLst>
                <a:ext uri="{FF2B5EF4-FFF2-40B4-BE49-F238E27FC236}">
                  <a16:creationId xmlns:a16="http://schemas.microsoft.com/office/drawing/2014/main" id="{25161487-CF6B-E5D1-9311-CA2C203C90A4}"/>
                </a:ext>
              </a:extLst>
            </p:cNvPr>
            <p:cNvSpPr txBox="1"/>
            <p:nvPr/>
          </p:nvSpPr>
          <p:spPr>
            <a:xfrm>
              <a:off x="1015048" y="996928"/>
              <a:ext cx="971549"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pic>
        <p:nvPicPr>
          <p:cNvPr id="34" name="Graphic 33" descr="Postit Notes with solid fill">
            <a:extLst>
              <a:ext uri="{FF2B5EF4-FFF2-40B4-BE49-F238E27FC236}">
                <a16:creationId xmlns:a16="http://schemas.microsoft.com/office/drawing/2014/main" id="{2F257098-EDEC-0371-D103-AB43E0A891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568" y="5743575"/>
            <a:ext cx="914400" cy="914400"/>
          </a:xfrm>
          <a:prstGeom prst="rect">
            <a:avLst/>
          </a:prstGeom>
        </p:spPr>
      </p:pic>
    </p:spTree>
    <p:extLst>
      <p:ext uri="{BB962C8B-B14F-4D97-AF65-F5344CB8AC3E}">
        <p14:creationId xmlns:p14="http://schemas.microsoft.com/office/powerpoint/2010/main" val="298165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EE03-6DD1-D975-0B53-BD088A420946}"/>
            </a:ext>
          </a:extLst>
        </p:cNvPr>
        <p:cNvGrpSpPr/>
        <p:nvPr/>
      </p:nvGrpSpPr>
      <p:grpSpPr>
        <a:xfrm>
          <a:off x="0" y="0"/>
          <a:ext cx="0" cy="0"/>
          <a:chOff x="0" y="0"/>
          <a:chExt cx="0" cy="0"/>
        </a:xfrm>
      </p:grpSpPr>
      <p:sp>
        <p:nvSpPr>
          <p:cNvPr id="29" name="Flowchart: Alternate Process 28">
            <a:extLst>
              <a:ext uri="{FF2B5EF4-FFF2-40B4-BE49-F238E27FC236}">
                <a16:creationId xmlns:a16="http://schemas.microsoft.com/office/drawing/2014/main" id="{CC15E17C-50FB-2530-BE1D-9E66F806B3AF}"/>
              </a:ext>
            </a:extLst>
          </p:cNvPr>
          <p:cNvSpPr/>
          <p:nvPr/>
        </p:nvSpPr>
        <p:spPr>
          <a:xfrm>
            <a:off x="505173" y="5708322"/>
            <a:ext cx="11121574" cy="975785"/>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11388915-0F52-8039-886A-800DD8E317EF}"/>
              </a:ext>
            </a:extLst>
          </p:cNvPr>
          <p:cNvSpPr>
            <a:spLocks noGrp="1"/>
          </p:cNvSpPr>
          <p:nvPr>
            <p:ph type="body" sz="quarter" idx="16"/>
          </p:nvPr>
        </p:nvSpPr>
        <p:spPr>
          <a:xfrm>
            <a:off x="1934589" y="173891"/>
            <a:ext cx="10614687" cy="803654"/>
          </a:xfrm>
        </p:spPr>
        <p:txBody>
          <a:bodyPr/>
          <a:lstStyle/>
          <a:p>
            <a:r>
              <a:rPr lang="en-GB" sz="3800" b="1" dirty="0">
                <a:solidFill>
                  <a:srgbClr val="3FB5A1"/>
                </a:solidFill>
              </a:rPr>
              <a:t>Vraag 4 (A) </a:t>
            </a:r>
            <a:r>
              <a:rPr lang="en-GB" sz="2800" i="1" dirty="0"/>
              <a:t>Voorbeeldantwoord </a:t>
            </a:r>
          </a:p>
        </p:txBody>
      </p:sp>
      <p:sp>
        <p:nvSpPr>
          <p:cNvPr id="6" name="Text Placeholder 5">
            <a:extLst>
              <a:ext uri="{FF2B5EF4-FFF2-40B4-BE49-F238E27FC236}">
                <a16:creationId xmlns:a16="http://schemas.microsoft.com/office/drawing/2014/main" id="{22A8A034-8F55-086E-91FF-33D4D7ACB060}"/>
              </a:ext>
            </a:extLst>
          </p:cNvPr>
          <p:cNvSpPr>
            <a:spLocks noGrp="1"/>
          </p:cNvSpPr>
          <p:nvPr>
            <p:ph type="body" sz="quarter" idx="18"/>
          </p:nvPr>
        </p:nvSpPr>
        <p:spPr>
          <a:xfrm>
            <a:off x="1050159" y="993939"/>
            <a:ext cx="10614687" cy="803653"/>
          </a:xfrm>
        </p:spPr>
        <p:txBody>
          <a:bodyPr anchor="ctr"/>
          <a:lstStyle/>
          <a:p>
            <a:pPr algn="ctr">
              <a:spcBef>
                <a:spcPts val="0"/>
              </a:spcBef>
            </a:pPr>
            <a:r>
              <a:rPr lang="en-US" sz="2800" i="1" dirty="0">
                <a:solidFill>
                  <a:srgbClr val="FFFFFF"/>
                </a:solidFill>
              </a:rPr>
              <a:t>“Geef een overzicht van de haalbaarheid, het budget en de financiering van het project.”</a:t>
            </a:r>
          </a:p>
        </p:txBody>
      </p:sp>
      <p:sp>
        <p:nvSpPr>
          <p:cNvPr id="21" name="Text Placeholder 5">
            <a:extLst>
              <a:ext uri="{FF2B5EF4-FFF2-40B4-BE49-F238E27FC236}">
                <a16:creationId xmlns:a16="http://schemas.microsoft.com/office/drawing/2014/main" id="{C96EDF1F-F92D-0388-A2B8-11F50D03D9D5}"/>
              </a:ext>
            </a:extLst>
          </p:cNvPr>
          <p:cNvSpPr txBox="1">
            <a:spLocks/>
          </p:cNvSpPr>
          <p:nvPr/>
        </p:nvSpPr>
        <p:spPr>
          <a:xfrm>
            <a:off x="1768911" y="2814558"/>
            <a:ext cx="9593004"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i="1" dirty="0">
                <a:solidFill>
                  <a:srgbClr val="494949"/>
                </a:solidFill>
              </a:rPr>
              <a:t>“Onze financiële prognoses laten winstgevendheid zien vanaf jaar 2. Zelfs in een laag scenario (30% bezetting) kunnen we de exploitatiekosten dekken. We hebben een toezegging van een binnenlandse touroperator om onze glamping op te nemen in hun pakketten, wat zal helpen bij de initiële marktpenetratie. </a:t>
            </a:r>
          </a:p>
          <a:p>
            <a:pPr marL="0" indent="0"/>
            <a:r>
              <a:rPr lang="en-US" sz="2000" i="1" dirty="0">
                <a:solidFill>
                  <a:srgbClr val="494949"/>
                </a:solidFill>
              </a:rPr>
              <a:t>Bovendien zullen we elk jaar een deel van de inkomsten herinvesteren om de faciliteiten te onderhouden en te upgraden, zodat de levensvatbaarheid op lange termijn gewaarborgd is. De voortdurende inkomsten van de familie uit de landbouw zullen het project ook ondersteunen in geval van een initieel tekort, waardoor gegarandeerd wordt dat de glampinglocatie op lange termijn onderhouden en operationeel blijft." </a:t>
            </a:r>
          </a:p>
        </p:txBody>
      </p:sp>
      <p:sp>
        <p:nvSpPr>
          <p:cNvPr id="25" name="Flowchart: Alternate Process 24">
            <a:extLst>
              <a:ext uri="{FF2B5EF4-FFF2-40B4-BE49-F238E27FC236}">
                <a16:creationId xmlns:a16="http://schemas.microsoft.com/office/drawing/2014/main" id="{1E817C93-6703-CED1-D930-105D3442226F}"/>
              </a:ext>
            </a:extLst>
          </p:cNvPr>
          <p:cNvSpPr/>
          <p:nvPr/>
        </p:nvSpPr>
        <p:spPr>
          <a:xfrm>
            <a:off x="1523486" y="1797592"/>
            <a:ext cx="9964593" cy="462866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785C5282-A482-2B64-1822-95F5D6AB92C6}"/>
              </a:ext>
            </a:extLst>
          </p:cNvPr>
          <p:cNvSpPr txBox="1">
            <a:spLocks/>
          </p:cNvSpPr>
          <p:nvPr/>
        </p:nvSpPr>
        <p:spPr>
          <a:xfrm>
            <a:off x="613225" y="5708322"/>
            <a:ext cx="10965549"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Opmerking</a:t>
            </a:r>
            <a:r>
              <a:rPr lang="en-US" sz="2200" dirty="0">
                <a:solidFill>
                  <a:schemeClr val="bg1"/>
                </a:solidFill>
              </a:rPr>
              <a:t>: Subsidieverstrekkers zijn vaak bang voor projecten die op niets uitlopen. Ze kunnen vragen hoe u het project na afloop van de subsidie in stand wilt houden. Dit is een sterk antwoord. Hiermee laat u de subsidieverstrekkers zien dat u niet voor altijd van hen afhankelijk bent en dat u goed heeft nagedacht over de langetermijnplanning.</a:t>
            </a:r>
          </a:p>
          <a:p>
            <a:pPr marL="0" indent="0"/>
            <a:endParaRPr lang="en-US" sz="2200" dirty="0">
              <a:solidFill>
                <a:schemeClr val="bg1"/>
              </a:solidFill>
            </a:endParaRPr>
          </a:p>
          <a:p>
            <a:pPr marL="0" indent="0"/>
            <a:endParaRPr lang="en-GB" sz="2200" dirty="0">
              <a:solidFill>
                <a:schemeClr val="bg1"/>
              </a:solidFill>
            </a:endParaRPr>
          </a:p>
        </p:txBody>
      </p:sp>
      <p:cxnSp>
        <p:nvCxnSpPr>
          <p:cNvPr id="33" name="Connector: Elbow 32">
            <a:extLst>
              <a:ext uri="{FF2B5EF4-FFF2-40B4-BE49-F238E27FC236}">
                <a16:creationId xmlns:a16="http://schemas.microsoft.com/office/drawing/2014/main" id="{6373F476-5790-159B-269A-0D8C19C443F7}"/>
              </a:ext>
            </a:extLst>
          </p:cNvPr>
          <p:cNvCxnSpPr>
            <a:cxnSpLocks/>
            <a:endCxn id="25" idx="1"/>
          </p:cNvCxnSpPr>
          <p:nvPr/>
        </p:nvCxnSpPr>
        <p:spPr>
          <a:xfrm rot="16200000" flipH="1">
            <a:off x="-181294" y="2407147"/>
            <a:ext cx="2716160" cy="693400"/>
          </a:xfrm>
          <a:prstGeom prst="bentConnector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8923603-C350-B61E-4F4A-786C869AECA1}"/>
              </a:ext>
            </a:extLst>
          </p:cNvPr>
          <p:cNvCxnSpPr>
            <a:cxnSpLocks/>
          </p:cNvCxnSpPr>
          <p:nvPr/>
        </p:nvCxnSpPr>
        <p:spPr>
          <a:xfrm>
            <a:off x="2028439" y="9118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grpSp>
        <p:nvGrpSpPr>
          <p:cNvPr id="7" name="Graphic 503">
            <a:extLst>
              <a:ext uri="{FF2B5EF4-FFF2-40B4-BE49-F238E27FC236}">
                <a16:creationId xmlns:a16="http://schemas.microsoft.com/office/drawing/2014/main" id="{554A07BC-4083-93F3-C285-0E3EB5958012}"/>
              </a:ext>
            </a:extLst>
          </p:cNvPr>
          <p:cNvGrpSpPr/>
          <p:nvPr/>
        </p:nvGrpSpPr>
        <p:grpSpPr>
          <a:xfrm>
            <a:off x="850851" y="23840"/>
            <a:ext cx="1069272" cy="888861"/>
            <a:chOff x="14493967" y="7295506"/>
            <a:chExt cx="1280870" cy="1070414"/>
          </a:xfrm>
        </p:grpSpPr>
        <p:grpSp>
          <p:nvGrpSpPr>
            <p:cNvPr id="8" name="Graphic 503">
              <a:extLst>
                <a:ext uri="{FF2B5EF4-FFF2-40B4-BE49-F238E27FC236}">
                  <a16:creationId xmlns:a16="http://schemas.microsoft.com/office/drawing/2014/main" id="{A84E3C81-F038-133E-84B6-87AD0E8E1DEB}"/>
                </a:ext>
              </a:extLst>
            </p:cNvPr>
            <p:cNvGrpSpPr/>
            <p:nvPr/>
          </p:nvGrpSpPr>
          <p:grpSpPr>
            <a:xfrm>
              <a:off x="14680486" y="7476827"/>
              <a:ext cx="620627" cy="619786"/>
              <a:chOff x="14680486" y="7476827"/>
              <a:chExt cx="620627" cy="619786"/>
            </a:xfrm>
            <a:noFill/>
          </p:grpSpPr>
          <p:sp>
            <p:nvSpPr>
              <p:cNvPr id="14" name="Freeform 737">
                <a:extLst>
                  <a:ext uri="{FF2B5EF4-FFF2-40B4-BE49-F238E27FC236}">
                    <a16:creationId xmlns:a16="http://schemas.microsoft.com/office/drawing/2014/main" id="{D7438D5B-602B-80B0-B102-25265C16AAA2}"/>
                  </a:ext>
                </a:extLst>
              </p:cNvPr>
              <p:cNvSpPr/>
              <p:nvPr/>
            </p:nvSpPr>
            <p:spPr>
              <a:xfrm>
                <a:off x="14680486" y="7476827"/>
                <a:ext cx="620627" cy="619786"/>
              </a:xfrm>
              <a:custGeom>
                <a:avLst/>
                <a:gdLst>
                  <a:gd name="connsiteX0" fmla="*/ 620627 w 620627"/>
                  <a:gd name="connsiteY0" fmla="*/ 309893 h 619786"/>
                  <a:gd name="connsiteX1" fmla="*/ 310314 w 620627"/>
                  <a:gd name="connsiteY1" fmla="*/ 619786 h 619786"/>
                  <a:gd name="connsiteX2" fmla="*/ 0 w 620627"/>
                  <a:gd name="connsiteY2" fmla="*/ 309893 h 619786"/>
                  <a:gd name="connsiteX3" fmla="*/ 310314 w 620627"/>
                  <a:gd name="connsiteY3" fmla="*/ 0 h 619786"/>
                  <a:gd name="connsiteX4" fmla="*/ 620627 w 620627"/>
                  <a:gd name="connsiteY4" fmla="*/ 309893 h 61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27" h="619786">
                    <a:moveTo>
                      <a:pt x="620627" y="309893"/>
                    </a:moveTo>
                    <a:cubicBezTo>
                      <a:pt x="620627" y="481323"/>
                      <a:pt x="481976" y="619786"/>
                      <a:pt x="310314" y="619786"/>
                    </a:cubicBezTo>
                    <a:cubicBezTo>
                      <a:pt x="138650" y="619786"/>
                      <a:pt x="0" y="481323"/>
                      <a:pt x="0" y="309893"/>
                    </a:cubicBezTo>
                    <a:cubicBezTo>
                      <a:pt x="0" y="138463"/>
                      <a:pt x="138650" y="0"/>
                      <a:pt x="310314" y="0"/>
                    </a:cubicBezTo>
                    <a:cubicBezTo>
                      <a:pt x="481976" y="0"/>
                      <a:pt x="620627" y="138463"/>
                      <a:pt x="620627" y="309893"/>
                    </a:cubicBezTo>
                    <a:close/>
                  </a:path>
                </a:pathLst>
              </a:custGeom>
              <a:noFill/>
              <a:ln w="16501" cap="flat">
                <a:solidFill>
                  <a:srgbClr val="000000"/>
                </a:solidFill>
                <a:prstDash val="solid"/>
                <a:miter/>
              </a:ln>
            </p:spPr>
            <p:txBody>
              <a:bodyPr rtlCol="0" anchor="ctr"/>
              <a:lstStyle/>
              <a:p>
                <a:endParaRPr lang="en-US" sz="1799"/>
              </a:p>
            </p:txBody>
          </p:sp>
          <p:sp>
            <p:nvSpPr>
              <p:cNvPr id="15" name="Freeform 738">
                <a:extLst>
                  <a:ext uri="{FF2B5EF4-FFF2-40B4-BE49-F238E27FC236}">
                    <a16:creationId xmlns:a16="http://schemas.microsoft.com/office/drawing/2014/main" id="{70866234-D349-6C6F-95B3-3DB09E4BFCB0}"/>
                  </a:ext>
                </a:extLst>
              </p:cNvPr>
              <p:cNvSpPr/>
              <p:nvPr/>
            </p:nvSpPr>
            <p:spPr>
              <a:xfrm>
                <a:off x="14835642" y="7476827"/>
                <a:ext cx="310313" cy="619786"/>
              </a:xfrm>
              <a:custGeom>
                <a:avLst/>
                <a:gdLst>
                  <a:gd name="connsiteX0" fmla="*/ 310314 w 310313"/>
                  <a:gd name="connsiteY0" fmla="*/ 309893 h 619786"/>
                  <a:gd name="connsiteX1" fmla="*/ 155157 w 310313"/>
                  <a:gd name="connsiteY1" fmla="*/ 619786 h 619786"/>
                  <a:gd name="connsiteX2" fmla="*/ 0 w 310313"/>
                  <a:gd name="connsiteY2" fmla="*/ 309893 h 619786"/>
                  <a:gd name="connsiteX3" fmla="*/ 155157 w 310313"/>
                  <a:gd name="connsiteY3" fmla="*/ 0 h 619786"/>
                  <a:gd name="connsiteX4" fmla="*/ 310314 w 310313"/>
                  <a:gd name="connsiteY4" fmla="*/ 309893 h 61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13" h="619786">
                    <a:moveTo>
                      <a:pt x="310314" y="309893"/>
                    </a:moveTo>
                    <a:cubicBezTo>
                      <a:pt x="310314" y="481323"/>
                      <a:pt x="240989" y="619786"/>
                      <a:pt x="155157" y="619786"/>
                    </a:cubicBezTo>
                    <a:cubicBezTo>
                      <a:pt x="69326" y="619786"/>
                      <a:pt x="0" y="481323"/>
                      <a:pt x="0" y="309893"/>
                    </a:cubicBezTo>
                    <a:cubicBezTo>
                      <a:pt x="0" y="138463"/>
                      <a:pt x="69326" y="0"/>
                      <a:pt x="155157" y="0"/>
                    </a:cubicBezTo>
                    <a:cubicBezTo>
                      <a:pt x="240989" y="0"/>
                      <a:pt x="310314" y="138463"/>
                      <a:pt x="310314" y="309893"/>
                    </a:cubicBezTo>
                    <a:close/>
                  </a:path>
                </a:pathLst>
              </a:custGeom>
              <a:solidFill>
                <a:srgbClr val="00B050"/>
              </a:solidFill>
              <a:ln w="16501" cap="flat">
                <a:solidFill>
                  <a:srgbClr val="000000"/>
                </a:solidFill>
                <a:prstDash val="solid"/>
                <a:miter/>
              </a:ln>
            </p:spPr>
            <p:txBody>
              <a:bodyPr rtlCol="0" anchor="ctr"/>
              <a:lstStyle/>
              <a:p>
                <a:endParaRPr lang="en-US" sz="1799"/>
              </a:p>
            </p:txBody>
          </p:sp>
          <p:sp>
            <p:nvSpPr>
              <p:cNvPr id="16" name="Freeform 739">
                <a:extLst>
                  <a:ext uri="{FF2B5EF4-FFF2-40B4-BE49-F238E27FC236}">
                    <a16:creationId xmlns:a16="http://schemas.microsoft.com/office/drawing/2014/main" id="{BC5BA6C9-5715-7AA0-4B01-01CC82EC40D5}"/>
                  </a:ext>
                </a:extLst>
              </p:cNvPr>
              <p:cNvSpPr/>
              <p:nvPr/>
            </p:nvSpPr>
            <p:spPr>
              <a:xfrm>
                <a:off x="14759715" y="7580674"/>
                <a:ext cx="462169" cy="51099"/>
              </a:xfrm>
              <a:custGeom>
                <a:avLst/>
                <a:gdLst>
                  <a:gd name="connsiteX0" fmla="*/ 462170 w 462169"/>
                  <a:gd name="connsiteY0" fmla="*/ 0 h 51099"/>
                  <a:gd name="connsiteX1" fmla="*/ 231085 w 462169"/>
                  <a:gd name="connsiteY1" fmla="*/ 51100 h 51099"/>
                  <a:gd name="connsiteX2" fmla="*/ 0 w 462169"/>
                  <a:gd name="connsiteY2" fmla="*/ 0 h 51099"/>
                </a:gdLst>
                <a:ahLst/>
                <a:cxnLst>
                  <a:cxn ang="0">
                    <a:pos x="connsiteX0" y="connsiteY0"/>
                  </a:cxn>
                  <a:cxn ang="0">
                    <a:pos x="connsiteX1" y="connsiteY1"/>
                  </a:cxn>
                  <a:cxn ang="0">
                    <a:pos x="connsiteX2" y="connsiteY2"/>
                  </a:cxn>
                </a:cxnLst>
                <a:rect l="l" t="t" r="r" b="b"/>
                <a:pathLst>
                  <a:path w="462169" h="51099">
                    <a:moveTo>
                      <a:pt x="462170" y="0"/>
                    </a:moveTo>
                    <a:cubicBezTo>
                      <a:pt x="406049" y="31319"/>
                      <a:pt x="321868" y="51100"/>
                      <a:pt x="231085" y="51100"/>
                    </a:cubicBezTo>
                    <a:cubicBezTo>
                      <a:pt x="140301" y="51100"/>
                      <a:pt x="56120" y="31319"/>
                      <a:pt x="0" y="0"/>
                    </a:cubicBezTo>
                  </a:path>
                </a:pathLst>
              </a:custGeom>
              <a:noFill/>
              <a:ln w="16501" cap="flat">
                <a:solidFill>
                  <a:srgbClr val="000000"/>
                </a:solidFill>
                <a:prstDash val="solid"/>
                <a:miter/>
              </a:ln>
            </p:spPr>
            <p:txBody>
              <a:bodyPr rtlCol="0" anchor="ctr"/>
              <a:lstStyle/>
              <a:p>
                <a:endParaRPr lang="en-US" sz="1799"/>
              </a:p>
            </p:txBody>
          </p:sp>
          <p:sp>
            <p:nvSpPr>
              <p:cNvPr id="17" name="Freeform 740">
                <a:extLst>
                  <a:ext uri="{FF2B5EF4-FFF2-40B4-BE49-F238E27FC236}">
                    <a16:creationId xmlns:a16="http://schemas.microsoft.com/office/drawing/2014/main" id="{264AC3BD-AF9F-90E7-A710-B5F92AEE8132}"/>
                  </a:ext>
                </a:extLst>
              </p:cNvPr>
              <p:cNvSpPr/>
              <p:nvPr/>
            </p:nvSpPr>
            <p:spPr>
              <a:xfrm>
                <a:off x="14759715" y="7941666"/>
                <a:ext cx="462169" cy="51098"/>
              </a:xfrm>
              <a:custGeom>
                <a:avLst/>
                <a:gdLst>
                  <a:gd name="connsiteX0" fmla="*/ 0 w 462169"/>
                  <a:gd name="connsiteY0" fmla="*/ 51099 h 51098"/>
                  <a:gd name="connsiteX1" fmla="*/ 231085 w 462169"/>
                  <a:gd name="connsiteY1" fmla="*/ 0 h 51098"/>
                  <a:gd name="connsiteX2" fmla="*/ 462170 w 462169"/>
                  <a:gd name="connsiteY2" fmla="*/ 51099 h 51098"/>
                </a:gdLst>
                <a:ahLst/>
                <a:cxnLst>
                  <a:cxn ang="0">
                    <a:pos x="connsiteX0" y="connsiteY0"/>
                  </a:cxn>
                  <a:cxn ang="0">
                    <a:pos x="connsiteX1" y="connsiteY1"/>
                  </a:cxn>
                  <a:cxn ang="0">
                    <a:pos x="connsiteX2" y="connsiteY2"/>
                  </a:cxn>
                </a:cxnLst>
                <a:rect l="l" t="t" r="r" b="b"/>
                <a:pathLst>
                  <a:path w="462169" h="51098">
                    <a:moveTo>
                      <a:pt x="0" y="51099"/>
                    </a:moveTo>
                    <a:cubicBezTo>
                      <a:pt x="56120" y="19781"/>
                      <a:pt x="140301" y="0"/>
                      <a:pt x="231085" y="0"/>
                    </a:cubicBezTo>
                    <a:cubicBezTo>
                      <a:pt x="321868" y="0"/>
                      <a:pt x="406049" y="19781"/>
                      <a:pt x="462170" y="51099"/>
                    </a:cubicBezTo>
                  </a:path>
                </a:pathLst>
              </a:custGeom>
              <a:noFill/>
              <a:ln w="16501" cap="flat">
                <a:solidFill>
                  <a:srgbClr val="000000"/>
                </a:solidFill>
                <a:prstDash val="solid"/>
                <a:miter/>
              </a:ln>
            </p:spPr>
            <p:txBody>
              <a:bodyPr rtlCol="0" anchor="ctr"/>
              <a:lstStyle/>
              <a:p>
                <a:endParaRPr lang="en-US" sz="1799"/>
              </a:p>
            </p:txBody>
          </p:sp>
          <p:sp>
            <p:nvSpPr>
              <p:cNvPr id="18" name="Freeform 741">
                <a:extLst>
                  <a:ext uri="{FF2B5EF4-FFF2-40B4-BE49-F238E27FC236}">
                    <a16:creationId xmlns:a16="http://schemas.microsoft.com/office/drawing/2014/main" id="{E58EB124-9535-9D0E-2C1F-04113A5E3879}"/>
                  </a:ext>
                </a:extLst>
              </p:cNvPr>
              <p:cNvSpPr/>
              <p:nvPr/>
            </p:nvSpPr>
            <p:spPr>
              <a:xfrm>
                <a:off x="14680486" y="7786720"/>
                <a:ext cx="620627" cy="16483"/>
              </a:xfrm>
              <a:custGeom>
                <a:avLst/>
                <a:gdLst>
                  <a:gd name="connsiteX0" fmla="*/ 0 w 620627"/>
                  <a:gd name="connsiteY0" fmla="*/ 0 h 16483"/>
                  <a:gd name="connsiteX1" fmla="*/ 620628 w 620627"/>
                  <a:gd name="connsiteY1" fmla="*/ 0 h 16483"/>
                </a:gdLst>
                <a:ahLst/>
                <a:cxnLst>
                  <a:cxn ang="0">
                    <a:pos x="connsiteX0" y="connsiteY0"/>
                  </a:cxn>
                  <a:cxn ang="0">
                    <a:pos x="connsiteX1" y="connsiteY1"/>
                  </a:cxn>
                </a:cxnLst>
                <a:rect l="l" t="t" r="r" b="b"/>
                <a:pathLst>
                  <a:path w="620627" h="16483">
                    <a:moveTo>
                      <a:pt x="0" y="0"/>
                    </a:moveTo>
                    <a:lnTo>
                      <a:pt x="620628" y="0"/>
                    </a:lnTo>
                  </a:path>
                </a:pathLst>
              </a:custGeom>
              <a:ln w="16501" cap="flat">
                <a:solidFill>
                  <a:srgbClr val="000000"/>
                </a:solidFill>
                <a:prstDash val="solid"/>
                <a:miter/>
              </a:ln>
            </p:spPr>
            <p:txBody>
              <a:bodyPr rtlCol="0" anchor="ctr"/>
              <a:lstStyle/>
              <a:p>
                <a:endParaRPr lang="en-US" sz="1799"/>
              </a:p>
            </p:txBody>
          </p:sp>
          <p:sp>
            <p:nvSpPr>
              <p:cNvPr id="19" name="Freeform 742">
                <a:extLst>
                  <a:ext uri="{FF2B5EF4-FFF2-40B4-BE49-F238E27FC236}">
                    <a16:creationId xmlns:a16="http://schemas.microsoft.com/office/drawing/2014/main" id="{2A75DB53-7386-BCBA-7A80-81234168BAB8}"/>
                  </a:ext>
                </a:extLst>
              </p:cNvPr>
              <p:cNvSpPr/>
              <p:nvPr/>
            </p:nvSpPr>
            <p:spPr>
              <a:xfrm>
                <a:off x="14990800" y="7476827"/>
                <a:ext cx="16506" cy="619785"/>
              </a:xfrm>
              <a:custGeom>
                <a:avLst/>
                <a:gdLst>
                  <a:gd name="connsiteX0" fmla="*/ 0 w 16506"/>
                  <a:gd name="connsiteY0" fmla="*/ 0 h 619785"/>
                  <a:gd name="connsiteX1" fmla="*/ 0 w 16506"/>
                  <a:gd name="connsiteY1" fmla="*/ 619786 h 619785"/>
                </a:gdLst>
                <a:ahLst/>
                <a:cxnLst>
                  <a:cxn ang="0">
                    <a:pos x="connsiteX0" y="connsiteY0"/>
                  </a:cxn>
                  <a:cxn ang="0">
                    <a:pos x="connsiteX1" y="connsiteY1"/>
                  </a:cxn>
                </a:cxnLst>
                <a:rect l="l" t="t" r="r" b="b"/>
                <a:pathLst>
                  <a:path w="16506" h="619785">
                    <a:moveTo>
                      <a:pt x="0" y="0"/>
                    </a:moveTo>
                    <a:lnTo>
                      <a:pt x="0" y="619786"/>
                    </a:lnTo>
                  </a:path>
                </a:pathLst>
              </a:custGeom>
              <a:ln w="16501" cap="flat">
                <a:solidFill>
                  <a:srgbClr val="000000"/>
                </a:solidFill>
                <a:prstDash val="solid"/>
                <a:miter/>
              </a:ln>
            </p:spPr>
            <p:txBody>
              <a:bodyPr rtlCol="0" anchor="ctr"/>
              <a:lstStyle/>
              <a:p>
                <a:endParaRPr lang="en-US" sz="1799"/>
              </a:p>
            </p:txBody>
          </p:sp>
        </p:grpSp>
        <p:sp>
          <p:nvSpPr>
            <p:cNvPr id="9" name="Freeform 743">
              <a:extLst>
                <a:ext uri="{FF2B5EF4-FFF2-40B4-BE49-F238E27FC236}">
                  <a16:creationId xmlns:a16="http://schemas.microsoft.com/office/drawing/2014/main" id="{B8016E6C-041F-1B4D-F4D0-A19321704E96}"/>
                </a:ext>
              </a:extLst>
            </p:cNvPr>
            <p:cNvSpPr/>
            <p:nvPr/>
          </p:nvSpPr>
          <p:spPr>
            <a:xfrm>
              <a:off x="14574494" y="7295506"/>
              <a:ext cx="832612" cy="980777"/>
            </a:xfrm>
            <a:custGeom>
              <a:avLst/>
              <a:gdLst>
                <a:gd name="connsiteX0" fmla="*/ 832259 w 832612"/>
                <a:gd name="connsiteY0" fmla="*/ 468136 h 980777"/>
                <a:gd name="connsiteX1" fmla="*/ 832259 w 832612"/>
                <a:gd name="connsiteY1" fmla="*/ 105496 h 980777"/>
                <a:gd name="connsiteX2" fmla="*/ 710114 w 832612"/>
                <a:gd name="connsiteY2" fmla="*/ 108793 h 980777"/>
                <a:gd name="connsiteX3" fmla="*/ 416306 w 832612"/>
                <a:gd name="connsiteY3" fmla="*/ 0 h 980777"/>
                <a:gd name="connsiteX4" fmla="*/ 122499 w 832612"/>
                <a:gd name="connsiteY4" fmla="*/ 108793 h 980777"/>
                <a:gd name="connsiteX5" fmla="*/ 353 w 832612"/>
                <a:gd name="connsiteY5" fmla="*/ 105496 h 980777"/>
                <a:gd name="connsiteX6" fmla="*/ 353 w 832612"/>
                <a:gd name="connsiteY6" fmla="*/ 468136 h 980777"/>
                <a:gd name="connsiteX7" fmla="*/ 416306 w 832612"/>
                <a:gd name="connsiteY7" fmla="*/ 980778 h 980777"/>
                <a:gd name="connsiteX8" fmla="*/ 832259 w 832612"/>
                <a:gd name="connsiteY8" fmla="*/ 468136 h 9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612" h="980777">
                  <a:moveTo>
                    <a:pt x="832259" y="468136"/>
                  </a:moveTo>
                  <a:lnTo>
                    <a:pt x="832259" y="105496"/>
                  </a:lnTo>
                  <a:cubicBezTo>
                    <a:pt x="794294" y="110441"/>
                    <a:pt x="753029" y="112089"/>
                    <a:pt x="710114" y="108793"/>
                  </a:cubicBezTo>
                  <a:cubicBezTo>
                    <a:pt x="581367" y="100551"/>
                    <a:pt x="470776" y="57693"/>
                    <a:pt x="416306" y="0"/>
                  </a:cubicBezTo>
                  <a:cubicBezTo>
                    <a:pt x="361836" y="57693"/>
                    <a:pt x="251246" y="100551"/>
                    <a:pt x="122499" y="108793"/>
                  </a:cubicBezTo>
                  <a:cubicBezTo>
                    <a:pt x="79582" y="112089"/>
                    <a:pt x="38317" y="108793"/>
                    <a:pt x="353" y="105496"/>
                  </a:cubicBezTo>
                  <a:lnTo>
                    <a:pt x="353" y="468136"/>
                  </a:lnTo>
                  <a:cubicBezTo>
                    <a:pt x="353" y="468136"/>
                    <a:pt x="-27707" y="862095"/>
                    <a:pt x="416306" y="980778"/>
                  </a:cubicBezTo>
                  <a:cubicBezTo>
                    <a:pt x="860318" y="860447"/>
                    <a:pt x="832259" y="468136"/>
                    <a:pt x="832259" y="468136"/>
                  </a:cubicBezTo>
                  <a:close/>
                </a:path>
              </a:pathLst>
            </a:custGeom>
            <a:noFill/>
            <a:ln w="16501" cap="rnd">
              <a:solidFill>
                <a:srgbClr val="000000"/>
              </a:solidFill>
              <a:prstDash val="solid"/>
              <a:round/>
            </a:ln>
          </p:spPr>
          <p:txBody>
            <a:bodyPr rtlCol="0" anchor="ctr"/>
            <a:lstStyle/>
            <a:p>
              <a:endParaRPr lang="en-US" sz="1799"/>
            </a:p>
          </p:txBody>
        </p:sp>
        <p:grpSp>
          <p:nvGrpSpPr>
            <p:cNvPr id="10" name="Graphic 503">
              <a:extLst>
                <a:ext uri="{FF2B5EF4-FFF2-40B4-BE49-F238E27FC236}">
                  <a16:creationId xmlns:a16="http://schemas.microsoft.com/office/drawing/2014/main" id="{20725E72-DABE-DF09-E3C2-9F59E3D5A3BB}"/>
                </a:ext>
              </a:extLst>
            </p:cNvPr>
            <p:cNvGrpSpPr/>
            <p:nvPr/>
          </p:nvGrpSpPr>
          <p:grpSpPr>
            <a:xfrm>
              <a:off x="14493967" y="7928782"/>
              <a:ext cx="1280870" cy="437138"/>
              <a:chOff x="14493967" y="7928782"/>
              <a:chExt cx="1280870" cy="437138"/>
            </a:xfrm>
          </p:grpSpPr>
          <p:sp>
            <p:nvSpPr>
              <p:cNvPr id="11" name="Freeform 745">
                <a:extLst>
                  <a:ext uri="{FF2B5EF4-FFF2-40B4-BE49-F238E27FC236}">
                    <a16:creationId xmlns:a16="http://schemas.microsoft.com/office/drawing/2014/main" id="{1C3B2572-014D-B051-E40D-64663B4D99FA}"/>
                  </a:ext>
                </a:extLst>
              </p:cNvPr>
              <p:cNvSpPr/>
              <p:nvPr/>
            </p:nvSpPr>
            <p:spPr>
              <a:xfrm>
                <a:off x="14493967" y="7928782"/>
                <a:ext cx="916086" cy="437138"/>
              </a:xfrm>
              <a:custGeom>
                <a:avLst/>
                <a:gdLst>
                  <a:gd name="connsiteX0" fmla="*/ 1651 w 916086"/>
                  <a:gd name="connsiteY0" fmla="*/ 347502 h 437138"/>
                  <a:gd name="connsiteX1" fmla="*/ 424206 w 916086"/>
                  <a:gd name="connsiteY1" fmla="*/ 2995 h 437138"/>
                  <a:gd name="connsiteX2" fmla="*/ 916086 w 916086"/>
                  <a:gd name="connsiteY2" fmla="*/ 245304 h 437138"/>
                  <a:gd name="connsiteX3" fmla="*/ 473724 w 916086"/>
                  <a:gd name="connsiteY3" fmla="*/ 424976 h 437138"/>
                  <a:gd name="connsiteX4" fmla="*/ 236037 w 916086"/>
                  <a:gd name="connsiteY4" fmla="*/ 319480 h 437138"/>
                  <a:gd name="connsiteX5" fmla="*/ 0 w 916086"/>
                  <a:gd name="connsiteY5" fmla="*/ 347502 h 43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86" h="437138">
                    <a:moveTo>
                      <a:pt x="1651" y="347502"/>
                    </a:moveTo>
                    <a:cubicBezTo>
                      <a:pt x="105639" y="26071"/>
                      <a:pt x="424206" y="2995"/>
                      <a:pt x="424206" y="2995"/>
                    </a:cubicBezTo>
                    <a:cubicBezTo>
                      <a:pt x="793942" y="-31622"/>
                      <a:pt x="916086" y="245304"/>
                      <a:pt x="916086" y="245304"/>
                    </a:cubicBezTo>
                    <a:cubicBezTo>
                      <a:pt x="916086" y="245304"/>
                      <a:pt x="782387" y="494207"/>
                      <a:pt x="473724" y="424976"/>
                    </a:cubicBezTo>
                    <a:cubicBezTo>
                      <a:pt x="473724" y="424976"/>
                      <a:pt x="406050" y="416734"/>
                      <a:pt x="236037" y="319480"/>
                    </a:cubicBezTo>
                    <a:cubicBezTo>
                      <a:pt x="236037" y="319480"/>
                      <a:pt x="105639" y="245304"/>
                      <a:pt x="0" y="347502"/>
                    </a:cubicBezTo>
                    <a:close/>
                  </a:path>
                </a:pathLst>
              </a:custGeom>
              <a:solidFill>
                <a:schemeClr val="accent2">
                  <a:lumMod val="60000"/>
                  <a:lumOff val="40000"/>
                </a:schemeClr>
              </a:solidFill>
              <a:ln w="16501" cap="rnd">
                <a:solidFill>
                  <a:srgbClr val="000000"/>
                </a:solidFill>
                <a:prstDash val="solid"/>
                <a:round/>
              </a:ln>
            </p:spPr>
            <p:txBody>
              <a:bodyPr rtlCol="0" anchor="ctr"/>
              <a:lstStyle/>
              <a:p>
                <a:endParaRPr lang="en-US" sz="1799"/>
              </a:p>
            </p:txBody>
          </p:sp>
          <p:sp>
            <p:nvSpPr>
              <p:cNvPr id="12" name="Freeform 746">
                <a:extLst>
                  <a:ext uri="{FF2B5EF4-FFF2-40B4-BE49-F238E27FC236}">
                    <a16:creationId xmlns:a16="http://schemas.microsoft.com/office/drawing/2014/main" id="{ABE89CDE-BEBA-4E56-8CA5-FE9E4B7D371D}"/>
                  </a:ext>
                </a:extLst>
              </p:cNvPr>
              <p:cNvSpPr/>
              <p:nvPr/>
            </p:nvSpPr>
            <p:spPr>
              <a:xfrm>
                <a:off x="14495618" y="8084151"/>
                <a:ext cx="914434" cy="192133"/>
              </a:xfrm>
              <a:custGeom>
                <a:avLst/>
                <a:gdLst>
                  <a:gd name="connsiteX0" fmla="*/ 0 w 914434"/>
                  <a:gd name="connsiteY0" fmla="*/ 192133 h 192133"/>
                  <a:gd name="connsiteX1" fmla="*/ 914435 w 914434"/>
                  <a:gd name="connsiteY1" fmla="*/ 91584 h 192133"/>
                </a:gdLst>
                <a:ahLst/>
                <a:cxnLst>
                  <a:cxn ang="0">
                    <a:pos x="connsiteX0" y="connsiteY0"/>
                  </a:cxn>
                  <a:cxn ang="0">
                    <a:pos x="connsiteX1" y="connsiteY1"/>
                  </a:cxn>
                </a:cxnLst>
                <a:rect l="l" t="t" r="r" b="b"/>
                <a:pathLst>
                  <a:path w="914434" h="192133">
                    <a:moveTo>
                      <a:pt x="0" y="192133"/>
                    </a:moveTo>
                    <a:cubicBezTo>
                      <a:pt x="0" y="192133"/>
                      <a:pt x="240988" y="-162265"/>
                      <a:pt x="914435" y="91584"/>
                    </a:cubicBezTo>
                  </a:path>
                </a:pathLst>
              </a:custGeom>
              <a:noFill/>
              <a:ln w="16501" cap="rnd">
                <a:solidFill>
                  <a:srgbClr val="000000"/>
                </a:solidFill>
                <a:prstDash val="solid"/>
                <a:round/>
              </a:ln>
            </p:spPr>
            <p:txBody>
              <a:bodyPr rtlCol="0" anchor="ctr"/>
              <a:lstStyle/>
              <a:p>
                <a:endParaRPr lang="en-US" sz="1799"/>
              </a:p>
            </p:txBody>
          </p:sp>
          <p:sp>
            <p:nvSpPr>
              <p:cNvPr id="13" name="Freeform 747">
                <a:extLst>
                  <a:ext uri="{FF2B5EF4-FFF2-40B4-BE49-F238E27FC236}">
                    <a16:creationId xmlns:a16="http://schemas.microsoft.com/office/drawing/2014/main" id="{B8F0ACFA-7F93-A41E-3220-C7130EF2B6CE}"/>
                  </a:ext>
                </a:extLst>
              </p:cNvPr>
              <p:cNvSpPr/>
              <p:nvPr/>
            </p:nvSpPr>
            <p:spPr>
              <a:xfrm>
                <a:off x="15410053" y="8175734"/>
                <a:ext cx="364784" cy="38427"/>
              </a:xfrm>
              <a:custGeom>
                <a:avLst/>
                <a:gdLst>
                  <a:gd name="connsiteX0" fmla="*/ 364784 w 364784"/>
                  <a:gd name="connsiteY0" fmla="*/ 18132 h 38427"/>
                  <a:gd name="connsiteX1" fmla="*/ 0 w 364784"/>
                  <a:gd name="connsiteY1" fmla="*/ 0 h 38427"/>
                </a:gdLst>
                <a:ahLst/>
                <a:cxnLst>
                  <a:cxn ang="0">
                    <a:pos x="connsiteX0" y="connsiteY0"/>
                  </a:cxn>
                  <a:cxn ang="0">
                    <a:pos x="connsiteX1" y="connsiteY1"/>
                  </a:cxn>
                </a:cxnLst>
                <a:rect l="l" t="t" r="r" b="b"/>
                <a:pathLst>
                  <a:path w="364784" h="38427">
                    <a:moveTo>
                      <a:pt x="364784" y="18132"/>
                    </a:moveTo>
                    <a:cubicBezTo>
                      <a:pt x="364784" y="18132"/>
                      <a:pt x="226133" y="74176"/>
                      <a:pt x="0" y="0"/>
                    </a:cubicBezTo>
                  </a:path>
                </a:pathLst>
              </a:custGeom>
              <a:noFill/>
              <a:ln w="16501" cap="rnd">
                <a:solidFill>
                  <a:srgbClr val="000000"/>
                </a:solidFill>
                <a:prstDash val="solid"/>
                <a:round/>
              </a:ln>
            </p:spPr>
            <p:txBody>
              <a:bodyPr rtlCol="0" anchor="ctr"/>
              <a:lstStyle/>
              <a:p>
                <a:endParaRPr lang="en-US" sz="1799"/>
              </a:p>
            </p:txBody>
          </p:sp>
        </p:grpSp>
      </p:grpSp>
      <p:sp>
        <p:nvSpPr>
          <p:cNvPr id="20" name="Flowchart: Alternate Process 19">
            <a:extLst>
              <a:ext uri="{FF2B5EF4-FFF2-40B4-BE49-F238E27FC236}">
                <a16:creationId xmlns:a16="http://schemas.microsoft.com/office/drawing/2014/main" id="{79638719-9628-B3E4-CB5E-1CABE6114820}"/>
              </a:ext>
            </a:extLst>
          </p:cNvPr>
          <p:cNvSpPr/>
          <p:nvPr/>
        </p:nvSpPr>
        <p:spPr>
          <a:xfrm>
            <a:off x="982486" y="1183978"/>
            <a:ext cx="10595240" cy="1440541"/>
          </a:xfrm>
          <a:prstGeom prst="flowChartAlternateProcess">
            <a:avLst/>
          </a:prstGeom>
          <a:solidFill>
            <a:srgbClr val="3FB5A1"/>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5">
            <a:extLst>
              <a:ext uri="{FF2B5EF4-FFF2-40B4-BE49-F238E27FC236}">
                <a16:creationId xmlns:a16="http://schemas.microsoft.com/office/drawing/2014/main" id="{DEB082F6-94E6-8DEA-F3AE-63DA58FEDFC9}"/>
              </a:ext>
            </a:extLst>
          </p:cNvPr>
          <p:cNvSpPr txBox="1">
            <a:spLocks/>
          </p:cNvSpPr>
          <p:nvPr/>
        </p:nvSpPr>
        <p:spPr>
          <a:xfrm>
            <a:off x="982486" y="1512377"/>
            <a:ext cx="10796661" cy="1205479"/>
          </a:xfrm>
          <a:prstGeom prst="rect">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200" b="0" i="0" kern="1200" spc="0">
                <a:solidFill>
                  <a:srgbClr val="4949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600" i="1" dirty="0">
                <a:solidFill>
                  <a:srgbClr val="FFFFFF"/>
                </a:solidFill>
              </a:rPr>
              <a:t>“</a:t>
            </a:r>
            <a:r>
              <a:rPr lang="en-US" sz="2600" i="1" dirty="0" err="1">
                <a:solidFill>
                  <a:srgbClr val="FFFFFF"/>
                </a:solidFill>
              </a:rPr>
              <a:t>Geef</a:t>
            </a:r>
            <a:r>
              <a:rPr lang="en-US" sz="2600" i="1" dirty="0">
                <a:solidFill>
                  <a:srgbClr val="FFFFFF"/>
                </a:solidFill>
              </a:rPr>
              <a:t> </a:t>
            </a:r>
            <a:r>
              <a:rPr lang="en-US" sz="2600" i="1" dirty="0" err="1">
                <a:solidFill>
                  <a:srgbClr val="FFFFFF"/>
                </a:solidFill>
              </a:rPr>
              <a:t>een</a:t>
            </a:r>
            <a:r>
              <a:rPr lang="en-US" sz="2600" i="1" dirty="0">
                <a:solidFill>
                  <a:srgbClr val="FFFFFF"/>
                </a:solidFill>
              </a:rPr>
              <a:t> </a:t>
            </a:r>
            <a:r>
              <a:rPr lang="en-US" sz="2600" i="1" dirty="0" err="1">
                <a:solidFill>
                  <a:srgbClr val="FFFFFF"/>
                </a:solidFill>
              </a:rPr>
              <a:t>overzicht</a:t>
            </a:r>
            <a:r>
              <a:rPr lang="en-US" sz="2600" i="1" dirty="0">
                <a:solidFill>
                  <a:srgbClr val="FFFFFF"/>
                </a:solidFill>
              </a:rPr>
              <a:t> van de </a:t>
            </a:r>
            <a:r>
              <a:rPr lang="en-US" sz="2600" i="1" dirty="0" err="1">
                <a:solidFill>
                  <a:srgbClr val="FFFFFF"/>
                </a:solidFill>
              </a:rPr>
              <a:t>haalbaarheid</a:t>
            </a:r>
            <a:r>
              <a:rPr lang="en-US" sz="2600" i="1" dirty="0">
                <a:solidFill>
                  <a:srgbClr val="FFFFFF"/>
                </a:solidFill>
              </a:rPr>
              <a:t>, het budget </a:t>
            </a:r>
            <a:r>
              <a:rPr lang="en-US" sz="2600" i="1" dirty="0" err="1">
                <a:solidFill>
                  <a:srgbClr val="FFFFFF"/>
                </a:solidFill>
              </a:rPr>
              <a:t>en</a:t>
            </a:r>
            <a:r>
              <a:rPr lang="en-US" sz="2600" i="1" dirty="0">
                <a:solidFill>
                  <a:srgbClr val="FFFFFF"/>
                </a:solidFill>
              </a:rPr>
              <a:t> de financiering van het project.” </a:t>
            </a:r>
            <a:r>
              <a:rPr lang="en-US" sz="2000" i="1" dirty="0">
                <a:solidFill>
                  <a:srgbClr val="FFFFFF"/>
                </a:solidFill>
              </a:rPr>
              <a:t>Ook </a:t>
            </a:r>
            <a:r>
              <a:rPr lang="en-US" sz="2000" i="1" dirty="0" err="1">
                <a:solidFill>
                  <a:srgbClr val="FFFFFF"/>
                </a:solidFill>
              </a:rPr>
              <a:t>geformuleerd</a:t>
            </a:r>
            <a:r>
              <a:rPr lang="en-US" sz="2000" i="1" dirty="0">
                <a:solidFill>
                  <a:srgbClr val="FFFFFF"/>
                </a:solidFill>
              </a:rPr>
              <a:t> </a:t>
            </a:r>
            <a:r>
              <a:rPr lang="en-US" sz="2000" i="1" dirty="0" err="1">
                <a:solidFill>
                  <a:srgbClr val="FFFFFF"/>
                </a:solidFill>
              </a:rPr>
              <a:t>als</a:t>
            </a:r>
            <a:endParaRPr lang="en-US" sz="2000" i="1" dirty="0">
              <a:solidFill>
                <a:srgbClr val="FFFFFF"/>
              </a:solidFill>
            </a:endParaRPr>
          </a:p>
          <a:p>
            <a:pPr algn="ctr">
              <a:lnSpc>
                <a:spcPct val="100000"/>
              </a:lnSpc>
              <a:spcBef>
                <a:spcPts val="0"/>
              </a:spcBef>
            </a:pPr>
            <a:r>
              <a:rPr lang="en-US" sz="2600" i="1" dirty="0">
                <a:solidFill>
                  <a:srgbClr val="FFFFFF"/>
                </a:solidFill>
              </a:rPr>
              <a:t>"Hoe </a:t>
            </a:r>
            <a:r>
              <a:rPr lang="en-US" sz="2600" i="1" dirty="0" err="1">
                <a:solidFill>
                  <a:srgbClr val="FFFFFF"/>
                </a:solidFill>
              </a:rPr>
              <a:t>gaat</a:t>
            </a:r>
            <a:r>
              <a:rPr lang="en-US" sz="2600" i="1" dirty="0">
                <a:solidFill>
                  <a:srgbClr val="FFFFFF"/>
                </a:solidFill>
              </a:rPr>
              <a:t> u de </a:t>
            </a:r>
            <a:r>
              <a:rPr lang="en-US" sz="2600" i="1" dirty="0" err="1">
                <a:solidFill>
                  <a:srgbClr val="FFFFFF"/>
                </a:solidFill>
              </a:rPr>
              <a:t>duurzaamheid</a:t>
            </a:r>
            <a:r>
              <a:rPr lang="en-US" sz="2600" i="1" dirty="0">
                <a:solidFill>
                  <a:srgbClr val="FFFFFF"/>
                </a:solidFill>
              </a:rPr>
              <a:t> van het project op </a:t>
            </a:r>
            <a:r>
              <a:rPr lang="en-US" sz="2600" i="1" dirty="0" err="1">
                <a:solidFill>
                  <a:srgbClr val="FFFFFF"/>
                </a:solidFill>
              </a:rPr>
              <a:t>lange</a:t>
            </a:r>
            <a:r>
              <a:rPr lang="en-US" sz="2600" i="1" dirty="0">
                <a:solidFill>
                  <a:srgbClr val="FFFFFF"/>
                </a:solidFill>
              </a:rPr>
              <a:t> </a:t>
            </a:r>
            <a:r>
              <a:rPr lang="en-US" sz="2600" i="1" dirty="0" err="1">
                <a:solidFill>
                  <a:srgbClr val="FFFFFF"/>
                </a:solidFill>
              </a:rPr>
              <a:t>termijn</a:t>
            </a:r>
            <a:r>
              <a:rPr lang="en-US" sz="2600" i="1" dirty="0">
                <a:solidFill>
                  <a:srgbClr val="FFFFFF"/>
                </a:solidFill>
              </a:rPr>
              <a:t> (</a:t>
            </a:r>
            <a:r>
              <a:rPr lang="en-US" sz="2600" i="1" dirty="0" err="1">
                <a:solidFill>
                  <a:srgbClr val="FFFFFF"/>
                </a:solidFill>
              </a:rPr>
              <a:t>financieel</a:t>
            </a:r>
            <a:r>
              <a:rPr lang="en-US" sz="2600" i="1" dirty="0">
                <a:solidFill>
                  <a:srgbClr val="FFFFFF"/>
                </a:solidFill>
              </a:rPr>
              <a:t> of </a:t>
            </a:r>
            <a:r>
              <a:rPr lang="en-US" sz="2600" i="1" dirty="0" err="1">
                <a:solidFill>
                  <a:srgbClr val="FFFFFF"/>
                </a:solidFill>
              </a:rPr>
              <a:t>anderszins</a:t>
            </a:r>
            <a:r>
              <a:rPr lang="en-US" sz="2600" i="1" dirty="0">
                <a:solidFill>
                  <a:srgbClr val="FFFFFF"/>
                </a:solidFill>
              </a:rPr>
              <a:t>) </a:t>
            </a:r>
            <a:r>
              <a:rPr lang="en-US" sz="2600" i="1" dirty="0" err="1">
                <a:solidFill>
                  <a:srgbClr val="FFFFFF"/>
                </a:solidFill>
              </a:rPr>
              <a:t>waarborgen</a:t>
            </a:r>
            <a:r>
              <a:rPr lang="en-US" sz="2600" i="1" dirty="0">
                <a:solidFill>
                  <a:srgbClr val="FFFFFF"/>
                </a:solidFill>
              </a:rPr>
              <a:t>?"</a:t>
            </a:r>
            <a:endParaRPr lang="en-IE" sz="2600" i="1" dirty="0">
              <a:solidFill>
                <a:srgbClr val="FFFFFF"/>
              </a:solidFill>
            </a:endParaRPr>
          </a:p>
          <a:p>
            <a:pPr algn="ctr">
              <a:spcBef>
                <a:spcPts val="0"/>
              </a:spcBef>
            </a:pPr>
            <a:endParaRPr lang="en-US" sz="2800" i="1" dirty="0">
              <a:solidFill>
                <a:srgbClr val="FFFFFF"/>
              </a:solidFill>
            </a:endParaRPr>
          </a:p>
        </p:txBody>
      </p:sp>
      <p:cxnSp>
        <p:nvCxnSpPr>
          <p:cNvPr id="27" name="Straight Connector 26">
            <a:extLst>
              <a:ext uri="{FF2B5EF4-FFF2-40B4-BE49-F238E27FC236}">
                <a16:creationId xmlns:a16="http://schemas.microsoft.com/office/drawing/2014/main" id="{00BF2914-E6DC-1582-92D3-23594031D91F}"/>
              </a:ext>
            </a:extLst>
          </p:cNvPr>
          <p:cNvCxnSpPr>
            <a:cxnSpLocks/>
          </p:cNvCxnSpPr>
          <p:nvPr/>
        </p:nvCxnSpPr>
        <p:spPr>
          <a:xfrm>
            <a:off x="2180839" y="10642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710E361-E01A-77E5-5100-96920481ACE6}"/>
              </a:ext>
            </a:extLst>
          </p:cNvPr>
          <p:cNvGrpSpPr/>
          <p:nvPr/>
        </p:nvGrpSpPr>
        <p:grpSpPr>
          <a:xfrm>
            <a:off x="7530676" y="8939"/>
            <a:ext cx="720674" cy="861774"/>
            <a:chOff x="1015048" y="996928"/>
            <a:chExt cx="1016952" cy="1216059"/>
          </a:xfrm>
        </p:grpSpPr>
        <p:sp>
          <p:nvSpPr>
            <p:cNvPr id="31" name="Oval 30">
              <a:extLst>
                <a:ext uri="{FF2B5EF4-FFF2-40B4-BE49-F238E27FC236}">
                  <a16:creationId xmlns:a16="http://schemas.microsoft.com/office/drawing/2014/main" id="{77E899F2-53E9-7318-D040-7E509C28223B}"/>
                </a:ext>
              </a:extLst>
            </p:cNvPr>
            <p:cNvSpPr/>
            <p:nvPr/>
          </p:nvSpPr>
          <p:spPr>
            <a:xfrm>
              <a:off x="1016000" y="1137920"/>
              <a:ext cx="1016000" cy="1016000"/>
            </a:xfrm>
            <a:prstGeom prst="ellipse">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TextBox 31">
              <a:extLst>
                <a:ext uri="{FF2B5EF4-FFF2-40B4-BE49-F238E27FC236}">
                  <a16:creationId xmlns:a16="http://schemas.microsoft.com/office/drawing/2014/main" id="{8365E478-9B04-9C2B-ED23-035E1C3DBFE2}"/>
                </a:ext>
              </a:extLst>
            </p:cNvPr>
            <p:cNvSpPr txBox="1"/>
            <p:nvPr/>
          </p:nvSpPr>
          <p:spPr>
            <a:xfrm>
              <a:off x="1015048" y="996928"/>
              <a:ext cx="971549"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34" name="Graphic 33" descr="Postit Notes with solid fill">
            <a:extLst>
              <a:ext uri="{FF2B5EF4-FFF2-40B4-BE49-F238E27FC236}">
                <a16:creationId xmlns:a16="http://schemas.microsoft.com/office/drawing/2014/main" id="{FBFE97EE-849E-6778-9EDD-4F357854B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391" y="4779826"/>
            <a:ext cx="914400" cy="914400"/>
          </a:xfrm>
          <a:prstGeom prst="rect">
            <a:avLst/>
          </a:prstGeom>
        </p:spPr>
      </p:pic>
    </p:spTree>
    <p:extLst>
      <p:ext uri="{BB962C8B-B14F-4D97-AF65-F5344CB8AC3E}">
        <p14:creationId xmlns:p14="http://schemas.microsoft.com/office/powerpoint/2010/main" val="56229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F6CB7-F53F-866E-3DFE-1128C15F609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E5E8A2C-3813-45CA-EBA4-2DFDF79C572E}"/>
              </a:ext>
            </a:extLst>
          </p:cNvPr>
          <p:cNvSpPr>
            <a:spLocks noGrp="1"/>
          </p:cNvSpPr>
          <p:nvPr>
            <p:ph type="body" sz="quarter" idx="16"/>
          </p:nvPr>
        </p:nvSpPr>
        <p:spPr>
          <a:xfrm>
            <a:off x="1934589" y="173891"/>
            <a:ext cx="10614687" cy="803654"/>
          </a:xfrm>
        </p:spPr>
        <p:txBody>
          <a:bodyPr/>
          <a:lstStyle/>
          <a:p>
            <a:r>
              <a:rPr lang="en-GB" sz="3800" b="1" dirty="0">
                <a:solidFill>
                  <a:srgbClr val="3FB5A1"/>
                </a:solidFill>
              </a:rPr>
              <a:t>Vraag 4 (A) </a:t>
            </a:r>
            <a:r>
              <a:rPr lang="en-GB" sz="2800" i="1" dirty="0"/>
              <a:t>Voorbeeldantwoord </a:t>
            </a:r>
          </a:p>
        </p:txBody>
      </p:sp>
      <p:sp>
        <p:nvSpPr>
          <p:cNvPr id="6" name="Text Placeholder 5">
            <a:extLst>
              <a:ext uri="{FF2B5EF4-FFF2-40B4-BE49-F238E27FC236}">
                <a16:creationId xmlns:a16="http://schemas.microsoft.com/office/drawing/2014/main" id="{6B617223-D2DF-7F8F-3A6D-721A99E5F34F}"/>
              </a:ext>
            </a:extLst>
          </p:cNvPr>
          <p:cNvSpPr>
            <a:spLocks noGrp="1"/>
          </p:cNvSpPr>
          <p:nvPr>
            <p:ph type="body" sz="quarter" idx="18"/>
          </p:nvPr>
        </p:nvSpPr>
        <p:spPr>
          <a:xfrm>
            <a:off x="1050159" y="993939"/>
            <a:ext cx="10614687" cy="803653"/>
          </a:xfrm>
        </p:spPr>
        <p:txBody>
          <a:bodyPr anchor="ctr"/>
          <a:lstStyle/>
          <a:p>
            <a:pPr algn="ctr">
              <a:spcBef>
                <a:spcPts val="0"/>
              </a:spcBef>
            </a:pPr>
            <a:r>
              <a:rPr lang="en-US" sz="2800" i="1" dirty="0">
                <a:solidFill>
                  <a:srgbClr val="FFFFFF"/>
                </a:solidFill>
              </a:rPr>
              <a:t>“Geef een overzicht van de haalbaarheid, het budget en de financiering van het project.”</a:t>
            </a:r>
          </a:p>
        </p:txBody>
      </p:sp>
      <p:sp>
        <p:nvSpPr>
          <p:cNvPr id="21" name="Text Placeholder 5">
            <a:extLst>
              <a:ext uri="{FF2B5EF4-FFF2-40B4-BE49-F238E27FC236}">
                <a16:creationId xmlns:a16="http://schemas.microsoft.com/office/drawing/2014/main" id="{463631BD-40E7-A57E-B611-4B5C26A00EC8}"/>
              </a:ext>
            </a:extLst>
          </p:cNvPr>
          <p:cNvSpPr txBox="1">
            <a:spLocks/>
          </p:cNvSpPr>
          <p:nvPr/>
        </p:nvSpPr>
        <p:spPr>
          <a:xfrm>
            <a:off x="1768911" y="2814558"/>
            <a:ext cx="9593004"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i="1" dirty="0">
                <a:solidFill>
                  <a:srgbClr val="494949"/>
                </a:solidFill>
              </a:rPr>
              <a:t>“Financieel gezien laten onze prognoses (bijgevoegd) zien dat de glampinglocatie in jaar 2 zelfvoorzienend zal zijn met een verwachte bezettingsgraad van 50% en een jaarlijkse omzet van € 110.000, wat een nettowinst van € 30.000 oplevert. </a:t>
            </a:r>
          </a:p>
          <a:p>
            <a:pPr marL="0" indent="0"/>
            <a:r>
              <a:rPr lang="en-US" sz="2000" i="1" dirty="0">
                <a:solidFill>
                  <a:srgbClr val="494949"/>
                </a:solidFill>
              </a:rPr>
              <a:t>We hebben een conservatief scenario gepland voor een bezettingsgraad van 30% (break-even) in het geval van een tragere opname. We zullen een deel van de winst voortdurend herinvesteren in onderhoud en marketing om de kwaliteit te handhaven en de vraag op peil te houden. </a:t>
            </a:r>
          </a:p>
          <a:p>
            <a:pPr marL="0" indent="0"/>
            <a:r>
              <a:rPr lang="en-US" sz="2000" i="1" dirty="0">
                <a:solidFill>
                  <a:srgbClr val="494949"/>
                </a:solidFill>
              </a:rPr>
              <a:t>Op milieugebied zullen we met een minimale voetafdruk werken om de exploitatiekosten laag te houden. Zo zullen onze zonnepanelen naar verwachting 70% van onze elektriciteitsbehoefte dekken en zullen we waterbesparende systemen implementeren om de kosten voor nutsvoorzieningen te verlagen. </a:t>
            </a:r>
          </a:p>
        </p:txBody>
      </p:sp>
      <p:sp>
        <p:nvSpPr>
          <p:cNvPr id="25" name="Flowchart: Alternate Process 24">
            <a:extLst>
              <a:ext uri="{FF2B5EF4-FFF2-40B4-BE49-F238E27FC236}">
                <a16:creationId xmlns:a16="http://schemas.microsoft.com/office/drawing/2014/main" id="{BC7BCF6C-5C86-6EC4-2819-B01913C6A4F8}"/>
              </a:ext>
            </a:extLst>
          </p:cNvPr>
          <p:cNvSpPr/>
          <p:nvPr/>
        </p:nvSpPr>
        <p:spPr>
          <a:xfrm>
            <a:off x="1523486" y="1797592"/>
            <a:ext cx="9964593" cy="462866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Connector: Elbow 32">
            <a:extLst>
              <a:ext uri="{FF2B5EF4-FFF2-40B4-BE49-F238E27FC236}">
                <a16:creationId xmlns:a16="http://schemas.microsoft.com/office/drawing/2014/main" id="{3B26E938-3C29-D339-B9E7-DB9CD7A59DB4}"/>
              </a:ext>
            </a:extLst>
          </p:cNvPr>
          <p:cNvCxnSpPr>
            <a:cxnSpLocks/>
            <a:endCxn id="25" idx="1"/>
          </p:cNvCxnSpPr>
          <p:nvPr/>
        </p:nvCxnSpPr>
        <p:spPr>
          <a:xfrm rot="16200000" flipH="1">
            <a:off x="-181294" y="2407147"/>
            <a:ext cx="2716160" cy="693400"/>
          </a:xfrm>
          <a:prstGeom prst="bentConnector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E90084A-0FCB-36A6-0505-6C233A25AC99}"/>
              </a:ext>
            </a:extLst>
          </p:cNvPr>
          <p:cNvCxnSpPr>
            <a:cxnSpLocks/>
          </p:cNvCxnSpPr>
          <p:nvPr/>
        </p:nvCxnSpPr>
        <p:spPr>
          <a:xfrm>
            <a:off x="2028439" y="9118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grpSp>
        <p:nvGrpSpPr>
          <p:cNvPr id="7" name="Graphic 503">
            <a:extLst>
              <a:ext uri="{FF2B5EF4-FFF2-40B4-BE49-F238E27FC236}">
                <a16:creationId xmlns:a16="http://schemas.microsoft.com/office/drawing/2014/main" id="{2ABBB6EE-B1F3-9B7D-8A10-3ED2651A9DE7}"/>
              </a:ext>
            </a:extLst>
          </p:cNvPr>
          <p:cNvGrpSpPr/>
          <p:nvPr/>
        </p:nvGrpSpPr>
        <p:grpSpPr>
          <a:xfrm>
            <a:off x="850851" y="23840"/>
            <a:ext cx="1069272" cy="888861"/>
            <a:chOff x="14493967" y="7295506"/>
            <a:chExt cx="1280870" cy="1070414"/>
          </a:xfrm>
        </p:grpSpPr>
        <p:grpSp>
          <p:nvGrpSpPr>
            <p:cNvPr id="8" name="Graphic 503">
              <a:extLst>
                <a:ext uri="{FF2B5EF4-FFF2-40B4-BE49-F238E27FC236}">
                  <a16:creationId xmlns:a16="http://schemas.microsoft.com/office/drawing/2014/main" id="{72C69F81-B35F-72C8-4745-066AC742B0BA}"/>
                </a:ext>
              </a:extLst>
            </p:cNvPr>
            <p:cNvGrpSpPr/>
            <p:nvPr/>
          </p:nvGrpSpPr>
          <p:grpSpPr>
            <a:xfrm>
              <a:off x="14680486" y="7476827"/>
              <a:ext cx="620627" cy="619786"/>
              <a:chOff x="14680486" y="7476827"/>
              <a:chExt cx="620627" cy="619786"/>
            </a:xfrm>
            <a:noFill/>
          </p:grpSpPr>
          <p:sp>
            <p:nvSpPr>
              <p:cNvPr id="14" name="Freeform 737">
                <a:extLst>
                  <a:ext uri="{FF2B5EF4-FFF2-40B4-BE49-F238E27FC236}">
                    <a16:creationId xmlns:a16="http://schemas.microsoft.com/office/drawing/2014/main" id="{6C2A0437-78D6-F308-9DE3-F5ED5094A18A}"/>
                  </a:ext>
                </a:extLst>
              </p:cNvPr>
              <p:cNvSpPr/>
              <p:nvPr/>
            </p:nvSpPr>
            <p:spPr>
              <a:xfrm>
                <a:off x="14680486" y="7476827"/>
                <a:ext cx="620627" cy="619786"/>
              </a:xfrm>
              <a:custGeom>
                <a:avLst/>
                <a:gdLst>
                  <a:gd name="connsiteX0" fmla="*/ 620627 w 620627"/>
                  <a:gd name="connsiteY0" fmla="*/ 309893 h 619786"/>
                  <a:gd name="connsiteX1" fmla="*/ 310314 w 620627"/>
                  <a:gd name="connsiteY1" fmla="*/ 619786 h 619786"/>
                  <a:gd name="connsiteX2" fmla="*/ 0 w 620627"/>
                  <a:gd name="connsiteY2" fmla="*/ 309893 h 619786"/>
                  <a:gd name="connsiteX3" fmla="*/ 310314 w 620627"/>
                  <a:gd name="connsiteY3" fmla="*/ 0 h 619786"/>
                  <a:gd name="connsiteX4" fmla="*/ 620627 w 620627"/>
                  <a:gd name="connsiteY4" fmla="*/ 309893 h 61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27" h="619786">
                    <a:moveTo>
                      <a:pt x="620627" y="309893"/>
                    </a:moveTo>
                    <a:cubicBezTo>
                      <a:pt x="620627" y="481323"/>
                      <a:pt x="481976" y="619786"/>
                      <a:pt x="310314" y="619786"/>
                    </a:cubicBezTo>
                    <a:cubicBezTo>
                      <a:pt x="138650" y="619786"/>
                      <a:pt x="0" y="481323"/>
                      <a:pt x="0" y="309893"/>
                    </a:cubicBezTo>
                    <a:cubicBezTo>
                      <a:pt x="0" y="138463"/>
                      <a:pt x="138650" y="0"/>
                      <a:pt x="310314" y="0"/>
                    </a:cubicBezTo>
                    <a:cubicBezTo>
                      <a:pt x="481976" y="0"/>
                      <a:pt x="620627" y="138463"/>
                      <a:pt x="620627" y="309893"/>
                    </a:cubicBezTo>
                    <a:close/>
                  </a:path>
                </a:pathLst>
              </a:custGeom>
              <a:noFill/>
              <a:ln w="16501" cap="flat">
                <a:solidFill>
                  <a:srgbClr val="000000"/>
                </a:solidFill>
                <a:prstDash val="solid"/>
                <a:miter/>
              </a:ln>
            </p:spPr>
            <p:txBody>
              <a:bodyPr rtlCol="0" anchor="ctr"/>
              <a:lstStyle/>
              <a:p>
                <a:endParaRPr lang="en-US" sz="1799"/>
              </a:p>
            </p:txBody>
          </p:sp>
          <p:sp>
            <p:nvSpPr>
              <p:cNvPr id="15" name="Freeform 738">
                <a:extLst>
                  <a:ext uri="{FF2B5EF4-FFF2-40B4-BE49-F238E27FC236}">
                    <a16:creationId xmlns:a16="http://schemas.microsoft.com/office/drawing/2014/main" id="{1313F5CE-8FE0-DB42-FE53-54C880025E3F}"/>
                  </a:ext>
                </a:extLst>
              </p:cNvPr>
              <p:cNvSpPr/>
              <p:nvPr/>
            </p:nvSpPr>
            <p:spPr>
              <a:xfrm>
                <a:off x="14835642" y="7476827"/>
                <a:ext cx="310313" cy="619786"/>
              </a:xfrm>
              <a:custGeom>
                <a:avLst/>
                <a:gdLst>
                  <a:gd name="connsiteX0" fmla="*/ 310314 w 310313"/>
                  <a:gd name="connsiteY0" fmla="*/ 309893 h 619786"/>
                  <a:gd name="connsiteX1" fmla="*/ 155157 w 310313"/>
                  <a:gd name="connsiteY1" fmla="*/ 619786 h 619786"/>
                  <a:gd name="connsiteX2" fmla="*/ 0 w 310313"/>
                  <a:gd name="connsiteY2" fmla="*/ 309893 h 619786"/>
                  <a:gd name="connsiteX3" fmla="*/ 155157 w 310313"/>
                  <a:gd name="connsiteY3" fmla="*/ 0 h 619786"/>
                  <a:gd name="connsiteX4" fmla="*/ 310314 w 310313"/>
                  <a:gd name="connsiteY4" fmla="*/ 309893 h 61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13" h="619786">
                    <a:moveTo>
                      <a:pt x="310314" y="309893"/>
                    </a:moveTo>
                    <a:cubicBezTo>
                      <a:pt x="310314" y="481323"/>
                      <a:pt x="240989" y="619786"/>
                      <a:pt x="155157" y="619786"/>
                    </a:cubicBezTo>
                    <a:cubicBezTo>
                      <a:pt x="69326" y="619786"/>
                      <a:pt x="0" y="481323"/>
                      <a:pt x="0" y="309893"/>
                    </a:cubicBezTo>
                    <a:cubicBezTo>
                      <a:pt x="0" y="138463"/>
                      <a:pt x="69326" y="0"/>
                      <a:pt x="155157" y="0"/>
                    </a:cubicBezTo>
                    <a:cubicBezTo>
                      <a:pt x="240989" y="0"/>
                      <a:pt x="310314" y="138463"/>
                      <a:pt x="310314" y="309893"/>
                    </a:cubicBezTo>
                    <a:close/>
                  </a:path>
                </a:pathLst>
              </a:custGeom>
              <a:solidFill>
                <a:srgbClr val="00B050"/>
              </a:solidFill>
              <a:ln w="16501" cap="flat">
                <a:solidFill>
                  <a:srgbClr val="000000"/>
                </a:solidFill>
                <a:prstDash val="solid"/>
                <a:miter/>
              </a:ln>
            </p:spPr>
            <p:txBody>
              <a:bodyPr rtlCol="0" anchor="ctr"/>
              <a:lstStyle/>
              <a:p>
                <a:endParaRPr lang="en-US" sz="1799"/>
              </a:p>
            </p:txBody>
          </p:sp>
          <p:sp>
            <p:nvSpPr>
              <p:cNvPr id="16" name="Freeform 739">
                <a:extLst>
                  <a:ext uri="{FF2B5EF4-FFF2-40B4-BE49-F238E27FC236}">
                    <a16:creationId xmlns:a16="http://schemas.microsoft.com/office/drawing/2014/main" id="{1C56AF4B-C13B-31A9-FD43-081DA8B6A905}"/>
                  </a:ext>
                </a:extLst>
              </p:cNvPr>
              <p:cNvSpPr/>
              <p:nvPr/>
            </p:nvSpPr>
            <p:spPr>
              <a:xfrm>
                <a:off x="14759715" y="7580674"/>
                <a:ext cx="462169" cy="51099"/>
              </a:xfrm>
              <a:custGeom>
                <a:avLst/>
                <a:gdLst>
                  <a:gd name="connsiteX0" fmla="*/ 462170 w 462169"/>
                  <a:gd name="connsiteY0" fmla="*/ 0 h 51099"/>
                  <a:gd name="connsiteX1" fmla="*/ 231085 w 462169"/>
                  <a:gd name="connsiteY1" fmla="*/ 51100 h 51099"/>
                  <a:gd name="connsiteX2" fmla="*/ 0 w 462169"/>
                  <a:gd name="connsiteY2" fmla="*/ 0 h 51099"/>
                </a:gdLst>
                <a:ahLst/>
                <a:cxnLst>
                  <a:cxn ang="0">
                    <a:pos x="connsiteX0" y="connsiteY0"/>
                  </a:cxn>
                  <a:cxn ang="0">
                    <a:pos x="connsiteX1" y="connsiteY1"/>
                  </a:cxn>
                  <a:cxn ang="0">
                    <a:pos x="connsiteX2" y="connsiteY2"/>
                  </a:cxn>
                </a:cxnLst>
                <a:rect l="l" t="t" r="r" b="b"/>
                <a:pathLst>
                  <a:path w="462169" h="51099">
                    <a:moveTo>
                      <a:pt x="462170" y="0"/>
                    </a:moveTo>
                    <a:cubicBezTo>
                      <a:pt x="406049" y="31319"/>
                      <a:pt x="321868" y="51100"/>
                      <a:pt x="231085" y="51100"/>
                    </a:cubicBezTo>
                    <a:cubicBezTo>
                      <a:pt x="140301" y="51100"/>
                      <a:pt x="56120" y="31319"/>
                      <a:pt x="0" y="0"/>
                    </a:cubicBezTo>
                  </a:path>
                </a:pathLst>
              </a:custGeom>
              <a:noFill/>
              <a:ln w="16501" cap="flat">
                <a:solidFill>
                  <a:srgbClr val="000000"/>
                </a:solidFill>
                <a:prstDash val="solid"/>
                <a:miter/>
              </a:ln>
            </p:spPr>
            <p:txBody>
              <a:bodyPr rtlCol="0" anchor="ctr"/>
              <a:lstStyle/>
              <a:p>
                <a:endParaRPr lang="en-US" sz="1799"/>
              </a:p>
            </p:txBody>
          </p:sp>
          <p:sp>
            <p:nvSpPr>
              <p:cNvPr id="17" name="Freeform 740">
                <a:extLst>
                  <a:ext uri="{FF2B5EF4-FFF2-40B4-BE49-F238E27FC236}">
                    <a16:creationId xmlns:a16="http://schemas.microsoft.com/office/drawing/2014/main" id="{9AF42AB8-5E80-AC9E-5112-5358014CC1F7}"/>
                  </a:ext>
                </a:extLst>
              </p:cNvPr>
              <p:cNvSpPr/>
              <p:nvPr/>
            </p:nvSpPr>
            <p:spPr>
              <a:xfrm>
                <a:off x="14759715" y="7941666"/>
                <a:ext cx="462169" cy="51098"/>
              </a:xfrm>
              <a:custGeom>
                <a:avLst/>
                <a:gdLst>
                  <a:gd name="connsiteX0" fmla="*/ 0 w 462169"/>
                  <a:gd name="connsiteY0" fmla="*/ 51099 h 51098"/>
                  <a:gd name="connsiteX1" fmla="*/ 231085 w 462169"/>
                  <a:gd name="connsiteY1" fmla="*/ 0 h 51098"/>
                  <a:gd name="connsiteX2" fmla="*/ 462170 w 462169"/>
                  <a:gd name="connsiteY2" fmla="*/ 51099 h 51098"/>
                </a:gdLst>
                <a:ahLst/>
                <a:cxnLst>
                  <a:cxn ang="0">
                    <a:pos x="connsiteX0" y="connsiteY0"/>
                  </a:cxn>
                  <a:cxn ang="0">
                    <a:pos x="connsiteX1" y="connsiteY1"/>
                  </a:cxn>
                  <a:cxn ang="0">
                    <a:pos x="connsiteX2" y="connsiteY2"/>
                  </a:cxn>
                </a:cxnLst>
                <a:rect l="l" t="t" r="r" b="b"/>
                <a:pathLst>
                  <a:path w="462169" h="51098">
                    <a:moveTo>
                      <a:pt x="0" y="51099"/>
                    </a:moveTo>
                    <a:cubicBezTo>
                      <a:pt x="56120" y="19781"/>
                      <a:pt x="140301" y="0"/>
                      <a:pt x="231085" y="0"/>
                    </a:cubicBezTo>
                    <a:cubicBezTo>
                      <a:pt x="321868" y="0"/>
                      <a:pt x="406049" y="19781"/>
                      <a:pt x="462170" y="51099"/>
                    </a:cubicBezTo>
                  </a:path>
                </a:pathLst>
              </a:custGeom>
              <a:noFill/>
              <a:ln w="16501" cap="flat">
                <a:solidFill>
                  <a:srgbClr val="000000"/>
                </a:solidFill>
                <a:prstDash val="solid"/>
                <a:miter/>
              </a:ln>
            </p:spPr>
            <p:txBody>
              <a:bodyPr rtlCol="0" anchor="ctr"/>
              <a:lstStyle/>
              <a:p>
                <a:endParaRPr lang="en-US" sz="1799"/>
              </a:p>
            </p:txBody>
          </p:sp>
          <p:sp>
            <p:nvSpPr>
              <p:cNvPr id="18" name="Freeform 741">
                <a:extLst>
                  <a:ext uri="{FF2B5EF4-FFF2-40B4-BE49-F238E27FC236}">
                    <a16:creationId xmlns:a16="http://schemas.microsoft.com/office/drawing/2014/main" id="{33776504-729B-51BA-BB6B-2F7B51C71CD1}"/>
                  </a:ext>
                </a:extLst>
              </p:cNvPr>
              <p:cNvSpPr/>
              <p:nvPr/>
            </p:nvSpPr>
            <p:spPr>
              <a:xfrm>
                <a:off x="14680486" y="7786720"/>
                <a:ext cx="620627" cy="16483"/>
              </a:xfrm>
              <a:custGeom>
                <a:avLst/>
                <a:gdLst>
                  <a:gd name="connsiteX0" fmla="*/ 0 w 620627"/>
                  <a:gd name="connsiteY0" fmla="*/ 0 h 16483"/>
                  <a:gd name="connsiteX1" fmla="*/ 620628 w 620627"/>
                  <a:gd name="connsiteY1" fmla="*/ 0 h 16483"/>
                </a:gdLst>
                <a:ahLst/>
                <a:cxnLst>
                  <a:cxn ang="0">
                    <a:pos x="connsiteX0" y="connsiteY0"/>
                  </a:cxn>
                  <a:cxn ang="0">
                    <a:pos x="connsiteX1" y="connsiteY1"/>
                  </a:cxn>
                </a:cxnLst>
                <a:rect l="l" t="t" r="r" b="b"/>
                <a:pathLst>
                  <a:path w="620627" h="16483">
                    <a:moveTo>
                      <a:pt x="0" y="0"/>
                    </a:moveTo>
                    <a:lnTo>
                      <a:pt x="620628" y="0"/>
                    </a:lnTo>
                  </a:path>
                </a:pathLst>
              </a:custGeom>
              <a:ln w="16501" cap="flat">
                <a:solidFill>
                  <a:srgbClr val="000000"/>
                </a:solidFill>
                <a:prstDash val="solid"/>
                <a:miter/>
              </a:ln>
            </p:spPr>
            <p:txBody>
              <a:bodyPr rtlCol="0" anchor="ctr"/>
              <a:lstStyle/>
              <a:p>
                <a:endParaRPr lang="en-US" sz="1799"/>
              </a:p>
            </p:txBody>
          </p:sp>
          <p:sp>
            <p:nvSpPr>
              <p:cNvPr id="19" name="Freeform 742">
                <a:extLst>
                  <a:ext uri="{FF2B5EF4-FFF2-40B4-BE49-F238E27FC236}">
                    <a16:creationId xmlns:a16="http://schemas.microsoft.com/office/drawing/2014/main" id="{891313D6-5046-7D7E-5099-91D265577209}"/>
                  </a:ext>
                </a:extLst>
              </p:cNvPr>
              <p:cNvSpPr/>
              <p:nvPr/>
            </p:nvSpPr>
            <p:spPr>
              <a:xfrm>
                <a:off x="14990800" y="7476827"/>
                <a:ext cx="16506" cy="619785"/>
              </a:xfrm>
              <a:custGeom>
                <a:avLst/>
                <a:gdLst>
                  <a:gd name="connsiteX0" fmla="*/ 0 w 16506"/>
                  <a:gd name="connsiteY0" fmla="*/ 0 h 619785"/>
                  <a:gd name="connsiteX1" fmla="*/ 0 w 16506"/>
                  <a:gd name="connsiteY1" fmla="*/ 619786 h 619785"/>
                </a:gdLst>
                <a:ahLst/>
                <a:cxnLst>
                  <a:cxn ang="0">
                    <a:pos x="connsiteX0" y="connsiteY0"/>
                  </a:cxn>
                  <a:cxn ang="0">
                    <a:pos x="connsiteX1" y="connsiteY1"/>
                  </a:cxn>
                </a:cxnLst>
                <a:rect l="l" t="t" r="r" b="b"/>
                <a:pathLst>
                  <a:path w="16506" h="619785">
                    <a:moveTo>
                      <a:pt x="0" y="0"/>
                    </a:moveTo>
                    <a:lnTo>
                      <a:pt x="0" y="619786"/>
                    </a:lnTo>
                  </a:path>
                </a:pathLst>
              </a:custGeom>
              <a:ln w="16501" cap="flat">
                <a:solidFill>
                  <a:srgbClr val="000000"/>
                </a:solidFill>
                <a:prstDash val="solid"/>
                <a:miter/>
              </a:ln>
            </p:spPr>
            <p:txBody>
              <a:bodyPr rtlCol="0" anchor="ctr"/>
              <a:lstStyle/>
              <a:p>
                <a:endParaRPr lang="en-US" sz="1799"/>
              </a:p>
            </p:txBody>
          </p:sp>
        </p:grpSp>
        <p:sp>
          <p:nvSpPr>
            <p:cNvPr id="9" name="Freeform 743">
              <a:extLst>
                <a:ext uri="{FF2B5EF4-FFF2-40B4-BE49-F238E27FC236}">
                  <a16:creationId xmlns:a16="http://schemas.microsoft.com/office/drawing/2014/main" id="{7A1AE97A-E204-119D-8C07-E219A4C3926B}"/>
                </a:ext>
              </a:extLst>
            </p:cNvPr>
            <p:cNvSpPr/>
            <p:nvPr/>
          </p:nvSpPr>
          <p:spPr>
            <a:xfrm>
              <a:off x="14574494" y="7295506"/>
              <a:ext cx="832612" cy="980777"/>
            </a:xfrm>
            <a:custGeom>
              <a:avLst/>
              <a:gdLst>
                <a:gd name="connsiteX0" fmla="*/ 832259 w 832612"/>
                <a:gd name="connsiteY0" fmla="*/ 468136 h 980777"/>
                <a:gd name="connsiteX1" fmla="*/ 832259 w 832612"/>
                <a:gd name="connsiteY1" fmla="*/ 105496 h 980777"/>
                <a:gd name="connsiteX2" fmla="*/ 710114 w 832612"/>
                <a:gd name="connsiteY2" fmla="*/ 108793 h 980777"/>
                <a:gd name="connsiteX3" fmla="*/ 416306 w 832612"/>
                <a:gd name="connsiteY3" fmla="*/ 0 h 980777"/>
                <a:gd name="connsiteX4" fmla="*/ 122499 w 832612"/>
                <a:gd name="connsiteY4" fmla="*/ 108793 h 980777"/>
                <a:gd name="connsiteX5" fmla="*/ 353 w 832612"/>
                <a:gd name="connsiteY5" fmla="*/ 105496 h 980777"/>
                <a:gd name="connsiteX6" fmla="*/ 353 w 832612"/>
                <a:gd name="connsiteY6" fmla="*/ 468136 h 980777"/>
                <a:gd name="connsiteX7" fmla="*/ 416306 w 832612"/>
                <a:gd name="connsiteY7" fmla="*/ 980778 h 980777"/>
                <a:gd name="connsiteX8" fmla="*/ 832259 w 832612"/>
                <a:gd name="connsiteY8" fmla="*/ 468136 h 98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612" h="980777">
                  <a:moveTo>
                    <a:pt x="832259" y="468136"/>
                  </a:moveTo>
                  <a:lnTo>
                    <a:pt x="832259" y="105496"/>
                  </a:lnTo>
                  <a:cubicBezTo>
                    <a:pt x="794294" y="110441"/>
                    <a:pt x="753029" y="112089"/>
                    <a:pt x="710114" y="108793"/>
                  </a:cubicBezTo>
                  <a:cubicBezTo>
                    <a:pt x="581367" y="100551"/>
                    <a:pt x="470776" y="57693"/>
                    <a:pt x="416306" y="0"/>
                  </a:cubicBezTo>
                  <a:cubicBezTo>
                    <a:pt x="361836" y="57693"/>
                    <a:pt x="251246" y="100551"/>
                    <a:pt x="122499" y="108793"/>
                  </a:cubicBezTo>
                  <a:cubicBezTo>
                    <a:pt x="79582" y="112089"/>
                    <a:pt x="38317" y="108793"/>
                    <a:pt x="353" y="105496"/>
                  </a:cubicBezTo>
                  <a:lnTo>
                    <a:pt x="353" y="468136"/>
                  </a:lnTo>
                  <a:cubicBezTo>
                    <a:pt x="353" y="468136"/>
                    <a:pt x="-27707" y="862095"/>
                    <a:pt x="416306" y="980778"/>
                  </a:cubicBezTo>
                  <a:cubicBezTo>
                    <a:pt x="860318" y="860447"/>
                    <a:pt x="832259" y="468136"/>
                    <a:pt x="832259" y="468136"/>
                  </a:cubicBezTo>
                  <a:close/>
                </a:path>
              </a:pathLst>
            </a:custGeom>
            <a:noFill/>
            <a:ln w="16501" cap="rnd">
              <a:solidFill>
                <a:srgbClr val="000000"/>
              </a:solidFill>
              <a:prstDash val="solid"/>
              <a:round/>
            </a:ln>
          </p:spPr>
          <p:txBody>
            <a:bodyPr rtlCol="0" anchor="ctr"/>
            <a:lstStyle/>
            <a:p>
              <a:endParaRPr lang="en-US" sz="1799"/>
            </a:p>
          </p:txBody>
        </p:sp>
        <p:grpSp>
          <p:nvGrpSpPr>
            <p:cNvPr id="10" name="Graphic 503">
              <a:extLst>
                <a:ext uri="{FF2B5EF4-FFF2-40B4-BE49-F238E27FC236}">
                  <a16:creationId xmlns:a16="http://schemas.microsoft.com/office/drawing/2014/main" id="{669A5976-3FEC-9437-38A4-428083F5B9F1}"/>
                </a:ext>
              </a:extLst>
            </p:cNvPr>
            <p:cNvGrpSpPr/>
            <p:nvPr/>
          </p:nvGrpSpPr>
          <p:grpSpPr>
            <a:xfrm>
              <a:off x="14493967" y="7928782"/>
              <a:ext cx="1280870" cy="437138"/>
              <a:chOff x="14493967" y="7928782"/>
              <a:chExt cx="1280870" cy="437138"/>
            </a:xfrm>
          </p:grpSpPr>
          <p:sp>
            <p:nvSpPr>
              <p:cNvPr id="11" name="Freeform 745">
                <a:extLst>
                  <a:ext uri="{FF2B5EF4-FFF2-40B4-BE49-F238E27FC236}">
                    <a16:creationId xmlns:a16="http://schemas.microsoft.com/office/drawing/2014/main" id="{E4BE03E1-F18C-860E-F10B-9ADEC58D0BB2}"/>
                  </a:ext>
                </a:extLst>
              </p:cNvPr>
              <p:cNvSpPr/>
              <p:nvPr/>
            </p:nvSpPr>
            <p:spPr>
              <a:xfrm>
                <a:off x="14493967" y="7928782"/>
                <a:ext cx="916086" cy="437138"/>
              </a:xfrm>
              <a:custGeom>
                <a:avLst/>
                <a:gdLst>
                  <a:gd name="connsiteX0" fmla="*/ 1651 w 916086"/>
                  <a:gd name="connsiteY0" fmla="*/ 347502 h 437138"/>
                  <a:gd name="connsiteX1" fmla="*/ 424206 w 916086"/>
                  <a:gd name="connsiteY1" fmla="*/ 2995 h 437138"/>
                  <a:gd name="connsiteX2" fmla="*/ 916086 w 916086"/>
                  <a:gd name="connsiteY2" fmla="*/ 245304 h 437138"/>
                  <a:gd name="connsiteX3" fmla="*/ 473724 w 916086"/>
                  <a:gd name="connsiteY3" fmla="*/ 424976 h 437138"/>
                  <a:gd name="connsiteX4" fmla="*/ 236037 w 916086"/>
                  <a:gd name="connsiteY4" fmla="*/ 319480 h 437138"/>
                  <a:gd name="connsiteX5" fmla="*/ 0 w 916086"/>
                  <a:gd name="connsiteY5" fmla="*/ 347502 h 43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86" h="437138">
                    <a:moveTo>
                      <a:pt x="1651" y="347502"/>
                    </a:moveTo>
                    <a:cubicBezTo>
                      <a:pt x="105639" y="26071"/>
                      <a:pt x="424206" y="2995"/>
                      <a:pt x="424206" y="2995"/>
                    </a:cubicBezTo>
                    <a:cubicBezTo>
                      <a:pt x="793942" y="-31622"/>
                      <a:pt x="916086" y="245304"/>
                      <a:pt x="916086" y="245304"/>
                    </a:cubicBezTo>
                    <a:cubicBezTo>
                      <a:pt x="916086" y="245304"/>
                      <a:pt x="782387" y="494207"/>
                      <a:pt x="473724" y="424976"/>
                    </a:cubicBezTo>
                    <a:cubicBezTo>
                      <a:pt x="473724" y="424976"/>
                      <a:pt x="406050" y="416734"/>
                      <a:pt x="236037" y="319480"/>
                    </a:cubicBezTo>
                    <a:cubicBezTo>
                      <a:pt x="236037" y="319480"/>
                      <a:pt x="105639" y="245304"/>
                      <a:pt x="0" y="347502"/>
                    </a:cubicBezTo>
                    <a:close/>
                  </a:path>
                </a:pathLst>
              </a:custGeom>
              <a:solidFill>
                <a:schemeClr val="accent2">
                  <a:lumMod val="60000"/>
                  <a:lumOff val="40000"/>
                </a:schemeClr>
              </a:solidFill>
              <a:ln w="16501" cap="rnd">
                <a:solidFill>
                  <a:srgbClr val="000000"/>
                </a:solidFill>
                <a:prstDash val="solid"/>
                <a:round/>
              </a:ln>
            </p:spPr>
            <p:txBody>
              <a:bodyPr rtlCol="0" anchor="ctr"/>
              <a:lstStyle/>
              <a:p>
                <a:endParaRPr lang="en-US" sz="1799"/>
              </a:p>
            </p:txBody>
          </p:sp>
          <p:sp>
            <p:nvSpPr>
              <p:cNvPr id="12" name="Freeform 746">
                <a:extLst>
                  <a:ext uri="{FF2B5EF4-FFF2-40B4-BE49-F238E27FC236}">
                    <a16:creationId xmlns:a16="http://schemas.microsoft.com/office/drawing/2014/main" id="{0EB150B6-1B7D-8EB6-2874-B23DF2E4FB6E}"/>
                  </a:ext>
                </a:extLst>
              </p:cNvPr>
              <p:cNvSpPr/>
              <p:nvPr/>
            </p:nvSpPr>
            <p:spPr>
              <a:xfrm>
                <a:off x="14495618" y="8084151"/>
                <a:ext cx="914434" cy="192133"/>
              </a:xfrm>
              <a:custGeom>
                <a:avLst/>
                <a:gdLst>
                  <a:gd name="connsiteX0" fmla="*/ 0 w 914434"/>
                  <a:gd name="connsiteY0" fmla="*/ 192133 h 192133"/>
                  <a:gd name="connsiteX1" fmla="*/ 914435 w 914434"/>
                  <a:gd name="connsiteY1" fmla="*/ 91584 h 192133"/>
                </a:gdLst>
                <a:ahLst/>
                <a:cxnLst>
                  <a:cxn ang="0">
                    <a:pos x="connsiteX0" y="connsiteY0"/>
                  </a:cxn>
                  <a:cxn ang="0">
                    <a:pos x="connsiteX1" y="connsiteY1"/>
                  </a:cxn>
                </a:cxnLst>
                <a:rect l="l" t="t" r="r" b="b"/>
                <a:pathLst>
                  <a:path w="914434" h="192133">
                    <a:moveTo>
                      <a:pt x="0" y="192133"/>
                    </a:moveTo>
                    <a:cubicBezTo>
                      <a:pt x="0" y="192133"/>
                      <a:pt x="240988" y="-162265"/>
                      <a:pt x="914435" y="91584"/>
                    </a:cubicBezTo>
                  </a:path>
                </a:pathLst>
              </a:custGeom>
              <a:noFill/>
              <a:ln w="16501" cap="rnd">
                <a:solidFill>
                  <a:srgbClr val="000000"/>
                </a:solidFill>
                <a:prstDash val="solid"/>
                <a:round/>
              </a:ln>
            </p:spPr>
            <p:txBody>
              <a:bodyPr rtlCol="0" anchor="ctr"/>
              <a:lstStyle/>
              <a:p>
                <a:endParaRPr lang="en-US" sz="1799"/>
              </a:p>
            </p:txBody>
          </p:sp>
          <p:sp>
            <p:nvSpPr>
              <p:cNvPr id="13" name="Freeform 747">
                <a:extLst>
                  <a:ext uri="{FF2B5EF4-FFF2-40B4-BE49-F238E27FC236}">
                    <a16:creationId xmlns:a16="http://schemas.microsoft.com/office/drawing/2014/main" id="{38301547-5D38-A9B1-AA3A-2FCBF1E6B24B}"/>
                  </a:ext>
                </a:extLst>
              </p:cNvPr>
              <p:cNvSpPr/>
              <p:nvPr/>
            </p:nvSpPr>
            <p:spPr>
              <a:xfrm>
                <a:off x="15410053" y="8175734"/>
                <a:ext cx="364784" cy="38427"/>
              </a:xfrm>
              <a:custGeom>
                <a:avLst/>
                <a:gdLst>
                  <a:gd name="connsiteX0" fmla="*/ 364784 w 364784"/>
                  <a:gd name="connsiteY0" fmla="*/ 18132 h 38427"/>
                  <a:gd name="connsiteX1" fmla="*/ 0 w 364784"/>
                  <a:gd name="connsiteY1" fmla="*/ 0 h 38427"/>
                </a:gdLst>
                <a:ahLst/>
                <a:cxnLst>
                  <a:cxn ang="0">
                    <a:pos x="connsiteX0" y="connsiteY0"/>
                  </a:cxn>
                  <a:cxn ang="0">
                    <a:pos x="connsiteX1" y="connsiteY1"/>
                  </a:cxn>
                </a:cxnLst>
                <a:rect l="l" t="t" r="r" b="b"/>
                <a:pathLst>
                  <a:path w="364784" h="38427">
                    <a:moveTo>
                      <a:pt x="364784" y="18132"/>
                    </a:moveTo>
                    <a:cubicBezTo>
                      <a:pt x="364784" y="18132"/>
                      <a:pt x="226133" y="74176"/>
                      <a:pt x="0" y="0"/>
                    </a:cubicBezTo>
                  </a:path>
                </a:pathLst>
              </a:custGeom>
              <a:noFill/>
              <a:ln w="16501" cap="rnd">
                <a:solidFill>
                  <a:srgbClr val="000000"/>
                </a:solidFill>
                <a:prstDash val="solid"/>
                <a:round/>
              </a:ln>
            </p:spPr>
            <p:txBody>
              <a:bodyPr rtlCol="0" anchor="ctr"/>
              <a:lstStyle/>
              <a:p>
                <a:endParaRPr lang="en-US" sz="1799"/>
              </a:p>
            </p:txBody>
          </p:sp>
        </p:grpSp>
      </p:grpSp>
      <p:sp>
        <p:nvSpPr>
          <p:cNvPr id="20" name="Flowchart: Alternate Process 19">
            <a:extLst>
              <a:ext uri="{FF2B5EF4-FFF2-40B4-BE49-F238E27FC236}">
                <a16:creationId xmlns:a16="http://schemas.microsoft.com/office/drawing/2014/main" id="{6439650D-1903-9DB4-5E90-613A68DF6B24}"/>
              </a:ext>
            </a:extLst>
          </p:cNvPr>
          <p:cNvSpPr/>
          <p:nvPr/>
        </p:nvSpPr>
        <p:spPr>
          <a:xfrm>
            <a:off x="982486" y="1183978"/>
            <a:ext cx="10595240" cy="1440541"/>
          </a:xfrm>
          <a:prstGeom prst="flowChartAlternateProcess">
            <a:avLst/>
          </a:prstGeom>
          <a:solidFill>
            <a:srgbClr val="3FB5A1"/>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5">
            <a:extLst>
              <a:ext uri="{FF2B5EF4-FFF2-40B4-BE49-F238E27FC236}">
                <a16:creationId xmlns:a16="http://schemas.microsoft.com/office/drawing/2014/main" id="{1782A503-780C-C7B5-A44B-697679D9C348}"/>
              </a:ext>
            </a:extLst>
          </p:cNvPr>
          <p:cNvSpPr txBox="1">
            <a:spLocks/>
          </p:cNvSpPr>
          <p:nvPr/>
        </p:nvSpPr>
        <p:spPr>
          <a:xfrm>
            <a:off x="982486" y="1512377"/>
            <a:ext cx="10796661" cy="1205479"/>
          </a:xfrm>
          <a:prstGeom prst="rect">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200" b="0" i="0" kern="1200" spc="0">
                <a:solidFill>
                  <a:srgbClr val="4949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600" i="1" dirty="0">
                <a:solidFill>
                  <a:srgbClr val="FFFFFF"/>
                </a:solidFill>
              </a:rPr>
              <a:t>"</a:t>
            </a:r>
            <a:r>
              <a:rPr lang="en-US" sz="2600" i="1" dirty="0" err="1">
                <a:solidFill>
                  <a:srgbClr val="FFFFFF"/>
                </a:solidFill>
              </a:rPr>
              <a:t>Geef</a:t>
            </a:r>
            <a:r>
              <a:rPr lang="en-US" sz="2600" i="1" dirty="0">
                <a:solidFill>
                  <a:srgbClr val="FFFFFF"/>
                </a:solidFill>
              </a:rPr>
              <a:t> </a:t>
            </a:r>
            <a:r>
              <a:rPr lang="en-US" sz="2600" i="1" dirty="0" err="1">
                <a:solidFill>
                  <a:srgbClr val="FFFFFF"/>
                </a:solidFill>
              </a:rPr>
              <a:t>een</a:t>
            </a:r>
            <a:r>
              <a:rPr lang="en-US" sz="2600" i="1" dirty="0">
                <a:solidFill>
                  <a:srgbClr val="FFFFFF"/>
                </a:solidFill>
              </a:rPr>
              <a:t> </a:t>
            </a:r>
            <a:r>
              <a:rPr lang="en-US" sz="2600" i="1" dirty="0" err="1">
                <a:solidFill>
                  <a:srgbClr val="FFFFFF"/>
                </a:solidFill>
              </a:rPr>
              <a:t>overzicht</a:t>
            </a:r>
            <a:r>
              <a:rPr lang="en-US" sz="2600" i="1" dirty="0">
                <a:solidFill>
                  <a:srgbClr val="FFFFFF"/>
                </a:solidFill>
              </a:rPr>
              <a:t> van de </a:t>
            </a:r>
            <a:r>
              <a:rPr lang="en-US" sz="2600" i="1" dirty="0" err="1">
                <a:solidFill>
                  <a:srgbClr val="FFFFFF"/>
                </a:solidFill>
              </a:rPr>
              <a:t>haalbaarheid</a:t>
            </a:r>
            <a:r>
              <a:rPr lang="en-US" sz="2600" i="1" dirty="0">
                <a:solidFill>
                  <a:srgbClr val="FFFFFF"/>
                </a:solidFill>
              </a:rPr>
              <a:t>, het budget </a:t>
            </a:r>
            <a:r>
              <a:rPr lang="en-US" sz="2600" i="1" dirty="0" err="1">
                <a:solidFill>
                  <a:srgbClr val="FFFFFF"/>
                </a:solidFill>
              </a:rPr>
              <a:t>en</a:t>
            </a:r>
            <a:r>
              <a:rPr lang="en-US" sz="2600" i="1" dirty="0">
                <a:solidFill>
                  <a:srgbClr val="FFFFFF"/>
                </a:solidFill>
              </a:rPr>
              <a:t> de financiering van het project." </a:t>
            </a:r>
            <a:r>
              <a:rPr lang="en-US" sz="2000" i="1" dirty="0">
                <a:solidFill>
                  <a:srgbClr val="FFFFFF"/>
                </a:solidFill>
              </a:rPr>
              <a:t>Ook </a:t>
            </a:r>
            <a:r>
              <a:rPr lang="en-US" sz="2000" i="1" dirty="0" err="1">
                <a:solidFill>
                  <a:srgbClr val="FFFFFF"/>
                </a:solidFill>
              </a:rPr>
              <a:t>geformuleerd</a:t>
            </a:r>
            <a:r>
              <a:rPr lang="en-US" sz="2000" i="1" dirty="0">
                <a:solidFill>
                  <a:srgbClr val="FFFFFF"/>
                </a:solidFill>
              </a:rPr>
              <a:t> </a:t>
            </a:r>
            <a:r>
              <a:rPr lang="en-US" sz="2000" i="1" dirty="0" err="1">
                <a:solidFill>
                  <a:srgbClr val="FFFFFF"/>
                </a:solidFill>
              </a:rPr>
              <a:t>als</a:t>
            </a:r>
            <a:endParaRPr lang="en-US" sz="2000" i="1" dirty="0">
              <a:solidFill>
                <a:srgbClr val="FFFFFF"/>
              </a:solidFill>
            </a:endParaRPr>
          </a:p>
          <a:p>
            <a:pPr algn="ctr">
              <a:lnSpc>
                <a:spcPct val="100000"/>
              </a:lnSpc>
              <a:spcBef>
                <a:spcPts val="0"/>
              </a:spcBef>
            </a:pPr>
            <a:r>
              <a:rPr lang="en-US" sz="2600" i="1" dirty="0">
                <a:solidFill>
                  <a:srgbClr val="FFFFFF"/>
                </a:solidFill>
              </a:rPr>
              <a:t>"Hoe </a:t>
            </a:r>
            <a:r>
              <a:rPr lang="en-US" sz="2600" i="1" dirty="0" err="1">
                <a:solidFill>
                  <a:srgbClr val="FFFFFF"/>
                </a:solidFill>
              </a:rPr>
              <a:t>gaat</a:t>
            </a:r>
            <a:r>
              <a:rPr lang="en-US" sz="2600" i="1" dirty="0">
                <a:solidFill>
                  <a:srgbClr val="FFFFFF"/>
                </a:solidFill>
              </a:rPr>
              <a:t> u de </a:t>
            </a:r>
            <a:r>
              <a:rPr lang="en-US" sz="2600" i="1" dirty="0" err="1">
                <a:solidFill>
                  <a:srgbClr val="FFFFFF"/>
                </a:solidFill>
              </a:rPr>
              <a:t>duurzaamheid</a:t>
            </a:r>
            <a:r>
              <a:rPr lang="en-US" sz="2600" i="1" dirty="0">
                <a:solidFill>
                  <a:srgbClr val="FFFFFF"/>
                </a:solidFill>
              </a:rPr>
              <a:t> van het project op </a:t>
            </a:r>
            <a:r>
              <a:rPr lang="en-US" sz="2600" i="1" dirty="0" err="1">
                <a:solidFill>
                  <a:srgbClr val="FFFFFF"/>
                </a:solidFill>
              </a:rPr>
              <a:t>lange</a:t>
            </a:r>
            <a:r>
              <a:rPr lang="en-US" sz="2600" i="1" dirty="0">
                <a:solidFill>
                  <a:srgbClr val="FFFFFF"/>
                </a:solidFill>
              </a:rPr>
              <a:t> </a:t>
            </a:r>
            <a:r>
              <a:rPr lang="en-US" sz="2600" i="1" dirty="0" err="1">
                <a:solidFill>
                  <a:srgbClr val="FFFFFF"/>
                </a:solidFill>
              </a:rPr>
              <a:t>termijn</a:t>
            </a:r>
            <a:r>
              <a:rPr lang="en-US" sz="2600" i="1" dirty="0">
                <a:solidFill>
                  <a:srgbClr val="FFFFFF"/>
                </a:solidFill>
              </a:rPr>
              <a:t> (</a:t>
            </a:r>
            <a:r>
              <a:rPr lang="en-US" sz="2600" i="1" dirty="0" err="1">
                <a:solidFill>
                  <a:srgbClr val="FFFFFF"/>
                </a:solidFill>
              </a:rPr>
              <a:t>financieel</a:t>
            </a:r>
            <a:r>
              <a:rPr lang="en-US" sz="2600" i="1" dirty="0">
                <a:solidFill>
                  <a:srgbClr val="FFFFFF"/>
                </a:solidFill>
              </a:rPr>
              <a:t> of </a:t>
            </a:r>
            <a:r>
              <a:rPr lang="en-US" sz="2600" i="1" dirty="0" err="1">
                <a:solidFill>
                  <a:srgbClr val="FFFFFF"/>
                </a:solidFill>
              </a:rPr>
              <a:t>anderszins</a:t>
            </a:r>
            <a:r>
              <a:rPr lang="en-US" sz="2600" i="1" dirty="0">
                <a:solidFill>
                  <a:srgbClr val="FFFFFF"/>
                </a:solidFill>
              </a:rPr>
              <a:t>) </a:t>
            </a:r>
            <a:r>
              <a:rPr lang="en-US" sz="2600" i="1" dirty="0" err="1">
                <a:solidFill>
                  <a:srgbClr val="FFFFFF"/>
                </a:solidFill>
              </a:rPr>
              <a:t>waarborgen</a:t>
            </a:r>
            <a:r>
              <a:rPr lang="en-US" sz="2600" i="1" dirty="0">
                <a:solidFill>
                  <a:srgbClr val="FFFFFF"/>
                </a:solidFill>
              </a:rPr>
              <a:t>?"</a:t>
            </a:r>
            <a:endParaRPr lang="en-IE" sz="2600" i="1" dirty="0">
              <a:solidFill>
                <a:srgbClr val="FFFFFF"/>
              </a:solidFill>
            </a:endParaRPr>
          </a:p>
          <a:p>
            <a:pPr algn="ctr">
              <a:spcBef>
                <a:spcPts val="0"/>
              </a:spcBef>
            </a:pPr>
            <a:endParaRPr lang="en-US" sz="2800" i="1" dirty="0">
              <a:solidFill>
                <a:srgbClr val="FFFFFF"/>
              </a:solidFill>
            </a:endParaRPr>
          </a:p>
        </p:txBody>
      </p:sp>
      <p:cxnSp>
        <p:nvCxnSpPr>
          <p:cNvPr id="27" name="Straight Connector 26">
            <a:extLst>
              <a:ext uri="{FF2B5EF4-FFF2-40B4-BE49-F238E27FC236}">
                <a16:creationId xmlns:a16="http://schemas.microsoft.com/office/drawing/2014/main" id="{1A08F5D2-45B7-C3BB-7AA5-DE094592F506}"/>
              </a:ext>
            </a:extLst>
          </p:cNvPr>
          <p:cNvCxnSpPr>
            <a:cxnSpLocks/>
          </p:cNvCxnSpPr>
          <p:nvPr/>
        </p:nvCxnSpPr>
        <p:spPr>
          <a:xfrm>
            <a:off x="2180839" y="10642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89D1D7C-B31E-85CE-3CE1-7FC4F71FDE83}"/>
              </a:ext>
            </a:extLst>
          </p:cNvPr>
          <p:cNvGrpSpPr/>
          <p:nvPr/>
        </p:nvGrpSpPr>
        <p:grpSpPr>
          <a:xfrm>
            <a:off x="7406851" y="-28952"/>
            <a:ext cx="720674" cy="861774"/>
            <a:chOff x="1015048" y="996928"/>
            <a:chExt cx="1016952" cy="1216059"/>
          </a:xfrm>
        </p:grpSpPr>
        <p:sp>
          <p:nvSpPr>
            <p:cNvPr id="3" name="Oval 2">
              <a:extLst>
                <a:ext uri="{FF2B5EF4-FFF2-40B4-BE49-F238E27FC236}">
                  <a16:creationId xmlns:a16="http://schemas.microsoft.com/office/drawing/2014/main" id="{CEBF971F-C035-88C2-1E5A-52C798F3DC5C}"/>
                </a:ext>
              </a:extLst>
            </p:cNvPr>
            <p:cNvSpPr/>
            <p:nvPr/>
          </p:nvSpPr>
          <p:spPr>
            <a:xfrm>
              <a:off x="1016000" y="1137920"/>
              <a:ext cx="1016000" cy="1016000"/>
            </a:xfrm>
            <a:prstGeom prst="ellipse">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TextBox 23">
              <a:extLst>
                <a:ext uri="{FF2B5EF4-FFF2-40B4-BE49-F238E27FC236}">
                  <a16:creationId xmlns:a16="http://schemas.microsoft.com/office/drawing/2014/main" id="{6C16CD2B-228C-C122-44E3-BA598819A3F2}"/>
                </a:ext>
              </a:extLst>
            </p:cNvPr>
            <p:cNvSpPr txBox="1"/>
            <p:nvPr/>
          </p:nvSpPr>
          <p:spPr>
            <a:xfrm>
              <a:off x="1015048" y="996928"/>
              <a:ext cx="971549"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302785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83F1-2AFB-8471-B2AC-3F3592635B29}"/>
            </a:ext>
          </a:extLst>
        </p:cNvPr>
        <p:cNvGrpSpPr/>
        <p:nvPr/>
      </p:nvGrpSpPr>
      <p:grpSpPr>
        <a:xfrm>
          <a:off x="0" y="0"/>
          <a:ext cx="0" cy="0"/>
          <a:chOff x="0" y="0"/>
          <a:chExt cx="0" cy="0"/>
        </a:xfrm>
      </p:grpSpPr>
      <p:sp>
        <p:nvSpPr>
          <p:cNvPr id="26" name="Flowchart: Alternate Process 25">
            <a:extLst>
              <a:ext uri="{FF2B5EF4-FFF2-40B4-BE49-F238E27FC236}">
                <a16:creationId xmlns:a16="http://schemas.microsoft.com/office/drawing/2014/main" id="{F14115B0-D920-C006-174F-DA93A5A69BBE}"/>
              </a:ext>
            </a:extLst>
          </p:cNvPr>
          <p:cNvSpPr/>
          <p:nvPr/>
        </p:nvSpPr>
        <p:spPr>
          <a:xfrm>
            <a:off x="1626994" y="4810204"/>
            <a:ext cx="9964593" cy="1242977"/>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6" name="Text Placeholder 5">
            <a:extLst>
              <a:ext uri="{FF2B5EF4-FFF2-40B4-BE49-F238E27FC236}">
                <a16:creationId xmlns:a16="http://schemas.microsoft.com/office/drawing/2014/main" id="{3BF34181-1182-6F86-6C9E-6E8DCF4E29B8}"/>
              </a:ext>
            </a:extLst>
          </p:cNvPr>
          <p:cNvSpPr>
            <a:spLocks noGrp="1"/>
          </p:cNvSpPr>
          <p:nvPr>
            <p:ph type="body" sz="quarter" idx="18"/>
          </p:nvPr>
        </p:nvSpPr>
        <p:spPr>
          <a:xfrm>
            <a:off x="1050159" y="1271760"/>
            <a:ext cx="10614687" cy="803653"/>
          </a:xfrm>
        </p:spPr>
        <p:txBody>
          <a:bodyPr/>
          <a:lstStyle/>
          <a:p>
            <a:pPr algn="ctr">
              <a:spcAft>
                <a:spcPts val="600"/>
              </a:spcAft>
            </a:pPr>
            <a:r>
              <a:rPr lang="en-US" sz="2800" dirty="0">
                <a:solidFill>
                  <a:srgbClr val="FFFFFF"/>
                </a:solidFill>
              </a:rPr>
              <a:t>"Beschrijf het project en waarvoor u financiering zoekt."</a:t>
            </a:r>
          </a:p>
        </p:txBody>
      </p:sp>
      <p:sp>
        <p:nvSpPr>
          <p:cNvPr id="21" name="Text Placeholder 5">
            <a:extLst>
              <a:ext uri="{FF2B5EF4-FFF2-40B4-BE49-F238E27FC236}">
                <a16:creationId xmlns:a16="http://schemas.microsoft.com/office/drawing/2014/main" id="{EF015928-7608-2C47-F819-19CC4C4CA613}"/>
              </a:ext>
            </a:extLst>
          </p:cNvPr>
          <p:cNvSpPr txBox="1">
            <a:spLocks/>
          </p:cNvSpPr>
          <p:nvPr/>
        </p:nvSpPr>
        <p:spPr>
          <a:xfrm>
            <a:off x="1985705" y="1465454"/>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US" i="1" dirty="0">
              <a:solidFill>
                <a:srgbClr val="494949"/>
              </a:solidFill>
            </a:endParaRPr>
          </a:p>
          <a:p>
            <a:pPr marL="0" indent="0"/>
            <a:r>
              <a:rPr lang="en-US" i="1" dirty="0">
                <a:solidFill>
                  <a:srgbClr val="494949"/>
                </a:solidFill>
              </a:rPr>
              <a:t>We gaan samenwerken met touroperators om boekingen in het laagseizoen te stimuleren, zodat we het hele jaar door een </a:t>
            </a:r>
            <a:r>
              <a:rPr lang="en-US" i="1" dirty="0" err="1">
                <a:solidFill>
                  <a:srgbClr val="494949"/>
                </a:solidFill>
              </a:rPr>
              <a:t>stabiele </a:t>
            </a:r>
            <a:r>
              <a:rPr lang="en-US" i="1" dirty="0">
                <a:solidFill>
                  <a:srgbClr val="494949"/>
                </a:solidFill>
              </a:rPr>
              <a:t>cashflow </a:t>
            </a:r>
            <a:r>
              <a:rPr lang="en-US" i="1" dirty="0" err="1">
                <a:solidFill>
                  <a:srgbClr val="494949"/>
                </a:solidFill>
              </a:rPr>
              <a:t>hebben</a:t>
            </a:r>
            <a:r>
              <a:rPr lang="en-US" i="1" dirty="0">
                <a:solidFill>
                  <a:srgbClr val="494949"/>
                </a:solidFill>
              </a:rPr>
              <a:t>. Met deze maatregelen zijn we ervan overtuigd dat het project ook na de subsidiefase nog lang zal blijven lopen.</a:t>
            </a:r>
          </a:p>
          <a:p>
            <a:pPr marL="0" indent="0"/>
            <a:br>
              <a:rPr lang="en-US" dirty="0">
                <a:solidFill>
                  <a:srgbClr val="494949"/>
                </a:solidFill>
              </a:rPr>
            </a:br>
            <a:endParaRPr lang="en-US" dirty="0">
              <a:solidFill>
                <a:srgbClr val="494949"/>
              </a:solidFill>
            </a:endParaRPr>
          </a:p>
        </p:txBody>
      </p:sp>
      <p:sp>
        <p:nvSpPr>
          <p:cNvPr id="25" name="Flowchart: Alternate Process 24">
            <a:extLst>
              <a:ext uri="{FF2B5EF4-FFF2-40B4-BE49-F238E27FC236}">
                <a16:creationId xmlns:a16="http://schemas.microsoft.com/office/drawing/2014/main" id="{6E900B7F-7F0C-D9B3-88B6-B56A845B9EE0}"/>
              </a:ext>
            </a:extLst>
          </p:cNvPr>
          <p:cNvSpPr/>
          <p:nvPr/>
        </p:nvSpPr>
        <p:spPr>
          <a:xfrm>
            <a:off x="1620199" y="1450953"/>
            <a:ext cx="9964593" cy="255991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5CE8EFC7-9611-EC38-BB34-85339F028C56}"/>
              </a:ext>
            </a:extLst>
          </p:cNvPr>
          <p:cNvSpPr txBox="1">
            <a:spLocks/>
          </p:cNvSpPr>
          <p:nvPr/>
        </p:nvSpPr>
        <p:spPr>
          <a:xfrm>
            <a:off x="1843506" y="4879594"/>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chemeClr val="bg1"/>
                </a:solidFill>
              </a:rPr>
              <a:t>Opmerking</a:t>
            </a:r>
            <a:r>
              <a:rPr lang="en-US" dirty="0">
                <a:solidFill>
                  <a:schemeClr val="bg1"/>
                </a:solidFill>
              </a:rPr>
              <a:t>: </a:t>
            </a:r>
            <a:r>
              <a:rPr lang="en-US" sz="2200" dirty="0">
                <a:solidFill>
                  <a:schemeClr val="bg1"/>
                </a:solidFill>
              </a:rPr>
              <a:t>Subsidieverstrekkers willen iets financieren dat blijvend is; dit antwoord gaat in op financiële veerkracht, ecologische duurzaamheid (wat ook verband houdt met kostenbesparing) en een marktstrategie voor een lange levensduur.</a:t>
            </a:r>
          </a:p>
          <a:p>
            <a:pPr marL="0" indent="0"/>
            <a:endParaRPr lang="en-GB" dirty="0">
              <a:solidFill>
                <a:schemeClr val="bg1"/>
              </a:solidFill>
            </a:endParaRPr>
          </a:p>
        </p:txBody>
      </p:sp>
      <p:cxnSp>
        <p:nvCxnSpPr>
          <p:cNvPr id="33" name="Connector: Elbow 32">
            <a:extLst>
              <a:ext uri="{FF2B5EF4-FFF2-40B4-BE49-F238E27FC236}">
                <a16:creationId xmlns:a16="http://schemas.microsoft.com/office/drawing/2014/main" id="{024E8771-7F0B-5BE1-4CC0-049CA82AC688}"/>
              </a:ext>
            </a:extLst>
          </p:cNvPr>
          <p:cNvCxnSpPr>
            <a:cxnSpLocks/>
          </p:cNvCxnSpPr>
          <p:nvPr/>
        </p:nvCxnSpPr>
        <p:spPr>
          <a:xfrm rot="16200000" flipH="1">
            <a:off x="11130" y="1677904"/>
            <a:ext cx="2569374" cy="662352"/>
          </a:xfrm>
          <a:prstGeom prst="bentConnector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D9410AF-1536-CCF3-108C-52C82197A6EA}"/>
              </a:ext>
            </a:extLst>
          </p:cNvPr>
          <p:cNvCxnSpPr>
            <a:cxnSpLocks/>
          </p:cNvCxnSpPr>
          <p:nvPr/>
        </p:nvCxnSpPr>
        <p:spPr>
          <a:xfrm rot="16200000" flipH="1">
            <a:off x="-87007" y="4359131"/>
            <a:ext cx="2559918" cy="456625"/>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D363BCB-5FD2-E2D4-E05B-45C0BE8AD0AE}"/>
              </a:ext>
            </a:extLst>
          </p:cNvPr>
          <p:cNvCxnSpPr>
            <a:cxnSpLocks/>
          </p:cNvCxnSpPr>
          <p:nvPr/>
        </p:nvCxnSpPr>
        <p:spPr>
          <a:xfrm>
            <a:off x="35114" y="738112"/>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pic>
        <p:nvPicPr>
          <p:cNvPr id="2" name="Graphic 1" descr="Postit Notes with solid fill">
            <a:extLst>
              <a:ext uri="{FF2B5EF4-FFF2-40B4-BE49-F238E27FC236}">
                <a16:creationId xmlns:a16="http://schemas.microsoft.com/office/drawing/2014/main" id="{811B5FE8-9C6F-DA4E-40D9-080B882492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894" y="4932025"/>
            <a:ext cx="914400" cy="914400"/>
          </a:xfrm>
          <a:prstGeom prst="rect">
            <a:avLst/>
          </a:prstGeom>
        </p:spPr>
      </p:pic>
    </p:spTree>
    <p:extLst>
      <p:ext uri="{BB962C8B-B14F-4D97-AF65-F5344CB8AC3E}">
        <p14:creationId xmlns:p14="http://schemas.microsoft.com/office/powerpoint/2010/main" val="1168950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068A-032F-D3D9-A072-A99584FFC81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E731575-AB94-BF94-5576-3F010246F0B7}"/>
              </a:ext>
            </a:extLst>
          </p:cNvPr>
          <p:cNvSpPr>
            <a:spLocks noGrp="1"/>
          </p:cNvSpPr>
          <p:nvPr>
            <p:ph type="body" sz="quarter" idx="17"/>
          </p:nvPr>
        </p:nvSpPr>
        <p:spPr/>
        <p:txBody>
          <a:bodyPr/>
          <a:lstStyle/>
          <a:p>
            <a:r>
              <a:rPr lang="en-IE" dirty="0"/>
              <a:t>10</a:t>
            </a:r>
          </a:p>
        </p:txBody>
      </p:sp>
      <p:sp>
        <p:nvSpPr>
          <p:cNvPr id="12" name="Text Placeholder 8">
            <a:extLst>
              <a:ext uri="{FF2B5EF4-FFF2-40B4-BE49-F238E27FC236}">
                <a16:creationId xmlns:a16="http://schemas.microsoft.com/office/drawing/2014/main" id="{97D7DF7C-6DC9-5203-6727-AB78CC499ECF}"/>
              </a:ext>
            </a:extLst>
          </p:cNvPr>
          <p:cNvSpPr>
            <a:spLocks noGrp="1"/>
          </p:cNvSpPr>
          <p:nvPr>
            <p:ph type="body" sz="quarter" idx="16"/>
          </p:nvPr>
        </p:nvSpPr>
        <p:spPr>
          <a:xfrm>
            <a:off x="352932" y="2487978"/>
            <a:ext cx="4914394" cy="3066422"/>
          </a:xfrm>
        </p:spPr>
        <p:txBody>
          <a:bodyPr/>
          <a:lstStyle/>
          <a:p>
            <a:r>
              <a:rPr lang="en-US" sz="4000" dirty="0"/>
              <a:t>Uw idee pitchen en een basis pitchdeck opstellen</a:t>
            </a:r>
            <a:endParaRPr lang="en-IE" dirty="0"/>
          </a:p>
        </p:txBody>
      </p:sp>
      <p:sp>
        <p:nvSpPr>
          <p:cNvPr id="15" name="TextBox 14">
            <a:extLst>
              <a:ext uri="{FF2B5EF4-FFF2-40B4-BE49-F238E27FC236}">
                <a16:creationId xmlns:a16="http://schemas.microsoft.com/office/drawing/2014/main" id="{055C675C-F264-CE0B-6AE7-AA74B6E143BC}"/>
              </a:ext>
            </a:extLst>
          </p:cNvPr>
          <p:cNvSpPr txBox="1"/>
          <p:nvPr/>
        </p:nvSpPr>
        <p:spPr>
          <a:xfrm>
            <a:off x="140280" y="5147687"/>
            <a:ext cx="11863878" cy="1446550"/>
          </a:xfrm>
          <a:prstGeom prst="rect">
            <a:avLst/>
          </a:prstGeom>
          <a:noFill/>
        </p:spPr>
        <p:txBody>
          <a:bodyPr wrap="square" rtlCol="0">
            <a:spAutoFit/>
          </a:bodyPr>
          <a:lstStyle/>
          <a:p>
            <a:r>
              <a:rPr lang="en-US" sz="2200" dirty="0">
                <a:solidFill>
                  <a:srgbClr val="494949"/>
                </a:solidFill>
              </a:rPr>
              <a:t>Als je je voorbereidt om je idee te pitchen aan investeerders, kredietverstrekkers of subsidiecommissies, is een duidelijk en boeiend pitchdeck essentieel. In dit gedeelte worden de belangrijkste dia's beschreven die je moet opnemen, van je missie en marktkansen tot financiële gegevens en impact, zodat je een sterke, verhaalgedreven presentatie kunt samenstellen die je publiek aanspreekt.</a:t>
            </a:r>
            <a:endParaRPr lang="en-IE" sz="2200" dirty="0">
              <a:solidFill>
                <a:srgbClr val="494949"/>
              </a:solidFill>
            </a:endParaRPr>
          </a:p>
        </p:txBody>
      </p:sp>
      <p:pic>
        <p:nvPicPr>
          <p:cNvPr id="6" name="Picture Placeholder 5" descr="A person pointing at a blueprint&#10;&#10;AI-generated content may be incorrect.">
            <a:extLst>
              <a:ext uri="{FF2B5EF4-FFF2-40B4-BE49-F238E27FC236}">
                <a16:creationId xmlns:a16="http://schemas.microsoft.com/office/drawing/2014/main" id="{A42A6EB7-BCD8-30E7-5ECE-03700301EA96}"/>
              </a:ext>
            </a:extLst>
          </p:cNvPr>
          <p:cNvPicPr>
            <a:picLocks noGrp="1" noChangeAspect="1"/>
          </p:cNvPicPr>
          <p:nvPr>
            <p:ph type="pic" sz="quarter" idx="19"/>
          </p:nvPr>
        </p:nvPicPr>
        <p:blipFill>
          <a:blip r:embed="rId2"/>
          <a:srcRect l="1998" r="1998"/>
          <a:stretch>
            <a:fillRect/>
          </a:stretch>
        </p:blipFill>
        <p:spPr/>
      </p:pic>
    </p:spTree>
    <p:extLst>
      <p:ext uri="{BB962C8B-B14F-4D97-AF65-F5344CB8AC3E}">
        <p14:creationId xmlns:p14="http://schemas.microsoft.com/office/powerpoint/2010/main" val="275412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7227000" y="800731"/>
            <a:ext cx="4561589" cy="689519"/>
          </a:xfrm>
        </p:spPr>
        <p:txBody>
          <a:bodyPr anchor="t"/>
          <a:lstStyle/>
          <a:p>
            <a:pPr>
              <a:lnSpc>
                <a:spcPts val="2240"/>
              </a:lnSpc>
            </a:pPr>
            <a:r>
              <a:rPr lang="en-US" sz="2800" b="1" kern="1200" dirty="0">
                <a:solidFill>
                  <a:srgbClr val="EC7C69"/>
                </a:solidFill>
                <a:latin typeface="+mn-lt"/>
                <a:ea typeface="+mn-ea"/>
                <a:cs typeface="+mn-cs"/>
              </a:rPr>
              <a:t>Investeringsfinanciering, subsidieaanvragen en het pitchen van uw idee</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629762" y="1305618"/>
            <a:ext cx="5636567" cy="4246763"/>
          </a:xfrm>
        </p:spPr>
        <p:txBody>
          <a:bodyPr/>
          <a:lstStyle/>
          <a:p>
            <a:pPr marL="0" indent="0"/>
            <a:r>
              <a:rPr lang="en-US" sz="2000" b="0" dirty="0"/>
              <a:t>In dit deel leren deelnemers de vaardigheden en het zelfvertrouwen om financiering voor hun projecten te verkrijgen door inzicht te krijgen in wat financiers en investeerders het belangrijkst vinden. Het behandelt de essentie van financiële planning en risicobeheer, en biedt praktische hulpmiddelen voor het invullen van subsidieaanvragen en het ontwikkelen van overtuigende pitches. Deelnemers bekijken voorbeeldantwoorden op veelgestelde vragen over financiering, verkennen strategieën om voorstellen af te stemmen op de verwachtingen van investeerders en oefenen met het maken van sterke, verhaalgedreven businesspitches die de missie, het marktpotentieel en de impact benadrukken. Aan het einde van de module zijn deelnemers voorbereid om financieringsmogelijkheden met duidelijkheid, geloofwaardigheid en zelfvertrouwen te benaderen.</a:t>
            </a:r>
          </a:p>
          <a:p>
            <a:pPr marL="0" indent="0">
              <a:lnSpc>
                <a:spcPts val="2180"/>
              </a:lnSpc>
            </a:pPr>
            <a:endParaRPr lang="en-US" sz="2000" b="0" dirty="0"/>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7202616" y="1815730"/>
            <a:ext cx="4779834" cy="570200"/>
          </a:xfrm>
        </p:spPr>
        <p:txBody>
          <a:bodyPr anchor="t"/>
          <a:lstStyle/>
          <a:p>
            <a:pPr marL="457200" indent="-457200">
              <a:buFont typeface="+mj-lt"/>
              <a:buAutoNum type="arabicPeriod"/>
            </a:pPr>
            <a:r>
              <a:rPr lang="en-US" sz="1800" dirty="0">
                <a:solidFill>
                  <a:srgbClr val="494949"/>
                </a:solidFill>
              </a:rPr>
              <a:t>Herken waar </a:t>
            </a:r>
            <a:r>
              <a:rPr lang="en-US" sz="1800" b="1" dirty="0">
                <a:solidFill>
                  <a:srgbClr val="494949"/>
                </a:solidFill>
              </a:rPr>
              <a:t>financiers en investeerders naar op zoek zijn</a:t>
            </a:r>
            <a:r>
              <a:rPr lang="en-US" sz="1800" dirty="0">
                <a:solidFill>
                  <a:srgbClr val="494949"/>
                </a:solidFill>
              </a:rPr>
              <a:t>, zoals duurzaamheid, financiële planning, uitvoeringsvermogen en risicobewustzijn.</a:t>
            </a:r>
          </a:p>
          <a:p>
            <a:pPr marL="457200" indent="-457200">
              <a:buFont typeface="+mj-lt"/>
              <a:buAutoNum type="arabicPeriod"/>
            </a:pPr>
            <a:r>
              <a:rPr lang="en-US" sz="1800" b="1" dirty="0">
                <a:solidFill>
                  <a:srgbClr val="494949"/>
                </a:solidFill>
              </a:rPr>
              <a:t>Zelfverzekerd aanvragen indienen </a:t>
            </a:r>
            <a:r>
              <a:rPr lang="en-US" sz="1800" dirty="0">
                <a:solidFill>
                  <a:srgbClr val="494949"/>
                </a:solidFill>
              </a:rPr>
              <a:t>– Pas voorbeeldantwoorden en formuleringstechnieken toe om overtuigende, authentieke antwoorden op subsidieaanvragen te formuleren.</a:t>
            </a:r>
          </a:p>
          <a:p>
            <a:pPr marL="457200" indent="-457200">
              <a:buFont typeface="+mj-lt"/>
              <a:buAutoNum type="arabicPeriod"/>
            </a:pPr>
            <a:r>
              <a:rPr lang="en-US" sz="1800" dirty="0">
                <a:solidFill>
                  <a:srgbClr val="494949"/>
                </a:solidFill>
              </a:rPr>
              <a:t>Maak </a:t>
            </a:r>
            <a:r>
              <a:rPr lang="en-US" sz="1800" b="1" dirty="0">
                <a:solidFill>
                  <a:srgbClr val="494949"/>
                </a:solidFill>
              </a:rPr>
              <a:t>overtuigende financieringsaanvragen </a:t>
            </a:r>
            <a:r>
              <a:rPr lang="en-US" sz="1800" dirty="0">
                <a:solidFill>
                  <a:srgbClr val="494949"/>
                </a:solidFill>
              </a:rPr>
              <a:t>en </a:t>
            </a:r>
            <a:r>
              <a:rPr lang="en-US" sz="1800" b="1" dirty="0">
                <a:solidFill>
                  <a:srgbClr val="494949"/>
                </a:solidFill>
              </a:rPr>
              <a:t>bedrijfsvoorstellen </a:t>
            </a:r>
            <a:r>
              <a:rPr lang="en-US" sz="1800" dirty="0">
                <a:solidFill>
                  <a:srgbClr val="494949"/>
                </a:solidFill>
              </a:rPr>
              <a:t>die de impact en levensvatbaarheid duidelijk communiceren.</a:t>
            </a:r>
          </a:p>
          <a:p>
            <a:pPr marL="457200" indent="-457200">
              <a:buFont typeface="+mj-lt"/>
              <a:buAutoNum type="arabicPeriod"/>
            </a:pPr>
            <a:r>
              <a:rPr lang="en-US" sz="1800" dirty="0">
                <a:solidFill>
                  <a:srgbClr val="494949"/>
                </a:solidFill>
              </a:rPr>
              <a:t>Ontwerp en presenteer een </a:t>
            </a:r>
            <a:r>
              <a:rPr lang="en-US" sz="1800" b="1" dirty="0">
                <a:solidFill>
                  <a:srgbClr val="494949"/>
                </a:solidFill>
              </a:rPr>
              <a:t>boeiende pitchdeck </a:t>
            </a:r>
            <a:r>
              <a:rPr lang="en-US" sz="1800" dirty="0">
                <a:solidFill>
                  <a:srgbClr val="494949"/>
                </a:solidFill>
              </a:rPr>
              <a:t>die de financiële gegevens, marktkansen en impact op een duidelijke, verhaalgestuurde manier presenteert.</a:t>
            </a: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Module 7 (Deel 3) Overzicht </a:t>
            </a:r>
          </a:p>
        </p:txBody>
      </p:sp>
      <p:cxnSp>
        <p:nvCxnSpPr>
          <p:cNvPr id="34" name="Straight Connector 33">
            <a:extLst>
              <a:ext uri="{FF2B5EF4-FFF2-40B4-BE49-F238E27FC236}">
                <a16:creationId xmlns:a16="http://schemas.microsoft.com/office/drawing/2014/main" id="{AE91B2BC-7D76-4B4D-B897-64B7D14505D7}"/>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B0E8D8A-89C8-479B-851C-E0591AE7D7EB}"/>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2</a:t>
            </a:fld>
            <a:endParaRPr lang="fr-CA" sz="1200" dirty="0"/>
          </a:p>
        </p:txBody>
      </p:sp>
      <p:pic>
        <p:nvPicPr>
          <p:cNvPr id="16" name="Picture 15">
            <a:extLst>
              <a:ext uri="{FF2B5EF4-FFF2-40B4-BE49-F238E27FC236}">
                <a16:creationId xmlns:a16="http://schemas.microsoft.com/office/drawing/2014/main" id="{DCA9F3E8-C2BE-ABB8-F726-1FD6A11DF63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9B61029F-166A-BF4A-2B28-52ED1C3CA449}"/>
              </a:ext>
            </a:extLst>
          </p:cNvPr>
          <p:cNvSpPr txBox="1"/>
          <p:nvPr/>
        </p:nvSpPr>
        <p:spPr>
          <a:xfrm>
            <a:off x="7227000" y="144763"/>
            <a:ext cx="4335238" cy="646331"/>
          </a:xfrm>
          <a:prstGeom prst="rect">
            <a:avLst/>
          </a:prstGeom>
          <a:noFill/>
        </p:spPr>
        <p:txBody>
          <a:bodyPr wrap="square" rtlCol="0">
            <a:spAutoFit/>
          </a:bodyPr>
          <a:lstStyle/>
          <a:p>
            <a:r>
              <a:rPr lang="en-IE" sz="3600" b="1" dirty="0">
                <a:solidFill>
                  <a:srgbClr val="459597"/>
                </a:solidFill>
              </a:rPr>
              <a:t>Leerresultaten</a:t>
            </a:r>
          </a:p>
        </p:txBody>
      </p:sp>
    </p:spTree>
    <p:extLst>
      <p:ext uri="{BB962C8B-B14F-4D97-AF65-F5344CB8AC3E}">
        <p14:creationId xmlns:p14="http://schemas.microsoft.com/office/powerpoint/2010/main" val="64816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2DDBE6F-9C81-805E-F64D-D631355D06E3}"/>
              </a:ext>
            </a:extLst>
          </p:cNvPr>
          <p:cNvSpPr>
            <a:spLocks noGrp="1"/>
          </p:cNvSpPr>
          <p:nvPr>
            <p:ph type="body" sz="quarter" idx="18"/>
          </p:nvPr>
        </p:nvSpPr>
        <p:spPr>
          <a:xfrm>
            <a:off x="802510" y="1163430"/>
            <a:ext cx="10614687" cy="3499183"/>
          </a:xfrm>
        </p:spPr>
        <p:txBody>
          <a:bodyPr/>
          <a:lstStyle/>
          <a:p>
            <a:r>
              <a:rPr lang="en-US" dirty="0"/>
              <a:t>Het verkrijgen van financiering hangt vaak af van hoe goed u uw idee kunt </a:t>
            </a:r>
            <a:r>
              <a:rPr lang="en-US" b="1" dirty="0"/>
              <a:t>presenteren </a:t>
            </a:r>
            <a:r>
              <a:rPr lang="en-US" dirty="0"/>
              <a:t>en de haalbaarheid en impact ervan kunt aantonen. Of u nu een pitch houdt voor een investeerder, bank of subsidiecommissie, de basisprincipes zijn vergelijkbaar. In dit gedeelte wordt besproken hoe u een basispresentatie opbouwt, waar financiers en subsidiebeoordelaars doorgaans naar op zoek zijn, en worden voorbeelden gegeven van sterke antwoorden op veelgestelde vragen.</a:t>
            </a:r>
          </a:p>
          <a:p>
            <a:endParaRPr lang="en-US" dirty="0"/>
          </a:p>
          <a:p>
            <a:r>
              <a:rPr lang="en-US" sz="2400" b="1" dirty="0">
                <a:solidFill>
                  <a:srgbClr val="E96751"/>
                </a:solidFill>
              </a:rPr>
              <a:t>Een basispresentatie opbouwen </a:t>
            </a:r>
            <a:r>
              <a:rPr lang="en-US" sz="2400" dirty="0">
                <a:solidFill>
                  <a:srgbClr val="E96751"/>
                </a:solidFill>
              </a:rPr>
              <a:t>(met 10 belangrijke aspecten)</a:t>
            </a:r>
          </a:p>
          <a:p>
            <a:endParaRPr lang="en-US" sz="2400" b="1" dirty="0">
              <a:solidFill>
                <a:srgbClr val="E96751"/>
              </a:solidFill>
            </a:endParaRPr>
          </a:p>
          <a:p>
            <a:r>
              <a:rPr lang="en-US" dirty="0"/>
              <a:t>Wanneer u uw bedrijf presenteert (hetzij in een schriftelijke aanvraag, hetzij in een diapresentatie voor een vergadering), helpt een duidelijke structuur om uw visie beknopt over te brengen. Een klassieke pitchdeck voor een nieuwe onderneming bevat ongeveer</a:t>
            </a:r>
            <a:r>
              <a:rPr lang="en-US" b="1" dirty="0"/>
              <a:t> 10 dia's </a:t>
            </a:r>
            <a:r>
              <a:rPr lang="en-US" dirty="0"/>
              <a:t>die de belangrijkste aspecten behandelen:</a:t>
            </a:r>
          </a:p>
          <a:p>
            <a:endParaRPr lang="en-US" dirty="0"/>
          </a:p>
        </p:txBody>
      </p:sp>
      <p:sp>
        <p:nvSpPr>
          <p:cNvPr id="13" name="Text Placeholder 12">
            <a:extLst>
              <a:ext uri="{FF2B5EF4-FFF2-40B4-BE49-F238E27FC236}">
                <a16:creationId xmlns:a16="http://schemas.microsoft.com/office/drawing/2014/main" id="{777DC2B4-FABC-E92C-3EEB-DC7BE686B285}"/>
              </a:ext>
            </a:extLst>
          </p:cNvPr>
          <p:cNvSpPr>
            <a:spLocks noGrp="1"/>
          </p:cNvSpPr>
          <p:nvPr>
            <p:ph type="body" sz="quarter" idx="16"/>
          </p:nvPr>
        </p:nvSpPr>
        <p:spPr/>
        <p:txBody>
          <a:bodyPr/>
          <a:lstStyle/>
          <a:p>
            <a:r>
              <a:rPr lang="en-US" sz="3200" dirty="0"/>
              <a:t>Richtlijnen voor het pitchen en aanvragen van subsidies</a:t>
            </a:r>
          </a:p>
          <a:p>
            <a:endParaRPr lang="en-IE" sz="3200" dirty="0"/>
          </a:p>
        </p:txBody>
      </p:sp>
    </p:spTree>
    <p:extLst>
      <p:ext uri="{BB962C8B-B14F-4D97-AF65-F5344CB8AC3E}">
        <p14:creationId xmlns:p14="http://schemas.microsoft.com/office/powerpoint/2010/main" val="342132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B4C18-43AB-2CE8-B6C8-4D847DFFCB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9C18F37-D0DB-A22C-5CFB-44B3B038E1BB}"/>
              </a:ext>
            </a:extLst>
          </p:cNvPr>
          <p:cNvSpPr>
            <a:spLocks noGrp="1"/>
          </p:cNvSpPr>
          <p:nvPr>
            <p:ph type="body" sz="quarter" idx="16"/>
          </p:nvPr>
        </p:nvSpPr>
        <p:spPr>
          <a:xfrm>
            <a:off x="771478" y="325594"/>
            <a:ext cx="10614687" cy="803654"/>
          </a:xfrm>
        </p:spPr>
        <p:txBody>
          <a:bodyPr/>
          <a:lstStyle/>
          <a:p>
            <a:r>
              <a:rPr lang="en-US" dirty="0">
                <a:solidFill>
                  <a:srgbClr val="E96751"/>
                </a:solidFill>
              </a:rPr>
              <a:t>Een basispresentatie opstellen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B513C6F8-308F-3F56-81FB-CF530E578CD3}"/>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61431E2-F662-1889-74BA-2CB9E174C799}"/>
              </a:ext>
            </a:extLst>
          </p:cNvPr>
          <p:cNvGrpSpPr/>
          <p:nvPr/>
        </p:nvGrpSpPr>
        <p:grpSpPr>
          <a:xfrm>
            <a:off x="1266825" y="1204527"/>
            <a:ext cx="9229725" cy="5371754"/>
            <a:chOff x="679164" y="1900766"/>
            <a:chExt cx="5347481" cy="4681010"/>
          </a:xfrm>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8F35F7F7-195C-0E2B-CC96-06DE14FDC52F}"/>
                </a:ext>
              </a:extLst>
            </p:cNvPr>
            <p:cNvSpPr/>
            <p:nvPr/>
          </p:nvSpPr>
          <p:spPr>
            <a:xfrm>
              <a:off x="679164" y="1900766"/>
              <a:ext cx="2105576" cy="4681010"/>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F2A1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53E2FE3F-C7E3-418D-BCAE-6AEECBD9C43B}"/>
                </a:ext>
              </a:extLst>
            </p:cNvPr>
            <p:cNvSpPr/>
            <p:nvPr/>
          </p:nvSpPr>
          <p:spPr>
            <a:xfrm>
              <a:off x="3059510" y="1900766"/>
              <a:ext cx="2967135" cy="4681010"/>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4595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grpSp>
      <p:sp>
        <p:nvSpPr>
          <p:cNvPr id="18" name="TextBox 17">
            <a:extLst>
              <a:ext uri="{FF2B5EF4-FFF2-40B4-BE49-F238E27FC236}">
                <a16:creationId xmlns:a16="http://schemas.microsoft.com/office/drawing/2014/main" id="{A4FEB340-9426-72F6-8197-F39364521950}"/>
              </a:ext>
            </a:extLst>
          </p:cNvPr>
          <p:cNvSpPr txBox="1"/>
          <p:nvPr/>
        </p:nvSpPr>
        <p:spPr>
          <a:xfrm>
            <a:off x="1499101" y="2397687"/>
            <a:ext cx="2964312" cy="3908762"/>
          </a:xfrm>
          <a:prstGeom prst="rect">
            <a:avLst/>
          </a:prstGeom>
          <a:noFill/>
        </p:spPr>
        <p:txBody>
          <a:bodyPr wrap="square" rtlCol="0">
            <a:spAutoFit/>
          </a:bodyPr>
          <a:lstStyle/>
          <a:p>
            <a:pPr algn="ctr">
              <a:spcAft>
                <a:spcPts val="600"/>
              </a:spcAft>
            </a:pPr>
            <a:r>
              <a:rPr lang="en-US" sz="2800" b="1" dirty="0">
                <a:solidFill>
                  <a:schemeClr val="bg1"/>
                </a:solidFill>
              </a:rPr>
              <a:t>Dia 1</a:t>
            </a:r>
          </a:p>
          <a:p>
            <a:pPr algn="ctr">
              <a:spcAft>
                <a:spcPts val="600"/>
              </a:spcAft>
            </a:pPr>
            <a:r>
              <a:rPr lang="en-US" sz="2400" b="1" dirty="0">
                <a:solidFill>
                  <a:schemeClr val="bg1"/>
                </a:solidFill>
              </a:rPr>
              <a:t>Titel dia </a:t>
            </a:r>
            <a:endParaRPr lang="en-US" sz="2200" b="1" dirty="0">
              <a:solidFill>
                <a:schemeClr val="bg1"/>
              </a:solidFill>
            </a:endParaRPr>
          </a:p>
          <a:p>
            <a:pPr algn="ctr">
              <a:spcAft>
                <a:spcPts val="600"/>
              </a:spcAft>
            </a:pPr>
            <a:r>
              <a:rPr lang="en-US" sz="2200" dirty="0">
                <a:solidFill>
                  <a:schemeClr val="bg1"/>
                </a:solidFill>
              </a:rPr>
              <a:t>Naam van uw project en een slogan. </a:t>
            </a:r>
          </a:p>
          <a:p>
            <a:pPr algn="ctr">
              <a:spcAft>
                <a:spcPts val="600"/>
              </a:spcAft>
            </a:pPr>
            <a:endParaRPr lang="en-US" sz="2200" dirty="0">
              <a:solidFill>
                <a:schemeClr val="bg1"/>
              </a:solidFill>
            </a:endParaRPr>
          </a:p>
          <a:p>
            <a:pPr algn="ctr">
              <a:spcAft>
                <a:spcPts val="600"/>
              </a:spcAft>
            </a:pPr>
            <a:r>
              <a:rPr lang="en-US" sz="2200" b="1" dirty="0">
                <a:solidFill>
                  <a:schemeClr val="bg1"/>
                </a:solidFill>
              </a:rPr>
              <a:t>Bijvoorbeeld: </a:t>
            </a:r>
            <a:r>
              <a:rPr lang="en-US" sz="2200" dirty="0">
                <a:solidFill>
                  <a:schemeClr val="bg1"/>
                </a:solidFill>
              </a:rPr>
              <a:t>'Northern Lights Glamping – Luxe eco-pods in West-IJsland'. Vermeld uw naam en contactgegevens.</a:t>
            </a:r>
          </a:p>
        </p:txBody>
      </p:sp>
      <p:sp>
        <p:nvSpPr>
          <p:cNvPr id="19" name="TextBox 18">
            <a:extLst>
              <a:ext uri="{FF2B5EF4-FFF2-40B4-BE49-F238E27FC236}">
                <a16:creationId xmlns:a16="http://schemas.microsoft.com/office/drawing/2014/main" id="{87C3512B-311C-62B3-E5CC-23A7B91F097B}"/>
              </a:ext>
            </a:extLst>
          </p:cNvPr>
          <p:cNvSpPr txBox="1"/>
          <p:nvPr/>
        </p:nvSpPr>
        <p:spPr>
          <a:xfrm>
            <a:off x="5766124" y="2261046"/>
            <a:ext cx="4339591" cy="4247317"/>
          </a:xfrm>
          <a:prstGeom prst="rect">
            <a:avLst/>
          </a:prstGeom>
          <a:noFill/>
        </p:spPr>
        <p:txBody>
          <a:bodyPr wrap="square" rtlCol="0">
            <a:spAutoFit/>
          </a:bodyPr>
          <a:lstStyle/>
          <a:p>
            <a:pPr algn="ctr">
              <a:spcAft>
                <a:spcPts val="600"/>
              </a:spcAft>
            </a:pPr>
            <a:r>
              <a:rPr lang="en-US" sz="2800" b="1" dirty="0">
                <a:solidFill>
                  <a:schemeClr val="bg1"/>
                </a:solidFill>
              </a:rPr>
              <a:t>Dia 2</a:t>
            </a:r>
          </a:p>
          <a:p>
            <a:pPr algn="ctr">
              <a:spcAft>
                <a:spcPts val="600"/>
              </a:spcAft>
            </a:pPr>
            <a:r>
              <a:rPr lang="en-US" sz="2400" b="1" dirty="0">
                <a:solidFill>
                  <a:schemeClr val="bg1"/>
                </a:solidFill>
              </a:rPr>
              <a:t>Probleem en kans:</a:t>
            </a:r>
          </a:p>
          <a:p>
            <a:pPr algn="ctr"/>
            <a:r>
              <a:rPr lang="en-US" sz="2200" dirty="0">
                <a:solidFill>
                  <a:schemeClr val="bg1"/>
                </a:solidFill>
              </a:rPr>
              <a:t>Welke leemte in de markt hebt u geïdentificeerd? Beschrijf het probleem. </a:t>
            </a:r>
          </a:p>
          <a:p>
            <a:pPr algn="ctr"/>
            <a:endParaRPr lang="en-US" sz="2200" dirty="0">
              <a:solidFill>
                <a:schemeClr val="bg1"/>
              </a:solidFill>
            </a:endParaRPr>
          </a:p>
          <a:p>
            <a:pPr algn="ctr"/>
            <a:endParaRPr lang="en-US" sz="1000" b="1" dirty="0">
              <a:solidFill>
                <a:schemeClr val="bg1"/>
              </a:solidFill>
            </a:endParaRPr>
          </a:p>
          <a:p>
            <a:pPr algn="ctr"/>
            <a:r>
              <a:rPr lang="en-US" sz="2200" b="1" dirty="0">
                <a:solidFill>
                  <a:schemeClr val="bg1"/>
                </a:solidFill>
              </a:rPr>
              <a:t>Voorbeeld: </a:t>
            </a:r>
            <a:r>
              <a:rPr lang="en-US" sz="2200" b="1" i="1" dirty="0">
                <a:solidFill>
                  <a:schemeClr val="bg1"/>
                </a:solidFill>
              </a:rPr>
              <a:t>"Toeristen die de Ring of Kerry afrijden, hebben moeite om unieke, luxe accommodatie te vinden – velen belanden in generieke hotels ver van de natuur." </a:t>
            </a:r>
            <a:r>
              <a:rPr lang="en-US" sz="2200" dirty="0">
                <a:solidFill>
                  <a:schemeClr val="bg1"/>
                </a:solidFill>
              </a:rPr>
              <a:t>Het idee is om een behoefte of vraag naar uw concept aan te tonen.</a:t>
            </a:r>
          </a:p>
        </p:txBody>
      </p:sp>
      <p:pic>
        <p:nvPicPr>
          <p:cNvPr id="23" name="Graphic 22" descr="Information with solid fill">
            <a:extLst>
              <a:ext uri="{FF2B5EF4-FFF2-40B4-BE49-F238E27FC236}">
                <a16:creationId xmlns:a16="http://schemas.microsoft.com/office/drawing/2014/main" id="{D8D542BB-4117-2D64-AD08-2FA600C42A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2370" y="1413548"/>
            <a:ext cx="897774" cy="812350"/>
          </a:xfrm>
          <a:prstGeom prst="rect">
            <a:avLst/>
          </a:prstGeom>
        </p:spPr>
      </p:pic>
      <p:pic>
        <p:nvPicPr>
          <p:cNvPr id="25" name="Graphic 24" descr="Shield Tick with solid fill">
            <a:extLst>
              <a:ext uri="{FF2B5EF4-FFF2-40B4-BE49-F238E27FC236}">
                <a16:creationId xmlns:a16="http://schemas.microsoft.com/office/drawing/2014/main" id="{C26042A7-3EAC-4C7D-A928-EB57E2130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2883" y="1327683"/>
            <a:ext cx="750490" cy="810207"/>
          </a:xfrm>
          <a:prstGeom prst="rect">
            <a:avLst/>
          </a:prstGeom>
        </p:spPr>
      </p:pic>
    </p:spTree>
    <p:extLst>
      <p:ext uri="{BB962C8B-B14F-4D97-AF65-F5344CB8AC3E}">
        <p14:creationId xmlns:p14="http://schemas.microsoft.com/office/powerpoint/2010/main" val="344568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6AFBF-BEB5-3042-7D3A-9E47226DE27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B1BB85C-882D-4D76-0B6F-4FF7BE3A8A93}"/>
              </a:ext>
            </a:extLst>
          </p:cNvPr>
          <p:cNvSpPr>
            <a:spLocks noGrp="1"/>
          </p:cNvSpPr>
          <p:nvPr>
            <p:ph type="body" sz="quarter" idx="16"/>
          </p:nvPr>
        </p:nvSpPr>
        <p:spPr>
          <a:xfrm>
            <a:off x="771478" y="325594"/>
            <a:ext cx="10953797" cy="803654"/>
          </a:xfrm>
        </p:spPr>
        <p:txBody>
          <a:bodyPr/>
          <a:lstStyle/>
          <a:p>
            <a:r>
              <a:rPr lang="en-US" dirty="0">
                <a:solidFill>
                  <a:srgbClr val="E96751"/>
                </a:solidFill>
              </a:rPr>
              <a:t>Een basispresentatie opbouwen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9152A8FF-08D3-C7D7-F87A-906C35A09595}"/>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9D9F7962-8E6A-0891-C488-E455334A8420}"/>
              </a:ext>
            </a:extLst>
          </p:cNvPr>
          <p:cNvSpPr/>
          <p:nvPr/>
        </p:nvSpPr>
        <p:spPr>
          <a:xfrm>
            <a:off x="1076325" y="1160652"/>
            <a:ext cx="9486899"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A555A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1DD0ABCA-E682-3574-3CA2-EE53B2842FF4}"/>
              </a:ext>
            </a:extLst>
          </p:cNvPr>
          <p:cNvSpPr txBox="1"/>
          <p:nvPr/>
        </p:nvSpPr>
        <p:spPr>
          <a:xfrm>
            <a:off x="2053061" y="1990144"/>
            <a:ext cx="7947640" cy="3908762"/>
          </a:xfrm>
          <a:prstGeom prst="rect">
            <a:avLst/>
          </a:prstGeom>
          <a:noFill/>
        </p:spPr>
        <p:txBody>
          <a:bodyPr wrap="square" rtlCol="0">
            <a:spAutoFit/>
          </a:bodyPr>
          <a:lstStyle/>
          <a:p>
            <a:pPr algn="ctr">
              <a:spcAft>
                <a:spcPts val="600"/>
              </a:spcAft>
            </a:pPr>
            <a:r>
              <a:rPr lang="en-US" sz="2800" b="1" dirty="0">
                <a:solidFill>
                  <a:schemeClr val="bg1"/>
                </a:solidFill>
              </a:rPr>
              <a:t>Dia 3</a:t>
            </a:r>
          </a:p>
          <a:p>
            <a:pPr algn="ctr">
              <a:spcAft>
                <a:spcPts val="600"/>
              </a:spcAft>
            </a:pPr>
            <a:r>
              <a:rPr lang="en-US" sz="2400" b="1" dirty="0">
                <a:solidFill>
                  <a:schemeClr val="bg1"/>
                </a:solidFill>
              </a:rPr>
              <a:t>Oplossing (uw concept) </a:t>
            </a:r>
          </a:p>
          <a:p>
            <a:pPr algn="ctr">
              <a:spcAft>
                <a:spcPts val="600"/>
              </a:spcAft>
            </a:pPr>
            <a:r>
              <a:rPr lang="en-US" sz="2200" dirty="0">
                <a:solidFill>
                  <a:schemeClr val="bg1"/>
                </a:solidFill>
              </a:rPr>
              <a:t>Introduceer uw accommodatieconcept als de oplossing. Gebruik beeldmateriaal – een schets of referentieafbeelding van een glampingpod of boomhut – om het concreet te maken. Leg uit waarom uw oplossing uniek is. </a:t>
            </a:r>
          </a:p>
          <a:p>
            <a:pPr algn="ctr">
              <a:spcAft>
                <a:spcPts val="600"/>
              </a:spcAft>
            </a:pPr>
            <a:endParaRPr lang="en-US" sz="2200" b="1" dirty="0">
              <a:solidFill>
                <a:schemeClr val="bg1"/>
              </a:solidFill>
            </a:endParaRPr>
          </a:p>
          <a:p>
            <a:pPr algn="ctr">
              <a:spcAft>
                <a:spcPts val="600"/>
              </a:spcAft>
            </a:pPr>
            <a:r>
              <a:rPr lang="en-US" sz="2200" b="1" dirty="0">
                <a:solidFill>
                  <a:schemeClr val="bg1"/>
                </a:solidFill>
              </a:rPr>
              <a:t>Voorbeeld: </a:t>
            </a:r>
            <a:r>
              <a:rPr lang="en-US" sz="2200" b="1" i="1" dirty="0">
                <a:solidFill>
                  <a:schemeClr val="bg1"/>
                </a:solidFill>
              </a:rPr>
              <a:t>"Onze oplossing is een kleine cluster van luxe boomhutten op onze boerderij, waar gasten kunnen genieten van de natuur met het comfort van een hotel. Dit biedt reizigers een unieke ervaring die momenteel niet beschikbaar is in onze regio."</a:t>
            </a:r>
            <a:endParaRPr lang="en-GB" sz="2200" dirty="0">
              <a:solidFill>
                <a:schemeClr val="bg1"/>
              </a:solidFill>
            </a:endParaRPr>
          </a:p>
        </p:txBody>
      </p:sp>
      <p:pic>
        <p:nvPicPr>
          <p:cNvPr id="30" name="Graphic 29" descr="Thumbs up sign with solid fill">
            <a:extLst>
              <a:ext uri="{FF2B5EF4-FFF2-40B4-BE49-F238E27FC236}">
                <a16:creationId xmlns:a16="http://schemas.microsoft.com/office/drawing/2014/main" id="{1EDBAFD6-2A37-20F3-49EC-36B0D5BB76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8412" y="1227938"/>
            <a:ext cx="676937" cy="730802"/>
          </a:xfrm>
          <a:prstGeom prst="rect">
            <a:avLst/>
          </a:prstGeom>
        </p:spPr>
      </p:pic>
    </p:spTree>
    <p:extLst>
      <p:ext uri="{BB962C8B-B14F-4D97-AF65-F5344CB8AC3E}">
        <p14:creationId xmlns:p14="http://schemas.microsoft.com/office/powerpoint/2010/main" val="339152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F508A-D947-99A6-0325-FD47AD34662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2B4564C-43C2-1D19-17E2-2DCAD0981802}"/>
              </a:ext>
            </a:extLst>
          </p:cNvPr>
          <p:cNvSpPr>
            <a:spLocks noGrp="1"/>
          </p:cNvSpPr>
          <p:nvPr>
            <p:ph type="body" sz="quarter" idx="16"/>
          </p:nvPr>
        </p:nvSpPr>
        <p:spPr>
          <a:xfrm>
            <a:off x="771478" y="325594"/>
            <a:ext cx="10829972" cy="803654"/>
          </a:xfrm>
        </p:spPr>
        <p:txBody>
          <a:bodyPr/>
          <a:lstStyle/>
          <a:p>
            <a:r>
              <a:rPr lang="en-US" dirty="0">
                <a:solidFill>
                  <a:srgbClr val="E96751"/>
                </a:solidFill>
              </a:rPr>
              <a:t>Een basispresentatie opbouwen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A9B1B865-0A20-0F93-EF44-6A219A380669}"/>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939A8607-4441-7283-21AE-D707A7B14109}"/>
              </a:ext>
            </a:extLst>
          </p:cNvPr>
          <p:cNvSpPr/>
          <p:nvPr/>
        </p:nvSpPr>
        <p:spPr>
          <a:xfrm>
            <a:off x="771478" y="1160652"/>
            <a:ext cx="10382297"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C7C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3741B0F5-A05B-E9DE-C24C-870DAAA8782A}"/>
              </a:ext>
            </a:extLst>
          </p:cNvPr>
          <p:cNvSpPr txBox="1"/>
          <p:nvPr/>
        </p:nvSpPr>
        <p:spPr>
          <a:xfrm>
            <a:off x="1133474" y="2101050"/>
            <a:ext cx="9496425" cy="4154984"/>
          </a:xfrm>
          <a:prstGeom prst="rect">
            <a:avLst/>
          </a:prstGeom>
          <a:noFill/>
        </p:spPr>
        <p:txBody>
          <a:bodyPr wrap="square" rtlCol="0">
            <a:spAutoFit/>
          </a:bodyPr>
          <a:lstStyle/>
          <a:p>
            <a:pPr algn="ctr">
              <a:spcAft>
                <a:spcPts val="600"/>
              </a:spcAft>
            </a:pPr>
            <a:r>
              <a:rPr lang="en-US" sz="2800" b="1" dirty="0">
                <a:solidFill>
                  <a:schemeClr val="bg1"/>
                </a:solidFill>
              </a:rPr>
              <a:t>Dia 4</a:t>
            </a:r>
          </a:p>
          <a:p>
            <a:pPr algn="ctr">
              <a:spcAft>
                <a:spcPts val="600"/>
              </a:spcAft>
            </a:pPr>
            <a:r>
              <a:rPr lang="en-US" sz="2400" b="1" dirty="0">
                <a:solidFill>
                  <a:schemeClr val="bg1"/>
                </a:solidFill>
              </a:rPr>
              <a:t>Markt en marktgeschiktheid</a:t>
            </a:r>
          </a:p>
          <a:p>
            <a:pPr algn="ctr">
              <a:spcAft>
                <a:spcPts val="600"/>
              </a:spcAft>
            </a:pPr>
            <a:r>
              <a:rPr lang="en-US" sz="2400" dirty="0">
                <a:solidFill>
                  <a:schemeClr val="bg1"/>
                </a:solidFill>
              </a:rPr>
              <a:t>Wie zijn uw doelklanten en hoe groot is de markt? Geef enkele gegevens: </a:t>
            </a:r>
          </a:p>
          <a:p>
            <a:pPr algn="ctr">
              <a:spcAft>
                <a:spcPts val="600"/>
              </a:spcAft>
            </a:pPr>
            <a:r>
              <a:rPr lang="en-US" sz="2400" b="1" dirty="0">
                <a:solidFill>
                  <a:schemeClr val="bg1"/>
                </a:solidFill>
              </a:rPr>
              <a:t>Voorbeeld: </a:t>
            </a:r>
            <a:r>
              <a:rPr lang="en-US" sz="2400" b="1" i="1" dirty="0">
                <a:solidFill>
                  <a:schemeClr val="bg1"/>
                </a:solidFill>
              </a:rPr>
              <a:t>"Glamping is een groeiende trend – de EU-markt groeide vorig jaar met 15% </a:t>
            </a:r>
            <a:r>
              <a:rPr lang="en-US" sz="2400" dirty="0">
                <a:solidFill>
                  <a:schemeClr val="bg1"/>
                </a:solidFill>
                <a:hlinkClick r:id="rId2">
                  <a:extLst>
                    <a:ext uri="{A12FA001-AC4F-418D-AE19-62706E023703}">
                      <ahyp:hlinkClr xmlns:ahyp="http://schemas.microsoft.com/office/drawing/2018/hyperlinkcolor" val="tx"/>
                    </a:ext>
                  </a:extLst>
                </a:hlinkClick>
              </a:rPr>
              <a:t>Touch Stay 2024</a:t>
            </a:r>
            <a:r>
              <a:rPr lang="en-US" sz="2400" dirty="0">
                <a:solidFill>
                  <a:schemeClr val="bg1"/>
                </a:solidFill>
              </a:rPr>
              <a:t>. </a:t>
            </a:r>
            <a:r>
              <a:rPr lang="en-US" sz="2400" b="1" i="1" dirty="0">
                <a:solidFill>
                  <a:schemeClr val="bg1"/>
                </a:solidFill>
              </a:rPr>
              <a:t>In onze regio zijn er jaarlijks 100.000 bezoekers en uit enquêtes blijkt dat er een toenemende vraag is naar milieuvriendelijke verblijven." </a:t>
            </a:r>
          </a:p>
          <a:p>
            <a:pPr algn="ctr">
              <a:spcAft>
                <a:spcPts val="600"/>
              </a:spcAft>
            </a:pPr>
            <a:r>
              <a:rPr lang="en-US" sz="2400" dirty="0">
                <a:solidFill>
                  <a:schemeClr val="bg1"/>
                </a:solidFill>
              </a:rPr>
              <a:t>Als u een specifieke niche heeft (gezinnen, stellen, ecotoeristen), vermeld dat dan. Laat zien dat u de dynamiek van de toerismemarkt in uw land begrijpt (seizoensgebondenheid, bronmarkten, enz.).</a:t>
            </a:r>
          </a:p>
        </p:txBody>
      </p:sp>
      <p:pic>
        <p:nvPicPr>
          <p:cNvPr id="3" name="Graphic 2" descr="Bullseye with solid fill">
            <a:extLst>
              <a:ext uri="{FF2B5EF4-FFF2-40B4-BE49-F238E27FC236}">
                <a16:creationId xmlns:a16="http://schemas.microsoft.com/office/drawing/2014/main" id="{25740E1C-21E4-3410-5874-7A8C562A61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6319" y="1295089"/>
            <a:ext cx="770734" cy="770734"/>
          </a:xfrm>
          <a:prstGeom prst="rect">
            <a:avLst/>
          </a:prstGeom>
        </p:spPr>
      </p:pic>
    </p:spTree>
    <p:extLst>
      <p:ext uri="{BB962C8B-B14F-4D97-AF65-F5344CB8AC3E}">
        <p14:creationId xmlns:p14="http://schemas.microsoft.com/office/powerpoint/2010/main" val="315665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BB6D6-1394-A9F0-177C-9488278D219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2BF7372-108A-F68A-4E29-7BAC855C313B}"/>
              </a:ext>
            </a:extLst>
          </p:cNvPr>
          <p:cNvSpPr>
            <a:spLocks noGrp="1"/>
          </p:cNvSpPr>
          <p:nvPr>
            <p:ph type="body" sz="quarter" idx="16"/>
          </p:nvPr>
        </p:nvSpPr>
        <p:spPr>
          <a:xfrm>
            <a:off x="771478" y="325594"/>
            <a:ext cx="10820447" cy="803654"/>
          </a:xfrm>
        </p:spPr>
        <p:txBody>
          <a:bodyPr/>
          <a:lstStyle/>
          <a:p>
            <a:r>
              <a:rPr lang="en-US" dirty="0">
                <a:solidFill>
                  <a:srgbClr val="E96751"/>
                </a:solidFill>
              </a:rPr>
              <a:t>Een basispresentatie opbouwen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FD2162E0-7241-8F25-EA18-169F4529B9C3}"/>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E719C3FB-C1E4-FF61-FB28-1CBECC041C60}"/>
              </a:ext>
            </a:extLst>
          </p:cNvPr>
          <p:cNvSpPr/>
          <p:nvPr/>
        </p:nvSpPr>
        <p:spPr>
          <a:xfrm>
            <a:off x="771478" y="1160652"/>
            <a:ext cx="10382297"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3FB5A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520776CC-3C30-9242-BD9D-91C267B1E661}"/>
              </a:ext>
            </a:extLst>
          </p:cNvPr>
          <p:cNvSpPr txBox="1"/>
          <p:nvPr/>
        </p:nvSpPr>
        <p:spPr>
          <a:xfrm>
            <a:off x="1133474" y="2101050"/>
            <a:ext cx="9496425" cy="3924151"/>
          </a:xfrm>
          <a:prstGeom prst="rect">
            <a:avLst/>
          </a:prstGeom>
          <a:noFill/>
        </p:spPr>
        <p:txBody>
          <a:bodyPr wrap="square" rtlCol="0">
            <a:spAutoFit/>
          </a:bodyPr>
          <a:lstStyle/>
          <a:p>
            <a:pPr algn="ctr">
              <a:spcAft>
                <a:spcPts val="600"/>
              </a:spcAft>
            </a:pPr>
            <a:r>
              <a:rPr lang="en-US" sz="2800" b="1" dirty="0">
                <a:solidFill>
                  <a:schemeClr val="bg1"/>
                </a:solidFill>
              </a:rPr>
              <a:t>Dia 5</a:t>
            </a:r>
          </a:p>
          <a:p>
            <a:pPr algn="ctr"/>
            <a:r>
              <a:rPr lang="en-US" sz="2400" b="1" dirty="0">
                <a:solidFill>
                  <a:schemeClr val="bg1"/>
                </a:solidFill>
              </a:rPr>
              <a:t>Concurrentielandschap</a:t>
            </a:r>
            <a:endParaRPr lang="en-US" sz="2400" dirty="0">
              <a:solidFill>
                <a:schemeClr val="bg1"/>
              </a:solidFill>
            </a:endParaRPr>
          </a:p>
          <a:p>
            <a:pPr algn="ctr"/>
            <a:r>
              <a:rPr lang="en-US" sz="2400" dirty="0">
                <a:solidFill>
                  <a:schemeClr val="bg1"/>
                </a:solidFill>
              </a:rPr>
              <a:t>Geef aan welke alternatieven toeristen momenteel hebben en waarom u zich onderscheidt. Dit kan een eenvoudige tabel zijn waarin uw aanbod wordt vergeleken met dat van anderen (lokale B&amp;B's, campings, hotels). </a:t>
            </a:r>
            <a:r>
              <a:rPr lang="en-US" sz="2400" dirty="0" err="1">
                <a:solidFill>
                  <a:schemeClr val="bg1"/>
                </a:solidFill>
              </a:rPr>
              <a:t>Benadruk </a:t>
            </a:r>
            <a:r>
              <a:rPr lang="en-US" sz="2400" dirty="0">
                <a:solidFill>
                  <a:schemeClr val="bg1"/>
                </a:solidFill>
              </a:rPr>
              <a:t>uw </a:t>
            </a:r>
            <a:r>
              <a:rPr lang="en-US" sz="2400" b="1" dirty="0">
                <a:solidFill>
                  <a:schemeClr val="bg1"/>
                </a:solidFill>
              </a:rPr>
              <a:t>USP (Unique Selling Proposition)</a:t>
            </a:r>
          </a:p>
          <a:p>
            <a:pPr algn="ctr"/>
            <a:endParaRPr lang="en-US" sz="2400" b="1" dirty="0">
              <a:solidFill>
                <a:schemeClr val="bg1"/>
              </a:solidFill>
            </a:endParaRPr>
          </a:p>
          <a:p>
            <a:pPr algn="ctr"/>
            <a:r>
              <a:rPr lang="en-US" sz="2400" dirty="0">
                <a:solidFill>
                  <a:schemeClr val="bg1"/>
                </a:solidFill>
              </a:rPr>
              <a:t>Misschien zijn het </a:t>
            </a:r>
            <a:r>
              <a:rPr lang="en-US" sz="2400" b="1" dirty="0">
                <a:solidFill>
                  <a:schemeClr val="bg1"/>
                </a:solidFill>
              </a:rPr>
              <a:t>bijvoorbeeld </a:t>
            </a:r>
            <a:r>
              <a:rPr lang="en-US" sz="2400" dirty="0">
                <a:solidFill>
                  <a:schemeClr val="bg1"/>
                </a:solidFill>
              </a:rPr>
              <a:t>de enige drijvende hutten in het land, of het eerste themaresort met boomhutten, of gewoon de meest authentieke boerderij met een luxe twist. Investeerders willen weten dat u een voorsprong heeft.</a:t>
            </a:r>
          </a:p>
        </p:txBody>
      </p:sp>
      <p:pic>
        <p:nvPicPr>
          <p:cNvPr id="5" name="Graphic 4" descr="Weights Uneven with solid fill">
            <a:extLst>
              <a:ext uri="{FF2B5EF4-FFF2-40B4-BE49-F238E27FC236}">
                <a16:creationId xmlns:a16="http://schemas.microsoft.com/office/drawing/2014/main" id="{C32681C8-4E86-9074-1A6C-903DFAE710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2891" y="1312380"/>
            <a:ext cx="757266" cy="757266"/>
          </a:xfrm>
          <a:prstGeom prst="rect">
            <a:avLst/>
          </a:prstGeom>
        </p:spPr>
      </p:pic>
    </p:spTree>
    <p:extLst>
      <p:ext uri="{BB962C8B-B14F-4D97-AF65-F5344CB8AC3E}">
        <p14:creationId xmlns:p14="http://schemas.microsoft.com/office/powerpoint/2010/main" val="1861245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69B8E-4201-CA01-B04E-42494D582D5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4F9FBCA-2804-58D2-DF85-8B923F4DE354}"/>
              </a:ext>
            </a:extLst>
          </p:cNvPr>
          <p:cNvSpPr>
            <a:spLocks noGrp="1"/>
          </p:cNvSpPr>
          <p:nvPr>
            <p:ph type="body" sz="quarter" idx="16"/>
          </p:nvPr>
        </p:nvSpPr>
        <p:spPr>
          <a:xfrm>
            <a:off x="771478" y="325594"/>
            <a:ext cx="10801397" cy="803654"/>
          </a:xfrm>
        </p:spPr>
        <p:txBody>
          <a:bodyPr/>
          <a:lstStyle/>
          <a:p>
            <a:r>
              <a:rPr lang="en-US" dirty="0">
                <a:solidFill>
                  <a:srgbClr val="E96751"/>
                </a:solidFill>
              </a:rPr>
              <a:t>Een basispresentatie opbouwen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64B51C0D-CF56-04BF-86B5-4CDEFCA22BAC}"/>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E44828DF-968E-11B7-4523-007489F268E6}"/>
              </a:ext>
            </a:extLst>
          </p:cNvPr>
          <p:cNvSpPr/>
          <p:nvPr/>
        </p:nvSpPr>
        <p:spPr>
          <a:xfrm>
            <a:off x="771478" y="1160652"/>
            <a:ext cx="10382297"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876F3E90-9BB8-7D75-CA9B-4C613CE5999C}"/>
              </a:ext>
            </a:extLst>
          </p:cNvPr>
          <p:cNvSpPr txBox="1"/>
          <p:nvPr/>
        </p:nvSpPr>
        <p:spPr>
          <a:xfrm>
            <a:off x="1133474" y="2101050"/>
            <a:ext cx="9496425" cy="4293483"/>
          </a:xfrm>
          <a:prstGeom prst="rect">
            <a:avLst/>
          </a:prstGeom>
          <a:noFill/>
        </p:spPr>
        <p:txBody>
          <a:bodyPr wrap="square" rtlCol="0">
            <a:spAutoFit/>
          </a:bodyPr>
          <a:lstStyle/>
          <a:p>
            <a:pPr algn="ctr">
              <a:spcAft>
                <a:spcPts val="600"/>
              </a:spcAft>
            </a:pPr>
            <a:r>
              <a:rPr lang="en-US" sz="2200" b="1" dirty="0">
                <a:solidFill>
                  <a:schemeClr val="bg1"/>
                </a:solidFill>
              </a:rPr>
              <a:t>Dia 6</a:t>
            </a:r>
          </a:p>
          <a:p>
            <a:pPr algn="ctr"/>
            <a:r>
              <a:rPr lang="en-US" sz="2200" b="1" dirty="0">
                <a:solidFill>
                  <a:schemeClr val="bg1"/>
                </a:solidFill>
              </a:rPr>
              <a:t>Omzetmodel en prijsstelling</a:t>
            </a:r>
            <a:endParaRPr lang="en-US" sz="2200" dirty="0">
              <a:solidFill>
                <a:schemeClr val="bg1"/>
              </a:solidFill>
            </a:endParaRPr>
          </a:p>
          <a:p>
            <a:pPr algn="ctr"/>
            <a:r>
              <a:rPr lang="en-US" sz="2200" dirty="0">
                <a:solidFill>
                  <a:schemeClr val="bg1"/>
                </a:solidFill>
              </a:rPr>
              <a:t>Leg uit hoe u geld gaat verdienen. Geef de verwachte prijzen weer, bijvoorbeeld gemiddeld € 120 per nacht, samen met aannames voor de bezettingsgraad. Voeg een eenvoudige prognose toe: </a:t>
            </a:r>
          </a:p>
          <a:p>
            <a:pPr algn="ctr"/>
            <a:r>
              <a:rPr lang="en-US" sz="2200" b="1" i="1" dirty="0">
                <a:solidFill>
                  <a:schemeClr val="bg1"/>
                </a:solidFill>
              </a:rPr>
              <a:t>"Bij € 120 per nacht en een jaarlijkse bezettingsgraad van 50% voor vijf eenheden verwachten we een jaarlijkse omzet van € 130.000."</a:t>
            </a:r>
            <a:r>
              <a:rPr lang="en-US" sz="2200" dirty="0">
                <a:solidFill>
                  <a:schemeClr val="bg1"/>
                </a:solidFill>
              </a:rPr>
              <a:t> </a:t>
            </a:r>
          </a:p>
          <a:p>
            <a:pPr algn="ctr"/>
            <a:r>
              <a:rPr lang="en-US" sz="2200" dirty="0">
                <a:solidFill>
                  <a:schemeClr val="bg1"/>
                </a:solidFill>
              </a:rPr>
              <a:t>Vermeld eventuele andere inkomstenbronnen indien relevant (rondleidingen, maaltijden, verhuur van apparatuur, enz.). Deze dia stelt investeerders gerust dat de cijfers kloppen. Voor een subsidieaanvraag kunt u in plaats daarvan een begrotingstabel en een toelichting geven waarin u uitlegt hoe het subsidiegeld zal worden gebruikt om economische activiteit te genereren.</a:t>
            </a:r>
          </a:p>
        </p:txBody>
      </p:sp>
      <p:pic>
        <p:nvPicPr>
          <p:cNvPr id="29" name="Graphic 28" descr="Pandemic exponential curve bar graph with solid fill">
            <a:extLst>
              <a:ext uri="{FF2B5EF4-FFF2-40B4-BE49-F238E27FC236}">
                <a16:creationId xmlns:a16="http://schemas.microsoft.com/office/drawing/2014/main" id="{C419FC3D-44B6-40F2-ECC7-B5B19C6BB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4486" y="1333500"/>
            <a:ext cx="914400" cy="914400"/>
          </a:xfrm>
          <a:prstGeom prst="rect">
            <a:avLst/>
          </a:prstGeom>
        </p:spPr>
      </p:pic>
    </p:spTree>
    <p:extLst>
      <p:ext uri="{BB962C8B-B14F-4D97-AF65-F5344CB8AC3E}">
        <p14:creationId xmlns:p14="http://schemas.microsoft.com/office/powerpoint/2010/main" val="1256262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CAC9A-AE20-09D1-75D8-9820C6FCD1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C4D662F-4532-02A7-737D-448EDEA2D3B2}"/>
              </a:ext>
            </a:extLst>
          </p:cNvPr>
          <p:cNvSpPr>
            <a:spLocks noGrp="1"/>
          </p:cNvSpPr>
          <p:nvPr>
            <p:ph type="body" sz="quarter" idx="16"/>
          </p:nvPr>
        </p:nvSpPr>
        <p:spPr>
          <a:xfrm>
            <a:off x="771478" y="325594"/>
            <a:ext cx="10868072" cy="803654"/>
          </a:xfrm>
        </p:spPr>
        <p:txBody>
          <a:bodyPr/>
          <a:lstStyle/>
          <a:p>
            <a:r>
              <a:rPr lang="en-US" dirty="0">
                <a:solidFill>
                  <a:srgbClr val="E96751"/>
                </a:solidFill>
              </a:rPr>
              <a:t>Een basispresentatie opbouwen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062057EF-DA9C-9739-F1EF-E2CD7899B096}"/>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2EC8454-6D1F-1C75-79BB-FED2D3239CD0}"/>
              </a:ext>
            </a:extLst>
          </p:cNvPr>
          <p:cNvSpPr/>
          <p:nvPr/>
        </p:nvSpPr>
        <p:spPr>
          <a:xfrm>
            <a:off x="771478" y="1160652"/>
            <a:ext cx="10382297"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FBA63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9E497C39-C5AD-AF93-30DD-20B0CD65F38D}"/>
              </a:ext>
            </a:extLst>
          </p:cNvPr>
          <p:cNvSpPr txBox="1"/>
          <p:nvPr/>
        </p:nvSpPr>
        <p:spPr>
          <a:xfrm>
            <a:off x="1133474" y="2101050"/>
            <a:ext cx="9496425" cy="4170372"/>
          </a:xfrm>
          <a:prstGeom prst="rect">
            <a:avLst/>
          </a:prstGeom>
          <a:noFill/>
        </p:spPr>
        <p:txBody>
          <a:bodyPr wrap="square" rtlCol="0">
            <a:spAutoFit/>
          </a:bodyPr>
          <a:lstStyle/>
          <a:p>
            <a:pPr algn="ctr">
              <a:spcAft>
                <a:spcPts val="600"/>
              </a:spcAft>
            </a:pPr>
            <a:r>
              <a:rPr lang="en-US" sz="2000" b="1" dirty="0">
                <a:solidFill>
                  <a:schemeClr val="bg1"/>
                </a:solidFill>
              </a:rPr>
              <a:t>Dia 7</a:t>
            </a:r>
          </a:p>
          <a:p>
            <a:pPr algn="ctr"/>
            <a:r>
              <a:rPr lang="en-US" sz="2000" b="1" dirty="0">
                <a:solidFill>
                  <a:schemeClr val="bg1"/>
                </a:solidFill>
              </a:rPr>
              <a:t>Financiën</a:t>
            </a:r>
          </a:p>
          <a:p>
            <a:pPr algn="ctr"/>
            <a:r>
              <a:rPr lang="en-US" sz="2000" dirty="0">
                <a:solidFill>
                  <a:schemeClr val="bg1"/>
                </a:solidFill>
              </a:rPr>
              <a:t>Voor investeerders of leningen: voeg een dia toe met belangrijke financiële prognoses (vooruitzichten voor 3-5 jaar), waaronder inkomsten, uitgaven, winst en break-evenpunt. Benadruk wanneer het bedrijf winstgevend wordt. Geef ook aan hoeveel financiering u zoekt, in welke vorm (aandelen, lening of subsidie) en hoe deze zal worden gebruikt.</a:t>
            </a:r>
          </a:p>
          <a:p>
            <a:pPr algn="ctr"/>
            <a:endParaRPr lang="en-US" sz="2000" dirty="0">
              <a:solidFill>
                <a:schemeClr val="bg1"/>
              </a:solidFill>
            </a:endParaRPr>
          </a:p>
          <a:p>
            <a:pPr algn="ctr"/>
            <a:r>
              <a:rPr lang="en-US" sz="2000" b="1" dirty="0">
                <a:solidFill>
                  <a:schemeClr val="bg1"/>
                </a:solidFill>
              </a:rPr>
              <a:t>Bijvoorbeeld: </a:t>
            </a:r>
            <a:r>
              <a:rPr lang="en-US" sz="2000" b="1" i="1" dirty="0">
                <a:solidFill>
                  <a:schemeClr val="bg1"/>
                </a:solidFill>
              </a:rPr>
              <a:t>"Zoek € 200.000 in totaal: € 100.000 voor de bouw, € 50.000 voor pods, € 50.000 voor werkkapitaal". </a:t>
            </a:r>
            <a:r>
              <a:rPr lang="en-US" sz="2000" dirty="0">
                <a:solidFill>
                  <a:schemeClr val="bg1"/>
                </a:solidFill>
              </a:rPr>
              <a:t>Voor subsidieaanvragen moet u zich concentreren op de projectkosten en het gevraagde subsidiebedrag, met bevestiging van uw medefinanciering en dat het project op lange termijn levensvatbaar is (subsidiecommissies willen weten dat hun geld iets duurzaam oplevert, geen mislukt project).</a:t>
            </a:r>
          </a:p>
          <a:p>
            <a:pPr algn="ctr"/>
            <a:endParaRPr lang="en-IE" sz="2000" dirty="0">
              <a:solidFill>
                <a:schemeClr val="bg1"/>
              </a:solidFill>
            </a:endParaRPr>
          </a:p>
        </p:txBody>
      </p:sp>
      <p:pic>
        <p:nvPicPr>
          <p:cNvPr id="7" name="Graphic 6" descr="Bar graph with upward trend with solid fill">
            <a:extLst>
              <a:ext uri="{FF2B5EF4-FFF2-40B4-BE49-F238E27FC236}">
                <a16:creationId xmlns:a16="http://schemas.microsoft.com/office/drawing/2014/main" id="{E75FC5CD-521C-3F8E-7F48-21F1EA7595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4486" y="1295400"/>
            <a:ext cx="914400" cy="914400"/>
          </a:xfrm>
          <a:prstGeom prst="rect">
            <a:avLst/>
          </a:prstGeom>
        </p:spPr>
      </p:pic>
    </p:spTree>
    <p:extLst>
      <p:ext uri="{BB962C8B-B14F-4D97-AF65-F5344CB8AC3E}">
        <p14:creationId xmlns:p14="http://schemas.microsoft.com/office/powerpoint/2010/main" val="3330640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5F99B-716A-992B-44C7-084A5F783C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46E2B8E-C65A-E44A-96F7-3429D2684C1F}"/>
              </a:ext>
            </a:extLst>
          </p:cNvPr>
          <p:cNvSpPr>
            <a:spLocks noGrp="1"/>
          </p:cNvSpPr>
          <p:nvPr>
            <p:ph type="body" sz="quarter" idx="16"/>
          </p:nvPr>
        </p:nvSpPr>
        <p:spPr>
          <a:xfrm>
            <a:off x="771478" y="325594"/>
            <a:ext cx="10868072" cy="803654"/>
          </a:xfrm>
        </p:spPr>
        <p:txBody>
          <a:bodyPr/>
          <a:lstStyle/>
          <a:p>
            <a:r>
              <a:rPr lang="en-US" dirty="0">
                <a:solidFill>
                  <a:srgbClr val="E96751"/>
                </a:solidFill>
              </a:rPr>
              <a:t>Een basispresentatie opbouwen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696591A9-7DCC-F111-91CE-58725AA7AE97}"/>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F12FA2A6-AA53-2E8F-F6DD-2D2A9C6DE6C9}"/>
              </a:ext>
            </a:extLst>
          </p:cNvPr>
          <p:cNvSpPr/>
          <p:nvPr/>
        </p:nvSpPr>
        <p:spPr>
          <a:xfrm>
            <a:off x="771478" y="1160652"/>
            <a:ext cx="10382297"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41419958-ABB9-309A-7A49-B60564E992CE}"/>
              </a:ext>
            </a:extLst>
          </p:cNvPr>
          <p:cNvSpPr txBox="1"/>
          <p:nvPr/>
        </p:nvSpPr>
        <p:spPr>
          <a:xfrm>
            <a:off x="1133474" y="2101050"/>
            <a:ext cx="9496425" cy="4601260"/>
          </a:xfrm>
          <a:prstGeom prst="rect">
            <a:avLst/>
          </a:prstGeom>
          <a:noFill/>
        </p:spPr>
        <p:txBody>
          <a:bodyPr wrap="square" rtlCol="0">
            <a:spAutoFit/>
          </a:bodyPr>
          <a:lstStyle/>
          <a:p>
            <a:pPr algn="ctr">
              <a:spcAft>
                <a:spcPts val="600"/>
              </a:spcAft>
            </a:pPr>
            <a:r>
              <a:rPr lang="en-US" sz="2200" b="1" dirty="0">
                <a:solidFill>
                  <a:schemeClr val="bg1"/>
                </a:solidFill>
              </a:rPr>
              <a:t>Dia 8</a:t>
            </a:r>
          </a:p>
          <a:p>
            <a:pPr algn="ctr">
              <a:spcAft>
                <a:spcPts val="600"/>
              </a:spcAft>
            </a:pPr>
            <a:r>
              <a:rPr lang="en-US" sz="2200" b="1" dirty="0">
                <a:solidFill>
                  <a:schemeClr val="bg1"/>
                </a:solidFill>
              </a:rPr>
              <a:t>Team </a:t>
            </a:r>
          </a:p>
          <a:p>
            <a:pPr algn="ctr">
              <a:spcAft>
                <a:spcPts val="600"/>
              </a:spcAft>
            </a:pPr>
            <a:r>
              <a:rPr lang="en-US" sz="2200" dirty="0">
                <a:solidFill>
                  <a:schemeClr val="bg1"/>
                </a:solidFill>
              </a:rPr>
              <a:t>Introduceer de mensen achter het project. Bij veel start-ups op het platteland bent u misschien alleen met uw familie, maar dat is geen probleem. Benadruk relevante vaardigheden of ervaring: </a:t>
            </a:r>
          </a:p>
          <a:p>
            <a:pPr algn="ctr">
              <a:spcAft>
                <a:spcPts val="600"/>
              </a:spcAft>
            </a:pPr>
            <a:r>
              <a:rPr lang="en-US" sz="2200" b="1" dirty="0">
                <a:solidFill>
                  <a:schemeClr val="bg1"/>
                </a:solidFill>
              </a:rPr>
              <a:t>Bijvoorbeeld: </a:t>
            </a:r>
            <a:r>
              <a:rPr lang="en-US" sz="2200" b="1" i="1" dirty="0">
                <a:solidFill>
                  <a:schemeClr val="bg1"/>
                </a:solidFill>
              </a:rPr>
              <a:t>"Ik heb 10 jaar ervaring met het beheren van onze boerderij en ons gastenverblijf" </a:t>
            </a:r>
            <a:r>
              <a:rPr lang="en-US" sz="2200" dirty="0">
                <a:solidFill>
                  <a:schemeClr val="bg1"/>
                </a:solidFill>
              </a:rPr>
              <a:t>of </a:t>
            </a:r>
            <a:r>
              <a:rPr lang="en-US" sz="2200" b="1" i="1" dirty="0">
                <a:solidFill>
                  <a:schemeClr val="bg1"/>
                </a:solidFill>
              </a:rPr>
              <a:t>"Mijn partner is timmerman (zal helpen bij het bouwen van hutten) en ik heb marketingervaring." </a:t>
            </a:r>
          </a:p>
          <a:p>
            <a:pPr algn="ctr">
              <a:spcAft>
                <a:spcPts val="600"/>
              </a:spcAft>
            </a:pPr>
            <a:r>
              <a:rPr lang="en-US" sz="2200" dirty="0">
                <a:solidFill>
                  <a:schemeClr val="bg1"/>
                </a:solidFill>
              </a:rPr>
              <a:t>Als je ondersteuning krijgt van een adviseur of partner (zoals een lokale toerisme-expert of een architect), vermeld deze dan. Investeerders investeren in mensen, dus laat zien dat je de passie </a:t>
            </a:r>
            <a:r>
              <a:rPr lang="en-US" sz="2200" i="1" dirty="0">
                <a:solidFill>
                  <a:schemeClr val="bg1"/>
                </a:solidFill>
              </a:rPr>
              <a:t>en</a:t>
            </a:r>
            <a:r>
              <a:rPr lang="en-US" sz="2200" dirty="0">
                <a:solidFill>
                  <a:schemeClr val="bg1"/>
                </a:solidFill>
              </a:rPr>
              <a:t> het vermogen hebt om dit plan uit te voeren.</a:t>
            </a:r>
          </a:p>
          <a:p>
            <a:pPr algn="ctr">
              <a:spcAft>
                <a:spcPts val="600"/>
              </a:spcAft>
            </a:pPr>
            <a:endParaRPr lang="en-IE" sz="2200" dirty="0">
              <a:solidFill>
                <a:schemeClr val="bg1"/>
              </a:solidFill>
            </a:endParaRPr>
          </a:p>
        </p:txBody>
      </p:sp>
      <p:pic>
        <p:nvPicPr>
          <p:cNvPr id="7" name="Graphic 6" descr="Bar graph with upward trend with solid fill">
            <a:extLst>
              <a:ext uri="{FF2B5EF4-FFF2-40B4-BE49-F238E27FC236}">
                <a16:creationId xmlns:a16="http://schemas.microsoft.com/office/drawing/2014/main" id="{B17E78CB-D51F-155B-3007-C2314B0B3D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4486" y="1295400"/>
            <a:ext cx="914400" cy="914400"/>
          </a:xfrm>
          <a:prstGeom prst="rect">
            <a:avLst/>
          </a:prstGeom>
        </p:spPr>
      </p:pic>
    </p:spTree>
    <p:extLst>
      <p:ext uri="{BB962C8B-B14F-4D97-AF65-F5344CB8AC3E}">
        <p14:creationId xmlns:p14="http://schemas.microsoft.com/office/powerpoint/2010/main" val="95945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F3C12-D8C0-57C3-DAB5-4C2758A81B9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8954D3-6F09-7409-2D84-E69170FCD1CB}"/>
              </a:ext>
            </a:extLst>
          </p:cNvPr>
          <p:cNvSpPr>
            <a:spLocks noGrp="1"/>
          </p:cNvSpPr>
          <p:nvPr>
            <p:ph type="body" sz="quarter" idx="16"/>
          </p:nvPr>
        </p:nvSpPr>
        <p:spPr>
          <a:xfrm>
            <a:off x="771478" y="325594"/>
            <a:ext cx="10744247" cy="803654"/>
          </a:xfrm>
        </p:spPr>
        <p:txBody>
          <a:bodyPr/>
          <a:lstStyle/>
          <a:p>
            <a:r>
              <a:rPr lang="en-US" dirty="0">
                <a:solidFill>
                  <a:srgbClr val="E96751"/>
                </a:solidFill>
              </a:rPr>
              <a:t>Een basispresentatie opbouwen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ACBC4D91-7D9C-89D0-2987-D806EB391D10}"/>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564768-97D9-A9EF-ABCB-04EC068EE7B3}"/>
              </a:ext>
            </a:extLst>
          </p:cNvPr>
          <p:cNvSpPr/>
          <p:nvPr/>
        </p:nvSpPr>
        <p:spPr>
          <a:xfrm>
            <a:off x="771478" y="1160652"/>
            <a:ext cx="10382297"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3DEF00A3-99FF-9F68-738F-010140D153A0}"/>
              </a:ext>
            </a:extLst>
          </p:cNvPr>
          <p:cNvSpPr txBox="1"/>
          <p:nvPr/>
        </p:nvSpPr>
        <p:spPr>
          <a:xfrm>
            <a:off x="1133474" y="2101050"/>
            <a:ext cx="9496425" cy="4647426"/>
          </a:xfrm>
          <a:prstGeom prst="rect">
            <a:avLst/>
          </a:prstGeom>
          <a:noFill/>
        </p:spPr>
        <p:txBody>
          <a:bodyPr wrap="square" rtlCol="0">
            <a:spAutoFit/>
          </a:bodyPr>
          <a:lstStyle/>
          <a:p>
            <a:pPr algn="ctr">
              <a:spcAft>
                <a:spcPts val="600"/>
              </a:spcAft>
            </a:pPr>
            <a:r>
              <a:rPr lang="en-US" sz="2200" b="1" dirty="0">
                <a:solidFill>
                  <a:schemeClr val="bg1"/>
                </a:solidFill>
              </a:rPr>
              <a:t>Dia 9</a:t>
            </a:r>
          </a:p>
          <a:p>
            <a:pPr algn="ctr">
              <a:spcAft>
                <a:spcPts val="600"/>
              </a:spcAft>
            </a:pPr>
            <a:r>
              <a:rPr lang="en-US" sz="2200" b="1" dirty="0">
                <a:solidFill>
                  <a:schemeClr val="bg1"/>
                </a:solidFill>
              </a:rPr>
              <a:t>Mijlpalen en actieplan </a:t>
            </a:r>
          </a:p>
          <a:p>
            <a:pPr algn="ctr"/>
            <a:r>
              <a:rPr lang="en-US" sz="2200" dirty="0">
                <a:solidFill>
                  <a:schemeClr val="bg1"/>
                </a:solidFill>
              </a:rPr>
              <a:t>Geef een overzicht van wat u tot nu toe hebt bereikt (businessplan afgerond, grond verworven, bouwvergunning aangevraagd, enz.) en de planning voor de komende periode. </a:t>
            </a:r>
          </a:p>
          <a:p>
            <a:pPr algn="ctr"/>
            <a:r>
              <a:rPr lang="en-US" sz="2200" b="1" dirty="0" err="1">
                <a:solidFill>
                  <a:schemeClr val="bg1"/>
                </a:solidFill>
              </a:rPr>
              <a:t>Bijvoorbeeld</a:t>
            </a:r>
            <a:r>
              <a:rPr lang="en-US" sz="2200" b="1" dirty="0">
                <a:solidFill>
                  <a:schemeClr val="bg1"/>
                </a:solidFill>
              </a:rPr>
              <a:t>: </a:t>
            </a:r>
            <a:r>
              <a:rPr lang="en-US" sz="2200" b="1" i="1" dirty="0">
                <a:solidFill>
                  <a:schemeClr val="bg1"/>
                </a:solidFill>
              </a:rPr>
              <a:t>"Q1: vergunningen </a:t>
            </a:r>
            <a:r>
              <a:rPr lang="en-US" sz="2200" b="1" i="1" dirty="0" err="1">
                <a:solidFill>
                  <a:schemeClr val="bg1"/>
                </a:solidFill>
              </a:rPr>
              <a:t>afronden</a:t>
            </a:r>
            <a:r>
              <a:rPr lang="en-US" sz="2200" b="1" i="1" dirty="0">
                <a:solidFill>
                  <a:schemeClr val="bg1"/>
                </a:solidFill>
              </a:rPr>
              <a:t>, Q2: beginnen met bouwen, Q3: lancering en gasten verwelkomen."</a:t>
            </a:r>
          </a:p>
          <a:p>
            <a:pPr algn="ctr"/>
            <a:r>
              <a:rPr lang="en-US" sz="2200" dirty="0">
                <a:solidFill>
                  <a:schemeClr val="bg1"/>
                </a:solidFill>
              </a:rPr>
              <a:t>Hiermee laat u zien dat u een concreet stappenplan hebt. Voor subsidies: geef een gedetailleerd overzicht van het projectimplementatieplan en de belangrijkste mijlpalen die met de subsidie kunnen worden gerealiseerd. </a:t>
            </a:r>
          </a:p>
          <a:p>
            <a:pPr algn="ctr"/>
            <a:r>
              <a:rPr lang="en-US" sz="2200" b="1" dirty="0" err="1">
                <a:solidFill>
                  <a:schemeClr val="bg1"/>
                </a:solidFill>
              </a:rPr>
              <a:t>Bijvoorbeeld</a:t>
            </a:r>
            <a:r>
              <a:rPr lang="en-US" sz="2200" b="1" dirty="0">
                <a:solidFill>
                  <a:schemeClr val="bg1"/>
                </a:solidFill>
              </a:rPr>
              <a:t>: </a:t>
            </a:r>
            <a:r>
              <a:rPr lang="en-US" sz="2200" b="1" i="1" dirty="0">
                <a:solidFill>
                  <a:schemeClr val="bg1"/>
                </a:solidFill>
              </a:rPr>
              <a:t>"subsidie in maart, bouw in juli, opening in augustus</a:t>
            </a:r>
            <a:r>
              <a:rPr lang="en-US" sz="2200" dirty="0">
                <a:solidFill>
                  <a:schemeClr val="bg1"/>
                </a:solidFill>
              </a:rPr>
              <a:t>".</a:t>
            </a:r>
          </a:p>
          <a:p>
            <a:pPr algn="ctr"/>
            <a:endParaRPr lang="en-IE" sz="2200" dirty="0">
              <a:solidFill>
                <a:schemeClr val="bg1"/>
              </a:solidFill>
            </a:endParaRPr>
          </a:p>
          <a:p>
            <a:pPr algn="ctr">
              <a:spcAft>
                <a:spcPts val="600"/>
              </a:spcAft>
            </a:pPr>
            <a:endParaRPr lang="en-IE" sz="2200" dirty="0">
              <a:solidFill>
                <a:schemeClr val="bg1"/>
              </a:solidFill>
            </a:endParaRPr>
          </a:p>
        </p:txBody>
      </p:sp>
      <p:pic>
        <p:nvPicPr>
          <p:cNvPr id="5" name="Graphic 4" descr="Aspiration with solid fill">
            <a:extLst>
              <a:ext uri="{FF2B5EF4-FFF2-40B4-BE49-F238E27FC236}">
                <a16:creationId xmlns:a16="http://schemas.microsoft.com/office/drawing/2014/main" id="{9764ECCD-1676-B93B-0AD9-895A0FB507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3525" y="1186650"/>
            <a:ext cx="914400" cy="914400"/>
          </a:xfrm>
          <a:prstGeom prst="rect">
            <a:avLst/>
          </a:prstGeom>
        </p:spPr>
      </p:pic>
    </p:spTree>
    <p:extLst>
      <p:ext uri="{BB962C8B-B14F-4D97-AF65-F5344CB8AC3E}">
        <p14:creationId xmlns:p14="http://schemas.microsoft.com/office/powerpoint/2010/main" val="1036046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1DBA3-D8CC-1B9B-62DC-C68AB6C304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BF791E0-26E1-6D75-12C7-459554E67956}"/>
              </a:ext>
            </a:extLst>
          </p:cNvPr>
          <p:cNvSpPr>
            <a:spLocks noGrp="1"/>
          </p:cNvSpPr>
          <p:nvPr>
            <p:ph type="body" sz="quarter" idx="16"/>
          </p:nvPr>
        </p:nvSpPr>
        <p:spPr>
          <a:xfrm>
            <a:off x="771478" y="325594"/>
            <a:ext cx="10782347" cy="803654"/>
          </a:xfrm>
        </p:spPr>
        <p:txBody>
          <a:bodyPr/>
          <a:lstStyle/>
          <a:p>
            <a:r>
              <a:rPr lang="en-US" dirty="0">
                <a:solidFill>
                  <a:srgbClr val="E96751"/>
                </a:solidFill>
              </a:rPr>
              <a:t>Een basispresentatie opbouwen (met 10 belangrijke aspecten)</a:t>
            </a:r>
          </a:p>
          <a:p>
            <a:endParaRPr lang="en-US" dirty="0">
              <a:solidFill>
                <a:srgbClr val="E96751"/>
              </a:solidFill>
            </a:endParaRPr>
          </a:p>
        </p:txBody>
      </p:sp>
      <p:cxnSp>
        <p:nvCxnSpPr>
          <p:cNvPr id="2" name="Straight Connector 1">
            <a:extLst>
              <a:ext uri="{FF2B5EF4-FFF2-40B4-BE49-F238E27FC236}">
                <a16:creationId xmlns:a16="http://schemas.microsoft.com/office/drawing/2014/main" id="{24040E52-BE13-D464-6615-98484D78D5E4}"/>
              </a:ext>
            </a:extLst>
          </p:cNvPr>
          <p:cNvCxnSpPr>
            <a:cxnSpLocks/>
          </p:cNvCxnSpPr>
          <p:nvPr/>
        </p:nvCxnSpPr>
        <p:spPr>
          <a:xfrm>
            <a:off x="0" y="9842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1F3DF4E-A30C-247C-7106-422C1CE37EEE}"/>
              </a:ext>
            </a:extLst>
          </p:cNvPr>
          <p:cNvSpPr/>
          <p:nvPr/>
        </p:nvSpPr>
        <p:spPr>
          <a:xfrm>
            <a:off x="771478" y="1160651"/>
            <a:ext cx="10382297" cy="5592573"/>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967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F1AE192C-C41B-2125-B3A9-99C642CAC0C4}"/>
              </a:ext>
            </a:extLst>
          </p:cNvPr>
          <p:cNvSpPr txBox="1"/>
          <p:nvPr/>
        </p:nvSpPr>
        <p:spPr>
          <a:xfrm>
            <a:off x="1214413" y="1881975"/>
            <a:ext cx="9496425" cy="5478423"/>
          </a:xfrm>
          <a:prstGeom prst="rect">
            <a:avLst/>
          </a:prstGeom>
          <a:noFill/>
        </p:spPr>
        <p:txBody>
          <a:bodyPr wrap="square" rtlCol="0">
            <a:spAutoFit/>
          </a:bodyPr>
          <a:lstStyle/>
          <a:p>
            <a:pPr algn="ctr">
              <a:spcAft>
                <a:spcPts val="600"/>
              </a:spcAft>
            </a:pPr>
            <a:r>
              <a:rPr lang="en-US" sz="2000" b="1" dirty="0">
                <a:solidFill>
                  <a:schemeClr val="bg1"/>
                </a:solidFill>
              </a:rPr>
              <a:t>Dia 10</a:t>
            </a:r>
          </a:p>
          <a:p>
            <a:pPr algn="ctr">
              <a:spcAft>
                <a:spcPts val="600"/>
              </a:spcAft>
            </a:pPr>
            <a:r>
              <a:rPr lang="en-US" sz="2000" b="1" dirty="0">
                <a:solidFill>
                  <a:schemeClr val="bg1"/>
                </a:solidFill>
              </a:rPr>
              <a:t>Impact en visie</a:t>
            </a:r>
          </a:p>
          <a:p>
            <a:pPr algn="ctr"/>
            <a:r>
              <a:rPr lang="en-US" sz="2000" dirty="0">
                <a:solidFill>
                  <a:schemeClr val="bg1"/>
                </a:solidFill>
              </a:rPr>
              <a:t>Dit is vooral belangrijk voor subsidies of investeerders die zich richten op de gemeenschap. Beschrijf de bredere impact: gecreëerde banen (ook al zijn het er in het begin maar 1 of 2), het behoud van een oude schuur door deze een nieuwe bestemming te geven, het aantrekken van toeristen naar een minder bekend gebied, het ondersteunen van lokale leveranciers (misschien koopt u het ontbijt bij lokale boerderijen). Stem dit af op de prioriteiten van de financier. </a:t>
            </a:r>
          </a:p>
          <a:p>
            <a:pPr algn="ctr"/>
            <a:r>
              <a:rPr lang="en-US" sz="2000" dirty="0">
                <a:solidFill>
                  <a:schemeClr val="bg1"/>
                </a:solidFill>
              </a:rPr>
              <a:t>LEADER houdt </a:t>
            </a:r>
            <a:r>
              <a:rPr lang="en-US" sz="2000" b="1" dirty="0">
                <a:solidFill>
                  <a:schemeClr val="bg1"/>
                </a:solidFill>
              </a:rPr>
              <a:t>bijvoorbeeld </a:t>
            </a:r>
            <a:r>
              <a:rPr lang="en-US" sz="2000" dirty="0">
                <a:solidFill>
                  <a:schemeClr val="bg1"/>
                </a:solidFill>
              </a:rPr>
              <a:t>van impact op de gemeenschap – vermeld of u gaat samenwerken met lokale activiteitenorganisatoren of dat uw bedrijf de jongere generatie op het familiebedrijf houdt. Deel ook de langetermijnvisie: </a:t>
            </a:r>
          </a:p>
          <a:p>
            <a:pPr algn="ctr"/>
            <a:r>
              <a:rPr lang="en-US" sz="2000" b="1" i="1" dirty="0">
                <a:solidFill>
                  <a:schemeClr val="bg1"/>
                </a:solidFill>
              </a:rPr>
              <a:t>"Over vijf jaar willen we een toonaangevende ecotoeristische locatie zijn die anderen inspireert, met mogelijkheden om spafaciliteiten of meer accommodaties toe te voegen, waardoor de bekendheid van de regio wordt vergroot." </a:t>
            </a:r>
            <a:r>
              <a:rPr lang="en-US" sz="2000" dirty="0">
                <a:solidFill>
                  <a:schemeClr val="bg1"/>
                </a:solidFill>
              </a:rPr>
              <a:t>Sluit af met een positieve, inspirerende noot.</a:t>
            </a:r>
          </a:p>
          <a:p>
            <a:pPr marL="342900" indent="-342900" algn="ctr">
              <a:buFont typeface="Arial" panose="020B0604020202020204" pitchFamily="34" charset="0"/>
              <a:buChar char="•"/>
            </a:pPr>
            <a:endParaRPr lang="en-IE" sz="2000" dirty="0">
              <a:solidFill>
                <a:schemeClr val="bg1"/>
              </a:solidFill>
            </a:endParaRPr>
          </a:p>
          <a:p>
            <a:pPr algn="ctr">
              <a:spcAft>
                <a:spcPts val="600"/>
              </a:spcAft>
            </a:pPr>
            <a:endParaRPr lang="en-IE" sz="2000" dirty="0">
              <a:solidFill>
                <a:schemeClr val="bg1"/>
              </a:solidFill>
            </a:endParaRPr>
          </a:p>
        </p:txBody>
      </p:sp>
      <p:pic>
        <p:nvPicPr>
          <p:cNvPr id="5" name="Graphic 4" descr="Glasses with solid fill">
            <a:extLst>
              <a:ext uri="{FF2B5EF4-FFF2-40B4-BE49-F238E27FC236}">
                <a16:creationId xmlns:a16="http://schemas.microsoft.com/office/drawing/2014/main" id="{906C6A4A-0535-E17E-EFE3-9B902D162A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6366" y="984232"/>
            <a:ext cx="1290639" cy="1290639"/>
          </a:xfrm>
          <a:prstGeom prst="rect">
            <a:avLst/>
          </a:prstGeom>
        </p:spPr>
      </p:pic>
    </p:spTree>
    <p:extLst>
      <p:ext uri="{BB962C8B-B14F-4D97-AF65-F5344CB8AC3E}">
        <p14:creationId xmlns:p14="http://schemas.microsoft.com/office/powerpoint/2010/main" val="154257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8E1-5C00-9F58-C796-BCC16E16C14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C0529B8-683F-CC4B-10DF-2DD9B5F25089}"/>
              </a:ext>
            </a:extLst>
          </p:cNvPr>
          <p:cNvSpPr>
            <a:spLocks noGrp="1"/>
          </p:cNvSpPr>
          <p:nvPr>
            <p:ph type="body" sz="quarter" idx="17"/>
          </p:nvPr>
        </p:nvSpPr>
        <p:spPr/>
        <p:txBody>
          <a:bodyPr/>
          <a:lstStyle/>
          <a:p>
            <a:r>
              <a:rPr lang="en-IE" dirty="0"/>
              <a:t>08</a:t>
            </a:r>
          </a:p>
        </p:txBody>
      </p:sp>
      <p:sp>
        <p:nvSpPr>
          <p:cNvPr id="12" name="Text Placeholder 8">
            <a:extLst>
              <a:ext uri="{FF2B5EF4-FFF2-40B4-BE49-F238E27FC236}">
                <a16:creationId xmlns:a16="http://schemas.microsoft.com/office/drawing/2014/main" id="{87055248-2CB8-307E-EA9B-E44308C5B278}"/>
              </a:ext>
            </a:extLst>
          </p:cNvPr>
          <p:cNvSpPr>
            <a:spLocks noGrp="1"/>
          </p:cNvSpPr>
          <p:nvPr>
            <p:ph type="body" sz="quarter" idx="16"/>
          </p:nvPr>
        </p:nvSpPr>
        <p:spPr>
          <a:xfrm>
            <a:off x="352931" y="2487978"/>
            <a:ext cx="5282339" cy="3066422"/>
          </a:xfrm>
        </p:spPr>
        <p:txBody>
          <a:bodyPr/>
          <a:lstStyle/>
          <a:p>
            <a:r>
              <a:rPr lang="en-US" sz="4000" b="1" dirty="0"/>
              <a:t>Waar financiers en investeerders naar op zoek zijn</a:t>
            </a:r>
          </a:p>
          <a:p>
            <a:endParaRPr lang="en-IE" dirty="0"/>
          </a:p>
        </p:txBody>
      </p:sp>
      <p:sp>
        <p:nvSpPr>
          <p:cNvPr id="15" name="TextBox 14">
            <a:extLst>
              <a:ext uri="{FF2B5EF4-FFF2-40B4-BE49-F238E27FC236}">
                <a16:creationId xmlns:a16="http://schemas.microsoft.com/office/drawing/2014/main" id="{A852CAC4-64EC-57B9-44B4-CF7ADD93367E}"/>
              </a:ext>
            </a:extLst>
          </p:cNvPr>
          <p:cNvSpPr txBox="1"/>
          <p:nvPr/>
        </p:nvSpPr>
        <p:spPr>
          <a:xfrm>
            <a:off x="140280" y="5147687"/>
            <a:ext cx="11863878" cy="1446550"/>
          </a:xfrm>
          <a:prstGeom prst="rect">
            <a:avLst/>
          </a:prstGeom>
          <a:noFill/>
        </p:spPr>
        <p:txBody>
          <a:bodyPr wrap="square" rtlCol="0">
            <a:spAutoFit/>
          </a:bodyPr>
          <a:lstStyle/>
          <a:p>
            <a:r>
              <a:rPr lang="en-US" sz="2200" dirty="0">
                <a:solidFill>
                  <a:srgbClr val="494949"/>
                </a:solidFill>
              </a:rPr>
              <a:t>Voordat ze uw project financieren, willen subsidiebeoordelaars en investeerders zeker weten dat het haalbaar en impactvol is en aansluit bij hun doelstellingen. In dit gedeelte worden de belangrijkste factoren besproken waarmee zij rekening houden, zoals financiële planning, duurzaamheid, uitvoeringsvermogen en risicobewustzijn, zodat u uw voorstel met vertrouwen en duidelijkheid kunt opstellen.</a:t>
            </a:r>
            <a:endParaRPr lang="en-IE" sz="2200" dirty="0">
              <a:solidFill>
                <a:srgbClr val="494949"/>
              </a:solidFill>
            </a:endParaRPr>
          </a:p>
        </p:txBody>
      </p:sp>
      <p:pic>
        <p:nvPicPr>
          <p:cNvPr id="5" name="Picture Placeholder 4" descr="A group of people working on a project&#10;&#10;AI-generated content may be incorrect.">
            <a:extLst>
              <a:ext uri="{FF2B5EF4-FFF2-40B4-BE49-F238E27FC236}">
                <a16:creationId xmlns:a16="http://schemas.microsoft.com/office/drawing/2014/main" id="{70B7A8D9-3A0D-4E23-04D9-FD8CC90A2DAE}"/>
              </a:ext>
            </a:extLst>
          </p:cNvPr>
          <p:cNvPicPr>
            <a:picLocks noGrp="1" noChangeAspect="1"/>
          </p:cNvPicPr>
          <p:nvPr>
            <p:ph type="pic" sz="quarter" idx="19"/>
          </p:nvPr>
        </p:nvPicPr>
        <p:blipFill>
          <a:blip r:embed="rId2"/>
          <a:srcRect l="1998" r="1998"/>
          <a:stretch>
            <a:fillRect/>
          </a:stretch>
        </p:blipFill>
        <p:spPr/>
      </p:pic>
    </p:spTree>
    <p:extLst>
      <p:ext uri="{BB962C8B-B14F-4D97-AF65-F5344CB8AC3E}">
        <p14:creationId xmlns:p14="http://schemas.microsoft.com/office/powerpoint/2010/main" val="589545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59F947-A81B-D0F5-65EA-F29D728EA203}"/>
              </a:ext>
            </a:extLst>
          </p:cNvPr>
          <p:cNvSpPr>
            <a:spLocks noGrp="1"/>
          </p:cNvSpPr>
          <p:nvPr>
            <p:ph type="body" sz="quarter" idx="13"/>
          </p:nvPr>
        </p:nvSpPr>
        <p:spPr>
          <a:xfrm>
            <a:off x="354840" y="1019175"/>
            <a:ext cx="5093459" cy="4291012"/>
          </a:xfrm>
        </p:spPr>
        <p:txBody>
          <a:bodyPr>
            <a:normAutofit/>
          </a:bodyPr>
          <a:lstStyle/>
          <a:p>
            <a:r>
              <a:rPr lang="en-US" sz="2200" i="0" dirty="0"/>
              <a:t>Houd de </a:t>
            </a:r>
            <a:r>
              <a:rPr lang="en-US" sz="2200" b="1" i="0" dirty="0"/>
              <a:t>visuele presentatie overzichtelijk en gebruik veel afbeeldingen </a:t>
            </a:r>
            <a:r>
              <a:rPr lang="en-US" sz="2200" i="0" dirty="0"/>
              <a:t>(een foto van een glamping-koepel in een prachtige omgeving kan het concept meteen duidelijk maken). </a:t>
            </a:r>
          </a:p>
          <a:p>
            <a:endParaRPr lang="en-US" sz="2200" i="0" dirty="0"/>
          </a:p>
          <a:p>
            <a:r>
              <a:rPr lang="en-US" sz="2200" i="0" dirty="0"/>
              <a:t>Als je een schriftelijke pitch maakt (zoals een subsidieaanvraagformulier), gebruik je een vergelijkbare structuur in tekstvorm: een samenvatting, beschrijving van het project, marktanalyse, enzovoort, wat in wezen de inhoud van de dia's in alinea's is.</a:t>
            </a:r>
          </a:p>
          <a:p>
            <a:endParaRPr lang="en-IE" sz="2200" i="0" dirty="0"/>
          </a:p>
        </p:txBody>
      </p:sp>
      <p:pic>
        <p:nvPicPr>
          <p:cNvPr id="9" name="Picture Placeholder 8" descr="A person and person sitting at a table with a computer&#10;&#10;AI-generated content may be incorrect.">
            <a:extLst>
              <a:ext uri="{FF2B5EF4-FFF2-40B4-BE49-F238E27FC236}">
                <a16:creationId xmlns:a16="http://schemas.microsoft.com/office/drawing/2014/main" id="{9E4CA8E8-7685-F969-D64F-B663FA2ABAD3}"/>
              </a:ext>
            </a:extLst>
          </p:cNvPr>
          <p:cNvPicPr>
            <a:picLocks noGrp="1" noChangeAspect="1"/>
          </p:cNvPicPr>
          <p:nvPr>
            <p:ph type="pic" sz="quarter" idx="19"/>
          </p:nvPr>
        </p:nvPicPr>
        <p:blipFill>
          <a:blip r:embed="rId2"/>
          <a:srcRect l="2006" r="2006"/>
          <a:stretch>
            <a:fillRect/>
          </a:stretch>
        </p:blipFill>
        <p:spPr/>
      </p:pic>
      <p:sp>
        <p:nvSpPr>
          <p:cNvPr id="7" name="Text Placeholder 6">
            <a:extLst>
              <a:ext uri="{FF2B5EF4-FFF2-40B4-BE49-F238E27FC236}">
                <a16:creationId xmlns:a16="http://schemas.microsoft.com/office/drawing/2014/main" id="{1FED4D8D-1042-69A2-9120-E12D0E761423}"/>
              </a:ext>
            </a:extLst>
          </p:cNvPr>
          <p:cNvSpPr>
            <a:spLocks noGrp="1"/>
          </p:cNvSpPr>
          <p:nvPr>
            <p:ph type="body" sz="quarter" idx="65"/>
          </p:nvPr>
        </p:nvSpPr>
        <p:spPr/>
        <p:txBody>
          <a:bodyPr/>
          <a:lstStyle/>
          <a:p>
            <a:endParaRPr lang="en-IE"/>
          </a:p>
        </p:txBody>
      </p:sp>
    </p:spTree>
    <p:extLst>
      <p:ext uri="{BB962C8B-B14F-4D97-AF65-F5344CB8AC3E}">
        <p14:creationId xmlns:p14="http://schemas.microsoft.com/office/powerpoint/2010/main" val="2091078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Je hebt voltooid... Module 7 (Deel 3)</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US" sz="2400" dirty="0">
                <a:solidFill>
                  <a:srgbClr val="414141"/>
                </a:solidFill>
              </a:rPr>
              <a:t>Investeringen, subsidieaanvragen en het pitchen van uw idee</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8 (deel 1)</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375826"/>
          </a:xfrm>
          <a:prstGeom prst="rect">
            <a:avLst/>
          </a:prstGeom>
          <a:noFill/>
        </p:spPr>
        <p:txBody>
          <a:bodyPr wrap="square" rtlCol="0">
            <a:spAutoFit/>
          </a:bodyPr>
          <a:lstStyle/>
          <a:p>
            <a:pPr algn="ctr">
              <a:lnSpc>
                <a:spcPts val="2520"/>
              </a:lnSpc>
            </a:pPr>
            <a:r>
              <a:rPr lang="en-US" sz="2400" dirty="0">
                <a:solidFill>
                  <a:srgbClr val="414141"/>
                </a:solidFill>
              </a:rPr>
              <a:t>De financiële basis leggen voor een levensvatbaar accommodatiebedrijf</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Het volgende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Goed gedaan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C0CB-437B-0F92-CFC4-76B94A8621F8}"/>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C5541B3D-1979-C00F-2962-06D2B80DC4DB}"/>
              </a:ext>
            </a:extLst>
          </p:cNvPr>
          <p:cNvSpPr>
            <a:spLocks noGrp="1"/>
          </p:cNvSpPr>
          <p:nvPr>
            <p:ph type="body" sz="quarter" idx="18"/>
          </p:nvPr>
        </p:nvSpPr>
        <p:spPr>
          <a:xfrm>
            <a:off x="221728" y="629576"/>
            <a:ext cx="2984778" cy="1049221"/>
          </a:xfrm>
        </p:spPr>
        <p:txBody>
          <a:bodyPr/>
          <a:lstStyle/>
          <a:p>
            <a:pPr>
              <a:lnSpc>
                <a:spcPct val="100000"/>
              </a:lnSpc>
            </a:pPr>
            <a:r>
              <a:rPr lang="en-US" dirty="0"/>
              <a:t>Waar financiers en investeerders naar op zoek zijn</a:t>
            </a:r>
          </a:p>
        </p:txBody>
      </p:sp>
      <p:sp>
        <p:nvSpPr>
          <p:cNvPr id="11" name="Text Placeholder 10">
            <a:extLst>
              <a:ext uri="{FF2B5EF4-FFF2-40B4-BE49-F238E27FC236}">
                <a16:creationId xmlns:a16="http://schemas.microsoft.com/office/drawing/2014/main" id="{FDE22578-A237-3185-F6C4-4DBC011F316B}"/>
              </a:ext>
            </a:extLst>
          </p:cNvPr>
          <p:cNvSpPr>
            <a:spLocks noGrp="1"/>
          </p:cNvSpPr>
          <p:nvPr>
            <p:ph type="body" sz="quarter" idx="19"/>
          </p:nvPr>
        </p:nvSpPr>
        <p:spPr>
          <a:xfrm>
            <a:off x="221728" y="1829808"/>
            <a:ext cx="2984778" cy="385564"/>
          </a:xfrm>
        </p:spPr>
        <p:txBody>
          <a:bodyPr/>
          <a:lstStyle/>
          <a:p>
            <a:r>
              <a:rPr lang="en-IE" sz="2800" dirty="0"/>
              <a:t>De basis van wat ze willen weten!</a:t>
            </a:r>
          </a:p>
        </p:txBody>
      </p:sp>
      <p:sp>
        <p:nvSpPr>
          <p:cNvPr id="6" name="Text Placeholder 5">
            <a:extLst>
              <a:ext uri="{FF2B5EF4-FFF2-40B4-BE49-F238E27FC236}">
                <a16:creationId xmlns:a16="http://schemas.microsoft.com/office/drawing/2014/main" id="{179CAFD5-F9AD-F230-3207-3B09271E9502}"/>
              </a:ext>
            </a:extLst>
          </p:cNvPr>
          <p:cNvSpPr>
            <a:spLocks noGrp="1"/>
          </p:cNvSpPr>
          <p:nvPr>
            <p:ph type="body" sz="quarter" idx="21"/>
          </p:nvPr>
        </p:nvSpPr>
        <p:spPr>
          <a:xfrm>
            <a:off x="3943350" y="629576"/>
            <a:ext cx="7545719" cy="3499183"/>
          </a:xfrm>
        </p:spPr>
        <p:txBody>
          <a:bodyPr/>
          <a:lstStyle/>
          <a:p>
            <a:pPr>
              <a:spcAft>
                <a:spcPts val="1200"/>
              </a:spcAft>
            </a:pPr>
            <a:r>
              <a:rPr lang="en-US" b="1" dirty="0"/>
              <a:t>Het is cruciaal om het perspectief van de financier te begrijpen.</a:t>
            </a:r>
          </a:p>
          <a:p>
            <a:pPr>
              <a:spcAft>
                <a:spcPts val="1200"/>
              </a:spcAft>
            </a:pPr>
            <a:r>
              <a:rPr lang="en-US" dirty="0"/>
              <a:t>Financiers – of het nu banken, investeerders of overheidsinstanties zijn – willen doorgaans het volgende weten:</a:t>
            </a:r>
          </a:p>
          <a:p>
            <a:pPr marL="342900" indent="-342900">
              <a:spcAft>
                <a:spcPts val="1200"/>
              </a:spcAft>
              <a:buFont typeface="Wingdings" panose="05000000000000000000" pitchFamily="2" charset="2"/>
              <a:buChar char="q"/>
            </a:pPr>
            <a:r>
              <a:rPr lang="en-US" b="1" dirty="0"/>
              <a:t>Welk probleem lost u op </a:t>
            </a:r>
            <a:r>
              <a:rPr lang="en-US" dirty="0"/>
              <a:t>(bijvoorbeeld een gebrek aan eco-accommodatie in uw regio)?</a:t>
            </a:r>
          </a:p>
          <a:p>
            <a:pPr marL="342900" indent="-342900">
              <a:spcAft>
                <a:spcPts val="1200"/>
              </a:spcAft>
              <a:buFont typeface="Wingdings" panose="05000000000000000000" pitchFamily="2" charset="2"/>
              <a:buChar char="q"/>
            </a:pPr>
            <a:r>
              <a:rPr lang="en-US" b="1" dirty="0"/>
              <a:t>Hoe uw bedrijf geld gaat verdienen </a:t>
            </a:r>
            <a:r>
              <a:rPr lang="en-US" dirty="0"/>
              <a:t>(realistische inkomsten- en uitgavenprognoses)</a:t>
            </a:r>
          </a:p>
          <a:p>
            <a:pPr marL="342900" indent="-342900">
              <a:spcAft>
                <a:spcPts val="1200"/>
              </a:spcAft>
              <a:buFont typeface="Wingdings" panose="05000000000000000000" pitchFamily="2" charset="2"/>
              <a:buChar char="q"/>
            </a:pPr>
            <a:r>
              <a:rPr lang="en-US" b="1" dirty="0"/>
              <a:t>Hoe u impact gaat maken </a:t>
            </a:r>
            <a:r>
              <a:rPr lang="en-US" dirty="0"/>
              <a:t>(creëren van banen, duurzaamheid, voordelen voor de gemeenschap)</a:t>
            </a:r>
          </a:p>
          <a:p>
            <a:pPr marL="342900" indent="-342900">
              <a:spcAft>
                <a:spcPts val="1200"/>
              </a:spcAft>
              <a:buFont typeface="Wingdings" panose="05000000000000000000" pitchFamily="2" charset="2"/>
              <a:buChar char="q"/>
            </a:pPr>
            <a:r>
              <a:rPr lang="en-US" b="1" dirty="0"/>
              <a:t>Of je goed voorbereid bent </a:t>
            </a:r>
            <a:r>
              <a:rPr lang="en-US" dirty="0"/>
              <a:t>(basisdocumenten, zoals een businessplan, begroting en marketingplan)</a:t>
            </a:r>
          </a:p>
          <a:p>
            <a:pPr>
              <a:spcAft>
                <a:spcPts val="1200"/>
              </a:spcAft>
            </a:pPr>
            <a:endParaRPr lang="en-IE" dirty="0"/>
          </a:p>
        </p:txBody>
      </p:sp>
      <p:grpSp>
        <p:nvGrpSpPr>
          <p:cNvPr id="2" name="Graphic 2">
            <a:extLst>
              <a:ext uri="{FF2B5EF4-FFF2-40B4-BE49-F238E27FC236}">
                <a16:creationId xmlns:a16="http://schemas.microsoft.com/office/drawing/2014/main" id="{A2A8804D-AD45-0234-C895-85E121E4C577}"/>
              </a:ext>
            </a:extLst>
          </p:cNvPr>
          <p:cNvGrpSpPr/>
          <p:nvPr/>
        </p:nvGrpSpPr>
        <p:grpSpPr>
          <a:xfrm>
            <a:off x="897978" y="4128759"/>
            <a:ext cx="2454821" cy="1850255"/>
            <a:chOff x="8070304" y="5697584"/>
            <a:chExt cx="1271487" cy="789718"/>
          </a:xfrm>
        </p:grpSpPr>
        <p:sp>
          <p:nvSpPr>
            <p:cNvPr id="3" name="Freeform 65">
              <a:extLst>
                <a:ext uri="{FF2B5EF4-FFF2-40B4-BE49-F238E27FC236}">
                  <a16:creationId xmlns:a16="http://schemas.microsoft.com/office/drawing/2014/main" id="{71D1D890-C96F-9293-E03A-D9E005A9A14D}"/>
                </a:ext>
              </a:extLst>
            </p:cNvPr>
            <p:cNvSpPr/>
            <p:nvPr/>
          </p:nvSpPr>
          <p:spPr>
            <a:xfrm>
              <a:off x="8160157" y="6242608"/>
              <a:ext cx="1371" cy="685"/>
            </a:xfrm>
            <a:custGeom>
              <a:avLst/>
              <a:gdLst>
                <a:gd name="connsiteX0" fmla="*/ 0 w 1371"/>
                <a:gd name="connsiteY0" fmla="*/ 686 h 685"/>
                <a:gd name="connsiteX1" fmla="*/ 1371 w 1371"/>
                <a:gd name="connsiteY1" fmla="*/ 0 h 685"/>
                <a:gd name="connsiteX2" fmla="*/ 0 w 1371"/>
                <a:gd name="connsiteY2" fmla="*/ 686 h 685"/>
              </a:gdLst>
              <a:ahLst/>
              <a:cxnLst>
                <a:cxn ang="0">
                  <a:pos x="connsiteX0" y="connsiteY0"/>
                </a:cxn>
                <a:cxn ang="0">
                  <a:pos x="connsiteX1" y="connsiteY1"/>
                </a:cxn>
                <a:cxn ang="0">
                  <a:pos x="connsiteX2" y="connsiteY2"/>
                </a:cxn>
              </a:cxnLst>
              <a:rect l="l" t="t" r="r" b="b"/>
              <a:pathLst>
                <a:path w="1371" h="685">
                  <a:moveTo>
                    <a:pt x="0" y="686"/>
                  </a:moveTo>
                  <a:cubicBezTo>
                    <a:pt x="457" y="457"/>
                    <a:pt x="914" y="228"/>
                    <a:pt x="1371" y="0"/>
                  </a:cubicBezTo>
                  <a:cubicBezTo>
                    <a:pt x="914" y="228"/>
                    <a:pt x="457" y="457"/>
                    <a:pt x="0" y="686"/>
                  </a:cubicBezTo>
                  <a:close/>
                </a:path>
              </a:pathLst>
            </a:custGeom>
            <a:solidFill>
              <a:srgbClr val="FFFFFF"/>
            </a:solidFill>
            <a:ln w="2286" cap="flat">
              <a:noFill/>
              <a:prstDash val="solid"/>
              <a:miter/>
            </a:ln>
          </p:spPr>
          <p:txBody>
            <a:bodyPr rtlCol="0" anchor="ctr"/>
            <a:lstStyle/>
            <a:p>
              <a:endParaRPr lang="en-US"/>
            </a:p>
          </p:txBody>
        </p:sp>
        <p:sp>
          <p:nvSpPr>
            <p:cNvPr id="4" name="Freeform 66">
              <a:extLst>
                <a:ext uri="{FF2B5EF4-FFF2-40B4-BE49-F238E27FC236}">
                  <a16:creationId xmlns:a16="http://schemas.microsoft.com/office/drawing/2014/main" id="{83E50EAC-652D-7B5E-8B12-07908B2EFD81}"/>
                </a:ext>
              </a:extLst>
            </p:cNvPr>
            <p:cNvSpPr/>
            <p:nvPr/>
          </p:nvSpPr>
          <p:spPr>
            <a:xfrm>
              <a:off x="8154900" y="6245123"/>
              <a:ext cx="1371" cy="685"/>
            </a:xfrm>
            <a:custGeom>
              <a:avLst/>
              <a:gdLst>
                <a:gd name="connsiteX0" fmla="*/ 0 w 1371"/>
                <a:gd name="connsiteY0" fmla="*/ 686 h 685"/>
                <a:gd name="connsiteX1" fmla="*/ 1372 w 1371"/>
                <a:gd name="connsiteY1" fmla="*/ 0 h 685"/>
                <a:gd name="connsiteX2" fmla="*/ 0 w 1371"/>
                <a:gd name="connsiteY2" fmla="*/ 686 h 685"/>
              </a:gdLst>
              <a:ahLst/>
              <a:cxnLst>
                <a:cxn ang="0">
                  <a:pos x="connsiteX0" y="connsiteY0"/>
                </a:cxn>
                <a:cxn ang="0">
                  <a:pos x="connsiteX1" y="connsiteY1"/>
                </a:cxn>
                <a:cxn ang="0">
                  <a:pos x="connsiteX2" y="connsiteY2"/>
                </a:cxn>
              </a:cxnLst>
              <a:rect l="l" t="t" r="r" b="b"/>
              <a:pathLst>
                <a:path w="1371" h="685">
                  <a:moveTo>
                    <a:pt x="0" y="686"/>
                  </a:moveTo>
                  <a:cubicBezTo>
                    <a:pt x="457" y="458"/>
                    <a:pt x="914" y="229"/>
                    <a:pt x="1372" y="0"/>
                  </a:cubicBezTo>
                  <a:cubicBezTo>
                    <a:pt x="914" y="229"/>
                    <a:pt x="457" y="458"/>
                    <a:pt x="0" y="686"/>
                  </a:cubicBezTo>
                  <a:close/>
                </a:path>
              </a:pathLst>
            </a:custGeom>
            <a:solidFill>
              <a:srgbClr val="FFFFFF"/>
            </a:solidFill>
            <a:ln w="2286" cap="flat">
              <a:noFill/>
              <a:prstDash val="solid"/>
              <a:miter/>
            </a:ln>
          </p:spPr>
          <p:txBody>
            <a:bodyPr rtlCol="0" anchor="ctr"/>
            <a:lstStyle/>
            <a:p>
              <a:endParaRPr lang="en-US"/>
            </a:p>
          </p:txBody>
        </p:sp>
        <p:sp>
          <p:nvSpPr>
            <p:cNvPr id="5" name="Freeform 67">
              <a:extLst>
                <a:ext uri="{FF2B5EF4-FFF2-40B4-BE49-F238E27FC236}">
                  <a16:creationId xmlns:a16="http://schemas.microsoft.com/office/drawing/2014/main" id="{45CB6E49-FAFE-DEF0-3B9C-41C7BDE7260A}"/>
                </a:ext>
              </a:extLst>
            </p:cNvPr>
            <p:cNvSpPr/>
            <p:nvPr/>
          </p:nvSpPr>
          <p:spPr>
            <a:xfrm>
              <a:off x="8150785" y="6247180"/>
              <a:ext cx="1371" cy="685"/>
            </a:xfrm>
            <a:custGeom>
              <a:avLst/>
              <a:gdLst>
                <a:gd name="connsiteX0" fmla="*/ 0 w 1371"/>
                <a:gd name="connsiteY0" fmla="*/ 686 h 685"/>
                <a:gd name="connsiteX1" fmla="*/ 1372 w 1371"/>
                <a:gd name="connsiteY1" fmla="*/ 0 h 685"/>
                <a:gd name="connsiteX2" fmla="*/ 0 w 1371"/>
                <a:gd name="connsiteY2" fmla="*/ 686 h 685"/>
              </a:gdLst>
              <a:ahLst/>
              <a:cxnLst>
                <a:cxn ang="0">
                  <a:pos x="connsiteX0" y="connsiteY0"/>
                </a:cxn>
                <a:cxn ang="0">
                  <a:pos x="connsiteX1" y="connsiteY1"/>
                </a:cxn>
                <a:cxn ang="0">
                  <a:pos x="connsiteX2" y="connsiteY2"/>
                </a:cxn>
              </a:cxnLst>
              <a:rect l="l" t="t" r="r" b="b"/>
              <a:pathLst>
                <a:path w="1371" h="685">
                  <a:moveTo>
                    <a:pt x="0" y="686"/>
                  </a:moveTo>
                  <a:cubicBezTo>
                    <a:pt x="457" y="457"/>
                    <a:pt x="915" y="228"/>
                    <a:pt x="1372" y="0"/>
                  </a:cubicBezTo>
                  <a:cubicBezTo>
                    <a:pt x="686" y="228"/>
                    <a:pt x="229" y="457"/>
                    <a:pt x="0" y="686"/>
                  </a:cubicBezTo>
                  <a:close/>
                </a:path>
              </a:pathLst>
            </a:custGeom>
            <a:solidFill>
              <a:srgbClr val="FFFFFF"/>
            </a:solidFill>
            <a:ln w="2286" cap="flat">
              <a:noFill/>
              <a:prstDash val="solid"/>
              <a:miter/>
            </a:ln>
          </p:spPr>
          <p:txBody>
            <a:bodyPr rtlCol="0" anchor="ctr"/>
            <a:lstStyle/>
            <a:p>
              <a:endParaRPr lang="en-US"/>
            </a:p>
          </p:txBody>
        </p:sp>
        <p:sp>
          <p:nvSpPr>
            <p:cNvPr id="7" name="Freeform 68">
              <a:extLst>
                <a:ext uri="{FF2B5EF4-FFF2-40B4-BE49-F238E27FC236}">
                  <a16:creationId xmlns:a16="http://schemas.microsoft.com/office/drawing/2014/main" id="{7AB2F461-6B21-0E07-9957-34B07B97A14C}"/>
                </a:ext>
              </a:extLst>
            </p:cNvPr>
            <p:cNvSpPr/>
            <p:nvPr/>
          </p:nvSpPr>
          <p:spPr>
            <a:xfrm>
              <a:off x="8126782" y="6259753"/>
              <a:ext cx="914" cy="457"/>
            </a:xfrm>
            <a:custGeom>
              <a:avLst/>
              <a:gdLst>
                <a:gd name="connsiteX0" fmla="*/ 0 w 914"/>
                <a:gd name="connsiteY0" fmla="*/ 457 h 457"/>
                <a:gd name="connsiteX1" fmla="*/ 915 w 914"/>
                <a:gd name="connsiteY1" fmla="*/ 0 h 457"/>
                <a:gd name="connsiteX2" fmla="*/ 0 w 914"/>
                <a:gd name="connsiteY2" fmla="*/ 457 h 457"/>
              </a:gdLst>
              <a:ahLst/>
              <a:cxnLst>
                <a:cxn ang="0">
                  <a:pos x="connsiteX0" y="connsiteY0"/>
                </a:cxn>
                <a:cxn ang="0">
                  <a:pos x="connsiteX1" y="connsiteY1"/>
                </a:cxn>
                <a:cxn ang="0">
                  <a:pos x="connsiteX2" y="connsiteY2"/>
                </a:cxn>
              </a:cxnLst>
              <a:rect l="l" t="t" r="r" b="b"/>
              <a:pathLst>
                <a:path w="914" h="457">
                  <a:moveTo>
                    <a:pt x="0" y="457"/>
                  </a:moveTo>
                  <a:cubicBezTo>
                    <a:pt x="229" y="228"/>
                    <a:pt x="457" y="228"/>
                    <a:pt x="915" y="0"/>
                  </a:cubicBezTo>
                  <a:cubicBezTo>
                    <a:pt x="457" y="0"/>
                    <a:pt x="229" y="228"/>
                    <a:pt x="0" y="457"/>
                  </a:cubicBezTo>
                  <a:close/>
                </a:path>
              </a:pathLst>
            </a:custGeom>
            <a:solidFill>
              <a:srgbClr val="FFFFFF"/>
            </a:solidFill>
            <a:ln w="2286" cap="flat">
              <a:noFill/>
              <a:prstDash val="solid"/>
              <a:miter/>
            </a:ln>
          </p:spPr>
          <p:txBody>
            <a:bodyPr rtlCol="0" anchor="ctr"/>
            <a:lstStyle/>
            <a:p>
              <a:endParaRPr lang="en-US"/>
            </a:p>
          </p:txBody>
        </p:sp>
        <p:sp>
          <p:nvSpPr>
            <p:cNvPr id="8" name="Freeform 69">
              <a:extLst>
                <a:ext uri="{FF2B5EF4-FFF2-40B4-BE49-F238E27FC236}">
                  <a16:creationId xmlns:a16="http://schemas.microsoft.com/office/drawing/2014/main" id="{978BDDF1-2054-47A6-4AAA-A5423F97B0B5}"/>
                </a:ext>
              </a:extLst>
            </p:cNvPr>
            <p:cNvSpPr/>
            <p:nvPr/>
          </p:nvSpPr>
          <p:spPr>
            <a:xfrm>
              <a:off x="8524774" y="6388227"/>
              <a:ext cx="2514" cy="11887"/>
            </a:xfrm>
            <a:custGeom>
              <a:avLst/>
              <a:gdLst>
                <a:gd name="connsiteX0" fmla="*/ 0 w 2514"/>
                <a:gd name="connsiteY0" fmla="*/ 0 h 11887"/>
                <a:gd name="connsiteX1" fmla="*/ 2514 w 2514"/>
                <a:gd name="connsiteY1" fmla="*/ 11887 h 11887"/>
                <a:gd name="connsiteX2" fmla="*/ 0 w 2514"/>
                <a:gd name="connsiteY2" fmla="*/ 0 h 11887"/>
              </a:gdLst>
              <a:ahLst/>
              <a:cxnLst>
                <a:cxn ang="0">
                  <a:pos x="connsiteX0" y="connsiteY0"/>
                </a:cxn>
                <a:cxn ang="0">
                  <a:pos x="connsiteX1" y="connsiteY1"/>
                </a:cxn>
                <a:cxn ang="0">
                  <a:pos x="connsiteX2" y="connsiteY2"/>
                </a:cxn>
              </a:cxnLst>
              <a:rect l="l" t="t" r="r" b="b"/>
              <a:pathLst>
                <a:path w="2514" h="11887">
                  <a:moveTo>
                    <a:pt x="0" y="0"/>
                  </a:moveTo>
                  <a:cubicBezTo>
                    <a:pt x="914" y="3886"/>
                    <a:pt x="1600" y="7772"/>
                    <a:pt x="2514" y="11887"/>
                  </a:cubicBezTo>
                  <a:cubicBezTo>
                    <a:pt x="1600" y="8001"/>
                    <a:pt x="914" y="3886"/>
                    <a:pt x="0" y="0"/>
                  </a:cubicBezTo>
                  <a:close/>
                </a:path>
              </a:pathLst>
            </a:custGeom>
            <a:solidFill>
              <a:srgbClr val="FFFFFF"/>
            </a:solidFill>
            <a:ln w="2286" cap="flat">
              <a:noFill/>
              <a:prstDash val="solid"/>
              <a:miter/>
            </a:ln>
          </p:spPr>
          <p:txBody>
            <a:bodyPr rtlCol="0" anchor="ctr"/>
            <a:lstStyle/>
            <a:p>
              <a:endParaRPr lang="en-US"/>
            </a:p>
          </p:txBody>
        </p:sp>
        <p:sp>
          <p:nvSpPr>
            <p:cNvPr id="9" name="Freeform 70">
              <a:extLst>
                <a:ext uri="{FF2B5EF4-FFF2-40B4-BE49-F238E27FC236}">
                  <a16:creationId xmlns:a16="http://schemas.microsoft.com/office/drawing/2014/main" id="{9A86562D-3F49-7819-847A-EEE9A5EC371A}"/>
                </a:ext>
              </a:extLst>
            </p:cNvPr>
            <p:cNvSpPr/>
            <p:nvPr/>
          </p:nvSpPr>
          <p:spPr>
            <a:xfrm>
              <a:off x="8164501" y="6240551"/>
              <a:ext cx="1600" cy="685"/>
            </a:xfrm>
            <a:custGeom>
              <a:avLst/>
              <a:gdLst>
                <a:gd name="connsiteX0" fmla="*/ 0 w 1600"/>
                <a:gd name="connsiteY0" fmla="*/ 686 h 685"/>
                <a:gd name="connsiteX1" fmla="*/ 1600 w 1600"/>
                <a:gd name="connsiteY1" fmla="*/ 0 h 685"/>
                <a:gd name="connsiteX2" fmla="*/ 0 w 1600"/>
                <a:gd name="connsiteY2" fmla="*/ 686 h 685"/>
              </a:gdLst>
              <a:ahLst/>
              <a:cxnLst>
                <a:cxn ang="0">
                  <a:pos x="connsiteX0" y="connsiteY0"/>
                </a:cxn>
                <a:cxn ang="0">
                  <a:pos x="connsiteX1" y="connsiteY1"/>
                </a:cxn>
                <a:cxn ang="0">
                  <a:pos x="connsiteX2" y="connsiteY2"/>
                </a:cxn>
              </a:cxnLst>
              <a:rect l="l" t="t" r="r" b="b"/>
              <a:pathLst>
                <a:path w="1600" h="685">
                  <a:moveTo>
                    <a:pt x="0" y="686"/>
                  </a:moveTo>
                  <a:cubicBezTo>
                    <a:pt x="457" y="458"/>
                    <a:pt x="915" y="229"/>
                    <a:pt x="1600" y="0"/>
                  </a:cubicBezTo>
                  <a:cubicBezTo>
                    <a:pt x="915" y="0"/>
                    <a:pt x="457" y="458"/>
                    <a:pt x="0" y="686"/>
                  </a:cubicBezTo>
                  <a:close/>
                </a:path>
              </a:pathLst>
            </a:custGeom>
            <a:solidFill>
              <a:srgbClr val="FFFFFF"/>
            </a:solidFill>
            <a:ln w="2286" cap="flat">
              <a:noFill/>
              <a:prstDash val="solid"/>
              <a:miter/>
            </a:ln>
          </p:spPr>
          <p:txBody>
            <a:bodyPr rtlCol="0" anchor="ctr"/>
            <a:lstStyle/>
            <a:p>
              <a:endParaRPr lang="en-US"/>
            </a:p>
          </p:txBody>
        </p:sp>
        <p:sp>
          <p:nvSpPr>
            <p:cNvPr id="12" name="Freeform 71">
              <a:extLst>
                <a:ext uri="{FF2B5EF4-FFF2-40B4-BE49-F238E27FC236}">
                  <a16:creationId xmlns:a16="http://schemas.microsoft.com/office/drawing/2014/main" id="{0D645940-8513-BE19-D4D9-CD78B6A52F40}"/>
                </a:ext>
              </a:extLst>
            </p:cNvPr>
            <p:cNvSpPr/>
            <p:nvPr/>
          </p:nvSpPr>
          <p:spPr>
            <a:xfrm>
              <a:off x="8141869" y="6251524"/>
              <a:ext cx="1143" cy="685"/>
            </a:xfrm>
            <a:custGeom>
              <a:avLst/>
              <a:gdLst>
                <a:gd name="connsiteX0" fmla="*/ 0 w 1143"/>
                <a:gd name="connsiteY0" fmla="*/ 686 h 685"/>
                <a:gd name="connsiteX1" fmla="*/ 1143 w 1143"/>
                <a:gd name="connsiteY1" fmla="*/ 0 h 685"/>
                <a:gd name="connsiteX2" fmla="*/ 0 w 1143"/>
                <a:gd name="connsiteY2" fmla="*/ 686 h 685"/>
              </a:gdLst>
              <a:ahLst/>
              <a:cxnLst>
                <a:cxn ang="0">
                  <a:pos x="connsiteX0" y="connsiteY0"/>
                </a:cxn>
                <a:cxn ang="0">
                  <a:pos x="connsiteX1" y="connsiteY1"/>
                </a:cxn>
                <a:cxn ang="0">
                  <a:pos x="connsiteX2" y="connsiteY2"/>
                </a:cxn>
              </a:cxnLst>
              <a:rect l="l" t="t" r="r" b="b"/>
              <a:pathLst>
                <a:path w="1143" h="685">
                  <a:moveTo>
                    <a:pt x="0" y="686"/>
                  </a:moveTo>
                  <a:cubicBezTo>
                    <a:pt x="457" y="457"/>
                    <a:pt x="686" y="229"/>
                    <a:pt x="1143" y="0"/>
                  </a:cubicBezTo>
                  <a:cubicBezTo>
                    <a:pt x="914" y="229"/>
                    <a:pt x="457" y="457"/>
                    <a:pt x="0" y="686"/>
                  </a:cubicBezTo>
                  <a:close/>
                </a:path>
              </a:pathLst>
            </a:custGeom>
            <a:solidFill>
              <a:srgbClr val="FFFFFF"/>
            </a:solidFill>
            <a:ln w="2286" cap="flat">
              <a:noFill/>
              <a:prstDash val="solid"/>
              <a:miter/>
            </a:ln>
          </p:spPr>
          <p:txBody>
            <a:bodyPr rtlCol="0" anchor="ctr"/>
            <a:lstStyle/>
            <a:p>
              <a:endParaRPr lang="en-US"/>
            </a:p>
          </p:txBody>
        </p:sp>
        <p:sp>
          <p:nvSpPr>
            <p:cNvPr id="13" name="Freeform 72">
              <a:extLst>
                <a:ext uri="{FF2B5EF4-FFF2-40B4-BE49-F238E27FC236}">
                  <a16:creationId xmlns:a16="http://schemas.microsoft.com/office/drawing/2014/main" id="{4A31D234-155B-904B-E1E3-17DF58D27F95}"/>
                </a:ext>
              </a:extLst>
            </p:cNvPr>
            <p:cNvSpPr/>
            <p:nvPr/>
          </p:nvSpPr>
          <p:spPr>
            <a:xfrm>
              <a:off x="8145984" y="6249695"/>
              <a:ext cx="1143" cy="457"/>
            </a:xfrm>
            <a:custGeom>
              <a:avLst/>
              <a:gdLst>
                <a:gd name="connsiteX0" fmla="*/ 0 w 1143"/>
                <a:gd name="connsiteY0" fmla="*/ 458 h 457"/>
                <a:gd name="connsiteX1" fmla="*/ 1143 w 1143"/>
                <a:gd name="connsiteY1" fmla="*/ 0 h 457"/>
                <a:gd name="connsiteX2" fmla="*/ 0 w 1143"/>
                <a:gd name="connsiteY2" fmla="*/ 458 h 457"/>
              </a:gdLst>
              <a:ahLst/>
              <a:cxnLst>
                <a:cxn ang="0">
                  <a:pos x="connsiteX0" y="connsiteY0"/>
                </a:cxn>
                <a:cxn ang="0">
                  <a:pos x="connsiteX1" y="connsiteY1"/>
                </a:cxn>
                <a:cxn ang="0">
                  <a:pos x="connsiteX2" y="connsiteY2"/>
                </a:cxn>
              </a:cxnLst>
              <a:rect l="l" t="t" r="r" b="b"/>
              <a:pathLst>
                <a:path w="1143" h="457">
                  <a:moveTo>
                    <a:pt x="0" y="458"/>
                  </a:moveTo>
                  <a:cubicBezTo>
                    <a:pt x="457" y="229"/>
                    <a:pt x="685" y="0"/>
                    <a:pt x="1143" y="0"/>
                  </a:cubicBezTo>
                  <a:cubicBezTo>
                    <a:pt x="685" y="229"/>
                    <a:pt x="228" y="458"/>
                    <a:pt x="0" y="458"/>
                  </a:cubicBezTo>
                  <a:close/>
                </a:path>
              </a:pathLst>
            </a:custGeom>
            <a:solidFill>
              <a:srgbClr val="FFFFFF"/>
            </a:solidFill>
            <a:ln w="2286" cap="flat">
              <a:noFill/>
              <a:prstDash val="solid"/>
              <a:miter/>
            </a:ln>
          </p:spPr>
          <p:txBody>
            <a:bodyPr rtlCol="0" anchor="ctr"/>
            <a:lstStyle/>
            <a:p>
              <a:endParaRPr lang="en-US"/>
            </a:p>
          </p:txBody>
        </p:sp>
        <p:sp>
          <p:nvSpPr>
            <p:cNvPr id="14" name="Freeform 73">
              <a:extLst>
                <a:ext uri="{FF2B5EF4-FFF2-40B4-BE49-F238E27FC236}">
                  <a16:creationId xmlns:a16="http://schemas.microsoft.com/office/drawing/2014/main" id="{A85960C2-E55D-FEF0-FF50-CFB9A0563007}"/>
                </a:ext>
              </a:extLst>
            </p:cNvPr>
            <p:cNvSpPr/>
            <p:nvPr/>
          </p:nvSpPr>
          <p:spPr>
            <a:xfrm>
              <a:off x="8137755" y="6254038"/>
              <a:ext cx="685" cy="457"/>
            </a:xfrm>
            <a:custGeom>
              <a:avLst/>
              <a:gdLst>
                <a:gd name="connsiteX0" fmla="*/ 0 w 685"/>
                <a:gd name="connsiteY0" fmla="*/ 457 h 457"/>
                <a:gd name="connsiteX1" fmla="*/ 686 w 685"/>
                <a:gd name="connsiteY1" fmla="*/ 0 h 457"/>
                <a:gd name="connsiteX2" fmla="*/ 0 w 685"/>
                <a:gd name="connsiteY2" fmla="*/ 457 h 457"/>
              </a:gdLst>
              <a:ahLst/>
              <a:cxnLst>
                <a:cxn ang="0">
                  <a:pos x="connsiteX0" y="connsiteY0"/>
                </a:cxn>
                <a:cxn ang="0">
                  <a:pos x="connsiteX1" y="connsiteY1"/>
                </a:cxn>
                <a:cxn ang="0">
                  <a:pos x="connsiteX2" y="connsiteY2"/>
                </a:cxn>
              </a:cxnLst>
              <a:rect l="l" t="t" r="r" b="b"/>
              <a:pathLst>
                <a:path w="685" h="457">
                  <a:moveTo>
                    <a:pt x="0" y="457"/>
                  </a:moveTo>
                  <a:cubicBezTo>
                    <a:pt x="229" y="228"/>
                    <a:pt x="457" y="228"/>
                    <a:pt x="686" y="0"/>
                  </a:cubicBezTo>
                  <a:cubicBezTo>
                    <a:pt x="457" y="0"/>
                    <a:pt x="229" y="228"/>
                    <a:pt x="0" y="457"/>
                  </a:cubicBezTo>
                  <a:close/>
                </a:path>
              </a:pathLst>
            </a:custGeom>
            <a:solidFill>
              <a:srgbClr val="FFFFFF"/>
            </a:solidFill>
            <a:ln w="2286" cap="flat">
              <a:noFill/>
              <a:prstDash val="solid"/>
              <a:miter/>
            </a:ln>
          </p:spPr>
          <p:txBody>
            <a:bodyPr rtlCol="0" anchor="ctr"/>
            <a:lstStyle/>
            <a:p>
              <a:endParaRPr lang="en-US"/>
            </a:p>
          </p:txBody>
        </p:sp>
        <p:sp>
          <p:nvSpPr>
            <p:cNvPr id="15" name="Freeform 74">
              <a:extLst>
                <a:ext uri="{FF2B5EF4-FFF2-40B4-BE49-F238E27FC236}">
                  <a16:creationId xmlns:a16="http://schemas.microsoft.com/office/drawing/2014/main" id="{A7DA6D04-677E-DB9E-D516-47B7BADF7FBC}"/>
                </a:ext>
              </a:extLst>
            </p:cNvPr>
            <p:cNvSpPr/>
            <p:nvPr/>
          </p:nvSpPr>
          <p:spPr>
            <a:xfrm>
              <a:off x="8169987" y="6097566"/>
              <a:ext cx="354787" cy="291698"/>
            </a:xfrm>
            <a:custGeom>
              <a:avLst/>
              <a:gdLst>
                <a:gd name="connsiteX0" fmla="*/ 58750 w 354787"/>
                <a:gd name="connsiteY0" fmla="*/ 196249 h 291698"/>
                <a:gd name="connsiteX1" fmla="*/ 145161 w 354787"/>
                <a:gd name="connsiteY1" fmla="*/ 252485 h 291698"/>
                <a:gd name="connsiteX2" fmla="*/ 247802 w 354787"/>
                <a:gd name="connsiteY2" fmla="*/ 282889 h 291698"/>
                <a:gd name="connsiteX3" fmla="*/ 354787 w 354787"/>
                <a:gd name="connsiteY3" fmla="*/ 290432 h 291698"/>
                <a:gd name="connsiteX4" fmla="*/ 336956 w 354787"/>
                <a:gd name="connsiteY4" fmla="*/ 199678 h 291698"/>
                <a:gd name="connsiteX5" fmla="*/ 305181 w 354787"/>
                <a:gd name="connsiteY5" fmla="*/ 4454 h 291698"/>
                <a:gd name="connsiteX6" fmla="*/ 288036 w 354787"/>
                <a:gd name="connsiteY6" fmla="*/ 7654 h 291698"/>
                <a:gd name="connsiteX7" fmla="*/ 269976 w 354787"/>
                <a:gd name="connsiteY7" fmla="*/ 17484 h 291698"/>
                <a:gd name="connsiteX8" fmla="*/ 0 w 354787"/>
                <a:gd name="connsiteY8" fmla="*/ 140928 h 291698"/>
                <a:gd name="connsiteX9" fmla="*/ 58750 w 354787"/>
                <a:gd name="connsiteY9" fmla="*/ 196249 h 2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787" h="291698">
                  <a:moveTo>
                    <a:pt x="58750" y="196249"/>
                  </a:moveTo>
                  <a:cubicBezTo>
                    <a:pt x="85496" y="218195"/>
                    <a:pt x="113385" y="238769"/>
                    <a:pt x="145161" y="252485"/>
                  </a:cubicBezTo>
                  <a:cubicBezTo>
                    <a:pt x="178308" y="266887"/>
                    <a:pt x="212369" y="276259"/>
                    <a:pt x="247802" y="282889"/>
                  </a:cubicBezTo>
                  <a:cubicBezTo>
                    <a:pt x="282778" y="289289"/>
                    <a:pt x="319125" y="294090"/>
                    <a:pt x="354787" y="290432"/>
                  </a:cubicBezTo>
                  <a:cubicBezTo>
                    <a:pt x="348386" y="260257"/>
                    <a:pt x="341757" y="230082"/>
                    <a:pt x="336956" y="199678"/>
                  </a:cubicBezTo>
                  <a:cubicBezTo>
                    <a:pt x="327126" y="138185"/>
                    <a:pt x="313182" y="66176"/>
                    <a:pt x="305181" y="4454"/>
                  </a:cubicBezTo>
                  <a:cubicBezTo>
                    <a:pt x="303809" y="-5376"/>
                    <a:pt x="297180" y="3539"/>
                    <a:pt x="288036" y="7654"/>
                  </a:cubicBezTo>
                  <a:cubicBezTo>
                    <a:pt x="282092" y="10397"/>
                    <a:pt x="275920" y="14512"/>
                    <a:pt x="269976" y="17484"/>
                  </a:cubicBezTo>
                  <a:cubicBezTo>
                    <a:pt x="241858" y="31657"/>
                    <a:pt x="90297" y="97494"/>
                    <a:pt x="0" y="140928"/>
                  </a:cubicBezTo>
                  <a:cubicBezTo>
                    <a:pt x="18288" y="160588"/>
                    <a:pt x="37947" y="179104"/>
                    <a:pt x="58750" y="196249"/>
                  </a:cubicBezTo>
                  <a:close/>
                </a:path>
              </a:pathLst>
            </a:custGeom>
            <a:solidFill>
              <a:srgbClr val="FFFFFF"/>
            </a:solidFill>
            <a:ln w="2286" cap="flat">
              <a:noFill/>
              <a:prstDash val="solid"/>
              <a:miter/>
            </a:ln>
          </p:spPr>
          <p:txBody>
            <a:bodyPr rtlCol="0" anchor="ctr"/>
            <a:lstStyle/>
            <a:p>
              <a:endParaRPr lang="en-US"/>
            </a:p>
          </p:txBody>
        </p:sp>
        <p:sp>
          <p:nvSpPr>
            <p:cNvPr id="16" name="Freeform 75">
              <a:extLst>
                <a:ext uri="{FF2B5EF4-FFF2-40B4-BE49-F238E27FC236}">
                  <a16:creationId xmlns:a16="http://schemas.microsoft.com/office/drawing/2014/main" id="{63596955-7594-3AC5-3618-8DDB539B5CF4}"/>
                </a:ext>
              </a:extLst>
            </p:cNvPr>
            <p:cNvSpPr/>
            <p:nvPr/>
          </p:nvSpPr>
          <p:spPr>
            <a:xfrm>
              <a:off x="8133868" y="6255867"/>
              <a:ext cx="914" cy="457"/>
            </a:xfrm>
            <a:custGeom>
              <a:avLst/>
              <a:gdLst>
                <a:gd name="connsiteX0" fmla="*/ 0 w 914"/>
                <a:gd name="connsiteY0" fmla="*/ 457 h 457"/>
                <a:gd name="connsiteX1" fmla="*/ 914 w 914"/>
                <a:gd name="connsiteY1" fmla="*/ 0 h 457"/>
                <a:gd name="connsiteX2" fmla="*/ 0 w 914"/>
                <a:gd name="connsiteY2" fmla="*/ 457 h 457"/>
              </a:gdLst>
              <a:ahLst/>
              <a:cxnLst>
                <a:cxn ang="0">
                  <a:pos x="connsiteX0" y="connsiteY0"/>
                </a:cxn>
                <a:cxn ang="0">
                  <a:pos x="connsiteX1" y="connsiteY1"/>
                </a:cxn>
                <a:cxn ang="0">
                  <a:pos x="connsiteX2" y="connsiteY2"/>
                </a:cxn>
              </a:cxnLst>
              <a:rect l="l" t="t" r="r" b="b"/>
              <a:pathLst>
                <a:path w="914" h="457">
                  <a:moveTo>
                    <a:pt x="0" y="457"/>
                  </a:moveTo>
                  <a:cubicBezTo>
                    <a:pt x="228" y="228"/>
                    <a:pt x="686" y="228"/>
                    <a:pt x="914" y="0"/>
                  </a:cubicBezTo>
                  <a:cubicBezTo>
                    <a:pt x="686" y="228"/>
                    <a:pt x="457" y="228"/>
                    <a:pt x="0" y="457"/>
                  </a:cubicBezTo>
                  <a:close/>
                </a:path>
              </a:pathLst>
            </a:custGeom>
            <a:solidFill>
              <a:srgbClr val="FFFFFF"/>
            </a:solidFill>
            <a:ln w="2286" cap="flat">
              <a:noFill/>
              <a:prstDash val="solid"/>
              <a:miter/>
            </a:ln>
          </p:spPr>
          <p:txBody>
            <a:bodyPr rtlCol="0" anchor="ctr"/>
            <a:lstStyle/>
            <a:p>
              <a:endParaRPr lang="en-US"/>
            </a:p>
          </p:txBody>
        </p:sp>
        <p:sp>
          <p:nvSpPr>
            <p:cNvPr id="17" name="Freeform 76">
              <a:extLst>
                <a:ext uri="{FF2B5EF4-FFF2-40B4-BE49-F238E27FC236}">
                  <a16:creationId xmlns:a16="http://schemas.microsoft.com/office/drawing/2014/main" id="{09552BAE-9A21-FF00-1098-3F1EE8959D36}"/>
                </a:ext>
              </a:extLst>
            </p:cNvPr>
            <p:cNvSpPr/>
            <p:nvPr/>
          </p:nvSpPr>
          <p:spPr>
            <a:xfrm>
              <a:off x="8130211" y="6257925"/>
              <a:ext cx="457" cy="228"/>
            </a:xfrm>
            <a:custGeom>
              <a:avLst/>
              <a:gdLst>
                <a:gd name="connsiteX0" fmla="*/ 0 w 457"/>
                <a:gd name="connsiteY0" fmla="*/ 229 h 228"/>
                <a:gd name="connsiteX1" fmla="*/ 457 w 457"/>
                <a:gd name="connsiteY1" fmla="*/ 0 h 228"/>
                <a:gd name="connsiteX2" fmla="*/ 0 w 457"/>
                <a:gd name="connsiteY2" fmla="*/ 229 h 228"/>
              </a:gdLst>
              <a:ahLst/>
              <a:cxnLst>
                <a:cxn ang="0">
                  <a:pos x="connsiteX0" y="connsiteY0"/>
                </a:cxn>
                <a:cxn ang="0">
                  <a:pos x="connsiteX1" y="connsiteY1"/>
                </a:cxn>
                <a:cxn ang="0">
                  <a:pos x="connsiteX2" y="connsiteY2"/>
                </a:cxn>
              </a:cxnLst>
              <a:rect l="l" t="t" r="r" b="b"/>
              <a:pathLst>
                <a:path w="457" h="228">
                  <a:moveTo>
                    <a:pt x="0" y="229"/>
                  </a:moveTo>
                  <a:cubicBezTo>
                    <a:pt x="229" y="229"/>
                    <a:pt x="229" y="0"/>
                    <a:pt x="457" y="0"/>
                  </a:cubicBezTo>
                  <a:cubicBezTo>
                    <a:pt x="457" y="229"/>
                    <a:pt x="229" y="229"/>
                    <a:pt x="0" y="229"/>
                  </a:cubicBezTo>
                  <a:close/>
                </a:path>
              </a:pathLst>
            </a:custGeom>
            <a:solidFill>
              <a:srgbClr val="FFFFFF"/>
            </a:solidFill>
            <a:ln w="2286" cap="flat">
              <a:noFill/>
              <a:prstDash val="solid"/>
              <a:miter/>
            </a:ln>
          </p:spPr>
          <p:txBody>
            <a:bodyPr rtlCol="0" anchor="ctr"/>
            <a:lstStyle/>
            <a:p>
              <a:endParaRPr lang="en-US"/>
            </a:p>
          </p:txBody>
        </p:sp>
        <p:sp>
          <p:nvSpPr>
            <p:cNvPr id="18" name="Freeform 77">
              <a:extLst>
                <a:ext uri="{FF2B5EF4-FFF2-40B4-BE49-F238E27FC236}">
                  <a16:creationId xmlns:a16="http://schemas.microsoft.com/office/drawing/2014/main" id="{C02F0CD4-4202-DC8A-D40F-ECF34E4436C0}"/>
                </a:ext>
              </a:extLst>
            </p:cNvPr>
            <p:cNvSpPr/>
            <p:nvPr/>
          </p:nvSpPr>
          <p:spPr>
            <a:xfrm>
              <a:off x="8803438" y="6182715"/>
              <a:ext cx="457" cy="228"/>
            </a:xfrm>
            <a:custGeom>
              <a:avLst/>
              <a:gdLst>
                <a:gd name="connsiteX0" fmla="*/ 0 w 457"/>
                <a:gd name="connsiteY0" fmla="*/ 0 h 228"/>
                <a:gd name="connsiteX1" fmla="*/ 457 w 457"/>
                <a:gd name="connsiteY1" fmla="*/ 228 h 228"/>
                <a:gd name="connsiteX2" fmla="*/ 0 w 457"/>
                <a:gd name="connsiteY2" fmla="*/ 0 h 228"/>
              </a:gdLst>
              <a:ahLst/>
              <a:cxnLst>
                <a:cxn ang="0">
                  <a:pos x="connsiteX0" y="connsiteY0"/>
                </a:cxn>
                <a:cxn ang="0">
                  <a:pos x="connsiteX1" y="connsiteY1"/>
                </a:cxn>
                <a:cxn ang="0">
                  <a:pos x="connsiteX2" y="connsiteY2"/>
                </a:cxn>
              </a:cxnLst>
              <a:rect l="l" t="t" r="r" b="b"/>
              <a:pathLst>
                <a:path w="457" h="228">
                  <a:moveTo>
                    <a:pt x="0" y="0"/>
                  </a:moveTo>
                  <a:cubicBezTo>
                    <a:pt x="229" y="0"/>
                    <a:pt x="457" y="228"/>
                    <a:pt x="457" y="228"/>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19" name="Freeform 78">
              <a:extLst>
                <a:ext uri="{FF2B5EF4-FFF2-40B4-BE49-F238E27FC236}">
                  <a16:creationId xmlns:a16="http://schemas.microsoft.com/office/drawing/2014/main" id="{5D161F46-17EA-E569-F59F-575DE5D8BED2}"/>
                </a:ext>
              </a:extLst>
            </p:cNvPr>
            <p:cNvSpPr/>
            <p:nvPr/>
          </p:nvSpPr>
          <p:spPr>
            <a:xfrm>
              <a:off x="8485646" y="6092322"/>
              <a:ext cx="281901" cy="294304"/>
            </a:xfrm>
            <a:custGeom>
              <a:avLst/>
              <a:gdLst>
                <a:gd name="connsiteX0" fmla="*/ 149771 w 281901"/>
                <a:gd name="connsiteY0" fmla="*/ 255900 h 294304"/>
                <a:gd name="connsiteX1" fmla="*/ 228181 w 281901"/>
                <a:gd name="connsiteY1" fmla="*/ 178862 h 294304"/>
                <a:gd name="connsiteX2" fmla="*/ 278473 w 281901"/>
                <a:gd name="connsiteY2" fmla="*/ 79421 h 294304"/>
                <a:gd name="connsiteX3" fmla="*/ 281902 w 281901"/>
                <a:gd name="connsiteY3" fmla="*/ 80335 h 294304"/>
                <a:gd name="connsiteX4" fmla="*/ 233896 w 281901"/>
                <a:gd name="connsiteY4" fmla="*/ 67534 h 294304"/>
                <a:gd name="connsiteX5" fmla="*/ 11468 w 281901"/>
                <a:gd name="connsiteY5" fmla="*/ 554 h 294304"/>
                <a:gd name="connsiteX6" fmla="*/ 953 w 281901"/>
                <a:gd name="connsiteY6" fmla="*/ 18385 h 294304"/>
                <a:gd name="connsiteX7" fmla="*/ 4610 w 281901"/>
                <a:gd name="connsiteY7" fmla="*/ 44445 h 294304"/>
                <a:gd name="connsiteX8" fmla="*/ 45530 w 281901"/>
                <a:gd name="connsiteY8" fmla="*/ 279446 h 294304"/>
                <a:gd name="connsiteX9" fmla="*/ 48501 w 281901"/>
                <a:gd name="connsiteY9" fmla="*/ 294305 h 294304"/>
                <a:gd name="connsiteX10" fmla="*/ 112281 w 281901"/>
                <a:gd name="connsiteY10" fmla="*/ 276474 h 294304"/>
                <a:gd name="connsiteX11" fmla="*/ 149771 w 281901"/>
                <a:gd name="connsiteY11" fmla="*/ 255900 h 2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901" h="294304">
                  <a:moveTo>
                    <a:pt x="149771" y="255900"/>
                  </a:moveTo>
                  <a:cubicBezTo>
                    <a:pt x="180861" y="234412"/>
                    <a:pt x="205550" y="209037"/>
                    <a:pt x="228181" y="178862"/>
                  </a:cubicBezTo>
                  <a:cubicBezTo>
                    <a:pt x="250355" y="149144"/>
                    <a:pt x="267043" y="115082"/>
                    <a:pt x="278473" y="79421"/>
                  </a:cubicBezTo>
                  <a:cubicBezTo>
                    <a:pt x="279616" y="79649"/>
                    <a:pt x="280759" y="80107"/>
                    <a:pt x="281902" y="80335"/>
                  </a:cubicBezTo>
                  <a:cubicBezTo>
                    <a:pt x="264757" y="75763"/>
                    <a:pt x="245555" y="70734"/>
                    <a:pt x="233896" y="67534"/>
                  </a:cubicBezTo>
                  <a:cubicBezTo>
                    <a:pt x="194577" y="56561"/>
                    <a:pt x="46901" y="5812"/>
                    <a:pt x="11468" y="554"/>
                  </a:cubicBezTo>
                  <a:cubicBezTo>
                    <a:pt x="-3619" y="-1732"/>
                    <a:pt x="267" y="2840"/>
                    <a:pt x="953" y="18385"/>
                  </a:cubicBezTo>
                  <a:cubicBezTo>
                    <a:pt x="2096" y="27071"/>
                    <a:pt x="3010" y="35758"/>
                    <a:pt x="4610" y="44445"/>
                  </a:cubicBezTo>
                  <a:cubicBezTo>
                    <a:pt x="19469" y="122855"/>
                    <a:pt x="31128" y="201036"/>
                    <a:pt x="45530" y="279446"/>
                  </a:cubicBezTo>
                  <a:cubicBezTo>
                    <a:pt x="46444" y="284475"/>
                    <a:pt x="47587" y="289504"/>
                    <a:pt x="48501" y="294305"/>
                  </a:cubicBezTo>
                  <a:cubicBezTo>
                    <a:pt x="71133" y="291104"/>
                    <a:pt x="90792" y="285847"/>
                    <a:pt x="112281" y="276474"/>
                  </a:cubicBezTo>
                  <a:cubicBezTo>
                    <a:pt x="125540" y="270988"/>
                    <a:pt x="138113" y="264130"/>
                    <a:pt x="149771" y="255900"/>
                  </a:cubicBezTo>
                  <a:close/>
                </a:path>
              </a:pathLst>
            </a:custGeom>
            <a:solidFill>
              <a:srgbClr val="FFFFFF"/>
            </a:solidFill>
            <a:ln w="2286" cap="flat">
              <a:noFill/>
              <a:prstDash val="solid"/>
              <a:miter/>
            </a:ln>
          </p:spPr>
          <p:txBody>
            <a:bodyPr rtlCol="0" anchor="ctr"/>
            <a:lstStyle/>
            <a:p>
              <a:endParaRPr lang="en-US"/>
            </a:p>
          </p:txBody>
        </p:sp>
        <p:sp>
          <p:nvSpPr>
            <p:cNvPr id="20" name="Freeform 79">
              <a:extLst>
                <a:ext uri="{FF2B5EF4-FFF2-40B4-BE49-F238E27FC236}">
                  <a16:creationId xmlns:a16="http://schemas.microsoft.com/office/drawing/2014/main" id="{FCAA7F45-8238-8216-9F21-37C810229E50}"/>
                </a:ext>
              </a:extLst>
            </p:cNvPr>
            <p:cNvSpPr/>
            <p:nvPr/>
          </p:nvSpPr>
          <p:spPr>
            <a:xfrm>
              <a:off x="8537347" y="6400342"/>
              <a:ext cx="6858" cy="25603"/>
            </a:xfrm>
            <a:custGeom>
              <a:avLst/>
              <a:gdLst>
                <a:gd name="connsiteX0" fmla="*/ 6858 w 6858"/>
                <a:gd name="connsiteY0" fmla="*/ 25603 h 25603"/>
                <a:gd name="connsiteX1" fmla="*/ 0 w 6858"/>
                <a:gd name="connsiteY1" fmla="*/ 0 h 25603"/>
                <a:gd name="connsiteX2" fmla="*/ 6858 w 6858"/>
                <a:gd name="connsiteY2" fmla="*/ 25603 h 25603"/>
              </a:gdLst>
              <a:ahLst/>
              <a:cxnLst>
                <a:cxn ang="0">
                  <a:pos x="connsiteX0" y="connsiteY0"/>
                </a:cxn>
                <a:cxn ang="0">
                  <a:pos x="connsiteX1" y="connsiteY1"/>
                </a:cxn>
                <a:cxn ang="0">
                  <a:pos x="connsiteX2" y="connsiteY2"/>
                </a:cxn>
              </a:cxnLst>
              <a:rect l="l" t="t" r="r" b="b"/>
              <a:pathLst>
                <a:path w="6858" h="25603">
                  <a:moveTo>
                    <a:pt x="6858" y="25603"/>
                  </a:moveTo>
                  <a:cubicBezTo>
                    <a:pt x="4343" y="17145"/>
                    <a:pt x="2057" y="8687"/>
                    <a:pt x="0" y="0"/>
                  </a:cubicBezTo>
                  <a:cubicBezTo>
                    <a:pt x="2286" y="8687"/>
                    <a:pt x="4572" y="17145"/>
                    <a:pt x="6858" y="25603"/>
                  </a:cubicBezTo>
                  <a:close/>
                </a:path>
              </a:pathLst>
            </a:custGeom>
            <a:solidFill>
              <a:srgbClr val="FFFFFF"/>
            </a:solidFill>
            <a:ln w="2286" cap="flat">
              <a:noFill/>
              <a:prstDash val="solid"/>
              <a:miter/>
            </a:ln>
          </p:spPr>
          <p:txBody>
            <a:bodyPr rtlCol="0" anchor="ctr"/>
            <a:lstStyle/>
            <a:p>
              <a:endParaRPr lang="en-US"/>
            </a:p>
          </p:txBody>
        </p:sp>
        <p:sp>
          <p:nvSpPr>
            <p:cNvPr id="21" name="Freeform 80">
              <a:extLst>
                <a:ext uri="{FF2B5EF4-FFF2-40B4-BE49-F238E27FC236}">
                  <a16:creationId xmlns:a16="http://schemas.microsoft.com/office/drawing/2014/main" id="{8FA30B35-DA2C-8BEF-6AC1-AD6A55F8FEF1}"/>
                </a:ext>
              </a:extLst>
            </p:cNvPr>
            <p:cNvSpPr/>
            <p:nvPr/>
          </p:nvSpPr>
          <p:spPr>
            <a:xfrm>
              <a:off x="8802523" y="6182258"/>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8" y="0"/>
                    <a:pt x="457" y="229"/>
                    <a:pt x="686" y="229"/>
                  </a:cubicBezTo>
                  <a:cubicBezTo>
                    <a:pt x="457" y="229"/>
                    <a:pt x="228" y="229"/>
                    <a:pt x="0" y="0"/>
                  </a:cubicBezTo>
                  <a:close/>
                </a:path>
              </a:pathLst>
            </a:custGeom>
            <a:solidFill>
              <a:srgbClr val="FFFFFF"/>
            </a:solidFill>
            <a:ln w="2286" cap="flat">
              <a:noFill/>
              <a:prstDash val="solid"/>
              <a:miter/>
            </a:ln>
          </p:spPr>
          <p:txBody>
            <a:bodyPr rtlCol="0" anchor="ctr"/>
            <a:lstStyle/>
            <a:p>
              <a:endParaRPr lang="en-US"/>
            </a:p>
          </p:txBody>
        </p:sp>
        <p:sp>
          <p:nvSpPr>
            <p:cNvPr id="22" name="Freeform 81">
              <a:extLst>
                <a:ext uri="{FF2B5EF4-FFF2-40B4-BE49-F238E27FC236}">
                  <a16:creationId xmlns:a16="http://schemas.microsoft.com/office/drawing/2014/main" id="{68C95512-14F6-50EB-9931-D0E56C885483}"/>
                </a:ext>
              </a:extLst>
            </p:cNvPr>
            <p:cNvSpPr/>
            <p:nvPr/>
          </p:nvSpPr>
          <p:spPr>
            <a:xfrm>
              <a:off x="8796123" y="6180429"/>
              <a:ext cx="1371" cy="457"/>
            </a:xfrm>
            <a:custGeom>
              <a:avLst/>
              <a:gdLst>
                <a:gd name="connsiteX0" fmla="*/ 0 w 1371"/>
                <a:gd name="connsiteY0" fmla="*/ 0 h 457"/>
                <a:gd name="connsiteX1" fmla="*/ 1372 w 1371"/>
                <a:gd name="connsiteY1" fmla="*/ 457 h 457"/>
                <a:gd name="connsiteX2" fmla="*/ 0 w 1371"/>
                <a:gd name="connsiteY2" fmla="*/ 0 h 457"/>
              </a:gdLst>
              <a:ahLst/>
              <a:cxnLst>
                <a:cxn ang="0">
                  <a:pos x="connsiteX0" y="connsiteY0"/>
                </a:cxn>
                <a:cxn ang="0">
                  <a:pos x="connsiteX1" y="connsiteY1"/>
                </a:cxn>
                <a:cxn ang="0">
                  <a:pos x="connsiteX2" y="connsiteY2"/>
                </a:cxn>
              </a:cxnLst>
              <a:rect l="l" t="t" r="r" b="b"/>
              <a:pathLst>
                <a:path w="1371" h="457">
                  <a:moveTo>
                    <a:pt x="0" y="0"/>
                  </a:moveTo>
                  <a:cubicBezTo>
                    <a:pt x="457" y="228"/>
                    <a:pt x="914" y="228"/>
                    <a:pt x="1372" y="457"/>
                  </a:cubicBezTo>
                  <a:cubicBezTo>
                    <a:pt x="686" y="228"/>
                    <a:pt x="457" y="0"/>
                    <a:pt x="0" y="0"/>
                  </a:cubicBezTo>
                  <a:close/>
                </a:path>
              </a:pathLst>
            </a:custGeom>
            <a:solidFill>
              <a:srgbClr val="FFFFFF"/>
            </a:solidFill>
            <a:ln w="2286" cap="flat">
              <a:noFill/>
              <a:prstDash val="solid"/>
              <a:miter/>
            </a:ln>
          </p:spPr>
          <p:txBody>
            <a:bodyPr rtlCol="0" anchor="ctr"/>
            <a:lstStyle/>
            <a:p>
              <a:endParaRPr lang="en-US"/>
            </a:p>
          </p:txBody>
        </p:sp>
        <p:sp>
          <p:nvSpPr>
            <p:cNvPr id="23" name="Freeform 82">
              <a:extLst>
                <a:ext uri="{FF2B5EF4-FFF2-40B4-BE49-F238E27FC236}">
                  <a16:creationId xmlns:a16="http://schemas.microsoft.com/office/drawing/2014/main" id="{0AA5C7C7-CB38-C6A7-A197-04DD71070C4C}"/>
                </a:ext>
              </a:extLst>
            </p:cNvPr>
            <p:cNvSpPr/>
            <p:nvPr/>
          </p:nvSpPr>
          <p:spPr>
            <a:xfrm>
              <a:off x="8788350" y="6178143"/>
              <a:ext cx="2057" cy="457"/>
            </a:xfrm>
            <a:custGeom>
              <a:avLst/>
              <a:gdLst>
                <a:gd name="connsiteX0" fmla="*/ 0 w 2057"/>
                <a:gd name="connsiteY0" fmla="*/ 0 h 457"/>
                <a:gd name="connsiteX1" fmla="*/ 2057 w 2057"/>
                <a:gd name="connsiteY1" fmla="*/ 457 h 457"/>
                <a:gd name="connsiteX2" fmla="*/ 0 w 2057"/>
                <a:gd name="connsiteY2" fmla="*/ 0 h 457"/>
              </a:gdLst>
              <a:ahLst/>
              <a:cxnLst>
                <a:cxn ang="0">
                  <a:pos x="connsiteX0" y="connsiteY0"/>
                </a:cxn>
                <a:cxn ang="0">
                  <a:pos x="connsiteX1" y="connsiteY1"/>
                </a:cxn>
                <a:cxn ang="0">
                  <a:pos x="connsiteX2" y="connsiteY2"/>
                </a:cxn>
              </a:cxnLst>
              <a:rect l="l" t="t" r="r" b="b"/>
              <a:pathLst>
                <a:path w="2057" h="457">
                  <a:moveTo>
                    <a:pt x="0" y="0"/>
                  </a:moveTo>
                  <a:cubicBezTo>
                    <a:pt x="685" y="228"/>
                    <a:pt x="1371" y="457"/>
                    <a:pt x="2057" y="457"/>
                  </a:cubicBezTo>
                  <a:cubicBezTo>
                    <a:pt x="1371" y="457"/>
                    <a:pt x="685" y="228"/>
                    <a:pt x="0" y="0"/>
                  </a:cubicBezTo>
                  <a:close/>
                </a:path>
              </a:pathLst>
            </a:custGeom>
            <a:solidFill>
              <a:srgbClr val="FFFFFF"/>
            </a:solidFill>
            <a:ln w="2286" cap="flat">
              <a:noFill/>
              <a:prstDash val="solid"/>
              <a:miter/>
            </a:ln>
          </p:spPr>
          <p:txBody>
            <a:bodyPr rtlCol="0" anchor="ctr"/>
            <a:lstStyle/>
            <a:p>
              <a:endParaRPr lang="en-US"/>
            </a:p>
          </p:txBody>
        </p:sp>
        <p:sp>
          <p:nvSpPr>
            <p:cNvPr id="24" name="Freeform 83">
              <a:extLst>
                <a:ext uri="{FF2B5EF4-FFF2-40B4-BE49-F238E27FC236}">
                  <a16:creationId xmlns:a16="http://schemas.microsoft.com/office/drawing/2014/main" id="{741225D4-B44D-6D99-E8B7-FEA057726AD6}"/>
                </a:ext>
              </a:extLst>
            </p:cNvPr>
            <p:cNvSpPr/>
            <p:nvPr/>
          </p:nvSpPr>
          <p:spPr>
            <a:xfrm>
              <a:off x="8791093" y="6179058"/>
              <a:ext cx="1828" cy="457"/>
            </a:xfrm>
            <a:custGeom>
              <a:avLst/>
              <a:gdLst>
                <a:gd name="connsiteX0" fmla="*/ 0 w 1828"/>
                <a:gd name="connsiteY0" fmla="*/ 0 h 457"/>
                <a:gd name="connsiteX1" fmla="*/ 1829 w 1828"/>
                <a:gd name="connsiteY1" fmla="*/ 457 h 457"/>
                <a:gd name="connsiteX2" fmla="*/ 0 w 1828"/>
                <a:gd name="connsiteY2" fmla="*/ 0 h 457"/>
              </a:gdLst>
              <a:ahLst/>
              <a:cxnLst>
                <a:cxn ang="0">
                  <a:pos x="connsiteX0" y="connsiteY0"/>
                </a:cxn>
                <a:cxn ang="0">
                  <a:pos x="connsiteX1" y="connsiteY1"/>
                </a:cxn>
                <a:cxn ang="0">
                  <a:pos x="connsiteX2" y="connsiteY2"/>
                </a:cxn>
              </a:cxnLst>
              <a:rect l="l" t="t" r="r" b="b"/>
              <a:pathLst>
                <a:path w="1828" h="457">
                  <a:moveTo>
                    <a:pt x="0" y="0"/>
                  </a:moveTo>
                  <a:cubicBezTo>
                    <a:pt x="686" y="229"/>
                    <a:pt x="1143" y="229"/>
                    <a:pt x="1829" y="457"/>
                  </a:cubicBezTo>
                  <a:cubicBezTo>
                    <a:pt x="1371"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84">
              <a:extLst>
                <a:ext uri="{FF2B5EF4-FFF2-40B4-BE49-F238E27FC236}">
                  <a16:creationId xmlns:a16="http://schemas.microsoft.com/office/drawing/2014/main" id="{1ABB2852-A19E-5B44-154D-2EA4BCF803AD}"/>
                </a:ext>
              </a:extLst>
            </p:cNvPr>
            <p:cNvSpPr/>
            <p:nvPr/>
          </p:nvSpPr>
          <p:spPr>
            <a:xfrm>
              <a:off x="8793837" y="6179743"/>
              <a:ext cx="1371" cy="457"/>
            </a:xfrm>
            <a:custGeom>
              <a:avLst/>
              <a:gdLst>
                <a:gd name="connsiteX0" fmla="*/ 0 w 1371"/>
                <a:gd name="connsiteY0" fmla="*/ 0 h 457"/>
                <a:gd name="connsiteX1" fmla="*/ 1372 w 1371"/>
                <a:gd name="connsiteY1" fmla="*/ 457 h 457"/>
                <a:gd name="connsiteX2" fmla="*/ 0 w 1371"/>
                <a:gd name="connsiteY2" fmla="*/ 0 h 457"/>
              </a:gdLst>
              <a:ahLst/>
              <a:cxnLst>
                <a:cxn ang="0">
                  <a:pos x="connsiteX0" y="connsiteY0"/>
                </a:cxn>
                <a:cxn ang="0">
                  <a:pos x="connsiteX1" y="connsiteY1"/>
                </a:cxn>
                <a:cxn ang="0">
                  <a:pos x="connsiteX2" y="connsiteY2"/>
                </a:cxn>
              </a:cxnLst>
              <a:rect l="l" t="t" r="r" b="b"/>
              <a:pathLst>
                <a:path w="1371" h="457">
                  <a:moveTo>
                    <a:pt x="0" y="0"/>
                  </a:moveTo>
                  <a:cubicBezTo>
                    <a:pt x="457" y="228"/>
                    <a:pt x="914" y="228"/>
                    <a:pt x="1372" y="457"/>
                  </a:cubicBezTo>
                  <a:cubicBezTo>
                    <a:pt x="914" y="228"/>
                    <a:pt x="457" y="228"/>
                    <a:pt x="0" y="0"/>
                  </a:cubicBezTo>
                  <a:close/>
                </a:path>
              </a:pathLst>
            </a:custGeom>
            <a:solidFill>
              <a:srgbClr val="FFFFFF"/>
            </a:solidFill>
            <a:ln w="2286" cap="flat">
              <a:noFill/>
              <a:prstDash val="solid"/>
              <a:miter/>
            </a:ln>
          </p:spPr>
          <p:txBody>
            <a:bodyPr rtlCol="0" anchor="ctr"/>
            <a:lstStyle/>
            <a:p>
              <a:endParaRPr lang="en-US"/>
            </a:p>
          </p:txBody>
        </p:sp>
        <p:sp>
          <p:nvSpPr>
            <p:cNvPr id="26" name="Freeform 85">
              <a:extLst>
                <a:ext uri="{FF2B5EF4-FFF2-40B4-BE49-F238E27FC236}">
                  <a16:creationId xmlns:a16="http://schemas.microsoft.com/office/drawing/2014/main" id="{BE5572C2-E8E7-8DBF-7B52-5EF71BFDDDB8}"/>
                </a:ext>
              </a:extLst>
            </p:cNvPr>
            <p:cNvSpPr/>
            <p:nvPr/>
          </p:nvSpPr>
          <p:spPr>
            <a:xfrm>
              <a:off x="8801380" y="6182029"/>
              <a:ext cx="685" cy="228"/>
            </a:xfrm>
            <a:custGeom>
              <a:avLst/>
              <a:gdLst>
                <a:gd name="connsiteX0" fmla="*/ 0 w 685"/>
                <a:gd name="connsiteY0" fmla="*/ 0 h 228"/>
                <a:gd name="connsiteX1" fmla="*/ 686 w 685"/>
                <a:gd name="connsiteY1" fmla="*/ 228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8" y="0"/>
                    <a:pt x="457" y="228"/>
                    <a:pt x="686" y="228"/>
                  </a:cubicBezTo>
                  <a:cubicBezTo>
                    <a:pt x="457" y="0"/>
                    <a:pt x="228" y="0"/>
                    <a:pt x="0" y="0"/>
                  </a:cubicBezTo>
                  <a:close/>
                </a:path>
              </a:pathLst>
            </a:custGeom>
            <a:solidFill>
              <a:srgbClr val="FFFFFF"/>
            </a:solidFill>
            <a:ln w="2286" cap="flat">
              <a:noFill/>
              <a:prstDash val="solid"/>
              <a:miter/>
            </a:ln>
          </p:spPr>
          <p:txBody>
            <a:bodyPr rtlCol="0" anchor="ctr"/>
            <a:lstStyle/>
            <a:p>
              <a:endParaRPr lang="en-US"/>
            </a:p>
          </p:txBody>
        </p:sp>
        <p:sp>
          <p:nvSpPr>
            <p:cNvPr id="27" name="Freeform 86">
              <a:extLst>
                <a:ext uri="{FF2B5EF4-FFF2-40B4-BE49-F238E27FC236}">
                  <a16:creationId xmlns:a16="http://schemas.microsoft.com/office/drawing/2014/main" id="{2F811E70-C751-86B1-37EE-C0BDE222F274}"/>
                </a:ext>
              </a:extLst>
            </p:cNvPr>
            <p:cNvSpPr/>
            <p:nvPr/>
          </p:nvSpPr>
          <p:spPr>
            <a:xfrm>
              <a:off x="8798180" y="6180886"/>
              <a:ext cx="1143" cy="228"/>
            </a:xfrm>
            <a:custGeom>
              <a:avLst/>
              <a:gdLst>
                <a:gd name="connsiteX0" fmla="*/ 0 w 1143"/>
                <a:gd name="connsiteY0" fmla="*/ 0 h 228"/>
                <a:gd name="connsiteX1" fmla="*/ 1143 w 1143"/>
                <a:gd name="connsiteY1" fmla="*/ 228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8" y="0"/>
                    <a:pt x="686" y="228"/>
                    <a:pt x="1143" y="228"/>
                  </a:cubicBezTo>
                  <a:cubicBezTo>
                    <a:pt x="686" y="228"/>
                    <a:pt x="229" y="228"/>
                    <a:pt x="0" y="0"/>
                  </a:cubicBezTo>
                  <a:close/>
                </a:path>
              </a:pathLst>
            </a:custGeom>
            <a:solidFill>
              <a:srgbClr val="FFFFFF"/>
            </a:solidFill>
            <a:ln w="2286" cap="flat">
              <a:noFill/>
              <a:prstDash val="solid"/>
              <a:miter/>
            </a:ln>
          </p:spPr>
          <p:txBody>
            <a:bodyPr rtlCol="0" anchor="ctr"/>
            <a:lstStyle/>
            <a:p>
              <a:endParaRPr lang="en-US"/>
            </a:p>
          </p:txBody>
        </p:sp>
        <p:sp>
          <p:nvSpPr>
            <p:cNvPr id="28" name="Freeform 87">
              <a:extLst>
                <a:ext uri="{FF2B5EF4-FFF2-40B4-BE49-F238E27FC236}">
                  <a16:creationId xmlns:a16="http://schemas.microsoft.com/office/drawing/2014/main" id="{3BE1D1D5-F108-2193-127A-ECA8BFA55422}"/>
                </a:ext>
              </a:extLst>
            </p:cNvPr>
            <p:cNvSpPr/>
            <p:nvPr/>
          </p:nvSpPr>
          <p:spPr>
            <a:xfrm>
              <a:off x="8799780" y="6181572"/>
              <a:ext cx="914" cy="228"/>
            </a:xfrm>
            <a:custGeom>
              <a:avLst/>
              <a:gdLst>
                <a:gd name="connsiteX0" fmla="*/ 0 w 914"/>
                <a:gd name="connsiteY0" fmla="*/ 0 h 228"/>
                <a:gd name="connsiteX1" fmla="*/ 914 w 914"/>
                <a:gd name="connsiteY1" fmla="*/ 228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8" y="0"/>
                    <a:pt x="685" y="228"/>
                    <a:pt x="914" y="228"/>
                  </a:cubicBezTo>
                  <a:cubicBezTo>
                    <a:pt x="685" y="0"/>
                    <a:pt x="457" y="0"/>
                    <a:pt x="0" y="0"/>
                  </a:cubicBezTo>
                  <a:close/>
                </a:path>
              </a:pathLst>
            </a:custGeom>
            <a:solidFill>
              <a:srgbClr val="FFFFFF"/>
            </a:solidFill>
            <a:ln w="2286" cap="flat">
              <a:noFill/>
              <a:prstDash val="solid"/>
              <a:miter/>
            </a:ln>
          </p:spPr>
          <p:txBody>
            <a:bodyPr rtlCol="0" anchor="ctr"/>
            <a:lstStyle/>
            <a:p>
              <a:endParaRPr lang="en-US"/>
            </a:p>
          </p:txBody>
        </p:sp>
        <p:sp>
          <p:nvSpPr>
            <p:cNvPr id="29" name="Freeform 88">
              <a:extLst>
                <a:ext uri="{FF2B5EF4-FFF2-40B4-BE49-F238E27FC236}">
                  <a16:creationId xmlns:a16="http://schemas.microsoft.com/office/drawing/2014/main" id="{9C967446-48C6-456D-B578-95E51F94AA4C}"/>
                </a:ext>
              </a:extLst>
            </p:cNvPr>
            <p:cNvSpPr/>
            <p:nvPr/>
          </p:nvSpPr>
          <p:spPr>
            <a:xfrm>
              <a:off x="8775091" y="6174714"/>
              <a:ext cx="2743" cy="685"/>
            </a:xfrm>
            <a:custGeom>
              <a:avLst/>
              <a:gdLst>
                <a:gd name="connsiteX0" fmla="*/ 0 w 2743"/>
                <a:gd name="connsiteY0" fmla="*/ 0 h 685"/>
                <a:gd name="connsiteX1" fmla="*/ 2743 w 2743"/>
                <a:gd name="connsiteY1" fmla="*/ 685 h 685"/>
                <a:gd name="connsiteX2" fmla="*/ 0 w 2743"/>
                <a:gd name="connsiteY2" fmla="*/ 0 h 685"/>
              </a:gdLst>
              <a:ahLst/>
              <a:cxnLst>
                <a:cxn ang="0">
                  <a:pos x="connsiteX0" y="connsiteY0"/>
                </a:cxn>
                <a:cxn ang="0">
                  <a:pos x="connsiteX1" y="connsiteY1"/>
                </a:cxn>
                <a:cxn ang="0">
                  <a:pos x="connsiteX2" y="connsiteY2"/>
                </a:cxn>
              </a:cxnLst>
              <a:rect l="l" t="t" r="r" b="b"/>
              <a:pathLst>
                <a:path w="2743" h="685">
                  <a:moveTo>
                    <a:pt x="0" y="0"/>
                  </a:moveTo>
                  <a:cubicBezTo>
                    <a:pt x="914" y="228"/>
                    <a:pt x="1829" y="457"/>
                    <a:pt x="2743" y="685"/>
                  </a:cubicBezTo>
                  <a:cubicBezTo>
                    <a:pt x="1829" y="457"/>
                    <a:pt x="914" y="228"/>
                    <a:pt x="0" y="0"/>
                  </a:cubicBezTo>
                  <a:close/>
                </a:path>
              </a:pathLst>
            </a:custGeom>
            <a:solidFill>
              <a:srgbClr val="FFFFFF"/>
            </a:solidFill>
            <a:ln w="2286" cap="flat">
              <a:noFill/>
              <a:prstDash val="solid"/>
              <a:miter/>
            </a:ln>
          </p:spPr>
          <p:txBody>
            <a:bodyPr rtlCol="0" anchor="ctr"/>
            <a:lstStyle/>
            <a:p>
              <a:endParaRPr lang="en-US"/>
            </a:p>
          </p:txBody>
        </p:sp>
        <p:sp>
          <p:nvSpPr>
            <p:cNvPr id="30" name="Freeform 89">
              <a:extLst>
                <a:ext uri="{FF2B5EF4-FFF2-40B4-BE49-F238E27FC236}">
                  <a16:creationId xmlns:a16="http://schemas.microsoft.com/office/drawing/2014/main" id="{DD353F41-6CF2-801F-59E9-EF25CE5A64FE}"/>
                </a:ext>
              </a:extLst>
            </p:cNvPr>
            <p:cNvSpPr/>
            <p:nvPr/>
          </p:nvSpPr>
          <p:spPr>
            <a:xfrm>
              <a:off x="8768005" y="6172885"/>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5" y="228"/>
                    <a:pt x="1829" y="457"/>
                    <a:pt x="2972" y="686"/>
                  </a:cubicBezTo>
                  <a:cubicBezTo>
                    <a:pt x="1829" y="457"/>
                    <a:pt x="915" y="228"/>
                    <a:pt x="0" y="0"/>
                  </a:cubicBezTo>
                  <a:close/>
                </a:path>
              </a:pathLst>
            </a:custGeom>
            <a:solidFill>
              <a:srgbClr val="FFFFFF"/>
            </a:solidFill>
            <a:ln w="2286" cap="flat">
              <a:noFill/>
              <a:prstDash val="solid"/>
              <a:miter/>
            </a:ln>
          </p:spPr>
          <p:txBody>
            <a:bodyPr rtlCol="0" anchor="ctr"/>
            <a:lstStyle/>
            <a:p>
              <a:endParaRPr lang="en-US"/>
            </a:p>
          </p:txBody>
        </p:sp>
        <p:sp>
          <p:nvSpPr>
            <p:cNvPr id="31" name="Freeform 90">
              <a:extLst>
                <a:ext uri="{FF2B5EF4-FFF2-40B4-BE49-F238E27FC236}">
                  <a16:creationId xmlns:a16="http://schemas.microsoft.com/office/drawing/2014/main" id="{C18A2F1B-0B81-AEAB-2977-F6C5627E12A9}"/>
                </a:ext>
              </a:extLst>
            </p:cNvPr>
            <p:cNvSpPr/>
            <p:nvPr/>
          </p:nvSpPr>
          <p:spPr>
            <a:xfrm>
              <a:off x="8771662" y="6173800"/>
              <a:ext cx="2743" cy="685"/>
            </a:xfrm>
            <a:custGeom>
              <a:avLst/>
              <a:gdLst>
                <a:gd name="connsiteX0" fmla="*/ 0 w 2743"/>
                <a:gd name="connsiteY0" fmla="*/ 0 h 685"/>
                <a:gd name="connsiteX1" fmla="*/ 2743 w 2743"/>
                <a:gd name="connsiteY1" fmla="*/ 686 h 685"/>
                <a:gd name="connsiteX2" fmla="*/ 0 w 2743"/>
                <a:gd name="connsiteY2" fmla="*/ 0 h 685"/>
              </a:gdLst>
              <a:ahLst/>
              <a:cxnLst>
                <a:cxn ang="0">
                  <a:pos x="connsiteX0" y="connsiteY0"/>
                </a:cxn>
                <a:cxn ang="0">
                  <a:pos x="connsiteX1" y="connsiteY1"/>
                </a:cxn>
                <a:cxn ang="0">
                  <a:pos x="connsiteX2" y="connsiteY2"/>
                </a:cxn>
              </a:cxnLst>
              <a:rect l="l" t="t" r="r" b="b"/>
              <a:pathLst>
                <a:path w="2743" h="685">
                  <a:moveTo>
                    <a:pt x="0" y="0"/>
                  </a:moveTo>
                  <a:cubicBezTo>
                    <a:pt x="914" y="229"/>
                    <a:pt x="1829" y="457"/>
                    <a:pt x="2743"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32" name="Freeform 91">
              <a:extLst>
                <a:ext uri="{FF2B5EF4-FFF2-40B4-BE49-F238E27FC236}">
                  <a16:creationId xmlns:a16="http://schemas.microsoft.com/office/drawing/2014/main" id="{FD15AF19-966C-E66C-355B-2D40FAE78147}"/>
                </a:ext>
              </a:extLst>
            </p:cNvPr>
            <p:cNvSpPr/>
            <p:nvPr/>
          </p:nvSpPr>
          <p:spPr>
            <a:xfrm>
              <a:off x="8544891" y="6428232"/>
              <a:ext cx="3429" cy="11887"/>
            </a:xfrm>
            <a:custGeom>
              <a:avLst/>
              <a:gdLst>
                <a:gd name="connsiteX0" fmla="*/ 3429 w 3429"/>
                <a:gd name="connsiteY0" fmla="*/ 11887 h 11887"/>
                <a:gd name="connsiteX1" fmla="*/ 0 w 3429"/>
                <a:gd name="connsiteY1" fmla="*/ 0 h 11887"/>
                <a:gd name="connsiteX2" fmla="*/ 3429 w 3429"/>
                <a:gd name="connsiteY2" fmla="*/ 11887 h 11887"/>
              </a:gdLst>
              <a:ahLst/>
              <a:cxnLst>
                <a:cxn ang="0">
                  <a:pos x="connsiteX0" y="connsiteY0"/>
                </a:cxn>
                <a:cxn ang="0">
                  <a:pos x="connsiteX1" y="connsiteY1"/>
                </a:cxn>
                <a:cxn ang="0">
                  <a:pos x="connsiteX2" y="connsiteY2"/>
                </a:cxn>
              </a:cxnLst>
              <a:rect l="l" t="t" r="r" b="b"/>
              <a:pathLst>
                <a:path w="3429" h="11887">
                  <a:moveTo>
                    <a:pt x="3429" y="11887"/>
                  </a:moveTo>
                  <a:cubicBezTo>
                    <a:pt x="2286" y="8001"/>
                    <a:pt x="1143" y="3886"/>
                    <a:pt x="0" y="0"/>
                  </a:cubicBezTo>
                  <a:cubicBezTo>
                    <a:pt x="1143" y="3886"/>
                    <a:pt x="2286" y="7772"/>
                    <a:pt x="3429" y="11887"/>
                  </a:cubicBezTo>
                  <a:close/>
                </a:path>
              </a:pathLst>
            </a:custGeom>
            <a:solidFill>
              <a:srgbClr val="FFFFFF"/>
            </a:solidFill>
            <a:ln w="2286" cap="flat">
              <a:noFill/>
              <a:prstDash val="solid"/>
              <a:miter/>
            </a:ln>
          </p:spPr>
          <p:txBody>
            <a:bodyPr rtlCol="0" anchor="ctr"/>
            <a:lstStyle/>
            <a:p>
              <a:endParaRPr lang="en-US"/>
            </a:p>
          </p:txBody>
        </p:sp>
        <p:sp>
          <p:nvSpPr>
            <p:cNvPr id="33" name="Freeform 92">
              <a:extLst>
                <a:ext uri="{FF2B5EF4-FFF2-40B4-BE49-F238E27FC236}">
                  <a16:creationId xmlns:a16="http://schemas.microsoft.com/office/drawing/2014/main" id="{508C8694-2AD4-9DBC-663E-6752CEADC7AA}"/>
                </a:ext>
              </a:extLst>
            </p:cNvPr>
            <p:cNvSpPr/>
            <p:nvPr/>
          </p:nvSpPr>
          <p:spPr>
            <a:xfrm>
              <a:off x="8781721" y="6176543"/>
              <a:ext cx="5943" cy="1600"/>
            </a:xfrm>
            <a:custGeom>
              <a:avLst/>
              <a:gdLst>
                <a:gd name="connsiteX0" fmla="*/ 0 w 5943"/>
                <a:gd name="connsiteY0" fmla="*/ 0 h 1600"/>
                <a:gd name="connsiteX1" fmla="*/ 5944 w 5943"/>
                <a:gd name="connsiteY1" fmla="*/ 1601 h 1600"/>
                <a:gd name="connsiteX2" fmla="*/ 0 w 5943"/>
                <a:gd name="connsiteY2" fmla="*/ 0 h 1600"/>
              </a:gdLst>
              <a:ahLst/>
              <a:cxnLst>
                <a:cxn ang="0">
                  <a:pos x="connsiteX0" y="connsiteY0"/>
                </a:cxn>
                <a:cxn ang="0">
                  <a:pos x="connsiteX1" y="connsiteY1"/>
                </a:cxn>
                <a:cxn ang="0">
                  <a:pos x="connsiteX2" y="connsiteY2"/>
                </a:cxn>
              </a:cxnLst>
              <a:rect l="l" t="t" r="r" b="b"/>
              <a:pathLst>
                <a:path w="5943" h="1600">
                  <a:moveTo>
                    <a:pt x="0" y="0"/>
                  </a:moveTo>
                  <a:cubicBezTo>
                    <a:pt x="2058" y="458"/>
                    <a:pt x="4115" y="1143"/>
                    <a:pt x="5944" y="1601"/>
                  </a:cubicBezTo>
                  <a:cubicBezTo>
                    <a:pt x="4115" y="915"/>
                    <a:pt x="2058" y="458"/>
                    <a:pt x="0" y="0"/>
                  </a:cubicBezTo>
                  <a:close/>
                </a:path>
              </a:pathLst>
            </a:custGeom>
            <a:solidFill>
              <a:srgbClr val="FFFFFF"/>
            </a:solidFill>
            <a:ln w="2286" cap="flat">
              <a:noFill/>
              <a:prstDash val="solid"/>
              <a:miter/>
            </a:ln>
          </p:spPr>
          <p:txBody>
            <a:bodyPr rtlCol="0" anchor="ctr"/>
            <a:lstStyle/>
            <a:p>
              <a:endParaRPr lang="en-US"/>
            </a:p>
          </p:txBody>
        </p:sp>
        <p:sp>
          <p:nvSpPr>
            <p:cNvPr id="34" name="Freeform 93">
              <a:extLst>
                <a:ext uri="{FF2B5EF4-FFF2-40B4-BE49-F238E27FC236}">
                  <a16:creationId xmlns:a16="http://schemas.microsoft.com/office/drawing/2014/main" id="{6461D8D2-091A-40F1-8197-2D8D8889EE04}"/>
                </a:ext>
              </a:extLst>
            </p:cNvPr>
            <p:cNvSpPr/>
            <p:nvPr/>
          </p:nvSpPr>
          <p:spPr>
            <a:xfrm>
              <a:off x="8778520" y="6175629"/>
              <a:ext cx="2743" cy="685"/>
            </a:xfrm>
            <a:custGeom>
              <a:avLst/>
              <a:gdLst>
                <a:gd name="connsiteX0" fmla="*/ 0 w 2743"/>
                <a:gd name="connsiteY0" fmla="*/ 0 h 685"/>
                <a:gd name="connsiteX1" fmla="*/ 2743 w 2743"/>
                <a:gd name="connsiteY1" fmla="*/ 686 h 685"/>
                <a:gd name="connsiteX2" fmla="*/ 0 w 2743"/>
                <a:gd name="connsiteY2" fmla="*/ 0 h 685"/>
              </a:gdLst>
              <a:ahLst/>
              <a:cxnLst>
                <a:cxn ang="0">
                  <a:pos x="connsiteX0" y="connsiteY0"/>
                </a:cxn>
                <a:cxn ang="0">
                  <a:pos x="connsiteX1" y="connsiteY1"/>
                </a:cxn>
                <a:cxn ang="0">
                  <a:pos x="connsiteX2" y="connsiteY2"/>
                </a:cxn>
              </a:cxnLst>
              <a:rect l="l" t="t" r="r" b="b"/>
              <a:pathLst>
                <a:path w="2743" h="685">
                  <a:moveTo>
                    <a:pt x="0" y="0"/>
                  </a:moveTo>
                  <a:cubicBezTo>
                    <a:pt x="914" y="229"/>
                    <a:pt x="1829" y="457"/>
                    <a:pt x="2743"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35" name="Freeform 94">
              <a:extLst>
                <a:ext uri="{FF2B5EF4-FFF2-40B4-BE49-F238E27FC236}">
                  <a16:creationId xmlns:a16="http://schemas.microsoft.com/office/drawing/2014/main" id="{9552AA81-DC3C-5AF2-1B81-9FD88981DBA8}"/>
                </a:ext>
              </a:extLst>
            </p:cNvPr>
            <p:cNvSpPr/>
            <p:nvPr/>
          </p:nvSpPr>
          <p:spPr>
            <a:xfrm>
              <a:off x="8534147" y="6386855"/>
              <a:ext cx="3200" cy="13258"/>
            </a:xfrm>
            <a:custGeom>
              <a:avLst/>
              <a:gdLst>
                <a:gd name="connsiteX0" fmla="*/ 3201 w 3200"/>
                <a:gd name="connsiteY0" fmla="*/ 13259 h 13258"/>
                <a:gd name="connsiteX1" fmla="*/ 0 w 3200"/>
                <a:gd name="connsiteY1" fmla="*/ 0 h 13258"/>
                <a:gd name="connsiteX2" fmla="*/ 3201 w 3200"/>
                <a:gd name="connsiteY2" fmla="*/ 13259 h 13258"/>
              </a:gdLst>
              <a:ahLst/>
              <a:cxnLst>
                <a:cxn ang="0">
                  <a:pos x="connsiteX0" y="connsiteY0"/>
                </a:cxn>
                <a:cxn ang="0">
                  <a:pos x="connsiteX1" y="connsiteY1"/>
                </a:cxn>
                <a:cxn ang="0">
                  <a:pos x="connsiteX2" y="connsiteY2"/>
                </a:cxn>
              </a:cxnLst>
              <a:rect l="l" t="t" r="r" b="b"/>
              <a:pathLst>
                <a:path w="3200" h="13258">
                  <a:moveTo>
                    <a:pt x="3201" y="13259"/>
                  </a:moveTo>
                  <a:cubicBezTo>
                    <a:pt x="2058" y="8916"/>
                    <a:pt x="1143" y="4344"/>
                    <a:pt x="0" y="0"/>
                  </a:cubicBezTo>
                  <a:cubicBezTo>
                    <a:pt x="1143" y="4572"/>
                    <a:pt x="2286" y="8916"/>
                    <a:pt x="3201" y="13259"/>
                  </a:cubicBezTo>
                  <a:close/>
                </a:path>
              </a:pathLst>
            </a:custGeom>
            <a:solidFill>
              <a:srgbClr val="FFFFFF"/>
            </a:solidFill>
            <a:ln w="2286" cap="flat">
              <a:noFill/>
              <a:prstDash val="solid"/>
              <a:miter/>
            </a:ln>
          </p:spPr>
          <p:txBody>
            <a:bodyPr rtlCol="0" anchor="ctr"/>
            <a:lstStyle/>
            <a:p>
              <a:endParaRPr lang="en-US"/>
            </a:p>
          </p:txBody>
        </p:sp>
        <p:sp>
          <p:nvSpPr>
            <p:cNvPr id="36" name="Freeform 95">
              <a:extLst>
                <a:ext uri="{FF2B5EF4-FFF2-40B4-BE49-F238E27FC236}">
                  <a16:creationId xmlns:a16="http://schemas.microsoft.com/office/drawing/2014/main" id="{0FE9F7DE-680D-0A4C-D973-FE6691586257}"/>
                </a:ext>
              </a:extLst>
            </p:cNvPr>
            <p:cNvSpPr/>
            <p:nvPr/>
          </p:nvSpPr>
          <p:spPr>
            <a:xfrm>
              <a:off x="8906308" y="5853531"/>
              <a:ext cx="3657" cy="4800"/>
            </a:xfrm>
            <a:custGeom>
              <a:avLst/>
              <a:gdLst>
                <a:gd name="connsiteX0" fmla="*/ 0 w 3657"/>
                <a:gd name="connsiteY0" fmla="*/ 0 h 4800"/>
                <a:gd name="connsiteX1" fmla="*/ 3658 w 3657"/>
                <a:gd name="connsiteY1" fmla="*/ 4800 h 4800"/>
                <a:gd name="connsiteX2" fmla="*/ 0 w 3657"/>
                <a:gd name="connsiteY2" fmla="*/ 0 h 4800"/>
              </a:gdLst>
              <a:ahLst/>
              <a:cxnLst>
                <a:cxn ang="0">
                  <a:pos x="connsiteX0" y="connsiteY0"/>
                </a:cxn>
                <a:cxn ang="0">
                  <a:pos x="connsiteX1" y="connsiteY1"/>
                </a:cxn>
                <a:cxn ang="0">
                  <a:pos x="connsiteX2" y="connsiteY2"/>
                </a:cxn>
              </a:cxnLst>
              <a:rect l="l" t="t" r="r" b="b"/>
              <a:pathLst>
                <a:path w="3657" h="4800">
                  <a:moveTo>
                    <a:pt x="0" y="0"/>
                  </a:moveTo>
                  <a:cubicBezTo>
                    <a:pt x="1143" y="1600"/>
                    <a:pt x="2515" y="3200"/>
                    <a:pt x="3658" y="4800"/>
                  </a:cubicBezTo>
                  <a:cubicBezTo>
                    <a:pt x="2515" y="3200"/>
                    <a:pt x="1372" y="1600"/>
                    <a:pt x="0" y="0"/>
                  </a:cubicBezTo>
                  <a:close/>
                </a:path>
              </a:pathLst>
            </a:custGeom>
            <a:solidFill>
              <a:srgbClr val="FFFFFF"/>
            </a:solidFill>
            <a:ln w="2286" cap="flat">
              <a:noFill/>
              <a:prstDash val="solid"/>
              <a:miter/>
            </a:ln>
          </p:spPr>
          <p:txBody>
            <a:bodyPr rtlCol="0" anchor="ctr"/>
            <a:lstStyle/>
            <a:p>
              <a:endParaRPr lang="en-US"/>
            </a:p>
          </p:txBody>
        </p:sp>
        <p:sp>
          <p:nvSpPr>
            <p:cNvPr id="37" name="Freeform 96">
              <a:extLst>
                <a:ext uri="{FF2B5EF4-FFF2-40B4-BE49-F238E27FC236}">
                  <a16:creationId xmlns:a16="http://schemas.microsoft.com/office/drawing/2014/main" id="{27E94EE0-51F8-C9A0-15A5-D5EFF8C3BF35}"/>
                </a:ext>
              </a:extLst>
            </p:cNvPr>
            <p:cNvSpPr/>
            <p:nvPr/>
          </p:nvSpPr>
          <p:spPr>
            <a:xfrm>
              <a:off x="8669478" y="6093790"/>
              <a:ext cx="2286" cy="685"/>
            </a:xfrm>
            <a:custGeom>
              <a:avLst/>
              <a:gdLst>
                <a:gd name="connsiteX0" fmla="*/ 2286 w 2286"/>
                <a:gd name="connsiteY0" fmla="*/ 686 h 685"/>
                <a:gd name="connsiteX1" fmla="*/ 0 w 2286"/>
                <a:gd name="connsiteY1" fmla="*/ 0 h 685"/>
                <a:gd name="connsiteX2" fmla="*/ 2286 w 2286"/>
                <a:gd name="connsiteY2" fmla="*/ 686 h 685"/>
              </a:gdLst>
              <a:ahLst/>
              <a:cxnLst>
                <a:cxn ang="0">
                  <a:pos x="connsiteX0" y="connsiteY0"/>
                </a:cxn>
                <a:cxn ang="0">
                  <a:pos x="connsiteX1" y="connsiteY1"/>
                </a:cxn>
                <a:cxn ang="0">
                  <a:pos x="connsiteX2" y="connsiteY2"/>
                </a:cxn>
              </a:cxnLst>
              <a:rect l="l" t="t" r="r" b="b"/>
              <a:pathLst>
                <a:path w="2286" h="685">
                  <a:moveTo>
                    <a:pt x="2286" y="686"/>
                  </a:moveTo>
                  <a:cubicBezTo>
                    <a:pt x="1371" y="457"/>
                    <a:pt x="685" y="229"/>
                    <a:pt x="0" y="0"/>
                  </a:cubicBezTo>
                  <a:cubicBezTo>
                    <a:pt x="685" y="229"/>
                    <a:pt x="1371" y="457"/>
                    <a:pt x="2286" y="686"/>
                  </a:cubicBezTo>
                  <a:close/>
                </a:path>
              </a:pathLst>
            </a:custGeom>
            <a:solidFill>
              <a:srgbClr val="FFFFFF"/>
            </a:solidFill>
            <a:ln w="2286" cap="flat">
              <a:noFill/>
              <a:prstDash val="solid"/>
              <a:miter/>
            </a:ln>
          </p:spPr>
          <p:txBody>
            <a:bodyPr rtlCol="0" anchor="ctr"/>
            <a:lstStyle/>
            <a:p>
              <a:endParaRPr lang="en-US"/>
            </a:p>
          </p:txBody>
        </p:sp>
        <p:sp>
          <p:nvSpPr>
            <p:cNvPr id="38" name="Freeform 97">
              <a:extLst>
                <a:ext uri="{FF2B5EF4-FFF2-40B4-BE49-F238E27FC236}">
                  <a16:creationId xmlns:a16="http://schemas.microsoft.com/office/drawing/2014/main" id="{1F17F602-7CC0-0C5A-21FD-DC487AF2ED41}"/>
                </a:ext>
              </a:extLst>
            </p:cNvPr>
            <p:cNvSpPr/>
            <p:nvPr/>
          </p:nvSpPr>
          <p:spPr>
            <a:xfrm>
              <a:off x="8672221" y="6094476"/>
              <a:ext cx="2743" cy="685"/>
            </a:xfrm>
            <a:custGeom>
              <a:avLst/>
              <a:gdLst>
                <a:gd name="connsiteX0" fmla="*/ 2743 w 2743"/>
                <a:gd name="connsiteY0" fmla="*/ 686 h 685"/>
                <a:gd name="connsiteX1" fmla="*/ 0 w 2743"/>
                <a:gd name="connsiteY1" fmla="*/ 0 h 685"/>
                <a:gd name="connsiteX2" fmla="*/ 2743 w 2743"/>
                <a:gd name="connsiteY2" fmla="*/ 686 h 685"/>
              </a:gdLst>
              <a:ahLst/>
              <a:cxnLst>
                <a:cxn ang="0">
                  <a:pos x="connsiteX0" y="connsiteY0"/>
                </a:cxn>
                <a:cxn ang="0">
                  <a:pos x="connsiteX1" y="connsiteY1"/>
                </a:cxn>
                <a:cxn ang="0">
                  <a:pos x="connsiteX2" y="connsiteY2"/>
                </a:cxn>
              </a:cxnLst>
              <a:rect l="l" t="t" r="r" b="b"/>
              <a:pathLst>
                <a:path w="2743" h="685">
                  <a:moveTo>
                    <a:pt x="2743" y="686"/>
                  </a:moveTo>
                  <a:cubicBezTo>
                    <a:pt x="1829" y="457"/>
                    <a:pt x="914" y="229"/>
                    <a:pt x="0" y="0"/>
                  </a:cubicBezTo>
                  <a:cubicBezTo>
                    <a:pt x="914" y="229"/>
                    <a:pt x="1600" y="457"/>
                    <a:pt x="2743" y="686"/>
                  </a:cubicBezTo>
                  <a:close/>
                </a:path>
              </a:pathLst>
            </a:custGeom>
            <a:solidFill>
              <a:srgbClr val="FFFFFF"/>
            </a:solidFill>
            <a:ln w="2286" cap="flat">
              <a:noFill/>
              <a:prstDash val="solid"/>
              <a:miter/>
            </a:ln>
          </p:spPr>
          <p:txBody>
            <a:bodyPr rtlCol="0" anchor="ctr"/>
            <a:lstStyle/>
            <a:p>
              <a:endParaRPr lang="en-US"/>
            </a:p>
          </p:txBody>
        </p:sp>
        <p:sp>
          <p:nvSpPr>
            <p:cNvPr id="39" name="Freeform 98">
              <a:extLst>
                <a:ext uri="{FF2B5EF4-FFF2-40B4-BE49-F238E27FC236}">
                  <a16:creationId xmlns:a16="http://schemas.microsoft.com/office/drawing/2014/main" id="{EC0E894A-F03C-C6D9-6794-E02ACE572EB1}"/>
                </a:ext>
              </a:extLst>
            </p:cNvPr>
            <p:cNvSpPr/>
            <p:nvPr/>
          </p:nvSpPr>
          <p:spPr>
            <a:xfrm>
              <a:off x="8919109" y="5871362"/>
              <a:ext cx="3200" cy="5029"/>
            </a:xfrm>
            <a:custGeom>
              <a:avLst/>
              <a:gdLst>
                <a:gd name="connsiteX0" fmla="*/ 0 w 3200"/>
                <a:gd name="connsiteY0" fmla="*/ 0 h 5029"/>
                <a:gd name="connsiteX1" fmla="*/ 3200 w 3200"/>
                <a:gd name="connsiteY1" fmla="*/ 5030 h 5029"/>
                <a:gd name="connsiteX2" fmla="*/ 0 w 3200"/>
                <a:gd name="connsiteY2" fmla="*/ 0 h 5029"/>
              </a:gdLst>
              <a:ahLst/>
              <a:cxnLst>
                <a:cxn ang="0">
                  <a:pos x="connsiteX0" y="connsiteY0"/>
                </a:cxn>
                <a:cxn ang="0">
                  <a:pos x="connsiteX1" y="connsiteY1"/>
                </a:cxn>
                <a:cxn ang="0">
                  <a:pos x="connsiteX2" y="connsiteY2"/>
                </a:cxn>
              </a:cxnLst>
              <a:rect l="l" t="t" r="r" b="b"/>
              <a:pathLst>
                <a:path w="3200" h="5029">
                  <a:moveTo>
                    <a:pt x="0" y="0"/>
                  </a:moveTo>
                  <a:cubicBezTo>
                    <a:pt x="1143" y="1601"/>
                    <a:pt x="2057" y="3201"/>
                    <a:pt x="3200" y="5030"/>
                  </a:cubicBezTo>
                  <a:cubicBezTo>
                    <a:pt x="2286" y="3201"/>
                    <a:pt x="1143" y="1601"/>
                    <a:pt x="0" y="0"/>
                  </a:cubicBezTo>
                  <a:close/>
                </a:path>
              </a:pathLst>
            </a:custGeom>
            <a:solidFill>
              <a:srgbClr val="FFFFFF"/>
            </a:solidFill>
            <a:ln w="2286" cap="flat">
              <a:noFill/>
              <a:prstDash val="solid"/>
              <a:miter/>
            </a:ln>
          </p:spPr>
          <p:txBody>
            <a:bodyPr rtlCol="0" anchor="ctr"/>
            <a:lstStyle/>
            <a:p>
              <a:endParaRPr lang="en-US"/>
            </a:p>
          </p:txBody>
        </p:sp>
        <p:sp>
          <p:nvSpPr>
            <p:cNvPr id="40" name="Freeform 99">
              <a:extLst>
                <a:ext uri="{FF2B5EF4-FFF2-40B4-BE49-F238E27FC236}">
                  <a16:creationId xmlns:a16="http://schemas.microsoft.com/office/drawing/2014/main" id="{9E438FF3-5C95-293C-E608-1C42FAC62C6C}"/>
                </a:ext>
              </a:extLst>
            </p:cNvPr>
            <p:cNvSpPr/>
            <p:nvPr/>
          </p:nvSpPr>
          <p:spPr>
            <a:xfrm>
              <a:off x="8910423" y="5859018"/>
              <a:ext cx="3886" cy="5486"/>
            </a:xfrm>
            <a:custGeom>
              <a:avLst/>
              <a:gdLst>
                <a:gd name="connsiteX0" fmla="*/ 0 w 3886"/>
                <a:gd name="connsiteY0" fmla="*/ 0 h 5486"/>
                <a:gd name="connsiteX1" fmla="*/ 3886 w 3886"/>
                <a:gd name="connsiteY1" fmla="*/ 5486 h 5486"/>
                <a:gd name="connsiteX2" fmla="*/ 0 w 3886"/>
                <a:gd name="connsiteY2" fmla="*/ 0 h 5486"/>
              </a:gdLst>
              <a:ahLst/>
              <a:cxnLst>
                <a:cxn ang="0">
                  <a:pos x="connsiteX0" y="connsiteY0"/>
                </a:cxn>
                <a:cxn ang="0">
                  <a:pos x="connsiteX1" y="connsiteY1"/>
                </a:cxn>
                <a:cxn ang="0">
                  <a:pos x="connsiteX2" y="connsiteY2"/>
                </a:cxn>
              </a:cxnLst>
              <a:rect l="l" t="t" r="r" b="b"/>
              <a:pathLst>
                <a:path w="3886" h="5486">
                  <a:moveTo>
                    <a:pt x="0" y="0"/>
                  </a:moveTo>
                  <a:cubicBezTo>
                    <a:pt x="1372" y="1829"/>
                    <a:pt x="2743" y="3658"/>
                    <a:pt x="3886" y="5486"/>
                  </a:cubicBezTo>
                  <a:cubicBezTo>
                    <a:pt x="2743" y="3429"/>
                    <a:pt x="1372" y="1600"/>
                    <a:pt x="0" y="0"/>
                  </a:cubicBezTo>
                  <a:close/>
                </a:path>
              </a:pathLst>
            </a:custGeom>
            <a:solidFill>
              <a:srgbClr val="FFFFFF"/>
            </a:solidFill>
            <a:ln w="2286" cap="flat">
              <a:noFill/>
              <a:prstDash val="solid"/>
              <a:miter/>
            </a:ln>
          </p:spPr>
          <p:txBody>
            <a:bodyPr rtlCol="0" anchor="ctr"/>
            <a:lstStyle/>
            <a:p>
              <a:endParaRPr lang="en-US"/>
            </a:p>
          </p:txBody>
        </p:sp>
        <p:sp>
          <p:nvSpPr>
            <p:cNvPr id="41" name="Freeform 100">
              <a:extLst>
                <a:ext uri="{FF2B5EF4-FFF2-40B4-BE49-F238E27FC236}">
                  <a16:creationId xmlns:a16="http://schemas.microsoft.com/office/drawing/2014/main" id="{E052B451-2553-D87E-DD03-CBDC0BDC0D69}"/>
                </a:ext>
              </a:extLst>
            </p:cNvPr>
            <p:cNvSpPr/>
            <p:nvPr/>
          </p:nvSpPr>
          <p:spPr>
            <a:xfrm>
              <a:off x="8922767" y="5876848"/>
              <a:ext cx="3429" cy="5486"/>
            </a:xfrm>
            <a:custGeom>
              <a:avLst/>
              <a:gdLst>
                <a:gd name="connsiteX0" fmla="*/ 0 w 3429"/>
                <a:gd name="connsiteY0" fmla="*/ 0 h 5486"/>
                <a:gd name="connsiteX1" fmla="*/ 3429 w 3429"/>
                <a:gd name="connsiteY1" fmla="*/ 5486 h 5486"/>
                <a:gd name="connsiteX2" fmla="*/ 0 w 3429"/>
                <a:gd name="connsiteY2" fmla="*/ 0 h 5486"/>
              </a:gdLst>
              <a:ahLst/>
              <a:cxnLst>
                <a:cxn ang="0">
                  <a:pos x="connsiteX0" y="connsiteY0"/>
                </a:cxn>
                <a:cxn ang="0">
                  <a:pos x="connsiteX1" y="connsiteY1"/>
                </a:cxn>
                <a:cxn ang="0">
                  <a:pos x="connsiteX2" y="connsiteY2"/>
                </a:cxn>
              </a:cxnLst>
              <a:rect l="l" t="t" r="r" b="b"/>
              <a:pathLst>
                <a:path w="3429" h="5486">
                  <a:moveTo>
                    <a:pt x="0" y="0"/>
                  </a:moveTo>
                  <a:cubicBezTo>
                    <a:pt x="1143" y="1829"/>
                    <a:pt x="2286" y="3657"/>
                    <a:pt x="3429" y="5486"/>
                  </a:cubicBezTo>
                  <a:cubicBezTo>
                    <a:pt x="2286" y="3657"/>
                    <a:pt x="1143" y="1829"/>
                    <a:pt x="0" y="0"/>
                  </a:cubicBezTo>
                  <a:close/>
                </a:path>
              </a:pathLst>
            </a:custGeom>
            <a:solidFill>
              <a:srgbClr val="FFFFFF"/>
            </a:solidFill>
            <a:ln w="2286" cap="flat">
              <a:noFill/>
              <a:prstDash val="solid"/>
              <a:miter/>
            </a:ln>
          </p:spPr>
          <p:txBody>
            <a:bodyPr rtlCol="0" anchor="ctr"/>
            <a:lstStyle/>
            <a:p>
              <a:endParaRPr lang="en-US"/>
            </a:p>
          </p:txBody>
        </p:sp>
        <p:sp>
          <p:nvSpPr>
            <p:cNvPr id="42" name="Freeform 101">
              <a:extLst>
                <a:ext uri="{FF2B5EF4-FFF2-40B4-BE49-F238E27FC236}">
                  <a16:creationId xmlns:a16="http://schemas.microsoft.com/office/drawing/2014/main" id="{2B38A50B-4D47-248E-FB4F-53CA3A6CFDA2}"/>
                </a:ext>
              </a:extLst>
            </p:cNvPr>
            <p:cNvSpPr/>
            <p:nvPr/>
          </p:nvSpPr>
          <p:spPr>
            <a:xfrm>
              <a:off x="8915223" y="5865418"/>
              <a:ext cx="2971" cy="4343"/>
            </a:xfrm>
            <a:custGeom>
              <a:avLst/>
              <a:gdLst>
                <a:gd name="connsiteX0" fmla="*/ 0 w 2971"/>
                <a:gd name="connsiteY0" fmla="*/ 0 h 4343"/>
                <a:gd name="connsiteX1" fmla="*/ 2971 w 2971"/>
                <a:gd name="connsiteY1" fmla="*/ 4343 h 4343"/>
                <a:gd name="connsiteX2" fmla="*/ 0 w 2971"/>
                <a:gd name="connsiteY2" fmla="*/ 0 h 4343"/>
              </a:gdLst>
              <a:ahLst/>
              <a:cxnLst>
                <a:cxn ang="0">
                  <a:pos x="connsiteX0" y="connsiteY0"/>
                </a:cxn>
                <a:cxn ang="0">
                  <a:pos x="connsiteX1" y="connsiteY1"/>
                </a:cxn>
                <a:cxn ang="0">
                  <a:pos x="connsiteX2" y="connsiteY2"/>
                </a:cxn>
              </a:cxnLst>
              <a:rect l="l" t="t" r="r" b="b"/>
              <a:pathLst>
                <a:path w="2971" h="4343">
                  <a:moveTo>
                    <a:pt x="0" y="0"/>
                  </a:moveTo>
                  <a:cubicBezTo>
                    <a:pt x="1143" y="1371"/>
                    <a:pt x="2057" y="2972"/>
                    <a:pt x="2971" y="4343"/>
                  </a:cubicBezTo>
                  <a:cubicBezTo>
                    <a:pt x="2057" y="2972"/>
                    <a:pt x="914" y="1371"/>
                    <a:pt x="0" y="0"/>
                  </a:cubicBezTo>
                  <a:close/>
                </a:path>
              </a:pathLst>
            </a:custGeom>
            <a:solidFill>
              <a:srgbClr val="FFFFFF"/>
            </a:solidFill>
            <a:ln w="2286" cap="flat">
              <a:noFill/>
              <a:prstDash val="solid"/>
              <a:miter/>
            </a:ln>
          </p:spPr>
          <p:txBody>
            <a:bodyPr rtlCol="0" anchor="ctr"/>
            <a:lstStyle/>
            <a:p>
              <a:endParaRPr lang="en-US"/>
            </a:p>
          </p:txBody>
        </p:sp>
        <p:sp>
          <p:nvSpPr>
            <p:cNvPr id="43" name="Freeform 102">
              <a:extLst>
                <a:ext uri="{FF2B5EF4-FFF2-40B4-BE49-F238E27FC236}">
                  <a16:creationId xmlns:a16="http://schemas.microsoft.com/office/drawing/2014/main" id="{92E97EF2-6ADD-6A8C-0E6C-26E76C16D14D}"/>
                </a:ext>
              </a:extLst>
            </p:cNvPr>
            <p:cNvSpPr/>
            <p:nvPr/>
          </p:nvSpPr>
          <p:spPr>
            <a:xfrm>
              <a:off x="8662849" y="6091732"/>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8"/>
                    <a:pt x="0" y="0"/>
                  </a:cubicBezTo>
                  <a:cubicBezTo>
                    <a:pt x="457" y="228"/>
                    <a:pt x="1143" y="457"/>
                    <a:pt x="1829" y="686"/>
                  </a:cubicBezTo>
                  <a:close/>
                </a:path>
              </a:pathLst>
            </a:custGeom>
            <a:solidFill>
              <a:srgbClr val="FFFFFF"/>
            </a:solidFill>
            <a:ln w="2286" cap="flat">
              <a:noFill/>
              <a:prstDash val="solid"/>
              <a:miter/>
            </a:ln>
          </p:spPr>
          <p:txBody>
            <a:bodyPr rtlCol="0" anchor="ctr"/>
            <a:lstStyle/>
            <a:p>
              <a:endParaRPr lang="en-US"/>
            </a:p>
          </p:txBody>
        </p:sp>
        <p:sp>
          <p:nvSpPr>
            <p:cNvPr id="44" name="Freeform 103">
              <a:extLst>
                <a:ext uri="{FF2B5EF4-FFF2-40B4-BE49-F238E27FC236}">
                  <a16:creationId xmlns:a16="http://schemas.microsoft.com/office/drawing/2014/main" id="{89B9A596-EBD3-7439-A331-459DC95A4BD8}"/>
                </a:ext>
              </a:extLst>
            </p:cNvPr>
            <p:cNvSpPr/>
            <p:nvPr/>
          </p:nvSpPr>
          <p:spPr>
            <a:xfrm>
              <a:off x="8664678" y="6092418"/>
              <a:ext cx="2057" cy="685"/>
            </a:xfrm>
            <a:custGeom>
              <a:avLst/>
              <a:gdLst>
                <a:gd name="connsiteX0" fmla="*/ 2057 w 2057"/>
                <a:gd name="connsiteY0" fmla="*/ 685 h 685"/>
                <a:gd name="connsiteX1" fmla="*/ 0 w 2057"/>
                <a:gd name="connsiteY1" fmla="*/ 0 h 685"/>
                <a:gd name="connsiteX2" fmla="*/ 2057 w 2057"/>
                <a:gd name="connsiteY2" fmla="*/ 685 h 685"/>
              </a:gdLst>
              <a:ahLst/>
              <a:cxnLst>
                <a:cxn ang="0">
                  <a:pos x="connsiteX0" y="connsiteY0"/>
                </a:cxn>
                <a:cxn ang="0">
                  <a:pos x="connsiteX1" y="connsiteY1"/>
                </a:cxn>
                <a:cxn ang="0">
                  <a:pos x="connsiteX2" y="connsiteY2"/>
                </a:cxn>
              </a:cxnLst>
              <a:rect l="l" t="t" r="r" b="b"/>
              <a:pathLst>
                <a:path w="2057" h="685">
                  <a:moveTo>
                    <a:pt x="2057" y="685"/>
                  </a:moveTo>
                  <a:cubicBezTo>
                    <a:pt x="1372" y="457"/>
                    <a:pt x="686" y="228"/>
                    <a:pt x="0" y="0"/>
                  </a:cubicBezTo>
                  <a:cubicBezTo>
                    <a:pt x="686" y="228"/>
                    <a:pt x="1372" y="457"/>
                    <a:pt x="2057" y="685"/>
                  </a:cubicBezTo>
                  <a:close/>
                </a:path>
              </a:pathLst>
            </a:custGeom>
            <a:solidFill>
              <a:srgbClr val="FFFFFF"/>
            </a:solidFill>
            <a:ln w="2286" cap="flat">
              <a:noFill/>
              <a:prstDash val="solid"/>
              <a:miter/>
            </a:ln>
          </p:spPr>
          <p:txBody>
            <a:bodyPr rtlCol="0" anchor="ctr"/>
            <a:lstStyle/>
            <a:p>
              <a:endParaRPr lang="en-US"/>
            </a:p>
          </p:txBody>
        </p:sp>
        <p:sp>
          <p:nvSpPr>
            <p:cNvPr id="45" name="Freeform 104">
              <a:extLst>
                <a:ext uri="{FF2B5EF4-FFF2-40B4-BE49-F238E27FC236}">
                  <a16:creationId xmlns:a16="http://schemas.microsoft.com/office/drawing/2014/main" id="{50446D0C-39DA-6E8E-4797-984A5DC6487F}"/>
                </a:ext>
              </a:extLst>
            </p:cNvPr>
            <p:cNvSpPr/>
            <p:nvPr/>
          </p:nvSpPr>
          <p:spPr>
            <a:xfrm>
              <a:off x="8656219" y="6082588"/>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686"/>
                    <a:pt x="0" y="0"/>
                  </a:cubicBezTo>
                  <a:cubicBezTo>
                    <a:pt x="0" y="457"/>
                    <a:pt x="0" y="1143"/>
                    <a:pt x="0" y="1600"/>
                  </a:cubicBezTo>
                  <a:close/>
                </a:path>
              </a:pathLst>
            </a:custGeom>
            <a:solidFill>
              <a:srgbClr val="FFFFFF"/>
            </a:solidFill>
            <a:ln w="2286" cap="flat">
              <a:noFill/>
              <a:prstDash val="solid"/>
              <a:miter/>
            </a:ln>
          </p:spPr>
          <p:txBody>
            <a:bodyPr rtlCol="0" anchor="ctr"/>
            <a:lstStyle/>
            <a:p>
              <a:endParaRPr lang="en-US"/>
            </a:p>
          </p:txBody>
        </p:sp>
        <p:sp>
          <p:nvSpPr>
            <p:cNvPr id="46" name="Freeform 105">
              <a:extLst>
                <a:ext uri="{FF2B5EF4-FFF2-40B4-BE49-F238E27FC236}">
                  <a16:creationId xmlns:a16="http://schemas.microsoft.com/office/drawing/2014/main" id="{1751DB06-A1BC-90A5-499E-F839F3009658}"/>
                </a:ext>
              </a:extLst>
            </p:cNvPr>
            <p:cNvSpPr/>
            <p:nvPr/>
          </p:nvSpPr>
          <p:spPr>
            <a:xfrm>
              <a:off x="8927110" y="5883935"/>
              <a:ext cx="2514" cy="4343"/>
            </a:xfrm>
            <a:custGeom>
              <a:avLst/>
              <a:gdLst>
                <a:gd name="connsiteX0" fmla="*/ 0 w 2514"/>
                <a:gd name="connsiteY0" fmla="*/ 0 h 4343"/>
                <a:gd name="connsiteX1" fmla="*/ 2514 w 2514"/>
                <a:gd name="connsiteY1" fmla="*/ 4344 h 4343"/>
                <a:gd name="connsiteX2" fmla="*/ 0 w 2514"/>
                <a:gd name="connsiteY2" fmla="*/ 0 h 4343"/>
              </a:gdLst>
              <a:ahLst/>
              <a:cxnLst>
                <a:cxn ang="0">
                  <a:pos x="connsiteX0" y="connsiteY0"/>
                </a:cxn>
                <a:cxn ang="0">
                  <a:pos x="connsiteX1" y="connsiteY1"/>
                </a:cxn>
                <a:cxn ang="0">
                  <a:pos x="connsiteX2" y="connsiteY2"/>
                </a:cxn>
              </a:cxnLst>
              <a:rect l="l" t="t" r="r" b="b"/>
              <a:pathLst>
                <a:path w="2514" h="4343">
                  <a:moveTo>
                    <a:pt x="0" y="0"/>
                  </a:moveTo>
                  <a:cubicBezTo>
                    <a:pt x="914" y="1372"/>
                    <a:pt x="1600" y="2972"/>
                    <a:pt x="2514" y="4344"/>
                  </a:cubicBezTo>
                  <a:cubicBezTo>
                    <a:pt x="1600" y="2972"/>
                    <a:pt x="914" y="1372"/>
                    <a:pt x="0" y="0"/>
                  </a:cubicBezTo>
                  <a:close/>
                </a:path>
              </a:pathLst>
            </a:custGeom>
            <a:solidFill>
              <a:srgbClr val="FFFFFF"/>
            </a:solidFill>
            <a:ln w="2286" cap="flat">
              <a:noFill/>
              <a:prstDash val="solid"/>
              <a:miter/>
            </a:ln>
          </p:spPr>
          <p:txBody>
            <a:bodyPr rtlCol="0" anchor="ctr"/>
            <a:lstStyle/>
            <a:p>
              <a:endParaRPr lang="en-US"/>
            </a:p>
          </p:txBody>
        </p:sp>
        <p:sp>
          <p:nvSpPr>
            <p:cNvPr id="47" name="Freeform 106">
              <a:extLst>
                <a:ext uri="{FF2B5EF4-FFF2-40B4-BE49-F238E27FC236}">
                  <a16:creationId xmlns:a16="http://schemas.microsoft.com/office/drawing/2014/main" id="{3BF643F4-3848-9914-4B9C-B0F8DC1A59A0}"/>
                </a:ext>
              </a:extLst>
            </p:cNvPr>
            <p:cNvSpPr/>
            <p:nvPr/>
          </p:nvSpPr>
          <p:spPr>
            <a:xfrm>
              <a:off x="8666735" y="6093104"/>
              <a:ext cx="2286" cy="685"/>
            </a:xfrm>
            <a:custGeom>
              <a:avLst/>
              <a:gdLst>
                <a:gd name="connsiteX0" fmla="*/ 2286 w 2286"/>
                <a:gd name="connsiteY0" fmla="*/ 686 h 685"/>
                <a:gd name="connsiteX1" fmla="*/ 0 w 2286"/>
                <a:gd name="connsiteY1" fmla="*/ 0 h 685"/>
                <a:gd name="connsiteX2" fmla="*/ 2286 w 2286"/>
                <a:gd name="connsiteY2" fmla="*/ 686 h 685"/>
              </a:gdLst>
              <a:ahLst/>
              <a:cxnLst>
                <a:cxn ang="0">
                  <a:pos x="connsiteX0" y="connsiteY0"/>
                </a:cxn>
                <a:cxn ang="0">
                  <a:pos x="connsiteX1" y="connsiteY1"/>
                </a:cxn>
                <a:cxn ang="0">
                  <a:pos x="connsiteX2" y="connsiteY2"/>
                </a:cxn>
              </a:cxnLst>
              <a:rect l="l" t="t" r="r" b="b"/>
              <a:pathLst>
                <a:path w="2286" h="685">
                  <a:moveTo>
                    <a:pt x="2286" y="686"/>
                  </a:moveTo>
                  <a:cubicBezTo>
                    <a:pt x="1601" y="458"/>
                    <a:pt x="686" y="229"/>
                    <a:pt x="0" y="0"/>
                  </a:cubicBezTo>
                  <a:cubicBezTo>
                    <a:pt x="686" y="229"/>
                    <a:pt x="1601" y="458"/>
                    <a:pt x="2286" y="686"/>
                  </a:cubicBezTo>
                  <a:close/>
                </a:path>
              </a:pathLst>
            </a:custGeom>
            <a:solidFill>
              <a:srgbClr val="FFFFFF"/>
            </a:solidFill>
            <a:ln w="2286" cap="flat">
              <a:noFill/>
              <a:prstDash val="solid"/>
              <a:miter/>
            </a:ln>
          </p:spPr>
          <p:txBody>
            <a:bodyPr rtlCol="0" anchor="ctr"/>
            <a:lstStyle/>
            <a:p>
              <a:endParaRPr lang="en-US"/>
            </a:p>
          </p:txBody>
        </p:sp>
        <p:sp>
          <p:nvSpPr>
            <p:cNvPr id="48" name="Freeform 107">
              <a:extLst>
                <a:ext uri="{FF2B5EF4-FFF2-40B4-BE49-F238E27FC236}">
                  <a16:creationId xmlns:a16="http://schemas.microsoft.com/office/drawing/2014/main" id="{F6B55385-2142-F2D8-8CB8-762DA8A0216C}"/>
                </a:ext>
              </a:extLst>
            </p:cNvPr>
            <p:cNvSpPr/>
            <p:nvPr/>
          </p:nvSpPr>
          <p:spPr>
            <a:xfrm>
              <a:off x="8661020" y="6090818"/>
              <a:ext cx="1600" cy="685"/>
            </a:xfrm>
            <a:custGeom>
              <a:avLst/>
              <a:gdLst>
                <a:gd name="connsiteX0" fmla="*/ 1601 w 1600"/>
                <a:gd name="connsiteY0" fmla="*/ 686 h 685"/>
                <a:gd name="connsiteX1" fmla="*/ 0 w 1600"/>
                <a:gd name="connsiteY1" fmla="*/ 0 h 685"/>
                <a:gd name="connsiteX2" fmla="*/ 1601 w 1600"/>
                <a:gd name="connsiteY2" fmla="*/ 686 h 685"/>
              </a:gdLst>
              <a:ahLst/>
              <a:cxnLst>
                <a:cxn ang="0">
                  <a:pos x="connsiteX0" y="connsiteY0"/>
                </a:cxn>
                <a:cxn ang="0">
                  <a:pos x="connsiteX1" y="connsiteY1"/>
                </a:cxn>
                <a:cxn ang="0">
                  <a:pos x="connsiteX2" y="connsiteY2"/>
                </a:cxn>
              </a:cxnLst>
              <a:rect l="l" t="t" r="r" b="b"/>
              <a:pathLst>
                <a:path w="1600" h="685">
                  <a:moveTo>
                    <a:pt x="1601" y="686"/>
                  </a:moveTo>
                  <a:cubicBezTo>
                    <a:pt x="1143" y="458"/>
                    <a:pt x="458" y="229"/>
                    <a:pt x="0" y="0"/>
                  </a:cubicBezTo>
                  <a:cubicBezTo>
                    <a:pt x="686" y="229"/>
                    <a:pt x="1143" y="458"/>
                    <a:pt x="1601" y="686"/>
                  </a:cubicBezTo>
                  <a:close/>
                </a:path>
              </a:pathLst>
            </a:custGeom>
            <a:solidFill>
              <a:srgbClr val="FFFFFF"/>
            </a:solidFill>
            <a:ln w="2286" cap="flat">
              <a:noFill/>
              <a:prstDash val="solid"/>
              <a:miter/>
            </a:ln>
          </p:spPr>
          <p:txBody>
            <a:bodyPr rtlCol="0" anchor="ctr"/>
            <a:lstStyle/>
            <a:p>
              <a:endParaRPr lang="en-US"/>
            </a:p>
          </p:txBody>
        </p:sp>
        <p:sp>
          <p:nvSpPr>
            <p:cNvPr id="49" name="Freeform 108">
              <a:extLst>
                <a:ext uri="{FF2B5EF4-FFF2-40B4-BE49-F238E27FC236}">
                  <a16:creationId xmlns:a16="http://schemas.microsoft.com/office/drawing/2014/main" id="{79B54A68-FB44-A5C3-8949-371AAE8BA560}"/>
                </a:ext>
              </a:extLst>
            </p:cNvPr>
            <p:cNvSpPr/>
            <p:nvPr/>
          </p:nvSpPr>
          <p:spPr>
            <a:xfrm>
              <a:off x="8656219" y="6084417"/>
              <a:ext cx="1371" cy="3657"/>
            </a:xfrm>
            <a:custGeom>
              <a:avLst/>
              <a:gdLst>
                <a:gd name="connsiteX0" fmla="*/ 1371 w 1371"/>
                <a:gd name="connsiteY0" fmla="*/ 3657 h 3657"/>
                <a:gd name="connsiteX1" fmla="*/ 0 w 1371"/>
                <a:gd name="connsiteY1" fmla="*/ 0 h 3657"/>
                <a:gd name="connsiteX2" fmla="*/ 1371 w 1371"/>
                <a:gd name="connsiteY2" fmla="*/ 3657 h 3657"/>
              </a:gdLst>
              <a:ahLst/>
              <a:cxnLst>
                <a:cxn ang="0">
                  <a:pos x="connsiteX0" y="connsiteY0"/>
                </a:cxn>
                <a:cxn ang="0">
                  <a:pos x="connsiteX1" y="connsiteY1"/>
                </a:cxn>
                <a:cxn ang="0">
                  <a:pos x="connsiteX2" y="connsiteY2"/>
                </a:cxn>
              </a:cxnLst>
              <a:rect l="l" t="t" r="r" b="b"/>
              <a:pathLst>
                <a:path w="1371" h="3657">
                  <a:moveTo>
                    <a:pt x="1371" y="3657"/>
                  </a:moveTo>
                  <a:cubicBezTo>
                    <a:pt x="686" y="2514"/>
                    <a:pt x="228" y="1371"/>
                    <a:pt x="0" y="0"/>
                  </a:cubicBezTo>
                  <a:cubicBezTo>
                    <a:pt x="228" y="1143"/>
                    <a:pt x="686" y="2514"/>
                    <a:pt x="1371" y="3657"/>
                  </a:cubicBezTo>
                  <a:close/>
                </a:path>
              </a:pathLst>
            </a:custGeom>
            <a:solidFill>
              <a:srgbClr val="FFFFFF"/>
            </a:solidFill>
            <a:ln w="2286" cap="flat">
              <a:noFill/>
              <a:prstDash val="solid"/>
              <a:miter/>
            </a:ln>
          </p:spPr>
          <p:txBody>
            <a:bodyPr rtlCol="0" anchor="ctr"/>
            <a:lstStyle/>
            <a:p>
              <a:endParaRPr lang="en-US"/>
            </a:p>
          </p:txBody>
        </p:sp>
        <p:sp>
          <p:nvSpPr>
            <p:cNvPr id="50" name="Freeform 109">
              <a:extLst>
                <a:ext uri="{FF2B5EF4-FFF2-40B4-BE49-F238E27FC236}">
                  <a16:creationId xmlns:a16="http://schemas.microsoft.com/office/drawing/2014/main" id="{532175F7-710F-CC89-83A9-594A347C9D39}"/>
                </a:ext>
              </a:extLst>
            </p:cNvPr>
            <p:cNvSpPr/>
            <p:nvPr/>
          </p:nvSpPr>
          <p:spPr>
            <a:xfrm>
              <a:off x="8658505" y="6088989"/>
              <a:ext cx="2514" cy="1828"/>
            </a:xfrm>
            <a:custGeom>
              <a:avLst/>
              <a:gdLst>
                <a:gd name="connsiteX0" fmla="*/ 2514 w 2514"/>
                <a:gd name="connsiteY0" fmla="*/ 1828 h 1828"/>
                <a:gd name="connsiteX1" fmla="*/ 0 w 2514"/>
                <a:gd name="connsiteY1" fmla="*/ 0 h 1828"/>
                <a:gd name="connsiteX2" fmla="*/ 2514 w 2514"/>
                <a:gd name="connsiteY2" fmla="*/ 1828 h 1828"/>
              </a:gdLst>
              <a:ahLst/>
              <a:cxnLst>
                <a:cxn ang="0">
                  <a:pos x="connsiteX0" y="connsiteY0"/>
                </a:cxn>
                <a:cxn ang="0">
                  <a:pos x="connsiteX1" y="connsiteY1"/>
                </a:cxn>
                <a:cxn ang="0">
                  <a:pos x="connsiteX2" y="connsiteY2"/>
                </a:cxn>
              </a:cxnLst>
              <a:rect l="l" t="t" r="r" b="b"/>
              <a:pathLst>
                <a:path w="2514" h="1828">
                  <a:moveTo>
                    <a:pt x="2514" y="1828"/>
                  </a:moveTo>
                  <a:cubicBezTo>
                    <a:pt x="1600" y="1371"/>
                    <a:pt x="686" y="685"/>
                    <a:pt x="0" y="0"/>
                  </a:cubicBezTo>
                  <a:cubicBezTo>
                    <a:pt x="686" y="685"/>
                    <a:pt x="1600" y="1371"/>
                    <a:pt x="2514" y="1828"/>
                  </a:cubicBezTo>
                  <a:close/>
                </a:path>
              </a:pathLst>
            </a:custGeom>
            <a:solidFill>
              <a:srgbClr val="FFFFFF"/>
            </a:solidFill>
            <a:ln w="2286" cap="flat">
              <a:noFill/>
              <a:prstDash val="solid"/>
              <a:miter/>
            </a:ln>
          </p:spPr>
          <p:txBody>
            <a:bodyPr rtlCol="0" anchor="ctr"/>
            <a:lstStyle/>
            <a:p>
              <a:endParaRPr lang="en-US"/>
            </a:p>
          </p:txBody>
        </p:sp>
        <p:sp>
          <p:nvSpPr>
            <p:cNvPr id="51" name="Freeform 110">
              <a:extLst>
                <a:ext uri="{FF2B5EF4-FFF2-40B4-BE49-F238E27FC236}">
                  <a16:creationId xmlns:a16="http://schemas.microsoft.com/office/drawing/2014/main" id="{2CEF4E20-402A-0BF5-CED0-C7BC30228E00}"/>
                </a:ext>
              </a:extLst>
            </p:cNvPr>
            <p:cNvSpPr/>
            <p:nvPr/>
          </p:nvSpPr>
          <p:spPr>
            <a:xfrm>
              <a:off x="8657591" y="6088075"/>
              <a:ext cx="914" cy="914"/>
            </a:xfrm>
            <a:custGeom>
              <a:avLst/>
              <a:gdLst>
                <a:gd name="connsiteX0" fmla="*/ 915 w 914"/>
                <a:gd name="connsiteY0" fmla="*/ 915 h 914"/>
                <a:gd name="connsiteX1" fmla="*/ 0 w 914"/>
                <a:gd name="connsiteY1" fmla="*/ 0 h 914"/>
                <a:gd name="connsiteX2" fmla="*/ 915 w 914"/>
                <a:gd name="connsiteY2" fmla="*/ 915 h 914"/>
              </a:gdLst>
              <a:ahLst/>
              <a:cxnLst>
                <a:cxn ang="0">
                  <a:pos x="connsiteX0" y="connsiteY0"/>
                </a:cxn>
                <a:cxn ang="0">
                  <a:pos x="connsiteX1" y="connsiteY1"/>
                </a:cxn>
                <a:cxn ang="0">
                  <a:pos x="connsiteX2" y="connsiteY2"/>
                </a:cxn>
              </a:cxnLst>
              <a:rect l="l" t="t" r="r" b="b"/>
              <a:pathLst>
                <a:path w="914" h="914">
                  <a:moveTo>
                    <a:pt x="915" y="915"/>
                  </a:moveTo>
                  <a:cubicBezTo>
                    <a:pt x="686" y="686"/>
                    <a:pt x="229" y="229"/>
                    <a:pt x="0" y="0"/>
                  </a:cubicBezTo>
                  <a:cubicBezTo>
                    <a:pt x="458" y="229"/>
                    <a:pt x="686" y="686"/>
                    <a:pt x="915" y="915"/>
                  </a:cubicBezTo>
                  <a:close/>
                </a:path>
              </a:pathLst>
            </a:custGeom>
            <a:solidFill>
              <a:srgbClr val="FFFFFF"/>
            </a:solidFill>
            <a:ln w="2286" cap="flat">
              <a:noFill/>
              <a:prstDash val="solid"/>
              <a:miter/>
            </a:ln>
          </p:spPr>
          <p:txBody>
            <a:bodyPr rtlCol="0" anchor="ctr"/>
            <a:lstStyle/>
            <a:p>
              <a:endParaRPr lang="en-US"/>
            </a:p>
          </p:txBody>
        </p:sp>
        <p:sp>
          <p:nvSpPr>
            <p:cNvPr id="52" name="Freeform 111">
              <a:extLst>
                <a:ext uri="{FF2B5EF4-FFF2-40B4-BE49-F238E27FC236}">
                  <a16:creationId xmlns:a16="http://schemas.microsoft.com/office/drawing/2014/main" id="{3B024E39-05C1-7CC2-1F6C-4C7D33A07B1E}"/>
                </a:ext>
              </a:extLst>
            </p:cNvPr>
            <p:cNvSpPr/>
            <p:nvPr/>
          </p:nvSpPr>
          <p:spPr>
            <a:xfrm>
              <a:off x="8656219" y="6076873"/>
              <a:ext cx="1143" cy="5715"/>
            </a:xfrm>
            <a:custGeom>
              <a:avLst/>
              <a:gdLst>
                <a:gd name="connsiteX0" fmla="*/ 0 w 1143"/>
                <a:gd name="connsiteY0" fmla="*/ 5715 h 5715"/>
                <a:gd name="connsiteX1" fmla="*/ 1143 w 1143"/>
                <a:gd name="connsiteY1" fmla="*/ 0 h 5715"/>
                <a:gd name="connsiteX2" fmla="*/ 0 w 1143"/>
                <a:gd name="connsiteY2" fmla="*/ 5715 h 5715"/>
              </a:gdLst>
              <a:ahLst/>
              <a:cxnLst>
                <a:cxn ang="0">
                  <a:pos x="connsiteX0" y="connsiteY0"/>
                </a:cxn>
                <a:cxn ang="0">
                  <a:pos x="connsiteX1" y="connsiteY1"/>
                </a:cxn>
                <a:cxn ang="0">
                  <a:pos x="connsiteX2" y="connsiteY2"/>
                </a:cxn>
              </a:cxnLst>
              <a:rect l="l" t="t" r="r" b="b"/>
              <a:pathLst>
                <a:path w="1143" h="5715">
                  <a:moveTo>
                    <a:pt x="0" y="5715"/>
                  </a:moveTo>
                  <a:cubicBezTo>
                    <a:pt x="0" y="4115"/>
                    <a:pt x="457" y="2286"/>
                    <a:pt x="1143" y="0"/>
                  </a:cubicBezTo>
                  <a:cubicBezTo>
                    <a:pt x="457" y="2286"/>
                    <a:pt x="228" y="4115"/>
                    <a:pt x="0" y="5715"/>
                  </a:cubicBezTo>
                  <a:close/>
                </a:path>
              </a:pathLst>
            </a:custGeom>
            <a:solidFill>
              <a:srgbClr val="FFFFFF"/>
            </a:solidFill>
            <a:ln w="2286" cap="flat">
              <a:noFill/>
              <a:prstDash val="solid"/>
              <a:miter/>
            </a:ln>
          </p:spPr>
          <p:txBody>
            <a:bodyPr rtlCol="0" anchor="ctr"/>
            <a:lstStyle/>
            <a:p>
              <a:endParaRPr lang="en-US"/>
            </a:p>
          </p:txBody>
        </p:sp>
        <p:sp>
          <p:nvSpPr>
            <p:cNvPr id="53" name="Freeform 112">
              <a:extLst>
                <a:ext uri="{FF2B5EF4-FFF2-40B4-BE49-F238E27FC236}">
                  <a16:creationId xmlns:a16="http://schemas.microsoft.com/office/drawing/2014/main" id="{D12E1BD8-DBC4-433F-3D9D-12D3075B8258}"/>
                </a:ext>
              </a:extLst>
            </p:cNvPr>
            <p:cNvSpPr/>
            <p:nvPr/>
          </p:nvSpPr>
          <p:spPr>
            <a:xfrm>
              <a:off x="8930539" y="5890107"/>
              <a:ext cx="2971" cy="5943"/>
            </a:xfrm>
            <a:custGeom>
              <a:avLst/>
              <a:gdLst>
                <a:gd name="connsiteX0" fmla="*/ 0 w 2971"/>
                <a:gd name="connsiteY0" fmla="*/ 0 h 5943"/>
                <a:gd name="connsiteX1" fmla="*/ 2972 w 2971"/>
                <a:gd name="connsiteY1" fmla="*/ 5943 h 5943"/>
                <a:gd name="connsiteX2" fmla="*/ 0 w 2971"/>
                <a:gd name="connsiteY2" fmla="*/ 0 h 5943"/>
              </a:gdLst>
              <a:ahLst/>
              <a:cxnLst>
                <a:cxn ang="0">
                  <a:pos x="connsiteX0" y="connsiteY0"/>
                </a:cxn>
                <a:cxn ang="0">
                  <a:pos x="connsiteX1" y="connsiteY1"/>
                </a:cxn>
                <a:cxn ang="0">
                  <a:pos x="connsiteX2" y="connsiteY2"/>
                </a:cxn>
              </a:cxnLst>
              <a:rect l="l" t="t" r="r" b="b"/>
              <a:pathLst>
                <a:path w="2971" h="5943">
                  <a:moveTo>
                    <a:pt x="0" y="0"/>
                  </a:moveTo>
                  <a:cubicBezTo>
                    <a:pt x="1143" y="2057"/>
                    <a:pt x="2057" y="3886"/>
                    <a:pt x="2972" y="5943"/>
                  </a:cubicBezTo>
                  <a:cubicBezTo>
                    <a:pt x="2057" y="3886"/>
                    <a:pt x="914" y="1828"/>
                    <a:pt x="0" y="0"/>
                  </a:cubicBezTo>
                  <a:close/>
                </a:path>
              </a:pathLst>
            </a:custGeom>
            <a:solidFill>
              <a:srgbClr val="FFFFFF"/>
            </a:solidFill>
            <a:ln w="2286" cap="flat">
              <a:noFill/>
              <a:prstDash val="solid"/>
              <a:miter/>
            </a:ln>
          </p:spPr>
          <p:txBody>
            <a:bodyPr rtlCol="0" anchor="ctr"/>
            <a:lstStyle/>
            <a:p>
              <a:endParaRPr lang="en-US"/>
            </a:p>
          </p:txBody>
        </p:sp>
        <p:sp>
          <p:nvSpPr>
            <p:cNvPr id="54" name="Freeform 113">
              <a:extLst>
                <a:ext uri="{FF2B5EF4-FFF2-40B4-BE49-F238E27FC236}">
                  <a16:creationId xmlns:a16="http://schemas.microsoft.com/office/drawing/2014/main" id="{D516C7C4-A9CF-4EBF-0D42-7C936F693E38}"/>
                </a:ext>
              </a:extLst>
            </p:cNvPr>
            <p:cNvSpPr/>
            <p:nvPr/>
          </p:nvSpPr>
          <p:spPr>
            <a:xfrm>
              <a:off x="8657591" y="5774836"/>
              <a:ext cx="274070" cy="320199"/>
            </a:xfrm>
            <a:custGeom>
              <a:avLst/>
              <a:gdLst>
                <a:gd name="connsiteX0" fmla="*/ 88011 w 274070"/>
                <a:gd name="connsiteY0" fmla="*/ 310495 h 320199"/>
                <a:gd name="connsiteX1" fmla="*/ 167793 w 274070"/>
                <a:gd name="connsiteY1" fmla="*/ 320096 h 320199"/>
                <a:gd name="connsiteX2" fmla="*/ 215113 w 274070"/>
                <a:gd name="connsiteY2" fmla="*/ 314153 h 320199"/>
                <a:gd name="connsiteX3" fmla="*/ 270206 w 274070"/>
                <a:gd name="connsiteY3" fmla="*/ 254260 h 320199"/>
                <a:gd name="connsiteX4" fmla="*/ 260147 w 274070"/>
                <a:gd name="connsiteY4" fmla="*/ 145903 h 320199"/>
                <a:gd name="connsiteX5" fmla="*/ 243917 w 274070"/>
                <a:gd name="connsiteY5" fmla="*/ 72523 h 320199"/>
                <a:gd name="connsiteX6" fmla="*/ 248031 w 274070"/>
                <a:gd name="connsiteY6" fmla="*/ 77780 h 320199"/>
                <a:gd name="connsiteX7" fmla="*/ 227000 w 274070"/>
                <a:gd name="connsiteY7" fmla="*/ 51034 h 320199"/>
                <a:gd name="connsiteX8" fmla="*/ 162764 w 274070"/>
                <a:gd name="connsiteY8" fmla="*/ 2114 h 320199"/>
                <a:gd name="connsiteX9" fmla="*/ 147676 w 274070"/>
                <a:gd name="connsiteY9" fmla="*/ 7371 h 320199"/>
                <a:gd name="connsiteX10" fmla="*/ 128016 w 274070"/>
                <a:gd name="connsiteY10" fmla="*/ 46691 h 320199"/>
                <a:gd name="connsiteX11" fmla="*/ 26289 w 274070"/>
                <a:gd name="connsiteY11" fmla="*/ 238943 h 320199"/>
                <a:gd name="connsiteX12" fmla="*/ 2286 w 274070"/>
                <a:gd name="connsiteY12" fmla="*/ 295408 h 320199"/>
                <a:gd name="connsiteX13" fmla="*/ 0 w 274070"/>
                <a:gd name="connsiteY13" fmla="*/ 302037 h 320199"/>
                <a:gd name="connsiteX14" fmla="*/ 33605 w 274070"/>
                <a:gd name="connsiteY14" fmla="*/ 306380 h 320199"/>
                <a:gd name="connsiteX15" fmla="*/ 88011 w 274070"/>
                <a:gd name="connsiteY15" fmla="*/ 310495 h 32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070" h="320199">
                  <a:moveTo>
                    <a:pt x="88011" y="310495"/>
                  </a:moveTo>
                  <a:cubicBezTo>
                    <a:pt x="114529" y="314381"/>
                    <a:pt x="141047" y="319411"/>
                    <a:pt x="167793" y="320096"/>
                  </a:cubicBezTo>
                  <a:cubicBezTo>
                    <a:pt x="183566" y="320554"/>
                    <a:pt x="200483" y="319639"/>
                    <a:pt x="215113" y="314153"/>
                  </a:cubicBezTo>
                  <a:cubicBezTo>
                    <a:pt x="242545" y="303637"/>
                    <a:pt x="262662" y="283063"/>
                    <a:pt x="270206" y="254260"/>
                  </a:cubicBezTo>
                  <a:cubicBezTo>
                    <a:pt x="279578" y="218369"/>
                    <a:pt x="270206" y="180650"/>
                    <a:pt x="260147" y="145903"/>
                  </a:cubicBezTo>
                  <a:cubicBezTo>
                    <a:pt x="253061" y="121672"/>
                    <a:pt x="249403" y="96983"/>
                    <a:pt x="243917" y="72523"/>
                  </a:cubicBezTo>
                  <a:cubicBezTo>
                    <a:pt x="245288" y="74351"/>
                    <a:pt x="246660" y="75952"/>
                    <a:pt x="248031" y="77780"/>
                  </a:cubicBezTo>
                  <a:cubicBezTo>
                    <a:pt x="241173" y="68865"/>
                    <a:pt x="234087" y="59950"/>
                    <a:pt x="227000" y="51034"/>
                  </a:cubicBezTo>
                  <a:cubicBezTo>
                    <a:pt x="210312" y="29774"/>
                    <a:pt x="187452" y="14229"/>
                    <a:pt x="162764" y="2114"/>
                  </a:cubicBezTo>
                  <a:cubicBezTo>
                    <a:pt x="155448" y="-1544"/>
                    <a:pt x="151334" y="-858"/>
                    <a:pt x="147676" y="7371"/>
                  </a:cubicBezTo>
                  <a:cubicBezTo>
                    <a:pt x="141732" y="20859"/>
                    <a:pt x="134646" y="33432"/>
                    <a:pt x="128016" y="46691"/>
                  </a:cubicBezTo>
                  <a:cubicBezTo>
                    <a:pt x="95098" y="111385"/>
                    <a:pt x="60579" y="175164"/>
                    <a:pt x="26289" y="238943"/>
                  </a:cubicBezTo>
                  <a:cubicBezTo>
                    <a:pt x="16688" y="257003"/>
                    <a:pt x="9373" y="276205"/>
                    <a:pt x="2286" y="295408"/>
                  </a:cubicBezTo>
                  <a:cubicBezTo>
                    <a:pt x="1372" y="297922"/>
                    <a:pt x="686" y="299980"/>
                    <a:pt x="0" y="302037"/>
                  </a:cubicBezTo>
                  <a:cubicBezTo>
                    <a:pt x="11202" y="304094"/>
                    <a:pt x="22632" y="305466"/>
                    <a:pt x="33605" y="306380"/>
                  </a:cubicBezTo>
                  <a:cubicBezTo>
                    <a:pt x="51664" y="308209"/>
                    <a:pt x="69723" y="308438"/>
                    <a:pt x="88011" y="310495"/>
                  </a:cubicBezTo>
                  <a:close/>
                </a:path>
              </a:pathLst>
            </a:custGeom>
            <a:solidFill>
              <a:srgbClr val="F2A158"/>
            </a:solidFill>
            <a:ln w="2286" cap="flat">
              <a:noFill/>
              <a:prstDash val="solid"/>
              <a:miter/>
            </a:ln>
          </p:spPr>
          <p:txBody>
            <a:bodyPr rtlCol="0" anchor="ctr"/>
            <a:lstStyle/>
            <a:p>
              <a:endParaRPr lang="en-US"/>
            </a:p>
          </p:txBody>
        </p:sp>
        <p:sp>
          <p:nvSpPr>
            <p:cNvPr id="55" name="Freeform 114">
              <a:extLst>
                <a:ext uri="{FF2B5EF4-FFF2-40B4-BE49-F238E27FC236}">
                  <a16:creationId xmlns:a16="http://schemas.microsoft.com/office/drawing/2014/main" id="{81B2CB3B-615E-4E68-A6C4-1D799BBA9798}"/>
                </a:ext>
              </a:extLst>
            </p:cNvPr>
            <p:cNvSpPr/>
            <p:nvPr/>
          </p:nvSpPr>
          <p:spPr>
            <a:xfrm>
              <a:off x="8136840" y="6239637"/>
              <a:ext cx="1143" cy="685"/>
            </a:xfrm>
            <a:custGeom>
              <a:avLst/>
              <a:gdLst>
                <a:gd name="connsiteX0" fmla="*/ 1143 w 1143"/>
                <a:gd name="connsiteY0" fmla="*/ 0 h 685"/>
                <a:gd name="connsiteX1" fmla="*/ 0 w 1143"/>
                <a:gd name="connsiteY1" fmla="*/ 686 h 685"/>
                <a:gd name="connsiteX2" fmla="*/ 1143 w 1143"/>
                <a:gd name="connsiteY2" fmla="*/ 0 h 685"/>
              </a:gdLst>
              <a:ahLst/>
              <a:cxnLst>
                <a:cxn ang="0">
                  <a:pos x="connsiteX0" y="connsiteY0"/>
                </a:cxn>
                <a:cxn ang="0">
                  <a:pos x="connsiteX1" y="connsiteY1"/>
                </a:cxn>
                <a:cxn ang="0">
                  <a:pos x="connsiteX2" y="connsiteY2"/>
                </a:cxn>
              </a:cxnLst>
              <a:rect l="l" t="t" r="r" b="b"/>
              <a:pathLst>
                <a:path w="1143" h="685">
                  <a:moveTo>
                    <a:pt x="1143" y="0"/>
                  </a:moveTo>
                  <a:cubicBezTo>
                    <a:pt x="685" y="229"/>
                    <a:pt x="457" y="457"/>
                    <a:pt x="0" y="686"/>
                  </a:cubicBezTo>
                  <a:cubicBezTo>
                    <a:pt x="457" y="457"/>
                    <a:pt x="685" y="229"/>
                    <a:pt x="1143" y="0"/>
                  </a:cubicBezTo>
                  <a:close/>
                </a:path>
              </a:pathLst>
            </a:custGeom>
            <a:solidFill>
              <a:srgbClr val="FFFFFF"/>
            </a:solidFill>
            <a:ln w="2286" cap="flat">
              <a:noFill/>
              <a:prstDash val="solid"/>
              <a:miter/>
            </a:ln>
          </p:spPr>
          <p:txBody>
            <a:bodyPr rtlCol="0" anchor="ctr"/>
            <a:lstStyle/>
            <a:p>
              <a:endParaRPr lang="en-US"/>
            </a:p>
          </p:txBody>
        </p:sp>
        <p:sp>
          <p:nvSpPr>
            <p:cNvPr id="56" name="Freeform 115">
              <a:extLst>
                <a:ext uri="{FF2B5EF4-FFF2-40B4-BE49-F238E27FC236}">
                  <a16:creationId xmlns:a16="http://schemas.microsoft.com/office/drawing/2014/main" id="{CB367D0F-B7F3-DACA-62DF-9EF98DCB2665}"/>
                </a:ext>
              </a:extLst>
            </p:cNvPr>
            <p:cNvSpPr/>
            <p:nvPr/>
          </p:nvSpPr>
          <p:spPr>
            <a:xfrm>
              <a:off x="8144841" y="6235522"/>
              <a:ext cx="914" cy="457"/>
            </a:xfrm>
            <a:custGeom>
              <a:avLst/>
              <a:gdLst>
                <a:gd name="connsiteX0" fmla="*/ 914 w 914"/>
                <a:gd name="connsiteY0" fmla="*/ 0 h 457"/>
                <a:gd name="connsiteX1" fmla="*/ 0 w 914"/>
                <a:gd name="connsiteY1" fmla="*/ 457 h 457"/>
                <a:gd name="connsiteX2" fmla="*/ 914 w 914"/>
                <a:gd name="connsiteY2" fmla="*/ 0 h 457"/>
              </a:gdLst>
              <a:ahLst/>
              <a:cxnLst>
                <a:cxn ang="0">
                  <a:pos x="connsiteX0" y="connsiteY0"/>
                </a:cxn>
                <a:cxn ang="0">
                  <a:pos x="connsiteX1" y="connsiteY1"/>
                </a:cxn>
                <a:cxn ang="0">
                  <a:pos x="connsiteX2" y="connsiteY2"/>
                </a:cxn>
              </a:cxnLst>
              <a:rect l="l" t="t" r="r" b="b"/>
              <a:pathLst>
                <a:path w="914" h="457">
                  <a:moveTo>
                    <a:pt x="914" y="0"/>
                  </a:moveTo>
                  <a:cubicBezTo>
                    <a:pt x="685" y="229"/>
                    <a:pt x="228" y="229"/>
                    <a:pt x="0" y="457"/>
                  </a:cubicBezTo>
                  <a:cubicBezTo>
                    <a:pt x="228" y="457"/>
                    <a:pt x="685" y="229"/>
                    <a:pt x="914" y="0"/>
                  </a:cubicBezTo>
                  <a:close/>
                </a:path>
              </a:pathLst>
            </a:custGeom>
            <a:solidFill>
              <a:srgbClr val="FFFFFF"/>
            </a:solidFill>
            <a:ln w="2286" cap="flat">
              <a:noFill/>
              <a:prstDash val="solid"/>
              <a:miter/>
            </a:ln>
          </p:spPr>
          <p:txBody>
            <a:bodyPr rtlCol="0" anchor="ctr"/>
            <a:lstStyle/>
            <a:p>
              <a:endParaRPr lang="en-US"/>
            </a:p>
          </p:txBody>
        </p:sp>
        <p:sp>
          <p:nvSpPr>
            <p:cNvPr id="57" name="Freeform 116">
              <a:extLst>
                <a:ext uri="{FF2B5EF4-FFF2-40B4-BE49-F238E27FC236}">
                  <a16:creationId xmlns:a16="http://schemas.microsoft.com/office/drawing/2014/main" id="{B8D91AEA-9FD0-2ADE-7EE4-8F9D0A3E1977}"/>
                </a:ext>
              </a:extLst>
            </p:cNvPr>
            <p:cNvSpPr/>
            <p:nvPr/>
          </p:nvSpPr>
          <p:spPr>
            <a:xfrm>
              <a:off x="8085634" y="6054684"/>
              <a:ext cx="382905" cy="173751"/>
            </a:xfrm>
            <a:custGeom>
              <a:avLst/>
              <a:gdLst>
                <a:gd name="connsiteX0" fmla="*/ 70180 w 382905"/>
                <a:gd name="connsiteY0" fmla="*/ 168036 h 173751"/>
                <a:gd name="connsiteX1" fmla="*/ 75438 w 382905"/>
                <a:gd name="connsiteY1" fmla="*/ 173751 h 173751"/>
                <a:gd name="connsiteX2" fmla="*/ 75438 w 382905"/>
                <a:gd name="connsiteY2" fmla="*/ 173751 h 173751"/>
                <a:gd name="connsiteX3" fmla="*/ 119558 w 382905"/>
                <a:gd name="connsiteY3" fmla="*/ 153406 h 173751"/>
                <a:gd name="connsiteX4" fmla="*/ 318440 w 382905"/>
                <a:gd name="connsiteY4" fmla="*/ 65623 h 173751"/>
                <a:gd name="connsiteX5" fmla="*/ 382905 w 382905"/>
                <a:gd name="connsiteY5" fmla="*/ 33848 h 173751"/>
                <a:gd name="connsiteX6" fmla="*/ 313411 w 382905"/>
                <a:gd name="connsiteY6" fmla="*/ 23332 h 173751"/>
                <a:gd name="connsiteX7" fmla="*/ 65837 w 382905"/>
                <a:gd name="connsiteY7" fmla="*/ 5502 h 173751"/>
                <a:gd name="connsiteX8" fmla="*/ 15545 w 382905"/>
                <a:gd name="connsiteY8" fmla="*/ 472 h 173751"/>
                <a:gd name="connsiteX9" fmla="*/ 2743 w 382905"/>
                <a:gd name="connsiteY9" fmla="*/ 10074 h 173751"/>
                <a:gd name="connsiteX10" fmla="*/ 0 w 382905"/>
                <a:gd name="connsiteY10" fmla="*/ 52136 h 173751"/>
                <a:gd name="connsiteX11" fmla="*/ 2058 w 382905"/>
                <a:gd name="connsiteY11" fmla="*/ 59223 h 173751"/>
                <a:gd name="connsiteX12" fmla="*/ 70180 w 382905"/>
                <a:gd name="connsiteY12" fmla="*/ 168036 h 17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905" h="173751">
                  <a:moveTo>
                    <a:pt x="70180" y="168036"/>
                  </a:moveTo>
                  <a:cubicBezTo>
                    <a:pt x="71781" y="170094"/>
                    <a:pt x="73609" y="171922"/>
                    <a:pt x="75438" y="173751"/>
                  </a:cubicBezTo>
                  <a:cubicBezTo>
                    <a:pt x="75438" y="173751"/>
                    <a:pt x="75438" y="173751"/>
                    <a:pt x="75438" y="173751"/>
                  </a:cubicBezTo>
                  <a:cubicBezTo>
                    <a:pt x="90297" y="167122"/>
                    <a:pt x="105385" y="160950"/>
                    <a:pt x="119558" y="153406"/>
                  </a:cubicBezTo>
                  <a:cubicBezTo>
                    <a:pt x="184023" y="120030"/>
                    <a:pt x="253289" y="97627"/>
                    <a:pt x="318440" y="65623"/>
                  </a:cubicBezTo>
                  <a:cubicBezTo>
                    <a:pt x="339928" y="55108"/>
                    <a:pt x="361417" y="44364"/>
                    <a:pt x="382905" y="33848"/>
                  </a:cubicBezTo>
                  <a:cubicBezTo>
                    <a:pt x="359817" y="30419"/>
                    <a:pt x="336728" y="25847"/>
                    <a:pt x="313411" y="23332"/>
                  </a:cubicBezTo>
                  <a:cubicBezTo>
                    <a:pt x="231115" y="14646"/>
                    <a:pt x="148362" y="10302"/>
                    <a:pt x="65837" y="5502"/>
                  </a:cubicBezTo>
                  <a:cubicBezTo>
                    <a:pt x="48921" y="4587"/>
                    <a:pt x="32233" y="3673"/>
                    <a:pt x="15545" y="472"/>
                  </a:cubicBezTo>
                  <a:cubicBezTo>
                    <a:pt x="7544" y="-1128"/>
                    <a:pt x="4344" y="1158"/>
                    <a:pt x="2743" y="10074"/>
                  </a:cubicBezTo>
                  <a:cubicBezTo>
                    <a:pt x="229" y="24018"/>
                    <a:pt x="686" y="38191"/>
                    <a:pt x="0" y="52136"/>
                  </a:cubicBezTo>
                  <a:cubicBezTo>
                    <a:pt x="686" y="54651"/>
                    <a:pt x="1372" y="56937"/>
                    <a:pt x="2058" y="59223"/>
                  </a:cubicBezTo>
                  <a:cubicBezTo>
                    <a:pt x="15316" y="100828"/>
                    <a:pt x="41834" y="135804"/>
                    <a:pt x="70180" y="168036"/>
                  </a:cubicBezTo>
                  <a:close/>
                </a:path>
              </a:pathLst>
            </a:custGeom>
            <a:solidFill>
              <a:srgbClr val="FFFFFF"/>
            </a:solidFill>
            <a:ln w="2286" cap="flat">
              <a:noFill/>
              <a:prstDash val="solid"/>
              <a:miter/>
            </a:ln>
          </p:spPr>
          <p:txBody>
            <a:bodyPr rtlCol="0" anchor="ctr"/>
            <a:lstStyle/>
            <a:p>
              <a:endParaRPr lang="en-US"/>
            </a:p>
          </p:txBody>
        </p:sp>
        <p:sp>
          <p:nvSpPr>
            <p:cNvPr id="58" name="Freeform 117">
              <a:extLst>
                <a:ext uri="{FF2B5EF4-FFF2-40B4-BE49-F238E27FC236}">
                  <a16:creationId xmlns:a16="http://schemas.microsoft.com/office/drawing/2014/main" id="{E669C932-938C-EA2F-E946-D367AC694974}"/>
                </a:ext>
              </a:extLst>
            </p:cNvPr>
            <p:cNvSpPr/>
            <p:nvPr/>
          </p:nvSpPr>
          <p:spPr>
            <a:xfrm>
              <a:off x="8114066" y="6238494"/>
              <a:ext cx="422654" cy="223029"/>
            </a:xfrm>
            <a:custGeom>
              <a:avLst/>
              <a:gdLst>
                <a:gd name="connsiteX0" fmla="*/ 415966 w 422654"/>
                <a:gd name="connsiteY0" fmla="*/ 175108 h 223029"/>
                <a:gd name="connsiteX1" fmla="*/ 413223 w 422654"/>
                <a:gd name="connsiteY1" fmla="*/ 161620 h 223029"/>
                <a:gd name="connsiteX2" fmla="*/ 410709 w 422654"/>
                <a:gd name="connsiteY2" fmla="*/ 149733 h 223029"/>
                <a:gd name="connsiteX3" fmla="*/ 410709 w 422654"/>
                <a:gd name="connsiteY3" fmla="*/ 149504 h 223029"/>
                <a:gd name="connsiteX4" fmla="*/ 303724 w 422654"/>
                <a:gd name="connsiteY4" fmla="*/ 141961 h 223029"/>
                <a:gd name="connsiteX5" fmla="*/ 201082 w 422654"/>
                <a:gd name="connsiteY5" fmla="*/ 111557 h 223029"/>
                <a:gd name="connsiteX6" fmla="*/ 114672 w 422654"/>
                <a:gd name="connsiteY6" fmla="*/ 55321 h 223029"/>
                <a:gd name="connsiteX7" fmla="*/ 55921 w 422654"/>
                <a:gd name="connsiteY7" fmla="*/ 0 h 223029"/>
                <a:gd name="connsiteX8" fmla="*/ 51807 w 422654"/>
                <a:gd name="connsiteY8" fmla="*/ 1829 h 223029"/>
                <a:gd name="connsiteX9" fmla="*/ 50206 w 422654"/>
                <a:gd name="connsiteY9" fmla="*/ 2515 h 223029"/>
                <a:gd name="connsiteX10" fmla="*/ 47235 w 422654"/>
                <a:gd name="connsiteY10" fmla="*/ 4115 h 223029"/>
                <a:gd name="connsiteX11" fmla="*/ 45863 w 422654"/>
                <a:gd name="connsiteY11" fmla="*/ 4801 h 223029"/>
                <a:gd name="connsiteX12" fmla="*/ 41977 w 422654"/>
                <a:gd name="connsiteY12" fmla="*/ 6629 h 223029"/>
                <a:gd name="connsiteX13" fmla="*/ 40605 w 422654"/>
                <a:gd name="connsiteY13" fmla="*/ 7315 h 223029"/>
                <a:gd name="connsiteX14" fmla="*/ 37633 w 422654"/>
                <a:gd name="connsiteY14" fmla="*/ 8687 h 223029"/>
                <a:gd name="connsiteX15" fmla="*/ 36262 w 422654"/>
                <a:gd name="connsiteY15" fmla="*/ 9373 h 223029"/>
                <a:gd name="connsiteX16" fmla="*/ 32604 w 422654"/>
                <a:gd name="connsiteY16" fmla="*/ 11201 h 223029"/>
                <a:gd name="connsiteX17" fmla="*/ 31461 w 422654"/>
                <a:gd name="connsiteY17" fmla="*/ 11659 h 223029"/>
                <a:gd name="connsiteX18" fmla="*/ 28718 w 422654"/>
                <a:gd name="connsiteY18" fmla="*/ 13030 h 223029"/>
                <a:gd name="connsiteX19" fmla="*/ 27575 w 422654"/>
                <a:gd name="connsiteY19" fmla="*/ 13716 h 223029"/>
                <a:gd name="connsiteX20" fmla="*/ 24146 w 422654"/>
                <a:gd name="connsiteY20" fmla="*/ 15545 h 223029"/>
                <a:gd name="connsiteX21" fmla="*/ 23460 w 422654"/>
                <a:gd name="connsiteY21" fmla="*/ 16002 h 223029"/>
                <a:gd name="connsiteX22" fmla="*/ 20717 w 422654"/>
                <a:gd name="connsiteY22" fmla="*/ 17374 h 223029"/>
                <a:gd name="connsiteX23" fmla="*/ 19803 w 422654"/>
                <a:gd name="connsiteY23" fmla="*/ 17831 h 223029"/>
                <a:gd name="connsiteX24" fmla="*/ 16602 w 422654"/>
                <a:gd name="connsiteY24" fmla="*/ 19431 h 223029"/>
                <a:gd name="connsiteX25" fmla="*/ 16145 w 422654"/>
                <a:gd name="connsiteY25" fmla="*/ 19660 h 223029"/>
                <a:gd name="connsiteX26" fmla="*/ 13402 w 422654"/>
                <a:gd name="connsiteY26" fmla="*/ 21031 h 223029"/>
                <a:gd name="connsiteX27" fmla="*/ 12487 w 422654"/>
                <a:gd name="connsiteY27" fmla="*/ 21488 h 223029"/>
                <a:gd name="connsiteX28" fmla="*/ 9516 w 422654"/>
                <a:gd name="connsiteY28" fmla="*/ 23089 h 223029"/>
                <a:gd name="connsiteX29" fmla="*/ 3572 w 422654"/>
                <a:gd name="connsiteY29" fmla="*/ 41605 h 223029"/>
                <a:gd name="connsiteX30" fmla="*/ 192853 w 422654"/>
                <a:gd name="connsiteY30" fmla="*/ 199111 h 223029"/>
                <a:gd name="connsiteX31" fmla="*/ 409337 w 422654"/>
                <a:gd name="connsiteY31" fmla="*/ 220370 h 223029"/>
                <a:gd name="connsiteX32" fmla="*/ 421910 w 422654"/>
                <a:gd name="connsiteY32" fmla="*/ 202997 h 223029"/>
                <a:gd name="connsiteX33" fmla="*/ 415966 w 422654"/>
                <a:gd name="connsiteY33" fmla="*/ 175108 h 22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2654" h="223029">
                  <a:moveTo>
                    <a:pt x="415966" y="175108"/>
                  </a:moveTo>
                  <a:cubicBezTo>
                    <a:pt x="415052" y="170536"/>
                    <a:pt x="414138" y="166192"/>
                    <a:pt x="413223" y="161620"/>
                  </a:cubicBezTo>
                  <a:cubicBezTo>
                    <a:pt x="412309" y="157734"/>
                    <a:pt x="411623" y="153848"/>
                    <a:pt x="410709" y="149733"/>
                  </a:cubicBezTo>
                  <a:cubicBezTo>
                    <a:pt x="410709" y="149733"/>
                    <a:pt x="410709" y="149504"/>
                    <a:pt x="410709" y="149504"/>
                  </a:cubicBezTo>
                  <a:cubicBezTo>
                    <a:pt x="375047" y="153162"/>
                    <a:pt x="338700" y="148361"/>
                    <a:pt x="303724" y="141961"/>
                  </a:cubicBezTo>
                  <a:cubicBezTo>
                    <a:pt x="268291" y="135560"/>
                    <a:pt x="234229" y="125959"/>
                    <a:pt x="201082" y="111557"/>
                  </a:cubicBezTo>
                  <a:cubicBezTo>
                    <a:pt x="169307" y="97612"/>
                    <a:pt x="141418" y="77267"/>
                    <a:pt x="114672" y="55321"/>
                  </a:cubicBezTo>
                  <a:cubicBezTo>
                    <a:pt x="93869" y="38176"/>
                    <a:pt x="74438" y="19660"/>
                    <a:pt x="55921" y="0"/>
                  </a:cubicBezTo>
                  <a:cubicBezTo>
                    <a:pt x="54550" y="686"/>
                    <a:pt x="53178" y="1372"/>
                    <a:pt x="51807" y="1829"/>
                  </a:cubicBezTo>
                  <a:cubicBezTo>
                    <a:pt x="51349" y="2057"/>
                    <a:pt x="50892" y="2286"/>
                    <a:pt x="50206" y="2515"/>
                  </a:cubicBezTo>
                  <a:cubicBezTo>
                    <a:pt x="49063" y="2972"/>
                    <a:pt x="48149" y="3429"/>
                    <a:pt x="47235" y="4115"/>
                  </a:cubicBezTo>
                  <a:cubicBezTo>
                    <a:pt x="46777" y="4343"/>
                    <a:pt x="46320" y="4572"/>
                    <a:pt x="45863" y="4801"/>
                  </a:cubicBezTo>
                  <a:cubicBezTo>
                    <a:pt x="44491" y="5486"/>
                    <a:pt x="43120" y="6172"/>
                    <a:pt x="41977" y="6629"/>
                  </a:cubicBezTo>
                  <a:cubicBezTo>
                    <a:pt x="41520" y="6858"/>
                    <a:pt x="41062" y="7087"/>
                    <a:pt x="40605" y="7315"/>
                  </a:cubicBezTo>
                  <a:cubicBezTo>
                    <a:pt x="39691" y="7772"/>
                    <a:pt x="38776" y="8230"/>
                    <a:pt x="37633" y="8687"/>
                  </a:cubicBezTo>
                  <a:cubicBezTo>
                    <a:pt x="37176" y="8915"/>
                    <a:pt x="36719" y="9144"/>
                    <a:pt x="36262" y="9373"/>
                  </a:cubicBezTo>
                  <a:cubicBezTo>
                    <a:pt x="35119" y="10058"/>
                    <a:pt x="33747" y="10516"/>
                    <a:pt x="32604" y="11201"/>
                  </a:cubicBezTo>
                  <a:cubicBezTo>
                    <a:pt x="32147" y="11430"/>
                    <a:pt x="31918" y="11659"/>
                    <a:pt x="31461" y="11659"/>
                  </a:cubicBezTo>
                  <a:cubicBezTo>
                    <a:pt x="30547" y="12116"/>
                    <a:pt x="29632" y="12573"/>
                    <a:pt x="28718" y="13030"/>
                  </a:cubicBezTo>
                  <a:cubicBezTo>
                    <a:pt x="28261" y="13259"/>
                    <a:pt x="28032" y="13487"/>
                    <a:pt x="27575" y="13716"/>
                  </a:cubicBezTo>
                  <a:cubicBezTo>
                    <a:pt x="26432" y="14402"/>
                    <a:pt x="25289" y="14859"/>
                    <a:pt x="24146" y="15545"/>
                  </a:cubicBezTo>
                  <a:cubicBezTo>
                    <a:pt x="23917" y="15773"/>
                    <a:pt x="23689" y="15773"/>
                    <a:pt x="23460" y="16002"/>
                  </a:cubicBezTo>
                  <a:cubicBezTo>
                    <a:pt x="22546" y="16459"/>
                    <a:pt x="21631" y="16916"/>
                    <a:pt x="20717" y="17374"/>
                  </a:cubicBezTo>
                  <a:cubicBezTo>
                    <a:pt x="20488" y="17602"/>
                    <a:pt x="20031" y="17602"/>
                    <a:pt x="19803" y="17831"/>
                  </a:cubicBezTo>
                  <a:cubicBezTo>
                    <a:pt x="18660" y="18288"/>
                    <a:pt x="17517" y="18974"/>
                    <a:pt x="16602" y="19431"/>
                  </a:cubicBezTo>
                  <a:cubicBezTo>
                    <a:pt x="16374" y="19431"/>
                    <a:pt x="16374" y="19660"/>
                    <a:pt x="16145" y="19660"/>
                  </a:cubicBezTo>
                  <a:cubicBezTo>
                    <a:pt x="15231" y="20117"/>
                    <a:pt x="14316" y="20574"/>
                    <a:pt x="13402" y="21031"/>
                  </a:cubicBezTo>
                  <a:cubicBezTo>
                    <a:pt x="13173" y="21260"/>
                    <a:pt x="12945" y="21260"/>
                    <a:pt x="12487" y="21488"/>
                  </a:cubicBezTo>
                  <a:cubicBezTo>
                    <a:pt x="11573" y="21946"/>
                    <a:pt x="10430" y="22631"/>
                    <a:pt x="9516" y="23089"/>
                  </a:cubicBezTo>
                  <a:cubicBezTo>
                    <a:pt x="-1914" y="29261"/>
                    <a:pt x="-1914" y="33604"/>
                    <a:pt x="3572" y="41605"/>
                  </a:cubicBezTo>
                  <a:cubicBezTo>
                    <a:pt x="25975" y="74295"/>
                    <a:pt x="70323" y="155219"/>
                    <a:pt x="192853" y="199111"/>
                  </a:cubicBezTo>
                  <a:cubicBezTo>
                    <a:pt x="318583" y="232258"/>
                    <a:pt x="399964" y="221742"/>
                    <a:pt x="409337" y="220370"/>
                  </a:cubicBezTo>
                  <a:cubicBezTo>
                    <a:pt x="422367" y="218542"/>
                    <a:pt x="423967" y="216256"/>
                    <a:pt x="421910" y="202997"/>
                  </a:cubicBezTo>
                  <a:cubicBezTo>
                    <a:pt x="420538" y="193624"/>
                    <a:pt x="417795" y="184252"/>
                    <a:pt x="415966" y="175108"/>
                  </a:cubicBezTo>
                  <a:close/>
                </a:path>
              </a:pathLst>
            </a:custGeom>
            <a:solidFill>
              <a:srgbClr val="FFFFFF"/>
            </a:solidFill>
            <a:ln w="2286" cap="flat">
              <a:noFill/>
              <a:prstDash val="solid"/>
              <a:miter/>
            </a:ln>
          </p:spPr>
          <p:txBody>
            <a:bodyPr rtlCol="0" anchor="ctr"/>
            <a:lstStyle/>
            <a:p>
              <a:endParaRPr lang="en-US"/>
            </a:p>
          </p:txBody>
        </p:sp>
        <p:sp>
          <p:nvSpPr>
            <p:cNvPr id="59" name="Freeform 118">
              <a:extLst>
                <a:ext uri="{FF2B5EF4-FFF2-40B4-BE49-F238E27FC236}">
                  <a16:creationId xmlns:a16="http://schemas.microsoft.com/office/drawing/2014/main" id="{220D51BA-0AD3-125A-80C8-8F1646C71739}"/>
                </a:ext>
              </a:extLst>
            </p:cNvPr>
            <p:cNvSpPr/>
            <p:nvPr/>
          </p:nvSpPr>
          <p:spPr>
            <a:xfrm>
              <a:off x="8533690" y="6171971"/>
              <a:ext cx="285907" cy="283535"/>
            </a:xfrm>
            <a:custGeom>
              <a:avLst/>
              <a:gdLst>
                <a:gd name="connsiteX0" fmla="*/ 270205 w 285907"/>
                <a:gd name="connsiteY0" fmla="*/ 10973 h 283535"/>
                <a:gd name="connsiteX1" fmla="*/ 269748 w 285907"/>
                <a:gd name="connsiteY1" fmla="*/ 10745 h 283535"/>
                <a:gd name="connsiteX2" fmla="*/ 269520 w 285907"/>
                <a:gd name="connsiteY2" fmla="*/ 10745 h 283535"/>
                <a:gd name="connsiteX3" fmla="*/ 268834 w 285907"/>
                <a:gd name="connsiteY3" fmla="*/ 10516 h 283535"/>
                <a:gd name="connsiteX4" fmla="*/ 268377 w 285907"/>
                <a:gd name="connsiteY4" fmla="*/ 10287 h 283535"/>
                <a:gd name="connsiteX5" fmla="*/ 267691 w 285907"/>
                <a:gd name="connsiteY5" fmla="*/ 10059 h 283535"/>
                <a:gd name="connsiteX6" fmla="*/ 267234 w 285907"/>
                <a:gd name="connsiteY6" fmla="*/ 9830 h 283535"/>
                <a:gd name="connsiteX7" fmla="*/ 266319 w 285907"/>
                <a:gd name="connsiteY7" fmla="*/ 9602 h 283535"/>
                <a:gd name="connsiteX8" fmla="*/ 265633 w 285907"/>
                <a:gd name="connsiteY8" fmla="*/ 9373 h 283535"/>
                <a:gd name="connsiteX9" fmla="*/ 264490 w 285907"/>
                <a:gd name="connsiteY9" fmla="*/ 9144 h 283535"/>
                <a:gd name="connsiteX10" fmla="*/ 263805 w 285907"/>
                <a:gd name="connsiteY10" fmla="*/ 8916 h 283535"/>
                <a:gd name="connsiteX11" fmla="*/ 262433 w 285907"/>
                <a:gd name="connsiteY11" fmla="*/ 8459 h 283535"/>
                <a:gd name="connsiteX12" fmla="*/ 261519 w 285907"/>
                <a:gd name="connsiteY12" fmla="*/ 8230 h 283535"/>
                <a:gd name="connsiteX13" fmla="*/ 260147 w 285907"/>
                <a:gd name="connsiteY13" fmla="*/ 7773 h 283535"/>
                <a:gd name="connsiteX14" fmla="*/ 259233 w 285907"/>
                <a:gd name="connsiteY14" fmla="*/ 7544 h 283535"/>
                <a:gd name="connsiteX15" fmla="*/ 257404 w 285907"/>
                <a:gd name="connsiteY15" fmla="*/ 7087 h 283535"/>
                <a:gd name="connsiteX16" fmla="*/ 256489 w 285907"/>
                <a:gd name="connsiteY16" fmla="*/ 6858 h 283535"/>
                <a:gd name="connsiteX17" fmla="*/ 254432 w 285907"/>
                <a:gd name="connsiteY17" fmla="*/ 6401 h 283535"/>
                <a:gd name="connsiteX18" fmla="*/ 253746 w 285907"/>
                <a:gd name="connsiteY18" fmla="*/ 6173 h 283535"/>
                <a:gd name="connsiteX19" fmla="*/ 247803 w 285907"/>
                <a:gd name="connsiteY19" fmla="*/ 4572 h 283535"/>
                <a:gd name="connsiteX20" fmla="*/ 247117 w 285907"/>
                <a:gd name="connsiteY20" fmla="*/ 4344 h 283535"/>
                <a:gd name="connsiteX21" fmla="*/ 244374 w 285907"/>
                <a:gd name="connsiteY21" fmla="*/ 3658 h 283535"/>
                <a:gd name="connsiteX22" fmla="*/ 243688 w 285907"/>
                <a:gd name="connsiteY22" fmla="*/ 3429 h 283535"/>
                <a:gd name="connsiteX23" fmla="*/ 240945 w 285907"/>
                <a:gd name="connsiteY23" fmla="*/ 2744 h 283535"/>
                <a:gd name="connsiteX24" fmla="*/ 240259 w 285907"/>
                <a:gd name="connsiteY24" fmla="*/ 2515 h 283535"/>
                <a:gd name="connsiteX25" fmla="*/ 237516 w 285907"/>
                <a:gd name="connsiteY25" fmla="*/ 1829 h 283535"/>
                <a:gd name="connsiteX26" fmla="*/ 236601 w 285907"/>
                <a:gd name="connsiteY26" fmla="*/ 1601 h 283535"/>
                <a:gd name="connsiteX27" fmla="*/ 233629 w 285907"/>
                <a:gd name="connsiteY27" fmla="*/ 915 h 283535"/>
                <a:gd name="connsiteX28" fmla="*/ 233172 w 285907"/>
                <a:gd name="connsiteY28" fmla="*/ 915 h 283535"/>
                <a:gd name="connsiteX29" fmla="*/ 229743 w 285907"/>
                <a:gd name="connsiteY29" fmla="*/ 0 h 283535"/>
                <a:gd name="connsiteX30" fmla="*/ 179451 w 285907"/>
                <a:gd name="connsiteY30" fmla="*/ 99441 h 283535"/>
                <a:gd name="connsiteX31" fmla="*/ 101041 w 285907"/>
                <a:gd name="connsiteY31" fmla="*/ 176480 h 283535"/>
                <a:gd name="connsiteX32" fmla="*/ 63780 w 285907"/>
                <a:gd name="connsiteY32" fmla="*/ 197282 h 283535"/>
                <a:gd name="connsiteX33" fmla="*/ 0 w 285907"/>
                <a:gd name="connsiteY33" fmla="*/ 215113 h 283535"/>
                <a:gd name="connsiteX34" fmla="*/ 0 w 285907"/>
                <a:gd name="connsiteY34" fmla="*/ 215113 h 283535"/>
                <a:gd name="connsiteX35" fmla="*/ 3201 w 285907"/>
                <a:gd name="connsiteY35" fmla="*/ 228372 h 283535"/>
                <a:gd name="connsiteX36" fmla="*/ 3201 w 285907"/>
                <a:gd name="connsiteY36" fmla="*/ 228600 h 283535"/>
                <a:gd name="connsiteX37" fmla="*/ 10059 w 285907"/>
                <a:gd name="connsiteY37" fmla="*/ 254204 h 283535"/>
                <a:gd name="connsiteX38" fmla="*/ 10744 w 285907"/>
                <a:gd name="connsiteY38" fmla="*/ 256261 h 283535"/>
                <a:gd name="connsiteX39" fmla="*/ 14173 w 285907"/>
                <a:gd name="connsiteY39" fmla="*/ 268148 h 283535"/>
                <a:gd name="connsiteX40" fmla="*/ 31776 w 285907"/>
                <a:gd name="connsiteY40" fmla="*/ 283464 h 283535"/>
                <a:gd name="connsiteX41" fmla="*/ 133274 w 285907"/>
                <a:gd name="connsiteY41" fmla="*/ 251460 h 283535"/>
                <a:gd name="connsiteX42" fmla="*/ 272720 w 285907"/>
                <a:gd name="connsiteY42" fmla="*/ 82525 h 283535"/>
                <a:gd name="connsiteX43" fmla="*/ 283693 w 285907"/>
                <a:gd name="connsiteY43" fmla="*/ 40005 h 283535"/>
                <a:gd name="connsiteX44" fmla="*/ 270205 w 285907"/>
                <a:gd name="connsiteY44" fmla="*/ 10973 h 28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907" h="283535">
                  <a:moveTo>
                    <a:pt x="270205" y="10973"/>
                  </a:moveTo>
                  <a:cubicBezTo>
                    <a:pt x="269977" y="10973"/>
                    <a:pt x="269977" y="10745"/>
                    <a:pt x="269748" y="10745"/>
                  </a:cubicBezTo>
                  <a:cubicBezTo>
                    <a:pt x="269748" y="10745"/>
                    <a:pt x="269520" y="10745"/>
                    <a:pt x="269520" y="10745"/>
                  </a:cubicBezTo>
                  <a:cubicBezTo>
                    <a:pt x="269291" y="10745"/>
                    <a:pt x="269062" y="10516"/>
                    <a:pt x="268834" y="10516"/>
                  </a:cubicBezTo>
                  <a:cubicBezTo>
                    <a:pt x="268605" y="10516"/>
                    <a:pt x="268605" y="10516"/>
                    <a:pt x="268377" y="10287"/>
                  </a:cubicBezTo>
                  <a:cubicBezTo>
                    <a:pt x="268148" y="10287"/>
                    <a:pt x="267919" y="10059"/>
                    <a:pt x="267691" y="10059"/>
                  </a:cubicBezTo>
                  <a:cubicBezTo>
                    <a:pt x="267462" y="10059"/>
                    <a:pt x="267234" y="10059"/>
                    <a:pt x="267234" y="9830"/>
                  </a:cubicBezTo>
                  <a:cubicBezTo>
                    <a:pt x="267005" y="9830"/>
                    <a:pt x="266548" y="9602"/>
                    <a:pt x="266319" y="9602"/>
                  </a:cubicBezTo>
                  <a:cubicBezTo>
                    <a:pt x="266091" y="9602"/>
                    <a:pt x="265862" y="9373"/>
                    <a:pt x="265633" y="9373"/>
                  </a:cubicBezTo>
                  <a:cubicBezTo>
                    <a:pt x="265176" y="9373"/>
                    <a:pt x="264948" y="9144"/>
                    <a:pt x="264490" y="9144"/>
                  </a:cubicBezTo>
                  <a:cubicBezTo>
                    <a:pt x="264262" y="9144"/>
                    <a:pt x="264033" y="8916"/>
                    <a:pt x="263805" y="8916"/>
                  </a:cubicBezTo>
                  <a:cubicBezTo>
                    <a:pt x="263347" y="8687"/>
                    <a:pt x="262890" y="8687"/>
                    <a:pt x="262433" y="8459"/>
                  </a:cubicBezTo>
                  <a:cubicBezTo>
                    <a:pt x="262204" y="8459"/>
                    <a:pt x="261976" y="8230"/>
                    <a:pt x="261519" y="8230"/>
                  </a:cubicBezTo>
                  <a:cubicBezTo>
                    <a:pt x="261061" y="8001"/>
                    <a:pt x="260604" y="8001"/>
                    <a:pt x="260147" y="7773"/>
                  </a:cubicBezTo>
                  <a:cubicBezTo>
                    <a:pt x="259918" y="7773"/>
                    <a:pt x="259690" y="7544"/>
                    <a:pt x="259233" y="7544"/>
                  </a:cubicBezTo>
                  <a:cubicBezTo>
                    <a:pt x="258775" y="7316"/>
                    <a:pt x="258090" y="7316"/>
                    <a:pt x="257404" y="7087"/>
                  </a:cubicBezTo>
                  <a:cubicBezTo>
                    <a:pt x="257175" y="7087"/>
                    <a:pt x="256947" y="6858"/>
                    <a:pt x="256489" y="6858"/>
                  </a:cubicBezTo>
                  <a:cubicBezTo>
                    <a:pt x="255804" y="6630"/>
                    <a:pt x="255118" y="6401"/>
                    <a:pt x="254432" y="6401"/>
                  </a:cubicBezTo>
                  <a:cubicBezTo>
                    <a:pt x="254203" y="6401"/>
                    <a:pt x="253975" y="6401"/>
                    <a:pt x="253746" y="6173"/>
                  </a:cubicBezTo>
                  <a:cubicBezTo>
                    <a:pt x="251917" y="5715"/>
                    <a:pt x="249860" y="5030"/>
                    <a:pt x="247803" y="4572"/>
                  </a:cubicBezTo>
                  <a:cubicBezTo>
                    <a:pt x="247574" y="4572"/>
                    <a:pt x="247345" y="4572"/>
                    <a:pt x="247117" y="4344"/>
                  </a:cubicBezTo>
                  <a:cubicBezTo>
                    <a:pt x="246202" y="4115"/>
                    <a:pt x="245288" y="3887"/>
                    <a:pt x="244374" y="3658"/>
                  </a:cubicBezTo>
                  <a:cubicBezTo>
                    <a:pt x="244145" y="3658"/>
                    <a:pt x="243916" y="3429"/>
                    <a:pt x="243688" y="3429"/>
                  </a:cubicBezTo>
                  <a:cubicBezTo>
                    <a:pt x="242773" y="3201"/>
                    <a:pt x="241859" y="2972"/>
                    <a:pt x="240945" y="2744"/>
                  </a:cubicBezTo>
                  <a:cubicBezTo>
                    <a:pt x="240716" y="2744"/>
                    <a:pt x="240487" y="2515"/>
                    <a:pt x="240259" y="2515"/>
                  </a:cubicBezTo>
                  <a:cubicBezTo>
                    <a:pt x="239344" y="2286"/>
                    <a:pt x="238430" y="2058"/>
                    <a:pt x="237516" y="1829"/>
                  </a:cubicBezTo>
                  <a:cubicBezTo>
                    <a:pt x="237287" y="1829"/>
                    <a:pt x="236830" y="1601"/>
                    <a:pt x="236601" y="1601"/>
                  </a:cubicBezTo>
                  <a:cubicBezTo>
                    <a:pt x="235687" y="1372"/>
                    <a:pt x="234772" y="1143"/>
                    <a:pt x="233629" y="915"/>
                  </a:cubicBezTo>
                  <a:cubicBezTo>
                    <a:pt x="233401" y="915"/>
                    <a:pt x="233401" y="915"/>
                    <a:pt x="233172" y="915"/>
                  </a:cubicBezTo>
                  <a:cubicBezTo>
                    <a:pt x="232029" y="686"/>
                    <a:pt x="230886" y="229"/>
                    <a:pt x="229743" y="0"/>
                  </a:cubicBezTo>
                  <a:cubicBezTo>
                    <a:pt x="218313" y="35662"/>
                    <a:pt x="201625" y="69723"/>
                    <a:pt x="179451" y="99441"/>
                  </a:cubicBezTo>
                  <a:cubicBezTo>
                    <a:pt x="156820" y="129617"/>
                    <a:pt x="132131" y="154991"/>
                    <a:pt x="101041" y="176480"/>
                  </a:cubicBezTo>
                  <a:cubicBezTo>
                    <a:pt x="89383" y="184709"/>
                    <a:pt x="76810" y="191567"/>
                    <a:pt x="63780" y="197282"/>
                  </a:cubicBezTo>
                  <a:cubicBezTo>
                    <a:pt x="42291" y="206655"/>
                    <a:pt x="22632" y="211913"/>
                    <a:pt x="0" y="215113"/>
                  </a:cubicBezTo>
                  <a:cubicBezTo>
                    <a:pt x="0" y="215113"/>
                    <a:pt x="0" y="215113"/>
                    <a:pt x="0" y="215113"/>
                  </a:cubicBezTo>
                  <a:cubicBezTo>
                    <a:pt x="915" y="219685"/>
                    <a:pt x="2058" y="224028"/>
                    <a:pt x="3201" y="228372"/>
                  </a:cubicBezTo>
                  <a:cubicBezTo>
                    <a:pt x="3201" y="228372"/>
                    <a:pt x="3201" y="228372"/>
                    <a:pt x="3201" y="228600"/>
                  </a:cubicBezTo>
                  <a:cubicBezTo>
                    <a:pt x="5258" y="237287"/>
                    <a:pt x="7544" y="245745"/>
                    <a:pt x="10059" y="254204"/>
                  </a:cubicBezTo>
                  <a:cubicBezTo>
                    <a:pt x="10287" y="254889"/>
                    <a:pt x="10516" y="255575"/>
                    <a:pt x="10744" y="256261"/>
                  </a:cubicBezTo>
                  <a:cubicBezTo>
                    <a:pt x="11887" y="260147"/>
                    <a:pt x="13030" y="264262"/>
                    <a:pt x="14173" y="268148"/>
                  </a:cubicBezTo>
                  <a:cubicBezTo>
                    <a:pt x="16688" y="276378"/>
                    <a:pt x="19203" y="284379"/>
                    <a:pt x="31776" y="283464"/>
                  </a:cubicBezTo>
                  <a:cubicBezTo>
                    <a:pt x="68352" y="280950"/>
                    <a:pt x="101956" y="269063"/>
                    <a:pt x="133274" y="251460"/>
                  </a:cubicBezTo>
                  <a:cubicBezTo>
                    <a:pt x="201397" y="213513"/>
                    <a:pt x="244374" y="153620"/>
                    <a:pt x="272720" y="82525"/>
                  </a:cubicBezTo>
                  <a:cubicBezTo>
                    <a:pt x="277978" y="69038"/>
                    <a:pt x="280264" y="54407"/>
                    <a:pt x="283693" y="40005"/>
                  </a:cubicBezTo>
                  <a:cubicBezTo>
                    <a:pt x="288265" y="22403"/>
                    <a:pt x="286665" y="19203"/>
                    <a:pt x="270205" y="10973"/>
                  </a:cubicBezTo>
                  <a:close/>
                </a:path>
              </a:pathLst>
            </a:custGeom>
            <a:solidFill>
              <a:srgbClr val="FFFFFF"/>
            </a:solidFill>
            <a:ln w="2286" cap="flat">
              <a:noFill/>
              <a:prstDash val="solid"/>
              <a:miter/>
            </a:ln>
          </p:spPr>
          <p:txBody>
            <a:bodyPr rtlCol="0" anchor="ctr"/>
            <a:lstStyle/>
            <a:p>
              <a:endParaRPr lang="en-US"/>
            </a:p>
          </p:txBody>
        </p:sp>
        <p:sp>
          <p:nvSpPr>
            <p:cNvPr id="60" name="Freeform 119">
              <a:extLst>
                <a:ext uri="{FF2B5EF4-FFF2-40B4-BE49-F238E27FC236}">
                  <a16:creationId xmlns:a16="http://schemas.microsoft.com/office/drawing/2014/main" id="{2188F781-3382-E6A4-D555-AAEC5B321CB7}"/>
                </a:ext>
              </a:extLst>
            </p:cNvPr>
            <p:cNvSpPr/>
            <p:nvPr/>
          </p:nvSpPr>
          <p:spPr>
            <a:xfrm>
              <a:off x="8656677" y="5847130"/>
              <a:ext cx="322097" cy="312283"/>
            </a:xfrm>
            <a:custGeom>
              <a:avLst/>
              <a:gdLst>
                <a:gd name="connsiteX0" fmla="*/ 308381 w 322097"/>
                <a:gd name="connsiteY0" fmla="*/ 311810 h 312283"/>
                <a:gd name="connsiteX1" fmla="*/ 322097 w 322097"/>
                <a:gd name="connsiteY1" fmla="*/ 300837 h 312283"/>
                <a:gd name="connsiteX2" fmla="*/ 322097 w 322097"/>
                <a:gd name="connsiteY2" fmla="*/ 245973 h 312283"/>
                <a:gd name="connsiteX3" fmla="*/ 321869 w 322097"/>
                <a:gd name="connsiteY3" fmla="*/ 245973 h 312283"/>
                <a:gd name="connsiteX4" fmla="*/ 321869 w 322097"/>
                <a:gd name="connsiteY4" fmla="*/ 235001 h 312283"/>
                <a:gd name="connsiteX5" fmla="*/ 276835 w 322097"/>
                <a:gd name="connsiteY5" fmla="*/ 48920 h 312283"/>
                <a:gd name="connsiteX6" fmla="*/ 273863 w 322097"/>
                <a:gd name="connsiteY6" fmla="*/ 42977 h 312283"/>
                <a:gd name="connsiteX7" fmla="*/ 272948 w 322097"/>
                <a:gd name="connsiteY7" fmla="*/ 41376 h 312283"/>
                <a:gd name="connsiteX8" fmla="*/ 270434 w 322097"/>
                <a:gd name="connsiteY8" fmla="*/ 37033 h 312283"/>
                <a:gd name="connsiteX9" fmla="*/ 269519 w 322097"/>
                <a:gd name="connsiteY9" fmla="*/ 35433 h 312283"/>
                <a:gd name="connsiteX10" fmla="*/ 266090 w 322097"/>
                <a:gd name="connsiteY10" fmla="*/ 29946 h 312283"/>
                <a:gd name="connsiteX11" fmla="*/ 265633 w 322097"/>
                <a:gd name="connsiteY11" fmla="*/ 29261 h 312283"/>
                <a:gd name="connsiteX12" fmla="*/ 262433 w 322097"/>
                <a:gd name="connsiteY12" fmla="*/ 24231 h 312283"/>
                <a:gd name="connsiteX13" fmla="*/ 261518 w 322097"/>
                <a:gd name="connsiteY13" fmla="*/ 22631 h 312283"/>
                <a:gd name="connsiteX14" fmla="*/ 258547 w 322097"/>
                <a:gd name="connsiteY14" fmla="*/ 18288 h 312283"/>
                <a:gd name="connsiteX15" fmla="*/ 257861 w 322097"/>
                <a:gd name="connsiteY15" fmla="*/ 17373 h 312283"/>
                <a:gd name="connsiteX16" fmla="*/ 253975 w 322097"/>
                <a:gd name="connsiteY16" fmla="*/ 11887 h 312283"/>
                <a:gd name="connsiteX17" fmla="*/ 253517 w 322097"/>
                <a:gd name="connsiteY17" fmla="*/ 11201 h 312283"/>
                <a:gd name="connsiteX18" fmla="*/ 249860 w 322097"/>
                <a:gd name="connsiteY18" fmla="*/ 6401 h 312283"/>
                <a:gd name="connsiteX19" fmla="*/ 249174 w 322097"/>
                <a:gd name="connsiteY19" fmla="*/ 5258 h 312283"/>
                <a:gd name="connsiteX20" fmla="*/ 245059 w 322097"/>
                <a:gd name="connsiteY20" fmla="*/ 0 h 312283"/>
                <a:gd name="connsiteX21" fmla="*/ 261290 w 322097"/>
                <a:gd name="connsiteY21" fmla="*/ 73380 h 312283"/>
                <a:gd name="connsiteX22" fmla="*/ 271348 w 322097"/>
                <a:gd name="connsiteY22" fmla="*/ 181737 h 312283"/>
                <a:gd name="connsiteX23" fmla="*/ 216256 w 322097"/>
                <a:gd name="connsiteY23" fmla="*/ 241630 h 312283"/>
                <a:gd name="connsiteX24" fmla="*/ 168935 w 322097"/>
                <a:gd name="connsiteY24" fmla="*/ 247574 h 312283"/>
                <a:gd name="connsiteX25" fmla="*/ 89154 w 322097"/>
                <a:gd name="connsiteY25" fmla="*/ 237972 h 312283"/>
                <a:gd name="connsiteX26" fmla="*/ 34747 w 322097"/>
                <a:gd name="connsiteY26" fmla="*/ 233858 h 312283"/>
                <a:gd name="connsiteX27" fmla="*/ 1143 w 322097"/>
                <a:gd name="connsiteY27" fmla="*/ 229514 h 312283"/>
                <a:gd name="connsiteX28" fmla="*/ 1143 w 322097"/>
                <a:gd name="connsiteY28" fmla="*/ 229514 h 312283"/>
                <a:gd name="connsiteX29" fmla="*/ 0 w 322097"/>
                <a:gd name="connsiteY29" fmla="*/ 235229 h 312283"/>
                <a:gd name="connsiteX30" fmla="*/ 0 w 322097"/>
                <a:gd name="connsiteY30" fmla="*/ 235229 h 312283"/>
                <a:gd name="connsiteX31" fmla="*/ 0 w 322097"/>
                <a:gd name="connsiteY31" fmla="*/ 236829 h 312283"/>
                <a:gd name="connsiteX32" fmla="*/ 0 w 322097"/>
                <a:gd name="connsiteY32" fmla="*/ 236829 h 312283"/>
                <a:gd name="connsiteX33" fmla="*/ 1372 w 322097"/>
                <a:gd name="connsiteY33" fmla="*/ 240487 h 312283"/>
                <a:gd name="connsiteX34" fmla="*/ 1372 w 322097"/>
                <a:gd name="connsiteY34" fmla="*/ 240487 h 312283"/>
                <a:gd name="connsiteX35" fmla="*/ 2286 w 322097"/>
                <a:gd name="connsiteY35" fmla="*/ 241401 h 312283"/>
                <a:gd name="connsiteX36" fmla="*/ 2286 w 322097"/>
                <a:gd name="connsiteY36" fmla="*/ 241401 h 312283"/>
                <a:gd name="connsiteX37" fmla="*/ 4801 w 322097"/>
                <a:gd name="connsiteY37" fmla="*/ 243230 h 312283"/>
                <a:gd name="connsiteX38" fmla="*/ 4801 w 322097"/>
                <a:gd name="connsiteY38" fmla="*/ 243230 h 312283"/>
                <a:gd name="connsiteX39" fmla="*/ 6401 w 322097"/>
                <a:gd name="connsiteY39" fmla="*/ 243916 h 312283"/>
                <a:gd name="connsiteX40" fmla="*/ 6629 w 322097"/>
                <a:gd name="connsiteY40" fmla="*/ 243916 h 312283"/>
                <a:gd name="connsiteX41" fmla="*/ 8458 w 322097"/>
                <a:gd name="connsiteY41" fmla="*/ 244602 h 312283"/>
                <a:gd name="connsiteX42" fmla="*/ 8458 w 322097"/>
                <a:gd name="connsiteY42" fmla="*/ 244602 h 312283"/>
                <a:gd name="connsiteX43" fmla="*/ 10516 w 322097"/>
                <a:gd name="connsiteY43" fmla="*/ 245288 h 312283"/>
                <a:gd name="connsiteX44" fmla="*/ 10744 w 322097"/>
                <a:gd name="connsiteY44" fmla="*/ 245288 h 312283"/>
                <a:gd name="connsiteX45" fmla="*/ 13030 w 322097"/>
                <a:gd name="connsiteY45" fmla="*/ 245973 h 312283"/>
                <a:gd name="connsiteX46" fmla="*/ 13487 w 322097"/>
                <a:gd name="connsiteY46" fmla="*/ 245973 h 312283"/>
                <a:gd name="connsiteX47" fmla="*/ 15773 w 322097"/>
                <a:gd name="connsiteY47" fmla="*/ 246659 h 312283"/>
                <a:gd name="connsiteX48" fmla="*/ 16231 w 322097"/>
                <a:gd name="connsiteY48" fmla="*/ 246659 h 312283"/>
                <a:gd name="connsiteX49" fmla="*/ 18974 w 322097"/>
                <a:gd name="connsiteY49" fmla="*/ 247345 h 312283"/>
                <a:gd name="connsiteX50" fmla="*/ 177622 w 322097"/>
                <a:gd name="connsiteY50" fmla="*/ 292379 h 312283"/>
                <a:gd name="connsiteX51" fmla="*/ 243002 w 322097"/>
                <a:gd name="connsiteY51" fmla="*/ 308838 h 312283"/>
                <a:gd name="connsiteX52" fmla="*/ 308381 w 322097"/>
                <a:gd name="connsiteY52" fmla="*/ 311810 h 31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2097" h="312283">
                  <a:moveTo>
                    <a:pt x="308381" y="311810"/>
                  </a:moveTo>
                  <a:cubicBezTo>
                    <a:pt x="318211" y="313639"/>
                    <a:pt x="322097" y="310210"/>
                    <a:pt x="322097" y="300837"/>
                  </a:cubicBezTo>
                  <a:cubicBezTo>
                    <a:pt x="322097" y="282549"/>
                    <a:pt x="322097" y="264261"/>
                    <a:pt x="322097" y="245973"/>
                  </a:cubicBezTo>
                  <a:cubicBezTo>
                    <a:pt x="322097" y="245973"/>
                    <a:pt x="321869" y="245973"/>
                    <a:pt x="321869" y="245973"/>
                  </a:cubicBezTo>
                  <a:cubicBezTo>
                    <a:pt x="321869" y="242316"/>
                    <a:pt x="321869" y="238658"/>
                    <a:pt x="321869" y="235001"/>
                  </a:cubicBezTo>
                  <a:cubicBezTo>
                    <a:pt x="323240" y="168935"/>
                    <a:pt x="305410" y="107670"/>
                    <a:pt x="276835" y="48920"/>
                  </a:cubicBezTo>
                  <a:cubicBezTo>
                    <a:pt x="275920" y="46863"/>
                    <a:pt x="274777" y="45034"/>
                    <a:pt x="273863" y="42977"/>
                  </a:cubicBezTo>
                  <a:cubicBezTo>
                    <a:pt x="273634" y="42519"/>
                    <a:pt x="273177" y="41834"/>
                    <a:pt x="272948" y="41376"/>
                  </a:cubicBezTo>
                  <a:cubicBezTo>
                    <a:pt x="272034" y="40005"/>
                    <a:pt x="271348" y="38405"/>
                    <a:pt x="270434" y="37033"/>
                  </a:cubicBezTo>
                  <a:cubicBezTo>
                    <a:pt x="270205" y="36576"/>
                    <a:pt x="269748" y="36119"/>
                    <a:pt x="269519" y="35433"/>
                  </a:cubicBezTo>
                  <a:cubicBezTo>
                    <a:pt x="268376" y="33604"/>
                    <a:pt x="267233" y="31775"/>
                    <a:pt x="266090" y="29946"/>
                  </a:cubicBezTo>
                  <a:cubicBezTo>
                    <a:pt x="265862" y="29718"/>
                    <a:pt x="265862" y="29489"/>
                    <a:pt x="265633" y="29261"/>
                  </a:cubicBezTo>
                  <a:cubicBezTo>
                    <a:pt x="264490" y="27660"/>
                    <a:pt x="263576" y="26060"/>
                    <a:pt x="262433" y="24231"/>
                  </a:cubicBezTo>
                  <a:cubicBezTo>
                    <a:pt x="262204" y="23774"/>
                    <a:pt x="261747" y="23317"/>
                    <a:pt x="261518" y="22631"/>
                  </a:cubicBezTo>
                  <a:cubicBezTo>
                    <a:pt x="260604" y="21031"/>
                    <a:pt x="259461" y="19659"/>
                    <a:pt x="258547" y="18288"/>
                  </a:cubicBezTo>
                  <a:cubicBezTo>
                    <a:pt x="258318" y="18059"/>
                    <a:pt x="258089" y="17602"/>
                    <a:pt x="257861" y="17373"/>
                  </a:cubicBezTo>
                  <a:cubicBezTo>
                    <a:pt x="256489" y="15545"/>
                    <a:pt x="255346" y="13716"/>
                    <a:pt x="253975" y="11887"/>
                  </a:cubicBezTo>
                  <a:cubicBezTo>
                    <a:pt x="253746" y="11658"/>
                    <a:pt x="253746" y="11430"/>
                    <a:pt x="253517" y="11201"/>
                  </a:cubicBezTo>
                  <a:cubicBezTo>
                    <a:pt x="252374" y="9601"/>
                    <a:pt x="251003" y="8001"/>
                    <a:pt x="249860" y="6401"/>
                  </a:cubicBezTo>
                  <a:cubicBezTo>
                    <a:pt x="249631" y="5943"/>
                    <a:pt x="249403" y="5715"/>
                    <a:pt x="249174" y="5258"/>
                  </a:cubicBezTo>
                  <a:cubicBezTo>
                    <a:pt x="247802" y="3429"/>
                    <a:pt x="246431" y="1829"/>
                    <a:pt x="245059" y="0"/>
                  </a:cubicBezTo>
                  <a:cubicBezTo>
                    <a:pt x="250546" y="24460"/>
                    <a:pt x="254203" y="49149"/>
                    <a:pt x="261290" y="73380"/>
                  </a:cubicBezTo>
                  <a:cubicBezTo>
                    <a:pt x="271348" y="107899"/>
                    <a:pt x="280721" y="145847"/>
                    <a:pt x="271348" y="181737"/>
                  </a:cubicBezTo>
                  <a:cubicBezTo>
                    <a:pt x="263804" y="210769"/>
                    <a:pt x="243688" y="231114"/>
                    <a:pt x="216256" y="241630"/>
                  </a:cubicBezTo>
                  <a:cubicBezTo>
                    <a:pt x="201625" y="247345"/>
                    <a:pt x="184480" y="248031"/>
                    <a:pt x="168935" y="247574"/>
                  </a:cubicBezTo>
                  <a:cubicBezTo>
                    <a:pt x="142189" y="246888"/>
                    <a:pt x="115672" y="242087"/>
                    <a:pt x="89154" y="237972"/>
                  </a:cubicBezTo>
                  <a:cubicBezTo>
                    <a:pt x="71095" y="235915"/>
                    <a:pt x="52807" y="235686"/>
                    <a:pt x="34747" y="233858"/>
                  </a:cubicBezTo>
                  <a:cubicBezTo>
                    <a:pt x="23774" y="232715"/>
                    <a:pt x="12344" y="231572"/>
                    <a:pt x="1143" y="229514"/>
                  </a:cubicBezTo>
                  <a:lnTo>
                    <a:pt x="1143" y="229514"/>
                  </a:lnTo>
                  <a:cubicBezTo>
                    <a:pt x="457" y="231800"/>
                    <a:pt x="229" y="233629"/>
                    <a:pt x="0" y="235229"/>
                  </a:cubicBezTo>
                  <a:cubicBezTo>
                    <a:pt x="0" y="235229"/>
                    <a:pt x="0" y="235229"/>
                    <a:pt x="0" y="235229"/>
                  </a:cubicBezTo>
                  <a:cubicBezTo>
                    <a:pt x="0" y="235686"/>
                    <a:pt x="0" y="236372"/>
                    <a:pt x="0" y="236829"/>
                  </a:cubicBezTo>
                  <a:cubicBezTo>
                    <a:pt x="0" y="236829"/>
                    <a:pt x="0" y="236829"/>
                    <a:pt x="0" y="236829"/>
                  </a:cubicBezTo>
                  <a:cubicBezTo>
                    <a:pt x="229" y="238201"/>
                    <a:pt x="686" y="239573"/>
                    <a:pt x="1372" y="240487"/>
                  </a:cubicBezTo>
                  <a:cubicBezTo>
                    <a:pt x="1372" y="240487"/>
                    <a:pt x="1372" y="240487"/>
                    <a:pt x="1372" y="240487"/>
                  </a:cubicBezTo>
                  <a:cubicBezTo>
                    <a:pt x="1600" y="240944"/>
                    <a:pt x="1829" y="241173"/>
                    <a:pt x="2286" y="241401"/>
                  </a:cubicBezTo>
                  <a:cubicBezTo>
                    <a:pt x="2286" y="241401"/>
                    <a:pt x="2286" y="241401"/>
                    <a:pt x="2286" y="241401"/>
                  </a:cubicBezTo>
                  <a:cubicBezTo>
                    <a:pt x="2972" y="242087"/>
                    <a:pt x="3658" y="242544"/>
                    <a:pt x="4801" y="243230"/>
                  </a:cubicBezTo>
                  <a:cubicBezTo>
                    <a:pt x="4801" y="243230"/>
                    <a:pt x="4801" y="243230"/>
                    <a:pt x="4801" y="243230"/>
                  </a:cubicBezTo>
                  <a:cubicBezTo>
                    <a:pt x="5258" y="243459"/>
                    <a:pt x="5715" y="243687"/>
                    <a:pt x="6401" y="243916"/>
                  </a:cubicBezTo>
                  <a:cubicBezTo>
                    <a:pt x="6401" y="243916"/>
                    <a:pt x="6629" y="243916"/>
                    <a:pt x="6629" y="243916"/>
                  </a:cubicBezTo>
                  <a:cubicBezTo>
                    <a:pt x="7087" y="244145"/>
                    <a:pt x="7772" y="244373"/>
                    <a:pt x="8458" y="244602"/>
                  </a:cubicBezTo>
                  <a:cubicBezTo>
                    <a:pt x="8458" y="244602"/>
                    <a:pt x="8458" y="244602"/>
                    <a:pt x="8458" y="244602"/>
                  </a:cubicBezTo>
                  <a:cubicBezTo>
                    <a:pt x="9144" y="244830"/>
                    <a:pt x="9830" y="245059"/>
                    <a:pt x="10516" y="245288"/>
                  </a:cubicBezTo>
                  <a:cubicBezTo>
                    <a:pt x="10516" y="245288"/>
                    <a:pt x="10516" y="245288"/>
                    <a:pt x="10744" y="245288"/>
                  </a:cubicBezTo>
                  <a:cubicBezTo>
                    <a:pt x="11430" y="245516"/>
                    <a:pt x="12116" y="245745"/>
                    <a:pt x="13030" y="245973"/>
                  </a:cubicBezTo>
                  <a:cubicBezTo>
                    <a:pt x="13259" y="245973"/>
                    <a:pt x="13259" y="245973"/>
                    <a:pt x="13487" y="245973"/>
                  </a:cubicBezTo>
                  <a:cubicBezTo>
                    <a:pt x="14173" y="246202"/>
                    <a:pt x="15088" y="246431"/>
                    <a:pt x="15773" y="246659"/>
                  </a:cubicBezTo>
                  <a:cubicBezTo>
                    <a:pt x="16002" y="246659"/>
                    <a:pt x="16002" y="246659"/>
                    <a:pt x="16231" y="246659"/>
                  </a:cubicBezTo>
                  <a:cubicBezTo>
                    <a:pt x="17145" y="246888"/>
                    <a:pt x="18059" y="247116"/>
                    <a:pt x="18974" y="247345"/>
                  </a:cubicBezTo>
                  <a:cubicBezTo>
                    <a:pt x="31090" y="249860"/>
                    <a:pt x="136703" y="281635"/>
                    <a:pt x="177622" y="292379"/>
                  </a:cubicBezTo>
                  <a:cubicBezTo>
                    <a:pt x="202768" y="299009"/>
                    <a:pt x="239573" y="309981"/>
                    <a:pt x="243002" y="308838"/>
                  </a:cubicBezTo>
                  <a:cubicBezTo>
                    <a:pt x="259004" y="300380"/>
                    <a:pt x="291922" y="308381"/>
                    <a:pt x="308381" y="311810"/>
                  </a:cubicBezTo>
                  <a:close/>
                </a:path>
              </a:pathLst>
            </a:custGeom>
            <a:solidFill>
              <a:srgbClr val="FFFFFF"/>
            </a:solidFill>
            <a:ln w="2286" cap="flat">
              <a:noFill/>
              <a:prstDash val="solid"/>
              <a:miter/>
            </a:ln>
          </p:spPr>
          <p:txBody>
            <a:bodyPr rtlCol="0" anchor="ctr"/>
            <a:lstStyle/>
            <a:p>
              <a:endParaRPr lang="en-US"/>
            </a:p>
          </p:txBody>
        </p:sp>
        <p:sp>
          <p:nvSpPr>
            <p:cNvPr id="61" name="Freeform 120">
              <a:extLst>
                <a:ext uri="{FF2B5EF4-FFF2-40B4-BE49-F238E27FC236}">
                  <a16:creationId xmlns:a16="http://schemas.microsoft.com/office/drawing/2014/main" id="{33729E26-74D6-01ED-C770-BE85576CAB99}"/>
                </a:ext>
              </a:extLst>
            </p:cNvPr>
            <p:cNvSpPr/>
            <p:nvPr/>
          </p:nvSpPr>
          <p:spPr>
            <a:xfrm>
              <a:off x="8904319" y="6065215"/>
              <a:ext cx="285709" cy="412076"/>
            </a:xfrm>
            <a:custGeom>
              <a:avLst/>
              <a:gdLst>
                <a:gd name="connsiteX0" fmla="*/ 228759 w 285709"/>
                <a:gd name="connsiteY0" fmla="*/ 8916 h 412076"/>
                <a:gd name="connsiteX1" fmla="*/ 187383 w 285709"/>
                <a:gd name="connsiteY1" fmla="*/ 0 h 412076"/>
                <a:gd name="connsiteX2" fmla="*/ 108973 w 285709"/>
                <a:gd name="connsiteY2" fmla="*/ 17602 h 412076"/>
                <a:gd name="connsiteX3" fmla="*/ 88170 w 285709"/>
                <a:gd name="connsiteY3" fmla="*/ 51892 h 412076"/>
                <a:gd name="connsiteX4" fmla="*/ 98229 w 285709"/>
                <a:gd name="connsiteY4" fmla="*/ 60351 h 412076"/>
                <a:gd name="connsiteX5" fmla="*/ 135262 w 285709"/>
                <a:gd name="connsiteY5" fmla="*/ 58065 h 412076"/>
                <a:gd name="connsiteX6" fmla="*/ 145092 w 285709"/>
                <a:gd name="connsiteY6" fmla="*/ 50521 h 412076"/>
                <a:gd name="connsiteX7" fmla="*/ 170695 w 285709"/>
                <a:gd name="connsiteY7" fmla="*/ 17602 h 412076"/>
                <a:gd name="connsiteX8" fmla="*/ 181668 w 285709"/>
                <a:gd name="connsiteY8" fmla="*/ 13945 h 412076"/>
                <a:gd name="connsiteX9" fmla="*/ 180296 w 285709"/>
                <a:gd name="connsiteY9" fmla="*/ 25375 h 412076"/>
                <a:gd name="connsiteX10" fmla="*/ 127947 w 285709"/>
                <a:gd name="connsiteY10" fmla="*/ 95784 h 412076"/>
                <a:gd name="connsiteX11" fmla="*/ 95257 w 285709"/>
                <a:gd name="connsiteY11" fmla="*/ 109042 h 412076"/>
                <a:gd name="connsiteX12" fmla="*/ 18905 w 285709"/>
                <a:gd name="connsiteY12" fmla="*/ 96469 h 412076"/>
                <a:gd name="connsiteX13" fmla="*/ 845 w 285709"/>
                <a:gd name="connsiteY13" fmla="*/ 119558 h 412076"/>
                <a:gd name="connsiteX14" fmla="*/ 39479 w 285709"/>
                <a:gd name="connsiteY14" fmla="*/ 138989 h 412076"/>
                <a:gd name="connsiteX15" fmla="*/ 99829 w 285709"/>
                <a:gd name="connsiteY15" fmla="*/ 149962 h 412076"/>
                <a:gd name="connsiteX16" fmla="*/ 165894 w 285709"/>
                <a:gd name="connsiteY16" fmla="*/ 118872 h 412076"/>
                <a:gd name="connsiteX17" fmla="*/ 204756 w 285709"/>
                <a:gd name="connsiteY17" fmla="*/ 60351 h 412076"/>
                <a:gd name="connsiteX18" fmla="*/ 217329 w 285709"/>
                <a:gd name="connsiteY18" fmla="*/ 54864 h 412076"/>
                <a:gd name="connsiteX19" fmla="*/ 215272 w 285709"/>
                <a:gd name="connsiteY19" fmla="*/ 67666 h 412076"/>
                <a:gd name="connsiteX20" fmla="*/ 157436 w 285709"/>
                <a:gd name="connsiteY20" fmla="*/ 149962 h 412076"/>
                <a:gd name="connsiteX21" fmla="*/ 148978 w 285709"/>
                <a:gd name="connsiteY21" fmla="*/ 168707 h 412076"/>
                <a:gd name="connsiteX22" fmla="*/ 137319 w 285709"/>
                <a:gd name="connsiteY22" fmla="*/ 203226 h 412076"/>
                <a:gd name="connsiteX23" fmla="*/ 114459 w 285709"/>
                <a:gd name="connsiteY23" fmla="*/ 235458 h 412076"/>
                <a:gd name="connsiteX24" fmla="*/ 95943 w 285709"/>
                <a:gd name="connsiteY24" fmla="*/ 284607 h 412076"/>
                <a:gd name="connsiteX25" fmla="*/ 101429 w 285709"/>
                <a:gd name="connsiteY25" fmla="*/ 390220 h 412076"/>
                <a:gd name="connsiteX26" fmla="*/ 121775 w 285709"/>
                <a:gd name="connsiteY26" fmla="*/ 409194 h 412076"/>
                <a:gd name="connsiteX27" fmla="*/ 139834 w 285709"/>
                <a:gd name="connsiteY27" fmla="*/ 389306 h 412076"/>
                <a:gd name="connsiteX28" fmla="*/ 140520 w 285709"/>
                <a:gd name="connsiteY28" fmla="*/ 318897 h 412076"/>
                <a:gd name="connsiteX29" fmla="*/ 145092 w 285709"/>
                <a:gd name="connsiteY29" fmla="*/ 298552 h 412076"/>
                <a:gd name="connsiteX30" fmla="*/ 202013 w 285709"/>
                <a:gd name="connsiteY30" fmla="*/ 226086 h 412076"/>
                <a:gd name="connsiteX31" fmla="*/ 210929 w 285709"/>
                <a:gd name="connsiteY31" fmla="*/ 223342 h 412076"/>
                <a:gd name="connsiteX32" fmla="*/ 210014 w 285709"/>
                <a:gd name="connsiteY32" fmla="*/ 232944 h 412076"/>
                <a:gd name="connsiteX33" fmla="*/ 203385 w 285709"/>
                <a:gd name="connsiteY33" fmla="*/ 266776 h 412076"/>
                <a:gd name="connsiteX34" fmla="*/ 232646 w 285709"/>
                <a:gd name="connsiteY34" fmla="*/ 387249 h 412076"/>
                <a:gd name="connsiteX35" fmla="*/ 261221 w 285709"/>
                <a:gd name="connsiteY35" fmla="*/ 411937 h 412076"/>
                <a:gd name="connsiteX36" fmla="*/ 283623 w 285709"/>
                <a:gd name="connsiteY36" fmla="*/ 384505 h 412076"/>
                <a:gd name="connsiteX37" fmla="*/ 256420 w 285709"/>
                <a:gd name="connsiteY37" fmla="*/ 290551 h 412076"/>
                <a:gd name="connsiteX38" fmla="*/ 253448 w 285709"/>
                <a:gd name="connsiteY38" fmla="*/ 254203 h 412076"/>
                <a:gd name="connsiteX39" fmla="*/ 263964 w 285709"/>
                <a:gd name="connsiteY39" fmla="*/ 147219 h 412076"/>
                <a:gd name="connsiteX40" fmla="*/ 247962 w 285709"/>
                <a:gd name="connsiteY40" fmla="*/ 37033 h 412076"/>
                <a:gd name="connsiteX41" fmla="*/ 228759 w 285709"/>
                <a:gd name="connsiteY41" fmla="*/ 8916 h 41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5709" h="412076">
                  <a:moveTo>
                    <a:pt x="228759" y="8916"/>
                  </a:moveTo>
                  <a:cubicBezTo>
                    <a:pt x="207957" y="6172"/>
                    <a:pt x="193784" y="3886"/>
                    <a:pt x="187383" y="0"/>
                  </a:cubicBezTo>
                  <a:cubicBezTo>
                    <a:pt x="169552" y="3886"/>
                    <a:pt x="124289" y="12573"/>
                    <a:pt x="108973" y="17602"/>
                  </a:cubicBezTo>
                  <a:cubicBezTo>
                    <a:pt x="89085" y="24232"/>
                    <a:pt x="85199" y="31547"/>
                    <a:pt x="88170" y="51892"/>
                  </a:cubicBezTo>
                  <a:cubicBezTo>
                    <a:pt x="89085" y="58522"/>
                    <a:pt x="92057" y="60351"/>
                    <a:pt x="98229" y="60351"/>
                  </a:cubicBezTo>
                  <a:cubicBezTo>
                    <a:pt x="110573" y="60122"/>
                    <a:pt x="116974" y="58065"/>
                    <a:pt x="135262" y="58065"/>
                  </a:cubicBezTo>
                  <a:cubicBezTo>
                    <a:pt x="140063" y="59208"/>
                    <a:pt x="142577" y="54178"/>
                    <a:pt x="145092" y="50521"/>
                  </a:cubicBezTo>
                  <a:cubicBezTo>
                    <a:pt x="153550" y="39548"/>
                    <a:pt x="162008" y="28347"/>
                    <a:pt x="170695" y="17602"/>
                  </a:cubicBezTo>
                  <a:cubicBezTo>
                    <a:pt x="173210" y="14402"/>
                    <a:pt x="177096" y="10287"/>
                    <a:pt x="181668" y="13945"/>
                  </a:cubicBezTo>
                  <a:cubicBezTo>
                    <a:pt x="186240" y="17602"/>
                    <a:pt x="183039" y="21717"/>
                    <a:pt x="180296" y="25375"/>
                  </a:cubicBezTo>
                  <a:cubicBezTo>
                    <a:pt x="162694" y="48921"/>
                    <a:pt x="145320" y="72466"/>
                    <a:pt x="127947" y="95784"/>
                  </a:cubicBezTo>
                  <a:cubicBezTo>
                    <a:pt x="119717" y="106756"/>
                    <a:pt x="108973" y="110871"/>
                    <a:pt x="95257" y="109042"/>
                  </a:cubicBezTo>
                  <a:cubicBezTo>
                    <a:pt x="69882" y="105613"/>
                    <a:pt x="44508" y="99441"/>
                    <a:pt x="18905" y="96469"/>
                  </a:cubicBezTo>
                  <a:cubicBezTo>
                    <a:pt x="617" y="92812"/>
                    <a:pt x="-1669" y="114757"/>
                    <a:pt x="845" y="119558"/>
                  </a:cubicBezTo>
                  <a:cubicBezTo>
                    <a:pt x="7932" y="132360"/>
                    <a:pt x="26448" y="136017"/>
                    <a:pt x="39479" y="138989"/>
                  </a:cubicBezTo>
                  <a:cubicBezTo>
                    <a:pt x="59367" y="143561"/>
                    <a:pt x="79712" y="146533"/>
                    <a:pt x="99829" y="149962"/>
                  </a:cubicBezTo>
                  <a:cubicBezTo>
                    <a:pt x="130233" y="155448"/>
                    <a:pt x="150350" y="143561"/>
                    <a:pt x="165894" y="118872"/>
                  </a:cubicBezTo>
                  <a:cubicBezTo>
                    <a:pt x="178467" y="98984"/>
                    <a:pt x="193098" y="80696"/>
                    <a:pt x="204756" y="60351"/>
                  </a:cubicBezTo>
                  <a:cubicBezTo>
                    <a:pt x="207271" y="55779"/>
                    <a:pt x="212072" y="51435"/>
                    <a:pt x="217329" y="54864"/>
                  </a:cubicBezTo>
                  <a:cubicBezTo>
                    <a:pt x="223959" y="59208"/>
                    <a:pt x="218015" y="64237"/>
                    <a:pt x="215272" y="67666"/>
                  </a:cubicBezTo>
                  <a:cubicBezTo>
                    <a:pt x="195612" y="93040"/>
                    <a:pt x="180068" y="126873"/>
                    <a:pt x="157436" y="149962"/>
                  </a:cubicBezTo>
                  <a:cubicBezTo>
                    <a:pt x="150578" y="156820"/>
                    <a:pt x="148292" y="159334"/>
                    <a:pt x="148978" y="168707"/>
                  </a:cubicBezTo>
                  <a:cubicBezTo>
                    <a:pt x="149892" y="181737"/>
                    <a:pt x="145549" y="192939"/>
                    <a:pt x="137319" y="203226"/>
                  </a:cubicBezTo>
                  <a:cubicBezTo>
                    <a:pt x="129090" y="213513"/>
                    <a:pt x="122232" y="224943"/>
                    <a:pt x="114459" y="235458"/>
                  </a:cubicBezTo>
                  <a:cubicBezTo>
                    <a:pt x="103715" y="250089"/>
                    <a:pt x="94114" y="265633"/>
                    <a:pt x="95943" y="284607"/>
                  </a:cubicBezTo>
                  <a:cubicBezTo>
                    <a:pt x="97314" y="298323"/>
                    <a:pt x="100515" y="368961"/>
                    <a:pt x="101429" y="390220"/>
                  </a:cubicBezTo>
                  <a:cubicBezTo>
                    <a:pt x="102115" y="406680"/>
                    <a:pt x="106687" y="409880"/>
                    <a:pt x="121775" y="409194"/>
                  </a:cubicBezTo>
                  <a:cubicBezTo>
                    <a:pt x="137777" y="408508"/>
                    <a:pt x="140063" y="406451"/>
                    <a:pt x="139834" y="389306"/>
                  </a:cubicBezTo>
                  <a:cubicBezTo>
                    <a:pt x="139605" y="365760"/>
                    <a:pt x="140977" y="342443"/>
                    <a:pt x="140520" y="318897"/>
                  </a:cubicBezTo>
                  <a:cubicBezTo>
                    <a:pt x="140291" y="311353"/>
                    <a:pt x="140291" y="304724"/>
                    <a:pt x="145092" y="298552"/>
                  </a:cubicBezTo>
                  <a:cubicBezTo>
                    <a:pt x="164294" y="274549"/>
                    <a:pt x="183039" y="250317"/>
                    <a:pt x="202013" y="226086"/>
                  </a:cubicBezTo>
                  <a:cubicBezTo>
                    <a:pt x="204299" y="223342"/>
                    <a:pt x="207042" y="220142"/>
                    <a:pt x="210929" y="223342"/>
                  </a:cubicBezTo>
                  <a:cubicBezTo>
                    <a:pt x="215043" y="226543"/>
                    <a:pt x="212529" y="230658"/>
                    <a:pt x="210014" y="232944"/>
                  </a:cubicBezTo>
                  <a:cubicBezTo>
                    <a:pt x="199956" y="242545"/>
                    <a:pt x="200184" y="253746"/>
                    <a:pt x="203385" y="266776"/>
                  </a:cubicBezTo>
                  <a:cubicBezTo>
                    <a:pt x="212986" y="307239"/>
                    <a:pt x="221216" y="347244"/>
                    <a:pt x="232646" y="387249"/>
                  </a:cubicBezTo>
                  <a:cubicBezTo>
                    <a:pt x="237903" y="405537"/>
                    <a:pt x="244761" y="411023"/>
                    <a:pt x="261221" y="411937"/>
                  </a:cubicBezTo>
                  <a:cubicBezTo>
                    <a:pt x="282252" y="413309"/>
                    <a:pt x="289796" y="404622"/>
                    <a:pt x="283623" y="384505"/>
                  </a:cubicBezTo>
                  <a:cubicBezTo>
                    <a:pt x="274022" y="352959"/>
                    <a:pt x="267164" y="321640"/>
                    <a:pt x="256420" y="290551"/>
                  </a:cubicBezTo>
                  <a:cubicBezTo>
                    <a:pt x="252305" y="278435"/>
                    <a:pt x="252077" y="267005"/>
                    <a:pt x="253448" y="254203"/>
                  </a:cubicBezTo>
                  <a:cubicBezTo>
                    <a:pt x="256877" y="218542"/>
                    <a:pt x="264192" y="183337"/>
                    <a:pt x="263964" y="147219"/>
                  </a:cubicBezTo>
                  <a:cubicBezTo>
                    <a:pt x="263964" y="109500"/>
                    <a:pt x="260535" y="72695"/>
                    <a:pt x="247962" y="37033"/>
                  </a:cubicBezTo>
                  <a:cubicBezTo>
                    <a:pt x="245219" y="25832"/>
                    <a:pt x="243161" y="10744"/>
                    <a:pt x="228759" y="8916"/>
                  </a:cubicBezTo>
                  <a:close/>
                </a:path>
              </a:pathLst>
            </a:custGeom>
            <a:solidFill>
              <a:srgbClr val="0070C0"/>
            </a:solidFill>
            <a:ln w="2286" cap="flat">
              <a:noFill/>
              <a:prstDash val="solid"/>
              <a:miter/>
            </a:ln>
          </p:spPr>
          <p:txBody>
            <a:bodyPr rtlCol="0" anchor="ctr"/>
            <a:lstStyle/>
            <a:p>
              <a:endParaRPr lang="en-US"/>
            </a:p>
          </p:txBody>
        </p:sp>
        <p:sp>
          <p:nvSpPr>
            <p:cNvPr id="62" name="Freeform 121">
              <a:extLst>
                <a:ext uri="{FF2B5EF4-FFF2-40B4-BE49-F238E27FC236}">
                  <a16:creationId xmlns:a16="http://schemas.microsoft.com/office/drawing/2014/main" id="{07FC24B3-C7EC-26AF-6729-08550FBAB695}"/>
                </a:ext>
              </a:extLst>
            </p:cNvPr>
            <p:cNvSpPr/>
            <p:nvPr/>
          </p:nvSpPr>
          <p:spPr>
            <a:xfrm>
              <a:off x="9058769" y="5915810"/>
              <a:ext cx="143610" cy="148033"/>
            </a:xfrm>
            <a:custGeom>
              <a:avLst/>
              <a:gdLst>
                <a:gd name="connsiteX0" fmla="*/ 56708 w 143610"/>
                <a:gd name="connsiteY0" fmla="*/ 1044 h 148033"/>
                <a:gd name="connsiteX1" fmla="*/ 2530 w 143610"/>
                <a:gd name="connsiteY1" fmla="*/ 92255 h 148033"/>
                <a:gd name="connsiteX2" fmla="*/ 76596 w 143610"/>
                <a:gd name="connsiteY2" fmla="*/ 148033 h 148033"/>
                <a:gd name="connsiteX3" fmla="*/ 143576 w 143610"/>
                <a:gd name="connsiteY3" fmla="*/ 68709 h 148033"/>
                <a:gd name="connsiteX4" fmla="*/ 56708 w 143610"/>
                <a:gd name="connsiteY4" fmla="*/ 1044 h 14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10" h="148033">
                  <a:moveTo>
                    <a:pt x="56708" y="1044"/>
                  </a:moveTo>
                  <a:cubicBezTo>
                    <a:pt x="11674" y="10645"/>
                    <a:pt x="-7300" y="46535"/>
                    <a:pt x="2530" y="92255"/>
                  </a:cubicBezTo>
                  <a:cubicBezTo>
                    <a:pt x="7788" y="116715"/>
                    <a:pt x="15332" y="145976"/>
                    <a:pt x="76596" y="148033"/>
                  </a:cubicBezTo>
                  <a:cubicBezTo>
                    <a:pt x="117287" y="148033"/>
                    <a:pt x="144719" y="119687"/>
                    <a:pt x="143576" y="68709"/>
                  </a:cubicBezTo>
                  <a:cubicBezTo>
                    <a:pt x="144262" y="37391"/>
                    <a:pt x="117059" y="-7415"/>
                    <a:pt x="56708" y="1044"/>
                  </a:cubicBezTo>
                  <a:close/>
                </a:path>
              </a:pathLst>
            </a:custGeom>
            <a:solidFill>
              <a:srgbClr val="FFFFFF"/>
            </a:solidFill>
            <a:ln w="2286" cap="flat">
              <a:noFill/>
              <a:prstDash val="solid"/>
              <a:miter/>
            </a:ln>
          </p:spPr>
          <p:txBody>
            <a:bodyPr rtlCol="0" anchor="ctr"/>
            <a:lstStyle/>
            <a:p>
              <a:endParaRPr lang="en-US"/>
            </a:p>
          </p:txBody>
        </p:sp>
        <p:sp>
          <p:nvSpPr>
            <p:cNvPr id="63" name="Freeform 122">
              <a:extLst>
                <a:ext uri="{FF2B5EF4-FFF2-40B4-BE49-F238E27FC236}">
                  <a16:creationId xmlns:a16="http://schemas.microsoft.com/office/drawing/2014/main" id="{4BEBA73E-DB37-5D42-8B7A-1C055FD1A67F}"/>
                </a:ext>
              </a:extLst>
            </p:cNvPr>
            <p:cNvSpPr/>
            <p:nvPr/>
          </p:nvSpPr>
          <p:spPr>
            <a:xfrm>
              <a:off x="8084665" y="6107277"/>
              <a:ext cx="76178" cy="140697"/>
            </a:xfrm>
            <a:custGeom>
              <a:avLst/>
              <a:gdLst>
                <a:gd name="connsiteX0" fmla="*/ 45317 w 76178"/>
                <a:gd name="connsiteY0" fmla="*/ 136931 h 140697"/>
                <a:gd name="connsiteX1" fmla="*/ 52175 w 76178"/>
                <a:gd name="connsiteY1" fmla="*/ 133045 h 140697"/>
                <a:gd name="connsiteX2" fmla="*/ 53318 w 76178"/>
                <a:gd name="connsiteY2" fmla="*/ 132359 h 140697"/>
                <a:gd name="connsiteX3" fmla="*/ 60176 w 76178"/>
                <a:gd name="connsiteY3" fmla="*/ 128701 h 140697"/>
                <a:gd name="connsiteX4" fmla="*/ 61090 w 76178"/>
                <a:gd name="connsiteY4" fmla="*/ 128244 h 140697"/>
                <a:gd name="connsiteX5" fmla="*/ 76178 w 76178"/>
                <a:gd name="connsiteY5" fmla="*/ 121158 h 140697"/>
                <a:gd name="connsiteX6" fmla="*/ 76178 w 76178"/>
                <a:gd name="connsiteY6" fmla="*/ 121158 h 140697"/>
                <a:gd name="connsiteX7" fmla="*/ 70920 w 76178"/>
                <a:gd name="connsiteY7" fmla="*/ 115443 h 140697"/>
                <a:gd name="connsiteX8" fmla="*/ 2797 w 76178"/>
                <a:gd name="connsiteY8" fmla="*/ 7086 h 140697"/>
                <a:gd name="connsiteX9" fmla="*/ 740 w 76178"/>
                <a:gd name="connsiteY9" fmla="*/ 0 h 140697"/>
                <a:gd name="connsiteX10" fmla="*/ 511 w 76178"/>
                <a:gd name="connsiteY10" fmla="*/ 3886 h 140697"/>
                <a:gd name="connsiteX11" fmla="*/ 18342 w 76178"/>
                <a:gd name="connsiteY11" fmla="*/ 131673 h 140697"/>
                <a:gd name="connsiteX12" fmla="*/ 30458 w 76178"/>
                <a:gd name="connsiteY12" fmla="*/ 140589 h 140697"/>
                <a:gd name="connsiteX13" fmla="*/ 45317 w 76178"/>
                <a:gd name="connsiteY13" fmla="*/ 136931 h 14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178" h="140697">
                  <a:moveTo>
                    <a:pt x="45317" y="136931"/>
                  </a:moveTo>
                  <a:cubicBezTo>
                    <a:pt x="47603" y="135559"/>
                    <a:pt x="49889" y="134188"/>
                    <a:pt x="52175" y="133045"/>
                  </a:cubicBezTo>
                  <a:cubicBezTo>
                    <a:pt x="52632" y="132816"/>
                    <a:pt x="52860" y="132588"/>
                    <a:pt x="53318" y="132359"/>
                  </a:cubicBezTo>
                  <a:cubicBezTo>
                    <a:pt x="55604" y="131216"/>
                    <a:pt x="57890" y="129844"/>
                    <a:pt x="60176" y="128701"/>
                  </a:cubicBezTo>
                  <a:cubicBezTo>
                    <a:pt x="60404" y="128473"/>
                    <a:pt x="60861" y="128473"/>
                    <a:pt x="61090" y="128244"/>
                  </a:cubicBezTo>
                  <a:cubicBezTo>
                    <a:pt x="66119" y="125730"/>
                    <a:pt x="71148" y="123444"/>
                    <a:pt x="76178" y="121158"/>
                  </a:cubicBezTo>
                  <a:cubicBezTo>
                    <a:pt x="76178" y="121158"/>
                    <a:pt x="76178" y="121158"/>
                    <a:pt x="76178" y="121158"/>
                  </a:cubicBezTo>
                  <a:cubicBezTo>
                    <a:pt x="74349" y="119329"/>
                    <a:pt x="72749" y="117271"/>
                    <a:pt x="70920" y="115443"/>
                  </a:cubicBezTo>
                  <a:cubicBezTo>
                    <a:pt x="42802" y="83210"/>
                    <a:pt x="16284" y="48463"/>
                    <a:pt x="2797" y="7086"/>
                  </a:cubicBezTo>
                  <a:cubicBezTo>
                    <a:pt x="2111" y="4800"/>
                    <a:pt x="1425" y="2286"/>
                    <a:pt x="740" y="0"/>
                  </a:cubicBezTo>
                  <a:cubicBezTo>
                    <a:pt x="740" y="1371"/>
                    <a:pt x="511" y="2514"/>
                    <a:pt x="511" y="3886"/>
                  </a:cubicBezTo>
                  <a:cubicBezTo>
                    <a:pt x="-2461" y="47777"/>
                    <a:pt x="8055" y="89611"/>
                    <a:pt x="18342" y="131673"/>
                  </a:cubicBezTo>
                  <a:cubicBezTo>
                    <a:pt x="19942" y="138760"/>
                    <a:pt x="23142" y="141274"/>
                    <a:pt x="30458" y="140589"/>
                  </a:cubicBezTo>
                  <a:cubicBezTo>
                    <a:pt x="35715" y="140131"/>
                    <a:pt x="40745" y="139674"/>
                    <a:pt x="45317" y="136931"/>
                  </a:cubicBezTo>
                  <a:close/>
                </a:path>
              </a:pathLst>
            </a:custGeom>
            <a:solidFill>
              <a:srgbClr val="FFFFFF"/>
            </a:solidFill>
            <a:ln w="2286" cap="flat">
              <a:noFill/>
              <a:prstDash val="solid"/>
              <a:miter/>
            </a:ln>
          </p:spPr>
          <p:txBody>
            <a:bodyPr rtlCol="0" anchor="ctr"/>
            <a:lstStyle/>
            <a:p>
              <a:endParaRPr lang="en-US"/>
            </a:p>
          </p:txBody>
        </p:sp>
        <p:sp>
          <p:nvSpPr>
            <p:cNvPr id="64" name="Freeform 123">
              <a:extLst>
                <a:ext uri="{FF2B5EF4-FFF2-40B4-BE49-F238E27FC236}">
                  <a16:creationId xmlns:a16="http://schemas.microsoft.com/office/drawing/2014/main" id="{686643AC-84AD-7371-E910-F1D703C88F30}"/>
                </a:ext>
              </a:extLst>
            </p:cNvPr>
            <p:cNvSpPr/>
            <p:nvPr/>
          </p:nvSpPr>
          <p:spPr>
            <a:xfrm>
              <a:off x="8093617" y="5979014"/>
              <a:ext cx="369892" cy="94159"/>
            </a:xfrm>
            <a:custGeom>
              <a:avLst/>
              <a:gdLst>
                <a:gd name="connsiteX0" fmla="*/ 11676 w 369892"/>
                <a:gd name="connsiteY0" fmla="*/ 62655 h 94159"/>
                <a:gd name="connsiteX1" fmla="*/ 35450 w 369892"/>
                <a:gd name="connsiteY1" fmla="*/ 66313 h 94159"/>
                <a:gd name="connsiteX2" fmla="*/ 157980 w 369892"/>
                <a:gd name="connsiteY2" fmla="*/ 76371 h 94159"/>
                <a:gd name="connsiteX3" fmla="*/ 345889 w 369892"/>
                <a:gd name="connsiteY3" fmla="*/ 93516 h 94159"/>
                <a:gd name="connsiteX4" fmla="*/ 369892 w 369892"/>
                <a:gd name="connsiteY4" fmla="*/ 93059 h 94159"/>
                <a:gd name="connsiteX5" fmla="*/ 353661 w 369892"/>
                <a:gd name="connsiteY5" fmla="*/ 85287 h 94159"/>
                <a:gd name="connsiteX6" fmla="*/ 51681 w 369892"/>
                <a:gd name="connsiteY6" fmla="*/ 9849 h 94159"/>
                <a:gd name="connsiteX7" fmla="*/ 14648 w 369892"/>
                <a:gd name="connsiteY7" fmla="*/ 2305 h 94159"/>
                <a:gd name="connsiteX8" fmla="*/ 2075 w 369892"/>
                <a:gd name="connsiteY8" fmla="*/ 40710 h 94159"/>
                <a:gd name="connsiteX9" fmla="*/ 474 w 369892"/>
                <a:gd name="connsiteY9" fmla="*/ 47111 h 94159"/>
                <a:gd name="connsiteX10" fmla="*/ 11676 w 369892"/>
                <a:gd name="connsiteY10" fmla="*/ 62655 h 9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892" h="94159">
                  <a:moveTo>
                    <a:pt x="11676" y="62655"/>
                  </a:moveTo>
                  <a:cubicBezTo>
                    <a:pt x="19677" y="64027"/>
                    <a:pt x="27449" y="65627"/>
                    <a:pt x="35450" y="66313"/>
                  </a:cubicBezTo>
                  <a:cubicBezTo>
                    <a:pt x="76370" y="69742"/>
                    <a:pt x="117289" y="72714"/>
                    <a:pt x="157980" y="76371"/>
                  </a:cubicBezTo>
                  <a:cubicBezTo>
                    <a:pt x="220616" y="81858"/>
                    <a:pt x="283481" y="85744"/>
                    <a:pt x="345889" y="93516"/>
                  </a:cubicBezTo>
                  <a:cubicBezTo>
                    <a:pt x="356176" y="94888"/>
                    <a:pt x="357548" y="93745"/>
                    <a:pt x="369892" y="93059"/>
                  </a:cubicBezTo>
                  <a:cubicBezTo>
                    <a:pt x="366234" y="87116"/>
                    <a:pt x="358005" y="85973"/>
                    <a:pt x="353661" y="85287"/>
                  </a:cubicBezTo>
                  <a:cubicBezTo>
                    <a:pt x="310227" y="78429"/>
                    <a:pt x="113631" y="27680"/>
                    <a:pt x="51681" y="9849"/>
                  </a:cubicBezTo>
                  <a:cubicBezTo>
                    <a:pt x="39336" y="6420"/>
                    <a:pt x="25163" y="-4782"/>
                    <a:pt x="14648" y="2305"/>
                  </a:cubicBezTo>
                  <a:cubicBezTo>
                    <a:pt x="3675" y="9620"/>
                    <a:pt x="5504" y="27451"/>
                    <a:pt x="2075" y="40710"/>
                  </a:cubicBezTo>
                  <a:cubicBezTo>
                    <a:pt x="1617" y="42767"/>
                    <a:pt x="932" y="45053"/>
                    <a:pt x="474" y="47111"/>
                  </a:cubicBezTo>
                  <a:cubicBezTo>
                    <a:pt x="-1583" y="56483"/>
                    <a:pt x="3218" y="61055"/>
                    <a:pt x="11676" y="62655"/>
                  </a:cubicBezTo>
                  <a:close/>
                </a:path>
              </a:pathLst>
            </a:custGeom>
            <a:solidFill>
              <a:srgbClr val="FFFFFF"/>
            </a:solidFill>
            <a:ln w="2286" cap="flat">
              <a:noFill/>
              <a:prstDash val="solid"/>
              <a:miter/>
            </a:ln>
          </p:spPr>
          <p:txBody>
            <a:bodyPr rtlCol="0" anchor="ctr"/>
            <a:lstStyle/>
            <a:p>
              <a:endParaRPr lang="en-US"/>
            </a:p>
          </p:txBody>
        </p:sp>
        <p:sp>
          <p:nvSpPr>
            <p:cNvPr id="65" name="Freeform 124">
              <a:extLst>
                <a:ext uri="{FF2B5EF4-FFF2-40B4-BE49-F238E27FC236}">
                  <a16:creationId xmlns:a16="http://schemas.microsoft.com/office/drawing/2014/main" id="{4C53FE86-24C0-5248-435A-44360359865D}"/>
                </a:ext>
              </a:extLst>
            </p:cNvPr>
            <p:cNvSpPr/>
            <p:nvPr/>
          </p:nvSpPr>
          <p:spPr>
            <a:xfrm>
              <a:off x="8115994" y="5711088"/>
              <a:ext cx="524293" cy="344731"/>
            </a:xfrm>
            <a:custGeom>
              <a:avLst/>
              <a:gdLst>
                <a:gd name="connsiteX0" fmla="*/ 12617 w 524293"/>
                <a:gd name="connsiteY0" fmla="*/ 258572 h 344731"/>
                <a:gd name="connsiteX1" fmla="*/ 251047 w 524293"/>
                <a:gd name="connsiteY1" fmla="*/ 322123 h 344731"/>
                <a:gd name="connsiteX2" fmla="*/ 350031 w 524293"/>
                <a:gd name="connsiteY2" fmla="*/ 343840 h 344731"/>
                <a:gd name="connsiteX3" fmla="*/ 378148 w 524293"/>
                <a:gd name="connsiteY3" fmla="*/ 328752 h 344731"/>
                <a:gd name="connsiteX4" fmla="*/ 462959 w 524293"/>
                <a:gd name="connsiteY4" fmla="*/ 167589 h 344731"/>
                <a:gd name="connsiteX5" fmla="*/ 517594 w 524293"/>
                <a:gd name="connsiteY5" fmla="*/ 67234 h 344731"/>
                <a:gd name="connsiteX6" fmla="*/ 503878 w 524293"/>
                <a:gd name="connsiteY6" fmla="*/ 28143 h 344731"/>
                <a:gd name="connsiteX7" fmla="*/ 173551 w 524293"/>
                <a:gd name="connsiteY7" fmla="*/ 45288 h 344731"/>
                <a:gd name="connsiteX8" fmla="*/ 84626 w 524293"/>
                <a:gd name="connsiteY8" fmla="*/ 112725 h 344731"/>
                <a:gd name="connsiteX9" fmla="*/ 3016 w 524293"/>
                <a:gd name="connsiteY9" fmla="*/ 238684 h 344731"/>
                <a:gd name="connsiteX10" fmla="*/ 12617 w 524293"/>
                <a:gd name="connsiteY10" fmla="*/ 258572 h 3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293" h="344731">
                  <a:moveTo>
                    <a:pt x="12617" y="258572"/>
                  </a:moveTo>
                  <a:cubicBezTo>
                    <a:pt x="36163" y="264287"/>
                    <a:pt x="194583" y="310921"/>
                    <a:pt x="251047" y="322123"/>
                  </a:cubicBezTo>
                  <a:cubicBezTo>
                    <a:pt x="284880" y="328752"/>
                    <a:pt x="315512" y="339725"/>
                    <a:pt x="350031" y="343840"/>
                  </a:cubicBezTo>
                  <a:cubicBezTo>
                    <a:pt x="368547" y="346126"/>
                    <a:pt x="369462" y="344983"/>
                    <a:pt x="378148" y="328752"/>
                  </a:cubicBezTo>
                  <a:cubicBezTo>
                    <a:pt x="406266" y="275031"/>
                    <a:pt x="433927" y="220853"/>
                    <a:pt x="462959" y="167589"/>
                  </a:cubicBezTo>
                  <a:cubicBezTo>
                    <a:pt x="481247" y="134214"/>
                    <a:pt x="500907" y="101524"/>
                    <a:pt x="517594" y="67234"/>
                  </a:cubicBezTo>
                  <a:cubicBezTo>
                    <a:pt x="528567" y="44374"/>
                    <a:pt x="527424" y="37287"/>
                    <a:pt x="503878" y="28143"/>
                  </a:cubicBezTo>
                  <a:cubicBezTo>
                    <a:pt x="456101" y="9169"/>
                    <a:pt x="327856" y="-32207"/>
                    <a:pt x="173551" y="45288"/>
                  </a:cubicBezTo>
                  <a:cubicBezTo>
                    <a:pt x="140633" y="63119"/>
                    <a:pt x="111829" y="86893"/>
                    <a:pt x="84626" y="112725"/>
                  </a:cubicBezTo>
                  <a:cubicBezTo>
                    <a:pt x="47364" y="148387"/>
                    <a:pt x="19932" y="189992"/>
                    <a:pt x="3016" y="238684"/>
                  </a:cubicBezTo>
                  <a:cubicBezTo>
                    <a:pt x="-2242" y="253086"/>
                    <a:pt x="-1556" y="255143"/>
                    <a:pt x="12617" y="258572"/>
                  </a:cubicBezTo>
                  <a:close/>
                </a:path>
              </a:pathLst>
            </a:custGeom>
            <a:solidFill>
              <a:srgbClr val="FFFFFF"/>
            </a:solidFill>
            <a:ln w="2286" cap="flat">
              <a:noFill/>
              <a:prstDash val="solid"/>
              <a:miter/>
            </a:ln>
          </p:spPr>
          <p:txBody>
            <a:bodyPr rtlCol="0" anchor="ctr"/>
            <a:lstStyle/>
            <a:p>
              <a:endParaRPr lang="en-US"/>
            </a:p>
          </p:txBody>
        </p:sp>
        <p:sp>
          <p:nvSpPr>
            <p:cNvPr id="66" name="Freeform 125">
              <a:extLst>
                <a:ext uri="{FF2B5EF4-FFF2-40B4-BE49-F238E27FC236}">
                  <a16:creationId xmlns:a16="http://schemas.microsoft.com/office/drawing/2014/main" id="{4EE08123-A059-34FA-37EE-320D6CD0E735}"/>
                </a:ext>
              </a:extLst>
            </p:cNvPr>
            <p:cNvSpPr/>
            <p:nvPr/>
          </p:nvSpPr>
          <p:spPr>
            <a:xfrm>
              <a:off x="8070304" y="5697584"/>
              <a:ext cx="763097" cy="777729"/>
            </a:xfrm>
            <a:custGeom>
              <a:avLst/>
              <a:gdLst>
                <a:gd name="connsiteX0" fmla="*/ 752565 w 763097"/>
                <a:gd name="connsiteY0" fmla="*/ 479645 h 777729"/>
                <a:gd name="connsiteX1" fmla="*/ 654039 w 763097"/>
                <a:gd name="connsiteY1" fmla="*/ 449241 h 777729"/>
                <a:gd name="connsiteX2" fmla="*/ 577915 w 763097"/>
                <a:gd name="connsiteY2" fmla="*/ 428210 h 777729"/>
                <a:gd name="connsiteX3" fmla="*/ 437783 w 763097"/>
                <a:gd name="connsiteY3" fmla="*/ 383633 h 777729"/>
                <a:gd name="connsiteX4" fmla="*/ 424524 w 763097"/>
                <a:gd name="connsiteY4" fmla="*/ 366031 h 777729"/>
                <a:gd name="connsiteX5" fmla="*/ 522136 w 763097"/>
                <a:gd name="connsiteY5" fmla="*/ 180865 h 777729"/>
                <a:gd name="connsiteX6" fmla="*/ 578829 w 763097"/>
                <a:gd name="connsiteY6" fmla="*/ 76852 h 777729"/>
                <a:gd name="connsiteX7" fmla="*/ 568085 w 763097"/>
                <a:gd name="connsiteY7" fmla="*/ 37761 h 777729"/>
                <a:gd name="connsiteX8" fmla="*/ 554826 w 763097"/>
                <a:gd name="connsiteY8" fmla="*/ 30218 h 777729"/>
                <a:gd name="connsiteX9" fmla="*/ 312967 w 763097"/>
                <a:gd name="connsiteY9" fmla="*/ 8958 h 777729"/>
                <a:gd name="connsiteX10" fmla="*/ 109513 w 763097"/>
                <a:gd name="connsiteY10" fmla="*/ 125772 h 777729"/>
                <a:gd name="connsiteX11" fmla="*/ 20131 w 763097"/>
                <a:gd name="connsiteY11" fmla="*/ 285107 h 777729"/>
                <a:gd name="connsiteX12" fmla="*/ 700 w 763097"/>
                <a:gd name="connsiteY12" fmla="*/ 432096 h 777729"/>
                <a:gd name="connsiteX13" fmla="*/ 21045 w 763097"/>
                <a:gd name="connsiteY13" fmla="*/ 553026 h 777729"/>
                <a:gd name="connsiteX14" fmla="*/ 29961 w 763097"/>
                <a:gd name="connsiteY14" fmla="*/ 575429 h 777729"/>
                <a:gd name="connsiteX15" fmla="*/ 80938 w 763097"/>
                <a:gd name="connsiteY15" fmla="*/ 654296 h 777729"/>
                <a:gd name="connsiteX16" fmla="*/ 97626 w 763097"/>
                <a:gd name="connsiteY16" fmla="*/ 671669 h 777729"/>
                <a:gd name="connsiteX17" fmla="*/ 210097 w 763097"/>
                <a:gd name="connsiteY17" fmla="*/ 745964 h 777729"/>
                <a:gd name="connsiteX18" fmla="*/ 408751 w 763097"/>
                <a:gd name="connsiteY18" fmla="*/ 777511 h 777729"/>
                <a:gd name="connsiteX19" fmla="*/ 534938 w 763097"/>
                <a:gd name="connsiteY19" fmla="*/ 764709 h 777729"/>
                <a:gd name="connsiteX20" fmla="*/ 688100 w 763097"/>
                <a:gd name="connsiteY20" fmla="*/ 664354 h 777729"/>
                <a:gd name="connsiteX21" fmla="*/ 761481 w 763097"/>
                <a:gd name="connsiteY21" fmla="*/ 511878 h 777729"/>
                <a:gd name="connsiteX22" fmla="*/ 762624 w 763097"/>
                <a:gd name="connsiteY22" fmla="*/ 492218 h 777729"/>
                <a:gd name="connsiteX23" fmla="*/ 752565 w 763097"/>
                <a:gd name="connsiteY23" fmla="*/ 479645 h 777729"/>
                <a:gd name="connsiteX24" fmla="*/ 48477 w 763097"/>
                <a:gd name="connsiteY24" fmla="*/ 252188 h 777729"/>
                <a:gd name="connsiteX25" fmla="*/ 130087 w 763097"/>
                <a:gd name="connsiteY25" fmla="*/ 126230 h 777729"/>
                <a:gd name="connsiteX26" fmla="*/ 219013 w 763097"/>
                <a:gd name="connsiteY26" fmla="*/ 58793 h 777729"/>
                <a:gd name="connsiteX27" fmla="*/ 549340 w 763097"/>
                <a:gd name="connsiteY27" fmla="*/ 41648 h 777729"/>
                <a:gd name="connsiteX28" fmla="*/ 563056 w 763097"/>
                <a:gd name="connsiteY28" fmla="*/ 80738 h 777729"/>
                <a:gd name="connsiteX29" fmla="*/ 508420 w 763097"/>
                <a:gd name="connsiteY29" fmla="*/ 181094 h 777729"/>
                <a:gd name="connsiteX30" fmla="*/ 423610 w 763097"/>
                <a:gd name="connsiteY30" fmla="*/ 342257 h 777729"/>
                <a:gd name="connsiteX31" fmla="*/ 395492 w 763097"/>
                <a:gd name="connsiteY31" fmla="*/ 357344 h 777729"/>
                <a:gd name="connsiteX32" fmla="*/ 296508 w 763097"/>
                <a:gd name="connsiteY32" fmla="*/ 335627 h 777729"/>
                <a:gd name="connsiteX33" fmla="*/ 58078 w 763097"/>
                <a:gd name="connsiteY33" fmla="*/ 272076 h 777729"/>
                <a:gd name="connsiteX34" fmla="*/ 48477 w 763097"/>
                <a:gd name="connsiteY34" fmla="*/ 252188 h 777729"/>
                <a:gd name="connsiteX35" fmla="*/ 24246 w 763097"/>
                <a:gd name="connsiteY35" fmla="*/ 328541 h 777729"/>
                <a:gd name="connsiteX36" fmla="*/ 25846 w 763097"/>
                <a:gd name="connsiteY36" fmla="*/ 322140 h 777729"/>
                <a:gd name="connsiteX37" fmla="*/ 38419 w 763097"/>
                <a:gd name="connsiteY37" fmla="*/ 283735 h 777729"/>
                <a:gd name="connsiteX38" fmla="*/ 75452 w 763097"/>
                <a:gd name="connsiteY38" fmla="*/ 291279 h 777729"/>
                <a:gd name="connsiteX39" fmla="*/ 377433 w 763097"/>
                <a:gd name="connsiteY39" fmla="*/ 366717 h 777729"/>
                <a:gd name="connsiteX40" fmla="*/ 393663 w 763097"/>
                <a:gd name="connsiteY40" fmla="*/ 374489 h 777729"/>
                <a:gd name="connsiteX41" fmla="*/ 369660 w 763097"/>
                <a:gd name="connsiteY41" fmla="*/ 374946 h 777729"/>
                <a:gd name="connsiteX42" fmla="*/ 181751 w 763097"/>
                <a:gd name="connsiteY42" fmla="*/ 357801 h 777729"/>
                <a:gd name="connsiteX43" fmla="*/ 59221 w 763097"/>
                <a:gd name="connsiteY43" fmla="*/ 347743 h 777729"/>
                <a:gd name="connsiteX44" fmla="*/ 35447 w 763097"/>
                <a:gd name="connsiteY44" fmla="*/ 344085 h 777729"/>
                <a:gd name="connsiteX45" fmla="*/ 24246 w 763097"/>
                <a:gd name="connsiteY45" fmla="*/ 328541 h 777729"/>
                <a:gd name="connsiteX46" fmla="*/ 32704 w 763097"/>
                <a:gd name="connsiteY46" fmla="*/ 541367 h 777729"/>
                <a:gd name="connsiteX47" fmla="*/ 14873 w 763097"/>
                <a:gd name="connsiteY47" fmla="*/ 413580 h 777729"/>
                <a:gd name="connsiteX48" fmla="*/ 15102 w 763097"/>
                <a:gd name="connsiteY48" fmla="*/ 409694 h 777729"/>
                <a:gd name="connsiteX49" fmla="*/ 17845 w 763097"/>
                <a:gd name="connsiteY49" fmla="*/ 367631 h 777729"/>
                <a:gd name="connsiteX50" fmla="*/ 30646 w 763097"/>
                <a:gd name="connsiteY50" fmla="*/ 358030 h 777729"/>
                <a:gd name="connsiteX51" fmla="*/ 80938 w 763097"/>
                <a:gd name="connsiteY51" fmla="*/ 363059 h 777729"/>
                <a:gd name="connsiteX52" fmla="*/ 328512 w 763097"/>
                <a:gd name="connsiteY52" fmla="*/ 380890 h 777729"/>
                <a:gd name="connsiteX53" fmla="*/ 398007 w 763097"/>
                <a:gd name="connsiteY53" fmla="*/ 391406 h 777729"/>
                <a:gd name="connsiteX54" fmla="*/ 333541 w 763097"/>
                <a:gd name="connsiteY54" fmla="*/ 423181 h 777729"/>
                <a:gd name="connsiteX55" fmla="*/ 134659 w 763097"/>
                <a:gd name="connsiteY55" fmla="*/ 510963 h 777729"/>
                <a:gd name="connsiteX56" fmla="*/ 90540 w 763097"/>
                <a:gd name="connsiteY56" fmla="*/ 531309 h 777729"/>
                <a:gd name="connsiteX57" fmla="*/ 75452 w 763097"/>
                <a:gd name="connsiteY57" fmla="*/ 538395 h 777729"/>
                <a:gd name="connsiteX58" fmla="*/ 74538 w 763097"/>
                <a:gd name="connsiteY58" fmla="*/ 538853 h 777729"/>
                <a:gd name="connsiteX59" fmla="*/ 67680 w 763097"/>
                <a:gd name="connsiteY59" fmla="*/ 542510 h 777729"/>
                <a:gd name="connsiteX60" fmla="*/ 66537 w 763097"/>
                <a:gd name="connsiteY60" fmla="*/ 543196 h 777729"/>
                <a:gd name="connsiteX61" fmla="*/ 59679 w 763097"/>
                <a:gd name="connsiteY61" fmla="*/ 547082 h 777729"/>
                <a:gd name="connsiteX62" fmla="*/ 45048 w 763097"/>
                <a:gd name="connsiteY62" fmla="*/ 550511 h 777729"/>
                <a:gd name="connsiteX63" fmla="*/ 32704 w 763097"/>
                <a:gd name="connsiteY63" fmla="*/ 541367 h 777729"/>
                <a:gd name="connsiteX64" fmla="*/ 453328 w 763097"/>
                <a:gd name="connsiteY64" fmla="*/ 761280 h 777729"/>
                <a:gd name="connsiteX65" fmla="*/ 236844 w 763097"/>
                <a:gd name="connsiteY65" fmla="*/ 740021 h 777729"/>
                <a:gd name="connsiteX66" fmla="*/ 47563 w 763097"/>
                <a:gd name="connsiteY66" fmla="*/ 582515 h 777729"/>
                <a:gd name="connsiteX67" fmla="*/ 53506 w 763097"/>
                <a:gd name="connsiteY67" fmla="*/ 563999 h 777729"/>
                <a:gd name="connsiteX68" fmla="*/ 56478 w 763097"/>
                <a:gd name="connsiteY68" fmla="*/ 562398 h 777729"/>
                <a:gd name="connsiteX69" fmla="*/ 57393 w 763097"/>
                <a:gd name="connsiteY69" fmla="*/ 561941 h 777729"/>
                <a:gd name="connsiteX70" fmla="*/ 60136 w 763097"/>
                <a:gd name="connsiteY70" fmla="*/ 560570 h 777729"/>
                <a:gd name="connsiteX71" fmla="*/ 60593 w 763097"/>
                <a:gd name="connsiteY71" fmla="*/ 560341 h 777729"/>
                <a:gd name="connsiteX72" fmla="*/ 63793 w 763097"/>
                <a:gd name="connsiteY72" fmla="*/ 558741 h 777729"/>
                <a:gd name="connsiteX73" fmla="*/ 64708 w 763097"/>
                <a:gd name="connsiteY73" fmla="*/ 558284 h 777729"/>
                <a:gd name="connsiteX74" fmla="*/ 67451 w 763097"/>
                <a:gd name="connsiteY74" fmla="*/ 556912 h 777729"/>
                <a:gd name="connsiteX75" fmla="*/ 68137 w 763097"/>
                <a:gd name="connsiteY75" fmla="*/ 556455 h 777729"/>
                <a:gd name="connsiteX76" fmla="*/ 71566 w 763097"/>
                <a:gd name="connsiteY76" fmla="*/ 554626 h 777729"/>
                <a:gd name="connsiteX77" fmla="*/ 72709 w 763097"/>
                <a:gd name="connsiteY77" fmla="*/ 553940 h 777729"/>
                <a:gd name="connsiteX78" fmla="*/ 75452 w 763097"/>
                <a:gd name="connsiteY78" fmla="*/ 552569 h 777729"/>
                <a:gd name="connsiteX79" fmla="*/ 76595 w 763097"/>
                <a:gd name="connsiteY79" fmla="*/ 552111 h 777729"/>
                <a:gd name="connsiteX80" fmla="*/ 80253 w 763097"/>
                <a:gd name="connsiteY80" fmla="*/ 550283 h 777729"/>
                <a:gd name="connsiteX81" fmla="*/ 81624 w 763097"/>
                <a:gd name="connsiteY81" fmla="*/ 549597 h 777729"/>
                <a:gd name="connsiteX82" fmla="*/ 84596 w 763097"/>
                <a:gd name="connsiteY82" fmla="*/ 548225 h 777729"/>
                <a:gd name="connsiteX83" fmla="*/ 85968 w 763097"/>
                <a:gd name="connsiteY83" fmla="*/ 547539 h 777729"/>
                <a:gd name="connsiteX84" fmla="*/ 89854 w 763097"/>
                <a:gd name="connsiteY84" fmla="*/ 545711 h 777729"/>
                <a:gd name="connsiteX85" fmla="*/ 91225 w 763097"/>
                <a:gd name="connsiteY85" fmla="*/ 545025 h 777729"/>
                <a:gd name="connsiteX86" fmla="*/ 94197 w 763097"/>
                <a:gd name="connsiteY86" fmla="*/ 543425 h 777729"/>
                <a:gd name="connsiteX87" fmla="*/ 95797 w 763097"/>
                <a:gd name="connsiteY87" fmla="*/ 542739 h 777729"/>
                <a:gd name="connsiteX88" fmla="*/ 99912 w 763097"/>
                <a:gd name="connsiteY88" fmla="*/ 540910 h 777729"/>
                <a:gd name="connsiteX89" fmla="*/ 369889 w 763097"/>
                <a:gd name="connsiteY89" fmla="*/ 417466 h 777729"/>
                <a:gd name="connsiteX90" fmla="*/ 387948 w 763097"/>
                <a:gd name="connsiteY90" fmla="*/ 407636 h 777729"/>
                <a:gd name="connsiteX91" fmla="*/ 405093 w 763097"/>
                <a:gd name="connsiteY91" fmla="*/ 404436 h 777729"/>
                <a:gd name="connsiteX92" fmla="*/ 436869 w 763097"/>
                <a:gd name="connsiteY92" fmla="*/ 599660 h 777729"/>
                <a:gd name="connsiteX93" fmla="*/ 454699 w 763097"/>
                <a:gd name="connsiteY93" fmla="*/ 690414 h 777729"/>
                <a:gd name="connsiteX94" fmla="*/ 454699 w 763097"/>
                <a:gd name="connsiteY94" fmla="*/ 690643 h 777729"/>
                <a:gd name="connsiteX95" fmla="*/ 457214 w 763097"/>
                <a:gd name="connsiteY95" fmla="*/ 702530 h 777729"/>
                <a:gd name="connsiteX96" fmla="*/ 459957 w 763097"/>
                <a:gd name="connsiteY96" fmla="*/ 716018 h 777729"/>
                <a:gd name="connsiteX97" fmla="*/ 465901 w 763097"/>
                <a:gd name="connsiteY97" fmla="*/ 743907 h 777729"/>
                <a:gd name="connsiteX98" fmla="*/ 453328 w 763097"/>
                <a:gd name="connsiteY98" fmla="*/ 761280 h 777729"/>
                <a:gd name="connsiteX99" fmla="*/ 747536 w 763097"/>
                <a:gd name="connsiteY99" fmla="*/ 514621 h 777729"/>
                <a:gd name="connsiteX100" fmla="*/ 736563 w 763097"/>
                <a:gd name="connsiteY100" fmla="*/ 557141 h 777729"/>
                <a:gd name="connsiteX101" fmla="*/ 597117 w 763097"/>
                <a:gd name="connsiteY101" fmla="*/ 726076 h 777729"/>
                <a:gd name="connsiteX102" fmla="*/ 495619 w 763097"/>
                <a:gd name="connsiteY102" fmla="*/ 758080 h 777729"/>
                <a:gd name="connsiteX103" fmla="*/ 478017 w 763097"/>
                <a:gd name="connsiteY103" fmla="*/ 742764 h 777729"/>
                <a:gd name="connsiteX104" fmla="*/ 474588 w 763097"/>
                <a:gd name="connsiteY104" fmla="*/ 730877 h 777729"/>
                <a:gd name="connsiteX105" fmla="*/ 473902 w 763097"/>
                <a:gd name="connsiteY105" fmla="*/ 728819 h 777729"/>
                <a:gd name="connsiteX106" fmla="*/ 467044 w 763097"/>
                <a:gd name="connsiteY106" fmla="*/ 703216 h 777729"/>
                <a:gd name="connsiteX107" fmla="*/ 467044 w 763097"/>
                <a:gd name="connsiteY107" fmla="*/ 702987 h 777729"/>
                <a:gd name="connsiteX108" fmla="*/ 463843 w 763097"/>
                <a:gd name="connsiteY108" fmla="*/ 689729 h 777729"/>
                <a:gd name="connsiteX109" fmla="*/ 463843 w 763097"/>
                <a:gd name="connsiteY109" fmla="*/ 689729 h 777729"/>
                <a:gd name="connsiteX110" fmla="*/ 460872 w 763097"/>
                <a:gd name="connsiteY110" fmla="*/ 674870 h 777729"/>
                <a:gd name="connsiteX111" fmla="*/ 419952 w 763097"/>
                <a:gd name="connsiteY111" fmla="*/ 439869 h 777729"/>
                <a:gd name="connsiteX112" fmla="*/ 416295 w 763097"/>
                <a:gd name="connsiteY112" fmla="*/ 413808 h 777729"/>
                <a:gd name="connsiteX113" fmla="*/ 426810 w 763097"/>
                <a:gd name="connsiteY113" fmla="*/ 395978 h 777729"/>
                <a:gd name="connsiteX114" fmla="*/ 649238 w 763097"/>
                <a:gd name="connsiteY114" fmla="*/ 462957 h 777729"/>
                <a:gd name="connsiteX115" fmla="*/ 697244 w 763097"/>
                <a:gd name="connsiteY115" fmla="*/ 475759 h 777729"/>
                <a:gd name="connsiteX116" fmla="*/ 697701 w 763097"/>
                <a:gd name="connsiteY116" fmla="*/ 475759 h 777729"/>
                <a:gd name="connsiteX117" fmla="*/ 700673 w 763097"/>
                <a:gd name="connsiteY117" fmla="*/ 476445 h 777729"/>
                <a:gd name="connsiteX118" fmla="*/ 701587 w 763097"/>
                <a:gd name="connsiteY118" fmla="*/ 476673 h 777729"/>
                <a:gd name="connsiteX119" fmla="*/ 704331 w 763097"/>
                <a:gd name="connsiteY119" fmla="*/ 477359 h 777729"/>
                <a:gd name="connsiteX120" fmla="*/ 705016 w 763097"/>
                <a:gd name="connsiteY120" fmla="*/ 477588 h 777729"/>
                <a:gd name="connsiteX121" fmla="*/ 707760 w 763097"/>
                <a:gd name="connsiteY121" fmla="*/ 478274 h 777729"/>
                <a:gd name="connsiteX122" fmla="*/ 708445 w 763097"/>
                <a:gd name="connsiteY122" fmla="*/ 478502 h 777729"/>
                <a:gd name="connsiteX123" fmla="*/ 711189 w 763097"/>
                <a:gd name="connsiteY123" fmla="*/ 479188 h 777729"/>
                <a:gd name="connsiteX124" fmla="*/ 711874 w 763097"/>
                <a:gd name="connsiteY124" fmla="*/ 479417 h 777729"/>
                <a:gd name="connsiteX125" fmla="*/ 717818 w 763097"/>
                <a:gd name="connsiteY125" fmla="*/ 481017 h 777729"/>
                <a:gd name="connsiteX126" fmla="*/ 718504 w 763097"/>
                <a:gd name="connsiteY126" fmla="*/ 481245 h 777729"/>
                <a:gd name="connsiteX127" fmla="*/ 720561 w 763097"/>
                <a:gd name="connsiteY127" fmla="*/ 481703 h 777729"/>
                <a:gd name="connsiteX128" fmla="*/ 721476 w 763097"/>
                <a:gd name="connsiteY128" fmla="*/ 481931 h 777729"/>
                <a:gd name="connsiteX129" fmla="*/ 723304 w 763097"/>
                <a:gd name="connsiteY129" fmla="*/ 482388 h 777729"/>
                <a:gd name="connsiteX130" fmla="*/ 724219 w 763097"/>
                <a:gd name="connsiteY130" fmla="*/ 482617 h 777729"/>
                <a:gd name="connsiteX131" fmla="*/ 725590 w 763097"/>
                <a:gd name="connsiteY131" fmla="*/ 483074 h 777729"/>
                <a:gd name="connsiteX132" fmla="*/ 726505 w 763097"/>
                <a:gd name="connsiteY132" fmla="*/ 483303 h 777729"/>
                <a:gd name="connsiteX133" fmla="*/ 727876 w 763097"/>
                <a:gd name="connsiteY133" fmla="*/ 483760 h 777729"/>
                <a:gd name="connsiteX134" fmla="*/ 728562 w 763097"/>
                <a:gd name="connsiteY134" fmla="*/ 483989 h 777729"/>
                <a:gd name="connsiteX135" fmla="*/ 729705 w 763097"/>
                <a:gd name="connsiteY135" fmla="*/ 484217 h 777729"/>
                <a:gd name="connsiteX136" fmla="*/ 730391 w 763097"/>
                <a:gd name="connsiteY136" fmla="*/ 484446 h 777729"/>
                <a:gd name="connsiteX137" fmla="*/ 731305 w 763097"/>
                <a:gd name="connsiteY137" fmla="*/ 484674 h 777729"/>
                <a:gd name="connsiteX138" fmla="*/ 731763 w 763097"/>
                <a:gd name="connsiteY138" fmla="*/ 484903 h 777729"/>
                <a:gd name="connsiteX139" fmla="*/ 732448 w 763097"/>
                <a:gd name="connsiteY139" fmla="*/ 485132 h 777729"/>
                <a:gd name="connsiteX140" fmla="*/ 732906 w 763097"/>
                <a:gd name="connsiteY140" fmla="*/ 485360 h 777729"/>
                <a:gd name="connsiteX141" fmla="*/ 733591 w 763097"/>
                <a:gd name="connsiteY141" fmla="*/ 485589 h 777729"/>
                <a:gd name="connsiteX142" fmla="*/ 733820 w 763097"/>
                <a:gd name="connsiteY142" fmla="*/ 485589 h 777729"/>
                <a:gd name="connsiteX143" fmla="*/ 734277 w 763097"/>
                <a:gd name="connsiteY143" fmla="*/ 485817 h 777729"/>
                <a:gd name="connsiteX144" fmla="*/ 747536 w 763097"/>
                <a:gd name="connsiteY144" fmla="*/ 514621 h 7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63097" h="777729">
                  <a:moveTo>
                    <a:pt x="752565" y="479645"/>
                  </a:moveTo>
                  <a:cubicBezTo>
                    <a:pt x="719647" y="469587"/>
                    <a:pt x="686957" y="459071"/>
                    <a:pt x="654039" y="449241"/>
                  </a:cubicBezTo>
                  <a:cubicBezTo>
                    <a:pt x="628893" y="441698"/>
                    <a:pt x="602832" y="436211"/>
                    <a:pt x="577915" y="428210"/>
                  </a:cubicBezTo>
                  <a:cubicBezTo>
                    <a:pt x="531280" y="413351"/>
                    <a:pt x="486018" y="393463"/>
                    <a:pt x="437783" y="383633"/>
                  </a:cubicBezTo>
                  <a:cubicBezTo>
                    <a:pt x="422695" y="380661"/>
                    <a:pt x="418809" y="379518"/>
                    <a:pt x="424524" y="366031"/>
                  </a:cubicBezTo>
                  <a:cubicBezTo>
                    <a:pt x="450813" y="302252"/>
                    <a:pt x="492190" y="242587"/>
                    <a:pt x="522136" y="180865"/>
                  </a:cubicBezTo>
                  <a:cubicBezTo>
                    <a:pt x="539281" y="145432"/>
                    <a:pt x="562141" y="112742"/>
                    <a:pt x="578829" y="76852"/>
                  </a:cubicBezTo>
                  <a:cubicBezTo>
                    <a:pt x="588888" y="55364"/>
                    <a:pt x="587516" y="51249"/>
                    <a:pt x="568085" y="37761"/>
                  </a:cubicBezTo>
                  <a:cubicBezTo>
                    <a:pt x="563970" y="34790"/>
                    <a:pt x="559627" y="31589"/>
                    <a:pt x="554826" y="30218"/>
                  </a:cubicBezTo>
                  <a:cubicBezTo>
                    <a:pt x="535624" y="15130"/>
                    <a:pt x="413094" y="-15045"/>
                    <a:pt x="312967" y="8958"/>
                  </a:cubicBezTo>
                  <a:cubicBezTo>
                    <a:pt x="232957" y="29075"/>
                    <a:pt x="167121" y="68622"/>
                    <a:pt x="109513" y="125772"/>
                  </a:cubicBezTo>
                  <a:cubicBezTo>
                    <a:pt x="64708" y="170349"/>
                    <a:pt x="39105" y="226585"/>
                    <a:pt x="20131" y="285107"/>
                  </a:cubicBezTo>
                  <a:cubicBezTo>
                    <a:pt x="5500" y="331055"/>
                    <a:pt x="-2501" y="378833"/>
                    <a:pt x="700" y="432096"/>
                  </a:cubicBezTo>
                  <a:cubicBezTo>
                    <a:pt x="-2043" y="470958"/>
                    <a:pt x="13044" y="511421"/>
                    <a:pt x="21045" y="553026"/>
                  </a:cubicBezTo>
                  <a:cubicBezTo>
                    <a:pt x="22645" y="560798"/>
                    <a:pt x="26989" y="567885"/>
                    <a:pt x="29961" y="575429"/>
                  </a:cubicBezTo>
                  <a:cubicBezTo>
                    <a:pt x="41848" y="604918"/>
                    <a:pt x="61736" y="629378"/>
                    <a:pt x="80938" y="654296"/>
                  </a:cubicBezTo>
                  <a:cubicBezTo>
                    <a:pt x="85739" y="660696"/>
                    <a:pt x="91225" y="667097"/>
                    <a:pt x="97626" y="671669"/>
                  </a:cubicBezTo>
                  <a:cubicBezTo>
                    <a:pt x="135117" y="698415"/>
                    <a:pt x="168035" y="726762"/>
                    <a:pt x="210097" y="745964"/>
                  </a:cubicBezTo>
                  <a:cubicBezTo>
                    <a:pt x="293079" y="781397"/>
                    <a:pt x="397092" y="777282"/>
                    <a:pt x="408751" y="777511"/>
                  </a:cubicBezTo>
                  <a:cubicBezTo>
                    <a:pt x="451499" y="778654"/>
                    <a:pt x="494019" y="775454"/>
                    <a:pt x="534938" y="764709"/>
                  </a:cubicBezTo>
                  <a:cubicBezTo>
                    <a:pt x="622035" y="741621"/>
                    <a:pt x="667297" y="689271"/>
                    <a:pt x="688100" y="664354"/>
                  </a:cubicBezTo>
                  <a:cubicBezTo>
                    <a:pt x="725590" y="619548"/>
                    <a:pt x="750965" y="569485"/>
                    <a:pt x="761481" y="511878"/>
                  </a:cubicBezTo>
                  <a:cubicBezTo>
                    <a:pt x="762624" y="505248"/>
                    <a:pt x="763767" y="499076"/>
                    <a:pt x="762624" y="492218"/>
                  </a:cubicBezTo>
                  <a:cubicBezTo>
                    <a:pt x="761709" y="485817"/>
                    <a:pt x="758966" y="481474"/>
                    <a:pt x="752565" y="479645"/>
                  </a:cubicBezTo>
                  <a:close/>
                  <a:moveTo>
                    <a:pt x="48477" y="252188"/>
                  </a:moveTo>
                  <a:cubicBezTo>
                    <a:pt x="65622" y="203725"/>
                    <a:pt x="93054" y="161891"/>
                    <a:pt x="130087" y="126230"/>
                  </a:cubicBezTo>
                  <a:cubicBezTo>
                    <a:pt x="157062" y="100169"/>
                    <a:pt x="185866" y="76623"/>
                    <a:pt x="219013" y="58793"/>
                  </a:cubicBezTo>
                  <a:cubicBezTo>
                    <a:pt x="373546" y="-18703"/>
                    <a:pt x="501562" y="22674"/>
                    <a:pt x="549340" y="41648"/>
                  </a:cubicBezTo>
                  <a:cubicBezTo>
                    <a:pt x="572886" y="51020"/>
                    <a:pt x="574029" y="58107"/>
                    <a:pt x="563056" y="80738"/>
                  </a:cubicBezTo>
                  <a:cubicBezTo>
                    <a:pt x="546368" y="115028"/>
                    <a:pt x="526708" y="147718"/>
                    <a:pt x="508420" y="181094"/>
                  </a:cubicBezTo>
                  <a:cubicBezTo>
                    <a:pt x="479388" y="234357"/>
                    <a:pt x="451728" y="288536"/>
                    <a:pt x="423610" y="342257"/>
                  </a:cubicBezTo>
                  <a:cubicBezTo>
                    <a:pt x="414923" y="358716"/>
                    <a:pt x="414237" y="359630"/>
                    <a:pt x="395492" y="357344"/>
                  </a:cubicBezTo>
                  <a:cubicBezTo>
                    <a:pt x="360973" y="353229"/>
                    <a:pt x="330341" y="342257"/>
                    <a:pt x="296508" y="335627"/>
                  </a:cubicBezTo>
                  <a:cubicBezTo>
                    <a:pt x="239815" y="324426"/>
                    <a:pt x="81624" y="277791"/>
                    <a:pt x="58078" y="272076"/>
                  </a:cubicBezTo>
                  <a:cubicBezTo>
                    <a:pt x="44134" y="268647"/>
                    <a:pt x="43448" y="266590"/>
                    <a:pt x="48477" y="252188"/>
                  </a:cubicBezTo>
                  <a:close/>
                  <a:moveTo>
                    <a:pt x="24246" y="328541"/>
                  </a:moveTo>
                  <a:cubicBezTo>
                    <a:pt x="24703" y="326483"/>
                    <a:pt x="25389" y="324197"/>
                    <a:pt x="25846" y="322140"/>
                  </a:cubicBezTo>
                  <a:cubicBezTo>
                    <a:pt x="29275" y="308881"/>
                    <a:pt x="27446" y="291050"/>
                    <a:pt x="38419" y="283735"/>
                  </a:cubicBezTo>
                  <a:cubicBezTo>
                    <a:pt x="48934" y="276648"/>
                    <a:pt x="63108" y="287621"/>
                    <a:pt x="75452" y="291279"/>
                  </a:cubicBezTo>
                  <a:cubicBezTo>
                    <a:pt x="137403" y="309110"/>
                    <a:pt x="333999" y="359630"/>
                    <a:pt x="377433" y="366717"/>
                  </a:cubicBezTo>
                  <a:cubicBezTo>
                    <a:pt x="381776" y="367403"/>
                    <a:pt x="389777" y="368317"/>
                    <a:pt x="393663" y="374489"/>
                  </a:cubicBezTo>
                  <a:cubicBezTo>
                    <a:pt x="381090" y="375175"/>
                    <a:pt x="379947" y="376318"/>
                    <a:pt x="369660" y="374946"/>
                  </a:cubicBezTo>
                  <a:cubicBezTo>
                    <a:pt x="307252" y="367174"/>
                    <a:pt x="244387" y="363288"/>
                    <a:pt x="181751" y="357801"/>
                  </a:cubicBezTo>
                  <a:cubicBezTo>
                    <a:pt x="140832" y="354144"/>
                    <a:pt x="99912" y="351172"/>
                    <a:pt x="59221" y="347743"/>
                  </a:cubicBezTo>
                  <a:cubicBezTo>
                    <a:pt x="51220" y="347057"/>
                    <a:pt x="43219" y="345457"/>
                    <a:pt x="35447" y="344085"/>
                  </a:cubicBezTo>
                  <a:cubicBezTo>
                    <a:pt x="26532" y="342485"/>
                    <a:pt x="21731" y="337913"/>
                    <a:pt x="24246" y="328541"/>
                  </a:cubicBezTo>
                  <a:close/>
                  <a:moveTo>
                    <a:pt x="32704" y="541367"/>
                  </a:moveTo>
                  <a:cubicBezTo>
                    <a:pt x="22417" y="499305"/>
                    <a:pt x="12130" y="457471"/>
                    <a:pt x="14873" y="413580"/>
                  </a:cubicBezTo>
                  <a:cubicBezTo>
                    <a:pt x="14873" y="412208"/>
                    <a:pt x="15102" y="411065"/>
                    <a:pt x="15102" y="409694"/>
                  </a:cubicBezTo>
                  <a:cubicBezTo>
                    <a:pt x="15787" y="395749"/>
                    <a:pt x="15330" y="381576"/>
                    <a:pt x="17845" y="367631"/>
                  </a:cubicBezTo>
                  <a:cubicBezTo>
                    <a:pt x="19445" y="358716"/>
                    <a:pt x="22645" y="356430"/>
                    <a:pt x="30646" y="358030"/>
                  </a:cubicBezTo>
                  <a:cubicBezTo>
                    <a:pt x="47106" y="361230"/>
                    <a:pt x="64022" y="362145"/>
                    <a:pt x="80938" y="363059"/>
                  </a:cubicBezTo>
                  <a:cubicBezTo>
                    <a:pt x="163463" y="367860"/>
                    <a:pt x="246216" y="372203"/>
                    <a:pt x="328512" y="380890"/>
                  </a:cubicBezTo>
                  <a:cubicBezTo>
                    <a:pt x="351829" y="383405"/>
                    <a:pt x="374918" y="387977"/>
                    <a:pt x="398007" y="391406"/>
                  </a:cubicBezTo>
                  <a:cubicBezTo>
                    <a:pt x="376518" y="401921"/>
                    <a:pt x="355030" y="412665"/>
                    <a:pt x="333541" y="423181"/>
                  </a:cubicBezTo>
                  <a:cubicBezTo>
                    <a:pt x="268390" y="454956"/>
                    <a:pt x="199353" y="477588"/>
                    <a:pt x="134659" y="510963"/>
                  </a:cubicBezTo>
                  <a:cubicBezTo>
                    <a:pt x="120258" y="518279"/>
                    <a:pt x="105170" y="524451"/>
                    <a:pt x="90540" y="531309"/>
                  </a:cubicBezTo>
                  <a:cubicBezTo>
                    <a:pt x="85510" y="533595"/>
                    <a:pt x="80481" y="535881"/>
                    <a:pt x="75452" y="538395"/>
                  </a:cubicBezTo>
                  <a:cubicBezTo>
                    <a:pt x="75223" y="538624"/>
                    <a:pt x="74766" y="538624"/>
                    <a:pt x="74538" y="538853"/>
                  </a:cubicBezTo>
                  <a:cubicBezTo>
                    <a:pt x="72252" y="539996"/>
                    <a:pt x="69966" y="541139"/>
                    <a:pt x="67680" y="542510"/>
                  </a:cubicBezTo>
                  <a:cubicBezTo>
                    <a:pt x="67222" y="542739"/>
                    <a:pt x="66994" y="542967"/>
                    <a:pt x="66537" y="543196"/>
                  </a:cubicBezTo>
                  <a:cubicBezTo>
                    <a:pt x="64251" y="544568"/>
                    <a:pt x="61965" y="545711"/>
                    <a:pt x="59679" y="547082"/>
                  </a:cubicBezTo>
                  <a:cubicBezTo>
                    <a:pt x="55107" y="549825"/>
                    <a:pt x="50077" y="550054"/>
                    <a:pt x="45048" y="550511"/>
                  </a:cubicBezTo>
                  <a:cubicBezTo>
                    <a:pt x="37504" y="550968"/>
                    <a:pt x="34533" y="548225"/>
                    <a:pt x="32704" y="541367"/>
                  </a:cubicBezTo>
                  <a:close/>
                  <a:moveTo>
                    <a:pt x="453328" y="761280"/>
                  </a:moveTo>
                  <a:cubicBezTo>
                    <a:pt x="443955" y="762652"/>
                    <a:pt x="362574" y="773168"/>
                    <a:pt x="236844" y="740021"/>
                  </a:cubicBezTo>
                  <a:cubicBezTo>
                    <a:pt x="114314" y="696129"/>
                    <a:pt x="69966" y="615205"/>
                    <a:pt x="47563" y="582515"/>
                  </a:cubicBezTo>
                  <a:cubicBezTo>
                    <a:pt x="42076" y="574514"/>
                    <a:pt x="42076" y="570171"/>
                    <a:pt x="53506" y="563999"/>
                  </a:cubicBezTo>
                  <a:cubicBezTo>
                    <a:pt x="54421" y="563541"/>
                    <a:pt x="55564" y="562856"/>
                    <a:pt x="56478" y="562398"/>
                  </a:cubicBezTo>
                  <a:cubicBezTo>
                    <a:pt x="56707" y="562170"/>
                    <a:pt x="56935" y="562170"/>
                    <a:pt x="57393" y="561941"/>
                  </a:cubicBezTo>
                  <a:cubicBezTo>
                    <a:pt x="58307" y="561484"/>
                    <a:pt x="59221" y="561027"/>
                    <a:pt x="60136" y="560570"/>
                  </a:cubicBezTo>
                  <a:cubicBezTo>
                    <a:pt x="60364" y="560570"/>
                    <a:pt x="60364" y="560341"/>
                    <a:pt x="60593" y="560341"/>
                  </a:cubicBezTo>
                  <a:cubicBezTo>
                    <a:pt x="61736" y="559884"/>
                    <a:pt x="62650" y="559198"/>
                    <a:pt x="63793" y="558741"/>
                  </a:cubicBezTo>
                  <a:cubicBezTo>
                    <a:pt x="64022" y="558512"/>
                    <a:pt x="64479" y="558512"/>
                    <a:pt x="64708" y="558284"/>
                  </a:cubicBezTo>
                  <a:cubicBezTo>
                    <a:pt x="65622" y="557826"/>
                    <a:pt x="66537" y="557369"/>
                    <a:pt x="67451" y="556912"/>
                  </a:cubicBezTo>
                  <a:cubicBezTo>
                    <a:pt x="67680" y="556683"/>
                    <a:pt x="67908" y="556683"/>
                    <a:pt x="68137" y="556455"/>
                  </a:cubicBezTo>
                  <a:cubicBezTo>
                    <a:pt x="69280" y="555769"/>
                    <a:pt x="70423" y="555312"/>
                    <a:pt x="71566" y="554626"/>
                  </a:cubicBezTo>
                  <a:cubicBezTo>
                    <a:pt x="72023" y="554397"/>
                    <a:pt x="72252" y="554169"/>
                    <a:pt x="72709" y="553940"/>
                  </a:cubicBezTo>
                  <a:cubicBezTo>
                    <a:pt x="73623" y="553483"/>
                    <a:pt x="74538" y="553026"/>
                    <a:pt x="75452" y="552569"/>
                  </a:cubicBezTo>
                  <a:cubicBezTo>
                    <a:pt x="75909" y="552340"/>
                    <a:pt x="76138" y="552111"/>
                    <a:pt x="76595" y="552111"/>
                  </a:cubicBezTo>
                  <a:cubicBezTo>
                    <a:pt x="77738" y="551426"/>
                    <a:pt x="79110" y="550968"/>
                    <a:pt x="80253" y="550283"/>
                  </a:cubicBezTo>
                  <a:cubicBezTo>
                    <a:pt x="80710" y="550054"/>
                    <a:pt x="81167" y="549825"/>
                    <a:pt x="81624" y="549597"/>
                  </a:cubicBezTo>
                  <a:cubicBezTo>
                    <a:pt x="82539" y="549140"/>
                    <a:pt x="83453" y="548682"/>
                    <a:pt x="84596" y="548225"/>
                  </a:cubicBezTo>
                  <a:cubicBezTo>
                    <a:pt x="85053" y="547997"/>
                    <a:pt x="85510" y="547768"/>
                    <a:pt x="85968" y="547539"/>
                  </a:cubicBezTo>
                  <a:cubicBezTo>
                    <a:pt x="87339" y="546854"/>
                    <a:pt x="88482" y="546168"/>
                    <a:pt x="89854" y="545711"/>
                  </a:cubicBezTo>
                  <a:cubicBezTo>
                    <a:pt x="90311" y="545482"/>
                    <a:pt x="90768" y="545253"/>
                    <a:pt x="91225" y="545025"/>
                  </a:cubicBezTo>
                  <a:cubicBezTo>
                    <a:pt x="92140" y="544568"/>
                    <a:pt x="93283" y="544110"/>
                    <a:pt x="94197" y="543425"/>
                  </a:cubicBezTo>
                  <a:cubicBezTo>
                    <a:pt x="94654" y="543196"/>
                    <a:pt x="95112" y="542967"/>
                    <a:pt x="95797" y="542739"/>
                  </a:cubicBezTo>
                  <a:cubicBezTo>
                    <a:pt x="97169" y="542053"/>
                    <a:pt x="98541" y="541367"/>
                    <a:pt x="99912" y="540910"/>
                  </a:cubicBezTo>
                  <a:cubicBezTo>
                    <a:pt x="190209" y="497705"/>
                    <a:pt x="341542" y="431639"/>
                    <a:pt x="369889" y="417466"/>
                  </a:cubicBezTo>
                  <a:cubicBezTo>
                    <a:pt x="375832" y="414494"/>
                    <a:pt x="382005" y="410379"/>
                    <a:pt x="387948" y="407636"/>
                  </a:cubicBezTo>
                  <a:cubicBezTo>
                    <a:pt x="397092" y="403521"/>
                    <a:pt x="403722" y="394606"/>
                    <a:pt x="405093" y="404436"/>
                  </a:cubicBezTo>
                  <a:cubicBezTo>
                    <a:pt x="413094" y="466158"/>
                    <a:pt x="427267" y="538167"/>
                    <a:pt x="436869" y="599660"/>
                  </a:cubicBezTo>
                  <a:cubicBezTo>
                    <a:pt x="441669" y="630064"/>
                    <a:pt x="448299" y="660239"/>
                    <a:pt x="454699" y="690414"/>
                  </a:cubicBezTo>
                  <a:cubicBezTo>
                    <a:pt x="454699" y="690414"/>
                    <a:pt x="454699" y="690643"/>
                    <a:pt x="454699" y="690643"/>
                  </a:cubicBezTo>
                  <a:cubicBezTo>
                    <a:pt x="455614" y="694529"/>
                    <a:pt x="456300" y="698415"/>
                    <a:pt x="457214" y="702530"/>
                  </a:cubicBezTo>
                  <a:cubicBezTo>
                    <a:pt x="458128" y="707102"/>
                    <a:pt x="459043" y="711446"/>
                    <a:pt x="459957" y="716018"/>
                  </a:cubicBezTo>
                  <a:cubicBezTo>
                    <a:pt x="461786" y="725390"/>
                    <a:pt x="464529" y="734534"/>
                    <a:pt x="465901" y="743907"/>
                  </a:cubicBezTo>
                  <a:cubicBezTo>
                    <a:pt x="467730" y="757166"/>
                    <a:pt x="466358" y="759223"/>
                    <a:pt x="453328" y="761280"/>
                  </a:cubicBezTo>
                  <a:close/>
                  <a:moveTo>
                    <a:pt x="747536" y="514621"/>
                  </a:moveTo>
                  <a:cubicBezTo>
                    <a:pt x="744107" y="528794"/>
                    <a:pt x="742050" y="543653"/>
                    <a:pt x="736563" y="557141"/>
                  </a:cubicBezTo>
                  <a:cubicBezTo>
                    <a:pt x="708217" y="628235"/>
                    <a:pt x="665240" y="687900"/>
                    <a:pt x="597117" y="726076"/>
                  </a:cubicBezTo>
                  <a:cubicBezTo>
                    <a:pt x="565799" y="743450"/>
                    <a:pt x="532195" y="755565"/>
                    <a:pt x="495619" y="758080"/>
                  </a:cubicBezTo>
                  <a:cubicBezTo>
                    <a:pt x="483046" y="758994"/>
                    <a:pt x="480531" y="750993"/>
                    <a:pt x="478017" y="742764"/>
                  </a:cubicBezTo>
                  <a:cubicBezTo>
                    <a:pt x="476874" y="738878"/>
                    <a:pt x="475731" y="734763"/>
                    <a:pt x="474588" y="730877"/>
                  </a:cubicBezTo>
                  <a:cubicBezTo>
                    <a:pt x="474359" y="730191"/>
                    <a:pt x="474130" y="729505"/>
                    <a:pt x="473902" y="728819"/>
                  </a:cubicBezTo>
                  <a:cubicBezTo>
                    <a:pt x="471387" y="720361"/>
                    <a:pt x="469101" y="711903"/>
                    <a:pt x="467044" y="703216"/>
                  </a:cubicBezTo>
                  <a:cubicBezTo>
                    <a:pt x="467044" y="703216"/>
                    <a:pt x="467044" y="703216"/>
                    <a:pt x="467044" y="702987"/>
                  </a:cubicBezTo>
                  <a:cubicBezTo>
                    <a:pt x="465901" y="698644"/>
                    <a:pt x="464986" y="694072"/>
                    <a:pt x="463843" y="689729"/>
                  </a:cubicBezTo>
                  <a:cubicBezTo>
                    <a:pt x="463843" y="689729"/>
                    <a:pt x="463843" y="689729"/>
                    <a:pt x="463843" y="689729"/>
                  </a:cubicBezTo>
                  <a:cubicBezTo>
                    <a:pt x="462700" y="684699"/>
                    <a:pt x="461786" y="679899"/>
                    <a:pt x="460872" y="674870"/>
                  </a:cubicBezTo>
                  <a:cubicBezTo>
                    <a:pt x="446470" y="596460"/>
                    <a:pt x="434583" y="518279"/>
                    <a:pt x="419952" y="439869"/>
                  </a:cubicBezTo>
                  <a:cubicBezTo>
                    <a:pt x="418352" y="431182"/>
                    <a:pt x="417438" y="422495"/>
                    <a:pt x="416295" y="413808"/>
                  </a:cubicBezTo>
                  <a:cubicBezTo>
                    <a:pt x="415609" y="398264"/>
                    <a:pt x="411723" y="393692"/>
                    <a:pt x="426810" y="395978"/>
                  </a:cubicBezTo>
                  <a:cubicBezTo>
                    <a:pt x="462472" y="401235"/>
                    <a:pt x="609919" y="451985"/>
                    <a:pt x="649238" y="462957"/>
                  </a:cubicBezTo>
                  <a:cubicBezTo>
                    <a:pt x="660897" y="466158"/>
                    <a:pt x="680099" y="471187"/>
                    <a:pt x="697244" y="475759"/>
                  </a:cubicBezTo>
                  <a:cubicBezTo>
                    <a:pt x="697473" y="475759"/>
                    <a:pt x="697473" y="475759"/>
                    <a:pt x="697701" y="475759"/>
                  </a:cubicBezTo>
                  <a:cubicBezTo>
                    <a:pt x="698616" y="475988"/>
                    <a:pt x="699530" y="476216"/>
                    <a:pt x="700673" y="476445"/>
                  </a:cubicBezTo>
                  <a:cubicBezTo>
                    <a:pt x="700902" y="476445"/>
                    <a:pt x="701359" y="476673"/>
                    <a:pt x="701587" y="476673"/>
                  </a:cubicBezTo>
                  <a:cubicBezTo>
                    <a:pt x="702502" y="476902"/>
                    <a:pt x="703416" y="477131"/>
                    <a:pt x="704331" y="477359"/>
                  </a:cubicBezTo>
                  <a:cubicBezTo>
                    <a:pt x="704559" y="477359"/>
                    <a:pt x="704788" y="477588"/>
                    <a:pt x="705016" y="477588"/>
                  </a:cubicBezTo>
                  <a:cubicBezTo>
                    <a:pt x="705931" y="477816"/>
                    <a:pt x="706845" y="478045"/>
                    <a:pt x="707760" y="478274"/>
                  </a:cubicBezTo>
                  <a:cubicBezTo>
                    <a:pt x="707988" y="478274"/>
                    <a:pt x="708217" y="478502"/>
                    <a:pt x="708445" y="478502"/>
                  </a:cubicBezTo>
                  <a:cubicBezTo>
                    <a:pt x="709360" y="478731"/>
                    <a:pt x="710274" y="478959"/>
                    <a:pt x="711189" y="479188"/>
                  </a:cubicBezTo>
                  <a:cubicBezTo>
                    <a:pt x="711417" y="479188"/>
                    <a:pt x="711646" y="479188"/>
                    <a:pt x="711874" y="479417"/>
                  </a:cubicBezTo>
                  <a:cubicBezTo>
                    <a:pt x="713932" y="479874"/>
                    <a:pt x="715989" y="480560"/>
                    <a:pt x="717818" y="481017"/>
                  </a:cubicBezTo>
                  <a:cubicBezTo>
                    <a:pt x="718047" y="481017"/>
                    <a:pt x="718275" y="481017"/>
                    <a:pt x="718504" y="481245"/>
                  </a:cubicBezTo>
                  <a:cubicBezTo>
                    <a:pt x="719190" y="481474"/>
                    <a:pt x="719875" y="481703"/>
                    <a:pt x="720561" y="481703"/>
                  </a:cubicBezTo>
                  <a:cubicBezTo>
                    <a:pt x="720790" y="481703"/>
                    <a:pt x="721018" y="481931"/>
                    <a:pt x="721476" y="481931"/>
                  </a:cubicBezTo>
                  <a:cubicBezTo>
                    <a:pt x="722161" y="482160"/>
                    <a:pt x="722619" y="482160"/>
                    <a:pt x="723304" y="482388"/>
                  </a:cubicBezTo>
                  <a:cubicBezTo>
                    <a:pt x="723533" y="482388"/>
                    <a:pt x="723762" y="482617"/>
                    <a:pt x="724219" y="482617"/>
                  </a:cubicBezTo>
                  <a:cubicBezTo>
                    <a:pt x="724676" y="482846"/>
                    <a:pt x="725133" y="482846"/>
                    <a:pt x="725590" y="483074"/>
                  </a:cubicBezTo>
                  <a:cubicBezTo>
                    <a:pt x="725819" y="483074"/>
                    <a:pt x="726048" y="483303"/>
                    <a:pt x="726505" y="483303"/>
                  </a:cubicBezTo>
                  <a:cubicBezTo>
                    <a:pt x="726962" y="483531"/>
                    <a:pt x="727419" y="483531"/>
                    <a:pt x="727876" y="483760"/>
                  </a:cubicBezTo>
                  <a:cubicBezTo>
                    <a:pt x="728105" y="483760"/>
                    <a:pt x="728334" y="483989"/>
                    <a:pt x="728562" y="483989"/>
                  </a:cubicBezTo>
                  <a:cubicBezTo>
                    <a:pt x="729019" y="483989"/>
                    <a:pt x="729248" y="484217"/>
                    <a:pt x="729705" y="484217"/>
                  </a:cubicBezTo>
                  <a:cubicBezTo>
                    <a:pt x="729934" y="484217"/>
                    <a:pt x="730162" y="484446"/>
                    <a:pt x="730391" y="484446"/>
                  </a:cubicBezTo>
                  <a:cubicBezTo>
                    <a:pt x="730620" y="484446"/>
                    <a:pt x="731077" y="484674"/>
                    <a:pt x="731305" y="484674"/>
                  </a:cubicBezTo>
                  <a:cubicBezTo>
                    <a:pt x="731534" y="484674"/>
                    <a:pt x="731763" y="484903"/>
                    <a:pt x="731763" y="484903"/>
                  </a:cubicBezTo>
                  <a:cubicBezTo>
                    <a:pt x="731991" y="484903"/>
                    <a:pt x="732220" y="485132"/>
                    <a:pt x="732448" y="485132"/>
                  </a:cubicBezTo>
                  <a:cubicBezTo>
                    <a:pt x="732677" y="485132"/>
                    <a:pt x="732677" y="485132"/>
                    <a:pt x="732906" y="485360"/>
                  </a:cubicBezTo>
                  <a:cubicBezTo>
                    <a:pt x="733134" y="485360"/>
                    <a:pt x="733363" y="485589"/>
                    <a:pt x="733591" y="485589"/>
                  </a:cubicBezTo>
                  <a:cubicBezTo>
                    <a:pt x="733591" y="485589"/>
                    <a:pt x="733820" y="485589"/>
                    <a:pt x="733820" y="485589"/>
                  </a:cubicBezTo>
                  <a:cubicBezTo>
                    <a:pt x="734049" y="485589"/>
                    <a:pt x="734277" y="485817"/>
                    <a:pt x="734277" y="485817"/>
                  </a:cubicBezTo>
                  <a:cubicBezTo>
                    <a:pt x="750051" y="493590"/>
                    <a:pt x="751651" y="496790"/>
                    <a:pt x="747536" y="514621"/>
                  </a:cubicBezTo>
                  <a:close/>
                </a:path>
              </a:pathLst>
            </a:custGeom>
            <a:solidFill>
              <a:srgbClr val="000000"/>
            </a:solidFill>
            <a:ln w="2286" cap="flat">
              <a:noFill/>
              <a:prstDash val="solid"/>
              <a:miter/>
            </a:ln>
          </p:spPr>
          <p:txBody>
            <a:bodyPr rtlCol="0" anchor="ctr"/>
            <a:lstStyle/>
            <a:p>
              <a:endParaRPr lang="en-US"/>
            </a:p>
          </p:txBody>
        </p:sp>
        <p:sp>
          <p:nvSpPr>
            <p:cNvPr id="67" name="Freeform 126">
              <a:extLst>
                <a:ext uri="{FF2B5EF4-FFF2-40B4-BE49-F238E27FC236}">
                  <a16:creationId xmlns:a16="http://schemas.microsoft.com/office/drawing/2014/main" id="{1621C8F2-B0DF-7C9E-995A-C63DD8755239}"/>
                </a:ext>
              </a:extLst>
            </p:cNvPr>
            <p:cNvSpPr/>
            <p:nvPr/>
          </p:nvSpPr>
          <p:spPr>
            <a:xfrm>
              <a:off x="8642996" y="5759762"/>
              <a:ext cx="569053" cy="727540"/>
            </a:xfrm>
            <a:custGeom>
              <a:avLst/>
              <a:gdLst>
                <a:gd name="connsiteX0" fmla="*/ 514771 w 569053"/>
                <a:gd name="connsiteY0" fmla="*/ 150691 h 727540"/>
                <a:gd name="connsiteX1" fmla="*/ 428132 w 569053"/>
                <a:gd name="connsiteY1" fmla="*/ 168979 h 727540"/>
                <a:gd name="connsiteX2" fmla="*/ 407329 w 569053"/>
                <a:gd name="connsiteY2" fmla="*/ 251275 h 727540"/>
                <a:gd name="connsiteX3" fmla="*/ 437047 w 569053"/>
                <a:gd name="connsiteY3" fmla="*/ 297224 h 727540"/>
                <a:gd name="connsiteX4" fmla="*/ 366867 w 569053"/>
                <a:gd name="connsiteY4" fmla="*/ 313683 h 727540"/>
                <a:gd name="connsiteX5" fmla="*/ 348122 w 569053"/>
                <a:gd name="connsiteY5" fmla="*/ 302481 h 727540"/>
                <a:gd name="connsiteX6" fmla="*/ 323433 w 569053"/>
                <a:gd name="connsiteY6" fmla="*/ 182466 h 727540"/>
                <a:gd name="connsiteX7" fmla="*/ 196560 w 569053"/>
                <a:gd name="connsiteY7" fmla="*/ 11245 h 727540"/>
                <a:gd name="connsiteX8" fmla="*/ 173014 w 569053"/>
                <a:gd name="connsiteY8" fmla="*/ 272 h 727540"/>
                <a:gd name="connsiteX9" fmla="*/ 154498 w 569053"/>
                <a:gd name="connsiteY9" fmla="*/ 10559 h 727540"/>
                <a:gd name="connsiteX10" fmla="*/ 122265 w 569053"/>
                <a:gd name="connsiteY10" fmla="*/ 77768 h 727540"/>
                <a:gd name="connsiteX11" fmla="*/ 1336 w 569053"/>
                <a:gd name="connsiteY11" fmla="*/ 316426 h 727540"/>
                <a:gd name="connsiteX12" fmla="*/ 10480 w 569053"/>
                <a:gd name="connsiteY12" fmla="*/ 341572 h 727540"/>
                <a:gd name="connsiteX13" fmla="*/ 140324 w 569053"/>
                <a:gd name="connsiteY13" fmla="*/ 378834 h 727540"/>
                <a:gd name="connsiteX14" fmla="*/ 228793 w 569053"/>
                <a:gd name="connsiteY14" fmla="*/ 403294 h 727540"/>
                <a:gd name="connsiteX15" fmla="*/ 250052 w 569053"/>
                <a:gd name="connsiteY15" fmla="*/ 414038 h 727540"/>
                <a:gd name="connsiteX16" fmla="*/ 301487 w 569053"/>
                <a:gd name="connsiteY16" fmla="*/ 455643 h 727540"/>
                <a:gd name="connsiteX17" fmla="*/ 390641 w 569053"/>
                <a:gd name="connsiteY17" fmla="*/ 468674 h 727540"/>
                <a:gd name="connsiteX18" fmla="*/ 399557 w 569053"/>
                <a:gd name="connsiteY18" fmla="*/ 479418 h 727540"/>
                <a:gd name="connsiteX19" fmla="*/ 389956 w 569053"/>
                <a:gd name="connsiteY19" fmla="*/ 501363 h 727540"/>
                <a:gd name="connsiteX20" fmla="*/ 360009 w 569053"/>
                <a:gd name="connsiteY20" fmla="*/ 544797 h 727540"/>
                <a:gd name="connsiteX21" fmla="*/ 348808 w 569053"/>
                <a:gd name="connsiteY21" fmla="*/ 574744 h 727540"/>
                <a:gd name="connsiteX22" fmla="*/ 352237 w 569053"/>
                <a:gd name="connsiteY22" fmla="*/ 695445 h 727540"/>
                <a:gd name="connsiteX23" fmla="*/ 388127 w 569053"/>
                <a:gd name="connsiteY23" fmla="*/ 725849 h 727540"/>
                <a:gd name="connsiteX24" fmla="*/ 396814 w 569053"/>
                <a:gd name="connsiteY24" fmla="*/ 724706 h 727540"/>
                <a:gd name="connsiteX25" fmla="*/ 413959 w 569053"/>
                <a:gd name="connsiteY25" fmla="*/ 702531 h 727540"/>
                <a:gd name="connsiteX26" fmla="*/ 412816 w 569053"/>
                <a:gd name="connsiteY26" fmla="*/ 624807 h 727540"/>
                <a:gd name="connsiteX27" fmla="*/ 452135 w 569053"/>
                <a:gd name="connsiteY27" fmla="*/ 567429 h 727540"/>
                <a:gd name="connsiteX28" fmla="*/ 479338 w 569053"/>
                <a:gd name="connsiteY28" fmla="*/ 678528 h 727540"/>
                <a:gd name="connsiteX29" fmla="*/ 489397 w 569053"/>
                <a:gd name="connsiteY29" fmla="*/ 709847 h 727540"/>
                <a:gd name="connsiteX30" fmla="*/ 504484 w 569053"/>
                <a:gd name="connsiteY30" fmla="*/ 724248 h 727540"/>
                <a:gd name="connsiteX31" fmla="*/ 547918 w 569053"/>
                <a:gd name="connsiteY31" fmla="*/ 726077 h 727540"/>
                <a:gd name="connsiteX32" fmla="*/ 556605 w 569053"/>
                <a:gd name="connsiteY32" fmla="*/ 685386 h 727540"/>
                <a:gd name="connsiteX33" fmla="*/ 533288 w 569053"/>
                <a:gd name="connsiteY33" fmla="*/ 608120 h 727540"/>
                <a:gd name="connsiteX34" fmla="*/ 531688 w 569053"/>
                <a:gd name="connsiteY34" fmla="*/ 523309 h 727540"/>
                <a:gd name="connsiteX35" fmla="*/ 519115 w 569053"/>
                <a:gd name="connsiteY35" fmla="*/ 325799 h 727540"/>
                <a:gd name="connsiteX36" fmla="*/ 521172 w 569053"/>
                <a:gd name="connsiteY36" fmla="*/ 310254 h 727540"/>
                <a:gd name="connsiteX37" fmla="*/ 566892 w 569053"/>
                <a:gd name="connsiteY37" fmla="*/ 248989 h 727540"/>
                <a:gd name="connsiteX38" fmla="*/ 514771 w 569053"/>
                <a:gd name="connsiteY38" fmla="*/ 150691 h 727540"/>
                <a:gd name="connsiteX39" fmla="*/ 350865 w 569053"/>
                <a:gd name="connsiteY39" fmla="*/ 376319 h 727540"/>
                <a:gd name="connsiteX40" fmla="*/ 390870 w 569053"/>
                <a:gd name="connsiteY40" fmla="*/ 376776 h 727540"/>
                <a:gd name="connsiteX41" fmla="*/ 370296 w 569053"/>
                <a:gd name="connsiteY41" fmla="*/ 401008 h 727540"/>
                <a:gd name="connsiteX42" fmla="*/ 349951 w 569053"/>
                <a:gd name="connsiteY42" fmla="*/ 398265 h 727540"/>
                <a:gd name="connsiteX43" fmla="*/ 350865 w 569053"/>
                <a:gd name="connsiteY43" fmla="*/ 376319 h 727540"/>
                <a:gd name="connsiteX44" fmla="*/ 255996 w 569053"/>
                <a:gd name="connsiteY44" fmla="*/ 396893 h 727540"/>
                <a:gd name="connsiteX45" fmla="*/ 190616 w 569053"/>
                <a:gd name="connsiteY45" fmla="*/ 380434 h 727540"/>
                <a:gd name="connsiteX46" fmla="*/ 31968 w 569053"/>
                <a:gd name="connsiteY46" fmla="*/ 335400 h 727540"/>
                <a:gd name="connsiteX47" fmla="*/ 29225 w 569053"/>
                <a:gd name="connsiteY47" fmla="*/ 334714 h 727540"/>
                <a:gd name="connsiteX48" fmla="*/ 28768 w 569053"/>
                <a:gd name="connsiteY48" fmla="*/ 334714 h 727540"/>
                <a:gd name="connsiteX49" fmla="*/ 26482 w 569053"/>
                <a:gd name="connsiteY49" fmla="*/ 334028 h 727540"/>
                <a:gd name="connsiteX50" fmla="*/ 26024 w 569053"/>
                <a:gd name="connsiteY50" fmla="*/ 334028 h 727540"/>
                <a:gd name="connsiteX51" fmla="*/ 23738 w 569053"/>
                <a:gd name="connsiteY51" fmla="*/ 333342 h 727540"/>
                <a:gd name="connsiteX52" fmla="*/ 23510 w 569053"/>
                <a:gd name="connsiteY52" fmla="*/ 333342 h 727540"/>
                <a:gd name="connsiteX53" fmla="*/ 21452 w 569053"/>
                <a:gd name="connsiteY53" fmla="*/ 332657 h 727540"/>
                <a:gd name="connsiteX54" fmla="*/ 21452 w 569053"/>
                <a:gd name="connsiteY54" fmla="*/ 332657 h 727540"/>
                <a:gd name="connsiteX55" fmla="*/ 19624 w 569053"/>
                <a:gd name="connsiteY55" fmla="*/ 331971 h 727540"/>
                <a:gd name="connsiteX56" fmla="*/ 19395 w 569053"/>
                <a:gd name="connsiteY56" fmla="*/ 331971 h 727540"/>
                <a:gd name="connsiteX57" fmla="*/ 17795 w 569053"/>
                <a:gd name="connsiteY57" fmla="*/ 331285 h 727540"/>
                <a:gd name="connsiteX58" fmla="*/ 17795 w 569053"/>
                <a:gd name="connsiteY58" fmla="*/ 331285 h 727540"/>
                <a:gd name="connsiteX59" fmla="*/ 15280 w 569053"/>
                <a:gd name="connsiteY59" fmla="*/ 329456 h 727540"/>
                <a:gd name="connsiteX60" fmla="*/ 15280 w 569053"/>
                <a:gd name="connsiteY60" fmla="*/ 329456 h 727540"/>
                <a:gd name="connsiteX61" fmla="*/ 14366 w 569053"/>
                <a:gd name="connsiteY61" fmla="*/ 328542 h 727540"/>
                <a:gd name="connsiteX62" fmla="*/ 14366 w 569053"/>
                <a:gd name="connsiteY62" fmla="*/ 328542 h 727540"/>
                <a:gd name="connsiteX63" fmla="*/ 12994 w 569053"/>
                <a:gd name="connsiteY63" fmla="*/ 324884 h 727540"/>
                <a:gd name="connsiteX64" fmla="*/ 12994 w 569053"/>
                <a:gd name="connsiteY64" fmla="*/ 324884 h 727540"/>
                <a:gd name="connsiteX65" fmla="*/ 12994 w 569053"/>
                <a:gd name="connsiteY65" fmla="*/ 323284 h 727540"/>
                <a:gd name="connsiteX66" fmla="*/ 12994 w 569053"/>
                <a:gd name="connsiteY66" fmla="*/ 323284 h 727540"/>
                <a:gd name="connsiteX67" fmla="*/ 14137 w 569053"/>
                <a:gd name="connsiteY67" fmla="*/ 317569 h 727540"/>
                <a:gd name="connsiteX68" fmla="*/ 14137 w 569053"/>
                <a:gd name="connsiteY68" fmla="*/ 317569 h 727540"/>
                <a:gd name="connsiteX69" fmla="*/ 16423 w 569053"/>
                <a:gd name="connsiteY69" fmla="*/ 310940 h 727540"/>
                <a:gd name="connsiteX70" fmla="*/ 40426 w 569053"/>
                <a:gd name="connsiteY70" fmla="*/ 254475 h 727540"/>
                <a:gd name="connsiteX71" fmla="*/ 142153 w 569053"/>
                <a:gd name="connsiteY71" fmla="*/ 62223 h 727540"/>
                <a:gd name="connsiteX72" fmla="*/ 161813 w 569053"/>
                <a:gd name="connsiteY72" fmla="*/ 22904 h 727540"/>
                <a:gd name="connsiteX73" fmla="*/ 176900 w 569053"/>
                <a:gd name="connsiteY73" fmla="*/ 17646 h 727540"/>
                <a:gd name="connsiteX74" fmla="*/ 241137 w 569053"/>
                <a:gd name="connsiteY74" fmla="*/ 66566 h 727540"/>
                <a:gd name="connsiteX75" fmla="*/ 262168 w 569053"/>
                <a:gd name="connsiteY75" fmla="*/ 93312 h 727540"/>
                <a:gd name="connsiteX76" fmla="*/ 262854 w 569053"/>
                <a:gd name="connsiteY76" fmla="*/ 94455 h 727540"/>
                <a:gd name="connsiteX77" fmla="*/ 266512 w 569053"/>
                <a:gd name="connsiteY77" fmla="*/ 99256 h 727540"/>
                <a:gd name="connsiteX78" fmla="*/ 266969 w 569053"/>
                <a:gd name="connsiteY78" fmla="*/ 99942 h 727540"/>
                <a:gd name="connsiteX79" fmla="*/ 270855 w 569053"/>
                <a:gd name="connsiteY79" fmla="*/ 105428 h 727540"/>
                <a:gd name="connsiteX80" fmla="*/ 271541 w 569053"/>
                <a:gd name="connsiteY80" fmla="*/ 106343 h 727540"/>
                <a:gd name="connsiteX81" fmla="*/ 274513 w 569053"/>
                <a:gd name="connsiteY81" fmla="*/ 110686 h 727540"/>
                <a:gd name="connsiteX82" fmla="*/ 275427 w 569053"/>
                <a:gd name="connsiteY82" fmla="*/ 112286 h 727540"/>
                <a:gd name="connsiteX83" fmla="*/ 278627 w 569053"/>
                <a:gd name="connsiteY83" fmla="*/ 117315 h 727540"/>
                <a:gd name="connsiteX84" fmla="*/ 279085 w 569053"/>
                <a:gd name="connsiteY84" fmla="*/ 118001 h 727540"/>
                <a:gd name="connsiteX85" fmla="*/ 282514 w 569053"/>
                <a:gd name="connsiteY85" fmla="*/ 123488 h 727540"/>
                <a:gd name="connsiteX86" fmla="*/ 283428 w 569053"/>
                <a:gd name="connsiteY86" fmla="*/ 125088 h 727540"/>
                <a:gd name="connsiteX87" fmla="*/ 285943 w 569053"/>
                <a:gd name="connsiteY87" fmla="*/ 129431 h 727540"/>
                <a:gd name="connsiteX88" fmla="*/ 286857 w 569053"/>
                <a:gd name="connsiteY88" fmla="*/ 131031 h 727540"/>
                <a:gd name="connsiteX89" fmla="*/ 289829 w 569053"/>
                <a:gd name="connsiteY89" fmla="*/ 136975 h 727540"/>
                <a:gd name="connsiteX90" fmla="*/ 334863 w 569053"/>
                <a:gd name="connsiteY90" fmla="*/ 323055 h 727540"/>
                <a:gd name="connsiteX91" fmla="*/ 334863 w 569053"/>
                <a:gd name="connsiteY91" fmla="*/ 334028 h 727540"/>
                <a:gd name="connsiteX92" fmla="*/ 335092 w 569053"/>
                <a:gd name="connsiteY92" fmla="*/ 334028 h 727540"/>
                <a:gd name="connsiteX93" fmla="*/ 335092 w 569053"/>
                <a:gd name="connsiteY93" fmla="*/ 388892 h 727540"/>
                <a:gd name="connsiteX94" fmla="*/ 321376 w 569053"/>
                <a:gd name="connsiteY94" fmla="*/ 399865 h 727540"/>
                <a:gd name="connsiteX95" fmla="*/ 255996 w 569053"/>
                <a:gd name="connsiteY95" fmla="*/ 396893 h 727540"/>
                <a:gd name="connsiteX96" fmla="*/ 526430 w 569053"/>
                <a:gd name="connsiteY96" fmla="*/ 452672 h 727540"/>
                <a:gd name="connsiteX97" fmla="*/ 515914 w 569053"/>
                <a:gd name="connsiteY97" fmla="*/ 559656 h 727540"/>
                <a:gd name="connsiteX98" fmla="*/ 518886 w 569053"/>
                <a:gd name="connsiteY98" fmla="*/ 596004 h 727540"/>
                <a:gd name="connsiteX99" fmla="*/ 546089 w 569053"/>
                <a:gd name="connsiteY99" fmla="*/ 689958 h 727540"/>
                <a:gd name="connsiteX100" fmla="*/ 523687 w 569053"/>
                <a:gd name="connsiteY100" fmla="*/ 717390 h 727540"/>
                <a:gd name="connsiteX101" fmla="*/ 495112 w 569053"/>
                <a:gd name="connsiteY101" fmla="*/ 692702 h 727540"/>
                <a:gd name="connsiteX102" fmla="*/ 465851 w 569053"/>
                <a:gd name="connsiteY102" fmla="*/ 572229 h 727540"/>
                <a:gd name="connsiteX103" fmla="*/ 472480 w 569053"/>
                <a:gd name="connsiteY103" fmla="*/ 538397 h 727540"/>
                <a:gd name="connsiteX104" fmla="*/ 473395 w 569053"/>
                <a:gd name="connsiteY104" fmla="*/ 528795 h 727540"/>
                <a:gd name="connsiteX105" fmla="*/ 464479 w 569053"/>
                <a:gd name="connsiteY105" fmla="*/ 531539 h 727540"/>
                <a:gd name="connsiteX106" fmla="*/ 407558 w 569053"/>
                <a:gd name="connsiteY106" fmla="*/ 604005 h 727540"/>
                <a:gd name="connsiteX107" fmla="*/ 402986 w 569053"/>
                <a:gd name="connsiteY107" fmla="*/ 624350 h 727540"/>
                <a:gd name="connsiteX108" fmla="*/ 402300 w 569053"/>
                <a:gd name="connsiteY108" fmla="*/ 694759 h 727540"/>
                <a:gd name="connsiteX109" fmla="*/ 384241 w 569053"/>
                <a:gd name="connsiteY109" fmla="*/ 714647 h 727540"/>
                <a:gd name="connsiteX110" fmla="*/ 363895 w 569053"/>
                <a:gd name="connsiteY110" fmla="*/ 695673 h 727540"/>
                <a:gd name="connsiteX111" fmla="*/ 358409 w 569053"/>
                <a:gd name="connsiteY111" fmla="*/ 590060 h 727540"/>
                <a:gd name="connsiteX112" fmla="*/ 376925 w 569053"/>
                <a:gd name="connsiteY112" fmla="*/ 540911 h 727540"/>
                <a:gd name="connsiteX113" fmla="*/ 399785 w 569053"/>
                <a:gd name="connsiteY113" fmla="*/ 508679 h 727540"/>
                <a:gd name="connsiteX114" fmla="*/ 411444 w 569053"/>
                <a:gd name="connsiteY114" fmla="*/ 474160 h 727540"/>
                <a:gd name="connsiteX115" fmla="*/ 419902 w 569053"/>
                <a:gd name="connsiteY115" fmla="*/ 455415 h 727540"/>
                <a:gd name="connsiteX116" fmla="*/ 477738 w 569053"/>
                <a:gd name="connsiteY116" fmla="*/ 373119 h 727540"/>
                <a:gd name="connsiteX117" fmla="*/ 479795 w 569053"/>
                <a:gd name="connsiteY117" fmla="*/ 360317 h 727540"/>
                <a:gd name="connsiteX118" fmla="*/ 467222 w 569053"/>
                <a:gd name="connsiteY118" fmla="*/ 365804 h 727540"/>
                <a:gd name="connsiteX119" fmla="*/ 428360 w 569053"/>
                <a:gd name="connsiteY119" fmla="*/ 424325 h 727540"/>
                <a:gd name="connsiteX120" fmla="*/ 362295 w 569053"/>
                <a:gd name="connsiteY120" fmla="*/ 455415 h 727540"/>
                <a:gd name="connsiteX121" fmla="*/ 301945 w 569053"/>
                <a:gd name="connsiteY121" fmla="*/ 444442 h 727540"/>
                <a:gd name="connsiteX122" fmla="*/ 263311 w 569053"/>
                <a:gd name="connsiteY122" fmla="*/ 425011 h 727540"/>
                <a:gd name="connsiteX123" fmla="*/ 281371 w 569053"/>
                <a:gd name="connsiteY123" fmla="*/ 401922 h 727540"/>
                <a:gd name="connsiteX124" fmla="*/ 357723 w 569053"/>
                <a:gd name="connsiteY124" fmla="*/ 414495 h 727540"/>
                <a:gd name="connsiteX125" fmla="*/ 390413 w 569053"/>
                <a:gd name="connsiteY125" fmla="*/ 401237 h 727540"/>
                <a:gd name="connsiteX126" fmla="*/ 442762 w 569053"/>
                <a:gd name="connsiteY126" fmla="*/ 330828 h 727540"/>
                <a:gd name="connsiteX127" fmla="*/ 444134 w 569053"/>
                <a:gd name="connsiteY127" fmla="*/ 319398 h 727540"/>
                <a:gd name="connsiteX128" fmla="*/ 433161 w 569053"/>
                <a:gd name="connsiteY128" fmla="*/ 323055 h 727540"/>
                <a:gd name="connsiteX129" fmla="*/ 407558 w 569053"/>
                <a:gd name="connsiteY129" fmla="*/ 355974 h 727540"/>
                <a:gd name="connsiteX130" fmla="*/ 397728 w 569053"/>
                <a:gd name="connsiteY130" fmla="*/ 363518 h 727540"/>
                <a:gd name="connsiteX131" fmla="*/ 360695 w 569053"/>
                <a:gd name="connsiteY131" fmla="*/ 365804 h 727540"/>
                <a:gd name="connsiteX132" fmla="*/ 350636 w 569053"/>
                <a:gd name="connsiteY132" fmla="*/ 357345 h 727540"/>
                <a:gd name="connsiteX133" fmla="*/ 371439 w 569053"/>
                <a:gd name="connsiteY133" fmla="*/ 323055 h 727540"/>
                <a:gd name="connsiteX134" fmla="*/ 449849 w 569053"/>
                <a:gd name="connsiteY134" fmla="*/ 305453 h 727540"/>
                <a:gd name="connsiteX135" fmla="*/ 491225 w 569053"/>
                <a:gd name="connsiteY135" fmla="*/ 314369 h 727540"/>
                <a:gd name="connsiteX136" fmla="*/ 511571 w 569053"/>
                <a:gd name="connsiteY136" fmla="*/ 342486 h 727540"/>
                <a:gd name="connsiteX137" fmla="*/ 526430 w 569053"/>
                <a:gd name="connsiteY137" fmla="*/ 452672 h 727540"/>
                <a:gd name="connsiteX138" fmla="*/ 492368 w 569053"/>
                <a:gd name="connsiteY138" fmla="*/ 304310 h 727540"/>
                <a:gd name="connsiteX139" fmla="*/ 418302 w 569053"/>
                <a:gd name="connsiteY139" fmla="*/ 248532 h 727540"/>
                <a:gd name="connsiteX140" fmla="*/ 472480 w 569053"/>
                <a:gd name="connsiteY140" fmla="*/ 157320 h 727540"/>
                <a:gd name="connsiteX141" fmla="*/ 559577 w 569053"/>
                <a:gd name="connsiteY141" fmla="*/ 224986 h 727540"/>
                <a:gd name="connsiteX142" fmla="*/ 492368 w 569053"/>
                <a:gd name="connsiteY142" fmla="*/ 304310 h 72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69053" h="727540">
                  <a:moveTo>
                    <a:pt x="514771" y="150691"/>
                  </a:moveTo>
                  <a:cubicBezTo>
                    <a:pt x="482081" y="141090"/>
                    <a:pt x="450763" y="147033"/>
                    <a:pt x="428132" y="168979"/>
                  </a:cubicBezTo>
                  <a:cubicBezTo>
                    <a:pt x="405958" y="190467"/>
                    <a:pt x="401386" y="222243"/>
                    <a:pt x="407329" y="251275"/>
                  </a:cubicBezTo>
                  <a:cubicBezTo>
                    <a:pt x="410987" y="269334"/>
                    <a:pt x="421274" y="285108"/>
                    <a:pt x="437047" y="297224"/>
                  </a:cubicBezTo>
                  <a:cubicBezTo>
                    <a:pt x="411673" y="301796"/>
                    <a:pt x="389041" y="306596"/>
                    <a:pt x="366867" y="313683"/>
                  </a:cubicBezTo>
                  <a:cubicBezTo>
                    <a:pt x="350408" y="318941"/>
                    <a:pt x="350179" y="318712"/>
                    <a:pt x="348122" y="302481"/>
                  </a:cubicBezTo>
                  <a:cubicBezTo>
                    <a:pt x="343093" y="261791"/>
                    <a:pt x="337835" y="221557"/>
                    <a:pt x="323433" y="182466"/>
                  </a:cubicBezTo>
                  <a:cubicBezTo>
                    <a:pt x="297830" y="112743"/>
                    <a:pt x="260339" y="52393"/>
                    <a:pt x="196560" y="11245"/>
                  </a:cubicBezTo>
                  <a:cubicBezTo>
                    <a:pt x="189245" y="6444"/>
                    <a:pt x="182387" y="1187"/>
                    <a:pt x="173014" y="272"/>
                  </a:cubicBezTo>
                  <a:cubicBezTo>
                    <a:pt x="164099" y="-642"/>
                    <a:pt x="157698" y="272"/>
                    <a:pt x="154498" y="10559"/>
                  </a:cubicBezTo>
                  <a:cubicBezTo>
                    <a:pt x="146954" y="34334"/>
                    <a:pt x="132552" y="55136"/>
                    <a:pt x="122265" y="77768"/>
                  </a:cubicBezTo>
                  <a:cubicBezTo>
                    <a:pt x="85232" y="158921"/>
                    <a:pt x="34711" y="233444"/>
                    <a:pt x="1336" y="316426"/>
                  </a:cubicBezTo>
                  <a:cubicBezTo>
                    <a:pt x="-2322" y="325570"/>
                    <a:pt x="1793" y="340200"/>
                    <a:pt x="10480" y="341572"/>
                  </a:cubicBezTo>
                  <a:cubicBezTo>
                    <a:pt x="50485" y="348430"/>
                    <a:pt x="101234" y="369233"/>
                    <a:pt x="140324" y="378834"/>
                  </a:cubicBezTo>
                  <a:cubicBezTo>
                    <a:pt x="170271" y="386149"/>
                    <a:pt x="199989" y="391864"/>
                    <a:pt x="228793" y="403294"/>
                  </a:cubicBezTo>
                  <a:cubicBezTo>
                    <a:pt x="238622" y="407180"/>
                    <a:pt x="245938" y="404894"/>
                    <a:pt x="250052" y="414038"/>
                  </a:cubicBezTo>
                  <a:cubicBezTo>
                    <a:pt x="251881" y="437584"/>
                    <a:pt x="280456" y="452443"/>
                    <a:pt x="301487" y="455643"/>
                  </a:cubicBezTo>
                  <a:cubicBezTo>
                    <a:pt x="331205" y="459987"/>
                    <a:pt x="360238" y="468216"/>
                    <a:pt x="390641" y="468674"/>
                  </a:cubicBezTo>
                  <a:cubicBezTo>
                    <a:pt x="398871" y="468674"/>
                    <a:pt x="400928" y="472103"/>
                    <a:pt x="399557" y="479418"/>
                  </a:cubicBezTo>
                  <a:cubicBezTo>
                    <a:pt x="398185" y="487647"/>
                    <a:pt x="394528" y="494734"/>
                    <a:pt x="389956" y="501363"/>
                  </a:cubicBezTo>
                  <a:cubicBezTo>
                    <a:pt x="380126" y="515765"/>
                    <a:pt x="372125" y="531539"/>
                    <a:pt x="360009" y="544797"/>
                  </a:cubicBezTo>
                  <a:cubicBezTo>
                    <a:pt x="352465" y="553027"/>
                    <a:pt x="348350" y="562857"/>
                    <a:pt x="348808" y="574744"/>
                  </a:cubicBezTo>
                  <a:cubicBezTo>
                    <a:pt x="349722" y="614978"/>
                    <a:pt x="349265" y="655211"/>
                    <a:pt x="352237" y="695445"/>
                  </a:cubicBezTo>
                  <a:cubicBezTo>
                    <a:pt x="354294" y="722648"/>
                    <a:pt x="360466" y="728592"/>
                    <a:pt x="388127" y="725849"/>
                  </a:cubicBezTo>
                  <a:cubicBezTo>
                    <a:pt x="391099" y="725620"/>
                    <a:pt x="394070" y="725391"/>
                    <a:pt x="396814" y="724706"/>
                  </a:cubicBezTo>
                  <a:cubicBezTo>
                    <a:pt x="411444" y="721734"/>
                    <a:pt x="414187" y="717162"/>
                    <a:pt x="413959" y="702531"/>
                  </a:cubicBezTo>
                  <a:cubicBezTo>
                    <a:pt x="413730" y="691559"/>
                    <a:pt x="414416" y="635780"/>
                    <a:pt x="412816" y="624807"/>
                  </a:cubicBezTo>
                  <a:cubicBezTo>
                    <a:pt x="412816" y="616349"/>
                    <a:pt x="424246" y="592803"/>
                    <a:pt x="452135" y="567429"/>
                  </a:cubicBezTo>
                  <a:cubicBezTo>
                    <a:pt x="454192" y="570401"/>
                    <a:pt x="473166" y="646067"/>
                    <a:pt x="479338" y="678528"/>
                  </a:cubicBezTo>
                  <a:cubicBezTo>
                    <a:pt x="481396" y="689273"/>
                    <a:pt x="486425" y="699331"/>
                    <a:pt x="489397" y="709847"/>
                  </a:cubicBezTo>
                  <a:cubicBezTo>
                    <a:pt x="491683" y="717848"/>
                    <a:pt x="497626" y="723334"/>
                    <a:pt x="504484" y="724248"/>
                  </a:cubicBezTo>
                  <a:cubicBezTo>
                    <a:pt x="518886" y="726077"/>
                    <a:pt x="533516" y="729506"/>
                    <a:pt x="547918" y="726077"/>
                  </a:cubicBezTo>
                  <a:cubicBezTo>
                    <a:pt x="566435" y="721505"/>
                    <a:pt x="562549" y="703446"/>
                    <a:pt x="556605" y="685386"/>
                  </a:cubicBezTo>
                  <a:cubicBezTo>
                    <a:pt x="548147" y="659783"/>
                    <a:pt x="541746" y="633723"/>
                    <a:pt x="533288" y="608120"/>
                  </a:cubicBezTo>
                  <a:cubicBezTo>
                    <a:pt x="523229" y="577716"/>
                    <a:pt x="526887" y="555084"/>
                    <a:pt x="531688" y="523309"/>
                  </a:cubicBezTo>
                  <a:cubicBezTo>
                    <a:pt x="541517" y="456558"/>
                    <a:pt x="543803" y="390264"/>
                    <a:pt x="519115" y="325799"/>
                  </a:cubicBezTo>
                  <a:cubicBezTo>
                    <a:pt x="516371" y="318483"/>
                    <a:pt x="514771" y="312997"/>
                    <a:pt x="521172" y="310254"/>
                  </a:cubicBezTo>
                  <a:cubicBezTo>
                    <a:pt x="548604" y="298138"/>
                    <a:pt x="560720" y="275507"/>
                    <a:pt x="566892" y="248989"/>
                  </a:cubicBezTo>
                  <a:cubicBezTo>
                    <a:pt x="576036" y="207841"/>
                    <a:pt x="555691" y="162807"/>
                    <a:pt x="514771" y="150691"/>
                  </a:cubicBezTo>
                  <a:close/>
                  <a:moveTo>
                    <a:pt x="350865" y="376319"/>
                  </a:moveTo>
                  <a:cubicBezTo>
                    <a:pt x="359552" y="375633"/>
                    <a:pt x="379669" y="373576"/>
                    <a:pt x="390870" y="376776"/>
                  </a:cubicBezTo>
                  <a:cubicBezTo>
                    <a:pt x="384469" y="387292"/>
                    <a:pt x="381040" y="397122"/>
                    <a:pt x="370296" y="401008"/>
                  </a:cubicBezTo>
                  <a:cubicBezTo>
                    <a:pt x="364124" y="403294"/>
                    <a:pt x="354065" y="406494"/>
                    <a:pt x="349951" y="398265"/>
                  </a:cubicBezTo>
                  <a:cubicBezTo>
                    <a:pt x="346064" y="390492"/>
                    <a:pt x="346750" y="376776"/>
                    <a:pt x="350865" y="376319"/>
                  </a:cubicBezTo>
                  <a:close/>
                  <a:moveTo>
                    <a:pt x="255996" y="396893"/>
                  </a:moveTo>
                  <a:cubicBezTo>
                    <a:pt x="252567" y="398036"/>
                    <a:pt x="215762" y="387063"/>
                    <a:pt x="190616" y="380434"/>
                  </a:cubicBezTo>
                  <a:cubicBezTo>
                    <a:pt x="149697" y="369461"/>
                    <a:pt x="44084" y="337914"/>
                    <a:pt x="31968" y="335400"/>
                  </a:cubicBezTo>
                  <a:cubicBezTo>
                    <a:pt x="31054" y="335171"/>
                    <a:pt x="30139" y="334943"/>
                    <a:pt x="29225" y="334714"/>
                  </a:cubicBezTo>
                  <a:cubicBezTo>
                    <a:pt x="28996" y="334714"/>
                    <a:pt x="28996" y="334714"/>
                    <a:pt x="28768" y="334714"/>
                  </a:cubicBezTo>
                  <a:cubicBezTo>
                    <a:pt x="27853" y="334485"/>
                    <a:pt x="27167" y="334257"/>
                    <a:pt x="26482" y="334028"/>
                  </a:cubicBezTo>
                  <a:cubicBezTo>
                    <a:pt x="26253" y="334028"/>
                    <a:pt x="26253" y="334028"/>
                    <a:pt x="26024" y="334028"/>
                  </a:cubicBezTo>
                  <a:cubicBezTo>
                    <a:pt x="25339" y="333800"/>
                    <a:pt x="24424" y="333571"/>
                    <a:pt x="23738" y="333342"/>
                  </a:cubicBezTo>
                  <a:cubicBezTo>
                    <a:pt x="23738" y="333342"/>
                    <a:pt x="23738" y="333342"/>
                    <a:pt x="23510" y="333342"/>
                  </a:cubicBezTo>
                  <a:cubicBezTo>
                    <a:pt x="22824" y="333114"/>
                    <a:pt x="22138" y="332885"/>
                    <a:pt x="21452" y="332657"/>
                  </a:cubicBezTo>
                  <a:cubicBezTo>
                    <a:pt x="21452" y="332657"/>
                    <a:pt x="21452" y="332657"/>
                    <a:pt x="21452" y="332657"/>
                  </a:cubicBezTo>
                  <a:cubicBezTo>
                    <a:pt x="20767" y="332428"/>
                    <a:pt x="20309" y="332199"/>
                    <a:pt x="19624" y="331971"/>
                  </a:cubicBezTo>
                  <a:cubicBezTo>
                    <a:pt x="19624" y="331971"/>
                    <a:pt x="19395" y="331971"/>
                    <a:pt x="19395" y="331971"/>
                  </a:cubicBezTo>
                  <a:cubicBezTo>
                    <a:pt x="18938" y="331742"/>
                    <a:pt x="18252" y="331514"/>
                    <a:pt x="17795" y="331285"/>
                  </a:cubicBezTo>
                  <a:cubicBezTo>
                    <a:pt x="17795" y="331285"/>
                    <a:pt x="17795" y="331285"/>
                    <a:pt x="17795" y="331285"/>
                  </a:cubicBezTo>
                  <a:cubicBezTo>
                    <a:pt x="16880" y="330828"/>
                    <a:pt x="15966" y="330142"/>
                    <a:pt x="15280" y="329456"/>
                  </a:cubicBezTo>
                  <a:cubicBezTo>
                    <a:pt x="15280" y="329456"/>
                    <a:pt x="15280" y="329456"/>
                    <a:pt x="15280" y="329456"/>
                  </a:cubicBezTo>
                  <a:cubicBezTo>
                    <a:pt x="15052" y="329228"/>
                    <a:pt x="14594" y="328770"/>
                    <a:pt x="14366" y="328542"/>
                  </a:cubicBezTo>
                  <a:cubicBezTo>
                    <a:pt x="14366" y="328542"/>
                    <a:pt x="14366" y="328542"/>
                    <a:pt x="14366" y="328542"/>
                  </a:cubicBezTo>
                  <a:cubicBezTo>
                    <a:pt x="13680" y="327399"/>
                    <a:pt x="13223" y="326256"/>
                    <a:pt x="12994" y="324884"/>
                  </a:cubicBezTo>
                  <a:cubicBezTo>
                    <a:pt x="12994" y="324884"/>
                    <a:pt x="12994" y="324884"/>
                    <a:pt x="12994" y="324884"/>
                  </a:cubicBezTo>
                  <a:cubicBezTo>
                    <a:pt x="12994" y="324427"/>
                    <a:pt x="12994" y="323970"/>
                    <a:pt x="12994" y="323284"/>
                  </a:cubicBezTo>
                  <a:cubicBezTo>
                    <a:pt x="12994" y="323284"/>
                    <a:pt x="12994" y="323284"/>
                    <a:pt x="12994" y="323284"/>
                  </a:cubicBezTo>
                  <a:cubicBezTo>
                    <a:pt x="12994" y="321684"/>
                    <a:pt x="13451" y="319855"/>
                    <a:pt x="14137" y="317569"/>
                  </a:cubicBezTo>
                  <a:lnTo>
                    <a:pt x="14137" y="317569"/>
                  </a:lnTo>
                  <a:cubicBezTo>
                    <a:pt x="14594" y="315512"/>
                    <a:pt x="15509" y="313454"/>
                    <a:pt x="16423" y="310940"/>
                  </a:cubicBezTo>
                  <a:cubicBezTo>
                    <a:pt x="23510" y="291737"/>
                    <a:pt x="30825" y="272306"/>
                    <a:pt x="40426" y="254475"/>
                  </a:cubicBezTo>
                  <a:cubicBezTo>
                    <a:pt x="74945" y="190696"/>
                    <a:pt x="109463" y="126917"/>
                    <a:pt x="142153" y="62223"/>
                  </a:cubicBezTo>
                  <a:cubicBezTo>
                    <a:pt x="148783" y="49193"/>
                    <a:pt x="156098" y="36391"/>
                    <a:pt x="161813" y="22904"/>
                  </a:cubicBezTo>
                  <a:cubicBezTo>
                    <a:pt x="165470" y="14674"/>
                    <a:pt x="169585" y="13988"/>
                    <a:pt x="176900" y="17646"/>
                  </a:cubicBezTo>
                  <a:cubicBezTo>
                    <a:pt x="201589" y="29533"/>
                    <a:pt x="224449" y="45306"/>
                    <a:pt x="241137" y="66566"/>
                  </a:cubicBezTo>
                  <a:cubicBezTo>
                    <a:pt x="248224" y="75482"/>
                    <a:pt x="255310" y="84168"/>
                    <a:pt x="262168" y="93312"/>
                  </a:cubicBezTo>
                  <a:cubicBezTo>
                    <a:pt x="262397" y="93541"/>
                    <a:pt x="262625" y="93998"/>
                    <a:pt x="262854" y="94455"/>
                  </a:cubicBezTo>
                  <a:cubicBezTo>
                    <a:pt x="263997" y="96056"/>
                    <a:pt x="265369" y="97656"/>
                    <a:pt x="266512" y="99256"/>
                  </a:cubicBezTo>
                  <a:cubicBezTo>
                    <a:pt x="266740" y="99485"/>
                    <a:pt x="266740" y="99713"/>
                    <a:pt x="266969" y="99942"/>
                  </a:cubicBezTo>
                  <a:cubicBezTo>
                    <a:pt x="268340" y="101771"/>
                    <a:pt x="269712" y="103599"/>
                    <a:pt x="270855" y="105428"/>
                  </a:cubicBezTo>
                  <a:cubicBezTo>
                    <a:pt x="271084" y="105657"/>
                    <a:pt x="271312" y="106114"/>
                    <a:pt x="271541" y="106343"/>
                  </a:cubicBezTo>
                  <a:cubicBezTo>
                    <a:pt x="272684" y="107714"/>
                    <a:pt x="273598" y="109314"/>
                    <a:pt x="274513" y="110686"/>
                  </a:cubicBezTo>
                  <a:cubicBezTo>
                    <a:pt x="274741" y="111143"/>
                    <a:pt x="275198" y="111600"/>
                    <a:pt x="275427" y="112286"/>
                  </a:cubicBezTo>
                  <a:cubicBezTo>
                    <a:pt x="276570" y="113886"/>
                    <a:pt x="277484" y="115487"/>
                    <a:pt x="278627" y="117315"/>
                  </a:cubicBezTo>
                  <a:cubicBezTo>
                    <a:pt x="278856" y="117544"/>
                    <a:pt x="278856" y="117773"/>
                    <a:pt x="279085" y="118001"/>
                  </a:cubicBezTo>
                  <a:cubicBezTo>
                    <a:pt x="280228" y="119830"/>
                    <a:pt x="281371" y="121659"/>
                    <a:pt x="282514" y="123488"/>
                  </a:cubicBezTo>
                  <a:cubicBezTo>
                    <a:pt x="282742" y="123945"/>
                    <a:pt x="283199" y="124402"/>
                    <a:pt x="283428" y="125088"/>
                  </a:cubicBezTo>
                  <a:cubicBezTo>
                    <a:pt x="284342" y="126459"/>
                    <a:pt x="285028" y="128060"/>
                    <a:pt x="285943" y="129431"/>
                  </a:cubicBezTo>
                  <a:cubicBezTo>
                    <a:pt x="286171" y="129888"/>
                    <a:pt x="286628" y="130574"/>
                    <a:pt x="286857" y="131031"/>
                  </a:cubicBezTo>
                  <a:cubicBezTo>
                    <a:pt x="288000" y="133089"/>
                    <a:pt x="288914" y="134918"/>
                    <a:pt x="289829" y="136975"/>
                  </a:cubicBezTo>
                  <a:cubicBezTo>
                    <a:pt x="318632" y="195725"/>
                    <a:pt x="336235" y="256990"/>
                    <a:pt x="334863" y="323055"/>
                  </a:cubicBezTo>
                  <a:cubicBezTo>
                    <a:pt x="334863" y="326713"/>
                    <a:pt x="334863" y="330371"/>
                    <a:pt x="334863" y="334028"/>
                  </a:cubicBezTo>
                  <a:cubicBezTo>
                    <a:pt x="334863" y="334028"/>
                    <a:pt x="335092" y="334028"/>
                    <a:pt x="335092" y="334028"/>
                  </a:cubicBezTo>
                  <a:cubicBezTo>
                    <a:pt x="335092" y="352316"/>
                    <a:pt x="335092" y="370604"/>
                    <a:pt x="335092" y="388892"/>
                  </a:cubicBezTo>
                  <a:cubicBezTo>
                    <a:pt x="335092" y="398265"/>
                    <a:pt x="331434" y="401922"/>
                    <a:pt x="321376" y="399865"/>
                  </a:cubicBezTo>
                  <a:cubicBezTo>
                    <a:pt x="305602" y="395750"/>
                    <a:pt x="272684" y="387749"/>
                    <a:pt x="255996" y="396893"/>
                  </a:cubicBezTo>
                  <a:close/>
                  <a:moveTo>
                    <a:pt x="526430" y="452672"/>
                  </a:moveTo>
                  <a:cubicBezTo>
                    <a:pt x="526430" y="488790"/>
                    <a:pt x="519343" y="523995"/>
                    <a:pt x="515914" y="559656"/>
                  </a:cubicBezTo>
                  <a:cubicBezTo>
                    <a:pt x="514771" y="572458"/>
                    <a:pt x="514771" y="584117"/>
                    <a:pt x="518886" y="596004"/>
                  </a:cubicBezTo>
                  <a:cubicBezTo>
                    <a:pt x="529630" y="627093"/>
                    <a:pt x="536488" y="658412"/>
                    <a:pt x="546089" y="689958"/>
                  </a:cubicBezTo>
                  <a:cubicBezTo>
                    <a:pt x="552262" y="709847"/>
                    <a:pt x="544718" y="718533"/>
                    <a:pt x="523687" y="717390"/>
                  </a:cubicBezTo>
                  <a:cubicBezTo>
                    <a:pt x="507227" y="716476"/>
                    <a:pt x="500369" y="710990"/>
                    <a:pt x="495112" y="692702"/>
                  </a:cubicBezTo>
                  <a:cubicBezTo>
                    <a:pt x="483682" y="652697"/>
                    <a:pt x="475452" y="612692"/>
                    <a:pt x="465851" y="572229"/>
                  </a:cubicBezTo>
                  <a:cubicBezTo>
                    <a:pt x="462650" y="558971"/>
                    <a:pt x="462422" y="547769"/>
                    <a:pt x="472480" y="538397"/>
                  </a:cubicBezTo>
                  <a:cubicBezTo>
                    <a:pt x="474995" y="536111"/>
                    <a:pt x="477281" y="532224"/>
                    <a:pt x="473395" y="528795"/>
                  </a:cubicBezTo>
                  <a:cubicBezTo>
                    <a:pt x="469508" y="525595"/>
                    <a:pt x="466537" y="528795"/>
                    <a:pt x="464479" y="531539"/>
                  </a:cubicBezTo>
                  <a:cubicBezTo>
                    <a:pt x="445505" y="555770"/>
                    <a:pt x="426760" y="580002"/>
                    <a:pt x="407558" y="604005"/>
                  </a:cubicBezTo>
                  <a:cubicBezTo>
                    <a:pt x="402529" y="610177"/>
                    <a:pt x="402757" y="616806"/>
                    <a:pt x="402986" y="624350"/>
                  </a:cubicBezTo>
                  <a:cubicBezTo>
                    <a:pt x="403443" y="647896"/>
                    <a:pt x="402071" y="671213"/>
                    <a:pt x="402300" y="694759"/>
                  </a:cubicBezTo>
                  <a:cubicBezTo>
                    <a:pt x="402300" y="711904"/>
                    <a:pt x="400243" y="713961"/>
                    <a:pt x="384241" y="714647"/>
                  </a:cubicBezTo>
                  <a:cubicBezTo>
                    <a:pt x="369153" y="715333"/>
                    <a:pt x="364810" y="712133"/>
                    <a:pt x="363895" y="695673"/>
                  </a:cubicBezTo>
                  <a:cubicBezTo>
                    <a:pt x="362981" y="674414"/>
                    <a:pt x="359552" y="604005"/>
                    <a:pt x="358409" y="590060"/>
                  </a:cubicBezTo>
                  <a:cubicBezTo>
                    <a:pt x="356580" y="571315"/>
                    <a:pt x="366181" y="555542"/>
                    <a:pt x="376925" y="540911"/>
                  </a:cubicBezTo>
                  <a:cubicBezTo>
                    <a:pt x="384698" y="530396"/>
                    <a:pt x="391556" y="518966"/>
                    <a:pt x="399785" y="508679"/>
                  </a:cubicBezTo>
                  <a:cubicBezTo>
                    <a:pt x="407786" y="498392"/>
                    <a:pt x="412358" y="486962"/>
                    <a:pt x="411444" y="474160"/>
                  </a:cubicBezTo>
                  <a:cubicBezTo>
                    <a:pt x="410758" y="464787"/>
                    <a:pt x="413044" y="462273"/>
                    <a:pt x="419902" y="455415"/>
                  </a:cubicBezTo>
                  <a:cubicBezTo>
                    <a:pt x="442762" y="432326"/>
                    <a:pt x="458078" y="398493"/>
                    <a:pt x="477738" y="373119"/>
                  </a:cubicBezTo>
                  <a:cubicBezTo>
                    <a:pt x="480481" y="369461"/>
                    <a:pt x="486425" y="364661"/>
                    <a:pt x="479795" y="360317"/>
                  </a:cubicBezTo>
                  <a:cubicBezTo>
                    <a:pt x="474538" y="356888"/>
                    <a:pt x="469737" y="361232"/>
                    <a:pt x="467222" y="365804"/>
                  </a:cubicBezTo>
                  <a:cubicBezTo>
                    <a:pt x="455564" y="386149"/>
                    <a:pt x="440933" y="404437"/>
                    <a:pt x="428360" y="424325"/>
                  </a:cubicBezTo>
                  <a:cubicBezTo>
                    <a:pt x="412816" y="449014"/>
                    <a:pt x="392699" y="460901"/>
                    <a:pt x="362295" y="455415"/>
                  </a:cubicBezTo>
                  <a:cubicBezTo>
                    <a:pt x="342178" y="451757"/>
                    <a:pt x="321833" y="448785"/>
                    <a:pt x="301945" y="444442"/>
                  </a:cubicBezTo>
                  <a:cubicBezTo>
                    <a:pt x="288914" y="441470"/>
                    <a:pt x="270169" y="437813"/>
                    <a:pt x="263311" y="425011"/>
                  </a:cubicBezTo>
                  <a:cubicBezTo>
                    <a:pt x="260568" y="420210"/>
                    <a:pt x="263083" y="398265"/>
                    <a:pt x="281371" y="401922"/>
                  </a:cubicBezTo>
                  <a:cubicBezTo>
                    <a:pt x="306745" y="404666"/>
                    <a:pt x="332348" y="411066"/>
                    <a:pt x="357723" y="414495"/>
                  </a:cubicBezTo>
                  <a:cubicBezTo>
                    <a:pt x="371439" y="416324"/>
                    <a:pt x="382183" y="411981"/>
                    <a:pt x="390413" y="401237"/>
                  </a:cubicBezTo>
                  <a:cubicBezTo>
                    <a:pt x="408015" y="377919"/>
                    <a:pt x="425389" y="354374"/>
                    <a:pt x="442762" y="330828"/>
                  </a:cubicBezTo>
                  <a:cubicBezTo>
                    <a:pt x="445505" y="327170"/>
                    <a:pt x="448706" y="323284"/>
                    <a:pt x="444134" y="319398"/>
                  </a:cubicBezTo>
                  <a:cubicBezTo>
                    <a:pt x="439562" y="315740"/>
                    <a:pt x="435676" y="319855"/>
                    <a:pt x="433161" y="323055"/>
                  </a:cubicBezTo>
                  <a:cubicBezTo>
                    <a:pt x="424474" y="333800"/>
                    <a:pt x="416016" y="345001"/>
                    <a:pt x="407558" y="355974"/>
                  </a:cubicBezTo>
                  <a:cubicBezTo>
                    <a:pt x="404815" y="359403"/>
                    <a:pt x="402529" y="364432"/>
                    <a:pt x="397728" y="363518"/>
                  </a:cubicBezTo>
                  <a:cubicBezTo>
                    <a:pt x="379440" y="363518"/>
                    <a:pt x="373039" y="365575"/>
                    <a:pt x="360695" y="365804"/>
                  </a:cubicBezTo>
                  <a:cubicBezTo>
                    <a:pt x="354523" y="365804"/>
                    <a:pt x="351551" y="363975"/>
                    <a:pt x="350636" y="357345"/>
                  </a:cubicBezTo>
                  <a:cubicBezTo>
                    <a:pt x="347893" y="337000"/>
                    <a:pt x="351551" y="329685"/>
                    <a:pt x="371439" y="323055"/>
                  </a:cubicBezTo>
                  <a:cubicBezTo>
                    <a:pt x="386527" y="318026"/>
                    <a:pt x="431789" y="309339"/>
                    <a:pt x="449849" y="305453"/>
                  </a:cubicBezTo>
                  <a:cubicBezTo>
                    <a:pt x="456250" y="309339"/>
                    <a:pt x="470423" y="311397"/>
                    <a:pt x="491225" y="314369"/>
                  </a:cubicBezTo>
                  <a:cubicBezTo>
                    <a:pt x="505399" y="316426"/>
                    <a:pt x="507685" y="331514"/>
                    <a:pt x="511571" y="342486"/>
                  </a:cubicBezTo>
                  <a:cubicBezTo>
                    <a:pt x="523001" y="378148"/>
                    <a:pt x="526430" y="414953"/>
                    <a:pt x="526430" y="452672"/>
                  </a:cubicBezTo>
                  <a:close/>
                  <a:moveTo>
                    <a:pt x="492368" y="304310"/>
                  </a:moveTo>
                  <a:cubicBezTo>
                    <a:pt x="430875" y="302253"/>
                    <a:pt x="423560" y="272763"/>
                    <a:pt x="418302" y="248532"/>
                  </a:cubicBezTo>
                  <a:cubicBezTo>
                    <a:pt x="408472" y="202812"/>
                    <a:pt x="427446" y="166922"/>
                    <a:pt x="472480" y="157320"/>
                  </a:cubicBezTo>
                  <a:cubicBezTo>
                    <a:pt x="532831" y="148862"/>
                    <a:pt x="560263" y="193439"/>
                    <a:pt x="559577" y="224986"/>
                  </a:cubicBezTo>
                  <a:cubicBezTo>
                    <a:pt x="560720" y="275964"/>
                    <a:pt x="533059" y="304310"/>
                    <a:pt x="492368" y="304310"/>
                  </a:cubicBezTo>
                  <a:close/>
                </a:path>
              </a:pathLst>
            </a:custGeom>
            <a:solidFill>
              <a:srgbClr val="000000"/>
            </a:solidFill>
            <a:ln w="2286" cap="flat">
              <a:noFill/>
              <a:prstDash val="solid"/>
              <a:miter/>
            </a:ln>
          </p:spPr>
          <p:txBody>
            <a:bodyPr rtlCol="0" anchor="ctr"/>
            <a:lstStyle/>
            <a:p>
              <a:endParaRPr lang="en-US"/>
            </a:p>
          </p:txBody>
        </p:sp>
        <p:sp>
          <p:nvSpPr>
            <p:cNvPr id="68" name="Freeform 127">
              <a:extLst>
                <a:ext uri="{FF2B5EF4-FFF2-40B4-BE49-F238E27FC236}">
                  <a16:creationId xmlns:a16="http://schemas.microsoft.com/office/drawing/2014/main" id="{1470977F-1CBA-CF9E-9D11-5BCC8D440A8C}"/>
                </a:ext>
              </a:extLst>
            </p:cNvPr>
            <p:cNvSpPr/>
            <p:nvPr/>
          </p:nvSpPr>
          <p:spPr>
            <a:xfrm>
              <a:off x="8195133" y="6456065"/>
              <a:ext cx="115671" cy="17458"/>
            </a:xfrm>
            <a:custGeom>
              <a:avLst/>
              <a:gdLst>
                <a:gd name="connsiteX0" fmla="*/ 80695 w 115671"/>
                <a:gd name="connsiteY0" fmla="*/ 513 h 17458"/>
                <a:gd name="connsiteX1" fmla="*/ 30861 w 115671"/>
                <a:gd name="connsiteY1" fmla="*/ 970 h 17458"/>
                <a:gd name="connsiteX2" fmla="*/ 2971 w 115671"/>
                <a:gd name="connsiteY2" fmla="*/ 3484 h 17458"/>
                <a:gd name="connsiteX3" fmla="*/ 0 w 115671"/>
                <a:gd name="connsiteY3" fmla="*/ 8742 h 17458"/>
                <a:gd name="connsiteX4" fmla="*/ 3886 w 115671"/>
                <a:gd name="connsiteY4" fmla="*/ 13314 h 17458"/>
                <a:gd name="connsiteX5" fmla="*/ 25603 w 115671"/>
                <a:gd name="connsiteY5" fmla="*/ 15143 h 17458"/>
                <a:gd name="connsiteX6" fmla="*/ 95326 w 115671"/>
                <a:gd name="connsiteY6" fmla="*/ 16515 h 17458"/>
                <a:gd name="connsiteX7" fmla="*/ 115671 w 115671"/>
                <a:gd name="connsiteY7" fmla="*/ 14457 h 17458"/>
                <a:gd name="connsiteX8" fmla="*/ 80695 w 115671"/>
                <a:gd name="connsiteY8" fmla="*/ 513 h 1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71" h="17458">
                  <a:moveTo>
                    <a:pt x="80695" y="513"/>
                  </a:moveTo>
                  <a:cubicBezTo>
                    <a:pt x="64008" y="3484"/>
                    <a:pt x="47548" y="3027"/>
                    <a:pt x="30861" y="970"/>
                  </a:cubicBezTo>
                  <a:cubicBezTo>
                    <a:pt x="21717" y="-173"/>
                    <a:pt x="11887" y="-1088"/>
                    <a:pt x="2971" y="3484"/>
                  </a:cubicBezTo>
                  <a:cubicBezTo>
                    <a:pt x="1143" y="4399"/>
                    <a:pt x="0" y="6228"/>
                    <a:pt x="0" y="8742"/>
                  </a:cubicBezTo>
                  <a:cubicBezTo>
                    <a:pt x="0" y="11485"/>
                    <a:pt x="2057" y="13086"/>
                    <a:pt x="3886" y="13314"/>
                  </a:cubicBezTo>
                  <a:cubicBezTo>
                    <a:pt x="10972" y="14229"/>
                    <a:pt x="18516" y="15829"/>
                    <a:pt x="25603" y="15143"/>
                  </a:cubicBezTo>
                  <a:cubicBezTo>
                    <a:pt x="48920" y="12628"/>
                    <a:pt x="72009" y="13771"/>
                    <a:pt x="95326" y="16515"/>
                  </a:cubicBezTo>
                  <a:cubicBezTo>
                    <a:pt x="101269" y="17200"/>
                    <a:pt x="108127" y="19029"/>
                    <a:pt x="115671" y="14457"/>
                  </a:cubicBezTo>
                  <a:cubicBezTo>
                    <a:pt x="105384" y="3713"/>
                    <a:pt x="93954" y="-1773"/>
                    <a:pt x="80695" y="513"/>
                  </a:cubicBezTo>
                  <a:close/>
                </a:path>
              </a:pathLst>
            </a:custGeom>
            <a:solidFill>
              <a:srgbClr val="000000"/>
            </a:solidFill>
            <a:ln w="2286" cap="flat">
              <a:noFill/>
              <a:prstDash val="solid"/>
              <a:miter/>
            </a:ln>
          </p:spPr>
          <p:txBody>
            <a:bodyPr rtlCol="0" anchor="ctr"/>
            <a:lstStyle/>
            <a:p>
              <a:endParaRPr lang="en-US"/>
            </a:p>
          </p:txBody>
        </p:sp>
        <p:sp>
          <p:nvSpPr>
            <p:cNvPr id="69" name="Freeform 128">
              <a:extLst>
                <a:ext uri="{FF2B5EF4-FFF2-40B4-BE49-F238E27FC236}">
                  <a16:creationId xmlns:a16="http://schemas.microsoft.com/office/drawing/2014/main" id="{D5640A9B-318E-9AC9-7B5B-FDC4868DB8A8}"/>
                </a:ext>
              </a:extLst>
            </p:cNvPr>
            <p:cNvSpPr/>
            <p:nvPr/>
          </p:nvSpPr>
          <p:spPr>
            <a:xfrm>
              <a:off x="9214971" y="6072982"/>
              <a:ext cx="35985" cy="107541"/>
            </a:xfrm>
            <a:custGeom>
              <a:avLst/>
              <a:gdLst>
                <a:gd name="connsiteX0" fmla="*/ 19835 w 35985"/>
                <a:gd name="connsiteY0" fmla="*/ 95560 h 107541"/>
                <a:gd name="connsiteX1" fmla="*/ 18464 w 35985"/>
                <a:gd name="connsiteY1" fmla="*/ 107447 h 107541"/>
                <a:gd name="connsiteX2" fmla="*/ 28751 w 35985"/>
                <a:gd name="connsiteY2" fmla="*/ 98303 h 107541"/>
                <a:gd name="connsiteX3" fmla="*/ 23493 w 35985"/>
                <a:gd name="connsiteY3" fmla="*/ 18293 h 107541"/>
                <a:gd name="connsiteX4" fmla="*/ 14806 w 35985"/>
                <a:gd name="connsiteY4" fmla="*/ 5720 h 107541"/>
                <a:gd name="connsiteX5" fmla="*/ 2233 w 35985"/>
                <a:gd name="connsiteY5" fmla="*/ 2062 h 107541"/>
                <a:gd name="connsiteX6" fmla="*/ 3376 w 35985"/>
                <a:gd name="connsiteY6" fmla="*/ 13492 h 107541"/>
                <a:gd name="connsiteX7" fmla="*/ 7491 w 35985"/>
                <a:gd name="connsiteY7" fmla="*/ 18522 h 107541"/>
                <a:gd name="connsiteX8" fmla="*/ 19835 w 35985"/>
                <a:gd name="connsiteY8" fmla="*/ 95560 h 10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85" h="107541">
                  <a:moveTo>
                    <a:pt x="19835" y="95560"/>
                  </a:moveTo>
                  <a:cubicBezTo>
                    <a:pt x="18692" y="99217"/>
                    <a:pt x="13892" y="102875"/>
                    <a:pt x="18464" y="107447"/>
                  </a:cubicBezTo>
                  <a:cubicBezTo>
                    <a:pt x="25322" y="108361"/>
                    <a:pt x="26693" y="102418"/>
                    <a:pt x="28751" y="98303"/>
                  </a:cubicBezTo>
                  <a:cubicBezTo>
                    <a:pt x="41552" y="70871"/>
                    <a:pt x="35837" y="44353"/>
                    <a:pt x="23493" y="18293"/>
                  </a:cubicBezTo>
                  <a:cubicBezTo>
                    <a:pt x="21435" y="13721"/>
                    <a:pt x="18006" y="9606"/>
                    <a:pt x="14806" y="5720"/>
                  </a:cubicBezTo>
                  <a:cubicBezTo>
                    <a:pt x="11606" y="1834"/>
                    <a:pt x="7491" y="-2738"/>
                    <a:pt x="2233" y="2062"/>
                  </a:cubicBezTo>
                  <a:cubicBezTo>
                    <a:pt x="-1882" y="5720"/>
                    <a:pt x="404" y="10063"/>
                    <a:pt x="3376" y="13492"/>
                  </a:cubicBezTo>
                  <a:cubicBezTo>
                    <a:pt x="4748" y="15093"/>
                    <a:pt x="6348" y="16693"/>
                    <a:pt x="7491" y="18522"/>
                  </a:cubicBezTo>
                  <a:cubicBezTo>
                    <a:pt x="23036" y="42296"/>
                    <a:pt x="27836" y="67899"/>
                    <a:pt x="19835" y="95560"/>
                  </a:cubicBezTo>
                  <a:close/>
                </a:path>
              </a:pathLst>
            </a:custGeom>
            <a:solidFill>
              <a:srgbClr val="000000"/>
            </a:solidFill>
            <a:ln w="2286" cap="flat">
              <a:noFill/>
              <a:prstDash val="solid"/>
              <a:miter/>
            </a:ln>
          </p:spPr>
          <p:txBody>
            <a:bodyPr rtlCol="0" anchor="ctr"/>
            <a:lstStyle/>
            <a:p>
              <a:endParaRPr lang="en-US"/>
            </a:p>
          </p:txBody>
        </p:sp>
        <p:sp>
          <p:nvSpPr>
            <p:cNvPr id="70" name="Freeform 129">
              <a:extLst>
                <a:ext uri="{FF2B5EF4-FFF2-40B4-BE49-F238E27FC236}">
                  <a16:creationId xmlns:a16="http://schemas.microsoft.com/office/drawing/2014/main" id="{4FC538EC-63D0-BFA4-4B7F-B86C27DC0768}"/>
                </a:ext>
              </a:extLst>
            </p:cNvPr>
            <p:cNvSpPr/>
            <p:nvPr/>
          </p:nvSpPr>
          <p:spPr>
            <a:xfrm>
              <a:off x="9229767" y="6464335"/>
              <a:ext cx="112023" cy="20236"/>
            </a:xfrm>
            <a:custGeom>
              <a:avLst/>
              <a:gdLst>
                <a:gd name="connsiteX0" fmla="*/ 108138 w 112023"/>
                <a:gd name="connsiteY0" fmla="*/ 8474 h 20236"/>
                <a:gd name="connsiteX1" fmla="*/ 8011 w 112023"/>
                <a:gd name="connsiteY1" fmla="*/ 473 h 20236"/>
                <a:gd name="connsiteX2" fmla="*/ 10 w 112023"/>
                <a:gd name="connsiteY2" fmla="*/ 5959 h 20236"/>
                <a:gd name="connsiteX3" fmla="*/ 7553 w 112023"/>
                <a:gd name="connsiteY3" fmla="*/ 12132 h 20236"/>
                <a:gd name="connsiteX4" fmla="*/ 20584 w 112023"/>
                <a:gd name="connsiteY4" fmla="*/ 12132 h 20236"/>
                <a:gd name="connsiteX5" fmla="*/ 94422 w 112023"/>
                <a:gd name="connsiteY5" fmla="*/ 18532 h 20236"/>
                <a:gd name="connsiteX6" fmla="*/ 104937 w 112023"/>
                <a:gd name="connsiteY6" fmla="*/ 20133 h 20236"/>
                <a:gd name="connsiteX7" fmla="*/ 112024 w 112023"/>
                <a:gd name="connsiteY7" fmla="*/ 12817 h 20236"/>
                <a:gd name="connsiteX8" fmla="*/ 108138 w 112023"/>
                <a:gd name="connsiteY8" fmla="*/ 8474 h 2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23" h="20236">
                  <a:moveTo>
                    <a:pt x="108138" y="8474"/>
                  </a:moveTo>
                  <a:cubicBezTo>
                    <a:pt x="74762" y="6188"/>
                    <a:pt x="41844" y="-2042"/>
                    <a:pt x="8011" y="473"/>
                  </a:cubicBezTo>
                  <a:cubicBezTo>
                    <a:pt x="4353" y="702"/>
                    <a:pt x="238" y="1387"/>
                    <a:pt x="10" y="5959"/>
                  </a:cubicBezTo>
                  <a:cubicBezTo>
                    <a:pt x="-219" y="10303"/>
                    <a:pt x="3667" y="11903"/>
                    <a:pt x="7553" y="12132"/>
                  </a:cubicBezTo>
                  <a:cubicBezTo>
                    <a:pt x="11897" y="12589"/>
                    <a:pt x="16240" y="12360"/>
                    <a:pt x="20584" y="12132"/>
                  </a:cubicBezTo>
                  <a:cubicBezTo>
                    <a:pt x="45501" y="10303"/>
                    <a:pt x="70190" y="12589"/>
                    <a:pt x="94422" y="18532"/>
                  </a:cubicBezTo>
                  <a:cubicBezTo>
                    <a:pt x="97851" y="19447"/>
                    <a:pt x="101508" y="20590"/>
                    <a:pt x="104937" y="20133"/>
                  </a:cubicBezTo>
                  <a:cubicBezTo>
                    <a:pt x="108366" y="19675"/>
                    <a:pt x="111338" y="16704"/>
                    <a:pt x="112024" y="12817"/>
                  </a:cubicBezTo>
                  <a:cubicBezTo>
                    <a:pt x="112024" y="10303"/>
                    <a:pt x="110195" y="8703"/>
                    <a:pt x="108138" y="8474"/>
                  </a:cubicBezTo>
                  <a:close/>
                </a:path>
              </a:pathLst>
            </a:custGeom>
            <a:solidFill>
              <a:srgbClr val="000000"/>
            </a:solidFill>
            <a:ln w="2286" cap="flat">
              <a:noFill/>
              <a:prstDash val="solid"/>
              <a:miter/>
            </a:ln>
          </p:spPr>
          <p:txBody>
            <a:bodyPr rtlCol="0" anchor="ctr"/>
            <a:lstStyle/>
            <a:p>
              <a:endParaRPr lang="en-US"/>
            </a:p>
          </p:txBody>
        </p:sp>
        <p:sp>
          <p:nvSpPr>
            <p:cNvPr id="71" name="Freeform 130">
              <a:extLst>
                <a:ext uri="{FF2B5EF4-FFF2-40B4-BE49-F238E27FC236}">
                  <a16:creationId xmlns:a16="http://schemas.microsoft.com/office/drawing/2014/main" id="{C8FE5658-6666-FD3F-EF09-587CB08C26B1}"/>
                </a:ext>
              </a:extLst>
            </p:cNvPr>
            <p:cNvSpPr/>
            <p:nvPr/>
          </p:nvSpPr>
          <p:spPr>
            <a:xfrm>
              <a:off x="8731657" y="5699864"/>
              <a:ext cx="80238" cy="67484"/>
            </a:xfrm>
            <a:custGeom>
              <a:avLst/>
              <a:gdLst>
                <a:gd name="connsiteX0" fmla="*/ 25374 w 80238"/>
                <a:gd name="connsiteY0" fmla="*/ 8963 h 67484"/>
                <a:gd name="connsiteX1" fmla="*/ 0 w 80238"/>
                <a:gd name="connsiteY1" fmla="*/ 67484 h 67484"/>
                <a:gd name="connsiteX2" fmla="*/ 15545 w 80238"/>
                <a:gd name="connsiteY2" fmla="*/ 40052 h 67484"/>
                <a:gd name="connsiteX3" fmla="*/ 58293 w 80238"/>
                <a:gd name="connsiteY3" fmla="*/ 11477 h 67484"/>
                <a:gd name="connsiteX4" fmla="*/ 80238 w 80238"/>
                <a:gd name="connsiteY4" fmla="*/ 5305 h 67484"/>
                <a:gd name="connsiteX5" fmla="*/ 25374 w 80238"/>
                <a:gd name="connsiteY5" fmla="*/ 8963 h 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38" h="67484">
                  <a:moveTo>
                    <a:pt x="25374" y="8963"/>
                  </a:moveTo>
                  <a:cubicBezTo>
                    <a:pt x="7772" y="24050"/>
                    <a:pt x="686" y="44396"/>
                    <a:pt x="0" y="67484"/>
                  </a:cubicBezTo>
                  <a:cubicBezTo>
                    <a:pt x="6629" y="59026"/>
                    <a:pt x="10744" y="49425"/>
                    <a:pt x="15545" y="40052"/>
                  </a:cubicBezTo>
                  <a:cubicBezTo>
                    <a:pt x="24460" y="22679"/>
                    <a:pt x="37033" y="11020"/>
                    <a:pt x="58293" y="11477"/>
                  </a:cubicBezTo>
                  <a:cubicBezTo>
                    <a:pt x="65151" y="11706"/>
                    <a:pt x="72923" y="12392"/>
                    <a:pt x="80238" y="5305"/>
                  </a:cubicBezTo>
                  <a:cubicBezTo>
                    <a:pt x="63322" y="-2696"/>
                    <a:pt x="37947" y="-1781"/>
                    <a:pt x="25374" y="8963"/>
                  </a:cubicBezTo>
                  <a:close/>
                </a:path>
              </a:pathLst>
            </a:custGeom>
            <a:solidFill>
              <a:srgbClr val="000000"/>
            </a:solidFill>
            <a:ln w="2286" cap="flat">
              <a:noFill/>
              <a:prstDash val="solid"/>
              <a:miter/>
            </a:ln>
          </p:spPr>
          <p:txBody>
            <a:bodyPr rtlCol="0" anchor="ctr"/>
            <a:lstStyle/>
            <a:p>
              <a:endParaRPr lang="en-US"/>
            </a:p>
          </p:txBody>
        </p:sp>
        <p:sp>
          <p:nvSpPr>
            <p:cNvPr id="72" name="Freeform 131">
              <a:extLst>
                <a:ext uri="{FF2B5EF4-FFF2-40B4-BE49-F238E27FC236}">
                  <a16:creationId xmlns:a16="http://schemas.microsoft.com/office/drawing/2014/main" id="{FC8E5C85-5227-69C1-E0E6-979694E78F79}"/>
                </a:ext>
              </a:extLst>
            </p:cNvPr>
            <p:cNvSpPr/>
            <p:nvPr/>
          </p:nvSpPr>
          <p:spPr>
            <a:xfrm>
              <a:off x="8623043" y="6460414"/>
              <a:ext cx="101070" cy="14021"/>
            </a:xfrm>
            <a:custGeom>
              <a:avLst/>
              <a:gdLst>
                <a:gd name="connsiteX0" fmla="*/ 67694 w 101070"/>
                <a:gd name="connsiteY0" fmla="*/ 1193 h 14021"/>
                <a:gd name="connsiteX1" fmla="*/ 32947 w 101070"/>
                <a:gd name="connsiteY1" fmla="*/ 1650 h 14021"/>
                <a:gd name="connsiteX2" fmla="*/ 4601 w 101070"/>
                <a:gd name="connsiteY2" fmla="*/ 507 h 14021"/>
                <a:gd name="connsiteX3" fmla="*/ 29 w 101070"/>
                <a:gd name="connsiteY3" fmla="*/ 4393 h 14021"/>
                <a:gd name="connsiteX4" fmla="*/ 2772 w 101070"/>
                <a:gd name="connsiteY4" fmla="*/ 9651 h 14021"/>
                <a:gd name="connsiteX5" fmla="*/ 11002 w 101070"/>
                <a:gd name="connsiteY5" fmla="*/ 11937 h 14021"/>
                <a:gd name="connsiteX6" fmla="*/ 101070 w 101070"/>
                <a:gd name="connsiteY6" fmla="*/ 11251 h 14021"/>
                <a:gd name="connsiteX7" fmla="*/ 67694 w 101070"/>
                <a:gd name="connsiteY7" fmla="*/ 1193 h 1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70" h="14021">
                  <a:moveTo>
                    <a:pt x="67694" y="1193"/>
                  </a:moveTo>
                  <a:cubicBezTo>
                    <a:pt x="56493" y="4165"/>
                    <a:pt x="44606" y="3479"/>
                    <a:pt x="32947" y="1650"/>
                  </a:cubicBezTo>
                  <a:cubicBezTo>
                    <a:pt x="23575" y="279"/>
                    <a:pt x="13973" y="507"/>
                    <a:pt x="4601" y="507"/>
                  </a:cubicBezTo>
                  <a:cubicBezTo>
                    <a:pt x="2772" y="507"/>
                    <a:pt x="257" y="1422"/>
                    <a:pt x="29" y="4393"/>
                  </a:cubicBezTo>
                  <a:cubicBezTo>
                    <a:pt x="-200" y="6908"/>
                    <a:pt x="943" y="8737"/>
                    <a:pt x="2772" y="9651"/>
                  </a:cubicBezTo>
                  <a:cubicBezTo>
                    <a:pt x="5287" y="10794"/>
                    <a:pt x="8258" y="11937"/>
                    <a:pt x="11002" y="11937"/>
                  </a:cubicBezTo>
                  <a:cubicBezTo>
                    <a:pt x="39805" y="13766"/>
                    <a:pt x="68609" y="15823"/>
                    <a:pt x="101070" y="11251"/>
                  </a:cubicBezTo>
                  <a:cubicBezTo>
                    <a:pt x="89183" y="1193"/>
                    <a:pt x="79810" y="-2007"/>
                    <a:pt x="67694" y="1193"/>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8709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FACE-C50D-6903-4AB5-9665435D02CC}"/>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6D0B32EE-DF1E-0066-6C2A-A80CEDF284A6}"/>
              </a:ext>
            </a:extLst>
          </p:cNvPr>
          <p:cNvSpPr>
            <a:spLocks noGrp="1"/>
          </p:cNvSpPr>
          <p:nvPr>
            <p:ph type="body" sz="quarter" idx="18"/>
          </p:nvPr>
        </p:nvSpPr>
        <p:spPr>
          <a:xfrm>
            <a:off x="221728" y="629576"/>
            <a:ext cx="2984778" cy="1049221"/>
          </a:xfrm>
        </p:spPr>
        <p:txBody>
          <a:bodyPr/>
          <a:lstStyle/>
          <a:p>
            <a:pPr>
              <a:lnSpc>
                <a:spcPct val="100000"/>
              </a:lnSpc>
            </a:pPr>
            <a:r>
              <a:rPr lang="en-US" dirty="0"/>
              <a:t>Waar financiers en investeerders naar op zoek zijn</a:t>
            </a:r>
          </a:p>
        </p:txBody>
      </p:sp>
      <p:sp>
        <p:nvSpPr>
          <p:cNvPr id="11" name="Text Placeholder 10">
            <a:extLst>
              <a:ext uri="{FF2B5EF4-FFF2-40B4-BE49-F238E27FC236}">
                <a16:creationId xmlns:a16="http://schemas.microsoft.com/office/drawing/2014/main" id="{046793BF-7558-E87E-EB7C-A88AD29E6B69}"/>
              </a:ext>
            </a:extLst>
          </p:cNvPr>
          <p:cNvSpPr>
            <a:spLocks noGrp="1"/>
          </p:cNvSpPr>
          <p:nvPr>
            <p:ph type="body" sz="quarter" idx="19"/>
          </p:nvPr>
        </p:nvSpPr>
        <p:spPr>
          <a:xfrm>
            <a:off x="221728" y="1829808"/>
            <a:ext cx="2984778" cy="385564"/>
          </a:xfrm>
        </p:spPr>
        <p:txBody>
          <a:bodyPr/>
          <a:lstStyle/>
          <a:p>
            <a:r>
              <a:rPr lang="en-IE" sz="2800" dirty="0"/>
              <a:t>Levensvatbaarheid en winstgevendheid</a:t>
            </a:r>
          </a:p>
        </p:txBody>
      </p:sp>
      <p:sp>
        <p:nvSpPr>
          <p:cNvPr id="6" name="Text Placeholder 5">
            <a:extLst>
              <a:ext uri="{FF2B5EF4-FFF2-40B4-BE49-F238E27FC236}">
                <a16:creationId xmlns:a16="http://schemas.microsoft.com/office/drawing/2014/main" id="{895552D3-AA20-9D06-430D-92E318802B53}"/>
              </a:ext>
            </a:extLst>
          </p:cNvPr>
          <p:cNvSpPr>
            <a:spLocks noGrp="1"/>
          </p:cNvSpPr>
          <p:nvPr>
            <p:ph type="body" sz="quarter" idx="21"/>
          </p:nvPr>
        </p:nvSpPr>
        <p:spPr>
          <a:xfrm>
            <a:off x="3943350" y="272998"/>
            <a:ext cx="7545719" cy="3499183"/>
          </a:xfrm>
        </p:spPr>
        <p:txBody>
          <a:bodyPr/>
          <a:lstStyle/>
          <a:p>
            <a:pPr>
              <a:spcAft>
                <a:spcPts val="1200"/>
              </a:spcAft>
            </a:pPr>
            <a:r>
              <a:rPr lang="en-US" sz="2000" dirty="0"/>
              <a:t>Dit wordt behandeld onder de volgende criteria. Over het algemeen moet u deze punten in uw pitch of aanvraag behandelen:</a:t>
            </a:r>
          </a:p>
          <a:p>
            <a:pPr marL="457200" indent="-457200">
              <a:spcAft>
                <a:spcPts val="1200"/>
              </a:spcAft>
              <a:buFont typeface="Wingdings" panose="05000000000000000000" pitchFamily="2" charset="2"/>
              <a:buChar char="Ø"/>
            </a:pPr>
            <a:r>
              <a:rPr lang="en-US" sz="2000" b="1" dirty="0">
                <a:solidFill>
                  <a:srgbClr val="E96751"/>
                </a:solidFill>
              </a:rPr>
              <a:t>Levensvatbaarheid en winstgevendheid</a:t>
            </a:r>
            <a:endParaRPr lang="en-US" sz="2000" dirty="0">
              <a:solidFill>
                <a:srgbClr val="E96751"/>
              </a:solidFill>
            </a:endParaRPr>
          </a:p>
          <a:p>
            <a:pPr>
              <a:spcAft>
                <a:spcPts val="1200"/>
              </a:spcAft>
            </a:pPr>
            <a:r>
              <a:rPr lang="en-US" sz="2000" b="1" i="1" dirty="0"/>
              <a:t>Lijkt het bedrijf financieel levensvatbaar? </a:t>
            </a:r>
          </a:p>
          <a:p>
            <a:pPr>
              <a:spcAft>
                <a:spcPts val="1200"/>
              </a:spcAft>
            </a:pPr>
            <a:r>
              <a:rPr lang="en-US" sz="2000" b="1" dirty="0"/>
              <a:t>Levensvatbaarheid verwijst naar </a:t>
            </a:r>
            <a:r>
              <a:rPr lang="en-US" sz="2000" dirty="0"/>
              <a:t>de vraag of uw alternatieve accommodatiebedrijf realistisch gezien kan functioneren en zichzelf in de loop van de tijd kan handhaven, zowel financieel als operationeel, binnen zijn markt en locatie. Vanuit financieringsperspectief is een levensvatbaar project:</a:t>
            </a:r>
          </a:p>
          <a:p>
            <a:pPr marL="342900" indent="-342900">
              <a:buFont typeface="Wingdings" panose="05000000000000000000" pitchFamily="2" charset="2"/>
              <a:buChar char="v"/>
            </a:pPr>
            <a:r>
              <a:rPr lang="en-US" sz="2000" dirty="0"/>
              <a:t>Voldoet aan een duidelijke </a:t>
            </a:r>
            <a:r>
              <a:rPr lang="en-US" sz="2000" b="1" dirty="0"/>
              <a:t>vraag </a:t>
            </a:r>
            <a:r>
              <a:rPr lang="en-US" sz="2000" dirty="0"/>
              <a:t>(bijv. glamping, eco-verblijven, erfgoedtoerisme)</a:t>
            </a:r>
          </a:p>
          <a:p>
            <a:pPr marL="342900" indent="-342900">
              <a:buFont typeface="Wingdings" panose="05000000000000000000" pitchFamily="2" charset="2"/>
              <a:buChar char="v"/>
            </a:pPr>
            <a:r>
              <a:rPr lang="en-US" sz="2000" dirty="0"/>
              <a:t>Heeft haalbare </a:t>
            </a:r>
            <a:r>
              <a:rPr lang="en-US" sz="2000" b="1" dirty="0"/>
              <a:t>financiële prognoses </a:t>
            </a:r>
            <a:r>
              <a:rPr lang="en-US" sz="2000" dirty="0"/>
              <a:t>(break-even, terugkerende inkomsten)</a:t>
            </a:r>
          </a:p>
          <a:p>
            <a:pPr marL="342900" indent="-342900">
              <a:buFont typeface="Wingdings" panose="05000000000000000000" pitchFamily="2" charset="2"/>
              <a:buChar char="v"/>
            </a:pPr>
            <a:r>
              <a:rPr lang="en-US" sz="2000" dirty="0"/>
              <a:t>kan zijn </a:t>
            </a:r>
            <a:r>
              <a:rPr lang="en-US" sz="2000" b="1" dirty="0"/>
              <a:t>exploitatiekosten</a:t>
            </a:r>
            <a:r>
              <a:rPr lang="en-US" sz="2000" dirty="0"/>
              <a:t> dekken (personeel, onderhoud, nutsvoorzieningen)</a:t>
            </a:r>
          </a:p>
          <a:p>
            <a:pPr marL="342900" indent="-342900">
              <a:buFont typeface="Wingdings" panose="05000000000000000000" pitchFamily="2" charset="2"/>
              <a:buChar char="v"/>
            </a:pPr>
            <a:r>
              <a:rPr lang="en-US" sz="2000" dirty="0"/>
              <a:t>Voldoet aan </a:t>
            </a:r>
            <a:r>
              <a:rPr lang="en-US" sz="2000" b="1" dirty="0"/>
              <a:t>wettelijke, </a:t>
            </a:r>
            <a:r>
              <a:rPr lang="en-US" sz="2000" dirty="0"/>
              <a:t>bestemmingsplannen en milieueisen</a:t>
            </a:r>
          </a:p>
          <a:p>
            <a:pPr marL="342900" indent="-342900">
              <a:buFont typeface="Wingdings" panose="05000000000000000000" pitchFamily="2" charset="2"/>
              <a:buChar char="v"/>
            </a:pPr>
            <a:r>
              <a:rPr lang="en-US" sz="2000" dirty="0"/>
              <a:t>Wordt geëxploiteerd in een omgeving die </a:t>
            </a:r>
            <a:r>
              <a:rPr lang="en-US" sz="2000" b="1" dirty="0"/>
              <a:t>toegankelijk, veilig </a:t>
            </a:r>
            <a:r>
              <a:rPr lang="en-US" sz="2000" dirty="0"/>
              <a:t>en </a:t>
            </a:r>
            <a:r>
              <a:rPr lang="en-US" sz="2000" b="1" dirty="0"/>
              <a:t>aantrekkelijk </a:t>
            </a:r>
            <a:r>
              <a:rPr lang="en-US" sz="2000" dirty="0"/>
              <a:t>is </a:t>
            </a:r>
            <a:r>
              <a:rPr lang="en-US" sz="2000" b="1" dirty="0"/>
              <a:t>voor toeristen</a:t>
            </a:r>
          </a:p>
          <a:p>
            <a:pPr>
              <a:spcAft>
                <a:spcPts val="1200"/>
              </a:spcAft>
            </a:pPr>
            <a:r>
              <a:rPr lang="en-US" sz="2000" dirty="0"/>
              <a:t>.</a:t>
            </a:r>
          </a:p>
          <a:p>
            <a:pPr>
              <a:spcAft>
                <a:spcPts val="1200"/>
              </a:spcAft>
            </a:pPr>
            <a:endParaRPr lang="en-IE" sz="2000" dirty="0"/>
          </a:p>
        </p:txBody>
      </p:sp>
    </p:spTree>
    <p:extLst>
      <p:ext uri="{BB962C8B-B14F-4D97-AF65-F5344CB8AC3E}">
        <p14:creationId xmlns:p14="http://schemas.microsoft.com/office/powerpoint/2010/main" val="296975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9995F-23EF-9F36-C8B5-DB4516BF6F6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6CBFAA9-D649-B8A1-C9BF-ACF8A04C84CE}"/>
              </a:ext>
            </a:extLst>
          </p:cNvPr>
          <p:cNvSpPr>
            <a:spLocks noGrp="1"/>
          </p:cNvSpPr>
          <p:nvPr>
            <p:ph type="body" sz="quarter" idx="17"/>
          </p:nvPr>
        </p:nvSpPr>
        <p:spPr/>
        <p:txBody>
          <a:bodyPr/>
          <a:lstStyle/>
          <a:p>
            <a:r>
              <a:rPr lang="en-IE" dirty="0"/>
              <a:t>09</a:t>
            </a:r>
          </a:p>
        </p:txBody>
      </p:sp>
      <p:sp>
        <p:nvSpPr>
          <p:cNvPr id="12" name="Text Placeholder 8">
            <a:extLst>
              <a:ext uri="{FF2B5EF4-FFF2-40B4-BE49-F238E27FC236}">
                <a16:creationId xmlns:a16="http://schemas.microsoft.com/office/drawing/2014/main" id="{2C4C8DB8-2348-F20A-9CB7-4EF2D000D9AF}"/>
              </a:ext>
            </a:extLst>
          </p:cNvPr>
          <p:cNvSpPr>
            <a:spLocks noGrp="1"/>
          </p:cNvSpPr>
          <p:nvPr>
            <p:ph type="body" sz="quarter" idx="16"/>
          </p:nvPr>
        </p:nvSpPr>
        <p:spPr>
          <a:xfrm>
            <a:off x="352931" y="2487978"/>
            <a:ext cx="5282339" cy="3066422"/>
          </a:xfrm>
        </p:spPr>
        <p:txBody>
          <a:bodyPr/>
          <a:lstStyle/>
          <a:p>
            <a:r>
              <a:rPr lang="en-IE" sz="4000" dirty="0"/>
              <a:t>Voorbeeldantwoorden voor vragen in subsidieaanvragen</a:t>
            </a:r>
            <a:endParaRPr lang="en-IE" dirty="0"/>
          </a:p>
        </p:txBody>
      </p:sp>
      <p:sp>
        <p:nvSpPr>
          <p:cNvPr id="15" name="TextBox 14">
            <a:extLst>
              <a:ext uri="{FF2B5EF4-FFF2-40B4-BE49-F238E27FC236}">
                <a16:creationId xmlns:a16="http://schemas.microsoft.com/office/drawing/2014/main" id="{8586DDF4-D0AB-4A9E-A86F-7C6DA3525375}"/>
              </a:ext>
            </a:extLst>
          </p:cNvPr>
          <p:cNvSpPr txBox="1"/>
          <p:nvPr/>
        </p:nvSpPr>
        <p:spPr>
          <a:xfrm>
            <a:off x="140280" y="5147687"/>
            <a:ext cx="11863878" cy="1446550"/>
          </a:xfrm>
          <a:prstGeom prst="rect">
            <a:avLst/>
          </a:prstGeom>
          <a:noFill/>
        </p:spPr>
        <p:txBody>
          <a:bodyPr wrap="square" rtlCol="0">
            <a:spAutoFit/>
          </a:bodyPr>
          <a:lstStyle/>
          <a:p>
            <a:r>
              <a:rPr lang="en-US" sz="2200" dirty="0">
                <a:solidFill>
                  <a:srgbClr val="494949"/>
                </a:solidFill>
              </a:rPr>
              <a:t>Subsidieaanvragen kunnen overweldigend zijn, vooral als u niet zeker weet wat financiers willen horen. In dit gedeelte vindt u voorbeeldantwoorden en formuleringstips voor veelgestelde vragen over impact, innovatie, levensvatbaarheid en maatschappelijke waarde, zodat u gemakkelijker authentieke en overtuigende antwoorden kunt formuleren.</a:t>
            </a:r>
            <a:endParaRPr lang="en-IE" sz="2200" dirty="0">
              <a:solidFill>
                <a:srgbClr val="494949"/>
              </a:solidFill>
            </a:endParaRPr>
          </a:p>
        </p:txBody>
      </p:sp>
      <p:pic>
        <p:nvPicPr>
          <p:cNvPr id="6" name="Picture Placeholder 5" descr="A person writing on a whiteboard&#10;&#10;AI-generated content may be incorrect.">
            <a:extLst>
              <a:ext uri="{FF2B5EF4-FFF2-40B4-BE49-F238E27FC236}">
                <a16:creationId xmlns:a16="http://schemas.microsoft.com/office/drawing/2014/main" id="{FD7A8869-02BD-2387-B472-91E451DEF0DC}"/>
              </a:ext>
            </a:extLst>
          </p:cNvPr>
          <p:cNvPicPr>
            <a:picLocks noGrp="1" noChangeAspect="1"/>
          </p:cNvPicPr>
          <p:nvPr>
            <p:ph type="pic" sz="quarter" idx="19"/>
          </p:nvPr>
        </p:nvPicPr>
        <p:blipFill>
          <a:blip r:embed="rId2"/>
          <a:srcRect l="1931" r="1931"/>
          <a:stretch>
            <a:fillRect/>
          </a:stretch>
        </p:blipFill>
        <p:spPr/>
      </p:pic>
    </p:spTree>
    <p:extLst>
      <p:ext uri="{BB962C8B-B14F-4D97-AF65-F5344CB8AC3E}">
        <p14:creationId xmlns:p14="http://schemas.microsoft.com/office/powerpoint/2010/main" val="395072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FCBCAC-559B-15EF-C2D2-F7FA5D3213A4}"/>
              </a:ext>
            </a:extLst>
          </p:cNvPr>
          <p:cNvSpPr>
            <a:spLocks noGrp="1"/>
          </p:cNvSpPr>
          <p:nvPr>
            <p:ph type="body" sz="quarter" idx="18"/>
          </p:nvPr>
        </p:nvSpPr>
        <p:spPr>
          <a:xfrm>
            <a:off x="485269" y="1779837"/>
            <a:ext cx="3381881" cy="1049221"/>
          </a:xfrm>
        </p:spPr>
        <p:txBody>
          <a:bodyPr/>
          <a:lstStyle/>
          <a:p>
            <a:pPr>
              <a:lnSpc>
                <a:spcPct val="100000"/>
              </a:lnSpc>
            </a:pPr>
            <a:r>
              <a:rPr lang="en-US" sz="3400" dirty="0"/>
              <a:t>Inleiding </a:t>
            </a:r>
            <a:endParaRPr lang="en-IE" sz="3400" dirty="0"/>
          </a:p>
        </p:txBody>
      </p:sp>
      <p:sp>
        <p:nvSpPr>
          <p:cNvPr id="4" name="Text Placeholder 3">
            <a:extLst>
              <a:ext uri="{FF2B5EF4-FFF2-40B4-BE49-F238E27FC236}">
                <a16:creationId xmlns:a16="http://schemas.microsoft.com/office/drawing/2014/main" id="{9E0E7891-2EC5-1D9A-F83F-6FA838C28A38}"/>
              </a:ext>
            </a:extLst>
          </p:cNvPr>
          <p:cNvSpPr>
            <a:spLocks noGrp="1"/>
          </p:cNvSpPr>
          <p:nvPr>
            <p:ph type="body" sz="quarter" idx="19"/>
          </p:nvPr>
        </p:nvSpPr>
        <p:spPr>
          <a:xfrm>
            <a:off x="528133" y="645559"/>
            <a:ext cx="3186617" cy="385564"/>
          </a:xfrm>
        </p:spPr>
        <p:txBody>
          <a:bodyPr/>
          <a:lstStyle/>
          <a:p>
            <a:r>
              <a:rPr lang="en-IE" sz="3200" dirty="0"/>
              <a:t>Vragen over subsidieaanvragen</a:t>
            </a:r>
          </a:p>
        </p:txBody>
      </p:sp>
      <p:sp>
        <p:nvSpPr>
          <p:cNvPr id="2" name="Text Placeholder 1">
            <a:extLst>
              <a:ext uri="{FF2B5EF4-FFF2-40B4-BE49-F238E27FC236}">
                <a16:creationId xmlns:a16="http://schemas.microsoft.com/office/drawing/2014/main" id="{8BF3300D-0068-79E5-5380-4FFB55F5C1FA}"/>
              </a:ext>
            </a:extLst>
          </p:cNvPr>
          <p:cNvSpPr>
            <a:spLocks noGrp="1"/>
          </p:cNvSpPr>
          <p:nvPr>
            <p:ph type="body" sz="quarter" idx="16"/>
          </p:nvPr>
        </p:nvSpPr>
        <p:spPr>
          <a:xfrm>
            <a:off x="4076701" y="124738"/>
            <a:ext cx="7943850" cy="803654"/>
          </a:xfrm>
        </p:spPr>
        <p:txBody>
          <a:bodyPr/>
          <a:lstStyle/>
          <a:p>
            <a:pPr marL="457200" indent="-457200">
              <a:spcAft>
                <a:spcPts val="1200"/>
              </a:spcAft>
              <a:buFont typeface="Wingdings" panose="05000000000000000000" pitchFamily="2" charset="2"/>
              <a:buChar char="Ø"/>
            </a:pPr>
            <a:r>
              <a:rPr lang="en-US" dirty="0"/>
              <a:t>Voorbeeldantwoorden voor vragen over subsidieaanvragen</a:t>
            </a:r>
          </a:p>
          <a:p>
            <a:pPr algn="ctr"/>
            <a:endParaRPr lang="en-IE" sz="3200" dirty="0"/>
          </a:p>
        </p:txBody>
      </p:sp>
      <p:sp>
        <p:nvSpPr>
          <p:cNvPr id="6" name="Text Placeholder 5">
            <a:extLst>
              <a:ext uri="{FF2B5EF4-FFF2-40B4-BE49-F238E27FC236}">
                <a16:creationId xmlns:a16="http://schemas.microsoft.com/office/drawing/2014/main" id="{BC6C150F-E2E2-4BDC-E358-6C8901BF83AF}"/>
              </a:ext>
            </a:extLst>
          </p:cNvPr>
          <p:cNvSpPr>
            <a:spLocks noGrp="1"/>
          </p:cNvSpPr>
          <p:nvPr>
            <p:ph type="body" sz="quarter" idx="21"/>
          </p:nvPr>
        </p:nvSpPr>
        <p:spPr>
          <a:xfrm>
            <a:off x="4394949" y="1079466"/>
            <a:ext cx="7311782" cy="3499183"/>
          </a:xfrm>
        </p:spPr>
        <p:txBody>
          <a:bodyPr/>
          <a:lstStyle/>
          <a:p>
            <a:pPr>
              <a:spcAft>
                <a:spcPts val="600"/>
              </a:spcAft>
            </a:pPr>
            <a:r>
              <a:rPr lang="en-US" sz="1800" dirty="0"/>
              <a:t>Subsidieaanvragen worden vaak ingediend in de vorm van </a:t>
            </a:r>
            <a:r>
              <a:rPr lang="en-US" sz="1800" dirty="0" err="1"/>
              <a:t>gestandaardiseerde </a:t>
            </a:r>
            <a:r>
              <a:rPr lang="en-US" sz="1800" dirty="0"/>
              <a:t>vragenlijsten met specifieke vragen. Hier volgen enkele algemene tips om u op weg te helpen:</a:t>
            </a:r>
          </a:p>
          <a:p>
            <a:pPr marL="342900" indent="-342900">
              <a:spcAft>
                <a:spcPts val="600"/>
              </a:spcAft>
              <a:buFont typeface="Wingdings" panose="05000000000000000000" pitchFamily="2" charset="2"/>
              <a:buChar char="q"/>
            </a:pPr>
            <a:r>
              <a:rPr lang="en-US" sz="1800" dirty="0"/>
              <a:t>Gebruik </a:t>
            </a:r>
            <a:r>
              <a:rPr lang="en-US" sz="1800" b="1" dirty="0">
                <a:solidFill>
                  <a:srgbClr val="E96751"/>
                </a:solidFill>
              </a:rPr>
              <a:t>duidelijke, jargonvrije taal</a:t>
            </a:r>
            <a:r>
              <a:rPr lang="en-US" sz="1800" dirty="0"/>
              <a:t>. Ga ervan uit dat de beoordelaar niet goed bekend is met uw vakgebied of glampingtrends – leg concepten waar nodig uit (maar kort).</a:t>
            </a:r>
          </a:p>
          <a:p>
            <a:pPr marL="342900" indent="-342900">
              <a:spcAft>
                <a:spcPts val="600"/>
              </a:spcAft>
              <a:buFont typeface="Wingdings" panose="05000000000000000000" pitchFamily="2" charset="2"/>
              <a:buChar char="q"/>
            </a:pPr>
            <a:r>
              <a:rPr lang="en-US" sz="1800" b="1" dirty="0">
                <a:solidFill>
                  <a:srgbClr val="E96751"/>
                </a:solidFill>
              </a:rPr>
              <a:t>Wees specifiek en realistisch. </a:t>
            </a:r>
            <a:r>
              <a:rPr lang="en-US" sz="1800" dirty="0"/>
              <a:t>Vermijd overdreven mooie beloften zonder onderbouwing. Als u beweert dat er "honderden banen" of "100% bezetting" zullen zijn, klinkt dat twijfelachtig. Het is beter om bescheiden, geloofwaardige cijfers te laten zien en uit te leggen hoe u daartoe bent gekomen.</a:t>
            </a:r>
          </a:p>
          <a:p>
            <a:pPr marL="342900" indent="-342900">
              <a:spcAft>
                <a:spcPts val="600"/>
              </a:spcAft>
              <a:buFont typeface="Wingdings" panose="05000000000000000000" pitchFamily="2" charset="2"/>
              <a:buChar char="q"/>
            </a:pPr>
            <a:r>
              <a:rPr lang="en-US" sz="1800" b="1" dirty="0">
                <a:solidFill>
                  <a:srgbClr val="E96751"/>
                </a:solidFill>
              </a:rPr>
              <a:t>Gebruik bijlagen/bewijsmateriaal/bijlagen verstandig: </a:t>
            </a:r>
            <a:r>
              <a:rPr lang="en-US" sz="1800" dirty="0"/>
              <a:t>vaak kunt u ondersteunende documenten bijvoegen – gebruik dit voor zaken als schetsen van uw pods, steunbrieven van lokale toeristenbureaus of gemeenschapsleiders, offertes van leveranciers voor kostenverificatie, fragmenten uit marktonderzoek en eventuele voorlopige boekingsintressen van reisbureaus of toeristen. In de schriftelijke antwoorden kunt u hiernaar verwijzen: "(Zie steunbrief van de burgemeester in bijlage)".</a:t>
            </a:r>
          </a:p>
          <a:p>
            <a:pPr marL="342900" indent="-342900">
              <a:spcAft>
                <a:spcPts val="600"/>
              </a:spcAft>
              <a:buFont typeface="Wingdings" panose="05000000000000000000" pitchFamily="2" charset="2"/>
              <a:buChar char="q"/>
            </a:pPr>
            <a:endParaRPr lang="en-US" sz="1800" dirty="0"/>
          </a:p>
          <a:p>
            <a:pPr marL="342900" indent="-342900">
              <a:spcAft>
                <a:spcPts val="600"/>
              </a:spcAft>
              <a:buFont typeface="Wingdings" panose="05000000000000000000" pitchFamily="2" charset="2"/>
              <a:buChar char="q"/>
            </a:pPr>
            <a:endParaRPr lang="en-US" sz="1800" dirty="0"/>
          </a:p>
        </p:txBody>
      </p:sp>
      <p:grpSp>
        <p:nvGrpSpPr>
          <p:cNvPr id="5" name="Graphic 2">
            <a:extLst>
              <a:ext uri="{FF2B5EF4-FFF2-40B4-BE49-F238E27FC236}">
                <a16:creationId xmlns:a16="http://schemas.microsoft.com/office/drawing/2014/main" id="{6830C2C0-301A-D91A-0866-A27256B4451D}"/>
              </a:ext>
            </a:extLst>
          </p:cNvPr>
          <p:cNvGrpSpPr/>
          <p:nvPr/>
        </p:nvGrpSpPr>
        <p:grpSpPr>
          <a:xfrm>
            <a:off x="803364" y="4163388"/>
            <a:ext cx="2825100" cy="1668675"/>
            <a:chOff x="6309375" y="3100788"/>
            <a:chExt cx="1262188" cy="787212"/>
          </a:xfrm>
        </p:grpSpPr>
        <p:sp>
          <p:nvSpPr>
            <p:cNvPr id="7" name="Freeform 457">
              <a:extLst>
                <a:ext uri="{FF2B5EF4-FFF2-40B4-BE49-F238E27FC236}">
                  <a16:creationId xmlns:a16="http://schemas.microsoft.com/office/drawing/2014/main" id="{717DCBFF-CB7A-B8F1-38EE-A7089079D41E}"/>
                </a:ext>
              </a:extLst>
            </p:cNvPr>
            <p:cNvSpPr/>
            <p:nvPr/>
          </p:nvSpPr>
          <p:spPr>
            <a:xfrm>
              <a:off x="7452183" y="3717204"/>
              <a:ext cx="62636" cy="92185"/>
            </a:xfrm>
            <a:custGeom>
              <a:avLst/>
              <a:gdLst>
                <a:gd name="connsiteX0" fmla="*/ 37719 w 62636"/>
                <a:gd name="connsiteY0" fmla="*/ 71840 h 92185"/>
                <a:gd name="connsiteX1" fmla="*/ 61493 w 62636"/>
                <a:gd name="connsiteY1" fmla="*/ 8061 h 92185"/>
                <a:gd name="connsiteX2" fmla="*/ 61493 w 62636"/>
                <a:gd name="connsiteY2" fmla="*/ 8061 h 92185"/>
                <a:gd name="connsiteX3" fmla="*/ 62636 w 62636"/>
                <a:gd name="connsiteY3" fmla="*/ 17433 h 92185"/>
                <a:gd name="connsiteX4" fmla="*/ 19431 w 62636"/>
                <a:gd name="connsiteY4" fmla="*/ 60 h 92185"/>
                <a:gd name="connsiteX5" fmla="*/ 4572 w 62636"/>
                <a:gd name="connsiteY5" fmla="*/ 13547 h 92185"/>
                <a:gd name="connsiteX6" fmla="*/ 0 w 62636"/>
                <a:gd name="connsiteY6" fmla="*/ 92186 h 92185"/>
                <a:gd name="connsiteX7" fmla="*/ 37719 w 62636"/>
                <a:gd name="connsiteY7" fmla="*/ 71840 h 9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36" h="92185">
                  <a:moveTo>
                    <a:pt x="37719" y="71840"/>
                  </a:moveTo>
                  <a:cubicBezTo>
                    <a:pt x="54178" y="54009"/>
                    <a:pt x="58978" y="31378"/>
                    <a:pt x="61493" y="8061"/>
                  </a:cubicBezTo>
                  <a:cubicBezTo>
                    <a:pt x="61493" y="8061"/>
                    <a:pt x="61493" y="8061"/>
                    <a:pt x="61493" y="8061"/>
                  </a:cubicBezTo>
                  <a:cubicBezTo>
                    <a:pt x="62407" y="10347"/>
                    <a:pt x="62636" y="13547"/>
                    <a:pt x="62636" y="17433"/>
                  </a:cubicBezTo>
                  <a:cubicBezTo>
                    <a:pt x="62407" y="-626"/>
                    <a:pt x="57150" y="-169"/>
                    <a:pt x="19431" y="60"/>
                  </a:cubicBezTo>
                  <a:cubicBezTo>
                    <a:pt x="9372" y="60"/>
                    <a:pt x="5029" y="3032"/>
                    <a:pt x="4572" y="13547"/>
                  </a:cubicBezTo>
                  <a:cubicBezTo>
                    <a:pt x="3429" y="39836"/>
                    <a:pt x="1600" y="65897"/>
                    <a:pt x="0" y="92186"/>
                  </a:cubicBezTo>
                  <a:cubicBezTo>
                    <a:pt x="14173" y="89900"/>
                    <a:pt x="27203" y="83270"/>
                    <a:pt x="37719" y="71840"/>
                  </a:cubicBezTo>
                  <a:close/>
                </a:path>
              </a:pathLst>
            </a:custGeom>
            <a:solidFill>
              <a:srgbClr val="FFFFFF"/>
            </a:solidFill>
            <a:ln w="2286" cap="flat">
              <a:noFill/>
              <a:prstDash val="solid"/>
              <a:miter/>
            </a:ln>
          </p:spPr>
          <p:txBody>
            <a:bodyPr rtlCol="0" anchor="ctr"/>
            <a:lstStyle/>
            <a:p>
              <a:endParaRPr lang="en-US"/>
            </a:p>
          </p:txBody>
        </p:sp>
        <p:sp>
          <p:nvSpPr>
            <p:cNvPr id="8" name="Freeform 458">
              <a:extLst>
                <a:ext uri="{FF2B5EF4-FFF2-40B4-BE49-F238E27FC236}">
                  <a16:creationId xmlns:a16="http://schemas.microsoft.com/office/drawing/2014/main" id="{021AE363-2EAD-D9BB-DEB2-1498660B25CD}"/>
                </a:ext>
              </a:extLst>
            </p:cNvPr>
            <p:cNvSpPr/>
            <p:nvPr/>
          </p:nvSpPr>
          <p:spPr>
            <a:xfrm>
              <a:off x="7473672" y="3174568"/>
              <a:ext cx="4800" cy="2286"/>
            </a:xfrm>
            <a:custGeom>
              <a:avLst/>
              <a:gdLst>
                <a:gd name="connsiteX0" fmla="*/ 0 w 4800"/>
                <a:gd name="connsiteY0" fmla="*/ 0 h 2286"/>
                <a:gd name="connsiteX1" fmla="*/ 4801 w 4800"/>
                <a:gd name="connsiteY1" fmla="*/ 2286 h 2286"/>
                <a:gd name="connsiteX2" fmla="*/ 0 w 4800"/>
                <a:gd name="connsiteY2" fmla="*/ 0 h 2286"/>
              </a:gdLst>
              <a:ahLst/>
              <a:cxnLst>
                <a:cxn ang="0">
                  <a:pos x="connsiteX0" y="connsiteY0"/>
                </a:cxn>
                <a:cxn ang="0">
                  <a:pos x="connsiteX1" y="connsiteY1"/>
                </a:cxn>
                <a:cxn ang="0">
                  <a:pos x="connsiteX2" y="connsiteY2"/>
                </a:cxn>
              </a:cxnLst>
              <a:rect l="l" t="t" r="r" b="b"/>
              <a:pathLst>
                <a:path w="4800" h="2286">
                  <a:moveTo>
                    <a:pt x="0" y="0"/>
                  </a:moveTo>
                  <a:cubicBezTo>
                    <a:pt x="1600" y="686"/>
                    <a:pt x="3200" y="1372"/>
                    <a:pt x="4801" y="2286"/>
                  </a:cubicBezTo>
                  <a:cubicBezTo>
                    <a:pt x="3200" y="1600"/>
                    <a:pt x="1600" y="686"/>
                    <a:pt x="0" y="0"/>
                  </a:cubicBezTo>
                  <a:close/>
                </a:path>
              </a:pathLst>
            </a:custGeom>
            <a:solidFill>
              <a:srgbClr val="FFFFFF"/>
            </a:solidFill>
            <a:ln w="2286" cap="flat">
              <a:noFill/>
              <a:prstDash val="solid"/>
              <a:miter/>
            </a:ln>
          </p:spPr>
          <p:txBody>
            <a:bodyPr rtlCol="0" anchor="ctr"/>
            <a:lstStyle/>
            <a:p>
              <a:endParaRPr lang="en-US"/>
            </a:p>
          </p:txBody>
        </p:sp>
        <p:sp>
          <p:nvSpPr>
            <p:cNvPr id="9" name="Freeform 459">
              <a:extLst>
                <a:ext uri="{FF2B5EF4-FFF2-40B4-BE49-F238E27FC236}">
                  <a16:creationId xmlns:a16="http://schemas.microsoft.com/office/drawing/2014/main" id="{28CF3420-8ECC-1B4E-E295-4490E08FC5B5}"/>
                </a:ext>
              </a:extLst>
            </p:cNvPr>
            <p:cNvSpPr/>
            <p:nvPr/>
          </p:nvSpPr>
          <p:spPr>
            <a:xfrm>
              <a:off x="7462927" y="3170453"/>
              <a:ext cx="5257" cy="1828"/>
            </a:xfrm>
            <a:custGeom>
              <a:avLst/>
              <a:gdLst>
                <a:gd name="connsiteX0" fmla="*/ 0 w 5257"/>
                <a:gd name="connsiteY0" fmla="*/ 0 h 1828"/>
                <a:gd name="connsiteX1" fmla="*/ 5258 w 5257"/>
                <a:gd name="connsiteY1" fmla="*/ 1829 h 1828"/>
                <a:gd name="connsiteX2" fmla="*/ 0 w 5257"/>
                <a:gd name="connsiteY2" fmla="*/ 0 h 1828"/>
              </a:gdLst>
              <a:ahLst/>
              <a:cxnLst>
                <a:cxn ang="0">
                  <a:pos x="connsiteX0" y="connsiteY0"/>
                </a:cxn>
                <a:cxn ang="0">
                  <a:pos x="connsiteX1" y="connsiteY1"/>
                </a:cxn>
                <a:cxn ang="0">
                  <a:pos x="connsiteX2" y="connsiteY2"/>
                </a:cxn>
              </a:cxnLst>
              <a:rect l="l" t="t" r="r" b="b"/>
              <a:pathLst>
                <a:path w="5257" h="1828">
                  <a:moveTo>
                    <a:pt x="0" y="0"/>
                  </a:moveTo>
                  <a:cubicBezTo>
                    <a:pt x="1829" y="686"/>
                    <a:pt x="3429" y="1143"/>
                    <a:pt x="5258" y="1829"/>
                  </a:cubicBezTo>
                  <a:cubicBezTo>
                    <a:pt x="3429" y="1143"/>
                    <a:pt x="1600" y="457"/>
                    <a:pt x="0" y="0"/>
                  </a:cubicBezTo>
                  <a:close/>
                </a:path>
              </a:pathLst>
            </a:custGeom>
            <a:solidFill>
              <a:srgbClr val="FFFFFF"/>
            </a:solidFill>
            <a:ln w="2286" cap="flat">
              <a:noFill/>
              <a:prstDash val="solid"/>
              <a:miter/>
            </a:ln>
          </p:spPr>
          <p:txBody>
            <a:bodyPr rtlCol="0" anchor="ctr"/>
            <a:lstStyle/>
            <a:p>
              <a:endParaRPr lang="en-US"/>
            </a:p>
          </p:txBody>
        </p:sp>
        <p:sp>
          <p:nvSpPr>
            <p:cNvPr id="10" name="Freeform 460">
              <a:extLst>
                <a:ext uri="{FF2B5EF4-FFF2-40B4-BE49-F238E27FC236}">
                  <a16:creationId xmlns:a16="http://schemas.microsoft.com/office/drawing/2014/main" id="{1B0EEEE2-A2E7-063E-F1F7-924A20E86509}"/>
                </a:ext>
              </a:extLst>
            </p:cNvPr>
            <p:cNvSpPr/>
            <p:nvPr/>
          </p:nvSpPr>
          <p:spPr>
            <a:xfrm>
              <a:off x="7457441" y="3168624"/>
              <a:ext cx="5486" cy="1600"/>
            </a:xfrm>
            <a:custGeom>
              <a:avLst/>
              <a:gdLst>
                <a:gd name="connsiteX0" fmla="*/ 0 w 5486"/>
                <a:gd name="connsiteY0" fmla="*/ 0 h 1600"/>
                <a:gd name="connsiteX1" fmla="*/ 5487 w 5486"/>
                <a:gd name="connsiteY1" fmla="*/ 1600 h 1600"/>
                <a:gd name="connsiteX2" fmla="*/ 0 w 5486"/>
                <a:gd name="connsiteY2" fmla="*/ 0 h 1600"/>
              </a:gdLst>
              <a:ahLst/>
              <a:cxnLst>
                <a:cxn ang="0">
                  <a:pos x="connsiteX0" y="connsiteY0"/>
                </a:cxn>
                <a:cxn ang="0">
                  <a:pos x="connsiteX1" y="connsiteY1"/>
                </a:cxn>
                <a:cxn ang="0">
                  <a:pos x="connsiteX2" y="connsiteY2"/>
                </a:cxn>
              </a:cxnLst>
              <a:rect l="l" t="t" r="r" b="b"/>
              <a:pathLst>
                <a:path w="5486" h="1600">
                  <a:moveTo>
                    <a:pt x="0" y="0"/>
                  </a:moveTo>
                  <a:cubicBezTo>
                    <a:pt x="1829" y="457"/>
                    <a:pt x="3658" y="1143"/>
                    <a:pt x="5487" y="1600"/>
                  </a:cubicBezTo>
                  <a:cubicBezTo>
                    <a:pt x="3429" y="1143"/>
                    <a:pt x="1829" y="457"/>
                    <a:pt x="0" y="0"/>
                  </a:cubicBezTo>
                  <a:close/>
                </a:path>
              </a:pathLst>
            </a:custGeom>
            <a:solidFill>
              <a:srgbClr val="FFFFFF"/>
            </a:solidFill>
            <a:ln w="2286" cap="flat">
              <a:noFill/>
              <a:prstDash val="solid"/>
              <a:miter/>
            </a:ln>
          </p:spPr>
          <p:txBody>
            <a:bodyPr rtlCol="0" anchor="ctr"/>
            <a:lstStyle/>
            <a:p>
              <a:endParaRPr lang="en-US"/>
            </a:p>
          </p:txBody>
        </p:sp>
        <p:sp>
          <p:nvSpPr>
            <p:cNvPr id="11" name="Freeform 461">
              <a:extLst>
                <a:ext uri="{FF2B5EF4-FFF2-40B4-BE49-F238E27FC236}">
                  <a16:creationId xmlns:a16="http://schemas.microsoft.com/office/drawing/2014/main" id="{C47FE90F-EB5E-0DAC-CD0F-9F46BA52DECC}"/>
                </a:ext>
              </a:extLst>
            </p:cNvPr>
            <p:cNvSpPr/>
            <p:nvPr/>
          </p:nvSpPr>
          <p:spPr>
            <a:xfrm>
              <a:off x="7317766" y="3334359"/>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2" name="Freeform 462">
              <a:extLst>
                <a:ext uri="{FF2B5EF4-FFF2-40B4-BE49-F238E27FC236}">
                  <a16:creationId xmlns:a16="http://schemas.microsoft.com/office/drawing/2014/main" id="{63EB5AF0-3E5D-5F79-44B8-270AD618F64F}"/>
                </a:ext>
              </a:extLst>
            </p:cNvPr>
            <p:cNvSpPr/>
            <p:nvPr/>
          </p:nvSpPr>
          <p:spPr>
            <a:xfrm>
              <a:off x="7316166" y="3329787"/>
              <a:ext cx="1600" cy="4343"/>
            </a:xfrm>
            <a:custGeom>
              <a:avLst/>
              <a:gdLst>
                <a:gd name="connsiteX0" fmla="*/ 1600 w 1600"/>
                <a:gd name="connsiteY0" fmla="*/ 4343 h 4343"/>
                <a:gd name="connsiteX1" fmla="*/ 0 w 1600"/>
                <a:gd name="connsiteY1" fmla="*/ 0 h 4343"/>
                <a:gd name="connsiteX2" fmla="*/ 1600 w 1600"/>
                <a:gd name="connsiteY2" fmla="*/ 4343 h 4343"/>
              </a:gdLst>
              <a:ahLst/>
              <a:cxnLst>
                <a:cxn ang="0">
                  <a:pos x="connsiteX0" y="connsiteY0"/>
                </a:cxn>
                <a:cxn ang="0">
                  <a:pos x="connsiteX1" y="connsiteY1"/>
                </a:cxn>
                <a:cxn ang="0">
                  <a:pos x="connsiteX2" y="connsiteY2"/>
                </a:cxn>
              </a:cxnLst>
              <a:rect l="l" t="t" r="r" b="b"/>
              <a:pathLst>
                <a:path w="1600" h="4343">
                  <a:moveTo>
                    <a:pt x="1600" y="4343"/>
                  </a:moveTo>
                  <a:cubicBezTo>
                    <a:pt x="1143" y="2972"/>
                    <a:pt x="457" y="1372"/>
                    <a:pt x="0" y="0"/>
                  </a:cubicBezTo>
                  <a:cubicBezTo>
                    <a:pt x="457" y="1372"/>
                    <a:pt x="914" y="2972"/>
                    <a:pt x="1600" y="4343"/>
                  </a:cubicBezTo>
                  <a:close/>
                </a:path>
              </a:pathLst>
            </a:custGeom>
            <a:solidFill>
              <a:srgbClr val="FFFFFF"/>
            </a:solidFill>
            <a:ln w="2286" cap="flat">
              <a:noFill/>
              <a:prstDash val="solid"/>
              <a:miter/>
            </a:ln>
          </p:spPr>
          <p:txBody>
            <a:bodyPr rtlCol="0" anchor="ctr"/>
            <a:lstStyle/>
            <a:p>
              <a:endParaRPr lang="en-US"/>
            </a:p>
          </p:txBody>
        </p:sp>
        <p:sp>
          <p:nvSpPr>
            <p:cNvPr id="13" name="Freeform 463">
              <a:extLst>
                <a:ext uri="{FF2B5EF4-FFF2-40B4-BE49-F238E27FC236}">
                  <a16:creationId xmlns:a16="http://schemas.microsoft.com/office/drawing/2014/main" id="{6750324C-B2C6-C70A-8E04-AE380C5884CB}"/>
                </a:ext>
              </a:extLst>
            </p:cNvPr>
            <p:cNvSpPr/>
            <p:nvPr/>
          </p:nvSpPr>
          <p:spPr>
            <a:xfrm>
              <a:off x="7468185" y="3172282"/>
              <a:ext cx="5029" cy="2057"/>
            </a:xfrm>
            <a:custGeom>
              <a:avLst/>
              <a:gdLst>
                <a:gd name="connsiteX0" fmla="*/ 0 w 5029"/>
                <a:gd name="connsiteY0" fmla="*/ 0 h 2057"/>
                <a:gd name="connsiteX1" fmla="*/ 5029 w 5029"/>
                <a:gd name="connsiteY1" fmla="*/ 2057 h 2057"/>
                <a:gd name="connsiteX2" fmla="*/ 0 w 5029"/>
                <a:gd name="connsiteY2" fmla="*/ 0 h 2057"/>
              </a:gdLst>
              <a:ahLst/>
              <a:cxnLst>
                <a:cxn ang="0">
                  <a:pos x="connsiteX0" y="connsiteY0"/>
                </a:cxn>
                <a:cxn ang="0">
                  <a:pos x="connsiteX1" y="connsiteY1"/>
                </a:cxn>
                <a:cxn ang="0">
                  <a:pos x="connsiteX2" y="connsiteY2"/>
                </a:cxn>
              </a:cxnLst>
              <a:rect l="l" t="t" r="r" b="b"/>
              <a:pathLst>
                <a:path w="5029" h="2057">
                  <a:moveTo>
                    <a:pt x="0" y="0"/>
                  </a:moveTo>
                  <a:cubicBezTo>
                    <a:pt x="1600" y="686"/>
                    <a:pt x="3429" y="1372"/>
                    <a:pt x="5029" y="2057"/>
                  </a:cubicBezTo>
                  <a:cubicBezTo>
                    <a:pt x="3429" y="1372"/>
                    <a:pt x="1828" y="686"/>
                    <a:pt x="0" y="0"/>
                  </a:cubicBezTo>
                  <a:close/>
                </a:path>
              </a:pathLst>
            </a:custGeom>
            <a:solidFill>
              <a:srgbClr val="FFFFFF"/>
            </a:solidFill>
            <a:ln w="2286" cap="flat">
              <a:noFill/>
              <a:prstDash val="solid"/>
              <a:miter/>
            </a:ln>
          </p:spPr>
          <p:txBody>
            <a:bodyPr rtlCol="0" anchor="ctr"/>
            <a:lstStyle/>
            <a:p>
              <a:endParaRPr lang="en-US"/>
            </a:p>
          </p:txBody>
        </p:sp>
        <p:sp>
          <p:nvSpPr>
            <p:cNvPr id="14" name="Freeform 464">
              <a:extLst>
                <a:ext uri="{FF2B5EF4-FFF2-40B4-BE49-F238E27FC236}">
                  <a16:creationId xmlns:a16="http://schemas.microsoft.com/office/drawing/2014/main" id="{EC5DCC2B-B7DB-9278-43AD-82879790961A}"/>
                </a:ext>
              </a:extLst>
            </p:cNvPr>
            <p:cNvSpPr/>
            <p:nvPr/>
          </p:nvSpPr>
          <p:spPr>
            <a:xfrm>
              <a:off x="7511391" y="3201543"/>
              <a:ext cx="2743" cy="2971"/>
            </a:xfrm>
            <a:custGeom>
              <a:avLst/>
              <a:gdLst>
                <a:gd name="connsiteX0" fmla="*/ 0 w 2743"/>
                <a:gd name="connsiteY0" fmla="*/ 0 h 2971"/>
                <a:gd name="connsiteX1" fmla="*/ 2743 w 2743"/>
                <a:gd name="connsiteY1" fmla="*/ 2972 h 2971"/>
                <a:gd name="connsiteX2" fmla="*/ 0 w 2743"/>
                <a:gd name="connsiteY2" fmla="*/ 0 h 2971"/>
              </a:gdLst>
              <a:ahLst/>
              <a:cxnLst>
                <a:cxn ang="0">
                  <a:pos x="connsiteX0" y="connsiteY0"/>
                </a:cxn>
                <a:cxn ang="0">
                  <a:pos x="connsiteX1" y="connsiteY1"/>
                </a:cxn>
                <a:cxn ang="0">
                  <a:pos x="connsiteX2" y="connsiteY2"/>
                </a:cxn>
              </a:cxnLst>
              <a:rect l="l" t="t" r="r" b="b"/>
              <a:pathLst>
                <a:path w="2743" h="2971">
                  <a:moveTo>
                    <a:pt x="0" y="0"/>
                  </a:moveTo>
                  <a:cubicBezTo>
                    <a:pt x="914" y="914"/>
                    <a:pt x="1829" y="2057"/>
                    <a:pt x="2743" y="2972"/>
                  </a:cubicBezTo>
                  <a:cubicBezTo>
                    <a:pt x="1829" y="2057"/>
                    <a:pt x="914" y="1143"/>
                    <a:pt x="0" y="0"/>
                  </a:cubicBezTo>
                  <a:close/>
                </a:path>
              </a:pathLst>
            </a:custGeom>
            <a:solidFill>
              <a:srgbClr val="FFFFFF"/>
            </a:solidFill>
            <a:ln w="2286" cap="flat">
              <a:noFill/>
              <a:prstDash val="solid"/>
              <a:miter/>
            </a:ln>
          </p:spPr>
          <p:txBody>
            <a:bodyPr rtlCol="0" anchor="ctr"/>
            <a:lstStyle/>
            <a:p>
              <a:endParaRPr lang="en-US"/>
            </a:p>
          </p:txBody>
        </p:sp>
        <p:sp>
          <p:nvSpPr>
            <p:cNvPr id="15" name="Freeform 465">
              <a:extLst>
                <a:ext uri="{FF2B5EF4-FFF2-40B4-BE49-F238E27FC236}">
                  <a16:creationId xmlns:a16="http://schemas.microsoft.com/office/drawing/2014/main" id="{850E4282-1391-E140-8AEE-8790405B670D}"/>
                </a:ext>
              </a:extLst>
            </p:cNvPr>
            <p:cNvSpPr/>
            <p:nvPr/>
          </p:nvSpPr>
          <p:spPr>
            <a:xfrm>
              <a:off x="7498360" y="3189655"/>
              <a:ext cx="3429" cy="2743"/>
            </a:xfrm>
            <a:custGeom>
              <a:avLst/>
              <a:gdLst>
                <a:gd name="connsiteX0" fmla="*/ 0 w 3429"/>
                <a:gd name="connsiteY0" fmla="*/ 0 h 2743"/>
                <a:gd name="connsiteX1" fmla="*/ 3429 w 3429"/>
                <a:gd name="connsiteY1" fmla="*/ 2743 h 2743"/>
                <a:gd name="connsiteX2" fmla="*/ 0 w 3429"/>
                <a:gd name="connsiteY2" fmla="*/ 0 h 2743"/>
              </a:gdLst>
              <a:ahLst/>
              <a:cxnLst>
                <a:cxn ang="0">
                  <a:pos x="connsiteX0" y="connsiteY0"/>
                </a:cxn>
                <a:cxn ang="0">
                  <a:pos x="connsiteX1" y="connsiteY1"/>
                </a:cxn>
                <a:cxn ang="0">
                  <a:pos x="connsiteX2" y="connsiteY2"/>
                </a:cxn>
              </a:cxnLst>
              <a:rect l="l" t="t" r="r" b="b"/>
              <a:pathLst>
                <a:path w="3429" h="2743">
                  <a:moveTo>
                    <a:pt x="0" y="0"/>
                  </a:moveTo>
                  <a:cubicBezTo>
                    <a:pt x="1143" y="914"/>
                    <a:pt x="2286" y="1829"/>
                    <a:pt x="3429" y="2743"/>
                  </a:cubicBezTo>
                  <a:cubicBezTo>
                    <a:pt x="2286" y="1829"/>
                    <a:pt x="1143" y="914"/>
                    <a:pt x="0" y="0"/>
                  </a:cubicBezTo>
                  <a:close/>
                </a:path>
              </a:pathLst>
            </a:custGeom>
            <a:solidFill>
              <a:srgbClr val="FFFFFF"/>
            </a:solidFill>
            <a:ln w="2286" cap="flat">
              <a:noFill/>
              <a:prstDash val="solid"/>
              <a:miter/>
            </a:ln>
          </p:spPr>
          <p:txBody>
            <a:bodyPr rtlCol="0" anchor="ctr"/>
            <a:lstStyle/>
            <a:p>
              <a:endParaRPr lang="en-US"/>
            </a:p>
          </p:txBody>
        </p:sp>
        <p:sp>
          <p:nvSpPr>
            <p:cNvPr id="16" name="Freeform 466">
              <a:extLst>
                <a:ext uri="{FF2B5EF4-FFF2-40B4-BE49-F238E27FC236}">
                  <a16:creationId xmlns:a16="http://schemas.microsoft.com/office/drawing/2014/main" id="{353D76D7-2DFC-79E6-5C0A-B3C74BB8421E}"/>
                </a:ext>
              </a:extLst>
            </p:cNvPr>
            <p:cNvSpPr/>
            <p:nvPr/>
          </p:nvSpPr>
          <p:spPr>
            <a:xfrm>
              <a:off x="7502932" y="3193542"/>
              <a:ext cx="3200" cy="2743"/>
            </a:xfrm>
            <a:custGeom>
              <a:avLst/>
              <a:gdLst>
                <a:gd name="connsiteX0" fmla="*/ 0 w 3200"/>
                <a:gd name="connsiteY0" fmla="*/ 0 h 2743"/>
                <a:gd name="connsiteX1" fmla="*/ 3200 w 3200"/>
                <a:gd name="connsiteY1" fmla="*/ 2743 h 2743"/>
                <a:gd name="connsiteX2" fmla="*/ 0 w 3200"/>
                <a:gd name="connsiteY2" fmla="*/ 0 h 2743"/>
              </a:gdLst>
              <a:ahLst/>
              <a:cxnLst>
                <a:cxn ang="0">
                  <a:pos x="connsiteX0" y="connsiteY0"/>
                </a:cxn>
                <a:cxn ang="0">
                  <a:pos x="connsiteX1" y="connsiteY1"/>
                </a:cxn>
                <a:cxn ang="0">
                  <a:pos x="connsiteX2" y="connsiteY2"/>
                </a:cxn>
              </a:cxnLst>
              <a:rect l="l" t="t" r="r" b="b"/>
              <a:pathLst>
                <a:path w="3200" h="2743">
                  <a:moveTo>
                    <a:pt x="0" y="0"/>
                  </a:moveTo>
                  <a:cubicBezTo>
                    <a:pt x="1143" y="914"/>
                    <a:pt x="2057" y="1829"/>
                    <a:pt x="3200" y="2743"/>
                  </a:cubicBezTo>
                  <a:cubicBezTo>
                    <a:pt x="2057" y="1829"/>
                    <a:pt x="1143" y="914"/>
                    <a:pt x="0" y="0"/>
                  </a:cubicBezTo>
                  <a:close/>
                </a:path>
              </a:pathLst>
            </a:custGeom>
            <a:solidFill>
              <a:srgbClr val="FFFFFF"/>
            </a:solidFill>
            <a:ln w="2286" cap="flat">
              <a:noFill/>
              <a:prstDash val="solid"/>
              <a:miter/>
            </a:ln>
          </p:spPr>
          <p:txBody>
            <a:bodyPr rtlCol="0" anchor="ctr"/>
            <a:lstStyle/>
            <a:p>
              <a:endParaRPr lang="en-US"/>
            </a:p>
          </p:txBody>
        </p:sp>
        <p:sp>
          <p:nvSpPr>
            <p:cNvPr id="17" name="Freeform 467">
              <a:extLst>
                <a:ext uri="{FF2B5EF4-FFF2-40B4-BE49-F238E27FC236}">
                  <a16:creationId xmlns:a16="http://schemas.microsoft.com/office/drawing/2014/main" id="{00102323-196E-0F9F-E85A-0739AB7C87CA}"/>
                </a:ext>
              </a:extLst>
            </p:cNvPr>
            <p:cNvSpPr/>
            <p:nvPr/>
          </p:nvSpPr>
          <p:spPr>
            <a:xfrm>
              <a:off x="7478929" y="3177082"/>
              <a:ext cx="4572" cy="2514"/>
            </a:xfrm>
            <a:custGeom>
              <a:avLst/>
              <a:gdLst>
                <a:gd name="connsiteX0" fmla="*/ 0 w 4572"/>
                <a:gd name="connsiteY0" fmla="*/ 0 h 2514"/>
                <a:gd name="connsiteX1" fmla="*/ 4572 w 4572"/>
                <a:gd name="connsiteY1" fmla="*/ 2515 h 2514"/>
                <a:gd name="connsiteX2" fmla="*/ 0 w 4572"/>
                <a:gd name="connsiteY2" fmla="*/ 0 h 2514"/>
              </a:gdLst>
              <a:ahLst/>
              <a:cxnLst>
                <a:cxn ang="0">
                  <a:pos x="connsiteX0" y="connsiteY0"/>
                </a:cxn>
                <a:cxn ang="0">
                  <a:pos x="connsiteX1" y="connsiteY1"/>
                </a:cxn>
                <a:cxn ang="0">
                  <a:pos x="connsiteX2" y="connsiteY2"/>
                </a:cxn>
              </a:cxnLst>
              <a:rect l="l" t="t" r="r" b="b"/>
              <a:pathLst>
                <a:path w="4572" h="2514">
                  <a:moveTo>
                    <a:pt x="0" y="0"/>
                  </a:moveTo>
                  <a:cubicBezTo>
                    <a:pt x="1600" y="686"/>
                    <a:pt x="2972" y="1600"/>
                    <a:pt x="4572" y="2515"/>
                  </a:cubicBezTo>
                  <a:cubicBezTo>
                    <a:pt x="2972" y="1600"/>
                    <a:pt x="1371" y="914"/>
                    <a:pt x="0" y="0"/>
                  </a:cubicBezTo>
                  <a:close/>
                </a:path>
              </a:pathLst>
            </a:custGeom>
            <a:solidFill>
              <a:srgbClr val="FFFFFF"/>
            </a:solidFill>
            <a:ln w="2286" cap="flat">
              <a:noFill/>
              <a:prstDash val="solid"/>
              <a:miter/>
            </a:ln>
          </p:spPr>
          <p:txBody>
            <a:bodyPr rtlCol="0" anchor="ctr"/>
            <a:lstStyle/>
            <a:p>
              <a:endParaRPr lang="en-US"/>
            </a:p>
          </p:txBody>
        </p:sp>
        <p:sp>
          <p:nvSpPr>
            <p:cNvPr id="18" name="Freeform 468">
              <a:extLst>
                <a:ext uri="{FF2B5EF4-FFF2-40B4-BE49-F238E27FC236}">
                  <a16:creationId xmlns:a16="http://schemas.microsoft.com/office/drawing/2014/main" id="{EE87EB28-AB8B-E2A6-950D-AE81F37F7BCD}"/>
                </a:ext>
              </a:extLst>
            </p:cNvPr>
            <p:cNvSpPr/>
            <p:nvPr/>
          </p:nvSpPr>
          <p:spPr>
            <a:xfrm>
              <a:off x="7483959" y="3179826"/>
              <a:ext cx="4114" cy="2514"/>
            </a:xfrm>
            <a:custGeom>
              <a:avLst/>
              <a:gdLst>
                <a:gd name="connsiteX0" fmla="*/ 0 w 4114"/>
                <a:gd name="connsiteY0" fmla="*/ 0 h 2514"/>
                <a:gd name="connsiteX1" fmla="*/ 4115 w 4114"/>
                <a:gd name="connsiteY1" fmla="*/ 2515 h 2514"/>
                <a:gd name="connsiteX2" fmla="*/ 0 w 4114"/>
                <a:gd name="connsiteY2" fmla="*/ 0 h 2514"/>
              </a:gdLst>
              <a:ahLst/>
              <a:cxnLst>
                <a:cxn ang="0">
                  <a:pos x="connsiteX0" y="connsiteY0"/>
                </a:cxn>
                <a:cxn ang="0">
                  <a:pos x="connsiteX1" y="connsiteY1"/>
                </a:cxn>
                <a:cxn ang="0">
                  <a:pos x="connsiteX2" y="connsiteY2"/>
                </a:cxn>
              </a:cxnLst>
              <a:rect l="l" t="t" r="r" b="b"/>
              <a:pathLst>
                <a:path w="4114" h="2514">
                  <a:moveTo>
                    <a:pt x="0" y="0"/>
                  </a:moveTo>
                  <a:cubicBezTo>
                    <a:pt x="1372" y="914"/>
                    <a:pt x="2743" y="1600"/>
                    <a:pt x="4115" y="2515"/>
                  </a:cubicBezTo>
                  <a:cubicBezTo>
                    <a:pt x="2743" y="1829"/>
                    <a:pt x="1372" y="914"/>
                    <a:pt x="0" y="0"/>
                  </a:cubicBezTo>
                  <a:close/>
                </a:path>
              </a:pathLst>
            </a:custGeom>
            <a:solidFill>
              <a:srgbClr val="FFFFFF"/>
            </a:solidFill>
            <a:ln w="2286" cap="flat">
              <a:noFill/>
              <a:prstDash val="solid"/>
              <a:miter/>
            </a:ln>
          </p:spPr>
          <p:txBody>
            <a:bodyPr rtlCol="0" anchor="ctr"/>
            <a:lstStyle/>
            <a:p>
              <a:endParaRPr lang="en-US"/>
            </a:p>
          </p:txBody>
        </p:sp>
        <p:sp>
          <p:nvSpPr>
            <p:cNvPr id="19" name="Freeform 469">
              <a:extLst>
                <a:ext uri="{FF2B5EF4-FFF2-40B4-BE49-F238E27FC236}">
                  <a16:creationId xmlns:a16="http://schemas.microsoft.com/office/drawing/2014/main" id="{98CCEFF9-CD3B-D664-E5DA-219E98C270EA}"/>
                </a:ext>
              </a:extLst>
            </p:cNvPr>
            <p:cNvSpPr/>
            <p:nvPr/>
          </p:nvSpPr>
          <p:spPr>
            <a:xfrm>
              <a:off x="7507276" y="3197428"/>
              <a:ext cx="2971" cy="2971"/>
            </a:xfrm>
            <a:custGeom>
              <a:avLst/>
              <a:gdLst>
                <a:gd name="connsiteX0" fmla="*/ 0 w 2971"/>
                <a:gd name="connsiteY0" fmla="*/ 0 h 2971"/>
                <a:gd name="connsiteX1" fmla="*/ 2972 w 2971"/>
                <a:gd name="connsiteY1" fmla="*/ 2972 h 2971"/>
                <a:gd name="connsiteX2" fmla="*/ 0 w 2971"/>
                <a:gd name="connsiteY2" fmla="*/ 0 h 2971"/>
              </a:gdLst>
              <a:ahLst/>
              <a:cxnLst>
                <a:cxn ang="0">
                  <a:pos x="connsiteX0" y="connsiteY0"/>
                </a:cxn>
                <a:cxn ang="0">
                  <a:pos x="connsiteX1" y="connsiteY1"/>
                </a:cxn>
                <a:cxn ang="0">
                  <a:pos x="connsiteX2" y="connsiteY2"/>
                </a:cxn>
              </a:cxnLst>
              <a:rect l="l" t="t" r="r" b="b"/>
              <a:pathLst>
                <a:path w="2971" h="2971">
                  <a:moveTo>
                    <a:pt x="0" y="0"/>
                  </a:moveTo>
                  <a:cubicBezTo>
                    <a:pt x="915" y="914"/>
                    <a:pt x="2058" y="1829"/>
                    <a:pt x="2972" y="2972"/>
                  </a:cubicBezTo>
                  <a:cubicBezTo>
                    <a:pt x="2058" y="1829"/>
                    <a:pt x="915" y="914"/>
                    <a:pt x="0" y="0"/>
                  </a:cubicBezTo>
                  <a:close/>
                </a:path>
              </a:pathLst>
            </a:custGeom>
            <a:solidFill>
              <a:srgbClr val="FFFFFF"/>
            </a:solidFill>
            <a:ln w="2286" cap="flat">
              <a:noFill/>
              <a:prstDash val="solid"/>
              <a:miter/>
            </a:ln>
          </p:spPr>
          <p:txBody>
            <a:bodyPr rtlCol="0" anchor="ctr"/>
            <a:lstStyle/>
            <a:p>
              <a:endParaRPr lang="en-US"/>
            </a:p>
          </p:txBody>
        </p:sp>
        <p:sp>
          <p:nvSpPr>
            <p:cNvPr id="20" name="Freeform 470">
              <a:extLst>
                <a:ext uri="{FF2B5EF4-FFF2-40B4-BE49-F238E27FC236}">
                  <a16:creationId xmlns:a16="http://schemas.microsoft.com/office/drawing/2014/main" id="{0B37F1DD-EBF6-69AE-5B83-6A9EB0D96E03}"/>
                </a:ext>
              </a:extLst>
            </p:cNvPr>
            <p:cNvSpPr/>
            <p:nvPr/>
          </p:nvSpPr>
          <p:spPr>
            <a:xfrm>
              <a:off x="7488988" y="3183026"/>
              <a:ext cx="3886" cy="2743"/>
            </a:xfrm>
            <a:custGeom>
              <a:avLst/>
              <a:gdLst>
                <a:gd name="connsiteX0" fmla="*/ 0 w 3886"/>
                <a:gd name="connsiteY0" fmla="*/ 0 h 2743"/>
                <a:gd name="connsiteX1" fmla="*/ 3886 w 3886"/>
                <a:gd name="connsiteY1" fmla="*/ 2743 h 2743"/>
                <a:gd name="connsiteX2" fmla="*/ 0 w 3886"/>
                <a:gd name="connsiteY2" fmla="*/ 0 h 2743"/>
              </a:gdLst>
              <a:ahLst/>
              <a:cxnLst>
                <a:cxn ang="0">
                  <a:pos x="connsiteX0" y="connsiteY0"/>
                </a:cxn>
                <a:cxn ang="0">
                  <a:pos x="connsiteX1" y="connsiteY1"/>
                </a:cxn>
                <a:cxn ang="0">
                  <a:pos x="connsiteX2" y="connsiteY2"/>
                </a:cxn>
              </a:cxnLst>
              <a:rect l="l" t="t" r="r" b="b"/>
              <a:pathLst>
                <a:path w="3886" h="2743">
                  <a:moveTo>
                    <a:pt x="0" y="0"/>
                  </a:moveTo>
                  <a:cubicBezTo>
                    <a:pt x="1372" y="914"/>
                    <a:pt x="2743" y="1829"/>
                    <a:pt x="3886" y="2743"/>
                  </a:cubicBezTo>
                  <a:cubicBezTo>
                    <a:pt x="2515" y="1600"/>
                    <a:pt x="1372" y="686"/>
                    <a:pt x="0" y="0"/>
                  </a:cubicBezTo>
                  <a:close/>
                </a:path>
              </a:pathLst>
            </a:custGeom>
            <a:solidFill>
              <a:srgbClr val="FFFFFF"/>
            </a:solidFill>
            <a:ln w="2286" cap="flat">
              <a:noFill/>
              <a:prstDash val="solid"/>
              <a:miter/>
            </a:ln>
          </p:spPr>
          <p:txBody>
            <a:bodyPr rtlCol="0" anchor="ctr"/>
            <a:lstStyle/>
            <a:p>
              <a:endParaRPr lang="en-US"/>
            </a:p>
          </p:txBody>
        </p:sp>
        <p:sp>
          <p:nvSpPr>
            <p:cNvPr id="21" name="Freeform 471">
              <a:extLst>
                <a:ext uri="{FF2B5EF4-FFF2-40B4-BE49-F238E27FC236}">
                  <a16:creationId xmlns:a16="http://schemas.microsoft.com/office/drawing/2014/main" id="{71986A6B-C801-CC27-C9F7-7D868FC3D3D7}"/>
                </a:ext>
              </a:extLst>
            </p:cNvPr>
            <p:cNvSpPr/>
            <p:nvPr/>
          </p:nvSpPr>
          <p:spPr>
            <a:xfrm>
              <a:off x="7493788" y="3186226"/>
              <a:ext cx="3657" cy="2743"/>
            </a:xfrm>
            <a:custGeom>
              <a:avLst/>
              <a:gdLst>
                <a:gd name="connsiteX0" fmla="*/ 0 w 3657"/>
                <a:gd name="connsiteY0" fmla="*/ 0 h 2743"/>
                <a:gd name="connsiteX1" fmla="*/ 3657 w 3657"/>
                <a:gd name="connsiteY1" fmla="*/ 2743 h 2743"/>
                <a:gd name="connsiteX2" fmla="*/ 0 w 3657"/>
                <a:gd name="connsiteY2" fmla="*/ 0 h 2743"/>
              </a:gdLst>
              <a:ahLst/>
              <a:cxnLst>
                <a:cxn ang="0">
                  <a:pos x="connsiteX0" y="connsiteY0"/>
                </a:cxn>
                <a:cxn ang="0">
                  <a:pos x="connsiteX1" y="connsiteY1"/>
                </a:cxn>
                <a:cxn ang="0">
                  <a:pos x="connsiteX2" y="connsiteY2"/>
                </a:cxn>
              </a:cxnLst>
              <a:rect l="l" t="t" r="r" b="b"/>
              <a:pathLst>
                <a:path w="3657" h="2743">
                  <a:moveTo>
                    <a:pt x="0" y="0"/>
                  </a:moveTo>
                  <a:cubicBezTo>
                    <a:pt x="1143" y="914"/>
                    <a:pt x="2514" y="1829"/>
                    <a:pt x="3657" y="2743"/>
                  </a:cubicBezTo>
                  <a:cubicBezTo>
                    <a:pt x="2514" y="1829"/>
                    <a:pt x="1143" y="914"/>
                    <a:pt x="0" y="0"/>
                  </a:cubicBezTo>
                  <a:close/>
                </a:path>
              </a:pathLst>
            </a:custGeom>
            <a:solidFill>
              <a:srgbClr val="FFFFFF"/>
            </a:solidFill>
            <a:ln w="2286" cap="flat">
              <a:noFill/>
              <a:prstDash val="solid"/>
              <a:miter/>
            </a:ln>
          </p:spPr>
          <p:txBody>
            <a:bodyPr rtlCol="0" anchor="ctr"/>
            <a:lstStyle/>
            <a:p>
              <a:endParaRPr lang="en-US"/>
            </a:p>
          </p:txBody>
        </p:sp>
        <p:sp>
          <p:nvSpPr>
            <p:cNvPr id="22" name="Freeform 472">
              <a:extLst>
                <a:ext uri="{FF2B5EF4-FFF2-40B4-BE49-F238E27FC236}">
                  <a16:creationId xmlns:a16="http://schemas.microsoft.com/office/drawing/2014/main" id="{659E7475-2295-FD51-DA9C-18A5DDD7F905}"/>
                </a:ext>
              </a:extLst>
            </p:cNvPr>
            <p:cNvSpPr/>
            <p:nvPr/>
          </p:nvSpPr>
          <p:spPr>
            <a:xfrm>
              <a:off x="7359143" y="3379393"/>
              <a:ext cx="3429" cy="2057"/>
            </a:xfrm>
            <a:custGeom>
              <a:avLst/>
              <a:gdLst>
                <a:gd name="connsiteX0" fmla="*/ 3429 w 3429"/>
                <a:gd name="connsiteY0" fmla="*/ 2057 h 2057"/>
                <a:gd name="connsiteX1" fmla="*/ 0 w 3429"/>
                <a:gd name="connsiteY1" fmla="*/ 0 h 2057"/>
                <a:gd name="connsiteX2" fmla="*/ 3429 w 3429"/>
                <a:gd name="connsiteY2" fmla="*/ 2057 h 2057"/>
              </a:gdLst>
              <a:ahLst/>
              <a:cxnLst>
                <a:cxn ang="0">
                  <a:pos x="connsiteX0" y="connsiteY0"/>
                </a:cxn>
                <a:cxn ang="0">
                  <a:pos x="connsiteX1" y="connsiteY1"/>
                </a:cxn>
                <a:cxn ang="0">
                  <a:pos x="connsiteX2" y="connsiteY2"/>
                </a:cxn>
              </a:cxnLst>
              <a:rect l="l" t="t" r="r" b="b"/>
              <a:pathLst>
                <a:path w="3429" h="2057">
                  <a:moveTo>
                    <a:pt x="3429" y="2057"/>
                  </a:moveTo>
                  <a:cubicBezTo>
                    <a:pt x="2286" y="1372"/>
                    <a:pt x="1143" y="686"/>
                    <a:pt x="0" y="0"/>
                  </a:cubicBezTo>
                  <a:cubicBezTo>
                    <a:pt x="1143" y="686"/>
                    <a:pt x="2286" y="1372"/>
                    <a:pt x="3429" y="2057"/>
                  </a:cubicBezTo>
                  <a:close/>
                </a:path>
              </a:pathLst>
            </a:custGeom>
            <a:solidFill>
              <a:srgbClr val="FFFFFF"/>
            </a:solidFill>
            <a:ln w="2286" cap="flat">
              <a:noFill/>
              <a:prstDash val="solid"/>
              <a:miter/>
            </a:ln>
          </p:spPr>
          <p:txBody>
            <a:bodyPr rtlCol="0" anchor="ctr"/>
            <a:lstStyle/>
            <a:p>
              <a:endParaRPr lang="en-US"/>
            </a:p>
          </p:txBody>
        </p:sp>
        <p:sp>
          <p:nvSpPr>
            <p:cNvPr id="23" name="Freeform 473">
              <a:extLst>
                <a:ext uri="{FF2B5EF4-FFF2-40B4-BE49-F238E27FC236}">
                  <a16:creationId xmlns:a16="http://schemas.microsoft.com/office/drawing/2014/main" id="{4677D21B-5CCB-2FEF-352B-E9F188B621F7}"/>
                </a:ext>
              </a:extLst>
            </p:cNvPr>
            <p:cNvSpPr/>
            <p:nvPr/>
          </p:nvSpPr>
          <p:spPr>
            <a:xfrm>
              <a:off x="7355028" y="3377107"/>
              <a:ext cx="3429" cy="2057"/>
            </a:xfrm>
            <a:custGeom>
              <a:avLst/>
              <a:gdLst>
                <a:gd name="connsiteX0" fmla="*/ 3429 w 3429"/>
                <a:gd name="connsiteY0" fmla="*/ 2057 h 2057"/>
                <a:gd name="connsiteX1" fmla="*/ 0 w 3429"/>
                <a:gd name="connsiteY1" fmla="*/ 0 h 2057"/>
                <a:gd name="connsiteX2" fmla="*/ 3429 w 3429"/>
                <a:gd name="connsiteY2" fmla="*/ 2057 h 2057"/>
              </a:gdLst>
              <a:ahLst/>
              <a:cxnLst>
                <a:cxn ang="0">
                  <a:pos x="connsiteX0" y="connsiteY0"/>
                </a:cxn>
                <a:cxn ang="0">
                  <a:pos x="connsiteX1" y="connsiteY1"/>
                </a:cxn>
                <a:cxn ang="0">
                  <a:pos x="connsiteX2" y="connsiteY2"/>
                </a:cxn>
              </a:cxnLst>
              <a:rect l="l" t="t" r="r" b="b"/>
              <a:pathLst>
                <a:path w="3429" h="2057">
                  <a:moveTo>
                    <a:pt x="3429" y="2057"/>
                  </a:moveTo>
                  <a:cubicBezTo>
                    <a:pt x="2286" y="1372"/>
                    <a:pt x="1143" y="686"/>
                    <a:pt x="0" y="0"/>
                  </a:cubicBezTo>
                  <a:cubicBezTo>
                    <a:pt x="1143" y="457"/>
                    <a:pt x="2286" y="1143"/>
                    <a:pt x="3429" y="2057"/>
                  </a:cubicBezTo>
                  <a:close/>
                </a:path>
              </a:pathLst>
            </a:custGeom>
            <a:solidFill>
              <a:srgbClr val="FFFFFF"/>
            </a:solidFill>
            <a:ln w="2286" cap="flat">
              <a:noFill/>
              <a:prstDash val="solid"/>
              <a:miter/>
            </a:ln>
          </p:spPr>
          <p:txBody>
            <a:bodyPr rtlCol="0" anchor="ctr"/>
            <a:lstStyle/>
            <a:p>
              <a:endParaRPr lang="en-US"/>
            </a:p>
          </p:txBody>
        </p:sp>
        <p:sp>
          <p:nvSpPr>
            <p:cNvPr id="24" name="Freeform 474">
              <a:extLst>
                <a:ext uri="{FF2B5EF4-FFF2-40B4-BE49-F238E27FC236}">
                  <a16:creationId xmlns:a16="http://schemas.microsoft.com/office/drawing/2014/main" id="{F35FAD08-E2C2-7217-AE28-2B61A4283648}"/>
                </a:ext>
              </a:extLst>
            </p:cNvPr>
            <p:cNvSpPr/>
            <p:nvPr/>
          </p:nvSpPr>
          <p:spPr>
            <a:xfrm>
              <a:off x="7350913" y="3374136"/>
              <a:ext cx="3429" cy="2286"/>
            </a:xfrm>
            <a:custGeom>
              <a:avLst/>
              <a:gdLst>
                <a:gd name="connsiteX0" fmla="*/ 3429 w 3429"/>
                <a:gd name="connsiteY0" fmla="*/ 2286 h 2286"/>
                <a:gd name="connsiteX1" fmla="*/ 0 w 3429"/>
                <a:gd name="connsiteY1" fmla="*/ 0 h 2286"/>
                <a:gd name="connsiteX2" fmla="*/ 3429 w 3429"/>
                <a:gd name="connsiteY2" fmla="*/ 2286 h 2286"/>
              </a:gdLst>
              <a:ahLst/>
              <a:cxnLst>
                <a:cxn ang="0">
                  <a:pos x="connsiteX0" y="connsiteY0"/>
                </a:cxn>
                <a:cxn ang="0">
                  <a:pos x="connsiteX1" y="connsiteY1"/>
                </a:cxn>
                <a:cxn ang="0">
                  <a:pos x="connsiteX2" y="connsiteY2"/>
                </a:cxn>
              </a:cxnLst>
              <a:rect l="l" t="t" r="r" b="b"/>
              <a:pathLst>
                <a:path w="3429" h="2286">
                  <a:moveTo>
                    <a:pt x="3429" y="2286"/>
                  </a:moveTo>
                  <a:cubicBezTo>
                    <a:pt x="2286" y="1600"/>
                    <a:pt x="1143" y="686"/>
                    <a:pt x="0" y="0"/>
                  </a:cubicBezTo>
                  <a:cubicBezTo>
                    <a:pt x="1143" y="914"/>
                    <a:pt x="2286" y="1600"/>
                    <a:pt x="3429" y="2286"/>
                  </a:cubicBezTo>
                  <a:close/>
                </a:path>
              </a:pathLst>
            </a:custGeom>
            <a:solidFill>
              <a:srgbClr val="FFFFFF"/>
            </a:solidFill>
            <a:ln w="2286" cap="flat">
              <a:noFill/>
              <a:prstDash val="solid"/>
              <a:miter/>
            </a:ln>
          </p:spPr>
          <p:txBody>
            <a:bodyPr rtlCol="0" anchor="ctr"/>
            <a:lstStyle/>
            <a:p>
              <a:endParaRPr lang="en-US"/>
            </a:p>
          </p:txBody>
        </p:sp>
        <p:sp>
          <p:nvSpPr>
            <p:cNvPr id="25" name="Freeform 475">
              <a:extLst>
                <a:ext uri="{FF2B5EF4-FFF2-40B4-BE49-F238E27FC236}">
                  <a16:creationId xmlns:a16="http://schemas.microsoft.com/office/drawing/2014/main" id="{829C25BC-D631-3119-8D4C-E11D57110E35}"/>
                </a:ext>
              </a:extLst>
            </p:cNvPr>
            <p:cNvSpPr/>
            <p:nvPr/>
          </p:nvSpPr>
          <p:spPr>
            <a:xfrm>
              <a:off x="7346799" y="3371164"/>
              <a:ext cx="3429" cy="2514"/>
            </a:xfrm>
            <a:custGeom>
              <a:avLst/>
              <a:gdLst>
                <a:gd name="connsiteX0" fmla="*/ 3429 w 3429"/>
                <a:gd name="connsiteY0" fmla="*/ 2515 h 2514"/>
                <a:gd name="connsiteX1" fmla="*/ 0 w 3429"/>
                <a:gd name="connsiteY1" fmla="*/ 0 h 2514"/>
                <a:gd name="connsiteX2" fmla="*/ 3429 w 3429"/>
                <a:gd name="connsiteY2" fmla="*/ 2515 h 2514"/>
              </a:gdLst>
              <a:ahLst/>
              <a:cxnLst>
                <a:cxn ang="0">
                  <a:pos x="connsiteX0" y="connsiteY0"/>
                </a:cxn>
                <a:cxn ang="0">
                  <a:pos x="connsiteX1" y="connsiteY1"/>
                </a:cxn>
                <a:cxn ang="0">
                  <a:pos x="connsiteX2" y="connsiteY2"/>
                </a:cxn>
              </a:cxnLst>
              <a:rect l="l" t="t" r="r" b="b"/>
              <a:pathLst>
                <a:path w="3429" h="2514">
                  <a:moveTo>
                    <a:pt x="3429" y="2515"/>
                  </a:moveTo>
                  <a:cubicBezTo>
                    <a:pt x="2286" y="1829"/>
                    <a:pt x="1143" y="914"/>
                    <a:pt x="0" y="0"/>
                  </a:cubicBezTo>
                  <a:cubicBezTo>
                    <a:pt x="1143" y="914"/>
                    <a:pt x="2286" y="1829"/>
                    <a:pt x="3429" y="2515"/>
                  </a:cubicBezTo>
                  <a:close/>
                </a:path>
              </a:pathLst>
            </a:custGeom>
            <a:solidFill>
              <a:srgbClr val="FFFFFF"/>
            </a:solidFill>
            <a:ln w="2286" cap="flat">
              <a:noFill/>
              <a:prstDash val="solid"/>
              <a:miter/>
            </a:ln>
          </p:spPr>
          <p:txBody>
            <a:bodyPr rtlCol="0" anchor="ctr"/>
            <a:lstStyle/>
            <a:p>
              <a:endParaRPr lang="en-US"/>
            </a:p>
          </p:txBody>
        </p:sp>
        <p:sp>
          <p:nvSpPr>
            <p:cNvPr id="26" name="Freeform 476">
              <a:extLst>
                <a:ext uri="{FF2B5EF4-FFF2-40B4-BE49-F238E27FC236}">
                  <a16:creationId xmlns:a16="http://schemas.microsoft.com/office/drawing/2014/main" id="{90E0E12C-101C-63C0-9C61-0D122FABA7DA}"/>
                </a:ext>
              </a:extLst>
            </p:cNvPr>
            <p:cNvSpPr/>
            <p:nvPr/>
          </p:nvSpPr>
          <p:spPr>
            <a:xfrm>
              <a:off x="7363258" y="3381908"/>
              <a:ext cx="3429" cy="1828"/>
            </a:xfrm>
            <a:custGeom>
              <a:avLst/>
              <a:gdLst>
                <a:gd name="connsiteX0" fmla="*/ 3429 w 3429"/>
                <a:gd name="connsiteY0" fmla="*/ 1829 h 1828"/>
                <a:gd name="connsiteX1" fmla="*/ 0 w 3429"/>
                <a:gd name="connsiteY1" fmla="*/ 0 h 1828"/>
                <a:gd name="connsiteX2" fmla="*/ 3429 w 3429"/>
                <a:gd name="connsiteY2" fmla="*/ 1829 h 1828"/>
              </a:gdLst>
              <a:ahLst/>
              <a:cxnLst>
                <a:cxn ang="0">
                  <a:pos x="connsiteX0" y="connsiteY0"/>
                </a:cxn>
                <a:cxn ang="0">
                  <a:pos x="connsiteX1" y="connsiteY1"/>
                </a:cxn>
                <a:cxn ang="0">
                  <a:pos x="connsiteX2" y="connsiteY2"/>
                </a:cxn>
              </a:cxnLst>
              <a:rect l="l" t="t" r="r" b="b"/>
              <a:pathLst>
                <a:path w="3429" h="1828">
                  <a:moveTo>
                    <a:pt x="3429" y="1829"/>
                  </a:moveTo>
                  <a:cubicBezTo>
                    <a:pt x="2286" y="1143"/>
                    <a:pt x="1143" y="686"/>
                    <a:pt x="0" y="0"/>
                  </a:cubicBezTo>
                  <a:cubicBezTo>
                    <a:pt x="1372" y="686"/>
                    <a:pt x="2515" y="1372"/>
                    <a:pt x="3429" y="1829"/>
                  </a:cubicBezTo>
                  <a:close/>
                </a:path>
              </a:pathLst>
            </a:custGeom>
            <a:solidFill>
              <a:srgbClr val="FFFFFF"/>
            </a:solidFill>
            <a:ln w="2286" cap="flat">
              <a:noFill/>
              <a:prstDash val="solid"/>
              <a:miter/>
            </a:ln>
          </p:spPr>
          <p:txBody>
            <a:bodyPr rtlCol="0" anchor="ctr"/>
            <a:lstStyle/>
            <a:p>
              <a:endParaRPr lang="en-US"/>
            </a:p>
          </p:txBody>
        </p:sp>
        <p:sp>
          <p:nvSpPr>
            <p:cNvPr id="27" name="Freeform 477">
              <a:extLst>
                <a:ext uri="{FF2B5EF4-FFF2-40B4-BE49-F238E27FC236}">
                  <a16:creationId xmlns:a16="http://schemas.microsoft.com/office/drawing/2014/main" id="{5416839C-2B2B-B5B5-F01A-10BFAFDEF8C1}"/>
                </a:ext>
              </a:extLst>
            </p:cNvPr>
            <p:cNvSpPr/>
            <p:nvPr/>
          </p:nvSpPr>
          <p:spPr>
            <a:xfrm>
              <a:off x="7376745" y="3388309"/>
              <a:ext cx="3200" cy="1371"/>
            </a:xfrm>
            <a:custGeom>
              <a:avLst/>
              <a:gdLst>
                <a:gd name="connsiteX0" fmla="*/ 3200 w 3200"/>
                <a:gd name="connsiteY0" fmla="*/ 1372 h 1371"/>
                <a:gd name="connsiteX1" fmla="*/ 0 w 3200"/>
                <a:gd name="connsiteY1" fmla="*/ 0 h 1371"/>
                <a:gd name="connsiteX2" fmla="*/ 3200 w 3200"/>
                <a:gd name="connsiteY2" fmla="*/ 1372 h 1371"/>
              </a:gdLst>
              <a:ahLst/>
              <a:cxnLst>
                <a:cxn ang="0">
                  <a:pos x="connsiteX0" y="connsiteY0"/>
                </a:cxn>
                <a:cxn ang="0">
                  <a:pos x="connsiteX1" y="connsiteY1"/>
                </a:cxn>
                <a:cxn ang="0">
                  <a:pos x="connsiteX2" y="connsiteY2"/>
                </a:cxn>
              </a:cxnLst>
              <a:rect l="l" t="t" r="r" b="b"/>
              <a:pathLst>
                <a:path w="3200" h="1371">
                  <a:moveTo>
                    <a:pt x="3200" y="1372"/>
                  </a:moveTo>
                  <a:cubicBezTo>
                    <a:pt x="2057" y="914"/>
                    <a:pt x="1143" y="457"/>
                    <a:pt x="0" y="0"/>
                  </a:cubicBezTo>
                  <a:cubicBezTo>
                    <a:pt x="914" y="457"/>
                    <a:pt x="2057" y="914"/>
                    <a:pt x="3200" y="1372"/>
                  </a:cubicBezTo>
                  <a:close/>
                </a:path>
              </a:pathLst>
            </a:custGeom>
            <a:solidFill>
              <a:srgbClr val="FFFFFF"/>
            </a:solidFill>
            <a:ln w="2286" cap="flat">
              <a:noFill/>
              <a:prstDash val="solid"/>
              <a:miter/>
            </a:ln>
          </p:spPr>
          <p:txBody>
            <a:bodyPr rtlCol="0" anchor="ctr"/>
            <a:lstStyle/>
            <a:p>
              <a:endParaRPr lang="en-US"/>
            </a:p>
          </p:txBody>
        </p:sp>
        <p:sp>
          <p:nvSpPr>
            <p:cNvPr id="28" name="Freeform 478">
              <a:extLst>
                <a:ext uri="{FF2B5EF4-FFF2-40B4-BE49-F238E27FC236}">
                  <a16:creationId xmlns:a16="http://schemas.microsoft.com/office/drawing/2014/main" id="{6E91797C-49BA-8481-B4DB-CE0E88F3B4DB}"/>
                </a:ext>
              </a:extLst>
            </p:cNvPr>
            <p:cNvSpPr/>
            <p:nvPr/>
          </p:nvSpPr>
          <p:spPr>
            <a:xfrm>
              <a:off x="7372173" y="3386480"/>
              <a:ext cx="3200" cy="1371"/>
            </a:xfrm>
            <a:custGeom>
              <a:avLst/>
              <a:gdLst>
                <a:gd name="connsiteX0" fmla="*/ 3200 w 3200"/>
                <a:gd name="connsiteY0" fmla="*/ 1372 h 1371"/>
                <a:gd name="connsiteX1" fmla="*/ 0 w 3200"/>
                <a:gd name="connsiteY1" fmla="*/ 0 h 1371"/>
                <a:gd name="connsiteX2" fmla="*/ 3200 w 3200"/>
                <a:gd name="connsiteY2" fmla="*/ 1372 h 1371"/>
              </a:gdLst>
              <a:ahLst/>
              <a:cxnLst>
                <a:cxn ang="0">
                  <a:pos x="connsiteX0" y="connsiteY0"/>
                </a:cxn>
                <a:cxn ang="0">
                  <a:pos x="connsiteX1" y="connsiteY1"/>
                </a:cxn>
                <a:cxn ang="0">
                  <a:pos x="connsiteX2" y="connsiteY2"/>
                </a:cxn>
              </a:cxnLst>
              <a:rect l="l" t="t" r="r" b="b"/>
              <a:pathLst>
                <a:path w="3200" h="1371">
                  <a:moveTo>
                    <a:pt x="3200" y="1372"/>
                  </a:moveTo>
                  <a:cubicBezTo>
                    <a:pt x="2057" y="914"/>
                    <a:pt x="914" y="457"/>
                    <a:pt x="0" y="0"/>
                  </a:cubicBezTo>
                  <a:cubicBezTo>
                    <a:pt x="1143" y="457"/>
                    <a:pt x="2286" y="914"/>
                    <a:pt x="3200" y="1372"/>
                  </a:cubicBezTo>
                  <a:close/>
                </a:path>
              </a:pathLst>
            </a:custGeom>
            <a:solidFill>
              <a:srgbClr val="FFFFFF"/>
            </a:solidFill>
            <a:ln w="2286" cap="flat">
              <a:noFill/>
              <a:prstDash val="solid"/>
              <a:miter/>
            </a:ln>
          </p:spPr>
          <p:txBody>
            <a:bodyPr rtlCol="0" anchor="ctr"/>
            <a:lstStyle/>
            <a:p>
              <a:endParaRPr lang="en-US"/>
            </a:p>
          </p:txBody>
        </p:sp>
        <p:sp>
          <p:nvSpPr>
            <p:cNvPr id="29" name="Freeform 479">
              <a:extLst>
                <a:ext uri="{FF2B5EF4-FFF2-40B4-BE49-F238E27FC236}">
                  <a16:creationId xmlns:a16="http://schemas.microsoft.com/office/drawing/2014/main" id="{BB076523-85FE-83EB-2B11-C25464DD3C3D}"/>
                </a:ext>
              </a:extLst>
            </p:cNvPr>
            <p:cNvSpPr/>
            <p:nvPr/>
          </p:nvSpPr>
          <p:spPr>
            <a:xfrm>
              <a:off x="7319595" y="3338474"/>
              <a:ext cx="2057" cy="4114"/>
            </a:xfrm>
            <a:custGeom>
              <a:avLst/>
              <a:gdLst>
                <a:gd name="connsiteX0" fmla="*/ 2057 w 2057"/>
                <a:gd name="connsiteY0" fmla="*/ 4115 h 4114"/>
                <a:gd name="connsiteX1" fmla="*/ 0 w 2057"/>
                <a:gd name="connsiteY1" fmla="*/ 0 h 4114"/>
                <a:gd name="connsiteX2" fmla="*/ 2057 w 2057"/>
                <a:gd name="connsiteY2" fmla="*/ 4115 h 4114"/>
              </a:gdLst>
              <a:ahLst/>
              <a:cxnLst>
                <a:cxn ang="0">
                  <a:pos x="connsiteX0" y="connsiteY0"/>
                </a:cxn>
                <a:cxn ang="0">
                  <a:pos x="connsiteX1" y="connsiteY1"/>
                </a:cxn>
                <a:cxn ang="0">
                  <a:pos x="connsiteX2" y="connsiteY2"/>
                </a:cxn>
              </a:cxnLst>
              <a:rect l="l" t="t" r="r" b="b"/>
              <a:pathLst>
                <a:path w="2057" h="4114">
                  <a:moveTo>
                    <a:pt x="2057" y="4115"/>
                  </a:moveTo>
                  <a:cubicBezTo>
                    <a:pt x="1371" y="2743"/>
                    <a:pt x="685" y="1372"/>
                    <a:pt x="0" y="0"/>
                  </a:cubicBezTo>
                  <a:cubicBezTo>
                    <a:pt x="685" y="1372"/>
                    <a:pt x="1371" y="2743"/>
                    <a:pt x="2057" y="4115"/>
                  </a:cubicBezTo>
                  <a:close/>
                </a:path>
              </a:pathLst>
            </a:custGeom>
            <a:solidFill>
              <a:srgbClr val="FFFFFF"/>
            </a:solidFill>
            <a:ln w="2286" cap="flat">
              <a:noFill/>
              <a:prstDash val="solid"/>
              <a:miter/>
            </a:ln>
          </p:spPr>
          <p:txBody>
            <a:bodyPr rtlCol="0" anchor="ctr"/>
            <a:lstStyle/>
            <a:p>
              <a:endParaRPr lang="en-US"/>
            </a:p>
          </p:txBody>
        </p:sp>
        <p:sp>
          <p:nvSpPr>
            <p:cNvPr id="30" name="Freeform 480">
              <a:extLst>
                <a:ext uri="{FF2B5EF4-FFF2-40B4-BE49-F238E27FC236}">
                  <a16:creationId xmlns:a16="http://schemas.microsoft.com/office/drawing/2014/main" id="{3F546F58-B1BE-2CC9-4C8D-0CBD2B0386DC}"/>
                </a:ext>
              </a:extLst>
            </p:cNvPr>
            <p:cNvSpPr/>
            <p:nvPr/>
          </p:nvSpPr>
          <p:spPr>
            <a:xfrm>
              <a:off x="7367601" y="3384194"/>
              <a:ext cx="3429" cy="1600"/>
            </a:xfrm>
            <a:custGeom>
              <a:avLst/>
              <a:gdLst>
                <a:gd name="connsiteX0" fmla="*/ 3429 w 3429"/>
                <a:gd name="connsiteY0" fmla="*/ 1600 h 1600"/>
                <a:gd name="connsiteX1" fmla="*/ 0 w 3429"/>
                <a:gd name="connsiteY1" fmla="*/ 0 h 1600"/>
                <a:gd name="connsiteX2" fmla="*/ 3429 w 3429"/>
                <a:gd name="connsiteY2" fmla="*/ 1600 h 1600"/>
              </a:gdLst>
              <a:ahLst/>
              <a:cxnLst>
                <a:cxn ang="0">
                  <a:pos x="connsiteX0" y="connsiteY0"/>
                </a:cxn>
                <a:cxn ang="0">
                  <a:pos x="connsiteX1" y="connsiteY1"/>
                </a:cxn>
                <a:cxn ang="0">
                  <a:pos x="connsiteX2" y="connsiteY2"/>
                </a:cxn>
              </a:cxnLst>
              <a:rect l="l" t="t" r="r" b="b"/>
              <a:pathLst>
                <a:path w="3429" h="1600">
                  <a:moveTo>
                    <a:pt x="3429" y="1600"/>
                  </a:moveTo>
                  <a:cubicBezTo>
                    <a:pt x="2286" y="1143"/>
                    <a:pt x="1143" y="457"/>
                    <a:pt x="0" y="0"/>
                  </a:cubicBezTo>
                  <a:cubicBezTo>
                    <a:pt x="1371" y="686"/>
                    <a:pt x="2286" y="1143"/>
                    <a:pt x="3429" y="1600"/>
                  </a:cubicBezTo>
                  <a:close/>
                </a:path>
              </a:pathLst>
            </a:custGeom>
            <a:solidFill>
              <a:srgbClr val="FFFFFF"/>
            </a:solidFill>
            <a:ln w="2286" cap="flat">
              <a:noFill/>
              <a:prstDash val="solid"/>
              <a:miter/>
            </a:ln>
          </p:spPr>
          <p:txBody>
            <a:bodyPr rtlCol="0" anchor="ctr"/>
            <a:lstStyle/>
            <a:p>
              <a:endParaRPr lang="en-US"/>
            </a:p>
          </p:txBody>
        </p:sp>
        <p:sp>
          <p:nvSpPr>
            <p:cNvPr id="31" name="Freeform 481">
              <a:extLst>
                <a:ext uri="{FF2B5EF4-FFF2-40B4-BE49-F238E27FC236}">
                  <a16:creationId xmlns:a16="http://schemas.microsoft.com/office/drawing/2014/main" id="{BEF81158-CB03-5EA4-0759-0D69BBCCC17F}"/>
                </a:ext>
              </a:extLst>
            </p:cNvPr>
            <p:cNvSpPr/>
            <p:nvPr/>
          </p:nvSpPr>
          <p:spPr>
            <a:xfrm>
              <a:off x="7326910" y="3350818"/>
              <a:ext cx="2514" cy="3429"/>
            </a:xfrm>
            <a:custGeom>
              <a:avLst/>
              <a:gdLst>
                <a:gd name="connsiteX0" fmla="*/ 2514 w 2514"/>
                <a:gd name="connsiteY0" fmla="*/ 3429 h 3429"/>
                <a:gd name="connsiteX1" fmla="*/ 0 w 2514"/>
                <a:gd name="connsiteY1" fmla="*/ 0 h 3429"/>
                <a:gd name="connsiteX2" fmla="*/ 2514 w 2514"/>
                <a:gd name="connsiteY2" fmla="*/ 3429 h 3429"/>
              </a:gdLst>
              <a:ahLst/>
              <a:cxnLst>
                <a:cxn ang="0">
                  <a:pos x="connsiteX0" y="connsiteY0"/>
                </a:cxn>
                <a:cxn ang="0">
                  <a:pos x="connsiteX1" y="connsiteY1"/>
                </a:cxn>
                <a:cxn ang="0">
                  <a:pos x="connsiteX2" y="connsiteY2"/>
                </a:cxn>
              </a:cxnLst>
              <a:rect l="l" t="t" r="r" b="b"/>
              <a:pathLst>
                <a:path w="2514" h="3429">
                  <a:moveTo>
                    <a:pt x="2514" y="3429"/>
                  </a:moveTo>
                  <a:cubicBezTo>
                    <a:pt x="1600" y="2286"/>
                    <a:pt x="686" y="1143"/>
                    <a:pt x="0" y="0"/>
                  </a:cubicBezTo>
                  <a:cubicBezTo>
                    <a:pt x="686" y="1143"/>
                    <a:pt x="1600" y="2286"/>
                    <a:pt x="2514" y="3429"/>
                  </a:cubicBezTo>
                  <a:close/>
                </a:path>
              </a:pathLst>
            </a:custGeom>
            <a:solidFill>
              <a:srgbClr val="FFFFFF"/>
            </a:solidFill>
            <a:ln w="2286" cap="flat">
              <a:noFill/>
              <a:prstDash val="solid"/>
              <a:miter/>
            </a:ln>
          </p:spPr>
          <p:txBody>
            <a:bodyPr rtlCol="0" anchor="ctr"/>
            <a:lstStyle/>
            <a:p>
              <a:endParaRPr lang="en-US"/>
            </a:p>
          </p:txBody>
        </p:sp>
        <p:sp>
          <p:nvSpPr>
            <p:cNvPr id="32" name="Freeform 482">
              <a:extLst>
                <a:ext uri="{FF2B5EF4-FFF2-40B4-BE49-F238E27FC236}">
                  <a16:creationId xmlns:a16="http://schemas.microsoft.com/office/drawing/2014/main" id="{791787E8-8F67-F6E3-1A5D-DFE8A5FEE428}"/>
                </a:ext>
              </a:extLst>
            </p:cNvPr>
            <p:cNvSpPr/>
            <p:nvPr/>
          </p:nvSpPr>
          <p:spPr>
            <a:xfrm>
              <a:off x="7324167" y="3346932"/>
              <a:ext cx="2514" cy="3657"/>
            </a:xfrm>
            <a:custGeom>
              <a:avLst/>
              <a:gdLst>
                <a:gd name="connsiteX0" fmla="*/ 2514 w 2514"/>
                <a:gd name="connsiteY0" fmla="*/ 3658 h 3657"/>
                <a:gd name="connsiteX1" fmla="*/ 0 w 2514"/>
                <a:gd name="connsiteY1" fmla="*/ 0 h 3657"/>
                <a:gd name="connsiteX2" fmla="*/ 2514 w 2514"/>
                <a:gd name="connsiteY2" fmla="*/ 3658 h 3657"/>
              </a:gdLst>
              <a:ahLst/>
              <a:cxnLst>
                <a:cxn ang="0">
                  <a:pos x="connsiteX0" y="connsiteY0"/>
                </a:cxn>
                <a:cxn ang="0">
                  <a:pos x="connsiteX1" y="connsiteY1"/>
                </a:cxn>
                <a:cxn ang="0">
                  <a:pos x="connsiteX2" y="connsiteY2"/>
                </a:cxn>
              </a:cxnLst>
              <a:rect l="l" t="t" r="r" b="b"/>
              <a:pathLst>
                <a:path w="2514" h="3657">
                  <a:moveTo>
                    <a:pt x="2514" y="3658"/>
                  </a:moveTo>
                  <a:cubicBezTo>
                    <a:pt x="1600" y="2515"/>
                    <a:pt x="914" y="1143"/>
                    <a:pt x="0" y="0"/>
                  </a:cubicBezTo>
                  <a:cubicBezTo>
                    <a:pt x="685" y="1143"/>
                    <a:pt x="1600" y="2286"/>
                    <a:pt x="2514" y="3658"/>
                  </a:cubicBezTo>
                  <a:close/>
                </a:path>
              </a:pathLst>
            </a:custGeom>
            <a:solidFill>
              <a:srgbClr val="FFFFFF"/>
            </a:solidFill>
            <a:ln w="2286" cap="flat">
              <a:noFill/>
              <a:prstDash val="solid"/>
              <a:miter/>
            </a:ln>
          </p:spPr>
          <p:txBody>
            <a:bodyPr rtlCol="0" anchor="ctr"/>
            <a:lstStyle/>
            <a:p>
              <a:endParaRPr lang="en-US"/>
            </a:p>
          </p:txBody>
        </p:sp>
        <p:sp>
          <p:nvSpPr>
            <p:cNvPr id="33" name="Freeform 483">
              <a:extLst>
                <a:ext uri="{FF2B5EF4-FFF2-40B4-BE49-F238E27FC236}">
                  <a16:creationId xmlns:a16="http://schemas.microsoft.com/office/drawing/2014/main" id="{66091553-9B21-496F-BF54-7BE3CDD984FA}"/>
                </a:ext>
              </a:extLst>
            </p:cNvPr>
            <p:cNvSpPr/>
            <p:nvPr/>
          </p:nvSpPr>
          <p:spPr>
            <a:xfrm>
              <a:off x="7329654" y="3354705"/>
              <a:ext cx="2743" cy="3200"/>
            </a:xfrm>
            <a:custGeom>
              <a:avLst/>
              <a:gdLst>
                <a:gd name="connsiteX0" fmla="*/ 2743 w 2743"/>
                <a:gd name="connsiteY0" fmla="*/ 3200 h 3200"/>
                <a:gd name="connsiteX1" fmla="*/ 0 w 2743"/>
                <a:gd name="connsiteY1" fmla="*/ 0 h 3200"/>
                <a:gd name="connsiteX2" fmla="*/ 2743 w 2743"/>
                <a:gd name="connsiteY2" fmla="*/ 3200 h 3200"/>
              </a:gdLst>
              <a:ahLst/>
              <a:cxnLst>
                <a:cxn ang="0">
                  <a:pos x="connsiteX0" y="connsiteY0"/>
                </a:cxn>
                <a:cxn ang="0">
                  <a:pos x="connsiteX1" y="connsiteY1"/>
                </a:cxn>
                <a:cxn ang="0">
                  <a:pos x="connsiteX2" y="connsiteY2"/>
                </a:cxn>
              </a:cxnLst>
              <a:rect l="l" t="t" r="r" b="b"/>
              <a:pathLst>
                <a:path w="2743" h="3200">
                  <a:moveTo>
                    <a:pt x="2743" y="3200"/>
                  </a:moveTo>
                  <a:cubicBezTo>
                    <a:pt x="1829" y="2057"/>
                    <a:pt x="914" y="914"/>
                    <a:pt x="0" y="0"/>
                  </a:cubicBezTo>
                  <a:cubicBezTo>
                    <a:pt x="914" y="914"/>
                    <a:pt x="1829" y="2057"/>
                    <a:pt x="2743" y="3200"/>
                  </a:cubicBezTo>
                  <a:close/>
                </a:path>
              </a:pathLst>
            </a:custGeom>
            <a:solidFill>
              <a:srgbClr val="FFFFFF"/>
            </a:solidFill>
            <a:ln w="2286" cap="flat">
              <a:noFill/>
              <a:prstDash val="solid"/>
              <a:miter/>
            </a:ln>
          </p:spPr>
          <p:txBody>
            <a:bodyPr rtlCol="0" anchor="ctr"/>
            <a:lstStyle/>
            <a:p>
              <a:endParaRPr lang="en-US"/>
            </a:p>
          </p:txBody>
        </p:sp>
        <p:sp>
          <p:nvSpPr>
            <p:cNvPr id="34" name="Freeform 484">
              <a:extLst>
                <a:ext uri="{FF2B5EF4-FFF2-40B4-BE49-F238E27FC236}">
                  <a16:creationId xmlns:a16="http://schemas.microsoft.com/office/drawing/2014/main" id="{AF7CCB8F-05A0-5252-A0AC-C9102F15DE4C}"/>
                </a:ext>
              </a:extLst>
            </p:cNvPr>
            <p:cNvSpPr/>
            <p:nvPr/>
          </p:nvSpPr>
          <p:spPr>
            <a:xfrm>
              <a:off x="7321653" y="3342817"/>
              <a:ext cx="2286" cy="3886"/>
            </a:xfrm>
            <a:custGeom>
              <a:avLst/>
              <a:gdLst>
                <a:gd name="connsiteX0" fmla="*/ 2286 w 2286"/>
                <a:gd name="connsiteY0" fmla="*/ 3886 h 3886"/>
                <a:gd name="connsiteX1" fmla="*/ 0 w 2286"/>
                <a:gd name="connsiteY1" fmla="*/ 0 h 3886"/>
                <a:gd name="connsiteX2" fmla="*/ 2286 w 2286"/>
                <a:gd name="connsiteY2" fmla="*/ 3886 h 3886"/>
              </a:gdLst>
              <a:ahLst/>
              <a:cxnLst>
                <a:cxn ang="0">
                  <a:pos x="connsiteX0" y="connsiteY0"/>
                </a:cxn>
                <a:cxn ang="0">
                  <a:pos x="connsiteX1" y="connsiteY1"/>
                </a:cxn>
                <a:cxn ang="0">
                  <a:pos x="connsiteX2" y="connsiteY2"/>
                </a:cxn>
              </a:cxnLst>
              <a:rect l="l" t="t" r="r" b="b"/>
              <a:pathLst>
                <a:path w="2286" h="3886">
                  <a:moveTo>
                    <a:pt x="2286" y="3886"/>
                  </a:moveTo>
                  <a:cubicBezTo>
                    <a:pt x="1600" y="2743"/>
                    <a:pt x="686" y="1372"/>
                    <a:pt x="0" y="0"/>
                  </a:cubicBezTo>
                  <a:cubicBezTo>
                    <a:pt x="914" y="1372"/>
                    <a:pt x="1600" y="2515"/>
                    <a:pt x="2286" y="3886"/>
                  </a:cubicBezTo>
                  <a:close/>
                </a:path>
              </a:pathLst>
            </a:custGeom>
            <a:solidFill>
              <a:srgbClr val="FFFFFF"/>
            </a:solidFill>
            <a:ln w="2286" cap="flat">
              <a:noFill/>
              <a:prstDash val="solid"/>
              <a:miter/>
            </a:ln>
          </p:spPr>
          <p:txBody>
            <a:bodyPr rtlCol="0" anchor="ctr"/>
            <a:lstStyle/>
            <a:p>
              <a:endParaRPr lang="en-US"/>
            </a:p>
          </p:txBody>
        </p:sp>
        <p:sp>
          <p:nvSpPr>
            <p:cNvPr id="35" name="Freeform 485">
              <a:extLst>
                <a:ext uri="{FF2B5EF4-FFF2-40B4-BE49-F238E27FC236}">
                  <a16:creationId xmlns:a16="http://schemas.microsoft.com/office/drawing/2014/main" id="{67AD2B35-2710-19EE-F2A5-FA47BA22D6BE}"/>
                </a:ext>
              </a:extLst>
            </p:cNvPr>
            <p:cNvSpPr/>
            <p:nvPr/>
          </p:nvSpPr>
          <p:spPr>
            <a:xfrm>
              <a:off x="7343141" y="3368421"/>
              <a:ext cx="3200" cy="2514"/>
            </a:xfrm>
            <a:custGeom>
              <a:avLst/>
              <a:gdLst>
                <a:gd name="connsiteX0" fmla="*/ 3201 w 3200"/>
                <a:gd name="connsiteY0" fmla="*/ 2515 h 2514"/>
                <a:gd name="connsiteX1" fmla="*/ 0 w 3200"/>
                <a:gd name="connsiteY1" fmla="*/ 0 h 2514"/>
                <a:gd name="connsiteX2" fmla="*/ 3201 w 3200"/>
                <a:gd name="connsiteY2" fmla="*/ 2515 h 2514"/>
              </a:gdLst>
              <a:ahLst/>
              <a:cxnLst>
                <a:cxn ang="0">
                  <a:pos x="connsiteX0" y="connsiteY0"/>
                </a:cxn>
                <a:cxn ang="0">
                  <a:pos x="connsiteX1" y="connsiteY1"/>
                </a:cxn>
                <a:cxn ang="0">
                  <a:pos x="connsiteX2" y="connsiteY2"/>
                </a:cxn>
              </a:cxnLst>
              <a:rect l="l" t="t" r="r" b="b"/>
              <a:pathLst>
                <a:path w="3200" h="2514">
                  <a:moveTo>
                    <a:pt x="3201" y="2515"/>
                  </a:moveTo>
                  <a:cubicBezTo>
                    <a:pt x="2058" y="1600"/>
                    <a:pt x="915" y="686"/>
                    <a:pt x="0" y="0"/>
                  </a:cubicBezTo>
                  <a:cubicBezTo>
                    <a:pt x="1143" y="686"/>
                    <a:pt x="2058" y="1600"/>
                    <a:pt x="3201" y="2515"/>
                  </a:cubicBezTo>
                  <a:close/>
                </a:path>
              </a:pathLst>
            </a:custGeom>
            <a:solidFill>
              <a:srgbClr val="FFFFFF"/>
            </a:solidFill>
            <a:ln w="2286" cap="flat">
              <a:noFill/>
              <a:prstDash val="solid"/>
              <a:miter/>
            </a:ln>
          </p:spPr>
          <p:txBody>
            <a:bodyPr rtlCol="0" anchor="ctr"/>
            <a:lstStyle/>
            <a:p>
              <a:endParaRPr lang="en-US"/>
            </a:p>
          </p:txBody>
        </p:sp>
        <p:sp>
          <p:nvSpPr>
            <p:cNvPr id="36" name="Freeform 486">
              <a:extLst>
                <a:ext uri="{FF2B5EF4-FFF2-40B4-BE49-F238E27FC236}">
                  <a16:creationId xmlns:a16="http://schemas.microsoft.com/office/drawing/2014/main" id="{4EC02135-FE18-143D-B5F7-E0D3E42A3E4C}"/>
                </a:ext>
              </a:extLst>
            </p:cNvPr>
            <p:cNvSpPr/>
            <p:nvPr/>
          </p:nvSpPr>
          <p:spPr>
            <a:xfrm>
              <a:off x="7339483" y="3364992"/>
              <a:ext cx="3200" cy="2743"/>
            </a:xfrm>
            <a:custGeom>
              <a:avLst/>
              <a:gdLst>
                <a:gd name="connsiteX0" fmla="*/ 3200 w 3200"/>
                <a:gd name="connsiteY0" fmla="*/ 2743 h 2743"/>
                <a:gd name="connsiteX1" fmla="*/ 0 w 3200"/>
                <a:gd name="connsiteY1" fmla="*/ 0 h 2743"/>
                <a:gd name="connsiteX2" fmla="*/ 3200 w 3200"/>
                <a:gd name="connsiteY2" fmla="*/ 2743 h 2743"/>
              </a:gdLst>
              <a:ahLst/>
              <a:cxnLst>
                <a:cxn ang="0">
                  <a:pos x="connsiteX0" y="connsiteY0"/>
                </a:cxn>
                <a:cxn ang="0">
                  <a:pos x="connsiteX1" y="connsiteY1"/>
                </a:cxn>
                <a:cxn ang="0">
                  <a:pos x="connsiteX2" y="connsiteY2"/>
                </a:cxn>
              </a:cxnLst>
              <a:rect l="l" t="t" r="r" b="b"/>
              <a:pathLst>
                <a:path w="3200" h="2743">
                  <a:moveTo>
                    <a:pt x="3200" y="2743"/>
                  </a:moveTo>
                  <a:cubicBezTo>
                    <a:pt x="2057" y="1829"/>
                    <a:pt x="1143" y="914"/>
                    <a:pt x="0" y="0"/>
                  </a:cubicBezTo>
                  <a:cubicBezTo>
                    <a:pt x="1143" y="914"/>
                    <a:pt x="2057" y="1829"/>
                    <a:pt x="3200" y="2743"/>
                  </a:cubicBezTo>
                  <a:close/>
                </a:path>
              </a:pathLst>
            </a:custGeom>
            <a:solidFill>
              <a:srgbClr val="FFFFFF"/>
            </a:solidFill>
            <a:ln w="2286" cap="flat">
              <a:noFill/>
              <a:prstDash val="solid"/>
              <a:miter/>
            </a:ln>
          </p:spPr>
          <p:txBody>
            <a:bodyPr rtlCol="0" anchor="ctr"/>
            <a:lstStyle/>
            <a:p>
              <a:endParaRPr lang="en-US"/>
            </a:p>
          </p:txBody>
        </p:sp>
        <p:sp>
          <p:nvSpPr>
            <p:cNvPr id="37" name="Freeform 487">
              <a:extLst>
                <a:ext uri="{FF2B5EF4-FFF2-40B4-BE49-F238E27FC236}">
                  <a16:creationId xmlns:a16="http://schemas.microsoft.com/office/drawing/2014/main" id="{7EAC7259-751C-853B-A3C5-A8026EB10877}"/>
                </a:ext>
              </a:extLst>
            </p:cNvPr>
            <p:cNvSpPr/>
            <p:nvPr/>
          </p:nvSpPr>
          <p:spPr>
            <a:xfrm>
              <a:off x="7336054" y="3361791"/>
              <a:ext cx="2971" cy="2971"/>
            </a:xfrm>
            <a:custGeom>
              <a:avLst/>
              <a:gdLst>
                <a:gd name="connsiteX0" fmla="*/ 2972 w 2971"/>
                <a:gd name="connsiteY0" fmla="*/ 2972 h 2971"/>
                <a:gd name="connsiteX1" fmla="*/ 0 w 2971"/>
                <a:gd name="connsiteY1" fmla="*/ 0 h 2971"/>
                <a:gd name="connsiteX2" fmla="*/ 2972 w 2971"/>
                <a:gd name="connsiteY2" fmla="*/ 2972 h 2971"/>
              </a:gdLst>
              <a:ahLst/>
              <a:cxnLst>
                <a:cxn ang="0">
                  <a:pos x="connsiteX0" y="connsiteY0"/>
                </a:cxn>
                <a:cxn ang="0">
                  <a:pos x="connsiteX1" y="connsiteY1"/>
                </a:cxn>
                <a:cxn ang="0">
                  <a:pos x="connsiteX2" y="connsiteY2"/>
                </a:cxn>
              </a:cxnLst>
              <a:rect l="l" t="t" r="r" b="b"/>
              <a:pathLst>
                <a:path w="2971" h="2971">
                  <a:moveTo>
                    <a:pt x="2972" y="2972"/>
                  </a:moveTo>
                  <a:cubicBezTo>
                    <a:pt x="1829" y="2057"/>
                    <a:pt x="914" y="914"/>
                    <a:pt x="0" y="0"/>
                  </a:cubicBezTo>
                  <a:cubicBezTo>
                    <a:pt x="914" y="914"/>
                    <a:pt x="2057" y="1829"/>
                    <a:pt x="2972" y="2972"/>
                  </a:cubicBezTo>
                  <a:close/>
                </a:path>
              </a:pathLst>
            </a:custGeom>
            <a:solidFill>
              <a:srgbClr val="FFFFFF"/>
            </a:solidFill>
            <a:ln w="2286" cap="flat">
              <a:noFill/>
              <a:prstDash val="solid"/>
              <a:miter/>
            </a:ln>
          </p:spPr>
          <p:txBody>
            <a:bodyPr rtlCol="0" anchor="ctr"/>
            <a:lstStyle/>
            <a:p>
              <a:endParaRPr lang="en-US"/>
            </a:p>
          </p:txBody>
        </p:sp>
        <p:sp>
          <p:nvSpPr>
            <p:cNvPr id="38" name="Freeform 488">
              <a:extLst>
                <a:ext uri="{FF2B5EF4-FFF2-40B4-BE49-F238E27FC236}">
                  <a16:creationId xmlns:a16="http://schemas.microsoft.com/office/drawing/2014/main" id="{59DCFE11-E662-A770-58B3-650ED0759494}"/>
                </a:ext>
              </a:extLst>
            </p:cNvPr>
            <p:cNvSpPr/>
            <p:nvPr/>
          </p:nvSpPr>
          <p:spPr>
            <a:xfrm>
              <a:off x="7332625" y="3358134"/>
              <a:ext cx="2971" cy="3200"/>
            </a:xfrm>
            <a:custGeom>
              <a:avLst/>
              <a:gdLst>
                <a:gd name="connsiteX0" fmla="*/ 2972 w 2971"/>
                <a:gd name="connsiteY0" fmla="*/ 3200 h 3200"/>
                <a:gd name="connsiteX1" fmla="*/ 0 w 2971"/>
                <a:gd name="connsiteY1" fmla="*/ 0 h 3200"/>
                <a:gd name="connsiteX2" fmla="*/ 2972 w 2971"/>
                <a:gd name="connsiteY2" fmla="*/ 3200 h 3200"/>
              </a:gdLst>
              <a:ahLst/>
              <a:cxnLst>
                <a:cxn ang="0">
                  <a:pos x="connsiteX0" y="connsiteY0"/>
                </a:cxn>
                <a:cxn ang="0">
                  <a:pos x="connsiteX1" y="connsiteY1"/>
                </a:cxn>
                <a:cxn ang="0">
                  <a:pos x="connsiteX2" y="connsiteY2"/>
                </a:cxn>
              </a:cxnLst>
              <a:rect l="l" t="t" r="r" b="b"/>
              <a:pathLst>
                <a:path w="2971" h="3200">
                  <a:moveTo>
                    <a:pt x="2972" y="3200"/>
                  </a:moveTo>
                  <a:cubicBezTo>
                    <a:pt x="2057" y="2286"/>
                    <a:pt x="914" y="1143"/>
                    <a:pt x="0" y="0"/>
                  </a:cubicBezTo>
                  <a:cubicBezTo>
                    <a:pt x="1143" y="1143"/>
                    <a:pt x="2057" y="2286"/>
                    <a:pt x="2972" y="3200"/>
                  </a:cubicBezTo>
                  <a:close/>
                </a:path>
              </a:pathLst>
            </a:custGeom>
            <a:solidFill>
              <a:srgbClr val="FFFFFF"/>
            </a:solidFill>
            <a:ln w="2286" cap="flat">
              <a:noFill/>
              <a:prstDash val="solid"/>
              <a:miter/>
            </a:ln>
          </p:spPr>
          <p:txBody>
            <a:bodyPr rtlCol="0" anchor="ctr"/>
            <a:lstStyle/>
            <a:p>
              <a:endParaRPr lang="en-US"/>
            </a:p>
          </p:txBody>
        </p:sp>
        <p:sp>
          <p:nvSpPr>
            <p:cNvPr id="39" name="Freeform 489">
              <a:extLst>
                <a:ext uri="{FF2B5EF4-FFF2-40B4-BE49-F238E27FC236}">
                  <a16:creationId xmlns:a16="http://schemas.microsoft.com/office/drawing/2014/main" id="{20A14122-8BEE-C8D5-F70C-B3F1AD0877A7}"/>
                </a:ext>
              </a:extLst>
            </p:cNvPr>
            <p:cNvSpPr/>
            <p:nvPr/>
          </p:nvSpPr>
          <p:spPr>
            <a:xfrm>
              <a:off x="7381089" y="3390138"/>
              <a:ext cx="3200" cy="1143"/>
            </a:xfrm>
            <a:custGeom>
              <a:avLst/>
              <a:gdLst>
                <a:gd name="connsiteX0" fmla="*/ 3200 w 3200"/>
                <a:gd name="connsiteY0" fmla="*/ 1143 h 1143"/>
                <a:gd name="connsiteX1" fmla="*/ 0 w 3200"/>
                <a:gd name="connsiteY1" fmla="*/ 0 h 1143"/>
                <a:gd name="connsiteX2" fmla="*/ 3200 w 3200"/>
                <a:gd name="connsiteY2" fmla="*/ 1143 h 1143"/>
              </a:gdLst>
              <a:ahLst/>
              <a:cxnLst>
                <a:cxn ang="0">
                  <a:pos x="connsiteX0" y="connsiteY0"/>
                </a:cxn>
                <a:cxn ang="0">
                  <a:pos x="connsiteX1" y="connsiteY1"/>
                </a:cxn>
                <a:cxn ang="0">
                  <a:pos x="connsiteX2" y="connsiteY2"/>
                </a:cxn>
              </a:cxnLst>
              <a:rect l="l" t="t" r="r" b="b"/>
              <a:pathLst>
                <a:path w="3200" h="1143">
                  <a:moveTo>
                    <a:pt x="3200" y="1143"/>
                  </a:moveTo>
                  <a:cubicBezTo>
                    <a:pt x="2057" y="686"/>
                    <a:pt x="1143" y="457"/>
                    <a:pt x="0" y="0"/>
                  </a:cubicBezTo>
                  <a:cubicBezTo>
                    <a:pt x="1143" y="457"/>
                    <a:pt x="2057" y="914"/>
                    <a:pt x="3200" y="1143"/>
                  </a:cubicBezTo>
                  <a:close/>
                </a:path>
              </a:pathLst>
            </a:custGeom>
            <a:solidFill>
              <a:srgbClr val="FFFFFF"/>
            </a:solidFill>
            <a:ln w="2286" cap="flat">
              <a:noFill/>
              <a:prstDash val="solid"/>
              <a:miter/>
            </a:ln>
          </p:spPr>
          <p:txBody>
            <a:bodyPr rtlCol="0" anchor="ctr"/>
            <a:lstStyle/>
            <a:p>
              <a:endParaRPr lang="en-US"/>
            </a:p>
          </p:txBody>
        </p:sp>
        <p:sp>
          <p:nvSpPr>
            <p:cNvPr id="40" name="Freeform 490">
              <a:extLst>
                <a:ext uri="{FF2B5EF4-FFF2-40B4-BE49-F238E27FC236}">
                  <a16:creationId xmlns:a16="http://schemas.microsoft.com/office/drawing/2014/main" id="{C06CA2EF-D807-DCDA-8720-7FD418BC860F}"/>
                </a:ext>
              </a:extLst>
            </p:cNvPr>
            <p:cNvSpPr/>
            <p:nvPr/>
          </p:nvSpPr>
          <p:spPr>
            <a:xfrm>
              <a:off x="7398919" y="3395853"/>
              <a:ext cx="2743" cy="685"/>
            </a:xfrm>
            <a:custGeom>
              <a:avLst/>
              <a:gdLst>
                <a:gd name="connsiteX0" fmla="*/ 2743 w 2743"/>
                <a:gd name="connsiteY0" fmla="*/ 686 h 685"/>
                <a:gd name="connsiteX1" fmla="*/ 0 w 2743"/>
                <a:gd name="connsiteY1" fmla="*/ 0 h 685"/>
                <a:gd name="connsiteX2" fmla="*/ 2743 w 2743"/>
                <a:gd name="connsiteY2" fmla="*/ 686 h 685"/>
              </a:gdLst>
              <a:ahLst/>
              <a:cxnLst>
                <a:cxn ang="0">
                  <a:pos x="connsiteX0" y="connsiteY0"/>
                </a:cxn>
                <a:cxn ang="0">
                  <a:pos x="connsiteX1" y="connsiteY1"/>
                </a:cxn>
                <a:cxn ang="0">
                  <a:pos x="connsiteX2" y="connsiteY2"/>
                </a:cxn>
              </a:cxnLst>
              <a:rect l="l" t="t" r="r" b="b"/>
              <a:pathLst>
                <a:path w="2743" h="685">
                  <a:moveTo>
                    <a:pt x="2743" y="686"/>
                  </a:moveTo>
                  <a:cubicBezTo>
                    <a:pt x="1829" y="457"/>
                    <a:pt x="914" y="229"/>
                    <a:pt x="0" y="0"/>
                  </a:cubicBezTo>
                  <a:cubicBezTo>
                    <a:pt x="1143" y="229"/>
                    <a:pt x="1829" y="457"/>
                    <a:pt x="2743" y="686"/>
                  </a:cubicBezTo>
                  <a:close/>
                </a:path>
              </a:pathLst>
            </a:custGeom>
            <a:solidFill>
              <a:srgbClr val="FFFFFF"/>
            </a:solidFill>
            <a:ln w="2286" cap="flat">
              <a:noFill/>
              <a:prstDash val="solid"/>
              <a:miter/>
            </a:ln>
          </p:spPr>
          <p:txBody>
            <a:bodyPr rtlCol="0" anchor="ctr"/>
            <a:lstStyle/>
            <a:p>
              <a:endParaRPr lang="en-US"/>
            </a:p>
          </p:txBody>
        </p:sp>
        <p:sp>
          <p:nvSpPr>
            <p:cNvPr id="41" name="Freeform 491">
              <a:extLst>
                <a:ext uri="{FF2B5EF4-FFF2-40B4-BE49-F238E27FC236}">
                  <a16:creationId xmlns:a16="http://schemas.microsoft.com/office/drawing/2014/main" id="{89BB6154-77AC-87B3-FC97-A86E3DA519C2}"/>
                </a:ext>
              </a:extLst>
            </p:cNvPr>
            <p:cNvSpPr/>
            <p:nvPr/>
          </p:nvSpPr>
          <p:spPr>
            <a:xfrm>
              <a:off x="7390004" y="3393338"/>
              <a:ext cx="2971" cy="914"/>
            </a:xfrm>
            <a:custGeom>
              <a:avLst/>
              <a:gdLst>
                <a:gd name="connsiteX0" fmla="*/ 2972 w 2971"/>
                <a:gd name="connsiteY0" fmla="*/ 914 h 914"/>
                <a:gd name="connsiteX1" fmla="*/ 0 w 2971"/>
                <a:gd name="connsiteY1" fmla="*/ 0 h 914"/>
                <a:gd name="connsiteX2" fmla="*/ 2972 w 2971"/>
                <a:gd name="connsiteY2" fmla="*/ 914 h 914"/>
              </a:gdLst>
              <a:ahLst/>
              <a:cxnLst>
                <a:cxn ang="0">
                  <a:pos x="connsiteX0" y="connsiteY0"/>
                </a:cxn>
                <a:cxn ang="0">
                  <a:pos x="connsiteX1" y="connsiteY1"/>
                </a:cxn>
                <a:cxn ang="0">
                  <a:pos x="connsiteX2" y="connsiteY2"/>
                </a:cxn>
              </a:cxnLst>
              <a:rect l="l" t="t" r="r" b="b"/>
              <a:pathLst>
                <a:path w="2971" h="914">
                  <a:moveTo>
                    <a:pt x="2972" y="914"/>
                  </a:moveTo>
                  <a:cubicBezTo>
                    <a:pt x="2058" y="686"/>
                    <a:pt x="1143" y="229"/>
                    <a:pt x="0" y="0"/>
                  </a:cubicBezTo>
                  <a:cubicBezTo>
                    <a:pt x="1143" y="229"/>
                    <a:pt x="2058" y="686"/>
                    <a:pt x="2972" y="914"/>
                  </a:cubicBezTo>
                  <a:close/>
                </a:path>
              </a:pathLst>
            </a:custGeom>
            <a:solidFill>
              <a:srgbClr val="FFFFFF"/>
            </a:solidFill>
            <a:ln w="2286" cap="flat">
              <a:noFill/>
              <a:prstDash val="solid"/>
              <a:miter/>
            </a:ln>
          </p:spPr>
          <p:txBody>
            <a:bodyPr rtlCol="0" anchor="ctr"/>
            <a:lstStyle/>
            <a:p>
              <a:endParaRPr lang="en-US"/>
            </a:p>
          </p:txBody>
        </p:sp>
        <p:sp>
          <p:nvSpPr>
            <p:cNvPr id="42" name="Freeform 492">
              <a:extLst>
                <a:ext uri="{FF2B5EF4-FFF2-40B4-BE49-F238E27FC236}">
                  <a16:creationId xmlns:a16="http://schemas.microsoft.com/office/drawing/2014/main" id="{385602D3-5F43-1BE7-FF86-A08B2635DE42}"/>
                </a:ext>
              </a:extLst>
            </p:cNvPr>
            <p:cNvSpPr/>
            <p:nvPr/>
          </p:nvSpPr>
          <p:spPr>
            <a:xfrm>
              <a:off x="7394576" y="3394710"/>
              <a:ext cx="2743" cy="685"/>
            </a:xfrm>
            <a:custGeom>
              <a:avLst/>
              <a:gdLst>
                <a:gd name="connsiteX0" fmla="*/ 2744 w 2743"/>
                <a:gd name="connsiteY0" fmla="*/ 686 h 685"/>
                <a:gd name="connsiteX1" fmla="*/ 0 w 2743"/>
                <a:gd name="connsiteY1" fmla="*/ 0 h 685"/>
                <a:gd name="connsiteX2" fmla="*/ 2744 w 2743"/>
                <a:gd name="connsiteY2" fmla="*/ 686 h 685"/>
              </a:gdLst>
              <a:ahLst/>
              <a:cxnLst>
                <a:cxn ang="0">
                  <a:pos x="connsiteX0" y="connsiteY0"/>
                </a:cxn>
                <a:cxn ang="0">
                  <a:pos x="connsiteX1" y="connsiteY1"/>
                </a:cxn>
                <a:cxn ang="0">
                  <a:pos x="connsiteX2" y="connsiteY2"/>
                </a:cxn>
              </a:cxnLst>
              <a:rect l="l" t="t" r="r" b="b"/>
              <a:pathLst>
                <a:path w="2743" h="685">
                  <a:moveTo>
                    <a:pt x="2744" y="686"/>
                  </a:moveTo>
                  <a:cubicBezTo>
                    <a:pt x="1829" y="457"/>
                    <a:pt x="915" y="229"/>
                    <a:pt x="0" y="0"/>
                  </a:cubicBezTo>
                  <a:cubicBezTo>
                    <a:pt x="915" y="229"/>
                    <a:pt x="1829" y="457"/>
                    <a:pt x="2744" y="686"/>
                  </a:cubicBezTo>
                  <a:close/>
                </a:path>
              </a:pathLst>
            </a:custGeom>
            <a:solidFill>
              <a:srgbClr val="FFFFFF"/>
            </a:solidFill>
            <a:ln w="2286" cap="flat">
              <a:noFill/>
              <a:prstDash val="solid"/>
              <a:miter/>
            </a:ln>
          </p:spPr>
          <p:txBody>
            <a:bodyPr rtlCol="0" anchor="ctr"/>
            <a:lstStyle/>
            <a:p>
              <a:endParaRPr lang="en-US"/>
            </a:p>
          </p:txBody>
        </p:sp>
        <p:sp>
          <p:nvSpPr>
            <p:cNvPr id="43" name="Freeform 493">
              <a:extLst>
                <a:ext uri="{FF2B5EF4-FFF2-40B4-BE49-F238E27FC236}">
                  <a16:creationId xmlns:a16="http://schemas.microsoft.com/office/drawing/2014/main" id="{D87BA89F-7D20-9935-6367-71CAB01867BE}"/>
                </a:ext>
              </a:extLst>
            </p:cNvPr>
            <p:cNvSpPr/>
            <p:nvPr/>
          </p:nvSpPr>
          <p:spPr>
            <a:xfrm>
              <a:off x="7407835" y="3397681"/>
              <a:ext cx="2286" cy="457"/>
            </a:xfrm>
            <a:custGeom>
              <a:avLst/>
              <a:gdLst>
                <a:gd name="connsiteX0" fmla="*/ 2286 w 2286"/>
                <a:gd name="connsiteY0" fmla="*/ 457 h 457"/>
                <a:gd name="connsiteX1" fmla="*/ 0 w 2286"/>
                <a:gd name="connsiteY1" fmla="*/ 0 h 457"/>
                <a:gd name="connsiteX2" fmla="*/ 2286 w 2286"/>
                <a:gd name="connsiteY2" fmla="*/ 457 h 457"/>
              </a:gdLst>
              <a:ahLst/>
              <a:cxnLst>
                <a:cxn ang="0">
                  <a:pos x="connsiteX0" y="connsiteY0"/>
                </a:cxn>
                <a:cxn ang="0">
                  <a:pos x="connsiteX1" y="connsiteY1"/>
                </a:cxn>
                <a:cxn ang="0">
                  <a:pos x="connsiteX2" y="connsiteY2"/>
                </a:cxn>
              </a:cxnLst>
              <a:rect l="l" t="t" r="r" b="b"/>
              <a:pathLst>
                <a:path w="2286" h="457">
                  <a:moveTo>
                    <a:pt x="2286" y="457"/>
                  </a:moveTo>
                  <a:cubicBezTo>
                    <a:pt x="1600" y="229"/>
                    <a:pt x="686" y="229"/>
                    <a:pt x="0" y="0"/>
                  </a:cubicBezTo>
                  <a:cubicBezTo>
                    <a:pt x="686" y="229"/>
                    <a:pt x="1600" y="229"/>
                    <a:pt x="2286" y="457"/>
                  </a:cubicBezTo>
                  <a:close/>
                </a:path>
              </a:pathLst>
            </a:custGeom>
            <a:solidFill>
              <a:srgbClr val="FFFFFF"/>
            </a:solidFill>
            <a:ln w="2286" cap="flat">
              <a:noFill/>
              <a:prstDash val="solid"/>
              <a:miter/>
            </a:ln>
          </p:spPr>
          <p:txBody>
            <a:bodyPr rtlCol="0" anchor="ctr"/>
            <a:lstStyle/>
            <a:p>
              <a:endParaRPr lang="en-US"/>
            </a:p>
          </p:txBody>
        </p:sp>
        <p:sp>
          <p:nvSpPr>
            <p:cNvPr id="44" name="Freeform 494">
              <a:extLst>
                <a:ext uri="{FF2B5EF4-FFF2-40B4-BE49-F238E27FC236}">
                  <a16:creationId xmlns:a16="http://schemas.microsoft.com/office/drawing/2014/main" id="{52F161D9-AFEA-7521-F169-9C53D82367D7}"/>
                </a:ext>
              </a:extLst>
            </p:cNvPr>
            <p:cNvSpPr/>
            <p:nvPr/>
          </p:nvSpPr>
          <p:spPr>
            <a:xfrm>
              <a:off x="7403491" y="3396996"/>
              <a:ext cx="2514" cy="457"/>
            </a:xfrm>
            <a:custGeom>
              <a:avLst/>
              <a:gdLst>
                <a:gd name="connsiteX0" fmla="*/ 2514 w 2514"/>
                <a:gd name="connsiteY0" fmla="*/ 457 h 457"/>
                <a:gd name="connsiteX1" fmla="*/ 0 w 2514"/>
                <a:gd name="connsiteY1" fmla="*/ 0 h 457"/>
                <a:gd name="connsiteX2" fmla="*/ 2514 w 2514"/>
                <a:gd name="connsiteY2" fmla="*/ 457 h 457"/>
              </a:gdLst>
              <a:ahLst/>
              <a:cxnLst>
                <a:cxn ang="0">
                  <a:pos x="connsiteX0" y="connsiteY0"/>
                </a:cxn>
                <a:cxn ang="0">
                  <a:pos x="connsiteX1" y="connsiteY1"/>
                </a:cxn>
                <a:cxn ang="0">
                  <a:pos x="connsiteX2" y="connsiteY2"/>
                </a:cxn>
              </a:cxnLst>
              <a:rect l="l" t="t" r="r" b="b"/>
              <a:pathLst>
                <a:path w="2514" h="457">
                  <a:moveTo>
                    <a:pt x="2514" y="457"/>
                  </a:moveTo>
                  <a:cubicBezTo>
                    <a:pt x="1600" y="229"/>
                    <a:pt x="914" y="229"/>
                    <a:pt x="0" y="0"/>
                  </a:cubicBezTo>
                  <a:cubicBezTo>
                    <a:pt x="914" y="0"/>
                    <a:pt x="1600" y="229"/>
                    <a:pt x="2514" y="457"/>
                  </a:cubicBezTo>
                  <a:close/>
                </a:path>
              </a:pathLst>
            </a:custGeom>
            <a:solidFill>
              <a:srgbClr val="FFFFFF"/>
            </a:solidFill>
            <a:ln w="2286" cap="flat">
              <a:noFill/>
              <a:prstDash val="solid"/>
              <a:miter/>
            </a:ln>
          </p:spPr>
          <p:txBody>
            <a:bodyPr rtlCol="0" anchor="ctr"/>
            <a:lstStyle/>
            <a:p>
              <a:endParaRPr lang="en-US"/>
            </a:p>
          </p:txBody>
        </p:sp>
        <p:sp>
          <p:nvSpPr>
            <p:cNvPr id="45" name="Freeform 495">
              <a:extLst>
                <a:ext uri="{FF2B5EF4-FFF2-40B4-BE49-F238E27FC236}">
                  <a16:creationId xmlns:a16="http://schemas.microsoft.com/office/drawing/2014/main" id="{D8366A62-A559-6619-089E-E030E801AC80}"/>
                </a:ext>
              </a:extLst>
            </p:cNvPr>
            <p:cNvSpPr/>
            <p:nvPr/>
          </p:nvSpPr>
          <p:spPr>
            <a:xfrm>
              <a:off x="7515505" y="3206115"/>
              <a:ext cx="2514" cy="2971"/>
            </a:xfrm>
            <a:custGeom>
              <a:avLst/>
              <a:gdLst>
                <a:gd name="connsiteX0" fmla="*/ 0 w 2514"/>
                <a:gd name="connsiteY0" fmla="*/ 0 h 2971"/>
                <a:gd name="connsiteX1" fmla="*/ 2514 w 2514"/>
                <a:gd name="connsiteY1" fmla="*/ 2972 h 2971"/>
                <a:gd name="connsiteX2" fmla="*/ 0 w 2514"/>
                <a:gd name="connsiteY2" fmla="*/ 0 h 2971"/>
              </a:gdLst>
              <a:ahLst/>
              <a:cxnLst>
                <a:cxn ang="0">
                  <a:pos x="connsiteX0" y="connsiteY0"/>
                </a:cxn>
                <a:cxn ang="0">
                  <a:pos x="connsiteX1" y="connsiteY1"/>
                </a:cxn>
                <a:cxn ang="0">
                  <a:pos x="connsiteX2" y="connsiteY2"/>
                </a:cxn>
              </a:cxnLst>
              <a:rect l="l" t="t" r="r" b="b"/>
              <a:pathLst>
                <a:path w="2514" h="2971">
                  <a:moveTo>
                    <a:pt x="0" y="0"/>
                  </a:moveTo>
                  <a:cubicBezTo>
                    <a:pt x="914" y="914"/>
                    <a:pt x="1600" y="2057"/>
                    <a:pt x="2514" y="2972"/>
                  </a:cubicBezTo>
                  <a:cubicBezTo>
                    <a:pt x="1600" y="2057"/>
                    <a:pt x="686" y="914"/>
                    <a:pt x="0" y="0"/>
                  </a:cubicBezTo>
                  <a:close/>
                </a:path>
              </a:pathLst>
            </a:custGeom>
            <a:solidFill>
              <a:srgbClr val="FFFFFF"/>
            </a:solidFill>
            <a:ln w="2286" cap="flat">
              <a:noFill/>
              <a:prstDash val="solid"/>
              <a:miter/>
            </a:ln>
          </p:spPr>
          <p:txBody>
            <a:bodyPr rtlCol="0" anchor="ctr"/>
            <a:lstStyle/>
            <a:p>
              <a:endParaRPr lang="en-US"/>
            </a:p>
          </p:txBody>
        </p:sp>
        <p:sp>
          <p:nvSpPr>
            <p:cNvPr id="46" name="Freeform 496">
              <a:extLst>
                <a:ext uri="{FF2B5EF4-FFF2-40B4-BE49-F238E27FC236}">
                  <a16:creationId xmlns:a16="http://schemas.microsoft.com/office/drawing/2014/main" id="{4E96FA3D-6D49-6D7D-B159-0A000FA20AF7}"/>
                </a:ext>
              </a:extLst>
            </p:cNvPr>
            <p:cNvSpPr/>
            <p:nvPr/>
          </p:nvSpPr>
          <p:spPr>
            <a:xfrm>
              <a:off x="7306306" y="3164351"/>
              <a:ext cx="217541" cy="211511"/>
            </a:xfrm>
            <a:custGeom>
              <a:avLst/>
              <a:gdLst>
                <a:gd name="connsiteX0" fmla="*/ 64953 w 217541"/>
                <a:gd name="connsiteY0" fmla="*/ 203384 h 211511"/>
                <a:gd name="connsiteX1" fmla="*/ 212629 w 217541"/>
                <a:gd name="connsiteY1" fmla="*/ 147148 h 211511"/>
                <a:gd name="connsiteX2" fmla="*/ 190683 w 217541"/>
                <a:gd name="connsiteY2" fmla="*/ 45421 h 211511"/>
                <a:gd name="connsiteX3" fmla="*/ 151135 w 217541"/>
                <a:gd name="connsiteY3" fmla="*/ 4502 h 211511"/>
                <a:gd name="connsiteX4" fmla="*/ 66325 w 217541"/>
                <a:gd name="connsiteY4" fmla="*/ 12503 h 211511"/>
                <a:gd name="connsiteX5" fmla="*/ 5517 w 217541"/>
                <a:gd name="connsiteY5" fmla="*/ 76968 h 211511"/>
                <a:gd name="connsiteX6" fmla="*/ 8946 w 217541"/>
                <a:gd name="connsiteY6" fmla="*/ 161779 h 211511"/>
                <a:gd name="connsiteX7" fmla="*/ 10089 w 217541"/>
                <a:gd name="connsiteY7" fmla="*/ 165436 h 211511"/>
                <a:gd name="connsiteX8" fmla="*/ 64953 w 217541"/>
                <a:gd name="connsiteY8" fmla="*/ 203384 h 211511"/>
                <a:gd name="connsiteX9" fmla="*/ 125304 w 217541"/>
                <a:gd name="connsiteY9" fmla="*/ 49308 h 211511"/>
                <a:gd name="connsiteX10" fmla="*/ 183825 w 217541"/>
                <a:gd name="connsiteY10" fmla="*/ 114459 h 211511"/>
                <a:gd name="connsiteX11" fmla="*/ 117760 w 217541"/>
                <a:gd name="connsiteY11" fmla="*/ 184867 h 211511"/>
                <a:gd name="connsiteX12" fmla="*/ 52837 w 217541"/>
                <a:gd name="connsiteY12" fmla="*/ 116973 h 211511"/>
                <a:gd name="connsiteX13" fmla="*/ 125304 w 217541"/>
                <a:gd name="connsiteY13" fmla="*/ 49308 h 21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541" h="211511">
                  <a:moveTo>
                    <a:pt x="64953" y="203384"/>
                  </a:moveTo>
                  <a:cubicBezTo>
                    <a:pt x="118674" y="224644"/>
                    <a:pt x="191369" y="203613"/>
                    <a:pt x="212629" y="147148"/>
                  </a:cubicBezTo>
                  <a:cubicBezTo>
                    <a:pt x="225430" y="113087"/>
                    <a:pt x="211486" y="73082"/>
                    <a:pt x="190683" y="45421"/>
                  </a:cubicBezTo>
                  <a:cubicBezTo>
                    <a:pt x="179482" y="30562"/>
                    <a:pt x="166223" y="16161"/>
                    <a:pt x="151135" y="4502"/>
                  </a:cubicBezTo>
                  <a:cubicBezTo>
                    <a:pt x="123932" y="-3270"/>
                    <a:pt x="93985" y="-1213"/>
                    <a:pt x="66325" y="12503"/>
                  </a:cubicBezTo>
                  <a:cubicBezTo>
                    <a:pt x="40264" y="25305"/>
                    <a:pt x="14432" y="46564"/>
                    <a:pt x="5517" y="76968"/>
                  </a:cubicBezTo>
                  <a:cubicBezTo>
                    <a:pt x="-7056" y="123603"/>
                    <a:pt x="5288" y="147377"/>
                    <a:pt x="8946" y="161779"/>
                  </a:cubicBezTo>
                  <a:cubicBezTo>
                    <a:pt x="9175" y="163150"/>
                    <a:pt x="9632" y="164293"/>
                    <a:pt x="10089" y="165436"/>
                  </a:cubicBezTo>
                  <a:cubicBezTo>
                    <a:pt x="24719" y="181667"/>
                    <a:pt x="43465" y="194926"/>
                    <a:pt x="64953" y="203384"/>
                  </a:cubicBezTo>
                  <a:close/>
                  <a:moveTo>
                    <a:pt x="125304" y="49308"/>
                  </a:moveTo>
                  <a:cubicBezTo>
                    <a:pt x="168280" y="49308"/>
                    <a:pt x="183825" y="84055"/>
                    <a:pt x="183825" y="114459"/>
                  </a:cubicBezTo>
                  <a:cubicBezTo>
                    <a:pt x="183597" y="147834"/>
                    <a:pt x="167137" y="181438"/>
                    <a:pt x="117760" y="184867"/>
                  </a:cubicBezTo>
                  <a:cubicBezTo>
                    <a:pt x="80269" y="185325"/>
                    <a:pt x="53752" y="157435"/>
                    <a:pt x="52837" y="116973"/>
                  </a:cubicBezTo>
                  <a:cubicBezTo>
                    <a:pt x="52152" y="78797"/>
                    <a:pt x="80041" y="49079"/>
                    <a:pt x="125304" y="49308"/>
                  </a:cubicBezTo>
                  <a:close/>
                </a:path>
              </a:pathLst>
            </a:custGeom>
            <a:solidFill>
              <a:srgbClr val="FFFFFF"/>
            </a:solidFill>
            <a:ln w="2286" cap="flat">
              <a:noFill/>
              <a:prstDash val="solid"/>
              <a:miter/>
            </a:ln>
          </p:spPr>
          <p:txBody>
            <a:bodyPr rtlCol="0" anchor="ctr"/>
            <a:lstStyle/>
            <a:p>
              <a:endParaRPr lang="en-US"/>
            </a:p>
          </p:txBody>
        </p:sp>
        <p:sp>
          <p:nvSpPr>
            <p:cNvPr id="47" name="Freeform 497">
              <a:extLst>
                <a:ext uri="{FF2B5EF4-FFF2-40B4-BE49-F238E27FC236}">
                  <a16:creationId xmlns:a16="http://schemas.microsoft.com/office/drawing/2014/main" id="{66520EA6-3CD7-BFFA-52B9-C85FE63685FB}"/>
                </a:ext>
              </a:extLst>
            </p:cNvPr>
            <p:cNvSpPr/>
            <p:nvPr/>
          </p:nvSpPr>
          <p:spPr>
            <a:xfrm>
              <a:off x="7385661" y="3391738"/>
              <a:ext cx="2971" cy="1143"/>
            </a:xfrm>
            <a:custGeom>
              <a:avLst/>
              <a:gdLst>
                <a:gd name="connsiteX0" fmla="*/ 0 w 2971"/>
                <a:gd name="connsiteY0" fmla="*/ 0 h 1143"/>
                <a:gd name="connsiteX1" fmla="*/ 2972 w 2971"/>
                <a:gd name="connsiteY1" fmla="*/ 1143 h 1143"/>
                <a:gd name="connsiteX2" fmla="*/ 0 w 2971"/>
                <a:gd name="connsiteY2" fmla="*/ 0 h 1143"/>
              </a:gdLst>
              <a:ahLst/>
              <a:cxnLst>
                <a:cxn ang="0">
                  <a:pos x="connsiteX0" y="connsiteY0"/>
                </a:cxn>
                <a:cxn ang="0">
                  <a:pos x="connsiteX1" y="connsiteY1"/>
                </a:cxn>
                <a:cxn ang="0">
                  <a:pos x="connsiteX2" y="connsiteY2"/>
                </a:cxn>
              </a:cxnLst>
              <a:rect l="l" t="t" r="r" b="b"/>
              <a:pathLst>
                <a:path w="2971" h="1143">
                  <a:moveTo>
                    <a:pt x="0" y="0"/>
                  </a:moveTo>
                  <a:cubicBezTo>
                    <a:pt x="914" y="457"/>
                    <a:pt x="2057" y="686"/>
                    <a:pt x="2972" y="1143"/>
                  </a:cubicBezTo>
                  <a:cubicBezTo>
                    <a:pt x="2057" y="914"/>
                    <a:pt x="914" y="457"/>
                    <a:pt x="0" y="0"/>
                  </a:cubicBezTo>
                  <a:close/>
                </a:path>
              </a:pathLst>
            </a:custGeom>
            <a:solidFill>
              <a:srgbClr val="FFFFFF"/>
            </a:solidFill>
            <a:ln w="2286" cap="flat">
              <a:noFill/>
              <a:prstDash val="solid"/>
              <a:miter/>
            </a:ln>
          </p:spPr>
          <p:txBody>
            <a:bodyPr rtlCol="0" anchor="ctr"/>
            <a:lstStyle/>
            <a:p>
              <a:endParaRPr lang="en-US"/>
            </a:p>
          </p:txBody>
        </p:sp>
        <p:sp>
          <p:nvSpPr>
            <p:cNvPr id="48" name="Freeform 498">
              <a:extLst>
                <a:ext uri="{FF2B5EF4-FFF2-40B4-BE49-F238E27FC236}">
                  <a16:creationId xmlns:a16="http://schemas.microsoft.com/office/drawing/2014/main" id="{9EEF4E96-B36E-54A9-1FF5-58E15DF1A63A}"/>
                </a:ext>
              </a:extLst>
            </p:cNvPr>
            <p:cNvSpPr/>
            <p:nvPr/>
          </p:nvSpPr>
          <p:spPr>
            <a:xfrm>
              <a:off x="7412178" y="3398596"/>
              <a:ext cx="2057" cy="228"/>
            </a:xfrm>
            <a:custGeom>
              <a:avLst/>
              <a:gdLst>
                <a:gd name="connsiteX0" fmla="*/ 2057 w 2057"/>
                <a:gd name="connsiteY0" fmla="*/ 229 h 228"/>
                <a:gd name="connsiteX1" fmla="*/ 0 w 2057"/>
                <a:gd name="connsiteY1" fmla="*/ 0 h 228"/>
                <a:gd name="connsiteX2" fmla="*/ 2057 w 2057"/>
                <a:gd name="connsiteY2" fmla="*/ 229 h 228"/>
              </a:gdLst>
              <a:ahLst/>
              <a:cxnLst>
                <a:cxn ang="0">
                  <a:pos x="connsiteX0" y="connsiteY0"/>
                </a:cxn>
                <a:cxn ang="0">
                  <a:pos x="connsiteX1" y="connsiteY1"/>
                </a:cxn>
                <a:cxn ang="0">
                  <a:pos x="connsiteX2" y="connsiteY2"/>
                </a:cxn>
              </a:cxnLst>
              <a:rect l="l" t="t" r="r" b="b"/>
              <a:pathLst>
                <a:path w="2057" h="228">
                  <a:moveTo>
                    <a:pt x="2057" y="229"/>
                  </a:moveTo>
                  <a:cubicBezTo>
                    <a:pt x="1371" y="229"/>
                    <a:pt x="685" y="0"/>
                    <a:pt x="0" y="0"/>
                  </a:cubicBezTo>
                  <a:cubicBezTo>
                    <a:pt x="685" y="0"/>
                    <a:pt x="1371" y="0"/>
                    <a:pt x="2057" y="229"/>
                  </a:cubicBezTo>
                  <a:close/>
                </a:path>
              </a:pathLst>
            </a:custGeom>
            <a:solidFill>
              <a:srgbClr val="FFFFFF"/>
            </a:solidFill>
            <a:ln w="2286" cap="flat">
              <a:noFill/>
              <a:prstDash val="solid"/>
              <a:miter/>
            </a:ln>
          </p:spPr>
          <p:txBody>
            <a:bodyPr rtlCol="0" anchor="ctr"/>
            <a:lstStyle/>
            <a:p>
              <a:endParaRPr lang="en-US"/>
            </a:p>
          </p:txBody>
        </p:sp>
        <p:sp>
          <p:nvSpPr>
            <p:cNvPr id="49" name="Freeform 499">
              <a:extLst>
                <a:ext uri="{FF2B5EF4-FFF2-40B4-BE49-F238E27FC236}">
                  <a16:creationId xmlns:a16="http://schemas.microsoft.com/office/drawing/2014/main" id="{6ADD644A-4282-D8A7-D6F6-80CF35A20314}"/>
                </a:ext>
              </a:extLst>
            </p:cNvPr>
            <p:cNvSpPr/>
            <p:nvPr/>
          </p:nvSpPr>
          <p:spPr>
            <a:xfrm>
              <a:off x="7519163" y="3210687"/>
              <a:ext cx="2286" cy="3200"/>
            </a:xfrm>
            <a:custGeom>
              <a:avLst/>
              <a:gdLst>
                <a:gd name="connsiteX0" fmla="*/ 0 w 2286"/>
                <a:gd name="connsiteY0" fmla="*/ 0 h 3200"/>
                <a:gd name="connsiteX1" fmla="*/ 2286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915" y="1143"/>
                    <a:pt x="1601" y="2057"/>
                    <a:pt x="2286" y="3200"/>
                  </a:cubicBezTo>
                  <a:cubicBezTo>
                    <a:pt x="1601" y="2057"/>
                    <a:pt x="915" y="1143"/>
                    <a:pt x="0" y="0"/>
                  </a:cubicBezTo>
                  <a:close/>
                </a:path>
              </a:pathLst>
            </a:custGeom>
            <a:solidFill>
              <a:srgbClr val="FFFFFF"/>
            </a:solidFill>
            <a:ln w="2286" cap="flat">
              <a:noFill/>
              <a:prstDash val="solid"/>
              <a:miter/>
            </a:ln>
          </p:spPr>
          <p:txBody>
            <a:bodyPr rtlCol="0" anchor="ctr"/>
            <a:lstStyle/>
            <a:p>
              <a:endParaRPr lang="en-US"/>
            </a:p>
          </p:txBody>
        </p:sp>
        <p:sp>
          <p:nvSpPr>
            <p:cNvPr id="50" name="Freeform 500">
              <a:extLst>
                <a:ext uri="{FF2B5EF4-FFF2-40B4-BE49-F238E27FC236}">
                  <a16:creationId xmlns:a16="http://schemas.microsoft.com/office/drawing/2014/main" id="{B551C166-A3E5-F409-FC40-0CDF39721C04}"/>
                </a:ext>
              </a:extLst>
            </p:cNvPr>
            <p:cNvSpPr/>
            <p:nvPr/>
          </p:nvSpPr>
          <p:spPr>
            <a:xfrm>
              <a:off x="7526250" y="3220516"/>
              <a:ext cx="3200" cy="5257"/>
            </a:xfrm>
            <a:custGeom>
              <a:avLst/>
              <a:gdLst>
                <a:gd name="connsiteX0" fmla="*/ 0 w 3200"/>
                <a:gd name="connsiteY0" fmla="*/ 0 h 5257"/>
                <a:gd name="connsiteX1" fmla="*/ 3200 w 3200"/>
                <a:gd name="connsiteY1" fmla="*/ 5258 h 5257"/>
                <a:gd name="connsiteX2" fmla="*/ 0 w 3200"/>
                <a:gd name="connsiteY2" fmla="*/ 0 h 5257"/>
              </a:gdLst>
              <a:ahLst/>
              <a:cxnLst>
                <a:cxn ang="0">
                  <a:pos x="connsiteX0" y="connsiteY0"/>
                </a:cxn>
                <a:cxn ang="0">
                  <a:pos x="connsiteX1" y="connsiteY1"/>
                </a:cxn>
                <a:cxn ang="0">
                  <a:pos x="connsiteX2" y="connsiteY2"/>
                </a:cxn>
              </a:cxnLst>
              <a:rect l="l" t="t" r="r" b="b"/>
              <a:pathLst>
                <a:path w="3200" h="5257">
                  <a:moveTo>
                    <a:pt x="0" y="0"/>
                  </a:moveTo>
                  <a:cubicBezTo>
                    <a:pt x="1143" y="1829"/>
                    <a:pt x="2057" y="3429"/>
                    <a:pt x="3200" y="5258"/>
                  </a:cubicBezTo>
                  <a:cubicBezTo>
                    <a:pt x="2057" y="3658"/>
                    <a:pt x="914" y="1829"/>
                    <a:pt x="0" y="0"/>
                  </a:cubicBezTo>
                  <a:close/>
                </a:path>
              </a:pathLst>
            </a:custGeom>
            <a:solidFill>
              <a:srgbClr val="FFFFFF"/>
            </a:solidFill>
            <a:ln w="2286" cap="flat">
              <a:noFill/>
              <a:prstDash val="solid"/>
              <a:miter/>
            </a:ln>
          </p:spPr>
          <p:txBody>
            <a:bodyPr rtlCol="0" anchor="ctr"/>
            <a:lstStyle/>
            <a:p>
              <a:endParaRPr lang="en-US"/>
            </a:p>
          </p:txBody>
        </p:sp>
        <p:sp>
          <p:nvSpPr>
            <p:cNvPr id="51" name="Freeform 501">
              <a:extLst>
                <a:ext uri="{FF2B5EF4-FFF2-40B4-BE49-F238E27FC236}">
                  <a16:creationId xmlns:a16="http://schemas.microsoft.com/office/drawing/2014/main" id="{B3C22091-4CD4-74C9-FFBD-68F46A6BE72C}"/>
                </a:ext>
              </a:extLst>
            </p:cNvPr>
            <p:cNvSpPr/>
            <p:nvPr/>
          </p:nvSpPr>
          <p:spPr>
            <a:xfrm>
              <a:off x="7522821" y="3215487"/>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914" y="1143"/>
                    <a:pt x="1600" y="2286"/>
                    <a:pt x="2286" y="3429"/>
                  </a:cubicBezTo>
                  <a:cubicBezTo>
                    <a:pt x="1600"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52" name="Freeform 502">
              <a:extLst>
                <a:ext uri="{FF2B5EF4-FFF2-40B4-BE49-F238E27FC236}">
                  <a16:creationId xmlns:a16="http://schemas.microsoft.com/office/drawing/2014/main" id="{2DA65A29-66B0-EE7A-3D38-82A105CD101D}"/>
                </a:ext>
              </a:extLst>
            </p:cNvPr>
            <p:cNvSpPr/>
            <p:nvPr/>
          </p:nvSpPr>
          <p:spPr>
            <a:xfrm>
              <a:off x="7428180" y="3399510"/>
              <a:ext cx="1143" cy="2286"/>
            </a:xfrm>
            <a:custGeom>
              <a:avLst/>
              <a:gdLst>
                <a:gd name="connsiteX0" fmla="*/ 1143 w 1143"/>
                <a:gd name="connsiteY0" fmla="*/ 0 h 2286"/>
                <a:gd name="connsiteX1" fmla="*/ 0 w 1143"/>
                <a:gd name="connsiteY1" fmla="*/ 0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5" y="0"/>
                    <a:pt x="228" y="0"/>
                    <a:pt x="0" y="0"/>
                  </a:cubicBezTo>
                  <a:cubicBezTo>
                    <a:pt x="228" y="0"/>
                    <a:pt x="685" y="0"/>
                    <a:pt x="1143" y="0"/>
                  </a:cubicBezTo>
                  <a:close/>
                </a:path>
              </a:pathLst>
            </a:custGeom>
            <a:solidFill>
              <a:srgbClr val="FFFFFF"/>
            </a:solidFill>
            <a:ln w="2286" cap="flat">
              <a:noFill/>
              <a:prstDash val="solid"/>
              <a:miter/>
            </a:ln>
          </p:spPr>
          <p:txBody>
            <a:bodyPr rtlCol="0" anchor="ctr"/>
            <a:lstStyle/>
            <a:p>
              <a:endParaRPr lang="en-US"/>
            </a:p>
          </p:txBody>
        </p:sp>
        <p:sp>
          <p:nvSpPr>
            <p:cNvPr id="53" name="Freeform 503">
              <a:extLst>
                <a:ext uri="{FF2B5EF4-FFF2-40B4-BE49-F238E27FC236}">
                  <a16:creationId xmlns:a16="http://schemas.microsoft.com/office/drawing/2014/main" id="{0CBF2246-5A9D-C11C-7C27-E71DEADC641A}"/>
                </a:ext>
              </a:extLst>
            </p:cNvPr>
            <p:cNvSpPr/>
            <p:nvPr/>
          </p:nvSpPr>
          <p:spPr>
            <a:xfrm>
              <a:off x="7424065" y="3399510"/>
              <a:ext cx="1600" cy="2286"/>
            </a:xfrm>
            <a:custGeom>
              <a:avLst/>
              <a:gdLst>
                <a:gd name="connsiteX0" fmla="*/ 1600 w 1600"/>
                <a:gd name="connsiteY0" fmla="*/ 0 h 2286"/>
                <a:gd name="connsiteX1" fmla="*/ 0 w 1600"/>
                <a:gd name="connsiteY1" fmla="*/ 0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0"/>
                    <a:pt x="457" y="0"/>
                    <a:pt x="0" y="0"/>
                  </a:cubicBezTo>
                  <a:cubicBezTo>
                    <a:pt x="686" y="0"/>
                    <a:pt x="1143" y="0"/>
                    <a:pt x="1600" y="0"/>
                  </a:cubicBezTo>
                  <a:close/>
                </a:path>
              </a:pathLst>
            </a:custGeom>
            <a:solidFill>
              <a:srgbClr val="FFFFFF"/>
            </a:solidFill>
            <a:ln w="2286" cap="flat">
              <a:noFill/>
              <a:prstDash val="solid"/>
              <a:miter/>
            </a:ln>
          </p:spPr>
          <p:txBody>
            <a:bodyPr rtlCol="0" anchor="ctr"/>
            <a:lstStyle/>
            <a:p>
              <a:endParaRPr lang="en-US"/>
            </a:p>
          </p:txBody>
        </p:sp>
        <p:sp>
          <p:nvSpPr>
            <p:cNvPr id="54" name="Freeform 504">
              <a:extLst>
                <a:ext uri="{FF2B5EF4-FFF2-40B4-BE49-F238E27FC236}">
                  <a16:creationId xmlns:a16="http://schemas.microsoft.com/office/drawing/2014/main" id="{3BA04EEF-28C8-3D2C-A053-95F8723B0AA4}"/>
                </a:ext>
              </a:extLst>
            </p:cNvPr>
            <p:cNvSpPr/>
            <p:nvPr/>
          </p:nvSpPr>
          <p:spPr>
            <a:xfrm>
              <a:off x="7416064" y="3398824"/>
              <a:ext cx="2057" cy="228"/>
            </a:xfrm>
            <a:custGeom>
              <a:avLst/>
              <a:gdLst>
                <a:gd name="connsiteX0" fmla="*/ 2057 w 2057"/>
                <a:gd name="connsiteY0" fmla="*/ 229 h 228"/>
                <a:gd name="connsiteX1" fmla="*/ 0 w 2057"/>
                <a:gd name="connsiteY1" fmla="*/ 0 h 228"/>
                <a:gd name="connsiteX2" fmla="*/ 2057 w 2057"/>
                <a:gd name="connsiteY2" fmla="*/ 229 h 228"/>
              </a:gdLst>
              <a:ahLst/>
              <a:cxnLst>
                <a:cxn ang="0">
                  <a:pos x="connsiteX0" y="connsiteY0"/>
                </a:cxn>
                <a:cxn ang="0">
                  <a:pos x="connsiteX1" y="connsiteY1"/>
                </a:cxn>
                <a:cxn ang="0">
                  <a:pos x="connsiteX2" y="connsiteY2"/>
                </a:cxn>
              </a:cxnLst>
              <a:rect l="l" t="t" r="r" b="b"/>
              <a:pathLst>
                <a:path w="2057" h="228">
                  <a:moveTo>
                    <a:pt x="2057" y="229"/>
                  </a:moveTo>
                  <a:cubicBezTo>
                    <a:pt x="1371" y="229"/>
                    <a:pt x="686" y="0"/>
                    <a:pt x="0" y="0"/>
                  </a:cubicBezTo>
                  <a:cubicBezTo>
                    <a:pt x="914" y="229"/>
                    <a:pt x="1371" y="229"/>
                    <a:pt x="2057" y="229"/>
                  </a:cubicBezTo>
                  <a:close/>
                </a:path>
              </a:pathLst>
            </a:custGeom>
            <a:solidFill>
              <a:srgbClr val="FFFFFF"/>
            </a:solidFill>
            <a:ln w="2286" cap="flat">
              <a:noFill/>
              <a:prstDash val="solid"/>
              <a:miter/>
            </a:ln>
          </p:spPr>
          <p:txBody>
            <a:bodyPr rtlCol="0" anchor="ctr"/>
            <a:lstStyle/>
            <a:p>
              <a:endParaRPr lang="en-US"/>
            </a:p>
          </p:txBody>
        </p:sp>
        <p:sp>
          <p:nvSpPr>
            <p:cNvPr id="55" name="Freeform 505">
              <a:extLst>
                <a:ext uri="{FF2B5EF4-FFF2-40B4-BE49-F238E27FC236}">
                  <a16:creationId xmlns:a16="http://schemas.microsoft.com/office/drawing/2014/main" id="{53586622-DC29-86B9-4413-FB942AD3C0D4}"/>
                </a:ext>
              </a:extLst>
            </p:cNvPr>
            <p:cNvSpPr/>
            <p:nvPr/>
          </p:nvSpPr>
          <p:spPr>
            <a:xfrm>
              <a:off x="7420179" y="3399282"/>
              <a:ext cx="1828" cy="228"/>
            </a:xfrm>
            <a:custGeom>
              <a:avLst/>
              <a:gdLst>
                <a:gd name="connsiteX0" fmla="*/ 1828 w 1828"/>
                <a:gd name="connsiteY0" fmla="*/ 229 h 228"/>
                <a:gd name="connsiteX1" fmla="*/ 0 w 1828"/>
                <a:gd name="connsiteY1" fmla="*/ 0 h 228"/>
                <a:gd name="connsiteX2" fmla="*/ 1828 w 1828"/>
                <a:gd name="connsiteY2" fmla="*/ 229 h 228"/>
              </a:gdLst>
              <a:ahLst/>
              <a:cxnLst>
                <a:cxn ang="0">
                  <a:pos x="connsiteX0" y="connsiteY0"/>
                </a:cxn>
                <a:cxn ang="0">
                  <a:pos x="connsiteX1" y="connsiteY1"/>
                </a:cxn>
                <a:cxn ang="0">
                  <a:pos x="connsiteX2" y="connsiteY2"/>
                </a:cxn>
              </a:cxnLst>
              <a:rect l="l" t="t" r="r" b="b"/>
              <a:pathLst>
                <a:path w="1828" h="228">
                  <a:moveTo>
                    <a:pt x="1828" y="229"/>
                  </a:moveTo>
                  <a:cubicBezTo>
                    <a:pt x="1143" y="229"/>
                    <a:pt x="685" y="229"/>
                    <a:pt x="0" y="0"/>
                  </a:cubicBezTo>
                  <a:cubicBezTo>
                    <a:pt x="685" y="0"/>
                    <a:pt x="1143" y="0"/>
                    <a:pt x="1828" y="229"/>
                  </a:cubicBezTo>
                  <a:close/>
                </a:path>
              </a:pathLst>
            </a:custGeom>
            <a:solidFill>
              <a:srgbClr val="FFFFFF"/>
            </a:solidFill>
            <a:ln w="2286" cap="flat">
              <a:noFill/>
              <a:prstDash val="solid"/>
              <a:miter/>
            </a:ln>
          </p:spPr>
          <p:txBody>
            <a:bodyPr rtlCol="0" anchor="ctr"/>
            <a:lstStyle/>
            <a:p>
              <a:endParaRPr lang="en-US"/>
            </a:p>
          </p:txBody>
        </p:sp>
        <p:sp>
          <p:nvSpPr>
            <p:cNvPr id="56" name="Freeform 506">
              <a:extLst>
                <a:ext uri="{FF2B5EF4-FFF2-40B4-BE49-F238E27FC236}">
                  <a16:creationId xmlns:a16="http://schemas.microsoft.com/office/drawing/2014/main" id="{0E4DA322-2EEC-B695-A526-766213783FC6}"/>
                </a:ext>
              </a:extLst>
            </p:cNvPr>
            <p:cNvSpPr/>
            <p:nvPr/>
          </p:nvSpPr>
          <p:spPr>
            <a:xfrm>
              <a:off x="7450812" y="3427171"/>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372"/>
                    <a:pt x="0" y="2286"/>
                  </a:cubicBezTo>
                  <a:cubicBezTo>
                    <a:pt x="0" y="1600"/>
                    <a:pt x="0" y="686"/>
                    <a:pt x="0" y="0"/>
                  </a:cubicBezTo>
                  <a:close/>
                </a:path>
              </a:pathLst>
            </a:custGeom>
            <a:solidFill>
              <a:srgbClr val="FFFFFF"/>
            </a:solidFill>
            <a:ln w="2286" cap="flat">
              <a:noFill/>
              <a:prstDash val="solid"/>
              <a:miter/>
            </a:ln>
          </p:spPr>
          <p:txBody>
            <a:bodyPr rtlCol="0" anchor="ctr"/>
            <a:lstStyle/>
            <a:p>
              <a:endParaRPr lang="en-US"/>
            </a:p>
          </p:txBody>
        </p:sp>
        <p:sp>
          <p:nvSpPr>
            <p:cNvPr id="57" name="Freeform 507">
              <a:extLst>
                <a:ext uri="{FF2B5EF4-FFF2-40B4-BE49-F238E27FC236}">
                  <a16:creationId xmlns:a16="http://schemas.microsoft.com/office/drawing/2014/main" id="{35B5149D-5F5D-679A-1D67-935617C63A1A}"/>
                </a:ext>
              </a:extLst>
            </p:cNvPr>
            <p:cNvSpPr/>
            <p:nvPr/>
          </p:nvSpPr>
          <p:spPr>
            <a:xfrm>
              <a:off x="7450812" y="3425113"/>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457"/>
                    <a:pt x="0" y="0"/>
                  </a:cubicBezTo>
                  <a:close/>
                </a:path>
              </a:pathLst>
            </a:custGeom>
            <a:solidFill>
              <a:srgbClr val="FFFFFF"/>
            </a:solidFill>
            <a:ln w="2286" cap="flat">
              <a:noFill/>
              <a:prstDash val="solid"/>
              <a:miter/>
            </a:ln>
          </p:spPr>
          <p:txBody>
            <a:bodyPr rtlCol="0" anchor="ctr"/>
            <a:lstStyle/>
            <a:p>
              <a:endParaRPr lang="en-US"/>
            </a:p>
          </p:txBody>
        </p:sp>
        <p:sp>
          <p:nvSpPr>
            <p:cNvPr id="58" name="Freeform 508">
              <a:extLst>
                <a:ext uri="{FF2B5EF4-FFF2-40B4-BE49-F238E27FC236}">
                  <a16:creationId xmlns:a16="http://schemas.microsoft.com/office/drawing/2014/main" id="{212D710D-1EE6-B8E8-BE08-3DCCA1DD6CA5}"/>
                </a:ext>
              </a:extLst>
            </p:cNvPr>
            <p:cNvSpPr/>
            <p:nvPr/>
          </p:nvSpPr>
          <p:spPr>
            <a:xfrm>
              <a:off x="7450812" y="3422827"/>
              <a:ext cx="2286" cy="1828"/>
            </a:xfrm>
            <a:custGeom>
              <a:avLst/>
              <a:gdLst>
                <a:gd name="connsiteX0" fmla="*/ 0 w 2286"/>
                <a:gd name="connsiteY0" fmla="*/ 0 h 1828"/>
                <a:gd name="connsiteX1" fmla="*/ 0 w 2286"/>
                <a:gd name="connsiteY1" fmla="*/ 1829 h 1828"/>
                <a:gd name="connsiteX2" fmla="*/ 0 w 2286"/>
                <a:gd name="connsiteY2" fmla="*/ 0 h 1828"/>
              </a:gdLst>
              <a:ahLst/>
              <a:cxnLst>
                <a:cxn ang="0">
                  <a:pos x="connsiteX0" y="connsiteY0"/>
                </a:cxn>
                <a:cxn ang="0">
                  <a:pos x="connsiteX1" y="connsiteY1"/>
                </a:cxn>
                <a:cxn ang="0">
                  <a:pos x="connsiteX2" y="connsiteY2"/>
                </a:cxn>
              </a:cxnLst>
              <a:rect l="l" t="t" r="r" b="b"/>
              <a:pathLst>
                <a:path w="2286" h="1828">
                  <a:moveTo>
                    <a:pt x="0" y="0"/>
                  </a:moveTo>
                  <a:cubicBezTo>
                    <a:pt x="0" y="457"/>
                    <a:pt x="0" y="1143"/>
                    <a:pt x="0" y="1829"/>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59" name="Freeform 509">
              <a:extLst>
                <a:ext uri="{FF2B5EF4-FFF2-40B4-BE49-F238E27FC236}">
                  <a16:creationId xmlns:a16="http://schemas.microsoft.com/office/drawing/2014/main" id="{A927C9B8-05C7-39FD-DFA1-5F37C14520D1}"/>
                </a:ext>
              </a:extLst>
            </p:cNvPr>
            <p:cNvSpPr/>
            <p:nvPr/>
          </p:nvSpPr>
          <p:spPr>
            <a:xfrm>
              <a:off x="7450812" y="3429914"/>
              <a:ext cx="2286" cy="2057"/>
            </a:xfrm>
            <a:custGeom>
              <a:avLst/>
              <a:gdLst>
                <a:gd name="connsiteX0" fmla="*/ 0 w 2286"/>
                <a:gd name="connsiteY0" fmla="*/ 0 h 2057"/>
                <a:gd name="connsiteX1" fmla="*/ 0 w 2286"/>
                <a:gd name="connsiteY1" fmla="*/ 2057 h 2057"/>
                <a:gd name="connsiteX2" fmla="*/ 0 w 2286"/>
                <a:gd name="connsiteY2" fmla="*/ 0 h 2057"/>
              </a:gdLst>
              <a:ahLst/>
              <a:cxnLst>
                <a:cxn ang="0">
                  <a:pos x="connsiteX0" y="connsiteY0"/>
                </a:cxn>
                <a:cxn ang="0">
                  <a:pos x="connsiteX1" y="connsiteY1"/>
                </a:cxn>
                <a:cxn ang="0">
                  <a:pos x="connsiteX2" y="connsiteY2"/>
                </a:cxn>
              </a:cxnLst>
              <a:rect l="l" t="t" r="r" b="b"/>
              <a:pathLst>
                <a:path w="2286" h="2057">
                  <a:moveTo>
                    <a:pt x="0" y="0"/>
                  </a:moveTo>
                  <a:cubicBezTo>
                    <a:pt x="0" y="686"/>
                    <a:pt x="0" y="1372"/>
                    <a:pt x="0" y="2057"/>
                  </a:cubicBezTo>
                  <a:cubicBezTo>
                    <a:pt x="0" y="1372"/>
                    <a:pt x="0" y="686"/>
                    <a:pt x="0" y="0"/>
                  </a:cubicBezTo>
                  <a:close/>
                </a:path>
              </a:pathLst>
            </a:custGeom>
            <a:solidFill>
              <a:srgbClr val="FFFFFF"/>
            </a:solidFill>
            <a:ln w="2286" cap="flat">
              <a:noFill/>
              <a:prstDash val="solid"/>
              <a:miter/>
            </a:ln>
          </p:spPr>
          <p:txBody>
            <a:bodyPr rtlCol="0" anchor="ctr"/>
            <a:lstStyle/>
            <a:p>
              <a:endParaRPr lang="en-US"/>
            </a:p>
          </p:txBody>
        </p:sp>
        <p:sp>
          <p:nvSpPr>
            <p:cNvPr id="60" name="Freeform 510">
              <a:extLst>
                <a:ext uri="{FF2B5EF4-FFF2-40B4-BE49-F238E27FC236}">
                  <a16:creationId xmlns:a16="http://schemas.microsoft.com/office/drawing/2014/main" id="{D9E0B45C-B857-D59A-E230-758E32E164AC}"/>
                </a:ext>
              </a:extLst>
            </p:cNvPr>
            <p:cNvSpPr/>
            <p:nvPr/>
          </p:nvSpPr>
          <p:spPr>
            <a:xfrm>
              <a:off x="7387032" y="3410753"/>
              <a:ext cx="56692" cy="406637"/>
            </a:xfrm>
            <a:custGeom>
              <a:avLst/>
              <a:gdLst>
                <a:gd name="connsiteX0" fmla="*/ 55778 w 56692"/>
                <a:gd name="connsiteY0" fmla="*/ 7502 h 406637"/>
                <a:gd name="connsiteX1" fmla="*/ 55321 w 56692"/>
                <a:gd name="connsiteY1" fmla="*/ 1787 h 406637"/>
                <a:gd name="connsiteX2" fmla="*/ 56692 w 56692"/>
                <a:gd name="connsiteY2" fmla="*/ 2015 h 406637"/>
                <a:gd name="connsiteX3" fmla="*/ 41148 w 56692"/>
                <a:gd name="connsiteY3" fmla="*/ 1787 h 406637"/>
                <a:gd name="connsiteX4" fmla="*/ 28117 w 56692"/>
                <a:gd name="connsiteY4" fmla="*/ 872 h 406637"/>
                <a:gd name="connsiteX5" fmla="*/ 8915 w 56692"/>
                <a:gd name="connsiteY5" fmla="*/ 12531 h 406637"/>
                <a:gd name="connsiteX6" fmla="*/ 9601 w 56692"/>
                <a:gd name="connsiteY6" fmla="*/ 30590 h 406637"/>
                <a:gd name="connsiteX7" fmla="*/ 9372 w 56692"/>
                <a:gd name="connsiteY7" fmla="*/ 87283 h 406637"/>
                <a:gd name="connsiteX8" fmla="*/ 5257 w 56692"/>
                <a:gd name="connsiteY8" fmla="*/ 119059 h 406637"/>
                <a:gd name="connsiteX9" fmla="*/ 0 w 56692"/>
                <a:gd name="connsiteY9" fmla="*/ 395436 h 406637"/>
                <a:gd name="connsiteX10" fmla="*/ 0 w 56692"/>
                <a:gd name="connsiteY10" fmla="*/ 406637 h 406637"/>
                <a:gd name="connsiteX11" fmla="*/ 25603 w 56692"/>
                <a:gd name="connsiteY11" fmla="*/ 325484 h 406637"/>
                <a:gd name="connsiteX12" fmla="*/ 55778 w 56692"/>
                <a:gd name="connsiteY12" fmla="*/ 7502 h 40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92" h="406637">
                  <a:moveTo>
                    <a:pt x="55778" y="7502"/>
                  </a:moveTo>
                  <a:cubicBezTo>
                    <a:pt x="55778" y="5673"/>
                    <a:pt x="55549" y="3616"/>
                    <a:pt x="55321" y="1787"/>
                  </a:cubicBezTo>
                  <a:cubicBezTo>
                    <a:pt x="55778" y="1787"/>
                    <a:pt x="56235" y="2015"/>
                    <a:pt x="56692" y="2015"/>
                  </a:cubicBezTo>
                  <a:cubicBezTo>
                    <a:pt x="53263" y="1330"/>
                    <a:pt x="48234" y="1558"/>
                    <a:pt x="41148" y="1787"/>
                  </a:cubicBezTo>
                  <a:cubicBezTo>
                    <a:pt x="36804" y="2015"/>
                    <a:pt x="32232" y="2015"/>
                    <a:pt x="28117" y="872"/>
                  </a:cubicBezTo>
                  <a:cubicBezTo>
                    <a:pt x="17373" y="-2099"/>
                    <a:pt x="9829" y="2701"/>
                    <a:pt x="8915" y="12531"/>
                  </a:cubicBezTo>
                  <a:cubicBezTo>
                    <a:pt x="8229" y="19846"/>
                    <a:pt x="7772" y="23275"/>
                    <a:pt x="9601" y="30590"/>
                  </a:cubicBezTo>
                  <a:cubicBezTo>
                    <a:pt x="25146" y="40420"/>
                    <a:pt x="21945" y="77453"/>
                    <a:pt x="9372" y="87283"/>
                  </a:cubicBezTo>
                  <a:cubicBezTo>
                    <a:pt x="2057" y="100313"/>
                    <a:pt x="5715" y="105343"/>
                    <a:pt x="5257" y="119059"/>
                  </a:cubicBezTo>
                  <a:cubicBezTo>
                    <a:pt x="1143" y="211184"/>
                    <a:pt x="685" y="303310"/>
                    <a:pt x="0" y="395436"/>
                  </a:cubicBezTo>
                  <a:cubicBezTo>
                    <a:pt x="0" y="399094"/>
                    <a:pt x="0" y="402980"/>
                    <a:pt x="0" y="406637"/>
                  </a:cubicBezTo>
                  <a:cubicBezTo>
                    <a:pt x="12573" y="380806"/>
                    <a:pt x="21488" y="353145"/>
                    <a:pt x="25603" y="325484"/>
                  </a:cubicBezTo>
                  <a:cubicBezTo>
                    <a:pt x="30861" y="293480"/>
                    <a:pt x="55778" y="44306"/>
                    <a:pt x="55778" y="7502"/>
                  </a:cubicBezTo>
                  <a:close/>
                </a:path>
              </a:pathLst>
            </a:custGeom>
            <a:solidFill>
              <a:srgbClr val="FFC000"/>
            </a:solidFill>
            <a:ln w="2286" cap="flat">
              <a:noFill/>
              <a:prstDash val="solid"/>
              <a:miter/>
            </a:ln>
          </p:spPr>
          <p:txBody>
            <a:bodyPr rtlCol="0" anchor="ctr"/>
            <a:lstStyle/>
            <a:p>
              <a:endParaRPr lang="en-US"/>
            </a:p>
          </p:txBody>
        </p:sp>
        <p:sp>
          <p:nvSpPr>
            <p:cNvPr id="61" name="Freeform 511">
              <a:extLst>
                <a:ext uri="{FF2B5EF4-FFF2-40B4-BE49-F238E27FC236}">
                  <a16:creationId xmlns:a16="http://schemas.microsoft.com/office/drawing/2014/main" id="{FE548249-2B8F-851C-58EF-EA9ADC7499EB}"/>
                </a:ext>
              </a:extLst>
            </p:cNvPr>
            <p:cNvSpPr/>
            <p:nvPr/>
          </p:nvSpPr>
          <p:spPr>
            <a:xfrm>
              <a:off x="7450583" y="3432657"/>
              <a:ext cx="2286" cy="2743"/>
            </a:xfrm>
            <a:custGeom>
              <a:avLst/>
              <a:gdLst>
                <a:gd name="connsiteX0" fmla="*/ 0 w 2286"/>
                <a:gd name="connsiteY0" fmla="*/ 0 h 2743"/>
                <a:gd name="connsiteX1" fmla="*/ 0 w 2286"/>
                <a:gd name="connsiteY1" fmla="*/ 2743 h 2743"/>
                <a:gd name="connsiteX2" fmla="*/ 0 w 2286"/>
                <a:gd name="connsiteY2" fmla="*/ 0 h 2743"/>
              </a:gdLst>
              <a:ahLst/>
              <a:cxnLst>
                <a:cxn ang="0">
                  <a:pos x="connsiteX0" y="connsiteY0"/>
                </a:cxn>
                <a:cxn ang="0">
                  <a:pos x="connsiteX1" y="connsiteY1"/>
                </a:cxn>
                <a:cxn ang="0">
                  <a:pos x="connsiteX2" y="connsiteY2"/>
                </a:cxn>
              </a:cxnLst>
              <a:rect l="l" t="t" r="r" b="b"/>
              <a:pathLst>
                <a:path w="2286" h="2743">
                  <a:moveTo>
                    <a:pt x="0" y="0"/>
                  </a:moveTo>
                  <a:cubicBezTo>
                    <a:pt x="0" y="914"/>
                    <a:pt x="0" y="1829"/>
                    <a:pt x="0" y="2743"/>
                  </a:cubicBezTo>
                  <a:cubicBezTo>
                    <a:pt x="0" y="1829"/>
                    <a:pt x="0" y="914"/>
                    <a:pt x="0" y="0"/>
                  </a:cubicBezTo>
                  <a:close/>
                </a:path>
              </a:pathLst>
            </a:custGeom>
            <a:solidFill>
              <a:srgbClr val="FFFFFF"/>
            </a:solidFill>
            <a:ln w="2286" cap="flat">
              <a:noFill/>
              <a:prstDash val="solid"/>
              <a:miter/>
            </a:ln>
          </p:spPr>
          <p:txBody>
            <a:bodyPr rtlCol="0" anchor="ctr"/>
            <a:lstStyle/>
            <a:p>
              <a:endParaRPr lang="en-US"/>
            </a:p>
          </p:txBody>
        </p:sp>
        <p:sp>
          <p:nvSpPr>
            <p:cNvPr id="62" name="Freeform 512">
              <a:extLst>
                <a:ext uri="{FF2B5EF4-FFF2-40B4-BE49-F238E27FC236}">
                  <a16:creationId xmlns:a16="http://schemas.microsoft.com/office/drawing/2014/main" id="{C2125AA2-C56C-9398-0689-6A9D8A2F1EC0}"/>
                </a:ext>
              </a:extLst>
            </p:cNvPr>
            <p:cNvSpPr/>
            <p:nvPr/>
          </p:nvSpPr>
          <p:spPr>
            <a:xfrm>
              <a:off x="7450126" y="3418255"/>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0" y="686"/>
                    <a:pt x="0" y="229"/>
                    <a:pt x="0" y="0"/>
                  </a:cubicBezTo>
                  <a:close/>
                </a:path>
              </a:pathLst>
            </a:custGeom>
            <a:solidFill>
              <a:srgbClr val="FFFFFF"/>
            </a:solidFill>
            <a:ln w="2286" cap="flat">
              <a:noFill/>
              <a:prstDash val="solid"/>
              <a:miter/>
            </a:ln>
          </p:spPr>
          <p:txBody>
            <a:bodyPr rtlCol="0" anchor="ctr"/>
            <a:lstStyle/>
            <a:p>
              <a:endParaRPr lang="en-US"/>
            </a:p>
          </p:txBody>
        </p:sp>
        <p:sp>
          <p:nvSpPr>
            <p:cNvPr id="63" name="Freeform 513">
              <a:extLst>
                <a:ext uri="{FF2B5EF4-FFF2-40B4-BE49-F238E27FC236}">
                  <a16:creationId xmlns:a16="http://schemas.microsoft.com/office/drawing/2014/main" id="{488E516C-F820-8121-4466-DEA6DF3093C7}"/>
                </a:ext>
              </a:extLst>
            </p:cNvPr>
            <p:cNvSpPr/>
            <p:nvPr/>
          </p:nvSpPr>
          <p:spPr>
            <a:xfrm>
              <a:off x="7445325" y="3413226"/>
              <a:ext cx="1143" cy="457"/>
            </a:xfrm>
            <a:custGeom>
              <a:avLst/>
              <a:gdLst>
                <a:gd name="connsiteX0" fmla="*/ 0 w 1143"/>
                <a:gd name="connsiteY0" fmla="*/ 0 h 457"/>
                <a:gd name="connsiteX1" fmla="*/ 1143 w 1143"/>
                <a:gd name="connsiteY1" fmla="*/ 457 h 457"/>
                <a:gd name="connsiteX2" fmla="*/ 0 w 1143"/>
                <a:gd name="connsiteY2" fmla="*/ 0 h 457"/>
              </a:gdLst>
              <a:ahLst/>
              <a:cxnLst>
                <a:cxn ang="0">
                  <a:pos x="connsiteX0" y="connsiteY0"/>
                </a:cxn>
                <a:cxn ang="0">
                  <a:pos x="connsiteX1" y="connsiteY1"/>
                </a:cxn>
                <a:cxn ang="0">
                  <a:pos x="connsiteX2" y="connsiteY2"/>
                </a:cxn>
              </a:cxnLst>
              <a:rect l="l" t="t" r="r" b="b"/>
              <a:pathLst>
                <a:path w="1143" h="457">
                  <a:moveTo>
                    <a:pt x="0" y="0"/>
                  </a:moveTo>
                  <a:cubicBezTo>
                    <a:pt x="457" y="229"/>
                    <a:pt x="685" y="229"/>
                    <a:pt x="1143" y="457"/>
                  </a:cubicBezTo>
                  <a:cubicBezTo>
                    <a:pt x="685" y="229"/>
                    <a:pt x="457" y="229"/>
                    <a:pt x="0" y="0"/>
                  </a:cubicBezTo>
                  <a:close/>
                </a:path>
              </a:pathLst>
            </a:custGeom>
            <a:solidFill>
              <a:srgbClr val="FFFFFF"/>
            </a:solidFill>
            <a:ln w="2286" cap="flat">
              <a:noFill/>
              <a:prstDash val="solid"/>
              <a:miter/>
            </a:ln>
          </p:spPr>
          <p:txBody>
            <a:bodyPr rtlCol="0" anchor="ctr"/>
            <a:lstStyle/>
            <a:p>
              <a:endParaRPr lang="en-US"/>
            </a:p>
          </p:txBody>
        </p:sp>
        <p:sp>
          <p:nvSpPr>
            <p:cNvPr id="64" name="Freeform 514">
              <a:extLst>
                <a:ext uri="{FF2B5EF4-FFF2-40B4-BE49-F238E27FC236}">
                  <a16:creationId xmlns:a16="http://schemas.microsoft.com/office/drawing/2014/main" id="{3DE00FC4-D361-8EDF-044B-460924E72AC2}"/>
                </a:ext>
              </a:extLst>
            </p:cNvPr>
            <p:cNvSpPr/>
            <p:nvPr/>
          </p:nvSpPr>
          <p:spPr>
            <a:xfrm>
              <a:off x="7450583" y="3421227"/>
              <a:ext cx="228" cy="1371"/>
            </a:xfrm>
            <a:custGeom>
              <a:avLst/>
              <a:gdLst>
                <a:gd name="connsiteX0" fmla="*/ 0 w 228"/>
                <a:gd name="connsiteY0" fmla="*/ 0 h 1371"/>
                <a:gd name="connsiteX1" fmla="*/ 229 w 228"/>
                <a:gd name="connsiteY1" fmla="*/ 1372 h 1371"/>
                <a:gd name="connsiteX2" fmla="*/ 0 w 228"/>
                <a:gd name="connsiteY2" fmla="*/ 0 h 1371"/>
              </a:gdLst>
              <a:ahLst/>
              <a:cxnLst>
                <a:cxn ang="0">
                  <a:pos x="connsiteX0" y="connsiteY0"/>
                </a:cxn>
                <a:cxn ang="0">
                  <a:pos x="connsiteX1" y="connsiteY1"/>
                </a:cxn>
                <a:cxn ang="0">
                  <a:pos x="connsiteX2" y="connsiteY2"/>
                </a:cxn>
              </a:cxnLst>
              <a:rect l="l" t="t" r="r" b="b"/>
              <a:pathLst>
                <a:path w="228" h="1371">
                  <a:moveTo>
                    <a:pt x="0" y="0"/>
                  </a:moveTo>
                  <a:cubicBezTo>
                    <a:pt x="0" y="457"/>
                    <a:pt x="0" y="914"/>
                    <a:pt x="229" y="1372"/>
                  </a:cubicBezTo>
                  <a:cubicBezTo>
                    <a:pt x="0" y="914"/>
                    <a:pt x="0" y="457"/>
                    <a:pt x="0" y="0"/>
                  </a:cubicBezTo>
                  <a:close/>
                </a:path>
              </a:pathLst>
            </a:custGeom>
            <a:solidFill>
              <a:srgbClr val="FFFFFF"/>
            </a:solidFill>
            <a:ln w="2286" cap="flat">
              <a:noFill/>
              <a:prstDash val="solid"/>
              <a:miter/>
            </a:ln>
          </p:spPr>
          <p:txBody>
            <a:bodyPr rtlCol="0" anchor="ctr"/>
            <a:lstStyle/>
            <a:p>
              <a:endParaRPr lang="en-US"/>
            </a:p>
          </p:txBody>
        </p:sp>
        <p:sp>
          <p:nvSpPr>
            <p:cNvPr id="65" name="Freeform 515">
              <a:extLst>
                <a:ext uri="{FF2B5EF4-FFF2-40B4-BE49-F238E27FC236}">
                  <a16:creationId xmlns:a16="http://schemas.microsoft.com/office/drawing/2014/main" id="{07E286AF-C37E-D459-3897-4D6F7C5CA33B}"/>
                </a:ext>
              </a:extLst>
            </p:cNvPr>
            <p:cNvSpPr/>
            <p:nvPr/>
          </p:nvSpPr>
          <p:spPr>
            <a:xfrm>
              <a:off x="7444182" y="3412998"/>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685" y="229"/>
                    <a:pt x="1143" y="229"/>
                  </a:cubicBezTo>
                  <a:cubicBezTo>
                    <a:pt x="685" y="0"/>
                    <a:pt x="457" y="0"/>
                    <a:pt x="0" y="0"/>
                  </a:cubicBezTo>
                  <a:close/>
                </a:path>
              </a:pathLst>
            </a:custGeom>
            <a:solidFill>
              <a:srgbClr val="FFFFFF"/>
            </a:solidFill>
            <a:ln w="2286" cap="flat">
              <a:noFill/>
              <a:prstDash val="solid"/>
              <a:miter/>
            </a:ln>
          </p:spPr>
          <p:txBody>
            <a:bodyPr rtlCol="0" anchor="ctr"/>
            <a:lstStyle/>
            <a:p>
              <a:endParaRPr lang="en-US"/>
            </a:p>
          </p:txBody>
        </p:sp>
        <p:sp>
          <p:nvSpPr>
            <p:cNvPr id="66" name="Freeform 516">
              <a:extLst>
                <a:ext uri="{FF2B5EF4-FFF2-40B4-BE49-F238E27FC236}">
                  <a16:creationId xmlns:a16="http://schemas.microsoft.com/office/drawing/2014/main" id="{6E5237E8-9328-42A9-AA1F-E436DC09D0D2}"/>
                </a:ext>
              </a:extLst>
            </p:cNvPr>
            <p:cNvSpPr/>
            <p:nvPr/>
          </p:nvSpPr>
          <p:spPr>
            <a:xfrm>
              <a:off x="7447611" y="3414369"/>
              <a:ext cx="685" cy="685"/>
            </a:xfrm>
            <a:custGeom>
              <a:avLst/>
              <a:gdLst>
                <a:gd name="connsiteX0" fmla="*/ 0 w 685"/>
                <a:gd name="connsiteY0" fmla="*/ 0 h 685"/>
                <a:gd name="connsiteX1" fmla="*/ 685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5" y="686"/>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67" name="Freeform 517">
              <a:extLst>
                <a:ext uri="{FF2B5EF4-FFF2-40B4-BE49-F238E27FC236}">
                  <a16:creationId xmlns:a16="http://schemas.microsoft.com/office/drawing/2014/main" id="{A346498F-A232-953C-F396-DCFE4D0EBAA4}"/>
                </a:ext>
              </a:extLst>
            </p:cNvPr>
            <p:cNvSpPr/>
            <p:nvPr/>
          </p:nvSpPr>
          <p:spPr>
            <a:xfrm>
              <a:off x="7446697" y="3413683"/>
              <a:ext cx="685" cy="457"/>
            </a:xfrm>
            <a:custGeom>
              <a:avLst/>
              <a:gdLst>
                <a:gd name="connsiteX0" fmla="*/ 0 w 685"/>
                <a:gd name="connsiteY0" fmla="*/ 0 h 457"/>
                <a:gd name="connsiteX1" fmla="*/ 686 w 685"/>
                <a:gd name="connsiteY1" fmla="*/ 457 h 457"/>
                <a:gd name="connsiteX2" fmla="*/ 0 w 685"/>
                <a:gd name="connsiteY2" fmla="*/ 0 h 457"/>
              </a:gdLst>
              <a:ahLst/>
              <a:cxnLst>
                <a:cxn ang="0">
                  <a:pos x="connsiteX0" y="connsiteY0"/>
                </a:cxn>
                <a:cxn ang="0">
                  <a:pos x="connsiteX1" y="connsiteY1"/>
                </a:cxn>
                <a:cxn ang="0">
                  <a:pos x="connsiteX2" y="connsiteY2"/>
                </a:cxn>
              </a:cxnLst>
              <a:rect l="l" t="t" r="r" b="b"/>
              <a:pathLst>
                <a:path w="685" h="457">
                  <a:moveTo>
                    <a:pt x="0" y="0"/>
                  </a:moveTo>
                  <a:cubicBezTo>
                    <a:pt x="229" y="229"/>
                    <a:pt x="457" y="229"/>
                    <a:pt x="686" y="457"/>
                  </a:cubicBezTo>
                  <a:cubicBezTo>
                    <a:pt x="457" y="229"/>
                    <a:pt x="229" y="229"/>
                    <a:pt x="0" y="0"/>
                  </a:cubicBezTo>
                  <a:close/>
                </a:path>
              </a:pathLst>
            </a:custGeom>
            <a:solidFill>
              <a:srgbClr val="FFFFFF"/>
            </a:solidFill>
            <a:ln w="2286" cap="flat">
              <a:noFill/>
              <a:prstDash val="solid"/>
              <a:miter/>
            </a:ln>
          </p:spPr>
          <p:txBody>
            <a:bodyPr rtlCol="0" anchor="ctr"/>
            <a:lstStyle/>
            <a:p>
              <a:endParaRPr lang="en-US"/>
            </a:p>
          </p:txBody>
        </p:sp>
        <p:sp>
          <p:nvSpPr>
            <p:cNvPr id="68" name="Freeform 518">
              <a:extLst>
                <a:ext uri="{FF2B5EF4-FFF2-40B4-BE49-F238E27FC236}">
                  <a16:creationId xmlns:a16="http://schemas.microsoft.com/office/drawing/2014/main" id="{CEA5F84E-BE84-709F-F19D-43F3D3A2A15E}"/>
                </a:ext>
              </a:extLst>
            </p:cNvPr>
            <p:cNvSpPr/>
            <p:nvPr/>
          </p:nvSpPr>
          <p:spPr>
            <a:xfrm>
              <a:off x="7449440" y="3416884"/>
              <a:ext cx="457" cy="1143"/>
            </a:xfrm>
            <a:custGeom>
              <a:avLst/>
              <a:gdLst>
                <a:gd name="connsiteX0" fmla="*/ 0 w 457"/>
                <a:gd name="connsiteY0" fmla="*/ 0 h 1143"/>
                <a:gd name="connsiteX1" fmla="*/ 458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229"/>
                    <a:pt x="229" y="686"/>
                    <a:pt x="458" y="1143"/>
                  </a:cubicBezTo>
                  <a:cubicBezTo>
                    <a:pt x="458" y="686"/>
                    <a:pt x="229" y="229"/>
                    <a:pt x="0" y="0"/>
                  </a:cubicBezTo>
                  <a:close/>
                </a:path>
              </a:pathLst>
            </a:custGeom>
            <a:solidFill>
              <a:srgbClr val="FFFFFF"/>
            </a:solidFill>
            <a:ln w="2286" cap="flat">
              <a:noFill/>
              <a:prstDash val="solid"/>
              <a:miter/>
            </a:ln>
          </p:spPr>
          <p:txBody>
            <a:bodyPr rtlCol="0" anchor="ctr"/>
            <a:lstStyle/>
            <a:p>
              <a:endParaRPr lang="en-US"/>
            </a:p>
          </p:txBody>
        </p:sp>
        <p:sp>
          <p:nvSpPr>
            <p:cNvPr id="69" name="Freeform 519">
              <a:extLst>
                <a:ext uri="{FF2B5EF4-FFF2-40B4-BE49-F238E27FC236}">
                  <a16:creationId xmlns:a16="http://schemas.microsoft.com/office/drawing/2014/main" id="{90336FE6-49B7-4FB5-3FE6-D5917CABA2D1}"/>
                </a:ext>
              </a:extLst>
            </p:cNvPr>
            <p:cNvSpPr/>
            <p:nvPr/>
          </p:nvSpPr>
          <p:spPr>
            <a:xfrm>
              <a:off x="7450354" y="3419398"/>
              <a:ext cx="228" cy="1371"/>
            </a:xfrm>
            <a:custGeom>
              <a:avLst/>
              <a:gdLst>
                <a:gd name="connsiteX0" fmla="*/ 0 w 228"/>
                <a:gd name="connsiteY0" fmla="*/ 0 h 1371"/>
                <a:gd name="connsiteX1" fmla="*/ 228 w 228"/>
                <a:gd name="connsiteY1" fmla="*/ 1372 h 1371"/>
                <a:gd name="connsiteX2" fmla="*/ 0 w 228"/>
                <a:gd name="connsiteY2" fmla="*/ 0 h 1371"/>
              </a:gdLst>
              <a:ahLst/>
              <a:cxnLst>
                <a:cxn ang="0">
                  <a:pos x="connsiteX0" y="connsiteY0"/>
                </a:cxn>
                <a:cxn ang="0">
                  <a:pos x="connsiteX1" y="connsiteY1"/>
                </a:cxn>
                <a:cxn ang="0">
                  <a:pos x="connsiteX2" y="connsiteY2"/>
                </a:cxn>
              </a:cxnLst>
              <a:rect l="l" t="t" r="r" b="b"/>
              <a:pathLst>
                <a:path w="228" h="1371">
                  <a:moveTo>
                    <a:pt x="0" y="0"/>
                  </a:moveTo>
                  <a:cubicBezTo>
                    <a:pt x="0" y="457"/>
                    <a:pt x="228" y="914"/>
                    <a:pt x="228" y="1372"/>
                  </a:cubicBezTo>
                  <a:cubicBezTo>
                    <a:pt x="228" y="914"/>
                    <a:pt x="0" y="457"/>
                    <a:pt x="0" y="0"/>
                  </a:cubicBezTo>
                  <a:close/>
                </a:path>
              </a:pathLst>
            </a:custGeom>
            <a:solidFill>
              <a:srgbClr val="FFFFFF"/>
            </a:solidFill>
            <a:ln w="2286" cap="flat">
              <a:noFill/>
              <a:prstDash val="solid"/>
              <a:miter/>
            </a:ln>
          </p:spPr>
          <p:txBody>
            <a:bodyPr rtlCol="0" anchor="ctr"/>
            <a:lstStyle/>
            <a:p>
              <a:endParaRPr lang="en-US"/>
            </a:p>
          </p:txBody>
        </p:sp>
        <p:sp>
          <p:nvSpPr>
            <p:cNvPr id="70" name="Freeform 520">
              <a:extLst>
                <a:ext uri="{FF2B5EF4-FFF2-40B4-BE49-F238E27FC236}">
                  <a16:creationId xmlns:a16="http://schemas.microsoft.com/office/drawing/2014/main" id="{2E06215D-2C01-91EF-503A-1C2D3561116E}"/>
                </a:ext>
              </a:extLst>
            </p:cNvPr>
            <p:cNvSpPr/>
            <p:nvPr/>
          </p:nvSpPr>
          <p:spPr>
            <a:xfrm>
              <a:off x="7448297" y="3415055"/>
              <a:ext cx="457" cy="685"/>
            </a:xfrm>
            <a:custGeom>
              <a:avLst/>
              <a:gdLst>
                <a:gd name="connsiteX0" fmla="*/ 0 w 457"/>
                <a:gd name="connsiteY0" fmla="*/ 0 h 685"/>
                <a:gd name="connsiteX1" fmla="*/ 458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458" y="457"/>
                    <a:pt x="458" y="686"/>
                  </a:cubicBezTo>
                  <a:cubicBezTo>
                    <a:pt x="458"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71" name="Freeform 521">
              <a:extLst>
                <a:ext uri="{FF2B5EF4-FFF2-40B4-BE49-F238E27FC236}">
                  <a16:creationId xmlns:a16="http://schemas.microsoft.com/office/drawing/2014/main" id="{66867778-2F68-9028-A04D-061F1FD01442}"/>
                </a:ext>
              </a:extLst>
            </p:cNvPr>
            <p:cNvSpPr/>
            <p:nvPr/>
          </p:nvSpPr>
          <p:spPr>
            <a:xfrm>
              <a:off x="7448983" y="3415969"/>
              <a:ext cx="457" cy="914"/>
            </a:xfrm>
            <a:custGeom>
              <a:avLst/>
              <a:gdLst>
                <a:gd name="connsiteX0" fmla="*/ 0 w 457"/>
                <a:gd name="connsiteY0" fmla="*/ 0 h 914"/>
                <a:gd name="connsiteX1" fmla="*/ 457 w 457"/>
                <a:gd name="connsiteY1" fmla="*/ 914 h 914"/>
                <a:gd name="connsiteX2" fmla="*/ 0 w 457"/>
                <a:gd name="connsiteY2" fmla="*/ 0 h 914"/>
              </a:gdLst>
              <a:ahLst/>
              <a:cxnLst>
                <a:cxn ang="0">
                  <a:pos x="connsiteX0" y="connsiteY0"/>
                </a:cxn>
                <a:cxn ang="0">
                  <a:pos x="connsiteX1" y="connsiteY1"/>
                </a:cxn>
                <a:cxn ang="0">
                  <a:pos x="connsiteX2" y="connsiteY2"/>
                </a:cxn>
              </a:cxnLst>
              <a:rect l="l" t="t" r="r" b="b"/>
              <a:pathLst>
                <a:path w="457" h="914">
                  <a:moveTo>
                    <a:pt x="0" y="0"/>
                  </a:moveTo>
                  <a:cubicBezTo>
                    <a:pt x="229" y="229"/>
                    <a:pt x="457" y="686"/>
                    <a:pt x="457" y="914"/>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72" name="Freeform 522">
              <a:extLst>
                <a:ext uri="{FF2B5EF4-FFF2-40B4-BE49-F238E27FC236}">
                  <a16:creationId xmlns:a16="http://schemas.microsoft.com/office/drawing/2014/main" id="{2F3CBF13-D923-FA93-22E5-80B55BA09639}"/>
                </a:ext>
              </a:extLst>
            </p:cNvPr>
            <p:cNvSpPr/>
            <p:nvPr/>
          </p:nvSpPr>
          <p:spPr>
            <a:xfrm>
              <a:off x="6462230" y="3115084"/>
              <a:ext cx="381473" cy="247528"/>
            </a:xfrm>
            <a:custGeom>
              <a:avLst/>
              <a:gdLst>
                <a:gd name="connsiteX0" fmla="*/ 12003 w 381473"/>
                <a:gd name="connsiteY0" fmla="*/ 247393 h 247528"/>
                <a:gd name="connsiteX1" fmla="*/ 53379 w 381473"/>
                <a:gd name="connsiteY1" fmla="*/ 244421 h 247528"/>
                <a:gd name="connsiteX2" fmla="*/ 52693 w 381473"/>
                <a:gd name="connsiteY2" fmla="*/ 244421 h 247528"/>
                <a:gd name="connsiteX3" fmla="*/ 52693 w 381473"/>
                <a:gd name="connsiteY3" fmla="*/ 240992 h 247528"/>
                <a:gd name="connsiteX4" fmla="*/ 54979 w 381473"/>
                <a:gd name="connsiteY4" fmla="*/ 189786 h 247528"/>
                <a:gd name="connsiteX5" fmla="*/ 67324 w 381473"/>
                <a:gd name="connsiteY5" fmla="*/ 138351 h 247528"/>
                <a:gd name="connsiteX6" fmla="*/ 69381 w 381473"/>
                <a:gd name="connsiteY6" fmla="*/ 133779 h 247528"/>
                <a:gd name="connsiteX7" fmla="*/ 76011 w 381473"/>
                <a:gd name="connsiteY7" fmla="*/ 120520 h 247528"/>
                <a:gd name="connsiteX8" fmla="*/ 91327 w 381473"/>
                <a:gd name="connsiteY8" fmla="*/ 93088 h 247528"/>
                <a:gd name="connsiteX9" fmla="*/ 94299 w 381473"/>
                <a:gd name="connsiteY9" fmla="*/ 88288 h 247528"/>
                <a:gd name="connsiteX10" fmla="*/ 114415 w 381473"/>
                <a:gd name="connsiteY10" fmla="*/ 75715 h 247528"/>
                <a:gd name="connsiteX11" fmla="*/ 132703 w 381473"/>
                <a:gd name="connsiteY11" fmla="*/ 66342 h 247528"/>
                <a:gd name="connsiteX12" fmla="*/ 137961 w 381473"/>
                <a:gd name="connsiteY12" fmla="*/ 64056 h 247528"/>
                <a:gd name="connsiteX13" fmla="*/ 149391 w 381473"/>
                <a:gd name="connsiteY13" fmla="*/ 59941 h 247528"/>
                <a:gd name="connsiteX14" fmla="*/ 190539 w 381473"/>
                <a:gd name="connsiteY14" fmla="*/ 49654 h 247528"/>
                <a:gd name="connsiteX15" fmla="*/ 236716 w 381473"/>
                <a:gd name="connsiteY15" fmla="*/ 49426 h 247528"/>
                <a:gd name="connsiteX16" fmla="*/ 262320 w 381473"/>
                <a:gd name="connsiteY16" fmla="*/ 55598 h 247528"/>
                <a:gd name="connsiteX17" fmla="*/ 267806 w 381473"/>
                <a:gd name="connsiteY17" fmla="*/ 57198 h 247528"/>
                <a:gd name="connsiteX18" fmla="*/ 282208 w 381473"/>
                <a:gd name="connsiteY18" fmla="*/ 64285 h 247528"/>
                <a:gd name="connsiteX19" fmla="*/ 296153 w 381473"/>
                <a:gd name="connsiteY19" fmla="*/ 72971 h 247528"/>
                <a:gd name="connsiteX20" fmla="*/ 297067 w 381473"/>
                <a:gd name="connsiteY20" fmla="*/ 73657 h 247528"/>
                <a:gd name="connsiteX21" fmla="*/ 294781 w 381473"/>
                <a:gd name="connsiteY21" fmla="*/ 71828 h 247528"/>
                <a:gd name="connsiteX22" fmla="*/ 301182 w 381473"/>
                <a:gd name="connsiteY22" fmla="*/ 77086 h 247528"/>
                <a:gd name="connsiteX23" fmla="*/ 313298 w 381473"/>
                <a:gd name="connsiteY23" fmla="*/ 88973 h 247528"/>
                <a:gd name="connsiteX24" fmla="*/ 319013 w 381473"/>
                <a:gd name="connsiteY24" fmla="*/ 95603 h 247528"/>
                <a:gd name="connsiteX25" fmla="*/ 319013 w 381473"/>
                <a:gd name="connsiteY25" fmla="*/ 95603 h 247528"/>
                <a:gd name="connsiteX26" fmla="*/ 335243 w 381473"/>
                <a:gd name="connsiteY26" fmla="*/ 122120 h 247528"/>
                <a:gd name="connsiteX27" fmla="*/ 338901 w 381473"/>
                <a:gd name="connsiteY27" fmla="*/ 129893 h 247528"/>
                <a:gd name="connsiteX28" fmla="*/ 339358 w 381473"/>
                <a:gd name="connsiteY28" fmla="*/ 131036 h 247528"/>
                <a:gd name="connsiteX29" fmla="*/ 341187 w 381473"/>
                <a:gd name="connsiteY29" fmla="*/ 135836 h 247528"/>
                <a:gd name="connsiteX30" fmla="*/ 344844 w 381473"/>
                <a:gd name="connsiteY30" fmla="*/ 145666 h 247528"/>
                <a:gd name="connsiteX31" fmla="*/ 360846 w 381473"/>
                <a:gd name="connsiteY31" fmla="*/ 213103 h 247528"/>
                <a:gd name="connsiteX32" fmla="*/ 363361 w 381473"/>
                <a:gd name="connsiteY32" fmla="*/ 243964 h 247528"/>
                <a:gd name="connsiteX33" fmla="*/ 381420 w 381473"/>
                <a:gd name="connsiteY33" fmla="*/ 225448 h 247528"/>
                <a:gd name="connsiteX34" fmla="*/ 374334 w 381473"/>
                <a:gd name="connsiteY34" fmla="*/ 146809 h 247528"/>
                <a:gd name="connsiteX35" fmla="*/ 203798 w 381473"/>
                <a:gd name="connsiteY35" fmla="*/ 48 h 247528"/>
                <a:gd name="connsiteX36" fmla="*/ 75096 w 381473"/>
                <a:gd name="connsiteY36" fmla="*/ 38681 h 247528"/>
                <a:gd name="connsiteX37" fmla="*/ 6745 w 381473"/>
                <a:gd name="connsiteY37" fmla="*/ 152524 h 247528"/>
                <a:gd name="connsiteX38" fmla="*/ 115 w 381473"/>
                <a:gd name="connsiteY38" fmla="*/ 235506 h 247528"/>
                <a:gd name="connsiteX39" fmla="*/ 12003 w 381473"/>
                <a:gd name="connsiteY39" fmla="*/ 247393 h 247528"/>
                <a:gd name="connsiteX40" fmla="*/ 319470 w 381473"/>
                <a:gd name="connsiteY40" fmla="*/ 95374 h 247528"/>
                <a:gd name="connsiteX41" fmla="*/ 319470 w 381473"/>
                <a:gd name="connsiteY41" fmla="*/ 95374 h 247528"/>
                <a:gd name="connsiteX42" fmla="*/ 319470 w 381473"/>
                <a:gd name="connsiteY42" fmla="*/ 95374 h 2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1473" h="247528">
                  <a:moveTo>
                    <a:pt x="12003" y="247393"/>
                  </a:moveTo>
                  <a:cubicBezTo>
                    <a:pt x="25947" y="248079"/>
                    <a:pt x="39663" y="246022"/>
                    <a:pt x="53379" y="244421"/>
                  </a:cubicBezTo>
                  <a:cubicBezTo>
                    <a:pt x="53151" y="244421"/>
                    <a:pt x="52922" y="244421"/>
                    <a:pt x="52693" y="244421"/>
                  </a:cubicBezTo>
                  <a:cubicBezTo>
                    <a:pt x="52693" y="243278"/>
                    <a:pt x="52693" y="242135"/>
                    <a:pt x="52693" y="240992"/>
                  </a:cubicBezTo>
                  <a:cubicBezTo>
                    <a:pt x="52008" y="223847"/>
                    <a:pt x="52922" y="206931"/>
                    <a:pt x="54979" y="189786"/>
                  </a:cubicBezTo>
                  <a:cubicBezTo>
                    <a:pt x="57723" y="172184"/>
                    <a:pt x="61609" y="155039"/>
                    <a:pt x="67324" y="138351"/>
                  </a:cubicBezTo>
                  <a:cubicBezTo>
                    <a:pt x="68010" y="136751"/>
                    <a:pt x="68695" y="135379"/>
                    <a:pt x="69381" y="133779"/>
                  </a:cubicBezTo>
                  <a:cubicBezTo>
                    <a:pt x="71439" y="129436"/>
                    <a:pt x="73725" y="124864"/>
                    <a:pt x="76011" y="120520"/>
                  </a:cubicBezTo>
                  <a:cubicBezTo>
                    <a:pt x="80811" y="111148"/>
                    <a:pt x="85840" y="102004"/>
                    <a:pt x="91327" y="93088"/>
                  </a:cubicBezTo>
                  <a:cubicBezTo>
                    <a:pt x="92241" y="91488"/>
                    <a:pt x="93384" y="89888"/>
                    <a:pt x="94299" y="88288"/>
                  </a:cubicBezTo>
                  <a:cubicBezTo>
                    <a:pt x="100699" y="83716"/>
                    <a:pt x="107557" y="79601"/>
                    <a:pt x="114415" y="75715"/>
                  </a:cubicBezTo>
                  <a:cubicBezTo>
                    <a:pt x="120359" y="72286"/>
                    <a:pt x="126531" y="69314"/>
                    <a:pt x="132703" y="66342"/>
                  </a:cubicBezTo>
                  <a:cubicBezTo>
                    <a:pt x="133161" y="66113"/>
                    <a:pt x="134532" y="65656"/>
                    <a:pt x="137961" y="64056"/>
                  </a:cubicBezTo>
                  <a:cubicBezTo>
                    <a:pt x="141847" y="62684"/>
                    <a:pt x="145505" y="61084"/>
                    <a:pt x="149391" y="59941"/>
                  </a:cubicBezTo>
                  <a:cubicBezTo>
                    <a:pt x="162879" y="55369"/>
                    <a:pt x="176595" y="51940"/>
                    <a:pt x="190539" y="49654"/>
                  </a:cubicBezTo>
                  <a:cubicBezTo>
                    <a:pt x="205855" y="48054"/>
                    <a:pt x="221400" y="47825"/>
                    <a:pt x="236716" y="49426"/>
                  </a:cubicBezTo>
                  <a:cubicBezTo>
                    <a:pt x="245403" y="50797"/>
                    <a:pt x="253861" y="52855"/>
                    <a:pt x="262320" y="55598"/>
                  </a:cubicBezTo>
                  <a:cubicBezTo>
                    <a:pt x="267120" y="57198"/>
                    <a:pt x="284265" y="65199"/>
                    <a:pt x="267806" y="57198"/>
                  </a:cubicBezTo>
                  <a:cubicBezTo>
                    <a:pt x="272607" y="59484"/>
                    <a:pt x="277636" y="61770"/>
                    <a:pt x="282208" y="64285"/>
                  </a:cubicBezTo>
                  <a:cubicBezTo>
                    <a:pt x="287009" y="67028"/>
                    <a:pt x="291581" y="69771"/>
                    <a:pt x="296153" y="72971"/>
                  </a:cubicBezTo>
                  <a:cubicBezTo>
                    <a:pt x="296381" y="73200"/>
                    <a:pt x="296610" y="73429"/>
                    <a:pt x="297067" y="73657"/>
                  </a:cubicBezTo>
                  <a:cubicBezTo>
                    <a:pt x="296381" y="73200"/>
                    <a:pt x="295695" y="72514"/>
                    <a:pt x="294781" y="71828"/>
                  </a:cubicBezTo>
                  <a:cubicBezTo>
                    <a:pt x="296838" y="73657"/>
                    <a:pt x="299124" y="75257"/>
                    <a:pt x="301182" y="77086"/>
                  </a:cubicBezTo>
                  <a:cubicBezTo>
                    <a:pt x="305525" y="80744"/>
                    <a:pt x="309411" y="84859"/>
                    <a:pt x="313298" y="88973"/>
                  </a:cubicBezTo>
                  <a:cubicBezTo>
                    <a:pt x="315355" y="91031"/>
                    <a:pt x="317184" y="93317"/>
                    <a:pt x="319013" y="95603"/>
                  </a:cubicBezTo>
                  <a:cubicBezTo>
                    <a:pt x="319013" y="95603"/>
                    <a:pt x="319013" y="95603"/>
                    <a:pt x="319013" y="95603"/>
                  </a:cubicBezTo>
                  <a:cubicBezTo>
                    <a:pt x="324956" y="104290"/>
                    <a:pt x="330443" y="112748"/>
                    <a:pt x="335243" y="122120"/>
                  </a:cubicBezTo>
                  <a:cubicBezTo>
                    <a:pt x="336615" y="124635"/>
                    <a:pt x="337758" y="127378"/>
                    <a:pt x="338901" y="129893"/>
                  </a:cubicBezTo>
                  <a:cubicBezTo>
                    <a:pt x="339129" y="130121"/>
                    <a:pt x="339129" y="130579"/>
                    <a:pt x="339358" y="131036"/>
                  </a:cubicBezTo>
                  <a:cubicBezTo>
                    <a:pt x="341644" y="137208"/>
                    <a:pt x="341873" y="137665"/>
                    <a:pt x="341187" y="135836"/>
                  </a:cubicBezTo>
                  <a:cubicBezTo>
                    <a:pt x="342330" y="139037"/>
                    <a:pt x="343701" y="142237"/>
                    <a:pt x="344844" y="145666"/>
                  </a:cubicBezTo>
                  <a:cubicBezTo>
                    <a:pt x="352388" y="167612"/>
                    <a:pt x="357417" y="190243"/>
                    <a:pt x="360846" y="213103"/>
                  </a:cubicBezTo>
                  <a:cubicBezTo>
                    <a:pt x="361989" y="223390"/>
                    <a:pt x="362904" y="233677"/>
                    <a:pt x="363361" y="243964"/>
                  </a:cubicBezTo>
                  <a:cubicBezTo>
                    <a:pt x="380963" y="243964"/>
                    <a:pt x="381192" y="243278"/>
                    <a:pt x="381420" y="225448"/>
                  </a:cubicBezTo>
                  <a:cubicBezTo>
                    <a:pt x="381878" y="198930"/>
                    <a:pt x="379363" y="172870"/>
                    <a:pt x="374334" y="146809"/>
                  </a:cubicBezTo>
                  <a:cubicBezTo>
                    <a:pt x="366561" y="78458"/>
                    <a:pt x="297981" y="-1781"/>
                    <a:pt x="203798" y="48"/>
                  </a:cubicBezTo>
                  <a:cubicBezTo>
                    <a:pt x="131789" y="-1324"/>
                    <a:pt x="89269" y="27251"/>
                    <a:pt x="75096" y="38681"/>
                  </a:cubicBezTo>
                  <a:cubicBezTo>
                    <a:pt x="38520" y="68399"/>
                    <a:pt x="15203" y="105661"/>
                    <a:pt x="6745" y="152524"/>
                  </a:cubicBezTo>
                  <a:cubicBezTo>
                    <a:pt x="1716" y="180185"/>
                    <a:pt x="4230" y="208074"/>
                    <a:pt x="115" y="235506"/>
                  </a:cubicBezTo>
                  <a:cubicBezTo>
                    <a:pt x="-799" y="243736"/>
                    <a:pt x="3773" y="246936"/>
                    <a:pt x="12003" y="247393"/>
                  </a:cubicBezTo>
                  <a:close/>
                  <a:moveTo>
                    <a:pt x="319470" y="95374"/>
                  </a:moveTo>
                  <a:cubicBezTo>
                    <a:pt x="321984" y="98575"/>
                    <a:pt x="327242" y="107033"/>
                    <a:pt x="319470" y="95374"/>
                  </a:cubicBezTo>
                  <a:lnTo>
                    <a:pt x="319470" y="95374"/>
                  </a:lnTo>
                  <a:close/>
                </a:path>
              </a:pathLst>
            </a:custGeom>
            <a:solidFill>
              <a:srgbClr val="FFFFFF"/>
            </a:solidFill>
            <a:ln w="2286" cap="flat">
              <a:noFill/>
              <a:prstDash val="solid"/>
              <a:miter/>
            </a:ln>
          </p:spPr>
          <p:txBody>
            <a:bodyPr rtlCol="0" anchor="ctr"/>
            <a:lstStyle/>
            <a:p>
              <a:endParaRPr lang="en-US"/>
            </a:p>
          </p:txBody>
        </p:sp>
        <p:sp>
          <p:nvSpPr>
            <p:cNvPr id="73" name="Freeform 523">
              <a:extLst>
                <a:ext uri="{FF2B5EF4-FFF2-40B4-BE49-F238E27FC236}">
                  <a16:creationId xmlns:a16="http://schemas.microsoft.com/office/drawing/2014/main" id="{24ADA959-F646-4EAA-ED04-2EFDD8E0D249}"/>
                </a:ext>
              </a:extLst>
            </p:cNvPr>
            <p:cNvSpPr/>
            <p:nvPr/>
          </p:nvSpPr>
          <p:spPr>
            <a:xfrm>
              <a:off x="6522010" y="3358819"/>
              <a:ext cx="1371" cy="228"/>
            </a:xfrm>
            <a:custGeom>
              <a:avLst/>
              <a:gdLst>
                <a:gd name="connsiteX0" fmla="*/ 1372 w 1371"/>
                <a:gd name="connsiteY0" fmla="*/ 0 h 228"/>
                <a:gd name="connsiteX1" fmla="*/ 0 w 1371"/>
                <a:gd name="connsiteY1" fmla="*/ 229 h 228"/>
                <a:gd name="connsiteX2" fmla="*/ 1372 w 1371"/>
                <a:gd name="connsiteY2" fmla="*/ 0 h 228"/>
              </a:gdLst>
              <a:ahLst/>
              <a:cxnLst>
                <a:cxn ang="0">
                  <a:pos x="connsiteX0" y="connsiteY0"/>
                </a:cxn>
                <a:cxn ang="0">
                  <a:pos x="connsiteX1" y="connsiteY1"/>
                </a:cxn>
                <a:cxn ang="0">
                  <a:pos x="connsiteX2" y="connsiteY2"/>
                </a:cxn>
              </a:cxnLst>
              <a:rect l="l" t="t" r="r" b="b"/>
              <a:pathLst>
                <a:path w="1371" h="228">
                  <a:moveTo>
                    <a:pt x="1372" y="0"/>
                  </a:moveTo>
                  <a:cubicBezTo>
                    <a:pt x="914" y="0"/>
                    <a:pt x="457" y="0"/>
                    <a:pt x="0" y="229"/>
                  </a:cubicBezTo>
                  <a:cubicBezTo>
                    <a:pt x="457" y="0"/>
                    <a:pt x="914" y="0"/>
                    <a:pt x="1372" y="0"/>
                  </a:cubicBezTo>
                  <a:close/>
                </a:path>
              </a:pathLst>
            </a:custGeom>
            <a:solidFill>
              <a:srgbClr val="FFFFFF"/>
            </a:solidFill>
            <a:ln w="2286" cap="flat">
              <a:noFill/>
              <a:prstDash val="solid"/>
              <a:miter/>
            </a:ln>
          </p:spPr>
          <p:txBody>
            <a:bodyPr rtlCol="0" anchor="ctr"/>
            <a:lstStyle/>
            <a:p>
              <a:endParaRPr lang="en-US"/>
            </a:p>
          </p:txBody>
        </p:sp>
        <p:sp>
          <p:nvSpPr>
            <p:cNvPr id="74" name="Freeform 524">
              <a:extLst>
                <a:ext uri="{FF2B5EF4-FFF2-40B4-BE49-F238E27FC236}">
                  <a16:creationId xmlns:a16="http://schemas.microsoft.com/office/drawing/2014/main" id="{B12EBE56-0A58-BDE6-3EC7-BE290E8F11F8}"/>
                </a:ext>
              </a:extLst>
            </p:cNvPr>
            <p:cNvSpPr/>
            <p:nvPr/>
          </p:nvSpPr>
          <p:spPr>
            <a:xfrm>
              <a:off x="6526125" y="3358591"/>
              <a:ext cx="1143" cy="2286"/>
            </a:xfrm>
            <a:custGeom>
              <a:avLst/>
              <a:gdLst>
                <a:gd name="connsiteX0" fmla="*/ 1143 w 1143"/>
                <a:gd name="connsiteY0" fmla="*/ 0 h 2286"/>
                <a:gd name="connsiteX1" fmla="*/ 0 w 1143"/>
                <a:gd name="connsiteY1" fmla="*/ 0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0"/>
                    <a:pt x="229" y="0"/>
                    <a:pt x="0" y="0"/>
                  </a:cubicBezTo>
                  <a:cubicBezTo>
                    <a:pt x="229" y="0"/>
                    <a:pt x="686" y="0"/>
                    <a:pt x="1143" y="0"/>
                  </a:cubicBezTo>
                  <a:close/>
                </a:path>
              </a:pathLst>
            </a:custGeom>
            <a:solidFill>
              <a:srgbClr val="FFFFFF"/>
            </a:solidFill>
            <a:ln w="2286" cap="flat">
              <a:noFill/>
              <a:prstDash val="solid"/>
              <a:miter/>
            </a:ln>
          </p:spPr>
          <p:txBody>
            <a:bodyPr rtlCol="0" anchor="ctr"/>
            <a:lstStyle/>
            <a:p>
              <a:endParaRPr lang="en-US"/>
            </a:p>
          </p:txBody>
        </p:sp>
        <p:sp>
          <p:nvSpPr>
            <p:cNvPr id="75" name="Freeform 525">
              <a:extLst>
                <a:ext uri="{FF2B5EF4-FFF2-40B4-BE49-F238E27FC236}">
                  <a16:creationId xmlns:a16="http://schemas.microsoft.com/office/drawing/2014/main" id="{D8FCBB74-C1D2-3230-E5A2-83595B5C0398}"/>
                </a:ext>
              </a:extLst>
            </p:cNvPr>
            <p:cNvSpPr/>
            <p:nvPr/>
          </p:nvSpPr>
          <p:spPr>
            <a:xfrm>
              <a:off x="6823990" y="3358591"/>
              <a:ext cx="2057" cy="2286"/>
            </a:xfrm>
            <a:custGeom>
              <a:avLst/>
              <a:gdLst>
                <a:gd name="connsiteX0" fmla="*/ 2057 w 2057"/>
                <a:gd name="connsiteY0" fmla="*/ 0 h 2286"/>
                <a:gd name="connsiteX1" fmla="*/ 0 w 2057"/>
                <a:gd name="connsiteY1" fmla="*/ 0 h 2286"/>
                <a:gd name="connsiteX2" fmla="*/ 2057 w 2057"/>
                <a:gd name="connsiteY2" fmla="*/ 0 h 2286"/>
              </a:gdLst>
              <a:ahLst/>
              <a:cxnLst>
                <a:cxn ang="0">
                  <a:pos x="connsiteX0" y="connsiteY0"/>
                </a:cxn>
                <a:cxn ang="0">
                  <a:pos x="connsiteX1" y="connsiteY1"/>
                </a:cxn>
                <a:cxn ang="0">
                  <a:pos x="connsiteX2" y="connsiteY2"/>
                </a:cxn>
              </a:cxnLst>
              <a:rect l="l" t="t" r="r" b="b"/>
              <a:pathLst>
                <a:path w="2057" h="2286">
                  <a:moveTo>
                    <a:pt x="2057" y="0"/>
                  </a:moveTo>
                  <a:cubicBezTo>
                    <a:pt x="1371" y="0"/>
                    <a:pt x="686" y="0"/>
                    <a:pt x="0" y="0"/>
                  </a:cubicBezTo>
                  <a:cubicBezTo>
                    <a:pt x="686" y="0"/>
                    <a:pt x="1371" y="0"/>
                    <a:pt x="2057" y="0"/>
                  </a:cubicBezTo>
                  <a:close/>
                </a:path>
              </a:pathLst>
            </a:custGeom>
            <a:solidFill>
              <a:srgbClr val="FFFFFF"/>
            </a:solidFill>
            <a:ln w="2286" cap="flat">
              <a:noFill/>
              <a:prstDash val="solid"/>
              <a:miter/>
            </a:ln>
          </p:spPr>
          <p:txBody>
            <a:bodyPr rtlCol="0" anchor="ctr"/>
            <a:lstStyle/>
            <a:p>
              <a:endParaRPr lang="en-US"/>
            </a:p>
          </p:txBody>
        </p:sp>
        <p:sp>
          <p:nvSpPr>
            <p:cNvPr id="76" name="Freeform 526">
              <a:extLst>
                <a:ext uri="{FF2B5EF4-FFF2-40B4-BE49-F238E27FC236}">
                  <a16:creationId xmlns:a16="http://schemas.microsoft.com/office/drawing/2014/main" id="{225D540A-FFF7-8261-49FA-49EEEAFB3AFB}"/>
                </a:ext>
              </a:extLst>
            </p:cNvPr>
            <p:cNvSpPr/>
            <p:nvPr/>
          </p:nvSpPr>
          <p:spPr>
            <a:xfrm>
              <a:off x="6759525" y="3188512"/>
              <a:ext cx="4476" cy="3785"/>
            </a:xfrm>
            <a:custGeom>
              <a:avLst/>
              <a:gdLst>
                <a:gd name="connsiteX0" fmla="*/ 0 w 4476"/>
                <a:gd name="connsiteY0" fmla="*/ 0 h 3785"/>
                <a:gd name="connsiteX1" fmla="*/ 0 w 4476"/>
                <a:gd name="connsiteY1" fmla="*/ 0 h 3785"/>
                <a:gd name="connsiteX2" fmla="*/ 0 w 4476"/>
                <a:gd name="connsiteY2" fmla="*/ 0 h 3785"/>
              </a:gdLst>
              <a:ahLst/>
              <a:cxnLst>
                <a:cxn ang="0">
                  <a:pos x="connsiteX0" y="connsiteY0"/>
                </a:cxn>
                <a:cxn ang="0">
                  <a:pos x="connsiteX1" y="connsiteY1"/>
                </a:cxn>
                <a:cxn ang="0">
                  <a:pos x="connsiteX2" y="connsiteY2"/>
                </a:cxn>
              </a:cxnLst>
              <a:rect l="l" t="t" r="r" b="b"/>
              <a:pathLst>
                <a:path w="4476" h="3785">
                  <a:moveTo>
                    <a:pt x="0" y="0"/>
                  </a:moveTo>
                  <a:cubicBezTo>
                    <a:pt x="8229" y="7087"/>
                    <a:pt x="3200" y="2515"/>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77" name="Freeform 527">
              <a:extLst>
                <a:ext uri="{FF2B5EF4-FFF2-40B4-BE49-F238E27FC236}">
                  <a16:creationId xmlns:a16="http://schemas.microsoft.com/office/drawing/2014/main" id="{225D7209-8FDD-9F86-F84D-6F7AE7DE9BD5}"/>
                </a:ext>
              </a:extLst>
            </p:cNvPr>
            <p:cNvSpPr/>
            <p:nvPr/>
          </p:nvSpPr>
          <p:spPr>
            <a:xfrm>
              <a:off x="6518124" y="3359048"/>
              <a:ext cx="1371" cy="228"/>
            </a:xfrm>
            <a:custGeom>
              <a:avLst/>
              <a:gdLst>
                <a:gd name="connsiteX0" fmla="*/ 1372 w 1371"/>
                <a:gd name="connsiteY0" fmla="*/ 0 h 228"/>
                <a:gd name="connsiteX1" fmla="*/ 0 w 1371"/>
                <a:gd name="connsiteY1" fmla="*/ 229 h 228"/>
                <a:gd name="connsiteX2" fmla="*/ 1372 w 1371"/>
                <a:gd name="connsiteY2" fmla="*/ 0 h 228"/>
              </a:gdLst>
              <a:ahLst/>
              <a:cxnLst>
                <a:cxn ang="0">
                  <a:pos x="connsiteX0" y="connsiteY0"/>
                </a:cxn>
                <a:cxn ang="0">
                  <a:pos x="connsiteX1" y="connsiteY1"/>
                </a:cxn>
                <a:cxn ang="0">
                  <a:pos x="connsiteX2" y="connsiteY2"/>
                </a:cxn>
              </a:cxnLst>
              <a:rect l="l" t="t" r="r" b="b"/>
              <a:pathLst>
                <a:path w="1371" h="228">
                  <a:moveTo>
                    <a:pt x="1372" y="0"/>
                  </a:moveTo>
                  <a:cubicBezTo>
                    <a:pt x="914" y="0"/>
                    <a:pt x="457" y="0"/>
                    <a:pt x="0" y="229"/>
                  </a:cubicBezTo>
                  <a:cubicBezTo>
                    <a:pt x="457" y="229"/>
                    <a:pt x="914" y="229"/>
                    <a:pt x="1372" y="0"/>
                  </a:cubicBezTo>
                  <a:close/>
                </a:path>
              </a:pathLst>
            </a:custGeom>
            <a:solidFill>
              <a:srgbClr val="FFFFFF"/>
            </a:solidFill>
            <a:ln w="2286" cap="flat">
              <a:noFill/>
              <a:prstDash val="solid"/>
              <a:miter/>
            </a:ln>
          </p:spPr>
          <p:txBody>
            <a:bodyPr rtlCol="0" anchor="ctr"/>
            <a:lstStyle/>
            <a:p>
              <a:endParaRPr lang="en-US"/>
            </a:p>
          </p:txBody>
        </p:sp>
        <p:sp>
          <p:nvSpPr>
            <p:cNvPr id="78" name="Freeform 528">
              <a:extLst>
                <a:ext uri="{FF2B5EF4-FFF2-40B4-BE49-F238E27FC236}">
                  <a16:creationId xmlns:a16="http://schemas.microsoft.com/office/drawing/2014/main" id="{005E7447-5840-9214-58BD-315AAA1167E9}"/>
                </a:ext>
              </a:extLst>
            </p:cNvPr>
            <p:cNvSpPr/>
            <p:nvPr/>
          </p:nvSpPr>
          <p:spPr>
            <a:xfrm>
              <a:off x="6743523" y="353255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8" y="457"/>
                    <a:pt x="228" y="686"/>
                    <a:pt x="457" y="1143"/>
                  </a:cubicBezTo>
                  <a:cubicBezTo>
                    <a:pt x="228" y="686"/>
                    <a:pt x="0" y="229"/>
                    <a:pt x="0" y="0"/>
                  </a:cubicBezTo>
                  <a:close/>
                </a:path>
              </a:pathLst>
            </a:custGeom>
            <a:solidFill>
              <a:srgbClr val="FFFFFF"/>
            </a:solidFill>
            <a:ln w="2286" cap="flat">
              <a:noFill/>
              <a:prstDash val="solid"/>
              <a:miter/>
            </a:ln>
          </p:spPr>
          <p:txBody>
            <a:bodyPr rtlCol="0" anchor="ctr"/>
            <a:lstStyle/>
            <a:p>
              <a:endParaRPr lang="en-US"/>
            </a:p>
          </p:txBody>
        </p:sp>
        <p:sp>
          <p:nvSpPr>
            <p:cNvPr id="79" name="Freeform 529">
              <a:extLst>
                <a:ext uri="{FF2B5EF4-FFF2-40B4-BE49-F238E27FC236}">
                  <a16:creationId xmlns:a16="http://schemas.microsoft.com/office/drawing/2014/main" id="{98BCE84A-7DA4-D0D2-F04E-DFB6E789C1A3}"/>
                </a:ext>
              </a:extLst>
            </p:cNvPr>
            <p:cNvSpPr/>
            <p:nvPr/>
          </p:nvSpPr>
          <p:spPr>
            <a:xfrm>
              <a:off x="6742152" y="3528898"/>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9" y="457"/>
                    <a:pt x="457" y="914"/>
                    <a:pt x="457"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80" name="Freeform 530">
              <a:extLst>
                <a:ext uri="{FF2B5EF4-FFF2-40B4-BE49-F238E27FC236}">
                  <a16:creationId xmlns:a16="http://schemas.microsoft.com/office/drawing/2014/main" id="{A5F605A0-AE5A-94B5-79D5-7E60EED70E0C}"/>
                </a:ext>
              </a:extLst>
            </p:cNvPr>
            <p:cNvSpPr/>
            <p:nvPr/>
          </p:nvSpPr>
          <p:spPr>
            <a:xfrm>
              <a:off x="6619622" y="3629710"/>
              <a:ext cx="1371" cy="685"/>
            </a:xfrm>
            <a:custGeom>
              <a:avLst/>
              <a:gdLst>
                <a:gd name="connsiteX0" fmla="*/ 1372 w 1371"/>
                <a:gd name="connsiteY0" fmla="*/ 686 h 685"/>
                <a:gd name="connsiteX1" fmla="*/ 0 w 1371"/>
                <a:gd name="connsiteY1" fmla="*/ 0 h 685"/>
                <a:gd name="connsiteX2" fmla="*/ 1372 w 1371"/>
                <a:gd name="connsiteY2" fmla="*/ 686 h 685"/>
              </a:gdLst>
              <a:ahLst/>
              <a:cxnLst>
                <a:cxn ang="0">
                  <a:pos x="connsiteX0" y="connsiteY0"/>
                </a:cxn>
                <a:cxn ang="0">
                  <a:pos x="connsiteX1" y="connsiteY1"/>
                </a:cxn>
                <a:cxn ang="0">
                  <a:pos x="connsiteX2" y="connsiteY2"/>
                </a:cxn>
              </a:cxnLst>
              <a:rect l="l" t="t" r="r" b="b"/>
              <a:pathLst>
                <a:path w="1371" h="685">
                  <a:moveTo>
                    <a:pt x="1372" y="686"/>
                  </a:moveTo>
                  <a:cubicBezTo>
                    <a:pt x="914" y="457"/>
                    <a:pt x="457" y="229"/>
                    <a:pt x="0" y="0"/>
                  </a:cubicBezTo>
                  <a:cubicBezTo>
                    <a:pt x="457" y="229"/>
                    <a:pt x="914" y="457"/>
                    <a:pt x="1372" y="686"/>
                  </a:cubicBezTo>
                  <a:close/>
                </a:path>
              </a:pathLst>
            </a:custGeom>
            <a:solidFill>
              <a:srgbClr val="FFFFFF"/>
            </a:solidFill>
            <a:ln w="2286" cap="flat">
              <a:noFill/>
              <a:prstDash val="solid"/>
              <a:miter/>
            </a:ln>
          </p:spPr>
          <p:txBody>
            <a:bodyPr rtlCol="0" anchor="ctr"/>
            <a:lstStyle/>
            <a:p>
              <a:endParaRPr lang="en-US"/>
            </a:p>
          </p:txBody>
        </p:sp>
        <p:sp>
          <p:nvSpPr>
            <p:cNvPr id="81" name="Freeform 531">
              <a:extLst>
                <a:ext uri="{FF2B5EF4-FFF2-40B4-BE49-F238E27FC236}">
                  <a16:creationId xmlns:a16="http://schemas.microsoft.com/office/drawing/2014/main" id="{0F809231-2899-9B7F-764E-1CD4A2DDDD88}"/>
                </a:ext>
              </a:extLst>
            </p:cNvPr>
            <p:cNvSpPr/>
            <p:nvPr/>
          </p:nvSpPr>
          <p:spPr>
            <a:xfrm>
              <a:off x="6738723" y="3522268"/>
              <a:ext cx="914" cy="1371"/>
            </a:xfrm>
            <a:custGeom>
              <a:avLst/>
              <a:gdLst>
                <a:gd name="connsiteX0" fmla="*/ 0 w 914"/>
                <a:gd name="connsiteY0" fmla="*/ 0 h 1371"/>
                <a:gd name="connsiteX1" fmla="*/ 914 w 914"/>
                <a:gd name="connsiteY1" fmla="*/ 1372 h 1371"/>
                <a:gd name="connsiteX2" fmla="*/ 0 w 914"/>
                <a:gd name="connsiteY2" fmla="*/ 0 h 1371"/>
              </a:gdLst>
              <a:ahLst/>
              <a:cxnLst>
                <a:cxn ang="0">
                  <a:pos x="connsiteX0" y="connsiteY0"/>
                </a:cxn>
                <a:cxn ang="0">
                  <a:pos x="connsiteX1" y="connsiteY1"/>
                </a:cxn>
                <a:cxn ang="0">
                  <a:pos x="connsiteX2" y="connsiteY2"/>
                </a:cxn>
              </a:cxnLst>
              <a:rect l="l" t="t" r="r" b="b"/>
              <a:pathLst>
                <a:path w="914" h="1371">
                  <a:moveTo>
                    <a:pt x="0" y="0"/>
                  </a:moveTo>
                  <a:cubicBezTo>
                    <a:pt x="229" y="457"/>
                    <a:pt x="686" y="914"/>
                    <a:pt x="914" y="1372"/>
                  </a:cubicBezTo>
                  <a:cubicBezTo>
                    <a:pt x="457"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532">
              <a:extLst>
                <a:ext uri="{FF2B5EF4-FFF2-40B4-BE49-F238E27FC236}">
                  <a16:creationId xmlns:a16="http://schemas.microsoft.com/office/drawing/2014/main" id="{6E60BBD8-FBCE-0848-D1EB-668FE32A60F8}"/>
                </a:ext>
              </a:extLst>
            </p:cNvPr>
            <p:cNvSpPr/>
            <p:nvPr/>
          </p:nvSpPr>
          <p:spPr>
            <a:xfrm>
              <a:off x="6615279" y="3627196"/>
              <a:ext cx="1600" cy="914"/>
            </a:xfrm>
            <a:custGeom>
              <a:avLst/>
              <a:gdLst>
                <a:gd name="connsiteX0" fmla="*/ 1600 w 1600"/>
                <a:gd name="connsiteY0" fmla="*/ 914 h 914"/>
                <a:gd name="connsiteX1" fmla="*/ 0 w 1600"/>
                <a:gd name="connsiteY1" fmla="*/ 0 h 914"/>
                <a:gd name="connsiteX2" fmla="*/ 1600 w 1600"/>
                <a:gd name="connsiteY2" fmla="*/ 914 h 914"/>
              </a:gdLst>
              <a:ahLst/>
              <a:cxnLst>
                <a:cxn ang="0">
                  <a:pos x="connsiteX0" y="connsiteY0"/>
                </a:cxn>
                <a:cxn ang="0">
                  <a:pos x="connsiteX1" y="connsiteY1"/>
                </a:cxn>
                <a:cxn ang="0">
                  <a:pos x="connsiteX2" y="connsiteY2"/>
                </a:cxn>
              </a:cxnLst>
              <a:rect l="l" t="t" r="r" b="b"/>
              <a:pathLst>
                <a:path w="1600" h="914">
                  <a:moveTo>
                    <a:pt x="1600" y="914"/>
                  </a:moveTo>
                  <a:cubicBezTo>
                    <a:pt x="1143" y="686"/>
                    <a:pt x="457" y="229"/>
                    <a:pt x="0" y="0"/>
                  </a:cubicBezTo>
                  <a:cubicBezTo>
                    <a:pt x="457" y="229"/>
                    <a:pt x="1143" y="686"/>
                    <a:pt x="1600" y="914"/>
                  </a:cubicBezTo>
                  <a:close/>
                </a:path>
              </a:pathLst>
            </a:custGeom>
            <a:solidFill>
              <a:srgbClr val="FFFFFF"/>
            </a:solidFill>
            <a:ln w="2286" cap="flat">
              <a:noFill/>
              <a:prstDash val="solid"/>
              <a:miter/>
            </a:ln>
          </p:spPr>
          <p:txBody>
            <a:bodyPr rtlCol="0" anchor="ctr"/>
            <a:lstStyle/>
            <a:p>
              <a:endParaRPr lang="en-US"/>
            </a:p>
          </p:txBody>
        </p:sp>
        <p:sp>
          <p:nvSpPr>
            <p:cNvPr id="83" name="Freeform 533">
              <a:extLst>
                <a:ext uri="{FF2B5EF4-FFF2-40B4-BE49-F238E27FC236}">
                  <a16:creationId xmlns:a16="http://schemas.microsoft.com/office/drawing/2014/main" id="{F93E737B-93C8-6ED0-9DDF-D53F99E2ECD2}"/>
                </a:ext>
              </a:extLst>
            </p:cNvPr>
            <p:cNvSpPr/>
            <p:nvPr/>
          </p:nvSpPr>
          <p:spPr>
            <a:xfrm>
              <a:off x="6740551" y="3525469"/>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84" name="Freeform 534">
              <a:extLst>
                <a:ext uri="{FF2B5EF4-FFF2-40B4-BE49-F238E27FC236}">
                  <a16:creationId xmlns:a16="http://schemas.microsoft.com/office/drawing/2014/main" id="{EA507DAA-60FB-E03D-AE03-56EF5567EA21}"/>
                </a:ext>
              </a:extLst>
            </p:cNvPr>
            <p:cNvSpPr/>
            <p:nvPr/>
          </p:nvSpPr>
          <p:spPr>
            <a:xfrm>
              <a:off x="6734151" y="3516325"/>
              <a:ext cx="1143" cy="1371"/>
            </a:xfrm>
            <a:custGeom>
              <a:avLst/>
              <a:gdLst>
                <a:gd name="connsiteX0" fmla="*/ 0 w 1143"/>
                <a:gd name="connsiteY0" fmla="*/ 0 h 1371"/>
                <a:gd name="connsiteX1" fmla="*/ 1143 w 1143"/>
                <a:gd name="connsiteY1" fmla="*/ 1372 h 1371"/>
                <a:gd name="connsiteX2" fmla="*/ 0 w 1143"/>
                <a:gd name="connsiteY2" fmla="*/ 0 h 1371"/>
              </a:gdLst>
              <a:ahLst/>
              <a:cxnLst>
                <a:cxn ang="0">
                  <a:pos x="connsiteX0" y="connsiteY0"/>
                </a:cxn>
                <a:cxn ang="0">
                  <a:pos x="connsiteX1" y="connsiteY1"/>
                </a:cxn>
                <a:cxn ang="0">
                  <a:pos x="connsiteX2" y="connsiteY2"/>
                </a:cxn>
              </a:cxnLst>
              <a:rect l="l" t="t" r="r" b="b"/>
              <a:pathLst>
                <a:path w="1143" h="1371">
                  <a:moveTo>
                    <a:pt x="0" y="0"/>
                  </a:moveTo>
                  <a:cubicBezTo>
                    <a:pt x="457" y="457"/>
                    <a:pt x="686" y="914"/>
                    <a:pt x="1143" y="1372"/>
                  </a:cubicBezTo>
                  <a:cubicBezTo>
                    <a:pt x="686" y="914"/>
                    <a:pt x="457" y="457"/>
                    <a:pt x="0" y="0"/>
                  </a:cubicBezTo>
                  <a:close/>
                </a:path>
              </a:pathLst>
            </a:custGeom>
            <a:solidFill>
              <a:srgbClr val="FFFFFF"/>
            </a:solidFill>
            <a:ln w="2286" cap="flat">
              <a:noFill/>
              <a:prstDash val="solid"/>
              <a:miter/>
            </a:ln>
          </p:spPr>
          <p:txBody>
            <a:bodyPr rtlCol="0" anchor="ctr"/>
            <a:lstStyle/>
            <a:p>
              <a:endParaRPr lang="en-US"/>
            </a:p>
          </p:txBody>
        </p:sp>
        <p:sp>
          <p:nvSpPr>
            <p:cNvPr id="85" name="Freeform 535">
              <a:extLst>
                <a:ext uri="{FF2B5EF4-FFF2-40B4-BE49-F238E27FC236}">
                  <a16:creationId xmlns:a16="http://schemas.microsoft.com/office/drawing/2014/main" id="{2A5984B5-5E0F-8DCF-1507-062597AE96F7}"/>
                </a:ext>
              </a:extLst>
            </p:cNvPr>
            <p:cNvSpPr/>
            <p:nvPr/>
          </p:nvSpPr>
          <p:spPr>
            <a:xfrm>
              <a:off x="6582817" y="3587877"/>
              <a:ext cx="1371" cy="3429"/>
            </a:xfrm>
            <a:custGeom>
              <a:avLst/>
              <a:gdLst>
                <a:gd name="connsiteX0" fmla="*/ 1372 w 1371"/>
                <a:gd name="connsiteY0" fmla="*/ 3429 h 3429"/>
                <a:gd name="connsiteX1" fmla="*/ 0 w 1371"/>
                <a:gd name="connsiteY1" fmla="*/ 0 h 3429"/>
                <a:gd name="connsiteX2" fmla="*/ 1372 w 1371"/>
                <a:gd name="connsiteY2" fmla="*/ 3429 h 3429"/>
              </a:gdLst>
              <a:ahLst/>
              <a:cxnLst>
                <a:cxn ang="0">
                  <a:pos x="connsiteX0" y="connsiteY0"/>
                </a:cxn>
                <a:cxn ang="0">
                  <a:pos x="connsiteX1" y="connsiteY1"/>
                </a:cxn>
                <a:cxn ang="0">
                  <a:pos x="connsiteX2" y="connsiteY2"/>
                </a:cxn>
              </a:cxnLst>
              <a:rect l="l" t="t" r="r" b="b"/>
              <a:pathLst>
                <a:path w="1371" h="3429">
                  <a:moveTo>
                    <a:pt x="1372" y="3429"/>
                  </a:moveTo>
                  <a:cubicBezTo>
                    <a:pt x="914" y="2286"/>
                    <a:pt x="457" y="1143"/>
                    <a:pt x="0" y="0"/>
                  </a:cubicBezTo>
                  <a:cubicBezTo>
                    <a:pt x="457" y="1143"/>
                    <a:pt x="914" y="2286"/>
                    <a:pt x="1372" y="3429"/>
                  </a:cubicBezTo>
                  <a:close/>
                </a:path>
              </a:pathLst>
            </a:custGeom>
            <a:solidFill>
              <a:srgbClr val="FFFFFF"/>
            </a:solidFill>
            <a:ln w="2286" cap="flat">
              <a:noFill/>
              <a:prstDash val="solid"/>
              <a:miter/>
            </a:ln>
          </p:spPr>
          <p:txBody>
            <a:bodyPr rtlCol="0" anchor="ctr"/>
            <a:lstStyle/>
            <a:p>
              <a:endParaRPr lang="en-US"/>
            </a:p>
          </p:txBody>
        </p:sp>
        <p:sp>
          <p:nvSpPr>
            <p:cNvPr id="86" name="Freeform 536">
              <a:extLst>
                <a:ext uri="{FF2B5EF4-FFF2-40B4-BE49-F238E27FC236}">
                  <a16:creationId xmlns:a16="http://schemas.microsoft.com/office/drawing/2014/main" id="{5E4607CE-01BC-1A94-E3EB-78BE44B30353}"/>
                </a:ext>
              </a:extLst>
            </p:cNvPr>
            <p:cNvSpPr/>
            <p:nvPr/>
          </p:nvSpPr>
          <p:spPr>
            <a:xfrm>
              <a:off x="6586246" y="3595878"/>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914" y="2057"/>
                    <a:pt x="457" y="1143"/>
                    <a:pt x="0" y="0"/>
                  </a:cubicBezTo>
                  <a:cubicBezTo>
                    <a:pt x="457" y="1143"/>
                    <a:pt x="1143" y="2286"/>
                    <a:pt x="1600" y="3200"/>
                  </a:cubicBezTo>
                  <a:close/>
                </a:path>
              </a:pathLst>
            </a:custGeom>
            <a:solidFill>
              <a:srgbClr val="FFFFFF"/>
            </a:solidFill>
            <a:ln w="2286" cap="flat">
              <a:noFill/>
              <a:prstDash val="solid"/>
              <a:miter/>
            </a:ln>
          </p:spPr>
          <p:txBody>
            <a:bodyPr rtlCol="0" anchor="ctr"/>
            <a:lstStyle/>
            <a:p>
              <a:endParaRPr lang="en-US"/>
            </a:p>
          </p:txBody>
        </p:sp>
        <p:sp>
          <p:nvSpPr>
            <p:cNvPr id="87" name="Freeform 537">
              <a:extLst>
                <a:ext uri="{FF2B5EF4-FFF2-40B4-BE49-F238E27FC236}">
                  <a16:creationId xmlns:a16="http://schemas.microsoft.com/office/drawing/2014/main" id="{9A6ABC1B-D689-056B-259F-E61A882517FC}"/>
                </a:ext>
              </a:extLst>
            </p:cNvPr>
            <p:cNvSpPr/>
            <p:nvPr/>
          </p:nvSpPr>
          <p:spPr>
            <a:xfrm>
              <a:off x="6611164" y="3624681"/>
              <a:ext cx="1828" cy="1143"/>
            </a:xfrm>
            <a:custGeom>
              <a:avLst/>
              <a:gdLst>
                <a:gd name="connsiteX0" fmla="*/ 1829 w 1828"/>
                <a:gd name="connsiteY0" fmla="*/ 1143 h 1143"/>
                <a:gd name="connsiteX1" fmla="*/ 0 w 1828"/>
                <a:gd name="connsiteY1" fmla="*/ 0 h 1143"/>
                <a:gd name="connsiteX2" fmla="*/ 1829 w 1828"/>
                <a:gd name="connsiteY2" fmla="*/ 1143 h 1143"/>
              </a:gdLst>
              <a:ahLst/>
              <a:cxnLst>
                <a:cxn ang="0">
                  <a:pos x="connsiteX0" y="connsiteY0"/>
                </a:cxn>
                <a:cxn ang="0">
                  <a:pos x="connsiteX1" y="connsiteY1"/>
                </a:cxn>
                <a:cxn ang="0">
                  <a:pos x="connsiteX2" y="connsiteY2"/>
                </a:cxn>
              </a:cxnLst>
              <a:rect l="l" t="t" r="r" b="b"/>
              <a:pathLst>
                <a:path w="1828" h="1143">
                  <a:moveTo>
                    <a:pt x="1829" y="1143"/>
                  </a:moveTo>
                  <a:cubicBezTo>
                    <a:pt x="1143" y="686"/>
                    <a:pt x="686" y="457"/>
                    <a:pt x="0" y="0"/>
                  </a:cubicBezTo>
                  <a:cubicBezTo>
                    <a:pt x="686" y="229"/>
                    <a:pt x="1372" y="686"/>
                    <a:pt x="1829" y="1143"/>
                  </a:cubicBezTo>
                  <a:close/>
                </a:path>
              </a:pathLst>
            </a:custGeom>
            <a:solidFill>
              <a:srgbClr val="FFFFFF"/>
            </a:solidFill>
            <a:ln w="2286" cap="flat">
              <a:noFill/>
              <a:prstDash val="solid"/>
              <a:miter/>
            </a:ln>
          </p:spPr>
          <p:txBody>
            <a:bodyPr rtlCol="0" anchor="ctr"/>
            <a:lstStyle/>
            <a:p>
              <a:endParaRPr lang="en-US"/>
            </a:p>
          </p:txBody>
        </p:sp>
        <p:sp>
          <p:nvSpPr>
            <p:cNvPr id="88" name="Freeform 538">
              <a:extLst>
                <a:ext uri="{FF2B5EF4-FFF2-40B4-BE49-F238E27FC236}">
                  <a16:creationId xmlns:a16="http://schemas.microsoft.com/office/drawing/2014/main" id="{FBA93FFA-3583-AD52-C6E7-CFCF26A7C3DE}"/>
                </a:ext>
              </a:extLst>
            </p:cNvPr>
            <p:cNvSpPr/>
            <p:nvPr/>
          </p:nvSpPr>
          <p:spPr>
            <a:xfrm>
              <a:off x="6588304" y="3599764"/>
              <a:ext cx="1828" cy="3200"/>
            </a:xfrm>
            <a:custGeom>
              <a:avLst/>
              <a:gdLst>
                <a:gd name="connsiteX0" fmla="*/ 1829 w 1828"/>
                <a:gd name="connsiteY0" fmla="*/ 3200 h 3200"/>
                <a:gd name="connsiteX1" fmla="*/ 0 w 1828"/>
                <a:gd name="connsiteY1" fmla="*/ 0 h 3200"/>
                <a:gd name="connsiteX2" fmla="*/ 1829 w 1828"/>
                <a:gd name="connsiteY2" fmla="*/ 3200 h 3200"/>
              </a:gdLst>
              <a:ahLst/>
              <a:cxnLst>
                <a:cxn ang="0">
                  <a:pos x="connsiteX0" y="connsiteY0"/>
                </a:cxn>
                <a:cxn ang="0">
                  <a:pos x="connsiteX1" y="connsiteY1"/>
                </a:cxn>
                <a:cxn ang="0">
                  <a:pos x="connsiteX2" y="connsiteY2"/>
                </a:cxn>
              </a:cxnLst>
              <a:rect l="l" t="t" r="r" b="b"/>
              <a:pathLst>
                <a:path w="1828" h="3200">
                  <a:moveTo>
                    <a:pt x="1829" y="3200"/>
                  </a:moveTo>
                  <a:cubicBezTo>
                    <a:pt x="1143" y="2057"/>
                    <a:pt x="457" y="1143"/>
                    <a:pt x="0" y="0"/>
                  </a:cubicBezTo>
                  <a:cubicBezTo>
                    <a:pt x="457" y="914"/>
                    <a:pt x="1143" y="2057"/>
                    <a:pt x="1829" y="3200"/>
                  </a:cubicBezTo>
                  <a:close/>
                </a:path>
              </a:pathLst>
            </a:custGeom>
            <a:solidFill>
              <a:srgbClr val="FFFFFF"/>
            </a:solidFill>
            <a:ln w="2286" cap="flat">
              <a:noFill/>
              <a:prstDash val="solid"/>
              <a:miter/>
            </a:ln>
          </p:spPr>
          <p:txBody>
            <a:bodyPr rtlCol="0" anchor="ctr"/>
            <a:lstStyle/>
            <a:p>
              <a:endParaRPr lang="en-US"/>
            </a:p>
          </p:txBody>
        </p:sp>
        <p:sp>
          <p:nvSpPr>
            <p:cNvPr id="89" name="Freeform 539">
              <a:extLst>
                <a:ext uri="{FF2B5EF4-FFF2-40B4-BE49-F238E27FC236}">
                  <a16:creationId xmlns:a16="http://schemas.microsoft.com/office/drawing/2014/main" id="{447052FA-59AE-9A58-C57E-0AF7877D9C4D}"/>
                </a:ext>
              </a:extLst>
            </p:cNvPr>
            <p:cNvSpPr/>
            <p:nvPr/>
          </p:nvSpPr>
          <p:spPr>
            <a:xfrm>
              <a:off x="6577875" y="3487859"/>
              <a:ext cx="154225" cy="119027"/>
            </a:xfrm>
            <a:custGeom>
              <a:avLst/>
              <a:gdLst>
                <a:gd name="connsiteX0" fmla="*/ 3571 w 154225"/>
                <a:gd name="connsiteY0" fmla="*/ 95674 h 119027"/>
                <a:gd name="connsiteX1" fmla="*/ 59578 w 154225"/>
                <a:gd name="connsiteY1" fmla="*/ 118991 h 119027"/>
                <a:gd name="connsiteX2" fmla="*/ 144389 w 154225"/>
                <a:gd name="connsiteY2" fmla="*/ 73271 h 119027"/>
                <a:gd name="connsiteX3" fmla="*/ 153761 w 154225"/>
                <a:gd name="connsiteY3" fmla="*/ 25722 h 119027"/>
                <a:gd name="connsiteX4" fmla="*/ 45633 w 154225"/>
                <a:gd name="connsiteY4" fmla="*/ 7663 h 119027"/>
                <a:gd name="connsiteX5" fmla="*/ 1285 w 154225"/>
                <a:gd name="connsiteY5" fmla="*/ 86987 h 119027"/>
                <a:gd name="connsiteX6" fmla="*/ 4714 w 154225"/>
                <a:gd name="connsiteY6" fmla="*/ 99560 h 119027"/>
                <a:gd name="connsiteX7" fmla="*/ 3571 w 154225"/>
                <a:gd name="connsiteY7" fmla="*/ 95674 h 119027"/>
                <a:gd name="connsiteX8" fmla="*/ 74437 w 154225"/>
                <a:gd name="connsiteY8" fmla="*/ 34180 h 119027"/>
                <a:gd name="connsiteX9" fmla="*/ 74666 w 154225"/>
                <a:gd name="connsiteY9" fmla="*/ 33723 h 119027"/>
                <a:gd name="connsiteX10" fmla="*/ 73980 w 154225"/>
                <a:gd name="connsiteY10" fmla="*/ 32352 h 119027"/>
                <a:gd name="connsiteX11" fmla="*/ 73751 w 154225"/>
                <a:gd name="connsiteY11" fmla="*/ 31894 h 119027"/>
                <a:gd name="connsiteX12" fmla="*/ 74437 w 154225"/>
                <a:gd name="connsiteY12" fmla="*/ 34180 h 11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25" h="119027">
                  <a:moveTo>
                    <a:pt x="3571" y="95674"/>
                  </a:moveTo>
                  <a:cubicBezTo>
                    <a:pt x="17973" y="109847"/>
                    <a:pt x="37404" y="118305"/>
                    <a:pt x="59578" y="118991"/>
                  </a:cubicBezTo>
                  <a:cubicBezTo>
                    <a:pt x="92725" y="119905"/>
                    <a:pt x="128844" y="103675"/>
                    <a:pt x="144389" y="73271"/>
                  </a:cubicBezTo>
                  <a:cubicBezTo>
                    <a:pt x="151932" y="58641"/>
                    <a:pt x="155590" y="41953"/>
                    <a:pt x="153761" y="25722"/>
                  </a:cubicBezTo>
                  <a:cubicBezTo>
                    <a:pt x="129758" y="1262"/>
                    <a:pt x="79238" y="-7882"/>
                    <a:pt x="45633" y="7663"/>
                  </a:cubicBezTo>
                  <a:cubicBezTo>
                    <a:pt x="14315" y="21379"/>
                    <a:pt x="-5344" y="50182"/>
                    <a:pt x="1285" y="86987"/>
                  </a:cubicBezTo>
                  <a:cubicBezTo>
                    <a:pt x="2199" y="91330"/>
                    <a:pt x="3114" y="95445"/>
                    <a:pt x="4714" y="99560"/>
                  </a:cubicBezTo>
                  <a:cubicBezTo>
                    <a:pt x="4257" y="98188"/>
                    <a:pt x="3800" y="96817"/>
                    <a:pt x="3571" y="95674"/>
                  </a:cubicBezTo>
                  <a:close/>
                  <a:moveTo>
                    <a:pt x="74437" y="34180"/>
                  </a:moveTo>
                  <a:cubicBezTo>
                    <a:pt x="74894" y="34638"/>
                    <a:pt x="75123" y="34638"/>
                    <a:pt x="74666" y="33723"/>
                  </a:cubicBezTo>
                  <a:cubicBezTo>
                    <a:pt x="74437" y="33266"/>
                    <a:pt x="74208" y="32809"/>
                    <a:pt x="73980" y="32352"/>
                  </a:cubicBezTo>
                  <a:cubicBezTo>
                    <a:pt x="73980" y="32123"/>
                    <a:pt x="73980" y="31894"/>
                    <a:pt x="73751" y="31894"/>
                  </a:cubicBezTo>
                  <a:cubicBezTo>
                    <a:pt x="77409" y="37152"/>
                    <a:pt x="75809" y="38295"/>
                    <a:pt x="74437" y="34180"/>
                  </a:cubicBezTo>
                  <a:close/>
                </a:path>
              </a:pathLst>
            </a:custGeom>
            <a:solidFill>
              <a:srgbClr val="FFFFFF"/>
            </a:solidFill>
            <a:ln w="2286" cap="flat">
              <a:noFill/>
              <a:prstDash val="solid"/>
              <a:miter/>
            </a:ln>
          </p:spPr>
          <p:txBody>
            <a:bodyPr rtlCol="0" anchor="ctr"/>
            <a:lstStyle/>
            <a:p>
              <a:endParaRPr lang="en-US"/>
            </a:p>
          </p:txBody>
        </p:sp>
        <p:sp>
          <p:nvSpPr>
            <p:cNvPr id="90" name="Freeform 540">
              <a:extLst>
                <a:ext uri="{FF2B5EF4-FFF2-40B4-BE49-F238E27FC236}">
                  <a16:creationId xmlns:a16="http://schemas.microsoft.com/office/drawing/2014/main" id="{3E9748EF-F96F-39F1-84AF-A42C28BF8668}"/>
                </a:ext>
              </a:extLst>
            </p:cNvPr>
            <p:cNvSpPr/>
            <p:nvPr/>
          </p:nvSpPr>
          <p:spPr>
            <a:xfrm>
              <a:off x="6584189" y="3591991"/>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914"/>
                    <a:pt x="0" y="0"/>
                  </a:cubicBezTo>
                  <a:cubicBezTo>
                    <a:pt x="686" y="1143"/>
                    <a:pt x="1143" y="2286"/>
                    <a:pt x="1600" y="3200"/>
                  </a:cubicBezTo>
                  <a:close/>
                </a:path>
              </a:pathLst>
            </a:custGeom>
            <a:solidFill>
              <a:srgbClr val="FFFFFF"/>
            </a:solidFill>
            <a:ln w="2286" cap="flat">
              <a:noFill/>
              <a:prstDash val="solid"/>
              <a:miter/>
            </a:ln>
          </p:spPr>
          <p:txBody>
            <a:bodyPr rtlCol="0" anchor="ctr"/>
            <a:lstStyle/>
            <a:p>
              <a:endParaRPr lang="en-US"/>
            </a:p>
          </p:txBody>
        </p:sp>
        <p:sp>
          <p:nvSpPr>
            <p:cNvPr id="91" name="Freeform 541">
              <a:extLst>
                <a:ext uri="{FF2B5EF4-FFF2-40B4-BE49-F238E27FC236}">
                  <a16:creationId xmlns:a16="http://schemas.microsoft.com/office/drawing/2014/main" id="{1800341E-836C-58A6-310A-721DA16D7219}"/>
                </a:ext>
              </a:extLst>
            </p:cNvPr>
            <p:cNvSpPr/>
            <p:nvPr/>
          </p:nvSpPr>
          <p:spPr>
            <a:xfrm>
              <a:off x="6590133" y="3602964"/>
              <a:ext cx="7315" cy="9601"/>
            </a:xfrm>
            <a:custGeom>
              <a:avLst/>
              <a:gdLst>
                <a:gd name="connsiteX0" fmla="*/ 7315 w 7315"/>
                <a:gd name="connsiteY0" fmla="*/ 9601 h 9601"/>
                <a:gd name="connsiteX1" fmla="*/ 0 w 7315"/>
                <a:gd name="connsiteY1" fmla="*/ 0 h 9601"/>
                <a:gd name="connsiteX2" fmla="*/ 7315 w 7315"/>
                <a:gd name="connsiteY2" fmla="*/ 9601 h 9601"/>
              </a:gdLst>
              <a:ahLst/>
              <a:cxnLst>
                <a:cxn ang="0">
                  <a:pos x="connsiteX0" y="connsiteY0"/>
                </a:cxn>
                <a:cxn ang="0">
                  <a:pos x="connsiteX1" y="connsiteY1"/>
                </a:cxn>
                <a:cxn ang="0">
                  <a:pos x="connsiteX2" y="connsiteY2"/>
                </a:cxn>
              </a:cxnLst>
              <a:rect l="l" t="t" r="r" b="b"/>
              <a:pathLst>
                <a:path w="7315" h="9601">
                  <a:moveTo>
                    <a:pt x="7315" y="9601"/>
                  </a:moveTo>
                  <a:cubicBezTo>
                    <a:pt x="4572" y="6629"/>
                    <a:pt x="2057" y="3429"/>
                    <a:pt x="0" y="0"/>
                  </a:cubicBezTo>
                  <a:cubicBezTo>
                    <a:pt x="2286" y="3429"/>
                    <a:pt x="4801" y="6629"/>
                    <a:pt x="7315" y="9601"/>
                  </a:cubicBezTo>
                  <a:close/>
                </a:path>
              </a:pathLst>
            </a:custGeom>
            <a:solidFill>
              <a:srgbClr val="FFFFFF"/>
            </a:solidFill>
            <a:ln w="2286" cap="flat">
              <a:noFill/>
              <a:prstDash val="solid"/>
              <a:miter/>
            </a:ln>
          </p:spPr>
          <p:txBody>
            <a:bodyPr rtlCol="0" anchor="ctr"/>
            <a:lstStyle/>
            <a:p>
              <a:endParaRPr lang="en-US"/>
            </a:p>
          </p:txBody>
        </p:sp>
        <p:sp>
          <p:nvSpPr>
            <p:cNvPr id="92" name="Freeform 542">
              <a:extLst>
                <a:ext uri="{FF2B5EF4-FFF2-40B4-BE49-F238E27FC236}">
                  <a16:creationId xmlns:a16="http://schemas.microsoft.com/office/drawing/2014/main" id="{3DBCE651-CD3B-1ECE-ADA8-2F196469C7CA}"/>
                </a:ext>
              </a:extLst>
            </p:cNvPr>
            <p:cNvSpPr/>
            <p:nvPr/>
          </p:nvSpPr>
          <p:spPr>
            <a:xfrm>
              <a:off x="6604077" y="3618966"/>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686"/>
                    <a:pt x="0" y="0"/>
                  </a:cubicBezTo>
                  <a:cubicBezTo>
                    <a:pt x="457" y="457"/>
                    <a:pt x="1143" y="1143"/>
                    <a:pt x="1829" y="1600"/>
                  </a:cubicBezTo>
                  <a:close/>
                </a:path>
              </a:pathLst>
            </a:custGeom>
            <a:solidFill>
              <a:srgbClr val="FFFFFF"/>
            </a:solidFill>
            <a:ln w="2286" cap="flat">
              <a:noFill/>
              <a:prstDash val="solid"/>
              <a:miter/>
            </a:ln>
          </p:spPr>
          <p:txBody>
            <a:bodyPr rtlCol="0" anchor="ctr"/>
            <a:lstStyle/>
            <a:p>
              <a:endParaRPr lang="en-US"/>
            </a:p>
          </p:txBody>
        </p:sp>
        <p:sp>
          <p:nvSpPr>
            <p:cNvPr id="93" name="Freeform 543">
              <a:extLst>
                <a:ext uri="{FF2B5EF4-FFF2-40B4-BE49-F238E27FC236}">
                  <a16:creationId xmlns:a16="http://schemas.microsoft.com/office/drawing/2014/main" id="{D421EFBD-8585-45D7-0885-70F8CC15D67C}"/>
                </a:ext>
              </a:extLst>
            </p:cNvPr>
            <p:cNvSpPr/>
            <p:nvPr/>
          </p:nvSpPr>
          <p:spPr>
            <a:xfrm>
              <a:off x="6607506" y="3621938"/>
              <a:ext cx="1828" cy="1371"/>
            </a:xfrm>
            <a:custGeom>
              <a:avLst/>
              <a:gdLst>
                <a:gd name="connsiteX0" fmla="*/ 1829 w 1828"/>
                <a:gd name="connsiteY0" fmla="*/ 1372 h 1371"/>
                <a:gd name="connsiteX1" fmla="*/ 0 w 1828"/>
                <a:gd name="connsiteY1" fmla="*/ 0 h 1371"/>
                <a:gd name="connsiteX2" fmla="*/ 1829 w 1828"/>
                <a:gd name="connsiteY2" fmla="*/ 1372 h 1371"/>
              </a:gdLst>
              <a:ahLst/>
              <a:cxnLst>
                <a:cxn ang="0">
                  <a:pos x="connsiteX0" y="connsiteY0"/>
                </a:cxn>
                <a:cxn ang="0">
                  <a:pos x="connsiteX1" y="connsiteY1"/>
                </a:cxn>
                <a:cxn ang="0">
                  <a:pos x="connsiteX2" y="connsiteY2"/>
                </a:cxn>
              </a:cxnLst>
              <a:rect l="l" t="t" r="r" b="b"/>
              <a:pathLst>
                <a:path w="1828" h="1371">
                  <a:moveTo>
                    <a:pt x="1829" y="1372"/>
                  </a:moveTo>
                  <a:cubicBezTo>
                    <a:pt x="1143" y="914"/>
                    <a:pt x="686" y="457"/>
                    <a:pt x="0" y="0"/>
                  </a:cubicBezTo>
                  <a:cubicBezTo>
                    <a:pt x="686" y="457"/>
                    <a:pt x="1143" y="914"/>
                    <a:pt x="1829" y="1372"/>
                  </a:cubicBezTo>
                  <a:close/>
                </a:path>
              </a:pathLst>
            </a:custGeom>
            <a:solidFill>
              <a:srgbClr val="FFFFFF"/>
            </a:solidFill>
            <a:ln w="2286" cap="flat">
              <a:noFill/>
              <a:prstDash val="solid"/>
              <a:miter/>
            </a:ln>
          </p:spPr>
          <p:txBody>
            <a:bodyPr rtlCol="0" anchor="ctr"/>
            <a:lstStyle/>
            <a:p>
              <a:endParaRPr lang="en-US"/>
            </a:p>
          </p:txBody>
        </p:sp>
        <p:sp>
          <p:nvSpPr>
            <p:cNvPr id="94" name="Freeform 544">
              <a:extLst>
                <a:ext uri="{FF2B5EF4-FFF2-40B4-BE49-F238E27FC236}">
                  <a16:creationId xmlns:a16="http://schemas.microsoft.com/office/drawing/2014/main" id="{B5740935-AFFC-AFE0-AF5E-83B2B54F6E31}"/>
                </a:ext>
              </a:extLst>
            </p:cNvPr>
            <p:cNvSpPr/>
            <p:nvPr/>
          </p:nvSpPr>
          <p:spPr>
            <a:xfrm>
              <a:off x="6597676" y="3612794"/>
              <a:ext cx="2057" cy="2057"/>
            </a:xfrm>
            <a:custGeom>
              <a:avLst/>
              <a:gdLst>
                <a:gd name="connsiteX0" fmla="*/ 2057 w 2057"/>
                <a:gd name="connsiteY0" fmla="*/ 2057 h 2057"/>
                <a:gd name="connsiteX1" fmla="*/ 0 w 2057"/>
                <a:gd name="connsiteY1" fmla="*/ 0 h 2057"/>
                <a:gd name="connsiteX2" fmla="*/ 2057 w 2057"/>
                <a:gd name="connsiteY2" fmla="*/ 2057 h 2057"/>
              </a:gdLst>
              <a:ahLst/>
              <a:cxnLst>
                <a:cxn ang="0">
                  <a:pos x="connsiteX0" y="connsiteY0"/>
                </a:cxn>
                <a:cxn ang="0">
                  <a:pos x="connsiteX1" y="connsiteY1"/>
                </a:cxn>
                <a:cxn ang="0">
                  <a:pos x="connsiteX2" y="connsiteY2"/>
                </a:cxn>
              </a:cxnLst>
              <a:rect l="l" t="t" r="r" b="b"/>
              <a:pathLst>
                <a:path w="2057" h="2057">
                  <a:moveTo>
                    <a:pt x="2057" y="2057"/>
                  </a:moveTo>
                  <a:cubicBezTo>
                    <a:pt x="1372" y="1372"/>
                    <a:pt x="686" y="686"/>
                    <a:pt x="0" y="0"/>
                  </a:cubicBezTo>
                  <a:cubicBezTo>
                    <a:pt x="686" y="686"/>
                    <a:pt x="1372" y="1372"/>
                    <a:pt x="2057" y="2057"/>
                  </a:cubicBezTo>
                  <a:close/>
                </a:path>
              </a:pathLst>
            </a:custGeom>
            <a:solidFill>
              <a:srgbClr val="FFFFFF"/>
            </a:solidFill>
            <a:ln w="2286" cap="flat">
              <a:noFill/>
              <a:prstDash val="solid"/>
              <a:miter/>
            </a:ln>
          </p:spPr>
          <p:txBody>
            <a:bodyPr rtlCol="0" anchor="ctr"/>
            <a:lstStyle/>
            <a:p>
              <a:endParaRPr lang="en-US"/>
            </a:p>
          </p:txBody>
        </p:sp>
        <p:sp>
          <p:nvSpPr>
            <p:cNvPr id="95" name="Freeform 545">
              <a:extLst>
                <a:ext uri="{FF2B5EF4-FFF2-40B4-BE49-F238E27FC236}">
                  <a16:creationId xmlns:a16="http://schemas.microsoft.com/office/drawing/2014/main" id="{9DA0B092-D67F-CAEF-6255-453D86896AEC}"/>
                </a:ext>
              </a:extLst>
            </p:cNvPr>
            <p:cNvSpPr/>
            <p:nvPr/>
          </p:nvSpPr>
          <p:spPr>
            <a:xfrm>
              <a:off x="6600877" y="3615994"/>
              <a:ext cx="1828" cy="1828"/>
            </a:xfrm>
            <a:custGeom>
              <a:avLst/>
              <a:gdLst>
                <a:gd name="connsiteX0" fmla="*/ 1829 w 1828"/>
                <a:gd name="connsiteY0" fmla="*/ 1829 h 1828"/>
                <a:gd name="connsiteX1" fmla="*/ 0 w 1828"/>
                <a:gd name="connsiteY1" fmla="*/ 0 h 1828"/>
                <a:gd name="connsiteX2" fmla="*/ 1829 w 1828"/>
                <a:gd name="connsiteY2" fmla="*/ 1829 h 1828"/>
              </a:gdLst>
              <a:ahLst/>
              <a:cxnLst>
                <a:cxn ang="0">
                  <a:pos x="connsiteX0" y="connsiteY0"/>
                </a:cxn>
                <a:cxn ang="0">
                  <a:pos x="connsiteX1" y="connsiteY1"/>
                </a:cxn>
                <a:cxn ang="0">
                  <a:pos x="connsiteX2" y="connsiteY2"/>
                </a:cxn>
              </a:cxnLst>
              <a:rect l="l" t="t" r="r" b="b"/>
              <a:pathLst>
                <a:path w="1828" h="1828">
                  <a:moveTo>
                    <a:pt x="1829" y="1829"/>
                  </a:moveTo>
                  <a:cubicBezTo>
                    <a:pt x="1143" y="1143"/>
                    <a:pt x="457" y="686"/>
                    <a:pt x="0" y="0"/>
                  </a:cubicBezTo>
                  <a:cubicBezTo>
                    <a:pt x="457" y="686"/>
                    <a:pt x="1143" y="1143"/>
                    <a:pt x="1829" y="1829"/>
                  </a:cubicBezTo>
                  <a:close/>
                </a:path>
              </a:pathLst>
            </a:custGeom>
            <a:solidFill>
              <a:srgbClr val="FFFFFF"/>
            </a:solidFill>
            <a:ln w="2286" cap="flat">
              <a:noFill/>
              <a:prstDash val="solid"/>
              <a:miter/>
            </a:ln>
          </p:spPr>
          <p:txBody>
            <a:bodyPr rtlCol="0" anchor="ctr"/>
            <a:lstStyle/>
            <a:p>
              <a:endParaRPr lang="en-US"/>
            </a:p>
          </p:txBody>
        </p:sp>
        <p:sp>
          <p:nvSpPr>
            <p:cNvPr id="96" name="Freeform 546">
              <a:extLst>
                <a:ext uri="{FF2B5EF4-FFF2-40B4-BE49-F238E27FC236}">
                  <a16:creationId xmlns:a16="http://schemas.microsoft.com/office/drawing/2014/main" id="{BE1CB337-F2A0-2EB1-9E7A-923329497E1E}"/>
                </a:ext>
              </a:extLst>
            </p:cNvPr>
            <p:cNvSpPr/>
            <p:nvPr/>
          </p:nvSpPr>
          <p:spPr>
            <a:xfrm>
              <a:off x="6736437" y="3519297"/>
              <a:ext cx="914" cy="1371"/>
            </a:xfrm>
            <a:custGeom>
              <a:avLst/>
              <a:gdLst>
                <a:gd name="connsiteX0" fmla="*/ 0 w 914"/>
                <a:gd name="connsiteY0" fmla="*/ 0 h 1371"/>
                <a:gd name="connsiteX1" fmla="*/ 914 w 914"/>
                <a:gd name="connsiteY1" fmla="*/ 1372 h 1371"/>
                <a:gd name="connsiteX2" fmla="*/ 0 w 914"/>
                <a:gd name="connsiteY2" fmla="*/ 0 h 1371"/>
              </a:gdLst>
              <a:ahLst/>
              <a:cxnLst>
                <a:cxn ang="0">
                  <a:pos x="connsiteX0" y="connsiteY0"/>
                </a:cxn>
                <a:cxn ang="0">
                  <a:pos x="connsiteX1" y="connsiteY1"/>
                </a:cxn>
                <a:cxn ang="0">
                  <a:pos x="connsiteX2" y="connsiteY2"/>
                </a:cxn>
              </a:cxnLst>
              <a:rect l="l" t="t" r="r" b="b"/>
              <a:pathLst>
                <a:path w="914" h="1371">
                  <a:moveTo>
                    <a:pt x="0" y="0"/>
                  </a:moveTo>
                  <a:cubicBezTo>
                    <a:pt x="229" y="457"/>
                    <a:pt x="686" y="914"/>
                    <a:pt x="914" y="1372"/>
                  </a:cubicBezTo>
                  <a:cubicBezTo>
                    <a:pt x="686" y="914"/>
                    <a:pt x="457" y="457"/>
                    <a:pt x="0" y="0"/>
                  </a:cubicBezTo>
                  <a:close/>
                </a:path>
              </a:pathLst>
            </a:custGeom>
            <a:solidFill>
              <a:srgbClr val="FFFFFF"/>
            </a:solidFill>
            <a:ln w="2286" cap="flat">
              <a:noFill/>
              <a:prstDash val="solid"/>
              <a:miter/>
            </a:ln>
          </p:spPr>
          <p:txBody>
            <a:bodyPr rtlCol="0" anchor="ctr"/>
            <a:lstStyle/>
            <a:p>
              <a:endParaRPr lang="en-US"/>
            </a:p>
          </p:txBody>
        </p:sp>
        <p:sp>
          <p:nvSpPr>
            <p:cNvPr id="97" name="Freeform 547">
              <a:extLst>
                <a:ext uri="{FF2B5EF4-FFF2-40B4-BE49-F238E27FC236}">
                  <a16:creationId xmlns:a16="http://schemas.microsoft.com/office/drawing/2014/main" id="{5EEEC93F-7191-FFF6-119A-C0B9BA5114AE}"/>
                </a:ext>
              </a:extLst>
            </p:cNvPr>
            <p:cNvSpPr/>
            <p:nvPr/>
          </p:nvSpPr>
          <p:spPr>
            <a:xfrm>
              <a:off x="6402223" y="3801160"/>
              <a:ext cx="914" cy="5029"/>
            </a:xfrm>
            <a:custGeom>
              <a:avLst/>
              <a:gdLst>
                <a:gd name="connsiteX0" fmla="*/ 914 w 914"/>
                <a:gd name="connsiteY0" fmla="*/ 5029 h 5029"/>
                <a:gd name="connsiteX1" fmla="*/ 0 w 914"/>
                <a:gd name="connsiteY1" fmla="*/ 0 h 5029"/>
                <a:gd name="connsiteX2" fmla="*/ 914 w 914"/>
                <a:gd name="connsiteY2" fmla="*/ 5029 h 5029"/>
              </a:gdLst>
              <a:ahLst/>
              <a:cxnLst>
                <a:cxn ang="0">
                  <a:pos x="connsiteX0" y="connsiteY0"/>
                </a:cxn>
                <a:cxn ang="0">
                  <a:pos x="connsiteX1" y="connsiteY1"/>
                </a:cxn>
                <a:cxn ang="0">
                  <a:pos x="connsiteX2" y="connsiteY2"/>
                </a:cxn>
              </a:cxnLst>
              <a:rect l="l" t="t" r="r" b="b"/>
              <a:pathLst>
                <a:path w="914" h="5029">
                  <a:moveTo>
                    <a:pt x="914" y="5029"/>
                  </a:moveTo>
                  <a:cubicBezTo>
                    <a:pt x="686" y="3429"/>
                    <a:pt x="229" y="1829"/>
                    <a:pt x="0" y="0"/>
                  </a:cubicBezTo>
                  <a:cubicBezTo>
                    <a:pt x="229" y="1600"/>
                    <a:pt x="457" y="3429"/>
                    <a:pt x="914" y="5029"/>
                  </a:cubicBezTo>
                  <a:close/>
                </a:path>
              </a:pathLst>
            </a:custGeom>
            <a:solidFill>
              <a:srgbClr val="FFFFFF"/>
            </a:solidFill>
            <a:ln w="2286" cap="flat">
              <a:noFill/>
              <a:prstDash val="solid"/>
              <a:miter/>
            </a:ln>
          </p:spPr>
          <p:txBody>
            <a:bodyPr rtlCol="0" anchor="ctr"/>
            <a:lstStyle/>
            <a:p>
              <a:endParaRPr lang="en-US"/>
            </a:p>
          </p:txBody>
        </p:sp>
        <p:sp>
          <p:nvSpPr>
            <p:cNvPr id="98" name="Freeform 548">
              <a:extLst>
                <a:ext uri="{FF2B5EF4-FFF2-40B4-BE49-F238E27FC236}">
                  <a16:creationId xmlns:a16="http://schemas.microsoft.com/office/drawing/2014/main" id="{412F0832-E420-DE52-2233-37C1DCDA4788}"/>
                </a:ext>
              </a:extLst>
            </p:cNvPr>
            <p:cNvSpPr/>
            <p:nvPr/>
          </p:nvSpPr>
          <p:spPr>
            <a:xfrm>
              <a:off x="6401538" y="3797960"/>
              <a:ext cx="457" cy="2743"/>
            </a:xfrm>
            <a:custGeom>
              <a:avLst/>
              <a:gdLst>
                <a:gd name="connsiteX0" fmla="*/ 457 w 457"/>
                <a:gd name="connsiteY0" fmla="*/ 2743 h 2743"/>
                <a:gd name="connsiteX1" fmla="*/ 0 w 457"/>
                <a:gd name="connsiteY1" fmla="*/ 0 h 2743"/>
                <a:gd name="connsiteX2" fmla="*/ 457 w 457"/>
                <a:gd name="connsiteY2" fmla="*/ 2743 h 2743"/>
              </a:gdLst>
              <a:ahLst/>
              <a:cxnLst>
                <a:cxn ang="0">
                  <a:pos x="connsiteX0" y="connsiteY0"/>
                </a:cxn>
                <a:cxn ang="0">
                  <a:pos x="connsiteX1" y="connsiteY1"/>
                </a:cxn>
                <a:cxn ang="0">
                  <a:pos x="connsiteX2" y="connsiteY2"/>
                </a:cxn>
              </a:cxnLst>
              <a:rect l="l" t="t" r="r" b="b"/>
              <a:pathLst>
                <a:path w="457" h="2743">
                  <a:moveTo>
                    <a:pt x="457" y="2743"/>
                  </a:moveTo>
                  <a:cubicBezTo>
                    <a:pt x="229" y="1829"/>
                    <a:pt x="0" y="914"/>
                    <a:pt x="0" y="0"/>
                  </a:cubicBezTo>
                  <a:cubicBezTo>
                    <a:pt x="0" y="914"/>
                    <a:pt x="229" y="1829"/>
                    <a:pt x="457" y="2743"/>
                  </a:cubicBezTo>
                  <a:close/>
                </a:path>
              </a:pathLst>
            </a:custGeom>
            <a:solidFill>
              <a:srgbClr val="FFFFFF"/>
            </a:solidFill>
            <a:ln w="2286" cap="flat">
              <a:noFill/>
              <a:prstDash val="solid"/>
              <a:miter/>
            </a:ln>
          </p:spPr>
          <p:txBody>
            <a:bodyPr rtlCol="0" anchor="ctr"/>
            <a:lstStyle/>
            <a:p>
              <a:endParaRPr lang="en-US"/>
            </a:p>
          </p:txBody>
        </p:sp>
        <p:sp>
          <p:nvSpPr>
            <p:cNvPr id="99" name="Freeform 549">
              <a:extLst>
                <a:ext uri="{FF2B5EF4-FFF2-40B4-BE49-F238E27FC236}">
                  <a16:creationId xmlns:a16="http://schemas.microsoft.com/office/drawing/2014/main" id="{F161393D-6F5B-5B61-15A6-EFDFDC72AA10}"/>
                </a:ext>
              </a:extLst>
            </p:cNvPr>
            <p:cNvSpPr/>
            <p:nvPr/>
          </p:nvSpPr>
          <p:spPr>
            <a:xfrm>
              <a:off x="6399480" y="3786987"/>
              <a:ext cx="1828" cy="10058"/>
            </a:xfrm>
            <a:custGeom>
              <a:avLst/>
              <a:gdLst>
                <a:gd name="connsiteX0" fmla="*/ 1829 w 1828"/>
                <a:gd name="connsiteY0" fmla="*/ 10058 h 10058"/>
                <a:gd name="connsiteX1" fmla="*/ 0 w 1828"/>
                <a:gd name="connsiteY1" fmla="*/ 0 h 10058"/>
                <a:gd name="connsiteX2" fmla="*/ 1829 w 1828"/>
                <a:gd name="connsiteY2" fmla="*/ 10058 h 10058"/>
              </a:gdLst>
              <a:ahLst/>
              <a:cxnLst>
                <a:cxn ang="0">
                  <a:pos x="connsiteX0" y="connsiteY0"/>
                </a:cxn>
                <a:cxn ang="0">
                  <a:pos x="connsiteX1" y="connsiteY1"/>
                </a:cxn>
                <a:cxn ang="0">
                  <a:pos x="connsiteX2" y="connsiteY2"/>
                </a:cxn>
              </a:cxnLst>
              <a:rect l="l" t="t" r="r" b="b"/>
              <a:pathLst>
                <a:path w="1828" h="10058">
                  <a:moveTo>
                    <a:pt x="1829" y="10058"/>
                  </a:moveTo>
                  <a:cubicBezTo>
                    <a:pt x="1143" y="6858"/>
                    <a:pt x="686" y="3429"/>
                    <a:pt x="0" y="0"/>
                  </a:cubicBezTo>
                  <a:cubicBezTo>
                    <a:pt x="686" y="3429"/>
                    <a:pt x="1143" y="6858"/>
                    <a:pt x="1829" y="10058"/>
                  </a:cubicBezTo>
                  <a:close/>
                </a:path>
              </a:pathLst>
            </a:custGeom>
            <a:solidFill>
              <a:srgbClr val="FFFFFF"/>
            </a:solidFill>
            <a:ln w="2286" cap="flat">
              <a:noFill/>
              <a:prstDash val="solid"/>
              <a:miter/>
            </a:ln>
          </p:spPr>
          <p:txBody>
            <a:bodyPr rtlCol="0" anchor="ctr"/>
            <a:lstStyle/>
            <a:p>
              <a:endParaRPr lang="en-US"/>
            </a:p>
          </p:txBody>
        </p:sp>
        <p:sp>
          <p:nvSpPr>
            <p:cNvPr id="100" name="Freeform 550">
              <a:extLst>
                <a:ext uri="{FF2B5EF4-FFF2-40B4-BE49-F238E27FC236}">
                  <a16:creationId xmlns:a16="http://schemas.microsoft.com/office/drawing/2014/main" id="{07FE1351-7C8C-24BA-79C1-7EC176EE8F71}"/>
                </a:ext>
              </a:extLst>
            </p:cNvPr>
            <p:cNvSpPr/>
            <p:nvPr/>
          </p:nvSpPr>
          <p:spPr>
            <a:xfrm>
              <a:off x="6403138" y="3807333"/>
              <a:ext cx="457" cy="2057"/>
            </a:xfrm>
            <a:custGeom>
              <a:avLst/>
              <a:gdLst>
                <a:gd name="connsiteX0" fmla="*/ 457 w 457"/>
                <a:gd name="connsiteY0" fmla="*/ 2057 h 2057"/>
                <a:gd name="connsiteX1" fmla="*/ 0 w 457"/>
                <a:gd name="connsiteY1" fmla="*/ 0 h 2057"/>
                <a:gd name="connsiteX2" fmla="*/ 457 w 457"/>
                <a:gd name="connsiteY2" fmla="*/ 2057 h 2057"/>
              </a:gdLst>
              <a:ahLst/>
              <a:cxnLst>
                <a:cxn ang="0">
                  <a:pos x="connsiteX0" y="connsiteY0"/>
                </a:cxn>
                <a:cxn ang="0">
                  <a:pos x="connsiteX1" y="connsiteY1"/>
                </a:cxn>
                <a:cxn ang="0">
                  <a:pos x="connsiteX2" y="connsiteY2"/>
                </a:cxn>
              </a:cxnLst>
              <a:rect l="l" t="t" r="r" b="b"/>
              <a:pathLst>
                <a:path w="457" h="2057">
                  <a:moveTo>
                    <a:pt x="457" y="2057"/>
                  </a:moveTo>
                  <a:cubicBezTo>
                    <a:pt x="229" y="1372"/>
                    <a:pt x="229" y="686"/>
                    <a:pt x="0" y="0"/>
                  </a:cubicBezTo>
                  <a:cubicBezTo>
                    <a:pt x="229" y="686"/>
                    <a:pt x="457" y="1372"/>
                    <a:pt x="457" y="2057"/>
                  </a:cubicBezTo>
                  <a:close/>
                </a:path>
              </a:pathLst>
            </a:custGeom>
            <a:solidFill>
              <a:srgbClr val="FFFFFF"/>
            </a:solidFill>
            <a:ln w="2286" cap="flat">
              <a:noFill/>
              <a:prstDash val="solid"/>
              <a:miter/>
            </a:ln>
          </p:spPr>
          <p:txBody>
            <a:bodyPr rtlCol="0" anchor="ctr"/>
            <a:lstStyle/>
            <a:p>
              <a:endParaRPr lang="en-US"/>
            </a:p>
          </p:txBody>
        </p:sp>
        <p:sp>
          <p:nvSpPr>
            <p:cNvPr id="101" name="Freeform 551">
              <a:extLst>
                <a:ext uri="{FF2B5EF4-FFF2-40B4-BE49-F238E27FC236}">
                  <a16:creationId xmlns:a16="http://schemas.microsoft.com/office/drawing/2014/main" id="{7682FACF-6FC1-0A9F-48E0-9D3498AEABD2}"/>
                </a:ext>
              </a:extLst>
            </p:cNvPr>
            <p:cNvSpPr/>
            <p:nvPr/>
          </p:nvSpPr>
          <p:spPr>
            <a:xfrm>
              <a:off x="6405652" y="3818534"/>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0" y="457"/>
                    <a:pt x="0" y="0"/>
                  </a:cubicBezTo>
                  <a:cubicBezTo>
                    <a:pt x="0" y="686"/>
                    <a:pt x="229" y="914"/>
                    <a:pt x="229" y="1372"/>
                  </a:cubicBezTo>
                  <a:close/>
                </a:path>
              </a:pathLst>
            </a:custGeom>
            <a:solidFill>
              <a:srgbClr val="FFFFFF"/>
            </a:solidFill>
            <a:ln w="2286" cap="flat">
              <a:noFill/>
              <a:prstDash val="solid"/>
              <a:miter/>
            </a:ln>
          </p:spPr>
          <p:txBody>
            <a:bodyPr rtlCol="0" anchor="ctr"/>
            <a:lstStyle/>
            <a:p>
              <a:endParaRPr lang="en-US"/>
            </a:p>
          </p:txBody>
        </p:sp>
        <p:sp>
          <p:nvSpPr>
            <p:cNvPr id="102" name="Freeform 552">
              <a:extLst>
                <a:ext uri="{FF2B5EF4-FFF2-40B4-BE49-F238E27FC236}">
                  <a16:creationId xmlns:a16="http://schemas.microsoft.com/office/drawing/2014/main" id="{DBA88AA5-3E82-4DA5-8319-DA8EC087FEEA}"/>
                </a:ext>
              </a:extLst>
            </p:cNvPr>
            <p:cNvSpPr/>
            <p:nvPr/>
          </p:nvSpPr>
          <p:spPr>
            <a:xfrm>
              <a:off x="6407024" y="3825392"/>
              <a:ext cx="228" cy="685"/>
            </a:xfrm>
            <a:custGeom>
              <a:avLst/>
              <a:gdLst>
                <a:gd name="connsiteX0" fmla="*/ 229 w 228"/>
                <a:gd name="connsiteY0" fmla="*/ 686 h 685"/>
                <a:gd name="connsiteX1" fmla="*/ 0 w 228"/>
                <a:gd name="connsiteY1" fmla="*/ 0 h 685"/>
                <a:gd name="connsiteX2" fmla="*/ 229 w 228"/>
                <a:gd name="connsiteY2" fmla="*/ 686 h 685"/>
              </a:gdLst>
              <a:ahLst/>
              <a:cxnLst>
                <a:cxn ang="0">
                  <a:pos x="connsiteX0" y="connsiteY0"/>
                </a:cxn>
                <a:cxn ang="0">
                  <a:pos x="connsiteX1" y="connsiteY1"/>
                </a:cxn>
                <a:cxn ang="0">
                  <a:pos x="connsiteX2" y="connsiteY2"/>
                </a:cxn>
              </a:cxnLst>
              <a:rect l="l" t="t" r="r" b="b"/>
              <a:pathLst>
                <a:path w="228" h="685">
                  <a:moveTo>
                    <a:pt x="229" y="686"/>
                  </a:moveTo>
                  <a:cubicBezTo>
                    <a:pt x="229" y="457"/>
                    <a:pt x="229" y="229"/>
                    <a:pt x="0" y="0"/>
                  </a:cubicBezTo>
                  <a:cubicBezTo>
                    <a:pt x="229" y="229"/>
                    <a:pt x="229" y="457"/>
                    <a:pt x="229" y="686"/>
                  </a:cubicBezTo>
                  <a:close/>
                </a:path>
              </a:pathLst>
            </a:custGeom>
            <a:solidFill>
              <a:srgbClr val="FFFFFF"/>
            </a:solidFill>
            <a:ln w="2286" cap="flat">
              <a:noFill/>
              <a:prstDash val="solid"/>
              <a:miter/>
            </a:ln>
          </p:spPr>
          <p:txBody>
            <a:bodyPr rtlCol="0" anchor="ctr"/>
            <a:lstStyle/>
            <a:p>
              <a:endParaRPr lang="en-US"/>
            </a:p>
          </p:txBody>
        </p:sp>
        <p:sp>
          <p:nvSpPr>
            <p:cNvPr id="103" name="Freeform 553">
              <a:extLst>
                <a:ext uri="{FF2B5EF4-FFF2-40B4-BE49-F238E27FC236}">
                  <a16:creationId xmlns:a16="http://schemas.microsoft.com/office/drawing/2014/main" id="{64474278-95A7-50C5-58B3-CC8BBFD6D630}"/>
                </a:ext>
              </a:extLst>
            </p:cNvPr>
            <p:cNvSpPr/>
            <p:nvPr/>
          </p:nvSpPr>
          <p:spPr>
            <a:xfrm>
              <a:off x="6403824" y="381076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229" y="686"/>
                    <a:pt x="0" y="0"/>
                  </a:cubicBezTo>
                  <a:cubicBezTo>
                    <a:pt x="229" y="686"/>
                    <a:pt x="457" y="1372"/>
                    <a:pt x="457" y="1829"/>
                  </a:cubicBezTo>
                  <a:close/>
                </a:path>
              </a:pathLst>
            </a:custGeom>
            <a:solidFill>
              <a:srgbClr val="FFFFFF"/>
            </a:solidFill>
            <a:ln w="2286" cap="flat">
              <a:noFill/>
              <a:prstDash val="solid"/>
              <a:miter/>
            </a:ln>
          </p:spPr>
          <p:txBody>
            <a:bodyPr rtlCol="0" anchor="ctr"/>
            <a:lstStyle/>
            <a:p>
              <a:endParaRPr lang="en-US"/>
            </a:p>
          </p:txBody>
        </p:sp>
        <p:sp>
          <p:nvSpPr>
            <p:cNvPr id="104" name="Freeform 554">
              <a:extLst>
                <a:ext uri="{FF2B5EF4-FFF2-40B4-BE49-F238E27FC236}">
                  <a16:creationId xmlns:a16="http://schemas.microsoft.com/office/drawing/2014/main" id="{1FA7B1AC-A203-1292-1105-36127D0AA3C4}"/>
                </a:ext>
              </a:extLst>
            </p:cNvPr>
            <p:cNvSpPr/>
            <p:nvPr/>
          </p:nvSpPr>
          <p:spPr>
            <a:xfrm>
              <a:off x="6406338" y="3821734"/>
              <a:ext cx="228" cy="914"/>
            </a:xfrm>
            <a:custGeom>
              <a:avLst/>
              <a:gdLst>
                <a:gd name="connsiteX0" fmla="*/ 229 w 228"/>
                <a:gd name="connsiteY0" fmla="*/ 914 h 914"/>
                <a:gd name="connsiteX1" fmla="*/ 0 w 228"/>
                <a:gd name="connsiteY1" fmla="*/ 0 h 914"/>
                <a:gd name="connsiteX2" fmla="*/ 229 w 228"/>
                <a:gd name="connsiteY2" fmla="*/ 914 h 914"/>
              </a:gdLst>
              <a:ahLst/>
              <a:cxnLst>
                <a:cxn ang="0">
                  <a:pos x="connsiteX0" y="connsiteY0"/>
                </a:cxn>
                <a:cxn ang="0">
                  <a:pos x="connsiteX1" y="connsiteY1"/>
                </a:cxn>
                <a:cxn ang="0">
                  <a:pos x="connsiteX2" y="connsiteY2"/>
                </a:cxn>
              </a:cxnLst>
              <a:rect l="l" t="t" r="r" b="b"/>
              <a:pathLst>
                <a:path w="228" h="914">
                  <a:moveTo>
                    <a:pt x="229" y="914"/>
                  </a:moveTo>
                  <a:cubicBezTo>
                    <a:pt x="229" y="686"/>
                    <a:pt x="0" y="457"/>
                    <a:pt x="0" y="0"/>
                  </a:cubicBezTo>
                  <a:cubicBezTo>
                    <a:pt x="0" y="457"/>
                    <a:pt x="0" y="686"/>
                    <a:pt x="229" y="914"/>
                  </a:cubicBezTo>
                  <a:close/>
                </a:path>
              </a:pathLst>
            </a:custGeom>
            <a:solidFill>
              <a:srgbClr val="FFFFFF"/>
            </a:solidFill>
            <a:ln w="2286" cap="flat">
              <a:noFill/>
              <a:prstDash val="solid"/>
              <a:miter/>
            </a:ln>
          </p:spPr>
          <p:txBody>
            <a:bodyPr rtlCol="0" anchor="ctr"/>
            <a:lstStyle/>
            <a:p>
              <a:endParaRPr lang="en-US"/>
            </a:p>
          </p:txBody>
        </p:sp>
        <p:sp>
          <p:nvSpPr>
            <p:cNvPr id="105" name="Freeform 555">
              <a:extLst>
                <a:ext uri="{FF2B5EF4-FFF2-40B4-BE49-F238E27FC236}">
                  <a16:creationId xmlns:a16="http://schemas.microsoft.com/office/drawing/2014/main" id="{386CDB44-8E90-2C81-4F7B-77429C941F8D}"/>
                </a:ext>
              </a:extLst>
            </p:cNvPr>
            <p:cNvSpPr/>
            <p:nvPr/>
          </p:nvSpPr>
          <p:spPr>
            <a:xfrm>
              <a:off x="6407710" y="3827678"/>
              <a:ext cx="228" cy="685"/>
            </a:xfrm>
            <a:custGeom>
              <a:avLst/>
              <a:gdLst>
                <a:gd name="connsiteX0" fmla="*/ 229 w 228"/>
                <a:gd name="connsiteY0" fmla="*/ 686 h 685"/>
                <a:gd name="connsiteX1" fmla="*/ 0 w 228"/>
                <a:gd name="connsiteY1" fmla="*/ 0 h 685"/>
                <a:gd name="connsiteX2" fmla="*/ 229 w 228"/>
                <a:gd name="connsiteY2" fmla="*/ 686 h 685"/>
              </a:gdLst>
              <a:ahLst/>
              <a:cxnLst>
                <a:cxn ang="0">
                  <a:pos x="connsiteX0" y="connsiteY0"/>
                </a:cxn>
                <a:cxn ang="0">
                  <a:pos x="connsiteX1" y="connsiteY1"/>
                </a:cxn>
                <a:cxn ang="0">
                  <a:pos x="connsiteX2" y="connsiteY2"/>
                </a:cxn>
              </a:cxnLst>
              <a:rect l="l" t="t" r="r" b="b"/>
              <a:pathLst>
                <a:path w="228" h="685">
                  <a:moveTo>
                    <a:pt x="229" y="686"/>
                  </a:moveTo>
                  <a:cubicBezTo>
                    <a:pt x="229" y="457"/>
                    <a:pt x="0" y="229"/>
                    <a:pt x="0" y="0"/>
                  </a:cubicBezTo>
                  <a:cubicBezTo>
                    <a:pt x="0" y="229"/>
                    <a:pt x="0" y="457"/>
                    <a:pt x="229" y="686"/>
                  </a:cubicBezTo>
                  <a:close/>
                </a:path>
              </a:pathLst>
            </a:custGeom>
            <a:solidFill>
              <a:srgbClr val="FFFFFF"/>
            </a:solidFill>
            <a:ln w="2286" cap="flat">
              <a:noFill/>
              <a:prstDash val="solid"/>
              <a:miter/>
            </a:ln>
          </p:spPr>
          <p:txBody>
            <a:bodyPr rtlCol="0" anchor="ctr"/>
            <a:lstStyle/>
            <a:p>
              <a:endParaRPr lang="en-US"/>
            </a:p>
          </p:txBody>
        </p:sp>
        <p:sp>
          <p:nvSpPr>
            <p:cNvPr id="106" name="Freeform 556">
              <a:extLst>
                <a:ext uri="{FF2B5EF4-FFF2-40B4-BE49-F238E27FC236}">
                  <a16:creationId xmlns:a16="http://schemas.microsoft.com/office/drawing/2014/main" id="{FFE1AEE3-9262-5688-6801-5A53755E2B92}"/>
                </a:ext>
              </a:extLst>
            </p:cNvPr>
            <p:cNvSpPr/>
            <p:nvPr/>
          </p:nvSpPr>
          <p:spPr>
            <a:xfrm>
              <a:off x="6355881" y="3367602"/>
              <a:ext cx="554977" cy="453668"/>
            </a:xfrm>
            <a:custGeom>
              <a:avLst/>
              <a:gdLst>
                <a:gd name="connsiteX0" fmla="*/ 192189 w 554977"/>
                <a:gd name="connsiteY0" fmla="*/ 450704 h 453668"/>
                <a:gd name="connsiteX1" fmla="*/ 503999 w 554977"/>
                <a:gd name="connsiteY1" fmla="*/ 387382 h 453668"/>
                <a:gd name="connsiteX2" fmla="*/ 545147 w 554977"/>
                <a:gd name="connsiteY2" fmla="*/ 17278 h 453668"/>
                <a:gd name="connsiteX3" fmla="*/ 544233 w 554977"/>
                <a:gd name="connsiteY3" fmla="*/ 11792 h 453668"/>
                <a:gd name="connsiteX4" fmla="*/ 554977 w 554977"/>
                <a:gd name="connsiteY4" fmla="*/ 13849 h 453668"/>
                <a:gd name="connsiteX5" fmla="*/ 498513 w 554977"/>
                <a:gd name="connsiteY5" fmla="*/ 6305 h 453668"/>
                <a:gd name="connsiteX6" fmla="*/ 138696 w 554977"/>
                <a:gd name="connsiteY6" fmla="*/ 6534 h 453668"/>
                <a:gd name="connsiteX7" fmla="*/ 38798 w 554977"/>
                <a:gd name="connsiteY7" fmla="*/ 17735 h 453668"/>
                <a:gd name="connsiteX8" fmla="*/ 393 w 554977"/>
                <a:gd name="connsiteY8" fmla="*/ 60484 h 453668"/>
                <a:gd name="connsiteX9" fmla="*/ 1994 w 554977"/>
                <a:gd name="connsiteY9" fmla="*/ 128606 h 453668"/>
                <a:gd name="connsiteX10" fmla="*/ 43827 w 554977"/>
                <a:gd name="connsiteY10" fmla="*/ 419386 h 453668"/>
                <a:gd name="connsiteX11" fmla="*/ 76060 w 554977"/>
                <a:gd name="connsiteY11" fmla="*/ 433559 h 453668"/>
                <a:gd name="connsiteX12" fmla="*/ 192189 w 554977"/>
                <a:gd name="connsiteY12" fmla="*/ 450704 h 453668"/>
                <a:gd name="connsiteX13" fmla="*/ 215049 w 554977"/>
                <a:gd name="connsiteY13" fmla="*/ 158096 h 453668"/>
                <a:gd name="connsiteX14" fmla="*/ 329806 w 554977"/>
                <a:gd name="connsiteY14" fmla="*/ 107804 h 453668"/>
                <a:gd name="connsiteX15" fmla="*/ 406387 w 554977"/>
                <a:gd name="connsiteY15" fmla="*/ 187814 h 453668"/>
                <a:gd name="connsiteX16" fmla="*/ 356552 w 554977"/>
                <a:gd name="connsiteY16" fmla="*/ 278797 h 453668"/>
                <a:gd name="connsiteX17" fmla="*/ 346951 w 554977"/>
                <a:gd name="connsiteY17" fmla="*/ 300056 h 453668"/>
                <a:gd name="connsiteX18" fmla="*/ 343979 w 554977"/>
                <a:gd name="connsiteY18" fmla="*/ 367951 h 453668"/>
                <a:gd name="connsiteX19" fmla="*/ 341693 w 554977"/>
                <a:gd name="connsiteY19" fmla="*/ 383038 h 453668"/>
                <a:gd name="connsiteX20" fmla="*/ 322491 w 554977"/>
                <a:gd name="connsiteY20" fmla="*/ 399726 h 453668"/>
                <a:gd name="connsiteX21" fmla="*/ 291858 w 554977"/>
                <a:gd name="connsiteY21" fmla="*/ 399497 h 453668"/>
                <a:gd name="connsiteX22" fmla="*/ 271742 w 554977"/>
                <a:gd name="connsiteY22" fmla="*/ 379838 h 453668"/>
                <a:gd name="connsiteX23" fmla="*/ 271513 w 554977"/>
                <a:gd name="connsiteY23" fmla="*/ 338233 h 453668"/>
                <a:gd name="connsiteX24" fmla="*/ 271513 w 554977"/>
                <a:gd name="connsiteY24" fmla="*/ 306686 h 453668"/>
                <a:gd name="connsiteX25" fmla="*/ 244081 w 554977"/>
                <a:gd name="connsiteY25" fmla="*/ 265081 h 453668"/>
                <a:gd name="connsiteX26" fmla="*/ 215049 w 554977"/>
                <a:gd name="connsiteY26" fmla="*/ 158096 h 45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4977" h="453668">
                  <a:moveTo>
                    <a:pt x="192189" y="450704"/>
                  </a:moveTo>
                  <a:cubicBezTo>
                    <a:pt x="265798" y="457105"/>
                    <a:pt x="476338" y="459619"/>
                    <a:pt x="503999" y="387382"/>
                  </a:cubicBezTo>
                  <a:cubicBezTo>
                    <a:pt x="570979" y="211588"/>
                    <a:pt x="547662" y="36252"/>
                    <a:pt x="545147" y="17278"/>
                  </a:cubicBezTo>
                  <a:cubicBezTo>
                    <a:pt x="544918" y="15449"/>
                    <a:pt x="544690" y="13621"/>
                    <a:pt x="544233" y="11792"/>
                  </a:cubicBezTo>
                  <a:cubicBezTo>
                    <a:pt x="547890" y="12478"/>
                    <a:pt x="551319" y="13163"/>
                    <a:pt x="554977" y="13849"/>
                  </a:cubicBezTo>
                  <a:cubicBezTo>
                    <a:pt x="536232" y="10420"/>
                    <a:pt x="517486" y="6991"/>
                    <a:pt x="498513" y="6305"/>
                  </a:cubicBezTo>
                  <a:cubicBezTo>
                    <a:pt x="378498" y="1733"/>
                    <a:pt x="258483" y="-5353"/>
                    <a:pt x="138696" y="6534"/>
                  </a:cubicBezTo>
                  <a:cubicBezTo>
                    <a:pt x="105321" y="9734"/>
                    <a:pt x="71717" y="10877"/>
                    <a:pt x="38798" y="17735"/>
                  </a:cubicBezTo>
                  <a:cubicBezTo>
                    <a:pt x="13652" y="22993"/>
                    <a:pt x="1536" y="35109"/>
                    <a:pt x="393" y="60484"/>
                  </a:cubicBezTo>
                  <a:cubicBezTo>
                    <a:pt x="-750" y="83115"/>
                    <a:pt x="851" y="105746"/>
                    <a:pt x="1994" y="128606"/>
                  </a:cubicBezTo>
                  <a:cubicBezTo>
                    <a:pt x="3594" y="156724"/>
                    <a:pt x="28054" y="330917"/>
                    <a:pt x="43827" y="419386"/>
                  </a:cubicBezTo>
                  <a:cubicBezTo>
                    <a:pt x="53657" y="424872"/>
                    <a:pt x="64173" y="429673"/>
                    <a:pt x="76060" y="433559"/>
                  </a:cubicBezTo>
                  <a:cubicBezTo>
                    <a:pt x="113322" y="446132"/>
                    <a:pt x="153098" y="447275"/>
                    <a:pt x="192189" y="450704"/>
                  </a:cubicBezTo>
                  <a:close/>
                  <a:moveTo>
                    <a:pt x="215049" y="158096"/>
                  </a:moveTo>
                  <a:cubicBezTo>
                    <a:pt x="235394" y="112376"/>
                    <a:pt x="296430" y="101860"/>
                    <a:pt x="329806" y="107804"/>
                  </a:cubicBezTo>
                  <a:cubicBezTo>
                    <a:pt x="374840" y="115805"/>
                    <a:pt x="404558" y="140265"/>
                    <a:pt x="406387" y="187814"/>
                  </a:cubicBezTo>
                  <a:cubicBezTo>
                    <a:pt x="407758" y="225990"/>
                    <a:pt x="392442" y="258908"/>
                    <a:pt x="356552" y="278797"/>
                  </a:cubicBezTo>
                  <a:cubicBezTo>
                    <a:pt x="347637" y="283826"/>
                    <a:pt x="346951" y="292284"/>
                    <a:pt x="346951" y="300056"/>
                  </a:cubicBezTo>
                  <a:cubicBezTo>
                    <a:pt x="346951" y="322688"/>
                    <a:pt x="347637" y="345548"/>
                    <a:pt x="343979" y="367951"/>
                  </a:cubicBezTo>
                  <a:cubicBezTo>
                    <a:pt x="343065" y="372980"/>
                    <a:pt x="342608" y="378009"/>
                    <a:pt x="341693" y="383038"/>
                  </a:cubicBezTo>
                  <a:cubicBezTo>
                    <a:pt x="339636" y="393554"/>
                    <a:pt x="334378" y="400183"/>
                    <a:pt x="322491" y="399726"/>
                  </a:cubicBezTo>
                  <a:cubicBezTo>
                    <a:pt x="312204" y="399269"/>
                    <a:pt x="301917" y="399955"/>
                    <a:pt x="291858" y="399497"/>
                  </a:cubicBezTo>
                  <a:cubicBezTo>
                    <a:pt x="276314" y="398812"/>
                    <a:pt x="272427" y="395154"/>
                    <a:pt x="271742" y="379838"/>
                  </a:cubicBezTo>
                  <a:cubicBezTo>
                    <a:pt x="271056" y="365893"/>
                    <a:pt x="271513" y="352177"/>
                    <a:pt x="271513" y="338233"/>
                  </a:cubicBezTo>
                  <a:cubicBezTo>
                    <a:pt x="271513" y="333889"/>
                    <a:pt x="271056" y="311029"/>
                    <a:pt x="271513" y="306686"/>
                  </a:cubicBezTo>
                  <a:cubicBezTo>
                    <a:pt x="274028" y="281083"/>
                    <a:pt x="267398" y="281768"/>
                    <a:pt x="244081" y="265081"/>
                  </a:cubicBezTo>
                  <a:cubicBezTo>
                    <a:pt x="204076" y="236048"/>
                    <a:pt x="195618" y="201987"/>
                    <a:pt x="215049" y="158096"/>
                  </a:cubicBezTo>
                  <a:close/>
                </a:path>
              </a:pathLst>
            </a:custGeom>
            <a:solidFill>
              <a:srgbClr val="3FB5A1"/>
            </a:solidFill>
            <a:ln w="2286" cap="flat">
              <a:noFill/>
              <a:prstDash val="solid"/>
              <a:miter/>
            </a:ln>
          </p:spPr>
          <p:txBody>
            <a:bodyPr rtlCol="0" anchor="ctr"/>
            <a:lstStyle/>
            <a:p>
              <a:endParaRPr lang="en-US"/>
            </a:p>
          </p:txBody>
        </p:sp>
        <p:sp>
          <p:nvSpPr>
            <p:cNvPr id="107" name="Freeform 557">
              <a:extLst>
                <a:ext uri="{FF2B5EF4-FFF2-40B4-BE49-F238E27FC236}">
                  <a16:creationId xmlns:a16="http://schemas.microsoft.com/office/drawing/2014/main" id="{5C45F025-C2EF-F8B8-1005-4F5A2E18D2C7}"/>
                </a:ext>
              </a:extLst>
            </p:cNvPr>
            <p:cNvSpPr/>
            <p:nvPr/>
          </p:nvSpPr>
          <p:spPr>
            <a:xfrm>
              <a:off x="6404967" y="3815562"/>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0" y="457"/>
                    <a:pt x="0" y="0"/>
                  </a:cubicBezTo>
                  <a:cubicBezTo>
                    <a:pt x="0" y="457"/>
                    <a:pt x="229" y="914"/>
                    <a:pt x="229" y="1372"/>
                  </a:cubicBezTo>
                  <a:close/>
                </a:path>
              </a:pathLst>
            </a:custGeom>
            <a:solidFill>
              <a:srgbClr val="FFFFFF"/>
            </a:solidFill>
            <a:ln w="2286" cap="flat">
              <a:noFill/>
              <a:prstDash val="solid"/>
              <a:miter/>
            </a:ln>
          </p:spPr>
          <p:txBody>
            <a:bodyPr rtlCol="0" anchor="ctr"/>
            <a:lstStyle/>
            <a:p>
              <a:endParaRPr lang="en-US"/>
            </a:p>
          </p:txBody>
        </p:sp>
        <p:sp>
          <p:nvSpPr>
            <p:cNvPr id="108" name="Freeform 558">
              <a:extLst>
                <a:ext uri="{FF2B5EF4-FFF2-40B4-BE49-F238E27FC236}">
                  <a16:creationId xmlns:a16="http://schemas.microsoft.com/office/drawing/2014/main" id="{271317E5-2D6E-F0B7-BF65-F1C7DD31E0D4}"/>
                </a:ext>
              </a:extLst>
            </p:cNvPr>
            <p:cNvSpPr/>
            <p:nvPr/>
          </p:nvSpPr>
          <p:spPr>
            <a:xfrm>
              <a:off x="7450472" y="3725265"/>
              <a:ext cx="64347" cy="135102"/>
            </a:xfrm>
            <a:custGeom>
              <a:avLst/>
              <a:gdLst>
                <a:gd name="connsiteX0" fmla="*/ 63205 w 64347"/>
                <a:gd name="connsiteY0" fmla="*/ 0 h 135102"/>
                <a:gd name="connsiteX1" fmla="*/ 39431 w 64347"/>
                <a:gd name="connsiteY1" fmla="*/ 63779 h 135102"/>
                <a:gd name="connsiteX2" fmla="*/ 1712 w 64347"/>
                <a:gd name="connsiteY2" fmla="*/ 84125 h 135102"/>
                <a:gd name="connsiteX3" fmla="*/ 340 w 64347"/>
                <a:gd name="connsiteY3" fmla="*/ 108128 h 135102"/>
                <a:gd name="connsiteX4" fmla="*/ 22971 w 64347"/>
                <a:gd name="connsiteY4" fmla="*/ 133960 h 135102"/>
                <a:gd name="connsiteX5" fmla="*/ 42402 w 64347"/>
                <a:gd name="connsiteY5" fmla="*/ 135103 h 135102"/>
                <a:gd name="connsiteX6" fmla="*/ 60005 w 64347"/>
                <a:gd name="connsiteY6" fmla="*/ 118186 h 135102"/>
                <a:gd name="connsiteX7" fmla="*/ 62519 w 64347"/>
                <a:gd name="connsiteY7" fmla="*/ 61265 h 135102"/>
                <a:gd name="connsiteX8" fmla="*/ 64348 w 64347"/>
                <a:gd name="connsiteY8" fmla="*/ 10973 h 135102"/>
                <a:gd name="connsiteX9" fmla="*/ 64348 w 64347"/>
                <a:gd name="connsiteY9" fmla="*/ 9144 h 135102"/>
                <a:gd name="connsiteX10" fmla="*/ 63205 w 64347"/>
                <a:gd name="connsiteY10" fmla="*/ 0 h 135102"/>
                <a:gd name="connsiteX11" fmla="*/ 63205 w 64347"/>
                <a:gd name="connsiteY11" fmla="*/ 0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47" h="135102">
                  <a:moveTo>
                    <a:pt x="63205" y="0"/>
                  </a:moveTo>
                  <a:cubicBezTo>
                    <a:pt x="60690" y="23317"/>
                    <a:pt x="55890" y="45949"/>
                    <a:pt x="39431" y="63779"/>
                  </a:cubicBezTo>
                  <a:cubicBezTo>
                    <a:pt x="28915" y="75209"/>
                    <a:pt x="15885" y="81610"/>
                    <a:pt x="1712" y="84125"/>
                  </a:cubicBezTo>
                  <a:cubicBezTo>
                    <a:pt x="1254" y="92126"/>
                    <a:pt x="797" y="100127"/>
                    <a:pt x="340" y="108128"/>
                  </a:cubicBezTo>
                  <a:cubicBezTo>
                    <a:pt x="-803" y="131216"/>
                    <a:pt x="-346" y="131216"/>
                    <a:pt x="22971" y="133960"/>
                  </a:cubicBezTo>
                  <a:cubicBezTo>
                    <a:pt x="29372" y="134645"/>
                    <a:pt x="36002" y="135103"/>
                    <a:pt x="42402" y="135103"/>
                  </a:cubicBezTo>
                  <a:cubicBezTo>
                    <a:pt x="53604" y="135103"/>
                    <a:pt x="59319" y="130759"/>
                    <a:pt x="60005" y="118186"/>
                  </a:cubicBezTo>
                  <a:cubicBezTo>
                    <a:pt x="61148" y="99212"/>
                    <a:pt x="62519" y="80239"/>
                    <a:pt x="62519" y="61265"/>
                  </a:cubicBezTo>
                  <a:cubicBezTo>
                    <a:pt x="62519" y="51892"/>
                    <a:pt x="63891" y="20574"/>
                    <a:pt x="64348" y="10973"/>
                  </a:cubicBezTo>
                  <a:cubicBezTo>
                    <a:pt x="64348" y="10287"/>
                    <a:pt x="64348" y="9830"/>
                    <a:pt x="64348" y="9144"/>
                  </a:cubicBezTo>
                  <a:cubicBezTo>
                    <a:pt x="64348" y="5486"/>
                    <a:pt x="63891" y="2286"/>
                    <a:pt x="63205" y="0"/>
                  </a:cubicBezTo>
                  <a:cubicBezTo>
                    <a:pt x="63205" y="0"/>
                    <a:pt x="63205" y="0"/>
                    <a:pt x="63205" y="0"/>
                  </a:cubicBezTo>
                  <a:close/>
                </a:path>
              </a:pathLst>
            </a:custGeom>
            <a:solidFill>
              <a:srgbClr val="FFFFFF"/>
            </a:solidFill>
            <a:ln w="2286" cap="flat">
              <a:noFill/>
              <a:prstDash val="solid"/>
              <a:miter/>
            </a:ln>
          </p:spPr>
          <p:txBody>
            <a:bodyPr rtlCol="0" anchor="ctr"/>
            <a:lstStyle/>
            <a:p>
              <a:endParaRPr lang="en-US"/>
            </a:p>
          </p:txBody>
        </p:sp>
        <p:sp>
          <p:nvSpPr>
            <p:cNvPr id="109" name="Freeform 559">
              <a:extLst>
                <a:ext uri="{FF2B5EF4-FFF2-40B4-BE49-F238E27FC236}">
                  <a16:creationId xmlns:a16="http://schemas.microsoft.com/office/drawing/2014/main" id="{A7363BC5-1B6C-5FFD-6700-EF0D79DECF54}"/>
                </a:ext>
              </a:extLst>
            </p:cNvPr>
            <p:cNvSpPr/>
            <p:nvPr/>
          </p:nvSpPr>
          <p:spPr>
            <a:xfrm>
              <a:off x="7316395" y="3169081"/>
              <a:ext cx="223529" cy="230428"/>
            </a:xfrm>
            <a:custGeom>
              <a:avLst/>
              <a:gdLst>
                <a:gd name="connsiteX0" fmla="*/ 73838 w 223529"/>
                <a:gd name="connsiteY0" fmla="*/ 224257 h 230428"/>
                <a:gd name="connsiteX1" fmla="*/ 76810 w 223529"/>
                <a:gd name="connsiteY1" fmla="*/ 225171 h 230428"/>
                <a:gd name="connsiteX2" fmla="*/ 78410 w 223529"/>
                <a:gd name="connsiteY2" fmla="*/ 225628 h 230428"/>
                <a:gd name="connsiteX3" fmla="*/ 81153 w 223529"/>
                <a:gd name="connsiteY3" fmla="*/ 226314 h 230428"/>
                <a:gd name="connsiteX4" fmla="*/ 82753 w 223529"/>
                <a:gd name="connsiteY4" fmla="*/ 226771 h 230428"/>
                <a:gd name="connsiteX5" fmla="*/ 85497 w 223529"/>
                <a:gd name="connsiteY5" fmla="*/ 227457 h 230428"/>
                <a:gd name="connsiteX6" fmla="*/ 87325 w 223529"/>
                <a:gd name="connsiteY6" fmla="*/ 227914 h 230428"/>
                <a:gd name="connsiteX7" fmla="*/ 89840 w 223529"/>
                <a:gd name="connsiteY7" fmla="*/ 228371 h 230428"/>
                <a:gd name="connsiteX8" fmla="*/ 91669 w 223529"/>
                <a:gd name="connsiteY8" fmla="*/ 228600 h 230428"/>
                <a:gd name="connsiteX9" fmla="*/ 93955 w 223529"/>
                <a:gd name="connsiteY9" fmla="*/ 229057 h 230428"/>
                <a:gd name="connsiteX10" fmla="*/ 95784 w 223529"/>
                <a:gd name="connsiteY10" fmla="*/ 229286 h 230428"/>
                <a:gd name="connsiteX11" fmla="*/ 97841 w 223529"/>
                <a:gd name="connsiteY11" fmla="*/ 229514 h 230428"/>
                <a:gd name="connsiteX12" fmla="*/ 99898 w 223529"/>
                <a:gd name="connsiteY12" fmla="*/ 229743 h 230428"/>
                <a:gd name="connsiteX13" fmla="*/ 101956 w 223529"/>
                <a:gd name="connsiteY13" fmla="*/ 229972 h 230428"/>
                <a:gd name="connsiteX14" fmla="*/ 104013 w 223529"/>
                <a:gd name="connsiteY14" fmla="*/ 230200 h 230428"/>
                <a:gd name="connsiteX15" fmla="*/ 105842 w 223529"/>
                <a:gd name="connsiteY15" fmla="*/ 230429 h 230428"/>
                <a:gd name="connsiteX16" fmla="*/ 107899 w 223529"/>
                <a:gd name="connsiteY16" fmla="*/ 230429 h 230428"/>
                <a:gd name="connsiteX17" fmla="*/ 109500 w 223529"/>
                <a:gd name="connsiteY17" fmla="*/ 230429 h 230428"/>
                <a:gd name="connsiteX18" fmla="*/ 111786 w 223529"/>
                <a:gd name="connsiteY18" fmla="*/ 230429 h 230428"/>
                <a:gd name="connsiteX19" fmla="*/ 112929 w 223529"/>
                <a:gd name="connsiteY19" fmla="*/ 230429 h 230428"/>
                <a:gd name="connsiteX20" fmla="*/ 116358 w 223529"/>
                <a:gd name="connsiteY20" fmla="*/ 230200 h 230428"/>
                <a:gd name="connsiteX21" fmla="*/ 220599 w 223529"/>
                <a:gd name="connsiteY21" fmla="*/ 129616 h 230428"/>
                <a:gd name="connsiteX22" fmla="*/ 213284 w 223529"/>
                <a:gd name="connsiteY22" fmla="*/ 56921 h 230428"/>
                <a:gd name="connsiteX23" fmla="*/ 210084 w 223529"/>
                <a:gd name="connsiteY23" fmla="*/ 51664 h 230428"/>
                <a:gd name="connsiteX24" fmla="*/ 209169 w 223529"/>
                <a:gd name="connsiteY24" fmla="*/ 50063 h 230428"/>
                <a:gd name="connsiteX25" fmla="*/ 206883 w 223529"/>
                <a:gd name="connsiteY25" fmla="*/ 46634 h 230428"/>
                <a:gd name="connsiteX26" fmla="*/ 205740 w 223529"/>
                <a:gd name="connsiteY26" fmla="*/ 45034 h 230428"/>
                <a:gd name="connsiteX27" fmla="*/ 203454 w 223529"/>
                <a:gd name="connsiteY27" fmla="*/ 41834 h 230428"/>
                <a:gd name="connsiteX28" fmla="*/ 202083 w 223529"/>
                <a:gd name="connsiteY28" fmla="*/ 40234 h 230428"/>
                <a:gd name="connsiteX29" fmla="*/ 199568 w 223529"/>
                <a:gd name="connsiteY29" fmla="*/ 37262 h 230428"/>
                <a:gd name="connsiteX30" fmla="*/ 198196 w 223529"/>
                <a:gd name="connsiteY30" fmla="*/ 35890 h 230428"/>
                <a:gd name="connsiteX31" fmla="*/ 195453 w 223529"/>
                <a:gd name="connsiteY31" fmla="*/ 32918 h 230428"/>
                <a:gd name="connsiteX32" fmla="*/ 194310 w 223529"/>
                <a:gd name="connsiteY32" fmla="*/ 31547 h 230428"/>
                <a:gd name="connsiteX33" fmla="*/ 191338 w 223529"/>
                <a:gd name="connsiteY33" fmla="*/ 28575 h 230428"/>
                <a:gd name="connsiteX34" fmla="*/ 190195 w 223529"/>
                <a:gd name="connsiteY34" fmla="*/ 27432 h 230428"/>
                <a:gd name="connsiteX35" fmla="*/ 186995 w 223529"/>
                <a:gd name="connsiteY35" fmla="*/ 24689 h 230428"/>
                <a:gd name="connsiteX36" fmla="*/ 185852 w 223529"/>
                <a:gd name="connsiteY36" fmla="*/ 23774 h 230428"/>
                <a:gd name="connsiteX37" fmla="*/ 182423 w 223529"/>
                <a:gd name="connsiteY37" fmla="*/ 21031 h 230428"/>
                <a:gd name="connsiteX38" fmla="*/ 181509 w 223529"/>
                <a:gd name="connsiteY38" fmla="*/ 20345 h 230428"/>
                <a:gd name="connsiteX39" fmla="*/ 177851 w 223529"/>
                <a:gd name="connsiteY39" fmla="*/ 17602 h 230428"/>
                <a:gd name="connsiteX40" fmla="*/ 176937 w 223529"/>
                <a:gd name="connsiteY40" fmla="*/ 16916 h 230428"/>
                <a:gd name="connsiteX41" fmla="*/ 173050 w 223529"/>
                <a:gd name="connsiteY41" fmla="*/ 14173 h 230428"/>
                <a:gd name="connsiteX42" fmla="*/ 172365 w 223529"/>
                <a:gd name="connsiteY42" fmla="*/ 13716 h 230428"/>
                <a:gd name="connsiteX43" fmla="*/ 168250 w 223529"/>
                <a:gd name="connsiteY43" fmla="*/ 11201 h 230428"/>
                <a:gd name="connsiteX44" fmla="*/ 167564 w 223529"/>
                <a:gd name="connsiteY44" fmla="*/ 10744 h 230428"/>
                <a:gd name="connsiteX45" fmla="*/ 162992 w 223529"/>
                <a:gd name="connsiteY45" fmla="*/ 8230 h 230428"/>
                <a:gd name="connsiteX46" fmla="*/ 162535 w 223529"/>
                <a:gd name="connsiteY46" fmla="*/ 8001 h 230428"/>
                <a:gd name="connsiteX47" fmla="*/ 157734 w 223529"/>
                <a:gd name="connsiteY47" fmla="*/ 5715 h 230428"/>
                <a:gd name="connsiteX48" fmla="*/ 157277 w 223529"/>
                <a:gd name="connsiteY48" fmla="*/ 5486 h 230428"/>
                <a:gd name="connsiteX49" fmla="*/ 152248 w 223529"/>
                <a:gd name="connsiteY49" fmla="*/ 3429 h 230428"/>
                <a:gd name="connsiteX50" fmla="*/ 152019 w 223529"/>
                <a:gd name="connsiteY50" fmla="*/ 3429 h 230428"/>
                <a:gd name="connsiteX51" fmla="*/ 146761 w 223529"/>
                <a:gd name="connsiteY51" fmla="*/ 1600 h 230428"/>
                <a:gd name="connsiteX52" fmla="*/ 146761 w 223529"/>
                <a:gd name="connsiteY52" fmla="*/ 1600 h 230428"/>
                <a:gd name="connsiteX53" fmla="*/ 141275 w 223529"/>
                <a:gd name="connsiteY53" fmla="*/ 0 h 230428"/>
                <a:gd name="connsiteX54" fmla="*/ 141275 w 223529"/>
                <a:gd name="connsiteY54" fmla="*/ 0 h 230428"/>
                <a:gd name="connsiteX55" fmla="*/ 180823 w 223529"/>
                <a:gd name="connsiteY55" fmla="*/ 40919 h 230428"/>
                <a:gd name="connsiteX56" fmla="*/ 202768 w 223529"/>
                <a:gd name="connsiteY56" fmla="*/ 142646 h 230428"/>
                <a:gd name="connsiteX57" fmla="*/ 55093 w 223529"/>
                <a:gd name="connsiteY57" fmla="*/ 198882 h 230428"/>
                <a:gd name="connsiteX58" fmla="*/ 0 w 223529"/>
                <a:gd name="connsiteY58" fmla="*/ 160934 h 230428"/>
                <a:gd name="connsiteX59" fmla="*/ 0 w 223529"/>
                <a:gd name="connsiteY59" fmla="*/ 160934 h 230428"/>
                <a:gd name="connsiteX60" fmla="*/ 1600 w 223529"/>
                <a:gd name="connsiteY60" fmla="*/ 165278 h 230428"/>
                <a:gd name="connsiteX61" fmla="*/ 1600 w 223529"/>
                <a:gd name="connsiteY61" fmla="*/ 165278 h 230428"/>
                <a:gd name="connsiteX62" fmla="*/ 3429 w 223529"/>
                <a:gd name="connsiteY62" fmla="*/ 169393 h 230428"/>
                <a:gd name="connsiteX63" fmla="*/ 3429 w 223529"/>
                <a:gd name="connsiteY63" fmla="*/ 169621 h 230428"/>
                <a:gd name="connsiteX64" fmla="*/ 5487 w 223529"/>
                <a:gd name="connsiteY64" fmla="*/ 173736 h 230428"/>
                <a:gd name="connsiteX65" fmla="*/ 5487 w 223529"/>
                <a:gd name="connsiteY65" fmla="*/ 173965 h 230428"/>
                <a:gd name="connsiteX66" fmla="*/ 7773 w 223529"/>
                <a:gd name="connsiteY66" fmla="*/ 177851 h 230428"/>
                <a:gd name="connsiteX67" fmla="*/ 8001 w 223529"/>
                <a:gd name="connsiteY67" fmla="*/ 178079 h 230428"/>
                <a:gd name="connsiteX68" fmla="*/ 10516 w 223529"/>
                <a:gd name="connsiteY68" fmla="*/ 181737 h 230428"/>
                <a:gd name="connsiteX69" fmla="*/ 10744 w 223529"/>
                <a:gd name="connsiteY69" fmla="*/ 181966 h 230428"/>
                <a:gd name="connsiteX70" fmla="*/ 13259 w 223529"/>
                <a:gd name="connsiteY70" fmla="*/ 185395 h 230428"/>
                <a:gd name="connsiteX71" fmla="*/ 13488 w 223529"/>
                <a:gd name="connsiteY71" fmla="*/ 185623 h 230428"/>
                <a:gd name="connsiteX72" fmla="*/ 16231 w 223529"/>
                <a:gd name="connsiteY72" fmla="*/ 188824 h 230428"/>
                <a:gd name="connsiteX73" fmla="*/ 16459 w 223529"/>
                <a:gd name="connsiteY73" fmla="*/ 189281 h 230428"/>
                <a:gd name="connsiteX74" fmla="*/ 19431 w 223529"/>
                <a:gd name="connsiteY74" fmla="*/ 192481 h 230428"/>
                <a:gd name="connsiteX75" fmla="*/ 19888 w 223529"/>
                <a:gd name="connsiteY75" fmla="*/ 192938 h 230428"/>
                <a:gd name="connsiteX76" fmla="*/ 22860 w 223529"/>
                <a:gd name="connsiteY76" fmla="*/ 195910 h 230428"/>
                <a:gd name="connsiteX77" fmla="*/ 23317 w 223529"/>
                <a:gd name="connsiteY77" fmla="*/ 196367 h 230428"/>
                <a:gd name="connsiteX78" fmla="*/ 26518 w 223529"/>
                <a:gd name="connsiteY78" fmla="*/ 199111 h 230428"/>
                <a:gd name="connsiteX79" fmla="*/ 26975 w 223529"/>
                <a:gd name="connsiteY79" fmla="*/ 199568 h 230428"/>
                <a:gd name="connsiteX80" fmla="*/ 30175 w 223529"/>
                <a:gd name="connsiteY80" fmla="*/ 202082 h 230428"/>
                <a:gd name="connsiteX81" fmla="*/ 30633 w 223529"/>
                <a:gd name="connsiteY81" fmla="*/ 202540 h 230428"/>
                <a:gd name="connsiteX82" fmla="*/ 34062 w 223529"/>
                <a:gd name="connsiteY82" fmla="*/ 205054 h 230428"/>
                <a:gd name="connsiteX83" fmla="*/ 34747 w 223529"/>
                <a:gd name="connsiteY83" fmla="*/ 205511 h 230428"/>
                <a:gd name="connsiteX84" fmla="*/ 38176 w 223529"/>
                <a:gd name="connsiteY84" fmla="*/ 207797 h 230428"/>
                <a:gd name="connsiteX85" fmla="*/ 38862 w 223529"/>
                <a:gd name="connsiteY85" fmla="*/ 208255 h 230428"/>
                <a:gd name="connsiteX86" fmla="*/ 42291 w 223529"/>
                <a:gd name="connsiteY86" fmla="*/ 210312 h 230428"/>
                <a:gd name="connsiteX87" fmla="*/ 42977 w 223529"/>
                <a:gd name="connsiteY87" fmla="*/ 210769 h 230428"/>
                <a:gd name="connsiteX88" fmla="*/ 46406 w 223529"/>
                <a:gd name="connsiteY88" fmla="*/ 212827 h 230428"/>
                <a:gd name="connsiteX89" fmla="*/ 47320 w 223529"/>
                <a:gd name="connsiteY89" fmla="*/ 213284 h 230428"/>
                <a:gd name="connsiteX90" fmla="*/ 50749 w 223529"/>
                <a:gd name="connsiteY90" fmla="*/ 215113 h 230428"/>
                <a:gd name="connsiteX91" fmla="*/ 51664 w 223529"/>
                <a:gd name="connsiteY91" fmla="*/ 215570 h 230428"/>
                <a:gd name="connsiteX92" fmla="*/ 55093 w 223529"/>
                <a:gd name="connsiteY92" fmla="*/ 217170 h 230428"/>
                <a:gd name="connsiteX93" fmla="*/ 56236 w 223529"/>
                <a:gd name="connsiteY93" fmla="*/ 217627 h 230428"/>
                <a:gd name="connsiteX94" fmla="*/ 59436 w 223529"/>
                <a:gd name="connsiteY94" fmla="*/ 218999 h 230428"/>
                <a:gd name="connsiteX95" fmla="*/ 60579 w 223529"/>
                <a:gd name="connsiteY95" fmla="*/ 219456 h 230428"/>
                <a:gd name="connsiteX96" fmla="*/ 63780 w 223529"/>
                <a:gd name="connsiteY96" fmla="*/ 220828 h 230428"/>
                <a:gd name="connsiteX97" fmla="*/ 65151 w 223529"/>
                <a:gd name="connsiteY97" fmla="*/ 221285 h 230428"/>
                <a:gd name="connsiteX98" fmla="*/ 68352 w 223529"/>
                <a:gd name="connsiteY98" fmla="*/ 222428 h 230428"/>
                <a:gd name="connsiteX99" fmla="*/ 69723 w 223529"/>
                <a:gd name="connsiteY99" fmla="*/ 222885 h 230428"/>
                <a:gd name="connsiteX100" fmla="*/ 72695 w 223529"/>
                <a:gd name="connsiteY100" fmla="*/ 224028 h 230428"/>
                <a:gd name="connsiteX101" fmla="*/ 73838 w 223529"/>
                <a:gd name="connsiteY101" fmla="*/ 224257 h 23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3529" h="230428">
                  <a:moveTo>
                    <a:pt x="73838" y="224257"/>
                  </a:moveTo>
                  <a:cubicBezTo>
                    <a:pt x="74752" y="224485"/>
                    <a:pt x="75895" y="224942"/>
                    <a:pt x="76810" y="225171"/>
                  </a:cubicBezTo>
                  <a:cubicBezTo>
                    <a:pt x="77267" y="225400"/>
                    <a:pt x="77953" y="225400"/>
                    <a:pt x="78410" y="225628"/>
                  </a:cubicBezTo>
                  <a:cubicBezTo>
                    <a:pt x="79324" y="225857"/>
                    <a:pt x="80239" y="226085"/>
                    <a:pt x="81153" y="226314"/>
                  </a:cubicBezTo>
                  <a:cubicBezTo>
                    <a:pt x="81610" y="226543"/>
                    <a:pt x="82296" y="226543"/>
                    <a:pt x="82753" y="226771"/>
                  </a:cubicBezTo>
                  <a:cubicBezTo>
                    <a:pt x="83668" y="227000"/>
                    <a:pt x="84582" y="227228"/>
                    <a:pt x="85497" y="227457"/>
                  </a:cubicBezTo>
                  <a:cubicBezTo>
                    <a:pt x="86182" y="227686"/>
                    <a:pt x="86640" y="227686"/>
                    <a:pt x="87325" y="227914"/>
                  </a:cubicBezTo>
                  <a:cubicBezTo>
                    <a:pt x="88240" y="228143"/>
                    <a:pt x="88926" y="228371"/>
                    <a:pt x="89840" y="228371"/>
                  </a:cubicBezTo>
                  <a:cubicBezTo>
                    <a:pt x="90526" y="228600"/>
                    <a:pt x="90983" y="228600"/>
                    <a:pt x="91669" y="228600"/>
                  </a:cubicBezTo>
                  <a:cubicBezTo>
                    <a:pt x="92355" y="228829"/>
                    <a:pt x="93269" y="228829"/>
                    <a:pt x="93955" y="229057"/>
                  </a:cubicBezTo>
                  <a:cubicBezTo>
                    <a:pt x="94641" y="229057"/>
                    <a:pt x="95326" y="229286"/>
                    <a:pt x="95784" y="229286"/>
                  </a:cubicBezTo>
                  <a:cubicBezTo>
                    <a:pt x="96469" y="229286"/>
                    <a:pt x="97155" y="229514"/>
                    <a:pt x="97841" y="229514"/>
                  </a:cubicBezTo>
                  <a:cubicBezTo>
                    <a:pt x="98527" y="229514"/>
                    <a:pt x="99213" y="229743"/>
                    <a:pt x="99898" y="229743"/>
                  </a:cubicBezTo>
                  <a:cubicBezTo>
                    <a:pt x="100584" y="229743"/>
                    <a:pt x="101270" y="229972"/>
                    <a:pt x="101956" y="229972"/>
                  </a:cubicBezTo>
                  <a:cubicBezTo>
                    <a:pt x="102642" y="229972"/>
                    <a:pt x="103327" y="229972"/>
                    <a:pt x="104013" y="230200"/>
                  </a:cubicBezTo>
                  <a:cubicBezTo>
                    <a:pt x="104699" y="230200"/>
                    <a:pt x="105156" y="230200"/>
                    <a:pt x="105842" y="230429"/>
                  </a:cubicBezTo>
                  <a:cubicBezTo>
                    <a:pt x="106528" y="230429"/>
                    <a:pt x="107214" y="230429"/>
                    <a:pt x="107899" y="230429"/>
                  </a:cubicBezTo>
                  <a:cubicBezTo>
                    <a:pt x="108357" y="230429"/>
                    <a:pt x="109042" y="230429"/>
                    <a:pt x="109500" y="230429"/>
                  </a:cubicBezTo>
                  <a:cubicBezTo>
                    <a:pt x="110185" y="230429"/>
                    <a:pt x="111100" y="230429"/>
                    <a:pt x="111786" y="230429"/>
                  </a:cubicBezTo>
                  <a:cubicBezTo>
                    <a:pt x="112243" y="230429"/>
                    <a:pt x="112700" y="230429"/>
                    <a:pt x="112929" y="230429"/>
                  </a:cubicBezTo>
                  <a:cubicBezTo>
                    <a:pt x="114072" y="230429"/>
                    <a:pt x="115215" y="230200"/>
                    <a:pt x="116358" y="230200"/>
                  </a:cubicBezTo>
                  <a:cubicBezTo>
                    <a:pt x="205512" y="214655"/>
                    <a:pt x="216713" y="147447"/>
                    <a:pt x="220599" y="129616"/>
                  </a:cubicBezTo>
                  <a:cubicBezTo>
                    <a:pt x="225400" y="106985"/>
                    <a:pt x="225171" y="78181"/>
                    <a:pt x="213284" y="56921"/>
                  </a:cubicBezTo>
                  <a:cubicBezTo>
                    <a:pt x="212370" y="55093"/>
                    <a:pt x="211227" y="53492"/>
                    <a:pt x="210084" y="51664"/>
                  </a:cubicBezTo>
                  <a:cubicBezTo>
                    <a:pt x="209855" y="51206"/>
                    <a:pt x="209398" y="50749"/>
                    <a:pt x="209169" y="50063"/>
                  </a:cubicBezTo>
                  <a:cubicBezTo>
                    <a:pt x="208483" y="48920"/>
                    <a:pt x="207569" y="47777"/>
                    <a:pt x="206883" y="46634"/>
                  </a:cubicBezTo>
                  <a:cubicBezTo>
                    <a:pt x="206426" y="46177"/>
                    <a:pt x="205969" y="45491"/>
                    <a:pt x="205740" y="45034"/>
                  </a:cubicBezTo>
                  <a:cubicBezTo>
                    <a:pt x="205054" y="43891"/>
                    <a:pt x="204140" y="42977"/>
                    <a:pt x="203454" y="41834"/>
                  </a:cubicBezTo>
                  <a:cubicBezTo>
                    <a:pt x="202997" y="41377"/>
                    <a:pt x="202540" y="40691"/>
                    <a:pt x="202083" y="40234"/>
                  </a:cubicBezTo>
                  <a:cubicBezTo>
                    <a:pt x="201168" y="39319"/>
                    <a:pt x="200482" y="38176"/>
                    <a:pt x="199568" y="37262"/>
                  </a:cubicBezTo>
                  <a:cubicBezTo>
                    <a:pt x="199111" y="36805"/>
                    <a:pt x="198654" y="36347"/>
                    <a:pt x="198196" y="35890"/>
                  </a:cubicBezTo>
                  <a:cubicBezTo>
                    <a:pt x="197282" y="34976"/>
                    <a:pt x="196368" y="33833"/>
                    <a:pt x="195453" y="32918"/>
                  </a:cubicBezTo>
                  <a:cubicBezTo>
                    <a:pt x="194996" y="32461"/>
                    <a:pt x="194539" y="32004"/>
                    <a:pt x="194310" y="31547"/>
                  </a:cubicBezTo>
                  <a:cubicBezTo>
                    <a:pt x="193396" y="30632"/>
                    <a:pt x="192481" y="29489"/>
                    <a:pt x="191338" y="28575"/>
                  </a:cubicBezTo>
                  <a:cubicBezTo>
                    <a:pt x="190881" y="28118"/>
                    <a:pt x="190424" y="27889"/>
                    <a:pt x="190195" y="27432"/>
                  </a:cubicBezTo>
                  <a:cubicBezTo>
                    <a:pt x="189052" y="26518"/>
                    <a:pt x="188138" y="25603"/>
                    <a:pt x="186995" y="24689"/>
                  </a:cubicBezTo>
                  <a:cubicBezTo>
                    <a:pt x="186538" y="24460"/>
                    <a:pt x="186309" y="24003"/>
                    <a:pt x="185852" y="23774"/>
                  </a:cubicBezTo>
                  <a:cubicBezTo>
                    <a:pt x="184709" y="22860"/>
                    <a:pt x="183566" y="21946"/>
                    <a:pt x="182423" y="21031"/>
                  </a:cubicBezTo>
                  <a:cubicBezTo>
                    <a:pt x="182194" y="20803"/>
                    <a:pt x="181737" y="20574"/>
                    <a:pt x="181509" y="20345"/>
                  </a:cubicBezTo>
                  <a:cubicBezTo>
                    <a:pt x="180366" y="19431"/>
                    <a:pt x="178994" y="18517"/>
                    <a:pt x="177851" y="17602"/>
                  </a:cubicBezTo>
                  <a:cubicBezTo>
                    <a:pt x="177622" y="17374"/>
                    <a:pt x="177165" y="17145"/>
                    <a:pt x="176937" y="16916"/>
                  </a:cubicBezTo>
                  <a:cubicBezTo>
                    <a:pt x="175565" y="16002"/>
                    <a:pt x="174422" y="15088"/>
                    <a:pt x="173050" y="14173"/>
                  </a:cubicBezTo>
                  <a:cubicBezTo>
                    <a:pt x="172822" y="13945"/>
                    <a:pt x="172593" y="13945"/>
                    <a:pt x="172365" y="13716"/>
                  </a:cubicBezTo>
                  <a:cubicBezTo>
                    <a:pt x="170993" y="12802"/>
                    <a:pt x="169621" y="11887"/>
                    <a:pt x="168250" y="11201"/>
                  </a:cubicBezTo>
                  <a:cubicBezTo>
                    <a:pt x="168021" y="10973"/>
                    <a:pt x="167793" y="10973"/>
                    <a:pt x="167564" y="10744"/>
                  </a:cubicBezTo>
                  <a:cubicBezTo>
                    <a:pt x="166192" y="9830"/>
                    <a:pt x="164592" y="9144"/>
                    <a:pt x="162992" y="8230"/>
                  </a:cubicBezTo>
                  <a:cubicBezTo>
                    <a:pt x="162763" y="8230"/>
                    <a:pt x="162763" y="8001"/>
                    <a:pt x="162535" y="8001"/>
                  </a:cubicBezTo>
                  <a:cubicBezTo>
                    <a:pt x="160935" y="7315"/>
                    <a:pt x="159334" y="6401"/>
                    <a:pt x="157734" y="5715"/>
                  </a:cubicBezTo>
                  <a:cubicBezTo>
                    <a:pt x="157506" y="5715"/>
                    <a:pt x="157506" y="5715"/>
                    <a:pt x="157277" y="5486"/>
                  </a:cubicBezTo>
                  <a:cubicBezTo>
                    <a:pt x="155677" y="4801"/>
                    <a:pt x="154077" y="4115"/>
                    <a:pt x="152248" y="3429"/>
                  </a:cubicBezTo>
                  <a:cubicBezTo>
                    <a:pt x="152248" y="3429"/>
                    <a:pt x="152019" y="3429"/>
                    <a:pt x="152019" y="3429"/>
                  </a:cubicBezTo>
                  <a:cubicBezTo>
                    <a:pt x="150190" y="2743"/>
                    <a:pt x="148590" y="2057"/>
                    <a:pt x="146761" y="1600"/>
                  </a:cubicBezTo>
                  <a:cubicBezTo>
                    <a:pt x="146761" y="1600"/>
                    <a:pt x="146761" y="1600"/>
                    <a:pt x="146761" y="1600"/>
                  </a:cubicBezTo>
                  <a:cubicBezTo>
                    <a:pt x="144933" y="914"/>
                    <a:pt x="143104" y="457"/>
                    <a:pt x="141275" y="0"/>
                  </a:cubicBezTo>
                  <a:lnTo>
                    <a:pt x="141275" y="0"/>
                  </a:lnTo>
                  <a:cubicBezTo>
                    <a:pt x="156363" y="11659"/>
                    <a:pt x="169621" y="26289"/>
                    <a:pt x="180823" y="40919"/>
                  </a:cubicBezTo>
                  <a:cubicBezTo>
                    <a:pt x="201854" y="68580"/>
                    <a:pt x="215570" y="108585"/>
                    <a:pt x="202768" y="142646"/>
                  </a:cubicBezTo>
                  <a:cubicBezTo>
                    <a:pt x="181509" y="199339"/>
                    <a:pt x="108814" y="220142"/>
                    <a:pt x="55093" y="198882"/>
                  </a:cubicBezTo>
                  <a:cubicBezTo>
                    <a:pt x="33604" y="190424"/>
                    <a:pt x="14859" y="177165"/>
                    <a:pt x="0" y="160934"/>
                  </a:cubicBezTo>
                  <a:lnTo>
                    <a:pt x="0" y="160934"/>
                  </a:lnTo>
                  <a:cubicBezTo>
                    <a:pt x="457" y="162535"/>
                    <a:pt x="915" y="163906"/>
                    <a:pt x="1600" y="165278"/>
                  </a:cubicBezTo>
                  <a:cubicBezTo>
                    <a:pt x="1600" y="165278"/>
                    <a:pt x="1600" y="165278"/>
                    <a:pt x="1600" y="165278"/>
                  </a:cubicBezTo>
                  <a:cubicBezTo>
                    <a:pt x="2058" y="166649"/>
                    <a:pt x="2743" y="168021"/>
                    <a:pt x="3429" y="169393"/>
                  </a:cubicBezTo>
                  <a:cubicBezTo>
                    <a:pt x="3429" y="169393"/>
                    <a:pt x="3429" y="169393"/>
                    <a:pt x="3429" y="169621"/>
                  </a:cubicBezTo>
                  <a:cubicBezTo>
                    <a:pt x="4115" y="170993"/>
                    <a:pt x="4801" y="172364"/>
                    <a:pt x="5487" y="173736"/>
                  </a:cubicBezTo>
                  <a:cubicBezTo>
                    <a:pt x="5487" y="173736"/>
                    <a:pt x="5487" y="173965"/>
                    <a:pt x="5487" y="173965"/>
                  </a:cubicBezTo>
                  <a:cubicBezTo>
                    <a:pt x="6172" y="175336"/>
                    <a:pt x="6858" y="176479"/>
                    <a:pt x="7773" y="177851"/>
                  </a:cubicBezTo>
                  <a:cubicBezTo>
                    <a:pt x="7773" y="177851"/>
                    <a:pt x="7773" y="178079"/>
                    <a:pt x="8001" y="178079"/>
                  </a:cubicBezTo>
                  <a:cubicBezTo>
                    <a:pt x="8687" y="179222"/>
                    <a:pt x="9601" y="180594"/>
                    <a:pt x="10516" y="181737"/>
                  </a:cubicBezTo>
                  <a:cubicBezTo>
                    <a:pt x="10516" y="181737"/>
                    <a:pt x="10744" y="181966"/>
                    <a:pt x="10744" y="181966"/>
                  </a:cubicBezTo>
                  <a:cubicBezTo>
                    <a:pt x="11659" y="183109"/>
                    <a:pt x="12573" y="184252"/>
                    <a:pt x="13259" y="185395"/>
                  </a:cubicBezTo>
                  <a:cubicBezTo>
                    <a:pt x="13259" y="185395"/>
                    <a:pt x="13488" y="185623"/>
                    <a:pt x="13488" y="185623"/>
                  </a:cubicBezTo>
                  <a:cubicBezTo>
                    <a:pt x="14402" y="186766"/>
                    <a:pt x="15316" y="187909"/>
                    <a:pt x="16231" y="188824"/>
                  </a:cubicBezTo>
                  <a:cubicBezTo>
                    <a:pt x="16231" y="189052"/>
                    <a:pt x="16459" y="189052"/>
                    <a:pt x="16459" y="189281"/>
                  </a:cubicBezTo>
                  <a:cubicBezTo>
                    <a:pt x="17374" y="190424"/>
                    <a:pt x="18288" y="191338"/>
                    <a:pt x="19431" y="192481"/>
                  </a:cubicBezTo>
                  <a:cubicBezTo>
                    <a:pt x="19660" y="192710"/>
                    <a:pt x="19660" y="192710"/>
                    <a:pt x="19888" y="192938"/>
                  </a:cubicBezTo>
                  <a:cubicBezTo>
                    <a:pt x="20803" y="193853"/>
                    <a:pt x="21946" y="194996"/>
                    <a:pt x="22860" y="195910"/>
                  </a:cubicBezTo>
                  <a:cubicBezTo>
                    <a:pt x="23089" y="196139"/>
                    <a:pt x="23089" y="196139"/>
                    <a:pt x="23317" y="196367"/>
                  </a:cubicBezTo>
                  <a:cubicBezTo>
                    <a:pt x="24460" y="197282"/>
                    <a:pt x="25375" y="198196"/>
                    <a:pt x="26518" y="199111"/>
                  </a:cubicBezTo>
                  <a:cubicBezTo>
                    <a:pt x="26746" y="199339"/>
                    <a:pt x="26746" y="199339"/>
                    <a:pt x="26975" y="199568"/>
                  </a:cubicBezTo>
                  <a:cubicBezTo>
                    <a:pt x="28118" y="200482"/>
                    <a:pt x="29032" y="201397"/>
                    <a:pt x="30175" y="202082"/>
                  </a:cubicBezTo>
                  <a:cubicBezTo>
                    <a:pt x="30404" y="202311"/>
                    <a:pt x="30633" y="202311"/>
                    <a:pt x="30633" y="202540"/>
                  </a:cubicBezTo>
                  <a:cubicBezTo>
                    <a:pt x="31776" y="203454"/>
                    <a:pt x="32919" y="204140"/>
                    <a:pt x="34062" y="205054"/>
                  </a:cubicBezTo>
                  <a:cubicBezTo>
                    <a:pt x="34290" y="205283"/>
                    <a:pt x="34519" y="205283"/>
                    <a:pt x="34747" y="205511"/>
                  </a:cubicBezTo>
                  <a:cubicBezTo>
                    <a:pt x="35890" y="206197"/>
                    <a:pt x="37033" y="207112"/>
                    <a:pt x="38176" y="207797"/>
                  </a:cubicBezTo>
                  <a:cubicBezTo>
                    <a:pt x="38405" y="208026"/>
                    <a:pt x="38634" y="208026"/>
                    <a:pt x="38862" y="208255"/>
                  </a:cubicBezTo>
                  <a:cubicBezTo>
                    <a:pt x="40005" y="208940"/>
                    <a:pt x="41148" y="209626"/>
                    <a:pt x="42291" y="210312"/>
                  </a:cubicBezTo>
                  <a:cubicBezTo>
                    <a:pt x="42520" y="210541"/>
                    <a:pt x="42748" y="210541"/>
                    <a:pt x="42977" y="210769"/>
                  </a:cubicBezTo>
                  <a:cubicBezTo>
                    <a:pt x="44120" y="211455"/>
                    <a:pt x="45263" y="212141"/>
                    <a:pt x="46406" y="212827"/>
                  </a:cubicBezTo>
                  <a:cubicBezTo>
                    <a:pt x="46635" y="213055"/>
                    <a:pt x="47092" y="213055"/>
                    <a:pt x="47320" y="213284"/>
                  </a:cubicBezTo>
                  <a:cubicBezTo>
                    <a:pt x="48463" y="213970"/>
                    <a:pt x="49606" y="214427"/>
                    <a:pt x="50749" y="215113"/>
                  </a:cubicBezTo>
                  <a:cubicBezTo>
                    <a:pt x="50978" y="215341"/>
                    <a:pt x="51435" y="215341"/>
                    <a:pt x="51664" y="215570"/>
                  </a:cubicBezTo>
                  <a:cubicBezTo>
                    <a:pt x="52807" y="216027"/>
                    <a:pt x="53950" y="216713"/>
                    <a:pt x="55093" y="217170"/>
                  </a:cubicBezTo>
                  <a:cubicBezTo>
                    <a:pt x="55550" y="217399"/>
                    <a:pt x="55779" y="217399"/>
                    <a:pt x="56236" y="217627"/>
                  </a:cubicBezTo>
                  <a:cubicBezTo>
                    <a:pt x="57379" y="218084"/>
                    <a:pt x="58522" y="218542"/>
                    <a:pt x="59436" y="218999"/>
                  </a:cubicBezTo>
                  <a:cubicBezTo>
                    <a:pt x="59893" y="219227"/>
                    <a:pt x="60122" y="219227"/>
                    <a:pt x="60579" y="219456"/>
                  </a:cubicBezTo>
                  <a:cubicBezTo>
                    <a:pt x="61722" y="219913"/>
                    <a:pt x="62637" y="220370"/>
                    <a:pt x="63780" y="220828"/>
                  </a:cubicBezTo>
                  <a:cubicBezTo>
                    <a:pt x="64237" y="221056"/>
                    <a:pt x="64694" y="221056"/>
                    <a:pt x="65151" y="221285"/>
                  </a:cubicBezTo>
                  <a:cubicBezTo>
                    <a:pt x="66294" y="221742"/>
                    <a:pt x="67209" y="222199"/>
                    <a:pt x="68352" y="222428"/>
                  </a:cubicBezTo>
                  <a:cubicBezTo>
                    <a:pt x="68809" y="222656"/>
                    <a:pt x="69266" y="222656"/>
                    <a:pt x="69723" y="222885"/>
                  </a:cubicBezTo>
                  <a:cubicBezTo>
                    <a:pt x="70638" y="223342"/>
                    <a:pt x="71781" y="223571"/>
                    <a:pt x="72695" y="224028"/>
                  </a:cubicBezTo>
                  <a:cubicBezTo>
                    <a:pt x="72695" y="224028"/>
                    <a:pt x="73152" y="224028"/>
                    <a:pt x="73838" y="224257"/>
                  </a:cubicBezTo>
                  <a:close/>
                </a:path>
              </a:pathLst>
            </a:custGeom>
            <a:solidFill>
              <a:srgbClr val="FFC000"/>
            </a:solidFill>
            <a:ln w="2286" cap="flat">
              <a:noFill/>
              <a:prstDash val="solid"/>
              <a:miter/>
            </a:ln>
          </p:spPr>
          <p:txBody>
            <a:bodyPr rtlCol="0" anchor="ctr"/>
            <a:lstStyle/>
            <a:p>
              <a:endParaRPr lang="en-US"/>
            </a:p>
          </p:txBody>
        </p:sp>
        <p:sp>
          <p:nvSpPr>
            <p:cNvPr id="110" name="Freeform 560">
              <a:extLst>
                <a:ext uri="{FF2B5EF4-FFF2-40B4-BE49-F238E27FC236}">
                  <a16:creationId xmlns:a16="http://schemas.microsoft.com/office/drawing/2014/main" id="{2C893CD0-AE5C-17C4-4E6E-E5519EECFFD9}"/>
                </a:ext>
              </a:extLst>
            </p:cNvPr>
            <p:cNvSpPr/>
            <p:nvPr/>
          </p:nvSpPr>
          <p:spPr>
            <a:xfrm>
              <a:off x="7056021" y="3242500"/>
              <a:ext cx="154274" cy="148860"/>
            </a:xfrm>
            <a:custGeom>
              <a:avLst/>
              <a:gdLst>
                <a:gd name="connsiteX0" fmla="*/ 79552 w 154274"/>
                <a:gd name="connsiteY0" fmla="*/ 148780 h 148860"/>
                <a:gd name="connsiteX1" fmla="*/ 139902 w 154274"/>
                <a:gd name="connsiteY1" fmla="*/ 120891 h 148860"/>
                <a:gd name="connsiteX2" fmla="*/ 144017 w 154274"/>
                <a:gd name="connsiteY2" fmla="*/ 34252 h 148860"/>
                <a:gd name="connsiteX3" fmla="*/ 54634 w 154274"/>
                <a:gd name="connsiteY3" fmla="*/ 3162 h 148860"/>
                <a:gd name="connsiteX4" fmla="*/ 5942 w 154274"/>
                <a:gd name="connsiteY4" fmla="*/ 40424 h 148860"/>
                <a:gd name="connsiteX5" fmla="*/ 79552 w 154274"/>
                <a:gd name="connsiteY5" fmla="*/ 148780 h 14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74" h="148860">
                  <a:moveTo>
                    <a:pt x="79552" y="148780"/>
                  </a:moveTo>
                  <a:cubicBezTo>
                    <a:pt x="111327" y="148780"/>
                    <a:pt x="128243" y="141008"/>
                    <a:pt x="139902" y="120891"/>
                  </a:cubicBezTo>
                  <a:cubicBezTo>
                    <a:pt x="155675" y="93459"/>
                    <a:pt x="160476" y="62369"/>
                    <a:pt x="144017" y="34252"/>
                  </a:cubicBezTo>
                  <a:cubicBezTo>
                    <a:pt x="127786" y="6362"/>
                    <a:pt x="85495" y="-6439"/>
                    <a:pt x="54634" y="3162"/>
                  </a:cubicBezTo>
                  <a:cubicBezTo>
                    <a:pt x="34289" y="9563"/>
                    <a:pt x="15544" y="18478"/>
                    <a:pt x="5942" y="40424"/>
                  </a:cubicBezTo>
                  <a:cubicBezTo>
                    <a:pt x="-13031" y="83172"/>
                    <a:pt x="13943" y="151523"/>
                    <a:pt x="79552" y="148780"/>
                  </a:cubicBezTo>
                  <a:close/>
                </a:path>
              </a:pathLst>
            </a:custGeom>
            <a:solidFill>
              <a:srgbClr val="FFFFFF"/>
            </a:solidFill>
            <a:ln w="2286" cap="flat">
              <a:noFill/>
              <a:prstDash val="solid"/>
              <a:miter/>
            </a:ln>
          </p:spPr>
          <p:txBody>
            <a:bodyPr rtlCol="0" anchor="ctr"/>
            <a:lstStyle/>
            <a:p>
              <a:endParaRPr lang="en-US"/>
            </a:p>
          </p:txBody>
        </p:sp>
        <p:sp>
          <p:nvSpPr>
            <p:cNvPr id="111" name="Freeform 561">
              <a:extLst>
                <a:ext uri="{FF2B5EF4-FFF2-40B4-BE49-F238E27FC236}">
                  <a16:creationId xmlns:a16="http://schemas.microsoft.com/office/drawing/2014/main" id="{45FA0BAB-545F-1F21-189F-F472EC647D45}"/>
                </a:ext>
              </a:extLst>
            </p:cNvPr>
            <p:cNvSpPr/>
            <p:nvPr/>
          </p:nvSpPr>
          <p:spPr>
            <a:xfrm>
              <a:off x="7020874" y="3404013"/>
              <a:ext cx="375598" cy="465086"/>
            </a:xfrm>
            <a:custGeom>
              <a:avLst/>
              <a:gdLst>
                <a:gd name="connsiteX0" fmla="*/ 370501 w 375598"/>
                <a:gd name="connsiteY0" fmla="*/ 53790 h 465086"/>
                <a:gd name="connsiteX1" fmla="*/ 298492 w 375598"/>
                <a:gd name="connsiteY1" fmla="*/ 65677 h 465086"/>
                <a:gd name="connsiteX2" fmla="*/ 238828 w 375598"/>
                <a:gd name="connsiteY2" fmla="*/ 54704 h 465086"/>
                <a:gd name="connsiteX3" fmla="*/ 166133 w 375598"/>
                <a:gd name="connsiteY3" fmla="*/ 9442 h 465086"/>
                <a:gd name="connsiteX4" fmla="*/ 38574 w 375598"/>
                <a:gd name="connsiteY4" fmla="*/ 34816 h 465086"/>
                <a:gd name="connsiteX5" fmla="*/ 25087 w 375598"/>
                <a:gd name="connsiteY5" fmla="*/ 62020 h 465086"/>
                <a:gd name="connsiteX6" fmla="*/ 10685 w 375598"/>
                <a:gd name="connsiteY6" fmla="*/ 142030 h 465086"/>
                <a:gd name="connsiteX7" fmla="*/ 855 w 375598"/>
                <a:gd name="connsiteY7" fmla="*/ 213810 h 465086"/>
                <a:gd name="connsiteX8" fmla="*/ 10685 w 375598"/>
                <a:gd name="connsiteY8" fmla="*/ 245128 h 465086"/>
                <a:gd name="connsiteX9" fmla="*/ 31259 w 375598"/>
                <a:gd name="connsiteY9" fmla="*/ 249929 h 465086"/>
                <a:gd name="connsiteX10" fmla="*/ 34916 w 375598"/>
                <a:gd name="connsiteY10" fmla="*/ 231869 h 465086"/>
                <a:gd name="connsiteX11" fmla="*/ 38574 w 375598"/>
                <a:gd name="connsiteY11" fmla="*/ 137458 h 465086"/>
                <a:gd name="connsiteX12" fmla="*/ 43832 w 375598"/>
                <a:gd name="connsiteY12" fmla="*/ 98824 h 465086"/>
                <a:gd name="connsiteX13" fmla="*/ 50918 w 375598"/>
                <a:gd name="connsiteY13" fmla="*/ 115055 h 465086"/>
                <a:gd name="connsiteX14" fmla="*/ 43603 w 375598"/>
                <a:gd name="connsiteY14" fmla="*/ 283990 h 465086"/>
                <a:gd name="connsiteX15" fmla="*/ 37888 w 375598"/>
                <a:gd name="connsiteY15" fmla="*/ 444010 h 465086"/>
                <a:gd name="connsiteX16" fmla="*/ 43832 w 375598"/>
                <a:gd name="connsiteY16" fmla="*/ 457498 h 465086"/>
                <a:gd name="connsiteX17" fmla="*/ 82922 w 375598"/>
                <a:gd name="connsiteY17" fmla="*/ 438067 h 465086"/>
                <a:gd name="connsiteX18" fmla="*/ 109897 w 375598"/>
                <a:gd name="connsiteY18" fmla="*/ 267074 h 465086"/>
                <a:gd name="connsiteX19" fmla="*/ 140301 w 375598"/>
                <a:gd name="connsiteY19" fmla="*/ 261587 h 465086"/>
                <a:gd name="connsiteX20" fmla="*/ 150588 w 375598"/>
                <a:gd name="connsiteY20" fmla="*/ 285362 h 465086"/>
                <a:gd name="connsiteX21" fmla="*/ 163161 w 375598"/>
                <a:gd name="connsiteY21" fmla="*/ 447211 h 465086"/>
                <a:gd name="connsiteX22" fmla="*/ 186707 w 375598"/>
                <a:gd name="connsiteY22" fmla="*/ 463898 h 465086"/>
                <a:gd name="connsiteX23" fmla="*/ 204766 w 375598"/>
                <a:gd name="connsiteY23" fmla="*/ 441038 h 465086"/>
                <a:gd name="connsiteX24" fmla="*/ 199508 w 375598"/>
                <a:gd name="connsiteY24" fmla="*/ 337940 h 465086"/>
                <a:gd name="connsiteX25" fmla="*/ 182821 w 375598"/>
                <a:gd name="connsiteY25" fmla="*/ 103396 h 465086"/>
                <a:gd name="connsiteX26" fmla="*/ 199737 w 375598"/>
                <a:gd name="connsiteY26" fmla="*/ 89909 h 465086"/>
                <a:gd name="connsiteX27" fmla="*/ 267631 w 375598"/>
                <a:gd name="connsiteY27" fmla="*/ 116198 h 465086"/>
                <a:gd name="connsiteX28" fmla="*/ 282262 w 375598"/>
                <a:gd name="connsiteY28" fmla="*/ 118484 h 465086"/>
                <a:gd name="connsiteX29" fmla="*/ 364101 w 375598"/>
                <a:gd name="connsiteY29" fmla="*/ 87623 h 465086"/>
                <a:gd name="connsiteX30" fmla="*/ 370501 w 375598"/>
                <a:gd name="connsiteY30" fmla="*/ 53790 h 46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5598" h="465086">
                  <a:moveTo>
                    <a:pt x="370501" y="53790"/>
                  </a:moveTo>
                  <a:cubicBezTo>
                    <a:pt x="365244" y="44646"/>
                    <a:pt x="327753" y="55847"/>
                    <a:pt x="298492" y="65677"/>
                  </a:cubicBezTo>
                  <a:cubicBezTo>
                    <a:pt x="271975" y="72764"/>
                    <a:pt x="239513" y="55162"/>
                    <a:pt x="238828" y="54704"/>
                  </a:cubicBezTo>
                  <a:cubicBezTo>
                    <a:pt x="216425" y="36874"/>
                    <a:pt x="190822" y="23843"/>
                    <a:pt x="166133" y="9442"/>
                  </a:cubicBezTo>
                  <a:cubicBezTo>
                    <a:pt x="131157" y="-10904"/>
                    <a:pt x="64634" y="3498"/>
                    <a:pt x="38574" y="34816"/>
                  </a:cubicBezTo>
                  <a:cubicBezTo>
                    <a:pt x="32173" y="42589"/>
                    <a:pt x="26915" y="51275"/>
                    <a:pt x="25087" y="62020"/>
                  </a:cubicBezTo>
                  <a:cubicBezTo>
                    <a:pt x="20743" y="88766"/>
                    <a:pt x="15028" y="115283"/>
                    <a:pt x="10685" y="142030"/>
                  </a:cubicBezTo>
                  <a:cubicBezTo>
                    <a:pt x="6799" y="165804"/>
                    <a:pt x="3141" y="189807"/>
                    <a:pt x="855" y="213810"/>
                  </a:cubicBezTo>
                  <a:cubicBezTo>
                    <a:pt x="-288" y="225011"/>
                    <a:pt x="-2345" y="238042"/>
                    <a:pt x="10685" y="245128"/>
                  </a:cubicBezTo>
                  <a:cubicBezTo>
                    <a:pt x="17086" y="248557"/>
                    <a:pt x="24401" y="253586"/>
                    <a:pt x="31259" y="249929"/>
                  </a:cubicBezTo>
                  <a:cubicBezTo>
                    <a:pt x="37660" y="246500"/>
                    <a:pt x="35374" y="238042"/>
                    <a:pt x="34916" y="231869"/>
                  </a:cubicBezTo>
                  <a:cubicBezTo>
                    <a:pt x="33088" y="200323"/>
                    <a:pt x="37888" y="169004"/>
                    <a:pt x="38574" y="137458"/>
                  </a:cubicBezTo>
                  <a:cubicBezTo>
                    <a:pt x="38803" y="125342"/>
                    <a:pt x="41774" y="113226"/>
                    <a:pt x="43832" y="98824"/>
                  </a:cubicBezTo>
                  <a:cubicBezTo>
                    <a:pt x="52290" y="104768"/>
                    <a:pt x="51833" y="110254"/>
                    <a:pt x="50918" y="115055"/>
                  </a:cubicBezTo>
                  <a:cubicBezTo>
                    <a:pt x="42232" y="171062"/>
                    <a:pt x="49547" y="227983"/>
                    <a:pt x="43603" y="283990"/>
                  </a:cubicBezTo>
                  <a:cubicBezTo>
                    <a:pt x="39946" y="318966"/>
                    <a:pt x="34002" y="425494"/>
                    <a:pt x="37888" y="444010"/>
                  </a:cubicBezTo>
                  <a:cubicBezTo>
                    <a:pt x="38803" y="448811"/>
                    <a:pt x="38345" y="454297"/>
                    <a:pt x="43832" y="457498"/>
                  </a:cubicBezTo>
                  <a:cubicBezTo>
                    <a:pt x="56176" y="464356"/>
                    <a:pt x="79265" y="465270"/>
                    <a:pt x="82922" y="438067"/>
                  </a:cubicBezTo>
                  <a:cubicBezTo>
                    <a:pt x="89323" y="393032"/>
                    <a:pt x="104868" y="278504"/>
                    <a:pt x="109897" y="267074"/>
                  </a:cubicBezTo>
                  <a:cubicBezTo>
                    <a:pt x="115155" y="255644"/>
                    <a:pt x="129328" y="254958"/>
                    <a:pt x="140301" y="261587"/>
                  </a:cubicBezTo>
                  <a:cubicBezTo>
                    <a:pt x="149902" y="267302"/>
                    <a:pt x="148759" y="274618"/>
                    <a:pt x="150588" y="285362"/>
                  </a:cubicBezTo>
                  <a:cubicBezTo>
                    <a:pt x="155617" y="313480"/>
                    <a:pt x="161561" y="421607"/>
                    <a:pt x="163161" y="447211"/>
                  </a:cubicBezTo>
                  <a:cubicBezTo>
                    <a:pt x="164075" y="462984"/>
                    <a:pt x="171619" y="467556"/>
                    <a:pt x="186707" y="463898"/>
                  </a:cubicBezTo>
                  <a:cubicBezTo>
                    <a:pt x="200880" y="460469"/>
                    <a:pt x="205452" y="455897"/>
                    <a:pt x="204766" y="441038"/>
                  </a:cubicBezTo>
                  <a:cubicBezTo>
                    <a:pt x="203395" y="406748"/>
                    <a:pt x="201566" y="372230"/>
                    <a:pt x="199508" y="337940"/>
                  </a:cubicBezTo>
                  <a:cubicBezTo>
                    <a:pt x="194479" y="259759"/>
                    <a:pt x="185335" y="181806"/>
                    <a:pt x="182821" y="103396"/>
                  </a:cubicBezTo>
                  <a:cubicBezTo>
                    <a:pt x="182363" y="86937"/>
                    <a:pt x="186021" y="83051"/>
                    <a:pt x="199737" y="89909"/>
                  </a:cubicBezTo>
                  <a:cubicBezTo>
                    <a:pt x="221454" y="100882"/>
                    <a:pt x="245000" y="108197"/>
                    <a:pt x="267631" y="116198"/>
                  </a:cubicBezTo>
                  <a:cubicBezTo>
                    <a:pt x="272432" y="117798"/>
                    <a:pt x="277004" y="119627"/>
                    <a:pt x="282262" y="118484"/>
                  </a:cubicBezTo>
                  <a:cubicBezTo>
                    <a:pt x="311294" y="112769"/>
                    <a:pt x="338497" y="102025"/>
                    <a:pt x="364101" y="87623"/>
                  </a:cubicBezTo>
                  <a:cubicBezTo>
                    <a:pt x="372559" y="83051"/>
                    <a:pt x="381474" y="72307"/>
                    <a:pt x="370501" y="53790"/>
                  </a:cubicBezTo>
                  <a:close/>
                </a:path>
              </a:pathLst>
            </a:custGeom>
            <a:solidFill>
              <a:srgbClr val="FFFFFF"/>
            </a:solidFill>
            <a:ln w="2286" cap="flat">
              <a:noFill/>
              <a:prstDash val="solid"/>
              <a:miter/>
            </a:ln>
          </p:spPr>
          <p:txBody>
            <a:bodyPr rtlCol="0" anchor="ctr"/>
            <a:lstStyle/>
            <a:p>
              <a:endParaRPr lang="en-US"/>
            </a:p>
          </p:txBody>
        </p:sp>
        <p:sp>
          <p:nvSpPr>
            <p:cNvPr id="112" name="Freeform 562">
              <a:extLst>
                <a:ext uri="{FF2B5EF4-FFF2-40B4-BE49-F238E27FC236}">
                  <a16:creationId xmlns:a16="http://schemas.microsoft.com/office/drawing/2014/main" id="{98FD1176-AB48-BEF4-CB37-64D4CBDC6C5D}"/>
                </a:ext>
              </a:extLst>
            </p:cNvPr>
            <p:cNvSpPr/>
            <p:nvPr/>
          </p:nvSpPr>
          <p:spPr>
            <a:xfrm>
              <a:off x="7387489" y="3412769"/>
              <a:ext cx="63322" cy="462861"/>
            </a:xfrm>
            <a:custGeom>
              <a:avLst/>
              <a:gdLst>
                <a:gd name="connsiteX0" fmla="*/ 46634 w 63322"/>
                <a:gd name="connsiteY0" fmla="*/ 438912 h 462861"/>
                <a:gd name="connsiteX1" fmla="*/ 53492 w 63322"/>
                <a:gd name="connsiteY1" fmla="*/ 357988 h 462861"/>
                <a:gd name="connsiteX2" fmla="*/ 63322 w 63322"/>
                <a:gd name="connsiteY2" fmla="*/ 22403 h 462861"/>
                <a:gd name="connsiteX3" fmla="*/ 63322 w 63322"/>
                <a:gd name="connsiteY3" fmla="*/ 19660 h 462861"/>
                <a:gd name="connsiteX4" fmla="*/ 63322 w 63322"/>
                <a:gd name="connsiteY4" fmla="*/ 18974 h 462861"/>
                <a:gd name="connsiteX5" fmla="*/ 63322 w 63322"/>
                <a:gd name="connsiteY5" fmla="*/ 16916 h 462861"/>
                <a:gd name="connsiteX6" fmla="*/ 63322 w 63322"/>
                <a:gd name="connsiteY6" fmla="*/ 16459 h 462861"/>
                <a:gd name="connsiteX7" fmla="*/ 63322 w 63322"/>
                <a:gd name="connsiteY7" fmla="*/ 14173 h 462861"/>
                <a:gd name="connsiteX8" fmla="*/ 63322 w 63322"/>
                <a:gd name="connsiteY8" fmla="*/ 13716 h 462861"/>
                <a:gd name="connsiteX9" fmla="*/ 63322 w 63322"/>
                <a:gd name="connsiteY9" fmla="*/ 12116 h 462861"/>
                <a:gd name="connsiteX10" fmla="*/ 63322 w 63322"/>
                <a:gd name="connsiteY10" fmla="*/ 11659 h 462861"/>
                <a:gd name="connsiteX11" fmla="*/ 63322 w 63322"/>
                <a:gd name="connsiteY11" fmla="*/ 9830 h 462861"/>
                <a:gd name="connsiteX12" fmla="*/ 63322 w 63322"/>
                <a:gd name="connsiteY12" fmla="*/ 9601 h 462861"/>
                <a:gd name="connsiteX13" fmla="*/ 63093 w 63322"/>
                <a:gd name="connsiteY13" fmla="*/ 8230 h 462861"/>
                <a:gd name="connsiteX14" fmla="*/ 63093 w 63322"/>
                <a:gd name="connsiteY14" fmla="*/ 7772 h 462861"/>
                <a:gd name="connsiteX15" fmla="*/ 62865 w 63322"/>
                <a:gd name="connsiteY15" fmla="*/ 6401 h 462861"/>
                <a:gd name="connsiteX16" fmla="*/ 62865 w 63322"/>
                <a:gd name="connsiteY16" fmla="*/ 6401 h 462861"/>
                <a:gd name="connsiteX17" fmla="*/ 62636 w 63322"/>
                <a:gd name="connsiteY17" fmla="*/ 5258 h 462861"/>
                <a:gd name="connsiteX18" fmla="*/ 62636 w 63322"/>
                <a:gd name="connsiteY18" fmla="*/ 5029 h 462861"/>
                <a:gd name="connsiteX19" fmla="*/ 62179 w 63322"/>
                <a:gd name="connsiteY19" fmla="*/ 3886 h 462861"/>
                <a:gd name="connsiteX20" fmla="*/ 62179 w 63322"/>
                <a:gd name="connsiteY20" fmla="*/ 3886 h 462861"/>
                <a:gd name="connsiteX21" fmla="*/ 61722 w 63322"/>
                <a:gd name="connsiteY21" fmla="*/ 2972 h 462861"/>
                <a:gd name="connsiteX22" fmla="*/ 61493 w 63322"/>
                <a:gd name="connsiteY22" fmla="*/ 2743 h 462861"/>
                <a:gd name="connsiteX23" fmla="*/ 61036 w 63322"/>
                <a:gd name="connsiteY23" fmla="*/ 2057 h 462861"/>
                <a:gd name="connsiteX24" fmla="*/ 61036 w 63322"/>
                <a:gd name="connsiteY24" fmla="*/ 2057 h 462861"/>
                <a:gd name="connsiteX25" fmla="*/ 60350 w 63322"/>
                <a:gd name="connsiteY25" fmla="*/ 1372 h 462861"/>
                <a:gd name="connsiteX26" fmla="*/ 60122 w 63322"/>
                <a:gd name="connsiteY26" fmla="*/ 1372 h 462861"/>
                <a:gd name="connsiteX27" fmla="*/ 59436 w 63322"/>
                <a:gd name="connsiteY27" fmla="*/ 914 h 462861"/>
                <a:gd name="connsiteX28" fmla="*/ 59207 w 63322"/>
                <a:gd name="connsiteY28" fmla="*/ 914 h 462861"/>
                <a:gd name="connsiteX29" fmla="*/ 58064 w 63322"/>
                <a:gd name="connsiteY29" fmla="*/ 457 h 462861"/>
                <a:gd name="connsiteX30" fmla="*/ 57836 w 63322"/>
                <a:gd name="connsiteY30" fmla="*/ 457 h 462861"/>
                <a:gd name="connsiteX31" fmla="*/ 56693 w 63322"/>
                <a:gd name="connsiteY31" fmla="*/ 229 h 462861"/>
                <a:gd name="connsiteX32" fmla="*/ 56464 w 63322"/>
                <a:gd name="connsiteY32" fmla="*/ 229 h 462861"/>
                <a:gd name="connsiteX33" fmla="*/ 55092 w 63322"/>
                <a:gd name="connsiteY33" fmla="*/ 0 h 462861"/>
                <a:gd name="connsiteX34" fmla="*/ 55550 w 63322"/>
                <a:gd name="connsiteY34" fmla="*/ 5715 h 462861"/>
                <a:gd name="connsiteX35" fmla="*/ 25603 w 63322"/>
                <a:gd name="connsiteY35" fmla="*/ 323926 h 462861"/>
                <a:gd name="connsiteX36" fmla="*/ 0 w 63322"/>
                <a:gd name="connsiteY36" fmla="*/ 405079 h 462861"/>
                <a:gd name="connsiteX37" fmla="*/ 0 w 63322"/>
                <a:gd name="connsiteY37" fmla="*/ 444170 h 462861"/>
                <a:gd name="connsiteX38" fmla="*/ 6629 w 63322"/>
                <a:gd name="connsiteY38" fmla="*/ 459257 h 462861"/>
                <a:gd name="connsiteX39" fmla="*/ 46634 w 63322"/>
                <a:gd name="connsiteY39" fmla="*/ 438912 h 46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3322" h="462861">
                  <a:moveTo>
                    <a:pt x="46634" y="438912"/>
                  </a:moveTo>
                  <a:cubicBezTo>
                    <a:pt x="49377" y="411937"/>
                    <a:pt x="51663" y="384962"/>
                    <a:pt x="53492" y="357988"/>
                  </a:cubicBezTo>
                  <a:cubicBezTo>
                    <a:pt x="57607" y="295123"/>
                    <a:pt x="61493" y="71552"/>
                    <a:pt x="63322" y="22403"/>
                  </a:cubicBezTo>
                  <a:cubicBezTo>
                    <a:pt x="63322" y="21488"/>
                    <a:pt x="63322" y="20574"/>
                    <a:pt x="63322" y="19660"/>
                  </a:cubicBezTo>
                  <a:cubicBezTo>
                    <a:pt x="63322" y="19431"/>
                    <a:pt x="63322" y="19202"/>
                    <a:pt x="63322" y="18974"/>
                  </a:cubicBezTo>
                  <a:cubicBezTo>
                    <a:pt x="63322" y="18288"/>
                    <a:pt x="63322" y="17602"/>
                    <a:pt x="63322" y="16916"/>
                  </a:cubicBezTo>
                  <a:cubicBezTo>
                    <a:pt x="63322" y="16688"/>
                    <a:pt x="63322" y="16688"/>
                    <a:pt x="63322" y="16459"/>
                  </a:cubicBezTo>
                  <a:cubicBezTo>
                    <a:pt x="63322" y="15773"/>
                    <a:pt x="63322" y="14859"/>
                    <a:pt x="63322" y="14173"/>
                  </a:cubicBezTo>
                  <a:cubicBezTo>
                    <a:pt x="63322" y="13945"/>
                    <a:pt x="63322" y="13945"/>
                    <a:pt x="63322" y="13716"/>
                  </a:cubicBezTo>
                  <a:cubicBezTo>
                    <a:pt x="63322" y="13030"/>
                    <a:pt x="63322" y="12573"/>
                    <a:pt x="63322" y="12116"/>
                  </a:cubicBezTo>
                  <a:cubicBezTo>
                    <a:pt x="63322" y="11887"/>
                    <a:pt x="63322" y="11887"/>
                    <a:pt x="63322" y="11659"/>
                  </a:cubicBezTo>
                  <a:cubicBezTo>
                    <a:pt x="63322" y="10973"/>
                    <a:pt x="63322" y="10516"/>
                    <a:pt x="63322" y="9830"/>
                  </a:cubicBezTo>
                  <a:cubicBezTo>
                    <a:pt x="63322" y="9830"/>
                    <a:pt x="63322" y="9601"/>
                    <a:pt x="63322" y="9601"/>
                  </a:cubicBezTo>
                  <a:cubicBezTo>
                    <a:pt x="63322" y="9144"/>
                    <a:pt x="63322" y="8687"/>
                    <a:pt x="63093" y="8230"/>
                  </a:cubicBezTo>
                  <a:cubicBezTo>
                    <a:pt x="63093" y="8001"/>
                    <a:pt x="63093" y="8001"/>
                    <a:pt x="63093" y="7772"/>
                  </a:cubicBezTo>
                  <a:cubicBezTo>
                    <a:pt x="63093" y="7315"/>
                    <a:pt x="62865" y="6858"/>
                    <a:pt x="62865" y="6401"/>
                  </a:cubicBezTo>
                  <a:cubicBezTo>
                    <a:pt x="62865" y="6401"/>
                    <a:pt x="62865" y="6401"/>
                    <a:pt x="62865" y="6401"/>
                  </a:cubicBezTo>
                  <a:cubicBezTo>
                    <a:pt x="62865" y="5944"/>
                    <a:pt x="62636" y="5715"/>
                    <a:pt x="62636" y="5258"/>
                  </a:cubicBezTo>
                  <a:cubicBezTo>
                    <a:pt x="62636" y="5258"/>
                    <a:pt x="62636" y="5029"/>
                    <a:pt x="62636" y="5029"/>
                  </a:cubicBezTo>
                  <a:cubicBezTo>
                    <a:pt x="62408" y="4572"/>
                    <a:pt x="62408" y="4343"/>
                    <a:pt x="62179" y="3886"/>
                  </a:cubicBezTo>
                  <a:cubicBezTo>
                    <a:pt x="62179" y="3886"/>
                    <a:pt x="62179" y="3886"/>
                    <a:pt x="62179" y="3886"/>
                  </a:cubicBezTo>
                  <a:cubicBezTo>
                    <a:pt x="61950" y="3658"/>
                    <a:pt x="61950" y="3200"/>
                    <a:pt x="61722" y="2972"/>
                  </a:cubicBezTo>
                  <a:cubicBezTo>
                    <a:pt x="61722" y="2972"/>
                    <a:pt x="61722" y="2743"/>
                    <a:pt x="61493" y="2743"/>
                  </a:cubicBezTo>
                  <a:cubicBezTo>
                    <a:pt x="61265" y="2515"/>
                    <a:pt x="61036" y="2286"/>
                    <a:pt x="61036" y="2057"/>
                  </a:cubicBezTo>
                  <a:cubicBezTo>
                    <a:pt x="61036" y="2057"/>
                    <a:pt x="61036" y="2057"/>
                    <a:pt x="61036" y="2057"/>
                  </a:cubicBezTo>
                  <a:cubicBezTo>
                    <a:pt x="60807" y="1829"/>
                    <a:pt x="60579" y="1600"/>
                    <a:pt x="60350" y="1372"/>
                  </a:cubicBezTo>
                  <a:cubicBezTo>
                    <a:pt x="60350" y="1372"/>
                    <a:pt x="60350" y="1372"/>
                    <a:pt x="60122" y="1372"/>
                  </a:cubicBezTo>
                  <a:cubicBezTo>
                    <a:pt x="59893" y="1143"/>
                    <a:pt x="59664" y="1143"/>
                    <a:pt x="59436" y="914"/>
                  </a:cubicBezTo>
                  <a:cubicBezTo>
                    <a:pt x="59436" y="914"/>
                    <a:pt x="59207" y="914"/>
                    <a:pt x="59207" y="914"/>
                  </a:cubicBezTo>
                  <a:cubicBezTo>
                    <a:pt x="58979" y="686"/>
                    <a:pt x="58521" y="686"/>
                    <a:pt x="58064" y="457"/>
                  </a:cubicBezTo>
                  <a:cubicBezTo>
                    <a:pt x="58064" y="457"/>
                    <a:pt x="58064" y="457"/>
                    <a:pt x="57836" y="457"/>
                  </a:cubicBezTo>
                  <a:cubicBezTo>
                    <a:pt x="57607" y="457"/>
                    <a:pt x="57150" y="229"/>
                    <a:pt x="56693" y="229"/>
                  </a:cubicBezTo>
                  <a:cubicBezTo>
                    <a:pt x="56693" y="229"/>
                    <a:pt x="56464" y="229"/>
                    <a:pt x="56464" y="229"/>
                  </a:cubicBezTo>
                  <a:cubicBezTo>
                    <a:pt x="56007" y="229"/>
                    <a:pt x="55550" y="0"/>
                    <a:pt x="55092" y="0"/>
                  </a:cubicBezTo>
                  <a:cubicBezTo>
                    <a:pt x="55321" y="1829"/>
                    <a:pt x="55550" y="3658"/>
                    <a:pt x="55550" y="5715"/>
                  </a:cubicBezTo>
                  <a:cubicBezTo>
                    <a:pt x="55550" y="42291"/>
                    <a:pt x="30404" y="291694"/>
                    <a:pt x="25603" y="323926"/>
                  </a:cubicBezTo>
                  <a:cubicBezTo>
                    <a:pt x="21488" y="351587"/>
                    <a:pt x="12573" y="379247"/>
                    <a:pt x="0" y="405079"/>
                  </a:cubicBezTo>
                  <a:cubicBezTo>
                    <a:pt x="0" y="418109"/>
                    <a:pt x="0" y="431140"/>
                    <a:pt x="0" y="444170"/>
                  </a:cubicBezTo>
                  <a:cubicBezTo>
                    <a:pt x="0" y="450113"/>
                    <a:pt x="686" y="455828"/>
                    <a:pt x="6629" y="459257"/>
                  </a:cubicBezTo>
                  <a:cubicBezTo>
                    <a:pt x="21945" y="467487"/>
                    <a:pt x="44120" y="462001"/>
                    <a:pt x="46634" y="438912"/>
                  </a:cubicBezTo>
                  <a:close/>
                </a:path>
              </a:pathLst>
            </a:custGeom>
            <a:solidFill>
              <a:srgbClr val="FFFFFF"/>
            </a:solidFill>
            <a:ln w="2286" cap="flat">
              <a:noFill/>
              <a:prstDash val="solid"/>
              <a:miter/>
            </a:ln>
          </p:spPr>
          <p:txBody>
            <a:bodyPr rtlCol="0" anchor="ctr"/>
            <a:lstStyle/>
            <a:p>
              <a:endParaRPr lang="en-US"/>
            </a:p>
          </p:txBody>
        </p:sp>
        <p:sp>
          <p:nvSpPr>
            <p:cNvPr id="113" name="Freeform 563">
              <a:extLst>
                <a:ext uri="{FF2B5EF4-FFF2-40B4-BE49-F238E27FC236}">
                  <a16:creationId xmlns:a16="http://schemas.microsoft.com/office/drawing/2014/main" id="{6E480524-1FD8-8241-32CA-D6994DDE1AB8}"/>
                </a:ext>
              </a:extLst>
            </p:cNvPr>
            <p:cNvSpPr/>
            <p:nvPr/>
          </p:nvSpPr>
          <p:spPr>
            <a:xfrm>
              <a:off x="6781699" y="3210458"/>
              <a:ext cx="4083" cy="5968"/>
            </a:xfrm>
            <a:custGeom>
              <a:avLst/>
              <a:gdLst>
                <a:gd name="connsiteX0" fmla="*/ 0 w 4083"/>
                <a:gd name="connsiteY0" fmla="*/ 0 h 5968"/>
                <a:gd name="connsiteX1" fmla="*/ 0 w 4083"/>
                <a:gd name="connsiteY1" fmla="*/ 0 h 5968"/>
                <a:gd name="connsiteX2" fmla="*/ 0 w 4083"/>
                <a:gd name="connsiteY2" fmla="*/ 0 h 5968"/>
              </a:gdLst>
              <a:ahLst/>
              <a:cxnLst>
                <a:cxn ang="0">
                  <a:pos x="connsiteX0" y="connsiteY0"/>
                </a:cxn>
                <a:cxn ang="0">
                  <a:pos x="connsiteX1" y="connsiteY1"/>
                </a:cxn>
                <a:cxn ang="0">
                  <a:pos x="connsiteX2" y="connsiteY2"/>
                </a:cxn>
              </a:cxnLst>
              <a:rect l="l" t="t" r="r" b="b"/>
              <a:pathLst>
                <a:path w="4083" h="5968">
                  <a:moveTo>
                    <a:pt x="0" y="0"/>
                  </a:moveTo>
                  <a:cubicBezTo>
                    <a:pt x="7772" y="11659"/>
                    <a:pt x="2514" y="3200"/>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114" name="Freeform 564">
              <a:extLst>
                <a:ext uri="{FF2B5EF4-FFF2-40B4-BE49-F238E27FC236}">
                  <a16:creationId xmlns:a16="http://schemas.microsoft.com/office/drawing/2014/main" id="{5ADF369C-7478-8E66-C458-2D2D497285F2}"/>
                </a:ext>
              </a:extLst>
            </p:cNvPr>
            <p:cNvSpPr/>
            <p:nvPr/>
          </p:nvSpPr>
          <p:spPr>
            <a:xfrm>
              <a:off x="6515155" y="3163189"/>
              <a:ext cx="311121" cy="196154"/>
            </a:xfrm>
            <a:custGeom>
              <a:avLst/>
              <a:gdLst>
                <a:gd name="connsiteX0" fmla="*/ 292376 w 311121"/>
                <a:gd name="connsiteY0" fmla="*/ 97333 h 196154"/>
                <a:gd name="connsiteX1" fmla="*/ 288718 w 311121"/>
                <a:gd name="connsiteY1" fmla="*/ 87503 h 196154"/>
                <a:gd name="connsiteX2" fmla="*/ 286889 w 311121"/>
                <a:gd name="connsiteY2" fmla="*/ 82702 h 196154"/>
                <a:gd name="connsiteX3" fmla="*/ 286432 w 311121"/>
                <a:gd name="connsiteY3" fmla="*/ 81559 h 196154"/>
                <a:gd name="connsiteX4" fmla="*/ 282774 w 311121"/>
                <a:gd name="connsiteY4" fmla="*/ 73787 h 196154"/>
                <a:gd name="connsiteX5" fmla="*/ 266544 w 311121"/>
                <a:gd name="connsiteY5" fmla="*/ 47269 h 196154"/>
                <a:gd name="connsiteX6" fmla="*/ 266544 w 311121"/>
                <a:gd name="connsiteY6" fmla="*/ 47269 h 196154"/>
                <a:gd name="connsiteX7" fmla="*/ 260829 w 311121"/>
                <a:gd name="connsiteY7" fmla="*/ 40640 h 196154"/>
                <a:gd name="connsiteX8" fmla="*/ 248713 w 311121"/>
                <a:gd name="connsiteY8" fmla="*/ 28753 h 196154"/>
                <a:gd name="connsiteX9" fmla="*/ 242312 w 311121"/>
                <a:gd name="connsiteY9" fmla="*/ 23495 h 196154"/>
                <a:gd name="connsiteX10" fmla="*/ 244598 w 311121"/>
                <a:gd name="connsiteY10" fmla="*/ 25324 h 196154"/>
                <a:gd name="connsiteX11" fmla="*/ 244598 w 311121"/>
                <a:gd name="connsiteY11" fmla="*/ 25324 h 196154"/>
                <a:gd name="connsiteX12" fmla="*/ 243684 w 311121"/>
                <a:gd name="connsiteY12" fmla="*/ 24638 h 196154"/>
                <a:gd name="connsiteX13" fmla="*/ 229739 w 311121"/>
                <a:gd name="connsiteY13" fmla="*/ 15951 h 196154"/>
                <a:gd name="connsiteX14" fmla="*/ 215338 w 311121"/>
                <a:gd name="connsiteY14" fmla="*/ 8864 h 196154"/>
                <a:gd name="connsiteX15" fmla="*/ 209851 w 311121"/>
                <a:gd name="connsiteY15" fmla="*/ 7264 h 196154"/>
                <a:gd name="connsiteX16" fmla="*/ 184248 w 311121"/>
                <a:gd name="connsiteY16" fmla="*/ 1092 h 196154"/>
                <a:gd name="connsiteX17" fmla="*/ 138071 w 311121"/>
                <a:gd name="connsiteY17" fmla="*/ 1321 h 196154"/>
                <a:gd name="connsiteX18" fmla="*/ 96923 w 311121"/>
                <a:gd name="connsiteY18" fmla="*/ 11608 h 196154"/>
                <a:gd name="connsiteX19" fmla="*/ 85493 w 311121"/>
                <a:gd name="connsiteY19" fmla="*/ 15722 h 196154"/>
                <a:gd name="connsiteX20" fmla="*/ 80235 w 311121"/>
                <a:gd name="connsiteY20" fmla="*/ 18008 h 196154"/>
                <a:gd name="connsiteX21" fmla="*/ 61947 w 311121"/>
                <a:gd name="connsiteY21" fmla="*/ 27381 h 196154"/>
                <a:gd name="connsiteX22" fmla="*/ 41830 w 311121"/>
                <a:gd name="connsiteY22" fmla="*/ 39954 h 196154"/>
                <a:gd name="connsiteX23" fmla="*/ 38858 w 311121"/>
                <a:gd name="connsiteY23" fmla="*/ 44755 h 196154"/>
                <a:gd name="connsiteX24" fmla="*/ 23542 w 311121"/>
                <a:gd name="connsiteY24" fmla="*/ 72187 h 196154"/>
                <a:gd name="connsiteX25" fmla="*/ 16913 w 311121"/>
                <a:gd name="connsiteY25" fmla="*/ 85445 h 196154"/>
                <a:gd name="connsiteX26" fmla="*/ 14855 w 311121"/>
                <a:gd name="connsiteY26" fmla="*/ 90017 h 196154"/>
                <a:gd name="connsiteX27" fmla="*/ 2511 w 311121"/>
                <a:gd name="connsiteY27" fmla="*/ 141452 h 196154"/>
                <a:gd name="connsiteX28" fmla="*/ 225 w 311121"/>
                <a:gd name="connsiteY28" fmla="*/ 192659 h 196154"/>
                <a:gd name="connsiteX29" fmla="*/ 225 w 311121"/>
                <a:gd name="connsiteY29" fmla="*/ 196088 h 196154"/>
                <a:gd name="connsiteX30" fmla="*/ 911 w 311121"/>
                <a:gd name="connsiteY30" fmla="*/ 196088 h 196154"/>
                <a:gd name="connsiteX31" fmla="*/ 3425 w 311121"/>
                <a:gd name="connsiteY31" fmla="*/ 195859 h 196154"/>
                <a:gd name="connsiteX32" fmla="*/ 4797 w 311121"/>
                <a:gd name="connsiteY32" fmla="*/ 195631 h 196154"/>
                <a:gd name="connsiteX33" fmla="*/ 7312 w 311121"/>
                <a:gd name="connsiteY33" fmla="*/ 195402 h 196154"/>
                <a:gd name="connsiteX34" fmla="*/ 8683 w 311121"/>
                <a:gd name="connsiteY34" fmla="*/ 195173 h 196154"/>
                <a:gd name="connsiteX35" fmla="*/ 11198 w 311121"/>
                <a:gd name="connsiteY35" fmla="*/ 194945 h 196154"/>
                <a:gd name="connsiteX36" fmla="*/ 12341 w 311121"/>
                <a:gd name="connsiteY36" fmla="*/ 194945 h 196154"/>
                <a:gd name="connsiteX37" fmla="*/ 16227 w 311121"/>
                <a:gd name="connsiteY37" fmla="*/ 194716 h 196154"/>
                <a:gd name="connsiteX38" fmla="*/ 24457 w 311121"/>
                <a:gd name="connsiteY38" fmla="*/ 184429 h 196154"/>
                <a:gd name="connsiteX39" fmla="*/ 29486 w 311121"/>
                <a:gd name="connsiteY39" fmla="*/ 127965 h 196154"/>
                <a:gd name="connsiteX40" fmla="*/ 110182 w 311121"/>
                <a:gd name="connsiteY40" fmla="*/ 30353 h 196154"/>
                <a:gd name="connsiteX41" fmla="*/ 237283 w 311121"/>
                <a:gd name="connsiteY41" fmla="*/ 82474 h 196154"/>
                <a:gd name="connsiteX42" fmla="*/ 255114 w 311121"/>
                <a:gd name="connsiteY42" fmla="*/ 191516 h 196154"/>
                <a:gd name="connsiteX43" fmla="*/ 309063 w 311121"/>
                <a:gd name="connsiteY43" fmla="*/ 194945 h 196154"/>
                <a:gd name="connsiteX44" fmla="*/ 311121 w 311121"/>
                <a:gd name="connsiteY44" fmla="*/ 194945 h 196154"/>
                <a:gd name="connsiteX45" fmla="*/ 311121 w 311121"/>
                <a:gd name="connsiteY45" fmla="*/ 194945 h 196154"/>
                <a:gd name="connsiteX46" fmla="*/ 308606 w 311121"/>
                <a:gd name="connsiteY46" fmla="*/ 164084 h 196154"/>
                <a:gd name="connsiteX47" fmla="*/ 292376 w 311121"/>
                <a:gd name="connsiteY47" fmla="*/ 97333 h 19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1121" h="196154">
                  <a:moveTo>
                    <a:pt x="292376" y="97333"/>
                  </a:moveTo>
                  <a:cubicBezTo>
                    <a:pt x="291233" y="94132"/>
                    <a:pt x="290090" y="90932"/>
                    <a:pt x="288718" y="87503"/>
                  </a:cubicBezTo>
                  <a:cubicBezTo>
                    <a:pt x="289404" y="89103"/>
                    <a:pt x="289175" y="88874"/>
                    <a:pt x="286889" y="82702"/>
                  </a:cubicBezTo>
                  <a:cubicBezTo>
                    <a:pt x="286661" y="82245"/>
                    <a:pt x="286661" y="82016"/>
                    <a:pt x="286432" y="81559"/>
                  </a:cubicBezTo>
                  <a:cubicBezTo>
                    <a:pt x="285289" y="79045"/>
                    <a:pt x="283917" y="76301"/>
                    <a:pt x="282774" y="73787"/>
                  </a:cubicBezTo>
                  <a:cubicBezTo>
                    <a:pt x="277974" y="64414"/>
                    <a:pt x="272487" y="55956"/>
                    <a:pt x="266544" y="47269"/>
                  </a:cubicBezTo>
                  <a:cubicBezTo>
                    <a:pt x="266544" y="47269"/>
                    <a:pt x="266544" y="47269"/>
                    <a:pt x="266544" y="47269"/>
                  </a:cubicBezTo>
                  <a:cubicBezTo>
                    <a:pt x="264715" y="44983"/>
                    <a:pt x="262886" y="42926"/>
                    <a:pt x="260829" y="40640"/>
                  </a:cubicBezTo>
                  <a:cubicBezTo>
                    <a:pt x="256943" y="36525"/>
                    <a:pt x="252828" y="32410"/>
                    <a:pt x="248713" y="28753"/>
                  </a:cubicBezTo>
                  <a:cubicBezTo>
                    <a:pt x="246656" y="26924"/>
                    <a:pt x="244370" y="25324"/>
                    <a:pt x="242312" y="23495"/>
                  </a:cubicBezTo>
                  <a:cubicBezTo>
                    <a:pt x="243227" y="24181"/>
                    <a:pt x="243912" y="24866"/>
                    <a:pt x="244598" y="25324"/>
                  </a:cubicBezTo>
                  <a:cubicBezTo>
                    <a:pt x="247799" y="27838"/>
                    <a:pt x="252828" y="32410"/>
                    <a:pt x="244598" y="25324"/>
                  </a:cubicBezTo>
                  <a:cubicBezTo>
                    <a:pt x="244370" y="25095"/>
                    <a:pt x="244141" y="24866"/>
                    <a:pt x="243684" y="24638"/>
                  </a:cubicBezTo>
                  <a:cubicBezTo>
                    <a:pt x="239112" y="21437"/>
                    <a:pt x="234540" y="18694"/>
                    <a:pt x="229739" y="15951"/>
                  </a:cubicBezTo>
                  <a:cubicBezTo>
                    <a:pt x="224939" y="13208"/>
                    <a:pt x="220138" y="11150"/>
                    <a:pt x="215338" y="8864"/>
                  </a:cubicBezTo>
                  <a:cubicBezTo>
                    <a:pt x="231797" y="16865"/>
                    <a:pt x="214652" y="8864"/>
                    <a:pt x="209851" y="7264"/>
                  </a:cubicBezTo>
                  <a:cubicBezTo>
                    <a:pt x="201393" y="4521"/>
                    <a:pt x="192935" y="2692"/>
                    <a:pt x="184248" y="1092"/>
                  </a:cubicBezTo>
                  <a:cubicBezTo>
                    <a:pt x="168932" y="-508"/>
                    <a:pt x="153387" y="-280"/>
                    <a:pt x="138071" y="1321"/>
                  </a:cubicBezTo>
                  <a:cubicBezTo>
                    <a:pt x="124126" y="3607"/>
                    <a:pt x="110410" y="7036"/>
                    <a:pt x="96923" y="11608"/>
                  </a:cubicBezTo>
                  <a:cubicBezTo>
                    <a:pt x="93037" y="12979"/>
                    <a:pt x="89150" y="14351"/>
                    <a:pt x="85493" y="15722"/>
                  </a:cubicBezTo>
                  <a:cubicBezTo>
                    <a:pt x="82064" y="17323"/>
                    <a:pt x="80464" y="18008"/>
                    <a:pt x="80235" y="18008"/>
                  </a:cubicBezTo>
                  <a:cubicBezTo>
                    <a:pt x="74063" y="20980"/>
                    <a:pt x="67891" y="23952"/>
                    <a:pt x="61947" y="27381"/>
                  </a:cubicBezTo>
                  <a:cubicBezTo>
                    <a:pt x="55089" y="31267"/>
                    <a:pt x="48460" y="35382"/>
                    <a:pt x="41830" y="39954"/>
                  </a:cubicBezTo>
                  <a:cubicBezTo>
                    <a:pt x="40916" y="41554"/>
                    <a:pt x="39773" y="43154"/>
                    <a:pt x="38858" y="44755"/>
                  </a:cubicBezTo>
                  <a:cubicBezTo>
                    <a:pt x="33372" y="53670"/>
                    <a:pt x="28343" y="62814"/>
                    <a:pt x="23542" y="72187"/>
                  </a:cubicBezTo>
                  <a:cubicBezTo>
                    <a:pt x="21256" y="76530"/>
                    <a:pt x="19199" y="81102"/>
                    <a:pt x="16913" y="85445"/>
                  </a:cubicBezTo>
                  <a:cubicBezTo>
                    <a:pt x="16227" y="87046"/>
                    <a:pt x="15541" y="88417"/>
                    <a:pt x="14855" y="90017"/>
                  </a:cubicBezTo>
                  <a:cubicBezTo>
                    <a:pt x="9140" y="106934"/>
                    <a:pt x="5026" y="123850"/>
                    <a:pt x="2511" y="141452"/>
                  </a:cubicBezTo>
                  <a:cubicBezTo>
                    <a:pt x="454" y="158369"/>
                    <a:pt x="-461" y="175514"/>
                    <a:pt x="225" y="192659"/>
                  </a:cubicBezTo>
                  <a:cubicBezTo>
                    <a:pt x="225" y="193802"/>
                    <a:pt x="225" y="194945"/>
                    <a:pt x="225" y="196088"/>
                  </a:cubicBezTo>
                  <a:cubicBezTo>
                    <a:pt x="454" y="196088"/>
                    <a:pt x="682" y="196088"/>
                    <a:pt x="911" y="196088"/>
                  </a:cubicBezTo>
                  <a:cubicBezTo>
                    <a:pt x="1825" y="196088"/>
                    <a:pt x="2511" y="195859"/>
                    <a:pt x="3425" y="195859"/>
                  </a:cubicBezTo>
                  <a:cubicBezTo>
                    <a:pt x="3883" y="195859"/>
                    <a:pt x="4340" y="195859"/>
                    <a:pt x="4797" y="195631"/>
                  </a:cubicBezTo>
                  <a:cubicBezTo>
                    <a:pt x="5711" y="195631"/>
                    <a:pt x="6397" y="195402"/>
                    <a:pt x="7312" y="195402"/>
                  </a:cubicBezTo>
                  <a:cubicBezTo>
                    <a:pt x="7769" y="195402"/>
                    <a:pt x="8226" y="195402"/>
                    <a:pt x="8683" y="195173"/>
                  </a:cubicBezTo>
                  <a:cubicBezTo>
                    <a:pt x="9598" y="195173"/>
                    <a:pt x="10512" y="194945"/>
                    <a:pt x="11198" y="194945"/>
                  </a:cubicBezTo>
                  <a:cubicBezTo>
                    <a:pt x="11655" y="194945"/>
                    <a:pt x="12112" y="194945"/>
                    <a:pt x="12341" y="194945"/>
                  </a:cubicBezTo>
                  <a:cubicBezTo>
                    <a:pt x="13712" y="194945"/>
                    <a:pt x="14855" y="194716"/>
                    <a:pt x="16227" y="194716"/>
                  </a:cubicBezTo>
                  <a:cubicBezTo>
                    <a:pt x="22399" y="194488"/>
                    <a:pt x="25600" y="190830"/>
                    <a:pt x="24457" y="184429"/>
                  </a:cubicBezTo>
                  <a:cubicBezTo>
                    <a:pt x="21485" y="165227"/>
                    <a:pt x="26514" y="146482"/>
                    <a:pt x="29486" y="127965"/>
                  </a:cubicBezTo>
                  <a:cubicBezTo>
                    <a:pt x="37258" y="78816"/>
                    <a:pt x="60575" y="44069"/>
                    <a:pt x="110182" y="30353"/>
                  </a:cubicBezTo>
                  <a:cubicBezTo>
                    <a:pt x="164131" y="15494"/>
                    <a:pt x="215566" y="29210"/>
                    <a:pt x="237283" y="82474"/>
                  </a:cubicBezTo>
                  <a:cubicBezTo>
                    <a:pt x="248027" y="108534"/>
                    <a:pt x="245741" y="183515"/>
                    <a:pt x="255114" y="191516"/>
                  </a:cubicBezTo>
                  <a:cubicBezTo>
                    <a:pt x="264258" y="199288"/>
                    <a:pt x="302434" y="194945"/>
                    <a:pt x="309063" y="194945"/>
                  </a:cubicBezTo>
                  <a:cubicBezTo>
                    <a:pt x="309749" y="194945"/>
                    <a:pt x="310435" y="194945"/>
                    <a:pt x="311121" y="194945"/>
                  </a:cubicBezTo>
                  <a:cubicBezTo>
                    <a:pt x="311121" y="194945"/>
                    <a:pt x="311121" y="194945"/>
                    <a:pt x="311121" y="194945"/>
                  </a:cubicBezTo>
                  <a:cubicBezTo>
                    <a:pt x="310664" y="184658"/>
                    <a:pt x="309749" y="174371"/>
                    <a:pt x="308606" y="164084"/>
                  </a:cubicBezTo>
                  <a:cubicBezTo>
                    <a:pt x="304949" y="141681"/>
                    <a:pt x="299919" y="119050"/>
                    <a:pt x="292376" y="97333"/>
                  </a:cubicBezTo>
                  <a:close/>
                </a:path>
              </a:pathLst>
            </a:custGeom>
            <a:solidFill>
              <a:srgbClr val="FFFFFF"/>
            </a:solidFill>
            <a:ln w="2286" cap="flat">
              <a:noFill/>
              <a:prstDash val="solid"/>
              <a:miter/>
            </a:ln>
          </p:spPr>
          <p:txBody>
            <a:bodyPr rtlCol="0" anchor="ctr"/>
            <a:lstStyle/>
            <a:p>
              <a:endParaRPr lang="en-US"/>
            </a:p>
          </p:txBody>
        </p:sp>
        <p:sp>
          <p:nvSpPr>
            <p:cNvPr id="115" name="Freeform 565">
              <a:extLst>
                <a:ext uri="{FF2B5EF4-FFF2-40B4-BE49-F238E27FC236}">
                  <a16:creationId xmlns:a16="http://schemas.microsoft.com/office/drawing/2014/main" id="{8C6DBFB4-3A58-C77F-477A-6101AE7017EB}"/>
                </a:ext>
              </a:extLst>
            </p:cNvPr>
            <p:cNvSpPr/>
            <p:nvPr/>
          </p:nvSpPr>
          <p:spPr>
            <a:xfrm>
              <a:off x="6651626" y="3519297"/>
              <a:ext cx="2243" cy="4987"/>
            </a:xfrm>
            <a:custGeom>
              <a:avLst/>
              <a:gdLst>
                <a:gd name="connsiteX0" fmla="*/ 914 w 2243"/>
                <a:gd name="connsiteY0" fmla="*/ 2057 h 4987"/>
                <a:gd name="connsiteX1" fmla="*/ 686 w 2243"/>
                <a:gd name="connsiteY1" fmla="*/ 2515 h 4987"/>
                <a:gd name="connsiteX2" fmla="*/ 0 w 2243"/>
                <a:gd name="connsiteY2" fmla="*/ 0 h 4987"/>
                <a:gd name="connsiteX3" fmla="*/ 229 w 2243"/>
                <a:gd name="connsiteY3" fmla="*/ 457 h 4987"/>
                <a:gd name="connsiteX4" fmla="*/ 914 w 2243"/>
                <a:gd name="connsiteY4" fmla="*/ 2057 h 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 h="4987">
                  <a:moveTo>
                    <a:pt x="914" y="2057"/>
                  </a:moveTo>
                  <a:cubicBezTo>
                    <a:pt x="1372" y="2972"/>
                    <a:pt x="1143" y="2972"/>
                    <a:pt x="686" y="2515"/>
                  </a:cubicBezTo>
                  <a:cubicBezTo>
                    <a:pt x="2057" y="6629"/>
                    <a:pt x="3658" y="5486"/>
                    <a:pt x="0" y="0"/>
                  </a:cubicBezTo>
                  <a:cubicBezTo>
                    <a:pt x="0" y="229"/>
                    <a:pt x="0" y="457"/>
                    <a:pt x="229" y="457"/>
                  </a:cubicBezTo>
                  <a:cubicBezTo>
                    <a:pt x="229" y="1143"/>
                    <a:pt x="686" y="1600"/>
                    <a:pt x="914" y="2057"/>
                  </a:cubicBezTo>
                  <a:close/>
                </a:path>
              </a:pathLst>
            </a:custGeom>
            <a:solidFill>
              <a:srgbClr val="FFFFFF"/>
            </a:solidFill>
            <a:ln w="2286" cap="flat">
              <a:noFill/>
              <a:prstDash val="solid"/>
              <a:miter/>
            </a:ln>
          </p:spPr>
          <p:txBody>
            <a:bodyPr rtlCol="0" anchor="ctr"/>
            <a:lstStyle/>
            <a:p>
              <a:endParaRPr lang="en-US"/>
            </a:p>
          </p:txBody>
        </p:sp>
        <p:sp>
          <p:nvSpPr>
            <p:cNvPr id="116" name="Freeform 566">
              <a:extLst>
                <a:ext uri="{FF2B5EF4-FFF2-40B4-BE49-F238E27FC236}">
                  <a16:creationId xmlns:a16="http://schemas.microsoft.com/office/drawing/2014/main" id="{9959CEB6-EC39-1FAC-6E34-EEB6266C8B0F}"/>
                </a:ext>
              </a:extLst>
            </p:cNvPr>
            <p:cNvSpPr/>
            <p:nvPr/>
          </p:nvSpPr>
          <p:spPr>
            <a:xfrm>
              <a:off x="6581446" y="3513810"/>
              <a:ext cx="165540" cy="241412"/>
            </a:xfrm>
            <a:custGeom>
              <a:avLst/>
              <a:gdLst>
                <a:gd name="connsiteX0" fmla="*/ 140818 w 165540"/>
                <a:gd name="connsiteY0" fmla="*/ 47320 h 241412"/>
                <a:gd name="connsiteX1" fmla="*/ 56007 w 165540"/>
                <a:gd name="connsiteY1" fmla="*/ 93040 h 241412"/>
                <a:gd name="connsiteX2" fmla="*/ 0 w 165540"/>
                <a:gd name="connsiteY2" fmla="*/ 69723 h 241412"/>
                <a:gd name="connsiteX3" fmla="*/ 1143 w 165540"/>
                <a:gd name="connsiteY3" fmla="*/ 73609 h 241412"/>
                <a:gd name="connsiteX4" fmla="*/ 1372 w 165540"/>
                <a:gd name="connsiteY4" fmla="*/ 74066 h 241412"/>
                <a:gd name="connsiteX5" fmla="*/ 2743 w 165540"/>
                <a:gd name="connsiteY5" fmla="*/ 77495 h 241412"/>
                <a:gd name="connsiteX6" fmla="*/ 2972 w 165540"/>
                <a:gd name="connsiteY6" fmla="*/ 78181 h 241412"/>
                <a:gd name="connsiteX7" fmla="*/ 4572 w 165540"/>
                <a:gd name="connsiteY7" fmla="*/ 81382 h 241412"/>
                <a:gd name="connsiteX8" fmla="*/ 4801 w 165540"/>
                <a:gd name="connsiteY8" fmla="*/ 82067 h 241412"/>
                <a:gd name="connsiteX9" fmla="*/ 6401 w 165540"/>
                <a:gd name="connsiteY9" fmla="*/ 85268 h 241412"/>
                <a:gd name="connsiteX10" fmla="*/ 6629 w 165540"/>
                <a:gd name="connsiteY10" fmla="*/ 85725 h 241412"/>
                <a:gd name="connsiteX11" fmla="*/ 8458 w 165540"/>
                <a:gd name="connsiteY11" fmla="*/ 88925 h 241412"/>
                <a:gd name="connsiteX12" fmla="*/ 8458 w 165540"/>
                <a:gd name="connsiteY12" fmla="*/ 89154 h 241412"/>
                <a:gd name="connsiteX13" fmla="*/ 15773 w 165540"/>
                <a:gd name="connsiteY13" fmla="*/ 98755 h 241412"/>
                <a:gd name="connsiteX14" fmla="*/ 15773 w 165540"/>
                <a:gd name="connsiteY14" fmla="*/ 98984 h 241412"/>
                <a:gd name="connsiteX15" fmla="*/ 17831 w 165540"/>
                <a:gd name="connsiteY15" fmla="*/ 101041 h 241412"/>
                <a:gd name="connsiteX16" fmla="*/ 18974 w 165540"/>
                <a:gd name="connsiteY16" fmla="*/ 102184 h 241412"/>
                <a:gd name="connsiteX17" fmla="*/ 20803 w 165540"/>
                <a:gd name="connsiteY17" fmla="*/ 104013 h 241412"/>
                <a:gd name="connsiteX18" fmla="*/ 22174 w 165540"/>
                <a:gd name="connsiteY18" fmla="*/ 105385 h 241412"/>
                <a:gd name="connsiteX19" fmla="*/ 24003 w 165540"/>
                <a:gd name="connsiteY19" fmla="*/ 106985 h 241412"/>
                <a:gd name="connsiteX20" fmla="*/ 25603 w 165540"/>
                <a:gd name="connsiteY20" fmla="*/ 108356 h 241412"/>
                <a:gd name="connsiteX21" fmla="*/ 27432 w 165540"/>
                <a:gd name="connsiteY21" fmla="*/ 109728 h 241412"/>
                <a:gd name="connsiteX22" fmla="*/ 29261 w 165540"/>
                <a:gd name="connsiteY22" fmla="*/ 111100 h 241412"/>
                <a:gd name="connsiteX23" fmla="*/ 31090 w 165540"/>
                <a:gd name="connsiteY23" fmla="*/ 112243 h 241412"/>
                <a:gd name="connsiteX24" fmla="*/ 33376 w 165540"/>
                <a:gd name="connsiteY24" fmla="*/ 113614 h 241412"/>
                <a:gd name="connsiteX25" fmla="*/ 34976 w 165540"/>
                <a:gd name="connsiteY25" fmla="*/ 114529 h 241412"/>
                <a:gd name="connsiteX26" fmla="*/ 37719 w 165540"/>
                <a:gd name="connsiteY26" fmla="*/ 115900 h 241412"/>
                <a:gd name="connsiteX27" fmla="*/ 39091 w 165540"/>
                <a:gd name="connsiteY27" fmla="*/ 116586 h 241412"/>
                <a:gd name="connsiteX28" fmla="*/ 43434 w 165540"/>
                <a:gd name="connsiteY28" fmla="*/ 118643 h 241412"/>
                <a:gd name="connsiteX29" fmla="*/ 60350 w 165540"/>
                <a:gd name="connsiteY29" fmla="*/ 145390 h 241412"/>
                <a:gd name="connsiteX30" fmla="*/ 59436 w 165540"/>
                <a:gd name="connsiteY30" fmla="*/ 180594 h 241412"/>
                <a:gd name="connsiteX31" fmla="*/ 59436 w 165540"/>
                <a:gd name="connsiteY31" fmla="*/ 211455 h 241412"/>
                <a:gd name="connsiteX32" fmla="*/ 89383 w 165540"/>
                <a:gd name="connsiteY32" fmla="*/ 241402 h 241412"/>
                <a:gd name="connsiteX33" fmla="*/ 106299 w 165540"/>
                <a:gd name="connsiteY33" fmla="*/ 228600 h 241412"/>
                <a:gd name="connsiteX34" fmla="*/ 108585 w 165540"/>
                <a:gd name="connsiteY34" fmla="*/ 158648 h 241412"/>
                <a:gd name="connsiteX35" fmla="*/ 127330 w 165540"/>
                <a:gd name="connsiteY35" fmla="*/ 119329 h 241412"/>
                <a:gd name="connsiteX36" fmla="*/ 162078 w 165540"/>
                <a:gd name="connsiteY36" fmla="*/ 74524 h 241412"/>
                <a:gd name="connsiteX37" fmla="*/ 162992 w 165540"/>
                <a:gd name="connsiteY37" fmla="*/ 23546 h 241412"/>
                <a:gd name="connsiteX38" fmla="*/ 162078 w 165540"/>
                <a:gd name="connsiteY38" fmla="*/ 20117 h 241412"/>
                <a:gd name="connsiteX39" fmla="*/ 161620 w 165540"/>
                <a:gd name="connsiteY39" fmla="*/ 18974 h 241412"/>
                <a:gd name="connsiteX40" fmla="*/ 160935 w 165540"/>
                <a:gd name="connsiteY40" fmla="*/ 16688 h 241412"/>
                <a:gd name="connsiteX41" fmla="*/ 160477 w 165540"/>
                <a:gd name="connsiteY41" fmla="*/ 15316 h 241412"/>
                <a:gd name="connsiteX42" fmla="*/ 159563 w 165540"/>
                <a:gd name="connsiteY42" fmla="*/ 13259 h 241412"/>
                <a:gd name="connsiteX43" fmla="*/ 158877 w 165540"/>
                <a:gd name="connsiteY43" fmla="*/ 11887 h 241412"/>
                <a:gd name="connsiteX44" fmla="*/ 157963 w 165540"/>
                <a:gd name="connsiteY44" fmla="*/ 10058 h 241412"/>
                <a:gd name="connsiteX45" fmla="*/ 157048 w 165540"/>
                <a:gd name="connsiteY45" fmla="*/ 8687 h 241412"/>
                <a:gd name="connsiteX46" fmla="*/ 155905 w 165540"/>
                <a:gd name="connsiteY46" fmla="*/ 7087 h 241412"/>
                <a:gd name="connsiteX47" fmla="*/ 154991 w 165540"/>
                <a:gd name="connsiteY47" fmla="*/ 5715 h 241412"/>
                <a:gd name="connsiteX48" fmla="*/ 153619 w 165540"/>
                <a:gd name="connsiteY48" fmla="*/ 4115 h 241412"/>
                <a:gd name="connsiteX49" fmla="*/ 152476 w 165540"/>
                <a:gd name="connsiteY49" fmla="*/ 2743 h 241412"/>
                <a:gd name="connsiteX50" fmla="*/ 149962 w 165540"/>
                <a:gd name="connsiteY50" fmla="*/ 0 h 241412"/>
                <a:gd name="connsiteX51" fmla="*/ 140818 w 165540"/>
                <a:gd name="connsiteY51" fmla="*/ 47320 h 2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540" h="241412">
                  <a:moveTo>
                    <a:pt x="140818" y="47320"/>
                  </a:moveTo>
                  <a:cubicBezTo>
                    <a:pt x="125273" y="77495"/>
                    <a:pt x="88925" y="93955"/>
                    <a:pt x="56007" y="93040"/>
                  </a:cubicBezTo>
                  <a:cubicBezTo>
                    <a:pt x="33833" y="92354"/>
                    <a:pt x="14402" y="83896"/>
                    <a:pt x="0" y="69723"/>
                  </a:cubicBezTo>
                  <a:cubicBezTo>
                    <a:pt x="457" y="71095"/>
                    <a:pt x="914" y="72238"/>
                    <a:pt x="1143" y="73609"/>
                  </a:cubicBezTo>
                  <a:cubicBezTo>
                    <a:pt x="1143" y="73838"/>
                    <a:pt x="1143" y="73838"/>
                    <a:pt x="1372" y="74066"/>
                  </a:cubicBezTo>
                  <a:cubicBezTo>
                    <a:pt x="1829" y="75209"/>
                    <a:pt x="2286" y="76352"/>
                    <a:pt x="2743" y="77495"/>
                  </a:cubicBezTo>
                  <a:cubicBezTo>
                    <a:pt x="2743" y="77724"/>
                    <a:pt x="2972" y="77953"/>
                    <a:pt x="2972" y="78181"/>
                  </a:cubicBezTo>
                  <a:cubicBezTo>
                    <a:pt x="3429" y="79324"/>
                    <a:pt x="3886" y="80467"/>
                    <a:pt x="4572" y="81382"/>
                  </a:cubicBezTo>
                  <a:cubicBezTo>
                    <a:pt x="4572" y="81610"/>
                    <a:pt x="4801" y="81839"/>
                    <a:pt x="4801" y="82067"/>
                  </a:cubicBezTo>
                  <a:cubicBezTo>
                    <a:pt x="5258" y="83210"/>
                    <a:pt x="5944" y="84125"/>
                    <a:pt x="6401" y="85268"/>
                  </a:cubicBezTo>
                  <a:cubicBezTo>
                    <a:pt x="6401" y="85496"/>
                    <a:pt x="6629" y="85725"/>
                    <a:pt x="6629" y="85725"/>
                  </a:cubicBezTo>
                  <a:cubicBezTo>
                    <a:pt x="7315" y="86868"/>
                    <a:pt x="7772" y="87782"/>
                    <a:pt x="8458" y="88925"/>
                  </a:cubicBezTo>
                  <a:cubicBezTo>
                    <a:pt x="8458" y="88925"/>
                    <a:pt x="8458" y="88925"/>
                    <a:pt x="8458" y="89154"/>
                  </a:cubicBezTo>
                  <a:cubicBezTo>
                    <a:pt x="10744" y="92583"/>
                    <a:pt x="13030" y="95783"/>
                    <a:pt x="15773" y="98755"/>
                  </a:cubicBezTo>
                  <a:cubicBezTo>
                    <a:pt x="15773" y="98755"/>
                    <a:pt x="15773" y="98755"/>
                    <a:pt x="15773" y="98984"/>
                  </a:cubicBezTo>
                  <a:cubicBezTo>
                    <a:pt x="16459" y="99670"/>
                    <a:pt x="17145" y="100355"/>
                    <a:pt x="17831" y="101041"/>
                  </a:cubicBezTo>
                  <a:cubicBezTo>
                    <a:pt x="18288" y="101498"/>
                    <a:pt x="18517" y="101727"/>
                    <a:pt x="18974" y="102184"/>
                  </a:cubicBezTo>
                  <a:cubicBezTo>
                    <a:pt x="19660" y="102870"/>
                    <a:pt x="20345" y="103327"/>
                    <a:pt x="20803" y="104013"/>
                  </a:cubicBezTo>
                  <a:cubicBezTo>
                    <a:pt x="21260" y="104470"/>
                    <a:pt x="21717" y="104927"/>
                    <a:pt x="22174" y="105385"/>
                  </a:cubicBezTo>
                  <a:cubicBezTo>
                    <a:pt x="22860" y="105842"/>
                    <a:pt x="23317" y="106528"/>
                    <a:pt x="24003" y="106985"/>
                  </a:cubicBezTo>
                  <a:cubicBezTo>
                    <a:pt x="24460" y="107442"/>
                    <a:pt x="25146" y="107899"/>
                    <a:pt x="25603" y="108356"/>
                  </a:cubicBezTo>
                  <a:cubicBezTo>
                    <a:pt x="26289" y="108814"/>
                    <a:pt x="26746" y="109271"/>
                    <a:pt x="27432" y="109728"/>
                  </a:cubicBezTo>
                  <a:cubicBezTo>
                    <a:pt x="28118" y="110185"/>
                    <a:pt x="28804" y="110642"/>
                    <a:pt x="29261" y="111100"/>
                  </a:cubicBezTo>
                  <a:cubicBezTo>
                    <a:pt x="29947" y="111557"/>
                    <a:pt x="30404" y="112014"/>
                    <a:pt x="31090" y="112243"/>
                  </a:cubicBezTo>
                  <a:cubicBezTo>
                    <a:pt x="31775" y="112700"/>
                    <a:pt x="32461" y="113157"/>
                    <a:pt x="33376" y="113614"/>
                  </a:cubicBezTo>
                  <a:cubicBezTo>
                    <a:pt x="33833" y="113843"/>
                    <a:pt x="34519" y="114300"/>
                    <a:pt x="34976" y="114529"/>
                  </a:cubicBezTo>
                  <a:cubicBezTo>
                    <a:pt x="35890" y="114986"/>
                    <a:pt x="36805" y="115443"/>
                    <a:pt x="37719" y="115900"/>
                  </a:cubicBezTo>
                  <a:cubicBezTo>
                    <a:pt x="38176" y="116129"/>
                    <a:pt x="38633" y="116357"/>
                    <a:pt x="39091" y="116586"/>
                  </a:cubicBezTo>
                  <a:cubicBezTo>
                    <a:pt x="40462" y="117272"/>
                    <a:pt x="41834" y="117958"/>
                    <a:pt x="43434" y="118643"/>
                  </a:cubicBezTo>
                  <a:cubicBezTo>
                    <a:pt x="56236" y="124587"/>
                    <a:pt x="60808" y="132359"/>
                    <a:pt x="60350" y="145390"/>
                  </a:cubicBezTo>
                  <a:cubicBezTo>
                    <a:pt x="59893" y="157048"/>
                    <a:pt x="59665" y="180594"/>
                    <a:pt x="59436" y="180594"/>
                  </a:cubicBezTo>
                  <a:cubicBezTo>
                    <a:pt x="59436" y="190881"/>
                    <a:pt x="59207" y="201168"/>
                    <a:pt x="59436" y="211455"/>
                  </a:cubicBezTo>
                  <a:cubicBezTo>
                    <a:pt x="59893" y="239801"/>
                    <a:pt x="61036" y="240487"/>
                    <a:pt x="89383" y="241402"/>
                  </a:cubicBezTo>
                  <a:cubicBezTo>
                    <a:pt x="99212" y="241630"/>
                    <a:pt x="104927" y="238430"/>
                    <a:pt x="106299" y="228600"/>
                  </a:cubicBezTo>
                  <a:cubicBezTo>
                    <a:pt x="107442" y="220599"/>
                    <a:pt x="109957" y="173736"/>
                    <a:pt x="108585" y="158648"/>
                  </a:cubicBezTo>
                  <a:cubicBezTo>
                    <a:pt x="106985" y="140818"/>
                    <a:pt x="109728" y="127559"/>
                    <a:pt x="127330" y="119329"/>
                  </a:cubicBezTo>
                  <a:cubicBezTo>
                    <a:pt x="144475" y="111328"/>
                    <a:pt x="157505" y="91897"/>
                    <a:pt x="162078" y="74524"/>
                  </a:cubicBezTo>
                  <a:cubicBezTo>
                    <a:pt x="166650" y="56464"/>
                    <a:pt x="166421" y="41834"/>
                    <a:pt x="162992" y="23546"/>
                  </a:cubicBezTo>
                  <a:cubicBezTo>
                    <a:pt x="162763" y="22403"/>
                    <a:pt x="162535" y="21260"/>
                    <a:pt x="162078" y="20117"/>
                  </a:cubicBezTo>
                  <a:cubicBezTo>
                    <a:pt x="162078" y="19660"/>
                    <a:pt x="161849" y="19431"/>
                    <a:pt x="161620" y="18974"/>
                  </a:cubicBezTo>
                  <a:cubicBezTo>
                    <a:pt x="161392" y="18288"/>
                    <a:pt x="161163" y="17374"/>
                    <a:pt x="160935" y="16688"/>
                  </a:cubicBezTo>
                  <a:cubicBezTo>
                    <a:pt x="160706" y="16231"/>
                    <a:pt x="160477" y="15773"/>
                    <a:pt x="160477" y="15316"/>
                  </a:cubicBezTo>
                  <a:cubicBezTo>
                    <a:pt x="160249" y="14630"/>
                    <a:pt x="160020" y="13945"/>
                    <a:pt x="159563" y="13259"/>
                  </a:cubicBezTo>
                  <a:cubicBezTo>
                    <a:pt x="159334" y="12802"/>
                    <a:pt x="159106" y="12344"/>
                    <a:pt x="158877" y="11887"/>
                  </a:cubicBezTo>
                  <a:cubicBezTo>
                    <a:pt x="158649" y="11201"/>
                    <a:pt x="158191" y="10744"/>
                    <a:pt x="157963" y="10058"/>
                  </a:cubicBezTo>
                  <a:cubicBezTo>
                    <a:pt x="157734" y="9601"/>
                    <a:pt x="157505" y="9144"/>
                    <a:pt x="157048" y="8687"/>
                  </a:cubicBezTo>
                  <a:cubicBezTo>
                    <a:pt x="156591" y="8230"/>
                    <a:pt x="156362" y="7544"/>
                    <a:pt x="155905" y="7087"/>
                  </a:cubicBezTo>
                  <a:cubicBezTo>
                    <a:pt x="155677" y="6629"/>
                    <a:pt x="155219" y="6172"/>
                    <a:pt x="154991" y="5715"/>
                  </a:cubicBezTo>
                  <a:cubicBezTo>
                    <a:pt x="154534" y="5258"/>
                    <a:pt x="154076" y="4572"/>
                    <a:pt x="153619" y="4115"/>
                  </a:cubicBezTo>
                  <a:cubicBezTo>
                    <a:pt x="153162" y="3658"/>
                    <a:pt x="152933" y="3200"/>
                    <a:pt x="152476" y="2743"/>
                  </a:cubicBezTo>
                  <a:cubicBezTo>
                    <a:pt x="151790" y="1829"/>
                    <a:pt x="150876" y="914"/>
                    <a:pt x="149962" y="0"/>
                  </a:cubicBezTo>
                  <a:cubicBezTo>
                    <a:pt x="152019" y="16231"/>
                    <a:pt x="148361" y="32690"/>
                    <a:pt x="140818" y="47320"/>
                  </a:cubicBezTo>
                  <a:close/>
                </a:path>
              </a:pathLst>
            </a:custGeom>
            <a:solidFill>
              <a:srgbClr val="FFFFFF"/>
            </a:solidFill>
            <a:ln w="2286" cap="flat">
              <a:noFill/>
              <a:prstDash val="solid"/>
              <a:miter/>
            </a:ln>
          </p:spPr>
          <p:txBody>
            <a:bodyPr rtlCol="0" anchor="ctr"/>
            <a:lstStyle/>
            <a:p>
              <a:endParaRPr lang="en-US"/>
            </a:p>
          </p:txBody>
        </p:sp>
        <p:sp>
          <p:nvSpPr>
            <p:cNvPr id="117" name="Freeform 567">
              <a:extLst>
                <a:ext uri="{FF2B5EF4-FFF2-40B4-BE49-F238E27FC236}">
                  <a16:creationId xmlns:a16="http://schemas.microsoft.com/office/drawing/2014/main" id="{D6009095-62CB-FF3F-5D91-1ECFA6A9A1B5}"/>
                </a:ext>
              </a:extLst>
            </p:cNvPr>
            <p:cNvSpPr/>
            <p:nvPr/>
          </p:nvSpPr>
          <p:spPr>
            <a:xfrm>
              <a:off x="6398794" y="3379393"/>
              <a:ext cx="558792" cy="489577"/>
            </a:xfrm>
            <a:custGeom>
              <a:avLst/>
              <a:gdLst>
                <a:gd name="connsiteX0" fmla="*/ 446456 w 558792"/>
                <a:gd name="connsiteY0" fmla="*/ 478231 h 489577"/>
                <a:gd name="connsiteX1" fmla="*/ 461772 w 558792"/>
                <a:gd name="connsiteY1" fmla="*/ 478231 h 489577"/>
                <a:gd name="connsiteX2" fmla="*/ 477088 w 558792"/>
                <a:gd name="connsiteY2" fmla="*/ 477545 h 489577"/>
                <a:gd name="connsiteX3" fmla="*/ 505206 w 558792"/>
                <a:gd name="connsiteY3" fmla="*/ 455143 h 489577"/>
                <a:gd name="connsiteX4" fmla="*/ 540639 w 558792"/>
                <a:gd name="connsiteY4" fmla="*/ 249860 h 489577"/>
                <a:gd name="connsiteX5" fmla="*/ 553898 w 558792"/>
                <a:gd name="connsiteY5" fmla="*/ 123444 h 489577"/>
                <a:gd name="connsiteX6" fmla="*/ 558698 w 558792"/>
                <a:gd name="connsiteY6" fmla="*/ 55550 h 489577"/>
                <a:gd name="connsiteX7" fmla="*/ 511607 w 558792"/>
                <a:gd name="connsiteY7" fmla="*/ 2057 h 489577"/>
                <a:gd name="connsiteX8" fmla="*/ 500862 w 558792"/>
                <a:gd name="connsiteY8" fmla="*/ 0 h 489577"/>
                <a:gd name="connsiteX9" fmla="*/ 501777 w 558792"/>
                <a:gd name="connsiteY9" fmla="*/ 5486 h 489577"/>
                <a:gd name="connsiteX10" fmla="*/ 460629 w 558792"/>
                <a:gd name="connsiteY10" fmla="*/ 375590 h 489577"/>
                <a:gd name="connsiteX11" fmla="*/ 148819 w 558792"/>
                <a:gd name="connsiteY11" fmla="*/ 438912 h 489577"/>
                <a:gd name="connsiteX12" fmla="*/ 32233 w 558792"/>
                <a:gd name="connsiteY12" fmla="*/ 421538 h 489577"/>
                <a:gd name="connsiteX13" fmla="*/ 0 w 558792"/>
                <a:gd name="connsiteY13" fmla="*/ 407365 h 489577"/>
                <a:gd name="connsiteX14" fmla="*/ 0 w 558792"/>
                <a:gd name="connsiteY14" fmla="*/ 407365 h 489577"/>
                <a:gd name="connsiteX15" fmla="*/ 1829 w 558792"/>
                <a:gd name="connsiteY15" fmla="*/ 417424 h 489577"/>
                <a:gd name="connsiteX16" fmla="*/ 2057 w 558792"/>
                <a:gd name="connsiteY16" fmla="*/ 418338 h 489577"/>
                <a:gd name="connsiteX17" fmla="*/ 2515 w 558792"/>
                <a:gd name="connsiteY17" fmla="*/ 421081 h 489577"/>
                <a:gd name="connsiteX18" fmla="*/ 2515 w 558792"/>
                <a:gd name="connsiteY18" fmla="*/ 421538 h 489577"/>
                <a:gd name="connsiteX19" fmla="*/ 3429 w 558792"/>
                <a:gd name="connsiteY19" fmla="*/ 426568 h 489577"/>
                <a:gd name="connsiteX20" fmla="*/ 3658 w 558792"/>
                <a:gd name="connsiteY20" fmla="*/ 427711 h 489577"/>
                <a:gd name="connsiteX21" fmla="*/ 4115 w 558792"/>
                <a:gd name="connsiteY21" fmla="*/ 429768 h 489577"/>
                <a:gd name="connsiteX22" fmla="*/ 4343 w 558792"/>
                <a:gd name="connsiteY22" fmla="*/ 431368 h 489577"/>
                <a:gd name="connsiteX23" fmla="*/ 4801 w 558792"/>
                <a:gd name="connsiteY23" fmla="*/ 433197 h 489577"/>
                <a:gd name="connsiteX24" fmla="*/ 5486 w 558792"/>
                <a:gd name="connsiteY24" fmla="*/ 436169 h 489577"/>
                <a:gd name="connsiteX25" fmla="*/ 5715 w 558792"/>
                <a:gd name="connsiteY25" fmla="*/ 437540 h 489577"/>
                <a:gd name="connsiteX26" fmla="*/ 6172 w 558792"/>
                <a:gd name="connsiteY26" fmla="*/ 439369 h 489577"/>
                <a:gd name="connsiteX27" fmla="*/ 6401 w 558792"/>
                <a:gd name="connsiteY27" fmla="*/ 440741 h 489577"/>
                <a:gd name="connsiteX28" fmla="*/ 6858 w 558792"/>
                <a:gd name="connsiteY28" fmla="*/ 442798 h 489577"/>
                <a:gd name="connsiteX29" fmla="*/ 7087 w 558792"/>
                <a:gd name="connsiteY29" fmla="*/ 443713 h 489577"/>
                <a:gd name="connsiteX30" fmla="*/ 7772 w 558792"/>
                <a:gd name="connsiteY30" fmla="*/ 446227 h 489577"/>
                <a:gd name="connsiteX31" fmla="*/ 8001 w 558792"/>
                <a:gd name="connsiteY31" fmla="*/ 446913 h 489577"/>
                <a:gd name="connsiteX32" fmla="*/ 8458 w 558792"/>
                <a:gd name="connsiteY32" fmla="*/ 448742 h 489577"/>
                <a:gd name="connsiteX33" fmla="*/ 8687 w 558792"/>
                <a:gd name="connsiteY33" fmla="*/ 449428 h 489577"/>
                <a:gd name="connsiteX34" fmla="*/ 9144 w 558792"/>
                <a:gd name="connsiteY34" fmla="*/ 451485 h 489577"/>
                <a:gd name="connsiteX35" fmla="*/ 46863 w 558792"/>
                <a:gd name="connsiteY35" fmla="*/ 485089 h 489577"/>
                <a:gd name="connsiteX36" fmla="*/ 119101 w 558792"/>
                <a:gd name="connsiteY36" fmla="*/ 489433 h 489577"/>
                <a:gd name="connsiteX37" fmla="*/ 298780 w 558792"/>
                <a:gd name="connsiteY37" fmla="*/ 484175 h 489577"/>
                <a:gd name="connsiteX38" fmla="*/ 445770 w 558792"/>
                <a:gd name="connsiteY38" fmla="*/ 477774 h 489577"/>
                <a:gd name="connsiteX39" fmla="*/ 446456 w 558792"/>
                <a:gd name="connsiteY39" fmla="*/ 478231 h 48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8792" h="489577">
                  <a:moveTo>
                    <a:pt x="446456" y="478231"/>
                  </a:moveTo>
                  <a:cubicBezTo>
                    <a:pt x="451485" y="478231"/>
                    <a:pt x="456743" y="478231"/>
                    <a:pt x="461772" y="478231"/>
                  </a:cubicBezTo>
                  <a:cubicBezTo>
                    <a:pt x="466801" y="478003"/>
                    <a:pt x="472059" y="477545"/>
                    <a:pt x="477088" y="477545"/>
                  </a:cubicBezTo>
                  <a:cubicBezTo>
                    <a:pt x="503148" y="478003"/>
                    <a:pt x="500862" y="472973"/>
                    <a:pt x="505206" y="455143"/>
                  </a:cubicBezTo>
                  <a:cubicBezTo>
                    <a:pt x="521894" y="387706"/>
                    <a:pt x="532181" y="318897"/>
                    <a:pt x="540639" y="249860"/>
                  </a:cubicBezTo>
                  <a:cubicBezTo>
                    <a:pt x="545897" y="207797"/>
                    <a:pt x="549783" y="165506"/>
                    <a:pt x="553898" y="123444"/>
                  </a:cubicBezTo>
                  <a:cubicBezTo>
                    <a:pt x="556184" y="100813"/>
                    <a:pt x="559384" y="78181"/>
                    <a:pt x="558698" y="55550"/>
                  </a:cubicBezTo>
                  <a:cubicBezTo>
                    <a:pt x="557784" y="23089"/>
                    <a:pt x="543611" y="8230"/>
                    <a:pt x="511607" y="2057"/>
                  </a:cubicBezTo>
                  <a:cubicBezTo>
                    <a:pt x="507949" y="1372"/>
                    <a:pt x="504520" y="686"/>
                    <a:pt x="500862" y="0"/>
                  </a:cubicBezTo>
                  <a:cubicBezTo>
                    <a:pt x="501091" y="1829"/>
                    <a:pt x="501548" y="3658"/>
                    <a:pt x="501777" y="5486"/>
                  </a:cubicBezTo>
                  <a:cubicBezTo>
                    <a:pt x="504291" y="24232"/>
                    <a:pt x="527609" y="199796"/>
                    <a:pt x="460629" y="375590"/>
                  </a:cubicBezTo>
                  <a:cubicBezTo>
                    <a:pt x="433197" y="447827"/>
                    <a:pt x="222428" y="445313"/>
                    <a:pt x="148819" y="438912"/>
                  </a:cubicBezTo>
                  <a:cubicBezTo>
                    <a:pt x="109728" y="435483"/>
                    <a:pt x="69952" y="434340"/>
                    <a:pt x="32233" y="421538"/>
                  </a:cubicBezTo>
                  <a:cubicBezTo>
                    <a:pt x="20574" y="417424"/>
                    <a:pt x="10058" y="412852"/>
                    <a:pt x="0" y="407365"/>
                  </a:cubicBezTo>
                  <a:cubicBezTo>
                    <a:pt x="0" y="407365"/>
                    <a:pt x="0" y="407365"/>
                    <a:pt x="0" y="407365"/>
                  </a:cubicBezTo>
                  <a:cubicBezTo>
                    <a:pt x="686" y="410794"/>
                    <a:pt x="1143" y="414223"/>
                    <a:pt x="1829" y="417424"/>
                  </a:cubicBezTo>
                  <a:cubicBezTo>
                    <a:pt x="1829" y="417652"/>
                    <a:pt x="1829" y="417881"/>
                    <a:pt x="2057" y="418338"/>
                  </a:cubicBezTo>
                  <a:cubicBezTo>
                    <a:pt x="2286" y="419252"/>
                    <a:pt x="2515" y="420167"/>
                    <a:pt x="2515" y="421081"/>
                  </a:cubicBezTo>
                  <a:cubicBezTo>
                    <a:pt x="2515" y="421310"/>
                    <a:pt x="2515" y="421310"/>
                    <a:pt x="2515" y="421538"/>
                  </a:cubicBezTo>
                  <a:cubicBezTo>
                    <a:pt x="2743" y="423139"/>
                    <a:pt x="3200" y="424967"/>
                    <a:pt x="3429" y="426568"/>
                  </a:cubicBezTo>
                  <a:cubicBezTo>
                    <a:pt x="3429" y="427025"/>
                    <a:pt x="3658" y="427253"/>
                    <a:pt x="3658" y="427711"/>
                  </a:cubicBezTo>
                  <a:cubicBezTo>
                    <a:pt x="3886" y="428396"/>
                    <a:pt x="3886" y="429082"/>
                    <a:pt x="4115" y="429768"/>
                  </a:cubicBezTo>
                  <a:cubicBezTo>
                    <a:pt x="4115" y="430225"/>
                    <a:pt x="4343" y="430682"/>
                    <a:pt x="4343" y="431368"/>
                  </a:cubicBezTo>
                  <a:cubicBezTo>
                    <a:pt x="4572" y="432054"/>
                    <a:pt x="4572" y="432511"/>
                    <a:pt x="4801" y="433197"/>
                  </a:cubicBezTo>
                  <a:cubicBezTo>
                    <a:pt x="5029" y="434111"/>
                    <a:pt x="5258" y="435026"/>
                    <a:pt x="5486" y="436169"/>
                  </a:cubicBezTo>
                  <a:cubicBezTo>
                    <a:pt x="5486" y="436626"/>
                    <a:pt x="5715" y="437083"/>
                    <a:pt x="5715" y="437540"/>
                  </a:cubicBezTo>
                  <a:cubicBezTo>
                    <a:pt x="5944" y="438226"/>
                    <a:pt x="5944" y="438683"/>
                    <a:pt x="6172" y="439369"/>
                  </a:cubicBezTo>
                  <a:cubicBezTo>
                    <a:pt x="6172" y="439826"/>
                    <a:pt x="6401" y="440284"/>
                    <a:pt x="6401" y="440741"/>
                  </a:cubicBezTo>
                  <a:cubicBezTo>
                    <a:pt x="6629" y="441427"/>
                    <a:pt x="6629" y="442112"/>
                    <a:pt x="6858" y="442798"/>
                  </a:cubicBezTo>
                  <a:cubicBezTo>
                    <a:pt x="6858" y="443027"/>
                    <a:pt x="7087" y="443255"/>
                    <a:pt x="7087" y="443713"/>
                  </a:cubicBezTo>
                  <a:cubicBezTo>
                    <a:pt x="7315" y="444627"/>
                    <a:pt x="7544" y="445541"/>
                    <a:pt x="7772" y="446227"/>
                  </a:cubicBezTo>
                  <a:cubicBezTo>
                    <a:pt x="7772" y="446456"/>
                    <a:pt x="8001" y="446684"/>
                    <a:pt x="8001" y="446913"/>
                  </a:cubicBezTo>
                  <a:cubicBezTo>
                    <a:pt x="8230" y="447599"/>
                    <a:pt x="8230" y="448056"/>
                    <a:pt x="8458" y="448742"/>
                  </a:cubicBezTo>
                  <a:cubicBezTo>
                    <a:pt x="8458" y="448970"/>
                    <a:pt x="8687" y="449199"/>
                    <a:pt x="8687" y="449428"/>
                  </a:cubicBezTo>
                  <a:cubicBezTo>
                    <a:pt x="8915" y="450113"/>
                    <a:pt x="9144" y="450799"/>
                    <a:pt x="9144" y="451485"/>
                  </a:cubicBezTo>
                  <a:cubicBezTo>
                    <a:pt x="19202" y="477317"/>
                    <a:pt x="26060" y="483718"/>
                    <a:pt x="46863" y="485089"/>
                  </a:cubicBezTo>
                  <a:cubicBezTo>
                    <a:pt x="70866" y="486689"/>
                    <a:pt x="94869" y="490347"/>
                    <a:pt x="119101" y="489433"/>
                  </a:cubicBezTo>
                  <a:cubicBezTo>
                    <a:pt x="178994" y="487147"/>
                    <a:pt x="238887" y="486232"/>
                    <a:pt x="298780" y="484175"/>
                  </a:cubicBezTo>
                  <a:cubicBezTo>
                    <a:pt x="347700" y="482575"/>
                    <a:pt x="396849" y="479831"/>
                    <a:pt x="445770" y="477774"/>
                  </a:cubicBezTo>
                  <a:cubicBezTo>
                    <a:pt x="446456" y="477774"/>
                    <a:pt x="446456" y="478003"/>
                    <a:pt x="446456" y="478231"/>
                  </a:cubicBezTo>
                  <a:close/>
                </a:path>
              </a:pathLst>
            </a:custGeom>
            <a:solidFill>
              <a:srgbClr val="FFFFFF"/>
            </a:solidFill>
            <a:ln w="2286" cap="flat">
              <a:noFill/>
              <a:prstDash val="solid"/>
              <a:miter/>
            </a:ln>
          </p:spPr>
          <p:txBody>
            <a:bodyPr rtlCol="0" anchor="ctr"/>
            <a:lstStyle/>
            <a:p>
              <a:endParaRPr lang="en-US"/>
            </a:p>
          </p:txBody>
        </p:sp>
        <p:sp>
          <p:nvSpPr>
            <p:cNvPr id="118" name="Freeform 568">
              <a:extLst>
                <a:ext uri="{FF2B5EF4-FFF2-40B4-BE49-F238E27FC236}">
                  <a16:creationId xmlns:a16="http://schemas.microsoft.com/office/drawing/2014/main" id="{F05F7F0F-C405-F69B-77ED-B99A430A68E0}"/>
                </a:ext>
              </a:extLst>
            </p:cNvPr>
            <p:cNvSpPr/>
            <p:nvPr/>
          </p:nvSpPr>
          <p:spPr>
            <a:xfrm>
              <a:off x="7007737" y="3152229"/>
              <a:ext cx="542942" cy="735772"/>
            </a:xfrm>
            <a:custGeom>
              <a:avLst/>
              <a:gdLst>
                <a:gd name="connsiteX0" fmla="*/ 429587 w 542942"/>
                <a:gd name="connsiteY0" fmla="*/ 722998 h 735772"/>
                <a:gd name="connsiteX1" fmla="*/ 454047 w 542942"/>
                <a:gd name="connsiteY1" fmla="*/ 720483 h 735772"/>
                <a:gd name="connsiteX2" fmla="*/ 500224 w 542942"/>
                <a:gd name="connsiteY2" fmla="*/ 720712 h 735772"/>
                <a:gd name="connsiteX3" fmla="*/ 515769 w 542942"/>
                <a:gd name="connsiteY3" fmla="*/ 705853 h 735772"/>
                <a:gd name="connsiteX4" fmla="*/ 519426 w 542942"/>
                <a:gd name="connsiteY4" fmla="*/ 574179 h 735772"/>
                <a:gd name="connsiteX5" fmla="*/ 518741 w 542942"/>
                <a:gd name="connsiteY5" fmla="*/ 567550 h 735772"/>
                <a:gd name="connsiteX6" fmla="*/ 501824 w 542942"/>
                <a:gd name="connsiteY6" fmla="*/ 552234 h 735772"/>
                <a:gd name="connsiteX7" fmla="*/ 466620 w 542942"/>
                <a:gd name="connsiteY7" fmla="*/ 551319 h 735772"/>
                <a:gd name="connsiteX8" fmla="*/ 447875 w 542942"/>
                <a:gd name="connsiteY8" fmla="*/ 536918 h 735772"/>
                <a:gd name="connsiteX9" fmla="*/ 453590 w 542942"/>
                <a:gd name="connsiteY9" fmla="*/ 264655 h 735772"/>
                <a:gd name="connsiteX10" fmla="*/ 466391 w 542942"/>
                <a:gd name="connsiteY10" fmla="*/ 248882 h 735772"/>
                <a:gd name="connsiteX11" fmla="*/ 535657 w 542942"/>
                <a:gd name="connsiteY11" fmla="*/ 166586 h 735772"/>
                <a:gd name="connsiteX12" fmla="*/ 425472 w 542942"/>
                <a:gd name="connsiteY12" fmla="*/ 165 h 735772"/>
                <a:gd name="connsiteX13" fmla="*/ 321459 w 542942"/>
                <a:gd name="connsiteY13" fmla="*/ 35598 h 735772"/>
                <a:gd name="connsiteX14" fmla="*/ 288769 w 542942"/>
                <a:gd name="connsiteY14" fmla="*/ 157670 h 735772"/>
                <a:gd name="connsiteX15" fmla="*/ 370608 w 542942"/>
                <a:gd name="connsiteY15" fmla="*/ 251396 h 735772"/>
                <a:gd name="connsiteX16" fmla="*/ 378609 w 542942"/>
                <a:gd name="connsiteY16" fmla="*/ 269684 h 735772"/>
                <a:gd name="connsiteX17" fmla="*/ 369693 w 542942"/>
                <a:gd name="connsiteY17" fmla="*/ 290030 h 735772"/>
                <a:gd name="connsiteX18" fmla="*/ 321687 w 542942"/>
                <a:gd name="connsiteY18" fmla="*/ 303517 h 735772"/>
                <a:gd name="connsiteX19" fmla="*/ 249221 w 542942"/>
                <a:gd name="connsiteY19" fmla="*/ 290487 h 735772"/>
                <a:gd name="connsiteX20" fmla="*/ 172412 w 542942"/>
                <a:gd name="connsiteY20" fmla="*/ 241795 h 735772"/>
                <a:gd name="connsiteX21" fmla="*/ 195500 w 542942"/>
                <a:gd name="connsiteY21" fmla="*/ 219621 h 735772"/>
                <a:gd name="connsiteX22" fmla="*/ 175383 w 542942"/>
                <a:gd name="connsiteY22" fmla="*/ 92062 h 735772"/>
                <a:gd name="connsiteX23" fmla="*/ 75257 w 542942"/>
                <a:gd name="connsiteY23" fmla="*/ 91376 h 735772"/>
                <a:gd name="connsiteX24" fmla="*/ 39595 w 542942"/>
                <a:gd name="connsiteY24" fmla="*/ 130467 h 735772"/>
                <a:gd name="connsiteX25" fmla="*/ 78000 w 542942"/>
                <a:gd name="connsiteY25" fmla="*/ 237909 h 735772"/>
                <a:gd name="connsiteX26" fmla="*/ 89430 w 542942"/>
                <a:gd name="connsiteY26" fmla="*/ 246824 h 735772"/>
                <a:gd name="connsiteX27" fmla="*/ 72742 w 542942"/>
                <a:gd name="connsiteY27" fmla="*/ 256197 h 735772"/>
                <a:gd name="connsiteX28" fmla="*/ 27479 w 542942"/>
                <a:gd name="connsiteY28" fmla="*/ 309003 h 735772"/>
                <a:gd name="connsiteX29" fmla="*/ 962 w 542942"/>
                <a:gd name="connsiteY29" fmla="*/ 467195 h 735772"/>
                <a:gd name="connsiteX30" fmla="*/ 28622 w 542942"/>
                <a:gd name="connsiteY30" fmla="*/ 512000 h 735772"/>
                <a:gd name="connsiteX31" fmla="*/ 45996 w 542942"/>
                <a:gd name="connsiteY31" fmla="*/ 540118 h 735772"/>
                <a:gd name="connsiteX32" fmla="*/ 45539 w 542942"/>
                <a:gd name="connsiteY32" fmla="*/ 548805 h 735772"/>
                <a:gd name="connsiteX33" fmla="*/ 38223 w 542942"/>
                <a:gd name="connsiteY33" fmla="*/ 692823 h 735772"/>
                <a:gd name="connsiteX34" fmla="*/ 76400 w 542942"/>
                <a:gd name="connsiteY34" fmla="*/ 721169 h 735772"/>
                <a:gd name="connsiteX35" fmla="*/ 108175 w 542942"/>
                <a:gd name="connsiteY35" fmla="*/ 696252 h 735772"/>
                <a:gd name="connsiteX36" fmla="*/ 126006 w 542942"/>
                <a:gd name="connsiteY36" fmla="*/ 567779 h 735772"/>
                <a:gd name="connsiteX37" fmla="*/ 131492 w 542942"/>
                <a:gd name="connsiteY37" fmla="*/ 535317 h 735772"/>
                <a:gd name="connsiteX38" fmla="*/ 140179 w 542942"/>
                <a:gd name="connsiteY38" fmla="*/ 520916 h 735772"/>
                <a:gd name="connsiteX39" fmla="*/ 151838 w 542942"/>
                <a:gd name="connsiteY39" fmla="*/ 535317 h 735772"/>
                <a:gd name="connsiteX40" fmla="*/ 157553 w 542942"/>
                <a:gd name="connsiteY40" fmla="*/ 578751 h 735772"/>
                <a:gd name="connsiteX41" fmla="*/ 162125 w 542942"/>
                <a:gd name="connsiteY41" fmla="*/ 705853 h 735772"/>
                <a:gd name="connsiteX42" fmla="*/ 190242 w 542942"/>
                <a:gd name="connsiteY42" fmla="*/ 727570 h 735772"/>
                <a:gd name="connsiteX43" fmla="*/ 224761 w 542942"/>
                <a:gd name="connsiteY43" fmla="*/ 718883 h 735772"/>
                <a:gd name="connsiteX44" fmla="*/ 229562 w 542942"/>
                <a:gd name="connsiteY44" fmla="*/ 656247 h 735772"/>
                <a:gd name="connsiteX45" fmla="*/ 216989 w 542942"/>
                <a:gd name="connsiteY45" fmla="*/ 502856 h 735772"/>
                <a:gd name="connsiteX46" fmla="*/ 208302 w 542942"/>
                <a:gd name="connsiteY46" fmla="*/ 355181 h 735772"/>
                <a:gd name="connsiteX47" fmla="*/ 275053 w 542942"/>
                <a:gd name="connsiteY47" fmla="*/ 377126 h 735772"/>
                <a:gd name="connsiteX48" fmla="*/ 310715 w 542942"/>
                <a:gd name="connsiteY48" fmla="*/ 378726 h 735772"/>
                <a:gd name="connsiteX49" fmla="*/ 355977 w 542942"/>
                <a:gd name="connsiteY49" fmla="*/ 361810 h 735772"/>
                <a:gd name="connsiteX50" fmla="*/ 372894 w 542942"/>
                <a:gd name="connsiteY50" fmla="*/ 374840 h 735772"/>
                <a:gd name="connsiteX51" fmla="*/ 372894 w 542942"/>
                <a:gd name="connsiteY51" fmla="*/ 377126 h 735772"/>
                <a:gd name="connsiteX52" fmla="*/ 365579 w 542942"/>
                <a:gd name="connsiteY52" fmla="*/ 706767 h 735772"/>
                <a:gd name="connsiteX53" fmla="*/ 377694 w 542942"/>
                <a:gd name="connsiteY53" fmla="*/ 730999 h 735772"/>
                <a:gd name="connsiteX54" fmla="*/ 429587 w 542942"/>
                <a:gd name="connsiteY54" fmla="*/ 722998 h 735772"/>
                <a:gd name="connsiteX55" fmla="*/ 449018 w 542942"/>
                <a:gd name="connsiteY55" fmla="*/ 578523 h 735772"/>
                <a:gd name="connsiteX56" fmla="*/ 463877 w 542942"/>
                <a:gd name="connsiteY56" fmla="*/ 565035 h 735772"/>
                <a:gd name="connsiteX57" fmla="*/ 507082 w 542942"/>
                <a:gd name="connsiteY57" fmla="*/ 582409 h 735772"/>
                <a:gd name="connsiteX58" fmla="*/ 507082 w 542942"/>
                <a:gd name="connsiteY58" fmla="*/ 584238 h 735772"/>
                <a:gd name="connsiteX59" fmla="*/ 505253 w 542942"/>
                <a:gd name="connsiteY59" fmla="*/ 634530 h 735772"/>
                <a:gd name="connsiteX60" fmla="*/ 502739 w 542942"/>
                <a:gd name="connsiteY60" fmla="*/ 691451 h 735772"/>
                <a:gd name="connsiteX61" fmla="*/ 485136 w 542942"/>
                <a:gd name="connsiteY61" fmla="*/ 708368 h 735772"/>
                <a:gd name="connsiteX62" fmla="*/ 465705 w 542942"/>
                <a:gd name="connsiteY62" fmla="*/ 707225 h 735772"/>
                <a:gd name="connsiteX63" fmla="*/ 443074 w 542942"/>
                <a:gd name="connsiteY63" fmla="*/ 681393 h 735772"/>
                <a:gd name="connsiteX64" fmla="*/ 444446 w 542942"/>
                <a:gd name="connsiteY64" fmla="*/ 657390 h 735772"/>
                <a:gd name="connsiteX65" fmla="*/ 449018 w 542942"/>
                <a:gd name="connsiteY65" fmla="*/ 578523 h 735772"/>
                <a:gd name="connsiteX66" fmla="*/ 376551 w 542942"/>
                <a:gd name="connsiteY66" fmla="*/ 239052 h 735772"/>
                <a:gd name="connsiteX67" fmla="*/ 373351 w 542942"/>
                <a:gd name="connsiteY67" fmla="*/ 237909 h 735772"/>
                <a:gd name="connsiteX68" fmla="*/ 371979 w 542942"/>
                <a:gd name="connsiteY68" fmla="*/ 237452 h 735772"/>
                <a:gd name="connsiteX69" fmla="*/ 368779 w 542942"/>
                <a:gd name="connsiteY69" fmla="*/ 236080 h 735772"/>
                <a:gd name="connsiteX70" fmla="*/ 367636 w 542942"/>
                <a:gd name="connsiteY70" fmla="*/ 235623 h 735772"/>
                <a:gd name="connsiteX71" fmla="*/ 364436 w 542942"/>
                <a:gd name="connsiteY71" fmla="*/ 234251 h 735772"/>
                <a:gd name="connsiteX72" fmla="*/ 363293 w 542942"/>
                <a:gd name="connsiteY72" fmla="*/ 233794 h 735772"/>
                <a:gd name="connsiteX73" fmla="*/ 359864 w 542942"/>
                <a:gd name="connsiteY73" fmla="*/ 232194 h 735772"/>
                <a:gd name="connsiteX74" fmla="*/ 358949 w 542942"/>
                <a:gd name="connsiteY74" fmla="*/ 231737 h 735772"/>
                <a:gd name="connsiteX75" fmla="*/ 355520 w 542942"/>
                <a:gd name="connsiteY75" fmla="*/ 229908 h 735772"/>
                <a:gd name="connsiteX76" fmla="*/ 354606 w 542942"/>
                <a:gd name="connsiteY76" fmla="*/ 229451 h 735772"/>
                <a:gd name="connsiteX77" fmla="*/ 351177 w 542942"/>
                <a:gd name="connsiteY77" fmla="*/ 227393 h 735772"/>
                <a:gd name="connsiteX78" fmla="*/ 350491 w 542942"/>
                <a:gd name="connsiteY78" fmla="*/ 226936 h 735772"/>
                <a:gd name="connsiteX79" fmla="*/ 347062 w 542942"/>
                <a:gd name="connsiteY79" fmla="*/ 224879 h 735772"/>
                <a:gd name="connsiteX80" fmla="*/ 346376 w 542942"/>
                <a:gd name="connsiteY80" fmla="*/ 224421 h 735772"/>
                <a:gd name="connsiteX81" fmla="*/ 342947 w 542942"/>
                <a:gd name="connsiteY81" fmla="*/ 222135 h 735772"/>
                <a:gd name="connsiteX82" fmla="*/ 342261 w 542942"/>
                <a:gd name="connsiteY82" fmla="*/ 221678 h 735772"/>
                <a:gd name="connsiteX83" fmla="*/ 338832 w 542942"/>
                <a:gd name="connsiteY83" fmla="*/ 219164 h 735772"/>
                <a:gd name="connsiteX84" fmla="*/ 338375 w 542942"/>
                <a:gd name="connsiteY84" fmla="*/ 218706 h 735772"/>
                <a:gd name="connsiteX85" fmla="*/ 335175 w 542942"/>
                <a:gd name="connsiteY85" fmla="*/ 216192 h 735772"/>
                <a:gd name="connsiteX86" fmla="*/ 334718 w 542942"/>
                <a:gd name="connsiteY86" fmla="*/ 215735 h 735772"/>
                <a:gd name="connsiteX87" fmla="*/ 331517 w 542942"/>
                <a:gd name="connsiteY87" fmla="*/ 212991 h 735772"/>
                <a:gd name="connsiteX88" fmla="*/ 331060 w 542942"/>
                <a:gd name="connsiteY88" fmla="*/ 212534 h 735772"/>
                <a:gd name="connsiteX89" fmla="*/ 328088 w 542942"/>
                <a:gd name="connsiteY89" fmla="*/ 209562 h 735772"/>
                <a:gd name="connsiteX90" fmla="*/ 327631 w 542942"/>
                <a:gd name="connsiteY90" fmla="*/ 209105 h 735772"/>
                <a:gd name="connsiteX91" fmla="*/ 324659 w 542942"/>
                <a:gd name="connsiteY91" fmla="*/ 205905 h 735772"/>
                <a:gd name="connsiteX92" fmla="*/ 324431 w 542942"/>
                <a:gd name="connsiteY92" fmla="*/ 205448 h 735772"/>
                <a:gd name="connsiteX93" fmla="*/ 321687 w 542942"/>
                <a:gd name="connsiteY93" fmla="*/ 202247 h 735772"/>
                <a:gd name="connsiteX94" fmla="*/ 321459 w 542942"/>
                <a:gd name="connsiteY94" fmla="*/ 202019 h 735772"/>
                <a:gd name="connsiteX95" fmla="*/ 318944 w 542942"/>
                <a:gd name="connsiteY95" fmla="*/ 198590 h 735772"/>
                <a:gd name="connsiteX96" fmla="*/ 318716 w 542942"/>
                <a:gd name="connsiteY96" fmla="*/ 198361 h 735772"/>
                <a:gd name="connsiteX97" fmla="*/ 316201 w 542942"/>
                <a:gd name="connsiteY97" fmla="*/ 194703 h 735772"/>
                <a:gd name="connsiteX98" fmla="*/ 315972 w 542942"/>
                <a:gd name="connsiteY98" fmla="*/ 194475 h 735772"/>
                <a:gd name="connsiteX99" fmla="*/ 313686 w 542942"/>
                <a:gd name="connsiteY99" fmla="*/ 190589 h 735772"/>
                <a:gd name="connsiteX100" fmla="*/ 313686 w 542942"/>
                <a:gd name="connsiteY100" fmla="*/ 190360 h 735772"/>
                <a:gd name="connsiteX101" fmla="*/ 311629 w 542942"/>
                <a:gd name="connsiteY101" fmla="*/ 186245 h 735772"/>
                <a:gd name="connsiteX102" fmla="*/ 311629 w 542942"/>
                <a:gd name="connsiteY102" fmla="*/ 186017 h 735772"/>
                <a:gd name="connsiteX103" fmla="*/ 309800 w 542942"/>
                <a:gd name="connsiteY103" fmla="*/ 181902 h 735772"/>
                <a:gd name="connsiteX104" fmla="*/ 309800 w 542942"/>
                <a:gd name="connsiteY104" fmla="*/ 181902 h 735772"/>
                <a:gd name="connsiteX105" fmla="*/ 308200 w 542942"/>
                <a:gd name="connsiteY105" fmla="*/ 177558 h 735772"/>
                <a:gd name="connsiteX106" fmla="*/ 308200 w 542942"/>
                <a:gd name="connsiteY106" fmla="*/ 177558 h 735772"/>
                <a:gd name="connsiteX107" fmla="*/ 307057 w 542942"/>
                <a:gd name="connsiteY107" fmla="*/ 173901 h 735772"/>
                <a:gd name="connsiteX108" fmla="*/ 303628 w 542942"/>
                <a:gd name="connsiteY108" fmla="*/ 89090 h 735772"/>
                <a:gd name="connsiteX109" fmla="*/ 364436 w 542942"/>
                <a:gd name="connsiteY109" fmla="*/ 24625 h 735772"/>
                <a:gd name="connsiteX110" fmla="*/ 449246 w 542942"/>
                <a:gd name="connsiteY110" fmla="*/ 16624 h 735772"/>
                <a:gd name="connsiteX111" fmla="*/ 449246 w 542942"/>
                <a:gd name="connsiteY111" fmla="*/ 16624 h 735772"/>
                <a:gd name="connsiteX112" fmla="*/ 454733 w 542942"/>
                <a:gd name="connsiteY112" fmla="*/ 18224 h 735772"/>
                <a:gd name="connsiteX113" fmla="*/ 454733 w 542942"/>
                <a:gd name="connsiteY113" fmla="*/ 18224 h 735772"/>
                <a:gd name="connsiteX114" fmla="*/ 459990 w 542942"/>
                <a:gd name="connsiteY114" fmla="*/ 20053 h 735772"/>
                <a:gd name="connsiteX115" fmla="*/ 460219 w 542942"/>
                <a:gd name="connsiteY115" fmla="*/ 20053 h 735772"/>
                <a:gd name="connsiteX116" fmla="*/ 465248 w 542942"/>
                <a:gd name="connsiteY116" fmla="*/ 22110 h 735772"/>
                <a:gd name="connsiteX117" fmla="*/ 465705 w 542942"/>
                <a:gd name="connsiteY117" fmla="*/ 22339 h 735772"/>
                <a:gd name="connsiteX118" fmla="*/ 470506 w 542942"/>
                <a:gd name="connsiteY118" fmla="*/ 24625 h 735772"/>
                <a:gd name="connsiteX119" fmla="*/ 470963 w 542942"/>
                <a:gd name="connsiteY119" fmla="*/ 24854 h 735772"/>
                <a:gd name="connsiteX120" fmla="*/ 475535 w 542942"/>
                <a:gd name="connsiteY120" fmla="*/ 27368 h 735772"/>
                <a:gd name="connsiteX121" fmla="*/ 476221 w 542942"/>
                <a:gd name="connsiteY121" fmla="*/ 27825 h 735772"/>
                <a:gd name="connsiteX122" fmla="*/ 480336 w 542942"/>
                <a:gd name="connsiteY122" fmla="*/ 30340 h 735772"/>
                <a:gd name="connsiteX123" fmla="*/ 481022 w 542942"/>
                <a:gd name="connsiteY123" fmla="*/ 30797 h 735772"/>
                <a:gd name="connsiteX124" fmla="*/ 484908 w 542942"/>
                <a:gd name="connsiteY124" fmla="*/ 33540 h 735772"/>
                <a:gd name="connsiteX125" fmla="*/ 485822 w 542942"/>
                <a:gd name="connsiteY125" fmla="*/ 34226 h 735772"/>
                <a:gd name="connsiteX126" fmla="*/ 489480 w 542942"/>
                <a:gd name="connsiteY126" fmla="*/ 36969 h 735772"/>
                <a:gd name="connsiteX127" fmla="*/ 490394 w 542942"/>
                <a:gd name="connsiteY127" fmla="*/ 37655 h 735772"/>
                <a:gd name="connsiteX128" fmla="*/ 493823 w 542942"/>
                <a:gd name="connsiteY128" fmla="*/ 40398 h 735772"/>
                <a:gd name="connsiteX129" fmla="*/ 494966 w 542942"/>
                <a:gd name="connsiteY129" fmla="*/ 41313 h 735772"/>
                <a:gd name="connsiteX130" fmla="*/ 498167 w 542942"/>
                <a:gd name="connsiteY130" fmla="*/ 44056 h 735772"/>
                <a:gd name="connsiteX131" fmla="*/ 499310 w 542942"/>
                <a:gd name="connsiteY131" fmla="*/ 45199 h 735772"/>
                <a:gd name="connsiteX132" fmla="*/ 502281 w 542942"/>
                <a:gd name="connsiteY132" fmla="*/ 48171 h 735772"/>
                <a:gd name="connsiteX133" fmla="*/ 503424 w 542942"/>
                <a:gd name="connsiteY133" fmla="*/ 49542 h 735772"/>
                <a:gd name="connsiteX134" fmla="*/ 506168 w 542942"/>
                <a:gd name="connsiteY134" fmla="*/ 52514 h 735772"/>
                <a:gd name="connsiteX135" fmla="*/ 507539 w 542942"/>
                <a:gd name="connsiteY135" fmla="*/ 53886 h 735772"/>
                <a:gd name="connsiteX136" fmla="*/ 510054 w 542942"/>
                <a:gd name="connsiteY136" fmla="*/ 56858 h 735772"/>
                <a:gd name="connsiteX137" fmla="*/ 511425 w 542942"/>
                <a:gd name="connsiteY137" fmla="*/ 58458 h 735772"/>
                <a:gd name="connsiteX138" fmla="*/ 513711 w 542942"/>
                <a:gd name="connsiteY138" fmla="*/ 61658 h 735772"/>
                <a:gd name="connsiteX139" fmla="*/ 514854 w 542942"/>
                <a:gd name="connsiteY139" fmla="*/ 63258 h 735772"/>
                <a:gd name="connsiteX140" fmla="*/ 517140 w 542942"/>
                <a:gd name="connsiteY140" fmla="*/ 66687 h 735772"/>
                <a:gd name="connsiteX141" fmla="*/ 518055 w 542942"/>
                <a:gd name="connsiteY141" fmla="*/ 68288 h 735772"/>
                <a:gd name="connsiteX142" fmla="*/ 521255 w 542942"/>
                <a:gd name="connsiteY142" fmla="*/ 73545 h 735772"/>
                <a:gd name="connsiteX143" fmla="*/ 528570 w 542942"/>
                <a:gd name="connsiteY143" fmla="*/ 146240 h 735772"/>
                <a:gd name="connsiteX144" fmla="*/ 424329 w 542942"/>
                <a:gd name="connsiteY144" fmla="*/ 246824 h 735772"/>
                <a:gd name="connsiteX145" fmla="*/ 420900 w 542942"/>
                <a:gd name="connsiteY145" fmla="*/ 247053 h 735772"/>
                <a:gd name="connsiteX146" fmla="*/ 419757 w 542942"/>
                <a:gd name="connsiteY146" fmla="*/ 247053 h 735772"/>
                <a:gd name="connsiteX147" fmla="*/ 417471 w 542942"/>
                <a:gd name="connsiteY147" fmla="*/ 247053 h 735772"/>
                <a:gd name="connsiteX148" fmla="*/ 415871 w 542942"/>
                <a:gd name="connsiteY148" fmla="*/ 247053 h 735772"/>
                <a:gd name="connsiteX149" fmla="*/ 413813 w 542942"/>
                <a:gd name="connsiteY149" fmla="*/ 247053 h 735772"/>
                <a:gd name="connsiteX150" fmla="*/ 411984 w 542942"/>
                <a:gd name="connsiteY150" fmla="*/ 246824 h 735772"/>
                <a:gd name="connsiteX151" fmla="*/ 409927 w 542942"/>
                <a:gd name="connsiteY151" fmla="*/ 246596 h 735772"/>
                <a:gd name="connsiteX152" fmla="*/ 407870 w 542942"/>
                <a:gd name="connsiteY152" fmla="*/ 246367 h 735772"/>
                <a:gd name="connsiteX153" fmla="*/ 405812 w 542942"/>
                <a:gd name="connsiteY153" fmla="*/ 246138 h 735772"/>
                <a:gd name="connsiteX154" fmla="*/ 403755 w 542942"/>
                <a:gd name="connsiteY154" fmla="*/ 245910 h 735772"/>
                <a:gd name="connsiteX155" fmla="*/ 401926 w 542942"/>
                <a:gd name="connsiteY155" fmla="*/ 245681 h 735772"/>
                <a:gd name="connsiteX156" fmla="*/ 399640 w 542942"/>
                <a:gd name="connsiteY156" fmla="*/ 245224 h 735772"/>
                <a:gd name="connsiteX157" fmla="*/ 397811 w 542942"/>
                <a:gd name="connsiteY157" fmla="*/ 244995 h 735772"/>
                <a:gd name="connsiteX158" fmla="*/ 395297 w 542942"/>
                <a:gd name="connsiteY158" fmla="*/ 244538 h 735772"/>
                <a:gd name="connsiteX159" fmla="*/ 393468 w 542942"/>
                <a:gd name="connsiteY159" fmla="*/ 244081 h 735772"/>
                <a:gd name="connsiteX160" fmla="*/ 390725 w 542942"/>
                <a:gd name="connsiteY160" fmla="*/ 243395 h 735772"/>
                <a:gd name="connsiteX161" fmla="*/ 389124 w 542942"/>
                <a:gd name="connsiteY161" fmla="*/ 242938 h 735772"/>
                <a:gd name="connsiteX162" fmla="*/ 386381 w 542942"/>
                <a:gd name="connsiteY162" fmla="*/ 242252 h 735772"/>
                <a:gd name="connsiteX163" fmla="*/ 384781 w 542942"/>
                <a:gd name="connsiteY163" fmla="*/ 241795 h 735772"/>
                <a:gd name="connsiteX164" fmla="*/ 381809 w 542942"/>
                <a:gd name="connsiteY164" fmla="*/ 240881 h 735772"/>
                <a:gd name="connsiteX165" fmla="*/ 380438 w 542942"/>
                <a:gd name="connsiteY165" fmla="*/ 240423 h 735772"/>
                <a:gd name="connsiteX166" fmla="*/ 377466 w 542942"/>
                <a:gd name="connsiteY166" fmla="*/ 239280 h 735772"/>
                <a:gd name="connsiteX167" fmla="*/ 376551 w 542942"/>
                <a:gd name="connsiteY167" fmla="*/ 239052 h 735772"/>
                <a:gd name="connsiteX168" fmla="*/ 53997 w 542942"/>
                <a:gd name="connsiteY168" fmla="*/ 130924 h 735772"/>
                <a:gd name="connsiteX169" fmla="*/ 102689 w 542942"/>
                <a:gd name="connsiteY169" fmla="*/ 93662 h 735772"/>
                <a:gd name="connsiteX170" fmla="*/ 192071 w 542942"/>
                <a:gd name="connsiteY170" fmla="*/ 124752 h 735772"/>
                <a:gd name="connsiteX171" fmla="*/ 187956 w 542942"/>
                <a:gd name="connsiteY171" fmla="*/ 211391 h 735772"/>
                <a:gd name="connsiteX172" fmla="*/ 127606 w 542942"/>
                <a:gd name="connsiteY172" fmla="*/ 239280 h 735772"/>
                <a:gd name="connsiteX173" fmla="*/ 53997 w 542942"/>
                <a:gd name="connsiteY173" fmla="*/ 130924 h 735772"/>
                <a:gd name="connsiteX174" fmla="*/ 295856 w 542942"/>
                <a:gd name="connsiteY174" fmla="*/ 370040 h 735772"/>
                <a:gd name="connsiteX175" fmla="*/ 281225 w 542942"/>
                <a:gd name="connsiteY175" fmla="*/ 367754 h 735772"/>
                <a:gd name="connsiteX176" fmla="*/ 213331 w 542942"/>
                <a:gd name="connsiteY176" fmla="*/ 341465 h 735772"/>
                <a:gd name="connsiteX177" fmla="*/ 196415 w 542942"/>
                <a:gd name="connsiteY177" fmla="*/ 354952 h 735772"/>
                <a:gd name="connsiteX178" fmla="*/ 213102 w 542942"/>
                <a:gd name="connsiteY178" fmla="*/ 589496 h 735772"/>
                <a:gd name="connsiteX179" fmla="*/ 218360 w 542942"/>
                <a:gd name="connsiteY179" fmla="*/ 692594 h 735772"/>
                <a:gd name="connsiteX180" fmla="*/ 200301 w 542942"/>
                <a:gd name="connsiteY180" fmla="*/ 715454 h 735772"/>
                <a:gd name="connsiteX181" fmla="*/ 176755 w 542942"/>
                <a:gd name="connsiteY181" fmla="*/ 698766 h 735772"/>
                <a:gd name="connsiteX182" fmla="*/ 164182 w 542942"/>
                <a:gd name="connsiteY182" fmla="*/ 536918 h 735772"/>
                <a:gd name="connsiteX183" fmla="*/ 153895 w 542942"/>
                <a:gd name="connsiteY183" fmla="*/ 513143 h 735772"/>
                <a:gd name="connsiteX184" fmla="*/ 123491 w 542942"/>
                <a:gd name="connsiteY184" fmla="*/ 518630 h 735772"/>
                <a:gd name="connsiteX185" fmla="*/ 96516 w 542942"/>
                <a:gd name="connsiteY185" fmla="*/ 689622 h 735772"/>
                <a:gd name="connsiteX186" fmla="*/ 57426 w 542942"/>
                <a:gd name="connsiteY186" fmla="*/ 709053 h 735772"/>
                <a:gd name="connsiteX187" fmla="*/ 51482 w 542942"/>
                <a:gd name="connsiteY187" fmla="*/ 695566 h 735772"/>
                <a:gd name="connsiteX188" fmla="*/ 57197 w 542942"/>
                <a:gd name="connsiteY188" fmla="*/ 535546 h 735772"/>
                <a:gd name="connsiteX189" fmla="*/ 64512 w 542942"/>
                <a:gd name="connsiteY189" fmla="*/ 366611 h 735772"/>
                <a:gd name="connsiteX190" fmla="*/ 57426 w 542942"/>
                <a:gd name="connsiteY190" fmla="*/ 350380 h 735772"/>
                <a:gd name="connsiteX191" fmla="*/ 52168 w 542942"/>
                <a:gd name="connsiteY191" fmla="*/ 389013 h 735772"/>
                <a:gd name="connsiteX192" fmla="*/ 48510 w 542942"/>
                <a:gd name="connsiteY192" fmla="*/ 483425 h 735772"/>
                <a:gd name="connsiteX193" fmla="*/ 44853 w 542942"/>
                <a:gd name="connsiteY193" fmla="*/ 501485 h 735772"/>
                <a:gd name="connsiteX194" fmla="*/ 24279 w 542942"/>
                <a:gd name="connsiteY194" fmla="*/ 496684 h 735772"/>
                <a:gd name="connsiteX195" fmla="*/ 14449 w 542942"/>
                <a:gd name="connsiteY195" fmla="*/ 465366 h 735772"/>
                <a:gd name="connsiteX196" fmla="*/ 24279 w 542942"/>
                <a:gd name="connsiteY196" fmla="*/ 393585 h 735772"/>
                <a:gd name="connsiteX197" fmla="*/ 38681 w 542942"/>
                <a:gd name="connsiteY197" fmla="*/ 313575 h 735772"/>
                <a:gd name="connsiteX198" fmla="*/ 52168 w 542942"/>
                <a:gd name="connsiteY198" fmla="*/ 286372 h 735772"/>
                <a:gd name="connsiteX199" fmla="*/ 179727 w 542942"/>
                <a:gd name="connsiteY199" fmla="*/ 260997 h 735772"/>
                <a:gd name="connsiteX200" fmla="*/ 252422 w 542942"/>
                <a:gd name="connsiteY200" fmla="*/ 306260 h 735772"/>
                <a:gd name="connsiteX201" fmla="*/ 312086 w 542942"/>
                <a:gd name="connsiteY201" fmla="*/ 317233 h 735772"/>
                <a:gd name="connsiteX202" fmla="*/ 384095 w 542942"/>
                <a:gd name="connsiteY202" fmla="*/ 305346 h 735772"/>
                <a:gd name="connsiteX203" fmla="*/ 378152 w 542942"/>
                <a:gd name="connsiteY203" fmla="*/ 338950 h 735772"/>
                <a:gd name="connsiteX204" fmla="*/ 295856 w 542942"/>
                <a:gd name="connsiteY204" fmla="*/ 370040 h 735772"/>
                <a:gd name="connsiteX205" fmla="*/ 386153 w 542942"/>
                <a:gd name="connsiteY205" fmla="*/ 719569 h 735772"/>
                <a:gd name="connsiteX206" fmla="*/ 379523 w 542942"/>
                <a:gd name="connsiteY206" fmla="*/ 704481 h 735772"/>
                <a:gd name="connsiteX207" fmla="*/ 379523 w 542942"/>
                <a:gd name="connsiteY207" fmla="*/ 665391 h 735772"/>
                <a:gd name="connsiteX208" fmla="*/ 379523 w 542942"/>
                <a:gd name="connsiteY208" fmla="*/ 654189 h 735772"/>
                <a:gd name="connsiteX209" fmla="*/ 384781 w 542942"/>
                <a:gd name="connsiteY209" fmla="*/ 377812 h 735772"/>
                <a:gd name="connsiteX210" fmla="*/ 388896 w 542942"/>
                <a:gd name="connsiteY210" fmla="*/ 346037 h 735772"/>
                <a:gd name="connsiteX211" fmla="*/ 389124 w 542942"/>
                <a:gd name="connsiteY211" fmla="*/ 289344 h 735772"/>
                <a:gd name="connsiteX212" fmla="*/ 388439 w 542942"/>
                <a:gd name="connsiteY212" fmla="*/ 271284 h 735772"/>
                <a:gd name="connsiteX213" fmla="*/ 407641 w 542942"/>
                <a:gd name="connsiteY213" fmla="*/ 259626 h 735772"/>
                <a:gd name="connsiteX214" fmla="*/ 420671 w 542942"/>
                <a:gd name="connsiteY214" fmla="*/ 260540 h 735772"/>
                <a:gd name="connsiteX215" fmla="*/ 436216 w 542942"/>
                <a:gd name="connsiteY215" fmla="*/ 260769 h 735772"/>
                <a:gd name="connsiteX216" fmla="*/ 436445 w 542942"/>
                <a:gd name="connsiteY216" fmla="*/ 260769 h 735772"/>
                <a:gd name="connsiteX217" fmla="*/ 437588 w 542942"/>
                <a:gd name="connsiteY217" fmla="*/ 260997 h 735772"/>
                <a:gd name="connsiteX218" fmla="*/ 437816 w 542942"/>
                <a:gd name="connsiteY218" fmla="*/ 260997 h 735772"/>
                <a:gd name="connsiteX219" fmla="*/ 438959 w 542942"/>
                <a:gd name="connsiteY219" fmla="*/ 261455 h 735772"/>
                <a:gd name="connsiteX220" fmla="*/ 439188 w 542942"/>
                <a:gd name="connsiteY220" fmla="*/ 261455 h 735772"/>
                <a:gd name="connsiteX221" fmla="*/ 439874 w 542942"/>
                <a:gd name="connsiteY221" fmla="*/ 261912 h 735772"/>
                <a:gd name="connsiteX222" fmla="*/ 440102 w 542942"/>
                <a:gd name="connsiteY222" fmla="*/ 261912 h 735772"/>
                <a:gd name="connsiteX223" fmla="*/ 440788 w 542942"/>
                <a:gd name="connsiteY223" fmla="*/ 262598 h 735772"/>
                <a:gd name="connsiteX224" fmla="*/ 440788 w 542942"/>
                <a:gd name="connsiteY224" fmla="*/ 262598 h 735772"/>
                <a:gd name="connsiteX225" fmla="*/ 441245 w 542942"/>
                <a:gd name="connsiteY225" fmla="*/ 263283 h 735772"/>
                <a:gd name="connsiteX226" fmla="*/ 441474 w 542942"/>
                <a:gd name="connsiteY226" fmla="*/ 263512 h 735772"/>
                <a:gd name="connsiteX227" fmla="*/ 441931 w 542942"/>
                <a:gd name="connsiteY227" fmla="*/ 264426 h 735772"/>
                <a:gd name="connsiteX228" fmla="*/ 441931 w 542942"/>
                <a:gd name="connsiteY228" fmla="*/ 264426 h 735772"/>
                <a:gd name="connsiteX229" fmla="*/ 442388 w 542942"/>
                <a:gd name="connsiteY229" fmla="*/ 265569 h 735772"/>
                <a:gd name="connsiteX230" fmla="*/ 442388 w 542942"/>
                <a:gd name="connsiteY230" fmla="*/ 265798 h 735772"/>
                <a:gd name="connsiteX231" fmla="*/ 442617 w 542942"/>
                <a:gd name="connsiteY231" fmla="*/ 266941 h 735772"/>
                <a:gd name="connsiteX232" fmla="*/ 442617 w 542942"/>
                <a:gd name="connsiteY232" fmla="*/ 266941 h 735772"/>
                <a:gd name="connsiteX233" fmla="*/ 442845 w 542942"/>
                <a:gd name="connsiteY233" fmla="*/ 268313 h 735772"/>
                <a:gd name="connsiteX234" fmla="*/ 442845 w 542942"/>
                <a:gd name="connsiteY234" fmla="*/ 268770 h 735772"/>
                <a:gd name="connsiteX235" fmla="*/ 443074 w 542942"/>
                <a:gd name="connsiteY235" fmla="*/ 270141 h 735772"/>
                <a:gd name="connsiteX236" fmla="*/ 443074 w 542942"/>
                <a:gd name="connsiteY236" fmla="*/ 270370 h 735772"/>
                <a:gd name="connsiteX237" fmla="*/ 443074 w 542942"/>
                <a:gd name="connsiteY237" fmla="*/ 272199 h 735772"/>
                <a:gd name="connsiteX238" fmla="*/ 443074 w 542942"/>
                <a:gd name="connsiteY238" fmla="*/ 272656 h 735772"/>
                <a:gd name="connsiteX239" fmla="*/ 443074 w 542942"/>
                <a:gd name="connsiteY239" fmla="*/ 274256 h 735772"/>
                <a:gd name="connsiteX240" fmla="*/ 443074 w 542942"/>
                <a:gd name="connsiteY240" fmla="*/ 274713 h 735772"/>
                <a:gd name="connsiteX241" fmla="*/ 443074 w 542942"/>
                <a:gd name="connsiteY241" fmla="*/ 276999 h 735772"/>
                <a:gd name="connsiteX242" fmla="*/ 443074 w 542942"/>
                <a:gd name="connsiteY242" fmla="*/ 277457 h 735772"/>
                <a:gd name="connsiteX243" fmla="*/ 443074 w 542942"/>
                <a:gd name="connsiteY243" fmla="*/ 279514 h 735772"/>
                <a:gd name="connsiteX244" fmla="*/ 443074 w 542942"/>
                <a:gd name="connsiteY244" fmla="*/ 280200 h 735772"/>
                <a:gd name="connsiteX245" fmla="*/ 443074 w 542942"/>
                <a:gd name="connsiteY245" fmla="*/ 282943 h 735772"/>
                <a:gd name="connsiteX246" fmla="*/ 433244 w 542942"/>
                <a:gd name="connsiteY246" fmla="*/ 618528 h 735772"/>
                <a:gd name="connsiteX247" fmla="*/ 426386 w 542942"/>
                <a:gd name="connsiteY247" fmla="*/ 699452 h 735772"/>
                <a:gd name="connsiteX248" fmla="*/ 386153 w 542942"/>
                <a:gd name="connsiteY248" fmla="*/ 719569 h 73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42942" h="735772">
                  <a:moveTo>
                    <a:pt x="429587" y="722998"/>
                  </a:moveTo>
                  <a:cubicBezTo>
                    <a:pt x="436902" y="715911"/>
                    <a:pt x="445131" y="719112"/>
                    <a:pt x="454047" y="720483"/>
                  </a:cubicBezTo>
                  <a:cubicBezTo>
                    <a:pt x="469363" y="722998"/>
                    <a:pt x="484679" y="721855"/>
                    <a:pt x="500224" y="720712"/>
                  </a:cubicBezTo>
                  <a:cubicBezTo>
                    <a:pt x="509368" y="720026"/>
                    <a:pt x="514626" y="715911"/>
                    <a:pt x="515769" y="705853"/>
                  </a:cubicBezTo>
                  <a:cubicBezTo>
                    <a:pt x="519884" y="661962"/>
                    <a:pt x="519198" y="618071"/>
                    <a:pt x="519426" y="574179"/>
                  </a:cubicBezTo>
                  <a:cubicBezTo>
                    <a:pt x="519426" y="571893"/>
                    <a:pt x="518969" y="569836"/>
                    <a:pt x="518741" y="567550"/>
                  </a:cubicBezTo>
                  <a:cubicBezTo>
                    <a:pt x="517826" y="557263"/>
                    <a:pt x="513483" y="551548"/>
                    <a:pt x="501824" y="552234"/>
                  </a:cubicBezTo>
                  <a:cubicBezTo>
                    <a:pt x="490166" y="552691"/>
                    <a:pt x="478278" y="551548"/>
                    <a:pt x="466620" y="551319"/>
                  </a:cubicBezTo>
                  <a:cubicBezTo>
                    <a:pt x="457019" y="551091"/>
                    <a:pt x="447875" y="547433"/>
                    <a:pt x="447875" y="536918"/>
                  </a:cubicBezTo>
                  <a:cubicBezTo>
                    <a:pt x="447875" y="530974"/>
                    <a:pt x="454504" y="324777"/>
                    <a:pt x="453590" y="264655"/>
                  </a:cubicBezTo>
                  <a:cubicBezTo>
                    <a:pt x="453590" y="257340"/>
                    <a:pt x="459762" y="252539"/>
                    <a:pt x="466391" y="248882"/>
                  </a:cubicBezTo>
                  <a:cubicBezTo>
                    <a:pt x="500224" y="230594"/>
                    <a:pt x="521255" y="201333"/>
                    <a:pt x="535657" y="166586"/>
                  </a:cubicBezTo>
                  <a:cubicBezTo>
                    <a:pt x="553945" y="121551"/>
                    <a:pt x="544801" y="15481"/>
                    <a:pt x="425472" y="165"/>
                  </a:cubicBezTo>
                  <a:cubicBezTo>
                    <a:pt x="382952" y="-1664"/>
                    <a:pt x="355063" y="11823"/>
                    <a:pt x="321459" y="35598"/>
                  </a:cubicBezTo>
                  <a:cubicBezTo>
                    <a:pt x="283283" y="66916"/>
                    <a:pt x="279854" y="126809"/>
                    <a:pt x="288769" y="157670"/>
                  </a:cubicBezTo>
                  <a:cubicBezTo>
                    <a:pt x="306828" y="228993"/>
                    <a:pt x="362835" y="248882"/>
                    <a:pt x="370608" y="251396"/>
                  </a:cubicBezTo>
                  <a:cubicBezTo>
                    <a:pt x="380209" y="254597"/>
                    <a:pt x="378380" y="262826"/>
                    <a:pt x="378609" y="269684"/>
                  </a:cubicBezTo>
                  <a:cubicBezTo>
                    <a:pt x="378837" y="276085"/>
                    <a:pt x="378152" y="286829"/>
                    <a:pt x="369693" y="290030"/>
                  </a:cubicBezTo>
                  <a:cubicBezTo>
                    <a:pt x="353920" y="296202"/>
                    <a:pt x="345005" y="297802"/>
                    <a:pt x="321687" y="303517"/>
                  </a:cubicBezTo>
                  <a:cubicBezTo>
                    <a:pt x="295627" y="311061"/>
                    <a:pt x="272538" y="308089"/>
                    <a:pt x="249221" y="290487"/>
                  </a:cubicBezTo>
                  <a:cubicBezTo>
                    <a:pt x="225447" y="272656"/>
                    <a:pt x="198929" y="258254"/>
                    <a:pt x="172412" y="241795"/>
                  </a:cubicBezTo>
                  <a:cubicBezTo>
                    <a:pt x="182699" y="235623"/>
                    <a:pt x="189557" y="227850"/>
                    <a:pt x="195500" y="219621"/>
                  </a:cubicBezTo>
                  <a:cubicBezTo>
                    <a:pt x="226818" y="177330"/>
                    <a:pt x="218360" y="119494"/>
                    <a:pt x="175383" y="92062"/>
                  </a:cubicBezTo>
                  <a:cubicBezTo>
                    <a:pt x="142465" y="71031"/>
                    <a:pt x="108175" y="74231"/>
                    <a:pt x="75257" y="91376"/>
                  </a:cubicBezTo>
                  <a:cubicBezTo>
                    <a:pt x="59483" y="99606"/>
                    <a:pt x="46910" y="113779"/>
                    <a:pt x="39595" y="130467"/>
                  </a:cubicBezTo>
                  <a:cubicBezTo>
                    <a:pt x="22679" y="169100"/>
                    <a:pt x="40281" y="218478"/>
                    <a:pt x="78000" y="237909"/>
                  </a:cubicBezTo>
                  <a:cubicBezTo>
                    <a:pt x="82343" y="240195"/>
                    <a:pt x="87830" y="240881"/>
                    <a:pt x="89430" y="246824"/>
                  </a:cubicBezTo>
                  <a:cubicBezTo>
                    <a:pt x="85544" y="252768"/>
                    <a:pt x="78686" y="253911"/>
                    <a:pt x="72742" y="256197"/>
                  </a:cubicBezTo>
                  <a:cubicBezTo>
                    <a:pt x="48053" y="265798"/>
                    <a:pt x="32051" y="284086"/>
                    <a:pt x="27479" y="309003"/>
                  </a:cubicBezTo>
                  <a:cubicBezTo>
                    <a:pt x="17878" y="361581"/>
                    <a:pt x="5762" y="413702"/>
                    <a:pt x="962" y="467195"/>
                  </a:cubicBezTo>
                  <a:cubicBezTo>
                    <a:pt x="-1324" y="492112"/>
                    <a:pt x="-2010" y="497141"/>
                    <a:pt x="28622" y="512000"/>
                  </a:cubicBezTo>
                  <a:cubicBezTo>
                    <a:pt x="46453" y="520687"/>
                    <a:pt x="46910" y="520001"/>
                    <a:pt x="45996" y="540118"/>
                  </a:cubicBezTo>
                  <a:cubicBezTo>
                    <a:pt x="45767" y="543090"/>
                    <a:pt x="45767" y="546062"/>
                    <a:pt x="45539" y="548805"/>
                  </a:cubicBezTo>
                  <a:cubicBezTo>
                    <a:pt x="40967" y="598411"/>
                    <a:pt x="38681" y="655332"/>
                    <a:pt x="38223" y="692823"/>
                  </a:cubicBezTo>
                  <a:cubicBezTo>
                    <a:pt x="37766" y="726427"/>
                    <a:pt x="69084" y="721626"/>
                    <a:pt x="76400" y="721169"/>
                  </a:cubicBezTo>
                  <a:cubicBezTo>
                    <a:pt x="95373" y="719798"/>
                    <a:pt x="105203" y="715683"/>
                    <a:pt x="108175" y="696252"/>
                  </a:cubicBezTo>
                  <a:cubicBezTo>
                    <a:pt x="114576" y="653504"/>
                    <a:pt x="122348" y="610984"/>
                    <a:pt x="126006" y="567779"/>
                  </a:cubicBezTo>
                  <a:cubicBezTo>
                    <a:pt x="126920" y="556806"/>
                    <a:pt x="129206" y="546062"/>
                    <a:pt x="131492" y="535317"/>
                  </a:cubicBezTo>
                  <a:cubicBezTo>
                    <a:pt x="132635" y="530517"/>
                    <a:pt x="133778" y="520916"/>
                    <a:pt x="140179" y="520916"/>
                  </a:cubicBezTo>
                  <a:cubicBezTo>
                    <a:pt x="146808" y="520916"/>
                    <a:pt x="150923" y="528917"/>
                    <a:pt x="151838" y="535317"/>
                  </a:cubicBezTo>
                  <a:cubicBezTo>
                    <a:pt x="153895" y="549719"/>
                    <a:pt x="156867" y="564350"/>
                    <a:pt x="157553" y="578751"/>
                  </a:cubicBezTo>
                  <a:cubicBezTo>
                    <a:pt x="159610" y="621042"/>
                    <a:pt x="160524" y="663562"/>
                    <a:pt x="162125" y="705853"/>
                  </a:cubicBezTo>
                  <a:cubicBezTo>
                    <a:pt x="162582" y="721398"/>
                    <a:pt x="174240" y="725970"/>
                    <a:pt x="190242" y="727570"/>
                  </a:cubicBezTo>
                  <a:cubicBezTo>
                    <a:pt x="203044" y="728713"/>
                    <a:pt x="212645" y="722998"/>
                    <a:pt x="224761" y="718883"/>
                  </a:cubicBezTo>
                  <a:cubicBezTo>
                    <a:pt x="237105" y="714540"/>
                    <a:pt x="230247" y="670191"/>
                    <a:pt x="229562" y="656247"/>
                  </a:cubicBezTo>
                  <a:cubicBezTo>
                    <a:pt x="227276" y="605040"/>
                    <a:pt x="221332" y="554063"/>
                    <a:pt x="216989" y="502856"/>
                  </a:cubicBezTo>
                  <a:cubicBezTo>
                    <a:pt x="212874" y="454850"/>
                    <a:pt x="207845" y="406616"/>
                    <a:pt x="208302" y="355181"/>
                  </a:cubicBezTo>
                  <a:cubicBezTo>
                    <a:pt x="232305" y="362953"/>
                    <a:pt x="254479" y="368211"/>
                    <a:pt x="275053" y="377126"/>
                  </a:cubicBezTo>
                  <a:cubicBezTo>
                    <a:pt x="287626" y="382613"/>
                    <a:pt x="298370" y="383527"/>
                    <a:pt x="310715" y="378726"/>
                  </a:cubicBezTo>
                  <a:cubicBezTo>
                    <a:pt x="325802" y="373011"/>
                    <a:pt x="340890" y="367296"/>
                    <a:pt x="355977" y="361810"/>
                  </a:cubicBezTo>
                  <a:cubicBezTo>
                    <a:pt x="373122" y="355638"/>
                    <a:pt x="373122" y="355638"/>
                    <a:pt x="372894" y="374840"/>
                  </a:cubicBezTo>
                  <a:cubicBezTo>
                    <a:pt x="372894" y="375526"/>
                    <a:pt x="372894" y="376212"/>
                    <a:pt x="372894" y="377126"/>
                  </a:cubicBezTo>
                  <a:cubicBezTo>
                    <a:pt x="373351" y="455536"/>
                    <a:pt x="364207" y="658761"/>
                    <a:pt x="365579" y="706767"/>
                  </a:cubicBezTo>
                  <a:cubicBezTo>
                    <a:pt x="364436" y="715226"/>
                    <a:pt x="366722" y="728027"/>
                    <a:pt x="377694" y="730999"/>
                  </a:cubicBezTo>
                  <a:cubicBezTo>
                    <a:pt x="396211" y="737171"/>
                    <a:pt x="412213" y="739914"/>
                    <a:pt x="429587" y="722998"/>
                  </a:cubicBezTo>
                  <a:close/>
                  <a:moveTo>
                    <a:pt x="449018" y="578523"/>
                  </a:moveTo>
                  <a:cubicBezTo>
                    <a:pt x="449475" y="568007"/>
                    <a:pt x="453818" y="565264"/>
                    <a:pt x="463877" y="565035"/>
                  </a:cubicBezTo>
                  <a:cubicBezTo>
                    <a:pt x="501596" y="564807"/>
                    <a:pt x="506853" y="564350"/>
                    <a:pt x="507082" y="582409"/>
                  </a:cubicBezTo>
                  <a:cubicBezTo>
                    <a:pt x="507082" y="582866"/>
                    <a:pt x="507082" y="583552"/>
                    <a:pt x="507082" y="584238"/>
                  </a:cubicBezTo>
                  <a:cubicBezTo>
                    <a:pt x="506853" y="593610"/>
                    <a:pt x="505253" y="624929"/>
                    <a:pt x="505253" y="634530"/>
                  </a:cubicBezTo>
                  <a:cubicBezTo>
                    <a:pt x="505253" y="653504"/>
                    <a:pt x="503882" y="672477"/>
                    <a:pt x="502739" y="691451"/>
                  </a:cubicBezTo>
                  <a:cubicBezTo>
                    <a:pt x="502053" y="703796"/>
                    <a:pt x="496338" y="708368"/>
                    <a:pt x="485136" y="708368"/>
                  </a:cubicBezTo>
                  <a:cubicBezTo>
                    <a:pt x="478736" y="708368"/>
                    <a:pt x="472106" y="707910"/>
                    <a:pt x="465705" y="707225"/>
                  </a:cubicBezTo>
                  <a:cubicBezTo>
                    <a:pt x="442388" y="704481"/>
                    <a:pt x="441931" y="704481"/>
                    <a:pt x="443074" y="681393"/>
                  </a:cubicBezTo>
                  <a:cubicBezTo>
                    <a:pt x="443531" y="673392"/>
                    <a:pt x="443988" y="665391"/>
                    <a:pt x="444446" y="657390"/>
                  </a:cubicBezTo>
                  <a:cubicBezTo>
                    <a:pt x="446046" y="630872"/>
                    <a:pt x="447646" y="604812"/>
                    <a:pt x="449018" y="578523"/>
                  </a:cubicBezTo>
                  <a:close/>
                  <a:moveTo>
                    <a:pt x="376551" y="239052"/>
                  </a:moveTo>
                  <a:cubicBezTo>
                    <a:pt x="375408" y="238595"/>
                    <a:pt x="374494" y="238366"/>
                    <a:pt x="373351" y="237909"/>
                  </a:cubicBezTo>
                  <a:cubicBezTo>
                    <a:pt x="372894" y="237680"/>
                    <a:pt x="372437" y="237680"/>
                    <a:pt x="371979" y="237452"/>
                  </a:cubicBezTo>
                  <a:cubicBezTo>
                    <a:pt x="370836" y="236994"/>
                    <a:pt x="369922" y="236537"/>
                    <a:pt x="368779" y="236080"/>
                  </a:cubicBezTo>
                  <a:cubicBezTo>
                    <a:pt x="368322" y="235851"/>
                    <a:pt x="368093" y="235851"/>
                    <a:pt x="367636" y="235623"/>
                  </a:cubicBezTo>
                  <a:cubicBezTo>
                    <a:pt x="366493" y="235166"/>
                    <a:pt x="365350" y="234708"/>
                    <a:pt x="364436" y="234251"/>
                  </a:cubicBezTo>
                  <a:cubicBezTo>
                    <a:pt x="363978" y="234023"/>
                    <a:pt x="363750" y="234023"/>
                    <a:pt x="363293" y="233794"/>
                  </a:cubicBezTo>
                  <a:cubicBezTo>
                    <a:pt x="362150" y="233337"/>
                    <a:pt x="361007" y="232651"/>
                    <a:pt x="359864" y="232194"/>
                  </a:cubicBezTo>
                  <a:cubicBezTo>
                    <a:pt x="359635" y="231965"/>
                    <a:pt x="359178" y="231965"/>
                    <a:pt x="358949" y="231737"/>
                  </a:cubicBezTo>
                  <a:cubicBezTo>
                    <a:pt x="357806" y="231051"/>
                    <a:pt x="356663" y="230594"/>
                    <a:pt x="355520" y="229908"/>
                  </a:cubicBezTo>
                  <a:cubicBezTo>
                    <a:pt x="355292" y="229679"/>
                    <a:pt x="354834" y="229679"/>
                    <a:pt x="354606" y="229451"/>
                  </a:cubicBezTo>
                  <a:cubicBezTo>
                    <a:pt x="353463" y="228765"/>
                    <a:pt x="352320" y="228079"/>
                    <a:pt x="351177" y="227393"/>
                  </a:cubicBezTo>
                  <a:cubicBezTo>
                    <a:pt x="350948" y="227165"/>
                    <a:pt x="350720" y="227165"/>
                    <a:pt x="350491" y="226936"/>
                  </a:cubicBezTo>
                  <a:cubicBezTo>
                    <a:pt x="349348" y="226250"/>
                    <a:pt x="348205" y="225564"/>
                    <a:pt x="347062" y="224879"/>
                  </a:cubicBezTo>
                  <a:cubicBezTo>
                    <a:pt x="346833" y="224650"/>
                    <a:pt x="346605" y="224650"/>
                    <a:pt x="346376" y="224421"/>
                  </a:cubicBezTo>
                  <a:cubicBezTo>
                    <a:pt x="345233" y="223736"/>
                    <a:pt x="344090" y="222821"/>
                    <a:pt x="342947" y="222135"/>
                  </a:cubicBezTo>
                  <a:cubicBezTo>
                    <a:pt x="342719" y="221907"/>
                    <a:pt x="342490" y="221907"/>
                    <a:pt x="342261" y="221678"/>
                  </a:cubicBezTo>
                  <a:cubicBezTo>
                    <a:pt x="341118" y="220992"/>
                    <a:pt x="339975" y="220078"/>
                    <a:pt x="338832" y="219164"/>
                  </a:cubicBezTo>
                  <a:cubicBezTo>
                    <a:pt x="338604" y="218935"/>
                    <a:pt x="338375" y="218935"/>
                    <a:pt x="338375" y="218706"/>
                  </a:cubicBezTo>
                  <a:cubicBezTo>
                    <a:pt x="337232" y="217792"/>
                    <a:pt x="336089" y="216878"/>
                    <a:pt x="335175" y="216192"/>
                  </a:cubicBezTo>
                  <a:cubicBezTo>
                    <a:pt x="334946" y="215963"/>
                    <a:pt x="334946" y="215963"/>
                    <a:pt x="334718" y="215735"/>
                  </a:cubicBezTo>
                  <a:cubicBezTo>
                    <a:pt x="333575" y="214820"/>
                    <a:pt x="332660" y="213906"/>
                    <a:pt x="331517" y="212991"/>
                  </a:cubicBezTo>
                  <a:cubicBezTo>
                    <a:pt x="331289" y="212763"/>
                    <a:pt x="331289" y="212763"/>
                    <a:pt x="331060" y="212534"/>
                  </a:cubicBezTo>
                  <a:cubicBezTo>
                    <a:pt x="329917" y="211620"/>
                    <a:pt x="329003" y="210477"/>
                    <a:pt x="328088" y="209562"/>
                  </a:cubicBezTo>
                  <a:cubicBezTo>
                    <a:pt x="327860" y="209334"/>
                    <a:pt x="327860" y="209334"/>
                    <a:pt x="327631" y="209105"/>
                  </a:cubicBezTo>
                  <a:cubicBezTo>
                    <a:pt x="326717" y="208191"/>
                    <a:pt x="325574" y="207048"/>
                    <a:pt x="324659" y="205905"/>
                  </a:cubicBezTo>
                  <a:cubicBezTo>
                    <a:pt x="324659" y="205676"/>
                    <a:pt x="324431" y="205676"/>
                    <a:pt x="324431" y="205448"/>
                  </a:cubicBezTo>
                  <a:cubicBezTo>
                    <a:pt x="323516" y="204305"/>
                    <a:pt x="322602" y="203162"/>
                    <a:pt x="321687" y="202247"/>
                  </a:cubicBezTo>
                  <a:cubicBezTo>
                    <a:pt x="321687" y="202247"/>
                    <a:pt x="321459" y="202019"/>
                    <a:pt x="321459" y="202019"/>
                  </a:cubicBezTo>
                  <a:cubicBezTo>
                    <a:pt x="320544" y="200876"/>
                    <a:pt x="319630" y="199733"/>
                    <a:pt x="318944" y="198590"/>
                  </a:cubicBezTo>
                  <a:cubicBezTo>
                    <a:pt x="318944" y="198590"/>
                    <a:pt x="318716" y="198361"/>
                    <a:pt x="318716" y="198361"/>
                  </a:cubicBezTo>
                  <a:cubicBezTo>
                    <a:pt x="317801" y="197218"/>
                    <a:pt x="317115" y="195846"/>
                    <a:pt x="316201" y="194703"/>
                  </a:cubicBezTo>
                  <a:cubicBezTo>
                    <a:pt x="316201" y="194703"/>
                    <a:pt x="316201" y="194475"/>
                    <a:pt x="315972" y="194475"/>
                  </a:cubicBezTo>
                  <a:cubicBezTo>
                    <a:pt x="315287" y="193332"/>
                    <a:pt x="314372" y="191960"/>
                    <a:pt x="313686" y="190589"/>
                  </a:cubicBezTo>
                  <a:cubicBezTo>
                    <a:pt x="313686" y="190589"/>
                    <a:pt x="313686" y="190360"/>
                    <a:pt x="313686" y="190360"/>
                  </a:cubicBezTo>
                  <a:cubicBezTo>
                    <a:pt x="313001" y="188988"/>
                    <a:pt x="312315" y="187617"/>
                    <a:pt x="311629" y="186245"/>
                  </a:cubicBezTo>
                  <a:cubicBezTo>
                    <a:pt x="311629" y="186245"/>
                    <a:pt x="311629" y="186245"/>
                    <a:pt x="311629" y="186017"/>
                  </a:cubicBezTo>
                  <a:cubicBezTo>
                    <a:pt x="310943" y="184645"/>
                    <a:pt x="310486" y="183273"/>
                    <a:pt x="309800" y="181902"/>
                  </a:cubicBezTo>
                  <a:cubicBezTo>
                    <a:pt x="309800" y="181902"/>
                    <a:pt x="309800" y="181902"/>
                    <a:pt x="309800" y="181902"/>
                  </a:cubicBezTo>
                  <a:cubicBezTo>
                    <a:pt x="309343" y="180530"/>
                    <a:pt x="308657" y="178930"/>
                    <a:pt x="308200" y="177558"/>
                  </a:cubicBezTo>
                  <a:lnTo>
                    <a:pt x="308200" y="177558"/>
                  </a:lnTo>
                  <a:cubicBezTo>
                    <a:pt x="307743" y="176415"/>
                    <a:pt x="307514" y="175044"/>
                    <a:pt x="307057" y="173901"/>
                  </a:cubicBezTo>
                  <a:cubicBezTo>
                    <a:pt x="303399" y="159270"/>
                    <a:pt x="291055" y="135725"/>
                    <a:pt x="303628" y="89090"/>
                  </a:cubicBezTo>
                  <a:cubicBezTo>
                    <a:pt x="312543" y="58458"/>
                    <a:pt x="338375" y="37427"/>
                    <a:pt x="364436" y="24625"/>
                  </a:cubicBezTo>
                  <a:cubicBezTo>
                    <a:pt x="392096" y="11138"/>
                    <a:pt x="422043" y="9080"/>
                    <a:pt x="449246" y="16624"/>
                  </a:cubicBezTo>
                  <a:lnTo>
                    <a:pt x="449246" y="16624"/>
                  </a:lnTo>
                  <a:cubicBezTo>
                    <a:pt x="451075" y="17081"/>
                    <a:pt x="452904" y="17767"/>
                    <a:pt x="454733" y="18224"/>
                  </a:cubicBezTo>
                  <a:cubicBezTo>
                    <a:pt x="454733" y="18224"/>
                    <a:pt x="454733" y="18224"/>
                    <a:pt x="454733" y="18224"/>
                  </a:cubicBezTo>
                  <a:cubicBezTo>
                    <a:pt x="456561" y="18910"/>
                    <a:pt x="458162" y="19367"/>
                    <a:pt x="459990" y="20053"/>
                  </a:cubicBezTo>
                  <a:cubicBezTo>
                    <a:pt x="459990" y="20053"/>
                    <a:pt x="460219" y="20053"/>
                    <a:pt x="460219" y="20053"/>
                  </a:cubicBezTo>
                  <a:cubicBezTo>
                    <a:pt x="461819" y="20739"/>
                    <a:pt x="463648" y="21425"/>
                    <a:pt x="465248" y="22110"/>
                  </a:cubicBezTo>
                  <a:cubicBezTo>
                    <a:pt x="465477" y="22110"/>
                    <a:pt x="465477" y="22110"/>
                    <a:pt x="465705" y="22339"/>
                  </a:cubicBezTo>
                  <a:cubicBezTo>
                    <a:pt x="467306" y="23025"/>
                    <a:pt x="468906" y="23711"/>
                    <a:pt x="470506" y="24625"/>
                  </a:cubicBezTo>
                  <a:cubicBezTo>
                    <a:pt x="470735" y="24625"/>
                    <a:pt x="470735" y="24854"/>
                    <a:pt x="470963" y="24854"/>
                  </a:cubicBezTo>
                  <a:cubicBezTo>
                    <a:pt x="472563" y="25539"/>
                    <a:pt x="473935" y="26454"/>
                    <a:pt x="475535" y="27368"/>
                  </a:cubicBezTo>
                  <a:cubicBezTo>
                    <a:pt x="475764" y="27597"/>
                    <a:pt x="475992" y="27597"/>
                    <a:pt x="476221" y="27825"/>
                  </a:cubicBezTo>
                  <a:cubicBezTo>
                    <a:pt x="477593" y="28740"/>
                    <a:pt x="478964" y="29426"/>
                    <a:pt x="480336" y="30340"/>
                  </a:cubicBezTo>
                  <a:cubicBezTo>
                    <a:pt x="480564" y="30569"/>
                    <a:pt x="480793" y="30569"/>
                    <a:pt x="481022" y="30797"/>
                  </a:cubicBezTo>
                  <a:cubicBezTo>
                    <a:pt x="482393" y="31712"/>
                    <a:pt x="483765" y="32626"/>
                    <a:pt x="484908" y="33540"/>
                  </a:cubicBezTo>
                  <a:cubicBezTo>
                    <a:pt x="485136" y="33769"/>
                    <a:pt x="485594" y="33998"/>
                    <a:pt x="485822" y="34226"/>
                  </a:cubicBezTo>
                  <a:cubicBezTo>
                    <a:pt x="486965" y="35141"/>
                    <a:pt x="488337" y="36055"/>
                    <a:pt x="489480" y="36969"/>
                  </a:cubicBezTo>
                  <a:cubicBezTo>
                    <a:pt x="489708" y="37198"/>
                    <a:pt x="490166" y="37427"/>
                    <a:pt x="490394" y="37655"/>
                  </a:cubicBezTo>
                  <a:cubicBezTo>
                    <a:pt x="491537" y="38570"/>
                    <a:pt x="492680" y="39484"/>
                    <a:pt x="493823" y="40398"/>
                  </a:cubicBezTo>
                  <a:cubicBezTo>
                    <a:pt x="494280" y="40627"/>
                    <a:pt x="494509" y="41084"/>
                    <a:pt x="494966" y="41313"/>
                  </a:cubicBezTo>
                  <a:cubicBezTo>
                    <a:pt x="496109" y="42227"/>
                    <a:pt x="497024" y="43142"/>
                    <a:pt x="498167" y="44056"/>
                  </a:cubicBezTo>
                  <a:cubicBezTo>
                    <a:pt x="498624" y="44513"/>
                    <a:pt x="499081" y="44742"/>
                    <a:pt x="499310" y="45199"/>
                  </a:cubicBezTo>
                  <a:cubicBezTo>
                    <a:pt x="500224" y="46113"/>
                    <a:pt x="501367" y="47028"/>
                    <a:pt x="502281" y="48171"/>
                  </a:cubicBezTo>
                  <a:cubicBezTo>
                    <a:pt x="502739" y="48628"/>
                    <a:pt x="503196" y="49085"/>
                    <a:pt x="503424" y="49542"/>
                  </a:cubicBezTo>
                  <a:cubicBezTo>
                    <a:pt x="504339" y="50457"/>
                    <a:pt x="505253" y="51600"/>
                    <a:pt x="506168" y="52514"/>
                  </a:cubicBezTo>
                  <a:cubicBezTo>
                    <a:pt x="506625" y="52971"/>
                    <a:pt x="507082" y="53429"/>
                    <a:pt x="507539" y="53886"/>
                  </a:cubicBezTo>
                  <a:cubicBezTo>
                    <a:pt x="508454" y="54800"/>
                    <a:pt x="509139" y="55943"/>
                    <a:pt x="510054" y="56858"/>
                  </a:cubicBezTo>
                  <a:cubicBezTo>
                    <a:pt x="510511" y="57315"/>
                    <a:pt x="510968" y="58001"/>
                    <a:pt x="511425" y="58458"/>
                  </a:cubicBezTo>
                  <a:cubicBezTo>
                    <a:pt x="512340" y="59601"/>
                    <a:pt x="513026" y="60515"/>
                    <a:pt x="513711" y="61658"/>
                  </a:cubicBezTo>
                  <a:cubicBezTo>
                    <a:pt x="514169" y="62115"/>
                    <a:pt x="514626" y="62801"/>
                    <a:pt x="514854" y="63258"/>
                  </a:cubicBezTo>
                  <a:cubicBezTo>
                    <a:pt x="515769" y="64401"/>
                    <a:pt x="516455" y="65544"/>
                    <a:pt x="517140" y="66687"/>
                  </a:cubicBezTo>
                  <a:cubicBezTo>
                    <a:pt x="517369" y="67145"/>
                    <a:pt x="517826" y="67602"/>
                    <a:pt x="518055" y="68288"/>
                  </a:cubicBezTo>
                  <a:cubicBezTo>
                    <a:pt x="519198" y="70116"/>
                    <a:pt x="520112" y="71717"/>
                    <a:pt x="521255" y="73545"/>
                  </a:cubicBezTo>
                  <a:cubicBezTo>
                    <a:pt x="533371" y="94805"/>
                    <a:pt x="533600" y="123609"/>
                    <a:pt x="528570" y="146240"/>
                  </a:cubicBezTo>
                  <a:cubicBezTo>
                    <a:pt x="524684" y="164071"/>
                    <a:pt x="513711" y="231279"/>
                    <a:pt x="424329" y="246824"/>
                  </a:cubicBezTo>
                  <a:cubicBezTo>
                    <a:pt x="423186" y="246824"/>
                    <a:pt x="422043" y="247053"/>
                    <a:pt x="420900" y="247053"/>
                  </a:cubicBezTo>
                  <a:cubicBezTo>
                    <a:pt x="420443" y="247053"/>
                    <a:pt x="419985" y="247053"/>
                    <a:pt x="419757" y="247053"/>
                  </a:cubicBezTo>
                  <a:cubicBezTo>
                    <a:pt x="419071" y="247053"/>
                    <a:pt x="418157" y="247053"/>
                    <a:pt x="417471" y="247053"/>
                  </a:cubicBezTo>
                  <a:cubicBezTo>
                    <a:pt x="417014" y="247053"/>
                    <a:pt x="416328" y="247053"/>
                    <a:pt x="415871" y="247053"/>
                  </a:cubicBezTo>
                  <a:cubicBezTo>
                    <a:pt x="415185" y="247053"/>
                    <a:pt x="414499" y="247053"/>
                    <a:pt x="413813" y="247053"/>
                  </a:cubicBezTo>
                  <a:cubicBezTo>
                    <a:pt x="413127" y="247053"/>
                    <a:pt x="412670" y="247053"/>
                    <a:pt x="411984" y="246824"/>
                  </a:cubicBezTo>
                  <a:cubicBezTo>
                    <a:pt x="411299" y="246824"/>
                    <a:pt x="410613" y="246824"/>
                    <a:pt x="409927" y="246596"/>
                  </a:cubicBezTo>
                  <a:cubicBezTo>
                    <a:pt x="409241" y="246596"/>
                    <a:pt x="408555" y="246367"/>
                    <a:pt x="407870" y="246367"/>
                  </a:cubicBezTo>
                  <a:cubicBezTo>
                    <a:pt x="407184" y="246367"/>
                    <a:pt x="406498" y="246138"/>
                    <a:pt x="405812" y="246138"/>
                  </a:cubicBezTo>
                  <a:cubicBezTo>
                    <a:pt x="405126" y="246138"/>
                    <a:pt x="404441" y="245910"/>
                    <a:pt x="403755" y="245910"/>
                  </a:cubicBezTo>
                  <a:cubicBezTo>
                    <a:pt x="403069" y="245910"/>
                    <a:pt x="402383" y="245681"/>
                    <a:pt x="401926" y="245681"/>
                  </a:cubicBezTo>
                  <a:cubicBezTo>
                    <a:pt x="401240" y="245453"/>
                    <a:pt x="400326" y="245453"/>
                    <a:pt x="399640" y="245224"/>
                  </a:cubicBezTo>
                  <a:cubicBezTo>
                    <a:pt x="398954" y="245224"/>
                    <a:pt x="398497" y="244995"/>
                    <a:pt x="397811" y="244995"/>
                  </a:cubicBezTo>
                  <a:cubicBezTo>
                    <a:pt x="396897" y="244767"/>
                    <a:pt x="396211" y="244767"/>
                    <a:pt x="395297" y="244538"/>
                  </a:cubicBezTo>
                  <a:cubicBezTo>
                    <a:pt x="394611" y="244310"/>
                    <a:pt x="394154" y="244310"/>
                    <a:pt x="393468" y="244081"/>
                  </a:cubicBezTo>
                  <a:cubicBezTo>
                    <a:pt x="392553" y="243852"/>
                    <a:pt x="391639" y="243624"/>
                    <a:pt x="390725" y="243395"/>
                  </a:cubicBezTo>
                  <a:cubicBezTo>
                    <a:pt x="390267" y="243167"/>
                    <a:pt x="389582" y="243167"/>
                    <a:pt x="389124" y="242938"/>
                  </a:cubicBezTo>
                  <a:cubicBezTo>
                    <a:pt x="388210" y="242709"/>
                    <a:pt x="387296" y="242481"/>
                    <a:pt x="386381" y="242252"/>
                  </a:cubicBezTo>
                  <a:cubicBezTo>
                    <a:pt x="385924" y="242024"/>
                    <a:pt x="385238" y="242024"/>
                    <a:pt x="384781" y="241795"/>
                  </a:cubicBezTo>
                  <a:cubicBezTo>
                    <a:pt x="383867" y="241566"/>
                    <a:pt x="382952" y="241109"/>
                    <a:pt x="381809" y="240881"/>
                  </a:cubicBezTo>
                  <a:cubicBezTo>
                    <a:pt x="381352" y="240652"/>
                    <a:pt x="380895" y="240652"/>
                    <a:pt x="380438" y="240423"/>
                  </a:cubicBezTo>
                  <a:cubicBezTo>
                    <a:pt x="379523" y="240195"/>
                    <a:pt x="378380" y="239738"/>
                    <a:pt x="377466" y="239280"/>
                  </a:cubicBezTo>
                  <a:cubicBezTo>
                    <a:pt x="377466" y="239509"/>
                    <a:pt x="377009" y="239280"/>
                    <a:pt x="376551" y="239052"/>
                  </a:cubicBezTo>
                  <a:close/>
                  <a:moveTo>
                    <a:pt x="53997" y="130924"/>
                  </a:moveTo>
                  <a:cubicBezTo>
                    <a:pt x="63598" y="108978"/>
                    <a:pt x="82572" y="100063"/>
                    <a:pt x="102689" y="93662"/>
                  </a:cubicBezTo>
                  <a:cubicBezTo>
                    <a:pt x="133778" y="83832"/>
                    <a:pt x="175841" y="96863"/>
                    <a:pt x="192071" y="124752"/>
                  </a:cubicBezTo>
                  <a:cubicBezTo>
                    <a:pt x="208530" y="152870"/>
                    <a:pt x="203730" y="183959"/>
                    <a:pt x="187956" y="211391"/>
                  </a:cubicBezTo>
                  <a:cubicBezTo>
                    <a:pt x="176298" y="231508"/>
                    <a:pt x="159381" y="239280"/>
                    <a:pt x="127606" y="239280"/>
                  </a:cubicBezTo>
                  <a:cubicBezTo>
                    <a:pt x="62226" y="241795"/>
                    <a:pt x="35252" y="173444"/>
                    <a:pt x="53997" y="130924"/>
                  </a:cubicBezTo>
                  <a:close/>
                  <a:moveTo>
                    <a:pt x="295856" y="370040"/>
                  </a:moveTo>
                  <a:cubicBezTo>
                    <a:pt x="290598" y="371183"/>
                    <a:pt x="286026" y="369354"/>
                    <a:pt x="281225" y="367754"/>
                  </a:cubicBezTo>
                  <a:cubicBezTo>
                    <a:pt x="258594" y="359753"/>
                    <a:pt x="235048" y="352437"/>
                    <a:pt x="213331" y="341465"/>
                  </a:cubicBezTo>
                  <a:cubicBezTo>
                    <a:pt x="199615" y="334607"/>
                    <a:pt x="195957" y="338493"/>
                    <a:pt x="196415" y="354952"/>
                  </a:cubicBezTo>
                  <a:cubicBezTo>
                    <a:pt x="198929" y="433362"/>
                    <a:pt x="207845" y="511314"/>
                    <a:pt x="213102" y="589496"/>
                  </a:cubicBezTo>
                  <a:cubicBezTo>
                    <a:pt x="215388" y="623786"/>
                    <a:pt x="216989" y="658304"/>
                    <a:pt x="218360" y="692594"/>
                  </a:cubicBezTo>
                  <a:cubicBezTo>
                    <a:pt x="219046" y="707225"/>
                    <a:pt x="214474" y="712025"/>
                    <a:pt x="200301" y="715454"/>
                  </a:cubicBezTo>
                  <a:cubicBezTo>
                    <a:pt x="184985" y="719112"/>
                    <a:pt x="177669" y="714540"/>
                    <a:pt x="176755" y="698766"/>
                  </a:cubicBezTo>
                  <a:cubicBezTo>
                    <a:pt x="175155" y="673163"/>
                    <a:pt x="169211" y="565035"/>
                    <a:pt x="164182" y="536918"/>
                  </a:cubicBezTo>
                  <a:cubicBezTo>
                    <a:pt x="162353" y="526402"/>
                    <a:pt x="163268" y="518858"/>
                    <a:pt x="153895" y="513143"/>
                  </a:cubicBezTo>
                  <a:cubicBezTo>
                    <a:pt x="142922" y="506514"/>
                    <a:pt x="128749" y="507200"/>
                    <a:pt x="123491" y="518630"/>
                  </a:cubicBezTo>
                  <a:cubicBezTo>
                    <a:pt x="118462" y="530060"/>
                    <a:pt x="102917" y="644588"/>
                    <a:pt x="96516" y="689622"/>
                  </a:cubicBezTo>
                  <a:cubicBezTo>
                    <a:pt x="92859" y="716826"/>
                    <a:pt x="69542" y="716140"/>
                    <a:pt x="57426" y="709053"/>
                  </a:cubicBezTo>
                  <a:cubicBezTo>
                    <a:pt x="51939" y="706082"/>
                    <a:pt x="52625" y="700595"/>
                    <a:pt x="51482" y="695566"/>
                  </a:cubicBezTo>
                  <a:cubicBezTo>
                    <a:pt x="47825" y="677278"/>
                    <a:pt x="53540" y="570522"/>
                    <a:pt x="57197" y="535546"/>
                  </a:cubicBezTo>
                  <a:cubicBezTo>
                    <a:pt x="63141" y="479310"/>
                    <a:pt x="55826" y="422618"/>
                    <a:pt x="64512" y="366611"/>
                  </a:cubicBezTo>
                  <a:cubicBezTo>
                    <a:pt x="65198" y="361810"/>
                    <a:pt x="65655" y="356324"/>
                    <a:pt x="57426" y="350380"/>
                  </a:cubicBezTo>
                  <a:cubicBezTo>
                    <a:pt x="55368" y="364782"/>
                    <a:pt x="52397" y="376898"/>
                    <a:pt x="52168" y="389013"/>
                  </a:cubicBezTo>
                  <a:cubicBezTo>
                    <a:pt x="51482" y="420560"/>
                    <a:pt x="46682" y="451878"/>
                    <a:pt x="48510" y="483425"/>
                  </a:cubicBezTo>
                  <a:cubicBezTo>
                    <a:pt x="48968" y="489597"/>
                    <a:pt x="51025" y="498056"/>
                    <a:pt x="44853" y="501485"/>
                  </a:cubicBezTo>
                  <a:cubicBezTo>
                    <a:pt x="37995" y="505142"/>
                    <a:pt x="30680" y="500113"/>
                    <a:pt x="24279" y="496684"/>
                  </a:cubicBezTo>
                  <a:cubicBezTo>
                    <a:pt x="11249" y="489597"/>
                    <a:pt x="13306" y="476567"/>
                    <a:pt x="14449" y="465366"/>
                  </a:cubicBezTo>
                  <a:cubicBezTo>
                    <a:pt x="16964" y="441363"/>
                    <a:pt x="20393" y="417360"/>
                    <a:pt x="24279" y="393585"/>
                  </a:cubicBezTo>
                  <a:cubicBezTo>
                    <a:pt x="28622" y="366839"/>
                    <a:pt x="34337" y="340322"/>
                    <a:pt x="38681" y="313575"/>
                  </a:cubicBezTo>
                  <a:cubicBezTo>
                    <a:pt x="40509" y="302831"/>
                    <a:pt x="45767" y="294144"/>
                    <a:pt x="52168" y="286372"/>
                  </a:cubicBezTo>
                  <a:cubicBezTo>
                    <a:pt x="78457" y="255054"/>
                    <a:pt x="144980" y="240652"/>
                    <a:pt x="179727" y="260997"/>
                  </a:cubicBezTo>
                  <a:cubicBezTo>
                    <a:pt x="204187" y="275399"/>
                    <a:pt x="229790" y="288429"/>
                    <a:pt x="252422" y="306260"/>
                  </a:cubicBezTo>
                  <a:cubicBezTo>
                    <a:pt x="253107" y="306717"/>
                    <a:pt x="285569" y="324320"/>
                    <a:pt x="312086" y="317233"/>
                  </a:cubicBezTo>
                  <a:cubicBezTo>
                    <a:pt x="341347" y="307403"/>
                    <a:pt x="378609" y="296202"/>
                    <a:pt x="384095" y="305346"/>
                  </a:cubicBezTo>
                  <a:cubicBezTo>
                    <a:pt x="395068" y="323862"/>
                    <a:pt x="386153" y="334607"/>
                    <a:pt x="378152" y="338950"/>
                  </a:cubicBezTo>
                  <a:cubicBezTo>
                    <a:pt x="352091" y="353580"/>
                    <a:pt x="324888" y="364325"/>
                    <a:pt x="295856" y="370040"/>
                  </a:cubicBezTo>
                  <a:close/>
                  <a:moveTo>
                    <a:pt x="386153" y="719569"/>
                  </a:moveTo>
                  <a:cubicBezTo>
                    <a:pt x="380209" y="716369"/>
                    <a:pt x="379295" y="710654"/>
                    <a:pt x="379523" y="704481"/>
                  </a:cubicBezTo>
                  <a:cubicBezTo>
                    <a:pt x="379523" y="691451"/>
                    <a:pt x="379523" y="678421"/>
                    <a:pt x="379523" y="665391"/>
                  </a:cubicBezTo>
                  <a:cubicBezTo>
                    <a:pt x="379523" y="661733"/>
                    <a:pt x="379523" y="657847"/>
                    <a:pt x="379523" y="654189"/>
                  </a:cubicBezTo>
                  <a:cubicBezTo>
                    <a:pt x="380209" y="562064"/>
                    <a:pt x="380666" y="469938"/>
                    <a:pt x="384781" y="377812"/>
                  </a:cubicBezTo>
                  <a:cubicBezTo>
                    <a:pt x="385467" y="364096"/>
                    <a:pt x="381581" y="359067"/>
                    <a:pt x="388896" y="346037"/>
                  </a:cubicBezTo>
                  <a:cubicBezTo>
                    <a:pt x="401469" y="336207"/>
                    <a:pt x="404669" y="299174"/>
                    <a:pt x="389124" y="289344"/>
                  </a:cubicBezTo>
                  <a:cubicBezTo>
                    <a:pt x="387067" y="282029"/>
                    <a:pt x="387753" y="278600"/>
                    <a:pt x="388439" y="271284"/>
                  </a:cubicBezTo>
                  <a:cubicBezTo>
                    <a:pt x="389353" y="261226"/>
                    <a:pt x="396897" y="256425"/>
                    <a:pt x="407641" y="259626"/>
                  </a:cubicBezTo>
                  <a:cubicBezTo>
                    <a:pt x="411756" y="260769"/>
                    <a:pt x="416328" y="260540"/>
                    <a:pt x="420671" y="260540"/>
                  </a:cubicBezTo>
                  <a:cubicBezTo>
                    <a:pt x="427986" y="260312"/>
                    <a:pt x="432787" y="260083"/>
                    <a:pt x="436216" y="260769"/>
                  </a:cubicBezTo>
                  <a:cubicBezTo>
                    <a:pt x="436216" y="260769"/>
                    <a:pt x="436445" y="260769"/>
                    <a:pt x="436445" y="260769"/>
                  </a:cubicBezTo>
                  <a:cubicBezTo>
                    <a:pt x="436902" y="260769"/>
                    <a:pt x="437130" y="260997"/>
                    <a:pt x="437588" y="260997"/>
                  </a:cubicBezTo>
                  <a:cubicBezTo>
                    <a:pt x="437588" y="260997"/>
                    <a:pt x="437588" y="260997"/>
                    <a:pt x="437816" y="260997"/>
                  </a:cubicBezTo>
                  <a:cubicBezTo>
                    <a:pt x="438273" y="261226"/>
                    <a:pt x="438502" y="261226"/>
                    <a:pt x="438959" y="261455"/>
                  </a:cubicBezTo>
                  <a:cubicBezTo>
                    <a:pt x="438959" y="261455"/>
                    <a:pt x="439188" y="261455"/>
                    <a:pt x="439188" y="261455"/>
                  </a:cubicBezTo>
                  <a:cubicBezTo>
                    <a:pt x="439416" y="261683"/>
                    <a:pt x="439645" y="261683"/>
                    <a:pt x="439874" y="261912"/>
                  </a:cubicBezTo>
                  <a:cubicBezTo>
                    <a:pt x="439874" y="261912"/>
                    <a:pt x="440102" y="261912"/>
                    <a:pt x="440102" y="261912"/>
                  </a:cubicBezTo>
                  <a:cubicBezTo>
                    <a:pt x="440331" y="262140"/>
                    <a:pt x="440559" y="262369"/>
                    <a:pt x="440788" y="262598"/>
                  </a:cubicBezTo>
                  <a:cubicBezTo>
                    <a:pt x="440788" y="262598"/>
                    <a:pt x="440788" y="262598"/>
                    <a:pt x="440788" y="262598"/>
                  </a:cubicBezTo>
                  <a:cubicBezTo>
                    <a:pt x="441017" y="262826"/>
                    <a:pt x="441245" y="263055"/>
                    <a:pt x="441245" y="263283"/>
                  </a:cubicBezTo>
                  <a:cubicBezTo>
                    <a:pt x="441245" y="263283"/>
                    <a:pt x="441245" y="263512"/>
                    <a:pt x="441474" y="263512"/>
                  </a:cubicBezTo>
                  <a:cubicBezTo>
                    <a:pt x="441702" y="263741"/>
                    <a:pt x="441931" y="264198"/>
                    <a:pt x="441931" y="264426"/>
                  </a:cubicBezTo>
                  <a:cubicBezTo>
                    <a:pt x="441931" y="264426"/>
                    <a:pt x="441931" y="264426"/>
                    <a:pt x="441931" y="264426"/>
                  </a:cubicBezTo>
                  <a:cubicBezTo>
                    <a:pt x="442160" y="264655"/>
                    <a:pt x="442160" y="265112"/>
                    <a:pt x="442388" y="265569"/>
                  </a:cubicBezTo>
                  <a:cubicBezTo>
                    <a:pt x="442388" y="265569"/>
                    <a:pt x="442388" y="265798"/>
                    <a:pt x="442388" y="265798"/>
                  </a:cubicBezTo>
                  <a:cubicBezTo>
                    <a:pt x="442388" y="266255"/>
                    <a:pt x="442617" y="266484"/>
                    <a:pt x="442617" y="266941"/>
                  </a:cubicBezTo>
                  <a:cubicBezTo>
                    <a:pt x="442617" y="266941"/>
                    <a:pt x="442617" y="266941"/>
                    <a:pt x="442617" y="266941"/>
                  </a:cubicBezTo>
                  <a:cubicBezTo>
                    <a:pt x="442617" y="267398"/>
                    <a:pt x="442845" y="267855"/>
                    <a:pt x="442845" y="268313"/>
                  </a:cubicBezTo>
                  <a:cubicBezTo>
                    <a:pt x="442845" y="268541"/>
                    <a:pt x="442845" y="268541"/>
                    <a:pt x="442845" y="268770"/>
                  </a:cubicBezTo>
                  <a:cubicBezTo>
                    <a:pt x="442845" y="269227"/>
                    <a:pt x="442845" y="269684"/>
                    <a:pt x="443074" y="270141"/>
                  </a:cubicBezTo>
                  <a:cubicBezTo>
                    <a:pt x="443074" y="270141"/>
                    <a:pt x="443074" y="270370"/>
                    <a:pt x="443074" y="270370"/>
                  </a:cubicBezTo>
                  <a:cubicBezTo>
                    <a:pt x="443074" y="270827"/>
                    <a:pt x="443074" y="271513"/>
                    <a:pt x="443074" y="272199"/>
                  </a:cubicBezTo>
                  <a:cubicBezTo>
                    <a:pt x="443074" y="272427"/>
                    <a:pt x="443074" y="272427"/>
                    <a:pt x="443074" y="272656"/>
                  </a:cubicBezTo>
                  <a:cubicBezTo>
                    <a:pt x="443074" y="273113"/>
                    <a:pt x="443074" y="273799"/>
                    <a:pt x="443074" y="274256"/>
                  </a:cubicBezTo>
                  <a:cubicBezTo>
                    <a:pt x="443074" y="274485"/>
                    <a:pt x="443074" y="274485"/>
                    <a:pt x="443074" y="274713"/>
                  </a:cubicBezTo>
                  <a:cubicBezTo>
                    <a:pt x="443074" y="275399"/>
                    <a:pt x="443074" y="276085"/>
                    <a:pt x="443074" y="276999"/>
                  </a:cubicBezTo>
                  <a:cubicBezTo>
                    <a:pt x="443074" y="277228"/>
                    <a:pt x="443074" y="277228"/>
                    <a:pt x="443074" y="277457"/>
                  </a:cubicBezTo>
                  <a:cubicBezTo>
                    <a:pt x="443074" y="278142"/>
                    <a:pt x="443074" y="278828"/>
                    <a:pt x="443074" y="279514"/>
                  </a:cubicBezTo>
                  <a:cubicBezTo>
                    <a:pt x="443074" y="279743"/>
                    <a:pt x="443074" y="279971"/>
                    <a:pt x="443074" y="280200"/>
                  </a:cubicBezTo>
                  <a:cubicBezTo>
                    <a:pt x="443074" y="281114"/>
                    <a:pt x="443074" y="282029"/>
                    <a:pt x="443074" y="282943"/>
                  </a:cubicBezTo>
                  <a:cubicBezTo>
                    <a:pt x="441245" y="331863"/>
                    <a:pt x="437588" y="555663"/>
                    <a:pt x="433244" y="618528"/>
                  </a:cubicBezTo>
                  <a:cubicBezTo>
                    <a:pt x="431415" y="645503"/>
                    <a:pt x="429129" y="672477"/>
                    <a:pt x="426386" y="699452"/>
                  </a:cubicBezTo>
                  <a:cubicBezTo>
                    <a:pt x="423872" y="722541"/>
                    <a:pt x="401697" y="728027"/>
                    <a:pt x="386153" y="719569"/>
                  </a:cubicBezTo>
                  <a:close/>
                </a:path>
              </a:pathLst>
            </a:custGeom>
            <a:solidFill>
              <a:srgbClr val="000000"/>
            </a:solidFill>
            <a:ln w="2286" cap="flat">
              <a:noFill/>
              <a:prstDash val="solid"/>
              <a:miter/>
            </a:ln>
          </p:spPr>
          <p:txBody>
            <a:bodyPr rtlCol="0" anchor="ctr"/>
            <a:lstStyle/>
            <a:p>
              <a:endParaRPr lang="en-US"/>
            </a:p>
          </p:txBody>
        </p:sp>
        <p:sp>
          <p:nvSpPr>
            <p:cNvPr id="119" name="Freeform 569">
              <a:extLst>
                <a:ext uri="{FF2B5EF4-FFF2-40B4-BE49-F238E27FC236}">
                  <a16:creationId xmlns:a16="http://schemas.microsoft.com/office/drawing/2014/main" id="{C29C4C2E-C145-7727-5EA8-DFA47A3D9565}"/>
                </a:ext>
              </a:extLst>
            </p:cNvPr>
            <p:cNvSpPr/>
            <p:nvPr/>
          </p:nvSpPr>
          <p:spPr>
            <a:xfrm>
              <a:off x="6341156" y="3100788"/>
              <a:ext cx="628851" cy="777965"/>
            </a:xfrm>
            <a:custGeom>
              <a:avLst/>
              <a:gdLst>
                <a:gd name="connsiteX0" fmla="*/ 543870 w 628851"/>
                <a:gd name="connsiteY0" fmla="*/ 768952 h 777965"/>
                <a:gd name="connsiteX1" fmla="*/ 574045 w 628851"/>
                <a:gd name="connsiteY1" fmla="*/ 743349 h 777965"/>
                <a:gd name="connsiteX2" fmla="*/ 613593 w 628851"/>
                <a:gd name="connsiteY2" fmla="*/ 505148 h 777965"/>
                <a:gd name="connsiteX3" fmla="*/ 625023 w 628851"/>
                <a:gd name="connsiteY3" fmla="*/ 386961 h 777965"/>
                <a:gd name="connsiteX4" fmla="*/ 623651 w 628851"/>
                <a:gd name="connsiteY4" fmla="*/ 306266 h 777965"/>
                <a:gd name="connsiteX5" fmla="*/ 582275 w 628851"/>
                <a:gd name="connsiteY5" fmla="*/ 269461 h 777965"/>
                <a:gd name="connsiteX6" fmla="*/ 532440 w 628851"/>
                <a:gd name="connsiteY6" fmla="*/ 261460 h 777965"/>
                <a:gd name="connsiteX7" fmla="*/ 518267 w 628851"/>
                <a:gd name="connsiteY7" fmla="*/ 246830 h 777965"/>
                <a:gd name="connsiteX8" fmla="*/ 512552 w 628851"/>
                <a:gd name="connsiteY8" fmla="*/ 176649 h 777965"/>
                <a:gd name="connsiteX9" fmla="*/ 476204 w 628851"/>
                <a:gd name="connsiteY9" fmla="*/ 74465 h 777965"/>
                <a:gd name="connsiteX10" fmla="*/ 343845 w 628851"/>
                <a:gd name="connsiteY10" fmla="*/ 856 h 777965"/>
                <a:gd name="connsiteX11" fmla="*/ 182225 w 628851"/>
                <a:gd name="connsiteY11" fmla="*/ 46119 h 777965"/>
                <a:gd name="connsiteX12" fmla="*/ 115016 w 628851"/>
                <a:gd name="connsiteY12" fmla="*/ 161333 h 777965"/>
                <a:gd name="connsiteX13" fmla="*/ 108158 w 628851"/>
                <a:gd name="connsiteY13" fmla="*/ 248887 h 777965"/>
                <a:gd name="connsiteX14" fmla="*/ 96043 w 628851"/>
                <a:gd name="connsiteY14" fmla="*/ 263060 h 777965"/>
                <a:gd name="connsiteX15" fmla="*/ 44608 w 628851"/>
                <a:gd name="connsiteY15" fmla="*/ 274490 h 777965"/>
                <a:gd name="connsiteX16" fmla="*/ 488 w 628851"/>
                <a:gd name="connsiteY16" fmla="*/ 326611 h 777965"/>
                <a:gd name="connsiteX17" fmla="*/ 5746 w 628851"/>
                <a:gd name="connsiteY17" fmla="*/ 407535 h 777965"/>
                <a:gd name="connsiteX18" fmla="*/ 46894 w 628851"/>
                <a:gd name="connsiteY18" fmla="*/ 678426 h 777965"/>
                <a:gd name="connsiteX19" fmla="*/ 63353 w 628851"/>
                <a:gd name="connsiteY19" fmla="*/ 760037 h 777965"/>
                <a:gd name="connsiteX20" fmla="*/ 62896 w 628851"/>
                <a:gd name="connsiteY20" fmla="*/ 759579 h 777965"/>
                <a:gd name="connsiteX21" fmla="*/ 123017 w 628851"/>
                <a:gd name="connsiteY21" fmla="*/ 776953 h 777965"/>
                <a:gd name="connsiteX22" fmla="*/ 162565 w 628851"/>
                <a:gd name="connsiteY22" fmla="*/ 777867 h 777965"/>
                <a:gd name="connsiteX23" fmla="*/ 412654 w 628851"/>
                <a:gd name="connsiteY23" fmla="*/ 771467 h 777965"/>
                <a:gd name="connsiteX24" fmla="*/ 543870 w 628851"/>
                <a:gd name="connsiteY24" fmla="*/ 768952 h 777965"/>
                <a:gd name="connsiteX25" fmla="*/ 121646 w 628851"/>
                <a:gd name="connsiteY25" fmla="*/ 249573 h 777965"/>
                <a:gd name="connsiteX26" fmla="*/ 128275 w 628851"/>
                <a:gd name="connsiteY26" fmla="*/ 166591 h 777965"/>
                <a:gd name="connsiteX27" fmla="*/ 196627 w 628851"/>
                <a:gd name="connsiteY27" fmla="*/ 52748 h 777965"/>
                <a:gd name="connsiteX28" fmla="*/ 325328 w 628851"/>
                <a:gd name="connsiteY28" fmla="*/ 14115 h 777965"/>
                <a:gd name="connsiteX29" fmla="*/ 495864 w 628851"/>
                <a:gd name="connsiteY29" fmla="*/ 160876 h 777965"/>
                <a:gd name="connsiteX30" fmla="*/ 502951 w 628851"/>
                <a:gd name="connsiteY30" fmla="*/ 239514 h 777965"/>
                <a:gd name="connsiteX31" fmla="*/ 484891 w 628851"/>
                <a:gd name="connsiteY31" fmla="*/ 258031 h 777965"/>
                <a:gd name="connsiteX32" fmla="*/ 484891 w 628851"/>
                <a:gd name="connsiteY32" fmla="*/ 258031 h 777965"/>
                <a:gd name="connsiteX33" fmla="*/ 482834 w 628851"/>
                <a:gd name="connsiteY33" fmla="*/ 258031 h 777965"/>
                <a:gd name="connsiteX34" fmla="*/ 428884 w 628851"/>
                <a:gd name="connsiteY34" fmla="*/ 254602 h 777965"/>
                <a:gd name="connsiteX35" fmla="*/ 411053 w 628851"/>
                <a:gd name="connsiteY35" fmla="*/ 145560 h 777965"/>
                <a:gd name="connsiteX36" fmla="*/ 283952 w 628851"/>
                <a:gd name="connsiteY36" fmla="*/ 93439 h 777965"/>
                <a:gd name="connsiteX37" fmla="*/ 203256 w 628851"/>
                <a:gd name="connsiteY37" fmla="*/ 191051 h 777965"/>
                <a:gd name="connsiteX38" fmla="*/ 198227 w 628851"/>
                <a:gd name="connsiteY38" fmla="*/ 247515 h 777965"/>
                <a:gd name="connsiteX39" fmla="*/ 189997 w 628851"/>
                <a:gd name="connsiteY39" fmla="*/ 257802 h 777965"/>
                <a:gd name="connsiteX40" fmla="*/ 186111 w 628851"/>
                <a:gd name="connsiteY40" fmla="*/ 258031 h 777965"/>
                <a:gd name="connsiteX41" fmla="*/ 184968 w 628851"/>
                <a:gd name="connsiteY41" fmla="*/ 258031 h 777965"/>
                <a:gd name="connsiteX42" fmla="*/ 182453 w 628851"/>
                <a:gd name="connsiteY42" fmla="*/ 258260 h 777965"/>
                <a:gd name="connsiteX43" fmla="*/ 181082 w 628851"/>
                <a:gd name="connsiteY43" fmla="*/ 258488 h 777965"/>
                <a:gd name="connsiteX44" fmla="*/ 178567 w 628851"/>
                <a:gd name="connsiteY44" fmla="*/ 258717 h 777965"/>
                <a:gd name="connsiteX45" fmla="*/ 177196 w 628851"/>
                <a:gd name="connsiteY45" fmla="*/ 258945 h 777965"/>
                <a:gd name="connsiteX46" fmla="*/ 174681 w 628851"/>
                <a:gd name="connsiteY46" fmla="*/ 259174 h 777965"/>
                <a:gd name="connsiteX47" fmla="*/ 133304 w 628851"/>
                <a:gd name="connsiteY47" fmla="*/ 262146 h 777965"/>
                <a:gd name="connsiteX48" fmla="*/ 121646 w 628851"/>
                <a:gd name="connsiteY48" fmla="*/ 249573 h 777965"/>
                <a:gd name="connsiteX49" fmla="*/ 392308 w 628851"/>
                <a:gd name="connsiteY49" fmla="*/ 256202 h 777965"/>
                <a:gd name="connsiteX50" fmla="*/ 221544 w 628851"/>
                <a:gd name="connsiteY50" fmla="*/ 254145 h 777965"/>
                <a:gd name="connsiteX51" fmla="*/ 211486 w 628851"/>
                <a:gd name="connsiteY51" fmla="*/ 245458 h 777965"/>
                <a:gd name="connsiteX52" fmla="*/ 213772 w 628851"/>
                <a:gd name="connsiteY52" fmla="*/ 208425 h 777965"/>
                <a:gd name="connsiteX53" fmla="*/ 254234 w 628851"/>
                <a:gd name="connsiteY53" fmla="*/ 125672 h 777965"/>
                <a:gd name="connsiteX54" fmla="*/ 347731 w 628851"/>
                <a:gd name="connsiteY54" fmla="*/ 107155 h 777965"/>
                <a:gd name="connsiteX55" fmla="*/ 410139 w 628851"/>
                <a:gd name="connsiteY55" fmla="*/ 238371 h 777965"/>
                <a:gd name="connsiteX56" fmla="*/ 392308 w 628851"/>
                <a:gd name="connsiteY56" fmla="*/ 256202 h 777965"/>
                <a:gd name="connsiteX57" fmla="*/ 177424 w 628851"/>
                <a:gd name="connsiteY57" fmla="*/ 767809 h 777965"/>
                <a:gd name="connsiteX58" fmla="*/ 105187 w 628851"/>
                <a:gd name="connsiteY58" fmla="*/ 763466 h 777965"/>
                <a:gd name="connsiteX59" fmla="*/ 67468 w 628851"/>
                <a:gd name="connsiteY59" fmla="*/ 729861 h 777965"/>
                <a:gd name="connsiteX60" fmla="*/ 67010 w 628851"/>
                <a:gd name="connsiteY60" fmla="*/ 727804 h 777965"/>
                <a:gd name="connsiteX61" fmla="*/ 66782 w 628851"/>
                <a:gd name="connsiteY61" fmla="*/ 727118 h 777965"/>
                <a:gd name="connsiteX62" fmla="*/ 66325 w 628851"/>
                <a:gd name="connsiteY62" fmla="*/ 725289 h 777965"/>
                <a:gd name="connsiteX63" fmla="*/ 66096 w 628851"/>
                <a:gd name="connsiteY63" fmla="*/ 724604 h 777965"/>
                <a:gd name="connsiteX64" fmla="*/ 65410 w 628851"/>
                <a:gd name="connsiteY64" fmla="*/ 722089 h 777965"/>
                <a:gd name="connsiteX65" fmla="*/ 65182 w 628851"/>
                <a:gd name="connsiteY65" fmla="*/ 721175 h 777965"/>
                <a:gd name="connsiteX66" fmla="*/ 64724 w 628851"/>
                <a:gd name="connsiteY66" fmla="*/ 719117 h 777965"/>
                <a:gd name="connsiteX67" fmla="*/ 64496 w 628851"/>
                <a:gd name="connsiteY67" fmla="*/ 717746 h 777965"/>
                <a:gd name="connsiteX68" fmla="*/ 64039 w 628851"/>
                <a:gd name="connsiteY68" fmla="*/ 715917 h 777965"/>
                <a:gd name="connsiteX69" fmla="*/ 63810 w 628851"/>
                <a:gd name="connsiteY69" fmla="*/ 714545 h 777965"/>
                <a:gd name="connsiteX70" fmla="*/ 63124 w 628851"/>
                <a:gd name="connsiteY70" fmla="*/ 711573 h 777965"/>
                <a:gd name="connsiteX71" fmla="*/ 62667 w 628851"/>
                <a:gd name="connsiteY71" fmla="*/ 709745 h 777965"/>
                <a:gd name="connsiteX72" fmla="*/ 62438 w 628851"/>
                <a:gd name="connsiteY72" fmla="*/ 708144 h 777965"/>
                <a:gd name="connsiteX73" fmla="*/ 61981 w 628851"/>
                <a:gd name="connsiteY73" fmla="*/ 706087 h 777965"/>
                <a:gd name="connsiteX74" fmla="*/ 61753 w 628851"/>
                <a:gd name="connsiteY74" fmla="*/ 704944 h 777965"/>
                <a:gd name="connsiteX75" fmla="*/ 60838 w 628851"/>
                <a:gd name="connsiteY75" fmla="*/ 699915 h 777965"/>
                <a:gd name="connsiteX76" fmla="*/ 60838 w 628851"/>
                <a:gd name="connsiteY76" fmla="*/ 699458 h 777965"/>
                <a:gd name="connsiteX77" fmla="*/ 60381 w 628851"/>
                <a:gd name="connsiteY77" fmla="*/ 696714 h 777965"/>
                <a:gd name="connsiteX78" fmla="*/ 60152 w 628851"/>
                <a:gd name="connsiteY78" fmla="*/ 695800 h 777965"/>
                <a:gd name="connsiteX79" fmla="*/ 58324 w 628851"/>
                <a:gd name="connsiteY79" fmla="*/ 685742 h 777965"/>
                <a:gd name="connsiteX80" fmla="*/ 58324 w 628851"/>
                <a:gd name="connsiteY80" fmla="*/ 685742 h 777965"/>
                <a:gd name="connsiteX81" fmla="*/ 16490 w 628851"/>
                <a:gd name="connsiteY81" fmla="*/ 394962 h 777965"/>
                <a:gd name="connsiteX82" fmla="*/ 14890 w 628851"/>
                <a:gd name="connsiteY82" fmla="*/ 326840 h 777965"/>
                <a:gd name="connsiteX83" fmla="*/ 53294 w 628851"/>
                <a:gd name="connsiteY83" fmla="*/ 284091 h 777965"/>
                <a:gd name="connsiteX84" fmla="*/ 153193 w 628851"/>
                <a:gd name="connsiteY84" fmla="*/ 272890 h 777965"/>
                <a:gd name="connsiteX85" fmla="*/ 513009 w 628851"/>
                <a:gd name="connsiteY85" fmla="*/ 272661 h 777965"/>
                <a:gd name="connsiteX86" fmla="*/ 569473 w 628851"/>
                <a:gd name="connsiteY86" fmla="*/ 280205 h 777965"/>
                <a:gd name="connsiteX87" fmla="*/ 616565 w 628851"/>
                <a:gd name="connsiteY87" fmla="*/ 333698 h 777965"/>
                <a:gd name="connsiteX88" fmla="*/ 611764 w 628851"/>
                <a:gd name="connsiteY88" fmla="*/ 401592 h 777965"/>
                <a:gd name="connsiteX89" fmla="*/ 598505 w 628851"/>
                <a:gd name="connsiteY89" fmla="*/ 528008 h 777965"/>
                <a:gd name="connsiteX90" fmla="*/ 563072 w 628851"/>
                <a:gd name="connsiteY90" fmla="*/ 733290 h 777965"/>
                <a:gd name="connsiteX91" fmla="*/ 534955 w 628851"/>
                <a:gd name="connsiteY91" fmla="*/ 755693 h 777965"/>
                <a:gd name="connsiteX92" fmla="*/ 519638 w 628851"/>
                <a:gd name="connsiteY92" fmla="*/ 756379 h 777965"/>
                <a:gd name="connsiteX93" fmla="*/ 504322 w 628851"/>
                <a:gd name="connsiteY93" fmla="*/ 756379 h 777965"/>
                <a:gd name="connsiteX94" fmla="*/ 504322 w 628851"/>
                <a:gd name="connsiteY94" fmla="*/ 755693 h 777965"/>
                <a:gd name="connsiteX95" fmla="*/ 357332 w 628851"/>
                <a:gd name="connsiteY95" fmla="*/ 762094 h 777965"/>
                <a:gd name="connsiteX96" fmla="*/ 177424 w 628851"/>
                <a:gd name="connsiteY96" fmla="*/ 767809 h 77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8851" h="777965">
                  <a:moveTo>
                    <a:pt x="543870" y="768952"/>
                  </a:moveTo>
                  <a:cubicBezTo>
                    <a:pt x="561472" y="768495"/>
                    <a:pt x="570159" y="760951"/>
                    <a:pt x="574045" y="743349"/>
                  </a:cubicBezTo>
                  <a:cubicBezTo>
                    <a:pt x="591419" y="664710"/>
                    <a:pt x="603535" y="585158"/>
                    <a:pt x="613593" y="505148"/>
                  </a:cubicBezTo>
                  <a:cubicBezTo>
                    <a:pt x="618394" y="465828"/>
                    <a:pt x="619994" y="426281"/>
                    <a:pt x="625023" y="386961"/>
                  </a:cubicBezTo>
                  <a:cubicBezTo>
                    <a:pt x="628223" y="360444"/>
                    <a:pt x="632338" y="333012"/>
                    <a:pt x="623651" y="306266"/>
                  </a:cubicBezTo>
                  <a:cubicBezTo>
                    <a:pt x="617022" y="285920"/>
                    <a:pt x="604449" y="272890"/>
                    <a:pt x="582275" y="269461"/>
                  </a:cubicBezTo>
                  <a:cubicBezTo>
                    <a:pt x="565587" y="266946"/>
                    <a:pt x="549585" y="261460"/>
                    <a:pt x="532440" y="261460"/>
                  </a:cubicBezTo>
                  <a:cubicBezTo>
                    <a:pt x="522610" y="261460"/>
                    <a:pt x="518495" y="257345"/>
                    <a:pt x="518267" y="246830"/>
                  </a:cubicBezTo>
                  <a:cubicBezTo>
                    <a:pt x="517352" y="223512"/>
                    <a:pt x="515524" y="199967"/>
                    <a:pt x="512552" y="176649"/>
                  </a:cubicBezTo>
                  <a:cubicBezTo>
                    <a:pt x="507980" y="139845"/>
                    <a:pt x="499750" y="103040"/>
                    <a:pt x="476204" y="74465"/>
                  </a:cubicBezTo>
                  <a:cubicBezTo>
                    <a:pt x="443515" y="34917"/>
                    <a:pt x="398709" y="5199"/>
                    <a:pt x="343845" y="856"/>
                  </a:cubicBezTo>
                  <a:cubicBezTo>
                    <a:pt x="242575" y="-6688"/>
                    <a:pt x="192283" y="37889"/>
                    <a:pt x="182225" y="46119"/>
                  </a:cubicBezTo>
                  <a:cubicBezTo>
                    <a:pt x="145649" y="76294"/>
                    <a:pt x="124846" y="115613"/>
                    <a:pt x="115016" y="161333"/>
                  </a:cubicBezTo>
                  <a:cubicBezTo>
                    <a:pt x="108844" y="190137"/>
                    <a:pt x="110673" y="219626"/>
                    <a:pt x="108158" y="248887"/>
                  </a:cubicBezTo>
                  <a:cubicBezTo>
                    <a:pt x="107473" y="257574"/>
                    <a:pt x="105644" y="262374"/>
                    <a:pt x="96043" y="263060"/>
                  </a:cubicBezTo>
                  <a:cubicBezTo>
                    <a:pt x="78440" y="264203"/>
                    <a:pt x="61753" y="270833"/>
                    <a:pt x="44608" y="274490"/>
                  </a:cubicBezTo>
                  <a:cubicBezTo>
                    <a:pt x="16490" y="280205"/>
                    <a:pt x="2545" y="297350"/>
                    <a:pt x="488" y="326611"/>
                  </a:cubicBezTo>
                  <a:cubicBezTo>
                    <a:pt x="-1341" y="353814"/>
                    <a:pt x="2317" y="380789"/>
                    <a:pt x="5746" y="407535"/>
                  </a:cubicBezTo>
                  <a:cubicBezTo>
                    <a:pt x="11232" y="453941"/>
                    <a:pt x="38664" y="634535"/>
                    <a:pt x="46894" y="678426"/>
                  </a:cubicBezTo>
                  <a:cubicBezTo>
                    <a:pt x="52151" y="705630"/>
                    <a:pt x="56266" y="733290"/>
                    <a:pt x="63353" y="760037"/>
                  </a:cubicBezTo>
                  <a:lnTo>
                    <a:pt x="62896" y="759579"/>
                  </a:lnTo>
                  <a:cubicBezTo>
                    <a:pt x="69525" y="775810"/>
                    <a:pt x="101529" y="776496"/>
                    <a:pt x="123017" y="776953"/>
                  </a:cubicBezTo>
                  <a:cubicBezTo>
                    <a:pt x="136276" y="777182"/>
                    <a:pt x="149306" y="777639"/>
                    <a:pt x="162565" y="777867"/>
                  </a:cubicBezTo>
                  <a:cubicBezTo>
                    <a:pt x="232745" y="778782"/>
                    <a:pt x="399623" y="773067"/>
                    <a:pt x="412654" y="771467"/>
                  </a:cubicBezTo>
                  <a:cubicBezTo>
                    <a:pt x="441457" y="768723"/>
                    <a:pt x="529240" y="769409"/>
                    <a:pt x="543870" y="768952"/>
                  </a:cubicBezTo>
                  <a:close/>
                  <a:moveTo>
                    <a:pt x="121646" y="249573"/>
                  </a:moveTo>
                  <a:cubicBezTo>
                    <a:pt x="125989" y="222141"/>
                    <a:pt x="123246" y="194252"/>
                    <a:pt x="128275" y="166591"/>
                  </a:cubicBezTo>
                  <a:cubicBezTo>
                    <a:pt x="136733" y="119728"/>
                    <a:pt x="160051" y="82466"/>
                    <a:pt x="196627" y="52748"/>
                  </a:cubicBezTo>
                  <a:cubicBezTo>
                    <a:pt x="210800" y="41318"/>
                    <a:pt x="253319" y="12515"/>
                    <a:pt x="325328" y="14115"/>
                  </a:cubicBezTo>
                  <a:cubicBezTo>
                    <a:pt x="419512" y="12286"/>
                    <a:pt x="488092" y="92525"/>
                    <a:pt x="495864" y="160876"/>
                  </a:cubicBezTo>
                  <a:cubicBezTo>
                    <a:pt x="500893" y="186936"/>
                    <a:pt x="503636" y="212997"/>
                    <a:pt x="502951" y="239514"/>
                  </a:cubicBezTo>
                  <a:cubicBezTo>
                    <a:pt x="502493" y="257574"/>
                    <a:pt x="502493" y="258031"/>
                    <a:pt x="484891" y="258031"/>
                  </a:cubicBezTo>
                  <a:cubicBezTo>
                    <a:pt x="484891" y="258031"/>
                    <a:pt x="484891" y="258031"/>
                    <a:pt x="484891" y="258031"/>
                  </a:cubicBezTo>
                  <a:cubicBezTo>
                    <a:pt x="484205" y="258031"/>
                    <a:pt x="483520" y="258031"/>
                    <a:pt x="482834" y="258031"/>
                  </a:cubicBezTo>
                  <a:cubicBezTo>
                    <a:pt x="476204" y="258031"/>
                    <a:pt x="438028" y="262374"/>
                    <a:pt x="428884" y="254602"/>
                  </a:cubicBezTo>
                  <a:cubicBezTo>
                    <a:pt x="419512" y="246601"/>
                    <a:pt x="421798" y="171620"/>
                    <a:pt x="411053" y="145560"/>
                  </a:cubicBezTo>
                  <a:cubicBezTo>
                    <a:pt x="389108" y="92067"/>
                    <a:pt x="337673" y="78580"/>
                    <a:pt x="283952" y="93439"/>
                  </a:cubicBezTo>
                  <a:cubicBezTo>
                    <a:pt x="234117" y="107155"/>
                    <a:pt x="211028" y="141902"/>
                    <a:pt x="203256" y="191051"/>
                  </a:cubicBezTo>
                  <a:cubicBezTo>
                    <a:pt x="200284" y="209568"/>
                    <a:pt x="195255" y="228313"/>
                    <a:pt x="198227" y="247515"/>
                  </a:cubicBezTo>
                  <a:cubicBezTo>
                    <a:pt x="199141" y="253916"/>
                    <a:pt x="195941" y="257574"/>
                    <a:pt x="189997" y="257802"/>
                  </a:cubicBezTo>
                  <a:cubicBezTo>
                    <a:pt x="188626" y="257802"/>
                    <a:pt x="187483" y="257802"/>
                    <a:pt x="186111" y="258031"/>
                  </a:cubicBezTo>
                  <a:cubicBezTo>
                    <a:pt x="185654" y="258031"/>
                    <a:pt x="185197" y="258031"/>
                    <a:pt x="184968" y="258031"/>
                  </a:cubicBezTo>
                  <a:cubicBezTo>
                    <a:pt x="184054" y="258031"/>
                    <a:pt x="183139" y="258031"/>
                    <a:pt x="182453" y="258260"/>
                  </a:cubicBezTo>
                  <a:cubicBezTo>
                    <a:pt x="181996" y="258260"/>
                    <a:pt x="181539" y="258260"/>
                    <a:pt x="181082" y="258488"/>
                  </a:cubicBezTo>
                  <a:cubicBezTo>
                    <a:pt x="180167" y="258488"/>
                    <a:pt x="179482" y="258717"/>
                    <a:pt x="178567" y="258717"/>
                  </a:cubicBezTo>
                  <a:cubicBezTo>
                    <a:pt x="178110" y="258717"/>
                    <a:pt x="177653" y="258717"/>
                    <a:pt x="177196" y="258945"/>
                  </a:cubicBezTo>
                  <a:cubicBezTo>
                    <a:pt x="176281" y="258945"/>
                    <a:pt x="175595" y="259174"/>
                    <a:pt x="174681" y="259174"/>
                  </a:cubicBezTo>
                  <a:cubicBezTo>
                    <a:pt x="160965" y="260546"/>
                    <a:pt x="147249" y="262832"/>
                    <a:pt x="133304" y="262146"/>
                  </a:cubicBezTo>
                  <a:cubicBezTo>
                    <a:pt x="124846" y="261231"/>
                    <a:pt x="120274" y="258031"/>
                    <a:pt x="121646" y="249573"/>
                  </a:cubicBezTo>
                  <a:close/>
                  <a:moveTo>
                    <a:pt x="392308" y="256202"/>
                  </a:moveTo>
                  <a:cubicBezTo>
                    <a:pt x="357332" y="258031"/>
                    <a:pt x="243490" y="253002"/>
                    <a:pt x="221544" y="254145"/>
                  </a:cubicBezTo>
                  <a:cubicBezTo>
                    <a:pt x="215143" y="254373"/>
                    <a:pt x="212629" y="251630"/>
                    <a:pt x="211486" y="245458"/>
                  </a:cubicBezTo>
                  <a:cubicBezTo>
                    <a:pt x="209200" y="232885"/>
                    <a:pt x="211943" y="220541"/>
                    <a:pt x="213772" y="208425"/>
                  </a:cubicBezTo>
                  <a:cubicBezTo>
                    <a:pt x="218801" y="176878"/>
                    <a:pt x="228402" y="147389"/>
                    <a:pt x="254234" y="125672"/>
                  </a:cubicBezTo>
                  <a:cubicBezTo>
                    <a:pt x="283723" y="100983"/>
                    <a:pt x="311612" y="96868"/>
                    <a:pt x="347731" y="107155"/>
                  </a:cubicBezTo>
                  <a:cubicBezTo>
                    <a:pt x="406939" y="118814"/>
                    <a:pt x="407396" y="200881"/>
                    <a:pt x="410139" y="238371"/>
                  </a:cubicBezTo>
                  <a:cubicBezTo>
                    <a:pt x="411053" y="253230"/>
                    <a:pt x="407396" y="255288"/>
                    <a:pt x="392308" y="256202"/>
                  </a:cubicBezTo>
                  <a:close/>
                  <a:moveTo>
                    <a:pt x="177424" y="767809"/>
                  </a:moveTo>
                  <a:cubicBezTo>
                    <a:pt x="153193" y="768723"/>
                    <a:pt x="129190" y="765066"/>
                    <a:pt x="105187" y="763466"/>
                  </a:cubicBezTo>
                  <a:cubicBezTo>
                    <a:pt x="84384" y="762094"/>
                    <a:pt x="77526" y="755465"/>
                    <a:pt x="67468" y="729861"/>
                  </a:cubicBezTo>
                  <a:cubicBezTo>
                    <a:pt x="67239" y="729176"/>
                    <a:pt x="67010" y="728490"/>
                    <a:pt x="67010" y="727804"/>
                  </a:cubicBezTo>
                  <a:cubicBezTo>
                    <a:pt x="67010" y="727575"/>
                    <a:pt x="66782" y="727347"/>
                    <a:pt x="66782" y="727118"/>
                  </a:cubicBezTo>
                  <a:cubicBezTo>
                    <a:pt x="66553" y="726661"/>
                    <a:pt x="66553" y="725975"/>
                    <a:pt x="66325" y="725289"/>
                  </a:cubicBezTo>
                  <a:cubicBezTo>
                    <a:pt x="66325" y="725061"/>
                    <a:pt x="66325" y="724832"/>
                    <a:pt x="66096" y="724604"/>
                  </a:cubicBezTo>
                  <a:cubicBezTo>
                    <a:pt x="65867" y="723689"/>
                    <a:pt x="65639" y="723003"/>
                    <a:pt x="65410" y="722089"/>
                  </a:cubicBezTo>
                  <a:cubicBezTo>
                    <a:pt x="65410" y="721860"/>
                    <a:pt x="65182" y="721632"/>
                    <a:pt x="65182" y="721175"/>
                  </a:cubicBezTo>
                  <a:cubicBezTo>
                    <a:pt x="64953" y="720489"/>
                    <a:pt x="64953" y="719803"/>
                    <a:pt x="64724" y="719117"/>
                  </a:cubicBezTo>
                  <a:cubicBezTo>
                    <a:pt x="64724" y="718660"/>
                    <a:pt x="64496" y="718203"/>
                    <a:pt x="64496" y="717746"/>
                  </a:cubicBezTo>
                  <a:cubicBezTo>
                    <a:pt x="64267" y="717060"/>
                    <a:pt x="64267" y="716603"/>
                    <a:pt x="64039" y="715917"/>
                  </a:cubicBezTo>
                  <a:cubicBezTo>
                    <a:pt x="64039" y="715460"/>
                    <a:pt x="63810" y="715002"/>
                    <a:pt x="63810" y="714545"/>
                  </a:cubicBezTo>
                  <a:cubicBezTo>
                    <a:pt x="63581" y="713631"/>
                    <a:pt x="63353" y="712716"/>
                    <a:pt x="63124" y="711573"/>
                  </a:cubicBezTo>
                  <a:cubicBezTo>
                    <a:pt x="62896" y="710888"/>
                    <a:pt x="62896" y="710430"/>
                    <a:pt x="62667" y="709745"/>
                  </a:cubicBezTo>
                  <a:cubicBezTo>
                    <a:pt x="62667" y="709287"/>
                    <a:pt x="62438" y="708830"/>
                    <a:pt x="62438" y="708144"/>
                  </a:cubicBezTo>
                  <a:cubicBezTo>
                    <a:pt x="62210" y="707459"/>
                    <a:pt x="62210" y="706773"/>
                    <a:pt x="61981" y="706087"/>
                  </a:cubicBezTo>
                  <a:cubicBezTo>
                    <a:pt x="61981" y="705630"/>
                    <a:pt x="61753" y="705401"/>
                    <a:pt x="61753" y="704944"/>
                  </a:cubicBezTo>
                  <a:cubicBezTo>
                    <a:pt x="61524" y="703344"/>
                    <a:pt x="61067" y="701744"/>
                    <a:pt x="60838" y="699915"/>
                  </a:cubicBezTo>
                  <a:cubicBezTo>
                    <a:pt x="60838" y="699686"/>
                    <a:pt x="60838" y="699686"/>
                    <a:pt x="60838" y="699458"/>
                  </a:cubicBezTo>
                  <a:cubicBezTo>
                    <a:pt x="60610" y="698543"/>
                    <a:pt x="60381" y="697629"/>
                    <a:pt x="60381" y="696714"/>
                  </a:cubicBezTo>
                  <a:cubicBezTo>
                    <a:pt x="60381" y="696486"/>
                    <a:pt x="60381" y="696257"/>
                    <a:pt x="60152" y="695800"/>
                  </a:cubicBezTo>
                  <a:cubicBezTo>
                    <a:pt x="59467" y="692600"/>
                    <a:pt x="59009" y="689171"/>
                    <a:pt x="58324" y="685742"/>
                  </a:cubicBezTo>
                  <a:cubicBezTo>
                    <a:pt x="58324" y="685742"/>
                    <a:pt x="58324" y="685742"/>
                    <a:pt x="58324" y="685742"/>
                  </a:cubicBezTo>
                  <a:cubicBezTo>
                    <a:pt x="42550" y="597273"/>
                    <a:pt x="18090" y="423309"/>
                    <a:pt x="16490" y="394962"/>
                  </a:cubicBezTo>
                  <a:cubicBezTo>
                    <a:pt x="15347" y="372331"/>
                    <a:pt x="13747" y="349700"/>
                    <a:pt x="14890" y="326840"/>
                  </a:cubicBezTo>
                  <a:cubicBezTo>
                    <a:pt x="16033" y="301465"/>
                    <a:pt x="28148" y="289121"/>
                    <a:pt x="53294" y="284091"/>
                  </a:cubicBezTo>
                  <a:cubicBezTo>
                    <a:pt x="86213" y="277233"/>
                    <a:pt x="119817" y="276319"/>
                    <a:pt x="153193" y="272890"/>
                  </a:cubicBezTo>
                  <a:cubicBezTo>
                    <a:pt x="273208" y="261003"/>
                    <a:pt x="393223" y="268089"/>
                    <a:pt x="513009" y="272661"/>
                  </a:cubicBezTo>
                  <a:cubicBezTo>
                    <a:pt x="531983" y="273347"/>
                    <a:pt x="550957" y="276776"/>
                    <a:pt x="569473" y="280205"/>
                  </a:cubicBezTo>
                  <a:cubicBezTo>
                    <a:pt x="601706" y="286377"/>
                    <a:pt x="615879" y="301236"/>
                    <a:pt x="616565" y="333698"/>
                  </a:cubicBezTo>
                  <a:cubicBezTo>
                    <a:pt x="617251" y="356329"/>
                    <a:pt x="614050" y="378960"/>
                    <a:pt x="611764" y="401592"/>
                  </a:cubicBezTo>
                  <a:cubicBezTo>
                    <a:pt x="607649" y="443883"/>
                    <a:pt x="603535" y="485945"/>
                    <a:pt x="598505" y="528008"/>
                  </a:cubicBezTo>
                  <a:cubicBezTo>
                    <a:pt x="590047" y="597045"/>
                    <a:pt x="579760" y="665853"/>
                    <a:pt x="563072" y="733290"/>
                  </a:cubicBezTo>
                  <a:cubicBezTo>
                    <a:pt x="558729" y="751121"/>
                    <a:pt x="561015" y="756150"/>
                    <a:pt x="534955" y="755693"/>
                  </a:cubicBezTo>
                  <a:cubicBezTo>
                    <a:pt x="529925" y="755693"/>
                    <a:pt x="524668" y="756150"/>
                    <a:pt x="519638" y="756379"/>
                  </a:cubicBezTo>
                  <a:cubicBezTo>
                    <a:pt x="514609" y="756608"/>
                    <a:pt x="509351" y="756379"/>
                    <a:pt x="504322" y="756379"/>
                  </a:cubicBezTo>
                  <a:cubicBezTo>
                    <a:pt x="504322" y="756150"/>
                    <a:pt x="504322" y="755922"/>
                    <a:pt x="504322" y="755693"/>
                  </a:cubicBezTo>
                  <a:cubicBezTo>
                    <a:pt x="455402" y="757979"/>
                    <a:pt x="406253" y="760494"/>
                    <a:pt x="357332" y="762094"/>
                  </a:cubicBezTo>
                  <a:cubicBezTo>
                    <a:pt x="297211" y="764609"/>
                    <a:pt x="237317" y="765752"/>
                    <a:pt x="177424" y="767809"/>
                  </a:cubicBezTo>
                  <a:close/>
                </a:path>
              </a:pathLst>
            </a:custGeom>
            <a:solidFill>
              <a:srgbClr val="000000"/>
            </a:solidFill>
            <a:ln w="2286" cap="flat">
              <a:noFill/>
              <a:prstDash val="solid"/>
              <a:miter/>
            </a:ln>
          </p:spPr>
          <p:txBody>
            <a:bodyPr rtlCol="0" anchor="ctr"/>
            <a:lstStyle/>
            <a:p>
              <a:endParaRPr lang="en-US"/>
            </a:p>
          </p:txBody>
        </p:sp>
        <p:sp>
          <p:nvSpPr>
            <p:cNvPr id="120" name="Freeform 570">
              <a:extLst>
                <a:ext uri="{FF2B5EF4-FFF2-40B4-BE49-F238E27FC236}">
                  <a16:creationId xmlns:a16="http://schemas.microsoft.com/office/drawing/2014/main" id="{015B55B5-C62D-887B-3196-6C69E4EBF3CB}"/>
                </a:ext>
              </a:extLst>
            </p:cNvPr>
            <p:cNvSpPr/>
            <p:nvPr/>
          </p:nvSpPr>
          <p:spPr>
            <a:xfrm>
              <a:off x="6391045" y="3196285"/>
              <a:ext cx="38147" cy="142417"/>
            </a:xfrm>
            <a:custGeom>
              <a:avLst/>
              <a:gdLst>
                <a:gd name="connsiteX0" fmla="*/ 17122 w 38147"/>
                <a:gd name="connsiteY0" fmla="*/ 142418 h 142417"/>
                <a:gd name="connsiteX1" fmla="*/ 18951 w 38147"/>
                <a:gd name="connsiteY1" fmla="*/ 138760 h 142417"/>
                <a:gd name="connsiteX2" fmla="*/ 17808 w 38147"/>
                <a:gd name="connsiteY2" fmla="*/ 134417 h 142417"/>
                <a:gd name="connsiteX3" fmla="*/ 35182 w 38147"/>
                <a:gd name="connsiteY3" fmla="*/ 11659 h 142417"/>
                <a:gd name="connsiteX4" fmla="*/ 35639 w 38147"/>
                <a:gd name="connsiteY4" fmla="*/ 0 h 142417"/>
                <a:gd name="connsiteX5" fmla="*/ 17122 w 38147"/>
                <a:gd name="connsiteY5" fmla="*/ 142418 h 14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47" h="142417">
                  <a:moveTo>
                    <a:pt x="17122" y="142418"/>
                  </a:moveTo>
                  <a:cubicBezTo>
                    <a:pt x="18265" y="139903"/>
                    <a:pt x="18951" y="139217"/>
                    <a:pt x="18951" y="138760"/>
                  </a:cubicBezTo>
                  <a:cubicBezTo>
                    <a:pt x="18722" y="137389"/>
                    <a:pt x="18265" y="136017"/>
                    <a:pt x="17808" y="134417"/>
                  </a:cubicBezTo>
                  <a:cubicBezTo>
                    <a:pt x="7064" y="91211"/>
                    <a:pt x="11636" y="50063"/>
                    <a:pt x="35182" y="11659"/>
                  </a:cubicBezTo>
                  <a:cubicBezTo>
                    <a:pt x="37239" y="8458"/>
                    <a:pt x="40439" y="4115"/>
                    <a:pt x="35639" y="0"/>
                  </a:cubicBezTo>
                  <a:cubicBezTo>
                    <a:pt x="-1852" y="26060"/>
                    <a:pt x="-12596" y="106070"/>
                    <a:pt x="17122" y="142418"/>
                  </a:cubicBezTo>
                  <a:close/>
                </a:path>
              </a:pathLst>
            </a:custGeom>
            <a:solidFill>
              <a:srgbClr val="000000"/>
            </a:solidFill>
            <a:ln w="2286" cap="flat">
              <a:noFill/>
              <a:prstDash val="solid"/>
              <a:miter/>
            </a:ln>
          </p:spPr>
          <p:txBody>
            <a:bodyPr rtlCol="0" anchor="ctr"/>
            <a:lstStyle/>
            <a:p>
              <a:endParaRPr lang="en-US"/>
            </a:p>
          </p:txBody>
        </p:sp>
        <p:sp>
          <p:nvSpPr>
            <p:cNvPr id="121" name="Freeform 571">
              <a:extLst>
                <a:ext uri="{FF2B5EF4-FFF2-40B4-BE49-F238E27FC236}">
                  <a16:creationId xmlns:a16="http://schemas.microsoft.com/office/drawing/2014/main" id="{1EB258E2-5856-49D4-F111-6595011499E7}"/>
                </a:ext>
              </a:extLst>
            </p:cNvPr>
            <p:cNvSpPr/>
            <p:nvPr/>
          </p:nvSpPr>
          <p:spPr>
            <a:xfrm>
              <a:off x="7497344" y="3355710"/>
              <a:ext cx="74219" cy="91577"/>
            </a:xfrm>
            <a:custGeom>
              <a:avLst/>
              <a:gdLst>
                <a:gd name="connsiteX0" fmla="*/ 42393 w 74219"/>
                <a:gd name="connsiteY0" fmla="*/ 63231 h 91577"/>
                <a:gd name="connsiteX1" fmla="*/ 73712 w 74219"/>
                <a:gd name="connsiteY1" fmla="*/ 8595 h 91577"/>
                <a:gd name="connsiteX2" fmla="*/ 71883 w 74219"/>
                <a:gd name="connsiteY2" fmla="*/ 594 h 91577"/>
                <a:gd name="connsiteX3" fmla="*/ 64339 w 74219"/>
                <a:gd name="connsiteY3" fmla="*/ 5852 h 91577"/>
                <a:gd name="connsiteX4" fmla="*/ 3074 w 74219"/>
                <a:gd name="connsiteY4" fmla="*/ 80604 h 91577"/>
                <a:gd name="connsiteX5" fmla="*/ 788 w 74219"/>
                <a:gd name="connsiteY5" fmla="*/ 88148 h 91577"/>
                <a:gd name="connsiteX6" fmla="*/ 6503 w 74219"/>
                <a:gd name="connsiteY6" fmla="*/ 91577 h 91577"/>
                <a:gd name="connsiteX7" fmla="*/ 18162 w 74219"/>
                <a:gd name="connsiteY7" fmla="*/ 85405 h 91577"/>
                <a:gd name="connsiteX8" fmla="*/ 42393 w 74219"/>
                <a:gd name="connsiteY8" fmla="*/ 63231 h 9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19" h="91577">
                  <a:moveTo>
                    <a:pt x="42393" y="63231"/>
                  </a:moveTo>
                  <a:cubicBezTo>
                    <a:pt x="56109" y="47000"/>
                    <a:pt x="69140" y="30084"/>
                    <a:pt x="73712" y="8595"/>
                  </a:cubicBezTo>
                  <a:cubicBezTo>
                    <a:pt x="74397" y="5624"/>
                    <a:pt x="74855" y="1966"/>
                    <a:pt x="71883" y="594"/>
                  </a:cubicBezTo>
                  <a:cubicBezTo>
                    <a:pt x="67311" y="-1463"/>
                    <a:pt x="65711" y="2195"/>
                    <a:pt x="64339" y="5852"/>
                  </a:cubicBezTo>
                  <a:cubicBezTo>
                    <a:pt x="51080" y="36713"/>
                    <a:pt x="34392" y="64602"/>
                    <a:pt x="3074" y="80604"/>
                  </a:cubicBezTo>
                  <a:cubicBezTo>
                    <a:pt x="560" y="81976"/>
                    <a:pt x="-1041" y="85176"/>
                    <a:pt x="788" y="88148"/>
                  </a:cubicBezTo>
                  <a:cubicBezTo>
                    <a:pt x="1703" y="89748"/>
                    <a:pt x="4217" y="90206"/>
                    <a:pt x="6503" y="91577"/>
                  </a:cubicBezTo>
                  <a:cubicBezTo>
                    <a:pt x="10389" y="89520"/>
                    <a:pt x="14733" y="87920"/>
                    <a:pt x="18162" y="85405"/>
                  </a:cubicBezTo>
                  <a:cubicBezTo>
                    <a:pt x="26391" y="78090"/>
                    <a:pt x="35535" y="71460"/>
                    <a:pt x="42393" y="63231"/>
                  </a:cubicBezTo>
                  <a:close/>
                </a:path>
              </a:pathLst>
            </a:custGeom>
            <a:solidFill>
              <a:srgbClr val="000000"/>
            </a:solidFill>
            <a:ln w="2286" cap="flat">
              <a:noFill/>
              <a:prstDash val="solid"/>
              <a:miter/>
            </a:ln>
          </p:spPr>
          <p:txBody>
            <a:bodyPr rtlCol="0" anchor="ctr"/>
            <a:lstStyle/>
            <a:p>
              <a:endParaRPr lang="en-US"/>
            </a:p>
          </p:txBody>
        </p:sp>
        <p:sp>
          <p:nvSpPr>
            <p:cNvPr id="122" name="Freeform 572">
              <a:extLst>
                <a:ext uri="{FF2B5EF4-FFF2-40B4-BE49-F238E27FC236}">
                  <a16:creationId xmlns:a16="http://schemas.microsoft.com/office/drawing/2014/main" id="{87579D46-710D-CE3D-A419-44441EFF1FEE}"/>
                </a:ext>
              </a:extLst>
            </p:cNvPr>
            <p:cNvSpPr/>
            <p:nvPr/>
          </p:nvSpPr>
          <p:spPr>
            <a:xfrm>
              <a:off x="6919759" y="3852824"/>
              <a:ext cx="114771" cy="13944"/>
            </a:xfrm>
            <a:custGeom>
              <a:avLst/>
              <a:gdLst>
                <a:gd name="connsiteX0" fmla="*/ 14 w 114771"/>
                <a:gd name="connsiteY0" fmla="*/ 5258 h 13944"/>
                <a:gd name="connsiteX1" fmla="*/ 3443 w 114771"/>
                <a:gd name="connsiteY1" fmla="*/ 10058 h 13944"/>
                <a:gd name="connsiteX2" fmla="*/ 16016 w 114771"/>
                <a:gd name="connsiteY2" fmla="*/ 13030 h 13944"/>
                <a:gd name="connsiteX3" fmla="*/ 109742 w 114771"/>
                <a:gd name="connsiteY3" fmla="*/ 13945 h 13944"/>
                <a:gd name="connsiteX4" fmla="*/ 114771 w 114771"/>
                <a:gd name="connsiteY4" fmla="*/ 10744 h 13944"/>
                <a:gd name="connsiteX5" fmla="*/ 5501 w 114771"/>
                <a:gd name="connsiteY5" fmla="*/ 0 h 13944"/>
                <a:gd name="connsiteX6" fmla="*/ 14 w 114771"/>
                <a:gd name="connsiteY6" fmla="*/ 5258 h 1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71" h="13944">
                  <a:moveTo>
                    <a:pt x="14" y="5258"/>
                  </a:moveTo>
                  <a:cubicBezTo>
                    <a:pt x="243" y="7087"/>
                    <a:pt x="1843" y="9601"/>
                    <a:pt x="3443" y="10058"/>
                  </a:cubicBezTo>
                  <a:cubicBezTo>
                    <a:pt x="7558" y="11659"/>
                    <a:pt x="11901" y="13259"/>
                    <a:pt x="16016" y="13030"/>
                  </a:cubicBezTo>
                  <a:cubicBezTo>
                    <a:pt x="47334" y="11201"/>
                    <a:pt x="78653" y="13945"/>
                    <a:pt x="109742" y="13945"/>
                  </a:cubicBezTo>
                  <a:cubicBezTo>
                    <a:pt x="110657" y="13945"/>
                    <a:pt x="111800" y="12802"/>
                    <a:pt x="114771" y="10744"/>
                  </a:cubicBezTo>
                  <a:cubicBezTo>
                    <a:pt x="78195" y="-1600"/>
                    <a:pt x="41391" y="1829"/>
                    <a:pt x="5501" y="0"/>
                  </a:cubicBezTo>
                  <a:cubicBezTo>
                    <a:pt x="2300" y="0"/>
                    <a:pt x="-214" y="1829"/>
                    <a:pt x="14" y="5258"/>
                  </a:cubicBezTo>
                  <a:close/>
                </a:path>
              </a:pathLst>
            </a:custGeom>
            <a:solidFill>
              <a:srgbClr val="000000"/>
            </a:solidFill>
            <a:ln w="2286" cap="flat">
              <a:noFill/>
              <a:prstDash val="solid"/>
              <a:miter/>
            </a:ln>
          </p:spPr>
          <p:txBody>
            <a:bodyPr rtlCol="0" anchor="ctr"/>
            <a:lstStyle/>
            <a:p>
              <a:endParaRPr lang="en-US"/>
            </a:p>
          </p:txBody>
        </p:sp>
        <p:sp>
          <p:nvSpPr>
            <p:cNvPr id="123" name="Freeform 573">
              <a:extLst>
                <a:ext uri="{FF2B5EF4-FFF2-40B4-BE49-F238E27FC236}">
                  <a16:creationId xmlns:a16="http://schemas.microsoft.com/office/drawing/2014/main" id="{87490651-80E2-505E-66CB-B12CCE5F72F6}"/>
                </a:ext>
              </a:extLst>
            </p:cNvPr>
            <p:cNvSpPr/>
            <p:nvPr/>
          </p:nvSpPr>
          <p:spPr>
            <a:xfrm>
              <a:off x="6403595" y="3862425"/>
              <a:ext cx="457" cy="457"/>
            </a:xfrm>
            <a:custGeom>
              <a:avLst/>
              <a:gdLst>
                <a:gd name="connsiteX0" fmla="*/ 0 w 457"/>
                <a:gd name="connsiteY0" fmla="*/ 0 h 457"/>
                <a:gd name="connsiteX1" fmla="*/ 0 w 457"/>
                <a:gd name="connsiteY1" fmla="*/ 457 h 457"/>
                <a:gd name="connsiteX2" fmla="*/ 457 w 457"/>
                <a:gd name="connsiteY2" fmla="*/ 457 h 457"/>
                <a:gd name="connsiteX3" fmla="*/ 0 w 457"/>
                <a:gd name="connsiteY3" fmla="*/ 0 h 457"/>
              </a:gdLst>
              <a:ahLst/>
              <a:cxnLst>
                <a:cxn ang="0">
                  <a:pos x="connsiteX0" y="connsiteY0"/>
                </a:cxn>
                <a:cxn ang="0">
                  <a:pos x="connsiteX1" y="connsiteY1"/>
                </a:cxn>
                <a:cxn ang="0">
                  <a:pos x="connsiteX2" y="connsiteY2"/>
                </a:cxn>
                <a:cxn ang="0">
                  <a:pos x="connsiteX3" y="connsiteY3"/>
                </a:cxn>
              </a:cxnLst>
              <a:rect l="l" t="t" r="r" b="b"/>
              <a:pathLst>
                <a:path w="457" h="457">
                  <a:moveTo>
                    <a:pt x="0" y="0"/>
                  </a:moveTo>
                  <a:cubicBezTo>
                    <a:pt x="0" y="229"/>
                    <a:pt x="0" y="229"/>
                    <a:pt x="0" y="457"/>
                  </a:cubicBezTo>
                  <a:cubicBezTo>
                    <a:pt x="229" y="457"/>
                    <a:pt x="457" y="457"/>
                    <a:pt x="457" y="457"/>
                  </a:cubicBezTo>
                  <a:cubicBezTo>
                    <a:pt x="457" y="457"/>
                    <a:pt x="0" y="0"/>
                    <a:pt x="0" y="0"/>
                  </a:cubicBezTo>
                  <a:close/>
                </a:path>
              </a:pathLst>
            </a:custGeom>
            <a:solidFill>
              <a:srgbClr val="000000"/>
            </a:solidFill>
            <a:ln w="2286" cap="flat">
              <a:noFill/>
              <a:prstDash val="solid"/>
              <a:miter/>
            </a:ln>
          </p:spPr>
          <p:txBody>
            <a:bodyPr rtlCol="0" anchor="ctr"/>
            <a:lstStyle/>
            <a:p>
              <a:endParaRPr lang="en-US"/>
            </a:p>
          </p:txBody>
        </p:sp>
        <p:sp>
          <p:nvSpPr>
            <p:cNvPr id="124" name="Freeform 574">
              <a:extLst>
                <a:ext uri="{FF2B5EF4-FFF2-40B4-BE49-F238E27FC236}">
                  <a16:creationId xmlns:a16="http://schemas.microsoft.com/office/drawing/2014/main" id="{59F0C28E-9B29-A1DB-00C3-89E0D2783DC8}"/>
                </a:ext>
              </a:extLst>
            </p:cNvPr>
            <p:cNvSpPr/>
            <p:nvPr/>
          </p:nvSpPr>
          <p:spPr>
            <a:xfrm>
              <a:off x="6309375" y="3858363"/>
              <a:ext cx="94220" cy="13434"/>
            </a:xfrm>
            <a:custGeom>
              <a:avLst/>
              <a:gdLst>
                <a:gd name="connsiteX0" fmla="*/ 37 w 94220"/>
                <a:gd name="connsiteY0" fmla="*/ 7262 h 13434"/>
                <a:gd name="connsiteX1" fmla="*/ 6209 w 94220"/>
                <a:gd name="connsiteY1" fmla="*/ 12749 h 13434"/>
                <a:gd name="connsiteX2" fmla="*/ 10553 w 94220"/>
                <a:gd name="connsiteY2" fmla="*/ 13206 h 13434"/>
                <a:gd name="connsiteX3" fmla="*/ 85305 w 94220"/>
                <a:gd name="connsiteY3" fmla="*/ 13434 h 13434"/>
                <a:gd name="connsiteX4" fmla="*/ 94220 w 94220"/>
                <a:gd name="connsiteY4" fmla="*/ 4062 h 13434"/>
                <a:gd name="connsiteX5" fmla="*/ 83933 w 94220"/>
                <a:gd name="connsiteY5" fmla="*/ 2919 h 13434"/>
                <a:gd name="connsiteX6" fmla="*/ 7352 w 94220"/>
                <a:gd name="connsiteY6" fmla="*/ 861 h 13434"/>
                <a:gd name="connsiteX7" fmla="*/ 37 w 94220"/>
                <a:gd name="connsiteY7" fmla="*/ 7262 h 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20" h="13434">
                  <a:moveTo>
                    <a:pt x="37" y="7262"/>
                  </a:moveTo>
                  <a:cubicBezTo>
                    <a:pt x="494" y="10005"/>
                    <a:pt x="3009" y="12291"/>
                    <a:pt x="6209" y="12749"/>
                  </a:cubicBezTo>
                  <a:cubicBezTo>
                    <a:pt x="7581" y="12977"/>
                    <a:pt x="9181" y="13206"/>
                    <a:pt x="10553" y="13206"/>
                  </a:cubicBezTo>
                  <a:cubicBezTo>
                    <a:pt x="35470" y="13206"/>
                    <a:pt x="60387" y="13206"/>
                    <a:pt x="85305" y="13434"/>
                  </a:cubicBezTo>
                  <a:cubicBezTo>
                    <a:pt x="92163" y="13434"/>
                    <a:pt x="93534" y="9320"/>
                    <a:pt x="94220" y="4062"/>
                  </a:cubicBezTo>
                  <a:cubicBezTo>
                    <a:pt x="90791" y="3833"/>
                    <a:pt x="87362" y="3605"/>
                    <a:pt x="83933" y="2919"/>
                  </a:cubicBezTo>
                  <a:cubicBezTo>
                    <a:pt x="58559" y="-1425"/>
                    <a:pt x="32955" y="176"/>
                    <a:pt x="7352" y="861"/>
                  </a:cubicBezTo>
                  <a:cubicBezTo>
                    <a:pt x="3466" y="1319"/>
                    <a:pt x="-420" y="2462"/>
                    <a:pt x="37" y="7262"/>
                  </a:cubicBezTo>
                  <a:close/>
                </a:path>
              </a:pathLst>
            </a:custGeom>
            <a:solidFill>
              <a:srgbClr val="000000"/>
            </a:solidFill>
            <a:ln w="2286" cap="flat">
              <a:noFill/>
              <a:prstDash val="solid"/>
              <a:miter/>
            </a:ln>
          </p:spPr>
          <p:txBody>
            <a:bodyPr rtlCol="0" anchor="ctr"/>
            <a:lstStyle/>
            <a:p>
              <a:endParaRPr lang="en-US"/>
            </a:p>
          </p:txBody>
        </p:sp>
        <p:sp>
          <p:nvSpPr>
            <p:cNvPr id="125" name="Freeform 575">
              <a:extLst>
                <a:ext uri="{FF2B5EF4-FFF2-40B4-BE49-F238E27FC236}">
                  <a16:creationId xmlns:a16="http://schemas.microsoft.com/office/drawing/2014/main" id="{E9538FA7-3431-0CD2-D8AF-DC49D31EB9C6}"/>
                </a:ext>
              </a:extLst>
            </p:cNvPr>
            <p:cNvSpPr/>
            <p:nvPr/>
          </p:nvSpPr>
          <p:spPr>
            <a:xfrm>
              <a:off x="6990579" y="3221145"/>
              <a:ext cx="31797" cy="59493"/>
            </a:xfrm>
            <a:custGeom>
              <a:avLst/>
              <a:gdLst>
                <a:gd name="connsiteX0" fmla="*/ 30007 w 31797"/>
                <a:gd name="connsiteY0" fmla="*/ 10344 h 59493"/>
                <a:gd name="connsiteX1" fmla="*/ 30465 w 31797"/>
                <a:gd name="connsiteY1" fmla="*/ 2572 h 59493"/>
                <a:gd name="connsiteX2" fmla="*/ 20863 w 31797"/>
                <a:gd name="connsiteY2" fmla="*/ 1886 h 59493"/>
                <a:gd name="connsiteX3" fmla="*/ 289 w 31797"/>
                <a:gd name="connsiteY3" fmla="*/ 59493 h 59493"/>
                <a:gd name="connsiteX4" fmla="*/ 30007 w 31797"/>
                <a:gd name="connsiteY4" fmla="*/ 10344 h 5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7" h="59493">
                  <a:moveTo>
                    <a:pt x="30007" y="10344"/>
                  </a:moveTo>
                  <a:cubicBezTo>
                    <a:pt x="32065" y="8287"/>
                    <a:pt x="32522" y="5086"/>
                    <a:pt x="30465" y="2572"/>
                  </a:cubicBezTo>
                  <a:cubicBezTo>
                    <a:pt x="27493" y="-1086"/>
                    <a:pt x="24064" y="-400"/>
                    <a:pt x="20863" y="1886"/>
                  </a:cubicBezTo>
                  <a:cubicBezTo>
                    <a:pt x="1890" y="16745"/>
                    <a:pt x="-1082" y="37319"/>
                    <a:pt x="289" y="59493"/>
                  </a:cubicBezTo>
                  <a:cubicBezTo>
                    <a:pt x="9891" y="42805"/>
                    <a:pt x="15377" y="23832"/>
                    <a:pt x="30007" y="10344"/>
                  </a:cubicBezTo>
                  <a:close/>
                </a:path>
              </a:pathLst>
            </a:custGeom>
            <a:solidFill>
              <a:srgbClr val="000000"/>
            </a:solidFill>
            <a:ln w="2286" cap="flat">
              <a:noFill/>
              <a:prstDash val="solid"/>
              <a:miter/>
            </a:ln>
          </p:spPr>
          <p:txBody>
            <a:bodyPr rtlCol="0" anchor="ctr"/>
            <a:lstStyle/>
            <a:p>
              <a:endParaRPr lang="en-US"/>
            </a:p>
          </p:txBody>
        </p:sp>
        <p:sp>
          <p:nvSpPr>
            <p:cNvPr id="126" name="Freeform 576">
              <a:extLst>
                <a:ext uri="{FF2B5EF4-FFF2-40B4-BE49-F238E27FC236}">
                  <a16:creationId xmlns:a16="http://schemas.microsoft.com/office/drawing/2014/main" id="{5514C076-52A7-5A2A-D035-8CFC9BC50C01}"/>
                </a:ext>
              </a:extLst>
            </p:cNvPr>
            <p:cNvSpPr/>
            <p:nvPr/>
          </p:nvSpPr>
          <p:spPr>
            <a:xfrm>
              <a:off x="7302657" y="3869631"/>
              <a:ext cx="56714" cy="14540"/>
            </a:xfrm>
            <a:custGeom>
              <a:avLst/>
              <a:gdLst>
                <a:gd name="connsiteX0" fmla="*/ 22 w 56714"/>
                <a:gd name="connsiteY0" fmla="*/ 3996 h 14540"/>
                <a:gd name="connsiteX1" fmla="*/ 2765 w 56714"/>
                <a:gd name="connsiteY1" fmla="*/ 9254 h 14540"/>
                <a:gd name="connsiteX2" fmla="*/ 56258 w 56714"/>
                <a:gd name="connsiteY2" fmla="*/ 12683 h 14540"/>
                <a:gd name="connsiteX3" fmla="*/ 56715 w 56714"/>
                <a:gd name="connsiteY3" fmla="*/ 8111 h 14540"/>
                <a:gd name="connsiteX4" fmla="*/ 6652 w 56714"/>
                <a:gd name="connsiteY4" fmla="*/ 110 h 14540"/>
                <a:gd name="connsiteX5" fmla="*/ 22 w 56714"/>
                <a:gd name="connsiteY5" fmla="*/ 3996 h 1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14" h="14540">
                  <a:moveTo>
                    <a:pt x="22" y="3996"/>
                  </a:moveTo>
                  <a:cubicBezTo>
                    <a:pt x="-206" y="5825"/>
                    <a:pt x="1394" y="9025"/>
                    <a:pt x="2765" y="9254"/>
                  </a:cubicBezTo>
                  <a:cubicBezTo>
                    <a:pt x="20596" y="14283"/>
                    <a:pt x="38427" y="16340"/>
                    <a:pt x="56258" y="12683"/>
                  </a:cubicBezTo>
                  <a:cubicBezTo>
                    <a:pt x="56486" y="11082"/>
                    <a:pt x="56486" y="9711"/>
                    <a:pt x="56715" y="8111"/>
                  </a:cubicBezTo>
                  <a:cubicBezTo>
                    <a:pt x="40027" y="5367"/>
                    <a:pt x="23339" y="2624"/>
                    <a:pt x="6652" y="110"/>
                  </a:cubicBezTo>
                  <a:cubicBezTo>
                    <a:pt x="3451" y="-348"/>
                    <a:pt x="251" y="567"/>
                    <a:pt x="22" y="3996"/>
                  </a:cubicBezTo>
                  <a:close/>
                </a:path>
              </a:pathLst>
            </a:custGeom>
            <a:solidFill>
              <a:srgbClr val="000000"/>
            </a:solidFill>
            <a:ln w="2286" cap="flat">
              <a:noFill/>
              <a:prstDash val="solid"/>
              <a:miter/>
            </a:ln>
          </p:spPr>
          <p:txBody>
            <a:bodyPr rtlCol="0" anchor="ctr"/>
            <a:lstStyle/>
            <a:p>
              <a:endParaRPr lang="en-US"/>
            </a:p>
          </p:txBody>
        </p:sp>
        <p:sp>
          <p:nvSpPr>
            <p:cNvPr id="127" name="Freeform 577">
              <a:extLst>
                <a:ext uri="{FF2B5EF4-FFF2-40B4-BE49-F238E27FC236}">
                  <a16:creationId xmlns:a16="http://schemas.microsoft.com/office/drawing/2014/main" id="{25232D72-3A1E-C00B-B44C-51DAF617A61B}"/>
                </a:ext>
              </a:extLst>
            </p:cNvPr>
            <p:cNvSpPr/>
            <p:nvPr/>
          </p:nvSpPr>
          <p:spPr>
            <a:xfrm>
              <a:off x="7359130" y="3213657"/>
              <a:ext cx="131000" cy="135562"/>
            </a:xfrm>
            <a:custGeom>
              <a:avLst/>
              <a:gdLst>
                <a:gd name="connsiteX0" fmla="*/ 64935 w 131000"/>
                <a:gd name="connsiteY0" fmla="*/ 135561 h 135562"/>
                <a:gd name="connsiteX1" fmla="*/ 131000 w 131000"/>
                <a:gd name="connsiteY1" fmla="*/ 65152 h 135562"/>
                <a:gd name="connsiteX2" fmla="*/ 72479 w 131000"/>
                <a:gd name="connsiteY2" fmla="*/ 1 h 135562"/>
                <a:gd name="connsiteX3" fmla="*/ 12 w 131000"/>
                <a:gd name="connsiteY3" fmla="*/ 67438 h 135562"/>
                <a:gd name="connsiteX4" fmla="*/ 64935 w 131000"/>
                <a:gd name="connsiteY4" fmla="*/ 135561 h 135562"/>
                <a:gd name="connsiteX5" fmla="*/ 72250 w 131000"/>
                <a:gd name="connsiteY5" fmla="*/ 13488 h 135562"/>
                <a:gd name="connsiteX6" fmla="*/ 117284 w 131000"/>
                <a:gd name="connsiteY6" fmla="*/ 65838 h 135562"/>
                <a:gd name="connsiteX7" fmla="*/ 65621 w 131000"/>
                <a:gd name="connsiteY7" fmla="*/ 121388 h 135562"/>
                <a:gd name="connsiteX8" fmla="*/ 16929 w 131000"/>
                <a:gd name="connsiteY8" fmla="*/ 71553 h 135562"/>
                <a:gd name="connsiteX9" fmla="*/ 72250 w 131000"/>
                <a:gd name="connsiteY9" fmla="*/ 13488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00" h="135562">
                  <a:moveTo>
                    <a:pt x="64935" y="135561"/>
                  </a:moveTo>
                  <a:cubicBezTo>
                    <a:pt x="114541" y="132361"/>
                    <a:pt x="131000" y="98528"/>
                    <a:pt x="131000" y="65152"/>
                  </a:cubicBezTo>
                  <a:cubicBezTo>
                    <a:pt x="131000" y="34977"/>
                    <a:pt x="115455" y="1"/>
                    <a:pt x="72479" y="1"/>
                  </a:cubicBezTo>
                  <a:cubicBezTo>
                    <a:pt x="27216" y="-228"/>
                    <a:pt x="-673" y="29262"/>
                    <a:pt x="12" y="67438"/>
                  </a:cubicBezTo>
                  <a:cubicBezTo>
                    <a:pt x="698" y="107900"/>
                    <a:pt x="27444" y="135790"/>
                    <a:pt x="64935" y="135561"/>
                  </a:cubicBezTo>
                  <a:close/>
                  <a:moveTo>
                    <a:pt x="72250" y="13488"/>
                  </a:moveTo>
                  <a:cubicBezTo>
                    <a:pt x="95567" y="12574"/>
                    <a:pt x="117284" y="37949"/>
                    <a:pt x="117284" y="65838"/>
                  </a:cubicBezTo>
                  <a:cubicBezTo>
                    <a:pt x="117284" y="93727"/>
                    <a:pt x="91681" y="121159"/>
                    <a:pt x="65621" y="121388"/>
                  </a:cubicBezTo>
                  <a:cubicBezTo>
                    <a:pt x="37274" y="121616"/>
                    <a:pt x="17386" y="101042"/>
                    <a:pt x="16929" y="71553"/>
                  </a:cubicBezTo>
                  <a:cubicBezTo>
                    <a:pt x="16243" y="39320"/>
                    <a:pt x="39560" y="14631"/>
                    <a:pt x="72250" y="13488"/>
                  </a:cubicBezTo>
                  <a:close/>
                </a:path>
              </a:pathLst>
            </a:custGeom>
            <a:solidFill>
              <a:srgbClr val="000000"/>
            </a:solidFill>
            <a:ln w="2286" cap="flat">
              <a:noFill/>
              <a:prstDash val="solid"/>
              <a:miter/>
            </a:ln>
          </p:spPr>
          <p:txBody>
            <a:bodyPr rtlCol="0" anchor="ctr"/>
            <a:lstStyle/>
            <a:p>
              <a:endParaRPr lang="en-US"/>
            </a:p>
          </p:txBody>
        </p:sp>
        <p:sp>
          <p:nvSpPr>
            <p:cNvPr id="128" name="Freeform 578">
              <a:extLst>
                <a:ext uri="{FF2B5EF4-FFF2-40B4-BE49-F238E27FC236}">
                  <a16:creationId xmlns:a16="http://schemas.microsoft.com/office/drawing/2014/main" id="{FF8C24F6-9226-4D09-040C-D6BBCB2A7E53}"/>
                </a:ext>
              </a:extLst>
            </p:cNvPr>
            <p:cNvSpPr/>
            <p:nvPr/>
          </p:nvSpPr>
          <p:spPr>
            <a:xfrm>
              <a:off x="6560926" y="3473663"/>
              <a:ext cx="201426" cy="293483"/>
            </a:xfrm>
            <a:custGeom>
              <a:avLst/>
              <a:gdLst>
                <a:gd name="connsiteX0" fmla="*/ 39036 w 201426"/>
                <a:gd name="connsiteY0" fmla="*/ 158790 h 293483"/>
                <a:gd name="connsiteX1" fmla="*/ 66468 w 201426"/>
                <a:gd name="connsiteY1" fmla="*/ 200396 h 293483"/>
                <a:gd name="connsiteX2" fmla="*/ 66468 w 201426"/>
                <a:gd name="connsiteY2" fmla="*/ 231942 h 293483"/>
                <a:gd name="connsiteX3" fmla="*/ 66697 w 201426"/>
                <a:gd name="connsiteY3" fmla="*/ 273548 h 293483"/>
                <a:gd name="connsiteX4" fmla="*/ 86813 w 201426"/>
                <a:gd name="connsiteY4" fmla="*/ 293207 h 293483"/>
                <a:gd name="connsiteX5" fmla="*/ 117446 w 201426"/>
                <a:gd name="connsiteY5" fmla="*/ 293436 h 293483"/>
                <a:gd name="connsiteX6" fmla="*/ 136648 w 201426"/>
                <a:gd name="connsiteY6" fmla="*/ 276748 h 293483"/>
                <a:gd name="connsiteX7" fmla="*/ 138934 w 201426"/>
                <a:gd name="connsiteY7" fmla="*/ 261660 h 293483"/>
                <a:gd name="connsiteX8" fmla="*/ 141906 w 201426"/>
                <a:gd name="connsiteY8" fmla="*/ 193766 h 293483"/>
                <a:gd name="connsiteX9" fmla="*/ 151507 w 201426"/>
                <a:gd name="connsiteY9" fmla="*/ 172506 h 293483"/>
                <a:gd name="connsiteX10" fmla="*/ 201342 w 201426"/>
                <a:gd name="connsiteY10" fmla="*/ 81524 h 293483"/>
                <a:gd name="connsiteX11" fmla="*/ 124761 w 201426"/>
                <a:gd name="connsiteY11" fmla="*/ 1514 h 293483"/>
                <a:gd name="connsiteX12" fmla="*/ 10004 w 201426"/>
                <a:gd name="connsiteY12" fmla="*/ 51806 h 293483"/>
                <a:gd name="connsiteX13" fmla="*/ 39036 w 201426"/>
                <a:gd name="connsiteY13" fmla="*/ 158790 h 293483"/>
                <a:gd name="connsiteX14" fmla="*/ 62582 w 201426"/>
                <a:gd name="connsiteY14" fmla="*/ 21859 h 293483"/>
                <a:gd name="connsiteX15" fmla="*/ 170710 w 201426"/>
                <a:gd name="connsiteY15" fmla="*/ 39918 h 293483"/>
                <a:gd name="connsiteX16" fmla="*/ 173224 w 201426"/>
                <a:gd name="connsiteY16" fmla="*/ 42662 h 293483"/>
                <a:gd name="connsiteX17" fmla="*/ 174367 w 201426"/>
                <a:gd name="connsiteY17" fmla="*/ 44033 h 293483"/>
                <a:gd name="connsiteX18" fmla="*/ 175739 w 201426"/>
                <a:gd name="connsiteY18" fmla="*/ 45633 h 293483"/>
                <a:gd name="connsiteX19" fmla="*/ 176653 w 201426"/>
                <a:gd name="connsiteY19" fmla="*/ 47005 h 293483"/>
                <a:gd name="connsiteX20" fmla="*/ 177796 w 201426"/>
                <a:gd name="connsiteY20" fmla="*/ 48605 h 293483"/>
                <a:gd name="connsiteX21" fmla="*/ 178711 w 201426"/>
                <a:gd name="connsiteY21" fmla="*/ 49977 h 293483"/>
                <a:gd name="connsiteX22" fmla="*/ 179625 w 201426"/>
                <a:gd name="connsiteY22" fmla="*/ 51806 h 293483"/>
                <a:gd name="connsiteX23" fmla="*/ 180311 w 201426"/>
                <a:gd name="connsiteY23" fmla="*/ 53177 h 293483"/>
                <a:gd name="connsiteX24" fmla="*/ 181225 w 201426"/>
                <a:gd name="connsiteY24" fmla="*/ 55235 h 293483"/>
                <a:gd name="connsiteX25" fmla="*/ 181682 w 201426"/>
                <a:gd name="connsiteY25" fmla="*/ 56606 h 293483"/>
                <a:gd name="connsiteX26" fmla="*/ 182368 w 201426"/>
                <a:gd name="connsiteY26" fmla="*/ 58892 h 293483"/>
                <a:gd name="connsiteX27" fmla="*/ 182825 w 201426"/>
                <a:gd name="connsiteY27" fmla="*/ 60035 h 293483"/>
                <a:gd name="connsiteX28" fmla="*/ 183740 w 201426"/>
                <a:gd name="connsiteY28" fmla="*/ 63464 h 293483"/>
                <a:gd name="connsiteX29" fmla="*/ 182825 w 201426"/>
                <a:gd name="connsiteY29" fmla="*/ 114442 h 293483"/>
                <a:gd name="connsiteX30" fmla="*/ 148078 w 201426"/>
                <a:gd name="connsiteY30" fmla="*/ 159248 h 293483"/>
                <a:gd name="connsiteX31" fmla="*/ 129333 w 201426"/>
                <a:gd name="connsiteY31" fmla="*/ 198567 h 293483"/>
                <a:gd name="connsiteX32" fmla="*/ 127047 w 201426"/>
                <a:gd name="connsiteY32" fmla="*/ 268518 h 293483"/>
                <a:gd name="connsiteX33" fmla="*/ 110131 w 201426"/>
                <a:gd name="connsiteY33" fmla="*/ 281320 h 293483"/>
                <a:gd name="connsiteX34" fmla="*/ 80184 w 201426"/>
                <a:gd name="connsiteY34" fmla="*/ 251373 h 293483"/>
                <a:gd name="connsiteX35" fmla="*/ 80184 w 201426"/>
                <a:gd name="connsiteY35" fmla="*/ 220512 h 293483"/>
                <a:gd name="connsiteX36" fmla="*/ 81098 w 201426"/>
                <a:gd name="connsiteY36" fmla="*/ 185308 h 293483"/>
                <a:gd name="connsiteX37" fmla="*/ 64182 w 201426"/>
                <a:gd name="connsiteY37" fmla="*/ 158562 h 293483"/>
                <a:gd name="connsiteX38" fmla="*/ 59839 w 201426"/>
                <a:gd name="connsiteY38" fmla="*/ 156504 h 293483"/>
                <a:gd name="connsiteX39" fmla="*/ 58467 w 201426"/>
                <a:gd name="connsiteY39" fmla="*/ 155819 h 293483"/>
                <a:gd name="connsiteX40" fmla="*/ 55724 w 201426"/>
                <a:gd name="connsiteY40" fmla="*/ 154447 h 293483"/>
                <a:gd name="connsiteX41" fmla="*/ 54124 w 201426"/>
                <a:gd name="connsiteY41" fmla="*/ 153533 h 293483"/>
                <a:gd name="connsiteX42" fmla="*/ 51838 w 201426"/>
                <a:gd name="connsiteY42" fmla="*/ 152161 h 293483"/>
                <a:gd name="connsiteX43" fmla="*/ 50009 w 201426"/>
                <a:gd name="connsiteY43" fmla="*/ 151018 h 293483"/>
                <a:gd name="connsiteX44" fmla="*/ 48180 w 201426"/>
                <a:gd name="connsiteY44" fmla="*/ 149646 h 293483"/>
                <a:gd name="connsiteX45" fmla="*/ 46351 w 201426"/>
                <a:gd name="connsiteY45" fmla="*/ 148275 h 293483"/>
                <a:gd name="connsiteX46" fmla="*/ 44751 w 201426"/>
                <a:gd name="connsiteY46" fmla="*/ 146903 h 293483"/>
                <a:gd name="connsiteX47" fmla="*/ 42922 w 201426"/>
                <a:gd name="connsiteY47" fmla="*/ 145303 h 293483"/>
                <a:gd name="connsiteX48" fmla="*/ 41551 w 201426"/>
                <a:gd name="connsiteY48" fmla="*/ 143931 h 293483"/>
                <a:gd name="connsiteX49" fmla="*/ 39722 w 201426"/>
                <a:gd name="connsiteY49" fmla="*/ 142103 h 293483"/>
                <a:gd name="connsiteX50" fmla="*/ 38579 w 201426"/>
                <a:gd name="connsiteY50" fmla="*/ 140960 h 293483"/>
                <a:gd name="connsiteX51" fmla="*/ 36521 w 201426"/>
                <a:gd name="connsiteY51" fmla="*/ 138902 h 293483"/>
                <a:gd name="connsiteX52" fmla="*/ 36521 w 201426"/>
                <a:gd name="connsiteY52" fmla="*/ 138674 h 293483"/>
                <a:gd name="connsiteX53" fmla="*/ 29206 w 201426"/>
                <a:gd name="connsiteY53" fmla="*/ 129072 h 293483"/>
                <a:gd name="connsiteX54" fmla="*/ 29206 w 201426"/>
                <a:gd name="connsiteY54" fmla="*/ 128844 h 293483"/>
                <a:gd name="connsiteX55" fmla="*/ 27377 w 201426"/>
                <a:gd name="connsiteY55" fmla="*/ 125643 h 293483"/>
                <a:gd name="connsiteX56" fmla="*/ 27149 w 201426"/>
                <a:gd name="connsiteY56" fmla="*/ 125186 h 293483"/>
                <a:gd name="connsiteX57" fmla="*/ 25549 w 201426"/>
                <a:gd name="connsiteY57" fmla="*/ 121986 h 293483"/>
                <a:gd name="connsiteX58" fmla="*/ 25320 w 201426"/>
                <a:gd name="connsiteY58" fmla="*/ 121300 h 293483"/>
                <a:gd name="connsiteX59" fmla="*/ 23720 w 201426"/>
                <a:gd name="connsiteY59" fmla="*/ 118100 h 293483"/>
                <a:gd name="connsiteX60" fmla="*/ 23491 w 201426"/>
                <a:gd name="connsiteY60" fmla="*/ 117414 h 293483"/>
                <a:gd name="connsiteX61" fmla="*/ 22120 w 201426"/>
                <a:gd name="connsiteY61" fmla="*/ 113985 h 293483"/>
                <a:gd name="connsiteX62" fmla="*/ 21891 w 201426"/>
                <a:gd name="connsiteY62" fmla="*/ 113528 h 293483"/>
                <a:gd name="connsiteX63" fmla="*/ 18462 w 201426"/>
                <a:gd name="connsiteY63" fmla="*/ 100955 h 293483"/>
                <a:gd name="connsiteX64" fmla="*/ 62582 w 201426"/>
                <a:gd name="connsiteY64" fmla="*/ 21859 h 29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1426" h="293483">
                  <a:moveTo>
                    <a:pt x="39036" y="158790"/>
                  </a:moveTo>
                  <a:cubicBezTo>
                    <a:pt x="62353" y="175478"/>
                    <a:pt x="69211" y="175021"/>
                    <a:pt x="66468" y="200396"/>
                  </a:cubicBezTo>
                  <a:cubicBezTo>
                    <a:pt x="66011" y="204739"/>
                    <a:pt x="66468" y="227599"/>
                    <a:pt x="66468" y="231942"/>
                  </a:cubicBezTo>
                  <a:cubicBezTo>
                    <a:pt x="66468" y="245887"/>
                    <a:pt x="66011" y="259832"/>
                    <a:pt x="66697" y="273548"/>
                  </a:cubicBezTo>
                  <a:cubicBezTo>
                    <a:pt x="67382" y="288864"/>
                    <a:pt x="71269" y="292521"/>
                    <a:pt x="86813" y="293207"/>
                  </a:cubicBezTo>
                  <a:cubicBezTo>
                    <a:pt x="97100" y="293664"/>
                    <a:pt x="107387" y="292979"/>
                    <a:pt x="117446" y="293436"/>
                  </a:cubicBezTo>
                  <a:cubicBezTo>
                    <a:pt x="129562" y="294122"/>
                    <a:pt x="134591" y="287264"/>
                    <a:pt x="136648" y="276748"/>
                  </a:cubicBezTo>
                  <a:cubicBezTo>
                    <a:pt x="137563" y="271719"/>
                    <a:pt x="138020" y="266690"/>
                    <a:pt x="138934" y="261660"/>
                  </a:cubicBezTo>
                  <a:cubicBezTo>
                    <a:pt x="142592" y="239029"/>
                    <a:pt x="141906" y="216398"/>
                    <a:pt x="141906" y="193766"/>
                  </a:cubicBezTo>
                  <a:cubicBezTo>
                    <a:pt x="141906" y="185994"/>
                    <a:pt x="142592" y="177536"/>
                    <a:pt x="151507" y="172506"/>
                  </a:cubicBezTo>
                  <a:cubicBezTo>
                    <a:pt x="187397" y="152618"/>
                    <a:pt x="202714" y="119700"/>
                    <a:pt x="201342" y="81524"/>
                  </a:cubicBezTo>
                  <a:cubicBezTo>
                    <a:pt x="199742" y="33975"/>
                    <a:pt x="170024" y="9515"/>
                    <a:pt x="124761" y="1514"/>
                  </a:cubicBezTo>
                  <a:cubicBezTo>
                    <a:pt x="91385" y="-4430"/>
                    <a:pt x="30121" y="6086"/>
                    <a:pt x="10004" y="51806"/>
                  </a:cubicBezTo>
                  <a:cubicBezTo>
                    <a:pt x="-9427" y="95925"/>
                    <a:pt x="-969" y="129987"/>
                    <a:pt x="39036" y="158790"/>
                  </a:cubicBezTo>
                  <a:close/>
                  <a:moveTo>
                    <a:pt x="62582" y="21859"/>
                  </a:moveTo>
                  <a:cubicBezTo>
                    <a:pt x="96186" y="6314"/>
                    <a:pt x="146707" y="15687"/>
                    <a:pt x="170710" y="39918"/>
                  </a:cubicBezTo>
                  <a:cubicBezTo>
                    <a:pt x="171624" y="40833"/>
                    <a:pt x="172310" y="41747"/>
                    <a:pt x="173224" y="42662"/>
                  </a:cubicBezTo>
                  <a:cubicBezTo>
                    <a:pt x="173681" y="43119"/>
                    <a:pt x="173910" y="43576"/>
                    <a:pt x="174367" y="44033"/>
                  </a:cubicBezTo>
                  <a:cubicBezTo>
                    <a:pt x="174824" y="44490"/>
                    <a:pt x="175282" y="45176"/>
                    <a:pt x="175739" y="45633"/>
                  </a:cubicBezTo>
                  <a:cubicBezTo>
                    <a:pt x="175967" y="46091"/>
                    <a:pt x="176425" y="46548"/>
                    <a:pt x="176653" y="47005"/>
                  </a:cubicBezTo>
                  <a:cubicBezTo>
                    <a:pt x="177110" y="47462"/>
                    <a:pt x="177339" y="48148"/>
                    <a:pt x="177796" y="48605"/>
                  </a:cubicBezTo>
                  <a:cubicBezTo>
                    <a:pt x="178025" y="49062"/>
                    <a:pt x="178482" y="49520"/>
                    <a:pt x="178711" y="49977"/>
                  </a:cubicBezTo>
                  <a:cubicBezTo>
                    <a:pt x="179168" y="50663"/>
                    <a:pt x="179396" y="51120"/>
                    <a:pt x="179625" y="51806"/>
                  </a:cubicBezTo>
                  <a:cubicBezTo>
                    <a:pt x="179854" y="52263"/>
                    <a:pt x="180082" y="52720"/>
                    <a:pt x="180311" y="53177"/>
                  </a:cubicBezTo>
                  <a:cubicBezTo>
                    <a:pt x="180539" y="53863"/>
                    <a:pt x="180997" y="54549"/>
                    <a:pt x="181225" y="55235"/>
                  </a:cubicBezTo>
                  <a:cubicBezTo>
                    <a:pt x="181454" y="55692"/>
                    <a:pt x="181682" y="56149"/>
                    <a:pt x="181682" y="56606"/>
                  </a:cubicBezTo>
                  <a:cubicBezTo>
                    <a:pt x="181911" y="57292"/>
                    <a:pt x="182140" y="58206"/>
                    <a:pt x="182368" y="58892"/>
                  </a:cubicBezTo>
                  <a:cubicBezTo>
                    <a:pt x="182597" y="59349"/>
                    <a:pt x="182597" y="59578"/>
                    <a:pt x="182825" y="60035"/>
                  </a:cubicBezTo>
                  <a:cubicBezTo>
                    <a:pt x="183054" y="61178"/>
                    <a:pt x="183511" y="62321"/>
                    <a:pt x="183740" y="63464"/>
                  </a:cubicBezTo>
                  <a:cubicBezTo>
                    <a:pt x="187169" y="81752"/>
                    <a:pt x="187626" y="96611"/>
                    <a:pt x="182825" y="114442"/>
                  </a:cubicBezTo>
                  <a:cubicBezTo>
                    <a:pt x="178253" y="132044"/>
                    <a:pt x="165223" y="151247"/>
                    <a:pt x="148078" y="159248"/>
                  </a:cubicBezTo>
                  <a:cubicBezTo>
                    <a:pt x="130705" y="167477"/>
                    <a:pt x="127733" y="180736"/>
                    <a:pt x="129333" y="198567"/>
                  </a:cubicBezTo>
                  <a:cubicBezTo>
                    <a:pt x="130705" y="213883"/>
                    <a:pt x="128190" y="260746"/>
                    <a:pt x="127047" y="268518"/>
                  </a:cubicBezTo>
                  <a:cubicBezTo>
                    <a:pt x="125675" y="278120"/>
                    <a:pt x="119960" y="281549"/>
                    <a:pt x="110131" y="281320"/>
                  </a:cubicBezTo>
                  <a:cubicBezTo>
                    <a:pt x="81784" y="280406"/>
                    <a:pt x="80641" y="279720"/>
                    <a:pt x="80184" y="251373"/>
                  </a:cubicBezTo>
                  <a:cubicBezTo>
                    <a:pt x="79955" y="241086"/>
                    <a:pt x="80184" y="230799"/>
                    <a:pt x="80184" y="220512"/>
                  </a:cubicBezTo>
                  <a:cubicBezTo>
                    <a:pt x="80413" y="220512"/>
                    <a:pt x="80641" y="196967"/>
                    <a:pt x="81098" y="185308"/>
                  </a:cubicBezTo>
                  <a:cubicBezTo>
                    <a:pt x="81556" y="172278"/>
                    <a:pt x="76984" y="164277"/>
                    <a:pt x="64182" y="158562"/>
                  </a:cubicBezTo>
                  <a:cubicBezTo>
                    <a:pt x="62810" y="157876"/>
                    <a:pt x="61210" y="157190"/>
                    <a:pt x="59839" y="156504"/>
                  </a:cubicBezTo>
                  <a:cubicBezTo>
                    <a:pt x="59381" y="156276"/>
                    <a:pt x="58924" y="156047"/>
                    <a:pt x="58467" y="155819"/>
                  </a:cubicBezTo>
                  <a:cubicBezTo>
                    <a:pt x="57553" y="155361"/>
                    <a:pt x="56638" y="154904"/>
                    <a:pt x="55724" y="154447"/>
                  </a:cubicBezTo>
                  <a:cubicBezTo>
                    <a:pt x="55267" y="154218"/>
                    <a:pt x="54581" y="153761"/>
                    <a:pt x="54124" y="153533"/>
                  </a:cubicBezTo>
                  <a:cubicBezTo>
                    <a:pt x="53438" y="153075"/>
                    <a:pt x="52752" y="152618"/>
                    <a:pt x="51838" y="152161"/>
                  </a:cubicBezTo>
                  <a:cubicBezTo>
                    <a:pt x="51152" y="151704"/>
                    <a:pt x="50695" y="151475"/>
                    <a:pt x="50009" y="151018"/>
                  </a:cubicBezTo>
                  <a:cubicBezTo>
                    <a:pt x="49323" y="150561"/>
                    <a:pt x="48637" y="150104"/>
                    <a:pt x="48180" y="149646"/>
                  </a:cubicBezTo>
                  <a:cubicBezTo>
                    <a:pt x="47494" y="149189"/>
                    <a:pt x="47037" y="148732"/>
                    <a:pt x="46351" y="148275"/>
                  </a:cubicBezTo>
                  <a:cubicBezTo>
                    <a:pt x="45894" y="147818"/>
                    <a:pt x="45208" y="147360"/>
                    <a:pt x="44751" y="146903"/>
                  </a:cubicBezTo>
                  <a:cubicBezTo>
                    <a:pt x="44065" y="146446"/>
                    <a:pt x="43608" y="145989"/>
                    <a:pt x="42922" y="145303"/>
                  </a:cubicBezTo>
                  <a:cubicBezTo>
                    <a:pt x="42465" y="144846"/>
                    <a:pt x="42008" y="144389"/>
                    <a:pt x="41551" y="143931"/>
                  </a:cubicBezTo>
                  <a:cubicBezTo>
                    <a:pt x="40865" y="143246"/>
                    <a:pt x="40179" y="142788"/>
                    <a:pt x="39722" y="142103"/>
                  </a:cubicBezTo>
                  <a:cubicBezTo>
                    <a:pt x="39265" y="141645"/>
                    <a:pt x="39036" y="141417"/>
                    <a:pt x="38579" y="140960"/>
                  </a:cubicBezTo>
                  <a:cubicBezTo>
                    <a:pt x="37893" y="140274"/>
                    <a:pt x="37207" y="139588"/>
                    <a:pt x="36521" y="138902"/>
                  </a:cubicBezTo>
                  <a:cubicBezTo>
                    <a:pt x="36521" y="138902"/>
                    <a:pt x="36521" y="138902"/>
                    <a:pt x="36521" y="138674"/>
                  </a:cubicBezTo>
                  <a:cubicBezTo>
                    <a:pt x="33778" y="135702"/>
                    <a:pt x="31264" y="132501"/>
                    <a:pt x="29206" y="129072"/>
                  </a:cubicBezTo>
                  <a:cubicBezTo>
                    <a:pt x="29206" y="129072"/>
                    <a:pt x="29206" y="129072"/>
                    <a:pt x="29206" y="128844"/>
                  </a:cubicBezTo>
                  <a:cubicBezTo>
                    <a:pt x="28520" y="127701"/>
                    <a:pt x="27835" y="126786"/>
                    <a:pt x="27377" y="125643"/>
                  </a:cubicBezTo>
                  <a:cubicBezTo>
                    <a:pt x="27377" y="125415"/>
                    <a:pt x="27149" y="125186"/>
                    <a:pt x="27149" y="125186"/>
                  </a:cubicBezTo>
                  <a:cubicBezTo>
                    <a:pt x="26463" y="124043"/>
                    <a:pt x="26006" y="123129"/>
                    <a:pt x="25549" y="121986"/>
                  </a:cubicBezTo>
                  <a:cubicBezTo>
                    <a:pt x="25549" y="121757"/>
                    <a:pt x="25320" y="121529"/>
                    <a:pt x="25320" y="121300"/>
                  </a:cubicBezTo>
                  <a:cubicBezTo>
                    <a:pt x="24863" y="120157"/>
                    <a:pt x="24406" y="119014"/>
                    <a:pt x="23720" y="118100"/>
                  </a:cubicBezTo>
                  <a:cubicBezTo>
                    <a:pt x="23720" y="117871"/>
                    <a:pt x="23491" y="117642"/>
                    <a:pt x="23491" y="117414"/>
                  </a:cubicBezTo>
                  <a:cubicBezTo>
                    <a:pt x="23034" y="116271"/>
                    <a:pt x="22577" y="115128"/>
                    <a:pt x="22120" y="113985"/>
                  </a:cubicBezTo>
                  <a:cubicBezTo>
                    <a:pt x="22120" y="113756"/>
                    <a:pt x="22120" y="113756"/>
                    <a:pt x="21891" y="113528"/>
                  </a:cubicBezTo>
                  <a:cubicBezTo>
                    <a:pt x="20519" y="109641"/>
                    <a:pt x="19376" y="105298"/>
                    <a:pt x="18462" y="100955"/>
                  </a:cubicBezTo>
                  <a:cubicBezTo>
                    <a:pt x="11604" y="64379"/>
                    <a:pt x="31492" y="35575"/>
                    <a:pt x="62582" y="21859"/>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249027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080B-A7C7-8E51-651B-9FC0268D594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F19A3CF-711B-EAF0-7167-B1B0C10DBB4E}"/>
              </a:ext>
            </a:extLst>
          </p:cNvPr>
          <p:cNvSpPr/>
          <p:nvPr/>
        </p:nvSpPr>
        <p:spPr>
          <a:xfrm>
            <a:off x="4298023" y="3629026"/>
            <a:ext cx="7349044" cy="2938758"/>
          </a:xfrm>
          <a:prstGeom prst="roundRect">
            <a:avLst/>
          </a:prstGeom>
          <a:solidFill>
            <a:srgbClr val="F2A1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Rounded Corners 1">
            <a:extLst>
              <a:ext uri="{FF2B5EF4-FFF2-40B4-BE49-F238E27FC236}">
                <a16:creationId xmlns:a16="http://schemas.microsoft.com/office/drawing/2014/main" id="{E0021BB3-6549-800C-471D-B3BCFB66DFFB}"/>
              </a:ext>
            </a:extLst>
          </p:cNvPr>
          <p:cNvSpPr/>
          <p:nvPr/>
        </p:nvSpPr>
        <p:spPr>
          <a:xfrm>
            <a:off x="4357687" y="1245498"/>
            <a:ext cx="7349044" cy="2297801"/>
          </a:xfrm>
          <a:prstGeom prst="roundRect">
            <a:avLst/>
          </a:prstGeom>
          <a:solidFill>
            <a:srgbClr val="4595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 Placeholder 5">
            <a:extLst>
              <a:ext uri="{FF2B5EF4-FFF2-40B4-BE49-F238E27FC236}">
                <a16:creationId xmlns:a16="http://schemas.microsoft.com/office/drawing/2014/main" id="{5A35C268-A9B9-F088-E387-A40604507F6C}"/>
              </a:ext>
            </a:extLst>
          </p:cNvPr>
          <p:cNvSpPr>
            <a:spLocks noGrp="1"/>
          </p:cNvSpPr>
          <p:nvPr>
            <p:ph type="body" sz="quarter" idx="21"/>
          </p:nvPr>
        </p:nvSpPr>
        <p:spPr>
          <a:xfrm>
            <a:off x="4482419" y="129843"/>
            <a:ext cx="7164648" cy="3499183"/>
          </a:xfrm>
        </p:spPr>
        <p:txBody>
          <a:bodyPr/>
          <a:lstStyle/>
          <a:p>
            <a:pPr marL="342900" indent="-342900">
              <a:spcAft>
                <a:spcPts val="1200"/>
              </a:spcAft>
              <a:buFont typeface="Wingdings" panose="05000000000000000000" pitchFamily="2" charset="2"/>
              <a:buChar char="q"/>
            </a:pPr>
            <a:r>
              <a:rPr lang="en-US" sz="2000" b="1" dirty="0">
                <a:solidFill>
                  <a:srgbClr val="E96751"/>
                </a:solidFill>
              </a:rPr>
              <a:t>Pas de taal aan de criteria aan: </a:t>
            </a:r>
            <a:r>
              <a:rPr lang="en-US" sz="2000" dirty="0"/>
              <a:t>als de subsidie </a:t>
            </a:r>
            <a:r>
              <a:rPr lang="en-US" sz="2000" dirty="0" err="1"/>
              <a:t>prioriteit geeft aan bepaalde </a:t>
            </a:r>
            <a:r>
              <a:rPr lang="en-US" sz="2000" dirty="0"/>
              <a:t>doelstellingen of financieringsdoelstellingen.</a:t>
            </a:r>
          </a:p>
          <a:p>
            <a:pPr marL="342900" indent="-342900">
              <a:spcAft>
                <a:spcPts val="1200"/>
              </a:spcAft>
              <a:buFont typeface="Wingdings" panose="05000000000000000000" pitchFamily="2" charset="2"/>
              <a:buChar char="q"/>
            </a:pPr>
            <a:endParaRPr lang="en-US" sz="2000" dirty="0"/>
          </a:p>
          <a:p>
            <a:pPr>
              <a:spcAft>
                <a:spcPts val="1200"/>
              </a:spcAft>
            </a:pPr>
            <a:r>
              <a:rPr lang="en-US" sz="2000" b="1" dirty="0">
                <a:solidFill>
                  <a:schemeClr val="bg1"/>
                </a:solidFill>
              </a:rPr>
              <a:t>Voorbeeld, innovatie: </a:t>
            </a:r>
            <a:r>
              <a:rPr lang="en-US" sz="2000" dirty="0">
                <a:solidFill>
                  <a:schemeClr val="bg1"/>
                </a:solidFill>
              </a:rPr>
              <a:t>als het een innovatiesubsidie betreft, richt u dan op wat er nieuw of experimenteel is aan uw project. Vermeld expliciet wat innovatief is (bijvoorbeeld "eerste drijvende hutten op zonne-energie in Italië"). Als het om inclusiviteit gaat, bedenk dan hoe uw locatie toegankelijk zal zijn en hoe u de gemeenschap erbij wilt betrekken. Stem elk antwoord af op de punten die voor hen belangrijk zijn. </a:t>
            </a:r>
          </a:p>
          <a:p>
            <a:pPr>
              <a:spcAft>
                <a:spcPts val="1200"/>
              </a:spcAft>
            </a:pPr>
            <a:endParaRPr lang="en-US" sz="2000" b="1" dirty="0">
              <a:solidFill>
                <a:schemeClr val="bg1"/>
              </a:solidFill>
            </a:endParaRPr>
          </a:p>
          <a:p>
            <a:pPr>
              <a:spcAft>
                <a:spcPts val="1200"/>
              </a:spcAft>
            </a:pPr>
            <a:r>
              <a:rPr lang="en-US" sz="2000" b="1" dirty="0">
                <a:solidFill>
                  <a:schemeClr val="bg1"/>
                </a:solidFill>
              </a:rPr>
              <a:t>Bijvoorbeeld </a:t>
            </a:r>
            <a:r>
              <a:rPr lang="en-US" sz="2000" b="1" dirty="0" err="1">
                <a:solidFill>
                  <a:schemeClr val="bg1"/>
                </a:solidFill>
              </a:rPr>
              <a:t>digitalisering </a:t>
            </a:r>
            <a:r>
              <a:rPr lang="en-US" sz="2000" b="1" dirty="0">
                <a:solidFill>
                  <a:schemeClr val="bg1"/>
                </a:solidFill>
              </a:rPr>
              <a:t>of groene transitie: </a:t>
            </a:r>
            <a:r>
              <a:rPr lang="en-US" sz="2000" dirty="0">
                <a:solidFill>
                  <a:schemeClr val="bg1"/>
                </a:solidFill>
              </a:rPr>
              <a:t>een EU-subsidie kan horizontale prioriteiten hebben, zoals </a:t>
            </a:r>
            <a:r>
              <a:rPr lang="en-US" sz="2000" dirty="0" err="1">
                <a:solidFill>
                  <a:schemeClr val="bg1"/>
                </a:solidFill>
              </a:rPr>
              <a:t>digitalisering </a:t>
            </a:r>
            <a:r>
              <a:rPr lang="en-US" sz="2000" dirty="0">
                <a:solidFill>
                  <a:schemeClr val="bg1"/>
                </a:solidFill>
              </a:rPr>
              <a:t>of groene transitie. Zelfs als uw project klein is, kunt u vermelden dat u een modern online boekingssysteem (</a:t>
            </a:r>
            <a:r>
              <a:rPr lang="en-US" sz="2000" dirty="0" err="1">
                <a:solidFill>
                  <a:schemeClr val="bg1"/>
                </a:solidFill>
              </a:rPr>
              <a:t>digitalisering</a:t>
            </a:r>
            <a:r>
              <a:rPr lang="en-US" sz="2000" dirty="0">
                <a:solidFill>
                  <a:schemeClr val="bg1"/>
                </a:solidFill>
              </a:rPr>
              <a:t>) of milieuvriendelijke bouw (groen) gebruikt. </a:t>
            </a:r>
            <a:r>
              <a:rPr lang="en-US" sz="2000" b="1" dirty="0">
                <a:solidFill>
                  <a:schemeClr val="bg1"/>
                </a:solidFill>
              </a:rPr>
              <a:t>Bijvoorbeeld plattelandsontwikkeling gericht op gemeenschap/banen – waarbij u </a:t>
            </a:r>
            <a:r>
              <a:rPr lang="en-US" sz="2000" dirty="0">
                <a:solidFill>
                  <a:schemeClr val="bg1"/>
                </a:solidFill>
              </a:rPr>
              <a:t>trefwoorden uit de richtlijnen voor de oproep </a:t>
            </a:r>
            <a:r>
              <a:rPr lang="en-US" sz="2000" b="1" dirty="0">
                <a:solidFill>
                  <a:schemeClr val="bg1"/>
                </a:solidFill>
              </a:rPr>
              <a:t>overneemt</a:t>
            </a:r>
            <a:r>
              <a:rPr lang="en-US" sz="2000" dirty="0">
                <a:solidFill>
                  <a:schemeClr val="bg1"/>
                </a:solidFill>
              </a:rPr>
              <a:t>.</a:t>
            </a:r>
          </a:p>
          <a:p>
            <a:pPr>
              <a:spcAft>
                <a:spcPts val="1200"/>
              </a:spcAft>
            </a:pPr>
            <a:endParaRPr lang="en-US" sz="2000" dirty="0"/>
          </a:p>
          <a:p>
            <a:pPr>
              <a:spcAft>
                <a:spcPts val="1200"/>
              </a:spcAft>
            </a:pPr>
            <a:endParaRPr lang="en-IE" sz="2000" dirty="0"/>
          </a:p>
        </p:txBody>
      </p:sp>
      <p:sp>
        <p:nvSpPr>
          <p:cNvPr id="9" name="Text Placeholder 2">
            <a:extLst>
              <a:ext uri="{FF2B5EF4-FFF2-40B4-BE49-F238E27FC236}">
                <a16:creationId xmlns:a16="http://schemas.microsoft.com/office/drawing/2014/main" id="{ACD5C715-0BA3-74AD-8DD8-C802489BF0A1}"/>
              </a:ext>
            </a:extLst>
          </p:cNvPr>
          <p:cNvSpPr>
            <a:spLocks noGrp="1"/>
          </p:cNvSpPr>
          <p:nvPr>
            <p:ph type="body" sz="quarter" idx="18"/>
          </p:nvPr>
        </p:nvSpPr>
        <p:spPr>
          <a:xfrm>
            <a:off x="485269" y="1779837"/>
            <a:ext cx="3381881" cy="1049221"/>
          </a:xfrm>
        </p:spPr>
        <p:txBody>
          <a:bodyPr/>
          <a:lstStyle/>
          <a:p>
            <a:pPr>
              <a:lnSpc>
                <a:spcPct val="100000"/>
              </a:lnSpc>
            </a:pPr>
            <a:r>
              <a:rPr lang="en-US" sz="3400" dirty="0"/>
              <a:t>Inleiding </a:t>
            </a:r>
            <a:endParaRPr lang="en-IE" sz="3400" dirty="0"/>
          </a:p>
        </p:txBody>
      </p:sp>
      <p:sp>
        <p:nvSpPr>
          <p:cNvPr id="10" name="Text Placeholder 3">
            <a:extLst>
              <a:ext uri="{FF2B5EF4-FFF2-40B4-BE49-F238E27FC236}">
                <a16:creationId xmlns:a16="http://schemas.microsoft.com/office/drawing/2014/main" id="{8BAE4391-B421-15D0-B44C-08531CFE7ACD}"/>
              </a:ext>
            </a:extLst>
          </p:cNvPr>
          <p:cNvSpPr>
            <a:spLocks noGrp="1"/>
          </p:cNvSpPr>
          <p:nvPr>
            <p:ph type="body" sz="quarter" idx="19"/>
          </p:nvPr>
        </p:nvSpPr>
        <p:spPr>
          <a:xfrm>
            <a:off x="528133" y="645559"/>
            <a:ext cx="3186617" cy="385564"/>
          </a:xfrm>
        </p:spPr>
        <p:txBody>
          <a:bodyPr/>
          <a:lstStyle/>
          <a:p>
            <a:r>
              <a:rPr lang="en-IE" sz="3200" dirty="0"/>
              <a:t>Vragen over subsidieaanvragen</a:t>
            </a:r>
          </a:p>
        </p:txBody>
      </p:sp>
    </p:spTree>
    <p:extLst>
      <p:ext uri="{BB962C8B-B14F-4D97-AF65-F5344CB8AC3E}">
        <p14:creationId xmlns:p14="http://schemas.microsoft.com/office/powerpoint/2010/main" val="368214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9F798-A108-3729-2752-6A6050202364}"/>
            </a:ext>
          </a:extLst>
        </p:cNvPr>
        <p:cNvGrpSpPr/>
        <p:nvPr/>
      </p:nvGrpSpPr>
      <p:grpSpPr>
        <a:xfrm>
          <a:off x="0" y="0"/>
          <a:ext cx="0" cy="0"/>
          <a:chOff x="0" y="0"/>
          <a:chExt cx="0" cy="0"/>
        </a:xfrm>
      </p:grpSpPr>
      <p:sp>
        <p:nvSpPr>
          <p:cNvPr id="26" name="Flowchart: Alternate Process 25">
            <a:extLst>
              <a:ext uri="{FF2B5EF4-FFF2-40B4-BE49-F238E27FC236}">
                <a16:creationId xmlns:a16="http://schemas.microsoft.com/office/drawing/2014/main" id="{3CCE6253-9CA9-23C8-31F6-AF7A83089831}"/>
              </a:ext>
            </a:extLst>
          </p:cNvPr>
          <p:cNvSpPr/>
          <p:nvPr/>
        </p:nvSpPr>
        <p:spPr>
          <a:xfrm>
            <a:off x="1614181" y="5640275"/>
            <a:ext cx="9964593" cy="1043834"/>
          </a:xfrm>
          <a:prstGeom prst="flowChartAlternateProcess">
            <a:avLst/>
          </a:prstGeom>
          <a:solidFill>
            <a:srgbClr val="459597"/>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Alternate Process 23">
            <a:extLst>
              <a:ext uri="{FF2B5EF4-FFF2-40B4-BE49-F238E27FC236}">
                <a16:creationId xmlns:a16="http://schemas.microsoft.com/office/drawing/2014/main" id="{9B7C3B3F-BB6E-ADE0-0A83-8D3113FFCC80}"/>
              </a:ext>
            </a:extLst>
          </p:cNvPr>
          <p:cNvSpPr/>
          <p:nvPr/>
        </p:nvSpPr>
        <p:spPr>
          <a:xfrm>
            <a:off x="830086" y="1031579"/>
            <a:ext cx="10595240" cy="1043834"/>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851CBC83-2238-D2F7-959A-E3EFDC24E1CD}"/>
              </a:ext>
            </a:extLst>
          </p:cNvPr>
          <p:cNvSpPr>
            <a:spLocks noGrp="1"/>
          </p:cNvSpPr>
          <p:nvPr>
            <p:ph type="body" sz="quarter" idx="16"/>
          </p:nvPr>
        </p:nvSpPr>
        <p:spPr>
          <a:xfrm>
            <a:off x="2028439" y="184857"/>
            <a:ext cx="10614687" cy="803654"/>
          </a:xfrm>
        </p:spPr>
        <p:txBody>
          <a:bodyPr/>
          <a:lstStyle/>
          <a:p>
            <a:r>
              <a:rPr lang="en-GB" sz="3800" b="1" dirty="0">
                <a:solidFill>
                  <a:srgbClr val="E96751"/>
                </a:solidFill>
              </a:rPr>
              <a:t>Vraag 1 </a:t>
            </a:r>
            <a:r>
              <a:rPr lang="en-GB" sz="2800" i="1" dirty="0"/>
              <a:t>Voorbeeldantwoord</a:t>
            </a:r>
          </a:p>
        </p:txBody>
      </p:sp>
      <p:cxnSp>
        <p:nvCxnSpPr>
          <p:cNvPr id="2" name="Straight Connector 1">
            <a:extLst>
              <a:ext uri="{FF2B5EF4-FFF2-40B4-BE49-F238E27FC236}">
                <a16:creationId xmlns:a16="http://schemas.microsoft.com/office/drawing/2014/main" id="{063C3441-C464-90E0-16BF-E887BC53C8ED}"/>
              </a:ext>
            </a:extLst>
          </p:cNvPr>
          <p:cNvCxnSpPr>
            <a:cxnSpLocks/>
          </p:cNvCxnSpPr>
          <p:nvPr/>
        </p:nvCxnSpPr>
        <p:spPr>
          <a:xfrm>
            <a:off x="2028439" y="911831"/>
            <a:ext cx="5670361" cy="0"/>
          </a:xfrm>
          <a:prstGeom prst="line">
            <a:avLst/>
          </a:prstGeom>
          <a:ln w="28575">
            <a:solidFill>
              <a:srgbClr val="459597"/>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EF76DFB-D46F-49D7-0AF6-D44E05755F1E}"/>
              </a:ext>
            </a:extLst>
          </p:cNvPr>
          <p:cNvSpPr>
            <a:spLocks noGrp="1"/>
          </p:cNvSpPr>
          <p:nvPr>
            <p:ph type="body" sz="quarter" idx="18"/>
          </p:nvPr>
        </p:nvSpPr>
        <p:spPr>
          <a:xfrm>
            <a:off x="1050159" y="1271760"/>
            <a:ext cx="10614687" cy="803653"/>
          </a:xfrm>
        </p:spPr>
        <p:txBody>
          <a:bodyPr/>
          <a:lstStyle/>
          <a:p>
            <a:pPr algn="ctr">
              <a:spcAft>
                <a:spcPts val="600"/>
              </a:spcAft>
            </a:pPr>
            <a:r>
              <a:rPr lang="en-US" sz="2800" dirty="0">
                <a:solidFill>
                  <a:srgbClr val="FFFFFF"/>
                </a:solidFill>
              </a:rPr>
              <a:t>"Beschrijf het project en waarvoor u financiering zoekt."</a:t>
            </a:r>
          </a:p>
        </p:txBody>
      </p:sp>
      <p:sp>
        <p:nvSpPr>
          <p:cNvPr id="21" name="Text Placeholder 5">
            <a:extLst>
              <a:ext uri="{FF2B5EF4-FFF2-40B4-BE49-F238E27FC236}">
                <a16:creationId xmlns:a16="http://schemas.microsoft.com/office/drawing/2014/main" id="{20BE3507-BB05-EE5A-40C9-016A0A423748}"/>
              </a:ext>
            </a:extLst>
          </p:cNvPr>
          <p:cNvSpPr txBox="1">
            <a:spLocks/>
          </p:cNvSpPr>
          <p:nvPr/>
        </p:nvSpPr>
        <p:spPr>
          <a:xfrm>
            <a:off x="1820863" y="2242111"/>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000" b="1" dirty="0">
                <a:solidFill>
                  <a:srgbClr val="459597"/>
                </a:solidFill>
              </a:rPr>
              <a:t>Voorbeeldantwoord: </a:t>
            </a:r>
            <a:r>
              <a:rPr lang="en-US" sz="2000" b="1" dirty="0">
                <a:solidFill>
                  <a:srgbClr val="E96751"/>
                </a:solidFill>
              </a:rPr>
              <a:t>Mountain Sky Glamping, Slovenië</a:t>
            </a:r>
          </a:p>
          <a:p>
            <a:pPr marL="0" indent="0">
              <a:spcAft>
                <a:spcPts val="600"/>
              </a:spcAft>
            </a:pPr>
            <a:r>
              <a:rPr lang="en-US" sz="2000" b="1" dirty="0">
                <a:solidFill>
                  <a:srgbClr val="459597"/>
                </a:solidFill>
              </a:rPr>
              <a:t> </a:t>
            </a:r>
            <a:r>
              <a:rPr lang="en-US" sz="2000" b="1" i="1" dirty="0">
                <a:solidFill>
                  <a:srgbClr val="494949"/>
                </a:solidFill>
              </a:rPr>
              <a:t>"</a:t>
            </a:r>
            <a:r>
              <a:rPr lang="en-US" sz="2000" i="1" dirty="0">
                <a:solidFill>
                  <a:srgbClr val="494949"/>
                </a:solidFill>
              </a:rPr>
              <a:t>We gaan </a:t>
            </a:r>
            <a:r>
              <a:rPr lang="en-US" sz="2000" b="1" i="1" dirty="0" err="1">
                <a:solidFill>
                  <a:srgbClr val="494949"/>
                </a:solidFill>
              </a:rPr>
              <a:t>'MountainSky </a:t>
            </a:r>
            <a:r>
              <a:rPr lang="en-US" sz="2000" b="1" i="1" dirty="0">
                <a:solidFill>
                  <a:srgbClr val="494949"/>
                </a:solidFill>
              </a:rPr>
              <a:t>Glamping' </a:t>
            </a:r>
            <a:r>
              <a:rPr lang="en-US" sz="2000" i="1" dirty="0">
                <a:solidFill>
                  <a:srgbClr val="494949"/>
                </a:solidFill>
              </a:rPr>
              <a:t>opzetten</a:t>
            </a:r>
            <a:r>
              <a:rPr lang="en-US" sz="2000" b="1" i="1" dirty="0">
                <a:solidFill>
                  <a:srgbClr val="494949"/>
                </a:solidFill>
              </a:rPr>
              <a:t>, </a:t>
            </a:r>
            <a:r>
              <a:rPr lang="en-US" sz="2000" i="1" dirty="0">
                <a:solidFill>
                  <a:srgbClr val="494949"/>
                </a:solidFill>
              </a:rPr>
              <a:t>een luxe camping met 5 accommodaties op onze familieboerderij in het noordwesten van Slovenië. Elke accommodatie is een houten hut op palen met een panoramisch uitzicht. Het project omvat de aanleg van nutsvoorzieningen, een toegangsweg en een kleine receptie/servicehut. </a:t>
            </a:r>
          </a:p>
          <a:p>
            <a:pPr marL="0" indent="0">
              <a:spcAft>
                <a:spcPts val="600"/>
              </a:spcAft>
            </a:pPr>
            <a:r>
              <a:rPr lang="en-US" sz="2000" i="1" dirty="0">
                <a:solidFill>
                  <a:srgbClr val="494949"/>
                </a:solidFill>
              </a:rPr>
              <a:t>Ons doel is om een nieuwe toeristische accommodatie te creëren die in het eerste volledige jaar minstens 800 bezoekers trekt, waardoor het verblijf in onze regio wordt verlengd en inkomsten worden gegenereerd voor onze familie en gemeenschap." </a:t>
            </a:r>
            <a:endParaRPr lang="en-GB" sz="2000" dirty="0">
              <a:solidFill>
                <a:srgbClr val="494949"/>
              </a:solidFill>
            </a:endParaRPr>
          </a:p>
        </p:txBody>
      </p:sp>
      <p:sp>
        <p:nvSpPr>
          <p:cNvPr id="25" name="Flowchart: Alternate Process 24">
            <a:extLst>
              <a:ext uri="{FF2B5EF4-FFF2-40B4-BE49-F238E27FC236}">
                <a16:creationId xmlns:a16="http://schemas.microsoft.com/office/drawing/2014/main" id="{CDCFEAC8-FE55-11F4-9648-022424E2CEDD}"/>
              </a:ext>
            </a:extLst>
          </p:cNvPr>
          <p:cNvSpPr/>
          <p:nvPr/>
        </p:nvSpPr>
        <p:spPr>
          <a:xfrm>
            <a:off x="1523486" y="2202931"/>
            <a:ext cx="9964593" cy="3270646"/>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5">
            <a:extLst>
              <a:ext uri="{FF2B5EF4-FFF2-40B4-BE49-F238E27FC236}">
                <a16:creationId xmlns:a16="http://schemas.microsoft.com/office/drawing/2014/main" id="{B28B03F9-7143-CFC3-4CD9-F406110A8B17}"/>
              </a:ext>
            </a:extLst>
          </p:cNvPr>
          <p:cNvSpPr txBox="1">
            <a:spLocks/>
          </p:cNvSpPr>
          <p:nvPr/>
        </p:nvSpPr>
        <p:spPr>
          <a:xfrm>
            <a:off x="1840160" y="5760365"/>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solidFill>
                  <a:schemeClr val="bg1"/>
                </a:solidFill>
              </a:rPr>
              <a:t>Opmerking</a:t>
            </a:r>
            <a:r>
              <a:rPr lang="en-US" dirty="0">
                <a:solidFill>
                  <a:schemeClr val="bg1"/>
                </a:solidFill>
              </a:rPr>
              <a:t>: Dit antwoord geeft in een paar zinnen duidelijk aan wat, waar, hoeveel units en wat het doel is. </a:t>
            </a:r>
          </a:p>
          <a:p>
            <a:pPr marL="0" indent="0"/>
            <a:endParaRPr lang="en-GB" dirty="0">
              <a:solidFill>
                <a:schemeClr val="bg1"/>
              </a:solidFill>
            </a:endParaRPr>
          </a:p>
        </p:txBody>
      </p:sp>
      <p:cxnSp>
        <p:nvCxnSpPr>
          <p:cNvPr id="33" name="Connector: Elbow 32">
            <a:extLst>
              <a:ext uri="{FF2B5EF4-FFF2-40B4-BE49-F238E27FC236}">
                <a16:creationId xmlns:a16="http://schemas.microsoft.com/office/drawing/2014/main" id="{2CBB92AC-463A-73A9-D980-5CA4F35027B1}"/>
              </a:ext>
            </a:extLst>
          </p:cNvPr>
          <p:cNvCxnSpPr>
            <a:cxnSpLocks/>
            <a:stCxn id="24" idx="1"/>
            <a:endCxn id="25" idx="1"/>
          </p:cNvCxnSpPr>
          <p:nvPr/>
        </p:nvCxnSpPr>
        <p:spPr>
          <a:xfrm rot="10800000" flipH="1" flipV="1">
            <a:off x="830086" y="1553496"/>
            <a:ext cx="693400" cy="2284758"/>
          </a:xfrm>
          <a:prstGeom prst="bentConnector3">
            <a:avLst>
              <a:gd name="adj1" fmla="val -32968"/>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E8E5FA5-5544-1A8D-C8F6-30FF9BFDD57D}"/>
              </a:ext>
            </a:extLst>
          </p:cNvPr>
          <p:cNvCxnSpPr>
            <a:cxnSpLocks/>
          </p:cNvCxnSpPr>
          <p:nvPr/>
        </p:nvCxnSpPr>
        <p:spPr>
          <a:xfrm rot="16200000" flipH="1">
            <a:off x="-91239" y="4389016"/>
            <a:ext cx="2059024" cy="650094"/>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aphic 503">
            <a:extLst>
              <a:ext uri="{FF2B5EF4-FFF2-40B4-BE49-F238E27FC236}">
                <a16:creationId xmlns:a16="http://schemas.microsoft.com/office/drawing/2014/main" id="{D934A8EC-0098-9B2E-2B8F-53681D7EF9BA}"/>
              </a:ext>
            </a:extLst>
          </p:cNvPr>
          <p:cNvGrpSpPr/>
          <p:nvPr/>
        </p:nvGrpSpPr>
        <p:grpSpPr>
          <a:xfrm>
            <a:off x="908904" y="0"/>
            <a:ext cx="1010385" cy="886590"/>
            <a:chOff x="14589703" y="8973824"/>
            <a:chExt cx="1135616" cy="1089289"/>
          </a:xfrm>
        </p:grpSpPr>
        <p:grpSp>
          <p:nvGrpSpPr>
            <p:cNvPr id="20" name="Graphic 503">
              <a:extLst>
                <a:ext uri="{FF2B5EF4-FFF2-40B4-BE49-F238E27FC236}">
                  <a16:creationId xmlns:a16="http://schemas.microsoft.com/office/drawing/2014/main" id="{C36B358A-7459-3F4D-262C-53340FE2FEA7}"/>
                </a:ext>
              </a:extLst>
            </p:cNvPr>
            <p:cNvGrpSpPr/>
            <p:nvPr/>
          </p:nvGrpSpPr>
          <p:grpSpPr>
            <a:xfrm>
              <a:off x="14589703" y="8973824"/>
              <a:ext cx="1135616" cy="1089289"/>
              <a:chOff x="14589703" y="8973824"/>
              <a:chExt cx="1135616" cy="1089289"/>
            </a:xfrm>
          </p:grpSpPr>
          <p:sp>
            <p:nvSpPr>
              <p:cNvPr id="39" name="Freeform 546">
                <a:extLst>
                  <a:ext uri="{FF2B5EF4-FFF2-40B4-BE49-F238E27FC236}">
                    <a16:creationId xmlns:a16="http://schemas.microsoft.com/office/drawing/2014/main" id="{9CBEED83-E697-FAA6-5F07-7A369AA74A89}"/>
                  </a:ext>
                </a:extLst>
              </p:cNvPr>
              <p:cNvSpPr/>
              <p:nvPr/>
            </p:nvSpPr>
            <p:spPr>
              <a:xfrm rot="-4757999">
                <a:off x="14795578" y="9036236"/>
                <a:ext cx="742772" cy="741764"/>
              </a:xfrm>
              <a:custGeom>
                <a:avLst/>
                <a:gdLst>
                  <a:gd name="connsiteX0" fmla="*/ 742773 w 742772"/>
                  <a:gd name="connsiteY0" fmla="*/ 370883 h 741764"/>
                  <a:gd name="connsiteX1" fmla="*/ 371387 w 742772"/>
                  <a:gd name="connsiteY1" fmla="*/ 741765 h 741764"/>
                  <a:gd name="connsiteX2" fmla="*/ 0 w 742772"/>
                  <a:gd name="connsiteY2" fmla="*/ 370883 h 741764"/>
                  <a:gd name="connsiteX3" fmla="*/ 371387 w 742772"/>
                  <a:gd name="connsiteY3" fmla="*/ 0 h 741764"/>
                  <a:gd name="connsiteX4" fmla="*/ 742773 w 742772"/>
                  <a:gd name="connsiteY4" fmla="*/ 370883 h 741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72" h="741764">
                    <a:moveTo>
                      <a:pt x="742773" y="370883"/>
                    </a:moveTo>
                    <a:cubicBezTo>
                      <a:pt x="742773" y="575715"/>
                      <a:pt x="576498" y="741765"/>
                      <a:pt x="371387" y="741765"/>
                    </a:cubicBezTo>
                    <a:cubicBezTo>
                      <a:pt x="166276" y="741765"/>
                      <a:pt x="0" y="575715"/>
                      <a:pt x="0" y="370883"/>
                    </a:cubicBezTo>
                    <a:cubicBezTo>
                      <a:pt x="0" y="166050"/>
                      <a:pt x="166276" y="0"/>
                      <a:pt x="371387" y="0"/>
                    </a:cubicBezTo>
                    <a:cubicBezTo>
                      <a:pt x="576498" y="0"/>
                      <a:pt x="742773" y="166050"/>
                      <a:pt x="742773" y="370883"/>
                    </a:cubicBezTo>
                    <a:close/>
                  </a:path>
                </a:pathLst>
              </a:custGeom>
              <a:solidFill>
                <a:srgbClr val="FFFFFF"/>
              </a:solidFill>
              <a:ln w="16501" cap="rnd">
                <a:solidFill>
                  <a:srgbClr val="000000"/>
                </a:solidFill>
                <a:prstDash val="solid"/>
                <a:round/>
              </a:ln>
            </p:spPr>
            <p:txBody>
              <a:bodyPr rtlCol="0" anchor="ctr"/>
              <a:lstStyle/>
              <a:p>
                <a:endParaRPr lang="en-US" sz="1799" dirty="0"/>
              </a:p>
            </p:txBody>
          </p:sp>
          <p:sp>
            <p:nvSpPr>
              <p:cNvPr id="40" name="Freeform 547">
                <a:extLst>
                  <a:ext uri="{FF2B5EF4-FFF2-40B4-BE49-F238E27FC236}">
                    <a16:creationId xmlns:a16="http://schemas.microsoft.com/office/drawing/2014/main" id="{626B013C-E262-FE35-E9E4-6A9CDD3D72B2}"/>
                  </a:ext>
                </a:extLst>
              </p:cNvPr>
              <p:cNvSpPr/>
              <p:nvPr/>
            </p:nvSpPr>
            <p:spPr>
              <a:xfrm>
                <a:off x="14723401" y="9502669"/>
                <a:ext cx="181566" cy="181320"/>
              </a:xfrm>
              <a:custGeom>
                <a:avLst/>
                <a:gdLst>
                  <a:gd name="connsiteX0" fmla="*/ 90783 w 181566"/>
                  <a:gd name="connsiteY0" fmla="*/ 181320 h 181320"/>
                  <a:gd name="connsiteX1" fmla="*/ 181567 w 181566"/>
                  <a:gd name="connsiteY1" fmla="*/ 90660 h 181320"/>
                  <a:gd name="connsiteX2" fmla="*/ 90783 w 181566"/>
                  <a:gd name="connsiteY2" fmla="*/ 0 h 181320"/>
                  <a:gd name="connsiteX3" fmla="*/ 0 w 181566"/>
                  <a:gd name="connsiteY3" fmla="*/ 90660 h 181320"/>
                  <a:gd name="connsiteX4" fmla="*/ 90783 w 181566"/>
                  <a:gd name="connsiteY4" fmla="*/ 181320 h 18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66" h="181320">
                    <a:moveTo>
                      <a:pt x="90783" y="181320"/>
                    </a:moveTo>
                    <a:cubicBezTo>
                      <a:pt x="141952" y="181320"/>
                      <a:pt x="181567" y="140111"/>
                      <a:pt x="181567" y="90660"/>
                    </a:cubicBezTo>
                    <a:cubicBezTo>
                      <a:pt x="181567" y="41209"/>
                      <a:pt x="140301" y="0"/>
                      <a:pt x="90783" y="0"/>
                    </a:cubicBezTo>
                    <a:cubicBezTo>
                      <a:pt x="41265" y="0"/>
                      <a:pt x="0" y="41209"/>
                      <a:pt x="0" y="90660"/>
                    </a:cubicBezTo>
                    <a:cubicBezTo>
                      <a:pt x="0" y="140111"/>
                      <a:pt x="41265" y="181320"/>
                      <a:pt x="90783" y="181320"/>
                    </a:cubicBezTo>
                    <a:close/>
                  </a:path>
                </a:pathLst>
              </a:custGeom>
              <a:solidFill>
                <a:srgbClr val="FFFFFF"/>
              </a:solidFill>
              <a:ln w="16501" cap="rnd">
                <a:solidFill>
                  <a:srgbClr val="000000"/>
                </a:solidFill>
                <a:prstDash val="solid"/>
                <a:round/>
              </a:ln>
            </p:spPr>
            <p:txBody>
              <a:bodyPr rtlCol="0" anchor="ctr"/>
              <a:lstStyle/>
              <a:p>
                <a:endParaRPr lang="en-US" sz="1799"/>
              </a:p>
            </p:txBody>
          </p:sp>
          <p:sp>
            <p:nvSpPr>
              <p:cNvPr id="41" name="Freeform 548">
                <a:extLst>
                  <a:ext uri="{FF2B5EF4-FFF2-40B4-BE49-F238E27FC236}">
                    <a16:creationId xmlns:a16="http://schemas.microsoft.com/office/drawing/2014/main" id="{4575C35B-A435-6B66-96C9-CA677399AA71}"/>
                  </a:ext>
                </a:extLst>
              </p:cNvPr>
              <p:cNvSpPr/>
              <p:nvPr/>
            </p:nvSpPr>
            <p:spPr>
              <a:xfrm>
                <a:off x="15276354" y="9771352"/>
                <a:ext cx="448964" cy="291760"/>
              </a:xfrm>
              <a:custGeom>
                <a:avLst/>
                <a:gdLst>
                  <a:gd name="connsiteX0" fmla="*/ 434109 w 448964"/>
                  <a:gd name="connsiteY0" fmla="*/ 291761 h 291760"/>
                  <a:gd name="connsiteX1" fmla="*/ 448965 w 448964"/>
                  <a:gd name="connsiteY1" fmla="*/ 95605 h 291760"/>
                  <a:gd name="connsiteX2" fmla="*/ 358182 w 448964"/>
                  <a:gd name="connsiteY2" fmla="*/ 0 h 291760"/>
                  <a:gd name="connsiteX3" fmla="*/ 90783 w 448964"/>
                  <a:gd name="connsiteY3" fmla="*/ 0 h 291760"/>
                  <a:gd name="connsiteX4" fmla="*/ 0 w 448964"/>
                  <a:gd name="connsiteY4" fmla="*/ 95605 h 291760"/>
                  <a:gd name="connsiteX5" fmla="*/ 0 w 448964"/>
                  <a:gd name="connsiteY5" fmla="*/ 100550 h 291760"/>
                  <a:gd name="connsiteX6" fmla="*/ 0 w 448964"/>
                  <a:gd name="connsiteY6" fmla="*/ 131869 h 29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964" h="291760">
                    <a:moveTo>
                      <a:pt x="434109" y="291761"/>
                    </a:moveTo>
                    <a:lnTo>
                      <a:pt x="448965" y="95605"/>
                    </a:lnTo>
                    <a:cubicBezTo>
                      <a:pt x="448965" y="44506"/>
                      <a:pt x="407700" y="1648"/>
                      <a:pt x="358182" y="0"/>
                    </a:cubicBezTo>
                    <a:lnTo>
                      <a:pt x="90783" y="0"/>
                    </a:lnTo>
                    <a:cubicBezTo>
                      <a:pt x="41265" y="0"/>
                      <a:pt x="0" y="44506"/>
                      <a:pt x="0" y="95605"/>
                    </a:cubicBezTo>
                    <a:cubicBezTo>
                      <a:pt x="0" y="95605"/>
                      <a:pt x="0" y="97254"/>
                      <a:pt x="0" y="100550"/>
                    </a:cubicBezTo>
                    <a:lnTo>
                      <a:pt x="0" y="131869"/>
                    </a:lnTo>
                  </a:path>
                </a:pathLst>
              </a:custGeom>
              <a:noFill/>
              <a:ln w="16501" cap="rnd">
                <a:solidFill>
                  <a:srgbClr val="000000"/>
                </a:solidFill>
                <a:prstDash val="solid"/>
                <a:round/>
              </a:ln>
            </p:spPr>
            <p:txBody>
              <a:bodyPr rtlCol="0" anchor="ctr"/>
              <a:lstStyle/>
              <a:p>
                <a:endParaRPr lang="en-US" sz="1799"/>
              </a:p>
            </p:txBody>
          </p:sp>
          <p:sp>
            <p:nvSpPr>
              <p:cNvPr id="42" name="Freeform 549">
                <a:extLst>
                  <a:ext uri="{FF2B5EF4-FFF2-40B4-BE49-F238E27FC236}">
                    <a16:creationId xmlns:a16="http://schemas.microsoft.com/office/drawing/2014/main" id="{BF491EB0-28DC-6AB9-5D52-1CF1B7893AAF}"/>
                  </a:ext>
                </a:extLst>
              </p:cNvPr>
              <p:cNvSpPr/>
              <p:nvPr/>
            </p:nvSpPr>
            <p:spPr>
              <a:xfrm>
                <a:off x="14589703" y="9771352"/>
                <a:ext cx="448963" cy="291760"/>
              </a:xfrm>
              <a:custGeom>
                <a:avLst/>
                <a:gdLst>
                  <a:gd name="connsiteX0" fmla="*/ 14855 w 448963"/>
                  <a:gd name="connsiteY0" fmla="*/ 291761 h 291760"/>
                  <a:gd name="connsiteX1" fmla="*/ 0 w 448963"/>
                  <a:gd name="connsiteY1" fmla="*/ 95605 h 291760"/>
                  <a:gd name="connsiteX2" fmla="*/ 90783 w 448963"/>
                  <a:gd name="connsiteY2" fmla="*/ 0 h 291760"/>
                  <a:gd name="connsiteX3" fmla="*/ 358181 w 448963"/>
                  <a:gd name="connsiteY3" fmla="*/ 0 h 291760"/>
                  <a:gd name="connsiteX4" fmla="*/ 448964 w 448963"/>
                  <a:gd name="connsiteY4" fmla="*/ 95605 h 291760"/>
                  <a:gd name="connsiteX5" fmla="*/ 448964 w 448963"/>
                  <a:gd name="connsiteY5" fmla="*/ 100550 h 291760"/>
                  <a:gd name="connsiteX6" fmla="*/ 448964 w 448963"/>
                  <a:gd name="connsiteY6" fmla="*/ 131869 h 29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963" h="291760">
                    <a:moveTo>
                      <a:pt x="14855" y="291761"/>
                    </a:moveTo>
                    <a:lnTo>
                      <a:pt x="0" y="95605"/>
                    </a:lnTo>
                    <a:cubicBezTo>
                      <a:pt x="0" y="44506"/>
                      <a:pt x="41265" y="1648"/>
                      <a:pt x="90783" y="0"/>
                    </a:cubicBezTo>
                    <a:lnTo>
                      <a:pt x="358181" y="0"/>
                    </a:lnTo>
                    <a:cubicBezTo>
                      <a:pt x="407699" y="0"/>
                      <a:pt x="448964" y="44506"/>
                      <a:pt x="448964" y="95605"/>
                    </a:cubicBezTo>
                    <a:cubicBezTo>
                      <a:pt x="448964" y="95605"/>
                      <a:pt x="448964" y="97254"/>
                      <a:pt x="448964" y="100550"/>
                    </a:cubicBezTo>
                    <a:lnTo>
                      <a:pt x="448964" y="131869"/>
                    </a:lnTo>
                  </a:path>
                </a:pathLst>
              </a:custGeom>
              <a:noFill/>
              <a:ln w="16501" cap="rnd">
                <a:solidFill>
                  <a:srgbClr val="000000"/>
                </a:solidFill>
                <a:prstDash val="solid"/>
                <a:round/>
              </a:ln>
            </p:spPr>
            <p:txBody>
              <a:bodyPr rtlCol="0" anchor="ctr"/>
              <a:lstStyle/>
              <a:p>
                <a:endParaRPr lang="en-US" sz="1799"/>
              </a:p>
            </p:txBody>
          </p:sp>
          <p:sp>
            <p:nvSpPr>
              <p:cNvPr id="43" name="Freeform 550">
                <a:extLst>
                  <a:ext uri="{FF2B5EF4-FFF2-40B4-BE49-F238E27FC236}">
                    <a16:creationId xmlns:a16="http://schemas.microsoft.com/office/drawing/2014/main" id="{FB4A4BC0-204A-6615-DEF9-4E698E9F9E08}"/>
                  </a:ext>
                </a:extLst>
              </p:cNvPr>
              <p:cNvSpPr/>
              <p:nvPr/>
            </p:nvSpPr>
            <p:spPr>
              <a:xfrm>
                <a:off x="15410053" y="9502669"/>
                <a:ext cx="181566" cy="181320"/>
              </a:xfrm>
              <a:custGeom>
                <a:avLst/>
                <a:gdLst>
                  <a:gd name="connsiteX0" fmla="*/ 90783 w 181566"/>
                  <a:gd name="connsiteY0" fmla="*/ 181320 h 181320"/>
                  <a:gd name="connsiteX1" fmla="*/ 0 w 181566"/>
                  <a:gd name="connsiteY1" fmla="*/ 90660 h 181320"/>
                  <a:gd name="connsiteX2" fmla="*/ 90783 w 181566"/>
                  <a:gd name="connsiteY2" fmla="*/ 0 h 181320"/>
                  <a:gd name="connsiteX3" fmla="*/ 181567 w 181566"/>
                  <a:gd name="connsiteY3" fmla="*/ 90660 h 181320"/>
                  <a:gd name="connsiteX4" fmla="*/ 90783 w 181566"/>
                  <a:gd name="connsiteY4" fmla="*/ 181320 h 18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66" h="181320">
                    <a:moveTo>
                      <a:pt x="90783" y="181320"/>
                    </a:moveTo>
                    <a:cubicBezTo>
                      <a:pt x="39615" y="181320"/>
                      <a:pt x="0" y="140111"/>
                      <a:pt x="0" y="90660"/>
                    </a:cubicBezTo>
                    <a:cubicBezTo>
                      <a:pt x="0" y="41209"/>
                      <a:pt x="41265" y="0"/>
                      <a:pt x="90783" y="0"/>
                    </a:cubicBezTo>
                    <a:cubicBezTo>
                      <a:pt x="140301" y="0"/>
                      <a:pt x="181567" y="41209"/>
                      <a:pt x="181567" y="90660"/>
                    </a:cubicBezTo>
                    <a:cubicBezTo>
                      <a:pt x="181567" y="140111"/>
                      <a:pt x="140301" y="181320"/>
                      <a:pt x="90783" y="181320"/>
                    </a:cubicBezTo>
                    <a:close/>
                  </a:path>
                </a:pathLst>
              </a:custGeom>
              <a:solidFill>
                <a:srgbClr val="FFFFFF"/>
              </a:solidFill>
              <a:ln w="16501" cap="rnd">
                <a:solidFill>
                  <a:srgbClr val="000000"/>
                </a:solidFill>
                <a:prstDash val="solid"/>
                <a:round/>
              </a:ln>
            </p:spPr>
            <p:txBody>
              <a:bodyPr rtlCol="0" anchor="ctr"/>
              <a:lstStyle/>
              <a:p>
                <a:endParaRPr lang="en-US" sz="1799"/>
              </a:p>
            </p:txBody>
          </p:sp>
          <p:grpSp>
            <p:nvGrpSpPr>
              <p:cNvPr id="44" name="Graphic 503">
                <a:extLst>
                  <a:ext uri="{FF2B5EF4-FFF2-40B4-BE49-F238E27FC236}">
                    <a16:creationId xmlns:a16="http://schemas.microsoft.com/office/drawing/2014/main" id="{C758FABE-EBDC-D5EC-79B1-F5926485EBB0}"/>
                  </a:ext>
                </a:extLst>
              </p:cNvPr>
              <p:cNvGrpSpPr/>
              <p:nvPr/>
            </p:nvGrpSpPr>
            <p:grpSpPr>
              <a:xfrm>
                <a:off x="14916522" y="9654319"/>
                <a:ext cx="481977" cy="408794"/>
                <a:chOff x="14916522" y="9654319"/>
                <a:chExt cx="481977" cy="408794"/>
              </a:xfrm>
            </p:grpSpPr>
            <p:sp>
              <p:nvSpPr>
                <p:cNvPr id="45" name="Freeform 552">
                  <a:extLst>
                    <a:ext uri="{FF2B5EF4-FFF2-40B4-BE49-F238E27FC236}">
                      <a16:creationId xmlns:a16="http://schemas.microsoft.com/office/drawing/2014/main" id="{33922EF2-1305-F0EC-68BB-4FEC1762B0DE}"/>
                    </a:ext>
                  </a:extLst>
                </p:cNvPr>
                <p:cNvSpPr/>
                <p:nvPr/>
              </p:nvSpPr>
              <p:spPr>
                <a:xfrm>
                  <a:off x="14916522" y="9901574"/>
                  <a:ext cx="481977" cy="161539"/>
                </a:xfrm>
                <a:custGeom>
                  <a:avLst/>
                  <a:gdLst>
                    <a:gd name="connsiteX0" fmla="*/ 477024 w 481977"/>
                    <a:gd name="connsiteY0" fmla="*/ 161540 h 161539"/>
                    <a:gd name="connsiteX1" fmla="*/ 481977 w 481977"/>
                    <a:gd name="connsiteY1" fmla="*/ 102198 h 161539"/>
                    <a:gd name="connsiteX2" fmla="*/ 384591 w 481977"/>
                    <a:gd name="connsiteY2" fmla="*/ 0 h 161539"/>
                    <a:gd name="connsiteX3" fmla="*/ 97385 w 481977"/>
                    <a:gd name="connsiteY3" fmla="*/ 0 h 161539"/>
                    <a:gd name="connsiteX4" fmla="*/ 0 w 481977"/>
                    <a:gd name="connsiteY4" fmla="*/ 102198 h 161539"/>
                    <a:gd name="connsiteX5" fmla="*/ 0 w 481977"/>
                    <a:gd name="connsiteY5" fmla="*/ 107144 h 161539"/>
                    <a:gd name="connsiteX6" fmla="*/ 3301 w 481977"/>
                    <a:gd name="connsiteY6" fmla="*/ 161540 h 16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77" h="161539">
                      <a:moveTo>
                        <a:pt x="477024" y="161540"/>
                      </a:moveTo>
                      <a:lnTo>
                        <a:pt x="481977" y="102198"/>
                      </a:lnTo>
                      <a:cubicBezTo>
                        <a:pt x="481977" y="47802"/>
                        <a:pt x="439061" y="1648"/>
                        <a:pt x="384591" y="0"/>
                      </a:cubicBezTo>
                      <a:lnTo>
                        <a:pt x="97385" y="0"/>
                      </a:lnTo>
                      <a:cubicBezTo>
                        <a:pt x="44567" y="0"/>
                        <a:pt x="0" y="47802"/>
                        <a:pt x="0" y="102198"/>
                      </a:cubicBezTo>
                      <a:cubicBezTo>
                        <a:pt x="0" y="102198"/>
                        <a:pt x="0" y="105495"/>
                        <a:pt x="0" y="107144"/>
                      </a:cubicBezTo>
                      <a:lnTo>
                        <a:pt x="3301" y="161540"/>
                      </a:lnTo>
                    </a:path>
                  </a:pathLst>
                </a:custGeom>
                <a:noFill/>
                <a:ln w="16501" cap="rnd">
                  <a:solidFill>
                    <a:srgbClr val="000000"/>
                  </a:solidFill>
                  <a:prstDash val="solid"/>
                  <a:round/>
                </a:ln>
              </p:spPr>
              <p:txBody>
                <a:bodyPr rtlCol="0" anchor="ctr"/>
                <a:lstStyle/>
                <a:p>
                  <a:endParaRPr lang="en-US" sz="1799"/>
                </a:p>
              </p:txBody>
            </p:sp>
            <p:sp>
              <p:nvSpPr>
                <p:cNvPr id="46" name="Freeform 553">
                  <a:extLst>
                    <a:ext uri="{FF2B5EF4-FFF2-40B4-BE49-F238E27FC236}">
                      <a16:creationId xmlns:a16="http://schemas.microsoft.com/office/drawing/2014/main" id="{E5C5C242-736D-7561-2F6D-082EB03413BC}"/>
                    </a:ext>
                  </a:extLst>
                </p:cNvPr>
                <p:cNvSpPr/>
                <p:nvPr/>
              </p:nvSpPr>
              <p:spPr>
                <a:xfrm>
                  <a:off x="15066727" y="9654319"/>
                  <a:ext cx="181566" cy="181320"/>
                </a:xfrm>
                <a:custGeom>
                  <a:avLst/>
                  <a:gdLst>
                    <a:gd name="connsiteX0" fmla="*/ 90783 w 181566"/>
                    <a:gd name="connsiteY0" fmla="*/ 181320 h 181320"/>
                    <a:gd name="connsiteX1" fmla="*/ 0 w 181566"/>
                    <a:gd name="connsiteY1" fmla="*/ 90660 h 181320"/>
                    <a:gd name="connsiteX2" fmla="*/ 90783 w 181566"/>
                    <a:gd name="connsiteY2" fmla="*/ 0 h 181320"/>
                    <a:gd name="connsiteX3" fmla="*/ 181567 w 181566"/>
                    <a:gd name="connsiteY3" fmla="*/ 90660 h 181320"/>
                    <a:gd name="connsiteX4" fmla="*/ 90783 w 181566"/>
                    <a:gd name="connsiteY4" fmla="*/ 181320 h 18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66" h="181320">
                      <a:moveTo>
                        <a:pt x="90783" y="181320"/>
                      </a:moveTo>
                      <a:cubicBezTo>
                        <a:pt x="39615" y="181320"/>
                        <a:pt x="0" y="140111"/>
                        <a:pt x="0" y="90660"/>
                      </a:cubicBezTo>
                      <a:cubicBezTo>
                        <a:pt x="0" y="41209"/>
                        <a:pt x="41265" y="0"/>
                        <a:pt x="90783" y="0"/>
                      </a:cubicBezTo>
                      <a:cubicBezTo>
                        <a:pt x="140301" y="0"/>
                        <a:pt x="181567" y="41209"/>
                        <a:pt x="181567" y="90660"/>
                      </a:cubicBezTo>
                      <a:cubicBezTo>
                        <a:pt x="181567" y="140111"/>
                        <a:pt x="140301" y="181320"/>
                        <a:pt x="90783" y="181320"/>
                      </a:cubicBezTo>
                      <a:close/>
                    </a:path>
                  </a:pathLst>
                </a:custGeom>
                <a:solidFill>
                  <a:srgbClr val="FFFFFF"/>
                </a:solidFill>
                <a:ln w="16501" cap="rnd">
                  <a:solidFill>
                    <a:srgbClr val="000000"/>
                  </a:solidFill>
                  <a:prstDash val="solid"/>
                  <a:round/>
                </a:ln>
              </p:spPr>
              <p:txBody>
                <a:bodyPr rtlCol="0" anchor="ctr"/>
                <a:lstStyle/>
                <a:p>
                  <a:endParaRPr lang="en-US" sz="1799"/>
                </a:p>
              </p:txBody>
            </p:sp>
          </p:grpSp>
        </p:grpSp>
        <p:grpSp>
          <p:nvGrpSpPr>
            <p:cNvPr id="22" name="Graphic 503">
              <a:extLst>
                <a:ext uri="{FF2B5EF4-FFF2-40B4-BE49-F238E27FC236}">
                  <a16:creationId xmlns:a16="http://schemas.microsoft.com/office/drawing/2014/main" id="{B4B1ED07-BE79-DF44-251D-80DE094DF50C}"/>
                </a:ext>
              </a:extLst>
            </p:cNvPr>
            <p:cNvGrpSpPr/>
            <p:nvPr/>
          </p:nvGrpSpPr>
          <p:grpSpPr>
            <a:xfrm>
              <a:off x="14959438" y="9083983"/>
              <a:ext cx="427507" cy="519235"/>
              <a:chOff x="14959438" y="9083983"/>
              <a:chExt cx="427507" cy="519235"/>
            </a:xfrm>
          </p:grpSpPr>
          <p:sp>
            <p:nvSpPr>
              <p:cNvPr id="27" name="Freeform 555">
                <a:extLst>
                  <a:ext uri="{FF2B5EF4-FFF2-40B4-BE49-F238E27FC236}">
                    <a16:creationId xmlns:a16="http://schemas.microsoft.com/office/drawing/2014/main" id="{ABB94126-82B0-B420-0567-6721AF5C004A}"/>
                  </a:ext>
                </a:extLst>
              </p:cNvPr>
              <p:cNvSpPr/>
              <p:nvPr/>
            </p:nvSpPr>
            <p:spPr>
              <a:xfrm>
                <a:off x="14959438" y="9204314"/>
                <a:ext cx="399446" cy="398904"/>
              </a:xfrm>
              <a:custGeom>
                <a:avLst/>
                <a:gdLst>
                  <a:gd name="connsiteX0" fmla="*/ 399447 w 399446"/>
                  <a:gd name="connsiteY0" fmla="*/ 199452 h 398904"/>
                  <a:gd name="connsiteX1" fmla="*/ 199724 w 399446"/>
                  <a:gd name="connsiteY1" fmla="*/ 398904 h 398904"/>
                  <a:gd name="connsiteX2" fmla="*/ 1 w 399446"/>
                  <a:gd name="connsiteY2" fmla="*/ 199452 h 398904"/>
                  <a:gd name="connsiteX3" fmla="*/ 199724 w 399446"/>
                  <a:gd name="connsiteY3" fmla="*/ 1 h 398904"/>
                  <a:gd name="connsiteX4" fmla="*/ 399447 w 399446"/>
                  <a:gd name="connsiteY4" fmla="*/ 199452 h 39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446" h="398904">
                    <a:moveTo>
                      <a:pt x="399447" y="199452"/>
                    </a:moveTo>
                    <a:cubicBezTo>
                      <a:pt x="399447" y="309606"/>
                      <a:pt x="310027" y="398904"/>
                      <a:pt x="199724" y="398904"/>
                    </a:cubicBezTo>
                    <a:cubicBezTo>
                      <a:pt x="89420" y="398904"/>
                      <a:pt x="1" y="309606"/>
                      <a:pt x="1" y="199452"/>
                    </a:cubicBezTo>
                    <a:cubicBezTo>
                      <a:pt x="1" y="89298"/>
                      <a:pt x="89420" y="1"/>
                      <a:pt x="199724" y="1"/>
                    </a:cubicBezTo>
                    <a:cubicBezTo>
                      <a:pt x="310027" y="1"/>
                      <a:pt x="399447" y="89298"/>
                      <a:pt x="399447" y="199452"/>
                    </a:cubicBezTo>
                    <a:close/>
                  </a:path>
                </a:pathLst>
              </a:custGeom>
              <a:noFill/>
              <a:ln w="16501" cap="rnd">
                <a:solidFill>
                  <a:srgbClr val="000000"/>
                </a:solidFill>
                <a:prstDash val="solid"/>
                <a:round/>
              </a:ln>
            </p:spPr>
            <p:txBody>
              <a:bodyPr rtlCol="0" anchor="ctr"/>
              <a:lstStyle/>
              <a:p>
                <a:endParaRPr lang="en-US" sz="1799"/>
              </a:p>
            </p:txBody>
          </p:sp>
          <p:sp>
            <p:nvSpPr>
              <p:cNvPr id="28" name="Freeform 556">
                <a:extLst>
                  <a:ext uri="{FF2B5EF4-FFF2-40B4-BE49-F238E27FC236}">
                    <a16:creationId xmlns:a16="http://schemas.microsoft.com/office/drawing/2014/main" id="{37558F9F-F959-31BC-2DBB-12379BE78B07}"/>
                  </a:ext>
                </a:extLst>
              </p:cNvPr>
              <p:cNvSpPr/>
              <p:nvPr/>
            </p:nvSpPr>
            <p:spPr>
              <a:xfrm>
                <a:off x="15013908" y="9258710"/>
                <a:ext cx="290506" cy="290112"/>
              </a:xfrm>
              <a:custGeom>
                <a:avLst/>
                <a:gdLst>
                  <a:gd name="connsiteX0" fmla="*/ 290507 w 290506"/>
                  <a:gd name="connsiteY0" fmla="*/ 145056 h 290112"/>
                  <a:gd name="connsiteX1" fmla="*/ 145254 w 290506"/>
                  <a:gd name="connsiteY1" fmla="*/ 290112 h 290112"/>
                  <a:gd name="connsiteX2" fmla="*/ 1 w 290506"/>
                  <a:gd name="connsiteY2" fmla="*/ 145056 h 290112"/>
                  <a:gd name="connsiteX3" fmla="*/ 145254 w 290506"/>
                  <a:gd name="connsiteY3" fmla="*/ 0 h 290112"/>
                  <a:gd name="connsiteX4" fmla="*/ 290507 w 290506"/>
                  <a:gd name="connsiteY4" fmla="*/ 145056 h 29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06" h="290112">
                    <a:moveTo>
                      <a:pt x="290507" y="145056"/>
                    </a:moveTo>
                    <a:cubicBezTo>
                      <a:pt x="290507" y="225169"/>
                      <a:pt x="225475" y="290112"/>
                      <a:pt x="145254" y="290112"/>
                    </a:cubicBezTo>
                    <a:cubicBezTo>
                      <a:pt x="65032" y="290112"/>
                      <a:pt x="1" y="225169"/>
                      <a:pt x="1" y="145056"/>
                    </a:cubicBezTo>
                    <a:cubicBezTo>
                      <a:pt x="1" y="64944"/>
                      <a:pt x="65032" y="0"/>
                      <a:pt x="145254" y="0"/>
                    </a:cubicBezTo>
                    <a:cubicBezTo>
                      <a:pt x="225475" y="0"/>
                      <a:pt x="290507" y="64944"/>
                      <a:pt x="290507" y="145056"/>
                    </a:cubicBezTo>
                    <a:close/>
                  </a:path>
                </a:pathLst>
              </a:custGeom>
              <a:solidFill>
                <a:srgbClr val="FFC000"/>
              </a:solidFill>
              <a:ln w="16501" cap="rnd">
                <a:solidFill>
                  <a:srgbClr val="000000"/>
                </a:solidFill>
                <a:prstDash val="solid"/>
                <a:round/>
              </a:ln>
            </p:spPr>
            <p:txBody>
              <a:bodyPr rtlCol="0" anchor="ctr"/>
              <a:lstStyle/>
              <a:p>
                <a:endParaRPr lang="en-US" sz="1799"/>
              </a:p>
            </p:txBody>
          </p:sp>
          <p:sp>
            <p:nvSpPr>
              <p:cNvPr id="29" name="Freeform 557">
                <a:extLst>
                  <a:ext uri="{FF2B5EF4-FFF2-40B4-BE49-F238E27FC236}">
                    <a16:creationId xmlns:a16="http://schemas.microsoft.com/office/drawing/2014/main" id="{714D744B-8D34-09ED-2B6D-0879417E8967}"/>
                  </a:ext>
                </a:extLst>
              </p:cNvPr>
              <p:cNvSpPr/>
              <p:nvPr/>
            </p:nvSpPr>
            <p:spPr>
              <a:xfrm>
                <a:off x="15070029" y="9083983"/>
                <a:ext cx="87481" cy="118682"/>
              </a:xfrm>
              <a:custGeom>
                <a:avLst/>
                <a:gdLst>
                  <a:gd name="connsiteX0" fmla="*/ 0 w 87481"/>
                  <a:gd name="connsiteY0" fmla="*/ 0 h 118682"/>
                  <a:gd name="connsiteX1" fmla="*/ 87482 w 87481"/>
                  <a:gd name="connsiteY1" fmla="*/ 118683 h 118682"/>
                </a:gdLst>
                <a:ahLst/>
                <a:cxnLst>
                  <a:cxn ang="0">
                    <a:pos x="connsiteX0" y="connsiteY0"/>
                  </a:cxn>
                  <a:cxn ang="0">
                    <a:pos x="connsiteX1" y="connsiteY1"/>
                  </a:cxn>
                </a:cxnLst>
                <a:rect l="l" t="t" r="r" b="b"/>
                <a:pathLst>
                  <a:path w="87481" h="118682">
                    <a:moveTo>
                      <a:pt x="0" y="0"/>
                    </a:moveTo>
                    <a:cubicBezTo>
                      <a:pt x="4952" y="37912"/>
                      <a:pt x="24759" y="85715"/>
                      <a:pt x="87482" y="118683"/>
                    </a:cubicBezTo>
                  </a:path>
                </a:pathLst>
              </a:custGeom>
              <a:noFill/>
              <a:ln w="16501" cap="rnd">
                <a:solidFill>
                  <a:srgbClr val="000000"/>
                </a:solidFill>
                <a:prstDash val="solid"/>
                <a:round/>
              </a:ln>
            </p:spPr>
            <p:txBody>
              <a:bodyPr rtlCol="0" anchor="ctr"/>
              <a:lstStyle/>
              <a:p>
                <a:endParaRPr lang="en-US" sz="1799"/>
              </a:p>
            </p:txBody>
          </p:sp>
          <p:grpSp>
            <p:nvGrpSpPr>
              <p:cNvPr id="30" name="Graphic 503">
                <a:extLst>
                  <a:ext uri="{FF2B5EF4-FFF2-40B4-BE49-F238E27FC236}">
                    <a16:creationId xmlns:a16="http://schemas.microsoft.com/office/drawing/2014/main" id="{B1BC9FCF-F963-CE8F-3495-9051D465C435}"/>
                  </a:ext>
                </a:extLst>
              </p:cNvPr>
              <p:cNvGrpSpPr/>
              <p:nvPr/>
            </p:nvGrpSpPr>
            <p:grpSpPr>
              <a:xfrm>
                <a:off x="15159161" y="9137149"/>
                <a:ext cx="227783" cy="103437"/>
                <a:chOff x="15159161" y="9137149"/>
                <a:chExt cx="227783" cy="103437"/>
              </a:xfrm>
              <a:solidFill>
                <a:srgbClr val="FFFFFF"/>
              </a:solidFill>
            </p:grpSpPr>
            <p:sp>
              <p:nvSpPr>
                <p:cNvPr id="37" name="Freeform 559">
                  <a:extLst>
                    <a:ext uri="{FF2B5EF4-FFF2-40B4-BE49-F238E27FC236}">
                      <a16:creationId xmlns:a16="http://schemas.microsoft.com/office/drawing/2014/main" id="{4D72A8E3-9F3C-D855-F6C2-B193BDD60289}"/>
                    </a:ext>
                  </a:extLst>
                </p:cNvPr>
                <p:cNvSpPr/>
                <p:nvPr/>
              </p:nvSpPr>
              <p:spPr>
                <a:xfrm>
                  <a:off x="15159162" y="9137149"/>
                  <a:ext cx="227783" cy="103437"/>
                </a:xfrm>
                <a:custGeom>
                  <a:avLst/>
                  <a:gdLst>
                    <a:gd name="connsiteX0" fmla="*/ 0 w 227783"/>
                    <a:gd name="connsiteY0" fmla="*/ 67165 h 103437"/>
                    <a:gd name="connsiteX1" fmla="*/ 227783 w 227783"/>
                    <a:gd name="connsiteY1" fmla="*/ 39144 h 103437"/>
                    <a:gd name="connsiteX2" fmla="*/ 0 w 227783"/>
                    <a:gd name="connsiteY2" fmla="*/ 67165 h 103437"/>
                  </a:gdLst>
                  <a:ahLst/>
                  <a:cxnLst>
                    <a:cxn ang="0">
                      <a:pos x="connsiteX0" y="connsiteY0"/>
                    </a:cxn>
                    <a:cxn ang="0">
                      <a:pos x="connsiteX1" y="connsiteY1"/>
                    </a:cxn>
                    <a:cxn ang="0">
                      <a:pos x="connsiteX2" y="connsiteY2"/>
                    </a:cxn>
                  </a:cxnLst>
                  <a:rect l="l" t="t" r="r" b="b"/>
                  <a:pathLst>
                    <a:path w="227783" h="103437">
                      <a:moveTo>
                        <a:pt x="0" y="67165"/>
                      </a:moveTo>
                      <a:cubicBezTo>
                        <a:pt x="0" y="67165"/>
                        <a:pt x="84180" y="-63055"/>
                        <a:pt x="227783" y="39144"/>
                      </a:cubicBezTo>
                      <a:cubicBezTo>
                        <a:pt x="227783" y="39144"/>
                        <a:pt x="140301" y="162771"/>
                        <a:pt x="0" y="67165"/>
                      </a:cubicBezTo>
                      <a:close/>
                    </a:path>
                  </a:pathLst>
                </a:custGeom>
                <a:solidFill>
                  <a:srgbClr val="FFFFFF"/>
                </a:solidFill>
                <a:ln w="16501" cap="rnd">
                  <a:solidFill>
                    <a:srgbClr val="000000"/>
                  </a:solidFill>
                  <a:prstDash val="solid"/>
                  <a:round/>
                </a:ln>
              </p:spPr>
              <p:txBody>
                <a:bodyPr rtlCol="0" anchor="ctr"/>
                <a:lstStyle/>
                <a:p>
                  <a:endParaRPr lang="en-US" sz="1799"/>
                </a:p>
              </p:txBody>
            </p:sp>
            <p:sp>
              <p:nvSpPr>
                <p:cNvPr id="38" name="Freeform 560">
                  <a:extLst>
                    <a:ext uri="{FF2B5EF4-FFF2-40B4-BE49-F238E27FC236}">
                      <a16:creationId xmlns:a16="http://schemas.microsoft.com/office/drawing/2014/main" id="{D755C462-8F49-2146-6392-5A00B36043CF}"/>
                    </a:ext>
                  </a:extLst>
                </p:cNvPr>
                <p:cNvSpPr/>
                <p:nvPr/>
              </p:nvSpPr>
              <p:spPr>
                <a:xfrm>
                  <a:off x="15159161" y="9176292"/>
                  <a:ext cx="227783" cy="28022"/>
                </a:xfrm>
                <a:custGeom>
                  <a:avLst/>
                  <a:gdLst>
                    <a:gd name="connsiteX0" fmla="*/ 227784 w 227783"/>
                    <a:gd name="connsiteY0" fmla="*/ 0 h 28022"/>
                    <a:gd name="connsiteX1" fmla="*/ 0 w 227783"/>
                    <a:gd name="connsiteY1" fmla="*/ 28022 h 28022"/>
                  </a:gdLst>
                  <a:ahLst/>
                  <a:cxnLst>
                    <a:cxn ang="0">
                      <a:pos x="connsiteX0" y="connsiteY0"/>
                    </a:cxn>
                    <a:cxn ang="0">
                      <a:pos x="connsiteX1" y="connsiteY1"/>
                    </a:cxn>
                  </a:cxnLst>
                  <a:rect l="l" t="t" r="r" b="b"/>
                  <a:pathLst>
                    <a:path w="227783" h="28022">
                      <a:moveTo>
                        <a:pt x="227784" y="0"/>
                      </a:moveTo>
                      <a:lnTo>
                        <a:pt x="0" y="28022"/>
                      </a:lnTo>
                    </a:path>
                  </a:pathLst>
                </a:custGeom>
                <a:ln w="16501" cap="rnd">
                  <a:solidFill>
                    <a:srgbClr val="000000"/>
                  </a:solidFill>
                  <a:prstDash val="solid"/>
                  <a:round/>
                </a:ln>
              </p:spPr>
              <p:txBody>
                <a:bodyPr rtlCol="0" anchor="ctr"/>
                <a:lstStyle/>
                <a:p>
                  <a:endParaRPr lang="en-US" sz="1799"/>
                </a:p>
              </p:txBody>
            </p:sp>
          </p:grpSp>
          <p:grpSp>
            <p:nvGrpSpPr>
              <p:cNvPr id="31" name="Graphic 503">
                <a:extLst>
                  <a:ext uri="{FF2B5EF4-FFF2-40B4-BE49-F238E27FC236}">
                    <a16:creationId xmlns:a16="http://schemas.microsoft.com/office/drawing/2014/main" id="{592F9BDB-402F-883E-FC76-B430591F0304}"/>
                  </a:ext>
                </a:extLst>
              </p:cNvPr>
              <p:cNvGrpSpPr/>
              <p:nvPr/>
            </p:nvGrpSpPr>
            <p:grpSpPr>
              <a:xfrm>
                <a:off x="15104691" y="9291678"/>
                <a:ext cx="100815" cy="222529"/>
                <a:chOff x="15104691" y="9291678"/>
                <a:chExt cx="100815" cy="222529"/>
              </a:xfrm>
              <a:solidFill>
                <a:srgbClr val="FFFFFF"/>
              </a:solidFill>
            </p:grpSpPr>
            <p:sp>
              <p:nvSpPr>
                <p:cNvPr id="32" name="Freeform 562">
                  <a:extLst>
                    <a:ext uri="{FF2B5EF4-FFF2-40B4-BE49-F238E27FC236}">
                      <a16:creationId xmlns:a16="http://schemas.microsoft.com/office/drawing/2014/main" id="{2B5A59EC-6F77-B7AD-F765-E1068CF54717}"/>
                    </a:ext>
                  </a:extLst>
                </p:cNvPr>
                <p:cNvSpPr/>
                <p:nvPr/>
              </p:nvSpPr>
              <p:spPr>
                <a:xfrm>
                  <a:off x="15104691" y="9328422"/>
                  <a:ext cx="100815" cy="149549"/>
                </a:xfrm>
                <a:custGeom>
                  <a:avLst/>
                  <a:gdLst>
                    <a:gd name="connsiteX0" fmla="*/ 100688 w 100815"/>
                    <a:gd name="connsiteY0" fmla="*/ 30838 h 149549"/>
                    <a:gd name="connsiteX1" fmla="*/ 8253 w 100815"/>
                    <a:gd name="connsiteY1" fmla="*/ 37432 h 149549"/>
                    <a:gd name="connsiteX2" fmla="*/ 52820 w 100815"/>
                    <a:gd name="connsiteY2" fmla="*/ 70400 h 149549"/>
                    <a:gd name="connsiteX3" fmla="*/ 52820 w 100815"/>
                    <a:gd name="connsiteY3" fmla="*/ 149521 h 149549"/>
                    <a:gd name="connsiteX4" fmla="*/ 0 w 100815"/>
                    <a:gd name="connsiteY4" fmla="*/ 113257 h 149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5" h="149549">
                      <a:moveTo>
                        <a:pt x="100688" y="30838"/>
                      </a:moveTo>
                      <a:cubicBezTo>
                        <a:pt x="84181" y="-13668"/>
                        <a:pt x="8253" y="-8723"/>
                        <a:pt x="8253" y="37432"/>
                      </a:cubicBezTo>
                      <a:cubicBezTo>
                        <a:pt x="8253" y="58861"/>
                        <a:pt x="33012" y="67103"/>
                        <a:pt x="52820" y="70400"/>
                      </a:cubicBezTo>
                      <a:cubicBezTo>
                        <a:pt x="127097" y="81937"/>
                        <a:pt x="105639" y="151169"/>
                        <a:pt x="52820" y="149521"/>
                      </a:cubicBezTo>
                      <a:cubicBezTo>
                        <a:pt x="11554" y="147872"/>
                        <a:pt x="0" y="119851"/>
                        <a:pt x="0" y="113257"/>
                      </a:cubicBezTo>
                    </a:path>
                  </a:pathLst>
                </a:custGeom>
                <a:solidFill>
                  <a:srgbClr val="FFFFFF"/>
                </a:solidFill>
                <a:ln w="16501" cap="rnd">
                  <a:solidFill>
                    <a:srgbClr val="000000"/>
                  </a:solidFill>
                  <a:prstDash val="solid"/>
                  <a:round/>
                </a:ln>
              </p:spPr>
              <p:txBody>
                <a:bodyPr rtlCol="0" anchor="ctr"/>
                <a:lstStyle/>
                <a:p>
                  <a:endParaRPr lang="en-US" sz="1799"/>
                </a:p>
              </p:txBody>
            </p:sp>
            <p:sp>
              <p:nvSpPr>
                <p:cNvPr id="34" name="Freeform 563">
                  <a:extLst>
                    <a:ext uri="{FF2B5EF4-FFF2-40B4-BE49-F238E27FC236}">
                      <a16:creationId xmlns:a16="http://schemas.microsoft.com/office/drawing/2014/main" id="{6A31171E-C336-2CA4-E0E2-FF6EEFBE1267}"/>
                    </a:ext>
                  </a:extLst>
                </p:cNvPr>
                <p:cNvSpPr/>
                <p:nvPr/>
              </p:nvSpPr>
              <p:spPr>
                <a:xfrm>
                  <a:off x="15157511" y="9291678"/>
                  <a:ext cx="16506" cy="36264"/>
                </a:xfrm>
                <a:custGeom>
                  <a:avLst/>
                  <a:gdLst>
                    <a:gd name="connsiteX0" fmla="*/ 0 w 16506"/>
                    <a:gd name="connsiteY0" fmla="*/ 0 h 36264"/>
                    <a:gd name="connsiteX1" fmla="*/ 0 w 16506"/>
                    <a:gd name="connsiteY1" fmla="*/ 36264 h 36264"/>
                  </a:gdLst>
                  <a:ahLst/>
                  <a:cxnLst>
                    <a:cxn ang="0">
                      <a:pos x="connsiteX0" y="connsiteY0"/>
                    </a:cxn>
                    <a:cxn ang="0">
                      <a:pos x="connsiteX1" y="connsiteY1"/>
                    </a:cxn>
                  </a:cxnLst>
                  <a:rect l="l" t="t" r="r" b="b"/>
                  <a:pathLst>
                    <a:path w="16506" h="36264">
                      <a:moveTo>
                        <a:pt x="0" y="0"/>
                      </a:moveTo>
                      <a:lnTo>
                        <a:pt x="0" y="36264"/>
                      </a:lnTo>
                    </a:path>
                  </a:pathLst>
                </a:custGeom>
                <a:ln w="16501" cap="rnd">
                  <a:solidFill>
                    <a:srgbClr val="000000"/>
                  </a:solidFill>
                  <a:prstDash val="solid"/>
                  <a:round/>
                </a:ln>
              </p:spPr>
              <p:txBody>
                <a:bodyPr rtlCol="0" anchor="ctr"/>
                <a:lstStyle/>
                <a:p>
                  <a:endParaRPr lang="en-US" sz="1799"/>
                </a:p>
              </p:txBody>
            </p:sp>
            <p:sp>
              <p:nvSpPr>
                <p:cNvPr id="35" name="Freeform 564">
                  <a:extLst>
                    <a:ext uri="{FF2B5EF4-FFF2-40B4-BE49-F238E27FC236}">
                      <a16:creationId xmlns:a16="http://schemas.microsoft.com/office/drawing/2014/main" id="{2D96568D-6784-7FBD-395D-CA09EC12F0ED}"/>
                    </a:ext>
                  </a:extLst>
                </p:cNvPr>
                <p:cNvSpPr/>
                <p:nvPr/>
              </p:nvSpPr>
              <p:spPr>
                <a:xfrm>
                  <a:off x="15157511" y="9477943"/>
                  <a:ext cx="16506" cy="36264"/>
                </a:xfrm>
                <a:custGeom>
                  <a:avLst/>
                  <a:gdLst>
                    <a:gd name="connsiteX0" fmla="*/ 0 w 16506"/>
                    <a:gd name="connsiteY0" fmla="*/ 0 h 36264"/>
                    <a:gd name="connsiteX1" fmla="*/ 0 w 16506"/>
                    <a:gd name="connsiteY1" fmla="*/ 36264 h 36264"/>
                  </a:gdLst>
                  <a:ahLst/>
                  <a:cxnLst>
                    <a:cxn ang="0">
                      <a:pos x="connsiteX0" y="connsiteY0"/>
                    </a:cxn>
                    <a:cxn ang="0">
                      <a:pos x="connsiteX1" y="connsiteY1"/>
                    </a:cxn>
                  </a:cxnLst>
                  <a:rect l="l" t="t" r="r" b="b"/>
                  <a:pathLst>
                    <a:path w="16506" h="36264">
                      <a:moveTo>
                        <a:pt x="0" y="0"/>
                      </a:moveTo>
                      <a:lnTo>
                        <a:pt x="0" y="36264"/>
                      </a:lnTo>
                    </a:path>
                  </a:pathLst>
                </a:custGeom>
                <a:ln w="16501" cap="rnd">
                  <a:solidFill>
                    <a:srgbClr val="000000"/>
                  </a:solidFill>
                  <a:prstDash val="solid"/>
                  <a:round/>
                </a:ln>
              </p:spPr>
              <p:txBody>
                <a:bodyPr rtlCol="0" anchor="ctr"/>
                <a:lstStyle/>
                <a:p>
                  <a:endParaRPr lang="en-US" sz="1799"/>
                </a:p>
              </p:txBody>
            </p:sp>
          </p:grpSp>
        </p:grpSp>
      </p:grpSp>
      <p:grpSp>
        <p:nvGrpSpPr>
          <p:cNvPr id="47" name="Group 46">
            <a:extLst>
              <a:ext uri="{FF2B5EF4-FFF2-40B4-BE49-F238E27FC236}">
                <a16:creationId xmlns:a16="http://schemas.microsoft.com/office/drawing/2014/main" id="{3B78287D-C948-A3AF-3F2B-C651015BC7F8}"/>
              </a:ext>
            </a:extLst>
          </p:cNvPr>
          <p:cNvGrpSpPr/>
          <p:nvPr/>
        </p:nvGrpSpPr>
        <p:grpSpPr>
          <a:xfrm>
            <a:off x="6842177" y="8939"/>
            <a:ext cx="720674" cy="861774"/>
            <a:chOff x="1015048" y="996928"/>
            <a:chExt cx="1016952" cy="1216059"/>
          </a:xfrm>
        </p:grpSpPr>
        <p:sp>
          <p:nvSpPr>
            <p:cNvPr id="48" name="Oval 47">
              <a:extLst>
                <a:ext uri="{FF2B5EF4-FFF2-40B4-BE49-F238E27FC236}">
                  <a16:creationId xmlns:a16="http://schemas.microsoft.com/office/drawing/2014/main" id="{9B3D8AD9-4B9E-CC19-D0CB-352C2BA76BA4}"/>
                </a:ext>
              </a:extLst>
            </p:cNvPr>
            <p:cNvSpPr/>
            <p:nvPr/>
          </p:nvSpPr>
          <p:spPr>
            <a:xfrm>
              <a:off x="1016000" y="1137920"/>
              <a:ext cx="1016000" cy="1016000"/>
            </a:xfrm>
            <a:prstGeom prst="ellipse">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TextBox 48">
              <a:extLst>
                <a:ext uri="{FF2B5EF4-FFF2-40B4-BE49-F238E27FC236}">
                  <a16:creationId xmlns:a16="http://schemas.microsoft.com/office/drawing/2014/main" id="{88914C72-A068-0AD9-9403-A8C1090C8359}"/>
                </a:ext>
              </a:extLst>
            </p:cNvPr>
            <p:cNvSpPr txBox="1"/>
            <p:nvPr/>
          </p:nvSpPr>
          <p:spPr>
            <a:xfrm>
              <a:off x="1015048" y="996928"/>
              <a:ext cx="971549"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51" name="Graphic 50" descr="Postit Notes with solid fill">
            <a:extLst>
              <a:ext uri="{FF2B5EF4-FFF2-40B4-BE49-F238E27FC236}">
                <a16:creationId xmlns:a16="http://schemas.microsoft.com/office/drawing/2014/main" id="{8A125DD3-AEA2-8945-44C2-8D0596BB79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398" y="5649618"/>
            <a:ext cx="914400" cy="914400"/>
          </a:xfrm>
          <a:prstGeom prst="rect">
            <a:avLst/>
          </a:prstGeom>
        </p:spPr>
      </p:pic>
    </p:spTree>
    <p:extLst>
      <p:ext uri="{BB962C8B-B14F-4D97-AF65-F5344CB8AC3E}">
        <p14:creationId xmlns:p14="http://schemas.microsoft.com/office/powerpoint/2010/main" val="291454192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TotalTime>
  <Words>4106</Words>
  <Application>Microsoft Office PowerPoint</Application>
  <PresentationFormat>Widescreen</PresentationFormat>
  <Paragraphs>201</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Montserrat</vt:lpstr>
      <vt:lpstr>Montserrat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docId:79C257CDF9FB249446EE9A8B8CE3FF63</cp:keywords>
  <cp:lastModifiedBy>Laura Magan (MMS,Ireland)</cp:lastModifiedBy>
  <cp:revision>564</cp:revision>
  <dcterms:created xsi:type="dcterms:W3CDTF">2020-10-14T13:32:04Z</dcterms:created>
  <dcterms:modified xsi:type="dcterms:W3CDTF">2026-02-12T17:55:14Z</dcterms:modified>
</cp:coreProperties>
</file>