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24"/>
  </p:notesMasterIdLst>
  <p:handoutMasterIdLst>
    <p:handoutMasterId r:id="rId25"/>
  </p:handoutMasterIdLst>
  <p:sldIdLst>
    <p:sldId id="7764" r:id="rId2"/>
    <p:sldId id="7696" r:id="rId3"/>
    <p:sldId id="7756" r:id="rId4"/>
    <p:sldId id="6789" r:id="rId5"/>
    <p:sldId id="6893" r:id="rId6"/>
    <p:sldId id="7147" r:id="rId7"/>
    <p:sldId id="6528" r:id="rId8"/>
    <p:sldId id="7745" r:id="rId9"/>
    <p:sldId id="6748" r:id="rId10"/>
    <p:sldId id="6749" r:id="rId11"/>
    <p:sldId id="6751" r:id="rId12"/>
    <p:sldId id="6756" r:id="rId13"/>
    <p:sldId id="6788" r:id="rId14"/>
    <p:sldId id="6520" r:id="rId15"/>
    <p:sldId id="7661" r:id="rId16"/>
    <p:sldId id="7662" r:id="rId17"/>
    <p:sldId id="7663" r:id="rId18"/>
    <p:sldId id="4325" r:id="rId19"/>
    <p:sldId id="7671" r:id="rId20"/>
    <p:sldId id="7665" r:id="rId21"/>
    <p:sldId id="7666" r:id="rId22"/>
    <p:sldId id="77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494949"/>
    <a:srgbClr val="0D9390"/>
    <a:srgbClr val="E1FFE1"/>
    <a:srgbClr val="E96751"/>
    <a:srgbClr val="F2A158"/>
    <a:srgbClr val="DCC5ED"/>
    <a:srgbClr val="3FB5A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100" d="100"/>
          <a:sy n="100" d="100"/>
        </p:scale>
        <p:origin x="78"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12/02/2026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4D768-ED75-C59A-3440-D9CC81357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CE9CA-9CD5-1C67-9F9C-E86939831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DC01A-7859-45C1-00D5-BFCBA578EC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3547A9-2196-D4BB-1087-F48942124BD0}"/>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48865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CFBD-089E-9A3D-D349-828ADEA13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DB32E-C947-FFE0-84AF-9BF8779E8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CD4C4-7122-A859-F18A-7E8A03000E8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93B3EE-1D30-5E2B-BEC5-C4B08B894882}"/>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263199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624AA-405A-B348-8F14-CD51CB351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537EE-D827-A2F7-559F-F35A2A4AD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43C59-8319-293A-4C1C-832574F648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6CCBE9-B2CD-86A8-165C-601BEB4CC756}"/>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239142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6076-7A3E-8B39-0F68-F6682017B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75B19-9558-B2D7-74EB-3B732886D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2330B-C61E-C1BD-D710-777B7905B0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D4C7FE-9AB8-251C-66D6-A71F42AAC520}"/>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02830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85899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F3925-8294-8D4C-47A2-3779004C8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E0C31-797D-9432-907E-38823A36C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4F7FA-6E57-0223-6E3C-2AB610B9D31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A07A32-4B68-E457-DE32-E534A8BB1EA0}"/>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6907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E4FC3-C84A-01A0-3929-D15D4ADC6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1BB09-9F4F-FE63-B3D6-147CAD7C7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402FA-75A5-EA9D-C7C2-FAD85C8E2C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04035C-2D85-9112-F88F-55535C83518D}"/>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289083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9978C-4AE9-87B6-B0D1-748851C4B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F3834-D2AC-3ED3-86A1-2B5D28D03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22D22-D507-CD6A-DA92-663331A1B0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924DBE2-D1D7-6CF6-AFB9-DD446E3B3C82}"/>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360980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Tree>
    <p:extLst>
      <p:ext uri="{BB962C8B-B14F-4D97-AF65-F5344CB8AC3E}">
        <p14:creationId xmlns:p14="http://schemas.microsoft.com/office/powerpoint/2010/main" val="2063177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208764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INNOVATIEVE TOERISTISCHE VERBLIJVEN ONTWERPEN</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30" r:id="rId44"/>
    <p:sldLayoutId id="2147483936"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3.png"/><Relationship Id="rId7" Type="http://schemas.openxmlformats.org/officeDocument/2006/relationships/hyperlink" Target="https://www.oecd.org/content/dam/oecd/en/publications/reports/2017/02/financing-approaches-for-tourism-smes-and-entrepreneurs_06d2b061/8d06572a-en.pdf#:~:text=Box%207,an%20innovative%20way%20to%20source" TargetMode="External"/><Relationship Id="rId2" Type="http://schemas.openxmlformats.org/officeDocument/2006/relationships/hyperlink" Target="https://news.airbnb.com/1-million-fund-for-the-worlds-most-unique-home-ideas/#:~:text=UPDATED%3A%20%241%20Million%20Fund%20for,with%20daring%2C%20imaginative%20and" TargetMode="External"/><Relationship Id="rId1" Type="http://schemas.openxmlformats.org/officeDocument/2006/relationships/slideLayout" Target="../slideLayouts/slideLayout18.xml"/><Relationship Id="rId6" Type="http://schemas.openxmlformats.org/officeDocument/2006/relationships/hyperlink" Target="https://www.oecd.org/en/publications/oecd-financing-smes-and-entrepreneurs-scoreboard-2025-highlights_64c9063c-en.html" TargetMode="External"/><Relationship Id="rId5" Type="http://schemas.openxmlformats.org/officeDocument/2006/relationships/hyperlink" Target="https://www.neh.gov.ie/business-supports/leader-programme-for-rural-development#:~:text=What%20do%20you%20get?,Action%20Group%20for%20further%20information." TargetMode="External"/><Relationship Id="rId4" Type="http://schemas.openxmlformats.org/officeDocument/2006/relationships/hyperlink" Target="https://www.neh.gov.ie/service/search/neh-en/116580?query=Climate+Action+Program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kickstarter.com/" TargetMode="External"/><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hyperlink" Target="https://www.indiegogo.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andfonline.com/doi/abs/10.1080/00346764.2021.2006765" TargetMode="External"/><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20.png"/><Relationship Id="rId11" Type="http://schemas.openxmlformats.org/officeDocument/2006/relationships/image" Target="../media/image24.svg"/><Relationship Id="rId5" Type="http://schemas.openxmlformats.org/officeDocument/2006/relationships/hyperlink" Target="https://climate-adapt.eea.europa.eu/en/mission/funding/opportunities/european-agricultural-fund-for-rural-development#:~:text=Objective%20of%20the%20funding%20programme,aspects%20of%20participation%20in%20EAFRD." TargetMode="External"/><Relationship Id="rId10" Type="http://schemas.openxmlformats.org/officeDocument/2006/relationships/image" Target="../media/image23.png"/><Relationship Id="rId4" Type="http://schemas.openxmlformats.org/officeDocument/2006/relationships/image" Target="../media/image19.sv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openxmlformats.org/officeDocument/2006/relationships/hyperlink" Target="https://www.neh.gov.ie/service/search/neh-en/116580?query=Climate+Action+Programme" TargetMode="External"/><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26.svg"/><Relationship Id="rId11" Type="http://schemas.openxmlformats.org/officeDocument/2006/relationships/hyperlink" Target="http://www.atrigaconsult.com/43/23/EU-Funding-Opportunities#:~:text=The%20Programme%20brings%20together%20a%20wide%20range,initiative%20for%20local%20innovation%20in%20rural%20areas." TargetMode="External"/><Relationship Id="rId5" Type="http://schemas.openxmlformats.org/officeDocument/2006/relationships/image" Target="../media/image25.png"/><Relationship Id="rId10" Type="http://schemas.openxmlformats.org/officeDocument/2006/relationships/hyperlink" Target="https://www.eufunds.ie/european-agricultural-fund-for-rural-development/" TargetMode="External"/><Relationship Id="rId4" Type="http://schemas.openxmlformats.org/officeDocument/2006/relationships/image" Target="../media/image19.svg"/><Relationship Id="rId9" Type="http://schemas.openxmlformats.org/officeDocument/2006/relationships/hyperlink" Target="https://www.eufunds.ie/introduction-to-leader-funding/#:~:text=With%20a%20budget%20of%20%E2%82%AC70%20million%20for,enterprises%20and%20community%20groups%20in%20rural%20area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20.png"/><Relationship Id="rId5" Type="http://schemas.openxmlformats.org/officeDocument/2006/relationships/hyperlink" Target="https://agriculture.ec.europa.eu/common-agricultural-policy/rural-development_en" TargetMode="External"/><Relationship Id="rId4" Type="http://schemas.openxmlformats.org/officeDocument/2006/relationships/image" Target="../media/image19.sv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hyperlink" Target="https://dldc.org/ardara-farm-diversification-project-made-possible-with-leader-funding/#:~:text=Committee%20%28LCDC%29,the%20development%20of%20the%20project" TargetMode="External"/><Relationship Id="rId3" Type="http://schemas.openxmlformats.org/officeDocument/2006/relationships/image" Target="../media/image18.png"/><Relationship Id="rId7" Type="http://schemas.openxmlformats.org/officeDocument/2006/relationships/hyperlink" Target="https://www.airbnb.ie/rooms/49188873?source_impression_id=p3_1748965999_P37JFB5cH_P5wPYP"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hyperlink" Target="https://www.irishexaminer.com/farming/arid-30965898.html#:~:text=match%20at%20L312%20In%20Co,them%20a%20grant%20of%20%E2%82%AC200%2C000" TargetMode="External"/><Relationship Id="rId11" Type="http://schemas.openxmlformats.org/officeDocument/2006/relationships/image" Target="../media/image35.png"/><Relationship Id="rId5" Type="http://schemas.openxmlformats.org/officeDocument/2006/relationships/hyperlink" Target="https://www.castledarcyglamping.com/pods.html" TargetMode="External"/><Relationship Id="rId10" Type="http://schemas.openxmlformats.org/officeDocument/2006/relationships/image" Target="../media/image34.svg"/><Relationship Id="rId4" Type="http://schemas.openxmlformats.org/officeDocument/2006/relationships/image" Target="../media/image19.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hyperlink" Target="https://www.eib.org/en/products/mandates-partnerships/rrf/italy.com" TargetMode="External"/><Relationship Id="rId11" Type="http://schemas.openxmlformats.org/officeDocument/2006/relationships/image" Target="../media/image26.svg"/><Relationship Id="rId5" Type="http://schemas.openxmlformats.org/officeDocument/2006/relationships/hyperlink" Target="https://www.europeanboatingindustry.eu/newsroom/newsletter/item/757-new-european-agenda-for-tourism-approved-by-eu-countries#:~:text=For%20these%20reasons%2C%20the%20European,become%20more%20sustainable%20and%20responsible." TargetMode="External"/><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6.jpeg"/><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hyperlink" Target="https://www.bled.si/sl/informacije/poslovne-strani/novice/2025010310405221/javni-razpis-za-popolno-prenovo-ali-izgradnjo-novih-turisticnih-nastanitvenih-obratov/#:~:text=Javni%20razpis%20za%20popolno%20prenovo,1%2C8%20milijona%20evrov%20za"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hyperlink" Target="https://psr.regione.puglia.it/en/monitoraggio" TargetMode="External"/><Relationship Id="rId11" Type="http://schemas.openxmlformats.org/officeDocument/2006/relationships/image" Target="../media/image26.svg"/><Relationship Id="rId5" Type="http://schemas.openxmlformats.org/officeDocument/2006/relationships/hyperlink" Target="https://ec.europa.eu/enrd/enrd-static/fms/pdf/EB007ED3-CC2C-B128-12E5-C75B484E4926.pdf" TargetMode="External"/><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eib.org/en/projects/all/20100451#:~:text=ITALIAN%20COOPERATIVE%20BANKS%20LOAN%20FOR,to%20the%20cooperative%20banks%20network" TargetMode="External"/><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eh.gov.ie/business-supports/leader-programme-for-rural-development#:~:text=What%20do%20you%20get?,Action%20Group%20for%20further%20information."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E914B3-5D75-DE4D-6C74-C8D1B4CF77D4}"/>
              </a:ext>
            </a:extLst>
          </p:cNvPr>
          <p:cNvSpPr>
            <a:spLocks noGrp="1"/>
          </p:cNvSpPr>
          <p:nvPr>
            <p:ph type="body" sz="quarter" idx="17"/>
          </p:nvPr>
        </p:nvSpPr>
        <p:spPr/>
        <p:txBody>
          <a:bodyPr/>
          <a:lstStyle/>
          <a:p>
            <a:endParaRPr lang="en-IE"/>
          </a:p>
        </p:txBody>
      </p:sp>
      <p:sp>
        <p:nvSpPr>
          <p:cNvPr id="9" name="Text Placeholder 8">
            <a:extLst>
              <a:ext uri="{FF2B5EF4-FFF2-40B4-BE49-F238E27FC236}">
                <a16:creationId xmlns:a16="http://schemas.microsoft.com/office/drawing/2014/main" id="{F8829EAC-8B33-858C-8A48-886A65C6C81F}"/>
              </a:ext>
            </a:extLst>
          </p:cNvPr>
          <p:cNvSpPr>
            <a:spLocks noGrp="1"/>
          </p:cNvSpPr>
          <p:nvPr>
            <p:ph type="body" sz="quarter" idx="65"/>
          </p:nvPr>
        </p:nvSpPr>
        <p:spPr/>
        <p:txBody>
          <a:bodyPr/>
          <a:lstStyle/>
          <a:p>
            <a:r>
              <a:rPr lang="en-US" dirty="0"/>
              <a:t>Het </a:t>
            </a:r>
            <a:r>
              <a:rPr lang="en-US" dirty="0" err="1"/>
              <a:t>Torfhus </a:t>
            </a:r>
            <a:r>
              <a:rPr lang="en-US" dirty="0"/>
              <a:t>Retreat, IJsland </a:t>
            </a:r>
            <a:endParaRPr lang="en-IE" dirty="0"/>
          </a:p>
        </p:txBody>
      </p:sp>
      <p:sp>
        <p:nvSpPr>
          <p:cNvPr id="8" name="Text Placeholder 2">
            <a:extLst>
              <a:ext uri="{FF2B5EF4-FFF2-40B4-BE49-F238E27FC236}">
                <a16:creationId xmlns:a16="http://schemas.microsoft.com/office/drawing/2014/main" id="{753DA0CF-B352-B521-2ED3-96028AFE64DB}"/>
              </a:ext>
            </a:extLst>
          </p:cNvPr>
          <p:cNvSpPr>
            <a:spLocks noGrp="1"/>
          </p:cNvSpPr>
          <p:nvPr>
            <p:ph type="body" sz="quarter" idx="15"/>
          </p:nvPr>
        </p:nvSpPr>
        <p:spPr>
          <a:xfrm>
            <a:off x="374360" y="2557127"/>
            <a:ext cx="5089964" cy="697353"/>
          </a:xfrm>
        </p:spPr>
        <p:txBody>
          <a:bodyPr/>
          <a:lstStyle/>
          <a:p>
            <a:r>
              <a:rPr lang="en-GB" dirty="0"/>
              <a:t>Module 7 </a:t>
            </a:r>
            <a:r>
              <a:rPr lang="en-GB" sz="4400" b="0" dirty="0"/>
              <a:t>(Deel 1)</a:t>
            </a:r>
          </a:p>
        </p:txBody>
      </p:sp>
      <p:sp>
        <p:nvSpPr>
          <p:cNvPr id="12" name="Text Placeholder 3">
            <a:extLst>
              <a:ext uri="{FF2B5EF4-FFF2-40B4-BE49-F238E27FC236}">
                <a16:creationId xmlns:a16="http://schemas.microsoft.com/office/drawing/2014/main" id="{55F7CF88-0018-0D30-A326-5B237F651C9F}"/>
              </a:ext>
            </a:extLst>
          </p:cNvPr>
          <p:cNvSpPr>
            <a:spLocks noGrp="1"/>
          </p:cNvSpPr>
          <p:nvPr>
            <p:ph type="body" sz="quarter" idx="16"/>
          </p:nvPr>
        </p:nvSpPr>
        <p:spPr>
          <a:xfrm>
            <a:off x="374360" y="3289874"/>
            <a:ext cx="5512090" cy="697353"/>
          </a:xfrm>
        </p:spPr>
        <p:txBody>
          <a:bodyPr>
            <a:noAutofit/>
          </a:bodyPr>
          <a:lstStyle/>
          <a:p>
            <a:pPr defTabSz="777514">
              <a:lnSpc>
                <a:spcPct val="100000"/>
              </a:lnSpc>
              <a:spcBef>
                <a:spcPts val="0"/>
              </a:spcBef>
              <a:spcAft>
                <a:spcPts val="1200"/>
              </a:spcAft>
              <a:defRPr/>
            </a:pPr>
            <a:r>
              <a:rPr lang="en-US" sz="3200" b="1" dirty="0"/>
              <a:t>Het haalbaar maken – </a:t>
            </a:r>
            <a:r>
              <a:rPr lang="en-US" sz="3200" dirty="0"/>
              <a:t>Prijszetting, planning en financiële gezondheid op </a:t>
            </a:r>
            <a:r>
              <a:rPr lang="en-US" sz="3200" dirty="0" err="1"/>
              <a:t>lange</a:t>
            </a:r>
            <a:r>
              <a:rPr lang="en-US" sz="3200" dirty="0"/>
              <a:t> </a:t>
            </a:r>
            <a:r>
              <a:rPr lang="en-US" sz="3200" dirty="0" err="1"/>
              <a:t>termijn</a:t>
            </a:r>
            <a:r>
              <a:rPr lang="en-US" sz="3200" dirty="0"/>
              <a:t> </a:t>
            </a:r>
            <a:r>
              <a:rPr lang="en-GB" sz="2800" i="1" dirty="0" err="1"/>
              <a:t>Financiële</a:t>
            </a:r>
            <a:r>
              <a:rPr lang="en-GB" sz="2800" i="1" dirty="0"/>
              <a:t> planning en financiering </a:t>
            </a:r>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5" name="Picture Placeholder 4" descr="A stone path leading to a building&#10;&#10;AI-generated content may be incorrect.">
            <a:extLst>
              <a:ext uri="{FF2B5EF4-FFF2-40B4-BE49-F238E27FC236}">
                <a16:creationId xmlns:a16="http://schemas.microsoft.com/office/drawing/2014/main" id="{EC6612A9-1C69-2164-B90E-3ED38A21951A}"/>
              </a:ext>
            </a:extLst>
          </p:cNvPr>
          <p:cNvPicPr>
            <a:picLocks noGrp="1" noChangeAspect="1"/>
          </p:cNvPicPr>
          <p:nvPr>
            <p:ph type="pic" sz="quarter" idx="19"/>
          </p:nvPr>
        </p:nvPicPr>
        <p:blipFill>
          <a:blip r:embed="rId2"/>
          <a:srcRect l="9248" r="9248"/>
          <a:stretch>
            <a:fillRect/>
          </a:stretch>
        </p:blipFill>
        <p:spPr/>
      </p:pic>
    </p:spTree>
    <p:extLst>
      <p:ext uri="{BB962C8B-B14F-4D97-AF65-F5344CB8AC3E}">
        <p14:creationId xmlns:p14="http://schemas.microsoft.com/office/powerpoint/2010/main" val="93845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0FD69-E227-B18D-8947-18BF55D43B7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F7A1B52-2C85-8720-01A7-49B162617BFA}"/>
              </a:ext>
            </a:extLst>
          </p:cNvPr>
          <p:cNvSpPr>
            <a:spLocks noGrp="1"/>
          </p:cNvSpPr>
          <p:nvPr>
            <p:ph type="body" sz="quarter" idx="18"/>
          </p:nvPr>
        </p:nvSpPr>
        <p:spPr>
          <a:xfrm>
            <a:off x="639320" y="3392026"/>
            <a:ext cx="2927720" cy="1049221"/>
          </a:xfrm>
        </p:spPr>
        <p:txBody>
          <a:bodyPr/>
          <a:lstStyle/>
          <a:p>
            <a:pPr algn="ctr"/>
            <a:r>
              <a:rPr lang="en-IE" sz="2600" dirty="0"/>
              <a:t>De meeste ondernemers maken gebruik van een combinatie van financieringsbronnen</a:t>
            </a:r>
          </a:p>
        </p:txBody>
      </p:sp>
      <p:sp>
        <p:nvSpPr>
          <p:cNvPr id="3" name="Text Placeholder 2">
            <a:extLst>
              <a:ext uri="{FF2B5EF4-FFF2-40B4-BE49-F238E27FC236}">
                <a16:creationId xmlns:a16="http://schemas.microsoft.com/office/drawing/2014/main" id="{AFD156D7-A8C4-47B9-9722-3690CF91ECB6}"/>
              </a:ext>
            </a:extLst>
          </p:cNvPr>
          <p:cNvSpPr>
            <a:spLocks noGrp="1"/>
          </p:cNvSpPr>
          <p:nvPr>
            <p:ph type="body" sz="quarter" idx="21"/>
          </p:nvPr>
        </p:nvSpPr>
        <p:spPr>
          <a:xfrm>
            <a:off x="4870389" y="250913"/>
            <a:ext cx="7509145" cy="3499183"/>
          </a:xfrm>
        </p:spPr>
        <p:txBody>
          <a:bodyPr/>
          <a:lstStyle/>
          <a:p>
            <a:pPr>
              <a:spcAft>
                <a:spcPts val="1200"/>
              </a:spcAft>
            </a:pPr>
            <a:r>
              <a:rPr lang="en-US" sz="2000" b="1" dirty="0">
                <a:solidFill>
                  <a:srgbClr val="459597"/>
                </a:solidFill>
              </a:rPr>
              <a:t>Aandeleninvestering </a:t>
            </a:r>
          </a:p>
          <a:p>
            <a:pPr>
              <a:spcAft>
                <a:spcPts val="1200"/>
              </a:spcAft>
            </a:pPr>
            <a:r>
              <a:rPr lang="en-US" sz="2000" dirty="0"/>
              <a:t>Een deel van uw bedrijf verkopen aan investeerders in ruil voor kapitaal. </a:t>
            </a:r>
          </a:p>
          <a:p>
            <a:pPr>
              <a:spcAft>
                <a:spcPts val="1200"/>
              </a:spcAft>
            </a:pPr>
            <a:r>
              <a:rPr lang="en-US" sz="2000" b="1" dirty="0">
                <a:solidFill>
                  <a:srgbClr val="E96751"/>
                </a:solidFill>
              </a:rPr>
              <a:t>Voorbeeld: </a:t>
            </a:r>
            <a:r>
              <a:rPr lang="en-US" sz="2000" dirty="0"/>
              <a:t>voor een kleine glampingonderneming is formele aandeleninvestering minder gebruikelijk (investeerders geven de voorkeur aan schaalbare start-ups), maar u kunt een partner/investeerder inschakelen die nu geld verstrekt in ruil voor een percentage van de toekomstige winst. Zorg ervoor dat u de afspraken juridisch </a:t>
            </a:r>
            <a:r>
              <a:rPr lang="en-US" sz="2000" dirty="0" err="1"/>
              <a:t>vastlegt</a:t>
            </a:r>
            <a:r>
              <a:rPr lang="en-US" sz="2000" dirty="0"/>
              <a:t>.</a:t>
            </a:r>
          </a:p>
          <a:p>
            <a:pPr>
              <a:spcAft>
                <a:spcPts val="1200"/>
              </a:spcAft>
            </a:pPr>
            <a:r>
              <a:rPr lang="en-US" sz="2000" b="1" dirty="0">
                <a:solidFill>
                  <a:srgbClr val="459597"/>
                </a:solidFill>
              </a:rPr>
              <a:t>Publiek-private wedstrijden</a:t>
            </a:r>
          </a:p>
          <a:p>
            <a:pPr>
              <a:spcAft>
                <a:spcPts val="1200"/>
              </a:spcAft>
            </a:pPr>
            <a:r>
              <a:rPr lang="en-US" sz="2000" dirty="0"/>
              <a:t>Af en toe organiseren bedrijven wedstrijden voor unieke accommodatie-ideeën </a:t>
            </a:r>
          </a:p>
          <a:p>
            <a:pPr>
              <a:spcAft>
                <a:spcPts val="1200"/>
              </a:spcAft>
            </a:pPr>
            <a:r>
              <a:rPr lang="en-US" sz="2000" b="1" dirty="0">
                <a:solidFill>
                  <a:srgbClr val="E96751"/>
                </a:solidFill>
              </a:rPr>
              <a:t>Voorbeeld: </a:t>
            </a:r>
            <a:r>
              <a:rPr lang="en-US" sz="2000" dirty="0">
                <a:solidFill>
                  <a:srgbClr val="E96751"/>
                </a:solidFill>
                <a:hlinkClick r:id="rId2">
                  <a:extLst>
                    <a:ext uri="{A12FA001-AC4F-418D-AE19-62706E023703}">
                      <ahyp:hlinkClr xmlns:ahyp="http://schemas.microsoft.com/office/drawing/2018/hyperlinkcolor" val="tx"/>
                    </a:ext>
                  </a:extLst>
                </a:hlinkClick>
              </a:rPr>
              <a:t>Airbnb's </a:t>
            </a:r>
            <a:r>
              <a:rPr lang="en-US" sz="2000" b="1" dirty="0"/>
              <a:t>OMG Funds van $ 10 miljoen </a:t>
            </a:r>
            <a:r>
              <a:rPr lang="en-US" sz="2000" dirty="0"/>
              <a:t>voor zeer ongebruikelijke accommodatie-ideeën wereldwijd. </a:t>
            </a:r>
          </a:p>
          <a:p>
            <a:pPr>
              <a:spcAft>
                <a:spcPts val="1200"/>
              </a:spcAft>
            </a:pPr>
            <a:endParaRPr lang="en-US" sz="2000" dirty="0"/>
          </a:p>
          <a:p>
            <a:pPr>
              <a:spcAft>
                <a:spcPts val="1200"/>
              </a:spcAft>
            </a:pPr>
            <a:endParaRPr lang="en-IE" sz="2000" dirty="0"/>
          </a:p>
        </p:txBody>
      </p:sp>
      <p:sp>
        <p:nvSpPr>
          <p:cNvPr id="2" name="Text Placeholder 6">
            <a:extLst>
              <a:ext uri="{FF2B5EF4-FFF2-40B4-BE49-F238E27FC236}">
                <a16:creationId xmlns:a16="http://schemas.microsoft.com/office/drawing/2014/main" id="{824A500D-40E5-1444-EDE0-C49B59B34D7C}"/>
              </a:ext>
            </a:extLst>
          </p:cNvPr>
          <p:cNvSpPr txBox="1">
            <a:spLocks/>
          </p:cNvSpPr>
          <p:nvPr/>
        </p:nvSpPr>
        <p:spPr>
          <a:xfrm>
            <a:off x="716666" y="2379779"/>
            <a:ext cx="2773029"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t>Financierings- en financieringsopties</a:t>
            </a:r>
          </a:p>
        </p:txBody>
      </p:sp>
      <p:pic>
        <p:nvPicPr>
          <p:cNvPr id="12" name="Picture 11">
            <a:extLst>
              <a:ext uri="{FF2B5EF4-FFF2-40B4-BE49-F238E27FC236}">
                <a16:creationId xmlns:a16="http://schemas.microsoft.com/office/drawing/2014/main" id="{BFB86CD6-5FB0-A940-A99D-8D51A6017242}"/>
              </a:ext>
            </a:extLst>
          </p:cNvPr>
          <p:cNvPicPr>
            <a:picLocks noChangeAspect="1"/>
          </p:cNvPicPr>
          <p:nvPr/>
        </p:nvPicPr>
        <p:blipFill>
          <a:blip r:embed="rId3"/>
          <a:stretch>
            <a:fillRect/>
          </a:stretch>
        </p:blipFill>
        <p:spPr>
          <a:xfrm>
            <a:off x="214025" y="5758964"/>
            <a:ext cx="850589" cy="846711"/>
          </a:xfrm>
          <a:prstGeom prst="rect">
            <a:avLst/>
          </a:prstGeom>
        </p:spPr>
      </p:pic>
      <p:sp>
        <p:nvSpPr>
          <p:cNvPr id="13" name="TextBox 12">
            <a:extLst>
              <a:ext uri="{FF2B5EF4-FFF2-40B4-BE49-F238E27FC236}">
                <a16:creationId xmlns:a16="http://schemas.microsoft.com/office/drawing/2014/main" id="{7D2BE4CC-3A77-A688-7AA8-9D0DA010CD05}"/>
              </a:ext>
            </a:extLst>
          </p:cNvPr>
          <p:cNvSpPr txBox="1"/>
          <p:nvPr/>
        </p:nvSpPr>
        <p:spPr>
          <a:xfrm>
            <a:off x="1127915" y="5554444"/>
            <a:ext cx="9545721" cy="2031325"/>
          </a:xfrm>
          <a:prstGeom prst="rect">
            <a:avLst/>
          </a:prstGeom>
          <a:noFill/>
        </p:spPr>
        <p:txBody>
          <a:bodyPr wrap="square" rtlCol="0">
            <a:spAutoFit/>
          </a:bodyPr>
          <a:lstStyle/>
          <a:p>
            <a:r>
              <a:rPr lang="en-US" b="1" i="1" dirty="0">
                <a:solidFill>
                  <a:srgbClr val="494949"/>
                </a:solidFill>
                <a:latin typeface="Google Sans"/>
              </a:rPr>
              <a:t>Aanbevolen lectuur</a:t>
            </a:r>
            <a:endParaRPr lang="en-US" b="1" i="1" dirty="0">
              <a:solidFill>
                <a:srgbClr val="494949"/>
              </a:solidFill>
              <a:latin typeface="Google Sans"/>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dirty="0">
                <a:solidFill>
                  <a:srgbClr val="00B0F0"/>
                </a:solidFill>
                <a:hlinkClick r:id="rId5">
                  <a:extLst>
                    <a:ext uri="{A12FA001-AC4F-418D-AE19-62706E023703}">
                      <ahyp:hlinkClr xmlns:ahyp="http://schemas.microsoft.com/office/drawing/2018/hyperlinkcolor" val="tx"/>
                    </a:ext>
                  </a:extLst>
                </a:hlinkClick>
              </a:rPr>
              <a:t>LEADER-financieringsprojecten voor economische groei, plattelandsinfrastructuur en klimaatbestendigheid</a:t>
            </a:r>
            <a:endParaRPr lang="en-US" dirty="0">
              <a:solidFill>
                <a:srgbClr val="00B0F0"/>
              </a:solidFill>
            </a:endParaRPr>
          </a:p>
          <a:p>
            <a:pPr marL="285750" indent="-285750">
              <a:buFont typeface="Arial" panose="020B0604020202020204" pitchFamily="34" charset="0"/>
              <a:buChar char="•"/>
            </a:pPr>
            <a:r>
              <a:rPr lang="en-US" dirty="0">
                <a:solidFill>
                  <a:srgbClr val="00B0F0"/>
                </a:solidFill>
                <a:hlinkClick r:id="rId6">
                  <a:extLst>
                    <a:ext uri="{A12FA001-AC4F-418D-AE19-62706E023703}">
                      <ahyp:hlinkClr xmlns:ahyp="http://schemas.microsoft.com/office/drawing/2018/hyperlinkcolor" val="tx"/>
                    </a:ext>
                  </a:extLst>
                </a:hlinkClick>
              </a:rPr>
              <a:t>OESO-scorebord voor de financiering van kmo's en ondernemers: hoogtepunten voor 2025</a:t>
            </a:r>
            <a:endParaRPr lang="en-US" dirty="0">
              <a:solidFill>
                <a:srgbClr val="00B0F0"/>
              </a:solidFill>
            </a:endParaRPr>
          </a:p>
          <a:p>
            <a:pPr marL="285750" indent="-285750">
              <a:buFont typeface="Arial" panose="020B0604020202020204" pitchFamily="34" charset="0"/>
              <a:buChar char="•"/>
            </a:pPr>
            <a:r>
              <a:rPr lang="en-US" dirty="0">
                <a:solidFill>
                  <a:srgbClr val="00B0F0"/>
                </a:solidFill>
                <a:hlinkClick r:id="rId7">
                  <a:extLst>
                    <a:ext uri="{A12FA001-AC4F-418D-AE19-62706E023703}">
                      <ahyp:hlinkClr xmlns:ahyp="http://schemas.microsoft.com/office/drawing/2018/hyperlinkcolor" val="tx"/>
                    </a:ext>
                  </a:extLst>
                </a:hlinkClick>
              </a:rPr>
              <a:t>Financieringsbenaderingen voor toeristische kmo's en ondernemers</a:t>
            </a:r>
            <a:endParaRPr lang="en-US" dirty="0">
              <a:solidFill>
                <a:srgbClr val="00B0F0"/>
              </a:solidFill>
            </a:endParaRPr>
          </a:p>
          <a:p>
            <a:endParaRPr lang="en-US" dirty="0"/>
          </a:p>
          <a:p>
            <a:endParaRPr lang="en-US" dirty="0">
              <a:solidFill>
                <a:srgbClr val="00B0F0"/>
              </a:solidFill>
            </a:endParaRPr>
          </a:p>
          <a:p>
            <a:endParaRPr lang="en-IE" dirty="0">
              <a:solidFill>
                <a:srgbClr val="459597"/>
              </a:solidFill>
            </a:endParaRPr>
          </a:p>
        </p:txBody>
      </p:sp>
      <p:pic>
        <p:nvPicPr>
          <p:cNvPr id="21" name="Picture Placeholder 20" descr="A person holding a piggy bank and a small shopping cart&#10;&#10;AI-generated content may be incorrect.">
            <a:extLst>
              <a:ext uri="{FF2B5EF4-FFF2-40B4-BE49-F238E27FC236}">
                <a16:creationId xmlns:a16="http://schemas.microsoft.com/office/drawing/2014/main" id="{73F8C25D-E48D-D2B3-95E6-3AFA9FC79AB6}"/>
              </a:ext>
            </a:extLst>
          </p:cNvPr>
          <p:cNvPicPr>
            <a:picLocks noGrp="1" noChangeAspect="1"/>
          </p:cNvPicPr>
          <p:nvPr>
            <p:ph type="pic" sz="quarter" idx="10"/>
          </p:nvPr>
        </p:nvPicPr>
        <p:blipFill>
          <a:blip r:embed="rId8"/>
          <a:srcRect t="7352" b="7352"/>
          <a:stretch>
            <a:fillRect/>
          </a:stretch>
        </p:blipFill>
        <p:spPr/>
      </p:pic>
      <p:grpSp>
        <p:nvGrpSpPr>
          <p:cNvPr id="31" name="Group 30">
            <a:extLst>
              <a:ext uri="{FF2B5EF4-FFF2-40B4-BE49-F238E27FC236}">
                <a16:creationId xmlns:a16="http://schemas.microsoft.com/office/drawing/2014/main" id="{422AE220-1BCB-7613-EF22-F082C0F8E968}"/>
              </a:ext>
            </a:extLst>
          </p:cNvPr>
          <p:cNvGrpSpPr/>
          <p:nvPr/>
        </p:nvGrpSpPr>
        <p:grpSpPr>
          <a:xfrm>
            <a:off x="4065689" y="127773"/>
            <a:ext cx="720000" cy="861774"/>
            <a:chOff x="1016000" y="1024973"/>
            <a:chExt cx="1016000" cy="1216059"/>
          </a:xfrm>
        </p:grpSpPr>
        <p:sp>
          <p:nvSpPr>
            <p:cNvPr id="32" name="Oval 31">
              <a:extLst>
                <a:ext uri="{FF2B5EF4-FFF2-40B4-BE49-F238E27FC236}">
                  <a16:creationId xmlns:a16="http://schemas.microsoft.com/office/drawing/2014/main" id="{63518288-B705-F4EE-9FA1-6E5CD2F6B5C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TextBox 32">
              <a:extLst>
                <a:ext uri="{FF2B5EF4-FFF2-40B4-BE49-F238E27FC236}">
                  <a16:creationId xmlns:a16="http://schemas.microsoft.com/office/drawing/2014/main" id="{2647659E-B044-819E-CD53-E2460B7F9F98}"/>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5</a:t>
              </a:r>
            </a:p>
          </p:txBody>
        </p:sp>
      </p:grpSp>
      <p:grpSp>
        <p:nvGrpSpPr>
          <p:cNvPr id="34" name="Group 33">
            <a:extLst>
              <a:ext uri="{FF2B5EF4-FFF2-40B4-BE49-F238E27FC236}">
                <a16:creationId xmlns:a16="http://schemas.microsoft.com/office/drawing/2014/main" id="{693F1924-E2EB-5B8A-BCC4-A8E78CCE4395}"/>
              </a:ext>
            </a:extLst>
          </p:cNvPr>
          <p:cNvGrpSpPr/>
          <p:nvPr/>
        </p:nvGrpSpPr>
        <p:grpSpPr>
          <a:xfrm>
            <a:off x="4046067" y="3429000"/>
            <a:ext cx="720000" cy="861774"/>
            <a:chOff x="1016000" y="1024973"/>
            <a:chExt cx="1016000" cy="1216059"/>
          </a:xfrm>
        </p:grpSpPr>
        <p:sp>
          <p:nvSpPr>
            <p:cNvPr id="35" name="Oval 34">
              <a:extLst>
                <a:ext uri="{FF2B5EF4-FFF2-40B4-BE49-F238E27FC236}">
                  <a16:creationId xmlns:a16="http://schemas.microsoft.com/office/drawing/2014/main" id="{93DEE9EE-59B8-E8C5-4FAC-2AFDF5217134}"/>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TextBox 35">
              <a:extLst>
                <a:ext uri="{FF2B5EF4-FFF2-40B4-BE49-F238E27FC236}">
                  <a16:creationId xmlns:a16="http://schemas.microsoft.com/office/drawing/2014/main" id="{1C97C4CB-E61F-7297-F8C2-4E453A4EE66A}"/>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6</a:t>
              </a:r>
            </a:p>
          </p:txBody>
        </p:sp>
      </p:grpSp>
    </p:spTree>
    <p:extLst>
      <p:ext uri="{BB962C8B-B14F-4D97-AF65-F5344CB8AC3E}">
        <p14:creationId xmlns:p14="http://schemas.microsoft.com/office/powerpoint/2010/main" val="43301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B58BC-B473-19CA-D993-D9CF7327206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B57278F-E53D-AACB-DC79-64D1AA4BC9DE}"/>
              </a:ext>
            </a:extLst>
          </p:cNvPr>
          <p:cNvSpPr>
            <a:spLocks noGrp="1"/>
          </p:cNvSpPr>
          <p:nvPr>
            <p:ph type="body" sz="quarter" idx="18"/>
          </p:nvPr>
        </p:nvSpPr>
        <p:spPr>
          <a:xfrm>
            <a:off x="639320" y="3392026"/>
            <a:ext cx="2927720" cy="1049221"/>
          </a:xfrm>
        </p:spPr>
        <p:txBody>
          <a:bodyPr/>
          <a:lstStyle/>
          <a:p>
            <a:pPr algn="ctr"/>
            <a:r>
              <a:rPr lang="en-IE" sz="2600" dirty="0"/>
              <a:t>De meeste ondernemers maken gebruik van een combinatie van financieringsbronnen</a:t>
            </a:r>
          </a:p>
        </p:txBody>
      </p:sp>
      <p:pic>
        <p:nvPicPr>
          <p:cNvPr id="10" name="Picture Placeholder 9" descr="A group of people standing together&#10;&#10;AI-generated content may be incorrect.">
            <a:extLst>
              <a:ext uri="{FF2B5EF4-FFF2-40B4-BE49-F238E27FC236}">
                <a16:creationId xmlns:a16="http://schemas.microsoft.com/office/drawing/2014/main" id="{EA2448F9-31E3-50C0-245C-3D4697131654}"/>
              </a:ext>
            </a:extLst>
          </p:cNvPr>
          <p:cNvPicPr>
            <a:picLocks noGrp="1" noChangeAspect="1"/>
          </p:cNvPicPr>
          <p:nvPr>
            <p:ph type="pic" sz="quarter" idx="10"/>
          </p:nvPr>
        </p:nvPicPr>
        <p:blipFill>
          <a:blip r:embed="rId2"/>
          <a:srcRect t="1960" b="22219"/>
          <a:stretch>
            <a:fillRect/>
          </a:stretch>
        </p:blipFill>
        <p:spPr>
          <a:xfrm>
            <a:off x="391600" y="0"/>
            <a:ext cx="3423163" cy="1945748"/>
          </a:xfrm>
        </p:spPr>
      </p:pic>
      <p:sp>
        <p:nvSpPr>
          <p:cNvPr id="3" name="Text Placeholder 2">
            <a:extLst>
              <a:ext uri="{FF2B5EF4-FFF2-40B4-BE49-F238E27FC236}">
                <a16:creationId xmlns:a16="http://schemas.microsoft.com/office/drawing/2014/main" id="{3ABD8073-74D0-A72B-32C1-65C2687817CC}"/>
              </a:ext>
            </a:extLst>
          </p:cNvPr>
          <p:cNvSpPr>
            <a:spLocks noGrp="1"/>
          </p:cNvSpPr>
          <p:nvPr>
            <p:ph type="body" sz="quarter" idx="21"/>
          </p:nvPr>
        </p:nvSpPr>
        <p:spPr>
          <a:xfrm>
            <a:off x="4299193" y="630187"/>
            <a:ext cx="7407031" cy="3499183"/>
          </a:xfrm>
        </p:spPr>
        <p:txBody>
          <a:bodyPr/>
          <a:lstStyle/>
          <a:p>
            <a:pPr>
              <a:spcAft>
                <a:spcPts val="600"/>
              </a:spcAft>
            </a:pPr>
            <a:r>
              <a:rPr lang="en-US" sz="2000" b="1" dirty="0">
                <a:solidFill>
                  <a:srgbClr val="459597"/>
                </a:solidFill>
              </a:rPr>
              <a:t>Crowdfunding: </a:t>
            </a:r>
            <a:r>
              <a:rPr lang="en-US" sz="2000" dirty="0"/>
              <a:t>het inzamelen van veel kleine bijdragen, meestal via een online platform</a:t>
            </a:r>
            <a:r>
              <a:rPr lang="en-US" sz="2000" b="1" dirty="0"/>
              <a:t>.</a:t>
            </a:r>
            <a:r>
              <a:rPr lang="en-US" sz="2000" dirty="0"/>
              <a:t> Dit kan </a:t>
            </a:r>
            <a:r>
              <a:rPr lang="en-US" sz="2000" b="1" dirty="0"/>
              <a:t>ook wel 'beloningscrowdfunding' </a:t>
            </a:r>
            <a:r>
              <a:rPr lang="en-US" sz="2000" dirty="0"/>
              <a:t>worden </a:t>
            </a:r>
            <a:r>
              <a:rPr lang="en-US" sz="2000" b="1" dirty="0"/>
              <a:t>genoemd. </a:t>
            </a:r>
            <a:r>
              <a:rPr lang="en-US" sz="2000" b="1" dirty="0">
                <a:solidFill>
                  <a:srgbClr val="E96751"/>
                </a:solidFill>
              </a:rPr>
              <a:t>Voorbeeld: </a:t>
            </a:r>
            <a:r>
              <a:rPr lang="en-US" sz="2000" dirty="0"/>
              <a:t>donaties/voorverkoop van verblijven – bijvoorbeeld een toezegging van € 200 voor een 'gratis weekendverblijf' zodra je bent geopend) of </a:t>
            </a:r>
            <a:r>
              <a:rPr lang="en-US" sz="2000" b="1" dirty="0"/>
              <a:t>aandelencrowdfunding </a:t>
            </a:r>
            <a:r>
              <a:rPr lang="en-US" sz="2000" dirty="0"/>
              <a:t>(het verkopen van kleine aandelen). Platforms zoals </a:t>
            </a:r>
            <a:r>
              <a:rPr lang="en-US" sz="2000" dirty="0">
                <a:solidFill>
                  <a:srgbClr val="E96751"/>
                </a:solidFill>
                <a:hlinkClick r:id="rId3">
                  <a:extLst>
                    <a:ext uri="{A12FA001-AC4F-418D-AE19-62706E023703}">
                      <ahyp:hlinkClr xmlns:ahyp="http://schemas.microsoft.com/office/drawing/2018/hyperlinkcolor" val="tx"/>
                    </a:ext>
                  </a:extLst>
                </a:hlinkClick>
              </a:rPr>
              <a:t>Kickstarter, </a:t>
            </a:r>
            <a:r>
              <a:rPr lang="en-US" sz="2000" dirty="0">
                <a:solidFill>
                  <a:srgbClr val="E96751"/>
                </a:solidFill>
                <a:hlinkClick r:id="rId4">
                  <a:extLst>
                    <a:ext uri="{A12FA001-AC4F-418D-AE19-62706E023703}">
                      <ahyp:hlinkClr xmlns:ahyp="http://schemas.microsoft.com/office/drawing/2018/hyperlinkcolor" val="tx"/>
                    </a:ext>
                  </a:extLst>
                </a:hlinkClick>
              </a:rPr>
              <a:t>Indiegogo </a:t>
            </a:r>
            <a:r>
              <a:rPr lang="en-US" sz="2000" dirty="0"/>
              <a:t>of nicheplatforms (bijvoorbeeld </a:t>
            </a:r>
            <a:r>
              <a:rPr lang="en-US" sz="2000" dirty="0" err="1"/>
              <a:t>TravelStarter</a:t>
            </a:r>
            <a:r>
              <a:rPr lang="en-US" sz="2000" dirty="0"/>
              <a:t>, dat zich specifiek richt op toeristische projecten en is gebruikt om eco-accommodaties te financieren). Crowdfunding doet ook dienst als marketing: je donateurs worden je eerste gasten en ambassadeurs.</a:t>
            </a:r>
          </a:p>
          <a:p>
            <a:pPr>
              <a:spcAft>
                <a:spcPts val="600"/>
              </a:spcAft>
            </a:pPr>
            <a:r>
              <a:rPr lang="en-US" sz="2000" b="1" dirty="0">
                <a:solidFill>
                  <a:srgbClr val="E96751"/>
                </a:solidFill>
              </a:rPr>
              <a:t>Voorbeeld: </a:t>
            </a:r>
            <a:r>
              <a:rPr lang="en-IE" sz="2000" dirty="0" err="1"/>
              <a:t>Ecocapsule </a:t>
            </a:r>
            <a:r>
              <a:rPr lang="en-IE" sz="2000" dirty="0"/>
              <a:t>– Slowakije is een </a:t>
            </a:r>
            <a:r>
              <a:rPr lang="en-US" sz="2000" dirty="0"/>
              <a:t>zelfvoorzienende micro-woning die is ontworpen voor off-grid leven en ecotoerisme. In 2015 startte het bedrijf een financieringscampagne op </a:t>
            </a:r>
            <a:r>
              <a:rPr lang="en-US" sz="2000" b="1" dirty="0"/>
              <a:t>Indiegogo, een crowdfundingplatform</a:t>
            </a:r>
            <a:r>
              <a:rPr lang="en-US" sz="2000" dirty="0"/>
              <a:t>. Het doel was om € 50.000 op te halen – ze haalden </a:t>
            </a:r>
            <a:r>
              <a:rPr lang="en-US" sz="2000" b="1" dirty="0"/>
              <a:t>meer dan € 200.000 </a:t>
            </a:r>
            <a:r>
              <a:rPr lang="en-US" sz="2000" dirty="0"/>
              <a:t>op bij milieubewuste donateurs wereldwijd.</a:t>
            </a:r>
          </a:p>
          <a:p>
            <a:pPr>
              <a:spcAft>
                <a:spcPts val="600"/>
              </a:spcAft>
            </a:pPr>
            <a:endParaRPr lang="en-IE" sz="2000" dirty="0"/>
          </a:p>
        </p:txBody>
      </p:sp>
      <p:sp>
        <p:nvSpPr>
          <p:cNvPr id="2" name="Text Placeholder 6">
            <a:extLst>
              <a:ext uri="{FF2B5EF4-FFF2-40B4-BE49-F238E27FC236}">
                <a16:creationId xmlns:a16="http://schemas.microsoft.com/office/drawing/2014/main" id="{E33300DA-B4BE-C6EC-A0A4-F2CF2638931B}"/>
              </a:ext>
            </a:extLst>
          </p:cNvPr>
          <p:cNvSpPr txBox="1">
            <a:spLocks/>
          </p:cNvSpPr>
          <p:nvPr/>
        </p:nvSpPr>
        <p:spPr>
          <a:xfrm>
            <a:off x="716666" y="2379779"/>
            <a:ext cx="2773029"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t>Financierings- en financieringsopties</a:t>
            </a:r>
          </a:p>
        </p:txBody>
      </p:sp>
      <p:sp>
        <p:nvSpPr>
          <p:cNvPr id="9" name="TextBox 8">
            <a:extLst>
              <a:ext uri="{FF2B5EF4-FFF2-40B4-BE49-F238E27FC236}">
                <a16:creationId xmlns:a16="http://schemas.microsoft.com/office/drawing/2014/main" id="{FC6B5FBD-2E7C-D841-3079-AFCB3C529C30}"/>
              </a:ext>
            </a:extLst>
          </p:cNvPr>
          <p:cNvSpPr txBox="1"/>
          <p:nvPr/>
        </p:nvSpPr>
        <p:spPr>
          <a:xfrm>
            <a:off x="273947" y="5881523"/>
            <a:ext cx="11089378" cy="923330"/>
          </a:xfrm>
          <a:prstGeom prst="rect">
            <a:avLst/>
          </a:prstGeom>
          <a:noFill/>
        </p:spPr>
        <p:txBody>
          <a:bodyPr wrap="square" rtlCol="0">
            <a:spAutoFit/>
          </a:bodyPr>
          <a:lstStyle/>
          <a:p>
            <a:r>
              <a:rPr lang="en-US" b="1" dirty="0">
                <a:solidFill>
                  <a:srgbClr val="494949"/>
                </a:solidFill>
              </a:rPr>
              <a:t>*Opmerking: TravelStarter </a:t>
            </a:r>
            <a:r>
              <a:rPr lang="en-US" dirty="0">
                <a:solidFill>
                  <a:srgbClr val="494949"/>
                </a:solidFill>
              </a:rPr>
              <a:t>brengt ook reisorganisaties in contact met potentiële donateurs die in hun projecten kunnen investeren en reisgerelateerde beloningen ontvangen zodra de doelstellingen van het project zijn bereikt. Dit platform wordt beschouwd als een pionier op het gebied van crowdfunding binnen de toeristische sector. </a:t>
            </a:r>
            <a:endParaRPr lang="en-IE" dirty="0">
              <a:solidFill>
                <a:srgbClr val="494949"/>
              </a:solidFill>
            </a:endParaRPr>
          </a:p>
        </p:txBody>
      </p:sp>
      <p:grpSp>
        <p:nvGrpSpPr>
          <p:cNvPr id="15" name="Group 14">
            <a:extLst>
              <a:ext uri="{FF2B5EF4-FFF2-40B4-BE49-F238E27FC236}">
                <a16:creationId xmlns:a16="http://schemas.microsoft.com/office/drawing/2014/main" id="{DCA07091-09B6-3587-4CB4-052D64CA2C7F}"/>
              </a:ext>
            </a:extLst>
          </p:cNvPr>
          <p:cNvGrpSpPr/>
          <p:nvPr/>
        </p:nvGrpSpPr>
        <p:grpSpPr>
          <a:xfrm>
            <a:off x="3596758" y="484199"/>
            <a:ext cx="720000" cy="861774"/>
            <a:chOff x="1016000" y="1024973"/>
            <a:chExt cx="1016000" cy="1216059"/>
          </a:xfrm>
        </p:grpSpPr>
        <p:sp>
          <p:nvSpPr>
            <p:cNvPr id="16" name="Oval 15">
              <a:extLst>
                <a:ext uri="{FF2B5EF4-FFF2-40B4-BE49-F238E27FC236}">
                  <a16:creationId xmlns:a16="http://schemas.microsoft.com/office/drawing/2014/main" id="{BF41F96C-FEDB-4E93-DAB2-D7E5D0E6D696}"/>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TextBox 16">
              <a:extLst>
                <a:ext uri="{FF2B5EF4-FFF2-40B4-BE49-F238E27FC236}">
                  <a16:creationId xmlns:a16="http://schemas.microsoft.com/office/drawing/2014/main" id="{1AB150FF-8A07-95BE-971D-455B74EE1379}"/>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7</a:t>
              </a:r>
            </a:p>
          </p:txBody>
        </p:sp>
      </p:grpSp>
    </p:spTree>
    <p:extLst>
      <p:ext uri="{BB962C8B-B14F-4D97-AF65-F5344CB8AC3E}">
        <p14:creationId xmlns:p14="http://schemas.microsoft.com/office/powerpoint/2010/main" val="258001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B6E43-19AB-43CB-5604-320DE1028617}"/>
            </a:ext>
          </a:extLst>
        </p:cNvPr>
        <p:cNvGrpSpPr/>
        <p:nvPr/>
      </p:nvGrpSpPr>
      <p:grpSpPr>
        <a:xfrm>
          <a:off x="0" y="0"/>
          <a:ext cx="0" cy="0"/>
          <a:chOff x="0" y="0"/>
          <a:chExt cx="0" cy="0"/>
        </a:xfrm>
      </p:grpSpPr>
      <p:pic>
        <p:nvPicPr>
          <p:cNvPr id="3" name="Picture Placeholder 2" descr="A group of people around a table&#10;&#10;AI-generated content may be incorrect.">
            <a:extLst>
              <a:ext uri="{FF2B5EF4-FFF2-40B4-BE49-F238E27FC236}">
                <a16:creationId xmlns:a16="http://schemas.microsoft.com/office/drawing/2014/main" id="{3CAFB32B-F9F9-BA24-ABE8-82903DD23F53}"/>
              </a:ext>
            </a:extLst>
          </p:cNvPr>
          <p:cNvPicPr>
            <a:picLocks noGrp="1" noChangeAspect="1"/>
          </p:cNvPicPr>
          <p:nvPr>
            <p:ph type="pic" sz="quarter" idx="10"/>
          </p:nvPr>
        </p:nvPicPr>
        <p:blipFill>
          <a:blip r:embed="rId2"/>
          <a:srcRect t="7394" b="7394"/>
          <a:stretch>
            <a:fillRect/>
          </a:stretch>
        </p:blipFill>
        <p:spPr>
          <a:xfrm>
            <a:off x="392113" y="0"/>
            <a:ext cx="3422650" cy="1946275"/>
          </a:xfrm>
        </p:spPr>
      </p:pic>
      <p:sp>
        <p:nvSpPr>
          <p:cNvPr id="4" name="Slide Number Placeholder 5">
            <a:extLst>
              <a:ext uri="{FF2B5EF4-FFF2-40B4-BE49-F238E27FC236}">
                <a16:creationId xmlns:a16="http://schemas.microsoft.com/office/drawing/2014/main" id="{0F15CC04-07BB-75D5-E6C5-F5BD823433BD}"/>
              </a:ext>
            </a:extLst>
          </p:cNvPr>
          <p:cNvSpPr>
            <a:spLocks noGrp="1"/>
          </p:cNvSpPr>
          <p:nvPr>
            <p:ph type="sldNum" sz="quarter" idx="4"/>
          </p:nvPr>
        </p:nvSpPr>
        <p:spPr>
          <a:xfrm>
            <a:off x="12281203"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12</a:t>
            </a:fld>
            <a:endParaRPr lang="fr-CA" dirty="0"/>
          </a:p>
        </p:txBody>
      </p:sp>
      <p:sp>
        <p:nvSpPr>
          <p:cNvPr id="5" name="Text Placeholder 3">
            <a:extLst>
              <a:ext uri="{FF2B5EF4-FFF2-40B4-BE49-F238E27FC236}">
                <a16:creationId xmlns:a16="http://schemas.microsoft.com/office/drawing/2014/main" id="{CDA0E7E5-8A06-470B-414A-8EB88B7B3F5A}"/>
              </a:ext>
            </a:extLst>
          </p:cNvPr>
          <p:cNvSpPr>
            <a:spLocks noGrp="1"/>
          </p:cNvSpPr>
          <p:nvPr>
            <p:ph type="body" sz="quarter" idx="21"/>
          </p:nvPr>
        </p:nvSpPr>
        <p:spPr>
          <a:xfrm>
            <a:off x="4820754" y="196156"/>
            <a:ext cx="6731926" cy="3499183"/>
          </a:xfrm>
          <a:prstGeom prst="rect">
            <a:avLst/>
          </a:prstGeom>
        </p:spPr>
        <p:txBody>
          <a:bodyPr/>
          <a:lstStyle/>
          <a:p>
            <a:pPr>
              <a:spcAft>
                <a:spcPts val="600"/>
              </a:spcAft>
            </a:pPr>
            <a:r>
              <a:rPr lang="en-US" sz="2000" b="1" dirty="0">
                <a:solidFill>
                  <a:srgbClr val="459597"/>
                </a:solidFill>
              </a:rPr>
              <a:t>Steun van de gemeenschap: In plattelandsgemeenschappen kan steun van de gemeenschap een krachtige factor zijn</a:t>
            </a:r>
            <a:r>
              <a:rPr lang="en-US" sz="2000" dirty="0"/>
              <a:t>. </a:t>
            </a:r>
          </a:p>
          <a:p>
            <a:pPr marL="342900" indent="-342900">
              <a:spcAft>
                <a:spcPts val="600"/>
              </a:spcAft>
              <a:buFont typeface="Wingdings" panose="05000000000000000000" pitchFamily="2" charset="2"/>
              <a:buChar char="Ø"/>
            </a:pPr>
            <a:r>
              <a:rPr lang="en-US" sz="2000" b="1" dirty="0"/>
              <a:t>Een gemeenschapscoöperatiemodel </a:t>
            </a:r>
            <a:r>
              <a:rPr lang="en-US" sz="2000" dirty="0"/>
              <a:t>is</a:t>
            </a:r>
            <a:r>
              <a:rPr lang="en-US" sz="2000" b="1" dirty="0"/>
              <a:t> een model </a:t>
            </a:r>
            <a:r>
              <a:rPr lang="en-US" sz="2000" dirty="0"/>
              <a:t>waarbij lokale gemeenschapsleden kleine aandelen kopen om uw ATA-initiatief te financieren en mogelijk te delen in de winst of het gebruik. Het oprichten van een kleine coöperatie of gemeenschapsonderneming kan een praktische manier zijn om dit doel te bereiken.</a:t>
            </a:r>
          </a:p>
          <a:p>
            <a:pPr marL="342900" indent="-342900">
              <a:spcAft>
                <a:spcPts val="600"/>
              </a:spcAft>
              <a:buFont typeface="Wingdings" panose="05000000000000000000" pitchFamily="2" charset="2"/>
              <a:buChar char="Ø"/>
            </a:pPr>
            <a:r>
              <a:rPr lang="en-US" sz="2000" dirty="0"/>
              <a:t>Coöperatieve financiering zorgt voor lokale steun, hoewel het beheer van veel belanghebbenden complex kan zijn.</a:t>
            </a:r>
          </a:p>
          <a:p>
            <a:pPr>
              <a:spcAft>
                <a:spcPts val="600"/>
              </a:spcAft>
            </a:pPr>
            <a:endParaRPr lang="en-US" sz="2000" b="1" dirty="0">
              <a:solidFill>
                <a:srgbClr val="E96751"/>
              </a:solidFill>
            </a:endParaRPr>
          </a:p>
          <a:p>
            <a:pPr>
              <a:spcAft>
                <a:spcPts val="600"/>
              </a:spcAft>
            </a:pPr>
            <a:r>
              <a:rPr lang="en-US" sz="2000" b="1" dirty="0">
                <a:solidFill>
                  <a:srgbClr val="E96751"/>
                </a:solidFill>
              </a:rPr>
              <a:t>Voorbeeld: </a:t>
            </a:r>
            <a:r>
              <a:rPr lang="en-US" sz="2000" dirty="0"/>
              <a:t>een paar gezinnen kunnen geld inleggen om een gezamenlijke glampinglocatie te ontwikkelen, of dorpsbewoners kunnen 'aandelen' kopen in een toeristisch initiatief. </a:t>
            </a:r>
          </a:p>
          <a:p>
            <a:pPr>
              <a:spcAft>
                <a:spcPts val="600"/>
              </a:spcAft>
            </a:pPr>
            <a:r>
              <a:rPr lang="en-US" sz="2000" b="1" i="1" dirty="0">
                <a:solidFill>
                  <a:srgbClr val="E96751"/>
                </a:solidFill>
                <a:hlinkClick r:id="rId3">
                  <a:extLst>
                    <a:ext uri="{A12FA001-AC4F-418D-AE19-62706E023703}">
                      <ahyp:hlinkClr xmlns:ahyp="http://schemas.microsoft.com/office/drawing/2018/hyperlinkcolor" val="tx"/>
                    </a:ext>
                  </a:extLst>
                </a:hlinkClick>
              </a:rPr>
              <a:t>De</a:t>
            </a:r>
            <a:r>
              <a:rPr lang="en-US" sz="2000" dirty="0">
                <a:solidFill>
                  <a:srgbClr val="E96751"/>
                </a:solidFill>
                <a:hlinkClick r:id="rId3">
                  <a:extLst>
                    <a:ext uri="{A12FA001-AC4F-418D-AE19-62706E023703}">
                      <ahyp:hlinkClr xmlns:ahyp="http://schemas.microsoft.com/office/drawing/2018/hyperlinkcolor" val="tx"/>
                    </a:ext>
                  </a:extLst>
                </a:hlinkClick>
              </a:rPr>
              <a:t> Italiaanse </a:t>
            </a:r>
            <a:r>
              <a:rPr lang="en-US" sz="2000" b="1" i="1" dirty="0">
                <a:solidFill>
                  <a:srgbClr val="E96751"/>
                </a:solidFill>
                <a:hlinkClick r:id="rId3">
                  <a:extLst>
                    <a:ext uri="{A12FA001-AC4F-418D-AE19-62706E023703}">
                      <ahyp:hlinkClr xmlns:ahyp="http://schemas.microsoft.com/office/drawing/2018/hyperlinkcolor" val="tx"/>
                    </a:ext>
                  </a:extLst>
                </a:hlinkClick>
              </a:rPr>
              <a:t>cooperativa di </a:t>
            </a:r>
            <a:r>
              <a:rPr lang="en-US" sz="2000" b="1" i="1" dirty="0" err="1">
                <a:solidFill>
                  <a:srgbClr val="E96751"/>
                </a:solidFill>
                <a:hlinkClick r:id="rId3">
                  <a:extLst>
                    <a:ext uri="{A12FA001-AC4F-418D-AE19-62706E023703}">
                      <ahyp:hlinkClr xmlns:ahyp="http://schemas.microsoft.com/office/drawing/2018/hyperlinkcolor" val="tx"/>
                    </a:ext>
                  </a:extLst>
                </a:hlinkClick>
              </a:rPr>
              <a:t>comunità </a:t>
            </a:r>
            <a:r>
              <a:rPr lang="en-US" sz="2000" dirty="0"/>
              <a:t>is een </a:t>
            </a:r>
            <a:r>
              <a:rPr lang="en-US" sz="2000" b="1" dirty="0"/>
              <a:t>soort samenwerkingsmodel </a:t>
            </a:r>
            <a:r>
              <a:rPr lang="en-US" sz="2000" dirty="0"/>
              <a:t>waarbij gemeenschapscoöperaties of inwoners gezamenlijk investeren in en beheer voeren over lokale toeristische diensten, middelen of bedrijven, met name in landelijke of krimpende gebieden.</a:t>
            </a:r>
          </a:p>
          <a:p>
            <a:pPr marL="342900" indent="-342900">
              <a:spcAft>
                <a:spcPts val="600"/>
              </a:spcAft>
              <a:buFont typeface="Wingdings" panose="05000000000000000000" pitchFamily="2" charset="2"/>
              <a:buChar char="v"/>
            </a:pPr>
            <a:endParaRPr lang="en-US" sz="2000" dirty="0">
              <a:solidFill>
                <a:srgbClr val="414141"/>
              </a:solidFill>
            </a:endParaRPr>
          </a:p>
        </p:txBody>
      </p:sp>
      <p:sp>
        <p:nvSpPr>
          <p:cNvPr id="8" name="Text Placeholder 6">
            <a:extLst>
              <a:ext uri="{FF2B5EF4-FFF2-40B4-BE49-F238E27FC236}">
                <a16:creationId xmlns:a16="http://schemas.microsoft.com/office/drawing/2014/main" id="{43EF92F7-7FD7-3621-F306-93D0F193DF59}"/>
              </a:ext>
            </a:extLst>
          </p:cNvPr>
          <p:cNvSpPr>
            <a:spLocks noGrp="1"/>
          </p:cNvSpPr>
          <p:nvPr>
            <p:ph type="body" sz="quarter" idx="18"/>
          </p:nvPr>
        </p:nvSpPr>
        <p:spPr>
          <a:xfrm>
            <a:off x="639320" y="3392026"/>
            <a:ext cx="2927720" cy="1049221"/>
          </a:xfrm>
        </p:spPr>
        <p:txBody>
          <a:bodyPr/>
          <a:lstStyle/>
          <a:p>
            <a:pPr algn="ctr"/>
            <a:r>
              <a:rPr lang="en-IE" sz="2600" dirty="0"/>
              <a:t>Gemeenschapscoöperatiemodel</a:t>
            </a:r>
          </a:p>
        </p:txBody>
      </p:sp>
      <p:sp>
        <p:nvSpPr>
          <p:cNvPr id="9" name="Text Placeholder 6">
            <a:extLst>
              <a:ext uri="{FF2B5EF4-FFF2-40B4-BE49-F238E27FC236}">
                <a16:creationId xmlns:a16="http://schemas.microsoft.com/office/drawing/2014/main" id="{EED83308-76A8-6321-D7A6-05FE5F93320B}"/>
              </a:ext>
            </a:extLst>
          </p:cNvPr>
          <p:cNvSpPr txBox="1">
            <a:spLocks/>
          </p:cNvSpPr>
          <p:nvPr/>
        </p:nvSpPr>
        <p:spPr>
          <a:xfrm>
            <a:off x="716666" y="2379779"/>
            <a:ext cx="2773029"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t>Financierings- en financieringsopties</a:t>
            </a:r>
          </a:p>
        </p:txBody>
      </p:sp>
      <p:grpSp>
        <p:nvGrpSpPr>
          <p:cNvPr id="11" name="Group 10">
            <a:extLst>
              <a:ext uri="{FF2B5EF4-FFF2-40B4-BE49-F238E27FC236}">
                <a16:creationId xmlns:a16="http://schemas.microsoft.com/office/drawing/2014/main" id="{04528A00-C237-FCF7-2FF0-9CF9CA317D2A}"/>
              </a:ext>
            </a:extLst>
          </p:cNvPr>
          <p:cNvGrpSpPr/>
          <p:nvPr/>
        </p:nvGrpSpPr>
        <p:grpSpPr>
          <a:xfrm>
            <a:off x="4078255" y="71620"/>
            <a:ext cx="720000" cy="861774"/>
            <a:chOff x="1016000" y="1024973"/>
            <a:chExt cx="1016000" cy="1216059"/>
          </a:xfrm>
        </p:grpSpPr>
        <p:sp>
          <p:nvSpPr>
            <p:cNvPr id="12" name="Oval 11">
              <a:extLst>
                <a:ext uri="{FF2B5EF4-FFF2-40B4-BE49-F238E27FC236}">
                  <a16:creationId xmlns:a16="http://schemas.microsoft.com/office/drawing/2014/main" id="{5BA738B7-EBE7-7236-2611-8A517B21F654}"/>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F32F59E0-2A76-7E96-914D-7388B05FBF58}"/>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spTree>
    <p:extLst>
      <p:ext uri="{BB962C8B-B14F-4D97-AF65-F5344CB8AC3E}">
        <p14:creationId xmlns:p14="http://schemas.microsoft.com/office/powerpoint/2010/main" val="203469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635E9-672C-2E41-93F3-588FE7C9C2F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31787BB-4C61-9FF5-8316-6FA886C979C3}"/>
              </a:ext>
            </a:extLst>
          </p:cNvPr>
          <p:cNvSpPr>
            <a:spLocks noGrp="1"/>
          </p:cNvSpPr>
          <p:nvPr>
            <p:ph type="body" sz="quarter" idx="16"/>
          </p:nvPr>
        </p:nvSpPr>
        <p:spPr>
          <a:xfrm>
            <a:off x="352931" y="2297478"/>
            <a:ext cx="5282339" cy="3066422"/>
          </a:xfrm>
        </p:spPr>
        <p:txBody>
          <a:bodyPr>
            <a:normAutofit lnSpcReduction="10000"/>
          </a:bodyPr>
          <a:lstStyle/>
          <a:p>
            <a:r>
              <a:rPr lang="en-US" sz="4400" b="1" dirty="0"/>
              <a:t>EU-subsidies </a:t>
            </a:r>
            <a:r>
              <a:rPr lang="en-US" sz="4400" dirty="0"/>
              <a:t>voor duurzaam toerisme en accommodatie op het platteland </a:t>
            </a:r>
            <a:r>
              <a:rPr lang="en-US" sz="4000" dirty="0"/>
              <a:t>(LEADER, ELFPO, EFRO)</a:t>
            </a:r>
            <a:endParaRPr lang="en-IE" sz="4000" b="1" dirty="0"/>
          </a:p>
        </p:txBody>
      </p:sp>
      <p:sp>
        <p:nvSpPr>
          <p:cNvPr id="10" name="Text Placeholder 9">
            <a:extLst>
              <a:ext uri="{FF2B5EF4-FFF2-40B4-BE49-F238E27FC236}">
                <a16:creationId xmlns:a16="http://schemas.microsoft.com/office/drawing/2014/main" id="{2149019F-3FFA-F9B1-14AA-3081F2813AEC}"/>
              </a:ext>
            </a:extLst>
          </p:cNvPr>
          <p:cNvSpPr>
            <a:spLocks noGrp="1"/>
          </p:cNvSpPr>
          <p:nvPr>
            <p:ph type="body" sz="quarter" idx="17"/>
          </p:nvPr>
        </p:nvSpPr>
        <p:spPr/>
        <p:txBody>
          <a:bodyPr/>
          <a:lstStyle/>
          <a:p>
            <a:r>
              <a:rPr lang="en-IE" dirty="0"/>
              <a:t>02</a:t>
            </a:r>
          </a:p>
        </p:txBody>
      </p:sp>
      <p:sp>
        <p:nvSpPr>
          <p:cNvPr id="12" name="Text Placeholder 11">
            <a:extLst>
              <a:ext uri="{FF2B5EF4-FFF2-40B4-BE49-F238E27FC236}">
                <a16:creationId xmlns:a16="http://schemas.microsoft.com/office/drawing/2014/main" id="{AF732DD8-140F-52F3-D725-5C16D9EBACF7}"/>
              </a:ext>
            </a:extLst>
          </p:cNvPr>
          <p:cNvSpPr>
            <a:spLocks noGrp="1"/>
          </p:cNvSpPr>
          <p:nvPr>
            <p:ph type="body" sz="quarter" idx="65"/>
          </p:nvPr>
        </p:nvSpPr>
        <p:spPr/>
        <p:txBody>
          <a:bodyPr/>
          <a:lstStyle/>
          <a:p>
            <a:endParaRPr lang="en-IE"/>
          </a:p>
        </p:txBody>
      </p:sp>
      <p:pic>
        <p:nvPicPr>
          <p:cNvPr id="5" name="Picture Placeholder 4" descr="A blue flag with yellow stars in the center&#10;&#10;AI-generated content may be incorrect.">
            <a:extLst>
              <a:ext uri="{FF2B5EF4-FFF2-40B4-BE49-F238E27FC236}">
                <a16:creationId xmlns:a16="http://schemas.microsoft.com/office/drawing/2014/main" id="{7A55CDC0-F33D-9EAC-D3EF-E974325D3E66}"/>
              </a:ext>
            </a:extLst>
          </p:cNvPr>
          <p:cNvPicPr>
            <a:picLocks noGrp="1" noChangeAspect="1"/>
          </p:cNvPicPr>
          <p:nvPr>
            <p:ph type="pic" sz="quarter" idx="19"/>
          </p:nvPr>
        </p:nvPicPr>
        <p:blipFill>
          <a:blip r:embed="rId2"/>
          <a:srcRect l="2009" r="2009"/>
          <a:stretch>
            <a:fillRect/>
          </a:stretch>
        </p:blipFill>
        <p:spPr/>
      </p:pic>
    </p:spTree>
    <p:extLst>
      <p:ext uri="{BB962C8B-B14F-4D97-AF65-F5344CB8AC3E}">
        <p14:creationId xmlns:p14="http://schemas.microsoft.com/office/powerpoint/2010/main" val="335688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AE4C6-E15A-C854-2091-E450AE776EFD}"/>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E6050553-1A3C-FDD6-F85C-03205D9AE4D5}"/>
              </a:ext>
            </a:extLst>
          </p:cNvPr>
          <p:cNvSpPr/>
          <p:nvPr/>
        </p:nvSpPr>
        <p:spPr>
          <a:xfrm>
            <a:off x="1438748" y="2559303"/>
            <a:ext cx="10029648" cy="219152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0E70E94E-F38A-9024-D8B9-128A87DB2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7" name="Flowchart: Alternate Process 6">
            <a:extLst>
              <a:ext uri="{FF2B5EF4-FFF2-40B4-BE49-F238E27FC236}">
                <a16:creationId xmlns:a16="http://schemas.microsoft.com/office/drawing/2014/main" id="{4A8112C2-32AC-E355-A18A-18242E62B71D}"/>
              </a:ext>
            </a:extLst>
          </p:cNvPr>
          <p:cNvSpPr/>
          <p:nvPr/>
        </p:nvSpPr>
        <p:spPr>
          <a:xfrm>
            <a:off x="798380" y="1433371"/>
            <a:ext cx="7179552" cy="803653"/>
          </a:xfrm>
          <a:prstGeom prst="flowChartAlternateProcess">
            <a:avLst/>
          </a:prstGeom>
          <a:solidFill>
            <a:schemeClr val="accent2"/>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41A666B0-9F87-0759-0204-BACFCFFB6E29}"/>
              </a:ext>
            </a:extLst>
          </p:cNvPr>
          <p:cNvSpPr txBox="1">
            <a:spLocks/>
          </p:cNvSpPr>
          <p:nvPr/>
        </p:nvSpPr>
        <p:spPr>
          <a:xfrm>
            <a:off x="1460733" y="1487123"/>
            <a:ext cx="5968767"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EU-subsidies voor plattelandstoerisme (LEADER, ELFPO, EFRO)</a:t>
            </a:r>
          </a:p>
        </p:txBody>
      </p:sp>
      <p:sp>
        <p:nvSpPr>
          <p:cNvPr id="9" name="Text Placeholder 5">
            <a:extLst>
              <a:ext uri="{FF2B5EF4-FFF2-40B4-BE49-F238E27FC236}">
                <a16:creationId xmlns:a16="http://schemas.microsoft.com/office/drawing/2014/main" id="{2FACAC10-AE85-7865-90E8-241D72CCCEBC}"/>
              </a:ext>
            </a:extLst>
          </p:cNvPr>
          <p:cNvSpPr txBox="1">
            <a:spLocks/>
          </p:cNvSpPr>
          <p:nvPr/>
        </p:nvSpPr>
        <p:spPr>
          <a:xfrm>
            <a:off x="1875621" y="2657351"/>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000" b="1" dirty="0">
                <a:solidFill>
                  <a:srgbClr val="E96751"/>
                </a:solidFill>
              </a:rPr>
              <a:t>Doelstelling: </a:t>
            </a:r>
            <a:r>
              <a:rPr lang="en-US" sz="2000" b="1" dirty="0">
                <a:solidFill>
                  <a:srgbClr val="E96751"/>
                </a:solidFill>
                <a:hlinkClick r:id="rId5">
                  <a:extLst>
                    <a:ext uri="{A12FA001-AC4F-418D-AE19-62706E023703}">
                      <ahyp:hlinkClr xmlns:ahyp="http://schemas.microsoft.com/office/drawing/2018/hyperlinkcolor" val="tx"/>
                    </a:ext>
                  </a:extLst>
                </a:hlinkClick>
              </a:rPr>
              <a:t>Het ELFPO </a:t>
            </a:r>
            <a:r>
              <a:rPr lang="en-US" sz="2000" dirty="0">
                <a:solidFill>
                  <a:srgbClr val="494949"/>
                </a:solidFill>
              </a:rPr>
              <a:t>is een groot EU-fonds dat algemene en agrarische ontwikkeling ondersteunt in het kader van ATA’s. </a:t>
            </a:r>
            <a:r>
              <a:rPr lang="en-US" sz="2000" dirty="0" err="1">
                <a:solidFill>
                  <a:srgbClr val="494949"/>
                </a:solidFill>
              </a:rPr>
              <a:t>Infrastructuur</a:t>
            </a:r>
            <a:r>
              <a:rPr lang="en-US" sz="2000" dirty="0">
                <a:solidFill>
                  <a:srgbClr val="494949"/>
                </a:solidFill>
              </a:rPr>
              <a:t> voor plattelandstoerisme (bijv. wandelpaden, bewegwijzering, toeristische </a:t>
            </a:r>
            <a:r>
              <a:rPr lang="en-US" sz="2000" dirty="0" err="1">
                <a:solidFill>
                  <a:srgbClr val="494949"/>
                </a:solidFill>
              </a:rPr>
              <a:t>centra</a:t>
            </a:r>
            <a:r>
              <a:rPr lang="en-US" sz="2000" dirty="0">
                <a:solidFill>
                  <a:srgbClr val="494949"/>
                </a:solidFill>
              </a:rPr>
              <a:t>)</a:t>
            </a:r>
          </a:p>
          <a:p>
            <a:pPr marL="447675" indent="-342900">
              <a:spcBef>
                <a:spcPts val="600"/>
              </a:spcBef>
              <a:buFont typeface="Wingdings" panose="05000000000000000000" pitchFamily="2" charset="2"/>
              <a:buChar char="v"/>
            </a:pPr>
            <a:r>
              <a:rPr lang="en-US" sz="2000" dirty="0">
                <a:solidFill>
                  <a:srgbClr val="494949"/>
                </a:solidFill>
              </a:rPr>
              <a:t>Diversificatie van de landbouw (bijv. maatregelen in het kader van het plattelandsontwikkelingsprogramma die boeren subsidies geven om met agrotoerisme te beginnen (ombouw van een schuur tot gastenkamers, aanleg van campings op boerderijen, enz.</a:t>
            </a:r>
          </a:p>
        </p:txBody>
      </p:sp>
      <p:cxnSp>
        <p:nvCxnSpPr>
          <p:cNvPr id="15" name="Connector: Elbow 14">
            <a:extLst>
              <a:ext uri="{FF2B5EF4-FFF2-40B4-BE49-F238E27FC236}">
                <a16:creationId xmlns:a16="http://schemas.microsoft.com/office/drawing/2014/main" id="{7097B742-1E72-801D-162B-A409B95F6069}"/>
              </a:ext>
            </a:extLst>
          </p:cNvPr>
          <p:cNvCxnSpPr>
            <a:cxnSpLocks/>
            <a:stCxn id="7" idx="1"/>
            <a:endCxn id="11" idx="1"/>
          </p:cNvCxnSpPr>
          <p:nvPr/>
        </p:nvCxnSpPr>
        <p:spPr>
          <a:xfrm rot="10800000" flipH="1" flipV="1">
            <a:off x="798380" y="1835197"/>
            <a:ext cx="640368" cy="1819869"/>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Alternate Process 17">
            <a:extLst>
              <a:ext uri="{FF2B5EF4-FFF2-40B4-BE49-F238E27FC236}">
                <a16:creationId xmlns:a16="http://schemas.microsoft.com/office/drawing/2014/main" id="{72BB80D0-CC0D-A1C7-98B7-76E7136C3AB3}"/>
              </a:ext>
            </a:extLst>
          </p:cNvPr>
          <p:cNvSpPr/>
          <p:nvPr/>
        </p:nvSpPr>
        <p:spPr>
          <a:xfrm>
            <a:off x="1418174" y="4843549"/>
            <a:ext cx="10029647" cy="1669204"/>
          </a:xfrm>
          <a:prstGeom prst="flowChartAlternateProcess">
            <a:avLst/>
          </a:prstGeom>
          <a:solidFill>
            <a:srgbClr val="F2A158"/>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B37ABFA9-B574-3EBC-A0EF-9B51BEB8C5D2}"/>
              </a:ext>
            </a:extLst>
          </p:cNvPr>
          <p:cNvSpPr txBox="1">
            <a:spLocks/>
          </p:cNvSpPr>
          <p:nvPr/>
        </p:nvSpPr>
        <p:spPr>
          <a:xfrm>
            <a:off x="1602612" y="4990031"/>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sz="2200" b="1" dirty="0">
                <a:solidFill>
                  <a:schemeClr val="bg1"/>
                </a:solidFill>
              </a:rPr>
              <a:t>Voorbeeld:</a:t>
            </a:r>
          </a:p>
          <a:p>
            <a:pPr marL="104775" indent="0"/>
            <a:r>
              <a:rPr lang="en-US" sz="2200" dirty="0">
                <a:solidFill>
                  <a:schemeClr val="bg1"/>
                </a:solidFill>
              </a:rPr>
              <a:t>LEADER is een </a:t>
            </a:r>
            <a:r>
              <a:rPr lang="en-US" sz="2200" dirty="0" err="1">
                <a:solidFill>
                  <a:schemeClr val="bg1"/>
                </a:solidFill>
              </a:rPr>
              <a:t>programma </a:t>
            </a:r>
            <a:r>
              <a:rPr lang="en-US" sz="2200" dirty="0">
                <a:solidFill>
                  <a:schemeClr val="bg1"/>
                </a:solidFill>
              </a:rPr>
              <a:t>in het kader van het ELFPO, maar het ELFPO kan ook andere plattelandstoerismeprojecten financieren. Een land kan het ELFPO gebruiken om een nationale subsidie voor agrotoerisme te ondersteunen</a:t>
            </a:r>
            <a:r>
              <a:rPr lang="en-US" sz="2200" dirty="0">
                <a:solidFill>
                  <a:srgbClr val="494949"/>
                </a:solidFill>
              </a:rPr>
              <a:t>. </a:t>
            </a:r>
          </a:p>
        </p:txBody>
      </p:sp>
      <p:cxnSp>
        <p:nvCxnSpPr>
          <p:cNvPr id="38" name="Connector: Elbow 37">
            <a:extLst>
              <a:ext uri="{FF2B5EF4-FFF2-40B4-BE49-F238E27FC236}">
                <a16:creationId xmlns:a16="http://schemas.microsoft.com/office/drawing/2014/main" id="{0888757B-CC56-8E6C-5028-5C0C157DD96F}"/>
              </a:ext>
            </a:extLst>
          </p:cNvPr>
          <p:cNvCxnSpPr>
            <a:cxnSpLocks/>
          </p:cNvCxnSpPr>
          <p:nvPr/>
        </p:nvCxnSpPr>
        <p:spPr>
          <a:xfrm rot="16200000" flipH="1">
            <a:off x="43043" y="4445603"/>
            <a:ext cx="2173750" cy="592676"/>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89F31354-4D13-8319-65F9-B7AA87CC5275}"/>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99605BB4-0C86-32E7-BBAD-8B9329E4C921}"/>
              </a:ext>
            </a:extLst>
          </p:cNvPr>
          <p:cNvSpPr txBox="1">
            <a:spLocks/>
          </p:cNvSpPr>
          <p:nvPr/>
        </p:nvSpPr>
        <p:spPr>
          <a:xfrm>
            <a:off x="1806365"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Europees Landbouwfonds voor Plattelandsontwikkeling (ELFPO)</a:t>
            </a:r>
          </a:p>
        </p:txBody>
      </p:sp>
      <p:pic>
        <p:nvPicPr>
          <p:cNvPr id="3" name="Picture 2">
            <a:extLst>
              <a:ext uri="{FF2B5EF4-FFF2-40B4-BE49-F238E27FC236}">
                <a16:creationId xmlns:a16="http://schemas.microsoft.com/office/drawing/2014/main" id="{E93CEF26-721C-B081-14C1-72B675947219}"/>
              </a:ext>
            </a:extLst>
          </p:cNvPr>
          <p:cNvPicPr>
            <a:picLocks noChangeAspect="1"/>
          </p:cNvPicPr>
          <p:nvPr/>
        </p:nvPicPr>
        <p:blipFill>
          <a:blip r:embed="rId6"/>
          <a:stretch>
            <a:fillRect/>
          </a:stretch>
        </p:blipFill>
        <p:spPr>
          <a:xfrm>
            <a:off x="8237473" y="584894"/>
            <a:ext cx="3165905" cy="1904909"/>
          </a:xfrm>
          <a:prstGeom prst="rect">
            <a:avLst/>
          </a:prstGeom>
        </p:spPr>
      </p:pic>
      <p:pic>
        <p:nvPicPr>
          <p:cNvPr id="13" name="Picture 12" descr="A blue flag with yellow stars in the center&#10;&#10;AI-generated content may be incorrect.">
            <a:extLst>
              <a:ext uri="{FF2B5EF4-FFF2-40B4-BE49-F238E27FC236}">
                <a16:creationId xmlns:a16="http://schemas.microsoft.com/office/drawing/2014/main" id="{3AA6C1AD-CFE7-6B2C-F33C-C0A8A0DFCDDB}"/>
              </a:ext>
            </a:extLst>
          </p:cNvPr>
          <p:cNvPicPr>
            <a:picLocks noChangeAspect="1"/>
          </p:cNvPicPr>
          <p:nvPr/>
        </p:nvPicPr>
        <p:blipFill>
          <a:blip r:embed="rId7"/>
          <a:stretch>
            <a:fillRect/>
          </a:stretch>
        </p:blipFill>
        <p:spPr>
          <a:xfrm>
            <a:off x="40513" y="34065"/>
            <a:ext cx="1790700" cy="1326444"/>
          </a:xfrm>
          <a:prstGeom prst="flowChartConnector">
            <a:avLst/>
          </a:prstGeom>
        </p:spPr>
      </p:pic>
      <p:pic>
        <p:nvPicPr>
          <p:cNvPr id="32" name="Graphic 31" descr="Target with solid fill">
            <a:extLst>
              <a:ext uri="{FF2B5EF4-FFF2-40B4-BE49-F238E27FC236}">
                <a16:creationId xmlns:a16="http://schemas.microsoft.com/office/drawing/2014/main" id="{BC44E81A-E1D5-5CBF-0E2C-CF5FB6D64A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9408" y="2657351"/>
            <a:ext cx="633914" cy="633914"/>
          </a:xfrm>
          <a:prstGeom prst="rect">
            <a:avLst/>
          </a:prstGeom>
        </p:spPr>
      </p:pic>
      <p:pic>
        <p:nvPicPr>
          <p:cNvPr id="43" name="Graphic 42" descr="Excellent with solid fill">
            <a:extLst>
              <a:ext uri="{FF2B5EF4-FFF2-40B4-BE49-F238E27FC236}">
                <a16:creationId xmlns:a16="http://schemas.microsoft.com/office/drawing/2014/main" id="{5D131198-E007-66CB-81A3-A22D4CEACB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07763" y="4816835"/>
            <a:ext cx="749373" cy="749373"/>
          </a:xfrm>
          <a:prstGeom prst="rect">
            <a:avLst/>
          </a:prstGeom>
        </p:spPr>
      </p:pic>
      <p:sp>
        <p:nvSpPr>
          <p:cNvPr id="48" name="TextBox 47">
            <a:extLst>
              <a:ext uri="{FF2B5EF4-FFF2-40B4-BE49-F238E27FC236}">
                <a16:creationId xmlns:a16="http://schemas.microsoft.com/office/drawing/2014/main" id="{6E4D8B29-390B-FD4F-0C7A-09091C6E0D43}"/>
              </a:ext>
            </a:extLst>
          </p:cNvPr>
          <p:cNvSpPr txBox="1"/>
          <p:nvPr/>
        </p:nvSpPr>
        <p:spPr>
          <a:xfrm>
            <a:off x="547937" y="249318"/>
            <a:ext cx="688501"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spTree>
    <p:extLst>
      <p:ext uri="{BB962C8B-B14F-4D97-AF65-F5344CB8AC3E}">
        <p14:creationId xmlns:p14="http://schemas.microsoft.com/office/powerpoint/2010/main" val="120289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3035D-0FF3-E081-320C-87597D6B473A}"/>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CA292F16-C1BB-1A3B-F9ED-0B6FDC22FF94}"/>
              </a:ext>
            </a:extLst>
          </p:cNvPr>
          <p:cNvSpPr/>
          <p:nvPr/>
        </p:nvSpPr>
        <p:spPr>
          <a:xfrm>
            <a:off x="1438748" y="2309886"/>
            <a:ext cx="10029648" cy="38041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B5D49160-242D-3477-C5E0-DBB396FD43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7" name="Flowchart: Alternate Process 6">
            <a:extLst>
              <a:ext uri="{FF2B5EF4-FFF2-40B4-BE49-F238E27FC236}">
                <a16:creationId xmlns:a16="http://schemas.microsoft.com/office/drawing/2014/main" id="{9EB19836-D4EB-54F3-E642-2D0EEFE65763}"/>
              </a:ext>
            </a:extLst>
          </p:cNvPr>
          <p:cNvSpPr/>
          <p:nvPr/>
        </p:nvSpPr>
        <p:spPr>
          <a:xfrm>
            <a:off x="798380" y="1433371"/>
            <a:ext cx="7179552" cy="803653"/>
          </a:xfrm>
          <a:prstGeom prst="flowChartAlternateProcess">
            <a:avLst/>
          </a:prstGeom>
          <a:solidFill>
            <a:schemeClr val="accent2"/>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3B0DF2C4-4BE6-904E-BAB3-A364F546BABB}"/>
              </a:ext>
            </a:extLst>
          </p:cNvPr>
          <p:cNvSpPr txBox="1">
            <a:spLocks/>
          </p:cNvSpPr>
          <p:nvPr/>
        </p:nvSpPr>
        <p:spPr>
          <a:xfrm>
            <a:off x="1460733" y="1487123"/>
            <a:ext cx="5968767"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EU-subsidies voor plattelandstoerisme (LEADER, ELFPO, EFRO)</a:t>
            </a:r>
          </a:p>
        </p:txBody>
      </p:sp>
      <p:sp>
        <p:nvSpPr>
          <p:cNvPr id="9" name="Text Placeholder 5">
            <a:extLst>
              <a:ext uri="{FF2B5EF4-FFF2-40B4-BE49-F238E27FC236}">
                <a16:creationId xmlns:a16="http://schemas.microsoft.com/office/drawing/2014/main" id="{D6B4B3EF-15E3-75C5-38FB-11DB40320F59}"/>
              </a:ext>
            </a:extLst>
          </p:cNvPr>
          <p:cNvSpPr txBox="1">
            <a:spLocks/>
          </p:cNvSpPr>
          <p:nvPr/>
        </p:nvSpPr>
        <p:spPr>
          <a:xfrm>
            <a:off x="1898649" y="2425704"/>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000" b="1" dirty="0">
                <a:solidFill>
                  <a:srgbClr val="E96751"/>
                </a:solidFill>
              </a:rPr>
              <a:t>Doelstelling: </a:t>
            </a:r>
            <a:r>
              <a:rPr lang="en-US" sz="2000" dirty="0">
                <a:solidFill>
                  <a:srgbClr val="494949"/>
                </a:solidFill>
              </a:rPr>
              <a:t>LEADER is een specifiek </a:t>
            </a:r>
            <a:r>
              <a:rPr lang="en-US" sz="2000" dirty="0" err="1">
                <a:solidFill>
                  <a:srgbClr val="494949"/>
                </a:solidFill>
              </a:rPr>
              <a:t>programma </a:t>
            </a:r>
            <a:r>
              <a:rPr lang="en-US" sz="2000" dirty="0">
                <a:solidFill>
                  <a:srgbClr val="494949"/>
                </a:solidFill>
              </a:rPr>
              <a:t>binnen het ELFPO, dat is ontworpen voor door de gemeenschap geleide plattelandsontwikkeling. Het wordt uitgevoerd via lokale actiegroepen (LAG's) in elke plattelandsregio. </a:t>
            </a:r>
          </a:p>
          <a:p>
            <a:pPr marL="104775" indent="0">
              <a:spcBef>
                <a:spcPts val="600"/>
              </a:spcBef>
            </a:pPr>
            <a:r>
              <a:rPr lang="en-US" sz="2000" dirty="0">
                <a:solidFill>
                  <a:srgbClr val="494949"/>
                </a:solidFill>
              </a:rPr>
              <a:t>Ook wel </a:t>
            </a:r>
            <a:r>
              <a:rPr lang="en-US" sz="2000" b="1" i="1" dirty="0">
                <a:solidFill>
                  <a:srgbClr val="494949"/>
                </a:solidFill>
              </a:rPr>
              <a:t>"LEADER-subsidies voor plattelandsontwikkeling"</a:t>
            </a:r>
            <a:r>
              <a:rPr lang="en-US" sz="2000" dirty="0">
                <a:solidFill>
                  <a:srgbClr val="494949"/>
                </a:solidFill>
              </a:rPr>
              <a:t> genoemd. Dit is slechts een praktische benaming die vaak wordt gebruikt wanneer wordt gesproken over de daadwerkelijke subsidies die door LEADER worden verstrekt. Alle EU-landen (bijv. IJsland, Ierland, Nederland, Slovenië, Italië) hebben LEADER-programma's. </a:t>
            </a:r>
          </a:p>
          <a:p>
            <a:pPr marL="104775" indent="0">
              <a:spcBef>
                <a:spcPts val="600"/>
              </a:spcBef>
            </a:pPr>
            <a:r>
              <a:rPr lang="en-US" sz="2000" dirty="0">
                <a:solidFill>
                  <a:srgbClr val="494949"/>
                </a:solidFill>
              </a:rPr>
              <a:t>LEADER-subsidies </a:t>
            </a:r>
            <a:r>
              <a:rPr lang="en-US" sz="2000" b="1" dirty="0">
                <a:solidFill>
                  <a:srgbClr val="494949"/>
                </a:solidFill>
              </a:rPr>
              <a:t>worden</a:t>
            </a:r>
            <a:r>
              <a:rPr lang="en-US" sz="2000" dirty="0">
                <a:solidFill>
                  <a:srgbClr val="494949"/>
                </a:solidFill>
              </a:rPr>
              <a:t> doorgaans </a:t>
            </a:r>
            <a:r>
              <a:rPr lang="en-US" sz="2000" b="1" dirty="0">
                <a:solidFill>
                  <a:srgbClr val="494949"/>
                </a:solidFill>
              </a:rPr>
              <a:t>gebruikt voor de medefinanciering van projecten </a:t>
            </a:r>
            <a:r>
              <a:rPr lang="en-US" sz="2000" dirty="0">
                <a:solidFill>
                  <a:srgbClr val="494949"/>
                </a:solidFill>
              </a:rPr>
              <a:t>die </a:t>
            </a:r>
            <a:r>
              <a:rPr lang="en-US" sz="2000" b="1" dirty="0">
                <a:solidFill>
                  <a:srgbClr val="494949"/>
                </a:solidFill>
              </a:rPr>
              <a:t>het plattelandstoerisme</a:t>
            </a:r>
            <a:r>
              <a:rPr lang="en-US" sz="2000" dirty="0">
                <a:solidFill>
                  <a:srgbClr val="494949"/>
                </a:solidFill>
              </a:rPr>
              <a:t> ten goede komen, bijvoorbeeld op het gebied van toeristische accommodatie (dit kan vallen onder plattelandstoerisme of diversificatie van landbouwbedrijven), ecotoerisme, innovatie of diversificatie van landbouwbedrijven, ambachten op het platteland en wandelroutes. </a:t>
            </a:r>
          </a:p>
        </p:txBody>
      </p:sp>
      <p:cxnSp>
        <p:nvCxnSpPr>
          <p:cNvPr id="15" name="Connector: Elbow 14">
            <a:extLst>
              <a:ext uri="{FF2B5EF4-FFF2-40B4-BE49-F238E27FC236}">
                <a16:creationId xmlns:a16="http://schemas.microsoft.com/office/drawing/2014/main" id="{6760D17D-9E41-0B9D-9705-53A6CA9F203F}"/>
              </a:ext>
            </a:extLst>
          </p:cNvPr>
          <p:cNvCxnSpPr>
            <a:cxnSpLocks/>
            <a:stCxn id="7" idx="1"/>
            <a:endCxn id="11" idx="1"/>
          </p:cNvCxnSpPr>
          <p:nvPr/>
        </p:nvCxnSpPr>
        <p:spPr>
          <a:xfrm rot="10800000" flipH="1" flipV="1">
            <a:off x="798380" y="1835198"/>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7C2546C0-675F-278A-B630-45116670FCB4}"/>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62DD9E4-E3E8-2010-A4C3-D33339323E4C}"/>
              </a:ext>
            </a:extLst>
          </p:cNvPr>
          <p:cNvSpPr txBox="1">
            <a:spLocks/>
          </p:cNvSpPr>
          <p:nvPr/>
        </p:nvSpPr>
        <p:spPr>
          <a:xfrm>
            <a:off x="1806365"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b="1" dirty="0"/>
              <a:t>LEADER </a:t>
            </a:r>
          </a:p>
          <a:p>
            <a:pPr>
              <a:spcBef>
                <a:spcPts val="0"/>
              </a:spcBef>
            </a:pPr>
            <a:r>
              <a:rPr lang="en-US" sz="2400" dirty="0"/>
              <a:t>(EU-fonds voor plattelandsontwikkeling)</a:t>
            </a:r>
          </a:p>
        </p:txBody>
      </p:sp>
      <p:pic>
        <p:nvPicPr>
          <p:cNvPr id="3" name="Picture 2">
            <a:extLst>
              <a:ext uri="{FF2B5EF4-FFF2-40B4-BE49-F238E27FC236}">
                <a16:creationId xmlns:a16="http://schemas.microsoft.com/office/drawing/2014/main" id="{7509AB80-834F-81F6-4720-17601D283110}"/>
              </a:ext>
            </a:extLst>
          </p:cNvPr>
          <p:cNvPicPr>
            <a:picLocks noChangeAspect="1"/>
          </p:cNvPicPr>
          <p:nvPr/>
        </p:nvPicPr>
        <p:blipFill>
          <a:blip r:embed="rId5"/>
          <a:stretch>
            <a:fillRect/>
          </a:stretch>
        </p:blipFill>
        <p:spPr>
          <a:xfrm>
            <a:off x="8281916" y="236167"/>
            <a:ext cx="3165905" cy="1904909"/>
          </a:xfrm>
          <a:prstGeom prst="rect">
            <a:avLst/>
          </a:prstGeom>
        </p:spPr>
      </p:pic>
      <p:pic>
        <p:nvPicPr>
          <p:cNvPr id="13" name="Picture 12" descr="A blue flag with yellow stars in the center&#10;&#10;AI-generated content may be incorrect.">
            <a:extLst>
              <a:ext uri="{FF2B5EF4-FFF2-40B4-BE49-F238E27FC236}">
                <a16:creationId xmlns:a16="http://schemas.microsoft.com/office/drawing/2014/main" id="{DACEE668-7D40-93B3-D572-0607C5D248C1}"/>
              </a:ext>
            </a:extLst>
          </p:cNvPr>
          <p:cNvPicPr>
            <a:picLocks noChangeAspect="1"/>
          </p:cNvPicPr>
          <p:nvPr/>
        </p:nvPicPr>
        <p:blipFill>
          <a:blip r:embed="rId6"/>
          <a:stretch>
            <a:fillRect/>
          </a:stretch>
        </p:blipFill>
        <p:spPr>
          <a:xfrm>
            <a:off x="40513" y="34065"/>
            <a:ext cx="1790700" cy="1326444"/>
          </a:xfrm>
          <a:prstGeom prst="flowChartConnector">
            <a:avLst/>
          </a:prstGeom>
        </p:spPr>
      </p:pic>
      <p:pic>
        <p:nvPicPr>
          <p:cNvPr id="32" name="Graphic 31" descr="Target with solid fill">
            <a:extLst>
              <a:ext uri="{FF2B5EF4-FFF2-40B4-BE49-F238E27FC236}">
                <a16:creationId xmlns:a16="http://schemas.microsoft.com/office/drawing/2014/main" id="{5BCE16EF-5684-DF32-84FF-4E2D6377C2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89408" y="2657351"/>
            <a:ext cx="633914" cy="633914"/>
          </a:xfrm>
          <a:prstGeom prst="rect">
            <a:avLst/>
          </a:prstGeom>
        </p:spPr>
      </p:pic>
      <p:sp>
        <p:nvSpPr>
          <p:cNvPr id="48" name="TextBox 47">
            <a:extLst>
              <a:ext uri="{FF2B5EF4-FFF2-40B4-BE49-F238E27FC236}">
                <a16:creationId xmlns:a16="http://schemas.microsoft.com/office/drawing/2014/main" id="{49FEB0EB-DBF5-EDEE-5ABA-3781A46D30CF}"/>
              </a:ext>
            </a:extLst>
          </p:cNvPr>
          <p:cNvSpPr txBox="1"/>
          <p:nvPr/>
        </p:nvSpPr>
        <p:spPr>
          <a:xfrm>
            <a:off x="547937" y="249318"/>
            <a:ext cx="688501"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spTree>
    <p:extLst>
      <p:ext uri="{BB962C8B-B14F-4D97-AF65-F5344CB8AC3E}">
        <p14:creationId xmlns:p14="http://schemas.microsoft.com/office/powerpoint/2010/main" val="216159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B4B0-EE8C-776C-DFB7-5D189E9E3399}"/>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8BBC141B-7AA7-2E6C-80D5-5BF3C237B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18" name="Flowchart: Alternate Process 17">
            <a:extLst>
              <a:ext uri="{FF2B5EF4-FFF2-40B4-BE49-F238E27FC236}">
                <a16:creationId xmlns:a16="http://schemas.microsoft.com/office/drawing/2014/main" id="{42FA1273-1FC4-5D06-008F-3427FA17745A}"/>
              </a:ext>
            </a:extLst>
          </p:cNvPr>
          <p:cNvSpPr/>
          <p:nvPr/>
        </p:nvSpPr>
        <p:spPr>
          <a:xfrm>
            <a:off x="1225518" y="1742190"/>
            <a:ext cx="10029647" cy="249643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CFB948D6-1E32-0E3C-DD2E-42D2BA1F3469}"/>
              </a:ext>
            </a:extLst>
          </p:cNvPr>
          <p:cNvSpPr txBox="1">
            <a:spLocks/>
          </p:cNvSpPr>
          <p:nvPr/>
        </p:nvSpPr>
        <p:spPr>
          <a:xfrm>
            <a:off x="1416236" y="1985987"/>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Voorbeeld:</a:t>
            </a:r>
          </a:p>
          <a:p>
            <a:pPr marL="104775" indent="0"/>
            <a:r>
              <a:rPr lang="en-US" sz="2200" dirty="0">
                <a:solidFill>
                  <a:srgbClr val="494949"/>
                </a:solidFill>
              </a:rPr>
              <a:t>In </a:t>
            </a:r>
            <a:r>
              <a:rPr lang="en-US" sz="2200" b="1" dirty="0">
                <a:solidFill>
                  <a:srgbClr val="494949"/>
                </a:solidFill>
              </a:rPr>
              <a:t>Ierland </a:t>
            </a:r>
            <a:r>
              <a:rPr lang="en-US" sz="2200" dirty="0">
                <a:solidFill>
                  <a:srgbClr val="494949"/>
                </a:solidFill>
              </a:rPr>
              <a:t>kunnen LEADER-subsidies tot</a:t>
            </a:r>
            <a:r>
              <a:rPr lang="en-US" sz="2200" b="1" dirty="0">
                <a:solidFill>
                  <a:srgbClr val="494949"/>
                </a:solidFill>
              </a:rPr>
              <a:t> 50 % van de kosten van een project </a:t>
            </a:r>
            <a:r>
              <a:rPr lang="en-US" sz="2200" dirty="0">
                <a:solidFill>
                  <a:srgbClr val="494949"/>
                </a:solidFill>
              </a:rPr>
              <a:t>dekken </a:t>
            </a:r>
            <a:r>
              <a:rPr lang="en-US" sz="2200" b="1" dirty="0">
                <a:solidFill>
                  <a:srgbClr val="494949"/>
                </a:solidFill>
              </a:rPr>
              <a:t>(de maximale subsidie bedraagt vaak 50 000 euro </a:t>
            </a:r>
            <a:r>
              <a:rPr lang="en-US" sz="2200" dirty="0">
                <a:solidFill>
                  <a:srgbClr val="494949"/>
                </a:solidFill>
              </a:rPr>
              <a:t>voor particuliere bedrijven). </a:t>
            </a:r>
          </a:p>
          <a:p>
            <a:pPr marL="104775" indent="0"/>
            <a:r>
              <a:rPr lang="en-US" sz="2200" dirty="0">
                <a:solidFill>
                  <a:srgbClr val="494949"/>
                </a:solidFill>
              </a:rPr>
              <a:t>LEADER heeft zelfs glampinglocaties gefinancierd. </a:t>
            </a:r>
          </a:p>
          <a:p>
            <a:pPr marL="104775" indent="0"/>
            <a:r>
              <a:rPr lang="en-US" sz="2200" b="1" dirty="0">
                <a:solidFill>
                  <a:srgbClr val="EC7C69"/>
                </a:solidFill>
              </a:rPr>
              <a:t>Voorbeeld: </a:t>
            </a:r>
            <a:r>
              <a:rPr lang="en-US" sz="2200" dirty="0">
                <a:solidFill>
                  <a:srgbClr val="494949"/>
                </a:solidFill>
              </a:rPr>
              <a:t>Een glampingproject op Bere Island, Ierland, ontving € 150.000.</a:t>
            </a:r>
          </a:p>
        </p:txBody>
      </p:sp>
      <p:sp>
        <p:nvSpPr>
          <p:cNvPr id="33" name="Freeform 28">
            <a:extLst>
              <a:ext uri="{FF2B5EF4-FFF2-40B4-BE49-F238E27FC236}">
                <a16:creationId xmlns:a16="http://schemas.microsoft.com/office/drawing/2014/main" id="{4FDC08BD-98DF-13B7-32B5-982282E552CA}"/>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982B5E7-1D0E-02D3-CCDD-87C5401B2640}"/>
              </a:ext>
            </a:extLst>
          </p:cNvPr>
          <p:cNvSpPr txBox="1">
            <a:spLocks/>
          </p:cNvSpPr>
          <p:nvPr/>
        </p:nvSpPr>
        <p:spPr>
          <a:xfrm>
            <a:off x="477387" y="263037"/>
            <a:ext cx="7089260"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b="1" dirty="0"/>
              <a:t>LEADER </a:t>
            </a:r>
          </a:p>
          <a:p>
            <a:pPr>
              <a:spcBef>
                <a:spcPts val="0"/>
              </a:spcBef>
            </a:pPr>
            <a:r>
              <a:rPr lang="en-US" sz="2400" dirty="0"/>
              <a:t>(EU-fonds voor plattelandsontwikkeling)</a:t>
            </a:r>
          </a:p>
        </p:txBody>
      </p:sp>
      <p:pic>
        <p:nvPicPr>
          <p:cNvPr id="43" name="Graphic 42" descr="Excellent with solid fill">
            <a:extLst>
              <a:ext uri="{FF2B5EF4-FFF2-40B4-BE49-F238E27FC236}">
                <a16:creationId xmlns:a16="http://schemas.microsoft.com/office/drawing/2014/main" id="{41EC4991-5067-D6B9-0D60-557D5732E6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5107" y="1715477"/>
            <a:ext cx="749373" cy="749373"/>
          </a:xfrm>
          <a:prstGeom prst="rect">
            <a:avLst/>
          </a:prstGeom>
        </p:spPr>
      </p:pic>
      <p:pic>
        <p:nvPicPr>
          <p:cNvPr id="5" name="Picture 4">
            <a:extLst>
              <a:ext uri="{FF2B5EF4-FFF2-40B4-BE49-F238E27FC236}">
                <a16:creationId xmlns:a16="http://schemas.microsoft.com/office/drawing/2014/main" id="{5346987C-CDF0-3977-6A7A-670660007541}"/>
              </a:ext>
            </a:extLst>
          </p:cNvPr>
          <p:cNvPicPr>
            <a:picLocks noChangeAspect="1"/>
          </p:cNvPicPr>
          <p:nvPr/>
        </p:nvPicPr>
        <p:blipFill>
          <a:blip r:embed="rId7"/>
          <a:stretch>
            <a:fillRect/>
          </a:stretch>
        </p:blipFill>
        <p:spPr>
          <a:xfrm>
            <a:off x="1164498" y="4726123"/>
            <a:ext cx="850589" cy="846711"/>
          </a:xfrm>
          <a:prstGeom prst="rect">
            <a:avLst/>
          </a:prstGeom>
        </p:spPr>
      </p:pic>
      <p:sp>
        <p:nvSpPr>
          <p:cNvPr id="14" name="TextBox 13">
            <a:extLst>
              <a:ext uri="{FF2B5EF4-FFF2-40B4-BE49-F238E27FC236}">
                <a16:creationId xmlns:a16="http://schemas.microsoft.com/office/drawing/2014/main" id="{C5D4286C-DD60-52F6-61DA-BCEB2AA6E8D7}"/>
              </a:ext>
            </a:extLst>
          </p:cNvPr>
          <p:cNvSpPr txBox="1"/>
          <p:nvPr/>
        </p:nvSpPr>
        <p:spPr>
          <a:xfrm>
            <a:off x="2138234" y="4675869"/>
            <a:ext cx="5605592" cy="1200329"/>
          </a:xfrm>
          <a:prstGeom prst="rect">
            <a:avLst/>
          </a:prstGeom>
          <a:solidFill>
            <a:schemeClr val="bg1"/>
          </a:solidFill>
        </p:spPr>
        <p:txBody>
          <a:bodyPr wrap="square" rtlCol="0">
            <a:spAutoFit/>
          </a:bodyPr>
          <a:lstStyle/>
          <a:p>
            <a:r>
              <a:rPr lang="en-US" b="1" i="1" dirty="0">
                <a:solidFill>
                  <a:srgbClr val="494949"/>
                </a:solidFill>
                <a:latin typeface="Google Sans"/>
              </a:rPr>
              <a:t>Aanbevolen lectuur</a:t>
            </a:r>
            <a:endParaRPr lang="en-US" b="1" i="1" dirty="0">
              <a:solidFill>
                <a:srgbClr val="494949"/>
              </a:solidFill>
              <a:latin typeface="Google Sans"/>
              <a:hlinkClick r:id="rId8">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IE" dirty="0">
                <a:solidFill>
                  <a:srgbClr val="00B0F0"/>
                </a:solidFill>
                <a:hlinkClick r:id="rId9">
                  <a:extLst>
                    <a:ext uri="{A12FA001-AC4F-418D-AE19-62706E023703}">
                      <ahyp:hlinkClr xmlns:ahyp="http://schemas.microsoft.com/office/drawing/2018/hyperlinkcolor" val="tx"/>
                    </a:ext>
                  </a:extLst>
                </a:hlinkClick>
              </a:rPr>
              <a:t>Inleiding tot LEADER-financiering</a:t>
            </a:r>
            <a:endParaRPr lang="en-IE" dirty="0">
              <a:solidFill>
                <a:srgbClr val="00B0F0"/>
              </a:solidFill>
            </a:endParaRPr>
          </a:p>
          <a:p>
            <a:pPr marL="285750" indent="-285750">
              <a:buFont typeface="Arial" panose="020B0604020202020204" pitchFamily="34" charset="0"/>
              <a:buChar char="•"/>
            </a:pPr>
            <a:r>
              <a:rPr lang="en-US" dirty="0">
                <a:solidFill>
                  <a:srgbClr val="00B0F0"/>
                </a:solidFill>
                <a:hlinkClick r:id="rId10">
                  <a:extLst>
                    <a:ext uri="{A12FA001-AC4F-418D-AE19-62706E023703}">
                      <ahyp:hlinkClr xmlns:ahyp="http://schemas.microsoft.com/office/drawing/2018/hyperlinkcolor" val="tx"/>
                    </a:ext>
                  </a:extLst>
                </a:hlinkClick>
              </a:rPr>
              <a:t>Europees Landbouwfonds voor Plattelandsontwikkeling</a:t>
            </a:r>
            <a:endParaRPr lang="en-US" dirty="0">
              <a:solidFill>
                <a:srgbClr val="00B0F0"/>
              </a:solidFill>
            </a:endParaRPr>
          </a:p>
          <a:p>
            <a:pPr marL="285750" indent="-285750">
              <a:buFont typeface="Arial" panose="020B0604020202020204" pitchFamily="34" charset="0"/>
              <a:buChar char="•"/>
            </a:pPr>
            <a:r>
              <a:rPr lang="en-IE" dirty="0">
                <a:solidFill>
                  <a:srgbClr val="00B0F0"/>
                </a:solidFill>
                <a:hlinkClick r:id="rId11">
                  <a:extLst>
                    <a:ext uri="{A12FA001-AC4F-418D-AE19-62706E023703}">
                      <ahyp:hlinkClr xmlns:ahyp="http://schemas.microsoft.com/office/drawing/2018/hyperlinkcolor" val="tx"/>
                    </a:ext>
                  </a:extLst>
                </a:hlinkClick>
              </a:rPr>
              <a:t>Financieringsmogelijkheden van de EU</a:t>
            </a:r>
            <a:endParaRPr lang="en-IE" dirty="0">
              <a:solidFill>
                <a:srgbClr val="459597"/>
              </a:solidFill>
            </a:endParaRPr>
          </a:p>
        </p:txBody>
      </p:sp>
    </p:spTree>
    <p:extLst>
      <p:ext uri="{BB962C8B-B14F-4D97-AF65-F5344CB8AC3E}">
        <p14:creationId xmlns:p14="http://schemas.microsoft.com/office/powerpoint/2010/main" val="2625821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7D90-CF58-FFE7-4B38-4F87116B9343}"/>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748E344E-20D5-BD9D-089E-7973698AAF9A}"/>
              </a:ext>
            </a:extLst>
          </p:cNvPr>
          <p:cNvSpPr/>
          <p:nvPr/>
        </p:nvSpPr>
        <p:spPr>
          <a:xfrm>
            <a:off x="1438748" y="2309886"/>
            <a:ext cx="10029648" cy="38041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FCBA1B2-AC27-420B-6E18-6199393DF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7" name="Flowchart: Alternate Process 6">
            <a:extLst>
              <a:ext uri="{FF2B5EF4-FFF2-40B4-BE49-F238E27FC236}">
                <a16:creationId xmlns:a16="http://schemas.microsoft.com/office/drawing/2014/main" id="{79465DBB-3866-F20F-142D-2F92403CE727}"/>
              </a:ext>
            </a:extLst>
          </p:cNvPr>
          <p:cNvSpPr/>
          <p:nvPr/>
        </p:nvSpPr>
        <p:spPr>
          <a:xfrm>
            <a:off x="798380" y="1433371"/>
            <a:ext cx="7179552" cy="803653"/>
          </a:xfrm>
          <a:prstGeom prst="flowChartAlternateProcess">
            <a:avLst/>
          </a:prstGeom>
          <a:solidFill>
            <a:schemeClr val="accent2"/>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4C411BC2-34A4-3A78-52D9-5E64E5F1F447}"/>
              </a:ext>
            </a:extLst>
          </p:cNvPr>
          <p:cNvSpPr txBox="1">
            <a:spLocks/>
          </p:cNvSpPr>
          <p:nvPr/>
        </p:nvSpPr>
        <p:spPr>
          <a:xfrm>
            <a:off x="1460733" y="1487123"/>
            <a:ext cx="5968767"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CLLD staat voor Community-Led Local Development (door de gemeenschap geleide lokale ontwikkeling).</a:t>
            </a:r>
          </a:p>
        </p:txBody>
      </p:sp>
      <p:sp>
        <p:nvSpPr>
          <p:cNvPr id="9" name="Text Placeholder 5">
            <a:extLst>
              <a:ext uri="{FF2B5EF4-FFF2-40B4-BE49-F238E27FC236}">
                <a16:creationId xmlns:a16="http://schemas.microsoft.com/office/drawing/2014/main" id="{92059BD3-87ED-B11F-02CF-B714A9CCD6CA}"/>
              </a:ext>
            </a:extLst>
          </p:cNvPr>
          <p:cNvSpPr txBox="1">
            <a:spLocks/>
          </p:cNvSpPr>
          <p:nvPr/>
        </p:nvSpPr>
        <p:spPr>
          <a:xfrm>
            <a:off x="1898649" y="2425704"/>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000" b="1" dirty="0">
                <a:solidFill>
                  <a:srgbClr val="E96751"/>
                </a:solidFill>
              </a:rPr>
              <a:t>Doelstelling: </a:t>
            </a:r>
            <a:r>
              <a:rPr lang="en-US" sz="2000" b="1" dirty="0">
                <a:solidFill>
                  <a:srgbClr val="494949"/>
                </a:solidFill>
              </a:rPr>
              <a:t>LEADER CLLD </a:t>
            </a:r>
            <a:r>
              <a:rPr lang="en-US" sz="2000" dirty="0">
                <a:solidFill>
                  <a:srgbClr val="494949"/>
                </a:solidFill>
              </a:rPr>
              <a:t>is een EU-initiatief dat specifiek is ontworpen voor de ontwikkeling van plattelandseconomieën. </a:t>
            </a:r>
            <a:r>
              <a:rPr lang="en-US" sz="2000" b="1" dirty="0">
                <a:solidFill>
                  <a:srgbClr val="494949"/>
                </a:solidFill>
              </a:rPr>
              <a:t>CLLD </a:t>
            </a:r>
            <a:r>
              <a:rPr lang="en-US" sz="2000" dirty="0">
                <a:solidFill>
                  <a:srgbClr val="494949"/>
                </a:solidFill>
              </a:rPr>
              <a:t>staat voor </a:t>
            </a:r>
            <a:r>
              <a:rPr lang="en-US" sz="2000" b="1" dirty="0">
                <a:solidFill>
                  <a:srgbClr val="494949"/>
                </a:solidFill>
              </a:rPr>
              <a:t>Community-Led Local Development (door de gemeenschap geleide lokale ontwikkeling) en </a:t>
            </a:r>
            <a:r>
              <a:rPr lang="en-US" sz="2000" dirty="0">
                <a:solidFill>
                  <a:srgbClr val="494949"/>
                </a:solidFill>
              </a:rPr>
              <a:t>ondersteunt </a:t>
            </a:r>
            <a:r>
              <a:rPr lang="en-US" sz="2000" dirty="0">
                <a:solidFill>
                  <a:srgbClr val="494949"/>
                </a:solidFill>
                <a:hlinkClick r:id="rId5">
                  <a:extLst>
                    <a:ext uri="{A12FA001-AC4F-418D-AE19-62706E023703}">
                      <ahyp:hlinkClr xmlns:ahyp="http://schemas.microsoft.com/office/drawing/2018/hyperlinkcolor" val="tx"/>
                    </a:ext>
                  </a:extLst>
                </a:hlinkClick>
              </a:rPr>
              <a:t>door de plattelandsgemeenschap geleide ontwikkeling</a:t>
            </a:r>
            <a:r>
              <a:rPr lang="en-US" sz="2000" dirty="0">
                <a:solidFill>
                  <a:srgbClr val="494949"/>
                </a:solidFill>
              </a:rPr>
              <a:t>. </a:t>
            </a:r>
          </a:p>
          <a:p>
            <a:pPr marL="104775" indent="0">
              <a:spcBef>
                <a:spcPts val="600"/>
              </a:spcBef>
            </a:pPr>
            <a:r>
              <a:rPr lang="en-US" sz="2000" dirty="0">
                <a:solidFill>
                  <a:srgbClr val="494949"/>
                </a:solidFill>
              </a:rPr>
              <a:t>Het is een </a:t>
            </a:r>
            <a:r>
              <a:rPr lang="en-US" sz="2000" b="1" dirty="0">
                <a:solidFill>
                  <a:srgbClr val="494949"/>
                </a:solidFill>
              </a:rPr>
              <a:t>bottom-up, </a:t>
            </a:r>
            <a:r>
              <a:rPr lang="en-US" sz="2000" dirty="0">
                <a:solidFill>
                  <a:srgbClr val="494949"/>
                </a:solidFill>
              </a:rPr>
              <a:t>lokaal gestuurd EU-financieringsinitiatief dat projecten financiert op basis van de behoeften van de gemeenschap, zoals het creëren van banen, het behoud van erfgoed, het bevorderen van inclusie en het ondersteunen van de groene economie. </a:t>
            </a:r>
          </a:p>
          <a:p>
            <a:pPr marL="104775" indent="0">
              <a:spcBef>
                <a:spcPts val="600"/>
              </a:spcBef>
            </a:pPr>
            <a:r>
              <a:rPr lang="en-US" sz="2000" dirty="0">
                <a:solidFill>
                  <a:srgbClr val="494949"/>
                </a:solidFill>
              </a:rPr>
              <a:t>Gefinancierd door het </a:t>
            </a:r>
            <a:r>
              <a:rPr lang="en-US" sz="2000" b="1" dirty="0">
                <a:solidFill>
                  <a:srgbClr val="494949"/>
                </a:solidFill>
              </a:rPr>
              <a:t>Europees Landbouwfonds voor Plattelandsontwikkeling (ELFPO)</a:t>
            </a:r>
            <a:r>
              <a:rPr lang="en-US" sz="2000" dirty="0">
                <a:solidFill>
                  <a:srgbClr val="494949"/>
                </a:solidFill>
              </a:rPr>
              <a:t>. Beheerd door </a:t>
            </a:r>
            <a:r>
              <a:rPr lang="en-US" sz="2000" b="1" dirty="0">
                <a:solidFill>
                  <a:srgbClr val="494949"/>
                </a:solidFill>
              </a:rPr>
              <a:t>lokale actiegroepen (LAG's) </a:t>
            </a:r>
            <a:r>
              <a:rPr lang="en-US" sz="2000" dirty="0">
                <a:solidFill>
                  <a:srgbClr val="494949"/>
                </a:solidFill>
              </a:rPr>
              <a:t>in plattelandsgebieden. Ontworpen om </a:t>
            </a:r>
            <a:r>
              <a:rPr lang="en-US" sz="2000" b="1" dirty="0">
                <a:solidFill>
                  <a:srgbClr val="494949"/>
                </a:solidFill>
              </a:rPr>
              <a:t>lokale gemeenschappen </a:t>
            </a:r>
            <a:r>
              <a:rPr lang="en-US" sz="2000" dirty="0">
                <a:solidFill>
                  <a:srgbClr val="494949"/>
                </a:solidFill>
              </a:rPr>
              <a:t>in staat </a:t>
            </a:r>
            <a:r>
              <a:rPr lang="en-US" sz="2000" b="1" dirty="0">
                <a:solidFill>
                  <a:srgbClr val="494949"/>
                </a:solidFill>
              </a:rPr>
              <a:t>te</a:t>
            </a:r>
            <a:r>
              <a:rPr lang="en-US" sz="2000" dirty="0">
                <a:solidFill>
                  <a:srgbClr val="494949"/>
                </a:solidFill>
              </a:rPr>
              <a:t> stellen </a:t>
            </a:r>
            <a:r>
              <a:rPr lang="en-US" sz="2000" b="1" dirty="0">
                <a:solidFill>
                  <a:srgbClr val="494949"/>
                </a:solidFill>
              </a:rPr>
              <a:t>projecten te identificeren en te financieren </a:t>
            </a:r>
            <a:r>
              <a:rPr lang="en-US" sz="2000" dirty="0">
                <a:solidFill>
                  <a:srgbClr val="494949"/>
                </a:solidFill>
              </a:rPr>
              <a:t>die aan de lokale behoeften voldoen. In elke plattelandsregio beslist een </a:t>
            </a:r>
            <a:r>
              <a:rPr lang="en-US" sz="2000" b="1" dirty="0">
                <a:solidFill>
                  <a:srgbClr val="494949"/>
                </a:solidFill>
              </a:rPr>
              <a:t>lokale actiegroep (LAG)</a:t>
            </a:r>
            <a:r>
              <a:rPr lang="en-US" sz="2000" dirty="0">
                <a:solidFill>
                  <a:srgbClr val="494949"/>
                </a:solidFill>
              </a:rPr>
              <a:t>, bestaande uit vertegenwoordigers van de gemeenschap, de particuliere sector en de overheid, over subsidies voor lokale projecten. </a:t>
            </a:r>
          </a:p>
          <a:p>
            <a:pPr marL="104775" indent="0">
              <a:spcBef>
                <a:spcPts val="600"/>
              </a:spcBef>
            </a:pPr>
            <a:endParaRPr lang="en-US" sz="2000" dirty="0"/>
          </a:p>
          <a:p>
            <a:pPr marL="104775" indent="0">
              <a:spcBef>
                <a:spcPts val="600"/>
              </a:spcBef>
            </a:pPr>
            <a:endParaRPr lang="en-US" sz="2000" dirty="0">
              <a:solidFill>
                <a:srgbClr val="494949"/>
              </a:solidFill>
            </a:endParaRPr>
          </a:p>
        </p:txBody>
      </p:sp>
      <p:cxnSp>
        <p:nvCxnSpPr>
          <p:cNvPr id="15" name="Connector: Elbow 14">
            <a:extLst>
              <a:ext uri="{FF2B5EF4-FFF2-40B4-BE49-F238E27FC236}">
                <a16:creationId xmlns:a16="http://schemas.microsoft.com/office/drawing/2014/main" id="{4959C3C3-FEE1-5627-B169-2E9E4A1A1876}"/>
              </a:ext>
            </a:extLst>
          </p:cNvPr>
          <p:cNvCxnSpPr>
            <a:cxnSpLocks/>
            <a:stCxn id="7" idx="1"/>
            <a:endCxn id="11" idx="1"/>
          </p:cNvCxnSpPr>
          <p:nvPr/>
        </p:nvCxnSpPr>
        <p:spPr>
          <a:xfrm rot="10800000" flipH="1" flipV="1">
            <a:off x="798380" y="1835198"/>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AA000B5D-95F1-0327-F0C4-785F070C1ED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030D59E7-3C1F-9B65-B00A-4540E334EEBB}"/>
              </a:ext>
            </a:extLst>
          </p:cNvPr>
          <p:cNvSpPr txBox="1">
            <a:spLocks/>
          </p:cNvSpPr>
          <p:nvPr/>
        </p:nvSpPr>
        <p:spPr>
          <a:xfrm>
            <a:off x="1806365"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b="1" dirty="0"/>
              <a:t>LEADER (CLLD)</a:t>
            </a:r>
          </a:p>
          <a:p>
            <a:r>
              <a:rPr lang="en-US" sz="2400" i="1" dirty="0"/>
              <a:t>CLLD Door de gemeenschap geleide lokale ontwikkeling</a:t>
            </a:r>
          </a:p>
        </p:txBody>
      </p:sp>
      <p:pic>
        <p:nvPicPr>
          <p:cNvPr id="3" name="Picture 2">
            <a:extLst>
              <a:ext uri="{FF2B5EF4-FFF2-40B4-BE49-F238E27FC236}">
                <a16:creationId xmlns:a16="http://schemas.microsoft.com/office/drawing/2014/main" id="{A8D933AE-D44D-ACF9-596A-29EBB37D37F4}"/>
              </a:ext>
            </a:extLst>
          </p:cNvPr>
          <p:cNvPicPr>
            <a:picLocks noChangeAspect="1"/>
          </p:cNvPicPr>
          <p:nvPr/>
        </p:nvPicPr>
        <p:blipFill>
          <a:blip r:embed="rId6"/>
          <a:stretch>
            <a:fillRect/>
          </a:stretch>
        </p:blipFill>
        <p:spPr>
          <a:xfrm>
            <a:off x="8281916" y="236167"/>
            <a:ext cx="3165905" cy="1904909"/>
          </a:xfrm>
          <a:prstGeom prst="rect">
            <a:avLst/>
          </a:prstGeom>
        </p:spPr>
      </p:pic>
      <p:pic>
        <p:nvPicPr>
          <p:cNvPr id="13" name="Picture 12" descr="A blue flag with yellow stars in the center&#10;&#10;AI-generated content may be incorrect.">
            <a:extLst>
              <a:ext uri="{FF2B5EF4-FFF2-40B4-BE49-F238E27FC236}">
                <a16:creationId xmlns:a16="http://schemas.microsoft.com/office/drawing/2014/main" id="{1604EE7E-D547-82B3-C785-8D795B0D6809}"/>
              </a:ext>
            </a:extLst>
          </p:cNvPr>
          <p:cNvPicPr>
            <a:picLocks noChangeAspect="1"/>
          </p:cNvPicPr>
          <p:nvPr/>
        </p:nvPicPr>
        <p:blipFill>
          <a:blip r:embed="rId7"/>
          <a:stretch>
            <a:fillRect/>
          </a:stretch>
        </p:blipFill>
        <p:spPr>
          <a:xfrm>
            <a:off x="40513" y="34065"/>
            <a:ext cx="1790700" cy="1326444"/>
          </a:xfrm>
          <a:prstGeom prst="flowChartConnector">
            <a:avLst/>
          </a:prstGeom>
        </p:spPr>
      </p:pic>
      <p:pic>
        <p:nvPicPr>
          <p:cNvPr id="32" name="Graphic 31" descr="Target with solid fill">
            <a:extLst>
              <a:ext uri="{FF2B5EF4-FFF2-40B4-BE49-F238E27FC236}">
                <a16:creationId xmlns:a16="http://schemas.microsoft.com/office/drawing/2014/main" id="{B8281FBC-A09D-A760-B8AE-5B274B0A30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9408" y="2657351"/>
            <a:ext cx="633914" cy="633914"/>
          </a:xfrm>
          <a:prstGeom prst="rect">
            <a:avLst/>
          </a:prstGeom>
        </p:spPr>
      </p:pic>
      <p:sp>
        <p:nvSpPr>
          <p:cNvPr id="48" name="TextBox 47">
            <a:extLst>
              <a:ext uri="{FF2B5EF4-FFF2-40B4-BE49-F238E27FC236}">
                <a16:creationId xmlns:a16="http://schemas.microsoft.com/office/drawing/2014/main" id="{5E28C9A3-F5E0-7F0A-BC1D-AD1C7EFCC643}"/>
              </a:ext>
            </a:extLst>
          </p:cNvPr>
          <p:cNvSpPr txBox="1"/>
          <p:nvPr/>
        </p:nvSpPr>
        <p:spPr>
          <a:xfrm>
            <a:off x="547937" y="249318"/>
            <a:ext cx="688501"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spTree>
    <p:extLst>
      <p:ext uri="{BB962C8B-B14F-4D97-AF65-F5344CB8AC3E}">
        <p14:creationId xmlns:p14="http://schemas.microsoft.com/office/powerpoint/2010/main" val="400357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B4DE-DF1E-A82A-5329-47BE9D07CF59}"/>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432E922-1FEE-5409-3B4F-C79A707E601F}"/>
              </a:ext>
            </a:extLst>
          </p:cNvPr>
          <p:cNvCxnSpPr>
            <a:cxnSpLocks/>
          </p:cNvCxnSpPr>
          <p:nvPr/>
        </p:nvCxnSpPr>
        <p:spPr>
          <a:xfrm>
            <a:off x="0" y="1364959"/>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39AA07F1-ACFB-6ADC-8155-FD321E9F4688}"/>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D7168D1C-5CAA-293F-2A08-4890075B163F}"/>
              </a:ext>
            </a:extLst>
          </p:cNvPr>
          <p:cNvSpPr/>
          <p:nvPr/>
        </p:nvSpPr>
        <p:spPr>
          <a:xfrm>
            <a:off x="1531042" y="1685651"/>
            <a:ext cx="9882026"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8C0B73DA-38F3-B355-2AA4-826F2DE11DB0}"/>
              </a:ext>
            </a:extLst>
          </p:cNvPr>
          <p:cNvSpPr/>
          <p:nvPr/>
        </p:nvSpPr>
        <p:spPr>
          <a:xfrm>
            <a:off x="853709" y="1550185"/>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2" name="Freeform: Shape 11">
            <a:extLst>
              <a:ext uri="{FF2B5EF4-FFF2-40B4-BE49-F238E27FC236}">
                <a16:creationId xmlns:a16="http://schemas.microsoft.com/office/drawing/2014/main" id="{CD4F2B19-1E49-5694-154D-7DA1B2C1F604}"/>
              </a:ext>
            </a:extLst>
          </p:cNvPr>
          <p:cNvSpPr/>
          <p:nvPr/>
        </p:nvSpPr>
        <p:spPr>
          <a:xfrm>
            <a:off x="1924980" y="2955739"/>
            <a:ext cx="9488088" cy="1445630"/>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kern="1200"/>
          </a:p>
        </p:txBody>
      </p:sp>
      <p:sp>
        <p:nvSpPr>
          <p:cNvPr id="13" name="Oval 12">
            <a:extLst>
              <a:ext uri="{FF2B5EF4-FFF2-40B4-BE49-F238E27FC236}">
                <a16:creationId xmlns:a16="http://schemas.microsoft.com/office/drawing/2014/main" id="{B5CEE7C8-F2A1-4F4A-80EA-59972F1820EB}"/>
              </a:ext>
            </a:extLst>
          </p:cNvPr>
          <p:cNvSpPr/>
          <p:nvPr/>
        </p:nvSpPr>
        <p:spPr>
          <a:xfrm>
            <a:off x="1247646" y="304670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842465A6-ECEF-1F6D-4FB8-67BB36ED8E37}"/>
              </a:ext>
            </a:extLst>
          </p:cNvPr>
          <p:cNvSpPr/>
          <p:nvPr/>
        </p:nvSpPr>
        <p:spPr>
          <a:xfrm>
            <a:off x="1531042" y="4543221"/>
            <a:ext cx="9882026" cy="205548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buNone/>
            </a:pPr>
            <a:endParaRPr lang="en-GB" sz="5600" kern="1200" dirty="0"/>
          </a:p>
        </p:txBody>
      </p:sp>
      <p:sp>
        <p:nvSpPr>
          <p:cNvPr id="15" name="Oval 14">
            <a:extLst>
              <a:ext uri="{FF2B5EF4-FFF2-40B4-BE49-F238E27FC236}">
                <a16:creationId xmlns:a16="http://schemas.microsoft.com/office/drawing/2014/main" id="{70FA5B83-D3E6-2AA2-E158-0EE7406DFAF6}"/>
              </a:ext>
            </a:extLst>
          </p:cNvPr>
          <p:cNvSpPr/>
          <p:nvPr/>
        </p:nvSpPr>
        <p:spPr>
          <a:xfrm>
            <a:off x="853709" y="4801385"/>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6016DD4A-D828-A6FB-94CD-360E757A4D5B}"/>
              </a:ext>
            </a:extLst>
          </p:cNvPr>
          <p:cNvSpPr>
            <a:spLocks noGrp="1"/>
          </p:cNvSpPr>
          <p:nvPr>
            <p:ph type="body" sz="quarter" idx="18"/>
          </p:nvPr>
        </p:nvSpPr>
        <p:spPr>
          <a:xfrm>
            <a:off x="2339609" y="1776612"/>
            <a:ext cx="8942225" cy="901809"/>
          </a:xfrm>
        </p:spPr>
        <p:txBody>
          <a:bodyPr anchor="ctr"/>
          <a:lstStyle/>
          <a:p>
            <a:pPr marL="0" indent="0"/>
            <a:r>
              <a:rPr lang="en-US" sz="1800" b="1" dirty="0">
                <a:solidFill>
                  <a:schemeClr val="bg1"/>
                </a:solidFill>
              </a:rPr>
              <a:t>Donegal Local Development Company CLG (DLDC) en Donegal Local Community Development Committee (LCDC) </a:t>
            </a:r>
            <a:r>
              <a:rPr lang="en-US" sz="1800" dirty="0">
                <a:solidFill>
                  <a:schemeClr val="bg1"/>
                </a:solidFill>
              </a:rPr>
              <a:t>kondigen financiering aan voor toeristische accommodatieprojecten in het kader van het </a:t>
            </a:r>
            <a:r>
              <a:rPr lang="en-US" sz="1800" dirty="0" err="1">
                <a:solidFill>
                  <a:schemeClr val="bg1"/>
                </a:solidFill>
              </a:rPr>
              <a:t>LEADER-programma.</a:t>
            </a:r>
            <a:r>
              <a:rPr lang="en-US" sz="1800" dirty="0">
                <a:solidFill>
                  <a:schemeClr val="bg1"/>
                </a:solidFill>
              </a:rPr>
              <a:t> </a:t>
            </a:r>
          </a:p>
        </p:txBody>
      </p:sp>
      <p:sp>
        <p:nvSpPr>
          <p:cNvPr id="17" name="Text Placeholder 4">
            <a:extLst>
              <a:ext uri="{FF2B5EF4-FFF2-40B4-BE49-F238E27FC236}">
                <a16:creationId xmlns:a16="http://schemas.microsoft.com/office/drawing/2014/main" id="{68BE41BD-6B45-D26A-C7CE-45CB01FBAD2B}"/>
              </a:ext>
            </a:extLst>
          </p:cNvPr>
          <p:cNvSpPr txBox="1">
            <a:spLocks/>
          </p:cNvSpPr>
          <p:nvPr/>
        </p:nvSpPr>
        <p:spPr>
          <a:xfrm>
            <a:off x="2339608" y="5145087"/>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pPr>
            <a:r>
              <a:rPr lang="en-US" sz="1800" dirty="0">
                <a:solidFill>
                  <a:schemeClr val="bg1"/>
                </a:solidFill>
              </a:rPr>
              <a:t>Er zijn subsidies tot € 50.000 beschikbaar voor projecten in het kader van de subthema's landbouwdiversificatie en plattelandstoerisme en -recreatie.  </a:t>
            </a:r>
          </a:p>
          <a:p>
            <a:pPr marL="0" indent="0">
              <a:spcBef>
                <a:spcPts val="0"/>
              </a:spcBef>
              <a:spcAft>
                <a:spcPts val="600"/>
              </a:spcAft>
            </a:pPr>
            <a:r>
              <a:rPr lang="en-US" sz="1800" dirty="0">
                <a:solidFill>
                  <a:schemeClr val="bg1"/>
                </a:solidFill>
              </a:rPr>
              <a:t>Deze subsidies zijn bedoeld om ondernemingen te ondersteunen bij de ontwikkeling van hoogwaardige toeristische accommodaties. Particuliere aanvragers komen in aanmerking voor een financiering van maximaal 50 % van de projectkosten, terwijl gemeenschapsaanvragers in aanmerking komen voor maximaal 75 % van de financiering.  </a:t>
            </a:r>
          </a:p>
        </p:txBody>
      </p:sp>
      <p:sp>
        <p:nvSpPr>
          <p:cNvPr id="19" name="Text Placeholder 4">
            <a:extLst>
              <a:ext uri="{FF2B5EF4-FFF2-40B4-BE49-F238E27FC236}">
                <a16:creationId xmlns:a16="http://schemas.microsoft.com/office/drawing/2014/main" id="{C49DB631-3AC9-BA3E-8A1E-A920AC25A9AC}"/>
              </a:ext>
            </a:extLst>
          </p:cNvPr>
          <p:cNvSpPr txBox="1">
            <a:spLocks/>
          </p:cNvSpPr>
          <p:nvPr/>
        </p:nvSpPr>
        <p:spPr>
          <a:xfrm>
            <a:off x="2710832" y="3358041"/>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800" b="1" dirty="0">
                <a:solidFill>
                  <a:schemeClr val="bg1"/>
                </a:solidFill>
              </a:rPr>
              <a:t>De lokale ontwikkelingsstrategie (LDS), </a:t>
            </a:r>
            <a:r>
              <a:rPr lang="en-US" sz="1800" dirty="0">
                <a:solidFill>
                  <a:schemeClr val="bg1"/>
                </a:solidFill>
              </a:rPr>
              <a:t>die in overleg met lokale gemeenschappen is opgesteld, heeft tot doel het toeristische aanbod van Donegal te verbeteren, het plattelandstoerisme te stimuleren en lokale toeristische ondernemingen te ondersteunen, terwijl tegelijkertijd de economische ontwikkeling wordt bevorderd en de ecologische duurzaamheid wordt gehandhaafd. </a:t>
            </a:r>
          </a:p>
        </p:txBody>
      </p:sp>
      <p:pic>
        <p:nvPicPr>
          <p:cNvPr id="21" name="Graphic 20" descr="Target with solid fill">
            <a:extLst>
              <a:ext uri="{FF2B5EF4-FFF2-40B4-BE49-F238E27FC236}">
                <a16:creationId xmlns:a16="http://schemas.microsoft.com/office/drawing/2014/main" id="{07341983-FC35-3EDA-D07D-0BD9525E0A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842" y="1770318"/>
            <a:ext cx="914400" cy="914400"/>
          </a:xfrm>
          <a:prstGeom prst="rect">
            <a:avLst/>
          </a:prstGeom>
        </p:spPr>
      </p:pic>
      <p:pic>
        <p:nvPicPr>
          <p:cNvPr id="23" name="Graphic 22" descr="Bullseye with solid fill">
            <a:extLst>
              <a:ext uri="{FF2B5EF4-FFF2-40B4-BE49-F238E27FC236}">
                <a16:creationId xmlns:a16="http://schemas.microsoft.com/office/drawing/2014/main" id="{9BECAAFE-BEB8-D898-DDC1-CDEC9D240D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7779" y="3266836"/>
            <a:ext cx="914400" cy="914400"/>
          </a:xfrm>
          <a:prstGeom prst="rect">
            <a:avLst/>
          </a:prstGeom>
        </p:spPr>
      </p:pic>
      <p:pic>
        <p:nvPicPr>
          <p:cNvPr id="25" name="Graphic 24" descr="Handshake with solid fill">
            <a:extLst>
              <a:ext uri="{FF2B5EF4-FFF2-40B4-BE49-F238E27FC236}">
                <a16:creationId xmlns:a16="http://schemas.microsoft.com/office/drawing/2014/main" id="{92D26CE6-1653-7208-351D-C38231C05E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3842" y="5015221"/>
            <a:ext cx="914400" cy="914400"/>
          </a:xfrm>
          <a:prstGeom prst="rect">
            <a:avLst/>
          </a:prstGeom>
        </p:spPr>
      </p:pic>
      <p:sp>
        <p:nvSpPr>
          <p:cNvPr id="18" name="Text Placeholder 11">
            <a:extLst>
              <a:ext uri="{FF2B5EF4-FFF2-40B4-BE49-F238E27FC236}">
                <a16:creationId xmlns:a16="http://schemas.microsoft.com/office/drawing/2014/main" id="{55DBF1DD-87B9-110A-DD1A-B61E2C748A1B}"/>
              </a:ext>
            </a:extLst>
          </p:cNvPr>
          <p:cNvSpPr txBox="1">
            <a:spLocks/>
          </p:cNvSpPr>
          <p:nvPr/>
        </p:nvSpPr>
        <p:spPr>
          <a:xfrm>
            <a:off x="296824" y="240971"/>
            <a:ext cx="1106044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rgbClr val="E96751"/>
                </a:solidFill>
              </a:rPr>
              <a:t>Casestudy: </a:t>
            </a:r>
            <a:r>
              <a:rPr lang="en-US" b="1" dirty="0">
                <a:solidFill>
                  <a:srgbClr val="459597"/>
                </a:solidFill>
              </a:rPr>
              <a:t>financieringsmogelijkheden open </a:t>
            </a:r>
          </a:p>
          <a:p>
            <a:pPr marL="0" indent="0">
              <a:buNone/>
            </a:pPr>
            <a:r>
              <a:rPr lang="en-US" sz="2600" dirty="0">
                <a:solidFill>
                  <a:srgbClr val="494949"/>
                </a:solidFill>
              </a:rPr>
              <a:t>Ontwikkeling van toeristische accommodaties in Donegal, Ierland</a:t>
            </a:r>
          </a:p>
          <a:p>
            <a:endParaRPr lang="en-IE" dirty="0"/>
          </a:p>
        </p:txBody>
      </p:sp>
    </p:spTree>
    <p:extLst>
      <p:ext uri="{BB962C8B-B14F-4D97-AF65-F5344CB8AC3E}">
        <p14:creationId xmlns:p14="http://schemas.microsoft.com/office/powerpoint/2010/main" val="67290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77BB-5DFF-5FA5-018F-D41F6F6B24B5}"/>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9D7A60FD-1737-18E9-ADCD-E51B404953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33" name="Freeform 28">
            <a:extLst>
              <a:ext uri="{FF2B5EF4-FFF2-40B4-BE49-F238E27FC236}">
                <a16:creationId xmlns:a16="http://schemas.microsoft.com/office/drawing/2014/main" id="{932C9456-F5F7-4245-CA3A-68C081EA953F}"/>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A7094BE8-FF12-70C1-A774-892EC8E61CF1}"/>
              </a:ext>
            </a:extLst>
          </p:cNvPr>
          <p:cNvSpPr txBox="1">
            <a:spLocks/>
          </p:cNvSpPr>
          <p:nvPr/>
        </p:nvSpPr>
        <p:spPr>
          <a:xfrm>
            <a:off x="437095"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b="1" dirty="0"/>
              <a:t>Door EU LEADER gefinancierde projecten</a:t>
            </a:r>
          </a:p>
        </p:txBody>
      </p:sp>
      <p:sp>
        <p:nvSpPr>
          <p:cNvPr id="2" name="Flowchart: Alternate Process 1">
            <a:extLst>
              <a:ext uri="{FF2B5EF4-FFF2-40B4-BE49-F238E27FC236}">
                <a16:creationId xmlns:a16="http://schemas.microsoft.com/office/drawing/2014/main" id="{7DDF1682-ED63-1401-1893-12F99D859FF8}"/>
              </a:ext>
            </a:extLst>
          </p:cNvPr>
          <p:cNvSpPr/>
          <p:nvPr/>
        </p:nvSpPr>
        <p:spPr>
          <a:xfrm>
            <a:off x="1320768" y="1391825"/>
            <a:ext cx="10029647" cy="2570575"/>
          </a:xfrm>
          <a:prstGeom prst="flowChartAlternateProcess">
            <a:avLst/>
          </a:prstGeom>
          <a:no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94949"/>
              </a:solidFill>
            </a:endParaRPr>
          </a:p>
        </p:txBody>
      </p:sp>
      <p:sp>
        <p:nvSpPr>
          <p:cNvPr id="3" name="Text Placeholder 5">
            <a:extLst>
              <a:ext uri="{FF2B5EF4-FFF2-40B4-BE49-F238E27FC236}">
                <a16:creationId xmlns:a16="http://schemas.microsoft.com/office/drawing/2014/main" id="{0192AD82-E32C-659F-681F-CDCB20C0FE94}"/>
              </a:ext>
            </a:extLst>
          </p:cNvPr>
          <p:cNvSpPr txBox="1">
            <a:spLocks/>
          </p:cNvSpPr>
          <p:nvPr/>
        </p:nvSpPr>
        <p:spPr>
          <a:xfrm>
            <a:off x="2004086" y="1541051"/>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C7C69"/>
                </a:solidFill>
              </a:rPr>
              <a:t>Voorbeelden</a:t>
            </a:r>
          </a:p>
          <a:p>
            <a:pPr marL="342900" indent="-342900">
              <a:spcAft>
                <a:spcPts val="600"/>
              </a:spcAft>
              <a:buFont typeface="Wingdings" panose="05000000000000000000" pitchFamily="2" charset="2"/>
              <a:buChar char="v"/>
            </a:pPr>
            <a:r>
              <a:rPr lang="en-US" sz="2200" dirty="0">
                <a:solidFill>
                  <a:srgbClr val="494949"/>
                </a:solidFill>
              </a:rPr>
              <a:t>In Co. Clare, Ierland, ontving </a:t>
            </a:r>
            <a:r>
              <a:rPr lang="en-US" sz="2200" dirty="0">
                <a:solidFill>
                  <a:srgbClr val="494949"/>
                </a:solidFill>
                <a:hlinkClick r:id="rId5">
                  <a:extLst>
                    <a:ext uri="{A12FA001-AC4F-418D-AE19-62706E023703}">
                      <ahyp:hlinkClr xmlns:ahyp="http://schemas.microsoft.com/office/drawing/2018/hyperlinkcolor" val="tx"/>
                    </a:ext>
                  </a:extLst>
                </a:hlinkClick>
              </a:rPr>
              <a:t>Castle Darcy Glamping, </a:t>
            </a:r>
            <a:r>
              <a:rPr lang="en-US" sz="2200" dirty="0">
                <a:solidFill>
                  <a:srgbClr val="494949"/>
                </a:solidFill>
              </a:rPr>
              <a:t>een project voor glampingpods, een </a:t>
            </a:r>
            <a:r>
              <a:rPr lang="en-US" sz="2200" dirty="0">
                <a:solidFill>
                  <a:srgbClr val="494949"/>
                </a:solidFill>
                <a:hlinkClick r:id="rId6">
                  <a:extLst>
                    <a:ext uri="{A12FA001-AC4F-418D-AE19-62706E023703}">
                      <ahyp:hlinkClr xmlns:ahyp="http://schemas.microsoft.com/office/drawing/2018/hyperlinkcolor" val="tx"/>
                    </a:ext>
                  </a:extLst>
                </a:hlinkClick>
              </a:rPr>
              <a:t>LEADER-subsidie van 200.000 euro</a:t>
            </a:r>
            <a:r>
              <a:rPr lang="en-US" sz="2200" dirty="0">
                <a:solidFill>
                  <a:srgbClr val="494949"/>
                </a:solidFill>
              </a:rPr>
              <a:t>. </a:t>
            </a:r>
          </a:p>
          <a:p>
            <a:pPr marL="342900" indent="-342900">
              <a:spcAft>
                <a:spcPts val="600"/>
              </a:spcAft>
              <a:buFont typeface="Wingdings" panose="05000000000000000000" pitchFamily="2" charset="2"/>
              <a:buChar char="v"/>
            </a:pPr>
            <a:r>
              <a:rPr lang="en-US" sz="2200" b="1" dirty="0">
                <a:solidFill>
                  <a:srgbClr val="EC7C69"/>
                </a:solidFill>
              </a:rPr>
              <a:t>Voorbeeld: </a:t>
            </a:r>
            <a:r>
              <a:rPr lang="en-US" sz="2200" dirty="0">
                <a:solidFill>
                  <a:srgbClr val="494949"/>
                </a:solidFill>
              </a:rPr>
              <a:t>In Donegal ontvingen</a:t>
            </a:r>
            <a:r>
              <a:rPr lang="en-US" sz="2200" dirty="0">
                <a:solidFill>
                  <a:srgbClr val="494949"/>
                </a:solidFill>
                <a:hlinkClick r:id="rId7">
                  <a:extLst>
                    <a:ext uri="{A12FA001-AC4F-418D-AE19-62706E023703}">
                      <ahyp:hlinkClr xmlns:ahyp="http://schemas.microsoft.com/office/drawing/2018/hyperlinkcolor" val="tx"/>
                    </a:ext>
                  </a:extLst>
                </a:hlinkClick>
              </a:rPr>
              <a:t> de glampingcabines </a:t>
            </a:r>
            <a:r>
              <a:rPr lang="en-US" sz="2200" dirty="0">
                <a:solidFill>
                  <a:srgbClr val="494949"/>
                </a:solidFill>
              </a:rPr>
              <a:t>van </a:t>
            </a:r>
            <a:r>
              <a:rPr lang="en-US" sz="2200" dirty="0">
                <a:solidFill>
                  <a:srgbClr val="494949"/>
                </a:solidFill>
                <a:hlinkClick r:id="rId7">
                  <a:extLst>
                    <a:ext uri="{A12FA001-AC4F-418D-AE19-62706E023703}">
                      <ahyp:hlinkClr xmlns:ahyp="http://schemas.microsoft.com/office/drawing/2018/hyperlinkcolor" val="tx"/>
                    </a:ext>
                  </a:extLst>
                </a:hlinkClick>
              </a:rPr>
              <a:t>"</a:t>
            </a:r>
            <a:r>
              <a:rPr lang="en-US" sz="2200" dirty="0" err="1">
                <a:solidFill>
                  <a:srgbClr val="494949"/>
                </a:solidFill>
                <a:hlinkClick r:id="rId7">
                  <a:extLst>
                    <a:ext uri="{A12FA001-AC4F-418D-AE19-62706E023703}">
                      <ahyp:hlinkClr xmlns:ahyp="http://schemas.microsoft.com/office/drawing/2018/hyperlinkcolor" val="tx"/>
                    </a:ext>
                  </a:extLst>
                </a:hlinkClick>
              </a:rPr>
              <a:t>Owenea </a:t>
            </a:r>
            <a:r>
              <a:rPr lang="en-US" sz="2200" dirty="0">
                <a:solidFill>
                  <a:srgbClr val="494949"/>
                </a:solidFill>
                <a:hlinkClick r:id="rId7">
                  <a:extLst>
                    <a:ext uri="{A12FA001-AC4F-418D-AE19-62706E023703}">
                      <ahyp:hlinkClr xmlns:ahyp="http://schemas.microsoft.com/office/drawing/2018/hyperlinkcolor" val="tx"/>
                    </a:ext>
                  </a:extLst>
                </a:hlinkClick>
              </a:rPr>
              <a:t>River Rest" </a:t>
            </a:r>
            <a:r>
              <a:rPr lang="en-US" sz="2200" dirty="0">
                <a:solidFill>
                  <a:srgbClr val="494949"/>
                </a:solidFill>
              </a:rPr>
              <a:t>€ 97.700 via </a:t>
            </a:r>
            <a:r>
              <a:rPr lang="en-US" sz="2200" dirty="0">
                <a:solidFill>
                  <a:srgbClr val="494949"/>
                </a:solidFill>
                <a:hlinkClick r:id="rId8">
                  <a:extLst>
                    <a:ext uri="{A12FA001-AC4F-418D-AE19-62706E023703}">
                      <ahyp:hlinkClr xmlns:ahyp="http://schemas.microsoft.com/office/drawing/2018/hyperlinkcolor" val="tx"/>
                    </a:ext>
                  </a:extLst>
                </a:hlinkClick>
              </a:rPr>
              <a:t>LEADER </a:t>
            </a:r>
            <a:r>
              <a:rPr lang="en-US" sz="2200" dirty="0">
                <a:solidFill>
                  <a:srgbClr val="494949"/>
                </a:solidFill>
              </a:rPr>
              <a:t>in het kader van het diversificatieprogramma voor landbouwbedrijven. </a:t>
            </a:r>
          </a:p>
        </p:txBody>
      </p:sp>
      <p:pic>
        <p:nvPicPr>
          <p:cNvPr id="4" name="Graphic 3" descr="Excellent with solid fill">
            <a:extLst>
              <a:ext uri="{FF2B5EF4-FFF2-40B4-BE49-F238E27FC236}">
                <a16:creationId xmlns:a16="http://schemas.microsoft.com/office/drawing/2014/main" id="{DAFE5EF1-7BB7-1AEA-26F4-5F5403F75A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5547" y="1531369"/>
            <a:ext cx="749373" cy="749373"/>
          </a:xfrm>
          <a:prstGeom prst="rect">
            <a:avLst/>
          </a:prstGeom>
        </p:spPr>
      </p:pic>
      <p:pic>
        <p:nvPicPr>
          <p:cNvPr id="12" name="Picture 11">
            <a:extLst>
              <a:ext uri="{FF2B5EF4-FFF2-40B4-BE49-F238E27FC236}">
                <a16:creationId xmlns:a16="http://schemas.microsoft.com/office/drawing/2014/main" id="{90DBB31F-AA52-892B-02FF-E83FC1A286B2}"/>
              </a:ext>
            </a:extLst>
          </p:cNvPr>
          <p:cNvPicPr>
            <a:picLocks noChangeAspect="1"/>
          </p:cNvPicPr>
          <p:nvPr/>
        </p:nvPicPr>
        <p:blipFill>
          <a:blip r:embed="rId11"/>
          <a:stretch>
            <a:fillRect/>
          </a:stretch>
        </p:blipFill>
        <p:spPr>
          <a:xfrm>
            <a:off x="2582203" y="4095471"/>
            <a:ext cx="7506775" cy="2442956"/>
          </a:xfrm>
          <a:prstGeom prst="rect">
            <a:avLst/>
          </a:prstGeom>
        </p:spPr>
      </p:pic>
    </p:spTree>
    <p:extLst>
      <p:ext uri="{BB962C8B-B14F-4D97-AF65-F5344CB8AC3E}">
        <p14:creationId xmlns:p14="http://schemas.microsoft.com/office/powerpoint/2010/main" val="56170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7227000" y="1015569"/>
            <a:ext cx="4561589" cy="689519"/>
          </a:xfrm>
        </p:spPr>
        <p:txBody>
          <a:bodyPr anchor="t"/>
          <a:lstStyle/>
          <a:p>
            <a:pPr>
              <a:lnSpc>
                <a:spcPts val="2240"/>
              </a:lnSpc>
            </a:pPr>
            <a:r>
              <a:rPr lang="en-US" sz="2800" b="1" kern="1200" dirty="0">
                <a:solidFill>
                  <a:srgbClr val="EC7C69"/>
                </a:solidFill>
                <a:latin typeface="+mn-lt"/>
                <a:ea typeface="+mn-ea"/>
                <a:cs typeface="+mn-cs"/>
              </a:rPr>
              <a:t>Inleiding tot particuliere en Europese financiering</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629762" y="1305618"/>
            <a:ext cx="5636567" cy="4246763"/>
          </a:xfrm>
        </p:spPr>
        <p:txBody>
          <a:bodyPr/>
          <a:lstStyle/>
          <a:p>
            <a:pPr marL="0" indent="0"/>
            <a:r>
              <a:rPr lang="en-US" sz="2400" b="0" dirty="0"/>
              <a:t>In dit gedeelte wordt u begeleid bij het plannen van uw financiën en het verkennen van financieringsmogelijkheden voor uw alternatieve accommodatiebedrijf. </a:t>
            </a:r>
          </a:p>
          <a:p>
            <a:pPr marL="0" indent="0"/>
            <a:endParaRPr lang="en-US" sz="2400" b="0" dirty="0"/>
          </a:p>
          <a:p>
            <a:pPr marL="0" indent="0"/>
            <a:r>
              <a:rPr lang="en-US" sz="2400" b="0" dirty="0"/>
              <a:t>U ontdekt een scala aan mogelijkheden, van persoonlijke spaargelden en overheidssubsidies tot ethische kredietverstrekkers en groene investeerders. Ontdek wat financiers zoeken, zoals solide bedrijfsplannen, meetbare duurzaamheidseffecten en financiële levensvatbaarheid. </a:t>
            </a:r>
          </a:p>
          <a:p>
            <a:pPr marL="0" indent="0">
              <a:lnSpc>
                <a:spcPts val="2180"/>
              </a:lnSpc>
            </a:pPr>
            <a:endParaRPr lang="en-US" sz="2200" b="0" dirty="0"/>
          </a:p>
          <a:p>
            <a:pPr marL="0" indent="0">
              <a:lnSpc>
                <a:spcPts val="2180"/>
              </a:lnSpc>
            </a:pPr>
            <a:endParaRPr lang="en-US" sz="2200" b="0" dirty="0"/>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7202616" y="1815730"/>
            <a:ext cx="4713159" cy="570200"/>
          </a:xfrm>
        </p:spPr>
        <p:txBody>
          <a:bodyPr anchor="t"/>
          <a:lstStyle/>
          <a:p>
            <a:pPr marL="457200" indent="-457200">
              <a:spcAft>
                <a:spcPts val="1200"/>
              </a:spcAft>
              <a:buFont typeface="+mj-lt"/>
              <a:buAutoNum type="arabicPeriod"/>
            </a:pPr>
            <a:r>
              <a:rPr lang="en-US" sz="1600" b="1" dirty="0">
                <a:solidFill>
                  <a:srgbClr val="494949"/>
                </a:solidFill>
              </a:rPr>
              <a:t>Particuliere en gemengde financiering: </a:t>
            </a:r>
            <a:r>
              <a:rPr lang="en-US" sz="1600" dirty="0">
                <a:solidFill>
                  <a:srgbClr val="494949"/>
                </a:solidFill>
              </a:rPr>
              <a:t>Voor het opstarten van een accommodatie voor plattelandstoerisme is vaak financiering uit meerdere bronnen nodig. In dit gedeelte vindt u een overzicht van financieringsmogelijkheden, variërend van zelffinanciering tot gemengde financiering. </a:t>
            </a:r>
          </a:p>
          <a:p>
            <a:pPr marL="457200" indent="-457200">
              <a:spcAft>
                <a:spcPts val="1200"/>
              </a:spcAft>
              <a:buFont typeface="+mj-lt"/>
              <a:buAutoNum type="arabicPeriod"/>
            </a:pPr>
            <a:r>
              <a:rPr lang="en-US" sz="1600" b="1" dirty="0">
                <a:solidFill>
                  <a:srgbClr val="494949"/>
                </a:solidFill>
              </a:rPr>
              <a:t>EU-subsidies voor duurzaam plattelandstoerisme en accommodatie: </a:t>
            </a:r>
            <a:r>
              <a:rPr lang="en-US" sz="1600" dirty="0">
                <a:solidFill>
                  <a:srgbClr val="494949"/>
                </a:solidFill>
              </a:rPr>
              <a:t>hoe de Europese Unie aanzienlijke financiering verstrekt ter ondersteuning van plattelandsontwikkeling, groene infrastructuur en innovatie op het gebied van toeristische accommodatie via verschillende belangrijke instrumenten. </a:t>
            </a:r>
            <a:endParaRPr lang="en-US" sz="1600" b="1" dirty="0">
              <a:solidFill>
                <a:srgbClr val="494949"/>
              </a:solidFill>
            </a:endParaRPr>
          </a:p>
          <a:p>
            <a:pPr marL="342900" indent="-342900">
              <a:buFont typeface="Arial" panose="020B0604020202020204" pitchFamily="34" charset="0"/>
              <a:buChar char="•"/>
            </a:pPr>
            <a:endParaRPr lang="en-GB" sz="1600" dirty="0">
              <a:solidFill>
                <a:srgbClr val="414141"/>
              </a:solidFill>
            </a:endParaRP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Module 7 (deel 1) Overzicht </a:t>
            </a:r>
          </a:p>
        </p:txBody>
      </p:sp>
      <p:cxnSp>
        <p:nvCxnSpPr>
          <p:cNvPr id="34" name="Straight Connector 33">
            <a:extLst>
              <a:ext uri="{FF2B5EF4-FFF2-40B4-BE49-F238E27FC236}">
                <a16:creationId xmlns:a16="http://schemas.microsoft.com/office/drawing/2014/main" id="{AE91B2BC-7D76-4B4D-B897-64B7D14505D7}"/>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B0E8D8A-89C8-479B-851C-E0591AE7D7EB}"/>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2</a:t>
            </a:fld>
            <a:endParaRPr lang="fr-CA" sz="1200" dirty="0"/>
          </a:p>
        </p:txBody>
      </p:sp>
      <p:pic>
        <p:nvPicPr>
          <p:cNvPr id="16" name="Picture 15">
            <a:extLst>
              <a:ext uri="{FF2B5EF4-FFF2-40B4-BE49-F238E27FC236}">
                <a16:creationId xmlns:a16="http://schemas.microsoft.com/office/drawing/2014/main" id="{DCA9F3E8-C2BE-ABB8-F726-1FD6A11DF63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9B61029F-166A-BF4A-2B28-52ED1C3CA449}"/>
              </a:ext>
            </a:extLst>
          </p:cNvPr>
          <p:cNvSpPr txBox="1"/>
          <p:nvPr/>
        </p:nvSpPr>
        <p:spPr>
          <a:xfrm>
            <a:off x="7227000" y="345554"/>
            <a:ext cx="4335238" cy="646331"/>
          </a:xfrm>
          <a:prstGeom prst="rect">
            <a:avLst/>
          </a:prstGeom>
          <a:noFill/>
        </p:spPr>
        <p:txBody>
          <a:bodyPr wrap="square" rtlCol="0">
            <a:spAutoFit/>
          </a:bodyPr>
          <a:lstStyle/>
          <a:p>
            <a:r>
              <a:rPr lang="en-IE" sz="3600" b="1" dirty="0">
                <a:solidFill>
                  <a:srgbClr val="459597"/>
                </a:solidFill>
              </a:rPr>
              <a:t>Leerresultaten</a:t>
            </a:r>
          </a:p>
        </p:txBody>
      </p:sp>
    </p:spTree>
    <p:extLst>
      <p:ext uri="{BB962C8B-B14F-4D97-AF65-F5344CB8AC3E}">
        <p14:creationId xmlns:p14="http://schemas.microsoft.com/office/powerpoint/2010/main" val="64816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9840-D66F-33ED-34C4-BF89B3D9DB95}"/>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33BA1ACD-C2DC-2EA3-3155-9DC6FCE8AE92}"/>
              </a:ext>
            </a:extLst>
          </p:cNvPr>
          <p:cNvSpPr/>
          <p:nvPr/>
        </p:nvSpPr>
        <p:spPr>
          <a:xfrm>
            <a:off x="1188305" y="1423757"/>
            <a:ext cx="10029648" cy="38041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43A25F85-9FBA-5255-1090-7B9327420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4567F3FD-E9D4-5D5E-2393-CDB09C3F67D7}"/>
              </a:ext>
            </a:extLst>
          </p:cNvPr>
          <p:cNvSpPr txBox="1">
            <a:spLocks/>
          </p:cNvSpPr>
          <p:nvPr/>
        </p:nvSpPr>
        <p:spPr>
          <a:xfrm>
            <a:off x="1648206" y="1539575"/>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000" b="1" dirty="0">
                <a:solidFill>
                  <a:srgbClr val="E96751"/>
                </a:solidFill>
              </a:rPr>
              <a:t>Doelstelling: </a:t>
            </a:r>
            <a:r>
              <a:rPr lang="en-US" sz="2000" dirty="0">
                <a:solidFill>
                  <a:srgbClr val="494949"/>
                </a:solidFill>
              </a:rPr>
              <a:t>Dit is een </a:t>
            </a:r>
            <a:r>
              <a:rPr lang="en-US" sz="2000" b="1" dirty="0">
                <a:solidFill>
                  <a:srgbClr val="494949"/>
                </a:solidFill>
              </a:rPr>
              <a:t>fonds </a:t>
            </a:r>
            <a:r>
              <a:rPr lang="en-US" sz="2000" dirty="0">
                <a:solidFill>
                  <a:srgbClr val="494949"/>
                </a:solidFill>
              </a:rPr>
              <a:t>voor</a:t>
            </a:r>
            <a:r>
              <a:rPr lang="en-US" sz="2000" b="1" dirty="0">
                <a:solidFill>
                  <a:srgbClr val="494949"/>
                </a:solidFill>
              </a:rPr>
              <a:t> economisch herstel na COVID </a:t>
            </a:r>
            <a:r>
              <a:rPr lang="en-US" sz="2000" dirty="0">
                <a:solidFill>
                  <a:srgbClr val="494949"/>
                </a:solidFill>
              </a:rPr>
              <a:t>ter ondersteuning van hervormingen en investeringen in digitale en groene transities. De toewijzing van middelen is landspecifiek. In de context van ATA financiert het </a:t>
            </a:r>
            <a:r>
              <a:rPr lang="en-US" sz="2000" b="1" dirty="0">
                <a:solidFill>
                  <a:srgbClr val="494949"/>
                </a:solidFill>
              </a:rPr>
              <a:t>duurzame toeristische infrastructuur</a:t>
            </a:r>
            <a:r>
              <a:rPr lang="en-US" sz="2000" dirty="0">
                <a:solidFill>
                  <a:srgbClr val="494949"/>
                </a:solidFill>
              </a:rPr>
              <a:t>, toegankelijkheid en innovatie. Het biedt ook financiële steun voor hervormingen en investeringen, onder meer in duurzame toeristische accommodatie. </a:t>
            </a:r>
          </a:p>
          <a:p>
            <a:pPr marL="342900" indent="-342900">
              <a:spcAft>
                <a:spcPts val="600"/>
              </a:spcAft>
              <a:buFont typeface="Wingdings" panose="05000000000000000000" pitchFamily="2" charset="2"/>
              <a:buChar char="v"/>
            </a:pPr>
            <a:r>
              <a:rPr lang="en-IE" sz="2000" b="1" dirty="0">
                <a:solidFill>
                  <a:srgbClr val="E96751"/>
                </a:solidFill>
              </a:rPr>
              <a:t>De EU-strategie voor duurzaam toerisme </a:t>
            </a:r>
            <a:r>
              <a:rPr lang="en-IE" sz="2000" dirty="0"/>
              <a:t>is een beleidsrichtlijn en geen fonds. Toch is deze strategie bedoeld als leidraad voor toekomstige prioriteiten van EU-financiering voor toerisme, waarbij de nadruk ligt op het bevorderen van </a:t>
            </a:r>
            <a:r>
              <a:rPr lang="en-US" sz="2000" dirty="0"/>
              <a:t>groene innovatie en digitale transitie in het toerisme, met inbegrip van duurzame modellen op gemeenschapsniveau in de hele EU. De financieringsdetails zijn geïntegreerd in toekomstige </a:t>
            </a:r>
            <a:r>
              <a:rPr lang="en-US" sz="2000" dirty="0" err="1"/>
              <a:t>EU-financieringsprogramma's</a:t>
            </a:r>
            <a:r>
              <a:rPr lang="en-US" sz="2000" dirty="0"/>
              <a:t>, waaronder Horizon, COSME en Interreg. </a:t>
            </a:r>
            <a:r>
              <a:rPr lang="en-US" sz="2000" dirty="0">
                <a:solidFill>
                  <a:srgbClr val="E96751"/>
                </a:solidFill>
                <a:hlinkClick r:id="rId5">
                  <a:extLst>
                    <a:ext uri="{A12FA001-AC4F-418D-AE19-62706E023703}">
                      <ahyp:hlinkClr xmlns:ahyp="http://schemas.microsoft.com/office/drawing/2018/hyperlinkcolor" val="tx"/>
                    </a:ext>
                  </a:extLst>
                </a:hlinkClick>
              </a:rPr>
              <a:t>*EU-toerismeagenda voor 2030. </a:t>
            </a:r>
            <a:endParaRPr lang="en-US" sz="2000" dirty="0">
              <a:solidFill>
                <a:srgbClr val="E96751"/>
              </a:solidFill>
            </a:endParaRPr>
          </a:p>
          <a:p>
            <a:pPr marL="104775" indent="0">
              <a:spcBef>
                <a:spcPts val="600"/>
              </a:spcBef>
            </a:pPr>
            <a:endParaRPr lang="en-US" sz="2000" dirty="0">
              <a:solidFill>
                <a:srgbClr val="494949"/>
              </a:solidFill>
            </a:endParaRPr>
          </a:p>
        </p:txBody>
      </p:sp>
      <p:cxnSp>
        <p:nvCxnSpPr>
          <p:cNvPr id="15" name="Connector: Elbow 14">
            <a:extLst>
              <a:ext uri="{FF2B5EF4-FFF2-40B4-BE49-F238E27FC236}">
                <a16:creationId xmlns:a16="http://schemas.microsoft.com/office/drawing/2014/main" id="{1B434BEC-A0CE-BCC2-CBC6-5102FFDE1F5F}"/>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25493C9B-CF17-F58D-C625-19D28CE0865B}"/>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03D7A748-7EE2-1279-B5B0-F2278C62EFAB}"/>
              </a:ext>
            </a:extLst>
          </p:cNvPr>
          <p:cNvSpPr txBox="1">
            <a:spLocks/>
          </p:cNvSpPr>
          <p:nvPr/>
        </p:nvSpPr>
        <p:spPr>
          <a:xfrm>
            <a:off x="1806365"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hlinkClick r:id="rId6">
                  <a:extLst>
                    <a:ext uri="{A12FA001-AC4F-418D-AE19-62706E023703}">
                      <ahyp:hlinkClr xmlns:ahyp="http://schemas.microsoft.com/office/drawing/2018/hyperlinkcolor" val="tx"/>
                    </a:ext>
                  </a:extLst>
                </a:hlinkClick>
              </a:rPr>
              <a:t>De EU-faciliteit voor herstel en veerkracht (RRF)</a:t>
            </a:r>
            <a:endParaRPr lang="en-US" sz="3000" dirty="0"/>
          </a:p>
        </p:txBody>
      </p:sp>
      <p:pic>
        <p:nvPicPr>
          <p:cNvPr id="13" name="Picture 12" descr="A blue flag with yellow stars in the center&#10;&#10;AI-generated content may be incorrect.">
            <a:extLst>
              <a:ext uri="{FF2B5EF4-FFF2-40B4-BE49-F238E27FC236}">
                <a16:creationId xmlns:a16="http://schemas.microsoft.com/office/drawing/2014/main" id="{E319715F-AB2D-87E0-EA0F-BA52F6138BD5}"/>
              </a:ext>
            </a:extLst>
          </p:cNvPr>
          <p:cNvPicPr>
            <a:picLocks noChangeAspect="1"/>
          </p:cNvPicPr>
          <p:nvPr/>
        </p:nvPicPr>
        <p:blipFill>
          <a:blip r:embed="rId7"/>
          <a:stretch>
            <a:fillRect/>
          </a:stretch>
        </p:blipFill>
        <p:spPr>
          <a:xfrm>
            <a:off x="40513" y="34065"/>
            <a:ext cx="1790700" cy="1326444"/>
          </a:xfrm>
          <a:prstGeom prst="flowChartConnector">
            <a:avLst/>
          </a:prstGeom>
        </p:spPr>
      </p:pic>
      <p:pic>
        <p:nvPicPr>
          <p:cNvPr id="32" name="Graphic 31" descr="Target with solid fill">
            <a:extLst>
              <a:ext uri="{FF2B5EF4-FFF2-40B4-BE49-F238E27FC236}">
                <a16:creationId xmlns:a16="http://schemas.microsoft.com/office/drawing/2014/main" id="{D597D56B-909E-60D3-1F17-D3F081A72C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8965" y="1771222"/>
            <a:ext cx="633914" cy="633914"/>
          </a:xfrm>
          <a:prstGeom prst="rect">
            <a:avLst/>
          </a:prstGeom>
        </p:spPr>
      </p:pic>
      <p:sp>
        <p:nvSpPr>
          <p:cNvPr id="48" name="TextBox 47">
            <a:extLst>
              <a:ext uri="{FF2B5EF4-FFF2-40B4-BE49-F238E27FC236}">
                <a16:creationId xmlns:a16="http://schemas.microsoft.com/office/drawing/2014/main" id="{CFCA29AC-8B88-3A9F-6A7F-B9CAA385992D}"/>
              </a:ext>
            </a:extLst>
          </p:cNvPr>
          <p:cNvSpPr txBox="1"/>
          <p:nvPr/>
        </p:nvSpPr>
        <p:spPr>
          <a:xfrm>
            <a:off x="547937" y="249318"/>
            <a:ext cx="688501"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sp>
        <p:nvSpPr>
          <p:cNvPr id="18" name="Flowchart: Alternate Process 17">
            <a:extLst>
              <a:ext uri="{FF2B5EF4-FFF2-40B4-BE49-F238E27FC236}">
                <a16:creationId xmlns:a16="http://schemas.microsoft.com/office/drawing/2014/main" id="{3E3DD9D9-7375-207D-3A01-B39D9FAFFB3C}"/>
              </a:ext>
            </a:extLst>
          </p:cNvPr>
          <p:cNvSpPr/>
          <p:nvPr/>
        </p:nvSpPr>
        <p:spPr>
          <a:xfrm>
            <a:off x="1806365" y="5341591"/>
            <a:ext cx="10029647" cy="111419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6023B0AA-7253-B3D1-5B0E-50148FD0E213}"/>
              </a:ext>
            </a:extLst>
          </p:cNvPr>
          <p:cNvSpPr txBox="1">
            <a:spLocks/>
          </p:cNvSpPr>
          <p:nvPr/>
        </p:nvSpPr>
        <p:spPr>
          <a:xfrm>
            <a:off x="1997083" y="5585387"/>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Voorbeeld: </a:t>
            </a:r>
            <a:r>
              <a:rPr lang="en-US" sz="2200" b="1" dirty="0">
                <a:solidFill>
                  <a:srgbClr val="494949"/>
                </a:solidFill>
              </a:rPr>
              <a:t>Italië </a:t>
            </a:r>
            <a:r>
              <a:rPr lang="en-US" sz="2200" dirty="0">
                <a:solidFill>
                  <a:srgbClr val="494949"/>
                </a:solidFill>
              </a:rPr>
              <a:t>heeft toegang tot 772 miljoen euro voor duurzaam toerisme, verbeterde toegankelijkheid en infrastructuur en stadsvernieuwing.</a:t>
            </a:r>
          </a:p>
        </p:txBody>
      </p:sp>
      <p:pic>
        <p:nvPicPr>
          <p:cNvPr id="43" name="Graphic 42" descr="Excellent with solid fill">
            <a:extLst>
              <a:ext uri="{FF2B5EF4-FFF2-40B4-BE49-F238E27FC236}">
                <a16:creationId xmlns:a16="http://schemas.microsoft.com/office/drawing/2014/main" id="{8125419D-6C1B-779C-8891-CFD0F52152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95954" y="5314877"/>
            <a:ext cx="749373" cy="749373"/>
          </a:xfrm>
          <a:prstGeom prst="rect">
            <a:avLst/>
          </a:prstGeom>
        </p:spPr>
      </p:pic>
    </p:spTree>
    <p:extLst>
      <p:ext uri="{BB962C8B-B14F-4D97-AF65-F5344CB8AC3E}">
        <p14:creationId xmlns:p14="http://schemas.microsoft.com/office/powerpoint/2010/main" val="235941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1A26-3B61-E9AF-73A8-5D4232B3E5C5}"/>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6B5D1FE5-D7B6-ACCA-6AC8-C460311F3872}"/>
              </a:ext>
            </a:extLst>
          </p:cNvPr>
          <p:cNvSpPr/>
          <p:nvPr/>
        </p:nvSpPr>
        <p:spPr>
          <a:xfrm>
            <a:off x="1419695" y="1245371"/>
            <a:ext cx="10029648" cy="180889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p>
        </p:txBody>
      </p:sp>
      <p:pic>
        <p:nvPicPr>
          <p:cNvPr id="10" name="Graphic 9" descr="Signature with solid fill">
            <a:extLst>
              <a:ext uri="{FF2B5EF4-FFF2-40B4-BE49-F238E27FC236}">
                <a16:creationId xmlns:a16="http://schemas.microsoft.com/office/drawing/2014/main" id="{28999F88-CE07-EF10-499E-2301C056A7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413F0FE5-97E8-E112-EDDB-DF5383EB86CE}"/>
              </a:ext>
            </a:extLst>
          </p:cNvPr>
          <p:cNvSpPr txBox="1">
            <a:spLocks/>
          </p:cNvSpPr>
          <p:nvPr/>
        </p:nvSpPr>
        <p:spPr>
          <a:xfrm>
            <a:off x="1856568" y="1372673"/>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000" b="1" dirty="0">
                <a:solidFill>
                  <a:srgbClr val="E96751"/>
                </a:solidFill>
              </a:rPr>
              <a:t>Doelstelling: </a:t>
            </a:r>
            <a:r>
              <a:rPr lang="en-US" sz="2000" b="1" dirty="0">
                <a:solidFill>
                  <a:srgbClr val="494949"/>
                </a:solidFill>
              </a:rPr>
              <a:t>Regionale ontwikkelingsplannen (ROP's) </a:t>
            </a:r>
            <a:r>
              <a:rPr lang="en-US" sz="2000" dirty="0">
                <a:solidFill>
                  <a:srgbClr val="494949"/>
                </a:solidFill>
              </a:rPr>
              <a:t>zijn nationale of regionale plannen waarin wordt uiteengezet hoe elk EU-land (of elke EU-regio) de middelen uit het Europees Landbouwfonds voor Plattelandsontwikkeling (ELFPO) zal gebruiken, onder meer voor LEADER, klimaatmaatregelen, diversificatie van landbouwbedrijven, duurzaam toerisme, groene infrastructuur, opleiding en agromilieumaatregelen. </a:t>
            </a:r>
          </a:p>
        </p:txBody>
      </p:sp>
      <p:sp>
        <p:nvSpPr>
          <p:cNvPr id="18" name="Flowchart: Alternate Process 17">
            <a:extLst>
              <a:ext uri="{FF2B5EF4-FFF2-40B4-BE49-F238E27FC236}">
                <a16:creationId xmlns:a16="http://schemas.microsoft.com/office/drawing/2014/main" id="{57766173-BEC3-47EE-32E1-723634FB02A0}"/>
              </a:ext>
            </a:extLst>
          </p:cNvPr>
          <p:cNvSpPr/>
          <p:nvPr/>
        </p:nvSpPr>
        <p:spPr>
          <a:xfrm>
            <a:off x="1450681" y="3208801"/>
            <a:ext cx="10029647" cy="128219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9" name="Text Placeholder 5">
            <a:extLst>
              <a:ext uri="{FF2B5EF4-FFF2-40B4-BE49-F238E27FC236}">
                <a16:creationId xmlns:a16="http://schemas.microsoft.com/office/drawing/2014/main" id="{C55D6E32-1EFB-4936-72B5-CC621A7015E5}"/>
              </a:ext>
            </a:extLst>
          </p:cNvPr>
          <p:cNvSpPr txBox="1">
            <a:spLocks/>
          </p:cNvSpPr>
          <p:nvPr/>
        </p:nvSpPr>
        <p:spPr>
          <a:xfrm>
            <a:off x="1794381" y="3393079"/>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000" b="1" dirty="0">
                <a:solidFill>
                  <a:srgbClr val="E96751"/>
                </a:solidFill>
              </a:rPr>
              <a:t>Voorbeeld: </a:t>
            </a:r>
            <a:r>
              <a:rPr lang="en-US" sz="2000" b="1" dirty="0">
                <a:solidFill>
                  <a:srgbClr val="3B7F81"/>
                </a:solidFill>
              </a:rPr>
              <a:t>Italië: </a:t>
            </a:r>
            <a:r>
              <a:rPr lang="en-US" sz="2000" dirty="0">
                <a:solidFill>
                  <a:srgbClr val="494949"/>
                </a:solidFill>
              </a:rPr>
              <a:t>Agritoeristische bedrijven hebben geprofiteerd van dergelijke maatregelen in </a:t>
            </a:r>
            <a:r>
              <a:rPr lang="en-US" sz="2000" dirty="0">
                <a:solidFill>
                  <a:srgbClr val="E96751"/>
                </a:solidFill>
                <a:hlinkClick r:id="rId5">
                  <a:extLst>
                    <a:ext uri="{A12FA001-AC4F-418D-AE19-62706E023703}">
                      <ahyp:hlinkClr xmlns:ahyp="http://schemas.microsoft.com/office/drawing/2018/hyperlinkcolor" val="tx"/>
                    </a:ext>
                  </a:extLst>
                </a:hlinkClick>
              </a:rPr>
              <a:t>regionale RDP's</a:t>
            </a:r>
            <a:r>
              <a:rPr lang="en-US" sz="2000" dirty="0"/>
              <a:t>. </a:t>
            </a:r>
            <a:r>
              <a:rPr lang="en-US" sz="2000" dirty="0">
                <a:solidFill>
                  <a:srgbClr val="494949"/>
                </a:solidFill>
              </a:rPr>
              <a:t>Middelen uit </a:t>
            </a:r>
            <a:r>
              <a:rPr lang="en-US" sz="2000" dirty="0">
                <a:solidFill>
                  <a:srgbClr val="E96751"/>
                </a:solidFill>
                <a:hlinkClick r:id="rId6">
                  <a:extLst>
                    <a:ext uri="{A12FA001-AC4F-418D-AE19-62706E023703}">
                      <ahyp:hlinkClr xmlns:ahyp="http://schemas.microsoft.com/office/drawing/2018/hyperlinkcolor" val="tx"/>
                    </a:ext>
                  </a:extLst>
                </a:hlinkClick>
              </a:rPr>
              <a:t>het RDP van Apulië </a:t>
            </a:r>
            <a:r>
              <a:rPr lang="en-US" sz="2000" dirty="0">
                <a:solidFill>
                  <a:srgbClr val="494949"/>
                </a:solidFill>
              </a:rPr>
              <a:t>werden toegewezen aan diversificatie van het agritoerisme.</a:t>
            </a:r>
          </a:p>
        </p:txBody>
      </p:sp>
      <p:sp>
        <p:nvSpPr>
          <p:cNvPr id="33" name="Freeform 28">
            <a:extLst>
              <a:ext uri="{FF2B5EF4-FFF2-40B4-BE49-F238E27FC236}">
                <a16:creationId xmlns:a16="http://schemas.microsoft.com/office/drawing/2014/main" id="{CF2ADBA1-E9E4-5CD8-4D07-2A2BB4891F92}"/>
              </a:ext>
            </a:extLst>
          </p:cNvPr>
          <p:cNvSpPr/>
          <p:nvPr/>
        </p:nvSpPr>
        <p:spPr>
          <a:xfrm>
            <a:off x="-15513" y="109727"/>
            <a:ext cx="758215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85B1EAA-1CD4-E243-17DF-ED873DA91A54}"/>
              </a:ext>
            </a:extLst>
          </p:cNvPr>
          <p:cNvSpPr txBox="1">
            <a:spLocks/>
          </p:cNvSpPr>
          <p:nvPr/>
        </p:nvSpPr>
        <p:spPr>
          <a:xfrm>
            <a:off x="1806365"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Regionale ontwikkelingsplannen (ROP's) </a:t>
            </a:r>
          </a:p>
        </p:txBody>
      </p:sp>
      <p:pic>
        <p:nvPicPr>
          <p:cNvPr id="13" name="Picture 12" descr="A blue flag with yellow stars in the center&#10;&#10;AI-generated content may be incorrect.">
            <a:extLst>
              <a:ext uri="{FF2B5EF4-FFF2-40B4-BE49-F238E27FC236}">
                <a16:creationId xmlns:a16="http://schemas.microsoft.com/office/drawing/2014/main" id="{819C71DB-6015-8D67-4A08-702D954146E2}"/>
              </a:ext>
            </a:extLst>
          </p:cNvPr>
          <p:cNvPicPr>
            <a:picLocks noChangeAspect="1"/>
          </p:cNvPicPr>
          <p:nvPr/>
        </p:nvPicPr>
        <p:blipFill>
          <a:blip r:embed="rId7"/>
          <a:stretch>
            <a:fillRect/>
          </a:stretch>
        </p:blipFill>
        <p:spPr>
          <a:xfrm>
            <a:off x="40513" y="34065"/>
            <a:ext cx="1790700" cy="1326444"/>
          </a:xfrm>
          <a:prstGeom prst="flowChartConnector">
            <a:avLst/>
          </a:prstGeom>
        </p:spPr>
      </p:pic>
      <p:pic>
        <p:nvPicPr>
          <p:cNvPr id="32" name="Graphic 31" descr="Target with solid fill">
            <a:extLst>
              <a:ext uri="{FF2B5EF4-FFF2-40B4-BE49-F238E27FC236}">
                <a16:creationId xmlns:a16="http://schemas.microsoft.com/office/drawing/2014/main" id="{FA78B2F1-BAF4-5401-AF2E-BAA81E44DD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70355" y="1343419"/>
            <a:ext cx="633914" cy="633914"/>
          </a:xfrm>
          <a:prstGeom prst="rect">
            <a:avLst/>
          </a:prstGeom>
        </p:spPr>
      </p:pic>
      <p:pic>
        <p:nvPicPr>
          <p:cNvPr id="43" name="Graphic 42" descr="Excellent with solid fill">
            <a:extLst>
              <a:ext uri="{FF2B5EF4-FFF2-40B4-BE49-F238E27FC236}">
                <a16:creationId xmlns:a16="http://schemas.microsoft.com/office/drawing/2014/main" id="{40E6BF56-EE50-CE2A-04E7-EA67CFC8E9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3785" y="3279109"/>
            <a:ext cx="658720" cy="658720"/>
          </a:xfrm>
          <a:prstGeom prst="rect">
            <a:avLst/>
          </a:prstGeom>
        </p:spPr>
      </p:pic>
      <p:sp>
        <p:nvSpPr>
          <p:cNvPr id="48" name="TextBox 47">
            <a:extLst>
              <a:ext uri="{FF2B5EF4-FFF2-40B4-BE49-F238E27FC236}">
                <a16:creationId xmlns:a16="http://schemas.microsoft.com/office/drawing/2014/main" id="{C0E2A7B0-3048-D27B-DB70-DB77916CBD5A}"/>
              </a:ext>
            </a:extLst>
          </p:cNvPr>
          <p:cNvSpPr txBox="1"/>
          <p:nvPr/>
        </p:nvSpPr>
        <p:spPr>
          <a:xfrm>
            <a:off x="547937" y="249318"/>
            <a:ext cx="688501"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5</a:t>
            </a:r>
          </a:p>
        </p:txBody>
      </p:sp>
      <p:cxnSp>
        <p:nvCxnSpPr>
          <p:cNvPr id="6" name="Connector: Elbow 5">
            <a:extLst>
              <a:ext uri="{FF2B5EF4-FFF2-40B4-BE49-F238E27FC236}">
                <a16:creationId xmlns:a16="http://schemas.microsoft.com/office/drawing/2014/main" id="{ACB4A0CF-EB31-FCFC-CE6C-696803CD2317}"/>
              </a:ext>
            </a:extLst>
          </p:cNvPr>
          <p:cNvCxnSpPr>
            <a:cxnSpLocks/>
          </p:cNvCxnSpPr>
          <p:nvPr/>
        </p:nvCxnSpPr>
        <p:spPr>
          <a:xfrm rot="16200000" flipH="1">
            <a:off x="87851" y="2565591"/>
            <a:ext cx="2086628" cy="640366"/>
          </a:xfrm>
          <a:prstGeom prst="bentConnector3">
            <a:avLst>
              <a:gd name="adj1" fmla="val 79215"/>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B850E09-F460-4047-0C98-3BF12B9C8C32}"/>
              </a:ext>
            </a:extLst>
          </p:cNvPr>
          <p:cNvCxnSpPr>
            <a:cxnSpLocks/>
          </p:cNvCxnSpPr>
          <p:nvPr/>
        </p:nvCxnSpPr>
        <p:spPr>
          <a:xfrm rot="16200000" flipH="1">
            <a:off x="612793" y="1570185"/>
            <a:ext cx="1016349" cy="621326"/>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D4F67E80-4186-9428-6617-9431A9A195AD}"/>
              </a:ext>
            </a:extLst>
          </p:cNvPr>
          <p:cNvCxnSpPr>
            <a:cxnSpLocks/>
          </p:cNvCxnSpPr>
          <p:nvPr/>
        </p:nvCxnSpPr>
        <p:spPr>
          <a:xfrm rot="10800000" flipH="1" flipV="1">
            <a:off x="798378" y="3035077"/>
            <a:ext cx="640367" cy="2679624"/>
          </a:xfrm>
          <a:prstGeom prst="bentConnector3">
            <a:avLst>
              <a:gd name="adj1" fmla="val 223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719B4CD9-FF0A-47FC-D0C2-89867954411C}"/>
              </a:ext>
            </a:extLst>
          </p:cNvPr>
          <p:cNvSpPr/>
          <p:nvPr/>
        </p:nvSpPr>
        <p:spPr>
          <a:xfrm>
            <a:off x="1431631" y="4668267"/>
            <a:ext cx="10029647" cy="192669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7" name="Text Placeholder 5">
            <a:extLst>
              <a:ext uri="{FF2B5EF4-FFF2-40B4-BE49-F238E27FC236}">
                <a16:creationId xmlns:a16="http://schemas.microsoft.com/office/drawing/2014/main" id="{0DE484FB-72C0-3FC8-C537-8A896655A939}"/>
              </a:ext>
            </a:extLst>
          </p:cNvPr>
          <p:cNvSpPr txBox="1">
            <a:spLocks/>
          </p:cNvSpPr>
          <p:nvPr/>
        </p:nvSpPr>
        <p:spPr>
          <a:xfrm>
            <a:off x="1775331" y="485254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000" b="1" dirty="0">
                <a:solidFill>
                  <a:srgbClr val="E96751"/>
                </a:solidFill>
              </a:rPr>
              <a:t>Voorbeeld: </a:t>
            </a:r>
            <a:r>
              <a:rPr lang="en-US" sz="2000" b="1" dirty="0">
                <a:solidFill>
                  <a:srgbClr val="3B7F81"/>
                </a:solidFill>
              </a:rPr>
              <a:t>Slovenië: </a:t>
            </a:r>
            <a:r>
              <a:rPr lang="en-US" sz="2000" dirty="0"/>
              <a:t>Via het plattelandsontwikkelingsprogramma konden jonge boeren en ondernemers op het platteland steun krijgen voor innovatief toerisme op boerderijen. In 2021 </a:t>
            </a:r>
            <a:r>
              <a:rPr lang="en-US" sz="2000" dirty="0">
                <a:solidFill>
                  <a:srgbClr val="E96751"/>
                </a:solidFill>
                <a:hlinkClick r:id="rId12">
                  <a:extLst>
                    <a:ext uri="{A12FA001-AC4F-418D-AE19-62706E023703}">
                      <ahyp:hlinkClr xmlns:ahyp="http://schemas.microsoft.com/office/drawing/2018/hyperlinkcolor" val="tx"/>
                    </a:ext>
                  </a:extLst>
                </a:hlinkClick>
              </a:rPr>
              <a:t>heeft Slovenië </a:t>
            </a:r>
            <a:r>
              <a:rPr lang="en-US" sz="2000" dirty="0" err="1">
                <a:solidFill>
                  <a:srgbClr val="E96751"/>
                </a:solidFill>
                <a:hlinkClick r:id="rId12">
                  <a:extLst>
                    <a:ext uri="{A12FA001-AC4F-418D-AE19-62706E023703}">
                      <ahyp:hlinkClr xmlns:ahyp="http://schemas.microsoft.com/office/drawing/2018/hyperlinkcolor" val="tx"/>
                    </a:ext>
                  </a:extLst>
                </a:hlinkClick>
              </a:rPr>
              <a:t>razpisi </a:t>
            </a:r>
            <a:r>
              <a:rPr lang="en-US" sz="2000" dirty="0"/>
              <a:t>(oproepen) </a:t>
            </a:r>
            <a:r>
              <a:rPr lang="en-US" sz="2000" dirty="0">
                <a:solidFill>
                  <a:srgbClr val="E96751"/>
                </a:solidFill>
                <a:hlinkClick r:id="rId12">
                  <a:extLst>
                    <a:ext uri="{A12FA001-AC4F-418D-AE19-62706E023703}">
                      <ahyp:hlinkClr xmlns:ahyp="http://schemas.microsoft.com/office/drawing/2018/hyperlinkcolor" val="tx"/>
                    </a:ext>
                  </a:extLst>
                </a:hlinkClick>
              </a:rPr>
              <a:t>gelanceerd </a:t>
            </a:r>
            <a:r>
              <a:rPr lang="en-US" sz="2000" dirty="0"/>
              <a:t>voor kwaliteitsverbeteringen van toeristische accommodaties, met subsidies tot</a:t>
            </a:r>
            <a:r>
              <a:rPr lang="en-US" sz="2000" b="1" dirty="0"/>
              <a:t> 1,8 miljoen euro </a:t>
            </a:r>
            <a:r>
              <a:rPr lang="en-US" sz="2000" dirty="0"/>
              <a:t>voor nieuwe of gerenoveerde faciliteiten, gedeeltelijk gefinancierd door EU-herstelfondsen. </a:t>
            </a:r>
            <a:endParaRPr lang="en-US" sz="2000" i="1" dirty="0"/>
          </a:p>
        </p:txBody>
      </p:sp>
      <p:pic>
        <p:nvPicPr>
          <p:cNvPr id="28" name="Graphic 27" descr="Excellent with solid fill">
            <a:extLst>
              <a:ext uri="{FF2B5EF4-FFF2-40B4-BE49-F238E27FC236}">
                <a16:creationId xmlns:a16="http://schemas.microsoft.com/office/drawing/2014/main" id="{2D50B464-A6B3-89C0-A398-10F2AC63BB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4735" y="4738575"/>
            <a:ext cx="658720" cy="658720"/>
          </a:xfrm>
          <a:prstGeom prst="rect">
            <a:avLst/>
          </a:prstGeom>
        </p:spPr>
      </p:pic>
      <p:pic>
        <p:nvPicPr>
          <p:cNvPr id="4098" name="Picture 2" descr="Honey village, photo: Jošt Gantar">
            <a:extLst>
              <a:ext uri="{FF2B5EF4-FFF2-40B4-BE49-F238E27FC236}">
                <a16:creationId xmlns:a16="http://schemas.microsoft.com/office/drawing/2014/main" id="{C9E45BCB-0132-2F3D-9822-602A6AB679A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034" t="14526" r="9954" b="11606"/>
          <a:stretch>
            <a:fillRect/>
          </a:stretch>
        </p:blipFill>
        <p:spPr bwMode="auto">
          <a:xfrm>
            <a:off x="9733470" y="14374"/>
            <a:ext cx="2160809" cy="141858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3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Je hebt voltooid... Module 7 (Deel 1)</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US" sz="2400" dirty="0">
                <a:solidFill>
                  <a:srgbClr val="414141"/>
                </a:solidFill>
              </a:rPr>
              <a:t>Inleiding tot particuliere en Europese financiering</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7 (deel 2)</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734625"/>
          </a:xfrm>
          <a:prstGeom prst="rect">
            <a:avLst/>
          </a:prstGeom>
          <a:noFill/>
        </p:spPr>
        <p:txBody>
          <a:bodyPr wrap="square" rtlCol="0">
            <a:spAutoFit/>
          </a:bodyPr>
          <a:lstStyle/>
          <a:p>
            <a:pPr algn="ctr">
              <a:lnSpc>
                <a:spcPts val="2520"/>
              </a:lnSpc>
            </a:pPr>
            <a:r>
              <a:rPr lang="en-US" sz="2400" dirty="0">
                <a:solidFill>
                  <a:srgbClr val="414141"/>
                </a:solidFill>
              </a:rPr>
              <a:t>Vind de juiste financiering</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Het volgende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Goed gedaan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2CBC-52A5-4463-CA4F-CD2E18BD4E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F688D3-A0E9-3F84-8DB2-15EBAF93D61B}"/>
              </a:ext>
            </a:extLst>
          </p:cNvPr>
          <p:cNvSpPr>
            <a:spLocks noGrp="1"/>
          </p:cNvSpPr>
          <p:nvPr>
            <p:ph type="body" sz="quarter" idx="18"/>
          </p:nvPr>
        </p:nvSpPr>
        <p:spPr>
          <a:xfrm>
            <a:off x="8097183" y="1843806"/>
            <a:ext cx="3745864" cy="870198"/>
          </a:xfrm>
        </p:spPr>
        <p:txBody>
          <a:bodyPr/>
          <a:lstStyle/>
          <a:p>
            <a:pPr>
              <a:spcAft>
                <a:spcPts val="600"/>
              </a:spcAft>
            </a:pPr>
            <a:r>
              <a:rPr lang="en-GB" sz="3200" b="1" dirty="0">
                <a:solidFill>
                  <a:schemeClr val="bg1">
                    <a:lumMod val="95000"/>
                  </a:schemeClr>
                </a:solidFill>
              </a:rPr>
              <a:t>Financierings- en financieringsopties</a:t>
            </a:r>
          </a:p>
        </p:txBody>
      </p:sp>
      <p:sp>
        <p:nvSpPr>
          <p:cNvPr id="3" name="Text Placeholder 2">
            <a:extLst>
              <a:ext uri="{FF2B5EF4-FFF2-40B4-BE49-F238E27FC236}">
                <a16:creationId xmlns:a16="http://schemas.microsoft.com/office/drawing/2014/main" id="{64196694-A6F8-9E75-BEDD-91B9278F6892}"/>
              </a:ext>
            </a:extLst>
          </p:cNvPr>
          <p:cNvSpPr>
            <a:spLocks noGrp="1"/>
          </p:cNvSpPr>
          <p:nvPr>
            <p:ph type="body" sz="quarter" idx="19"/>
          </p:nvPr>
        </p:nvSpPr>
        <p:spPr>
          <a:xfrm>
            <a:off x="9077326" y="922205"/>
            <a:ext cx="2466288" cy="319777"/>
          </a:xfrm>
        </p:spPr>
        <p:txBody>
          <a:bodyPr/>
          <a:lstStyle/>
          <a:p>
            <a:pPr marL="0" indent="0" defTabSz="914400" rtl="0" eaLnBrk="1" latinLnBrk="0" hangingPunct="1">
              <a:lnSpc>
                <a:spcPct val="100000"/>
              </a:lnSpc>
              <a:spcBef>
                <a:spcPts val="0"/>
              </a:spcBef>
              <a:buFont typeface="Arial" panose="020B0604020202020204" pitchFamily="34" charset="0"/>
              <a:buNone/>
            </a:pPr>
            <a:r>
              <a:rPr lang="en-GB" dirty="0"/>
              <a:t>Module 7</a:t>
            </a:r>
          </a:p>
        </p:txBody>
      </p:sp>
      <p:sp>
        <p:nvSpPr>
          <p:cNvPr id="5" name="Text Placeholder 4">
            <a:extLst>
              <a:ext uri="{FF2B5EF4-FFF2-40B4-BE49-F238E27FC236}">
                <a16:creationId xmlns:a16="http://schemas.microsoft.com/office/drawing/2014/main" id="{7E7E87E4-57FE-7CB9-CD7B-4DE137E5D180}"/>
              </a:ext>
            </a:extLst>
          </p:cNvPr>
          <p:cNvSpPr>
            <a:spLocks noGrp="1"/>
          </p:cNvSpPr>
          <p:nvPr>
            <p:ph type="body" sz="quarter" idx="23"/>
          </p:nvPr>
        </p:nvSpPr>
        <p:spPr>
          <a:xfrm>
            <a:off x="455460" y="3933819"/>
            <a:ext cx="11253303" cy="1248936"/>
          </a:xfrm>
        </p:spPr>
        <p:txBody>
          <a:bodyPr/>
          <a:lstStyle/>
          <a:p>
            <a:r>
              <a:rPr lang="en-US" sz="2000" b="1" dirty="0">
                <a:solidFill>
                  <a:srgbClr val="EC7C69"/>
                </a:solidFill>
              </a:rPr>
              <a:t>Overzicht: </a:t>
            </a:r>
            <a:r>
              <a:rPr lang="en-US" sz="2000" dirty="0"/>
              <a:t>Deze module helpt u bij het plannen van uw financiën en het verkennen van financieringsopties voor uw alternatieve accommodatiebedrijf. U ontdekt een scala aan mogelijkheden, van </a:t>
            </a:r>
            <a:r>
              <a:rPr lang="en-US" sz="2000" b="1" dirty="0"/>
              <a:t>persoonlijke spaargelden en overheidssubsidies tot ethische kredietverstrekkers en groene investeerders</a:t>
            </a:r>
            <a:r>
              <a:rPr lang="en-US" sz="2000" dirty="0"/>
              <a:t>. Ontdek wat financiers zoeken, zoals solide bedrijfsplannen, meetbare duurzaamheidseffecten en financiële levensvatbaarheid. Dit onderdeel is praktisch en informatief en ondersteunt aspirant-ondernemers bij het opzetten en financieren van duurzame toeristische accommodaties. Ook worden landspecifieke financieringsmogelijkheden in Europa onderzocht. Aan het einde bent u in staat om de juiste financieringsroute te kiezen en investeerders of financiers duidelijk en doelgericht te benaderen.</a:t>
            </a:r>
            <a:endParaRPr lang="en-US" sz="2000" dirty="0">
              <a:solidFill>
                <a:srgbClr val="414141"/>
              </a:solidFill>
            </a:endParaRPr>
          </a:p>
        </p:txBody>
      </p:sp>
      <p:sp>
        <p:nvSpPr>
          <p:cNvPr id="11" name="Slide Number Placeholder 5">
            <a:extLst>
              <a:ext uri="{FF2B5EF4-FFF2-40B4-BE49-F238E27FC236}">
                <a16:creationId xmlns:a16="http://schemas.microsoft.com/office/drawing/2014/main" id="{197C7FAE-AF20-E47D-F038-6AE28908779E}"/>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a:t>
            </a:fld>
            <a:endParaRPr lang="fr-CA" dirty="0"/>
          </a:p>
        </p:txBody>
      </p:sp>
      <p:pic>
        <p:nvPicPr>
          <p:cNvPr id="10" name="Picture Placeholder 9" descr="A person's hands over a key on papers&#10;&#10;AI-generated content may be incorrect.">
            <a:extLst>
              <a:ext uri="{FF2B5EF4-FFF2-40B4-BE49-F238E27FC236}">
                <a16:creationId xmlns:a16="http://schemas.microsoft.com/office/drawing/2014/main" id="{AECACBD3-A3B8-77EF-F77A-AE9E9309FC29}"/>
              </a:ext>
            </a:extLst>
          </p:cNvPr>
          <p:cNvPicPr>
            <a:picLocks noGrp="1" noChangeAspect="1"/>
          </p:cNvPicPr>
          <p:nvPr>
            <p:ph type="pic" sz="quarter" idx="22"/>
          </p:nvPr>
        </p:nvPicPr>
        <p:blipFill>
          <a:blip r:embed="rId2"/>
          <a:srcRect t="15707" b="15707"/>
          <a:stretch>
            <a:fillRect/>
          </a:stretch>
        </p:blipFill>
        <p:spPr>
          <a:xfrm>
            <a:off x="3175" y="149225"/>
            <a:ext cx="8094663" cy="3703638"/>
          </a:xfrm>
        </p:spPr>
      </p:pic>
      <p:sp>
        <p:nvSpPr>
          <p:cNvPr id="6" name="Text Placeholder 5">
            <a:extLst>
              <a:ext uri="{FF2B5EF4-FFF2-40B4-BE49-F238E27FC236}">
                <a16:creationId xmlns:a16="http://schemas.microsoft.com/office/drawing/2014/main" id="{2B42F8D6-BAE6-A122-5F9E-640E56769B37}"/>
              </a:ext>
            </a:extLst>
          </p:cNvPr>
          <p:cNvSpPr>
            <a:spLocks noGrp="1"/>
          </p:cNvSpPr>
          <p:nvPr>
            <p:ph type="body" sz="quarter" idx="66"/>
          </p:nvPr>
        </p:nvSpPr>
        <p:spPr/>
        <p:txBody>
          <a:bodyPr/>
          <a:lstStyle/>
          <a:p>
            <a:endParaRPr lang="en-IE"/>
          </a:p>
        </p:txBody>
      </p:sp>
    </p:spTree>
    <p:extLst>
      <p:ext uri="{BB962C8B-B14F-4D97-AF65-F5344CB8AC3E}">
        <p14:creationId xmlns:p14="http://schemas.microsoft.com/office/powerpoint/2010/main" val="307627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A85B1-DB85-36CC-BC0E-951B4D3543E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4528130-83CA-9537-D5ED-DFAB7C34201E}"/>
              </a:ext>
            </a:extLst>
          </p:cNvPr>
          <p:cNvSpPr>
            <a:spLocks noGrp="1"/>
          </p:cNvSpPr>
          <p:nvPr>
            <p:ph type="body" sz="quarter" idx="16"/>
          </p:nvPr>
        </p:nvSpPr>
        <p:spPr>
          <a:xfrm>
            <a:off x="352931" y="2487978"/>
            <a:ext cx="5282339" cy="3066422"/>
          </a:xfrm>
        </p:spPr>
        <p:txBody>
          <a:bodyPr>
            <a:normAutofit/>
          </a:bodyPr>
          <a:lstStyle/>
          <a:p>
            <a:r>
              <a:rPr lang="en-US" sz="4400" b="1" dirty="0"/>
              <a:t>Particuliere en gemengde financiering</a:t>
            </a:r>
            <a:endParaRPr lang="en-IE" sz="4000" b="1" dirty="0"/>
          </a:p>
        </p:txBody>
      </p:sp>
      <p:sp>
        <p:nvSpPr>
          <p:cNvPr id="10" name="Text Placeholder 9">
            <a:extLst>
              <a:ext uri="{FF2B5EF4-FFF2-40B4-BE49-F238E27FC236}">
                <a16:creationId xmlns:a16="http://schemas.microsoft.com/office/drawing/2014/main" id="{BD094004-2366-BFDF-C06C-2B67DED73EC9}"/>
              </a:ext>
            </a:extLst>
          </p:cNvPr>
          <p:cNvSpPr>
            <a:spLocks noGrp="1"/>
          </p:cNvSpPr>
          <p:nvPr>
            <p:ph type="body" sz="quarter" idx="17"/>
          </p:nvPr>
        </p:nvSpPr>
        <p:spPr/>
        <p:txBody>
          <a:bodyPr/>
          <a:lstStyle/>
          <a:p>
            <a:r>
              <a:rPr lang="en-IE" dirty="0"/>
              <a:t>01</a:t>
            </a:r>
          </a:p>
        </p:txBody>
      </p:sp>
      <p:pic>
        <p:nvPicPr>
          <p:cNvPr id="6" name="Picture Placeholder 5">
            <a:extLst>
              <a:ext uri="{FF2B5EF4-FFF2-40B4-BE49-F238E27FC236}">
                <a16:creationId xmlns:a16="http://schemas.microsoft.com/office/drawing/2014/main" id="{3A61A2CE-F064-E814-48EE-F024F9D41B1F}"/>
              </a:ext>
            </a:extLst>
          </p:cNvPr>
          <p:cNvPicPr>
            <a:picLocks noGrp="1" noChangeAspect="1"/>
          </p:cNvPicPr>
          <p:nvPr>
            <p:ph type="pic" sz="quarter" idx="19"/>
          </p:nvPr>
        </p:nvPicPr>
        <p:blipFill>
          <a:blip r:embed="rId2"/>
          <a:srcRect t="26847" b="26847"/>
          <a:stretch>
            <a:fillRect/>
          </a:stretch>
        </p:blipFill>
        <p:spPr/>
      </p:pic>
    </p:spTree>
    <p:extLst>
      <p:ext uri="{BB962C8B-B14F-4D97-AF65-F5344CB8AC3E}">
        <p14:creationId xmlns:p14="http://schemas.microsoft.com/office/powerpoint/2010/main" val="116240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44EAE4-6B04-9749-D218-6A9324D1705B}"/>
              </a:ext>
            </a:extLst>
          </p:cNvPr>
          <p:cNvSpPr>
            <a:spLocks noGrp="1"/>
          </p:cNvSpPr>
          <p:nvPr>
            <p:ph type="body" sz="quarter" idx="16"/>
          </p:nvPr>
        </p:nvSpPr>
        <p:spPr>
          <a:xfrm>
            <a:off x="774803" y="210600"/>
            <a:ext cx="10614687" cy="803654"/>
          </a:xfrm>
        </p:spPr>
        <p:txBody>
          <a:bodyPr/>
          <a:lstStyle/>
          <a:p>
            <a:r>
              <a:rPr lang="en-US" dirty="0">
                <a:solidFill>
                  <a:srgbClr val="E96751"/>
                </a:solidFill>
              </a:rPr>
              <a:t>Veelgebruikte financieringsjargon, eenvoudig uitgelegd</a:t>
            </a:r>
            <a:endParaRPr lang="en-IE" dirty="0">
              <a:solidFill>
                <a:srgbClr val="E96751"/>
              </a:solidFill>
            </a:endParaRPr>
          </a:p>
        </p:txBody>
      </p:sp>
      <p:graphicFrame>
        <p:nvGraphicFramePr>
          <p:cNvPr id="9" name="Table 8">
            <a:extLst>
              <a:ext uri="{FF2B5EF4-FFF2-40B4-BE49-F238E27FC236}">
                <a16:creationId xmlns:a16="http://schemas.microsoft.com/office/drawing/2014/main" id="{F6C2B775-0F60-13A9-B707-F823E5775225}"/>
              </a:ext>
            </a:extLst>
          </p:cNvPr>
          <p:cNvGraphicFramePr>
            <a:graphicFrameLocks noGrp="1"/>
          </p:cNvGraphicFramePr>
          <p:nvPr>
            <p:extLst>
              <p:ext uri="{D42A27DB-BD31-4B8C-83A1-F6EECF244321}">
                <p14:modId xmlns:p14="http://schemas.microsoft.com/office/powerpoint/2010/main" val="1896411806"/>
              </p:ext>
            </p:extLst>
          </p:nvPr>
        </p:nvGraphicFramePr>
        <p:xfrm>
          <a:off x="873890" y="747554"/>
          <a:ext cx="10515600" cy="4663440"/>
        </p:xfrm>
        <a:graphic>
          <a:graphicData uri="http://schemas.openxmlformats.org/drawingml/2006/table">
            <a:tbl>
              <a:tblPr/>
              <a:tblGrid>
                <a:gridCol w="2116960">
                  <a:extLst>
                    <a:ext uri="{9D8B030D-6E8A-4147-A177-3AD203B41FA5}">
                      <a16:colId xmlns:a16="http://schemas.microsoft.com/office/drawing/2014/main" val="212161901"/>
                    </a:ext>
                  </a:extLst>
                </a:gridCol>
                <a:gridCol w="8398640">
                  <a:extLst>
                    <a:ext uri="{9D8B030D-6E8A-4147-A177-3AD203B41FA5}">
                      <a16:colId xmlns:a16="http://schemas.microsoft.com/office/drawing/2014/main" val="1014453301"/>
                    </a:ext>
                  </a:extLst>
                </a:gridCol>
              </a:tblGrid>
              <a:tr h="0">
                <a:tc>
                  <a:txBody>
                    <a:bodyPr/>
                    <a:lstStyle/>
                    <a:p>
                      <a:r>
                        <a:rPr lang="en-IE" sz="1600" b="1" dirty="0">
                          <a:solidFill>
                            <a:schemeClr val="bg1"/>
                          </a:solidFill>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r>
                        <a:rPr lang="en-IE" sz="1600" b="1" dirty="0">
                          <a:solidFill>
                            <a:schemeClr val="bg1"/>
                          </a:solidFill>
                        </a:rPr>
                        <a:t>Wat het betekent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286521008"/>
                  </a:ext>
                </a:extLst>
              </a:tr>
              <a:tr h="0">
                <a:tc>
                  <a:txBody>
                    <a:bodyPr/>
                    <a:lstStyle/>
                    <a:p>
                      <a:r>
                        <a:rPr lang="en-IE" sz="1600" b="1" dirty="0">
                          <a:solidFill>
                            <a:srgbClr val="494949"/>
                          </a:solidFill>
                        </a:rPr>
                        <a:t>Subsidie</a:t>
                      </a:r>
                      <a:endParaRPr lang="en-IE" sz="16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Gratis financiering (geen terugbetaling) – meestal verbonden aan regels en rapportages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64438"/>
                  </a:ext>
                </a:extLst>
              </a:tr>
              <a:tr h="0">
                <a:tc>
                  <a:txBody>
                    <a:bodyPr/>
                    <a:lstStyle/>
                    <a:p>
                      <a:r>
                        <a:rPr lang="en-IE" sz="1600" b="1" dirty="0">
                          <a:solidFill>
                            <a:srgbClr val="494949"/>
                          </a:solidFill>
                        </a:rPr>
                        <a:t>Lening</a:t>
                      </a:r>
                      <a:endParaRPr lang="en-IE" sz="16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Geleend geld dat maandelijks met rente moet worden terugbetaald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7650527"/>
                  </a:ext>
                </a:extLst>
              </a:tr>
              <a:tr h="0">
                <a:tc>
                  <a:txBody>
                    <a:bodyPr/>
                    <a:lstStyle/>
                    <a:p>
                      <a:r>
                        <a:rPr lang="en-IE" sz="1600" b="1">
                          <a:solidFill>
                            <a:srgbClr val="494949"/>
                          </a:solidFill>
                        </a:rPr>
                        <a:t>Medefinanciering</a:t>
                      </a:r>
                      <a:endParaRPr lang="en-IE" sz="16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U moet een deel van de kosten zelf dragen (bijvoorbeeld 30-50% van het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967121"/>
                  </a:ext>
                </a:extLst>
              </a:tr>
              <a:tr h="0">
                <a:tc>
                  <a:txBody>
                    <a:bodyPr/>
                    <a:lstStyle/>
                    <a:p>
                      <a:r>
                        <a:rPr lang="en-IE" sz="1600" b="1">
                          <a:solidFill>
                            <a:srgbClr val="494949"/>
                          </a:solidFill>
                        </a:rPr>
                        <a:t>Gefaseerde financiering</a:t>
                      </a:r>
                      <a:endParaRPr lang="en-IE" sz="16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Geld dat in fasen wordt uitbetaald (planning &gt; bouw &gt; oplevering)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138467"/>
                  </a:ext>
                </a:extLst>
              </a:tr>
              <a:tr h="0">
                <a:tc>
                  <a:txBody>
                    <a:bodyPr/>
                    <a:lstStyle/>
                    <a:p>
                      <a:r>
                        <a:rPr lang="en-IE" sz="1600" b="1">
                          <a:solidFill>
                            <a:srgbClr val="494949"/>
                          </a:solidFill>
                        </a:rPr>
                        <a:t>Impactinvestering</a:t>
                      </a:r>
                      <a:endParaRPr lang="en-IE" sz="16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Particuliere investeerders die groene/sociale bedrijven steunen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9297463"/>
                  </a:ext>
                </a:extLst>
              </a:tr>
              <a:tr h="0">
                <a:tc>
                  <a:txBody>
                    <a:bodyPr/>
                    <a:lstStyle/>
                    <a:p>
                      <a:r>
                        <a:rPr lang="en-IE" sz="1600" b="1" dirty="0">
                          <a:solidFill>
                            <a:srgbClr val="494949"/>
                          </a:solidFill>
                        </a:rPr>
                        <a:t>Pitch Deck</a:t>
                      </a:r>
                      <a:endParaRPr lang="en-IE" sz="16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Een korte visuele presentatie van uw idee voor investeerders of subsidies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6584278"/>
                  </a:ext>
                </a:extLst>
              </a:tr>
              <a:tr h="0">
                <a:tc>
                  <a:txBody>
                    <a:bodyPr/>
                    <a:lstStyle/>
                    <a:p>
                      <a:r>
                        <a:rPr lang="en-IE" sz="1600" b="1" dirty="0">
                          <a:solidFill>
                            <a:srgbClr val="494949"/>
                          </a:solidFill>
                        </a:rPr>
                        <a:t>Financieringsoproep</a:t>
                      </a:r>
                      <a:endParaRPr lang="en-IE" sz="16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Een specifieke mogelijkheid om een subsidie aan te vragen (met deadline +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4829334"/>
                  </a:ext>
                </a:extLst>
              </a:tr>
              <a:tr h="0">
                <a:tc>
                  <a:txBody>
                    <a:bodyPr/>
                    <a:lstStyle/>
                    <a:p>
                      <a:r>
                        <a:rPr lang="en-US" sz="1600" b="1" dirty="0">
                          <a:solidFill>
                            <a:srgbClr val="494949"/>
                          </a:solidFill>
                        </a:rPr>
                        <a:t>Persoonlijke spaargelden</a:t>
                      </a:r>
                      <a:r>
                        <a:rPr lang="en-US" sz="1600" dirty="0">
                          <a:solidFill>
                            <a:srgbClr val="494949"/>
                          </a:solidFill>
                        </a:rPr>
                        <a:t> </a:t>
                      </a:r>
                      <a:endParaRPr lang="en-IE" sz="16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Uw eigen geld. Ideaal voor kleinschalige start-ups, maar mogelijk niet voldoende op zichzelf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5600924"/>
                  </a:ext>
                </a:extLst>
              </a:tr>
              <a:tr h="0">
                <a:tc>
                  <a:txBody>
                    <a:bodyPr/>
                    <a:lstStyle/>
                    <a:p>
                      <a:r>
                        <a:rPr lang="en-US" sz="1600" b="1" dirty="0">
                          <a:solidFill>
                            <a:srgbClr val="494949"/>
                          </a:solidFill>
                        </a:rPr>
                        <a:t>Microkredieten</a:t>
                      </a:r>
                      <a:endParaRPr lang="en-IE" sz="16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494949"/>
                          </a:solidFill>
                        </a:rPr>
                        <a:t>Kleine leningen (vaak € 5.000–€ 25.000) voor startende ondernemers, beschikbaar via nationale programma's (bijv. Microfinance Ireland, Slovenski </a:t>
                      </a:r>
                      <a:r>
                        <a:rPr lang="en-US" sz="1600" dirty="0" err="1">
                          <a:solidFill>
                            <a:srgbClr val="494949"/>
                          </a:solidFill>
                        </a:rPr>
                        <a:t>Podjetniški Sklad</a:t>
                      </a:r>
                      <a:r>
                        <a:rPr lang="en-US" sz="1600" dirty="0">
                          <a:solidFill>
                            <a:srgbClr val="494949"/>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3372071"/>
                  </a:ext>
                </a:extLst>
              </a:tr>
              <a:tr h="0">
                <a:tc>
                  <a:txBody>
                    <a:bodyPr/>
                    <a:lstStyle/>
                    <a:p>
                      <a:r>
                        <a:rPr lang="en-US" sz="1600" b="1" dirty="0">
                          <a:solidFill>
                            <a:srgbClr val="494949"/>
                          </a:solidFill>
                        </a:rPr>
                        <a:t>Overheidssubsidies</a:t>
                      </a:r>
                      <a:r>
                        <a:rPr lang="en-US" sz="1600" dirty="0">
                          <a:solidFill>
                            <a:srgbClr val="494949"/>
                          </a:solidFill>
                        </a:rPr>
                        <a:t> </a:t>
                      </a:r>
                      <a:endParaRPr lang="en-IE" sz="16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494949"/>
                          </a:solidFill>
                        </a:rPr>
                        <a:t>Niet-terugvorderbare fondsen uit door de EU gesteunde regelingen zoals LEADER (Ierland, Slovenië, Italië), PSR (Italië) of groene innovatiefondsen (Nederland).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869110"/>
                  </a:ext>
                </a:extLst>
              </a:tr>
            </a:tbl>
          </a:graphicData>
        </a:graphic>
      </p:graphicFrame>
    </p:spTree>
    <p:extLst>
      <p:ext uri="{BB962C8B-B14F-4D97-AF65-F5344CB8AC3E}">
        <p14:creationId xmlns:p14="http://schemas.microsoft.com/office/powerpoint/2010/main" val="125233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2380B-5EAE-75F2-8636-4E1704EC51D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C8B5C12-19F5-6DE3-5F05-EC4704B7ECCF}"/>
              </a:ext>
            </a:extLst>
          </p:cNvPr>
          <p:cNvSpPr>
            <a:spLocks noGrp="1"/>
          </p:cNvSpPr>
          <p:nvPr>
            <p:ph type="body" sz="quarter" idx="16"/>
          </p:nvPr>
        </p:nvSpPr>
        <p:spPr>
          <a:xfrm>
            <a:off x="774803" y="210600"/>
            <a:ext cx="10614687" cy="803654"/>
          </a:xfrm>
        </p:spPr>
        <p:txBody>
          <a:bodyPr/>
          <a:lstStyle/>
          <a:p>
            <a:r>
              <a:rPr lang="en-US" dirty="0">
                <a:solidFill>
                  <a:srgbClr val="E96751"/>
                </a:solidFill>
              </a:rPr>
              <a:t>Veelgebruikte financieringsjargon, eenvoudig uitgelegd</a:t>
            </a:r>
            <a:endParaRPr lang="en-IE" dirty="0">
              <a:solidFill>
                <a:srgbClr val="E96751"/>
              </a:solidFill>
            </a:endParaRPr>
          </a:p>
        </p:txBody>
      </p:sp>
      <p:graphicFrame>
        <p:nvGraphicFramePr>
          <p:cNvPr id="9" name="Table 8">
            <a:extLst>
              <a:ext uri="{FF2B5EF4-FFF2-40B4-BE49-F238E27FC236}">
                <a16:creationId xmlns:a16="http://schemas.microsoft.com/office/drawing/2014/main" id="{AA58C107-E92F-57BB-C81F-9DE53F193799}"/>
              </a:ext>
            </a:extLst>
          </p:cNvPr>
          <p:cNvGraphicFramePr>
            <a:graphicFrameLocks noGrp="1"/>
          </p:cNvGraphicFramePr>
          <p:nvPr>
            <p:extLst>
              <p:ext uri="{D42A27DB-BD31-4B8C-83A1-F6EECF244321}">
                <p14:modId xmlns:p14="http://schemas.microsoft.com/office/powerpoint/2010/main" val="1463534851"/>
              </p:ext>
            </p:extLst>
          </p:nvPr>
        </p:nvGraphicFramePr>
        <p:xfrm>
          <a:off x="873890" y="747554"/>
          <a:ext cx="10515600" cy="2834640"/>
        </p:xfrm>
        <a:graphic>
          <a:graphicData uri="http://schemas.openxmlformats.org/drawingml/2006/table">
            <a:tbl>
              <a:tblPr/>
              <a:tblGrid>
                <a:gridCol w="2888485">
                  <a:extLst>
                    <a:ext uri="{9D8B030D-6E8A-4147-A177-3AD203B41FA5}">
                      <a16:colId xmlns:a16="http://schemas.microsoft.com/office/drawing/2014/main" val="212161901"/>
                    </a:ext>
                  </a:extLst>
                </a:gridCol>
                <a:gridCol w="7627115">
                  <a:extLst>
                    <a:ext uri="{9D8B030D-6E8A-4147-A177-3AD203B41FA5}">
                      <a16:colId xmlns:a16="http://schemas.microsoft.com/office/drawing/2014/main" val="1014453301"/>
                    </a:ext>
                  </a:extLst>
                </a:gridCol>
              </a:tblGrid>
              <a:tr h="0">
                <a:tc>
                  <a:txBody>
                    <a:bodyPr/>
                    <a:lstStyle/>
                    <a:p>
                      <a:r>
                        <a:rPr lang="en-IE" sz="2200" b="1" dirty="0">
                          <a:solidFill>
                            <a:schemeClr val="bg1"/>
                          </a:solidFill>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r>
                        <a:rPr lang="en-IE" sz="2200" b="1" dirty="0">
                          <a:solidFill>
                            <a:schemeClr val="bg1"/>
                          </a:solidFill>
                        </a:rPr>
                        <a:t>Wat het betekent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286521008"/>
                  </a:ext>
                </a:extLst>
              </a:tr>
              <a:tr h="0">
                <a:tc>
                  <a:txBody>
                    <a:bodyPr/>
                    <a:lstStyle/>
                    <a:p>
                      <a:r>
                        <a:rPr lang="en-US" sz="2000" b="1" dirty="0">
                          <a:solidFill>
                            <a:srgbClr val="494949"/>
                          </a:solidFill>
                        </a:rPr>
                        <a:t>Toeristische investeringsprogramma's</a:t>
                      </a:r>
                      <a:r>
                        <a:rPr lang="en-US" sz="2000" dirty="0">
                          <a:solidFill>
                            <a:srgbClr val="494949"/>
                          </a:solidFill>
                        </a:rPr>
                        <a:t> </a:t>
                      </a:r>
                      <a:endParaRPr lang="en-IE" sz="20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494949"/>
                          </a:solidFill>
                        </a:rPr>
                        <a:t>Aangeboden door nationale toeristische instanties zoals Fáilte Ireland of SPIRIT Slovenia.</a:t>
                      </a:r>
                    </a:p>
                    <a:p>
                      <a:endParaRPr lang="en-US" sz="20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34702"/>
                  </a:ext>
                </a:extLst>
              </a:tr>
              <a:tr h="0">
                <a:tc>
                  <a:txBody>
                    <a:bodyPr/>
                    <a:lstStyle/>
                    <a:p>
                      <a:r>
                        <a:rPr lang="en-US" sz="2000" b="1" dirty="0">
                          <a:solidFill>
                            <a:srgbClr val="494949"/>
                          </a:solidFill>
                        </a:rPr>
                        <a:t>Ethische of groene investeerders</a:t>
                      </a:r>
                      <a:r>
                        <a:rPr lang="en-US" sz="2000" dirty="0">
                          <a:solidFill>
                            <a:srgbClr val="494949"/>
                          </a:solidFill>
                        </a:rPr>
                        <a:t> </a:t>
                      </a:r>
                      <a:endParaRPr lang="en-IE" sz="20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494949"/>
                          </a:solidFill>
                        </a:rPr>
                        <a:t>Particulieren of fondsen die sociale en milieuvriendelijke projecten ondersteunen.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460163"/>
                  </a:ext>
                </a:extLst>
              </a:tr>
              <a:tr h="0">
                <a:tc>
                  <a:txBody>
                    <a:bodyPr/>
                    <a:lstStyle/>
                    <a:p>
                      <a:r>
                        <a:rPr lang="en-US" sz="2000" b="1" dirty="0">
                          <a:solidFill>
                            <a:srgbClr val="494949"/>
                          </a:solidFill>
                        </a:rPr>
                        <a:t>Crowdfunding</a:t>
                      </a:r>
                      <a:endParaRPr lang="en-IE" sz="20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494949"/>
                          </a:solidFill>
                        </a:rPr>
                        <a:t>Platforms waar u kleine bijdragen kunt inzamelen van veel supporters, vaak in ruil voor extraatjes of vroege boekingen.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7960717"/>
                  </a:ext>
                </a:extLst>
              </a:tr>
            </a:tbl>
          </a:graphicData>
        </a:graphic>
      </p:graphicFrame>
    </p:spTree>
    <p:extLst>
      <p:ext uri="{BB962C8B-B14F-4D97-AF65-F5344CB8AC3E}">
        <p14:creationId xmlns:p14="http://schemas.microsoft.com/office/powerpoint/2010/main" val="291918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C68B-A275-9862-6AC1-4164D28221E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44FEB60-DFAA-23E5-6CC8-C86FB7CE558B}"/>
              </a:ext>
            </a:extLst>
          </p:cNvPr>
          <p:cNvSpPr>
            <a:spLocks noGrp="1"/>
          </p:cNvSpPr>
          <p:nvPr>
            <p:ph type="body" sz="quarter" idx="18"/>
          </p:nvPr>
        </p:nvSpPr>
        <p:spPr>
          <a:xfrm>
            <a:off x="639320" y="3392026"/>
            <a:ext cx="2927720" cy="1049221"/>
          </a:xfrm>
        </p:spPr>
        <p:txBody>
          <a:bodyPr/>
          <a:lstStyle/>
          <a:p>
            <a:pPr algn="ctr">
              <a:lnSpc>
                <a:spcPct val="100000"/>
              </a:lnSpc>
            </a:pPr>
            <a:r>
              <a:rPr lang="en-IE" sz="3000" dirty="0"/>
              <a:t>Persoonlijk kapitaal en/of spaargeld</a:t>
            </a:r>
          </a:p>
        </p:txBody>
      </p:sp>
      <p:pic>
        <p:nvPicPr>
          <p:cNvPr id="6" name="Picture Placeholder 5" descr="A person putting money in a purse&#10;&#10;AI-generated content may be incorrect.">
            <a:extLst>
              <a:ext uri="{FF2B5EF4-FFF2-40B4-BE49-F238E27FC236}">
                <a16:creationId xmlns:a16="http://schemas.microsoft.com/office/drawing/2014/main" id="{6E780C65-F0CE-1F2C-206F-B6ED7E09E43C}"/>
              </a:ext>
            </a:extLst>
          </p:cNvPr>
          <p:cNvPicPr>
            <a:picLocks noGrp="1" noChangeAspect="1"/>
          </p:cNvPicPr>
          <p:nvPr>
            <p:ph type="pic" sz="quarter" idx="10"/>
          </p:nvPr>
        </p:nvPicPr>
        <p:blipFill>
          <a:blip r:embed="rId2"/>
          <a:srcRect t="31045" b="31045"/>
          <a:stretch>
            <a:fillRect/>
          </a:stretch>
        </p:blipFill>
        <p:spPr/>
      </p:pic>
      <p:sp>
        <p:nvSpPr>
          <p:cNvPr id="3" name="Text Placeholder 2">
            <a:extLst>
              <a:ext uri="{FF2B5EF4-FFF2-40B4-BE49-F238E27FC236}">
                <a16:creationId xmlns:a16="http://schemas.microsoft.com/office/drawing/2014/main" id="{08B1E20D-E9B8-B271-31EE-3611EF4109A5}"/>
              </a:ext>
            </a:extLst>
          </p:cNvPr>
          <p:cNvSpPr>
            <a:spLocks noGrp="1"/>
          </p:cNvSpPr>
          <p:nvPr>
            <p:ph type="body" sz="quarter" idx="21"/>
          </p:nvPr>
        </p:nvSpPr>
        <p:spPr>
          <a:xfrm>
            <a:off x="4716694" y="366912"/>
            <a:ext cx="6989006" cy="3499183"/>
          </a:xfrm>
        </p:spPr>
        <p:txBody>
          <a:bodyPr/>
          <a:lstStyle/>
          <a:p>
            <a:pPr>
              <a:spcAft>
                <a:spcPts val="600"/>
              </a:spcAft>
            </a:pPr>
            <a:r>
              <a:rPr lang="en-US" sz="2000" dirty="0"/>
              <a:t>Voor het opzetten van innovatieve toeristische accommodaties is vaak financiering uit meerdere bronnen nodig. In dit gedeelte wordt een overzicht gegeven van financieringsmogelijkheden, van zelffinanciering tot gemengde financiering:</a:t>
            </a:r>
          </a:p>
          <a:p>
            <a:pPr>
              <a:spcAft>
                <a:spcPts val="600"/>
              </a:spcAft>
            </a:pPr>
            <a:r>
              <a:rPr lang="en-US" sz="2000" b="1" dirty="0">
                <a:solidFill>
                  <a:srgbClr val="459597"/>
                </a:solidFill>
              </a:rPr>
              <a:t>Persoonlijk kapitaal: </a:t>
            </a:r>
            <a:r>
              <a:rPr lang="en-US" sz="2000" dirty="0"/>
              <a:t>Veel kleinschalige ondernemers beginnen met persoonlijke spaargelden of kapitaal als belangrijkste financieringsbron. Bijna alle eigenaren investeren een deel van hun eigen spaargeld. Of het nu gaat om geld dat u hebt gespaard, geleend van vrienden of familie, of geïnvesteerd uit een ontslagvergoeding of pensioenopname, met persoonlijk kapitaal hebt u </a:t>
            </a:r>
            <a:r>
              <a:rPr lang="en-US" sz="2000" b="1" dirty="0"/>
              <a:t>volledige controle </a:t>
            </a:r>
            <a:r>
              <a:rPr lang="en-US" sz="2000" dirty="0"/>
              <a:t>en </a:t>
            </a:r>
            <a:r>
              <a:rPr lang="en-US" sz="2000" b="1" dirty="0"/>
              <a:t>geen schulden</a:t>
            </a:r>
            <a:r>
              <a:rPr lang="en-US" sz="2000" dirty="0"/>
              <a:t>.</a:t>
            </a:r>
          </a:p>
          <a:p>
            <a:pPr>
              <a:spcAft>
                <a:spcPts val="600"/>
              </a:spcAft>
            </a:pPr>
            <a:endParaRPr lang="en-US" sz="2000" dirty="0"/>
          </a:p>
          <a:p>
            <a:pPr marL="342900" indent="-342900">
              <a:spcAft>
                <a:spcPts val="600"/>
              </a:spcAft>
              <a:buFont typeface="Wingdings" panose="05000000000000000000" pitchFamily="2" charset="2"/>
              <a:buChar char="v"/>
            </a:pPr>
            <a:r>
              <a:rPr lang="en-US" sz="2000" b="1" dirty="0">
                <a:solidFill>
                  <a:srgbClr val="E96751"/>
                </a:solidFill>
              </a:rPr>
              <a:t>Voordeel: </a:t>
            </a:r>
            <a:r>
              <a:rPr lang="en-US" sz="2000" dirty="0"/>
              <a:t>dit 'eigen vermogen' toont dat u risico neemt. Dit heeft als voordeel dat er geen rente of terugbetalingsverplichting is. Als u wat spaargeld heeft (of geleidelijk winst uit een bestaande boerderij of bedrijf kunt investeren), toont dit uw toewijding aan andere financiers. </a:t>
            </a:r>
          </a:p>
          <a:p>
            <a:pPr>
              <a:spcAft>
                <a:spcPts val="600"/>
              </a:spcAft>
            </a:pPr>
            <a:endParaRPr lang="en-IE" sz="2000" dirty="0"/>
          </a:p>
        </p:txBody>
      </p:sp>
      <p:sp>
        <p:nvSpPr>
          <p:cNvPr id="2" name="Text Placeholder 6">
            <a:extLst>
              <a:ext uri="{FF2B5EF4-FFF2-40B4-BE49-F238E27FC236}">
                <a16:creationId xmlns:a16="http://schemas.microsoft.com/office/drawing/2014/main" id="{734DE1F2-21AE-FF11-1F72-76B38FD142B5}"/>
              </a:ext>
            </a:extLst>
          </p:cNvPr>
          <p:cNvSpPr txBox="1">
            <a:spLocks/>
          </p:cNvSpPr>
          <p:nvPr/>
        </p:nvSpPr>
        <p:spPr>
          <a:xfrm>
            <a:off x="716666" y="2379779"/>
            <a:ext cx="2773029"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t>Financierings- en financieringsopties</a:t>
            </a:r>
          </a:p>
        </p:txBody>
      </p:sp>
      <p:grpSp>
        <p:nvGrpSpPr>
          <p:cNvPr id="9" name="Group 8">
            <a:extLst>
              <a:ext uri="{FF2B5EF4-FFF2-40B4-BE49-F238E27FC236}">
                <a16:creationId xmlns:a16="http://schemas.microsoft.com/office/drawing/2014/main" id="{5472D954-55C0-B2C8-7ADD-2715C75AF270}"/>
              </a:ext>
            </a:extLst>
          </p:cNvPr>
          <p:cNvGrpSpPr/>
          <p:nvPr/>
        </p:nvGrpSpPr>
        <p:grpSpPr>
          <a:xfrm>
            <a:off x="3987694" y="1579738"/>
            <a:ext cx="720000" cy="800041"/>
            <a:chOff x="1016000" y="1024973"/>
            <a:chExt cx="1016000" cy="1128947"/>
          </a:xfrm>
        </p:grpSpPr>
        <p:sp>
          <p:nvSpPr>
            <p:cNvPr id="10" name="Oval 9">
              <a:extLst>
                <a:ext uri="{FF2B5EF4-FFF2-40B4-BE49-F238E27FC236}">
                  <a16:creationId xmlns:a16="http://schemas.microsoft.com/office/drawing/2014/main" id="{85BC2BC7-4586-591D-E096-DCD3E0E091A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A6B3F325-D167-AEFE-B335-4F886CCFBCCA}"/>
                </a:ext>
              </a:extLst>
            </p:cNvPr>
            <p:cNvSpPr txBox="1"/>
            <p:nvPr/>
          </p:nvSpPr>
          <p:spPr>
            <a:xfrm>
              <a:off x="1028700" y="1024973"/>
              <a:ext cx="971551"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
        <p:nvSpPr>
          <p:cNvPr id="5" name="TextBox 4">
            <a:extLst>
              <a:ext uri="{FF2B5EF4-FFF2-40B4-BE49-F238E27FC236}">
                <a16:creationId xmlns:a16="http://schemas.microsoft.com/office/drawing/2014/main" id="{8C4FABD2-8D99-CB12-6D8B-A79138E8118C}"/>
              </a:ext>
            </a:extLst>
          </p:cNvPr>
          <p:cNvSpPr txBox="1"/>
          <p:nvPr/>
        </p:nvSpPr>
        <p:spPr>
          <a:xfrm>
            <a:off x="519040" y="5072896"/>
            <a:ext cx="4310135" cy="1785104"/>
          </a:xfrm>
          <a:prstGeom prst="rect">
            <a:avLst/>
          </a:prstGeom>
          <a:noFill/>
        </p:spPr>
        <p:txBody>
          <a:bodyPr wrap="square">
            <a:spAutoFit/>
          </a:bodyPr>
          <a:lstStyle/>
          <a:p>
            <a:r>
              <a:rPr lang="en-US" sz="2200" b="1" dirty="0">
                <a:solidFill>
                  <a:srgbClr val="E96751"/>
                </a:solidFill>
              </a:rPr>
              <a:t>Opmerking: </a:t>
            </a:r>
            <a:r>
              <a:rPr lang="en-US" sz="2200" dirty="0">
                <a:solidFill>
                  <a:srgbClr val="494949"/>
                </a:solidFill>
              </a:rPr>
              <a:t>Voor grotere of risicovollere projecten worden persoonlijke middelen vaak gecombineerd met </a:t>
            </a:r>
            <a:r>
              <a:rPr lang="en-US" sz="2200" b="1" dirty="0">
                <a:solidFill>
                  <a:srgbClr val="494949"/>
                </a:solidFill>
              </a:rPr>
              <a:t>subsidies, microkredieten </a:t>
            </a:r>
            <a:r>
              <a:rPr lang="en-US" sz="2200" dirty="0">
                <a:solidFill>
                  <a:srgbClr val="494949"/>
                </a:solidFill>
              </a:rPr>
              <a:t>of </a:t>
            </a:r>
            <a:r>
              <a:rPr lang="en-US" sz="2200" b="1" dirty="0">
                <a:solidFill>
                  <a:srgbClr val="494949"/>
                </a:solidFill>
              </a:rPr>
              <a:t>crowdfunding</a:t>
            </a:r>
            <a:r>
              <a:rPr lang="en-US" sz="2200" dirty="0">
                <a:solidFill>
                  <a:srgbClr val="494949"/>
                </a:solidFill>
              </a:rPr>
              <a:t>.</a:t>
            </a:r>
          </a:p>
        </p:txBody>
      </p:sp>
    </p:spTree>
    <p:extLst>
      <p:ext uri="{BB962C8B-B14F-4D97-AF65-F5344CB8AC3E}">
        <p14:creationId xmlns:p14="http://schemas.microsoft.com/office/powerpoint/2010/main" val="181335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38FC-C5DD-CC56-83E4-F92E8C92000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3A27DDB-D7B3-93CC-3A1A-937ABBFC9A9E}"/>
              </a:ext>
            </a:extLst>
          </p:cNvPr>
          <p:cNvSpPr>
            <a:spLocks noGrp="1"/>
          </p:cNvSpPr>
          <p:nvPr>
            <p:ph type="body" sz="quarter" idx="18"/>
          </p:nvPr>
        </p:nvSpPr>
        <p:spPr>
          <a:xfrm>
            <a:off x="639320" y="3392026"/>
            <a:ext cx="2927720" cy="1049221"/>
          </a:xfrm>
        </p:spPr>
        <p:txBody>
          <a:bodyPr/>
          <a:lstStyle/>
          <a:p>
            <a:pPr algn="ctr">
              <a:lnSpc>
                <a:spcPct val="100000"/>
              </a:lnSpc>
            </a:pPr>
            <a:r>
              <a:rPr lang="en-IE" sz="3000" dirty="0"/>
              <a:t>Persoonlijk vermogen en/of spaargeld</a:t>
            </a:r>
          </a:p>
        </p:txBody>
      </p:sp>
      <p:pic>
        <p:nvPicPr>
          <p:cNvPr id="6" name="Picture Placeholder 5" descr="A person putting money in a purse&#10;&#10;AI-generated content may be incorrect.">
            <a:extLst>
              <a:ext uri="{FF2B5EF4-FFF2-40B4-BE49-F238E27FC236}">
                <a16:creationId xmlns:a16="http://schemas.microsoft.com/office/drawing/2014/main" id="{73AED73E-3FE5-BA35-04F8-FCCCB383474B}"/>
              </a:ext>
            </a:extLst>
          </p:cNvPr>
          <p:cNvPicPr>
            <a:picLocks noGrp="1" noChangeAspect="1"/>
          </p:cNvPicPr>
          <p:nvPr>
            <p:ph type="pic" sz="quarter" idx="10"/>
          </p:nvPr>
        </p:nvPicPr>
        <p:blipFill>
          <a:blip r:embed="rId2"/>
          <a:srcRect t="31045" b="31045"/>
          <a:stretch>
            <a:fillRect/>
          </a:stretch>
        </p:blipFill>
        <p:spPr/>
      </p:pic>
      <p:sp>
        <p:nvSpPr>
          <p:cNvPr id="3" name="Text Placeholder 2">
            <a:extLst>
              <a:ext uri="{FF2B5EF4-FFF2-40B4-BE49-F238E27FC236}">
                <a16:creationId xmlns:a16="http://schemas.microsoft.com/office/drawing/2014/main" id="{5AC6188B-5354-E2B5-49D4-53551B79BDE1}"/>
              </a:ext>
            </a:extLst>
          </p:cNvPr>
          <p:cNvSpPr>
            <a:spLocks noGrp="1"/>
          </p:cNvSpPr>
          <p:nvPr>
            <p:ph type="body" sz="quarter" idx="21"/>
          </p:nvPr>
        </p:nvSpPr>
        <p:spPr>
          <a:xfrm>
            <a:off x="4657725" y="196156"/>
            <a:ext cx="6894955" cy="3499183"/>
          </a:xfrm>
        </p:spPr>
        <p:txBody>
          <a:bodyPr/>
          <a:lstStyle/>
          <a:p>
            <a:pPr marL="342900" indent="-342900">
              <a:spcAft>
                <a:spcPts val="1200"/>
              </a:spcAft>
              <a:buFont typeface="Wingdings" panose="05000000000000000000" pitchFamily="2" charset="2"/>
              <a:buChar char="v"/>
            </a:pPr>
            <a:r>
              <a:rPr lang="en-US" sz="2000" b="1" dirty="0">
                <a:solidFill>
                  <a:srgbClr val="E96751"/>
                </a:solidFill>
              </a:rPr>
              <a:t>Tip </a:t>
            </a:r>
            <a:r>
              <a:rPr lang="en-US" sz="2000" dirty="0"/>
              <a:t>Overweeg ook financiering </a:t>
            </a:r>
            <a:r>
              <a:rPr lang="en-US" sz="2000" b="1" dirty="0"/>
              <a:t>door vrienden en familie </a:t>
            </a:r>
            <a:r>
              <a:rPr lang="en-US" sz="2000" dirty="0"/>
              <a:t>– informele leningen of aandelen van familieleden kunnen uw project een vliegende start geven (zorg ervoor dat u overeenkomsten </a:t>
            </a:r>
            <a:r>
              <a:rPr lang="en-US" sz="2000" dirty="0" err="1"/>
              <a:t>formeel vastlegt </a:t>
            </a:r>
            <a:r>
              <a:rPr lang="en-US" sz="2000" dirty="0"/>
              <a:t>om misverstanden te voorkomen).</a:t>
            </a:r>
          </a:p>
          <a:p>
            <a:pPr>
              <a:spcAft>
                <a:spcPts val="1200"/>
              </a:spcAft>
            </a:pPr>
            <a:r>
              <a:rPr lang="en-US" sz="2000" b="1" i="1" dirty="0">
                <a:solidFill>
                  <a:srgbClr val="E96751"/>
                </a:solidFill>
              </a:rPr>
              <a:t>Voordelen: </a:t>
            </a:r>
            <a:r>
              <a:rPr lang="en-US" sz="2000" dirty="0"/>
              <a:t>volledig eigendom en controle. Kan worden gebruikt voor eerste aanbetalingen, locatieonderzoek of planningskosten. Versterkt uw vermogenspositie bij het aanvragen van subsidies of leningen. </a:t>
            </a:r>
            <a:r>
              <a:rPr lang="en-US" sz="2000" b="1" i="1" dirty="0">
                <a:solidFill>
                  <a:srgbClr val="3B7F81"/>
                </a:solidFill>
              </a:rPr>
              <a:t>Nadelen: </a:t>
            </a:r>
            <a:r>
              <a:rPr lang="en-US" sz="2000" dirty="0"/>
              <a:t>beperkte bedragen en persoonlijk financieel risico.</a:t>
            </a:r>
          </a:p>
          <a:p>
            <a:pPr>
              <a:spcAft>
                <a:spcPts val="1200"/>
              </a:spcAft>
            </a:pPr>
            <a:endParaRPr lang="en-US" sz="2000" dirty="0"/>
          </a:p>
          <a:p>
            <a:pPr>
              <a:spcAft>
                <a:spcPts val="1200"/>
              </a:spcAft>
            </a:pPr>
            <a:r>
              <a:rPr lang="en-US" sz="2000" b="1" dirty="0">
                <a:solidFill>
                  <a:srgbClr val="459597"/>
                </a:solidFill>
              </a:rPr>
              <a:t>Kredietverenigingen en coöperatieve banken</a:t>
            </a:r>
          </a:p>
          <a:p>
            <a:pPr>
              <a:spcAft>
                <a:spcPts val="1200"/>
              </a:spcAft>
            </a:pPr>
            <a:r>
              <a:rPr lang="en-US" sz="2000" dirty="0"/>
              <a:t>In sommige landen ondersteunen lokale kredietverenigingen of coöperatieve banken gemeenschapsbedrijven. Zij zijn mogelijk flexibeler en geïnteresseerd in de maatschappelijke voordelen van uw project. </a:t>
            </a:r>
            <a:r>
              <a:rPr lang="en-US" sz="2000" b="1" dirty="0">
                <a:solidFill>
                  <a:srgbClr val="E96751"/>
                </a:solidFill>
              </a:rPr>
              <a:t>Voorbeeld: </a:t>
            </a:r>
            <a:r>
              <a:rPr lang="en-US" sz="2000" dirty="0"/>
              <a:t>Italiaanse coöperatieve banken of </a:t>
            </a:r>
            <a:r>
              <a:rPr lang="en-US" sz="2000" dirty="0">
                <a:solidFill>
                  <a:srgbClr val="E96751"/>
                </a:solidFill>
                <a:hlinkClick r:id="rId3">
                  <a:extLst>
                    <a:ext uri="{A12FA001-AC4F-418D-AE19-62706E023703}">
                      <ahyp:hlinkClr xmlns:ahyp="http://schemas.microsoft.com/office/drawing/2018/hyperlinkcolor" val="tx"/>
                    </a:ext>
                  </a:extLst>
                </a:hlinkClick>
              </a:rPr>
              <a:t>kredietconsortia (</a:t>
            </a:r>
            <a:r>
              <a:rPr lang="en-US" sz="2000" dirty="0" err="1">
                <a:solidFill>
                  <a:srgbClr val="E96751"/>
                </a:solidFill>
                <a:hlinkClick r:id="rId3">
                  <a:extLst>
                    <a:ext uri="{A12FA001-AC4F-418D-AE19-62706E023703}">
                      <ahyp:hlinkClr xmlns:ahyp="http://schemas.microsoft.com/office/drawing/2018/hyperlinkcolor" val="tx"/>
                    </a:ext>
                  </a:extLst>
                </a:hlinkClick>
              </a:rPr>
              <a:t>Confidi</a:t>
            </a:r>
            <a:r>
              <a:rPr lang="en-US" sz="2000" dirty="0">
                <a:solidFill>
                  <a:srgbClr val="E96751"/>
                </a:solidFill>
                <a:hlinkClick r:id="rId3">
                  <a:extLst>
                    <a:ext uri="{A12FA001-AC4F-418D-AE19-62706E023703}">
                      <ahyp:hlinkClr xmlns:ahyp="http://schemas.microsoft.com/office/drawing/2018/hyperlinkcolor" val="tx"/>
                    </a:ext>
                  </a:extLst>
                </a:hlinkClick>
              </a:rPr>
              <a:t>) </a:t>
            </a:r>
            <a:r>
              <a:rPr lang="en-US" sz="2000" dirty="0"/>
              <a:t>bieden kleine en middelgrote ondernemingen gemakkelijker krediet. </a:t>
            </a:r>
          </a:p>
          <a:p>
            <a:pPr>
              <a:spcAft>
                <a:spcPts val="1200"/>
              </a:spcAft>
            </a:pPr>
            <a:endParaRPr lang="en-US" sz="2000" dirty="0"/>
          </a:p>
          <a:p>
            <a:pPr>
              <a:spcAft>
                <a:spcPts val="1200"/>
              </a:spcAft>
            </a:pPr>
            <a:endParaRPr lang="en-IE" sz="2000" dirty="0"/>
          </a:p>
        </p:txBody>
      </p:sp>
      <p:sp>
        <p:nvSpPr>
          <p:cNvPr id="2" name="Text Placeholder 6">
            <a:extLst>
              <a:ext uri="{FF2B5EF4-FFF2-40B4-BE49-F238E27FC236}">
                <a16:creationId xmlns:a16="http://schemas.microsoft.com/office/drawing/2014/main" id="{CE9B3CEE-D290-5439-BE9D-E7CFD8A4D652}"/>
              </a:ext>
            </a:extLst>
          </p:cNvPr>
          <p:cNvSpPr txBox="1">
            <a:spLocks/>
          </p:cNvSpPr>
          <p:nvPr/>
        </p:nvSpPr>
        <p:spPr>
          <a:xfrm>
            <a:off x="716666" y="2379779"/>
            <a:ext cx="2773029"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t>Financierings- en financieringsopties</a:t>
            </a:r>
          </a:p>
        </p:txBody>
      </p:sp>
      <p:grpSp>
        <p:nvGrpSpPr>
          <p:cNvPr id="25" name="Group 24">
            <a:extLst>
              <a:ext uri="{FF2B5EF4-FFF2-40B4-BE49-F238E27FC236}">
                <a16:creationId xmlns:a16="http://schemas.microsoft.com/office/drawing/2014/main" id="{A87AE39C-FBA9-D4AA-5AF9-7D7751C10731}"/>
              </a:ext>
            </a:extLst>
          </p:cNvPr>
          <p:cNvGrpSpPr/>
          <p:nvPr/>
        </p:nvGrpSpPr>
        <p:grpSpPr>
          <a:xfrm>
            <a:off x="3885244" y="3485749"/>
            <a:ext cx="720000" cy="861774"/>
            <a:chOff x="1016000" y="1024973"/>
            <a:chExt cx="1016000" cy="1216059"/>
          </a:xfrm>
        </p:grpSpPr>
        <p:sp>
          <p:nvSpPr>
            <p:cNvPr id="26" name="Oval 25">
              <a:extLst>
                <a:ext uri="{FF2B5EF4-FFF2-40B4-BE49-F238E27FC236}">
                  <a16:creationId xmlns:a16="http://schemas.microsoft.com/office/drawing/2014/main" id="{FDE94246-1E5A-B03E-3021-20F0AC78D900}"/>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TextBox 26">
              <a:extLst>
                <a:ext uri="{FF2B5EF4-FFF2-40B4-BE49-F238E27FC236}">
                  <a16:creationId xmlns:a16="http://schemas.microsoft.com/office/drawing/2014/main" id="{EDE9EFB1-756D-0AB7-AF49-D8EC02889E6C}"/>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138697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FA2E5-7BC0-D99C-ECFF-8D840BAA0DC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49640E8-796D-37F1-16B9-CDDC037C9C20}"/>
              </a:ext>
            </a:extLst>
          </p:cNvPr>
          <p:cNvSpPr>
            <a:spLocks noGrp="1"/>
          </p:cNvSpPr>
          <p:nvPr>
            <p:ph type="body" sz="quarter" idx="18"/>
          </p:nvPr>
        </p:nvSpPr>
        <p:spPr>
          <a:xfrm>
            <a:off x="639320" y="3392026"/>
            <a:ext cx="2927720" cy="1049221"/>
          </a:xfrm>
        </p:spPr>
        <p:txBody>
          <a:bodyPr/>
          <a:lstStyle/>
          <a:p>
            <a:pPr algn="ctr"/>
            <a:r>
              <a:rPr lang="en-IE" sz="2600" dirty="0"/>
              <a:t>Kredietverenigingen, banken en inleiding tot subsidies</a:t>
            </a:r>
          </a:p>
        </p:txBody>
      </p:sp>
      <p:sp>
        <p:nvSpPr>
          <p:cNvPr id="3" name="Text Placeholder 2">
            <a:extLst>
              <a:ext uri="{FF2B5EF4-FFF2-40B4-BE49-F238E27FC236}">
                <a16:creationId xmlns:a16="http://schemas.microsoft.com/office/drawing/2014/main" id="{66E08078-3D63-C0DD-90AE-333DC6502CAC}"/>
              </a:ext>
            </a:extLst>
          </p:cNvPr>
          <p:cNvSpPr>
            <a:spLocks noGrp="1"/>
          </p:cNvSpPr>
          <p:nvPr>
            <p:ph type="body" sz="quarter" idx="21"/>
          </p:nvPr>
        </p:nvSpPr>
        <p:spPr>
          <a:xfrm>
            <a:off x="4975469" y="325975"/>
            <a:ext cx="6406906" cy="3499183"/>
          </a:xfrm>
        </p:spPr>
        <p:txBody>
          <a:bodyPr/>
          <a:lstStyle/>
          <a:p>
            <a:pPr>
              <a:spcAft>
                <a:spcPts val="1200"/>
              </a:spcAft>
            </a:pPr>
            <a:r>
              <a:rPr lang="en-US" sz="2000" b="1" dirty="0">
                <a:solidFill>
                  <a:srgbClr val="459597"/>
                </a:solidFill>
              </a:rPr>
              <a:t>Bankleningen</a:t>
            </a:r>
          </a:p>
          <a:p>
            <a:pPr>
              <a:spcAft>
                <a:spcPts val="1200"/>
              </a:spcAft>
            </a:pPr>
            <a:r>
              <a:rPr lang="en-US" sz="2000" dirty="0"/>
              <a:t>Een traditionele banklening of hypotheek op onroerend goed. Banken verwachten een solide bedrijfsplan en onderpand, bijvoorbeeld onroerend goed/activa, en bewijs dat de onderneming haar schulden kan terugbetalen. </a:t>
            </a:r>
            <a:r>
              <a:rPr lang="en-US" sz="2000" b="1" dirty="0"/>
              <a:t>Overheidsgaranties voor leningen </a:t>
            </a:r>
            <a:r>
              <a:rPr lang="en-US" sz="2000" dirty="0"/>
              <a:t>kunnen u helpen het benodigde kapitaal te verkrijgen. </a:t>
            </a:r>
          </a:p>
          <a:p>
            <a:pPr>
              <a:spcAft>
                <a:spcPts val="1200"/>
              </a:spcAft>
            </a:pPr>
            <a:r>
              <a:rPr lang="en-US" sz="2000" b="1" dirty="0">
                <a:solidFill>
                  <a:srgbClr val="459597"/>
                </a:solidFill>
              </a:rPr>
              <a:t>Subsidies (niet-terugvorderbare fondsen)</a:t>
            </a:r>
          </a:p>
          <a:p>
            <a:pPr>
              <a:spcAft>
                <a:spcPts val="1200"/>
              </a:spcAft>
            </a:pPr>
            <a:r>
              <a:rPr lang="en-US" sz="2000" dirty="0"/>
              <a:t>Subsidies zijn competitief en er gelden criteria voor (het creëren van banen, innovatie, plattelandsontwikkeling, enz.). EU-subsidies voor plattelandsontwikkeling (LEADER/ELFPO), nationale subsidies voor toerisme of lokale subsidies voor ondernemingen vallen onder deze categorie (details in het volgende hoofdstuk). </a:t>
            </a:r>
          </a:p>
          <a:p>
            <a:pPr>
              <a:spcAft>
                <a:spcPts val="1200"/>
              </a:spcAft>
            </a:pPr>
            <a:r>
              <a:rPr lang="en-US" sz="2000" dirty="0"/>
              <a:t>Meestal moet u een deel van het project medefinancieren (subsidies dekken vaak</a:t>
            </a:r>
            <a:r>
              <a:rPr lang="en-US" sz="2000" dirty="0">
                <a:solidFill>
                  <a:srgbClr val="E96751"/>
                </a:solidFill>
                <a:hlinkClick r:id="rId2">
                  <a:extLst>
                    <a:ext uri="{A12FA001-AC4F-418D-AE19-62706E023703}">
                      <ahyp:hlinkClr xmlns:ahyp="http://schemas.microsoft.com/office/drawing/2018/hyperlinkcolor" val="tx"/>
                    </a:ext>
                  </a:extLst>
                </a:hlinkClick>
              </a:rPr>
              <a:t> 30-75% van de kosten, niet 100%). Dit </a:t>
            </a:r>
            <a:r>
              <a:rPr lang="en-US" sz="2000" dirty="0"/>
              <a:t>wordt behandeld in het volgende hoofdstuk.</a:t>
            </a:r>
          </a:p>
          <a:p>
            <a:pPr>
              <a:spcAft>
                <a:spcPts val="1200"/>
              </a:spcAft>
            </a:pPr>
            <a:endParaRPr lang="en-IE" sz="2000" dirty="0"/>
          </a:p>
        </p:txBody>
      </p:sp>
      <p:sp>
        <p:nvSpPr>
          <p:cNvPr id="2" name="Text Placeholder 6">
            <a:extLst>
              <a:ext uri="{FF2B5EF4-FFF2-40B4-BE49-F238E27FC236}">
                <a16:creationId xmlns:a16="http://schemas.microsoft.com/office/drawing/2014/main" id="{428FC1AA-1874-568E-A305-02719E045AC1}"/>
              </a:ext>
            </a:extLst>
          </p:cNvPr>
          <p:cNvSpPr txBox="1">
            <a:spLocks/>
          </p:cNvSpPr>
          <p:nvPr/>
        </p:nvSpPr>
        <p:spPr>
          <a:xfrm>
            <a:off x="716666" y="2426413"/>
            <a:ext cx="2773029"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t>Financierings- en financieringsopties</a:t>
            </a:r>
          </a:p>
        </p:txBody>
      </p:sp>
      <p:pic>
        <p:nvPicPr>
          <p:cNvPr id="10" name="Picture 9" descr="A logo for a credit union&#10;&#10;AI-generated content may be incorrect.">
            <a:extLst>
              <a:ext uri="{FF2B5EF4-FFF2-40B4-BE49-F238E27FC236}">
                <a16:creationId xmlns:a16="http://schemas.microsoft.com/office/drawing/2014/main" id="{393EFA47-690A-89CA-715D-FDF837AFF387}"/>
              </a:ext>
            </a:extLst>
          </p:cNvPr>
          <p:cNvPicPr>
            <a:picLocks noChangeAspect="1"/>
          </p:cNvPicPr>
          <p:nvPr/>
        </p:nvPicPr>
        <p:blipFill>
          <a:blip r:embed="rId3"/>
          <a:srcRect t="7251" b="20363"/>
          <a:stretch>
            <a:fillRect/>
          </a:stretch>
        </p:blipFill>
        <p:spPr>
          <a:xfrm>
            <a:off x="402392" y="-9525"/>
            <a:ext cx="3166603" cy="2292178"/>
          </a:xfrm>
          <a:prstGeom prst="rect">
            <a:avLst/>
          </a:prstGeom>
        </p:spPr>
      </p:pic>
      <p:grpSp>
        <p:nvGrpSpPr>
          <p:cNvPr id="28" name="Group 27">
            <a:extLst>
              <a:ext uri="{FF2B5EF4-FFF2-40B4-BE49-F238E27FC236}">
                <a16:creationId xmlns:a16="http://schemas.microsoft.com/office/drawing/2014/main" id="{507630A7-4ED5-949A-C249-74C927BEFF34}"/>
              </a:ext>
            </a:extLst>
          </p:cNvPr>
          <p:cNvGrpSpPr/>
          <p:nvPr/>
        </p:nvGrpSpPr>
        <p:grpSpPr>
          <a:xfrm>
            <a:off x="4112594" y="195301"/>
            <a:ext cx="720000" cy="861774"/>
            <a:chOff x="1016000" y="1024973"/>
            <a:chExt cx="1016000" cy="1216059"/>
          </a:xfrm>
        </p:grpSpPr>
        <p:sp>
          <p:nvSpPr>
            <p:cNvPr id="29" name="Oval 28">
              <a:extLst>
                <a:ext uri="{FF2B5EF4-FFF2-40B4-BE49-F238E27FC236}">
                  <a16:creationId xmlns:a16="http://schemas.microsoft.com/office/drawing/2014/main" id="{11C667C7-0259-14A8-9266-9E6FB3A762C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TextBox 29">
              <a:extLst>
                <a:ext uri="{FF2B5EF4-FFF2-40B4-BE49-F238E27FC236}">
                  <a16:creationId xmlns:a16="http://schemas.microsoft.com/office/drawing/2014/main" id="{F332458A-27D9-83E4-C71B-B146ACD392E9}"/>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31" name="Group 30">
            <a:extLst>
              <a:ext uri="{FF2B5EF4-FFF2-40B4-BE49-F238E27FC236}">
                <a16:creationId xmlns:a16="http://schemas.microsoft.com/office/drawing/2014/main" id="{8D1AE519-E216-AECD-4768-E37C2A4E46CA}"/>
              </a:ext>
            </a:extLst>
          </p:cNvPr>
          <p:cNvGrpSpPr/>
          <p:nvPr/>
        </p:nvGrpSpPr>
        <p:grpSpPr>
          <a:xfrm>
            <a:off x="4176338" y="2651806"/>
            <a:ext cx="727695" cy="861774"/>
            <a:chOff x="1038224" y="1545890"/>
            <a:chExt cx="1026858" cy="1216059"/>
          </a:xfrm>
        </p:grpSpPr>
        <p:sp>
          <p:nvSpPr>
            <p:cNvPr id="32" name="Oval 31">
              <a:extLst>
                <a:ext uri="{FF2B5EF4-FFF2-40B4-BE49-F238E27FC236}">
                  <a16:creationId xmlns:a16="http://schemas.microsoft.com/office/drawing/2014/main" id="{C47FD656-C17E-F256-D5B6-5D108C9BE15E}"/>
                </a:ext>
              </a:extLst>
            </p:cNvPr>
            <p:cNvSpPr/>
            <p:nvPr/>
          </p:nvSpPr>
          <p:spPr>
            <a:xfrm>
              <a:off x="1049082" y="1588897"/>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TextBox 32">
              <a:extLst>
                <a:ext uri="{FF2B5EF4-FFF2-40B4-BE49-F238E27FC236}">
                  <a16:creationId xmlns:a16="http://schemas.microsoft.com/office/drawing/2014/main" id="{6A7CFD89-C2D3-762D-14EC-B891344E33EF}"/>
                </a:ext>
              </a:extLst>
            </p:cNvPr>
            <p:cNvSpPr txBox="1"/>
            <p:nvPr/>
          </p:nvSpPr>
          <p:spPr>
            <a:xfrm>
              <a:off x="1038224" y="1545890"/>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138634706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69</TotalTime>
  <Words>2576</Words>
  <Application>Microsoft Office PowerPoint</Application>
  <PresentationFormat>Widescreen</PresentationFormat>
  <Paragraphs>173</Paragraphs>
  <Slides>22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Calibri</vt:lpstr>
      <vt:lpstr>Google Sans</vt:lpstr>
      <vt:lpstr>Montserrat</vt:lpstr>
      <vt:lpstr>Montserrat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docId:14D7317C1BAA7FBC05B6D4A4847953AC</cp:keywords>
  <cp:lastModifiedBy>Laura Magan (MMS,Ireland)</cp:lastModifiedBy>
  <cp:revision>570</cp:revision>
  <dcterms:created xsi:type="dcterms:W3CDTF">2020-10-14T13:32:04Z</dcterms:created>
  <dcterms:modified xsi:type="dcterms:W3CDTF">2026-02-12T17:49:58Z</dcterms:modified>
</cp:coreProperties>
</file>