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9"/>
  </p:notesMasterIdLst>
  <p:handoutMasterIdLst>
    <p:handoutMasterId r:id="rId30"/>
  </p:handoutMasterIdLst>
  <p:sldIdLst>
    <p:sldId id="7764" r:id="rId2"/>
    <p:sldId id="7690" r:id="rId3"/>
    <p:sldId id="7696" r:id="rId4"/>
    <p:sldId id="7732" r:id="rId5"/>
    <p:sldId id="7802" r:id="rId6"/>
    <p:sldId id="7803" r:id="rId7"/>
    <p:sldId id="7806" r:id="rId8"/>
    <p:sldId id="7812" r:id="rId9"/>
    <p:sldId id="7813" r:id="rId10"/>
    <p:sldId id="7814" r:id="rId11"/>
    <p:sldId id="7815" r:id="rId12"/>
    <p:sldId id="7826" r:id="rId13"/>
    <p:sldId id="7827" r:id="rId14"/>
    <p:sldId id="7828" r:id="rId15"/>
    <p:sldId id="7829" r:id="rId16"/>
    <p:sldId id="7832" r:id="rId17"/>
    <p:sldId id="7833" r:id="rId18"/>
    <p:sldId id="7835" r:id="rId19"/>
    <p:sldId id="7838" r:id="rId20"/>
    <p:sldId id="7836" r:id="rId21"/>
    <p:sldId id="7839" r:id="rId22"/>
    <p:sldId id="7853" r:id="rId23"/>
    <p:sldId id="7854" r:id="rId24"/>
    <p:sldId id="7866" r:id="rId25"/>
    <p:sldId id="7867" r:id="rId26"/>
    <p:sldId id="7868" r:id="rId27"/>
    <p:sldId id="77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459597"/>
    <a:srgbClr val="494949"/>
    <a:srgbClr val="FBA63B"/>
    <a:srgbClr val="414141"/>
    <a:srgbClr val="ECECEC"/>
    <a:srgbClr val="E96751"/>
    <a:srgbClr val="3B7F81"/>
    <a:srgbClr val="00B0F0"/>
    <a:srgbClr val="B8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autoAdjust="0"/>
    <p:restoredTop sz="94963"/>
  </p:normalViewPr>
  <p:slideViewPr>
    <p:cSldViewPr snapToGrid="0" snapToObjects="1">
      <p:cViewPr varScale="1">
        <p:scale>
          <a:sx n="107" d="100"/>
          <a:sy n="107" d="100"/>
        </p:scale>
        <p:origin x="40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1" d="100"/>
        <a:sy n="51"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12/02/2026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B27CC-E251-C463-3FBB-C4F07E52C535}"/>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3">
            <a:extLst>
              <a:ext uri="{FF2B5EF4-FFF2-40B4-BE49-F238E27FC236}">
                <a16:creationId xmlns:a16="http://schemas.microsoft.com/office/drawing/2014/main" id="{1B99A274-F707-10C9-9E84-6F781F5C5AC1}"/>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a:t>Divider Title</a:t>
            </a:r>
          </a:p>
        </p:txBody>
      </p:sp>
      <p:sp>
        <p:nvSpPr>
          <p:cNvPr id="6" name="Freeform 5">
            <a:extLst>
              <a:ext uri="{FF2B5EF4-FFF2-40B4-BE49-F238E27FC236}">
                <a16:creationId xmlns:a16="http://schemas.microsoft.com/office/drawing/2014/main" id="{B3CA82C6-6627-7BC7-B7E4-D1ABC487E001}"/>
              </a:ext>
            </a:extLst>
          </p:cNvPr>
          <p:cNvSpPr/>
          <p:nvPr userDrawn="1"/>
        </p:nvSpPr>
        <p:spPr>
          <a:xfrm rot="16200000">
            <a:off x="2292718" y="-1255664"/>
            <a:ext cx="5365386" cy="9950822"/>
          </a:xfrm>
          <a:custGeom>
            <a:avLst/>
            <a:gdLst>
              <a:gd name="connsiteX0" fmla="*/ 6169486 w 6169486"/>
              <a:gd name="connsiteY0" fmla="*/ 2360940 h 11442131"/>
              <a:gd name="connsiteX1" fmla="*/ 6169486 w 6169486"/>
              <a:gd name="connsiteY1" fmla="*/ 3979283 h 11442131"/>
              <a:gd name="connsiteX2" fmla="*/ 6169486 w 6169486"/>
              <a:gd name="connsiteY2" fmla="*/ 6173285 h 11442131"/>
              <a:gd name="connsiteX3" fmla="*/ 6169486 w 6169486"/>
              <a:gd name="connsiteY3" fmla="*/ 6368076 h 11442131"/>
              <a:gd name="connsiteX4" fmla="*/ 6169486 w 6169486"/>
              <a:gd name="connsiteY4" fmla="*/ 7791628 h 11442131"/>
              <a:gd name="connsiteX5" fmla="*/ 6163048 w 6169486"/>
              <a:gd name="connsiteY5" fmla="*/ 7791628 h 11442131"/>
              <a:gd name="connsiteX6" fmla="*/ 6169486 w 6169486"/>
              <a:gd name="connsiteY6" fmla="*/ 7986419 h 11442131"/>
              <a:gd name="connsiteX7" fmla="*/ 3084743 w 6169486"/>
              <a:gd name="connsiteY7" fmla="*/ 11442131 h 11442131"/>
              <a:gd name="connsiteX8" fmla="*/ 1 w 6169486"/>
              <a:gd name="connsiteY8" fmla="*/ 7986419 h 11442131"/>
              <a:gd name="connsiteX9" fmla="*/ 6440 w 6169486"/>
              <a:gd name="connsiteY9" fmla="*/ 7791628 h 11442131"/>
              <a:gd name="connsiteX10" fmla="*/ 1 w 6169486"/>
              <a:gd name="connsiteY10" fmla="*/ 7791628 h 11442131"/>
              <a:gd name="connsiteX11" fmla="*/ 1 w 6169486"/>
              <a:gd name="connsiteY11" fmla="*/ 6368076 h 11442131"/>
              <a:gd name="connsiteX12" fmla="*/ 1 w 6169486"/>
              <a:gd name="connsiteY12" fmla="*/ 6173285 h 11442131"/>
              <a:gd name="connsiteX13" fmla="*/ 1 w 6169486"/>
              <a:gd name="connsiteY13" fmla="*/ 5625507 h 11442131"/>
              <a:gd name="connsiteX14" fmla="*/ 0 w 6169486"/>
              <a:gd name="connsiteY14" fmla="*/ 5625479 h 11442131"/>
              <a:gd name="connsiteX15" fmla="*/ 1 w 6169486"/>
              <a:gd name="connsiteY15" fmla="*/ 5625330 h 11442131"/>
              <a:gd name="connsiteX16" fmla="*/ 1 w 6169486"/>
              <a:gd name="connsiteY16" fmla="*/ 5430689 h 11442131"/>
              <a:gd name="connsiteX17" fmla="*/ 0 w 6169486"/>
              <a:gd name="connsiteY17" fmla="*/ 5430689 h 11442131"/>
              <a:gd name="connsiteX18" fmla="*/ 0 w 6169486"/>
              <a:gd name="connsiteY18" fmla="*/ 4007136 h 11442131"/>
              <a:gd name="connsiteX19" fmla="*/ 0 w 6169486"/>
              <a:gd name="connsiteY19" fmla="*/ 3812346 h 11442131"/>
              <a:gd name="connsiteX20" fmla="*/ 0 w 6169486"/>
              <a:gd name="connsiteY20" fmla="*/ 1618343 h 11442131"/>
              <a:gd name="connsiteX21" fmla="*/ 0 w 6169486"/>
              <a:gd name="connsiteY21" fmla="*/ 0 h 11442131"/>
              <a:gd name="connsiteX22" fmla="*/ 6169485 w 6169486"/>
              <a:gd name="connsiteY22" fmla="*/ 0 h 11442131"/>
              <a:gd name="connsiteX23" fmla="*/ 6169485 w 6169486"/>
              <a:gd name="connsiteY23" fmla="*/ 1618343 h 11442131"/>
              <a:gd name="connsiteX24" fmla="*/ 6169485 w 6169486"/>
              <a:gd name="connsiteY24" fmla="*/ 2360940 h 1144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9486" h="11442131">
                <a:moveTo>
                  <a:pt x="6169486" y="2360940"/>
                </a:moveTo>
                <a:lnTo>
                  <a:pt x="6169486" y="3979283"/>
                </a:lnTo>
                <a:lnTo>
                  <a:pt x="6169486" y="6173285"/>
                </a:lnTo>
                <a:lnTo>
                  <a:pt x="6169486" y="6368076"/>
                </a:lnTo>
                <a:lnTo>
                  <a:pt x="6169486" y="7791628"/>
                </a:lnTo>
                <a:lnTo>
                  <a:pt x="6163048" y="7791628"/>
                </a:lnTo>
                <a:cubicBezTo>
                  <a:pt x="6169486" y="7856559"/>
                  <a:pt x="6169486" y="7921492"/>
                  <a:pt x="6169486" y="7986419"/>
                </a:cubicBezTo>
                <a:cubicBezTo>
                  <a:pt x="6169486" y="9898246"/>
                  <a:pt x="4791336" y="11442131"/>
                  <a:pt x="3084743" y="11442131"/>
                </a:cubicBezTo>
                <a:cubicBezTo>
                  <a:pt x="1378155" y="11442131"/>
                  <a:pt x="1" y="9891026"/>
                  <a:pt x="1" y="7986419"/>
                </a:cubicBezTo>
                <a:cubicBezTo>
                  <a:pt x="1" y="7921491"/>
                  <a:pt x="1" y="7849343"/>
                  <a:pt x="6440" y="7791628"/>
                </a:cubicBezTo>
                <a:lnTo>
                  <a:pt x="1" y="7791628"/>
                </a:lnTo>
                <a:lnTo>
                  <a:pt x="1" y="6368076"/>
                </a:lnTo>
                <a:lnTo>
                  <a:pt x="1" y="6173285"/>
                </a:lnTo>
                <a:lnTo>
                  <a:pt x="1" y="5625507"/>
                </a:lnTo>
                <a:lnTo>
                  <a:pt x="0" y="5625479"/>
                </a:lnTo>
                <a:lnTo>
                  <a:pt x="1" y="5625330"/>
                </a:lnTo>
                <a:lnTo>
                  <a:pt x="1" y="5430689"/>
                </a:lnTo>
                <a:lnTo>
                  <a:pt x="0" y="5430689"/>
                </a:lnTo>
                <a:lnTo>
                  <a:pt x="0" y="4007136"/>
                </a:lnTo>
                <a:lnTo>
                  <a:pt x="0" y="3812346"/>
                </a:lnTo>
                <a:lnTo>
                  <a:pt x="0" y="1618343"/>
                </a:lnTo>
                <a:lnTo>
                  <a:pt x="0" y="0"/>
                </a:lnTo>
                <a:lnTo>
                  <a:pt x="6169485" y="0"/>
                </a:lnTo>
                <a:lnTo>
                  <a:pt x="6169485" y="1618343"/>
                </a:lnTo>
                <a:lnTo>
                  <a:pt x="6169485" y="236094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AD74044-CDEC-2B10-CA3C-B4BA67A7F58B}"/>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569DE0-63DD-151D-BA34-D5995FD5FBD5}"/>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10" name="Slide Number Placeholder 5">
            <a:extLst>
              <a:ext uri="{FF2B5EF4-FFF2-40B4-BE49-F238E27FC236}">
                <a16:creationId xmlns:a16="http://schemas.microsoft.com/office/drawing/2014/main" id="{2E9DC701-54FF-0696-25C3-6499102B7D79}"/>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6" name="Picture Placeholder 5">
            <a:extLst>
              <a:ext uri="{FF2B5EF4-FFF2-40B4-BE49-F238E27FC236}">
                <a16:creationId xmlns:a16="http://schemas.microsoft.com/office/drawing/2014/main" id="{E54A686E-5C2D-F25D-9D17-4A87246A70F5}"/>
              </a:ext>
            </a:extLst>
          </p:cNvPr>
          <p:cNvSpPr>
            <a:spLocks noGrp="1"/>
          </p:cNvSpPr>
          <p:nvPr>
            <p:ph type="pic" sz="quarter" idx="19"/>
          </p:nvPr>
        </p:nvSpPr>
        <p:spPr>
          <a:xfrm>
            <a:off x="5725016" y="1795230"/>
            <a:ext cx="6455044" cy="4540273"/>
          </a:xfrm>
          <a:custGeom>
            <a:avLst/>
            <a:gdLst>
              <a:gd name="connsiteX0" fmla="*/ 3943697 w 6660541"/>
              <a:gd name="connsiteY0" fmla="*/ 0 h 4684813"/>
              <a:gd name="connsiteX1" fmla="*/ 3943798 w 6660541"/>
              <a:gd name="connsiteY1" fmla="*/ 0 h 4684813"/>
              <a:gd name="connsiteX2" fmla="*/ 4075766 w 6660541"/>
              <a:gd name="connsiteY2" fmla="*/ 0 h 4684813"/>
              <a:gd name="connsiteX3" fmla="*/ 4075766 w 6660541"/>
              <a:gd name="connsiteY3" fmla="*/ 0 h 4684813"/>
              <a:gd name="connsiteX4" fmla="*/ 6660541 w 6660541"/>
              <a:gd name="connsiteY4" fmla="*/ 0 h 4684813"/>
              <a:gd name="connsiteX5" fmla="*/ 6660541 w 6660541"/>
              <a:gd name="connsiteY5" fmla="*/ 4684812 h 4684813"/>
              <a:gd name="connsiteX6" fmla="*/ 5059821 w 6660541"/>
              <a:gd name="connsiteY6" fmla="*/ 4684812 h 4684813"/>
              <a:gd name="connsiteX7" fmla="*/ 5059821 w 6660541"/>
              <a:gd name="connsiteY7" fmla="*/ 4684813 h 4684813"/>
              <a:gd name="connsiteX8" fmla="*/ 2475046 w 6660541"/>
              <a:gd name="connsiteY8" fmla="*/ 4684813 h 4684813"/>
              <a:gd name="connsiteX9" fmla="*/ 2475046 w 6660541"/>
              <a:gd name="connsiteY9" fmla="*/ 4679925 h 4684813"/>
              <a:gd name="connsiteX10" fmla="*/ 2342978 w 6660541"/>
              <a:gd name="connsiteY10" fmla="*/ 4684813 h 4684813"/>
              <a:gd name="connsiteX11" fmla="*/ 0 w 6660541"/>
              <a:gd name="connsiteY11" fmla="*/ 2342407 h 4684813"/>
              <a:gd name="connsiteX12" fmla="*/ 2342978 w 6660541"/>
              <a:gd name="connsiteY12" fmla="*/ 0 h 4684813"/>
              <a:gd name="connsiteX13" fmla="*/ 2475046 w 6660541"/>
              <a:gd name="connsiteY13" fmla="*/ 4890 h 4684813"/>
              <a:gd name="connsiteX14" fmla="*/ 2475046 w 6660541"/>
              <a:gd name="connsiteY14" fmla="*/ 0 h 4684813"/>
              <a:gd name="connsiteX15" fmla="*/ 3943679 w 6660541"/>
              <a:gd name="connsiteY15" fmla="*/ 0 h 46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0541" h="4684813">
                <a:moveTo>
                  <a:pt x="3943697" y="0"/>
                </a:moveTo>
                <a:lnTo>
                  <a:pt x="3943798" y="0"/>
                </a:lnTo>
                <a:lnTo>
                  <a:pt x="4075766" y="0"/>
                </a:lnTo>
                <a:lnTo>
                  <a:pt x="4075766" y="0"/>
                </a:lnTo>
                <a:lnTo>
                  <a:pt x="6660541" y="0"/>
                </a:lnTo>
                <a:lnTo>
                  <a:pt x="6660541" y="4684812"/>
                </a:lnTo>
                <a:lnTo>
                  <a:pt x="5059821" y="4684812"/>
                </a:lnTo>
                <a:lnTo>
                  <a:pt x="5059821" y="4684813"/>
                </a:lnTo>
                <a:lnTo>
                  <a:pt x="2475046" y="4684813"/>
                </a:lnTo>
                <a:lnTo>
                  <a:pt x="2475046" y="4679925"/>
                </a:lnTo>
                <a:cubicBezTo>
                  <a:pt x="2431023" y="4684813"/>
                  <a:pt x="2386999" y="4684813"/>
                  <a:pt x="2342978" y="4684813"/>
                </a:cubicBezTo>
                <a:cubicBezTo>
                  <a:pt x="1046756" y="4684813"/>
                  <a:pt x="0" y="3638311"/>
                  <a:pt x="0" y="2342407"/>
                </a:cubicBezTo>
                <a:cubicBezTo>
                  <a:pt x="0" y="1046504"/>
                  <a:pt x="1051651" y="0"/>
                  <a:pt x="2342978" y="0"/>
                </a:cubicBezTo>
                <a:cubicBezTo>
                  <a:pt x="2386999" y="0"/>
                  <a:pt x="2435915" y="0"/>
                  <a:pt x="2475046" y="4890"/>
                </a:cubicBezTo>
                <a:lnTo>
                  <a:pt x="2475046" y="0"/>
                </a:lnTo>
                <a:lnTo>
                  <a:pt x="3943679" y="0"/>
                </a:ln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EB7BEF0-FA94-5115-FA25-42C165F78608}"/>
              </a:ext>
            </a:extLst>
          </p:cNvPr>
          <p:cNvSpPr/>
          <p:nvPr userDrawn="1"/>
        </p:nvSpPr>
        <p:spPr>
          <a:xfrm rot="5400000">
            <a:off x="8063787" y="-823539"/>
            <a:ext cx="2914257" cy="534216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6A302A67-654B-7AC2-9C64-4510E667B6DA}"/>
              </a:ext>
            </a:extLst>
          </p:cNvPr>
          <p:cNvSpPr>
            <a:spLocks noGrp="1"/>
          </p:cNvSpPr>
          <p:nvPr>
            <p:ph type="body" sz="quarter" idx="18" hasCustomPrompt="1"/>
          </p:nvPr>
        </p:nvSpPr>
        <p:spPr>
          <a:xfrm>
            <a:off x="8206817" y="1606273"/>
            <a:ext cx="3314013"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91D11006-8889-5EC8-DEC2-F21EE24ECE46}"/>
              </a:ext>
            </a:extLst>
          </p:cNvPr>
          <p:cNvSpPr>
            <a:spLocks noGrp="1"/>
          </p:cNvSpPr>
          <p:nvPr>
            <p:ph type="body" sz="quarter" idx="19" hasCustomPrompt="1"/>
          </p:nvPr>
        </p:nvSpPr>
        <p:spPr>
          <a:xfrm>
            <a:off x="8569889" y="671353"/>
            <a:ext cx="2950942" cy="582540"/>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Slide Number Placeholder 5">
            <a:extLst>
              <a:ext uri="{FF2B5EF4-FFF2-40B4-BE49-F238E27FC236}">
                <a16:creationId xmlns:a16="http://schemas.microsoft.com/office/drawing/2014/main" id="{41F265C6-CB12-C229-E7A9-04CCAF942DF5}"/>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5" name="Text Placeholder 17">
            <a:extLst>
              <a:ext uri="{FF2B5EF4-FFF2-40B4-BE49-F238E27FC236}">
                <a16:creationId xmlns:a16="http://schemas.microsoft.com/office/drawing/2014/main" id="{127551CF-E1D6-B8A8-859C-DA21788C436F}"/>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16" name="Text Placeholder 23">
            <a:extLst>
              <a:ext uri="{FF2B5EF4-FFF2-40B4-BE49-F238E27FC236}">
                <a16:creationId xmlns:a16="http://schemas.microsoft.com/office/drawing/2014/main" id="{A4C741C7-BC25-F095-214E-626E7ED5BAE3}"/>
              </a:ext>
            </a:extLst>
          </p:cNvPr>
          <p:cNvSpPr>
            <a:spLocks noGrp="1"/>
          </p:cNvSpPr>
          <p:nvPr>
            <p:ph type="body" sz="quarter" idx="66" hasCustomPrompt="1"/>
          </p:nvPr>
        </p:nvSpPr>
        <p:spPr>
          <a:xfrm rot="16200000">
            <a:off x="-995641" y="844621"/>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a:t>Photo Credit: </a:t>
            </a:r>
          </a:p>
        </p:txBody>
      </p:sp>
      <p:cxnSp>
        <p:nvCxnSpPr>
          <p:cNvPr id="17" name="Straight Connector 16">
            <a:extLst>
              <a:ext uri="{FF2B5EF4-FFF2-40B4-BE49-F238E27FC236}">
                <a16:creationId xmlns:a16="http://schemas.microsoft.com/office/drawing/2014/main" id="{17C99E55-31E9-61C5-1267-020BFD12619A}"/>
              </a:ext>
            </a:extLst>
          </p:cNvPr>
          <p:cNvCxnSpPr>
            <a:cxnSpLocks/>
          </p:cNvCxnSpPr>
          <p:nvPr userDrawn="1"/>
        </p:nvCxnSpPr>
        <p:spPr>
          <a:xfrm>
            <a:off x="7924166" y="1430093"/>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20">
            <a:extLst>
              <a:ext uri="{FF2B5EF4-FFF2-40B4-BE49-F238E27FC236}">
                <a16:creationId xmlns:a16="http://schemas.microsoft.com/office/drawing/2014/main" id="{564D7438-5DBC-93FB-05BE-D902A63FF53D}"/>
              </a:ext>
            </a:extLst>
          </p:cNvPr>
          <p:cNvSpPr>
            <a:spLocks noGrp="1"/>
          </p:cNvSpPr>
          <p:nvPr>
            <p:ph type="pic" sz="quarter" idx="67"/>
          </p:nvPr>
        </p:nvSpPr>
        <p:spPr>
          <a:xfrm>
            <a:off x="-1" y="178005"/>
            <a:ext cx="7607445" cy="3354626"/>
          </a:xfrm>
          <a:custGeom>
            <a:avLst/>
            <a:gdLst>
              <a:gd name="connsiteX0" fmla="*/ 0 w 7607445"/>
              <a:gd name="connsiteY0" fmla="*/ 0 h 3354626"/>
              <a:gd name="connsiteX1" fmla="*/ 2057401 w 7607445"/>
              <a:gd name="connsiteY1" fmla="*/ 0 h 3354626"/>
              <a:gd name="connsiteX2" fmla="*/ 4013534 w 7607445"/>
              <a:gd name="connsiteY2" fmla="*/ 0 h 3354626"/>
              <a:gd name="connsiteX3" fmla="*/ 4127503 w 7607445"/>
              <a:gd name="connsiteY3" fmla="*/ 0 h 3354626"/>
              <a:gd name="connsiteX4" fmla="*/ 6070935 w 7607445"/>
              <a:gd name="connsiteY4" fmla="*/ 0 h 3354626"/>
              <a:gd name="connsiteX5" fmla="*/ 6070935 w 7607445"/>
              <a:gd name="connsiteY5" fmla="*/ 3501 h 3354626"/>
              <a:gd name="connsiteX6" fmla="*/ 6184905 w 7607445"/>
              <a:gd name="connsiteY6" fmla="*/ 0 h 3354626"/>
              <a:gd name="connsiteX7" fmla="*/ 7471829 w 7607445"/>
              <a:gd name="connsiteY7" fmla="*/ 382501 h 3354626"/>
              <a:gd name="connsiteX8" fmla="*/ 7598074 w 7607445"/>
              <a:gd name="connsiteY8" fmla="*/ 477664 h 3354626"/>
              <a:gd name="connsiteX9" fmla="*/ 7489864 w 7607445"/>
              <a:gd name="connsiteY9" fmla="*/ 544701 h 3354626"/>
              <a:gd name="connsiteX10" fmla="*/ 6849834 w 7607445"/>
              <a:gd name="connsiteY10" fmla="*/ 1669539 h 3354626"/>
              <a:gd name="connsiteX11" fmla="*/ 7488340 w 7607445"/>
              <a:gd name="connsiteY11" fmla="*/ 2794379 h 3354626"/>
              <a:gd name="connsiteX12" fmla="*/ 7607445 w 7607445"/>
              <a:gd name="connsiteY12" fmla="*/ 2868214 h 3354626"/>
              <a:gd name="connsiteX13" fmla="*/ 7596485 w 7607445"/>
              <a:gd name="connsiteY13" fmla="*/ 2878084 h 3354626"/>
              <a:gd name="connsiteX14" fmla="*/ 6184904 w 7607445"/>
              <a:gd name="connsiteY14" fmla="*/ 3354626 h 3354626"/>
              <a:gd name="connsiteX15" fmla="*/ 6070933 w 7607445"/>
              <a:gd name="connsiteY15" fmla="*/ 3351125 h 3354626"/>
              <a:gd name="connsiteX16" fmla="*/ 6070933 w 7607445"/>
              <a:gd name="connsiteY16" fmla="*/ 3354626 h 3354626"/>
              <a:gd name="connsiteX17" fmla="*/ 4127503 w 7607445"/>
              <a:gd name="connsiteY17" fmla="*/ 3354626 h 3354626"/>
              <a:gd name="connsiteX18" fmla="*/ 4013532 w 7607445"/>
              <a:gd name="connsiteY18" fmla="*/ 3354626 h 3354626"/>
              <a:gd name="connsiteX19" fmla="*/ 2057401 w 7607445"/>
              <a:gd name="connsiteY19" fmla="*/ 3354626 h 3354626"/>
              <a:gd name="connsiteX20" fmla="*/ 0 w 7607445"/>
              <a:gd name="connsiteY20" fmla="*/ 3354626 h 33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7445" h="3354626">
                <a:moveTo>
                  <a:pt x="0" y="0"/>
                </a:moveTo>
                <a:lnTo>
                  <a:pt x="2057401" y="0"/>
                </a:lnTo>
                <a:lnTo>
                  <a:pt x="4013534" y="0"/>
                </a:lnTo>
                <a:lnTo>
                  <a:pt x="4127503" y="0"/>
                </a:lnTo>
                <a:lnTo>
                  <a:pt x="6070935" y="0"/>
                </a:lnTo>
                <a:lnTo>
                  <a:pt x="6070935" y="3501"/>
                </a:lnTo>
                <a:cubicBezTo>
                  <a:pt x="6108924" y="0"/>
                  <a:pt x="6146915" y="0"/>
                  <a:pt x="6184905" y="0"/>
                </a:cubicBezTo>
                <a:cubicBezTo>
                  <a:pt x="6674291" y="0"/>
                  <a:pt x="7122472" y="143433"/>
                  <a:pt x="7471829" y="382501"/>
                </a:cubicBezTo>
                <a:lnTo>
                  <a:pt x="7598074" y="477664"/>
                </a:lnTo>
                <a:lnTo>
                  <a:pt x="7489864" y="544701"/>
                </a:lnTo>
                <a:cubicBezTo>
                  <a:pt x="7099290" y="811726"/>
                  <a:pt x="6849834" y="1216089"/>
                  <a:pt x="6849834" y="1669539"/>
                </a:cubicBezTo>
                <a:cubicBezTo>
                  <a:pt x="6849834" y="2122992"/>
                  <a:pt x="7098129" y="2527355"/>
                  <a:pt x="7488340" y="2794379"/>
                </a:cubicBezTo>
                <a:lnTo>
                  <a:pt x="7607445" y="2868214"/>
                </a:lnTo>
                <a:lnTo>
                  <a:pt x="7596485" y="2878084"/>
                </a:lnTo>
                <a:cubicBezTo>
                  <a:pt x="7231761" y="3173094"/>
                  <a:pt x="6733385" y="3354626"/>
                  <a:pt x="6184904" y="3354626"/>
                </a:cubicBezTo>
                <a:cubicBezTo>
                  <a:pt x="6146915" y="3354626"/>
                  <a:pt x="6104701" y="3354626"/>
                  <a:pt x="6070933" y="3351125"/>
                </a:cubicBezTo>
                <a:lnTo>
                  <a:pt x="6070933" y="3354626"/>
                </a:lnTo>
                <a:lnTo>
                  <a:pt x="4127503" y="3354626"/>
                </a:lnTo>
                <a:lnTo>
                  <a:pt x="4013532" y="3354626"/>
                </a:lnTo>
                <a:lnTo>
                  <a:pt x="2057401" y="3354626"/>
                </a:lnTo>
                <a:lnTo>
                  <a:pt x="0" y="33546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277598"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s Slide 0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F850265-4D38-0D9F-4AC2-90E998EA2EB0}"/>
              </a:ext>
            </a:extLst>
          </p:cNvPr>
          <p:cNvSpPr/>
          <p:nvPr userDrawn="1"/>
        </p:nvSpPr>
        <p:spPr>
          <a:xfrm rot="16200000">
            <a:off x="5054547" y="1282615"/>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4" name="Freeform 3">
            <a:extLst>
              <a:ext uri="{FF2B5EF4-FFF2-40B4-BE49-F238E27FC236}">
                <a16:creationId xmlns:a16="http://schemas.microsoft.com/office/drawing/2014/main" id="{664597B8-8B75-6618-4F2C-C6DBD668D76B}"/>
              </a:ext>
            </a:extLst>
          </p:cNvPr>
          <p:cNvSpPr/>
          <p:nvPr userDrawn="1"/>
        </p:nvSpPr>
        <p:spPr>
          <a:xfrm>
            <a:off x="4214886" y="2517395"/>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0B935CD4-5A25-39F8-A013-F1CF1D4A86E5}"/>
              </a:ext>
            </a:extLst>
          </p:cNvPr>
          <p:cNvSpPr>
            <a:spLocks noGrp="1"/>
          </p:cNvSpPr>
          <p:nvPr>
            <p:ph type="pic" sz="quarter" idx="67"/>
          </p:nvPr>
        </p:nvSpPr>
        <p:spPr>
          <a:xfrm>
            <a:off x="4214886" y="-3775"/>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EBBCF701-2E93-4A52-53A9-C308ABEA2E91}"/>
              </a:ext>
            </a:extLst>
          </p:cNvPr>
          <p:cNvSpPr>
            <a:spLocks noGrp="1"/>
          </p:cNvSpPr>
          <p:nvPr>
            <p:ph type="body" sz="quarter" idx="18" hasCustomPrompt="1"/>
          </p:nvPr>
        </p:nvSpPr>
        <p:spPr>
          <a:xfrm>
            <a:off x="4314004" y="4379702"/>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A3AE5DF3-E508-A79E-FC19-B5A341DA97F3}"/>
              </a:ext>
            </a:extLst>
          </p:cNvPr>
          <p:cNvSpPr>
            <a:spLocks noGrp="1"/>
          </p:cNvSpPr>
          <p:nvPr>
            <p:ph type="body" sz="quarter" idx="19" hasCustomPrompt="1"/>
          </p:nvPr>
        </p:nvSpPr>
        <p:spPr>
          <a:xfrm>
            <a:off x="4256379" y="3501620"/>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Text Placeholder 32">
            <a:extLst>
              <a:ext uri="{FF2B5EF4-FFF2-40B4-BE49-F238E27FC236}">
                <a16:creationId xmlns:a16="http://schemas.microsoft.com/office/drawing/2014/main" id="{1ADE3756-3F36-B74B-3278-C3112CCBCE8F}"/>
              </a:ext>
            </a:extLst>
          </p:cNvPr>
          <p:cNvSpPr>
            <a:spLocks noGrp="1"/>
          </p:cNvSpPr>
          <p:nvPr>
            <p:ph type="body" sz="quarter" idx="20" hasCustomPrompt="1"/>
          </p:nvPr>
        </p:nvSpPr>
        <p:spPr>
          <a:xfrm>
            <a:off x="5291594" y="3913544"/>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23" name="Text Placeholder 23">
            <a:extLst>
              <a:ext uri="{FF2B5EF4-FFF2-40B4-BE49-F238E27FC236}">
                <a16:creationId xmlns:a16="http://schemas.microsoft.com/office/drawing/2014/main" id="{81535683-02A9-FB84-F1E1-097F0D4999E2}"/>
              </a:ext>
            </a:extLst>
          </p:cNvPr>
          <p:cNvSpPr>
            <a:spLocks noGrp="1"/>
          </p:cNvSpPr>
          <p:nvPr>
            <p:ph type="body" sz="quarter" idx="66" hasCustomPrompt="1"/>
          </p:nvPr>
        </p:nvSpPr>
        <p:spPr>
          <a:xfrm rot="16200000">
            <a:off x="5066646" y="1296010"/>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28" name="Straight Connector 27">
            <a:extLst>
              <a:ext uri="{FF2B5EF4-FFF2-40B4-BE49-F238E27FC236}">
                <a16:creationId xmlns:a16="http://schemas.microsoft.com/office/drawing/2014/main" id="{53E37450-F11B-9870-F66E-A910DAC1689E}"/>
              </a:ext>
            </a:extLst>
          </p:cNvPr>
          <p:cNvCxnSpPr>
            <a:cxnSpLocks/>
          </p:cNvCxnSpPr>
          <p:nvPr userDrawn="1"/>
        </p:nvCxnSpPr>
        <p:spPr>
          <a:xfrm flipV="1">
            <a:off x="4217889" y="4136541"/>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34">
            <a:extLst>
              <a:ext uri="{FF2B5EF4-FFF2-40B4-BE49-F238E27FC236}">
                <a16:creationId xmlns:a16="http://schemas.microsoft.com/office/drawing/2014/main" id="{C110313C-1EEA-FA8E-232D-51F8416E82F8}"/>
              </a:ext>
            </a:extLst>
          </p:cNvPr>
          <p:cNvSpPr/>
          <p:nvPr userDrawn="1"/>
        </p:nvSpPr>
        <p:spPr>
          <a:xfrm rot="10800000">
            <a:off x="6870094" y="309363"/>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object 3">
            <a:extLst>
              <a:ext uri="{FF2B5EF4-FFF2-40B4-BE49-F238E27FC236}">
                <a16:creationId xmlns:a16="http://schemas.microsoft.com/office/drawing/2014/main" id="{0492FBBC-78A0-7458-A89C-4C86142C5E9F}"/>
              </a:ext>
            </a:extLst>
          </p:cNvPr>
          <p:cNvSpPr/>
          <p:nvPr userDrawn="1"/>
        </p:nvSpPr>
        <p:spPr>
          <a:xfrm rot="5400000">
            <a:off x="7711887" y="516646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37" name="Picture Placeholder 63">
            <a:extLst>
              <a:ext uri="{FF2B5EF4-FFF2-40B4-BE49-F238E27FC236}">
                <a16:creationId xmlns:a16="http://schemas.microsoft.com/office/drawing/2014/main" id="{781B90E7-3814-5805-EFF0-F9CE57638F61}"/>
              </a:ext>
            </a:extLst>
          </p:cNvPr>
          <p:cNvSpPr>
            <a:spLocks noGrp="1"/>
          </p:cNvSpPr>
          <p:nvPr>
            <p:ph type="pic" sz="quarter" idx="85"/>
          </p:nvPr>
        </p:nvSpPr>
        <p:spPr>
          <a:xfrm>
            <a:off x="6867666" y="3503003"/>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38" name="Text Placeholder 32">
            <a:extLst>
              <a:ext uri="{FF2B5EF4-FFF2-40B4-BE49-F238E27FC236}">
                <a16:creationId xmlns:a16="http://schemas.microsoft.com/office/drawing/2014/main" id="{9C922EBA-0C15-91F4-DA57-20C8B3EE1C77}"/>
              </a:ext>
            </a:extLst>
          </p:cNvPr>
          <p:cNvSpPr>
            <a:spLocks noGrp="1"/>
          </p:cNvSpPr>
          <p:nvPr>
            <p:ph type="body" sz="quarter" idx="86" hasCustomPrompt="1"/>
          </p:nvPr>
        </p:nvSpPr>
        <p:spPr>
          <a:xfrm>
            <a:off x="6974493" y="179741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BDADA95E-1B78-6FDB-6315-7380B92DE865}"/>
              </a:ext>
            </a:extLst>
          </p:cNvPr>
          <p:cNvSpPr>
            <a:spLocks noGrp="1"/>
          </p:cNvSpPr>
          <p:nvPr>
            <p:ph type="body" sz="quarter" idx="87" hasCustomPrompt="1"/>
          </p:nvPr>
        </p:nvSpPr>
        <p:spPr>
          <a:xfrm>
            <a:off x="6916868" y="91933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A7CF21B5-42A0-AD84-A15E-D307EC6CD6B0}"/>
              </a:ext>
            </a:extLst>
          </p:cNvPr>
          <p:cNvSpPr>
            <a:spLocks noGrp="1"/>
          </p:cNvSpPr>
          <p:nvPr>
            <p:ph type="body" sz="quarter" idx="88" hasCustomPrompt="1"/>
          </p:nvPr>
        </p:nvSpPr>
        <p:spPr>
          <a:xfrm>
            <a:off x="7952083" y="133125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0D60B0ED-9E30-C0A3-A225-F39EB410E86D}"/>
              </a:ext>
            </a:extLst>
          </p:cNvPr>
          <p:cNvCxnSpPr>
            <a:cxnSpLocks/>
          </p:cNvCxnSpPr>
          <p:nvPr userDrawn="1"/>
        </p:nvCxnSpPr>
        <p:spPr>
          <a:xfrm flipV="1">
            <a:off x="6878378" y="155425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bject 3">
            <a:extLst>
              <a:ext uri="{FF2B5EF4-FFF2-40B4-BE49-F238E27FC236}">
                <a16:creationId xmlns:a16="http://schemas.microsoft.com/office/drawing/2014/main" id="{CE71875B-0621-A53D-1ADD-0F8875DCBA41}"/>
              </a:ext>
            </a:extLst>
          </p:cNvPr>
          <p:cNvSpPr/>
          <p:nvPr userDrawn="1"/>
        </p:nvSpPr>
        <p:spPr>
          <a:xfrm rot="16200000">
            <a:off x="10379583" y="1286390"/>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43" name="Freeform 42">
            <a:extLst>
              <a:ext uri="{FF2B5EF4-FFF2-40B4-BE49-F238E27FC236}">
                <a16:creationId xmlns:a16="http://schemas.microsoft.com/office/drawing/2014/main" id="{17944735-5817-61CF-ABC3-AE38609ABB4D}"/>
              </a:ext>
            </a:extLst>
          </p:cNvPr>
          <p:cNvSpPr/>
          <p:nvPr userDrawn="1"/>
        </p:nvSpPr>
        <p:spPr>
          <a:xfrm>
            <a:off x="9539922" y="2521170"/>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Picture Placeholder 26">
            <a:extLst>
              <a:ext uri="{FF2B5EF4-FFF2-40B4-BE49-F238E27FC236}">
                <a16:creationId xmlns:a16="http://schemas.microsoft.com/office/drawing/2014/main" id="{B0C71FA6-0C00-BA68-0E70-D3CE31E78745}"/>
              </a:ext>
            </a:extLst>
          </p:cNvPr>
          <p:cNvSpPr>
            <a:spLocks noGrp="1"/>
          </p:cNvSpPr>
          <p:nvPr>
            <p:ph type="pic" sz="quarter" idx="89"/>
          </p:nvPr>
        </p:nvSpPr>
        <p:spPr>
          <a:xfrm>
            <a:off x="9539922" y="0"/>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45" name="Text Placeholder 32">
            <a:extLst>
              <a:ext uri="{FF2B5EF4-FFF2-40B4-BE49-F238E27FC236}">
                <a16:creationId xmlns:a16="http://schemas.microsoft.com/office/drawing/2014/main" id="{BB898A30-90C4-FDC7-707E-A21EE8AE8F08}"/>
              </a:ext>
            </a:extLst>
          </p:cNvPr>
          <p:cNvSpPr>
            <a:spLocks noGrp="1"/>
          </p:cNvSpPr>
          <p:nvPr>
            <p:ph type="body" sz="quarter" idx="90" hasCustomPrompt="1"/>
          </p:nvPr>
        </p:nvSpPr>
        <p:spPr>
          <a:xfrm>
            <a:off x="9639040" y="4383477"/>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E3376CA6-1F5A-2B2E-F9D5-9B5493D94AB9}"/>
              </a:ext>
            </a:extLst>
          </p:cNvPr>
          <p:cNvSpPr>
            <a:spLocks noGrp="1"/>
          </p:cNvSpPr>
          <p:nvPr>
            <p:ph type="body" sz="quarter" idx="91" hasCustomPrompt="1"/>
          </p:nvPr>
        </p:nvSpPr>
        <p:spPr>
          <a:xfrm>
            <a:off x="9581415" y="3505395"/>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47" name="Text Placeholder 32">
            <a:extLst>
              <a:ext uri="{FF2B5EF4-FFF2-40B4-BE49-F238E27FC236}">
                <a16:creationId xmlns:a16="http://schemas.microsoft.com/office/drawing/2014/main" id="{0F28EBB4-EE7D-0C65-6E62-FBC896577FE0}"/>
              </a:ext>
            </a:extLst>
          </p:cNvPr>
          <p:cNvSpPr>
            <a:spLocks noGrp="1"/>
          </p:cNvSpPr>
          <p:nvPr>
            <p:ph type="body" sz="quarter" idx="92" hasCustomPrompt="1"/>
          </p:nvPr>
        </p:nvSpPr>
        <p:spPr>
          <a:xfrm>
            <a:off x="10616630" y="3917319"/>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8" name="Text Placeholder 23">
            <a:extLst>
              <a:ext uri="{FF2B5EF4-FFF2-40B4-BE49-F238E27FC236}">
                <a16:creationId xmlns:a16="http://schemas.microsoft.com/office/drawing/2014/main" id="{BB5D5B20-3121-0F0F-2E4C-3D9B554CEB7A}"/>
              </a:ext>
            </a:extLst>
          </p:cNvPr>
          <p:cNvSpPr>
            <a:spLocks noGrp="1"/>
          </p:cNvSpPr>
          <p:nvPr>
            <p:ph type="body" sz="quarter" idx="93" hasCustomPrompt="1"/>
          </p:nvPr>
        </p:nvSpPr>
        <p:spPr>
          <a:xfrm rot="16200000">
            <a:off x="10391682" y="1299785"/>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49" name="Straight Connector 48">
            <a:extLst>
              <a:ext uri="{FF2B5EF4-FFF2-40B4-BE49-F238E27FC236}">
                <a16:creationId xmlns:a16="http://schemas.microsoft.com/office/drawing/2014/main" id="{6916D2A9-8858-7FC7-7432-BF37A909CC8C}"/>
              </a:ext>
            </a:extLst>
          </p:cNvPr>
          <p:cNvCxnSpPr>
            <a:cxnSpLocks/>
          </p:cNvCxnSpPr>
          <p:nvPr userDrawn="1"/>
        </p:nvCxnSpPr>
        <p:spPr>
          <a:xfrm flipV="1">
            <a:off x="9542925"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 Placeholder 23">
            <a:extLst>
              <a:ext uri="{FF2B5EF4-FFF2-40B4-BE49-F238E27FC236}">
                <a16:creationId xmlns:a16="http://schemas.microsoft.com/office/drawing/2014/main" id="{28BB3BC0-F643-6C4F-6672-7CA33DF5268D}"/>
              </a:ext>
            </a:extLst>
          </p:cNvPr>
          <p:cNvSpPr>
            <a:spLocks noGrp="1"/>
          </p:cNvSpPr>
          <p:nvPr>
            <p:ph type="body" sz="quarter" idx="98" hasCustomPrompt="1"/>
          </p:nvPr>
        </p:nvSpPr>
        <p:spPr>
          <a:xfrm rot="16200000">
            <a:off x="7717895" y="5139128"/>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640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Cover Slide ">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4BDF266-AD07-951C-0FC5-D2A80F4FB6EA}"/>
              </a:ext>
            </a:extLst>
          </p:cNvPr>
          <p:cNvSpPr/>
          <p:nvPr userDrawn="1"/>
        </p:nvSpPr>
        <p:spPr>
          <a:xfrm>
            <a:off x="0" y="323082"/>
            <a:ext cx="7397280" cy="4704736"/>
          </a:xfrm>
          <a:custGeom>
            <a:avLst/>
            <a:gdLst>
              <a:gd name="connsiteX0" fmla="*/ 3 w 7397280"/>
              <a:gd name="connsiteY0" fmla="*/ 0 h 4704736"/>
              <a:gd name="connsiteX1" fmla="*/ 5047027 w 7397280"/>
              <a:gd name="connsiteY1" fmla="*/ 0 h 4704736"/>
              <a:gd name="connsiteX2" fmla="*/ 5047027 w 7397280"/>
              <a:gd name="connsiteY2" fmla="*/ 112 h 4704736"/>
              <a:gd name="connsiteX3" fmla="*/ 5285737 w 7397280"/>
              <a:gd name="connsiteY3" fmla="*/ 12122 h 4704736"/>
              <a:gd name="connsiteX4" fmla="*/ 7397280 w 7397280"/>
              <a:gd name="connsiteY4" fmla="*/ 2352370 h 4704736"/>
              <a:gd name="connsiteX5" fmla="*/ 5284928 w 7397280"/>
              <a:gd name="connsiteY5" fmla="*/ 4692617 h 4704736"/>
              <a:gd name="connsiteX6" fmla="*/ 5047027 w 7397280"/>
              <a:gd name="connsiteY6" fmla="*/ 4704626 h 4704736"/>
              <a:gd name="connsiteX7" fmla="*/ 5047027 w 7397280"/>
              <a:gd name="connsiteY7" fmla="*/ 4704732 h 4704736"/>
              <a:gd name="connsiteX8" fmla="*/ 5044930 w 7397280"/>
              <a:gd name="connsiteY8" fmla="*/ 4704732 h 4704736"/>
              <a:gd name="connsiteX9" fmla="*/ 5044846 w 7397280"/>
              <a:gd name="connsiteY9" fmla="*/ 4704736 h 4704736"/>
              <a:gd name="connsiteX10" fmla="*/ 5044730 w 7397280"/>
              <a:gd name="connsiteY10" fmla="*/ 4704732 h 4704736"/>
              <a:gd name="connsiteX11" fmla="*/ 4912245 w 7397280"/>
              <a:gd name="connsiteY11" fmla="*/ 4704732 h 4704736"/>
              <a:gd name="connsiteX12" fmla="*/ 4912245 w 7397280"/>
              <a:gd name="connsiteY12" fmla="*/ 4704736 h 4704736"/>
              <a:gd name="connsiteX13" fmla="*/ 2317036 w 7397280"/>
              <a:gd name="connsiteY13" fmla="*/ 4704736 h 4704736"/>
              <a:gd name="connsiteX14" fmla="*/ 2317036 w 7397280"/>
              <a:gd name="connsiteY14" fmla="*/ 4704732 h 4704736"/>
              <a:gd name="connsiteX15" fmla="*/ 0 w 7397280"/>
              <a:gd name="connsiteY15" fmla="*/ 4704732 h 4704736"/>
              <a:gd name="connsiteX16" fmla="*/ 0 w 7397280"/>
              <a:gd name="connsiteY16" fmla="*/ 1655235 h 4704736"/>
              <a:gd name="connsiteX17" fmla="*/ 3 w 7397280"/>
              <a:gd name="connsiteY17" fmla="*/ 1655235 h 470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97280" h="4704736">
                <a:moveTo>
                  <a:pt x="3" y="0"/>
                </a:moveTo>
                <a:lnTo>
                  <a:pt x="5047027" y="0"/>
                </a:lnTo>
                <a:lnTo>
                  <a:pt x="5047027" y="112"/>
                </a:lnTo>
                <a:lnTo>
                  <a:pt x="5285737" y="12122"/>
                </a:lnTo>
                <a:cubicBezTo>
                  <a:pt x="6473566" y="132349"/>
                  <a:pt x="7397280" y="1132293"/>
                  <a:pt x="7397280" y="2352370"/>
                </a:cubicBezTo>
                <a:cubicBezTo>
                  <a:pt x="7397280" y="3572444"/>
                  <a:pt x="6469247" y="4572389"/>
                  <a:pt x="5284928" y="4692617"/>
                </a:cubicBezTo>
                <a:lnTo>
                  <a:pt x="5047027" y="4704626"/>
                </a:lnTo>
                <a:lnTo>
                  <a:pt x="5047027" y="4704732"/>
                </a:lnTo>
                <a:lnTo>
                  <a:pt x="5044930" y="4704732"/>
                </a:lnTo>
                <a:lnTo>
                  <a:pt x="5044846" y="4704736"/>
                </a:lnTo>
                <a:lnTo>
                  <a:pt x="5044730" y="4704732"/>
                </a:lnTo>
                <a:lnTo>
                  <a:pt x="4912245" y="4704732"/>
                </a:lnTo>
                <a:lnTo>
                  <a:pt x="4912245" y="4704736"/>
                </a:lnTo>
                <a:lnTo>
                  <a:pt x="2317036" y="4704736"/>
                </a:lnTo>
                <a:lnTo>
                  <a:pt x="2317036" y="4704732"/>
                </a:lnTo>
                <a:lnTo>
                  <a:pt x="0" y="4704732"/>
                </a:lnTo>
                <a:lnTo>
                  <a:pt x="0" y="1655235"/>
                </a:lnTo>
                <a:lnTo>
                  <a:pt x="3" y="1655235"/>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2">
            <a:extLst>
              <a:ext uri="{FF2B5EF4-FFF2-40B4-BE49-F238E27FC236}">
                <a16:creationId xmlns:a16="http://schemas.microsoft.com/office/drawing/2014/main" id="{41D050F8-31AB-9FE2-1F96-1C312E675290}"/>
              </a:ext>
            </a:extLst>
          </p:cNvPr>
          <p:cNvSpPr/>
          <p:nvPr userDrawn="1"/>
        </p:nvSpPr>
        <p:spPr>
          <a:xfrm rot="10800000">
            <a:off x="5815699" y="2780706"/>
            <a:ext cx="6376301" cy="30148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DD21705C-7FA8-BA02-3A02-4AEB6B8A6FA5}"/>
              </a:ext>
            </a:extLst>
          </p:cNvPr>
          <p:cNvSpPr/>
          <p:nvPr userDrawn="1"/>
        </p:nvSpPr>
        <p:spPr>
          <a:xfrm>
            <a:off x="0" y="4748524"/>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23">
            <a:extLst>
              <a:ext uri="{FF2B5EF4-FFF2-40B4-BE49-F238E27FC236}">
                <a16:creationId xmlns:a16="http://schemas.microsoft.com/office/drawing/2014/main" id="{DB9C673F-75B9-3C64-B354-B97F6B5B3B7D}"/>
              </a:ext>
            </a:extLst>
          </p:cNvPr>
          <p:cNvSpPr>
            <a:spLocks noGrp="1"/>
          </p:cNvSpPr>
          <p:nvPr>
            <p:ph type="body" sz="quarter" idx="15" hasCustomPrompt="1"/>
          </p:nvPr>
        </p:nvSpPr>
        <p:spPr>
          <a:xfrm>
            <a:off x="553654" y="3403432"/>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35" name="Text Placeholder 23">
            <a:extLst>
              <a:ext uri="{FF2B5EF4-FFF2-40B4-BE49-F238E27FC236}">
                <a16:creationId xmlns:a16="http://schemas.microsoft.com/office/drawing/2014/main" id="{B6B55F79-6219-8770-AA75-46A8FCA7993C}"/>
              </a:ext>
            </a:extLst>
          </p:cNvPr>
          <p:cNvSpPr>
            <a:spLocks noGrp="1"/>
          </p:cNvSpPr>
          <p:nvPr>
            <p:ph type="body" sz="quarter" idx="16" hasCustomPrompt="1"/>
          </p:nvPr>
        </p:nvSpPr>
        <p:spPr>
          <a:xfrm>
            <a:off x="553654" y="2780706"/>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a:t>Your guide to</a:t>
            </a:r>
          </a:p>
        </p:txBody>
      </p:sp>
      <p:sp>
        <p:nvSpPr>
          <p:cNvPr id="46" name="Text Placeholder 23">
            <a:extLst>
              <a:ext uri="{FF2B5EF4-FFF2-40B4-BE49-F238E27FC236}">
                <a16:creationId xmlns:a16="http://schemas.microsoft.com/office/drawing/2014/main" id="{20689DDF-9FE1-3230-DCC6-2F50B15342A4}"/>
              </a:ext>
            </a:extLst>
          </p:cNvPr>
          <p:cNvSpPr>
            <a:spLocks noGrp="1"/>
          </p:cNvSpPr>
          <p:nvPr>
            <p:ph type="body" sz="quarter" idx="17" hasCustomPrompt="1"/>
          </p:nvPr>
        </p:nvSpPr>
        <p:spPr>
          <a:xfrm>
            <a:off x="0" y="4782197"/>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err="1"/>
              <a:t>www.epicstays.eu</a:t>
            </a:r>
            <a:endParaRPr lang="en-US"/>
          </a:p>
        </p:txBody>
      </p:sp>
      <p:grpSp>
        <p:nvGrpSpPr>
          <p:cNvPr id="7" name="Group 6">
            <a:extLst>
              <a:ext uri="{FF2B5EF4-FFF2-40B4-BE49-F238E27FC236}">
                <a16:creationId xmlns:a16="http://schemas.microsoft.com/office/drawing/2014/main" id="{5D593706-4C85-5920-F70F-0CE6F883ED35}"/>
              </a:ext>
            </a:extLst>
          </p:cNvPr>
          <p:cNvGrpSpPr/>
          <p:nvPr userDrawn="1"/>
        </p:nvGrpSpPr>
        <p:grpSpPr>
          <a:xfrm>
            <a:off x="494660" y="5658757"/>
            <a:ext cx="6932341" cy="851642"/>
            <a:chOff x="441852" y="5691396"/>
            <a:chExt cx="6932341" cy="851642"/>
          </a:xfrm>
        </p:grpSpPr>
        <p:pic>
          <p:nvPicPr>
            <p:cNvPr id="8" name="Picture 7" descr="Co-funded by the European Union logo in png for web usage">
              <a:extLst>
                <a:ext uri="{FF2B5EF4-FFF2-40B4-BE49-F238E27FC236}">
                  <a16:creationId xmlns:a16="http://schemas.microsoft.com/office/drawing/2014/main" id="{F3C18A2F-CC39-28BC-FB5E-6EE3BED856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5DA2DED4-8C74-4729-B1AC-D8D3B61225E9}"/>
                </a:ext>
              </a:extLst>
            </p:cNvPr>
            <p:cNvSpPr/>
            <p:nvPr userDrawn="1"/>
          </p:nvSpPr>
          <p:spPr>
            <a:xfrm>
              <a:off x="3179504" y="6104456"/>
              <a:ext cx="4194689"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93D0D581-B07B-F3E7-2386-BE30D2C37512}"/>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99B1BE01-0A0D-D523-D299-F20147CC3628}"/>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0A7BFF38-7E2B-C318-5B01-3FD416F801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pic>
        <p:nvPicPr>
          <p:cNvPr id="13" name="Picture 12">
            <a:extLst>
              <a:ext uri="{FF2B5EF4-FFF2-40B4-BE49-F238E27FC236}">
                <a16:creationId xmlns:a16="http://schemas.microsoft.com/office/drawing/2014/main" id="{60C7197D-FB01-0C61-00CF-88F6AC6562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15806" y="508982"/>
            <a:ext cx="3201549" cy="1983866"/>
          </a:xfrm>
          <a:prstGeom prst="rect">
            <a:avLst/>
          </a:prstGeom>
        </p:spPr>
      </p:pic>
    </p:spTree>
    <p:extLst>
      <p:ext uri="{BB962C8B-B14F-4D97-AF65-F5344CB8AC3E}">
        <p14:creationId xmlns:p14="http://schemas.microsoft.com/office/powerpoint/2010/main" val="3580894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93709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ents Slide 0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B58B100-F3B0-9F75-BCD6-CD01355380E3}"/>
              </a:ext>
            </a:extLst>
          </p:cNvPr>
          <p:cNvSpPr/>
          <p:nvPr userDrawn="1"/>
        </p:nvSpPr>
        <p:spPr>
          <a:xfrm rot="16200000">
            <a:off x="1049881" y="1286396"/>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3" name="Freeform 2">
            <a:extLst>
              <a:ext uri="{FF2B5EF4-FFF2-40B4-BE49-F238E27FC236}">
                <a16:creationId xmlns:a16="http://schemas.microsoft.com/office/drawing/2014/main" id="{5A6BB997-596E-4786-2F55-208C130FA1A6}"/>
              </a:ext>
            </a:extLst>
          </p:cNvPr>
          <p:cNvSpPr/>
          <p:nvPr userDrawn="1"/>
        </p:nvSpPr>
        <p:spPr>
          <a:xfrm>
            <a:off x="210220" y="2521176"/>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222A47AC-E8AE-56CC-DCEC-85D7067A0FBE}"/>
              </a:ext>
            </a:extLst>
          </p:cNvPr>
          <p:cNvSpPr>
            <a:spLocks noGrp="1"/>
          </p:cNvSpPr>
          <p:nvPr>
            <p:ph type="pic" sz="quarter" idx="67"/>
          </p:nvPr>
        </p:nvSpPr>
        <p:spPr>
          <a:xfrm>
            <a:off x="210220" y="6"/>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4001BD79-7C1D-4AEA-28DD-B4D32AD5877B}"/>
              </a:ext>
            </a:extLst>
          </p:cNvPr>
          <p:cNvSpPr>
            <a:spLocks noGrp="1"/>
          </p:cNvSpPr>
          <p:nvPr>
            <p:ph type="body" sz="quarter" idx="18" hasCustomPrompt="1"/>
          </p:nvPr>
        </p:nvSpPr>
        <p:spPr>
          <a:xfrm>
            <a:off x="309338" y="4383483"/>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 name="Text Placeholder 32">
            <a:extLst>
              <a:ext uri="{FF2B5EF4-FFF2-40B4-BE49-F238E27FC236}">
                <a16:creationId xmlns:a16="http://schemas.microsoft.com/office/drawing/2014/main" id="{67491A92-E816-1D3A-E5D6-EBF192255845}"/>
              </a:ext>
            </a:extLst>
          </p:cNvPr>
          <p:cNvSpPr>
            <a:spLocks noGrp="1"/>
          </p:cNvSpPr>
          <p:nvPr>
            <p:ph type="body" sz="quarter" idx="19" hasCustomPrompt="1"/>
          </p:nvPr>
        </p:nvSpPr>
        <p:spPr>
          <a:xfrm>
            <a:off x="251713" y="3505401"/>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2" name="Text Placeholder 32">
            <a:extLst>
              <a:ext uri="{FF2B5EF4-FFF2-40B4-BE49-F238E27FC236}">
                <a16:creationId xmlns:a16="http://schemas.microsoft.com/office/drawing/2014/main" id="{987EFA9A-2ED0-56D1-40B3-419FC3851D77}"/>
              </a:ext>
            </a:extLst>
          </p:cNvPr>
          <p:cNvSpPr>
            <a:spLocks noGrp="1"/>
          </p:cNvSpPr>
          <p:nvPr>
            <p:ph type="body" sz="quarter" idx="20" hasCustomPrompt="1"/>
          </p:nvPr>
        </p:nvSpPr>
        <p:spPr>
          <a:xfrm>
            <a:off x="1286928" y="3917325"/>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 name="Text Placeholder 23">
            <a:extLst>
              <a:ext uri="{FF2B5EF4-FFF2-40B4-BE49-F238E27FC236}">
                <a16:creationId xmlns:a16="http://schemas.microsoft.com/office/drawing/2014/main" id="{03661970-41DC-FEFA-3751-A94EF54BBECA}"/>
              </a:ext>
            </a:extLst>
          </p:cNvPr>
          <p:cNvSpPr>
            <a:spLocks noGrp="1"/>
          </p:cNvSpPr>
          <p:nvPr>
            <p:ph type="body" sz="quarter" idx="66" hasCustomPrompt="1"/>
          </p:nvPr>
        </p:nvSpPr>
        <p:spPr>
          <a:xfrm rot="16200000">
            <a:off x="1061980" y="1299791"/>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97B18728-F186-A8AC-4AD7-600B58C667B4}"/>
              </a:ext>
            </a:extLst>
          </p:cNvPr>
          <p:cNvCxnSpPr>
            <a:cxnSpLocks/>
          </p:cNvCxnSpPr>
          <p:nvPr userDrawn="1"/>
        </p:nvCxnSpPr>
        <p:spPr>
          <a:xfrm flipV="1">
            <a:off x="213223" y="4140322"/>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56BC89A4-DD24-2C25-BFA4-C7F92035029F}"/>
              </a:ext>
            </a:extLst>
          </p:cNvPr>
          <p:cNvSpPr/>
          <p:nvPr userDrawn="1"/>
        </p:nvSpPr>
        <p:spPr>
          <a:xfrm rot="10800000">
            <a:off x="3009806" y="313144"/>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object 3">
            <a:extLst>
              <a:ext uri="{FF2B5EF4-FFF2-40B4-BE49-F238E27FC236}">
                <a16:creationId xmlns:a16="http://schemas.microsoft.com/office/drawing/2014/main" id="{13DEC2A7-8A35-A10B-354E-B48ACD1AC720}"/>
              </a:ext>
            </a:extLst>
          </p:cNvPr>
          <p:cNvSpPr/>
          <p:nvPr userDrawn="1"/>
        </p:nvSpPr>
        <p:spPr>
          <a:xfrm rot="5400000">
            <a:off x="3851599" y="5170247"/>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a:p>
        </p:txBody>
      </p:sp>
      <p:sp>
        <p:nvSpPr>
          <p:cNvPr id="17" name="Picture Placeholder 63">
            <a:extLst>
              <a:ext uri="{FF2B5EF4-FFF2-40B4-BE49-F238E27FC236}">
                <a16:creationId xmlns:a16="http://schemas.microsoft.com/office/drawing/2014/main" id="{3F69ECB2-5E5E-6F96-31CC-D27D9FAE69FD}"/>
              </a:ext>
            </a:extLst>
          </p:cNvPr>
          <p:cNvSpPr>
            <a:spLocks noGrp="1"/>
          </p:cNvSpPr>
          <p:nvPr>
            <p:ph type="pic" sz="quarter" idx="85"/>
          </p:nvPr>
        </p:nvSpPr>
        <p:spPr>
          <a:xfrm>
            <a:off x="3007378" y="3506784"/>
            <a:ext cx="2332491" cy="3351213"/>
          </a:xfrm>
          <a:custGeom>
            <a:avLst/>
            <a:gdLst>
              <a:gd name="connsiteX0" fmla="*/ 0 w 2332491"/>
              <a:gd name="connsiteY0" fmla="*/ 0 h 3351213"/>
              <a:gd name="connsiteX1" fmla="*/ 2332491 w 2332491"/>
              <a:gd name="connsiteY1" fmla="*/ 0 h 3351213"/>
              <a:gd name="connsiteX2" fmla="*/ 2332491 w 2332491"/>
              <a:gd name="connsiteY2" fmla="*/ 373296 h 3351213"/>
              <a:gd name="connsiteX3" fmla="*/ 2131611 w 2332491"/>
              <a:gd name="connsiteY3" fmla="*/ 373296 h 3351213"/>
              <a:gd name="connsiteX4" fmla="*/ 2131611 w 2332491"/>
              <a:gd name="connsiteY4" fmla="*/ 3351183 h 3351213"/>
              <a:gd name="connsiteX5" fmla="*/ 2332491 w 2332491"/>
              <a:gd name="connsiteY5" fmla="*/ 3351183 h 3351213"/>
              <a:gd name="connsiteX6" fmla="*/ 2332491 w 2332491"/>
              <a:gd name="connsiteY6" fmla="*/ 3351213 h 3351213"/>
              <a:gd name="connsiteX7" fmla="*/ 0 w 2332491"/>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491" h="3351213">
                <a:moveTo>
                  <a:pt x="0" y="0"/>
                </a:moveTo>
                <a:lnTo>
                  <a:pt x="2332491" y="0"/>
                </a:lnTo>
                <a:lnTo>
                  <a:pt x="2332491" y="373296"/>
                </a:lnTo>
                <a:lnTo>
                  <a:pt x="2131611" y="373296"/>
                </a:lnTo>
                <a:lnTo>
                  <a:pt x="2131611" y="3351183"/>
                </a:lnTo>
                <a:lnTo>
                  <a:pt x="2332491" y="3351183"/>
                </a:lnTo>
                <a:lnTo>
                  <a:pt x="2332491" y="3351213"/>
                </a:lnTo>
                <a:lnTo>
                  <a:pt x="0" y="3351213"/>
                </a:lnTo>
                <a:close/>
              </a:path>
            </a:pathLst>
          </a:custGeom>
          <a:solidFill>
            <a:schemeClr val="bg1">
              <a:lumMod val="95000"/>
            </a:schemeClr>
          </a:solidFill>
        </p:spPr>
        <p:txBody>
          <a:bodyPr wrap="square">
            <a:noAutofit/>
          </a:bodyPr>
          <a:lstStyle/>
          <a:p>
            <a:endParaRPr lang="en-GB" dirty="0"/>
          </a:p>
        </p:txBody>
      </p:sp>
      <p:sp>
        <p:nvSpPr>
          <p:cNvPr id="18" name="Text Placeholder 32">
            <a:extLst>
              <a:ext uri="{FF2B5EF4-FFF2-40B4-BE49-F238E27FC236}">
                <a16:creationId xmlns:a16="http://schemas.microsoft.com/office/drawing/2014/main" id="{76079F84-B306-F7E7-A066-B14BCD193490}"/>
              </a:ext>
            </a:extLst>
          </p:cNvPr>
          <p:cNvSpPr>
            <a:spLocks noGrp="1"/>
          </p:cNvSpPr>
          <p:nvPr>
            <p:ph type="body" sz="quarter" idx="86" hasCustomPrompt="1"/>
          </p:nvPr>
        </p:nvSpPr>
        <p:spPr>
          <a:xfrm>
            <a:off x="3114205" y="180119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A4012D8B-03FF-7AB7-2352-50B881B6772F}"/>
              </a:ext>
            </a:extLst>
          </p:cNvPr>
          <p:cNvSpPr>
            <a:spLocks noGrp="1"/>
          </p:cNvSpPr>
          <p:nvPr>
            <p:ph type="body" sz="quarter" idx="87" hasCustomPrompt="1"/>
          </p:nvPr>
        </p:nvSpPr>
        <p:spPr>
          <a:xfrm>
            <a:off x="3056580" y="92311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20" name="Text Placeholder 32">
            <a:extLst>
              <a:ext uri="{FF2B5EF4-FFF2-40B4-BE49-F238E27FC236}">
                <a16:creationId xmlns:a16="http://schemas.microsoft.com/office/drawing/2014/main" id="{9576CC2E-339A-8170-905A-A21C9CAE4146}"/>
              </a:ext>
            </a:extLst>
          </p:cNvPr>
          <p:cNvSpPr>
            <a:spLocks noGrp="1"/>
          </p:cNvSpPr>
          <p:nvPr>
            <p:ph type="body" sz="quarter" idx="88" hasCustomPrompt="1"/>
          </p:nvPr>
        </p:nvSpPr>
        <p:spPr>
          <a:xfrm>
            <a:off x="4091795" y="133504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1" name="Straight Connector 20">
            <a:extLst>
              <a:ext uri="{FF2B5EF4-FFF2-40B4-BE49-F238E27FC236}">
                <a16:creationId xmlns:a16="http://schemas.microsoft.com/office/drawing/2014/main" id="{FE694A44-1BDC-AFDB-FF67-66ADDE7DB91A}"/>
              </a:ext>
            </a:extLst>
          </p:cNvPr>
          <p:cNvCxnSpPr>
            <a:cxnSpLocks/>
          </p:cNvCxnSpPr>
          <p:nvPr userDrawn="1"/>
        </p:nvCxnSpPr>
        <p:spPr>
          <a:xfrm flipV="1">
            <a:off x="3018090" y="155803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3">
            <a:extLst>
              <a:ext uri="{FF2B5EF4-FFF2-40B4-BE49-F238E27FC236}">
                <a16:creationId xmlns:a16="http://schemas.microsoft.com/office/drawing/2014/main" id="{75BA7323-31AB-B9AD-9AF6-A0EE0CE9268B}"/>
              </a:ext>
            </a:extLst>
          </p:cNvPr>
          <p:cNvSpPr/>
          <p:nvPr userDrawn="1"/>
        </p:nvSpPr>
        <p:spPr>
          <a:xfrm rot="16200000">
            <a:off x="6631589" y="1290171"/>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FBA63B"/>
          </a:solidFill>
        </p:spPr>
        <p:txBody>
          <a:bodyPr wrap="square" lIns="0" tIns="0" rIns="0" bIns="0" rtlCol="0"/>
          <a:lstStyle/>
          <a:p>
            <a:endParaRPr/>
          </a:p>
        </p:txBody>
      </p:sp>
      <p:sp>
        <p:nvSpPr>
          <p:cNvPr id="24" name="Freeform 23">
            <a:extLst>
              <a:ext uri="{FF2B5EF4-FFF2-40B4-BE49-F238E27FC236}">
                <a16:creationId xmlns:a16="http://schemas.microsoft.com/office/drawing/2014/main" id="{B48294FA-6206-DC27-6E44-D4BB7C2C8DC7}"/>
              </a:ext>
            </a:extLst>
          </p:cNvPr>
          <p:cNvSpPr/>
          <p:nvPr userDrawn="1"/>
        </p:nvSpPr>
        <p:spPr>
          <a:xfrm>
            <a:off x="5791928" y="2524951"/>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Picture Placeholder 26">
            <a:extLst>
              <a:ext uri="{FF2B5EF4-FFF2-40B4-BE49-F238E27FC236}">
                <a16:creationId xmlns:a16="http://schemas.microsoft.com/office/drawing/2014/main" id="{DBFAC1F1-D0E5-BCB9-86E9-2EA24562BF8D}"/>
              </a:ext>
            </a:extLst>
          </p:cNvPr>
          <p:cNvSpPr>
            <a:spLocks noGrp="1"/>
          </p:cNvSpPr>
          <p:nvPr>
            <p:ph type="pic" sz="quarter" idx="89"/>
          </p:nvPr>
        </p:nvSpPr>
        <p:spPr>
          <a:xfrm>
            <a:off x="5791928" y="3781"/>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6" name="Text Placeholder 32">
            <a:extLst>
              <a:ext uri="{FF2B5EF4-FFF2-40B4-BE49-F238E27FC236}">
                <a16:creationId xmlns:a16="http://schemas.microsoft.com/office/drawing/2014/main" id="{56C07F70-6842-66F8-7253-081C5AFCB97F}"/>
              </a:ext>
            </a:extLst>
          </p:cNvPr>
          <p:cNvSpPr>
            <a:spLocks noGrp="1"/>
          </p:cNvSpPr>
          <p:nvPr>
            <p:ph type="body" sz="quarter" idx="90" hasCustomPrompt="1"/>
          </p:nvPr>
        </p:nvSpPr>
        <p:spPr>
          <a:xfrm>
            <a:off x="5891046" y="4387258"/>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3" name="Text Placeholder 32">
            <a:extLst>
              <a:ext uri="{FF2B5EF4-FFF2-40B4-BE49-F238E27FC236}">
                <a16:creationId xmlns:a16="http://schemas.microsoft.com/office/drawing/2014/main" id="{40168223-E82F-C581-CD6C-819F083C284A}"/>
              </a:ext>
            </a:extLst>
          </p:cNvPr>
          <p:cNvSpPr>
            <a:spLocks noGrp="1"/>
          </p:cNvSpPr>
          <p:nvPr>
            <p:ph type="body" sz="quarter" idx="91" hasCustomPrompt="1"/>
          </p:nvPr>
        </p:nvSpPr>
        <p:spPr>
          <a:xfrm>
            <a:off x="5833421" y="3509176"/>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35" name="Text Placeholder 32">
            <a:extLst>
              <a:ext uri="{FF2B5EF4-FFF2-40B4-BE49-F238E27FC236}">
                <a16:creationId xmlns:a16="http://schemas.microsoft.com/office/drawing/2014/main" id="{6965A4F2-CFB5-597B-B1A4-DD256D8297E7}"/>
              </a:ext>
            </a:extLst>
          </p:cNvPr>
          <p:cNvSpPr>
            <a:spLocks noGrp="1"/>
          </p:cNvSpPr>
          <p:nvPr>
            <p:ph type="body" sz="quarter" idx="92" hasCustomPrompt="1"/>
          </p:nvPr>
        </p:nvSpPr>
        <p:spPr>
          <a:xfrm>
            <a:off x="6868636" y="3921100"/>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7" name="Text Placeholder 23">
            <a:extLst>
              <a:ext uri="{FF2B5EF4-FFF2-40B4-BE49-F238E27FC236}">
                <a16:creationId xmlns:a16="http://schemas.microsoft.com/office/drawing/2014/main" id="{0058FE08-A56A-1DCA-7467-6DC169387395}"/>
              </a:ext>
            </a:extLst>
          </p:cNvPr>
          <p:cNvSpPr>
            <a:spLocks noGrp="1"/>
          </p:cNvSpPr>
          <p:nvPr>
            <p:ph type="body" sz="quarter" idx="93" hasCustomPrompt="1"/>
          </p:nvPr>
        </p:nvSpPr>
        <p:spPr>
          <a:xfrm rot="16200000">
            <a:off x="6643688" y="1303566"/>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8" name="Straight Connector 37">
            <a:extLst>
              <a:ext uri="{FF2B5EF4-FFF2-40B4-BE49-F238E27FC236}">
                <a16:creationId xmlns:a16="http://schemas.microsoft.com/office/drawing/2014/main" id="{AE696F87-EAE8-55E7-10A1-B3B87338CB68}"/>
              </a:ext>
            </a:extLst>
          </p:cNvPr>
          <p:cNvCxnSpPr>
            <a:cxnSpLocks/>
          </p:cNvCxnSpPr>
          <p:nvPr userDrawn="1"/>
        </p:nvCxnSpPr>
        <p:spPr>
          <a:xfrm flipV="1">
            <a:off x="5794931" y="4144097"/>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78F1EF78-9AD9-0FCA-90D3-30D5C9A8CED2}"/>
              </a:ext>
            </a:extLst>
          </p:cNvPr>
          <p:cNvSpPr>
            <a:spLocks noGrp="1"/>
          </p:cNvSpPr>
          <p:nvPr>
            <p:ph type="body" sz="quarter" idx="98" hasCustomPrompt="1"/>
          </p:nvPr>
        </p:nvSpPr>
        <p:spPr>
          <a:xfrm rot="16200000">
            <a:off x="3857607" y="5142909"/>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42" name="Text Placeholder 32">
            <a:extLst>
              <a:ext uri="{FF2B5EF4-FFF2-40B4-BE49-F238E27FC236}">
                <a16:creationId xmlns:a16="http://schemas.microsoft.com/office/drawing/2014/main" id="{44EE4033-E818-4E58-A69F-F073C9036957}"/>
              </a:ext>
            </a:extLst>
          </p:cNvPr>
          <p:cNvSpPr>
            <a:spLocks noGrp="1"/>
          </p:cNvSpPr>
          <p:nvPr>
            <p:ph type="body" sz="quarter" idx="42" hasCustomPrompt="1"/>
          </p:nvPr>
        </p:nvSpPr>
        <p:spPr>
          <a:xfrm rot="16200000">
            <a:off x="8464222" y="3119182"/>
            <a:ext cx="6840061" cy="637571"/>
          </a:xfrm>
          <a:prstGeom prst="rect">
            <a:avLst/>
          </a:prstGeom>
        </p:spPr>
        <p:txBody>
          <a:bodyPr anchor="t">
            <a:noAutofit/>
          </a:bodyPr>
          <a:lstStyle>
            <a:lvl1pPr marL="0" indent="0" algn="ct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320977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04BAB3-BE64-3894-E661-DD3DC6B9AC28}"/>
              </a:ext>
            </a:extLst>
          </p:cNvPr>
          <p:cNvSpPr/>
          <p:nvPr userDrawn="1"/>
        </p:nvSpPr>
        <p:spPr>
          <a:xfrm>
            <a:off x="9747" y="0"/>
            <a:ext cx="6957098" cy="6858002"/>
          </a:xfrm>
          <a:custGeom>
            <a:avLst/>
            <a:gdLst>
              <a:gd name="connsiteX0" fmla="*/ 0 w 6503537"/>
              <a:gd name="connsiteY0" fmla="*/ 0 h 6838017"/>
              <a:gd name="connsiteX1" fmla="*/ 6503537 w 6503537"/>
              <a:gd name="connsiteY1" fmla="*/ 0 h 6838017"/>
              <a:gd name="connsiteX2" fmla="*/ 6503537 w 6503537"/>
              <a:gd name="connsiteY2" fmla="*/ 3800463 h 6838017"/>
              <a:gd name="connsiteX3" fmla="*/ 6496220 w 6503537"/>
              <a:gd name="connsiteY3" fmla="*/ 3800463 h 6838017"/>
              <a:gd name="connsiteX4" fmla="*/ 6503537 w 6503537"/>
              <a:gd name="connsiteY4" fmla="*/ 3994646 h 6838017"/>
              <a:gd name="connsiteX5" fmla="*/ 5228852 w 6503537"/>
              <a:gd name="connsiteY5" fmla="*/ 6653989 h 6838017"/>
              <a:gd name="connsiteX6" fmla="*/ 4978182 w 6503537"/>
              <a:gd name="connsiteY6" fmla="*/ 6838017 h 6838017"/>
              <a:gd name="connsiteX7" fmla="*/ 1019075 w 6503537"/>
              <a:gd name="connsiteY7" fmla="*/ 6838017 h 6838017"/>
              <a:gd name="connsiteX8" fmla="*/ 965583 w 6503537"/>
              <a:gd name="connsiteY8" fmla="*/ 6802921 h 6838017"/>
              <a:gd name="connsiteX9" fmla="*/ 88357 w 6503537"/>
              <a:gd name="connsiteY9" fmla="*/ 5919024 h 6838017"/>
              <a:gd name="connsiteX10" fmla="*/ 0 w 6503537"/>
              <a:gd name="connsiteY10" fmla="*/ 5775966 h 68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37" h="6838017">
                <a:moveTo>
                  <a:pt x="0" y="0"/>
                </a:moveTo>
                <a:lnTo>
                  <a:pt x="6503537" y="0"/>
                </a:lnTo>
                <a:lnTo>
                  <a:pt x="6503537" y="3800463"/>
                </a:lnTo>
                <a:lnTo>
                  <a:pt x="6496220" y="3800463"/>
                </a:lnTo>
                <a:cubicBezTo>
                  <a:pt x="6503537" y="3865190"/>
                  <a:pt x="6503537" y="3929921"/>
                  <a:pt x="6503537" y="3994646"/>
                </a:cubicBezTo>
                <a:cubicBezTo>
                  <a:pt x="6503537" y="5066697"/>
                  <a:pt x="6007851" y="6022691"/>
                  <a:pt x="5228852" y="6653989"/>
                </a:cubicBezTo>
                <a:lnTo>
                  <a:pt x="4978182" y="6838017"/>
                </a:lnTo>
                <a:lnTo>
                  <a:pt x="1019075" y="6838017"/>
                </a:lnTo>
                <a:lnTo>
                  <a:pt x="965583" y="6802921"/>
                </a:lnTo>
                <a:cubicBezTo>
                  <a:pt x="621940" y="6562487"/>
                  <a:pt x="324410" y="6262731"/>
                  <a:pt x="88357" y="5919024"/>
                </a:cubicBezTo>
                <a:lnTo>
                  <a:pt x="0" y="5775966"/>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FA54864F-1BF9-7C3B-EC61-E9CDBB542643}"/>
              </a:ext>
            </a:extLst>
          </p:cNvPr>
          <p:cNvSpPr/>
          <p:nvPr userDrawn="1"/>
        </p:nvSpPr>
        <p:spPr>
          <a:xfrm>
            <a:off x="-21232" y="222984"/>
            <a:ext cx="5489343"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5">
            <a:extLst>
              <a:ext uri="{FF2B5EF4-FFF2-40B4-BE49-F238E27FC236}">
                <a16:creationId xmlns:a16="http://schemas.microsoft.com/office/drawing/2014/main" id="{5839F62A-5EC4-5317-C1EA-AF4DC9776CAB}"/>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8" name="Text Placeholder 25">
            <a:extLst>
              <a:ext uri="{FF2B5EF4-FFF2-40B4-BE49-F238E27FC236}">
                <a16:creationId xmlns:a16="http://schemas.microsoft.com/office/drawing/2014/main" id="{B04458DE-9730-B610-F533-5146C234CB37}"/>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17">
            <a:extLst>
              <a:ext uri="{FF2B5EF4-FFF2-40B4-BE49-F238E27FC236}">
                <a16:creationId xmlns:a16="http://schemas.microsoft.com/office/drawing/2014/main" id="{CA23520B-D11B-4872-3182-B59687CF2AA6}"/>
              </a:ext>
            </a:extLst>
          </p:cNvPr>
          <p:cNvSpPr>
            <a:spLocks noGrp="1"/>
          </p:cNvSpPr>
          <p:nvPr>
            <p:ph type="body" sz="quarter" idx="28" hasCustomPrompt="1"/>
          </p:nvPr>
        </p:nvSpPr>
        <p:spPr>
          <a:xfrm>
            <a:off x="979124" y="1714696"/>
            <a:ext cx="4198618" cy="4476077"/>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5">
            <a:extLst>
              <a:ext uri="{FF2B5EF4-FFF2-40B4-BE49-F238E27FC236}">
                <a16:creationId xmlns:a16="http://schemas.microsoft.com/office/drawing/2014/main" id="{96ED7FC3-9754-E873-52FB-C4C561D0121E}"/>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1" name="Text Placeholder 25">
            <a:extLst>
              <a:ext uri="{FF2B5EF4-FFF2-40B4-BE49-F238E27FC236}">
                <a16:creationId xmlns:a16="http://schemas.microsoft.com/office/drawing/2014/main" id="{05AF0DE1-1B4E-DAC7-D9E1-B97E374BB618}"/>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Text Placeholder 25">
            <a:extLst>
              <a:ext uri="{FF2B5EF4-FFF2-40B4-BE49-F238E27FC236}">
                <a16:creationId xmlns:a16="http://schemas.microsoft.com/office/drawing/2014/main" id="{1993BA1F-94EE-5A82-3F41-56DDAE86FD03}"/>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3" name="Text Placeholder 25">
            <a:extLst>
              <a:ext uri="{FF2B5EF4-FFF2-40B4-BE49-F238E27FC236}">
                <a16:creationId xmlns:a16="http://schemas.microsoft.com/office/drawing/2014/main" id="{7C3B6A5C-142A-95FF-DBD0-2699D0D3F2D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Text Placeholder 25">
            <a:extLst>
              <a:ext uri="{FF2B5EF4-FFF2-40B4-BE49-F238E27FC236}">
                <a16:creationId xmlns:a16="http://schemas.microsoft.com/office/drawing/2014/main" id="{2DB4815A-612B-3FAA-2A89-845DDC7CDABD}"/>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15" name="Text Placeholder 25">
            <a:extLst>
              <a:ext uri="{FF2B5EF4-FFF2-40B4-BE49-F238E27FC236}">
                <a16:creationId xmlns:a16="http://schemas.microsoft.com/office/drawing/2014/main" id="{3D2349A5-05B8-A07F-211B-2CB19D5A3B3B}"/>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5">
            <a:extLst>
              <a:ext uri="{FF2B5EF4-FFF2-40B4-BE49-F238E27FC236}">
                <a16:creationId xmlns:a16="http://schemas.microsoft.com/office/drawing/2014/main" id="{378F4CA5-A728-2C52-A8FC-2AB8CEAA2075}"/>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7" name="Text Placeholder 25">
            <a:extLst>
              <a:ext uri="{FF2B5EF4-FFF2-40B4-BE49-F238E27FC236}">
                <a16:creationId xmlns:a16="http://schemas.microsoft.com/office/drawing/2014/main" id="{8519A2E5-013A-73D6-486B-8091F7E11F62}"/>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3">
            <a:extLst>
              <a:ext uri="{FF2B5EF4-FFF2-40B4-BE49-F238E27FC236}">
                <a16:creationId xmlns:a16="http://schemas.microsoft.com/office/drawing/2014/main" id="{3FE01BEF-03F0-F5E6-338F-050F43E417A4}"/>
              </a:ext>
            </a:extLst>
          </p:cNvPr>
          <p:cNvSpPr>
            <a:spLocks noGrp="1"/>
          </p:cNvSpPr>
          <p:nvPr>
            <p:ph type="body" sz="quarter" idx="27" hasCustomPrompt="1"/>
          </p:nvPr>
        </p:nvSpPr>
        <p:spPr>
          <a:xfrm>
            <a:off x="864755" y="321248"/>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0" name="Straight Connector 19">
            <a:extLst>
              <a:ext uri="{FF2B5EF4-FFF2-40B4-BE49-F238E27FC236}">
                <a16:creationId xmlns:a16="http://schemas.microsoft.com/office/drawing/2014/main" id="{24DAFF96-05ED-3E14-48DD-BC1B724BFFB7}"/>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C93EBFEB-D84A-0F41-D452-26A8A9D3281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23" name="Rectangle 22">
            <a:extLst>
              <a:ext uri="{FF2B5EF4-FFF2-40B4-BE49-F238E27FC236}">
                <a16:creationId xmlns:a16="http://schemas.microsoft.com/office/drawing/2014/main" id="{6C04C232-43ED-1E3F-E682-1283135DD51E}"/>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23C05-43DC-8545-01C0-65A5F89F8B4F}"/>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A8DFA9-2C7E-AC0D-4F08-B6C71702C4B9}"/>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dirty="0">
                <a:solidFill>
                  <a:srgbClr val="459597"/>
                </a:solidFill>
                <a:latin typeface="Calibri" panose="020F0502020204030204" pitchFamily="34" charset="0"/>
                <a:ea typeface="+mn-ea"/>
                <a:cs typeface="Calibri" panose="020F0502020204030204" pitchFamily="34" charset="0"/>
              </a:rPr>
              <a:t>INNOVATIEVE TOERISTISCHE VERBLIJVEN ONTWERPEN</a:t>
            </a:r>
          </a:p>
        </p:txBody>
      </p:sp>
      <p:sp>
        <p:nvSpPr>
          <p:cNvPr id="7" name="Slide Number Placeholder 5">
            <a:extLst>
              <a:ext uri="{FF2B5EF4-FFF2-40B4-BE49-F238E27FC236}">
                <a16:creationId xmlns:a16="http://schemas.microsoft.com/office/drawing/2014/main" id="{94521030-FD8A-C141-318C-BDD7DEFBC6A2}"/>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 id="2147483931" r:id="rId44"/>
    <p:sldLayoutId id="2147483929" r:id="rId45"/>
    <p:sldLayoutId id="2147483930" r:id="rId46"/>
    <p:sldLayoutId id="2147483932"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hyperlink" Target="https://www.hostpapa.com/ideas/business/how-to-grow-a-tourism-business/" TargetMode="External"/><Relationship Id="rId1" Type="http://schemas.openxmlformats.org/officeDocument/2006/relationships/slideLayout" Target="../slideLayouts/slideLayout16.xml"/><Relationship Id="rId6" Type="http://schemas.openxmlformats.org/officeDocument/2006/relationships/hyperlink" Target="https://touchstay.com/blog/starting-glamping-business#:~:text=,materials" TargetMode="External"/><Relationship Id="rId5" Type="http://schemas.openxmlformats.org/officeDocument/2006/relationships/hyperlink" Target="https://www.neh.gov.ie/service/search/neh-en/116580?query=Climate+Action+Programme" TargetMode="Externa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crrhospitality.com/blog/launching-your-glamping-business-tips-and-insights-for-a-successful-star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vfine.com/accommodation-in-tourism/#:~:text=The%20role%20of%20accommodation%20is,shelter%2C%20hospitality%2C%20and%20security."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fine.com/tourism-industry/" TargetMode="External"/><Relationship Id="rId2" Type="http://schemas.openxmlformats.org/officeDocument/2006/relationships/hyperlink" Target="https://tourismnotes.com/what-is-alternative-tourism/#:~:text=Alternative%20tourism%20has%20contributed%20to,by%20addressing%20new%20market%20segments." TargetMode="Externa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hyperlink" Target="https://www.revfine.com/accommodation-in-tourism/#:~:text=The%20role%20of%20accommodation%20is,shelter%2C%20hospitality%2C%20and%20security."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E914B3-5D75-DE4D-6C74-C8D1B4CF77D4}"/>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F8829EAC-8B33-858C-8A48-886A65C6C81F}"/>
              </a:ext>
            </a:extLst>
          </p:cNvPr>
          <p:cNvSpPr>
            <a:spLocks noGrp="1"/>
          </p:cNvSpPr>
          <p:nvPr>
            <p:ph type="body" sz="quarter" idx="65"/>
          </p:nvPr>
        </p:nvSpPr>
        <p:spPr/>
        <p:txBody>
          <a:bodyPr/>
          <a:lstStyle/>
          <a:p>
            <a:r>
              <a:rPr lang="en-US" dirty="0" err="1"/>
              <a:t>Holenberg</a:t>
            </a:r>
            <a:r>
              <a:rPr lang="en-US" dirty="0"/>
              <a:t>, Nederland</a:t>
            </a:r>
            <a:endParaRPr lang="en-IE" dirty="0"/>
          </a:p>
        </p:txBody>
      </p:sp>
      <p:sp>
        <p:nvSpPr>
          <p:cNvPr id="10" name="Text Placeholder 2">
            <a:extLst>
              <a:ext uri="{FF2B5EF4-FFF2-40B4-BE49-F238E27FC236}">
                <a16:creationId xmlns:a16="http://schemas.microsoft.com/office/drawing/2014/main" id="{91D31641-969F-B09C-3355-ECA39DA8CFF6}"/>
              </a:ext>
            </a:extLst>
          </p:cNvPr>
          <p:cNvSpPr>
            <a:spLocks noGrp="1"/>
          </p:cNvSpPr>
          <p:nvPr>
            <p:ph type="body" sz="quarter" idx="15"/>
          </p:nvPr>
        </p:nvSpPr>
        <p:spPr>
          <a:xfrm>
            <a:off x="374360" y="2557127"/>
            <a:ext cx="5345122" cy="697353"/>
          </a:xfrm>
        </p:spPr>
        <p:txBody>
          <a:bodyPr/>
          <a:lstStyle/>
          <a:p>
            <a:r>
              <a:rPr lang="en-GB" dirty="0"/>
              <a:t>Module 6 </a:t>
            </a:r>
            <a:r>
              <a:rPr lang="en-GB" sz="4400" b="0" dirty="0"/>
              <a:t>(Deel 1)</a:t>
            </a:r>
          </a:p>
        </p:txBody>
      </p:sp>
      <p:sp>
        <p:nvSpPr>
          <p:cNvPr id="11" name="Text Placeholder 3">
            <a:extLst>
              <a:ext uri="{FF2B5EF4-FFF2-40B4-BE49-F238E27FC236}">
                <a16:creationId xmlns:a16="http://schemas.microsoft.com/office/drawing/2014/main" id="{161E7648-E850-A3C6-41DF-B21959997E47}"/>
              </a:ext>
            </a:extLst>
          </p:cNvPr>
          <p:cNvSpPr>
            <a:spLocks noGrp="1"/>
          </p:cNvSpPr>
          <p:nvPr>
            <p:ph type="body" sz="quarter" idx="16"/>
          </p:nvPr>
        </p:nvSpPr>
        <p:spPr>
          <a:xfrm>
            <a:off x="374360" y="3289874"/>
            <a:ext cx="5237546" cy="697353"/>
          </a:xfrm>
        </p:spPr>
        <p:txBody>
          <a:bodyPr>
            <a:noAutofit/>
          </a:bodyPr>
          <a:lstStyle/>
          <a:p>
            <a:pPr defTabSz="777514">
              <a:lnSpc>
                <a:spcPct val="100000"/>
              </a:lnSpc>
              <a:spcBef>
                <a:spcPts val="0"/>
              </a:spcBef>
              <a:spcAft>
                <a:spcPts val="1200"/>
              </a:spcAft>
              <a:defRPr/>
            </a:pPr>
            <a:r>
              <a:rPr lang="en-US" sz="3200" b="1" dirty="0"/>
              <a:t>Slim opzetten en lanceren </a:t>
            </a:r>
            <a:r>
              <a:rPr lang="en-US" sz="3200" dirty="0"/>
              <a:t>– Uw start-up en kapitaalkosten plannen </a:t>
            </a:r>
          </a:p>
          <a:p>
            <a:pPr>
              <a:spcBef>
                <a:spcPts val="0"/>
              </a:spcBef>
              <a:spcAft>
                <a:spcPts val="1200"/>
              </a:spcAft>
            </a:pPr>
            <a:r>
              <a:rPr lang="en-GB" sz="2800" i="1" dirty="0"/>
              <a:t>Financiële planning en financiering </a:t>
            </a:r>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5" name="Picture Placeholder 4">
            <a:extLst>
              <a:ext uri="{FF2B5EF4-FFF2-40B4-BE49-F238E27FC236}">
                <a16:creationId xmlns:a16="http://schemas.microsoft.com/office/drawing/2014/main" id="{59F724CF-7146-6984-6E60-1EC401165905}"/>
              </a:ext>
            </a:extLst>
          </p:cNvPr>
          <p:cNvPicPr>
            <a:picLocks noGrp="1" noChangeAspect="1"/>
          </p:cNvPicPr>
          <p:nvPr>
            <p:ph type="pic" sz="quarter" idx="19"/>
          </p:nvPr>
        </p:nvPicPr>
        <p:blipFill>
          <a:blip r:embed="rId2"/>
          <a:srcRect t="5109" b="5109"/>
          <a:stretch>
            <a:fillRect/>
          </a:stretch>
        </p:blipFill>
        <p:spPr/>
      </p:pic>
      <p:sp>
        <p:nvSpPr>
          <p:cNvPr id="2" name="TextBox 1">
            <a:extLst>
              <a:ext uri="{FF2B5EF4-FFF2-40B4-BE49-F238E27FC236}">
                <a16:creationId xmlns:a16="http://schemas.microsoft.com/office/drawing/2014/main" id="{2D9E5955-6EA3-F805-8937-E9177EC035BF}"/>
              </a:ext>
            </a:extLst>
          </p:cNvPr>
          <p:cNvSpPr txBox="1"/>
          <p:nvPr/>
        </p:nvSpPr>
        <p:spPr>
          <a:xfrm>
            <a:off x="7655859" y="206778"/>
            <a:ext cx="4356847" cy="646331"/>
          </a:xfrm>
          <a:prstGeom prst="rect">
            <a:avLst/>
          </a:prstGeom>
          <a:noFill/>
        </p:spPr>
        <p:txBody>
          <a:bodyPr wrap="square" rtlCol="0">
            <a:spAutoFit/>
          </a:bodyPr>
          <a:lstStyle/>
          <a:p>
            <a:pPr algn="r"/>
            <a:r>
              <a:rPr lang="en-IE" b="1" i="1" dirty="0"/>
              <a:t>Opmerking: </a:t>
            </a:r>
            <a:r>
              <a:rPr lang="en-US" i="1" dirty="0"/>
              <a:t>voor de volledige uitgebreide versie van deze module, </a:t>
            </a:r>
            <a:r>
              <a:rPr lang="en-IE" i="1" dirty="0"/>
              <a:t>zie de Engelse versie.</a:t>
            </a:r>
          </a:p>
        </p:txBody>
      </p:sp>
    </p:spTree>
    <p:extLst>
      <p:ext uri="{BB962C8B-B14F-4D97-AF65-F5344CB8AC3E}">
        <p14:creationId xmlns:p14="http://schemas.microsoft.com/office/powerpoint/2010/main" val="93845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6E32-B0CD-61C9-74DE-EF0D4867B39B}"/>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6A3A22B0-16CD-3F43-CD38-7E46776A8FBC}"/>
              </a:ext>
            </a:extLst>
          </p:cNvPr>
          <p:cNvSpPr/>
          <p:nvPr/>
        </p:nvSpPr>
        <p:spPr>
          <a:xfrm>
            <a:off x="-54509" y="2983124"/>
            <a:ext cx="2069719" cy="3211481"/>
          </a:xfrm>
          <a:custGeom>
            <a:avLst/>
            <a:gdLst>
              <a:gd name="connsiteX0" fmla="*/ 1 w 2886018"/>
              <a:gd name="connsiteY0" fmla="*/ 0 h 4478092"/>
              <a:gd name="connsiteX1" fmla="*/ 41009 w 2886018"/>
              <a:gd name="connsiteY1" fmla="*/ 0 h 4478092"/>
              <a:gd name="connsiteX2" fmla="*/ 192814 w 2886018"/>
              <a:gd name="connsiteY2" fmla="*/ 0 h 4478092"/>
              <a:gd name="connsiteX3" fmla="*/ 418852 w 2886018"/>
              <a:gd name="connsiteY3" fmla="*/ 0 h 4478092"/>
              <a:gd name="connsiteX4" fmla="*/ 570658 w 2886018"/>
              <a:gd name="connsiteY4" fmla="*/ 0 h 4478092"/>
              <a:gd name="connsiteX5" fmla="*/ 667756 w 2886018"/>
              <a:gd name="connsiteY5" fmla="*/ 0 h 4478092"/>
              <a:gd name="connsiteX6" fmla="*/ 1045599 w 2886018"/>
              <a:gd name="connsiteY6" fmla="*/ 0 h 4478092"/>
              <a:gd name="connsiteX7" fmla="*/ 1045599 w 2886018"/>
              <a:gd name="connsiteY7" fmla="*/ 1 h 4478092"/>
              <a:gd name="connsiteX8" fmla="*/ 1406484 w 2886018"/>
              <a:gd name="connsiteY8" fmla="*/ 1 h 4478092"/>
              <a:gd name="connsiteX9" fmla="*/ 1784328 w 2886018"/>
              <a:gd name="connsiteY9" fmla="*/ 1 h 4478092"/>
              <a:gd name="connsiteX10" fmla="*/ 1881426 w 2886018"/>
              <a:gd name="connsiteY10" fmla="*/ 1 h 4478092"/>
              <a:gd name="connsiteX11" fmla="*/ 2033233 w 2886018"/>
              <a:gd name="connsiteY11" fmla="*/ 1 h 4478092"/>
              <a:gd name="connsiteX12" fmla="*/ 2259270 w 2886018"/>
              <a:gd name="connsiteY12" fmla="*/ 1 h 4478092"/>
              <a:gd name="connsiteX13" fmla="*/ 2411076 w 2886018"/>
              <a:gd name="connsiteY13" fmla="*/ 1 h 4478092"/>
              <a:gd name="connsiteX14" fmla="*/ 2508175 w 2886018"/>
              <a:gd name="connsiteY14" fmla="*/ 1 h 4478092"/>
              <a:gd name="connsiteX15" fmla="*/ 2886018 w 2886018"/>
              <a:gd name="connsiteY15" fmla="*/ 1 h 4478092"/>
              <a:gd name="connsiteX16" fmla="*/ 2886018 w 2886018"/>
              <a:gd name="connsiteY16" fmla="*/ 391210 h 4478092"/>
              <a:gd name="connsiteX17" fmla="*/ 2886018 w 2886018"/>
              <a:gd name="connsiteY17" fmla="*/ 450718 h 4478092"/>
              <a:gd name="connsiteX18" fmla="*/ 2886018 w 2886018"/>
              <a:gd name="connsiteY18" fmla="*/ 841928 h 4478092"/>
              <a:gd name="connsiteX19" fmla="*/ 2886018 w 2886018"/>
              <a:gd name="connsiteY19" fmla="*/ 964357 h 4478092"/>
              <a:gd name="connsiteX20" fmla="*/ 2886018 w 2886018"/>
              <a:gd name="connsiteY20" fmla="*/ 1355566 h 4478092"/>
              <a:gd name="connsiteX21" fmla="*/ 2886018 w 2886018"/>
              <a:gd name="connsiteY21" fmla="*/ 1415074 h 4478092"/>
              <a:gd name="connsiteX22" fmla="*/ 2886018 w 2886018"/>
              <a:gd name="connsiteY22" fmla="*/ 1806284 h 4478092"/>
              <a:gd name="connsiteX23" fmla="*/ 2886018 w 2886018"/>
              <a:gd name="connsiteY23" fmla="*/ 2379835 h 4478092"/>
              <a:gd name="connsiteX24" fmla="*/ 2886018 w 2886018"/>
              <a:gd name="connsiteY24" fmla="*/ 2771044 h 4478092"/>
              <a:gd name="connsiteX25" fmla="*/ 2886018 w 2886018"/>
              <a:gd name="connsiteY25" fmla="*/ 2830553 h 4478092"/>
              <a:gd name="connsiteX26" fmla="*/ 2886018 w 2886018"/>
              <a:gd name="connsiteY26" fmla="*/ 3221762 h 4478092"/>
              <a:gd name="connsiteX27" fmla="*/ 2886018 w 2886018"/>
              <a:gd name="connsiteY27" fmla="*/ 3344190 h 4478092"/>
              <a:gd name="connsiteX28" fmla="*/ 2886018 w 2886018"/>
              <a:gd name="connsiteY28" fmla="*/ 3735400 h 4478092"/>
              <a:gd name="connsiteX29" fmla="*/ 2886018 w 2886018"/>
              <a:gd name="connsiteY29" fmla="*/ 3794909 h 4478092"/>
              <a:gd name="connsiteX30" fmla="*/ 2886018 w 2886018"/>
              <a:gd name="connsiteY30" fmla="*/ 4186118 h 4478092"/>
              <a:gd name="connsiteX31" fmla="*/ 2547933 w 2886018"/>
              <a:gd name="connsiteY31" fmla="*/ 4478092 h 4478092"/>
              <a:gd name="connsiteX32" fmla="*/ 2170090 w 2886018"/>
              <a:gd name="connsiteY32" fmla="*/ 4478092 h 4478092"/>
              <a:gd name="connsiteX33" fmla="*/ 2072989 w 2886018"/>
              <a:gd name="connsiteY33" fmla="*/ 4478092 h 4478092"/>
              <a:gd name="connsiteX34" fmla="*/ 1921183 w 2886018"/>
              <a:gd name="connsiteY34" fmla="*/ 4478092 h 4478092"/>
              <a:gd name="connsiteX35" fmla="*/ 1695147 w 2886018"/>
              <a:gd name="connsiteY35" fmla="*/ 4478092 h 4478092"/>
              <a:gd name="connsiteX36" fmla="*/ 1543340 w 2886018"/>
              <a:gd name="connsiteY36" fmla="*/ 4478092 h 4478092"/>
              <a:gd name="connsiteX37" fmla="*/ 1446240 w 2886018"/>
              <a:gd name="connsiteY37" fmla="*/ 4478092 h 4478092"/>
              <a:gd name="connsiteX38" fmla="*/ 1068398 w 2886018"/>
              <a:gd name="connsiteY38" fmla="*/ 4478092 h 4478092"/>
              <a:gd name="connsiteX39" fmla="*/ 707516 w 2886018"/>
              <a:gd name="connsiteY39" fmla="*/ 4478092 h 4478092"/>
              <a:gd name="connsiteX40" fmla="*/ 707514 w 2886018"/>
              <a:gd name="connsiteY40" fmla="*/ 4478092 h 4478092"/>
              <a:gd name="connsiteX41" fmla="*/ 516186 w 2886018"/>
              <a:gd name="connsiteY41" fmla="*/ 4478092 h 4478092"/>
              <a:gd name="connsiteX42" fmla="*/ 329674 w 2886018"/>
              <a:gd name="connsiteY42" fmla="*/ 4478092 h 4478092"/>
              <a:gd name="connsiteX43" fmla="*/ 329671 w 2886018"/>
              <a:gd name="connsiteY43" fmla="*/ 4478092 h 4478092"/>
              <a:gd name="connsiteX44" fmla="*/ 232574 w 2886018"/>
              <a:gd name="connsiteY44" fmla="*/ 4478092 h 4478092"/>
              <a:gd name="connsiteX45" fmla="*/ 232572 w 2886018"/>
              <a:gd name="connsiteY45" fmla="*/ 4478092 h 4478092"/>
              <a:gd name="connsiteX46" fmla="*/ 138343 w 2886018"/>
              <a:gd name="connsiteY46" fmla="*/ 4478092 h 4478092"/>
              <a:gd name="connsiteX47" fmla="*/ 80769 w 2886018"/>
              <a:gd name="connsiteY47" fmla="*/ 4478092 h 4478092"/>
              <a:gd name="connsiteX48" fmla="*/ 80766 w 2886018"/>
              <a:gd name="connsiteY48" fmla="*/ 4478092 h 4478092"/>
              <a:gd name="connsiteX49" fmla="*/ 41243 w 2886018"/>
              <a:gd name="connsiteY49" fmla="*/ 4478092 h 4478092"/>
              <a:gd name="connsiteX50" fmla="*/ 0 w 2886018"/>
              <a:gd name="connsiteY50" fmla="*/ 4478092 h 4478092"/>
              <a:gd name="connsiteX51" fmla="*/ 0 w 2886018"/>
              <a:gd name="connsiteY51" fmla="*/ 4361811 h 4478092"/>
              <a:gd name="connsiteX52" fmla="*/ 0 w 2886018"/>
              <a:gd name="connsiteY52" fmla="*/ 3770072 h 4478092"/>
              <a:gd name="connsiteX53" fmla="*/ 1 w 2886018"/>
              <a:gd name="connsiteY53" fmla="*/ 3770072 h 4478092"/>
              <a:gd name="connsiteX54" fmla="*/ 1 w 2886018"/>
              <a:gd name="connsiteY54" fmla="*/ 3150527 h 4478092"/>
              <a:gd name="connsiteX55" fmla="*/ 1 w 2886018"/>
              <a:gd name="connsiteY55" fmla="*/ 2991316 h 4478092"/>
              <a:gd name="connsiteX56" fmla="*/ 1 w 2886018"/>
              <a:gd name="connsiteY56" fmla="*/ 2742400 h 4478092"/>
              <a:gd name="connsiteX57" fmla="*/ 1 w 2886018"/>
              <a:gd name="connsiteY57" fmla="*/ 2371769 h 4478092"/>
              <a:gd name="connsiteX58" fmla="*/ 1 w 2886018"/>
              <a:gd name="connsiteY58" fmla="*/ 2122855 h 4478092"/>
              <a:gd name="connsiteX59" fmla="*/ 1 w 2886018"/>
              <a:gd name="connsiteY59" fmla="*/ 1963641 h 4478092"/>
              <a:gd name="connsiteX60" fmla="*/ 1 w 2886018"/>
              <a:gd name="connsiteY60" fmla="*/ 1344098 h 4478092"/>
              <a:gd name="connsiteX61" fmla="*/ 1 w 2886018"/>
              <a:gd name="connsiteY61" fmla="*/ 1093593 h 4478092"/>
              <a:gd name="connsiteX62" fmla="*/ 1 w 2886018"/>
              <a:gd name="connsiteY62" fmla="*/ 723391 h 4478092"/>
              <a:gd name="connsiteX63" fmla="*/ 0 w 2886018"/>
              <a:gd name="connsiteY63" fmla="*/ 723391 h 4478092"/>
              <a:gd name="connsiteX64" fmla="*/ 0 w 2886018"/>
              <a:gd name="connsiteY64" fmla="*/ 438639 h 4478092"/>
              <a:gd name="connsiteX65" fmla="*/ 1 w 2886018"/>
              <a:gd name="connsiteY65" fmla="*/ 438639 h 4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6018" h="4478092">
                <a:moveTo>
                  <a:pt x="1" y="0"/>
                </a:moveTo>
                <a:lnTo>
                  <a:pt x="41009" y="0"/>
                </a:lnTo>
                <a:lnTo>
                  <a:pt x="192814" y="0"/>
                </a:lnTo>
                <a:lnTo>
                  <a:pt x="418852" y="0"/>
                </a:lnTo>
                <a:lnTo>
                  <a:pt x="570658" y="0"/>
                </a:lnTo>
                <a:lnTo>
                  <a:pt x="667756" y="0"/>
                </a:lnTo>
                <a:lnTo>
                  <a:pt x="1045599" y="0"/>
                </a:lnTo>
                <a:lnTo>
                  <a:pt x="1045599" y="1"/>
                </a:lnTo>
                <a:lnTo>
                  <a:pt x="1406484" y="1"/>
                </a:lnTo>
                <a:lnTo>
                  <a:pt x="1784328" y="1"/>
                </a:lnTo>
                <a:lnTo>
                  <a:pt x="1881426" y="1"/>
                </a:lnTo>
                <a:lnTo>
                  <a:pt x="2033233" y="1"/>
                </a:lnTo>
                <a:lnTo>
                  <a:pt x="2259270" y="1"/>
                </a:lnTo>
                <a:lnTo>
                  <a:pt x="2411076" y="1"/>
                </a:lnTo>
                <a:lnTo>
                  <a:pt x="2508175" y="1"/>
                </a:lnTo>
                <a:lnTo>
                  <a:pt x="2886018" y="1"/>
                </a:lnTo>
                <a:lnTo>
                  <a:pt x="2886018" y="391210"/>
                </a:lnTo>
                <a:lnTo>
                  <a:pt x="2886018" y="450718"/>
                </a:lnTo>
                <a:lnTo>
                  <a:pt x="2886018" y="841928"/>
                </a:lnTo>
                <a:lnTo>
                  <a:pt x="2886018" y="964357"/>
                </a:lnTo>
                <a:lnTo>
                  <a:pt x="2886018" y="1355566"/>
                </a:lnTo>
                <a:lnTo>
                  <a:pt x="2886018" y="1415074"/>
                </a:lnTo>
                <a:lnTo>
                  <a:pt x="2886018" y="1806284"/>
                </a:lnTo>
                <a:lnTo>
                  <a:pt x="2886018" y="2379835"/>
                </a:lnTo>
                <a:lnTo>
                  <a:pt x="2886018" y="2771044"/>
                </a:lnTo>
                <a:lnTo>
                  <a:pt x="2886018" y="2830553"/>
                </a:lnTo>
                <a:lnTo>
                  <a:pt x="2886018" y="3221762"/>
                </a:lnTo>
                <a:lnTo>
                  <a:pt x="2886018" y="3344190"/>
                </a:lnTo>
                <a:lnTo>
                  <a:pt x="2886018" y="3735400"/>
                </a:lnTo>
                <a:lnTo>
                  <a:pt x="2886018" y="3794909"/>
                </a:lnTo>
                <a:lnTo>
                  <a:pt x="2886018" y="4186118"/>
                </a:lnTo>
                <a:cubicBezTo>
                  <a:pt x="2886018" y="4346942"/>
                  <a:pt x="2735263" y="4478092"/>
                  <a:pt x="2547933" y="4478092"/>
                </a:cubicBezTo>
                <a:lnTo>
                  <a:pt x="2170090" y="4478092"/>
                </a:lnTo>
                <a:lnTo>
                  <a:pt x="2072989" y="4478092"/>
                </a:lnTo>
                <a:lnTo>
                  <a:pt x="1921183" y="4478092"/>
                </a:lnTo>
                <a:lnTo>
                  <a:pt x="1695147" y="4478092"/>
                </a:lnTo>
                <a:lnTo>
                  <a:pt x="1543340" y="4478092"/>
                </a:lnTo>
                <a:lnTo>
                  <a:pt x="1446240" y="4478092"/>
                </a:lnTo>
                <a:lnTo>
                  <a:pt x="1068398" y="4478092"/>
                </a:lnTo>
                <a:lnTo>
                  <a:pt x="707516" y="4478092"/>
                </a:lnTo>
                <a:lnTo>
                  <a:pt x="707514" y="4478092"/>
                </a:lnTo>
                <a:lnTo>
                  <a:pt x="516186" y="4478092"/>
                </a:lnTo>
                <a:lnTo>
                  <a:pt x="329674" y="4478092"/>
                </a:lnTo>
                <a:lnTo>
                  <a:pt x="329671" y="4478092"/>
                </a:lnTo>
                <a:lnTo>
                  <a:pt x="232574" y="4478092"/>
                </a:lnTo>
                <a:lnTo>
                  <a:pt x="232572" y="4478092"/>
                </a:lnTo>
                <a:lnTo>
                  <a:pt x="138343" y="4478092"/>
                </a:lnTo>
                <a:lnTo>
                  <a:pt x="80769" y="4478092"/>
                </a:lnTo>
                <a:lnTo>
                  <a:pt x="80766" y="4478092"/>
                </a:lnTo>
                <a:lnTo>
                  <a:pt x="41243" y="4478092"/>
                </a:lnTo>
                <a:lnTo>
                  <a:pt x="0" y="4478092"/>
                </a:lnTo>
                <a:lnTo>
                  <a:pt x="0" y="4361811"/>
                </a:lnTo>
                <a:lnTo>
                  <a:pt x="0" y="3770072"/>
                </a:lnTo>
                <a:lnTo>
                  <a:pt x="1" y="3770072"/>
                </a:lnTo>
                <a:lnTo>
                  <a:pt x="1" y="3150527"/>
                </a:lnTo>
                <a:lnTo>
                  <a:pt x="1" y="2991316"/>
                </a:lnTo>
                <a:lnTo>
                  <a:pt x="1" y="2742400"/>
                </a:lnTo>
                <a:lnTo>
                  <a:pt x="1" y="2371769"/>
                </a:lnTo>
                <a:lnTo>
                  <a:pt x="1" y="2122855"/>
                </a:lnTo>
                <a:lnTo>
                  <a:pt x="1" y="1963641"/>
                </a:lnTo>
                <a:lnTo>
                  <a:pt x="1" y="1344098"/>
                </a:lnTo>
                <a:lnTo>
                  <a:pt x="1" y="1093593"/>
                </a:lnTo>
                <a:lnTo>
                  <a:pt x="1" y="723391"/>
                </a:lnTo>
                <a:lnTo>
                  <a:pt x="0" y="723391"/>
                </a:lnTo>
                <a:lnTo>
                  <a:pt x="0" y="438639"/>
                </a:lnTo>
                <a:lnTo>
                  <a:pt x="1" y="438639"/>
                </a:lnTo>
                <a:close/>
              </a:path>
            </a:pathLst>
          </a:custGeom>
          <a:solidFill>
            <a:srgbClr val="459597"/>
          </a:solidFill>
          <a:ln w="24491" cap="flat">
            <a:noFill/>
            <a:prstDash val="solid"/>
            <a:miter/>
          </a:ln>
        </p:spPr>
        <p:txBody>
          <a:bodyPr wrap="square" rtlCol="0" anchor="ctr">
            <a:noAutofit/>
          </a:bodyPr>
          <a:lstStyle/>
          <a:p>
            <a:endParaRPr lang="en-US"/>
          </a:p>
        </p:txBody>
      </p:sp>
      <p:sp>
        <p:nvSpPr>
          <p:cNvPr id="3" name="Freeform 2">
            <a:extLst>
              <a:ext uri="{FF2B5EF4-FFF2-40B4-BE49-F238E27FC236}">
                <a16:creationId xmlns:a16="http://schemas.microsoft.com/office/drawing/2014/main" id="{E53BA4F2-06B8-E8FE-A4FA-05634D187FBD}"/>
              </a:ext>
            </a:extLst>
          </p:cNvPr>
          <p:cNvSpPr/>
          <p:nvPr/>
        </p:nvSpPr>
        <p:spPr>
          <a:xfrm>
            <a:off x="-54509" y="0"/>
            <a:ext cx="2069719" cy="3211481"/>
          </a:xfrm>
          <a:custGeom>
            <a:avLst/>
            <a:gdLst>
              <a:gd name="connsiteX0" fmla="*/ 1 w 2886018"/>
              <a:gd name="connsiteY0" fmla="*/ 0 h 4478092"/>
              <a:gd name="connsiteX1" fmla="*/ 41009 w 2886018"/>
              <a:gd name="connsiteY1" fmla="*/ 0 h 4478092"/>
              <a:gd name="connsiteX2" fmla="*/ 192814 w 2886018"/>
              <a:gd name="connsiteY2" fmla="*/ 0 h 4478092"/>
              <a:gd name="connsiteX3" fmla="*/ 418852 w 2886018"/>
              <a:gd name="connsiteY3" fmla="*/ 0 h 4478092"/>
              <a:gd name="connsiteX4" fmla="*/ 570658 w 2886018"/>
              <a:gd name="connsiteY4" fmla="*/ 0 h 4478092"/>
              <a:gd name="connsiteX5" fmla="*/ 667756 w 2886018"/>
              <a:gd name="connsiteY5" fmla="*/ 0 h 4478092"/>
              <a:gd name="connsiteX6" fmla="*/ 1045599 w 2886018"/>
              <a:gd name="connsiteY6" fmla="*/ 0 h 4478092"/>
              <a:gd name="connsiteX7" fmla="*/ 1045599 w 2886018"/>
              <a:gd name="connsiteY7" fmla="*/ 1 h 4478092"/>
              <a:gd name="connsiteX8" fmla="*/ 1406484 w 2886018"/>
              <a:gd name="connsiteY8" fmla="*/ 1 h 4478092"/>
              <a:gd name="connsiteX9" fmla="*/ 1784328 w 2886018"/>
              <a:gd name="connsiteY9" fmla="*/ 1 h 4478092"/>
              <a:gd name="connsiteX10" fmla="*/ 1881426 w 2886018"/>
              <a:gd name="connsiteY10" fmla="*/ 1 h 4478092"/>
              <a:gd name="connsiteX11" fmla="*/ 2033233 w 2886018"/>
              <a:gd name="connsiteY11" fmla="*/ 1 h 4478092"/>
              <a:gd name="connsiteX12" fmla="*/ 2259270 w 2886018"/>
              <a:gd name="connsiteY12" fmla="*/ 1 h 4478092"/>
              <a:gd name="connsiteX13" fmla="*/ 2411076 w 2886018"/>
              <a:gd name="connsiteY13" fmla="*/ 1 h 4478092"/>
              <a:gd name="connsiteX14" fmla="*/ 2508175 w 2886018"/>
              <a:gd name="connsiteY14" fmla="*/ 1 h 4478092"/>
              <a:gd name="connsiteX15" fmla="*/ 2886018 w 2886018"/>
              <a:gd name="connsiteY15" fmla="*/ 1 h 4478092"/>
              <a:gd name="connsiteX16" fmla="*/ 2886018 w 2886018"/>
              <a:gd name="connsiteY16" fmla="*/ 391210 h 4478092"/>
              <a:gd name="connsiteX17" fmla="*/ 2886018 w 2886018"/>
              <a:gd name="connsiteY17" fmla="*/ 450718 h 4478092"/>
              <a:gd name="connsiteX18" fmla="*/ 2886018 w 2886018"/>
              <a:gd name="connsiteY18" fmla="*/ 841928 h 4478092"/>
              <a:gd name="connsiteX19" fmla="*/ 2886018 w 2886018"/>
              <a:gd name="connsiteY19" fmla="*/ 964357 h 4478092"/>
              <a:gd name="connsiteX20" fmla="*/ 2886018 w 2886018"/>
              <a:gd name="connsiteY20" fmla="*/ 1355566 h 4478092"/>
              <a:gd name="connsiteX21" fmla="*/ 2886018 w 2886018"/>
              <a:gd name="connsiteY21" fmla="*/ 1415074 h 4478092"/>
              <a:gd name="connsiteX22" fmla="*/ 2886018 w 2886018"/>
              <a:gd name="connsiteY22" fmla="*/ 1806284 h 4478092"/>
              <a:gd name="connsiteX23" fmla="*/ 2886018 w 2886018"/>
              <a:gd name="connsiteY23" fmla="*/ 2379835 h 4478092"/>
              <a:gd name="connsiteX24" fmla="*/ 2886018 w 2886018"/>
              <a:gd name="connsiteY24" fmla="*/ 2771044 h 4478092"/>
              <a:gd name="connsiteX25" fmla="*/ 2886018 w 2886018"/>
              <a:gd name="connsiteY25" fmla="*/ 2830553 h 4478092"/>
              <a:gd name="connsiteX26" fmla="*/ 2886018 w 2886018"/>
              <a:gd name="connsiteY26" fmla="*/ 3221762 h 4478092"/>
              <a:gd name="connsiteX27" fmla="*/ 2886018 w 2886018"/>
              <a:gd name="connsiteY27" fmla="*/ 3344190 h 4478092"/>
              <a:gd name="connsiteX28" fmla="*/ 2886018 w 2886018"/>
              <a:gd name="connsiteY28" fmla="*/ 3735400 h 4478092"/>
              <a:gd name="connsiteX29" fmla="*/ 2886018 w 2886018"/>
              <a:gd name="connsiteY29" fmla="*/ 3794909 h 4478092"/>
              <a:gd name="connsiteX30" fmla="*/ 2886018 w 2886018"/>
              <a:gd name="connsiteY30" fmla="*/ 4186118 h 4478092"/>
              <a:gd name="connsiteX31" fmla="*/ 2547933 w 2886018"/>
              <a:gd name="connsiteY31" fmla="*/ 4478092 h 4478092"/>
              <a:gd name="connsiteX32" fmla="*/ 2170090 w 2886018"/>
              <a:gd name="connsiteY32" fmla="*/ 4478092 h 4478092"/>
              <a:gd name="connsiteX33" fmla="*/ 2072989 w 2886018"/>
              <a:gd name="connsiteY33" fmla="*/ 4478092 h 4478092"/>
              <a:gd name="connsiteX34" fmla="*/ 1921183 w 2886018"/>
              <a:gd name="connsiteY34" fmla="*/ 4478092 h 4478092"/>
              <a:gd name="connsiteX35" fmla="*/ 1695147 w 2886018"/>
              <a:gd name="connsiteY35" fmla="*/ 4478092 h 4478092"/>
              <a:gd name="connsiteX36" fmla="*/ 1543340 w 2886018"/>
              <a:gd name="connsiteY36" fmla="*/ 4478092 h 4478092"/>
              <a:gd name="connsiteX37" fmla="*/ 1446240 w 2886018"/>
              <a:gd name="connsiteY37" fmla="*/ 4478092 h 4478092"/>
              <a:gd name="connsiteX38" fmla="*/ 1068398 w 2886018"/>
              <a:gd name="connsiteY38" fmla="*/ 4478092 h 4478092"/>
              <a:gd name="connsiteX39" fmla="*/ 707516 w 2886018"/>
              <a:gd name="connsiteY39" fmla="*/ 4478092 h 4478092"/>
              <a:gd name="connsiteX40" fmla="*/ 707514 w 2886018"/>
              <a:gd name="connsiteY40" fmla="*/ 4478092 h 4478092"/>
              <a:gd name="connsiteX41" fmla="*/ 516186 w 2886018"/>
              <a:gd name="connsiteY41" fmla="*/ 4478092 h 4478092"/>
              <a:gd name="connsiteX42" fmla="*/ 329674 w 2886018"/>
              <a:gd name="connsiteY42" fmla="*/ 4478092 h 4478092"/>
              <a:gd name="connsiteX43" fmla="*/ 329671 w 2886018"/>
              <a:gd name="connsiteY43" fmla="*/ 4478092 h 4478092"/>
              <a:gd name="connsiteX44" fmla="*/ 232574 w 2886018"/>
              <a:gd name="connsiteY44" fmla="*/ 4478092 h 4478092"/>
              <a:gd name="connsiteX45" fmla="*/ 232572 w 2886018"/>
              <a:gd name="connsiteY45" fmla="*/ 4478092 h 4478092"/>
              <a:gd name="connsiteX46" fmla="*/ 138343 w 2886018"/>
              <a:gd name="connsiteY46" fmla="*/ 4478092 h 4478092"/>
              <a:gd name="connsiteX47" fmla="*/ 80769 w 2886018"/>
              <a:gd name="connsiteY47" fmla="*/ 4478092 h 4478092"/>
              <a:gd name="connsiteX48" fmla="*/ 80766 w 2886018"/>
              <a:gd name="connsiteY48" fmla="*/ 4478092 h 4478092"/>
              <a:gd name="connsiteX49" fmla="*/ 41243 w 2886018"/>
              <a:gd name="connsiteY49" fmla="*/ 4478092 h 4478092"/>
              <a:gd name="connsiteX50" fmla="*/ 0 w 2886018"/>
              <a:gd name="connsiteY50" fmla="*/ 4478092 h 4478092"/>
              <a:gd name="connsiteX51" fmla="*/ 0 w 2886018"/>
              <a:gd name="connsiteY51" fmla="*/ 4361811 h 4478092"/>
              <a:gd name="connsiteX52" fmla="*/ 0 w 2886018"/>
              <a:gd name="connsiteY52" fmla="*/ 3770072 h 4478092"/>
              <a:gd name="connsiteX53" fmla="*/ 1 w 2886018"/>
              <a:gd name="connsiteY53" fmla="*/ 3770072 h 4478092"/>
              <a:gd name="connsiteX54" fmla="*/ 1 w 2886018"/>
              <a:gd name="connsiteY54" fmla="*/ 3150527 h 4478092"/>
              <a:gd name="connsiteX55" fmla="*/ 1 w 2886018"/>
              <a:gd name="connsiteY55" fmla="*/ 2991316 h 4478092"/>
              <a:gd name="connsiteX56" fmla="*/ 1 w 2886018"/>
              <a:gd name="connsiteY56" fmla="*/ 2742400 h 4478092"/>
              <a:gd name="connsiteX57" fmla="*/ 1 w 2886018"/>
              <a:gd name="connsiteY57" fmla="*/ 2371769 h 4478092"/>
              <a:gd name="connsiteX58" fmla="*/ 1 w 2886018"/>
              <a:gd name="connsiteY58" fmla="*/ 2122855 h 4478092"/>
              <a:gd name="connsiteX59" fmla="*/ 1 w 2886018"/>
              <a:gd name="connsiteY59" fmla="*/ 1963641 h 4478092"/>
              <a:gd name="connsiteX60" fmla="*/ 1 w 2886018"/>
              <a:gd name="connsiteY60" fmla="*/ 1344098 h 4478092"/>
              <a:gd name="connsiteX61" fmla="*/ 1 w 2886018"/>
              <a:gd name="connsiteY61" fmla="*/ 1093593 h 4478092"/>
              <a:gd name="connsiteX62" fmla="*/ 1 w 2886018"/>
              <a:gd name="connsiteY62" fmla="*/ 723391 h 4478092"/>
              <a:gd name="connsiteX63" fmla="*/ 0 w 2886018"/>
              <a:gd name="connsiteY63" fmla="*/ 723391 h 4478092"/>
              <a:gd name="connsiteX64" fmla="*/ 0 w 2886018"/>
              <a:gd name="connsiteY64" fmla="*/ 438639 h 4478092"/>
              <a:gd name="connsiteX65" fmla="*/ 1 w 2886018"/>
              <a:gd name="connsiteY65" fmla="*/ 438639 h 4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6018" h="4478092">
                <a:moveTo>
                  <a:pt x="1" y="0"/>
                </a:moveTo>
                <a:lnTo>
                  <a:pt x="41009" y="0"/>
                </a:lnTo>
                <a:lnTo>
                  <a:pt x="192814" y="0"/>
                </a:lnTo>
                <a:lnTo>
                  <a:pt x="418852" y="0"/>
                </a:lnTo>
                <a:lnTo>
                  <a:pt x="570658" y="0"/>
                </a:lnTo>
                <a:lnTo>
                  <a:pt x="667756" y="0"/>
                </a:lnTo>
                <a:lnTo>
                  <a:pt x="1045599" y="0"/>
                </a:lnTo>
                <a:lnTo>
                  <a:pt x="1045599" y="1"/>
                </a:lnTo>
                <a:lnTo>
                  <a:pt x="1406484" y="1"/>
                </a:lnTo>
                <a:lnTo>
                  <a:pt x="1784328" y="1"/>
                </a:lnTo>
                <a:lnTo>
                  <a:pt x="1881426" y="1"/>
                </a:lnTo>
                <a:lnTo>
                  <a:pt x="2033233" y="1"/>
                </a:lnTo>
                <a:lnTo>
                  <a:pt x="2259270" y="1"/>
                </a:lnTo>
                <a:lnTo>
                  <a:pt x="2411076" y="1"/>
                </a:lnTo>
                <a:lnTo>
                  <a:pt x="2508175" y="1"/>
                </a:lnTo>
                <a:lnTo>
                  <a:pt x="2886018" y="1"/>
                </a:lnTo>
                <a:lnTo>
                  <a:pt x="2886018" y="391210"/>
                </a:lnTo>
                <a:lnTo>
                  <a:pt x="2886018" y="450718"/>
                </a:lnTo>
                <a:lnTo>
                  <a:pt x="2886018" y="841928"/>
                </a:lnTo>
                <a:lnTo>
                  <a:pt x="2886018" y="964357"/>
                </a:lnTo>
                <a:lnTo>
                  <a:pt x="2886018" y="1355566"/>
                </a:lnTo>
                <a:lnTo>
                  <a:pt x="2886018" y="1415074"/>
                </a:lnTo>
                <a:lnTo>
                  <a:pt x="2886018" y="1806284"/>
                </a:lnTo>
                <a:lnTo>
                  <a:pt x="2886018" y="2379835"/>
                </a:lnTo>
                <a:lnTo>
                  <a:pt x="2886018" y="2771044"/>
                </a:lnTo>
                <a:lnTo>
                  <a:pt x="2886018" y="2830553"/>
                </a:lnTo>
                <a:lnTo>
                  <a:pt x="2886018" y="3221762"/>
                </a:lnTo>
                <a:lnTo>
                  <a:pt x="2886018" y="3344190"/>
                </a:lnTo>
                <a:lnTo>
                  <a:pt x="2886018" y="3735400"/>
                </a:lnTo>
                <a:lnTo>
                  <a:pt x="2886018" y="3794909"/>
                </a:lnTo>
                <a:lnTo>
                  <a:pt x="2886018" y="4186118"/>
                </a:lnTo>
                <a:cubicBezTo>
                  <a:pt x="2886018" y="4346942"/>
                  <a:pt x="2735263" y="4478092"/>
                  <a:pt x="2547933" y="4478092"/>
                </a:cubicBezTo>
                <a:lnTo>
                  <a:pt x="2170090" y="4478092"/>
                </a:lnTo>
                <a:lnTo>
                  <a:pt x="2072989" y="4478092"/>
                </a:lnTo>
                <a:lnTo>
                  <a:pt x="1921183" y="4478092"/>
                </a:lnTo>
                <a:lnTo>
                  <a:pt x="1695147" y="4478092"/>
                </a:lnTo>
                <a:lnTo>
                  <a:pt x="1543340" y="4478092"/>
                </a:lnTo>
                <a:lnTo>
                  <a:pt x="1446240" y="4478092"/>
                </a:lnTo>
                <a:lnTo>
                  <a:pt x="1068398" y="4478092"/>
                </a:lnTo>
                <a:lnTo>
                  <a:pt x="707516" y="4478092"/>
                </a:lnTo>
                <a:lnTo>
                  <a:pt x="707514" y="4478092"/>
                </a:lnTo>
                <a:lnTo>
                  <a:pt x="516186" y="4478092"/>
                </a:lnTo>
                <a:lnTo>
                  <a:pt x="329674" y="4478092"/>
                </a:lnTo>
                <a:lnTo>
                  <a:pt x="329671" y="4478092"/>
                </a:lnTo>
                <a:lnTo>
                  <a:pt x="232574" y="4478092"/>
                </a:lnTo>
                <a:lnTo>
                  <a:pt x="232572" y="4478092"/>
                </a:lnTo>
                <a:lnTo>
                  <a:pt x="138343" y="4478092"/>
                </a:lnTo>
                <a:lnTo>
                  <a:pt x="80769" y="4478092"/>
                </a:lnTo>
                <a:lnTo>
                  <a:pt x="80766" y="4478092"/>
                </a:lnTo>
                <a:lnTo>
                  <a:pt x="41243" y="4478092"/>
                </a:lnTo>
                <a:lnTo>
                  <a:pt x="0" y="4478092"/>
                </a:lnTo>
                <a:lnTo>
                  <a:pt x="0" y="4361811"/>
                </a:lnTo>
                <a:lnTo>
                  <a:pt x="0" y="3770072"/>
                </a:lnTo>
                <a:lnTo>
                  <a:pt x="1" y="3770072"/>
                </a:lnTo>
                <a:lnTo>
                  <a:pt x="1" y="3150527"/>
                </a:lnTo>
                <a:lnTo>
                  <a:pt x="1" y="2991316"/>
                </a:lnTo>
                <a:lnTo>
                  <a:pt x="1" y="2742400"/>
                </a:lnTo>
                <a:lnTo>
                  <a:pt x="1" y="2371769"/>
                </a:lnTo>
                <a:lnTo>
                  <a:pt x="1" y="2122855"/>
                </a:lnTo>
                <a:lnTo>
                  <a:pt x="1" y="1963641"/>
                </a:lnTo>
                <a:lnTo>
                  <a:pt x="1" y="1344098"/>
                </a:lnTo>
                <a:lnTo>
                  <a:pt x="1" y="1093593"/>
                </a:lnTo>
                <a:lnTo>
                  <a:pt x="1" y="723391"/>
                </a:lnTo>
                <a:lnTo>
                  <a:pt x="0" y="723391"/>
                </a:lnTo>
                <a:lnTo>
                  <a:pt x="0" y="438639"/>
                </a:lnTo>
                <a:lnTo>
                  <a:pt x="1" y="438639"/>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E447157C-A1C2-2B2F-0B16-87DAB00E18CA}"/>
              </a:ext>
            </a:extLst>
          </p:cNvPr>
          <p:cNvCxnSpPr>
            <a:cxnSpLocks/>
          </p:cNvCxnSpPr>
          <p:nvPr/>
        </p:nvCxnSpPr>
        <p:spPr>
          <a:xfrm>
            <a:off x="2376279" y="1069598"/>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29AA9755-A16B-C39A-8A14-5AAC30BB7368}"/>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10</a:t>
            </a:fld>
            <a:endParaRPr lang="fr-CA" sz="1200" dirty="0"/>
          </a:p>
        </p:txBody>
      </p:sp>
      <p:sp>
        <p:nvSpPr>
          <p:cNvPr id="2" name="TextBox 1">
            <a:extLst>
              <a:ext uri="{FF2B5EF4-FFF2-40B4-BE49-F238E27FC236}">
                <a16:creationId xmlns:a16="http://schemas.microsoft.com/office/drawing/2014/main" id="{D8F91E6B-7272-3269-0175-2E918B44D1BF}"/>
              </a:ext>
            </a:extLst>
          </p:cNvPr>
          <p:cNvSpPr txBox="1"/>
          <p:nvPr/>
        </p:nvSpPr>
        <p:spPr>
          <a:xfrm>
            <a:off x="2576242" y="1273473"/>
            <a:ext cx="8544192" cy="5847755"/>
          </a:xfrm>
          <a:prstGeom prst="rect">
            <a:avLst/>
          </a:prstGeom>
          <a:noFill/>
        </p:spPr>
        <p:txBody>
          <a:bodyPr wrap="square">
            <a:spAutoFit/>
          </a:bodyPr>
          <a:lstStyle/>
          <a:p>
            <a:pPr marL="457200" indent="-457200">
              <a:buClr>
                <a:srgbClr val="EC7C69"/>
              </a:buClr>
              <a:buFont typeface="+mj-lt"/>
              <a:buAutoNum type="arabicPeriod" startAt="6"/>
            </a:pPr>
            <a:r>
              <a:rPr lang="en-IE" sz="2200" b="1" dirty="0">
                <a:solidFill>
                  <a:srgbClr val="EC7C69"/>
                </a:solidFill>
              </a:rPr>
              <a:t>Infrastructuur en gereedheid van de locatie </a:t>
            </a:r>
            <a:r>
              <a:rPr lang="en-IE" sz="2200" b="1" dirty="0">
                <a:solidFill>
                  <a:srgbClr val="494949"/>
                </a:solidFill>
              </a:rPr>
              <a:t>(hoe gasten u kunnen bereiken en welke voorzieningen er beschikbaar zijn): </a:t>
            </a:r>
            <a:r>
              <a:rPr lang="en-IE" sz="2200" dirty="0">
                <a:solidFill>
                  <a:srgbClr val="494949"/>
                </a:solidFill>
              </a:rPr>
              <a:t>zelfs als grond betaalbaar is, kan het duur zijn om deze aan de vereiste normen voor accommodatie te laten voldoen. Basisinfrastructuur, zoals toegangswegen, elektriciteit, water en riolering, kan noodzakelijk zijn en deze kosten kunnen soms hoger zijn dan de oorspronkelijke aankoopprijs van de grond. Afgelegen en landelijke grond beschikt vaak niet over dergelijke infrastructurele voorzieningen.</a:t>
            </a:r>
          </a:p>
          <a:p>
            <a:pPr marL="457200" indent="-457200">
              <a:buClr>
                <a:srgbClr val="EC7C69"/>
              </a:buClr>
              <a:buFont typeface="+mj-lt"/>
              <a:buAutoNum type="arabicPeriod" startAt="6"/>
            </a:pPr>
            <a:endParaRPr lang="en-IE" sz="2200" dirty="0">
              <a:solidFill>
                <a:srgbClr val="494949"/>
              </a:solidFill>
            </a:endParaRPr>
          </a:p>
          <a:p>
            <a:pPr marL="457200" indent="-457200">
              <a:buClr>
                <a:srgbClr val="EC7C69"/>
              </a:buClr>
              <a:buFont typeface="+mj-lt"/>
              <a:buAutoNum type="arabicPeriod" startAt="6"/>
            </a:pPr>
            <a:r>
              <a:rPr lang="en-IE" sz="2200" b="1" dirty="0">
                <a:solidFill>
                  <a:srgbClr val="EC7C69"/>
                </a:solidFill>
              </a:rPr>
              <a:t>Financiële planning </a:t>
            </a:r>
            <a:r>
              <a:rPr lang="en-IE" sz="2200" b="1" dirty="0">
                <a:solidFill>
                  <a:srgbClr val="494949"/>
                </a:solidFill>
              </a:rPr>
              <a:t>heeft geen zin zonder een budget</a:t>
            </a:r>
            <a:r>
              <a:rPr lang="en-IE" sz="2200" dirty="0">
                <a:solidFill>
                  <a:srgbClr val="494949"/>
                </a:solidFill>
              </a:rPr>
              <a:t>. Breng alle kosten in kaart en stel een realistisch budget op om te bepalen of uw plan haalbaar is en waar u mogelijk financiering of subsidies nodig heeft. Bij het verwerven van geschikte grond zullen de kosten bijvoorbeeld variëren afhankelijk van het type grond, de locatie en andere kosten, zoals juridische kosten, ontwerpkosten en bouwkosten. </a:t>
            </a:r>
          </a:p>
          <a:p>
            <a:pPr marL="457200" indent="-457200">
              <a:buClr>
                <a:srgbClr val="EC7C69"/>
              </a:buClr>
              <a:buFont typeface="+mj-lt"/>
              <a:buAutoNum type="arabicPeriod" startAt="6"/>
            </a:pPr>
            <a:endParaRPr lang="en-IE" sz="2200" dirty="0">
              <a:solidFill>
                <a:srgbClr val="494949"/>
              </a:solidFill>
            </a:endParaRPr>
          </a:p>
          <a:p>
            <a:pPr marL="457200" indent="-457200">
              <a:buClr>
                <a:srgbClr val="EC7C69"/>
              </a:buClr>
              <a:buFont typeface="+mj-lt"/>
              <a:buAutoNum type="arabicPeriod" startAt="6"/>
            </a:pPr>
            <a:endParaRPr lang="en-IE" sz="2200" b="1" dirty="0">
              <a:solidFill>
                <a:srgbClr val="494949"/>
              </a:solidFill>
            </a:endParaRPr>
          </a:p>
          <a:p>
            <a:pPr marL="457200" indent="-457200">
              <a:buClr>
                <a:srgbClr val="EC7C69"/>
              </a:buClr>
              <a:buFont typeface="+mj-lt"/>
              <a:buAutoNum type="arabicPeriod" startAt="6"/>
            </a:pPr>
            <a:endParaRPr lang="en-US" sz="2200" dirty="0">
              <a:solidFill>
                <a:srgbClr val="494949"/>
              </a:solidFill>
            </a:endParaRPr>
          </a:p>
        </p:txBody>
      </p:sp>
      <p:pic>
        <p:nvPicPr>
          <p:cNvPr id="14" name="Picture 13">
            <a:extLst>
              <a:ext uri="{FF2B5EF4-FFF2-40B4-BE49-F238E27FC236}">
                <a16:creationId xmlns:a16="http://schemas.microsoft.com/office/drawing/2014/main" id="{275D95FB-801A-9BC0-5459-83859C623F8A}"/>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004034" y="4198867"/>
            <a:ext cx="3580276" cy="2659133"/>
          </a:xfrm>
          <a:prstGeom prst="rect">
            <a:avLst/>
          </a:prstGeom>
        </p:spPr>
      </p:pic>
      <p:sp>
        <p:nvSpPr>
          <p:cNvPr id="5" name="Text Placeholder 5">
            <a:extLst>
              <a:ext uri="{FF2B5EF4-FFF2-40B4-BE49-F238E27FC236}">
                <a16:creationId xmlns:a16="http://schemas.microsoft.com/office/drawing/2014/main" id="{9F9ECB0E-B1F9-CAE9-D01B-4A9A8F6DFB1F}"/>
              </a:ext>
            </a:extLst>
          </p:cNvPr>
          <p:cNvSpPr txBox="1">
            <a:spLocks/>
          </p:cNvSpPr>
          <p:nvPr/>
        </p:nvSpPr>
        <p:spPr>
          <a:xfrm>
            <a:off x="2576242" y="245445"/>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Overzicht en belangrijke kostenoverwegingen bij het opzetten van</a:t>
            </a:r>
          </a:p>
          <a:p>
            <a:pPr>
              <a:lnSpc>
                <a:spcPts val="2900"/>
              </a:lnSpc>
            </a:pPr>
            <a:endParaRPr lang="en-US" dirty="0"/>
          </a:p>
        </p:txBody>
      </p:sp>
      <p:sp>
        <p:nvSpPr>
          <p:cNvPr id="6" name="Text Placeholder 3">
            <a:extLst>
              <a:ext uri="{FF2B5EF4-FFF2-40B4-BE49-F238E27FC236}">
                <a16:creationId xmlns:a16="http://schemas.microsoft.com/office/drawing/2014/main" id="{EFE0813B-E71F-CA51-9C4B-2EBF9B585AD8}"/>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alternatieve toeristische accommodatie </a:t>
            </a:r>
          </a:p>
        </p:txBody>
      </p:sp>
    </p:spTree>
    <p:extLst>
      <p:ext uri="{BB962C8B-B14F-4D97-AF65-F5344CB8AC3E}">
        <p14:creationId xmlns:p14="http://schemas.microsoft.com/office/powerpoint/2010/main" val="114567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B831E-5C03-96E9-6759-163EE4E2BF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A8ABE3-4D86-6F4A-D202-F42EAD9383BC}"/>
              </a:ext>
            </a:extLst>
          </p:cNvPr>
          <p:cNvSpPr>
            <a:spLocks noGrp="1"/>
          </p:cNvSpPr>
          <p:nvPr>
            <p:ph type="body" sz="quarter" idx="18"/>
          </p:nvPr>
        </p:nvSpPr>
        <p:spPr>
          <a:xfrm>
            <a:off x="7892715" y="1618150"/>
            <a:ext cx="3628115" cy="870198"/>
          </a:xfrm>
        </p:spPr>
        <p:txBody>
          <a:bodyPr/>
          <a:lstStyle/>
          <a:p>
            <a:pPr>
              <a:lnSpc>
                <a:spcPts val="3240"/>
              </a:lnSpc>
            </a:pPr>
            <a:r>
              <a:rPr lang="en-GB" sz="3200" b="1" dirty="0"/>
              <a:t>Start slim: budget, schaalgrootte en bedrijfsmodel</a:t>
            </a:r>
          </a:p>
          <a:p>
            <a:pPr>
              <a:lnSpc>
                <a:spcPts val="3240"/>
              </a:lnSpc>
            </a:pPr>
            <a:endParaRPr lang="en-GB" sz="3200" dirty="0"/>
          </a:p>
        </p:txBody>
      </p:sp>
      <p:sp>
        <p:nvSpPr>
          <p:cNvPr id="3" name="Text Placeholder 2">
            <a:extLst>
              <a:ext uri="{FF2B5EF4-FFF2-40B4-BE49-F238E27FC236}">
                <a16:creationId xmlns:a16="http://schemas.microsoft.com/office/drawing/2014/main" id="{0B48868B-7620-1B88-D2D1-B2F025037BDA}"/>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02</a:t>
            </a:r>
          </a:p>
        </p:txBody>
      </p:sp>
      <p:sp>
        <p:nvSpPr>
          <p:cNvPr id="29" name="Slide Number Placeholder 5">
            <a:extLst>
              <a:ext uri="{FF2B5EF4-FFF2-40B4-BE49-F238E27FC236}">
                <a16:creationId xmlns:a16="http://schemas.microsoft.com/office/drawing/2014/main" id="{2584FDA2-F337-ECC4-A569-8348E6A05788}"/>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11</a:t>
            </a:fld>
            <a:endParaRPr lang="fr-CA" sz="1200" dirty="0"/>
          </a:p>
        </p:txBody>
      </p:sp>
      <p:sp>
        <p:nvSpPr>
          <p:cNvPr id="5" name="Text Placeholder 4">
            <a:extLst>
              <a:ext uri="{FF2B5EF4-FFF2-40B4-BE49-F238E27FC236}">
                <a16:creationId xmlns:a16="http://schemas.microsoft.com/office/drawing/2014/main" id="{7D521869-D179-F522-50C8-C06B4D5FD213}"/>
              </a:ext>
            </a:extLst>
          </p:cNvPr>
          <p:cNvSpPr txBox="1">
            <a:spLocks/>
          </p:cNvSpPr>
          <p:nvPr/>
        </p:nvSpPr>
        <p:spPr>
          <a:xfrm>
            <a:off x="3700463" y="3676032"/>
            <a:ext cx="7820367" cy="70420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dirty="0"/>
              <a:t>Allereerst moet u weten </a:t>
            </a:r>
            <a:r>
              <a:rPr lang="en-IE" b="1" dirty="0"/>
              <a:t>hoeveel u kunt uitgeven</a:t>
            </a:r>
            <a:r>
              <a:rPr lang="en-IE" dirty="0"/>
              <a:t>, hoe groot u wilt beginnen en wat voor soort bedrijf u wilt opzetten. </a:t>
            </a:r>
            <a:r>
              <a:rPr lang="en-IE" i="1" dirty="0"/>
              <a:t>Gaat u fulltime of seizoensgebonden werken? Eén eenheid of tien? </a:t>
            </a:r>
            <a:r>
              <a:rPr lang="en-IE" dirty="0"/>
              <a:t>Elke keuze is van invloed op uw budget, cashflow en groeimogelijkheden. Met een duidelijk financieel plan kunt u de opstartkosten, lopende uitgaven en het moment waarop u rendement kunt verwachten inschatten. Klein beginnen en geleidelijk opschalen is vaak de slimste manier om de markt te testen en tegelijkertijd de kosten beheersbaar te houden.</a:t>
            </a:r>
          </a:p>
          <a:p>
            <a:pPr>
              <a:lnSpc>
                <a:spcPts val="2360"/>
              </a:lnSpc>
            </a:pPr>
            <a:endParaRPr lang="en-IE" dirty="0"/>
          </a:p>
        </p:txBody>
      </p:sp>
      <p:sp>
        <p:nvSpPr>
          <p:cNvPr id="6" name="Text Placeholder 4">
            <a:extLst>
              <a:ext uri="{FF2B5EF4-FFF2-40B4-BE49-F238E27FC236}">
                <a16:creationId xmlns:a16="http://schemas.microsoft.com/office/drawing/2014/main" id="{9B149699-BFF7-06DE-10B5-6FC4E058C115}"/>
              </a:ext>
            </a:extLst>
          </p:cNvPr>
          <p:cNvSpPr txBox="1">
            <a:spLocks/>
          </p:cNvSpPr>
          <p:nvPr/>
        </p:nvSpPr>
        <p:spPr>
          <a:xfrm>
            <a:off x="473839" y="3990914"/>
            <a:ext cx="2855150"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sz="2400" b="1" dirty="0">
                <a:solidFill>
                  <a:srgbClr val="459597"/>
                </a:solidFill>
              </a:rPr>
              <a:t>Bepaal en definieer uw financiële grenzen, uw opstartfase en hoe u te werk gaat om financieel duurzaam te blijven.</a:t>
            </a:r>
          </a:p>
          <a:p>
            <a:pPr>
              <a:lnSpc>
                <a:spcPts val="2360"/>
              </a:lnSpc>
            </a:pPr>
            <a:endParaRPr lang="en-IE" dirty="0">
              <a:solidFill>
                <a:srgbClr val="EC7C69"/>
              </a:solidFill>
            </a:endParaRPr>
          </a:p>
        </p:txBody>
      </p:sp>
      <p:pic>
        <p:nvPicPr>
          <p:cNvPr id="13" name="Picture Placeholder 12" descr="A close-up of hands holding a pen and a calculator&#10;&#10;AI-generated content may be incorrect.">
            <a:extLst>
              <a:ext uri="{FF2B5EF4-FFF2-40B4-BE49-F238E27FC236}">
                <a16:creationId xmlns:a16="http://schemas.microsoft.com/office/drawing/2014/main" id="{B3CD465B-24D6-06E3-8F9F-CCF703B1BF53}"/>
              </a:ext>
            </a:extLst>
          </p:cNvPr>
          <p:cNvPicPr>
            <a:picLocks noGrp="1" noChangeAspect="1"/>
          </p:cNvPicPr>
          <p:nvPr>
            <p:ph type="pic" sz="quarter" idx="67"/>
          </p:nvPr>
        </p:nvPicPr>
        <p:blipFill>
          <a:blip r:embed="rId2"/>
          <a:srcRect t="2488" b="2488"/>
          <a:stretch>
            <a:fillRect/>
          </a:stretch>
        </p:blipFill>
        <p:spPr/>
      </p:pic>
    </p:spTree>
    <p:extLst>
      <p:ext uri="{BB962C8B-B14F-4D97-AF65-F5344CB8AC3E}">
        <p14:creationId xmlns:p14="http://schemas.microsoft.com/office/powerpoint/2010/main" val="259295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494CD-F0F2-AA62-AB88-F5979EC711D7}"/>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2080C4C5-E7C4-DD18-499E-BB113EF90D90}"/>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1F1ED84B-36F2-95F5-DF51-9645B526B496}"/>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0D5CDB8-F5DD-7A15-C58F-F674B4548C1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12</a:t>
            </a:fld>
            <a:endParaRPr lang="fr-CA" sz="1200" dirty="0"/>
          </a:p>
        </p:txBody>
      </p:sp>
      <p:sp>
        <p:nvSpPr>
          <p:cNvPr id="2" name="TextBox 1">
            <a:extLst>
              <a:ext uri="{FF2B5EF4-FFF2-40B4-BE49-F238E27FC236}">
                <a16:creationId xmlns:a16="http://schemas.microsoft.com/office/drawing/2014/main" id="{5219DDD9-D19D-DE21-E234-5772FB9B9B43}"/>
              </a:ext>
            </a:extLst>
          </p:cNvPr>
          <p:cNvSpPr txBox="1"/>
          <p:nvPr/>
        </p:nvSpPr>
        <p:spPr>
          <a:xfrm>
            <a:off x="2039426" y="1231046"/>
            <a:ext cx="9105901" cy="4935454"/>
          </a:xfrm>
          <a:prstGeom prst="rect">
            <a:avLst/>
          </a:prstGeom>
          <a:noFill/>
        </p:spPr>
        <p:txBody>
          <a:bodyPr wrap="square">
            <a:spAutoFit/>
          </a:bodyPr>
          <a:lstStyle/>
          <a:p>
            <a:pPr>
              <a:lnSpc>
                <a:spcPts val="2340"/>
              </a:lnSpc>
            </a:pPr>
            <a:r>
              <a:rPr lang="en-US" sz="2200" b="1" i="1" dirty="0">
                <a:solidFill>
                  <a:srgbClr val="494949"/>
                </a:solidFill>
              </a:rPr>
              <a:t>Epic Stays Alternatieve toeristische accommodaties (ATA) zijn meer dan alleen een trend en gaan over betekenisvolle ervaringen – ze zijn een bewezen, schaalbare en toekomstbestendige investering.</a:t>
            </a:r>
          </a:p>
          <a:p>
            <a:pPr>
              <a:lnSpc>
                <a:spcPts val="2340"/>
              </a:lnSpc>
            </a:pPr>
            <a:endParaRPr lang="en-US" sz="2200" b="1" dirty="0">
              <a:solidFill>
                <a:srgbClr val="494949"/>
              </a:solidFill>
            </a:endParaRPr>
          </a:p>
          <a:p>
            <a:pPr>
              <a:lnSpc>
                <a:spcPts val="2340"/>
              </a:lnSpc>
            </a:pPr>
            <a:r>
              <a:rPr lang="en-US" sz="2400" b="1" dirty="0">
                <a:solidFill>
                  <a:srgbClr val="EC7C69"/>
                </a:solidFill>
              </a:rPr>
              <a:t>Een snelgroeiende markt op zoek naar niche-accommodaties </a:t>
            </a:r>
          </a:p>
          <a:p>
            <a:pPr>
              <a:lnSpc>
                <a:spcPts val="2340"/>
              </a:lnSpc>
            </a:pPr>
            <a:r>
              <a:rPr lang="en-US" sz="2400" b="1" dirty="0">
                <a:solidFill>
                  <a:srgbClr val="EC7C69"/>
                </a:solidFill>
              </a:rPr>
              <a:t>en unieke ervaringen.</a:t>
            </a:r>
          </a:p>
          <a:p>
            <a:endParaRPr lang="en-US" sz="800" b="1" dirty="0">
              <a:solidFill>
                <a:srgbClr val="EC7C69"/>
              </a:solidFill>
            </a:endParaRPr>
          </a:p>
          <a:p>
            <a:pPr>
              <a:lnSpc>
                <a:spcPts val="2340"/>
              </a:lnSpc>
            </a:pPr>
            <a:r>
              <a:rPr lang="en-US" sz="2200" dirty="0">
                <a:solidFill>
                  <a:srgbClr val="494949"/>
                </a:solidFill>
              </a:rPr>
              <a:t>Deze modellen spelen in op de snelgroeiende markt van bewuste </a:t>
            </a:r>
            <a:r>
              <a:rPr lang="en-US" sz="2200" dirty="0" err="1">
                <a:solidFill>
                  <a:srgbClr val="494949"/>
                </a:solidFill>
              </a:rPr>
              <a:t>reizigers </a:t>
            </a:r>
            <a:r>
              <a:rPr lang="en-US" sz="2200" dirty="0">
                <a:solidFill>
                  <a:srgbClr val="494949"/>
                </a:solidFill>
              </a:rPr>
              <a:t>die bereid zijn meer te betalen voor verblijven die aansluiten bij hun waarden. </a:t>
            </a:r>
          </a:p>
          <a:p>
            <a:pPr>
              <a:lnSpc>
                <a:spcPts val="2340"/>
              </a:lnSpc>
            </a:pPr>
            <a:endParaRPr lang="en-US" sz="2200" dirty="0">
              <a:solidFill>
                <a:srgbClr val="494949"/>
              </a:solidFill>
            </a:endParaRPr>
          </a:p>
          <a:p>
            <a:pPr>
              <a:lnSpc>
                <a:spcPts val="2340"/>
              </a:lnSpc>
            </a:pPr>
            <a:r>
              <a:rPr lang="en-US" sz="2200" dirty="0">
                <a:solidFill>
                  <a:srgbClr val="494949"/>
                </a:solidFill>
              </a:rPr>
              <a:t>Nu </a:t>
            </a:r>
            <a:r>
              <a:rPr lang="en-US" sz="2200" dirty="0" err="1">
                <a:solidFill>
                  <a:srgbClr val="494949"/>
                </a:solidFill>
              </a:rPr>
              <a:t>reisgedrag </a:t>
            </a:r>
            <a:r>
              <a:rPr lang="en-US" sz="2200" dirty="0">
                <a:solidFill>
                  <a:srgbClr val="494949"/>
                </a:solidFill>
              </a:rPr>
              <a:t>steeds meer gericht is op duurzaamheid en authenticiteit, zijn bewuste consumenten actief op zoek naar accommodaties die aansluiten bij hun waarden. </a:t>
            </a:r>
          </a:p>
          <a:p>
            <a:pPr>
              <a:lnSpc>
                <a:spcPts val="2340"/>
              </a:lnSpc>
            </a:pPr>
            <a:endParaRPr lang="en-US" sz="2200" dirty="0">
              <a:solidFill>
                <a:srgbClr val="494949"/>
              </a:solidFill>
            </a:endParaRPr>
          </a:p>
          <a:p>
            <a:pPr>
              <a:lnSpc>
                <a:spcPts val="2340"/>
              </a:lnSpc>
            </a:pPr>
            <a:r>
              <a:rPr lang="en-US" sz="2200" dirty="0">
                <a:solidFill>
                  <a:srgbClr val="494949"/>
                </a:solidFill>
              </a:rPr>
              <a:t>Volgens het Sustainable Travel Report 2024 </a:t>
            </a:r>
            <a:r>
              <a:rPr lang="en-US" sz="2200" dirty="0" err="1">
                <a:solidFill>
                  <a:srgbClr val="494949"/>
                </a:solidFill>
              </a:rPr>
              <a:t>van Booking.com </a:t>
            </a:r>
            <a:r>
              <a:rPr lang="en-US" sz="2200" b="1" dirty="0">
                <a:solidFill>
                  <a:srgbClr val="494949"/>
                </a:solidFill>
              </a:rPr>
              <a:t>zegt 76% van </a:t>
            </a:r>
            <a:r>
              <a:rPr lang="en-US" sz="2200" b="1" dirty="0" err="1">
                <a:solidFill>
                  <a:srgbClr val="494949"/>
                </a:solidFill>
              </a:rPr>
              <a:t>de reizigers</a:t>
            </a:r>
            <a:r>
              <a:rPr lang="en-US" sz="2200" b="1" dirty="0">
                <a:solidFill>
                  <a:srgbClr val="494949"/>
                </a:solidFill>
              </a:rPr>
              <a:t> wereldwijd dat ze duurzamer willen reizen en is meer dan 60% bereid om meer te betalen voor eco-gecertificeerde verblijven.</a:t>
            </a:r>
          </a:p>
          <a:p>
            <a:pPr>
              <a:lnSpc>
                <a:spcPts val="2340"/>
              </a:lnSpc>
            </a:pPr>
            <a:endParaRPr lang="en-US" sz="2200" b="1" dirty="0">
              <a:solidFill>
                <a:srgbClr val="494949"/>
              </a:solidFill>
            </a:endParaRPr>
          </a:p>
        </p:txBody>
      </p:sp>
      <p:pic>
        <p:nvPicPr>
          <p:cNvPr id="14" name="Picture 13">
            <a:extLst>
              <a:ext uri="{FF2B5EF4-FFF2-40B4-BE49-F238E27FC236}">
                <a16:creationId xmlns:a16="http://schemas.microsoft.com/office/drawing/2014/main" id="{4537485D-331D-3C4D-DF2A-2C4745EFE181}"/>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59B8A699-110F-6519-9047-18042D3F3B81}"/>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Lean, hoog rendement op investering</a:t>
            </a:r>
          </a:p>
        </p:txBody>
      </p:sp>
      <p:sp>
        <p:nvSpPr>
          <p:cNvPr id="6" name="Text Placeholder 3">
            <a:extLst>
              <a:ext uri="{FF2B5EF4-FFF2-40B4-BE49-F238E27FC236}">
                <a16:creationId xmlns:a16="http://schemas.microsoft.com/office/drawing/2014/main" id="{404319CC-5D99-9FA5-BEDC-84F52D7B2840}"/>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Levensvatbaar bedrijf </a:t>
            </a:r>
          </a:p>
        </p:txBody>
      </p:sp>
    </p:spTree>
    <p:extLst>
      <p:ext uri="{BB962C8B-B14F-4D97-AF65-F5344CB8AC3E}">
        <p14:creationId xmlns:p14="http://schemas.microsoft.com/office/powerpoint/2010/main" val="174551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841A-DB60-EB6A-516D-056171857A33}"/>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C16CDD6C-3B24-80A0-8486-3311E8F3E3AE}"/>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F0E079F8-EC57-B497-8469-09D48AFF8C70}"/>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2CF63FEE-FE08-A1DF-EDB4-E35AAE8B897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13</a:t>
            </a:fld>
            <a:endParaRPr lang="fr-CA" sz="1200" dirty="0"/>
          </a:p>
        </p:txBody>
      </p:sp>
      <p:sp>
        <p:nvSpPr>
          <p:cNvPr id="2" name="TextBox 1">
            <a:extLst>
              <a:ext uri="{FF2B5EF4-FFF2-40B4-BE49-F238E27FC236}">
                <a16:creationId xmlns:a16="http://schemas.microsoft.com/office/drawing/2014/main" id="{5167B274-B71D-A2B9-FFE4-9544B164975A}"/>
              </a:ext>
            </a:extLst>
          </p:cNvPr>
          <p:cNvSpPr txBox="1"/>
          <p:nvPr/>
        </p:nvSpPr>
        <p:spPr>
          <a:xfrm>
            <a:off x="2039426" y="1231046"/>
            <a:ext cx="9105901" cy="2821991"/>
          </a:xfrm>
          <a:prstGeom prst="rect">
            <a:avLst/>
          </a:prstGeom>
          <a:noFill/>
        </p:spPr>
        <p:txBody>
          <a:bodyPr wrap="square">
            <a:spAutoFit/>
          </a:bodyPr>
          <a:lstStyle/>
          <a:p>
            <a:pPr>
              <a:lnSpc>
                <a:spcPts val="2340"/>
              </a:lnSpc>
            </a:pPr>
            <a:r>
              <a:rPr lang="en-US" sz="2400" b="1" dirty="0">
                <a:solidFill>
                  <a:srgbClr val="EC7C69"/>
                </a:solidFill>
              </a:rPr>
              <a:t>Biedt een efficiënte, impactvolle weg naar ondernemerschap</a:t>
            </a:r>
          </a:p>
          <a:p>
            <a:r>
              <a:rPr lang="en-US" sz="2400" b="1" dirty="0">
                <a:solidFill>
                  <a:srgbClr val="EC7C69"/>
                </a:solidFill>
              </a:rPr>
              <a:t> </a:t>
            </a:r>
            <a:endParaRPr lang="en-US" sz="800" b="1" dirty="0">
              <a:solidFill>
                <a:srgbClr val="EC7C69"/>
              </a:solidFill>
            </a:endParaRPr>
          </a:p>
          <a:p>
            <a:pPr>
              <a:lnSpc>
                <a:spcPts val="2340"/>
              </a:lnSpc>
            </a:pPr>
            <a:r>
              <a:rPr lang="en-US" sz="2200" dirty="0">
                <a:solidFill>
                  <a:srgbClr val="494949"/>
                </a:solidFill>
              </a:rPr>
              <a:t>Van eco-lodges tot boetiekpensions, ATA's bieden een </a:t>
            </a:r>
            <a:r>
              <a:rPr lang="en-US" sz="2200" b="1" dirty="0">
                <a:solidFill>
                  <a:srgbClr val="494949"/>
                </a:solidFill>
              </a:rPr>
              <a:t>hoog rendement op investering </a:t>
            </a:r>
            <a:r>
              <a:rPr lang="en-US" sz="2200" dirty="0">
                <a:solidFill>
                  <a:srgbClr val="494949"/>
                </a:solidFill>
              </a:rPr>
              <a:t>door </a:t>
            </a:r>
            <a:r>
              <a:rPr lang="en-US" sz="2200" b="1" dirty="0">
                <a:solidFill>
                  <a:srgbClr val="494949"/>
                </a:solidFill>
              </a:rPr>
              <a:t>lage opstartkosten </a:t>
            </a:r>
            <a:r>
              <a:rPr lang="en-US" sz="2200" dirty="0">
                <a:solidFill>
                  <a:srgbClr val="494949"/>
                </a:solidFill>
              </a:rPr>
              <a:t>(bijv. hergebruikte structuren) te combineren met </a:t>
            </a:r>
            <a:r>
              <a:rPr lang="en-US" sz="2200" b="1" dirty="0">
                <a:solidFill>
                  <a:srgbClr val="494949"/>
                </a:solidFill>
              </a:rPr>
              <a:t>lage overheadkosten </a:t>
            </a:r>
            <a:r>
              <a:rPr lang="en-US" sz="2200" dirty="0">
                <a:solidFill>
                  <a:srgbClr val="494949"/>
                </a:solidFill>
              </a:rPr>
              <a:t>en een modulaire toeristische infrastructuur (zoals pods), flexibele fasering (begin met 1-2 eenheden en breid uit), samen met </a:t>
            </a:r>
            <a:r>
              <a:rPr lang="en-US" sz="2200" b="1" dirty="0">
                <a:solidFill>
                  <a:srgbClr val="494949"/>
                </a:solidFill>
              </a:rPr>
              <a:t>een sterke prijszettingsmacht </a:t>
            </a:r>
            <a:r>
              <a:rPr lang="en-US" sz="2200" dirty="0">
                <a:solidFill>
                  <a:srgbClr val="494949"/>
                </a:solidFill>
              </a:rPr>
              <a:t>en een niche-aantrekkingskracht het hele jaar door op basis van een sterke vraag naar meeslepende ervaringen. Epic Stays-modellen kunnen </a:t>
            </a:r>
            <a:r>
              <a:rPr lang="en-US" sz="2200" b="1" dirty="0">
                <a:solidFill>
                  <a:srgbClr val="494949"/>
                </a:solidFill>
              </a:rPr>
              <a:t>indrukwekkende marges </a:t>
            </a:r>
            <a:r>
              <a:rPr lang="en-US" sz="2200" dirty="0">
                <a:solidFill>
                  <a:srgbClr val="494949"/>
                </a:solidFill>
              </a:rPr>
              <a:t>opleveren</a:t>
            </a:r>
            <a:r>
              <a:rPr lang="en-US" sz="2400" b="1" dirty="0"/>
              <a:t>. </a:t>
            </a:r>
          </a:p>
          <a:p>
            <a:pPr>
              <a:lnSpc>
                <a:spcPts val="2340"/>
              </a:lnSpc>
            </a:pPr>
            <a:endParaRPr lang="en-US" sz="2200" b="1" dirty="0">
              <a:solidFill>
                <a:srgbClr val="494949"/>
              </a:solidFill>
            </a:endParaRPr>
          </a:p>
        </p:txBody>
      </p:sp>
      <p:pic>
        <p:nvPicPr>
          <p:cNvPr id="14" name="Picture 13">
            <a:extLst>
              <a:ext uri="{FF2B5EF4-FFF2-40B4-BE49-F238E27FC236}">
                <a16:creationId xmlns:a16="http://schemas.microsoft.com/office/drawing/2014/main" id="{134B1636-DFC8-3F5E-D129-38A03CCC9172}"/>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27AC23E7-B904-0EA3-E5E3-929ECB2ABB24}"/>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Lean, hoog rendement op investering</a:t>
            </a:r>
          </a:p>
        </p:txBody>
      </p:sp>
      <p:sp>
        <p:nvSpPr>
          <p:cNvPr id="6" name="Text Placeholder 3">
            <a:extLst>
              <a:ext uri="{FF2B5EF4-FFF2-40B4-BE49-F238E27FC236}">
                <a16:creationId xmlns:a16="http://schemas.microsoft.com/office/drawing/2014/main" id="{061627D8-9F83-F471-530E-5E7F90030F74}"/>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Levensvatbaar bedrijf </a:t>
            </a:r>
          </a:p>
        </p:txBody>
      </p:sp>
      <p:sp>
        <p:nvSpPr>
          <p:cNvPr id="11" name="Freeform 10">
            <a:extLst>
              <a:ext uri="{FF2B5EF4-FFF2-40B4-BE49-F238E27FC236}">
                <a16:creationId xmlns:a16="http://schemas.microsoft.com/office/drawing/2014/main" id="{6A7618CD-8A29-9644-11D2-6848B1028B64}"/>
              </a:ext>
            </a:extLst>
          </p:cNvPr>
          <p:cNvSpPr/>
          <p:nvPr/>
        </p:nvSpPr>
        <p:spPr>
          <a:xfrm rot="5400000">
            <a:off x="7332069" y="3482906"/>
            <a:ext cx="2129299" cy="5423397"/>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15" name="TextBox 14">
            <a:extLst>
              <a:ext uri="{FF2B5EF4-FFF2-40B4-BE49-F238E27FC236}">
                <a16:creationId xmlns:a16="http://schemas.microsoft.com/office/drawing/2014/main" id="{8D71B738-CD21-74E1-0D7C-4370E5857016}"/>
              </a:ext>
            </a:extLst>
          </p:cNvPr>
          <p:cNvSpPr txBox="1"/>
          <p:nvPr/>
        </p:nvSpPr>
        <p:spPr>
          <a:xfrm>
            <a:off x="6307388" y="5462027"/>
            <a:ext cx="4601068" cy="977896"/>
          </a:xfrm>
          <a:prstGeom prst="rect">
            <a:avLst/>
          </a:prstGeom>
          <a:noFill/>
        </p:spPr>
        <p:txBody>
          <a:bodyPr wrap="square">
            <a:spAutoFit/>
          </a:bodyPr>
          <a:lstStyle/>
          <a:p>
            <a:pPr>
              <a:lnSpc>
                <a:spcPts val="2260"/>
              </a:lnSpc>
            </a:pPr>
            <a:r>
              <a:rPr lang="en-GB" sz="2200" b="1" dirty="0">
                <a:solidFill>
                  <a:srgbClr val="494949"/>
                </a:solidFill>
              </a:rPr>
              <a:t>MODULE 1: Inleiding tot alternatieve toeristische accommodatie </a:t>
            </a:r>
            <a:r>
              <a:rPr lang="en-GB" sz="2200" dirty="0">
                <a:solidFill>
                  <a:srgbClr val="494949"/>
                </a:solidFill>
              </a:rPr>
              <a:t>behandelt bedrijfsmodellen in meer detail</a:t>
            </a:r>
            <a:endParaRPr lang="en-US" sz="2200" dirty="0">
              <a:solidFill>
                <a:srgbClr val="494949"/>
              </a:solidFill>
            </a:endParaRPr>
          </a:p>
        </p:txBody>
      </p:sp>
      <p:grpSp>
        <p:nvGrpSpPr>
          <p:cNvPr id="16" name="Group 15">
            <a:extLst>
              <a:ext uri="{FF2B5EF4-FFF2-40B4-BE49-F238E27FC236}">
                <a16:creationId xmlns:a16="http://schemas.microsoft.com/office/drawing/2014/main" id="{C6E03D87-7F5A-1AB9-9659-AB61F8122174}"/>
              </a:ext>
            </a:extLst>
          </p:cNvPr>
          <p:cNvGrpSpPr/>
          <p:nvPr/>
        </p:nvGrpSpPr>
        <p:grpSpPr>
          <a:xfrm>
            <a:off x="5306231" y="5349661"/>
            <a:ext cx="800038" cy="800448"/>
            <a:chOff x="-636058" y="4638347"/>
            <a:chExt cx="347616" cy="347794"/>
          </a:xfrm>
        </p:grpSpPr>
        <p:sp>
          <p:nvSpPr>
            <p:cNvPr id="17" name="Freeform 16">
              <a:extLst>
                <a:ext uri="{FF2B5EF4-FFF2-40B4-BE49-F238E27FC236}">
                  <a16:creationId xmlns:a16="http://schemas.microsoft.com/office/drawing/2014/main" id="{513949CE-5DD0-699E-F661-20D338A8516A}"/>
                </a:ext>
              </a:extLst>
            </p:cNvPr>
            <p:cNvSpPr/>
            <p:nvPr/>
          </p:nvSpPr>
          <p:spPr>
            <a:xfrm>
              <a:off x="-636058" y="4638347"/>
              <a:ext cx="347616" cy="347794"/>
            </a:xfrm>
            <a:custGeom>
              <a:avLst/>
              <a:gdLst>
                <a:gd name="connsiteX0" fmla="*/ 347616 w 347616"/>
                <a:gd name="connsiteY0" fmla="*/ 173897 h 347794"/>
                <a:gd name="connsiteX1" fmla="*/ 173808 w 347616"/>
                <a:gd name="connsiteY1" fmla="*/ 347795 h 347794"/>
                <a:gd name="connsiteX2" fmla="*/ 0 w 347616"/>
                <a:gd name="connsiteY2" fmla="*/ 173897 h 347794"/>
                <a:gd name="connsiteX3" fmla="*/ 173808 w 347616"/>
                <a:gd name="connsiteY3" fmla="*/ 0 h 347794"/>
                <a:gd name="connsiteX4" fmla="*/ 347616 w 347616"/>
                <a:gd name="connsiteY4" fmla="*/ 173897 h 34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6" h="347794">
                  <a:moveTo>
                    <a:pt x="347616" y="173897"/>
                  </a:moveTo>
                  <a:cubicBezTo>
                    <a:pt x="347616" y="269938"/>
                    <a:pt x="269800" y="347795"/>
                    <a:pt x="173808" y="347795"/>
                  </a:cubicBezTo>
                  <a:cubicBezTo>
                    <a:pt x="77817" y="347795"/>
                    <a:pt x="0" y="269938"/>
                    <a:pt x="0" y="173897"/>
                  </a:cubicBezTo>
                  <a:cubicBezTo>
                    <a:pt x="0" y="77856"/>
                    <a:pt x="77817" y="0"/>
                    <a:pt x="173808" y="0"/>
                  </a:cubicBezTo>
                  <a:cubicBezTo>
                    <a:pt x="269800" y="0"/>
                    <a:pt x="347616" y="77856"/>
                    <a:pt x="347616" y="173897"/>
                  </a:cubicBezTo>
                  <a:close/>
                </a:path>
              </a:pathLst>
            </a:custGeom>
            <a:solidFill>
              <a:srgbClr val="00979B"/>
            </a:solidFill>
            <a:ln w="574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CBDFF7A-0E6F-20B2-2830-0EBBE49820C9}"/>
                </a:ext>
              </a:extLst>
            </p:cNvPr>
            <p:cNvSpPr/>
            <p:nvPr/>
          </p:nvSpPr>
          <p:spPr>
            <a:xfrm>
              <a:off x="-445634" y="4709029"/>
              <a:ext cx="10020" cy="8205"/>
            </a:xfrm>
            <a:custGeom>
              <a:avLst/>
              <a:gdLst>
                <a:gd name="connsiteX0" fmla="*/ 74 w 10020"/>
                <a:gd name="connsiteY0" fmla="*/ 8206 h 8205"/>
                <a:gd name="connsiteX1" fmla="*/ 9858 w 10020"/>
                <a:gd name="connsiteY1" fmla="*/ 8206 h 8205"/>
                <a:gd name="connsiteX2" fmla="*/ 74 w 10020"/>
                <a:gd name="connsiteY2" fmla="*/ 8206 h 8205"/>
              </a:gdLst>
              <a:ahLst/>
              <a:cxnLst>
                <a:cxn ang="0">
                  <a:pos x="connsiteX0" y="connsiteY0"/>
                </a:cxn>
                <a:cxn ang="0">
                  <a:pos x="connsiteX1" y="connsiteY1"/>
                </a:cxn>
                <a:cxn ang="0">
                  <a:pos x="connsiteX2" y="connsiteY2"/>
                </a:cxn>
              </a:cxnLst>
              <a:rect l="l" t="t" r="r" b="b"/>
              <a:pathLst>
                <a:path w="10020" h="8205">
                  <a:moveTo>
                    <a:pt x="74" y="8206"/>
                  </a:moveTo>
                  <a:lnTo>
                    <a:pt x="9858" y="8206"/>
                  </a:lnTo>
                  <a:cubicBezTo>
                    <a:pt x="11585" y="-2735"/>
                    <a:pt x="-1077" y="-2735"/>
                    <a:pt x="74" y="8206"/>
                  </a:cubicBezTo>
                  <a:close/>
                </a:path>
              </a:pathLst>
            </a:custGeom>
            <a:solidFill>
              <a:srgbClr val="00979B"/>
            </a:solidFill>
            <a:ln w="574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B97334D-8DF2-3CC0-0586-BABEBF7FB52B}"/>
                </a:ext>
              </a:extLst>
            </p:cNvPr>
            <p:cNvSpPr/>
            <p:nvPr/>
          </p:nvSpPr>
          <p:spPr>
            <a:xfrm>
              <a:off x="-480165" y="4709029"/>
              <a:ext cx="10020" cy="8205"/>
            </a:xfrm>
            <a:custGeom>
              <a:avLst/>
              <a:gdLst>
                <a:gd name="connsiteX0" fmla="*/ 74 w 10020"/>
                <a:gd name="connsiteY0" fmla="*/ 8206 h 8205"/>
                <a:gd name="connsiteX1" fmla="*/ 9858 w 10020"/>
                <a:gd name="connsiteY1" fmla="*/ 8206 h 8205"/>
                <a:gd name="connsiteX2" fmla="*/ 74 w 10020"/>
                <a:gd name="connsiteY2" fmla="*/ 8206 h 8205"/>
              </a:gdLst>
              <a:ahLst/>
              <a:cxnLst>
                <a:cxn ang="0">
                  <a:pos x="connsiteX0" y="connsiteY0"/>
                </a:cxn>
                <a:cxn ang="0">
                  <a:pos x="connsiteX1" y="connsiteY1"/>
                </a:cxn>
                <a:cxn ang="0">
                  <a:pos x="connsiteX2" y="connsiteY2"/>
                </a:cxn>
              </a:cxnLst>
              <a:rect l="l" t="t" r="r" b="b"/>
              <a:pathLst>
                <a:path w="10020" h="8205">
                  <a:moveTo>
                    <a:pt x="74" y="8206"/>
                  </a:moveTo>
                  <a:lnTo>
                    <a:pt x="9858" y="8206"/>
                  </a:lnTo>
                  <a:cubicBezTo>
                    <a:pt x="11585" y="-2735"/>
                    <a:pt x="-1077" y="-2735"/>
                    <a:pt x="74" y="8206"/>
                  </a:cubicBezTo>
                  <a:close/>
                </a:path>
              </a:pathLst>
            </a:custGeom>
            <a:solidFill>
              <a:srgbClr val="00979B"/>
            </a:solidFill>
            <a:ln w="574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886FB59-F7BF-C4AD-0762-87CBC08D449E}"/>
                </a:ext>
              </a:extLst>
            </p:cNvPr>
            <p:cNvSpPr/>
            <p:nvPr/>
          </p:nvSpPr>
          <p:spPr>
            <a:xfrm>
              <a:off x="-545701" y="4700774"/>
              <a:ext cx="250928" cy="281912"/>
            </a:xfrm>
            <a:custGeom>
              <a:avLst/>
              <a:gdLst>
                <a:gd name="connsiteX0" fmla="*/ 250928 w 250928"/>
                <a:gd name="connsiteY0" fmla="*/ 148323 h 281912"/>
                <a:gd name="connsiteX1" fmla="*/ 208340 w 250928"/>
                <a:gd name="connsiteY1" fmla="*/ 70587 h 281912"/>
                <a:gd name="connsiteX2" fmla="*/ 208340 w 250928"/>
                <a:gd name="connsiteY2" fmla="*/ 65981 h 281912"/>
                <a:gd name="connsiteX3" fmla="*/ 206613 w 250928"/>
                <a:gd name="connsiteY3" fmla="*/ 61374 h 281912"/>
                <a:gd name="connsiteX4" fmla="*/ 181290 w 250928"/>
                <a:gd name="connsiteY4" fmla="*/ 54465 h 281912"/>
                <a:gd name="connsiteX5" fmla="*/ 172657 w 250928"/>
                <a:gd name="connsiteY5" fmla="*/ 66557 h 281912"/>
                <a:gd name="connsiteX6" fmla="*/ 139277 w 250928"/>
                <a:gd name="connsiteY6" fmla="*/ 124138 h 281912"/>
                <a:gd name="connsiteX7" fmla="*/ 139277 w 250928"/>
                <a:gd name="connsiteY7" fmla="*/ 89589 h 281912"/>
                <a:gd name="connsiteX8" fmla="*/ 139852 w 250928"/>
                <a:gd name="connsiteY8" fmla="*/ 87862 h 281912"/>
                <a:gd name="connsiteX9" fmla="*/ 139852 w 250928"/>
                <a:gd name="connsiteY9" fmla="*/ 26825 h 281912"/>
                <a:gd name="connsiteX10" fmla="*/ 117982 w 250928"/>
                <a:gd name="connsiteY10" fmla="*/ 16461 h 281912"/>
                <a:gd name="connsiteX11" fmla="*/ 92084 w 250928"/>
                <a:gd name="connsiteY11" fmla="*/ 16461 h 281912"/>
                <a:gd name="connsiteX12" fmla="*/ 82875 w 250928"/>
                <a:gd name="connsiteY12" fmla="*/ 16461 h 281912"/>
                <a:gd name="connsiteX13" fmla="*/ 56977 w 250928"/>
                <a:gd name="connsiteY13" fmla="*/ 16461 h 281912"/>
                <a:gd name="connsiteX14" fmla="*/ 48344 w 250928"/>
                <a:gd name="connsiteY14" fmla="*/ 16461 h 281912"/>
                <a:gd name="connsiteX15" fmla="*/ 42013 w 250928"/>
                <a:gd name="connsiteY15" fmla="*/ 2065 h 281912"/>
                <a:gd name="connsiteX16" fmla="*/ 21870 w 250928"/>
                <a:gd name="connsiteY16" fmla="*/ 16461 h 281912"/>
                <a:gd name="connsiteX17" fmla="*/ 0 w 250928"/>
                <a:gd name="connsiteY17" fmla="*/ 26825 h 281912"/>
                <a:gd name="connsiteX18" fmla="*/ 0 w 250928"/>
                <a:gd name="connsiteY18" fmla="*/ 167901 h 281912"/>
                <a:gd name="connsiteX19" fmla="*/ 107623 w 250928"/>
                <a:gd name="connsiteY19" fmla="*/ 281913 h 281912"/>
                <a:gd name="connsiteX20" fmla="*/ 250353 w 250928"/>
                <a:gd name="connsiteY20" fmla="*/ 148323 h 281912"/>
                <a:gd name="connsiteX21" fmla="*/ 40287 w 250928"/>
                <a:gd name="connsiteY21" fmla="*/ 16461 h 281912"/>
                <a:gd name="connsiteX22" fmla="*/ 30503 w 250928"/>
                <a:gd name="connsiteY22" fmla="*/ 16461 h 281912"/>
                <a:gd name="connsiteX23" fmla="*/ 40287 w 250928"/>
                <a:gd name="connsiteY23" fmla="*/ 16461 h 281912"/>
                <a:gd name="connsiteX24" fmla="*/ 75394 w 250928"/>
                <a:gd name="connsiteY24" fmla="*/ 16461 h 281912"/>
                <a:gd name="connsiteX25" fmla="*/ 65610 w 250928"/>
                <a:gd name="connsiteY25" fmla="*/ 16461 h 281912"/>
                <a:gd name="connsiteX26" fmla="*/ 75394 w 250928"/>
                <a:gd name="connsiteY26" fmla="*/ 16461 h 281912"/>
                <a:gd name="connsiteX27" fmla="*/ 109925 w 250928"/>
                <a:gd name="connsiteY27" fmla="*/ 16461 h 281912"/>
                <a:gd name="connsiteX28" fmla="*/ 100141 w 250928"/>
                <a:gd name="connsiteY28" fmla="*/ 16461 h 281912"/>
                <a:gd name="connsiteX29" fmla="*/ 109925 w 250928"/>
                <a:gd name="connsiteY29" fmla="*/ 16461 h 28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0928" h="281912">
                  <a:moveTo>
                    <a:pt x="250928" y="148323"/>
                  </a:moveTo>
                  <a:lnTo>
                    <a:pt x="208340" y="70587"/>
                  </a:lnTo>
                  <a:lnTo>
                    <a:pt x="208340" y="65981"/>
                  </a:lnTo>
                  <a:lnTo>
                    <a:pt x="206613" y="61374"/>
                  </a:lnTo>
                  <a:cubicBezTo>
                    <a:pt x="202009" y="51585"/>
                    <a:pt x="189923" y="48131"/>
                    <a:pt x="181290" y="54465"/>
                  </a:cubicBezTo>
                  <a:cubicBezTo>
                    <a:pt x="177261" y="57344"/>
                    <a:pt x="174959" y="62526"/>
                    <a:pt x="172657" y="66557"/>
                  </a:cubicBezTo>
                  <a:cubicBezTo>
                    <a:pt x="161147" y="85559"/>
                    <a:pt x="150212" y="105137"/>
                    <a:pt x="139277" y="124138"/>
                  </a:cubicBezTo>
                  <a:lnTo>
                    <a:pt x="139277" y="89589"/>
                  </a:lnTo>
                  <a:cubicBezTo>
                    <a:pt x="139277" y="89589"/>
                    <a:pt x="139852" y="88438"/>
                    <a:pt x="139852" y="87862"/>
                  </a:cubicBezTo>
                  <a:lnTo>
                    <a:pt x="139852" y="26825"/>
                  </a:lnTo>
                  <a:cubicBezTo>
                    <a:pt x="137550" y="15885"/>
                    <a:pt x="127191" y="16461"/>
                    <a:pt x="117982" y="16461"/>
                  </a:cubicBezTo>
                  <a:cubicBezTo>
                    <a:pt x="119709" y="-4845"/>
                    <a:pt x="89782" y="-4845"/>
                    <a:pt x="92084" y="16461"/>
                  </a:cubicBezTo>
                  <a:lnTo>
                    <a:pt x="82875" y="16461"/>
                  </a:lnTo>
                  <a:cubicBezTo>
                    <a:pt x="84602" y="-4845"/>
                    <a:pt x="55250" y="-4845"/>
                    <a:pt x="56977" y="16461"/>
                  </a:cubicBezTo>
                  <a:lnTo>
                    <a:pt x="48344" y="16461"/>
                  </a:lnTo>
                  <a:cubicBezTo>
                    <a:pt x="48344" y="10702"/>
                    <a:pt x="47193" y="5520"/>
                    <a:pt x="42013" y="2065"/>
                  </a:cubicBezTo>
                  <a:cubicBezTo>
                    <a:pt x="31654" y="-4269"/>
                    <a:pt x="20143" y="4944"/>
                    <a:pt x="21870" y="16461"/>
                  </a:cubicBezTo>
                  <a:cubicBezTo>
                    <a:pt x="12662" y="16461"/>
                    <a:pt x="2878" y="15309"/>
                    <a:pt x="0" y="26825"/>
                  </a:cubicBezTo>
                  <a:lnTo>
                    <a:pt x="0" y="167901"/>
                  </a:lnTo>
                  <a:lnTo>
                    <a:pt x="107623" y="281913"/>
                  </a:lnTo>
                  <a:cubicBezTo>
                    <a:pt x="178412" y="270972"/>
                    <a:pt x="234814" y="217421"/>
                    <a:pt x="250353" y="148323"/>
                  </a:cubicBezTo>
                  <a:close/>
                  <a:moveTo>
                    <a:pt x="40287" y="16461"/>
                  </a:moveTo>
                  <a:lnTo>
                    <a:pt x="30503" y="16461"/>
                  </a:lnTo>
                  <a:cubicBezTo>
                    <a:pt x="29352" y="5520"/>
                    <a:pt x="41438" y="5520"/>
                    <a:pt x="40287" y="16461"/>
                  </a:cubicBezTo>
                  <a:close/>
                  <a:moveTo>
                    <a:pt x="75394" y="16461"/>
                  </a:moveTo>
                  <a:lnTo>
                    <a:pt x="65610" y="16461"/>
                  </a:lnTo>
                  <a:cubicBezTo>
                    <a:pt x="64459" y="5520"/>
                    <a:pt x="76545" y="5520"/>
                    <a:pt x="75394" y="16461"/>
                  </a:cubicBezTo>
                  <a:close/>
                  <a:moveTo>
                    <a:pt x="109925" y="16461"/>
                  </a:moveTo>
                  <a:lnTo>
                    <a:pt x="100141" y="16461"/>
                  </a:lnTo>
                  <a:cubicBezTo>
                    <a:pt x="98990" y="5520"/>
                    <a:pt x="111076" y="5520"/>
                    <a:pt x="109925" y="16461"/>
                  </a:cubicBezTo>
                  <a:close/>
                </a:path>
              </a:pathLst>
            </a:custGeom>
            <a:solidFill>
              <a:srgbClr val="087377"/>
            </a:solidFill>
            <a:ln w="5747" cap="flat">
              <a:noFill/>
              <a:prstDash val="solid"/>
              <a:miter/>
            </a:ln>
          </p:spPr>
          <p:txBody>
            <a:bodyPr rtlCol="0" anchor="ctr"/>
            <a:lstStyle/>
            <a:p>
              <a:endParaRPr lang="en-US"/>
            </a:p>
          </p:txBody>
        </p:sp>
        <p:grpSp>
          <p:nvGrpSpPr>
            <p:cNvPr id="21" name="Graphic 41">
              <a:extLst>
                <a:ext uri="{FF2B5EF4-FFF2-40B4-BE49-F238E27FC236}">
                  <a16:creationId xmlns:a16="http://schemas.microsoft.com/office/drawing/2014/main" id="{A92DB88A-1F4E-E75A-B7C4-738D434E9E39}"/>
                </a:ext>
              </a:extLst>
            </p:cNvPr>
            <p:cNvGrpSpPr/>
            <p:nvPr/>
          </p:nvGrpSpPr>
          <p:grpSpPr>
            <a:xfrm>
              <a:off x="-545701" y="4702501"/>
              <a:ext cx="207764" cy="208208"/>
              <a:chOff x="268115" y="4716008"/>
              <a:chExt cx="207764" cy="208208"/>
            </a:xfrm>
            <a:solidFill>
              <a:srgbClr val="FFFFFF"/>
            </a:solidFill>
          </p:grpSpPr>
          <p:sp>
            <p:nvSpPr>
              <p:cNvPr id="22" name="Freeform 21">
                <a:extLst>
                  <a:ext uri="{FF2B5EF4-FFF2-40B4-BE49-F238E27FC236}">
                    <a16:creationId xmlns:a16="http://schemas.microsoft.com/office/drawing/2014/main" id="{53A3A39D-FA55-DA52-AF22-894042AC0208}"/>
                  </a:ext>
                </a:extLst>
              </p:cNvPr>
              <p:cNvSpPr/>
              <p:nvPr/>
            </p:nvSpPr>
            <p:spPr>
              <a:xfrm>
                <a:off x="268115" y="4716008"/>
                <a:ext cx="140683" cy="208208"/>
              </a:xfrm>
              <a:custGeom>
                <a:avLst/>
                <a:gdLst>
                  <a:gd name="connsiteX0" fmla="*/ 0 w 140683"/>
                  <a:gd name="connsiteY0" fmla="*/ 26825 h 208208"/>
                  <a:gd name="connsiteX1" fmla="*/ 21870 w 140683"/>
                  <a:gd name="connsiteY1" fmla="*/ 16461 h 208208"/>
                  <a:gd name="connsiteX2" fmla="*/ 42013 w 140683"/>
                  <a:gd name="connsiteY2" fmla="*/ 2065 h 208208"/>
                  <a:gd name="connsiteX3" fmla="*/ 48344 w 140683"/>
                  <a:gd name="connsiteY3" fmla="*/ 16461 h 208208"/>
                  <a:gd name="connsiteX4" fmla="*/ 56977 w 140683"/>
                  <a:gd name="connsiteY4" fmla="*/ 16461 h 208208"/>
                  <a:gd name="connsiteX5" fmla="*/ 82875 w 140683"/>
                  <a:gd name="connsiteY5" fmla="*/ 16461 h 208208"/>
                  <a:gd name="connsiteX6" fmla="*/ 92084 w 140683"/>
                  <a:gd name="connsiteY6" fmla="*/ 16461 h 208208"/>
                  <a:gd name="connsiteX7" fmla="*/ 117982 w 140683"/>
                  <a:gd name="connsiteY7" fmla="*/ 16461 h 208208"/>
                  <a:gd name="connsiteX8" fmla="*/ 139852 w 140683"/>
                  <a:gd name="connsiteY8" fmla="*/ 26825 h 208208"/>
                  <a:gd name="connsiteX9" fmla="*/ 139852 w 140683"/>
                  <a:gd name="connsiteY9" fmla="*/ 87862 h 208208"/>
                  <a:gd name="connsiteX10" fmla="*/ 132946 w 140683"/>
                  <a:gd name="connsiteY10" fmla="*/ 90165 h 208208"/>
                  <a:gd name="connsiteX11" fmla="*/ 131795 w 140683"/>
                  <a:gd name="connsiteY11" fmla="*/ 88438 h 208208"/>
                  <a:gd name="connsiteX12" fmla="*/ 131795 w 140683"/>
                  <a:gd name="connsiteY12" fmla="*/ 56768 h 208208"/>
                  <a:gd name="connsiteX13" fmla="*/ 8633 w 140683"/>
                  <a:gd name="connsiteY13" fmla="*/ 56768 h 208208"/>
                  <a:gd name="connsiteX14" fmla="*/ 8633 w 140683"/>
                  <a:gd name="connsiteY14" fmla="*/ 162718 h 208208"/>
                  <a:gd name="connsiteX15" fmla="*/ 35107 w 140683"/>
                  <a:gd name="connsiteY15" fmla="*/ 162718 h 208208"/>
                  <a:gd name="connsiteX16" fmla="*/ 46042 w 140683"/>
                  <a:gd name="connsiteY16" fmla="*/ 173659 h 208208"/>
                  <a:gd name="connsiteX17" fmla="*/ 46042 w 140683"/>
                  <a:gd name="connsiteY17" fmla="*/ 200147 h 208208"/>
                  <a:gd name="connsiteX18" fmla="*/ 128917 w 140683"/>
                  <a:gd name="connsiteY18" fmla="*/ 200147 h 208208"/>
                  <a:gd name="connsiteX19" fmla="*/ 130644 w 140683"/>
                  <a:gd name="connsiteY19" fmla="*/ 198995 h 208208"/>
                  <a:gd name="connsiteX20" fmla="*/ 135248 w 140683"/>
                  <a:gd name="connsiteY20" fmla="*/ 184600 h 208208"/>
                  <a:gd name="connsiteX21" fmla="*/ 140428 w 140683"/>
                  <a:gd name="connsiteY21" fmla="*/ 188055 h 208208"/>
                  <a:gd name="connsiteX22" fmla="*/ 140428 w 140683"/>
                  <a:gd name="connsiteY22" fmla="*/ 197267 h 208208"/>
                  <a:gd name="connsiteX23" fmla="*/ 130068 w 140683"/>
                  <a:gd name="connsiteY23" fmla="*/ 208208 h 208208"/>
                  <a:gd name="connsiteX24" fmla="*/ 40862 w 140683"/>
                  <a:gd name="connsiteY24" fmla="*/ 208208 h 208208"/>
                  <a:gd name="connsiteX25" fmla="*/ 576 w 140683"/>
                  <a:gd name="connsiteY25" fmla="*/ 167901 h 208208"/>
                  <a:gd name="connsiteX26" fmla="*/ 576 w 140683"/>
                  <a:gd name="connsiteY26" fmla="*/ 26825 h 208208"/>
                  <a:gd name="connsiteX27" fmla="*/ 39711 w 140683"/>
                  <a:gd name="connsiteY27" fmla="*/ 16461 h 208208"/>
                  <a:gd name="connsiteX28" fmla="*/ 29927 w 140683"/>
                  <a:gd name="connsiteY28" fmla="*/ 16461 h 208208"/>
                  <a:gd name="connsiteX29" fmla="*/ 39711 w 140683"/>
                  <a:gd name="connsiteY29" fmla="*/ 16461 h 208208"/>
                  <a:gd name="connsiteX30" fmla="*/ 74818 w 140683"/>
                  <a:gd name="connsiteY30" fmla="*/ 16461 h 208208"/>
                  <a:gd name="connsiteX31" fmla="*/ 65034 w 140683"/>
                  <a:gd name="connsiteY31" fmla="*/ 16461 h 208208"/>
                  <a:gd name="connsiteX32" fmla="*/ 74818 w 140683"/>
                  <a:gd name="connsiteY32" fmla="*/ 16461 h 208208"/>
                  <a:gd name="connsiteX33" fmla="*/ 109925 w 140683"/>
                  <a:gd name="connsiteY33" fmla="*/ 16461 h 208208"/>
                  <a:gd name="connsiteX34" fmla="*/ 100141 w 140683"/>
                  <a:gd name="connsiteY34" fmla="*/ 16461 h 208208"/>
                  <a:gd name="connsiteX35" fmla="*/ 109925 w 140683"/>
                  <a:gd name="connsiteY35" fmla="*/ 16461 h 208208"/>
                  <a:gd name="connsiteX36" fmla="*/ 39711 w 140683"/>
                  <a:gd name="connsiteY36" fmla="*/ 24522 h 208208"/>
                  <a:gd name="connsiteX37" fmla="*/ 11510 w 140683"/>
                  <a:gd name="connsiteY37" fmla="*/ 24522 h 208208"/>
                  <a:gd name="connsiteX38" fmla="*/ 8057 w 140683"/>
                  <a:gd name="connsiteY38" fmla="*/ 27977 h 208208"/>
                  <a:gd name="connsiteX39" fmla="*/ 8057 w 140683"/>
                  <a:gd name="connsiteY39" fmla="*/ 48131 h 208208"/>
                  <a:gd name="connsiteX40" fmla="*/ 131219 w 140683"/>
                  <a:gd name="connsiteY40" fmla="*/ 48131 h 208208"/>
                  <a:gd name="connsiteX41" fmla="*/ 131219 w 140683"/>
                  <a:gd name="connsiteY41" fmla="*/ 27977 h 208208"/>
                  <a:gd name="connsiteX42" fmla="*/ 130068 w 140683"/>
                  <a:gd name="connsiteY42" fmla="*/ 25674 h 208208"/>
                  <a:gd name="connsiteX43" fmla="*/ 117407 w 140683"/>
                  <a:gd name="connsiteY43" fmla="*/ 24522 h 208208"/>
                  <a:gd name="connsiteX44" fmla="*/ 105896 w 140683"/>
                  <a:gd name="connsiteY44" fmla="*/ 40645 h 208208"/>
                  <a:gd name="connsiteX45" fmla="*/ 102443 w 140683"/>
                  <a:gd name="connsiteY45" fmla="*/ 33159 h 208208"/>
                  <a:gd name="connsiteX46" fmla="*/ 108198 w 140683"/>
                  <a:gd name="connsiteY46" fmla="*/ 30280 h 208208"/>
                  <a:gd name="connsiteX47" fmla="*/ 109350 w 140683"/>
                  <a:gd name="connsiteY47" fmla="*/ 23946 h 208208"/>
                  <a:gd name="connsiteX48" fmla="*/ 82300 w 140683"/>
                  <a:gd name="connsiteY48" fmla="*/ 23946 h 208208"/>
                  <a:gd name="connsiteX49" fmla="*/ 74243 w 140683"/>
                  <a:gd name="connsiteY49" fmla="*/ 38917 h 208208"/>
                  <a:gd name="connsiteX50" fmla="*/ 65034 w 140683"/>
                  <a:gd name="connsiteY50" fmla="*/ 37190 h 208208"/>
                  <a:gd name="connsiteX51" fmla="*/ 73092 w 140683"/>
                  <a:gd name="connsiteY51" fmla="*/ 30280 h 208208"/>
                  <a:gd name="connsiteX52" fmla="*/ 74243 w 140683"/>
                  <a:gd name="connsiteY52" fmla="*/ 23946 h 208208"/>
                  <a:gd name="connsiteX53" fmla="*/ 47193 w 140683"/>
                  <a:gd name="connsiteY53" fmla="*/ 23946 h 208208"/>
                  <a:gd name="connsiteX54" fmla="*/ 39136 w 140683"/>
                  <a:gd name="connsiteY54" fmla="*/ 38917 h 208208"/>
                  <a:gd name="connsiteX55" fmla="*/ 29927 w 140683"/>
                  <a:gd name="connsiteY55" fmla="*/ 37190 h 208208"/>
                  <a:gd name="connsiteX56" fmla="*/ 37985 w 140683"/>
                  <a:gd name="connsiteY56" fmla="*/ 30280 h 208208"/>
                  <a:gd name="connsiteX57" fmla="*/ 39136 w 140683"/>
                  <a:gd name="connsiteY57" fmla="*/ 23946 h 208208"/>
                  <a:gd name="connsiteX58" fmla="*/ 37409 w 140683"/>
                  <a:gd name="connsiteY58" fmla="*/ 193813 h 208208"/>
                  <a:gd name="connsiteX59" fmla="*/ 37409 w 140683"/>
                  <a:gd name="connsiteY59" fmla="*/ 174235 h 208208"/>
                  <a:gd name="connsiteX60" fmla="*/ 33956 w 140683"/>
                  <a:gd name="connsiteY60" fmla="*/ 170780 h 208208"/>
                  <a:gd name="connsiteX61" fmla="*/ 14388 w 140683"/>
                  <a:gd name="connsiteY61" fmla="*/ 170780 h 208208"/>
                  <a:gd name="connsiteX62" fmla="*/ 37409 w 140683"/>
                  <a:gd name="connsiteY62" fmla="*/ 193813 h 20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40683" h="208208">
                    <a:moveTo>
                      <a:pt x="0" y="26825"/>
                    </a:moveTo>
                    <a:cubicBezTo>
                      <a:pt x="2878" y="15885"/>
                      <a:pt x="12662" y="16461"/>
                      <a:pt x="21870" y="16461"/>
                    </a:cubicBezTo>
                    <a:cubicBezTo>
                      <a:pt x="20143" y="4944"/>
                      <a:pt x="31654" y="-4269"/>
                      <a:pt x="42013" y="2065"/>
                    </a:cubicBezTo>
                    <a:cubicBezTo>
                      <a:pt x="52373" y="8399"/>
                      <a:pt x="48344" y="10702"/>
                      <a:pt x="48344" y="16461"/>
                    </a:cubicBezTo>
                    <a:lnTo>
                      <a:pt x="56977" y="16461"/>
                    </a:lnTo>
                    <a:cubicBezTo>
                      <a:pt x="55250" y="-4845"/>
                      <a:pt x="85178" y="-4845"/>
                      <a:pt x="82875" y="16461"/>
                    </a:cubicBezTo>
                    <a:lnTo>
                      <a:pt x="92084" y="16461"/>
                    </a:lnTo>
                    <a:cubicBezTo>
                      <a:pt x="90357" y="-4845"/>
                      <a:pt x="119709" y="-4845"/>
                      <a:pt x="117982" y="16461"/>
                    </a:cubicBezTo>
                    <a:cubicBezTo>
                      <a:pt x="127191" y="16461"/>
                      <a:pt x="137550" y="15309"/>
                      <a:pt x="139852" y="26825"/>
                    </a:cubicBezTo>
                    <a:lnTo>
                      <a:pt x="139852" y="87862"/>
                    </a:lnTo>
                    <a:cubicBezTo>
                      <a:pt x="139852" y="91317"/>
                      <a:pt x="135248" y="92469"/>
                      <a:pt x="132946" y="90165"/>
                    </a:cubicBezTo>
                    <a:cubicBezTo>
                      <a:pt x="130644" y="87862"/>
                      <a:pt x="131795" y="88438"/>
                      <a:pt x="131795" y="88438"/>
                    </a:cubicBezTo>
                    <a:lnTo>
                      <a:pt x="131795" y="56768"/>
                    </a:lnTo>
                    <a:lnTo>
                      <a:pt x="8633" y="56768"/>
                    </a:lnTo>
                    <a:lnTo>
                      <a:pt x="8633" y="162718"/>
                    </a:lnTo>
                    <a:lnTo>
                      <a:pt x="35107" y="162718"/>
                    </a:lnTo>
                    <a:cubicBezTo>
                      <a:pt x="39711" y="162718"/>
                      <a:pt x="46042" y="169053"/>
                      <a:pt x="46042" y="173659"/>
                    </a:cubicBezTo>
                    <a:lnTo>
                      <a:pt x="46042" y="200147"/>
                    </a:lnTo>
                    <a:lnTo>
                      <a:pt x="128917" y="200147"/>
                    </a:lnTo>
                    <a:cubicBezTo>
                      <a:pt x="128917" y="200147"/>
                      <a:pt x="130644" y="199571"/>
                      <a:pt x="130644" y="198995"/>
                    </a:cubicBezTo>
                    <a:cubicBezTo>
                      <a:pt x="134673" y="195540"/>
                      <a:pt x="129493" y="186327"/>
                      <a:pt x="135248" y="184600"/>
                    </a:cubicBezTo>
                    <a:cubicBezTo>
                      <a:pt x="141003" y="182872"/>
                      <a:pt x="139852" y="185751"/>
                      <a:pt x="140428" y="188055"/>
                    </a:cubicBezTo>
                    <a:cubicBezTo>
                      <a:pt x="141003" y="190358"/>
                      <a:pt x="140428" y="195540"/>
                      <a:pt x="140428" y="197267"/>
                    </a:cubicBezTo>
                    <a:cubicBezTo>
                      <a:pt x="140428" y="203026"/>
                      <a:pt x="135824" y="207056"/>
                      <a:pt x="130068" y="208208"/>
                    </a:cubicBezTo>
                    <a:lnTo>
                      <a:pt x="40862" y="208208"/>
                    </a:lnTo>
                    <a:lnTo>
                      <a:pt x="576" y="167901"/>
                    </a:lnTo>
                    <a:lnTo>
                      <a:pt x="576" y="26825"/>
                    </a:lnTo>
                    <a:close/>
                    <a:moveTo>
                      <a:pt x="39711" y="16461"/>
                    </a:moveTo>
                    <a:cubicBezTo>
                      <a:pt x="41438" y="5520"/>
                      <a:pt x="28776" y="5520"/>
                      <a:pt x="29927" y="16461"/>
                    </a:cubicBezTo>
                    <a:lnTo>
                      <a:pt x="39711" y="16461"/>
                    </a:lnTo>
                    <a:close/>
                    <a:moveTo>
                      <a:pt x="74818" y="16461"/>
                    </a:moveTo>
                    <a:cubicBezTo>
                      <a:pt x="76545" y="5520"/>
                      <a:pt x="63883" y="5520"/>
                      <a:pt x="65034" y="16461"/>
                    </a:cubicBezTo>
                    <a:lnTo>
                      <a:pt x="74818" y="16461"/>
                    </a:lnTo>
                    <a:close/>
                    <a:moveTo>
                      <a:pt x="109925" y="16461"/>
                    </a:moveTo>
                    <a:cubicBezTo>
                      <a:pt x="111652" y="5520"/>
                      <a:pt x="98990" y="5520"/>
                      <a:pt x="100141" y="16461"/>
                    </a:cubicBezTo>
                    <a:lnTo>
                      <a:pt x="109925" y="16461"/>
                    </a:lnTo>
                    <a:close/>
                    <a:moveTo>
                      <a:pt x="39711" y="24522"/>
                    </a:moveTo>
                    <a:lnTo>
                      <a:pt x="11510" y="24522"/>
                    </a:lnTo>
                    <a:cubicBezTo>
                      <a:pt x="10359" y="24522"/>
                      <a:pt x="8057" y="26825"/>
                      <a:pt x="8057" y="27977"/>
                    </a:cubicBezTo>
                    <a:lnTo>
                      <a:pt x="8057" y="48131"/>
                    </a:lnTo>
                    <a:lnTo>
                      <a:pt x="131219" y="48131"/>
                    </a:lnTo>
                    <a:lnTo>
                      <a:pt x="131219" y="27977"/>
                    </a:lnTo>
                    <a:cubicBezTo>
                      <a:pt x="131219" y="27977"/>
                      <a:pt x="130644" y="26250"/>
                      <a:pt x="130068" y="25674"/>
                    </a:cubicBezTo>
                    <a:cubicBezTo>
                      <a:pt x="127766" y="22795"/>
                      <a:pt x="120860" y="24522"/>
                      <a:pt x="117407" y="24522"/>
                    </a:cubicBezTo>
                    <a:cubicBezTo>
                      <a:pt x="118558" y="32008"/>
                      <a:pt x="113954" y="40069"/>
                      <a:pt x="105896" y="40645"/>
                    </a:cubicBezTo>
                    <a:cubicBezTo>
                      <a:pt x="97839" y="41221"/>
                      <a:pt x="98415" y="35463"/>
                      <a:pt x="102443" y="33159"/>
                    </a:cubicBezTo>
                    <a:cubicBezTo>
                      <a:pt x="106472" y="30856"/>
                      <a:pt x="106472" y="33159"/>
                      <a:pt x="108198" y="30280"/>
                    </a:cubicBezTo>
                    <a:cubicBezTo>
                      <a:pt x="109925" y="27401"/>
                      <a:pt x="109350" y="26250"/>
                      <a:pt x="109350" y="23946"/>
                    </a:cubicBezTo>
                    <a:lnTo>
                      <a:pt x="82300" y="23946"/>
                    </a:lnTo>
                    <a:cubicBezTo>
                      <a:pt x="82875" y="30280"/>
                      <a:pt x="80573" y="36614"/>
                      <a:pt x="74243" y="38917"/>
                    </a:cubicBezTo>
                    <a:cubicBezTo>
                      <a:pt x="67912" y="41221"/>
                      <a:pt x="66185" y="41221"/>
                      <a:pt x="65034" y="37190"/>
                    </a:cubicBezTo>
                    <a:cubicBezTo>
                      <a:pt x="63883" y="33159"/>
                      <a:pt x="70789" y="33159"/>
                      <a:pt x="73092" y="30280"/>
                    </a:cubicBezTo>
                    <a:cubicBezTo>
                      <a:pt x="75394" y="27401"/>
                      <a:pt x="74243" y="26250"/>
                      <a:pt x="74243" y="23946"/>
                    </a:cubicBezTo>
                    <a:lnTo>
                      <a:pt x="47193" y="23946"/>
                    </a:lnTo>
                    <a:cubicBezTo>
                      <a:pt x="47768" y="30280"/>
                      <a:pt x="45466" y="36614"/>
                      <a:pt x="39136" y="38917"/>
                    </a:cubicBezTo>
                    <a:cubicBezTo>
                      <a:pt x="32805" y="41221"/>
                      <a:pt x="31078" y="41221"/>
                      <a:pt x="29927" y="37190"/>
                    </a:cubicBezTo>
                    <a:cubicBezTo>
                      <a:pt x="28776" y="33159"/>
                      <a:pt x="35683" y="33159"/>
                      <a:pt x="37985" y="30280"/>
                    </a:cubicBezTo>
                    <a:cubicBezTo>
                      <a:pt x="40287" y="27401"/>
                      <a:pt x="39136" y="26250"/>
                      <a:pt x="39136" y="23946"/>
                    </a:cubicBezTo>
                    <a:close/>
                    <a:moveTo>
                      <a:pt x="37409" y="193813"/>
                    </a:moveTo>
                    <a:lnTo>
                      <a:pt x="37409" y="174235"/>
                    </a:lnTo>
                    <a:cubicBezTo>
                      <a:pt x="37409" y="173083"/>
                      <a:pt x="35107" y="170780"/>
                      <a:pt x="33956" y="170780"/>
                    </a:cubicBezTo>
                    <a:lnTo>
                      <a:pt x="14388" y="170780"/>
                    </a:lnTo>
                    <a:lnTo>
                      <a:pt x="37409" y="193813"/>
                    </a:lnTo>
                    <a:close/>
                  </a:path>
                </a:pathLst>
              </a:custGeom>
              <a:solidFill>
                <a:srgbClr val="FFFFFF"/>
              </a:solidFill>
              <a:ln w="574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628E2F4-46D1-8F19-C216-F5B9D72E6FFD}"/>
                  </a:ext>
                </a:extLst>
              </p:cNvPr>
              <p:cNvSpPr/>
              <p:nvPr/>
            </p:nvSpPr>
            <p:spPr>
              <a:xfrm>
                <a:off x="388399" y="4765944"/>
                <a:ext cx="87479" cy="135326"/>
              </a:xfrm>
              <a:custGeom>
                <a:avLst/>
                <a:gdLst>
                  <a:gd name="connsiteX0" fmla="*/ 87480 w 87479"/>
                  <a:gd name="connsiteY0" fmla="*/ 15469 h 135326"/>
                  <a:gd name="connsiteX1" fmla="*/ 87480 w 87479"/>
                  <a:gd name="connsiteY1" fmla="*/ 20075 h 135326"/>
                  <a:gd name="connsiteX2" fmla="*/ 84027 w 87479"/>
                  <a:gd name="connsiteY2" fmla="*/ 27561 h 135326"/>
                  <a:gd name="connsiteX3" fmla="*/ 33380 w 87479"/>
                  <a:gd name="connsiteY3" fmla="*/ 114510 h 135326"/>
                  <a:gd name="connsiteX4" fmla="*/ 5180 w 87479"/>
                  <a:gd name="connsiteY4" fmla="*/ 135239 h 135326"/>
                  <a:gd name="connsiteX5" fmla="*/ 0 w 87479"/>
                  <a:gd name="connsiteY5" fmla="*/ 129481 h 135326"/>
                  <a:gd name="connsiteX6" fmla="*/ 3453 w 87479"/>
                  <a:gd name="connsiteY6" fmla="*/ 99538 h 135326"/>
                  <a:gd name="connsiteX7" fmla="*/ 51222 w 87479"/>
                  <a:gd name="connsiteY7" fmla="*/ 15469 h 135326"/>
                  <a:gd name="connsiteX8" fmla="*/ 59854 w 87479"/>
                  <a:gd name="connsiteY8" fmla="*/ 3377 h 135326"/>
                  <a:gd name="connsiteX9" fmla="*/ 85178 w 87479"/>
                  <a:gd name="connsiteY9" fmla="*/ 10286 h 135326"/>
                  <a:gd name="connsiteX10" fmla="*/ 86904 w 87479"/>
                  <a:gd name="connsiteY10" fmla="*/ 14893 h 135326"/>
                  <a:gd name="connsiteX11" fmla="*/ 68487 w 87479"/>
                  <a:gd name="connsiteY11" fmla="*/ 9135 h 135326"/>
                  <a:gd name="connsiteX12" fmla="*/ 58703 w 87479"/>
                  <a:gd name="connsiteY12" fmla="*/ 20075 h 135326"/>
                  <a:gd name="connsiteX13" fmla="*/ 74243 w 87479"/>
                  <a:gd name="connsiteY13" fmla="*/ 28713 h 135326"/>
                  <a:gd name="connsiteX14" fmla="*/ 78847 w 87479"/>
                  <a:gd name="connsiteY14" fmla="*/ 21227 h 135326"/>
                  <a:gd name="connsiteX15" fmla="*/ 68487 w 87479"/>
                  <a:gd name="connsiteY15" fmla="*/ 9135 h 135326"/>
                  <a:gd name="connsiteX16" fmla="*/ 55250 w 87479"/>
                  <a:gd name="connsiteY16" fmla="*/ 27561 h 135326"/>
                  <a:gd name="connsiteX17" fmla="*/ 13813 w 87479"/>
                  <a:gd name="connsiteY17" fmla="*/ 98387 h 135326"/>
                  <a:gd name="connsiteX18" fmla="*/ 28776 w 87479"/>
                  <a:gd name="connsiteY18" fmla="*/ 107600 h 135326"/>
                  <a:gd name="connsiteX19" fmla="*/ 70214 w 87479"/>
                  <a:gd name="connsiteY19" fmla="*/ 36774 h 135326"/>
                  <a:gd name="connsiteX20" fmla="*/ 55250 w 87479"/>
                  <a:gd name="connsiteY20" fmla="*/ 27561 h 135326"/>
                  <a:gd name="connsiteX21" fmla="*/ 23021 w 87479"/>
                  <a:gd name="connsiteY21" fmla="*/ 113934 h 135326"/>
                  <a:gd name="connsiteX22" fmla="*/ 23021 w 87479"/>
                  <a:gd name="connsiteY22" fmla="*/ 112782 h 135326"/>
                  <a:gd name="connsiteX23" fmla="*/ 11510 w 87479"/>
                  <a:gd name="connsiteY23" fmla="*/ 106448 h 135326"/>
                  <a:gd name="connsiteX24" fmla="*/ 9208 w 87479"/>
                  <a:gd name="connsiteY24" fmla="*/ 123147 h 135326"/>
                  <a:gd name="connsiteX25" fmla="*/ 22445 w 87479"/>
                  <a:gd name="connsiteY25" fmla="*/ 113934 h 13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79" h="135326">
                    <a:moveTo>
                      <a:pt x="87480" y="15469"/>
                    </a:moveTo>
                    <a:lnTo>
                      <a:pt x="87480" y="20075"/>
                    </a:lnTo>
                    <a:cubicBezTo>
                      <a:pt x="86329" y="22955"/>
                      <a:pt x="85753" y="25258"/>
                      <a:pt x="84027" y="27561"/>
                    </a:cubicBezTo>
                    <a:lnTo>
                      <a:pt x="33380" y="114510"/>
                    </a:lnTo>
                    <a:lnTo>
                      <a:pt x="5180" y="135239"/>
                    </a:lnTo>
                    <a:cubicBezTo>
                      <a:pt x="576" y="135815"/>
                      <a:pt x="0" y="133512"/>
                      <a:pt x="0" y="129481"/>
                    </a:cubicBezTo>
                    <a:cubicBezTo>
                      <a:pt x="0" y="119692"/>
                      <a:pt x="2878" y="109327"/>
                      <a:pt x="3453" y="99538"/>
                    </a:cubicBezTo>
                    <a:cubicBezTo>
                      <a:pt x="18992" y="71323"/>
                      <a:pt x="34531" y="43108"/>
                      <a:pt x="51222" y="15469"/>
                    </a:cubicBezTo>
                    <a:cubicBezTo>
                      <a:pt x="67912" y="-12170"/>
                      <a:pt x="55826" y="6256"/>
                      <a:pt x="59854" y="3377"/>
                    </a:cubicBezTo>
                    <a:cubicBezTo>
                      <a:pt x="68487" y="-2957"/>
                      <a:pt x="80573" y="497"/>
                      <a:pt x="85178" y="10286"/>
                    </a:cubicBezTo>
                    <a:lnTo>
                      <a:pt x="86904" y="14893"/>
                    </a:lnTo>
                    <a:close/>
                    <a:moveTo>
                      <a:pt x="68487" y="9135"/>
                    </a:moveTo>
                    <a:cubicBezTo>
                      <a:pt x="63308" y="10286"/>
                      <a:pt x="61581" y="16621"/>
                      <a:pt x="58703" y="20075"/>
                    </a:cubicBezTo>
                    <a:lnTo>
                      <a:pt x="74243" y="28713"/>
                    </a:lnTo>
                    <a:cubicBezTo>
                      <a:pt x="74243" y="28713"/>
                      <a:pt x="78271" y="21803"/>
                      <a:pt x="78847" y="21227"/>
                    </a:cubicBezTo>
                    <a:cubicBezTo>
                      <a:pt x="81149" y="14317"/>
                      <a:pt x="75969" y="7983"/>
                      <a:pt x="68487" y="9135"/>
                    </a:cubicBezTo>
                    <a:close/>
                    <a:moveTo>
                      <a:pt x="55250" y="27561"/>
                    </a:moveTo>
                    <a:lnTo>
                      <a:pt x="13813" y="98387"/>
                    </a:lnTo>
                    <a:lnTo>
                      <a:pt x="28776" y="107600"/>
                    </a:lnTo>
                    <a:lnTo>
                      <a:pt x="70214" y="36774"/>
                    </a:lnTo>
                    <a:lnTo>
                      <a:pt x="55250" y="27561"/>
                    </a:lnTo>
                    <a:close/>
                    <a:moveTo>
                      <a:pt x="23021" y="113934"/>
                    </a:moveTo>
                    <a:lnTo>
                      <a:pt x="23021" y="112782"/>
                    </a:lnTo>
                    <a:cubicBezTo>
                      <a:pt x="23021" y="112782"/>
                      <a:pt x="11510" y="106448"/>
                      <a:pt x="11510" y="106448"/>
                    </a:cubicBezTo>
                    <a:lnTo>
                      <a:pt x="9208" y="123147"/>
                    </a:lnTo>
                    <a:lnTo>
                      <a:pt x="22445" y="113934"/>
                    </a:lnTo>
                    <a:close/>
                  </a:path>
                </a:pathLst>
              </a:custGeom>
              <a:solidFill>
                <a:srgbClr val="FFFFFF"/>
              </a:solidFill>
              <a:ln w="574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3D05D5B-467A-0B2C-05FE-908264798260}"/>
                  </a:ext>
                </a:extLst>
              </p:cNvPr>
              <p:cNvSpPr/>
              <p:nvPr/>
            </p:nvSpPr>
            <p:spPr>
              <a:xfrm>
                <a:off x="294288" y="4809628"/>
                <a:ext cx="87636" cy="8061"/>
              </a:xfrm>
              <a:custGeom>
                <a:avLst/>
                <a:gdLst>
                  <a:gd name="connsiteX0" fmla="*/ 3179 w 87636"/>
                  <a:gd name="connsiteY0" fmla="*/ 0 h 8061"/>
                  <a:gd name="connsiteX1" fmla="*/ 83752 w 87636"/>
                  <a:gd name="connsiteY1" fmla="*/ 0 h 8061"/>
                  <a:gd name="connsiteX2" fmla="*/ 83752 w 87636"/>
                  <a:gd name="connsiteY2" fmla="*/ 8062 h 8061"/>
                  <a:gd name="connsiteX3" fmla="*/ 3754 w 87636"/>
                  <a:gd name="connsiteY3" fmla="*/ 8062 h 8061"/>
                  <a:gd name="connsiteX4" fmla="*/ 3179 w 87636"/>
                  <a:gd name="connsiteY4" fmla="*/ 0 h 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6" h="8061">
                    <a:moveTo>
                      <a:pt x="3179" y="0"/>
                    </a:moveTo>
                    <a:lnTo>
                      <a:pt x="83752" y="0"/>
                    </a:lnTo>
                    <a:cubicBezTo>
                      <a:pt x="88932" y="0"/>
                      <a:pt x="88932" y="7486"/>
                      <a:pt x="83752" y="8062"/>
                    </a:cubicBezTo>
                    <a:lnTo>
                      <a:pt x="3754" y="8062"/>
                    </a:lnTo>
                    <a:cubicBezTo>
                      <a:pt x="-850" y="8062"/>
                      <a:pt x="-1425" y="1152"/>
                      <a:pt x="3179" y="0"/>
                    </a:cubicBezTo>
                    <a:close/>
                  </a:path>
                </a:pathLst>
              </a:custGeom>
              <a:solidFill>
                <a:srgbClr val="FFFFFF"/>
              </a:solidFill>
              <a:ln w="574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31536E1-12A9-3F09-34DE-3F35D057F884}"/>
                  </a:ext>
                </a:extLst>
              </p:cNvPr>
              <p:cNvSpPr/>
              <p:nvPr/>
            </p:nvSpPr>
            <p:spPr>
              <a:xfrm>
                <a:off x="294288" y="4832085"/>
                <a:ext cx="87636" cy="8061"/>
              </a:xfrm>
              <a:custGeom>
                <a:avLst/>
                <a:gdLst>
                  <a:gd name="connsiteX0" fmla="*/ 3179 w 87636"/>
                  <a:gd name="connsiteY0" fmla="*/ 0 h 8061"/>
                  <a:gd name="connsiteX1" fmla="*/ 83752 w 87636"/>
                  <a:gd name="connsiteY1" fmla="*/ 0 h 8061"/>
                  <a:gd name="connsiteX2" fmla="*/ 83752 w 87636"/>
                  <a:gd name="connsiteY2" fmla="*/ 8062 h 8061"/>
                  <a:gd name="connsiteX3" fmla="*/ 3754 w 87636"/>
                  <a:gd name="connsiteY3" fmla="*/ 8062 h 8061"/>
                  <a:gd name="connsiteX4" fmla="*/ 3179 w 87636"/>
                  <a:gd name="connsiteY4" fmla="*/ 0 h 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6" h="8061">
                    <a:moveTo>
                      <a:pt x="3179" y="0"/>
                    </a:moveTo>
                    <a:lnTo>
                      <a:pt x="83752" y="0"/>
                    </a:lnTo>
                    <a:cubicBezTo>
                      <a:pt x="88932" y="0"/>
                      <a:pt x="88932" y="7486"/>
                      <a:pt x="83752" y="8062"/>
                    </a:cubicBezTo>
                    <a:lnTo>
                      <a:pt x="3754" y="8062"/>
                    </a:lnTo>
                    <a:cubicBezTo>
                      <a:pt x="-850" y="8062"/>
                      <a:pt x="-1425" y="1152"/>
                      <a:pt x="3179" y="0"/>
                    </a:cubicBezTo>
                    <a:close/>
                  </a:path>
                </a:pathLst>
              </a:custGeom>
              <a:solidFill>
                <a:srgbClr val="FFFFFF"/>
              </a:solidFill>
              <a:ln w="574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11EE634-1D8D-A1A2-C916-BBB3A315C27B}"/>
                  </a:ext>
                </a:extLst>
              </p:cNvPr>
              <p:cNvSpPr/>
              <p:nvPr/>
            </p:nvSpPr>
            <p:spPr>
              <a:xfrm>
                <a:off x="294288" y="4855118"/>
                <a:ext cx="87636" cy="8061"/>
              </a:xfrm>
              <a:custGeom>
                <a:avLst/>
                <a:gdLst>
                  <a:gd name="connsiteX0" fmla="*/ 3179 w 87636"/>
                  <a:gd name="connsiteY0" fmla="*/ 0 h 8061"/>
                  <a:gd name="connsiteX1" fmla="*/ 83752 w 87636"/>
                  <a:gd name="connsiteY1" fmla="*/ 0 h 8061"/>
                  <a:gd name="connsiteX2" fmla="*/ 83752 w 87636"/>
                  <a:gd name="connsiteY2" fmla="*/ 8062 h 8061"/>
                  <a:gd name="connsiteX3" fmla="*/ 3754 w 87636"/>
                  <a:gd name="connsiteY3" fmla="*/ 8062 h 8061"/>
                  <a:gd name="connsiteX4" fmla="*/ 3179 w 87636"/>
                  <a:gd name="connsiteY4" fmla="*/ 0 h 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6" h="8061">
                    <a:moveTo>
                      <a:pt x="3179" y="0"/>
                    </a:moveTo>
                    <a:lnTo>
                      <a:pt x="83752" y="0"/>
                    </a:lnTo>
                    <a:cubicBezTo>
                      <a:pt x="88932" y="0"/>
                      <a:pt x="88932" y="7486"/>
                      <a:pt x="83752" y="8062"/>
                    </a:cubicBezTo>
                    <a:lnTo>
                      <a:pt x="3754" y="8062"/>
                    </a:lnTo>
                    <a:cubicBezTo>
                      <a:pt x="-850" y="8062"/>
                      <a:pt x="-1425" y="1152"/>
                      <a:pt x="3179" y="0"/>
                    </a:cubicBezTo>
                    <a:close/>
                  </a:path>
                </a:pathLst>
              </a:custGeom>
              <a:solidFill>
                <a:srgbClr val="FFFFFF"/>
              </a:solidFill>
              <a:ln w="574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B5DD0D0-D8D5-B01E-B184-9EBA6CE71149}"/>
                  </a:ext>
                </a:extLst>
              </p:cNvPr>
              <p:cNvSpPr/>
              <p:nvPr/>
            </p:nvSpPr>
            <p:spPr>
              <a:xfrm>
                <a:off x="311924" y="4787171"/>
                <a:ext cx="70001" cy="8061"/>
              </a:xfrm>
              <a:custGeom>
                <a:avLst/>
                <a:gdLst>
                  <a:gd name="connsiteX0" fmla="*/ 3384 w 70001"/>
                  <a:gd name="connsiteY0" fmla="*/ 0 h 8061"/>
                  <a:gd name="connsiteX1" fmla="*/ 66116 w 70001"/>
                  <a:gd name="connsiteY1" fmla="*/ 0 h 8061"/>
                  <a:gd name="connsiteX2" fmla="*/ 66116 w 70001"/>
                  <a:gd name="connsiteY2" fmla="*/ 8061 h 8061"/>
                  <a:gd name="connsiteX3" fmla="*/ 3960 w 70001"/>
                  <a:gd name="connsiteY3" fmla="*/ 8061 h 8061"/>
                  <a:gd name="connsiteX4" fmla="*/ 3384 w 70001"/>
                  <a:gd name="connsiteY4" fmla="*/ 0 h 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1" h="8061">
                    <a:moveTo>
                      <a:pt x="3384" y="0"/>
                    </a:moveTo>
                    <a:lnTo>
                      <a:pt x="66116" y="0"/>
                    </a:lnTo>
                    <a:cubicBezTo>
                      <a:pt x="71296" y="0"/>
                      <a:pt x="71296" y="7486"/>
                      <a:pt x="66116" y="8061"/>
                    </a:cubicBezTo>
                    <a:lnTo>
                      <a:pt x="3960" y="8061"/>
                    </a:lnTo>
                    <a:cubicBezTo>
                      <a:pt x="-1220" y="7486"/>
                      <a:pt x="-1220" y="1152"/>
                      <a:pt x="3384" y="0"/>
                    </a:cubicBezTo>
                    <a:close/>
                  </a:path>
                </a:pathLst>
              </a:custGeom>
              <a:solidFill>
                <a:srgbClr val="FFFFFF"/>
              </a:solidFill>
              <a:ln w="574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2754D1-3629-850B-8613-63E4CE6EFDE3}"/>
                  </a:ext>
                </a:extLst>
              </p:cNvPr>
              <p:cNvSpPr/>
              <p:nvPr/>
            </p:nvSpPr>
            <p:spPr>
              <a:xfrm>
                <a:off x="295015" y="4787135"/>
                <a:ext cx="7406" cy="7764"/>
              </a:xfrm>
              <a:custGeom>
                <a:avLst/>
                <a:gdLst>
                  <a:gd name="connsiteX0" fmla="*/ 2452 w 7406"/>
                  <a:gd name="connsiteY0" fmla="*/ 37 h 7764"/>
                  <a:gd name="connsiteX1" fmla="*/ 5329 w 7406"/>
                  <a:gd name="connsiteY1" fmla="*/ 7522 h 7764"/>
                  <a:gd name="connsiteX2" fmla="*/ 2452 w 7406"/>
                  <a:gd name="connsiteY2" fmla="*/ 37 h 7764"/>
                </a:gdLst>
                <a:ahLst/>
                <a:cxnLst>
                  <a:cxn ang="0">
                    <a:pos x="connsiteX0" y="connsiteY0"/>
                  </a:cxn>
                  <a:cxn ang="0">
                    <a:pos x="connsiteX1" y="connsiteY1"/>
                  </a:cxn>
                  <a:cxn ang="0">
                    <a:pos x="connsiteX2" y="connsiteY2"/>
                  </a:cxn>
                </a:cxnLst>
                <a:rect l="l" t="t" r="r" b="b"/>
                <a:pathLst>
                  <a:path w="7406" h="7764">
                    <a:moveTo>
                      <a:pt x="2452" y="37"/>
                    </a:moveTo>
                    <a:cubicBezTo>
                      <a:pt x="7056" y="-539"/>
                      <a:pt x="9358" y="5795"/>
                      <a:pt x="5329" y="7522"/>
                    </a:cubicBezTo>
                    <a:cubicBezTo>
                      <a:pt x="1301" y="9250"/>
                      <a:pt x="-2728" y="1189"/>
                      <a:pt x="2452" y="37"/>
                    </a:cubicBezTo>
                    <a:close/>
                  </a:path>
                </a:pathLst>
              </a:custGeom>
              <a:solidFill>
                <a:srgbClr val="FFFFFF"/>
              </a:solidFill>
              <a:ln w="574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B9BE2AC-C100-5352-1D29-9032124FAF79}"/>
                  </a:ext>
                </a:extLst>
              </p:cNvPr>
              <p:cNvSpPr/>
              <p:nvPr/>
            </p:nvSpPr>
            <p:spPr>
              <a:xfrm>
                <a:off x="400241" y="4815933"/>
                <a:ext cx="7629" cy="8120"/>
              </a:xfrm>
              <a:custGeom>
                <a:avLst/>
                <a:gdLst>
                  <a:gd name="connsiteX0" fmla="*/ 3122 w 7629"/>
                  <a:gd name="connsiteY0" fmla="*/ 29 h 8120"/>
                  <a:gd name="connsiteX1" fmla="*/ 4273 w 7629"/>
                  <a:gd name="connsiteY1" fmla="*/ 8091 h 8120"/>
                  <a:gd name="connsiteX2" fmla="*/ 3122 w 7629"/>
                  <a:gd name="connsiteY2" fmla="*/ 29 h 8120"/>
                </a:gdLst>
                <a:ahLst/>
                <a:cxnLst>
                  <a:cxn ang="0">
                    <a:pos x="connsiteX0" y="connsiteY0"/>
                  </a:cxn>
                  <a:cxn ang="0">
                    <a:pos x="connsiteX1" y="connsiteY1"/>
                  </a:cxn>
                  <a:cxn ang="0">
                    <a:pos x="connsiteX2" y="connsiteY2"/>
                  </a:cxn>
                </a:cxnLst>
                <a:rect l="l" t="t" r="r" b="b"/>
                <a:pathLst>
                  <a:path w="7629" h="8120">
                    <a:moveTo>
                      <a:pt x="3122" y="29"/>
                    </a:moveTo>
                    <a:cubicBezTo>
                      <a:pt x="8302" y="-547"/>
                      <a:pt x="9453" y="7515"/>
                      <a:pt x="4273" y="8091"/>
                    </a:cubicBezTo>
                    <a:cubicBezTo>
                      <a:pt x="-907" y="8667"/>
                      <a:pt x="-1482" y="605"/>
                      <a:pt x="3122" y="29"/>
                    </a:cubicBezTo>
                    <a:close/>
                  </a:path>
                </a:pathLst>
              </a:custGeom>
              <a:solidFill>
                <a:srgbClr val="FFFFFF"/>
              </a:solidFill>
              <a:ln w="574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3462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6795-6041-6CD1-9730-1375D85934C5}"/>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A7BDB301-A6F0-18DE-7471-044F86242709}"/>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BA67887D-CDFC-B3B7-6555-ACCF863D1F2E}"/>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45C9A45-5C14-BAFA-FF18-9B928751C11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14</a:t>
            </a:fld>
            <a:endParaRPr lang="fr-CA" sz="1200" dirty="0"/>
          </a:p>
        </p:txBody>
      </p:sp>
      <p:sp>
        <p:nvSpPr>
          <p:cNvPr id="2" name="TextBox 1">
            <a:extLst>
              <a:ext uri="{FF2B5EF4-FFF2-40B4-BE49-F238E27FC236}">
                <a16:creationId xmlns:a16="http://schemas.microsoft.com/office/drawing/2014/main" id="{BEA8E4C5-0CDB-A5BE-A799-53363057AC67}"/>
              </a:ext>
            </a:extLst>
          </p:cNvPr>
          <p:cNvSpPr txBox="1"/>
          <p:nvPr/>
        </p:nvSpPr>
        <p:spPr>
          <a:xfrm>
            <a:off x="2039426" y="1231046"/>
            <a:ext cx="9105901" cy="5107296"/>
          </a:xfrm>
          <a:prstGeom prst="rect">
            <a:avLst/>
          </a:prstGeom>
          <a:noFill/>
        </p:spPr>
        <p:txBody>
          <a:bodyPr wrap="square">
            <a:spAutoFit/>
          </a:bodyPr>
          <a:lstStyle/>
          <a:p>
            <a:pPr>
              <a:lnSpc>
                <a:spcPts val="2340"/>
              </a:lnSpc>
            </a:pPr>
            <a:r>
              <a:rPr lang="en-US" sz="2400" b="1" dirty="0">
                <a:solidFill>
                  <a:srgbClr val="EC7C69"/>
                </a:solidFill>
              </a:rPr>
              <a:t>Voorbeeld van jaarlijkse opbrengsten: </a:t>
            </a:r>
            <a:r>
              <a:rPr lang="en-US" sz="2200" dirty="0">
                <a:solidFill>
                  <a:srgbClr val="494949"/>
                </a:solidFill>
              </a:rPr>
              <a:t>Sites die zich richten op kwaliteit in plaats van kwantiteit – </a:t>
            </a:r>
            <a:r>
              <a:rPr lang="en-US" sz="2200" b="1" dirty="0">
                <a:solidFill>
                  <a:srgbClr val="494949"/>
                </a:solidFill>
              </a:rPr>
              <a:t>met 5 tot 10 accommodaties – kunnen € 40.000 tot € 120.000 of meer per jaar genereren, </a:t>
            </a:r>
            <a:r>
              <a:rPr lang="en-US" sz="2200" dirty="0">
                <a:solidFill>
                  <a:srgbClr val="494949"/>
                </a:solidFill>
              </a:rPr>
              <a:t>afhankelijk van de locatie, het seizoen en extra diensten zoals lokale gerechten, wellness of buitenactiviteiten.</a:t>
            </a:r>
          </a:p>
          <a:p>
            <a:pPr>
              <a:lnSpc>
                <a:spcPts val="2340"/>
              </a:lnSpc>
            </a:pPr>
            <a:endParaRPr lang="en-US" sz="2200" dirty="0">
              <a:solidFill>
                <a:srgbClr val="494949"/>
              </a:solidFill>
            </a:endParaRPr>
          </a:p>
          <a:p>
            <a:pPr>
              <a:lnSpc>
                <a:spcPts val="2340"/>
              </a:lnSpc>
            </a:pPr>
            <a:r>
              <a:rPr lang="en-US" sz="2400" b="1" dirty="0">
                <a:solidFill>
                  <a:srgbClr val="EC7C69"/>
                </a:solidFill>
              </a:rPr>
              <a:t>Gebaseerd op principes van duurzaam toerisme: </a:t>
            </a:r>
            <a:r>
              <a:rPr lang="en-US" sz="2400" b="1" dirty="0">
                <a:solidFill>
                  <a:srgbClr val="494949"/>
                </a:solidFill>
              </a:rPr>
              <a:t>Door winst te combineren met een doel, en </a:t>
            </a:r>
            <a:r>
              <a:rPr lang="en-US" sz="2400" dirty="0">
                <a:solidFill>
                  <a:srgbClr val="494949"/>
                </a:solidFill>
              </a:rPr>
              <a:t>uw bedrijf af te stemmen op principes van duurzaam toerisme, </a:t>
            </a:r>
            <a:r>
              <a:rPr lang="en-US" sz="2200" dirty="0">
                <a:solidFill>
                  <a:srgbClr val="494949"/>
                </a:solidFill>
              </a:rPr>
              <a:t>ontstaan er meerdere </a:t>
            </a:r>
            <a:r>
              <a:rPr lang="en-US" sz="2200" b="1" dirty="0">
                <a:solidFill>
                  <a:srgbClr val="494949"/>
                </a:solidFill>
              </a:rPr>
              <a:t>inkomstenstromen.</a:t>
            </a:r>
          </a:p>
          <a:p>
            <a:pPr>
              <a:lnSpc>
                <a:spcPts val="2340"/>
              </a:lnSpc>
            </a:pPr>
            <a:endParaRPr lang="en-US" sz="2200" b="1" dirty="0">
              <a:solidFill>
                <a:srgbClr val="494949"/>
              </a:solidFill>
            </a:endParaRPr>
          </a:p>
          <a:p>
            <a:pPr>
              <a:lnSpc>
                <a:spcPts val="2340"/>
              </a:lnSpc>
            </a:pPr>
            <a:r>
              <a:rPr lang="en-US" sz="2400" b="1" dirty="0">
                <a:solidFill>
                  <a:srgbClr val="EC7C69"/>
                </a:solidFill>
              </a:rPr>
              <a:t>Voorbeelden van inkomstenstromen: </a:t>
            </a:r>
            <a:r>
              <a:rPr lang="en-US" sz="2200" dirty="0">
                <a:solidFill>
                  <a:srgbClr val="494949"/>
                </a:solidFill>
              </a:rPr>
              <a:t>waaronder subsidies (bijv. LEADER- of EU-fondsen voor groene transitie), partnerschappen met lokale leveranciers en premium pakketten voor wellness, slow travel of culturele retraites. </a:t>
            </a:r>
          </a:p>
          <a:p>
            <a:pPr>
              <a:lnSpc>
                <a:spcPts val="2340"/>
              </a:lnSpc>
            </a:pPr>
            <a:endParaRPr lang="en-US" sz="2200" dirty="0">
              <a:solidFill>
                <a:srgbClr val="494949"/>
              </a:solidFill>
            </a:endParaRPr>
          </a:p>
          <a:p>
            <a:pPr>
              <a:lnSpc>
                <a:spcPts val="2340"/>
              </a:lnSpc>
            </a:pPr>
            <a:r>
              <a:rPr lang="en-US" sz="2200" dirty="0">
                <a:solidFill>
                  <a:srgbClr val="494949"/>
                </a:solidFill>
              </a:rPr>
              <a:t>Ze combineren doelgerichtheid met winst en flexibiliteit met toekomstgerichtheid, waardoor ze een van de meest levensvatbare bedrijfsmodellen voor het platteland zijn in de huidige, steeds veranderende toerismemarkt.</a:t>
            </a:r>
          </a:p>
          <a:p>
            <a:pPr>
              <a:lnSpc>
                <a:spcPts val="2340"/>
              </a:lnSpc>
            </a:pPr>
            <a:endParaRPr lang="en-US" sz="2200" dirty="0">
              <a:solidFill>
                <a:srgbClr val="494949"/>
              </a:solidFill>
            </a:endParaRPr>
          </a:p>
        </p:txBody>
      </p:sp>
      <p:pic>
        <p:nvPicPr>
          <p:cNvPr id="14" name="Picture 13">
            <a:extLst>
              <a:ext uri="{FF2B5EF4-FFF2-40B4-BE49-F238E27FC236}">
                <a16:creationId xmlns:a16="http://schemas.microsoft.com/office/drawing/2014/main" id="{5D3EC4F3-BA54-74D4-A87D-DCDBB99B94B9}"/>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50B6E845-3941-B752-2565-C8F79CF4DA16}"/>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Gebaseerd op principes van duurzaam toerisme</a:t>
            </a:r>
          </a:p>
          <a:p>
            <a:pPr>
              <a:lnSpc>
                <a:spcPts val="2900"/>
              </a:lnSpc>
            </a:pPr>
            <a:endParaRPr lang="en-US" dirty="0"/>
          </a:p>
        </p:txBody>
      </p:sp>
      <p:sp>
        <p:nvSpPr>
          <p:cNvPr id="6" name="Text Placeholder 3">
            <a:extLst>
              <a:ext uri="{FF2B5EF4-FFF2-40B4-BE49-F238E27FC236}">
                <a16:creationId xmlns:a16="http://schemas.microsoft.com/office/drawing/2014/main" id="{E7149FCB-8B3E-AFDE-65F3-7C80F4FF568A}"/>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Levensvatbaar bedrijf </a:t>
            </a:r>
          </a:p>
        </p:txBody>
      </p:sp>
    </p:spTree>
    <p:extLst>
      <p:ext uri="{BB962C8B-B14F-4D97-AF65-F5344CB8AC3E}">
        <p14:creationId xmlns:p14="http://schemas.microsoft.com/office/powerpoint/2010/main" val="23472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A3938-DE71-4091-D542-89A16E5B404B}"/>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F4526E92-036F-EB05-1237-C70564A28DE8}"/>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E4E52B5C-B600-78E7-C49A-3A91733E715F}"/>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7717A93-EA2F-FB8A-74D5-9D1505E65DA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15</a:t>
            </a:fld>
            <a:endParaRPr lang="fr-CA" sz="1200" dirty="0"/>
          </a:p>
        </p:txBody>
      </p:sp>
      <p:sp>
        <p:nvSpPr>
          <p:cNvPr id="2" name="TextBox 1">
            <a:extLst>
              <a:ext uri="{FF2B5EF4-FFF2-40B4-BE49-F238E27FC236}">
                <a16:creationId xmlns:a16="http://schemas.microsoft.com/office/drawing/2014/main" id="{72822FF5-0686-1BBB-80BE-A66B8AA05208}"/>
              </a:ext>
            </a:extLst>
          </p:cNvPr>
          <p:cNvSpPr txBox="1"/>
          <p:nvPr/>
        </p:nvSpPr>
        <p:spPr>
          <a:xfrm>
            <a:off x="2039427" y="1231046"/>
            <a:ext cx="7002974" cy="3288785"/>
          </a:xfrm>
          <a:prstGeom prst="rect">
            <a:avLst/>
          </a:prstGeom>
          <a:noFill/>
        </p:spPr>
        <p:txBody>
          <a:bodyPr wrap="square">
            <a:spAutoFit/>
          </a:bodyPr>
          <a:lstStyle/>
          <a:p>
            <a:pPr>
              <a:lnSpc>
                <a:spcPts val="2340"/>
              </a:lnSpc>
            </a:pPr>
            <a:r>
              <a:rPr lang="en-US" sz="2400" b="1" dirty="0">
                <a:solidFill>
                  <a:srgbClr val="EC7C69"/>
                </a:solidFill>
              </a:rPr>
              <a:t>Het financiële rimpeleffect van een geliefd verblijf</a:t>
            </a:r>
          </a:p>
          <a:p>
            <a:endParaRPr lang="en-US" sz="800" b="1" dirty="0">
              <a:solidFill>
                <a:srgbClr val="EC7C69"/>
              </a:solidFill>
            </a:endParaRPr>
          </a:p>
          <a:p>
            <a:pPr>
              <a:lnSpc>
                <a:spcPts val="2340"/>
              </a:lnSpc>
            </a:pPr>
            <a:r>
              <a:rPr lang="en-US" sz="2200" dirty="0">
                <a:solidFill>
                  <a:srgbClr val="494949"/>
                </a:solidFill>
              </a:rPr>
              <a:t>Bovendien hebben bedrijven die volgens het Epic Stays-model werken, doorgaans </a:t>
            </a:r>
            <a:r>
              <a:rPr lang="en-US" sz="2200" b="1" dirty="0">
                <a:solidFill>
                  <a:srgbClr val="494949"/>
                </a:solidFill>
              </a:rPr>
              <a:t>lagere marketingkosten </a:t>
            </a:r>
            <a:r>
              <a:rPr lang="en-US" sz="2200" dirty="0">
                <a:solidFill>
                  <a:srgbClr val="494949"/>
                </a:solidFill>
              </a:rPr>
              <a:t>dankzij sterke mond-tot-mondreclame, positieve online beoordelingen en community-based branding.</a:t>
            </a:r>
          </a:p>
          <a:p>
            <a:endParaRPr lang="en-US" sz="800" dirty="0">
              <a:solidFill>
                <a:srgbClr val="494949"/>
              </a:solidFill>
            </a:endParaRPr>
          </a:p>
          <a:p>
            <a:pPr>
              <a:lnSpc>
                <a:spcPts val="2340"/>
              </a:lnSpc>
            </a:pPr>
            <a:r>
              <a:rPr lang="en-US" sz="2200" dirty="0">
                <a:solidFill>
                  <a:srgbClr val="459597"/>
                </a:solidFill>
                <a:hlinkClick r:id="rId2">
                  <a:extLst>
                    <a:ext uri="{A12FA001-AC4F-418D-AE19-62706E023703}">
                      <ahyp:hlinkClr xmlns:ahyp="http://schemas.microsoft.com/office/drawing/2018/hyperlinkcolor" val="tx"/>
                    </a:ext>
                  </a:extLst>
                </a:hlinkClick>
              </a:rPr>
              <a:t>Volgens HostPapa </a:t>
            </a:r>
            <a:r>
              <a:rPr lang="en-US" sz="2200" dirty="0">
                <a:solidFill>
                  <a:srgbClr val="494949"/>
                </a:solidFill>
              </a:rPr>
              <a:t>bouwen deze bedrijven ook sneller vertrouwen op bij klanten, wat resulteert in </a:t>
            </a:r>
            <a:r>
              <a:rPr lang="en-US" sz="2200" b="1" dirty="0">
                <a:solidFill>
                  <a:srgbClr val="494949"/>
                </a:solidFill>
              </a:rPr>
              <a:t>herhaalboekingen, langere gemiddelde verblijfsduur en hogere bezettingsgraden</a:t>
            </a:r>
            <a:r>
              <a:rPr lang="en-US" sz="2200" dirty="0">
                <a:solidFill>
                  <a:srgbClr val="494949"/>
                </a:solidFill>
              </a:rPr>
              <a:t>. Dit zijn allemaal belangrijke prestatie-indicatoren die </a:t>
            </a:r>
            <a:r>
              <a:rPr lang="en-US" sz="2200" b="1" dirty="0">
                <a:solidFill>
                  <a:srgbClr val="494949"/>
                </a:solidFill>
              </a:rPr>
              <a:t>de winstgevendheid op lange termijn </a:t>
            </a:r>
            <a:r>
              <a:rPr lang="en-US" sz="2200" dirty="0">
                <a:solidFill>
                  <a:srgbClr val="494949"/>
                </a:solidFill>
              </a:rPr>
              <a:t>in de alternatieve toerismesector stimuleren.</a:t>
            </a:r>
          </a:p>
        </p:txBody>
      </p:sp>
      <p:pic>
        <p:nvPicPr>
          <p:cNvPr id="14" name="Picture 13">
            <a:extLst>
              <a:ext uri="{FF2B5EF4-FFF2-40B4-BE49-F238E27FC236}">
                <a16:creationId xmlns:a16="http://schemas.microsoft.com/office/drawing/2014/main" id="{AA14962D-27F7-2C6A-01C3-F11E6D032384}"/>
              </a:ext>
            </a:extLst>
          </p:cNvPr>
          <p:cNvPicPr>
            <a:picLocks noChangeAspect="1"/>
          </p:cNvPicPr>
          <p:nvPr/>
        </p:nvPicPr>
        <p:blipFill>
          <a:blip r:embed="rId3">
            <a:alphaModFix amt="33000"/>
            <a:biLevel thresh="2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AAF9F806-6D00-0673-DC88-E9E7C3E07DBB}"/>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Lange termijn levensvatbaarheid en winstgevendheid</a:t>
            </a:r>
          </a:p>
          <a:p>
            <a:pPr>
              <a:lnSpc>
                <a:spcPts val="2900"/>
              </a:lnSpc>
            </a:pPr>
            <a:endParaRPr lang="en-US" dirty="0"/>
          </a:p>
        </p:txBody>
      </p:sp>
      <p:sp>
        <p:nvSpPr>
          <p:cNvPr id="6" name="Text Placeholder 3">
            <a:extLst>
              <a:ext uri="{FF2B5EF4-FFF2-40B4-BE49-F238E27FC236}">
                <a16:creationId xmlns:a16="http://schemas.microsoft.com/office/drawing/2014/main" id="{70109F3C-82AC-3327-C107-34F32F621701}"/>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Levensvatbaar bedrijf </a:t>
            </a:r>
          </a:p>
        </p:txBody>
      </p:sp>
      <p:sp>
        <p:nvSpPr>
          <p:cNvPr id="3" name="Freeform 2">
            <a:extLst>
              <a:ext uri="{FF2B5EF4-FFF2-40B4-BE49-F238E27FC236}">
                <a16:creationId xmlns:a16="http://schemas.microsoft.com/office/drawing/2014/main" id="{C3B320DD-6552-4914-FC6F-F219B65F55B7}"/>
              </a:ext>
            </a:extLst>
          </p:cNvPr>
          <p:cNvSpPr/>
          <p:nvPr/>
        </p:nvSpPr>
        <p:spPr>
          <a:xfrm rot="12802219">
            <a:off x="8529751" y="3100393"/>
            <a:ext cx="3064633" cy="3460854"/>
          </a:xfrm>
          <a:custGeom>
            <a:avLst/>
            <a:gdLst>
              <a:gd name="connsiteX0" fmla="*/ 3618309 w 5411373"/>
              <a:gd name="connsiteY0" fmla="*/ 5935901 h 6111001"/>
              <a:gd name="connsiteX1" fmla="*/ 1967854 w 5411373"/>
              <a:gd name="connsiteY1" fmla="*/ 6011224 h 6111001"/>
              <a:gd name="connsiteX2" fmla="*/ 132427 w 5411373"/>
              <a:gd name="connsiteY2" fmla="*/ 2275534 h 6111001"/>
              <a:gd name="connsiteX3" fmla="*/ 2682956 w 5411373"/>
              <a:gd name="connsiteY3" fmla="*/ 557 h 6111001"/>
              <a:gd name="connsiteX4" fmla="*/ 2743022 w 5411373"/>
              <a:gd name="connsiteY4" fmla="*/ 158834 h 6111001"/>
              <a:gd name="connsiteX5" fmla="*/ 2165219 w 5411373"/>
              <a:gd name="connsiteY5" fmla="*/ 703265 h 6111001"/>
              <a:gd name="connsiteX6" fmla="*/ 2273919 w 5411373"/>
              <a:gd name="connsiteY6" fmla="*/ 883470 h 6111001"/>
              <a:gd name="connsiteX7" fmla="*/ 2993787 w 5411373"/>
              <a:gd name="connsiteY7" fmla="*/ 839609 h 6111001"/>
              <a:gd name="connsiteX8" fmla="*/ 5403200 w 5411373"/>
              <a:gd name="connsiteY8" fmla="*/ 3655206 h 6111001"/>
              <a:gd name="connsiteX9" fmla="*/ 3617355 w 5411373"/>
              <a:gd name="connsiteY9" fmla="*/ 5935901 h 6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1373" h="6111001">
                <a:moveTo>
                  <a:pt x="3618309" y="5935901"/>
                </a:moveTo>
                <a:cubicBezTo>
                  <a:pt x="3096760" y="6133270"/>
                  <a:pt x="2525633" y="6171409"/>
                  <a:pt x="1967854" y="6011224"/>
                </a:cubicBezTo>
                <a:cubicBezTo>
                  <a:pt x="483301" y="5584071"/>
                  <a:pt x="-337636" y="3911688"/>
                  <a:pt x="132427" y="2275534"/>
                </a:cubicBezTo>
                <a:cubicBezTo>
                  <a:pt x="498558" y="1001699"/>
                  <a:pt x="1539748" y="125462"/>
                  <a:pt x="2682956" y="557"/>
                </a:cubicBezTo>
                <a:cubicBezTo>
                  <a:pt x="2772581" y="-8978"/>
                  <a:pt x="2816441" y="106393"/>
                  <a:pt x="2743022" y="158834"/>
                </a:cubicBezTo>
                <a:cubicBezTo>
                  <a:pt x="2531355" y="312343"/>
                  <a:pt x="2336844" y="494454"/>
                  <a:pt x="2165219" y="703265"/>
                </a:cubicBezTo>
                <a:cubicBezTo>
                  <a:pt x="2098477" y="784310"/>
                  <a:pt x="2169987" y="904446"/>
                  <a:pt x="2273919" y="883470"/>
                </a:cubicBezTo>
                <a:cubicBezTo>
                  <a:pt x="2505610" y="836751"/>
                  <a:pt x="2746835" y="820540"/>
                  <a:pt x="2993787" y="839609"/>
                </a:cubicBezTo>
                <a:cubicBezTo>
                  <a:pt x="4435430" y="950213"/>
                  <a:pt x="5516662" y="2213559"/>
                  <a:pt x="5403200" y="3655206"/>
                </a:cubicBezTo>
                <a:cubicBezTo>
                  <a:pt x="5318343" y="4737393"/>
                  <a:pt x="4587030" y="5614584"/>
                  <a:pt x="3617355" y="5935901"/>
                </a:cubicBezTo>
                <a:close/>
              </a:path>
            </a:pathLst>
          </a:custGeom>
          <a:solidFill>
            <a:srgbClr val="EC7C69"/>
          </a:solidFill>
          <a:ln w="9534" cap="flat">
            <a:noFill/>
            <a:prstDash val="solid"/>
            <a:miter/>
          </a:ln>
        </p:spPr>
        <p:txBody>
          <a:bodyPr rtlCol="0" anchor="ctr"/>
          <a:lstStyle/>
          <a:p>
            <a:endParaRPr lang="en-US"/>
          </a:p>
        </p:txBody>
      </p:sp>
      <p:sp>
        <p:nvSpPr>
          <p:cNvPr id="4" name="Text Placeholder 5">
            <a:extLst>
              <a:ext uri="{FF2B5EF4-FFF2-40B4-BE49-F238E27FC236}">
                <a16:creationId xmlns:a16="http://schemas.microsoft.com/office/drawing/2014/main" id="{9057592F-7819-CCD7-9DD8-409115FDA61C}"/>
              </a:ext>
            </a:extLst>
          </p:cNvPr>
          <p:cNvSpPr txBox="1">
            <a:spLocks/>
          </p:cNvSpPr>
          <p:nvPr/>
        </p:nvSpPr>
        <p:spPr>
          <a:xfrm>
            <a:off x="8985056" y="3739989"/>
            <a:ext cx="2485710" cy="536412"/>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00"/>
              </a:lnSpc>
            </a:pPr>
            <a:r>
              <a:rPr lang="en-US" sz="2600" b="0" i="1" dirty="0">
                <a:solidFill>
                  <a:schemeClr val="bg1"/>
                </a:solidFill>
              </a:rPr>
              <a:t>Het komt erop neer dat duurzaam toerisme geen kostenpost is, maar een groeistrategie.</a:t>
            </a:r>
          </a:p>
          <a:p>
            <a:pPr algn="ctr">
              <a:lnSpc>
                <a:spcPts val="2500"/>
              </a:lnSpc>
            </a:pPr>
            <a:endParaRPr lang="en-US" sz="2600" b="0" i="1" dirty="0">
              <a:solidFill>
                <a:schemeClr val="bg1"/>
              </a:solidFill>
            </a:endParaRPr>
          </a:p>
        </p:txBody>
      </p:sp>
      <p:sp>
        <p:nvSpPr>
          <p:cNvPr id="8" name="TextBox 7">
            <a:extLst>
              <a:ext uri="{FF2B5EF4-FFF2-40B4-BE49-F238E27FC236}">
                <a16:creationId xmlns:a16="http://schemas.microsoft.com/office/drawing/2014/main" id="{CA563796-75FD-D78B-94D3-AB487E8A89C7}"/>
              </a:ext>
            </a:extLst>
          </p:cNvPr>
          <p:cNvSpPr txBox="1"/>
          <p:nvPr/>
        </p:nvSpPr>
        <p:spPr>
          <a:xfrm>
            <a:off x="2943303" y="5523788"/>
            <a:ext cx="4042549" cy="1200329"/>
          </a:xfrm>
          <a:prstGeom prst="rect">
            <a:avLst/>
          </a:prstGeom>
          <a:noFill/>
        </p:spPr>
        <p:txBody>
          <a:bodyPr wrap="square" rtlCol="0">
            <a:spAutoFit/>
          </a:bodyPr>
          <a:lstStyle/>
          <a:p>
            <a:r>
              <a:rPr lang="en-US" b="1" dirty="0">
                <a:solidFill>
                  <a:srgbClr val="494949"/>
                </a:solidFill>
                <a:latin typeface="Calibri" panose="020F0502020204030204" pitchFamily="34" charset="0"/>
                <a:cs typeface="Calibri" panose="020F0502020204030204" pitchFamily="34" charset="0"/>
              </a:rPr>
              <a:t>Aanbevolen lectuur</a:t>
            </a:r>
            <a:endParaRPr lang="en-US" b="1" dirty="0">
              <a:solidFill>
                <a:srgbClr val="494949"/>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fontAlgn="base"/>
            <a:r>
              <a:rPr lang="en-US" dirty="0">
                <a:solidFill>
                  <a:srgbClr val="459597"/>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Dingen om rekening mee te houden bij het evalueren van potentiële glampinglocaties</a:t>
            </a:r>
            <a:endParaRPr lang="en-US" dirty="0">
              <a:solidFill>
                <a:srgbClr val="459597"/>
              </a:solidFill>
              <a:latin typeface="Calibri" panose="020F0502020204030204" pitchFamily="34" charset="0"/>
              <a:cs typeface="Calibri" panose="020F0502020204030204" pitchFamily="34" charset="0"/>
            </a:endParaRPr>
          </a:p>
          <a:p>
            <a:pPr fontAlgn="base"/>
            <a:endParaRPr lang="en-US" dirty="0">
              <a:solidFill>
                <a:srgbClr val="494949"/>
              </a:solidFill>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9CBB3F2C-3C81-E9A8-8CCF-1572599082B8}"/>
              </a:ext>
            </a:extLst>
          </p:cNvPr>
          <p:cNvSpPr/>
          <p:nvPr/>
        </p:nvSpPr>
        <p:spPr>
          <a:xfrm rot="5400000">
            <a:off x="3899929" y="3566126"/>
            <a:ext cx="2129299" cy="5280665"/>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12" name="Picture 11">
            <a:extLst>
              <a:ext uri="{FF2B5EF4-FFF2-40B4-BE49-F238E27FC236}">
                <a16:creationId xmlns:a16="http://schemas.microsoft.com/office/drawing/2014/main" id="{2DDB353D-2BCC-52FD-E27C-8689795A6B4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Lst>
          </a:blip>
          <a:stretch>
            <a:fillRect/>
          </a:stretch>
        </p:blipFill>
        <p:spPr>
          <a:xfrm>
            <a:off x="1924131" y="5563540"/>
            <a:ext cx="793523" cy="789905"/>
          </a:xfrm>
          <a:prstGeom prst="ellipse">
            <a:avLst/>
          </a:prstGeom>
        </p:spPr>
      </p:pic>
    </p:spTree>
    <p:extLst>
      <p:ext uri="{BB962C8B-B14F-4D97-AF65-F5344CB8AC3E}">
        <p14:creationId xmlns:p14="http://schemas.microsoft.com/office/powerpoint/2010/main" val="88441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37CE3-4760-454C-9C9B-DEC02C0097E5}"/>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ACDC7BD6-B66D-686A-A7C8-955DCD347E61}"/>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9C0367AD-573B-B72A-E5AB-B05FD5C39A3D}"/>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680C8DE-5E47-1D89-11B1-1281EEE82E2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16</a:t>
            </a:fld>
            <a:endParaRPr lang="fr-CA" sz="1200" dirty="0"/>
          </a:p>
        </p:txBody>
      </p:sp>
      <p:sp>
        <p:nvSpPr>
          <p:cNvPr id="2" name="TextBox 1">
            <a:extLst>
              <a:ext uri="{FF2B5EF4-FFF2-40B4-BE49-F238E27FC236}">
                <a16:creationId xmlns:a16="http://schemas.microsoft.com/office/drawing/2014/main" id="{986E2594-921A-2A7B-F416-9D529720CD07}"/>
              </a:ext>
            </a:extLst>
          </p:cNvPr>
          <p:cNvSpPr txBox="1"/>
          <p:nvPr/>
        </p:nvSpPr>
        <p:spPr>
          <a:xfrm>
            <a:off x="2039426" y="1231046"/>
            <a:ext cx="8900381" cy="5478423"/>
          </a:xfrm>
          <a:prstGeom prst="rect">
            <a:avLst/>
          </a:prstGeom>
          <a:noFill/>
        </p:spPr>
        <p:txBody>
          <a:bodyPr wrap="square">
            <a:spAutoFit/>
          </a:bodyPr>
          <a:lstStyle/>
          <a:p>
            <a:pPr>
              <a:lnSpc>
                <a:spcPts val="2360"/>
              </a:lnSpc>
              <a:spcAft>
                <a:spcPts val="1200"/>
              </a:spcAft>
            </a:pPr>
            <a:r>
              <a:rPr lang="en-US" sz="2400" b="1" dirty="0">
                <a:solidFill>
                  <a:srgbClr val="EC7C69"/>
                </a:solidFill>
              </a:rPr>
              <a:t>Uw budget vormt de basis. Als u uw budget kent, voorkomt u overinvesteringen en kunt u </a:t>
            </a:r>
            <a:r>
              <a:rPr lang="en-US" sz="2400" b="1" dirty="0" err="1">
                <a:solidFill>
                  <a:srgbClr val="EC7C69"/>
                </a:solidFill>
              </a:rPr>
              <a:t>prioriteiten stellen voor </a:t>
            </a:r>
            <a:r>
              <a:rPr lang="en-US" sz="2400" b="1" dirty="0">
                <a:solidFill>
                  <a:srgbClr val="EC7C69"/>
                </a:solidFill>
              </a:rPr>
              <a:t>uw uitgaven. </a:t>
            </a:r>
          </a:p>
          <a:p>
            <a:pPr>
              <a:lnSpc>
                <a:spcPts val="2360"/>
              </a:lnSpc>
              <a:spcAft>
                <a:spcPts val="1200"/>
              </a:spcAft>
            </a:pPr>
            <a:r>
              <a:rPr lang="en-US" sz="2200" dirty="0">
                <a:solidFill>
                  <a:srgbClr val="494949"/>
                </a:solidFill>
              </a:rPr>
              <a:t>Voordat u een locatie kiest of een glampingpod ontwerpt, is het essentieel om te bepalen wat u zich realistisch gezien kunt veroorloven. Uw budget vormt de basis voor alles: het bepaalt uw bedrijfsmodel, beïnvloedt uw beslissingen over planning en bestemmingsplannen en bepaalt de gastbeleving die u kunt bieden. </a:t>
            </a:r>
            <a:r>
              <a:rPr lang="en-US" sz="2200" b="1" dirty="0">
                <a:solidFill>
                  <a:srgbClr val="494949"/>
                </a:solidFill>
              </a:rPr>
              <a:t>Waarom dit belangrijk is:</a:t>
            </a:r>
          </a:p>
          <a:p>
            <a:pPr marL="342900" indent="-342900">
              <a:lnSpc>
                <a:spcPts val="2360"/>
              </a:lnSpc>
              <a:buClr>
                <a:srgbClr val="459597"/>
              </a:buClr>
              <a:buFont typeface="Arial" panose="020B0604020202020204" pitchFamily="34" charset="0"/>
              <a:buChar char="•"/>
            </a:pPr>
            <a:r>
              <a:rPr lang="en-US" sz="2200" dirty="0">
                <a:solidFill>
                  <a:srgbClr val="494949"/>
                </a:solidFill>
              </a:rPr>
              <a:t>Het bepaalt uw </a:t>
            </a:r>
            <a:r>
              <a:rPr lang="en-US" sz="2200" b="1" dirty="0">
                <a:solidFill>
                  <a:srgbClr val="494949"/>
                </a:solidFill>
              </a:rPr>
              <a:t>type</a:t>
            </a:r>
            <a:r>
              <a:rPr lang="en-US" sz="2200" dirty="0">
                <a:solidFill>
                  <a:srgbClr val="494949"/>
                </a:solidFill>
              </a:rPr>
              <a:t> accommodatie (bijv. tenten versus hutten)</a:t>
            </a:r>
          </a:p>
          <a:p>
            <a:pPr marL="342900" indent="-342900">
              <a:lnSpc>
                <a:spcPts val="2360"/>
              </a:lnSpc>
              <a:buClr>
                <a:srgbClr val="459597"/>
              </a:buClr>
              <a:buFont typeface="Arial" panose="020B0604020202020204" pitchFamily="34" charset="0"/>
              <a:buChar char="•"/>
            </a:pPr>
            <a:r>
              <a:rPr lang="en-US" sz="2200" dirty="0">
                <a:solidFill>
                  <a:srgbClr val="494949"/>
                </a:solidFill>
              </a:rPr>
              <a:t>Het beïnvloedt uw ontwikkelingstempo (bijv. gefaseerde versus volledige bouw)</a:t>
            </a:r>
          </a:p>
          <a:p>
            <a:pPr marL="342900" indent="-342900">
              <a:lnSpc>
                <a:spcPts val="2360"/>
              </a:lnSpc>
              <a:buClr>
                <a:srgbClr val="459597"/>
              </a:buClr>
              <a:buFont typeface="Arial" panose="020B0604020202020204" pitchFamily="34" charset="0"/>
              <a:buChar char="•"/>
            </a:pPr>
            <a:r>
              <a:rPr lang="en-US" sz="2200" dirty="0">
                <a:solidFill>
                  <a:srgbClr val="494949"/>
                </a:solidFill>
              </a:rPr>
              <a:t>Het </a:t>
            </a:r>
            <a:r>
              <a:rPr lang="en-US" sz="2200" b="1" dirty="0">
                <a:solidFill>
                  <a:srgbClr val="494949"/>
                </a:solidFill>
              </a:rPr>
              <a:t>bepaalt de verwachtingen </a:t>
            </a:r>
            <a:r>
              <a:rPr lang="en-US" sz="2200" dirty="0">
                <a:solidFill>
                  <a:srgbClr val="494949"/>
                </a:solidFill>
              </a:rPr>
              <a:t>van financiers, investeerders en planners</a:t>
            </a:r>
          </a:p>
          <a:p>
            <a:pPr marL="342900" indent="-342900">
              <a:lnSpc>
                <a:spcPts val="2360"/>
              </a:lnSpc>
              <a:buFont typeface="Arial" panose="020B0604020202020204" pitchFamily="34" charset="0"/>
              <a:buChar char="•"/>
            </a:pPr>
            <a:endParaRPr lang="en-US" sz="2200" dirty="0">
              <a:solidFill>
                <a:srgbClr val="494949"/>
              </a:solidFill>
            </a:endParaRPr>
          </a:p>
          <a:p>
            <a:pPr marL="457200" indent="-457200">
              <a:lnSpc>
                <a:spcPts val="2360"/>
              </a:lnSpc>
              <a:buFont typeface="+mj-lt"/>
              <a:buAutoNum type="arabicPeriod"/>
            </a:pPr>
            <a:endParaRPr lang="en-US" sz="2200" dirty="0">
              <a:solidFill>
                <a:srgbClr val="494949"/>
              </a:solidFill>
            </a:endParaRPr>
          </a:p>
          <a:p>
            <a:pPr marL="457200" indent="-457200">
              <a:lnSpc>
                <a:spcPts val="2360"/>
              </a:lnSpc>
              <a:buFont typeface="+mj-lt"/>
              <a:buAutoNum type="arabicPeriod"/>
            </a:pPr>
            <a:endParaRPr lang="en-US" sz="2200" dirty="0">
              <a:solidFill>
                <a:srgbClr val="494949"/>
              </a:solidFill>
            </a:endParaRPr>
          </a:p>
          <a:p>
            <a:pPr marL="457200" indent="-457200">
              <a:lnSpc>
                <a:spcPts val="2360"/>
              </a:lnSpc>
              <a:buFont typeface="+mj-lt"/>
              <a:buAutoNum type="arabicPeriod"/>
            </a:pPr>
            <a:endParaRPr lang="en-US" sz="2200" dirty="0">
              <a:solidFill>
                <a:srgbClr val="494949"/>
              </a:solidFill>
            </a:endParaRPr>
          </a:p>
          <a:p>
            <a:pPr>
              <a:lnSpc>
                <a:spcPts val="2360"/>
              </a:lnSpc>
              <a:spcAft>
                <a:spcPts val="1200"/>
              </a:spcAft>
            </a:pPr>
            <a:endParaRPr lang="en-US" sz="2200" dirty="0">
              <a:solidFill>
                <a:srgbClr val="494949"/>
              </a:solidFill>
            </a:endParaRPr>
          </a:p>
          <a:p>
            <a:pPr>
              <a:lnSpc>
                <a:spcPts val="2360"/>
              </a:lnSpc>
              <a:spcAft>
                <a:spcPts val="1200"/>
              </a:spcAft>
            </a:pPr>
            <a:endParaRPr lang="en-US" sz="2200" dirty="0">
              <a:solidFill>
                <a:srgbClr val="494949"/>
              </a:solidFill>
            </a:endParaRPr>
          </a:p>
        </p:txBody>
      </p:sp>
      <p:pic>
        <p:nvPicPr>
          <p:cNvPr id="14" name="Picture 13">
            <a:extLst>
              <a:ext uri="{FF2B5EF4-FFF2-40B4-BE49-F238E27FC236}">
                <a16:creationId xmlns:a16="http://schemas.microsoft.com/office/drawing/2014/main" id="{46CADB33-C7C5-1659-EFFC-C807EA9E7A9A}"/>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57F50E21-B9A5-1B04-2DFA-57182E7C955C}"/>
              </a:ext>
            </a:extLst>
          </p:cNvPr>
          <p:cNvSpPr txBox="1">
            <a:spLocks/>
          </p:cNvSpPr>
          <p:nvPr/>
        </p:nvSpPr>
        <p:spPr>
          <a:xfrm>
            <a:off x="2039427" y="400242"/>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Wat is uw budget? Hoe bepaalt u dat?</a:t>
            </a:r>
          </a:p>
          <a:p>
            <a:pPr>
              <a:lnSpc>
                <a:spcPts val="2900"/>
              </a:lnSpc>
            </a:pPr>
            <a:endParaRPr lang="en-US" dirty="0"/>
          </a:p>
        </p:txBody>
      </p:sp>
      <p:sp>
        <p:nvSpPr>
          <p:cNvPr id="6" name="Text Placeholder 3">
            <a:extLst>
              <a:ext uri="{FF2B5EF4-FFF2-40B4-BE49-F238E27FC236}">
                <a16:creationId xmlns:a16="http://schemas.microsoft.com/office/drawing/2014/main" id="{009796E5-EED3-E124-FA3E-FF075CF92C31}"/>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Uw budget</a:t>
            </a:r>
          </a:p>
          <a:p>
            <a:pPr algn="r">
              <a:lnSpc>
                <a:spcPts val="3620"/>
              </a:lnSpc>
            </a:pPr>
            <a:endParaRPr lang="en-US" dirty="0">
              <a:solidFill>
                <a:schemeClr val="bg1"/>
              </a:solidFill>
            </a:endParaRPr>
          </a:p>
        </p:txBody>
      </p:sp>
    </p:spTree>
    <p:extLst>
      <p:ext uri="{BB962C8B-B14F-4D97-AF65-F5344CB8AC3E}">
        <p14:creationId xmlns:p14="http://schemas.microsoft.com/office/powerpoint/2010/main" val="353880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D099-0A29-6840-DDDC-048C9D2FF8F1}"/>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926A2B3F-07C7-4DC8-06F4-1A45F59E13CF}"/>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60C410EB-4989-D453-C232-D0FC35C40741}"/>
              </a:ext>
            </a:extLst>
          </p:cNvPr>
          <p:cNvCxnSpPr>
            <a:cxnSpLocks/>
          </p:cNvCxnSpPr>
          <p:nvPr/>
        </p:nvCxnSpPr>
        <p:spPr>
          <a:xfrm>
            <a:off x="1819846" y="2470320"/>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9B04564-BAF8-4CCF-6CD9-02BC907CFF6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17</a:t>
            </a:fld>
            <a:endParaRPr lang="fr-CA" sz="1200" dirty="0"/>
          </a:p>
        </p:txBody>
      </p:sp>
      <p:sp>
        <p:nvSpPr>
          <p:cNvPr id="2" name="TextBox 1">
            <a:extLst>
              <a:ext uri="{FF2B5EF4-FFF2-40B4-BE49-F238E27FC236}">
                <a16:creationId xmlns:a16="http://schemas.microsoft.com/office/drawing/2014/main" id="{0D979962-8F3D-3A37-FCC3-3A2022F5F0D9}"/>
              </a:ext>
            </a:extLst>
          </p:cNvPr>
          <p:cNvSpPr txBox="1"/>
          <p:nvPr/>
        </p:nvSpPr>
        <p:spPr>
          <a:xfrm>
            <a:off x="2019808" y="2571934"/>
            <a:ext cx="8900381" cy="5170646"/>
          </a:xfrm>
          <a:prstGeom prst="rect">
            <a:avLst/>
          </a:prstGeom>
          <a:noFill/>
        </p:spPr>
        <p:txBody>
          <a:bodyPr wrap="square">
            <a:spAutoFit/>
          </a:bodyPr>
          <a:lstStyle/>
          <a:p>
            <a:pPr>
              <a:lnSpc>
                <a:spcPts val="2360"/>
              </a:lnSpc>
            </a:pPr>
            <a:r>
              <a:rPr lang="en-US" sz="2400" b="1" dirty="0">
                <a:solidFill>
                  <a:srgbClr val="EC7C69"/>
                </a:solidFill>
              </a:rPr>
              <a:t>Hoe stelt u uw budget vast?</a:t>
            </a:r>
          </a:p>
          <a:p>
            <a:pPr>
              <a:lnSpc>
                <a:spcPts val="2360"/>
              </a:lnSpc>
            </a:pPr>
            <a:endParaRPr lang="en-US" sz="2400" b="1" dirty="0">
              <a:solidFill>
                <a:srgbClr val="EC7C69"/>
              </a:solidFill>
            </a:endParaRPr>
          </a:p>
          <a:p>
            <a:pPr marL="457200" indent="-457200">
              <a:lnSpc>
                <a:spcPts val="2360"/>
              </a:lnSpc>
              <a:buClr>
                <a:srgbClr val="459597"/>
              </a:buClr>
              <a:buFont typeface="+mj-lt"/>
              <a:buAutoNum type="arabicPeriod"/>
            </a:pPr>
            <a:r>
              <a:rPr lang="en-US" sz="2200" b="1" dirty="0">
                <a:solidFill>
                  <a:srgbClr val="494949"/>
                </a:solidFill>
              </a:rPr>
              <a:t>Bepaal uw financiële plafond </a:t>
            </a:r>
            <a:r>
              <a:rPr lang="en-US" sz="2200" dirty="0">
                <a:solidFill>
                  <a:srgbClr val="494949"/>
                </a:solidFill>
              </a:rPr>
              <a:t>– Wat kunt u nu investeren zonder externe hulp?</a:t>
            </a:r>
          </a:p>
          <a:p>
            <a:pPr marL="457200" indent="-457200">
              <a:lnSpc>
                <a:spcPts val="2360"/>
              </a:lnSpc>
              <a:buClr>
                <a:srgbClr val="459597"/>
              </a:buClr>
              <a:buFont typeface="+mj-lt"/>
              <a:buAutoNum type="arabicPeriod"/>
            </a:pPr>
            <a:r>
              <a:rPr lang="en-US" sz="2200" b="1" dirty="0">
                <a:solidFill>
                  <a:srgbClr val="494949"/>
                </a:solidFill>
              </a:rPr>
              <a:t>Maak een schatting van de belangrijkste categorieën </a:t>
            </a:r>
            <a:r>
              <a:rPr lang="en-US" sz="2200" dirty="0">
                <a:solidFill>
                  <a:srgbClr val="494949"/>
                </a:solidFill>
              </a:rPr>
              <a:t>– grond, planning, bouw, infrastructuur, inrichting, website en exploitatie</a:t>
            </a:r>
          </a:p>
          <a:p>
            <a:pPr marL="457200" indent="-457200">
              <a:lnSpc>
                <a:spcPts val="2360"/>
              </a:lnSpc>
              <a:buClr>
                <a:srgbClr val="459597"/>
              </a:buClr>
              <a:buFont typeface="+mj-lt"/>
              <a:buAutoNum type="arabicPeriod"/>
            </a:pPr>
            <a:r>
              <a:rPr lang="en-US" sz="2200" b="1" dirty="0">
                <a:solidFill>
                  <a:srgbClr val="494949"/>
                </a:solidFill>
              </a:rPr>
              <a:t>Kies uw schaal </a:t>
            </a:r>
            <a:r>
              <a:rPr lang="en-US" sz="2200" dirty="0">
                <a:solidFill>
                  <a:srgbClr val="494949"/>
                </a:solidFill>
              </a:rPr>
              <a:t>– Als u begint met 1-2 eenheden, kunt u uw concept testen; voor 5-10 eenheden is meer kapitaal nodig, maar dat zorgt voor groei.</a:t>
            </a:r>
          </a:p>
          <a:p>
            <a:pPr marL="457200" indent="-457200">
              <a:lnSpc>
                <a:spcPts val="2360"/>
              </a:lnSpc>
              <a:buClr>
                <a:srgbClr val="459597"/>
              </a:buClr>
              <a:buFont typeface="+mj-lt"/>
              <a:buAutoNum type="arabicPeriod"/>
            </a:pPr>
            <a:r>
              <a:rPr lang="en-US" sz="2200" b="1" dirty="0">
                <a:solidFill>
                  <a:srgbClr val="494949"/>
                </a:solidFill>
              </a:rPr>
              <a:t>Houd rekening met operationele kosten </a:t>
            </a:r>
            <a:r>
              <a:rPr lang="en-US" sz="2200" dirty="0">
                <a:solidFill>
                  <a:srgbClr val="494949"/>
                </a:solidFill>
              </a:rPr>
              <a:t>– Schoonmaak, verzekering, reserveringskosten, onderhoud, nutsvoorzieningen en seizoenspersoneel</a:t>
            </a:r>
          </a:p>
          <a:p>
            <a:pPr marL="457200" indent="-457200">
              <a:lnSpc>
                <a:spcPts val="2360"/>
              </a:lnSpc>
              <a:buClr>
                <a:srgbClr val="459597"/>
              </a:buClr>
              <a:buFont typeface="+mj-lt"/>
              <a:buAutoNum type="arabicPeriod"/>
            </a:pPr>
            <a:r>
              <a:rPr lang="en-US" sz="2200" b="1" dirty="0">
                <a:solidFill>
                  <a:srgbClr val="494949"/>
                </a:solidFill>
              </a:rPr>
              <a:t>Voeg een noodfonds toe </a:t>
            </a:r>
            <a:r>
              <a:rPr lang="en-US" sz="2200" dirty="0">
                <a:solidFill>
                  <a:srgbClr val="494949"/>
                </a:solidFill>
              </a:rPr>
              <a:t>– Neem altijd een buffer </a:t>
            </a:r>
            <a:r>
              <a:rPr lang="en-US" sz="2200" b="1" dirty="0">
                <a:solidFill>
                  <a:srgbClr val="494949"/>
                </a:solidFill>
              </a:rPr>
              <a:t>van 10-20%</a:t>
            </a:r>
            <a:r>
              <a:rPr lang="en-US" sz="2200" dirty="0">
                <a:solidFill>
                  <a:srgbClr val="494949"/>
                </a:solidFill>
              </a:rPr>
              <a:t> op voor onverwachte kosten</a:t>
            </a:r>
          </a:p>
          <a:p>
            <a:pPr marL="457200" indent="-457200">
              <a:lnSpc>
                <a:spcPts val="2360"/>
              </a:lnSpc>
              <a:buFont typeface="+mj-lt"/>
              <a:buAutoNum type="arabicPeriod"/>
            </a:pPr>
            <a:endParaRPr lang="en-US" sz="2200" dirty="0">
              <a:solidFill>
                <a:srgbClr val="494949"/>
              </a:solidFill>
            </a:endParaRPr>
          </a:p>
          <a:p>
            <a:pPr marL="457200" indent="-457200">
              <a:lnSpc>
                <a:spcPts val="2360"/>
              </a:lnSpc>
              <a:buFont typeface="+mj-lt"/>
              <a:buAutoNum type="arabicPeriod"/>
            </a:pPr>
            <a:endParaRPr lang="en-US" sz="2200" dirty="0">
              <a:solidFill>
                <a:srgbClr val="494949"/>
              </a:solidFill>
            </a:endParaRPr>
          </a:p>
          <a:p>
            <a:pPr marL="457200" indent="-457200">
              <a:lnSpc>
                <a:spcPts val="2360"/>
              </a:lnSpc>
              <a:buFont typeface="+mj-lt"/>
              <a:buAutoNum type="arabicPeriod"/>
            </a:pPr>
            <a:endParaRPr lang="en-US" sz="2200" dirty="0">
              <a:solidFill>
                <a:srgbClr val="494949"/>
              </a:solidFill>
            </a:endParaRPr>
          </a:p>
          <a:p>
            <a:pPr>
              <a:lnSpc>
                <a:spcPts val="2360"/>
              </a:lnSpc>
              <a:spcAft>
                <a:spcPts val="1200"/>
              </a:spcAft>
            </a:pPr>
            <a:endParaRPr lang="en-US" sz="2200" dirty="0">
              <a:solidFill>
                <a:srgbClr val="494949"/>
              </a:solidFill>
            </a:endParaRPr>
          </a:p>
          <a:p>
            <a:pPr>
              <a:lnSpc>
                <a:spcPts val="2360"/>
              </a:lnSpc>
              <a:spcAft>
                <a:spcPts val="1200"/>
              </a:spcAft>
            </a:pPr>
            <a:endParaRPr lang="en-US" sz="2200" dirty="0">
              <a:solidFill>
                <a:srgbClr val="494949"/>
              </a:solidFill>
            </a:endParaRPr>
          </a:p>
        </p:txBody>
      </p:sp>
      <p:pic>
        <p:nvPicPr>
          <p:cNvPr id="14" name="Picture 13">
            <a:extLst>
              <a:ext uri="{FF2B5EF4-FFF2-40B4-BE49-F238E27FC236}">
                <a16:creationId xmlns:a16="http://schemas.microsoft.com/office/drawing/2014/main" id="{C74303AB-2134-24C5-6F0F-3F35D2BA4D51}"/>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43C76774-02F2-9E40-6609-AF1F7A7A6AB1}"/>
              </a:ext>
            </a:extLst>
          </p:cNvPr>
          <p:cNvSpPr txBox="1">
            <a:spLocks/>
          </p:cNvSpPr>
          <p:nvPr/>
        </p:nvSpPr>
        <p:spPr>
          <a:xfrm>
            <a:off x="2019809" y="1843391"/>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Wat is uw budget? Hoe bepaalt u dat?</a:t>
            </a:r>
          </a:p>
          <a:p>
            <a:pPr>
              <a:lnSpc>
                <a:spcPts val="2900"/>
              </a:lnSpc>
            </a:pPr>
            <a:endParaRPr lang="en-US" dirty="0"/>
          </a:p>
        </p:txBody>
      </p:sp>
      <p:sp>
        <p:nvSpPr>
          <p:cNvPr id="6" name="Text Placeholder 3">
            <a:extLst>
              <a:ext uri="{FF2B5EF4-FFF2-40B4-BE49-F238E27FC236}">
                <a16:creationId xmlns:a16="http://schemas.microsoft.com/office/drawing/2014/main" id="{B7BE1BD2-E0E8-23FF-33E8-568B1EDADD95}"/>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Uw budget</a:t>
            </a:r>
          </a:p>
          <a:p>
            <a:pPr algn="r">
              <a:lnSpc>
                <a:spcPts val="3620"/>
              </a:lnSpc>
            </a:pPr>
            <a:endParaRPr lang="en-US" dirty="0">
              <a:solidFill>
                <a:schemeClr val="bg1"/>
              </a:solidFill>
            </a:endParaRPr>
          </a:p>
        </p:txBody>
      </p:sp>
      <p:sp>
        <p:nvSpPr>
          <p:cNvPr id="8" name="TextBox 7">
            <a:extLst>
              <a:ext uri="{FF2B5EF4-FFF2-40B4-BE49-F238E27FC236}">
                <a16:creationId xmlns:a16="http://schemas.microsoft.com/office/drawing/2014/main" id="{35F735B8-FF68-8AD2-3533-940165760D01}"/>
              </a:ext>
            </a:extLst>
          </p:cNvPr>
          <p:cNvSpPr txBox="1"/>
          <p:nvPr/>
        </p:nvSpPr>
        <p:spPr>
          <a:xfrm>
            <a:off x="2649158" y="467905"/>
            <a:ext cx="4042549" cy="1033488"/>
          </a:xfrm>
          <a:prstGeom prst="rect">
            <a:avLst/>
          </a:prstGeom>
          <a:noFill/>
        </p:spPr>
        <p:txBody>
          <a:bodyPr wrap="square" rtlCol="0">
            <a:spAutoFit/>
          </a:bodyPr>
          <a:lstStyle/>
          <a:p>
            <a:pPr>
              <a:lnSpc>
                <a:spcPts val="2360"/>
              </a:lnSpc>
            </a:pPr>
            <a:r>
              <a:rPr lang="en-US" sz="2800" b="1" dirty="0">
                <a:solidFill>
                  <a:srgbClr val="EC7C69"/>
                </a:solidFill>
                <a:latin typeface="Calibri" panose="020F0502020204030204" pitchFamily="34" charset="0"/>
                <a:cs typeface="Calibri" panose="020F0502020204030204" pitchFamily="34" charset="0"/>
              </a:rPr>
              <a:t>Prioriteit 1 (€)</a:t>
            </a:r>
          </a:p>
          <a:p>
            <a:pPr>
              <a:lnSpc>
                <a:spcPts val="2360"/>
              </a:lnSpc>
            </a:pPr>
            <a:r>
              <a:rPr lang="en-US" sz="2800" b="1" dirty="0">
                <a:solidFill>
                  <a:srgbClr val="494949"/>
                </a:solidFill>
                <a:latin typeface="Calibri" panose="020F0502020204030204" pitchFamily="34" charset="0"/>
                <a:cs typeface="Calibri" panose="020F0502020204030204" pitchFamily="34" charset="0"/>
              </a:rPr>
              <a:t>Bepaal uw budget!</a:t>
            </a:r>
          </a:p>
          <a:p>
            <a:pPr>
              <a:lnSpc>
                <a:spcPts val="2360"/>
              </a:lnSpc>
            </a:pPr>
            <a:endParaRPr lang="en-US" sz="2800" dirty="0">
              <a:solidFill>
                <a:srgbClr val="494949"/>
              </a:solidFill>
              <a:latin typeface="Calibri" panose="020F0502020204030204" pitchFamily="34" charset="0"/>
              <a:cs typeface="Calibri" panose="020F0502020204030204" pitchFamily="34" charset="0"/>
            </a:endParaRPr>
          </a:p>
        </p:txBody>
      </p:sp>
      <p:sp>
        <p:nvSpPr>
          <p:cNvPr id="11" name="Freeform 3">
            <a:extLst>
              <a:ext uri="{FF2B5EF4-FFF2-40B4-BE49-F238E27FC236}">
                <a16:creationId xmlns:a16="http://schemas.microsoft.com/office/drawing/2014/main" id="{385A6A51-21EB-1BE6-D0CE-4D8A0625ADAA}"/>
              </a:ext>
            </a:extLst>
          </p:cNvPr>
          <p:cNvSpPr/>
          <p:nvPr/>
        </p:nvSpPr>
        <p:spPr>
          <a:xfrm rot="5400000">
            <a:off x="3716506" y="-1488691"/>
            <a:ext cx="1318562" cy="4661606"/>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grpSp>
        <p:nvGrpSpPr>
          <p:cNvPr id="12" name="Group 11">
            <a:extLst>
              <a:ext uri="{FF2B5EF4-FFF2-40B4-BE49-F238E27FC236}">
                <a16:creationId xmlns:a16="http://schemas.microsoft.com/office/drawing/2014/main" id="{45A111C0-5B0E-79F6-A294-32BAB0FB7F63}"/>
              </a:ext>
            </a:extLst>
          </p:cNvPr>
          <p:cNvGrpSpPr/>
          <p:nvPr/>
        </p:nvGrpSpPr>
        <p:grpSpPr>
          <a:xfrm>
            <a:off x="1650426" y="195724"/>
            <a:ext cx="793524" cy="801083"/>
            <a:chOff x="4897755" y="3322320"/>
            <a:chExt cx="600074" cy="605790"/>
          </a:xfrm>
        </p:grpSpPr>
        <p:sp>
          <p:nvSpPr>
            <p:cNvPr id="13" name="Freeform 23">
              <a:extLst>
                <a:ext uri="{FF2B5EF4-FFF2-40B4-BE49-F238E27FC236}">
                  <a16:creationId xmlns:a16="http://schemas.microsoft.com/office/drawing/2014/main" id="{09051E66-1B8D-B97C-A955-438EBDE89A1E}"/>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15" name="Freeform 24">
              <a:extLst>
                <a:ext uri="{FF2B5EF4-FFF2-40B4-BE49-F238E27FC236}">
                  <a16:creationId xmlns:a16="http://schemas.microsoft.com/office/drawing/2014/main" id="{74FF7D10-775E-8DC2-DBF0-9FAE4B648E4F}"/>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16" name="Graphic 14">
              <a:extLst>
                <a:ext uri="{FF2B5EF4-FFF2-40B4-BE49-F238E27FC236}">
                  <a16:creationId xmlns:a16="http://schemas.microsoft.com/office/drawing/2014/main" id="{72AF882E-8B1B-1CAD-FD27-D56231AC9842}"/>
                </a:ext>
              </a:extLst>
            </p:cNvPr>
            <p:cNvGrpSpPr/>
            <p:nvPr/>
          </p:nvGrpSpPr>
          <p:grpSpPr>
            <a:xfrm>
              <a:off x="5040867" y="3443287"/>
              <a:ext cx="290185" cy="367426"/>
              <a:chOff x="5040867" y="3443287"/>
              <a:chExt cx="290185" cy="367426"/>
            </a:xfrm>
            <a:solidFill>
              <a:srgbClr val="FFFFFF"/>
            </a:solidFill>
          </p:grpSpPr>
          <p:sp>
            <p:nvSpPr>
              <p:cNvPr id="17" name="Freeform 26">
                <a:extLst>
                  <a:ext uri="{FF2B5EF4-FFF2-40B4-BE49-F238E27FC236}">
                    <a16:creationId xmlns:a16="http://schemas.microsoft.com/office/drawing/2014/main" id="{CF30B0F1-220A-9728-A0D1-980E97C99D14}"/>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18" name="Freeform 27">
                <a:extLst>
                  <a:ext uri="{FF2B5EF4-FFF2-40B4-BE49-F238E27FC236}">
                    <a16:creationId xmlns:a16="http://schemas.microsoft.com/office/drawing/2014/main" id="{20F4D720-B10C-A9F2-43D5-A58B11D7958F}"/>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382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3631-A7BF-8629-A2B0-EA60B3CD5A36}"/>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15796623-7A5A-387F-D2D7-C5C62F338C3C}"/>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sp>
        <p:nvSpPr>
          <p:cNvPr id="7" name="Slide Number Placeholder 5">
            <a:extLst>
              <a:ext uri="{FF2B5EF4-FFF2-40B4-BE49-F238E27FC236}">
                <a16:creationId xmlns:a16="http://schemas.microsoft.com/office/drawing/2014/main" id="{3A416031-8FAF-54E7-E1AE-F4A4DBF4A21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18</a:t>
            </a:fld>
            <a:endParaRPr lang="fr-CA" sz="1200" dirty="0"/>
          </a:p>
        </p:txBody>
      </p:sp>
      <p:pic>
        <p:nvPicPr>
          <p:cNvPr id="14" name="Picture 13">
            <a:extLst>
              <a:ext uri="{FF2B5EF4-FFF2-40B4-BE49-F238E27FC236}">
                <a16:creationId xmlns:a16="http://schemas.microsoft.com/office/drawing/2014/main" id="{A3004960-158F-0FA8-56DB-BC7D559DE3FF}"/>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6" name="Text Placeholder 3">
            <a:extLst>
              <a:ext uri="{FF2B5EF4-FFF2-40B4-BE49-F238E27FC236}">
                <a16:creationId xmlns:a16="http://schemas.microsoft.com/office/drawing/2014/main" id="{5D6A425F-A760-C5FF-AF4E-F2CDD4B8E663}"/>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Uw budget</a:t>
            </a:r>
          </a:p>
          <a:p>
            <a:pPr algn="r">
              <a:lnSpc>
                <a:spcPts val="3620"/>
              </a:lnSpc>
            </a:pPr>
            <a:endParaRPr lang="en-US" dirty="0">
              <a:solidFill>
                <a:schemeClr val="bg1"/>
              </a:solidFill>
            </a:endParaRPr>
          </a:p>
        </p:txBody>
      </p:sp>
      <p:sp>
        <p:nvSpPr>
          <p:cNvPr id="13" name="TextBox 12">
            <a:extLst>
              <a:ext uri="{FF2B5EF4-FFF2-40B4-BE49-F238E27FC236}">
                <a16:creationId xmlns:a16="http://schemas.microsoft.com/office/drawing/2014/main" id="{C46BF315-EECA-E416-4E6F-6F4F3D5E03D2}"/>
              </a:ext>
            </a:extLst>
          </p:cNvPr>
          <p:cNvSpPr txBox="1"/>
          <p:nvPr/>
        </p:nvSpPr>
        <p:spPr>
          <a:xfrm>
            <a:off x="5754070" y="5972383"/>
            <a:ext cx="5541961" cy="1077218"/>
          </a:xfrm>
          <a:prstGeom prst="rect">
            <a:avLst/>
          </a:prstGeom>
          <a:noFill/>
        </p:spPr>
        <p:txBody>
          <a:bodyPr wrap="square" rtlCol="0">
            <a:spAutoFit/>
          </a:bodyPr>
          <a:lstStyle/>
          <a:p>
            <a:pPr>
              <a:buNone/>
            </a:pPr>
            <a:r>
              <a:rPr lang="en-US" sz="2200" b="1" dirty="0">
                <a:solidFill>
                  <a:srgbClr val="3B7F81"/>
                </a:solidFill>
              </a:rPr>
              <a:t>Totale geschatte bandbreedte (exclusief btw):</a:t>
            </a:r>
          </a:p>
          <a:p>
            <a:r>
              <a:rPr lang="en-US" sz="2200" b="1" dirty="0">
                <a:solidFill>
                  <a:srgbClr val="494949"/>
                </a:solidFill>
              </a:rPr>
              <a:t>Minimum: </a:t>
            </a:r>
            <a:r>
              <a:rPr lang="en-US" sz="2200" dirty="0">
                <a:solidFill>
                  <a:srgbClr val="494949"/>
                </a:solidFill>
              </a:rPr>
              <a:t>€ 81.100 </a:t>
            </a:r>
            <a:r>
              <a:rPr lang="en-US" sz="2200" b="1" dirty="0">
                <a:solidFill>
                  <a:srgbClr val="494949"/>
                </a:solidFill>
              </a:rPr>
              <a:t> Maximum: </a:t>
            </a:r>
            <a:r>
              <a:rPr lang="en-US" sz="2200" dirty="0">
                <a:solidFill>
                  <a:srgbClr val="494949"/>
                </a:solidFill>
              </a:rPr>
              <a:t>€ 387.200+</a:t>
            </a:r>
          </a:p>
          <a:p>
            <a:pPr>
              <a:lnSpc>
                <a:spcPts val="2360"/>
              </a:lnSpc>
            </a:pPr>
            <a:endParaRPr lang="en-US" sz="2200" dirty="0">
              <a:solidFill>
                <a:srgbClr val="494949"/>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81AB860-65DB-8476-C677-2914E7C50C4B}"/>
              </a:ext>
            </a:extLst>
          </p:cNvPr>
          <p:cNvGrpSpPr/>
          <p:nvPr/>
        </p:nvGrpSpPr>
        <p:grpSpPr>
          <a:xfrm>
            <a:off x="4928329" y="5931698"/>
            <a:ext cx="793524" cy="801083"/>
            <a:chOff x="4897755" y="3322320"/>
            <a:chExt cx="600074" cy="605790"/>
          </a:xfrm>
        </p:grpSpPr>
        <p:sp>
          <p:nvSpPr>
            <p:cNvPr id="17" name="Freeform 16">
              <a:extLst>
                <a:ext uri="{FF2B5EF4-FFF2-40B4-BE49-F238E27FC236}">
                  <a16:creationId xmlns:a16="http://schemas.microsoft.com/office/drawing/2014/main" id="{C61C17C1-0F3A-4ABA-26BB-6C88E9F0BD0D}"/>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551C850-6CA8-C353-D1AE-5FADD0A4D808}"/>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19" name="Graphic 14">
              <a:extLst>
                <a:ext uri="{FF2B5EF4-FFF2-40B4-BE49-F238E27FC236}">
                  <a16:creationId xmlns:a16="http://schemas.microsoft.com/office/drawing/2014/main" id="{9298B41A-93AB-CA81-4A55-9BFD5273CEA7}"/>
                </a:ext>
              </a:extLst>
            </p:cNvPr>
            <p:cNvGrpSpPr/>
            <p:nvPr/>
          </p:nvGrpSpPr>
          <p:grpSpPr>
            <a:xfrm>
              <a:off x="5040867" y="3443287"/>
              <a:ext cx="290185" cy="367426"/>
              <a:chOff x="5040867" y="3443287"/>
              <a:chExt cx="290185" cy="367426"/>
            </a:xfrm>
            <a:solidFill>
              <a:srgbClr val="FFFFFF"/>
            </a:solidFill>
          </p:grpSpPr>
          <p:sp>
            <p:nvSpPr>
              <p:cNvPr id="20" name="Freeform 19">
                <a:extLst>
                  <a:ext uri="{FF2B5EF4-FFF2-40B4-BE49-F238E27FC236}">
                    <a16:creationId xmlns:a16="http://schemas.microsoft.com/office/drawing/2014/main" id="{A20BCBD8-626B-2760-82E8-B4D099E3A2DE}"/>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39AFEBA-CB01-2F93-DDB7-2FB15C493601}"/>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
        <p:nvSpPr>
          <p:cNvPr id="22" name="Text Placeholder 5">
            <a:extLst>
              <a:ext uri="{FF2B5EF4-FFF2-40B4-BE49-F238E27FC236}">
                <a16:creationId xmlns:a16="http://schemas.microsoft.com/office/drawing/2014/main" id="{E6B72534-7D8A-92DC-E577-D2396D1B3F9F}"/>
              </a:ext>
            </a:extLst>
          </p:cNvPr>
          <p:cNvSpPr txBox="1">
            <a:spLocks/>
          </p:cNvSpPr>
          <p:nvPr/>
        </p:nvSpPr>
        <p:spPr>
          <a:xfrm>
            <a:off x="2039427" y="400242"/>
            <a:ext cx="9005761"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ATA-checklist voor opstartkosten (geschatte marges) excl. btw</a:t>
            </a:r>
          </a:p>
          <a:p>
            <a:pPr>
              <a:lnSpc>
                <a:spcPts val="2900"/>
              </a:lnSpc>
            </a:pPr>
            <a:endParaRPr lang="en-US" dirty="0"/>
          </a:p>
        </p:txBody>
      </p:sp>
      <p:graphicFrame>
        <p:nvGraphicFramePr>
          <p:cNvPr id="23" name="Table 22">
            <a:extLst>
              <a:ext uri="{FF2B5EF4-FFF2-40B4-BE49-F238E27FC236}">
                <a16:creationId xmlns:a16="http://schemas.microsoft.com/office/drawing/2014/main" id="{D8854BD3-8B12-9B2E-DBEB-C35793A7DE65}"/>
              </a:ext>
            </a:extLst>
          </p:cNvPr>
          <p:cNvGraphicFramePr>
            <a:graphicFrameLocks noGrp="1"/>
          </p:cNvGraphicFramePr>
          <p:nvPr>
            <p:extLst>
              <p:ext uri="{D42A27DB-BD31-4B8C-83A1-F6EECF244321}">
                <p14:modId xmlns:p14="http://schemas.microsoft.com/office/powerpoint/2010/main" val="989514213"/>
              </p:ext>
            </p:extLst>
          </p:nvPr>
        </p:nvGraphicFramePr>
        <p:xfrm>
          <a:off x="2039427" y="991457"/>
          <a:ext cx="9462732" cy="4928320"/>
        </p:xfrm>
        <a:graphic>
          <a:graphicData uri="http://schemas.openxmlformats.org/drawingml/2006/table">
            <a:tbl>
              <a:tblPr/>
              <a:tblGrid>
                <a:gridCol w="4731366">
                  <a:extLst>
                    <a:ext uri="{9D8B030D-6E8A-4147-A177-3AD203B41FA5}">
                      <a16:colId xmlns:a16="http://schemas.microsoft.com/office/drawing/2014/main" val="3837619928"/>
                    </a:ext>
                  </a:extLst>
                </a:gridCol>
                <a:gridCol w="4731366">
                  <a:extLst>
                    <a:ext uri="{9D8B030D-6E8A-4147-A177-3AD203B41FA5}">
                      <a16:colId xmlns:a16="http://schemas.microsoft.com/office/drawing/2014/main" val="2755885704"/>
                    </a:ext>
                  </a:extLst>
                </a:gridCol>
              </a:tblGrid>
              <a:tr h="0">
                <a:tc>
                  <a:txBody>
                    <a:bodyPr/>
                    <a:lstStyle/>
                    <a:p>
                      <a:r>
                        <a:rPr lang="en-IE" sz="1800" b="1" dirty="0">
                          <a:solidFill>
                            <a:schemeClr val="bg1"/>
                          </a:solidFill>
                        </a:rPr>
                        <a:t>Kostenpost</a:t>
                      </a:r>
                      <a:endParaRPr lang="en-IE" sz="1800" dirty="0">
                        <a:solidFill>
                          <a:schemeClr val="bg1"/>
                        </a:solidFill>
                      </a:endParaRP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1800" b="1" dirty="0">
                          <a:solidFill>
                            <a:schemeClr val="bg1"/>
                          </a:solidFill>
                        </a:rPr>
                        <a:t>Geschatte kosten (€)</a:t>
                      </a:r>
                      <a:endParaRPr lang="en-IE" sz="1800" dirty="0">
                        <a:solidFill>
                          <a:schemeClr val="bg1"/>
                        </a:solidFill>
                      </a:endParaRP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4264610940"/>
                  </a:ext>
                </a:extLst>
              </a:tr>
              <a:tr h="356400">
                <a:tc>
                  <a:txBody>
                    <a:bodyPr/>
                    <a:lstStyle/>
                    <a:p>
                      <a:r>
                        <a:rPr lang="en-IE" sz="1800" dirty="0">
                          <a:solidFill>
                            <a:srgbClr val="494949"/>
                          </a:solidFill>
                        </a:rPr>
                        <a:t>Grondverwerving</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a:solidFill>
                            <a:srgbClr val="494949"/>
                          </a:solidFill>
                        </a:rPr>
                        <a:t>€ 5.000–€ 120.000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7238498"/>
                  </a:ext>
                </a:extLst>
              </a:tr>
              <a:tr h="356400">
                <a:tc>
                  <a:txBody>
                    <a:bodyPr/>
                    <a:lstStyle/>
                    <a:p>
                      <a:r>
                        <a:rPr lang="en-IE" sz="1800">
                          <a:solidFill>
                            <a:srgbClr val="494949"/>
                          </a:solidFill>
                        </a:rPr>
                        <a:t>Bouwvergunning</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€ 1.000–€ 10.000+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7740798"/>
                  </a:ext>
                </a:extLst>
              </a:tr>
              <a:tr h="356400">
                <a:tc>
                  <a:txBody>
                    <a:bodyPr/>
                    <a:lstStyle/>
                    <a:p>
                      <a:r>
                        <a:rPr lang="en-US" sz="1800">
                          <a:solidFill>
                            <a:srgbClr val="494949"/>
                          </a:solidFill>
                        </a:rPr>
                        <a:t>Verzekering en aansprakelijkheidsdekking (jaarlijks)</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€ 500–€ 2.000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02558"/>
                  </a:ext>
                </a:extLst>
              </a:tr>
              <a:tr h="356400">
                <a:tc>
                  <a:txBody>
                    <a:bodyPr/>
                    <a:lstStyle/>
                    <a:p>
                      <a:r>
                        <a:rPr lang="en-US" sz="1800">
                          <a:solidFill>
                            <a:srgbClr val="494949"/>
                          </a:solidFill>
                        </a:rPr>
                        <a:t>Kosten voor pod/yurt/hut (per eenheid)</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€ 10.000–€ 80.000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874638"/>
                  </a:ext>
                </a:extLst>
              </a:tr>
              <a:tr h="356400">
                <a:tc>
                  <a:txBody>
                    <a:bodyPr/>
                    <a:lstStyle/>
                    <a:p>
                      <a:r>
                        <a:rPr lang="en-IE" sz="1800">
                          <a:solidFill>
                            <a:srgbClr val="494949"/>
                          </a:solidFill>
                        </a:rPr>
                        <a:t>Infrastructuur (wegen, riolering, elektriciteit)</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€ 50.000–€ 120.000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452736"/>
                  </a:ext>
                </a:extLst>
              </a:tr>
              <a:tr h="356400">
                <a:tc>
                  <a:txBody>
                    <a:bodyPr/>
                    <a:lstStyle/>
                    <a:p>
                      <a:r>
                        <a:rPr lang="en-IE" sz="1800">
                          <a:solidFill>
                            <a:srgbClr val="494949"/>
                          </a:solidFill>
                        </a:rPr>
                        <a:t>Transportkosten (levering per eenheid)</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a:solidFill>
                            <a:srgbClr val="494949"/>
                          </a:solidFill>
                        </a:rPr>
                        <a:t>€ 2.000–€ 5.000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099299"/>
                  </a:ext>
                </a:extLst>
              </a:tr>
              <a:tr h="356400">
                <a:tc>
                  <a:txBody>
                    <a:bodyPr/>
                    <a:lstStyle/>
                    <a:p>
                      <a:r>
                        <a:rPr lang="en-IE" sz="1800" dirty="0">
                          <a:solidFill>
                            <a:srgbClr val="494949"/>
                          </a:solidFill>
                        </a:rPr>
                        <a:t>Kosten voor adviesbureau</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€ 1.500–€ 4.000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033829"/>
                  </a:ext>
                </a:extLst>
              </a:tr>
              <a:tr h="356400">
                <a:tc>
                  <a:txBody>
                    <a:bodyPr/>
                    <a:lstStyle/>
                    <a:p>
                      <a:r>
                        <a:rPr lang="en-IE" sz="1800">
                          <a:solidFill>
                            <a:srgbClr val="494949"/>
                          </a:solidFill>
                        </a:rPr>
                        <a:t>Juridische kosten/kosten landmeter</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€ 1.500–€ 3.000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604665"/>
                  </a:ext>
                </a:extLst>
              </a:tr>
              <a:tr h="356400">
                <a:tc>
                  <a:txBody>
                    <a:bodyPr/>
                    <a:lstStyle/>
                    <a:p>
                      <a:r>
                        <a:rPr lang="en-IE" sz="1800">
                          <a:solidFill>
                            <a:srgbClr val="494949"/>
                          </a:solidFill>
                        </a:rPr>
                        <a:t>Verzekering, marketing en opzet</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€ 5.000–€ 10.000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567164"/>
                  </a:ext>
                </a:extLst>
              </a:tr>
              <a:tr h="356400">
                <a:tc>
                  <a:txBody>
                    <a:bodyPr/>
                    <a:lstStyle/>
                    <a:p>
                      <a:r>
                        <a:rPr lang="en-US" sz="1800" dirty="0">
                          <a:solidFill>
                            <a:srgbClr val="494949"/>
                          </a:solidFill>
                        </a:rPr>
                        <a:t>Marketing- en boekingssoftware (jaarlijks)</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€ 600–€ 1.200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836026"/>
                  </a:ext>
                </a:extLst>
              </a:tr>
              <a:tr h="356400">
                <a:tc>
                  <a:txBody>
                    <a:bodyPr/>
                    <a:lstStyle/>
                    <a:p>
                      <a:r>
                        <a:rPr lang="en-IE" sz="1800">
                          <a:solidFill>
                            <a:srgbClr val="494949"/>
                          </a:solidFill>
                        </a:rPr>
                        <a:t>Website en merkontwikkeling</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€ 1.000–€ 5.000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272008"/>
                  </a:ext>
                </a:extLst>
              </a:tr>
              <a:tr h="356400">
                <a:tc>
                  <a:txBody>
                    <a:bodyPr/>
                    <a:lstStyle/>
                    <a:p>
                      <a:r>
                        <a:rPr lang="en-IE" sz="1800" dirty="0">
                          <a:solidFill>
                            <a:srgbClr val="494949"/>
                          </a:solidFill>
                        </a:rPr>
                        <a:t>Professionele/juridische/advieskosten</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1800" dirty="0">
                          <a:solidFill>
                            <a:srgbClr val="494949"/>
                          </a:solidFill>
                        </a:rPr>
                        <a:t>€ 2.000–€ 7.000</a:t>
                      </a:r>
                    </a:p>
                  </a:txBody>
                  <a:tcPr marL="83680" marR="83680" marT="41840" marB="41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058113"/>
                  </a:ext>
                </a:extLst>
              </a:tr>
            </a:tbl>
          </a:graphicData>
        </a:graphic>
      </p:graphicFrame>
      <p:sp>
        <p:nvSpPr>
          <p:cNvPr id="25" name="Freeform 24">
            <a:extLst>
              <a:ext uri="{FF2B5EF4-FFF2-40B4-BE49-F238E27FC236}">
                <a16:creationId xmlns:a16="http://schemas.microsoft.com/office/drawing/2014/main" id="{6F41DEC6-74DF-1D97-A4DC-1AA7A454EA44}"/>
              </a:ext>
            </a:extLst>
          </p:cNvPr>
          <p:cNvSpPr/>
          <p:nvPr/>
        </p:nvSpPr>
        <p:spPr>
          <a:xfrm rot="5400000">
            <a:off x="7477193" y="3564182"/>
            <a:ext cx="1879679" cy="6093188"/>
          </a:xfrm>
          <a:custGeom>
            <a:avLst/>
            <a:gdLst>
              <a:gd name="connsiteX0" fmla="*/ 0 w 1879679"/>
              <a:gd name="connsiteY0" fmla="*/ 5744895 h 6093188"/>
              <a:gd name="connsiteX1" fmla="*/ 0 w 1879679"/>
              <a:gd name="connsiteY1" fmla="*/ 5355644 h 6093188"/>
              <a:gd name="connsiteX2" fmla="*/ 0 w 1879679"/>
              <a:gd name="connsiteY2" fmla="*/ 5255611 h 6093188"/>
              <a:gd name="connsiteX3" fmla="*/ 0 w 1879679"/>
              <a:gd name="connsiteY3" fmla="*/ 5099223 h 6093188"/>
              <a:gd name="connsiteX4" fmla="*/ 0 w 1879679"/>
              <a:gd name="connsiteY4" fmla="*/ 4866362 h 6093188"/>
              <a:gd name="connsiteX5" fmla="*/ 0 w 1879679"/>
              <a:gd name="connsiteY5" fmla="*/ 4709972 h 6093188"/>
              <a:gd name="connsiteX6" fmla="*/ 0 w 1879679"/>
              <a:gd name="connsiteY6" fmla="*/ 4609940 h 6093188"/>
              <a:gd name="connsiteX7" fmla="*/ 0 w 1879679"/>
              <a:gd name="connsiteY7" fmla="*/ 4220689 h 6093188"/>
              <a:gd name="connsiteX8" fmla="*/ 0 w 1879679"/>
              <a:gd name="connsiteY8" fmla="*/ 3998134 h 6093188"/>
              <a:gd name="connsiteX9" fmla="*/ 0 w 1879679"/>
              <a:gd name="connsiteY9" fmla="*/ 3848911 h 6093188"/>
              <a:gd name="connsiteX10" fmla="*/ 0 w 1879679"/>
              <a:gd name="connsiteY10" fmla="*/ 3848910 h 6093188"/>
              <a:gd name="connsiteX11" fmla="*/ 0 w 1879679"/>
              <a:gd name="connsiteY11" fmla="*/ 3651805 h 6093188"/>
              <a:gd name="connsiteX12" fmla="*/ 0 w 1879679"/>
              <a:gd name="connsiteY12" fmla="*/ 3608883 h 6093188"/>
              <a:gd name="connsiteX13" fmla="*/ 0 w 1879679"/>
              <a:gd name="connsiteY13" fmla="*/ 3508850 h 6093188"/>
              <a:gd name="connsiteX14" fmla="*/ 0 w 1879679"/>
              <a:gd name="connsiteY14" fmla="*/ 3459662 h 6093188"/>
              <a:gd name="connsiteX15" fmla="*/ 0 w 1879679"/>
              <a:gd name="connsiteY15" fmla="*/ 3459658 h 6093188"/>
              <a:gd name="connsiteX16" fmla="*/ 0 w 1879679"/>
              <a:gd name="connsiteY16" fmla="*/ 3359630 h 6093188"/>
              <a:gd name="connsiteX17" fmla="*/ 0 w 1879679"/>
              <a:gd name="connsiteY17" fmla="*/ 3359629 h 6093188"/>
              <a:gd name="connsiteX18" fmla="*/ 0 w 1879679"/>
              <a:gd name="connsiteY18" fmla="*/ 3352462 h 6093188"/>
              <a:gd name="connsiteX19" fmla="*/ 0 w 1879679"/>
              <a:gd name="connsiteY19" fmla="*/ 3262554 h 6093188"/>
              <a:gd name="connsiteX20" fmla="*/ 0 w 1879679"/>
              <a:gd name="connsiteY20" fmla="*/ 3203241 h 6093188"/>
              <a:gd name="connsiteX21" fmla="*/ 0 w 1879679"/>
              <a:gd name="connsiteY21" fmla="*/ 3203239 h 6093188"/>
              <a:gd name="connsiteX22" fmla="*/ 0 w 1879679"/>
              <a:gd name="connsiteY22" fmla="*/ 3162521 h 6093188"/>
              <a:gd name="connsiteX23" fmla="*/ 0 w 1879679"/>
              <a:gd name="connsiteY23" fmla="*/ 3119601 h 6093188"/>
              <a:gd name="connsiteX24" fmla="*/ 0 w 1879679"/>
              <a:gd name="connsiteY24" fmla="*/ 3006133 h 6093188"/>
              <a:gd name="connsiteX25" fmla="*/ 0 w 1879679"/>
              <a:gd name="connsiteY25" fmla="*/ 2970379 h 6093188"/>
              <a:gd name="connsiteX26" fmla="*/ 0 w 1879679"/>
              <a:gd name="connsiteY26" fmla="*/ 2970378 h 6093188"/>
              <a:gd name="connsiteX27" fmla="*/ 0 w 1879679"/>
              <a:gd name="connsiteY27" fmla="*/ 2963211 h 6093188"/>
              <a:gd name="connsiteX28" fmla="*/ 0 w 1879679"/>
              <a:gd name="connsiteY28" fmla="*/ 2863179 h 6093188"/>
              <a:gd name="connsiteX29" fmla="*/ 0 w 1879679"/>
              <a:gd name="connsiteY29" fmla="*/ 2813990 h 6093188"/>
              <a:gd name="connsiteX30" fmla="*/ 0 w 1879679"/>
              <a:gd name="connsiteY30" fmla="*/ 2813988 h 6093188"/>
              <a:gd name="connsiteX31" fmla="*/ 0 w 1879679"/>
              <a:gd name="connsiteY31" fmla="*/ 2773271 h 6093188"/>
              <a:gd name="connsiteX32" fmla="*/ 0 w 1879679"/>
              <a:gd name="connsiteY32" fmla="*/ 2713959 h 6093188"/>
              <a:gd name="connsiteX33" fmla="*/ 0 w 1879679"/>
              <a:gd name="connsiteY33" fmla="*/ 2713957 h 6093188"/>
              <a:gd name="connsiteX34" fmla="*/ 0 w 1879679"/>
              <a:gd name="connsiteY34" fmla="*/ 2616882 h 6093188"/>
              <a:gd name="connsiteX35" fmla="*/ 0 w 1879679"/>
              <a:gd name="connsiteY35" fmla="*/ 2516851 h 6093188"/>
              <a:gd name="connsiteX36" fmla="*/ 0 w 1879679"/>
              <a:gd name="connsiteY36" fmla="*/ 2515611 h 6093188"/>
              <a:gd name="connsiteX37" fmla="*/ 0 w 1879679"/>
              <a:gd name="connsiteY37" fmla="*/ 2473928 h 6093188"/>
              <a:gd name="connsiteX38" fmla="*/ 0 w 1879679"/>
              <a:gd name="connsiteY38" fmla="*/ 2324708 h 6093188"/>
              <a:gd name="connsiteX39" fmla="*/ 0 w 1879679"/>
              <a:gd name="connsiteY39" fmla="*/ 2324707 h 6093188"/>
              <a:gd name="connsiteX40" fmla="*/ 0 w 1879679"/>
              <a:gd name="connsiteY40" fmla="*/ 2283018 h 6093188"/>
              <a:gd name="connsiteX41" fmla="*/ 0 w 1879679"/>
              <a:gd name="connsiteY41" fmla="*/ 2127600 h 6093188"/>
              <a:gd name="connsiteX42" fmla="*/ 0 w 1879679"/>
              <a:gd name="connsiteY42" fmla="*/ 2102150 h 6093188"/>
              <a:gd name="connsiteX43" fmla="*/ 0 w 1879679"/>
              <a:gd name="connsiteY43" fmla="*/ 2102149 h 6093188"/>
              <a:gd name="connsiteX44" fmla="*/ 0 w 1879679"/>
              <a:gd name="connsiteY44" fmla="*/ 1905044 h 6093188"/>
              <a:gd name="connsiteX45" fmla="*/ 0 w 1879679"/>
              <a:gd name="connsiteY45" fmla="*/ 1755823 h 6093188"/>
              <a:gd name="connsiteX46" fmla="*/ 0 w 1879679"/>
              <a:gd name="connsiteY46" fmla="*/ 1755821 h 6093188"/>
              <a:gd name="connsiteX47" fmla="*/ 0 w 1879679"/>
              <a:gd name="connsiteY47" fmla="*/ 1746760 h 6093188"/>
              <a:gd name="connsiteX48" fmla="*/ 0 w 1879679"/>
              <a:gd name="connsiteY48" fmla="*/ 1712901 h 6093188"/>
              <a:gd name="connsiteX49" fmla="*/ 0 w 1879679"/>
              <a:gd name="connsiteY49" fmla="*/ 1712897 h 6093188"/>
              <a:gd name="connsiteX50" fmla="*/ 0 w 1879679"/>
              <a:gd name="connsiteY50" fmla="*/ 1612869 h 6093188"/>
              <a:gd name="connsiteX51" fmla="*/ 0 w 1879679"/>
              <a:gd name="connsiteY51" fmla="*/ 1612868 h 6093188"/>
              <a:gd name="connsiteX52" fmla="*/ 0 w 1879679"/>
              <a:gd name="connsiteY52" fmla="*/ 1515793 h 6093188"/>
              <a:gd name="connsiteX53" fmla="*/ 0 w 1879679"/>
              <a:gd name="connsiteY53" fmla="*/ 1456480 h 6093188"/>
              <a:gd name="connsiteX54" fmla="*/ 0 w 1879679"/>
              <a:gd name="connsiteY54" fmla="*/ 1456478 h 6093188"/>
              <a:gd name="connsiteX55" fmla="*/ 0 w 1879679"/>
              <a:gd name="connsiteY55" fmla="*/ 1415761 h 6093188"/>
              <a:gd name="connsiteX56" fmla="*/ 0 w 1879679"/>
              <a:gd name="connsiteY56" fmla="*/ 1259372 h 6093188"/>
              <a:gd name="connsiteX57" fmla="*/ 0 w 1879679"/>
              <a:gd name="connsiteY57" fmla="*/ 1223618 h 6093188"/>
              <a:gd name="connsiteX58" fmla="*/ 0 w 1879679"/>
              <a:gd name="connsiteY58" fmla="*/ 1223617 h 6093188"/>
              <a:gd name="connsiteX59" fmla="*/ 0 w 1879679"/>
              <a:gd name="connsiteY59" fmla="*/ 1067229 h 6093188"/>
              <a:gd name="connsiteX60" fmla="*/ 0 w 1879679"/>
              <a:gd name="connsiteY60" fmla="*/ 1067228 h 6093188"/>
              <a:gd name="connsiteX61" fmla="*/ 0 w 1879679"/>
              <a:gd name="connsiteY61" fmla="*/ 1026510 h 6093188"/>
              <a:gd name="connsiteX62" fmla="*/ 0 w 1879679"/>
              <a:gd name="connsiteY62" fmla="*/ 967198 h 6093188"/>
              <a:gd name="connsiteX63" fmla="*/ 0 w 1879679"/>
              <a:gd name="connsiteY63" fmla="*/ 967196 h 6093188"/>
              <a:gd name="connsiteX64" fmla="*/ 0 w 1879679"/>
              <a:gd name="connsiteY64" fmla="*/ 870121 h 6093188"/>
              <a:gd name="connsiteX65" fmla="*/ 0 w 1879679"/>
              <a:gd name="connsiteY65" fmla="*/ 770090 h 6093188"/>
              <a:gd name="connsiteX66" fmla="*/ 0 w 1879679"/>
              <a:gd name="connsiteY66" fmla="*/ 768850 h 6093188"/>
              <a:gd name="connsiteX67" fmla="*/ 0 w 1879679"/>
              <a:gd name="connsiteY67" fmla="*/ 577947 h 6093188"/>
              <a:gd name="connsiteX68" fmla="*/ 0 w 1879679"/>
              <a:gd name="connsiteY68" fmla="*/ 577946 h 6093188"/>
              <a:gd name="connsiteX69" fmla="*/ 0 w 1879679"/>
              <a:gd name="connsiteY69" fmla="*/ 536256 h 6093188"/>
              <a:gd name="connsiteX70" fmla="*/ 0 w 1879679"/>
              <a:gd name="connsiteY70" fmla="*/ 380839 h 6093188"/>
              <a:gd name="connsiteX71" fmla="*/ 0 w 1879679"/>
              <a:gd name="connsiteY71" fmla="*/ 9062 h 6093188"/>
              <a:gd name="connsiteX72" fmla="*/ 0 w 1879679"/>
              <a:gd name="connsiteY72" fmla="*/ 9060 h 6093188"/>
              <a:gd name="connsiteX73" fmla="*/ 0 w 1879679"/>
              <a:gd name="connsiteY73" fmla="*/ 0 h 6093188"/>
              <a:gd name="connsiteX74" fmla="*/ 455215 w 1879679"/>
              <a:gd name="connsiteY74" fmla="*/ 0 h 6093188"/>
              <a:gd name="connsiteX75" fmla="*/ 548216 w 1879679"/>
              <a:gd name="connsiteY75" fmla="*/ 0 h 6093188"/>
              <a:gd name="connsiteX76" fmla="*/ 1065514 w 1879679"/>
              <a:gd name="connsiteY76" fmla="*/ 0 h 6093188"/>
              <a:gd name="connsiteX77" fmla="*/ 1159590 w 1879679"/>
              <a:gd name="connsiteY77" fmla="*/ 0 h 6093188"/>
              <a:gd name="connsiteX78" fmla="*/ 1520728 w 1879679"/>
              <a:gd name="connsiteY78" fmla="*/ 0 h 6093188"/>
              <a:gd name="connsiteX79" fmla="*/ 1613728 w 1879679"/>
              <a:gd name="connsiteY79" fmla="*/ 0 h 6093188"/>
              <a:gd name="connsiteX80" fmla="*/ 1879679 w 1879679"/>
              <a:gd name="connsiteY80" fmla="*/ 0 h 6093188"/>
              <a:gd name="connsiteX81" fmla="*/ 1879679 w 1879679"/>
              <a:gd name="connsiteY81" fmla="*/ 69475 h 6093188"/>
              <a:gd name="connsiteX82" fmla="*/ 1879679 w 1879679"/>
              <a:gd name="connsiteY82" fmla="*/ 484769 h 6093188"/>
              <a:gd name="connsiteX83" fmla="*/ 1879679 w 1879679"/>
              <a:gd name="connsiteY83" fmla="*/ 1746760 h 6093188"/>
              <a:gd name="connsiteX84" fmla="*/ 1879679 w 1879679"/>
              <a:gd name="connsiteY84" fmla="*/ 1816236 h 6093188"/>
              <a:gd name="connsiteX85" fmla="*/ 1879679 w 1879679"/>
              <a:gd name="connsiteY85" fmla="*/ 2224844 h 6093188"/>
              <a:gd name="connsiteX86" fmla="*/ 1879679 w 1879679"/>
              <a:gd name="connsiteY86" fmla="*/ 2231530 h 6093188"/>
              <a:gd name="connsiteX87" fmla="*/ 1879679 w 1879679"/>
              <a:gd name="connsiteY87" fmla="*/ 3019997 h 6093188"/>
              <a:gd name="connsiteX88" fmla="*/ 1879679 w 1879679"/>
              <a:gd name="connsiteY88" fmla="*/ 3140953 h 6093188"/>
              <a:gd name="connsiteX89" fmla="*/ 1879679 w 1879679"/>
              <a:gd name="connsiteY89" fmla="*/ 3610650 h 6093188"/>
              <a:gd name="connsiteX90" fmla="*/ 1879679 w 1879679"/>
              <a:gd name="connsiteY90" fmla="*/ 3733005 h 6093188"/>
              <a:gd name="connsiteX91" fmla="*/ 1879679 w 1879679"/>
              <a:gd name="connsiteY91" fmla="*/ 3971605 h 6093188"/>
              <a:gd name="connsiteX92" fmla="*/ 1879679 w 1879679"/>
              <a:gd name="connsiteY92" fmla="*/ 4346427 h 6093188"/>
              <a:gd name="connsiteX93" fmla="*/ 1879679 w 1879679"/>
              <a:gd name="connsiteY93" fmla="*/ 4766758 h 6093188"/>
              <a:gd name="connsiteX94" fmla="*/ 1879679 w 1879679"/>
              <a:gd name="connsiteY94" fmla="*/ 4887714 h 6093188"/>
              <a:gd name="connsiteX95" fmla="*/ 1879679 w 1879679"/>
              <a:gd name="connsiteY95" fmla="*/ 5357411 h 6093188"/>
              <a:gd name="connsiteX96" fmla="*/ 1879679 w 1879679"/>
              <a:gd name="connsiteY96" fmla="*/ 5479766 h 6093188"/>
              <a:gd name="connsiteX97" fmla="*/ 1879679 w 1879679"/>
              <a:gd name="connsiteY97" fmla="*/ 6093188 h 6093188"/>
              <a:gd name="connsiteX98" fmla="*/ 1820360 w 1879679"/>
              <a:gd name="connsiteY98" fmla="*/ 6093188 h 6093188"/>
              <a:gd name="connsiteX99" fmla="*/ 1388114 w 1879679"/>
              <a:gd name="connsiteY99" fmla="*/ 6093188 h 6093188"/>
              <a:gd name="connsiteX100" fmla="*/ 1252844 w 1879679"/>
              <a:gd name="connsiteY100" fmla="*/ 6093188 h 6093188"/>
              <a:gd name="connsiteX101" fmla="*/ 820598 w 1879679"/>
              <a:gd name="connsiteY101" fmla="*/ 6093188 h 6093188"/>
              <a:gd name="connsiteX102" fmla="*/ 754847 w 1879679"/>
              <a:gd name="connsiteY102" fmla="*/ 6093188 h 6093188"/>
              <a:gd name="connsiteX103" fmla="*/ 322601 w 1879679"/>
              <a:gd name="connsiteY103" fmla="*/ 6093188 h 6093188"/>
              <a:gd name="connsiteX104" fmla="*/ 0 w 1879679"/>
              <a:gd name="connsiteY104" fmla="*/ 5744895 h 60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79679" h="6093188">
                <a:moveTo>
                  <a:pt x="0" y="5744895"/>
                </a:moveTo>
                <a:lnTo>
                  <a:pt x="0" y="5355644"/>
                </a:lnTo>
                <a:lnTo>
                  <a:pt x="0" y="5255611"/>
                </a:lnTo>
                <a:lnTo>
                  <a:pt x="0" y="5099223"/>
                </a:lnTo>
                <a:lnTo>
                  <a:pt x="0" y="4866362"/>
                </a:lnTo>
                <a:lnTo>
                  <a:pt x="0" y="4709972"/>
                </a:lnTo>
                <a:lnTo>
                  <a:pt x="0" y="4609940"/>
                </a:lnTo>
                <a:lnTo>
                  <a:pt x="0" y="4220689"/>
                </a:lnTo>
                <a:lnTo>
                  <a:pt x="0" y="3998134"/>
                </a:lnTo>
                <a:lnTo>
                  <a:pt x="0" y="3848911"/>
                </a:lnTo>
                <a:lnTo>
                  <a:pt x="0" y="3848910"/>
                </a:lnTo>
                <a:lnTo>
                  <a:pt x="0" y="3651805"/>
                </a:lnTo>
                <a:lnTo>
                  <a:pt x="0" y="3608883"/>
                </a:lnTo>
                <a:lnTo>
                  <a:pt x="0" y="3508850"/>
                </a:lnTo>
                <a:lnTo>
                  <a:pt x="0" y="3459662"/>
                </a:lnTo>
                <a:lnTo>
                  <a:pt x="0" y="3459658"/>
                </a:lnTo>
                <a:lnTo>
                  <a:pt x="0" y="3359630"/>
                </a:lnTo>
                <a:lnTo>
                  <a:pt x="0" y="3359629"/>
                </a:lnTo>
                <a:lnTo>
                  <a:pt x="0" y="3352462"/>
                </a:lnTo>
                <a:lnTo>
                  <a:pt x="0" y="3262554"/>
                </a:lnTo>
                <a:lnTo>
                  <a:pt x="0" y="3203241"/>
                </a:lnTo>
                <a:lnTo>
                  <a:pt x="0" y="3203239"/>
                </a:lnTo>
                <a:lnTo>
                  <a:pt x="0" y="3162521"/>
                </a:lnTo>
                <a:lnTo>
                  <a:pt x="0" y="3119601"/>
                </a:lnTo>
                <a:lnTo>
                  <a:pt x="0" y="3006133"/>
                </a:lnTo>
                <a:lnTo>
                  <a:pt x="0" y="2970379"/>
                </a:lnTo>
                <a:lnTo>
                  <a:pt x="0" y="2970378"/>
                </a:lnTo>
                <a:lnTo>
                  <a:pt x="0" y="2963211"/>
                </a:lnTo>
                <a:lnTo>
                  <a:pt x="0" y="2863179"/>
                </a:lnTo>
                <a:lnTo>
                  <a:pt x="0" y="2813990"/>
                </a:lnTo>
                <a:lnTo>
                  <a:pt x="0" y="2813988"/>
                </a:lnTo>
                <a:lnTo>
                  <a:pt x="0" y="2773271"/>
                </a:lnTo>
                <a:lnTo>
                  <a:pt x="0" y="2713959"/>
                </a:lnTo>
                <a:lnTo>
                  <a:pt x="0" y="2713957"/>
                </a:lnTo>
                <a:lnTo>
                  <a:pt x="0" y="2616882"/>
                </a:lnTo>
                <a:lnTo>
                  <a:pt x="0" y="2516851"/>
                </a:lnTo>
                <a:lnTo>
                  <a:pt x="0" y="2515611"/>
                </a:lnTo>
                <a:lnTo>
                  <a:pt x="0" y="2473928"/>
                </a:lnTo>
                <a:lnTo>
                  <a:pt x="0" y="2324708"/>
                </a:lnTo>
                <a:lnTo>
                  <a:pt x="0" y="2324707"/>
                </a:lnTo>
                <a:lnTo>
                  <a:pt x="0" y="2283018"/>
                </a:lnTo>
                <a:lnTo>
                  <a:pt x="0" y="2127600"/>
                </a:lnTo>
                <a:lnTo>
                  <a:pt x="0" y="2102150"/>
                </a:lnTo>
                <a:lnTo>
                  <a:pt x="0" y="2102149"/>
                </a:lnTo>
                <a:lnTo>
                  <a:pt x="0" y="1905044"/>
                </a:lnTo>
                <a:lnTo>
                  <a:pt x="0" y="1755823"/>
                </a:lnTo>
                <a:lnTo>
                  <a:pt x="0" y="1755821"/>
                </a:lnTo>
                <a:lnTo>
                  <a:pt x="0" y="1746760"/>
                </a:lnTo>
                <a:lnTo>
                  <a:pt x="0" y="1712901"/>
                </a:lnTo>
                <a:lnTo>
                  <a:pt x="0" y="1712897"/>
                </a:lnTo>
                <a:lnTo>
                  <a:pt x="0" y="1612869"/>
                </a:lnTo>
                <a:lnTo>
                  <a:pt x="0" y="1612868"/>
                </a:lnTo>
                <a:lnTo>
                  <a:pt x="0" y="1515793"/>
                </a:lnTo>
                <a:lnTo>
                  <a:pt x="0" y="1456480"/>
                </a:lnTo>
                <a:lnTo>
                  <a:pt x="0" y="1456478"/>
                </a:lnTo>
                <a:lnTo>
                  <a:pt x="0" y="1415761"/>
                </a:lnTo>
                <a:lnTo>
                  <a:pt x="0" y="1259372"/>
                </a:lnTo>
                <a:lnTo>
                  <a:pt x="0" y="1223618"/>
                </a:lnTo>
                <a:lnTo>
                  <a:pt x="0" y="1223617"/>
                </a:lnTo>
                <a:lnTo>
                  <a:pt x="0" y="1067229"/>
                </a:lnTo>
                <a:lnTo>
                  <a:pt x="0" y="1067228"/>
                </a:lnTo>
                <a:lnTo>
                  <a:pt x="0" y="1026510"/>
                </a:lnTo>
                <a:lnTo>
                  <a:pt x="0" y="967198"/>
                </a:lnTo>
                <a:lnTo>
                  <a:pt x="0" y="967196"/>
                </a:lnTo>
                <a:lnTo>
                  <a:pt x="0" y="870121"/>
                </a:lnTo>
                <a:lnTo>
                  <a:pt x="0" y="770090"/>
                </a:lnTo>
                <a:lnTo>
                  <a:pt x="0" y="768850"/>
                </a:lnTo>
                <a:lnTo>
                  <a:pt x="0" y="577947"/>
                </a:lnTo>
                <a:lnTo>
                  <a:pt x="0" y="577946"/>
                </a:lnTo>
                <a:lnTo>
                  <a:pt x="0" y="536256"/>
                </a:lnTo>
                <a:lnTo>
                  <a:pt x="0" y="380839"/>
                </a:lnTo>
                <a:lnTo>
                  <a:pt x="0" y="9062"/>
                </a:lnTo>
                <a:lnTo>
                  <a:pt x="0" y="9060"/>
                </a:lnTo>
                <a:lnTo>
                  <a:pt x="0" y="0"/>
                </a:lnTo>
                <a:lnTo>
                  <a:pt x="455215" y="0"/>
                </a:lnTo>
                <a:lnTo>
                  <a:pt x="548216" y="0"/>
                </a:lnTo>
                <a:lnTo>
                  <a:pt x="1065514" y="0"/>
                </a:lnTo>
                <a:lnTo>
                  <a:pt x="1159590" y="0"/>
                </a:lnTo>
                <a:lnTo>
                  <a:pt x="1520728" y="0"/>
                </a:lnTo>
                <a:lnTo>
                  <a:pt x="1613728" y="0"/>
                </a:lnTo>
                <a:lnTo>
                  <a:pt x="1879679" y="0"/>
                </a:lnTo>
                <a:lnTo>
                  <a:pt x="1879679" y="69475"/>
                </a:lnTo>
                <a:lnTo>
                  <a:pt x="1879679" y="484769"/>
                </a:lnTo>
                <a:lnTo>
                  <a:pt x="1879679" y="1746760"/>
                </a:lnTo>
                <a:lnTo>
                  <a:pt x="1879679" y="1816236"/>
                </a:lnTo>
                <a:lnTo>
                  <a:pt x="1879679" y="2224844"/>
                </a:lnTo>
                <a:lnTo>
                  <a:pt x="1879679" y="2231530"/>
                </a:lnTo>
                <a:lnTo>
                  <a:pt x="1879679" y="3019997"/>
                </a:lnTo>
                <a:lnTo>
                  <a:pt x="1879679" y="3140953"/>
                </a:lnTo>
                <a:lnTo>
                  <a:pt x="1879679" y="3610650"/>
                </a:lnTo>
                <a:lnTo>
                  <a:pt x="1879679" y="3733005"/>
                </a:lnTo>
                <a:lnTo>
                  <a:pt x="1879679" y="3971605"/>
                </a:lnTo>
                <a:lnTo>
                  <a:pt x="1879679" y="4346427"/>
                </a:lnTo>
                <a:lnTo>
                  <a:pt x="1879679" y="4766758"/>
                </a:lnTo>
                <a:lnTo>
                  <a:pt x="1879679" y="4887714"/>
                </a:lnTo>
                <a:lnTo>
                  <a:pt x="1879679" y="5357411"/>
                </a:lnTo>
                <a:lnTo>
                  <a:pt x="1879679" y="5479766"/>
                </a:lnTo>
                <a:lnTo>
                  <a:pt x="1879679" y="6093188"/>
                </a:lnTo>
                <a:lnTo>
                  <a:pt x="1820360" y="6093188"/>
                </a:lnTo>
                <a:lnTo>
                  <a:pt x="1388114" y="6093188"/>
                </a:lnTo>
                <a:lnTo>
                  <a:pt x="1252844" y="6093188"/>
                </a:lnTo>
                <a:lnTo>
                  <a:pt x="820598" y="6093188"/>
                </a:lnTo>
                <a:lnTo>
                  <a:pt x="754847" y="6093188"/>
                </a:lnTo>
                <a:lnTo>
                  <a:pt x="322601" y="6093188"/>
                </a:lnTo>
                <a:cubicBezTo>
                  <a:pt x="144908" y="6093188"/>
                  <a:pt x="0" y="5937882"/>
                  <a:pt x="0" y="5744895"/>
                </a:cubicBezTo>
                <a:close/>
              </a:path>
            </a:pathLst>
          </a:custGeom>
          <a:noFill/>
          <a:ln w="24491" cap="flat">
            <a:solidFill>
              <a:srgbClr val="EC7C69"/>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61389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D7705-A5F9-BBB9-7C24-169F584A348D}"/>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4FF32870-297F-0B18-7461-A47882C8D53C}"/>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sp>
        <p:nvSpPr>
          <p:cNvPr id="7" name="Slide Number Placeholder 5">
            <a:extLst>
              <a:ext uri="{FF2B5EF4-FFF2-40B4-BE49-F238E27FC236}">
                <a16:creationId xmlns:a16="http://schemas.microsoft.com/office/drawing/2014/main" id="{F695C247-AFFE-6BE4-A416-15FE28D45B9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19</a:t>
            </a:fld>
            <a:endParaRPr lang="fr-CA" sz="1200" dirty="0"/>
          </a:p>
        </p:txBody>
      </p:sp>
      <p:pic>
        <p:nvPicPr>
          <p:cNvPr id="14" name="Picture 13">
            <a:extLst>
              <a:ext uri="{FF2B5EF4-FFF2-40B4-BE49-F238E27FC236}">
                <a16:creationId xmlns:a16="http://schemas.microsoft.com/office/drawing/2014/main" id="{06A0C393-3D2B-5410-55BB-1FC0A0A5942C}"/>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6" name="Text Placeholder 3">
            <a:extLst>
              <a:ext uri="{FF2B5EF4-FFF2-40B4-BE49-F238E27FC236}">
                <a16:creationId xmlns:a16="http://schemas.microsoft.com/office/drawing/2014/main" id="{B5E13305-8B9A-03C9-8312-9BE9E44AA37B}"/>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Uw budget</a:t>
            </a:r>
          </a:p>
          <a:p>
            <a:pPr algn="r">
              <a:lnSpc>
                <a:spcPts val="3620"/>
              </a:lnSpc>
            </a:pPr>
            <a:endParaRPr lang="en-US" dirty="0">
              <a:solidFill>
                <a:schemeClr val="bg1"/>
              </a:solidFill>
            </a:endParaRPr>
          </a:p>
        </p:txBody>
      </p:sp>
      <p:cxnSp>
        <p:nvCxnSpPr>
          <p:cNvPr id="2" name="Straight Connector 1">
            <a:extLst>
              <a:ext uri="{FF2B5EF4-FFF2-40B4-BE49-F238E27FC236}">
                <a16:creationId xmlns:a16="http://schemas.microsoft.com/office/drawing/2014/main" id="{F3E78E26-8678-9A6E-2CC7-C31DD5D86B54}"/>
              </a:ext>
            </a:extLst>
          </p:cNvPr>
          <p:cNvCxnSpPr>
            <a:cxnSpLocks/>
          </p:cNvCxnSpPr>
          <p:nvPr/>
        </p:nvCxnSpPr>
        <p:spPr>
          <a:xfrm>
            <a:off x="1839464" y="1027171"/>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2A616DF5-D2CC-D28E-5C04-B89C17AB98BA}"/>
              </a:ext>
            </a:extLst>
          </p:cNvPr>
          <p:cNvSpPr txBox="1">
            <a:spLocks/>
          </p:cNvSpPr>
          <p:nvPr/>
        </p:nvSpPr>
        <p:spPr>
          <a:xfrm>
            <a:off x="2039427" y="400242"/>
            <a:ext cx="9523308" cy="830800"/>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Wat is uw budget: </a:t>
            </a:r>
            <a:r>
              <a:rPr lang="en-US" dirty="0">
                <a:solidFill>
                  <a:srgbClr val="494949"/>
                </a:solidFill>
              </a:rPr>
              <a:t>geschatte basis kostenopbouw</a:t>
            </a:r>
          </a:p>
          <a:p>
            <a:pPr>
              <a:lnSpc>
                <a:spcPts val="2900"/>
              </a:lnSpc>
            </a:pPr>
            <a:endParaRPr lang="en-US" dirty="0"/>
          </a:p>
        </p:txBody>
      </p:sp>
      <p:graphicFrame>
        <p:nvGraphicFramePr>
          <p:cNvPr id="5" name="Table 4">
            <a:extLst>
              <a:ext uri="{FF2B5EF4-FFF2-40B4-BE49-F238E27FC236}">
                <a16:creationId xmlns:a16="http://schemas.microsoft.com/office/drawing/2014/main" id="{D2DC1675-C174-A679-7794-D4E028252107}"/>
              </a:ext>
            </a:extLst>
          </p:cNvPr>
          <p:cNvGraphicFramePr>
            <a:graphicFrameLocks noGrp="1"/>
          </p:cNvGraphicFramePr>
          <p:nvPr>
            <p:extLst>
              <p:ext uri="{D42A27DB-BD31-4B8C-83A1-F6EECF244321}">
                <p14:modId xmlns:p14="http://schemas.microsoft.com/office/powerpoint/2010/main" val="1531183446"/>
              </p:ext>
            </p:extLst>
          </p:nvPr>
        </p:nvGraphicFramePr>
        <p:xfrm>
          <a:off x="2039427" y="1463756"/>
          <a:ext cx="9424200" cy="4906776"/>
        </p:xfrm>
        <a:graphic>
          <a:graphicData uri="http://schemas.openxmlformats.org/drawingml/2006/table">
            <a:tbl>
              <a:tblPr/>
              <a:tblGrid>
                <a:gridCol w="2356050">
                  <a:extLst>
                    <a:ext uri="{9D8B030D-6E8A-4147-A177-3AD203B41FA5}">
                      <a16:colId xmlns:a16="http://schemas.microsoft.com/office/drawing/2014/main" val="3993057242"/>
                    </a:ext>
                  </a:extLst>
                </a:gridCol>
                <a:gridCol w="2356050">
                  <a:extLst>
                    <a:ext uri="{9D8B030D-6E8A-4147-A177-3AD203B41FA5}">
                      <a16:colId xmlns:a16="http://schemas.microsoft.com/office/drawing/2014/main" val="371853711"/>
                    </a:ext>
                  </a:extLst>
                </a:gridCol>
                <a:gridCol w="2356050">
                  <a:extLst>
                    <a:ext uri="{9D8B030D-6E8A-4147-A177-3AD203B41FA5}">
                      <a16:colId xmlns:a16="http://schemas.microsoft.com/office/drawing/2014/main" val="417883279"/>
                    </a:ext>
                  </a:extLst>
                </a:gridCol>
                <a:gridCol w="2356050">
                  <a:extLst>
                    <a:ext uri="{9D8B030D-6E8A-4147-A177-3AD203B41FA5}">
                      <a16:colId xmlns:a16="http://schemas.microsoft.com/office/drawing/2014/main" val="3929924165"/>
                    </a:ext>
                  </a:extLst>
                </a:gridCol>
              </a:tblGrid>
              <a:tr h="507832">
                <a:tc>
                  <a:txBody>
                    <a:bodyPr/>
                    <a:lstStyle/>
                    <a:p>
                      <a:r>
                        <a:rPr lang="en-IE" sz="2200" b="1" dirty="0">
                          <a:solidFill>
                            <a:schemeClr val="bg1"/>
                          </a:solidFill>
                        </a:rPr>
                        <a:t>Uitgaven</a:t>
                      </a:r>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94949"/>
                      </a:solidFill>
                      <a:prstDash val="solid"/>
                      <a:round/>
                      <a:headEnd type="none" w="med" len="med"/>
                      <a:tailEnd type="none" w="med" len="med"/>
                    </a:lnB>
                    <a:solidFill>
                      <a:srgbClr val="EC7C69"/>
                    </a:solidFill>
                  </a:tcPr>
                </a:tc>
                <a:tc>
                  <a:txBody>
                    <a:bodyPr/>
                    <a:lstStyle/>
                    <a:p>
                      <a:r>
                        <a:rPr lang="en-IE" sz="2200" b="1" dirty="0">
                          <a:solidFill>
                            <a:schemeClr val="bg1"/>
                          </a:solidFill>
                        </a:rPr>
                        <a:t>Enkele eenheid</a:t>
                      </a:r>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94949"/>
                      </a:solidFill>
                      <a:prstDash val="solid"/>
                      <a:round/>
                      <a:headEnd type="none" w="med" len="med"/>
                      <a:tailEnd type="none" w="med" len="med"/>
                    </a:lnB>
                    <a:solidFill>
                      <a:srgbClr val="EC7C69"/>
                    </a:solidFill>
                  </a:tcPr>
                </a:tc>
                <a:tc>
                  <a:txBody>
                    <a:bodyPr/>
                    <a:lstStyle/>
                    <a:p>
                      <a:r>
                        <a:rPr lang="en-IE" sz="2200" b="1" dirty="0">
                          <a:solidFill>
                            <a:schemeClr val="bg1"/>
                          </a:solidFill>
                        </a:rPr>
                        <a:t>5 eenheden</a:t>
                      </a:r>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94949"/>
                      </a:solidFill>
                      <a:prstDash val="solid"/>
                      <a:round/>
                      <a:headEnd type="none" w="med" len="med"/>
                      <a:tailEnd type="none" w="med" len="med"/>
                    </a:lnB>
                    <a:solidFill>
                      <a:srgbClr val="EC7C69"/>
                    </a:solidFill>
                  </a:tcPr>
                </a:tc>
                <a:tc>
                  <a:txBody>
                    <a:bodyPr/>
                    <a:lstStyle/>
                    <a:p>
                      <a:r>
                        <a:rPr lang="en-IE" sz="2200" b="1" dirty="0">
                          <a:solidFill>
                            <a:schemeClr val="bg1"/>
                          </a:solidFill>
                        </a:rPr>
                        <a:t>10 eenheden</a:t>
                      </a:r>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94949"/>
                      </a:solidFill>
                      <a:prstDash val="solid"/>
                      <a:round/>
                      <a:headEnd type="none" w="med" len="med"/>
                      <a:tailEnd type="none" w="med" len="med"/>
                    </a:lnB>
                    <a:solidFill>
                      <a:srgbClr val="EC7C69"/>
                    </a:solidFill>
                  </a:tcPr>
                </a:tc>
                <a:extLst>
                  <a:ext uri="{0D108BD9-81ED-4DB2-BD59-A6C34878D82A}">
                    <a16:rowId xmlns:a16="http://schemas.microsoft.com/office/drawing/2014/main" val="966223624"/>
                  </a:ext>
                </a:extLst>
              </a:tr>
              <a:tr h="507832">
                <a:tc>
                  <a:txBody>
                    <a:bodyPr/>
                    <a:lstStyle/>
                    <a:p>
                      <a:r>
                        <a:rPr lang="en-IE" sz="2200" b="1" dirty="0">
                          <a:solidFill>
                            <a:srgbClr val="459597"/>
                          </a:solidFill>
                        </a:rPr>
                        <a:t>Grond (</a:t>
                      </a:r>
                      <a:r>
                        <a:rPr lang="en-IE" sz="2200" b="1" dirty="0" err="1">
                          <a:solidFill>
                            <a:srgbClr val="459597"/>
                          </a:solidFill>
                        </a:rPr>
                        <a:t>ongeveer</a:t>
                      </a:r>
                      <a:r>
                        <a:rPr lang="en-IE" sz="2200" b="1" dirty="0">
                          <a:solidFill>
                            <a:srgbClr val="459597"/>
                          </a:solidFill>
                        </a:rPr>
                        <a:t>)</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€ 5.000–€ 10.000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€ 20.000–€ 30.000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€ 45.000–€ 60.000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extLst>
                  <a:ext uri="{0D108BD9-81ED-4DB2-BD59-A6C34878D82A}">
                    <a16:rowId xmlns:a16="http://schemas.microsoft.com/office/drawing/2014/main" val="1828708979"/>
                  </a:ext>
                </a:extLst>
              </a:tr>
              <a:tr h="507832">
                <a:tc>
                  <a:txBody>
                    <a:bodyPr/>
                    <a:lstStyle/>
                    <a:p>
                      <a:r>
                        <a:rPr lang="en-IE" sz="2200" b="1" dirty="0">
                          <a:solidFill>
                            <a:srgbClr val="459597"/>
                          </a:solidFill>
                        </a:rPr>
                        <a:t>Planning/vergunningen</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€ 1.000–€ 3.000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€ 5.000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€ 10.000+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extLst>
                  <a:ext uri="{0D108BD9-81ED-4DB2-BD59-A6C34878D82A}">
                    <a16:rowId xmlns:a16="http://schemas.microsoft.com/office/drawing/2014/main" val="3802195883"/>
                  </a:ext>
                </a:extLst>
              </a:tr>
              <a:tr h="507832">
                <a:tc>
                  <a:txBody>
                    <a:bodyPr/>
                    <a:lstStyle/>
                    <a:p>
                      <a:r>
                        <a:rPr lang="en-IE" sz="2200" b="1" dirty="0">
                          <a:solidFill>
                            <a:srgbClr val="459597"/>
                          </a:solidFill>
                        </a:rPr>
                        <a:t>Infrastructuur</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€ 20.000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€ 100.000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€ 200.000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extLst>
                  <a:ext uri="{0D108BD9-81ED-4DB2-BD59-A6C34878D82A}">
                    <a16:rowId xmlns:a16="http://schemas.microsoft.com/office/drawing/2014/main" val="3204225823"/>
                  </a:ext>
                </a:extLst>
              </a:tr>
              <a:tr h="507832">
                <a:tc>
                  <a:txBody>
                    <a:bodyPr/>
                    <a:lstStyle/>
                    <a:p>
                      <a:r>
                        <a:rPr lang="en-IE" sz="2200" b="1" dirty="0">
                          <a:solidFill>
                            <a:srgbClr val="459597"/>
                          </a:solidFill>
                        </a:rPr>
                        <a:t>Eenheden (</a:t>
                      </a:r>
                      <a:r>
                        <a:rPr lang="en-IE" sz="2200" b="1" dirty="0" err="1">
                          <a:solidFill>
                            <a:srgbClr val="459597"/>
                          </a:solidFill>
                        </a:rPr>
                        <a:t>gemiddelde </a:t>
                      </a:r>
                      <a:r>
                        <a:rPr lang="en-IE" sz="2200" b="1" dirty="0">
                          <a:solidFill>
                            <a:srgbClr val="459597"/>
                          </a:solidFill>
                        </a:rPr>
                        <a:t>kosten)</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€ 12.000–€ 25.000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€ 125.000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€ 250.000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extLst>
                  <a:ext uri="{0D108BD9-81ED-4DB2-BD59-A6C34878D82A}">
                    <a16:rowId xmlns:a16="http://schemas.microsoft.com/office/drawing/2014/main" val="2631644322"/>
                  </a:ext>
                </a:extLst>
              </a:tr>
              <a:tr h="507832">
                <a:tc>
                  <a:txBody>
                    <a:bodyPr/>
                    <a:lstStyle/>
                    <a:p>
                      <a:r>
                        <a:rPr lang="en-IE" sz="2200" b="1" dirty="0">
                          <a:solidFill>
                            <a:srgbClr val="459597"/>
                          </a:solidFill>
                        </a:rPr>
                        <a:t>Meubilair en inrichting</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a:solidFill>
                            <a:srgbClr val="494949"/>
                          </a:solidFill>
                        </a:rPr>
                        <a:t>€ 3.000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€ 15.000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dirty="0">
                          <a:solidFill>
                            <a:srgbClr val="494949"/>
                          </a:solidFill>
                        </a:rPr>
                        <a:t>€ 30.000</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extLst>
                  <a:ext uri="{0D108BD9-81ED-4DB2-BD59-A6C34878D82A}">
                    <a16:rowId xmlns:a16="http://schemas.microsoft.com/office/drawing/2014/main" val="2718541304"/>
                  </a:ext>
                </a:extLst>
              </a:tr>
              <a:tr h="507832">
                <a:tc>
                  <a:txBody>
                    <a:bodyPr/>
                    <a:lstStyle/>
                    <a:p>
                      <a:r>
                        <a:rPr lang="en-IE" sz="2200" b="1" dirty="0">
                          <a:solidFill>
                            <a:srgbClr val="459597"/>
                          </a:solidFill>
                        </a:rPr>
                        <a:t>Totaal (</a:t>
                      </a:r>
                      <a:r>
                        <a:rPr lang="en-IE" sz="2200" b="1" dirty="0" err="1">
                          <a:solidFill>
                            <a:srgbClr val="459597"/>
                          </a:solidFill>
                        </a:rPr>
                        <a:t>bij benadering</a:t>
                      </a:r>
                      <a:r>
                        <a:rPr lang="en-IE" sz="2200" b="1" dirty="0">
                          <a:solidFill>
                            <a:srgbClr val="459597"/>
                          </a:solidFill>
                        </a:rPr>
                        <a:t>)</a:t>
                      </a: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b="1">
                          <a:solidFill>
                            <a:srgbClr val="494949"/>
                          </a:solidFill>
                        </a:rPr>
                        <a:t>€ 41.000–€ 55.000</a:t>
                      </a:r>
                      <a:endParaRPr lang="en-IE" sz="2200">
                        <a:solidFill>
                          <a:srgbClr val="494949"/>
                        </a:solidFill>
                      </a:endParaRP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b="1" dirty="0">
                          <a:solidFill>
                            <a:srgbClr val="494949"/>
                          </a:solidFill>
                        </a:rPr>
                        <a:t>€ 165.000–€ 195.000</a:t>
                      </a:r>
                      <a:endParaRPr lang="en-IE" sz="2200" dirty="0">
                        <a:solidFill>
                          <a:srgbClr val="494949"/>
                        </a:solidFill>
                      </a:endParaRP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tc>
                  <a:txBody>
                    <a:bodyPr/>
                    <a:lstStyle/>
                    <a:p>
                      <a:r>
                        <a:rPr lang="en-IE" sz="2200" b="1" dirty="0">
                          <a:solidFill>
                            <a:srgbClr val="494949"/>
                          </a:solidFill>
                        </a:rPr>
                        <a:t>€ 540.000–€ 580.000</a:t>
                      </a:r>
                      <a:endParaRPr lang="en-IE" sz="2200" dirty="0">
                        <a:solidFill>
                          <a:srgbClr val="494949"/>
                        </a:solidFill>
                      </a:endParaRPr>
                    </a:p>
                  </a:txBody>
                  <a:tcPr anchor="ctr">
                    <a:lnL w="12700" cap="flat" cmpd="sng" algn="ctr">
                      <a:solidFill>
                        <a:srgbClr val="494949"/>
                      </a:solidFill>
                      <a:prstDash val="solid"/>
                      <a:round/>
                      <a:headEnd type="none" w="med" len="med"/>
                      <a:tailEnd type="none" w="med" len="med"/>
                    </a:lnL>
                    <a:lnR w="12700" cap="flat" cmpd="sng" algn="ctr">
                      <a:solidFill>
                        <a:srgbClr val="494949"/>
                      </a:solidFill>
                      <a:prstDash val="solid"/>
                      <a:round/>
                      <a:headEnd type="none" w="med" len="med"/>
                      <a:tailEnd type="none" w="med" len="med"/>
                    </a:lnR>
                    <a:lnT w="12700" cap="flat" cmpd="sng" algn="ctr">
                      <a:solidFill>
                        <a:srgbClr val="494949"/>
                      </a:solidFill>
                      <a:prstDash val="solid"/>
                      <a:round/>
                      <a:headEnd type="none" w="med" len="med"/>
                      <a:tailEnd type="none" w="med" len="med"/>
                    </a:lnT>
                    <a:lnB w="12700" cap="flat" cmpd="sng" algn="ctr">
                      <a:solidFill>
                        <a:srgbClr val="494949"/>
                      </a:solidFill>
                      <a:prstDash val="solid"/>
                      <a:round/>
                      <a:headEnd type="none" w="med" len="med"/>
                      <a:tailEnd type="none" w="med" len="med"/>
                    </a:lnB>
                    <a:noFill/>
                  </a:tcPr>
                </a:tc>
                <a:extLst>
                  <a:ext uri="{0D108BD9-81ED-4DB2-BD59-A6C34878D82A}">
                    <a16:rowId xmlns:a16="http://schemas.microsoft.com/office/drawing/2014/main" val="1214601503"/>
                  </a:ext>
                </a:extLst>
              </a:tr>
            </a:tbl>
          </a:graphicData>
        </a:graphic>
      </p:graphicFrame>
    </p:spTree>
    <p:extLst>
      <p:ext uri="{BB962C8B-B14F-4D97-AF65-F5344CB8AC3E}">
        <p14:creationId xmlns:p14="http://schemas.microsoft.com/office/powerpoint/2010/main" val="227936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0BC66-ABD9-0C09-E0B1-DD4411D961A3}"/>
            </a:ext>
          </a:extLst>
        </p:cNvPr>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9A5C255-95BA-619C-821D-7B127EDD9D0F}"/>
              </a:ext>
            </a:extLst>
          </p:cNvPr>
          <p:cNvSpPr txBox="1">
            <a:spLocks/>
          </p:cNvSpPr>
          <p:nvPr/>
        </p:nvSpPr>
        <p:spPr>
          <a:xfrm>
            <a:off x="11708764" y="65464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t>2</a:t>
            </a:fld>
            <a:endParaRPr lang="fr-CA" dirty="0"/>
          </a:p>
        </p:txBody>
      </p:sp>
      <p:sp>
        <p:nvSpPr>
          <p:cNvPr id="13" name="Text Placeholder 1">
            <a:extLst>
              <a:ext uri="{FF2B5EF4-FFF2-40B4-BE49-F238E27FC236}">
                <a16:creationId xmlns:a16="http://schemas.microsoft.com/office/drawing/2014/main" id="{5B7F3B94-7ECD-3CBD-6399-8FDF914877E7}"/>
              </a:ext>
            </a:extLst>
          </p:cNvPr>
          <p:cNvSpPr>
            <a:spLocks noGrp="1"/>
          </p:cNvSpPr>
          <p:nvPr>
            <p:ph type="body" sz="quarter" idx="16"/>
          </p:nvPr>
        </p:nvSpPr>
        <p:spPr>
          <a:xfrm>
            <a:off x="558237" y="2464805"/>
            <a:ext cx="4515214" cy="3066422"/>
          </a:xfrm>
        </p:spPr>
        <p:txBody>
          <a:bodyPr>
            <a:normAutofit/>
          </a:bodyPr>
          <a:lstStyle/>
          <a:p>
            <a:r>
              <a:rPr lang="en-US" sz="3700" dirty="0"/>
              <a:t>De financiële basis leggen voor uw bedrijf en uw markt</a:t>
            </a:r>
          </a:p>
        </p:txBody>
      </p:sp>
      <p:sp>
        <p:nvSpPr>
          <p:cNvPr id="14" name="Text Placeholder 2">
            <a:extLst>
              <a:ext uri="{FF2B5EF4-FFF2-40B4-BE49-F238E27FC236}">
                <a16:creationId xmlns:a16="http://schemas.microsoft.com/office/drawing/2014/main" id="{4279EBEF-61A4-B6BD-FBBA-F589835A25A5}"/>
              </a:ext>
            </a:extLst>
          </p:cNvPr>
          <p:cNvSpPr>
            <a:spLocks noGrp="1"/>
          </p:cNvSpPr>
          <p:nvPr>
            <p:ph type="body" sz="quarter" idx="17"/>
          </p:nvPr>
        </p:nvSpPr>
        <p:spPr>
          <a:xfrm>
            <a:off x="558237" y="1059430"/>
            <a:ext cx="5672234" cy="582221"/>
          </a:xfrm>
        </p:spPr>
        <p:txBody>
          <a:bodyPr/>
          <a:lstStyle/>
          <a:p>
            <a:r>
              <a:rPr lang="en-IE" sz="6600" dirty="0"/>
              <a:t>Module 6 </a:t>
            </a:r>
            <a:r>
              <a:rPr lang="en-IE" sz="5000" dirty="0"/>
              <a:t>(Deel 1)</a:t>
            </a:r>
            <a:endParaRPr lang="en-GB" sz="5000" dirty="0"/>
          </a:p>
        </p:txBody>
      </p:sp>
      <p:cxnSp>
        <p:nvCxnSpPr>
          <p:cNvPr id="6" name="Straight Connector 5">
            <a:extLst>
              <a:ext uri="{FF2B5EF4-FFF2-40B4-BE49-F238E27FC236}">
                <a16:creationId xmlns:a16="http://schemas.microsoft.com/office/drawing/2014/main" id="{3567C5CB-4782-EAD5-50E9-FBA3285109F7}"/>
              </a:ext>
            </a:extLst>
          </p:cNvPr>
          <p:cNvCxnSpPr>
            <a:cxnSpLocks/>
          </p:cNvCxnSpPr>
          <p:nvPr/>
        </p:nvCxnSpPr>
        <p:spPr>
          <a:xfrm flipH="1">
            <a:off x="5729763" y="3321399"/>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2" name="Text Placeholder 5">
            <a:extLst>
              <a:ext uri="{FF2B5EF4-FFF2-40B4-BE49-F238E27FC236}">
                <a16:creationId xmlns:a16="http://schemas.microsoft.com/office/drawing/2014/main" id="{A920B0C0-42D2-6D4D-6EE1-A78453326EBD}"/>
              </a:ext>
            </a:extLst>
          </p:cNvPr>
          <p:cNvSpPr txBox="1">
            <a:spLocks/>
          </p:cNvSpPr>
          <p:nvPr/>
        </p:nvSpPr>
        <p:spPr>
          <a:xfrm>
            <a:off x="1027270" y="4190766"/>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dirty="0">
              <a:solidFill>
                <a:srgbClr val="E96751"/>
              </a:solidFill>
            </a:endParaRPr>
          </a:p>
        </p:txBody>
      </p:sp>
      <p:pic>
        <p:nvPicPr>
          <p:cNvPr id="10" name="Picture Placeholder 9" descr="A circular building with many windows&#10;&#10;AI-generated content may be incorrect.">
            <a:extLst>
              <a:ext uri="{FF2B5EF4-FFF2-40B4-BE49-F238E27FC236}">
                <a16:creationId xmlns:a16="http://schemas.microsoft.com/office/drawing/2014/main" id="{3A8AE678-921E-8894-EB3A-D671EFCD330C}"/>
              </a:ext>
            </a:extLst>
          </p:cNvPr>
          <p:cNvPicPr>
            <a:picLocks noGrp="1" noChangeAspect="1"/>
          </p:cNvPicPr>
          <p:nvPr>
            <p:ph type="pic" sz="quarter" idx="19"/>
          </p:nvPr>
        </p:nvPicPr>
        <p:blipFill>
          <a:blip r:embed="rId2"/>
          <a:srcRect l="2042" r="2042"/>
          <a:stretch>
            <a:fillRect/>
          </a:stretch>
        </p:blipFill>
        <p:spPr/>
      </p:pic>
    </p:spTree>
    <p:extLst>
      <p:ext uri="{BB962C8B-B14F-4D97-AF65-F5344CB8AC3E}">
        <p14:creationId xmlns:p14="http://schemas.microsoft.com/office/powerpoint/2010/main" val="353181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E2EB-94E7-519C-3001-9B1051F699C4}"/>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2E204C9A-6E7E-835E-2EB4-56237A47E426}"/>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7E874BC-02EA-A9AF-5D2B-9E70B4B7EC3B}"/>
              </a:ext>
            </a:extLst>
          </p:cNvPr>
          <p:cNvCxnSpPr>
            <a:cxnSpLocks/>
          </p:cNvCxnSpPr>
          <p:nvPr/>
        </p:nvCxnSpPr>
        <p:spPr>
          <a:xfrm>
            <a:off x="1812792" y="3467443"/>
            <a:ext cx="779387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82D574D-A5CF-2ED0-7734-A561E5B6D5C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20</a:t>
            </a:fld>
            <a:endParaRPr lang="fr-CA" sz="1200" dirty="0"/>
          </a:p>
        </p:txBody>
      </p:sp>
      <p:sp>
        <p:nvSpPr>
          <p:cNvPr id="2" name="TextBox 1">
            <a:extLst>
              <a:ext uri="{FF2B5EF4-FFF2-40B4-BE49-F238E27FC236}">
                <a16:creationId xmlns:a16="http://schemas.microsoft.com/office/drawing/2014/main" id="{2D377043-073D-628A-D5EE-D479A8B3A3CF}"/>
              </a:ext>
            </a:extLst>
          </p:cNvPr>
          <p:cNvSpPr txBox="1"/>
          <p:nvPr/>
        </p:nvSpPr>
        <p:spPr>
          <a:xfrm>
            <a:off x="2112580" y="3803650"/>
            <a:ext cx="8915084" cy="3055452"/>
          </a:xfrm>
          <a:prstGeom prst="rect">
            <a:avLst/>
          </a:prstGeom>
          <a:noFill/>
        </p:spPr>
        <p:txBody>
          <a:bodyPr wrap="square">
            <a:spAutoFit/>
          </a:bodyPr>
          <a:lstStyle/>
          <a:p>
            <a:pPr>
              <a:lnSpc>
                <a:spcPts val="2340"/>
              </a:lnSpc>
              <a:spcAft>
                <a:spcPts val="1200"/>
              </a:spcAft>
            </a:pPr>
            <a:r>
              <a:rPr lang="en-US" sz="2400" b="1" dirty="0">
                <a:solidFill>
                  <a:srgbClr val="EC7C69"/>
                </a:solidFill>
              </a:rPr>
              <a:t>Uw model (bijv. seizoensgebonden, fulltime, op basis van retraites) beïnvloedt de vaste versus variabele kosten en het rendement op investering.</a:t>
            </a:r>
          </a:p>
          <a:p>
            <a:pPr>
              <a:lnSpc>
                <a:spcPts val="2340"/>
              </a:lnSpc>
              <a:spcAft>
                <a:spcPts val="1200"/>
              </a:spcAft>
            </a:pPr>
            <a:r>
              <a:rPr lang="en-US" sz="2200" dirty="0">
                <a:solidFill>
                  <a:srgbClr val="494949"/>
                </a:solidFill>
              </a:rPr>
              <a:t>Als u uw bedrijfsmodel vroeg begrijpt, kunt u elke toekomstige beslissing beter nemen. Gaat u een glampinglocatie, </a:t>
            </a:r>
            <a:r>
              <a:rPr lang="en-US" sz="2200" dirty="0" err="1">
                <a:solidFill>
                  <a:srgbClr val="494949"/>
                </a:solidFill>
              </a:rPr>
              <a:t>boerderijverblijf</a:t>
            </a:r>
            <a:r>
              <a:rPr lang="en-US" sz="2200" dirty="0">
                <a:solidFill>
                  <a:srgbClr val="494949"/>
                </a:solidFill>
              </a:rPr>
              <a:t>, eco-retraite of mobiele pop-up runnen? </a:t>
            </a:r>
          </a:p>
          <a:p>
            <a:pPr>
              <a:lnSpc>
                <a:spcPts val="2340"/>
              </a:lnSpc>
              <a:spcAft>
                <a:spcPts val="1200"/>
              </a:spcAft>
            </a:pPr>
            <a:r>
              <a:rPr lang="en-US" sz="2200" dirty="0">
                <a:solidFill>
                  <a:srgbClr val="494949"/>
                </a:solidFill>
              </a:rPr>
              <a:t>Elk model heeft verschillende infrastructuur, seizoensgebondenheid, personeelsbezetting en verwachtingen van gasten. Het heeft ook invloed op financieringsmogelijkheden en de geldende regelgeving. </a:t>
            </a:r>
          </a:p>
        </p:txBody>
      </p:sp>
      <p:pic>
        <p:nvPicPr>
          <p:cNvPr id="14" name="Picture 13">
            <a:extLst>
              <a:ext uri="{FF2B5EF4-FFF2-40B4-BE49-F238E27FC236}">
                <a16:creationId xmlns:a16="http://schemas.microsoft.com/office/drawing/2014/main" id="{3B312A56-0927-FCEB-5031-FFBD2203E3C0}"/>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0654E884-2380-E7BE-53CD-6FDF2D617293}"/>
              </a:ext>
            </a:extLst>
          </p:cNvPr>
          <p:cNvSpPr txBox="1">
            <a:spLocks/>
          </p:cNvSpPr>
          <p:nvPr/>
        </p:nvSpPr>
        <p:spPr>
          <a:xfrm>
            <a:off x="2112580" y="1924242"/>
            <a:ext cx="7296301"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Inzicht in de kosten achter verschillende bedrijfsmodellen </a:t>
            </a:r>
          </a:p>
          <a:p>
            <a:pPr>
              <a:lnSpc>
                <a:spcPts val="2900"/>
              </a:lnSpc>
            </a:pPr>
            <a:r>
              <a:rPr lang="en-US" b="0" dirty="0">
                <a:solidFill>
                  <a:srgbClr val="494949"/>
                </a:solidFill>
              </a:rPr>
              <a:t>Wat is uw bedrijfsmodel: de kostenoverwegingen</a:t>
            </a:r>
          </a:p>
          <a:p>
            <a:pPr>
              <a:lnSpc>
                <a:spcPts val="2900"/>
              </a:lnSpc>
            </a:pPr>
            <a:r>
              <a:rPr lang="en-US" dirty="0">
                <a:solidFill>
                  <a:srgbClr val="459597"/>
                </a:solidFill>
              </a:rPr>
              <a:t> </a:t>
            </a:r>
          </a:p>
          <a:p>
            <a:pPr>
              <a:lnSpc>
                <a:spcPts val="2900"/>
              </a:lnSpc>
            </a:pPr>
            <a:endParaRPr lang="en-US" dirty="0"/>
          </a:p>
        </p:txBody>
      </p:sp>
      <p:sp>
        <p:nvSpPr>
          <p:cNvPr id="6" name="Text Placeholder 3">
            <a:extLst>
              <a:ext uri="{FF2B5EF4-FFF2-40B4-BE49-F238E27FC236}">
                <a16:creationId xmlns:a16="http://schemas.microsoft.com/office/drawing/2014/main" id="{58FF5683-CF01-BBF7-AF7C-3916C13B92C6}"/>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Bedrijfsmodellen</a:t>
            </a:r>
          </a:p>
          <a:p>
            <a:pPr algn="r">
              <a:lnSpc>
                <a:spcPts val="3620"/>
              </a:lnSpc>
            </a:pPr>
            <a:endParaRPr lang="en-US" dirty="0">
              <a:solidFill>
                <a:schemeClr val="bg1"/>
              </a:solidFill>
            </a:endParaRPr>
          </a:p>
        </p:txBody>
      </p:sp>
      <p:sp>
        <p:nvSpPr>
          <p:cNvPr id="3" name="TextBox 2">
            <a:extLst>
              <a:ext uri="{FF2B5EF4-FFF2-40B4-BE49-F238E27FC236}">
                <a16:creationId xmlns:a16="http://schemas.microsoft.com/office/drawing/2014/main" id="{D01F40D8-6D7A-0052-4B19-4AA22FC2D271}"/>
              </a:ext>
            </a:extLst>
          </p:cNvPr>
          <p:cNvSpPr txBox="1"/>
          <p:nvPr/>
        </p:nvSpPr>
        <p:spPr>
          <a:xfrm>
            <a:off x="2783103" y="830065"/>
            <a:ext cx="4042549" cy="1015663"/>
          </a:xfrm>
          <a:prstGeom prst="rect">
            <a:avLst/>
          </a:prstGeom>
          <a:noFill/>
        </p:spPr>
        <p:txBody>
          <a:bodyPr wrap="square" rtlCol="0">
            <a:spAutoFit/>
          </a:bodyPr>
          <a:lstStyle/>
          <a:p>
            <a:pPr>
              <a:lnSpc>
                <a:spcPts val="2360"/>
              </a:lnSpc>
            </a:pPr>
            <a:r>
              <a:rPr lang="en-US" sz="2600" b="1" dirty="0">
                <a:solidFill>
                  <a:srgbClr val="EC7C69"/>
                </a:solidFill>
                <a:latin typeface="Calibri" panose="020F0502020204030204" pitchFamily="34" charset="0"/>
                <a:cs typeface="Calibri" panose="020F0502020204030204" pitchFamily="34" charset="0"/>
              </a:rPr>
              <a:t>Prioriteit 2 (€)</a:t>
            </a:r>
          </a:p>
          <a:p>
            <a:pPr>
              <a:lnSpc>
                <a:spcPts val="2360"/>
              </a:lnSpc>
            </a:pPr>
            <a:r>
              <a:rPr lang="en-US" sz="2200" b="1" dirty="0">
                <a:solidFill>
                  <a:srgbClr val="494949"/>
                </a:solidFill>
                <a:latin typeface="Calibri" panose="020F0502020204030204" pitchFamily="34" charset="0"/>
                <a:cs typeface="Calibri" panose="020F0502020204030204" pitchFamily="34" charset="0"/>
              </a:rPr>
              <a:t>Bepaal uw bedrijfsmodel</a:t>
            </a:r>
          </a:p>
          <a:p>
            <a:pPr>
              <a:lnSpc>
                <a:spcPts val="2360"/>
              </a:lnSpc>
            </a:pPr>
            <a:endParaRPr lang="en-US" sz="2200" dirty="0">
              <a:solidFill>
                <a:srgbClr val="494949"/>
              </a:solidFill>
              <a:latin typeface="Calibri" panose="020F0502020204030204" pitchFamily="34" charset="0"/>
              <a:cs typeface="Calibri" panose="020F0502020204030204" pitchFamily="34" charset="0"/>
            </a:endParaRPr>
          </a:p>
        </p:txBody>
      </p:sp>
      <p:sp>
        <p:nvSpPr>
          <p:cNvPr id="4" name="Freeform 12">
            <a:extLst>
              <a:ext uri="{FF2B5EF4-FFF2-40B4-BE49-F238E27FC236}">
                <a16:creationId xmlns:a16="http://schemas.microsoft.com/office/drawing/2014/main" id="{0B5CB33C-5127-85C9-4BC2-F300960800E3}"/>
              </a:ext>
            </a:extLst>
          </p:cNvPr>
          <p:cNvSpPr/>
          <p:nvPr/>
        </p:nvSpPr>
        <p:spPr>
          <a:xfrm rot="5400000">
            <a:off x="3840595" y="-1213104"/>
            <a:ext cx="1308507" cy="4661606"/>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grpSp>
        <p:nvGrpSpPr>
          <p:cNvPr id="8" name="Group 7">
            <a:extLst>
              <a:ext uri="{FF2B5EF4-FFF2-40B4-BE49-F238E27FC236}">
                <a16:creationId xmlns:a16="http://schemas.microsoft.com/office/drawing/2014/main" id="{B749B192-2F9F-770A-1153-0A88626A8D75}"/>
              </a:ext>
            </a:extLst>
          </p:cNvPr>
          <p:cNvGrpSpPr/>
          <p:nvPr/>
        </p:nvGrpSpPr>
        <p:grpSpPr>
          <a:xfrm>
            <a:off x="1763930" y="845379"/>
            <a:ext cx="793524" cy="801083"/>
            <a:chOff x="4897755" y="3322320"/>
            <a:chExt cx="600074" cy="605790"/>
          </a:xfrm>
        </p:grpSpPr>
        <p:sp>
          <p:nvSpPr>
            <p:cNvPr id="11" name="Freeform 15">
              <a:extLst>
                <a:ext uri="{FF2B5EF4-FFF2-40B4-BE49-F238E27FC236}">
                  <a16:creationId xmlns:a16="http://schemas.microsoft.com/office/drawing/2014/main" id="{029DD9D8-9BAD-95DB-130C-3D7F03622BA1}"/>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21" name="Freeform 16">
              <a:extLst>
                <a:ext uri="{FF2B5EF4-FFF2-40B4-BE49-F238E27FC236}">
                  <a16:creationId xmlns:a16="http://schemas.microsoft.com/office/drawing/2014/main" id="{D32D0699-7196-EF54-B36C-7C0E05D64475}"/>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22" name="Graphic 14">
              <a:extLst>
                <a:ext uri="{FF2B5EF4-FFF2-40B4-BE49-F238E27FC236}">
                  <a16:creationId xmlns:a16="http://schemas.microsoft.com/office/drawing/2014/main" id="{392A84A4-3393-EF31-7425-C959B2520BDE}"/>
                </a:ext>
              </a:extLst>
            </p:cNvPr>
            <p:cNvGrpSpPr/>
            <p:nvPr/>
          </p:nvGrpSpPr>
          <p:grpSpPr>
            <a:xfrm>
              <a:off x="5040867" y="3443287"/>
              <a:ext cx="290185" cy="367426"/>
              <a:chOff x="5040867" y="3443287"/>
              <a:chExt cx="290185" cy="367426"/>
            </a:xfrm>
            <a:solidFill>
              <a:srgbClr val="FFFFFF"/>
            </a:solidFill>
          </p:grpSpPr>
          <p:sp>
            <p:nvSpPr>
              <p:cNvPr id="23" name="Freeform 18">
                <a:extLst>
                  <a:ext uri="{FF2B5EF4-FFF2-40B4-BE49-F238E27FC236}">
                    <a16:creationId xmlns:a16="http://schemas.microsoft.com/office/drawing/2014/main" id="{F56E17B1-EF08-9006-5C4C-262C9C35AE35}"/>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24" name="Freeform 19">
                <a:extLst>
                  <a:ext uri="{FF2B5EF4-FFF2-40B4-BE49-F238E27FC236}">
                    <a16:creationId xmlns:a16="http://schemas.microsoft.com/office/drawing/2014/main" id="{379362EF-1420-DCB7-C0EF-085A775FE1D8}"/>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7855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B3BF-2451-D03E-FDD2-E51FBC36BEC4}"/>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A54BE240-27ED-1631-4D86-DF11C1541712}"/>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459597"/>
          </a:solidFill>
          <a:ln w="24491" cap="flat">
            <a:noFill/>
            <a:prstDash val="solid"/>
            <a:miter/>
          </a:ln>
        </p:spPr>
        <p:txBody>
          <a:bodyPr wrap="square" rtlCol="0" anchor="ctr">
            <a:noAutofit/>
          </a:bodyPr>
          <a:lstStyle/>
          <a:p>
            <a:endParaRPr lang="en-US"/>
          </a:p>
        </p:txBody>
      </p:sp>
      <p:sp>
        <p:nvSpPr>
          <p:cNvPr id="7" name="Slide Number Placeholder 5">
            <a:extLst>
              <a:ext uri="{FF2B5EF4-FFF2-40B4-BE49-F238E27FC236}">
                <a16:creationId xmlns:a16="http://schemas.microsoft.com/office/drawing/2014/main" id="{38CB9CA7-009B-3EB4-8AFE-A76B9B4BD3A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21</a:t>
            </a:fld>
            <a:endParaRPr lang="fr-CA" sz="1200" dirty="0"/>
          </a:p>
        </p:txBody>
      </p:sp>
      <p:sp>
        <p:nvSpPr>
          <p:cNvPr id="2" name="TextBox 1">
            <a:extLst>
              <a:ext uri="{FF2B5EF4-FFF2-40B4-BE49-F238E27FC236}">
                <a16:creationId xmlns:a16="http://schemas.microsoft.com/office/drawing/2014/main" id="{A0E20347-144D-AFC6-0515-3C43520EE09E}"/>
              </a:ext>
            </a:extLst>
          </p:cNvPr>
          <p:cNvSpPr txBox="1"/>
          <p:nvPr/>
        </p:nvSpPr>
        <p:spPr>
          <a:xfrm>
            <a:off x="2039428" y="1866737"/>
            <a:ext cx="9463724" cy="4966231"/>
          </a:xfrm>
          <a:prstGeom prst="rect">
            <a:avLst/>
          </a:prstGeom>
          <a:noFill/>
        </p:spPr>
        <p:txBody>
          <a:bodyPr wrap="square">
            <a:spAutoFit/>
          </a:bodyPr>
          <a:lstStyle/>
          <a:p>
            <a:pPr>
              <a:lnSpc>
                <a:spcPts val="2340"/>
              </a:lnSpc>
              <a:spcAft>
                <a:spcPts val="1200"/>
              </a:spcAft>
            </a:pPr>
            <a:r>
              <a:rPr lang="en-US" sz="2400" b="1" dirty="0">
                <a:solidFill>
                  <a:srgbClr val="EC7C69"/>
                </a:solidFill>
              </a:rPr>
              <a:t>Standaard bedrijfsmodellen en hun kostenoverwegingen: </a:t>
            </a:r>
          </a:p>
          <a:p>
            <a:pPr marL="342900" indent="-342900">
              <a:lnSpc>
                <a:spcPts val="2340"/>
              </a:lnSpc>
              <a:buClr>
                <a:srgbClr val="459597"/>
              </a:buClr>
              <a:buFont typeface="Arial" panose="020B0604020202020204" pitchFamily="34" charset="0"/>
              <a:buChar char="•"/>
            </a:pPr>
            <a:r>
              <a:rPr lang="en-US" sz="2200" b="1" dirty="0">
                <a:solidFill>
                  <a:srgbClr val="494949"/>
                </a:solidFill>
              </a:rPr>
              <a:t>Door de eigenaar geëxploiteerde glampinglocatie</a:t>
            </a:r>
            <a:r>
              <a:rPr lang="en-US" sz="2200" dirty="0">
                <a:solidFill>
                  <a:srgbClr val="494949"/>
                </a:solidFill>
              </a:rPr>
              <a:t>: Direct beheer betekent volledige controle, maar vereist een investering in tijd. Matige opstartkosten </a:t>
            </a:r>
            <a:r>
              <a:rPr lang="en-US" sz="2200" b="1" dirty="0">
                <a:solidFill>
                  <a:srgbClr val="494949"/>
                </a:solidFill>
              </a:rPr>
              <a:t>(€ 60.000–€ 150.000 voor 3–5 units).</a:t>
            </a:r>
          </a:p>
          <a:p>
            <a:pPr marL="342900" indent="-342900">
              <a:lnSpc>
                <a:spcPts val="2340"/>
              </a:lnSpc>
              <a:buClr>
                <a:srgbClr val="459597"/>
              </a:buClr>
              <a:buFont typeface="Arial" panose="020B0604020202020204" pitchFamily="34" charset="0"/>
              <a:buChar char="•"/>
            </a:pPr>
            <a:r>
              <a:rPr lang="en-US" sz="2200" b="1" dirty="0" err="1">
                <a:solidFill>
                  <a:srgbClr val="494949"/>
                </a:solidFill>
              </a:rPr>
              <a:t>Boerderijverblijf/agriturismo</a:t>
            </a:r>
            <a:r>
              <a:rPr lang="en-US" sz="2200" dirty="0">
                <a:solidFill>
                  <a:srgbClr val="494949"/>
                </a:solidFill>
              </a:rPr>
              <a:t>: Combineer accommodatie met landbouw. Veel voorkomend in Italië en Slovenië. Mogelijk is een agritoerisme-certificering vereist. Komt in aanmerking voor financiering voor plattelandsontwikkeling. Matige tot hoge investering, afhankelijk van upgrades van de locatie</a:t>
            </a:r>
          </a:p>
          <a:p>
            <a:pPr marL="342900" indent="-342900">
              <a:lnSpc>
                <a:spcPts val="2340"/>
              </a:lnSpc>
              <a:buClr>
                <a:srgbClr val="459597"/>
              </a:buClr>
              <a:buFont typeface="Arial" panose="020B0604020202020204" pitchFamily="34" charset="0"/>
              <a:buChar char="•"/>
            </a:pPr>
            <a:r>
              <a:rPr lang="en-US" sz="2200" b="1" dirty="0">
                <a:solidFill>
                  <a:srgbClr val="494949"/>
                </a:solidFill>
              </a:rPr>
              <a:t>Seizoensverhuur van pods/yurts</a:t>
            </a:r>
            <a:r>
              <a:rPr lang="en-US" sz="2200" dirty="0">
                <a:solidFill>
                  <a:srgbClr val="494949"/>
                </a:solidFill>
              </a:rPr>
              <a:t>: Lagere initiële kosten (vanaf </a:t>
            </a:r>
            <a:r>
              <a:rPr lang="en-US" sz="2200" b="1" dirty="0">
                <a:solidFill>
                  <a:srgbClr val="494949"/>
                </a:solidFill>
              </a:rPr>
              <a:t>€ 10.000/eenheid), </a:t>
            </a:r>
            <a:r>
              <a:rPr lang="en-US" sz="2200" dirty="0">
                <a:solidFill>
                  <a:srgbClr val="494949"/>
                </a:solidFill>
              </a:rPr>
              <a:t>maar je hebt nog steeds toiletten, terrassen en verzekeringen nodig. Seizoensgebonden beperkingen zijn van toepassing, tenzij </a:t>
            </a:r>
            <a:r>
              <a:rPr lang="en-US" sz="2200" dirty="0" err="1">
                <a:solidFill>
                  <a:srgbClr val="494949"/>
                </a:solidFill>
              </a:rPr>
              <a:t>winterklaar gemaakt</a:t>
            </a:r>
            <a:r>
              <a:rPr lang="en-US" sz="2200" dirty="0">
                <a:solidFill>
                  <a:srgbClr val="494949"/>
                </a:solidFill>
              </a:rPr>
              <a:t>.</a:t>
            </a:r>
          </a:p>
          <a:p>
            <a:pPr marL="342900" indent="-342900">
              <a:lnSpc>
                <a:spcPts val="2340"/>
              </a:lnSpc>
              <a:buClr>
                <a:srgbClr val="459597"/>
              </a:buClr>
              <a:buFont typeface="Arial" panose="020B0604020202020204" pitchFamily="34" charset="0"/>
              <a:buChar char="•"/>
            </a:pPr>
            <a:r>
              <a:rPr lang="en-US" sz="2200" b="1" dirty="0">
                <a:solidFill>
                  <a:srgbClr val="494949"/>
                </a:solidFill>
              </a:rPr>
              <a:t>Eco-retraite of wellnesskamp</a:t>
            </a:r>
            <a:r>
              <a:rPr lang="en-US" sz="2200" dirty="0">
                <a:solidFill>
                  <a:srgbClr val="494949"/>
                </a:solidFill>
              </a:rPr>
              <a:t>: Premiummarkt met hoge normen. Vereist gediplomeerde beoefenaars en gemeenschappelijke ruimte. Hoge investering (vaak </a:t>
            </a:r>
            <a:r>
              <a:rPr lang="en-US" sz="2200" b="1" dirty="0">
                <a:solidFill>
                  <a:srgbClr val="494949"/>
                </a:solidFill>
              </a:rPr>
              <a:t>€ 150.000–€ 500.000 voor 5–10 eenheden </a:t>
            </a:r>
            <a:r>
              <a:rPr lang="en-US" sz="2200" dirty="0">
                <a:solidFill>
                  <a:srgbClr val="494949"/>
                </a:solidFill>
              </a:rPr>
              <a:t>en retraitefaciliteiten).</a:t>
            </a:r>
          </a:p>
          <a:p>
            <a:pPr marL="342900" indent="-342900">
              <a:lnSpc>
                <a:spcPts val="2340"/>
              </a:lnSpc>
              <a:spcAft>
                <a:spcPts val="1200"/>
              </a:spcAft>
              <a:buClr>
                <a:srgbClr val="459597"/>
              </a:buClr>
              <a:buFont typeface="Arial" panose="020B0604020202020204" pitchFamily="34" charset="0"/>
              <a:buChar char="•"/>
            </a:pPr>
            <a:endParaRPr lang="en-US" sz="2200" dirty="0">
              <a:solidFill>
                <a:srgbClr val="494949"/>
              </a:solidFill>
            </a:endParaRPr>
          </a:p>
        </p:txBody>
      </p:sp>
      <p:pic>
        <p:nvPicPr>
          <p:cNvPr id="14" name="Picture 13">
            <a:extLst>
              <a:ext uri="{FF2B5EF4-FFF2-40B4-BE49-F238E27FC236}">
                <a16:creationId xmlns:a16="http://schemas.microsoft.com/office/drawing/2014/main" id="{67A80C05-561E-30A9-B704-C344EE8FD55D}"/>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6" name="Text Placeholder 3">
            <a:extLst>
              <a:ext uri="{FF2B5EF4-FFF2-40B4-BE49-F238E27FC236}">
                <a16:creationId xmlns:a16="http://schemas.microsoft.com/office/drawing/2014/main" id="{E79932EF-1A5D-950C-A90F-5EBD9D000433}"/>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Bedrijfsmodellen</a:t>
            </a:r>
          </a:p>
          <a:p>
            <a:pPr algn="r">
              <a:lnSpc>
                <a:spcPts val="3620"/>
              </a:lnSpc>
            </a:pPr>
            <a:endParaRPr lang="en-US" dirty="0">
              <a:solidFill>
                <a:schemeClr val="bg1"/>
              </a:solidFill>
            </a:endParaRPr>
          </a:p>
        </p:txBody>
      </p:sp>
      <p:cxnSp>
        <p:nvCxnSpPr>
          <p:cNvPr id="8" name="Straight Connector 7">
            <a:extLst>
              <a:ext uri="{FF2B5EF4-FFF2-40B4-BE49-F238E27FC236}">
                <a16:creationId xmlns:a16="http://schemas.microsoft.com/office/drawing/2014/main" id="{9E604234-B695-6D3D-8D90-2ACE03DF8250}"/>
              </a:ext>
            </a:extLst>
          </p:cNvPr>
          <p:cNvCxnSpPr>
            <a:cxnSpLocks/>
          </p:cNvCxnSpPr>
          <p:nvPr/>
        </p:nvCxnSpPr>
        <p:spPr>
          <a:xfrm>
            <a:off x="1739640" y="1765739"/>
            <a:ext cx="779387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394DC7B2-2D38-3BA9-54FA-9C5EFBF316D7}"/>
              </a:ext>
            </a:extLst>
          </p:cNvPr>
          <p:cNvSpPr txBox="1">
            <a:spLocks/>
          </p:cNvSpPr>
          <p:nvPr/>
        </p:nvSpPr>
        <p:spPr>
          <a:xfrm>
            <a:off x="2039428" y="400242"/>
            <a:ext cx="8796212"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Inzicht in de kosten achter verschillende bedrijfsmodellen </a:t>
            </a:r>
          </a:p>
          <a:p>
            <a:pPr>
              <a:lnSpc>
                <a:spcPts val="2900"/>
              </a:lnSpc>
            </a:pPr>
            <a:r>
              <a:rPr lang="en-US" b="0" dirty="0">
                <a:solidFill>
                  <a:srgbClr val="494949"/>
                </a:solidFill>
              </a:rPr>
              <a:t>Wat is uw bedrijfsmodel: kostenoverwegingen</a:t>
            </a:r>
          </a:p>
          <a:p>
            <a:pPr>
              <a:lnSpc>
                <a:spcPts val="2900"/>
              </a:lnSpc>
            </a:pPr>
            <a:r>
              <a:rPr lang="en-US" dirty="0">
                <a:solidFill>
                  <a:srgbClr val="459597"/>
                </a:solidFill>
              </a:rPr>
              <a:t> </a:t>
            </a:r>
          </a:p>
          <a:p>
            <a:pPr>
              <a:lnSpc>
                <a:spcPts val="2900"/>
              </a:lnSpc>
            </a:pPr>
            <a:endParaRPr lang="en-US" dirty="0"/>
          </a:p>
        </p:txBody>
      </p:sp>
    </p:spTree>
    <p:extLst>
      <p:ext uri="{BB962C8B-B14F-4D97-AF65-F5344CB8AC3E}">
        <p14:creationId xmlns:p14="http://schemas.microsoft.com/office/powerpoint/2010/main" val="80435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15E9-2781-D778-239E-4B9D0BFBA9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996558-0989-E634-F5C0-48A21DAA1E0F}"/>
              </a:ext>
            </a:extLst>
          </p:cNvPr>
          <p:cNvSpPr>
            <a:spLocks noGrp="1"/>
          </p:cNvSpPr>
          <p:nvPr>
            <p:ph type="body" sz="quarter" idx="18"/>
          </p:nvPr>
        </p:nvSpPr>
        <p:spPr>
          <a:xfrm>
            <a:off x="7270955" y="1618150"/>
            <a:ext cx="4249875" cy="870198"/>
          </a:xfrm>
        </p:spPr>
        <p:txBody>
          <a:bodyPr/>
          <a:lstStyle/>
          <a:p>
            <a:pPr>
              <a:lnSpc>
                <a:spcPts val="3240"/>
              </a:lnSpc>
            </a:pPr>
            <a:r>
              <a:rPr lang="en-GB" sz="3200" dirty="0"/>
              <a:t>Weet waar klanten voor willen betalen: aantrekkingskracht en verwachtingen van gasten</a:t>
            </a:r>
          </a:p>
          <a:p>
            <a:pPr>
              <a:lnSpc>
                <a:spcPts val="3240"/>
              </a:lnSpc>
            </a:pPr>
            <a:endParaRPr lang="en-GB" sz="3200" dirty="0"/>
          </a:p>
        </p:txBody>
      </p:sp>
      <p:sp>
        <p:nvSpPr>
          <p:cNvPr id="3" name="Text Placeholder 2">
            <a:extLst>
              <a:ext uri="{FF2B5EF4-FFF2-40B4-BE49-F238E27FC236}">
                <a16:creationId xmlns:a16="http://schemas.microsoft.com/office/drawing/2014/main" id="{94E0326C-A6F3-F01B-35EC-C4CC0164AACF}"/>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03</a:t>
            </a:r>
          </a:p>
        </p:txBody>
      </p:sp>
      <p:sp>
        <p:nvSpPr>
          <p:cNvPr id="29" name="Slide Number Placeholder 5">
            <a:extLst>
              <a:ext uri="{FF2B5EF4-FFF2-40B4-BE49-F238E27FC236}">
                <a16:creationId xmlns:a16="http://schemas.microsoft.com/office/drawing/2014/main" id="{1B2A848A-FADA-3B55-A6E8-A07D382C4FB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22</a:t>
            </a:fld>
            <a:endParaRPr lang="fr-CA" sz="1200" dirty="0"/>
          </a:p>
        </p:txBody>
      </p:sp>
      <p:sp>
        <p:nvSpPr>
          <p:cNvPr id="4" name="Text Placeholder 4">
            <a:extLst>
              <a:ext uri="{FF2B5EF4-FFF2-40B4-BE49-F238E27FC236}">
                <a16:creationId xmlns:a16="http://schemas.microsoft.com/office/drawing/2014/main" id="{97D80A89-1767-F8D7-E588-DA1F81286F8B}"/>
              </a:ext>
            </a:extLst>
          </p:cNvPr>
          <p:cNvSpPr txBox="1">
            <a:spLocks/>
          </p:cNvSpPr>
          <p:nvPr/>
        </p:nvSpPr>
        <p:spPr>
          <a:xfrm>
            <a:off x="3697260" y="3722218"/>
            <a:ext cx="7820367" cy="70420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pPr>
            <a:r>
              <a:rPr lang="en-US" dirty="0"/>
              <a:t>Uw gasten zijn bepalend voor uw omzet, dus het is essentieel om te begrijpen </a:t>
            </a:r>
            <a:r>
              <a:rPr lang="en-US" b="1" dirty="0"/>
              <a:t>wat zij belangrijk vinden en waarvoor zij bereid zijn te betalen</a:t>
            </a:r>
            <a:r>
              <a:rPr lang="en-US" dirty="0"/>
              <a:t>. Of het nu gaat om privacy, milieuvriendelijke voorzieningen, culturele verhalen of wellness-extra's, aantrekkingskracht vertaalt zich direct in boekingspercentages en prijszettingsvermogen. Als u deze stap overslaat, leidt dat tot een kostbare discrepantie tussen wat u aanbiedt en wat gasten willen. Door uw doelgroep te onderzoeken, kunt u vanaf het begin winstgevende beslissingen nemen over ontwerp en service.</a:t>
            </a:r>
            <a:endParaRPr lang="en-IE" dirty="0"/>
          </a:p>
        </p:txBody>
      </p:sp>
      <p:sp>
        <p:nvSpPr>
          <p:cNvPr id="5" name="Text Placeholder 4">
            <a:extLst>
              <a:ext uri="{FF2B5EF4-FFF2-40B4-BE49-F238E27FC236}">
                <a16:creationId xmlns:a16="http://schemas.microsoft.com/office/drawing/2014/main" id="{9BCBBA66-40C7-E724-197A-CB0312A39D8A}"/>
              </a:ext>
            </a:extLst>
          </p:cNvPr>
          <p:cNvSpPr txBox="1">
            <a:spLocks/>
          </p:cNvSpPr>
          <p:nvPr/>
        </p:nvSpPr>
        <p:spPr>
          <a:xfrm>
            <a:off x="473839" y="3990914"/>
            <a:ext cx="2855150"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b="1" dirty="0">
                <a:solidFill>
                  <a:srgbClr val="EC7C69"/>
                </a:solidFill>
              </a:rPr>
              <a:t>Begrijp wie uw gasten zijn en waarvoor ze extra willen betalen, zodat u uw aanbod kunt afstemmen op de vraag en uw inkomsten kunt maximaliseren.</a:t>
            </a:r>
          </a:p>
          <a:p>
            <a:pPr>
              <a:lnSpc>
                <a:spcPts val="2360"/>
              </a:lnSpc>
            </a:pPr>
            <a:endParaRPr lang="en-IE" dirty="0">
              <a:solidFill>
                <a:srgbClr val="EC7C69"/>
              </a:solidFill>
            </a:endParaRPr>
          </a:p>
        </p:txBody>
      </p:sp>
      <p:pic>
        <p:nvPicPr>
          <p:cNvPr id="10" name="Picture Placeholder 9" descr="A person and person sitting at a table&#10;&#10;AI-generated content may be incorrect.">
            <a:extLst>
              <a:ext uri="{FF2B5EF4-FFF2-40B4-BE49-F238E27FC236}">
                <a16:creationId xmlns:a16="http://schemas.microsoft.com/office/drawing/2014/main" id="{6BB767E3-2691-E9AE-7435-C611AD397FBE}"/>
              </a:ext>
            </a:extLst>
          </p:cNvPr>
          <p:cNvPicPr>
            <a:picLocks noGrp="1" noChangeAspect="1"/>
          </p:cNvPicPr>
          <p:nvPr>
            <p:ph type="pic" sz="quarter" idx="67"/>
          </p:nvPr>
        </p:nvPicPr>
        <p:blipFill>
          <a:blip r:embed="rId2"/>
          <a:srcRect t="734" b="734"/>
          <a:stretch>
            <a:fillRect/>
          </a:stretch>
        </p:blipFill>
        <p:spPr/>
      </p:pic>
    </p:spTree>
    <p:extLst>
      <p:ext uri="{BB962C8B-B14F-4D97-AF65-F5344CB8AC3E}">
        <p14:creationId xmlns:p14="http://schemas.microsoft.com/office/powerpoint/2010/main" val="222643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77CB-D421-DDFB-DA4B-2D9ABAE8DDB2}"/>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CB82386F-A9CB-4AB7-8BCB-9BB17EEB8C72}"/>
              </a:ext>
            </a:extLst>
          </p:cNvPr>
          <p:cNvSpPr/>
          <p:nvPr/>
        </p:nvSpPr>
        <p:spPr>
          <a:xfrm>
            <a:off x="-1" y="0"/>
            <a:ext cx="1534450" cy="6194605"/>
          </a:xfrm>
          <a:custGeom>
            <a:avLst/>
            <a:gdLst>
              <a:gd name="connsiteX0" fmla="*/ 1 w 1534450"/>
              <a:gd name="connsiteY0" fmla="*/ 0 h 6194605"/>
              <a:gd name="connsiteX1" fmla="*/ 214586 w 1534450"/>
              <a:gd name="connsiteY1" fmla="*/ 0 h 6194605"/>
              <a:gd name="connsiteX2" fmla="*/ 214586 w 1534450"/>
              <a:gd name="connsiteY2" fmla="*/ 1 h 6194605"/>
              <a:gd name="connsiteX3" fmla="*/ 473397 w 1534450"/>
              <a:gd name="connsiteY3" fmla="*/ 1 h 6194605"/>
              <a:gd name="connsiteX4" fmla="*/ 744369 w 1534450"/>
              <a:gd name="connsiteY4" fmla="*/ 1 h 6194605"/>
              <a:gd name="connsiteX5" fmla="*/ 814003 w 1534450"/>
              <a:gd name="connsiteY5" fmla="*/ 1 h 6194605"/>
              <a:gd name="connsiteX6" fmla="*/ 922872 w 1534450"/>
              <a:gd name="connsiteY6" fmla="*/ 1 h 6194605"/>
              <a:gd name="connsiteX7" fmla="*/ 1084975 w 1534450"/>
              <a:gd name="connsiteY7" fmla="*/ 1 h 6194605"/>
              <a:gd name="connsiteX8" fmla="*/ 1193844 w 1534450"/>
              <a:gd name="connsiteY8" fmla="*/ 1 h 6194605"/>
              <a:gd name="connsiteX9" fmla="*/ 1263478 w 1534450"/>
              <a:gd name="connsiteY9" fmla="*/ 1 h 6194605"/>
              <a:gd name="connsiteX10" fmla="*/ 1534450 w 1534450"/>
              <a:gd name="connsiteY10" fmla="*/ 1 h 6194605"/>
              <a:gd name="connsiteX11" fmla="*/ 1534450 w 1534450"/>
              <a:gd name="connsiteY11" fmla="*/ 280558 h 6194605"/>
              <a:gd name="connsiteX12" fmla="*/ 1534450 w 1534450"/>
              <a:gd name="connsiteY12" fmla="*/ 323234 h 6194605"/>
              <a:gd name="connsiteX13" fmla="*/ 1534450 w 1534450"/>
              <a:gd name="connsiteY13" fmla="*/ 603792 h 6194605"/>
              <a:gd name="connsiteX14" fmla="*/ 1534450 w 1534450"/>
              <a:gd name="connsiteY14" fmla="*/ 691592 h 6194605"/>
              <a:gd name="connsiteX15" fmla="*/ 1534450 w 1534450"/>
              <a:gd name="connsiteY15" fmla="*/ 972149 h 6194605"/>
              <a:gd name="connsiteX16" fmla="*/ 1534450 w 1534450"/>
              <a:gd name="connsiteY16" fmla="*/ 1014826 h 6194605"/>
              <a:gd name="connsiteX17" fmla="*/ 1534450 w 1534450"/>
              <a:gd name="connsiteY17" fmla="*/ 1295384 h 6194605"/>
              <a:gd name="connsiteX18" fmla="*/ 1534450 w 1534450"/>
              <a:gd name="connsiteY18" fmla="*/ 1706708 h 6194605"/>
              <a:gd name="connsiteX19" fmla="*/ 1534450 w 1534450"/>
              <a:gd name="connsiteY19" fmla="*/ 1987265 h 6194605"/>
              <a:gd name="connsiteX20" fmla="*/ 1534450 w 1534450"/>
              <a:gd name="connsiteY20" fmla="*/ 2029942 h 6194605"/>
              <a:gd name="connsiteX21" fmla="*/ 1534450 w 1534450"/>
              <a:gd name="connsiteY21" fmla="*/ 2310499 h 6194605"/>
              <a:gd name="connsiteX22" fmla="*/ 1534450 w 1534450"/>
              <a:gd name="connsiteY22" fmla="*/ 2398299 h 6194605"/>
              <a:gd name="connsiteX23" fmla="*/ 1534450 w 1534450"/>
              <a:gd name="connsiteY23" fmla="*/ 2678857 h 6194605"/>
              <a:gd name="connsiteX24" fmla="*/ 1534450 w 1534450"/>
              <a:gd name="connsiteY24" fmla="*/ 2721534 h 6194605"/>
              <a:gd name="connsiteX25" fmla="*/ 1534450 w 1534450"/>
              <a:gd name="connsiteY25" fmla="*/ 2983125 h 6194605"/>
              <a:gd name="connsiteX26" fmla="*/ 1534450 w 1534450"/>
              <a:gd name="connsiteY26" fmla="*/ 3002091 h 6194605"/>
              <a:gd name="connsiteX27" fmla="*/ 1534450 w 1534450"/>
              <a:gd name="connsiteY27" fmla="*/ 3263682 h 6194605"/>
              <a:gd name="connsiteX28" fmla="*/ 1534450 w 1534450"/>
              <a:gd name="connsiteY28" fmla="*/ 3306358 h 6194605"/>
              <a:gd name="connsiteX29" fmla="*/ 1534450 w 1534450"/>
              <a:gd name="connsiteY29" fmla="*/ 3586916 h 6194605"/>
              <a:gd name="connsiteX30" fmla="*/ 1534450 w 1534450"/>
              <a:gd name="connsiteY30" fmla="*/ 3674717 h 6194605"/>
              <a:gd name="connsiteX31" fmla="*/ 1534450 w 1534450"/>
              <a:gd name="connsiteY31" fmla="*/ 3955274 h 6194605"/>
              <a:gd name="connsiteX32" fmla="*/ 1534450 w 1534450"/>
              <a:gd name="connsiteY32" fmla="*/ 3997950 h 6194605"/>
              <a:gd name="connsiteX33" fmla="*/ 1534450 w 1534450"/>
              <a:gd name="connsiteY33" fmla="*/ 4278508 h 6194605"/>
              <a:gd name="connsiteX34" fmla="*/ 1534450 w 1534450"/>
              <a:gd name="connsiteY34" fmla="*/ 4689832 h 6194605"/>
              <a:gd name="connsiteX35" fmla="*/ 1534450 w 1534450"/>
              <a:gd name="connsiteY35" fmla="*/ 4970389 h 6194605"/>
              <a:gd name="connsiteX36" fmla="*/ 1534450 w 1534450"/>
              <a:gd name="connsiteY36" fmla="*/ 5013066 h 6194605"/>
              <a:gd name="connsiteX37" fmla="*/ 1534450 w 1534450"/>
              <a:gd name="connsiteY37" fmla="*/ 5293623 h 6194605"/>
              <a:gd name="connsiteX38" fmla="*/ 1534450 w 1534450"/>
              <a:gd name="connsiteY38" fmla="*/ 5381423 h 6194605"/>
              <a:gd name="connsiteX39" fmla="*/ 1534450 w 1534450"/>
              <a:gd name="connsiteY39" fmla="*/ 5661981 h 6194605"/>
              <a:gd name="connsiteX40" fmla="*/ 1534450 w 1534450"/>
              <a:gd name="connsiteY40" fmla="*/ 5704658 h 6194605"/>
              <a:gd name="connsiteX41" fmla="*/ 1534450 w 1534450"/>
              <a:gd name="connsiteY41" fmla="*/ 5985215 h 6194605"/>
              <a:gd name="connsiteX42" fmla="*/ 1291991 w 1534450"/>
              <a:gd name="connsiteY42" fmla="*/ 6194605 h 6194605"/>
              <a:gd name="connsiteX43" fmla="*/ 1021020 w 1534450"/>
              <a:gd name="connsiteY43" fmla="*/ 6194605 h 6194605"/>
              <a:gd name="connsiteX44" fmla="*/ 951383 w 1534450"/>
              <a:gd name="connsiteY44" fmla="*/ 6194605 h 6194605"/>
              <a:gd name="connsiteX45" fmla="*/ 842515 w 1534450"/>
              <a:gd name="connsiteY45" fmla="*/ 6194605 h 6194605"/>
              <a:gd name="connsiteX46" fmla="*/ 680412 w 1534450"/>
              <a:gd name="connsiteY46" fmla="*/ 6194605 h 6194605"/>
              <a:gd name="connsiteX47" fmla="*/ 571543 w 1534450"/>
              <a:gd name="connsiteY47" fmla="*/ 6194605 h 6194605"/>
              <a:gd name="connsiteX48" fmla="*/ 501908 w 1534450"/>
              <a:gd name="connsiteY48" fmla="*/ 6194605 h 6194605"/>
              <a:gd name="connsiteX49" fmla="*/ 230937 w 1534450"/>
              <a:gd name="connsiteY49" fmla="*/ 6194605 h 6194605"/>
              <a:gd name="connsiteX50" fmla="*/ 0 w 1534450"/>
              <a:gd name="connsiteY50" fmla="*/ 6194605 h 6194605"/>
              <a:gd name="connsiteX51" fmla="*/ 0 w 1534450"/>
              <a:gd name="connsiteY51" fmla="*/ 6054968 h 6194605"/>
              <a:gd name="connsiteX52" fmla="*/ 0 w 1534450"/>
              <a:gd name="connsiteY52" fmla="*/ 5508071 h 6194605"/>
              <a:gd name="connsiteX53" fmla="*/ 0 w 1534450"/>
              <a:gd name="connsiteY53" fmla="*/ 5367526 h 6194605"/>
              <a:gd name="connsiteX54" fmla="*/ 0 w 1534450"/>
              <a:gd name="connsiteY54" fmla="*/ 5147800 h 6194605"/>
              <a:gd name="connsiteX55" fmla="*/ 0 w 1534450"/>
              <a:gd name="connsiteY55" fmla="*/ 4820627 h 6194605"/>
              <a:gd name="connsiteX56" fmla="*/ 0 w 1534450"/>
              <a:gd name="connsiteY56" fmla="*/ 4600898 h 6194605"/>
              <a:gd name="connsiteX57" fmla="*/ 0 w 1534450"/>
              <a:gd name="connsiteY57" fmla="*/ 4460357 h 6194605"/>
              <a:gd name="connsiteX58" fmla="*/ 0 w 1534450"/>
              <a:gd name="connsiteY58" fmla="*/ 3913457 h 6194605"/>
              <a:gd name="connsiteX59" fmla="*/ 1 w 1534450"/>
              <a:gd name="connsiteY59" fmla="*/ 3913457 h 6194605"/>
              <a:gd name="connsiteX60" fmla="*/ 1 w 1534450"/>
              <a:gd name="connsiteY60" fmla="*/ 3391103 h 6194605"/>
              <a:gd name="connsiteX61" fmla="*/ 1 w 1534450"/>
              <a:gd name="connsiteY61" fmla="*/ 3288458 h 6194605"/>
              <a:gd name="connsiteX62" fmla="*/ 0 w 1534450"/>
              <a:gd name="connsiteY62" fmla="*/ 3288458 h 6194605"/>
              <a:gd name="connsiteX63" fmla="*/ 0 w 1534450"/>
              <a:gd name="connsiteY63" fmla="*/ 3182336 h 6194605"/>
              <a:gd name="connsiteX64" fmla="*/ 1 w 1534450"/>
              <a:gd name="connsiteY64" fmla="*/ 3182336 h 6194605"/>
              <a:gd name="connsiteX65" fmla="*/ 1 w 1534450"/>
              <a:gd name="connsiteY65" fmla="*/ 2930973 h 6194605"/>
              <a:gd name="connsiteX66" fmla="*/ 0 w 1534450"/>
              <a:gd name="connsiteY66" fmla="*/ 2930973 h 6194605"/>
              <a:gd name="connsiteX67" fmla="*/ 0 w 1534450"/>
              <a:gd name="connsiteY67" fmla="*/ 2604180 h 6194605"/>
              <a:gd name="connsiteX68" fmla="*/ 0 w 1534450"/>
              <a:gd name="connsiteY68" fmla="*/ 2383049 h 6194605"/>
              <a:gd name="connsiteX69" fmla="*/ 0 w 1534450"/>
              <a:gd name="connsiteY69" fmla="*/ 1836151 h 6194605"/>
              <a:gd name="connsiteX70" fmla="*/ 0 w 1534450"/>
              <a:gd name="connsiteY70" fmla="*/ 1695606 h 6194605"/>
              <a:gd name="connsiteX71" fmla="*/ 0 w 1534450"/>
              <a:gd name="connsiteY71" fmla="*/ 1475879 h 6194605"/>
              <a:gd name="connsiteX72" fmla="*/ 0 w 1534450"/>
              <a:gd name="connsiteY72" fmla="*/ 1148708 h 6194605"/>
              <a:gd name="connsiteX73" fmla="*/ 0 w 1534450"/>
              <a:gd name="connsiteY73" fmla="*/ 928979 h 6194605"/>
              <a:gd name="connsiteX74" fmla="*/ 0 w 1534450"/>
              <a:gd name="connsiteY74" fmla="*/ 788436 h 6194605"/>
              <a:gd name="connsiteX75" fmla="*/ 0 w 1534450"/>
              <a:gd name="connsiteY75" fmla="*/ 241537 h 6194605"/>
              <a:gd name="connsiteX76" fmla="*/ 1 w 1534450"/>
              <a:gd name="connsiteY76" fmla="*/ 241537 h 619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34450" h="6194605">
                <a:moveTo>
                  <a:pt x="1" y="0"/>
                </a:moveTo>
                <a:lnTo>
                  <a:pt x="214586" y="0"/>
                </a:lnTo>
                <a:lnTo>
                  <a:pt x="214586" y="1"/>
                </a:lnTo>
                <a:lnTo>
                  <a:pt x="473397" y="1"/>
                </a:lnTo>
                <a:lnTo>
                  <a:pt x="744369" y="1"/>
                </a:lnTo>
                <a:lnTo>
                  <a:pt x="814003" y="1"/>
                </a:lnTo>
                <a:lnTo>
                  <a:pt x="922872" y="1"/>
                </a:lnTo>
                <a:lnTo>
                  <a:pt x="1084975" y="1"/>
                </a:lnTo>
                <a:lnTo>
                  <a:pt x="1193844" y="1"/>
                </a:lnTo>
                <a:lnTo>
                  <a:pt x="1263478" y="1"/>
                </a:lnTo>
                <a:lnTo>
                  <a:pt x="1534450" y="1"/>
                </a:lnTo>
                <a:lnTo>
                  <a:pt x="1534450" y="280558"/>
                </a:lnTo>
                <a:lnTo>
                  <a:pt x="1534450" y="323234"/>
                </a:lnTo>
                <a:lnTo>
                  <a:pt x="1534450" y="603792"/>
                </a:lnTo>
                <a:lnTo>
                  <a:pt x="1534450" y="691592"/>
                </a:lnTo>
                <a:lnTo>
                  <a:pt x="1534450" y="972149"/>
                </a:lnTo>
                <a:lnTo>
                  <a:pt x="1534450" y="1014826"/>
                </a:lnTo>
                <a:lnTo>
                  <a:pt x="1534450" y="1295384"/>
                </a:lnTo>
                <a:lnTo>
                  <a:pt x="1534450" y="1706708"/>
                </a:lnTo>
                <a:lnTo>
                  <a:pt x="1534450" y="1987265"/>
                </a:lnTo>
                <a:lnTo>
                  <a:pt x="1534450" y="2029942"/>
                </a:lnTo>
                <a:lnTo>
                  <a:pt x="1534450" y="2310499"/>
                </a:lnTo>
                <a:lnTo>
                  <a:pt x="1534450" y="2398299"/>
                </a:lnTo>
                <a:lnTo>
                  <a:pt x="1534450" y="2678857"/>
                </a:lnTo>
                <a:lnTo>
                  <a:pt x="1534450" y="2721534"/>
                </a:lnTo>
                <a:lnTo>
                  <a:pt x="1534450" y="2983125"/>
                </a:lnTo>
                <a:lnTo>
                  <a:pt x="1534450" y="3002091"/>
                </a:lnTo>
                <a:lnTo>
                  <a:pt x="1534450" y="3263682"/>
                </a:lnTo>
                <a:lnTo>
                  <a:pt x="1534450" y="3306358"/>
                </a:lnTo>
                <a:lnTo>
                  <a:pt x="1534450" y="3586916"/>
                </a:lnTo>
                <a:lnTo>
                  <a:pt x="1534450" y="3674717"/>
                </a:lnTo>
                <a:lnTo>
                  <a:pt x="1534450" y="3955274"/>
                </a:lnTo>
                <a:lnTo>
                  <a:pt x="1534450" y="3997950"/>
                </a:lnTo>
                <a:lnTo>
                  <a:pt x="1534450" y="4278508"/>
                </a:lnTo>
                <a:lnTo>
                  <a:pt x="1534450" y="4689832"/>
                </a:lnTo>
                <a:lnTo>
                  <a:pt x="1534450" y="4970389"/>
                </a:lnTo>
                <a:lnTo>
                  <a:pt x="1534450" y="5013066"/>
                </a:lnTo>
                <a:lnTo>
                  <a:pt x="1534450" y="5293623"/>
                </a:lnTo>
                <a:lnTo>
                  <a:pt x="1534450" y="5381423"/>
                </a:lnTo>
                <a:lnTo>
                  <a:pt x="1534450" y="5661981"/>
                </a:lnTo>
                <a:lnTo>
                  <a:pt x="1534450" y="5704658"/>
                </a:lnTo>
                <a:lnTo>
                  <a:pt x="1534450" y="5985215"/>
                </a:lnTo>
                <a:cubicBezTo>
                  <a:pt x="1534450" y="6100550"/>
                  <a:pt x="1426336" y="6194605"/>
                  <a:pt x="1291991" y="6194605"/>
                </a:cubicBezTo>
                <a:lnTo>
                  <a:pt x="1021020" y="6194605"/>
                </a:lnTo>
                <a:lnTo>
                  <a:pt x="951383" y="6194605"/>
                </a:lnTo>
                <a:lnTo>
                  <a:pt x="842515" y="6194605"/>
                </a:lnTo>
                <a:lnTo>
                  <a:pt x="680412" y="6194605"/>
                </a:lnTo>
                <a:lnTo>
                  <a:pt x="571543" y="6194605"/>
                </a:lnTo>
                <a:lnTo>
                  <a:pt x="501908" y="6194605"/>
                </a:lnTo>
                <a:lnTo>
                  <a:pt x="230937" y="6194605"/>
                </a:lnTo>
                <a:lnTo>
                  <a:pt x="0" y="6194605"/>
                </a:lnTo>
                <a:lnTo>
                  <a:pt x="0" y="6054968"/>
                </a:lnTo>
                <a:lnTo>
                  <a:pt x="0" y="5508071"/>
                </a:lnTo>
                <a:lnTo>
                  <a:pt x="0" y="5367526"/>
                </a:lnTo>
                <a:lnTo>
                  <a:pt x="0" y="5147800"/>
                </a:lnTo>
                <a:lnTo>
                  <a:pt x="0" y="4820627"/>
                </a:lnTo>
                <a:lnTo>
                  <a:pt x="0" y="4600898"/>
                </a:lnTo>
                <a:lnTo>
                  <a:pt x="0" y="4460357"/>
                </a:lnTo>
                <a:lnTo>
                  <a:pt x="0" y="3913457"/>
                </a:lnTo>
                <a:lnTo>
                  <a:pt x="1" y="3913457"/>
                </a:lnTo>
                <a:lnTo>
                  <a:pt x="1" y="3391103"/>
                </a:lnTo>
                <a:lnTo>
                  <a:pt x="1" y="3288458"/>
                </a:lnTo>
                <a:lnTo>
                  <a:pt x="0" y="3288458"/>
                </a:lnTo>
                <a:lnTo>
                  <a:pt x="0" y="3182336"/>
                </a:lnTo>
                <a:lnTo>
                  <a:pt x="1" y="3182336"/>
                </a:lnTo>
                <a:lnTo>
                  <a:pt x="1" y="2930973"/>
                </a:lnTo>
                <a:lnTo>
                  <a:pt x="0" y="2930973"/>
                </a:lnTo>
                <a:lnTo>
                  <a:pt x="0" y="2604180"/>
                </a:lnTo>
                <a:lnTo>
                  <a:pt x="0" y="2383049"/>
                </a:lnTo>
                <a:lnTo>
                  <a:pt x="0" y="1836151"/>
                </a:lnTo>
                <a:lnTo>
                  <a:pt x="0" y="1695606"/>
                </a:lnTo>
                <a:lnTo>
                  <a:pt x="0" y="1475879"/>
                </a:lnTo>
                <a:lnTo>
                  <a:pt x="0" y="1148708"/>
                </a:lnTo>
                <a:lnTo>
                  <a:pt x="0" y="928979"/>
                </a:lnTo>
                <a:lnTo>
                  <a:pt x="0" y="788436"/>
                </a:lnTo>
                <a:lnTo>
                  <a:pt x="0" y="241537"/>
                </a:lnTo>
                <a:lnTo>
                  <a:pt x="1" y="241537"/>
                </a:lnTo>
                <a:close/>
              </a:path>
            </a:pathLst>
          </a:custGeom>
          <a:solidFill>
            <a:srgbClr val="EC7C69"/>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5EAA62DD-4602-F9FC-55EF-7F71A978FA07}"/>
              </a:ext>
            </a:extLst>
          </p:cNvPr>
          <p:cNvCxnSpPr>
            <a:cxnSpLocks/>
          </p:cNvCxnSpPr>
          <p:nvPr/>
        </p:nvCxnSpPr>
        <p:spPr>
          <a:xfrm>
            <a:off x="1769513" y="2733699"/>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FEBFAA7-9E72-FB2F-8066-FCA0EDFD6A5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23</a:t>
            </a:fld>
            <a:endParaRPr lang="fr-CA" sz="1200" dirty="0"/>
          </a:p>
        </p:txBody>
      </p:sp>
      <p:sp>
        <p:nvSpPr>
          <p:cNvPr id="2" name="TextBox 1">
            <a:extLst>
              <a:ext uri="{FF2B5EF4-FFF2-40B4-BE49-F238E27FC236}">
                <a16:creationId xmlns:a16="http://schemas.microsoft.com/office/drawing/2014/main" id="{79178EAF-5C80-3413-A2D4-E0BEB79380CA}"/>
              </a:ext>
            </a:extLst>
          </p:cNvPr>
          <p:cNvSpPr txBox="1"/>
          <p:nvPr/>
        </p:nvSpPr>
        <p:spPr>
          <a:xfrm>
            <a:off x="1969475" y="2937574"/>
            <a:ext cx="8900381" cy="3632533"/>
          </a:xfrm>
          <a:prstGeom prst="rect">
            <a:avLst/>
          </a:prstGeom>
          <a:noFill/>
        </p:spPr>
        <p:txBody>
          <a:bodyPr wrap="square">
            <a:spAutoFit/>
          </a:bodyPr>
          <a:lstStyle/>
          <a:p>
            <a:pPr>
              <a:lnSpc>
                <a:spcPts val="2340"/>
              </a:lnSpc>
            </a:pPr>
            <a:r>
              <a:rPr lang="en-US" sz="2400" b="1" dirty="0">
                <a:solidFill>
                  <a:srgbClr val="E96751"/>
                </a:solidFill>
              </a:rPr>
              <a:t>Voorkomt kostbare misalignment; weten voor wie u werkt = betere marketing en meer boekingen.</a:t>
            </a:r>
          </a:p>
          <a:p>
            <a:pPr>
              <a:lnSpc>
                <a:spcPts val="2340"/>
              </a:lnSpc>
            </a:pPr>
            <a:endParaRPr lang="en-US" sz="2200" b="1" dirty="0">
              <a:solidFill>
                <a:srgbClr val="494949"/>
              </a:solidFill>
            </a:endParaRPr>
          </a:p>
          <a:p>
            <a:pPr>
              <a:lnSpc>
                <a:spcPts val="2340"/>
              </a:lnSpc>
            </a:pPr>
            <a:r>
              <a:rPr lang="en-US" sz="2200" b="1" dirty="0">
                <a:solidFill>
                  <a:srgbClr val="494949"/>
                </a:solidFill>
              </a:rPr>
              <a:t>Recente gegevens onderstrepen de groeiende trend van alternatieve toeristische accommodaties. </a:t>
            </a:r>
            <a:r>
              <a:rPr lang="en-US" sz="2200" dirty="0">
                <a:solidFill>
                  <a:srgbClr val="494949"/>
                </a:solidFill>
              </a:rPr>
              <a:t>De wereldwijde markt voor alternatieve accommodaties werd </a:t>
            </a:r>
            <a:r>
              <a:rPr lang="en-US" sz="2200" b="1" dirty="0">
                <a:solidFill>
                  <a:srgbClr val="494949"/>
                </a:solidFill>
              </a:rPr>
              <a:t>in 2024 </a:t>
            </a:r>
            <a:r>
              <a:rPr lang="en-US" sz="2200" dirty="0">
                <a:solidFill>
                  <a:srgbClr val="494949"/>
                </a:solidFill>
              </a:rPr>
              <a:t>geschat op ongeveer</a:t>
            </a:r>
            <a:r>
              <a:rPr lang="en-US" sz="2200" b="1" dirty="0">
                <a:solidFill>
                  <a:srgbClr val="494949"/>
                </a:solidFill>
              </a:rPr>
              <a:t> 216,5 miljard euro </a:t>
            </a:r>
            <a:r>
              <a:rPr lang="en-US" sz="2200" dirty="0">
                <a:solidFill>
                  <a:srgbClr val="494949"/>
                </a:solidFill>
              </a:rPr>
              <a:t>en zal naar verwachting </a:t>
            </a:r>
            <a:r>
              <a:rPr lang="en-US" sz="2200" b="1" dirty="0">
                <a:solidFill>
                  <a:srgbClr val="494949"/>
                </a:solidFill>
              </a:rPr>
              <a:t>in 2032 715 miljard euro</a:t>
            </a:r>
            <a:r>
              <a:rPr lang="en-US" sz="2200" dirty="0">
                <a:solidFill>
                  <a:srgbClr val="494949"/>
                </a:solidFill>
              </a:rPr>
              <a:t> bereiken, wat neerkomt op een samengesteld jaarlijks groeipercentage (CAGR) van 16,19%. </a:t>
            </a:r>
          </a:p>
          <a:p>
            <a:pPr>
              <a:lnSpc>
                <a:spcPts val="2340"/>
              </a:lnSpc>
            </a:pPr>
            <a:endParaRPr lang="en-US" sz="2200" dirty="0">
              <a:solidFill>
                <a:srgbClr val="494949"/>
              </a:solidFill>
            </a:endParaRPr>
          </a:p>
          <a:p>
            <a:pPr>
              <a:lnSpc>
                <a:spcPts val="2340"/>
              </a:lnSpc>
            </a:pPr>
            <a:r>
              <a:rPr lang="en-US" sz="2200" dirty="0">
                <a:solidFill>
                  <a:srgbClr val="494949"/>
                </a:solidFill>
              </a:rPr>
              <a:t>Deze stijging wordt aangedreven door </a:t>
            </a:r>
            <a:r>
              <a:rPr lang="en-US" sz="2200" dirty="0" err="1">
                <a:solidFill>
                  <a:srgbClr val="494949"/>
                </a:solidFill>
              </a:rPr>
              <a:t>reizigers </a:t>
            </a:r>
            <a:r>
              <a:rPr lang="en-US" sz="2200" dirty="0">
                <a:solidFill>
                  <a:srgbClr val="494949"/>
                </a:solidFill>
              </a:rPr>
              <a:t>die op zoek zijn naar </a:t>
            </a:r>
            <a:r>
              <a:rPr lang="en-US" sz="2200" dirty="0" err="1">
                <a:solidFill>
                  <a:srgbClr val="494949"/>
                </a:solidFill>
              </a:rPr>
              <a:t>gepersonaliseerde </a:t>
            </a:r>
            <a:r>
              <a:rPr lang="en-US" sz="2200" dirty="0">
                <a:solidFill>
                  <a:srgbClr val="494949"/>
                </a:solidFill>
              </a:rPr>
              <a:t>en flexibele accommodaties die traditionele accommodaties vaak niet bieden.</a:t>
            </a:r>
          </a:p>
          <a:p>
            <a:pPr>
              <a:lnSpc>
                <a:spcPts val="2340"/>
              </a:lnSpc>
              <a:spcAft>
                <a:spcPts val="600"/>
              </a:spcAft>
            </a:pPr>
            <a:endParaRPr lang="en-US" sz="2200" dirty="0"/>
          </a:p>
        </p:txBody>
      </p:sp>
      <p:pic>
        <p:nvPicPr>
          <p:cNvPr id="14" name="Picture 13">
            <a:extLst>
              <a:ext uri="{FF2B5EF4-FFF2-40B4-BE49-F238E27FC236}">
                <a16:creationId xmlns:a16="http://schemas.microsoft.com/office/drawing/2014/main" id="{92830AEC-8A28-1DD8-2ED4-AA30D0E67065}"/>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284550" y="4197350"/>
            <a:ext cx="3580276" cy="2659133"/>
          </a:xfrm>
          <a:prstGeom prst="rect">
            <a:avLst/>
          </a:prstGeom>
        </p:spPr>
      </p:pic>
      <p:sp>
        <p:nvSpPr>
          <p:cNvPr id="5" name="Text Placeholder 5">
            <a:extLst>
              <a:ext uri="{FF2B5EF4-FFF2-40B4-BE49-F238E27FC236}">
                <a16:creationId xmlns:a16="http://schemas.microsoft.com/office/drawing/2014/main" id="{7A5ED7DF-EC88-F33A-303A-692C3E91BFC6}"/>
              </a:ext>
            </a:extLst>
          </p:cNvPr>
          <p:cNvSpPr txBox="1">
            <a:spLocks/>
          </p:cNvSpPr>
          <p:nvPr/>
        </p:nvSpPr>
        <p:spPr>
          <a:xfrm>
            <a:off x="1969476" y="2106770"/>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solidFill>
                  <a:srgbClr val="459597"/>
                </a:solidFill>
              </a:rPr>
              <a:t>Inzicht in de belangrijkste motivaties van bezoekers!</a:t>
            </a:r>
          </a:p>
          <a:p>
            <a:pPr>
              <a:lnSpc>
                <a:spcPts val="2900"/>
              </a:lnSpc>
            </a:pPr>
            <a:endParaRPr lang="en-US" dirty="0"/>
          </a:p>
        </p:txBody>
      </p:sp>
      <p:sp>
        <p:nvSpPr>
          <p:cNvPr id="6" name="Text Placeholder 3">
            <a:extLst>
              <a:ext uri="{FF2B5EF4-FFF2-40B4-BE49-F238E27FC236}">
                <a16:creationId xmlns:a16="http://schemas.microsoft.com/office/drawing/2014/main" id="{58C6E737-1B1E-464D-ABCC-64875B17285A}"/>
              </a:ext>
            </a:extLst>
          </p:cNvPr>
          <p:cNvSpPr txBox="1">
            <a:spLocks/>
          </p:cNvSpPr>
          <p:nvPr/>
        </p:nvSpPr>
        <p:spPr>
          <a:xfrm rot="16200000">
            <a:off x="-983297" y="1835609"/>
            <a:ext cx="4099836"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De ATA-waarde</a:t>
            </a:r>
          </a:p>
          <a:p>
            <a:pPr algn="r">
              <a:lnSpc>
                <a:spcPts val="3620"/>
              </a:lnSpc>
            </a:pPr>
            <a:endParaRPr lang="en-US" dirty="0">
              <a:solidFill>
                <a:schemeClr val="bg1"/>
              </a:solidFill>
            </a:endParaRPr>
          </a:p>
        </p:txBody>
      </p:sp>
      <p:sp>
        <p:nvSpPr>
          <p:cNvPr id="11" name="Freeform 18">
            <a:extLst>
              <a:ext uri="{FF2B5EF4-FFF2-40B4-BE49-F238E27FC236}">
                <a16:creationId xmlns:a16="http://schemas.microsoft.com/office/drawing/2014/main" id="{BD3FBA09-97F1-61E1-E353-B9A83D8F6406}"/>
              </a:ext>
            </a:extLst>
          </p:cNvPr>
          <p:cNvSpPr/>
          <p:nvPr/>
        </p:nvSpPr>
        <p:spPr>
          <a:xfrm rot="5400000">
            <a:off x="4161563" y="-1646357"/>
            <a:ext cx="1464686" cy="5634975"/>
          </a:xfrm>
          <a:custGeom>
            <a:avLst/>
            <a:gdLst>
              <a:gd name="connsiteX0" fmla="*/ 0 w 1879679"/>
              <a:gd name="connsiteY0" fmla="*/ 5261425 h 5634975"/>
              <a:gd name="connsiteX1" fmla="*/ 0 w 1879679"/>
              <a:gd name="connsiteY1" fmla="*/ 4843948 h 5634975"/>
              <a:gd name="connsiteX2" fmla="*/ 0 w 1879679"/>
              <a:gd name="connsiteY2" fmla="*/ 4736662 h 5634975"/>
              <a:gd name="connsiteX3" fmla="*/ 0 w 1879679"/>
              <a:gd name="connsiteY3" fmla="*/ 4568933 h 5634975"/>
              <a:gd name="connsiteX4" fmla="*/ 0 w 1879679"/>
              <a:gd name="connsiteY4" fmla="*/ 4319186 h 5634975"/>
              <a:gd name="connsiteX5" fmla="*/ 0 w 1879679"/>
              <a:gd name="connsiteY5" fmla="*/ 4288055 h 5634975"/>
              <a:gd name="connsiteX6" fmla="*/ 0 w 1879679"/>
              <a:gd name="connsiteY6" fmla="*/ 4151456 h 5634975"/>
              <a:gd name="connsiteX7" fmla="*/ 0 w 1879679"/>
              <a:gd name="connsiteY7" fmla="*/ 4044170 h 5634975"/>
              <a:gd name="connsiteX8" fmla="*/ 0 w 1879679"/>
              <a:gd name="connsiteY8" fmla="*/ 3870578 h 5634975"/>
              <a:gd name="connsiteX9" fmla="*/ 0 w 1879679"/>
              <a:gd name="connsiteY9" fmla="*/ 3763292 h 5634975"/>
              <a:gd name="connsiteX10" fmla="*/ 0 w 1879679"/>
              <a:gd name="connsiteY10" fmla="*/ 3626693 h 5634975"/>
              <a:gd name="connsiteX11" fmla="*/ 0 w 1879679"/>
              <a:gd name="connsiteY11" fmla="*/ 3595563 h 5634975"/>
              <a:gd name="connsiteX12" fmla="*/ 0 w 1879679"/>
              <a:gd name="connsiteY12" fmla="*/ 3345816 h 5634975"/>
              <a:gd name="connsiteX13" fmla="*/ 0 w 1879679"/>
              <a:gd name="connsiteY13" fmla="*/ 3227956 h 5634975"/>
              <a:gd name="connsiteX14" fmla="*/ 0 w 1879679"/>
              <a:gd name="connsiteY14" fmla="*/ 3227955 h 5634975"/>
              <a:gd name="connsiteX15" fmla="*/ 0 w 1879679"/>
              <a:gd name="connsiteY15" fmla="*/ 3178086 h 5634975"/>
              <a:gd name="connsiteX16" fmla="*/ 0 w 1879679"/>
              <a:gd name="connsiteY16" fmla="*/ 3070800 h 5634975"/>
              <a:gd name="connsiteX17" fmla="*/ 0 w 1879679"/>
              <a:gd name="connsiteY17" fmla="*/ 3016557 h 5634975"/>
              <a:gd name="connsiteX18" fmla="*/ 0 w 1879679"/>
              <a:gd name="connsiteY18" fmla="*/ 2810481 h 5634975"/>
              <a:gd name="connsiteX19" fmla="*/ 0 w 1879679"/>
              <a:gd name="connsiteY19" fmla="*/ 2810476 h 5634975"/>
              <a:gd name="connsiteX20" fmla="*/ 0 w 1879679"/>
              <a:gd name="connsiteY20" fmla="*/ 2703195 h 5634975"/>
              <a:gd name="connsiteX21" fmla="*/ 0 w 1879679"/>
              <a:gd name="connsiteY21" fmla="*/ 2703194 h 5634975"/>
              <a:gd name="connsiteX22" fmla="*/ 0 w 1879679"/>
              <a:gd name="connsiteY22" fmla="*/ 2653323 h 5634975"/>
              <a:gd name="connsiteX23" fmla="*/ 0 w 1879679"/>
              <a:gd name="connsiteY23" fmla="*/ 2599080 h 5634975"/>
              <a:gd name="connsiteX24" fmla="*/ 0 w 1879679"/>
              <a:gd name="connsiteY24" fmla="*/ 2535466 h 5634975"/>
              <a:gd name="connsiteX25" fmla="*/ 0 w 1879679"/>
              <a:gd name="connsiteY25" fmla="*/ 2535463 h 5634975"/>
              <a:gd name="connsiteX26" fmla="*/ 0 w 1879679"/>
              <a:gd name="connsiteY26" fmla="*/ 2491793 h 5634975"/>
              <a:gd name="connsiteX27" fmla="*/ 0 w 1879679"/>
              <a:gd name="connsiteY27" fmla="*/ 2324065 h 5634975"/>
              <a:gd name="connsiteX28" fmla="*/ 0 w 1879679"/>
              <a:gd name="connsiteY28" fmla="*/ 2285718 h 5634975"/>
              <a:gd name="connsiteX29" fmla="*/ 0 w 1879679"/>
              <a:gd name="connsiteY29" fmla="*/ 2285716 h 5634975"/>
              <a:gd name="connsiteX30" fmla="*/ 0 w 1879679"/>
              <a:gd name="connsiteY30" fmla="*/ 2254586 h 5634975"/>
              <a:gd name="connsiteX31" fmla="*/ 0 w 1879679"/>
              <a:gd name="connsiteY31" fmla="*/ 2254585 h 5634975"/>
              <a:gd name="connsiteX32" fmla="*/ 0 w 1879679"/>
              <a:gd name="connsiteY32" fmla="*/ 2117989 h 5634975"/>
              <a:gd name="connsiteX33" fmla="*/ 0 w 1879679"/>
              <a:gd name="connsiteY33" fmla="*/ 2117987 h 5634975"/>
              <a:gd name="connsiteX34" fmla="*/ 0 w 1879679"/>
              <a:gd name="connsiteY34" fmla="*/ 2074317 h 5634975"/>
              <a:gd name="connsiteX35" fmla="*/ 0 w 1879679"/>
              <a:gd name="connsiteY35" fmla="*/ 2043187 h 5634975"/>
              <a:gd name="connsiteX36" fmla="*/ 0 w 1879679"/>
              <a:gd name="connsiteY36" fmla="*/ 2010704 h 5634975"/>
              <a:gd name="connsiteX37" fmla="*/ 0 w 1879679"/>
              <a:gd name="connsiteY37" fmla="*/ 2010701 h 5634975"/>
              <a:gd name="connsiteX38" fmla="*/ 0 w 1879679"/>
              <a:gd name="connsiteY38" fmla="*/ 1906588 h 5634975"/>
              <a:gd name="connsiteX39" fmla="*/ 0 w 1879679"/>
              <a:gd name="connsiteY39" fmla="*/ 1837111 h 5634975"/>
              <a:gd name="connsiteX40" fmla="*/ 0 w 1879679"/>
              <a:gd name="connsiteY40" fmla="*/ 1837107 h 5634975"/>
              <a:gd name="connsiteX41" fmla="*/ 0 w 1879679"/>
              <a:gd name="connsiteY41" fmla="*/ 1799303 h 5634975"/>
              <a:gd name="connsiteX42" fmla="*/ 0 w 1879679"/>
              <a:gd name="connsiteY42" fmla="*/ 1797973 h 5634975"/>
              <a:gd name="connsiteX43" fmla="*/ 0 w 1879679"/>
              <a:gd name="connsiteY43" fmla="*/ 1729826 h 5634975"/>
              <a:gd name="connsiteX44" fmla="*/ 0 w 1879679"/>
              <a:gd name="connsiteY44" fmla="*/ 1729824 h 5634975"/>
              <a:gd name="connsiteX45" fmla="*/ 0 w 1879679"/>
              <a:gd name="connsiteY45" fmla="*/ 1625710 h 5634975"/>
              <a:gd name="connsiteX46" fmla="*/ 0 w 1879679"/>
              <a:gd name="connsiteY46" fmla="*/ 1593227 h 5634975"/>
              <a:gd name="connsiteX47" fmla="*/ 0 w 1879679"/>
              <a:gd name="connsiteY47" fmla="*/ 1593225 h 5634975"/>
              <a:gd name="connsiteX48" fmla="*/ 0 w 1879679"/>
              <a:gd name="connsiteY48" fmla="*/ 1562096 h 5634975"/>
              <a:gd name="connsiteX49" fmla="*/ 0 w 1879679"/>
              <a:gd name="connsiteY49" fmla="*/ 1562093 h 5634975"/>
              <a:gd name="connsiteX50" fmla="*/ 0 w 1879679"/>
              <a:gd name="connsiteY50" fmla="*/ 1548513 h 5634975"/>
              <a:gd name="connsiteX51" fmla="*/ 0 w 1879679"/>
              <a:gd name="connsiteY51" fmla="*/ 1518424 h 5634975"/>
              <a:gd name="connsiteX52" fmla="*/ 0 w 1879679"/>
              <a:gd name="connsiteY52" fmla="*/ 1381826 h 5634975"/>
              <a:gd name="connsiteX53" fmla="*/ 0 w 1879679"/>
              <a:gd name="connsiteY53" fmla="*/ 1350695 h 5634975"/>
              <a:gd name="connsiteX54" fmla="*/ 0 w 1879679"/>
              <a:gd name="connsiteY54" fmla="*/ 1312348 h 5634975"/>
              <a:gd name="connsiteX55" fmla="*/ 0 w 1879679"/>
              <a:gd name="connsiteY55" fmla="*/ 1312346 h 5634975"/>
              <a:gd name="connsiteX56" fmla="*/ 0 w 1879679"/>
              <a:gd name="connsiteY56" fmla="*/ 1144619 h 5634975"/>
              <a:gd name="connsiteX57" fmla="*/ 0 w 1879679"/>
              <a:gd name="connsiteY57" fmla="*/ 1144617 h 5634975"/>
              <a:gd name="connsiteX58" fmla="*/ 0 w 1879679"/>
              <a:gd name="connsiteY58" fmla="*/ 1100947 h 5634975"/>
              <a:gd name="connsiteX59" fmla="*/ 0 w 1879679"/>
              <a:gd name="connsiteY59" fmla="*/ 1037334 h 5634975"/>
              <a:gd name="connsiteX60" fmla="*/ 0 w 1879679"/>
              <a:gd name="connsiteY60" fmla="*/ 1037331 h 5634975"/>
              <a:gd name="connsiteX61" fmla="*/ 0 w 1879679"/>
              <a:gd name="connsiteY61" fmla="*/ 983089 h 5634975"/>
              <a:gd name="connsiteX62" fmla="*/ 0 w 1879679"/>
              <a:gd name="connsiteY62" fmla="*/ 983087 h 5634975"/>
              <a:gd name="connsiteX63" fmla="*/ 0 w 1879679"/>
              <a:gd name="connsiteY63" fmla="*/ 973370 h 5634975"/>
              <a:gd name="connsiteX64" fmla="*/ 0 w 1879679"/>
              <a:gd name="connsiteY64" fmla="*/ 933218 h 5634975"/>
              <a:gd name="connsiteX65" fmla="*/ 0 w 1879679"/>
              <a:gd name="connsiteY65" fmla="*/ 825933 h 5634975"/>
              <a:gd name="connsiteX66" fmla="*/ 0 w 1879679"/>
              <a:gd name="connsiteY66" fmla="*/ 824603 h 5634975"/>
              <a:gd name="connsiteX67" fmla="*/ 0 w 1879679"/>
              <a:gd name="connsiteY67" fmla="*/ 619857 h 5634975"/>
              <a:gd name="connsiteX68" fmla="*/ 0 w 1879679"/>
              <a:gd name="connsiteY68" fmla="*/ 619855 h 5634975"/>
              <a:gd name="connsiteX69" fmla="*/ 0 w 1879679"/>
              <a:gd name="connsiteY69" fmla="*/ 575143 h 5634975"/>
              <a:gd name="connsiteX70" fmla="*/ 0 w 1879679"/>
              <a:gd name="connsiteY70" fmla="*/ 408456 h 5634975"/>
              <a:gd name="connsiteX71" fmla="*/ 0 w 1879679"/>
              <a:gd name="connsiteY71" fmla="*/ 9719 h 5634975"/>
              <a:gd name="connsiteX72" fmla="*/ 0 w 1879679"/>
              <a:gd name="connsiteY72" fmla="*/ 9717 h 5634975"/>
              <a:gd name="connsiteX73" fmla="*/ 0 w 1879679"/>
              <a:gd name="connsiteY73" fmla="*/ 0 h 5634975"/>
              <a:gd name="connsiteX74" fmla="*/ 455215 w 1879679"/>
              <a:gd name="connsiteY74" fmla="*/ 0 h 5634975"/>
              <a:gd name="connsiteX75" fmla="*/ 548216 w 1879679"/>
              <a:gd name="connsiteY75" fmla="*/ 0 h 5634975"/>
              <a:gd name="connsiteX76" fmla="*/ 1065514 w 1879679"/>
              <a:gd name="connsiteY76" fmla="*/ 0 h 5634975"/>
              <a:gd name="connsiteX77" fmla="*/ 1159590 w 1879679"/>
              <a:gd name="connsiteY77" fmla="*/ 0 h 5634975"/>
              <a:gd name="connsiteX78" fmla="*/ 1520728 w 1879679"/>
              <a:gd name="connsiteY78" fmla="*/ 0 h 5634975"/>
              <a:gd name="connsiteX79" fmla="*/ 1613728 w 1879679"/>
              <a:gd name="connsiteY79" fmla="*/ 0 h 5634975"/>
              <a:gd name="connsiteX80" fmla="*/ 1879679 w 1879679"/>
              <a:gd name="connsiteY80" fmla="*/ 0 h 5634975"/>
              <a:gd name="connsiteX81" fmla="*/ 1879679 w 1879679"/>
              <a:gd name="connsiteY81" fmla="*/ 74513 h 5634975"/>
              <a:gd name="connsiteX82" fmla="*/ 1879679 w 1879679"/>
              <a:gd name="connsiteY82" fmla="*/ 519922 h 5634975"/>
              <a:gd name="connsiteX83" fmla="*/ 1879679 w 1879679"/>
              <a:gd name="connsiteY83" fmla="*/ 973370 h 5634975"/>
              <a:gd name="connsiteX84" fmla="*/ 1879679 w 1879679"/>
              <a:gd name="connsiteY84" fmla="*/ 1047883 h 5634975"/>
              <a:gd name="connsiteX85" fmla="*/ 1879679 w 1879679"/>
              <a:gd name="connsiteY85" fmla="*/ 1493292 h 5634975"/>
              <a:gd name="connsiteX86" fmla="*/ 1879679 w 1879679"/>
              <a:gd name="connsiteY86" fmla="*/ 2386177 h 5634975"/>
              <a:gd name="connsiteX87" fmla="*/ 1879679 w 1879679"/>
              <a:gd name="connsiteY87" fmla="*/ 3238990 h 5634975"/>
              <a:gd name="connsiteX88" fmla="*/ 1879679 w 1879679"/>
              <a:gd name="connsiteY88" fmla="*/ 3359547 h 5634975"/>
              <a:gd name="connsiteX89" fmla="*/ 1879679 w 1879679"/>
              <a:gd name="connsiteY89" fmla="*/ 3368717 h 5634975"/>
              <a:gd name="connsiteX90" fmla="*/ 1879679 w 1879679"/>
              <a:gd name="connsiteY90" fmla="*/ 3872474 h 5634975"/>
              <a:gd name="connsiteX91" fmla="*/ 1879679 w 1879679"/>
              <a:gd name="connsiteY91" fmla="*/ 4003702 h 5634975"/>
              <a:gd name="connsiteX92" fmla="*/ 1879679 w 1879679"/>
              <a:gd name="connsiteY92" fmla="*/ 4212360 h 5634975"/>
              <a:gd name="connsiteX93" fmla="*/ 1879679 w 1879679"/>
              <a:gd name="connsiteY93" fmla="*/ 4342087 h 5634975"/>
              <a:gd name="connsiteX94" fmla="*/ 1879679 w 1879679"/>
              <a:gd name="connsiteY94" fmla="*/ 4661605 h 5634975"/>
              <a:gd name="connsiteX95" fmla="*/ 1879679 w 1879679"/>
              <a:gd name="connsiteY95" fmla="*/ 4845844 h 5634975"/>
              <a:gd name="connsiteX96" fmla="*/ 1879679 w 1879679"/>
              <a:gd name="connsiteY96" fmla="*/ 4977072 h 5634975"/>
              <a:gd name="connsiteX97" fmla="*/ 1879679 w 1879679"/>
              <a:gd name="connsiteY97" fmla="*/ 5634975 h 5634975"/>
              <a:gd name="connsiteX98" fmla="*/ 1820360 w 1879679"/>
              <a:gd name="connsiteY98" fmla="*/ 5634975 h 5634975"/>
              <a:gd name="connsiteX99" fmla="*/ 1388114 w 1879679"/>
              <a:gd name="connsiteY99" fmla="*/ 5634975 h 5634975"/>
              <a:gd name="connsiteX100" fmla="*/ 1252844 w 1879679"/>
              <a:gd name="connsiteY100" fmla="*/ 5634975 h 5634975"/>
              <a:gd name="connsiteX101" fmla="*/ 820598 w 1879679"/>
              <a:gd name="connsiteY101" fmla="*/ 5634975 h 5634975"/>
              <a:gd name="connsiteX102" fmla="*/ 754847 w 1879679"/>
              <a:gd name="connsiteY102" fmla="*/ 5634975 h 5634975"/>
              <a:gd name="connsiteX103" fmla="*/ 322601 w 1879679"/>
              <a:gd name="connsiteY103" fmla="*/ 5634975 h 5634975"/>
              <a:gd name="connsiteX104" fmla="*/ 0 w 1879679"/>
              <a:gd name="connsiteY104" fmla="*/ 5261425 h 56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79679" h="5634975">
                <a:moveTo>
                  <a:pt x="0" y="5261425"/>
                </a:moveTo>
                <a:lnTo>
                  <a:pt x="0" y="4843948"/>
                </a:lnTo>
                <a:lnTo>
                  <a:pt x="0" y="4736662"/>
                </a:lnTo>
                <a:lnTo>
                  <a:pt x="0" y="4568933"/>
                </a:lnTo>
                <a:lnTo>
                  <a:pt x="0" y="4319186"/>
                </a:lnTo>
                <a:lnTo>
                  <a:pt x="0" y="4288055"/>
                </a:lnTo>
                <a:lnTo>
                  <a:pt x="0" y="4151456"/>
                </a:lnTo>
                <a:lnTo>
                  <a:pt x="0" y="4044170"/>
                </a:lnTo>
                <a:lnTo>
                  <a:pt x="0" y="3870578"/>
                </a:lnTo>
                <a:lnTo>
                  <a:pt x="0" y="3763292"/>
                </a:lnTo>
                <a:lnTo>
                  <a:pt x="0" y="3626693"/>
                </a:lnTo>
                <a:lnTo>
                  <a:pt x="0" y="3595563"/>
                </a:lnTo>
                <a:lnTo>
                  <a:pt x="0" y="3345816"/>
                </a:lnTo>
                <a:lnTo>
                  <a:pt x="0" y="3227956"/>
                </a:lnTo>
                <a:lnTo>
                  <a:pt x="0" y="3227955"/>
                </a:lnTo>
                <a:lnTo>
                  <a:pt x="0" y="3178086"/>
                </a:lnTo>
                <a:lnTo>
                  <a:pt x="0" y="3070800"/>
                </a:lnTo>
                <a:lnTo>
                  <a:pt x="0" y="3016557"/>
                </a:lnTo>
                <a:lnTo>
                  <a:pt x="0" y="2810481"/>
                </a:lnTo>
                <a:lnTo>
                  <a:pt x="0" y="2810476"/>
                </a:lnTo>
                <a:lnTo>
                  <a:pt x="0" y="2703195"/>
                </a:lnTo>
                <a:lnTo>
                  <a:pt x="0" y="2703194"/>
                </a:lnTo>
                <a:lnTo>
                  <a:pt x="0" y="2653323"/>
                </a:lnTo>
                <a:lnTo>
                  <a:pt x="0" y="2599080"/>
                </a:lnTo>
                <a:lnTo>
                  <a:pt x="0" y="2535466"/>
                </a:lnTo>
                <a:lnTo>
                  <a:pt x="0" y="2535463"/>
                </a:lnTo>
                <a:lnTo>
                  <a:pt x="0" y="2491793"/>
                </a:lnTo>
                <a:lnTo>
                  <a:pt x="0" y="2324065"/>
                </a:lnTo>
                <a:lnTo>
                  <a:pt x="0" y="2285718"/>
                </a:lnTo>
                <a:lnTo>
                  <a:pt x="0" y="2285716"/>
                </a:lnTo>
                <a:lnTo>
                  <a:pt x="0" y="2254586"/>
                </a:lnTo>
                <a:lnTo>
                  <a:pt x="0" y="2254585"/>
                </a:lnTo>
                <a:lnTo>
                  <a:pt x="0" y="2117989"/>
                </a:lnTo>
                <a:lnTo>
                  <a:pt x="0" y="2117987"/>
                </a:lnTo>
                <a:lnTo>
                  <a:pt x="0" y="2074317"/>
                </a:lnTo>
                <a:lnTo>
                  <a:pt x="0" y="2043187"/>
                </a:lnTo>
                <a:lnTo>
                  <a:pt x="0" y="2010704"/>
                </a:lnTo>
                <a:lnTo>
                  <a:pt x="0" y="2010701"/>
                </a:lnTo>
                <a:lnTo>
                  <a:pt x="0" y="1906588"/>
                </a:lnTo>
                <a:lnTo>
                  <a:pt x="0" y="1837111"/>
                </a:lnTo>
                <a:lnTo>
                  <a:pt x="0" y="1837107"/>
                </a:lnTo>
                <a:lnTo>
                  <a:pt x="0" y="1799303"/>
                </a:lnTo>
                <a:lnTo>
                  <a:pt x="0" y="1797973"/>
                </a:lnTo>
                <a:lnTo>
                  <a:pt x="0" y="1729826"/>
                </a:lnTo>
                <a:lnTo>
                  <a:pt x="0" y="1729824"/>
                </a:lnTo>
                <a:lnTo>
                  <a:pt x="0" y="1625710"/>
                </a:lnTo>
                <a:lnTo>
                  <a:pt x="0" y="1593227"/>
                </a:lnTo>
                <a:lnTo>
                  <a:pt x="0" y="1593225"/>
                </a:lnTo>
                <a:lnTo>
                  <a:pt x="0" y="1562096"/>
                </a:lnTo>
                <a:lnTo>
                  <a:pt x="0" y="1562093"/>
                </a:lnTo>
                <a:lnTo>
                  <a:pt x="0" y="1548513"/>
                </a:lnTo>
                <a:lnTo>
                  <a:pt x="0" y="1518424"/>
                </a:lnTo>
                <a:lnTo>
                  <a:pt x="0" y="1381826"/>
                </a:lnTo>
                <a:lnTo>
                  <a:pt x="0" y="1350695"/>
                </a:lnTo>
                <a:lnTo>
                  <a:pt x="0" y="1312348"/>
                </a:lnTo>
                <a:lnTo>
                  <a:pt x="0" y="1312346"/>
                </a:lnTo>
                <a:lnTo>
                  <a:pt x="0" y="1144619"/>
                </a:lnTo>
                <a:lnTo>
                  <a:pt x="0" y="1144617"/>
                </a:lnTo>
                <a:lnTo>
                  <a:pt x="0" y="1100947"/>
                </a:lnTo>
                <a:lnTo>
                  <a:pt x="0" y="1037334"/>
                </a:lnTo>
                <a:lnTo>
                  <a:pt x="0" y="1037331"/>
                </a:lnTo>
                <a:lnTo>
                  <a:pt x="0" y="983089"/>
                </a:lnTo>
                <a:lnTo>
                  <a:pt x="0" y="983087"/>
                </a:lnTo>
                <a:lnTo>
                  <a:pt x="0" y="973370"/>
                </a:lnTo>
                <a:lnTo>
                  <a:pt x="0" y="933218"/>
                </a:lnTo>
                <a:lnTo>
                  <a:pt x="0" y="825933"/>
                </a:lnTo>
                <a:lnTo>
                  <a:pt x="0" y="824603"/>
                </a:lnTo>
                <a:lnTo>
                  <a:pt x="0" y="619857"/>
                </a:lnTo>
                <a:lnTo>
                  <a:pt x="0" y="619855"/>
                </a:lnTo>
                <a:lnTo>
                  <a:pt x="0" y="575143"/>
                </a:lnTo>
                <a:lnTo>
                  <a:pt x="0" y="408456"/>
                </a:lnTo>
                <a:lnTo>
                  <a:pt x="0" y="9719"/>
                </a:lnTo>
                <a:lnTo>
                  <a:pt x="0" y="9717"/>
                </a:lnTo>
                <a:lnTo>
                  <a:pt x="0" y="0"/>
                </a:lnTo>
                <a:lnTo>
                  <a:pt x="455215" y="0"/>
                </a:lnTo>
                <a:lnTo>
                  <a:pt x="548216" y="0"/>
                </a:lnTo>
                <a:lnTo>
                  <a:pt x="1065514" y="0"/>
                </a:lnTo>
                <a:lnTo>
                  <a:pt x="1159590" y="0"/>
                </a:lnTo>
                <a:lnTo>
                  <a:pt x="1520728" y="0"/>
                </a:lnTo>
                <a:lnTo>
                  <a:pt x="1613728" y="0"/>
                </a:lnTo>
                <a:lnTo>
                  <a:pt x="1879679" y="0"/>
                </a:lnTo>
                <a:lnTo>
                  <a:pt x="1879679" y="74513"/>
                </a:lnTo>
                <a:lnTo>
                  <a:pt x="1879679" y="519922"/>
                </a:lnTo>
                <a:lnTo>
                  <a:pt x="1879679" y="973370"/>
                </a:lnTo>
                <a:lnTo>
                  <a:pt x="1879679" y="1047883"/>
                </a:lnTo>
                <a:lnTo>
                  <a:pt x="1879679" y="1493292"/>
                </a:lnTo>
                <a:lnTo>
                  <a:pt x="1879679" y="2386177"/>
                </a:lnTo>
                <a:lnTo>
                  <a:pt x="1879679" y="3238990"/>
                </a:lnTo>
                <a:lnTo>
                  <a:pt x="1879679" y="3359547"/>
                </a:lnTo>
                <a:lnTo>
                  <a:pt x="1879679" y="3368717"/>
                </a:lnTo>
                <a:lnTo>
                  <a:pt x="1879679" y="3872474"/>
                </a:lnTo>
                <a:lnTo>
                  <a:pt x="1879679" y="4003702"/>
                </a:lnTo>
                <a:lnTo>
                  <a:pt x="1879679" y="4212360"/>
                </a:lnTo>
                <a:lnTo>
                  <a:pt x="1879679" y="4342087"/>
                </a:lnTo>
                <a:lnTo>
                  <a:pt x="1879679" y="4661605"/>
                </a:lnTo>
                <a:lnTo>
                  <a:pt x="1879679" y="4845844"/>
                </a:lnTo>
                <a:lnTo>
                  <a:pt x="1879679" y="4977072"/>
                </a:lnTo>
                <a:lnTo>
                  <a:pt x="1879679" y="5634975"/>
                </a:lnTo>
                <a:lnTo>
                  <a:pt x="1820360" y="5634975"/>
                </a:lnTo>
                <a:lnTo>
                  <a:pt x="1388114" y="5634975"/>
                </a:lnTo>
                <a:lnTo>
                  <a:pt x="1252844" y="5634975"/>
                </a:lnTo>
                <a:lnTo>
                  <a:pt x="820598" y="5634975"/>
                </a:lnTo>
                <a:lnTo>
                  <a:pt x="754847" y="5634975"/>
                </a:lnTo>
                <a:lnTo>
                  <a:pt x="322601" y="5634975"/>
                </a:lnTo>
                <a:cubicBezTo>
                  <a:pt x="144908" y="5634975"/>
                  <a:pt x="0" y="5468406"/>
                  <a:pt x="0" y="5261425"/>
                </a:cubicBezTo>
                <a:close/>
              </a:path>
            </a:pathLst>
          </a:custGeom>
          <a:noFill/>
          <a:ln w="24491" cap="flat">
            <a:solidFill>
              <a:srgbClr val="EC7C69"/>
            </a:solidFill>
            <a:prstDash val="solid"/>
            <a:miter/>
          </a:ln>
        </p:spPr>
        <p:txBody>
          <a:bodyPr wrap="square" rtlCol="0" anchor="ctr">
            <a:noAutofit/>
          </a:bodyPr>
          <a:lstStyle/>
          <a:p>
            <a:endParaRPr lang="en-US"/>
          </a:p>
        </p:txBody>
      </p:sp>
      <p:sp>
        <p:nvSpPr>
          <p:cNvPr id="12" name="TextBox 11">
            <a:extLst>
              <a:ext uri="{FF2B5EF4-FFF2-40B4-BE49-F238E27FC236}">
                <a16:creationId xmlns:a16="http://schemas.microsoft.com/office/drawing/2014/main" id="{637687D2-8F65-70D8-3B1C-8A687AE02002}"/>
              </a:ext>
            </a:extLst>
          </p:cNvPr>
          <p:cNvSpPr txBox="1"/>
          <p:nvPr/>
        </p:nvSpPr>
        <p:spPr>
          <a:xfrm>
            <a:off x="2695477" y="823342"/>
            <a:ext cx="4661606" cy="1631216"/>
          </a:xfrm>
          <a:prstGeom prst="rect">
            <a:avLst/>
          </a:prstGeom>
          <a:noFill/>
        </p:spPr>
        <p:txBody>
          <a:bodyPr wrap="square" rtlCol="0">
            <a:spAutoFit/>
          </a:bodyPr>
          <a:lstStyle/>
          <a:p>
            <a:pPr>
              <a:lnSpc>
                <a:spcPts val="2360"/>
              </a:lnSpc>
            </a:pPr>
            <a:r>
              <a:rPr lang="en-US" sz="2600" b="1" dirty="0">
                <a:solidFill>
                  <a:srgbClr val="EC7C69"/>
                </a:solidFill>
                <a:latin typeface="Calibri" panose="020F0502020204030204" pitchFamily="34" charset="0"/>
                <a:cs typeface="Calibri" panose="020F0502020204030204" pitchFamily="34" charset="0"/>
              </a:rPr>
              <a:t>Prioriteit 5 (€)</a:t>
            </a:r>
          </a:p>
          <a:p>
            <a:pPr>
              <a:lnSpc>
                <a:spcPts val="2360"/>
              </a:lnSpc>
            </a:pPr>
            <a:r>
              <a:rPr lang="en-US" sz="2200" b="1" dirty="0">
                <a:solidFill>
                  <a:srgbClr val="494949"/>
                </a:solidFill>
                <a:latin typeface="Calibri" panose="020F0502020204030204" pitchFamily="34" charset="0"/>
                <a:cs typeface="Calibri" panose="020F0502020204030204" pitchFamily="34" charset="0"/>
              </a:rPr>
              <a:t>Begrijp de behoeften en motivaties van uw doelmarkt.</a:t>
            </a:r>
          </a:p>
          <a:p>
            <a:pPr>
              <a:lnSpc>
                <a:spcPts val="2360"/>
              </a:lnSpc>
            </a:pPr>
            <a:endParaRPr lang="en-US" sz="2200" b="1" dirty="0">
              <a:solidFill>
                <a:srgbClr val="494949"/>
              </a:solidFill>
              <a:latin typeface="Calibri" panose="020F0502020204030204" pitchFamily="34" charset="0"/>
              <a:cs typeface="Calibri" panose="020F0502020204030204" pitchFamily="34" charset="0"/>
            </a:endParaRPr>
          </a:p>
          <a:p>
            <a:pPr>
              <a:lnSpc>
                <a:spcPts val="2360"/>
              </a:lnSpc>
            </a:pPr>
            <a:endParaRPr lang="en-US" sz="2200" dirty="0">
              <a:solidFill>
                <a:srgbClr val="494949"/>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02381D6-DF12-AF7B-3626-68DE6C889BFE}"/>
              </a:ext>
            </a:extLst>
          </p:cNvPr>
          <p:cNvGrpSpPr/>
          <p:nvPr/>
        </p:nvGrpSpPr>
        <p:grpSpPr>
          <a:xfrm>
            <a:off x="1676303" y="820721"/>
            <a:ext cx="793524" cy="801083"/>
            <a:chOff x="4897755" y="3322320"/>
            <a:chExt cx="600074" cy="605790"/>
          </a:xfrm>
        </p:grpSpPr>
        <p:sp>
          <p:nvSpPr>
            <p:cNvPr id="15" name="Freeform 7">
              <a:extLst>
                <a:ext uri="{FF2B5EF4-FFF2-40B4-BE49-F238E27FC236}">
                  <a16:creationId xmlns:a16="http://schemas.microsoft.com/office/drawing/2014/main" id="{F4F7FA58-09F5-BD10-1C3E-7892CEDC1FF0}"/>
                </a:ext>
              </a:extLst>
            </p:cNvPr>
            <p:cNvSpPr/>
            <p:nvPr/>
          </p:nvSpPr>
          <p:spPr>
            <a:xfrm>
              <a:off x="4897755" y="3322320"/>
              <a:ext cx="600074" cy="605790"/>
            </a:xfrm>
            <a:custGeom>
              <a:avLst/>
              <a:gdLst>
                <a:gd name="connsiteX0" fmla="*/ 600075 w 600074"/>
                <a:gd name="connsiteY0" fmla="*/ 302895 h 605790"/>
                <a:gd name="connsiteX1" fmla="*/ 300037 w 600074"/>
                <a:gd name="connsiteY1" fmla="*/ 605790 h 605790"/>
                <a:gd name="connsiteX2" fmla="*/ 0 w 600074"/>
                <a:gd name="connsiteY2" fmla="*/ 302895 h 605790"/>
                <a:gd name="connsiteX3" fmla="*/ 300037 w 600074"/>
                <a:gd name="connsiteY3" fmla="*/ 0 h 605790"/>
                <a:gd name="connsiteX4" fmla="*/ 600075 w 600074"/>
                <a:gd name="connsiteY4" fmla="*/ 302895 h 6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4" h="605790">
                  <a:moveTo>
                    <a:pt x="600075" y="302895"/>
                  </a:moveTo>
                  <a:cubicBezTo>
                    <a:pt x="600075" y="470179"/>
                    <a:pt x="465744" y="605790"/>
                    <a:pt x="300037" y="605790"/>
                  </a:cubicBezTo>
                  <a:cubicBezTo>
                    <a:pt x="134331" y="605790"/>
                    <a:pt x="0" y="470179"/>
                    <a:pt x="0" y="302895"/>
                  </a:cubicBezTo>
                  <a:cubicBezTo>
                    <a:pt x="0" y="135611"/>
                    <a:pt x="134331" y="0"/>
                    <a:pt x="300037" y="0"/>
                  </a:cubicBezTo>
                  <a:cubicBezTo>
                    <a:pt x="465744" y="0"/>
                    <a:pt x="600075" y="135611"/>
                    <a:pt x="600075" y="302895"/>
                  </a:cubicBezTo>
                  <a:close/>
                </a:path>
              </a:pathLst>
            </a:custGeom>
            <a:solidFill>
              <a:srgbClr val="00979B"/>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681A9385-E44C-9908-8EAE-123C07999596}"/>
                </a:ext>
              </a:extLst>
            </p:cNvPr>
            <p:cNvSpPr/>
            <p:nvPr/>
          </p:nvSpPr>
          <p:spPr>
            <a:xfrm>
              <a:off x="5040944" y="3439468"/>
              <a:ext cx="383543" cy="485784"/>
            </a:xfrm>
            <a:custGeom>
              <a:avLst/>
              <a:gdLst>
                <a:gd name="connsiteX0" fmla="*/ 383543 w 383543"/>
                <a:gd name="connsiteY0" fmla="*/ 383867 h 485784"/>
                <a:gd name="connsiteX1" fmla="*/ 289246 w 383543"/>
                <a:gd name="connsiteY1" fmla="*/ 229562 h 485784"/>
                <a:gd name="connsiteX2" fmla="*/ 205426 w 383543"/>
                <a:gd name="connsiteY2" fmla="*/ 122882 h 485784"/>
                <a:gd name="connsiteX3" fmla="*/ 205426 w 383543"/>
                <a:gd name="connsiteY3" fmla="*/ 111452 h 485784"/>
                <a:gd name="connsiteX4" fmla="*/ 248288 w 383543"/>
                <a:gd name="connsiteY4" fmla="*/ 127644 h 485784"/>
                <a:gd name="connsiteX5" fmla="*/ 254956 w 383543"/>
                <a:gd name="connsiteY5" fmla="*/ 107642 h 485784"/>
                <a:gd name="connsiteX6" fmla="*/ 206378 w 383543"/>
                <a:gd name="connsiteY6" fmla="*/ 87640 h 485784"/>
                <a:gd name="connsiteX7" fmla="*/ 198758 w 383543"/>
                <a:gd name="connsiteY7" fmla="*/ 63827 h 485784"/>
                <a:gd name="connsiteX8" fmla="*/ 198758 w 383543"/>
                <a:gd name="connsiteY8" fmla="*/ 63827 h 485784"/>
                <a:gd name="connsiteX9" fmla="*/ 221618 w 383543"/>
                <a:gd name="connsiteY9" fmla="*/ 18107 h 485784"/>
                <a:gd name="connsiteX10" fmla="*/ 213046 w 383543"/>
                <a:gd name="connsiteY10" fmla="*/ 2867 h 485784"/>
                <a:gd name="connsiteX11" fmla="*/ 193043 w 383543"/>
                <a:gd name="connsiteY11" fmla="*/ 4772 h 485784"/>
                <a:gd name="connsiteX12" fmla="*/ 128273 w 383543"/>
                <a:gd name="connsiteY12" fmla="*/ 10 h 485784"/>
                <a:gd name="connsiteX13" fmla="*/ 103508 w 383543"/>
                <a:gd name="connsiteY13" fmla="*/ 10 h 485784"/>
                <a:gd name="connsiteX14" fmla="*/ 101603 w 383543"/>
                <a:gd name="connsiteY14" fmla="*/ 10 h 485784"/>
                <a:gd name="connsiteX15" fmla="*/ 70171 w 383543"/>
                <a:gd name="connsiteY15" fmla="*/ 16202 h 485784"/>
                <a:gd name="connsiteX16" fmla="*/ 93031 w 383543"/>
                <a:gd name="connsiteY16" fmla="*/ 62874 h 485784"/>
                <a:gd name="connsiteX17" fmla="*/ 86363 w 383543"/>
                <a:gd name="connsiteY17" fmla="*/ 86687 h 485784"/>
                <a:gd name="connsiteX18" fmla="*/ 42548 w 383543"/>
                <a:gd name="connsiteY18" fmla="*/ 106690 h 485784"/>
                <a:gd name="connsiteX19" fmla="*/ 49216 w 383543"/>
                <a:gd name="connsiteY19" fmla="*/ 126692 h 485784"/>
                <a:gd name="connsiteX20" fmla="*/ 86363 w 383543"/>
                <a:gd name="connsiteY20" fmla="*/ 111452 h 485784"/>
                <a:gd name="connsiteX21" fmla="*/ 87316 w 383543"/>
                <a:gd name="connsiteY21" fmla="*/ 121929 h 485784"/>
                <a:gd name="connsiteX22" fmla="*/ 34928 w 383543"/>
                <a:gd name="connsiteY22" fmla="*/ 171460 h 485784"/>
                <a:gd name="connsiteX23" fmla="*/ 4448 w 383543"/>
                <a:gd name="connsiteY23" fmla="*/ 220990 h 485784"/>
                <a:gd name="connsiteX24" fmla="*/ 29213 w 383543"/>
                <a:gd name="connsiteY24" fmla="*/ 329574 h 485784"/>
                <a:gd name="connsiteX25" fmla="*/ 27308 w 383543"/>
                <a:gd name="connsiteY25" fmla="*/ 329574 h 485784"/>
                <a:gd name="connsiteX26" fmla="*/ 138751 w 383543"/>
                <a:gd name="connsiteY26" fmla="*/ 485785 h 485784"/>
                <a:gd name="connsiteX27" fmla="*/ 156848 w 383543"/>
                <a:gd name="connsiteY27" fmla="*/ 485785 h 485784"/>
                <a:gd name="connsiteX28" fmla="*/ 381638 w 383543"/>
                <a:gd name="connsiteY28" fmla="*/ 383867 h 4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3543" h="485784">
                  <a:moveTo>
                    <a:pt x="383543" y="383867"/>
                  </a:moveTo>
                  <a:lnTo>
                    <a:pt x="289246" y="229562"/>
                  </a:lnTo>
                  <a:cubicBezTo>
                    <a:pt x="278768" y="182890"/>
                    <a:pt x="237811" y="154315"/>
                    <a:pt x="205426" y="122882"/>
                  </a:cubicBezTo>
                  <a:lnTo>
                    <a:pt x="205426" y="111452"/>
                  </a:lnTo>
                  <a:cubicBezTo>
                    <a:pt x="206378" y="111452"/>
                    <a:pt x="248288" y="127644"/>
                    <a:pt x="248288" y="127644"/>
                  </a:cubicBezTo>
                  <a:cubicBezTo>
                    <a:pt x="259718" y="127644"/>
                    <a:pt x="264481" y="114310"/>
                    <a:pt x="254956" y="107642"/>
                  </a:cubicBezTo>
                  <a:lnTo>
                    <a:pt x="206378" y="87640"/>
                  </a:lnTo>
                  <a:cubicBezTo>
                    <a:pt x="206378" y="79067"/>
                    <a:pt x="209236" y="66685"/>
                    <a:pt x="198758" y="63827"/>
                  </a:cubicBezTo>
                  <a:lnTo>
                    <a:pt x="198758" y="63827"/>
                  </a:lnTo>
                  <a:cubicBezTo>
                    <a:pt x="198758" y="62874"/>
                    <a:pt x="221618" y="18107"/>
                    <a:pt x="221618" y="18107"/>
                  </a:cubicBezTo>
                  <a:cubicBezTo>
                    <a:pt x="224476" y="12392"/>
                    <a:pt x="219713" y="3819"/>
                    <a:pt x="213046" y="2867"/>
                  </a:cubicBezTo>
                  <a:cubicBezTo>
                    <a:pt x="207331" y="2867"/>
                    <a:pt x="198758" y="4772"/>
                    <a:pt x="193043" y="4772"/>
                  </a:cubicBezTo>
                  <a:cubicBezTo>
                    <a:pt x="170183" y="6677"/>
                    <a:pt x="150181" y="2867"/>
                    <a:pt x="128273" y="10"/>
                  </a:cubicBezTo>
                  <a:lnTo>
                    <a:pt x="103508" y="10"/>
                  </a:lnTo>
                  <a:cubicBezTo>
                    <a:pt x="103508" y="10"/>
                    <a:pt x="103508" y="10"/>
                    <a:pt x="101603" y="10"/>
                  </a:cubicBezTo>
                  <a:cubicBezTo>
                    <a:pt x="91126" y="10"/>
                    <a:pt x="65408" y="-943"/>
                    <a:pt x="70171" y="16202"/>
                  </a:cubicBezTo>
                  <a:lnTo>
                    <a:pt x="93031" y="62874"/>
                  </a:lnTo>
                  <a:cubicBezTo>
                    <a:pt x="83506" y="67637"/>
                    <a:pt x="88268" y="78115"/>
                    <a:pt x="86363" y="86687"/>
                  </a:cubicBezTo>
                  <a:lnTo>
                    <a:pt x="42548" y="106690"/>
                  </a:lnTo>
                  <a:cubicBezTo>
                    <a:pt x="33023" y="113357"/>
                    <a:pt x="37786" y="126692"/>
                    <a:pt x="49216" y="126692"/>
                  </a:cubicBezTo>
                  <a:lnTo>
                    <a:pt x="86363" y="111452"/>
                  </a:lnTo>
                  <a:cubicBezTo>
                    <a:pt x="86363" y="115262"/>
                    <a:pt x="86363" y="118119"/>
                    <a:pt x="87316" y="121929"/>
                  </a:cubicBezTo>
                  <a:cubicBezTo>
                    <a:pt x="70171" y="139074"/>
                    <a:pt x="51121" y="153362"/>
                    <a:pt x="34928" y="171460"/>
                  </a:cubicBezTo>
                  <a:cubicBezTo>
                    <a:pt x="21593" y="185747"/>
                    <a:pt x="11116" y="200987"/>
                    <a:pt x="4448" y="220990"/>
                  </a:cubicBezTo>
                  <a:cubicBezTo>
                    <a:pt x="-6982" y="260994"/>
                    <a:pt x="4448" y="300999"/>
                    <a:pt x="29213" y="329574"/>
                  </a:cubicBezTo>
                  <a:lnTo>
                    <a:pt x="27308" y="329574"/>
                  </a:lnTo>
                  <a:cubicBezTo>
                    <a:pt x="27308" y="329574"/>
                    <a:pt x="138751" y="485785"/>
                    <a:pt x="138751" y="485785"/>
                  </a:cubicBezTo>
                  <a:cubicBezTo>
                    <a:pt x="144466" y="485785"/>
                    <a:pt x="151133" y="485785"/>
                    <a:pt x="156848" y="485785"/>
                  </a:cubicBezTo>
                  <a:cubicBezTo>
                    <a:pt x="246383" y="485785"/>
                    <a:pt x="326393" y="445779"/>
                    <a:pt x="381638" y="383867"/>
                  </a:cubicBezTo>
                  <a:close/>
                </a:path>
              </a:pathLst>
            </a:custGeom>
            <a:solidFill>
              <a:srgbClr val="087377"/>
            </a:solidFill>
            <a:ln w="9525" cap="flat">
              <a:noFill/>
              <a:prstDash val="solid"/>
              <a:miter/>
            </a:ln>
          </p:spPr>
          <p:txBody>
            <a:bodyPr rtlCol="0" anchor="ctr"/>
            <a:lstStyle/>
            <a:p>
              <a:endParaRPr lang="en-US"/>
            </a:p>
          </p:txBody>
        </p:sp>
        <p:grpSp>
          <p:nvGrpSpPr>
            <p:cNvPr id="17" name="Graphic 14">
              <a:extLst>
                <a:ext uri="{FF2B5EF4-FFF2-40B4-BE49-F238E27FC236}">
                  <a16:creationId xmlns:a16="http://schemas.microsoft.com/office/drawing/2014/main" id="{7F00FD7E-4654-53DE-9236-E5FB8F49A030}"/>
                </a:ext>
              </a:extLst>
            </p:cNvPr>
            <p:cNvGrpSpPr/>
            <p:nvPr/>
          </p:nvGrpSpPr>
          <p:grpSpPr>
            <a:xfrm>
              <a:off x="5040867" y="3443287"/>
              <a:ext cx="290185" cy="367426"/>
              <a:chOff x="5040867" y="3443287"/>
              <a:chExt cx="290185" cy="367426"/>
            </a:xfrm>
            <a:solidFill>
              <a:srgbClr val="FFFFFF"/>
            </a:solidFill>
          </p:grpSpPr>
          <p:sp>
            <p:nvSpPr>
              <p:cNvPr id="23" name="Freeform 20">
                <a:extLst>
                  <a:ext uri="{FF2B5EF4-FFF2-40B4-BE49-F238E27FC236}">
                    <a16:creationId xmlns:a16="http://schemas.microsoft.com/office/drawing/2014/main" id="{C19E2E68-2E11-E905-45D0-6DBE0A7810CF}"/>
                  </a:ext>
                </a:extLst>
              </p:cNvPr>
              <p:cNvSpPr/>
              <p:nvPr/>
            </p:nvSpPr>
            <p:spPr>
              <a:xfrm>
                <a:off x="5040867" y="3443287"/>
                <a:ext cx="290185" cy="367426"/>
              </a:xfrm>
              <a:custGeom>
                <a:avLst/>
                <a:gdLst>
                  <a:gd name="connsiteX0" fmla="*/ 125493 w 290185"/>
                  <a:gd name="connsiteY0" fmla="*/ 0 h 367426"/>
                  <a:gd name="connsiteX1" fmla="*/ 190263 w 290185"/>
                  <a:gd name="connsiteY1" fmla="*/ 4763 h 367426"/>
                  <a:gd name="connsiteX2" fmla="*/ 210265 w 290185"/>
                  <a:gd name="connsiteY2" fmla="*/ 2858 h 367426"/>
                  <a:gd name="connsiteX3" fmla="*/ 218838 w 290185"/>
                  <a:gd name="connsiteY3" fmla="*/ 18097 h 367426"/>
                  <a:gd name="connsiteX4" fmla="*/ 195978 w 290185"/>
                  <a:gd name="connsiteY4" fmla="*/ 62865 h 367426"/>
                  <a:gd name="connsiteX5" fmla="*/ 195978 w 290185"/>
                  <a:gd name="connsiteY5" fmla="*/ 62865 h 367426"/>
                  <a:gd name="connsiteX6" fmla="*/ 203598 w 290185"/>
                  <a:gd name="connsiteY6" fmla="*/ 87630 h 367426"/>
                  <a:gd name="connsiteX7" fmla="*/ 252175 w 290185"/>
                  <a:gd name="connsiteY7" fmla="*/ 107633 h 367426"/>
                  <a:gd name="connsiteX8" fmla="*/ 245508 w 290185"/>
                  <a:gd name="connsiteY8" fmla="*/ 127635 h 367426"/>
                  <a:gd name="connsiteX9" fmla="*/ 204550 w 290185"/>
                  <a:gd name="connsiteY9" fmla="*/ 111442 h 367426"/>
                  <a:gd name="connsiteX10" fmla="*/ 204550 w 290185"/>
                  <a:gd name="connsiteY10" fmla="*/ 122872 h 367426"/>
                  <a:gd name="connsiteX11" fmla="*/ 287418 w 290185"/>
                  <a:gd name="connsiteY11" fmla="*/ 229553 h 367426"/>
                  <a:gd name="connsiteX12" fmla="*/ 183595 w 290185"/>
                  <a:gd name="connsiteY12" fmla="*/ 366713 h 367426"/>
                  <a:gd name="connsiteX13" fmla="*/ 105490 w 290185"/>
                  <a:gd name="connsiteY13" fmla="*/ 366713 h 367426"/>
                  <a:gd name="connsiteX14" fmla="*/ 4525 w 290185"/>
                  <a:gd name="connsiteY14" fmla="*/ 221933 h 367426"/>
                  <a:gd name="connsiteX15" fmla="*/ 35005 w 290185"/>
                  <a:gd name="connsiteY15" fmla="*/ 172403 h 367426"/>
                  <a:gd name="connsiteX16" fmla="*/ 87393 w 290185"/>
                  <a:gd name="connsiteY16" fmla="*/ 122872 h 367426"/>
                  <a:gd name="connsiteX17" fmla="*/ 86440 w 290185"/>
                  <a:gd name="connsiteY17" fmla="*/ 112395 h 367426"/>
                  <a:gd name="connsiteX18" fmla="*/ 49293 w 290185"/>
                  <a:gd name="connsiteY18" fmla="*/ 127635 h 367426"/>
                  <a:gd name="connsiteX19" fmla="*/ 42625 w 290185"/>
                  <a:gd name="connsiteY19" fmla="*/ 107633 h 367426"/>
                  <a:gd name="connsiteX20" fmla="*/ 86440 w 290185"/>
                  <a:gd name="connsiteY20" fmla="*/ 87630 h 367426"/>
                  <a:gd name="connsiteX21" fmla="*/ 93108 w 290185"/>
                  <a:gd name="connsiteY21" fmla="*/ 63817 h 367426"/>
                  <a:gd name="connsiteX22" fmla="*/ 70248 w 290185"/>
                  <a:gd name="connsiteY22" fmla="*/ 17145 h 367426"/>
                  <a:gd name="connsiteX23" fmla="*/ 101680 w 290185"/>
                  <a:gd name="connsiteY23" fmla="*/ 953 h 367426"/>
                  <a:gd name="connsiteX24" fmla="*/ 103585 w 290185"/>
                  <a:gd name="connsiteY24" fmla="*/ 953 h 367426"/>
                  <a:gd name="connsiteX25" fmla="*/ 128350 w 290185"/>
                  <a:gd name="connsiteY25" fmla="*/ 953 h 367426"/>
                  <a:gd name="connsiteX26" fmla="*/ 190263 w 290185"/>
                  <a:gd name="connsiteY26" fmla="*/ 26670 h 367426"/>
                  <a:gd name="connsiteX27" fmla="*/ 158830 w 290185"/>
                  <a:gd name="connsiteY27" fmla="*/ 26670 h 367426"/>
                  <a:gd name="connsiteX28" fmla="*/ 122635 w 290185"/>
                  <a:gd name="connsiteY28" fmla="*/ 21908 h 367426"/>
                  <a:gd name="connsiteX29" fmla="*/ 94060 w 290185"/>
                  <a:gd name="connsiteY29" fmla="*/ 21908 h 367426"/>
                  <a:gd name="connsiteX30" fmla="*/ 114063 w 290185"/>
                  <a:gd name="connsiteY30" fmla="*/ 60960 h 367426"/>
                  <a:gd name="connsiteX31" fmla="*/ 116920 w 290185"/>
                  <a:gd name="connsiteY31" fmla="*/ 60960 h 367426"/>
                  <a:gd name="connsiteX32" fmla="*/ 171213 w 290185"/>
                  <a:gd name="connsiteY32" fmla="*/ 61913 h 367426"/>
                  <a:gd name="connsiteX33" fmla="*/ 190263 w 290185"/>
                  <a:gd name="connsiteY33" fmla="*/ 25717 h 367426"/>
                  <a:gd name="connsiteX34" fmla="*/ 182643 w 290185"/>
                  <a:gd name="connsiteY34" fmla="*/ 84772 h 367426"/>
                  <a:gd name="connsiteX35" fmla="*/ 106443 w 290185"/>
                  <a:gd name="connsiteY35" fmla="*/ 84772 h 367426"/>
                  <a:gd name="connsiteX36" fmla="*/ 106443 w 290185"/>
                  <a:gd name="connsiteY36" fmla="*/ 105728 h 367426"/>
                  <a:gd name="connsiteX37" fmla="*/ 182643 w 290185"/>
                  <a:gd name="connsiteY37" fmla="*/ 105728 h 367426"/>
                  <a:gd name="connsiteX38" fmla="*/ 182643 w 290185"/>
                  <a:gd name="connsiteY38" fmla="*/ 84772 h 367426"/>
                  <a:gd name="connsiteX39" fmla="*/ 112158 w 290185"/>
                  <a:gd name="connsiteY39" fmla="*/ 127635 h 367426"/>
                  <a:gd name="connsiteX40" fmla="*/ 39768 w 290185"/>
                  <a:gd name="connsiteY40" fmla="*/ 196215 h 367426"/>
                  <a:gd name="connsiteX41" fmla="*/ 105490 w 290185"/>
                  <a:gd name="connsiteY41" fmla="*/ 343853 h 367426"/>
                  <a:gd name="connsiteX42" fmla="*/ 181690 w 290185"/>
                  <a:gd name="connsiteY42" fmla="*/ 343853 h 367426"/>
                  <a:gd name="connsiteX43" fmla="*/ 246460 w 290185"/>
                  <a:gd name="connsiteY43" fmla="*/ 195263 h 367426"/>
                  <a:gd name="connsiteX44" fmla="*/ 175975 w 290185"/>
                  <a:gd name="connsiteY44" fmla="*/ 127635 h 367426"/>
                  <a:gd name="connsiteX45" fmla="*/ 111205 w 290185"/>
                  <a:gd name="connsiteY45" fmla="*/ 127635 h 3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185" h="367426">
                    <a:moveTo>
                      <a:pt x="125493" y="0"/>
                    </a:moveTo>
                    <a:cubicBezTo>
                      <a:pt x="147400" y="3810"/>
                      <a:pt x="167403" y="6667"/>
                      <a:pt x="190263" y="4763"/>
                    </a:cubicBezTo>
                    <a:cubicBezTo>
                      <a:pt x="213123" y="2858"/>
                      <a:pt x="204550" y="1905"/>
                      <a:pt x="210265" y="2858"/>
                    </a:cubicBezTo>
                    <a:cubicBezTo>
                      <a:pt x="215980" y="3810"/>
                      <a:pt x="221695" y="11430"/>
                      <a:pt x="218838" y="18097"/>
                    </a:cubicBezTo>
                    <a:lnTo>
                      <a:pt x="195978" y="62865"/>
                    </a:lnTo>
                    <a:lnTo>
                      <a:pt x="195978" y="62865"/>
                    </a:lnTo>
                    <a:cubicBezTo>
                      <a:pt x="206455" y="66675"/>
                      <a:pt x="203598" y="79058"/>
                      <a:pt x="203598" y="87630"/>
                    </a:cubicBezTo>
                    <a:lnTo>
                      <a:pt x="252175" y="107633"/>
                    </a:lnTo>
                    <a:cubicBezTo>
                      <a:pt x="261700" y="114300"/>
                      <a:pt x="256938" y="127635"/>
                      <a:pt x="245508" y="127635"/>
                    </a:cubicBezTo>
                    <a:lnTo>
                      <a:pt x="204550" y="111442"/>
                    </a:lnTo>
                    <a:lnTo>
                      <a:pt x="204550" y="122872"/>
                    </a:lnTo>
                    <a:cubicBezTo>
                      <a:pt x="235030" y="154305"/>
                      <a:pt x="276940" y="182880"/>
                      <a:pt x="287418" y="229553"/>
                    </a:cubicBezTo>
                    <a:cubicBezTo>
                      <a:pt x="302658" y="297180"/>
                      <a:pt x="253128" y="362903"/>
                      <a:pt x="183595" y="366713"/>
                    </a:cubicBezTo>
                    <a:cubicBezTo>
                      <a:pt x="160735" y="367665"/>
                      <a:pt x="128350" y="367665"/>
                      <a:pt x="105490" y="366713"/>
                    </a:cubicBezTo>
                    <a:cubicBezTo>
                      <a:pt x="33100" y="361950"/>
                      <a:pt x="-15477" y="290513"/>
                      <a:pt x="4525" y="221933"/>
                    </a:cubicBezTo>
                    <a:cubicBezTo>
                      <a:pt x="24528" y="153353"/>
                      <a:pt x="20718" y="187642"/>
                      <a:pt x="35005" y="172403"/>
                    </a:cubicBezTo>
                    <a:cubicBezTo>
                      <a:pt x="49293" y="157163"/>
                      <a:pt x="70248" y="140017"/>
                      <a:pt x="87393" y="122872"/>
                    </a:cubicBezTo>
                    <a:cubicBezTo>
                      <a:pt x="85488" y="119063"/>
                      <a:pt x="86440" y="116205"/>
                      <a:pt x="86440" y="112395"/>
                    </a:cubicBezTo>
                    <a:lnTo>
                      <a:pt x="49293" y="127635"/>
                    </a:lnTo>
                    <a:cubicBezTo>
                      <a:pt x="37863" y="127635"/>
                      <a:pt x="33100" y="114300"/>
                      <a:pt x="42625" y="107633"/>
                    </a:cubicBezTo>
                    <a:lnTo>
                      <a:pt x="86440" y="87630"/>
                    </a:lnTo>
                    <a:cubicBezTo>
                      <a:pt x="87393" y="79058"/>
                      <a:pt x="83583" y="68580"/>
                      <a:pt x="93108" y="63817"/>
                    </a:cubicBezTo>
                    <a:lnTo>
                      <a:pt x="70248" y="17145"/>
                    </a:lnTo>
                    <a:cubicBezTo>
                      <a:pt x="65485" y="-953"/>
                      <a:pt x="91203" y="953"/>
                      <a:pt x="101680" y="953"/>
                    </a:cubicBezTo>
                    <a:cubicBezTo>
                      <a:pt x="112158" y="953"/>
                      <a:pt x="103585" y="953"/>
                      <a:pt x="103585" y="953"/>
                    </a:cubicBezTo>
                    <a:lnTo>
                      <a:pt x="128350" y="953"/>
                    </a:lnTo>
                    <a:close/>
                    <a:moveTo>
                      <a:pt x="190263" y="26670"/>
                    </a:moveTo>
                    <a:cubicBezTo>
                      <a:pt x="179785" y="26670"/>
                      <a:pt x="169308" y="27622"/>
                      <a:pt x="158830" y="26670"/>
                    </a:cubicBezTo>
                    <a:cubicBezTo>
                      <a:pt x="148353" y="25717"/>
                      <a:pt x="135018" y="21908"/>
                      <a:pt x="122635" y="21908"/>
                    </a:cubicBezTo>
                    <a:cubicBezTo>
                      <a:pt x="110253" y="21908"/>
                      <a:pt x="103585" y="21908"/>
                      <a:pt x="94060" y="21908"/>
                    </a:cubicBezTo>
                    <a:lnTo>
                      <a:pt x="114063" y="60960"/>
                    </a:lnTo>
                    <a:lnTo>
                      <a:pt x="116920" y="60960"/>
                    </a:lnTo>
                    <a:cubicBezTo>
                      <a:pt x="116920" y="61913"/>
                      <a:pt x="171213" y="61913"/>
                      <a:pt x="171213" y="61913"/>
                    </a:cubicBezTo>
                    <a:lnTo>
                      <a:pt x="190263" y="25717"/>
                    </a:lnTo>
                    <a:close/>
                    <a:moveTo>
                      <a:pt x="182643" y="84772"/>
                    </a:moveTo>
                    <a:lnTo>
                      <a:pt x="106443" y="84772"/>
                    </a:lnTo>
                    <a:lnTo>
                      <a:pt x="106443" y="105728"/>
                    </a:lnTo>
                    <a:lnTo>
                      <a:pt x="182643" y="105728"/>
                    </a:lnTo>
                    <a:lnTo>
                      <a:pt x="182643" y="84772"/>
                    </a:lnTo>
                    <a:close/>
                    <a:moveTo>
                      <a:pt x="112158" y="127635"/>
                    </a:moveTo>
                    <a:cubicBezTo>
                      <a:pt x="89298" y="150495"/>
                      <a:pt x="60723" y="171450"/>
                      <a:pt x="39768" y="196215"/>
                    </a:cubicBezTo>
                    <a:cubicBezTo>
                      <a:pt x="-5952" y="253365"/>
                      <a:pt x="31195" y="340042"/>
                      <a:pt x="105490" y="343853"/>
                    </a:cubicBezTo>
                    <a:cubicBezTo>
                      <a:pt x="127398" y="344805"/>
                      <a:pt x="159783" y="344805"/>
                      <a:pt x="181690" y="343853"/>
                    </a:cubicBezTo>
                    <a:cubicBezTo>
                      <a:pt x="255985" y="339090"/>
                      <a:pt x="293133" y="253365"/>
                      <a:pt x="246460" y="195263"/>
                    </a:cubicBezTo>
                    <a:cubicBezTo>
                      <a:pt x="226458" y="170497"/>
                      <a:pt x="199788" y="149542"/>
                      <a:pt x="175975" y="127635"/>
                    </a:cubicBezTo>
                    <a:lnTo>
                      <a:pt x="111205" y="127635"/>
                    </a:lnTo>
                    <a:close/>
                  </a:path>
                </a:pathLst>
              </a:custGeom>
              <a:solidFill>
                <a:srgbClr val="FFFFFF"/>
              </a:solidFill>
              <a:ln w="9525" cap="flat">
                <a:noFill/>
                <a:prstDash val="solid"/>
                <a:miter/>
              </a:ln>
            </p:spPr>
            <p:txBody>
              <a:bodyPr rtlCol="0" anchor="ctr"/>
              <a:lstStyle/>
              <a:p>
                <a:endParaRPr lang="en-US"/>
              </a:p>
            </p:txBody>
          </p:sp>
          <p:sp>
            <p:nvSpPr>
              <p:cNvPr id="24" name="Freeform 21">
                <a:extLst>
                  <a:ext uri="{FF2B5EF4-FFF2-40B4-BE49-F238E27FC236}">
                    <a16:creationId xmlns:a16="http://schemas.microsoft.com/office/drawing/2014/main" id="{8EDDCA20-6DD3-570B-1C87-3C7AF4C5CD64}"/>
                  </a:ext>
                </a:extLst>
              </p:cNvPr>
              <p:cNvSpPr/>
              <p:nvPr/>
            </p:nvSpPr>
            <p:spPr>
              <a:xfrm>
                <a:off x="5119456" y="3615073"/>
                <a:ext cx="112629" cy="129142"/>
              </a:xfrm>
              <a:custGeom>
                <a:avLst/>
                <a:gdLst>
                  <a:gd name="connsiteX0" fmla="*/ 44046 w 112629"/>
                  <a:gd name="connsiteY0" fmla="*/ 37764 h 129142"/>
                  <a:gd name="connsiteX1" fmla="*/ 71668 w 112629"/>
                  <a:gd name="connsiteY1" fmla="*/ 37764 h 129142"/>
                  <a:gd name="connsiteX2" fmla="*/ 79288 w 112629"/>
                  <a:gd name="connsiteY2" fmla="*/ 45384 h 129142"/>
                  <a:gd name="connsiteX3" fmla="*/ 69763 w 112629"/>
                  <a:gd name="connsiteY3" fmla="*/ 58719 h 129142"/>
                  <a:gd name="connsiteX4" fmla="*/ 34521 w 112629"/>
                  <a:gd name="connsiteY4" fmla="*/ 58719 h 129142"/>
                  <a:gd name="connsiteX5" fmla="*/ 34521 w 112629"/>
                  <a:gd name="connsiteY5" fmla="*/ 73959 h 129142"/>
                  <a:gd name="connsiteX6" fmla="*/ 65001 w 112629"/>
                  <a:gd name="connsiteY6" fmla="*/ 73959 h 129142"/>
                  <a:gd name="connsiteX7" fmla="*/ 68811 w 112629"/>
                  <a:gd name="connsiteY7" fmla="*/ 75864 h 129142"/>
                  <a:gd name="connsiteX8" fmla="*/ 70716 w 112629"/>
                  <a:gd name="connsiteY8" fmla="*/ 92056 h 129142"/>
                  <a:gd name="connsiteX9" fmla="*/ 65001 w 112629"/>
                  <a:gd name="connsiteY9" fmla="*/ 94914 h 129142"/>
                  <a:gd name="connsiteX10" fmla="*/ 44998 w 112629"/>
                  <a:gd name="connsiteY10" fmla="*/ 94914 h 129142"/>
                  <a:gd name="connsiteX11" fmla="*/ 79288 w 112629"/>
                  <a:gd name="connsiteY11" fmla="*/ 107296 h 129142"/>
                  <a:gd name="connsiteX12" fmla="*/ 105006 w 112629"/>
                  <a:gd name="connsiteY12" fmla="*/ 103486 h 129142"/>
                  <a:gd name="connsiteX13" fmla="*/ 97386 w 112629"/>
                  <a:gd name="connsiteY13" fmla="*/ 122536 h 129142"/>
                  <a:gd name="connsiteX14" fmla="*/ 19281 w 112629"/>
                  <a:gd name="connsiteY14" fmla="*/ 94914 h 129142"/>
                  <a:gd name="connsiteX15" fmla="*/ 4993 w 112629"/>
                  <a:gd name="connsiteY15" fmla="*/ 92056 h 129142"/>
                  <a:gd name="connsiteX16" fmla="*/ 13566 w 112629"/>
                  <a:gd name="connsiteY16" fmla="*/ 72054 h 129142"/>
                  <a:gd name="connsiteX17" fmla="*/ 13566 w 112629"/>
                  <a:gd name="connsiteY17" fmla="*/ 56814 h 129142"/>
                  <a:gd name="connsiteX18" fmla="*/ 3088 w 112629"/>
                  <a:gd name="connsiteY18" fmla="*/ 38716 h 129142"/>
                  <a:gd name="connsiteX19" fmla="*/ 19281 w 112629"/>
                  <a:gd name="connsiteY19" fmla="*/ 34906 h 129142"/>
                  <a:gd name="connsiteX20" fmla="*/ 85003 w 112629"/>
                  <a:gd name="connsiteY20" fmla="*/ 1569 h 129142"/>
                  <a:gd name="connsiteX21" fmla="*/ 112626 w 112629"/>
                  <a:gd name="connsiteY21" fmla="*/ 22524 h 129142"/>
                  <a:gd name="connsiteX22" fmla="*/ 102148 w 112629"/>
                  <a:gd name="connsiteY22" fmla="*/ 33001 h 129142"/>
                  <a:gd name="connsiteX23" fmla="*/ 88813 w 112629"/>
                  <a:gd name="connsiteY23" fmla="*/ 25381 h 129142"/>
                  <a:gd name="connsiteX24" fmla="*/ 54523 w 112629"/>
                  <a:gd name="connsiteY24" fmla="*/ 25381 h 129142"/>
                  <a:gd name="connsiteX25" fmla="*/ 45951 w 112629"/>
                  <a:gd name="connsiteY25" fmla="*/ 33954 h 12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29" h="129142">
                    <a:moveTo>
                      <a:pt x="44046" y="37764"/>
                    </a:moveTo>
                    <a:lnTo>
                      <a:pt x="71668" y="37764"/>
                    </a:lnTo>
                    <a:cubicBezTo>
                      <a:pt x="74526" y="37764"/>
                      <a:pt x="78336" y="42526"/>
                      <a:pt x="79288" y="45384"/>
                    </a:cubicBezTo>
                    <a:cubicBezTo>
                      <a:pt x="80241" y="51099"/>
                      <a:pt x="76431" y="58719"/>
                      <a:pt x="69763" y="58719"/>
                    </a:cubicBezTo>
                    <a:lnTo>
                      <a:pt x="34521" y="58719"/>
                    </a:lnTo>
                    <a:cubicBezTo>
                      <a:pt x="33568" y="64434"/>
                      <a:pt x="33568" y="69196"/>
                      <a:pt x="34521" y="73959"/>
                    </a:cubicBezTo>
                    <a:lnTo>
                      <a:pt x="65001" y="73959"/>
                    </a:lnTo>
                    <a:cubicBezTo>
                      <a:pt x="65001" y="73959"/>
                      <a:pt x="68811" y="75864"/>
                      <a:pt x="68811" y="75864"/>
                    </a:cubicBezTo>
                    <a:cubicBezTo>
                      <a:pt x="74526" y="79674"/>
                      <a:pt x="74526" y="87294"/>
                      <a:pt x="70716" y="92056"/>
                    </a:cubicBezTo>
                    <a:cubicBezTo>
                      <a:pt x="66906" y="96819"/>
                      <a:pt x="65001" y="94914"/>
                      <a:pt x="65001" y="94914"/>
                    </a:cubicBezTo>
                    <a:lnTo>
                      <a:pt x="44998" y="94914"/>
                    </a:lnTo>
                    <a:cubicBezTo>
                      <a:pt x="52618" y="105391"/>
                      <a:pt x="65953" y="110154"/>
                      <a:pt x="79288" y="107296"/>
                    </a:cubicBezTo>
                    <a:cubicBezTo>
                      <a:pt x="92623" y="104439"/>
                      <a:pt x="97386" y="94914"/>
                      <a:pt x="105006" y="103486"/>
                    </a:cubicBezTo>
                    <a:cubicBezTo>
                      <a:pt x="112626" y="112059"/>
                      <a:pt x="105006" y="118726"/>
                      <a:pt x="97386" y="122536"/>
                    </a:cubicBezTo>
                    <a:cubicBezTo>
                      <a:pt x="67858" y="138729"/>
                      <a:pt x="33568" y="123489"/>
                      <a:pt x="19281" y="94914"/>
                    </a:cubicBezTo>
                    <a:cubicBezTo>
                      <a:pt x="13566" y="93961"/>
                      <a:pt x="9756" y="94914"/>
                      <a:pt x="4993" y="92056"/>
                    </a:cubicBezTo>
                    <a:cubicBezTo>
                      <a:pt x="-4532" y="85389"/>
                      <a:pt x="3088" y="71101"/>
                      <a:pt x="13566" y="72054"/>
                    </a:cubicBezTo>
                    <a:cubicBezTo>
                      <a:pt x="12613" y="67291"/>
                      <a:pt x="12613" y="61576"/>
                      <a:pt x="13566" y="56814"/>
                    </a:cubicBezTo>
                    <a:cubicBezTo>
                      <a:pt x="3088" y="57766"/>
                      <a:pt x="-4532" y="46336"/>
                      <a:pt x="3088" y="38716"/>
                    </a:cubicBezTo>
                    <a:cubicBezTo>
                      <a:pt x="10708" y="31096"/>
                      <a:pt x="13566" y="36811"/>
                      <a:pt x="19281" y="34906"/>
                    </a:cubicBezTo>
                    <a:cubicBezTo>
                      <a:pt x="31663" y="10141"/>
                      <a:pt x="56428" y="-5099"/>
                      <a:pt x="85003" y="1569"/>
                    </a:cubicBezTo>
                    <a:cubicBezTo>
                      <a:pt x="113578" y="8236"/>
                      <a:pt x="112626" y="12999"/>
                      <a:pt x="112626" y="22524"/>
                    </a:cubicBezTo>
                    <a:cubicBezTo>
                      <a:pt x="112626" y="32049"/>
                      <a:pt x="107863" y="33001"/>
                      <a:pt x="102148" y="33001"/>
                    </a:cubicBezTo>
                    <a:cubicBezTo>
                      <a:pt x="96433" y="33001"/>
                      <a:pt x="93576" y="28239"/>
                      <a:pt x="88813" y="25381"/>
                    </a:cubicBezTo>
                    <a:cubicBezTo>
                      <a:pt x="78336" y="18714"/>
                      <a:pt x="65001" y="19666"/>
                      <a:pt x="54523" y="25381"/>
                    </a:cubicBezTo>
                    <a:cubicBezTo>
                      <a:pt x="44046" y="31096"/>
                      <a:pt x="47856" y="30144"/>
                      <a:pt x="45951" y="33954"/>
                    </a:cubicBezTo>
                    <a:close/>
                  </a:path>
                </a:pathLst>
              </a:custGeom>
              <a:solidFill>
                <a:srgbClr val="FFFFFF"/>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728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DA71-0ECF-5796-E117-8DDB883A6557}"/>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9D957549-5CB1-7E66-7FB8-7ADD47544E5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24</a:t>
            </a:fld>
            <a:endParaRPr lang="fr-CA" sz="1200" dirty="0"/>
          </a:p>
        </p:txBody>
      </p:sp>
      <p:sp>
        <p:nvSpPr>
          <p:cNvPr id="6" name="Freeform 5">
            <a:extLst>
              <a:ext uri="{FF2B5EF4-FFF2-40B4-BE49-F238E27FC236}">
                <a16:creationId xmlns:a16="http://schemas.microsoft.com/office/drawing/2014/main" id="{01E4603A-50A4-9710-6CCA-A2B908E8923E}"/>
              </a:ext>
            </a:extLst>
          </p:cNvPr>
          <p:cNvSpPr/>
          <p:nvPr/>
        </p:nvSpPr>
        <p:spPr>
          <a:xfrm rot="16200000">
            <a:off x="7489168" y="-333468"/>
            <a:ext cx="4089343" cy="5316321"/>
          </a:xfrm>
          <a:custGeom>
            <a:avLst/>
            <a:gdLst>
              <a:gd name="connsiteX0" fmla="*/ 1788957 w 3577914"/>
              <a:gd name="connsiteY0" fmla="*/ 0 h 4651442"/>
              <a:gd name="connsiteX1" fmla="*/ 3577914 w 3577914"/>
              <a:gd name="connsiteY1" fmla="*/ 2004096 h 4651442"/>
              <a:gd name="connsiteX2" fmla="*/ 3574180 w 3577914"/>
              <a:gd name="connsiteY2" fmla="*/ 2117062 h 4651442"/>
              <a:gd name="connsiteX3" fmla="*/ 3577914 w 3577914"/>
              <a:gd name="connsiteY3" fmla="*/ 2117062 h 4651442"/>
              <a:gd name="connsiteX4" fmla="*/ 3577914 w 3577914"/>
              <a:gd name="connsiteY4" fmla="*/ 2942634 h 4651442"/>
              <a:gd name="connsiteX5" fmla="*/ 3577914 w 3577914"/>
              <a:gd name="connsiteY5" fmla="*/ 3055601 h 4651442"/>
              <a:gd name="connsiteX6" fmla="*/ 3577914 w 3577914"/>
              <a:gd name="connsiteY6" fmla="*/ 3135426 h 4651442"/>
              <a:gd name="connsiteX7" fmla="*/ 3572198 w 3577914"/>
              <a:gd name="connsiteY7" fmla="*/ 3135169 h 4651442"/>
              <a:gd name="connsiteX8" fmla="*/ 3571629 w 3577914"/>
              <a:gd name="connsiteY8" fmla="*/ 3135188 h 4651442"/>
              <a:gd name="connsiteX9" fmla="*/ 3577914 w 3577914"/>
              <a:gd name="connsiteY9" fmla="*/ 3301223 h 4651442"/>
              <a:gd name="connsiteX10" fmla="*/ 3574180 w 3577914"/>
              <a:gd name="connsiteY10" fmla="*/ 3435711 h 4651442"/>
              <a:gd name="connsiteX11" fmla="*/ 3577914 w 3577914"/>
              <a:gd name="connsiteY11" fmla="*/ 3435711 h 4651442"/>
              <a:gd name="connsiteX12" fmla="*/ 3577914 w 3577914"/>
              <a:gd name="connsiteY12" fmla="*/ 4418566 h 4651442"/>
              <a:gd name="connsiteX13" fmla="*/ 3577914 w 3577914"/>
              <a:gd name="connsiteY13" fmla="*/ 4553054 h 4651442"/>
              <a:gd name="connsiteX14" fmla="*/ 3577914 w 3577914"/>
              <a:gd name="connsiteY14" fmla="*/ 4648087 h 4651442"/>
              <a:gd name="connsiteX15" fmla="*/ 3572198 w 3577914"/>
              <a:gd name="connsiteY15" fmla="*/ 4647781 h 4651442"/>
              <a:gd name="connsiteX16" fmla="*/ 3479169 w 3577914"/>
              <a:gd name="connsiteY16" fmla="*/ 4651442 h 4651442"/>
              <a:gd name="connsiteX17" fmla="*/ 3479169 w 3577914"/>
              <a:gd name="connsiteY17" fmla="*/ 4647781 h 4651442"/>
              <a:gd name="connsiteX18" fmla="*/ 2799298 w 3577914"/>
              <a:gd name="connsiteY18" fmla="*/ 4647781 h 4651442"/>
              <a:gd name="connsiteX19" fmla="*/ 2706269 w 3577914"/>
              <a:gd name="connsiteY19" fmla="*/ 4647781 h 4651442"/>
              <a:gd name="connsiteX20" fmla="*/ 1658442 w 3577914"/>
              <a:gd name="connsiteY20" fmla="*/ 4647781 h 4651442"/>
              <a:gd name="connsiteX21" fmla="*/ 885543 w 3577914"/>
              <a:gd name="connsiteY21" fmla="*/ 4647781 h 4651442"/>
              <a:gd name="connsiteX22" fmla="*/ 885543 w 3577914"/>
              <a:gd name="connsiteY22" fmla="*/ 4647782 h 4651442"/>
              <a:gd name="connsiteX23" fmla="*/ 530889 w 3577914"/>
              <a:gd name="connsiteY23" fmla="*/ 4647782 h 4651442"/>
              <a:gd name="connsiteX24" fmla="*/ 0 w 3577914"/>
              <a:gd name="connsiteY24" fmla="*/ 4647782 h 4651442"/>
              <a:gd name="connsiteX25" fmla="*/ 0 w 3577914"/>
              <a:gd name="connsiteY25" fmla="*/ 4553054 h 4651442"/>
              <a:gd name="connsiteX26" fmla="*/ 0 w 3577914"/>
              <a:gd name="connsiteY26" fmla="*/ 4418566 h 4651442"/>
              <a:gd name="connsiteX27" fmla="*/ 0 w 3577914"/>
              <a:gd name="connsiteY27" fmla="*/ 3435711 h 4651442"/>
              <a:gd name="connsiteX28" fmla="*/ 3734 w 3577914"/>
              <a:gd name="connsiteY28" fmla="*/ 3435711 h 4651442"/>
              <a:gd name="connsiteX29" fmla="*/ 0 w 3577914"/>
              <a:gd name="connsiteY29" fmla="*/ 3301223 h 4651442"/>
              <a:gd name="connsiteX30" fmla="*/ 6265 w 3577914"/>
              <a:gd name="connsiteY30" fmla="*/ 3135170 h 4651442"/>
              <a:gd name="connsiteX31" fmla="*/ 0 w 3577914"/>
              <a:gd name="connsiteY31" fmla="*/ 3135170 h 4651442"/>
              <a:gd name="connsiteX32" fmla="*/ 0 w 3577914"/>
              <a:gd name="connsiteY32" fmla="*/ 3055601 h 4651442"/>
              <a:gd name="connsiteX33" fmla="*/ 0 w 3577914"/>
              <a:gd name="connsiteY33" fmla="*/ 2942634 h 4651442"/>
              <a:gd name="connsiteX34" fmla="*/ 0 w 3577914"/>
              <a:gd name="connsiteY34" fmla="*/ 2117062 h 4651442"/>
              <a:gd name="connsiteX35" fmla="*/ 3734 w 3577914"/>
              <a:gd name="connsiteY35" fmla="*/ 2117062 h 4651442"/>
              <a:gd name="connsiteX36" fmla="*/ 0 w 3577914"/>
              <a:gd name="connsiteY36" fmla="*/ 2004096 h 4651442"/>
              <a:gd name="connsiteX37" fmla="*/ 1788957 w 3577914"/>
              <a:gd name="connsiteY37" fmla="*/ 0 h 465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77914" h="4651442">
                <a:moveTo>
                  <a:pt x="1788957" y="0"/>
                </a:moveTo>
                <a:cubicBezTo>
                  <a:pt x="2778672" y="0"/>
                  <a:pt x="3577914" y="899543"/>
                  <a:pt x="3577914" y="2004096"/>
                </a:cubicBezTo>
                <a:cubicBezTo>
                  <a:pt x="3577914" y="2041750"/>
                  <a:pt x="3577914" y="2083592"/>
                  <a:pt x="3574180" y="2117062"/>
                </a:cubicBezTo>
                <a:lnTo>
                  <a:pt x="3577914" y="2117062"/>
                </a:lnTo>
                <a:lnTo>
                  <a:pt x="3577914" y="2942634"/>
                </a:lnTo>
                <a:lnTo>
                  <a:pt x="3577914" y="3055601"/>
                </a:lnTo>
                <a:lnTo>
                  <a:pt x="3577914" y="3135426"/>
                </a:lnTo>
                <a:lnTo>
                  <a:pt x="3572198" y="3135169"/>
                </a:lnTo>
                <a:lnTo>
                  <a:pt x="3571629" y="3135188"/>
                </a:lnTo>
                <a:lnTo>
                  <a:pt x="3577914" y="3301223"/>
                </a:lnTo>
                <a:cubicBezTo>
                  <a:pt x="3577914" y="3346051"/>
                  <a:pt x="3577914" y="3395864"/>
                  <a:pt x="3574180" y="3435711"/>
                </a:cubicBezTo>
                <a:lnTo>
                  <a:pt x="3577914" y="3435711"/>
                </a:lnTo>
                <a:lnTo>
                  <a:pt x="3577914" y="4418566"/>
                </a:lnTo>
                <a:lnTo>
                  <a:pt x="3577914" y="4553054"/>
                </a:lnTo>
                <a:lnTo>
                  <a:pt x="3577914" y="4648087"/>
                </a:lnTo>
                <a:lnTo>
                  <a:pt x="3572198" y="4647781"/>
                </a:lnTo>
                <a:cubicBezTo>
                  <a:pt x="3541189" y="4647781"/>
                  <a:pt x="3510179" y="4647781"/>
                  <a:pt x="3479169" y="4651442"/>
                </a:cubicBezTo>
                <a:lnTo>
                  <a:pt x="3479169" y="4647781"/>
                </a:lnTo>
                <a:lnTo>
                  <a:pt x="2799298" y="4647781"/>
                </a:lnTo>
                <a:lnTo>
                  <a:pt x="2706269" y="4647781"/>
                </a:lnTo>
                <a:lnTo>
                  <a:pt x="1658442" y="4647781"/>
                </a:lnTo>
                <a:lnTo>
                  <a:pt x="885543" y="4647781"/>
                </a:lnTo>
                <a:lnTo>
                  <a:pt x="885543" y="4647782"/>
                </a:lnTo>
                <a:lnTo>
                  <a:pt x="530889" y="4647782"/>
                </a:lnTo>
                <a:lnTo>
                  <a:pt x="0" y="4647782"/>
                </a:lnTo>
                <a:lnTo>
                  <a:pt x="0" y="4553054"/>
                </a:lnTo>
                <a:lnTo>
                  <a:pt x="0" y="4418566"/>
                </a:lnTo>
                <a:lnTo>
                  <a:pt x="0" y="3435711"/>
                </a:lnTo>
                <a:lnTo>
                  <a:pt x="3734" y="3435711"/>
                </a:lnTo>
                <a:cubicBezTo>
                  <a:pt x="0" y="3390881"/>
                  <a:pt x="0" y="3346050"/>
                  <a:pt x="0" y="3301223"/>
                </a:cubicBezTo>
                <a:lnTo>
                  <a:pt x="6265" y="3135170"/>
                </a:lnTo>
                <a:lnTo>
                  <a:pt x="0" y="3135170"/>
                </a:lnTo>
                <a:lnTo>
                  <a:pt x="0" y="3055601"/>
                </a:lnTo>
                <a:lnTo>
                  <a:pt x="0" y="2942634"/>
                </a:lnTo>
                <a:lnTo>
                  <a:pt x="0" y="2117062"/>
                </a:lnTo>
                <a:lnTo>
                  <a:pt x="3734" y="2117062"/>
                </a:lnTo>
                <a:cubicBezTo>
                  <a:pt x="0" y="2079407"/>
                  <a:pt x="0" y="2041749"/>
                  <a:pt x="0" y="2004096"/>
                </a:cubicBezTo>
                <a:cubicBezTo>
                  <a:pt x="0" y="895356"/>
                  <a:pt x="799240" y="0"/>
                  <a:pt x="1788957" y="0"/>
                </a:cubicBezTo>
                <a:close/>
              </a:path>
            </a:pathLst>
          </a:custGeom>
          <a:blipFill dpi="0" rotWithShape="0">
            <a:blip r:embed="rId2"/>
            <a:srcRect/>
            <a:stretch>
              <a:fillRect t="-6610" b="-6610"/>
            </a:stretch>
          </a:blipFill>
        </p:spPr>
        <p:txBody>
          <a:bodyPr wrap="square" lIns="0" tIns="0" rIns="0" bIns="0" rtlCol="0">
            <a:noAutofit/>
          </a:bodyPr>
          <a:lstStyle/>
          <a:p>
            <a:endParaRPr>
              <a:solidFill>
                <a:srgbClr val="459597"/>
              </a:solidFill>
            </a:endParaRPr>
          </a:p>
        </p:txBody>
      </p:sp>
      <p:pic>
        <p:nvPicPr>
          <p:cNvPr id="13" name="Picture 12">
            <a:extLst>
              <a:ext uri="{FF2B5EF4-FFF2-40B4-BE49-F238E27FC236}">
                <a16:creationId xmlns:a16="http://schemas.microsoft.com/office/drawing/2014/main" id="{064DC545-CBF4-D7E5-A6A1-447587F7BE96}"/>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2856258" y="4198867"/>
            <a:ext cx="3580276" cy="2659133"/>
          </a:xfrm>
          <a:prstGeom prst="rect">
            <a:avLst/>
          </a:prstGeom>
        </p:spPr>
      </p:pic>
      <p:sp>
        <p:nvSpPr>
          <p:cNvPr id="2" name="Text Placeholder 3">
            <a:extLst>
              <a:ext uri="{FF2B5EF4-FFF2-40B4-BE49-F238E27FC236}">
                <a16:creationId xmlns:a16="http://schemas.microsoft.com/office/drawing/2014/main" id="{EFC7F127-34C5-9565-FBFE-71E39E962FF6}"/>
              </a:ext>
            </a:extLst>
          </p:cNvPr>
          <p:cNvSpPr txBox="1">
            <a:spLocks/>
          </p:cNvSpPr>
          <p:nvPr/>
        </p:nvSpPr>
        <p:spPr>
          <a:xfrm>
            <a:off x="629646" y="460753"/>
            <a:ext cx="5940488"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Uw alternatieve toeristische accommodatie plannen</a:t>
            </a:r>
          </a:p>
          <a:p>
            <a:pPr>
              <a:lnSpc>
                <a:spcPts val="3720"/>
              </a:lnSpc>
            </a:pPr>
            <a:endParaRPr lang="en-US" dirty="0"/>
          </a:p>
        </p:txBody>
      </p:sp>
      <p:cxnSp>
        <p:nvCxnSpPr>
          <p:cNvPr id="3" name="Straight Connector 2">
            <a:extLst>
              <a:ext uri="{FF2B5EF4-FFF2-40B4-BE49-F238E27FC236}">
                <a16:creationId xmlns:a16="http://schemas.microsoft.com/office/drawing/2014/main" id="{682AC21E-CD69-8A6C-AAD8-885EA41D1A14}"/>
              </a:ext>
            </a:extLst>
          </p:cNvPr>
          <p:cNvCxnSpPr>
            <a:cxnSpLocks/>
          </p:cNvCxnSpPr>
          <p:nvPr/>
        </p:nvCxnSpPr>
        <p:spPr>
          <a:xfrm>
            <a:off x="0" y="1498649"/>
            <a:ext cx="5997388"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FDD53C6B-D0EB-B5C1-FC02-4297F12795BF}"/>
              </a:ext>
            </a:extLst>
          </p:cNvPr>
          <p:cNvSpPr txBox="1">
            <a:spLocks/>
          </p:cNvSpPr>
          <p:nvPr/>
        </p:nvSpPr>
        <p:spPr>
          <a:xfrm>
            <a:off x="629644" y="1758596"/>
            <a:ext cx="5533465"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Rekening houden met de wensen en verwachtingen van gasten</a:t>
            </a:r>
          </a:p>
          <a:p>
            <a:pPr>
              <a:lnSpc>
                <a:spcPts val="2900"/>
              </a:lnSpc>
            </a:pPr>
            <a:endParaRPr lang="en-US" dirty="0"/>
          </a:p>
        </p:txBody>
      </p:sp>
      <p:sp>
        <p:nvSpPr>
          <p:cNvPr id="15" name="Text Placeholder 4">
            <a:extLst>
              <a:ext uri="{FF2B5EF4-FFF2-40B4-BE49-F238E27FC236}">
                <a16:creationId xmlns:a16="http://schemas.microsoft.com/office/drawing/2014/main" id="{D80316DC-D3D7-7804-6E4D-DFBE86FD1539}"/>
              </a:ext>
            </a:extLst>
          </p:cNvPr>
          <p:cNvSpPr>
            <a:spLocks noGrp="1"/>
          </p:cNvSpPr>
          <p:nvPr>
            <p:ph type="body" sz="quarter" idx="18"/>
          </p:nvPr>
        </p:nvSpPr>
        <p:spPr>
          <a:xfrm>
            <a:off x="629646" y="2683518"/>
            <a:ext cx="5940490" cy="3499183"/>
          </a:xfrm>
        </p:spPr>
        <p:txBody>
          <a:bodyPr lIns="91440" tIns="45720" rIns="91440" bIns="45720" anchor="t"/>
          <a:lstStyle/>
          <a:p>
            <a:pPr>
              <a:lnSpc>
                <a:spcPts val="2340"/>
              </a:lnSpc>
            </a:pPr>
            <a:r>
              <a:rPr lang="en-US" b="1" i="1" dirty="0"/>
              <a:t>Het is van cruciaal belang dat u uw bezoekers betrekt bij alle besluitvorming bij het opzetten van een ATA. Dit onderdeel is een belangrijke eerste stap," — </a:t>
            </a:r>
            <a:r>
              <a:rPr lang="en-US" i="1" dirty="0" err="1"/>
              <a:t>benadrukt </a:t>
            </a:r>
            <a:r>
              <a:rPr lang="en-US" i="1" dirty="0"/>
              <a:t>het belang van </a:t>
            </a:r>
            <a:r>
              <a:rPr lang="en-US" i="1" dirty="0" err="1"/>
              <a:t>bezoekersgerichte </a:t>
            </a:r>
            <a:r>
              <a:rPr lang="en-US" dirty="0"/>
              <a:t>planning bij de ontwikkeling van alternatieve toeristische accommodatie (ATA). </a:t>
            </a:r>
          </a:p>
          <a:p>
            <a:pPr>
              <a:lnSpc>
                <a:spcPts val="2340"/>
              </a:lnSpc>
            </a:pPr>
            <a:endParaRPr lang="en-US" dirty="0"/>
          </a:p>
        </p:txBody>
      </p:sp>
      <p:sp>
        <p:nvSpPr>
          <p:cNvPr id="5" name="Freeform 4">
            <a:extLst>
              <a:ext uri="{FF2B5EF4-FFF2-40B4-BE49-F238E27FC236}">
                <a16:creationId xmlns:a16="http://schemas.microsoft.com/office/drawing/2014/main" id="{AAADEB1C-3641-AEA8-EECA-3A8AB93F08A0}"/>
              </a:ext>
            </a:extLst>
          </p:cNvPr>
          <p:cNvSpPr/>
          <p:nvPr/>
        </p:nvSpPr>
        <p:spPr>
          <a:xfrm rot="12802219">
            <a:off x="6862300" y="3216689"/>
            <a:ext cx="3064633" cy="3460854"/>
          </a:xfrm>
          <a:custGeom>
            <a:avLst/>
            <a:gdLst>
              <a:gd name="connsiteX0" fmla="*/ 3618309 w 5411373"/>
              <a:gd name="connsiteY0" fmla="*/ 5935901 h 6111001"/>
              <a:gd name="connsiteX1" fmla="*/ 1967854 w 5411373"/>
              <a:gd name="connsiteY1" fmla="*/ 6011224 h 6111001"/>
              <a:gd name="connsiteX2" fmla="*/ 132427 w 5411373"/>
              <a:gd name="connsiteY2" fmla="*/ 2275534 h 6111001"/>
              <a:gd name="connsiteX3" fmla="*/ 2682956 w 5411373"/>
              <a:gd name="connsiteY3" fmla="*/ 557 h 6111001"/>
              <a:gd name="connsiteX4" fmla="*/ 2743022 w 5411373"/>
              <a:gd name="connsiteY4" fmla="*/ 158834 h 6111001"/>
              <a:gd name="connsiteX5" fmla="*/ 2165219 w 5411373"/>
              <a:gd name="connsiteY5" fmla="*/ 703265 h 6111001"/>
              <a:gd name="connsiteX6" fmla="*/ 2273919 w 5411373"/>
              <a:gd name="connsiteY6" fmla="*/ 883470 h 6111001"/>
              <a:gd name="connsiteX7" fmla="*/ 2993787 w 5411373"/>
              <a:gd name="connsiteY7" fmla="*/ 839609 h 6111001"/>
              <a:gd name="connsiteX8" fmla="*/ 5403200 w 5411373"/>
              <a:gd name="connsiteY8" fmla="*/ 3655206 h 6111001"/>
              <a:gd name="connsiteX9" fmla="*/ 3617355 w 5411373"/>
              <a:gd name="connsiteY9" fmla="*/ 5935901 h 6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1373" h="6111001">
                <a:moveTo>
                  <a:pt x="3618309" y="5935901"/>
                </a:moveTo>
                <a:cubicBezTo>
                  <a:pt x="3096760" y="6133270"/>
                  <a:pt x="2525633" y="6171409"/>
                  <a:pt x="1967854" y="6011224"/>
                </a:cubicBezTo>
                <a:cubicBezTo>
                  <a:pt x="483301" y="5584071"/>
                  <a:pt x="-337636" y="3911688"/>
                  <a:pt x="132427" y="2275534"/>
                </a:cubicBezTo>
                <a:cubicBezTo>
                  <a:pt x="498558" y="1001699"/>
                  <a:pt x="1539748" y="125462"/>
                  <a:pt x="2682956" y="557"/>
                </a:cubicBezTo>
                <a:cubicBezTo>
                  <a:pt x="2772581" y="-8978"/>
                  <a:pt x="2816441" y="106393"/>
                  <a:pt x="2743022" y="158834"/>
                </a:cubicBezTo>
                <a:cubicBezTo>
                  <a:pt x="2531355" y="312343"/>
                  <a:pt x="2336844" y="494454"/>
                  <a:pt x="2165219" y="703265"/>
                </a:cubicBezTo>
                <a:cubicBezTo>
                  <a:pt x="2098477" y="784310"/>
                  <a:pt x="2169987" y="904446"/>
                  <a:pt x="2273919" y="883470"/>
                </a:cubicBezTo>
                <a:cubicBezTo>
                  <a:pt x="2505610" y="836751"/>
                  <a:pt x="2746835" y="820540"/>
                  <a:pt x="2993787" y="839609"/>
                </a:cubicBezTo>
                <a:cubicBezTo>
                  <a:pt x="4435430" y="950213"/>
                  <a:pt x="5516662" y="2213559"/>
                  <a:pt x="5403200" y="3655206"/>
                </a:cubicBezTo>
                <a:cubicBezTo>
                  <a:pt x="5318343" y="4737393"/>
                  <a:pt x="4587030" y="5614584"/>
                  <a:pt x="3617355" y="5935901"/>
                </a:cubicBezTo>
                <a:close/>
              </a:path>
            </a:pathLst>
          </a:custGeom>
          <a:solidFill>
            <a:srgbClr val="EC7C69"/>
          </a:solidFill>
          <a:ln w="9534" cap="flat">
            <a:noFill/>
            <a:prstDash val="solid"/>
            <a:miter/>
          </a:ln>
        </p:spPr>
        <p:txBody>
          <a:bodyPr rtlCol="0" anchor="ctr"/>
          <a:lstStyle/>
          <a:p>
            <a:endParaRPr lang="en-US"/>
          </a:p>
        </p:txBody>
      </p:sp>
      <p:sp>
        <p:nvSpPr>
          <p:cNvPr id="9" name="Text Placeholder 5">
            <a:extLst>
              <a:ext uri="{FF2B5EF4-FFF2-40B4-BE49-F238E27FC236}">
                <a16:creationId xmlns:a16="http://schemas.microsoft.com/office/drawing/2014/main" id="{F0643A26-11E3-63B8-BB1F-CD8EBA5D00C3}"/>
              </a:ext>
            </a:extLst>
          </p:cNvPr>
          <p:cNvSpPr txBox="1">
            <a:spLocks/>
          </p:cNvSpPr>
          <p:nvPr/>
        </p:nvSpPr>
        <p:spPr>
          <a:xfrm>
            <a:off x="7409778" y="3993214"/>
            <a:ext cx="2255660" cy="190780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00"/>
              </a:lnSpc>
            </a:pPr>
            <a:r>
              <a:rPr lang="en-US" sz="2600" b="0" i="1" dirty="0">
                <a:solidFill>
                  <a:schemeClr val="bg1"/>
                </a:solidFill>
              </a:rPr>
              <a:t>Zie de volgende dia voor </a:t>
            </a:r>
            <a:r>
              <a:rPr lang="en-US" sz="2600" i="1" dirty="0">
                <a:solidFill>
                  <a:schemeClr val="bg1"/>
                </a:solidFill>
              </a:rPr>
              <a:t>waarom dit een cruciale eerste stap is.</a:t>
            </a:r>
          </a:p>
          <a:p>
            <a:pPr algn="ctr">
              <a:lnSpc>
                <a:spcPts val="2500"/>
              </a:lnSpc>
            </a:pPr>
            <a:endParaRPr lang="en-US" sz="2600" b="0" i="1" dirty="0">
              <a:solidFill>
                <a:schemeClr val="bg1"/>
              </a:solidFill>
            </a:endParaRPr>
          </a:p>
        </p:txBody>
      </p:sp>
    </p:spTree>
    <p:extLst>
      <p:ext uri="{BB962C8B-B14F-4D97-AF65-F5344CB8AC3E}">
        <p14:creationId xmlns:p14="http://schemas.microsoft.com/office/powerpoint/2010/main" val="400871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60DA-9F6D-FA8C-9D4C-86A4A98DF01E}"/>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45B0C72A-7683-04E7-F4F8-4A4F5E4213E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25</a:t>
            </a:fld>
            <a:endParaRPr lang="fr-CA" sz="1200" dirty="0"/>
          </a:p>
        </p:txBody>
      </p:sp>
      <p:sp>
        <p:nvSpPr>
          <p:cNvPr id="2" name="Text Placeholder 3">
            <a:extLst>
              <a:ext uri="{FF2B5EF4-FFF2-40B4-BE49-F238E27FC236}">
                <a16:creationId xmlns:a16="http://schemas.microsoft.com/office/drawing/2014/main" id="{CD37E0F9-5FF8-27F1-72EB-59D4B8DF0647}"/>
              </a:ext>
            </a:extLst>
          </p:cNvPr>
          <p:cNvSpPr txBox="1">
            <a:spLocks/>
          </p:cNvSpPr>
          <p:nvPr/>
        </p:nvSpPr>
        <p:spPr>
          <a:xfrm>
            <a:off x="629645" y="205449"/>
            <a:ext cx="8998449"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Rekening houden met de aantrekkingskracht en verwachtingen van gasten</a:t>
            </a:r>
          </a:p>
          <a:p>
            <a:pPr>
              <a:lnSpc>
                <a:spcPts val="3720"/>
              </a:lnSpc>
            </a:pPr>
            <a:r>
              <a:rPr lang="en-US" sz="2800" dirty="0"/>
              <a:t>Dit is waarom dit een cruciale eerste stap is:</a:t>
            </a:r>
          </a:p>
          <a:p>
            <a:pPr>
              <a:lnSpc>
                <a:spcPts val="3720"/>
              </a:lnSpc>
            </a:pPr>
            <a:endParaRPr lang="en-US" dirty="0"/>
          </a:p>
        </p:txBody>
      </p:sp>
      <p:cxnSp>
        <p:nvCxnSpPr>
          <p:cNvPr id="3" name="Straight Connector 2">
            <a:extLst>
              <a:ext uri="{FF2B5EF4-FFF2-40B4-BE49-F238E27FC236}">
                <a16:creationId xmlns:a16="http://schemas.microsoft.com/office/drawing/2014/main" id="{C21B6518-B1E5-2DF8-D6B2-608DFF050E0A}"/>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4763791-14F2-F026-56BC-3064BF127B23}"/>
              </a:ext>
            </a:extLst>
          </p:cNvPr>
          <p:cNvSpPr>
            <a:spLocks noGrp="1"/>
          </p:cNvSpPr>
          <p:nvPr>
            <p:ph type="body" sz="quarter" idx="18"/>
          </p:nvPr>
        </p:nvSpPr>
        <p:spPr>
          <a:xfrm>
            <a:off x="629645" y="1775016"/>
            <a:ext cx="10060770" cy="4324016"/>
          </a:xfrm>
        </p:spPr>
        <p:txBody>
          <a:bodyPr lIns="91440" tIns="45720" rIns="91440" bIns="45720" anchor="t"/>
          <a:lstStyle/>
          <a:p>
            <a:pPr marL="457200" indent="-457200">
              <a:lnSpc>
                <a:spcPts val="2340"/>
              </a:lnSpc>
              <a:buClr>
                <a:srgbClr val="459597"/>
              </a:buClr>
              <a:buFont typeface="+mj-lt"/>
              <a:buAutoNum type="arabicPeriod"/>
            </a:pPr>
            <a:r>
              <a:rPr lang="en-US" sz="2400" b="1" dirty="0">
                <a:solidFill>
                  <a:srgbClr val="E96751"/>
                </a:solidFill>
              </a:rPr>
              <a:t>Het creëert een doelgericht ontwerp: </a:t>
            </a:r>
          </a:p>
          <a:p>
            <a:pPr marL="454025">
              <a:lnSpc>
                <a:spcPts val="2340"/>
              </a:lnSpc>
              <a:buClr>
                <a:srgbClr val="459597"/>
              </a:buClr>
            </a:pPr>
            <a:r>
              <a:rPr lang="en-US" dirty="0"/>
              <a:t>Door uw toekomstige gasten te betrekken, zorgt u ervoor dat uw accommodatie </a:t>
            </a:r>
            <a:r>
              <a:rPr lang="en-US" b="1" dirty="0"/>
              <a:t>aansluit bij hun behoeften, waarden en verwachtingen</a:t>
            </a:r>
            <a:r>
              <a:rPr lang="en-US" dirty="0"/>
              <a:t>, of het nu gaat om duurzaamheid, toegankelijkheid, authenticiteit of comfort. Dit helpt bij het vormgeven van een concept waar daadwerkelijk vraag naar is.</a:t>
            </a:r>
          </a:p>
          <a:p>
            <a:pPr marL="457200" indent="-457200">
              <a:lnSpc>
                <a:spcPts val="2340"/>
              </a:lnSpc>
              <a:buClr>
                <a:srgbClr val="459597"/>
              </a:buClr>
              <a:buFont typeface="+mj-lt"/>
              <a:buAutoNum type="arabicPeriod" startAt="2"/>
            </a:pPr>
            <a:r>
              <a:rPr lang="en-US" sz="2400" b="1" dirty="0" err="1">
                <a:solidFill>
                  <a:srgbClr val="E96751"/>
                </a:solidFill>
              </a:rPr>
              <a:t>Verbetert</a:t>
            </a:r>
            <a:r>
              <a:rPr lang="en-US" sz="2400" b="1" dirty="0">
                <a:solidFill>
                  <a:srgbClr val="E96751"/>
                </a:solidFill>
              </a:rPr>
              <a:t> de gasttevredenheid: </a:t>
            </a:r>
          </a:p>
          <a:p>
            <a:pPr marL="454025">
              <a:lnSpc>
                <a:spcPts val="2340"/>
              </a:lnSpc>
              <a:buClr>
                <a:srgbClr val="459597"/>
              </a:buClr>
            </a:pPr>
            <a:r>
              <a:rPr lang="en-US" dirty="0"/>
              <a:t>Wanneer u vanaf het begin rekening houdt met bezoekers, </a:t>
            </a:r>
            <a:r>
              <a:rPr lang="en-US" b="1" dirty="0"/>
              <a:t>voorkomt</a:t>
            </a:r>
            <a:r>
              <a:rPr lang="en-US" dirty="0"/>
              <a:t> u later</a:t>
            </a:r>
            <a:r>
              <a:rPr lang="en-US" b="1" dirty="0"/>
              <a:t> kostbare fouten </a:t>
            </a:r>
            <a:r>
              <a:rPr lang="en-US" dirty="0"/>
              <a:t>(bijvoorbeeld bouwen in een moeilijk bereikbaar gebied of het missen van gewenste voorzieningen zoals natuurbeleving, wellnessopties of gemeenschappelijke ruimte).</a:t>
            </a:r>
          </a:p>
          <a:p>
            <a:pPr marL="457200" indent="-457200">
              <a:lnSpc>
                <a:spcPts val="2340"/>
              </a:lnSpc>
              <a:buClr>
                <a:srgbClr val="459597"/>
              </a:buClr>
              <a:buFont typeface="+mj-lt"/>
              <a:buAutoNum type="arabicPeriod" startAt="3"/>
            </a:pPr>
            <a:r>
              <a:rPr lang="en-US" sz="2400" b="1" dirty="0" err="1">
                <a:solidFill>
                  <a:srgbClr val="EC7C69"/>
                </a:solidFill>
              </a:rPr>
              <a:t>Versterkt</a:t>
            </a:r>
            <a:r>
              <a:rPr lang="en-US" sz="2400" b="1" dirty="0">
                <a:solidFill>
                  <a:srgbClr val="EC7C69"/>
                </a:solidFill>
              </a:rPr>
              <a:t> uw waardepropositie: </a:t>
            </a:r>
          </a:p>
          <a:p>
            <a:pPr marL="454025">
              <a:lnSpc>
                <a:spcPts val="2340"/>
              </a:lnSpc>
              <a:buClr>
                <a:srgbClr val="459597"/>
              </a:buClr>
            </a:pPr>
            <a:r>
              <a:rPr lang="en-US" dirty="0"/>
              <a:t>Een alternatief toeristisch accommodatieaanbod dat is gebaseerd op inzichten van bezoekers</a:t>
            </a:r>
            <a:r>
              <a:rPr lang="en-US" b="1" dirty="0"/>
              <a:t>, zal zich eerder onderscheiden. </a:t>
            </a:r>
            <a:r>
              <a:rPr lang="en-US" dirty="0"/>
              <a:t>Alternatieve toeristen zijn vaak op zoek naar unieke ervaringen, betekenisvolle lokale betrokkenheid en verantwoordelijkheid voor het milieu. Door hen bij vroege beslissingen te betrekken, creëert u een beter afgestemd en aantrekkelijker product.</a:t>
            </a:r>
          </a:p>
          <a:p>
            <a:pPr marL="457200" indent="-457200">
              <a:lnSpc>
                <a:spcPts val="2340"/>
              </a:lnSpc>
              <a:buClr>
                <a:srgbClr val="459597"/>
              </a:buClr>
              <a:buFont typeface="+mj-lt"/>
              <a:buAutoNum type="arabicPeriod"/>
            </a:pPr>
            <a:endParaRPr lang="en-US" dirty="0"/>
          </a:p>
          <a:p>
            <a:pPr marL="457200" indent="-457200">
              <a:lnSpc>
                <a:spcPts val="2340"/>
              </a:lnSpc>
              <a:buClr>
                <a:srgbClr val="459597"/>
              </a:buClr>
              <a:buFont typeface="+mj-lt"/>
              <a:buAutoNum type="arabicPeriod"/>
            </a:pPr>
            <a:endParaRPr lang="en-US" dirty="0"/>
          </a:p>
          <a:p>
            <a:pPr marL="457200" indent="-457200">
              <a:lnSpc>
                <a:spcPts val="2340"/>
              </a:lnSpc>
              <a:buClr>
                <a:srgbClr val="459597"/>
              </a:buClr>
              <a:buFont typeface="+mj-lt"/>
              <a:buAutoNum type="arabicPeriod"/>
            </a:pPr>
            <a:endParaRPr lang="en-US" dirty="0"/>
          </a:p>
        </p:txBody>
      </p:sp>
    </p:spTree>
    <p:extLst>
      <p:ext uri="{BB962C8B-B14F-4D97-AF65-F5344CB8AC3E}">
        <p14:creationId xmlns:p14="http://schemas.microsoft.com/office/powerpoint/2010/main" val="3700628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8190-C64F-BFDC-7C99-7DC7CB9CF4BF}"/>
            </a:ext>
          </a:extLst>
        </p:cNvPr>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D64B9F8F-7BAB-B561-7B2A-7337051AAE32}"/>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26</a:t>
            </a:fld>
            <a:endParaRPr lang="fr-CA" sz="1200" dirty="0"/>
          </a:p>
        </p:txBody>
      </p:sp>
      <p:sp>
        <p:nvSpPr>
          <p:cNvPr id="2" name="Text Placeholder 3">
            <a:extLst>
              <a:ext uri="{FF2B5EF4-FFF2-40B4-BE49-F238E27FC236}">
                <a16:creationId xmlns:a16="http://schemas.microsoft.com/office/drawing/2014/main" id="{9BCB1F86-BEAE-FD75-9FB1-7DEBC8D7EBA2}"/>
              </a:ext>
            </a:extLst>
          </p:cNvPr>
          <p:cNvSpPr txBox="1">
            <a:spLocks/>
          </p:cNvSpPr>
          <p:nvPr/>
        </p:nvSpPr>
        <p:spPr>
          <a:xfrm>
            <a:off x="629645" y="226727"/>
            <a:ext cx="10128002"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Rekening houden met de aantrekkingskracht en verwachtingen van gasten</a:t>
            </a:r>
          </a:p>
          <a:p>
            <a:pPr>
              <a:lnSpc>
                <a:spcPts val="3720"/>
              </a:lnSpc>
            </a:pPr>
            <a:r>
              <a:rPr lang="en-US" sz="2800" dirty="0"/>
              <a:t>Dit is waarom dit een cruciale eerste stap is:</a:t>
            </a:r>
          </a:p>
          <a:p>
            <a:pPr>
              <a:lnSpc>
                <a:spcPts val="3720"/>
              </a:lnSpc>
            </a:pPr>
            <a:endParaRPr lang="en-US" dirty="0"/>
          </a:p>
        </p:txBody>
      </p:sp>
      <p:cxnSp>
        <p:nvCxnSpPr>
          <p:cNvPr id="3" name="Straight Connector 2">
            <a:extLst>
              <a:ext uri="{FF2B5EF4-FFF2-40B4-BE49-F238E27FC236}">
                <a16:creationId xmlns:a16="http://schemas.microsoft.com/office/drawing/2014/main" id="{09C4CDB2-09B9-C057-8D52-D3344CE89CB6}"/>
              </a:ext>
            </a:extLst>
          </p:cNvPr>
          <p:cNvCxnSpPr>
            <a:cxnSpLocks/>
          </p:cNvCxnSpPr>
          <p:nvPr/>
        </p:nvCxnSpPr>
        <p:spPr>
          <a:xfrm>
            <a:off x="0" y="1264407"/>
            <a:ext cx="816236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988C67D7-A830-40A8-49D8-A2AD430F7152}"/>
              </a:ext>
            </a:extLst>
          </p:cNvPr>
          <p:cNvSpPr>
            <a:spLocks noGrp="1"/>
          </p:cNvSpPr>
          <p:nvPr>
            <p:ph type="body" sz="quarter" idx="18"/>
          </p:nvPr>
        </p:nvSpPr>
        <p:spPr>
          <a:xfrm>
            <a:off x="629645" y="1775016"/>
            <a:ext cx="9549779" cy="1653982"/>
          </a:xfrm>
        </p:spPr>
        <p:txBody>
          <a:bodyPr lIns="91440" tIns="45720" rIns="91440" bIns="45720" anchor="t"/>
          <a:lstStyle/>
          <a:p>
            <a:pPr marL="457200" indent="-457200">
              <a:lnSpc>
                <a:spcPts val="2340"/>
              </a:lnSpc>
              <a:buClr>
                <a:srgbClr val="459597"/>
              </a:buClr>
              <a:buFont typeface="+mj-lt"/>
              <a:buAutoNum type="arabicPeriod" startAt="4"/>
            </a:pPr>
            <a:r>
              <a:rPr lang="en-US" sz="2400" b="1" dirty="0">
                <a:solidFill>
                  <a:srgbClr val="E96751"/>
                </a:solidFill>
              </a:rPr>
              <a:t>Bevordert mond-tot-mondreclame en loyaliteit: </a:t>
            </a:r>
          </a:p>
          <a:p>
            <a:pPr marL="454025">
              <a:lnSpc>
                <a:spcPts val="2340"/>
              </a:lnSpc>
              <a:buClr>
                <a:srgbClr val="459597"/>
              </a:buClr>
            </a:pPr>
            <a:r>
              <a:rPr lang="en-US" dirty="0"/>
              <a:t>Bevordert mond-tot-mondreclame en loyaliteit: Bezoekers die het gevoel hebben dat uw ruimte speciaal voor hen is gecreëerd, zullen eerder ambassadeurs, terugkerende gasten of supporters op sociale media en beoordelingsplatforms worden.</a:t>
            </a:r>
          </a:p>
          <a:p>
            <a:pPr marL="457200" indent="-457200">
              <a:lnSpc>
                <a:spcPts val="2340"/>
              </a:lnSpc>
              <a:buClr>
                <a:srgbClr val="459597"/>
              </a:buClr>
              <a:buFont typeface="+mj-lt"/>
              <a:buAutoNum type="arabicPeriod"/>
            </a:pPr>
            <a:endParaRPr lang="en-US" dirty="0"/>
          </a:p>
          <a:p>
            <a:pPr marL="457200" indent="-457200">
              <a:lnSpc>
                <a:spcPts val="2340"/>
              </a:lnSpc>
              <a:buClr>
                <a:srgbClr val="459597"/>
              </a:buClr>
              <a:buFont typeface="+mj-lt"/>
              <a:buAutoNum type="arabicPeriod"/>
            </a:pPr>
            <a:endParaRPr lang="en-US" dirty="0"/>
          </a:p>
          <a:p>
            <a:pPr marL="457200" indent="-457200">
              <a:lnSpc>
                <a:spcPts val="2340"/>
              </a:lnSpc>
              <a:buClr>
                <a:srgbClr val="459597"/>
              </a:buClr>
              <a:buFont typeface="+mj-lt"/>
              <a:buAutoNum type="arabicPeriod"/>
            </a:pPr>
            <a:endParaRPr lang="en-US" dirty="0"/>
          </a:p>
        </p:txBody>
      </p:sp>
      <p:sp>
        <p:nvSpPr>
          <p:cNvPr id="9" name="Freeform 8">
            <a:extLst>
              <a:ext uri="{FF2B5EF4-FFF2-40B4-BE49-F238E27FC236}">
                <a16:creationId xmlns:a16="http://schemas.microsoft.com/office/drawing/2014/main" id="{7EAFC2E4-0E72-794B-6FCB-8ECA97C46B88}"/>
              </a:ext>
            </a:extLst>
          </p:cNvPr>
          <p:cNvSpPr/>
          <p:nvPr/>
        </p:nvSpPr>
        <p:spPr>
          <a:xfrm rot="10800000">
            <a:off x="548962" y="3375208"/>
            <a:ext cx="10772145" cy="3507479"/>
          </a:xfrm>
          <a:custGeom>
            <a:avLst/>
            <a:gdLst>
              <a:gd name="connsiteX0" fmla="*/ 7477254 w 10772145"/>
              <a:gd name="connsiteY0" fmla="*/ 3507479 h 3507479"/>
              <a:gd name="connsiteX1" fmla="*/ 6749283 w 10772145"/>
              <a:gd name="connsiteY1" fmla="*/ 3507479 h 3507479"/>
              <a:gd name="connsiteX2" fmla="*/ 6562203 w 10772145"/>
              <a:gd name="connsiteY2" fmla="*/ 3507479 h 3507479"/>
              <a:gd name="connsiteX3" fmla="*/ 6269727 w 10772145"/>
              <a:gd name="connsiteY3" fmla="*/ 3507479 h 3507479"/>
              <a:gd name="connsiteX4" fmla="*/ 5834234 w 10772145"/>
              <a:gd name="connsiteY4" fmla="*/ 3507479 h 3507479"/>
              <a:gd name="connsiteX5" fmla="*/ 5541755 w 10772145"/>
              <a:gd name="connsiteY5" fmla="*/ 3507479 h 3507479"/>
              <a:gd name="connsiteX6" fmla="*/ 5354678 w 10772145"/>
              <a:gd name="connsiteY6" fmla="*/ 3507479 h 3507479"/>
              <a:gd name="connsiteX7" fmla="*/ 4626706 w 10772145"/>
              <a:gd name="connsiteY7" fmla="*/ 3507479 h 3507479"/>
              <a:gd name="connsiteX8" fmla="*/ 3931413 w 10772145"/>
              <a:gd name="connsiteY8" fmla="*/ 3507479 h 3507479"/>
              <a:gd name="connsiteX9" fmla="*/ 3931410 w 10772145"/>
              <a:gd name="connsiteY9" fmla="*/ 3507479 h 3507479"/>
              <a:gd name="connsiteX10" fmla="*/ 3562787 w 10772145"/>
              <a:gd name="connsiteY10" fmla="*/ 3507479 h 3507479"/>
              <a:gd name="connsiteX11" fmla="*/ 3203444 w 10772145"/>
              <a:gd name="connsiteY11" fmla="*/ 3507479 h 3507479"/>
              <a:gd name="connsiteX12" fmla="*/ 3203437 w 10772145"/>
              <a:gd name="connsiteY12" fmla="*/ 3507479 h 3507479"/>
              <a:gd name="connsiteX13" fmla="*/ 3016366 w 10772145"/>
              <a:gd name="connsiteY13" fmla="*/ 3507479 h 3507479"/>
              <a:gd name="connsiteX14" fmla="*/ 3016363 w 10772145"/>
              <a:gd name="connsiteY14" fmla="*/ 3507479 h 3507479"/>
              <a:gd name="connsiteX15" fmla="*/ 2834816 w 10772145"/>
              <a:gd name="connsiteY15" fmla="*/ 3507479 h 3507479"/>
              <a:gd name="connsiteX16" fmla="*/ 2723889 w 10772145"/>
              <a:gd name="connsiteY16" fmla="*/ 3507479 h 3507479"/>
              <a:gd name="connsiteX17" fmla="*/ 2723884 w 10772145"/>
              <a:gd name="connsiteY17" fmla="*/ 3507479 h 3507479"/>
              <a:gd name="connsiteX18" fmla="*/ 2647736 w 10772145"/>
              <a:gd name="connsiteY18" fmla="*/ 3507479 h 3507479"/>
              <a:gd name="connsiteX19" fmla="*/ 2355262 w 10772145"/>
              <a:gd name="connsiteY19" fmla="*/ 3507479 h 3507479"/>
              <a:gd name="connsiteX20" fmla="*/ 2288395 w 10772145"/>
              <a:gd name="connsiteY20" fmla="*/ 3507479 h 3507479"/>
              <a:gd name="connsiteX21" fmla="*/ 2288391 w 10772145"/>
              <a:gd name="connsiteY21" fmla="*/ 3507479 h 3507479"/>
              <a:gd name="connsiteX22" fmla="*/ 1995918 w 10772145"/>
              <a:gd name="connsiteY22" fmla="*/ 3507479 h 3507479"/>
              <a:gd name="connsiteX23" fmla="*/ 1995915 w 10772145"/>
              <a:gd name="connsiteY23" fmla="*/ 3507479 h 3507479"/>
              <a:gd name="connsiteX24" fmla="*/ 1919767 w 10772145"/>
              <a:gd name="connsiteY24" fmla="*/ 3507479 h 3507479"/>
              <a:gd name="connsiteX25" fmla="*/ 1808842 w 10772145"/>
              <a:gd name="connsiteY25" fmla="*/ 3507479 h 3507479"/>
              <a:gd name="connsiteX26" fmla="*/ 1808837 w 10772145"/>
              <a:gd name="connsiteY26" fmla="*/ 3507479 h 3507479"/>
              <a:gd name="connsiteX27" fmla="*/ 1627290 w 10772145"/>
              <a:gd name="connsiteY27" fmla="*/ 3507479 h 3507479"/>
              <a:gd name="connsiteX28" fmla="*/ 1440213 w 10772145"/>
              <a:gd name="connsiteY28" fmla="*/ 3507479 h 3507479"/>
              <a:gd name="connsiteX29" fmla="*/ 1437893 w 10772145"/>
              <a:gd name="connsiteY29" fmla="*/ 3507479 h 3507479"/>
              <a:gd name="connsiteX30" fmla="*/ 1080871 w 10772145"/>
              <a:gd name="connsiteY30" fmla="*/ 3507479 h 3507479"/>
              <a:gd name="connsiteX31" fmla="*/ 1080867 w 10772145"/>
              <a:gd name="connsiteY31" fmla="*/ 3507479 h 3507479"/>
              <a:gd name="connsiteX32" fmla="*/ 1002901 w 10772145"/>
              <a:gd name="connsiteY32" fmla="*/ 3507479 h 3507479"/>
              <a:gd name="connsiteX33" fmla="*/ 712241 w 10772145"/>
              <a:gd name="connsiteY33" fmla="*/ 3507479 h 3507479"/>
              <a:gd name="connsiteX34" fmla="*/ 16949 w 10772145"/>
              <a:gd name="connsiteY34" fmla="*/ 3507479 h 3507479"/>
              <a:gd name="connsiteX35" fmla="*/ 16945 w 10772145"/>
              <a:gd name="connsiteY35" fmla="*/ 3507479 h 3507479"/>
              <a:gd name="connsiteX36" fmla="*/ 0 w 10772145"/>
              <a:gd name="connsiteY36" fmla="*/ 3507479 h 3507479"/>
              <a:gd name="connsiteX37" fmla="*/ 0 w 10772145"/>
              <a:gd name="connsiteY37" fmla="*/ 3185869 h 3507479"/>
              <a:gd name="connsiteX38" fmla="*/ 0 w 10772145"/>
              <a:gd name="connsiteY38" fmla="*/ 3120164 h 3507479"/>
              <a:gd name="connsiteX39" fmla="*/ 0 w 10772145"/>
              <a:gd name="connsiteY39" fmla="*/ 2754692 h 3507479"/>
              <a:gd name="connsiteX40" fmla="*/ 0 w 10772145"/>
              <a:gd name="connsiteY40" fmla="*/ 2688228 h 3507479"/>
              <a:gd name="connsiteX41" fmla="*/ 0 w 10772145"/>
              <a:gd name="connsiteY41" fmla="*/ 2433083 h 3507479"/>
              <a:gd name="connsiteX42" fmla="*/ 0 w 10772145"/>
              <a:gd name="connsiteY42" fmla="*/ 2367378 h 3507479"/>
              <a:gd name="connsiteX43" fmla="*/ 0 w 10772145"/>
              <a:gd name="connsiteY43" fmla="*/ 1935441 h 3507479"/>
              <a:gd name="connsiteX44" fmla="*/ 0 w 10772145"/>
              <a:gd name="connsiteY44" fmla="*/ 990211 h 3507479"/>
              <a:gd name="connsiteX45" fmla="*/ 0 w 10772145"/>
              <a:gd name="connsiteY45" fmla="*/ 764619 h 3507479"/>
              <a:gd name="connsiteX46" fmla="*/ 0 w 10772145"/>
              <a:gd name="connsiteY46" fmla="*/ 237425 h 3507479"/>
              <a:gd name="connsiteX47" fmla="*/ 0 w 10772145"/>
              <a:gd name="connsiteY47" fmla="*/ 11832 h 3507479"/>
              <a:gd name="connsiteX48" fmla="*/ 668316 w 10772145"/>
              <a:gd name="connsiteY48" fmla="*/ 11832 h 3507479"/>
              <a:gd name="connsiteX49" fmla="*/ 668316 w 10772145"/>
              <a:gd name="connsiteY49" fmla="*/ 11833 h 3507479"/>
              <a:gd name="connsiteX50" fmla="*/ 1002902 w 10772145"/>
              <a:gd name="connsiteY50" fmla="*/ 11833 h 3507479"/>
              <a:gd name="connsiteX51" fmla="*/ 1002902 w 10772145"/>
              <a:gd name="connsiteY51" fmla="*/ 11832 h 3507479"/>
              <a:gd name="connsiteX52" fmla="*/ 1437893 w 10772145"/>
              <a:gd name="connsiteY52" fmla="*/ 11832 h 3507479"/>
              <a:gd name="connsiteX53" fmla="*/ 1732239 w 10772145"/>
              <a:gd name="connsiteY53" fmla="*/ 11832 h 3507479"/>
              <a:gd name="connsiteX54" fmla="*/ 2460208 w 10772145"/>
              <a:gd name="connsiteY54" fmla="*/ 11832 h 3507479"/>
              <a:gd name="connsiteX55" fmla="*/ 2647286 w 10772145"/>
              <a:gd name="connsiteY55" fmla="*/ 11832 h 3507479"/>
              <a:gd name="connsiteX56" fmla="*/ 2939763 w 10772145"/>
              <a:gd name="connsiteY56" fmla="*/ 11832 h 3507479"/>
              <a:gd name="connsiteX57" fmla="*/ 3375258 w 10772145"/>
              <a:gd name="connsiteY57" fmla="*/ 11832 h 3507479"/>
              <a:gd name="connsiteX58" fmla="*/ 3667736 w 10772145"/>
              <a:gd name="connsiteY58" fmla="*/ 11832 h 3507479"/>
              <a:gd name="connsiteX59" fmla="*/ 3854810 w 10772145"/>
              <a:gd name="connsiteY59" fmla="*/ 11832 h 3507479"/>
              <a:gd name="connsiteX60" fmla="*/ 4582781 w 10772145"/>
              <a:gd name="connsiteY60" fmla="*/ 11832 h 3507479"/>
              <a:gd name="connsiteX61" fmla="*/ 4582781 w 10772145"/>
              <a:gd name="connsiteY61" fmla="*/ 11833 h 3507479"/>
              <a:gd name="connsiteX62" fmla="*/ 5278081 w 10772145"/>
              <a:gd name="connsiteY62" fmla="*/ 11833 h 3507479"/>
              <a:gd name="connsiteX63" fmla="*/ 6006054 w 10772145"/>
              <a:gd name="connsiteY63" fmla="*/ 11833 h 3507479"/>
              <a:gd name="connsiteX64" fmla="*/ 6193129 w 10772145"/>
              <a:gd name="connsiteY64" fmla="*/ 11833 h 3507479"/>
              <a:gd name="connsiteX65" fmla="*/ 6485608 w 10772145"/>
              <a:gd name="connsiteY65" fmla="*/ 11833 h 3507479"/>
              <a:gd name="connsiteX66" fmla="*/ 6921102 w 10772145"/>
              <a:gd name="connsiteY66" fmla="*/ 11833 h 3507479"/>
              <a:gd name="connsiteX67" fmla="*/ 7213579 w 10772145"/>
              <a:gd name="connsiteY67" fmla="*/ 11833 h 3507479"/>
              <a:gd name="connsiteX68" fmla="*/ 7400655 w 10772145"/>
              <a:gd name="connsiteY68" fmla="*/ 11833 h 3507479"/>
              <a:gd name="connsiteX69" fmla="*/ 7467935 w 10772145"/>
              <a:gd name="connsiteY69" fmla="*/ 11833 h 3507479"/>
              <a:gd name="connsiteX70" fmla="*/ 7467935 w 10772145"/>
              <a:gd name="connsiteY70" fmla="*/ 0 h 3507479"/>
              <a:gd name="connsiteX71" fmla="*/ 7739599 w 10772145"/>
              <a:gd name="connsiteY71" fmla="*/ 0 h 3507479"/>
              <a:gd name="connsiteX72" fmla="*/ 7739599 w 10772145"/>
              <a:gd name="connsiteY72" fmla="*/ 1 h 3507479"/>
              <a:gd name="connsiteX73" fmla="*/ 7875605 w 10772145"/>
              <a:gd name="connsiteY73" fmla="*/ 1 h 3507479"/>
              <a:gd name="connsiteX74" fmla="*/ 7875605 w 10772145"/>
              <a:gd name="connsiteY74" fmla="*/ 0 h 3507479"/>
              <a:gd name="connsiteX75" fmla="*/ 8052425 w 10772145"/>
              <a:gd name="connsiteY75" fmla="*/ 0 h 3507479"/>
              <a:gd name="connsiteX76" fmla="*/ 8172074 w 10772145"/>
              <a:gd name="connsiteY76" fmla="*/ 0 h 3507479"/>
              <a:gd name="connsiteX77" fmla="*/ 8467987 w 10772145"/>
              <a:gd name="connsiteY77" fmla="*/ 0 h 3507479"/>
              <a:gd name="connsiteX78" fmla="*/ 8544032 w 10772145"/>
              <a:gd name="connsiteY78" fmla="*/ 0 h 3507479"/>
              <a:gd name="connsiteX79" fmla="*/ 8662921 w 10772145"/>
              <a:gd name="connsiteY79" fmla="*/ 0 h 3507479"/>
              <a:gd name="connsiteX80" fmla="*/ 8839945 w 10772145"/>
              <a:gd name="connsiteY80" fmla="*/ 0 h 3507479"/>
              <a:gd name="connsiteX81" fmla="*/ 8958835 w 10772145"/>
              <a:gd name="connsiteY81" fmla="*/ 0 h 3507479"/>
              <a:gd name="connsiteX82" fmla="*/ 9034879 w 10772145"/>
              <a:gd name="connsiteY82" fmla="*/ 0 h 3507479"/>
              <a:gd name="connsiteX83" fmla="*/ 9330792 w 10772145"/>
              <a:gd name="connsiteY83" fmla="*/ 0 h 3507479"/>
              <a:gd name="connsiteX84" fmla="*/ 9330792 w 10772145"/>
              <a:gd name="connsiteY84" fmla="*/ 1 h 3507479"/>
              <a:gd name="connsiteX85" fmla="*/ 9613425 w 10772145"/>
              <a:gd name="connsiteY85" fmla="*/ 1 h 3507479"/>
              <a:gd name="connsiteX86" fmla="*/ 9909339 w 10772145"/>
              <a:gd name="connsiteY86" fmla="*/ 1 h 3507479"/>
              <a:gd name="connsiteX87" fmla="*/ 9985383 w 10772145"/>
              <a:gd name="connsiteY87" fmla="*/ 1 h 3507479"/>
              <a:gd name="connsiteX88" fmla="*/ 10104273 w 10772145"/>
              <a:gd name="connsiteY88" fmla="*/ 1 h 3507479"/>
              <a:gd name="connsiteX89" fmla="*/ 10281297 w 10772145"/>
              <a:gd name="connsiteY89" fmla="*/ 1 h 3507479"/>
              <a:gd name="connsiteX90" fmla="*/ 10400187 w 10772145"/>
              <a:gd name="connsiteY90" fmla="*/ 1 h 3507479"/>
              <a:gd name="connsiteX91" fmla="*/ 10476231 w 10772145"/>
              <a:gd name="connsiteY91" fmla="*/ 1 h 3507479"/>
              <a:gd name="connsiteX92" fmla="*/ 10772145 w 10772145"/>
              <a:gd name="connsiteY92" fmla="*/ 1 h 3507479"/>
              <a:gd name="connsiteX93" fmla="*/ 10772145 w 10772145"/>
              <a:gd name="connsiteY93" fmla="*/ 306383 h 3507479"/>
              <a:gd name="connsiteX94" fmla="*/ 10772145 w 10772145"/>
              <a:gd name="connsiteY94" fmla="*/ 352987 h 3507479"/>
              <a:gd name="connsiteX95" fmla="*/ 10772145 w 10772145"/>
              <a:gd name="connsiteY95" fmla="*/ 659369 h 3507479"/>
              <a:gd name="connsiteX96" fmla="*/ 10772145 w 10772145"/>
              <a:gd name="connsiteY96" fmla="*/ 755251 h 3507479"/>
              <a:gd name="connsiteX97" fmla="*/ 10772145 w 10772145"/>
              <a:gd name="connsiteY97" fmla="*/ 1061633 h 3507479"/>
              <a:gd name="connsiteX98" fmla="*/ 10772145 w 10772145"/>
              <a:gd name="connsiteY98" fmla="*/ 1108237 h 3507479"/>
              <a:gd name="connsiteX99" fmla="*/ 10772145 w 10772145"/>
              <a:gd name="connsiteY99" fmla="*/ 1414619 h 3507479"/>
              <a:gd name="connsiteX100" fmla="*/ 10772145 w 10772145"/>
              <a:gd name="connsiteY100" fmla="*/ 1863804 h 3507479"/>
              <a:gd name="connsiteX101" fmla="*/ 10772145 w 10772145"/>
              <a:gd name="connsiteY101" fmla="*/ 2170186 h 3507479"/>
              <a:gd name="connsiteX102" fmla="*/ 10772145 w 10772145"/>
              <a:gd name="connsiteY102" fmla="*/ 2216791 h 3507479"/>
              <a:gd name="connsiteX103" fmla="*/ 10772145 w 10772145"/>
              <a:gd name="connsiteY103" fmla="*/ 2523173 h 3507479"/>
              <a:gd name="connsiteX104" fmla="*/ 10772145 w 10772145"/>
              <a:gd name="connsiteY104" fmla="*/ 2619054 h 3507479"/>
              <a:gd name="connsiteX105" fmla="*/ 10772145 w 10772145"/>
              <a:gd name="connsiteY105" fmla="*/ 2925436 h 3507479"/>
              <a:gd name="connsiteX106" fmla="*/ 10772145 w 10772145"/>
              <a:gd name="connsiteY106" fmla="*/ 2972041 h 3507479"/>
              <a:gd name="connsiteX107" fmla="*/ 10772145 w 10772145"/>
              <a:gd name="connsiteY107" fmla="*/ 3278423 h 3507479"/>
              <a:gd name="connsiteX108" fmla="*/ 10507368 w 10772145"/>
              <a:gd name="connsiteY108" fmla="*/ 3507087 h 3507479"/>
              <a:gd name="connsiteX109" fmla="*/ 10211454 w 10772145"/>
              <a:gd name="connsiteY109" fmla="*/ 3507087 h 3507479"/>
              <a:gd name="connsiteX110" fmla="*/ 10135408 w 10772145"/>
              <a:gd name="connsiteY110" fmla="*/ 3507087 h 3507479"/>
              <a:gd name="connsiteX111" fmla="*/ 10016519 w 10772145"/>
              <a:gd name="connsiteY111" fmla="*/ 3507087 h 3507479"/>
              <a:gd name="connsiteX112" fmla="*/ 9839496 w 10772145"/>
              <a:gd name="connsiteY112" fmla="*/ 3507087 h 3507479"/>
              <a:gd name="connsiteX113" fmla="*/ 9720606 w 10772145"/>
              <a:gd name="connsiteY113" fmla="*/ 3507087 h 3507479"/>
              <a:gd name="connsiteX114" fmla="*/ 9644561 w 10772145"/>
              <a:gd name="connsiteY114" fmla="*/ 3507087 h 3507479"/>
              <a:gd name="connsiteX115" fmla="*/ 9348647 w 10772145"/>
              <a:gd name="connsiteY115" fmla="*/ 3507087 h 3507479"/>
              <a:gd name="connsiteX116" fmla="*/ 9066017 w 10772145"/>
              <a:gd name="connsiteY116" fmla="*/ 3507087 h 3507479"/>
              <a:gd name="connsiteX117" fmla="*/ 9066016 w 10772145"/>
              <a:gd name="connsiteY117" fmla="*/ 3507087 h 3507479"/>
              <a:gd name="connsiteX118" fmla="*/ 8916174 w 10772145"/>
              <a:gd name="connsiteY118" fmla="*/ 3507087 h 3507479"/>
              <a:gd name="connsiteX119" fmla="*/ 8770105 w 10772145"/>
              <a:gd name="connsiteY119" fmla="*/ 3507087 h 3507479"/>
              <a:gd name="connsiteX120" fmla="*/ 8770102 w 10772145"/>
              <a:gd name="connsiteY120" fmla="*/ 3507087 h 3507479"/>
              <a:gd name="connsiteX121" fmla="*/ 8694059 w 10772145"/>
              <a:gd name="connsiteY121" fmla="*/ 3507087 h 3507479"/>
              <a:gd name="connsiteX122" fmla="*/ 8694058 w 10772145"/>
              <a:gd name="connsiteY122" fmla="*/ 3507087 h 3507479"/>
              <a:gd name="connsiteX123" fmla="*/ 8620261 w 10772145"/>
              <a:gd name="connsiteY123" fmla="*/ 3507087 h 3507479"/>
              <a:gd name="connsiteX124" fmla="*/ 8575170 w 10772145"/>
              <a:gd name="connsiteY124" fmla="*/ 3507087 h 3507479"/>
              <a:gd name="connsiteX125" fmla="*/ 8575168 w 10772145"/>
              <a:gd name="connsiteY125" fmla="*/ 3507087 h 3507479"/>
              <a:gd name="connsiteX126" fmla="*/ 8544215 w 10772145"/>
              <a:gd name="connsiteY126" fmla="*/ 3507087 h 3507479"/>
              <a:gd name="connsiteX127" fmla="*/ 8425327 w 10772145"/>
              <a:gd name="connsiteY127" fmla="*/ 3507087 h 3507479"/>
              <a:gd name="connsiteX128" fmla="*/ 8398146 w 10772145"/>
              <a:gd name="connsiteY128" fmla="*/ 3507087 h 3507479"/>
              <a:gd name="connsiteX129" fmla="*/ 8398144 w 10772145"/>
              <a:gd name="connsiteY129" fmla="*/ 3507087 h 3507479"/>
              <a:gd name="connsiteX130" fmla="*/ 8279257 w 10772145"/>
              <a:gd name="connsiteY130" fmla="*/ 3507087 h 3507479"/>
              <a:gd name="connsiteX131" fmla="*/ 8279256 w 10772145"/>
              <a:gd name="connsiteY131" fmla="*/ 3507087 h 3507479"/>
              <a:gd name="connsiteX132" fmla="*/ 8248302 w 10772145"/>
              <a:gd name="connsiteY132" fmla="*/ 3507087 h 3507479"/>
              <a:gd name="connsiteX133" fmla="*/ 8203212 w 10772145"/>
              <a:gd name="connsiteY133" fmla="*/ 3507087 h 3507479"/>
              <a:gd name="connsiteX134" fmla="*/ 8203210 w 10772145"/>
              <a:gd name="connsiteY134" fmla="*/ 3507087 h 3507479"/>
              <a:gd name="connsiteX135" fmla="*/ 8129413 w 10772145"/>
              <a:gd name="connsiteY135" fmla="*/ 3507087 h 3507479"/>
              <a:gd name="connsiteX136" fmla="*/ 8053368 w 10772145"/>
              <a:gd name="connsiteY136" fmla="*/ 3507087 h 3507479"/>
              <a:gd name="connsiteX137" fmla="*/ 8052425 w 10772145"/>
              <a:gd name="connsiteY137" fmla="*/ 3507087 h 3507479"/>
              <a:gd name="connsiteX138" fmla="*/ 7907299 w 10772145"/>
              <a:gd name="connsiteY138" fmla="*/ 3507087 h 3507479"/>
              <a:gd name="connsiteX139" fmla="*/ 7907297 w 10772145"/>
              <a:gd name="connsiteY139" fmla="*/ 3507087 h 3507479"/>
              <a:gd name="connsiteX140" fmla="*/ 7875604 w 10772145"/>
              <a:gd name="connsiteY140" fmla="*/ 3507087 h 3507479"/>
              <a:gd name="connsiteX141" fmla="*/ 7757454 w 10772145"/>
              <a:gd name="connsiteY141" fmla="*/ 3507087 h 3507479"/>
              <a:gd name="connsiteX142" fmla="*/ 7488363 w 10772145"/>
              <a:gd name="connsiteY142" fmla="*/ 3507087 h 35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772145" h="3507479">
                <a:moveTo>
                  <a:pt x="7477254" y="3507479"/>
                </a:moveTo>
                <a:lnTo>
                  <a:pt x="6749283" y="3507479"/>
                </a:lnTo>
                <a:lnTo>
                  <a:pt x="6562203" y="3507479"/>
                </a:lnTo>
                <a:lnTo>
                  <a:pt x="6269727" y="3507479"/>
                </a:lnTo>
                <a:lnTo>
                  <a:pt x="5834234" y="3507479"/>
                </a:lnTo>
                <a:lnTo>
                  <a:pt x="5541755" y="3507479"/>
                </a:lnTo>
                <a:lnTo>
                  <a:pt x="5354678" y="3507479"/>
                </a:lnTo>
                <a:lnTo>
                  <a:pt x="4626706" y="3507479"/>
                </a:lnTo>
                <a:lnTo>
                  <a:pt x="3931413" y="3507479"/>
                </a:lnTo>
                <a:lnTo>
                  <a:pt x="3931410" y="3507479"/>
                </a:lnTo>
                <a:lnTo>
                  <a:pt x="3562787" y="3507479"/>
                </a:lnTo>
                <a:lnTo>
                  <a:pt x="3203444" y="3507479"/>
                </a:lnTo>
                <a:lnTo>
                  <a:pt x="3203437" y="3507479"/>
                </a:lnTo>
                <a:lnTo>
                  <a:pt x="3016366" y="3507479"/>
                </a:lnTo>
                <a:lnTo>
                  <a:pt x="3016363" y="3507479"/>
                </a:lnTo>
                <a:lnTo>
                  <a:pt x="2834816" y="3507479"/>
                </a:lnTo>
                <a:lnTo>
                  <a:pt x="2723889" y="3507479"/>
                </a:lnTo>
                <a:lnTo>
                  <a:pt x="2723884" y="3507479"/>
                </a:lnTo>
                <a:lnTo>
                  <a:pt x="2647736" y="3507479"/>
                </a:lnTo>
                <a:lnTo>
                  <a:pt x="2355262" y="3507479"/>
                </a:lnTo>
                <a:lnTo>
                  <a:pt x="2288395" y="3507479"/>
                </a:lnTo>
                <a:lnTo>
                  <a:pt x="2288391" y="3507479"/>
                </a:lnTo>
                <a:lnTo>
                  <a:pt x="1995918" y="3507479"/>
                </a:lnTo>
                <a:lnTo>
                  <a:pt x="1995915" y="3507479"/>
                </a:lnTo>
                <a:lnTo>
                  <a:pt x="1919767" y="3507479"/>
                </a:lnTo>
                <a:lnTo>
                  <a:pt x="1808842" y="3507479"/>
                </a:lnTo>
                <a:lnTo>
                  <a:pt x="1808837" y="3507479"/>
                </a:lnTo>
                <a:lnTo>
                  <a:pt x="1627290" y="3507479"/>
                </a:lnTo>
                <a:lnTo>
                  <a:pt x="1440213" y="3507479"/>
                </a:lnTo>
                <a:lnTo>
                  <a:pt x="1437893" y="3507479"/>
                </a:lnTo>
                <a:lnTo>
                  <a:pt x="1080871" y="3507479"/>
                </a:lnTo>
                <a:lnTo>
                  <a:pt x="1080867" y="3507479"/>
                </a:lnTo>
                <a:lnTo>
                  <a:pt x="1002901" y="3507479"/>
                </a:lnTo>
                <a:lnTo>
                  <a:pt x="712241" y="3507479"/>
                </a:lnTo>
                <a:lnTo>
                  <a:pt x="16949" y="3507479"/>
                </a:lnTo>
                <a:lnTo>
                  <a:pt x="16945" y="3507479"/>
                </a:lnTo>
                <a:lnTo>
                  <a:pt x="0" y="3507479"/>
                </a:lnTo>
                <a:lnTo>
                  <a:pt x="0" y="3185869"/>
                </a:lnTo>
                <a:lnTo>
                  <a:pt x="0" y="3120164"/>
                </a:lnTo>
                <a:lnTo>
                  <a:pt x="0" y="2754692"/>
                </a:lnTo>
                <a:lnTo>
                  <a:pt x="0" y="2688228"/>
                </a:lnTo>
                <a:lnTo>
                  <a:pt x="0" y="2433083"/>
                </a:lnTo>
                <a:lnTo>
                  <a:pt x="0" y="2367378"/>
                </a:lnTo>
                <a:lnTo>
                  <a:pt x="0" y="1935441"/>
                </a:lnTo>
                <a:lnTo>
                  <a:pt x="0" y="990211"/>
                </a:lnTo>
                <a:lnTo>
                  <a:pt x="0" y="764619"/>
                </a:lnTo>
                <a:lnTo>
                  <a:pt x="0" y="237425"/>
                </a:lnTo>
                <a:lnTo>
                  <a:pt x="0" y="11832"/>
                </a:lnTo>
                <a:lnTo>
                  <a:pt x="668316" y="11832"/>
                </a:lnTo>
                <a:lnTo>
                  <a:pt x="668316" y="11833"/>
                </a:lnTo>
                <a:lnTo>
                  <a:pt x="1002902" y="11833"/>
                </a:lnTo>
                <a:lnTo>
                  <a:pt x="1002902" y="11832"/>
                </a:lnTo>
                <a:lnTo>
                  <a:pt x="1437893" y="11832"/>
                </a:lnTo>
                <a:lnTo>
                  <a:pt x="1732239" y="11832"/>
                </a:lnTo>
                <a:lnTo>
                  <a:pt x="2460208" y="11832"/>
                </a:lnTo>
                <a:lnTo>
                  <a:pt x="2647286" y="11832"/>
                </a:lnTo>
                <a:lnTo>
                  <a:pt x="2939763" y="11832"/>
                </a:lnTo>
                <a:lnTo>
                  <a:pt x="3375258" y="11832"/>
                </a:lnTo>
                <a:lnTo>
                  <a:pt x="3667736" y="11832"/>
                </a:lnTo>
                <a:lnTo>
                  <a:pt x="3854810" y="11832"/>
                </a:lnTo>
                <a:lnTo>
                  <a:pt x="4582781" y="11832"/>
                </a:lnTo>
                <a:lnTo>
                  <a:pt x="4582781" y="11833"/>
                </a:lnTo>
                <a:lnTo>
                  <a:pt x="5278081" y="11833"/>
                </a:lnTo>
                <a:lnTo>
                  <a:pt x="6006054" y="11833"/>
                </a:lnTo>
                <a:lnTo>
                  <a:pt x="6193129" y="11833"/>
                </a:lnTo>
                <a:lnTo>
                  <a:pt x="6485608" y="11833"/>
                </a:lnTo>
                <a:lnTo>
                  <a:pt x="6921102" y="11833"/>
                </a:lnTo>
                <a:lnTo>
                  <a:pt x="7213579" y="11833"/>
                </a:lnTo>
                <a:lnTo>
                  <a:pt x="7400655" y="11833"/>
                </a:lnTo>
                <a:lnTo>
                  <a:pt x="7467935" y="11833"/>
                </a:lnTo>
                <a:lnTo>
                  <a:pt x="7467935" y="0"/>
                </a:lnTo>
                <a:lnTo>
                  <a:pt x="7739599" y="0"/>
                </a:lnTo>
                <a:lnTo>
                  <a:pt x="7739599" y="1"/>
                </a:lnTo>
                <a:lnTo>
                  <a:pt x="7875605" y="1"/>
                </a:lnTo>
                <a:lnTo>
                  <a:pt x="7875605" y="0"/>
                </a:lnTo>
                <a:lnTo>
                  <a:pt x="8052425" y="0"/>
                </a:lnTo>
                <a:lnTo>
                  <a:pt x="8172074" y="0"/>
                </a:lnTo>
                <a:lnTo>
                  <a:pt x="8467987" y="0"/>
                </a:lnTo>
                <a:lnTo>
                  <a:pt x="8544032" y="0"/>
                </a:lnTo>
                <a:lnTo>
                  <a:pt x="8662921" y="0"/>
                </a:lnTo>
                <a:lnTo>
                  <a:pt x="8839945" y="0"/>
                </a:lnTo>
                <a:lnTo>
                  <a:pt x="8958835" y="0"/>
                </a:lnTo>
                <a:lnTo>
                  <a:pt x="9034879" y="0"/>
                </a:lnTo>
                <a:lnTo>
                  <a:pt x="9330792" y="0"/>
                </a:lnTo>
                <a:lnTo>
                  <a:pt x="9330792" y="1"/>
                </a:lnTo>
                <a:lnTo>
                  <a:pt x="9613425" y="1"/>
                </a:lnTo>
                <a:lnTo>
                  <a:pt x="9909339" y="1"/>
                </a:lnTo>
                <a:lnTo>
                  <a:pt x="9985383" y="1"/>
                </a:lnTo>
                <a:lnTo>
                  <a:pt x="10104273" y="1"/>
                </a:lnTo>
                <a:lnTo>
                  <a:pt x="10281297" y="1"/>
                </a:lnTo>
                <a:lnTo>
                  <a:pt x="10400187" y="1"/>
                </a:lnTo>
                <a:lnTo>
                  <a:pt x="10476231" y="1"/>
                </a:lnTo>
                <a:lnTo>
                  <a:pt x="10772145" y="1"/>
                </a:lnTo>
                <a:lnTo>
                  <a:pt x="10772145" y="306383"/>
                </a:lnTo>
                <a:lnTo>
                  <a:pt x="10772145" y="352987"/>
                </a:lnTo>
                <a:lnTo>
                  <a:pt x="10772145" y="659369"/>
                </a:lnTo>
                <a:lnTo>
                  <a:pt x="10772145" y="755251"/>
                </a:lnTo>
                <a:lnTo>
                  <a:pt x="10772145" y="1061633"/>
                </a:lnTo>
                <a:lnTo>
                  <a:pt x="10772145" y="1108237"/>
                </a:lnTo>
                <a:lnTo>
                  <a:pt x="10772145" y="1414619"/>
                </a:lnTo>
                <a:lnTo>
                  <a:pt x="10772145" y="1863804"/>
                </a:lnTo>
                <a:lnTo>
                  <a:pt x="10772145" y="2170186"/>
                </a:lnTo>
                <a:lnTo>
                  <a:pt x="10772145" y="2216791"/>
                </a:lnTo>
                <a:lnTo>
                  <a:pt x="10772145" y="2523173"/>
                </a:lnTo>
                <a:lnTo>
                  <a:pt x="10772145" y="2619054"/>
                </a:lnTo>
                <a:lnTo>
                  <a:pt x="10772145" y="2925436"/>
                </a:lnTo>
                <a:lnTo>
                  <a:pt x="10772145" y="2972041"/>
                </a:lnTo>
                <a:lnTo>
                  <a:pt x="10772145" y="3278423"/>
                </a:lnTo>
                <a:cubicBezTo>
                  <a:pt x="10772145" y="3404375"/>
                  <a:pt x="10654079" y="3507087"/>
                  <a:pt x="10507368" y="3507087"/>
                </a:cubicBezTo>
                <a:lnTo>
                  <a:pt x="10211454" y="3507087"/>
                </a:lnTo>
                <a:lnTo>
                  <a:pt x="10135408" y="3507087"/>
                </a:lnTo>
                <a:lnTo>
                  <a:pt x="10016519" y="3507087"/>
                </a:lnTo>
                <a:lnTo>
                  <a:pt x="9839496" y="3507087"/>
                </a:lnTo>
                <a:lnTo>
                  <a:pt x="9720606" y="3507087"/>
                </a:lnTo>
                <a:lnTo>
                  <a:pt x="9644561" y="3507087"/>
                </a:lnTo>
                <a:lnTo>
                  <a:pt x="9348647" y="3507087"/>
                </a:lnTo>
                <a:lnTo>
                  <a:pt x="9066017" y="3507087"/>
                </a:lnTo>
                <a:lnTo>
                  <a:pt x="9066016" y="3507087"/>
                </a:lnTo>
                <a:lnTo>
                  <a:pt x="8916174" y="3507087"/>
                </a:lnTo>
                <a:lnTo>
                  <a:pt x="8770105" y="3507087"/>
                </a:lnTo>
                <a:lnTo>
                  <a:pt x="8770102" y="3507087"/>
                </a:lnTo>
                <a:lnTo>
                  <a:pt x="8694059" y="3507087"/>
                </a:lnTo>
                <a:lnTo>
                  <a:pt x="8694058" y="3507087"/>
                </a:lnTo>
                <a:lnTo>
                  <a:pt x="8620261" y="3507087"/>
                </a:lnTo>
                <a:lnTo>
                  <a:pt x="8575170" y="3507087"/>
                </a:lnTo>
                <a:lnTo>
                  <a:pt x="8575168" y="3507087"/>
                </a:lnTo>
                <a:lnTo>
                  <a:pt x="8544215" y="3507087"/>
                </a:lnTo>
                <a:lnTo>
                  <a:pt x="8425327" y="3507087"/>
                </a:lnTo>
                <a:lnTo>
                  <a:pt x="8398146" y="3507087"/>
                </a:lnTo>
                <a:lnTo>
                  <a:pt x="8398144" y="3507087"/>
                </a:lnTo>
                <a:lnTo>
                  <a:pt x="8279257" y="3507087"/>
                </a:lnTo>
                <a:lnTo>
                  <a:pt x="8279256" y="3507087"/>
                </a:lnTo>
                <a:lnTo>
                  <a:pt x="8248302" y="3507087"/>
                </a:lnTo>
                <a:lnTo>
                  <a:pt x="8203212" y="3507087"/>
                </a:lnTo>
                <a:lnTo>
                  <a:pt x="8203210" y="3507087"/>
                </a:lnTo>
                <a:lnTo>
                  <a:pt x="8129413" y="3507087"/>
                </a:lnTo>
                <a:lnTo>
                  <a:pt x="8053368" y="3507087"/>
                </a:lnTo>
                <a:lnTo>
                  <a:pt x="8052425" y="3507087"/>
                </a:lnTo>
                <a:lnTo>
                  <a:pt x="7907299" y="3507087"/>
                </a:lnTo>
                <a:lnTo>
                  <a:pt x="7907297" y="3507087"/>
                </a:lnTo>
                <a:lnTo>
                  <a:pt x="7875604" y="3507087"/>
                </a:lnTo>
                <a:lnTo>
                  <a:pt x="7757454" y="3507087"/>
                </a:lnTo>
                <a:lnTo>
                  <a:pt x="7488363" y="3507087"/>
                </a:lnTo>
                <a:close/>
              </a:path>
            </a:pathLst>
          </a:custGeom>
          <a:solidFill>
            <a:srgbClr val="EC7C69"/>
          </a:solidFill>
          <a:ln w="24491" cap="flat">
            <a:noFill/>
            <a:prstDash val="solid"/>
            <a:miter/>
          </a:ln>
        </p:spPr>
        <p:txBody>
          <a:bodyPr wrap="square" rtlCol="0" anchor="ctr">
            <a:noAutofit/>
          </a:bodyPr>
          <a:lstStyle/>
          <a:p>
            <a:endParaRPr lang="en-US"/>
          </a:p>
        </p:txBody>
      </p:sp>
      <p:sp>
        <p:nvSpPr>
          <p:cNvPr id="6" name="Text Placeholder 1">
            <a:extLst>
              <a:ext uri="{FF2B5EF4-FFF2-40B4-BE49-F238E27FC236}">
                <a16:creationId xmlns:a16="http://schemas.microsoft.com/office/drawing/2014/main" id="{9A7548B2-F641-DF3D-1911-B0F32F4E571D}"/>
              </a:ext>
            </a:extLst>
          </p:cNvPr>
          <p:cNvSpPr txBox="1">
            <a:spLocks/>
          </p:cNvSpPr>
          <p:nvPr/>
        </p:nvSpPr>
        <p:spPr>
          <a:xfrm>
            <a:off x="854420" y="3939332"/>
            <a:ext cx="3013616"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Wanneer u een zakelijke beslissing neemt, moet u zich eerst in hun schoenen verplaatsen</a:t>
            </a:r>
          </a:p>
        </p:txBody>
      </p:sp>
      <p:pic>
        <p:nvPicPr>
          <p:cNvPr id="7" name="Picture 6">
            <a:extLst>
              <a:ext uri="{FF2B5EF4-FFF2-40B4-BE49-F238E27FC236}">
                <a16:creationId xmlns:a16="http://schemas.microsoft.com/office/drawing/2014/main" id="{928C5676-B09F-0821-11E3-04943E626EB1}"/>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20849" y="4941237"/>
            <a:ext cx="3580276" cy="2659133"/>
          </a:xfrm>
          <a:prstGeom prst="rect">
            <a:avLst/>
          </a:prstGeom>
        </p:spPr>
      </p:pic>
      <p:sp>
        <p:nvSpPr>
          <p:cNvPr id="8" name="Text Placeholder 1">
            <a:extLst>
              <a:ext uri="{FF2B5EF4-FFF2-40B4-BE49-F238E27FC236}">
                <a16:creationId xmlns:a16="http://schemas.microsoft.com/office/drawing/2014/main" id="{7BB85538-40EA-F058-C669-0438CF119E1F}"/>
              </a:ext>
            </a:extLst>
          </p:cNvPr>
          <p:cNvSpPr txBox="1">
            <a:spLocks/>
          </p:cNvSpPr>
          <p:nvPr/>
        </p:nvSpPr>
        <p:spPr>
          <a:xfrm>
            <a:off x="4129237" y="3939332"/>
            <a:ext cx="6869142"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US" sz="2200" b="1" dirty="0"/>
              <a:t>Voorbeeld: </a:t>
            </a:r>
            <a:r>
              <a:rPr lang="en-US" sz="2200" dirty="0"/>
              <a:t>Houd bij het nemen van beslissingen over planning, bouw en lancering rekening met elk detail en of dit hun ervaring zal verbeteren of beïnvloeden, bijvoorbeeld hoe zij zich zullen voelen bij de soorten ervaringen die u biedt (glamping, wellnessbehandelingen, betrokkenheid bij de directe omgeving), de indeling van de ruimte (privacy, toegankelijkheid) en milieuoverwegingen (type gebouw en afvalsystemen).</a:t>
            </a:r>
          </a:p>
          <a:p>
            <a:pPr algn="l">
              <a:lnSpc>
                <a:spcPts val="2340"/>
              </a:lnSpc>
              <a:spcBef>
                <a:spcPts val="0"/>
              </a:spcBef>
            </a:pPr>
            <a:endParaRPr lang="en-US" sz="2200" dirty="0"/>
          </a:p>
        </p:txBody>
      </p:sp>
    </p:spTree>
    <p:extLst>
      <p:ext uri="{BB962C8B-B14F-4D97-AF65-F5344CB8AC3E}">
        <p14:creationId xmlns:p14="http://schemas.microsoft.com/office/powerpoint/2010/main" val="245470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Je hebt voltooid... Module 6 (Deel 1)</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IE" sz="2400" dirty="0">
                <a:solidFill>
                  <a:srgbClr val="414141"/>
                </a:solidFill>
              </a:rPr>
              <a:t>Aan de slag -  De basis van uw bedrijf en markt</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6 (deel 2)</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055225"/>
          </a:xfrm>
          <a:prstGeom prst="rect">
            <a:avLst/>
          </a:prstGeom>
          <a:noFill/>
        </p:spPr>
        <p:txBody>
          <a:bodyPr wrap="square" rtlCol="0">
            <a:spAutoFit/>
          </a:bodyPr>
          <a:lstStyle/>
          <a:p>
            <a:pPr algn="ctr">
              <a:lnSpc>
                <a:spcPts val="2520"/>
              </a:lnSpc>
            </a:pPr>
            <a:r>
              <a:rPr lang="en-IE" sz="2400" dirty="0">
                <a:solidFill>
                  <a:srgbClr val="414141"/>
                </a:solidFill>
              </a:rPr>
              <a:t>Locatie, planning,</a:t>
            </a:r>
          </a:p>
          <a:p>
            <a:pPr algn="ctr">
              <a:lnSpc>
                <a:spcPts val="2520"/>
              </a:lnSpc>
            </a:pPr>
            <a:r>
              <a:rPr lang="en-IE" sz="2400" dirty="0">
                <a:solidFill>
                  <a:srgbClr val="414141"/>
                </a:solidFill>
              </a:rPr>
              <a:t> grond en logistiek </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Het volgende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Goed gedaan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226999" y="819396"/>
            <a:ext cx="4561589" cy="689519"/>
          </a:xfrm>
        </p:spPr>
        <p:txBody>
          <a:bodyPr anchor="t"/>
          <a:lstStyle/>
          <a:p>
            <a:pPr>
              <a:lnSpc>
                <a:spcPts val="2240"/>
              </a:lnSpc>
            </a:pPr>
            <a:r>
              <a:rPr lang="en-US" sz="2800" b="1" kern="1200" dirty="0">
                <a:solidFill>
                  <a:srgbClr val="EC7C69"/>
                </a:solidFill>
                <a:latin typeface="+mn-lt"/>
                <a:ea typeface="+mn-ea"/>
                <a:cs typeface="+mn-cs"/>
              </a:rPr>
              <a:t>Aan de slag </a:t>
            </a:r>
            <a:r>
              <a:rPr lang="en-US" sz="2800" kern="1200" dirty="0">
                <a:solidFill>
                  <a:srgbClr val="EC7C69"/>
                </a:solidFill>
                <a:latin typeface="+mn-lt"/>
                <a:ea typeface="+mn-ea"/>
                <a:cs typeface="+mn-cs"/>
              </a:rPr>
              <a:t>– De financiële basis leggen voor uw bedrijf en uw markt</a:t>
            </a:r>
          </a:p>
          <a:p>
            <a:pPr>
              <a:lnSpc>
                <a:spcPts val="2240"/>
              </a:lnSpc>
            </a:pPr>
            <a:endParaRPr lang="en-US" sz="2800" b="1" kern="1200" dirty="0">
              <a:solidFill>
                <a:srgbClr val="EC7C69"/>
              </a:solidFill>
              <a:latin typeface="+mn-lt"/>
              <a:ea typeface="+mn-ea"/>
              <a:cs typeface="+mn-cs"/>
            </a:endParaRP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187820"/>
            <a:ext cx="5636567" cy="4246763"/>
          </a:xfrm>
        </p:spPr>
        <p:txBody>
          <a:bodyPr/>
          <a:lstStyle/>
          <a:p>
            <a:pPr marL="0" indent="0">
              <a:lnSpc>
                <a:spcPts val="2180"/>
              </a:lnSpc>
            </a:pPr>
            <a:r>
              <a:rPr lang="en-US" sz="2200" dirty="0"/>
              <a:t>Voordat u de fundering in de grond legt, moet u een sterke basis leggen voor uw bedrijfsmodel. </a:t>
            </a:r>
            <a:r>
              <a:rPr lang="en-US" sz="2200" b="0" dirty="0"/>
              <a:t>In dit deel maakt u kennis met de wereld van alternatieve toeristische accommodaties en helpt u essentiële beslissingen te nemen: wat </a:t>
            </a:r>
            <a:r>
              <a:rPr lang="en-US" sz="2200" dirty="0"/>
              <a:t>voor soort verblijf wilt u aanbieden</a:t>
            </a:r>
            <a:r>
              <a:rPr lang="en-US" sz="2200" b="0" dirty="0"/>
              <a:t>, hoeveel </a:t>
            </a:r>
            <a:r>
              <a:rPr lang="en-US" sz="2200" dirty="0"/>
              <a:t>kunt</a:t>
            </a:r>
            <a:r>
              <a:rPr lang="en-US" sz="2200" b="0" dirty="0"/>
              <a:t> u </a:t>
            </a:r>
            <a:r>
              <a:rPr lang="en-US" sz="2200" dirty="0"/>
              <a:t>investeren </a:t>
            </a:r>
            <a:r>
              <a:rPr lang="en-US" sz="2200" b="0" dirty="0"/>
              <a:t>en wie </a:t>
            </a:r>
            <a:r>
              <a:rPr lang="en-US" sz="2200" dirty="0"/>
              <a:t>zijn </a:t>
            </a:r>
            <a:r>
              <a:rPr lang="en-US" sz="2200" b="0" dirty="0"/>
              <a:t>uw </a:t>
            </a:r>
            <a:r>
              <a:rPr lang="en-US" sz="2200" dirty="0"/>
              <a:t>ideale gasten? </a:t>
            </a:r>
          </a:p>
          <a:p>
            <a:pPr marL="0" indent="0">
              <a:lnSpc>
                <a:spcPts val="2180"/>
              </a:lnSpc>
            </a:pPr>
            <a:endParaRPr lang="en-US" sz="2200" b="0" dirty="0"/>
          </a:p>
          <a:p>
            <a:pPr marL="0" indent="0">
              <a:lnSpc>
                <a:spcPts val="2180"/>
              </a:lnSpc>
            </a:pPr>
            <a:r>
              <a:rPr lang="en-US" sz="2200" b="0" dirty="0"/>
              <a:t>Of u nu droomt van een glampingpod in het bos of een gerestaureerde historische schuur, succes begint met het begrijpen </a:t>
            </a:r>
            <a:r>
              <a:rPr lang="en-US" sz="2200" dirty="0"/>
              <a:t>van</a:t>
            </a:r>
            <a:r>
              <a:rPr lang="en-US" sz="2200" b="0" dirty="0"/>
              <a:t> de </a:t>
            </a:r>
            <a:r>
              <a:rPr lang="en-US" sz="2200" dirty="0"/>
              <a:t>unieke verwachtingen van uw doelmarkt en het afstemmen van uw aanbod </a:t>
            </a:r>
            <a:r>
              <a:rPr lang="en-US" sz="2200" b="0" dirty="0"/>
              <a:t>op wat mensen bereid zijn te betalen. U leert ook hoe u </a:t>
            </a:r>
            <a:r>
              <a:rPr lang="en-US" sz="2200" dirty="0"/>
              <a:t>een budget opstelt, verstandig schaalvergroting toepast en een bedrijfsmodel kiest </a:t>
            </a:r>
            <a:r>
              <a:rPr lang="en-US" sz="2200" b="0" dirty="0"/>
              <a:t>dat uw activiteiten vanaf dag één financieel en ecologisch duurzaam houdt.</a:t>
            </a:r>
          </a:p>
          <a:p>
            <a:pPr marL="0" indent="0">
              <a:lnSpc>
                <a:spcPts val="2180"/>
              </a:lnSpc>
            </a:pPr>
            <a:endParaRPr lang="en-US" sz="2200" b="0" dirty="0"/>
          </a:p>
          <a:p>
            <a:pPr marL="0" indent="0">
              <a:lnSpc>
                <a:spcPts val="2180"/>
              </a:lnSpc>
            </a:pPr>
            <a:endParaRPr lang="en-US" sz="22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7202616" y="1815730"/>
            <a:ext cx="4472729" cy="570200"/>
          </a:xfrm>
        </p:spPr>
        <p:txBody>
          <a:bodyPr anchor="t"/>
          <a:lstStyle/>
          <a:p>
            <a:pPr marL="342900" indent="-342900">
              <a:buFont typeface="Arial" panose="020B0604020202020204" pitchFamily="34" charset="0"/>
              <a:buChar char="•"/>
            </a:pPr>
            <a:r>
              <a:rPr lang="en-US" sz="1800" dirty="0">
                <a:solidFill>
                  <a:srgbClr val="414141"/>
                </a:solidFill>
              </a:rPr>
              <a:t>Identificeer verschillende soorten alternatieve toeristische accommodaties en begrijp </a:t>
            </a:r>
            <a:r>
              <a:rPr lang="en-US" sz="1800" b="1" dirty="0">
                <a:solidFill>
                  <a:srgbClr val="414141"/>
                </a:solidFill>
              </a:rPr>
              <a:t>wat ze onderscheidt van traditionele modellen.</a:t>
            </a:r>
          </a:p>
          <a:p>
            <a:pPr marL="342900" indent="-342900">
              <a:buFont typeface="Arial" panose="020B0604020202020204" pitchFamily="34" charset="0"/>
              <a:buChar char="•"/>
            </a:pPr>
            <a:r>
              <a:rPr lang="en-US" sz="1800" b="1" dirty="0">
                <a:solidFill>
                  <a:srgbClr val="414141"/>
                </a:solidFill>
              </a:rPr>
              <a:t>Bepaal uw financiële grenzen</a:t>
            </a:r>
            <a:r>
              <a:rPr lang="en-US" sz="1800" dirty="0">
                <a:solidFill>
                  <a:srgbClr val="414141"/>
                </a:solidFill>
              </a:rPr>
              <a:t>, startbudget en gewenste bedrijfsmodel (bijv. eenmanszaak, vennootschap, naamloze vennootschap).</a:t>
            </a:r>
          </a:p>
          <a:p>
            <a:pPr marL="342900" indent="-342900">
              <a:buFont typeface="Arial" panose="020B0604020202020204" pitchFamily="34" charset="0"/>
              <a:buChar char="•"/>
            </a:pPr>
            <a:r>
              <a:rPr lang="en-US" sz="1800" b="1" dirty="0">
                <a:solidFill>
                  <a:srgbClr val="414141"/>
                </a:solidFill>
              </a:rPr>
              <a:t>Evalueer hoe de verwachtingen en betalingsbereidheid van gasten van invloed zijn op de prijsstelling, </a:t>
            </a:r>
            <a:r>
              <a:rPr lang="en-US" sz="1800" dirty="0">
                <a:solidFill>
                  <a:srgbClr val="414141"/>
                </a:solidFill>
              </a:rPr>
              <a:t>het ontwerp en de planning van de ervaring.</a:t>
            </a:r>
          </a:p>
          <a:p>
            <a:pPr marL="342900" indent="-342900">
              <a:buFont typeface="Arial" panose="020B0604020202020204" pitchFamily="34" charset="0"/>
              <a:buChar char="•"/>
            </a:pPr>
            <a:r>
              <a:rPr lang="en-US" sz="1800" b="1" dirty="0">
                <a:solidFill>
                  <a:srgbClr val="414141"/>
                </a:solidFill>
              </a:rPr>
              <a:t>Stem uw aanbod af op de juiste doelgroep </a:t>
            </a:r>
            <a:r>
              <a:rPr lang="en-US" sz="1800" dirty="0">
                <a:solidFill>
                  <a:srgbClr val="414141"/>
                </a:solidFill>
              </a:rPr>
              <a:t>en positioneer uw accommodatie voor succes in een concurrerende, waardegedreven markt.</a:t>
            </a:r>
          </a:p>
          <a:p>
            <a:pPr marL="342900" indent="-342900">
              <a:buFont typeface="Arial" panose="020B0604020202020204" pitchFamily="34" charset="0"/>
              <a:buChar char="•"/>
            </a:pPr>
            <a:endParaRPr lang="en-GB" sz="1800" dirty="0">
              <a:solidFill>
                <a:srgbClr val="414141"/>
              </a:solidFill>
            </a:endParaRP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Module 6 (Deel 1) Overzicht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3</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9" name="Text Placeholder 11">
            <a:extLst>
              <a:ext uri="{FF2B5EF4-FFF2-40B4-BE49-F238E27FC236}">
                <a16:creationId xmlns:a16="http://schemas.microsoft.com/office/drawing/2014/main" id="{B330C397-05ED-4034-18C2-325E0A7AA1FD}"/>
              </a:ext>
            </a:extLst>
          </p:cNvPr>
          <p:cNvSpPr txBox="1">
            <a:spLocks/>
          </p:cNvSpPr>
          <p:nvPr/>
        </p:nvSpPr>
        <p:spPr>
          <a:xfrm>
            <a:off x="4718920" y="1139416"/>
            <a:ext cx="2289688" cy="626835"/>
          </a:xfrm>
          <a:prstGeom prst="rect">
            <a:avLst/>
          </a:prstGeom>
          <a:noFill/>
        </p:spPr>
        <p:txBody>
          <a:bodyPr anchor="b">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t>Deel 1</a:t>
            </a:r>
          </a:p>
        </p:txBody>
      </p:sp>
      <p:sp>
        <p:nvSpPr>
          <p:cNvPr id="18" name="TextBox 17">
            <a:extLst>
              <a:ext uri="{FF2B5EF4-FFF2-40B4-BE49-F238E27FC236}">
                <a16:creationId xmlns:a16="http://schemas.microsoft.com/office/drawing/2014/main" id="{9B61029F-166A-BF4A-2B28-52ED1C3CA449}"/>
              </a:ext>
            </a:extLst>
          </p:cNvPr>
          <p:cNvSpPr txBox="1"/>
          <p:nvPr/>
        </p:nvSpPr>
        <p:spPr>
          <a:xfrm>
            <a:off x="7227000" y="224118"/>
            <a:ext cx="3523130" cy="523220"/>
          </a:xfrm>
          <a:prstGeom prst="rect">
            <a:avLst/>
          </a:prstGeom>
          <a:noFill/>
        </p:spPr>
        <p:txBody>
          <a:bodyPr wrap="square" rtlCol="0">
            <a:spAutoFit/>
          </a:bodyPr>
          <a:lstStyle/>
          <a:p>
            <a:r>
              <a:rPr lang="en-IE" sz="2800" b="1" dirty="0">
                <a:solidFill>
                  <a:srgbClr val="459597"/>
                </a:solidFill>
              </a:rPr>
              <a:t>Leerresultaten</a:t>
            </a:r>
          </a:p>
        </p:txBody>
      </p:sp>
      <p:sp>
        <p:nvSpPr>
          <p:cNvPr id="20" name="TextBox 19">
            <a:extLst>
              <a:ext uri="{FF2B5EF4-FFF2-40B4-BE49-F238E27FC236}">
                <a16:creationId xmlns:a16="http://schemas.microsoft.com/office/drawing/2014/main" id="{7A883677-0E96-F934-6583-BEDD0FE46558}"/>
              </a:ext>
            </a:extLst>
          </p:cNvPr>
          <p:cNvSpPr txBox="1"/>
          <p:nvPr/>
        </p:nvSpPr>
        <p:spPr>
          <a:xfrm>
            <a:off x="180637" y="6464605"/>
            <a:ext cx="7457765" cy="338554"/>
          </a:xfrm>
          <a:prstGeom prst="rect">
            <a:avLst/>
          </a:prstGeom>
          <a:noFill/>
        </p:spPr>
        <p:txBody>
          <a:bodyPr wrap="square" rtlCol="0">
            <a:spAutoFit/>
          </a:bodyPr>
          <a:lstStyle/>
          <a:p>
            <a:r>
              <a:rPr lang="en-IE" sz="1600" b="1" dirty="0">
                <a:solidFill>
                  <a:srgbClr val="494949"/>
                </a:solidFill>
              </a:rPr>
              <a:t>Bron: </a:t>
            </a:r>
            <a:r>
              <a:rPr lang="en-US" sz="1600" dirty="0">
                <a:solidFill>
                  <a:srgbClr val="494949"/>
                </a:solidFill>
                <a:hlinkClick r:id="rId3">
                  <a:extLst>
                    <a:ext uri="{A12FA001-AC4F-418D-AE19-62706E023703}">
                      <ahyp:hlinkClr xmlns:ahyp="http://schemas.microsoft.com/office/drawing/2018/hyperlinkcolor" val="tx"/>
                    </a:ext>
                  </a:extLst>
                </a:hlinkClick>
              </a:rPr>
              <a:t>Uw glampingbedrijf starten: tips en inzichten voor een succesvolle start</a:t>
            </a:r>
            <a:endParaRPr lang="en-IE" sz="1600" dirty="0">
              <a:solidFill>
                <a:srgbClr val="494949"/>
              </a:solidFill>
            </a:endParaRPr>
          </a:p>
        </p:txBody>
      </p:sp>
    </p:spTree>
    <p:extLst>
      <p:ext uri="{BB962C8B-B14F-4D97-AF65-F5344CB8AC3E}">
        <p14:creationId xmlns:p14="http://schemas.microsoft.com/office/powerpoint/2010/main" val="64816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DF59-C2C2-0F71-9473-8D77826616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EE4489-BED2-40C4-B487-666D244E48C7}"/>
              </a:ext>
            </a:extLst>
          </p:cNvPr>
          <p:cNvSpPr>
            <a:spLocks noGrp="1"/>
          </p:cNvSpPr>
          <p:nvPr>
            <p:ph type="body" sz="quarter" idx="18"/>
          </p:nvPr>
        </p:nvSpPr>
        <p:spPr>
          <a:xfrm>
            <a:off x="7253207" y="1618150"/>
            <a:ext cx="4267624" cy="870198"/>
          </a:xfrm>
        </p:spPr>
        <p:txBody>
          <a:bodyPr/>
          <a:lstStyle/>
          <a:p>
            <a:pPr>
              <a:lnSpc>
                <a:spcPts val="3240"/>
              </a:lnSpc>
            </a:pPr>
            <a:r>
              <a:rPr lang="en-GB" sz="3200" dirty="0"/>
              <a:t>Smart instellen en starten </a:t>
            </a:r>
          </a:p>
          <a:p>
            <a:pPr>
              <a:lnSpc>
                <a:spcPts val="3240"/>
              </a:lnSpc>
            </a:pPr>
            <a:endParaRPr lang="en-GB" sz="3200" dirty="0"/>
          </a:p>
        </p:txBody>
      </p:sp>
      <p:sp>
        <p:nvSpPr>
          <p:cNvPr id="3" name="Text Placeholder 2">
            <a:extLst>
              <a:ext uri="{FF2B5EF4-FFF2-40B4-BE49-F238E27FC236}">
                <a16:creationId xmlns:a16="http://schemas.microsoft.com/office/drawing/2014/main" id="{8E0DC63F-1113-8B2F-1469-86F174148462}"/>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Module 6</a:t>
            </a:r>
          </a:p>
        </p:txBody>
      </p:sp>
      <p:sp>
        <p:nvSpPr>
          <p:cNvPr id="29" name="Slide Number Placeholder 5">
            <a:extLst>
              <a:ext uri="{FF2B5EF4-FFF2-40B4-BE49-F238E27FC236}">
                <a16:creationId xmlns:a16="http://schemas.microsoft.com/office/drawing/2014/main" id="{34392913-5D35-7857-F687-67AA0DFE900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4</a:t>
            </a:fld>
            <a:endParaRPr lang="fr-CA" sz="1200" dirty="0"/>
          </a:p>
        </p:txBody>
      </p:sp>
      <p:sp>
        <p:nvSpPr>
          <p:cNvPr id="25" name="Text Placeholder 4">
            <a:extLst>
              <a:ext uri="{FF2B5EF4-FFF2-40B4-BE49-F238E27FC236}">
                <a16:creationId xmlns:a16="http://schemas.microsoft.com/office/drawing/2014/main" id="{8D450DFA-D326-43D0-9DF1-C765CEBB9981}"/>
              </a:ext>
            </a:extLst>
          </p:cNvPr>
          <p:cNvSpPr>
            <a:spLocks noGrp="1"/>
          </p:cNvSpPr>
          <p:nvPr>
            <p:ph type="body" sz="quarter" idx="23"/>
          </p:nvPr>
        </p:nvSpPr>
        <p:spPr>
          <a:xfrm>
            <a:off x="455462" y="3682738"/>
            <a:ext cx="3130702" cy="1373830"/>
          </a:xfrm>
        </p:spPr>
        <p:txBody>
          <a:bodyPr lIns="91440" tIns="45720" rIns="91440" bIns="45720" anchor="t"/>
          <a:lstStyle/>
          <a:p>
            <a:pPr>
              <a:buNone/>
            </a:pPr>
            <a:r>
              <a:rPr lang="en-US" sz="4000" b="1" dirty="0">
                <a:solidFill>
                  <a:srgbClr val="EC7C69"/>
                </a:solidFill>
              </a:rPr>
              <a:t>Overzicht:</a:t>
            </a:r>
            <a:endParaRPr lang="en-US" sz="4000" dirty="0"/>
          </a:p>
        </p:txBody>
      </p:sp>
      <p:sp>
        <p:nvSpPr>
          <p:cNvPr id="26" name="Text Placeholder 4">
            <a:extLst>
              <a:ext uri="{FF2B5EF4-FFF2-40B4-BE49-F238E27FC236}">
                <a16:creationId xmlns:a16="http://schemas.microsoft.com/office/drawing/2014/main" id="{E692E126-A856-F0CE-FE52-EDEEF84A76E2}"/>
              </a:ext>
            </a:extLst>
          </p:cNvPr>
          <p:cNvSpPr txBox="1">
            <a:spLocks/>
          </p:cNvSpPr>
          <p:nvPr/>
        </p:nvSpPr>
        <p:spPr>
          <a:xfrm>
            <a:off x="4813540" y="4112243"/>
            <a:ext cx="6707291" cy="70420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dirty="0"/>
              <a:t>Deze module laat zien wat deze accommodaties anders maakt dan traditionele toeristische modellen en gaat in op de belangrijkste zakelijke, financiële en locatiegerelateerde principes voor het starten van je eigen bedrijf. Je krijgt de basiskennis die je nodig hebt om een succesvol, doelgericht bedrijf op te zetten dat aansluit bij zowel de markttrends als je persoonlijke waarden.</a:t>
            </a:r>
          </a:p>
        </p:txBody>
      </p:sp>
      <p:sp>
        <p:nvSpPr>
          <p:cNvPr id="27" name="Text Placeholder 4">
            <a:extLst>
              <a:ext uri="{FF2B5EF4-FFF2-40B4-BE49-F238E27FC236}">
                <a16:creationId xmlns:a16="http://schemas.microsoft.com/office/drawing/2014/main" id="{71E24FF5-0447-4C0E-374E-FA093D1717F6}"/>
              </a:ext>
            </a:extLst>
          </p:cNvPr>
          <p:cNvSpPr txBox="1">
            <a:spLocks/>
          </p:cNvSpPr>
          <p:nvPr/>
        </p:nvSpPr>
        <p:spPr>
          <a:xfrm>
            <a:off x="473838" y="4455381"/>
            <a:ext cx="4149919"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b="1" dirty="0"/>
              <a:t>Alternatieve toeristische accommodaties, zoals eco-lodges, glamping-pods en verblijven in erfgoedlocaties, zijn in opkomst nu reizigers steeds vaker op zoek zijn naar authentieke, duurzame ervaringen.</a:t>
            </a:r>
            <a:endParaRPr lang="en-IE" dirty="0"/>
          </a:p>
        </p:txBody>
      </p:sp>
      <p:pic>
        <p:nvPicPr>
          <p:cNvPr id="10" name="Picture Placeholder 9" descr="A group of kids drawing on a large screen&#10;&#10;AI-generated content may be incorrect.">
            <a:extLst>
              <a:ext uri="{FF2B5EF4-FFF2-40B4-BE49-F238E27FC236}">
                <a16:creationId xmlns:a16="http://schemas.microsoft.com/office/drawing/2014/main" id="{5A1F078E-E173-7B74-2357-E88D097464BD}"/>
              </a:ext>
            </a:extLst>
          </p:cNvPr>
          <p:cNvPicPr>
            <a:picLocks noGrp="1" noChangeAspect="1"/>
          </p:cNvPicPr>
          <p:nvPr>
            <p:ph type="pic" sz="quarter" idx="67"/>
          </p:nvPr>
        </p:nvPicPr>
        <p:blipFill>
          <a:blip r:embed="rId2"/>
          <a:srcRect t="1389" b="1389"/>
          <a:stretch>
            <a:fillRect/>
          </a:stretch>
        </p:blipFill>
        <p:spPr/>
      </p:pic>
    </p:spTree>
    <p:extLst>
      <p:ext uri="{BB962C8B-B14F-4D97-AF65-F5344CB8AC3E}">
        <p14:creationId xmlns:p14="http://schemas.microsoft.com/office/powerpoint/2010/main" val="116480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6FBB-3898-2B18-8377-74D0956D69AE}"/>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E8F26C47-9360-3366-556F-D340BDF1AC91}"/>
              </a:ext>
            </a:extLst>
          </p:cNvPr>
          <p:cNvSpPr txBox="1">
            <a:spLocks/>
          </p:cNvSpPr>
          <p:nvPr/>
        </p:nvSpPr>
        <p:spPr>
          <a:xfrm>
            <a:off x="609623" y="493193"/>
            <a:ext cx="1097275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Inleiding </a:t>
            </a:r>
            <a:r>
              <a:rPr lang="en-US" dirty="0"/>
              <a:t>- Alternatieve toeristische accommodatie</a:t>
            </a:r>
          </a:p>
          <a:p>
            <a:pPr>
              <a:lnSpc>
                <a:spcPts val="3720"/>
              </a:lnSpc>
            </a:pPr>
            <a:endParaRPr lang="en-US" dirty="0"/>
          </a:p>
          <a:p>
            <a:pPr>
              <a:lnSpc>
                <a:spcPts val="3720"/>
              </a:lnSpc>
            </a:pPr>
            <a:endParaRPr lang="en-US" dirty="0"/>
          </a:p>
        </p:txBody>
      </p:sp>
      <p:cxnSp>
        <p:nvCxnSpPr>
          <p:cNvPr id="10" name="Straight Connector 9">
            <a:extLst>
              <a:ext uri="{FF2B5EF4-FFF2-40B4-BE49-F238E27FC236}">
                <a16:creationId xmlns:a16="http://schemas.microsoft.com/office/drawing/2014/main" id="{D7243FF7-F3EB-E622-1510-6CF4BD4B8276}"/>
              </a:ext>
            </a:extLst>
          </p:cNvPr>
          <p:cNvCxnSpPr>
            <a:cxnSpLocks/>
          </p:cNvCxnSpPr>
          <p:nvPr/>
        </p:nvCxnSpPr>
        <p:spPr>
          <a:xfrm>
            <a:off x="0" y="1111427"/>
            <a:ext cx="11309684"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FD8B64E-5E04-5D54-AC01-7725BE9A18B8}"/>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5</a:t>
            </a:fld>
            <a:endParaRPr lang="fr-CA" sz="1200" dirty="0"/>
          </a:p>
        </p:txBody>
      </p:sp>
      <p:sp>
        <p:nvSpPr>
          <p:cNvPr id="4" name="Text Placeholder 5">
            <a:extLst>
              <a:ext uri="{FF2B5EF4-FFF2-40B4-BE49-F238E27FC236}">
                <a16:creationId xmlns:a16="http://schemas.microsoft.com/office/drawing/2014/main" id="{AD9510A4-8EE2-778B-45FD-D535050A50FF}"/>
              </a:ext>
            </a:extLst>
          </p:cNvPr>
          <p:cNvSpPr txBox="1">
            <a:spLocks/>
          </p:cNvSpPr>
          <p:nvPr/>
        </p:nvSpPr>
        <p:spPr>
          <a:xfrm>
            <a:off x="629644" y="1487061"/>
            <a:ext cx="3412967"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Alternatieve toeristische accommodaties veranderen het reislandschap</a:t>
            </a:r>
          </a:p>
          <a:p>
            <a:pPr>
              <a:lnSpc>
                <a:spcPts val="2900"/>
              </a:lnSpc>
            </a:pPr>
            <a:endParaRPr lang="en-US" dirty="0"/>
          </a:p>
        </p:txBody>
      </p:sp>
      <p:sp>
        <p:nvSpPr>
          <p:cNvPr id="2" name="TextBox 1">
            <a:extLst>
              <a:ext uri="{FF2B5EF4-FFF2-40B4-BE49-F238E27FC236}">
                <a16:creationId xmlns:a16="http://schemas.microsoft.com/office/drawing/2014/main" id="{4B57C7B9-1888-EA40-62F3-77D08FC57AD9}"/>
              </a:ext>
            </a:extLst>
          </p:cNvPr>
          <p:cNvSpPr txBox="1"/>
          <p:nvPr/>
        </p:nvSpPr>
        <p:spPr>
          <a:xfrm>
            <a:off x="4163785" y="1331626"/>
            <a:ext cx="7398571" cy="4812279"/>
          </a:xfrm>
          <a:prstGeom prst="rect">
            <a:avLst/>
          </a:prstGeom>
          <a:noFill/>
        </p:spPr>
        <p:txBody>
          <a:bodyPr wrap="square">
            <a:spAutoFit/>
          </a:bodyPr>
          <a:lstStyle/>
          <a:p>
            <a:pPr>
              <a:lnSpc>
                <a:spcPts val="2340"/>
              </a:lnSpc>
            </a:pPr>
            <a:r>
              <a:rPr lang="en-US" sz="2000" dirty="0">
                <a:solidFill>
                  <a:srgbClr val="414141"/>
                </a:solidFill>
              </a:rPr>
              <a:t>Alternatieve toeristische accommodaties geven het reislandschap een nieuw gezicht. </a:t>
            </a:r>
            <a:r>
              <a:rPr lang="en-US" sz="2000" i="1" dirty="0">
                <a:solidFill>
                  <a:srgbClr val="414141"/>
                </a:solidFill>
              </a:rPr>
              <a:t>Toeristen nemen geen genoegen meer met generieke, uniforme ervaringen</a:t>
            </a:r>
            <a:r>
              <a:rPr lang="en-US" sz="2000" dirty="0">
                <a:solidFill>
                  <a:srgbClr val="414141"/>
                </a:solidFill>
              </a:rPr>
              <a:t>. De bezoekers van vandaag zijn actief op zoek naar </a:t>
            </a:r>
            <a:r>
              <a:rPr lang="en-US" sz="2000" b="1" dirty="0">
                <a:solidFill>
                  <a:srgbClr val="414141"/>
                </a:solidFill>
              </a:rPr>
              <a:t>betekenisvolle verblijven </a:t>
            </a:r>
            <a:r>
              <a:rPr lang="en-US" sz="2000" dirty="0">
                <a:solidFill>
                  <a:srgbClr val="414141"/>
                </a:solidFill>
              </a:rPr>
              <a:t>die de lokale cultuur weerspiegelen, duurzaamheid </a:t>
            </a:r>
            <a:r>
              <a:rPr lang="en-US" sz="2000" dirty="0" err="1">
                <a:solidFill>
                  <a:srgbClr val="414141"/>
                </a:solidFill>
              </a:rPr>
              <a:t>vooropstellen </a:t>
            </a:r>
            <a:r>
              <a:rPr lang="en-US" sz="2000" dirty="0">
                <a:solidFill>
                  <a:srgbClr val="414141"/>
                </a:solidFill>
              </a:rPr>
              <a:t>en iets unieks te bieden hebben.  De verschuiving van toeristische accommodaties naar alternatieve toeristische accommodaties sluit aan bij de wereldwijde toeristische trends die </a:t>
            </a:r>
            <a:r>
              <a:rPr lang="en-US" sz="2000" b="1" dirty="0" err="1">
                <a:solidFill>
                  <a:srgbClr val="414141"/>
                </a:solidFill>
              </a:rPr>
              <a:t>de nadruk leggen op </a:t>
            </a:r>
            <a:r>
              <a:rPr lang="en-US" sz="2000" b="1" dirty="0">
                <a:solidFill>
                  <a:srgbClr val="414141"/>
                </a:solidFill>
              </a:rPr>
              <a:t>authenticiteit, verantwoordelijkheid voor het milieu en een intensieve betrokkenheid bij de lokale bevolking </a:t>
            </a:r>
            <a:r>
              <a:rPr lang="en-US" sz="2000" dirty="0">
                <a:solidFill>
                  <a:srgbClr val="414141"/>
                </a:solidFill>
              </a:rPr>
              <a:t>– trends </a:t>
            </a:r>
            <a:r>
              <a:rPr lang="en-US" sz="2000" dirty="0" err="1">
                <a:solidFill>
                  <a:srgbClr val="414141"/>
                </a:solidFill>
              </a:rPr>
              <a:t>die worden erkend </a:t>
            </a:r>
            <a:r>
              <a:rPr lang="en-US" sz="2000" dirty="0">
                <a:solidFill>
                  <a:srgbClr val="414141"/>
                </a:solidFill>
              </a:rPr>
              <a:t>door de UNWTO, de Europese </a:t>
            </a:r>
          </a:p>
          <a:p>
            <a:pPr>
              <a:lnSpc>
                <a:spcPts val="2340"/>
              </a:lnSpc>
            </a:pPr>
            <a:endParaRPr lang="en-US" sz="2000" dirty="0">
              <a:solidFill>
                <a:srgbClr val="414141"/>
              </a:solidFill>
            </a:endParaRPr>
          </a:p>
          <a:p>
            <a:pPr>
              <a:lnSpc>
                <a:spcPts val="2340"/>
              </a:lnSpc>
            </a:pPr>
            <a:r>
              <a:rPr lang="en-US" sz="2000" dirty="0">
                <a:solidFill>
                  <a:srgbClr val="414141"/>
                </a:solidFill>
              </a:rPr>
              <a:t>Reiscommissie en nationale toeristische instanties in heel Europa.</a:t>
            </a:r>
          </a:p>
          <a:p>
            <a:pPr>
              <a:lnSpc>
                <a:spcPts val="2340"/>
              </a:lnSpc>
            </a:pPr>
            <a:r>
              <a:rPr lang="en-US" sz="2000" dirty="0">
                <a:solidFill>
                  <a:srgbClr val="459597"/>
                </a:solidFill>
                <a:hlinkClick r:id="rId2">
                  <a:extLst>
                    <a:ext uri="{A12FA001-AC4F-418D-AE19-62706E023703}">
                      <ahyp:hlinkClr xmlns:ahyp="http://schemas.microsoft.com/office/drawing/2018/hyperlinkcolor" val="tx"/>
                    </a:ext>
                  </a:extLst>
                </a:hlinkClick>
              </a:rPr>
              <a:t>Alternatieve accommodatiebedrijven </a:t>
            </a:r>
            <a:r>
              <a:rPr lang="en-US" sz="2000" dirty="0">
                <a:solidFill>
                  <a:srgbClr val="414141"/>
                </a:solidFill>
              </a:rPr>
              <a:t>zijn cruciaal voor de toeristische sector en bieden gasten een </a:t>
            </a:r>
            <a:r>
              <a:rPr lang="en-US" sz="2000" b="1" dirty="0">
                <a:solidFill>
                  <a:srgbClr val="414141"/>
                </a:solidFill>
              </a:rPr>
              <a:t>veilige, comfortabele en unieke </a:t>
            </a:r>
            <a:r>
              <a:rPr lang="en-US" sz="2000" dirty="0">
                <a:solidFill>
                  <a:srgbClr val="414141"/>
                </a:solidFill>
              </a:rPr>
              <a:t>plek om te verblijven. Ze zijn meestal op zoek naar accommodatie die totaal anders is dan waar ze wonen of eerder hebben ervaren. </a:t>
            </a:r>
          </a:p>
        </p:txBody>
      </p:sp>
      <p:pic>
        <p:nvPicPr>
          <p:cNvPr id="8" name="Picture 7">
            <a:extLst>
              <a:ext uri="{FF2B5EF4-FFF2-40B4-BE49-F238E27FC236}">
                <a16:creationId xmlns:a16="http://schemas.microsoft.com/office/drawing/2014/main" id="{6C72E243-0B53-C392-DCCB-27D048B80AEE}"/>
              </a:ext>
            </a:extLst>
          </p:cNvPr>
          <p:cNvPicPr>
            <a:picLocks noChangeAspect="1"/>
          </p:cNvPicPr>
          <p:nvPr/>
        </p:nvPicPr>
        <p:blipFill>
          <a:blip r:embed="rId3">
            <a:alphaModFix/>
            <a:extLst>
              <a:ext uri="{28A0092B-C50C-407E-A947-70E740481C1C}">
                <a14:useLocalDpi xmlns:a14="http://schemas.microsoft.com/office/drawing/2010/main" val="0"/>
              </a:ext>
            </a:extLst>
          </a:blip>
          <a:srcRect l="53155" t="-1" r="5047" b="49903"/>
          <a:stretch/>
        </p:blipFill>
        <p:spPr>
          <a:xfrm>
            <a:off x="176390" y="4198867"/>
            <a:ext cx="3580276" cy="2659133"/>
          </a:xfrm>
          <a:prstGeom prst="rect">
            <a:avLst/>
          </a:prstGeom>
        </p:spPr>
      </p:pic>
    </p:spTree>
    <p:extLst>
      <p:ext uri="{BB962C8B-B14F-4D97-AF65-F5344CB8AC3E}">
        <p14:creationId xmlns:p14="http://schemas.microsoft.com/office/powerpoint/2010/main" val="63605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3B945-97DF-81D7-5C89-732BD716619A}"/>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2A29A361-549A-0682-2B2E-C022B80CA123}"/>
              </a:ext>
            </a:extLst>
          </p:cNvPr>
          <p:cNvSpPr txBox="1">
            <a:spLocks/>
          </p:cNvSpPr>
          <p:nvPr/>
        </p:nvSpPr>
        <p:spPr>
          <a:xfrm>
            <a:off x="609623" y="493193"/>
            <a:ext cx="1097275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Definities </a:t>
            </a:r>
            <a:r>
              <a:rPr lang="en-US" dirty="0"/>
              <a:t>- Alternatieve toeristische accommodatie</a:t>
            </a:r>
          </a:p>
          <a:p>
            <a:pPr>
              <a:lnSpc>
                <a:spcPts val="3720"/>
              </a:lnSpc>
            </a:pPr>
            <a:endParaRPr lang="en-US" dirty="0"/>
          </a:p>
          <a:p>
            <a:pPr>
              <a:lnSpc>
                <a:spcPts val="3720"/>
              </a:lnSpc>
            </a:pPr>
            <a:endParaRPr lang="en-US" dirty="0"/>
          </a:p>
        </p:txBody>
      </p:sp>
      <p:cxnSp>
        <p:nvCxnSpPr>
          <p:cNvPr id="10" name="Straight Connector 9">
            <a:extLst>
              <a:ext uri="{FF2B5EF4-FFF2-40B4-BE49-F238E27FC236}">
                <a16:creationId xmlns:a16="http://schemas.microsoft.com/office/drawing/2014/main" id="{1BEC5E30-5D94-68D5-60A5-9049ABCD0591}"/>
              </a:ext>
            </a:extLst>
          </p:cNvPr>
          <p:cNvCxnSpPr>
            <a:cxnSpLocks/>
          </p:cNvCxnSpPr>
          <p:nvPr/>
        </p:nvCxnSpPr>
        <p:spPr>
          <a:xfrm>
            <a:off x="0" y="1111427"/>
            <a:ext cx="83275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D98DCBE-C70E-066F-1462-00ADD67F097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6</a:t>
            </a:fld>
            <a:endParaRPr lang="fr-CA" sz="1200" dirty="0"/>
          </a:p>
        </p:txBody>
      </p:sp>
      <p:sp>
        <p:nvSpPr>
          <p:cNvPr id="4" name="Text Placeholder 5">
            <a:extLst>
              <a:ext uri="{FF2B5EF4-FFF2-40B4-BE49-F238E27FC236}">
                <a16:creationId xmlns:a16="http://schemas.microsoft.com/office/drawing/2014/main" id="{A7F2BAE9-F4B6-7C28-CBBE-0DC0F17901E4}"/>
              </a:ext>
            </a:extLst>
          </p:cNvPr>
          <p:cNvSpPr txBox="1">
            <a:spLocks/>
          </p:cNvSpPr>
          <p:nvPr/>
        </p:nvSpPr>
        <p:spPr>
          <a:xfrm>
            <a:off x="609623" y="1316751"/>
            <a:ext cx="518157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Definitie van alternatief </a:t>
            </a:r>
          </a:p>
          <a:p>
            <a:pPr>
              <a:lnSpc>
                <a:spcPts val="2900"/>
              </a:lnSpc>
            </a:pPr>
            <a:r>
              <a:rPr lang="en-US" dirty="0"/>
              <a:t>toerisme</a:t>
            </a:r>
          </a:p>
          <a:p>
            <a:pPr>
              <a:lnSpc>
                <a:spcPts val="2900"/>
              </a:lnSpc>
            </a:pPr>
            <a:endParaRPr lang="en-US" dirty="0"/>
          </a:p>
          <a:p>
            <a:pPr>
              <a:lnSpc>
                <a:spcPts val="2900"/>
              </a:lnSpc>
            </a:pPr>
            <a:endParaRPr lang="en-US" dirty="0"/>
          </a:p>
        </p:txBody>
      </p:sp>
      <p:sp>
        <p:nvSpPr>
          <p:cNvPr id="5" name="Text Placeholder 4">
            <a:extLst>
              <a:ext uri="{FF2B5EF4-FFF2-40B4-BE49-F238E27FC236}">
                <a16:creationId xmlns:a16="http://schemas.microsoft.com/office/drawing/2014/main" id="{B808DA56-562F-B758-1AA8-4A0A3002A38F}"/>
              </a:ext>
            </a:extLst>
          </p:cNvPr>
          <p:cNvSpPr txBox="1">
            <a:spLocks/>
          </p:cNvSpPr>
          <p:nvPr/>
        </p:nvSpPr>
        <p:spPr>
          <a:xfrm>
            <a:off x="629644" y="2114443"/>
            <a:ext cx="5280666" cy="2305015"/>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ts val="2240"/>
              </a:lnSpc>
              <a:buClr>
                <a:srgbClr val="459597"/>
              </a:buClr>
            </a:pPr>
            <a:r>
              <a:rPr lang="en-US" sz="2200" dirty="0">
                <a:solidFill>
                  <a:srgbClr val="459597"/>
                </a:solidFill>
                <a:hlinkClick r:id="rId2">
                  <a:extLst>
                    <a:ext uri="{A12FA001-AC4F-418D-AE19-62706E023703}">
                      <ahyp:hlinkClr xmlns:ahyp="http://schemas.microsoft.com/office/drawing/2018/hyperlinkcolor" val="tx"/>
                    </a:ext>
                  </a:extLst>
                </a:hlinkClick>
              </a:rPr>
              <a:t>Alternatief toerisme </a:t>
            </a:r>
            <a:r>
              <a:rPr lang="en-US" sz="2200" dirty="0">
                <a:solidFill>
                  <a:srgbClr val="414141"/>
                </a:solidFill>
              </a:rPr>
              <a:t>omvat verschillende vormen van reizen waarbij duurzaamheid, sociale verantwoordelijkheid en culturele onderdompeling </a:t>
            </a:r>
            <a:r>
              <a:rPr lang="en-US" sz="2200" dirty="0" err="1">
                <a:solidFill>
                  <a:srgbClr val="414141"/>
                </a:solidFill>
              </a:rPr>
              <a:t>voorop staan</a:t>
            </a:r>
            <a:r>
              <a:rPr lang="en-US" sz="2200" dirty="0">
                <a:solidFill>
                  <a:srgbClr val="414141"/>
                </a:solidFill>
              </a:rPr>
              <a:t>. Het omvat vaak ecotoerisme, gemeenschapstoerisme en avontuurlijke reizen, waarbij de nadruk ligt op </a:t>
            </a:r>
            <a:r>
              <a:rPr lang="en-US" sz="2200" dirty="0" err="1">
                <a:solidFill>
                  <a:srgbClr val="414141"/>
                </a:solidFill>
              </a:rPr>
              <a:t>het minimaliseren van </a:t>
            </a:r>
            <a:r>
              <a:rPr lang="en-US" sz="2200" dirty="0">
                <a:solidFill>
                  <a:srgbClr val="414141"/>
                </a:solidFill>
              </a:rPr>
              <a:t>de impact op het milieu en het ondersteunen van lokale gemeenschappen.  </a:t>
            </a:r>
          </a:p>
          <a:p>
            <a:pPr indent="0">
              <a:lnSpc>
                <a:spcPts val="2240"/>
              </a:lnSpc>
              <a:buClr>
                <a:srgbClr val="459597"/>
              </a:buClr>
            </a:pPr>
            <a:endParaRPr lang="en-US" sz="2200" dirty="0">
              <a:solidFill>
                <a:srgbClr val="414141"/>
              </a:solidFill>
            </a:endParaRPr>
          </a:p>
        </p:txBody>
      </p:sp>
      <p:sp>
        <p:nvSpPr>
          <p:cNvPr id="2" name="Text Placeholder 5">
            <a:extLst>
              <a:ext uri="{FF2B5EF4-FFF2-40B4-BE49-F238E27FC236}">
                <a16:creationId xmlns:a16="http://schemas.microsoft.com/office/drawing/2014/main" id="{C28E28B0-1EA6-ED41-24F9-B819740F60DA}"/>
              </a:ext>
            </a:extLst>
          </p:cNvPr>
          <p:cNvSpPr txBox="1">
            <a:spLocks/>
          </p:cNvSpPr>
          <p:nvPr/>
        </p:nvSpPr>
        <p:spPr>
          <a:xfrm>
            <a:off x="6380779" y="1574996"/>
            <a:ext cx="518157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Definitie van toeristische accommodatie</a:t>
            </a:r>
          </a:p>
          <a:p>
            <a:pPr>
              <a:lnSpc>
                <a:spcPts val="2900"/>
              </a:lnSpc>
            </a:pPr>
            <a:endParaRPr lang="en-US" dirty="0"/>
          </a:p>
          <a:p>
            <a:pPr>
              <a:lnSpc>
                <a:spcPts val="2900"/>
              </a:lnSpc>
            </a:pPr>
            <a:endParaRPr lang="en-US" dirty="0"/>
          </a:p>
          <a:p>
            <a:pPr>
              <a:lnSpc>
                <a:spcPts val="2900"/>
              </a:lnSpc>
            </a:pPr>
            <a:endParaRPr lang="en-US" dirty="0"/>
          </a:p>
        </p:txBody>
      </p:sp>
      <p:sp>
        <p:nvSpPr>
          <p:cNvPr id="3" name="Text Placeholder 4">
            <a:extLst>
              <a:ext uri="{FF2B5EF4-FFF2-40B4-BE49-F238E27FC236}">
                <a16:creationId xmlns:a16="http://schemas.microsoft.com/office/drawing/2014/main" id="{48B8FFB0-A567-7106-E128-1F9ACF9EE1BB}"/>
              </a:ext>
            </a:extLst>
          </p:cNvPr>
          <p:cNvSpPr txBox="1">
            <a:spLocks/>
          </p:cNvSpPr>
          <p:nvPr/>
        </p:nvSpPr>
        <p:spPr>
          <a:xfrm>
            <a:off x="6400800" y="2401751"/>
            <a:ext cx="5280666" cy="2305015"/>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ts val="2240"/>
              </a:lnSpc>
              <a:buClr>
                <a:srgbClr val="459597"/>
              </a:buClr>
            </a:pPr>
            <a:r>
              <a:rPr lang="en-US" sz="2200" dirty="0">
                <a:solidFill>
                  <a:srgbClr val="414141"/>
                </a:solidFill>
              </a:rPr>
              <a:t>Accommodatie in het toerisme is een van de belangrijkste subsectoren van de industrie en omvat verschillende bedrijven die toeristen een verblijfplaats bieden. Dit verwijst doorgaans naar tijdelijke accommodaties, zoals overnachtingsmogelijkheden. </a:t>
            </a:r>
          </a:p>
          <a:p>
            <a:pPr indent="0">
              <a:lnSpc>
                <a:spcPts val="2240"/>
              </a:lnSpc>
              <a:buClr>
                <a:srgbClr val="459597"/>
              </a:buClr>
            </a:pPr>
            <a:endParaRPr lang="en-US" sz="2200" dirty="0">
              <a:solidFill>
                <a:srgbClr val="414141"/>
              </a:solidFill>
            </a:endParaRPr>
          </a:p>
          <a:p>
            <a:pPr indent="0">
              <a:lnSpc>
                <a:spcPts val="2240"/>
              </a:lnSpc>
              <a:buClr>
                <a:srgbClr val="459597"/>
              </a:buClr>
            </a:pPr>
            <a:r>
              <a:rPr lang="en-US" sz="2200" dirty="0">
                <a:solidFill>
                  <a:srgbClr val="414141"/>
                </a:solidFill>
              </a:rPr>
              <a:t>Binnen de </a:t>
            </a:r>
            <a:r>
              <a:rPr lang="en-US" sz="2200" dirty="0">
                <a:solidFill>
                  <a:srgbClr val="459597"/>
                </a:solidFill>
                <a:hlinkClick r:id="rId3">
                  <a:extLst>
                    <a:ext uri="{A12FA001-AC4F-418D-AE19-62706E023703}">
                      <ahyp:hlinkClr xmlns:ahyp="http://schemas.microsoft.com/office/drawing/2018/hyperlinkcolor" val="tx"/>
                    </a:ext>
                  </a:extLst>
                </a:hlinkClick>
              </a:rPr>
              <a:t>toeristische sector </a:t>
            </a:r>
            <a:r>
              <a:rPr lang="en-US" sz="2200" i="1" dirty="0">
                <a:solidFill>
                  <a:srgbClr val="414141"/>
                </a:solidFill>
              </a:rPr>
              <a:t>stelt accommodatie mensen in staat om andere locaties te bezoeken en onderdak te vinden. </a:t>
            </a:r>
            <a:r>
              <a:rPr lang="en-US" sz="2200" dirty="0">
                <a:solidFill>
                  <a:srgbClr val="414141"/>
                </a:solidFill>
              </a:rPr>
              <a:t>Accommodatiebedrijven bieden vaak ook entertainment en andere diensten aan.</a:t>
            </a:r>
          </a:p>
          <a:p>
            <a:pPr indent="0">
              <a:lnSpc>
                <a:spcPts val="2240"/>
              </a:lnSpc>
              <a:buClr>
                <a:srgbClr val="459597"/>
              </a:buClr>
            </a:pPr>
            <a:endParaRPr lang="en-US" sz="2200" dirty="0">
              <a:solidFill>
                <a:srgbClr val="414141"/>
              </a:solidFill>
            </a:endParaRPr>
          </a:p>
        </p:txBody>
      </p:sp>
      <p:sp>
        <p:nvSpPr>
          <p:cNvPr id="14" name="TextBox 13">
            <a:extLst>
              <a:ext uri="{FF2B5EF4-FFF2-40B4-BE49-F238E27FC236}">
                <a16:creationId xmlns:a16="http://schemas.microsoft.com/office/drawing/2014/main" id="{F01302E9-A00D-9B44-8526-05F3BDCC5273}"/>
              </a:ext>
            </a:extLst>
          </p:cNvPr>
          <p:cNvSpPr txBox="1"/>
          <p:nvPr/>
        </p:nvSpPr>
        <p:spPr>
          <a:xfrm>
            <a:off x="1434392" y="5350005"/>
            <a:ext cx="4042549" cy="923330"/>
          </a:xfrm>
          <a:prstGeom prst="rect">
            <a:avLst/>
          </a:prstGeom>
          <a:noFill/>
        </p:spPr>
        <p:txBody>
          <a:bodyPr wrap="square" rtlCol="0">
            <a:spAutoFit/>
          </a:bodyPr>
          <a:lstStyle/>
          <a:p>
            <a:r>
              <a:rPr lang="en-IE" b="1" dirty="0">
                <a:solidFill>
                  <a:srgbClr val="414141"/>
                </a:solidFill>
              </a:rPr>
              <a:t>Aanbevolen lectuur</a:t>
            </a:r>
          </a:p>
          <a:p>
            <a:r>
              <a:rPr lang="en-IE" dirty="0">
                <a:solidFill>
                  <a:srgbClr val="459597"/>
                </a:solidFill>
                <a:hlinkClick r:id="rId4">
                  <a:extLst>
                    <a:ext uri="{A12FA001-AC4F-418D-AE19-62706E023703}">
                      <ahyp:hlinkClr xmlns:ahyp="http://schemas.microsoft.com/office/drawing/2018/hyperlinkcolor" val="tx"/>
                    </a:ext>
                  </a:extLst>
                </a:hlinkClick>
              </a:rPr>
              <a:t>Accommodatie in het toerisme: alle soorten accommodatie uitgelegd</a:t>
            </a:r>
            <a:endParaRPr lang="en-IE" dirty="0">
              <a:solidFill>
                <a:srgbClr val="459597"/>
              </a:solidFill>
            </a:endParaRPr>
          </a:p>
        </p:txBody>
      </p:sp>
      <p:sp>
        <p:nvSpPr>
          <p:cNvPr id="19" name="Freeform 18">
            <a:extLst>
              <a:ext uri="{FF2B5EF4-FFF2-40B4-BE49-F238E27FC236}">
                <a16:creationId xmlns:a16="http://schemas.microsoft.com/office/drawing/2014/main" id="{874C9ABA-A3EA-1DA5-3141-6097068F1A5C}"/>
              </a:ext>
            </a:extLst>
          </p:cNvPr>
          <p:cNvSpPr/>
          <p:nvPr/>
        </p:nvSpPr>
        <p:spPr>
          <a:xfrm rot="5400000">
            <a:off x="2391018" y="3392343"/>
            <a:ext cx="2129299" cy="5280665"/>
          </a:xfrm>
          <a:custGeom>
            <a:avLst/>
            <a:gdLst>
              <a:gd name="connsiteX0" fmla="*/ 0 w 2129299"/>
              <a:gd name="connsiteY0" fmla="*/ 4857508 h 5280665"/>
              <a:gd name="connsiteX1" fmla="*/ 0 w 2129299"/>
              <a:gd name="connsiteY1" fmla="*/ 4384590 h 5280665"/>
              <a:gd name="connsiteX2" fmla="*/ 0 w 2129299"/>
              <a:gd name="connsiteY2" fmla="*/ 4263056 h 5280665"/>
              <a:gd name="connsiteX3" fmla="*/ 0 w 2129299"/>
              <a:gd name="connsiteY3" fmla="*/ 4073053 h 5280665"/>
              <a:gd name="connsiteX4" fmla="*/ 0 w 2129299"/>
              <a:gd name="connsiteY4" fmla="*/ 3790140 h 5280665"/>
              <a:gd name="connsiteX5" fmla="*/ 0 w 2129299"/>
              <a:gd name="connsiteY5" fmla="*/ 3600135 h 5280665"/>
              <a:gd name="connsiteX6" fmla="*/ 0 w 2129299"/>
              <a:gd name="connsiteY6" fmla="*/ 3478602 h 5280665"/>
              <a:gd name="connsiteX7" fmla="*/ 0 w 2129299"/>
              <a:gd name="connsiteY7" fmla="*/ 3005684 h 5280665"/>
              <a:gd name="connsiteX8" fmla="*/ 0 w 2129299"/>
              <a:gd name="connsiteY8" fmla="*/ 2553995 h 5280665"/>
              <a:gd name="connsiteX9" fmla="*/ 0 w 2129299"/>
              <a:gd name="connsiteY9" fmla="*/ 2553993 h 5280665"/>
              <a:gd name="connsiteX10" fmla="*/ 0 w 2129299"/>
              <a:gd name="connsiteY10" fmla="*/ 2314522 h 5280665"/>
              <a:gd name="connsiteX11" fmla="*/ 0 w 2129299"/>
              <a:gd name="connsiteY11" fmla="*/ 2081079 h 5280665"/>
              <a:gd name="connsiteX12" fmla="*/ 0 w 2129299"/>
              <a:gd name="connsiteY12" fmla="*/ 2081074 h 5280665"/>
              <a:gd name="connsiteX13" fmla="*/ 0 w 2129299"/>
              <a:gd name="connsiteY13" fmla="*/ 1959546 h 5280665"/>
              <a:gd name="connsiteX14" fmla="*/ 0 w 2129299"/>
              <a:gd name="connsiteY14" fmla="*/ 1959544 h 5280665"/>
              <a:gd name="connsiteX15" fmla="*/ 0 w 2129299"/>
              <a:gd name="connsiteY15" fmla="*/ 1841604 h 5280665"/>
              <a:gd name="connsiteX16" fmla="*/ 0 w 2129299"/>
              <a:gd name="connsiteY16" fmla="*/ 1769542 h 5280665"/>
              <a:gd name="connsiteX17" fmla="*/ 0 w 2129299"/>
              <a:gd name="connsiteY17" fmla="*/ 1769539 h 5280665"/>
              <a:gd name="connsiteX18" fmla="*/ 0 w 2129299"/>
              <a:gd name="connsiteY18" fmla="*/ 1720070 h 5280665"/>
              <a:gd name="connsiteX19" fmla="*/ 0 w 2129299"/>
              <a:gd name="connsiteY19" fmla="*/ 1530067 h 5280665"/>
              <a:gd name="connsiteX20" fmla="*/ 0 w 2129299"/>
              <a:gd name="connsiteY20" fmla="*/ 1486628 h 5280665"/>
              <a:gd name="connsiteX21" fmla="*/ 0 w 2129299"/>
              <a:gd name="connsiteY21" fmla="*/ 1486626 h 5280665"/>
              <a:gd name="connsiteX22" fmla="*/ 0 w 2129299"/>
              <a:gd name="connsiteY22" fmla="*/ 1296624 h 5280665"/>
              <a:gd name="connsiteX23" fmla="*/ 0 w 2129299"/>
              <a:gd name="connsiteY23" fmla="*/ 1296622 h 5280665"/>
              <a:gd name="connsiteX24" fmla="*/ 0 w 2129299"/>
              <a:gd name="connsiteY24" fmla="*/ 1247153 h 5280665"/>
              <a:gd name="connsiteX25" fmla="*/ 0 w 2129299"/>
              <a:gd name="connsiteY25" fmla="*/ 1175092 h 5280665"/>
              <a:gd name="connsiteX26" fmla="*/ 0 w 2129299"/>
              <a:gd name="connsiteY26" fmla="*/ 1175089 h 5280665"/>
              <a:gd name="connsiteX27" fmla="*/ 0 w 2129299"/>
              <a:gd name="connsiteY27" fmla="*/ 1057149 h 5280665"/>
              <a:gd name="connsiteX28" fmla="*/ 0 w 2129299"/>
              <a:gd name="connsiteY28" fmla="*/ 935617 h 5280665"/>
              <a:gd name="connsiteX29" fmla="*/ 0 w 2129299"/>
              <a:gd name="connsiteY29" fmla="*/ 934110 h 5280665"/>
              <a:gd name="connsiteX30" fmla="*/ 0 w 2129299"/>
              <a:gd name="connsiteY30" fmla="*/ 702174 h 5280665"/>
              <a:gd name="connsiteX31" fmla="*/ 0 w 2129299"/>
              <a:gd name="connsiteY31" fmla="*/ 702172 h 5280665"/>
              <a:gd name="connsiteX32" fmla="*/ 0 w 2129299"/>
              <a:gd name="connsiteY32" fmla="*/ 651522 h 5280665"/>
              <a:gd name="connsiteX33" fmla="*/ 0 w 2129299"/>
              <a:gd name="connsiteY33" fmla="*/ 462699 h 5280665"/>
              <a:gd name="connsiteX34" fmla="*/ 0 w 2129299"/>
              <a:gd name="connsiteY34" fmla="*/ 11010 h 5280665"/>
              <a:gd name="connsiteX35" fmla="*/ 0 w 2129299"/>
              <a:gd name="connsiteY35" fmla="*/ 11008 h 5280665"/>
              <a:gd name="connsiteX36" fmla="*/ 0 w 2129299"/>
              <a:gd name="connsiteY36" fmla="*/ 0 h 5280665"/>
              <a:gd name="connsiteX37" fmla="*/ 515667 w 2129299"/>
              <a:gd name="connsiteY37" fmla="*/ 0 h 5280665"/>
              <a:gd name="connsiteX38" fmla="*/ 621018 w 2129299"/>
              <a:gd name="connsiteY38" fmla="*/ 0 h 5280665"/>
              <a:gd name="connsiteX39" fmla="*/ 1207013 w 2129299"/>
              <a:gd name="connsiteY39" fmla="*/ 0 h 5280665"/>
              <a:gd name="connsiteX40" fmla="*/ 1313582 w 2129299"/>
              <a:gd name="connsiteY40" fmla="*/ 0 h 5280665"/>
              <a:gd name="connsiteX41" fmla="*/ 1722679 w 2129299"/>
              <a:gd name="connsiteY41" fmla="*/ 0 h 5280665"/>
              <a:gd name="connsiteX42" fmla="*/ 1828030 w 2129299"/>
              <a:gd name="connsiteY42" fmla="*/ 0 h 5280665"/>
              <a:gd name="connsiteX43" fmla="*/ 2129299 w 2129299"/>
              <a:gd name="connsiteY43" fmla="*/ 0 h 5280665"/>
              <a:gd name="connsiteX44" fmla="*/ 2129299 w 2129299"/>
              <a:gd name="connsiteY44" fmla="*/ 84409 h 5280665"/>
              <a:gd name="connsiteX45" fmla="*/ 2129299 w 2129299"/>
              <a:gd name="connsiteY45" fmla="*/ 588968 h 5280665"/>
              <a:gd name="connsiteX46" fmla="*/ 2129299 w 2129299"/>
              <a:gd name="connsiteY46" fmla="*/ 2703061 h 5280665"/>
              <a:gd name="connsiteX47" fmla="*/ 2129299 w 2129299"/>
              <a:gd name="connsiteY47" fmla="*/ 3669127 h 5280665"/>
              <a:gd name="connsiteX48" fmla="*/ 2129299 w 2129299"/>
              <a:gd name="connsiteY48" fmla="*/ 3816082 h 5280665"/>
              <a:gd name="connsiteX49" fmla="*/ 2129299 w 2129299"/>
              <a:gd name="connsiteY49" fmla="*/ 4386737 h 5280665"/>
              <a:gd name="connsiteX50" fmla="*/ 2129299 w 2129299"/>
              <a:gd name="connsiteY50" fmla="*/ 4535392 h 5280665"/>
              <a:gd name="connsiteX51" fmla="*/ 2129299 w 2129299"/>
              <a:gd name="connsiteY51" fmla="*/ 5280665 h 5280665"/>
              <a:gd name="connsiteX52" fmla="*/ 2062103 w 2129299"/>
              <a:gd name="connsiteY52" fmla="*/ 5280665 h 5280665"/>
              <a:gd name="connsiteX53" fmla="*/ 1572455 w 2129299"/>
              <a:gd name="connsiteY53" fmla="*/ 5280665 h 5280665"/>
              <a:gd name="connsiteX54" fmla="*/ 1419221 w 2129299"/>
              <a:gd name="connsiteY54" fmla="*/ 5280665 h 5280665"/>
              <a:gd name="connsiteX55" fmla="*/ 929573 w 2129299"/>
              <a:gd name="connsiteY55" fmla="*/ 5280665 h 5280665"/>
              <a:gd name="connsiteX56" fmla="*/ 855090 w 2129299"/>
              <a:gd name="connsiteY56" fmla="*/ 5280665 h 5280665"/>
              <a:gd name="connsiteX57" fmla="*/ 365443 w 2129299"/>
              <a:gd name="connsiteY57" fmla="*/ 5280665 h 5280665"/>
              <a:gd name="connsiteX58" fmla="*/ 0 w 2129299"/>
              <a:gd name="connsiteY58" fmla="*/ 4857508 h 528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129299" h="5280665">
                <a:moveTo>
                  <a:pt x="0" y="4857508"/>
                </a:moveTo>
                <a:lnTo>
                  <a:pt x="0" y="4384590"/>
                </a:lnTo>
                <a:lnTo>
                  <a:pt x="0" y="4263056"/>
                </a:lnTo>
                <a:lnTo>
                  <a:pt x="0" y="4073053"/>
                </a:lnTo>
                <a:lnTo>
                  <a:pt x="0" y="3790140"/>
                </a:lnTo>
                <a:lnTo>
                  <a:pt x="0" y="3600135"/>
                </a:lnTo>
                <a:lnTo>
                  <a:pt x="0" y="3478602"/>
                </a:lnTo>
                <a:lnTo>
                  <a:pt x="0" y="3005684"/>
                </a:lnTo>
                <a:lnTo>
                  <a:pt x="0" y="2553995"/>
                </a:lnTo>
                <a:lnTo>
                  <a:pt x="0" y="2553993"/>
                </a:lnTo>
                <a:lnTo>
                  <a:pt x="0" y="2314522"/>
                </a:lnTo>
                <a:lnTo>
                  <a:pt x="0" y="2081079"/>
                </a:lnTo>
                <a:lnTo>
                  <a:pt x="0" y="2081074"/>
                </a:lnTo>
                <a:lnTo>
                  <a:pt x="0" y="1959546"/>
                </a:lnTo>
                <a:lnTo>
                  <a:pt x="0" y="1959544"/>
                </a:lnTo>
                <a:lnTo>
                  <a:pt x="0" y="1841604"/>
                </a:lnTo>
                <a:lnTo>
                  <a:pt x="0" y="1769542"/>
                </a:lnTo>
                <a:lnTo>
                  <a:pt x="0" y="1769539"/>
                </a:lnTo>
                <a:lnTo>
                  <a:pt x="0" y="1720070"/>
                </a:lnTo>
                <a:lnTo>
                  <a:pt x="0" y="1530067"/>
                </a:lnTo>
                <a:lnTo>
                  <a:pt x="0" y="1486628"/>
                </a:lnTo>
                <a:lnTo>
                  <a:pt x="0" y="1486626"/>
                </a:lnTo>
                <a:lnTo>
                  <a:pt x="0" y="1296624"/>
                </a:lnTo>
                <a:lnTo>
                  <a:pt x="0" y="1296622"/>
                </a:lnTo>
                <a:lnTo>
                  <a:pt x="0" y="1247153"/>
                </a:lnTo>
                <a:lnTo>
                  <a:pt x="0" y="1175092"/>
                </a:lnTo>
                <a:lnTo>
                  <a:pt x="0" y="1175089"/>
                </a:lnTo>
                <a:lnTo>
                  <a:pt x="0" y="1057149"/>
                </a:lnTo>
                <a:lnTo>
                  <a:pt x="0" y="935617"/>
                </a:lnTo>
                <a:lnTo>
                  <a:pt x="0" y="934110"/>
                </a:lnTo>
                <a:lnTo>
                  <a:pt x="0" y="702174"/>
                </a:lnTo>
                <a:lnTo>
                  <a:pt x="0" y="702172"/>
                </a:lnTo>
                <a:lnTo>
                  <a:pt x="0" y="651522"/>
                </a:lnTo>
                <a:lnTo>
                  <a:pt x="0" y="462699"/>
                </a:lnTo>
                <a:lnTo>
                  <a:pt x="0" y="11010"/>
                </a:lnTo>
                <a:lnTo>
                  <a:pt x="0" y="11008"/>
                </a:lnTo>
                <a:lnTo>
                  <a:pt x="0" y="0"/>
                </a:lnTo>
                <a:lnTo>
                  <a:pt x="515667" y="0"/>
                </a:lnTo>
                <a:lnTo>
                  <a:pt x="621018" y="0"/>
                </a:lnTo>
                <a:lnTo>
                  <a:pt x="1207013" y="0"/>
                </a:lnTo>
                <a:lnTo>
                  <a:pt x="1313582" y="0"/>
                </a:lnTo>
                <a:lnTo>
                  <a:pt x="1722679" y="0"/>
                </a:lnTo>
                <a:lnTo>
                  <a:pt x="1828030" y="0"/>
                </a:lnTo>
                <a:lnTo>
                  <a:pt x="2129299" y="0"/>
                </a:lnTo>
                <a:lnTo>
                  <a:pt x="2129299" y="84409"/>
                </a:lnTo>
                <a:lnTo>
                  <a:pt x="2129299" y="588968"/>
                </a:lnTo>
                <a:lnTo>
                  <a:pt x="2129299" y="2703061"/>
                </a:lnTo>
                <a:lnTo>
                  <a:pt x="2129299" y="3669127"/>
                </a:lnTo>
                <a:lnTo>
                  <a:pt x="2129299" y="3816082"/>
                </a:lnTo>
                <a:lnTo>
                  <a:pt x="2129299" y="4386737"/>
                </a:lnTo>
                <a:lnTo>
                  <a:pt x="2129299" y="4535392"/>
                </a:lnTo>
                <a:lnTo>
                  <a:pt x="2129299" y="5280665"/>
                </a:lnTo>
                <a:lnTo>
                  <a:pt x="2062103" y="5280665"/>
                </a:lnTo>
                <a:lnTo>
                  <a:pt x="1572455" y="5280665"/>
                </a:lnTo>
                <a:lnTo>
                  <a:pt x="1419221" y="5280665"/>
                </a:lnTo>
                <a:lnTo>
                  <a:pt x="929573" y="5280665"/>
                </a:lnTo>
                <a:lnTo>
                  <a:pt x="855090" y="5280665"/>
                </a:lnTo>
                <a:lnTo>
                  <a:pt x="365443" y="5280665"/>
                </a:lnTo>
                <a:cubicBezTo>
                  <a:pt x="164152" y="5280665"/>
                  <a:pt x="0" y="5091976"/>
                  <a:pt x="0" y="4857508"/>
                </a:cubicBezTo>
                <a:close/>
              </a:path>
            </a:pathLst>
          </a:custGeom>
          <a:noFill/>
          <a:ln w="24491" cap="flat">
            <a:solidFill>
              <a:srgbClr val="EC7C69"/>
            </a:solidFill>
            <a:prstDash val="solid"/>
            <a:miter/>
          </a:ln>
        </p:spPr>
        <p:txBody>
          <a:bodyPr wrap="square" rtlCol="0" anchor="ctr">
            <a:noAutofit/>
          </a:bodyPr>
          <a:lstStyle/>
          <a:p>
            <a:endParaRPr lang="en-US"/>
          </a:p>
        </p:txBody>
      </p:sp>
      <p:pic>
        <p:nvPicPr>
          <p:cNvPr id="21" name="Picture 20">
            <a:extLst>
              <a:ext uri="{FF2B5EF4-FFF2-40B4-BE49-F238E27FC236}">
                <a16:creationId xmlns:a16="http://schemas.microsoft.com/office/drawing/2014/main" id="{692A3CE0-BA34-9C6B-E4A2-B52D73CC617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415220" y="5389757"/>
            <a:ext cx="793523" cy="789905"/>
          </a:xfrm>
          <a:prstGeom prst="ellipse">
            <a:avLst/>
          </a:prstGeom>
        </p:spPr>
      </p:pic>
    </p:spTree>
    <p:extLst>
      <p:ext uri="{BB962C8B-B14F-4D97-AF65-F5344CB8AC3E}">
        <p14:creationId xmlns:p14="http://schemas.microsoft.com/office/powerpoint/2010/main" val="356676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67E3-B8E3-1DB8-C7F3-D8E967C80496}"/>
            </a:ext>
          </a:extLst>
        </p:cNvPr>
        <p:cNvGrpSpPr/>
        <p:nvPr/>
      </p:nvGrpSpPr>
      <p:grpSpPr>
        <a:xfrm>
          <a:off x="0" y="0"/>
          <a:ext cx="0" cy="0"/>
          <a:chOff x="0" y="0"/>
          <a:chExt cx="0" cy="0"/>
        </a:xfrm>
      </p:grpSpPr>
      <p:sp>
        <p:nvSpPr>
          <p:cNvPr id="9" name="Text Placeholder 3">
            <a:extLst>
              <a:ext uri="{FF2B5EF4-FFF2-40B4-BE49-F238E27FC236}">
                <a16:creationId xmlns:a16="http://schemas.microsoft.com/office/drawing/2014/main" id="{BDB3906D-672A-0E57-928B-DC0C88CBCD13}"/>
              </a:ext>
            </a:extLst>
          </p:cNvPr>
          <p:cNvSpPr txBox="1">
            <a:spLocks/>
          </p:cNvSpPr>
          <p:nvPr/>
        </p:nvSpPr>
        <p:spPr>
          <a:xfrm>
            <a:off x="609624" y="493193"/>
            <a:ext cx="8277702"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solidFill>
                  <a:srgbClr val="EC7C69"/>
                </a:solidFill>
              </a:rPr>
              <a:t>Inleiding </a:t>
            </a:r>
            <a:r>
              <a:rPr lang="en-US" dirty="0"/>
              <a:t>-  Opstart- en kapitaalkosten – Wat er echt nodig is om te starten</a:t>
            </a:r>
          </a:p>
          <a:p>
            <a:pPr>
              <a:lnSpc>
                <a:spcPts val="3720"/>
              </a:lnSpc>
            </a:pPr>
            <a:endParaRPr lang="en-US" dirty="0"/>
          </a:p>
          <a:p>
            <a:pPr>
              <a:lnSpc>
                <a:spcPts val="3720"/>
              </a:lnSpc>
            </a:pPr>
            <a:endParaRPr lang="en-US" dirty="0"/>
          </a:p>
        </p:txBody>
      </p:sp>
      <p:cxnSp>
        <p:nvCxnSpPr>
          <p:cNvPr id="10" name="Straight Connector 9">
            <a:extLst>
              <a:ext uri="{FF2B5EF4-FFF2-40B4-BE49-F238E27FC236}">
                <a16:creationId xmlns:a16="http://schemas.microsoft.com/office/drawing/2014/main" id="{BE05F89F-E800-10E7-F9D9-486DC8CACAA4}"/>
              </a:ext>
            </a:extLst>
          </p:cNvPr>
          <p:cNvCxnSpPr>
            <a:cxnSpLocks/>
          </p:cNvCxnSpPr>
          <p:nvPr/>
        </p:nvCxnSpPr>
        <p:spPr>
          <a:xfrm>
            <a:off x="0" y="1571793"/>
            <a:ext cx="770021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28577BE-BAAF-C2BC-FE9B-AA7E828A5E3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7</a:t>
            </a:fld>
            <a:endParaRPr lang="fr-CA" sz="1200" dirty="0"/>
          </a:p>
        </p:txBody>
      </p:sp>
      <p:sp>
        <p:nvSpPr>
          <p:cNvPr id="4" name="Text Placeholder 5">
            <a:extLst>
              <a:ext uri="{FF2B5EF4-FFF2-40B4-BE49-F238E27FC236}">
                <a16:creationId xmlns:a16="http://schemas.microsoft.com/office/drawing/2014/main" id="{A71E9071-373C-1749-E139-4ECDE4D40D95}"/>
              </a:ext>
            </a:extLst>
          </p:cNvPr>
          <p:cNvSpPr txBox="1">
            <a:spLocks/>
          </p:cNvSpPr>
          <p:nvPr/>
        </p:nvSpPr>
        <p:spPr>
          <a:xfrm>
            <a:off x="609624" y="2018510"/>
            <a:ext cx="452387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Alternatieve toeristische accommodatie definiëren</a:t>
            </a:r>
          </a:p>
          <a:p>
            <a:pPr>
              <a:lnSpc>
                <a:spcPts val="2900"/>
              </a:lnSpc>
            </a:pPr>
            <a:endParaRPr lang="en-US" dirty="0"/>
          </a:p>
        </p:txBody>
      </p:sp>
      <p:sp>
        <p:nvSpPr>
          <p:cNvPr id="6" name="Freeform 5">
            <a:extLst>
              <a:ext uri="{FF2B5EF4-FFF2-40B4-BE49-F238E27FC236}">
                <a16:creationId xmlns:a16="http://schemas.microsoft.com/office/drawing/2014/main" id="{9EF3012D-80A0-3A77-7B60-AB22A23024A3}"/>
              </a:ext>
            </a:extLst>
          </p:cNvPr>
          <p:cNvSpPr/>
          <p:nvPr/>
        </p:nvSpPr>
        <p:spPr>
          <a:xfrm rot="10800000">
            <a:off x="6391031" y="2056362"/>
            <a:ext cx="4523873" cy="4801637"/>
          </a:xfrm>
          <a:custGeom>
            <a:avLst/>
            <a:gdLst>
              <a:gd name="connsiteX0" fmla="*/ 4283803 w 4656982"/>
              <a:gd name="connsiteY0" fmla="*/ 4942919 h 4942919"/>
              <a:gd name="connsiteX1" fmla="*/ 3866740 w 4656982"/>
              <a:gd name="connsiteY1" fmla="*/ 4942919 h 4942919"/>
              <a:gd name="connsiteX2" fmla="*/ 3759560 w 4656982"/>
              <a:gd name="connsiteY2" fmla="*/ 4942919 h 4942919"/>
              <a:gd name="connsiteX3" fmla="*/ 3591997 w 4656982"/>
              <a:gd name="connsiteY3" fmla="*/ 4942919 h 4942919"/>
              <a:gd name="connsiteX4" fmla="*/ 3342498 w 4656982"/>
              <a:gd name="connsiteY4" fmla="*/ 4942919 h 4942919"/>
              <a:gd name="connsiteX5" fmla="*/ 3174934 w 4656982"/>
              <a:gd name="connsiteY5" fmla="*/ 4942919 h 4942919"/>
              <a:gd name="connsiteX6" fmla="*/ 3067755 w 4656982"/>
              <a:gd name="connsiteY6" fmla="*/ 4942919 h 4942919"/>
              <a:gd name="connsiteX7" fmla="*/ 2650692 w 4656982"/>
              <a:gd name="connsiteY7" fmla="*/ 4942919 h 4942919"/>
              <a:gd name="connsiteX8" fmla="*/ 2252351 w 4656982"/>
              <a:gd name="connsiteY8" fmla="*/ 4942919 h 4942919"/>
              <a:gd name="connsiteX9" fmla="*/ 2252349 w 4656982"/>
              <a:gd name="connsiteY9" fmla="*/ 4942919 h 4942919"/>
              <a:gd name="connsiteX10" fmla="*/ 2041161 w 4656982"/>
              <a:gd name="connsiteY10" fmla="*/ 4942919 h 4942919"/>
              <a:gd name="connsiteX11" fmla="*/ 1835289 w 4656982"/>
              <a:gd name="connsiteY11" fmla="*/ 4942919 h 4942919"/>
              <a:gd name="connsiteX12" fmla="*/ 1835285 w 4656982"/>
              <a:gd name="connsiteY12" fmla="*/ 4942919 h 4942919"/>
              <a:gd name="connsiteX13" fmla="*/ 1728110 w 4656982"/>
              <a:gd name="connsiteY13" fmla="*/ 4942919 h 4942919"/>
              <a:gd name="connsiteX14" fmla="*/ 1728108 w 4656982"/>
              <a:gd name="connsiteY14" fmla="*/ 4942919 h 4942919"/>
              <a:gd name="connsiteX15" fmla="*/ 1624098 w 4656982"/>
              <a:gd name="connsiteY15" fmla="*/ 4942919 h 4942919"/>
              <a:gd name="connsiteX16" fmla="*/ 1560547 w 4656982"/>
              <a:gd name="connsiteY16" fmla="*/ 4942919 h 4942919"/>
              <a:gd name="connsiteX17" fmla="*/ 1560544 w 4656982"/>
              <a:gd name="connsiteY17" fmla="*/ 4942919 h 4942919"/>
              <a:gd name="connsiteX18" fmla="*/ 1516918 w 4656982"/>
              <a:gd name="connsiteY18" fmla="*/ 4942919 h 4942919"/>
              <a:gd name="connsiteX19" fmla="*/ 1349356 w 4656982"/>
              <a:gd name="connsiteY19" fmla="*/ 4942919 h 4942919"/>
              <a:gd name="connsiteX20" fmla="*/ 1311047 w 4656982"/>
              <a:gd name="connsiteY20" fmla="*/ 4942919 h 4942919"/>
              <a:gd name="connsiteX21" fmla="*/ 1311045 w 4656982"/>
              <a:gd name="connsiteY21" fmla="*/ 4942919 h 4942919"/>
              <a:gd name="connsiteX22" fmla="*/ 1143484 w 4656982"/>
              <a:gd name="connsiteY22" fmla="*/ 4942919 h 4942919"/>
              <a:gd name="connsiteX23" fmla="*/ 1143482 w 4656982"/>
              <a:gd name="connsiteY23" fmla="*/ 4942919 h 4942919"/>
              <a:gd name="connsiteX24" fmla="*/ 1099856 w 4656982"/>
              <a:gd name="connsiteY24" fmla="*/ 4942919 h 4942919"/>
              <a:gd name="connsiteX25" fmla="*/ 1036306 w 4656982"/>
              <a:gd name="connsiteY25" fmla="*/ 4942919 h 4942919"/>
              <a:gd name="connsiteX26" fmla="*/ 1036303 w 4656982"/>
              <a:gd name="connsiteY26" fmla="*/ 4942919 h 4942919"/>
              <a:gd name="connsiteX27" fmla="*/ 932293 w 4656982"/>
              <a:gd name="connsiteY27" fmla="*/ 4942919 h 4942919"/>
              <a:gd name="connsiteX28" fmla="*/ 825114 w 4656982"/>
              <a:gd name="connsiteY28" fmla="*/ 4942919 h 4942919"/>
              <a:gd name="connsiteX29" fmla="*/ 823785 w 4656982"/>
              <a:gd name="connsiteY29" fmla="*/ 4942919 h 4942919"/>
              <a:gd name="connsiteX30" fmla="*/ 619243 w 4656982"/>
              <a:gd name="connsiteY30" fmla="*/ 4942919 h 4942919"/>
              <a:gd name="connsiteX31" fmla="*/ 619241 w 4656982"/>
              <a:gd name="connsiteY31" fmla="*/ 4942919 h 4942919"/>
              <a:gd name="connsiteX32" fmla="*/ 574573 w 4656982"/>
              <a:gd name="connsiteY32" fmla="*/ 4942919 h 4942919"/>
              <a:gd name="connsiteX33" fmla="*/ 408051 w 4656982"/>
              <a:gd name="connsiteY33" fmla="*/ 4942919 h 4942919"/>
              <a:gd name="connsiteX34" fmla="*/ 9710 w 4656982"/>
              <a:gd name="connsiteY34" fmla="*/ 4942919 h 4942919"/>
              <a:gd name="connsiteX35" fmla="*/ 9708 w 4656982"/>
              <a:gd name="connsiteY35" fmla="*/ 4942919 h 4942919"/>
              <a:gd name="connsiteX36" fmla="*/ 0 w 4656982"/>
              <a:gd name="connsiteY36" fmla="*/ 4942919 h 4942919"/>
              <a:gd name="connsiteX37" fmla="*/ 0 w 4656982"/>
              <a:gd name="connsiteY37" fmla="*/ 4488156 h 4942919"/>
              <a:gd name="connsiteX38" fmla="*/ 0 w 4656982"/>
              <a:gd name="connsiteY38" fmla="*/ 4395248 h 4942919"/>
              <a:gd name="connsiteX39" fmla="*/ 0 w 4656982"/>
              <a:gd name="connsiteY39" fmla="*/ 3878463 h 4942919"/>
              <a:gd name="connsiteX40" fmla="*/ 0 w 4656982"/>
              <a:gd name="connsiteY40" fmla="*/ 3784480 h 4942919"/>
              <a:gd name="connsiteX41" fmla="*/ 0 w 4656982"/>
              <a:gd name="connsiteY41" fmla="*/ 3423700 h 4942919"/>
              <a:gd name="connsiteX42" fmla="*/ 0 w 4656982"/>
              <a:gd name="connsiteY42" fmla="*/ 3330792 h 4942919"/>
              <a:gd name="connsiteX43" fmla="*/ 0 w 4656982"/>
              <a:gd name="connsiteY43" fmla="*/ 2720024 h 4942919"/>
              <a:gd name="connsiteX44" fmla="*/ 0 w 4656982"/>
              <a:gd name="connsiteY44" fmla="*/ 1383449 h 4942919"/>
              <a:gd name="connsiteX45" fmla="*/ 0 w 4656982"/>
              <a:gd name="connsiteY45" fmla="*/ 1064456 h 4942919"/>
              <a:gd name="connsiteX46" fmla="*/ 0 w 4656982"/>
              <a:gd name="connsiteY46" fmla="*/ 318993 h 4942919"/>
              <a:gd name="connsiteX47" fmla="*/ 0 w 4656982"/>
              <a:gd name="connsiteY47" fmla="*/ 0 h 4942919"/>
              <a:gd name="connsiteX48" fmla="*/ 382886 w 4656982"/>
              <a:gd name="connsiteY48" fmla="*/ 0 h 4942919"/>
              <a:gd name="connsiteX49" fmla="*/ 382886 w 4656982"/>
              <a:gd name="connsiteY49" fmla="*/ 1 h 4942919"/>
              <a:gd name="connsiteX50" fmla="*/ 574574 w 4656982"/>
              <a:gd name="connsiteY50" fmla="*/ 1 h 4942919"/>
              <a:gd name="connsiteX51" fmla="*/ 574574 w 4656982"/>
              <a:gd name="connsiteY51" fmla="*/ 0 h 4942919"/>
              <a:gd name="connsiteX52" fmla="*/ 823785 w 4656982"/>
              <a:gd name="connsiteY52" fmla="*/ 0 h 4942919"/>
              <a:gd name="connsiteX53" fmla="*/ 992419 w 4656982"/>
              <a:gd name="connsiteY53" fmla="*/ 0 h 4942919"/>
              <a:gd name="connsiteX54" fmla="*/ 1409481 w 4656982"/>
              <a:gd name="connsiteY54" fmla="*/ 0 h 4942919"/>
              <a:gd name="connsiteX55" fmla="*/ 1516660 w 4656982"/>
              <a:gd name="connsiteY55" fmla="*/ 0 h 4942919"/>
              <a:gd name="connsiteX56" fmla="*/ 1684223 w 4656982"/>
              <a:gd name="connsiteY56" fmla="*/ 0 h 4942919"/>
              <a:gd name="connsiteX57" fmla="*/ 1933723 w 4656982"/>
              <a:gd name="connsiteY57" fmla="*/ 0 h 4942919"/>
              <a:gd name="connsiteX58" fmla="*/ 2101287 w 4656982"/>
              <a:gd name="connsiteY58" fmla="*/ 0 h 4942919"/>
              <a:gd name="connsiteX59" fmla="*/ 2208464 w 4656982"/>
              <a:gd name="connsiteY59" fmla="*/ 0 h 4942919"/>
              <a:gd name="connsiteX60" fmla="*/ 2625527 w 4656982"/>
              <a:gd name="connsiteY60" fmla="*/ 0 h 4942919"/>
              <a:gd name="connsiteX61" fmla="*/ 2625527 w 4656982"/>
              <a:gd name="connsiteY61" fmla="*/ 1 h 4942919"/>
              <a:gd name="connsiteX62" fmla="*/ 3023872 w 4656982"/>
              <a:gd name="connsiteY62" fmla="*/ 1 h 4942919"/>
              <a:gd name="connsiteX63" fmla="*/ 3440936 w 4656982"/>
              <a:gd name="connsiteY63" fmla="*/ 1 h 4942919"/>
              <a:gd name="connsiteX64" fmla="*/ 3548113 w 4656982"/>
              <a:gd name="connsiteY64" fmla="*/ 1 h 4942919"/>
              <a:gd name="connsiteX65" fmla="*/ 3715678 w 4656982"/>
              <a:gd name="connsiteY65" fmla="*/ 1 h 4942919"/>
              <a:gd name="connsiteX66" fmla="*/ 3965177 w 4656982"/>
              <a:gd name="connsiteY66" fmla="*/ 1 h 4942919"/>
              <a:gd name="connsiteX67" fmla="*/ 4132741 w 4656982"/>
              <a:gd name="connsiteY67" fmla="*/ 1 h 4942919"/>
              <a:gd name="connsiteX68" fmla="*/ 4239919 w 4656982"/>
              <a:gd name="connsiteY68" fmla="*/ 1 h 4942919"/>
              <a:gd name="connsiteX69" fmla="*/ 4656982 w 4656982"/>
              <a:gd name="connsiteY69" fmla="*/ 1 h 4942919"/>
              <a:gd name="connsiteX70" fmla="*/ 4656982 w 4656982"/>
              <a:gd name="connsiteY70" fmla="*/ 431818 h 4942919"/>
              <a:gd name="connsiteX71" fmla="*/ 4656982 w 4656982"/>
              <a:gd name="connsiteY71" fmla="*/ 497503 h 4942919"/>
              <a:gd name="connsiteX72" fmla="*/ 4656982 w 4656982"/>
              <a:gd name="connsiteY72" fmla="*/ 929320 h 4942919"/>
              <a:gd name="connsiteX73" fmla="*/ 4656982 w 4656982"/>
              <a:gd name="connsiteY73" fmla="*/ 1064457 h 4942919"/>
              <a:gd name="connsiteX74" fmla="*/ 4656982 w 4656982"/>
              <a:gd name="connsiteY74" fmla="*/ 1496274 h 4942919"/>
              <a:gd name="connsiteX75" fmla="*/ 4656982 w 4656982"/>
              <a:gd name="connsiteY75" fmla="*/ 1561959 h 4942919"/>
              <a:gd name="connsiteX76" fmla="*/ 4656982 w 4656982"/>
              <a:gd name="connsiteY76" fmla="*/ 1993776 h 4942919"/>
              <a:gd name="connsiteX77" fmla="*/ 4656982 w 4656982"/>
              <a:gd name="connsiteY77" fmla="*/ 2626862 h 4942919"/>
              <a:gd name="connsiteX78" fmla="*/ 4656982 w 4656982"/>
              <a:gd name="connsiteY78" fmla="*/ 3058679 h 4942919"/>
              <a:gd name="connsiteX79" fmla="*/ 4656982 w 4656982"/>
              <a:gd name="connsiteY79" fmla="*/ 3124365 h 4942919"/>
              <a:gd name="connsiteX80" fmla="*/ 4656982 w 4656982"/>
              <a:gd name="connsiteY80" fmla="*/ 3556182 h 4942919"/>
              <a:gd name="connsiteX81" fmla="*/ 4656982 w 4656982"/>
              <a:gd name="connsiteY81" fmla="*/ 3691318 h 4942919"/>
              <a:gd name="connsiteX82" fmla="*/ 4656982 w 4656982"/>
              <a:gd name="connsiteY82" fmla="*/ 4123135 h 4942919"/>
              <a:gd name="connsiteX83" fmla="*/ 4656982 w 4656982"/>
              <a:gd name="connsiteY83" fmla="*/ 4188821 h 4942919"/>
              <a:gd name="connsiteX84" fmla="*/ 4656982 w 4656982"/>
              <a:gd name="connsiteY84" fmla="*/ 4620638 h 4942919"/>
              <a:gd name="connsiteX85" fmla="*/ 4283803 w 4656982"/>
              <a:gd name="connsiteY85" fmla="*/ 4942919 h 494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656982" h="4942919">
                <a:moveTo>
                  <a:pt x="4283803" y="4942919"/>
                </a:moveTo>
                <a:lnTo>
                  <a:pt x="3866740" y="4942919"/>
                </a:lnTo>
                <a:lnTo>
                  <a:pt x="3759560" y="4942919"/>
                </a:lnTo>
                <a:lnTo>
                  <a:pt x="3591997" y="4942919"/>
                </a:lnTo>
                <a:lnTo>
                  <a:pt x="3342498" y="4942919"/>
                </a:lnTo>
                <a:lnTo>
                  <a:pt x="3174934" y="4942919"/>
                </a:lnTo>
                <a:lnTo>
                  <a:pt x="3067755" y="4942919"/>
                </a:lnTo>
                <a:lnTo>
                  <a:pt x="2650692" y="4942919"/>
                </a:lnTo>
                <a:lnTo>
                  <a:pt x="2252351" y="4942919"/>
                </a:lnTo>
                <a:lnTo>
                  <a:pt x="2252349" y="4942919"/>
                </a:lnTo>
                <a:lnTo>
                  <a:pt x="2041161" y="4942919"/>
                </a:lnTo>
                <a:lnTo>
                  <a:pt x="1835289" y="4942919"/>
                </a:lnTo>
                <a:lnTo>
                  <a:pt x="1835285" y="4942919"/>
                </a:lnTo>
                <a:lnTo>
                  <a:pt x="1728110" y="4942919"/>
                </a:lnTo>
                <a:lnTo>
                  <a:pt x="1728108" y="4942919"/>
                </a:lnTo>
                <a:lnTo>
                  <a:pt x="1624098" y="4942919"/>
                </a:lnTo>
                <a:lnTo>
                  <a:pt x="1560547" y="4942919"/>
                </a:lnTo>
                <a:lnTo>
                  <a:pt x="1560544" y="4942919"/>
                </a:lnTo>
                <a:lnTo>
                  <a:pt x="1516918" y="4942919"/>
                </a:lnTo>
                <a:lnTo>
                  <a:pt x="1349356" y="4942919"/>
                </a:lnTo>
                <a:lnTo>
                  <a:pt x="1311047" y="4942919"/>
                </a:lnTo>
                <a:lnTo>
                  <a:pt x="1311045" y="4942919"/>
                </a:lnTo>
                <a:lnTo>
                  <a:pt x="1143484" y="4942919"/>
                </a:lnTo>
                <a:lnTo>
                  <a:pt x="1143482" y="4942919"/>
                </a:lnTo>
                <a:lnTo>
                  <a:pt x="1099856" y="4942919"/>
                </a:lnTo>
                <a:lnTo>
                  <a:pt x="1036306" y="4942919"/>
                </a:lnTo>
                <a:lnTo>
                  <a:pt x="1036303" y="4942919"/>
                </a:lnTo>
                <a:lnTo>
                  <a:pt x="932293" y="4942919"/>
                </a:lnTo>
                <a:lnTo>
                  <a:pt x="825114" y="4942919"/>
                </a:lnTo>
                <a:lnTo>
                  <a:pt x="823785" y="4942919"/>
                </a:lnTo>
                <a:lnTo>
                  <a:pt x="619243" y="4942919"/>
                </a:lnTo>
                <a:lnTo>
                  <a:pt x="619241" y="4942919"/>
                </a:lnTo>
                <a:lnTo>
                  <a:pt x="574573" y="4942919"/>
                </a:lnTo>
                <a:lnTo>
                  <a:pt x="408051" y="4942919"/>
                </a:lnTo>
                <a:lnTo>
                  <a:pt x="9710" y="4942919"/>
                </a:lnTo>
                <a:lnTo>
                  <a:pt x="9708" y="4942919"/>
                </a:lnTo>
                <a:lnTo>
                  <a:pt x="0" y="4942919"/>
                </a:lnTo>
                <a:lnTo>
                  <a:pt x="0" y="4488156"/>
                </a:lnTo>
                <a:lnTo>
                  <a:pt x="0" y="4395248"/>
                </a:lnTo>
                <a:lnTo>
                  <a:pt x="0" y="3878463"/>
                </a:lnTo>
                <a:lnTo>
                  <a:pt x="0" y="3784480"/>
                </a:lnTo>
                <a:lnTo>
                  <a:pt x="0" y="3423700"/>
                </a:lnTo>
                <a:lnTo>
                  <a:pt x="0" y="3330792"/>
                </a:lnTo>
                <a:lnTo>
                  <a:pt x="0" y="2720024"/>
                </a:lnTo>
                <a:lnTo>
                  <a:pt x="0" y="1383449"/>
                </a:lnTo>
                <a:lnTo>
                  <a:pt x="0" y="1064456"/>
                </a:lnTo>
                <a:lnTo>
                  <a:pt x="0" y="318993"/>
                </a:lnTo>
                <a:lnTo>
                  <a:pt x="0" y="0"/>
                </a:lnTo>
                <a:lnTo>
                  <a:pt x="382886" y="0"/>
                </a:lnTo>
                <a:lnTo>
                  <a:pt x="382886" y="1"/>
                </a:lnTo>
                <a:lnTo>
                  <a:pt x="574574" y="1"/>
                </a:lnTo>
                <a:lnTo>
                  <a:pt x="574574" y="0"/>
                </a:lnTo>
                <a:lnTo>
                  <a:pt x="823785" y="0"/>
                </a:lnTo>
                <a:lnTo>
                  <a:pt x="992419" y="0"/>
                </a:lnTo>
                <a:lnTo>
                  <a:pt x="1409481" y="0"/>
                </a:lnTo>
                <a:lnTo>
                  <a:pt x="1516660" y="0"/>
                </a:lnTo>
                <a:lnTo>
                  <a:pt x="1684223" y="0"/>
                </a:lnTo>
                <a:lnTo>
                  <a:pt x="1933723" y="0"/>
                </a:lnTo>
                <a:lnTo>
                  <a:pt x="2101287" y="0"/>
                </a:lnTo>
                <a:lnTo>
                  <a:pt x="2208464" y="0"/>
                </a:lnTo>
                <a:lnTo>
                  <a:pt x="2625527" y="0"/>
                </a:lnTo>
                <a:lnTo>
                  <a:pt x="2625527" y="1"/>
                </a:lnTo>
                <a:lnTo>
                  <a:pt x="3023872" y="1"/>
                </a:lnTo>
                <a:lnTo>
                  <a:pt x="3440936" y="1"/>
                </a:lnTo>
                <a:lnTo>
                  <a:pt x="3548113" y="1"/>
                </a:lnTo>
                <a:lnTo>
                  <a:pt x="3715678" y="1"/>
                </a:lnTo>
                <a:lnTo>
                  <a:pt x="3965177" y="1"/>
                </a:lnTo>
                <a:lnTo>
                  <a:pt x="4132741" y="1"/>
                </a:lnTo>
                <a:lnTo>
                  <a:pt x="4239919" y="1"/>
                </a:lnTo>
                <a:lnTo>
                  <a:pt x="4656982" y="1"/>
                </a:lnTo>
                <a:lnTo>
                  <a:pt x="4656982" y="431818"/>
                </a:lnTo>
                <a:lnTo>
                  <a:pt x="4656982" y="497503"/>
                </a:lnTo>
                <a:lnTo>
                  <a:pt x="4656982" y="929320"/>
                </a:lnTo>
                <a:lnTo>
                  <a:pt x="4656982" y="1064457"/>
                </a:lnTo>
                <a:lnTo>
                  <a:pt x="4656982" y="1496274"/>
                </a:lnTo>
                <a:lnTo>
                  <a:pt x="4656982" y="1561959"/>
                </a:lnTo>
                <a:lnTo>
                  <a:pt x="4656982" y="1993776"/>
                </a:lnTo>
                <a:lnTo>
                  <a:pt x="4656982" y="2626862"/>
                </a:lnTo>
                <a:lnTo>
                  <a:pt x="4656982" y="3058679"/>
                </a:lnTo>
                <a:lnTo>
                  <a:pt x="4656982" y="3124365"/>
                </a:lnTo>
                <a:lnTo>
                  <a:pt x="4656982" y="3556182"/>
                </a:lnTo>
                <a:lnTo>
                  <a:pt x="4656982" y="3691318"/>
                </a:lnTo>
                <a:lnTo>
                  <a:pt x="4656982" y="4123135"/>
                </a:lnTo>
                <a:lnTo>
                  <a:pt x="4656982" y="4188821"/>
                </a:lnTo>
                <a:lnTo>
                  <a:pt x="4656982" y="4620638"/>
                </a:lnTo>
                <a:cubicBezTo>
                  <a:pt x="4656982" y="4798155"/>
                  <a:pt x="4490579" y="4942919"/>
                  <a:pt x="4283803" y="4942919"/>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2" name="TextBox 1">
            <a:extLst>
              <a:ext uri="{FF2B5EF4-FFF2-40B4-BE49-F238E27FC236}">
                <a16:creationId xmlns:a16="http://schemas.microsoft.com/office/drawing/2014/main" id="{B6250AF1-C635-D829-1542-EFC56748E9C9}"/>
              </a:ext>
            </a:extLst>
          </p:cNvPr>
          <p:cNvSpPr txBox="1"/>
          <p:nvPr/>
        </p:nvSpPr>
        <p:spPr>
          <a:xfrm>
            <a:off x="546619" y="3094860"/>
            <a:ext cx="5260622" cy="2747675"/>
          </a:xfrm>
          <a:prstGeom prst="rect">
            <a:avLst/>
          </a:prstGeom>
          <a:noFill/>
        </p:spPr>
        <p:txBody>
          <a:bodyPr wrap="square">
            <a:spAutoFit/>
          </a:bodyPr>
          <a:lstStyle/>
          <a:p>
            <a:pPr>
              <a:lnSpc>
                <a:spcPts val="2320"/>
              </a:lnSpc>
            </a:pPr>
            <a:r>
              <a:rPr lang="en-US" sz="2200" dirty="0">
                <a:solidFill>
                  <a:srgbClr val="414141"/>
                </a:solidFill>
              </a:rPr>
              <a:t>Alternatieve toeristische accommodatie verwijst naar verblijfsmogelijkheden die verschillen van conventionele hotels en resorts. </a:t>
            </a:r>
          </a:p>
          <a:p>
            <a:pPr>
              <a:lnSpc>
                <a:spcPts val="2320"/>
              </a:lnSpc>
            </a:pPr>
            <a:endParaRPr lang="en-US" sz="2200" dirty="0">
              <a:solidFill>
                <a:srgbClr val="414141"/>
              </a:solidFill>
            </a:endParaRPr>
          </a:p>
          <a:p>
            <a:pPr>
              <a:lnSpc>
                <a:spcPts val="2320"/>
              </a:lnSpc>
            </a:pPr>
            <a:r>
              <a:rPr lang="en-US" sz="2200" dirty="0">
                <a:solidFill>
                  <a:srgbClr val="414141"/>
                </a:solidFill>
              </a:rPr>
              <a:t>Deze accommodaties </a:t>
            </a:r>
            <a:r>
              <a:rPr lang="en-US" sz="2200" dirty="0" err="1">
                <a:solidFill>
                  <a:srgbClr val="414141"/>
                </a:solidFill>
              </a:rPr>
              <a:t>leggen de nadruk op </a:t>
            </a:r>
            <a:r>
              <a:rPr lang="en-US" sz="2200" b="1" dirty="0">
                <a:solidFill>
                  <a:srgbClr val="414141"/>
                </a:solidFill>
              </a:rPr>
              <a:t>duurzaamheid, culturele authenticiteit </a:t>
            </a:r>
            <a:r>
              <a:rPr lang="en-US" sz="2200" dirty="0">
                <a:solidFill>
                  <a:srgbClr val="414141"/>
                </a:solidFill>
              </a:rPr>
              <a:t>en </a:t>
            </a:r>
            <a:r>
              <a:rPr lang="en-US" sz="2200" b="1" dirty="0">
                <a:solidFill>
                  <a:srgbClr val="414141"/>
                </a:solidFill>
              </a:rPr>
              <a:t>unieke gastenervaringen</a:t>
            </a:r>
            <a:r>
              <a:rPr lang="en-US" sz="2200" dirty="0">
                <a:solidFill>
                  <a:srgbClr val="414141"/>
                </a:solidFill>
              </a:rPr>
              <a:t>, en bevinden zich vaak in </a:t>
            </a:r>
            <a:r>
              <a:rPr lang="en-US" sz="2200" b="1" dirty="0">
                <a:solidFill>
                  <a:srgbClr val="414141"/>
                </a:solidFill>
              </a:rPr>
              <a:t>een natuurlijke, landelijke </a:t>
            </a:r>
            <a:r>
              <a:rPr lang="en-US" sz="2200" dirty="0">
                <a:solidFill>
                  <a:srgbClr val="414141"/>
                </a:solidFill>
              </a:rPr>
              <a:t>of </a:t>
            </a:r>
            <a:r>
              <a:rPr lang="en-US" sz="2200" b="1" dirty="0">
                <a:solidFill>
                  <a:srgbClr val="414141"/>
                </a:solidFill>
              </a:rPr>
              <a:t>gemeenschapsgerichte omgeving</a:t>
            </a:r>
            <a:r>
              <a:rPr lang="en-US" sz="2200" dirty="0">
                <a:solidFill>
                  <a:srgbClr val="414141"/>
                </a:solidFill>
              </a:rPr>
              <a:t>. </a:t>
            </a:r>
          </a:p>
        </p:txBody>
      </p:sp>
      <p:sp>
        <p:nvSpPr>
          <p:cNvPr id="13" name="Text Placeholder 1">
            <a:extLst>
              <a:ext uri="{FF2B5EF4-FFF2-40B4-BE49-F238E27FC236}">
                <a16:creationId xmlns:a16="http://schemas.microsoft.com/office/drawing/2014/main" id="{53E0292C-5CC3-A32A-8D3D-A2BE1EAEA21D}"/>
              </a:ext>
            </a:extLst>
          </p:cNvPr>
          <p:cNvSpPr txBox="1">
            <a:spLocks/>
          </p:cNvSpPr>
          <p:nvPr/>
        </p:nvSpPr>
        <p:spPr>
          <a:xfrm>
            <a:off x="6736871" y="2563516"/>
            <a:ext cx="3724142"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80"/>
              </a:lnSpc>
              <a:spcBef>
                <a:spcPts val="0"/>
              </a:spcBef>
            </a:pPr>
            <a:r>
              <a:rPr lang="en-US" sz="2200" dirty="0"/>
              <a:t>Voorbeelden hiervan zijn:</a:t>
            </a:r>
          </a:p>
          <a:p>
            <a:pPr algn="l">
              <a:lnSpc>
                <a:spcPts val="2380"/>
              </a:lnSpc>
              <a:spcBef>
                <a:spcPts val="0"/>
              </a:spcBef>
            </a:pPr>
            <a:endParaRPr lang="en-US" sz="2200" dirty="0"/>
          </a:p>
          <a:p>
            <a:pPr marL="342900" indent="-342900" algn="l">
              <a:lnSpc>
                <a:spcPts val="2380"/>
              </a:lnSpc>
              <a:spcBef>
                <a:spcPts val="0"/>
              </a:spcBef>
              <a:buFont typeface="Arial" panose="020B0604020202020204" pitchFamily="34" charset="0"/>
              <a:buChar char="•"/>
            </a:pPr>
            <a:r>
              <a:rPr lang="en-US" sz="2200" b="1" dirty="0"/>
              <a:t>Glamping </a:t>
            </a:r>
            <a:r>
              <a:rPr lang="en-US" sz="2200" dirty="0"/>
              <a:t>(luxe kamperen)</a:t>
            </a:r>
          </a:p>
          <a:p>
            <a:pPr marL="342900" indent="-342900" algn="l">
              <a:lnSpc>
                <a:spcPts val="2380"/>
              </a:lnSpc>
              <a:spcBef>
                <a:spcPts val="0"/>
              </a:spcBef>
              <a:buFont typeface="Arial" panose="020B0604020202020204" pitchFamily="34" charset="0"/>
              <a:buChar char="•"/>
            </a:pPr>
            <a:r>
              <a:rPr lang="en-US" sz="2200" b="1" dirty="0"/>
              <a:t>Ecolodges</a:t>
            </a:r>
            <a:endParaRPr lang="en-US" sz="2200" dirty="0"/>
          </a:p>
          <a:p>
            <a:pPr marL="342900" indent="-342900" algn="l">
              <a:lnSpc>
                <a:spcPts val="2380"/>
              </a:lnSpc>
              <a:spcBef>
                <a:spcPts val="0"/>
              </a:spcBef>
              <a:buFont typeface="Arial" panose="020B0604020202020204" pitchFamily="34" charset="0"/>
              <a:buChar char="•"/>
            </a:pPr>
            <a:r>
              <a:rPr lang="en-US" sz="2200" b="1" dirty="0"/>
              <a:t>Verblijven op boerderijen of agrotoerisme</a:t>
            </a:r>
            <a:endParaRPr lang="en-US" sz="2200" dirty="0"/>
          </a:p>
          <a:p>
            <a:pPr marL="342900" indent="-342900" algn="l">
              <a:lnSpc>
                <a:spcPts val="2380"/>
              </a:lnSpc>
              <a:spcBef>
                <a:spcPts val="0"/>
              </a:spcBef>
              <a:buFont typeface="Arial" panose="020B0604020202020204" pitchFamily="34" charset="0"/>
              <a:buChar char="•"/>
            </a:pPr>
            <a:r>
              <a:rPr lang="en-US" sz="2200" b="1" dirty="0"/>
              <a:t>Herbestemde monumentale gebouwen</a:t>
            </a:r>
            <a:endParaRPr lang="en-US" sz="2200" dirty="0"/>
          </a:p>
          <a:p>
            <a:pPr marL="342900" indent="-342900" algn="l">
              <a:lnSpc>
                <a:spcPts val="2380"/>
              </a:lnSpc>
              <a:spcBef>
                <a:spcPts val="0"/>
              </a:spcBef>
              <a:buFont typeface="Arial" panose="020B0604020202020204" pitchFamily="34" charset="0"/>
              <a:buChar char="•"/>
            </a:pPr>
            <a:r>
              <a:rPr lang="en-US" sz="2200" b="1" dirty="0"/>
              <a:t>Tiny houses of hutten</a:t>
            </a:r>
            <a:endParaRPr lang="en-US" sz="2200" dirty="0"/>
          </a:p>
          <a:p>
            <a:pPr marL="342900" indent="-342900" algn="l">
              <a:lnSpc>
                <a:spcPts val="2380"/>
              </a:lnSpc>
              <a:spcBef>
                <a:spcPts val="0"/>
              </a:spcBef>
              <a:buFont typeface="Arial" panose="020B0604020202020204" pitchFamily="34" charset="0"/>
              <a:buChar char="•"/>
            </a:pPr>
            <a:r>
              <a:rPr lang="en-US" sz="2200" b="1" dirty="0"/>
              <a:t>Door de gemeenschap gerunde pensions of homestays</a:t>
            </a:r>
          </a:p>
        </p:txBody>
      </p:sp>
      <p:pic>
        <p:nvPicPr>
          <p:cNvPr id="14" name="Picture 13">
            <a:extLst>
              <a:ext uri="{FF2B5EF4-FFF2-40B4-BE49-F238E27FC236}">
                <a16:creationId xmlns:a16="http://schemas.microsoft.com/office/drawing/2014/main" id="{A728A196-42F9-6E6F-BC67-7C29F3900646}"/>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4492842" y="5125426"/>
            <a:ext cx="3580276" cy="2659133"/>
          </a:xfrm>
          <a:prstGeom prst="rect">
            <a:avLst/>
          </a:prstGeom>
        </p:spPr>
      </p:pic>
    </p:spTree>
    <p:extLst>
      <p:ext uri="{BB962C8B-B14F-4D97-AF65-F5344CB8AC3E}">
        <p14:creationId xmlns:p14="http://schemas.microsoft.com/office/powerpoint/2010/main" val="310199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8DA0-30B7-6170-70FF-86CBC9D76C65}"/>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968C80B8-4F33-9BEE-A512-56FD8101DD80}"/>
              </a:ext>
            </a:extLst>
          </p:cNvPr>
          <p:cNvSpPr/>
          <p:nvPr/>
        </p:nvSpPr>
        <p:spPr>
          <a:xfrm>
            <a:off x="-54509" y="2983124"/>
            <a:ext cx="2069719" cy="3211481"/>
          </a:xfrm>
          <a:custGeom>
            <a:avLst/>
            <a:gdLst>
              <a:gd name="connsiteX0" fmla="*/ 1 w 2886018"/>
              <a:gd name="connsiteY0" fmla="*/ 0 h 4478092"/>
              <a:gd name="connsiteX1" fmla="*/ 41009 w 2886018"/>
              <a:gd name="connsiteY1" fmla="*/ 0 h 4478092"/>
              <a:gd name="connsiteX2" fmla="*/ 192814 w 2886018"/>
              <a:gd name="connsiteY2" fmla="*/ 0 h 4478092"/>
              <a:gd name="connsiteX3" fmla="*/ 418852 w 2886018"/>
              <a:gd name="connsiteY3" fmla="*/ 0 h 4478092"/>
              <a:gd name="connsiteX4" fmla="*/ 570658 w 2886018"/>
              <a:gd name="connsiteY4" fmla="*/ 0 h 4478092"/>
              <a:gd name="connsiteX5" fmla="*/ 667756 w 2886018"/>
              <a:gd name="connsiteY5" fmla="*/ 0 h 4478092"/>
              <a:gd name="connsiteX6" fmla="*/ 1045599 w 2886018"/>
              <a:gd name="connsiteY6" fmla="*/ 0 h 4478092"/>
              <a:gd name="connsiteX7" fmla="*/ 1045599 w 2886018"/>
              <a:gd name="connsiteY7" fmla="*/ 1 h 4478092"/>
              <a:gd name="connsiteX8" fmla="*/ 1406484 w 2886018"/>
              <a:gd name="connsiteY8" fmla="*/ 1 h 4478092"/>
              <a:gd name="connsiteX9" fmla="*/ 1784328 w 2886018"/>
              <a:gd name="connsiteY9" fmla="*/ 1 h 4478092"/>
              <a:gd name="connsiteX10" fmla="*/ 1881426 w 2886018"/>
              <a:gd name="connsiteY10" fmla="*/ 1 h 4478092"/>
              <a:gd name="connsiteX11" fmla="*/ 2033233 w 2886018"/>
              <a:gd name="connsiteY11" fmla="*/ 1 h 4478092"/>
              <a:gd name="connsiteX12" fmla="*/ 2259270 w 2886018"/>
              <a:gd name="connsiteY12" fmla="*/ 1 h 4478092"/>
              <a:gd name="connsiteX13" fmla="*/ 2411076 w 2886018"/>
              <a:gd name="connsiteY13" fmla="*/ 1 h 4478092"/>
              <a:gd name="connsiteX14" fmla="*/ 2508175 w 2886018"/>
              <a:gd name="connsiteY14" fmla="*/ 1 h 4478092"/>
              <a:gd name="connsiteX15" fmla="*/ 2886018 w 2886018"/>
              <a:gd name="connsiteY15" fmla="*/ 1 h 4478092"/>
              <a:gd name="connsiteX16" fmla="*/ 2886018 w 2886018"/>
              <a:gd name="connsiteY16" fmla="*/ 391210 h 4478092"/>
              <a:gd name="connsiteX17" fmla="*/ 2886018 w 2886018"/>
              <a:gd name="connsiteY17" fmla="*/ 450718 h 4478092"/>
              <a:gd name="connsiteX18" fmla="*/ 2886018 w 2886018"/>
              <a:gd name="connsiteY18" fmla="*/ 841928 h 4478092"/>
              <a:gd name="connsiteX19" fmla="*/ 2886018 w 2886018"/>
              <a:gd name="connsiteY19" fmla="*/ 964357 h 4478092"/>
              <a:gd name="connsiteX20" fmla="*/ 2886018 w 2886018"/>
              <a:gd name="connsiteY20" fmla="*/ 1355566 h 4478092"/>
              <a:gd name="connsiteX21" fmla="*/ 2886018 w 2886018"/>
              <a:gd name="connsiteY21" fmla="*/ 1415074 h 4478092"/>
              <a:gd name="connsiteX22" fmla="*/ 2886018 w 2886018"/>
              <a:gd name="connsiteY22" fmla="*/ 1806284 h 4478092"/>
              <a:gd name="connsiteX23" fmla="*/ 2886018 w 2886018"/>
              <a:gd name="connsiteY23" fmla="*/ 2379835 h 4478092"/>
              <a:gd name="connsiteX24" fmla="*/ 2886018 w 2886018"/>
              <a:gd name="connsiteY24" fmla="*/ 2771044 h 4478092"/>
              <a:gd name="connsiteX25" fmla="*/ 2886018 w 2886018"/>
              <a:gd name="connsiteY25" fmla="*/ 2830553 h 4478092"/>
              <a:gd name="connsiteX26" fmla="*/ 2886018 w 2886018"/>
              <a:gd name="connsiteY26" fmla="*/ 3221762 h 4478092"/>
              <a:gd name="connsiteX27" fmla="*/ 2886018 w 2886018"/>
              <a:gd name="connsiteY27" fmla="*/ 3344190 h 4478092"/>
              <a:gd name="connsiteX28" fmla="*/ 2886018 w 2886018"/>
              <a:gd name="connsiteY28" fmla="*/ 3735400 h 4478092"/>
              <a:gd name="connsiteX29" fmla="*/ 2886018 w 2886018"/>
              <a:gd name="connsiteY29" fmla="*/ 3794909 h 4478092"/>
              <a:gd name="connsiteX30" fmla="*/ 2886018 w 2886018"/>
              <a:gd name="connsiteY30" fmla="*/ 4186118 h 4478092"/>
              <a:gd name="connsiteX31" fmla="*/ 2547933 w 2886018"/>
              <a:gd name="connsiteY31" fmla="*/ 4478092 h 4478092"/>
              <a:gd name="connsiteX32" fmla="*/ 2170090 w 2886018"/>
              <a:gd name="connsiteY32" fmla="*/ 4478092 h 4478092"/>
              <a:gd name="connsiteX33" fmla="*/ 2072989 w 2886018"/>
              <a:gd name="connsiteY33" fmla="*/ 4478092 h 4478092"/>
              <a:gd name="connsiteX34" fmla="*/ 1921183 w 2886018"/>
              <a:gd name="connsiteY34" fmla="*/ 4478092 h 4478092"/>
              <a:gd name="connsiteX35" fmla="*/ 1695147 w 2886018"/>
              <a:gd name="connsiteY35" fmla="*/ 4478092 h 4478092"/>
              <a:gd name="connsiteX36" fmla="*/ 1543340 w 2886018"/>
              <a:gd name="connsiteY36" fmla="*/ 4478092 h 4478092"/>
              <a:gd name="connsiteX37" fmla="*/ 1446240 w 2886018"/>
              <a:gd name="connsiteY37" fmla="*/ 4478092 h 4478092"/>
              <a:gd name="connsiteX38" fmla="*/ 1068398 w 2886018"/>
              <a:gd name="connsiteY38" fmla="*/ 4478092 h 4478092"/>
              <a:gd name="connsiteX39" fmla="*/ 707516 w 2886018"/>
              <a:gd name="connsiteY39" fmla="*/ 4478092 h 4478092"/>
              <a:gd name="connsiteX40" fmla="*/ 707514 w 2886018"/>
              <a:gd name="connsiteY40" fmla="*/ 4478092 h 4478092"/>
              <a:gd name="connsiteX41" fmla="*/ 516186 w 2886018"/>
              <a:gd name="connsiteY41" fmla="*/ 4478092 h 4478092"/>
              <a:gd name="connsiteX42" fmla="*/ 329674 w 2886018"/>
              <a:gd name="connsiteY42" fmla="*/ 4478092 h 4478092"/>
              <a:gd name="connsiteX43" fmla="*/ 329671 w 2886018"/>
              <a:gd name="connsiteY43" fmla="*/ 4478092 h 4478092"/>
              <a:gd name="connsiteX44" fmla="*/ 232574 w 2886018"/>
              <a:gd name="connsiteY44" fmla="*/ 4478092 h 4478092"/>
              <a:gd name="connsiteX45" fmla="*/ 232572 w 2886018"/>
              <a:gd name="connsiteY45" fmla="*/ 4478092 h 4478092"/>
              <a:gd name="connsiteX46" fmla="*/ 138343 w 2886018"/>
              <a:gd name="connsiteY46" fmla="*/ 4478092 h 4478092"/>
              <a:gd name="connsiteX47" fmla="*/ 80769 w 2886018"/>
              <a:gd name="connsiteY47" fmla="*/ 4478092 h 4478092"/>
              <a:gd name="connsiteX48" fmla="*/ 80766 w 2886018"/>
              <a:gd name="connsiteY48" fmla="*/ 4478092 h 4478092"/>
              <a:gd name="connsiteX49" fmla="*/ 41243 w 2886018"/>
              <a:gd name="connsiteY49" fmla="*/ 4478092 h 4478092"/>
              <a:gd name="connsiteX50" fmla="*/ 0 w 2886018"/>
              <a:gd name="connsiteY50" fmla="*/ 4478092 h 4478092"/>
              <a:gd name="connsiteX51" fmla="*/ 0 w 2886018"/>
              <a:gd name="connsiteY51" fmla="*/ 4361811 h 4478092"/>
              <a:gd name="connsiteX52" fmla="*/ 0 w 2886018"/>
              <a:gd name="connsiteY52" fmla="*/ 3770072 h 4478092"/>
              <a:gd name="connsiteX53" fmla="*/ 1 w 2886018"/>
              <a:gd name="connsiteY53" fmla="*/ 3770072 h 4478092"/>
              <a:gd name="connsiteX54" fmla="*/ 1 w 2886018"/>
              <a:gd name="connsiteY54" fmla="*/ 3150527 h 4478092"/>
              <a:gd name="connsiteX55" fmla="*/ 1 w 2886018"/>
              <a:gd name="connsiteY55" fmla="*/ 2991316 h 4478092"/>
              <a:gd name="connsiteX56" fmla="*/ 1 w 2886018"/>
              <a:gd name="connsiteY56" fmla="*/ 2742400 h 4478092"/>
              <a:gd name="connsiteX57" fmla="*/ 1 w 2886018"/>
              <a:gd name="connsiteY57" fmla="*/ 2371769 h 4478092"/>
              <a:gd name="connsiteX58" fmla="*/ 1 w 2886018"/>
              <a:gd name="connsiteY58" fmla="*/ 2122855 h 4478092"/>
              <a:gd name="connsiteX59" fmla="*/ 1 w 2886018"/>
              <a:gd name="connsiteY59" fmla="*/ 1963641 h 4478092"/>
              <a:gd name="connsiteX60" fmla="*/ 1 w 2886018"/>
              <a:gd name="connsiteY60" fmla="*/ 1344098 h 4478092"/>
              <a:gd name="connsiteX61" fmla="*/ 1 w 2886018"/>
              <a:gd name="connsiteY61" fmla="*/ 1093593 h 4478092"/>
              <a:gd name="connsiteX62" fmla="*/ 1 w 2886018"/>
              <a:gd name="connsiteY62" fmla="*/ 723391 h 4478092"/>
              <a:gd name="connsiteX63" fmla="*/ 0 w 2886018"/>
              <a:gd name="connsiteY63" fmla="*/ 723391 h 4478092"/>
              <a:gd name="connsiteX64" fmla="*/ 0 w 2886018"/>
              <a:gd name="connsiteY64" fmla="*/ 438639 h 4478092"/>
              <a:gd name="connsiteX65" fmla="*/ 1 w 2886018"/>
              <a:gd name="connsiteY65" fmla="*/ 438639 h 4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6018" h="4478092">
                <a:moveTo>
                  <a:pt x="1" y="0"/>
                </a:moveTo>
                <a:lnTo>
                  <a:pt x="41009" y="0"/>
                </a:lnTo>
                <a:lnTo>
                  <a:pt x="192814" y="0"/>
                </a:lnTo>
                <a:lnTo>
                  <a:pt x="418852" y="0"/>
                </a:lnTo>
                <a:lnTo>
                  <a:pt x="570658" y="0"/>
                </a:lnTo>
                <a:lnTo>
                  <a:pt x="667756" y="0"/>
                </a:lnTo>
                <a:lnTo>
                  <a:pt x="1045599" y="0"/>
                </a:lnTo>
                <a:lnTo>
                  <a:pt x="1045599" y="1"/>
                </a:lnTo>
                <a:lnTo>
                  <a:pt x="1406484" y="1"/>
                </a:lnTo>
                <a:lnTo>
                  <a:pt x="1784328" y="1"/>
                </a:lnTo>
                <a:lnTo>
                  <a:pt x="1881426" y="1"/>
                </a:lnTo>
                <a:lnTo>
                  <a:pt x="2033233" y="1"/>
                </a:lnTo>
                <a:lnTo>
                  <a:pt x="2259270" y="1"/>
                </a:lnTo>
                <a:lnTo>
                  <a:pt x="2411076" y="1"/>
                </a:lnTo>
                <a:lnTo>
                  <a:pt x="2508175" y="1"/>
                </a:lnTo>
                <a:lnTo>
                  <a:pt x="2886018" y="1"/>
                </a:lnTo>
                <a:lnTo>
                  <a:pt x="2886018" y="391210"/>
                </a:lnTo>
                <a:lnTo>
                  <a:pt x="2886018" y="450718"/>
                </a:lnTo>
                <a:lnTo>
                  <a:pt x="2886018" y="841928"/>
                </a:lnTo>
                <a:lnTo>
                  <a:pt x="2886018" y="964357"/>
                </a:lnTo>
                <a:lnTo>
                  <a:pt x="2886018" y="1355566"/>
                </a:lnTo>
                <a:lnTo>
                  <a:pt x="2886018" y="1415074"/>
                </a:lnTo>
                <a:lnTo>
                  <a:pt x="2886018" y="1806284"/>
                </a:lnTo>
                <a:lnTo>
                  <a:pt x="2886018" y="2379835"/>
                </a:lnTo>
                <a:lnTo>
                  <a:pt x="2886018" y="2771044"/>
                </a:lnTo>
                <a:lnTo>
                  <a:pt x="2886018" y="2830553"/>
                </a:lnTo>
                <a:lnTo>
                  <a:pt x="2886018" y="3221762"/>
                </a:lnTo>
                <a:lnTo>
                  <a:pt x="2886018" y="3344190"/>
                </a:lnTo>
                <a:lnTo>
                  <a:pt x="2886018" y="3735400"/>
                </a:lnTo>
                <a:lnTo>
                  <a:pt x="2886018" y="3794909"/>
                </a:lnTo>
                <a:lnTo>
                  <a:pt x="2886018" y="4186118"/>
                </a:lnTo>
                <a:cubicBezTo>
                  <a:pt x="2886018" y="4346942"/>
                  <a:pt x="2735263" y="4478092"/>
                  <a:pt x="2547933" y="4478092"/>
                </a:cubicBezTo>
                <a:lnTo>
                  <a:pt x="2170090" y="4478092"/>
                </a:lnTo>
                <a:lnTo>
                  <a:pt x="2072989" y="4478092"/>
                </a:lnTo>
                <a:lnTo>
                  <a:pt x="1921183" y="4478092"/>
                </a:lnTo>
                <a:lnTo>
                  <a:pt x="1695147" y="4478092"/>
                </a:lnTo>
                <a:lnTo>
                  <a:pt x="1543340" y="4478092"/>
                </a:lnTo>
                <a:lnTo>
                  <a:pt x="1446240" y="4478092"/>
                </a:lnTo>
                <a:lnTo>
                  <a:pt x="1068398" y="4478092"/>
                </a:lnTo>
                <a:lnTo>
                  <a:pt x="707516" y="4478092"/>
                </a:lnTo>
                <a:lnTo>
                  <a:pt x="707514" y="4478092"/>
                </a:lnTo>
                <a:lnTo>
                  <a:pt x="516186" y="4478092"/>
                </a:lnTo>
                <a:lnTo>
                  <a:pt x="329674" y="4478092"/>
                </a:lnTo>
                <a:lnTo>
                  <a:pt x="329671" y="4478092"/>
                </a:lnTo>
                <a:lnTo>
                  <a:pt x="232574" y="4478092"/>
                </a:lnTo>
                <a:lnTo>
                  <a:pt x="232572" y="4478092"/>
                </a:lnTo>
                <a:lnTo>
                  <a:pt x="138343" y="4478092"/>
                </a:lnTo>
                <a:lnTo>
                  <a:pt x="80769" y="4478092"/>
                </a:lnTo>
                <a:lnTo>
                  <a:pt x="80766" y="4478092"/>
                </a:lnTo>
                <a:lnTo>
                  <a:pt x="41243" y="4478092"/>
                </a:lnTo>
                <a:lnTo>
                  <a:pt x="0" y="4478092"/>
                </a:lnTo>
                <a:lnTo>
                  <a:pt x="0" y="4361811"/>
                </a:lnTo>
                <a:lnTo>
                  <a:pt x="0" y="3770072"/>
                </a:lnTo>
                <a:lnTo>
                  <a:pt x="1" y="3770072"/>
                </a:lnTo>
                <a:lnTo>
                  <a:pt x="1" y="3150527"/>
                </a:lnTo>
                <a:lnTo>
                  <a:pt x="1" y="2991316"/>
                </a:lnTo>
                <a:lnTo>
                  <a:pt x="1" y="2742400"/>
                </a:lnTo>
                <a:lnTo>
                  <a:pt x="1" y="2371769"/>
                </a:lnTo>
                <a:lnTo>
                  <a:pt x="1" y="2122855"/>
                </a:lnTo>
                <a:lnTo>
                  <a:pt x="1" y="1963641"/>
                </a:lnTo>
                <a:lnTo>
                  <a:pt x="1" y="1344098"/>
                </a:lnTo>
                <a:lnTo>
                  <a:pt x="1" y="1093593"/>
                </a:lnTo>
                <a:lnTo>
                  <a:pt x="1" y="723391"/>
                </a:lnTo>
                <a:lnTo>
                  <a:pt x="0" y="723391"/>
                </a:lnTo>
                <a:lnTo>
                  <a:pt x="0" y="438639"/>
                </a:lnTo>
                <a:lnTo>
                  <a:pt x="1" y="438639"/>
                </a:lnTo>
                <a:close/>
              </a:path>
            </a:pathLst>
          </a:custGeom>
          <a:solidFill>
            <a:srgbClr val="459597"/>
          </a:solidFill>
          <a:ln w="24491" cap="flat">
            <a:noFill/>
            <a:prstDash val="solid"/>
            <a:miter/>
          </a:ln>
        </p:spPr>
        <p:txBody>
          <a:bodyPr wrap="square" rtlCol="0" anchor="ctr">
            <a:noAutofit/>
          </a:bodyPr>
          <a:lstStyle/>
          <a:p>
            <a:endParaRPr lang="en-US"/>
          </a:p>
        </p:txBody>
      </p:sp>
      <p:sp>
        <p:nvSpPr>
          <p:cNvPr id="3" name="Freeform 2">
            <a:extLst>
              <a:ext uri="{FF2B5EF4-FFF2-40B4-BE49-F238E27FC236}">
                <a16:creationId xmlns:a16="http://schemas.microsoft.com/office/drawing/2014/main" id="{864480F3-F80F-B854-2735-1B8EF3603013}"/>
              </a:ext>
            </a:extLst>
          </p:cNvPr>
          <p:cNvSpPr/>
          <p:nvPr/>
        </p:nvSpPr>
        <p:spPr>
          <a:xfrm>
            <a:off x="-54509" y="0"/>
            <a:ext cx="2069719" cy="3211481"/>
          </a:xfrm>
          <a:custGeom>
            <a:avLst/>
            <a:gdLst>
              <a:gd name="connsiteX0" fmla="*/ 1 w 2886018"/>
              <a:gd name="connsiteY0" fmla="*/ 0 h 4478092"/>
              <a:gd name="connsiteX1" fmla="*/ 41009 w 2886018"/>
              <a:gd name="connsiteY1" fmla="*/ 0 h 4478092"/>
              <a:gd name="connsiteX2" fmla="*/ 192814 w 2886018"/>
              <a:gd name="connsiteY2" fmla="*/ 0 h 4478092"/>
              <a:gd name="connsiteX3" fmla="*/ 418852 w 2886018"/>
              <a:gd name="connsiteY3" fmla="*/ 0 h 4478092"/>
              <a:gd name="connsiteX4" fmla="*/ 570658 w 2886018"/>
              <a:gd name="connsiteY4" fmla="*/ 0 h 4478092"/>
              <a:gd name="connsiteX5" fmla="*/ 667756 w 2886018"/>
              <a:gd name="connsiteY5" fmla="*/ 0 h 4478092"/>
              <a:gd name="connsiteX6" fmla="*/ 1045599 w 2886018"/>
              <a:gd name="connsiteY6" fmla="*/ 0 h 4478092"/>
              <a:gd name="connsiteX7" fmla="*/ 1045599 w 2886018"/>
              <a:gd name="connsiteY7" fmla="*/ 1 h 4478092"/>
              <a:gd name="connsiteX8" fmla="*/ 1406484 w 2886018"/>
              <a:gd name="connsiteY8" fmla="*/ 1 h 4478092"/>
              <a:gd name="connsiteX9" fmla="*/ 1784328 w 2886018"/>
              <a:gd name="connsiteY9" fmla="*/ 1 h 4478092"/>
              <a:gd name="connsiteX10" fmla="*/ 1881426 w 2886018"/>
              <a:gd name="connsiteY10" fmla="*/ 1 h 4478092"/>
              <a:gd name="connsiteX11" fmla="*/ 2033233 w 2886018"/>
              <a:gd name="connsiteY11" fmla="*/ 1 h 4478092"/>
              <a:gd name="connsiteX12" fmla="*/ 2259270 w 2886018"/>
              <a:gd name="connsiteY12" fmla="*/ 1 h 4478092"/>
              <a:gd name="connsiteX13" fmla="*/ 2411076 w 2886018"/>
              <a:gd name="connsiteY13" fmla="*/ 1 h 4478092"/>
              <a:gd name="connsiteX14" fmla="*/ 2508175 w 2886018"/>
              <a:gd name="connsiteY14" fmla="*/ 1 h 4478092"/>
              <a:gd name="connsiteX15" fmla="*/ 2886018 w 2886018"/>
              <a:gd name="connsiteY15" fmla="*/ 1 h 4478092"/>
              <a:gd name="connsiteX16" fmla="*/ 2886018 w 2886018"/>
              <a:gd name="connsiteY16" fmla="*/ 391210 h 4478092"/>
              <a:gd name="connsiteX17" fmla="*/ 2886018 w 2886018"/>
              <a:gd name="connsiteY17" fmla="*/ 450718 h 4478092"/>
              <a:gd name="connsiteX18" fmla="*/ 2886018 w 2886018"/>
              <a:gd name="connsiteY18" fmla="*/ 841928 h 4478092"/>
              <a:gd name="connsiteX19" fmla="*/ 2886018 w 2886018"/>
              <a:gd name="connsiteY19" fmla="*/ 964357 h 4478092"/>
              <a:gd name="connsiteX20" fmla="*/ 2886018 w 2886018"/>
              <a:gd name="connsiteY20" fmla="*/ 1355566 h 4478092"/>
              <a:gd name="connsiteX21" fmla="*/ 2886018 w 2886018"/>
              <a:gd name="connsiteY21" fmla="*/ 1415074 h 4478092"/>
              <a:gd name="connsiteX22" fmla="*/ 2886018 w 2886018"/>
              <a:gd name="connsiteY22" fmla="*/ 1806284 h 4478092"/>
              <a:gd name="connsiteX23" fmla="*/ 2886018 w 2886018"/>
              <a:gd name="connsiteY23" fmla="*/ 2379835 h 4478092"/>
              <a:gd name="connsiteX24" fmla="*/ 2886018 w 2886018"/>
              <a:gd name="connsiteY24" fmla="*/ 2771044 h 4478092"/>
              <a:gd name="connsiteX25" fmla="*/ 2886018 w 2886018"/>
              <a:gd name="connsiteY25" fmla="*/ 2830553 h 4478092"/>
              <a:gd name="connsiteX26" fmla="*/ 2886018 w 2886018"/>
              <a:gd name="connsiteY26" fmla="*/ 3221762 h 4478092"/>
              <a:gd name="connsiteX27" fmla="*/ 2886018 w 2886018"/>
              <a:gd name="connsiteY27" fmla="*/ 3344190 h 4478092"/>
              <a:gd name="connsiteX28" fmla="*/ 2886018 w 2886018"/>
              <a:gd name="connsiteY28" fmla="*/ 3735400 h 4478092"/>
              <a:gd name="connsiteX29" fmla="*/ 2886018 w 2886018"/>
              <a:gd name="connsiteY29" fmla="*/ 3794909 h 4478092"/>
              <a:gd name="connsiteX30" fmla="*/ 2886018 w 2886018"/>
              <a:gd name="connsiteY30" fmla="*/ 4186118 h 4478092"/>
              <a:gd name="connsiteX31" fmla="*/ 2547933 w 2886018"/>
              <a:gd name="connsiteY31" fmla="*/ 4478092 h 4478092"/>
              <a:gd name="connsiteX32" fmla="*/ 2170090 w 2886018"/>
              <a:gd name="connsiteY32" fmla="*/ 4478092 h 4478092"/>
              <a:gd name="connsiteX33" fmla="*/ 2072989 w 2886018"/>
              <a:gd name="connsiteY33" fmla="*/ 4478092 h 4478092"/>
              <a:gd name="connsiteX34" fmla="*/ 1921183 w 2886018"/>
              <a:gd name="connsiteY34" fmla="*/ 4478092 h 4478092"/>
              <a:gd name="connsiteX35" fmla="*/ 1695147 w 2886018"/>
              <a:gd name="connsiteY35" fmla="*/ 4478092 h 4478092"/>
              <a:gd name="connsiteX36" fmla="*/ 1543340 w 2886018"/>
              <a:gd name="connsiteY36" fmla="*/ 4478092 h 4478092"/>
              <a:gd name="connsiteX37" fmla="*/ 1446240 w 2886018"/>
              <a:gd name="connsiteY37" fmla="*/ 4478092 h 4478092"/>
              <a:gd name="connsiteX38" fmla="*/ 1068398 w 2886018"/>
              <a:gd name="connsiteY38" fmla="*/ 4478092 h 4478092"/>
              <a:gd name="connsiteX39" fmla="*/ 707516 w 2886018"/>
              <a:gd name="connsiteY39" fmla="*/ 4478092 h 4478092"/>
              <a:gd name="connsiteX40" fmla="*/ 707514 w 2886018"/>
              <a:gd name="connsiteY40" fmla="*/ 4478092 h 4478092"/>
              <a:gd name="connsiteX41" fmla="*/ 516186 w 2886018"/>
              <a:gd name="connsiteY41" fmla="*/ 4478092 h 4478092"/>
              <a:gd name="connsiteX42" fmla="*/ 329674 w 2886018"/>
              <a:gd name="connsiteY42" fmla="*/ 4478092 h 4478092"/>
              <a:gd name="connsiteX43" fmla="*/ 329671 w 2886018"/>
              <a:gd name="connsiteY43" fmla="*/ 4478092 h 4478092"/>
              <a:gd name="connsiteX44" fmla="*/ 232574 w 2886018"/>
              <a:gd name="connsiteY44" fmla="*/ 4478092 h 4478092"/>
              <a:gd name="connsiteX45" fmla="*/ 232572 w 2886018"/>
              <a:gd name="connsiteY45" fmla="*/ 4478092 h 4478092"/>
              <a:gd name="connsiteX46" fmla="*/ 138343 w 2886018"/>
              <a:gd name="connsiteY46" fmla="*/ 4478092 h 4478092"/>
              <a:gd name="connsiteX47" fmla="*/ 80769 w 2886018"/>
              <a:gd name="connsiteY47" fmla="*/ 4478092 h 4478092"/>
              <a:gd name="connsiteX48" fmla="*/ 80766 w 2886018"/>
              <a:gd name="connsiteY48" fmla="*/ 4478092 h 4478092"/>
              <a:gd name="connsiteX49" fmla="*/ 41243 w 2886018"/>
              <a:gd name="connsiteY49" fmla="*/ 4478092 h 4478092"/>
              <a:gd name="connsiteX50" fmla="*/ 0 w 2886018"/>
              <a:gd name="connsiteY50" fmla="*/ 4478092 h 4478092"/>
              <a:gd name="connsiteX51" fmla="*/ 0 w 2886018"/>
              <a:gd name="connsiteY51" fmla="*/ 4361811 h 4478092"/>
              <a:gd name="connsiteX52" fmla="*/ 0 w 2886018"/>
              <a:gd name="connsiteY52" fmla="*/ 3770072 h 4478092"/>
              <a:gd name="connsiteX53" fmla="*/ 1 w 2886018"/>
              <a:gd name="connsiteY53" fmla="*/ 3770072 h 4478092"/>
              <a:gd name="connsiteX54" fmla="*/ 1 w 2886018"/>
              <a:gd name="connsiteY54" fmla="*/ 3150527 h 4478092"/>
              <a:gd name="connsiteX55" fmla="*/ 1 w 2886018"/>
              <a:gd name="connsiteY55" fmla="*/ 2991316 h 4478092"/>
              <a:gd name="connsiteX56" fmla="*/ 1 w 2886018"/>
              <a:gd name="connsiteY56" fmla="*/ 2742400 h 4478092"/>
              <a:gd name="connsiteX57" fmla="*/ 1 w 2886018"/>
              <a:gd name="connsiteY57" fmla="*/ 2371769 h 4478092"/>
              <a:gd name="connsiteX58" fmla="*/ 1 w 2886018"/>
              <a:gd name="connsiteY58" fmla="*/ 2122855 h 4478092"/>
              <a:gd name="connsiteX59" fmla="*/ 1 w 2886018"/>
              <a:gd name="connsiteY59" fmla="*/ 1963641 h 4478092"/>
              <a:gd name="connsiteX60" fmla="*/ 1 w 2886018"/>
              <a:gd name="connsiteY60" fmla="*/ 1344098 h 4478092"/>
              <a:gd name="connsiteX61" fmla="*/ 1 w 2886018"/>
              <a:gd name="connsiteY61" fmla="*/ 1093593 h 4478092"/>
              <a:gd name="connsiteX62" fmla="*/ 1 w 2886018"/>
              <a:gd name="connsiteY62" fmla="*/ 723391 h 4478092"/>
              <a:gd name="connsiteX63" fmla="*/ 0 w 2886018"/>
              <a:gd name="connsiteY63" fmla="*/ 723391 h 4478092"/>
              <a:gd name="connsiteX64" fmla="*/ 0 w 2886018"/>
              <a:gd name="connsiteY64" fmla="*/ 438639 h 4478092"/>
              <a:gd name="connsiteX65" fmla="*/ 1 w 2886018"/>
              <a:gd name="connsiteY65" fmla="*/ 438639 h 4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6018" h="4478092">
                <a:moveTo>
                  <a:pt x="1" y="0"/>
                </a:moveTo>
                <a:lnTo>
                  <a:pt x="41009" y="0"/>
                </a:lnTo>
                <a:lnTo>
                  <a:pt x="192814" y="0"/>
                </a:lnTo>
                <a:lnTo>
                  <a:pt x="418852" y="0"/>
                </a:lnTo>
                <a:lnTo>
                  <a:pt x="570658" y="0"/>
                </a:lnTo>
                <a:lnTo>
                  <a:pt x="667756" y="0"/>
                </a:lnTo>
                <a:lnTo>
                  <a:pt x="1045599" y="0"/>
                </a:lnTo>
                <a:lnTo>
                  <a:pt x="1045599" y="1"/>
                </a:lnTo>
                <a:lnTo>
                  <a:pt x="1406484" y="1"/>
                </a:lnTo>
                <a:lnTo>
                  <a:pt x="1784328" y="1"/>
                </a:lnTo>
                <a:lnTo>
                  <a:pt x="1881426" y="1"/>
                </a:lnTo>
                <a:lnTo>
                  <a:pt x="2033233" y="1"/>
                </a:lnTo>
                <a:lnTo>
                  <a:pt x="2259270" y="1"/>
                </a:lnTo>
                <a:lnTo>
                  <a:pt x="2411076" y="1"/>
                </a:lnTo>
                <a:lnTo>
                  <a:pt x="2508175" y="1"/>
                </a:lnTo>
                <a:lnTo>
                  <a:pt x="2886018" y="1"/>
                </a:lnTo>
                <a:lnTo>
                  <a:pt x="2886018" y="391210"/>
                </a:lnTo>
                <a:lnTo>
                  <a:pt x="2886018" y="450718"/>
                </a:lnTo>
                <a:lnTo>
                  <a:pt x="2886018" y="841928"/>
                </a:lnTo>
                <a:lnTo>
                  <a:pt x="2886018" y="964357"/>
                </a:lnTo>
                <a:lnTo>
                  <a:pt x="2886018" y="1355566"/>
                </a:lnTo>
                <a:lnTo>
                  <a:pt x="2886018" y="1415074"/>
                </a:lnTo>
                <a:lnTo>
                  <a:pt x="2886018" y="1806284"/>
                </a:lnTo>
                <a:lnTo>
                  <a:pt x="2886018" y="2379835"/>
                </a:lnTo>
                <a:lnTo>
                  <a:pt x="2886018" y="2771044"/>
                </a:lnTo>
                <a:lnTo>
                  <a:pt x="2886018" y="2830553"/>
                </a:lnTo>
                <a:lnTo>
                  <a:pt x="2886018" y="3221762"/>
                </a:lnTo>
                <a:lnTo>
                  <a:pt x="2886018" y="3344190"/>
                </a:lnTo>
                <a:lnTo>
                  <a:pt x="2886018" y="3735400"/>
                </a:lnTo>
                <a:lnTo>
                  <a:pt x="2886018" y="3794909"/>
                </a:lnTo>
                <a:lnTo>
                  <a:pt x="2886018" y="4186118"/>
                </a:lnTo>
                <a:cubicBezTo>
                  <a:pt x="2886018" y="4346942"/>
                  <a:pt x="2735263" y="4478092"/>
                  <a:pt x="2547933" y="4478092"/>
                </a:cubicBezTo>
                <a:lnTo>
                  <a:pt x="2170090" y="4478092"/>
                </a:lnTo>
                <a:lnTo>
                  <a:pt x="2072989" y="4478092"/>
                </a:lnTo>
                <a:lnTo>
                  <a:pt x="1921183" y="4478092"/>
                </a:lnTo>
                <a:lnTo>
                  <a:pt x="1695147" y="4478092"/>
                </a:lnTo>
                <a:lnTo>
                  <a:pt x="1543340" y="4478092"/>
                </a:lnTo>
                <a:lnTo>
                  <a:pt x="1446240" y="4478092"/>
                </a:lnTo>
                <a:lnTo>
                  <a:pt x="1068398" y="4478092"/>
                </a:lnTo>
                <a:lnTo>
                  <a:pt x="707516" y="4478092"/>
                </a:lnTo>
                <a:lnTo>
                  <a:pt x="707514" y="4478092"/>
                </a:lnTo>
                <a:lnTo>
                  <a:pt x="516186" y="4478092"/>
                </a:lnTo>
                <a:lnTo>
                  <a:pt x="329674" y="4478092"/>
                </a:lnTo>
                <a:lnTo>
                  <a:pt x="329671" y="4478092"/>
                </a:lnTo>
                <a:lnTo>
                  <a:pt x="232574" y="4478092"/>
                </a:lnTo>
                <a:lnTo>
                  <a:pt x="232572" y="4478092"/>
                </a:lnTo>
                <a:lnTo>
                  <a:pt x="138343" y="4478092"/>
                </a:lnTo>
                <a:lnTo>
                  <a:pt x="80769" y="4478092"/>
                </a:lnTo>
                <a:lnTo>
                  <a:pt x="80766" y="4478092"/>
                </a:lnTo>
                <a:lnTo>
                  <a:pt x="41243" y="4478092"/>
                </a:lnTo>
                <a:lnTo>
                  <a:pt x="0" y="4478092"/>
                </a:lnTo>
                <a:lnTo>
                  <a:pt x="0" y="4361811"/>
                </a:lnTo>
                <a:lnTo>
                  <a:pt x="0" y="3770072"/>
                </a:lnTo>
                <a:lnTo>
                  <a:pt x="1" y="3770072"/>
                </a:lnTo>
                <a:lnTo>
                  <a:pt x="1" y="3150527"/>
                </a:lnTo>
                <a:lnTo>
                  <a:pt x="1" y="2991316"/>
                </a:lnTo>
                <a:lnTo>
                  <a:pt x="1" y="2742400"/>
                </a:lnTo>
                <a:lnTo>
                  <a:pt x="1" y="2371769"/>
                </a:lnTo>
                <a:lnTo>
                  <a:pt x="1" y="2122855"/>
                </a:lnTo>
                <a:lnTo>
                  <a:pt x="1" y="1963641"/>
                </a:lnTo>
                <a:lnTo>
                  <a:pt x="1" y="1344098"/>
                </a:lnTo>
                <a:lnTo>
                  <a:pt x="1" y="1093593"/>
                </a:lnTo>
                <a:lnTo>
                  <a:pt x="1" y="723391"/>
                </a:lnTo>
                <a:lnTo>
                  <a:pt x="0" y="723391"/>
                </a:lnTo>
                <a:lnTo>
                  <a:pt x="0" y="438639"/>
                </a:lnTo>
                <a:lnTo>
                  <a:pt x="1" y="438639"/>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6A646C48-67A9-3A5C-2C31-B969C9101048}"/>
              </a:ext>
            </a:extLst>
          </p:cNvPr>
          <p:cNvCxnSpPr>
            <a:cxnSpLocks/>
          </p:cNvCxnSpPr>
          <p:nvPr/>
        </p:nvCxnSpPr>
        <p:spPr>
          <a:xfrm>
            <a:off x="2376279" y="1069598"/>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7978D17-93E6-A02B-5947-8AF3CC7A13B2}"/>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8</a:t>
            </a:fld>
            <a:endParaRPr lang="fr-CA" sz="1200" dirty="0"/>
          </a:p>
        </p:txBody>
      </p:sp>
      <p:sp>
        <p:nvSpPr>
          <p:cNvPr id="2" name="TextBox 1">
            <a:extLst>
              <a:ext uri="{FF2B5EF4-FFF2-40B4-BE49-F238E27FC236}">
                <a16:creationId xmlns:a16="http://schemas.microsoft.com/office/drawing/2014/main" id="{359A3AF6-4F0D-51D9-E246-46EA89925FC9}"/>
              </a:ext>
            </a:extLst>
          </p:cNvPr>
          <p:cNvSpPr txBox="1"/>
          <p:nvPr/>
        </p:nvSpPr>
        <p:spPr>
          <a:xfrm>
            <a:off x="2576242" y="1273473"/>
            <a:ext cx="8544192" cy="6186309"/>
          </a:xfrm>
          <a:prstGeom prst="rect">
            <a:avLst/>
          </a:prstGeom>
          <a:noFill/>
        </p:spPr>
        <p:txBody>
          <a:bodyPr wrap="square">
            <a:spAutoFit/>
          </a:bodyPr>
          <a:lstStyle/>
          <a:p>
            <a:pPr marL="457200" indent="-457200">
              <a:buClr>
                <a:srgbClr val="EC7C69"/>
              </a:buClr>
              <a:buFont typeface="+mj-lt"/>
              <a:buAutoNum type="arabicPeriod"/>
            </a:pPr>
            <a:r>
              <a:rPr lang="en-IE" sz="2200" b="1" dirty="0">
                <a:solidFill>
                  <a:srgbClr val="EC7C69"/>
                </a:solidFill>
              </a:rPr>
              <a:t>Bepaal uw bedrijfsmodel: </a:t>
            </a:r>
            <a:r>
              <a:rPr lang="en-IE" sz="2200" dirty="0">
                <a:solidFill>
                  <a:srgbClr val="494949"/>
                </a:solidFill>
              </a:rPr>
              <a:t>beslis of u een eigen bedrijf wilt runnen, een </a:t>
            </a:r>
            <a:r>
              <a:rPr lang="en-IE" sz="2200" dirty="0" err="1">
                <a:solidFill>
                  <a:srgbClr val="494949"/>
                </a:solidFill>
              </a:rPr>
              <a:t>boerderijvakantie/agriturismo</a:t>
            </a:r>
            <a:r>
              <a:rPr lang="en-IE" sz="2200" dirty="0">
                <a:solidFill>
                  <a:srgbClr val="494949"/>
                </a:solidFill>
              </a:rPr>
              <a:t>, een seizoensgebonden pop-up of een eco-retraite. </a:t>
            </a:r>
            <a:r>
              <a:rPr lang="en-IE" sz="2200" b="1" dirty="0">
                <a:solidFill>
                  <a:srgbClr val="494949"/>
                </a:solidFill>
              </a:rPr>
              <a:t>Uw model is van invloed op uw kosten, </a:t>
            </a:r>
            <a:r>
              <a:rPr lang="en-IE" sz="2200" dirty="0">
                <a:solidFill>
                  <a:srgbClr val="494949"/>
                </a:solidFill>
              </a:rPr>
              <a:t>bijvoorbeeld de locatiekeuze, de omvang van de investering, de juridische vereisten en uw marketingstrategie. </a:t>
            </a:r>
          </a:p>
          <a:p>
            <a:pPr marL="457200" indent="-457200">
              <a:buClr>
                <a:srgbClr val="EC7C69"/>
              </a:buClr>
              <a:buFont typeface="+mj-lt"/>
              <a:buAutoNum type="arabicPeriod"/>
            </a:pPr>
            <a:r>
              <a:rPr lang="en-IE" sz="2200" b="1" dirty="0" err="1">
                <a:solidFill>
                  <a:srgbClr val="EC7C69"/>
                </a:solidFill>
              </a:rPr>
              <a:t>Begrijp</a:t>
            </a:r>
            <a:r>
              <a:rPr lang="en-IE" sz="2200" b="1" dirty="0">
                <a:solidFill>
                  <a:srgbClr val="EC7C69"/>
                </a:solidFill>
              </a:rPr>
              <a:t> dat u een commercieel toeristisch bedrijf opzet: </a:t>
            </a:r>
            <a:r>
              <a:rPr lang="en-IE" sz="2200" dirty="0">
                <a:solidFill>
                  <a:srgbClr val="494949"/>
                </a:solidFill>
              </a:rPr>
              <a:t>ga er niet vanuit dat dit 'gewoon kamperen' of parttime gebruik is – de autoriteiten beschouwen het als commerciële ontwikkeling.</a:t>
            </a:r>
          </a:p>
          <a:p>
            <a:pPr marL="457200" indent="-457200">
              <a:buClr>
                <a:srgbClr val="EC7C69"/>
              </a:buClr>
              <a:buFont typeface="+mj-lt"/>
              <a:buAutoNum type="arabicPeriod"/>
            </a:pPr>
            <a:r>
              <a:rPr lang="en-IE" sz="2200" b="1" dirty="0" err="1">
                <a:solidFill>
                  <a:srgbClr val="EC7C69"/>
                </a:solidFill>
              </a:rPr>
              <a:t>Controleer</a:t>
            </a:r>
            <a:r>
              <a:rPr lang="en-IE" sz="2200" b="1" dirty="0">
                <a:solidFill>
                  <a:srgbClr val="EC7C69"/>
                </a:solidFill>
              </a:rPr>
              <a:t> </a:t>
            </a:r>
            <a:r>
              <a:rPr lang="en-US" sz="2200" b="1" dirty="0">
                <a:solidFill>
                  <a:srgbClr val="EC7C69"/>
                </a:solidFill>
              </a:rPr>
              <a:t>de bestemmingsplannen en geschiktheid </a:t>
            </a:r>
            <a:r>
              <a:rPr lang="en-US" sz="2200" b="1" dirty="0">
                <a:solidFill>
                  <a:srgbClr val="494949"/>
                </a:solidFill>
              </a:rPr>
              <a:t>(op welk land u kunt bouwen): </a:t>
            </a:r>
            <a:r>
              <a:rPr lang="en-US" sz="2200" dirty="0">
                <a:solidFill>
                  <a:srgbClr val="494949"/>
                </a:solidFill>
              </a:rPr>
              <a:t>Wettelijke naleving, het land en ATA moeten in overeenstemming zijn met de bestemmingsplannen voor horecagebruik, toeristische bestemmingsplannen, bouwcontrole en toeristische bestemming. Het kopen van landbouwgrond zonder de juiste herbestemming kan de ontwikkeling aanzienlijk vertragen, de kosten verhogen of blokkeren.</a:t>
            </a:r>
          </a:p>
          <a:p>
            <a:pPr>
              <a:buClr>
                <a:srgbClr val="EC7C69"/>
              </a:buClr>
            </a:pPr>
            <a:r>
              <a:rPr lang="en-IE" sz="2200" dirty="0">
                <a:solidFill>
                  <a:srgbClr val="494949"/>
                </a:solidFill>
              </a:rPr>
              <a:t> </a:t>
            </a:r>
          </a:p>
          <a:p>
            <a:pPr marL="457200" indent="-457200">
              <a:buClr>
                <a:srgbClr val="EC7C69"/>
              </a:buClr>
              <a:buFont typeface="+mj-lt"/>
              <a:buAutoNum type="arabicPeriod"/>
            </a:pPr>
            <a:endParaRPr lang="en-IE" sz="2200" b="1" dirty="0">
              <a:solidFill>
                <a:srgbClr val="494949"/>
              </a:solidFill>
            </a:endParaRPr>
          </a:p>
          <a:p>
            <a:pPr marL="457200" indent="-457200">
              <a:buClr>
                <a:srgbClr val="EC7C69"/>
              </a:buClr>
              <a:buFont typeface="+mj-lt"/>
              <a:buAutoNum type="arabicPeriod"/>
            </a:pPr>
            <a:endParaRPr lang="en-US" sz="2200" dirty="0">
              <a:solidFill>
                <a:srgbClr val="494949"/>
              </a:solidFill>
            </a:endParaRPr>
          </a:p>
        </p:txBody>
      </p:sp>
      <p:pic>
        <p:nvPicPr>
          <p:cNvPr id="14" name="Picture 13">
            <a:extLst>
              <a:ext uri="{FF2B5EF4-FFF2-40B4-BE49-F238E27FC236}">
                <a16:creationId xmlns:a16="http://schemas.microsoft.com/office/drawing/2014/main" id="{160FF025-D682-25A7-9F1F-DDA34EC455F9}"/>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004034" y="4198867"/>
            <a:ext cx="3580276" cy="2659133"/>
          </a:xfrm>
          <a:prstGeom prst="rect">
            <a:avLst/>
          </a:prstGeom>
        </p:spPr>
      </p:pic>
      <p:sp>
        <p:nvSpPr>
          <p:cNvPr id="5" name="Text Placeholder 5">
            <a:extLst>
              <a:ext uri="{FF2B5EF4-FFF2-40B4-BE49-F238E27FC236}">
                <a16:creationId xmlns:a16="http://schemas.microsoft.com/office/drawing/2014/main" id="{0A46FCA9-D456-1762-4FB3-287FB3127F6E}"/>
              </a:ext>
            </a:extLst>
          </p:cNvPr>
          <p:cNvSpPr txBox="1">
            <a:spLocks/>
          </p:cNvSpPr>
          <p:nvPr/>
        </p:nvSpPr>
        <p:spPr>
          <a:xfrm>
            <a:off x="2576242" y="236480"/>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Overzicht en belangrijke kostenoverwegingen bij het opzetten van</a:t>
            </a:r>
          </a:p>
          <a:p>
            <a:pPr>
              <a:lnSpc>
                <a:spcPts val="2900"/>
              </a:lnSpc>
            </a:pPr>
            <a:endParaRPr lang="en-US" dirty="0"/>
          </a:p>
        </p:txBody>
      </p:sp>
      <p:sp>
        <p:nvSpPr>
          <p:cNvPr id="6" name="Text Placeholder 3">
            <a:extLst>
              <a:ext uri="{FF2B5EF4-FFF2-40B4-BE49-F238E27FC236}">
                <a16:creationId xmlns:a16="http://schemas.microsoft.com/office/drawing/2014/main" id="{16FB1D71-1B99-8395-EC67-ADF82A213BA6}"/>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alternatieve toeristische accommodatie </a:t>
            </a:r>
          </a:p>
        </p:txBody>
      </p:sp>
    </p:spTree>
    <p:extLst>
      <p:ext uri="{BB962C8B-B14F-4D97-AF65-F5344CB8AC3E}">
        <p14:creationId xmlns:p14="http://schemas.microsoft.com/office/powerpoint/2010/main" val="8507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73E5-90BF-FF38-087C-F4A3EF73D5B5}"/>
            </a:ext>
          </a:extLst>
        </p:cNvPr>
        <p:cNvGrpSpPr/>
        <p:nvPr/>
      </p:nvGrpSpPr>
      <p:grpSpPr>
        <a:xfrm>
          <a:off x="0" y="0"/>
          <a:ext cx="0" cy="0"/>
          <a:chOff x="0" y="0"/>
          <a:chExt cx="0" cy="0"/>
        </a:xfrm>
      </p:grpSpPr>
      <p:sp>
        <p:nvSpPr>
          <p:cNvPr id="13" name="Freeform 12">
            <a:extLst>
              <a:ext uri="{FF2B5EF4-FFF2-40B4-BE49-F238E27FC236}">
                <a16:creationId xmlns:a16="http://schemas.microsoft.com/office/drawing/2014/main" id="{F9735950-9530-2FE5-88D2-285734DFB607}"/>
              </a:ext>
            </a:extLst>
          </p:cNvPr>
          <p:cNvSpPr/>
          <p:nvPr/>
        </p:nvSpPr>
        <p:spPr>
          <a:xfrm>
            <a:off x="-54509" y="2983124"/>
            <a:ext cx="2069719" cy="3211481"/>
          </a:xfrm>
          <a:custGeom>
            <a:avLst/>
            <a:gdLst>
              <a:gd name="connsiteX0" fmla="*/ 1 w 2886018"/>
              <a:gd name="connsiteY0" fmla="*/ 0 h 4478092"/>
              <a:gd name="connsiteX1" fmla="*/ 41009 w 2886018"/>
              <a:gd name="connsiteY1" fmla="*/ 0 h 4478092"/>
              <a:gd name="connsiteX2" fmla="*/ 192814 w 2886018"/>
              <a:gd name="connsiteY2" fmla="*/ 0 h 4478092"/>
              <a:gd name="connsiteX3" fmla="*/ 418852 w 2886018"/>
              <a:gd name="connsiteY3" fmla="*/ 0 h 4478092"/>
              <a:gd name="connsiteX4" fmla="*/ 570658 w 2886018"/>
              <a:gd name="connsiteY4" fmla="*/ 0 h 4478092"/>
              <a:gd name="connsiteX5" fmla="*/ 667756 w 2886018"/>
              <a:gd name="connsiteY5" fmla="*/ 0 h 4478092"/>
              <a:gd name="connsiteX6" fmla="*/ 1045599 w 2886018"/>
              <a:gd name="connsiteY6" fmla="*/ 0 h 4478092"/>
              <a:gd name="connsiteX7" fmla="*/ 1045599 w 2886018"/>
              <a:gd name="connsiteY7" fmla="*/ 1 h 4478092"/>
              <a:gd name="connsiteX8" fmla="*/ 1406484 w 2886018"/>
              <a:gd name="connsiteY8" fmla="*/ 1 h 4478092"/>
              <a:gd name="connsiteX9" fmla="*/ 1784328 w 2886018"/>
              <a:gd name="connsiteY9" fmla="*/ 1 h 4478092"/>
              <a:gd name="connsiteX10" fmla="*/ 1881426 w 2886018"/>
              <a:gd name="connsiteY10" fmla="*/ 1 h 4478092"/>
              <a:gd name="connsiteX11" fmla="*/ 2033233 w 2886018"/>
              <a:gd name="connsiteY11" fmla="*/ 1 h 4478092"/>
              <a:gd name="connsiteX12" fmla="*/ 2259270 w 2886018"/>
              <a:gd name="connsiteY12" fmla="*/ 1 h 4478092"/>
              <a:gd name="connsiteX13" fmla="*/ 2411076 w 2886018"/>
              <a:gd name="connsiteY13" fmla="*/ 1 h 4478092"/>
              <a:gd name="connsiteX14" fmla="*/ 2508175 w 2886018"/>
              <a:gd name="connsiteY14" fmla="*/ 1 h 4478092"/>
              <a:gd name="connsiteX15" fmla="*/ 2886018 w 2886018"/>
              <a:gd name="connsiteY15" fmla="*/ 1 h 4478092"/>
              <a:gd name="connsiteX16" fmla="*/ 2886018 w 2886018"/>
              <a:gd name="connsiteY16" fmla="*/ 391210 h 4478092"/>
              <a:gd name="connsiteX17" fmla="*/ 2886018 w 2886018"/>
              <a:gd name="connsiteY17" fmla="*/ 450718 h 4478092"/>
              <a:gd name="connsiteX18" fmla="*/ 2886018 w 2886018"/>
              <a:gd name="connsiteY18" fmla="*/ 841928 h 4478092"/>
              <a:gd name="connsiteX19" fmla="*/ 2886018 w 2886018"/>
              <a:gd name="connsiteY19" fmla="*/ 964357 h 4478092"/>
              <a:gd name="connsiteX20" fmla="*/ 2886018 w 2886018"/>
              <a:gd name="connsiteY20" fmla="*/ 1355566 h 4478092"/>
              <a:gd name="connsiteX21" fmla="*/ 2886018 w 2886018"/>
              <a:gd name="connsiteY21" fmla="*/ 1415074 h 4478092"/>
              <a:gd name="connsiteX22" fmla="*/ 2886018 w 2886018"/>
              <a:gd name="connsiteY22" fmla="*/ 1806284 h 4478092"/>
              <a:gd name="connsiteX23" fmla="*/ 2886018 w 2886018"/>
              <a:gd name="connsiteY23" fmla="*/ 2379835 h 4478092"/>
              <a:gd name="connsiteX24" fmla="*/ 2886018 w 2886018"/>
              <a:gd name="connsiteY24" fmla="*/ 2771044 h 4478092"/>
              <a:gd name="connsiteX25" fmla="*/ 2886018 w 2886018"/>
              <a:gd name="connsiteY25" fmla="*/ 2830553 h 4478092"/>
              <a:gd name="connsiteX26" fmla="*/ 2886018 w 2886018"/>
              <a:gd name="connsiteY26" fmla="*/ 3221762 h 4478092"/>
              <a:gd name="connsiteX27" fmla="*/ 2886018 w 2886018"/>
              <a:gd name="connsiteY27" fmla="*/ 3344190 h 4478092"/>
              <a:gd name="connsiteX28" fmla="*/ 2886018 w 2886018"/>
              <a:gd name="connsiteY28" fmla="*/ 3735400 h 4478092"/>
              <a:gd name="connsiteX29" fmla="*/ 2886018 w 2886018"/>
              <a:gd name="connsiteY29" fmla="*/ 3794909 h 4478092"/>
              <a:gd name="connsiteX30" fmla="*/ 2886018 w 2886018"/>
              <a:gd name="connsiteY30" fmla="*/ 4186118 h 4478092"/>
              <a:gd name="connsiteX31" fmla="*/ 2547933 w 2886018"/>
              <a:gd name="connsiteY31" fmla="*/ 4478092 h 4478092"/>
              <a:gd name="connsiteX32" fmla="*/ 2170090 w 2886018"/>
              <a:gd name="connsiteY32" fmla="*/ 4478092 h 4478092"/>
              <a:gd name="connsiteX33" fmla="*/ 2072989 w 2886018"/>
              <a:gd name="connsiteY33" fmla="*/ 4478092 h 4478092"/>
              <a:gd name="connsiteX34" fmla="*/ 1921183 w 2886018"/>
              <a:gd name="connsiteY34" fmla="*/ 4478092 h 4478092"/>
              <a:gd name="connsiteX35" fmla="*/ 1695147 w 2886018"/>
              <a:gd name="connsiteY35" fmla="*/ 4478092 h 4478092"/>
              <a:gd name="connsiteX36" fmla="*/ 1543340 w 2886018"/>
              <a:gd name="connsiteY36" fmla="*/ 4478092 h 4478092"/>
              <a:gd name="connsiteX37" fmla="*/ 1446240 w 2886018"/>
              <a:gd name="connsiteY37" fmla="*/ 4478092 h 4478092"/>
              <a:gd name="connsiteX38" fmla="*/ 1068398 w 2886018"/>
              <a:gd name="connsiteY38" fmla="*/ 4478092 h 4478092"/>
              <a:gd name="connsiteX39" fmla="*/ 707516 w 2886018"/>
              <a:gd name="connsiteY39" fmla="*/ 4478092 h 4478092"/>
              <a:gd name="connsiteX40" fmla="*/ 707514 w 2886018"/>
              <a:gd name="connsiteY40" fmla="*/ 4478092 h 4478092"/>
              <a:gd name="connsiteX41" fmla="*/ 516186 w 2886018"/>
              <a:gd name="connsiteY41" fmla="*/ 4478092 h 4478092"/>
              <a:gd name="connsiteX42" fmla="*/ 329674 w 2886018"/>
              <a:gd name="connsiteY42" fmla="*/ 4478092 h 4478092"/>
              <a:gd name="connsiteX43" fmla="*/ 329671 w 2886018"/>
              <a:gd name="connsiteY43" fmla="*/ 4478092 h 4478092"/>
              <a:gd name="connsiteX44" fmla="*/ 232574 w 2886018"/>
              <a:gd name="connsiteY44" fmla="*/ 4478092 h 4478092"/>
              <a:gd name="connsiteX45" fmla="*/ 232572 w 2886018"/>
              <a:gd name="connsiteY45" fmla="*/ 4478092 h 4478092"/>
              <a:gd name="connsiteX46" fmla="*/ 138343 w 2886018"/>
              <a:gd name="connsiteY46" fmla="*/ 4478092 h 4478092"/>
              <a:gd name="connsiteX47" fmla="*/ 80769 w 2886018"/>
              <a:gd name="connsiteY47" fmla="*/ 4478092 h 4478092"/>
              <a:gd name="connsiteX48" fmla="*/ 80766 w 2886018"/>
              <a:gd name="connsiteY48" fmla="*/ 4478092 h 4478092"/>
              <a:gd name="connsiteX49" fmla="*/ 41243 w 2886018"/>
              <a:gd name="connsiteY49" fmla="*/ 4478092 h 4478092"/>
              <a:gd name="connsiteX50" fmla="*/ 0 w 2886018"/>
              <a:gd name="connsiteY50" fmla="*/ 4478092 h 4478092"/>
              <a:gd name="connsiteX51" fmla="*/ 0 w 2886018"/>
              <a:gd name="connsiteY51" fmla="*/ 4361811 h 4478092"/>
              <a:gd name="connsiteX52" fmla="*/ 0 w 2886018"/>
              <a:gd name="connsiteY52" fmla="*/ 3770072 h 4478092"/>
              <a:gd name="connsiteX53" fmla="*/ 1 w 2886018"/>
              <a:gd name="connsiteY53" fmla="*/ 3770072 h 4478092"/>
              <a:gd name="connsiteX54" fmla="*/ 1 w 2886018"/>
              <a:gd name="connsiteY54" fmla="*/ 3150527 h 4478092"/>
              <a:gd name="connsiteX55" fmla="*/ 1 w 2886018"/>
              <a:gd name="connsiteY55" fmla="*/ 2991316 h 4478092"/>
              <a:gd name="connsiteX56" fmla="*/ 1 w 2886018"/>
              <a:gd name="connsiteY56" fmla="*/ 2742400 h 4478092"/>
              <a:gd name="connsiteX57" fmla="*/ 1 w 2886018"/>
              <a:gd name="connsiteY57" fmla="*/ 2371769 h 4478092"/>
              <a:gd name="connsiteX58" fmla="*/ 1 w 2886018"/>
              <a:gd name="connsiteY58" fmla="*/ 2122855 h 4478092"/>
              <a:gd name="connsiteX59" fmla="*/ 1 w 2886018"/>
              <a:gd name="connsiteY59" fmla="*/ 1963641 h 4478092"/>
              <a:gd name="connsiteX60" fmla="*/ 1 w 2886018"/>
              <a:gd name="connsiteY60" fmla="*/ 1344098 h 4478092"/>
              <a:gd name="connsiteX61" fmla="*/ 1 w 2886018"/>
              <a:gd name="connsiteY61" fmla="*/ 1093593 h 4478092"/>
              <a:gd name="connsiteX62" fmla="*/ 1 w 2886018"/>
              <a:gd name="connsiteY62" fmla="*/ 723391 h 4478092"/>
              <a:gd name="connsiteX63" fmla="*/ 0 w 2886018"/>
              <a:gd name="connsiteY63" fmla="*/ 723391 h 4478092"/>
              <a:gd name="connsiteX64" fmla="*/ 0 w 2886018"/>
              <a:gd name="connsiteY64" fmla="*/ 438639 h 4478092"/>
              <a:gd name="connsiteX65" fmla="*/ 1 w 2886018"/>
              <a:gd name="connsiteY65" fmla="*/ 438639 h 4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6018" h="4478092">
                <a:moveTo>
                  <a:pt x="1" y="0"/>
                </a:moveTo>
                <a:lnTo>
                  <a:pt x="41009" y="0"/>
                </a:lnTo>
                <a:lnTo>
                  <a:pt x="192814" y="0"/>
                </a:lnTo>
                <a:lnTo>
                  <a:pt x="418852" y="0"/>
                </a:lnTo>
                <a:lnTo>
                  <a:pt x="570658" y="0"/>
                </a:lnTo>
                <a:lnTo>
                  <a:pt x="667756" y="0"/>
                </a:lnTo>
                <a:lnTo>
                  <a:pt x="1045599" y="0"/>
                </a:lnTo>
                <a:lnTo>
                  <a:pt x="1045599" y="1"/>
                </a:lnTo>
                <a:lnTo>
                  <a:pt x="1406484" y="1"/>
                </a:lnTo>
                <a:lnTo>
                  <a:pt x="1784328" y="1"/>
                </a:lnTo>
                <a:lnTo>
                  <a:pt x="1881426" y="1"/>
                </a:lnTo>
                <a:lnTo>
                  <a:pt x="2033233" y="1"/>
                </a:lnTo>
                <a:lnTo>
                  <a:pt x="2259270" y="1"/>
                </a:lnTo>
                <a:lnTo>
                  <a:pt x="2411076" y="1"/>
                </a:lnTo>
                <a:lnTo>
                  <a:pt x="2508175" y="1"/>
                </a:lnTo>
                <a:lnTo>
                  <a:pt x="2886018" y="1"/>
                </a:lnTo>
                <a:lnTo>
                  <a:pt x="2886018" y="391210"/>
                </a:lnTo>
                <a:lnTo>
                  <a:pt x="2886018" y="450718"/>
                </a:lnTo>
                <a:lnTo>
                  <a:pt x="2886018" y="841928"/>
                </a:lnTo>
                <a:lnTo>
                  <a:pt x="2886018" y="964357"/>
                </a:lnTo>
                <a:lnTo>
                  <a:pt x="2886018" y="1355566"/>
                </a:lnTo>
                <a:lnTo>
                  <a:pt x="2886018" y="1415074"/>
                </a:lnTo>
                <a:lnTo>
                  <a:pt x="2886018" y="1806284"/>
                </a:lnTo>
                <a:lnTo>
                  <a:pt x="2886018" y="2379835"/>
                </a:lnTo>
                <a:lnTo>
                  <a:pt x="2886018" y="2771044"/>
                </a:lnTo>
                <a:lnTo>
                  <a:pt x="2886018" y="2830553"/>
                </a:lnTo>
                <a:lnTo>
                  <a:pt x="2886018" y="3221762"/>
                </a:lnTo>
                <a:lnTo>
                  <a:pt x="2886018" y="3344190"/>
                </a:lnTo>
                <a:lnTo>
                  <a:pt x="2886018" y="3735400"/>
                </a:lnTo>
                <a:lnTo>
                  <a:pt x="2886018" y="3794909"/>
                </a:lnTo>
                <a:lnTo>
                  <a:pt x="2886018" y="4186118"/>
                </a:lnTo>
                <a:cubicBezTo>
                  <a:pt x="2886018" y="4346942"/>
                  <a:pt x="2735263" y="4478092"/>
                  <a:pt x="2547933" y="4478092"/>
                </a:cubicBezTo>
                <a:lnTo>
                  <a:pt x="2170090" y="4478092"/>
                </a:lnTo>
                <a:lnTo>
                  <a:pt x="2072989" y="4478092"/>
                </a:lnTo>
                <a:lnTo>
                  <a:pt x="1921183" y="4478092"/>
                </a:lnTo>
                <a:lnTo>
                  <a:pt x="1695147" y="4478092"/>
                </a:lnTo>
                <a:lnTo>
                  <a:pt x="1543340" y="4478092"/>
                </a:lnTo>
                <a:lnTo>
                  <a:pt x="1446240" y="4478092"/>
                </a:lnTo>
                <a:lnTo>
                  <a:pt x="1068398" y="4478092"/>
                </a:lnTo>
                <a:lnTo>
                  <a:pt x="707516" y="4478092"/>
                </a:lnTo>
                <a:lnTo>
                  <a:pt x="707514" y="4478092"/>
                </a:lnTo>
                <a:lnTo>
                  <a:pt x="516186" y="4478092"/>
                </a:lnTo>
                <a:lnTo>
                  <a:pt x="329674" y="4478092"/>
                </a:lnTo>
                <a:lnTo>
                  <a:pt x="329671" y="4478092"/>
                </a:lnTo>
                <a:lnTo>
                  <a:pt x="232574" y="4478092"/>
                </a:lnTo>
                <a:lnTo>
                  <a:pt x="232572" y="4478092"/>
                </a:lnTo>
                <a:lnTo>
                  <a:pt x="138343" y="4478092"/>
                </a:lnTo>
                <a:lnTo>
                  <a:pt x="80769" y="4478092"/>
                </a:lnTo>
                <a:lnTo>
                  <a:pt x="80766" y="4478092"/>
                </a:lnTo>
                <a:lnTo>
                  <a:pt x="41243" y="4478092"/>
                </a:lnTo>
                <a:lnTo>
                  <a:pt x="0" y="4478092"/>
                </a:lnTo>
                <a:lnTo>
                  <a:pt x="0" y="4361811"/>
                </a:lnTo>
                <a:lnTo>
                  <a:pt x="0" y="3770072"/>
                </a:lnTo>
                <a:lnTo>
                  <a:pt x="1" y="3770072"/>
                </a:lnTo>
                <a:lnTo>
                  <a:pt x="1" y="3150527"/>
                </a:lnTo>
                <a:lnTo>
                  <a:pt x="1" y="2991316"/>
                </a:lnTo>
                <a:lnTo>
                  <a:pt x="1" y="2742400"/>
                </a:lnTo>
                <a:lnTo>
                  <a:pt x="1" y="2371769"/>
                </a:lnTo>
                <a:lnTo>
                  <a:pt x="1" y="2122855"/>
                </a:lnTo>
                <a:lnTo>
                  <a:pt x="1" y="1963641"/>
                </a:lnTo>
                <a:lnTo>
                  <a:pt x="1" y="1344098"/>
                </a:lnTo>
                <a:lnTo>
                  <a:pt x="1" y="1093593"/>
                </a:lnTo>
                <a:lnTo>
                  <a:pt x="1" y="723391"/>
                </a:lnTo>
                <a:lnTo>
                  <a:pt x="0" y="723391"/>
                </a:lnTo>
                <a:lnTo>
                  <a:pt x="0" y="438639"/>
                </a:lnTo>
                <a:lnTo>
                  <a:pt x="1" y="438639"/>
                </a:lnTo>
                <a:close/>
              </a:path>
            </a:pathLst>
          </a:custGeom>
          <a:solidFill>
            <a:srgbClr val="459597"/>
          </a:solidFill>
          <a:ln w="24491" cap="flat">
            <a:noFill/>
            <a:prstDash val="solid"/>
            <a:miter/>
          </a:ln>
        </p:spPr>
        <p:txBody>
          <a:bodyPr wrap="square" rtlCol="0" anchor="ctr">
            <a:noAutofit/>
          </a:bodyPr>
          <a:lstStyle/>
          <a:p>
            <a:endParaRPr lang="en-US"/>
          </a:p>
        </p:txBody>
      </p:sp>
      <p:sp>
        <p:nvSpPr>
          <p:cNvPr id="3" name="Freeform 2">
            <a:extLst>
              <a:ext uri="{FF2B5EF4-FFF2-40B4-BE49-F238E27FC236}">
                <a16:creationId xmlns:a16="http://schemas.microsoft.com/office/drawing/2014/main" id="{D4394EA9-E895-0365-EFFF-EC5DD8134590}"/>
              </a:ext>
            </a:extLst>
          </p:cNvPr>
          <p:cNvSpPr/>
          <p:nvPr/>
        </p:nvSpPr>
        <p:spPr>
          <a:xfrm>
            <a:off x="-54509" y="0"/>
            <a:ext cx="2069719" cy="3211481"/>
          </a:xfrm>
          <a:custGeom>
            <a:avLst/>
            <a:gdLst>
              <a:gd name="connsiteX0" fmla="*/ 1 w 2886018"/>
              <a:gd name="connsiteY0" fmla="*/ 0 h 4478092"/>
              <a:gd name="connsiteX1" fmla="*/ 41009 w 2886018"/>
              <a:gd name="connsiteY1" fmla="*/ 0 h 4478092"/>
              <a:gd name="connsiteX2" fmla="*/ 192814 w 2886018"/>
              <a:gd name="connsiteY2" fmla="*/ 0 h 4478092"/>
              <a:gd name="connsiteX3" fmla="*/ 418852 w 2886018"/>
              <a:gd name="connsiteY3" fmla="*/ 0 h 4478092"/>
              <a:gd name="connsiteX4" fmla="*/ 570658 w 2886018"/>
              <a:gd name="connsiteY4" fmla="*/ 0 h 4478092"/>
              <a:gd name="connsiteX5" fmla="*/ 667756 w 2886018"/>
              <a:gd name="connsiteY5" fmla="*/ 0 h 4478092"/>
              <a:gd name="connsiteX6" fmla="*/ 1045599 w 2886018"/>
              <a:gd name="connsiteY6" fmla="*/ 0 h 4478092"/>
              <a:gd name="connsiteX7" fmla="*/ 1045599 w 2886018"/>
              <a:gd name="connsiteY7" fmla="*/ 1 h 4478092"/>
              <a:gd name="connsiteX8" fmla="*/ 1406484 w 2886018"/>
              <a:gd name="connsiteY8" fmla="*/ 1 h 4478092"/>
              <a:gd name="connsiteX9" fmla="*/ 1784328 w 2886018"/>
              <a:gd name="connsiteY9" fmla="*/ 1 h 4478092"/>
              <a:gd name="connsiteX10" fmla="*/ 1881426 w 2886018"/>
              <a:gd name="connsiteY10" fmla="*/ 1 h 4478092"/>
              <a:gd name="connsiteX11" fmla="*/ 2033233 w 2886018"/>
              <a:gd name="connsiteY11" fmla="*/ 1 h 4478092"/>
              <a:gd name="connsiteX12" fmla="*/ 2259270 w 2886018"/>
              <a:gd name="connsiteY12" fmla="*/ 1 h 4478092"/>
              <a:gd name="connsiteX13" fmla="*/ 2411076 w 2886018"/>
              <a:gd name="connsiteY13" fmla="*/ 1 h 4478092"/>
              <a:gd name="connsiteX14" fmla="*/ 2508175 w 2886018"/>
              <a:gd name="connsiteY14" fmla="*/ 1 h 4478092"/>
              <a:gd name="connsiteX15" fmla="*/ 2886018 w 2886018"/>
              <a:gd name="connsiteY15" fmla="*/ 1 h 4478092"/>
              <a:gd name="connsiteX16" fmla="*/ 2886018 w 2886018"/>
              <a:gd name="connsiteY16" fmla="*/ 391210 h 4478092"/>
              <a:gd name="connsiteX17" fmla="*/ 2886018 w 2886018"/>
              <a:gd name="connsiteY17" fmla="*/ 450718 h 4478092"/>
              <a:gd name="connsiteX18" fmla="*/ 2886018 w 2886018"/>
              <a:gd name="connsiteY18" fmla="*/ 841928 h 4478092"/>
              <a:gd name="connsiteX19" fmla="*/ 2886018 w 2886018"/>
              <a:gd name="connsiteY19" fmla="*/ 964357 h 4478092"/>
              <a:gd name="connsiteX20" fmla="*/ 2886018 w 2886018"/>
              <a:gd name="connsiteY20" fmla="*/ 1355566 h 4478092"/>
              <a:gd name="connsiteX21" fmla="*/ 2886018 w 2886018"/>
              <a:gd name="connsiteY21" fmla="*/ 1415074 h 4478092"/>
              <a:gd name="connsiteX22" fmla="*/ 2886018 w 2886018"/>
              <a:gd name="connsiteY22" fmla="*/ 1806284 h 4478092"/>
              <a:gd name="connsiteX23" fmla="*/ 2886018 w 2886018"/>
              <a:gd name="connsiteY23" fmla="*/ 2379835 h 4478092"/>
              <a:gd name="connsiteX24" fmla="*/ 2886018 w 2886018"/>
              <a:gd name="connsiteY24" fmla="*/ 2771044 h 4478092"/>
              <a:gd name="connsiteX25" fmla="*/ 2886018 w 2886018"/>
              <a:gd name="connsiteY25" fmla="*/ 2830553 h 4478092"/>
              <a:gd name="connsiteX26" fmla="*/ 2886018 w 2886018"/>
              <a:gd name="connsiteY26" fmla="*/ 3221762 h 4478092"/>
              <a:gd name="connsiteX27" fmla="*/ 2886018 w 2886018"/>
              <a:gd name="connsiteY27" fmla="*/ 3344190 h 4478092"/>
              <a:gd name="connsiteX28" fmla="*/ 2886018 w 2886018"/>
              <a:gd name="connsiteY28" fmla="*/ 3735400 h 4478092"/>
              <a:gd name="connsiteX29" fmla="*/ 2886018 w 2886018"/>
              <a:gd name="connsiteY29" fmla="*/ 3794909 h 4478092"/>
              <a:gd name="connsiteX30" fmla="*/ 2886018 w 2886018"/>
              <a:gd name="connsiteY30" fmla="*/ 4186118 h 4478092"/>
              <a:gd name="connsiteX31" fmla="*/ 2547933 w 2886018"/>
              <a:gd name="connsiteY31" fmla="*/ 4478092 h 4478092"/>
              <a:gd name="connsiteX32" fmla="*/ 2170090 w 2886018"/>
              <a:gd name="connsiteY32" fmla="*/ 4478092 h 4478092"/>
              <a:gd name="connsiteX33" fmla="*/ 2072989 w 2886018"/>
              <a:gd name="connsiteY33" fmla="*/ 4478092 h 4478092"/>
              <a:gd name="connsiteX34" fmla="*/ 1921183 w 2886018"/>
              <a:gd name="connsiteY34" fmla="*/ 4478092 h 4478092"/>
              <a:gd name="connsiteX35" fmla="*/ 1695147 w 2886018"/>
              <a:gd name="connsiteY35" fmla="*/ 4478092 h 4478092"/>
              <a:gd name="connsiteX36" fmla="*/ 1543340 w 2886018"/>
              <a:gd name="connsiteY36" fmla="*/ 4478092 h 4478092"/>
              <a:gd name="connsiteX37" fmla="*/ 1446240 w 2886018"/>
              <a:gd name="connsiteY37" fmla="*/ 4478092 h 4478092"/>
              <a:gd name="connsiteX38" fmla="*/ 1068398 w 2886018"/>
              <a:gd name="connsiteY38" fmla="*/ 4478092 h 4478092"/>
              <a:gd name="connsiteX39" fmla="*/ 707516 w 2886018"/>
              <a:gd name="connsiteY39" fmla="*/ 4478092 h 4478092"/>
              <a:gd name="connsiteX40" fmla="*/ 707514 w 2886018"/>
              <a:gd name="connsiteY40" fmla="*/ 4478092 h 4478092"/>
              <a:gd name="connsiteX41" fmla="*/ 516186 w 2886018"/>
              <a:gd name="connsiteY41" fmla="*/ 4478092 h 4478092"/>
              <a:gd name="connsiteX42" fmla="*/ 329674 w 2886018"/>
              <a:gd name="connsiteY42" fmla="*/ 4478092 h 4478092"/>
              <a:gd name="connsiteX43" fmla="*/ 329671 w 2886018"/>
              <a:gd name="connsiteY43" fmla="*/ 4478092 h 4478092"/>
              <a:gd name="connsiteX44" fmla="*/ 232574 w 2886018"/>
              <a:gd name="connsiteY44" fmla="*/ 4478092 h 4478092"/>
              <a:gd name="connsiteX45" fmla="*/ 232572 w 2886018"/>
              <a:gd name="connsiteY45" fmla="*/ 4478092 h 4478092"/>
              <a:gd name="connsiteX46" fmla="*/ 138343 w 2886018"/>
              <a:gd name="connsiteY46" fmla="*/ 4478092 h 4478092"/>
              <a:gd name="connsiteX47" fmla="*/ 80769 w 2886018"/>
              <a:gd name="connsiteY47" fmla="*/ 4478092 h 4478092"/>
              <a:gd name="connsiteX48" fmla="*/ 80766 w 2886018"/>
              <a:gd name="connsiteY48" fmla="*/ 4478092 h 4478092"/>
              <a:gd name="connsiteX49" fmla="*/ 41243 w 2886018"/>
              <a:gd name="connsiteY49" fmla="*/ 4478092 h 4478092"/>
              <a:gd name="connsiteX50" fmla="*/ 0 w 2886018"/>
              <a:gd name="connsiteY50" fmla="*/ 4478092 h 4478092"/>
              <a:gd name="connsiteX51" fmla="*/ 0 w 2886018"/>
              <a:gd name="connsiteY51" fmla="*/ 4361811 h 4478092"/>
              <a:gd name="connsiteX52" fmla="*/ 0 w 2886018"/>
              <a:gd name="connsiteY52" fmla="*/ 3770072 h 4478092"/>
              <a:gd name="connsiteX53" fmla="*/ 1 w 2886018"/>
              <a:gd name="connsiteY53" fmla="*/ 3770072 h 4478092"/>
              <a:gd name="connsiteX54" fmla="*/ 1 w 2886018"/>
              <a:gd name="connsiteY54" fmla="*/ 3150527 h 4478092"/>
              <a:gd name="connsiteX55" fmla="*/ 1 w 2886018"/>
              <a:gd name="connsiteY55" fmla="*/ 2991316 h 4478092"/>
              <a:gd name="connsiteX56" fmla="*/ 1 w 2886018"/>
              <a:gd name="connsiteY56" fmla="*/ 2742400 h 4478092"/>
              <a:gd name="connsiteX57" fmla="*/ 1 w 2886018"/>
              <a:gd name="connsiteY57" fmla="*/ 2371769 h 4478092"/>
              <a:gd name="connsiteX58" fmla="*/ 1 w 2886018"/>
              <a:gd name="connsiteY58" fmla="*/ 2122855 h 4478092"/>
              <a:gd name="connsiteX59" fmla="*/ 1 w 2886018"/>
              <a:gd name="connsiteY59" fmla="*/ 1963641 h 4478092"/>
              <a:gd name="connsiteX60" fmla="*/ 1 w 2886018"/>
              <a:gd name="connsiteY60" fmla="*/ 1344098 h 4478092"/>
              <a:gd name="connsiteX61" fmla="*/ 1 w 2886018"/>
              <a:gd name="connsiteY61" fmla="*/ 1093593 h 4478092"/>
              <a:gd name="connsiteX62" fmla="*/ 1 w 2886018"/>
              <a:gd name="connsiteY62" fmla="*/ 723391 h 4478092"/>
              <a:gd name="connsiteX63" fmla="*/ 0 w 2886018"/>
              <a:gd name="connsiteY63" fmla="*/ 723391 h 4478092"/>
              <a:gd name="connsiteX64" fmla="*/ 0 w 2886018"/>
              <a:gd name="connsiteY64" fmla="*/ 438639 h 4478092"/>
              <a:gd name="connsiteX65" fmla="*/ 1 w 2886018"/>
              <a:gd name="connsiteY65" fmla="*/ 438639 h 4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886018" h="4478092">
                <a:moveTo>
                  <a:pt x="1" y="0"/>
                </a:moveTo>
                <a:lnTo>
                  <a:pt x="41009" y="0"/>
                </a:lnTo>
                <a:lnTo>
                  <a:pt x="192814" y="0"/>
                </a:lnTo>
                <a:lnTo>
                  <a:pt x="418852" y="0"/>
                </a:lnTo>
                <a:lnTo>
                  <a:pt x="570658" y="0"/>
                </a:lnTo>
                <a:lnTo>
                  <a:pt x="667756" y="0"/>
                </a:lnTo>
                <a:lnTo>
                  <a:pt x="1045599" y="0"/>
                </a:lnTo>
                <a:lnTo>
                  <a:pt x="1045599" y="1"/>
                </a:lnTo>
                <a:lnTo>
                  <a:pt x="1406484" y="1"/>
                </a:lnTo>
                <a:lnTo>
                  <a:pt x="1784328" y="1"/>
                </a:lnTo>
                <a:lnTo>
                  <a:pt x="1881426" y="1"/>
                </a:lnTo>
                <a:lnTo>
                  <a:pt x="2033233" y="1"/>
                </a:lnTo>
                <a:lnTo>
                  <a:pt x="2259270" y="1"/>
                </a:lnTo>
                <a:lnTo>
                  <a:pt x="2411076" y="1"/>
                </a:lnTo>
                <a:lnTo>
                  <a:pt x="2508175" y="1"/>
                </a:lnTo>
                <a:lnTo>
                  <a:pt x="2886018" y="1"/>
                </a:lnTo>
                <a:lnTo>
                  <a:pt x="2886018" y="391210"/>
                </a:lnTo>
                <a:lnTo>
                  <a:pt x="2886018" y="450718"/>
                </a:lnTo>
                <a:lnTo>
                  <a:pt x="2886018" y="841928"/>
                </a:lnTo>
                <a:lnTo>
                  <a:pt x="2886018" y="964357"/>
                </a:lnTo>
                <a:lnTo>
                  <a:pt x="2886018" y="1355566"/>
                </a:lnTo>
                <a:lnTo>
                  <a:pt x="2886018" y="1415074"/>
                </a:lnTo>
                <a:lnTo>
                  <a:pt x="2886018" y="1806284"/>
                </a:lnTo>
                <a:lnTo>
                  <a:pt x="2886018" y="2379835"/>
                </a:lnTo>
                <a:lnTo>
                  <a:pt x="2886018" y="2771044"/>
                </a:lnTo>
                <a:lnTo>
                  <a:pt x="2886018" y="2830553"/>
                </a:lnTo>
                <a:lnTo>
                  <a:pt x="2886018" y="3221762"/>
                </a:lnTo>
                <a:lnTo>
                  <a:pt x="2886018" y="3344190"/>
                </a:lnTo>
                <a:lnTo>
                  <a:pt x="2886018" y="3735400"/>
                </a:lnTo>
                <a:lnTo>
                  <a:pt x="2886018" y="3794909"/>
                </a:lnTo>
                <a:lnTo>
                  <a:pt x="2886018" y="4186118"/>
                </a:lnTo>
                <a:cubicBezTo>
                  <a:pt x="2886018" y="4346942"/>
                  <a:pt x="2735263" y="4478092"/>
                  <a:pt x="2547933" y="4478092"/>
                </a:cubicBezTo>
                <a:lnTo>
                  <a:pt x="2170090" y="4478092"/>
                </a:lnTo>
                <a:lnTo>
                  <a:pt x="2072989" y="4478092"/>
                </a:lnTo>
                <a:lnTo>
                  <a:pt x="1921183" y="4478092"/>
                </a:lnTo>
                <a:lnTo>
                  <a:pt x="1695147" y="4478092"/>
                </a:lnTo>
                <a:lnTo>
                  <a:pt x="1543340" y="4478092"/>
                </a:lnTo>
                <a:lnTo>
                  <a:pt x="1446240" y="4478092"/>
                </a:lnTo>
                <a:lnTo>
                  <a:pt x="1068398" y="4478092"/>
                </a:lnTo>
                <a:lnTo>
                  <a:pt x="707516" y="4478092"/>
                </a:lnTo>
                <a:lnTo>
                  <a:pt x="707514" y="4478092"/>
                </a:lnTo>
                <a:lnTo>
                  <a:pt x="516186" y="4478092"/>
                </a:lnTo>
                <a:lnTo>
                  <a:pt x="329674" y="4478092"/>
                </a:lnTo>
                <a:lnTo>
                  <a:pt x="329671" y="4478092"/>
                </a:lnTo>
                <a:lnTo>
                  <a:pt x="232574" y="4478092"/>
                </a:lnTo>
                <a:lnTo>
                  <a:pt x="232572" y="4478092"/>
                </a:lnTo>
                <a:lnTo>
                  <a:pt x="138343" y="4478092"/>
                </a:lnTo>
                <a:lnTo>
                  <a:pt x="80769" y="4478092"/>
                </a:lnTo>
                <a:lnTo>
                  <a:pt x="80766" y="4478092"/>
                </a:lnTo>
                <a:lnTo>
                  <a:pt x="41243" y="4478092"/>
                </a:lnTo>
                <a:lnTo>
                  <a:pt x="0" y="4478092"/>
                </a:lnTo>
                <a:lnTo>
                  <a:pt x="0" y="4361811"/>
                </a:lnTo>
                <a:lnTo>
                  <a:pt x="0" y="3770072"/>
                </a:lnTo>
                <a:lnTo>
                  <a:pt x="1" y="3770072"/>
                </a:lnTo>
                <a:lnTo>
                  <a:pt x="1" y="3150527"/>
                </a:lnTo>
                <a:lnTo>
                  <a:pt x="1" y="2991316"/>
                </a:lnTo>
                <a:lnTo>
                  <a:pt x="1" y="2742400"/>
                </a:lnTo>
                <a:lnTo>
                  <a:pt x="1" y="2371769"/>
                </a:lnTo>
                <a:lnTo>
                  <a:pt x="1" y="2122855"/>
                </a:lnTo>
                <a:lnTo>
                  <a:pt x="1" y="1963641"/>
                </a:lnTo>
                <a:lnTo>
                  <a:pt x="1" y="1344098"/>
                </a:lnTo>
                <a:lnTo>
                  <a:pt x="1" y="1093593"/>
                </a:lnTo>
                <a:lnTo>
                  <a:pt x="1" y="723391"/>
                </a:lnTo>
                <a:lnTo>
                  <a:pt x="0" y="723391"/>
                </a:lnTo>
                <a:lnTo>
                  <a:pt x="0" y="438639"/>
                </a:lnTo>
                <a:lnTo>
                  <a:pt x="1" y="438639"/>
                </a:lnTo>
                <a:close/>
              </a:path>
            </a:pathLst>
          </a:custGeom>
          <a:solidFill>
            <a:srgbClr val="459597"/>
          </a:solidFill>
          <a:ln w="24491" cap="flat">
            <a:noFill/>
            <a:prstDash val="solid"/>
            <a:miter/>
          </a:ln>
        </p:spPr>
        <p:txBody>
          <a:bodyPr wrap="square" rtlCol="0" anchor="ctr">
            <a:noAutofit/>
          </a:bodyPr>
          <a:lstStyle/>
          <a:p>
            <a:endParaRPr lang="en-US"/>
          </a:p>
        </p:txBody>
      </p:sp>
      <p:cxnSp>
        <p:nvCxnSpPr>
          <p:cNvPr id="10" name="Straight Connector 9">
            <a:extLst>
              <a:ext uri="{FF2B5EF4-FFF2-40B4-BE49-F238E27FC236}">
                <a16:creationId xmlns:a16="http://schemas.microsoft.com/office/drawing/2014/main" id="{8F6EC462-1111-7441-DE48-702592E8BA81}"/>
              </a:ext>
            </a:extLst>
          </p:cNvPr>
          <p:cNvCxnSpPr>
            <a:cxnSpLocks/>
          </p:cNvCxnSpPr>
          <p:nvPr/>
        </p:nvCxnSpPr>
        <p:spPr>
          <a:xfrm>
            <a:off x="2376279" y="1069598"/>
            <a:ext cx="91059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9C17B57-7B89-55E6-15BA-76C05FEB9BB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9</a:t>
            </a:fld>
            <a:endParaRPr lang="fr-CA" sz="1200" dirty="0"/>
          </a:p>
        </p:txBody>
      </p:sp>
      <p:sp>
        <p:nvSpPr>
          <p:cNvPr id="2" name="TextBox 1">
            <a:extLst>
              <a:ext uri="{FF2B5EF4-FFF2-40B4-BE49-F238E27FC236}">
                <a16:creationId xmlns:a16="http://schemas.microsoft.com/office/drawing/2014/main" id="{6F1C5B04-92A4-010C-FDA7-D656DDF83B9A}"/>
              </a:ext>
            </a:extLst>
          </p:cNvPr>
          <p:cNvSpPr txBox="1"/>
          <p:nvPr/>
        </p:nvSpPr>
        <p:spPr>
          <a:xfrm>
            <a:off x="2576242" y="1273473"/>
            <a:ext cx="8544192" cy="6186309"/>
          </a:xfrm>
          <a:prstGeom prst="rect">
            <a:avLst/>
          </a:prstGeom>
          <a:noFill/>
        </p:spPr>
        <p:txBody>
          <a:bodyPr wrap="square">
            <a:spAutoFit/>
          </a:bodyPr>
          <a:lstStyle/>
          <a:p>
            <a:pPr marL="457200" indent="-457200">
              <a:buClr>
                <a:srgbClr val="EC7C69"/>
              </a:buClr>
              <a:buFont typeface="+mj-lt"/>
              <a:buAutoNum type="arabicPeriod" startAt="4"/>
            </a:pPr>
            <a:r>
              <a:rPr lang="en-US" sz="2200" b="1" dirty="0">
                <a:solidFill>
                  <a:srgbClr val="EC7C69"/>
                </a:solidFill>
              </a:rPr>
              <a:t>Bouwvergunning </a:t>
            </a:r>
            <a:r>
              <a:rPr lang="en-IE" sz="2200" b="1" dirty="0">
                <a:solidFill>
                  <a:srgbClr val="EC7C69"/>
                </a:solidFill>
              </a:rPr>
              <a:t>en ontwikkelingsbeperkingen </a:t>
            </a:r>
            <a:r>
              <a:rPr lang="en-US" sz="2200" b="1" dirty="0">
                <a:solidFill>
                  <a:srgbClr val="494949"/>
                </a:solidFill>
              </a:rPr>
              <a:t>(wat u mag bouwen)</a:t>
            </a:r>
            <a:r>
              <a:rPr lang="en-US" sz="2200" dirty="0">
                <a:solidFill>
                  <a:srgbClr val="494949"/>
                </a:solidFill>
              </a:rPr>
              <a:t>: Het verkrijgen van een bouwvergunning is een cruciale stap voordat met de ontwikkeling kan worden begonnen. </a:t>
            </a:r>
            <a:r>
              <a:rPr lang="en-IE" sz="2200" dirty="0">
                <a:solidFill>
                  <a:srgbClr val="494949"/>
                </a:solidFill>
              </a:rPr>
              <a:t>Onderzoek de lokale bestemmingsplannen, strategieën voor plattelandstoerisme, Natura 2000-beschermingsmaatregelen en ontwikkelingsplannen voordat u tot aankoop of huur overgaat. </a:t>
            </a:r>
          </a:p>
          <a:p>
            <a:pPr marL="457200" indent="-457200">
              <a:buClr>
                <a:srgbClr val="EC7C69"/>
              </a:buClr>
              <a:buFont typeface="+mj-lt"/>
              <a:buAutoNum type="arabicPeriod" startAt="4"/>
            </a:pPr>
            <a:r>
              <a:rPr lang="en-IE" sz="2200" b="1" dirty="0">
                <a:solidFill>
                  <a:srgbClr val="EC7C69"/>
                </a:solidFill>
              </a:rPr>
              <a:t>Het selecteren van de grond: </a:t>
            </a:r>
            <a:r>
              <a:rPr lang="en-IE" sz="2200" dirty="0">
                <a:solidFill>
                  <a:srgbClr val="494949"/>
                </a:solidFill>
              </a:rPr>
              <a:t>Het verwerven van grond die geschikt is voor toeristische ontwikkeling kan een </a:t>
            </a:r>
            <a:r>
              <a:rPr lang="en-IE" sz="2200" b="1" dirty="0">
                <a:solidFill>
                  <a:srgbClr val="494949"/>
                </a:solidFill>
              </a:rPr>
              <a:t>aanzienlijke initiële investering </a:t>
            </a:r>
            <a:r>
              <a:rPr lang="en-IE" sz="2200" dirty="0">
                <a:solidFill>
                  <a:srgbClr val="494949"/>
                </a:solidFill>
              </a:rPr>
              <a:t>vergen</a:t>
            </a:r>
            <a:r>
              <a:rPr lang="en-IE" sz="2200" b="1" dirty="0">
                <a:solidFill>
                  <a:srgbClr val="494949"/>
                </a:solidFill>
              </a:rPr>
              <a:t>. </a:t>
            </a:r>
            <a:r>
              <a:rPr lang="en-IE" sz="2200" dirty="0">
                <a:solidFill>
                  <a:srgbClr val="494949"/>
                </a:solidFill>
              </a:rPr>
              <a:t>Dit omvat de aankoopprijs van de grond, mogelijke kosten in verband met herbestemming (als de grond nog niet bestemd is voor toerisme of gemengd gebruik) en de kosten voor het bouwrijp maken van het terrein. </a:t>
            </a:r>
          </a:p>
          <a:p>
            <a:pPr marL="457200" indent="-457200">
              <a:buClr>
                <a:srgbClr val="EC7C69"/>
              </a:buClr>
              <a:buFont typeface="+mj-lt"/>
              <a:buAutoNum type="arabicPeriod" startAt="4"/>
            </a:pPr>
            <a:endParaRPr lang="en-IE" sz="2200" dirty="0">
              <a:solidFill>
                <a:srgbClr val="494949"/>
              </a:solidFill>
            </a:endParaRPr>
          </a:p>
          <a:p>
            <a:pPr lvl="1">
              <a:buClr>
                <a:srgbClr val="EC7C69"/>
              </a:buClr>
            </a:pPr>
            <a:r>
              <a:rPr lang="en-IE" sz="2200" i="1" dirty="0">
                <a:solidFill>
                  <a:srgbClr val="494949"/>
                </a:solidFill>
              </a:rPr>
              <a:t>Voldoet het aan de behoeften en verwachtingen van uw doelgroep, bijvoorbeeld wellness, ecotoerisme of romantische koppels? </a:t>
            </a:r>
          </a:p>
          <a:p>
            <a:pPr marL="457200" indent="-457200">
              <a:buClr>
                <a:srgbClr val="EC7C69"/>
              </a:buClr>
              <a:buFont typeface="+mj-lt"/>
              <a:buAutoNum type="arabicPeriod" startAt="4"/>
            </a:pPr>
            <a:endParaRPr lang="en-IE" sz="2200" dirty="0">
              <a:solidFill>
                <a:srgbClr val="494949"/>
              </a:solidFill>
            </a:endParaRPr>
          </a:p>
          <a:p>
            <a:pPr marL="457200" indent="-457200">
              <a:buClr>
                <a:srgbClr val="EC7C69"/>
              </a:buClr>
              <a:buFont typeface="+mj-lt"/>
              <a:buAutoNum type="arabicPeriod" startAt="4"/>
            </a:pPr>
            <a:endParaRPr lang="en-IE" sz="2200" b="1" dirty="0">
              <a:solidFill>
                <a:srgbClr val="494949"/>
              </a:solidFill>
            </a:endParaRPr>
          </a:p>
          <a:p>
            <a:pPr marL="457200" indent="-457200">
              <a:buClr>
                <a:srgbClr val="EC7C69"/>
              </a:buClr>
              <a:buFont typeface="+mj-lt"/>
              <a:buAutoNum type="arabicPeriod" startAt="4"/>
            </a:pPr>
            <a:endParaRPr lang="en-US" sz="2200" dirty="0">
              <a:solidFill>
                <a:srgbClr val="494949"/>
              </a:solidFill>
            </a:endParaRPr>
          </a:p>
        </p:txBody>
      </p:sp>
      <p:pic>
        <p:nvPicPr>
          <p:cNvPr id="14" name="Picture 13">
            <a:extLst>
              <a:ext uri="{FF2B5EF4-FFF2-40B4-BE49-F238E27FC236}">
                <a16:creationId xmlns:a16="http://schemas.microsoft.com/office/drawing/2014/main" id="{11B44A39-4A3F-678C-A521-C92BFCBF633A}"/>
              </a:ext>
            </a:extLst>
          </p:cNvPr>
          <p:cNvPicPr>
            <a:picLocks noChangeAspect="1"/>
          </p:cNvPicPr>
          <p:nvPr/>
        </p:nvPicPr>
        <p:blipFill>
          <a:blip r:embed="rId2">
            <a:alphaModFix amt="33000"/>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53155" t="-1" r="5047" b="49903"/>
          <a:stretch/>
        </p:blipFill>
        <p:spPr>
          <a:xfrm>
            <a:off x="-1004034" y="4198867"/>
            <a:ext cx="3580276" cy="2659133"/>
          </a:xfrm>
          <a:prstGeom prst="rect">
            <a:avLst/>
          </a:prstGeom>
        </p:spPr>
      </p:pic>
      <p:sp>
        <p:nvSpPr>
          <p:cNvPr id="5" name="Text Placeholder 5">
            <a:extLst>
              <a:ext uri="{FF2B5EF4-FFF2-40B4-BE49-F238E27FC236}">
                <a16:creationId xmlns:a16="http://schemas.microsoft.com/office/drawing/2014/main" id="{AF0ABD27-AA7E-9029-6D4D-A8F326DA5125}"/>
              </a:ext>
            </a:extLst>
          </p:cNvPr>
          <p:cNvSpPr txBox="1">
            <a:spLocks/>
          </p:cNvSpPr>
          <p:nvPr/>
        </p:nvSpPr>
        <p:spPr>
          <a:xfrm>
            <a:off x="2576242" y="180311"/>
            <a:ext cx="8395403" cy="146468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900"/>
              </a:lnSpc>
            </a:pPr>
            <a:r>
              <a:rPr lang="en-US" dirty="0"/>
              <a:t>Overzicht en belangrijke kostenoverwegingen bij het opzetten van</a:t>
            </a:r>
          </a:p>
          <a:p>
            <a:pPr>
              <a:lnSpc>
                <a:spcPts val="2900"/>
              </a:lnSpc>
            </a:pPr>
            <a:endParaRPr lang="en-US" dirty="0"/>
          </a:p>
        </p:txBody>
      </p:sp>
      <p:sp>
        <p:nvSpPr>
          <p:cNvPr id="6" name="Text Placeholder 3">
            <a:extLst>
              <a:ext uri="{FF2B5EF4-FFF2-40B4-BE49-F238E27FC236}">
                <a16:creationId xmlns:a16="http://schemas.microsoft.com/office/drawing/2014/main" id="{3A7E7557-8792-4C22-86E7-E16B4B71652C}"/>
              </a:ext>
            </a:extLst>
          </p:cNvPr>
          <p:cNvSpPr txBox="1">
            <a:spLocks/>
          </p:cNvSpPr>
          <p:nvPr/>
        </p:nvSpPr>
        <p:spPr>
          <a:xfrm rot="16200000">
            <a:off x="-1643725" y="2596929"/>
            <a:ext cx="5537624" cy="122910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620"/>
              </a:lnSpc>
            </a:pPr>
            <a:r>
              <a:rPr lang="en-US" dirty="0">
                <a:solidFill>
                  <a:schemeClr val="bg1"/>
                </a:solidFill>
              </a:rPr>
              <a:t>alternatieve toeristische accommodatie </a:t>
            </a:r>
          </a:p>
        </p:txBody>
      </p:sp>
    </p:spTree>
    <p:extLst>
      <p:ext uri="{BB962C8B-B14F-4D97-AF65-F5344CB8AC3E}">
        <p14:creationId xmlns:p14="http://schemas.microsoft.com/office/powerpoint/2010/main" val="428196137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15296</TotalTime>
  <Words>3324</Words>
  <Application>Microsoft Office PowerPoint</Application>
  <PresentationFormat>Widescreen</PresentationFormat>
  <Paragraphs>282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docId:3EEF6E659BFE35088C60627B7BAAB299</cp:keywords>
  <cp:lastModifiedBy>Laura Magan (MMS,Ireland)</cp:lastModifiedBy>
  <cp:revision>476</cp:revision>
  <dcterms:created xsi:type="dcterms:W3CDTF">2020-10-14T13:32:04Z</dcterms:created>
  <dcterms:modified xsi:type="dcterms:W3CDTF">2026-02-12T17:39:29Z</dcterms:modified>
</cp:coreProperties>
</file>