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3"/>
  </p:notesMasterIdLst>
  <p:sldIdLst>
    <p:sldId id="7700" r:id="rId5"/>
    <p:sldId id="7774" r:id="rId6"/>
    <p:sldId id="7696" r:id="rId7"/>
    <p:sldId id="7697" r:id="rId8"/>
    <p:sldId id="7776" r:id="rId9"/>
    <p:sldId id="7732" r:id="rId10"/>
    <p:sldId id="7761" r:id="rId11"/>
    <p:sldId id="7716" r:id="rId12"/>
    <p:sldId id="7802" r:id="rId13"/>
    <p:sldId id="7821" r:id="rId14"/>
    <p:sldId id="7787" r:id="rId15"/>
    <p:sldId id="7750" r:id="rId16"/>
    <p:sldId id="7803" r:id="rId17"/>
    <p:sldId id="7808" r:id="rId18"/>
    <p:sldId id="7822" r:id="rId19"/>
    <p:sldId id="7823" r:id="rId20"/>
    <p:sldId id="7804" r:id="rId21"/>
    <p:sldId id="7809" r:id="rId22"/>
    <p:sldId id="7825" r:id="rId23"/>
    <p:sldId id="7815" r:id="rId24"/>
    <p:sldId id="7816" r:id="rId25"/>
    <p:sldId id="7826" r:id="rId26"/>
    <p:sldId id="7827" r:id="rId27"/>
    <p:sldId id="7828" r:id="rId28"/>
    <p:sldId id="7813" r:id="rId29"/>
    <p:sldId id="7814" r:id="rId30"/>
    <p:sldId id="7817" r:id="rId31"/>
    <p:sldId id="7818" r:id="rId32"/>
    <p:sldId id="7819" r:id="rId33"/>
    <p:sldId id="7805" r:id="rId34"/>
    <p:sldId id="7810" r:id="rId35"/>
    <p:sldId id="7765" r:id="rId36"/>
    <p:sldId id="7829" r:id="rId37"/>
    <p:sldId id="7830" r:id="rId38"/>
    <p:sldId id="7806" r:id="rId39"/>
    <p:sldId id="7811" r:id="rId40"/>
    <p:sldId id="7812" r:id="rId41"/>
    <p:sldId id="7831" r:id="rId42"/>
    <p:sldId id="7832" r:id="rId43"/>
    <p:sldId id="7807" r:id="rId44"/>
    <p:sldId id="7820" r:id="rId45"/>
    <p:sldId id="7824" r:id="rId46"/>
    <p:sldId id="7833" r:id="rId47"/>
    <p:sldId id="7834" r:id="rId48"/>
    <p:sldId id="7835" r:id="rId49"/>
    <p:sldId id="7749" r:id="rId50"/>
    <p:sldId id="7777"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49BA07-5AD8-DBE6-CF8D-1978A2CC3BDE}" name="Mojca Polak" initials="MP" userId="S::mojcap@vsgt.si::f5a19fb5-0c1a-495c-9bf1-b8f787f236a4" providerId="AD"/>
  <p188:author id="{AFFBDE77-884B-9F7C-9277-DC642D787AB9}" name="Tatjana Klakočar" initials="TK" userId="S::tatjana.klakocar@vsgt.si::52d434e4-ce75-449b-9aeb-5e821878ed4a" providerId="AD"/>
  <p188:author id="{7185227C-FBA7-F28C-370D-E5FB3AEC3332}" name="Helena Rošker" initials="HR" userId="S::helena.rosker@vsgt.si::7b461ed6-2d3c-4d34-a497-aaaf122d41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FFFFFF"/>
    <a:srgbClr val="000000"/>
    <a:srgbClr val="0C4659"/>
    <a:srgbClr val="82CCCA"/>
    <a:srgbClr val="E5BEAC"/>
    <a:srgbClr val="FBA63B"/>
    <a:srgbClr val="F6B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ematski slog 1 – poudarek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9"/>
    <p:restoredTop sz="94703"/>
  </p:normalViewPr>
  <p:slideViewPr>
    <p:cSldViewPr snapToGrid="0">
      <p:cViewPr varScale="1">
        <p:scale>
          <a:sx n="101" d="100"/>
          <a:sy n="101" d="100"/>
        </p:scale>
        <p:origin x="648"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CB2C-F1CB-FDA8-EDA2-00188FE95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1A3FA-5600-C601-F259-C607F78F6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6A841-8151-297B-23A1-9D38491415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C017A8-85B2-EB10-6488-781F906DF408}"/>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1182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0C424-8DFE-2BDD-8BC9-87A8E7104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74A2B-A222-E8C8-B36B-0B0AAFC3C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8D2AC-3159-F9D1-553D-354F405D55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65335E-5E3A-9056-BC44-07C593AA3FA6}"/>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278758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2454F-472A-892A-BCD9-6F162041E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D49AF-CA26-E275-860B-F776BD583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78996-0DF9-9B50-B4B8-5DA3CB8787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E302D4-AA46-691C-4675-51E980924732}"/>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10370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A0037-F72E-6381-43AA-55AFEB6EE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4D45D-DD6F-5AC7-B186-0681102EE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2BF37-B67E-ED5F-954D-6125C9B23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D35002-93FE-AC9F-C73D-AC477A3DEEE4}"/>
              </a:ext>
            </a:extLst>
          </p:cNvPr>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412919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91472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B37E-964B-AB72-BA13-C9103CF30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70A7-AFCC-5F48-A82E-6F196DA22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7C27F-1532-692B-4061-917E96A655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E358E8-0DB4-0DE7-512F-B757A9CEFCA6}"/>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91744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9C6-1F76-D283-6F6B-788DABA71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7BCB9-1CF6-36F4-E0F2-0023BAEBD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D293B-4BF0-AE22-C8FE-8BE6883D8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977EB6-19B5-B08A-AA08-C34049126E6E}"/>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20524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6" name="Picture Placeholder 5">
            <a:extLst>
              <a:ext uri="{FF2B5EF4-FFF2-40B4-BE49-F238E27FC236}">
                <a16:creationId xmlns:a16="http://schemas.microsoft.com/office/drawing/2014/main" id="{B57A0897-365C-F020-9DA9-404E01CA3FCF}"/>
              </a:ext>
            </a:extLst>
          </p:cNvPr>
          <p:cNvSpPr>
            <a:spLocks noGrp="1"/>
          </p:cNvSpPr>
          <p:nvPr>
            <p:ph type="pic" sz="quarter" idx="19"/>
          </p:nvPr>
        </p:nvSpPr>
        <p:spPr>
          <a:xfrm>
            <a:off x="5556660" y="1504119"/>
            <a:ext cx="6625593" cy="4688660"/>
          </a:xfrm>
          <a:custGeom>
            <a:avLst/>
            <a:gdLst>
              <a:gd name="connsiteX0" fmla="*/ 2343788 w 6625593"/>
              <a:gd name="connsiteY0" fmla="*/ 0 h 4688660"/>
              <a:gd name="connsiteX1" fmla="*/ 2475903 w 6625593"/>
              <a:gd name="connsiteY1" fmla="*/ 4894 h 4688660"/>
              <a:gd name="connsiteX2" fmla="*/ 2475903 w 6625593"/>
              <a:gd name="connsiteY2" fmla="*/ 0 h 4688660"/>
              <a:gd name="connsiteX3" fmla="*/ 6625593 w 6625593"/>
              <a:gd name="connsiteY3" fmla="*/ 0 h 4688660"/>
              <a:gd name="connsiteX4" fmla="*/ 6625593 w 6625593"/>
              <a:gd name="connsiteY4" fmla="*/ 4688660 h 4688660"/>
              <a:gd name="connsiteX5" fmla="*/ 2475902 w 6625593"/>
              <a:gd name="connsiteY5" fmla="*/ 4688660 h 4688660"/>
              <a:gd name="connsiteX6" fmla="*/ 2475902 w 6625593"/>
              <a:gd name="connsiteY6" fmla="*/ 4683768 h 4688660"/>
              <a:gd name="connsiteX7" fmla="*/ 2343788 w 6625593"/>
              <a:gd name="connsiteY7" fmla="*/ 4688660 h 4688660"/>
              <a:gd name="connsiteX8" fmla="*/ 0 w 6625593"/>
              <a:gd name="connsiteY8" fmla="*/ 2344330 h 4688660"/>
              <a:gd name="connsiteX9" fmla="*/ 2343788 w 6625593"/>
              <a:gd name="connsiteY9" fmla="*/ 0 h 46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5593" h="4688660">
                <a:moveTo>
                  <a:pt x="2343788" y="0"/>
                </a:moveTo>
                <a:cubicBezTo>
                  <a:pt x="2387826" y="0"/>
                  <a:pt x="2436759" y="0"/>
                  <a:pt x="2475903" y="4894"/>
                </a:cubicBezTo>
                <a:lnTo>
                  <a:pt x="2475903" y="0"/>
                </a:lnTo>
                <a:lnTo>
                  <a:pt x="6625593" y="0"/>
                </a:lnTo>
                <a:lnTo>
                  <a:pt x="6625593" y="4688660"/>
                </a:lnTo>
                <a:lnTo>
                  <a:pt x="2475902" y="4688660"/>
                </a:lnTo>
                <a:lnTo>
                  <a:pt x="2475902" y="4683768"/>
                </a:lnTo>
                <a:cubicBezTo>
                  <a:pt x="2431864" y="4688660"/>
                  <a:pt x="2387826" y="4688660"/>
                  <a:pt x="2343788" y="4688660"/>
                </a:cubicBezTo>
                <a:cubicBezTo>
                  <a:pt x="1047120" y="4688660"/>
                  <a:pt x="0" y="3641299"/>
                  <a:pt x="0" y="2344330"/>
                </a:cubicBezTo>
                <a:cubicBezTo>
                  <a:pt x="0" y="1047364"/>
                  <a:pt x="1052015" y="0"/>
                  <a:pt x="2343788"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C1BFAA7-5C51-1B85-0416-B618602BB541}"/>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F8BCD776-2F5B-36E8-564B-D2FCD2353FA8}"/>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21E54BD-6E9C-DE90-0360-35EBE7771A4E}"/>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83BDE30D-7861-35DB-FD1C-22EBFBC7DBD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D02554EE-DB0C-A410-7EC0-2349483D4422}"/>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05ADF305-9729-EBF6-6871-AD4EAAA24DF0}"/>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AE7BCC6C-1F62-2A05-4B86-20C83071417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AEED314-A215-651F-2A19-A0D19A61A368}"/>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007AAA6-FD9D-4A00-EB3C-C6A43683BEE3}"/>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18B292F1-DE83-6013-A684-72355DFE871F}"/>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8C9A820C-0F18-A160-A6EC-47C0C23F66F3}"/>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0FBE4776-C042-C2CB-A234-94EE55403ECF}"/>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A485E15E-EC0A-D24E-AA07-36AAAAFE5D7D}"/>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E18A1419-5A25-A438-6930-39215E2C9312}"/>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0E01A6A6-594F-B2A6-E146-6F0FFA50793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7418E8F3-0304-98AE-BF51-840A0B6A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CF598388-49EE-ADEF-8D30-50C5FAF12842}"/>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30D27C86-761D-90C8-7390-3F4EA05C8F43}"/>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A8451FA7-0D7D-3EC4-210C-CEE16E5865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46A940BE-D1B8-640D-0E6A-9C20C93A0613}"/>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1267A8B7-5FD7-4B51-1DCD-D1876E065E9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C8F2E14E-A069-B15C-09D5-A87F5A3E85D3}"/>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727DABEC-305A-3694-CF35-B7EDE1CE19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5C230-6DD9-F268-420D-C670740E1C39}"/>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FDF278E2-0FF4-3F95-E9AD-D2A491D64232}"/>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8D8A6306-A764-B61E-34F8-A42D8A8865F2}"/>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D27690FA-D379-C131-7473-69714207C9E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963C0F08-7D9C-8CCD-B80E-F6670CA179E3}"/>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DF19D60F-3768-9D7A-A9F9-1081A2355829}"/>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86379B-7FAF-8715-69CF-0F277902359C}"/>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34772E51-CC26-8FA9-76FD-407E7575B46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253630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B397F8-8B2E-4FBD-1A95-F5C7ACE8E4D6}"/>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F41455B6-E37E-CDAC-681A-E661F4B6F2A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BB01229C-ACC3-FB30-4236-468E8A82BB93}"/>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75A9E2-B718-B4FE-990F-57093D567F8E}"/>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68F8A079-EA73-1E74-0D69-1C6C425EB517}"/>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9FCE3611-81C5-42E2-B668-0A83EFB774A8}"/>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5E4281C-49AF-3455-AE01-EF2ACF5D4F1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0F49F975-4C9B-8936-454E-BE37DE0ADAC3}"/>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594332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3113ABA8-E563-FF2B-3647-3C3EEBF56B35}"/>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D09FD758-63B1-E4FC-180D-FF8C3A6C196E}"/>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3A5735A2-5F14-357E-E3F0-91FCBE3469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9619BDA4-0676-F504-B776-817048E544E7}"/>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38F28D73-8017-8FF7-9394-624EA3B64D77}"/>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CCFC1C4E-EB80-30B9-AF01-BCE58090DB0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DBC24BD2-A095-99AA-725D-54D17183FB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41452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69259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52962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30C08CF-6444-C306-CBAD-418C3BAC433C}"/>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8A11F7-3D21-0536-0A99-04B9A4F2D91D}"/>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C8AB248D-3B49-80D7-4239-3A1D835860E3}"/>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E3A14F38-2076-1A58-611A-60445EE68FA9}"/>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B285ECA2-6098-BC50-F19F-15E100631761}"/>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FDB40A3A-0623-1C4F-DC86-6FE79AE4A42B}"/>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18F13A2-902E-6F94-6A60-02EE1066E55E}"/>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AF6B3437-387E-51E7-1809-1C933EB242F6}"/>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E8419DC5-59F5-1258-1FCD-BE68138426B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6F0CD7C8-DECD-53C1-B776-AA89B97A4136}"/>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1B096C5E-9FEF-9C44-715F-EA0572836B12}"/>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C9D3308C-E4DB-AE28-A59B-DEC0FEF58C31}"/>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F6AC641D-B8AB-7003-DD0B-E4A692B930B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24A40BFB-49BF-FC52-B2F0-7C7B268C4FD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0F49A44-3665-A808-6DA1-DE97D97DB962}"/>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F8C87BEB-EBE5-EB02-A321-F3700DDB1FA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72AD1A52-2699-B9BC-0D8F-BE08AA1DF9A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C518A9-05E1-E0A0-5F57-AC442BDC3459}"/>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DF8334B-63CA-D7EB-79B5-15D29DA2BE18}"/>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
        <p:nvSpPr>
          <p:cNvPr id="7" name="Slide Number Placeholder 5">
            <a:extLst>
              <a:ext uri="{FF2B5EF4-FFF2-40B4-BE49-F238E27FC236}">
                <a16:creationId xmlns:a16="http://schemas.microsoft.com/office/drawing/2014/main" id="{E9BB738F-619F-0AA1-3E91-96158E0AFAB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6" r:id="rId36"/>
    <p:sldLayoutId id="2147483917" r:id="rId37"/>
    <p:sldLayoutId id="2147483918" r:id="rId38"/>
    <p:sldLayoutId id="2147483919" r:id="rId39"/>
    <p:sldLayoutId id="214748392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nuki.io/en-si" TargetMode="External"/><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hyperlink" Target="https://www.avigilon.com/blog/hotel-door-lock-systems?utm_source=chatgpt.com"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hyperlink" Target="https://www.lookdigitalsignage.com/blog/smart-hotel-technology-guide?utm_source=chatgpt.com"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5" Type="http://schemas.openxmlformats.org/officeDocument/2006/relationships/hyperlink" Target="https://www.velikaplanina.si/en/accomodation/chalets-on-velika-planina/" TargetMode="Externa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hyperlink" Target="https://www.canarytechnologies.com/post/hotel-loyalty-program-tips"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hyperlink" Target="https://h2hotel.com/?sjrncid=GA_19729263341&amp;sjrnaid=GA_649012747665&amp;gad_source=1&amp;gad_campaignid=19729263341&amp;gbraid=0AAAAADCeIWaKRAcBdDvgEncz1JQOWqL17&amp;gclid=CjwKCAjw6ZTCBhBOEiwAqfwJd8dBHUX9dGoyytHrO7bIkJ_rSPr1G6z8ycYB5lS0__Uy9kwDU2orvBoCRqAQAvD_BwE&amp;gclsrc=aw.ds" TargetMode="External"/><Relationship Id="rId5" Type="http://schemas.openxmlformats.org/officeDocument/2006/relationships/image" Target="../media/image26.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www.velikaplanina.si/en/2021/12/30/chalet-rusovc/" TargetMode="External"/><Relationship Id="rId7" Type="http://schemas.openxmlformats.org/officeDocument/2006/relationships/hyperlink" Target="https://irishheritage.ie/" TargetMode="External"/><Relationship Id="rId2" Type="http://schemas.openxmlformats.org/officeDocument/2006/relationships/hyperlink" Target="https://glampinghub.com/slovenia/gorizia/soca/vacation-rentals-bovec-slovenia/" TargetMode="External"/><Relationship Id="rId1" Type="http://schemas.openxmlformats.org/officeDocument/2006/relationships/slideLayout" Target="../slideLayouts/slideLayout15.xml"/><Relationship Id="rId6" Type="http://schemas.openxmlformats.org/officeDocument/2006/relationships/hyperlink" Target="https://www.airbnb.si/rooms/34692739?search_mode=regular_search&amp;adults=1&amp;check_in=2025-06-27&amp;check_out=2025-07-02&amp;children=0&amp;infants=0&amp;source_impression_id=p3_1749469933_P3TdnoK_dnKWzX0E&amp;previous_page_section_name=1000&amp;federated_search_id=16f235e5-c0c3-42df-a0b4-30fb68384e1d" TargetMode="External"/><Relationship Id="rId5" Type="http://schemas.openxmlformats.org/officeDocument/2006/relationships/hyperlink" Target="https://www.drumhiernyhideaway.ie/en/" TargetMode="External"/><Relationship Id="rId4" Type="http://schemas.openxmlformats.org/officeDocument/2006/relationships/hyperlink" Target="https://firbas.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hoteltechreport.com/news/hotel-upselling" TargetMode="Externa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hyperlink" Target="chrome-extension://efaidnbmnnnibpcajpcglclefindmkaj/https:/database.centralbaltic.eu/sites/default/files/Guidebook_for_Rural_Lifestyle_destination_and_product_development.pdf?utm_source=chatgpt.com" TargetMode="Externa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Module 5 </a:t>
            </a:r>
            <a:r>
              <a:rPr lang="en-GB" b="0" dirty="0"/>
              <a:t>(Deel 2)</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Gastenervaring – Gastvrijheid met hart, impact op afstand en levensvatbaarheid</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10401862" y="2249394"/>
            <a:ext cx="3580276" cy="2659133"/>
          </a:xfrm>
          <a:prstGeom prst="rect">
            <a:avLst/>
          </a:prstGeom>
        </p:spPr>
      </p:pic>
      <p:pic>
        <p:nvPicPr>
          <p:cNvPr id="10" name="Picture Placeholder 9" descr="A person and person standing in front of a bulletin board&#10;&#10;AI-generated content may be incorrect.">
            <a:extLst>
              <a:ext uri="{FF2B5EF4-FFF2-40B4-BE49-F238E27FC236}">
                <a16:creationId xmlns:a16="http://schemas.microsoft.com/office/drawing/2014/main" id="{646318D5-E0D5-84C4-4020-BF62F4953D17}"/>
              </a:ext>
            </a:extLst>
          </p:cNvPr>
          <p:cNvPicPr>
            <a:picLocks noGrp="1" noChangeAspect="1"/>
          </p:cNvPicPr>
          <p:nvPr>
            <p:ph type="pic" sz="quarter" idx="19"/>
          </p:nvPr>
        </p:nvPicPr>
        <p:blipFill>
          <a:blip r:embed="rId3"/>
          <a:srcRect t="27554" b="27554"/>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CB656-E7B1-628D-89D3-B5497591E270}"/>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0C74B47F-C0C8-ED05-00F8-AC05A96ECE7F}"/>
              </a:ext>
            </a:extLst>
          </p:cNvPr>
          <p:cNvSpPr txBox="1">
            <a:spLocks/>
          </p:cNvSpPr>
          <p:nvPr/>
        </p:nvSpPr>
        <p:spPr>
          <a:xfrm>
            <a:off x="629645" y="326823"/>
            <a:ext cx="909537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Voorbeeld van een spreadsheet (Google Sheets of Excel) Eenvoudige, goedkope hulpmiddelen voor kleine eigendommen </a:t>
            </a:r>
          </a:p>
          <a:p>
            <a:pPr>
              <a:lnSpc>
                <a:spcPts val="3720"/>
              </a:lnSpc>
            </a:pPr>
            <a:endParaRPr lang="en-US" dirty="0"/>
          </a:p>
        </p:txBody>
      </p:sp>
      <p:cxnSp>
        <p:nvCxnSpPr>
          <p:cNvPr id="10" name="Straight Connector 9">
            <a:extLst>
              <a:ext uri="{FF2B5EF4-FFF2-40B4-BE49-F238E27FC236}">
                <a16:creationId xmlns:a16="http://schemas.microsoft.com/office/drawing/2014/main" id="{F64E1A83-FA87-9009-AC37-53682F6E7228}"/>
              </a:ext>
            </a:extLst>
          </p:cNvPr>
          <p:cNvCxnSpPr>
            <a:cxnSpLocks/>
          </p:cNvCxnSpPr>
          <p:nvPr/>
        </p:nvCxnSpPr>
        <p:spPr>
          <a:xfrm>
            <a:off x="0" y="1866716"/>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245B435-E9DC-C3C0-1910-43CFFFE6604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graphicFrame>
        <p:nvGraphicFramePr>
          <p:cNvPr id="4" name="Tabela 7">
            <a:extLst>
              <a:ext uri="{FF2B5EF4-FFF2-40B4-BE49-F238E27FC236}">
                <a16:creationId xmlns:a16="http://schemas.microsoft.com/office/drawing/2014/main" id="{A9529556-CC6E-06BE-2575-965A546303C3}"/>
              </a:ext>
            </a:extLst>
          </p:cNvPr>
          <p:cNvGraphicFramePr>
            <a:graphicFrameLocks noGrp="1"/>
          </p:cNvGraphicFramePr>
          <p:nvPr>
            <p:extLst>
              <p:ext uri="{D42A27DB-BD31-4B8C-83A1-F6EECF244321}">
                <p14:modId xmlns:p14="http://schemas.microsoft.com/office/powerpoint/2010/main" val="373517663"/>
              </p:ext>
            </p:extLst>
          </p:nvPr>
        </p:nvGraphicFramePr>
        <p:xfrm>
          <a:off x="629646" y="3155049"/>
          <a:ext cx="10856500" cy="2856567"/>
        </p:xfrm>
        <a:graphic>
          <a:graphicData uri="http://schemas.openxmlformats.org/drawingml/2006/table">
            <a:tbl>
              <a:tblPr firstRow="1" bandRow="1">
                <a:tableStyleId>{5C22544A-7EE6-4342-B048-85BDC9FD1C3A}</a:tableStyleId>
              </a:tblPr>
              <a:tblGrid>
                <a:gridCol w="1085650">
                  <a:extLst>
                    <a:ext uri="{9D8B030D-6E8A-4147-A177-3AD203B41FA5}">
                      <a16:colId xmlns:a16="http://schemas.microsoft.com/office/drawing/2014/main" val="1270846710"/>
                    </a:ext>
                  </a:extLst>
                </a:gridCol>
                <a:gridCol w="1085650">
                  <a:extLst>
                    <a:ext uri="{9D8B030D-6E8A-4147-A177-3AD203B41FA5}">
                      <a16:colId xmlns:a16="http://schemas.microsoft.com/office/drawing/2014/main" val="2593133321"/>
                    </a:ext>
                  </a:extLst>
                </a:gridCol>
                <a:gridCol w="1085650">
                  <a:extLst>
                    <a:ext uri="{9D8B030D-6E8A-4147-A177-3AD203B41FA5}">
                      <a16:colId xmlns:a16="http://schemas.microsoft.com/office/drawing/2014/main" val="1275087557"/>
                    </a:ext>
                  </a:extLst>
                </a:gridCol>
                <a:gridCol w="1085650">
                  <a:extLst>
                    <a:ext uri="{9D8B030D-6E8A-4147-A177-3AD203B41FA5}">
                      <a16:colId xmlns:a16="http://schemas.microsoft.com/office/drawing/2014/main" val="652615595"/>
                    </a:ext>
                  </a:extLst>
                </a:gridCol>
                <a:gridCol w="1085650">
                  <a:extLst>
                    <a:ext uri="{9D8B030D-6E8A-4147-A177-3AD203B41FA5}">
                      <a16:colId xmlns:a16="http://schemas.microsoft.com/office/drawing/2014/main" val="2006107493"/>
                    </a:ext>
                  </a:extLst>
                </a:gridCol>
                <a:gridCol w="1085650">
                  <a:extLst>
                    <a:ext uri="{9D8B030D-6E8A-4147-A177-3AD203B41FA5}">
                      <a16:colId xmlns:a16="http://schemas.microsoft.com/office/drawing/2014/main" val="3203266427"/>
                    </a:ext>
                  </a:extLst>
                </a:gridCol>
                <a:gridCol w="1085650">
                  <a:extLst>
                    <a:ext uri="{9D8B030D-6E8A-4147-A177-3AD203B41FA5}">
                      <a16:colId xmlns:a16="http://schemas.microsoft.com/office/drawing/2014/main" val="3026706224"/>
                    </a:ext>
                  </a:extLst>
                </a:gridCol>
                <a:gridCol w="1044353">
                  <a:extLst>
                    <a:ext uri="{9D8B030D-6E8A-4147-A177-3AD203B41FA5}">
                      <a16:colId xmlns:a16="http://schemas.microsoft.com/office/drawing/2014/main" val="1977853743"/>
                    </a:ext>
                  </a:extLst>
                </a:gridCol>
                <a:gridCol w="1126947">
                  <a:extLst>
                    <a:ext uri="{9D8B030D-6E8A-4147-A177-3AD203B41FA5}">
                      <a16:colId xmlns:a16="http://schemas.microsoft.com/office/drawing/2014/main" val="3051162876"/>
                    </a:ext>
                  </a:extLst>
                </a:gridCol>
                <a:gridCol w="1085650">
                  <a:extLst>
                    <a:ext uri="{9D8B030D-6E8A-4147-A177-3AD203B41FA5}">
                      <a16:colId xmlns:a16="http://schemas.microsoft.com/office/drawing/2014/main" val="3828334495"/>
                    </a:ext>
                  </a:extLst>
                </a:gridCol>
              </a:tblGrid>
              <a:tr h="815910">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12 </a:t>
                      </a:r>
                      <a:r>
                        <a:rPr lang="sl-SI" sz="1800" b="0" err="1">
                          <a:solidFill>
                            <a:srgbClr val="414141"/>
                          </a:solidFill>
                          <a:latin typeface="Calibri" panose="020F0502020204030204" pitchFamily="34" charset="0"/>
                          <a:cs typeface="Calibri" panose="020F0502020204030204" pitchFamily="34" charset="0"/>
                        </a:rPr>
                        <a:t>juni</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16 </a:t>
                      </a:r>
                      <a:r>
                        <a:rPr lang="sl-SI" sz="1800" b="0" err="1">
                          <a:solidFill>
                            <a:srgbClr val="414141"/>
                          </a:solidFill>
                          <a:latin typeface="Calibri" panose="020F0502020204030204" pitchFamily="34" charset="0"/>
                          <a:cs typeface="Calibri" panose="020F0502020204030204" pitchFamily="34" charset="0"/>
                        </a:rPr>
                        <a:t>juni</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De heer Novak M.</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2</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Ontbijt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Lavander app.</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120 €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Nieuw</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1826310"/>
                  </a:ext>
                </a:extLst>
              </a:tr>
              <a:tr h="574442">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14 </a:t>
                      </a:r>
                      <a:r>
                        <a:rPr lang="sl-SI" sz="1800" b="0" err="1">
                          <a:solidFill>
                            <a:srgbClr val="414141"/>
                          </a:solidFill>
                          <a:latin typeface="Calibri" panose="020F0502020204030204" pitchFamily="34" charset="0"/>
                          <a:cs typeface="Calibri" panose="020F0502020204030204" pitchFamily="34" charset="0"/>
                        </a:rPr>
                        <a:t>juni</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16 </a:t>
                      </a:r>
                      <a:r>
                        <a:rPr lang="sl-SI" sz="1800" b="0" err="1">
                          <a:solidFill>
                            <a:srgbClr val="414141"/>
                          </a:solidFill>
                          <a:latin typeface="Calibri" panose="020F0502020204030204" pitchFamily="34" charset="0"/>
                          <a:cs typeface="Calibri" panose="020F0502020204030204" pitchFamily="34" charset="0"/>
                        </a:rPr>
                        <a:t>juni</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Mevrouw           Fras 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3 (met </a:t>
                      </a:r>
                      <a:r>
                        <a:rPr lang="sl-SI" sz="1800" b="0" err="1">
                          <a:solidFill>
                            <a:srgbClr val="414141"/>
                          </a:solidFill>
                          <a:latin typeface="Calibri" panose="020F0502020204030204" pitchFamily="34" charset="0"/>
                          <a:cs typeface="Calibri" panose="020F0502020204030204" pitchFamily="34" charset="0"/>
                        </a:rPr>
                        <a:t>kind</a:t>
                      </a:r>
                      <a:r>
                        <a:rPr lang="sl-SI" sz="1800" b="0">
                          <a:solidFill>
                            <a:srgbClr val="414141"/>
                          </a:solidFill>
                          <a:latin typeface="Calibri" panose="020F0502020204030204" pitchFamily="34" charset="0"/>
                          <a:cs typeface="Calibri" panose="020F0502020204030204" pitchFamily="34" charset="0"/>
                        </a:rPr>
                        <a: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Halfpension</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Chestnut </a:t>
                      </a:r>
                      <a:r>
                        <a:rPr lang="sl-SI" sz="1800" b="0">
                          <a:solidFill>
                            <a:srgbClr val="414141"/>
                          </a:solidFill>
                          <a:latin typeface="Calibri" panose="020F0502020204030204" pitchFamily="34" charset="0"/>
                          <a:cs typeface="Calibri" panose="020F0502020204030204" pitchFamily="34" charset="0"/>
                        </a:rPr>
                        <a:t>Suite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160 €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Vroeg inchecken</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Nieuw</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29974"/>
                  </a:ext>
                </a:extLst>
              </a:tr>
              <a:tr h="1298848">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25 </a:t>
                      </a:r>
                      <a:r>
                        <a:rPr lang="sl-SI" sz="1800" b="0" err="1">
                          <a:solidFill>
                            <a:srgbClr val="414141"/>
                          </a:solidFill>
                          <a:latin typeface="Calibri" panose="020F0502020204030204" pitchFamily="34" charset="0"/>
                          <a:cs typeface="Calibri" panose="020F0502020204030204" pitchFamily="34" charset="0"/>
                        </a:rPr>
                        <a:t>juni</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30 </a:t>
                      </a:r>
                      <a:r>
                        <a:rPr lang="sl-SI" sz="1800" b="0" err="1">
                          <a:solidFill>
                            <a:srgbClr val="414141"/>
                          </a:solidFill>
                          <a:latin typeface="Calibri" panose="020F0502020204030204" pitchFamily="34" charset="0"/>
                          <a:cs typeface="Calibri" panose="020F0502020204030204" pitchFamily="34" charset="0"/>
                        </a:rPr>
                        <a:t>juni</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Mevrouw </a:t>
                      </a:r>
                      <a:r>
                        <a:rPr lang="sl-SI" sz="1800" b="0">
                          <a:solidFill>
                            <a:srgbClr val="414141"/>
                          </a:solidFill>
                          <a:latin typeface="Calibri" panose="020F0502020204030204" pitchFamily="34" charset="0"/>
                          <a:cs typeface="Calibri" panose="020F0502020204030204" pitchFamily="34" charset="0"/>
                        </a:rPr>
                        <a:t>Kokol 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4  (met </a:t>
                      </a:r>
                      <a:r>
                        <a:rPr lang="sl-SI" sz="1800" b="0" err="1">
                          <a:solidFill>
                            <a:srgbClr val="414141"/>
                          </a:solidFill>
                          <a:latin typeface="Calibri" panose="020F0502020204030204" pitchFamily="34" charset="0"/>
                          <a:cs typeface="Calibri" panose="020F0502020204030204" pitchFamily="34" charset="0"/>
                        </a:rPr>
                        <a:t>kind</a:t>
                      </a:r>
                      <a:r>
                        <a:rPr lang="sl-SI" sz="1800" b="0">
                          <a:solidFill>
                            <a:srgbClr val="414141"/>
                          </a:solidFill>
                          <a:latin typeface="Calibri" panose="020F0502020204030204" pitchFamily="34" charset="0"/>
                          <a:cs typeface="Calibri" panose="020F0502020204030204" pitchFamily="34" charset="0"/>
                        </a:rPr>
                        <a: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Volpension</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Walnut Cottage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250 €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Glutenvrij </a:t>
                      </a:r>
                      <a:r>
                        <a:rPr lang="sl-SI" sz="1800" b="0">
                          <a:solidFill>
                            <a:srgbClr val="414141"/>
                          </a:solidFill>
                          <a:latin typeface="Calibri" panose="020F0502020204030204" pitchFamily="34" charset="0"/>
                          <a:cs typeface="Calibri" panose="020F0502020204030204" pitchFamily="34" charset="0"/>
                        </a:rPr>
                        <a:t>dieet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Terugkomers - ze zijn dol op Walnut Cottage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01095"/>
                  </a:ext>
                </a:extLst>
              </a:tr>
            </a:tbl>
          </a:graphicData>
        </a:graphic>
      </p:graphicFrame>
      <p:sp>
        <p:nvSpPr>
          <p:cNvPr id="8" name="TextBox 7">
            <a:extLst>
              <a:ext uri="{FF2B5EF4-FFF2-40B4-BE49-F238E27FC236}">
                <a16:creationId xmlns:a16="http://schemas.microsoft.com/office/drawing/2014/main" id="{E5406072-2C5D-07BF-8377-AD71C05909B0}"/>
              </a:ext>
            </a:extLst>
          </p:cNvPr>
          <p:cNvSpPr txBox="1"/>
          <p:nvPr/>
        </p:nvSpPr>
        <p:spPr>
          <a:xfrm>
            <a:off x="518160" y="2880320"/>
            <a:ext cx="1159619"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Inchecken</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0F31243-1627-FFB6-1E6D-155CC4A13A26}"/>
              </a:ext>
            </a:extLst>
          </p:cNvPr>
          <p:cNvSpPr txBox="1"/>
          <p:nvPr/>
        </p:nvSpPr>
        <p:spPr>
          <a:xfrm>
            <a:off x="1574801" y="2880320"/>
            <a:ext cx="1424094"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Uitchecken</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0DE6A8CB-99E0-FA02-4D93-8783E67F7149}"/>
              </a:ext>
            </a:extLst>
          </p:cNvPr>
          <p:cNvSpPr txBox="1"/>
          <p:nvPr/>
        </p:nvSpPr>
        <p:spPr>
          <a:xfrm>
            <a:off x="2741386" y="2636663"/>
            <a:ext cx="1424094" cy="579646"/>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Gast</a:t>
            </a:r>
            <a:r>
              <a:rPr lang="sl-SI" sz="1800" b="1" dirty="0">
                <a:solidFill>
                  <a:srgbClr val="EC7C69"/>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 </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Naam</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3753FE8F-A46B-B091-0897-401D5DB93283}"/>
              </a:ext>
            </a:extLst>
          </p:cNvPr>
          <p:cNvSpPr txBox="1"/>
          <p:nvPr/>
        </p:nvSpPr>
        <p:spPr>
          <a:xfrm>
            <a:off x="3780819" y="2880320"/>
            <a:ext cx="954878"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Gasten</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F41EE939-54A3-3E33-AE33-6CC9D01E7C56}"/>
              </a:ext>
            </a:extLst>
          </p:cNvPr>
          <p:cNvSpPr txBox="1"/>
          <p:nvPr/>
        </p:nvSpPr>
        <p:spPr>
          <a:xfrm>
            <a:off x="4846046" y="2880320"/>
            <a:ext cx="1070570"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Service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6" name="TextBox 15">
            <a:extLst>
              <a:ext uri="{FF2B5EF4-FFF2-40B4-BE49-F238E27FC236}">
                <a16:creationId xmlns:a16="http://schemas.microsoft.com/office/drawing/2014/main" id="{81DCDC5D-6F9D-9F3B-C18E-A28A176DC55A}"/>
              </a:ext>
            </a:extLst>
          </p:cNvPr>
          <p:cNvSpPr txBox="1"/>
          <p:nvPr/>
        </p:nvSpPr>
        <p:spPr>
          <a:xfrm>
            <a:off x="5945824" y="2880320"/>
            <a:ext cx="954878"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Kamer</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0BCE5C6B-28E7-4EA8-02F8-8193E8F8BCF0}"/>
              </a:ext>
            </a:extLst>
          </p:cNvPr>
          <p:cNvSpPr txBox="1"/>
          <p:nvPr/>
        </p:nvSpPr>
        <p:spPr>
          <a:xfrm>
            <a:off x="7015808" y="2880320"/>
            <a:ext cx="863976"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Prijs</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id="{2DC876FA-C4C8-0112-97D8-EF671774F066}"/>
              </a:ext>
            </a:extLst>
          </p:cNvPr>
          <p:cNvSpPr txBox="1"/>
          <p:nvPr/>
        </p:nvSpPr>
        <p:spPr>
          <a:xfrm>
            <a:off x="8122286" y="2636663"/>
            <a:ext cx="1206029" cy="579646"/>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Schoonmaak</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Klaar</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4302DE4A-141F-F3C9-A120-43483D0FD0EA}"/>
              </a:ext>
            </a:extLst>
          </p:cNvPr>
          <p:cNvSpPr txBox="1"/>
          <p:nvPr/>
        </p:nvSpPr>
        <p:spPr>
          <a:xfrm>
            <a:off x="9142117" y="2403350"/>
            <a:ext cx="1206029" cy="106695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Opmerkingen</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(Speciaal</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Verzoek)</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F3C6080-B9B3-4409-CE2E-A9954364EDAE}"/>
              </a:ext>
            </a:extLst>
          </p:cNvPr>
          <p:cNvSpPr txBox="1"/>
          <p:nvPr/>
        </p:nvSpPr>
        <p:spPr>
          <a:xfrm>
            <a:off x="10278636" y="2403350"/>
            <a:ext cx="1288842" cy="106695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Nieuw of</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Terugkerende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Gast</a:t>
            </a:r>
            <a:r>
              <a:rPr lang="sl-SI" b="1" dirty="0">
                <a:solidFill>
                  <a:srgbClr val="EC7C69"/>
                </a:solidFill>
                <a:highlight>
                  <a:srgbClr val="EC7C69"/>
                </a:highlight>
                <a:latin typeface="Calibri" panose="020F0502020204030204" pitchFamily="34" charset="0"/>
                <a:cs typeface="Calibri" panose="020F0502020204030204" pitchFamily="34" charset="0"/>
              </a:rPr>
              <a:t>.</a:t>
            </a: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a:p>
            <a:pPr algn="l">
              <a:lnSpc>
                <a:spcPts val="1860"/>
              </a:lnSpc>
            </a:pP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p:txBody>
      </p:sp>
      <p:pic>
        <p:nvPicPr>
          <p:cNvPr id="22" name="Graphic 21" descr="Checkbox Ticked with solid fill">
            <a:extLst>
              <a:ext uri="{FF2B5EF4-FFF2-40B4-BE49-F238E27FC236}">
                <a16:creationId xmlns:a16="http://schemas.microsoft.com/office/drawing/2014/main" id="{01925392-8AA6-A0A8-14D0-C1D1DB93A1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6573" y="3903509"/>
            <a:ext cx="561746" cy="561078"/>
          </a:xfrm>
          <a:prstGeom prst="rect">
            <a:avLst/>
          </a:prstGeom>
        </p:spPr>
      </p:pic>
      <p:pic>
        <p:nvPicPr>
          <p:cNvPr id="24" name="Graphic 23" descr="Checkbox Crossed with solid fill">
            <a:extLst>
              <a:ext uri="{FF2B5EF4-FFF2-40B4-BE49-F238E27FC236}">
                <a16:creationId xmlns:a16="http://schemas.microsoft.com/office/drawing/2014/main" id="{1A9834B7-5B8B-1C68-F292-3092F79A42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6573" y="3101010"/>
            <a:ext cx="561746" cy="561078"/>
          </a:xfrm>
          <a:prstGeom prst="rect">
            <a:avLst/>
          </a:prstGeom>
        </p:spPr>
      </p:pic>
      <p:pic>
        <p:nvPicPr>
          <p:cNvPr id="25" name="Graphic 24" descr="Checkbox Ticked with solid fill">
            <a:extLst>
              <a:ext uri="{FF2B5EF4-FFF2-40B4-BE49-F238E27FC236}">
                <a16:creationId xmlns:a16="http://schemas.microsoft.com/office/drawing/2014/main" id="{E71C588C-7F0B-91F6-87E0-A854D0D5A8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6573" y="4471557"/>
            <a:ext cx="561746" cy="561078"/>
          </a:xfrm>
          <a:prstGeom prst="rect">
            <a:avLst/>
          </a:prstGeom>
        </p:spPr>
      </p:pic>
    </p:spTree>
    <p:extLst>
      <p:ext uri="{BB962C8B-B14F-4D97-AF65-F5344CB8AC3E}">
        <p14:creationId xmlns:p14="http://schemas.microsoft.com/office/powerpoint/2010/main" val="171605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59D3-CAC8-BA86-35F6-C3BA03F4544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65C5A16-5582-7DE8-4FBF-C1BECAAC27A8}"/>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Gereedschap dat past bij uw behoeften en budget </a:t>
            </a:r>
          </a:p>
          <a:p>
            <a:pPr>
              <a:lnSpc>
                <a:spcPts val="3720"/>
              </a:lnSpc>
            </a:pPr>
            <a:endParaRPr lang="en-US" dirty="0"/>
          </a:p>
        </p:txBody>
      </p:sp>
      <p:cxnSp>
        <p:nvCxnSpPr>
          <p:cNvPr id="10" name="Straight Connector 9">
            <a:extLst>
              <a:ext uri="{FF2B5EF4-FFF2-40B4-BE49-F238E27FC236}">
                <a16:creationId xmlns:a16="http://schemas.microsoft.com/office/drawing/2014/main" id="{2D46B51D-22AC-60CF-7DBE-05E2D7BFBB3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26C013C-8020-C863-4A64-8650A7BD42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4" name="Text Placeholder 5">
            <a:extLst>
              <a:ext uri="{FF2B5EF4-FFF2-40B4-BE49-F238E27FC236}">
                <a16:creationId xmlns:a16="http://schemas.microsoft.com/office/drawing/2014/main" id="{EE8B1A88-3254-25BC-D2CD-EC0840171D21}"/>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u moet doen:</a:t>
            </a:r>
          </a:p>
        </p:txBody>
      </p:sp>
      <p:sp>
        <p:nvSpPr>
          <p:cNvPr id="5" name="Text Placeholder 4">
            <a:extLst>
              <a:ext uri="{FF2B5EF4-FFF2-40B4-BE49-F238E27FC236}">
                <a16:creationId xmlns:a16="http://schemas.microsoft.com/office/drawing/2014/main" id="{165AF458-63D5-BEE7-00F8-5F3B1400DCDD}"/>
              </a:ext>
            </a:extLst>
          </p:cNvPr>
          <p:cNvSpPr txBox="1">
            <a:spLocks/>
          </p:cNvSpPr>
          <p:nvPr/>
        </p:nvSpPr>
        <p:spPr>
          <a:xfrm>
            <a:off x="629644" y="1961808"/>
            <a:ext cx="669819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Schrijf uw 5 belangrijkste administratieve taken op (bijv. berichten versturen, agenda's synchroniseren).</a:t>
            </a:r>
          </a:p>
          <a:p>
            <a:pPr marL="342900" indent="-342900">
              <a:lnSpc>
                <a:spcPts val="2240"/>
              </a:lnSpc>
              <a:buClr>
                <a:srgbClr val="459597"/>
              </a:buClr>
              <a:buFont typeface="Arial" panose="020B0604020202020204" pitchFamily="34" charset="0"/>
              <a:buChar char="•"/>
            </a:pPr>
            <a:r>
              <a:rPr lang="en-GB" sz="2200" dirty="0">
                <a:solidFill>
                  <a:srgbClr val="414141"/>
                </a:solidFill>
              </a:rPr>
              <a:t>Koppel elke taak aan de eenvoudigste tool die er is. Als u bijvoorbeeld dubbele boekingen krijgt, hebt u agendasynchronisatie nodig.</a:t>
            </a:r>
          </a:p>
          <a:p>
            <a:pPr marL="342900" indent="-342900">
              <a:lnSpc>
                <a:spcPts val="2240"/>
              </a:lnSpc>
              <a:buClr>
                <a:srgbClr val="459597"/>
              </a:buClr>
              <a:buFont typeface="Arial" panose="020B0604020202020204" pitchFamily="34" charset="0"/>
              <a:buChar char="•"/>
            </a:pPr>
            <a:r>
              <a:rPr lang="en-GB" sz="2200" dirty="0">
                <a:solidFill>
                  <a:srgbClr val="414141"/>
                </a:solidFill>
              </a:rPr>
              <a:t>Kies voor channel managers zoals Beds24 of </a:t>
            </a:r>
            <a:r>
              <a:rPr lang="en-GB" sz="2200" dirty="0" err="1">
                <a:solidFill>
                  <a:srgbClr val="414141"/>
                </a:solidFill>
              </a:rPr>
              <a:t>Syncbnb </a:t>
            </a:r>
            <a:r>
              <a:rPr lang="en-GB" sz="2200" dirty="0">
                <a:solidFill>
                  <a:srgbClr val="414141"/>
                </a:solidFill>
              </a:rPr>
              <a:t>als u op meer dan één platform actief bent.</a:t>
            </a:r>
          </a:p>
          <a:p>
            <a:pPr marL="342900" indent="-342900">
              <a:lnSpc>
                <a:spcPts val="2240"/>
              </a:lnSpc>
              <a:buClr>
                <a:srgbClr val="459597"/>
              </a:buClr>
              <a:buFont typeface="Arial" panose="020B0604020202020204" pitchFamily="34" charset="0"/>
              <a:buChar char="•"/>
            </a:pPr>
            <a:r>
              <a:rPr lang="en-GB" sz="2200" dirty="0">
                <a:solidFill>
                  <a:srgbClr val="414141"/>
                </a:solidFill>
              </a:rPr>
              <a:t>Als u alleen parttime of seizoensgebonden verhuurt, kies dan voor tools die weinig onderhoud vergen.</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613AC102-9CDF-EDB5-CE97-74B8612B9482}"/>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F7D23C0A-50FC-78DB-0E3F-870CF557BA39}"/>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Evalueer uw toolgebruik elke 6 maanden: wat is nuttig en wat niet?</a:t>
            </a:r>
          </a:p>
          <a:p>
            <a:pPr marL="342900" indent="-342900" algn="l">
              <a:lnSpc>
                <a:spcPts val="2340"/>
              </a:lnSpc>
              <a:spcBef>
                <a:spcPts val="0"/>
              </a:spcBef>
              <a:buFont typeface="Arial" panose="020B0604020202020204" pitchFamily="34" charset="0"/>
              <a:buChar char="•"/>
            </a:pPr>
            <a:r>
              <a:rPr lang="en-IE" sz="2200" dirty="0"/>
              <a:t>Laat u niet verleiden door 'alles-in-één'-software als u maar een paar functies nodig hebt.</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C4EC1FAF-B837-5ECB-4838-5A2C98630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3" name="Picture Placeholder 7">
            <a:extLst>
              <a:ext uri="{FF2B5EF4-FFF2-40B4-BE49-F238E27FC236}">
                <a16:creationId xmlns:a16="http://schemas.microsoft.com/office/drawing/2014/main" id="{14A3186B-F9EF-5A4B-FD5D-24B68A6E94C7}"/>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6" name="Text Placeholder 7">
            <a:extLst>
              <a:ext uri="{FF2B5EF4-FFF2-40B4-BE49-F238E27FC236}">
                <a16:creationId xmlns:a16="http://schemas.microsoft.com/office/drawing/2014/main" id="{E7909E01-F967-EED1-BAB4-7DDF2B1A0CE5}"/>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Fotocredits: </a:t>
            </a:r>
            <a:r>
              <a:rPr lang="en-US" sz="1200" dirty="0">
                <a:solidFill>
                  <a:schemeClr val="bg1"/>
                </a:solidFill>
              </a:rPr>
              <a:t>The Birdbox, Donegal Treehouse, Ierland</a:t>
            </a:r>
            <a:endParaRPr lang="en-GB" sz="1200" dirty="0">
              <a:solidFill>
                <a:schemeClr val="bg1"/>
              </a:solidFill>
            </a:endParaRPr>
          </a:p>
        </p:txBody>
      </p:sp>
    </p:spTree>
    <p:extLst>
      <p:ext uri="{BB962C8B-B14F-4D97-AF65-F5344CB8AC3E}">
        <p14:creationId xmlns:p14="http://schemas.microsoft.com/office/powerpoint/2010/main" val="278694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9268-AA05-11C1-4D2F-1E7E622A0F9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272A7BB-2283-24CD-7B33-FC2B41645216}"/>
              </a:ext>
            </a:extLst>
          </p:cNvPr>
          <p:cNvSpPr>
            <a:spLocks noGrp="1"/>
          </p:cNvSpPr>
          <p:nvPr>
            <p:ph type="body" sz="quarter" idx="4294967295"/>
          </p:nvPr>
        </p:nvSpPr>
        <p:spPr>
          <a:xfrm>
            <a:off x="937707" y="773293"/>
            <a:ext cx="8339643" cy="720752"/>
          </a:xfrm>
          <a:prstGeom prst="rect">
            <a:avLst/>
          </a:prstGeom>
        </p:spPr>
        <p:txBody>
          <a:bodyPr/>
          <a:lstStyle/>
          <a:p>
            <a:pPr marL="0" indent="0">
              <a:lnSpc>
                <a:spcPts val="3720"/>
              </a:lnSpc>
              <a:spcBef>
                <a:spcPts val="0"/>
              </a:spcBef>
              <a:buNone/>
            </a:pPr>
            <a:r>
              <a:rPr lang="en-US" sz="3600" b="1" dirty="0">
                <a:solidFill>
                  <a:srgbClr val="EC7C69"/>
                </a:solidFill>
              </a:rPr>
              <a:t>Praktische oefening: </a:t>
            </a:r>
          </a:p>
          <a:p>
            <a:pPr marL="0" indent="0">
              <a:lnSpc>
                <a:spcPts val="3720"/>
              </a:lnSpc>
              <a:spcBef>
                <a:spcPts val="0"/>
              </a:spcBef>
              <a:buNone/>
            </a:pPr>
            <a:r>
              <a:rPr lang="en-US" sz="3600" b="1" dirty="0">
                <a:solidFill>
                  <a:srgbClr val="EC7C69"/>
                </a:solidFill>
              </a:rPr>
              <a:t>Gereedschapplanning voor uw eigendom</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66AEEB0B-7293-6617-CBA0-91D38FECB1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6DD1865-1232-92B4-CC82-D4F105E1504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12</a:t>
            </a:fld>
            <a:endParaRPr lang="fr-CA" sz="1200" dirty="0">
              <a:solidFill>
                <a:schemeClr val="bg1"/>
              </a:solidFill>
            </a:endParaRPr>
          </a:p>
        </p:txBody>
      </p:sp>
      <p:pic>
        <p:nvPicPr>
          <p:cNvPr id="2" name="Picture 1">
            <a:extLst>
              <a:ext uri="{FF2B5EF4-FFF2-40B4-BE49-F238E27FC236}">
                <a16:creationId xmlns:a16="http://schemas.microsoft.com/office/drawing/2014/main" id="{EF87050E-2F95-7A50-2242-80F46F4A76C7}"/>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101190" y="4507409"/>
            <a:ext cx="3580276" cy="2659133"/>
          </a:xfrm>
          <a:prstGeom prst="rect">
            <a:avLst/>
          </a:prstGeom>
        </p:spPr>
      </p:pic>
      <p:sp>
        <p:nvSpPr>
          <p:cNvPr id="3" name="Text Placeholder 1">
            <a:extLst>
              <a:ext uri="{FF2B5EF4-FFF2-40B4-BE49-F238E27FC236}">
                <a16:creationId xmlns:a16="http://schemas.microsoft.com/office/drawing/2014/main" id="{956BCAB2-7198-B0C4-5E70-BBDCFE95962D}"/>
              </a:ext>
            </a:extLst>
          </p:cNvPr>
          <p:cNvSpPr txBox="1">
            <a:spLocks/>
          </p:cNvSpPr>
          <p:nvPr/>
        </p:nvSpPr>
        <p:spPr>
          <a:xfrm>
            <a:off x="5201221" y="3340608"/>
            <a:ext cx="5418011" cy="2475492"/>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buClr>
                <a:srgbClr val="459597"/>
              </a:buClr>
              <a:buFont typeface="+mj-lt"/>
              <a:buAutoNum type="arabicPeriod"/>
            </a:pPr>
            <a:r>
              <a:rPr lang="en-IE" sz="2200" b="1" dirty="0">
                <a:solidFill>
                  <a:srgbClr val="414141"/>
                </a:solidFill>
              </a:rPr>
              <a:t>Kies drie tools </a:t>
            </a:r>
            <a:r>
              <a:rPr lang="en-IE" sz="2200" dirty="0">
                <a:solidFill>
                  <a:srgbClr val="414141"/>
                </a:solidFill>
              </a:rPr>
              <a:t>(bijv. PMS, berichtenverkeer, kalendersynchronisatie, slim slot) die u zou gebruiken en leg uit waarom. </a:t>
            </a:r>
          </a:p>
          <a:p>
            <a:pPr marL="457200" indent="-457200" algn="l">
              <a:lnSpc>
                <a:spcPts val="2340"/>
              </a:lnSpc>
              <a:spcBef>
                <a:spcPts val="0"/>
              </a:spcBef>
              <a:buClr>
                <a:srgbClr val="459597"/>
              </a:buClr>
              <a:buFont typeface="+mj-lt"/>
              <a:buAutoNum type="arabicPeriod"/>
            </a:pPr>
            <a:r>
              <a:rPr lang="en-IE" sz="2200" b="1" dirty="0">
                <a:solidFill>
                  <a:srgbClr val="414141"/>
                </a:solidFill>
              </a:rPr>
              <a:t>Baseer uw redenering </a:t>
            </a:r>
            <a:r>
              <a:rPr lang="en-IE" sz="2200" dirty="0">
                <a:solidFill>
                  <a:srgbClr val="414141"/>
                </a:solidFill>
              </a:rPr>
              <a:t>op </a:t>
            </a:r>
            <a:r>
              <a:rPr lang="en-IE" sz="2200" b="1" dirty="0">
                <a:solidFill>
                  <a:srgbClr val="414141"/>
                </a:solidFill>
              </a:rPr>
              <a:t>eenvoud, kosten en gastbeleving.</a:t>
            </a: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7" name="Freeform 6">
            <a:extLst>
              <a:ext uri="{FF2B5EF4-FFF2-40B4-BE49-F238E27FC236}">
                <a16:creationId xmlns:a16="http://schemas.microsoft.com/office/drawing/2014/main" id="{E236871C-96D0-0ECA-B271-437EAB8A65CE}"/>
              </a:ext>
            </a:extLst>
          </p:cNvPr>
          <p:cNvSpPr/>
          <p:nvPr/>
        </p:nvSpPr>
        <p:spPr>
          <a:xfrm rot="5400000" flipH="1">
            <a:off x="302266" y="2513439"/>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1">
            <a:extLst>
              <a:ext uri="{FF2B5EF4-FFF2-40B4-BE49-F238E27FC236}">
                <a16:creationId xmlns:a16="http://schemas.microsoft.com/office/drawing/2014/main" id="{282F1881-F3BB-1BF3-1F1D-7626CF463217}"/>
              </a:ext>
            </a:extLst>
          </p:cNvPr>
          <p:cNvSpPr txBox="1">
            <a:spLocks/>
          </p:cNvSpPr>
          <p:nvPr/>
        </p:nvSpPr>
        <p:spPr>
          <a:xfrm>
            <a:off x="1202984" y="2537144"/>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Taakbeschrijving:</a:t>
            </a:r>
          </a:p>
          <a:p>
            <a:pPr algn="l">
              <a:lnSpc>
                <a:spcPts val="2340"/>
              </a:lnSpc>
              <a:spcBef>
                <a:spcPts val="0"/>
              </a:spcBef>
              <a:spcAft>
                <a:spcPts val="1200"/>
              </a:spcAft>
            </a:pPr>
            <a:br>
              <a:rPr lang="en-IE" sz="2200" dirty="0"/>
            </a:br>
            <a:r>
              <a:rPr lang="en-IE" sz="2200" dirty="0"/>
              <a:t>Stel u voor dat u gasten ontvangt in een klein appartement. </a:t>
            </a:r>
          </a:p>
          <a:p>
            <a:pPr algn="l">
              <a:lnSpc>
                <a:spcPts val="2340"/>
              </a:lnSpc>
              <a:spcBef>
                <a:spcPts val="0"/>
              </a:spcBef>
              <a:spcAft>
                <a:spcPts val="1200"/>
              </a:spcAft>
            </a:pPr>
            <a:endParaRPr lang="en-IE" sz="2200" dirty="0"/>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4088458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8F7A-ABFF-4C63-1CFA-A3D1913F09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8B2459F-7F2E-1ADF-A11E-95DFD848E186}"/>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35DF090C-7B6D-1D20-542F-06A6C576D237}"/>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9607FB28-CDBA-5F49-0149-588D5A33A416}"/>
              </a:ext>
            </a:extLst>
          </p:cNvPr>
          <p:cNvSpPr>
            <a:spLocks noGrp="1"/>
          </p:cNvSpPr>
          <p:nvPr>
            <p:ph type="body" sz="quarter" idx="16"/>
          </p:nvPr>
        </p:nvSpPr>
        <p:spPr>
          <a:xfrm>
            <a:off x="4061011" y="330907"/>
            <a:ext cx="5448748" cy="803654"/>
          </a:xfrm>
          <a:prstGeom prst="rect">
            <a:avLst/>
          </a:prstGeom>
        </p:spPr>
        <p:txBody>
          <a:bodyPr/>
          <a:lstStyle/>
          <a:p>
            <a:r>
              <a:rPr lang="en-US" sz="2800" dirty="0"/>
              <a:t>De belangrijke taken automatiseren</a:t>
            </a:r>
          </a:p>
          <a:p>
            <a:endParaRPr lang="en-US" sz="2800" dirty="0"/>
          </a:p>
        </p:txBody>
      </p:sp>
      <p:sp>
        <p:nvSpPr>
          <p:cNvPr id="4" name="Text Placeholder 3">
            <a:extLst>
              <a:ext uri="{FF2B5EF4-FFF2-40B4-BE49-F238E27FC236}">
                <a16:creationId xmlns:a16="http://schemas.microsoft.com/office/drawing/2014/main" id="{20273FC3-A96F-DA4C-78B8-7D1B910FE439}"/>
              </a:ext>
            </a:extLst>
          </p:cNvPr>
          <p:cNvSpPr>
            <a:spLocks noGrp="1"/>
          </p:cNvSpPr>
          <p:nvPr>
            <p:ph type="body" sz="quarter" idx="21"/>
          </p:nvPr>
        </p:nvSpPr>
        <p:spPr>
          <a:xfrm>
            <a:off x="4061011" y="1609887"/>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Automatisering kan u tijd besparen, maar werkt alleen goed als het op de juiste manier wordt gebruikt.  In dit deel bekijken we wat u kunt automatiseren, zoals incheckinformatie, herinneringen voor beoordelingen en korte berichten van gasten, en wat u persoonlijk moet houden.</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U ontdekt gratis of goedkope tools waarmee u snel kunt reageren, updates kunt versturen en alles onder controle kunt houden. Eenvoudige sjablonen en basissystemen zoals Google Sheets kunnen u daarbij goed van pas komen.</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We laten zien hoe u net genoeg kunt automatiseren om uw leven gemakkelijker te maken, zonder dat uw gastvrijheid robotachtig aanvoelt. Het doel is om minder tijd te besteden aan kleine taken en meer tijd te besteden aan het welkom heten van gasten.</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4554FA8-5E8B-51B5-86B5-272D8D35F50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pic>
        <p:nvPicPr>
          <p:cNvPr id="3" name="Picture 2">
            <a:extLst>
              <a:ext uri="{FF2B5EF4-FFF2-40B4-BE49-F238E27FC236}">
                <a16:creationId xmlns:a16="http://schemas.microsoft.com/office/drawing/2014/main" id="{AC3AF1B8-C5F9-9572-42A1-C4A8EC884A9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84315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4717-D2C7-604D-AC03-4B0C8C1FE67F}"/>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5B209BA9-AC12-007D-8438-86F4996CE45F}"/>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BFE2EE69-6313-331E-9B9A-E1D6C4F88E2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Wat te automatiseren (en wat niet) </a:t>
            </a:r>
          </a:p>
          <a:p>
            <a:pPr>
              <a:lnSpc>
                <a:spcPts val="3720"/>
              </a:lnSpc>
            </a:pPr>
            <a:endParaRPr lang="en-US" dirty="0"/>
          </a:p>
        </p:txBody>
      </p:sp>
      <p:cxnSp>
        <p:nvCxnSpPr>
          <p:cNvPr id="10" name="Straight Connector 9">
            <a:extLst>
              <a:ext uri="{FF2B5EF4-FFF2-40B4-BE49-F238E27FC236}">
                <a16:creationId xmlns:a16="http://schemas.microsoft.com/office/drawing/2014/main" id="{56CD3B0B-A2CC-E8D0-D8A0-A6A605BF66D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20A74C2-38BF-A732-EF8D-988238885FC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
        <p:nvSpPr>
          <p:cNvPr id="4" name="Text Placeholder 5">
            <a:extLst>
              <a:ext uri="{FF2B5EF4-FFF2-40B4-BE49-F238E27FC236}">
                <a16:creationId xmlns:a16="http://schemas.microsoft.com/office/drawing/2014/main" id="{6894683B-37B0-C68A-AB1E-5359C62F711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ADEB9934-4C63-6EF2-648A-F07E7DFC0B7D}"/>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Automatiseer repetitieve, eenvoudige taken: </a:t>
            </a:r>
            <a:r>
              <a:rPr lang="en-GB" sz="2200" dirty="0">
                <a:solidFill>
                  <a:srgbClr val="414141"/>
                </a:solidFill>
              </a:rPr>
              <a:t>boekingsbevestigingen, incheckinstructies, beoordelingsverzoeken.</a:t>
            </a:r>
          </a:p>
          <a:p>
            <a:pPr marL="342900" indent="-342900">
              <a:lnSpc>
                <a:spcPts val="2240"/>
              </a:lnSpc>
              <a:buClr>
                <a:srgbClr val="459597"/>
              </a:buClr>
              <a:buFont typeface="Arial" panose="020B0604020202020204" pitchFamily="34" charset="0"/>
              <a:buChar char="•"/>
            </a:pPr>
            <a:r>
              <a:rPr lang="en-GB" sz="2200" b="1" dirty="0">
                <a:solidFill>
                  <a:srgbClr val="EC7C69"/>
                </a:solidFill>
              </a:rPr>
              <a:t>Vermijd het automatiseren van emotionele of complexe berichten</a:t>
            </a:r>
            <a:r>
              <a:rPr lang="en-GB" sz="2200" dirty="0">
                <a:solidFill>
                  <a:srgbClr val="414141"/>
                </a:solidFill>
              </a:rPr>
              <a:t>, zoals reacties op klachten.</a:t>
            </a:r>
          </a:p>
          <a:p>
            <a:pPr marL="342900" indent="-342900">
              <a:lnSpc>
                <a:spcPts val="2240"/>
              </a:lnSpc>
              <a:buClr>
                <a:srgbClr val="459597"/>
              </a:buClr>
              <a:buFont typeface="Arial" panose="020B0604020202020204" pitchFamily="34" charset="0"/>
              <a:buChar char="•"/>
            </a:pPr>
            <a:r>
              <a:rPr lang="en-GB" sz="2200" b="1" dirty="0">
                <a:solidFill>
                  <a:srgbClr val="EC7C69"/>
                </a:solidFill>
              </a:rPr>
              <a:t>Maak sjablonen klaar, </a:t>
            </a:r>
            <a:r>
              <a:rPr lang="en-GB" sz="2200" dirty="0">
                <a:solidFill>
                  <a:srgbClr val="414141"/>
                </a:solidFill>
              </a:rPr>
              <a:t>maar voeg indien nodig persoonlijke opmerkingen toe (bijvoorbeeld: "Veel plezier op de boerenmarkt op zaterdag!").</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CF27877D-4A6A-D163-9BDB-94875998067B}"/>
              </a:ext>
            </a:extLst>
          </p:cNvPr>
          <p:cNvSpPr txBox="1">
            <a:spLocks/>
          </p:cNvSpPr>
          <p:nvPr/>
        </p:nvSpPr>
        <p:spPr>
          <a:xfrm>
            <a:off x="7857597"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Test alle geautomatiseerde berichten – lees ze vanuit het perspectief van de gast.</a:t>
            </a:r>
          </a:p>
          <a:p>
            <a:pPr marL="342900" indent="-342900" algn="l">
              <a:lnSpc>
                <a:spcPts val="2340"/>
              </a:lnSpc>
              <a:spcBef>
                <a:spcPts val="0"/>
              </a:spcBef>
              <a:buFont typeface="Arial" panose="020B0604020202020204" pitchFamily="34" charset="0"/>
              <a:buChar char="•"/>
            </a:pPr>
            <a:r>
              <a:rPr lang="en-IE" sz="2200" dirty="0"/>
              <a:t>Bewaar sjablonen in een document of app zodat u ze snel kunt gebruiken (bijvoorbeeld Notes, Google Docs).</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024513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34E6-5C0B-4EBC-6FFA-F253DB38274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DB86F52-16C9-298E-90B0-CEBC0AF45638}"/>
              </a:ext>
            </a:extLst>
          </p:cNvPr>
          <p:cNvSpPr txBox="1">
            <a:spLocks/>
          </p:cNvSpPr>
          <p:nvPr/>
        </p:nvSpPr>
        <p:spPr>
          <a:xfrm>
            <a:off x="609623" y="11520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Tools voor gastberichten, beoordelingen en incheckinformatie </a:t>
            </a:r>
          </a:p>
          <a:p>
            <a:pPr>
              <a:lnSpc>
                <a:spcPts val="3720"/>
              </a:lnSpc>
            </a:pPr>
            <a:endParaRPr lang="en-US" dirty="0"/>
          </a:p>
        </p:txBody>
      </p:sp>
      <p:cxnSp>
        <p:nvCxnSpPr>
          <p:cNvPr id="10" name="Straight Connector 9">
            <a:extLst>
              <a:ext uri="{FF2B5EF4-FFF2-40B4-BE49-F238E27FC236}">
                <a16:creationId xmlns:a16="http://schemas.microsoft.com/office/drawing/2014/main" id="{FC7F724E-3225-A9BC-3792-03FE730C8150}"/>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5F356EE-6FE5-7DCA-2B4E-B34B738DEB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4" name="Text Placeholder 5">
            <a:extLst>
              <a:ext uri="{FF2B5EF4-FFF2-40B4-BE49-F238E27FC236}">
                <a16:creationId xmlns:a16="http://schemas.microsoft.com/office/drawing/2014/main" id="{7C23C0E7-BACF-C381-C772-9CD026A86115}"/>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0965783E-5363-8DB9-7662-3FCCEAE32C37}"/>
              </a:ext>
            </a:extLst>
          </p:cNvPr>
          <p:cNvSpPr txBox="1">
            <a:spLocks/>
          </p:cNvSpPr>
          <p:nvPr/>
        </p:nvSpPr>
        <p:spPr>
          <a:xfrm>
            <a:off x="629645" y="1961808"/>
            <a:ext cx="62030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Gebruik de geplande berichtenfunctie van Airbnb </a:t>
            </a:r>
            <a:r>
              <a:rPr lang="en-GB" sz="2200" dirty="0">
                <a:solidFill>
                  <a:srgbClr val="414141"/>
                </a:solidFill>
              </a:rPr>
              <a:t>of tools van derden, zoals Hospitable, Host Tools of </a:t>
            </a:r>
            <a:r>
              <a:rPr lang="en-GB" sz="2200" dirty="0" err="1">
                <a:solidFill>
                  <a:srgbClr val="414141"/>
                </a:solidFill>
              </a:rPr>
              <a:t>Zeevou</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b="1" dirty="0">
                <a:solidFill>
                  <a:srgbClr val="EC7C69"/>
                </a:solidFill>
              </a:rPr>
              <a:t>Maak een e-mail- of </a:t>
            </a:r>
            <a:r>
              <a:rPr lang="en-GB" sz="2200" dirty="0">
                <a:solidFill>
                  <a:srgbClr val="414141"/>
                </a:solidFill>
              </a:rPr>
              <a:t>WhatsApp-berichtensjabloon met incheckstappen en links naar Google Maps.</a:t>
            </a:r>
          </a:p>
          <a:p>
            <a:pPr marL="342900" indent="-342900">
              <a:lnSpc>
                <a:spcPts val="2240"/>
              </a:lnSpc>
              <a:buClr>
                <a:srgbClr val="459597"/>
              </a:buClr>
              <a:buFont typeface="Arial" panose="020B0604020202020204" pitchFamily="34" charset="0"/>
              <a:buChar char="•"/>
            </a:pPr>
            <a:r>
              <a:rPr lang="en-GB" sz="2200" b="1" dirty="0">
                <a:solidFill>
                  <a:srgbClr val="EC7C69"/>
                </a:solidFill>
              </a:rPr>
              <a:t>Stuur 24 uur </a:t>
            </a:r>
            <a:r>
              <a:rPr lang="en-GB" sz="2200" dirty="0">
                <a:solidFill>
                  <a:srgbClr val="414141"/>
                </a:solidFill>
              </a:rPr>
              <a:t>na het uitchecken op een vriendelijke toon </a:t>
            </a:r>
            <a:r>
              <a:rPr lang="en-GB" sz="2200" b="1" dirty="0">
                <a:solidFill>
                  <a:srgbClr val="EC7C69"/>
                </a:solidFill>
              </a:rPr>
              <a:t>een verzoek om een beoordeling</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02F39215-3AFC-AC0D-1D4C-67A20E949EF8}"/>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5B6CE452-DA94-17B4-F6B8-27DA29240EAE}"/>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Maak een tijdlijn met 'berichtstroom' (bijv. dag van boeking, dag voor aankomst, dag van vertrek).</a:t>
            </a:r>
          </a:p>
          <a:p>
            <a:pPr marL="342900" indent="-342900" algn="l">
              <a:lnSpc>
                <a:spcPts val="2340"/>
              </a:lnSpc>
              <a:spcBef>
                <a:spcPts val="0"/>
              </a:spcBef>
              <a:buFont typeface="Arial" panose="020B0604020202020204" pitchFamily="34" charset="0"/>
              <a:buChar char="•"/>
            </a:pPr>
            <a:r>
              <a:rPr lang="en-IE" sz="2200" dirty="0"/>
              <a:t>Vraag voor WhatsApp of sms altijd toestemming aan de gast om via deze kanalen te communiceren.</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7DC91FAE-B4A8-D465-1812-72DA92F34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3" name="Picture Placeholder 7">
            <a:extLst>
              <a:ext uri="{FF2B5EF4-FFF2-40B4-BE49-F238E27FC236}">
                <a16:creationId xmlns:a16="http://schemas.microsoft.com/office/drawing/2014/main" id="{681AE24A-D27E-C716-1043-5B90F4216FD0}"/>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6" name="Text Placeholder 7">
            <a:extLst>
              <a:ext uri="{FF2B5EF4-FFF2-40B4-BE49-F238E27FC236}">
                <a16:creationId xmlns:a16="http://schemas.microsoft.com/office/drawing/2014/main" id="{D35CB081-A65C-43B9-95E9-BA09B0FC55BB}"/>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Fotocredits: </a:t>
            </a:r>
            <a:r>
              <a:rPr lang="en-US" sz="1200" dirty="0">
                <a:solidFill>
                  <a:schemeClr val="bg1"/>
                </a:solidFill>
              </a:rPr>
              <a:t>The Birdbox, Donegal Treehouse, Ierland</a:t>
            </a:r>
            <a:endParaRPr lang="en-GB" sz="1200" dirty="0">
              <a:solidFill>
                <a:schemeClr val="bg1"/>
              </a:solidFill>
            </a:endParaRPr>
          </a:p>
        </p:txBody>
      </p:sp>
    </p:spTree>
    <p:extLst>
      <p:ext uri="{BB962C8B-B14F-4D97-AF65-F5344CB8AC3E}">
        <p14:creationId xmlns:p14="http://schemas.microsoft.com/office/powerpoint/2010/main" val="3238750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1247-A15B-B17C-BB34-FC3B3C91B43E}"/>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E026D57B-E76B-F4C6-741B-DC83896EE6A0}"/>
              </a:ext>
            </a:extLst>
          </p:cNvPr>
          <p:cNvSpPr/>
          <p:nvPr/>
        </p:nvSpPr>
        <p:spPr>
          <a:xfrm rot="10800000">
            <a:off x="6696581" y="1799846"/>
            <a:ext cx="4363693" cy="5058154"/>
          </a:xfrm>
          <a:custGeom>
            <a:avLst/>
            <a:gdLst>
              <a:gd name="connsiteX0" fmla="*/ 4014016 w 4363693"/>
              <a:gd name="connsiteY0" fmla="*/ 5058154 h 5058154"/>
              <a:gd name="connsiteX1" fmla="*/ 3623219 w 4363693"/>
              <a:gd name="connsiteY1" fmla="*/ 5058154 h 5058154"/>
              <a:gd name="connsiteX2" fmla="*/ 3522789 w 4363693"/>
              <a:gd name="connsiteY2" fmla="*/ 5058154 h 5058154"/>
              <a:gd name="connsiteX3" fmla="*/ 3365779 w 4363693"/>
              <a:gd name="connsiteY3" fmla="*/ 5058154 h 5058154"/>
              <a:gd name="connsiteX4" fmla="*/ 3131993 w 4363693"/>
              <a:gd name="connsiteY4" fmla="*/ 5058154 h 5058154"/>
              <a:gd name="connsiteX5" fmla="*/ 2974982 w 4363693"/>
              <a:gd name="connsiteY5" fmla="*/ 5058154 h 5058154"/>
              <a:gd name="connsiteX6" fmla="*/ 2874553 w 4363693"/>
              <a:gd name="connsiteY6" fmla="*/ 5058154 h 5058154"/>
              <a:gd name="connsiteX7" fmla="*/ 2483756 w 4363693"/>
              <a:gd name="connsiteY7" fmla="*/ 5058154 h 5058154"/>
              <a:gd name="connsiteX8" fmla="*/ 2110502 w 4363693"/>
              <a:gd name="connsiteY8" fmla="*/ 5058154 h 5058154"/>
              <a:gd name="connsiteX9" fmla="*/ 2110500 w 4363693"/>
              <a:gd name="connsiteY9" fmla="*/ 5058154 h 5058154"/>
              <a:gd name="connsiteX10" fmla="*/ 1912613 w 4363693"/>
              <a:gd name="connsiteY10" fmla="*/ 5058154 h 5058154"/>
              <a:gd name="connsiteX11" fmla="*/ 1719706 w 4363693"/>
              <a:gd name="connsiteY11" fmla="*/ 5058154 h 5058154"/>
              <a:gd name="connsiteX12" fmla="*/ 1719702 w 4363693"/>
              <a:gd name="connsiteY12" fmla="*/ 5058154 h 5058154"/>
              <a:gd name="connsiteX13" fmla="*/ 1619277 w 4363693"/>
              <a:gd name="connsiteY13" fmla="*/ 5058154 h 5058154"/>
              <a:gd name="connsiteX14" fmla="*/ 1619275 w 4363693"/>
              <a:gd name="connsiteY14" fmla="*/ 5058154 h 5058154"/>
              <a:gd name="connsiteX15" fmla="*/ 1521815 w 4363693"/>
              <a:gd name="connsiteY15" fmla="*/ 5058154 h 5058154"/>
              <a:gd name="connsiteX16" fmla="*/ 1462266 w 4363693"/>
              <a:gd name="connsiteY16" fmla="*/ 5058154 h 5058154"/>
              <a:gd name="connsiteX17" fmla="*/ 1462263 w 4363693"/>
              <a:gd name="connsiteY17" fmla="*/ 5058154 h 5058154"/>
              <a:gd name="connsiteX18" fmla="*/ 1421385 w 4363693"/>
              <a:gd name="connsiteY18" fmla="*/ 5058154 h 5058154"/>
              <a:gd name="connsiteX19" fmla="*/ 1264376 w 4363693"/>
              <a:gd name="connsiteY19" fmla="*/ 5058154 h 5058154"/>
              <a:gd name="connsiteX20" fmla="*/ 1228479 w 4363693"/>
              <a:gd name="connsiteY20" fmla="*/ 5058154 h 5058154"/>
              <a:gd name="connsiteX21" fmla="*/ 1228478 w 4363693"/>
              <a:gd name="connsiteY21" fmla="*/ 5058154 h 5058154"/>
              <a:gd name="connsiteX22" fmla="*/ 1071469 w 4363693"/>
              <a:gd name="connsiteY22" fmla="*/ 5058154 h 5058154"/>
              <a:gd name="connsiteX23" fmla="*/ 1071467 w 4363693"/>
              <a:gd name="connsiteY23" fmla="*/ 5058154 h 5058154"/>
              <a:gd name="connsiteX24" fmla="*/ 1030589 w 4363693"/>
              <a:gd name="connsiteY24" fmla="*/ 5058154 h 5058154"/>
              <a:gd name="connsiteX25" fmla="*/ 971041 w 4363693"/>
              <a:gd name="connsiteY25" fmla="*/ 5058154 h 5058154"/>
              <a:gd name="connsiteX26" fmla="*/ 971038 w 4363693"/>
              <a:gd name="connsiteY26" fmla="*/ 5058154 h 5058154"/>
              <a:gd name="connsiteX27" fmla="*/ 873578 w 4363693"/>
              <a:gd name="connsiteY27" fmla="*/ 5058154 h 5058154"/>
              <a:gd name="connsiteX28" fmla="*/ 773150 w 4363693"/>
              <a:gd name="connsiteY28" fmla="*/ 5058154 h 5058154"/>
              <a:gd name="connsiteX29" fmla="*/ 771904 w 4363693"/>
              <a:gd name="connsiteY29" fmla="*/ 5058154 h 5058154"/>
              <a:gd name="connsiteX30" fmla="*/ 580244 w 4363693"/>
              <a:gd name="connsiteY30" fmla="*/ 5058154 h 5058154"/>
              <a:gd name="connsiteX31" fmla="*/ 580242 w 4363693"/>
              <a:gd name="connsiteY31" fmla="*/ 5058154 h 5058154"/>
              <a:gd name="connsiteX32" fmla="*/ 538387 w 4363693"/>
              <a:gd name="connsiteY32" fmla="*/ 5058154 h 5058154"/>
              <a:gd name="connsiteX33" fmla="*/ 382352 w 4363693"/>
              <a:gd name="connsiteY33" fmla="*/ 5058154 h 5058154"/>
              <a:gd name="connsiteX34" fmla="*/ 9098 w 4363693"/>
              <a:gd name="connsiteY34" fmla="*/ 5058154 h 5058154"/>
              <a:gd name="connsiteX35" fmla="*/ 9097 w 4363693"/>
              <a:gd name="connsiteY35" fmla="*/ 5058154 h 5058154"/>
              <a:gd name="connsiteX36" fmla="*/ 0 w 4363693"/>
              <a:gd name="connsiteY36" fmla="*/ 5058154 h 5058154"/>
              <a:gd name="connsiteX37" fmla="*/ 0 w 4363693"/>
              <a:gd name="connsiteY37" fmla="*/ 4632031 h 5058154"/>
              <a:gd name="connsiteX38" fmla="*/ 0 w 4363693"/>
              <a:gd name="connsiteY38" fmla="*/ 4544975 h 5058154"/>
              <a:gd name="connsiteX39" fmla="*/ 0 w 4363693"/>
              <a:gd name="connsiteY39" fmla="*/ 3972671 h 5058154"/>
              <a:gd name="connsiteX40" fmla="*/ 0 w 4363693"/>
              <a:gd name="connsiteY40" fmla="*/ 3634204 h 5058154"/>
              <a:gd name="connsiteX41" fmla="*/ 0 w 4363693"/>
              <a:gd name="connsiteY41" fmla="*/ 3208081 h 5058154"/>
              <a:gd name="connsiteX42" fmla="*/ 0 w 4363693"/>
              <a:gd name="connsiteY42" fmla="*/ 3121024 h 5058154"/>
              <a:gd name="connsiteX43" fmla="*/ 0 w 4363693"/>
              <a:gd name="connsiteY43" fmla="*/ 2548722 h 5058154"/>
              <a:gd name="connsiteX44" fmla="*/ 0 w 4363693"/>
              <a:gd name="connsiteY44" fmla="*/ 1722854 h 5058154"/>
              <a:gd name="connsiteX45" fmla="*/ 0 w 4363693"/>
              <a:gd name="connsiteY45" fmla="*/ 1423950 h 5058154"/>
              <a:gd name="connsiteX46" fmla="*/ 0 w 4363693"/>
              <a:gd name="connsiteY46" fmla="*/ 298904 h 5058154"/>
              <a:gd name="connsiteX47" fmla="*/ 0 w 4363693"/>
              <a:gd name="connsiteY47" fmla="*/ 0 h 5058154"/>
              <a:gd name="connsiteX48" fmla="*/ 358773 w 4363693"/>
              <a:gd name="connsiteY48" fmla="*/ 0 h 5058154"/>
              <a:gd name="connsiteX49" fmla="*/ 358773 w 4363693"/>
              <a:gd name="connsiteY49" fmla="*/ 1 h 5058154"/>
              <a:gd name="connsiteX50" fmla="*/ 538388 w 4363693"/>
              <a:gd name="connsiteY50" fmla="*/ 1 h 5058154"/>
              <a:gd name="connsiteX51" fmla="*/ 538388 w 4363693"/>
              <a:gd name="connsiteY51" fmla="*/ 0 h 5058154"/>
              <a:gd name="connsiteX52" fmla="*/ 771904 w 4363693"/>
              <a:gd name="connsiteY52" fmla="*/ 0 h 5058154"/>
              <a:gd name="connsiteX53" fmla="*/ 929918 w 4363693"/>
              <a:gd name="connsiteY53" fmla="*/ 0 h 5058154"/>
              <a:gd name="connsiteX54" fmla="*/ 1320714 w 4363693"/>
              <a:gd name="connsiteY54" fmla="*/ 0 h 5058154"/>
              <a:gd name="connsiteX55" fmla="*/ 1421143 w 4363693"/>
              <a:gd name="connsiteY55" fmla="*/ 0 h 5058154"/>
              <a:gd name="connsiteX56" fmla="*/ 1578154 w 4363693"/>
              <a:gd name="connsiteY56" fmla="*/ 0 h 5058154"/>
              <a:gd name="connsiteX57" fmla="*/ 1811940 w 4363693"/>
              <a:gd name="connsiteY57" fmla="*/ 0 h 5058154"/>
              <a:gd name="connsiteX58" fmla="*/ 1968951 w 4363693"/>
              <a:gd name="connsiteY58" fmla="*/ 0 h 5058154"/>
              <a:gd name="connsiteX59" fmla="*/ 2069379 w 4363693"/>
              <a:gd name="connsiteY59" fmla="*/ 0 h 5058154"/>
              <a:gd name="connsiteX60" fmla="*/ 2460176 w 4363693"/>
              <a:gd name="connsiteY60" fmla="*/ 0 h 5058154"/>
              <a:gd name="connsiteX61" fmla="*/ 2460176 w 4363693"/>
              <a:gd name="connsiteY61" fmla="*/ 1 h 5058154"/>
              <a:gd name="connsiteX62" fmla="*/ 2833434 w 4363693"/>
              <a:gd name="connsiteY62" fmla="*/ 1 h 5058154"/>
              <a:gd name="connsiteX63" fmla="*/ 3224231 w 4363693"/>
              <a:gd name="connsiteY63" fmla="*/ 1 h 5058154"/>
              <a:gd name="connsiteX64" fmla="*/ 3324659 w 4363693"/>
              <a:gd name="connsiteY64" fmla="*/ 1 h 5058154"/>
              <a:gd name="connsiteX65" fmla="*/ 3481671 w 4363693"/>
              <a:gd name="connsiteY65" fmla="*/ 1 h 5058154"/>
              <a:gd name="connsiteX66" fmla="*/ 3715456 w 4363693"/>
              <a:gd name="connsiteY66" fmla="*/ 1 h 5058154"/>
              <a:gd name="connsiteX67" fmla="*/ 3872468 w 4363693"/>
              <a:gd name="connsiteY67" fmla="*/ 1 h 5058154"/>
              <a:gd name="connsiteX68" fmla="*/ 3972896 w 4363693"/>
              <a:gd name="connsiteY68" fmla="*/ 1 h 5058154"/>
              <a:gd name="connsiteX69" fmla="*/ 4363693 w 4363693"/>
              <a:gd name="connsiteY69" fmla="*/ 1 h 5058154"/>
              <a:gd name="connsiteX70" fmla="*/ 4363693 w 4363693"/>
              <a:gd name="connsiteY70" fmla="*/ 404623 h 5058154"/>
              <a:gd name="connsiteX71" fmla="*/ 4363693 w 4363693"/>
              <a:gd name="connsiteY71" fmla="*/ 466171 h 5058154"/>
              <a:gd name="connsiteX72" fmla="*/ 4363693 w 4363693"/>
              <a:gd name="connsiteY72" fmla="*/ 870793 h 5058154"/>
              <a:gd name="connsiteX73" fmla="*/ 4363693 w 4363693"/>
              <a:gd name="connsiteY73" fmla="*/ 1423951 h 5058154"/>
              <a:gd name="connsiteX74" fmla="*/ 4363693 w 4363693"/>
              <a:gd name="connsiteY74" fmla="*/ 1828573 h 5058154"/>
              <a:gd name="connsiteX75" fmla="*/ 4363693 w 4363693"/>
              <a:gd name="connsiteY75" fmla="*/ 1890121 h 5058154"/>
              <a:gd name="connsiteX76" fmla="*/ 4363693 w 4363693"/>
              <a:gd name="connsiteY76" fmla="*/ 2294743 h 5058154"/>
              <a:gd name="connsiteX77" fmla="*/ 4363693 w 4363693"/>
              <a:gd name="connsiteY77" fmla="*/ 2461427 h 5058154"/>
              <a:gd name="connsiteX78" fmla="*/ 4363693 w 4363693"/>
              <a:gd name="connsiteY78" fmla="*/ 2866049 h 5058154"/>
              <a:gd name="connsiteX79" fmla="*/ 4363693 w 4363693"/>
              <a:gd name="connsiteY79" fmla="*/ 2927598 h 5058154"/>
              <a:gd name="connsiteX80" fmla="*/ 4363693 w 4363693"/>
              <a:gd name="connsiteY80" fmla="*/ 3332220 h 5058154"/>
              <a:gd name="connsiteX81" fmla="*/ 4363693 w 4363693"/>
              <a:gd name="connsiteY81" fmla="*/ 3885377 h 5058154"/>
              <a:gd name="connsiteX82" fmla="*/ 4363693 w 4363693"/>
              <a:gd name="connsiteY82" fmla="*/ 4289999 h 5058154"/>
              <a:gd name="connsiteX83" fmla="*/ 4363693 w 4363693"/>
              <a:gd name="connsiteY83" fmla="*/ 4351548 h 5058154"/>
              <a:gd name="connsiteX84" fmla="*/ 4363693 w 4363693"/>
              <a:gd name="connsiteY84" fmla="*/ 4756170 h 5058154"/>
              <a:gd name="connsiteX85" fmla="*/ 4014016 w 4363693"/>
              <a:gd name="connsiteY85" fmla="*/ 5058154 h 505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363693" h="5058154">
                <a:moveTo>
                  <a:pt x="4014016" y="5058154"/>
                </a:moveTo>
                <a:lnTo>
                  <a:pt x="3623219" y="5058154"/>
                </a:lnTo>
                <a:lnTo>
                  <a:pt x="3522789" y="5058154"/>
                </a:lnTo>
                <a:lnTo>
                  <a:pt x="3365779" y="5058154"/>
                </a:lnTo>
                <a:lnTo>
                  <a:pt x="3131993" y="5058154"/>
                </a:lnTo>
                <a:lnTo>
                  <a:pt x="2974982" y="5058154"/>
                </a:lnTo>
                <a:lnTo>
                  <a:pt x="2874553" y="5058154"/>
                </a:lnTo>
                <a:lnTo>
                  <a:pt x="2483756" y="5058154"/>
                </a:lnTo>
                <a:lnTo>
                  <a:pt x="2110502" y="5058154"/>
                </a:lnTo>
                <a:lnTo>
                  <a:pt x="2110500" y="5058154"/>
                </a:lnTo>
                <a:lnTo>
                  <a:pt x="1912613" y="5058154"/>
                </a:lnTo>
                <a:lnTo>
                  <a:pt x="1719706" y="5058154"/>
                </a:lnTo>
                <a:lnTo>
                  <a:pt x="1719702" y="5058154"/>
                </a:lnTo>
                <a:lnTo>
                  <a:pt x="1619277" y="5058154"/>
                </a:lnTo>
                <a:lnTo>
                  <a:pt x="1619275" y="5058154"/>
                </a:lnTo>
                <a:lnTo>
                  <a:pt x="1521815" y="5058154"/>
                </a:lnTo>
                <a:lnTo>
                  <a:pt x="1462266" y="5058154"/>
                </a:lnTo>
                <a:lnTo>
                  <a:pt x="1462263" y="5058154"/>
                </a:lnTo>
                <a:lnTo>
                  <a:pt x="1421385" y="5058154"/>
                </a:lnTo>
                <a:lnTo>
                  <a:pt x="1264376" y="5058154"/>
                </a:lnTo>
                <a:lnTo>
                  <a:pt x="1228479" y="5058154"/>
                </a:lnTo>
                <a:lnTo>
                  <a:pt x="1228478" y="5058154"/>
                </a:lnTo>
                <a:lnTo>
                  <a:pt x="1071469" y="5058154"/>
                </a:lnTo>
                <a:lnTo>
                  <a:pt x="1071467" y="5058154"/>
                </a:lnTo>
                <a:lnTo>
                  <a:pt x="1030589" y="5058154"/>
                </a:lnTo>
                <a:lnTo>
                  <a:pt x="971041" y="5058154"/>
                </a:lnTo>
                <a:lnTo>
                  <a:pt x="971038" y="5058154"/>
                </a:lnTo>
                <a:lnTo>
                  <a:pt x="873578" y="5058154"/>
                </a:lnTo>
                <a:lnTo>
                  <a:pt x="773150" y="5058154"/>
                </a:lnTo>
                <a:lnTo>
                  <a:pt x="771904" y="5058154"/>
                </a:lnTo>
                <a:lnTo>
                  <a:pt x="580244" y="5058154"/>
                </a:lnTo>
                <a:lnTo>
                  <a:pt x="580242" y="5058154"/>
                </a:lnTo>
                <a:lnTo>
                  <a:pt x="538387" y="5058154"/>
                </a:lnTo>
                <a:lnTo>
                  <a:pt x="382352" y="5058154"/>
                </a:lnTo>
                <a:lnTo>
                  <a:pt x="9098" y="5058154"/>
                </a:lnTo>
                <a:lnTo>
                  <a:pt x="9097" y="5058154"/>
                </a:lnTo>
                <a:lnTo>
                  <a:pt x="0" y="5058154"/>
                </a:lnTo>
                <a:lnTo>
                  <a:pt x="0" y="4632031"/>
                </a:lnTo>
                <a:lnTo>
                  <a:pt x="0" y="4544975"/>
                </a:lnTo>
                <a:lnTo>
                  <a:pt x="0" y="3972671"/>
                </a:lnTo>
                <a:lnTo>
                  <a:pt x="0" y="3634204"/>
                </a:lnTo>
                <a:lnTo>
                  <a:pt x="0" y="3208081"/>
                </a:lnTo>
                <a:lnTo>
                  <a:pt x="0" y="3121024"/>
                </a:lnTo>
                <a:lnTo>
                  <a:pt x="0" y="2548722"/>
                </a:lnTo>
                <a:lnTo>
                  <a:pt x="0" y="1722854"/>
                </a:lnTo>
                <a:lnTo>
                  <a:pt x="0" y="1423950"/>
                </a:lnTo>
                <a:lnTo>
                  <a:pt x="0" y="298904"/>
                </a:lnTo>
                <a:lnTo>
                  <a:pt x="0" y="0"/>
                </a:lnTo>
                <a:lnTo>
                  <a:pt x="358773" y="0"/>
                </a:lnTo>
                <a:lnTo>
                  <a:pt x="358773" y="1"/>
                </a:lnTo>
                <a:lnTo>
                  <a:pt x="538388" y="1"/>
                </a:lnTo>
                <a:lnTo>
                  <a:pt x="538388" y="0"/>
                </a:lnTo>
                <a:lnTo>
                  <a:pt x="771904" y="0"/>
                </a:lnTo>
                <a:lnTo>
                  <a:pt x="929918" y="0"/>
                </a:lnTo>
                <a:lnTo>
                  <a:pt x="1320714" y="0"/>
                </a:lnTo>
                <a:lnTo>
                  <a:pt x="1421143" y="0"/>
                </a:lnTo>
                <a:lnTo>
                  <a:pt x="1578154" y="0"/>
                </a:lnTo>
                <a:lnTo>
                  <a:pt x="1811940" y="0"/>
                </a:lnTo>
                <a:lnTo>
                  <a:pt x="1968951" y="0"/>
                </a:lnTo>
                <a:lnTo>
                  <a:pt x="2069379" y="0"/>
                </a:lnTo>
                <a:lnTo>
                  <a:pt x="2460176" y="0"/>
                </a:lnTo>
                <a:lnTo>
                  <a:pt x="2460176" y="1"/>
                </a:lnTo>
                <a:lnTo>
                  <a:pt x="2833434" y="1"/>
                </a:lnTo>
                <a:lnTo>
                  <a:pt x="3224231" y="1"/>
                </a:lnTo>
                <a:lnTo>
                  <a:pt x="3324659" y="1"/>
                </a:lnTo>
                <a:lnTo>
                  <a:pt x="3481671" y="1"/>
                </a:lnTo>
                <a:lnTo>
                  <a:pt x="3715456" y="1"/>
                </a:lnTo>
                <a:lnTo>
                  <a:pt x="3872468" y="1"/>
                </a:lnTo>
                <a:lnTo>
                  <a:pt x="3972896" y="1"/>
                </a:lnTo>
                <a:lnTo>
                  <a:pt x="4363693" y="1"/>
                </a:lnTo>
                <a:lnTo>
                  <a:pt x="4363693" y="404623"/>
                </a:lnTo>
                <a:lnTo>
                  <a:pt x="4363693" y="466171"/>
                </a:lnTo>
                <a:lnTo>
                  <a:pt x="4363693" y="870793"/>
                </a:lnTo>
                <a:lnTo>
                  <a:pt x="4363693" y="1423951"/>
                </a:lnTo>
                <a:lnTo>
                  <a:pt x="4363693" y="1828573"/>
                </a:lnTo>
                <a:lnTo>
                  <a:pt x="4363693" y="1890121"/>
                </a:lnTo>
                <a:lnTo>
                  <a:pt x="4363693" y="2294743"/>
                </a:lnTo>
                <a:lnTo>
                  <a:pt x="4363693" y="2461427"/>
                </a:lnTo>
                <a:lnTo>
                  <a:pt x="4363693" y="2866049"/>
                </a:lnTo>
                <a:lnTo>
                  <a:pt x="4363693" y="2927598"/>
                </a:lnTo>
                <a:lnTo>
                  <a:pt x="4363693" y="3332220"/>
                </a:lnTo>
                <a:lnTo>
                  <a:pt x="4363693" y="3885377"/>
                </a:lnTo>
                <a:lnTo>
                  <a:pt x="4363693" y="4289999"/>
                </a:lnTo>
                <a:lnTo>
                  <a:pt x="4363693" y="4351548"/>
                </a:lnTo>
                <a:lnTo>
                  <a:pt x="4363693" y="4756170"/>
                </a:lnTo>
                <a:cubicBezTo>
                  <a:pt x="4363693" y="4922507"/>
                  <a:pt x="4207770" y="5058154"/>
                  <a:pt x="4014016" y="505815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687D0E21-1501-04D3-37CD-9C6A619E6534}"/>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Persoonlijk blijven en tijd besparen </a:t>
            </a:r>
          </a:p>
          <a:p>
            <a:pPr>
              <a:lnSpc>
                <a:spcPts val="3720"/>
              </a:lnSpc>
            </a:pPr>
            <a:endParaRPr lang="en-US" dirty="0"/>
          </a:p>
        </p:txBody>
      </p:sp>
      <p:cxnSp>
        <p:nvCxnSpPr>
          <p:cNvPr id="10" name="Straight Connector 9">
            <a:extLst>
              <a:ext uri="{FF2B5EF4-FFF2-40B4-BE49-F238E27FC236}">
                <a16:creationId xmlns:a16="http://schemas.microsoft.com/office/drawing/2014/main" id="{E5D608B8-8F28-9733-90E2-8DF82DD5CE6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361159B-90B1-ACBE-BA51-D69668EFEF5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4" name="Text Placeholder 5">
            <a:extLst>
              <a:ext uri="{FF2B5EF4-FFF2-40B4-BE49-F238E27FC236}">
                <a16:creationId xmlns:a16="http://schemas.microsoft.com/office/drawing/2014/main" id="{EAFF77DA-825F-0FB8-007C-9AA2C36BD165}"/>
              </a:ext>
            </a:extLst>
          </p:cNvPr>
          <p:cNvSpPr txBox="1">
            <a:spLocks/>
          </p:cNvSpPr>
          <p:nvPr/>
        </p:nvSpPr>
        <p:spPr>
          <a:xfrm>
            <a:off x="629645" y="1868111"/>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303F28E1-DD4C-9206-A5B0-0830EFBF4C4E}"/>
              </a:ext>
            </a:extLst>
          </p:cNvPr>
          <p:cNvSpPr txBox="1">
            <a:spLocks/>
          </p:cNvSpPr>
          <p:nvPr/>
        </p:nvSpPr>
        <p:spPr>
          <a:xfrm>
            <a:off x="629645" y="2508475"/>
            <a:ext cx="489651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Personaliseer elk bericht </a:t>
            </a:r>
            <a:r>
              <a:rPr lang="en-GB" sz="2200" dirty="0">
                <a:solidFill>
                  <a:srgbClr val="414141"/>
                </a:solidFill>
              </a:rPr>
              <a:t>met de naam van de gast, de reden van het bezoek (indien bekend) of een lokale tip.</a:t>
            </a:r>
          </a:p>
          <a:p>
            <a:pPr marL="342900" indent="-342900">
              <a:lnSpc>
                <a:spcPts val="2240"/>
              </a:lnSpc>
              <a:buClr>
                <a:srgbClr val="459597"/>
              </a:buClr>
              <a:buFont typeface="Arial" panose="020B0604020202020204" pitchFamily="34" charset="0"/>
              <a:buChar char="•"/>
            </a:pPr>
            <a:r>
              <a:rPr lang="en-GB" sz="2200" dirty="0">
                <a:solidFill>
                  <a:srgbClr val="414141"/>
                </a:solidFill>
              </a:rPr>
              <a:t>Voeg een zin toe aan het einde van sjablonen die u </a:t>
            </a:r>
            <a:r>
              <a:rPr lang="en-GB" sz="2200" b="1" dirty="0">
                <a:solidFill>
                  <a:srgbClr val="EC7C69"/>
                </a:solidFill>
              </a:rPr>
              <a:t>handmatig bijwerkt </a:t>
            </a:r>
            <a:r>
              <a:rPr lang="en-GB" sz="2200" dirty="0">
                <a:solidFill>
                  <a:srgbClr val="414141"/>
                </a:solidFill>
              </a:rPr>
              <a:t>(bijvoorbeeld: "Geniet van uw jubileumdiner!").</a:t>
            </a:r>
          </a:p>
          <a:p>
            <a:pPr marL="342900" indent="-342900">
              <a:lnSpc>
                <a:spcPts val="2240"/>
              </a:lnSpc>
              <a:buClr>
                <a:srgbClr val="459597"/>
              </a:buClr>
              <a:buFont typeface="Arial" panose="020B0604020202020204" pitchFamily="34" charset="0"/>
              <a:buChar char="•"/>
            </a:pPr>
            <a:r>
              <a:rPr lang="en-GB" sz="2200" b="1" dirty="0">
                <a:solidFill>
                  <a:srgbClr val="EC7C69"/>
                </a:solidFill>
              </a:rPr>
              <a:t>Sla de voorkeuren van gasten op </a:t>
            </a:r>
            <a:r>
              <a:rPr lang="en-GB" sz="2200" dirty="0">
                <a:solidFill>
                  <a:srgbClr val="414141"/>
                </a:solidFill>
              </a:rPr>
              <a:t>in een eenvoudig spreadsheet voor toekomstige verblijven.</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5D5A1B96-F394-7D49-B0AC-D613B8195A42}"/>
              </a:ext>
            </a:extLst>
          </p:cNvPr>
          <p:cNvSpPr txBox="1">
            <a:spLocks/>
          </p:cNvSpPr>
          <p:nvPr/>
        </p:nvSpPr>
        <p:spPr>
          <a:xfrm>
            <a:off x="7283247" y="2099601"/>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Houd een digitale notitie per gast bij in Google Keep of een spreadsheet.</a:t>
            </a:r>
          </a:p>
          <a:p>
            <a:pPr marL="342900" indent="-342900" algn="l">
              <a:lnSpc>
                <a:spcPts val="2340"/>
              </a:lnSpc>
              <a:spcBef>
                <a:spcPts val="0"/>
              </a:spcBef>
              <a:buFont typeface="Arial" panose="020B0604020202020204" pitchFamily="34" charset="0"/>
              <a:buChar char="•"/>
            </a:pPr>
            <a:r>
              <a:rPr lang="en-IE" sz="2200" dirty="0"/>
              <a:t>Voeg bij aankomst kleine attenties of persoonlijke briefjes toe als aanvulling op uw digitale communicatie.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8" name="Picture 7">
            <a:extLst>
              <a:ext uri="{FF2B5EF4-FFF2-40B4-BE49-F238E27FC236}">
                <a16:creationId xmlns:a16="http://schemas.microsoft.com/office/drawing/2014/main" id="{325EE8E0-3FA2-FBCB-B463-518AEE0066C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3982830" y="4267131"/>
            <a:ext cx="3580276" cy="2659133"/>
          </a:xfrm>
          <a:prstGeom prst="rect">
            <a:avLst/>
          </a:prstGeom>
        </p:spPr>
      </p:pic>
    </p:spTree>
    <p:extLst>
      <p:ext uri="{BB962C8B-B14F-4D97-AF65-F5344CB8AC3E}">
        <p14:creationId xmlns:p14="http://schemas.microsoft.com/office/powerpoint/2010/main" val="348159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B9A6-0B6D-55BE-AA51-589FE71FA7E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688B338-267A-FE8A-5080-FC61DFC79E1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06FD75E4-4EA1-E8D2-7E0C-03D330335619}"/>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95E989EE-3B85-4596-3893-C220D2EE67F1}"/>
              </a:ext>
            </a:extLst>
          </p:cNvPr>
          <p:cNvSpPr>
            <a:spLocks noGrp="1"/>
          </p:cNvSpPr>
          <p:nvPr>
            <p:ph type="body" sz="quarter" idx="16"/>
          </p:nvPr>
        </p:nvSpPr>
        <p:spPr>
          <a:xfrm>
            <a:off x="4061012" y="732734"/>
            <a:ext cx="5448748" cy="803654"/>
          </a:xfrm>
          <a:prstGeom prst="rect">
            <a:avLst/>
          </a:prstGeom>
        </p:spPr>
        <p:txBody>
          <a:bodyPr/>
          <a:lstStyle/>
          <a:p>
            <a:r>
              <a:rPr lang="en-US" dirty="0"/>
              <a:t>Remote hosting gemakkelijk gemaakt</a:t>
            </a:r>
          </a:p>
          <a:p>
            <a:endParaRPr lang="en-US" sz="2800" dirty="0"/>
          </a:p>
        </p:txBody>
      </p:sp>
      <p:sp>
        <p:nvSpPr>
          <p:cNvPr id="4" name="Text Placeholder 3">
            <a:extLst>
              <a:ext uri="{FF2B5EF4-FFF2-40B4-BE49-F238E27FC236}">
                <a16:creationId xmlns:a16="http://schemas.microsoft.com/office/drawing/2014/main" id="{C80E2024-8CD6-C342-8A80-FC71605FAA7E}"/>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U hoeft niet ter plaatse te zijn om gasten een geweldige ervaring te bieden.</a:t>
            </a:r>
          </a:p>
          <a:p>
            <a:pPr>
              <a:lnSpc>
                <a:spcPts val="2340"/>
              </a:lnSpc>
            </a:pPr>
            <a:r>
              <a:rPr lang="en-GB" b="0" i="0" dirty="0">
                <a:effectLst/>
                <a:latin typeface="Calibri"/>
                <a:ea typeface="Calibri"/>
                <a:cs typeface="Calibri"/>
              </a:rPr>
              <a:t>In dit deel wordt uitgelegd hoe u uw accommodatie op afstand kunt beheren, of u nu aan de andere kant van de stad bent of in een ander land.</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U leert meer over slimme sloten, sleutelkluizen, timers en manieren om lokale contactpersonen in te schakelen wanneer dat nodig is. We bekijken hoe u alles soepel kunt laten verlopen, zelfs als u er niet bent om gasten persoonlijk te verwelkomen.</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Deze tools geven je meer vrijheid en flexibiliteit, terwijl je gasten zich toch gesteund voelen. Hosting op afstand kan eenvoudig, veilig en persoonlijk zijn met de juiste opzet.</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163E1D4-730B-96C8-97B8-C4AAD77A9D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pic>
        <p:nvPicPr>
          <p:cNvPr id="3" name="Picture 2">
            <a:extLst>
              <a:ext uri="{FF2B5EF4-FFF2-40B4-BE49-F238E27FC236}">
                <a16:creationId xmlns:a16="http://schemas.microsoft.com/office/drawing/2014/main" id="{4427E89D-7354-D46B-7D6A-A2B25BE9C4D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247236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0B9D-6021-9645-EBDE-383D2A34903C}"/>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6F77F80E-73AE-7E65-63D4-7626D368E88C}"/>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4F20E8BF-CCBE-47D5-A1E4-AE693BBB694F}"/>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Slimme sloten, sleutelkluizen en lokale hulp </a:t>
            </a:r>
          </a:p>
          <a:p>
            <a:pPr>
              <a:lnSpc>
                <a:spcPts val="3720"/>
              </a:lnSpc>
            </a:pPr>
            <a:endParaRPr lang="en-US" dirty="0"/>
          </a:p>
        </p:txBody>
      </p:sp>
      <p:cxnSp>
        <p:nvCxnSpPr>
          <p:cNvPr id="10" name="Straight Connector 9">
            <a:extLst>
              <a:ext uri="{FF2B5EF4-FFF2-40B4-BE49-F238E27FC236}">
                <a16:creationId xmlns:a16="http://schemas.microsoft.com/office/drawing/2014/main" id="{33FB188C-0E74-C7EC-5ACE-C70456ED3C2C}"/>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981ABF9-23DA-9E0D-6C6A-6C9AD23993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4" name="Text Placeholder 5">
            <a:extLst>
              <a:ext uri="{FF2B5EF4-FFF2-40B4-BE49-F238E27FC236}">
                <a16:creationId xmlns:a16="http://schemas.microsoft.com/office/drawing/2014/main" id="{606D23E3-24F0-1848-DBA3-67F1F0FB32B7}"/>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2FA9B67F-EAF0-588A-0DFC-372314B2FFBB}"/>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Installeer een slim slot </a:t>
            </a:r>
            <a:r>
              <a:rPr lang="en-GB" sz="2200" dirty="0">
                <a:solidFill>
                  <a:srgbClr val="414141"/>
                </a:solidFill>
              </a:rPr>
              <a:t>(bijv. Nuki, Yale of </a:t>
            </a:r>
            <a:r>
              <a:rPr lang="en-GB" sz="2200" dirty="0" err="1">
                <a:solidFill>
                  <a:srgbClr val="414141"/>
                </a:solidFill>
              </a:rPr>
              <a:t>Igloohome</a:t>
            </a:r>
            <a:r>
              <a:rPr lang="en-GB" sz="2200" dirty="0">
                <a:solidFill>
                  <a:srgbClr val="414141"/>
                </a:solidFill>
              </a:rPr>
              <a:t>) of een mechanische sleutelkluis (bijv. Master Lock).</a:t>
            </a:r>
          </a:p>
          <a:p>
            <a:pPr marL="342900" indent="-342900">
              <a:lnSpc>
                <a:spcPts val="2240"/>
              </a:lnSpc>
              <a:buClr>
                <a:srgbClr val="459597"/>
              </a:buClr>
              <a:buFont typeface="Arial" panose="020B0604020202020204" pitchFamily="34" charset="0"/>
              <a:buChar char="•"/>
            </a:pPr>
            <a:r>
              <a:rPr lang="en-GB" sz="2200" b="1" dirty="0">
                <a:solidFill>
                  <a:srgbClr val="EC7C69"/>
                </a:solidFill>
              </a:rPr>
              <a:t>Gebruik tijdelijke toegangscodes </a:t>
            </a:r>
            <a:r>
              <a:rPr lang="en-GB" sz="2200" dirty="0">
                <a:solidFill>
                  <a:srgbClr val="414141"/>
                </a:solidFill>
              </a:rPr>
              <a:t>en wijzig deze tussen verblijven.</a:t>
            </a:r>
          </a:p>
          <a:p>
            <a:pPr marL="342900" indent="-342900">
              <a:lnSpc>
                <a:spcPts val="2240"/>
              </a:lnSpc>
              <a:buClr>
                <a:srgbClr val="459597"/>
              </a:buClr>
              <a:buFont typeface="Arial" panose="020B0604020202020204" pitchFamily="34" charset="0"/>
              <a:buChar char="•"/>
            </a:pPr>
            <a:r>
              <a:rPr lang="en-GB" sz="2200" b="1" dirty="0">
                <a:solidFill>
                  <a:srgbClr val="EC7C69"/>
                </a:solidFill>
              </a:rPr>
              <a:t>Regel een reservesleutel </a:t>
            </a:r>
            <a:r>
              <a:rPr lang="en-GB" sz="2200" dirty="0">
                <a:solidFill>
                  <a:srgbClr val="414141"/>
                </a:solidFill>
              </a:rPr>
              <a:t>bij een </a:t>
            </a:r>
            <a:r>
              <a:rPr lang="en-GB" sz="2200" dirty="0" err="1">
                <a:solidFill>
                  <a:srgbClr val="414141"/>
                </a:solidFill>
              </a:rPr>
              <a:t>buur</a:t>
            </a:r>
            <a:r>
              <a:rPr lang="en-GB" sz="2200" dirty="0">
                <a:solidFill>
                  <a:srgbClr val="414141"/>
                </a:solidFill>
              </a:rPr>
              <a:t>, vriend of schoonmaker die u vertrouwt.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9702E73B-9F64-6AC7-FC22-4692F25D26A7}"/>
              </a:ext>
            </a:extLst>
          </p:cNvPr>
          <p:cNvSpPr txBox="1">
            <a:spLocks/>
          </p:cNvSpPr>
          <p:nvPr/>
        </p:nvSpPr>
        <p:spPr>
          <a:xfrm>
            <a:off x="7833213"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Voeg duidelijke foto's toe aan je instructies over waar en hoe de sleutel te vinden is.</a:t>
            </a:r>
          </a:p>
          <a:p>
            <a:pPr marL="342900" indent="-342900" algn="l">
              <a:lnSpc>
                <a:spcPts val="2340"/>
              </a:lnSpc>
              <a:spcBef>
                <a:spcPts val="0"/>
              </a:spcBef>
              <a:buFont typeface="Arial" panose="020B0604020202020204" pitchFamily="34" charset="0"/>
              <a:buChar char="•"/>
            </a:pPr>
            <a:r>
              <a:rPr lang="en-IE" sz="2200" dirty="0"/>
              <a:t>Test alle systemen voordat de gast arriveert om er zeker van te zijn dat ze werken.</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47914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C973A-A585-6FF0-87FA-C318A562A92B}"/>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6033B2C9-6054-B1FF-DE90-5D4808055E5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0" y="4198867"/>
            <a:ext cx="3580276" cy="2659133"/>
          </a:xfrm>
          <a:prstGeom prst="rect">
            <a:avLst/>
          </a:prstGeom>
        </p:spPr>
      </p:pic>
      <p:sp>
        <p:nvSpPr>
          <p:cNvPr id="9" name="Text Placeholder 3">
            <a:extLst>
              <a:ext uri="{FF2B5EF4-FFF2-40B4-BE49-F238E27FC236}">
                <a16:creationId xmlns:a16="http://schemas.microsoft.com/office/drawing/2014/main" id="{ECF495F0-98EC-87CD-22D0-75583B35E793}"/>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Voorbeeld </a:t>
            </a:r>
            <a:r>
              <a:rPr lang="en-US" dirty="0"/>
              <a:t>- </a:t>
            </a:r>
            <a:r>
              <a:rPr lang="en-US" dirty="0">
                <a:hlinkClick r:id="rId3">
                  <a:extLst>
                    <a:ext uri="{A12FA001-AC4F-418D-AE19-62706E023703}">
                      <ahyp:hlinkClr xmlns:ahyp="http://schemas.microsoft.com/office/drawing/2018/hyperlinkcolor" val="tx"/>
                    </a:ext>
                  </a:extLst>
                </a:hlinkClick>
              </a:rPr>
              <a:t>Nuki Smart </a:t>
            </a:r>
            <a:r>
              <a:rPr lang="en-US" dirty="0"/>
              <a:t>Lock</a:t>
            </a:r>
          </a:p>
          <a:p>
            <a:pPr>
              <a:lnSpc>
                <a:spcPts val="3720"/>
              </a:lnSpc>
            </a:pPr>
            <a:r>
              <a:rPr lang="en-US" dirty="0"/>
              <a:t>Slimme sloten, sleutelkluizen en lokale hulp </a:t>
            </a:r>
          </a:p>
          <a:p>
            <a:pPr>
              <a:lnSpc>
                <a:spcPts val="3720"/>
              </a:lnSpc>
            </a:pPr>
            <a:endParaRPr lang="en-US" dirty="0"/>
          </a:p>
        </p:txBody>
      </p:sp>
      <p:cxnSp>
        <p:nvCxnSpPr>
          <p:cNvPr id="10" name="Straight Connector 9">
            <a:extLst>
              <a:ext uri="{FF2B5EF4-FFF2-40B4-BE49-F238E27FC236}">
                <a16:creationId xmlns:a16="http://schemas.microsoft.com/office/drawing/2014/main" id="{6B79B00C-B782-0ABA-FCC3-6AF2D9A03D44}"/>
              </a:ext>
            </a:extLst>
          </p:cNvPr>
          <p:cNvCxnSpPr>
            <a:cxnSpLocks/>
          </p:cNvCxnSpPr>
          <p:nvPr/>
        </p:nvCxnSpPr>
        <p:spPr>
          <a:xfrm>
            <a:off x="0" y="1528286"/>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6DE20834-BCB0-4942-B1B8-F91D6DE2E8B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grpSp>
        <p:nvGrpSpPr>
          <p:cNvPr id="20" name="Group 19">
            <a:extLst>
              <a:ext uri="{FF2B5EF4-FFF2-40B4-BE49-F238E27FC236}">
                <a16:creationId xmlns:a16="http://schemas.microsoft.com/office/drawing/2014/main" id="{AE440D10-63E5-E8C6-82C2-A674EEF6EB09}"/>
              </a:ext>
            </a:extLst>
          </p:cNvPr>
          <p:cNvGrpSpPr/>
          <p:nvPr/>
        </p:nvGrpSpPr>
        <p:grpSpPr>
          <a:xfrm>
            <a:off x="3061027" y="1064422"/>
            <a:ext cx="9153569" cy="6026177"/>
            <a:chOff x="1558473" y="1646544"/>
            <a:chExt cx="8327571" cy="5482388"/>
          </a:xfrm>
        </p:grpSpPr>
        <p:pic>
          <p:nvPicPr>
            <p:cNvPr id="2" name="Picture 1">
              <a:extLst>
                <a:ext uri="{FF2B5EF4-FFF2-40B4-BE49-F238E27FC236}">
                  <a16:creationId xmlns:a16="http://schemas.microsoft.com/office/drawing/2014/main" id="{47A84800-3EAD-B904-1C14-AA4EFBD5B6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8473" y="1646544"/>
              <a:ext cx="8327571" cy="5482388"/>
            </a:xfrm>
            <a:prstGeom prst="rect">
              <a:avLst/>
            </a:prstGeom>
            <a:noFill/>
          </p:spPr>
        </p:pic>
        <p:sp>
          <p:nvSpPr>
            <p:cNvPr id="19" name="Rectangle 18">
              <a:extLst>
                <a:ext uri="{FF2B5EF4-FFF2-40B4-BE49-F238E27FC236}">
                  <a16:creationId xmlns:a16="http://schemas.microsoft.com/office/drawing/2014/main" id="{76E0CC5B-55A4-A681-0E47-9A1F49D32A71}"/>
                </a:ext>
              </a:extLst>
            </p:cNvPr>
            <p:cNvSpPr/>
            <p:nvPr/>
          </p:nvSpPr>
          <p:spPr>
            <a:xfrm>
              <a:off x="2719115" y="2191870"/>
              <a:ext cx="6006286" cy="3417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0707804-DD5C-3D02-7F58-C763995A55B6}"/>
                </a:ext>
              </a:extLst>
            </p:cNvPr>
            <p:cNvGrpSpPr/>
            <p:nvPr/>
          </p:nvGrpSpPr>
          <p:grpSpPr>
            <a:xfrm>
              <a:off x="2912849" y="2760966"/>
              <a:ext cx="5705298" cy="2764950"/>
              <a:chOff x="2251506" y="3091697"/>
              <a:chExt cx="8069150" cy="3910540"/>
            </a:xfrm>
          </p:grpSpPr>
          <p:pic>
            <p:nvPicPr>
              <p:cNvPr id="13" name="Slika 6" descr="Slika, ki vsebuje besede besedilo, posnetek zaslona, pisava&#10;&#10;Vsebina, ustvarjena z UI, morda ni pravilna.">
                <a:extLst>
                  <a:ext uri="{FF2B5EF4-FFF2-40B4-BE49-F238E27FC236}">
                    <a16:creationId xmlns:a16="http://schemas.microsoft.com/office/drawing/2014/main" id="{90F52BB8-373F-8A41-AB5C-AFD9364B03A3}"/>
                  </a:ext>
                </a:extLst>
              </p:cNvPr>
              <p:cNvPicPr>
                <a:picLocks noChangeAspect="1"/>
              </p:cNvPicPr>
              <p:nvPr/>
            </p:nvPicPr>
            <p:blipFill>
              <a:blip r:embed="rId5"/>
              <a:srcRect l="4938" t="5926" b="16359"/>
              <a:stretch/>
            </p:blipFill>
            <p:spPr>
              <a:xfrm>
                <a:off x="2251506" y="3091697"/>
                <a:ext cx="7814165" cy="2062788"/>
              </a:xfrm>
              <a:prstGeom prst="rect">
                <a:avLst/>
              </a:prstGeom>
            </p:spPr>
          </p:pic>
          <p:pic>
            <p:nvPicPr>
              <p:cNvPr id="14" name="Slika 7" descr="Slika, ki vsebuje besede besedilo, posnetek zaslona, pisava, risanka&#10;&#10;Vsebina, ustvarjena z UI, morda ni pravilna.">
                <a:extLst>
                  <a:ext uri="{FF2B5EF4-FFF2-40B4-BE49-F238E27FC236}">
                    <a16:creationId xmlns:a16="http://schemas.microsoft.com/office/drawing/2014/main" id="{385F20A1-C1C6-5F05-ABC7-C96A412CEA7B}"/>
                  </a:ext>
                </a:extLst>
              </p:cNvPr>
              <p:cNvPicPr>
                <a:picLocks noChangeAspect="1"/>
              </p:cNvPicPr>
              <p:nvPr/>
            </p:nvPicPr>
            <p:blipFill>
              <a:blip r:embed="rId6"/>
              <a:srcRect l="742" t="17928" r="1154" b="14338"/>
              <a:stretch/>
            </p:blipFill>
            <p:spPr>
              <a:xfrm>
                <a:off x="2385781" y="5169131"/>
                <a:ext cx="7934875" cy="1833106"/>
              </a:xfrm>
              <a:prstGeom prst="rect">
                <a:avLst/>
              </a:prstGeom>
            </p:spPr>
          </p:pic>
        </p:grpSp>
        <p:pic>
          <p:nvPicPr>
            <p:cNvPr id="16" name="Picture 15" descr="A black rectangular object with a white background&#10;&#10;AI-generated content may be incorrect.">
              <a:extLst>
                <a:ext uri="{FF2B5EF4-FFF2-40B4-BE49-F238E27FC236}">
                  <a16:creationId xmlns:a16="http://schemas.microsoft.com/office/drawing/2014/main" id="{589CC36F-6E4B-5AED-435E-6AD3AEC938C1}"/>
                </a:ext>
              </a:extLst>
            </p:cNvPr>
            <p:cNvPicPr>
              <a:picLocks noChangeAspect="1"/>
            </p:cNvPicPr>
            <p:nvPr/>
          </p:nvPicPr>
          <p:blipFill>
            <a:blip r:embed="rId7"/>
            <a:srcRect t="12375"/>
            <a:stretch/>
          </p:blipFill>
          <p:spPr>
            <a:xfrm>
              <a:off x="2643747" y="2144469"/>
              <a:ext cx="6093710" cy="663224"/>
            </a:xfrm>
            <a:prstGeom prst="rect">
              <a:avLst/>
            </a:prstGeom>
          </p:spPr>
        </p:pic>
      </p:grpSp>
      <p:sp>
        <p:nvSpPr>
          <p:cNvPr id="21" name="Oval 20">
            <a:extLst>
              <a:ext uri="{FF2B5EF4-FFF2-40B4-BE49-F238E27FC236}">
                <a16:creationId xmlns:a16="http://schemas.microsoft.com/office/drawing/2014/main" id="{18EBFBB5-92E1-1AD1-2610-4B669B625414}"/>
              </a:ext>
            </a:extLst>
          </p:cNvPr>
          <p:cNvSpPr/>
          <p:nvPr/>
        </p:nvSpPr>
        <p:spPr>
          <a:xfrm>
            <a:off x="2887286" y="4677724"/>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7ADD65E5-4308-4C25-0E90-BD0420D4256B}"/>
              </a:ext>
            </a:extLst>
          </p:cNvPr>
          <p:cNvSpPr/>
          <p:nvPr/>
        </p:nvSpPr>
        <p:spPr>
          <a:xfrm>
            <a:off x="2885402" y="4663177"/>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 om </a:t>
            </a:r>
            <a:r>
              <a:rPr lang="en-IE" sz="2800" b="1" dirty="0">
                <a:solidFill>
                  <a:schemeClr val="bg1"/>
                </a:solidFill>
                <a:hlinkClick r:id="rId3">
                  <a:extLst>
                    <a:ext uri="{A12FA001-AC4F-418D-AE19-62706E023703}">
                      <ahyp:hlinkClr xmlns:ahyp="http://schemas.microsoft.com/office/drawing/2018/hyperlinkcolor" val="tx"/>
                    </a:ext>
                  </a:extLst>
                </a:hlinkClick>
              </a:rPr>
              <a:t>te bezoeken</a:t>
            </a:r>
            <a:endParaRPr lang="en-IE" sz="2800" b="1" dirty="0">
              <a:solidFill>
                <a:schemeClr val="bg1"/>
              </a:solidFill>
            </a:endParaRPr>
          </a:p>
        </p:txBody>
      </p:sp>
    </p:spTree>
    <p:extLst>
      <p:ext uri="{BB962C8B-B14F-4D97-AF65-F5344CB8AC3E}">
        <p14:creationId xmlns:p14="http://schemas.microsoft.com/office/powerpoint/2010/main" val="182492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6" name="Picture Placeholder 6" descr="A group of houses in the snow&#10;&#10;AI-generated content may be incorrect.">
            <a:extLst>
              <a:ext uri="{FF2B5EF4-FFF2-40B4-BE49-F238E27FC236}">
                <a16:creationId xmlns:a16="http://schemas.microsoft.com/office/drawing/2014/main" id="{93DFF992-C70F-8B8B-7DDF-367898BB0476}"/>
              </a:ext>
            </a:extLst>
          </p:cNvPr>
          <p:cNvPicPr>
            <a:picLocks noGrp="1" noChangeAspect="1"/>
          </p:cNvPicPr>
          <p:nvPr>
            <p:ph type="pic" sz="quarter" idx="19"/>
          </p:nvPr>
        </p:nvPicPr>
        <p:blipFill>
          <a:blip r:embed="rId2"/>
          <a:srcRect l="2900" r="2900"/>
          <a:stretch>
            <a:fillRect/>
          </a:stretch>
        </p:blipFill>
        <p:spPr/>
      </p:pic>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7" name="Text Placeholder 1">
            <a:extLst>
              <a:ext uri="{FF2B5EF4-FFF2-40B4-BE49-F238E27FC236}">
                <a16:creationId xmlns:a16="http://schemas.microsoft.com/office/drawing/2014/main" id="{51925EDA-7607-12FD-19C2-1D4F5146246C}"/>
              </a:ext>
            </a:extLst>
          </p:cNvPr>
          <p:cNvSpPr txBox="1">
            <a:spLocks/>
          </p:cNvSpPr>
          <p:nvPr/>
        </p:nvSpPr>
        <p:spPr>
          <a:xfrm>
            <a:off x="733931" y="2536482"/>
            <a:ext cx="5015940" cy="306642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00"/>
              </a:lnSpc>
            </a:pPr>
            <a:r>
              <a:rPr lang="en-GB" sz="2800" b="1" dirty="0"/>
              <a:t>Sectie 1 </a:t>
            </a:r>
          </a:p>
          <a:p>
            <a:pPr>
              <a:lnSpc>
                <a:spcPts val="2700"/>
              </a:lnSpc>
            </a:pPr>
            <a:r>
              <a:rPr lang="en-GB" sz="2800" dirty="0"/>
              <a:t>Tools en systemen voor efficiënte bedrijfsvoering</a:t>
            </a:r>
          </a:p>
          <a:p>
            <a:pPr>
              <a:lnSpc>
                <a:spcPts val="2700"/>
              </a:lnSpc>
            </a:pPr>
            <a:endParaRPr lang="en-GB" sz="2800" dirty="0"/>
          </a:p>
          <a:p>
            <a:pPr>
              <a:lnSpc>
                <a:spcPts val="2700"/>
              </a:lnSpc>
            </a:pPr>
            <a:r>
              <a:rPr lang="en-GB" sz="2800" b="1" dirty="0"/>
              <a:t>Sectie 3 </a:t>
            </a:r>
          </a:p>
          <a:p>
            <a:pPr>
              <a:lnSpc>
                <a:spcPts val="2700"/>
              </a:lnSpc>
            </a:pPr>
            <a:r>
              <a:rPr lang="en-GB" sz="2800" dirty="0"/>
              <a:t>Slim groeien – Partnerschappen, upselling en langetermijnplanning</a:t>
            </a:r>
          </a:p>
          <a:p>
            <a:pPr>
              <a:lnSpc>
                <a:spcPts val="2700"/>
              </a:lnSpc>
            </a:pPr>
            <a:endParaRPr lang="en-GB" sz="2800" dirty="0"/>
          </a:p>
          <a:p>
            <a:pPr>
              <a:lnSpc>
                <a:spcPts val="2700"/>
              </a:lnSpc>
            </a:pPr>
            <a:endParaRPr lang="en-GB" sz="2800" dirty="0"/>
          </a:p>
        </p:txBody>
      </p:sp>
      <p:sp>
        <p:nvSpPr>
          <p:cNvPr id="8" name="Text Placeholder 2">
            <a:extLst>
              <a:ext uri="{FF2B5EF4-FFF2-40B4-BE49-F238E27FC236}">
                <a16:creationId xmlns:a16="http://schemas.microsoft.com/office/drawing/2014/main" id="{A5D5DBB3-652B-F536-3B28-C2CB9DFF7D1A}"/>
              </a:ext>
            </a:extLst>
          </p:cNvPr>
          <p:cNvSpPr txBox="1">
            <a:spLocks/>
          </p:cNvSpPr>
          <p:nvPr/>
        </p:nvSpPr>
        <p:spPr>
          <a:xfrm>
            <a:off x="733931" y="1095586"/>
            <a:ext cx="5362069" cy="58222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9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5000" b="1" dirty="0"/>
              <a:t>Module 5 </a:t>
            </a:r>
            <a:r>
              <a:rPr lang="en-IE" sz="5000" dirty="0"/>
              <a:t>(deel 2)</a:t>
            </a:r>
          </a:p>
        </p:txBody>
      </p:sp>
      <p:sp>
        <p:nvSpPr>
          <p:cNvPr id="17" name="Text Placeholder 12">
            <a:extLst>
              <a:ext uri="{FF2B5EF4-FFF2-40B4-BE49-F238E27FC236}">
                <a16:creationId xmlns:a16="http://schemas.microsoft.com/office/drawing/2014/main" id="{690C76E3-29F3-1D98-1E42-B411DBD0EF2C}"/>
              </a:ext>
            </a:extLst>
          </p:cNvPr>
          <p:cNvSpPr txBox="1">
            <a:spLocks/>
          </p:cNvSpPr>
          <p:nvPr/>
        </p:nvSpPr>
        <p:spPr>
          <a:xfrm>
            <a:off x="9238279" y="145157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Fotocredits</a:t>
            </a:r>
          </a:p>
        </p:txBody>
      </p:sp>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74170-88A7-7F91-2C97-ADE41A7661D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8049F35-DFFE-2BD9-474E-93D134840701}"/>
              </a:ext>
            </a:extLst>
          </p:cNvPr>
          <p:cNvSpPr>
            <a:spLocks noGrp="1"/>
          </p:cNvSpPr>
          <p:nvPr>
            <p:ph type="body" sz="quarter" idx="4294967295"/>
          </p:nvPr>
        </p:nvSpPr>
        <p:spPr>
          <a:xfrm>
            <a:off x="937707" y="763768"/>
            <a:ext cx="7742997" cy="720752"/>
          </a:xfrm>
          <a:prstGeom prst="rect">
            <a:avLst/>
          </a:prstGeom>
        </p:spPr>
        <p:txBody>
          <a:bodyPr/>
          <a:lstStyle/>
          <a:p>
            <a:pPr marL="0" indent="0">
              <a:lnSpc>
                <a:spcPts val="3720"/>
              </a:lnSpc>
              <a:spcBef>
                <a:spcPts val="0"/>
              </a:spcBef>
              <a:buNone/>
            </a:pPr>
            <a:r>
              <a:rPr lang="en-US" sz="3600" b="1" dirty="0">
                <a:solidFill>
                  <a:srgbClr val="EC7C69"/>
                </a:solidFill>
              </a:rPr>
              <a:t>Praktische oefening: </a:t>
            </a:r>
            <a:r>
              <a:rPr lang="en-US" sz="3600" b="1" dirty="0">
                <a:solidFill>
                  <a:srgbClr val="459597"/>
                </a:solidFill>
              </a:rPr>
              <a:t>Hillview Cottage Remote Check-in Challenge</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D96C5844-D704-4C8C-AE5C-B73CDBEF27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E5CC89DD-4FB0-3063-F260-43E85F8A4A0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20</a:t>
            </a:fld>
            <a:endParaRPr lang="fr-CA" sz="1200" dirty="0">
              <a:solidFill>
                <a:schemeClr val="bg1"/>
              </a:solidFill>
            </a:endParaRPr>
          </a:p>
        </p:txBody>
      </p:sp>
      <p:sp>
        <p:nvSpPr>
          <p:cNvPr id="5" name="Text Placeholder 4">
            <a:extLst>
              <a:ext uri="{FF2B5EF4-FFF2-40B4-BE49-F238E27FC236}">
                <a16:creationId xmlns:a16="http://schemas.microsoft.com/office/drawing/2014/main" id="{8B685925-71ED-3438-D61C-05B623945FD3}"/>
              </a:ext>
            </a:extLst>
          </p:cNvPr>
          <p:cNvSpPr txBox="1">
            <a:spLocks/>
          </p:cNvSpPr>
          <p:nvPr/>
        </p:nvSpPr>
        <p:spPr>
          <a:xfrm>
            <a:off x="1035424" y="2179375"/>
            <a:ext cx="10038976" cy="3657600"/>
          </a:xfrm>
          <a:prstGeom prst="rect">
            <a:avLst/>
          </a:prstGeom>
        </p:spPr>
        <p:txBody>
          <a:bodyPr numCol="2" spcCol="28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Context</a:t>
            </a:r>
          </a:p>
          <a:p>
            <a:pPr indent="0">
              <a:lnSpc>
                <a:spcPts val="2240"/>
              </a:lnSpc>
              <a:buClr>
                <a:srgbClr val="459597"/>
              </a:buClr>
            </a:pPr>
            <a:endParaRPr lang="en-GB" b="1" dirty="0">
              <a:solidFill>
                <a:srgbClr val="EC7C69"/>
              </a:solidFill>
            </a:endParaRPr>
          </a:p>
          <a:p>
            <a:pPr indent="0">
              <a:lnSpc>
                <a:spcPts val="2240"/>
              </a:lnSpc>
              <a:buClr>
                <a:srgbClr val="459597"/>
              </a:buClr>
            </a:pPr>
            <a:r>
              <a:rPr lang="en-GB" sz="2200" dirty="0">
                <a:solidFill>
                  <a:srgbClr val="414141"/>
                </a:solidFill>
              </a:rPr>
              <a:t>Tom heeft onlangs een landelijk pand genaamd Hillview Cottage gerenoveerd en is begonnen het af en toe op Airbnb aan te bieden. Omdat hij 60 km verderop woont, besloot hij een slim slot met een mobiele app te installeren voor toegang op afstand. Hij zorgde echter niet voor lokale ondersteuning of een back-uptoegangssysteem.</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b="1" dirty="0">
                <a:solidFill>
                  <a:srgbClr val="EC7C69"/>
                </a:solidFill>
              </a:rPr>
              <a:t>Incident</a:t>
            </a:r>
          </a:p>
          <a:p>
            <a:pPr indent="0">
              <a:lnSpc>
                <a:spcPts val="2240"/>
              </a:lnSpc>
              <a:buClr>
                <a:srgbClr val="459597"/>
              </a:buClr>
            </a:pPr>
            <a:endParaRPr lang="en-GB" b="1" dirty="0">
              <a:solidFill>
                <a:srgbClr val="EC7C69"/>
              </a:solidFill>
            </a:endParaRPr>
          </a:p>
          <a:p>
            <a:pPr indent="0">
              <a:lnSpc>
                <a:spcPts val="2240"/>
              </a:lnSpc>
              <a:buClr>
                <a:srgbClr val="459597"/>
              </a:buClr>
            </a:pPr>
            <a:r>
              <a:rPr lang="en-GB" sz="2200" dirty="0">
                <a:solidFill>
                  <a:srgbClr val="414141"/>
                </a:solidFill>
              </a:rPr>
              <a:t>Een stel uit Duitsland arriveerde 's avonds laat. De code die Tom voor het slimme slot had ingesteld, werkte niet meer vanwege een recente software-update. Helaas was Tom niet bereikbaar: hij was aan het kamperen in een afgelegen gebied zonder telefoonsignaal. De gasten moesten in hun auto slapen en </a:t>
            </a:r>
            <a:r>
              <a:rPr lang="en-GB" sz="2200" dirty="0" err="1">
                <a:solidFill>
                  <a:srgbClr val="414141"/>
                </a:solidFill>
              </a:rPr>
              <a:t>annuleerden </a:t>
            </a:r>
            <a:r>
              <a:rPr lang="en-GB" sz="2200" dirty="0">
                <a:solidFill>
                  <a:srgbClr val="414141"/>
                </a:solidFill>
              </a:rPr>
              <a:t>de volgende ochtend de rest van hun verblijf. Ze lieten een negatieve beoordeling achter, wat een aanzienlijke invloed had op de algemene beoordeling van het huisje.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spTree>
    <p:extLst>
      <p:ext uri="{BB962C8B-B14F-4D97-AF65-F5344CB8AC3E}">
        <p14:creationId xmlns:p14="http://schemas.microsoft.com/office/powerpoint/2010/main" val="3277543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9B9C5-61CD-409B-6ABA-2DD17BDC613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62D5C1C-3A7A-1AFE-BD35-2FAF79FE3735}"/>
              </a:ext>
            </a:extLst>
          </p:cNvPr>
          <p:cNvSpPr>
            <a:spLocks noGrp="1"/>
          </p:cNvSpPr>
          <p:nvPr>
            <p:ph type="body" sz="quarter" idx="4294967295"/>
          </p:nvPr>
        </p:nvSpPr>
        <p:spPr>
          <a:xfrm>
            <a:off x="937707" y="763768"/>
            <a:ext cx="7742997" cy="720752"/>
          </a:xfrm>
          <a:prstGeom prst="rect">
            <a:avLst/>
          </a:prstGeom>
        </p:spPr>
        <p:txBody>
          <a:bodyPr/>
          <a:lstStyle/>
          <a:p>
            <a:pPr marL="0" indent="0">
              <a:lnSpc>
                <a:spcPts val="3720"/>
              </a:lnSpc>
              <a:spcBef>
                <a:spcPts val="0"/>
              </a:spcBef>
              <a:buNone/>
            </a:pPr>
            <a:r>
              <a:rPr lang="en-US" sz="3600" b="1" dirty="0">
                <a:solidFill>
                  <a:srgbClr val="EC7C69"/>
                </a:solidFill>
              </a:rPr>
              <a:t>Praktische oefening: </a:t>
            </a:r>
            <a:r>
              <a:rPr lang="en-US" sz="3600" b="1" dirty="0">
                <a:solidFill>
                  <a:srgbClr val="459597"/>
                </a:solidFill>
              </a:rPr>
              <a:t>Hillview Cottage Remote Check-in Challenge</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2F44103A-115C-3AF3-8F22-A63BD047AF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002C47E7-A5ED-F111-C956-298E8C70602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21</a:t>
            </a:fld>
            <a:endParaRPr lang="fr-CA" sz="1200" dirty="0">
              <a:solidFill>
                <a:schemeClr val="bg1"/>
              </a:solidFill>
            </a:endParaRPr>
          </a:p>
        </p:txBody>
      </p:sp>
      <p:sp>
        <p:nvSpPr>
          <p:cNvPr id="5" name="Text Placeholder 4">
            <a:extLst>
              <a:ext uri="{FF2B5EF4-FFF2-40B4-BE49-F238E27FC236}">
                <a16:creationId xmlns:a16="http://schemas.microsoft.com/office/drawing/2014/main" id="{F06F02DB-AA11-BC97-BADD-30163755D4E3}"/>
              </a:ext>
            </a:extLst>
          </p:cNvPr>
          <p:cNvSpPr txBox="1">
            <a:spLocks/>
          </p:cNvSpPr>
          <p:nvPr/>
        </p:nvSpPr>
        <p:spPr>
          <a:xfrm>
            <a:off x="1035424" y="2436632"/>
            <a:ext cx="10038976" cy="3657600"/>
          </a:xfrm>
          <a:prstGeom prst="rect">
            <a:avLst/>
          </a:prstGeom>
        </p:spPr>
        <p:txBody>
          <a:bodyPr numCol="1" spcCol="28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Discussie- en reflectievragen</a:t>
            </a:r>
          </a:p>
          <a:p>
            <a:pPr indent="0">
              <a:lnSpc>
                <a:spcPts val="2240"/>
              </a:lnSpc>
              <a:buClr>
                <a:srgbClr val="459597"/>
              </a:buClr>
            </a:pPr>
            <a:endParaRPr lang="en-GB" b="1" dirty="0">
              <a:solidFill>
                <a:srgbClr val="EC7C69"/>
              </a:solidFill>
            </a:endParaRPr>
          </a:p>
          <a:p>
            <a:pPr marL="457200" indent="-457200">
              <a:lnSpc>
                <a:spcPts val="2240"/>
              </a:lnSpc>
              <a:buClr>
                <a:srgbClr val="459597"/>
              </a:buClr>
              <a:buFont typeface="+mj-lt"/>
              <a:buAutoNum type="arabicPeriod"/>
            </a:pPr>
            <a:r>
              <a:rPr lang="en-GB" sz="2200" dirty="0">
                <a:solidFill>
                  <a:srgbClr val="414141"/>
                </a:solidFill>
              </a:rPr>
              <a:t>Wat ging er mis in deze situatie?</a:t>
            </a:r>
          </a:p>
          <a:p>
            <a:pPr marL="457200" indent="-457200">
              <a:lnSpc>
                <a:spcPts val="2240"/>
              </a:lnSpc>
              <a:buClr>
                <a:srgbClr val="459597"/>
              </a:buClr>
              <a:buFont typeface="+mj-lt"/>
              <a:buAutoNum type="arabicPeriod"/>
            </a:pPr>
            <a:r>
              <a:rPr lang="en-GB" sz="2200" dirty="0">
                <a:solidFill>
                  <a:srgbClr val="414141"/>
                </a:solidFill>
              </a:rPr>
              <a:t>Wat had Tom kunnen doen om dit probleem te voorkomen?</a:t>
            </a:r>
          </a:p>
          <a:p>
            <a:pPr marL="457200" indent="-457200">
              <a:lnSpc>
                <a:spcPts val="2240"/>
              </a:lnSpc>
              <a:buClr>
                <a:srgbClr val="459597"/>
              </a:buClr>
              <a:buFont typeface="+mj-lt"/>
              <a:buAutoNum type="arabicPeriod"/>
            </a:pPr>
            <a:r>
              <a:rPr lang="en-GB" sz="2200" dirty="0">
                <a:solidFill>
                  <a:srgbClr val="414141"/>
                </a:solidFill>
              </a:rPr>
              <a:t>Hoe had hij lokale hulp kunnen inschakelen zonder zijn kosten te veel te verhogen?</a:t>
            </a:r>
          </a:p>
          <a:p>
            <a:pPr marL="457200" indent="-457200">
              <a:lnSpc>
                <a:spcPts val="2240"/>
              </a:lnSpc>
              <a:buClr>
                <a:srgbClr val="459597"/>
              </a:buClr>
              <a:buFont typeface="+mj-lt"/>
              <a:buAutoNum type="arabicPeriod"/>
            </a:pPr>
            <a:r>
              <a:rPr lang="en-GB" sz="2200" dirty="0">
                <a:solidFill>
                  <a:srgbClr val="414141"/>
                </a:solidFill>
              </a:rPr>
              <a:t>Hoe kan een verhuurder slimme technologieën testen voordat gasten arriveren?</a:t>
            </a:r>
          </a:p>
          <a:p>
            <a:pPr marL="457200" indent="-457200">
              <a:lnSpc>
                <a:spcPts val="2240"/>
              </a:lnSpc>
              <a:buClr>
                <a:srgbClr val="459597"/>
              </a:buClr>
              <a:buFont typeface="+mj-lt"/>
              <a:buAutoNum type="arabicPeriod"/>
            </a:pPr>
            <a:r>
              <a:rPr lang="en-GB" sz="2200" dirty="0">
                <a:solidFill>
                  <a:srgbClr val="414141"/>
                </a:solidFill>
              </a:rPr>
              <a:t>Zou een sleutelkluis in dit geval een betrouwbaardere oplossing zijn geweest dan een slim slot?</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spTree>
    <p:extLst>
      <p:ext uri="{BB962C8B-B14F-4D97-AF65-F5344CB8AC3E}">
        <p14:creationId xmlns:p14="http://schemas.microsoft.com/office/powerpoint/2010/main" val="2763009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D384B-3F57-D4FE-10CC-B9C1A61DCEA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8CE335E-E827-7CFB-521D-88F6B960DF12}"/>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Uw eigendom beheren wanneer u er niet bent</a:t>
            </a:r>
          </a:p>
        </p:txBody>
      </p:sp>
      <p:cxnSp>
        <p:nvCxnSpPr>
          <p:cNvPr id="10" name="Straight Connector 9">
            <a:extLst>
              <a:ext uri="{FF2B5EF4-FFF2-40B4-BE49-F238E27FC236}">
                <a16:creationId xmlns:a16="http://schemas.microsoft.com/office/drawing/2014/main" id="{87D38BEB-47C2-97E9-368D-5BC89C1C4BA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BC82E8E-2B4B-2615-54CA-B92EE3732F6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4" name="Text Placeholder 5">
            <a:extLst>
              <a:ext uri="{FF2B5EF4-FFF2-40B4-BE49-F238E27FC236}">
                <a16:creationId xmlns:a16="http://schemas.microsoft.com/office/drawing/2014/main" id="{42AE32FD-F041-DCAD-5C7D-40C05E15F5A8}"/>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F02627B2-EF0B-32AB-7E6E-B426A5818B54}"/>
              </a:ext>
            </a:extLst>
          </p:cNvPr>
          <p:cNvSpPr txBox="1">
            <a:spLocks/>
          </p:cNvSpPr>
          <p:nvPr/>
        </p:nvSpPr>
        <p:spPr>
          <a:xfrm>
            <a:off x="629645" y="1961808"/>
            <a:ext cx="62030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Ontwikkel de nodige </a:t>
            </a:r>
            <a:r>
              <a:rPr lang="en-GB" sz="2200" b="1" dirty="0">
                <a:solidFill>
                  <a:srgbClr val="EC7C69"/>
                </a:solidFill>
              </a:rPr>
              <a:t>onderhoudsnormen </a:t>
            </a:r>
            <a:r>
              <a:rPr lang="en-GB" sz="2200" dirty="0">
                <a:solidFill>
                  <a:srgbClr val="414141"/>
                </a:solidFill>
              </a:rPr>
              <a:t>om het vereiste prestatieniveau te bereiken</a:t>
            </a:r>
          </a:p>
          <a:p>
            <a:pPr marL="342900" indent="-342900">
              <a:lnSpc>
                <a:spcPts val="2240"/>
              </a:lnSpc>
              <a:buClr>
                <a:srgbClr val="459597"/>
              </a:buClr>
              <a:buFont typeface="Arial" panose="020B0604020202020204" pitchFamily="34" charset="0"/>
              <a:buChar char="•"/>
            </a:pPr>
            <a:r>
              <a:rPr lang="en-GB" sz="2200" dirty="0">
                <a:solidFill>
                  <a:srgbClr val="414141"/>
                </a:solidFill>
              </a:rPr>
              <a:t>Stel normen op voor </a:t>
            </a:r>
            <a:r>
              <a:rPr lang="en-GB" sz="2200" b="1" dirty="0">
                <a:solidFill>
                  <a:srgbClr val="EC7C69"/>
                </a:solidFill>
              </a:rPr>
              <a:t>Huur een schoonmaker of vastgoedbeheerder in </a:t>
            </a:r>
            <a:r>
              <a:rPr lang="en-GB" sz="2200" dirty="0">
                <a:solidFill>
                  <a:srgbClr val="414141"/>
                </a:solidFill>
              </a:rPr>
              <a:t>en geef hen een checklist om te volgen.</a:t>
            </a:r>
          </a:p>
          <a:p>
            <a:pPr marL="342900" indent="-342900">
              <a:lnSpc>
                <a:spcPts val="2240"/>
              </a:lnSpc>
              <a:buClr>
                <a:srgbClr val="459597"/>
              </a:buClr>
              <a:buFont typeface="Arial" panose="020B0604020202020204" pitchFamily="34" charset="0"/>
              <a:buChar char="•"/>
            </a:pPr>
            <a:r>
              <a:rPr lang="en-GB" sz="2200" dirty="0">
                <a:solidFill>
                  <a:srgbClr val="414141"/>
                </a:solidFill>
              </a:rPr>
              <a:t>Gebruik Google Docs of apps </a:t>
            </a:r>
            <a:r>
              <a:rPr lang="en-GB" sz="2200" b="1" dirty="0">
                <a:solidFill>
                  <a:srgbClr val="EC7C69"/>
                </a:solidFill>
              </a:rPr>
              <a:t>zoals </a:t>
            </a:r>
            <a:r>
              <a:rPr lang="en-GB" sz="2200" b="1" dirty="0" err="1">
                <a:solidFill>
                  <a:srgbClr val="EC7C69"/>
                </a:solidFill>
              </a:rPr>
              <a:t>TurnoverBnB </a:t>
            </a:r>
            <a:r>
              <a:rPr lang="en-GB" sz="2200" b="1" dirty="0">
                <a:solidFill>
                  <a:srgbClr val="EC7C69"/>
                </a:solidFill>
              </a:rPr>
              <a:t>of Properly </a:t>
            </a:r>
            <a:r>
              <a:rPr lang="en-GB" sz="2200" dirty="0">
                <a:solidFill>
                  <a:srgbClr val="414141"/>
                </a:solidFill>
              </a:rPr>
              <a:t>om de schoonmaak en overdrachten te beheren.</a:t>
            </a:r>
          </a:p>
          <a:p>
            <a:pPr marL="342900" indent="-342900">
              <a:lnSpc>
                <a:spcPts val="2240"/>
              </a:lnSpc>
              <a:buClr>
                <a:srgbClr val="459597"/>
              </a:buClr>
              <a:buFont typeface="Arial" panose="020B0604020202020204" pitchFamily="34" charset="0"/>
              <a:buChar char="•"/>
            </a:pPr>
            <a:r>
              <a:rPr lang="en-GB" sz="2200" b="1" dirty="0">
                <a:solidFill>
                  <a:srgbClr val="414141"/>
                </a:solidFill>
              </a:rPr>
              <a:t>Houd een WhatsApp-groep </a:t>
            </a:r>
            <a:r>
              <a:rPr lang="en-GB" sz="2200" dirty="0">
                <a:solidFill>
                  <a:srgbClr val="414141"/>
                </a:solidFill>
              </a:rPr>
              <a:t>of Signal-kanaal </a:t>
            </a:r>
            <a:r>
              <a:rPr lang="en-GB" sz="2200" b="1" dirty="0">
                <a:solidFill>
                  <a:srgbClr val="414141"/>
                </a:solidFill>
              </a:rPr>
              <a:t>aan </a:t>
            </a:r>
            <a:r>
              <a:rPr lang="en-GB" sz="2200" dirty="0">
                <a:solidFill>
                  <a:srgbClr val="414141"/>
                </a:solidFill>
              </a:rPr>
              <a:t>met uw lokale helper voor snelle updates.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01462E12-639E-7653-3337-F640BF36E649}"/>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0454C5B8-8B16-8E7C-0633-AFBA8B6B3A75}"/>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Laat fysieke instructies achter voor gasten voor het geval het internet uitvalt.</a:t>
            </a:r>
          </a:p>
          <a:p>
            <a:pPr marL="342900" indent="-342900" algn="l">
              <a:lnSpc>
                <a:spcPts val="2340"/>
              </a:lnSpc>
              <a:spcBef>
                <a:spcPts val="0"/>
              </a:spcBef>
              <a:buFont typeface="Arial" panose="020B0604020202020204" pitchFamily="34" charset="0"/>
              <a:buChar char="•"/>
            </a:pPr>
            <a:r>
              <a:rPr lang="en-IE" sz="2200" dirty="0"/>
              <a:t>Vraag uw schoonmaker of contactpersoon om kleine dingen te controleren (bijv. verwarming, zeep bijvullen).</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14" name="Picture 13">
            <a:extLst>
              <a:ext uri="{FF2B5EF4-FFF2-40B4-BE49-F238E27FC236}">
                <a16:creationId xmlns:a16="http://schemas.microsoft.com/office/drawing/2014/main" id="{A147BEAC-7AA6-AA74-27FA-D7A0E00C4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15" name="Picture Placeholder 7">
            <a:extLst>
              <a:ext uri="{FF2B5EF4-FFF2-40B4-BE49-F238E27FC236}">
                <a16:creationId xmlns:a16="http://schemas.microsoft.com/office/drawing/2014/main" id="{F55E0EB8-2C22-1F91-C234-53A3DEE9792A}"/>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16" name="Text Placeholder 7">
            <a:extLst>
              <a:ext uri="{FF2B5EF4-FFF2-40B4-BE49-F238E27FC236}">
                <a16:creationId xmlns:a16="http://schemas.microsoft.com/office/drawing/2014/main" id="{10089A6A-3C77-81CD-2442-75438CFF3862}"/>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Fotocredits: </a:t>
            </a:r>
            <a:r>
              <a:rPr lang="en-US" sz="1200" dirty="0">
                <a:solidFill>
                  <a:schemeClr val="bg1"/>
                </a:solidFill>
              </a:rPr>
              <a:t>The Birdbox, Donegal Treehouse, Ierland</a:t>
            </a:r>
            <a:endParaRPr lang="en-GB" sz="1200" dirty="0">
              <a:solidFill>
                <a:schemeClr val="bg1"/>
              </a:solidFill>
            </a:endParaRPr>
          </a:p>
        </p:txBody>
      </p:sp>
    </p:spTree>
    <p:extLst>
      <p:ext uri="{BB962C8B-B14F-4D97-AF65-F5344CB8AC3E}">
        <p14:creationId xmlns:p14="http://schemas.microsoft.com/office/powerpoint/2010/main" val="1200703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8AE4-03E7-02DD-5AA1-113D639DF808}"/>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E8538F70-3387-E374-5449-15DFF7422170}"/>
              </a:ext>
            </a:extLst>
          </p:cNvPr>
          <p:cNvSpPr/>
          <p:nvPr/>
        </p:nvSpPr>
        <p:spPr>
          <a:xfrm rot="10800000">
            <a:off x="7199733" y="1945278"/>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6ECF48B5-617B-BB5B-EFFA-576DE2A2AEB0}"/>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Overal de controle behouden </a:t>
            </a:r>
          </a:p>
          <a:p>
            <a:pPr>
              <a:lnSpc>
                <a:spcPts val="3720"/>
              </a:lnSpc>
            </a:pPr>
            <a:endParaRPr lang="en-US" dirty="0"/>
          </a:p>
        </p:txBody>
      </p:sp>
      <p:cxnSp>
        <p:nvCxnSpPr>
          <p:cNvPr id="10" name="Straight Connector 9">
            <a:extLst>
              <a:ext uri="{FF2B5EF4-FFF2-40B4-BE49-F238E27FC236}">
                <a16:creationId xmlns:a16="http://schemas.microsoft.com/office/drawing/2014/main" id="{A40F9206-A5D8-4BEA-5E95-ABFE47031CCA}"/>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EA465E7-A4D5-87CD-AFD2-D36FC3536F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4" name="Text Placeholder 5">
            <a:extLst>
              <a:ext uri="{FF2B5EF4-FFF2-40B4-BE49-F238E27FC236}">
                <a16:creationId xmlns:a16="http://schemas.microsoft.com/office/drawing/2014/main" id="{E013E6AC-627B-737A-718A-21C454E58977}"/>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79644043-767E-AE9A-87CE-08ED848D905F}"/>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Synchroniseer alle boekingen met een </a:t>
            </a:r>
            <a:r>
              <a:rPr lang="en-GB" sz="2200" b="1" dirty="0">
                <a:solidFill>
                  <a:srgbClr val="EC7C69"/>
                </a:solidFill>
              </a:rPr>
              <a:t>centrale kalender (iCal of een channel manager).</a:t>
            </a:r>
          </a:p>
          <a:p>
            <a:pPr marL="342900" indent="-342900">
              <a:lnSpc>
                <a:spcPts val="2240"/>
              </a:lnSpc>
              <a:buClr>
                <a:srgbClr val="459597"/>
              </a:buClr>
              <a:buFont typeface="Arial" panose="020B0604020202020204" pitchFamily="34" charset="0"/>
              <a:buChar char="•"/>
            </a:pPr>
            <a:r>
              <a:rPr lang="en-GB" sz="2200" b="1" dirty="0">
                <a:solidFill>
                  <a:srgbClr val="EC7C69"/>
                </a:solidFill>
              </a:rPr>
              <a:t>Gebruik apps met mobiele toegang, </a:t>
            </a:r>
            <a:r>
              <a:rPr lang="en-GB" sz="2200" dirty="0">
                <a:solidFill>
                  <a:srgbClr val="414141"/>
                </a:solidFill>
              </a:rPr>
              <a:t>zodat u onderweg informatie kunt bijwerken.</a:t>
            </a:r>
          </a:p>
          <a:p>
            <a:pPr marL="342900" indent="-342900">
              <a:lnSpc>
                <a:spcPts val="2240"/>
              </a:lnSpc>
              <a:buClr>
                <a:srgbClr val="459597"/>
              </a:buClr>
              <a:buFont typeface="Arial" panose="020B0604020202020204" pitchFamily="34" charset="0"/>
              <a:buChar char="•"/>
            </a:pPr>
            <a:r>
              <a:rPr lang="en-GB" sz="2200" b="1" dirty="0">
                <a:solidFill>
                  <a:srgbClr val="EC7C69"/>
                </a:solidFill>
              </a:rPr>
              <a:t>Stel pushmeldingen in </a:t>
            </a:r>
            <a:r>
              <a:rPr lang="en-GB" sz="2200" dirty="0">
                <a:solidFill>
                  <a:srgbClr val="414141"/>
                </a:solidFill>
              </a:rPr>
              <a:t>voor nieuwe boekingen, vragen van gasten of wijzigingen.</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0DF84052-F7A7-CF10-1F22-456C50EA56A8}"/>
              </a:ext>
            </a:extLst>
          </p:cNvPr>
          <p:cNvSpPr txBox="1">
            <a:spLocks/>
          </p:cNvSpPr>
          <p:nvPr/>
        </p:nvSpPr>
        <p:spPr>
          <a:xfrm>
            <a:off x="7528413" y="2343703"/>
            <a:ext cx="325885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Creëer een wekelijkse routine: controleer de kalender, bevestig de schoonmaak en bekijk berichten één of twee keer per dag.</a:t>
            </a:r>
          </a:p>
          <a:p>
            <a:pPr marL="342900" indent="-342900" algn="l">
              <a:lnSpc>
                <a:spcPts val="2340"/>
              </a:lnSpc>
              <a:spcBef>
                <a:spcPts val="0"/>
              </a:spcBef>
              <a:buFont typeface="Arial" panose="020B0604020202020204" pitchFamily="34" charset="0"/>
              <a:buChar char="•"/>
            </a:pPr>
            <a:r>
              <a:rPr lang="en-IE" sz="2200" dirty="0"/>
              <a:t>•Maak een back-up plan (wat gebeurt er als u niet kunt reageren? Wie neemt het dan over?).</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9F35822E-D898-75FB-AB45-DB16BB3C6CA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72283" y="4401639"/>
            <a:ext cx="3580276" cy="2659133"/>
          </a:xfrm>
          <a:prstGeom prst="rect">
            <a:avLst/>
          </a:prstGeom>
        </p:spPr>
      </p:pic>
    </p:spTree>
    <p:extLst>
      <p:ext uri="{BB962C8B-B14F-4D97-AF65-F5344CB8AC3E}">
        <p14:creationId xmlns:p14="http://schemas.microsoft.com/office/powerpoint/2010/main" val="1079679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7666-248A-57CE-8F72-56472120A417}"/>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36F54E2-E0D9-FA30-A303-DF4D4C1043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24</a:t>
            </a:fld>
            <a:endParaRPr lang="fr-CA" sz="1200" dirty="0">
              <a:solidFill>
                <a:schemeClr val="bg1"/>
              </a:solidFill>
            </a:endParaRPr>
          </a:p>
        </p:txBody>
      </p:sp>
      <p:sp>
        <p:nvSpPr>
          <p:cNvPr id="8" name="Freeform 7">
            <a:extLst>
              <a:ext uri="{FF2B5EF4-FFF2-40B4-BE49-F238E27FC236}">
                <a16:creationId xmlns:a16="http://schemas.microsoft.com/office/drawing/2014/main" id="{00BCEE6F-66F3-4F8E-E503-0694D346911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D4CA94A3-FA84-3937-FD58-7181DE5BD883}"/>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Invuloefening</a:t>
            </a:r>
          </a:p>
        </p:txBody>
      </p:sp>
      <p:sp>
        <p:nvSpPr>
          <p:cNvPr id="6" name="Text Placeholder 1">
            <a:extLst>
              <a:ext uri="{FF2B5EF4-FFF2-40B4-BE49-F238E27FC236}">
                <a16:creationId xmlns:a16="http://schemas.microsoft.com/office/drawing/2014/main" id="{B6AC4BEB-29DC-65E2-CCDE-E389703349FA}"/>
              </a:ext>
            </a:extLst>
          </p:cNvPr>
          <p:cNvSpPr txBox="1">
            <a:spLocks/>
          </p:cNvSpPr>
          <p:nvPr/>
        </p:nvSpPr>
        <p:spPr>
          <a:xfrm>
            <a:off x="885301" y="1643270"/>
            <a:ext cx="9530907" cy="103366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Controleer voordat u klaar bent uw kennis van deze module. Vul in de zinnen aan de rechterkant de woorden uit de linkerkolom in. </a:t>
            </a:r>
          </a:p>
          <a:p>
            <a:pPr algn="l">
              <a:lnSpc>
                <a:spcPts val="2540"/>
              </a:lnSpc>
              <a:spcBef>
                <a:spcPts val="0"/>
              </a:spcBef>
            </a:pPr>
            <a:endParaRPr lang="en-US" sz="2400" dirty="0">
              <a:solidFill>
                <a:srgbClr val="414141"/>
              </a:solidFill>
            </a:endParaRPr>
          </a:p>
        </p:txBody>
      </p:sp>
      <p:graphicFrame>
        <p:nvGraphicFramePr>
          <p:cNvPr id="10" name="Table 9">
            <a:extLst>
              <a:ext uri="{FF2B5EF4-FFF2-40B4-BE49-F238E27FC236}">
                <a16:creationId xmlns:a16="http://schemas.microsoft.com/office/drawing/2014/main" id="{47AF6AA6-8934-3BAB-5303-A50593C42DB2}"/>
              </a:ext>
            </a:extLst>
          </p:cNvPr>
          <p:cNvGraphicFramePr>
            <a:graphicFrameLocks noGrp="1"/>
          </p:cNvGraphicFramePr>
          <p:nvPr>
            <p:extLst>
              <p:ext uri="{D42A27DB-BD31-4B8C-83A1-F6EECF244321}">
                <p14:modId xmlns:p14="http://schemas.microsoft.com/office/powerpoint/2010/main" val="3947906637"/>
              </p:ext>
            </p:extLst>
          </p:nvPr>
        </p:nvGraphicFramePr>
        <p:xfrm>
          <a:off x="885301" y="2676939"/>
          <a:ext cx="10299534" cy="2584134"/>
        </p:xfrm>
        <a:graphic>
          <a:graphicData uri="http://schemas.openxmlformats.org/drawingml/2006/table">
            <a:tbl>
              <a:tblPr firstRow="1" bandRow="1">
                <a:tableStyleId>{5C22544A-7EE6-4342-B048-85BDC9FD1C3A}</a:tableStyleId>
              </a:tblPr>
              <a:tblGrid>
                <a:gridCol w="3519979">
                  <a:extLst>
                    <a:ext uri="{9D8B030D-6E8A-4147-A177-3AD203B41FA5}">
                      <a16:colId xmlns:a16="http://schemas.microsoft.com/office/drawing/2014/main" val="2947246601"/>
                    </a:ext>
                  </a:extLst>
                </a:gridCol>
                <a:gridCol w="6779555">
                  <a:extLst>
                    <a:ext uri="{9D8B030D-6E8A-4147-A177-3AD203B41FA5}">
                      <a16:colId xmlns:a16="http://schemas.microsoft.com/office/drawing/2014/main" val="4224813332"/>
                    </a:ext>
                  </a:extLst>
                </a:gridCol>
              </a:tblGrid>
              <a:tr h="463826">
                <a:tc>
                  <a:txBody>
                    <a:bodyPr/>
                    <a:lstStyle/>
                    <a:p>
                      <a:pPr>
                        <a:lnSpc>
                          <a:spcPts val="2000"/>
                        </a:lnSpc>
                      </a:pPr>
                      <a:r>
                        <a:rPr lang="en-IE" sz="2400" b="1" dirty="0">
                          <a:solidFill>
                            <a:srgbClr val="FFFFFF"/>
                          </a:solidFill>
                          <a:latin typeface="Calibri" panose="020F0502020204030204" pitchFamily="34" charset="0"/>
                          <a:cs typeface="Calibri" panose="020F0502020204030204" pitchFamily="34" charset="0"/>
                        </a:rPr>
                        <a:t>Antwoorden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nSpc>
                          <a:spcPts val="2000"/>
                        </a:lnSpc>
                      </a:pPr>
                      <a:r>
                        <a:rPr lang="en-IE" sz="2400" b="1" dirty="0">
                          <a:solidFill>
                            <a:srgbClr val="FFFFFF"/>
                          </a:solidFill>
                          <a:latin typeface="Calibri" panose="020F0502020204030204" pitchFamily="34" charset="0"/>
                          <a:cs typeface="Calibri" panose="020F0502020204030204" pitchFamily="34" charset="0"/>
                        </a:rPr>
                        <a:t>Uitspraken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631656">
                <a:tc>
                  <a:txBody>
                    <a:bodyPr/>
                    <a:lstStyle/>
                    <a:p>
                      <a:pPr marL="0" marR="0" lvl="0" indent="0" algn="l" defTabSz="914400">
                        <a:lnSpc>
                          <a:spcPts val="2000"/>
                        </a:lnSpc>
                        <a:spcBef>
                          <a:spcPts val="0"/>
                        </a:spcBef>
                        <a:spcAft>
                          <a:spcPts val="0"/>
                        </a:spcAft>
                        <a:buNone/>
                        <a:tabLst/>
                        <a:defRPr/>
                      </a:pPr>
                      <a:r>
                        <a:rPr lang="en-US" sz="2000" b="1" i="0" u="none" strike="noStrike" noProof="0" dirty="0">
                          <a:solidFill>
                            <a:srgbClr val="459597"/>
                          </a:solidFill>
                          <a:latin typeface="Calibri" panose="020F0502020204030204" pitchFamily="34" charset="0"/>
                          <a:cs typeface="Calibri" panose="020F0502020204030204" pitchFamily="34" charset="0"/>
                        </a:rPr>
                        <a:t>Geautomatiseerd</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nSpc>
                          <a:spcPts val="2000"/>
                        </a:lnSpc>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Gasten zullen eerder een beoordeling achterlaten als u na hun verblijf een beleefd ____________________ bericht stuurt.</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631656">
                <a:tc>
                  <a:txBody>
                    <a:bodyPr/>
                    <a:lstStyle/>
                    <a:p>
                      <a:pPr lvl="0">
                        <a:lnSpc>
                          <a:spcPts val="2000"/>
                        </a:lnSpc>
                        <a:buNone/>
                      </a:pPr>
                      <a:r>
                        <a:rPr lang="en-US" sz="2000" b="1" i="0" u="none" strike="noStrike" noProof="0" dirty="0">
                          <a:solidFill>
                            <a:srgbClr val="459597"/>
                          </a:solidFill>
                          <a:latin typeface="Calibri" panose="020F0502020204030204" pitchFamily="34" charset="0"/>
                          <a:cs typeface="Calibri" panose="020F0502020204030204" pitchFamily="34" charset="0"/>
                        </a:rPr>
                        <a:t>Bedankt</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2000"/>
                        </a:lnSpc>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Het gebruik van ______________ berichten helpt tijd te besparen en de communicatie consistent te houden.</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631656">
                <a:tc>
                  <a:txBody>
                    <a:bodyPr/>
                    <a:lstStyle/>
                    <a:p>
                      <a:pPr marL="0" marR="0" lvl="0" indent="0" algn="l" defTabSz="914400">
                        <a:lnSpc>
                          <a:spcPts val="2000"/>
                        </a:lnSpc>
                        <a:spcBef>
                          <a:spcPts val="0"/>
                        </a:spcBef>
                        <a:spcAft>
                          <a:spcPts val="0"/>
                        </a:spcAft>
                        <a:buNone/>
                        <a:tabLst/>
                        <a:defRPr/>
                      </a:pPr>
                      <a:r>
                        <a:rPr lang="en-US" sz="2000" b="1" i="0" u="none" strike="noStrike" noProof="0" dirty="0">
                          <a:solidFill>
                            <a:srgbClr val="459597"/>
                          </a:solidFill>
                          <a:latin typeface="Calibri" panose="020F0502020204030204" pitchFamily="34" charset="0"/>
                          <a:cs typeface="Calibri" panose="020F0502020204030204" pitchFamily="34" charset="0"/>
                        </a:rPr>
                        <a:t>Communicatie</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ts val="2000"/>
                        </a:lnSpc>
                        <a:spcBef>
                          <a:spcPts val="0"/>
                        </a:spcBef>
                        <a:spcAft>
                          <a:spcPts val="0"/>
                        </a:spcAft>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Een Property Management System (PMS) helpt verhuurders bij het beheren van boekingen, kalenders en ____________________.</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135657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B14D1-8337-2BC4-3C41-E662280D7589}"/>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67142E2-7413-C2D4-0AB4-9F94B88B439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25</a:t>
            </a:fld>
            <a:endParaRPr lang="fr-CA" sz="1200" dirty="0">
              <a:solidFill>
                <a:schemeClr val="bg1"/>
              </a:solidFill>
            </a:endParaRPr>
          </a:p>
        </p:txBody>
      </p:sp>
      <p:sp>
        <p:nvSpPr>
          <p:cNvPr id="8" name="Freeform 7">
            <a:extLst>
              <a:ext uri="{FF2B5EF4-FFF2-40B4-BE49-F238E27FC236}">
                <a16:creationId xmlns:a16="http://schemas.microsoft.com/office/drawing/2014/main" id="{6A25E4AA-160A-B5F2-1A4E-A2B91C23F1F2}"/>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DD6E380-C1CE-9F2F-CF4E-35C1ABE61302}"/>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Aanvullende lectuur</a:t>
            </a:r>
          </a:p>
        </p:txBody>
      </p:sp>
      <p:sp>
        <p:nvSpPr>
          <p:cNvPr id="2" name="Text Placeholder 5">
            <a:extLst>
              <a:ext uri="{FF2B5EF4-FFF2-40B4-BE49-F238E27FC236}">
                <a16:creationId xmlns:a16="http://schemas.microsoft.com/office/drawing/2014/main" id="{9B1F9C72-8EE5-667E-AD35-346D1C3B7B21}"/>
              </a:ext>
            </a:extLst>
          </p:cNvPr>
          <p:cNvSpPr txBox="1">
            <a:spLocks/>
          </p:cNvSpPr>
          <p:nvPr/>
        </p:nvSpPr>
        <p:spPr>
          <a:xfrm>
            <a:off x="885302" y="1812500"/>
            <a:ext cx="6722506"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Gids voor de beste elektronische en slimme hoteldeursloten 2025</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D32DA74F-71F4-0A84-D83F-4D7AC619C4EE}"/>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Uitgebreide gids voor het kiezen van het juiste type slim slot (Bluetooth-toetsenbord, mobiele inloggegevens, RFID) en waar u op moet letten voor veiligheid en gemak. </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3ED3A95A-DAF8-1C8C-578F-120D26187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72A97AB3-DA99-11C2-ED5B-1CE97D07A670}"/>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4C36BE2E-28DB-4F38-03EB-EA769F881D7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814ED8DE-CBB0-0A9B-CE19-7EBBCF3177AF}"/>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 om </a:t>
            </a:r>
            <a:r>
              <a:rPr lang="en-IE" sz="2800" b="1" dirty="0">
                <a:solidFill>
                  <a:schemeClr val="bg1"/>
                </a:solidFill>
                <a:hlinkClick r:id="rId3">
                  <a:extLst>
                    <a:ext uri="{A12FA001-AC4F-418D-AE19-62706E023703}">
                      <ahyp:hlinkClr xmlns:ahyp="http://schemas.microsoft.com/office/drawing/2018/hyperlinkcolor" val="tx"/>
                    </a:ext>
                  </a:extLst>
                </a:hlinkClick>
              </a:rPr>
              <a:t>te lezen</a:t>
            </a:r>
            <a:endParaRPr lang="en-IE" sz="2800" b="1" dirty="0">
              <a:solidFill>
                <a:schemeClr val="bg1"/>
              </a:solidFill>
            </a:endParaRPr>
          </a:p>
        </p:txBody>
      </p:sp>
    </p:spTree>
    <p:extLst>
      <p:ext uri="{BB962C8B-B14F-4D97-AF65-F5344CB8AC3E}">
        <p14:creationId xmlns:p14="http://schemas.microsoft.com/office/powerpoint/2010/main" val="3710088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981F-9CFB-B0A2-D81D-9C05332D93A1}"/>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C279D-818C-BA58-2D24-DACB055B9AE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26</a:t>
            </a:fld>
            <a:endParaRPr lang="fr-CA" sz="1200" dirty="0">
              <a:solidFill>
                <a:schemeClr val="bg1"/>
              </a:solidFill>
            </a:endParaRPr>
          </a:p>
        </p:txBody>
      </p:sp>
      <p:sp>
        <p:nvSpPr>
          <p:cNvPr id="8" name="Freeform 7">
            <a:extLst>
              <a:ext uri="{FF2B5EF4-FFF2-40B4-BE49-F238E27FC236}">
                <a16:creationId xmlns:a16="http://schemas.microsoft.com/office/drawing/2014/main" id="{0F3FD228-5578-74FD-1DB8-32330519A84B}"/>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F7D0DD36-E1AF-8F8A-8479-49DBAFE01B1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Aanvullende lectuur</a:t>
            </a:r>
          </a:p>
        </p:txBody>
      </p:sp>
      <p:sp>
        <p:nvSpPr>
          <p:cNvPr id="2" name="Text Placeholder 5">
            <a:extLst>
              <a:ext uri="{FF2B5EF4-FFF2-40B4-BE49-F238E27FC236}">
                <a16:creationId xmlns:a16="http://schemas.microsoft.com/office/drawing/2014/main" id="{2790E24C-C3B3-20FC-7F73-14691DE917FC}"/>
              </a:ext>
            </a:extLst>
          </p:cNvPr>
          <p:cNvSpPr txBox="1">
            <a:spLocks/>
          </p:cNvSpPr>
          <p:nvPr/>
        </p:nvSpPr>
        <p:spPr>
          <a:xfrm>
            <a:off x="885303" y="1760918"/>
            <a:ext cx="5076586"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Slimme hoteltechnologie: een gids voor hoteliers </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FBBD7299-A987-E7C5-27D3-6BF0B14B2388}"/>
              </a:ext>
            </a:extLst>
          </p:cNvPr>
          <p:cNvSpPr txBox="1">
            <a:spLocks/>
          </p:cNvSpPr>
          <p:nvPr/>
        </p:nvSpPr>
        <p:spPr>
          <a:xfrm>
            <a:off x="885301" y="3429000"/>
            <a:ext cx="5210699"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Bespreekt hoe slimme sloten, IoT-sensoren in kamers en mobiele bedieningselementen de gasttevredenheid verbeteren en personalisatie op grote schaal mogelijk maken.</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C015D2D1-9305-2CFE-2F08-4CB2B967D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911BE93F-D8A6-AA4A-132A-7FEBFBD8F4BD}"/>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26A59502-5498-5A21-66A5-AA9DFB158C3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41C64FD5-F6C5-84EA-1158-D4A9AA1F6FC4}"/>
              </a:ext>
            </a:extLst>
          </p:cNvPr>
          <p:cNvSpPr/>
          <p:nvPr/>
        </p:nvSpPr>
        <p:spPr>
          <a:xfrm>
            <a:off x="9511150" y="2324428"/>
            <a:ext cx="194217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 naar </a:t>
            </a:r>
            <a:r>
              <a:rPr lang="en-IE" sz="2800" b="1" dirty="0">
                <a:solidFill>
                  <a:schemeClr val="bg1"/>
                </a:solidFill>
                <a:hlinkClick r:id="rId3">
                  <a:extLst>
                    <a:ext uri="{A12FA001-AC4F-418D-AE19-62706E023703}">
                      <ahyp:hlinkClr xmlns:ahyp="http://schemas.microsoft.com/office/drawing/2018/hyperlinkcolor" val="tx"/>
                    </a:ext>
                  </a:extLst>
                </a:hlinkClick>
              </a:rPr>
              <a:t>toolkit</a:t>
            </a:r>
            <a:endParaRPr lang="en-IE" sz="2800" b="1" dirty="0">
              <a:solidFill>
                <a:schemeClr val="bg1"/>
              </a:solidFill>
            </a:endParaRPr>
          </a:p>
        </p:txBody>
      </p:sp>
    </p:spTree>
    <p:extLst>
      <p:ext uri="{BB962C8B-B14F-4D97-AF65-F5344CB8AC3E}">
        <p14:creationId xmlns:p14="http://schemas.microsoft.com/office/powerpoint/2010/main" val="242869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8924-61A8-7B72-9CB2-74791D66D68E}"/>
            </a:ext>
          </a:extLst>
        </p:cNvPr>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5D987976-6035-A84F-7599-61BE8007B36C}"/>
              </a:ext>
            </a:extLst>
          </p:cNvPr>
          <p:cNvPicPr>
            <a:picLocks noGrp="1" noChangeAspect="1"/>
          </p:cNvPicPr>
          <p:nvPr>
            <p:ph type="pic" sz="quarter" idx="19"/>
          </p:nvPr>
        </p:nvPicPr>
        <p:blipFill>
          <a:blip r:embed="rId2"/>
          <a:srcRect l="2337" r="2337"/>
          <a:stretch>
            <a:fillRect/>
          </a:stretch>
        </p:blipFill>
        <p:spPr/>
      </p:pic>
      <p:sp>
        <p:nvSpPr>
          <p:cNvPr id="2" name="Text Placeholder 1">
            <a:extLst>
              <a:ext uri="{FF2B5EF4-FFF2-40B4-BE49-F238E27FC236}">
                <a16:creationId xmlns:a16="http://schemas.microsoft.com/office/drawing/2014/main" id="{BFEEE1B7-0729-43AA-E8E0-BDCF5F166311}"/>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Slim groeien - Partnerschappen, upsells en langetermijnplanning</a:t>
            </a:r>
          </a:p>
          <a:p>
            <a:pPr>
              <a:lnSpc>
                <a:spcPts val="3900"/>
              </a:lnSpc>
            </a:pPr>
            <a:endParaRPr lang="en-GB" sz="4000" dirty="0"/>
          </a:p>
        </p:txBody>
      </p:sp>
      <p:sp>
        <p:nvSpPr>
          <p:cNvPr id="3" name="Text Placeholder 2">
            <a:extLst>
              <a:ext uri="{FF2B5EF4-FFF2-40B4-BE49-F238E27FC236}">
                <a16:creationId xmlns:a16="http://schemas.microsoft.com/office/drawing/2014/main" id="{3CF22778-F099-4841-6666-D1B7C931D44D}"/>
              </a:ext>
            </a:extLst>
          </p:cNvPr>
          <p:cNvSpPr>
            <a:spLocks noGrp="1"/>
          </p:cNvSpPr>
          <p:nvPr>
            <p:ph type="body" sz="quarter" idx="17"/>
          </p:nvPr>
        </p:nvSpPr>
        <p:spPr>
          <a:xfrm>
            <a:off x="733931" y="1095586"/>
            <a:ext cx="5362069" cy="582221"/>
          </a:xfrm>
        </p:spPr>
        <p:txBody>
          <a:bodyPr/>
          <a:lstStyle/>
          <a:p>
            <a:r>
              <a:rPr lang="en-IE" sz="6600" b="1" dirty="0"/>
              <a:t>Deel 3</a:t>
            </a:r>
            <a:endParaRPr lang="en-GB" sz="6600" b="1" dirty="0"/>
          </a:p>
        </p:txBody>
      </p:sp>
      <p:sp>
        <p:nvSpPr>
          <p:cNvPr id="8" name="Text Placeholder 7">
            <a:extLst>
              <a:ext uri="{FF2B5EF4-FFF2-40B4-BE49-F238E27FC236}">
                <a16:creationId xmlns:a16="http://schemas.microsoft.com/office/drawing/2014/main" id="{A9FBAF66-4794-EACA-CFD1-054444CAFAE1}"/>
              </a:ext>
            </a:extLst>
          </p:cNvPr>
          <p:cNvSpPr>
            <a:spLocks noGrp="1"/>
          </p:cNvSpPr>
          <p:nvPr>
            <p:ph type="body" sz="quarter" idx="65"/>
          </p:nvPr>
        </p:nvSpPr>
        <p:spPr>
          <a:xfrm>
            <a:off x="8485094" y="1451578"/>
            <a:ext cx="3706906" cy="452458"/>
          </a:xfrm>
          <a:solidFill>
            <a:srgbClr val="EC7C69"/>
          </a:solidFill>
        </p:spPr>
        <p:txBody>
          <a:bodyPr/>
          <a:lstStyle/>
          <a:p>
            <a:pPr algn="ctr"/>
            <a:r>
              <a:rPr lang="sl-SI" sz="1200" dirty="0"/>
              <a:t>Fotocredits: Fossatun Pods &amp; Cottages, IJsland</a:t>
            </a:r>
          </a:p>
        </p:txBody>
      </p:sp>
      <p:sp>
        <p:nvSpPr>
          <p:cNvPr id="4" name="Freeform 3">
            <a:extLst>
              <a:ext uri="{FF2B5EF4-FFF2-40B4-BE49-F238E27FC236}">
                <a16:creationId xmlns:a16="http://schemas.microsoft.com/office/drawing/2014/main" id="{4F5AAD98-52DE-9C46-78C9-634010C78DD8}"/>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1A6AE0C-376B-0B11-A262-CED379D1682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27</a:t>
            </a:fld>
            <a:endParaRPr lang="fr-CA" sz="1200" dirty="0"/>
          </a:p>
        </p:txBody>
      </p:sp>
      <p:pic>
        <p:nvPicPr>
          <p:cNvPr id="9" name="Picture 8">
            <a:extLst>
              <a:ext uri="{FF2B5EF4-FFF2-40B4-BE49-F238E27FC236}">
                <a16:creationId xmlns:a16="http://schemas.microsoft.com/office/drawing/2014/main" id="{3E6FB605-1CAC-FBB1-1442-8D9A6DD9366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26999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57482-0743-1D3A-8937-80072CD0841D}"/>
            </a:ext>
          </a:extLst>
        </p:cNvPr>
        <p:cNvGrpSpPr/>
        <p:nvPr/>
      </p:nvGrpSpPr>
      <p:grpSpPr>
        <a:xfrm>
          <a:off x="0" y="0"/>
          <a:ext cx="0" cy="0"/>
          <a:chOff x="0" y="0"/>
          <a:chExt cx="0" cy="0"/>
        </a:xfrm>
      </p:grpSpPr>
      <p:pic>
        <p:nvPicPr>
          <p:cNvPr id="7" name="Picture Placeholder 6" descr="A group of wooden letters on a wood surface&#10;&#10;AI-generated content may be incorrect.">
            <a:extLst>
              <a:ext uri="{FF2B5EF4-FFF2-40B4-BE49-F238E27FC236}">
                <a16:creationId xmlns:a16="http://schemas.microsoft.com/office/drawing/2014/main" id="{737EFC0D-B42B-1004-909C-434ABFD9E165}"/>
              </a:ext>
            </a:extLst>
          </p:cNvPr>
          <p:cNvPicPr>
            <a:picLocks noGrp="1" noChangeAspect="1"/>
          </p:cNvPicPr>
          <p:nvPr>
            <p:ph type="pic" sz="quarter" idx="67"/>
          </p:nvPr>
        </p:nvPicPr>
        <p:blipFill>
          <a:blip r:embed="rId2"/>
          <a:srcRect t="1373" b="1373"/>
          <a:stretch>
            <a:fillRect/>
          </a:stretch>
        </p:blipFill>
        <p:spPr/>
      </p:pic>
      <p:sp>
        <p:nvSpPr>
          <p:cNvPr id="2" name="Text Placeholder 1">
            <a:extLst>
              <a:ext uri="{FF2B5EF4-FFF2-40B4-BE49-F238E27FC236}">
                <a16:creationId xmlns:a16="http://schemas.microsoft.com/office/drawing/2014/main" id="{FE7CA464-CC59-15BE-3070-1014BFFBC5A7}"/>
              </a:ext>
            </a:extLst>
          </p:cNvPr>
          <p:cNvSpPr>
            <a:spLocks noGrp="1"/>
          </p:cNvSpPr>
          <p:nvPr>
            <p:ph type="body" sz="quarter" idx="18"/>
          </p:nvPr>
        </p:nvSpPr>
        <p:spPr>
          <a:xfrm>
            <a:off x="7253207" y="1618150"/>
            <a:ext cx="4267624" cy="870198"/>
          </a:xfrm>
        </p:spPr>
        <p:txBody>
          <a:bodyPr/>
          <a:lstStyle/>
          <a:p>
            <a:pPr>
              <a:lnSpc>
                <a:spcPts val="3240"/>
              </a:lnSpc>
            </a:pPr>
            <a:r>
              <a:rPr lang="en-GB" sz="3200" dirty="0"/>
              <a:t>Slim groeien – Partnerschappen, upsells en langetermijnplanning</a:t>
            </a:r>
          </a:p>
          <a:p>
            <a:pPr>
              <a:lnSpc>
                <a:spcPts val="3240"/>
              </a:lnSpc>
            </a:pPr>
            <a:endParaRPr lang="en-GB" sz="3200" dirty="0"/>
          </a:p>
        </p:txBody>
      </p:sp>
      <p:sp>
        <p:nvSpPr>
          <p:cNvPr id="3" name="Text Placeholder 2">
            <a:extLst>
              <a:ext uri="{FF2B5EF4-FFF2-40B4-BE49-F238E27FC236}">
                <a16:creationId xmlns:a16="http://schemas.microsoft.com/office/drawing/2014/main" id="{7FEFC7E2-A679-2263-EF66-1C8C042C4CCE}"/>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Deel 3</a:t>
            </a:r>
          </a:p>
        </p:txBody>
      </p:sp>
      <p:sp>
        <p:nvSpPr>
          <p:cNvPr id="29" name="Slide Number Placeholder 5">
            <a:extLst>
              <a:ext uri="{FF2B5EF4-FFF2-40B4-BE49-F238E27FC236}">
                <a16:creationId xmlns:a16="http://schemas.microsoft.com/office/drawing/2014/main" id="{29C28859-DE2E-F66D-6116-B29F6FBB64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25" name="Text Placeholder 4">
            <a:extLst>
              <a:ext uri="{FF2B5EF4-FFF2-40B4-BE49-F238E27FC236}">
                <a16:creationId xmlns:a16="http://schemas.microsoft.com/office/drawing/2014/main" id="{6CCEFA0A-E5EA-5538-203C-66A4B73B24C8}"/>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Overzicht:</a:t>
            </a:r>
            <a:endParaRPr lang="en-US" sz="4000" dirty="0"/>
          </a:p>
        </p:txBody>
      </p:sp>
      <p:sp>
        <p:nvSpPr>
          <p:cNvPr id="26" name="Text Placeholder 4">
            <a:extLst>
              <a:ext uri="{FF2B5EF4-FFF2-40B4-BE49-F238E27FC236}">
                <a16:creationId xmlns:a16="http://schemas.microsoft.com/office/drawing/2014/main" id="{A4A33156-5090-15B4-D009-739641969A54}"/>
              </a:ext>
            </a:extLst>
          </p:cNvPr>
          <p:cNvSpPr txBox="1">
            <a:spLocks/>
          </p:cNvSpPr>
          <p:nvPr/>
        </p:nvSpPr>
        <p:spPr>
          <a:xfrm>
            <a:off x="3409628" y="4455381"/>
            <a:ext cx="8111204"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U leert hoe u kunt samenwerken met lokale bedrijven, kleine extra's kunt aanbieden aan gasten en kunt plannen voor de toekomst.  We gaan kijken hoe u uw inkomsten kunt verhogen zonder extra stress, en hoe u kunt groeien op een manier die past bij uw doelen en waarden.  Het doel is niet alleen om groter te worden, maar ook om beter te groeien – met tevreden gasten, een sterke reputatie en succes op de lange termijn.</a:t>
            </a:r>
          </a:p>
          <a:p>
            <a:pPr>
              <a:lnSpc>
                <a:spcPts val="2360"/>
              </a:lnSpc>
            </a:pPr>
            <a:endParaRPr lang="en-IE" dirty="0"/>
          </a:p>
        </p:txBody>
      </p:sp>
      <p:sp>
        <p:nvSpPr>
          <p:cNvPr id="27" name="Text Placeholder 4">
            <a:extLst>
              <a:ext uri="{FF2B5EF4-FFF2-40B4-BE49-F238E27FC236}">
                <a16:creationId xmlns:a16="http://schemas.microsoft.com/office/drawing/2014/main" id="{EBE20E57-6A3E-D08C-30C8-40538602826B}"/>
              </a:ext>
            </a:extLst>
          </p:cNvPr>
          <p:cNvSpPr txBox="1">
            <a:spLocks/>
          </p:cNvSpPr>
          <p:nvPr/>
        </p:nvSpPr>
        <p:spPr>
          <a:xfrm>
            <a:off x="473839" y="4455381"/>
            <a:ext cx="2717036"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Dit deel richt zich op het op een slimme, eenvoudige en duurzame manier laten groeien van uw accommodatiebedrijf.</a:t>
            </a:r>
          </a:p>
          <a:p>
            <a:pPr>
              <a:lnSpc>
                <a:spcPts val="2360"/>
              </a:lnSpc>
            </a:pPr>
            <a:endParaRPr lang="en-IE" dirty="0"/>
          </a:p>
        </p:txBody>
      </p:sp>
      <p:sp>
        <p:nvSpPr>
          <p:cNvPr id="10" name="Text Placeholder 7">
            <a:extLst>
              <a:ext uri="{FF2B5EF4-FFF2-40B4-BE49-F238E27FC236}">
                <a16:creationId xmlns:a16="http://schemas.microsoft.com/office/drawing/2014/main" id="{99DF7916-D4C4-299A-FE37-22B241C40A66}"/>
              </a:ext>
            </a:extLst>
          </p:cNvPr>
          <p:cNvSpPr txBox="1">
            <a:spLocks/>
          </p:cNvSpPr>
          <p:nvPr/>
        </p:nvSpPr>
        <p:spPr>
          <a:xfrm>
            <a:off x="0" y="74986"/>
            <a:ext cx="5268056"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sl-SI" sz="1200" dirty="0">
                <a:solidFill>
                  <a:schemeClr val="bg1"/>
                </a:solidFill>
              </a:rPr>
              <a:t>NFoto: </a:t>
            </a:r>
          </a:p>
          <a:p>
            <a:pPr marL="0" indent="0" algn="ctr">
              <a:lnSpc>
                <a:spcPts val="1240"/>
              </a:lnSpc>
              <a:spcBef>
                <a:spcPts val="0"/>
              </a:spcBef>
              <a:buNone/>
            </a:pPr>
            <a:r>
              <a:rPr lang="sl-SI" sz="1200" dirty="0">
                <a:solidFill>
                  <a:schemeClr val="bg1"/>
                </a:solidFill>
              </a:rPr>
              <a:t>Deze foto van onbekende auteur is gelicentieerd onder de naam CC BY-SA</a:t>
            </a:r>
          </a:p>
        </p:txBody>
      </p:sp>
    </p:spTree>
    <p:extLst>
      <p:ext uri="{BB962C8B-B14F-4D97-AF65-F5344CB8AC3E}">
        <p14:creationId xmlns:p14="http://schemas.microsoft.com/office/powerpoint/2010/main" val="35229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A2DE-75F7-3AF1-752B-18B7733A12A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21A3EEB-1EB9-62AB-E850-31CE6608A4FE}"/>
              </a:ext>
            </a:extLst>
          </p:cNvPr>
          <p:cNvSpPr txBox="1">
            <a:spLocks/>
          </p:cNvSpPr>
          <p:nvPr/>
        </p:nvSpPr>
        <p:spPr>
          <a:xfrm>
            <a:off x="629645" y="307773"/>
            <a:ext cx="864982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Inleiding </a:t>
            </a:r>
            <a:r>
              <a:rPr lang="en-US" dirty="0"/>
              <a:t>- Slim groeien – Partnerschappen, upsells en langetermijnplanning</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BEBC30F6-4C51-760F-F29E-8C7E4B0F1423}"/>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293C00B7-251A-CF43-22AE-B458ABCDCA07}"/>
              </a:ext>
            </a:extLst>
          </p:cNvPr>
          <p:cNvSpPr txBox="1">
            <a:spLocks/>
          </p:cNvSpPr>
          <p:nvPr/>
        </p:nvSpPr>
        <p:spPr>
          <a:xfrm>
            <a:off x="629645" y="1672301"/>
            <a:ext cx="909008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Zodra uw hostingbedrijf goed loopt, kunt u gaan nadenken over hoe u kunt groeien. Maar groei hoeft niet te betekenen dat u meer werk of meer risico's moet nemen.  In dit gedeelte vindt u kleine, slimme manieren om te verbeteren en uit te breiden. U leert hoe u gasten extra diensten kunt aanbieden, zoals ontbijtboxen of lokale rondleidingen, door samen te werken met partners in de buurt.</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We hebben het ook over upselling: het aanbieden van extra's op een manier die gemakkelijk en nuttig is, zonder opdringerig te zijn.  Ten slotte leert u hoe u kunt plannen voor succes op de lange termijn: wanneer u prijzen moet verhogen, hoe u uw ruimte kunt verbeteren en hoe u gefocust kunt blijven op wat voor u het belangrijkst is.  Met een beetje planning kunt u uw bedrijf op een manier laten groeien die goed voelt en ervoor zorgt dat gasten terugkomen.</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F30178DF-5D22-59CB-2EDB-0C186FC4001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20401" y="4727357"/>
            <a:ext cx="3580276" cy="2659133"/>
          </a:xfrm>
          <a:prstGeom prst="rect">
            <a:avLst/>
          </a:prstGeom>
        </p:spPr>
      </p:pic>
      <p:sp>
        <p:nvSpPr>
          <p:cNvPr id="3" name="TextBox 2">
            <a:extLst>
              <a:ext uri="{FF2B5EF4-FFF2-40B4-BE49-F238E27FC236}">
                <a16:creationId xmlns:a16="http://schemas.microsoft.com/office/drawing/2014/main" id="{FAEE7B9A-9805-44E0-792F-55990E3A373A}"/>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Bron: </a:t>
            </a:r>
            <a:r>
              <a:rPr lang="en-US" dirty="0" err="1">
                <a:solidFill>
                  <a:srgbClr val="459597"/>
                </a:solidFill>
              </a:rPr>
              <a:t>Booking.com </a:t>
            </a:r>
            <a:r>
              <a:rPr lang="en-US" dirty="0">
                <a:solidFill>
                  <a:srgbClr val="459597"/>
                </a:solidFill>
              </a:rPr>
              <a:t>Partner Hub – "Geweldige gastervaringen bieden"</a:t>
            </a:r>
            <a:endParaRPr lang="en-IE" dirty="0">
              <a:solidFill>
                <a:srgbClr val="459597"/>
              </a:solidFill>
            </a:endParaRPr>
          </a:p>
        </p:txBody>
      </p:sp>
      <p:sp>
        <p:nvSpPr>
          <p:cNvPr id="7" name="Slide Number Placeholder 5">
            <a:extLst>
              <a:ext uri="{FF2B5EF4-FFF2-40B4-BE49-F238E27FC236}">
                <a16:creationId xmlns:a16="http://schemas.microsoft.com/office/drawing/2014/main" id="{078F9323-772C-30B8-79C8-192845A61E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Tree>
    <p:extLst>
      <p:ext uri="{BB962C8B-B14F-4D97-AF65-F5344CB8AC3E}">
        <p14:creationId xmlns:p14="http://schemas.microsoft.com/office/powerpoint/2010/main" val="3457820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478770"/>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3" y="478770"/>
            <a:ext cx="4415332" cy="689519"/>
          </a:xfrm>
        </p:spPr>
        <p:txBody>
          <a:bodyPr anchor="t"/>
          <a:lstStyle/>
          <a:p>
            <a:pPr>
              <a:lnSpc>
                <a:spcPts val="2240"/>
              </a:lnSpc>
            </a:pPr>
            <a:r>
              <a:rPr lang="en-GB" b="1" kern="1200" dirty="0">
                <a:solidFill>
                  <a:srgbClr val="EC7C69"/>
                </a:solidFill>
                <a:latin typeface="+mn-lt"/>
                <a:ea typeface="+mn-ea"/>
                <a:cs typeface="+mn-cs"/>
              </a:rPr>
              <a:t>Beheer van het gasttraject – voor, tijdens en na het verblijf</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4472729" cy="4246763"/>
          </a:xfrm>
        </p:spPr>
        <p:txBody>
          <a:bodyPr/>
          <a:lstStyle/>
          <a:p>
            <a:pPr marL="0" indent="0">
              <a:lnSpc>
                <a:spcPts val="2180"/>
              </a:lnSpc>
            </a:pPr>
            <a:r>
              <a:rPr lang="en-GB" sz="2200" b="0" dirty="0"/>
              <a:t>Deze module helpt cursisten om een hoogwaardige gastervaring te bieden en tegelijkertijd ervoor te zorgen dat het bedrijf beheersbaar, efficiënt en duurzaam blijft. </a:t>
            </a:r>
          </a:p>
          <a:p>
            <a:pPr marL="0" indent="0">
              <a:lnSpc>
                <a:spcPts val="2180"/>
              </a:lnSpc>
            </a:pPr>
            <a:endParaRPr lang="en-GB" sz="2200" b="0" dirty="0"/>
          </a:p>
          <a:p>
            <a:pPr marL="0" indent="0">
              <a:lnSpc>
                <a:spcPts val="2180"/>
              </a:lnSpc>
            </a:pPr>
            <a:r>
              <a:rPr lang="en-GB" sz="2200" b="0" dirty="0"/>
              <a:t>De module richt zich op de volledige gastbeleving – van het eerste contact tot de follow-up – en introduceert praktische systemen voor de dagelijkse bedrijfsvoering. Cursisten verkennen ook manieren om hun bedrijf te laten groeien door waarde toe te voegen via lokale partnerschappen, aanbiedingen voor gasten en langetermijnplanning.</a:t>
            </a:r>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1169158"/>
            <a:ext cx="4938958" cy="311554"/>
          </a:xfrm>
        </p:spPr>
        <p:txBody>
          <a:bodyPr anchor="t"/>
          <a:lstStyle/>
          <a:p>
            <a:pPr>
              <a:lnSpc>
                <a:spcPts val="1800"/>
              </a:lnSpc>
            </a:pPr>
            <a:r>
              <a:rPr lang="en-GB" sz="1800" dirty="0">
                <a:solidFill>
                  <a:srgbClr val="414141"/>
                </a:solidFill>
              </a:rPr>
              <a:t>Leer hoe u gasten een geweldige ervaring kunt bieden, van de boeking tot na hun verblijf. Gebruik goede communicatie en kleine persoonlijke attenties om hen zich welkom te laten voelen en ervoor te zorgen dat ze terug willen komen.</a:t>
            </a:r>
          </a:p>
          <a:p>
            <a:pPr>
              <a:lnSpc>
                <a:spcPts val="1800"/>
              </a:lnSpc>
            </a:pPr>
            <a:endParaRPr lang="en-GB" sz="1800" dirty="0">
              <a:solidFill>
                <a:srgbClr val="414141"/>
              </a:solidFill>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5744878" y="2612213"/>
            <a:ext cx="700387" cy="626835"/>
          </a:xfrm>
        </p:spPr>
        <p:txBody>
          <a:bodyPr anchor="b"/>
          <a:lstStyle/>
          <a:p>
            <a:r>
              <a:rPr lang="en-US" sz="3600" b="1" dirty="0"/>
              <a:t>02</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6679763" y="2550304"/>
            <a:ext cx="4472729" cy="469476"/>
          </a:xfrm>
        </p:spPr>
        <p:txBody>
          <a:bodyPr anchor="t"/>
          <a:lstStyle/>
          <a:p>
            <a:pPr>
              <a:lnSpc>
                <a:spcPts val="2240"/>
              </a:lnSpc>
            </a:pPr>
            <a:r>
              <a:rPr lang="en-US" b="1" dirty="0">
                <a:solidFill>
                  <a:srgbClr val="EC7C69"/>
                </a:solidFill>
              </a:rPr>
              <a:t>Tools en systemen voor efficiënte bedrijfsvoering</a:t>
            </a:r>
          </a:p>
          <a:p>
            <a:pPr>
              <a:lnSpc>
                <a:spcPts val="2240"/>
              </a:lnSpc>
            </a:pPr>
            <a:endParaRPr lang="en-US" b="1" dirty="0">
              <a:solidFill>
                <a:srgbClr val="EC7C69"/>
              </a:solidFill>
            </a:endParaRP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6704147" y="3291193"/>
            <a:ext cx="4815558" cy="723299"/>
          </a:xfrm>
        </p:spPr>
        <p:txBody>
          <a:bodyPr anchor="t">
            <a:noAutofit/>
          </a:bodyPr>
          <a:lstStyle/>
          <a:p>
            <a:pPr>
              <a:lnSpc>
                <a:spcPts val="1800"/>
              </a:lnSpc>
            </a:pPr>
            <a:r>
              <a:rPr lang="en-US" sz="1800" dirty="0">
                <a:solidFill>
                  <a:srgbClr val="414141"/>
                </a:solidFill>
              </a:rPr>
              <a:t>Vind eenvoudige en goedkope tools om uw accommodatie zonder stress te runnen. Automatiseer kleine taken zoals check-in-informatie en beoordelingen, zodat u tijd bespaart maar toch goede service biedt.</a:t>
            </a:r>
          </a:p>
          <a:p>
            <a:pPr>
              <a:lnSpc>
                <a:spcPts val="1800"/>
              </a:lnSpc>
            </a:pPr>
            <a:endParaRPr lang="en-US" sz="1800" dirty="0">
              <a:solidFill>
                <a:srgbClr val="414141"/>
              </a:solidFill>
            </a:endParaRPr>
          </a:p>
          <a:p>
            <a:pPr>
              <a:lnSpc>
                <a:spcPts val="1800"/>
              </a:lnSpc>
            </a:pPr>
            <a:endParaRPr lang="en-GB" sz="18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5 Overzicht</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16733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DBDEEE-37E2-4D7D-EEAE-F063628F4288}"/>
              </a:ext>
            </a:extLst>
          </p:cNvPr>
          <p:cNvCxnSpPr>
            <a:cxnSpLocks/>
          </p:cNvCxnSpPr>
          <p:nvPr/>
        </p:nvCxnSpPr>
        <p:spPr>
          <a:xfrm flipH="1">
            <a:off x="5482081" y="324063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B3010B6-72DD-1B3A-59BB-6CAD417D0B1B}"/>
              </a:ext>
            </a:extLst>
          </p:cNvPr>
          <p:cNvSpPr txBox="1">
            <a:spLocks/>
          </p:cNvSpPr>
          <p:nvPr/>
        </p:nvSpPr>
        <p:spPr>
          <a:xfrm>
            <a:off x="5744878" y="4492419"/>
            <a:ext cx="700387" cy="689518"/>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sp>
        <p:nvSpPr>
          <p:cNvPr id="3" name="Text Placeholder 12">
            <a:extLst>
              <a:ext uri="{FF2B5EF4-FFF2-40B4-BE49-F238E27FC236}">
                <a16:creationId xmlns:a16="http://schemas.microsoft.com/office/drawing/2014/main" id="{1471625A-1FC7-5026-B50A-9078E4AC46D4}"/>
              </a:ext>
            </a:extLst>
          </p:cNvPr>
          <p:cNvSpPr txBox="1">
            <a:spLocks/>
          </p:cNvSpPr>
          <p:nvPr/>
        </p:nvSpPr>
        <p:spPr>
          <a:xfrm>
            <a:off x="6679764" y="4492419"/>
            <a:ext cx="4706318" cy="51642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US" b="1" dirty="0">
                <a:solidFill>
                  <a:srgbClr val="EC7C69"/>
                </a:solidFill>
              </a:rPr>
              <a:t>Slim groeien – Partnerschappen, upsells en langetermijnplanning</a:t>
            </a:r>
          </a:p>
          <a:p>
            <a:pPr>
              <a:lnSpc>
                <a:spcPts val="2240"/>
              </a:lnSpc>
            </a:pPr>
            <a:endParaRPr lang="en-US" b="1" dirty="0">
              <a:solidFill>
                <a:srgbClr val="EC7C69"/>
              </a:solidFill>
            </a:endParaRPr>
          </a:p>
        </p:txBody>
      </p:sp>
      <p:sp>
        <p:nvSpPr>
          <p:cNvPr id="4" name="Text Placeholder 14">
            <a:extLst>
              <a:ext uri="{FF2B5EF4-FFF2-40B4-BE49-F238E27FC236}">
                <a16:creationId xmlns:a16="http://schemas.microsoft.com/office/drawing/2014/main" id="{ED390AB9-4058-D6E3-7CDA-7CE51B8A94D7}"/>
              </a:ext>
            </a:extLst>
          </p:cNvPr>
          <p:cNvSpPr txBox="1">
            <a:spLocks/>
          </p:cNvSpPr>
          <p:nvPr/>
        </p:nvSpPr>
        <p:spPr>
          <a:xfrm>
            <a:off x="6679763" y="5221861"/>
            <a:ext cx="4472729" cy="795630"/>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800" dirty="0">
                <a:solidFill>
                  <a:srgbClr val="414141"/>
                </a:solidFill>
              </a:rPr>
              <a:t>Werk samen met lokale bedrijven om extra diensten aan te bieden en meer geld te verdienen. Plan vooruit, zodat uw bedrijf groeit op een manier die past bij uw doelstellingen en uw gasten tevreden houdt.</a:t>
            </a:r>
          </a:p>
          <a:p>
            <a:pPr>
              <a:lnSpc>
                <a:spcPts val="1800"/>
              </a:lnSpc>
            </a:pPr>
            <a:endParaRPr lang="en-US" sz="1800" dirty="0">
              <a:solidFill>
                <a:srgbClr val="414141"/>
              </a:solidFill>
            </a:endParaRPr>
          </a:p>
          <a:p>
            <a:pPr>
              <a:lnSpc>
                <a:spcPts val="1800"/>
              </a:lnSpc>
            </a:pPr>
            <a:endParaRPr lang="en-US" sz="1800" dirty="0">
              <a:solidFill>
                <a:srgbClr val="414141"/>
              </a:solidFill>
            </a:endParaRPr>
          </a:p>
          <a:p>
            <a:pPr>
              <a:lnSpc>
                <a:spcPts val="1800"/>
              </a:lnSpc>
            </a:pPr>
            <a:endParaRPr lang="en-GB" sz="1800" dirty="0">
              <a:solidFill>
                <a:srgbClr val="414141"/>
              </a:solidFill>
            </a:endParaRPr>
          </a:p>
        </p:txBody>
      </p:sp>
      <p:cxnSp>
        <p:nvCxnSpPr>
          <p:cNvPr id="5" name="Straight Connector 4">
            <a:extLst>
              <a:ext uri="{FF2B5EF4-FFF2-40B4-BE49-F238E27FC236}">
                <a16:creationId xmlns:a16="http://schemas.microsoft.com/office/drawing/2014/main" id="{E4763E85-8230-E79D-9079-124CC9F3A311}"/>
              </a:ext>
            </a:extLst>
          </p:cNvPr>
          <p:cNvCxnSpPr>
            <a:cxnSpLocks/>
          </p:cNvCxnSpPr>
          <p:nvPr/>
        </p:nvCxnSpPr>
        <p:spPr>
          <a:xfrm flipH="1">
            <a:off x="5482081" y="51521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5694B-E2C8-16BF-533D-E68FD3C4164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AF2CBB6-484E-AE6F-81A6-DFE72ECF050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B29C7CEF-6B8C-A2CE-F839-8208C662AA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EDFC1A5-43C4-24ED-1740-5CB59D0D46F5}"/>
              </a:ext>
            </a:extLst>
          </p:cNvPr>
          <p:cNvSpPr>
            <a:spLocks noGrp="1"/>
          </p:cNvSpPr>
          <p:nvPr>
            <p:ph type="body" sz="quarter" idx="16"/>
          </p:nvPr>
        </p:nvSpPr>
        <p:spPr>
          <a:xfrm>
            <a:off x="4061011" y="245019"/>
            <a:ext cx="6435538" cy="803654"/>
          </a:xfrm>
          <a:prstGeom prst="rect">
            <a:avLst/>
          </a:prstGeom>
        </p:spPr>
        <p:txBody>
          <a:bodyPr/>
          <a:lstStyle/>
          <a:p>
            <a:r>
              <a:rPr lang="en-US" dirty="0"/>
              <a:t>Samenwerken met lokale partners</a:t>
            </a:r>
          </a:p>
          <a:p>
            <a:endParaRPr lang="en-US" sz="2800" dirty="0"/>
          </a:p>
        </p:txBody>
      </p:sp>
      <p:sp>
        <p:nvSpPr>
          <p:cNvPr id="4" name="Text Placeholder 3">
            <a:extLst>
              <a:ext uri="{FF2B5EF4-FFF2-40B4-BE49-F238E27FC236}">
                <a16:creationId xmlns:a16="http://schemas.microsoft.com/office/drawing/2014/main" id="{5CA98D16-A7B6-7353-7367-E916B6B99E66}"/>
              </a:ext>
            </a:extLst>
          </p:cNvPr>
          <p:cNvSpPr>
            <a:spLocks noGrp="1"/>
          </p:cNvSpPr>
          <p:nvPr>
            <p:ph type="body" sz="quarter" idx="21"/>
          </p:nvPr>
        </p:nvSpPr>
        <p:spPr>
          <a:xfrm>
            <a:off x="4061011" y="1609887"/>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U hoeft niet alles alleen te doen – lokale bedrijven kunnen uitstekende partners zijn.  In dit deel leert u hoe u contact kunt leggen met anderen in uw omgeving om gasten meer waarde te bieden.</a:t>
            </a:r>
          </a:p>
          <a:p>
            <a:pPr>
              <a:lnSpc>
                <a:spcPts val="2340"/>
              </a:lnSpc>
            </a:pPr>
            <a:r>
              <a:rPr lang="en-GB" b="0" i="0" dirty="0">
                <a:effectLst/>
                <a:latin typeface="Calibri"/>
                <a:ea typeface="Calibri"/>
                <a:cs typeface="Calibri"/>
              </a:rPr>
              <a:t>Zaken als ontbijtboxen, fietsverhuur of begeleide wandelingen kunnen de ervaring van uw gasten verbeteren en de lokale economie ondersteunen.</a:t>
            </a:r>
          </a:p>
          <a:p>
            <a:pPr>
              <a:lnSpc>
                <a:spcPts val="2340"/>
              </a:lnSpc>
            </a:pPr>
            <a:r>
              <a:rPr lang="en-GB" b="0" i="0" dirty="0">
                <a:effectLst/>
                <a:latin typeface="Calibri"/>
                <a:ea typeface="Calibri"/>
                <a:cs typeface="Calibri"/>
              </a:rPr>
              <a:t>We laten je zien hoe je de juiste partners kiest en hoe je het voor beide partijen eenvoudig en eerlijk houdt.</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Deze partnerschappen zorgen ervoor dat gasten meer van hun verblijf genieten en zorgen voor positieve mond-tot-mondreclame.  Ze bouwen ook sterke banden met de gemeenschap op en onderscheiden uw accommodatie van andere accommodaties.  Zelfs kleine partnerschappen kunnen grote resultaten opleveren als ze goed bij elkaar passen.</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859A5C48-2C43-A9E1-479F-F176A68E41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pic>
        <p:nvPicPr>
          <p:cNvPr id="3" name="Picture 2">
            <a:extLst>
              <a:ext uri="{FF2B5EF4-FFF2-40B4-BE49-F238E27FC236}">
                <a16:creationId xmlns:a16="http://schemas.microsoft.com/office/drawing/2014/main" id="{5B5009B5-D69D-5290-CC5D-3C96ED9C795B}"/>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802794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D858-013F-3A47-83FF-E8817BE5D58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63F5CB8-0F9F-D867-57DF-BB86B6A10ABF}"/>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De juiste partners in uw regio vinden </a:t>
            </a:r>
          </a:p>
          <a:p>
            <a:pPr>
              <a:lnSpc>
                <a:spcPts val="3720"/>
              </a:lnSpc>
            </a:pPr>
            <a:endParaRPr lang="en-US" dirty="0"/>
          </a:p>
        </p:txBody>
      </p:sp>
      <p:cxnSp>
        <p:nvCxnSpPr>
          <p:cNvPr id="10" name="Straight Connector 9">
            <a:extLst>
              <a:ext uri="{FF2B5EF4-FFF2-40B4-BE49-F238E27FC236}">
                <a16:creationId xmlns:a16="http://schemas.microsoft.com/office/drawing/2014/main" id="{CDCF099D-8CCA-9A27-D2DB-5B79D049204F}"/>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BBBD5D0-4ADA-38AE-1046-79A12A1CB35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4" name="Text Placeholder 5">
            <a:extLst>
              <a:ext uri="{FF2B5EF4-FFF2-40B4-BE49-F238E27FC236}">
                <a16:creationId xmlns:a16="http://schemas.microsoft.com/office/drawing/2014/main" id="{26B0D00F-8996-6F08-A7EF-730DAA3A2EC3}"/>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A9F108B8-FC1E-0B2C-1A11-AF018CE73751}"/>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Neem contact op met kleine lokale bedrijven </a:t>
            </a:r>
            <a:r>
              <a:rPr lang="en-GB" sz="2200" dirty="0">
                <a:solidFill>
                  <a:srgbClr val="414141"/>
                </a:solidFill>
              </a:rPr>
              <a:t>zoals bakkers, boeren, wellnessaanbieders, fietsverhuurders en culturele gidsen.</a:t>
            </a:r>
          </a:p>
          <a:p>
            <a:pPr marL="342900" indent="-342900">
              <a:lnSpc>
                <a:spcPts val="2240"/>
              </a:lnSpc>
              <a:buClr>
                <a:srgbClr val="459597"/>
              </a:buClr>
              <a:buFont typeface="Arial" panose="020B0604020202020204" pitchFamily="34" charset="0"/>
              <a:buChar char="•"/>
            </a:pPr>
            <a:r>
              <a:rPr lang="en-GB" sz="2200" b="1" dirty="0">
                <a:solidFill>
                  <a:srgbClr val="EC7C69"/>
                </a:solidFill>
              </a:rPr>
              <a:t>Begin met de vraag: </a:t>
            </a:r>
            <a:r>
              <a:rPr lang="en-GB" sz="2200" dirty="0">
                <a:solidFill>
                  <a:srgbClr val="414141"/>
                </a:solidFill>
              </a:rPr>
              <a:t>"Wat kan ik mijn gasten bieden dat ook mijn gemeenschap ondersteunt?"</a:t>
            </a:r>
          </a:p>
          <a:p>
            <a:pPr marL="342900" indent="-342900">
              <a:lnSpc>
                <a:spcPts val="2240"/>
              </a:lnSpc>
              <a:buClr>
                <a:srgbClr val="459597"/>
              </a:buClr>
              <a:buFont typeface="Arial" panose="020B0604020202020204" pitchFamily="34" charset="0"/>
              <a:buChar char="•"/>
            </a:pPr>
            <a:r>
              <a:rPr lang="en-GB" sz="2200" b="1" dirty="0">
                <a:solidFill>
                  <a:srgbClr val="EC7C69"/>
                </a:solidFill>
              </a:rPr>
              <a:t>Kies betrouwbare partners </a:t>
            </a:r>
            <a:r>
              <a:rPr lang="en-GB" sz="2200" dirty="0">
                <a:solidFill>
                  <a:srgbClr val="414141"/>
                </a:solidFill>
              </a:rPr>
              <a:t>die de verwachtingen van gasten begrijpen en goede service waarderen.</a:t>
            </a:r>
          </a:p>
          <a:p>
            <a:pPr marL="342900" indent="-342900">
              <a:lnSpc>
                <a:spcPts val="2240"/>
              </a:lnSpc>
              <a:buClr>
                <a:srgbClr val="459597"/>
              </a:buClr>
              <a:buFont typeface="Arial" panose="020B0604020202020204" pitchFamily="34" charset="0"/>
              <a:buChar char="•"/>
            </a:pPr>
            <a:r>
              <a:rPr lang="en-GB" sz="2200" b="1" dirty="0">
                <a:solidFill>
                  <a:srgbClr val="EC7C69"/>
                </a:solidFill>
              </a:rPr>
              <a:t>Focus op gedeelde waarden: </a:t>
            </a:r>
            <a:r>
              <a:rPr lang="en-GB" sz="2200" dirty="0">
                <a:solidFill>
                  <a:srgbClr val="414141"/>
                </a:solidFill>
              </a:rPr>
              <a:t>kwaliteit, duurzaamheid en gastvrijheid.</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CD22BCD-47C4-E7AF-DA37-2BD0EF84596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2BCEA418-DBC0-7C1F-B397-7446D6155197}"/>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Bezoek lokale boerenmarkten of gemeenschapsevenementen om potentiële partners te ontmoeten.</a:t>
            </a:r>
          </a:p>
          <a:p>
            <a:pPr marL="342900" indent="-342900" algn="l">
              <a:lnSpc>
                <a:spcPts val="2340"/>
              </a:lnSpc>
              <a:spcBef>
                <a:spcPts val="0"/>
              </a:spcBef>
              <a:buFont typeface="Arial" panose="020B0604020202020204" pitchFamily="34" charset="0"/>
              <a:buChar char="•"/>
            </a:pPr>
            <a:r>
              <a:rPr lang="en-IE" sz="2200" dirty="0"/>
              <a:t>Bied hen promotie aan in uw gastenboek of digitale welkomstpakket in ruil voor gastenkortingen.</a:t>
            </a:r>
          </a:p>
          <a:p>
            <a:pPr marL="342900" indent="-342900" algn="l">
              <a:lnSpc>
                <a:spcPts val="2340"/>
              </a:lnSpc>
              <a:spcBef>
                <a:spcPts val="0"/>
              </a:spcBef>
              <a:buFont typeface="Arial" panose="020B0604020202020204" pitchFamily="34" charset="0"/>
              <a:buChar char="•"/>
            </a:pPr>
            <a:r>
              <a:rPr lang="en-IE" sz="2200" dirty="0"/>
              <a:t>Houd partnerschappen eenvoudig – zelfs een informele afspraak werkt als beide partijen er baat bij hebben.</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16898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8" y="2845778"/>
            <a:ext cx="5840450" cy="3845012"/>
          </a:xfrm>
          <a:prstGeom prst="rect">
            <a:avLst/>
          </a:prstGeom>
          <a:noFill/>
        </p:spPr>
      </p:pic>
      <p:pic>
        <p:nvPicPr>
          <p:cNvPr id="2" name="Picture Placeholder 13">
            <a:extLst>
              <a:ext uri="{FF2B5EF4-FFF2-40B4-BE49-F238E27FC236}">
                <a16:creationId xmlns:a16="http://schemas.microsoft.com/office/drawing/2014/main" id="{FA1BA04D-2827-A829-02FE-E06023FC4C22}"/>
              </a:ext>
            </a:extLst>
          </p:cNvPr>
          <p:cNvPicPr>
            <a:picLocks noChangeAspect="1"/>
          </p:cNvPicPr>
          <p:nvPr/>
        </p:nvPicPr>
        <p:blipFill rotWithShape="1">
          <a:blip r:embed="rId4"/>
          <a:srcRect t="4852" b="4852"/>
          <a:stretch/>
        </p:blipFill>
        <p:spPr>
          <a:xfrm>
            <a:off x="856062" y="3194944"/>
            <a:ext cx="4147961" cy="2531897"/>
          </a:xfrm>
          <a:prstGeom prst="rect">
            <a:avLst/>
          </a:prstGeom>
        </p:spPr>
      </p:pic>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15337" y="1548294"/>
            <a:ext cx="2975564" cy="1049221"/>
          </a:xfrm>
          <a:prstGeom prst="rect">
            <a:avLst/>
          </a:prstGeom>
        </p:spPr>
        <p:txBody>
          <a:bodyPr/>
          <a:lstStyle/>
          <a:p>
            <a:r>
              <a:rPr lang="en-US" dirty="0"/>
              <a:t>Velika Planina (Slovenië)</a:t>
            </a:r>
          </a:p>
          <a:p>
            <a:endParaRPr lang="en-US" dirty="0"/>
          </a:p>
          <a:p>
            <a:endParaRPr lang="en-US" dirty="0"/>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Casestudy</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976981" y="2019050"/>
            <a:ext cx="5420467"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sz="3000" b="1" dirty="0">
                <a:solidFill>
                  <a:srgbClr val="EC7C69"/>
                </a:solidFill>
              </a:rPr>
              <a:t>Lokaal partnerschap:</a:t>
            </a:r>
          </a:p>
          <a:p>
            <a:pPr>
              <a:lnSpc>
                <a:spcPts val="2340"/>
              </a:lnSpc>
              <a:buClr>
                <a:srgbClr val="EC7C69"/>
              </a:buClr>
            </a:pPr>
            <a:endParaRPr lang="en-IE" dirty="0"/>
          </a:p>
          <a:p>
            <a:pPr marL="342900" indent="-342900">
              <a:lnSpc>
                <a:spcPts val="2340"/>
              </a:lnSpc>
              <a:buClr>
                <a:srgbClr val="459597"/>
              </a:buClr>
              <a:buFont typeface="Arial" panose="020B0604020202020204" pitchFamily="34" charset="0"/>
              <a:buChar char="•"/>
            </a:pPr>
            <a:r>
              <a:rPr lang="en-IE" dirty="0"/>
              <a:t>Werkt samen met lokale herders die verse zuivelproducten voor het ontbijt leveren en workshops kaasmaken organiseren.</a:t>
            </a:r>
          </a:p>
          <a:p>
            <a:pPr marL="342900" indent="-342900">
              <a:lnSpc>
                <a:spcPts val="2340"/>
              </a:lnSpc>
              <a:buClr>
                <a:srgbClr val="459597"/>
              </a:buClr>
              <a:buFont typeface="Arial" panose="020B0604020202020204" pitchFamily="34" charset="0"/>
              <a:buChar char="•"/>
            </a:pPr>
            <a:r>
              <a:rPr lang="en-IE" dirty="0"/>
              <a:t>Organiseert begeleide trektochten met lokale gidsen en promoot wandelingen door de natuur.</a:t>
            </a:r>
          </a:p>
          <a:p>
            <a:pPr marL="342900" indent="-342900">
              <a:lnSpc>
                <a:spcPts val="2340"/>
              </a:lnSpc>
              <a:buClr>
                <a:srgbClr val="459597"/>
              </a:buClr>
              <a:buFont typeface="Arial" panose="020B0604020202020204" pitchFamily="34" charset="0"/>
              <a:buChar char="•"/>
            </a:pPr>
            <a:r>
              <a:rPr lang="en-IE" dirty="0"/>
              <a:t>Organiseert diners en teambuilding- of bruiloftspakketten in samenwerking met nabijgelegen boerderijen en leveranciers.</a:t>
            </a:r>
          </a:p>
          <a:p>
            <a:pPr>
              <a:lnSpc>
                <a:spcPts val="2340"/>
              </a:lnSpc>
              <a:buClr>
                <a:srgbClr val="EC7C69"/>
              </a:buClr>
            </a:pPr>
            <a:endParaRPr lang="en-IE" dirty="0"/>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903258" y="613375"/>
            <a:ext cx="486783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De juiste partners in uw regio vinden  </a:t>
            </a:r>
          </a:p>
          <a:p>
            <a:pPr>
              <a:lnSpc>
                <a:spcPts val="3720"/>
              </a:lnSpc>
            </a:pPr>
            <a:endParaRPr lang="en-US" dirty="0"/>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275385"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E80E4CE-1EE8-FD13-F7C7-1F7F418FF89B}"/>
              </a:ext>
            </a:extLst>
          </p:cNvPr>
          <p:cNvSpPr/>
          <p:nvPr/>
        </p:nvSpPr>
        <p:spPr>
          <a:xfrm>
            <a:off x="4181994" y="4571239"/>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D864281-E3BE-185C-AEF8-D89053C62FD9}"/>
              </a:ext>
            </a:extLst>
          </p:cNvPr>
          <p:cNvSpPr/>
          <p:nvPr/>
        </p:nvSpPr>
        <p:spPr>
          <a:xfrm>
            <a:off x="4180110" y="4556692"/>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 om </a:t>
            </a:r>
            <a:r>
              <a:rPr lang="en-IE" sz="2800" b="1" dirty="0">
                <a:solidFill>
                  <a:schemeClr val="bg1"/>
                </a:solidFill>
                <a:hlinkClick r:id="rId5">
                  <a:extLst>
                    <a:ext uri="{A12FA001-AC4F-418D-AE19-62706E023703}">
                      <ahyp:hlinkClr xmlns:ahyp="http://schemas.microsoft.com/office/drawing/2018/hyperlinkcolor" val="tx"/>
                    </a:ext>
                  </a:extLst>
                </a:hlinkClick>
              </a:rPr>
              <a:t>te bezoeken</a:t>
            </a:r>
            <a:endParaRPr lang="en-IE" sz="2800" b="1" dirty="0">
              <a:solidFill>
                <a:schemeClr val="bg1"/>
              </a:solidFill>
            </a:endParaRPr>
          </a:p>
        </p:txBody>
      </p:sp>
      <p:sp>
        <p:nvSpPr>
          <p:cNvPr id="5" name="Text Placeholder 7">
            <a:extLst>
              <a:ext uri="{FF2B5EF4-FFF2-40B4-BE49-F238E27FC236}">
                <a16:creationId xmlns:a16="http://schemas.microsoft.com/office/drawing/2014/main" id="{C6DE00D2-B756-86FE-C763-129A76193CD6}"/>
              </a:ext>
            </a:extLst>
          </p:cNvPr>
          <p:cNvSpPr txBox="1">
            <a:spLocks/>
          </p:cNvSpPr>
          <p:nvPr/>
        </p:nvSpPr>
        <p:spPr>
          <a:xfrm rot="16200000">
            <a:off x="-844725" y="517609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Fotocredits: Velika Planina, Slovenië</a:t>
            </a:r>
          </a:p>
        </p:txBody>
      </p:sp>
      <p:sp>
        <p:nvSpPr>
          <p:cNvPr id="6" name="TextBox 5">
            <a:extLst>
              <a:ext uri="{FF2B5EF4-FFF2-40B4-BE49-F238E27FC236}">
                <a16:creationId xmlns:a16="http://schemas.microsoft.com/office/drawing/2014/main" id="{8A8891A0-3D4B-DF17-FDBB-83C23EE9D9B9}"/>
              </a:ext>
            </a:extLst>
          </p:cNvPr>
          <p:cNvSpPr txBox="1"/>
          <p:nvPr/>
        </p:nvSpPr>
        <p:spPr>
          <a:xfrm>
            <a:off x="5978576" y="5603714"/>
            <a:ext cx="5418872" cy="625812"/>
          </a:xfrm>
          <a:prstGeom prst="rect">
            <a:avLst/>
          </a:prstGeom>
          <a:noFill/>
        </p:spPr>
        <p:txBody>
          <a:bodyPr wrap="square">
            <a:spAutoFit/>
          </a:bodyPr>
          <a:lstStyle/>
          <a:p>
            <a:pPr>
              <a:lnSpc>
                <a:spcPts val="1960"/>
              </a:lnSpc>
            </a:pPr>
            <a:r>
              <a:rPr lang="en-IE" b="1" dirty="0">
                <a:solidFill>
                  <a:srgbClr val="414141"/>
                </a:solidFill>
              </a:rPr>
              <a:t>Bronnen</a:t>
            </a:r>
            <a:r>
              <a:rPr lang="en-IE" b="1" dirty="0">
                <a:solidFill>
                  <a:srgbClr val="459597"/>
                </a:solidFill>
                <a:cs typeface="Calibri"/>
              </a:rPr>
              <a:t>. </a:t>
            </a:r>
            <a:r>
              <a:rPr lang="en-IE" dirty="0">
                <a:solidFill>
                  <a:srgbClr val="459597"/>
                </a:solidFill>
                <a:hlinkClick r:id="rId5">
                  <a:extLst>
                    <a:ext uri="{A12FA001-AC4F-418D-AE19-62706E023703}">
                      <ahyp:hlinkClr xmlns:ahyp="http://schemas.microsoft.com/office/drawing/2018/hyperlinkcolor" val="tx"/>
                    </a:ext>
                  </a:extLst>
                </a:hlinkClick>
              </a:rPr>
              <a:t>Chalets op Velika Planina</a:t>
            </a:r>
            <a:endParaRPr lang="en-IE" dirty="0">
              <a:solidFill>
                <a:srgbClr val="459597"/>
              </a:solidFill>
              <a:ea typeface="Calibri"/>
              <a:cs typeface="Calibri"/>
            </a:endParaRPr>
          </a:p>
          <a:p>
            <a:pPr>
              <a:lnSpc>
                <a:spcPts val="1960"/>
              </a:lnSpc>
            </a:pPr>
            <a:endParaRPr lang="en-IE" dirty="0">
              <a:solidFill>
                <a:srgbClr val="459597"/>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5816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B7AF2-8F0F-97E0-23AF-1D52F8D88AC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29CA7DA-080E-1582-BCE1-D2D1452ED6A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Aanvullende ervaringen voor gasten aanbieden </a:t>
            </a:r>
          </a:p>
          <a:p>
            <a:pPr>
              <a:lnSpc>
                <a:spcPts val="3720"/>
              </a:lnSpc>
            </a:pPr>
            <a:endParaRPr lang="en-US" dirty="0"/>
          </a:p>
        </p:txBody>
      </p:sp>
      <p:cxnSp>
        <p:nvCxnSpPr>
          <p:cNvPr id="10" name="Straight Connector 9">
            <a:extLst>
              <a:ext uri="{FF2B5EF4-FFF2-40B4-BE49-F238E27FC236}">
                <a16:creationId xmlns:a16="http://schemas.microsoft.com/office/drawing/2014/main" id="{B8F7B4B2-E5A5-4445-A244-7A784A61F572}"/>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1D0615C-B077-B60F-D2CE-06DB96EFCC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4" name="Text Placeholder 5">
            <a:extLst>
              <a:ext uri="{FF2B5EF4-FFF2-40B4-BE49-F238E27FC236}">
                <a16:creationId xmlns:a16="http://schemas.microsoft.com/office/drawing/2014/main" id="{E6362A3A-0F70-CA0C-164C-1127474457D3}"/>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EA372D07-18C3-8D97-40DA-8A26B913131C}"/>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Werk samen met uw partners om kleine arrangementen aan te bieden</a:t>
            </a:r>
            <a:r>
              <a:rPr lang="en-GB" sz="2200" dirty="0">
                <a:solidFill>
                  <a:srgbClr val="EC7C69"/>
                </a:solidFill>
              </a:rPr>
              <a:t>: </a:t>
            </a:r>
            <a:r>
              <a:rPr lang="en-GB" sz="2200" dirty="0">
                <a:solidFill>
                  <a:srgbClr val="414141"/>
                </a:solidFill>
              </a:rPr>
              <a:t>ontbijtbox, lokale wandeling, wijnproeverij of ambachtelijke workshop.</a:t>
            </a:r>
          </a:p>
          <a:p>
            <a:pPr marL="342900" indent="-342900">
              <a:lnSpc>
                <a:spcPts val="2240"/>
              </a:lnSpc>
              <a:buClr>
                <a:srgbClr val="459597"/>
              </a:buClr>
              <a:buFont typeface="Arial" panose="020B0604020202020204" pitchFamily="34" charset="0"/>
              <a:buChar char="•"/>
            </a:pPr>
            <a:r>
              <a:rPr lang="en-GB" sz="2200" b="1" dirty="0">
                <a:solidFill>
                  <a:srgbClr val="EC7C69"/>
                </a:solidFill>
              </a:rPr>
              <a:t>Vermeld deze extra's in uw welkomstbericht</a:t>
            </a:r>
            <a:r>
              <a:rPr lang="en-GB" sz="2200" dirty="0">
                <a:solidFill>
                  <a:srgbClr val="414141"/>
                </a:solidFill>
              </a:rPr>
              <a:t>, gedrukte flyer of gastengids.</a:t>
            </a:r>
          </a:p>
          <a:p>
            <a:pPr marL="342900" indent="-342900">
              <a:lnSpc>
                <a:spcPts val="2240"/>
              </a:lnSpc>
              <a:buClr>
                <a:srgbClr val="459597"/>
              </a:buClr>
              <a:buFont typeface="Arial" panose="020B0604020202020204" pitchFamily="34" charset="0"/>
              <a:buChar char="•"/>
            </a:pPr>
            <a:r>
              <a:rPr lang="en-GB" sz="2200" b="1" dirty="0">
                <a:solidFill>
                  <a:srgbClr val="EC7C69"/>
                </a:solidFill>
              </a:rPr>
              <a:t>Gebruik QR-codes </a:t>
            </a:r>
            <a:r>
              <a:rPr lang="en-GB" sz="2200" dirty="0">
                <a:solidFill>
                  <a:srgbClr val="414141"/>
                </a:solidFill>
              </a:rPr>
              <a:t>die linken naar menu's van partners, boekingsformulieren of hun sociale media.</a:t>
            </a:r>
          </a:p>
          <a:p>
            <a:pPr marL="342900" indent="-342900">
              <a:lnSpc>
                <a:spcPts val="2240"/>
              </a:lnSpc>
              <a:buClr>
                <a:srgbClr val="459597"/>
              </a:buClr>
              <a:buFont typeface="Arial" panose="020B0604020202020204" pitchFamily="34" charset="0"/>
              <a:buChar char="•"/>
            </a:pPr>
            <a:r>
              <a:rPr lang="en-GB" sz="2200" b="1" dirty="0">
                <a:solidFill>
                  <a:srgbClr val="EC7C69"/>
                </a:solidFill>
              </a:rPr>
              <a:t>Benadruk wat er zo bijzonder is aan het aanbod</a:t>
            </a:r>
            <a:r>
              <a:rPr lang="en-GB" sz="2200" dirty="0">
                <a:solidFill>
                  <a:srgbClr val="414141"/>
                </a:solidFill>
              </a:rPr>
              <a:t>: vers, lokaal, handgemaakt, authentiek.</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055ECAE4-40CE-22FE-B07F-831D4207EAC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D33E808B-E06C-E16A-3883-AA6EA28041E1}"/>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Voeg foto's van de ervaring of producten toe aan je advertentie of berichtensjablonen.</a:t>
            </a:r>
          </a:p>
          <a:p>
            <a:pPr marL="342900" indent="-342900" algn="l">
              <a:lnSpc>
                <a:spcPts val="2340"/>
              </a:lnSpc>
              <a:spcBef>
                <a:spcPts val="0"/>
              </a:spcBef>
              <a:buFont typeface="Arial" panose="020B0604020202020204" pitchFamily="34" charset="0"/>
              <a:buChar char="•"/>
            </a:pPr>
            <a:r>
              <a:rPr lang="en-IE" sz="2200" dirty="0"/>
              <a:t>Houd het betalingssysteem duidelijk: gasten betalen u of de partner rechtstreeks.</a:t>
            </a:r>
          </a:p>
          <a:p>
            <a:pPr marL="342900" indent="-342900" algn="l">
              <a:lnSpc>
                <a:spcPts val="2340"/>
              </a:lnSpc>
              <a:spcBef>
                <a:spcPts val="0"/>
              </a:spcBef>
              <a:buFont typeface="Arial" panose="020B0604020202020204" pitchFamily="34" charset="0"/>
              <a:buChar char="•"/>
            </a:pPr>
            <a:r>
              <a:rPr lang="en-IE" sz="2200" dirty="0"/>
              <a:t>Vraag gasten om feedback nadat ze de ervaring hebben geprobeerd, zodat u het aanbod kunt verbeteren.</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45459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F81F0-7986-7E6F-8B94-1BE3E5B27DE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B9F7018-96D1-952D-6F6F-13ECE6A86C4B}"/>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Win-win-samenwerkingen die waarde toevoegen </a:t>
            </a:r>
          </a:p>
          <a:p>
            <a:pPr>
              <a:lnSpc>
                <a:spcPts val="3720"/>
              </a:lnSpc>
            </a:pPr>
            <a:endParaRPr lang="en-US" dirty="0"/>
          </a:p>
        </p:txBody>
      </p:sp>
      <p:cxnSp>
        <p:nvCxnSpPr>
          <p:cNvPr id="10" name="Straight Connector 9">
            <a:extLst>
              <a:ext uri="{FF2B5EF4-FFF2-40B4-BE49-F238E27FC236}">
                <a16:creationId xmlns:a16="http://schemas.microsoft.com/office/drawing/2014/main" id="{30D37B45-F137-E06C-22BB-1C72A814766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0B184B7-8402-6B5D-6E24-DC181D9AAAB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
        <p:nvSpPr>
          <p:cNvPr id="4" name="Text Placeholder 5">
            <a:extLst>
              <a:ext uri="{FF2B5EF4-FFF2-40B4-BE49-F238E27FC236}">
                <a16:creationId xmlns:a16="http://schemas.microsoft.com/office/drawing/2014/main" id="{CBA57DB4-FEA1-84F3-5DE2-D6CA3474CC3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88336273-A2B4-FB31-B577-9E791159293D}"/>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Bied uw partner zichtbaarheid </a:t>
            </a:r>
            <a:r>
              <a:rPr lang="en-GB" sz="2200" dirty="0">
                <a:solidFill>
                  <a:srgbClr val="414141"/>
                </a:solidFill>
              </a:rPr>
              <a:t>(flyers, website, gastberichten) en vraag hen hetzelfde te doen.</a:t>
            </a:r>
          </a:p>
          <a:p>
            <a:pPr marL="342900" indent="-342900">
              <a:lnSpc>
                <a:spcPts val="2240"/>
              </a:lnSpc>
              <a:buClr>
                <a:srgbClr val="459597"/>
              </a:buClr>
              <a:buFont typeface="Arial" panose="020B0604020202020204" pitchFamily="34" charset="0"/>
              <a:buChar char="•"/>
            </a:pPr>
            <a:r>
              <a:rPr lang="en-GB" sz="2200" b="1" dirty="0">
                <a:solidFill>
                  <a:srgbClr val="EC7C69"/>
                </a:solidFill>
              </a:rPr>
              <a:t>Stel </a:t>
            </a:r>
            <a:r>
              <a:rPr lang="en-GB" sz="2200" dirty="0">
                <a:solidFill>
                  <a:srgbClr val="414141"/>
                </a:solidFill>
              </a:rPr>
              <a:t>indien nodig </a:t>
            </a:r>
            <a:r>
              <a:rPr lang="en-GB" sz="2200" b="1" dirty="0">
                <a:solidFill>
                  <a:srgbClr val="EC7C69"/>
                </a:solidFill>
              </a:rPr>
              <a:t>kleine verwijzingskortingen of commissies in</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b="1" dirty="0">
                <a:solidFill>
                  <a:srgbClr val="EC7C69"/>
                </a:solidFill>
              </a:rPr>
              <a:t>Nodig partners uit </a:t>
            </a:r>
            <a:r>
              <a:rPr lang="en-GB" sz="2200" dirty="0">
                <a:solidFill>
                  <a:srgbClr val="414141"/>
                </a:solidFill>
              </a:rPr>
              <a:t>om samen seizoens- of thema-aanbiedingen te creëren.</a:t>
            </a:r>
          </a:p>
          <a:p>
            <a:pPr marL="342900" indent="-342900">
              <a:lnSpc>
                <a:spcPts val="2240"/>
              </a:lnSpc>
              <a:buClr>
                <a:srgbClr val="459597"/>
              </a:buClr>
              <a:buFont typeface="Arial" panose="020B0604020202020204" pitchFamily="34" charset="0"/>
              <a:buChar char="•"/>
            </a:pPr>
            <a:r>
              <a:rPr lang="en-GB" sz="2200" b="1" dirty="0">
                <a:solidFill>
                  <a:srgbClr val="EC7C69"/>
                </a:solidFill>
              </a:rPr>
              <a:t>Neem een kort verhaal </a:t>
            </a:r>
            <a:r>
              <a:rPr lang="en-GB" sz="2200" dirty="0">
                <a:solidFill>
                  <a:srgbClr val="414141"/>
                </a:solidFill>
              </a:rPr>
              <a:t>over uw partners </a:t>
            </a:r>
            <a:r>
              <a:rPr lang="en-GB" sz="2200" b="1" dirty="0">
                <a:solidFill>
                  <a:srgbClr val="EC7C69"/>
                </a:solidFill>
              </a:rPr>
              <a:t>op </a:t>
            </a:r>
            <a:r>
              <a:rPr lang="en-GB" sz="2200" dirty="0">
                <a:solidFill>
                  <a:srgbClr val="414141"/>
                </a:solidFill>
              </a:rPr>
              <a:t>in uw welkomstmap – maak het persoonlijk.</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D63F575-0E33-E422-CD04-0171003DF9B8}"/>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D03F68AD-A7AE-4965-7DB7-3347A8CC4BA5}"/>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Evalueer de samenwerking regelmatig om deze aan te passen of te vernieuwen.</a:t>
            </a:r>
          </a:p>
          <a:p>
            <a:pPr marL="342900" indent="-342900" algn="l">
              <a:lnSpc>
                <a:spcPts val="2340"/>
              </a:lnSpc>
              <a:spcBef>
                <a:spcPts val="0"/>
              </a:spcBef>
              <a:buFont typeface="Arial" panose="020B0604020202020204" pitchFamily="34" charset="0"/>
              <a:buChar char="•"/>
            </a:pPr>
            <a:r>
              <a:rPr lang="en-IE" sz="2200" dirty="0"/>
              <a:t>Zorg ervoor dat gasten altijd weten met wie ze contact moeten opnemen en wat ze kunnen verwachten.</a:t>
            </a:r>
          </a:p>
          <a:p>
            <a:pPr marL="342900" indent="-342900" algn="l">
              <a:lnSpc>
                <a:spcPts val="2340"/>
              </a:lnSpc>
              <a:spcBef>
                <a:spcPts val="0"/>
              </a:spcBef>
              <a:buFont typeface="Arial" panose="020B0604020202020204" pitchFamily="34" charset="0"/>
              <a:buChar char="•"/>
            </a:pPr>
            <a:r>
              <a:rPr lang="en-IE" sz="2200" dirty="0"/>
              <a:t>Houd een lijst bij van betrouwbare partners en werk deze elk seizoen bij.</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97667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130C-1412-C6BA-8BD6-3B3C4C6753B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9815786-EE48-A9F5-C719-E125EC6B203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9DCE6772-5088-4A6D-C1D7-A4E1D84FA836}"/>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93430FAB-4F3C-55D4-3A64-0E4486CC3EA6}"/>
              </a:ext>
            </a:extLst>
          </p:cNvPr>
          <p:cNvSpPr>
            <a:spLocks noGrp="1"/>
          </p:cNvSpPr>
          <p:nvPr>
            <p:ph type="body" sz="quarter" idx="16"/>
          </p:nvPr>
        </p:nvSpPr>
        <p:spPr>
          <a:xfrm>
            <a:off x="4061011" y="245019"/>
            <a:ext cx="6094924" cy="803654"/>
          </a:xfrm>
          <a:prstGeom prst="rect">
            <a:avLst/>
          </a:prstGeom>
        </p:spPr>
        <p:txBody>
          <a:bodyPr/>
          <a:lstStyle/>
          <a:p>
            <a:r>
              <a:rPr lang="en-US" dirty="0"/>
              <a:t>Eenvoudig upsellen zonder stress</a:t>
            </a:r>
          </a:p>
          <a:p>
            <a:endParaRPr lang="en-US" sz="2800" dirty="0"/>
          </a:p>
        </p:txBody>
      </p:sp>
      <p:sp>
        <p:nvSpPr>
          <p:cNvPr id="4" name="Text Placeholder 3">
            <a:extLst>
              <a:ext uri="{FF2B5EF4-FFF2-40B4-BE49-F238E27FC236}">
                <a16:creationId xmlns:a16="http://schemas.microsoft.com/office/drawing/2014/main" id="{00CDED72-1E80-18EE-FF0C-3131B05AB0D0}"/>
              </a:ext>
            </a:extLst>
          </p:cNvPr>
          <p:cNvSpPr>
            <a:spLocks noGrp="1"/>
          </p:cNvSpPr>
          <p:nvPr>
            <p:ph type="body" sz="quarter" idx="21"/>
          </p:nvPr>
        </p:nvSpPr>
        <p:spPr>
          <a:xfrm>
            <a:off x="4061011" y="1609887"/>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Upselling hoeft niet ingewikkeld of opdringerig te zijn.  In dit deel leer je hoe je kleine extra's kunt aanbieden die gasten echt willen, zoals vroeg inchecken, welkomstpakketten of extra excursies.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We laten je zien wanneer en hoe je deze opties op een vriendelijke en duidelijke manier kunt aanbieden.  Het doel is om iets meer te verdienen en tegelijkertijd het boekingsproces soepel en eenvoudig te houden.</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Je leert ook hoe je kunt voorkomen dat je jezelf of je gasten overbelast met te veel keuzes.  Goed uitgevoerde upselling geeft gasten het gevoel dat er voor hen gezorgd wordt en geeft hen meer redenen om van hun verblijf te genieten.  Een paar slimme aanbiedingen kunnen tegelijkertijd je inkomsten verhogen en de tevredenheid verbeteren.</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3CBE165E-4C92-1789-EA1D-FC8CB75AE76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pic>
        <p:nvPicPr>
          <p:cNvPr id="3" name="Picture 2">
            <a:extLst>
              <a:ext uri="{FF2B5EF4-FFF2-40B4-BE49-F238E27FC236}">
                <a16:creationId xmlns:a16="http://schemas.microsoft.com/office/drawing/2014/main" id="{0D91065C-41A1-C188-799B-8F05232E37CD}"/>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213803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2E9C-D76C-DE2F-960F-B90AF730DB5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8EA4B628-C82C-18B9-3586-7B1C49B7CEFA}"/>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44347D99-7A3E-FF3A-AD3A-F57491D0BE75}"/>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Wat aanbieden en hoe aanbieden </a:t>
            </a:r>
          </a:p>
        </p:txBody>
      </p:sp>
      <p:cxnSp>
        <p:nvCxnSpPr>
          <p:cNvPr id="10" name="Straight Connector 9">
            <a:extLst>
              <a:ext uri="{FF2B5EF4-FFF2-40B4-BE49-F238E27FC236}">
                <a16:creationId xmlns:a16="http://schemas.microsoft.com/office/drawing/2014/main" id="{8A9F18AA-F8EE-1616-0117-12C8EA0B581E}"/>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24B6470-E709-129E-8274-A7F0D4FD351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
        <p:nvSpPr>
          <p:cNvPr id="4" name="Text Placeholder 5">
            <a:extLst>
              <a:ext uri="{FF2B5EF4-FFF2-40B4-BE49-F238E27FC236}">
                <a16:creationId xmlns:a16="http://schemas.microsoft.com/office/drawing/2014/main" id="{1FE3EA2E-5E52-81A0-CADB-A5507029439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42417E1D-A65F-0268-ACAB-F497DE0E375C}"/>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Bied nuttige, optionele extra's aan: </a:t>
            </a:r>
            <a:r>
              <a:rPr lang="en-GB" sz="2200" dirty="0">
                <a:solidFill>
                  <a:srgbClr val="414141"/>
                </a:solidFill>
              </a:rPr>
              <a:t>vroeg inchecken, laat uitchecken, welkomstdrankjes, picknickmanden, fietsverhuur of yogamatten.</a:t>
            </a:r>
          </a:p>
          <a:p>
            <a:pPr marL="342900" indent="-342900">
              <a:lnSpc>
                <a:spcPts val="2240"/>
              </a:lnSpc>
              <a:buClr>
                <a:srgbClr val="459597"/>
              </a:buClr>
              <a:buFont typeface="Arial" panose="020B0604020202020204" pitchFamily="34" charset="0"/>
              <a:buChar char="•"/>
            </a:pPr>
            <a:r>
              <a:rPr lang="en-GB" sz="2200" b="1" dirty="0">
                <a:solidFill>
                  <a:srgbClr val="EC7C69"/>
                </a:solidFill>
              </a:rPr>
              <a:t>Presenteer deze als voordelen voor de gast</a:t>
            </a:r>
            <a:r>
              <a:rPr lang="en-GB" sz="2200" dirty="0">
                <a:solidFill>
                  <a:srgbClr val="414141"/>
                </a:solidFill>
              </a:rPr>
              <a:t>, niet als verkooptactieken - gebruik warme, vriendelijke bewoordingen.</a:t>
            </a:r>
          </a:p>
          <a:p>
            <a:pPr marL="342900" indent="-342900">
              <a:lnSpc>
                <a:spcPts val="2240"/>
              </a:lnSpc>
              <a:buClr>
                <a:srgbClr val="459597"/>
              </a:buClr>
              <a:buFont typeface="Arial" panose="020B0604020202020204" pitchFamily="34" charset="0"/>
              <a:buChar char="•"/>
            </a:pPr>
            <a:r>
              <a:rPr lang="en-GB" sz="2200" b="1" dirty="0">
                <a:solidFill>
                  <a:srgbClr val="EC7C69"/>
                </a:solidFill>
              </a:rPr>
              <a:t>Deel aanbiedingen vóór aankomst </a:t>
            </a:r>
            <a:r>
              <a:rPr lang="en-GB" sz="2200" dirty="0">
                <a:solidFill>
                  <a:srgbClr val="414141"/>
                </a:solidFill>
              </a:rPr>
              <a:t>(e-mail, platformbericht) of op een zichtbare plaats in de accommodatie.</a:t>
            </a:r>
          </a:p>
          <a:p>
            <a:pPr marL="342900" indent="-342900">
              <a:lnSpc>
                <a:spcPts val="2240"/>
              </a:lnSpc>
              <a:buClr>
                <a:srgbClr val="459597"/>
              </a:buClr>
              <a:buFont typeface="Arial" panose="020B0604020202020204" pitchFamily="34" charset="0"/>
              <a:buChar char="•"/>
            </a:pPr>
            <a:r>
              <a:rPr lang="en-GB" sz="2200" b="1" dirty="0">
                <a:solidFill>
                  <a:srgbClr val="EC7C69"/>
                </a:solidFill>
              </a:rPr>
              <a:t>Houd de prijzen duidelijk en eerlijk </a:t>
            </a:r>
            <a:r>
              <a:rPr lang="en-GB" sz="2200" dirty="0">
                <a:solidFill>
                  <a:srgbClr val="414141"/>
                </a:solidFill>
              </a:rPr>
              <a:t>(bijvoorbeeld € 5 voor vroeg inchecken, € 10 voor een lokale mand).</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2" name="Freeform 1">
            <a:extLst>
              <a:ext uri="{FF2B5EF4-FFF2-40B4-BE49-F238E27FC236}">
                <a16:creationId xmlns:a16="http://schemas.microsoft.com/office/drawing/2014/main" id="{3CA0B727-D542-B4F6-9B8B-90B1FFB88567}"/>
              </a:ext>
            </a:extLst>
          </p:cNvPr>
          <p:cNvSpPr/>
          <p:nvPr/>
        </p:nvSpPr>
        <p:spPr>
          <a:xfrm rot="10800000">
            <a:off x="6459578"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F2ADBDFB-A8E1-A057-A7BD-5135D67157F5}"/>
              </a:ext>
            </a:extLst>
          </p:cNvPr>
          <p:cNvSpPr txBox="1">
            <a:spLocks/>
          </p:cNvSpPr>
          <p:nvPr/>
        </p:nvSpPr>
        <p:spPr>
          <a:xfrm>
            <a:off x="6839713" y="2328538"/>
            <a:ext cx="416966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b="1" dirty="0"/>
              <a:t>Denk seizoensgebonden: </a:t>
            </a:r>
            <a:r>
              <a:rPr lang="en-IE" sz="2200" dirty="0"/>
              <a:t>warme thee in de winter, koude dranken in de zomer.</a:t>
            </a:r>
          </a:p>
          <a:p>
            <a:pPr marL="342900" indent="-342900" algn="l">
              <a:lnSpc>
                <a:spcPts val="2340"/>
              </a:lnSpc>
              <a:spcBef>
                <a:spcPts val="0"/>
              </a:spcBef>
              <a:buFont typeface="Arial" panose="020B0604020202020204" pitchFamily="34" charset="0"/>
              <a:buChar char="•"/>
            </a:pPr>
            <a:r>
              <a:rPr lang="en-IE" sz="2200" b="1" dirty="0"/>
              <a:t>Verkoop dingen die gasten </a:t>
            </a:r>
            <a:r>
              <a:rPr lang="en-IE" sz="2200" dirty="0"/>
              <a:t>misschien vergeten (bijv. paraplu, reisadapter, slippers).</a:t>
            </a:r>
          </a:p>
          <a:p>
            <a:pPr marL="342900" indent="-342900" algn="l">
              <a:lnSpc>
                <a:spcPts val="2340"/>
              </a:lnSpc>
              <a:spcBef>
                <a:spcPts val="0"/>
              </a:spcBef>
              <a:buFont typeface="Arial" panose="020B0604020202020204" pitchFamily="34" charset="0"/>
              <a:buChar char="•"/>
            </a:pPr>
            <a:r>
              <a:rPr lang="en-IE" sz="2200" b="1" dirty="0"/>
              <a:t>Een klein cadeautje of extraatje </a:t>
            </a:r>
            <a:r>
              <a:rPr lang="en-IE" sz="2200" dirty="0"/>
              <a:t>kan een gespreksonderwerp worden in beoordelingen.</a:t>
            </a:r>
          </a:p>
          <a:p>
            <a:pPr marL="342900" indent="-342900" algn="l">
              <a:lnSpc>
                <a:spcPts val="2340"/>
              </a:lnSpc>
              <a:spcBef>
                <a:spcPts val="0"/>
              </a:spcBef>
              <a:buFont typeface="Arial" panose="020B0604020202020204" pitchFamily="34" charset="0"/>
              <a:buChar char="•"/>
            </a:pPr>
            <a:r>
              <a:rPr lang="en-IE" sz="2200" dirty="0"/>
              <a:t>Creëer een </a:t>
            </a:r>
            <a:r>
              <a:rPr lang="en-IE" sz="2200" b="1" dirty="0"/>
              <a:t>loyaliteitsprogramma </a:t>
            </a:r>
            <a:r>
              <a:rPr lang="en-IE" sz="2200" dirty="0"/>
              <a:t>dat uw klanten tevreden zal stellen.</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520204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B9B40-8947-C4CA-4D15-A41E2CD2114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9F71568-5CA0-95B2-F249-083F9566619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37</a:t>
            </a:fld>
            <a:endParaRPr lang="fr-CA" sz="1200" dirty="0">
              <a:solidFill>
                <a:schemeClr val="bg1"/>
              </a:solidFill>
            </a:endParaRPr>
          </a:p>
        </p:txBody>
      </p:sp>
      <p:sp>
        <p:nvSpPr>
          <p:cNvPr id="8" name="Freeform 7">
            <a:extLst>
              <a:ext uri="{FF2B5EF4-FFF2-40B4-BE49-F238E27FC236}">
                <a16:creationId xmlns:a16="http://schemas.microsoft.com/office/drawing/2014/main" id="{287F0393-8756-CB7F-CBA5-E2068EF24A83}"/>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5891F3E3-96F0-8C5C-8EE1-BE0073D151EE}"/>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Aanvullende lectuur</a:t>
            </a:r>
          </a:p>
        </p:txBody>
      </p:sp>
      <p:sp>
        <p:nvSpPr>
          <p:cNvPr id="2" name="Text Placeholder 5">
            <a:extLst>
              <a:ext uri="{FF2B5EF4-FFF2-40B4-BE49-F238E27FC236}">
                <a16:creationId xmlns:a16="http://schemas.microsoft.com/office/drawing/2014/main" id="{3972E8C2-FD1C-166D-1DB2-2AAC751C7A91}"/>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rPr>
              <a:t>Loyaliteitsprogramma voor hotels</a:t>
            </a: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8D6479A3-3ADD-6165-47DA-A354722F57EB}"/>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Herhaalreserveringen 101: wat u moet weten over loyaliteitsprogramma's van hotels</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5D1CADC9-BE11-96D0-63AB-9BB2A64D2B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Slika 9">
            <a:extLst>
              <a:ext uri="{FF2B5EF4-FFF2-40B4-BE49-F238E27FC236}">
                <a16:creationId xmlns:a16="http://schemas.microsoft.com/office/drawing/2014/main" id="{79747300-750D-B47F-EA22-6837002D89C3}"/>
              </a:ext>
            </a:extLst>
          </p:cNvPr>
          <p:cNvPicPr>
            <a:picLocks noChangeAspect="1"/>
          </p:cNvPicPr>
          <p:nvPr/>
        </p:nvPicPr>
        <p:blipFill>
          <a:blip r:embed="rId4"/>
          <a:stretch>
            <a:fillRect/>
          </a:stretch>
        </p:blipFill>
        <p:spPr>
          <a:xfrm>
            <a:off x="6427627" y="2264819"/>
            <a:ext cx="2886493" cy="487330"/>
          </a:xfrm>
          <a:prstGeom prst="rect">
            <a:avLst/>
          </a:prstGeom>
        </p:spPr>
      </p:pic>
      <p:pic>
        <p:nvPicPr>
          <p:cNvPr id="11" name="Picture 10" descr="A person and person looking at a computer&#10;&#10;AI-generated content may be incorrect.">
            <a:extLst>
              <a:ext uri="{FF2B5EF4-FFF2-40B4-BE49-F238E27FC236}">
                <a16:creationId xmlns:a16="http://schemas.microsoft.com/office/drawing/2014/main" id="{E05844BC-76C7-667F-3AAB-1DDA26471E08}"/>
              </a:ext>
            </a:extLst>
          </p:cNvPr>
          <p:cNvPicPr>
            <a:picLocks noChangeAspect="1"/>
          </p:cNvPicPr>
          <p:nvPr/>
        </p:nvPicPr>
        <p:blipFill rotWithShape="1">
          <a:blip r:embed="rId5"/>
          <a:srcRect t="319" b="319"/>
          <a:stretch/>
        </p:blipFill>
        <p:spPr>
          <a:xfrm>
            <a:off x="6531395" y="3312318"/>
            <a:ext cx="4221949" cy="2401452"/>
          </a:xfrm>
          <a:prstGeom prst="rect">
            <a:avLst/>
          </a:prstGeom>
        </p:spPr>
      </p:pic>
      <p:sp>
        <p:nvSpPr>
          <p:cNvPr id="15" name="Oval 14">
            <a:extLst>
              <a:ext uri="{FF2B5EF4-FFF2-40B4-BE49-F238E27FC236}">
                <a16:creationId xmlns:a16="http://schemas.microsoft.com/office/drawing/2014/main" id="{EFFB4F2D-BDAC-B568-F43B-C20F10F51DC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21">
            <a:extLst>
              <a:ext uri="{FF2B5EF4-FFF2-40B4-BE49-F238E27FC236}">
                <a16:creationId xmlns:a16="http://schemas.microsoft.com/office/drawing/2014/main" id="{4BEC789A-04C6-1903-8A47-0C67C6BF14D4}"/>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 om </a:t>
            </a:r>
            <a:r>
              <a:rPr lang="en-IE" sz="2800" b="1" dirty="0">
                <a:solidFill>
                  <a:schemeClr val="bg1"/>
                </a:solidFill>
                <a:hlinkClick r:id="rId6">
                  <a:extLst>
                    <a:ext uri="{A12FA001-AC4F-418D-AE19-62706E023703}">
                      <ahyp:hlinkClr xmlns:ahyp="http://schemas.microsoft.com/office/drawing/2018/hyperlinkcolor" val="tx"/>
                    </a:ext>
                  </a:extLst>
                </a:hlinkClick>
              </a:rPr>
              <a:t>te lezen</a:t>
            </a:r>
            <a:endParaRPr lang="en-IE" sz="2800" b="1" dirty="0">
              <a:solidFill>
                <a:schemeClr val="bg1"/>
              </a:solidFill>
            </a:endParaRPr>
          </a:p>
        </p:txBody>
      </p:sp>
    </p:spTree>
    <p:extLst>
      <p:ext uri="{BB962C8B-B14F-4D97-AF65-F5344CB8AC3E}">
        <p14:creationId xmlns:p14="http://schemas.microsoft.com/office/powerpoint/2010/main" val="1460084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2EB1-F5D8-9D55-F9E2-66B41BE03DF8}"/>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FFD6FC4-793C-D235-22D8-03A7CC140F6E}"/>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Het gemakkelijk houden voor u en de gast </a:t>
            </a:r>
          </a:p>
          <a:p>
            <a:pPr>
              <a:lnSpc>
                <a:spcPts val="3720"/>
              </a:lnSpc>
            </a:pPr>
            <a:endParaRPr lang="en-US" dirty="0"/>
          </a:p>
        </p:txBody>
      </p:sp>
      <p:cxnSp>
        <p:nvCxnSpPr>
          <p:cNvPr id="10" name="Straight Connector 9">
            <a:extLst>
              <a:ext uri="{FF2B5EF4-FFF2-40B4-BE49-F238E27FC236}">
                <a16:creationId xmlns:a16="http://schemas.microsoft.com/office/drawing/2014/main" id="{7324F647-3424-0A7E-2517-716C63FFF2DB}"/>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FDD824C-E72A-6BB5-8E1B-D008C01B2A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4" name="Text Placeholder 5">
            <a:extLst>
              <a:ext uri="{FF2B5EF4-FFF2-40B4-BE49-F238E27FC236}">
                <a16:creationId xmlns:a16="http://schemas.microsoft.com/office/drawing/2014/main" id="{6D2ABA3D-0924-7880-2037-3680D3F1B500}"/>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C9BF4D24-AFCF-02DA-8B5A-EB7ECDED1A7E}"/>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Houd een lijst of formulier bij </a:t>
            </a:r>
            <a:r>
              <a:rPr lang="en-GB" sz="2200" dirty="0">
                <a:solidFill>
                  <a:srgbClr val="414141"/>
                </a:solidFill>
              </a:rPr>
              <a:t>waarop u bijhoudt wie wat heeft besteld.</a:t>
            </a:r>
          </a:p>
          <a:p>
            <a:pPr marL="342900" indent="-342900">
              <a:lnSpc>
                <a:spcPts val="2240"/>
              </a:lnSpc>
              <a:buClr>
                <a:srgbClr val="459597"/>
              </a:buClr>
              <a:buFont typeface="Arial" panose="020B0604020202020204" pitchFamily="34" charset="0"/>
              <a:buChar char="•"/>
            </a:pPr>
            <a:r>
              <a:rPr lang="en-GB" sz="2200" b="1" dirty="0">
                <a:solidFill>
                  <a:srgbClr val="EC7C69"/>
                </a:solidFill>
              </a:rPr>
              <a:t>Gebruik voorverpakte manden of kant-en-klare extra's </a:t>
            </a:r>
            <a:r>
              <a:rPr lang="en-GB" sz="2200" dirty="0">
                <a:solidFill>
                  <a:srgbClr val="414141"/>
                </a:solidFill>
              </a:rPr>
              <a:t>die geen speciale voorbereiding vereisen.</a:t>
            </a:r>
          </a:p>
          <a:p>
            <a:pPr marL="342900" indent="-342900">
              <a:lnSpc>
                <a:spcPts val="2240"/>
              </a:lnSpc>
              <a:buClr>
                <a:srgbClr val="459597"/>
              </a:buClr>
              <a:buFont typeface="Arial" panose="020B0604020202020204" pitchFamily="34" charset="0"/>
              <a:buChar char="•"/>
            </a:pPr>
            <a:r>
              <a:rPr lang="en-GB" sz="2200" b="1" dirty="0">
                <a:solidFill>
                  <a:srgbClr val="EC7C69"/>
                </a:solidFill>
              </a:rPr>
              <a:t>Plaats foto's of een voorbeeld </a:t>
            </a:r>
            <a:r>
              <a:rPr lang="en-GB" sz="2200" dirty="0">
                <a:solidFill>
                  <a:srgbClr val="414141"/>
                </a:solidFill>
              </a:rPr>
              <a:t>in uw ontvangstruimte om hun interesse te wekken.</a:t>
            </a:r>
          </a:p>
          <a:p>
            <a:pPr marL="342900" indent="-342900">
              <a:lnSpc>
                <a:spcPts val="2240"/>
              </a:lnSpc>
              <a:buClr>
                <a:srgbClr val="459597"/>
              </a:buClr>
              <a:buFont typeface="Arial" panose="020B0604020202020204" pitchFamily="34" charset="0"/>
              <a:buChar char="•"/>
            </a:pPr>
            <a:r>
              <a:rPr lang="en-GB" sz="2200" b="1" dirty="0">
                <a:solidFill>
                  <a:srgbClr val="414141"/>
                </a:solidFill>
              </a:rPr>
              <a:t>Laat gasten zelf extra's toevoegen </a:t>
            </a:r>
            <a:r>
              <a:rPr lang="en-GB" sz="2200" dirty="0">
                <a:solidFill>
                  <a:srgbClr val="414141"/>
                </a:solidFill>
              </a:rPr>
              <a:t>– zonder druk of verkooppraatjes.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5A3751EB-ACB5-558B-26AA-448964609CD9}"/>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B0AC982F-32A6-F97C-7F6B-3BFB63D7B2D6}"/>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Gebruik WhatsApp of eenvoudige formulieren (bijv. Google Forms) als u wilt dat gasten vooraf bestellen.</a:t>
            </a:r>
          </a:p>
          <a:p>
            <a:pPr marL="342900" indent="-342900" algn="l">
              <a:lnSpc>
                <a:spcPts val="2340"/>
              </a:lnSpc>
              <a:spcBef>
                <a:spcPts val="0"/>
              </a:spcBef>
              <a:buFont typeface="Arial" panose="020B0604020202020204" pitchFamily="34" charset="0"/>
              <a:buChar char="•"/>
            </a:pPr>
            <a:r>
              <a:rPr lang="en-IE" sz="2200" dirty="0"/>
              <a:t>Houd de voorraad bij als u fysieke artikelen zoals lokale producten of drankjes aanbiedt.</a:t>
            </a:r>
          </a:p>
          <a:p>
            <a:pPr marL="342900" indent="-342900" algn="l">
              <a:lnSpc>
                <a:spcPts val="2340"/>
              </a:lnSpc>
              <a:spcBef>
                <a:spcPts val="0"/>
              </a:spcBef>
              <a:buFont typeface="Arial" panose="020B0604020202020204" pitchFamily="34" charset="0"/>
              <a:buChar char="•"/>
            </a:pPr>
            <a:r>
              <a:rPr lang="en-IE" sz="2200" dirty="0"/>
              <a:t>Laat uw schoonmaker of contactpersoon helpen met het klaarzetten van extra's voor aankomst.</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47627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EDFFA-5646-4FB3-E482-8D8FDF93C21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13490534-DA34-329E-150A-C19F94682F49}"/>
              </a:ext>
            </a:extLst>
          </p:cNvPr>
          <p:cNvSpPr txBox="1">
            <a:spLocks/>
          </p:cNvSpPr>
          <p:nvPr/>
        </p:nvSpPr>
        <p:spPr>
          <a:xfrm>
            <a:off x="609623" y="493193"/>
            <a:ext cx="683809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Inkomsten verhogen zonder de bedrijfsvoering te compliceren </a:t>
            </a:r>
          </a:p>
          <a:p>
            <a:pPr>
              <a:lnSpc>
                <a:spcPts val="3720"/>
              </a:lnSpc>
            </a:pPr>
            <a:endParaRPr lang="en-US" dirty="0"/>
          </a:p>
        </p:txBody>
      </p:sp>
      <p:cxnSp>
        <p:nvCxnSpPr>
          <p:cNvPr id="10" name="Straight Connector 9">
            <a:extLst>
              <a:ext uri="{FF2B5EF4-FFF2-40B4-BE49-F238E27FC236}">
                <a16:creationId xmlns:a16="http://schemas.microsoft.com/office/drawing/2014/main" id="{410F921B-5FAB-626F-65AE-9A1B292E6F12}"/>
              </a:ext>
            </a:extLst>
          </p:cNvPr>
          <p:cNvCxnSpPr>
            <a:cxnSpLocks/>
          </p:cNvCxnSpPr>
          <p:nvPr/>
        </p:nvCxnSpPr>
        <p:spPr>
          <a:xfrm>
            <a:off x="0" y="1694523"/>
            <a:ext cx="6459578"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20EC1D6-F1AC-6446-1D92-D828164F34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4" name="Text Placeholder 5">
            <a:extLst>
              <a:ext uri="{FF2B5EF4-FFF2-40B4-BE49-F238E27FC236}">
                <a16:creationId xmlns:a16="http://schemas.microsoft.com/office/drawing/2014/main" id="{270BB557-E782-844E-F1A9-835956D417E1}"/>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C30F3BFB-7658-F886-B64E-0463AFD5897F}"/>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Focus op artikelen die weinig moeite kosten en veel opleveren: </a:t>
            </a:r>
            <a:r>
              <a:rPr lang="en-GB" sz="2200" dirty="0">
                <a:solidFill>
                  <a:srgbClr val="414141"/>
                </a:solidFill>
              </a:rPr>
              <a:t>artikelen die niet veel tijd of dagelijkse betrokkenheid vereisen.</a:t>
            </a:r>
          </a:p>
          <a:p>
            <a:pPr marL="342900" indent="-342900">
              <a:lnSpc>
                <a:spcPts val="2240"/>
              </a:lnSpc>
              <a:buClr>
                <a:srgbClr val="459597"/>
              </a:buClr>
              <a:buFont typeface="Arial" panose="020B0604020202020204" pitchFamily="34" charset="0"/>
              <a:buChar char="•"/>
            </a:pPr>
            <a:r>
              <a:rPr lang="en-GB" sz="2200" b="1" dirty="0">
                <a:solidFill>
                  <a:srgbClr val="EC7C69"/>
                </a:solidFill>
              </a:rPr>
              <a:t>Houd bij welke upsells het populairst zijn </a:t>
            </a:r>
            <a:r>
              <a:rPr lang="en-GB" sz="2200" dirty="0">
                <a:solidFill>
                  <a:srgbClr val="414141"/>
                </a:solidFill>
              </a:rPr>
              <a:t>en schrap wat niet verkoopt.</a:t>
            </a:r>
          </a:p>
          <a:p>
            <a:pPr marL="342900" indent="-342900">
              <a:lnSpc>
                <a:spcPts val="2240"/>
              </a:lnSpc>
              <a:buClr>
                <a:srgbClr val="459597"/>
              </a:buClr>
              <a:buFont typeface="Arial" panose="020B0604020202020204" pitchFamily="34" charset="0"/>
              <a:buChar char="•"/>
            </a:pPr>
            <a:r>
              <a:rPr lang="en-GB" sz="2200" b="1" dirty="0">
                <a:solidFill>
                  <a:srgbClr val="EC7C69"/>
                </a:solidFill>
              </a:rPr>
              <a:t>Voeg optioneel diensten toe</a:t>
            </a:r>
            <a:r>
              <a:rPr lang="en-GB" sz="2200" dirty="0">
                <a:solidFill>
                  <a:srgbClr val="414141"/>
                </a:solidFill>
              </a:rPr>
              <a:t>, maar overdrijf het niet.</a:t>
            </a:r>
          </a:p>
          <a:p>
            <a:pPr marL="342900" indent="-342900">
              <a:lnSpc>
                <a:spcPts val="2240"/>
              </a:lnSpc>
              <a:buClr>
                <a:srgbClr val="459597"/>
              </a:buClr>
              <a:buFont typeface="Arial" panose="020B0604020202020204" pitchFamily="34" charset="0"/>
              <a:buChar char="•"/>
            </a:pPr>
            <a:r>
              <a:rPr lang="en-GB" sz="2200" b="1" dirty="0">
                <a:solidFill>
                  <a:srgbClr val="EC7C69"/>
                </a:solidFill>
              </a:rPr>
              <a:t>Hergebruik ideeën en aanbiedingen </a:t>
            </a:r>
            <a:r>
              <a:rPr lang="en-GB" sz="2200" dirty="0">
                <a:solidFill>
                  <a:srgbClr val="414141"/>
                </a:solidFill>
              </a:rPr>
              <a:t>met kleine aanpassingen voor feestdagen of evenementen.</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4C217592-C355-9399-05E5-DF0FE3D8BBD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15A8C328-7338-2D6E-E9E3-41EE2017CB8C}"/>
              </a:ext>
            </a:extLst>
          </p:cNvPr>
          <p:cNvSpPr txBox="1">
            <a:spLocks/>
          </p:cNvSpPr>
          <p:nvPr/>
        </p:nvSpPr>
        <p:spPr>
          <a:xfrm>
            <a:off x="6788258" y="2343703"/>
            <a:ext cx="395925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Houd een 'top 3' bij van de best presterende upsells.</a:t>
            </a:r>
          </a:p>
          <a:p>
            <a:pPr marL="342900" indent="-342900" algn="l">
              <a:lnSpc>
                <a:spcPts val="2340"/>
              </a:lnSpc>
              <a:spcBef>
                <a:spcPts val="0"/>
              </a:spcBef>
              <a:buFont typeface="Arial" panose="020B0604020202020204" pitchFamily="34" charset="0"/>
              <a:buChar char="•"/>
            </a:pPr>
            <a:r>
              <a:rPr lang="en-IE" sz="2200" dirty="0"/>
              <a:t>Gebruik feedback van gasten om uw aanbiedingen te verbeteren.</a:t>
            </a:r>
          </a:p>
          <a:p>
            <a:pPr marL="342900" indent="-342900" algn="l">
              <a:lnSpc>
                <a:spcPts val="2340"/>
              </a:lnSpc>
              <a:spcBef>
                <a:spcPts val="0"/>
              </a:spcBef>
              <a:buFont typeface="Arial" panose="020B0604020202020204" pitchFamily="34" charset="0"/>
              <a:buChar char="•"/>
            </a:pPr>
            <a:r>
              <a:rPr lang="en-IE" sz="2200" dirty="0"/>
              <a:t>Herinvesteer een deel van de upsell-inkomsten in het aanvullen van de voorraad of het verbeteren van de service.</a:t>
            </a:r>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10913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C694-A256-C927-3037-FAE6908F3B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027CD3-2289-5E88-4C82-8D874CA21E96}"/>
              </a:ext>
            </a:extLst>
          </p:cNvPr>
          <p:cNvSpPr>
            <a:spLocks noGrp="1"/>
          </p:cNvSpPr>
          <p:nvPr>
            <p:ph type="body" sz="quarter" idx="18"/>
          </p:nvPr>
        </p:nvSpPr>
        <p:spPr>
          <a:xfrm>
            <a:off x="640296" y="3696224"/>
            <a:ext cx="2606061" cy="1049221"/>
          </a:xfrm>
        </p:spPr>
        <p:txBody>
          <a:bodyPr/>
          <a:lstStyle/>
          <a:p>
            <a:pPr>
              <a:lnSpc>
                <a:spcPts val="3620"/>
              </a:lnSpc>
            </a:pPr>
            <a:r>
              <a:rPr lang="en-GB" sz="3600" b="1" dirty="0"/>
              <a:t>Leerdoelen</a:t>
            </a:r>
          </a:p>
        </p:txBody>
      </p:sp>
      <p:sp>
        <p:nvSpPr>
          <p:cNvPr id="7" name="Text Placeholder 6">
            <a:extLst>
              <a:ext uri="{FF2B5EF4-FFF2-40B4-BE49-F238E27FC236}">
                <a16:creationId xmlns:a16="http://schemas.microsoft.com/office/drawing/2014/main" id="{331E1B39-97B9-CAAC-67E2-9824BFCBEE58}"/>
              </a:ext>
            </a:extLst>
          </p:cNvPr>
          <p:cNvSpPr>
            <a:spLocks noGrp="1"/>
          </p:cNvSpPr>
          <p:nvPr>
            <p:ph type="body" sz="quarter" idx="23"/>
          </p:nvPr>
        </p:nvSpPr>
        <p:spPr>
          <a:xfrm>
            <a:off x="4547638" y="512552"/>
            <a:ext cx="6933041" cy="2001596"/>
          </a:xfrm>
        </p:spPr>
        <p:txBody>
          <a:bodyPr/>
          <a:lstStyle/>
          <a:p>
            <a:pPr>
              <a:lnSpc>
                <a:spcPts val="2960"/>
              </a:lnSpc>
            </a:pPr>
            <a:r>
              <a:rPr lang="en-US" sz="2800" dirty="0"/>
              <a:t>Deel 1: </a:t>
            </a:r>
          </a:p>
          <a:p>
            <a:pPr>
              <a:lnSpc>
                <a:spcPts val="2960"/>
              </a:lnSpc>
            </a:pPr>
            <a:r>
              <a:rPr lang="en-GB" sz="2800" dirty="0">
                <a:solidFill>
                  <a:srgbClr val="414141"/>
                </a:solidFill>
              </a:rPr>
              <a:t>Beheer van het gasttraject </a:t>
            </a:r>
          </a:p>
          <a:p>
            <a:pPr>
              <a:lnSpc>
                <a:spcPts val="2960"/>
              </a:lnSpc>
            </a:pPr>
            <a:r>
              <a:rPr lang="en-GB" sz="2800" dirty="0">
                <a:solidFill>
                  <a:srgbClr val="414141"/>
                </a:solidFill>
              </a:rPr>
              <a:t>- Voor, tijdens en na het verblijf</a:t>
            </a:r>
          </a:p>
          <a:p>
            <a:endParaRPr lang="en-GB" sz="800" dirty="0">
              <a:solidFill>
                <a:srgbClr val="414141"/>
              </a:solidFill>
            </a:endParaRPr>
          </a:p>
          <a:p>
            <a:endParaRPr lang="en-GB" sz="800" dirty="0">
              <a:solidFill>
                <a:srgbClr val="414141"/>
              </a:solidFill>
            </a:endParaRPr>
          </a:p>
          <a:p>
            <a:pPr>
              <a:lnSpc>
                <a:spcPts val="2340"/>
              </a:lnSpc>
            </a:pPr>
            <a:r>
              <a:rPr lang="en-GB" sz="2200" b="0" dirty="0">
                <a:solidFill>
                  <a:srgbClr val="414141"/>
                </a:solidFill>
              </a:rPr>
              <a:t>Creëer een geweldige gastervaring van begin tot eind.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dirty="0">
              <a:solidFill>
                <a:srgbClr val="414141"/>
              </a:solidFill>
            </a:endParaRPr>
          </a:p>
        </p:txBody>
      </p:sp>
      <p:sp>
        <p:nvSpPr>
          <p:cNvPr id="12" name="Text Placeholder 6">
            <a:extLst>
              <a:ext uri="{FF2B5EF4-FFF2-40B4-BE49-F238E27FC236}">
                <a16:creationId xmlns:a16="http://schemas.microsoft.com/office/drawing/2014/main" id="{C3227A10-694A-CC4E-34BB-EC5208B9678F}"/>
              </a:ext>
            </a:extLst>
          </p:cNvPr>
          <p:cNvSpPr txBox="1">
            <a:spLocks/>
          </p:cNvSpPr>
          <p:nvPr/>
        </p:nvSpPr>
        <p:spPr>
          <a:xfrm>
            <a:off x="4547639" y="2604567"/>
            <a:ext cx="6564453"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800" dirty="0"/>
              <a:t>Deel 2: </a:t>
            </a:r>
          </a:p>
          <a:p>
            <a:r>
              <a:rPr lang="en-US" sz="2800" dirty="0">
                <a:solidFill>
                  <a:srgbClr val="414141"/>
                </a:solidFill>
              </a:rPr>
              <a:t>Tools en systemen voor efficiënte bedrijfsvoering</a:t>
            </a:r>
          </a:p>
          <a:p>
            <a:endParaRPr lang="en-US" sz="800" dirty="0">
              <a:solidFill>
                <a:srgbClr val="414141"/>
              </a:solidFill>
            </a:endParaRPr>
          </a:p>
          <a:p>
            <a:endParaRPr lang="en-US" sz="800" dirty="0">
              <a:solidFill>
                <a:srgbClr val="414141"/>
              </a:solidFill>
            </a:endParaRPr>
          </a:p>
          <a:p>
            <a:pPr>
              <a:lnSpc>
                <a:spcPts val="2340"/>
              </a:lnSpc>
            </a:pPr>
            <a:r>
              <a:rPr lang="en-GB" sz="2200" b="0" dirty="0">
                <a:solidFill>
                  <a:srgbClr val="414141"/>
                </a:solidFill>
              </a:rPr>
              <a:t>Gebruik eenvoudige tools om tijd te besparen en georganiseerd te blijven.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b="0" dirty="0">
              <a:solidFill>
                <a:srgbClr val="414141"/>
              </a:solidFill>
            </a:endParaRPr>
          </a:p>
          <a:p>
            <a:endParaRPr lang="en-GB" sz="2200" b="0" dirty="0">
              <a:solidFill>
                <a:srgbClr val="414141"/>
              </a:solidFill>
            </a:endParaRPr>
          </a:p>
        </p:txBody>
      </p:sp>
      <p:sp>
        <p:nvSpPr>
          <p:cNvPr id="13" name="Text Placeholder 5">
            <a:extLst>
              <a:ext uri="{FF2B5EF4-FFF2-40B4-BE49-F238E27FC236}">
                <a16:creationId xmlns:a16="http://schemas.microsoft.com/office/drawing/2014/main" id="{6F3E5473-8050-DC47-3CDE-B3BB91627D39}"/>
              </a:ext>
            </a:extLst>
          </p:cNvPr>
          <p:cNvSpPr txBox="1">
            <a:spLocks/>
          </p:cNvSpPr>
          <p:nvPr/>
        </p:nvSpPr>
        <p:spPr>
          <a:xfrm>
            <a:off x="4264348" y="2371544"/>
            <a:ext cx="7427278"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5" name="Text Placeholder 5">
            <a:extLst>
              <a:ext uri="{FF2B5EF4-FFF2-40B4-BE49-F238E27FC236}">
                <a16:creationId xmlns:a16="http://schemas.microsoft.com/office/drawing/2014/main" id="{76758E7F-3345-49A1-057F-B93B62D22BF9}"/>
              </a:ext>
            </a:extLst>
          </p:cNvPr>
          <p:cNvSpPr txBox="1">
            <a:spLocks/>
          </p:cNvSpPr>
          <p:nvPr/>
        </p:nvSpPr>
        <p:spPr>
          <a:xfrm>
            <a:off x="4272917" y="3916636"/>
            <a:ext cx="7427278" cy="2028977"/>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0" name="Text Placeholder 6">
            <a:extLst>
              <a:ext uri="{FF2B5EF4-FFF2-40B4-BE49-F238E27FC236}">
                <a16:creationId xmlns:a16="http://schemas.microsoft.com/office/drawing/2014/main" id="{36CBC919-49B1-155A-FD2D-3074D6A2869D}"/>
              </a:ext>
            </a:extLst>
          </p:cNvPr>
          <p:cNvSpPr txBox="1">
            <a:spLocks/>
          </p:cNvSpPr>
          <p:nvPr/>
        </p:nvSpPr>
        <p:spPr>
          <a:xfrm>
            <a:off x="4222218" y="4745445"/>
            <a:ext cx="6808876" cy="1049221"/>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6" name="Text Placeholder 7">
            <a:extLst>
              <a:ext uri="{FF2B5EF4-FFF2-40B4-BE49-F238E27FC236}">
                <a16:creationId xmlns:a16="http://schemas.microsoft.com/office/drawing/2014/main" id="{350C6264-0708-676B-CF23-BE7116945600}"/>
              </a:ext>
            </a:extLst>
          </p:cNvPr>
          <p:cNvSpPr txBox="1">
            <a:spLocks/>
          </p:cNvSpPr>
          <p:nvPr/>
        </p:nvSpPr>
        <p:spPr>
          <a:xfrm rot="16200000">
            <a:off x="2151000" y="1413596"/>
            <a:ext cx="3279651"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Fotocredits: </a:t>
            </a:r>
          </a:p>
          <a:p>
            <a:pPr algn="ctr"/>
            <a:r>
              <a:rPr lang="sl-SI" sz="1200" dirty="0"/>
              <a:t>Pomona, Rogaška Slatina, Slovenië</a:t>
            </a:r>
            <a:endParaRPr lang="en-GB" sz="1200" dirty="0"/>
          </a:p>
        </p:txBody>
      </p:sp>
      <p:sp>
        <p:nvSpPr>
          <p:cNvPr id="4" name="Slide Number Placeholder 5">
            <a:extLst>
              <a:ext uri="{FF2B5EF4-FFF2-40B4-BE49-F238E27FC236}">
                <a16:creationId xmlns:a16="http://schemas.microsoft.com/office/drawing/2014/main" id="{2B7ED4A0-81DA-85C3-D4B0-32FDCB230AA5}"/>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pic>
        <p:nvPicPr>
          <p:cNvPr id="8" name="Označba mesta slike 4" descr="Slika, ki vsebuje besede na prostem, nebo, drevo, gora&#10;&#10;Vsebina, ustvarjena z UI, morda ni pravilna.">
            <a:extLst>
              <a:ext uri="{FF2B5EF4-FFF2-40B4-BE49-F238E27FC236}">
                <a16:creationId xmlns:a16="http://schemas.microsoft.com/office/drawing/2014/main" id="{7D1FE410-3B19-ED21-D376-05CB3A99ACD6}"/>
              </a:ext>
            </a:extLst>
          </p:cNvPr>
          <p:cNvPicPr>
            <a:picLocks noGrp="1" noChangeAspect="1"/>
          </p:cNvPicPr>
          <p:nvPr>
            <p:ph type="pic" sz="quarter" idx="10"/>
          </p:nvPr>
        </p:nvPicPr>
        <p:blipFill rotWithShape="1">
          <a:blip r:embed="rId2"/>
          <a:srcRect l="20713" r="20713"/>
          <a:stretch/>
        </p:blipFill>
        <p:spPr>
          <a:xfrm>
            <a:off x="391600" y="-1"/>
            <a:ext cx="3423163" cy="3279651"/>
          </a:xfrm>
        </p:spPr>
      </p:pic>
      <p:sp>
        <p:nvSpPr>
          <p:cNvPr id="9" name="Text Placeholder 6">
            <a:extLst>
              <a:ext uri="{FF2B5EF4-FFF2-40B4-BE49-F238E27FC236}">
                <a16:creationId xmlns:a16="http://schemas.microsoft.com/office/drawing/2014/main" id="{E3C7DA29-0591-9302-5AFD-F9A1396F5E77}"/>
              </a:ext>
            </a:extLst>
          </p:cNvPr>
          <p:cNvSpPr txBox="1">
            <a:spLocks/>
          </p:cNvSpPr>
          <p:nvPr/>
        </p:nvSpPr>
        <p:spPr>
          <a:xfrm>
            <a:off x="4547638" y="4331923"/>
            <a:ext cx="5828598"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800" dirty="0"/>
              <a:t>Deel 3: </a:t>
            </a:r>
          </a:p>
          <a:p>
            <a:pPr>
              <a:lnSpc>
                <a:spcPts val="2960"/>
              </a:lnSpc>
            </a:pPr>
            <a:r>
              <a:rPr lang="en-US" sz="2800" dirty="0">
                <a:solidFill>
                  <a:srgbClr val="414141"/>
                </a:solidFill>
              </a:rPr>
              <a:t>Slim groeien - Partnerschappen, upsells en langetermijnplanning</a:t>
            </a:r>
          </a:p>
          <a:p>
            <a:endParaRPr lang="en-US" sz="800" dirty="0">
              <a:solidFill>
                <a:srgbClr val="414141"/>
              </a:solidFill>
            </a:endParaRPr>
          </a:p>
          <a:p>
            <a:endParaRPr lang="en-US" sz="800" dirty="0">
              <a:solidFill>
                <a:srgbClr val="414141"/>
              </a:solidFill>
            </a:endParaRPr>
          </a:p>
          <a:p>
            <a:pPr>
              <a:lnSpc>
                <a:spcPts val="2340"/>
              </a:lnSpc>
            </a:pPr>
            <a:r>
              <a:rPr lang="en-GB" sz="2200" b="0" dirty="0">
                <a:solidFill>
                  <a:srgbClr val="414141"/>
                </a:solidFill>
              </a:rPr>
              <a:t>Laat uw bedrijf groeien met slimme stappen en lokale partnerschappen.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b="0" dirty="0">
              <a:solidFill>
                <a:srgbClr val="414141"/>
              </a:solidFill>
            </a:endParaRPr>
          </a:p>
          <a:p>
            <a:endParaRPr lang="en-GB" sz="2200" b="0" dirty="0">
              <a:solidFill>
                <a:srgbClr val="414141"/>
              </a:solidFill>
            </a:endParaRPr>
          </a:p>
        </p:txBody>
      </p:sp>
    </p:spTree>
    <p:extLst>
      <p:ext uri="{BB962C8B-B14F-4D97-AF65-F5344CB8AC3E}">
        <p14:creationId xmlns:p14="http://schemas.microsoft.com/office/powerpoint/2010/main" val="1261339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70B47-9E86-CB5C-040F-46CC5F50A8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0E2F123-2637-7BD2-C00B-BDD529E412C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40C333A2-CC1D-393C-F4D4-189E943A734C}"/>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1CCE2F7A-0C62-0F16-8AB1-65B68E06E005}"/>
              </a:ext>
            </a:extLst>
          </p:cNvPr>
          <p:cNvSpPr>
            <a:spLocks noGrp="1"/>
          </p:cNvSpPr>
          <p:nvPr>
            <p:ph type="body" sz="quarter" idx="16"/>
          </p:nvPr>
        </p:nvSpPr>
        <p:spPr>
          <a:xfrm>
            <a:off x="4061012" y="732734"/>
            <a:ext cx="7349938" cy="803654"/>
          </a:xfrm>
          <a:prstGeom prst="rect">
            <a:avLst/>
          </a:prstGeom>
        </p:spPr>
        <p:txBody>
          <a:bodyPr/>
          <a:lstStyle/>
          <a:p>
            <a:r>
              <a:rPr lang="en-US" dirty="0"/>
              <a:t>Plannen voor duurzame groei</a:t>
            </a:r>
          </a:p>
        </p:txBody>
      </p:sp>
      <p:sp>
        <p:nvSpPr>
          <p:cNvPr id="4" name="Text Placeholder 3">
            <a:extLst>
              <a:ext uri="{FF2B5EF4-FFF2-40B4-BE49-F238E27FC236}">
                <a16:creationId xmlns:a16="http://schemas.microsoft.com/office/drawing/2014/main" id="{DF0396EA-EF59-247F-C425-2C70214BCFBA}"/>
              </a:ext>
            </a:extLst>
          </p:cNvPr>
          <p:cNvSpPr>
            <a:spLocks noGrp="1"/>
          </p:cNvSpPr>
          <p:nvPr>
            <p:ph type="body" sz="quarter" idx="21"/>
          </p:nvPr>
        </p:nvSpPr>
        <p:spPr>
          <a:xfrm>
            <a:off x="4061011" y="1536388"/>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Wanneer u klaar bent om te groeien, is het belangrijk om dit te doen op een manier die past bij uw doelstellingen en middelen.  In dit deel verkennen we manieren om uw bedrijf op een gepaste manier te laten groeien, bijvoorbeeld door uw ruimte te verbeteren, uw prijzen te verhogen of seizoensaanbiedingen toe te voegen.</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U leert hoe u kunt herinvesteren in zaken die ertoe doen: comfort, kwaliteit en gastbeleving.  Groei betekent niet altijd groter worden, soms betekent het beter worden.</a:t>
            </a:r>
          </a:p>
          <a:p>
            <a:pPr>
              <a:lnSpc>
                <a:spcPts val="2340"/>
              </a:lnSpc>
            </a:pPr>
            <a:r>
              <a:rPr lang="en-GB" b="0" i="0" dirty="0">
                <a:effectLst/>
                <a:latin typeface="Calibri"/>
                <a:ea typeface="Calibri"/>
                <a:cs typeface="Calibri"/>
              </a:rPr>
              <a:t>We helpen u ook om op de lange termijn te denken, zodat uw bedrijf jarenlang sterk en aantrekkelijk blijft.</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Of u nu klein wilt blijven of wilt uitbreiden, u vindt eenvoudige stappen om uw visie te ondersteunen. Slimme groei betekent blijvend succes – voor u, uw gasten en uw gemeenschap.</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8501150E-A277-EA41-B8C9-4B2FE09E842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pic>
        <p:nvPicPr>
          <p:cNvPr id="3" name="Picture 2">
            <a:extLst>
              <a:ext uri="{FF2B5EF4-FFF2-40B4-BE49-F238E27FC236}">
                <a16:creationId xmlns:a16="http://schemas.microsoft.com/office/drawing/2014/main" id="{62A7FC1B-DE18-FA6C-7DB6-6FB96FFADB6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2215025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144D9-6976-01C4-1B7C-1978F78A2E7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8BA6874-FA5F-5FFD-5F4C-13D48A0DDB5E}"/>
              </a:ext>
            </a:extLst>
          </p:cNvPr>
          <p:cNvSpPr txBox="1">
            <a:spLocks/>
          </p:cNvSpPr>
          <p:nvPr/>
        </p:nvSpPr>
        <p:spPr>
          <a:xfrm>
            <a:off x="629646" y="307773"/>
            <a:ext cx="832757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Slim uitbreiden: </a:t>
            </a:r>
          </a:p>
          <a:p>
            <a:pPr>
              <a:lnSpc>
                <a:spcPts val="3720"/>
              </a:lnSpc>
            </a:pPr>
            <a:r>
              <a:rPr lang="en-US" dirty="0"/>
              <a:t>Meer ruimte of betere tarieven </a:t>
            </a:r>
          </a:p>
          <a:p>
            <a:pPr>
              <a:lnSpc>
                <a:spcPts val="3720"/>
              </a:lnSpc>
            </a:pPr>
            <a:endParaRPr lang="en-US" dirty="0"/>
          </a:p>
        </p:txBody>
      </p:sp>
      <p:cxnSp>
        <p:nvCxnSpPr>
          <p:cNvPr id="10" name="Straight Connector 9">
            <a:extLst>
              <a:ext uri="{FF2B5EF4-FFF2-40B4-BE49-F238E27FC236}">
                <a16:creationId xmlns:a16="http://schemas.microsoft.com/office/drawing/2014/main" id="{229069D6-EE0E-DA04-3569-E15C0A28BEA0}"/>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C2A7E7-598C-3C4A-863A-9D389C6E022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14" name="Freeform 13">
            <a:extLst>
              <a:ext uri="{FF2B5EF4-FFF2-40B4-BE49-F238E27FC236}">
                <a16:creationId xmlns:a16="http://schemas.microsoft.com/office/drawing/2014/main" id="{A40336E0-7430-A2D3-B015-EA21F4B3D030}"/>
              </a:ext>
            </a:extLst>
          </p:cNvPr>
          <p:cNvSpPr/>
          <p:nvPr/>
        </p:nvSpPr>
        <p:spPr>
          <a:xfrm rot="10800000">
            <a:off x="6144383" y="1943365"/>
            <a:ext cx="4923856" cy="4912722"/>
          </a:xfrm>
          <a:custGeom>
            <a:avLst/>
            <a:gdLst>
              <a:gd name="connsiteX0" fmla="*/ 4624480 w 4923856"/>
              <a:gd name="connsiteY0" fmla="*/ 4912722 h 4912722"/>
              <a:gd name="connsiteX1" fmla="*/ 4289898 w 4923856"/>
              <a:gd name="connsiteY1" fmla="*/ 4912722 h 4912722"/>
              <a:gd name="connsiteX2" fmla="*/ 4203915 w 4923856"/>
              <a:gd name="connsiteY2" fmla="*/ 4912722 h 4912722"/>
              <a:gd name="connsiteX3" fmla="*/ 4069490 w 4923856"/>
              <a:gd name="connsiteY3" fmla="*/ 4912722 h 4912722"/>
              <a:gd name="connsiteX4" fmla="*/ 3869334 w 4923856"/>
              <a:gd name="connsiteY4" fmla="*/ 4912722 h 4912722"/>
              <a:gd name="connsiteX5" fmla="*/ 3734908 w 4923856"/>
              <a:gd name="connsiteY5" fmla="*/ 4912722 h 4912722"/>
              <a:gd name="connsiteX6" fmla="*/ 3648926 w 4923856"/>
              <a:gd name="connsiteY6" fmla="*/ 4912722 h 4912722"/>
              <a:gd name="connsiteX7" fmla="*/ 3436609 w 4923856"/>
              <a:gd name="connsiteY7" fmla="*/ 4912722 h 4912722"/>
              <a:gd name="connsiteX8" fmla="*/ 3314344 w 4923856"/>
              <a:gd name="connsiteY8" fmla="*/ 4912722 h 4912722"/>
              <a:gd name="connsiteX9" fmla="*/ 3102027 w 4923856"/>
              <a:gd name="connsiteY9" fmla="*/ 4912722 h 4912722"/>
              <a:gd name="connsiteX10" fmla="*/ 3016044 w 4923856"/>
              <a:gd name="connsiteY10" fmla="*/ 4912722 h 4912722"/>
              <a:gd name="connsiteX11" fmla="*/ 2994782 w 4923856"/>
              <a:gd name="connsiteY11" fmla="*/ 4912722 h 4912722"/>
              <a:gd name="connsiteX12" fmla="*/ 2994780 w 4923856"/>
              <a:gd name="connsiteY12" fmla="*/ 4912722 h 4912722"/>
              <a:gd name="connsiteX13" fmla="*/ 2881619 w 4923856"/>
              <a:gd name="connsiteY13" fmla="*/ 4912722 h 4912722"/>
              <a:gd name="connsiteX14" fmla="*/ 2825358 w 4923856"/>
              <a:gd name="connsiteY14" fmla="*/ 4912722 h 4912722"/>
              <a:gd name="connsiteX15" fmla="*/ 2681463 w 4923856"/>
              <a:gd name="connsiteY15" fmla="*/ 4912722 h 4912722"/>
              <a:gd name="connsiteX16" fmla="*/ 2660201 w 4923856"/>
              <a:gd name="connsiteY16" fmla="*/ 4912722 h 4912722"/>
              <a:gd name="connsiteX17" fmla="*/ 2660197 w 4923856"/>
              <a:gd name="connsiteY17" fmla="*/ 4912722 h 4912722"/>
              <a:gd name="connsiteX18" fmla="*/ 2574218 w 4923856"/>
              <a:gd name="connsiteY18" fmla="*/ 4912722 h 4912722"/>
              <a:gd name="connsiteX19" fmla="*/ 2574216 w 4923856"/>
              <a:gd name="connsiteY19" fmla="*/ 4912722 h 4912722"/>
              <a:gd name="connsiteX20" fmla="*/ 2547037 w 4923856"/>
              <a:gd name="connsiteY20" fmla="*/ 4912722 h 4912722"/>
              <a:gd name="connsiteX21" fmla="*/ 2490776 w 4923856"/>
              <a:gd name="connsiteY21" fmla="*/ 4912722 h 4912722"/>
              <a:gd name="connsiteX22" fmla="*/ 2461055 w 4923856"/>
              <a:gd name="connsiteY22" fmla="*/ 4912722 h 4912722"/>
              <a:gd name="connsiteX23" fmla="*/ 2439793 w 4923856"/>
              <a:gd name="connsiteY23" fmla="*/ 4912722 h 4912722"/>
              <a:gd name="connsiteX24" fmla="*/ 2439791 w 4923856"/>
              <a:gd name="connsiteY24" fmla="*/ 4912722 h 4912722"/>
              <a:gd name="connsiteX25" fmla="*/ 2404793 w 4923856"/>
              <a:gd name="connsiteY25" fmla="*/ 4912722 h 4912722"/>
              <a:gd name="connsiteX26" fmla="*/ 2270369 w 4923856"/>
              <a:gd name="connsiteY26" fmla="*/ 4912722 h 4912722"/>
              <a:gd name="connsiteX27" fmla="*/ 2239636 w 4923856"/>
              <a:gd name="connsiteY27" fmla="*/ 4912722 h 4912722"/>
              <a:gd name="connsiteX28" fmla="*/ 2239635 w 4923856"/>
              <a:gd name="connsiteY28" fmla="*/ 4912722 h 4912722"/>
              <a:gd name="connsiteX29" fmla="*/ 2126473 w 4923856"/>
              <a:gd name="connsiteY29" fmla="*/ 4912722 h 4912722"/>
              <a:gd name="connsiteX30" fmla="*/ 2105212 w 4923856"/>
              <a:gd name="connsiteY30" fmla="*/ 4912722 h 4912722"/>
              <a:gd name="connsiteX31" fmla="*/ 2105210 w 4923856"/>
              <a:gd name="connsiteY31" fmla="*/ 4912722 h 4912722"/>
              <a:gd name="connsiteX32" fmla="*/ 2070212 w 4923856"/>
              <a:gd name="connsiteY32" fmla="*/ 4912722 h 4912722"/>
              <a:gd name="connsiteX33" fmla="*/ 2019230 w 4923856"/>
              <a:gd name="connsiteY33" fmla="*/ 4912722 h 4912722"/>
              <a:gd name="connsiteX34" fmla="*/ 2019228 w 4923856"/>
              <a:gd name="connsiteY34" fmla="*/ 4912722 h 4912722"/>
              <a:gd name="connsiteX35" fmla="*/ 1935787 w 4923856"/>
              <a:gd name="connsiteY35" fmla="*/ 4912722 h 4912722"/>
              <a:gd name="connsiteX36" fmla="*/ 1849805 w 4923856"/>
              <a:gd name="connsiteY36" fmla="*/ 4912722 h 4912722"/>
              <a:gd name="connsiteX37" fmla="*/ 1848739 w 4923856"/>
              <a:gd name="connsiteY37" fmla="*/ 4912722 h 4912722"/>
              <a:gd name="connsiteX38" fmla="*/ 1806911 w 4923856"/>
              <a:gd name="connsiteY38" fmla="*/ 4912722 h 4912722"/>
              <a:gd name="connsiteX39" fmla="*/ 1806909 w 4923856"/>
              <a:gd name="connsiteY39" fmla="*/ 4912722 h 4912722"/>
              <a:gd name="connsiteX40" fmla="*/ 1684648 w 4923856"/>
              <a:gd name="connsiteY40" fmla="*/ 4912722 h 4912722"/>
              <a:gd name="connsiteX41" fmla="*/ 1684647 w 4923856"/>
              <a:gd name="connsiteY41" fmla="*/ 4912722 h 4912722"/>
              <a:gd name="connsiteX42" fmla="*/ 1648812 w 4923856"/>
              <a:gd name="connsiteY42" fmla="*/ 4912722 h 4912722"/>
              <a:gd name="connsiteX43" fmla="*/ 1637487 w 4923856"/>
              <a:gd name="connsiteY43" fmla="*/ 4912722 h 4912722"/>
              <a:gd name="connsiteX44" fmla="*/ 1515223 w 4923856"/>
              <a:gd name="connsiteY44" fmla="*/ 4912722 h 4912722"/>
              <a:gd name="connsiteX45" fmla="*/ 1472330 w 4923856"/>
              <a:gd name="connsiteY45" fmla="*/ 4912722 h 4912722"/>
              <a:gd name="connsiteX46" fmla="*/ 1472326 w 4923856"/>
              <a:gd name="connsiteY46" fmla="*/ 4912722 h 4912722"/>
              <a:gd name="connsiteX47" fmla="*/ 1386347 w 4923856"/>
              <a:gd name="connsiteY47" fmla="*/ 4912722 h 4912722"/>
              <a:gd name="connsiteX48" fmla="*/ 1386345 w 4923856"/>
              <a:gd name="connsiteY48" fmla="*/ 4912722 h 4912722"/>
              <a:gd name="connsiteX49" fmla="*/ 1302905 w 4923856"/>
              <a:gd name="connsiteY49" fmla="*/ 4912722 h 4912722"/>
              <a:gd name="connsiteX50" fmla="*/ 1251922 w 4923856"/>
              <a:gd name="connsiteY50" fmla="*/ 4912722 h 4912722"/>
              <a:gd name="connsiteX51" fmla="*/ 1251920 w 4923856"/>
              <a:gd name="connsiteY51" fmla="*/ 4912722 h 4912722"/>
              <a:gd name="connsiteX52" fmla="*/ 1216922 w 4923856"/>
              <a:gd name="connsiteY52" fmla="*/ 4912722 h 4912722"/>
              <a:gd name="connsiteX53" fmla="*/ 1195661 w 4923856"/>
              <a:gd name="connsiteY53" fmla="*/ 4912722 h 4912722"/>
              <a:gd name="connsiteX54" fmla="*/ 1195659 w 4923856"/>
              <a:gd name="connsiteY54" fmla="*/ 4912722 h 4912722"/>
              <a:gd name="connsiteX55" fmla="*/ 1187871 w 4923856"/>
              <a:gd name="connsiteY55" fmla="*/ 4912722 h 4912722"/>
              <a:gd name="connsiteX56" fmla="*/ 1082498 w 4923856"/>
              <a:gd name="connsiteY56" fmla="*/ 4912722 h 4912722"/>
              <a:gd name="connsiteX57" fmla="*/ 1051765 w 4923856"/>
              <a:gd name="connsiteY57" fmla="*/ 4912722 h 4912722"/>
              <a:gd name="connsiteX58" fmla="*/ 1051764 w 4923856"/>
              <a:gd name="connsiteY58" fmla="*/ 4912722 h 4912722"/>
              <a:gd name="connsiteX59" fmla="*/ 917341 w 4923856"/>
              <a:gd name="connsiteY59" fmla="*/ 4912722 h 4912722"/>
              <a:gd name="connsiteX60" fmla="*/ 917339 w 4923856"/>
              <a:gd name="connsiteY60" fmla="*/ 4912722 h 4912722"/>
              <a:gd name="connsiteX61" fmla="*/ 882341 w 4923856"/>
              <a:gd name="connsiteY61" fmla="*/ 4912722 h 4912722"/>
              <a:gd name="connsiteX62" fmla="*/ 831359 w 4923856"/>
              <a:gd name="connsiteY62" fmla="*/ 4912722 h 4912722"/>
              <a:gd name="connsiteX63" fmla="*/ 831357 w 4923856"/>
              <a:gd name="connsiteY63" fmla="*/ 4912722 h 4912722"/>
              <a:gd name="connsiteX64" fmla="*/ 747916 w 4923856"/>
              <a:gd name="connsiteY64" fmla="*/ 4912722 h 4912722"/>
              <a:gd name="connsiteX65" fmla="*/ 661934 w 4923856"/>
              <a:gd name="connsiteY65" fmla="*/ 4912722 h 4912722"/>
              <a:gd name="connsiteX66" fmla="*/ 660868 w 4923856"/>
              <a:gd name="connsiteY66" fmla="*/ 4912722 h 4912722"/>
              <a:gd name="connsiteX67" fmla="*/ 496777 w 4923856"/>
              <a:gd name="connsiteY67" fmla="*/ 4912722 h 4912722"/>
              <a:gd name="connsiteX68" fmla="*/ 496776 w 4923856"/>
              <a:gd name="connsiteY68" fmla="*/ 4912722 h 4912722"/>
              <a:gd name="connsiteX69" fmla="*/ 460941 w 4923856"/>
              <a:gd name="connsiteY69" fmla="*/ 4912722 h 4912722"/>
              <a:gd name="connsiteX70" fmla="*/ 327352 w 4923856"/>
              <a:gd name="connsiteY70" fmla="*/ 4912722 h 4912722"/>
              <a:gd name="connsiteX71" fmla="*/ 7790 w 4923856"/>
              <a:gd name="connsiteY71" fmla="*/ 4912722 h 4912722"/>
              <a:gd name="connsiteX72" fmla="*/ 7788 w 4923856"/>
              <a:gd name="connsiteY72" fmla="*/ 4912722 h 4912722"/>
              <a:gd name="connsiteX73" fmla="*/ 0 w 4923856"/>
              <a:gd name="connsiteY73" fmla="*/ 4912722 h 4912722"/>
              <a:gd name="connsiteX74" fmla="*/ 0 w 4923856"/>
              <a:gd name="connsiteY74" fmla="*/ 4547896 h 4912722"/>
              <a:gd name="connsiteX75" fmla="*/ 0 w 4923856"/>
              <a:gd name="connsiteY75" fmla="*/ 4473362 h 4912722"/>
              <a:gd name="connsiteX76" fmla="*/ 0 w 4923856"/>
              <a:gd name="connsiteY76" fmla="*/ 4058780 h 4912722"/>
              <a:gd name="connsiteX77" fmla="*/ 0 w 4923856"/>
              <a:gd name="connsiteY77" fmla="*/ 3983384 h 4912722"/>
              <a:gd name="connsiteX78" fmla="*/ 0 w 4923856"/>
              <a:gd name="connsiteY78" fmla="*/ 3965373 h 4912722"/>
              <a:gd name="connsiteX79" fmla="*/ 0 w 4923856"/>
              <a:gd name="connsiteY79" fmla="*/ 3693954 h 4912722"/>
              <a:gd name="connsiteX80" fmla="*/ 0 w 4923856"/>
              <a:gd name="connsiteY80" fmla="*/ 3619420 h 4912722"/>
              <a:gd name="connsiteX81" fmla="*/ 0 w 4923856"/>
              <a:gd name="connsiteY81" fmla="*/ 3600547 h 4912722"/>
              <a:gd name="connsiteX82" fmla="*/ 0 w 4923856"/>
              <a:gd name="connsiteY82" fmla="*/ 3526013 h 4912722"/>
              <a:gd name="connsiteX83" fmla="*/ 0 w 4923856"/>
              <a:gd name="connsiteY83" fmla="*/ 3129442 h 4912722"/>
              <a:gd name="connsiteX84" fmla="*/ 0 w 4923856"/>
              <a:gd name="connsiteY84" fmla="*/ 3111431 h 4912722"/>
              <a:gd name="connsiteX85" fmla="*/ 0 w 4923856"/>
              <a:gd name="connsiteY85" fmla="*/ 3036035 h 4912722"/>
              <a:gd name="connsiteX86" fmla="*/ 0 w 4923856"/>
              <a:gd name="connsiteY86" fmla="*/ 2746605 h 4912722"/>
              <a:gd name="connsiteX87" fmla="*/ 0 w 4923856"/>
              <a:gd name="connsiteY87" fmla="*/ 2672071 h 4912722"/>
              <a:gd name="connsiteX88" fmla="*/ 0 w 4923856"/>
              <a:gd name="connsiteY88" fmla="*/ 2182093 h 4912722"/>
              <a:gd name="connsiteX89" fmla="*/ 0 w 4923856"/>
              <a:gd name="connsiteY89" fmla="*/ 2057198 h 4912722"/>
              <a:gd name="connsiteX90" fmla="*/ 0 w 4923856"/>
              <a:gd name="connsiteY90" fmla="*/ 1801291 h 4912722"/>
              <a:gd name="connsiteX91" fmla="*/ 0 w 4923856"/>
              <a:gd name="connsiteY91" fmla="*/ 1203256 h 4912722"/>
              <a:gd name="connsiteX92" fmla="*/ 0 w 4923856"/>
              <a:gd name="connsiteY92" fmla="*/ 1109849 h 4912722"/>
              <a:gd name="connsiteX93" fmla="*/ 0 w 4923856"/>
              <a:gd name="connsiteY93" fmla="*/ 947349 h 4912722"/>
              <a:gd name="connsiteX94" fmla="*/ 0 w 4923856"/>
              <a:gd name="connsiteY94" fmla="*/ 853942 h 4912722"/>
              <a:gd name="connsiteX95" fmla="*/ 0 w 4923856"/>
              <a:gd name="connsiteY95" fmla="*/ 255907 h 4912722"/>
              <a:gd name="connsiteX96" fmla="*/ 0 w 4923856"/>
              <a:gd name="connsiteY96" fmla="*/ 0 h 4912722"/>
              <a:gd name="connsiteX97" fmla="*/ 307164 w 4923856"/>
              <a:gd name="connsiteY97" fmla="*/ 0 h 4912722"/>
              <a:gd name="connsiteX98" fmla="*/ 307164 w 4923856"/>
              <a:gd name="connsiteY98" fmla="*/ 1 h 4912722"/>
              <a:gd name="connsiteX99" fmla="*/ 460942 w 4923856"/>
              <a:gd name="connsiteY99" fmla="*/ 1 h 4912722"/>
              <a:gd name="connsiteX100" fmla="*/ 460942 w 4923856"/>
              <a:gd name="connsiteY100" fmla="*/ 0 h 4912722"/>
              <a:gd name="connsiteX101" fmla="*/ 660868 w 4923856"/>
              <a:gd name="connsiteY101" fmla="*/ 0 h 4912722"/>
              <a:gd name="connsiteX102" fmla="*/ 796151 w 4923856"/>
              <a:gd name="connsiteY102" fmla="*/ 0 h 4912722"/>
              <a:gd name="connsiteX103" fmla="*/ 1130732 w 4923856"/>
              <a:gd name="connsiteY103" fmla="*/ 0 h 4912722"/>
              <a:gd name="connsiteX104" fmla="*/ 1187871 w 4923856"/>
              <a:gd name="connsiteY104" fmla="*/ 0 h 4912722"/>
              <a:gd name="connsiteX105" fmla="*/ 1216715 w 4923856"/>
              <a:gd name="connsiteY105" fmla="*/ 0 h 4912722"/>
              <a:gd name="connsiteX106" fmla="*/ 1351139 w 4923856"/>
              <a:gd name="connsiteY106" fmla="*/ 0 h 4912722"/>
              <a:gd name="connsiteX107" fmla="*/ 1495035 w 4923856"/>
              <a:gd name="connsiteY107" fmla="*/ 0 h 4912722"/>
              <a:gd name="connsiteX108" fmla="*/ 1551296 w 4923856"/>
              <a:gd name="connsiteY108" fmla="*/ 0 h 4912722"/>
              <a:gd name="connsiteX109" fmla="*/ 1648813 w 4923856"/>
              <a:gd name="connsiteY109" fmla="*/ 0 h 4912722"/>
              <a:gd name="connsiteX110" fmla="*/ 1685722 w 4923856"/>
              <a:gd name="connsiteY110" fmla="*/ 0 h 4912722"/>
              <a:gd name="connsiteX111" fmla="*/ 1771703 w 4923856"/>
              <a:gd name="connsiteY111" fmla="*/ 0 h 4912722"/>
              <a:gd name="connsiteX112" fmla="*/ 1848739 w 4923856"/>
              <a:gd name="connsiteY112" fmla="*/ 0 h 4912722"/>
              <a:gd name="connsiteX113" fmla="*/ 1984022 w 4923856"/>
              <a:gd name="connsiteY113" fmla="*/ 0 h 4912722"/>
              <a:gd name="connsiteX114" fmla="*/ 2106285 w 4923856"/>
              <a:gd name="connsiteY114" fmla="*/ 0 h 4912722"/>
              <a:gd name="connsiteX115" fmla="*/ 2318603 w 4923856"/>
              <a:gd name="connsiteY115" fmla="*/ 0 h 4912722"/>
              <a:gd name="connsiteX116" fmla="*/ 2404586 w 4923856"/>
              <a:gd name="connsiteY116" fmla="*/ 0 h 4912722"/>
              <a:gd name="connsiteX117" fmla="*/ 2539010 w 4923856"/>
              <a:gd name="connsiteY117" fmla="*/ 0 h 4912722"/>
              <a:gd name="connsiteX118" fmla="*/ 2739167 w 4923856"/>
              <a:gd name="connsiteY118" fmla="*/ 0 h 4912722"/>
              <a:gd name="connsiteX119" fmla="*/ 2873593 w 4923856"/>
              <a:gd name="connsiteY119" fmla="*/ 0 h 4912722"/>
              <a:gd name="connsiteX120" fmla="*/ 2959574 w 4923856"/>
              <a:gd name="connsiteY120" fmla="*/ 0 h 4912722"/>
              <a:gd name="connsiteX121" fmla="*/ 3294156 w 4923856"/>
              <a:gd name="connsiteY121" fmla="*/ 0 h 4912722"/>
              <a:gd name="connsiteX122" fmla="*/ 3294156 w 4923856"/>
              <a:gd name="connsiteY122" fmla="*/ 1 h 4912722"/>
              <a:gd name="connsiteX123" fmla="*/ 3315422 w 4923856"/>
              <a:gd name="connsiteY123" fmla="*/ 1 h 4912722"/>
              <a:gd name="connsiteX124" fmla="*/ 3401403 w 4923856"/>
              <a:gd name="connsiteY124" fmla="*/ 1 h 4912722"/>
              <a:gd name="connsiteX125" fmla="*/ 3613721 w 4923856"/>
              <a:gd name="connsiteY125" fmla="*/ 1 h 4912722"/>
              <a:gd name="connsiteX126" fmla="*/ 3735985 w 4923856"/>
              <a:gd name="connsiteY126" fmla="*/ 1 h 4912722"/>
              <a:gd name="connsiteX127" fmla="*/ 3948304 w 4923856"/>
              <a:gd name="connsiteY127" fmla="*/ 1 h 4912722"/>
              <a:gd name="connsiteX128" fmla="*/ 4034285 w 4923856"/>
              <a:gd name="connsiteY128" fmla="*/ 1 h 4912722"/>
              <a:gd name="connsiteX129" fmla="*/ 4168711 w 4923856"/>
              <a:gd name="connsiteY129" fmla="*/ 1 h 4912722"/>
              <a:gd name="connsiteX130" fmla="*/ 4368867 w 4923856"/>
              <a:gd name="connsiteY130" fmla="*/ 1 h 4912722"/>
              <a:gd name="connsiteX131" fmla="*/ 4503293 w 4923856"/>
              <a:gd name="connsiteY131" fmla="*/ 1 h 4912722"/>
              <a:gd name="connsiteX132" fmla="*/ 4589274 w 4923856"/>
              <a:gd name="connsiteY132" fmla="*/ 1 h 4912722"/>
              <a:gd name="connsiteX133" fmla="*/ 4923856 w 4923856"/>
              <a:gd name="connsiteY133" fmla="*/ 1 h 4912722"/>
              <a:gd name="connsiteX134" fmla="*/ 4923856 w 4923856"/>
              <a:gd name="connsiteY134" fmla="*/ 346419 h 4912722"/>
              <a:gd name="connsiteX135" fmla="*/ 4923856 w 4923856"/>
              <a:gd name="connsiteY135" fmla="*/ 399114 h 4912722"/>
              <a:gd name="connsiteX136" fmla="*/ 4923856 w 4923856"/>
              <a:gd name="connsiteY136" fmla="*/ 745531 h 4912722"/>
              <a:gd name="connsiteX137" fmla="*/ 4923856 w 4923856"/>
              <a:gd name="connsiteY137" fmla="*/ 853943 h 4912722"/>
              <a:gd name="connsiteX138" fmla="*/ 4923856 w 4923856"/>
              <a:gd name="connsiteY138" fmla="*/ 947350 h 4912722"/>
              <a:gd name="connsiteX139" fmla="*/ 4923856 w 4923856"/>
              <a:gd name="connsiteY139" fmla="*/ 1200361 h 4912722"/>
              <a:gd name="connsiteX140" fmla="*/ 4923856 w 4923856"/>
              <a:gd name="connsiteY140" fmla="*/ 1253055 h 4912722"/>
              <a:gd name="connsiteX141" fmla="*/ 4923856 w 4923856"/>
              <a:gd name="connsiteY141" fmla="*/ 1293768 h 4912722"/>
              <a:gd name="connsiteX142" fmla="*/ 4923856 w 4923856"/>
              <a:gd name="connsiteY142" fmla="*/ 1346463 h 4912722"/>
              <a:gd name="connsiteX143" fmla="*/ 4923856 w 4923856"/>
              <a:gd name="connsiteY143" fmla="*/ 1599473 h 4912722"/>
              <a:gd name="connsiteX144" fmla="*/ 4923856 w 4923856"/>
              <a:gd name="connsiteY144" fmla="*/ 1692880 h 4912722"/>
              <a:gd name="connsiteX145" fmla="*/ 4923856 w 4923856"/>
              <a:gd name="connsiteY145" fmla="*/ 1801292 h 4912722"/>
              <a:gd name="connsiteX146" fmla="*/ 4923856 w 4923856"/>
              <a:gd name="connsiteY146" fmla="*/ 2107356 h 4912722"/>
              <a:gd name="connsiteX147" fmla="*/ 4923856 w 4923856"/>
              <a:gd name="connsiteY147" fmla="*/ 2147710 h 4912722"/>
              <a:gd name="connsiteX148" fmla="*/ 4923856 w 4923856"/>
              <a:gd name="connsiteY148" fmla="*/ 2200404 h 4912722"/>
              <a:gd name="connsiteX149" fmla="*/ 4923856 w 4923856"/>
              <a:gd name="connsiteY149" fmla="*/ 2453774 h 4912722"/>
              <a:gd name="connsiteX150" fmla="*/ 4923856 w 4923856"/>
              <a:gd name="connsiteY150" fmla="*/ 2506469 h 4912722"/>
              <a:gd name="connsiteX151" fmla="*/ 4923856 w 4923856"/>
              <a:gd name="connsiteY151" fmla="*/ 2546822 h 4912722"/>
              <a:gd name="connsiteX152" fmla="*/ 4923856 w 4923856"/>
              <a:gd name="connsiteY152" fmla="*/ 2852887 h 4912722"/>
              <a:gd name="connsiteX153" fmla="*/ 4923856 w 4923856"/>
              <a:gd name="connsiteY153" fmla="*/ 2961297 h 4912722"/>
              <a:gd name="connsiteX154" fmla="*/ 4923856 w 4923856"/>
              <a:gd name="connsiteY154" fmla="*/ 3054705 h 4912722"/>
              <a:gd name="connsiteX155" fmla="*/ 4923856 w 4923856"/>
              <a:gd name="connsiteY155" fmla="*/ 3307715 h 4912722"/>
              <a:gd name="connsiteX156" fmla="*/ 4923856 w 4923856"/>
              <a:gd name="connsiteY156" fmla="*/ 3360411 h 4912722"/>
              <a:gd name="connsiteX157" fmla="*/ 4923856 w 4923856"/>
              <a:gd name="connsiteY157" fmla="*/ 3401123 h 4912722"/>
              <a:gd name="connsiteX158" fmla="*/ 4923856 w 4923856"/>
              <a:gd name="connsiteY158" fmla="*/ 3453818 h 4912722"/>
              <a:gd name="connsiteX159" fmla="*/ 4923856 w 4923856"/>
              <a:gd name="connsiteY159" fmla="*/ 3706829 h 4912722"/>
              <a:gd name="connsiteX160" fmla="*/ 4923856 w 4923856"/>
              <a:gd name="connsiteY160" fmla="*/ 3800236 h 4912722"/>
              <a:gd name="connsiteX161" fmla="*/ 4923856 w 4923856"/>
              <a:gd name="connsiteY161" fmla="*/ 3908646 h 4912722"/>
              <a:gd name="connsiteX162" fmla="*/ 4923856 w 4923856"/>
              <a:gd name="connsiteY162" fmla="*/ 4255064 h 4912722"/>
              <a:gd name="connsiteX163" fmla="*/ 4923856 w 4923856"/>
              <a:gd name="connsiteY163" fmla="*/ 4307760 h 4912722"/>
              <a:gd name="connsiteX164" fmla="*/ 4923856 w 4923856"/>
              <a:gd name="connsiteY164" fmla="*/ 4654178 h 4912722"/>
              <a:gd name="connsiteX165" fmla="*/ 4624480 w 4923856"/>
              <a:gd name="connsiteY165"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923856" h="4912722">
                <a:moveTo>
                  <a:pt x="4624480" y="4912722"/>
                </a:moveTo>
                <a:lnTo>
                  <a:pt x="4289898" y="4912722"/>
                </a:lnTo>
                <a:lnTo>
                  <a:pt x="4203915" y="4912722"/>
                </a:lnTo>
                <a:lnTo>
                  <a:pt x="4069490" y="4912722"/>
                </a:lnTo>
                <a:lnTo>
                  <a:pt x="3869334" y="4912722"/>
                </a:lnTo>
                <a:lnTo>
                  <a:pt x="3734908" y="4912722"/>
                </a:lnTo>
                <a:lnTo>
                  <a:pt x="3648926" y="4912722"/>
                </a:lnTo>
                <a:lnTo>
                  <a:pt x="3436609" y="4912722"/>
                </a:lnTo>
                <a:lnTo>
                  <a:pt x="3314344" y="4912722"/>
                </a:lnTo>
                <a:lnTo>
                  <a:pt x="3102027" y="4912722"/>
                </a:lnTo>
                <a:lnTo>
                  <a:pt x="3016044" y="4912722"/>
                </a:lnTo>
                <a:lnTo>
                  <a:pt x="2994782" y="4912722"/>
                </a:lnTo>
                <a:lnTo>
                  <a:pt x="2994780" y="4912722"/>
                </a:lnTo>
                <a:lnTo>
                  <a:pt x="2881619" y="4912722"/>
                </a:lnTo>
                <a:lnTo>
                  <a:pt x="2825358" y="4912722"/>
                </a:lnTo>
                <a:lnTo>
                  <a:pt x="2681463" y="4912722"/>
                </a:lnTo>
                <a:lnTo>
                  <a:pt x="2660201" y="4912722"/>
                </a:lnTo>
                <a:lnTo>
                  <a:pt x="2660197" y="4912722"/>
                </a:lnTo>
                <a:lnTo>
                  <a:pt x="2574218" y="4912722"/>
                </a:lnTo>
                <a:lnTo>
                  <a:pt x="2574216" y="4912722"/>
                </a:lnTo>
                <a:lnTo>
                  <a:pt x="2547037" y="4912722"/>
                </a:lnTo>
                <a:lnTo>
                  <a:pt x="2490776" y="4912722"/>
                </a:lnTo>
                <a:lnTo>
                  <a:pt x="2461055" y="4912722"/>
                </a:lnTo>
                <a:lnTo>
                  <a:pt x="2439793" y="4912722"/>
                </a:lnTo>
                <a:lnTo>
                  <a:pt x="2439791" y="4912722"/>
                </a:lnTo>
                <a:lnTo>
                  <a:pt x="2404793" y="4912722"/>
                </a:lnTo>
                <a:lnTo>
                  <a:pt x="2270369" y="4912722"/>
                </a:lnTo>
                <a:lnTo>
                  <a:pt x="2239636" y="4912722"/>
                </a:lnTo>
                <a:lnTo>
                  <a:pt x="2239635" y="4912722"/>
                </a:lnTo>
                <a:lnTo>
                  <a:pt x="2126473" y="4912722"/>
                </a:lnTo>
                <a:lnTo>
                  <a:pt x="2105212" y="4912722"/>
                </a:lnTo>
                <a:lnTo>
                  <a:pt x="2105210" y="4912722"/>
                </a:lnTo>
                <a:lnTo>
                  <a:pt x="2070212" y="4912722"/>
                </a:lnTo>
                <a:lnTo>
                  <a:pt x="2019230" y="4912722"/>
                </a:lnTo>
                <a:lnTo>
                  <a:pt x="2019228" y="4912722"/>
                </a:lnTo>
                <a:lnTo>
                  <a:pt x="1935787" y="4912722"/>
                </a:lnTo>
                <a:lnTo>
                  <a:pt x="1849805" y="4912722"/>
                </a:lnTo>
                <a:lnTo>
                  <a:pt x="1848739" y="4912722"/>
                </a:lnTo>
                <a:lnTo>
                  <a:pt x="1806911" y="4912722"/>
                </a:lnTo>
                <a:lnTo>
                  <a:pt x="1806909" y="4912722"/>
                </a:lnTo>
                <a:lnTo>
                  <a:pt x="1684648" y="4912722"/>
                </a:lnTo>
                <a:lnTo>
                  <a:pt x="1684647" y="4912722"/>
                </a:lnTo>
                <a:lnTo>
                  <a:pt x="1648812" y="4912722"/>
                </a:lnTo>
                <a:lnTo>
                  <a:pt x="1637487" y="4912722"/>
                </a:lnTo>
                <a:lnTo>
                  <a:pt x="1515223"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195661" y="4912722"/>
                </a:lnTo>
                <a:lnTo>
                  <a:pt x="1195659" y="4912722"/>
                </a:lnTo>
                <a:lnTo>
                  <a:pt x="1187871"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187871" y="0"/>
                </a:lnTo>
                <a:lnTo>
                  <a:pt x="1216715" y="0"/>
                </a:lnTo>
                <a:lnTo>
                  <a:pt x="1351139" y="0"/>
                </a:lnTo>
                <a:lnTo>
                  <a:pt x="1495035" y="0"/>
                </a:lnTo>
                <a:lnTo>
                  <a:pt x="1551296" y="0"/>
                </a:lnTo>
                <a:lnTo>
                  <a:pt x="1648813" y="0"/>
                </a:lnTo>
                <a:lnTo>
                  <a:pt x="1685722" y="0"/>
                </a:lnTo>
                <a:lnTo>
                  <a:pt x="1771703" y="0"/>
                </a:lnTo>
                <a:lnTo>
                  <a:pt x="1848739" y="0"/>
                </a:lnTo>
                <a:lnTo>
                  <a:pt x="1984022" y="0"/>
                </a:lnTo>
                <a:lnTo>
                  <a:pt x="2106285" y="0"/>
                </a:lnTo>
                <a:lnTo>
                  <a:pt x="2318603" y="0"/>
                </a:lnTo>
                <a:lnTo>
                  <a:pt x="2404586" y="0"/>
                </a:lnTo>
                <a:lnTo>
                  <a:pt x="2539010" y="0"/>
                </a:lnTo>
                <a:lnTo>
                  <a:pt x="2739167" y="0"/>
                </a:lnTo>
                <a:lnTo>
                  <a:pt x="2873593" y="0"/>
                </a:lnTo>
                <a:lnTo>
                  <a:pt x="2959574" y="0"/>
                </a:lnTo>
                <a:lnTo>
                  <a:pt x="3294156" y="0"/>
                </a:lnTo>
                <a:lnTo>
                  <a:pt x="3294156" y="1"/>
                </a:lnTo>
                <a:lnTo>
                  <a:pt x="3315422" y="1"/>
                </a:lnTo>
                <a:lnTo>
                  <a:pt x="3401403" y="1"/>
                </a:lnTo>
                <a:lnTo>
                  <a:pt x="3613721" y="1"/>
                </a:lnTo>
                <a:lnTo>
                  <a:pt x="3735985" y="1"/>
                </a:lnTo>
                <a:lnTo>
                  <a:pt x="3948304" y="1"/>
                </a:lnTo>
                <a:lnTo>
                  <a:pt x="4034285" y="1"/>
                </a:lnTo>
                <a:lnTo>
                  <a:pt x="4168711" y="1"/>
                </a:lnTo>
                <a:lnTo>
                  <a:pt x="4368867" y="1"/>
                </a:lnTo>
                <a:lnTo>
                  <a:pt x="4503293" y="1"/>
                </a:lnTo>
                <a:lnTo>
                  <a:pt x="4589274" y="1"/>
                </a:lnTo>
                <a:lnTo>
                  <a:pt x="4923856" y="1"/>
                </a:lnTo>
                <a:lnTo>
                  <a:pt x="4923856" y="346419"/>
                </a:lnTo>
                <a:lnTo>
                  <a:pt x="4923856" y="399114"/>
                </a:lnTo>
                <a:lnTo>
                  <a:pt x="4923856" y="745531"/>
                </a:lnTo>
                <a:lnTo>
                  <a:pt x="4923856" y="853943"/>
                </a:lnTo>
                <a:lnTo>
                  <a:pt x="4923856" y="947350"/>
                </a:lnTo>
                <a:lnTo>
                  <a:pt x="4923856" y="1200361"/>
                </a:lnTo>
                <a:lnTo>
                  <a:pt x="4923856" y="1253055"/>
                </a:lnTo>
                <a:lnTo>
                  <a:pt x="4923856" y="1293768"/>
                </a:lnTo>
                <a:lnTo>
                  <a:pt x="4923856" y="1346463"/>
                </a:lnTo>
                <a:lnTo>
                  <a:pt x="4923856" y="1599473"/>
                </a:lnTo>
                <a:lnTo>
                  <a:pt x="4923856" y="1692880"/>
                </a:lnTo>
                <a:lnTo>
                  <a:pt x="4923856" y="1801292"/>
                </a:lnTo>
                <a:lnTo>
                  <a:pt x="4923856" y="2107356"/>
                </a:lnTo>
                <a:lnTo>
                  <a:pt x="4923856" y="2147710"/>
                </a:lnTo>
                <a:lnTo>
                  <a:pt x="4923856" y="2200404"/>
                </a:lnTo>
                <a:lnTo>
                  <a:pt x="4923856" y="2453774"/>
                </a:lnTo>
                <a:lnTo>
                  <a:pt x="4923856" y="2506469"/>
                </a:lnTo>
                <a:lnTo>
                  <a:pt x="4923856" y="2546822"/>
                </a:lnTo>
                <a:lnTo>
                  <a:pt x="4923856" y="2852887"/>
                </a:lnTo>
                <a:lnTo>
                  <a:pt x="4923856" y="2961297"/>
                </a:lnTo>
                <a:lnTo>
                  <a:pt x="4923856" y="3054705"/>
                </a:lnTo>
                <a:lnTo>
                  <a:pt x="4923856" y="3307715"/>
                </a:lnTo>
                <a:lnTo>
                  <a:pt x="4923856" y="3360411"/>
                </a:lnTo>
                <a:lnTo>
                  <a:pt x="4923856" y="3401123"/>
                </a:lnTo>
                <a:lnTo>
                  <a:pt x="4923856" y="3453818"/>
                </a:lnTo>
                <a:lnTo>
                  <a:pt x="4923856" y="3706829"/>
                </a:lnTo>
                <a:lnTo>
                  <a:pt x="4923856" y="3800236"/>
                </a:lnTo>
                <a:lnTo>
                  <a:pt x="4923856" y="3908646"/>
                </a:lnTo>
                <a:lnTo>
                  <a:pt x="4923856" y="4255064"/>
                </a:lnTo>
                <a:lnTo>
                  <a:pt x="4923856" y="4307760"/>
                </a:lnTo>
                <a:lnTo>
                  <a:pt x="4923856" y="4654178"/>
                </a:lnTo>
                <a:cubicBezTo>
                  <a:pt x="4923856" y="4796587"/>
                  <a:pt x="4790362" y="4912722"/>
                  <a:pt x="4624480"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5">
            <a:extLst>
              <a:ext uri="{FF2B5EF4-FFF2-40B4-BE49-F238E27FC236}">
                <a16:creationId xmlns:a16="http://schemas.microsoft.com/office/drawing/2014/main" id="{E60F2215-9406-51AA-314E-C7115F65B58D}"/>
              </a:ext>
            </a:extLst>
          </p:cNvPr>
          <p:cNvSpPr txBox="1">
            <a:spLocks/>
          </p:cNvSpPr>
          <p:nvPr/>
        </p:nvSpPr>
        <p:spPr>
          <a:xfrm>
            <a:off x="629644" y="2225369"/>
            <a:ext cx="5616391" cy="66725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6" name="Text Placeholder 4">
            <a:extLst>
              <a:ext uri="{FF2B5EF4-FFF2-40B4-BE49-F238E27FC236}">
                <a16:creationId xmlns:a16="http://schemas.microsoft.com/office/drawing/2014/main" id="{6E790986-6D2E-BE14-85C1-808281AB6039}"/>
              </a:ext>
            </a:extLst>
          </p:cNvPr>
          <p:cNvSpPr txBox="1">
            <a:spLocks/>
          </p:cNvSpPr>
          <p:nvPr/>
        </p:nvSpPr>
        <p:spPr>
          <a:xfrm>
            <a:off x="629643" y="2892627"/>
            <a:ext cx="518806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Bekijk uw ruimte: </a:t>
            </a:r>
            <a:r>
              <a:rPr lang="en-GB" sz="2200" dirty="0">
                <a:solidFill>
                  <a:srgbClr val="414141"/>
                </a:solidFill>
              </a:rPr>
              <a:t>zouden gasten meer baat hebben bij een extra bed of beter meubilair?</a:t>
            </a:r>
          </a:p>
          <a:p>
            <a:pPr marL="342900" indent="-342900">
              <a:lnSpc>
                <a:spcPts val="2240"/>
              </a:lnSpc>
              <a:buClr>
                <a:srgbClr val="459597"/>
              </a:buClr>
              <a:buFont typeface="Arial" panose="020B0604020202020204" pitchFamily="34" charset="0"/>
              <a:buChar char="•"/>
            </a:pPr>
            <a:r>
              <a:rPr lang="en-GB" sz="2200" b="1" dirty="0">
                <a:solidFill>
                  <a:srgbClr val="EC7C69"/>
                </a:solidFill>
              </a:rPr>
              <a:t>Upgrade geleidelijk: </a:t>
            </a:r>
            <a:r>
              <a:rPr lang="en-GB" sz="2200" dirty="0">
                <a:solidFill>
                  <a:srgbClr val="414141"/>
                </a:solidFill>
              </a:rPr>
              <a:t>nieuw beddengoed, betere verlichting of het toevoegen van zitplaatsen buiten hebben een grote impact.</a:t>
            </a:r>
          </a:p>
          <a:p>
            <a:pPr marL="342900" indent="-342900">
              <a:lnSpc>
                <a:spcPts val="2240"/>
              </a:lnSpc>
              <a:buClr>
                <a:srgbClr val="459597"/>
              </a:buClr>
              <a:buFont typeface="Arial" panose="020B0604020202020204" pitchFamily="34" charset="0"/>
              <a:buChar char="•"/>
            </a:pPr>
            <a:r>
              <a:rPr lang="en-GB" sz="2200" dirty="0">
                <a:solidFill>
                  <a:srgbClr val="414141"/>
                </a:solidFill>
              </a:rPr>
              <a:t>Gebruik tools zoals </a:t>
            </a:r>
            <a:r>
              <a:rPr lang="en-GB" sz="2200" b="1" dirty="0" err="1">
                <a:solidFill>
                  <a:srgbClr val="EC7C69"/>
                </a:solidFill>
              </a:rPr>
              <a:t>PriceLabs </a:t>
            </a:r>
            <a:r>
              <a:rPr lang="en-GB" sz="2200" b="1" dirty="0">
                <a:solidFill>
                  <a:srgbClr val="EC7C69"/>
                </a:solidFill>
              </a:rPr>
              <a:t>of Wheelhouse </a:t>
            </a:r>
            <a:r>
              <a:rPr lang="en-GB" sz="2200" dirty="0">
                <a:solidFill>
                  <a:srgbClr val="414141"/>
                </a:solidFill>
              </a:rPr>
              <a:t>voor dynamische prijsbepaling op basis van het seizoen en de vraag.</a:t>
            </a:r>
          </a:p>
          <a:p>
            <a:pPr marL="342900" indent="-342900">
              <a:lnSpc>
                <a:spcPts val="2240"/>
              </a:lnSpc>
              <a:buClr>
                <a:srgbClr val="459597"/>
              </a:buClr>
              <a:buFont typeface="Arial" panose="020B0604020202020204" pitchFamily="34" charset="0"/>
              <a:buChar char="•"/>
            </a:pPr>
            <a:r>
              <a:rPr lang="en-GB" sz="2200" b="1" dirty="0">
                <a:solidFill>
                  <a:srgbClr val="EC7C69"/>
                </a:solidFill>
              </a:rPr>
              <a:t>Verhoog de tarieven alleen </a:t>
            </a:r>
            <a:r>
              <a:rPr lang="en-GB" sz="2200" dirty="0">
                <a:solidFill>
                  <a:srgbClr val="414141"/>
                </a:solidFill>
              </a:rPr>
              <a:t>als uw </a:t>
            </a:r>
            <a:r>
              <a:rPr lang="en-GB" sz="2200" b="1" dirty="0">
                <a:solidFill>
                  <a:srgbClr val="EC7C69"/>
                </a:solidFill>
              </a:rPr>
              <a:t>beoordelingen </a:t>
            </a:r>
            <a:r>
              <a:rPr lang="en-GB" sz="2200" dirty="0">
                <a:solidFill>
                  <a:srgbClr val="414141"/>
                </a:solidFill>
              </a:rPr>
              <a:t>en kwaliteit dit ondersteunen.</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3" name="Text Placeholder 1">
            <a:extLst>
              <a:ext uri="{FF2B5EF4-FFF2-40B4-BE49-F238E27FC236}">
                <a16:creationId xmlns:a16="http://schemas.microsoft.com/office/drawing/2014/main" id="{16332C33-86A4-2A5B-FA5F-FA0F1746FD4E}"/>
              </a:ext>
            </a:extLst>
          </p:cNvPr>
          <p:cNvSpPr txBox="1">
            <a:spLocks/>
          </p:cNvSpPr>
          <p:nvPr/>
        </p:nvSpPr>
        <p:spPr>
          <a:xfrm>
            <a:off x="6665844" y="2328538"/>
            <a:ext cx="406841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Vraag vaste gasten of vertrouwde vrienden om eerlijke feedback voordat u upgrades doorvoert.</a:t>
            </a:r>
          </a:p>
          <a:p>
            <a:pPr marL="342900" indent="-342900" algn="l">
              <a:lnSpc>
                <a:spcPts val="2340"/>
              </a:lnSpc>
              <a:spcBef>
                <a:spcPts val="0"/>
              </a:spcBef>
              <a:buFont typeface="Arial" panose="020B0604020202020204" pitchFamily="34" charset="0"/>
              <a:buChar char="•"/>
            </a:pPr>
            <a:r>
              <a:rPr lang="en-IE" sz="2200" dirty="0"/>
              <a:t>Breid de ruimte niet uit tenzij u klaar bent om meer werk aan te kunnen of hulp in te huren.</a:t>
            </a:r>
          </a:p>
          <a:p>
            <a:pPr marL="342900" indent="-342900" algn="l">
              <a:lnSpc>
                <a:spcPts val="2340"/>
              </a:lnSpc>
              <a:spcBef>
                <a:spcPts val="0"/>
              </a:spcBef>
              <a:buFont typeface="Arial" panose="020B0604020202020204" pitchFamily="34" charset="0"/>
              <a:buChar char="•"/>
            </a:pPr>
            <a:r>
              <a:rPr lang="en-IE" sz="2200" dirty="0"/>
              <a:t>•Seizoensgebonden of alleen in het weekend geldende prijsverhogingen kunnen uw inkomsten verhogen zonder dat dit extra werk kost.</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129962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26D3-A425-AF5D-834F-CA29C26C704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0F40505-0933-EE9E-69BF-B2E040D6CC82}"/>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36892" y="1983160"/>
            <a:ext cx="4246690" cy="3154091"/>
          </a:xfrm>
          <a:prstGeom prst="rect">
            <a:avLst/>
          </a:prstGeom>
        </p:spPr>
      </p:pic>
      <p:pic>
        <p:nvPicPr>
          <p:cNvPr id="13" name="Picture 12">
            <a:extLst>
              <a:ext uri="{FF2B5EF4-FFF2-40B4-BE49-F238E27FC236}">
                <a16:creationId xmlns:a16="http://schemas.microsoft.com/office/drawing/2014/main" id="{789D4426-4152-0AB7-44A6-88E90A9514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8" y="2845778"/>
            <a:ext cx="5840450" cy="3845012"/>
          </a:xfrm>
          <a:prstGeom prst="rect">
            <a:avLst/>
          </a:prstGeom>
          <a:noFill/>
        </p:spPr>
      </p:pic>
      <p:pic>
        <p:nvPicPr>
          <p:cNvPr id="2" name="Picture Placeholder 13">
            <a:extLst>
              <a:ext uri="{FF2B5EF4-FFF2-40B4-BE49-F238E27FC236}">
                <a16:creationId xmlns:a16="http://schemas.microsoft.com/office/drawing/2014/main" id="{F2B17294-7E27-70D5-BFF3-1B7D18EA5174}"/>
              </a:ext>
            </a:extLst>
          </p:cNvPr>
          <p:cNvPicPr>
            <a:picLocks noChangeAspect="1"/>
          </p:cNvPicPr>
          <p:nvPr/>
        </p:nvPicPr>
        <p:blipFill rotWithShape="1">
          <a:blip r:embed="rId5"/>
          <a:srcRect t="4852" b="4852"/>
          <a:stretch/>
        </p:blipFill>
        <p:spPr>
          <a:xfrm>
            <a:off x="856062" y="3194944"/>
            <a:ext cx="4147961" cy="2531897"/>
          </a:xfrm>
          <a:prstGeom prst="rect">
            <a:avLst/>
          </a:prstGeom>
        </p:spPr>
      </p:pic>
      <p:sp>
        <p:nvSpPr>
          <p:cNvPr id="14" name="Text Placeholder 2">
            <a:extLst>
              <a:ext uri="{FF2B5EF4-FFF2-40B4-BE49-F238E27FC236}">
                <a16:creationId xmlns:a16="http://schemas.microsoft.com/office/drawing/2014/main" id="{12F03C18-9981-FFA6-9732-9C78031C29D2}"/>
              </a:ext>
            </a:extLst>
          </p:cNvPr>
          <p:cNvSpPr>
            <a:spLocks noGrp="1"/>
          </p:cNvSpPr>
          <p:nvPr>
            <p:ph type="body" sz="quarter" idx="18"/>
          </p:nvPr>
        </p:nvSpPr>
        <p:spPr>
          <a:xfrm>
            <a:off x="615337" y="1548294"/>
            <a:ext cx="2975564" cy="1049221"/>
          </a:xfrm>
          <a:prstGeom prst="rect">
            <a:avLst/>
          </a:prstGeom>
        </p:spPr>
        <p:txBody>
          <a:bodyPr/>
          <a:lstStyle/>
          <a:p>
            <a:r>
              <a:rPr lang="en-US" dirty="0"/>
              <a:t>H2Hotel (Healdsburg, Californië)</a:t>
            </a:r>
          </a:p>
          <a:p>
            <a:endParaRPr lang="en-US" dirty="0"/>
          </a:p>
          <a:p>
            <a:endParaRPr lang="en-US" dirty="0"/>
          </a:p>
          <a:p>
            <a:endParaRPr lang="en-US" dirty="0"/>
          </a:p>
        </p:txBody>
      </p:sp>
      <p:sp>
        <p:nvSpPr>
          <p:cNvPr id="15" name="Text Placeholder 3">
            <a:extLst>
              <a:ext uri="{FF2B5EF4-FFF2-40B4-BE49-F238E27FC236}">
                <a16:creationId xmlns:a16="http://schemas.microsoft.com/office/drawing/2014/main" id="{DAC2B955-8ADA-B635-4BFE-6AC4B8ED4C34}"/>
              </a:ext>
            </a:extLst>
          </p:cNvPr>
          <p:cNvSpPr>
            <a:spLocks noGrp="1"/>
          </p:cNvSpPr>
          <p:nvPr>
            <p:ph type="body" sz="quarter" idx="19"/>
          </p:nvPr>
        </p:nvSpPr>
        <p:spPr>
          <a:xfrm>
            <a:off x="632136" y="613375"/>
            <a:ext cx="2958765" cy="385564"/>
          </a:xfrm>
          <a:prstGeom prst="rect">
            <a:avLst/>
          </a:prstGeom>
        </p:spPr>
        <p:txBody>
          <a:bodyPr/>
          <a:lstStyle/>
          <a:p>
            <a:r>
              <a:rPr lang="en-GB" dirty="0"/>
              <a:t>Casestudy</a:t>
            </a:r>
          </a:p>
        </p:txBody>
      </p:sp>
      <p:sp>
        <p:nvSpPr>
          <p:cNvPr id="16" name="Text Placeholder 4">
            <a:extLst>
              <a:ext uri="{FF2B5EF4-FFF2-40B4-BE49-F238E27FC236}">
                <a16:creationId xmlns:a16="http://schemas.microsoft.com/office/drawing/2014/main" id="{6FE676A0-B9D0-EFC4-F159-F1219A5B8597}"/>
              </a:ext>
            </a:extLst>
          </p:cNvPr>
          <p:cNvSpPr txBox="1">
            <a:spLocks/>
          </p:cNvSpPr>
          <p:nvPr/>
        </p:nvSpPr>
        <p:spPr>
          <a:xfrm>
            <a:off x="5902455" y="2354598"/>
            <a:ext cx="5184078"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459597"/>
              </a:buClr>
            </a:pPr>
            <a:r>
              <a:rPr lang="en-IE" b="1" dirty="0"/>
              <a:t>Dankzij de ecologische verbeteringen kon het hotel:</a:t>
            </a:r>
          </a:p>
          <a:p>
            <a:pPr marL="342900" indent="-342900">
              <a:lnSpc>
                <a:spcPts val="2340"/>
              </a:lnSpc>
              <a:buClr>
                <a:srgbClr val="459597"/>
              </a:buClr>
              <a:buFont typeface="Arial" panose="020B0604020202020204" pitchFamily="34" charset="0"/>
              <a:buChar char="•"/>
            </a:pPr>
            <a:r>
              <a:rPr lang="en-IE" dirty="0"/>
              <a:t>Hogere tarieven te vragen vanwege zijn duurzame waardepropositie</a:t>
            </a:r>
          </a:p>
          <a:p>
            <a:pPr marL="342900" indent="-342900">
              <a:lnSpc>
                <a:spcPts val="2340"/>
              </a:lnSpc>
              <a:buClr>
                <a:srgbClr val="459597"/>
              </a:buClr>
              <a:buFont typeface="Arial" panose="020B0604020202020204" pitchFamily="34" charset="0"/>
              <a:buChar char="•"/>
            </a:pPr>
            <a:r>
              <a:rPr lang="en-IE" dirty="0"/>
              <a:t>Milieubewuste en designgeoriënteerde </a:t>
            </a:r>
            <a:r>
              <a:rPr lang="en-IE" dirty="0" err="1"/>
              <a:t>reizigers</a:t>
            </a:r>
            <a:r>
              <a:rPr lang="en-IE" dirty="0"/>
              <a:t> aantrekken</a:t>
            </a:r>
          </a:p>
          <a:p>
            <a:pPr marL="342900" indent="-342900">
              <a:lnSpc>
                <a:spcPts val="2340"/>
              </a:lnSpc>
              <a:buClr>
                <a:srgbClr val="459597"/>
              </a:buClr>
              <a:buFont typeface="Arial" panose="020B0604020202020204" pitchFamily="34" charset="0"/>
              <a:buChar char="•"/>
            </a:pPr>
            <a:r>
              <a:rPr lang="en-IE" dirty="0"/>
              <a:t>Zich te onderscheiden van conventionele stedelijke accommodaties</a:t>
            </a:r>
          </a:p>
          <a:p>
            <a:pPr marL="342900" indent="-342900">
              <a:lnSpc>
                <a:spcPts val="2340"/>
              </a:lnSpc>
              <a:buClr>
                <a:srgbClr val="459597"/>
              </a:buClr>
              <a:buFont typeface="Arial" panose="020B0604020202020204" pitchFamily="34" charset="0"/>
              <a:buChar char="•"/>
            </a:pPr>
            <a:r>
              <a:rPr lang="en-IE" dirty="0"/>
              <a:t>lage operationele kosten handhaven door middel van groene infrastructuur</a:t>
            </a:r>
          </a:p>
          <a:p>
            <a:pPr>
              <a:lnSpc>
                <a:spcPts val="2340"/>
              </a:lnSpc>
              <a:buClr>
                <a:srgbClr val="459597"/>
              </a:buClr>
            </a:pPr>
            <a:r>
              <a:rPr lang="en-IE" dirty="0"/>
              <a:t> </a:t>
            </a:r>
          </a:p>
          <a:p>
            <a:pPr>
              <a:lnSpc>
                <a:spcPts val="2340"/>
              </a:lnSpc>
              <a:buClr>
                <a:srgbClr val="EC7C69"/>
              </a:buClr>
            </a:pPr>
            <a:endParaRPr lang="en-IE" dirty="0"/>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DA615FE7-C868-B970-8825-AE5CB06FA4A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
        <p:nvSpPr>
          <p:cNvPr id="3" name="Text Placeholder 3">
            <a:extLst>
              <a:ext uri="{FF2B5EF4-FFF2-40B4-BE49-F238E27FC236}">
                <a16:creationId xmlns:a16="http://schemas.microsoft.com/office/drawing/2014/main" id="{F78B4C56-9942-FC8A-44BD-3824F8F3021C}"/>
              </a:ext>
            </a:extLst>
          </p:cNvPr>
          <p:cNvSpPr txBox="1">
            <a:spLocks/>
          </p:cNvSpPr>
          <p:nvPr/>
        </p:nvSpPr>
        <p:spPr>
          <a:xfrm>
            <a:off x="5251636" y="679373"/>
            <a:ext cx="632702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H2Hotel: </a:t>
            </a:r>
            <a:r>
              <a:rPr lang="en-US" sz="2800" b="0" dirty="0">
                <a:solidFill>
                  <a:srgbClr val="414141"/>
                </a:solidFill>
              </a:rPr>
              <a:t>laat zien hoe je op een slimme manier kunt groeien door bestaande ruimte te verbeteren in plaats van fysiek uit te breiden. </a:t>
            </a:r>
          </a:p>
          <a:p>
            <a:pPr>
              <a:lnSpc>
                <a:spcPts val="3620"/>
              </a:lnSpc>
            </a:pPr>
            <a:endParaRPr lang="en-US" dirty="0"/>
          </a:p>
        </p:txBody>
      </p:sp>
      <p:cxnSp>
        <p:nvCxnSpPr>
          <p:cNvPr id="4" name="Straight Connector 3">
            <a:extLst>
              <a:ext uri="{FF2B5EF4-FFF2-40B4-BE49-F238E27FC236}">
                <a16:creationId xmlns:a16="http://schemas.microsoft.com/office/drawing/2014/main" id="{24CDEA3C-D12F-58FF-ED6C-00BBE8BA187A}"/>
              </a:ext>
            </a:extLst>
          </p:cNvPr>
          <p:cNvCxnSpPr>
            <a:cxnSpLocks/>
          </p:cNvCxnSpPr>
          <p:nvPr/>
        </p:nvCxnSpPr>
        <p:spPr>
          <a:xfrm>
            <a:off x="5251636" y="2250176"/>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3F80729-598C-175A-BD40-EC381AEB442D}"/>
              </a:ext>
            </a:extLst>
          </p:cNvPr>
          <p:cNvSpPr/>
          <p:nvPr/>
        </p:nvSpPr>
        <p:spPr>
          <a:xfrm>
            <a:off x="4181994" y="4571239"/>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25499D72-348E-7515-001A-33F09546256E}"/>
              </a:ext>
            </a:extLst>
          </p:cNvPr>
          <p:cNvSpPr/>
          <p:nvPr/>
        </p:nvSpPr>
        <p:spPr>
          <a:xfrm>
            <a:off x="4180110" y="4556692"/>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 om </a:t>
            </a:r>
            <a:r>
              <a:rPr lang="en-IE" sz="2800" b="1" dirty="0">
                <a:solidFill>
                  <a:schemeClr val="bg1"/>
                </a:solidFill>
                <a:hlinkClick r:id="rId6">
                  <a:extLst>
                    <a:ext uri="{A12FA001-AC4F-418D-AE19-62706E023703}">
                      <ahyp:hlinkClr xmlns:ahyp="http://schemas.microsoft.com/office/drawing/2018/hyperlinkcolor" val="tx"/>
                    </a:ext>
                  </a:extLst>
                </a:hlinkClick>
              </a:rPr>
              <a:t>te bezoeken</a:t>
            </a:r>
            <a:endParaRPr lang="en-IE" sz="2800" b="1" dirty="0">
              <a:solidFill>
                <a:schemeClr val="bg1"/>
              </a:solidFill>
            </a:endParaRPr>
          </a:p>
        </p:txBody>
      </p:sp>
      <p:sp>
        <p:nvSpPr>
          <p:cNvPr id="5" name="Text Placeholder 7">
            <a:extLst>
              <a:ext uri="{FF2B5EF4-FFF2-40B4-BE49-F238E27FC236}">
                <a16:creationId xmlns:a16="http://schemas.microsoft.com/office/drawing/2014/main" id="{EAD5B710-0CDD-F15A-1589-2849B7C33835}"/>
              </a:ext>
            </a:extLst>
          </p:cNvPr>
          <p:cNvSpPr txBox="1">
            <a:spLocks/>
          </p:cNvSpPr>
          <p:nvPr/>
        </p:nvSpPr>
        <p:spPr>
          <a:xfrm rot="16200000">
            <a:off x="-844725" y="517609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Fotocredits: </a:t>
            </a:r>
          </a:p>
          <a:p>
            <a:pPr marL="0" indent="0" algn="ctr">
              <a:lnSpc>
                <a:spcPts val="1240"/>
              </a:lnSpc>
              <a:spcBef>
                <a:spcPts val="0"/>
              </a:spcBef>
              <a:buNone/>
            </a:pPr>
            <a:r>
              <a:rPr lang="en-IE" sz="1200" dirty="0">
                <a:solidFill>
                  <a:schemeClr val="bg1"/>
                </a:solidFill>
              </a:rPr>
              <a:t>H2hotel, Healdsburg, Californië</a:t>
            </a:r>
          </a:p>
        </p:txBody>
      </p:sp>
      <p:sp>
        <p:nvSpPr>
          <p:cNvPr id="6" name="TextBox 5">
            <a:extLst>
              <a:ext uri="{FF2B5EF4-FFF2-40B4-BE49-F238E27FC236}">
                <a16:creationId xmlns:a16="http://schemas.microsoft.com/office/drawing/2014/main" id="{CB77E49E-490B-E2E6-5365-C1396B4AEA83}"/>
              </a:ext>
            </a:extLst>
          </p:cNvPr>
          <p:cNvSpPr txBox="1"/>
          <p:nvPr/>
        </p:nvSpPr>
        <p:spPr>
          <a:xfrm>
            <a:off x="5978576" y="5603714"/>
            <a:ext cx="5418872" cy="625812"/>
          </a:xfrm>
          <a:prstGeom prst="rect">
            <a:avLst/>
          </a:prstGeom>
          <a:noFill/>
        </p:spPr>
        <p:txBody>
          <a:bodyPr wrap="square">
            <a:spAutoFit/>
          </a:bodyPr>
          <a:lstStyle/>
          <a:p>
            <a:r>
              <a:rPr lang="en-IE" b="1" dirty="0">
                <a:solidFill>
                  <a:srgbClr val="414141"/>
                </a:solidFill>
              </a:rPr>
              <a:t>Bronnen</a:t>
            </a:r>
            <a:r>
              <a:rPr lang="en-IE" b="1" dirty="0">
                <a:solidFill>
                  <a:srgbClr val="459597"/>
                </a:solidFill>
                <a:cs typeface="Calibri"/>
              </a:rPr>
              <a:t>. </a:t>
            </a:r>
            <a:r>
              <a:rPr lang="en-IE" dirty="0">
                <a:solidFill>
                  <a:srgbClr val="459597"/>
                </a:solidFill>
                <a:hlinkClick r:id="rId6">
                  <a:extLst>
                    <a:ext uri="{A12FA001-AC4F-418D-AE19-62706E023703}">
                      <ahyp:hlinkClr xmlns:ahyp="http://schemas.microsoft.com/office/drawing/2018/hyperlinkcolor" val="tx"/>
                    </a:ext>
                  </a:extLst>
                </a:hlinkClick>
              </a:rPr>
              <a:t>H2HOTEL</a:t>
            </a:r>
            <a:endParaRPr lang="en-IE" dirty="0">
              <a:solidFill>
                <a:srgbClr val="459597"/>
              </a:solidFill>
              <a:ea typeface="Calibri"/>
              <a:cs typeface="Calibri"/>
            </a:endParaRPr>
          </a:p>
          <a:p>
            <a:pPr>
              <a:lnSpc>
                <a:spcPts val="1960"/>
              </a:lnSpc>
            </a:pPr>
            <a:endParaRPr lang="en-IE" dirty="0">
              <a:solidFill>
                <a:srgbClr val="459597"/>
              </a:solidFill>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58119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73E5-1B27-163C-9C88-ACD260A4088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093448E-5DF0-4D44-4FCF-2261F20D6B1C}"/>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Herinvesteren in kwaliteit en gasttevredenheid </a:t>
            </a:r>
          </a:p>
          <a:p>
            <a:pPr>
              <a:lnSpc>
                <a:spcPts val="3720"/>
              </a:lnSpc>
            </a:pPr>
            <a:endParaRPr lang="en-US" dirty="0"/>
          </a:p>
        </p:txBody>
      </p:sp>
      <p:cxnSp>
        <p:nvCxnSpPr>
          <p:cNvPr id="10" name="Straight Connector 9">
            <a:extLst>
              <a:ext uri="{FF2B5EF4-FFF2-40B4-BE49-F238E27FC236}">
                <a16:creationId xmlns:a16="http://schemas.microsoft.com/office/drawing/2014/main" id="{E5DEA692-2C80-F4D7-4C68-1FB944119578}"/>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ECC7BE9-43AC-958E-1775-B3E720DE2A9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
        <p:nvSpPr>
          <p:cNvPr id="4" name="Text Placeholder 5">
            <a:extLst>
              <a:ext uri="{FF2B5EF4-FFF2-40B4-BE49-F238E27FC236}">
                <a16:creationId xmlns:a16="http://schemas.microsoft.com/office/drawing/2014/main" id="{B0FC5840-F395-772D-478F-DB24C526D813}"/>
              </a:ext>
            </a:extLst>
          </p:cNvPr>
          <p:cNvSpPr txBox="1">
            <a:spLocks/>
          </p:cNvSpPr>
          <p:nvPr/>
        </p:nvSpPr>
        <p:spPr>
          <a:xfrm>
            <a:off x="629644" y="151325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7E80CBA4-C822-F82F-D139-0B8E7F0F9B6B}"/>
              </a:ext>
            </a:extLst>
          </p:cNvPr>
          <p:cNvSpPr txBox="1">
            <a:spLocks/>
          </p:cNvSpPr>
          <p:nvPr/>
        </p:nvSpPr>
        <p:spPr>
          <a:xfrm>
            <a:off x="629644" y="2343703"/>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Gebruik een deel van uw inkomsten om uw accommodatie te onderhouden of te verbeteren: </a:t>
            </a:r>
            <a:r>
              <a:rPr lang="en-GB" sz="2200" dirty="0">
                <a:solidFill>
                  <a:srgbClr val="414141"/>
                </a:solidFill>
              </a:rPr>
              <a:t>matrasbeschermers, verduisterende gordijnen, beter kookgerei.</a:t>
            </a:r>
          </a:p>
          <a:p>
            <a:pPr marL="342900" indent="-342900">
              <a:lnSpc>
                <a:spcPts val="2240"/>
              </a:lnSpc>
              <a:buClr>
                <a:srgbClr val="459597"/>
              </a:buClr>
              <a:buFont typeface="Arial" panose="020B0604020202020204" pitchFamily="34" charset="0"/>
              <a:buChar char="•"/>
            </a:pPr>
            <a:r>
              <a:rPr lang="en-GB" sz="2200" dirty="0">
                <a:solidFill>
                  <a:srgbClr val="414141"/>
                </a:solidFill>
              </a:rPr>
              <a:t>Richt u eerst op </a:t>
            </a:r>
            <a:r>
              <a:rPr lang="en-GB" sz="2200" b="1" dirty="0">
                <a:solidFill>
                  <a:srgbClr val="EC7C69"/>
                </a:solidFill>
              </a:rPr>
              <a:t>netheid, comfort en functionaliteit</a:t>
            </a:r>
            <a:r>
              <a:rPr lang="en-GB" sz="2200" dirty="0">
                <a:solidFill>
                  <a:srgbClr val="414141"/>
                </a:solidFill>
              </a:rPr>
              <a:t>, niet op decoratie.</a:t>
            </a:r>
          </a:p>
          <a:p>
            <a:pPr marL="342900" indent="-342900">
              <a:lnSpc>
                <a:spcPts val="2240"/>
              </a:lnSpc>
              <a:buClr>
                <a:srgbClr val="459597"/>
              </a:buClr>
              <a:buFont typeface="Arial" panose="020B0604020202020204" pitchFamily="34" charset="0"/>
              <a:buChar char="•"/>
            </a:pPr>
            <a:r>
              <a:rPr lang="en-GB" sz="2200" b="1" dirty="0">
                <a:solidFill>
                  <a:srgbClr val="EC7C69"/>
                </a:solidFill>
              </a:rPr>
              <a:t>Investeer in energiebesparende voorzieningen </a:t>
            </a:r>
            <a:r>
              <a:rPr lang="en-GB" sz="2200" dirty="0">
                <a:solidFill>
                  <a:srgbClr val="414141"/>
                </a:solidFill>
              </a:rPr>
              <a:t>(ledverlichting, betere isolatie) om kosten te besparen en milieubewuste gasten aan te trekken.</a:t>
            </a:r>
          </a:p>
          <a:p>
            <a:pPr marL="342900" indent="-342900">
              <a:lnSpc>
                <a:spcPts val="2240"/>
              </a:lnSpc>
              <a:buClr>
                <a:srgbClr val="459597"/>
              </a:buClr>
              <a:buFont typeface="Arial" panose="020B0604020202020204" pitchFamily="34" charset="0"/>
              <a:buChar char="•"/>
            </a:pPr>
            <a:r>
              <a:rPr lang="en-GB" sz="2200" b="1" dirty="0">
                <a:solidFill>
                  <a:srgbClr val="EC7C69"/>
                </a:solidFill>
              </a:rPr>
              <a:t>Breng verbeteringen aan </a:t>
            </a:r>
            <a:r>
              <a:rPr lang="en-GB" sz="2200" dirty="0">
                <a:solidFill>
                  <a:srgbClr val="414141"/>
                </a:solidFill>
              </a:rPr>
              <a:t>op basis van wat gasten positief of negatief noemen.</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092D3F83-0111-1A50-FF21-E1E3340149B5}"/>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6B606988-7C27-9046-96A9-83C94FE07148}"/>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Reserveer maandelijks een klein bedrag voor upgrades of reparaties.</a:t>
            </a:r>
          </a:p>
          <a:p>
            <a:pPr marL="342900" indent="-342900" algn="l">
              <a:lnSpc>
                <a:spcPts val="2340"/>
              </a:lnSpc>
              <a:spcBef>
                <a:spcPts val="0"/>
              </a:spcBef>
              <a:buFont typeface="Arial" panose="020B0604020202020204" pitchFamily="34" charset="0"/>
              <a:buChar char="•"/>
            </a:pPr>
            <a:r>
              <a:rPr lang="en-IE" sz="2200" dirty="0"/>
              <a:t>Gebruik beoordelingen als leidraad, niet alleen als lof.</a:t>
            </a:r>
          </a:p>
          <a:p>
            <a:pPr marL="342900" indent="-342900" algn="l">
              <a:lnSpc>
                <a:spcPts val="2340"/>
              </a:lnSpc>
              <a:spcBef>
                <a:spcPts val="0"/>
              </a:spcBef>
              <a:buFont typeface="Arial" panose="020B0604020202020204" pitchFamily="34" charset="0"/>
              <a:buChar char="•"/>
            </a:pPr>
            <a:r>
              <a:rPr lang="en-IE" sz="2200" dirty="0"/>
              <a:t>Kleine verbeteringen (bijv. een nieuw douchegordijn, betere kussens) hebben een groot effect.</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099996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38B5-78C0-DFCE-4B6D-C906C363C4A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FBB7B6F-309C-3384-C616-D54BAECC723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Trouw blijven aan je doelen en waarden </a:t>
            </a:r>
          </a:p>
          <a:p>
            <a:pPr>
              <a:lnSpc>
                <a:spcPts val="3720"/>
              </a:lnSpc>
            </a:pPr>
            <a:endParaRPr lang="en-US" dirty="0"/>
          </a:p>
        </p:txBody>
      </p:sp>
      <p:cxnSp>
        <p:nvCxnSpPr>
          <p:cNvPr id="10" name="Straight Connector 9">
            <a:extLst>
              <a:ext uri="{FF2B5EF4-FFF2-40B4-BE49-F238E27FC236}">
                <a16:creationId xmlns:a16="http://schemas.microsoft.com/office/drawing/2014/main" id="{CE4B2AEE-9E0F-EDF3-2865-D5C7F5114FCC}"/>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8BC75ED-9E52-96D4-414C-C05E9CDAEA7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
        <p:nvSpPr>
          <p:cNvPr id="4" name="Text Placeholder 5">
            <a:extLst>
              <a:ext uri="{FF2B5EF4-FFF2-40B4-BE49-F238E27FC236}">
                <a16:creationId xmlns:a16="http://schemas.microsoft.com/office/drawing/2014/main" id="{D992D682-87A4-76F4-C22A-EB9E48754BB0}"/>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E425C96F-3CD6-E24D-4EF5-6A5350182B69}"/>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Bepaal wat voor jou persoonlijk succes betekent: </a:t>
            </a:r>
            <a:r>
              <a:rPr lang="en-GB" sz="2200" dirty="0">
                <a:solidFill>
                  <a:srgbClr val="414141"/>
                </a:solidFill>
              </a:rPr>
              <a:t>flexibiliteit, inkomen, impact op gasten, creativiteit of gemeenschap.</a:t>
            </a:r>
          </a:p>
          <a:p>
            <a:pPr marL="342900" indent="-342900">
              <a:lnSpc>
                <a:spcPts val="2240"/>
              </a:lnSpc>
              <a:buClr>
                <a:srgbClr val="459597"/>
              </a:buClr>
              <a:buFont typeface="Arial" panose="020B0604020202020204" pitchFamily="34" charset="0"/>
              <a:buChar char="•"/>
            </a:pPr>
            <a:r>
              <a:rPr lang="en-GB" sz="2200" b="1" dirty="0">
                <a:solidFill>
                  <a:srgbClr val="EC7C69"/>
                </a:solidFill>
              </a:rPr>
              <a:t>Gebruik deze visie als leidraad bij elke beslissing </a:t>
            </a:r>
            <a:r>
              <a:rPr lang="en-GB" sz="2200" dirty="0">
                <a:solidFill>
                  <a:srgbClr val="414141"/>
                </a:solidFill>
              </a:rPr>
              <a:t>- volg geen trends die niet aansluiten bij je doelen.</a:t>
            </a:r>
          </a:p>
          <a:p>
            <a:pPr marL="342900" indent="-342900">
              <a:lnSpc>
                <a:spcPts val="2240"/>
              </a:lnSpc>
              <a:buClr>
                <a:srgbClr val="459597"/>
              </a:buClr>
              <a:buFont typeface="Arial" panose="020B0604020202020204" pitchFamily="34" charset="0"/>
              <a:buChar char="•"/>
            </a:pPr>
            <a:r>
              <a:rPr lang="en-GB" sz="2200" b="1" dirty="0">
                <a:solidFill>
                  <a:srgbClr val="EC7C69"/>
                </a:solidFill>
              </a:rPr>
              <a:t>Neem om de paar maanden de tijd om na te denken: </a:t>
            </a:r>
            <a:r>
              <a:rPr lang="en-GB" sz="2200" dirty="0">
                <a:solidFill>
                  <a:srgbClr val="414141"/>
                </a:solidFill>
              </a:rPr>
              <a:t>wat werkt? Wat is stressvol?</a:t>
            </a:r>
          </a:p>
          <a:p>
            <a:pPr marL="342900" indent="-342900">
              <a:lnSpc>
                <a:spcPts val="2240"/>
              </a:lnSpc>
              <a:buClr>
                <a:srgbClr val="459597"/>
              </a:buClr>
              <a:buFont typeface="Arial" panose="020B0604020202020204" pitchFamily="34" charset="0"/>
              <a:buChar char="•"/>
            </a:pPr>
            <a:r>
              <a:rPr lang="en-GB" sz="2200" b="1" dirty="0">
                <a:solidFill>
                  <a:srgbClr val="EC7C69"/>
                </a:solidFill>
              </a:rPr>
              <a:t>Als je groeit, doe dat dan bewust </a:t>
            </a:r>
            <a:r>
              <a:rPr lang="en-GB" sz="2200" dirty="0">
                <a:solidFill>
                  <a:srgbClr val="414141"/>
                </a:solidFill>
              </a:rPr>
              <a:t>– niet uit druk of vergelijking.</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3F4712C-10CD-C87E-A2E3-AF86A64F55C0}"/>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5E03FC6E-BDA4-E4BF-E737-7EB9D964A666}"/>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Hulpmiddelen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Stel een korte 'hostingmissie' voor jezelf op om gefocust te blijven.</a:t>
            </a:r>
          </a:p>
          <a:p>
            <a:pPr marL="342900" indent="-342900" algn="l">
              <a:lnSpc>
                <a:spcPts val="2340"/>
              </a:lnSpc>
              <a:spcBef>
                <a:spcPts val="0"/>
              </a:spcBef>
              <a:buFont typeface="Arial" panose="020B0604020202020204" pitchFamily="34" charset="0"/>
              <a:buChar char="•"/>
            </a:pPr>
            <a:r>
              <a:rPr lang="en-IE" sz="2200" dirty="0"/>
              <a:t>Houd bij wat je energie geeft of juist kost bij het hosten.</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0571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680E-FD63-2FAC-2FBE-765583D279D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C86D643-344F-6449-45B2-2C2CB02B8035}"/>
              </a:ext>
            </a:extLst>
          </p:cNvPr>
          <p:cNvSpPr txBox="1">
            <a:spLocks/>
          </p:cNvSpPr>
          <p:nvPr/>
        </p:nvSpPr>
        <p:spPr>
          <a:xfrm>
            <a:off x="609623" y="493193"/>
            <a:ext cx="813432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Voorbeelden van goede praktijken uit het Epic Stays Compendium</a:t>
            </a:r>
          </a:p>
          <a:p>
            <a:pPr>
              <a:lnSpc>
                <a:spcPts val="3720"/>
              </a:lnSpc>
            </a:pPr>
            <a:endParaRPr lang="en-US" dirty="0"/>
          </a:p>
        </p:txBody>
      </p:sp>
      <p:cxnSp>
        <p:nvCxnSpPr>
          <p:cNvPr id="10" name="Straight Connector 9">
            <a:extLst>
              <a:ext uri="{FF2B5EF4-FFF2-40B4-BE49-F238E27FC236}">
                <a16:creationId xmlns:a16="http://schemas.microsoft.com/office/drawing/2014/main" id="{3F7D0564-90A1-5481-8B60-ABBB5174AFB2}"/>
              </a:ext>
            </a:extLst>
          </p:cNvPr>
          <p:cNvCxnSpPr>
            <a:cxnSpLocks/>
          </p:cNvCxnSpPr>
          <p:nvPr/>
        </p:nvCxnSpPr>
        <p:spPr>
          <a:xfrm>
            <a:off x="0" y="1734279"/>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932C3DB-4BA7-194A-9B7D-5621100029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graphicFrame>
        <p:nvGraphicFramePr>
          <p:cNvPr id="2" name="Tabela 7">
            <a:extLst>
              <a:ext uri="{FF2B5EF4-FFF2-40B4-BE49-F238E27FC236}">
                <a16:creationId xmlns:a16="http://schemas.microsoft.com/office/drawing/2014/main" id="{2DD3A27A-9FC0-C148-7D02-DD01903D97B1}"/>
              </a:ext>
            </a:extLst>
          </p:cNvPr>
          <p:cNvGraphicFramePr>
            <a:graphicFrameLocks noGrp="1"/>
          </p:cNvGraphicFramePr>
          <p:nvPr>
            <p:extLst>
              <p:ext uri="{D42A27DB-BD31-4B8C-83A1-F6EECF244321}">
                <p14:modId xmlns:p14="http://schemas.microsoft.com/office/powerpoint/2010/main" val="467546162"/>
              </p:ext>
            </p:extLst>
          </p:nvPr>
        </p:nvGraphicFramePr>
        <p:xfrm>
          <a:off x="609623" y="2021175"/>
          <a:ext cx="10670104" cy="4343632"/>
        </p:xfrm>
        <a:graphic>
          <a:graphicData uri="http://schemas.openxmlformats.org/drawingml/2006/table">
            <a:tbl>
              <a:tblPr firstRow="1" firstCol="1" bandRow="1">
                <a:tableStyleId>{5C22544A-7EE6-4342-B048-85BDC9FD1C3A}</a:tableStyleId>
              </a:tblPr>
              <a:tblGrid>
                <a:gridCol w="3506253">
                  <a:extLst>
                    <a:ext uri="{9D8B030D-6E8A-4147-A177-3AD203B41FA5}">
                      <a16:colId xmlns:a16="http://schemas.microsoft.com/office/drawing/2014/main" val="1367520606"/>
                    </a:ext>
                  </a:extLst>
                </a:gridCol>
                <a:gridCol w="7163851">
                  <a:extLst>
                    <a:ext uri="{9D8B030D-6E8A-4147-A177-3AD203B41FA5}">
                      <a16:colId xmlns:a16="http://schemas.microsoft.com/office/drawing/2014/main" val="1422989700"/>
                    </a:ext>
                  </a:extLst>
                </a:gridCol>
              </a:tblGrid>
              <a:tr h="462362">
                <a:tc>
                  <a:txBody>
                    <a:bodyPr/>
                    <a:lstStyle/>
                    <a:p>
                      <a:pPr>
                        <a:lnSpc>
                          <a:spcPct val="115000"/>
                        </a:lnSpc>
                        <a:spcAft>
                          <a:spcPts val="1000"/>
                        </a:spcAft>
                        <a:buNone/>
                      </a:pPr>
                      <a:r>
                        <a:rPr lang="en-US" sz="2000">
                          <a:solidFill>
                            <a:srgbClr val="FFFFFF"/>
                          </a:solidFill>
                          <a:effectLst/>
                        </a:rPr>
                        <a:t>Vastgoed / Bedrijf</a:t>
                      </a:r>
                      <a:endParaRPr lang="sl-SI" sz="2000">
                        <a:solidFill>
                          <a:srgbClr val="FFFFFF"/>
                        </a:solidFill>
                        <a:effectLst/>
                        <a:latin typeface="Cambria"/>
                        <a:ea typeface="MS Mincho"/>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C7C69"/>
                    </a:solidFill>
                  </a:tcPr>
                </a:tc>
                <a:tc>
                  <a:txBody>
                    <a:bodyPr/>
                    <a:lstStyle/>
                    <a:p>
                      <a:pPr>
                        <a:lnSpc>
                          <a:spcPct val="115000"/>
                        </a:lnSpc>
                        <a:spcAft>
                          <a:spcPts val="1000"/>
                        </a:spcAft>
                        <a:buNone/>
                      </a:pPr>
                      <a:r>
                        <a:rPr lang="en-US" sz="2000" dirty="0">
                          <a:solidFill>
                            <a:srgbClr val="FFFFFF"/>
                          </a:solidFill>
                          <a:effectLst/>
                        </a:rPr>
                        <a:t>Beschrijving</a:t>
                      </a:r>
                      <a:endParaRPr lang="sl-SI" sz="2000" dirty="0">
                        <a:solidFill>
                          <a:srgbClr val="FFFFFF"/>
                        </a:solidFill>
                        <a:effectLst/>
                        <a:latin typeface="Cambria"/>
                        <a:ea typeface="MS Mincho"/>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C7C69"/>
                    </a:solidFill>
                  </a:tcPr>
                </a:tc>
                <a:extLst>
                  <a:ext uri="{0D108BD9-81ED-4DB2-BD59-A6C34878D82A}">
                    <a16:rowId xmlns:a16="http://schemas.microsoft.com/office/drawing/2014/main" val="3674375149"/>
                  </a:ext>
                </a:extLst>
              </a:tr>
              <a:tr h="644623">
                <a:tc>
                  <a:txBody>
                    <a:bodyPr/>
                    <a:lstStyle/>
                    <a:p>
                      <a:pPr>
                        <a:lnSpc>
                          <a:spcPts val="1960"/>
                        </a:lnSpc>
                        <a:spcAft>
                          <a:spcPts val="0"/>
                        </a:spcAft>
                        <a:buNone/>
                      </a:pPr>
                      <a:r>
                        <a:rPr lang="en-US" sz="1800">
                          <a:solidFill>
                            <a:srgbClr val="459597"/>
                          </a:solidFill>
                          <a:effectLst/>
                          <a:hlinkClick r:id="rId2">
                            <a:extLst>
                              <a:ext uri="{A12FA001-AC4F-418D-AE19-62706E023703}">
                                <ahyp:hlinkClr xmlns:ahyp="http://schemas.microsoft.com/office/drawing/2018/hyperlinkcolor" val="tx"/>
                              </a:ext>
                            </a:extLst>
                          </a:hlinkClick>
                        </a:rPr>
                        <a:t>A-Frame in </a:t>
                      </a:r>
                      <a:r>
                        <a:rPr lang="en-US" sz="1800" err="1">
                          <a:solidFill>
                            <a:srgbClr val="459597"/>
                          </a:solidFill>
                          <a:effectLst/>
                          <a:hlinkClick r:id="rId2">
                            <a:extLst>
                              <a:ext uri="{A12FA001-AC4F-418D-AE19-62706E023703}">
                                <ahyp:hlinkClr xmlns:ahyp="http://schemas.microsoft.com/office/drawing/2018/hyperlinkcolor" val="tx"/>
                              </a:ext>
                            </a:extLst>
                          </a:hlinkClick>
                        </a:rPr>
                        <a:t>Soča </a:t>
                      </a:r>
                      <a:r>
                        <a:rPr lang="en-US" sz="1800">
                          <a:solidFill>
                            <a:srgbClr val="459597"/>
                          </a:solidFill>
                          <a:effectLst/>
                          <a:hlinkClick r:id="rId2">
                            <a:extLst>
                              <a:ext uri="{A12FA001-AC4F-418D-AE19-62706E023703}">
                                <ahyp:hlinkClr xmlns:ahyp="http://schemas.microsoft.com/office/drawing/2018/hyperlinkcolor" val="tx"/>
                              </a:ext>
                            </a:extLst>
                          </a:hlinkClick>
                        </a:rPr>
                        <a:t>(Slovenië)</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Betrekt lokale kleine en middelgrote ondernemingen en traditioneel vakmanschap om plattelandsontwikkeling te ondersteunen.</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328543021"/>
                  </a:ext>
                </a:extLst>
              </a:tr>
              <a:tr h="644623">
                <a:tc>
                  <a:txBody>
                    <a:bodyPr/>
                    <a:lstStyle/>
                    <a:p>
                      <a:pPr>
                        <a:lnSpc>
                          <a:spcPts val="1960"/>
                        </a:lnSpc>
                        <a:spcAft>
                          <a:spcPts val="0"/>
                        </a:spcAft>
                        <a:buNone/>
                      </a:pPr>
                      <a:r>
                        <a:rPr lang="en-US" sz="1800" dirty="0">
                          <a:solidFill>
                            <a:srgbClr val="459597"/>
                          </a:solidFill>
                          <a:effectLst/>
                          <a:hlinkClick r:id="rId3">
                            <a:extLst>
                              <a:ext uri="{A12FA001-AC4F-418D-AE19-62706E023703}">
                                <ahyp:hlinkClr xmlns:ahyp="http://schemas.microsoft.com/office/drawing/2018/hyperlinkcolor" val="tx"/>
                              </a:ext>
                            </a:extLst>
                          </a:hlinkClick>
                        </a:rPr>
                        <a:t>Chalet Rušovc (Slovenië)</a:t>
                      </a:r>
                      <a:endParaRPr lang="sl-SI" sz="1800" dirty="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Verbindt lokale cultuur met accommodatie om de economie te ondersteunen.</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544527635"/>
                  </a:ext>
                </a:extLst>
              </a:tr>
              <a:tr h="644623">
                <a:tc>
                  <a:txBody>
                    <a:bodyPr/>
                    <a:lstStyle/>
                    <a:p>
                      <a:pPr>
                        <a:lnSpc>
                          <a:spcPts val="1960"/>
                        </a:lnSpc>
                        <a:spcAft>
                          <a:spcPts val="0"/>
                        </a:spcAft>
                        <a:buNone/>
                      </a:pPr>
                      <a:r>
                        <a:rPr lang="en-US" sz="1800" err="1">
                          <a:solidFill>
                            <a:srgbClr val="459597"/>
                          </a:solidFill>
                          <a:effectLst/>
                          <a:hlinkClick r:id="rId4">
                            <a:extLst>
                              <a:ext uri="{A12FA001-AC4F-418D-AE19-62706E023703}">
                                <ahyp:hlinkClr xmlns:ahyp="http://schemas.microsoft.com/office/drawing/2018/hyperlinkcolor" val="tx"/>
                              </a:ext>
                            </a:extLst>
                          </a:hlinkClick>
                        </a:rPr>
                        <a:t>Firbas Farmstay </a:t>
                      </a:r>
                      <a:r>
                        <a:rPr lang="en-US" sz="1800">
                          <a:solidFill>
                            <a:srgbClr val="459597"/>
                          </a:solidFill>
                          <a:effectLst/>
                          <a:hlinkClick r:id="rId4">
                            <a:extLst>
                              <a:ext uri="{A12FA001-AC4F-418D-AE19-62706E023703}">
                                <ahyp:hlinkClr xmlns:ahyp="http://schemas.microsoft.com/office/drawing/2018/hyperlinkcolor" val="tx"/>
                              </a:ext>
                            </a:extLst>
                          </a:hlinkClick>
                        </a:rPr>
                        <a:t>(Slovenië)</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Biedt 'van boer tot bord'-ervaringen en werkt samen met lokale aanbieders van agrotoerisme.</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024097271"/>
                  </a:ext>
                </a:extLst>
              </a:tr>
              <a:tr h="644623">
                <a:tc>
                  <a:txBody>
                    <a:bodyPr/>
                    <a:lstStyle/>
                    <a:p>
                      <a:pPr>
                        <a:lnSpc>
                          <a:spcPts val="1960"/>
                        </a:lnSpc>
                        <a:spcAft>
                          <a:spcPts val="0"/>
                        </a:spcAft>
                        <a:buNone/>
                      </a:pPr>
                      <a:r>
                        <a:rPr lang="en-US" sz="1800" err="1">
                          <a:solidFill>
                            <a:srgbClr val="459597"/>
                          </a:solidFill>
                          <a:effectLst/>
                          <a:hlinkClick r:id="rId5">
                            <a:extLst>
                              <a:ext uri="{A12FA001-AC4F-418D-AE19-62706E023703}">
                                <ahyp:hlinkClr xmlns:ahyp="http://schemas.microsoft.com/office/drawing/2018/hyperlinkcolor" val="tx"/>
                              </a:ext>
                            </a:extLst>
                          </a:hlinkClick>
                        </a:rPr>
                        <a:t>Drumhierny </a:t>
                      </a:r>
                      <a:r>
                        <a:rPr lang="en-US" sz="1800">
                          <a:solidFill>
                            <a:srgbClr val="459597"/>
                          </a:solidFill>
                          <a:effectLst/>
                          <a:hlinkClick r:id="rId5">
                            <a:extLst>
                              <a:ext uri="{A12FA001-AC4F-418D-AE19-62706E023703}">
                                <ahyp:hlinkClr xmlns:ahyp="http://schemas.microsoft.com/office/drawing/2018/hyperlinkcolor" val="tx"/>
                              </a:ext>
                            </a:extLst>
                          </a:hlinkClick>
                        </a:rPr>
                        <a:t>Woodland Hideaway (Ierland)</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Combineert lokale betrokkenheid, MVO en gefaseerde duurzame groei.</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071624906"/>
                  </a:ext>
                </a:extLst>
              </a:tr>
              <a:tr h="658155">
                <a:tc>
                  <a:txBody>
                    <a:bodyPr/>
                    <a:lstStyle/>
                    <a:p>
                      <a:pPr>
                        <a:lnSpc>
                          <a:spcPts val="1960"/>
                        </a:lnSpc>
                        <a:spcAft>
                          <a:spcPts val="0"/>
                        </a:spcAft>
                        <a:buNone/>
                      </a:pPr>
                      <a:r>
                        <a:rPr lang="en-US" sz="1800">
                          <a:solidFill>
                            <a:srgbClr val="459597"/>
                          </a:solidFill>
                          <a:effectLst/>
                          <a:hlinkClick r:id="rId6">
                            <a:extLst>
                              <a:ext uri="{A12FA001-AC4F-418D-AE19-62706E023703}">
                                <ahyp:hlinkClr xmlns:ahyp="http://schemas.microsoft.com/office/drawing/2018/hyperlinkcolor" val="tx"/>
                              </a:ext>
                            </a:extLst>
                          </a:hlinkClick>
                        </a:rPr>
                        <a:t>Birdbox Treehouse (Noorwegen)</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Combineert natuur, ecotoerisme en een onvergetelijke gastervaring met een kleine ecologische voetafdruk.</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934928135"/>
                  </a:ext>
                </a:extLst>
              </a:tr>
              <a:tr h="644623">
                <a:tc>
                  <a:txBody>
                    <a:bodyPr/>
                    <a:lstStyle/>
                    <a:p>
                      <a:pPr>
                        <a:lnSpc>
                          <a:spcPts val="1960"/>
                        </a:lnSpc>
                        <a:spcAft>
                          <a:spcPts val="0"/>
                        </a:spcAft>
                        <a:buNone/>
                      </a:pPr>
                      <a:r>
                        <a:rPr lang="en-US" sz="1800" dirty="0">
                          <a:solidFill>
                            <a:srgbClr val="459597"/>
                          </a:solidFill>
                          <a:effectLst/>
                          <a:hlinkClick r:id="rId7">
                            <a:extLst>
                              <a:ext uri="{A12FA001-AC4F-418D-AE19-62706E023703}">
                                <ahyp:hlinkClr xmlns:ahyp="http://schemas.microsoft.com/office/drawing/2018/hyperlinkcolor" val="tx"/>
                              </a:ext>
                            </a:extLst>
                          </a:hlinkClick>
                        </a:rPr>
                        <a:t>Viking House &amp; Wicklow Lighthouse (Ierland)</a:t>
                      </a:r>
                      <a:endParaRPr lang="sl-SI" sz="1800" dirty="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Maakt gebruik van lokale toeristische netwerken en storytelling voor groei en aanbevelingen.</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91004019"/>
                  </a:ext>
                </a:extLst>
              </a:tr>
            </a:tbl>
          </a:graphicData>
        </a:graphic>
      </p:graphicFrame>
    </p:spTree>
    <p:extLst>
      <p:ext uri="{BB962C8B-B14F-4D97-AF65-F5344CB8AC3E}">
        <p14:creationId xmlns:p14="http://schemas.microsoft.com/office/powerpoint/2010/main" val="170308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0B5F-4085-829D-1B7F-0A3FFBE1B39A}"/>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94265C-5AA7-B2CC-B98E-5741932357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46</a:t>
            </a:fld>
            <a:endParaRPr lang="fr-CA" sz="1200" dirty="0">
              <a:solidFill>
                <a:schemeClr val="bg1"/>
              </a:solidFill>
            </a:endParaRPr>
          </a:p>
        </p:txBody>
      </p:sp>
      <p:sp>
        <p:nvSpPr>
          <p:cNvPr id="8" name="Freeform 7">
            <a:extLst>
              <a:ext uri="{FF2B5EF4-FFF2-40B4-BE49-F238E27FC236}">
                <a16:creationId xmlns:a16="http://schemas.microsoft.com/office/drawing/2014/main" id="{47D9B29D-E70A-F0A6-EB46-F76C9CEE0078}"/>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2BB03F2-A079-7C66-76D7-7363A331346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Aanvullende lectuur</a:t>
            </a:r>
          </a:p>
        </p:txBody>
      </p:sp>
      <p:sp>
        <p:nvSpPr>
          <p:cNvPr id="2" name="Text Placeholder 5">
            <a:extLst>
              <a:ext uri="{FF2B5EF4-FFF2-40B4-BE49-F238E27FC236}">
                <a16:creationId xmlns:a16="http://schemas.microsoft.com/office/drawing/2014/main" id="{31723DDD-585A-1EE4-B299-3CD4141E7AF8}"/>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Een stapsgewijze handleiding voor upselling in hotels</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E401D42-D010-B352-E576-0F14FB1CB727}"/>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Beschrijft hoe u een effectieve upsellingstrategie kunt ontwikkelen en implementeren die de gastbeleving verbetert en de omzet verhoogt.</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35D8A992-AEE6-AD9A-E461-990AB6E20E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E58EF247-7819-7011-F0BB-B1348AF4FC8E}"/>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63D6267B-7945-45C8-E330-BC7C18FF3F6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F32F6B26-67AD-7348-E9F5-CD17953D0BB6}"/>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 om </a:t>
            </a:r>
            <a:r>
              <a:rPr lang="en-IE" sz="2800" b="1" dirty="0">
                <a:solidFill>
                  <a:schemeClr val="bg1"/>
                </a:solidFill>
                <a:hlinkClick r:id="rId3">
                  <a:extLst>
                    <a:ext uri="{A12FA001-AC4F-418D-AE19-62706E023703}">
                      <ahyp:hlinkClr xmlns:ahyp="http://schemas.microsoft.com/office/drawing/2018/hyperlinkcolor" val="tx"/>
                    </a:ext>
                  </a:extLst>
                </a:hlinkClick>
              </a:rPr>
              <a:t>te lezen</a:t>
            </a:r>
            <a:endParaRPr lang="en-IE" sz="2800" b="1" dirty="0">
              <a:solidFill>
                <a:schemeClr val="bg1"/>
              </a:solidFill>
            </a:endParaRPr>
          </a:p>
        </p:txBody>
      </p:sp>
    </p:spTree>
    <p:extLst>
      <p:ext uri="{BB962C8B-B14F-4D97-AF65-F5344CB8AC3E}">
        <p14:creationId xmlns:p14="http://schemas.microsoft.com/office/powerpoint/2010/main" val="2227573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2DFB3-6903-C570-575A-8FC2A3548FEF}"/>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2878CF6-9069-785A-1127-E9B4B10FA42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47</a:t>
            </a:fld>
            <a:endParaRPr lang="fr-CA" sz="1200" dirty="0">
              <a:solidFill>
                <a:schemeClr val="bg1"/>
              </a:solidFill>
            </a:endParaRPr>
          </a:p>
        </p:txBody>
      </p:sp>
      <p:sp>
        <p:nvSpPr>
          <p:cNvPr id="8" name="Freeform 7">
            <a:extLst>
              <a:ext uri="{FF2B5EF4-FFF2-40B4-BE49-F238E27FC236}">
                <a16:creationId xmlns:a16="http://schemas.microsoft.com/office/drawing/2014/main" id="{5111593A-9568-7EE9-A2C4-F13C172EC55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C4046220-C7F8-698E-BC86-325B408EB3A0}"/>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Aanvullende lectuur</a:t>
            </a:r>
          </a:p>
        </p:txBody>
      </p:sp>
      <p:sp>
        <p:nvSpPr>
          <p:cNvPr id="2" name="Text Placeholder 5">
            <a:extLst>
              <a:ext uri="{FF2B5EF4-FFF2-40B4-BE49-F238E27FC236}">
                <a16:creationId xmlns:a16="http://schemas.microsoft.com/office/drawing/2014/main" id="{170492CB-1E8F-FBC3-56B0-2B0C6026E311}"/>
              </a:ext>
            </a:extLst>
          </p:cNvPr>
          <p:cNvSpPr txBox="1">
            <a:spLocks/>
          </p:cNvSpPr>
          <p:nvPr/>
        </p:nvSpPr>
        <p:spPr>
          <a:xfrm>
            <a:off x="885302" y="1760918"/>
            <a:ext cx="8767617"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GO RURAL Bestemmingsontwikkeling</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1E0003F-56E2-2115-406D-391999A18E8B}"/>
              </a:ext>
            </a:extLst>
          </p:cNvPr>
          <p:cNvSpPr txBox="1">
            <a:spLocks/>
          </p:cNvSpPr>
          <p:nvPr/>
        </p:nvSpPr>
        <p:spPr>
          <a:xfrm>
            <a:off x="885301" y="3429000"/>
            <a:ext cx="5210699"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Behandelt hoe je toeristische producten voor het platteland kunt ontwikkelen rond natuur, cultuur, eten en levensstijl - benadrukt netwerken met lokale producenten/belanghebbenden om de ervaring van gasten en de economische impact te vergroten.</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0F5A4E4E-F5AF-1645-990D-193FCEB20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8ECF6F2D-918C-66F0-354F-2041D9124E48}"/>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A2117391-BD96-C4BE-71E9-118E24CA3FE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8C798A6-B373-77A0-43B1-A4D35C817BA2}"/>
              </a:ext>
            </a:extLst>
          </p:cNvPr>
          <p:cNvSpPr/>
          <p:nvPr/>
        </p:nvSpPr>
        <p:spPr>
          <a:xfrm>
            <a:off x="9511150" y="2324428"/>
            <a:ext cx="194217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 naar </a:t>
            </a:r>
            <a:r>
              <a:rPr lang="en-IE" sz="2800" b="1" dirty="0">
                <a:solidFill>
                  <a:schemeClr val="bg1"/>
                </a:solidFill>
                <a:hlinkClick r:id="rId3">
                  <a:extLst>
                    <a:ext uri="{A12FA001-AC4F-418D-AE19-62706E023703}">
                      <ahyp:hlinkClr xmlns:ahyp="http://schemas.microsoft.com/office/drawing/2018/hyperlinkcolor" val="tx"/>
                    </a:ext>
                  </a:extLst>
                </a:hlinkClick>
              </a:rPr>
              <a:t>Toolkit</a:t>
            </a:r>
            <a:endParaRPr lang="en-IE" sz="2800" b="1" dirty="0">
              <a:solidFill>
                <a:schemeClr val="bg1"/>
              </a:solidFill>
            </a:endParaRPr>
          </a:p>
        </p:txBody>
      </p:sp>
    </p:spTree>
    <p:extLst>
      <p:ext uri="{BB962C8B-B14F-4D97-AF65-F5344CB8AC3E}">
        <p14:creationId xmlns:p14="http://schemas.microsoft.com/office/powerpoint/2010/main" val="1164527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5 </a:t>
            </a: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734625"/>
          </a:xfrm>
          <a:prstGeom prst="rect">
            <a:avLst/>
          </a:prstGeom>
          <a:noFill/>
        </p:spPr>
        <p:txBody>
          <a:bodyPr wrap="square" rtlCol="0">
            <a:spAutoFit/>
          </a:bodyPr>
          <a:lstStyle/>
          <a:p>
            <a:pPr algn="ctr">
              <a:lnSpc>
                <a:spcPts val="2520"/>
              </a:lnSpc>
            </a:pPr>
            <a:r>
              <a:rPr lang="en-IE" sz="2400" dirty="0">
                <a:solidFill>
                  <a:srgbClr val="414141"/>
                </a:solidFill>
              </a:rPr>
              <a:t>Gastervaring - Gastvrijheid met hart, impact en levensvatbaarheid</a:t>
            </a: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92374" y="61625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6 (deel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292374" y="1229510"/>
            <a:ext cx="4464312" cy="1055225"/>
          </a:xfrm>
          <a:prstGeom prst="rect">
            <a:avLst/>
          </a:prstGeom>
          <a:noFill/>
        </p:spPr>
        <p:txBody>
          <a:bodyPr wrap="square" rtlCol="0">
            <a:spAutoFit/>
          </a:bodyPr>
          <a:lstStyle/>
          <a:p>
            <a:pPr algn="ctr">
              <a:lnSpc>
                <a:spcPts val="2520"/>
              </a:lnSpc>
            </a:pPr>
            <a:r>
              <a:rPr lang="en-IE" sz="2400" dirty="0">
                <a:solidFill>
                  <a:srgbClr val="414141"/>
                </a:solidFill>
              </a:rPr>
              <a:t>Financiële planning en financiering</a:t>
            </a:r>
          </a:p>
          <a:p>
            <a:pPr algn="ctr">
              <a:lnSpc>
                <a:spcPts val="2520"/>
              </a:lnSpc>
            </a:pPr>
            <a:r>
              <a:rPr lang="en-IE" sz="2400" dirty="0">
                <a:solidFill>
                  <a:srgbClr val="414141"/>
                </a:solidFill>
              </a:rPr>
              <a:t>Opzetten en lanceren van Smart </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AE19CC8C-3A35-6472-E748-50666EB32906}"/>
              </a:ext>
            </a:extLst>
          </p:cNvPr>
          <p:cNvPicPr>
            <a:picLocks noGrp="1" noChangeAspect="1"/>
          </p:cNvPicPr>
          <p:nvPr>
            <p:ph type="pic" sz="quarter" idx="19"/>
          </p:nvPr>
        </p:nvPicPr>
        <p:blipFill>
          <a:blip r:embed="rId2"/>
          <a:srcRect l="2337" r="2337"/>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Tools en systemen voor efficiënte bedrijfsvoering</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6600" b="1" dirty="0"/>
              <a:t>Sectie 2</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sl-SI" sz="1200" dirty="0"/>
              <a:t>Fotocredits: Fossatun Pods &amp; Cottages, IJsland</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Tools en systemen voor efficiënte bedrijfsvoering</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Sectie 2</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Overzicht:</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3409628" y="4455381"/>
            <a:ext cx="8111204"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U leert hoe u boekingen, gastberichten, agenda's en check-ins kunt beheren zonder dat u daarvoor een groot budget of team nodig hebt.  We richten ons op goedkope opties die tijd besparen, stress verminderen en goed werken voor individuele verhuurders of kleine accommodaties.  U leert ook hoe u nuttige taken kunt automatiseren zonder dat dit ten koste gaat van de persoonlijke benadering. Met de juiste tools wordt het verhuren eenvoudiger en overzichtelijker.</a:t>
            </a:r>
          </a:p>
          <a:p>
            <a:pPr>
              <a:lnSpc>
                <a:spcPts val="2360"/>
              </a:lnSpc>
            </a:pPr>
            <a:endParaRPr lang="en-IE"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455381"/>
            <a:ext cx="2408846"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Dit gedeelte helpt u bij het kiezen van slimme, eenvoudige tools om uw hostingbedrijf soepel te runnen. </a:t>
            </a:r>
            <a:endParaRPr lang="en-IE" dirty="0"/>
          </a:p>
        </p:txBody>
      </p:sp>
      <p:pic>
        <p:nvPicPr>
          <p:cNvPr id="9" name="Picture Placeholder 8" descr="A hand holding a phone&#10;&#10;AI-generated content may be incorrect.">
            <a:extLst>
              <a:ext uri="{FF2B5EF4-FFF2-40B4-BE49-F238E27FC236}">
                <a16:creationId xmlns:a16="http://schemas.microsoft.com/office/drawing/2014/main" id="{B3FA0CF3-37AE-1C3C-7614-92DC4F3771B0}"/>
              </a:ext>
            </a:extLst>
          </p:cNvPr>
          <p:cNvPicPr>
            <a:picLocks noGrp="1" noChangeAspect="1"/>
          </p:cNvPicPr>
          <p:nvPr>
            <p:ph type="pic" sz="quarter" idx="67"/>
          </p:nvPr>
        </p:nvPicPr>
        <p:blipFill>
          <a:blip r:embed="rId2"/>
          <a:srcRect t="1175" b="1175"/>
          <a:stretch>
            <a:fillRect/>
          </a:stretch>
        </p:blipFill>
        <p:spPr/>
      </p:pic>
      <p:sp>
        <p:nvSpPr>
          <p:cNvPr id="10" name="Text Placeholder 7">
            <a:extLst>
              <a:ext uri="{FF2B5EF4-FFF2-40B4-BE49-F238E27FC236}">
                <a16:creationId xmlns:a16="http://schemas.microsoft.com/office/drawing/2014/main" id="{3186E773-8E45-7F9A-142F-B73427D306CE}"/>
              </a:ext>
            </a:extLst>
          </p:cNvPr>
          <p:cNvSpPr txBox="1">
            <a:spLocks/>
          </p:cNvSpPr>
          <p:nvPr/>
        </p:nvSpPr>
        <p:spPr>
          <a:xfrm>
            <a:off x="0" y="74986"/>
            <a:ext cx="5268056"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sl-SI" sz="1200" dirty="0">
                <a:solidFill>
                  <a:schemeClr val="bg1"/>
                </a:solidFill>
              </a:rPr>
              <a:t>Fotocredits: </a:t>
            </a:r>
          </a:p>
          <a:p>
            <a:pPr marL="0" indent="0" algn="ctr">
              <a:lnSpc>
                <a:spcPts val="1240"/>
              </a:lnSpc>
              <a:spcBef>
                <a:spcPts val="0"/>
              </a:spcBef>
              <a:buNone/>
            </a:pPr>
            <a:r>
              <a:rPr lang="sl-SI" sz="1200" dirty="0">
                <a:solidFill>
                  <a:schemeClr val="bg1"/>
                </a:solidFill>
              </a:rPr>
              <a:t>Deze foto van onbekende auteur is gelicentieerd onder de naam CC BY-NC-ND</a:t>
            </a: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B62E-661E-E8A3-6785-8D40A9572BE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752E43-493E-0FA7-2AFA-9DCD82469B6A}"/>
              </a:ext>
            </a:extLst>
          </p:cNvPr>
          <p:cNvSpPr txBox="1">
            <a:spLocks/>
          </p:cNvSpPr>
          <p:nvPr/>
        </p:nvSpPr>
        <p:spPr>
          <a:xfrm>
            <a:off x="629646" y="307773"/>
            <a:ext cx="685181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Inleiding - Tools en systemen voor efficiënte bedrijfsvoering</a:t>
            </a:r>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744F8B49-D69A-6E72-728B-56285D55571E}"/>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EB433A-48BA-2209-0B5B-A2026216FC41}"/>
              </a:ext>
            </a:extLst>
          </p:cNvPr>
          <p:cNvSpPr txBox="1">
            <a:spLocks/>
          </p:cNvSpPr>
          <p:nvPr/>
        </p:nvSpPr>
        <p:spPr>
          <a:xfrm>
            <a:off x="629645" y="1977101"/>
            <a:ext cx="962469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Het beheren van een kortetermijnverhuur hoeft niet ingewikkeld of duur te zijn. Met de juiste tools kan zelfs een enkele verhuurder georganiseerd blijven, snel reageren en gasten een geweldige ervaring bieden.  In dit gedeelte laten we je zien hoe je boekingen, kalenders en communicatie kunt beheren met behulp van eenvoudige systemen. Je leert ook hoe je tools kunt kiezen die passen bij je budget, locatie en type verblijf.</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We bekijken slimme manieren om zaken als incheckinstructies of beoordelingsverzoeken te automatiseren, zonder het persoonlijke contact te verliezen.  Bovendien ziet u hoe u op afstand kunt hosten met tools zoals slimme sloten of lokale contactpersonen.  Of u nu in een stad of op het platteland woont, het doel is om slimmer te werken – niet harder – en de controle te behouden.</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D9FAF786-B9E2-8826-964D-8E5C07EFAE8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20401" y="4727357"/>
            <a:ext cx="3580276" cy="2659133"/>
          </a:xfrm>
          <a:prstGeom prst="rect">
            <a:avLst/>
          </a:prstGeom>
        </p:spPr>
      </p:pic>
      <p:sp>
        <p:nvSpPr>
          <p:cNvPr id="3" name="TextBox 2">
            <a:extLst>
              <a:ext uri="{FF2B5EF4-FFF2-40B4-BE49-F238E27FC236}">
                <a16:creationId xmlns:a16="http://schemas.microsoft.com/office/drawing/2014/main" id="{3779196A-1ACC-6549-C2A9-947F08747415}"/>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Bron: </a:t>
            </a:r>
            <a:r>
              <a:rPr lang="en-US" dirty="0" err="1">
                <a:solidFill>
                  <a:srgbClr val="459597"/>
                </a:solidFill>
              </a:rPr>
              <a:t>Booking.com </a:t>
            </a:r>
            <a:r>
              <a:rPr lang="en-US" dirty="0">
                <a:solidFill>
                  <a:srgbClr val="459597"/>
                </a:solidFill>
              </a:rPr>
              <a:t>Partner Hub – "Geweldige gastervaringen bieden”</a:t>
            </a:r>
            <a:endParaRPr lang="en-IE" dirty="0">
              <a:solidFill>
                <a:srgbClr val="459597"/>
              </a:solidFill>
            </a:endParaRPr>
          </a:p>
        </p:txBody>
      </p:sp>
      <p:sp>
        <p:nvSpPr>
          <p:cNvPr id="7" name="Slide Number Placeholder 5">
            <a:extLst>
              <a:ext uri="{FF2B5EF4-FFF2-40B4-BE49-F238E27FC236}">
                <a16:creationId xmlns:a16="http://schemas.microsoft.com/office/drawing/2014/main" id="{724492B5-235D-D735-1EAC-806BFD8C626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Tree>
    <p:extLst>
      <p:ext uri="{BB962C8B-B14F-4D97-AF65-F5344CB8AC3E}">
        <p14:creationId xmlns:p14="http://schemas.microsoft.com/office/powerpoint/2010/main" val="351323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4631884" cy="803654"/>
          </a:xfrm>
          <a:prstGeom prst="rect">
            <a:avLst/>
          </a:prstGeom>
        </p:spPr>
        <p:txBody>
          <a:bodyPr/>
          <a:lstStyle/>
          <a:p>
            <a:r>
              <a:rPr lang="en-US" sz="2800" dirty="0"/>
              <a:t>De juiste tools kiezen voor uw hostingstijl</a:t>
            </a:r>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2389632"/>
            <a:ext cx="7511395" cy="3265476"/>
          </a:xfrm>
          <a:prstGeom prst="rect">
            <a:avLst/>
          </a:prstGeom>
        </p:spPr>
        <p:txBody>
          <a:bodyPr lIns="91440" tIns="45720" rIns="91440" bIns="45720" anchor="t"/>
          <a:lstStyle/>
          <a:p>
            <a:pPr>
              <a:lnSpc>
                <a:spcPts val="2340"/>
              </a:lnSpc>
            </a:pPr>
            <a:r>
              <a:rPr lang="en-GB" b="0" i="0" dirty="0">
                <a:effectLst/>
                <a:latin typeface="Calibri"/>
                <a:ea typeface="Calibri"/>
                <a:cs typeface="Calibri"/>
              </a:rPr>
              <a:t>U hebt geen geavanceerde of dure software nodig om een succesvolle kortetermijnverhuur te runnen.  Dit deel helpt u bij het vinden van eenvoudige en betaalbare tools die passen bij de omvang en stijl van uw accommodatie.</a:t>
            </a:r>
          </a:p>
          <a:p>
            <a:pPr>
              <a:lnSpc>
                <a:spcPts val="2340"/>
              </a:lnSpc>
            </a:pPr>
            <a:br>
              <a:rPr lang="en-GB" b="0" i="0" dirty="0">
                <a:effectLst/>
                <a:latin typeface="Calibri"/>
                <a:ea typeface="Calibri"/>
                <a:cs typeface="Calibri"/>
              </a:rPr>
            </a:br>
            <a:r>
              <a:rPr lang="en-GB" b="0" i="0" dirty="0">
                <a:effectLst/>
                <a:latin typeface="Calibri"/>
                <a:ea typeface="Calibri"/>
                <a:cs typeface="Calibri"/>
              </a:rPr>
              <a:t>Het doel is om georganiseerd en stressvrij te blijven, zelfs als u alleen host of op een kleine, landelijke locatie.</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pic>
        <p:nvPicPr>
          <p:cNvPr id="3" name="Picture 2">
            <a:extLst>
              <a:ext uri="{FF2B5EF4-FFF2-40B4-BE49-F238E27FC236}">
                <a16:creationId xmlns:a16="http://schemas.microsoft.com/office/drawing/2014/main" id="{36BF7190-0721-65D7-5EE5-5632A900E5C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83281" y="4241539"/>
            <a:ext cx="3580276" cy="2659133"/>
          </a:xfrm>
          <a:prstGeom prst="rect">
            <a:avLst/>
          </a:prstGeom>
        </p:spPr>
      </p:pic>
    </p:spTree>
    <p:extLst>
      <p:ext uri="{BB962C8B-B14F-4D97-AF65-F5344CB8AC3E}">
        <p14:creationId xmlns:p14="http://schemas.microsoft.com/office/powerpoint/2010/main" val="256586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56634A84-5C98-CBD9-A77D-685C1EFF3860}"/>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108561"/>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Eenvoudige, goedkope hulpmiddelen voor kleine eigendommen </a:t>
            </a:r>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3" y="1528286"/>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Wat te doen:</a:t>
            </a:r>
          </a:p>
        </p:txBody>
      </p:sp>
      <p:sp>
        <p:nvSpPr>
          <p:cNvPr id="5" name="Text Placeholder 4">
            <a:extLst>
              <a:ext uri="{FF2B5EF4-FFF2-40B4-BE49-F238E27FC236}">
                <a16:creationId xmlns:a16="http://schemas.microsoft.com/office/drawing/2014/main" id="{D4B51BCB-42B7-F1F0-EA7E-9D85F133E4F1}"/>
              </a:ext>
            </a:extLst>
          </p:cNvPr>
          <p:cNvSpPr txBox="1">
            <a:spLocks/>
          </p:cNvSpPr>
          <p:nvPr/>
        </p:nvSpPr>
        <p:spPr>
          <a:xfrm>
            <a:off x="629643" y="2416377"/>
            <a:ext cx="664374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Gebruik Google Sheets </a:t>
            </a:r>
            <a:r>
              <a:rPr lang="en-GB" sz="2200" dirty="0">
                <a:solidFill>
                  <a:srgbClr val="414141"/>
                </a:solidFill>
              </a:rPr>
              <a:t>om boekingen van gasten, schoonmaakschema's en onderhoudstaken bij te houden.</a:t>
            </a:r>
          </a:p>
          <a:p>
            <a:pPr marL="342900" indent="-342900">
              <a:lnSpc>
                <a:spcPts val="2240"/>
              </a:lnSpc>
              <a:buClr>
                <a:srgbClr val="459597"/>
              </a:buClr>
              <a:buFont typeface="Arial" panose="020B0604020202020204" pitchFamily="34" charset="0"/>
              <a:buChar char="•"/>
            </a:pPr>
            <a:r>
              <a:rPr lang="en-GB" sz="2200" b="1" dirty="0">
                <a:solidFill>
                  <a:srgbClr val="EC7C69"/>
                </a:solidFill>
              </a:rPr>
              <a:t>Maak gebruik van de ingebouwde tools van platforms </a:t>
            </a:r>
            <a:r>
              <a:rPr lang="en-GB" sz="2200" dirty="0">
                <a:solidFill>
                  <a:srgbClr val="414141"/>
                </a:solidFill>
              </a:rPr>
              <a:t>zoals Airbnb en </a:t>
            </a:r>
            <a:r>
              <a:rPr lang="en-GB" sz="2200" dirty="0" err="1">
                <a:solidFill>
                  <a:srgbClr val="414141"/>
                </a:solidFill>
              </a:rPr>
              <a:t>Booking.com </a:t>
            </a:r>
            <a:r>
              <a:rPr lang="en-GB" sz="2200" dirty="0">
                <a:solidFill>
                  <a:srgbClr val="414141"/>
                </a:solidFill>
              </a:rPr>
              <a:t>(kalender, berichten en beoordelingen).</a:t>
            </a:r>
          </a:p>
          <a:p>
            <a:pPr marL="342900" indent="-342900">
              <a:lnSpc>
                <a:spcPts val="2240"/>
              </a:lnSpc>
              <a:buClr>
                <a:srgbClr val="459597"/>
              </a:buClr>
              <a:buFont typeface="Arial" panose="020B0604020202020204" pitchFamily="34" charset="0"/>
              <a:buChar char="•"/>
            </a:pPr>
            <a:r>
              <a:rPr lang="en-GB" sz="2200" dirty="0">
                <a:solidFill>
                  <a:srgbClr val="414141"/>
                </a:solidFill>
              </a:rPr>
              <a:t>Probeer starttools zoals </a:t>
            </a:r>
            <a:r>
              <a:rPr lang="en-GB" sz="2200" b="1" dirty="0" err="1">
                <a:solidFill>
                  <a:srgbClr val="EC7C69"/>
                </a:solidFill>
              </a:rPr>
              <a:t>Lodgify </a:t>
            </a:r>
            <a:r>
              <a:rPr lang="en-GB" sz="2200" b="1" dirty="0">
                <a:solidFill>
                  <a:srgbClr val="EC7C69"/>
                </a:solidFill>
              </a:rPr>
              <a:t>Free Plan, </a:t>
            </a:r>
            <a:r>
              <a:rPr lang="en-GB" sz="2200" b="1" dirty="0" err="1">
                <a:solidFill>
                  <a:srgbClr val="EC7C69"/>
                </a:solidFill>
              </a:rPr>
              <a:t>Tokeet </a:t>
            </a:r>
            <a:r>
              <a:rPr lang="en-GB" sz="2200" b="1" dirty="0">
                <a:solidFill>
                  <a:srgbClr val="EC7C69"/>
                </a:solidFill>
              </a:rPr>
              <a:t>Basic of de gratis proefversie </a:t>
            </a:r>
            <a:r>
              <a:rPr lang="en-GB" sz="2200" b="1" dirty="0" err="1">
                <a:solidFill>
                  <a:srgbClr val="EC7C69"/>
                </a:solidFill>
              </a:rPr>
              <a:t>van Smoobu </a:t>
            </a:r>
            <a:r>
              <a:rPr lang="en-GB" sz="2200" dirty="0">
                <a:solidFill>
                  <a:srgbClr val="414141"/>
                </a:solidFill>
              </a:rPr>
              <a:t>om boekingen te centraliseren en berichten te automatiseren.</a:t>
            </a:r>
          </a:p>
          <a:p>
            <a:pPr marL="342900" indent="-342900">
              <a:lnSpc>
                <a:spcPts val="2240"/>
              </a:lnSpc>
              <a:buClr>
                <a:srgbClr val="459597"/>
              </a:buClr>
              <a:buFont typeface="Arial" panose="020B0604020202020204" pitchFamily="34" charset="0"/>
              <a:buChar char="•"/>
            </a:pPr>
            <a:r>
              <a:rPr lang="en-GB" sz="2200" b="1" dirty="0">
                <a:solidFill>
                  <a:srgbClr val="EC7C69"/>
                </a:solidFill>
              </a:rPr>
              <a:t>Kies een goed property management systeem (PMS)</a:t>
            </a:r>
          </a:p>
          <a:p>
            <a:pPr marL="342900" indent="-342900">
              <a:lnSpc>
                <a:spcPts val="2240"/>
              </a:lnSpc>
              <a:buClr>
                <a:srgbClr val="459597"/>
              </a:buClr>
              <a:buFont typeface="Arial" panose="020B0604020202020204" pitchFamily="34" charset="0"/>
              <a:buChar char="•"/>
            </a:pPr>
            <a:r>
              <a:rPr lang="en-GB" sz="2200" dirty="0">
                <a:solidFill>
                  <a:srgbClr val="414141"/>
                </a:solidFill>
              </a:rPr>
              <a:t>Print of gebruik pdf's om een eenvoudig </a:t>
            </a:r>
            <a:r>
              <a:rPr lang="en-GB" sz="2200" b="1" dirty="0">
                <a:solidFill>
                  <a:srgbClr val="EC7C69"/>
                </a:solidFill>
              </a:rPr>
              <a:t>'host control sheet' </a:t>
            </a:r>
            <a:r>
              <a:rPr lang="en-GB" sz="2200" dirty="0">
                <a:solidFill>
                  <a:srgbClr val="414141"/>
                </a:solidFill>
              </a:rPr>
              <a:t>te maken als u niet 100% op digitale tools wilt vertrouwen.</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F3CA5C7F-BBB1-9274-8BB9-1978E122F282}"/>
              </a:ext>
            </a:extLst>
          </p:cNvPr>
          <p:cNvSpPr txBox="1">
            <a:spLocks/>
          </p:cNvSpPr>
          <p:nvPr/>
        </p:nvSpPr>
        <p:spPr>
          <a:xfrm>
            <a:off x="7857597"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en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Begin met gratis versies en upgrade alleen als dat nodig is.</a:t>
            </a:r>
          </a:p>
          <a:p>
            <a:pPr marL="342900" indent="-342900" algn="l">
              <a:lnSpc>
                <a:spcPts val="2340"/>
              </a:lnSpc>
              <a:spcBef>
                <a:spcPts val="0"/>
              </a:spcBef>
              <a:buFont typeface="Arial" panose="020B0604020202020204" pitchFamily="34" charset="0"/>
              <a:buChar char="•"/>
            </a:pPr>
            <a:r>
              <a:rPr lang="en-IE" sz="2200" dirty="0"/>
              <a:t>Kies tools die beschikbaar zijn in uw taal of met een sterke klantenservice.</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360599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88cd1c382af0251bcf90e612a21e93a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5c85ac75a791f3f0689bc7f91c0f6e91"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0ACA41C-930E-4E41-93E5-8793E37E1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389</TotalTime>
  <Words>4791</Words>
  <Application>Microsoft Office PowerPoint</Application>
  <PresentationFormat>Widescreen</PresentationFormat>
  <Paragraphs>598</Paragraphs>
  <Slides>48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Cambria</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docId:84841AA83BFA22D589712ACD3C593292</cp:keywords>
  <cp:lastModifiedBy>Laura Magan (MMS,Ireland)</cp:lastModifiedBy>
  <cp:revision>66</cp:revision>
  <dcterms:created xsi:type="dcterms:W3CDTF">2020-10-14T13:32:04Z</dcterms:created>
  <dcterms:modified xsi:type="dcterms:W3CDTF">2026-02-12T18:35:00Z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