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47"/>
  </p:notesMasterIdLst>
  <p:sldIdLst>
    <p:sldId id="6454" r:id="rId5"/>
    <p:sldId id="7716" r:id="rId6"/>
    <p:sldId id="7774" r:id="rId7"/>
    <p:sldId id="6455" r:id="rId8"/>
    <p:sldId id="7710" r:id="rId9"/>
    <p:sldId id="7713" r:id="rId10"/>
    <p:sldId id="7717" r:id="rId11"/>
    <p:sldId id="7718" r:id="rId12"/>
    <p:sldId id="7720" r:id="rId13"/>
    <p:sldId id="7753" r:id="rId14"/>
    <p:sldId id="7754" r:id="rId15"/>
    <p:sldId id="7715" r:id="rId16"/>
    <p:sldId id="7755" r:id="rId17"/>
    <p:sldId id="7748" r:id="rId18"/>
    <p:sldId id="7749" r:id="rId19"/>
    <p:sldId id="7750" r:id="rId20"/>
    <p:sldId id="7751" r:id="rId21"/>
    <p:sldId id="7756" r:id="rId22"/>
    <p:sldId id="7757" r:id="rId23"/>
    <p:sldId id="7758" r:id="rId24"/>
    <p:sldId id="7759" r:id="rId25"/>
    <p:sldId id="7760" r:id="rId26"/>
    <p:sldId id="7761" r:id="rId27"/>
    <p:sldId id="7762" r:id="rId28"/>
    <p:sldId id="7763" r:id="rId29"/>
    <p:sldId id="7719" r:id="rId30"/>
    <p:sldId id="7764" r:id="rId31"/>
    <p:sldId id="7765" r:id="rId32"/>
    <p:sldId id="7766" r:id="rId33"/>
    <p:sldId id="7767" r:id="rId34"/>
    <p:sldId id="7768" r:id="rId35"/>
    <p:sldId id="7769" r:id="rId36"/>
    <p:sldId id="7770" r:id="rId37"/>
    <p:sldId id="7771" r:id="rId38"/>
    <p:sldId id="7772" r:id="rId39"/>
    <p:sldId id="6510" r:id="rId40"/>
    <p:sldId id="7727" r:id="rId41"/>
    <p:sldId id="7752" r:id="rId42"/>
    <p:sldId id="7741" r:id="rId43"/>
    <p:sldId id="7773" r:id="rId44"/>
    <p:sldId id="7740" r:id="rId45"/>
    <p:sldId id="7702"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AC5C0C-A832-9207-444C-F7B11B4E8A97}" name="Laura Magan (MMS,Ireland)" initials="LM" userId="S::Laura@momentumconsulting.ie::c3f3bbb9-9632-4ba0-9147-5662ad5f24a3" providerId="AD"/>
  <p188:author id="{5F7D6D1E-1627-C361-10E7-F5411C5295C7}" name="Kjartan Bollason - HOL" initials="KB" userId="S::kjartan@holar.is::1445eabb-cb7d-4a40-93f8-3a9d43ef6b96" providerId="AD"/>
  <p188:author id="{5B06AF7F-A50A-6EBB-BDEF-B338F78A1AA6}" name="Magnea Elínardóttir" initials="ME" userId="da796e0a37551b5d"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414141"/>
    <a:srgbClr val="459597"/>
    <a:srgbClr val="FBA63B"/>
    <a:srgbClr val="3E52D8"/>
    <a:srgbClr val="000000"/>
    <a:srgbClr val="82CCCA"/>
    <a:srgbClr val="E5BEAC"/>
    <a:srgbClr val="0C4659"/>
    <a:srgbClr val="F6BF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3804" autoAdjust="0"/>
    <p:restoredTop sz="94243" autoAdjust="0"/>
  </p:normalViewPr>
  <p:slideViewPr>
    <p:cSldViewPr snapToGrid="0" snapToObjects="1">
      <p:cViewPr varScale="1">
        <p:scale>
          <a:sx n="100" d="100"/>
          <a:sy n="100" d="100"/>
        </p:scale>
        <p:origin x="78" y="24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2/12/2026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 om de hoofdtekststijlen te bewerken</a:t>
            </a:r>
          </a:p>
          <a:p>
            <a:pPr lvl="1"/>
            <a:r>
              <a:rPr lang="en-GB"/>
              <a:t>Tweede niveau</a:t>
            </a:r>
          </a:p>
          <a:p>
            <a:pPr lvl="2"/>
            <a:r>
              <a:rPr lang="en-GB"/>
              <a:t>Derde niveau</a:t>
            </a:r>
          </a:p>
          <a:p>
            <a:pPr lvl="3"/>
            <a:r>
              <a:rPr lang="en-GB"/>
              <a:t>Vierde niveau</a:t>
            </a:r>
          </a:p>
          <a:p>
            <a:pPr lvl="4"/>
            <a:r>
              <a:rPr lang="en-GB"/>
              <a:t>Vijfde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D95157E-A71E-55A8-1F62-3426A526930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3">
            <a:extLst>
              <a:ext uri="{FF2B5EF4-FFF2-40B4-BE49-F238E27FC236}">
                <a16:creationId xmlns:a16="http://schemas.microsoft.com/office/drawing/2014/main" id="{60885DCE-C8D7-6AF1-E97D-C0906FA2C34E}"/>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6" name="Freeform 5">
            <a:extLst>
              <a:ext uri="{FF2B5EF4-FFF2-40B4-BE49-F238E27FC236}">
                <a16:creationId xmlns:a16="http://schemas.microsoft.com/office/drawing/2014/main" id="{AD4C676E-7732-D3E8-E2D3-7EA8FC0C68F3}"/>
              </a:ext>
            </a:extLst>
          </p:cNvPr>
          <p:cNvSpPr/>
          <p:nvPr userDrawn="1"/>
        </p:nvSpPr>
        <p:spPr>
          <a:xfrm rot="16200000">
            <a:off x="2292718" y="-1255664"/>
            <a:ext cx="5365386" cy="9950822"/>
          </a:xfrm>
          <a:custGeom>
            <a:avLst/>
            <a:gdLst>
              <a:gd name="connsiteX0" fmla="*/ 6169486 w 6169486"/>
              <a:gd name="connsiteY0" fmla="*/ 2360940 h 11442131"/>
              <a:gd name="connsiteX1" fmla="*/ 6169486 w 6169486"/>
              <a:gd name="connsiteY1" fmla="*/ 3979283 h 11442131"/>
              <a:gd name="connsiteX2" fmla="*/ 6169486 w 6169486"/>
              <a:gd name="connsiteY2" fmla="*/ 6173285 h 11442131"/>
              <a:gd name="connsiteX3" fmla="*/ 6169486 w 6169486"/>
              <a:gd name="connsiteY3" fmla="*/ 6368076 h 11442131"/>
              <a:gd name="connsiteX4" fmla="*/ 6169486 w 6169486"/>
              <a:gd name="connsiteY4" fmla="*/ 7791628 h 11442131"/>
              <a:gd name="connsiteX5" fmla="*/ 6163048 w 6169486"/>
              <a:gd name="connsiteY5" fmla="*/ 7791628 h 11442131"/>
              <a:gd name="connsiteX6" fmla="*/ 6169486 w 6169486"/>
              <a:gd name="connsiteY6" fmla="*/ 7986419 h 11442131"/>
              <a:gd name="connsiteX7" fmla="*/ 3084743 w 6169486"/>
              <a:gd name="connsiteY7" fmla="*/ 11442131 h 11442131"/>
              <a:gd name="connsiteX8" fmla="*/ 1 w 6169486"/>
              <a:gd name="connsiteY8" fmla="*/ 7986419 h 11442131"/>
              <a:gd name="connsiteX9" fmla="*/ 6440 w 6169486"/>
              <a:gd name="connsiteY9" fmla="*/ 7791628 h 11442131"/>
              <a:gd name="connsiteX10" fmla="*/ 1 w 6169486"/>
              <a:gd name="connsiteY10" fmla="*/ 7791628 h 11442131"/>
              <a:gd name="connsiteX11" fmla="*/ 1 w 6169486"/>
              <a:gd name="connsiteY11" fmla="*/ 6368076 h 11442131"/>
              <a:gd name="connsiteX12" fmla="*/ 1 w 6169486"/>
              <a:gd name="connsiteY12" fmla="*/ 6173285 h 11442131"/>
              <a:gd name="connsiteX13" fmla="*/ 1 w 6169486"/>
              <a:gd name="connsiteY13" fmla="*/ 5625507 h 11442131"/>
              <a:gd name="connsiteX14" fmla="*/ 0 w 6169486"/>
              <a:gd name="connsiteY14" fmla="*/ 5625479 h 11442131"/>
              <a:gd name="connsiteX15" fmla="*/ 1 w 6169486"/>
              <a:gd name="connsiteY15" fmla="*/ 5625330 h 11442131"/>
              <a:gd name="connsiteX16" fmla="*/ 1 w 6169486"/>
              <a:gd name="connsiteY16" fmla="*/ 5430689 h 11442131"/>
              <a:gd name="connsiteX17" fmla="*/ 0 w 6169486"/>
              <a:gd name="connsiteY17" fmla="*/ 5430689 h 11442131"/>
              <a:gd name="connsiteX18" fmla="*/ 0 w 6169486"/>
              <a:gd name="connsiteY18" fmla="*/ 4007136 h 11442131"/>
              <a:gd name="connsiteX19" fmla="*/ 0 w 6169486"/>
              <a:gd name="connsiteY19" fmla="*/ 3812346 h 11442131"/>
              <a:gd name="connsiteX20" fmla="*/ 0 w 6169486"/>
              <a:gd name="connsiteY20" fmla="*/ 1618343 h 11442131"/>
              <a:gd name="connsiteX21" fmla="*/ 0 w 6169486"/>
              <a:gd name="connsiteY21" fmla="*/ 0 h 11442131"/>
              <a:gd name="connsiteX22" fmla="*/ 6169485 w 6169486"/>
              <a:gd name="connsiteY22" fmla="*/ 0 h 11442131"/>
              <a:gd name="connsiteX23" fmla="*/ 6169485 w 6169486"/>
              <a:gd name="connsiteY23" fmla="*/ 1618343 h 11442131"/>
              <a:gd name="connsiteX24" fmla="*/ 6169485 w 6169486"/>
              <a:gd name="connsiteY24" fmla="*/ 2360940 h 1144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69486" h="11442131">
                <a:moveTo>
                  <a:pt x="6169486" y="2360940"/>
                </a:moveTo>
                <a:lnTo>
                  <a:pt x="6169486" y="3979283"/>
                </a:lnTo>
                <a:lnTo>
                  <a:pt x="6169486" y="6173285"/>
                </a:lnTo>
                <a:lnTo>
                  <a:pt x="6169486" y="6368076"/>
                </a:lnTo>
                <a:lnTo>
                  <a:pt x="6169486" y="7791628"/>
                </a:lnTo>
                <a:lnTo>
                  <a:pt x="6163048" y="7791628"/>
                </a:lnTo>
                <a:cubicBezTo>
                  <a:pt x="6169486" y="7856559"/>
                  <a:pt x="6169486" y="7921492"/>
                  <a:pt x="6169486" y="7986419"/>
                </a:cubicBezTo>
                <a:cubicBezTo>
                  <a:pt x="6169486" y="9898246"/>
                  <a:pt x="4791336" y="11442131"/>
                  <a:pt x="3084743" y="11442131"/>
                </a:cubicBezTo>
                <a:cubicBezTo>
                  <a:pt x="1378155" y="11442131"/>
                  <a:pt x="1" y="9891026"/>
                  <a:pt x="1" y="7986419"/>
                </a:cubicBezTo>
                <a:cubicBezTo>
                  <a:pt x="1" y="7921491"/>
                  <a:pt x="1" y="7849343"/>
                  <a:pt x="6440" y="7791628"/>
                </a:cubicBezTo>
                <a:lnTo>
                  <a:pt x="1" y="7791628"/>
                </a:lnTo>
                <a:lnTo>
                  <a:pt x="1" y="6368076"/>
                </a:lnTo>
                <a:lnTo>
                  <a:pt x="1" y="6173285"/>
                </a:lnTo>
                <a:lnTo>
                  <a:pt x="1" y="5625507"/>
                </a:lnTo>
                <a:lnTo>
                  <a:pt x="0" y="5625479"/>
                </a:lnTo>
                <a:lnTo>
                  <a:pt x="1" y="5625330"/>
                </a:lnTo>
                <a:lnTo>
                  <a:pt x="1" y="5430689"/>
                </a:lnTo>
                <a:lnTo>
                  <a:pt x="0" y="5430689"/>
                </a:lnTo>
                <a:lnTo>
                  <a:pt x="0" y="4007136"/>
                </a:lnTo>
                <a:lnTo>
                  <a:pt x="0" y="3812346"/>
                </a:lnTo>
                <a:lnTo>
                  <a:pt x="0" y="1618343"/>
                </a:lnTo>
                <a:lnTo>
                  <a:pt x="0" y="0"/>
                </a:lnTo>
                <a:lnTo>
                  <a:pt x="6169485" y="0"/>
                </a:lnTo>
                <a:lnTo>
                  <a:pt x="6169485" y="1618343"/>
                </a:lnTo>
                <a:lnTo>
                  <a:pt x="6169485" y="236094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8" name="Straight Connector 7">
            <a:extLst>
              <a:ext uri="{FF2B5EF4-FFF2-40B4-BE49-F238E27FC236}">
                <a16:creationId xmlns:a16="http://schemas.microsoft.com/office/drawing/2014/main" id="{69B3E50F-328F-F8F2-B4FC-E98D32A2BA10}"/>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777E87BF-C717-8C01-C3DE-2F6C67BAF8CB}"/>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10" name="Slide Number Placeholder 5">
            <a:extLst>
              <a:ext uri="{FF2B5EF4-FFF2-40B4-BE49-F238E27FC236}">
                <a16:creationId xmlns:a16="http://schemas.microsoft.com/office/drawing/2014/main" id="{BEE23C8C-24BD-C4EF-0305-67F1EBFBCE66}"/>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Picture Placeholder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B4FD219C-75FC-6B1C-4D98-EA7F48C45DBC}"/>
              </a:ext>
            </a:extLst>
          </p:cNvPr>
          <p:cNvSpPr/>
          <p:nvPr userDrawn="1"/>
        </p:nvSpPr>
        <p:spPr>
          <a:xfrm rot="5400000">
            <a:off x="8063787" y="-823539"/>
            <a:ext cx="2914257" cy="534216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FE0D0117-94BB-C642-ECB1-D663AEC27A6D}"/>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4AAAA6FD-BBCF-6447-0ED3-73C99B26C627}"/>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Slide Number Placeholder 5">
            <a:extLst>
              <a:ext uri="{FF2B5EF4-FFF2-40B4-BE49-F238E27FC236}">
                <a16:creationId xmlns:a16="http://schemas.microsoft.com/office/drawing/2014/main" id="{C45164B7-CD17-B9D8-13CA-084EDB0A49D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5" name="Text Placeholder 17">
            <a:extLst>
              <a:ext uri="{FF2B5EF4-FFF2-40B4-BE49-F238E27FC236}">
                <a16:creationId xmlns:a16="http://schemas.microsoft.com/office/drawing/2014/main" id="{D16C9C5A-6DAA-6C0E-7037-D2BF131B5E64}"/>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6" name="Text Placeholder 23">
            <a:extLst>
              <a:ext uri="{FF2B5EF4-FFF2-40B4-BE49-F238E27FC236}">
                <a16:creationId xmlns:a16="http://schemas.microsoft.com/office/drawing/2014/main" id="{012DF455-B972-65C7-2DEA-EFC98D6DC42E}"/>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BAB78132-3A4E-B9A9-5171-B4D087809DD2}"/>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Picture Placeholder 20">
            <a:extLst>
              <a:ext uri="{FF2B5EF4-FFF2-40B4-BE49-F238E27FC236}">
                <a16:creationId xmlns:a16="http://schemas.microsoft.com/office/drawing/2014/main" id="{AF9748D7-0BDD-6FC5-D2F0-37AC0FA7A337}"/>
              </a:ext>
            </a:extLst>
          </p:cNvPr>
          <p:cNvSpPr>
            <a:spLocks noGrp="1"/>
          </p:cNvSpPr>
          <p:nvPr>
            <p:ph type="pic" sz="quarter" idx="67"/>
          </p:nvPr>
        </p:nvSpPr>
        <p:spPr>
          <a:xfrm>
            <a:off x="-1" y="178005"/>
            <a:ext cx="7607445" cy="3354626"/>
          </a:xfrm>
          <a:custGeom>
            <a:avLst/>
            <a:gdLst>
              <a:gd name="connsiteX0" fmla="*/ 0 w 7607445"/>
              <a:gd name="connsiteY0" fmla="*/ 0 h 3354626"/>
              <a:gd name="connsiteX1" fmla="*/ 2057401 w 7607445"/>
              <a:gd name="connsiteY1" fmla="*/ 0 h 3354626"/>
              <a:gd name="connsiteX2" fmla="*/ 4013534 w 7607445"/>
              <a:gd name="connsiteY2" fmla="*/ 0 h 3354626"/>
              <a:gd name="connsiteX3" fmla="*/ 4127503 w 7607445"/>
              <a:gd name="connsiteY3" fmla="*/ 0 h 3354626"/>
              <a:gd name="connsiteX4" fmla="*/ 6070935 w 7607445"/>
              <a:gd name="connsiteY4" fmla="*/ 0 h 3354626"/>
              <a:gd name="connsiteX5" fmla="*/ 6070935 w 7607445"/>
              <a:gd name="connsiteY5" fmla="*/ 3501 h 3354626"/>
              <a:gd name="connsiteX6" fmla="*/ 6184905 w 7607445"/>
              <a:gd name="connsiteY6" fmla="*/ 0 h 3354626"/>
              <a:gd name="connsiteX7" fmla="*/ 7471829 w 7607445"/>
              <a:gd name="connsiteY7" fmla="*/ 382501 h 3354626"/>
              <a:gd name="connsiteX8" fmla="*/ 7598074 w 7607445"/>
              <a:gd name="connsiteY8" fmla="*/ 477664 h 3354626"/>
              <a:gd name="connsiteX9" fmla="*/ 7489864 w 7607445"/>
              <a:gd name="connsiteY9" fmla="*/ 544701 h 3354626"/>
              <a:gd name="connsiteX10" fmla="*/ 6849834 w 7607445"/>
              <a:gd name="connsiteY10" fmla="*/ 1669539 h 3354626"/>
              <a:gd name="connsiteX11" fmla="*/ 7488340 w 7607445"/>
              <a:gd name="connsiteY11" fmla="*/ 2794379 h 3354626"/>
              <a:gd name="connsiteX12" fmla="*/ 7607445 w 7607445"/>
              <a:gd name="connsiteY12" fmla="*/ 2868214 h 3354626"/>
              <a:gd name="connsiteX13" fmla="*/ 7596485 w 7607445"/>
              <a:gd name="connsiteY13" fmla="*/ 2878084 h 3354626"/>
              <a:gd name="connsiteX14" fmla="*/ 6184904 w 7607445"/>
              <a:gd name="connsiteY14" fmla="*/ 3354626 h 3354626"/>
              <a:gd name="connsiteX15" fmla="*/ 6070933 w 7607445"/>
              <a:gd name="connsiteY15" fmla="*/ 3351125 h 3354626"/>
              <a:gd name="connsiteX16" fmla="*/ 6070933 w 7607445"/>
              <a:gd name="connsiteY16" fmla="*/ 3354626 h 3354626"/>
              <a:gd name="connsiteX17" fmla="*/ 4127503 w 7607445"/>
              <a:gd name="connsiteY17" fmla="*/ 3354626 h 3354626"/>
              <a:gd name="connsiteX18" fmla="*/ 4013532 w 7607445"/>
              <a:gd name="connsiteY18" fmla="*/ 3354626 h 3354626"/>
              <a:gd name="connsiteX19" fmla="*/ 2057401 w 7607445"/>
              <a:gd name="connsiteY19" fmla="*/ 3354626 h 3354626"/>
              <a:gd name="connsiteX20" fmla="*/ 0 w 7607445"/>
              <a:gd name="connsiteY20" fmla="*/ 3354626 h 335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607445" h="3354626">
                <a:moveTo>
                  <a:pt x="0" y="0"/>
                </a:moveTo>
                <a:lnTo>
                  <a:pt x="2057401" y="0"/>
                </a:lnTo>
                <a:lnTo>
                  <a:pt x="4013534" y="0"/>
                </a:lnTo>
                <a:lnTo>
                  <a:pt x="4127503" y="0"/>
                </a:lnTo>
                <a:lnTo>
                  <a:pt x="6070935" y="0"/>
                </a:lnTo>
                <a:lnTo>
                  <a:pt x="6070935" y="3501"/>
                </a:lnTo>
                <a:cubicBezTo>
                  <a:pt x="6108924" y="0"/>
                  <a:pt x="6146915" y="0"/>
                  <a:pt x="6184905" y="0"/>
                </a:cubicBezTo>
                <a:cubicBezTo>
                  <a:pt x="6674291" y="0"/>
                  <a:pt x="7122472" y="143433"/>
                  <a:pt x="7471829" y="382501"/>
                </a:cubicBezTo>
                <a:lnTo>
                  <a:pt x="7598074" y="477664"/>
                </a:lnTo>
                <a:lnTo>
                  <a:pt x="7489864" y="544701"/>
                </a:lnTo>
                <a:cubicBezTo>
                  <a:pt x="7099290" y="811726"/>
                  <a:pt x="6849834" y="1216089"/>
                  <a:pt x="6849834" y="1669539"/>
                </a:cubicBezTo>
                <a:cubicBezTo>
                  <a:pt x="6849834" y="2122992"/>
                  <a:pt x="7098129" y="2527355"/>
                  <a:pt x="7488340" y="2794379"/>
                </a:cubicBezTo>
                <a:lnTo>
                  <a:pt x="7607445" y="2868214"/>
                </a:lnTo>
                <a:lnTo>
                  <a:pt x="7596485" y="2878084"/>
                </a:lnTo>
                <a:cubicBezTo>
                  <a:pt x="7231761" y="3173094"/>
                  <a:pt x="6733385" y="3354626"/>
                  <a:pt x="6184904" y="3354626"/>
                </a:cubicBezTo>
                <a:cubicBezTo>
                  <a:pt x="6146915" y="3354626"/>
                  <a:pt x="6104701" y="3354626"/>
                  <a:pt x="6070933" y="3351125"/>
                </a:cubicBezTo>
                <a:lnTo>
                  <a:pt x="6070933" y="3354626"/>
                </a:lnTo>
                <a:lnTo>
                  <a:pt x="4127503" y="3354626"/>
                </a:lnTo>
                <a:lnTo>
                  <a:pt x="4013532" y="3354626"/>
                </a:lnTo>
                <a:lnTo>
                  <a:pt x="2057401" y="3354626"/>
                </a:lnTo>
                <a:lnTo>
                  <a:pt x="0" y="33546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87A9ACD9-627B-6C3B-7A40-F2AC892B40B8}"/>
              </a:ext>
            </a:extLst>
          </p:cNvPr>
          <p:cNvSpPr/>
          <p:nvPr userDrawn="1"/>
        </p:nvSpPr>
        <p:spPr>
          <a:xfrm flipH="1">
            <a:off x="7210213" y="486667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4" name="Freeform 3">
            <a:extLst>
              <a:ext uri="{FF2B5EF4-FFF2-40B4-BE49-F238E27FC236}">
                <a16:creationId xmlns:a16="http://schemas.microsoft.com/office/drawing/2014/main" id="{42161088-F147-03B9-82A2-ABA0FAEC0859}"/>
              </a:ext>
            </a:extLst>
          </p:cNvPr>
          <p:cNvSpPr/>
          <p:nvPr userDrawn="1"/>
        </p:nvSpPr>
        <p:spPr>
          <a:xfrm>
            <a:off x="-39761" y="210639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object 3">
            <a:extLst>
              <a:ext uri="{FF2B5EF4-FFF2-40B4-BE49-F238E27FC236}">
                <a16:creationId xmlns:a16="http://schemas.microsoft.com/office/drawing/2014/main" id="{40114CE1-EE4D-2283-480C-C140323D1D4D}"/>
              </a:ext>
            </a:extLst>
          </p:cNvPr>
          <p:cNvSpPr/>
          <p:nvPr userDrawn="1"/>
        </p:nvSpPr>
        <p:spPr>
          <a:xfrm>
            <a:off x="9232269" y="77805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6" name="Picture Placeholder 29">
            <a:extLst>
              <a:ext uri="{FF2B5EF4-FFF2-40B4-BE49-F238E27FC236}">
                <a16:creationId xmlns:a16="http://schemas.microsoft.com/office/drawing/2014/main" id="{F9969BE5-7FD8-7292-B663-5FCB3C973E6A}"/>
              </a:ext>
            </a:extLst>
          </p:cNvPr>
          <p:cNvSpPr>
            <a:spLocks noGrp="1"/>
          </p:cNvSpPr>
          <p:nvPr>
            <p:ph type="pic" sz="quarter" idx="19"/>
          </p:nvPr>
        </p:nvSpPr>
        <p:spPr>
          <a:xfrm>
            <a:off x="5957002" y="100428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D0C3E9C-B689-4405-70AF-38AF508FD85C}"/>
              </a:ext>
            </a:extLst>
          </p:cNvPr>
          <p:cNvSpPr>
            <a:spLocks noGrp="1"/>
          </p:cNvSpPr>
          <p:nvPr>
            <p:ph type="body" sz="quarter" idx="15" hasCustomPrompt="1"/>
          </p:nvPr>
        </p:nvSpPr>
        <p:spPr>
          <a:xfrm>
            <a:off x="553654" y="388671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a:t>Epic Stays</a:t>
            </a:r>
          </a:p>
        </p:txBody>
      </p:sp>
      <p:sp>
        <p:nvSpPr>
          <p:cNvPr id="8" name="Text Placeholder 23">
            <a:extLst>
              <a:ext uri="{FF2B5EF4-FFF2-40B4-BE49-F238E27FC236}">
                <a16:creationId xmlns:a16="http://schemas.microsoft.com/office/drawing/2014/main" id="{FD92A847-B5A8-BC27-6A6B-0E522D3BE4EF}"/>
              </a:ext>
            </a:extLst>
          </p:cNvPr>
          <p:cNvSpPr>
            <a:spLocks noGrp="1"/>
          </p:cNvSpPr>
          <p:nvPr>
            <p:ph type="body" sz="quarter" idx="16" hasCustomPrompt="1"/>
          </p:nvPr>
        </p:nvSpPr>
        <p:spPr>
          <a:xfrm>
            <a:off x="553654" y="326398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9" name="Text Placeholder 23">
            <a:extLst>
              <a:ext uri="{FF2B5EF4-FFF2-40B4-BE49-F238E27FC236}">
                <a16:creationId xmlns:a16="http://schemas.microsoft.com/office/drawing/2014/main" id="{70DC3680-A607-C1BB-FE0C-C7C138ABBA85}"/>
              </a:ext>
            </a:extLst>
          </p:cNvPr>
          <p:cNvSpPr>
            <a:spLocks noGrp="1"/>
          </p:cNvSpPr>
          <p:nvPr>
            <p:ph type="body" sz="quarter" idx="17" hasCustomPrompt="1"/>
          </p:nvPr>
        </p:nvSpPr>
        <p:spPr>
          <a:xfrm>
            <a:off x="7210213" y="502164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pic>
        <p:nvPicPr>
          <p:cNvPr id="11" name="Picture 10">
            <a:extLst>
              <a:ext uri="{FF2B5EF4-FFF2-40B4-BE49-F238E27FC236}">
                <a16:creationId xmlns:a16="http://schemas.microsoft.com/office/drawing/2014/main" id="{E2EC2899-96AC-B2F0-9F8D-8B46916F3DD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36176" y="150906"/>
            <a:ext cx="2882520" cy="1786177"/>
          </a:xfrm>
          <a:prstGeom prst="rect">
            <a:avLst/>
          </a:prstGeom>
        </p:spPr>
      </p:pic>
      <p:sp>
        <p:nvSpPr>
          <p:cNvPr id="13" name="Text Placeholder 23">
            <a:extLst>
              <a:ext uri="{FF2B5EF4-FFF2-40B4-BE49-F238E27FC236}">
                <a16:creationId xmlns:a16="http://schemas.microsoft.com/office/drawing/2014/main" id="{5FC03FB8-9D58-35FE-9CB2-5F0F185042D0}"/>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grpSp>
        <p:nvGrpSpPr>
          <p:cNvPr id="18" name="Group 17">
            <a:extLst>
              <a:ext uri="{FF2B5EF4-FFF2-40B4-BE49-F238E27FC236}">
                <a16:creationId xmlns:a16="http://schemas.microsoft.com/office/drawing/2014/main" id="{67706E8F-EF3D-AD8E-1B32-B24AACCECD87}"/>
              </a:ext>
            </a:extLst>
          </p:cNvPr>
          <p:cNvGrpSpPr/>
          <p:nvPr userDrawn="1"/>
        </p:nvGrpSpPr>
        <p:grpSpPr>
          <a:xfrm>
            <a:off x="441852" y="5691396"/>
            <a:ext cx="6969049" cy="851642"/>
            <a:chOff x="441852" y="5691396"/>
            <a:chExt cx="6969049" cy="851642"/>
          </a:xfrm>
        </p:grpSpPr>
        <p:pic>
          <p:nvPicPr>
            <p:cNvPr id="20" name="Picture 19" descr="Co-funded by the European Union logo in png for web usage">
              <a:extLst>
                <a:ext uri="{FF2B5EF4-FFF2-40B4-BE49-F238E27FC236}">
                  <a16:creationId xmlns:a16="http://schemas.microsoft.com/office/drawing/2014/main" id="{A7876485-B0AD-AC38-5465-946456B552B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22" name="Rectangle 21">
              <a:extLst>
                <a:ext uri="{FF2B5EF4-FFF2-40B4-BE49-F238E27FC236}">
                  <a16:creationId xmlns:a16="http://schemas.microsoft.com/office/drawing/2014/main" id="{E9BD1F0C-FF46-E608-AD7F-870FCCB903A2}"/>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23" name="Group 22">
              <a:extLst>
                <a:ext uri="{FF2B5EF4-FFF2-40B4-BE49-F238E27FC236}">
                  <a16:creationId xmlns:a16="http://schemas.microsoft.com/office/drawing/2014/main" id="{65E0B375-E255-82A3-1629-38D751A46094}"/>
                </a:ext>
              </a:extLst>
            </p:cNvPr>
            <p:cNvGrpSpPr/>
            <p:nvPr userDrawn="1"/>
          </p:nvGrpSpPr>
          <p:grpSpPr>
            <a:xfrm>
              <a:off x="441852" y="5691396"/>
              <a:ext cx="1307461" cy="742180"/>
              <a:chOff x="340586" y="8789227"/>
              <a:chExt cx="1307461" cy="742180"/>
            </a:xfrm>
          </p:grpSpPr>
          <p:sp>
            <p:nvSpPr>
              <p:cNvPr id="24" name="Rectangle 23">
                <a:extLst>
                  <a:ext uri="{FF2B5EF4-FFF2-40B4-BE49-F238E27FC236}">
                    <a16:creationId xmlns:a16="http://schemas.microsoft.com/office/drawing/2014/main" id="{F9B0CFEA-4D59-7707-DAEC-5F89E1F8C4E6}"/>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26" name="Picture 25">
                <a:extLst>
                  <a:ext uri="{FF2B5EF4-FFF2-40B4-BE49-F238E27FC236}">
                    <a16:creationId xmlns:a16="http://schemas.microsoft.com/office/drawing/2014/main" id="{57E9D4BB-93F9-3498-A773-A12FBA11AC4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F7ADCD6-408D-3559-301A-0D93007D9EE3}"/>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DCC26179-76A4-2FB2-9241-2D673E326B8F}"/>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4" name="Text Placeholder 17">
            <a:extLst>
              <a:ext uri="{FF2B5EF4-FFF2-40B4-BE49-F238E27FC236}">
                <a16:creationId xmlns:a16="http://schemas.microsoft.com/office/drawing/2014/main" id="{DC075A4D-378E-8521-B351-D1A86D500498}"/>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5" name="Text Placeholder 23">
            <a:extLst>
              <a:ext uri="{FF2B5EF4-FFF2-40B4-BE49-F238E27FC236}">
                <a16:creationId xmlns:a16="http://schemas.microsoft.com/office/drawing/2014/main" id="{4C1D36A7-5DE5-F471-68D2-43D94F55297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6" name="Picture 5">
            <a:extLst>
              <a:ext uri="{FF2B5EF4-FFF2-40B4-BE49-F238E27FC236}">
                <a16:creationId xmlns:a16="http://schemas.microsoft.com/office/drawing/2014/main" id="{4869EC42-7837-CE5C-3F66-D8E3EBBB1750}"/>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7" name="Straight Connector 6">
            <a:extLst>
              <a:ext uri="{FF2B5EF4-FFF2-40B4-BE49-F238E27FC236}">
                <a16:creationId xmlns:a16="http://schemas.microsoft.com/office/drawing/2014/main" id="{26E8BE0F-C64C-3948-D193-30B9D982337E}"/>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6B9F024A-7DF8-0BE1-7F72-218696916B1F}"/>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9" name="Slide Number Placeholder 5">
            <a:extLst>
              <a:ext uri="{FF2B5EF4-FFF2-40B4-BE49-F238E27FC236}">
                <a16:creationId xmlns:a16="http://schemas.microsoft.com/office/drawing/2014/main" id="{C567DA9D-40C0-A9C7-EB6A-4AB7765467F1}"/>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8857238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FACD8D2-6EA7-0F95-6CD7-DD81A8265EA1}"/>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a:extLst>
              <a:ext uri="{FF2B5EF4-FFF2-40B4-BE49-F238E27FC236}">
                <a16:creationId xmlns:a16="http://schemas.microsoft.com/office/drawing/2014/main" id="{D79055D7-C6ED-5424-F610-FCB51A8491AA}"/>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5" name="Text Placeholder 17">
            <a:extLst>
              <a:ext uri="{FF2B5EF4-FFF2-40B4-BE49-F238E27FC236}">
                <a16:creationId xmlns:a16="http://schemas.microsoft.com/office/drawing/2014/main" id="{E7AF8545-8E36-B1E3-1735-89146E323C5C}"/>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53E3C420-3EF1-C6B6-1710-7584BA7C3470}"/>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7" name="Picture 6">
            <a:extLst>
              <a:ext uri="{FF2B5EF4-FFF2-40B4-BE49-F238E27FC236}">
                <a16:creationId xmlns:a16="http://schemas.microsoft.com/office/drawing/2014/main" id="{3635EECE-0A40-5F00-99EA-C5FBF2BB24E6}"/>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8" name="Straight Connector 7">
            <a:extLst>
              <a:ext uri="{FF2B5EF4-FFF2-40B4-BE49-F238E27FC236}">
                <a16:creationId xmlns:a16="http://schemas.microsoft.com/office/drawing/2014/main" id="{27AD4B03-C4E2-25D1-6B39-4FA72B562283}"/>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B23D2321-4718-D3BE-89CE-325DF75B5180}"/>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11" name="Slide Number Placeholder 5">
            <a:extLst>
              <a:ext uri="{FF2B5EF4-FFF2-40B4-BE49-F238E27FC236}">
                <a16:creationId xmlns:a16="http://schemas.microsoft.com/office/drawing/2014/main" id="{9F69D067-A695-9C67-81FF-0D18FBC18B4F}"/>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6186152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37DD6BF8-A227-A2E7-1CCF-D7A288F7B9D8}"/>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C18E5655-9730-11B0-974F-6EEFEB0A898D}"/>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686A1EDE-E627-AC9B-D6AC-AAB7E4E8382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300ADDD6-3971-E579-EA57-A17F63BF8708}"/>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33A48EFF-3A61-15D0-0E2B-A3E1525F4D01}"/>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6CCE3ABF-5648-9712-4386-BBA639C0EE46}"/>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5C1B31C9-8222-063C-5D51-E23E2A23ED1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58479167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81E756-E947-FD4A-8A23-D2C983A1A8BD}" type="datetimeFigureOut">
              <a:rPr lang="en-US" smtClean="0"/>
              <a:t>2/12/2026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11708764" y="6546433"/>
            <a:ext cx="473489" cy="311567"/>
          </a:xfrm>
          <a:prstGeom prst="rect">
            <a:avLst/>
          </a:prstGeom>
        </p:spPr>
        <p:txBody>
          <a:bodyPr/>
          <a:lstStyle/>
          <a:p>
            <a:fld id="{2330669D-EC37-AA42-8CD3-B0788BD38FC6}" type="slidenum">
              <a:rPr lang="en-US" smtClean="0"/>
              <a:t>‹#›</a:t>
            </a:fld>
            <a:endParaRPr lang="en-US" dirty="0"/>
          </a:p>
        </p:txBody>
      </p:sp>
    </p:spTree>
    <p:extLst>
      <p:ext uri="{BB962C8B-B14F-4D97-AF65-F5344CB8AC3E}">
        <p14:creationId xmlns:p14="http://schemas.microsoft.com/office/powerpoint/2010/main" val="4097435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icture Placeholder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Picture Placeholder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Picture Placeholder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28F6C538-5753-0CF6-0B3F-40C332AF8039}"/>
              </a:ext>
            </a:extLst>
          </p:cNvPr>
          <p:cNvSpPr/>
          <p:nvPr userDrawn="1"/>
        </p:nvSpPr>
        <p:spPr>
          <a:xfrm rot="16200000">
            <a:off x="1452837" y="1304327"/>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 name="Freeform 3">
            <a:extLst>
              <a:ext uri="{FF2B5EF4-FFF2-40B4-BE49-F238E27FC236}">
                <a16:creationId xmlns:a16="http://schemas.microsoft.com/office/drawing/2014/main" id="{30BF01CC-BF09-4653-D561-FE8FF7840F0F}"/>
              </a:ext>
            </a:extLst>
          </p:cNvPr>
          <p:cNvSpPr/>
          <p:nvPr userDrawn="1"/>
        </p:nvSpPr>
        <p:spPr>
          <a:xfrm>
            <a:off x="613176" y="2539107"/>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26">
            <a:extLst>
              <a:ext uri="{FF2B5EF4-FFF2-40B4-BE49-F238E27FC236}">
                <a16:creationId xmlns:a16="http://schemas.microsoft.com/office/drawing/2014/main" id="{F7716261-53EA-DE9E-A3F7-9F438BACCAB1}"/>
              </a:ext>
            </a:extLst>
          </p:cNvPr>
          <p:cNvSpPr>
            <a:spLocks noGrp="1"/>
          </p:cNvSpPr>
          <p:nvPr>
            <p:ph type="pic" sz="quarter" idx="67"/>
          </p:nvPr>
        </p:nvSpPr>
        <p:spPr>
          <a:xfrm>
            <a:off x="613176" y="17937"/>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6" name="Text Placeholder 32">
            <a:extLst>
              <a:ext uri="{FF2B5EF4-FFF2-40B4-BE49-F238E27FC236}">
                <a16:creationId xmlns:a16="http://schemas.microsoft.com/office/drawing/2014/main" id="{16885187-0EEB-692F-588B-F2F141EF0E13}"/>
              </a:ext>
            </a:extLst>
          </p:cNvPr>
          <p:cNvSpPr>
            <a:spLocks noGrp="1"/>
          </p:cNvSpPr>
          <p:nvPr>
            <p:ph type="body" sz="quarter" idx="18" hasCustomPrompt="1"/>
          </p:nvPr>
        </p:nvSpPr>
        <p:spPr>
          <a:xfrm>
            <a:off x="712294" y="4401414"/>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7D503913-9B00-074D-088D-A7C964761018}"/>
              </a:ext>
            </a:extLst>
          </p:cNvPr>
          <p:cNvSpPr>
            <a:spLocks noGrp="1"/>
          </p:cNvSpPr>
          <p:nvPr>
            <p:ph type="body" sz="quarter" idx="19" hasCustomPrompt="1"/>
          </p:nvPr>
        </p:nvSpPr>
        <p:spPr>
          <a:xfrm>
            <a:off x="654669" y="3523332"/>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Text Placeholder 32">
            <a:extLst>
              <a:ext uri="{FF2B5EF4-FFF2-40B4-BE49-F238E27FC236}">
                <a16:creationId xmlns:a16="http://schemas.microsoft.com/office/drawing/2014/main" id="{8AABF7C6-B87D-91B5-1279-A8ECF6B213D3}"/>
              </a:ext>
            </a:extLst>
          </p:cNvPr>
          <p:cNvSpPr>
            <a:spLocks noGrp="1"/>
          </p:cNvSpPr>
          <p:nvPr>
            <p:ph type="body" sz="quarter" idx="20" hasCustomPrompt="1"/>
          </p:nvPr>
        </p:nvSpPr>
        <p:spPr>
          <a:xfrm>
            <a:off x="1689884" y="3935256"/>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3" name="Text Placeholder 23">
            <a:extLst>
              <a:ext uri="{FF2B5EF4-FFF2-40B4-BE49-F238E27FC236}">
                <a16:creationId xmlns:a16="http://schemas.microsoft.com/office/drawing/2014/main" id="{491F392A-371A-BBA2-37A1-583495768C8B}"/>
              </a:ext>
            </a:extLst>
          </p:cNvPr>
          <p:cNvSpPr>
            <a:spLocks noGrp="1"/>
          </p:cNvSpPr>
          <p:nvPr>
            <p:ph type="body" sz="quarter" idx="66" hasCustomPrompt="1"/>
          </p:nvPr>
        </p:nvSpPr>
        <p:spPr>
          <a:xfrm rot="16200000">
            <a:off x="1464936" y="1317722"/>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4" name="Straight Connector 33">
            <a:extLst>
              <a:ext uri="{FF2B5EF4-FFF2-40B4-BE49-F238E27FC236}">
                <a16:creationId xmlns:a16="http://schemas.microsoft.com/office/drawing/2014/main" id="{ED28BBC4-1736-54B2-2569-D5EABB320F98}"/>
              </a:ext>
            </a:extLst>
          </p:cNvPr>
          <p:cNvCxnSpPr>
            <a:cxnSpLocks/>
          </p:cNvCxnSpPr>
          <p:nvPr userDrawn="1"/>
        </p:nvCxnSpPr>
        <p:spPr>
          <a:xfrm flipV="1">
            <a:off x="616179" y="4158253"/>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6A7DEE5A-C3FE-54F5-351C-78A07224A3A9}"/>
              </a:ext>
            </a:extLst>
          </p:cNvPr>
          <p:cNvSpPr>
            <a:spLocks noGrp="1"/>
          </p:cNvSpPr>
          <p:nvPr>
            <p:ph type="body" sz="quarter" idx="42" hasCustomPrompt="1"/>
          </p:nvPr>
        </p:nvSpPr>
        <p:spPr>
          <a:xfrm rot="16200000">
            <a:off x="8464222" y="3119182"/>
            <a:ext cx="6840061" cy="637571"/>
          </a:xfrm>
          <a:prstGeom prst="rect">
            <a:avLst/>
          </a:prstGeom>
        </p:spPr>
        <p:txBody>
          <a:bodyPr anchor="t">
            <a:noAutofit/>
          </a:bodyPr>
          <a:lstStyle>
            <a:lvl1pPr marL="0" indent="0" algn="ct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0C2E926-EFC0-A1AA-0296-CB4F57125F10}"/>
              </a:ext>
            </a:extLst>
          </p:cNvPr>
          <p:cNvSpPr/>
          <p:nvPr userDrawn="1"/>
        </p:nvSpPr>
        <p:spPr>
          <a:xfrm>
            <a:off x="9747" y="0"/>
            <a:ext cx="6522544" cy="6858002"/>
          </a:xfrm>
          <a:custGeom>
            <a:avLst/>
            <a:gdLst>
              <a:gd name="connsiteX0" fmla="*/ 0 w 6503537"/>
              <a:gd name="connsiteY0" fmla="*/ 0 h 6838017"/>
              <a:gd name="connsiteX1" fmla="*/ 6503537 w 6503537"/>
              <a:gd name="connsiteY1" fmla="*/ 0 h 6838017"/>
              <a:gd name="connsiteX2" fmla="*/ 6503537 w 6503537"/>
              <a:gd name="connsiteY2" fmla="*/ 3800463 h 6838017"/>
              <a:gd name="connsiteX3" fmla="*/ 6496220 w 6503537"/>
              <a:gd name="connsiteY3" fmla="*/ 3800463 h 6838017"/>
              <a:gd name="connsiteX4" fmla="*/ 6503537 w 6503537"/>
              <a:gd name="connsiteY4" fmla="*/ 3994646 h 6838017"/>
              <a:gd name="connsiteX5" fmla="*/ 5228852 w 6503537"/>
              <a:gd name="connsiteY5" fmla="*/ 6653989 h 6838017"/>
              <a:gd name="connsiteX6" fmla="*/ 4978182 w 6503537"/>
              <a:gd name="connsiteY6" fmla="*/ 6838017 h 6838017"/>
              <a:gd name="connsiteX7" fmla="*/ 1019075 w 6503537"/>
              <a:gd name="connsiteY7" fmla="*/ 6838017 h 6838017"/>
              <a:gd name="connsiteX8" fmla="*/ 965583 w 6503537"/>
              <a:gd name="connsiteY8" fmla="*/ 6802921 h 6838017"/>
              <a:gd name="connsiteX9" fmla="*/ 88357 w 6503537"/>
              <a:gd name="connsiteY9" fmla="*/ 5919024 h 6838017"/>
              <a:gd name="connsiteX10" fmla="*/ 0 w 6503537"/>
              <a:gd name="connsiteY10" fmla="*/ 5775966 h 683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03537" h="6838017">
                <a:moveTo>
                  <a:pt x="0" y="0"/>
                </a:moveTo>
                <a:lnTo>
                  <a:pt x="6503537" y="0"/>
                </a:lnTo>
                <a:lnTo>
                  <a:pt x="6503537" y="3800463"/>
                </a:lnTo>
                <a:lnTo>
                  <a:pt x="6496220" y="3800463"/>
                </a:lnTo>
                <a:cubicBezTo>
                  <a:pt x="6503537" y="3865190"/>
                  <a:pt x="6503537" y="3929921"/>
                  <a:pt x="6503537" y="3994646"/>
                </a:cubicBezTo>
                <a:cubicBezTo>
                  <a:pt x="6503537" y="5066697"/>
                  <a:pt x="6007851" y="6022691"/>
                  <a:pt x="5228852" y="6653989"/>
                </a:cubicBezTo>
                <a:lnTo>
                  <a:pt x="4978182" y="6838017"/>
                </a:lnTo>
                <a:lnTo>
                  <a:pt x="1019075" y="6838017"/>
                </a:lnTo>
                <a:lnTo>
                  <a:pt x="965583" y="6802921"/>
                </a:lnTo>
                <a:cubicBezTo>
                  <a:pt x="621940" y="6562487"/>
                  <a:pt x="324410" y="6262731"/>
                  <a:pt x="88357" y="5919024"/>
                </a:cubicBezTo>
                <a:lnTo>
                  <a:pt x="0" y="5775966"/>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2476D9F5-212E-EAD2-5D8E-99586D96473B}"/>
              </a:ext>
            </a:extLst>
          </p:cNvPr>
          <p:cNvSpPr/>
          <p:nvPr userDrawn="1"/>
        </p:nvSpPr>
        <p:spPr>
          <a:xfrm>
            <a:off x="0" y="206652"/>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7" name="Text Placeholder 25">
            <a:extLst>
              <a:ext uri="{FF2B5EF4-FFF2-40B4-BE49-F238E27FC236}">
                <a16:creationId xmlns:a16="http://schemas.microsoft.com/office/drawing/2014/main" id="{4FC884F9-3AA2-A926-8521-C166B127A546}"/>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8" name="Text Placeholder 25">
            <a:extLst>
              <a:ext uri="{FF2B5EF4-FFF2-40B4-BE49-F238E27FC236}">
                <a16:creationId xmlns:a16="http://schemas.microsoft.com/office/drawing/2014/main" id="{944642D9-AE51-B7FB-0EDD-CA05BDD07B8D}"/>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17">
            <a:extLst>
              <a:ext uri="{FF2B5EF4-FFF2-40B4-BE49-F238E27FC236}">
                <a16:creationId xmlns:a16="http://schemas.microsoft.com/office/drawing/2014/main" id="{1E7258DB-FEE5-1369-5705-2A5958F2A123}"/>
              </a:ext>
            </a:extLst>
          </p:cNvPr>
          <p:cNvSpPr>
            <a:spLocks noGrp="1"/>
          </p:cNvSpPr>
          <p:nvPr>
            <p:ph type="body" sz="quarter" idx="28" hasCustomPrompt="1"/>
          </p:nvPr>
        </p:nvSpPr>
        <p:spPr>
          <a:xfrm>
            <a:off x="979124" y="1714696"/>
            <a:ext cx="4198618" cy="4476077"/>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5">
            <a:extLst>
              <a:ext uri="{FF2B5EF4-FFF2-40B4-BE49-F238E27FC236}">
                <a16:creationId xmlns:a16="http://schemas.microsoft.com/office/drawing/2014/main" id="{B8849E2F-8349-7658-8E12-5F4058876A46}"/>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1" name="Text Placeholder 25">
            <a:extLst>
              <a:ext uri="{FF2B5EF4-FFF2-40B4-BE49-F238E27FC236}">
                <a16:creationId xmlns:a16="http://schemas.microsoft.com/office/drawing/2014/main" id="{80F204E2-28C7-B029-B64F-6ACCD0F111B4}"/>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2" name="Text Placeholder 25">
            <a:extLst>
              <a:ext uri="{FF2B5EF4-FFF2-40B4-BE49-F238E27FC236}">
                <a16:creationId xmlns:a16="http://schemas.microsoft.com/office/drawing/2014/main" id="{A80FCC22-55E0-CBBF-65A3-585C3CBCC494}"/>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3" name="Text Placeholder 25">
            <a:extLst>
              <a:ext uri="{FF2B5EF4-FFF2-40B4-BE49-F238E27FC236}">
                <a16:creationId xmlns:a16="http://schemas.microsoft.com/office/drawing/2014/main" id="{6B6B5878-DABB-D3AC-B76E-9889447B8BF9}"/>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Text Placeholder 25">
            <a:extLst>
              <a:ext uri="{FF2B5EF4-FFF2-40B4-BE49-F238E27FC236}">
                <a16:creationId xmlns:a16="http://schemas.microsoft.com/office/drawing/2014/main" id="{DCB1C4CB-1058-8D46-F6CD-C68BCAB1362B}"/>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5" name="Text Placeholder 25">
            <a:extLst>
              <a:ext uri="{FF2B5EF4-FFF2-40B4-BE49-F238E27FC236}">
                <a16:creationId xmlns:a16="http://schemas.microsoft.com/office/drawing/2014/main" id="{20E00249-3D0F-84FC-14F2-6788468C03F1}"/>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5">
            <a:extLst>
              <a:ext uri="{FF2B5EF4-FFF2-40B4-BE49-F238E27FC236}">
                <a16:creationId xmlns:a16="http://schemas.microsoft.com/office/drawing/2014/main" id="{ABE9B5C5-CA37-DD31-E298-278230EF3345}"/>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7" name="Text Placeholder 25">
            <a:extLst>
              <a:ext uri="{FF2B5EF4-FFF2-40B4-BE49-F238E27FC236}">
                <a16:creationId xmlns:a16="http://schemas.microsoft.com/office/drawing/2014/main" id="{509138A5-879B-F64B-F7C9-3A507DABFA4B}"/>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F95B99B9-934D-55AB-C6FE-B20565E81F0A}"/>
              </a:ext>
            </a:extLst>
          </p:cNvPr>
          <p:cNvSpPr>
            <a:spLocks noGrp="1"/>
          </p:cNvSpPr>
          <p:nvPr>
            <p:ph type="body" sz="quarter" idx="2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0" name="Straight Connector 19">
            <a:extLst>
              <a:ext uri="{FF2B5EF4-FFF2-40B4-BE49-F238E27FC236}">
                <a16:creationId xmlns:a16="http://schemas.microsoft.com/office/drawing/2014/main" id="{581EE738-76B4-8650-5E78-4B3E4282E7B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102E77EF-6895-A7B6-0B4E-8B1FCDECA58D}"/>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3" name="Rectangle 22">
            <a:extLst>
              <a:ext uri="{FF2B5EF4-FFF2-40B4-BE49-F238E27FC236}">
                <a16:creationId xmlns:a16="http://schemas.microsoft.com/office/drawing/2014/main" id="{2F2100D8-D624-213B-6391-E8589857D8CD}"/>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Picture Placeholder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4FD44486-A42F-E976-C640-51314C8FA95D}"/>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340107AB-668E-0D57-968A-B1FB31F7158B}"/>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INNOVATIEVE TOERISTISCHE VERBLIJVEN ONTWERPEN</a:t>
            </a:r>
          </a:p>
        </p:txBody>
      </p:sp>
      <p:sp>
        <p:nvSpPr>
          <p:cNvPr id="7" name="Slide Number Placeholder 5">
            <a:extLst>
              <a:ext uri="{FF2B5EF4-FFF2-40B4-BE49-F238E27FC236}">
                <a16:creationId xmlns:a16="http://schemas.microsoft.com/office/drawing/2014/main" id="{2B371337-BAC5-8C1E-37E3-A3AA177E616A}"/>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884" r:id="rId15"/>
    <p:sldLayoutId id="2147483841" r:id="rId16"/>
    <p:sldLayoutId id="2147483879" r:id="rId17"/>
    <p:sldLayoutId id="2147483913" r:id="rId18"/>
    <p:sldLayoutId id="2147483914" r:id="rId19"/>
    <p:sldLayoutId id="2147483906" r:id="rId20"/>
    <p:sldLayoutId id="2147483907" r:id="rId21"/>
    <p:sldLayoutId id="2147483878" r:id="rId22"/>
    <p:sldLayoutId id="2147483915" r:id="rId23"/>
    <p:sldLayoutId id="2147483891" r:id="rId24"/>
    <p:sldLayoutId id="2147483894" r:id="rId25"/>
    <p:sldLayoutId id="2147483893" r:id="rId26"/>
    <p:sldLayoutId id="2147483895" r:id="rId27"/>
    <p:sldLayoutId id="2147483896" r:id="rId28"/>
    <p:sldLayoutId id="2147483900" r:id="rId29"/>
    <p:sldLayoutId id="2147483901" r:id="rId30"/>
    <p:sldLayoutId id="2147483902" r:id="rId31"/>
    <p:sldLayoutId id="2147483903" r:id="rId32"/>
    <p:sldLayoutId id="2147483904" r:id="rId33"/>
    <p:sldLayoutId id="2147483853" r:id="rId34"/>
    <p:sldLayoutId id="2147483912" r:id="rId35"/>
    <p:sldLayoutId id="2147483910" r:id="rId36"/>
    <p:sldLayoutId id="2147483917" r:id="rId37"/>
    <p:sldLayoutId id="2147483918" r:id="rId3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miro.com/strategic-planning/business-model-canvas-examples/" TargetMode="External"/><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digitalbizmodels.com/blog/business-model-canvas-bookingcom" TargetMode="Externa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svg"/><Relationship Id="rId18" Type="http://schemas.openxmlformats.org/officeDocument/2006/relationships/image" Target="../media/image29.svg"/><Relationship Id="rId3" Type="http://schemas.openxmlformats.org/officeDocument/2006/relationships/image" Target="../media/image15.svg"/><Relationship Id="rId7" Type="http://schemas.openxmlformats.org/officeDocument/2006/relationships/image" Target="../media/image19.svg"/><Relationship Id="rId12" Type="http://schemas.openxmlformats.org/officeDocument/2006/relationships/image" Target="../media/image24.png"/><Relationship Id="rId17" Type="http://schemas.openxmlformats.org/officeDocument/2006/relationships/image" Target="../media/image28.png"/><Relationship Id="rId2" Type="http://schemas.openxmlformats.org/officeDocument/2006/relationships/image" Target="../media/image14.png"/><Relationship Id="rId16"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0" Type="http://schemas.openxmlformats.org/officeDocument/2006/relationships/image" Target="../media/image31.svg"/><Relationship Id="rId1" Type="http://schemas.openxmlformats.org/officeDocument/2006/relationships/slideLayout" Target="../slideLayouts/slideLayout38.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svg"/><Relationship Id="rId15" Type="http://schemas.openxmlformats.org/officeDocument/2006/relationships/image" Target="../media/image27.svg"/><Relationship Id="rId10" Type="http://schemas.openxmlformats.org/officeDocument/2006/relationships/image" Target="../media/image22.png"/><Relationship Id="rId19" Type="http://schemas.openxmlformats.org/officeDocument/2006/relationships/image" Target="../media/image30.png"/><Relationship Id="rId4" Type="http://schemas.openxmlformats.org/officeDocument/2006/relationships/image" Target="../media/image16.png"/><Relationship Id="rId9" Type="http://schemas.openxmlformats.org/officeDocument/2006/relationships/image" Target="../media/image21.svg"/><Relationship Id="rId14" Type="http://schemas.openxmlformats.org/officeDocument/2006/relationships/image" Target="../media/image2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15.xml"/><Relationship Id="rId5"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4" Type="http://schemas.openxmlformats.org/officeDocument/2006/relationships/hyperlink" Target="https://businessandplans.com/bed-and-breakfast-business-model-canvas-a-complete-guide/"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15.xml"/><Relationship Id="rId5"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4" Type="http://schemas.openxmlformats.org/officeDocument/2006/relationships/hyperlink" Target="https://businessandplans.com/bed-and-breakfast-business-model-canvas-a-complete-guide/"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35.svg"/><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35.sv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37.svg"/><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37.sv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39.svg"/><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41.svg"/><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43.svg"/><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45.svg"/><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47.svg"/><Relationship Id="rId4" Type="http://schemas.openxmlformats.org/officeDocument/2006/relationships/image" Target="../media/image46.png"/></Relationships>
</file>

<file path=ppt/slides/_rels/slide25.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49.svg"/><Relationship Id="rId4" Type="http://schemas.openxmlformats.org/officeDocument/2006/relationships/image" Target="../media/image4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hyperlink" Target="https://cimne.com/cvdata/cntr2/spc2390/dtos/dcs/businessmodelgenerationpreview.pdf" TargetMode="Externa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hyperlink" Target="https://brucey.com.au/resources/storytelling-canvas" TargetMode="External"/><Relationship Id="rId2" Type="http://schemas.openxmlformats.org/officeDocument/2006/relationships/hyperlink" Target="https://cimne.com/cvdata/cntr2/spc2390/dtos/dcs/businessmodelgenerationpreview.pdf" TargetMode="Externa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s://brucey.com.au/resources/customer-persona-canvas" TargetMode="External"/><Relationship Id="rId2" Type="http://schemas.openxmlformats.org/officeDocument/2006/relationships/hyperlink" Target="https://brucey.com.au/resources/customer-journey-canvas" TargetMode="External"/><Relationship Id="rId1" Type="http://schemas.openxmlformats.org/officeDocument/2006/relationships/slideLayout" Target="../slideLayouts/slideLayout15.xml"/><Relationship Id="rId5" Type="http://schemas.openxmlformats.org/officeDocument/2006/relationships/hyperlink" Target="https://brucey.com.au/resources/storytelling-canvas" TargetMode="External"/><Relationship Id="rId4" Type="http://schemas.openxmlformats.org/officeDocument/2006/relationships/hyperlink" Target="https://brucey.com.au/resources/value-proposition-canvas" TargetMode="External"/></Relationships>
</file>

<file path=ppt/slides/_rels/slide31.xml.rels><?xml version="1.0" encoding="UTF-8" standalone="yes"?>
<Relationships xmlns="http://schemas.openxmlformats.org/package/2006/relationships"><Relationship Id="rId2" Type="http://schemas.openxmlformats.org/officeDocument/2006/relationships/hyperlink" Target="https://brucey.com.au/resources/storytelling-canvas" TargetMode="Externa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hyperlink" Target="https://brucey.com.au/resources/storytelling-canvas" TargetMode="Externa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hyperlink" Target="https://brucey.com.au/resources/storytelling-canvas" TargetMode="Externa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hyperlink" Target="https://brucey.com.au/resources/storytelling-canvas" TargetMode="Externa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hyperlink" Target="https://youtu.be/u_RoJ6m0iGs" TargetMode="External"/><Relationship Id="rId2" Type="http://schemas.openxmlformats.org/officeDocument/2006/relationships/slideLayout" Target="../slideLayouts/slideLayout26.xml"/><Relationship Id="rId1" Type="http://schemas.openxmlformats.org/officeDocument/2006/relationships/video" Target="https://www.youtube.com/embed/oNVKQ9W2PUU?feature=oembed" TargetMode="External"/><Relationship Id="rId6" Type="http://schemas.openxmlformats.org/officeDocument/2006/relationships/image" Target="../media/image51.png"/><Relationship Id="rId5" Type="http://schemas.openxmlformats.org/officeDocument/2006/relationships/hyperlink" Target="https://youtu.be/F1_MnXrVdEE" TargetMode="External"/><Relationship Id="rId4" Type="http://schemas.openxmlformats.org/officeDocument/2006/relationships/image" Target="../media/image50.jpeg"/></Relationships>
</file>

<file path=ppt/slides/_rels/slide37.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png"/><Relationship Id="rId1" Type="http://schemas.openxmlformats.org/officeDocument/2006/relationships/slideLayout" Target="../slideLayouts/slideLayout35.xml"/><Relationship Id="rId4" Type="http://schemas.openxmlformats.org/officeDocument/2006/relationships/hyperlink" Target="https://epicstays.eu/compendium-of-good-practice/"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png"/><Relationship Id="rId1" Type="http://schemas.openxmlformats.org/officeDocument/2006/relationships/slideLayout" Target="../slideLayouts/slideLayout35.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4.jp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svg"/><Relationship Id="rId18" Type="http://schemas.openxmlformats.org/officeDocument/2006/relationships/image" Target="../media/image29.svg"/><Relationship Id="rId3" Type="http://schemas.openxmlformats.org/officeDocument/2006/relationships/image" Target="../media/image15.svg"/><Relationship Id="rId7" Type="http://schemas.openxmlformats.org/officeDocument/2006/relationships/image" Target="../media/image19.svg"/><Relationship Id="rId12" Type="http://schemas.openxmlformats.org/officeDocument/2006/relationships/image" Target="../media/image24.png"/><Relationship Id="rId17" Type="http://schemas.openxmlformats.org/officeDocument/2006/relationships/image" Target="../media/image28.png"/><Relationship Id="rId2" Type="http://schemas.openxmlformats.org/officeDocument/2006/relationships/image" Target="../media/image14.png"/><Relationship Id="rId16"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0" Type="http://schemas.openxmlformats.org/officeDocument/2006/relationships/image" Target="../media/image31.svg"/><Relationship Id="rId1" Type="http://schemas.openxmlformats.org/officeDocument/2006/relationships/slideLayout" Target="../slideLayouts/slideLayout38.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svg"/><Relationship Id="rId15" Type="http://schemas.openxmlformats.org/officeDocument/2006/relationships/image" Target="../media/image27.svg"/><Relationship Id="rId10" Type="http://schemas.openxmlformats.org/officeDocument/2006/relationships/image" Target="../media/image22.png"/><Relationship Id="rId19" Type="http://schemas.openxmlformats.org/officeDocument/2006/relationships/image" Target="../media/image30.png"/><Relationship Id="rId4" Type="http://schemas.openxmlformats.org/officeDocument/2006/relationships/image" Target="../media/image16.png"/><Relationship Id="rId9" Type="http://schemas.openxmlformats.org/officeDocument/2006/relationships/image" Target="../media/image21.svg"/><Relationship Id="rId14" Type="http://schemas.openxmlformats.org/officeDocument/2006/relationships/image" Target="../media/image26.png"/></Relationships>
</file>

<file path=ppt/slides/_rels/slide41.xml.rels><?xml version="1.0" encoding="UTF-8" standalone="yes"?>
<Relationships xmlns="http://schemas.openxmlformats.org/package/2006/relationships"><Relationship Id="rId3" Type="http://schemas.openxmlformats.org/officeDocument/2006/relationships/hyperlink" Target="https://en.wikipedia.org/wiki/Business_model_canvas" TargetMode="External"/><Relationship Id="rId2" Type="http://schemas.openxmlformats.org/officeDocument/2006/relationships/hyperlink" Target="https://cimne.com/cvdata/cntr2/spc2390/dtos/dcs/businessmodelgenerationpreview.pdf" TargetMode="External"/><Relationship Id="rId1" Type="http://schemas.openxmlformats.org/officeDocument/2006/relationships/slideLayout" Target="../slideLayouts/slideLayout36.xml"/><Relationship Id="rId4"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597549" y="2676911"/>
            <a:ext cx="5089964" cy="697353"/>
          </a:xfrm>
        </p:spPr>
        <p:txBody>
          <a:bodyPr lIns="91440" tIns="45720" rIns="91440" bIns="45720" anchor="t">
            <a:noAutofit/>
          </a:bodyPr>
          <a:lstStyle/>
          <a:p>
            <a:r>
              <a:rPr lang="en-GB" dirty="0"/>
              <a:t>Module 2 (Deel 2)</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597549" y="3490492"/>
            <a:ext cx="5089964" cy="697353"/>
          </a:xfrm>
        </p:spPr>
        <p:txBody>
          <a:bodyPr lIns="91440" tIns="45720" rIns="91440" bIns="45720" anchor="t">
            <a:noAutofit/>
          </a:bodyPr>
          <a:lstStyle/>
          <a:p>
            <a:pPr defTabSz="777514">
              <a:lnSpc>
                <a:spcPts val="3340"/>
              </a:lnSpc>
              <a:spcBef>
                <a:spcPts val="0"/>
              </a:spcBef>
              <a:defRPr/>
            </a:pPr>
            <a:r>
              <a:rPr lang="en-GB" sz="3200" dirty="0">
                <a:ea typeface="Calibri"/>
                <a:cs typeface="Calibri"/>
              </a:rPr>
              <a:t>Marktonderzoek en bedrijfsplanning </a:t>
            </a:r>
            <a:r>
              <a:rPr lang="en-GB" sz="3200" i="1" dirty="0">
                <a:ea typeface="Calibri"/>
                <a:cs typeface="Calibri"/>
              </a:rPr>
              <a:t>(uw alternatieve accommodatiebedrijf) ​</a:t>
            </a:r>
          </a:p>
          <a:p>
            <a:pPr defTabSz="777514">
              <a:lnSpc>
                <a:spcPts val="3340"/>
              </a:lnSpc>
              <a:spcBef>
                <a:spcPts val="0"/>
              </a:spcBef>
              <a:defRPr/>
            </a:pPr>
            <a:endParaRPr lang="en-GB" sz="3200" dirty="0">
              <a:ea typeface="Calibri"/>
              <a:cs typeface="Calibri"/>
            </a:endParaRPr>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sz="3200" dirty="0" err="1"/>
              <a:t>www.epicstays.eu</a:t>
            </a:r>
            <a:endParaRPr lang="en-GB" sz="3200" dirty="0"/>
          </a:p>
        </p:txBody>
      </p:sp>
      <p:pic>
        <p:nvPicPr>
          <p:cNvPr id="6" name="Picture 5">
            <a:extLst>
              <a:ext uri="{FF2B5EF4-FFF2-40B4-BE49-F238E27FC236}">
                <a16:creationId xmlns:a16="http://schemas.microsoft.com/office/drawing/2014/main" id="{F6790F14-6BCC-A985-63B3-48218C0B1F3B}"/>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t="-1" r="5047" b="49903"/>
          <a:stretch/>
        </p:blipFill>
        <p:spPr>
          <a:xfrm>
            <a:off x="6120830" y="2249394"/>
            <a:ext cx="3580276" cy="2659133"/>
          </a:xfrm>
          <a:prstGeom prst="rect">
            <a:avLst/>
          </a:prstGeom>
        </p:spPr>
      </p:pic>
      <p:pic>
        <p:nvPicPr>
          <p:cNvPr id="10" name="Picture Placeholder 9" descr="A courtyard with plants and a door&#10;&#10;AI-generated content may be incorrect.">
            <a:extLst>
              <a:ext uri="{FF2B5EF4-FFF2-40B4-BE49-F238E27FC236}">
                <a16:creationId xmlns:a16="http://schemas.microsoft.com/office/drawing/2014/main" id="{77C80C0C-5278-E6BA-8F20-E32AC1B6EF73}"/>
              </a:ext>
            </a:extLst>
          </p:cNvPr>
          <p:cNvPicPr>
            <a:picLocks noGrp="1" noChangeAspect="1"/>
          </p:cNvPicPr>
          <p:nvPr>
            <p:ph type="pic" sz="quarter" idx="19"/>
          </p:nvPr>
        </p:nvPicPr>
        <p:blipFill>
          <a:blip r:embed="rId3"/>
          <a:srcRect l="401" r="401"/>
          <a:stretch>
            <a:fillRect/>
          </a:stretch>
        </p:blipFill>
        <p:spPr/>
      </p:pic>
    </p:spTree>
    <p:extLst>
      <p:ext uri="{BB962C8B-B14F-4D97-AF65-F5344CB8AC3E}">
        <p14:creationId xmlns:p14="http://schemas.microsoft.com/office/powerpoint/2010/main" val="2925093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0712E0-EE77-A185-0430-293D457285B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DFD9177-AEED-92DA-E5CE-179659A088A7}"/>
              </a:ext>
            </a:extLst>
          </p:cNvPr>
          <p:cNvSpPr>
            <a:spLocks noGrp="1"/>
          </p:cNvSpPr>
          <p:nvPr>
            <p:ph type="body" sz="quarter" idx="16"/>
          </p:nvPr>
        </p:nvSpPr>
        <p:spPr>
          <a:xfrm>
            <a:off x="653780" y="185898"/>
            <a:ext cx="10150208" cy="803654"/>
          </a:xfrm>
        </p:spPr>
        <p:txBody>
          <a:bodyPr/>
          <a:lstStyle/>
          <a:p>
            <a:pPr>
              <a:lnSpc>
                <a:spcPts val="3720"/>
              </a:lnSpc>
            </a:pPr>
            <a:r>
              <a:rPr lang="en-GB" dirty="0"/>
              <a:t>Leer hoe u het Business Model Canvas (BMC) kunt gebruiken</a:t>
            </a:r>
          </a:p>
          <a:p>
            <a:pPr>
              <a:lnSpc>
                <a:spcPts val="3720"/>
              </a:lnSpc>
            </a:pPr>
            <a:endParaRPr lang="en-US" dirty="0"/>
          </a:p>
        </p:txBody>
      </p:sp>
      <p:sp>
        <p:nvSpPr>
          <p:cNvPr id="6" name="Text Placeholder 5">
            <a:extLst>
              <a:ext uri="{FF2B5EF4-FFF2-40B4-BE49-F238E27FC236}">
                <a16:creationId xmlns:a16="http://schemas.microsoft.com/office/drawing/2014/main" id="{1074764F-920F-7166-072E-42FD617E0ABA}"/>
              </a:ext>
            </a:extLst>
          </p:cNvPr>
          <p:cNvSpPr>
            <a:spLocks noGrp="1"/>
          </p:cNvSpPr>
          <p:nvPr>
            <p:ph type="body" sz="quarter" idx="19"/>
          </p:nvPr>
        </p:nvSpPr>
        <p:spPr>
          <a:xfrm>
            <a:off x="653781" y="1609806"/>
            <a:ext cx="3624750" cy="803654"/>
          </a:xfrm>
        </p:spPr>
        <p:txBody>
          <a:bodyPr/>
          <a:lstStyle/>
          <a:p>
            <a:pPr>
              <a:lnSpc>
                <a:spcPts val="2900"/>
              </a:lnSpc>
            </a:pPr>
            <a:r>
              <a:rPr lang="en-US" dirty="0"/>
              <a:t>Een introductie tot een eenvoudige visuele planningstool - Miro</a:t>
            </a:r>
          </a:p>
          <a:p>
            <a:pPr>
              <a:lnSpc>
                <a:spcPts val="2900"/>
              </a:lnSpc>
            </a:pPr>
            <a:endParaRPr lang="en-US" dirty="0"/>
          </a:p>
        </p:txBody>
      </p:sp>
      <p:cxnSp>
        <p:nvCxnSpPr>
          <p:cNvPr id="2" name="Straight Connector 1">
            <a:extLst>
              <a:ext uri="{FF2B5EF4-FFF2-40B4-BE49-F238E27FC236}">
                <a16:creationId xmlns:a16="http://schemas.microsoft.com/office/drawing/2014/main" id="{D0186C3A-4077-0D65-6BC3-2AE5F1AA93AF}"/>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EE0C89C3-2B2F-3380-0EB7-6798EB39E71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10</a:t>
            </a:fld>
            <a:endParaRPr lang="fr-CA" sz="1200" dirty="0"/>
          </a:p>
        </p:txBody>
      </p:sp>
      <p:sp>
        <p:nvSpPr>
          <p:cNvPr id="3" name="Text Placeholder 4">
            <a:extLst>
              <a:ext uri="{FF2B5EF4-FFF2-40B4-BE49-F238E27FC236}">
                <a16:creationId xmlns:a16="http://schemas.microsoft.com/office/drawing/2014/main" id="{5715D4C4-E5D0-2538-D466-FFD78C63FE65}"/>
              </a:ext>
            </a:extLst>
          </p:cNvPr>
          <p:cNvSpPr txBox="1">
            <a:spLocks/>
          </p:cNvSpPr>
          <p:nvPr/>
        </p:nvSpPr>
        <p:spPr>
          <a:xfrm>
            <a:off x="653782" y="3108960"/>
            <a:ext cx="3624749"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800" b="1" dirty="0">
                <a:solidFill>
                  <a:srgbClr val="459597"/>
                </a:solidFill>
              </a:rPr>
              <a:t>De 9 elementen:</a:t>
            </a:r>
          </a:p>
          <a:p>
            <a:pPr>
              <a:lnSpc>
                <a:spcPts val="2240"/>
              </a:lnSpc>
            </a:pPr>
            <a:endParaRPr lang="en-GB" sz="2800" b="1" dirty="0">
              <a:solidFill>
                <a:srgbClr val="459597"/>
              </a:solidFill>
            </a:endParaRPr>
          </a:p>
          <a:p>
            <a:pPr marL="228600" indent="-457200">
              <a:lnSpc>
                <a:spcPts val="2240"/>
              </a:lnSpc>
              <a:buClr>
                <a:srgbClr val="459597"/>
              </a:buClr>
              <a:buFont typeface="+mj-lt"/>
              <a:buAutoNum type="arabicPeriod"/>
            </a:pPr>
            <a:r>
              <a:rPr lang="en-GB" sz="2200" dirty="0">
                <a:solidFill>
                  <a:srgbClr val="414141"/>
                </a:solidFill>
              </a:rPr>
              <a:t>Belangrijke partners</a:t>
            </a:r>
          </a:p>
          <a:p>
            <a:pPr marL="228600" indent="-457200">
              <a:lnSpc>
                <a:spcPts val="2240"/>
              </a:lnSpc>
              <a:buClr>
                <a:srgbClr val="459597"/>
              </a:buClr>
              <a:buFont typeface="+mj-lt"/>
              <a:buAutoNum type="arabicPeriod"/>
            </a:pPr>
            <a:r>
              <a:rPr lang="en-GB" sz="2200" dirty="0">
                <a:solidFill>
                  <a:srgbClr val="414141"/>
                </a:solidFill>
              </a:rPr>
              <a:t>Belangrijkste activiteiten</a:t>
            </a:r>
          </a:p>
          <a:p>
            <a:pPr marL="228600" indent="-457200">
              <a:lnSpc>
                <a:spcPts val="2240"/>
              </a:lnSpc>
              <a:buClr>
                <a:srgbClr val="459597"/>
              </a:buClr>
              <a:buFont typeface="+mj-lt"/>
              <a:buAutoNum type="arabicPeriod"/>
            </a:pPr>
            <a:r>
              <a:rPr lang="en-GB" sz="2200" dirty="0">
                <a:solidFill>
                  <a:srgbClr val="414141"/>
                </a:solidFill>
              </a:rPr>
              <a:t>Belangrijkste middelen</a:t>
            </a:r>
          </a:p>
          <a:p>
            <a:pPr marL="228600" indent="-457200">
              <a:lnSpc>
                <a:spcPts val="2240"/>
              </a:lnSpc>
              <a:buClr>
                <a:srgbClr val="459597"/>
              </a:buClr>
              <a:buFont typeface="+mj-lt"/>
              <a:buAutoNum type="arabicPeriod"/>
            </a:pPr>
            <a:r>
              <a:rPr lang="en-GB" sz="2200" dirty="0">
                <a:solidFill>
                  <a:srgbClr val="414141"/>
                </a:solidFill>
              </a:rPr>
              <a:t>Waarde  of belangrijkste proposities</a:t>
            </a:r>
          </a:p>
          <a:p>
            <a:pPr marL="228600" indent="-457200">
              <a:lnSpc>
                <a:spcPts val="2240"/>
              </a:lnSpc>
              <a:buClr>
                <a:srgbClr val="459597"/>
              </a:buClr>
              <a:buFont typeface="+mj-lt"/>
              <a:buAutoNum type="arabicPeriod"/>
            </a:pPr>
            <a:r>
              <a:rPr lang="en-GB" sz="2200" dirty="0">
                <a:solidFill>
                  <a:srgbClr val="414141"/>
                </a:solidFill>
              </a:rPr>
              <a:t>Klantrelaties</a:t>
            </a:r>
          </a:p>
          <a:p>
            <a:pPr marL="228600" indent="-457200">
              <a:lnSpc>
                <a:spcPts val="2240"/>
              </a:lnSpc>
              <a:buClr>
                <a:srgbClr val="459597"/>
              </a:buClr>
              <a:buFont typeface="+mj-lt"/>
              <a:buAutoNum type="arabicPeriod"/>
            </a:pPr>
            <a:r>
              <a:rPr lang="en-GB" sz="2200" dirty="0">
                <a:solidFill>
                  <a:srgbClr val="414141"/>
                </a:solidFill>
              </a:rPr>
              <a:t>Kanalen</a:t>
            </a:r>
          </a:p>
          <a:p>
            <a:pPr marL="228600" indent="-457200">
              <a:lnSpc>
                <a:spcPts val="2240"/>
              </a:lnSpc>
              <a:buClr>
                <a:srgbClr val="459597"/>
              </a:buClr>
              <a:buFont typeface="+mj-lt"/>
              <a:buAutoNum type="arabicPeriod"/>
            </a:pPr>
            <a:r>
              <a:rPr lang="en-GB" sz="2200" dirty="0">
                <a:solidFill>
                  <a:srgbClr val="414141"/>
                </a:solidFill>
              </a:rPr>
              <a:t>Klantensegmenten</a:t>
            </a:r>
          </a:p>
          <a:p>
            <a:pPr marL="228600" indent="-457200">
              <a:lnSpc>
                <a:spcPts val="2240"/>
              </a:lnSpc>
              <a:buClr>
                <a:srgbClr val="459597"/>
              </a:buClr>
              <a:buFont typeface="+mj-lt"/>
              <a:buAutoNum type="arabicPeriod"/>
            </a:pPr>
            <a:r>
              <a:rPr lang="en-GB" sz="2200" dirty="0">
                <a:solidFill>
                  <a:srgbClr val="414141"/>
                </a:solidFill>
              </a:rPr>
              <a:t>Kostenstructuur</a:t>
            </a:r>
          </a:p>
          <a:p>
            <a:pPr marL="228600" indent="-457200">
              <a:lnSpc>
                <a:spcPts val="2240"/>
              </a:lnSpc>
              <a:buClr>
                <a:srgbClr val="459597"/>
              </a:buClr>
              <a:buFont typeface="+mj-lt"/>
              <a:buAutoNum type="arabicPeriod"/>
            </a:pPr>
            <a:r>
              <a:rPr lang="en-GB" sz="2200" dirty="0">
                <a:solidFill>
                  <a:srgbClr val="414141"/>
                </a:solidFill>
              </a:rPr>
              <a:t>Inkomstenstromen</a:t>
            </a: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pic>
        <p:nvPicPr>
          <p:cNvPr id="8" name="Picture 7">
            <a:extLst>
              <a:ext uri="{FF2B5EF4-FFF2-40B4-BE49-F238E27FC236}">
                <a16:creationId xmlns:a16="http://schemas.microsoft.com/office/drawing/2014/main" id="{6B5655F7-8B38-6C7E-4BB8-92377A5C32A4}"/>
              </a:ext>
            </a:extLst>
          </p:cNvPr>
          <p:cNvPicPr>
            <a:picLocks noChangeAspect="1"/>
          </p:cNvPicPr>
          <p:nvPr/>
        </p:nvPicPr>
        <p:blipFill>
          <a:blip r:embed="rId2"/>
          <a:stretch>
            <a:fillRect/>
          </a:stretch>
        </p:blipFill>
        <p:spPr>
          <a:xfrm>
            <a:off x="4400612" y="1609806"/>
            <a:ext cx="7280854" cy="3832298"/>
          </a:xfrm>
          <a:prstGeom prst="rect">
            <a:avLst/>
          </a:prstGeom>
        </p:spPr>
      </p:pic>
      <p:sp>
        <p:nvSpPr>
          <p:cNvPr id="9" name="TextBox 6">
            <a:extLst>
              <a:ext uri="{FF2B5EF4-FFF2-40B4-BE49-F238E27FC236}">
                <a16:creationId xmlns:a16="http://schemas.microsoft.com/office/drawing/2014/main" id="{C324F3F5-EFB4-FB4D-948F-9D84D8BEBA54}"/>
              </a:ext>
            </a:extLst>
          </p:cNvPr>
          <p:cNvSpPr txBox="1"/>
          <p:nvPr/>
        </p:nvSpPr>
        <p:spPr>
          <a:xfrm>
            <a:off x="6038474" y="5533050"/>
            <a:ext cx="5756276"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E" sz="1200" dirty="0">
                <a:solidFill>
                  <a:srgbClr val="414141"/>
                </a:solidFill>
              </a:rPr>
              <a:t>Bron:</a:t>
            </a:r>
            <a:r>
              <a:rPr lang="en-IE" sz="1200" dirty="0">
                <a:solidFill>
                  <a:srgbClr val="459597"/>
                </a:solidFill>
                <a:hlinkClick r:id="rId3">
                  <a:extLst>
                    <a:ext uri="{A12FA001-AC4F-418D-AE19-62706E023703}">
                      <ahyp:hlinkClr xmlns:ahyp="http://schemas.microsoft.com/office/drawing/2018/hyperlinkcolor" val="tx"/>
                    </a:ext>
                  </a:extLst>
                </a:hlinkClick>
              </a:rPr>
              <a:t> https://miro.com/strategic-planning/business-model-canvas-examples/</a:t>
            </a:r>
            <a:r>
              <a:rPr lang="en-IE" sz="1200" dirty="0">
                <a:solidFill>
                  <a:srgbClr val="459597"/>
                </a:solidFill>
              </a:rPr>
              <a:t> </a:t>
            </a:r>
          </a:p>
        </p:txBody>
      </p:sp>
    </p:spTree>
    <p:extLst>
      <p:ext uri="{BB962C8B-B14F-4D97-AF65-F5344CB8AC3E}">
        <p14:creationId xmlns:p14="http://schemas.microsoft.com/office/powerpoint/2010/main" val="30281103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8E684-8DB6-4FC4-430F-99494CBB1D2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1C4D884-E9C5-6F0B-45E6-0DF5D440FD59}"/>
              </a:ext>
            </a:extLst>
          </p:cNvPr>
          <p:cNvSpPr>
            <a:spLocks noGrp="1"/>
          </p:cNvSpPr>
          <p:nvPr>
            <p:ph type="body" sz="quarter" idx="16"/>
          </p:nvPr>
        </p:nvSpPr>
        <p:spPr>
          <a:xfrm>
            <a:off x="653780" y="125817"/>
            <a:ext cx="10150208" cy="803654"/>
          </a:xfrm>
        </p:spPr>
        <p:txBody>
          <a:bodyPr/>
          <a:lstStyle/>
          <a:p>
            <a:pPr>
              <a:lnSpc>
                <a:spcPts val="3720"/>
              </a:lnSpc>
            </a:pPr>
            <a:r>
              <a:rPr lang="en-GB" dirty="0"/>
              <a:t>Leer hoe u het Business Model Canvas (BMC) kunt gebruiken</a:t>
            </a:r>
          </a:p>
          <a:p>
            <a:pPr>
              <a:lnSpc>
                <a:spcPts val="3720"/>
              </a:lnSpc>
            </a:pPr>
            <a:endParaRPr lang="en-US" dirty="0"/>
          </a:p>
        </p:txBody>
      </p:sp>
      <p:sp>
        <p:nvSpPr>
          <p:cNvPr id="6" name="Text Placeholder 5">
            <a:extLst>
              <a:ext uri="{FF2B5EF4-FFF2-40B4-BE49-F238E27FC236}">
                <a16:creationId xmlns:a16="http://schemas.microsoft.com/office/drawing/2014/main" id="{F26CFA37-6C76-3322-F765-A228B1B0FDC1}"/>
              </a:ext>
            </a:extLst>
          </p:cNvPr>
          <p:cNvSpPr>
            <a:spLocks noGrp="1"/>
          </p:cNvSpPr>
          <p:nvPr>
            <p:ph type="body" sz="quarter" idx="19"/>
          </p:nvPr>
        </p:nvSpPr>
        <p:spPr>
          <a:xfrm>
            <a:off x="653781" y="1609806"/>
            <a:ext cx="3285173" cy="803654"/>
          </a:xfrm>
        </p:spPr>
        <p:txBody>
          <a:bodyPr/>
          <a:lstStyle/>
          <a:p>
            <a:pPr>
              <a:lnSpc>
                <a:spcPts val="2900"/>
              </a:lnSpc>
            </a:pPr>
            <a:r>
              <a:rPr lang="en-US" dirty="0"/>
              <a:t>Een inleiding tot een eenvoudige visuele planningstool</a:t>
            </a:r>
          </a:p>
          <a:p>
            <a:pPr>
              <a:lnSpc>
                <a:spcPts val="2900"/>
              </a:lnSpc>
            </a:pPr>
            <a:endParaRPr lang="en-US" dirty="0"/>
          </a:p>
        </p:txBody>
      </p:sp>
      <p:cxnSp>
        <p:nvCxnSpPr>
          <p:cNvPr id="2" name="Straight Connector 1">
            <a:extLst>
              <a:ext uri="{FF2B5EF4-FFF2-40B4-BE49-F238E27FC236}">
                <a16:creationId xmlns:a16="http://schemas.microsoft.com/office/drawing/2014/main" id="{07709966-4707-F965-DD26-8B26E4F32674}"/>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B6CC87AC-510C-0C2E-58C4-896341678FE4}"/>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11</a:t>
            </a:fld>
            <a:endParaRPr lang="fr-CA" sz="1200" dirty="0"/>
          </a:p>
        </p:txBody>
      </p:sp>
      <p:sp>
        <p:nvSpPr>
          <p:cNvPr id="3" name="Text Placeholder 4">
            <a:extLst>
              <a:ext uri="{FF2B5EF4-FFF2-40B4-BE49-F238E27FC236}">
                <a16:creationId xmlns:a16="http://schemas.microsoft.com/office/drawing/2014/main" id="{C956D4F8-362B-133C-206B-C005605578F8}"/>
              </a:ext>
            </a:extLst>
          </p:cNvPr>
          <p:cNvSpPr txBox="1">
            <a:spLocks/>
          </p:cNvSpPr>
          <p:nvPr/>
        </p:nvSpPr>
        <p:spPr>
          <a:xfrm>
            <a:off x="653782" y="3108960"/>
            <a:ext cx="3624749"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800" b="1" dirty="0">
                <a:solidFill>
                  <a:srgbClr val="459597"/>
                </a:solidFill>
              </a:rPr>
              <a:t>De 9 elementen:</a:t>
            </a:r>
          </a:p>
          <a:p>
            <a:pPr>
              <a:lnSpc>
                <a:spcPts val="2240"/>
              </a:lnSpc>
            </a:pPr>
            <a:endParaRPr lang="en-GB" sz="2800" b="1" dirty="0">
              <a:solidFill>
                <a:srgbClr val="459597"/>
              </a:solidFill>
            </a:endParaRPr>
          </a:p>
          <a:p>
            <a:pPr marL="228600" indent="-457200">
              <a:lnSpc>
                <a:spcPts val="2240"/>
              </a:lnSpc>
              <a:buClr>
                <a:srgbClr val="459597"/>
              </a:buClr>
              <a:buFont typeface="+mj-lt"/>
              <a:buAutoNum type="arabicPeriod"/>
            </a:pPr>
            <a:r>
              <a:rPr lang="en-GB" sz="2200" dirty="0">
                <a:solidFill>
                  <a:srgbClr val="414141"/>
                </a:solidFill>
              </a:rPr>
              <a:t>Waardepropositie</a:t>
            </a:r>
          </a:p>
          <a:p>
            <a:pPr marL="228600" indent="-457200">
              <a:lnSpc>
                <a:spcPts val="2240"/>
              </a:lnSpc>
              <a:buClr>
                <a:srgbClr val="459597"/>
              </a:buClr>
              <a:buFont typeface="+mj-lt"/>
              <a:buAutoNum type="arabicPeriod"/>
            </a:pPr>
            <a:r>
              <a:rPr lang="en-GB" sz="2200" dirty="0">
                <a:solidFill>
                  <a:srgbClr val="414141"/>
                </a:solidFill>
              </a:rPr>
              <a:t>Belangrijkste partners</a:t>
            </a:r>
          </a:p>
          <a:p>
            <a:pPr marL="228600" indent="-457200">
              <a:lnSpc>
                <a:spcPts val="2240"/>
              </a:lnSpc>
              <a:buClr>
                <a:srgbClr val="459597"/>
              </a:buClr>
              <a:buFont typeface="+mj-lt"/>
              <a:buAutoNum type="arabicPeriod"/>
            </a:pPr>
            <a:r>
              <a:rPr lang="en-GB" sz="2200" dirty="0">
                <a:solidFill>
                  <a:srgbClr val="414141"/>
                </a:solidFill>
              </a:rPr>
              <a:t>Belangrijkste activiteiten</a:t>
            </a:r>
          </a:p>
          <a:p>
            <a:pPr marL="228600" indent="-457200">
              <a:lnSpc>
                <a:spcPts val="2240"/>
              </a:lnSpc>
              <a:buClr>
                <a:srgbClr val="459597"/>
              </a:buClr>
              <a:buFont typeface="+mj-lt"/>
              <a:buAutoNum type="arabicPeriod"/>
            </a:pPr>
            <a:r>
              <a:rPr lang="en-GB" sz="2200" dirty="0">
                <a:solidFill>
                  <a:srgbClr val="414141"/>
                </a:solidFill>
              </a:rPr>
              <a:t>Belangrijkste activa en middelen</a:t>
            </a:r>
          </a:p>
          <a:p>
            <a:pPr marL="228600" indent="-457200">
              <a:lnSpc>
                <a:spcPts val="2240"/>
              </a:lnSpc>
              <a:buClr>
                <a:srgbClr val="459597"/>
              </a:buClr>
              <a:buFont typeface="+mj-lt"/>
              <a:buAutoNum type="arabicPeriod"/>
            </a:pPr>
            <a:r>
              <a:rPr lang="en-GB" sz="2200" dirty="0">
                <a:solidFill>
                  <a:srgbClr val="414141"/>
                </a:solidFill>
              </a:rPr>
              <a:t>Klantensegmenten</a:t>
            </a:r>
          </a:p>
          <a:p>
            <a:pPr marL="228600" indent="-457200">
              <a:lnSpc>
                <a:spcPts val="2240"/>
              </a:lnSpc>
              <a:buClr>
                <a:srgbClr val="459597"/>
              </a:buClr>
              <a:buFont typeface="+mj-lt"/>
              <a:buAutoNum type="arabicPeriod"/>
            </a:pPr>
            <a:r>
              <a:rPr lang="en-GB" sz="2200" dirty="0">
                <a:solidFill>
                  <a:srgbClr val="414141"/>
                </a:solidFill>
              </a:rPr>
              <a:t>Kanalen</a:t>
            </a:r>
          </a:p>
          <a:p>
            <a:pPr marL="228600" indent="-457200">
              <a:lnSpc>
                <a:spcPts val="2240"/>
              </a:lnSpc>
              <a:buClr>
                <a:srgbClr val="459597"/>
              </a:buClr>
              <a:buFont typeface="+mj-lt"/>
              <a:buAutoNum type="arabicPeriod"/>
            </a:pPr>
            <a:r>
              <a:rPr lang="en-GB" sz="2200" dirty="0">
                <a:solidFill>
                  <a:srgbClr val="414141"/>
                </a:solidFill>
              </a:rPr>
              <a:t>Klantrelaties</a:t>
            </a:r>
          </a:p>
          <a:p>
            <a:pPr marL="228600" indent="-457200">
              <a:lnSpc>
                <a:spcPts val="2240"/>
              </a:lnSpc>
              <a:buClr>
                <a:srgbClr val="459597"/>
              </a:buClr>
              <a:buFont typeface="+mj-lt"/>
              <a:buAutoNum type="arabicPeriod"/>
            </a:pPr>
            <a:r>
              <a:rPr lang="en-GB" sz="2200" dirty="0">
                <a:solidFill>
                  <a:srgbClr val="414141"/>
                </a:solidFill>
              </a:rPr>
              <a:t>Omzet</a:t>
            </a:r>
          </a:p>
          <a:p>
            <a:pPr marL="228600" indent="-457200">
              <a:lnSpc>
                <a:spcPts val="2240"/>
              </a:lnSpc>
              <a:buClr>
                <a:srgbClr val="459597"/>
              </a:buClr>
              <a:buFont typeface="+mj-lt"/>
              <a:buAutoNum type="arabicPeriod"/>
            </a:pPr>
            <a:r>
              <a:rPr lang="en-GB" sz="2200" dirty="0">
                <a:solidFill>
                  <a:srgbClr val="414141"/>
                </a:solidFill>
              </a:rPr>
              <a:t>Kostenstructuur</a:t>
            </a:r>
          </a:p>
          <a:p>
            <a:pPr marL="228600" indent="-457200">
              <a:lnSpc>
                <a:spcPts val="2240"/>
              </a:lnSpc>
              <a:buClr>
                <a:srgbClr val="459597"/>
              </a:buClr>
              <a:buFont typeface="+mj-lt"/>
              <a:buAutoNum type="arabicPeriod"/>
            </a:pPr>
            <a:endParaRPr lang="en-GB" sz="2200" dirty="0">
              <a:solidFill>
                <a:srgbClr val="414141"/>
              </a:solidFill>
            </a:endParaRP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sp>
        <p:nvSpPr>
          <p:cNvPr id="9" name="TextBox 6">
            <a:extLst>
              <a:ext uri="{FF2B5EF4-FFF2-40B4-BE49-F238E27FC236}">
                <a16:creationId xmlns:a16="http://schemas.microsoft.com/office/drawing/2014/main" id="{6AEDB46B-9ABE-A553-E799-D3BBE859F923}"/>
              </a:ext>
            </a:extLst>
          </p:cNvPr>
          <p:cNvSpPr txBox="1"/>
          <p:nvPr/>
        </p:nvSpPr>
        <p:spPr>
          <a:xfrm>
            <a:off x="5331713" y="5980111"/>
            <a:ext cx="5756276"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E" sz="1200" dirty="0">
                <a:solidFill>
                  <a:srgbClr val="414141"/>
                </a:solidFill>
              </a:rPr>
              <a:t>Bron:</a:t>
            </a:r>
            <a:r>
              <a:rPr lang="en-IE" sz="1200" dirty="0">
                <a:solidFill>
                  <a:srgbClr val="459597"/>
                </a:solidFill>
                <a:hlinkClick r:id="rId2">
                  <a:extLst>
                    <a:ext uri="{A12FA001-AC4F-418D-AE19-62706E023703}">
                      <ahyp:hlinkClr xmlns:ahyp="http://schemas.microsoft.com/office/drawing/2018/hyperlinkcolor" val="tx"/>
                    </a:ext>
                  </a:extLst>
                </a:hlinkClick>
              </a:rPr>
              <a:t> https://www.digitalbizmodels.com/blog/business-model-canvas-bookingcom</a:t>
            </a:r>
            <a:r>
              <a:rPr lang="en-IE" sz="1200" dirty="0">
                <a:solidFill>
                  <a:srgbClr val="459597"/>
                </a:solidFill>
              </a:rPr>
              <a:t> </a:t>
            </a:r>
          </a:p>
        </p:txBody>
      </p:sp>
      <p:pic>
        <p:nvPicPr>
          <p:cNvPr id="7" name="Picture 2">
            <a:extLst>
              <a:ext uri="{FF2B5EF4-FFF2-40B4-BE49-F238E27FC236}">
                <a16:creationId xmlns:a16="http://schemas.microsoft.com/office/drawing/2014/main" id="{512F36E8-8F96-0818-F486-EED1A92D79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8531" y="1609806"/>
            <a:ext cx="7465273" cy="4199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72794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02E9D-9E2E-A4BE-F8D6-25EDCF2B1C5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C1B12F2-B5DC-9E18-53A3-D09F2C572325}"/>
              </a:ext>
            </a:extLst>
          </p:cNvPr>
          <p:cNvSpPr txBox="1"/>
          <p:nvPr/>
        </p:nvSpPr>
        <p:spPr>
          <a:xfrm>
            <a:off x="176525" y="155705"/>
            <a:ext cx="11838949" cy="646331"/>
          </a:xfrm>
          <a:prstGeom prst="rect">
            <a:avLst/>
          </a:prstGeom>
          <a:noFill/>
        </p:spPr>
        <p:txBody>
          <a:bodyPr wrap="square" rtlCol="0">
            <a:spAutoFit/>
          </a:bodyPr>
          <a:lstStyle/>
          <a:p>
            <a:r>
              <a:rPr lang="en-US" sz="3600" b="1" dirty="0">
                <a:solidFill>
                  <a:srgbClr val="459597"/>
                </a:solidFill>
                <a:latin typeface="Calibri" panose="020F0502020204030204" pitchFamily="34" charset="0"/>
                <a:cs typeface="Calibri" panose="020F0502020204030204" pitchFamily="34" charset="0"/>
              </a:rPr>
              <a:t>Sjabloon voor bedrijfsmodelcanvas </a:t>
            </a:r>
            <a:r>
              <a:rPr lang="en-US" sz="3600" dirty="0">
                <a:solidFill>
                  <a:srgbClr val="459597"/>
                </a:solidFill>
                <a:latin typeface="Calibri" panose="020F0502020204030204" pitchFamily="34" charset="0"/>
                <a:cs typeface="Calibri" panose="020F0502020204030204" pitchFamily="34" charset="0"/>
              </a:rPr>
              <a:t>(bewerkbaar) </a:t>
            </a:r>
          </a:p>
        </p:txBody>
      </p:sp>
      <p:sp>
        <p:nvSpPr>
          <p:cNvPr id="5" name="TextBox 4">
            <a:extLst>
              <a:ext uri="{FF2B5EF4-FFF2-40B4-BE49-F238E27FC236}">
                <a16:creationId xmlns:a16="http://schemas.microsoft.com/office/drawing/2014/main" id="{2A0231B7-3ADA-D4BE-6C6B-6A81767A63CB}"/>
              </a:ext>
            </a:extLst>
          </p:cNvPr>
          <p:cNvSpPr txBox="1"/>
          <p:nvPr/>
        </p:nvSpPr>
        <p:spPr>
          <a:xfrm>
            <a:off x="198147" y="786750"/>
            <a:ext cx="11503937" cy="605487"/>
          </a:xfrm>
          <a:prstGeom prst="rect">
            <a:avLst/>
          </a:prstGeom>
          <a:noFill/>
        </p:spPr>
        <p:txBody>
          <a:bodyPr wrap="square">
            <a:spAutoFit/>
          </a:bodyPr>
          <a:lstStyle/>
          <a:p>
            <a:pPr>
              <a:lnSpc>
                <a:spcPts val="1860"/>
              </a:lnSpc>
            </a:pPr>
            <a:r>
              <a:rPr lang="en-US" sz="1900" dirty="0">
                <a:solidFill>
                  <a:srgbClr val="414141"/>
                </a:solidFill>
                <a:latin typeface="Calibri" panose="020F0502020204030204" pitchFamily="34" charset="0"/>
                <a:cs typeface="Calibri" panose="020F0502020204030204" pitchFamily="34" charset="0"/>
              </a:rPr>
              <a:t>Gebruik de onderstaande instructies om elk onderdeel van uw business model canvas in te vullen, zodat u een uitgebreid inzicht krijgt in het operationele en strategische kader van uw bedrijf.</a:t>
            </a:r>
          </a:p>
        </p:txBody>
      </p:sp>
      <p:graphicFrame>
        <p:nvGraphicFramePr>
          <p:cNvPr id="16" name="Table 15">
            <a:extLst>
              <a:ext uri="{FF2B5EF4-FFF2-40B4-BE49-F238E27FC236}">
                <a16:creationId xmlns:a16="http://schemas.microsoft.com/office/drawing/2014/main" id="{FAFA4BA6-FD87-5754-4779-A1AF6F9A001C}"/>
              </a:ext>
            </a:extLst>
          </p:cNvPr>
          <p:cNvGraphicFramePr>
            <a:graphicFrameLocks noGrp="1"/>
          </p:cNvGraphicFramePr>
          <p:nvPr>
            <p:extLst>
              <p:ext uri="{D42A27DB-BD31-4B8C-83A1-F6EECF244321}">
                <p14:modId xmlns:p14="http://schemas.microsoft.com/office/powerpoint/2010/main" val="2460586581"/>
              </p:ext>
            </p:extLst>
          </p:nvPr>
        </p:nvGraphicFramePr>
        <p:xfrm>
          <a:off x="272084" y="1374187"/>
          <a:ext cx="11430000" cy="5024884"/>
        </p:xfrm>
        <a:graphic>
          <a:graphicData uri="http://schemas.openxmlformats.org/drawingml/2006/table">
            <a:tbl>
              <a:tblPr/>
              <a:tblGrid>
                <a:gridCol w="2286000">
                  <a:extLst>
                    <a:ext uri="{9D8B030D-6E8A-4147-A177-3AD203B41FA5}">
                      <a16:colId xmlns:a16="http://schemas.microsoft.com/office/drawing/2014/main" val="1915489427"/>
                    </a:ext>
                  </a:extLst>
                </a:gridCol>
                <a:gridCol w="2286000">
                  <a:extLst>
                    <a:ext uri="{9D8B030D-6E8A-4147-A177-3AD203B41FA5}">
                      <a16:colId xmlns:a16="http://schemas.microsoft.com/office/drawing/2014/main" val="3648122560"/>
                    </a:ext>
                  </a:extLst>
                </a:gridCol>
                <a:gridCol w="2286000">
                  <a:extLst>
                    <a:ext uri="{9D8B030D-6E8A-4147-A177-3AD203B41FA5}">
                      <a16:colId xmlns:a16="http://schemas.microsoft.com/office/drawing/2014/main" val="489068831"/>
                    </a:ext>
                  </a:extLst>
                </a:gridCol>
                <a:gridCol w="2286000">
                  <a:extLst>
                    <a:ext uri="{9D8B030D-6E8A-4147-A177-3AD203B41FA5}">
                      <a16:colId xmlns:a16="http://schemas.microsoft.com/office/drawing/2014/main" val="1821452548"/>
                    </a:ext>
                  </a:extLst>
                </a:gridCol>
                <a:gridCol w="2286000">
                  <a:extLst>
                    <a:ext uri="{9D8B030D-6E8A-4147-A177-3AD203B41FA5}">
                      <a16:colId xmlns:a16="http://schemas.microsoft.com/office/drawing/2014/main" val="1649091000"/>
                    </a:ext>
                  </a:extLst>
                </a:gridCol>
              </a:tblGrid>
              <a:tr h="1723378">
                <a:tc rowSpan="2">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2">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2">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61284179"/>
                  </a:ext>
                </a:extLst>
              </a:tr>
              <a:tr h="1650753">
                <a:tc vMerge="1">
                  <a:txBody>
                    <a:bodyPr/>
                    <a:lstStyle/>
                    <a:p>
                      <a:endParaRPr lang="en-US"/>
                    </a:p>
                  </a:txBody>
                  <a:tcPr>
                    <a:lnT w="12700" cap="flat" cmpd="sng" algn="ctr">
                      <a:solidFill>
                        <a:schemeClr val="bg1">
                          <a:lumMod val="75000"/>
                        </a:schemeClr>
                      </a:solidFill>
                      <a:prstDash val="solid"/>
                      <a:round/>
                      <a:headEnd type="none" w="med" len="med"/>
                      <a:tailEnd type="none" w="med" len="med"/>
                    </a:lnT>
                  </a:tcPr>
                </a:tc>
                <a:tc>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vMerge="1">
                  <a:txBody>
                    <a:bodyPr/>
                    <a:lstStyle/>
                    <a:p>
                      <a:endParaRPr lang="en-US"/>
                    </a:p>
                  </a:txBody>
                  <a:tcPr>
                    <a:lnL w="6350" cap="flat" cmpd="sng" algn="ctr">
                      <a:solidFill>
                        <a:srgbClr val="BFBFBF"/>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tcPr>
                </a:tc>
                <a:tc>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vMerge="1">
                  <a:txBody>
                    <a:bodyPr/>
                    <a:lstStyle/>
                    <a:p>
                      <a:endParaRPr lang="en-US"/>
                    </a:p>
                  </a:txBody>
                  <a:tcPr>
                    <a:lnL w="6350" cap="flat" cmpd="sng" algn="ctr">
                      <a:solidFill>
                        <a:srgbClr val="BFBFBF"/>
                      </a:solidFill>
                      <a:prstDash val="solid"/>
                      <a:round/>
                      <a:headEnd type="none" w="med" len="med"/>
                      <a:tailEnd type="none" w="med" len="med"/>
                    </a:lnL>
                  </a:tcPr>
                </a:tc>
                <a:extLst>
                  <a:ext uri="{0D108BD9-81ED-4DB2-BD59-A6C34878D82A}">
                    <a16:rowId xmlns:a16="http://schemas.microsoft.com/office/drawing/2014/main" val="2172348578"/>
                  </a:ext>
                </a:extLst>
              </a:tr>
              <a:tr h="1650753">
                <a:tc gridSpan="2">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lang="en-US"/>
                    </a:p>
                  </a:txBody>
                  <a:tcPr/>
                </a:tc>
                <a:tc gridSpan="3">
                  <a:txBody>
                    <a:bodyPr/>
                    <a:lstStyle/>
                    <a:p>
                      <a:pPr algn="l" fontAlgn="ctr"/>
                      <a:endParaRPr lang="en-US" sz="7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45382130"/>
                  </a:ext>
                </a:extLst>
              </a:tr>
            </a:tbl>
          </a:graphicData>
        </a:graphic>
      </p:graphicFrame>
      <p:pic>
        <p:nvPicPr>
          <p:cNvPr id="17" name="Graphic 2" descr="Handshake outline">
            <a:extLst>
              <a:ext uri="{FF2B5EF4-FFF2-40B4-BE49-F238E27FC236}">
                <a16:creationId xmlns:a16="http://schemas.microsoft.com/office/drawing/2014/main" id="{1E31F2E6-7F5D-5203-E006-98B63F14438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819267" y="1937399"/>
            <a:ext cx="602159" cy="602159"/>
          </a:xfrm>
          <a:prstGeom prst="rect">
            <a:avLst/>
          </a:prstGeom>
        </p:spPr>
      </p:pic>
      <p:pic>
        <p:nvPicPr>
          <p:cNvPr id="18" name="Graphic 4" descr="Playbook outline">
            <a:extLst>
              <a:ext uri="{FF2B5EF4-FFF2-40B4-BE49-F238E27FC236}">
                <a16:creationId xmlns:a16="http://schemas.microsoft.com/office/drawing/2014/main" id="{E43CA762-CE54-4F00-F22C-276E07B5D2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201696" y="1925718"/>
            <a:ext cx="590550" cy="590550"/>
          </a:xfrm>
          <a:prstGeom prst="rect">
            <a:avLst/>
          </a:prstGeom>
        </p:spPr>
      </p:pic>
      <p:pic>
        <p:nvPicPr>
          <p:cNvPr id="19" name="Graphic 6" descr="Circular flowchart outline">
            <a:extLst>
              <a:ext uri="{FF2B5EF4-FFF2-40B4-BE49-F238E27FC236}">
                <a16:creationId xmlns:a16="http://schemas.microsoft.com/office/drawing/2014/main" id="{86A22108-76BB-6EC1-BFBA-2EB0758BF9E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152402" y="3730310"/>
            <a:ext cx="616032" cy="616032"/>
          </a:xfrm>
          <a:prstGeom prst="rect">
            <a:avLst/>
          </a:prstGeom>
        </p:spPr>
      </p:pic>
      <p:pic>
        <p:nvPicPr>
          <p:cNvPr id="20" name="Graphic 8" descr="Clipboard Checked outline">
            <a:extLst>
              <a:ext uri="{FF2B5EF4-FFF2-40B4-BE49-F238E27FC236}">
                <a16:creationId xmlns:a16="http://schemas.microsoft.com/office/drawing/2014/main" id="{E1E57C3E-9685-02FD-5B0E-AFFB08D0517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504628" y="1939337"/>
            <a:ext cx="533400" cy="533400"/>
          </a:xfrm>
          <a:prstGeom prst="rect">
            <a:avLst/>
          </a:prstGeom>
        </p:spPr>
      </p:pic>
      <p:pic>
        <p:nvPicPr>
          <p:cNvPr id="21" name="Graphic 12" descr="Target Audience outline">
            <a:extLst>
              <a:ext uri="{FF2B5EF4-FFF2-40B4-BE49-F238E27FC236}">
                <a16:creationId xmlns:a16="http://schemas.microsoft.com/office/drawing/2014/main" id="{B7774CE3-FF6D-78E3-4C21-8404837C500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668680" y="1954293"/>
            <a:ext cx="615130" cy="615130"/>
          </a:xfrm>
          <a:prstGeom prst="rect">
            <a:avLst/>
          </a:prstGeom>
        </p:spPr>
      </p:pic>
      <p:pic>
        <p:nvPicPr>
          <p:cNvPr id="24" name="Graphic 18" descr="Money outline">
            <a:extLst>
              <a:ext uri="{FF2B5EF4-FFF2-40B4-BE49-F238E27FC236}">
                <a16:creationId xmlns:a16="http://schemas.microsoft.com/office/drawing/2014/main" id="{4556EA24-E9ED-1C6A-DA48-7E1837C27695}"/>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063144" y="5089896"/>
            <a:ext cx="600075" cy="600075"/>
          </a:xfrm>
          <a:prstGeom prst="rect">
            <a:avLst/>
          </a:prstGeom>
        </p:spPr>
      </p:pic>
      <p:pic>
        <p:nvPicPr>
          <p:cNvPr id="25" name="Graphic 20" descr="Register outline">
            <a:extLst>
              <a:ext uri="{FF2B5EF4-FFF2-40B4-BE49-F238E27FC236}">
                <a16:creationId xmlns:a16="http://schemas.microsoft.com/office/drawing/2014/main" id="{B5D192BA-FED2-52D5-ABAB-4A967FD9940E}"/>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1114926" y="5156155"/>
            <a:ext cx="495404" cy="495404"/>
          </a:xfrm>
          <a:prstGeom prst="rect">
            <a:avLst/>
          </a:prstGeom>
        </p:spPr>
      </p:pic>
      <p:sp>
        <p:nvSpPr>
          <p:cNvPr id="4" name="TextBox 6">
            <a:extLst>
              <a:ext uri="{FF2B5EF4-FFF2-40B4-BE49-F238E27FC236}">
                <a16:creationId xmlns:a16="http://schemas.microsoft.com/office/drawing/2014/main" id="{CA26729A-13ED-3815-C008-52B977CBB950}"/>
              </a:ext>
            </a:extLst>
          </p:cNvPr>
          <p:cNvSpPr txBox="1"/>
          <p:nvPr/>
        </p:nvSpPr>
        <p:spPr>
          <a:xfrm>
            <a:off x="272084" y="6533254"/>
            <a:ext cx="11049354" cy="2308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E" sz="900" dirty="0">
                <a:solidFill>
                  <a:srgbClr val="414141"/>
                </a:solidFill>
                <a:latin typeface="Calibri" panose="020F0502020204030204" pitchFamily="34" charset="0"/>
                <a:cs typeface="Calibri" panose="020F0502020204030204" pitchFamily="34" charset="0"/>
              </a:rPr>
              <a:t>Bron:</a:t>
            </a:r>
            <a:r>
              <a:rPr lang="en-US" sz="900" i="1" dirty="0">
                <a:solidFill>
                  <a:srgbClr val="459597"/>
                </a:solidFill>
                <a:latin typeface="Calibri" panose="020F0502020204030204" pitchFamily="34" charset="0"/>
                <a:cs typeface="Calibri" panose="020F0502020204030204" pitchFamily="34" charset="0"/>
                <a:hlinkClick r:id="rId16">
                  <a:extLst>
                    <a:ext uri="{A12FA001-AC4F-418D-AE19-62706E023703}">
                      <ahyp:hlinkClr xmlns:ahyp="http://schemas.microsoft.com/office/drawing/2018/hyperlinkcolor" val="tx"/>
                    </a:ext>
                  </a:extLst>
                </a:hlinkClick>
              </a:rPr>
              <a:t> https://www.smartsheet.com/sites/default/files/2024-04/IC-Simple-Business-Model-Canvas-Template-for-Powerpoint-Example_Powerpoint.pptx?srsltid=AfmBOop_I2pyimagKBejfl-xt8tteTukVJU7-7NT-CG1nWOo8ROqfG6t</a:t>
            </a:r>
            <a:r>
              <a:rPr lang="en-US" sz="900" i="1" dirty="0">
                <a:solidFill>
                  <a:srgbClr val="459597"/>
                </a:solidFill>
                <a:latin typeface="Calibri" panose="020F0502020204030204" pitchFamily="34" charset="0"/>
                <a:cs typeface="Calibri" panose="020F0502020204030204" pitchFamily="34" charset="0"/>
              </a:rPr>
              <a:t> </a:t>
            </a:r>
            <a:endParaRPr lang="en-IE" sz="900" dirty="0">
              <a:solidFill>
                <a:srgbClr val="459597"/>
              </a:solidFill>
              <a:latin typeface="Calibri" panose="020F0502020204030204" pitchFamily="34" charset="0"/>
              <a:cs typeface="Calibri" panose="020F0502020204030204" pitchFamily="34" charset="0"/>
            </a:endParaRPr>
          </a:p>
        </p:txBody>
      </p:sp>
      <p:sp>
        <p:nvSpPr>
          <p:cNvPr id="26" name="Rectangle 25">
            <a:extLst>
              <a:ext uri="{FF2B5EF4-FFF2-40B4-BE49-F238E27FC236}">
                <a16:creationId xmlns:a16="http://schemas.microsoft.com/office/drawing/2014/main" id="{A8502660-E08D-3517-5A36-471994C92B36}"/>
              </a:ext>
            </a:extLst>
          </p:cNvPr>
          <p:cNvSpPr/>
          <p:nvPr/>
        </p:nvSpPr>
        <p:spPr>
          <a:xfrm>
            <a:off x="9430767" y="1370098"/>
            <a:ext cx="2271317" cy="53912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30" name="Graphic 14" descr="Puzzle pieces outline">
            <a:extLst>
              <a:ext uri="{FF2B5EF4-FFF2-40B4-BE49-F238E27FC236}">
                <a16:creationId xmlns:a16="http://schemas.microsoft.com/office/drawing/2014/main" id="{D895D912-AA87-2F86-28B2-9E0E52A91E13}"/>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1061802" y="1958923"/>
            <a:ext cx="571500" cy="571500"/>
          </a:xfrm>
          <a:prstGeom prst="rect">
            <a:avLst/>
          </a:prstGeom>
        </p:spPr>
      </p:pic>
      <p:sp>
        <p:nvSpPr>
          <p:cNvPr id="37" name="TextBox 36">
            <a:extLst>
              <a:ext uri="{FF2B5EF4-FFF2-40B4-BE49-F238E27FC236}">
                <a16:creationId xmlns:a16="http://schemas.microsoft.com/office/drawing/2014/main" id="{E45323BC-4B13-43EB-806E-AEE91C8B2392}"/>
              </a:ext>
            </a:extLst>
          </p:cNvPr>
          <p:cNvSpPr txBox="1"/>
          <p:nvPr/>
        </p:nvSpPr>
        <p:spPr>
          <a:xfrm>
            <a:off x="9484791" y="1386592"/>
            <a:ext cx="1836647" cy="502702"/>
          </a:xfrm>
          <a:prstGeom prst="rect">
            <a:avLst/>
          </a:prstGeom>
          <a:noFill/>
        </p:spPr>
        <p:txBody>
          <a:bodyPr wrap="square">
            <a:spAutoFit/>
          </a:bodyPr>
          <a:lstStyle/>
          <a:p>
            <a:pPr algn="l"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KLANTENSEGMENTEN</a:t>
            </a:r>
          </a:p>
        </p:txBody>
      </p:sp>
      <p:sp>
        <p:nvSpPr>
          <p:cNvPr id="38" name="Rectangle 37">
            <a:extLst>
              <a:ext uri="{FF2B5EF4-FFF2-40B4-BE49-F238E27FC236}">
                <a16:creationId xmlns:a16="http://schemas.microsoft.com/office/drawing/2014/main" id="{47904926-01F2-CCDF-1358-A27892245EDD}"/>
              </a:ext>
            </a:extLst>
          </p:cNvPr>
          <p:cNvSpPr/>
          <p:nvPr/>
        </p:nvSpPr>
        <p:spPr>
          <a:xfrm>
            <a:off x="7131344" y="1370098"/>
            <a:ext cx="2271317" cy="539126"/>
          </a:xfrm>
          <a:prstGeom prst="rect">
            <a:avLst/>
          </a:pr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39" name="TextBox 38">
            <a:extLst>
              <a:ext uri="{FF2B5EF4-FFF2-40B4-BE49-F238E27FC236}">
                <a16:creationId xmlns:a16="http://schemas.microsoft.com/office/drawing/2014/main" id="{B162CAC4-BFDD-2D70-5F2E-C15E0EB6D5A8}"/>
              </a:ext>
            </a:extLst>
          </p:cNvPr>
          <p:cNvSpPr txBox="1"/>
          <p:nvPr/>
        </p:nvSpPr>
        <p:spPr>
          <a:xfrm>
            <a:off x="7185368" y="1386592"/>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KLANTENRELATIES</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0" name="Rectangle 39">
            <a:extLst>
              <a:ext uri="{FF2B5EF4-FFF2-40B4-BE49-F238E27FC236}">
                <a16:creationId xmlns:a16="http://schemas.microsoft.com/office/drawing/2014/main" id="{E48DBDC6-FDB5-743D-0469-D72A1E440F65}"/>
              </a:ext>
            </a:extLst>
          </p:cNvPr>
          <p:cNvSpPr/>
          <p:nvPr/>
        </p:nvSpPr>
        <p:spPr>
          <a:xfrm>
            <a:off x="4860761" y="1370098"/>
            <a:ext cx="2271317" cy="539126"/>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1" name="TextBox 40">
            <a:extLst>
              <a:ext uri="{FF2B5EF4-FFF2-40B4-BE49-F238E27FC236}">
                <a16:creationId xmlns:a16="http://schemas.microsoft.com/office/drawing/2014/main" id="{1342EF31-2E60-D17C-4ECB-27905B5C8A41}"/>
              </a:ext>
            </a:extLst>
          </p:cNvPr>
          <p:cNvSpPr txBox="1"/>
          <p:nvPr/>
        </p:nvSpPr>
        <p:spPr>
          <a:xfrm>
            <a:off x="4914785" y="1386592"/>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WAARDEPROPOSITIES</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2" name="Rectangle 41">
            <a:extLst>
              <a:ext uri="{FF2B5EF4-FFF2-40B4-BE49-F238E27FC236}">
                <a16:creationId xmlns:a16="http://schemas.microsoft.com/office/drawing/2014/main" id="{E4D76A9D-422A-A1AD-3D57-B996172234D3}"/>
              </a:ext>
            </a:extLst>
          </p:cNvPr>
          <p:cNvSpPr/>
          <p:nvPr/>
        </p:nvSpPr>
        <p:spPr>
          <a:xfrm>
            <a:off x="2575758" y="1370098"/>
            <a:ext cx="2271317" cy="539126"/>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3" name="TextBox 42">
            <a:extLst>
              <a:ext uri="{FF2B5EF4-FFF2-40B4-BE49-F238E27FC236}">
                <a16:creationId xmlns:a16="http://schemas.microsoft.com/office/drawing/2014/main" id="{D0C696FA-943D-3516-EC1C-D197A3073165}"/>
              </a:ext>
            </a:extLst>
          </p:cNvPr>
          <p:cNvSpPr txBox="1"/>
          <p:nvPr/>
        </p:nvSpPr>
        <p:spPr>
          <a:xfrm>
            <a:off x="2629782" y="1386592"/>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BELANGRIJKSTE </a:t>
            </a:r>
          </a:p>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ACTIVITEITEN</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4" name="Rectangle 43">
            <a:extLst>
              <a:ext uri="{FF2B5EF4-FFF2-40B4-BE49-F238E27FC236}">
                <a16:creationId xmlns:a16="http://schemas.microsoft.com/office/drawing/2014/main" id="{C2BBE706-0D99-1FF3-FFF4-EF63FCAB1B48}"/>
              </a:ext>
            </a:extLst>
          </p:cNvPr>
          <p:cNvSpPr/>
          <p:nvPr/>
        </p:nvSpPr>
        <p:spPr>
          <a:xfrm>
            <a:off x="277796" y="1370098"/>
            <a:ext cx="2271317" cy="539126"/>
          </a:xfrm>
          <a:prstGeom prst="rect">
            <a:avLst/>
          </a:pr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5" name="TextBox 44">
            <a:extLst>
              <a:ext uri="{FF2B5EF4-FFF2-40B4-BE49-F238E27FC236}">
                <a16:creationId xmlns:a16="http://schemas.microsoft.com/office/drawing/2014/main" id="{5C534F02-00F5-247C-943E-ACCC073C124F}"/>
              </a:ext>
            </a:extLst>
          </p:cNvPr>
          <p:cNvSpPr txBox="1"/>
          <p:nvPr/>
        </p:nvSpPr>
        <p:spPr>
          <a:xfrm>
            <a:off x="331820" y="1386592"/>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BELANGRIJKSTE </a:t>
            </a:r>
          </a:p>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PARTNERSCHAPPEN</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6" name="Rectangle 45">
            <a:extLst>
              <a:ext uri="{FF2B5EF4-FFF2-40B4-BE49-F238E27FC236}">
                <a16:creationId xmlns:a16="http://schemas.microsoft.com/office/drawing/2014/main" id="{7BEB0CC9-A352-B7A9-1644-EAFF0A10B7C1}"/>
              </a:ext>
            </a:extLst>
          </p:cNvPr>
          <p:cNvSpPr/>
          <p:nvPr/>
        </p:nvSpPr>
        <p:spPr>
          <a:xfrm>
            <a:off x="2574216" y="3094507"/>
            <a:ext cx="2271317" cy="53912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7" name="TextBox 46">
            <a:extLst>
              <a:ext uri="{FF2B5EF4-FFF2-40B4-BE49-F238E27FC236}">
                <a16:creationId xmlns:a16="http://schemas.microsoft.com/office/drawing/2014/main" id="{EC6BB450-811B-9CBA-117F-D80C702B2A0E}"/>
              </a:ext>
            </a:extLst>
          </p:cNvPr>
          <p:cNvSpPr txBox="1"/>
          <p:nvPr/>
        </p:nvSpPr>
        <p:spPr>
          <a:xfrm>
            <a:off x="2628240" y="3111001"/>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BELANGRIJKSTE </a:t>
            </a:r>
          </a:p>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BRONNEN </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8" name="Rectangle 47">
            <a:extLst>
              <a:ext uri="{FF2B5EF4-FFF2-40B4-BE49-F238E27FC236}">
                <a16:creationId xmlns:a16="http://schemas.microsoft.com/office/drawing/2014/main" id="{85F2DCC3-3622-454D-91FD-97C51518AB5B}"/>
              </a:ext>
            </a:extLst>
          </p:cNvPr>
          <p:cNvSpPr/>
          <p:nvPr/>
        </p:nvSpPr>
        <p:spPr>
          <a:xfrm>
            <a:off x="277796" y="4754003"/>
            <a:ext cx="4567737" cy="314011"/>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9" name="TextBox 48">
            <a:extLst>
              <a:ext uri="{FF2B5EF4-FFF2-40B4-BE49-F238E27FC236}">
                <a16:creationId xmlns:a16="http://schemas.microsoft.com/office/drawing/2014/main" id="{BB9407DB-D45D-9927-66F7-7D2DB31B6D4C}"/>
              </a:ext>
            </a:extLst>
          </p:cNvPr>
          <p:cNvSpPr txBox="1"/>
          <p:nvPr/>
        </p:nvSpPr>
        <p:spPr>
          <a:xfrm>
            <a:off x="331820" y="4770497"/>
            <a:ext cx="1836647" cy="297517"/>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KOSTENSTRUCTUUR</a:t>
            </a:r>
          </a:p>
        </p:txBody>
      </p:sp>
      <p:sp>
        <p:nvSpPr>
          <p:cNvPr id="50" name="Rectangle 49">
            <a:extLst>
              <a:ext uri="{FF2B5EF4-FFF2-40B4-BE49-F238E27FC236}">
                <a16:creationId xmlns:a16="http://schemas.microsoft.com/office/drawing/2014/main" id="{9E3344E0-6F94-A774-C71D-8232B120B4FE}"/>
              </a:ext>
            </a:extLst>
          </p:cNvPr>
          <p:cNvSpPr/>
          <p:nvPr/>
        </p:nvSpPr>
        <p:spPr>
          <a:xfrm>
            <a:off x="4847475" y="4754003"/>
            <a:ext cx="6844574" cy="314011"/>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51" name="TextBox 50">
            <a:extLst>
              <a:ext uri="{FF2B5EF4-FFF2-40B4-BE49-F238E27FC236}">
                <a16:creationId xmlns:a16="http://schemas.microsoft.com/office/drawing/2014/main" id="{3109CD21-B73E-E02C-CDD2-AEBB5E222211}"/>
              </a:ext>
            </a:extLst>
          </p:cNvPr>
          <p:cNvSpPr txBox="1"/>
          <p:nvPr/>
        </p:nvSpPr>
        <p:spPr>
          <a:xfrm>
            <a:off x="4901499" y="4774476"/>
            <a:ext cx="1836647" cy="502702"/>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INKOMSTENSTROOM</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pic>
        <p:nvPicPr>
          <p:cNvPr id="52" name="Graphic 16" descr="Train outline">
            <a:extLst>
              <a:ext uri="{FF2B5EF4-FFF2-40B4-BE49-F238E27FC236}">
                <a16:creationId xmlns:a16="http://schemas.microsoft.com/office/drawing/2014/main" id="{2A39498A-8A0A-5FA3-ED8C-0EA78753EF78}"/>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8847033" y="3651462"/>
            <a:ext cx="481382" cy="481382"/>
          </a:xfrm>
          <a:prstGeom prst="rect">
            <a:avLst/>
          </a:prstGeom>
        </p:spPr>
      </p:pic>
      <p:sp>
        <p:nvSpPr>
          <p:cNvPr id="53" name="Rectangle 52">
            <a:extLst>
              <a:ext uri="{FF2B5EF4-FFF2-40B4-BE49-F238E27FC236}">
                <a16:creationId xmlns:a16="http://schemas.microsoft.com/office/drawing/2014/main" id="{7BCC408E-F8DE-F45D-450C-FCA6C92F2703}"/>
              </a:ext>
            </a:extLst>
          </p:cNvPr>
          <p:cNvSpPr/>
          <p:nvPr/>
        </p:nvSpPr>
        <p:spPr>
          <a:xfrm>
            <a:off x="7131344" y="3067395"/>
            <a:ext cx="2271317" cy="349382"/>
          </a:xfrm>
          <a:prstGeom prst="rect">
            <a:avLst/>
          </a:pr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54" name="TextBox 53">
            <a:extLst>
              <a:ext uri="{FF2B5EF4-FFF2-40B4-BE49-F238E27FC236}">
                <a16:creationId xmlns:a16="http://schemas.microsoft.com/office/drawing/2014/main" id="{1CBE604F-8772-67D4-82C8-6F27B060168A}"/>
              </a:ext>
            </a:extLst>
          </p:cNvPr>
          <p:cNvSpPr txBox="1"/>
          <p:nvPr/>
        </p:nvSpPr>
        <p:spPr>
          <a:xfrm>
            <a:off x="7185368" y="3101243"/>
            <a:ext cx="1836647" cy="502702"/>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KANALEN</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55" name="Slide Number Placeholder 5">
            <a:extLst>
              <a:ext uri="{FF2B5EF4-FFF2-40B4-BE49-F238E27FC236}">
                <a16:creationId xmlns:a16="http://schemas.microsoft.com/office/drawing/2014/main" id="{84AB33DE-30F0-358E-E946-4F6AD6C79EC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12</a:t>
            </a:fld>
            <a:endParaRPr lang="fr-CA" sz="1200" dirty="0"/>
          </a:p>
        </p:txBody>
      </p:sp>
    </p:spTree>
    <p:extLst>
      <p:ext uri="{BB962C8B-B14F-4D97-AF65-F5344CB8AC3E}">
        <p14:creationId xmlns:p14="http://schemas.microsoft.com/office/powerpoint/2010/main" val="16524377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7DB5E-9A6B-6AF0-4B23-E1B5AAF5777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74E6032-9396-F512-B2F2-A442F994BD0E}"/>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Belangrijkste leergebied</a:t>
            </a:r>
          </a:p>
        </p:txBody>
      </p:sp>
      <p:sp>
        <p:nvSpPr>
          <p:cNvPr id="6" name="Text Placeholder 5">
            <a:extLst>
              <a:ext uri="{FF2B5EF4-FFF2-40B4-BE49-F238E27FC236}">
                <a16:creationId xmlns:a16="http://schemas.microsoft.com/office/drawing/2014/main" id="{4025924B-1B13-B2E0-9A7F-89E7497971EE}"/>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710F1CAA-DD28-C2E4-7010-424A40B4C5D6}"/>
              </a:ext>
            </a:extLst>
          </p:cNvPr>
          <p:cNvSpPr>
            <a:spLocks noGrp="1"/>
          </p:cNvSpPr>
          <p:nvPr>
            <p:ph type="body" sz="quarter" idx="16"/>
          </p:nvPr>
        </p:nvSpPr>
        <p:spPr>
          <a:xfrm>
            <a:off x="4061012" y="732734"/>
            <a:ext cx="6187888" cy="803654"/>
          </a:xfrm>
          <a:prstGeom prst="rect">
            <a:avLst/>
          </a:prstGeom>
        </p:spPr>
        <p:txBody>
          <a:bodyPr/>
          <a:lstStyle/>
          <a:p>
            <a:pPr>
              <a:lnSpc>
                <a:spcPts val="2960"/>
              </a:lnSpc>
            </a:pPr>
            <a:r>
              <a:rPr lang="en-GB" sz="2800" dirty="0"/>
              <a:t>Leer hoe u uw ideeën over belangrijke gebieden in kaart kunt brengen</a:t>
            </a:r>
          </a:p>
          <a:p>
            <a:pPr>
              <a:lnSpc>
                <a:spcPts val="2960"/>
              </a:lnSpc>
            </a:pPr>
            <a:endParaRPr lang="en-GB" sz="2800" dirty="0"/>
          </a:p>
        </p:txBody>
      </p:sp>
      <p:sp>
        <p:nvSpPr>
          <p:cNvPr id="4" name="Text Placeholder 3">
            <a:extLst>
              <a:ext uri="{FF2B5EF4-FFF2-40B4-BE49-F238E27FC236}">
                <a16:creationId xmlns:a16="http://schemas.microsoft.com/office/drawing/2014/main" id="{A63A084A-40F7-8610-362A-3AA3552F6B02}"/>
              </a:ext>
            </a:extLst>
          </p:cNvPr>
          <p:cNvSpPr>
            <a:spLocks noGrp="1"/>
          </p:cNvSpPr>
          <p:nvPr>
            <p:ph type="body" sz="quarter" idx="21"/>
          </p:nvPr>
        </p:nvSpPr>
        <p:spPr>
          <a:xfrm>
            <a:off x="4061012" y="1740034"/>
            <a:ext cx="7620454"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Zoals u in het vorige belangrijke leergebied hebt geleerd, bestaat de BMC-tool uit 9 elementen.  Deze 9 elementen of belangrijke bouwstenen kunnen zeer flexibel zijn en zijn vaak met elkaar verbonden. Toch is het raadzaam om ze in een bepaalde volgorde te behandelen. Ze kunnen worden onderverdeeld in 2 grote delen, waarbij we in de gebieden 6-9 kijken naar wat we intern nodig hebben om onze waardeproposities in 1-5 te realiseren:</a:t>
            </a:r>
          </a:p>
          <a:p>
            <a:pPr>
              <a:lnSpc>
                <a:spcPts val="2340"/>
              </a:lnSpc>
            </a:pPr>
            <a:endParaRPr lang="en-GB" dirty="0">
              <a:latin typeface="Calibri"/>
              <a:ea typeface="Calibri"/>
              <a:cs typeface="Calibri"/>
            </a:endParaRPr>
          </a:p>
          <a:p>
            <a:pPr marL="228600" indent="-457200">
              <a:lnSpc>
                <a:spcPts val="2340"/>
              </a:lnSpc>
              <a:buClr>
                <a:srgbClr val="459597"/>
              </a:buClr>
              <a:buFont typeface="+mj-lt"/>
              <a:buAutoNum type="arabicPeriod"/>
            </a:pPr>
            <a:r>
              <a:rPr lang="en-GB" b="0" i="0" dirty="0">
                <a:effectLst/>
                <a:latin typeface="Calibri"/>
                <a:ea typeface="Calibri"/>
                <a:cs typeface="Calibri"/>
              </a:rPr>
              <a:t>Klantensegmenten (gasten)</a:t>
            </a:r>
          </a:p>
          <a:p>
            <a:pPr marL="228600" indent="-457200">
              <a:lnSpc>
                <a:spcPts val="2340"/>
              </a:lnSpc>
              <a:buClr>
                <a:srgbClr val="459597"/>
              </a:buClr>
              <a:buFont typeface="+mj-lt"/>
              <a:buAutoNum type="arabicPeriod"/>
            </a:pPr>
            <a:r>
              <a:rPr lang="en-GB" b="0" i="0" dirty="0">
                <a:effectLst/>
                <a:latin typeface="Calibri"/>
                <a:ea typeface="Calibri"/>
                <a:cs typeface="Calibri"/>
              </a:rPr>
              <a:t>Waardeproposities (unieke waardepropositie)</a:t>
            </a:r>
          </a:p>
          <a:p>
            <a:pPr marL="228600" indent="-457200">
              <a:lnSpc>
                <a:spcPts val="2340"/>
              </a:lnSpc>
              <a:buClr>
                <a:srgbClr val="459597"/>
              </a:buClr>
              <a:buFont typeface="+mj-lt"/>
              <a:buAutoNum type="arabicPeriod"/>
            </a:pPr>
            <a:r>
              <a:rPr lang="en-GB" b="0" i="0" dirty="0">
                <a:effectLst/>
                <a:latin typeface="Calibri"/>
                <a:ea typeface="Calibri"/>
                <a:cs typeface="Calibri"/>
              </a:rPr>
              <a:t>Kanalen</a:t>
            </a:r>
          </a:p>
          <a:p>
            <a:pPr marL="228600" indent="-457200">
              <a:lnSpc>
                <a:spcPts val="2340"/>
              </a:lnSpc>
              <a:buClr>
                <a:srgbClr val="459597"/>
              </a:buClr>
              <a:buFont typeface="+mj-lt"/>
              <a:buAutoNum type="arabicPeriod"/>
            </a:pPr>
            <a:r>
              <a:rPr lang="en-GB" b="0" i="0" dirty="0">
                <a:effectLst/>
                <a:latin typeface="Calibri"/>
                <a:ea typeface="Calibri"/>
                <a:cs typeface="Calibri"/>
              </a:rPr>
              <a:t>Klantenrelatie (gastenrelatie)</a:t>
            </a:r>
          </a:p>
          <a:p>
            <a:pPr marL="228600" indent="-457200">
              <a:lnSpc>
                <a:spcPts val="2340"/>
              </a:lnSpc>
              <a:buClr>
                <a:srgbClr val="459597"/>
              </a:buClr>
              <a:buFont typeface="+mj-lt"/>
              <a:buAutoNum type="arabicPeriod"/>
            </a:pPr>
            <a:r>
              <a:rPr lang="en-GB" b="0" i="0" dirty="0">
                <a:effectLst/>
                <a:latin typeface="Calibri"/>
                <a:ea typeface="Calibri"/>
                <a:cs typeface="Calibri"/>
              </a:rPr>
              <a:t>Inkomstenstromen</a:t>
            </a:r>
          </a:p>
          <a:p>
            <a:pPr marL="228600" indent="-457200">
              <a:lnSpc>
                <a:spcPts val="2340"/>
              </a:lnSpc>
              <a:buClr>
                <a:srgbClr val="459597"/>
              </a:buClr>
              <a:buFont typeface="+mj-lt"/>
              <a:buAutoNum type="arabicPeriod"/>
            </a:pPr>
            <a:r>
              <a:rPr lang="en-GB" b="0" i="0" dirty="0">
                <a:effectLst/>
                <a:latin typeface="Calibri"/>
                <a:ea typeface="Calibri"/>
                <a:cs typeface="Calibri"/>
              </a:rPr>
              <a:t>Belangrijkste middelen</a:t>
            </a:r>
          </a:p>
          <a:p>
            <a:pPr marL="228600" indent="-457200">
              <a:lnSpc>
                <a:spcPts val="2340"/>
              </a:lnSpc>
              <a:buClr>
                <a:srgbClr val="459597"/>
              </a:buClr>
              <a:buFont typeface="+mj-lt"/>
              <a:buAutoNum type="arabicPeriod"/>
            </a:pPr>
            <a:r>
              <a:rPr lang="en-GB" b="0" i="0" dirty="0">
                <a:effectLst/>
                <a:latin typeface="Calibri"/>
                <a:ea typeface="Calibri"/>
                <a:cs typeface="Calibri"/>
              </a:rPr>
              <a:t>Belangrijkste activiteiten</a:t>
            </a:r>
          </a:p>
          <a:p>
            <a:pPr marL="228600" indent="-457200">
              <a:lnSpc>
                <a:spcPts val="2340"/>
              </a:lnSpc>
              <a:buClr>
                <a:srgbClr val="459597"/>
              </a:buClr>
              <a:buFont typeface="+mj-lt"/>
              <a:buAutoNum type="arabicPeriod"/>
            </a:pPr>
            <a:r>
              <a:rPr lang="en-GB" b="0" i="0" dirty="0">
                <a:effectLst/>
                <a:latin typeface="Calibri"/>
                <a:ea typeface="Calibri"/>
                <a:cs typeface="Calibri"/>
              </a:rPr>
              <a:t>Belangrijkste partners</a:t>
            </a:r>
          </a:p>
          <a:p>
            <a:pPr marL="228600" indent="-457200">
              <a:lnSpc>
                <a:spcPts val="2340"/>
              </a:lnSpc>
              <a:buClr>
                <a:srgbClr val="459597"/>
              </a:buClr>
              <a:buFont typeface="+mj-lt"/>
              <a:buAutoNum type="arabicPeriod"/>
            </a:pPr>
            <a:r>
              <a:rPr lang="en-GB" b="0" i="0" dirty="0">
                <a:effectLst/>
                <a:latin typeface="Calibri"/>
                <a:ea typeface="Calibri"/>
                <a:cs typeface="Calibri"/>
              </a:rPr>
              <a:t>Kosten</a:t>
            </a:r>
          </a:p>
          <a:p>
            <a:pPr>
              <a:lnSpc>
                <a:spcPts val="2340"/>
              </a:lnSpc>
            </a:pPr>
            <a:endParaRPr lang="en-GB" b="0" i="0" dirty="0">
              <a:effectLst/>
              <a:latin typeface="Calibri"/>
              <a:ea typeface="Calibri"/>
              <a:cs typeface="Calibri"/>
            </a:endParaRP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68802B3D-03F2-2804-3DB1-9F00430EA94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13</a:t>
            </a:fld>
            <a:endParaRPr lang="fr-CA" sz="1200" dirty="0"/>
          </a:p>
        </p:txBody>
      </p:sp>
    </p:spTree>
    <p:extLst>
      <p:ext uri="{BB962C8B-B14F-4D97-AF65-F5344CB8AC3E}">
        <p14:creationId xmlns:p14="http://schemas.microsoft.com/office/powerpoint/2010/main" val="895442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D94D7-62EC-FFE2-6B32-CD93C76120E1}"/>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376869CB-CA48-57E3-8D6A-CC62838BF16B}"/>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E279DB60-909F-2019-89B2-E3D78099FECF}"/>
              </a:ext>
            </a:extLst>
          </p:cNvPr>
          <p:cNvSpPr>
            <a:spLocks noGrp="1"/>
          </p:cNvSpPr>
          <p:nvPr>
            <p:ph type="body" sz="quarter" idx="16"/>
          </p:nvPr>
        </p:nvSpPr>
        <p:spPr>
          <a:xfrm>
            <a:off x="647111" y="70538"/>
            <a:ext cx="10430375" cy="803654"/>
          </a:xfrm>
        </p:spPr>
        <p:txBody>
          <a:bodyPr/>
          <a:lstStyle/>
          <a:p>
            <a:pPr>
              <a:lnSpc>
                <a:spcPts val="3720"/>
              </a:lnSpc>
            </a:pPr>
            <a:r>
              <a:rPr lang="en-US" dirty="0"/>
              <a:t>Leer hoe u uw ideeën op belangrijke gebieden in kaart kunt brengen</a:t>
            </a:r>
          </a:p>
          <a:p>
            <a:pPr>
              <a:lnSpc>
                <a:spcPts val="3720"/>
              </a:lnSpc>
            </a:pPr>
            <a:endParaRPr lang="en-US" dirty="0"/>
          </a:p>
        </p:txBody>
      </p:sp>
      <p:sp>
        <p:nvSpPr>
          <p:cNvPr id="6" name="Text Placeholder 5">
            <a:extLst>
              <a:ext uri="{FF2B5EF4-FFF2-40B4-BE49-F238E27FC236}">
                <a16:creationId xmlns:a16="http://schemas.microsoft.com/office/drawing/2014/main" id="{719B2653-2073-D43B-F009-CA2DD245484F}"/>
              </a:ext>
            </a:extLst>
          </p:cNvPr>
          <p:cNvSpPr>
            <a:spLocks noGrp="1"/>
          </p:cNvSpPr>
          <p:nvPr>
            <p:ph type="body" sz="quarter" idx="19"/>
          </p:nvPr>
        </p:nvSpPr>
        <p:spPr>
          <a:xfrm>
            <a:off x="653780" y="1541767"/>
            <a:ext cx="9165469" cy="803654"/>
          </a:xfrm>
        </p:spPr>
        <p:txBody>
          <a:bodyPr/>
          <a:lstStyle/>
          <a:p>
            <a:pPr>
              <a:lnSpc>
                <a:spcPts val="2900"/>
              </a:lnSpc>
            </a:pPr>
            <a:r>
              <a:rPr lang="en-US" dirty="0"/>
              <a:t>Klant-/gastsegmenten - Wie is uw ideale gast?</a:t>
            </a:r>
          </a:p>
          <a:p>
            <a:pPr>
              <a:lnSpc>
                <a:spcPts val="2900"/>
              </a:lnSpc>
            </a:pPr>
            <a:endParaRPr lang="en-US" dirty="0"/>
          </a:p>
        </p:txBody>
      </p:sp>
      <p:cxnSp>
        <p:nvCxnSpPr>
          <p:cNvPr id="2" name="Straight Connector 1">
            <a:extLst>
              <a:ext uri="{FF2B5EF4-FFF2-40B4-BE49-F238E27FC236}">
                <a16:creationId xmlns:a16="http://schemas.microsoft.com/office/drawing/2014/main" id="{6C4AE3EB-045A-78F7-3548-8338F5074E1A}"/>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BADB839F-92AF-60B6-8B88-797B2C4DA78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14</a:t>
            </a:fld>
            <a:endParaRPr lang="fr-CA" sz="1200" dirty="0"/>
          </a:p>
        </p:txBody>
      </p:sp>
      <p:sp>
        <p:nvSpPr>
          <p:cNvPr id="10" name="Text Placeholder 4">
            <a:extLst>
              <a:ext uri="{FF2B5EF4-FFF2-40B4-BE49-F238E27FC236}">
                <a16:creationId xmlns:a16="http://schemas.microsoft.com/office/drawing/2014/main" id="{FE2EDF7C-2A3C-FB9A-E001-D9602E593E3D}"/>
              </a:ext>
            </a:extLst>
          </p:cNvPr>
          <p:cNvSpPr txBox="1">
            <a:spLocks/>
          </p:cNvSpPr>
          <p:nvPr/>
        </p:nvSpPr>
        <p:spPr>
          <a:xfrm>
            <a:off x="653780" y="2369043"/>
            <a:ext cx="6610522" cy="4085950"/>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Door inzicht te krijgen in uw gastsegmenten kunt u uw marketinginspanningen personaliseren en een werkelijk unieke ervaring creëren. Dit kunnen zijn: </a:t>
            </a:r>
          </a:p>
          <a:p>
            <a:pPr>
              <a:lnSpc>
                <a:spcPts val="2240"/>
              </a:lnSpc>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b="1" dirty="0">
                <a:solidFill>
                  <a:srgbClr val="414141"/>
                </a:solidFill>
              </a:rPr>
              <a:t>Vrijetijdsreizigers: </a:t>
            </a:r>
            <a:r>
              <a:rPr lang="en-GB" sz="2200" dirty="0">
                <a:solidFill>
                  <a:srgbClr val="414141"/>
                </a:solidFill>
              </a:rPr>
              <a:t>trekt u gezinnen aan die op zoek zijn naar een ontspannen uitje? Of avonturiers die houden van buitenactiviteiten? Stem uw aanbod hierop af. Denk aan spelletjesavonden voor het hele gezin of samenwerkingen met lokale avontuurlijke gidsen.</a:t>
            </a:r>
          </a:p>
          <a:p>
            <a:pPr marL="342900" indent="-342900">
              <a:lnSpc>
                <a:spcPts val="2240"/>
              </a:lnSpc>
              <a:buClr>
                <a:srgbClr val="459597"/>
              </a:buClr>
              <a:buFont typeface="Arial" panose="020B0604020202020204" pitchFamily="34" charset="0"/>
              <a:buChar char="•"/>
            </a:pPr>
            <a:r>
              <a:rPr lang="en-GB" sz="2200" b="1" dirty="0">
                <a:solidFill>
                  <a:srgbClr val="414141"/>
                </a:solidFill>
              </a:rPr>
              <a:t>Zakenmensen: </a:t>
            </a:r>
            <a:r>
              <a:rPr lang="en-GB" sz="2200" dirty="0">
                <a:solidFill>
                  <a:srgbClr val="414141"/>
                </a:solidFill>
              </a:rPr>
              <a:t>richt u zich op drukke executives? Bied dan doordeweekse ontbijtpakketten aan met meeneemopties of werkplekken op de kamer. Werk samen met lokale bedrijven om zakelijke kortingen aan te bieden.</a:t>
            </a: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2592F418-1A8C-CC9E-3A69-3D493E4A48D9}"/>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KLANT </a:t>
            </a:r>
          </a:p>
          <a:p>
            <a:pPr>
              <a:lnSpc>
                <a:spcPts val="2240"/>
              </a:lnSpc>
            </a:pPr>
            <a:r>
              <a:rPr lang="en-GB" sz="2600" b="1" dirty="0">
                <a:solidFill>
                  <a:schemeClr val="bg1"/>
                </a:solidFill>
              </a:rPr>
              <a:t>SEGMENTEN</a:t>
            </a: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r>
              <a:rPr lang="en-GB" sz="2200" dirty="0">
                <a:solidFill>
                  <a:schemeClr val="bg1"/>
                </a:solidFill>
              </a:rPr>
              <a:t>Segmenteer uw klanten op basis van hun behoeften, gedrag en andere kenmerken die van invloed zijn op hoe zij uw producten of diensten waarderen.</a:t>
            </a: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pic>
        <p:nvPicPr>
          <p:cNvPr id="3" name="Graphic 14" descr="Puzzle pieces outline">
            <a:extLst>
              <a:ext uri="{FF2B5EF4-FFF2-40B4-BE49-F238E27FC236}">
                <a16:creationId xmlns:a16="http://schemas.microsoft.com/office/drawing/2014/main" id="{140418A6-BFB7-9018-B1FB-90244807017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83932" y="2479427"/>
            <a:ext cx="878374" cy="878374"/>
          </a:xfrm>
          <a:prstGeom prst="rect">
            <a:avLst/>
          </a:prstGeom>
        </p:spPr>
      </p:pic>
      <p:cxnSp>
        <p:nvCxnSpPr>
          <p:cNvPr id="7" name="Straight Connector 6">
            <a:extLst>
              <a:ext uri="{FF2B5EF4-FFF2-40B4-BE49-F238E27FC236}">
                <a16:creationId xmlns:a16="http://schemas.microsoft.com/office/drawing/2014/main" id="{DEEAD348-D330-B15C-2F7B-6089F3DA99D5}"/>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86E4227F-3BAD-946F-834E-E61CC79DBEE0}"/>
              </a:ext>
            </a:extLst>
          </p:cNvPr>
          <p:cNvSpPr txBox="1"/>
          <p:nvPr/>
        </p:nvSpPr>
        <p:spPr>
          <a:xfrm>
            <a:off x="647111" y="6146195"/>
            <a:ext cx="7364069" cy="76944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100" dirty="0">
                <a:solidFill>
                  <a:srgbClr val="414141"/>
                </a:solidFill>
                <a:latin typeface="Calibri" panose="020F0502020204030204" pitchFamily="34" charset="0"/>
                <a:cs typeface="Calibri" panose="020F0502020204030204" pitchFamily="34" charset="0"/>
              </a:rPr>
              <a:t>Bron: </a:t>
            </a:r>
            <a:r>
              <a:rPr lang="en-IE" sz="1100" dirty="0">
                <a:solidFill>
                  <a:srgbClr val="459597"/>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    https://businessandplans.com/bed-and-breakfast-business-model-canvas-a-complete-guide/</a:t>
            </a:r>
            <a:endParaRPr lang="en-IE" sz="1100" dirty="0">
              <a:solidFill>
                <a:srgbClr val="459597"/>
              </a:solidFill>
              <a:latin typeface="Calibri" panose="020F0502020204030204" pitchFamily="34" charset="0"/>
              <a:cs typeface="Calibri" panose="020F0502020204030204" pitchFamily="34" charset="0"/>
            </a:endParaRPr>
          </a:p>
          <a:p>
            <a:pPr>
              <a:tabLst>
                <a:tab pos="655638" algn="l"/>
              </a:tabLst>
            </a:pPr>
            <a:r>
              <a:rPr lang="en-IE" sz="1100" dirty="0">
                <a:solidFill>
                  <a:srgbClr val="459597"/>
                </a:solidFill>
                <a:latin typeface="Calibri" panose="020F0502020204030204" pitchFamily="34" charset="0"/>
                <a:cs typeface="Calibri" panose="020F0502020204030204" pitchFamily="34" charset="0"/>
              </a:rPr>
              <a:t> 	</a:t>
            </a:r>
            <a:r>
              <a:rPr lang="en-US" sz="1100" i="1" dirty="0">
                <a:solidFill>
                  <a:srgbClr val="459597"/>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https://www.smartsheet.com/sites/default/files/2024-04/IC-Simple-Business-Model-Canvas-Template-for-    PowerpointExample_Powerpoint.pptx?srsltid=AfmBOop_I2pyimagKBejfl-xt8tteTukVJU7-7NT-CG1nWOo8ROqfG6t</a:t>
            </a:r>
            <a:r>
              <a:rPr lang="en-US" sz="1100" i="1" dirty="0">
                <a:solidFill>
                  <a:srgbClr val="459597"/>
                </a:solidFill>
                <a:latin typeface="Calibri" panose="020F0502020204030204" pitchFamily="34" charset="0"/>
                <a:cs typeface="Calibri" panose="020F0502020204030204" pitchFamily="34" charset="0"/>
              </a:rPr>
              <a:t> </a:t>
            </a:r>
            <a:endParaRPr lang="en-IE" sz="11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100" dirty="0">
              <a:solidFill>
                <a:srgbClr val="41414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135069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2F4F7-3CBF-1C70-D178-E691CBA37160}"/>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96C7B859-8D14-711E-D645-01550BD33071}"/>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738C5F04-B9C4-4D8C-1328-171510D82393}"/>
              </a:ext>
            </a:extLst>
          </p:cNvPr>
          <p:cNvSpPr>
            <a:spLocks noGrp="1"/>
          </p:cNvSpPr>
          <p:nvPr>
            <p:ph type="body" sz="quarter" idx="16"/>
          </p:nvPr>
        </p:nvSpPr>
        <p:spPr>
          <a:xfrm>
            <a:off x="653780" y="233131"/>
            <a:ext cx="10430375" cy="803654"/>
          </a:xfrm>
        </p:spPr>
        <p:txBody>
          <a:bodyPr/>
          <a:lstStyle/>
          <a:p>
            <a:pPr>
              <a:lnSpc>
                <a:spcPts val="3720"/>
              </a:lnSpc>
            </a:pPr>
            <a:r>
              <a:rPr lang="en-US" dirty="0"/>
              <a:t>Leer hoe u uw ideeën op belangrijke gebieden in kaart kunt brengen</a:t>
            </a:r>
          </a:p>
          <a:p>
            <a:pPr>
              <a:lnSpc>
                <a:spcPts val="3720"/>
              </a:lnSpc>
            </a:pPr>
            <a:endParaRPr lang="en-US" dirty="0"/>
          </a:p>
        </p:txBody>
      </p:sp>
      <p:sp>
        <p:nvSpPr>
          <p:cNvPr id="6" name="Text Placeholder 5">
            <a:extLst>
              <a:ext uri="{FF2B5EF4-FFF2-40B4-BE49-F238E27FC236}">
                <a16:creationId xmlns:a16="http://schemas.microsoft.com/office/drawing/2014/main" id="{4BE99E8E-AEFF-7CA1-3E7B-28AF04FBA039}"/>
              </a:ext>
            </a:extLst>
          </p:cNvPr>
          <p:cNvSpPr>
            <a:spLocks noGrp="1"/>
          </p:cNvSpPr>
          <p:nvPr>
            <p:ph type="body" sz="quarter" idx="19"/>
          </p:nvPr>
        </p:nvSpPr>
        <p:spPr>
          <a:xfrm>
            <a:off x="653780" y="1541767"/>
            <a:ext cx="9165469" cy="803654"/>
          </a:xfrm>
        </p:spPr>
        <p:txBody>
          <a:bodyPr/>
          <a:lstStyle/>
          <a:p>
            <a:pPr>
              <a:lnSpc>
                <a:spcPts val="2900"/>
              </a:lnSpc>
            </a:pPr>
            <a:r>
              <a:rPr lang="en-US" dirty="0"/>
              <a:t>Klant-/gastsegmenten - Wie is uw ideale gast?</a:t>
            </a:r>
          </a:p>
          <a:p>
            <a:pPr>
              <a:lnSpc>
                <a:spcPts val="2900"/>
              </a:lnSpc>
            </a:pPr>
            <a:endParaRPr lang="en-US" dirty="0"/>
          </a:p>
        </p:txBody>
      </p:sp>
      <p:cxnSp>
        <p:nvCxnSpPr>
          <p:cNvPr id="2" name="Straight Connector 1">
            <a:extLst>
              <a:ext uri="{FF2B5EF4-FFF2-40B4-BE49-F238E27FC236}">
                <a16:creationId xmlns:a16="http://schemas.microsoft.com/office/drawing/2014/main" id="{17FEE721-215D-B91A-A8A4-984E7CD133CF}"/>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545FA688-7285-148F-CF5C-39AEC18CE02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15</a:t>
            </a:fld>
            <a:endParaRPr lang="fr-CA" sz="1200" dirty="0"/>
          </a:p>
        </p:txBody>
      </p:sp>
      <p:sp>
        <p:nvSpPr>
          <p:cNvPr id="10" name="Text Placeholder 4">
            <a:extLst>
              <a:ext uri="{FF2B5EF4-FFF2-40B4-BE49-F238E27FC236}">
                <a16:creationId xmlns:a16="http://schemas.microsoft.com/office/drawing/2014/main" id="{D0794CB7-8A84-63C7-0F02-7D0152EA4EC8}"/>
              </a:ext>
            </a:extLst>
          </p:cNvPr>
          <p:cNvSpPr txBox="1">
            <a:spLocks/>
          </p:cNvSpPr>
          <p:nvPr/>
        </p:nvSpPr>
        <p:spPr>
          <a:xfrm>
            <a:off x="653779" y="2369043"/>
            <a:ext cx="6928127" cy="4085950"/>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Door inzicht te krijgen in uw gastensegmenten kunt u uw marketinginspanningen personaliseren en een werkelijk unieke ervaring creëren. Dit kunnen zijn:</a:t>
            </a:r>
          </a:p>
          <a:p>
            <a:pPr marL="342900" indent="-342900">
              <a:lnSpc>
                <a:spcPts val="2240"/>
              </a:lnSpc>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b="1" dirty="0">
                <a:solidFill>
                  <a:srgbClr val="414141"/>
                </a:solidFill>
              </a:rPr>
              <a:t>Evenementbezoekers</a:t>
            </a:r>
            <a:r>
              <a:rPr lang="en-GB" sz="2200" dirty="0">
                <a:solidFill>
                  <a:srgbClr val="414141"/>
                </a:solidFill>
              </a:rPr>
              <a:t>: ligt uw B&amp;B in de buurt van een populaire trouwlocatie? Bied uw kamers aan in combinatie met vervoer of speciale voorzieningen voor het bruiloftsfeest.</a:t>
            </a:r>
          </a:p>
          <a:p>
            <a:pPr marL="342900" indent="-342900">
              <a:lnSpc>
                <a:spcPts val="2240"/>
              </a:lnSpc>
              <a:buClr>
                <a:srgbClr val="459597"/>
              </a:buClr>
              <a:buFont typeface="Arial" panose="020B0604020202020204" pitchFamily="34" charset="0"/>
              <a:buChar char="•"/>
            </a:pPr>
            <a:r>
              <a:rPr lang="en-GB" sz="2200" b="1" dirty="0">
                <a:solidFill>
                  <a:srgbClr val="414141"/>
                </a:solidFill>
              </a:rPr>
              <a:t>Zoekers naar speciale gelegenheden</a:t>
            </a:r>
            <a:r>
              <a:rPr lang="en-GB" sz="2200" dirty="0">
                <a:solidFill>
                  <a:srgbClr val="414141"/>
                </a:solidFill>
              </a:rPr>
              <a:t>: Heeft u een charmant, historisch pand? Benadruk de romantische uitstraling ervan met Valentijnsdag-specials of stel een 'staycation'-arrangement samen voor lokale bewoners.</a:t>
            </a: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02D223E8-C729-301E-14C0-C099FE162927}"/>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KLANT </a:t>
            </a:r>
          </a:p>
          <a:p>
            <a:pPr>
              <a:lnSpc>
                <a:spcPts val="2240"/>
              </a:lnSpc>
            </a:pPr>
            <a:r>
              <a:rPr lang="en-GB" sz="2600" b="1" dirty="0">
                <a:solidFill>
                  <a:schemeClr val="bg1"/>
                </a:solidFill>
              </a:rPr>
              <a:t>SEGMENTEN</a:t>
            </a: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r>
              <a:rPr lang="en-GB" sz="2200" dirty="0">
                <a:solidFill>
                  <a:schemeClr val="bg1"/>
                </a:solidFill>
              </a:rPr>
              <a:t>Segmenteer uw klanten op basis van hun behoeften, gedrag en andere kenmerken die van invloed zijn op hoe zij uw producten of diensten waarderen.</a:t>
            </a:r>
          </a:p>
          <a:p>
            <a:pPr>
              <a:lnSpc>
                <a:spcPts val="2240"/>
              </a:lnSpc>
            </a:pPr>
            <a:endParaRPr lang="en-GB" sz="2200" dirty="0">
              <a:solidFill>
                <a:schemeClr val="bg1"/>
              </a:solidFill>
            </a:endParaRP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pic>
        <p:nvPicPr>
          <p:cNvPr id="3" name="Graphic 14" descr="Puzzle pieces outline">
            <a:extLst>
              <a:ext uri="{FF2B5EF4-FFF2-40B4-BE49-F238E27FC236}">
                <a16:creationId xmlns:a16="http://schemas.microsoft.com/office/drawing/2014/main" id="{96708CD5-CC38-38A6-9C7A-2EDC992BC0E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83932" y="2479427"/>
            <a:ext cx="878374" cy="878374"/>
          </a:xfrm>
          <a:prstGeom prst="rect">
            <a:avLst/>
          </a:prstGeom>
        </p:spPr>
      </p:pic>
      <p:cxnSp>
        <p:nvCxnSpPr>
          <p:cNvPr id="7" name="Straight Connector 6">
            <a:extLst>
              <a:ext uri="{FF2B5EF4-FFF2-40B4-BE49-F238E27FC236}">
                <a16:creationId xmlns:a16="http://schemas.microsoft.com/office/drawing/2014/main" id="{85B7CA17-2987-1F07-F680-E50E152C8EE8}"/>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6D410888-8304-C353-DB99-01315D0823CF}"/>
              </a:ext>
            </a:extLst>
          </p:cNvPr>
          <p:cNvSpPr txBox="1"/>
          <p:nvPr/>
        </p:nvSpPr>
        <p:spPr>
          <a:xfrm>
            <a:off x="647111" y="5938480"/>
            <a:ext cx="7364069" cy="93871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100" b="1" dirty="0">
                <a:solidFill>
                  <a:srgbClr val="414141"/>
                </a:solidFill>
                <a:latin typeface="Calibri" panose="020F0502020204030204" pitchFamily="34" charset="0"/>
                <a:cs typeface="Calibri" panose="020F0502020204030204" pitchFamily="34" charset="0"/>
              </a:rPr>
              <a:t>Bron: </a:t>
            </a:r>
            <a:r>
              <a:rPr lang="en-IE" sz="1100" dirty="0">
                <a:solidFill>
                  <a:srgbClr val="459597"/>
                </a:solidFill>
                <a:hlinkClick r:id="rId4">
                  <a:extLst>
                    <a:ext uri="{A12FA001-AC4F-418D-AE19-62706E023703}">
                      <ahyp:hlinkClr xmlns:ahyp="http://schemas.microsoft.com/office/drawing/2018/hyperlinkcolor" val="tx"/>
                    </a:ext>
                  </a:extLst>
                </a:hlinkClick>
              </a:rPr>
              <a:t>    https://businessandplans.com/bed-and-breakfast-business-model-canvas-a-complete-guide/</a:t>
            </a:r>
            <a:endParaRPr lang="en-IE" sz="1100" dirty="0">
              <a:solidFill>
                <a:srgbClr val="459597"/>
              </a:solidFill>
            </a:endParaRPr>
          </a:p>
          <a:p>
            <a:pPr>
              <a:tabLst>
                <a:tab pos="655638" algn="l"/>
              </a:tabLst>
            </a:pPr>
            <a:r>
              <a:rPr lang="en-IE" sz="1100" dirty="0">
                <a:solidFill>
                  <a:srgbClr val="459597"/>
                </a:solidFill>
              </a:rPr>
              <a:t>	</a:t>
            </a:r>
            <a:r>
              <a:rPr lang="en-IE" sz="1100" dirty="0">
                <a:solidFill>
                  <a:srgbClr val="459597"/>
                </a:solidFill>
                <a:hlinkClick r:id="rId5">
                  <a:extLst>
                    <a:ext uri="{A12FA001-AC4F-418D-AE19-62706E023703}">
                      <ahyp:hlinkClr xmlns:ahyp="http://schemas.microsoft.com/office/drawing/2018/hyperlinkcolor" val="tx"/>
                    </a:ext>
                  </a:extLst>
                </a:hlinkClick>
              </a:rPr>
              <a:t>https://www.smartsheet.com/sites/default/files/2024-04/IC-Simple-Business-Model-Canvas-Template-for-    Powerpoint-Example_Powerpoint.pptx?srsltid=AfmBOop_I2pyimagKBejfl-xt8tteTukVJU7-7NT-CG1nWOo8ROqfG6t</a:t>
            </a:r>
            <a:endParaRPr lang="en-IE" sz="1100" dirty="0">
              <a:solidFill>
                <a:srgbClr val="459597"/>
              </a:solidFill>
            </a:endParaRPr>
          </a:p>
          <a:p>
            <a:pPr>
              <a:tabLst>
                <a:tab pos="655638" algn="l"/>
              </a:tabLst>
            </a:pPr>
            <a:endParaRPr lang="en-IE" sz="1100" dirty="0">
              <a:solidFill>
                <a:srgbClr val="459597"/>
              </a:solidFill>
            </a:endParaRPr>
          </a:p>
          <a:p>
            <a:pPr>
              <a:tabLst>
                <a:tab pos="655638" algn="l"/>
              </a:tabLst>
            </a:pPr>
            <a:endParaRPr lang="en-IE" sz="1100" dirty="0">
              <a:solidFill>
                <a:srgbClr val="41414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12787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15AF7-6D16-0AA3-C706-193A4AA2CA88}"/>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59B95BC4-771D-6628-2AED-FF65D78BDB14}"/>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459597"/>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BDDE796F-14D3-0366-A7C8-6E1CD7402802}"/>
              </a:ext>
            </a:extLst>
          </p:cNvPr>
          <p:cNvSpPr>
            <a:spLocks noGrp="1"/>
          </p:cNvSpPr>
          <p:nvPr>
            <p:ph type="body" sz="quarter" idx="16"/>
          </p:nvPr>
        </p:nvSpPr>
        <p:spPr>
          <a:xfrm>
            <a:off x="653780" y="252733"/>
            <a:ext cx="10430375" cy="803654"/>
          </a:xfrm>
        </p:spPr>
        <p:txBody>
          <a:bodyPr/>
          <a:lstStyle/>
          <a:p>
            <a:pPr>
              <a:lnSpc>
                <a:spcPts val="3720"/>
              </a:lnSpc>
            </a:pPr>
            <a:r>
              <a:rPr lang="en-US" dirty="0"/>
              <a:t>Leer hoe u uw ideeën op belangrijke gebieden in kaart kunt brengen</a:t>
            </a:r>
          </a:p>
          <a:p>
            <a:pPr>
              <a:lnSpc>
                <a:spcPts val="3720"/>
              </a:lnSpc>
            </a:pPr>
            <a:endParaRPr lang="en-US" dirty="0"/>
          </a:p>
        </p:txBody>
      </p:sp>
      <p:sp>
        <p:nvSpPr>
          <p:cNvPr id="6" name="Text Placeholder 5">
            <a:extLst>
              <a:ext uri="{FF2B5EF4-FFF2-40B4-BE49-F238E27FC236}">
                <a16:creationId xmlns:a16="http://schemas.microsoft.com/office/drawing/2014/main" id="{0910DF9C-A8DA-FEA0-2436-C3D90C876847}"/>
              </a:ext>
            </a:extLst>
          </p:cNvPr>
          <p:cNvSpPr>
            <a:spLocks noGrp="1"/>
          </p:cNvSpPr>
          <p:nvPr>
            <p:ph type="body" sz="quarter" idx="19"/>
          </p:nvPr>
        </p:nvSpPr>
        <p:spPr>
          <a:xfrm>
            <a:off x="653780" y="1541767"/>
            <a:ext cx="9165469" cy="803654"/>
          </a:xfrm>
        </p:spPr>
        <p:txBody>
          <a:bodyPr/>
          <a:lstStyle/>
          <a:p>
            <a:pPr>
              <a:lnSpc>
                <a:spcPts val="2900"/>
              </a:lnSpc>
            </a:pPr>
            <a:r>
              <a:rPr lang="en-US" dirty="0"/>
              <a:t>Waardeproposities</a:t>
            </a:r>
          </a:p>
          <a:p>
            <a:pPr>
              <a:lnSpc>
                <a:spcPts val="2900"/>
              </a:lnSpc>
            </a:pPr>
            <a:endParaRPr lang="en-US" dirty="0"/>
          </a:p>
        </p:txBody>
      </p:sp>
      <p:cxnSp>
        <p:nvCxnSpPr>
          <p:cNvPr id="2" name="Straight Connector 1">
            <a:extLst>
              <a:ext uri="{FF2B5EF4-FFF2-40B4-BE49-F238E27FC236}">
                <a16:creationId xmlns:a16="http://schemas.microsoft.com/office/drawing/2014/main" id="{EB7D392B-3D25-BDFD-4745-460B2FAB12C7}"/>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778B6D30-C19E-8251-E68C-CCB3911DD31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16</a:t>
            </a:fld>
            <a:endParaRPr lang="fr-CA" sz="1200" dirty="0"/>
          </a:p>
        </p:txBody>
      </p:sp>
      <p:sp>
        <p:nvSpPr>
          <p:cNvPr id="10" name="Text Placeholder 4">
            <a:extLst>
              <a:ext uri="{FF2B5EF4-FFF2-40B4-BE49-F238E27FC236}">
                <a16:creationId xmlns:a16="http://schemas.microsoft.com/office/drawing/2014/main" id="{619EC91E-616F-49CD-78A0-EF608A853579}"/>
              </a:ext>
            </a:extLst>
          </p:cNvPr>
          <p:cNvSpPr txBox="1">
            <a:spLocks/>
          </p:cNvSpPr>
          <p:nvPr/>
        </p:nvSpPr>
        <p:spPr>
          <a:xfrm>
            <a:off x="653779" y="2369043"/>
            <a:ext cx="6928127" cy="4085950"/>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U kunt een waardepropositie zien als het antwoord op de vraag: wat maakt uw accommodatie zo bijzonder? Hier volgen enkele ideeën en voorbeelden:</a:t>
            </a:r>
          </a:p>
          <a:p>
            <a:pPr marL="342900" indent="-342900">
              <a:lnSpc>
                <a:spcPts val="2240"/>
              </a:lnSpc>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b="1" dirty="0">
                <a:solidFill>
                  <a:srgbClr val="414141"/>
                </a:solidFill>
              </a:rPr>
              <a:t>Persoonlijke service: </a:t>
            </a:r>
            <a:r>
              <a:rPr lang="en-GB" sz="2200" dirty="0">
                <a:solidFill>
                  <a:srgbClr val="414141"/>
                </a:solidFill>
              </a:rPr>
              <a:t>Het is altijd belangrijk om net dat beetje extra te doen. Onthoud de voorkeuren van gasten, geef lokale aanbevelingen of bied een turndownservice met zelfgemaakte lekkernijen.</a:t>
            </a:r>
          </a:p>
          <a:p>
            <a:pPr marL="342900" indent="-342900">
              <a:lnSpc>
                <a:spcPts val="2240"/>
              </a:lnSpc>
              <a:buClr>
                <a:srgbClr val="459597"/>
              </a:buClr>
              <a:buFont typeface="Arial" panose="020B0604020202020204" pitchFamily="34" charset="0"/>
              <a:buChar char="•"/>
            </a:pPr>
            <a:r>
              <a:rPr lang="en-GB" sz="2200" b="1" dirty="0">
                <a:solidFill>
                  <a:srgbClr val="414141"/>
                </a:solidFill>
              </a:rPr>
              <a:t>Lokaal geproduceerd ontbijt: </a:t>
            </a:r>
            <a:r>
              <a:rPr lang="en-GB" sz="2200" dirty="0">
                <a:solidFill>
                  <a:srgbClr val="414141"/>
                </a:solidFill>
              </a:rPr>
              <a:t>Dit is tegenwoordig een populaire trend. Werk samen met lokale boerderijen voor verse ingrediënten en stel een menu samen dat de specialiteiten van de regio weerspiegelt. Bied alternatieve dieetopties aan en ga in op speciale verzoeken.</a:t>
            </a: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F442C228-7D81-F9E2-9F01-CA7506592BBA}"/>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WAARDE </a:t>
            </a:r>
          </a:p>
          <a:p>
            <a:pPr>
              <a:lnSpc>
                <a:spcPts val="2240"/>
              </a:lnSpc>
            </a:pPr>
            <a:r>
              <a:rPr lang="en-GB" sz="2600" b="1" dirty="0">
                <a:solidFill>
                  <a:schemeClr val="bg1"/>
                </a:solidFill>
              </a:rPr>
              <a:t>PROPOSITIES</a:t>
            </a: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r>
              <a:rPr lang="en-GB" sz="2200" dirty="0">
                <a:solidFill>
                  <a:schemeClr val="bg1"/>
                </a:solidFill>
              </a:rPr>
              <a:t>Beschrijf de unieke voordelen en oplossingen die uw bedrijf uw klanten biedt om hun problemen op te lossen of aan hun behoeften te voldoen.</a:t>
            </a: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3FC74C03-CC9D-444C-DCCC-16FB577E26BE}"/>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422F5E5A-8BA4-F4BD-C65B-DD288483DF30}"/>
              </a:ext>
            </a:extLst>
          </p:cNvPr>
          <p:cNvSpPr txBox="1"/>
          <p:nvPr/>
        </p:nvSpPr>
        <p:spPr>
          <a:xfrm>
            <a:off x="647111" y="5938480"/>
            <a:ext cx="7364069" cy="76944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100" b="1" dirty="0">
                <a:solidFill>
                  <a:srgbClr val="414141"/>
                </a:solidFill>
                <a:latin typeface="Calibri" panose="020F0502020204030204" pitchFamily="34" charset="0"/>
                <a:cs typeface="Calibri" panose="020F0502020204030204" pitchFamily="34" charset="0"/>
              </a:rPr>
              <a:t>Bron: </a:t>
            </a:r>
            <a:r>
              <a:rPr lang="en-IE" sz="11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https://businessandplans.com/bed-and-breakfast-business-model-canvas-a-complete-guide/</a:t>
            </a:r>
            <a:endParaRPr lang="en-IE" sz="11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US" sz="11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endParaRPr lang="en-IE" sz="1100" i="1"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100" dirty="0">
              <a:solidFill>
                <a:srgbClr val="414141"/>
              </a:solidFill>
              <a:latin typeface="Calibri" panose="020F0502020204030204" pitchFamily="34" charset="0"/>
              <a:cs typeface="Calibri" panose="020F0502020204030204" pitchFamily="34" charset="0"/>
            </a:endParaRPr>
          </a:p>
        </p:txBody>
      </p:sp>
      <p:pic>
        <p:nvPicPr>
          <p:cNvPr id="12" name="Graphic 8" descr="Clipboard Checked outline">
            <a:extLst>
              <a:ext uri="{FF2B5EF4-FFF2-40B4-BE49-F238E27FC236}">
                <a16:creationId xmlns:a16="http://schemas.microsoft.com/office/drawing/2014/main" id="{E036ECF7-EBB4-66D6-785F-5207E47A9CE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719905" y="2495873"/>
            <a:ext cx="745252" cy="745252"/>
          </a:xfrm>
          <a:prstGeom prst="rect">
            <a:avLst/>
          </a:prstGeom>
        </p:spPr>
      </p:pic>
    </p:spTree>
    <p:extLst>
      <p:ext uri="{BB962C8B-B14F-4D97-AF65-F5344CB8AC3E}">
        <p14:creationId xmlns:p14="http://schemas.microsoft.com/office/powerpoint/2010/main" val="38447087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82408-0B9E-60CA-1570-B02DD2216797}"/>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A515C8AF-32C0-CBF6-A8AE-17DE3BF2AAC4}"/>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459597"/>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00D9CB4F-B268-7535-09C9-3F1968312380}"/>
              </a:ext>
            </a:extLst>
          </p:cNvPr>
          <p:cNvSpPr>
            <a:spLocks noGrp="1"/>
          </p:cNvSpPr>
          <p:nvPr>
            <p:ph type="body" sz="quarter" idx="16"/>
          </p:nvPr>
        </p:nvSpPr>
        <p:spPr>
          <a:xfrm>
            <a:off x="653780" y="235047"/>
            <a:ext cx="10430375" cy="803654"/>
          </a:xfrm>
        </p:spPr>
        <p:txBody>
          <a:bodyPr/>
          <a:lstStyle/>
          <a:p>
            <a:pPr>
              <a:lnSpc>
                <a:spcPts val="3720"/>
              </a:lnSpc>
            </a:pPr>
            <a:r>
              <a:rPr lang="en-US" dirty="0"/>
              <a:t>Leer hoe u uw ideeën op belangrijke gebieden in kaart kunt brengen</a:t>
            </a:r>
          </a:p>
          <a:p>
            <a:pPr>
              <a:lnSpc>
                <a:spcPts val="3720"/>
              </a:lnSpc>
            </a:pPr>
            <a:endParaRPr lang="en-US" dirty="0"/>
          </a:p>
        </p:txBody>
      </p:sp>
      <p:sp>
        <p:nvSpPr>
          <p:cNvPr id="6" name="Text Placeholder 5">
            <a:extLst>
              <a:ext uri="{FF2B5EF4-FFF2-40B4-BE49-F238E27FC236}">
                <a16:creationId xmlns:a16="http://schemas.microsoft.com/office/drawing/2014/main" id="{1F65AB8E-F6C3-F878-6FFA-CAB57EABB055}"/>
              </a:ext>
            </a:extLst>
          </p:cNvPr>
          <p:cNvSpPr>
            <a:spLocks noGrp="1"/>
          </p:cNvSpPr>
          <p:nvPr>
            <p:ph type="body" sz="quarter" idx="19"/>
          </p:nvPr>
        </p:nvSpPr>
        <p:spPr>
          <a:xfrm>
            <a:off x="653780" y="1541767"/>
            <a:ext cx="9165469" cy="803654"/>
          </a:xfrm>
        </p:spPr>
        <p:txBody>
          <a:bodyPr/>
          <a:lstStyle/>
          <a:p>
            <a:pPr>
              <a:lnSpc>
                <a:spcPts val="2900"/>
              </a:lnSpc>
            </a:pPr>
            <a:r>
              <a:rPr lang="en-US" dirty="0"/>
              <a:t>Waardeproposities</a:t>
            </a:r>
          </a:p>
          <a:p>
            <a:pPr>
              <a:lnSpc>
                <a:spcPts val="2900"/>
              </a:lnSpc>
            </a:pPr>
            <a:endParaRPr lang="en-US" dirty="0"/>
          </a:p>
        </p:txBody>
      </p:sp>
      <p:cxnSp>
        <p:nvCxnSpPr>
          <p:cNvPr id="2" name="Straight Connector 1">
            <a:extLst>
              <a:ext uri="{FF2B5EF4-FFF2-40B4-BE49-F238E27FC236}">
                <a16:creationId xmlns:a16="http://schemas.microsoft.com/office/drawing/2014/main" id="{451C4EDE-2954-CC8C-473E-4CFFD3EF2DFD}"/>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25D7074A-CC3F-C900-59E6-108FD9140F0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17</a:t>
            </a:fld>
            <a:endParaRPr lang="fr-CA" sz="1200" dirty="0"/>
          </a:p>
        </p:txBody>
      </p:sp>
      <p:sp>
        <p:nvSpPr>
          <p:cNvPr id="10" name="Text Placeholder 4">
            <a:extLst>
              <a:ext uri="{FF2B5EF4-FFF2-40B4-BE49-F238E27FC236}">
                <a16:creationId xmlns:a16="http://schemas.microsoft.com/office/drawing/2014/main" id="{785CDA21-214A-FB2F-02D8-77150613BF63}"/>
              </a:ext>
            </a:extLst>
          </p:cNvPr>
          <p:cNvSpPr txBox="1">
            <a:spLocks/>
          </p:cNvSpPr>
          <p:nvPr/>
        </p:nvSpPr>
        <p:spPr>
          <a:xfrm>
            <a:off x="653779" y="2369043"/>
            <a:ext cx="6928127" cy="4085950"/>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U kunt een waardepropositie zien als het antwoord op de vraag: wat maakt uw accommodatie zo bijzonder? Hier volgen enkele ideeën en voorbeelden:</a:t>
            </a:r>
          </a:p>
          <a:p>
            <a:pPr marL="342900" indent="-342900">
              <a:lnSpc>
                <a:spcPts val="2240"/>
              </a:lnSpc>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b="1" dirty="0">
                <a:solidFill>
                  <a:srgbClr val="414141"/>
                </a:solidFill>
              </a:rPr>
              <a:t>Themakamers: </a:t>
            </a:r>
            <a:r>
              <a:rPr lang="en-GB" sz="2200" dirty="0">
                <a:solidFill>
                  <a:srgbClr val="414141"/>
                </a:solidFill>
              </a:rPr>
              <a:t>Wat maakt uw interieur uniek? Speelt u in op specifieke interesses met themakamers, zoals een suite in Parijse stijl of een kamer met een nautisch thema voor gezinnen?</a:t>
            </a:r>
          </a:p>
          <a:p>
            <a:pPr marL="342900" indent="-342900">
              <a:lnSpc>
                <a:spcPts val="2240"/>
              </a:lnSpc>
              <a:buClr>
                <a:srgbClr val="459597"/>
              </a:buClr>
              <a:buFont typeface="Arial" panose="020B0604020202020204" pitchFamily="34" charset="0"/>
              <a:buChar char="•"/>
            </a:pPr>
            <a:r>
              <a:rPr lang="en-GB" sz="2200" b="1" dirty="0">
                <a:solidFill>
                  <a:srgbClr val="414141"/>
                </a:solidFill>
              </a:rPr>
              <a:t>Unieke voorzieningen: </a:t>
            </a:r>
            <a:r>
              <a:rPr lang="en-GB" sz="2200" dirty="0">
                <a:solidFill>
                  <a:srgbClr val="414141"/>
                </a:solidFill>
              </a:rPr>
              <a:t>bied gratis diensten aan die de ervaring van uw gasten verbeteren. Denk aan fietsverhuur, yogalessen of spabehandelingen ter plaatse (werk samen met lokale aanbieders).</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C702D438-4958-81D4-517F-45DE90F7695E}"/>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WAARDE </a:t>
            </a:r>
          </a:p>
          <a:p>
            <a:pPr>
              <a:lnSpc>
                <a:spcPts val="2240"/>
              </a:lnSpc>
            </a:pPr>
            <a:r>
              <a:rPr lang="en-GB" sz="2600" b="1" dirty="0">
                <a:solidFill>
                  <a:schemeClr val="bg1"/>
                </a:solidFill>
              </a:rPr>
              <a:t>PROPOSITIES</a:t>
            </a: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r>
              <a:rPr lang="en-GB" sz="2200" dirty="0">
                <a:solidFill>
                  <a:schemeClr val="bg1"/>
                </a:solidFill>
              </a:rPr>
              <a:t>Beschrijf de unieke voordelen en oplossingen die uw bedrijf uw klanten biedt om hun problemen op te lossen of aan hun behoeften te voldoen.</a:t>
            </a: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3A3132C7-4CB9-340C-5294-F99C1E89E3A9}"/>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364F4157-BBEB-4BD5-D2BB-81D6E66F6A97}"/>
              </a:ext>
            </a:extLst>
          </p:cNvPr>
          <p:cNvSpPr txBox="1"/>
          <p:nvPr/>
        </p:nvSpPr>
        <p:spPr>
          <a:xfrm>
            <a:off x="647111" y="5938480"/>
            <a:ext cx="7469947" cy="76944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100" b="1" dirty="0">
                <a:solidFill>
                  <a:srgbClr val="414141"/>
                </a:solidFill>
                <a:latin typeface="Calibri" panose="020F0502020204030204" pitchFamily="34" charset="0"/>
                <a:cs typeface="Calibri" panose="020F0502020204030204" pitchFamily="34" charset="0"/>
              </a:rPr>
              <a:t>Bron: </a:t>
            </a:r>
            <a:r>
              <a:rPr lang="en-IE" sz="11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https://businessandplans.com/bed-and-breakfast-business-model-canvas-a-complete-guide</a:t>
            </a:r>
          </a:p>
          <a:p>
            <a:pPr marL="668338">
              <a:tabLst>
                <a:tab pos="655638" algn="l"/>
              </a:tabLst>
            </a:pPr>
            <a:r>
              <a:rPr lang="en-US" sz="11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 </a:t>
            </a:r>
            <a:r>
              <a:rPr lang="en-IE" sz="11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a:t>
            </a:r>
            <a:endParaRPr lang="en-IE" sz="11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100" dirty="0">
              <a:solidFill>
                <a:srgbClr val="414141"/>
              </a:solidFill>
              <a:latin typeface="Calibri" panose="020F0502020204030204" pitchFamily="34" charset="0"/>
              <a:cs typeface="Calibri" panose="020F0502020204030204" pitchFamily="34" charset="0"/>
            </a:endParaRPr>
          </a:p>
        </p:txBody>
      </p:sp>
      <p:pic>
        <p:nvPicPr>
          <p:cNvPr id="3" name="Graphic 8" descr="Clipboard Checked outline">
            <a:extLst>
              <a:ext uri="{FF2B5EF4-FFF2-40B4-BE49-F238E27FC236}">
                <a16:creationId xmlns:a16="http://schemas.microsoft.com/office/drawing/2014/main" id="{2E420586-53CF-4EBD-AFBF-6E4F679341B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719905" y="2495873"/>
            <a:ext cx="745252" cy="745252"/>
          </a:xfrm>
          <a:prstGeom prst="rect">
            <a:avLst/>
          </a:prstGeom>
        </p:spPr>
      </p:pic>
    </p:spTree>
    <p:extLst>
      <p:ext uri="{BB962C8B-B14F-4D97-AF65-F5344CB8AC3E}">
        <p14:creationId xmlns:p14="http://schemas.microsoft.com/office/powerpoint/2010/main" val="22555423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79E8B-3097-1397-73A1-195C58146B4B}"/>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D8D9128C-C6D6-3916-5D27-A3B74DA904F2}"/>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FBA63B"/>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0503E8DE-9C3C-218F-A834-28C3348B3498}"/>
              </a:ext>
            </a:extLst>
          </p:cNvPr>
          <p:cNvSpPr>
            <a:spLocks noGrp="1"/>
          </p:cNvSpPr>
          <p:nvPr>
            <p:ph type="body" sz="quarter" idx="16"/>
          </p:nvPr>
        </p:nvSpPr>
        <p:spPr>
          <a:xfrm>
            <a:off x="653780" y="243657"/>
            <a:ext cx="10430375" cy="803654"/>
          </a:xfrm>
        </p:spPr>
        <p:txBody>
          <a:bodyPr/>
          <a:lstStyle/>
          <a:p>
            <a:pPr>
              <a:lnSpc>
                <a:spcPts val="3720"/>
              </a:lnSpc>
            </a:pPr>
            <a:r>
              <a:rPr lang="en-US" dirty="0"/>
              <a:t>Leer hoe u uw ideeën op belangrijke gebieden in kaart kunt brengen</a:t>
            </a:r>
          </a:p>
          <a:p>
            <a:pPr>
              <a:lnSpc>
                <a:spcPts val="3720"/>
              </a:lnSpc>
            </a:pPr>
            <a:endParaRPr lang="en-US" dirty="0"/>
          </a:p>
        </p:txBody>
      </p:sp>
      <p:sp>
        <p:nvSpPr>
          <p:cNvPr id="6" name="Text Placeholder 5">
            <a:extLst>
              <a:ext uri="{FF2B5EF4-FFF2-40B4-BE49-F238E27FC236}">
                <a16:creationId xmlns:a16="http://schemas.microsoft.com/office/drawing/2014/main" id="{87C81F64-8902-1DAA-B46B-A31DE9B6FAA0}"/>
              </a:ext>
            </a:extLst>
          </p:cNvPr>
          <p:cNvSpPr>
            <a:spLocks noGrp="1"/>
          </p:cNvSpPr>
          <p:nvPr>
            <p:ph type="body" sz="quarter" idx="19"/>
          </p:nvPr>
        </p:nvSpPr>
        <p:spPr>
          <a:xfrm>
            <a:off x="653780" y="1541767"/>
            <a:ext cx="9165469" cy="803654"/>
          </a:xfrm>
        </p:spPr>
        <p:txBody>
          <a:bodyPr/>
          <a:lstStyle/>
          <a:p>
            <a:pPr>
              <a:lnSpc>
                <a:spcPts val="2900"/>
              </a:lnSpc>
            </a:pPr>
            <a:r>
              <a:rPr lang="en-US" dirty="0"/>
              <a:t>Kanalen (hoe gasten uw bedrijf vinden en boeken)</a:t>
            </a:r>
          </a:p>
          <a:p>
            <a:pPr>
              <a:lnSpc>
                <a:spcPts val="2900"/>
              </a:lnSpc>
            </a:pPr>
            <a:endParaRPr lang="en-US" dirty="0"/>
          </a:p>
        </p:txBody>
      </p:sp>
      <p:cxnSp>
        <p:nvCxnSpPr>
          <p:cNvPr id="2" name="Straight Connector 1">
            <a:extLst>
              <a:ext uri="{FF2B5EF4-FFF2-40B4-BE49-F238E27FC236}">
                <a16:creationId xmlns:a16="http://schemas.microsoft.com/office/drawing/2014/main" id="{7DA3D5C1-3E72-64BA-E58F-AD9717344E84}"/>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3A5B4584-7B82-8251-F28E-0D94CBD88DA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18</a:t>
            </a:fld>
            <a:endParaRPr lang="fr-CA" sz="1200" dirty="0"/>
          </a:p>
        </p:txBody>
      </p:sp>
      <p:sp>
        <p:nvSpPr>
          <p:cNvPr id="10" name="Text Placeholder 4">
            <a:extLst>
              <a:ext uri="{FF2B5EF4-FFF2-40B4-BE49-F238E27FC236}">
                <a16:creationId xmlns:a16="http://schemas.microsoft.com/office/drawing/2014/main" id="{66B6B420-0A78-460A-4E6A-6F56859C575C}"/>
              </a:ext>
            </a:extLst>
          </p:cNvPr>
          <p:cNvSpPr txBox="1">
            <a:spLocks/>
          </p:cNvSpPr>
          <p:nvPr/>
        </p:nvSpPr>
        <p:spPr>
          <a:xfrm>
            <a:off x="653779" y="2369043"/>
            <a:ext cx="6928127" cy="4085950"/>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Sociale media: </a:t>
            </a:r>
            <a:r>
              <a:rPr lang="en-GB" sz="2200" dirty="0">
                <a:solidFill>
                  <a:srgbClr val="414141"/>
                </a:solidFill>
              </a:rPr>
              <a:t>Het gebruik van socialemediamarketing is tegenwoordig een hoeksteen van elk bedrijf en een bed &amp; breakfast is daarop geen uitzondering. Laat de charme van uw B&amp;B zien met boeiende foto's en video's. Trek potentiële gasten aan met reistips en lokale aanbevelingen. Richt uw advertenties op sociale media op basis van uw gedefinieerde klantsegmenten.</a:t>
            </a:r>
          </a:p>
          <a:p>
            <a:pPr marL="342900" indent="-342900">
              <a:lnSpc>
                <a:spcPts val="2240"/>
              </a:lnSpc>
              <a:buClr>
                <a:srgbClr val="459597"/>
              </a:buClr>
              <a:buFont typeface="Arial" panose="020B0604020202020204" pitchFamily="34" charset="0"/>
              <a:buChar char="•"/>
            </a:pPr>
            <a:r>
              <a:rPr lang="en-GB" sz="2200" b="1" dirty="0">
                <a:solidFill>
                  <a:srgbClr val="414141"/>
                </a:solidFill>
              </a:rPr>
              <a:t>Online reisbureaus (OTA's): </a:t>
            </a:r>
            <a:r>
              <a:rPr lang="en-GB" sz="2200" dirty="0">
                <a:solidFill>
                  <a:srgbClr val="414141"/>
                </a:solidFill>
              </a:rPr>
              <a:t>Werk samen met gerenommeerde OTA's zoals </a:t>
            </a:r>
            <a:r>
              <a:rPr lang="en-GB" sz="2200" dirty="0" err="1">
                <a:solidFill>
                  <a:srgbClr val="414141"/>
                </a:solidFill>
              </a:rPr>
              <a:t>Booking.com </a:t>
            </a:r>
            <a:r>
              <a:rPr lang="en-GB" sz="2200" dirty="0">
                <a:solidFill>
                  <a:srgbClr val="414141"/>
                </a:solidFill>
              </a:rPr>
              <a:t>of Expedia om een breder publiek te bereiken. Zorg echter voor een evenwicht tussen de zichtbaarheid op OTA's en de boekingen via uw eigen website om de commissiekosten te minimaliseren.</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D508D084-3FD8-4074-511E-75540C45619F}"/>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KANALEN</a:t>
            </a: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endParaRPr lang="en-GB" sz="2200" dirty="0">
              <a:solidFill>
                <a:schemeClr val="bg1"/>
              </a:solidFill>
            </a:endParaRPr>
          </a:p>
          <a:p>
            <a:pPr>
              <a:lnSpc>
                <a:spcPts val="2240"/>
              </a:lnSpc>
            </a:pPr>
            <a:r>
              <a:rPr lang="en-GB" sz="2200" dirty="0">
                <a:solidFill>
                  <a:schemeClr val="bg1"/>
                </a:solidFill>
              </a:rPr>
              <a:t>Bepaal via welke kanalen u met klanten communiceert en uw waardepropositie verspreidt, zoals websites, winkels of directe verkoop.</a:t>
            </a: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89A1778F-C1DD-00BF-BCED-B2638B516DDB}"/>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2E026A99-FBD8-3E72-D1F2-BB5C04870819}"/>
              </a:ext>
            </a:extLst>
          </p:cNvPr>
          <p:cNvSpPr txBox="1"/>
          <p:nvPr/>
        </p:nvSpPr>
        <p:spPr>
          <a:xfrm>
            <a:off x="647111" y="5938480"/>
            <a:ext cx="7202661"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200" b="1" dirty="0">
                <a:solidFill>
                  <a:srgbClr val="414141"/>
                </a:solidFill>
                <a:latin typeface="Calibri" panose="020F0502020204030204" pitchFamily="34" charset="0"/>
                <a:cs typeface="Calibri" panose="020F0502020204030204" pitchFamily="34" charset="0"/>
              </a:rPr>
              <a:t>Bron: </a:t>
            </a:r>
            <a:r>
              <a:rPr lang="en-IE" sz="12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https://businessandplans.com/bed-and-breakfast-business-model-canvas-a-complete-guide/</a:t>
            </a:r>
            <a:endParaRPr lang="en-IE" sz="12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IE" sz="1200" dirty="0">
                <a:solidFill>
                  <a:srgbClr val="459597"/>
                </a:solidFill>
                <a:latin typeface="Calibri" panose="020F0502020204030204" pitchFamily="34" charset="0"/>
                <a:cs typeface="Calibri" panose="020F0502020204030204" pitchFamily="34" charset="0"/>
              </a:rPr>
              <a:t> </a:t>
            </a:r>
            <a:r>
              <a:rPr lang="en-US" sz="12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US" sz="1200" i="1" dirty="0">
                <a:solidFill>
                  <a:srgbClr val="459597"/>
                </a:solidFill>
                <a:latin typeface="Calibri" panose="020F0502020204030204" pitchFamily="34" charset="0"/>
                <a:cs typeface="Calibri" panose="020F0502020204030204" pitchFamily="34" charset="0"/>
              </a:rPr>
              <a:t> </a:t>
            </a:r>
            <a:endParaRPr lang="en-IE" sz="12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200" dirty="0">
              <a:solidFill>
                <a:srgbClr val="414141"/>
              </a:solidFill>
              <a:latin typeface="Calibri" panose="020F0502020204030204" pitchFamily="34" charset="0"/>
              <a:cs typeface="Calibri" panose="020F0502020204030204" pitchFamily="34" charset="0"/>
            </a:endParaRPr>
          </a:p>
        </p:txBody>
      </p:sp>
      <p:pic>
        <p:nvPicPr>
          <p:cNvPr id="8" name="Graphic 16" descr="Train outline">
            <a:extLst>
              <a:ext uri="{FF2B5EF4-FFF2-40B4-BE49-F238E27FC236}">
                <a16:creationId xmlns:a16="http://schemas.microsoft.com/office/drawing/2014/main" id="{615AC486-DAB0-0E52-89D7-F6B44A2EE8F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87169" y="2541959"/>
            <a:ext cx="951052" cy="951052"/>
          </a:xfrm>
          <a:prstGeom prst="rect">
            <a:avLst/>
          </a:prstGeom>
        </p:spPr>
      </p:pic>
    </p:spTree>
    <p:extLst>
      <p:ext uri="{BB962C8B-B14F-4D97-AF65-F5344CB8AC3E}">
        <p14:creationId xmlns:p14="http://schemas.microsoft.com/office/powerpoint/2010/main" val="3439114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773E11-A7BD-C575-D68E-25AD5DAE3489}"/>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C003916E-84FB-9BDC-F993-D29DA4E43533}"/>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FBA63B"/>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605B75DF-0D66-68F1-0C2E-5527A53E6A10}"/>
              </a:ext>
            </a:extLst>
          </p:cNvPr>
          <p:cNvSpPr>
            <a:spLocks noGrp="1"/>
          </p:cNvSpPr>
          <p:nvPr>
            <p:ph type="body" sz="quarter" idx="16"/>
          </p:nvPr>
        </p:nvSpPr>
        <p:spPr>
          <a:xfrm>
            <a:off x="653780" y="169393"/>
            <a:ext cx="10430375" cy="803654"/>
          </a:xfrm>
        </p:spPr>
        <p:txBody>
          <a:bodyPr/>
          <a:lstStyle/>
          <a:p>
            <a:pPr>
              <a:lnSpc>
                <a:spcPts val="3720"/>
              </a:lnSpc>
            </a:pPr>
            <a:r>
              <a:rPr lang="en-US" dirty="0"/>
              <a:t>Leer hoe u uw ideeën op belangrijke gebieden in kaart kunt brengen</a:t>
            </a:r>
          </a:p>
          <a:p>
            <a:pPr>
              <a:lnSpc>
                <a:spcPts val="3720"/>
              </a:lnSpc>
            </a:pPr>
            <a:endParaRPr lang="en-US" dirty="0"/>
          </a:p>
        </p:txBody>
      </p:sp>
      <p:sp>
        <p:nvSpPr>
          <p:cNvPr id="6" name="Text Placeholder 5">
            <a:extLst>
              <a:ext uri="{FF2B5EF4-FFF2-40B4-BE49-F238E27FC236}">
                <a16:creationId xmlns:a16="http://schemas.microsoft.com/office/drawing/2014/main" id="{BF683F81-310D-C74A-1B2D-85428714974B}"/>
              </a:ext>
            </a:extLst>
          </p:cNvPr>
          <p:cNvSpPr>
            <a:spLocks noGrp="1"/>
          </p:cNvSpPr>
          <p:nvPr>
            <p:ph type="body" sz="quarter" idx="19"/>
          </p:nvPr>
        </p:nvSpPr>
        <p:spPr>
          <a:xfrm>
            <a:off x="653780" y="1541767"/>
            <a:ext cx="9165469" cy="803654"/>
          </a:xfrm>
        </p:spPr>
        <p:txBody>
          <a:bodyPr/>
          <a:lstStyle/>
          <a:p>
            <a:pPr>
              <a:lnSpc>
                <a:spcPts val="2900"/>
              </a:lnSpc>
            </a:pPr>
            <a:r>
              <a:rPr lang="en-US" dirty="0"/>
              <a:t>Kanalen (hoe gasten uw bedrijf vinden en boeken)</a:t>
            </a:r>
          </a:p>
          <a:p>
            <a:pPr>
              <a:lnSpc>
                <a:spcPts val="2900"/>
              </a:lnSpc>
            </a:pPr>
            <a:endParaRPr lang="en-US" dirty="0"/>
          </a:p>
        </p:txBody>
      </p:sp>
      <p:cxnSp>
        <p:nvCxnSpPr>
          <p:cNvPr id="2" name="Straight Connector 1">
            <a:extLst>
              <a:ext uri="{FF2B5EF4-FFF2-40B4-BE49-F238E27FC236}">
                <a16:creationId xmlns:a16="http://schemas.microsoft.com/office/drawing/2014/main" id="{F41D695E-1312-725B-17D7-0511ADDF96E8}"/>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891706C5-A92F-F1DC-ABEF-637D75046A3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19</a:t>
            </a:fld>
            <a:endParaRPr lang="fr-CA" sz="1200" dirty="0"/>
          </a:p>
        </p:txBody>
      </p:sp>
      <p:sp>
        <p:nvSpPr>
          <p:cNvPr id="10" name="Text Placeholder 4">
            <a:extLst>
              <a:ext uri="{FF2B5EF4-FFF2-40B4-BE49-F238E27FC236}">
                <a16:creationId xmlns:a16="http://schemas.microsoft.com/office/drawing/2014/main" id="{E5243A59-4875-8D30-FA5D-514169CCB12D}"/>
              </a:ext>
            </a:extLst>
          </p:cNvPr>
          <p:cNvSpPr txBox="1">
            <a:spLocks/>
          </p:cNvSpPr>
          <p:nvPr/>
        </p:nvSpPr>
        <p:spPr>
          <a:xfrm>
            <a:off x="653779" y="2369043"/>
            <a:ext cx="6928127" cy="4085950"/>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Lokale partnerschappen: </a:t>
            </a:r>
            <a:r>
              <a:rPr lang="en-GB" sz="2200" dirty="0">
                <a:solidFill>
                  <a:srgbClr val="414141"/>
                </a:solidFill>
              </a:rPr>
              <a:t>Het is een must om samen te werken met toeristische attracties, restaurants of evenementenlocaties. Bied gezamenlijke arrangementen of kortingen aan om elkaars aanbod te promoten.</a:t>
            </a:r>
          </a:p>
          <a:p>
            <a:pPr marL="342900" indent="-342900">
              <a:lnSpc>
                <a:spcPts val="2240"/>
              </a:lnSpc>
              <a:buClr>
                <a:srgbClr val="459597"/>
              </a:buClr>
              <a:buFont typeface="Arial" panose="020B0604020202020204" pitchFamily="34" charset="0"/>
              <a:buChar char="•"/>
            </a:pPr>
            <a:r>
              <a:rPr lang="en-GB" sz="2200" b="1" dirty="0">
                <a:solidFill>
                  <a:srgbClr val="414141"/>
                </a:solidFill>
              </a:rPr>
              <a:t>E-mailmarketing: </a:t>
            </a:r>
            <a:r>
              <a:rPr lang="en-GB" sz="2200" dirty="0">
                <a:solidFill>
                  <a:srgbClr val="414141"/>
                </a:solidFill>
              </a:rPr>
              <a:t>Door een e-maillijst op te bouwen en boeiende nieuwsbrieven te versturen met speciale aanbiedingen, seizoensgebonden evenementen en getuigenissen van gasten, kunt u een lijst van trouwe klanten en prospects opbouwen en onderhouden.</a:t>
            </a:r>
          </a:p>
          <a:p>
            <a:pPr marL="342900" indent="-342900">
              <a:lnSpc>
                <a:spcPts val="2240"/>
              </a:lnSpc>
              <a:buClr>
                <a:srgbClr val="459597"/>
              </a:buClr>
              <a:buFont typeface="Arial" panose="020B0604020202020204" pitchFamily="34" charset="0"/>
              <a:buChar char="•"/>
            </a:pPr>
            <a:r>
              <a:rPr lang="en-GB" sz="2200" b="1" dirty="0">
                <a:solidFill>
                  <a:srgbClr val="414141"/>
                </a:solidFill>
              </a:rPr>
              <a:t>Speciale website: </a:t>
            </a:r>
            <a:r>
              <a:rPr lang="en-GB" sz="2200" dirty="0">
                <a:solidFill>
                  <a:srgbClr val="414141"/>
                </a:solidFill>
              </a:rPr>
              <a:t>Maak een gebruiksvriendelijke website met foto's van hoge kwaliteit, duidelijke informatie over uw aanbod en een naadloos boekingssysteem.</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609A2BAD-BC82-550E-ECDD-5EDD2A6D0EC6}"/>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KANALEN</a:t>
            </a: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endParaRPr lang="en-GB" sz="2200" dirty="0">
              <a:solidFill>
                <a:schemeClr val="bg1"/>
              </a:solidFill>
            </a:endParaRPr>
          </a:p>
          <a:p>
            <a:pPr>
              <a:lnSpc>
                <a:spcPts val="2240"/>
              </a:lnSpc>
            </a:pPr>
            <a:r>
              <a:rPr lang="en-GB" sz="2200" dirty="0">
                <a:solidFill>
                  <a:schemeClr val="bg1"/>
                </a:solidFill>
              </a:rPr>
              <a:t>Bepaal via welke kanalen u met klanten in contact komt en uw waardepropositie verspreidt, zoals websites, winkels of directe verkoop.</a:t>
            </a: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F7FD6BF7-83A2-732B-C42E-6C6DBEADAE9F}"/>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8ACCC907-0392-855A-BFFE-08A437A80919}"/>
              </a:ext>
            </a:extLst>
          </p:cNvPr>
          <p:cNvSpPr txBox="1"/>
          <p:nvPr/>
        </p:nvSpPr>
        <p:spPr>
          <a:xfrm>
            <a:off x="653779" y="5650021"/>
            <a:ext cx="7202661"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200" b="1" dirty="0">
                <a:solidFill>
                  <a:srgbClr val="414141"/>
                </a:solidFill>
                <a:latin typeface="Calibri" panose="020F0502020204030204" pitchFamily="34" charset="0"/>
                <a:cs typeface="Calibri" panose="020F0502020204030204" pitchFamily="34" charset="0"/>
              </a:rPr>
              <a:t>Bron: </a:t>
            </a:r>
            <a:r>
              <a:rPr lang="en-IE" sz="12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https://businessandplans.com/bed-and-breakfast-business-model-canvas-a-complete-guide/</a:t>
            </a:r>
            <a:endParaRPr lang="en-IE" sz="12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IE" sz="1200" dirty="0">
                <a:solidFill>
                  <a:srgbClr val="459597"/>
                </a:solidFill>
                <a:latin typeface="Calibri" panose="020F0502020204030204" pitchFamily="34" charset="0"/>
                <a:cs typeface="Calibri" panose="020F0502020204030204" pitchFamily="34" charset="0"/>
              </a:rPr>
              <a:t> </a:t>
            </a:r>
            <a:r>
              <a:rPr lang="en-US" sz="12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US" sz="1200" i="1" dirty="0">
                <a:solidFill>
                  <a:srgbClr val="459597"/>
                </a:solidFill>
                <a:latin typeface="Calibri" panose="020F0502020204030204" pitchFamily="34" charset="0"/>
                <a:cs typeface="Calibri" panose="020F0502020204030204" pitchFamily="34" charset="0"/>
              </a:rPr>
              <a:t> </a:t>
            </a:r>
            <a:endParaRPr lang="en-IE" sz="12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200" dirty="0">
              <a:solidFill>
                <a:srgbClr val="414141"/>
              </a:solidFill>
              <a:latin typeface="Calibri" panose="020F0502020204030204" pitchFamily="34" charset="0"/>
              <a:cs typeface="Calibri" panose="020F0502020204030204" pitchFamily="34" charset="0"/>
            </a:endParaRPr>
          </a:p>
        </p:txBody>
      </p:sp>
      <p:pic>
        <p:nvPicPr>
          <p:cNvPr id="8" name="Graphic 16" descr="Train outline">
            <a:extLst>
              <a:ext uri="{FF2B5EF4-FFF2-40B4-BE49-F238E27FC236}">
                <a16:creationId xmlns:a16="http://schemas.microsoft.com/office/drawing/2014/main" id="{326FE506-C3D6-F92A-5220-6C7FEF780B2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87169" y="2541959"/>
            <a:ext cx="951052" cy="951052"/>
          </a:xfrm>
          <a:prstGeom prst="rect">
            <a:avLst/>
          </a:prstGeom>
        </p:spPr>
      </p:pic>
    </p:spTree>
    <p:extLst>
      <p:ext uri="{BB962C8B-B14F-4D97-AF65-F5344CB8AC3E}">
        <p14:creationId xmlns:p14="http://schemas.microsoft.com/office/powerpoint/2010/main" val="15712382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AEF25FA4-67F8-8DC8-FA8D-BFA7680CF748}"/>
              </a:ext>
            </a:extLst>
          </p:cNvPr>
          <p:cNvPicPr>
            <a:picLocks noGrp="1" noChangeAspect="1"/>
          </p:cNvPicPr>
          <p:nvPr>
            <p:ph type="pic" sz="quarter" idx="19"/>
          </p:nvPr>
        </p:nvPicPr>
        <p:blipFill>
          <a:blip r:embed="rId2"/>
          <a:srcRect t="124" b="124"/>
          <a:stretch>
            <a:fillRect/>
          </a:stretch>
        </p:blipFill>
        <p:spPr/>
      </p:pic>
      <p:sp>
        <p:nvSpPr>
          <p:cNvPr id="13" name="Text Placeholder 1">
            <a:extLst>
              <a:ext uri="{FF2B5EF4-FFF2-40B4-BE49-F238E27FC236}">
                <a16:creationId xmlns:a16="http://schemas.microsoft.com/office/drawing/2014/main" id="{5DEA8382-285E-2683-AF12-F862B2D79B99}"/>
              </a:ext>
            </a:extLst>
          </p:cNvPr>
          <p:cNvSpPr>
            <a:spLocks noGrp="1"/>
          </p:cNvSpPr>
          <p:nvPr>
            <p:ph type="body" sz="quarter" idx="16"/>
          </p:nvPr>
        </p:nvSpPr>
        <p:spPr>
          <a:xfrm>
            <a:off x="558237" y="2223992"/>
            <a:ext cx="4847481" cy="3066422"/>
          </a:xfrm>
        </p:spPr>
        <p:txBody>
          <a:bodyPr>
            <a:noAutofit/>
          </a:bodyPr>
          <a:lstStyle/>
          <a:p>
            <a:pPr>
              <a:spcAft>
                <a:spcPts val="600"/>
              </a:spcAft>
            </a:pPr>
            <a:r>
              <a:rPr lang="en-US" sz="3200" b="1" dirty="0"/>
              <a:t>Deel 3:</a:t>
            </a:r>
          </a:p>
          <a:p>
            <a:pPr>
              <a:lnSpc>
                <a:spcPts val="2620"/>
              </a:lnSpc>
            </a:pPr>
            <a:r>
              <a:rPr lang="en-US" sz="2600" dirty="0"/>
              <a:t>Een eenvoudig, haalbaar businessplan opstellen met behulp van een Business Model Canvas</a:t>
            </a:r>
          </a:p>
          <a:p>
            <a:pPr>
              <a:lnSpc>
                <a:spcPts val="2620"/>
              </a:lnSpc>
            </a:pPr>
            <a:endParaRPr lang="en-US" sz="2600" dirty="0"/>
          </a:p>
          <a:p>
            <a:pPr>
              <a:lnSpc>
                <a:spcPts val="2620"/>
              </a:lnSpc>
            </a:pPr>
            <a:endParaRPr lang="en-IE" sz="2600" dirty="0"/>
          </a:p>
        </p:txBody>
      </p:sp>
      <p:sp>
        <p:nvSpPr>
          <p:cNvPr id="14" name="Text Placeholder 2">
            <a:extLst>
              <a:ext uri="{FF2B5EF4-FFF2-40B4-BE49-F238E27FC236}">
                <a16:creationId xmlns:a16="http://schemas.microsoft.com/office/drawing/2014/main" id="{BC465EA7-E6A4-4D61-0A4F-DF73717CAF5F}"/>
              </a:ext>
            </a:extLst>
          </p:cNvPr>
          <p:cNvSpPr>
            <a:spLocks noGrp="1"/>
          </p:cNvSpPr>
          <p:nvPr>
            <p:ph type="body" sz="quarter" idx="17"/>
          </p:nvPr>
        </p:nvSpPr>
        <p:spPr>
          <a:xfrm>
            <a:off x="558237" y="1059430"/>
            <a:ext cx="5537763" cy="582221"/>
          </a:xfrm>
        </p:spPr>
        <p:txBody>
          <a:bodyPr/>
          <a:lstStyle/>
          <a:p>
            <a:r>
              <a:rPr lang="en-IE" sz="4800" b="1" dirty="0"/>
              <a:t>Module 2 (Deel 2)</a:t>
            </a:r>
            <a:endParaRPr lang="en-GB" sz="4800" b="1" dirty="0"/>
          </a:p>
        </p:txBody>
      </p:sp>
      <p:sp>
        <p:nvSpPr>
          <p:cNvPr id="2" name="Text Placeholder 5">
            <a:extLst>
              <a:ext uri="{FF2B5EF4-FFF2-40B4-BE49-F238E27FC236}">
                <a16:creationId xmlns:a16="http://schemas.microsoft.com/office/drawing/2014/main" id="{84EF0994-AB07-484D-D088-D3E374479C4C}"/>
              </a:ext>
            </a:extLst>
          </p:cNvPr>
          <p:cNvSpPr txBox="1">
            <a:spLocks/>
          </p:cNvSpPr>
          <p:nvPr/>
        </p:nvSpPr>
        <p:spPr>
          <a:xfrm>
            <a:off x="1027270" y="4190766"/>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endParaRPr lang="en-US" dirty="0">
              <a:solidFill>
                <a:srgbClr val="E96751"/>
              </a:solidFill>
            </a:endParaRPr>
          </a:p>
        </p:txBody>
      </p:sp>
      <p:sp>
        <p:nvSpPr>
          <p:cNvPr id="4" name="Text Placeholder 3">
            <a:extLst>
              <a:ext uri="{FF2B5EF4-FFF2-40B4-BE49-F238E27FC236}">
                <a16:creationId xmlns:a16="http://schemas.microsoft.com/office/drawing/2014/main" id="{3ADAD0CF-81BA-8AF1-7E32-7193A73403A0}"/>
              </a:ext>
            </a:extLst>
          </p:cNvPr>
          <p:cNvSpPr>
            <a:spLocks noGrp="1"/>
          </p:cNvSpPr>
          <p:nvPr>
            <p:ph type="body" sz="quarter" idx="65"/>
          </p:nvPr>
        </p:nvSpPr>
        <p:spPr/>
        <p:txBody>
          <a:bodyPr/>
          <a:lstStyle/>
          <a:p>
            <a:pPr algn="ctr"/>
            <a:r>
              <a:rPr lang="en-IE" sz="1200" dirty="0"/>
              <a:t>Fotocredits:</a:t>
            </a:r>
          </a:p>
        </p:txBody>
      </p:sp>
      <p:sp>
        <p:nvSpPr>
          <p:cNvPr id="3" name="Freeform 2">
            <a:extLst>
              <a:ext uri="{FF2B5EF4-FFF2-40B4-BE49-F238E27FC236}">
                <a16:creationId xmlns:a16="http://schemas.microsoft.com/office/drawing/2014/main" id="{89647FA6-A0AF-B094-DB30-3F5C16C7FB94}"/>
              </a:ext>
            </a:extLst>
          </p:cNvPr>
          <p:cNvSpPr/>
          <p:nvPr/>
        </p:nvSpPr>
        <p:spPr>
          <a:xfrm>
            <a:off x="0" y="1868036"/>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7" name="Picture 6">
            <a:extLst>
              <a:ext uri="{FF2B5EF4-FFF2-40B4-BE49-F238E27FC236}">
                <a16:creationId xmlns:a16="http://schemas.microsoft.com/office/drawing/2014/main" id="{72F8C3EE-A41E-2457-2CEF-D4B1652FC745}"/>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561245" y="3757203"/>
            <a:ext cx="3580276" cy="2659133"/>
          </a:xfrm>
          <a:prstGeom prst="rect">
            <a:avLst/>
          </a:prstGeom>
        </p:spPr>
      </p:pic>
      <p:sp>
        <p:nvSpPr>
          <p:cNvPr id="5" name="Slide Number Placeholder 5">
            <a:extLst>
              <a:ext uri="{FF2B5EF4-FFF2-40B4-BE49-F238E27FC236}">
                <a16:creationId xmlns:a16="http://schemas.microsoft.com/office/drawing/2014/main" id="{49EE795D-C806-976A-630F-7D1387116A2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a:t>
            </a:fld>
            <a:endParaRPr lang="fr-CA" sz="1200" dirty="0"/>
          </a:p>
        </p:txBody>
      </p:sp>
    </p:spTree>
    <p:extLst>
      <p:ext uri="{BB962C8B-B14F-4D97-AF65-F5344CB8AC3E}">
        <p14:creationId xmlns:p14="http://schemas.microsoft.com/office/powerpoint/2010/main" val="42561101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8AC3A8-9B34-8A33-70F8-9209292A248B}"/>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AB32D63A-3F7D-2FB3-E361-DCB5F311507B}"/>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383DD0C1-CE00-5EA7-8B31-04A22A1D45F3}"/>
              </a:ext>
            </a:extLst>
          </p:cNvPr>
          <p:cNvSpPr>
            <a:spLocks noGrp="1"/>
          </p:cNvSpPr>
          <p:nvPr>
            <p:ph type="body" sz="quarter" idx="16"/>
          </p:nvPr>
        </p:nvSpPr>
        <p:spPr>
          <a:xfrm>
            <a:off x="653780" y="302609"/>
            <a:ext cx="10430375" cy="803654"/>
          </a:xfrm>
        </p:spPr>
        <p:txBody>
          <a:bodyPr/>
          <a:lstStyle/>
          <a:p>
            <a:pPr>
              <a:lnSpc>
                <a:spcPts val="3720"/>
              </a:lnSpc>
            </a:pPr>
            <a:r>
              <a:rPr lang="en-US" dirty="0"/>
              <a:t>Leer hoe u uw ideeën op belangrijke gebieden in kaart kunt brengen</a:t>
            </a:r>
          </a:p>
          <a:p>
            <a:pPr>
              <a:lnSpc>
                <a:spcPts val="3720"/>
              </a:lnSpc>
            </a:pPr>
            <a:endParaRPr lang="en-US" dirty="0"/>
          </a:p>
        </p:txBody>
      </p:sp>
      <p:sp>
        <p:nvSpPr>
          <p:cNvPr id="6" name="Text Placeholder 5">
            <a:extLst>
              <a:ext uri="{FF2B5EF4-FFF2-40B4-BE49-F238E27FC236}">
                <a16:creationId xmlns:a16="http://schemas.microsoft.com/office/drawing/2014/main" id="{E31E7B7D-E586-AB62-BE7D-56A5723BE1C6}"/>
              </a:ext>
            </a:extLst>
          </p:cNvPr>
          <p:cNvSpPr>
            <a:spLocks noGrp="1"/>
          </p:cNvSpPr>
          <p:nvPr>
            <p:ph type="body" sz="quarter" idx="19"/>
          </p:nvPr>
        </p:nvSpPr>
        <p:spPr>
          <a:xfrm>
            <a:off x="653780" y="1541767"/>
            <a:ext cx="9165469" cy="803654"/>
          </a:xfrm>
        </p:spPr>
        <p:txBody>
          <a:bodyPr/>
          <a:lstStyle/>
          <a:p>
            <a:pPr>
              <a:lnSpc>
                <a:spcPts val="2900"/>
              </a:lnSpc>
            </a:pPr>
            <a:r>
              <a:rPr lang="en-US" dirty="0"/>
              <a:t>Inkomstenstromen: wat is de bron van uw inkomsten?</a:t>
            </a:r>
          </a:p>
          <a:p>
            <a:pPr>
              <a:lnSpc>
                <a:spcPts val="2900"/>
              </a:lnSpc>
            </a:pPr>
            <a:endParaRPr lang="en-US" dirty="0"/>
          </a:p>
        </p:txBody>
      </p:sp>
      <p:cxnSp>
        <p:nvCxnSpPr>
          <p:cNvPr id="2" name="Straight Connector 1">
            <a:extLst>
              <a:ext uri="{FF2B5EF4-FFF2-40B4-BE49-F238E27FC236}">
                <a16:creationId xmlns:a16="http://schemas.microsoft.com/office/drawing/2014/main" id="{38B074EB-13F1-FA67-0971-B0D808CB1655}"/>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3ACB3F3F-6FB8-D312-285A-1E5B44F8E36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20</a:t>
            </a:fld>
            <a:endParaRPr lang="fr-CA" sz="1200" dirty="0"/>
          </a:p>
        </p:txBody>
      </p:sp>
      <p:sp>
        <p:nvSpPr>
          <p:cNvPr id="10" name="Text Placeholder 4">
            <a:extLst>
              <a:ext uri="{FF2B5EF4-FFF2-40B4-BE49-F238E27FC236}">
                <a16:creationId xmlns:a16="http://schemas.microsoft.com/office/drawing/2014/main" id="{DEEC6209-FF25-3A20-2D88-4974F5ABD67B}"/>
              </a:ext>
            </a:extLst>
          </p:cNvPr>
          <p:cNvSpPr txBox="1">
            <a:spLocks/>
          </p:cNvSpPr>
          <p:nvPr/>
        </p:nvSpPr>
        <p:spPr>
          <a:xfrm>
            <a:off x="653779" y="2662979"/>
            <a:ext cx="6928127" cy="2756185"/>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b="1" dirty="0">
                <a:solidFill>
                  <a:srgbClr val="414141"/>
                </a:solidFill>
              </a:rPr>
              <a:t>Voor een accommodatie omvat dit doorgaans:</a:t>
            </a:r>
          </a:p>
          <a:p>
            <a:pPr indent="0">
              <a:lnSpc>
                <a:spcPts val="2240"/>
              </a:lnSpc>
              <a:buClr>
                <a:srgbClr val="459597"/>
              </a:buCl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dirty="0">
                <a:solidFill>
                  <a:srgbClr val="414141"/>
                </a:solidFill>
              </a:rPr>
              <a:t>Inkomsten uit kamerboekingen</a:t>
            </a:r>
          </a:p>
          <a:p>
            <a:pPr marL="342900" indent="-342900">
              <a:lnSpc>
                <a:spcPts val="2240"/>
              </a:lnSpc>
              <a:buClr>
                <a:srgbClr val="459597"/>
              </a:buClr>
              <a:buFont typeface="Arial" panose="020B0604020202020204" pitchFamily="34" charset="0"/>
              <a:buChar char="•"/>
            </a:pPr>
            <a:r>
              <a:rPr lang="en-GB" sz="2200" dirty="0">
                <a:solidFill>
                  <a:srgbClr val="414141"/>
                </a:solidFill>
              </a:rPr>
              <a:t>Inkomsten uit de verkoop van eten en drinken</a:t>
            </a:r>
          </a:p>
          <a:p>
            <a:pPr marL="342900" indent="-342900">
              <a:lnSpc>
                <a:spcPts val="2240"/>
              </a:lnSpc>
              <a:buClr>
                <a:srgbClr val="459597"/>
              </a:buClr>
              <a:buFont typeface="Arial" panose="020B0604020202020204" pitchFamily="34" charset="0"/>
              <a:buChar char="•"/>
            </a:pPr>
            <a:r>
              <a:rPr lang="en-GB" sz="2200" dirty="0">
                <a:solidFill>
                  <a:srgbClr val="414141"/>
                </a:solidFill>
              </a:rPr>
              <a:t>Inkomsten uit de verhuur van de locatie voor bruiloften en andere evenementen</a:t>
            </a:r>
          </a:p>
          <a:p>
            <a:pPr marL="342900" indent="-342900">
              <a:lnSpc>
                <a:spcPts val="2240"/>
              </a:lnSpc>
              <a:buClr>
                <a:srgbClr val="459597"/>
              </a:buClr>
              <a:buFont typeface="Arial" panose="020B0604020202020204" pitchFamily="34" charset="0"/>
              <a:buChar char="•"/>
            </a:pPr>
            <a:r>
              <a:rPr lang="en-GB" sz="2200" dirty="0">
                <a:solidFill>
                  <a:srgbClr val="414141"/>
                </a:solidFill>
              </a:rPr>
              <a:t>Andere aanvullende diensten zoals rondleidingen, wasserette, massage- of spabehandelingen, enz.</a:t>
            </a:r>
          </a:p>
          <a:p>
            <a:pPr indent="0">
              <a:lnSpc>
                <a:spcPts val="2240"/>
              </a:lnSpc>
              <a:buClr>
                <a:srgbClr val="459597"/>
              </a:buClr>
            </a:pPr>
            <a:r>
              <a:rPr lang="en-GB" sz="2200" dirty="0">
                <a:solidFill>
                  <a:srgbClr val="414141"/>
                </a:solidFill>
              </a:rPr>
              <a:t>.</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136DAD8D-FE47-2A4B-74F0-282A34897529}"/>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INKOMSTEN</a:t>
            </a:r>
          </a:p>
          <a:p>
            <a:pPr>
              <a:lnSpc>
                <a:spcPts val="2240"/>
              </a:lnSpc>
            </a:pPr>
            <a:r>
              <a:rPr lang="en-GB" sz="2600" b="1" dirty="0">
                <a:solidFill>
                  <a:schemeClr val="bg1"/>
                </a:solidFill>
              </a:rPr>
              <a:t>STROOM</a:t>
            </a:r>
          </a:p>
          <a:p>
            <a:pPr>
              <a:lnSpc>
                <a:spcPts val="2240"/>
              </a:lnSpc>
            </a:pPr>
            <a:endParaRPr lang="en-GB" sz="2600" b="1" dirty="0">
              <a:solidFill>
                <a:schemeClr val="bg1"/>
              </a:solidFill>
            </a:endParaRP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r>
              <a:rPr lang="en-GB" sz="2200" dirty="0">
                <a:solidFill>
                  <a:schemeClr val="bg1"/>
                </a:solidFill>
              </a:rPr>
              <a:t>Geef aan hoe u inkomsten genereert via elk klantsegment, met details over het prijsmechanisme, abonnementsmodellen of verkooptransacties</a:t>
            </a:r>
          </a:p>
          <a:p>
            <a:pPr>
              <a:lnSpc>
                <a:spcPts val="2240"/>
              </a:lnSpc>
            </a:pPr>
            <a:endParaRPr lang="en-GB" sz="2200" dirty="0">
              <a:solidFill>
                <a:schemeClr val="bg1"/>
              </a:solidFill>
            </a:endParaRP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08637468-9EB3-076D-C00F-222D9B5FDAC0}"/>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21297046-4968-184D-304D-0D494572CAED}"/>
              </a:ext>
            </a:extLst>
          </p:cNvPr>
          <p:cNvSpPr txBox="1"/>
          <p:nvPr/>
        </p:nvSpPr>
        <p:spPr>
          <a:xfrm>
            <a:off x="653779" y="5650021"/>
            <a:ext cx="7202661"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200" b="1" dirty="0">
                <a:solidFill>
                  <a:srgbClr val="414141"/>
                </a:solidFill>
                <a:latin typeface="Calibri" panose="020F0502020204030204" pitchFamily="34" charset="0"/>
                <a:cs typeface="Calibri" panose="020F0502020204030204" pitchFamily="34" charset="0"/>
              </a:rPr>
              <a:t>Bron: </a:t>
            </a:r>
            <a:r>
              <a:rPr lang="en-IE" sz="12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https://businessandplans.com/bed-and-breakfast-business-model-canvas-a-complete-guide/</a:t>
            </a:r>
            <a:endParaRPr lang="en-IE" sz="12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IE" sz="1200" dirty="0">
                <a:solidFill>
                  <a:srgbClr val="459597"/>
                </a:solidFill>
                <a:latin typeface="Calibri" panose="020F0502020204030204" pitchFamily="34" charset="0"/>
                <a:cs typeface="Calibri" panose="020F0502020204030204" pitchFamily="34" charset="0"/>
              </a:rPr>
              <a:t> </a:t>
            </a:r>
            <a:r>
              <a:rPr lang="en-US" sz="12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US" sz="1200" i="1" dirty="0">
                <a:solidFill>
                  <a:srgbClr val="459597"/>
                </a:solidFill>
                <a:latin typeface="Calibri" panose="020F0502020204030204" pitchFamily="34" charset="0"/>
                <a:cs typeface="Calibri" panose="020F0502020204030204" pitchFamily="34" charset="0"/>
              </a:rPr>
              <a:t> </a:t>
            </a:r>
            <a:endParaRPr lang="en-IE" sz="12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200" dirty="0">
              <a:solidFill>
                <a:srgbClr val="414141"/>
              </a:solidFill>
              <a:latin typeface="Calibri" panose="020F0502020204030204" pitchFamily="34" charset="0"/>
              <a:cs typeface="Calibri" panose="020F0502020204030204" pitchFamily="34" charset="0"/>
            </a:endParaRPr>
          </a:p>
        </p:txBody>
      </p:sp>
      <p:pic>
        <p:nvPicPr>
          <p:cNvPr id="5" name="Graphic 20" descr="Register outline">
            <a:extLst>
              <a:ext uri="{FF2B5EF4-FFF2-40B4-BE49-F238E27FC236}">
                <a16:creationId xmlns:a16="http://schemas.microsoft.com/office/drawing/2014/main" id="{1DF0A66E-BF31-13CF-416C-8D71EEBA94F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93956" y="2584344"/>
            <a:ext cx="774725" cy="774725"/>
          </a:xfrm>
          <a:prstGeom prst="rect">
            <a:avLst/>
          </a:prstGeom>
        </p:spPr>
      </p:pic>
    </p:spTree>
    <p:extLst>
      <p:ext uri="{BB962C8B-B14F-4D97-AF65-F5344CB8AC3E}">
        <p14:creationId xmlns:p14="http://schemas.microsoft.com/office/powerpoint/2010/main" val="4983457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DB1E8-E413-0474-E583-F31BCCDC097A}"/>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C266C5A2-87B8-02F9-7640-3E8E0725D852}"/>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459597"/>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9D64CC46-0EC1-44C2-C412-AFC8346A6F10}"/>
              </a:ext>
            </a:extLst>
          </p:cNvPr>
          <p:cNvSpPr>
            <a:spLocks noGrp="1"/>
          </p:cNvSpPr>
          <p:nvPr>
            <p:ph type="body" sz="quarter" idx="16"/>
          </p:nvPr>
        </p:nvSpPr>
        <p:spPr>
          <a:xfrm>
            <a:off x="653780" y="472365"/>
            <a:ext cx="10430375" cy="803654"/>
          </a:xfrm>
        </p:spPr>
        <p:txBody>
          <a:bodyPr/>
          <a:lstStyle/>
          <a:p>
            <a:pPr>
              <a:lnSpc>
                <a:spcPts val="3720"/>
              </a:lnSpc>
            </a:pPr>
            <a:r>
              <a:rPr lang="en-US" dirty="0"/>
              <a:t>Leer hoe u uw ideeën op belangrijke gebieden in kaart kunt brengen</a:t>
            </a:r>
          </a:p>
          <a:p>
            <a:pPr>
              <a:lnSpc>
                <a:spcPts val="3720"/>
              </a:lnSpc>
            </a:pPr>
            <a:endParaRPr lang="en-US" dirty="0"/>
          </a:p>
        </p:txBody>
      </p:sp>
      <p:sp>
        <p:nvSpPr>
          <p:cNvPr id="6" name="Text Placeholder 5">
            <a:extLst>
              <a:ext uri="{FF2B5EF4-FFF2-40B4-BE49-F238E27FC236}">
                <a16:creationId xmlns:a16="http://schemas.microsoft.com/office/drawing/2014/main" id="{D78EA231-9A8A-EA02-DFB1-C87288C850EB}"/>
              </a:ext>
            </a:extLst>
          </p:cNvPr>
          <p:cNvSpPr>
            <a:spLocks noGrp="1"/>
          </p:cNvSpPr>
          <p:nvPr>
            <p:ph type="body" sz="quarter" idx="19"/>
          </p:nvPr>
        </p:nvSpPr>
        <p:spPr>
          <a:xfrm>
            <a:off x="653780" y="1541767"/>
            <a:ext cx="9165469" cy="803654"/>
          </a:xfrm>
        </p:spPr>
        <p:txBody>
          <a:bodyPr/>
          <a:lstStyle/>
          <a:p>
            <a:pPr>
              <a:lnSpc>
                <a:spcPts val="2900"/>
              </a:lnSpc>
            </a:pPr>
            <a:r>
              <a:rPr lang="en-US" dirty="0"/>
              <a:t>Kostenstructuur: hoe ziet uw kostenstructuur eruit?</a:t>
            </a:r>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029B1B28-D2CD-F68A-64A8-3FAE8A8C40CA}"/>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A529BA0F-B2C3-3611-E155-B30B30F8786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21</a:t>
            </a:fld>
            <a:endParaRPr lang="fr-CA" sz="1200" dirty="0"/>
          </a:p>
        </p:txBody>
      </p:sp>
      <p:sp>
        <p:nvSpPr>
          <p:cNvPr id="10" name="Text Placeholder 4">
            <a:extLst>
              <a:ext uri="{FF2B5EF4-FFF2-40B4-BE49-F238E27FC236}">
                <a16:creationId xmlns:a16="http://schemas.microsoft.com/office/drawing/2014/main" id="{E7F491EF-AE96-D446-E99C-255C71FDA152}"/>
              </a:ext>
            </a:extLst>
          </p:cNvPr>
          <p:cNvSpPr txBox="1">
            <a:spLocks/>
          </p:cNvSpPr>
          <p:nvPr/>
        </p:nvSpPr>
        <p:spPr>
          <a:xfrm>
            <a:off x="653779" y="2662979"/>
            <a:ext cx="6928127" cy="2756185"/>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b="1" dirty="0">
                <a:solidFill>
                  <a:srgbClr val="414141"/>
                </a:solidFill>
              </a:rPr>
              <a:t>Als u inzicht heeft in uw kosten, kunt u uw winstgevendheid maximaliseren. Hier volgt een eenvoudige uitsplitsing:</a:t>
            </a:r>
          </a:p>
          <a:p>
            <a:pPr indent="0">
              <a:lnSpc>
                <a:spcPts val="2240"/>
              </a:lnSpc>
              <a:buClr>
                <a:srgbClr val="459597"/>
              </a:buCl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b="1" dirty="0">
                <a:solidFill>
                  <a:srgbClr val="414141"/>
                </a:solidFill>
              </a:rPr>
              <a:t>Vaste kosten: </a:t>
            </a:r>
            <a:r>
              <a:rPr lang="en-GB" sz="2200" dirty="0">
                <a:solidFill>
                  <a:srgbClr val="414141"/>
                </a:solidFill>
              </a:rPr>
              <a:t>deze blijven constant, ongeacht de bezettingsgraad. Voorbeelden hiervan zijn hypotheek/huur, nutsvoorzieningen, verzekeringen en onroerendgoedbelasting.</a:t>
            </a:r>
          </a:p>
          <a:p>
            <a:pPr marL="342900" indent="-342900">
              <a:lnSpc>
                <a:spcPts val="2240"/>
              </a:lnSpc>
              <a:buClr>
                <a:srgbClr val="459597"/>
              </a:buClr>
              <a:buFont typeface="Arial" panose="020B0604020202020204" pitchFamily="34" charset="0"/>
              <a:buChar char="•"/>
            </a:pPr>
            <a:r>
              <a:rPr lang="en-GB" sz="2200" b="1" dirty="0">
                <a:solidFill>
                  <a:srgbClr val="414141"/>
                </a:solidFill>
              </a:rPr>
              <a:t>Variabele kosten: </a:t>
            </a:r>
            <a:r>
              <a:rPr lang="en-GB" sz="2200" dirty="0">
                <a:solidFill>
                  <a:srgbClr val="414141"/>
                </a:solidFill>
              </a:rPr>
              <a:t>deze fluctueren met de bezettingsgraad. Typische voorbeelden zijn personeelslonen, voedingsmiddelen en dranken, schoonmaakproducten en voorzieningen.</a:t>
            </a:r>
          </a:p>
          <a:p>
            <a:pPr indent="0">
              <a:lnSpc>
                <a:spcPts val="2240"/>
              </a:lnSpc>
              <a:buClr>
                <a:srgbClr val="459597"/>
              </a:buClr>
            </a:pPr>
            <a:endParaRPr lang="en-US" sz="2200" dirty="0">
              <a:solidFill>
                <a:srgbClr val="414141"/>
              </a:solidFill>
            </a:endParaRPr>
          </a:p>
        </p:txBody>
      </p:sp>
      <p:sp>
        <p:nvSpPr>
          <p:cNvPr id="9" name="Text Placeholder 4">
            <a:extLst>
              <a:ext uri="{FF2B5EF4-FFF2-40B4-BE49-F238E27FC236}">
                <a16:creationId xmlns:a16="http://schemas.microsoft.com/office/drawing/2014/main" id="{D481A7B9-81C2-5802-1B44-DB8FF64212BC}"/>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KOSTEN </a:t>
            </a:r>
          </a:p>
          <a:p>
            <a:pPr>
              <a:lnSpc>
                <a:spcPts val="2240"/>
              </a:lnSpc>
            </a:pPr>
            <a:r>
              <a:rPr lang="en-GB" sz="2600" b="1" dirty="0">
                <a:solidFill>
                  <a:schemeClr val="bg1"/>
                </a:solidFill>
              </a:rPr>
              <a:t>STRUCTUUR</a:t>
            </a:r>
          </a:p>
          <a:p>
            <a:pPr>
              <a:lnSpc>
                <a:spcPts val="2240"/>
              </a:lnSpc>
            </a:pPr>
            <a:endParaRPr lang="en-GB" sz="2600" b="1" dirty="0">
              <a:solidFill>
                <a:schemeClr val="bg1"/>
              </a:solidFill>
            </a:endParaRP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r>
              <a:rPr lang="en-GB" sz="2200" dirty="0">
                <a:solidFill>
                  <a:schemeClr val="bg1"/>
                </a:solidFill>
              </a:rPr>
              <a:t>Maak een lijst van de belangrijkste kosten die gepaard gaan met de exploitatie van uw bedrijf, waarbij u onderscheid maakt tussen vaste en variabele kosten.</a:t>
            </a: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2508220B-36A9-C96E-4311-3F6E344A6760}"/>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0954832F-BBC4-3D23-7E9E-AB657AC6C132}"/>
              </a:ext>
            </a:extLst>
          </p:cNvPr>
          <p:cNvSpPr txBox="1"/>
          <p:nvPr/>
        </p:nvSpPr>
        <p:spPr>
          <a:xfrm>
            <a:off x="653779" y="5650021"/>
            <a:ext cx="7202661"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200" b="1" dirty="0">
                <a:solidFill>
                  <a:srgbClr val="414141"/>
                </a:solidFill>
                <a:latin typeface="Calibri" panose="020F0502020204030204" pitchFamily="34" charset="0"/>
                <a:cs typeface="Calibri" panose="020F0502020204030204" pitchFamily="34" charset="0"/>
              </a:rPr>
              <a:t>Bron: </a:t>
            </a:r>
            <a:r>
              <a:rPr lang="en-IE" sz="12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https://businessandplans.com/bed-and-breakfast-business-model-canvas-a-complete-guide/</a:t>
            </a:r>
            <a:endParaRPr lang="en-IE" sz="12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IE" sz="1200" dirty="0">
                <a:solidFill>
                  <a:srgbClr val="459597"/>
                </a:solidFill>
                <a:latin typeface="Calibri" panose="020F0502020204030204" pitchFamily="34" charset="0"/>
                <a:cs typeface="Calibri" panose="020F0502020204030204" pitchFamily="34" charset="0"/>
              </a:rPr>
              <a:t> </a:t>
            </a:r>
            <a:r>
              <a:rPr lang="en-US" sz="12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US" sz="1200" i="1" dirty="0">
                <a:solidFill>
                  <a:srgbClr val="459597"/>
                </a:solidFill>
                <a:latin typeface="Calibri" panose="020F0502020204030204" pitchFamily="34" charset="0"/>
                <a:cs typeface="Calibri" panose="020F0502020204030204" pitchFamily="34" charset="0"/>
              </a:rPr>
              <a:t> </a:t>
            </a:r>
            <a:endParaRPr lang="en-IE" sz="12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200" dirty="0">
              <a:solidFill>
                <a:srgbClr val="414141"/>
              </a:solidFill>
              <a:latin typeface="Calibri" panose="020F0502020204030204" pitchFamily="34" charset="0"/>
              <a:cs typeface="Calibri" panose="020F0502020204030204" pitchFamily="34" charset="0"/>
            </a:endParaRPr>
          </a:p>
        </p:txBody>
      </p:sp>
      <p:pic>
        <p:nvPicPr>
          <p:cNvPr id="12" name="Graphic 18" descr="Money outline">
            <a:extLst>
              <a:ext uri="{FF2B5EF4-FFF2-40B4-BE49-F238E27FC236}">
                <a16:creationId xmlns:a16="http://schemas.microsoft.com/office/drawing/2014/main" id="{C4A4F919-4DDD-06CF-57D1-FE019C4D7F5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07805" y="2519270"/>
            <a:ext cx="904873" cy="904873"/>
          </a:xfrm>
          <a:prstGeom prst="rect">
            <a:avLst/>
          </a:prstGeom>
        </p:spPr>
      </p:pic>
    </p:spTree>
    <p:extLst>
      <p:ext uri="{BB962C8B-B14F-4D97-AF65-F5344CB8AC3E}">
        <p14:creationId xmlns:p14="http://schemas.microsoft.com/office/powerpoint/2010/main" val="28162557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29B74-CDBD-A3D8-0A93-9FB8D881668D}"/>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A455B65D-564F-4CFE-CC1B-B42D92CCCAE6}"/>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FBA63B"/>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031BB631-8625-493B-8E47-6A4A027207F5}"/>
              </a:ext>
            </a:extLst>
          </p:cNvPr>
          <p:cNvSpPr>
            <a:spLocks noGrp="1"/>
          </p:cNvSpPr>
          <p:nvPr>
            <p:ph type="body" sz="quarter" idx="16"/>
          </p:nvPr>
        </p:nvSpPr>
        <p:spPr>
          <a:xfrm>
            <a:off x="653780" y="195031"/>
            <a:ext cx="10430375" cy="803654"/>
          </a:xfrm>
        </p:spPr>
        <p:txBody>
          <a:bodyPr/>
          <a:lstStyle/>
          <a:p>
            <a:pPr>
              <a:lnSpc>
                <a:spcPts val="3720"/>
              </a:lnSpc>
            </a:pPr>
            <a:r>
              <a:rPr lang="en-US" dirty="0"/>
              <a:t>Leer hoe u uw ideeën op belangrijke gebieden in kaart kunt brengen</a:t>
            </a:r>
          </a:p>
          <a:p>
            <a:pPr>
              <a:lnSpc>
                <a:spcPts val="3720"/>
              </a:lnSpc>
            </a:pPr>
            <a:endParaRPr lang="en-US" dirty="0"/>
          </a:p>
        </p:txBody>
      </p:sp>
      <p:sp>
        <p:nvSpPr>
          <p:cNvPr id="6" name="Text Placeholder 5">
            <a:extLst>
              <a:ext uri="{FF2B5EF4-FFF2-40B4-BE49-F238E27FC236}">
                <a16:creationId xmlns:a16="http://schemas.microsoft.com/office/drawing/2014/main" id="{C6E7534A-E6E0-40C8-EB8D-D3E10D61E359}"/>
              </a:ext>
            </a:extLst>
          </p:cNvPr>
          <p:cNvSpPr>
            <a:spLocks noGrp="1"/>
          </p:cNvSpPr>
          <p:nvPr>
            <p:ph type="body" sz="quarter" idx="19"/>
          </p:nvPr>
        </p:nvSpPr>
        <p:spPr>
          <a:xfrm>
            <a:off x="653778" y="1364746"/>
            <a:ext cx="7461521" cy="803654"/>
          </a:xfrm>
        </p:spPr>
        <p:txBody>
          <a:bodyPr/>
          <a:lstStyle/>
          <a:p>
            <a:pPr>
              <a:lnSpc>
                <a:spcPts val="2900"/>
              </a:lnSpc>
            </a:pPr>
            <a:r>
              <a:rPr lang="en-US" dirty="0"/>
              <a:t>Belangrijke partnerschappen: met wie gaat u samenwerken om succes te boeken?</a:t>
            </a:r>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2B8CE830-6C21-BFCF-D5BC-9393A099E96C}"/>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0FD74F54-211E-4450-2108-6F32A4C1D3C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22</a:t>
            </a:fld>
            <a:endParaRPr lang="fr-CA" sz="1200" dirty="0"/>
          </a:p>
        </p:txBody>
      </p:sp>
      <p:sp>
        <p:nvSpPr>
          <p:cNvPr id="10" name="Text Placeholder 4">
            <a:extLst>
              <a:ext uri="{FF2B5EF4-FFF2-40B4-BE49-F238E27FC236}">
                <a16:creationId xmlns:a16="http://schemas.microsoft.com/office/drawing/2014/main" id="{358699E2-C338-FBA0-5AB9-79C1317DD7DB}"/>
              </a:ext>
            </a:extLst>
          </p:cNvPr>
          <p:cNvSpPr txBox="1">
            <a:spLocks/>
          </p:cNvSpPr>
          <p:nvPr/>
        </p:nvSpPr>
        <p:spPr>
          <a:xfrm>
            <a:off x="653779" y="2369043"/>
            <a:ext cx="7202661" cy="4085950"/>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Lokale bedrijven: </a:t>
            </a:r>
            <a:r>
              <a:rPr lang="en-GB" sz="2200" dirty="0">
                <a:solidFill>
                  <a:srgbClr val="414141"/>
                </a:solidFill>
              </a:rPr>
              <a:t>werk samen met restaurants, winkels of touroperators. Bied gezamenlijke arrangementen, kortingen of vouchers aan om gasten te stimuleren om uw aanbod en dat van uw partners te verkennen.</a:t>
            </a:r>
          </a:p>
          <a:p>
            <a:pPr marL="342900" indent="-342900">
              <a:lnSpc>
                <a:spcPts val="2240"/>
              </a:lnSpc>
              <a:buClr>
                <a:srgbClr val="459597"/>
              </a:buClr>
              <a:buFont typeface="Arial" panose="020B0604020202020204" pitchFamily="34" charset="0"/>
              <a:buChar char="•"/>
            </a:pPr>
            <a:r>
              <a:rPr lang="en-GB" sz="2200" b="1" dirty="0">
                <a:solidFill>
                  <a:srgbClr val="414141"/>
                </a:solidFill>
              </a:rPr>
              <a:t>Reisbureaus: </a:t>
            </a:r>
            <a:r>
              <a:rPr lang="en-GB" sz="2200" dirty="0">
                <a:solidFill>
                  <a:srgbClr val="414141"/>
                </a:solidFill>
              </a:rPr>
              <a:t>We raden u ten zeerste aan om samen te werken met gerenommeerde reisbureaus, vooral die welke gespecialiseerd zijn in uw doelgroep. U kunt ook deals op basis van commissie aanbieden of deelnemen aan reisbeurzen die zij organiseren.</a:t>
            </a:r>
          </a:p>
          <a:p>
            <a:pPr marL="342900" indent="-342900">
              <a:lnSpc>
                <a:spcPts val="2240"/>
              </a:lnSpc>
              <a:buClr>
                <a:srgbClr val="459597"/>
              </a:buClr>
              <a:buFont typeface="Arial" panose="020B0604020202020204" pitchFamily="34" charset="0"/>
              <a:buChar char="•"/>
            </a:pPr>
            <a:r>
              <a:rPr lang="en-GB" sz="2200" b="1" dirty="0">
                <a:solidFill>
                  <a:srgbClr val="414141"/>
                </a:solidFill>
              </a:rPr>
              <a:t>Brancheorganisaties: </a:t>
            </a:r>
            <a:r>
              <a:rPr lang="en-GB" sz="2200" dirty="0">
                <a:solidFill>
                  <a:srgbClr val="414141"/>
                </a:solidFill>
              </a:rPr>
              <a:t>Word lid van lokale of regionale B&amp;B-verenigingen. Krijg toegang tot branchebronnen, neem deel aan netwerkevenementen en profiteer mogelijk van gezamenlijke marketinginitiatieven.</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7E6CD103-8CCC-2999-4F6E-BAF276F48FEF}"/>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SLEUTEL </a:t>
            </a:r>
          </a:p>
          <a:p>
            <a:pPr>
              <a:lnSpc>
                <a:spcPts val="2240"/>
              </a:lnSpc>
            </a:pPr>
            <a:r>
              <a:rPr lang="en-GB" sz="2600" b="1" dirty="0">
                <a:solidFill>
                  <a:schemeClr val="bg1"/>
                </a:solidFill>
              </a:rPr>
              <a:t>PARTNERSCHAPPEN</a:t>
            </a:r>
            <a:endParaRPr lang="en-GB" sz="2200" b="1" dirty="0">
              <a:solidFill>
                <a:schemeClr val="bg1"/>
              </a:solidFill>
            </a:endParaRPr>
          </a:p>
          <a:p>
            <a:pPr>
              <a:lnSpc>
                <a:spcPts val="2240"/>
              </a:lnSpc>
            </a:pPr>
            <a:endParaRPr lang="en-GB" sz="2200" b="1" dirty="0">
              <a:solidFill>
                <a:schemeClr val="bg1"/>
              </a:solidFill>
            </a:endParaRPr>
          </a:p>
          <a:p>
            <a:pPr>
              <a:lnSpc>
                <a:spcPts val="2240"/>
              </a:lnSpc>
            </a:pPr>
            <a:endParaRPr lang="en-GB" sz="2200" dirty="0">
              <a:solidFill>
                <a:schemeClr val="bg1"/>
              </a:solidFill>
            </a:endParaRPr>
          </a:p>
          <a:p>
            <a:pPr>
              <a:lnSpc>
                <a:spcPts val="2240"/>
              </a:lnSpc>
            </a:pPr>
            <a:r>
              <a:rPr lang="en-GB" sz="2200" dirty="0">
                <a:solidFill>
                  <a:schemeClr val="bg1"/>
                </a:solidFill>
              </a:rPr>
              <a:t>Maak een lijst van uw belangrijkste partners, leveranciers en allianties die u helpen bij het runnen van uw bedrijf en het bereiken van uw doelen.</a:t>
            </a: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4AC485E0-CD84-D3FF-3866-3A7A3DFFC7A6}"/>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0FB49F90-4AE6-B050-4DE3-9EFAA87EF01C}"/>
              </a:ext>
            </a:extLst>
          </p:cNvPr>
          <p:cNvSpPr txBox="1"/>
          <p:nvPr/>
        </p:nvSpPr>
        <p:spPr>
          <a:xfrm>
            <a:off x="653779" y="5853707"/>
            <a:ext cx="7202661"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200" b="1" dirty="0">
                <a:solidFill>
                  <a:srgbClr val="414141"/>
                </a:solidFill>
                <a:latin typeface="Calibri" panose="020F0502020204030204" pitchFamily="34" charset="0"/>
                <a:cs typeface="Calibri" panose="020F0502020204030204" pitchFamily="34" charset="0"/>
              </a:rPr>
              <a:t>Bron: </a:t>
            </a:r>
            <a:r>
              <a:rPr lang="en-IE" sz="12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https://businessandplans.com/bed-and-breakfast-business-model-canvas-a-complete-guide/</a:t>
            </a:r>
            <a:endParaRPr lang="en-IE" sz="12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IE" sz="1200" dirty="0">
                <a:solidFill>
                  <a:srgbClr val="459597"/>
                </a:solidFill>
                <a:latin typeface="Calibri" panose="020F0502020204030204" pitchFamily="34" charset="0"/>
                <a:cs typeface="Calibri" panose="020F0502020204030204" pitchFamily="34" charset="0"/>
              </a:rPr>
              <a:t> </a:t>
            </a:r>
            <a:r>
              <a:rPr lang="en-US" sz="12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US" sz="1200" i="1" dirty="0">
                <a:solidFill>
                  <a:srgbClr val="459597"/>
                </a:solidFill>
                <a:latin typeface="Calibri" panose="020F0502020204030204" pitchFamily="34" charset="0"/>
                <a:cs typeface="Calibri" panose="020F0502020204030204" pitchFamily="34" charset="0"/>
              </a:rPr>
              <a:t> </a:t>
            </a:r>
            <a:endParaRPr lang="en-IE" sz="12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200" dirty="0">
              <a:solidFill>
                <a:srgbClr val="414141"/>
              </a:solidFill>
              <a:latin typeface="Calibri" panose="020F0502020204030204" pitchFamily="34" charset="0"/>
              <a:cs typeface="Calibri" panose="020F0502020204030204" pitchFamily="34" charset="0"/>
            </a:endParaRPr>
          </a:p>
        </p:txBody>
      </p:sp>
      <p:pic>
        <p:nvPicPr>
          <p:cNvPr id="3" name="Graphic 2" descr="Handshake outline">
            <a:extLst>
              <a:ext uri="{FF2B5EF4-FFF2-40B4-BE49-F238E27FC236}">
                <a16:creationId xmlns:a16="http://schemas.microsoft.com/office/drawing/2014/main" id="{4918267A-F299-D7F0-26FC-24F08FB334D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458185" y="2304419"/>
            <a:ext cx="1080034" cy="1080034"/>
          </a:xfrm>
          <a:prstGeom prst="rect">
            <a:avLst/>
          </a:prstGeom>
        </p:spPr>
      </p:pic>
    </p:spTree>
    <p:extLst>
      <p:ext uri="{BB962C8B-B14F-4D97-AF65-F5344CB8AC3E}">
        <p14:creationId xmlns:p14="http://schemas.microsoft.com/office/powerpoint/2010/main" val="37495615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6A148-DA98-D759-3359-FF84B8199B98}"/>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66147ACC-9CFE-5E21-B701-FF052473737F}"/>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5C2B0AD8-89A1-8403-4427-A731AA4B7B86}"/>
              </a:ext>
            </a:extLst>
          </p:cNvPr>
          <p:cNvSpPr>
            <a:spLocks noGrp="1"/>
          </p:cNvSpPr>
          <p:nvPr>
            <p:ph type="body" sz="quarter" idx="16"/>
          </p:nvPr>
        </p:nvSpPr>
        <p:spPr>
          <a:xfrm>
            <a:off x="653780" y="224068"/>
            <a:ext cx="10430375" cy="803654"/>
          </a:xfrm>
        </p:spPr>
        <p:txBody>
          <a:bodyPr/>
          <a:lstStyle/>
          <a:p>
            <a:pPr>
              <a:lnSpc>
                <a:spcPts val="3720"/>
              </a:lnSpc>
            </a:pPr>
            <a:r>
              <a:rPr lang="en-US" dirty="0"/>
              <a:t>Leer hoe u uw ideeën op belangrijke gebieden in kaart kunt brengen</a:t>
            </a:r>
          </a:p>
          <a:p>
            <a:pPr>
              <a:lnSpc>
                <a:spcPts val="3720"/>
              </a:lnSpc>
            </a:pPr>
            <a:endParaRPr lang="en-US" dirty="0"/>
          </a:p>
        </p:txBody>
      </p:sp>
      <p:sp>
        <p:nvSpPr>
          <p:cNvPr id="6" name="Text Placeholder 5">
            <a:extLst>
              <a:ext uri="{FF2B5EF4-FFF2-40B4-BE49-F238E27FC236}">
                <a16:creationId xmlns:a16="http://schemas.microsoft.com/office/drawing/2014/main" id="{5B693B52-1B32-2484-2C82-60BB3C13C294}"/>
              </a:ext>
            </a:extLst>
          </p:cNvPr>
          <p:cNvSpPr>
            <a:spLocks noGrp="1"/>
          </p:cNvSpPr>
          <p:nvPr>
            <p:ph type="body" sz="quarter" idx="19"/>
          </p:nvPr>
        </p:nvSpPr>
        <p:spPr>
          <a:xfrm>
            <a:off x="653781" y="1541767"/>
            <a:ext cx="7509144" cy="803654"/>
          </a:xfrm>
        </p:spPr>
        <p:txBody>
          <a:bodyPr/>
          <a:lstStyle/>
          <a:p>
            <a:pPr>
              <a:lnSpc>
                <a:spcPts val="2900"/>
              </a:lnSpc>
            </a:pPr>
            <a:r>
              <a:rPr lang="en-US" dirty="0"/>
              <a:t>Belangrijke middelen: middelen die uw bedrijf nodig heeft om te groeien en te bloeien</a:t>
            </a:r>
          </a:p>
          <a:p>
            <a:pPr>
              <a:lnSpc>
                <a:spcPts val="2900"/>
              </a:lnSpc>
            </a:pPr>
            <a:endParaRPr lang="en-US" dirty="0"/>
          </a:p>
        </p:txBody>
      </p:sp>
      <p:cxnSp>
        <p:nvCxnSpPr>
          <p:cNvPr id="2" name="Straight Connector 1">
            <a:extLst>
              <a:ext uri="{FF2B5EF4-FFF2-40B4-BE49-F238E27FC236}">
                <a16:creationId xmlns:a16="http://schemas.microsoft.com/office/drawing/2014/main" id="{F816D76A-E5A1-3683-450B-884B2E36BEE8}"/>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873AD457-E6D6-F1D7-E209-02EBE1E577E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23</a:t>
            </a:fld>
            <a:endParaRPr lang="fr-CA" sz="1200" dirty="0"/>
          </a:p>
        </p:txBody>
      </p:sp>
      <p:sp>
        <p:nvSpPr>
          <p:cNvPr id="10" name="Text Placeholder 4">
            <a:extLst>
              <a:ext uri="{FF2B5EF4-FFF2-40B4-BE49-F238E27FC236}">
                <a16:creationId xmlns:a16="http://schemas.microsoft.com/office/drawing/2014/main" id="{61059E6C-771E-E6DF-98E6-A8B9D1B2CE5A}"/>
              </a:ext>
            </a:extLst>
          </p:cNvPr>
          <p:cNvSpPr txBox="1">
            <a:spLocks/>
          </p:cNvSpPr>
          <p:nvPr/>
        </p:nvSpPr>
        <p:spPr>
          <a:xfrm>
            <a:off x="653779" y="2662979"/>
            <a:ext cx="6928127" cy="2756185"/>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Het fysieke pand: </a:t>
            </a:r>
            <a:r>
              <a:rPr lang="en-GB" sz="2200" dirty="0">
                <a:solidFill>
                  <a:srgbClr val="414141"/>
                </a:solidFill>
              </a:rPr>
              <a:t>behoud de charme en functionaliteit ervan. Overweeg renovaties of upgrades om de ervaring van gasten te verbeteren.</a:t>
            </a:r>
          </a:p>
          <a:p>
            <a:pPr marL="342900" indent="-342900">
              <a:lnSpc>
                <a:spcPts val="2240"/>
              </a:lnSpc>
              <a:buClr>
                <a:srgbClr val="459597"/>
              </a:buClr>
              <a:buFont typeface="Arial" panose="020B0604020202020204" pitchFamily="34" charset="0"/>
              <a:buChar char="•"/>
            </a:pPr>
            <a:r>
              <a:rPr lang="en-GB" sz="2200" b="1" dirty="0">
                <a:solidFill>
                  <a:srgbClr val="414141"/>
                </a:solidFill>
              </a:rPr>
              <a:t>Personeel: </a:t>
            </a:r>
            <a:r>
              <a:rPr lang="en-GB" sz="2200" dirty="0">
                <a:solidFill>
                  <a:srgbClr val="414141"/>
                </a:solidFill>
              </a:rPr>
              <a:t>Neem vriendelijke, betrouwbare mensen in dienst die gepassioneerd zijn over gastvrijheid.</a:t>
            </a:r>
          </a:p>
          <a:p>
            <a:pPr marL="342900" indent="-342900">
              <a:lnSpc>
                <a:spcPts val="2240"/>
              </a:lnSpc>
              <a:buClr>
                <a:srgbClr val="459597"/>
              </a:buClr>
              <a:buFont typeface="Arial" panose="020B0604020202020204" pitchFamily="34" charset="0"/>
              <a:buChar char="•"/>
            </a:pPr>
            <a:r>
              <a:rPr lang="en-GB" sz="2200" b="1" dirty="0">
                <a:solidFill>
                  <a:srgbClr val="414141"/>
                </a:solidFill>
              </a:rPr>
              <a:t>Technologische infrastructuur: </a:t>
            </a:r>
            <a:r>
              <a:rPr lang="en-GB" sz="2200" dirty="0">
                <a:solidFill>
                  <a:srgbClr val="414141"/>
                </a:solidFill>
              </a:rPr>
              <a:t>investeer in een reserveringssysteem, een gebruiksvriendelijke website en tools voor vastgoedbeheer.</a:t>
            </a:r>
          </a:p>
          <a:p>
            <a:pPr marL="342900" indent="-342900">
              <a:lnSpc>
                <a:spcPts val="2240"/>
              </a:lnSpc>
              <a:buClr>
                <a:srgbClr val="459597"/>
              </a:buClr>
              <a:buFont typeface="Arial" panose="020B0604020202020204" pitchFamily="34" charset="0"/>
              <a:buChar char="•"/>
            </a:pPr>
            <a:r>
              <a:rPr lang="en-GB" sz="2200" b="1" dirty="0">
                <a:solidFill>
                  <a:srgbClr val="414141"/>
                </a:solidFill>
              </a:rPr>
              <a:t>Financiële middelen: </a:t>
            </a:r>
            <a:r>
              <a:rPr lang="en-GB" sz="2200" dirty="0">
                <a:solidFill>
                  <a:srgbClr val="414141"/>
                </a:solidFill>
              </a:rPr>
              <a:t>Zorg voor een gezond financieel plan om de operationele kosten te dekken en te investeren in verbeteringen.</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5A438039-B9F5-15FD-1241-5B8691270C5A}"/>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SLEUTEL </a:t>
            </a:r>
          </a:p>
          <a:p>
            <a:pPr>
              <a:lnSpc>
                <a:spcPts val="2240"/>
              </a:lnSpc>
            </a:pPr>
            <a:r>
              <a:rPr lang="en-GB" sz="2600" b="1" dirty="0">
                <a:solidFill>
                  <a:schemeClr val="bg1"/>
                </a:solidFill>
              </a:rPr>
              <a:t>BRONNEN</a:t>
            </a:r>
          </a:p>
          <a:p>
            <a:pPr>
              <a:lnSpc>
                <a:spcPts val="2240"/>
              </a:lnSpc>
            </a:pPr>
            <a:endParaRPr lang="en-GB" sz="2600" b="1" dirty="0">
              <a:solidFill>
                <a:schemeClr val="bg1"/>
              </a:solidFill>
            </a:endParaRP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r>
              <a:rPr lang="en-GB" sz="2200" dirty="0">
                <a:solidFill>
                  <a:schemeClr val="bg1"/>
                </a:solidFill>
              </a:rPr>
              <a:t>Geef aan op welke fysieke, intellectuele, personele en financiële middelen uw bedrijfsmodel steunt.</a:t>
            </a: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DD7D8263-EEFE-B93E-0816-B2C1232B3F0C}"/>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AEA4B569-3359-3509-7F9A-C705B9A00487}"/>
              </a:ext>
            </a:extLst>
          </p:cNvPr>
          <p:cNvSpPr txBox="1"/>
          <p:nvPr/>
        </p:nvSpPr>
        <p:spPr>
          <a:xfrm>
            <a:off x="653779" y="5650021"/>
            <a:ext cx="7202661"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200" b="1" dirty="0">
                <a:solidFill>
                  <a:srgbClr val="414141"/>
                </a:solidFill>
                <a:latin typeface="Calibri" panose="020F0502020204030204" pitchFamily="34" charset="0"/>
                <a:cs typeface="Calibri" panose="020F0502020204030204" pitchFamily="34" charset="0"/>
              </a:rPr>
              <a:t>Bron: </a:t>
            </a:r>
            <a:r>
              <a:rPr lang="en-IE" sz="12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https://businessandplans.com/bed-and-breakfast-business-model-canvas-a-complete-guide/</a:t>
            </a:r>
            <a:endParaRPr lang="en-IE" sz="12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IE" sz="1200" dirty="0">
                <a:solidFill>
                  <a:srgbClr val="459597"/>
                </a:solidFill>
                <a:latin typeface="Calibri" panose="020F0502020204030204" pitchFamily="34" charset="0"/>
                <a:cs typeface="Calibri" panose="020F0502020204030204" pitchFamily="34" charset="0"/>
              </a:rPr>
              <a:t> </a:t>
            </a:r>
            <a:r>
              <a:rPr lang="en-US" sz="12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US" sz="1200" i="1" dirty="0">
                <a:solidFill>
                  <a:srgbClr val="459597"/>
                </a:solidFill>
                <a:latin typeface="Calibri" panose="020F0502020204030204" pitchFamily="34" charset="0"/>
                <a:cs typeface="Calibri" panose="020F0502020204030204" pitchFamily="34" charset="0"/>
              </a:rPr>
              <a:t> </a:t>
            </a:r>
            <a:endParaRPr lang="en-IE" sz="12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200" dirty="0">
              <a:solidFill>
                <a:srgbClr val="414141"/>
              </a:solidFill>
              <a:latin typeface="Calibri" panose="020F0502020204030204" pitchFamily="34" charset="0"/>
              <a:cs typeface="Calibri" panose="020F0502020204030204" pitchFamily="34" charset="0"/>
            </a:endParaRPr>
          </a:p>
        </p:txBody>
      </p:sp>
      <p:pic>
        <p:nvPicPr>
          <p:cNvPr id="3" name="Graphic 6" descr="Circular flowchart outline">
            <a:extLst>
              <a:ext uri="{FF2B5EF4-FFF2-40B4-BE49-F238E27FC236}">
                <a16:creationId xmlns:a16="http://schemas.microsoft.com/office/drawing/2014/main" id="{CBE11877-65F1-BA2E-D5DA-AB744111EED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34024" y="2481783"/>
            <a:ext cx="950681" cy="950681"/>
          </a:xfrm>
          <a:prstGeom prst="rect">
            <a:avLst/>
          </a:prstGeom>
        </p:spPr>
      </p:pic>
    </p:spTree>
    <p:extLst>
      <p:ext uri="{BB962C8B-B14F-4D97-AF65-F5344CB8AC3E}">
        <p14:creationId xmlns:p14="http://schemas.microsoft.com/office/powerpoint/2010/main" val="13786908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8E1D0-F0E2-12F5-0A82-CD3FA47C177C}"/>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61B17BBD-CE27-501A-499B-3AF7AA36F921}"/>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459597"/>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BE7CFD91-89EF-54B8-2121-84D360ECE17F}"/>
              </a:ext>
            </a:extLst>
          </p:cNvPr>
          <p:cNvSpPr>
            <a:spLocks noGrp="1"/>
          </p:cNvSpPr>
          <p:nvPr>
            <p:ph type="body" sz="quarter" idx="16"/>
          </p:nvPr>
        </p:nvSpPr>
        <p:spPr>
          <a:xfrm>
            <a:off x="639492" y="169393"/>
            <a:ext cx="10430375" cy="803654"/>
          </a:xfrm>
        </p:spPr>
        <p:txBody>
          <a:bodyPr/>
          <a:lstStyle/>
          <a:p>
            <a:pPr>
              <a:lnSpc>
                <a:spcPts val="3720"/>
              </a:lnSpc>
            </a:pPr>
            <a:r>
              <a:rPr lang="en-US" dirty="0"/>
              <a:t>Leer hoe u uw ideeën op belangrijke gebieden in kaart kunt brengen</a:t>
            </a:r>
          </a:p>
          <a:p>
            <a:pPr>
              <a:lnSpc>
                <a:spcPts val="3720"/>
              </a:lnSpc>
            </a:pPr>
            <a:endParaRPr lang="en-US" dirty="0"/>
          </a:p>
        </p:txBody>
      </p:sp>
      <p:sp>
        <p:nvSpPr>
          <p:cNvPr id="6" name="Text Placeholder 5">
            <a:extLst>
              <a:ext uri="{FF2B5EF4-FFF2-40B4-BE49-F238E27FC236}">
                <a16:creationId xmlns:a16="http://schemas.microsoft.com/office/drawing/2014/main" id="{786FDD63-C028-353B-8EAB-D998C6E13042}"/>
              </a:ext>
            </a:extLst>
          </p:cNvPr>
          <p:cNvSpPr>
            <a:spLocks noGrp="1"/>
          </p:cNvSpPr>
          <p:nvPr>
            <p:ph type="body" sz="quarter" idx="19"/>
          </p:nvPr>
        </p:nvSpPr>
        <p:spPr>
          <a:xfrm>
            <a:off x="653781" y="1369337"/>
            <a:ext cx="10887920" cy="803654"/>
          </a:xfrm>
        </p:spPr>
        <p:txBody>
          <a:bodyPr/>
          <a:lstStyle/>
          <a:p>
            <a:pPr>
              <a:lnSpc>
                <a:spcPts val="2900"/>
              </a:lnSpc>
            </a:pPr>
            <a:r>
              <a:rPr lang="en-US" dirty="0"/>
              <a:t>Belangrijkste activiteiten: wat vormt de ruggengraat van uw bedrijfsvoering?</a:t>
            </a:r>
          </a:p>
          <a:p>
            <a:pPr>
              <a:lnSpc>
                <a:spcPts val="2900"/>
              </a:lnSpc>
            </a:pPr>
            <a:endParaRPr lang="en-US" dirty="0"/>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74A88132-7424-EA90-9F3D-9369398792A0}"/>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9F47C03B-B546-4B2A-8A9B-FC1C8DBC93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24</a:t>
            </a:fld>
            <a:endParaRPr lang="fr-CA" sz="1200" dirty="0"/>
          </a:p>
        </p:txBody>
      </p:sp>
      <p:sp>
        <p:nvSpPr>
          <p:cNvPr id="10" name="Text Placeholder 4">
            <a:extLst>
              <a:ext uri="{FF2B5EF4-FFF2-40B4-BE49-F238E27FC236}">
                <a16:creationId xmlns:a16="http://schemas.microsoft.com/office/drawing/2014/main" id="{01AF3570-3B0B-3B5D-6A79-7494A3A96D52}"/>
              </a:ext>
            </a:extLst>
          </p:cNvPr>
          <p:cNvSpPr txBox="1">
            <a:spLocks/>
          </p:cNvSpPr>
          <p:nvPr/>
        </p:nvSpPr>
        <p:spPr>
          <a:xfrm>
            <a:off x="650299" y="2119790"/>
            <a:ext cx="7214790" cy="2756185"/>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Gastenbeheer: </a:t>
            </a:r>
            <a:r>
              <a:rPr lang="en-GB" sz="2200" dirty="0">
                <a:solidFill>
                  <a:srgbClr val="414141"/>
                </a:solidFill>
              </a:rPr>
              <a:t>stroomlijnt u het boekingsproces, beheert u het in- en uitchecken efficiënt en zorgt u voor duidelijke communicatie met gasten?</a:t>
            </a:r>
          </a:p>
          <a:p>
            <a:pPr marL="342900" indent="-342900">
              <a:lnSpc>
                <a:spcPts val="2240"/>
              </a:lnSpc>
              <a:buClr>
                <a:srgbClr val="459597"/>
              </a:buClr>
              <a:buFont typeface="Arial" panose="020B0604020202020204" pitchFamily="34" charset="0"/>
              <a:buChar char="•"/>
            </a:pPr>
            <a:r>
              <a:rPr lang="en-GB" sz="2200" b="1" dirty="0">
                <a:solidFill>
                  <a:srgbClr val="414141"/>
                </a:solidFill>
              </a:rPr>
              <a:t>Onderhoud van het pand</a:t>
            </a:r>
            <a:r>
              <a:rPr lang="en-GB" sz="2200" dirty="0">
                <a:solidFill>
                  <a:srgbClr val="414141"/>
                </a:solidFill>
              </a:rPr>
              <a:t>: Het is cruciaal om een schone en comfortabele omgeving te behouden. Stel een regelmatig onderhoudsschema op en voer reparaties snel uit.</a:t>
            </a:r>
          </a:p>
          <a:p>
            <a:pPr marL="342900" indent="-342900">
              <a:lnSpc>
                <a:spcPts val="2240"/>
              </a:lnSpc>
              <a:buClr>
                <a:srgbClr val="459597"/>
              </a:buClr>
              <a:buFont typeface="Arial" panose="020B0604020202020204" pitchFamily="34" charset="0"/>
              <a:buChar char="•"/>
            </a:pPr>
            <a:r>
              <a:rPr lang="en-GB" sz="2200" b="1" dirty="0">
                <a:solidFill>
                  <a:srgbClr val="414141"/>
                </a:solidFill>
              </a:rPr>
              <a:t>Marketing en promoties</a:t>
            </a:r>
            <a:r>
              <a:rPr lang="en-GB" sz="2200" dirty="0">
                <a:solidFill>
                  <a:srgbClr val="414141"/>
                </a:solidFill>
              </a:rPr>
              <a:t>: Implementeer uw marketingstrategie via verschillende kanalen, houd de effectiviteit ervan bij en pas deze waar nodig aan.</a:t>
            </a:r>
          </a:p>
          <a:p>
            <a:pPr marL="342900" indent="-342900">
              <a:lnSpc>
                <a:spcPts val="2240"/>
              </a:lnSpc>
              <a:buClr>
                <a:srgbClr val="459597"/>
              </a:buClr>
              <a:buFont typeface="Arial" panose="020B0604020202020204" pitchFamily="34" charset="0"/>
              <a:buChar char="•"/>
            </a:pPr>
            <a:r>
              <a:rPr lang="en-GB" sz="2200" b="1" dirty="0">
                <a:solidFill>
                  <a:srgbClr val="414141"/>
                </a:solidFill>
              </a:rPr>
              <a:t>Voorraadbeheer: </a:t>
            </a:r>
            <a:r>
              <a:rPr lang="en-GB" sz="2200" dirty="0">
                <a:solidFill>
                  <a:srgbClr val="414141"/>
                </a:solidFill>
              </a:rPr>
              <a:t>Zorg voor een soepele aanvoer van benodigdheden zoals toiletartikelen, linnengoed en ontbijtproducten.</a:t>
            </a:r>
          </a:p>
          <a:p>
            <a:pPr marL="342900" indent="-342900">
              <a:lnSpc>
                <a:spcPts val="2240"/>
              </a:lnSpc>
              <a:buClr>
                <a:srgbClr val="459597"/>
              </a:buClr>
              <a:buFont typeface="Arial" panose="020B0604020202020204" pitchFamily="34" charset="0"/>
              <a:buChar char="•"/>
            </a:pPr>
            <a:r>
              <a:rPr lang="en-GB" sz="2200" b="1" dirty="0">
                <a:solidFill>
                  <a:srgbClr val="414141"/>
                </a:solidFill>
              </a:rPr>
              <a:t>Personeelstraining: </a:t>
            </a:r>
            <a:r>
              <a:rPr lang="en-GB" sz="2200" dirty="0">
                <a:solidFill>
                  <a:srgbClr val="414141"/>
                </a:solidFill>
              </a:rPr>
              <a:t>Het is verstandig om te investeren in personeelstraining om ervoor te zorgen dat alle teamleden uitzonderlijke gastenservice bieden.</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indent="0">
              <a:lnSpc>
                <a:spcPts val="2240"/>
              </a:lnSpc>
              <a:buClr>
                <a:srgbClr val="459597"/>
              </a:buClr>
            </a:pPr>
            <a:endParaRPr lang="en-US" sz="2200" dirty="0">
              <a:solidFill>
                <a:srgbClr val="414141"/>
              </a:solidFill>
            </a:endParaRPr>
          </a:p>
        </p:txBody>
      </p:sp>
      <p:sp>
        <p:nvSpPr>
          <p:cNvPr id="9" name="Text Placeholder 4">
            <a:extLst>
              <a:ext uri="{FF2B5EF4-FFF2-40B4-BE49-F238E27FC236}">
                <a16:creationId xmlns:a16="http://schemas.microsoft.com/office/drawing/2014/main" id="{50A24D94-2745-ECA3-BA21-2F8D584FF18C}"/>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BELANGRIJKSTE </a:t>
            </a:r>
          </a:p>
          <a:p>
            <a:pPr>
              <a:lnSpc>
                <a:spcPts val="2240"/>
              </a:lnSpc>
            </a:pPr>
            <a:r>
              <a:rPr lang="en-GB" sz="2600" b="1" dirty="0">
                <a:solidFill>
                  <a:schemeClr val="bg1"/>
                </a:solidFill>
              </a:rPr>
              <a:t>ACTIVITEITEN</a:t>
            </a:r>
          </a:p>
          <a:p>
            <a:pPr>
              <a:lnSpc>
                <a:spcPts val="2240"/>
              </a:lnSpc>
            </a:pPr>
            <a:endParaRPr lang="en-GB" sz="2600" b="1" dirty="0">
              <a:solidFill>
                <a:schemeClr val="bg1"/>
              </a:solidFill>
            </a:endParaRPr>
          </a:p>
          <a:p>
            <a:pPr>
              <a:lnSpc>
                <a:spcPts val="2240"/>
              </a:lnSpc>
            </a:pPr>
            <a:endParaRPr lang="en-GB" sz="2600" b="1" dirty="0">
              <a:solidFill>
                <a:schemeClr val="bg1"/>
              </a:solidFill>
            </a:endParaRP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r>
              <a:rPr lang="en-GB" sz="2200" dirty="0">
                <a:solidFill>
                  <a:schemeClr val="bg1"/>
                </a:solidFill>
              </a:rPr>
              <a:t>Geef een overzicht van de cruciale operationele taken, diensten of productieactiviteiten die essentieel zijn voor uw bedrijfsmodel.</a:t>
            </a:r>
          </a:p>
          <a:p>
            <a:pPr>
              <a:lnSpc>
                <a:spcPts val="2240"/>
              </a:lnSpc>
            </a:pPr>
            <a:endParaRPr lang="en-GB" sz="2200" dirty="0">
              <a:solidFill>
                <a:schemeClr val="bg1"/>
              </a:solidFill>
            </a:endParaRP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9553EEA9-404E-75BA-5B2A-CC908D7FF03E}"/>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555D4886-9310-C806-977A-5C081A07F832}"/>
              </a:ext>
            </a:extLst>
          </p:cNvPr>
          <p:cNvSpPr txBox="1"/>
          <p:nvPr/>
        </p:nvSpPr>
        <p:spPr>
          <a:xfrm>
            <a:off x="650299" y="5947161"/>
            <a:ext cx="7202661"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200" b="1" dirty="0">
                <a:solidFill>
                  <a:srgbClr val="414141"/>
                </a:solidFill>
                <a:latin typeface="Calibri" panose="020F0502020204030204" pitchFamily="34" charset="0"/>
                <a:cs typeface="Calibri" panose="020F0502020204030204" pitchFamily="34" charset="0"/>
              </a:rPr>
              <a:t>Bron: </a:t>
            </a:r>
            <a:r>
              <a:rPr lang="en-IE" sz="12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https://businessandplans.com/bed-and-breakfast-business-model-canvas-a-complete-guide/</a:t>
            </a:r>
            <a:endParaRPr lang="en-IE" sz="12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IE" sz="1200" dirty="0">
                <a:solidFill>
                  <a:srgbClr val="459597"/>
                </a:solidFill>
                <a:latin typeface="Calibri" panose="020F0502020204030204" pitchFamily="34" charset="0"/>
                <a:cs typeface="Calibri" panose="020F0502020204030204" pitchFamily="34" charset="0"/>
              </a:rPr>
              <a:t> </a:t>
            </a:r>
            <a:r>
              <a:rPr lang="en-US" sz="12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US" sz="1200" i="1" dirty="0">
                <a:solidFill>
                  <a:srgbClr val="459597"/>
                </a:solidFill>
                <a:latin typeface="Calibri" panose="020F0502020204030204" pitchFamily="34" charset="0"/>
                <a:cs typeface="Calibri" panose="020F0502020204030204" pitchFamily="34" charset="0"/>
              </a:rPr>
              <a:t> </a:t>
            </a:r>
            <a:endParaRPr lang="en-IE" sz="12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200" dirty="0">
              <a:solidFill>
                <a:srgbClr val="414141"/>
              </a:solidFill>
              <a:latin typeface="Calibri" panose="020F0502020204030204" pitchFamily="34" charset="0"/>
              <a:cs typeface="Calibri" panose="020F0502020204030204" pitchFamily="34" charset="0"/>
            </a:endParaRPr>
          </a:p>
        </p:txBody>
      </p:sp>
      <p:pic>
        <p:nvPicPr>
          <p:cNvPr id="3" name="Graphic 2" descr="Playbook outline">
            <a:extLst>
              <a:ext uri="{FF2B5EF4-FFF2-40B4-BE49-F238E27FC236}">
                <a16:creationId xmlns:a16="http://schemas.microsoft.com/office/drawing/2014/main" id="{E8407494-7E0A-0B90-7DF7-8855D64C87D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98033" y="2440523"/>
            <a:ext cx="943668" cy="943668"/>
          </a:xfrm>
          <a:prstGeom prst="rect">
            <a:avLst/>
          </a:prstGeom>
        </p:spPr>
      </p:pic>
    </p:spTree>
    <p:extLst>
      <p:ext uri="{BB962C8B-B14F-4D97-AF65-F5344CB8AC3E}">
        <p14:creationId xmlns:p14="http://schemas.microsoft.com/office/powerpoint/2010/main" val="37687024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80807-D2CA-E54B-A01F-4159A45FBE92}"/>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0AE4A6FA-1135-BB6A-9466-5FE76E001484}"/>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FBA63B"/>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850E2D90-5CA2-9258-B3C1-9A82B56147A6}"/>
              </a:ext>
            </a:extLst>
          </p:cNvPr>
          <p:cNvSpPr>
            <a:spLocks noGrp="1"/>
          </p:cNvSpPr>
          <p:nvPr>
            <p:ph type="body" sz="quarter" idx="16"/>
          </p:nvPr>
        </p:nvSpPr>
        <p:spPr>
          <a:xfrm>
            <a:off x="653780" y="190785"/>
            <a:ext cx="10430375" cy="803654"/>
          </a:xfrm>
        </p:spPr>
        <p:txBody>
          <a:bodyPr/>
          <a:lstStyle/>
          <a:p>
            <a:pPr>
              <a:lnSpc>
                <a:spcPts val="3720"/>
              </a:lnSpc>
            </a:pPr>
            <a:r>
              <a:rPr lang="en-US" dirty="0"/>
              <a:t>Leer hoe u uw ideeën op belangrijke gebieden in kaart kunt brengen</a:t>
            </a:r>
          </a:p>
          <a:p>
            <a:pPr>
              <a:lnSpc>
                <a:spcPts val="3720"/>
              </a:lnSpc>
            </a:pPr>
            <a:endParaRPr lang="en-US" dirty="0"/>
          </a:p>
        </p:txBody>
      </p:sp>
      <p:sp>
        <p:nvSpPr>
          <p:cNvPr id="6" name="Text Placeholder 5">
            <a:extLst>
              <a:ext uri="{FF2B5EF4-FFF2-40B4-BE49-F238E27FC236}">
                <a16:creationId xmlns:a16="http://schemas.microsoft.com/office/drawing/2014/main" id="{7173A9B4-8612-C86E-D684-1523591EBF8E}"/>
              </a:ext>
            </a:extLst>
          </p:cNvPr>
          <p:cNvSpPr>
            <a:spLocks noGrp="1"/>
          </p:cNvSpPr>
          <p:nvPr>
            <p:ph type="body" sz="quarter" idx="19"/>
          </p:nvPr>
        </p:nvSpPr>
        <p:spPr>
          <a:xfrm>
            <a:off x="653778" y="1364746"/>
            <a:ext cx="7644063" cy="803654"/>
          </a:xfrm>
        </p:spPr>
        <p:txBody>
          <a:bodyPr/>
          <a:lstStyle/>
          <a:p>
            <a:pPr>
              <a:lnSpc>
                <a:spcPts val="2900"/>
              </a:lnSpc>
            </a:pPr>
            <a:r>
              <a:rPr lang="en-US" dirty="0">
                <a:solidFill>
                  <a:srgbClr val="459597"/>
                </a:solidFill>
              </a:rPr>
              <a:t>Klantrelaties: </a:t>
            </a:r>
            <a:r>
              <a:rPr lang="en-US" dirty="0"/>
              <a:t>hoe gaat u de verwachtingen van uw gasten overtreffen en loyaliteit opbouwen?</a:t>
            </a:r>
          </a:p>
          <a:p>
            <a:pPr>
              <a:lnSpc>
                <a:spcPts val="2900"/>
              </a:lnSpc>
            </a:pPr>
            <a:endParaRPr lang="en-US" dirty="0"/>
          </a:p>
        </p:txBody>
      </p:sp>
      <p:cxnSp>
        <p:nvCxnSpPr>
          <p:cNvPr id="2" name="Straight Connector 1">
            <a:extLst>
              <a:ext uri="{FF2B5EF4-FFF2-40B4-BE49-F238E27FC236}">
                <a16:creationId xmlns:a16="http://schemas.microsoft.com/office/drawing/2014/main" id="{B1F0CEB9-F958-060D-0529-A1FD70630AAA}"/>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9686D725-A62A-CCE0-F041-919DF3619B5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25</a:t>
            </a:fld>
            <a:endParaRPr lang="fr-CA" sz="1200" dirty="0"/>
          </a:p>
        </p:txBody>
      </p:sp>
      <p:sp>
        <p:nvSpPr>
          <p:cNvPr id="10" name="Text Placeholder 4">
            <a:extLst>
              <a:ext uri="{FF2B5EF4-FFF2-40B4-BE49-F238E27FC236}">
                <a16:creationId xmlns:a16="http://schemas.microsoft.com/office/drawing/2014/main" id="{6766CBAC-4F06-1A44-1393-2C35BAB246C5}"/>
              </a:ext>
            </a:extLst>
          </p:cNvPr>
          <p:cNvSpPr txBox="1">
            <a:spLocks/>
          </p:cNvSpPr>
          <p:nvPr/>
        </p:nvSpPr>
        <p:spPr>
          <a:xfrm>
            <a:off x="653779" y="2662979"/>
            <a:ext cx="7202661" cy="3792014"/>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Communicatie vóór aankomst: </a:t>
            </a:r>
            <a:r>
              <a:rPr lang="en-GB" sz="2200" dirty="0">
                <a:solidFill>
                  <a:srgbClr val="414141"/>
                </a:solidFill>
              </a:rPr>
              <a:t>Succesvolle B&amp;B's sturen gepersonaliseerde welkomstmails met incheckgegevens, lokale aanbevelingen en speciale aanbiedingen. U kunt hetzelfde doen.</a:t>
            </a:r>
          </a:p>
          <a:p>
            <a:pPr marL="342900" indent="-342900">
              <a:lnSpc>
                <a:spcPts val="2240"/>
              </a:lnSpc>
              <a:buClr>
                <a:srgbClr val="459597"/>
              </a:buClr>
              <a:buFont typeface="Arial" panose="020B0604020202020204" pitchFamily="34" charset="0"/>
              <a:buChar char="•"/>
            </a:pPr>
            <a:r>
              <a:rPr lang="en-GB" sz="2200" b="1" dirty="0">
                <a:solidFill>
                  <a:srgbClr val="414141"/>
                </a:solidFill>
              </a:rPr>
              <a:t>Uitzonderlijke service: </a:t>
            </a:r>
            <a:r>
              <a:rPr lang="en-GB" sz="2200" dirty="0">
                <a:solidFill>
                  <a:srgbClr val="414141"/>
                </a:solidFill>
              </a:rPr>
              <a:t>Train uw personeel om attent, vriendelijk en goed geïnformeerd te zijn over de omgeving. Reageer snel op vragen van gasten en doe uw uiterste best om problemen op te lossen.</a:t>
            </a:r>
          </a:p>
          <a:p>
            <a:pPr marL="342900" indent="-342900">
              <a:lnSpc>
                <a:spcPts val="2240"/>
              </a:lnSpc>
              <a:buClr>
                <a:srgbClr val="459597"/>
              </a:buClr>
              <a:buFont typeface="Arial" panose="020B0604020202020204" pitchFamily="34" charset="0"/>
              <a:buChar char="•"/>
            </a:pPr>
            <a:r>
              <a:rPr lang="en-GB" sz="2200" b="1" dirty="0">
                <a:solidFill>
                  <a:srgbClr val="414141"/>
                </a:solidFill>
              </a:rPr>
              <a:t>Loyaliteitsprogramma's: </a:t>
            </a:r>
            <a:r>
              <a:rPr lang="en-GB" sz="2200" dirty="0">
                <a:solidFill>
                  <a:srgbClr val="414141"/>
                </a:solidFill>
              </a:rPr>
              <a:t>deze CRM-tactieken werken bewezen door terugkerende gasten te belonen met speciale kortingen, gratis upgrades of exclusieve ervaringen.</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ECDEE0D2-C940-D76B-4248-5DE3A5E3533C}"/>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KLANT </a:t>
            </a:r>
          </a:p>
          <a:p>
            <a:pPr>
              <a:lnSpc>
                <a:spcPts val="2240"/>
              </a:lnSpc>
            </a:pPr>
            <a:r>
              <a:rPr lang="en-GB" sz="2600" b="1" dirty="0">
                <a:solidFill>
                  <a:schemeClr val="bg1"/>
                </a:solidFill>
              </a:rPr>
              <a:t>RELATIES</a:t>
            </a:r>
            <a:endParaRPr lang="en-GB" sz="2200" b="1" dirty="0">
              <a:solidFill>
                <a:schemeClr val="bg1"/>
              </a:solidFill>
            </a:endParaRPr>
          </a:p>
          <a:p>
            <a:pPr>
              <a:lnSpc>
                <a:spcPts val="2240"/>
              </a:lnSpc>
            </a:pPr>
            <a:endParaRPr lang="en-GB" sz="2200" b="1" dirty="0">
              <a:solidFill>
                <a:schemeClr val="bg1"/>
              </a:solidFill>
            </a:endParaRPr>
          </a:p>
          <a:p>
            <a:pPr>
              <a:lnSpc>
                <a:spcPts val="2240"/>
              </a:lnSpc>
            </a:pPr>
            <a:endParaRPr lang="en-GB" sz="2200" dirty="0">
              <a:solidFill>
                <a:schemeClr val="bg1"/>
              </a:solidFill>
            </a:endParaRPr>
          </a:p>
          <a:p>
            <a:pPr>
              <a:lnSpc>
                <a:spcPts val="2240"/>
              </a:lnSpc>
            </a:pPr>
            <a:r>
              <a:rPr lang="en-GB" sz="2200" dirty="0">
                <a:solidFill>
                  <a:schemeClr val="bg1"/>
                </a:solidFill>
              </a:rPr>
              <a:t>Geef aan hoe u met klanten omgaat door middel van persoonlijke assistentie of betrokkenheid bij de gemeenschap.</a:t>
            </a:r>
          </a:p>
          <a:p>
            <a:pPr>
              <a:lnSpc>
                <a:spcPts val="2240"/>
              </a:lnSpc>
            </a:pPr>
            <a:endParaRPr lang="en-GB" sz="2200" dirty="0">
              <a:solidFill>
                <a:schemeClr val="bg1"/>
              </a:solidFill>
            </a:endParaRP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194CB27B-E6F7-1D15-59EB-3779648448E6}"/>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CA3F95BA-AAA8-1392-A8E9-C9BBA5404EB4}"/>
              </a:ext>
            </a:extLst>
          </p:cNvPr>
          <p:cNvSpPr txBox="1"/>
          <p:nvPr/>
        </p:nvSpPr>
        <p:spPr>
          <a:xfrm>
            <a:off x="653779" y="5853707"/>
            <a:ext cx="7202661"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200" b="1" dirty="0">
                <a:solidFill>
                  <a:srgbClr val="414141"/>
                </a:solidFill>
                <a:latin typeface="Calibri" panose="020F0502020204030204" pitchFamily="34" charset="0"/>
                <a:cs typeface="Calibri" panose="020F0502020204030204" pitchFamily="34" charset="0"/>
              </a:rPr>
              <a:t>Bron: </a:t>
            </a:r>
            <a:r>
              <a:rPr lang="en-IE" sz="12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https://businessandplans.com/bed-and-breakfast-business-model-canvas-a-complete-guide/</a:t>
            </a:r>
            <a:endParaRPr lang="en-IE" sz="12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IE" sz="1200" dirty="0">
                <a:solidFill>
                  <a:srgbClr val="459597"/>
                </a:solidFill>
                <a:latin typeface="Calibri" panose="020F0502020204030204" pitchFamily="34" charset="0"/>
                <a:cs typeface="Calibri" panose="020F0502020204030204" pitchFamily="34" charset="0"/>
              </a:rPr>
              <a:t> </a:t>
            </a:r>
            <a:r>
              <a:rPr lang="en-US" sz="12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US" sz="1200" i="1" dirty="0">
                <a:solidFill>
                  <a:srgbClr val="459597"/>
                </a:solidFill>
                <a:latin typeface="Calibri" panose="020F0502020204030204" pitchFamily="34" charset="0"/>
                <a:cs typeface="Calibri" panose="020F0502020204030204" pitchFamily="34" charset="0"/>
              </a:rPr>
              <a:t> </a:t>
            </a:r>
            <a:endParaRPr lang="en-IE" sz="12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200" dirty="0">
              <a:solidFill>
                <a:srgbClr val="414141"/>
              </a:solidFill>
              <a:latin typeface="Calibri" panose="020F0502020204030204" pitchFamily="34" charset="0"/>
              <a:cs typeface="Calibri" panose="020F0502020204030204" pitchFamily="34" charset="0"/>
            </a:endParaRPr>
          </a:p>
        </p:txBody>
      </p:sp>
      <p:pic>
        <p:nvPicPr>
          <p:cNvPr id="12" name="Graphic 12" descr="Target Audience outline">
            <a:extLst>
              <a:ext uri="{FF2B5EF4-FFF2-40B4-BE49-F238E27FC236}">
                <a16:creationId xmlns:a16="http://schemas.microsoft.com/office/drawing/2014/main" id="{A5CEA0E6-0576-53D1-6D9A-B6DF8E3B553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09702" y="2401744"/>
            <a:ext cx="982709" cy="982709"/>
          </a:xfrm>
          <a:prstGeom prst="rect">
            <a:avLst/>
          </a:prstGeom>
        </p:spPr>
      </p:pic>
    </p:spTree>
    <p:extLst>
      <p:ext uri="{BB962C8B-B14F-4D97-AF65-F5344CB8AC3E}">
        <p14:creationId xmlns:p14="http://schemas.microsoft.com/office/powerpoint/2010/main" val="28150285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0F0970-4FDE-30A2-A28E-1BAB0292DB0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FDED81F-EB91-971E-47B1-8855CE1FE6CD}"/>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Belangrijkste leergebied</a:t>
            </a:r>
          </a:p>
        </p:txBody>
      </p:sp>
      <p:sp>
        <p:nvSpPr>
          <p:cNvPr id="6" name="Text Placeholder 5">
            <a:extLst>
              <a:ext uri="{FF2B5EF4-FFF2-40B4-BE49-F238E27FC236}">
                <a16:creationId xmlns:a16="http://schemas.microsoft.com/office/drawing/2014/main" id="{BEB640B1-475B-FA79-19C5-B67DA787070A}"/>
              </a:ext>
            </a:extLst>
          </p:cNvPr>
          <p:cNvSpPr>
            <a:spLocks noGrp="1"/>
          </p:cNvSpPr>
          <p:nvPr>
            <p:ph type="body" sz="quarter" idx="19"/>
          </p:nvPr>
        </p:nvSpPr>
        <p:spPr>
          <a:xfrm>
            <a:off x="423358" y="941779"/>
            <a:ext cx="1197303" cy="385564"/>
          </a:xfrm>
        </p:spPr>
        <p:txBody>
          <a:bodyPr/>
          <a:lstStyle/>
          <a:p>
            <a:r>
              <a:rPr lang="en-US" dirty="0"/>
              <a:t>03</a:t>
            </a:r>
          </a:p>
        </p:txBody>
      </p:sp>
      <p:sp>
        <p:nvSpPr>
          <p:cNvPr id="7" name="Text Placeholder 6">
            <a:extLst>
              <a:ext uri="{FF2B5EF4-FFF2-40B4-BE49-F238E27FC236}">
                <a16:creationId xmlns:a16="http://schemas.microsoft.com/office/drawing/2014/main" id="{0AF113D7-4AFF-645C-36FB-4EE9D7E78DCD}"/>
              </a:ext>
            </a:extLst>
          </p:cNvPr>
          <p:cNvSpPr>
            <a:spLocks noGrp="1"/>
          </p:cNvSpPr>
          <p:nvPr>
            <p:ph type="body" sz="quarter" idx="16"/>
          </p:nvPr>
        </p:nvSpPr>
        <p:spPr>
          <a:xfrm>
            <a:off x="4061013" y="330907"/>
            <a:ext cx="5997388" cy="803654"/>
          </a:xfrm>
          <a:prstGeom prst="rect">
            <a:avLst/>
          </a:prstGeom>
        </p:spPr>
        <p:txBody>
          <a:bodyPr/>
          <a:lstStyle/>
          <a:p>
            <a:pPr>
              <a:lnSpc>
                <a:spcPts val="2960"/>
              </a:lnSpc>
            </a:pPr>
            <a:r>
              <a:rPr lang="en-GB" sz="2800" dirty="0"/>
              <a:t>Business Model Canvas is een werkplan - flexibel en klaar om te evolueren naar meer gedetailleerde versies</a:t>
            </a:r>
          </a:p>
          <a:p>
            <a:pPr>
              <a:lnSpc>
                <a:spcPts val="2960"/>
              </a:lnSpc>
            </a:pPr>
            <a:endParaRPr lang="en-GB" sz="2800" dirty="0"/>
          </a:p>
          <a:p>
            <a:pPr>
              <a:lnSpc>
                <a:spcPts val="2960"/>
              </a:lnSpc>
            </a:pPr>
            <a:endParaRPr lang="en-GB" sz="2800" dirty="0"/>
          </a:p>
        </p:txBody>
      </p:sp>
      <p:sp>
        <p:nvSpPr>
          <p:cNvPr id="4" name="Text Placeholder 3">
            <a:extLst>
              <a:ext uri="{FF2B5EF4-FFF2-40B4-BE49-F238E27FC236}">
                <a16:creationId xmlns:a16="http://schemas.microsoft.com/office/drawing/2014/main" id="{E9C132F3-F79B-B0BD-105D-5AB72833DACE}"/>
              </a:ext>
            </a:extLst>
          </p:cNvPr>
          <p:cNvSpPr>
            <a:spLocks noGrp="1"/>
          </p:cNvSpPr>
          <p:nvPr>
            <p:ph type="body" sz="quarter" idx="21"/>
          </p:nvPr>
        </p:nvSpPr>
        <p:spPr>
          <a:xfrm>
            <a:off x="4061013" y="2113957"/>
            <a:ext cx="7122804"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Het Business Model Canvas (BMC) kan op een flexibele en vloeiende manier worden gebruikt, doordat u het op een bepaald onderdeel van uw bedrijf toepast en zo een dieper inzicht krijgt in de werking van uw bedrijf.</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Het BMC geeft u een duidelijk overzicht van één pagina van de belangrijkste elementen in uw alternatieve accommodatiebedrijf, maar soms is het belangrijk om dieper te graven en een beter begrip te krijgen van hoe uw bedrijf werkt en hoe het zowel intern als extern functioneert. Hier geven we u een voorbeeld van hoe we dieper kunnen ingaan op elk van de belangrijkste elementen door de techniek van storytelling toe te passen. Laten we beginnen met het belangrijkste element van partnerschap en vervolgens onze toepassing uitbreiden naar alle belangrijke elementen.</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C8EAC7D5-F06D-1AB9-0162-2B99CC2399D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26</a:t>
            </a:fld>
            <a:endParaRPr lang="fr-CA" sz="1200" dirty="0"/>
          </a:p>
        </p:txBody>
      </p:sp>
    </p:spTree>
    <p:extLst>
      <p:ext uri="{BB962C8B-B14F-4D97-AF65-F5344CB8AC3E}">
        <p14:creationId xmlns:p14="http://schemas.microsoft.com/office/powerpoint/2010/main" val="3377557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9EC67-CBF5-B0FB-B602-2B4DFA5DB6F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B65EA49-1F4F-7B58-BD79-417AA77BCA2B}"/>
              </a:ext>
            </a:extLst>
          </p:cNvPr>
          <p:cNvSpPr>
            <a:spLocks noGrp="1"/>
          </p:cNvSpPr>
          <p:nvPr>
            <p:ph type="body" sz="quarter" idx="16"/>
          </p:nvPr>
        </p:nvSpPr>
        <p:spPr>
          <a:xfrm>
            <a:off x="653780" y="472365"/>
            <a:ext cx="9551577" cy="803654"/>
          </a:xfrm>
        </p:spPr>
        <p:txBody>
          <a:bodyPr/>
          <a:lstStyle/>
          <a:p>
            <a:pPr>
              <a:lnSpc>
                <a:spcPts val="3720"/>
              </a:lnSpc>
            </a:pPr>
            <a:r>
              <a:rPr lang="en-US" dirty="0"/>
              <a:t>Business Model Canvas is een werkplan</a:t>
            </a:r>
          </a:p>
          <a:p>
            <a:pPr>
              <a:lnSpc>
                <a:spcPts val="3720"/>
              </a:lnSpc>
            </a:pPr>
            <a:endParaRPr lang="en-US" dirty="0"/>
          </a:p>
        </p:txBody>
      </p:sp>
      <p:sp>
        <p:nvSpPr>
          <p:cNvPr id="6" name="Text Placeholder 5">
            <a:extLst>
              <a:ext uri="{FF2B5EF4-FFF2-40B4-BE49-F238E27FC236}">
                <a16:creationId xmlns:a16="http://schemas.microsoft.com/office/drawing/2014/main" id="{6A246B9E-0DB6-1757-68EC-71A3ABC1AA1F}"/>
              </a:ext>
            </a:extLst>
          </p:cNvPr>
          <p:cNvSpPr>
            <a:spLocks noGrp="1"/>
          </p:cNvSpPr>
          <p:nvPr>
            <p:ph type="body" sz="quarter" idx="19"/>
          </p:nvPr>
        </p:nvSpPr>
        <p:spPr>
          <a:xfrm>
            <a:off x="653779" y="1847469"/>
            <a:ext cx="9090295" cy="803654"/>
          </a:xfrm>
        </p:spPr>
        <p:txBody>
          <a:bodyPr/>
          <a:lstStyle/>
          <a:p>
            <a:pPr>
              <a:lnSpc>
                <a:spcPts val="2900"/>
              </a:lnSpc>
            </a:pPr>
            <a:r>
              <a:rPr lang="en-US" dirty="0"/>
              <a:t>Flexibel en klaar om te evolueren naar meer gedetailleerde versies</a:t>
            </a:r>
          </a:p>
          <a:p>
            <a:pPr>
              <a:lnSpc>
                <a:spcPts val="2900"/>
              </a:lnSpc>
            </a:pPr>
            <a:endParaRPr lang="en-US" dirty="0"/>
          </a:p>
        </p:txBody>
      </p:sp>
      <p:cxnSp>
        <p:nvCxnSpPr>
          <p:cNvPr id="2" name="Straight Connector 1">
            <a:extLst>
              <a:ext uri="{FF2B5EF4-FFF2-40B4-BE49-F238E27FC236}">
                <a16:creationId xmlns:a16="http://schemas.microsoft.com/office/drawing/2014/main" id="{1C686A0B-6125-1517-C16C-BDC1A28CAE36}"/>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438059D8-057B-D821-72C1-936380CC25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27</a:t>
            </a:fld>
            <a:endParaRPr lang="fr-CA" sz="1200" dirty="0"/>
          </a:p>
        </p:txBody>
      </p:sp>
      <p:sp>
        <p:nvSpPr>
          <p:cNvPr id="3" name="Text Placeholder 4">
            <a:extLst>
              <a:ext uri="{FF2B5EF4-FFF2-40B4-BE49-F238E27FC236}">
                <a16:creationId xmlns:a16="http://schemas.microsoft.com/office/drawing/2014/main" id="{BA49E75D-16E0-1731-E727-73B1B107C356}"/>
              </a:ext>
            </a:extLst>
          </p:cNvPr>
          <p:cNvSpPr txBox="1">
            <a:spLocks/>
          </p:cNvSpPr>
          <p:nvPr/>
        </p:nvSpPr>
        <p:spPr>
          <a:xfrm>
            <a:off x="653780" y="2797393"/>
            <a:ext cx="655106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Een van de belangrijkste elementen van elk bedrijf zijn de partnerschappen (ook wel netwerken genoemd) die u als bedrijf aangaat met verschillende soorten partners. </a:t>
            </a:r>
          </a:p>
          <a:p>
            <a:pPr>
              <a:lnSpc>
                <a:spcPts val="2240"/>
              </a:lnSpc>
            </a:pPr>
            <a:endParaRPr lang="en-GB" sz="2200" dirty="0">
              <a:solidFill>
                <a:srgbClr val="414141"/>
              </a:solidFill>
            </a:endParaRPr>
          </a:p>
          <a:p>
            <a:pPr>
              <a:lnSpc>
                <a:spcPts val="2240"/>
              </a:lnSpc>
            </a:pPr>
            <a:r>
              <a:rPr lang="en-GB" sz="2200" dirty="0">
                <a:solidFill>
                  <a:srgbClr val="414141"/>
                </a:solidFill>
              </a:rPr>
              <a:t>Wat ze gemeen hebben, is dat ze uw bedrijf direct en indirect kunnen ondersteunen, bijvoorbeeld door accommodatie te bieden wanneer uw accommodatie volgeboekt is, of door ondersteuning te bieden op het gebied van marketing, personeel, catering of ervaringen die ervoor zorgen dat uw gasten langer blijven.</a:t>
            </a:r>
          </a:p>
          <a:p>
            <a:pPr>
              <a:lnSpc>
                <a:spcPts val="2240"/>
              </a:lnSpc>
            </a:pPr>
            <a:endParaRPr lang="en-GB" sz="2200" dirty="0">
              <a:solidFill>
                <a:srgbClr val="414141"/>
              </a:solidFill>
            </a:endParaRPr>
          </a:p>
          <a:p>
            <a:pPr>
              <a:lnSpc>
                <a:spcPts val="2240"/>
              </a:lnSpc>
            </a:pPr>
            <a:r>
              <a:rPr lang="en-GB" sz="2200" dirty="0">
                <a:solidFill>
                  <a:srgbClr val="414141"/>
                </a:solidFill>
              </a:rPr>
              <a:t>Laten we eens nader bekijken hoe u zich kunt verdiepen in het belangrijkste element van partnerschap.</a:t>
            </a: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pic>
        <p:nvPicPr>
          <p:cNvPr id="8" name="Picture 7">
            <a:extLst>
              <a:ext uri="{FF2B5EF4-FFF2-40B4-BE49-F238E27FC236}">
                <a16:creationId xmlns:a16="http://schemas.microsoft.com/office/drawing/2014/main" id="{EA4EFBEE-B3A1-74D0-59AF-FE1295E52257}"/>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7482194" y="3721263"/>
            <a:ext cx="4266588" cy="3168869"/>
          </a:xfrm>
          <a:prstGeom prst="rect">
            <a:avLst/>
          </a:prstGeom>
        </p:spPr>
      </p:pic>
    </p:spTree>
    <p:extLst>
      <p:ext uri="{BB962C8B-B14F-4D97-AF65-F5344CB8AC3E}">
        <p14:creationId xmlns:p14="http://schemas.microsoft.com/office/powerpoint/2010/main" val="25403849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6A2FC-9A53-9B34-EED0-393F345B5AF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FDC21F1-4091-28BE-3A7E-B68DF3C7CA05}"/>
              </a:ext>
            </a:extLst>
          </p:cNvPr>
          <p:cNvSpPr>
            <a:spLocks noGrp="1"/>
          </p:cNvSpPr>
          <p:nvPr>
            <p:ph type="body" sz="quarter" idx="16"/>
          </p:nvPr>
        </p:nvSpPr>
        <p:spPr>
          <a:xfrm>
            <a:off x="653780" y="472365"/>
            <a:ext cx="9551577" cy="803654"/>
          </a:xfrm>
        </p:spPr>
        <p:txBody>
          <a:bodyPr/>
          <a:lstStyle/>
          <a:p>
            <a:pPr>
              <a:lnSpc>
                <a:spcPts val="3720"/>
              </a:lnSpc>
            </a:pPr>
            <a:r>
              <a:rPr lang="en-US" dirty="0"/>
              <a:t>Business Model Canvas is een werkplan</a:t>
            </a:r>
          </a:p>
          <a:p>
            <a:pPr>
              <a:lnSpc>
                <a:spcPts val="3720"/>
              </a:lnSpc>
            </a:pPr>
            <a:endParaRPr lang="en-US" dirty="0"/>
          </a:p>
        </p:txBody>
      </p:sp>
      <p:sp>
        <p:nvSpPr>
          <p:cNvPr id="6" name="Text Placeholder 5">
            <a:extLst>
              <a:ext uri="{FF2B5EF4-FFF2-40B4-BE49-F238E27FC236}">
                <a16:creationId xmlns:a16="http://schemas.microsoft.com/office/drawing/2014/main" id="{62C9088A-6E86-3B1E-0BF6-D05A26437225}"/>
              </a:ext>
            </a:extLst>
          </p:cNvPr>
          <p:cNvSpPr>
            <a:spLocks noGrp="1"/>
          </p:cNvSpPr>
          <p:nvPr>
            <p:ph type="body" sz="quarter" idx="19"/>
          </p:nvPr>
        </p:nvSpPr>
        <p:spPr>
          <a:xfrm>
            <a:off x="653780" y="1847469"/>
            <a:ext cx="5616391" cy="803654"/>
          </a:xfrm>
        </p:spPr>
        <p:txBody>
          <a:bodyPr/>
          <a:lstStyle/>
          <a:p>
            <a:pPr>
              <a:lnSpc>
                <a:spcPts val="2900"/>
              </a:lnSpc>
            </a:pPr>
            <a:r>
              <a:rPr lang="en-US" dirty="0"/>
              <a:t>Flexibel en klaar om te evolueren naar meer gedetailleerde versies</a:t>
            </a:r>
          </a:p>
          <a:p>
            <a:pPr>
              <a:lnSpc>
                <a:spcPts val="2900"/>
              </a:lnSpc>
            </a:pPr>
            <a:endParaRPr lang="en-US" dirty="0"/>
          </a:p>
        </p:txBody>
      </p:sp>
      <p:cxnSp>
        <p:nvCxnSpPr>
          <p:cNvPr id="2" name="Straight Connector 1">
            <a:extLst>
              <a:ext uri="{FF2B5EF4-FFF2-40B4-BE49-F238E27FC236}">
                <a16:creationId xmlns:a16="http://schemas.microsoft.com/office/drawing/2014/main" id="{A8E3441D-83DD-98FD-5F80-9A7FBA50529B}"/>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E15E4006-9316-DC17-F468-FD2BE4DF1EB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28</a:t>
            </a:fld>
            <a:endParaRPr lang="fr-CA" sz="1200" dirty="0"/>
          </a:p>
        </p:txBody>
      </p:sp>
      <p:sp>
        <p:nvSpPr>
          <p:cNvPr id="3" name="Text Placeholder 4">
            <a:extLst>
              <a:ext uri="{FF2B5EF4-FFF2-40B4-BE49-F238E27FC236}">
                <a16:creationId xmlns:a16="http://schemas.microsoft.com/office/drawing/2014/main" id="{1FEE895D-BF4C-1CAE-7F24-EB632979F148}"/>
              </a:ext>
            </a:extLst>
          </p:cNvPr>
          <p:cNvSpPr txBox="1">
            <a:spLocks/>
          </p:cNvSpPr>
          <p:nvPr/>
        </p:nvSpPr>
        <p:spPr>
          <a:xfrm>
            <a:off x="653780" y="3200401"/>
            <a:ext cx="611093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Bedrijven gebruiken het sleutelelement van partnerschap om bijvoorbeeld hun bedrijfsmodellen te verbeteren, risico's te verminderen of middelen te verwerven.</a:t>
            </a:r>
          </a:p>
          <a:p>
            <a:pPr>
              <a:lnSpc>
                <a:spcPts val="2240"/>
              </a:lnSpc>
            </a:pPr>
            <a:endParaRPr lang="en-GB" sz="2200" dirty="0">
              <a:solidFill>
                <a:srgbClr val="414141"/>
              </a:solidFill>
            </a:endParaRPr>
          </a:p>
          <a:p>
            <a:pPr>
              <a:lnSpc>
                <a:spcPts val="2240"/>
              </a:lnSpc>
            </a:pPr>
            <a:r>
              <a:rPr lang="en-GB" sz="2200" dirty="0">
                <a:solidFill>
                  <a:srgbClr val="414141"/>
                </a:solidFill>
              </a:rPr>
              <a:t>Het is daarom belangrijk voor elk bedrijf om te analyseren hoe en waarom hun partnerschappen werken. Wat voor soort partnerschap werkt het beste voor uw bedrijf?</a:t>
            </a: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sp>
        <p:nvSpPr>
          <p:cNvPr id="5" name="Freeform 4">
            <a:extLst>
              <a:ext uri="{FF2B5EF4-FFF2-40B4-BE49-F238E27FC236}">
                <a16:creationId xmlns:a16="http://schemas.microsoft.com/office/drawing/2014/main" id="{63F2C790-1FEF-C1F1-F5AC-24C84F859867}"/>
              </a:ext>
            </a:extLst>
          </p:cNvPr>
          <p:cNvSpPr/>
          <p:nvPr/>
        </p:nvSpPr>
        <p:spPr>
          <a:xfrm rot="5400000" flipH="1">
            <a:off x="6656891" y="2037448"/>
            <a:ext cx="5408072" cy="4302216"/>
          </a:xfrm>
          <a:custGeom>
            <a:avLst/>
            <a:gdLst>
              <a:gd name="connsiteX0" fmla="*/ 5408072 w 5408072"/>
              <a:gd name="connsiteY0" fmla="*/ 3944723 h 4302216"/>
              <a:gd name="connsiteX1" fmla="*/ 5408072 w 5408072"/>
              <a:gd name="connsiteY1" fmla="*/ 3465727 h 4302216"/>
              <a:gd name="connsiteX2" fmla="*/ 5408072 w 5408072"/>
              <a:gd name="connsiteY2" fmla="*/ 3392864 h 4302216"/>
              <a:gd name="connsiteX3" fmla="*/ 5408072 w 5408072"/>
              <a:gd name="connsiteY3" fmla="*/ 2913868 h 4302216"/>
              <a:gd name="connsiteX4" fmla="*/ 5408072 w 5408072"/>
              <a:gd name="connsiteY4" fmla="*/ 1030855 h 4302216"/>
              <a:gd name="connsiteX5" fmla="*/ 5408072 w 5408072"/>
              <a:gd name="connsiteY5" fmla="*/ 551859 h 4302216"/>
              <a:gd name="connsiteX6" fmla="*/ 5408072 w 5408072"/>
              <a:gd name="connsiteY6" fmla="*/ 478997 h 4302216"/>
              <a:gd name="connsiteX7" fmla="*/ 5408072 w 5408072"/>
              <a:gd name="connsiteY7" fmla="*/ 1 h 4302216"/>
              <a:gd name="connsiteX8" fmla="*/ 4951682 w 5408072"/>
              <a:gd name="connsiteY8" fmla="*/ 1 h 4302216"/>
              <a:gd name="connsiteX9" fmla="*/ 4834398 w 5408072"/>
              <a:gd name="connsiteY9" fmla="*/ 1 h 4302216"/>
              <a:gd name="connsiteX10" fmla="*/ 4651034 w 5408072"/>
              <a:gd name="connsiteY10" fmla="*/ 1 h 4302216"/>
              <a:gd name="connsiteX11" fmla="*/ 4378008 w 5408072"/>
              <a:gd name="connsiteY11" fmla="*/ 1 h 4302216"/>
              <a:gd name="connsiteX12" fmla="*/ 4194644 w 5408072"/>
              <a:gd name="connsiteY12" fmla="*/ 1 h 4302216"/>
              <a:gd name="connsiteX13" fmla="*/ 4077360 w 5408072"/>
              <a:gd name="connsiteY13" fmla="*/ 1 h 4302216"/>
              <a:gd name="connsiteX14" fmla="*/ 3620970 w 5408072"/>
              <a:gd name="connsiteY14" fmla="*/ 1 h 4302216"/>
              <a:gd name="connsiteX15" fmla="*/ 3185064 w 5408072"/>
              <a:gd name="connsiteY15" fmla="*/ 1 h 4302216"/>
              <a:gd name="connsiteX16" fmla="*/ 3185064 w 5408072"/>
              <a:gd name="connsiteY16" fmla="*/ 0 h 4302216"/>
              <a:gd name="connsiteX17" fmla="*/ 2728674 w 5408072"/>
              <a:gd name="connsiteY17" fmla="*/ 0 h 4302216"/>
              <a:gd name="connsiteX18" fmla="*/ 2611390 w 5408072"/>
              <a:gd name="connsiteY18" fmla="*/ 0 h 4302216"/>
              <a:gd name="connsiteX19" fmla="*/ 2428026 w 5408072"/>
              <a:gd name="connsiteY19" fmla="*/ 0 h 4302216"/>
              <a:gd name="connsiteX20" fmla="*/ 2155000 w 5408072"/>
              <a:gd name="connsiteY20" fmla="*/ 0 h 4302216"/>
              <a:gd name="connsiteX21" fmla="*/ 1971636 w 5408072"/>
              <a:gd name="connsiteY21" fmla="*/ 0 h 4302216"/>
              <a:gd name="connsiteX22" fmla="*/ 1854352 w 5408072"/>
              <a:gd name="connsiteY22" fmla="*/ 0 h 4302216"/>
              <a:gd name="connsiteX23" fmla="*/ 1397962 w 5408072"/>
              <a:gd name="connsiteY23" fmla="*/ 0 h 4302216"/>
              <a:gd name="connsiteX24" fmla="*/ 1213428 w 5408072"/>
              <a:gd name="connsiteY24" fmla="*/ 0 h 4302216"/>
              <a:gd name="connsiteX25" fmla="*/ 757038 w 5408072"/>
              <a:gd name="connsiteY25" fmla="*/ 0 h 4302216"/>
              <a:gd name="connsiteX26" fmla="*/ 456390 w 5408072"/>
              <a:gd name="connsiteY26" fmla="*/ 0 h 4302216"/>
              <a:gd name="connsiteX27" fmla="*/ 0 w 5408072"/>
              <a:gd name="connsiteY27" fmla="*/ 0 h 4302216"/>
              <a:gd name="connsiteX28" fmla="*/ 0 w 5408072"/>
              <a:gd name="connsiteY28" fmla="*/ 478996 h 4302216"/>
              <a:gd name="connsiteX29" fmla="*/ 0 w 5408072"/>
              <a:gd name="connsiteY29" fmla="*/ 928719 h 4302216"/>
              <a:gd name="connsiteX30" fmla="*/ 0 w 5408072"/>
              <a:gd name="connsiteY30" fmla="*/ 928723 h 4302216"/>
              <a:gd name="connsiteX31" fmla="*/ 0 w 5408072"/>
              <a:gd name="connsiteY31" fmla="*/ 1407715 h 4302216"/>
              <a:gd name="connsiteX32" fmla="*/ 0 w 5408072"/>
              <a:gd name="connsiteY32" fmla="*/ 1407719 h 4302216"/>
              <a:gd name="connsiteX33" fmla="*/ 0 w 5408072"/>
              <a:gd name="connsiteY33" fmla="*/ 1502393 h 4302216"/>
              <a:gd name="connsiteX34" fmla="*/ 0 w 5408072"/>
              <a:gd name="connsiteY34" fmla="*/ 1502397 h 4302216"/>
              <a:gd name="connsiteX35" fmla="*/ 0 w 5408072"/>
              <a:gd name="connsiteY35" fmla="*/ 1981389 h 4302216"/>
              <a:gd name="connsiteX36" fmla="*/ 0 w 5408072"/>
              <a:gd name="connsiteY36" fmla="*/ 1981393 h 4302216"/>
              <a:gd name="connsiteX37" fmla="*/ 0 w 5408072"/>
              <a:gd name="connsiteY37" fmla="*/ 3823220 h 4302216"/>
              <a:gd name="connsiteX38" fmla="*/ 0 w 5408072"/>
              <a:gd name="connsiteY38" fmla="*/ 4302216 h 4302216"/>
              <a:gd name="connsiteX39" fmla="*/ 456390 w 5408072"/>
              <a:gd name="connsiteY39" fmla="*/ 4302216 h 4302216"/>
              <a:gd name="connsiteX40" fmla="*/ 757038 w 5408072"/>
              <a:gd name="connsiteY40" fmla="*/ 4302216 h 4302216"/>
              <a:gd name="connsiteX41" fmla="*/ 989595 w 5408072"/>
              <a:gd name="connsiteY41" fmla="*/ 4302216 h 4302216"/>
              <a:gd name="connsiteX42" fmla="*/ 989598 w 5408072"/>
              <a:gd name="connsiteY42" fmla="*/ 4302216 h 4302216"/>
              <a:gd name="connsiteX43" fmla="*/ 1213428 w 5408072"/>
              <a:gd name="connsiteY43" fmla="*/ 4302216 h 4302216"/>
              <a:gd name="connsiteX44" fmla="*/ 1445985 w 5408072"/>
              <a:gd name="connsiteY44" fmla="*/ 4302216 h 4302216"/>
              <a:gd name="connsiteX45" fmla="*/ 1445988 w 5408072"/>
              <a:gd name="connsiteY45" fmla="*/ 4302216 h 4302216"/>
              <a:gd name="connsiteX46" fmla="*/ 1563269 w 5408072"/>
              <a:gd name="connsiteY46" fmla="*/ 4302216 h 4302216"/>
              <a:gd name="connsiteX47" fmla="*/ 1563272 w 5408072"/>
              <a:gd name="connsiteY47" fmla="*/ 4302216 h 4302216"/>
              <a:gd name="connsiteX48" fmla="*/ 1746633 w 5408072"/>
              <a:gd name="connsiteY48" fmla="*/ 4302216 h 4302216"/>
              <a:gd name="connsiteX49" fmla="*/ 1746636 w 5408072"/>
              <a:gd name="connsiteY49" fmla="*/ 4302216 h 4302216"/>
              <a:gd name="connsiteX50" fmla="*/ 2019659 w 5408072"/>
              <a:gd name="connsiteY50" fmla="*/ 4302216 h 4302216"/>
              <a:gd name="connsiteX51" fmla="*/ 2019662 w 5408072"/>
              <a:gd name="connsiteY51" fmla="*/ 4302216 h 4302216"/>
              <a:gd name="connsiteX52" fmla="*/ 2203023 w 5408072"/>
              <a:gd name="connsiteY52" fmla="*/ 4302216 h 4302216"/>
              <a:gd name="connsiteX53" fmla="*/ 2203026 w 5408072"/>
              <a:gd name="connsiteY53" fmla="*/ 4302216 h 4302216"/>
              <a:gd name="connsiteX54" fmla="*/ 2320307 w 5408072"/>
              <a:gd name="connsiteY54" fmla="*/ 4302216 h 4302216"/>
              <a:gd name="connsiteX55" fmla="*/ 2320310 w 5408072"/>
              <a:gd name="connsiteY55" fmla="*/ 4302216 h 4302216"/>
              <a:gd name="connsiteX56" fmla="*/ 2776697 w 5408072"/>
              <a:gd name="connsiteY56" fmla="*/ 4302216 h 4302216"/>
              <a:gd name="connsiteX57" fmla="*/ 2776700 w 5408072"/>
              <a:gd name="connsiteY57" fmla="*/ 4302216 h 4302216"/>
              <a:gd name="connsiteX58" fmla="*/ 3212601 w 5408072"/>
              <a:gd name="connsiteY58" fmla="*/ 4302216 h 4302216"/>
              <a:gd name="connsiteX59" fmla="*/ 3668991 w 5408072"/>
              <a:gd name="connsiteY59" fmla="*/ 4302216 h 4302216"/>
              <a:gd name="connsiteX60" fmla="*/ 3786276 w 5408072"/>
              <a:gd name="connsiteY60" fmla="*/ 4302216 h 4302216"/>
              <a:gd name="connsiteX61" fmla="*/ 3969639 w 5408072"/>
              <a:gd name="connsiteY61" fmla="*/ 4302216 h 4302216"/>
              <a:gd name="connsiteX62" fmla="*/ 4242666 w 5408072"/>
              <a:gd name="connsiteY62" fmla="*/ 4302216 h 4302216"/>
              <a:gd name="connsiteX63" fmla="*/ 4426029 w 5408072"/>
              <a:gd name="connsiteY63" fmla="*/ 4302216 h 4302216"/>
              <a:gd name="connsiteX64" fmla="*/ 4543314 w 5408072"/>
              <a:gd name="connsiteY64" fmla="*/ 4302216 h 4302216"/>
              <a:gd name="connsiteX65" fmla="*/ 4999704 w 5408072"/>
              <a:gd name="connsiteY65" fmla="*/ 4302216 h 4302216"/>
              <a:gd name="connsiteX66" fmla="*/ 5408072 w 5408072"/>
              <a:gd name="connsiteY66" fmla="*/ 3944723 h 430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408072" h="4302216">
                <a:moveTo>
                  <a:pt x="5408072" y="3944723"/>
                </a:moveTo>
                <a:lnTo>
                  <a:pt x="5408072" y="3465727"/>
                </a:lnTo>
                <a:lnTo>
                  <a:pt x="5408072" y="3392864"/>
                </a:lnTo>
                <a:lnTo>
                  <a:pt x="5408072" y="2913868"/>
                </a:lnTo>
                <a:lnTo>
                  <a:pt x="5408072" y="1030855"/>
                </a:lnTo>
                <a:lnTo>
                  <a:pt x="5408072" y="551859"/>
                </a:lnTo>
                <a:lnTo>
                  <a:pt x="5408072" y="478997"/>
                </a:lnTo>
                <a:lnTo>
                  <a:pt x="5408072" y="1"/>
                </a:lnTo>
                <a:lnTo>
                  <a:pt x="4951682" y="1"/>
                </a:lnTo>
                <a:lnTo>
                  <a:pt x="4834398" y="1"/>
                </a:lnTo>
                <a:lnTo>
                  <a:pt x="4651034" y="1"/>
                </a:lnTo>
                <a:lnTo>
                  <a:pt x="4378008" y="1"/>
                </a:lnTo>
                <a:lnTo>
                  <a:pt x="4194644" y="1"/>
                </a:lnTo>
                <a:lnTo>
                  <a:pt x="4077360" y="1"/>
                </a:lnTo>
                <a:lnTo>
                  <a:pt x="3620970" y="1"/>
                </a:lnTo>
                <a:lnTo>
                  <a:pt x="3185064" y="1"/>
                </a:lnTo>
                <a:lnTo>
                  <a:pt x="3185064" y="0"/>
                </a:lnTo>
                <a:lnTo>
                  <a:pt x="2728674" y="0"/>
                </a:lnTo>
                <a:lnTo>
                  <a:pt x="2611390" y="0"/>
                </a:lnTo>
                <a:lnTo>
                  <a:pt x="2428026" y="0"/>
                </a:lnTo>
                <a:lnTo>
                  <a:pt x="2155000" y="0"/>
                </a:lnTo>
                <a:lnTo>
                  <a:pt x="1971636" y="0"/>
                </a:lnTo>
                <a:lnTo>
                  <a:pt x="1854352" y="0"/>
                </a:lnTo>
                <a:lnTo>
                  <a:pt x="1397962" y="0"/>
                </a:lnTo>
                <a:lnTo>
                  <a:pt x="1213428" y="0"/>
                </a:lnTo>
                <a:lnTo>
                  <a:pt x="757038" y="0"/>
                </a:lnTo>
                <a:lnTo>
                  <a:pt x="456390" y="0"/>
                </a:lnTo>
                <a:lnTo>
                  <a:pt x="0" y="0"/>
                </a:lnTo>
                <a:lnTo>
                  <a:pt x="0" y="478996"/>
                </a:lnTo>
                <a:lnTo>
                  <a:pt x="0" y="928719"/>
                </a:lnTo>
                <a:lnTo>
                  <a:pt x="0" y="928723"/>
                </a:lnTo>
                <a:lnTo>
                  <a:pt x="0" y="1407715"/>
                </a:lnTo>
                <a:lnTo>
                  <a:pt x="0" y="1407719"/>
                </a:lnTo>
                <a:lnTo>
                  <a:pt x="0" y="1502393"/>
                </a:lnTo>
                <a:lnTo>
                  <a:pt x="0" y="1502397"/>
                </a:lnTo>
                <a:lnTo>
                  <a:pt x="0" y="1981389"/>
                </a:lnTo>
                <a:lnTo>
                  <a:pt x="0" y="1981393"/>
                </a:lnTo>
                <a:lnTo>
                  <a:pt x="0" y="3823220"/>
                </a:lnTo>
                <a:lnTo>
                  <a:pt x="0" y="4302216"/>
                </a:lnTo>
                <a:lnTo>
                  <a:pt x="456390" y="4302216"/>
                </a:lnTo>
                <a:lnTo>
                  <a:pt x="757038" y="4302216"/>
                </a:lnTo>
                <a:lnTo>
                  <a:pt x="989595" y="4302216"/>
                </a:lnTo>
                <a:lnTo>
                  <a:pt x="989598" y="4302216"/>
                </a:lnTo>
                <a:lnTo>
                  <a:pt x="1213428" y="4302216"/>
                </a:lnTo>
                <a:lnTo>
                  <a:pt x="1445985" y="4302216"/>
                </a:lnTo>
                <a:lnTo>
                  <a:pt x="1445988" y="4302216"/>
                </a:lnTo>
                <a:lnTo>
                  <a:pt x="1563269" y="4302216"/>
                </a:lnTo>
                <a:lnTo>
                  <a:pt x="1563272" y="4302216"/>
                </a:lnTo>
                <a:lnTo>
                  <a:pt x="1746633" y="4302216"/>
                </a:lnTo>
                <a:lnTo>
                  <a:pt x="1746636" y="4302216"/>
                </a:lnTo>
                <a:lnTo>
                  <a:pt x="2019659" y="4302216"/>
                </a:lnTo>
                <a:lnTo>
                  <a:pt x="2019662" y="4302216"/>
                </a:lnTo>
                <a:lnTo>
                  <a:pt x="2203023" y="4302216"/>
                </a:lnTo>
                <a:lnTo>
                  <a:pt x="2203026" y="4302216"/>
                </a:lnTo>
                <a:lnTo>
                  <a:pt x="2320307" y="4302216"/>
                </a:lnTo>
                <a:lnTo>
                  <a:pt x="2320310" y="4302216"/>
                </a:lnTo>
                <a:lnTo>
                  <a:pt x="2776697" y="4302216"/>
                </a:lnTo>
                <a:lnTo>
                  <a:pt x="2776700" y="4302216"/>
                </a:lnTo>
                <a:lnTo>
                  <a:pt x="3212601" y="4302216"/>
                </a:lnTo>
                <a:lnTo>
                  <a:pt x="3668991" y="4302216"/>
                </a:lnTo>
                <a:lnTo>
                  <a:pt x="3786276" y="4302216"/>
                </a:lnTo>
                <a:lnTo>
                  <a:pt x="3969639" y="4302216"/>
                </a:lnTo>
                <a:lnTo>
                  <a:pt x="4242666" y="4302216"/>
                </a:lnTo>
                <a:lnTo>
                  <a:pt x="4426029" y="4302216"/>
                </a:lnTo>
                <a:lnTo>
                  <a:pt x="4543314" y="4302216"/>
                </a:lnTo>
                <a:lnTo>
                  <a:pt x="4999704" y="4302216"/>
                </a:lnTo>
                <a:cubicBezTo>
                  <a:pt x="5225979" y="4302216"/>
                  <a:pt x="5408072" y="4141636"/>
                  <a:pt x="5408072" y="394472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7" name="Text Placeholder 1">
            <a:extLst>
              <a:ext uri="{FF2B5EF4-FFF2-40B4-BE49-F238E27FC236}">
                <a16:creationId xmlns:a16="http://schemas.microsoft.com/office/drawing/2014/main" id="{D5D0903F-9354-2779-BF44-40455056AFAE}"/>
              </a:ext>
            </a:extLst>
          </p:cNvPr>
          <p:cNvSpPr txBox="1">
            <a:spLocks/>
          </p:cNvSpPr>
          <p:nvPr/>
        </p:nvSpPr>
        <p:spPr>
          <a:xfrm>
            <a:off x="7587279" y="1847469"/>
            <a:ext cx="347964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sz="2400" b="1" dirty="0"/>
              <a:t>We kunnen vier verschillende soorten partnerschappen onderscheiden: </a:t>
            </a:r>
          </a:p>
          <a:p>
            <a:pPr marL="342900" indent="-342900" algn="l">
              <a:lnSpc>
                <a:spcPts val="2340"/>
              </a:lnSpc>
              <a:spcBef>
                <a:spcPts val="0"/>
              </a:spcBef>
              <a:buFont typeface="Arial" panose="020B0604020202020204" pitchFamily="34" charset="0"/>
              <a:buChar char="•"/>
            </a:pPr>
            <a:endParaRPr lang="en-IE" sz="2200" b="1" dirty="0"/>
          </a:p>
          <a:p>
            <a:pPr marL="342900" indent="-342900" algn="l">
              <a:lnSpc>
                <a:spcPts val="2340"/>
              </a:lnSpc>
              <a:spcBef>
                <a:spcPts val="0"/>
              </a:spcBef>
              <a:buFont typeface="Arial" panose="020B0604020202020204" pitchFamily="34" charset="0"/>
              <a:buChar char="•"/>
            </a:pPr>
            <a:r>
              <a:rPr lang="en-IE" sz="2200" dirty="0"/>
              <a:t>Strategische allianties tussen niet-concurrenten </a:t>
            </a:r>
          </a:p>
          <a:p>
            <a:pPr marL="342900" indent="-342900" algn="l">
              <a:lnSpc>
                <a:spcPts val="2340"/>
              </a:lnSpc>
              <a:spcBef>
                <a:spcPts val="0"/>
              </a:spcBef>
              <a:buFont typeface="Arial" panose="020B0604020202020204" pitchFamily="34" charset="0"/>
              <a:buChar char="•"/>
            </a:pPr>
            <a:r>
              <a:rPr lang="en-IE" sz="2200" dirty="0"/>
              <a:t>Coöpetitie: strategische partnerschappen tussen concurrenten </a:t>
            </a:r>
          </a:p>
          <a:p>
            <a:pPr marL="342900" indent="-342900" algn="l">
              <a:lnSpc>
                <a:spcPts val="2340"/>
              </a:lnSpc>
              <a:spcBef>
                <a:spcPts val="0"/>
              </a:spcBef>
              <a:buFont typeface="Arial" panose="020B0604020202020204" pitchFamily="34" charset="0"/>
              <a:buChar char="•"/>
            </a:pPr>
            <a:r>
              <a:rPr lang="en-IE" sz="2200" dirty="0"/>
              <a:t>Joint ventures om nieuwe activiteiten te ontwikkelen </a:t>
            </a:r>
          </a:p>
          <a:p>
            <a:pPr marL="342900" indent="-342900" algn="l">
              <a:lnSpc>
                <a:spcPts val="2340"/>
              </a:lnSpc>
              <a:spcBef>
                <a:spcPts val="0"/>
              </a:spcBef>
              <a:buFont typeface="Arial" panose="020B0604020202020204" pitchFamily="34" charset="0"/>
              <a:buChar char="•"/>
            </a:pPr>
            <a:r>
              <a:rPr lang="en-IE" sz="2200" dirty="0"/>
              <a:t>Koper-leverancierrelaties om betrouwbare leveringen te garanderen</a:t>
            </a:r>
          </a:p>
          <a:p>
            <a:pPr algn="l">
              <a:lnSpc>
                <a:spcPts val="2340"/>
              </a:lnSpc>
              <a:spcBef>
                <a:spcPts val="0"/>
              </a:spcBef>
            </a:pPr>
            <a:endParaRPr lang="en-US" sz="2200" dirty="0">
              <a:solidFill>
                <a:srgbClr val="414141"/>
              </a:solidFill>
            </a:endParaRPr>
          </a:p>
        </p:txBody>
      </p:sp>
      <p:sp>
        <p:nvSpPr>
          <p:cNvPr id="9" name="TextBox 8">
            <a:extLst>
              <a:ext uri="{FF2B5EF4-FFF2-40B4-BE49-F238E27FC236}">
                <a16:creationId xmlns:a16="http://schemas.microsoft.com/office/drawing/2014/main" id="{E0121E5B-C1B6-089B-4C66-CF1CD04F769E}"/>
              </a:ext>
            </a:extLst>
          </p:cNvPr>
          <p:cNvSpPr txBox="1"/>
          <p:nvPr/>
        </p:nvSpPr>
        <p:spPr>
          <a:xfrm>
            <a:off x="639233" y="5996479"/>
            <a:ext cx="6401155" cy="276999"/>
          </a:xfrm>
          <a:prstGeom prst="rect">
            <a:avLst/>
          </a:prstGeom>
          <a:noFill/>
        </p:spPr>
        <p:txBody>
          <a:bodyPr wrap="square">
            <a:spAutoFit/>
          </a:bodyPr>
          <a:lstStyle/>
          <a:p>
            <a:pPr indent="0"/>
            <a:r>
              <a:rPr lang="en-GB" sz="1200" dirty="0">
                <a:solidFill>
                  <a:srgbClr val="414141"/>
                </a:solidFill>
                <a:ea typeface="Calibri"/>
                <a:cs typeface="Calibri"/>
              </a:rPr>
              <a:t>Bron</a:t>
            </a:r>
            <a:r>
              <a:rPr lang="en-GB" sz="1200" b="1" dirty="0">
                <a:solidFill>
                  <a:srgbClr val="414141"/>
                </a:solidFill>
                <a:ea typeface="Calibri"/>
                <a:cs typeface="Calibri"/>
              </a:rPr>
              <a:t>:</a:t>
            </a:r>
            <a:r>
              <a:rPr lang="en-US" sz="1200" dirty="0">
                <a:solidFill>
                  <a:srgbClr val="459597"/>
                </a:solidFill>
                <a:ea typeface="Calibri"/>
                <a:cs typeface="Calibri"/>
                <a:hlinkClick r:id="rId2">
                  <a:extLst>
                    <a:ext uri="{A12FA001-AC4F-418D-AE19-62706E023703}">
                      <ahyp:hlinkClr xmlns:ahyp="http://schemas.microsoft.com/office/drawing/2018/hyperlinkcolor" val="tx"/>
                    </a:ext>
                  </a:extLst>
                </a:hlinkClick>
              </a:rPr>
              <a:t> https://cimne.com/cvdata/cntr2/spc2390/dtos/dcs/businessmodelgenerationpreview.pdf</a:t>
            </a:r>
            <a:r>
              <a:rPr lang="en-US" sz="1200" dirty="0">
                <a:solidFill>
                  <a:srgbClr val="459597"/>
                </a:solidFill>
                <a:ea typeface="Calibri"/>
                <a:cs typeface="Calibri"/>
              </a:rPr>
              <a:t> </a:t>
            </a:r>
            <a:endParaRPr lang="en-GB" sz="1200" dirty="0">
              <a:solidFill>
                <a:srgbClr val="459597"/>
              </a:solidFill>
              <a:ea typeface="Calibri"/>
              <a:cs typeface="Calibri"/>
            </a:endParaRPr>
          </a:p>
        </p:txBody>
      </p:sp>
    </p:spTree>
    <p:extLst>
      <p:ext uri="{BB962C8B-B14F-4D97-AF65-F5344CB8AC3E}">
        <p14:creationId xmlns:p14="http://schemas.microsoft.com/office/powerpoint/2010/main" val="20573235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AA9E6-9114-92D2-8F57-BB3BCED3410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B5057A8-1677-8647-9448-7E74917AC57B}"/>
              </a:ext>
            </a:extLst>
          </p:cNvPr>
          <p:cNvSpPr>
            <a:spLocks noGrp="1"/>
          </p:cNvSpPr>
          <p:nvPr>
            <p:ph type="body" sz="quarter" idx="16"/>
          </p:nvPr>
        </p:nvSpPr>
        <p:spPr>
          <a:xfrm>
            <a:off x="653780" y="472365"/>
            <a:ext cx="9551577" cy="803654"/>
          </a:xfrm>
        </p:spPr>
        <p:txBody>
          <a:bodyPr/>
          <a:lstStyle/>
          <a:p>
            <a:pPr>
              <a:lnSpc>
                <a:spcPts val="3720"/>
              </a:lnSpc>
            </a:pPr>
            <a:r>
              <a:rPr lang="en-US" dirty="0"/>
              <a:t>Business Model Canvas is een werkplan</a:t>
            </a:r>
          </a:p>
          <a:p>
            <a:pPr>
              <a:lnSpc>
                <a:spcPts val="3720"/>
              </a:lnSpc>
            </a:pPr>
            <a:endParaRPr lang="en-US" dirty="0"/>
          </a:p>
        </p:txBody>
      </p:sp>
      <p:sp>
        <p:nvSpPr>
          <p:cNvPr id="6" name="Text Placeholder 5">
            <a:extLst>
              <a:ext uri="{FF2B5EF4-FFF2-40B4-BE49-F238E27FC236}">
                <a16:creationId xmlns:a16="http://schemas.microsoft.com/office/drawing/2014/main" id="{1B01CB78-4014-731C-1EF4-08FB2FBAFFC1}"/>
              </a:ext>
            </a:extLst>
          </p:cNvPr>
          <p:cNvSpPr>
            <a:spLocks noGrp="1"/>
          </p:cNvSpPr>
          <p:nvPr>
            <p:ph type="body" sz="quarter" idx="19"/>
          </p:nvPr>
        </p:nvSpPr>
        <p:spPr>
          <a:xfrm>
            <a:off x="653780" y="1541767"/>
            <a:ext cx="9661795" cy="803654"/>
          </a:xfrm>
        </p:spPr>
        <p:txBody>
          <a:bodyPr/>
          <a:lstStyle/>
          <a:p>
            <a:pPr>
              <a:lnSpc>
                <a:spcPts val="2900"/>
              </a:lnSpc>
            </a:pPr>
            <a:r>
              <a:rPr lang="en-US" dirty="0"/>
              <a:t>Storytelling als manier om uw bedrijfsmodel te verbeteren</a:t>
            </a:r>
          </a:p>
          <a:p>
            <a:pPr>
              <a:lnSpc>
                <a:spcPts val="2900"/>
              </a:lnSpc>
            </a:pPr>
            <a:endParaRPr lang="en-US" dirty="0"/>
          </a:p>
        </p:txBody>
      </p:sp>
      <p:cxnSp>
        <p:nvCxnSpPr>
          <p:cNvPr id="2" name="Straight Connector 1">
            <a:extLst>
              <a:ext uri="{FF2B5EF4-FFF2-40B4-BE49-F238E27FC236}">
                <a16:creationId xmlns:a16="http://schemas.microsoft.com/office/drawing/2014/main" id="{875A15EA-310C-629C-7A29-0398F97217FC}"/>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1CE96769-13B2-9EFE-406F-470E80542334}"/>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29</a:t>
            </a:fld>
            <a:endParaRPr lang="fr-CA" sz="1200" dirty="0"/>
          </a:p>
        </p:txBody>
      </p:sp>
      <p:sp>
        <p:nvSpPr>
          <p:cNvPr id="3" name="Text Placeholder 4">
            <a:extLst>
              <a:ext uri="{FF2B5EF4-FFF2-40B4-BE49-F238E27FC236}">
                <a16:creationId xmlns:a16="http://schemas.microsoft.com/office/drawing/2014/main" id="{EDB3BC2D-3A6C-58B2-3047-743A9CC8A2C4}"/>
              </a:ext>
            </a:extLst>
          </p:cNvPr>
          <p:cNvSpPr txBox="1">
            <a:spLocks/>
          </p:cNvSpPr>
          <p:nvPr/>
        </p:nvSpPr>
        <p:spPr>
          <a:xfrm>
            <a:off x="1010706" y="2651123"/>
            <a:ext cx="4846908" cy="3429001"/>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Om dieper in te gaan op het Business Model Canvas, moeten we bepaalde technieken toepassen, een manier van werken. We moeten rekening houden met een complex web van factoren, zoals concurrenten, technologie, de juridische omgeving en meer. We moeten denken als ontwerpers en gebruikmaken van tools voor ontwerptechnieken zoals: klantinzichten, ideevorming, visueel denken, prototyping, storytelling en scenario's. </a:t>
            </a:r>
          </a:p>
          <a:p>
            <a:pPr>
              <a:lnSpc>
                <a:spcPts val="2240"/>
              </a:lnSpc>
            </a:pPr>
            <a:endParaRPr lang="en-US" sz="2200" dirty="0">
              <a:solidFill>
                <a:srgbClr val="414141"/>
              </a:solidFill>
            </a:endParaRPr>
          </a:p>
        </p:txBody>
      </p:sp>
      <p:sp>
        <p:nvSpPr>
          <p:cNvPr id="5" name="Freeform 4">
            <a:extLst>
              <a:ext uri="{FF2B5EF4-FFF2-40B4-BE49-F238E27FC236}">
                <a16:creationId xmlns:a16="http://schemas.microsoft.com/office/drawing/2014/main" id="{4B264817-E492-8E3B-6703-1078169128B9}"/>
              </a:ext>
            </a:extLst>
          </p:cNvPr>
          <p:cNvSpPr/>
          <p:nvPr/>
        </p:nvSpPr>
        <p:spPr>
          <a:xfrm rot="5400000" flipH="1">
            <a:off x="561381" y="2298570"/>
            <a:ext cx="5612469" cy="5456769"/>
          </a:xfrm>
          <a:custGeom>
            <a:avLst/>
            <a:gdLst>
              <a:gd name="connsiteX0" fmla="*/ 5408072 w 5408072"/>
              <a:gd name="connsiteY0" fmla="*/ 3944723 h 4302216"/>
              <a:gd name="connsiteX1" fmla="*/ 5408072 w 5408072"/>
              <a:gd name="connsiteY1" fmla="*/ 3465727 h 4302216"/>
              <a:gd name="connsiteX2" fmla="*/ 5408072 w 5408072"/>
              <a:gd name="connsiteY2" fmla="*/ 3392864 h 4302216"/>
              <a:gd name="connsiteX3" fmla="*/ 5408072 w 5408072"/>
              <a:gd name="connsiteY3" fmla="*/ 2913868 h 4302216"/>
              <a:gd name="connsiteX4" fmla="*/ 5408072 w 5408072"/>
              <a:gd name="connsiteY4" fmla="*/ 1030855 h 4302216"/>
              <a:gd name="connsiteX5" fmla="*/ 5408072 w 5408072"/>
              <a:gd name="connsiteY5" fmla="*/ 551859 h 4302216"/>
              <a:gd name="connsiteX6" fmla="*/ 5408072 w 5408072"/>
              <a:gd name="connsiteY6" fmla="*/ 478997 h 4302216"/>
              <a:gd name="connsiteX7" fmla="*/ 5408072 w 5408072"/>
              <a:gd name="connsiteY7" fmla="*/ 1 h 4302216"/>
              <a:gd name="connsiteX8" fmla="*/ 4951682 w 5408072"/>
              <a:gd name="connsiteY8" fmla="*/ 1 h 4302216"/>
              <a:gd name="connsiteX9" fmla="*/ 4834398 w 5408072"/>
              <a:gd name="connsiteY9" fmla="*/ 1 h 4302216"/>
              <a:gd name="connsiteX10" fmla="*/ 4651034 w 5408072"/>
              <a:gd name="connsiteY10" fmla="*/ 1 h 4302216"/>
              <a:gd name="connsiteX11" fmla="*/ 4378008 w 5408072"/>
              <a:gd name="connsiteY11" fmla="*/ 1 h 4302216"/>
              <a:gd name="connsiteX12" fmla="*/ 4194644 w 5408072"/>
              <a:gd name="connsiteY12" fmla="*/ 1 h 4302216"/>
              <a:gd name="connsiteX13" fmla="*/ 4077360 w 5408072"/>
              <a:gd name="connsiteY13" fmla="*/ 1 h 4302216"/>
              <a:gd name="connsiteX14" fmla="*/ 3620970 w 5408072"/>
              <a:gd name="connsiteY14" fmla="*/ 1 h 4302216"/>
              <a:gd name="connsiteX15" fmla="*/ 3185064 w 5408072"/>
              <a:gd name="connsiteY15" fmla="*/ 1 h 4302216"/>
              <a:gd name="connsiteX16" fmla="*/ 3185064 w 5408072"/>
              <a:gd name="connsiteY16" fmla="*/ 0 h 4302216"/>
              <a:gd name="connsiteX17" fmla="*/ 2728674 w 5408072"/>
              <a:gd name="connsiteY17" fmla="*/ 0 h 4302216"/>
              <a:gd name="connsiteX18" fmla="*/ 2611390 w 5408072"/>
              <a:gd name="connsiteY18" fmla="*/ 0 h 4302216"/>
              <a:gd name="connsiteX19" fmla="*/ 2428026 w 5408072"/>
              <a:gd name="connsiteY19" fmla="*/ 0 h 4302216"/>
              <a:gd name="connsiteX20" fmla="*/ 2155000 w 5408072"/>
              <a:gd name="connsiteY20" fmla="*/ 0 h 4302216"/>
              <a:gd name="connsiteX21" fmla="*/ 1971636 w 5408072"/>
              <a:gd name="connsiteY21" fmla="*/ 0 h 4302216"/>
              <a:gd name="connsiteX22" fmla="*/ 1854352 w 5408072"/>
              <a:gd name="connsiteY22" fmla="*/ 0 h 4302216"/>
              <a:gd name="connsiteX23" fmla="*/ 1397962 w 5408072"/>
              <a:gd name="connsiteY23" fmla="*/ 0 h 4302216"/>
              <a:gd name="connsiteX24" fmla="*/ 1213428 w 5408072"/>
              <a:gd name="connsiteY24" fmla="*/ 0 h 4302216"/>
              <a:gd name="connsiteX25" fmla="*/ 757038 w 5408072"/>
              <a:gd name="connsiteY25" fmla="*/ 0 h 4302216"/>
              <a:gd name="connsiteX26" fmla="*/ 456390 w 5408072"/>
              <a:gd name="connsiteY26" fmla="*/ 0 h 4302216"/>
              <a:gd name="connsiteX27" fmla="*/ 0 w 5408072"/>
              <a:gd name="connsiteY27" fmla="*/ 0 h 4302216"/>
              <a:gd name="connsiteX28" fmla="*/ 0 w 5408072"/>
              <a:gd name="connsiteY28" fmla="*/ 478996 h 4302216"/>
              <a:gd name="connsiteX29" fmla="*/ 0 w 5408072"/>
              <a:gd name="connsiteY29" fmla="*/ 928719 h 4302216"/>
              <a:gd name="connsiteX30" fmla="*/ 0 w 5408072"/>
              <a:gd name="connsiteY30" fmla="*/ 928723 h 4302216"/>
              <a:gd name="connsiteX31" fmla="*/ 0 w 5408072"/>
              <a:gd name="connsiteY31" fmla="*/ 1407715 h 4302216"/>
              <a:gd name="connsiteX32" fmla="*/ 0 w 5408072"/>
              <a:gd name="connsiteY32" fmla="*/ 1407719 h 4302216"/>
              <a:gd name="connsiteX33" fmla="*/ 0 w 5408072"/>
              <a:gd name="connsiteY33" fmla="*/ 1502393 h 4302216"/>
              <a:gd name="connsiteX34" fmla="*/ 0 w 5408072"/>
              <a:gd name="connsiteY34" fmla="*/ 1502397 h 4302216"/>
              <a:gd name="connsiteX35" fmla="*/ 0 w 5408072"/>
              <a:gd name="connsiteY35" fmla="*/ 1981389 h 4302216"/>
              <a:gd name="connsiteX36" fmla="*/ 0 w 5408072"/>
              <a:gd name="connsiteY36" fmla="*/ 1981393 h 4302216"/>
              <a:gd name="connsiteX37" fmla="*/ 0 w 5408072"/>
              <a:gd name="connsiteY37" fmla="*/ 3823220 h 4302216"/>
              <a:gd name="connsiteX38" fmla="*/ 0 w 5408072"/>
              <a:gd name="connsiteY38" fmla="*/ 4302216 h 4302216"/>
              <a:gd name="connsiteX39" fmla="*/ 456390 w 5408072"/>
              <a:gd name="connsiteY39" fmla="*/ 4302216 h 4302216"/>
              <a:gd name="connsiteX40" fmla="*/ 757038 w 5408072"/>
              <a:gd name="connsiteY40" fmla="*/ 4302216 h 4302216"/>
              <a:gd name="connsiteX41" fmla="*/ 989595 w 5408072"/>
              <a:gd name="connsiteY41" fmla="*/ 4302216 h 4302216"/>
              <a:gd name="connsiteX42" fmla="*/ 989598 w 5408072"/>
              <a:gd name="connsiteY42" fmla="*/ 4302216 h 4302216"/>
              <a:gd name="connsiteX43" fmla="*/ 1213428 w 5408072"/>
              <a:gd name="connsiteY43" fmla="*/ 4302216 h 4302216"/>
              <a:gd name="connsiteX44" fmla="*/ 1445985 w 5408072"/>
              <a:gd name="connsiteY44" fmla="*/ 4302216 h 4302216"/>
              <a:gd name="connsiteX45" fmla="*/ 1445988 w 5408072"/>
              <a:gd name="connsiteY45" fmla="*/ 4302216 h 4302216"/>
              <a:gd name="connsiteX46" fmla="*/ 1563269 w 5408072"/>
              <a:gd name="connsiteY46" fmla="*/ 4302216 h 4302216"/>
              <a:gd name="connsiteX47" fmla="*/ 1563272 w 5408072"/>
              <a:gd name="connsiteY47" fmla="*/ 4302216 h 4302216"/>
              <a:gd name="connsiteX48" fmla="*/ 1746633 w 5408072"/>
              <a:gd name="connsiteY48" fmla="*/ 4302216 h 4302216"/>
              <a:gd name="connsiteX49" fmla="*/ 1746636 w 5408072"/>
              <a:gd name="connsiteY49" fmla="*/ 4302216 h 4302216"/>
              <a:gd name="connsiteX50" fmla="*/ 2019659 w 5408072"/>
              <a:gd name="connsiteY50" fmla="*/ 4302216 h 4302216"/>
              <a:gd name="connsiteX51" fmla="*/ 2019662 w 5408072"/>
              <a:gd name="connsiteY51" fmla="*/ 4302216 h 4302216"/>
              <a:gd name="connsiteX52" fmla="*/ 2203023 w 5408072"/>
              <a:gd name="connsiteY52" fmla="*/ 4302216 h 4302216"/>
              <a:gd name="connsiteX53" fmla="*/ 2203026 w 5408072"/>
              <a:gd name="connsiteY53" fmla="*/ 4302216 h 4302216"/>
              <a:gd name="connsiteX54" fmla="*/ 2320307 w 5408072"/>
              <a:gd name="connsiteY54" fmla="*/ 4302216 h 4302216"/>
              <a:gd name="connsiteX55" fmla="*/ 2320310 w 5408072"/>
              <a:gd name="connsiteY55" fmla="*/ 4302216 h 4302216"/>
              <a:gd name="connsiteX56" fmla="*/ 2776697 w 5408072"/>
              <a:gd name="connsiteY56" fmla="*/ 4302216 h 4302216"/>
              <a:gd name="connsiteX57" fmla="*/ 2776700 w 5408072"/>
              <a:gd name="connsiteY57" fmla="*/ 4302216 h 4302216"/>
              <a:gd name="connsiteX58" fmla="*/ 3212601 w 5408072"/>
              <a:gd name="connsiteY58" fmla="*/ 4302216 h 4302216"/>
              <a:gd name="connsiteX59" fmla="*/ 3668991 w 5408072"/>
              <a:gd name="connsiteY59" fmla="*/ 4302216 h 4302216"/>
              <a:gd name="connsiteX60" fmla="*/ 3786276 w 5408072"/>
              <a:gd name="connsiteY60" fmla="*/ 4302216 h 4302216"/>
              <a:gd name="connsiteX61" fmla="*/ 3969639 w 5408072"/>
              <a:gd name="connsiteY61" fmla="*/ 4302216 h 4302216"/>
              <a:gd name="connsiteX62" fmla="*/ 4242666 w 5408072"/>
              <a:gd name="connsiteY62" fmla="*/ 4302216 h 4302216"/>
              <a:gd name="connsiteX63" fmla="*/ 4426029 w 5408072"/>
              <a:gd name="connsiteY63" fmla="*/ 4302216 h 4302216"/>
              <a:gd name="connsiteX64" fmla="*/ 4543314 w 5408072"/>
              <a:gd name="connsiteY64" fmla="*/ 4302216 h 4302216"/>
              <a:gd name="connsiteX65" fmla="*/ 4999704 w 5408072"/>
              <a:gd name="connsiteY65" fmla="*/ 4302216 h 4302216"/>
              <a:gd name="connsiteX66" fmla="*/ 5408072 w 5408072"/>
              <a:gd name="connsiteY66" fmla="*/ 3944723 h 430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408072" h="4302216">
                <a:moveTo>
                  <a:pt x="5408072" y="3944723"/>
                </a:moveTo>
                <a:lnTo>
                  <a:pt x="5408072" y="3465727"/>
                </a:lnTo>
                <a:lnTo>
                  <a:pt x="5408072" y="3392864"/>
                </a:lnTo>
                <a:lnTo>
                  <a:pt x="5408072" y="2913868"/>
                </a:lnTo>
                <a:lnTo>
                  <a:pt x="5408072" y="1030855"/>
                </a:lnTo>
                <a:lnTo>
                  <a:pt x="5408072" y="551859"/>
                </a:lnTo>
                <a:lnTo>
                  <a:pt x="5408072" y="478997"/>
                </a:lnTo>
                <a:lnTo>
                  <a:pt x="5408072" y="1"/>
                </a:lnTo>
                <a:lnTo>
                  <a:pt x="4951682" y="1"/>
                </a:lnTo>
                <a:lnTo>
                  <a:pt x="4834398" y="1"/>
                </a:lnTo>
                <a:lnTo>
                  <a:pt x="4651034" y="1"/>
                </a:lnTo>
                <a:lnTo>
                  <a:pt x="4378008" y="1"/>
                </a:lnTo>
                <a:lnTo>
                  <a:pt x="4194644" y="1"/>
                </a:lnTo>
                <a:lnTo>
                  <a:pt x="4077360" y="1"/>
                </a:lnTo>
                <a:lnTo>
                  <a:pt x="3620970" y="1"/>
                </a:lnTo>
                <a:lnTo>
                  <a:pt x="3185064" y="1"/>
                </a:lnTo>
                <a:lnTo>
                  <a:pt x="3185064" y="0"/>
                </a:lnTo>
                <a:lnTo>
                  <a:pt x="2728674" y="0"/>
                </a:lnTo>
                <a:lnTo>
                  <a:pt x="2611390" y="0"/>
                </a:lnTo>
                <a:lnTo>
                  <a:pt x="2428026" y="0"/>
                </a:lnTo>
                <a:lnTo>
                  <a:pt x="2155000" y="0"/>
                </a:lnTo>
                <a:lnTo>
                  <a:pt x="1971636" y="0"/>
                </a:lnTo>
                <a:lnTo>
                  <a:pt x="1854352" y="0"/>
                </a:lnTo>
                <a:lnTo>
                  <a:pt x="1397962" y="0"/>
                </a:lnTo>
                <a:lnTo>
                  <a:pt x="1213428" y="0"/>
                </a:lnTo>
                <a:lnTo>
                  <a:pt x="757038" y="0"/>
                </a:lnTo>
                <a:lnTo>
                  <a:pt x="456390" y="0"/>
                </a:lnTo>
                <a:lnTo>
                  <a:pt x="0" y="0"/>
                </a:lnTo>
                <a:lnTo>
                  <a:pt x="0" y="478996"/>
                </a:lnTo>
                <a:lnTo>
                  <a:pt x="0" y="928719"/>
                </a:lnTo>
                <a:lnTo>
                  <a:pt x="0" y="928723"/>
                </a:lnTo>
                <a:lnTo>
                  <a:pt x="0" y="1407715"/>
                </a:lnTo>
                <a:lnTo>
                  <a:pt x="0" y="1407719"/>
                </a:lnTo>
                <a:lnTo>
                  <a:pt x="0" y="1502393"/>
                </a:lnTo>
                <a:lnTo>
                  <a:pt x="0" y="1502397"/>
                </a:lnTo>
                <a:lnTo>
                  <a:pt x="0" y="1981389"/>
                </a:lnTo>
                <a:lnTo>
                  <a:pt x="0" y="1981393"/>
                </a:lnTo>
                <a:lnTo>
                  <a:pt x="0" y="3823220"/>
                </a:lnTo>
                <a:lnTo>
                  <a:pt x="0" y="4302216"/>
                </a:lnTo>
                <a:lnTo>
                  <a:pt x="456390" y="4302216"/>
                </a:lnTo>
                <a:lnTo>
                  <a:pt x="757038" y="4302216"/>
                </a:lnTo>
                <a:lnTo>
                  <a:pt x="989595" y="4302216"/>
                </a:lnTo>
                <a:lnTo>
                  <a:pt x="989598" y="4302216"/>
                </a:lnTo>
                <a:lnTo>
                  <a:pt x="1213428" y="4302216"/>
                </a:lnTo>
                <a:lnTo>
                  <a:pt x="1445985" y="4302216"/>
                </a:lnTo>
                <a:lnTo>
                  <a:pt x="1445988" y="4302216"/>
                </a:lnTo>
                <a:lnTo>
                  <a:pt x="1563269" y="4302216"/>
                </a:lnTo>
                <a:lnTo>
                  <a:pt x="1563272" y="4302216"/>
                </a:lnTo>
                <a:lnTo>
                  <a:pt x="1746633" y="4302216"/>
                </a:lnTo>
                <a:lnTo>
                  <a:pt x="1746636" y="4302216"/>
                </a:lnTo>
                <a:lnTo>
                  <a:pt x="2019659" y="4302216"/>
                </a:lnTo>
                <a:lnTo>
                  <a:pt x="2019662" y="4302216"/>
                </a:lnTo>
                <a:lnTo>
                  <a:pt x="2203023" y="4302216"/>
                </a:lnTo>
                <a:lnTo>
                  <a:pt x="2203026" y="4302216"/>
                </a:lnTo>
                <a:lnTo>
                  <a:pt x="2320307" y="4302216"/>
                </a:lnTo>
                <a:lnTo>
                  <a:pt x="2320310" y="4302216"/>
                </a:lnTo>
                <a:lnTo>
                  <a:pt x="2776697" y="4302216"/>
                </a:lnTo>
                <a:lnTo>
                  <a:pt x="2776700" y="4302216"/>
                </a:lnTo>
                <a:lnTo>
                  <a:pt x="3212601" y="4302216"/>
                </a:lnTo>
                <a:lnTo>
                  <a:pt x="3668991" y="4302216"/>
                </a:lnTo>
                <a:lnTo>
                  <a:pt x="3786276" y="4302216"/>
                </a:lnTo>
                <a:lnTo>
                  <a:pt x="3969639" y="4302216"/>
                </a:lnTo>
                <a:lnTo>
                  <a:pt x="4242666" y="4302216"/>
                </a:lnTo>
                <a:lnTo>
                  <a:pt x="4426029" y="4302216"/>
                </a:lnTo>
                <a:lnTo>
                  <a:pt x="4543314" y="4302216"/>
                </a:lnTo>
                <a:lnTo>
                  <a:pt x="4999704" y="4302216"/>
                </a:lnTo>
                <a:cubicBezTo>
                  <a:pt x="5225979" y="4302216"/>
                  <a:pt x="5408072" y="4141636"/>
                  <a:pt x="5408072" y="3944723"/>
                </a:cubicBezTo>
                <a:close/>
              </a:path>
            </a:pathLst>
          </a:custGeom>
          <a:noFill/>
          <a:ln w="28575" cap="flat">
            <a:solidFill>
              <a:srgbClr val="459597"/>
            </a:solidFill>
            <a:prstDash val="sysDot"/>
            <a:miter/>
          </a:ln>
        </p:spPr>
        <p:txBody>
          <a:bodyPr wrap="square" rtlCol="0" anchor="ctr">
            <a:noAutofit/>
          </a:bodyPr>
          <a:lstStyle/>
          <a:p>
            <a:endParaRPr lang="en-US"/>
          </a:p>
        </p:txBody>
      </p:sp>
      <p:sp>
        <p:nvSpPr>
          <p:cNvPr id="8" name="Text Placeholder 4">
            <a:extLst>
              <a:ext uri="{FF2B5EF4-FFF2-40B4-BE49-F238E27FC236}">
                <a16:creationId xmlns:a16="http://schemas.microsoft.com/office/drawing/2014/main" id="{EB8A7EE6-881B-A13F-69B7-268258786100}"/>
              </a:ext>
            </a:extLst>
          </p:cNvPr>
          <p:cNvSpPr txBox="1">
            <a:spLocks/>
          </p:cNvSpPr>
          <p:nvPr/>
        </p:nvSpPr>
        <p:spPr>
          <a:xfrm>
            <a:off x="6815137" y="2651123"/>
            <a:ext cx="4260859" cy="4177795"/>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Laten we de techniek van storytelling eens nader bekijken. Deze techniek kan worden toegepast op veel van de belangrijkste elementen, bijvoorbeeld voor uw waardepropositie, belangrijkste activiteiten, klantrelaties (gastenrelaties), om er maar een paar te noemen. Het storytelling Canvas omvat de volgende 9 belangrijke stappen. Elke stap wordt kort uitgelegd, zodat u ze vervolgens kunt doorlopen met uw bedrijf in gedachten: </a:t>
            </a:r>
          </a:p>
          <a:p>
            <a:pPr>
              <a:lnSpc>
                <a:spcPts val="2240"/>
              </a:lnSpc>
            </a:pPr>
            <a:endParaRPr lang="en-US" sz="2200" dirty="0">
              <a:solidFill>
                <a:srgbClr val="414141"/>
              </a:solidFill>
            </a:endParaRPr>
          </a:p>
        </p:txBody>
      </p:sp>
      <p:sp>
        <p:nvSpPr>
          <p:cNvPr id="10" name="Freeform 9">
            <a:extLst>
              <a:ext uri="{FF2B5EF4-FFF2-40B4-BE49-F238E27FC236}">
                <a16:creationId xmlns:a16="http://schemas.microsoft.com/office/drawing/2014/main" id="{D80E5F86-9C95-02C6-B13F-7576E4E1661F}"/>
              </a:ext>
            </a:extLst>
          </p:cNvPr>
          <p:cNvSpPr/>
          <p:nvPr/>
        </p:nvSpPr>
        <p:spPr>
          <a:xfrm rot="5400000" flipH="1">
            <a:off x="6393871" y="2289932"/>
            <a:ext cx="4989724" cy="4851300"/>
          </a:xfrm>
          <a:custGeom>
            <a:avLst/>
            <a:gdLst>
              <a:gd name="connsiteX0" fmla="*/ 5408072 w 5408072"/>
              <a:gd name="connsiteY0" fmla="*/ 3944723 h 4302216"/>
              <a:gd name="connsiteX1" fmla="*/ 5408072 w 5408072"/>
              <a:gd name="connsiteY1" fmla="*/ 3465727 h 4302216"/>
              <a:gd name="connsiteX2" fmla="*/ 5408072 w 5408072"/>
              <a:gd name="connsiteY2" fmla="*/ 3392864 h 4302216"/>
              <a:gd name="connsiteX3" fmla="*/ 5408072 w 5408072"/>
              <a:gd name="connsiteY3" fmla="*/ 2913868 h 4302216"/>
              <a:gd name="connsiteX4" fmla="*/ 5408072 w 5408072"/>
              <a:gd name="connsiteY4" fmla="*/ 1030855 h 4302216"/>
              <a:gd name="connsiteX5" fmla="*/ 5408072 w 5408072"/>
              <a:gd name="connsiteY5" fmla="*/ 551859 h 4302216"/>
              <a:gd name="connsiteX6" fmla="*/ 5408072 w 5408072"/>
              <a:gd name="connsiteY6" fmla="*/ 478997 h 4302216"/>
              <a:gd name="connsiteX7" fmla="*/ 5408072 w 5408072"/>
              <a:gd name="connsiteY7" fmla="*/ 1 h 4302216"/>
              <a:gd name="connsiteX8" fmla="*/ 4951682 w 5408072"/>
              <a:gd name="connsiteY8" fmla="*/ 1 h 4302216"/>
              <a:gd name="connsiteX9" fmla="*/ 4834398 w 5408072"/>
              <a:gd name="connsiteY9" fmla="*/ 1 h 4302216"/>
              <a:gd name="connsiteX10" fmla="*/ 4651034 w 5408072"/>
              <a:gd name="connsiteY10" fmla="*/ 1 h 4302216"/>
              <a:gd name="connsiteX11" fmla="*/ 4378008 w 5408072"/>
              <a:gd name="connsiteY11" fmla="*/ 1 h 4302216"/>
              <a:gd name="connsiteX12" fmla="*/ 4194644 w 5408072"/>
              <a:gd name="connsiteY12" fmla="*/ 1 h 4302216"/>
              <a:gd name="connsiteX13" fmla="*/ 4077360 w 5408072"/>
              <a:gd name="connsiteY13" fmla="*/ 1 h 4302216"/>
              <a:gd name="connsiteX14" fmla="*/ 3620970 w 5408072"/>
              <a:gd name="connsiteY14" fmla="*/ 1 h 4302216"/>
              <a:gd name="connsiteX15" fmla="*/ 3185064 w 5408072"/>
              <a:gd name="connsiteY15" fmla="*/ 1 h 4302216"/>
              <a:gd name="connsiteX16" fmla="*/ 3185064 w 5408072"/>
              <a:gd name="connsiteY16" fmla="*/ 0 h 4302216"/>
              <a:gd name="connsiteX17" fmla="*/ 2728674 w 5408072"/>
              <a:gd name="connsiteY17" fmla="*/ 0 h 4302216"/>
              <a:gd name="connsiteX18" fmla="*/ 2611390 w 5408072"/>
              <a:gd name="connsiteY18" fmla="*/ 0 h 4302216"/>
              <a:gd name="connsiteX19" fmla="*/ 2428026 w 5408072"/>
              <a:gd name="connsiteY19" fmla="*/ 0 h 4302216"/>
              <a:gd name="connsiteX20" fmla="*/ 2155000 w 5408072"/>
              <a:gd name="connsiteY20" fmla="*/ 0 h 4302216"/>
              <a:gd name="connsiteX21" fmla="*/ 1971636 w 5408072"/>
              <a:gd name="connsiteY21" fmla="*/ 0 h 4302216"/>
              <a:gd name="connsiteX22" fmla="*/ 1854352 w 5408072"/>
              <a:gd name="connsiteY22" fmla="*/ 0 h 4302216"/>
              <a:gd name="connsiteX23" fmla="*/ 1397962 w 5408072"/>
              <a:gd name="connsiteY23" fmla="*/ 0 h 4302216"/>
              <a:gd name="connsiteX24" fmla="*/ 1213428 w 5408072"/>
              <a:gd name="connsiteY24" fmla="*/ 0 h 4302216"/>
              <a:gd name="connsiteX25" fmla="*/ 757038 w 5408072"/>
              <a:gd name="connsiteY25" fmla="*/ 0 h 4302216"/>
              <a:gd name="connsiteX26" fmla="*/ 456390 w 5408072"/>
              <a:gd name="connsiteY26" fmla="*/ 0 h 4302216"/>
              <a:gd name="connsiteX27" fmla="*/ 0 w 5408072"/>
              <a:gd name="connsiteY27" fmla="*/ 0 h 4302216"/>
              <a:gd name="connsiteX28" fmla="*/ 0 w 5408072"/>
              <a:gd name="connsiteY28" fmla="*/ 478996 h 4302216"/>
              <a:gd name="connsiteX29" fmla="*/ 0 w 5408072"/>
              <a:gd name="connsiteY29" fmla="*/ 928719 h 4302216"/>
              <a:gd name="connsiteX30" fmla="*/ 0 w 5408072"/>
              <a:gd name="connsiteY30" fmla="*/ 928723 h 4302216"/>
              <a:gd name="connsiteX31" fmla="*/ 0 w 5408072"/>
              <a:gd name="connsiteY31" fmla="*/ 1407715 h 4302216"/>
              <a:gd name="connsiteX32" fmla="*/ 0 w 5408072"/>
              <a:gd name="connsiteY32" fmla="*/ 1407719 h 4302216"/>
              <a:gd name="connsiteX33" fmla="*/ 0 w 5408072"/>
              <a:gd name="connsiteY33" fmla="*/ 1502393 h 4302216"/>
              <a:gd name="connsiteX34" fmla="*/ 0 w 5408072"/>
              <a:gd name="connsiteY34" fmla="*/ 1502397 h 4302216"/>
              <a:gd name="connsiteX35" fmla="*/ 0 w 5408072"/>
              <a:gd name="connsiteY35" fmla="*/ 1981389 h 4302216"/>
              <a:gd name="connsiteX36" fmla="*/ 0 w 5408072"/>
              <a:gd name="connsiteY36" fmla="*/ 1981393 h 4302216"/>
              <a:gd name="connsiteX37" fmla="*/ 0 w 5408072"/>
              <a:gd name="connsiteY37" fmla="*/ 3823220 h 4302216"/>
              <a:gd name="connsiteX38" fmla="*/ 0 w 5408072"/>
              <a:gd name="connsiteY38" fmla="*/ 4302216 h 4302216"/>
              <a:gd name="connsiteX39" fmla="*/ 456390 w 5408072"/>
              <a:gd name="connsiteY39" fmla="*/ 4302216 h 4302216"/>
              <a:gd name="connsiteX40" fmla="*/ 757038 w 5408072"/>
              <a:gd name="connsiteY40" fmla="*/ 4302216 h 4302216"/>
              <a:gd name="connsiteX41" fmla="*/ 989595 w 5408072"/>
              <a:gd name="connsiteY41" fmla="*/ 4302216 h 4302216"/>
              <a:gd name="connsiteX42" fmla="*/ 989598 w 5408072"/>
              <a:gd name="connsiteY42" fmla="*/ 4302216 h 4302216"/>
              <a:gd name="connsiteX43" fmla="*/ 1213428 w 5408072"/>
              <a:gd name="connsiteY43" fmla="*/ 4302216 h 4302216"/>
              <a:gd name="connsiteX44" fmla="*/ 1445985 w 5408072"/>
              <a:gd name="connsiteY44" fmla="*/ 4302216 h 4302216"/>
              <a:gd name="connsiteX45" fmla="*/ 1445988 w 5408072"/>
              <a:gd name="connsiteY45" fmla="*/ 4302216 h 4302216"/>
              <a:gd name="connsiteX46" fmla="*/ 1563269 w 5408072"/>
              <a:gd name="connsiteY46" fmla="*/ 4302216 h 4302216"/>
              <a:gd name="connsiteX47" fmla="*/ 1563272 w 5408072"/>
              <a:gd name="connsiteY47" fmla="*/ 4302216 h 4302216"/>
              <a:gd name="connsiteX48" fmla="*/ 1746633 w 5408072"/>
              <a:gd name="connsiteY48" fmla="*/ 4302216 h 4302216"/>
              <a:gd name="connsiteX49" fmla="*/ 1746636 w 5408072"/>
              <a:gd name="connsiteY49" fmla="*/ 4302216 h 4302216"/>
              <a:gd name="connsiteX50" fmla="*/ 2019659 w 5408072"/>
              <a:gd name="connsiteY50" fmla="*/ 4302216 h 4302216"/>
              <a:gd name="connsiteX51" fmla="*/ 2019662 w 5408072"/>
              <a:gd name="connsiteY51" fmla="*/ 4302216 h 4302216"/>
              <a:gd name="connsiteX52" fmla="*/ 2203023 w 5408072"/>
              <a:gd name="connsiteY52" fmla="*/ 4302216 h 4302216"/>
              <a:gd name="connsiteX53" fmla="*/ 2203026 w 5408072"/>
              <a:gd name="connsiteY53" fmla="*/ 4302216 h 4302216"/>
              <a:gd name="connsiteX54" fmla="*/ 2320307 w 5408072"/>
              <a:gd name="connsiteY54" fmla="*/ 4302216 h 4302216"/>
              <a:gd name="connsiteX55" fmla="*/ 2320310 w 5408072"/>
              <a:gd name="connsiteY55" fmla="*/ 4302216 h 4302216"/>
              <a:gd name="connsiteX56" fmla="*/ 2776697 w 5408072"/>
              <a:gd name="connsiteY56" fmla="*/ 4302216 h 4302216"/>
              <a:gd name="connsiteX57" fmla="*/ 2776700 w 5408072"/>
              <a:gd name="connsiteY57" fmla="*/ 4302216 h 4302216"/>
              <a:gd name="connsiteX58" fmla="*/ 3212601 w 5408072"/>
              <a:gd name="connsiteY58" fmla="*/ 4302216 h 4302216"/>
              <a:gd name="connsiteX59" fmla="*/ 3668991 w 5408072"/>
              <a:gd name="connsiteY59" fmla="*/ 4302216 h 4302216"/>
              <a:gd name="connsiteX60" fmla="*/ 3786276 w 5408072"/>
              <a:gd name="connsiteY60" fmla="*/ 4302216 h 4302216"/>
              <a:gd name="connsiteX61" fmla="*/ 3969639 w 5408072"/>
              <a:gd name="connsiteY61" fmla="*/ 4302216 h 4302216"/>
              <a:gd name="connsiteX62" fmla="*/ 4242666 w 5408072"/>
              <a:gd name="connsiteY62" fmla="*/ 4302216 h 4302216"/>
              <a:gd name="connsiteX63" fmla="*/ 4426029 w 5408072"/>
              <a:gd name="connsiteY63" fmla="*/ 4302216 h 4302216"/>
              <a:gd name="connsiteX64" fmla="*/ 4543314 w 5408072"/>
              <a:gd name="connsiteY64" fmla="*/ 4302216 h 4302216"/>
              <a:gd name="connsiteX65" fmla="*/ 4999704 w 5408072"/>
              <a:gd name="connsiteY65" fmla="*/ 4302216 h 4302216"/>
              <a:gd name="connsiteX66" fmla="*/ 5408072 w 5408072"/>
              <a:gd name="connsiteY66" fmla="*/ 3944723 h 430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408072" h="4302216">
                <a:moveTo>
                  <a:pt x="5408072" y="3944723"/>
                </a:moveTo>
                <a:lnTo>
                  <a:pt x="5408072" y="3465727"/>
                </a:lnTo>
                <a:lnTo>
                  <a:pt x="5408072" y="3392864"/>
                </a:lnTo>
                <a:lnTo>
                  <a:pt x="5408072" y="2913868"/>
                </a:lnTo>
                <a:lnTo>
                  <a:pt x="5408072" y="1030855"/>
                </a:lnTo>
                <a:lnTo>
                  <a:pt x="5408072" y="551859"/>
                </a:lnTo>
                <a:lnTo>
                  <a:pt x="5408072" y="478997"/>
                </a:lnTo>
                <a:lnTo>
                  <a:pt x="5408072" y="1"/>
                </a:lnTo>
                <a:lnTo>
                  <a:pt x="4951682" y="1"/>
                </a:lnTo>
                <a:lnTo>
                  <a:pt x="4834398" y="1"/>
                </a:lnTo>
                <a:lnTo>
                  <a:pt x="4651034" y="1"/>
                </a:lnTo>
                <a:lnTo>
                  <a:pt x="4378008" y="1"/>
                </a:lnTo>
                <a:lnTo>
                  <a:pt x="4194644" y="1"/>
                </a:lnTo>
                <a:lnTo>
                  <a:pt x="4077360" y="1"/>
                </a:lnTo>
                <a:lnTo>
                  <a:pt x="3620970" y="1"/>
                </a:lnTo>
                <a:lnTo>
                  <a:pt x="3185064" y="1"/>
                </a:lnTo>
                <a:lnTo>
                  <a:pt x="3185064" y="0"/>
                </a:lnTo>
                <a:lnTo>
                  <a:pt x="2728674" y="0"/>
                </a:lnTo>
                <a:lnTo>
                  <a:pt x="2611390" y="0"/>
                </a:lnTo>
                <a:lnTo>
                  <a:pt x="2428026" y="0"/>
                </a:lnTo>
                <a:lnTo>
                  <a:pt x="2155000" y="0"/>
                </a:lnTo>
                <a:lnTo>
                  <a:pt x="1971636" y="0"/>
                </a:lnTo>
                <a:lnTo>
                  <a:pt x="1854352" y="0"/>
                </a:lnTo>
                <a:lnTo>
                  <a:pt x="1397962" y="0"/>
                </a:lnTo>
                <a:lnTo>
                  <a:pt x="1213428" y="0"/>
                </a:lnTo>
                <a:lnTo>
                  <a:pt x="757038" y="0"/>
                </a:lnTo>
                <a:lnTo>
                  <a:pt x="456390" y="0"/>
                </a:lnTo>
                <a:lnTo>
                  <a:pt x="0" y="0"/>
                </a:lnTo>
                <a:lnTo>
                  <a:pt x="0" y="478996"/>
                </a:lnTo>
                <a:lnTo>
                  <a:pt x="0" y="928719"/>
                </a:lnTo>
                <a:lnTo>
                  <a:pt x="0" y="928723"/>
                </a:lnTo>
                <a:lnTo>
                  <a:pt x="0" y="1407715"/>
                </a:lnTo>
                <a:lnTo>
                  <a:pt x="0" y="1407719"/>
                </a:lnTo>
                <a:lnTo>
                  <a:pt x="0" y="1502393"/>
                </a:lnTo>
                <a:lnTo>
                  <a:pt x="0" y="1502397"/>
                </a:lnTo>
                <a:lnTo>
                  <a:pt x="0" y="1981389"/>
                </a:lnTo>
                <a:lnTo>
                  <a:pt x="0" y="1981393"/>
                </a:lnTo>
                <a:lnTo>
                  <a:pt x="0" y="3823220"/>
                </a:lnTo>
                <a:lnTo>
                  <a:pt x="0" y="4302216"/>
                </a:lnTo>
                <a:lnTo>
                  <a:pt x="456390" y="4302216"/>
                </a:lnTo>
                <a:lnTo>
                  <a:pt x="757038" y="4302216"/>
                </a:lnTo>
                <a:lnTo>
                  <a:pt x="989595" y="4302216"/>
                </a:lnTo>
                <a:lnTo>
                  <a:pt x="989598" y="4302216"/>
                </a:lnTo>
                <a:lnTo>
                  <a:pt x="1213428" y="4302216"/>
                </a:lnTo>
                <a:lnTo>
                  <a:pt x="1445985" y="4302216"/>
                </a:lnTo>
                <a:lnTo>
                  <a:pt x="1445988" y="4302216"/>
                </a:lnTo>
                <a:lnTo>
                  <a:pt x="1563269" y="4302216"/>
                </a:lnTo>
                <a:lnTo>
                  <a:pt x="1563272" y="4302216"/>
                </a:lnTo>
                <a:lnTo>
                  <a:pt x="1746633" y="4302216"/>
                </a:lnTo>
                <a:lnTo>
                  <a:pt x="1746636" y="4302216"/>
                </a:lnTo>
                <a:lnTo>
                  <a:pt x="2019659" y="4302216"/>
                </a:lnTo>
                <a:lnTo>
                  <a:pt x="2019662" y="4302216"/>
                </a:lnTo>
                <a:lnTo>
                  <a:pt x="2203023" y="4302216"/>
                </a:lnTo>
                <a:lnTo>
                  <a:pt x="2203026" y="4302216"/>
                </a:lnTo>
                <a:lnTo>
                  <a:pt x="2320307" y="4302216"/>
                </a:lnTo>
                <a:lnTo>
                  <a:pt x="2320310" y="4302216"/>
                </a:lnTo>
                <a:lnTo>
                  <a:pt x="2776697" y="4302216"/>
                </a:lnTo>
                <a:lnTo>
                  <a:pt x="2776700" y="4302216"/>
                </a:lnTo>
                <a:lnTo>
                  <a:pt x="3212601" y="4302216"/>
                </a:lnTo>
                <a:lnTo>
                  <a:pt x="3668991" y="4302216"/>
                </a:lnTo>
                <a:lnTo>
                  <a:pt x="3786276" y="4302216"/>
                </a:lnTo>
                <a:lnTo>
                  <a:pt x="3969639" y="4302216"/>
                </a:lnTo>
                <a:lnTo>
                  <a:pt x="4242666" y="4302216"/>
                </a:lnTo>
                <a:lnTo>
                  <a:pt x="4426029" y="4302216"/>
                </a:lnTo>
                <a:lnTo>
                  <a:pt x="4543314" y="4302216"/>
                </a:lnTo>
                <a:lnTo>
                  <a:pt x="4999704" y="4302216"/>
                </a:lnTo>
                <a:cubicBezTo>
                  <a:pt x="5225979" y="4302216"/>
                  <a:pt x="5408072" y="4141636"/>
                  <a:pt x="5408072" y="3944723"/>
                </a:cubicBezTo>
                <a:close/>
              </a:path>
            </a:pathLst>
          </a:custGeom>
          <a:noFill/>
          <a:ln w="28575" cap="flat">
            <a:solidFill>
              <a:srgbClr val="459597"/>
            </a:solidFill>
            <a:prstDash val="sysDot"/>
            <a:miter/>
          </a:ln>
        </p:spPr>
        <p:txBody>
          <a:bodyPr wrap="square" rtlCol="0" anchor="ctr">
            <a:noAutofit/>
          </a:bodyPr>
          <a:lstStyle/>
          <a:p>
            <a:endParaRPr lang="en-US"/>
          </a:p>
        </p:txBody>
      </p:sp>
      <p:sp>
        <p:nvSpPr>
          <p:cNvPr id="13" name="TextBox 12">
            <a:extLst>
              <a:ext uri="{FF2B5EF4-FFF2-40B4-BE49-F238E27FC236}">
                <a16:creationId xmlns:a16="http://schemas.microsoft.com/office/drawing/2014/main" id="{B70CFDC7-ED0E-9ED0-8ECE-15E3C63F906F}"/>
              </a:ext>
            </a:extLst>
          </p:cNvPr>
          <p:cNvSpPr txBox="1"/>
          <p:nvPr/>
        </p:nvSpPr>
        <p:spPr>
          <a:xfrm>
            <a:off x="1010706" y="5839663"/>
            <a:ext cx="4523058" cy="476830"/>
          </a:xfrm>
          <a:prstGeom prst="rect">
            <a:avLst/>
          </a:prstGeom>
          <a:noFill/>
        </p:spPr>
        <p:txBody>
          <a:bodyPr wrap="square">
            <a:spAutoFit/>
          </a:bodyPr>
          <a:lstStyle/>
          <a:p>
            <a:pPr indent="0"/>
            <a:r>
              <a:rPr lang="en-GB" sz="1200" dirty="0">
                <a:solidFill>
                  <a:srgbClr val="414141"/>
                </a:solidFill>
                <a:ea typeface="+mn-lt"/>
                <a:cs typeface="+mn-lt"/>
              </a:rPr>
              <a:t>Bron</a:t>
            </a:r>
            <a:r>
              <a:rPr lang="en-GB" sz="1200" b="1" dirty="0">
                <a:solidFill>
                  <a:srgbClr val="414141"/>
                </a:solidFill>
                <a:ea typeface="+mn-lt"/>
                <a:cs typeface="+mn-lt"/>
              </a:rPr>
              <a:t>:</a:t>
            </a:r>
            <a:r>
              <a:rPr lang="en-US" sz="1200" dirty="0">
                <a:solidFill>
                  <a:srgbClr val="459597"/>
                </a:solidFill>
                <a:ea typeface="+mn-lt"/>
                <a:cs typeface="+mn-lt"/>
                <a:hlinkClick r:id="rId2">
                  <a:extLst>
                    <a:ext uri="{A12FA001-AC4F-418D-AE19-62706E023703}">
                      <ahyp:hlinkClr xmlns:ahyp="http://schemas.microsoft.com/office/drawing/2018/hyperlinkcolor" val="tx"/>
                    </a:ext>
                  </a:extLst>
                </a:hlinkClick>
              </a:rPr>
              <a:t> https://cimne.com/cvdata/cntr2/spc2390/dtos/dcs/businessmodelgenerationpreview.pdf</a:t>
            </a:r>
            <a:r>
              <a:rPr lang="en-US" sz="1200" dirty="0">
                <a:solidFill>
                  <a:srgbClr val="459597"/>
                </a:solidFill>
                <a:ea typeface="+mn-lt"/>
                <a:cs typeface="+mn-lt"/>
              </a:rPr>
              <a:t> </a:t>
            </a:r>
            <a:endParaRPr lang="en-GB" sz="1200" dirty="0">
              <a:solidFill>
                <a:srgbClr val="459597"/>
              </a:solidFill>
            </a:endParaRPr>
          </a:p>
        </p:txBody>
      </p:sp>
      <p:sp>
        <p:nvSpPr>
          <p:cNvPr id="15" name="TextBox 14">
            <a:extLst>
              <a:ext uri="{FF2B5EF4-FFF2-40B4-BE49-F238E27FC236}">
                <a16:creationId xmlns:a16="http://schemas.microsoft.com/office/drawing/2014/main" id="{B88BBDDE-C20E-459F-4484-842BE061047F}"/>
              </a:ext>
            </a:extLst>
          </p:cNvPr>
          <p:cNvSpPr txBox="1"/>
          <p:nvPr/>
        </p:nvSpPr>
        <p:spPr>
          <a:xfrm>
            <a:off x="6815137" y="5839663"/>
            <a:ext cx="6100762" cy="276999"/>
          </a:xfrm>
          <a:prstGeom prst="rect">
            <a:avLst/>
          </a:prstGeom>
          <a:noFill/>
        </p:spPr>
        <p:txBody>
          <a:bodyPr wrap="square">
            <a:spAutoFit/>
          </a:bodyPr>
          <a:lstStyle/>
          <a:p>
            <a:pPr indent="0"/>
            <a:r>
              <a:rPr lang="en-GB" sz="1200" dirty="0">
                <a:solidFill>
                  <a:srgbClr val="414141"/>
                </a:solidFill>
                <a:ea typeface="Calibri"/>
                <a:cs typeface="Calibri"/>
              </a:rPr>
              <a:t>Bron</a:t>
            </a:r>
            <a:r>
              <a:rPr lang="en-GB" sz="1200" b="1" dirty="0">
                <a:solidFill>
                  <a:srgbClr val="414141"/>
                </a:solidFill>
                <a:ea typeface="Calibri"/>
                <a:cs typeface="Calibri"/>
              </a:rPr>
              <a:t>:</a:t>
            </a:r>
            <a:r>
              <a:rPr lang="en-GB" sz="1200" dirty="0">
                <a:solidFill>
                  <a:srgbClr val="459597"/>
                </a:solidFill>
                <a:ea typeface="Calibri"/>
                <a:cs typeface="Calibri"/>
                <a:hlinkClick r:id="rId3">
                  <a:extLst>
                    <a:ext uri="{A12FA001-AC4F-418D-AE19-62706E023703}">
                      <ahyp:hlinkClr xmlns:ahyp="http://schemas.microsoft.com/office/drawing/2018/hyperlinkcolor" val="tx"/>
                    </a:ext>
                  </a:extLst>
                </a:hlinkClick>
              </a:rPr>
              <a:t> https://brucey.com.au/resources/storytelling-canvas</a:t>
            </a:r>
            <a:r>
              <a:rPr lang="en-GB" sz="1200" dirty="0">
                <a:solidFill>
                  <a:srgbClr val="459597"/>
                </a:solidFill>
                <a:ea typeface="Calibri"/>
                <a:cs typeface="Calibri"/>
              </a:rPr>
              <a:t> </a:t>
            </a:r>
            <a:endParaRPr lang="en-GB" sz="1200" dirty="0">
              <a:solidFill>
                <a:srgbClr val="459597"/>
              </a:solidFill>
            </a:endParaRPr>
          </a:p>
        </p:txBody>
      </p:sp>
    </p:spTree>
    <p:extLst>
      <p:ext uri="{BB962C8B-B14F-4D97-AF65-F5344CB8AC3E}">
        <p14:creationId xmlns:p14="http://schemas.microsoft.com/office/powerpoint/2010/main" val="3157586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AEC97-BFC1-273F-407D-319A1F5F8D27}"/>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34B05CF3-4189-72C0-4DE9-6C3144A5D095}"/>
              </a:ext>
            </a:extLst>
          </p:cNvPr>
          <p:cNvSpPr>
            <a:spLocks noGrp="1"/>
          </p:cNvSpPr>
          <p:nvPr>
            <p:ph type="body" sz="quarter" idx="28"/>
          </p:nvPr>
        </p:nvSpPr>
        <p:spPr>
          <a:xfrm>
            <a:off x="672295" y="1305618"/>
            <a:ext cx="4793854" cy="4246763"/>
          </a:xfrm>
        </p:spPr>
        <p:txBody>
          <a:bodyPr/>
          <a:lstStyle/>
          <a:p>
            <a:pPr marL="0" indent="0">
              <a:spcAft>
                <a:spcPts val="600"/>
              </a:spcAft>
            </a:pPr>
            <a:r>
              <a:rPr lang="en-US" sz="2400" b="0" dirty="0"/>
              <a:t>In de laatste fase, deel 3</a:t>
            </a:r>
            <a:r>
              <a:rPr lang="en-US" sz="2400" dirty="0"/>
              <a:t>,</a:t>
            </a:r>
            <a:r>
              <a:rPr lang="en-US" sz="2400" b="0" dirty="0"/>
              <a:t> wordt het </a:t>
            </a:r>
            <a:r>
              <a:rPr lang="en-US" sz="2400" dirty="0"/>
              <a:t>Business Model Canvas (BMC) </a:t>
            </a:r>
            <a:r>
              <a:rPr lang="en-US" sz="2400" b="0" dirty="0"/>
              <a:t>geïntroduceerd</a:t>
            </a:r>
            <a:r>
              <a:rPr lang="en-US" sz="2400" dirty="0"/>
              <a:t>, </a:t>
            </a:r>
            <a:r>
              <a:rPr lang="en-US" sz="2400" b="0" dirty="0"/>
              <a:t>een eenvoudige maar krachtige planningstool van één pagina. Deelnemers brengen de essentiële elementen van hun bedrijf in kaart, van gastensegmenten en waardeproposities tot inkomstenstromen, kosten, partnerschappen en middelen. Dit geeft hen een duidelijk en praktisch overzicht van hoe hun accommodatieconcept in de praktijk kan werken.</a:t>
            </a:r>
          </a:p>
          <a:p>
            <a:pPr marL="0" indent="0">
              <a:lnSpc>
                <a:spcPts val="2480"/>
              </a:lnSpc>
            </a:pPr>
            <a:endParaRPr lang="en-US" sz="2400" b="0" dirty="0"/>
          </a:p>
        </p:txBody>
      </p:sp>
      <p:sp>
        <p:nvSpPr>
          <p:cNvPr id="8" name="Text Placeholder 7">
            <a:extLst>
              <a:ext uri="{FF2B5EF4-FFF2-40B4-BE49-F238E27FC236}">
                <a16:creationId xmlns:a16="http://schemas.microsoft.com/office/drawing/2014/main" id="{ACAE6F48-EAC2-3275-6F11-E671AF1A278F}"/>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b="1" dirty="0"/>
              <a:t>Module 2 Overzicht</a:t>
            </a:r>
          </a:p>
        </p:txBody>
      </p:sp>
      <p:pic>
        <p:nvPicPr>
          <p:cNvPr id="16" name="Picture 15">
            <a:extLst>
              <a:ext uri="{FF2B5EF4-FFF2-40B4-BE49-F238E27FC236}">
                <a16:creationId xmlns:a16="http://schemas.microsoft.com/office/drawing/2014/main" id="{FBC88611-71C8-EE4D-A3FE-76301AEFB323}"/>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2003122" y="4955651"/>
            <a:ext cx="3580276" cy="2123680"/>
          </a:xfrm>
          <a:prstGeom prst="rect">
            <a:avLst/>
          </a:prstGeom>
        </p:spPr>
      </p:pic>
      <p:sp>
        <p:nvSpPr>
          <p:cNvPr id="25" name="Text Placeholder 11">
            <a:extLst>
              <a:ext uri="{FF2B5EF4-FFF2-40B4-BE49-F238E27FC236}">
                <a16:creationId xmlns:a16="http://schemas.microsoft.com/office/drawing/2014/main" id="{B4CB4C26-3896-1C69-92D5-AE5272F82012}"/>
              </a:ext>
            </a:extLst>
          </p:cNvPr>
          <p:cNvSpPr txBox="1">
            <a:spLocks/>
          </p:cNvSpPr>
          <p:nvPr/>
        </p:nvSpPr>
        <p:spPr>
          <a:xfrm>
            <a:off x="5745806" y="1162065"/>
            <a:ext cx="700387" cy="626835"/>
          </a:xfrm>
          <a:prstGeom prst="rect">
            <a:avLst/>
          </a:prstGeom>
          <a:noFill/>
        </p:spPr>
        <p:txBody>
          <a:bodyPr anchor="b">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b="1" dirty="0"/>
              <a:t>03</a:t>
            </a:r>
          </a:p>
        </p:txBody>
      </p:sp>
      <p:sp>
        <p:nvSpPr>
          <p:cNvPr id="27" name="Text Placeholder 12">
            <a:extLst>
              <a:ext uri="{FF2B5EF4-FFF2-40B4-BE49-F238E27FC236}">
                <a16:creationId xmlns:a16="http://schemas.microsoft.com/office/drawing/2014/main" id="{FF6D86E2-F7C9-A42F-C3A4-EF3C9A2F3372}"/>
              </a:ext>
            </a:extLst>
          </p:cNvPr>
          <p:cNvSpPr txBox="1">
            <a:spLocks/>
          </p:cNvSpPr>
          <p:nvPr/>
        </p:nvSpPr>
        <p:spPr>
          <a:xfrm>
            <a:off x="6680691" y="880369"/>
            <a:ext cx="4850695" cy="469476"/>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solidFill>
                  <a:srgbClr val="EC7C69"/>
                </a:solidFill>
              </a:rPr>
              <a:t>Een haalbaar businessplan opstellen met behulp van het Business Model Canvas (BMC)</a:t>
            </a:r>
            <a:endParaRPr lang="en-US" b="1" dirty="0">
              <a:solidFill>
                <a:srgbClr val="EC7C69"/>
              </a:solidFill>
            </a:endParaRPr>
          </a:p>
        </p:txBody>
      </p:sp>
      <p:sp>
        <p:nvSpPr>
          <p:cNvPr id="28" name="Text Placeholder 14">
            <a:extLst>
              <a:ext uri="{FF2B5EF4-FFF2-40B4-BE49-F238E27FC236}">
                <a16:creationId xmlns:a16="http://schemas.microsoft.com/office/drawing/2014/main" id="{F81B8613-3AC3-123E-5F84-DCF1D570F89F}"/>
              </a:ext>
            </a:extLst>
          </p:cNvPr>
          <p:cNvSpPr txBox="1">
            <a:spLocks/>
          </p:cNvSpPr>
          <p:nvPr/>
        </p:nvSpPr>
        <p:spPr>
          <a:xfrm>
            <a:off x="6679763" y="2239270"/>
            <a:ext cx="5297084" cy="723299"/>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sz="1600" b="1" dirty="0">
                <a:solidFill>
                  <a:srgbClr val="414141"/>
                </a:solidFill>
              </a:rPr>
              <a:t>Gebruik het Business Model Canvas (BMC) </a:t>
            </a:r>
            <a:r>
              <a:rPr lang="en-US" sz="1600" dirty="0">
                <a:solidFill>
                  <a:srgbClr val="414141"/>
                </a:solidFill>
              </a:rPr>
              <a:t>als planningsinstrument om zakelijke ideeën </a:t>
            </a:r>
            <a:r>
              <a:rPr lang="en-US" sz="1600" dirty="0" err="1">
                <a:solidFill>
                  <a:srgbClr val="414141"/>
                </a:solidFill>
              </a:rPr>
              <a:t>te ordenen</a:t>
            </a:r>
            <a:r>
              <a:rPr lang="en-US" sz="1600" dirty="0">
                <a:solidFill>
                  <a:srgbClr val="414141"/>
                </a:solidFill>
              </a:rPr>
              <a:t>.</a:t>
            </a:r>
          </a:p>
          <a:p>
            <a:pPr marL="342900" indent="-342900">
              <a:buFont typeface="Arial" panose="020B0604020202020204" pitchFamily="34" charset="0"/>
              <a:buChar char="•"/>
            </a:pPr>
            <a:r>
              <a:rPr lang="en-US" sz="1600" b="1" dirty="0">
                <a:solidFill>
                  <a:srgbClr val="414141"/>
                </a:solidFill>
              </a:rPr>
              <a:t>Breng een accommodatieconcept in kaart </a:t>
            </a:r>
            <a:r>
              <a:rPr lang="en-US" sz="1600" dirty="0">
                <a:solidFill>
                  <a:srgbClr val="414141"/>
                </a:solidFill>
              </a:rPr>
              <a:t>op belangrijke gebieden, waaronder gastensegmenten, waardepropositie, kanalen, inkomstenstromen, kostenstructuren en partnerschappen.</a:t>
            </a:r>
          </a:p>
          <a:p>
            <a:pPr marL="342900" indent="-342900">
              <a:buFont typeface="Arial" panose="020B0604020202020204" pitchFamily="34" charset="0"/>
              <a:buChar char="•"/>
            </a:pPr>
            <a:r>
              <a:rPr lang="en-US" sz="1600" b="1" dirty="0">
                <a:solidFill>
                  <a:srgbClr val="414141"/>
                </a:solidFill>
              </a:rPr>
              <a:t>Presenteer uw bedrijfsmodel </a:t>
            </a:r>
            <a:r>
              <a:rPr lang="en-US" sz="1600" dirty="0">
                <a:solidFill>
                  <a:srgbClr val="414141"/>
                </a:solidFill>
              </a:rPr>
              <a:t>duidelijk met behulp van een BMC-raamwerk van één pagina.</a:t>
            </a:r>
          </a:p>
          <a:p>
            <a:pPr marL="342900" indent="-342900">
              <a:buFont typeface="Arial" panose="020B0604020202020204" pitchFamily="34" charset="0"/>
              <a:buChar char="•"/>
            </a:pPr>
            <a:r>
              <a:rPr lang="en-US" sz="1600" b="1" dirty="0">
                <a:solidFill>
                  <a:srgbClr val="414141"/>
                </a:solidFill>
              </a:rPr>
              <a:t>Evalueer de haalbaarheid van uw </a:t>
            </a:r>
            <a:r>
              <a:rPr lang="en-US" sz="1600" dirty="0">
                <a:solidFill>
                  <a:srgbClr val="414141"/>
                </a:solidFill>
              </a:rPr>
              <a:t>bedrijfsidee op basis van marktinzichten en financiële prognoses.</a:t>
            </a:r>
          </a:p>
          <a:p>
            <a:pPr marL="342900" indent="-342900">
              <a:buFont typeface="Arial" panose="020B0604020202020204" pitchFamily="34" charset="0"/>
              <a:buChar char="•"/>
            </a:pPr>
            <a:r>
              <a:rPr lang="en-US" sz="1600" b="1" dirty="0">
                <a:solidFill>
                  <a:srgbClr val="414141"/>
                </a:solidFill>
              </a:rPr>
              <a:t>Beoordeel hoe verschillende BMC-componenten met </a:t>
            </a:r>
            <a:r>
              <a:rPr lang="en-US" sz="1600" dirty="0">
                <a:solidFill>
                  <a:srgbClr val="414141"/>
                </a:solidFill>
              </a:rPr>
              <a:t>elkaar </a:t>
            </a:r>
            <a:r>
              <a:rPr lang="en-US" sz="1600" b="1" dirty="0">
                <a:solidFill>
                  <a:srgbClr val="414141"/>
                </a:solidFill>
              </a:rPr>
              <a:t>in verband staan </a:t>
            </a:r>
            <a:r>
              <a:rPr lang="en-US" sz="1600" dirty="0">
                <a:solidFill>
                  <a:srgbClr val="414141"/>
                </a:solidFill>
              </a:rPr>
              <a:t>en elkaar beïnvloeden om het algemene businessplan te versterken.</a:t>
            </a:r>
            <a:endParaRPr lang="en-GB" sz="1600" dirty="0">
              <a:solidFill>
                <a:srgbClr val="414141"/>
              </a:solidFill>
            </a:endParaRPr>
          </a:p>
        </p:txBody>
      </p:sp>
      <p:cxnSp>
        <p:nvCxnSpPr>
          <p:cNvPr id="29" name="Straight Connector 28">
            <a:extLst>
              <a:ext uri="{FF2B5EF4-FFF2-40B4-BE49-F238E27FC236}">
                <a16:creationId xmlns:a16="http://schemas.microsoft.com/office/drawing/2014/main" id="{52ECE6AB-0A4F-383D-5491-21F01DB62F49}"/>
              </a:ext>
            </a:extLst>
          </p:cNvPr>
          <p:cNvCxnSpPr>
            <a:cxnSpLocks/>
          </p:cNvCxnSpPr>
          <p:nvPr/>
        </p:nvCxnSpPr>
        <p:spPr>
          <a:xfrm flipH="1">
            <a:off x="5393491" y="224301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26704992-3377-4CB4-9344-10678EFC3564}"/>
              </a:ext>
            </a:extLst>
          </p:cNvPr>
          <p:cNvSpPr txBox="1"/>
          <p:nvPr/>
        </p:nvSpPr>
        <p:spPr>
          <a:xfrm>
            <a:off x="6679763" y="228010"/>
            <a:ext cx="4617728" cy="523220"/>
          </a:xfrm>
          <a:prstGeom prst="rect">
            <a:avLst/>
          </a:prstGeom>
          <a:noFill/>
        </p:spPr>
        <p:txBody>
          <a:bodyPr wrap="square" rtlCol="0">
            <a:spAutoFit/>
          </a:bodyPr>
          <a:lstStyle/>
          <a:p>
            <a:r>
              <a:rPr lang="en-US" sz="2800" b="1" dirty="0">
                <a:solidFill>
                  <a:srgbClr val="459597"/>
                </a:solidFill>
              </a:rPr>
              <a:t>Leerresultaten</a:t>
            </a:r>
            <a:endParaRPr lang="en-IE" sz="2800" b="1" dirty="0">
              <a:solidFill>
                <a:srgbClr val="459597"/>
              </a:solidFill>
            </a:endParaRPr>
          </a:p>
        </p:txBody>
      </p:sp>
    </p:spTree>
    <p:extLst>
      <p:ext uri="{BB962C8B-B14F-4D97-AF65-F5344CB8AC3E}">
        <p14:creationId xmlns:p14="http://schemas.microsoft.com/office/powerpoint/2010/main" val="42277806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340DD-D513-027E-015A-86973DBDB69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11E0D59-60B7-5C39-3B2B-E8DE0A0FF800}"/>
              </a:ext>
            </a:extLst>
          </p:cNvPr>
          <p:cNvSpPr>
            <a:spLocks noGrp="1"/>
          </p:cNvSpPr>
          <p:nvPr>
            <p:ph type="body" sz="quarter" idx="16"/>
          </p:nvPr>
        </p:nvSpPr>
        <p:spPr>
          <a:xfrm>
            <a:off x="653780" y="472365"/>
            <a:ext cx="4689745" cy="803654"/>
          </a:xfrm>
        </p:spPr>
        <p:txBody>
          <a:bodyPr/>
          <a:lstStyle/>
          <a:p>
            <a:pPr>
              <a:lnSpc>
                <a:spcPts val="3720"/>
              </a:lnSpc>
            </a:pPr>
            <a:r>
              <a:rPr lang="en-US" dirty="0"/>
              <a:t>Business Model Canvas is een werkplan</a:t>
            </a:r>
          </a:p>
          <a:p>
            <a:pPr>
              <a:lnSpc>
                <a:spcPts val="3720"/>
              </a:lnSpc>
            </a:pPr>
            <a:endParaRPr lang="en-US" dirty="0"/>
          </a:p>
        </p:txBody>
      </p:sp>
      <p:sp>
        <p:nvSpPr>
          <p:cNvPr id="6" name="Text Placeholder 5">
            <a:extLst>
              <a:ext uri="{FF2B5EF4-FFF2-40B4-BE49-F238E27FC236}">
                <a16:creationId xmlns:a16="http://schemas.microsoft.com/office/drawing/2014/main" id="{B9D8BAFB-D7FF-BCB4-4CC0-3952726D873A}"/>
              </a:ext>
            </a:extLst>
          </p:cNvPr>
          <p:cNvSpPr>
            <a:spLocks noGrp="1"/>
          </p:cNvSpPr>
          <p:nvPr>
            <p:ph type="body" sz="quarter" idx="19"/>
          </p:nvPr>
        </p:nvSpPr>
        <p:spPr>
          <a:xfrm>
            <a:off x="6329360" y="472365"/>
            <a:ext cx="5023490" cy="803654"/>
          </a:xfrm>
        </p:spPr>
        <p:txBody>
          <a:bodyPr/>
          <a:lstStyle/>
          <a:p>
            <a:pPr>
              <a:lnSpc>
                <a:spcPts val="2900"/>
              </a:lnSpc>
            </a:pPr>
            <a:r>
              <a:rPr lang="en-US" dirty="0"/>
              <a:t>De 9 belangrijkste stappen van het Canvas voor storytelling. Let op: stap 4 is opgesplitst in drie delen: </a:t>
            </a:r>
          </a:p>
          <a:p>
            <a:pPr>
              <a:lnSpc>
                <a:spcPts val="2900"/>
              </a:lnSpc>
            </a:pPr>
            <a:endParaRPr lang="en-US" dirty="0"/>
          </a:p>
        </p:txBody>
      </p:sp>
      <p:cxnSp>
        <p:nvCxnSpPr>
          <p:cNvPr id="2" name="Straight Connector 1">
            <a:extLst>
              <a:ext uri="{FF2B5EF4-FFF2-40B4-BE49-F238E27FC236}">
                <a16:creationId xmlns:a16="http://schemas.microsoft.com/office/drawing/2014/main" id="{9517BA53-C10E-366F-8394-BBBEE1C8EF88}"/>
              </a:ext>
            </a:extLst>
          </p:cNvPr>
          <p:cNvCxnSpPr>
            <a:cxnSpLocks/>
          </p:cNvCxnSpPr>
          <p:nvPr/>
        </p:nvCxnSpPr>
        <p:spPr>
          <a:xfrm>
            <a:off x="5943600" y="0"/>
            <a:ext cx="0" cy="1628775"/>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7418B6F5-C8AF-6E1D-CC47-97C277D7484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30</a:t>
            </a:fld>
            <a:endParaRPr lang="fr-CA" sz="1200" dirty="0"/>
          </a:p>
        </p:txBody>
      </p:sp>
      <p:sp>
        <p:nvSpPr>
          <p:cNvPr id="3" name="Text Placeholder 4">
            <a:extLst>
              <a:ext uri="{FF2B5EF4-FFF2-40B4-BE49-F238E27FC236}">
                <a16:creationId xmlns:a16="http://schemas.microsoft.com/office/drawing/2014/main" id="{BCB715BE-B3EC-8677-05FC-9787E2693F9C}"/>
              </a:ext>
            </a:extLst>
          </p:cNvPr>
          <p:cNvSpPr txBox="1">
            <a:spLocks/>
          </p:cNvSpPr>
          <p:nvPr/>
        </p:nvSpPr>
        <p:spPr>
          <a:xfrm>
            <a:off x="653780" y="2371724"/>
            <a:ext cx="10699069" cy="4239051"/>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buClr>
                <a:srgbClr val="459597"/>
              </a:buClr>
              <a:buFont typeface="+mj-lt"/>
              <a:buAutoNum type="arabicPeriod"/>
            </a:pPr>
            <a:r>
              <a:rPr lang="en-GB" sz="2200" b="1" dirty="0">
                <a:solidFill>
                  <a:srgbClr val="EC7C69"/>
                </a:solidFill>
              </a:rPr>
              <a:t>ONDERWERP </a:t>
            </a:r>
            <a:r>
              <a:rPr lang="en-GB" sz="2200" dirty="0">
                <a:solidFill>
                  <a:srgbClr val="414141"/>
                </a:solidFill>
              </a:rPr>
              <a:t>- </a:t>
            </a:r>
            <a:r>
              <a:rPr lang="en-GB" sz="2200" dirty="0">
                <a:solidFill>
                  <a:srgbClr val="414141"/>
                </a:solidFill>
                <a:ea typeface="+mn-lt"/>
                <a:cs typeface="+mn-lt"/>
              </a:rPr>
              <a:t>Wat is de titel en het onderwerp van uw verhaal?</a:t>
            </a:r>
            <a:endParaRPr lang="en-GB" sz="2200" dirty="0">
              <a:solidFill>
                <a:srgbClr val="414141"/>
              </a:solidFill>
            </a:endParaRPr>
          </a:p>
          <a:p>
            <a:pPr marL="228600" indent="-457200">
              <a:lnSpc>
                <a:spcPts val="2340"/>
              </a:lnSpc>
              <a:buClr>
                <a:srgbClr val="459597"/>
              </a:buClr>
              <a:buFont typeface="+mj-lt"/>
              <a:buAutoNum type="arabicPeriod"/>
            </a:pPr>
            <a:endParaRPr lang="en-GB" sz="2200" dirty="0">
              <a:solidFill>
                <a:srgbClr val="414141"/>
              </a:solidFill>
            </a:endParaRPr>
          </a:p>
          <a:p>
            <a:pPr marL="457200" indent="-457200">
              <a:lnSpc>
                <a:spcPts val="2340"/>
              </a:lnSpc>
              <a:buClr>
                <a:srgbClr val="459597"/>
              </a:buClr>
              <a:buFont typeface="+mj-lt"/>
              <a:buAutoNum type="arabicPeriod"/>
            </a:pPr>
            <a:r>
              <a:rPr lang="en-GB" sz="2200" b="1" dirty="0">
                <a:solidFill>
                  <a:srgbClr val="EC7C69"/>
                </a:solidFill>
              </a:rPr>
              <a:t>DOEL </a:t>
            </a:r>
            <a:r>
              <a:rPr lang="en-GB" sz="2200" dirty="0">
                <a:solidFill>
                  <a:srgbClr val="414141"/>
                </a:solidFill>
              </a:rPr>
              <a:t>- </a:t>
            </a:r>
            <a:r>
              <a:rPr lang="en-GB" sz="2200" dirty="0">
                <a:solidFill>
                  <a:srgbClr val="414141"/>
                </a:solidFill>
                <a:ea typeface="+mn-lt"/>
                <a:cs typeface="+mn-lt"/>
              </a:rPr>
              <a:t>Wat is het doel dat u wilt bereiken? Waarom vertelt u het verhaal? Wat wilt u dat het publiek weet, voelt of doet? Heeft het betrekking op een specifiek onderdeel van het </a:t>
            </a:r>
            <a:r>
              <a:rPr lang="en-GB" sz="2200" dirty="0">
                <a:solidFill>
                  <a:srgbClr val="414141"/>
                </a:solidFill>
                <a:ea typeface="+mn-lt"/>
                <a:cs typeface="+mn-lt"/>
                <a:hlinkClick r:id="rId2">
                  <a:extLst>
                    <a:ext uri="{A12FA001-AC4F-418D-AE19-62706E023703}">
                      <ahyp:hlinkClr xmlns:ahyp="http://schemas.microsoft.com/office/drawing/2018/hyperlinkcolor" val="tx"/>
                    </a:ext>
                  </a:extLst>
                </a:hlinkClick>
              </a:rPr>
              <a:t>klanttraject</a:t>
            </a:r>
            <a:r>
              <a:rPr lang="en-GB" sz="2200" dirty="0">
                <a:solidFill>
                  <a:srgbClr val="414141"/>
                </a:solidFill>
                <a:ea typeface="+mn-lt"/>
                <a:cs typeface="+mn-lt"/>
              </a:rPr>
              <a:t>?</a:t>
            </a:r>
            <a:endParaRPr lang="en-GB" sz="2200" dirty="0">
              <a:solidFill>
                <a:srgbClr val="414141"/>
              </a:solidFill>
            </a:endParaRPr>
          </a:p>
          <a:p>
            <a:pPr marL="228600" indent="-457200">
              <a:lnSpc>
                <a:spcPts val="2340"/>
              </a:lnSpc>
              <a:buClr>
                <a:srgbClr val="459597"/>
              </a:buClr>
              <a:buFont typeface="+mj-lt"/>
              <a:buAutoNum type="arabicPeriod"/>
            </a:pPr>
            <a:endParaRPr lang="en-GB" sz="2200" dirty="0">
              <a:solidFill>
                <a:srgbClr val="414141"/>
              </a:solidFill>
            </a:endParaRPr>
          </a:p>
          <a:p>
            <a:pPr marL="457200" indent="-457200">
              <a:lnSpc>
                <a:spcPts val="2340"/>
              </a:lnSpc>
              <a:buClr>
                <a:srgbClr val="459597"/>
              </a:buClr>
              <a:buFont typeface="+mj-lt"/>
              <a:buAutoNum type="arabicPeriod"/>
            </a:pPr>
            <a:r>
              <a:rPr lang="en-GB" sz="2200" b="1" dirty="0">
                <a:solidFill>
                  <a:srgbClr val="EC7C69"/>
                </a:solidFill>
              </a:rPr>
              <a:t>PUBLIEK </a:t>
            </a:r>
            <a:r>
              <a:rPr lang="en-GB" sz="2200" dirty="0">
                <a:solidFill>
                  <a:srgbClr val="414141"/>
                </a:solidFill>
              </a:rPr>
              <a:t>- </a:t>
            </a:r>
            <a:r>
              <a:rPr lang="en-GB" sz="2200" dirty="0">
                <a:solidFill>
                  <a:srgbClr val="414141"/>
                </a:solidFill>
                <a:ea typeface="+mn-lt"/>
                <a:cs typeface="+mn-lt"/>
              </a:rPr>
              <a:t>Wie is uw publiek? Breng hen in kaart als een persona en schrijf de naam van de persona hier op. In de </a:t>
            </a:r>
            <a:r>
              <a:rPr lang="en-GB" sz="2200" dirty="0">
                <a:solidFill>
                  <a:srgbClr val="414141"/>
                </a:solidFill>
                <a:ea typeface="+mn-lt"/>
                <a:cs typeface="+mn-lt"/>
                <a:hlinkClick r:id="rId3">
                  <a:extLst>
                    <a:ext uri="{A12FA001-AC4F-418D-AE19-62706E023703}">
                      <ahyp:hlinkClr xmlns:ahyp="http://schemas.microsoft.com/office/drawing/2018/hyperlinkcolor" val="tx"/>
                    </a:ext>
                  </a:extLst>
                </a:hlinkClick>
              </a:rPr>
              <a:t>persona </a:t>
            </a:r>
            <a:r>
              <a:rPr lang="en-GB" sz="2200" dirty="0">
                <a:solidFill>
                  <a:srgbClr val="414141"/>
                </a:solidFill>
                <a:ea typeface="+mn-lt"/>
                <a:cs typeface="+mn-lt"/>
              </a:rPr>
              <a:t>heeft u hun behoeften en wat voor hen het belangrijkst is vastgelegd. Of gebruik de rechterhelft van het </a:t>
            </a:r>
            <a:r>
              <a:rPr lang="en-GB" sz="2200" dirty="0">
                <a:solidFill>
                  <a:srgbClr val="414141"/>
                </a:solidFill>
                <a:ea typeface="+mn-lt"/>
                <a:cs typeface="+mn-lt"/>
                <a:hlinkClick r:id="rId4">
                  <a:extLst>
                    <a:ext uri="{A12FA001-AC4F-418D-AE19-62706E023703}">
                      <ahyp:hlinkClr xmlns:ahyp="http://schemas.microsoft.com/office/drawing/2018/hyperlinkcolor" val="tx"/>
                    </a:ext>
                  </a:extLst>
                </a:hlinkClick>
              </a:rPr>
              <a:t>value proposition </a:t>
            </a:r>
            <a:r>
              <a:rPr lang="en-GB" sz="2200" dirty="0">
                <a:solidFill>
                  <a:srgbClr val="414141"/>
                </a:solidFill>
                <a:ea typeface="+mn-lt"/>
                <a:cs typeface="+mn-lt"/>
              </a:rPr>
              <a:t>canvas. Onthoud dat als uw verhaal niet op klanten is gericht (bijvoorbeeld als u een pitch houdt voor investeerders of op zoek bent naar een nieuwe zakenpartner, enz.), uw publiek niet uw klant is.</a:t>
            </a:r>
            <a:endParaRPr lang="en-GB" sz="2200" dirty="0">
              <a:solidFill>
                <a:srgbClr val="414141"/>
              </a:solidFill>
            </a:endParaRPr>
          </a:p>
          <a:p>
            <a:pPr marL="228600" indent="-457200">
              <a:lnSpc>
                <a:spcPts val="2340"/>
              </a:lnSpc>
              <a:buClr>
                <a:srgbClr val="459597"/>
              </a:buClr>
              <a:buFont typeface="+mj-lt"/>
              <a:buAutoNum type="arabicPeriod"/>
            </a:pPr>
            <a:endParaRPr lang="en-US" sz="2200" dirty="0">
              <a:solidFill>
                <a:srgbClr val="414141"/>
              </a:solidFill>
            </a:endParaRPr>
          </a:p>
        </p:txBody>
      </p:sp>
      <p:sp>
        <p:nvSpPr>
          <p:cNvPr id="13" name="TextBox 12">
            <a:extLst>
              <a:ext uri="{FF2B5EF4-FFF2-40B4-BE49-F238E27FC236}">
                <a16:creationId xmlns:a16="http://schemas.microsoft.com/office/drawing/2014/main" id="{F9E251EA-4D23-34A3-C56C-0F1342D027AB}"/>
              </a:ext>
            </a:extLst>
          </p:cNvPr>
          <p:cNvSpPr txBox="1"/>
          <p:nvPr/>
        </p:nvSpPr>
        <p:spPr>
          <a:xfrm>
            <a:off x="653780" y="6108636"/>
            <a:ext cx="6100762" cy="276999"/>
          </a:xfrm>
          <a:prstGeom prst="rect">
            <a:avLst/>
          </a:prstGeom>
          <a:noFill/>
        </p:spPr>
        <p:txBody>
          <a:bodyPr wrap="square">
            <a:spAutoFit/>
          </a:bodyPr>
          <a:lstStyle/>
          <a:p>
            <a:pPr indent="0"/>
            <a:r>
              <a:rPr lang="en-GB" sz="1200" dirty="0">
                <a:solidFill>
                  <a:srgbClr val="414141"/>
                </a:solidFill>
                <a:ea typeface="Calibri"/>
                <a:cs typeface="Calibri"/>
              </a:rPr>
              <a:t>Bron</a:t>
            </a:r>
            <a:r>
              <a:rPr lang="en-GB" sz="1200" b="1" dirty="0">
                <a:solidFill>
                  <a:srgbClr val="414141"/>
                </a:solidFill>
                <a:ea typeface="Calibri"/>
                <a:cs typeface="Calibri"/>
              </a:rPr>
              <a:t>:</a:t>
            </a:r>
            <a:r>
              <a:rPr lang="en-GB" sz="1200" dirty="0">
                <a:solidFill>
                  <a:srgbClr val="459597"/>
                </a:solidFill>
                <a:ea typeface="+mn-lt"/>
                <a:cs typeface="+mn-lt"/>
                <a:hlinkClick r:id="rId5">
                  <a:extLst>
                    <a:ext uri="{A12FA001-AC4F-418D-AE19-62706E023703}">
                      <ahyp:hlinkClr xmlns:ahyp="http://schemas.microsoft.com/office/drawing/2018/hyperlinkcolor" val="tx"/>
                    </a:ext>
                  </a:extLst>
                </a:hlinkClick>
              </a:rPr>
              <a:t> https://brucey.com.au/resources/storytelling-canvas</a:t>
            </a:r>
            <a:r>
              <a:rPr lang="en-GB" sz="1200" dirty="0">
                <a:solidFill>
                  <a:srgbClr val="459597"/>
                </a:solidFill>
                <a:ea typeface="+mn-lt"/>
                <a:cs typeface="+mn-lt"/>
              </a:rPr>
              <a:t> </a:t>
            </a:r>
          </a:p>
        </p:txBody>
      </p:sp>
    </p:spTree>
    <p:extLst>
      <p:ext uri="{BB962C8B-B14F-4D97-AF65-F5344CB8AC3E}">
        <p14:creationId xmlns:p14="http://schemas.microsoft.com/office/powerpoint/2010/main" val="23755026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1EEBE-9E0D-F8F0-7E44-DE9B6FC9F63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64D3131-232A-301A-BFFA-D4C17969A9E1}"/>
              </a:ext>
            </a:extLst>
          </p:cNvPr>
          <p:cNvSpPr>
            <a:spLocks noGrp="1"/>
          </p:cNvSpPr>
          <p:nvPr>
            <p:ph type="body" sz="quarter" idx="16"/>
          </p:nvPr>
        </p:nvSpPr>
        <p:spPr>
          <a:xfrm>
            <a:off x="653780" y="472365"/>
            <a:ext cx="4689745" cy="803654"/>
          </a:xfrm>
        </p:spPr>
        <p:txBody>
          <a:bodyPr/>
          <a:lstStyle/>
          <a:p>
            <a:pPr>
              <a:lnSpc>
                <a:spcPts val="3720"/>
              </a:lnSpc>
            </a:pPr>
            <a:r>
              <a:rPr lang="en-US" dirty="0"/>
              <a:t>Business Model Canvas is een werkplan</a:t>
            </a:r>
          </a:p>
          <a:p>
            <a:pPr>
              <a:lnSpc>
                <a:spcPts val="3720"/>
              </a:lnSpc>
            </a:pPr>
            <a:endParaRPr lang="en-US" dirty="0"/>
          </a:p>
        </p:txBody>
      </p:sp>
      <p:sp>
        <p:nvSpPr>
          <p:cNvPr id="6" name="Text Placeholder 5">
            <a:extLst>
              <a:ext uri="{FF2B5EF4-FFF2-40B4-BE49-F238E27FC236}">
                <a16:creationId xmlns:a16="http://schemas.microsoft.com/office/drawing/2014/main" id="{10C8C770-803B-FAC6-D1CC-A2DFE6C43710}"/>
              </a:ext>
            </a:extLst>
          </p:cNvPr>
          <p:cNvSpPr>
            <a:spLocks noGrp="1"/>
          </p:cNvSpPr>
          <p:nvPr>
            <p:ph type="body" sz="quarter" idx="19"/>
          </p:nvPr>
        </p:nvSpPr>
        <p:spPr>
          <a:xfrm>
            <a:off x="6329360" y="472365"/>
            <a:ext cx="5023490" cy="803654"/>
          </a:xfrm>
        </p:spPr>
        <p:txBody>
          <a:bodyPr/>
          <a:lstStyle/>
          <a:p>
            <a:pPr>
              <a:lnSpc>
                <a:spcPts val="2900"/>
              </a:lnSpc>
            </a:pPr>
            <a:r>
              <a:rPr lang="en-US" dirty="0"/>
              <a:t>De 9 belangrijkste stappen van het Canvas voor storytelling. Let op: stap 4 is opgesplitst in drie delen: </a:t>
            </a:r>
          </a:p>
          <a:p>
            <a:pPr>
              <a:lnSpc>
                <a:spcPts val="2900"/>
              </a:lnSpc>
            </a:pPr>
            <a:endParaRPr lang="en-US" dirty="0"/>
          </a:p>
        </p:txBody>
      </p:sp>
      <p:cxnSp>
        <p:nvCxnSpPr>
          <p:cNvPr id="2" name="Straight Connector 1">
            <a:extLst>
              <a:ext uri="{FF2B5EF4-FFF2-40B4-BE49-F238E27FC236}">
                <a16:creationId xmlns:a16="http://schemas.microsoft.com/office/drawing/2014/main" id="{19E50C06-9884-237F-D4D8-4C87F1640713}"/>
              </a:ext>
            </a:extLst>
          </p:cNvPr>
          <p:cNvCxnSpPr>
            <a:cxnSpLocks/>
          </p:cNvCxnSpPr>
          <p:nvPr/>
        </p:nvCxnSpPr>
        <p:spPr>
          <a:xfrm>
            <a:off x="5943600" y="0"/>
            <a:ext cx="0" cy="1628775"/>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F69EC0F8-799F-1CB5-A4EE-BA031D2742D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31</a:t>
            </a:fld>
            <a:endParaRPr lang="fr-CA" sz="1200" dirty="0"/>
          </a:p>
        </p:txBody>
      </p:sp>
      <p:sp>
        <p:nvSpPr>
          <p:cNvPr id="3" name="Text Placeholder 4">
            <a:extLst>
              <a:ext uri="{FF2B5EF4-FFF2-40B4-BE49-F238E27FC236}">
                <a16:creationId xmlns:a16="http://schemas.microsoft.com/office/drawing/2014/main" id="{16C6C7D0-42B6-1EDB-CFAC-87D1B0005F4F}"/>
              </a:ext>
            </a:extLst>
          </p:cNvPr>
          <p:cNvSpPr txBox="1">
            <a:spLocks/>
          </p:cNvSpPr>
          <p:nvPr/>
        </p:nvSpPr>
        <p:spPr>
          <a:xfrm>
            <a:off x="653780" y="2371724"/>
            <a:ext cx="10699069" cy="4239051"/>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buClr>
                <a:srgbClr val="459597"/>
              </a:buClr>
              <a:buFont typeface="+mj-lt"/>
              <a:buAutoNum type="arabicPeriod" startAt="4"/>
            </a:pPr>
            <a:r>
              <a:rPr lang="en-GB" sz="2200" b="1" dirty="0">
                <a:solidFill>
                  <a:srgbClr val="EC7C69"/>
                </a:solidFill>
                <a:ea typeface="+mn-lt"/>
                <a:cs typeface="+mn-lt"/>
              </a:rPr>
              <a:t>INGREDIËNTEN </a:t>
            </a:r>
            <a:r>
              <a:rPr lang="en-GB" sz="2200" dirty="0">
                <a:solidFill>
                  <a:srgbClr val="414141"/>
                </a:solidFill>
                <a:ea typeface="+mn-lt"/>
                <a:cs typeface="+mn-lt"/>
              </a:rPr>
              <a:t>- Probeer argumenten te bedenken die uw publiek van gedachten kunnen doen veranderen, en zorg ervoor dat u een lijst hebt met rationele, emotionele en/of ethische punten. Wat is uw 'bewijs'? Hebt u voorbeelden of anekdotes? Zoek degene die uw publiek zullen aanspreken. Er zijn verschillende belangrijke ingrediënten die u kunt gebruiken om de reis van uw publiek door het verhaal uit te stippelen. Neem samen met uw team de tijd om een groot aantal van deze ingrediënten te bedenken. Maak u nog geen zorgen over de volgorde, probeer gewoon zoveel mogelijk te bedenken.</a:t>
            </a:r>
          </a:p>
          <a:p>
            <a:pPr marL="457200" indent="-457200">
              <a:lnSpc>
                <a:spcPts val="2340"/>
              </a:lnSpc>
              <a:buClr>
                <a:srgbClr val="459597"/>
              </a:buClr>
              <a:buFont typeface="+mj-lt"/>
              <a:buAutoNum type="arabicPeriod" startAt="4"/>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4"/>
            </a:pPr>
            <a:endParaRPr lang="en-GB" sz="2200" dirty="0">
              <a:solidFill>
                <a:srgbClr val="414141"/>
              </a:solidFill>
            </a:endParaRPr>
          </a:p>
          <a:p>
            <a:pPr marL="228600" indent="-457200">
              <a:lnSpc>
                <a:spcPts val="2340"/>
              </a:lnSpc>
              <a:buClr>
                <a:srgbClr val="459597"/>
              </a:buClr>
              <a:buFont typeface="+mj-lt"/>
              <a:buAutoNum type="arabicPeriod" startAt="4"/>
            </a:pPr>
            <a:endParaRPr lang="en-US" sz="2200" dirty="0">
              <a:solidFill>
                <a:srgbClr val="414141"/>
              </a:solidFill>
            </a:endParaRPr>
          </a:p>
        </p:txBody>
      </p:sp>
      <p:sp>
        <p:nvSpPr>
          <p:cNvPr id="13" name="TextBox 12">
            <a:extLst>
              <a:ext uri="{FF2B5EF4-FFF2-40B4-BE49-F238E27FC236}">
                <a16:creationId xmlns:a16="http://schemas.microsoft.com/office/drawing/2014/main" id="{BC0CCAE2-D5CA-CCE0-732D-27725D71857C}"/>
              </a:ext>
            </a:extLst>
          </p:cNvPr>
          <p:cNvSpPr txBox="1"/>
          <p:nvPr/>
        </p:nvSpPr>
        <p:spPr>
          <a:xfrm>
            <a:off x="653780" y="6108636"/>
            <a:ext cx="6100762" cy="276999"/>
          </a:xfrm>
          <a:prstGeom prst="rect">
            <a:avLst/>
          </a:prstGeom>
          <a:noFill/>
        </p:spPr>
        <p:txBody>
          <a:bodyPr wrap="square">
            <a:spAutoFit/>
          </a:bodyPr>
          <a:lstStyle/>
          <a:p>
            <a:pPr indent="0"/>
            <a:r>
              <a:rPr lang="en-GB" sz="1200" dirty="0">
                <a:solidFill>
                  <a:srgbClr val="414141"/>
                </a:solidFill>
                <a:ea typeface="Calibri"/>
                <a:cs typeface="Calibri"/>
              </a:rPr>
              <a:t>Bron</a:t>
            </a:r>
            <a:r>
              <a:rPr lang="en-GB" sz="1200" b="1" dirty="0">
                <a:solidFill>
                  <a:srgbClr val="414141"/>
                </a:solidFill>
                <a:ea typeface="Calibri"/>
                <a:cs typeface="Calibri"/>
              </a:rPr>
              <a:t>:</a:t>
            </a:r>
            <a:r>
              <a:rPr lang="en-GB" sz="1200" dirty="0">
                <a:solidFill>
                  <a:srgbClr val="459597"/>
                </a:solidFill>
                <a:ea typeface="+mn-lt"/>
                <a:cs typeface="+mn-lt"/>
                <a:hlinkClick r:id="rId2">
                  <a:extLst>
                    <a:ext uri="{A12FA001-AC4F-418D-AE19-62706E023703}">
                      <ahyp:hlinkClr xmlns:ahyp="http://schemas.microsoft.com/office/drawing/2018/hyperlinkcolor" val="tx"/>
                    </a:ext>
                  </a:extLst>
                </a:hlinkClick>
              </a:rPr>
              <a:t> https://brucey.com.au/resources/storytelling-canvas</a:t>
            </a:r>
            <a:r>
              <a:rPr lang="en-GB" sz="1200" dirty="0">
                <a:solidFill>
                  <a:srgbClr val="459597"/>
                </a:solidFill>
                <a:ea typeface="+mn-lt"/>
                <a:cs typeface="+mn-lt"/>
              </a:rPr>
              <a:t> </a:t>
            </a:r>
          </a:p>
        </p:txBody>
      </p:sp>
    </p:spTree>
    <p:extLst>
      <p:ext uri="{BB962C8B-B14F-4D97-AF65-F5344CB8AC3E}">
        <p14:creationId xmlns:p14="http://schemas.microsoft.com/office/powerpoint/2010/main" val="17283245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24203-E836-A39A-77B3-E64862DE5D8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CC7A5C2-BCAB-FDCE-7DBA-CCBA5CCF9781}"/>
              </a:ext>
            </a:extLst>
          </p:cNvPr>
          <p:cNvSpPr>
            <a:spLocks noGrp="1"/>
          </p:cNvSpPr>
          <p:nvPr>
            <p:ph type="body" sz="quarter" idx="16"/>
          </p:nvPr>
        </p:nvSpPr>
        <p:spPr>
          <a:xfrm>
            <a:off x="653780" y="472365"/>
            <a:ext cx="4689745" cy="803654"/>
          </a:xfrm>
        </p:spPr>
        <p:txBody>
          <a:bodyPr/>
          <a:lstStyle/>
          <a:p>
            <a:pPr>
              <a:lnSpc>
                <a:spcPts val="3720"/>
              </a:lnSpc>
            </a:pPr>
            <a:r>
              <a:rPr lang="en-US" dirty="0"/>
              <a:t>Business Model Canvas is een werkplan</a:t>
            </a:r>
          </a:p>
          <a:p>
            <a:pPr>
              <a:lnSpc>
                <a:spcPts val="3720"/>
              </a:lnSpc>
            </a:pPr>
            <a:endParaRPr lang="en-US" dirty="0"/>
          </a:p>
        </p:txBody>
      </p:sp>
      <p:sp>
        <p:nvSpPr>
          <p:cNvPr id="6" name="Text Placeholder 5">
            <a:extLst>
              <a:ext uri="{FF2B5EF4-FFF2-40B4-BE49-F238E27FC236}">
                <a16:creationId xmlns:a16="http://schemas.microsoft.com/office/drawing/2014/main" id="{DB24C1EF-2D1E-F44C-737A-1E3AC3B63EC4}"/>
              </a:ext>
            </a:extLst>
          </p:cNvPr>
          <p:cNvSpPr>
            <a:spLocks noGrp="1"/>
          </p:cNvSpPr>
          <p:nvPr>
            <p:ph type="body" sz="quarter" idx="19"/>
          </p:nvPr>
        </p:nvSpPr>
        <p:spPr>
          <a:xfrm>
            <a:off x="6329360" y="472365"/>
            <a:ext cx="5023490" cy="803654"/>
          </a:xfrm>
        </p:spPr>
        <p:txBody>
          <a:bodyPr/>
          <a:lstStyle/>
          <a:p>
            <a:pPr>
              <a:lnSpc>
                <a:spcPts val="2900"/>
              </a:lnSpc>
            </a:pPr>
            <a:r>
              <a:rPr lang="en-US" dirty="0"/>
              <a:t>De 9 belangrijkste stappen van het Canvas voor storytelling. Let op: stap 4 is opgesplitst in drie delen: </a:t>
            </a:r>
          </a:p>
          <a:p>
            <a:pPr>
              <a:lnSpc>
                <a:spcPts val="2900"/>
              </a:lnSpc>
            </a:pPr>
            <a:endParaRPr lang="en-US" dirty="0"/>
          </a:p>
        </p:txBody>
      </p:sp>
      <p:cxnSp>
        <p:nvCxnSpPr>
          <p:cNvPr id="2" name="Straight Connector 1">
            <a:extLst>
              <a:ext uri="{FF2B5EF4-FFF2-40B4-BE49-F238E27FC236}">
                <a16:creationId xmlns:a16="http://schemas.microsoft.com/office/drawing/2014/main" id="{833167D3-1939-9B1B-13D8-3B0B34752ACD}"/>
              </a:ext>
            </a:extLst>
          </p:cNvPr>
          <p:cNvCxnSpPr>
            <a:cxnSpLocks/>
          </p:cNvCxnSpPr>
          <p:nvPr/>
        </p:nvCxnSpPr>
        <p:spPr>
          <a:xfrm>
            <a:off x="5943600" y="0"/>
            <a:ext cx="0" cy="1628775"/>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B54D4261-F989-681A-FC72-640CDB05531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32</a:t>
            </a:fld>
            <a:endParaRPr lang="fr-CA" sz="1200" dirty="0"/>
          </a:p>
        </p:txBody>
      </p:sp>
      <p:sp>
        <p:nvSpPr>
          <p:cNvPr id="3" name="Text Placeholder 4">
            <a:extLst>
              <a:ext uri="{FF2B5EF4-FFF2-40B4-BE49-F238E27FC236}">
                <a16:creationId xmlns:a16="http://schemas.microsoft.com/office/drawing/2014/main" id="{4530EAFF-1C59-1B8E-64A5-D3B814233AF9}"/>
              </a:ext>
            </a:extLst>
          </p:cNvPr>
          <p:cNvSpPr txBox="1">
            <a:spLocks/>
          </p:cNvSpPr>
          <p:nvPr/>
        </p:nvSpPr>
        <p:spPr>
          <a:xfrm>
            <a:off x="653781" y="2008084"/>
            <a:ext cx="10884440" cy="4239051"/>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buClr>
                <a:srgbClr val="459597"/>
              </a:buClr>
              <a:buFont typeface="+mj-lt"/>
              <a:buAutoNum type="arabicPeriod" startAt="4"/>
            </a:pPr>
            <a:r>
              <a:rPr lang="en-GB" sz="2200" b="1" dirty="0">
                <a:solidFill>
                  <a:srgbClr val="EC7C69"/>
                </a:solidFill>
                <a:ea typeface="+mn-lt"/>
                <a:cs typeface="+mn-lt"/>
              </a:rPr>
              <a:t>DE EMOTIONELE ROLLERCOASTER IN DRIE AKTEN </a:t>
            </a:r>
            <a:r>
              <a:rPr lang="en-GB" sz="2200" dirty="0">
                <a:solidFill>
                  <a:srgbClr val="414141"/>
                </a:solidFill>
                <a:ea typeface="+mn-lt"/>
                <a:cs typeface="+mn-lt"/>
              </a:rPr>
              <a:t>- Een goed verhaal is geen vlakke lijn; het kent ups en downs. Nu is het tijd om na te denken over hoe u uw eigen emotionele rollercoaster kunt ontwerpen. Waar ligt uw climaxmoment? Dat is het moment dat u wilt gebruiken om uw belangrijkste punt te maken. Zoals de meeste goede verhalen is het verhaalcanvas verdeeld in drie delen: een begin, een midden en een einde. In het begin zet je de toon. In het midden komt de kern van het verhaal. En aan het einde wil je je publiek achterlaten in een nieuwe gemoedstoestand. Verdeel de argumenten, voorbeelden en anekdotes. En voeg voor de zekerheid een beetje </a:t>
            </a:r>
            <a:r>
              <a:rPr lang="en-GB" sz="2200" dirty="0" err="1">
                <a:solidFill>
                  <a:srgbClr val="414141"/>
                </a:solidFill>
                <a:ea typeface="+mn-lt"/>
                <a:cs typeface="+mn-lt"/>
              </a:rPr>
              <a:t>humor</a:t>
            </a:r>
            <a:r>
              <a:rPr lang="en-GB" sz="2200" dirty="0">
                <a:solidFill>
                  <a:srgbClr val="414141"/>
                </a:solidFill>
                <a:ea typeface="+mn-lt"/>
                <a:cs typeface="+mn-lt"/>
              </a:rPr>
              <a:t> toe aan de drie delen. Bekijk nu nog eens de emotionele achtbaan. Volgt u uw idee nog steeds? Of wilt u het aanpassen?  Houd bij het ordenen van de verschillende onderdelen van uw verhaal rekening met verschillende luisterstijlen. Richt u eerst op de rationele, georganiseerde luisteraars; zij willen een duidelijk beeld krijgen van waar u het over hebt om te kunnen beslissen of ze überhaupt willen luisteren. Maar vergeet de anderen niet. Emotionele luisteraars zijn geduldiger, maar ze hebben wel emotie nodig, anders raken ze verveeld.</a:t>
            </a:r>
          </a:p>
          <a:p>
            <a:pPr marL="457200" indent="-457200">
              <a:lnSpc>
                <a:spcPts val="2340"/>
              </a:lnSpc>
              <a:buClr>
                <a:srgbClr val="459597"/>
              </a:buClr>
              <a:buFont typeface="+mj-lt"/>
              <a:buAutoNum type="arabicPeriod" startAt="4"/>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4"/>
            </a:pPr>
            <a:endParaRPr lang="en-GB" sz="2200" dirty="0">
              <a:solidFill>
                <a:srgbClr val="414141"/>
              </a:solidFill>
            </a:endParaRPr>
          </a:p>
          <a:p>
            <a:pPr marL="228600" indent="-457200">
              <a:lnSpc>
                <a:spcPts val="2340"/>
              </a:lnSpc>
              <a:buClr>
                <a:srgbClr val="459597"/>
              </a:buClr>
              <a:buFont typeface="+mj-lt"/>
              <a:buAutoNum type="arabicPeriod" startAt="4"/>
            </a:pPr>
            <a:endParaRPr lang="en-US" sz="2200" dirty="0">
              <a:solidFill>
                <a:srgbClr val="414141"/>
              </a:solidFill>
            </a:endParaRPr>
          </a:p>
        </p:txBody>
      </p:sp>
      <p:sp>
        <p:nvSpPr>
          <p:cNvPr id="13" name="TextBox 12">
            <a:extLst>
              <a:ext uri="{FF2B5EF4-FFF2-40B4-BE49-F238E27FC236}">
                <a16:creationId xmlns:a16="http://schemas.microsoft.com/office/drawing/2014/main" id="{F6B200F9-D540-84EF-CE7E-447C207D731C}"/>
              </a:ext>
            </a:extLst>
          </p:cNvPr>
          <p:cNvSpPr txBox="1"/>
          <p:nvPr/>
        </p:nvSpPr>
        <p:spPr>
          <a:xfrm>
            <a:off x="1110980" y="6316493"/>
            <a:ext cx="6100762" cy="276999"/>
          </a:xfrm>
          <a:prstGeom prst="rect">
            <a:avLst/>
          </a:prstGeom>
          <a:noFill/>
        </p:spPr>
        <p:txBody>
          <a:bodyPr wrap="square">
            <a:spAutoFit/>
          </a:bodyPr>
          <a:lstStyle/>
          <a:p>
            <a:pPr indent="0"/>
            <a:r>
              <a:rPr lang="en-GB" sz="1200" dirty="0">
                <a:solidFill>
                  <a:srgbClr val="414141"/>
                </a:solidFill>
                <a:ea typeface="Calibri"/>
                <a:cs typeface="Calibri"/>
              </a:rPr>
              <a:t>Bron</a:t>
            </a:r>
            <a:r>
              <a:rPr lang="en-GB" sz="1200" b="1" dirty="0">
                <a:solidFill>
                  <a:srgbClr val="414141"/>
                </a:solidFill>
                <a:ea typeface="Calibri"/>
                <a:cs typeface="Calibri"/>
              </a:rPr>
              <a:t>:</a:t>
            </a:r>
            <a:r>
              <a:rPr lang="en-GB" sz="1200" dirty="0">
                <a:solidFill>
                  <a:srgbClr val="459597"/>
                </a:solidFill>
                <a:ea typeface="+mn-lt"/>
                <a:cs typeface="+mn-lt"/>
                <a:hlinkClick r:id="rId2">
                  <a:extLst>
                    <a:ext uri="{A12FA001-AC4F-418D-AE19-62706E023703}">
                      <ahyp:hlinkClr xmlns:ahyp="http://schemas.microsoft.com/office/drawing/2018/hyperlinkcolor" val="tx"/>
                    </a:ext>
                  </a:extLst>
                </a:hlinkClick>
              </a:rPr>
              <a:t> https://brucey.com.au/resources/storytelling-canvas</a:t>
            </a:r>
            <a:r>
              <a:rPr lang="en-GB" sz="1200" dirty="0">
                <a:solidFill>
                  <a:srgbClr val="459597"/>
                </a:solidFill>
                <a:ea typeface="+mn-lt"/>
                <a:cs typeface="+mn-lt"/>
              </a:rPr>
              <a:t> </a:t>
            </a:r>
          </a:p>
        </p:txBody>
      </p:sp>
    </p:spTree>
    <p:extLst>
      <p:ext uri="{BB962C8B-B14F-4D97-AF65-F5344CB8AC3E}">
        <p14:creationId xmlns:p14="http://schemas.microsoft.com/office/powerpoint/2010/main" val="9801464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42719-1DA9-B7E9-744D-3C2431542BE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E5BC4F8-F159-ACC4-C833-B412E10B702F}"/>
              </a:ext>
            </a:extLst>
          </p:cNvPr>
          <p:cNvSpPr>
            <a:spLocks noGrp="1"/>
          </p:cNvSpPr>
          <p:nvPr>
            <p:ph type="body" sz="quarter" idx="16"/>
          </p:nvPr>
        </p:nvSpPr>
        <p:spPr>
          <a:xfrm>
            <a:off x="653780" y="472365"/>
            <a:ext cx="4689745" cy="803654"/>
          </a:xfrm>
        </p:spPr>
        <p:txBody>
          <a:bodyPr/>
          <a:lstStyle/>
          <a:p>
            <a:pPr>
              <a:lnSpc>
                <a:spcPts val="3720"/>
              </a:lnSpc>
            </a:pPr>
            <a:r>
              <a:rPr lang="en-US" dirty="0"/>
              <a:t>Business Model Canvas is een werkplan</a:t>
            </a:r>
          </a:p>
          <a:p>
            <a:pPr>
              <a:lnSpc>
                <a:spcPts val="3720"/>
              </a:lnSpc>
            </a:pPr>
            <a:endParaRPr lang="en-US" dirty="0"/>
          </a:p>
        </p:txBody>
      </p:sp>
      <p:sp>
        <p:nvSpPr>
          <p:cNvPr id="6" name="Text Placeholder 5">
            <a:extLst>
              <a:ext uri="{FF2B5EF4-FFF2-40B4-BE49-F238E27FC236}">
                <a16:creationId xmlns:a16="http://schemas.microsoft.com/office/drawing/2014/main" id="{5D90D1B9-FBB2-620E-5D63-D9C0ACECE1A6}"/>
              </a:ext>
            </a:extLst>
          </p:cNvPr>
          <p:cNvSpPr>
            <a:spLocks noGrp="1"/>
          </p:cNvSpPr>
          <p:nvPr>
            <p:ph type="body" sz="quarter" idx="19"/>
          </p:nvPr>
        </p:nvSpPr>
        <p:spPr>
          <a:xfrm>
            <a:off x="6329360" y="472365"/>
            <a:ext cx="5023490" cy="803654"/>
          </a:xfrm>
        </p:spPr>
        <p:txBody>
          <a:bodyPr/>
          <a:lstStyle/>
          <a:p>
            <a:pPr>
              <a:lnSpc>
                <a:spcPts val="2900"/>
              </a:lnSpc>
            </a:pPr>
            <a:r>
              <a:rPr lang="en-US" dirty="0"/>
              <a:t>De 9 belangrijkste stappen van het Canvas voor storytelling. Let op: stap 4 is opgesplitst in drie delen: </a:t>
            </a:r>
          </a:p>
          <a:p>
            <a:pPr>
              <a:lnSpc>
                <a:spcPts val="2900"/>
              </a:lnSpc>
            </a:pPr>
            <a:endParaRPr lang="en-US" dirty="0"/>
          </a:p>
        </p:txBody>
      </p:sp>
      <p:cxnSp>
        <p:nvCxnSpPr>
          <p:cNvPr id="2" name="Straight Connector 1">
            <a:extLst>
              <a:ext uri="{FF2B5EF4-FFF2-40B4-BE49-F238E27FC236}">
                <a16:creationId xmlns:a16="http://schemas.microsoft.com/office/drawing/2014/main" id="{39B13DDD-A2CA-34FE-D8DD-12514367F115}"/>
              </a:ext>
            </a:extLst>
          </p:cNvPr>
          <p:cNvCxnSpPr>
            <a:cxnSpLocks/>
          </p:cNvCxnSpPr>
          <p:nvPr/>
        </p:nvCxnSpPr>
        <p:spPr>
          <a:xfrm>
            <a:off x="5943600" y="0"/>
            <a:ext cx="0" cy="1628775"/>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3E202ABB-237D-A1B1-9D90-3720C09CBA2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33</a:t>
            </a:fld>
            <a:endParaRPr lang="fr-CA" sz="1200" dirty="0"/>
          </a:p>
        </p:txBody>
      </p:sp>
      <p:sp>
        <p:nvSpPr>
          <p:cNvPr id="3" name="Text Placeholder 4">
            <a:extLst>
              <a:ext uri="{FF2B5EF4-FFF2-40B4-BE49-F238E27FC236}">
                <a16:creationId xmlns:a16="http://schemas.microsoft.com/office/drawing/2014/main" id="{F68DE24E-8B91-716D-8D08-FE31945A9C06}"/>
              </a:ext>
            </a:extLst>
          </p:cNvPr>
          <p:cNvSpPr txBox="1">
            <a:spLocks/>
          </p:cNvSpPr>
          <p:nvPr/>
        </p:nvSpPr>
        <p:spPr>
          <a:xfrm>
            <a:off x="653781" y="2008084"/>
            <a:ext cx="10884440" cy="4239051"/>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buClr>
                <a:srgbClr val="459597"/>
              </a:buClr>
              <a:buFont typeface="+mj-lt"/>
              <a:buAutoNum type="arabicPeriod" startAt="4"/>
            </a:pPr>
            <a:r>
              <a:rPr lang="en-GB" sz="2200" b="1" dirty="0">
                <a:solidFill>
                  <a:srgbClr val="EC7C69"/>
                </a:solidFill>
                <a:ea typeface="+mn-lt"/>
                <a:cs typeface="+mn-lt"/>
              </a:rPr>
              <a:t>VOORAF </a:t>
            </a:r>
            <a:r>
              <a:rPr lang="en-GB" sz="2200" dirty="0">
                <a:solidFill>
                  <a:srgbClr val="414141"/>
                </a:solidFill>
                <a:ea typeface="+mn-lt"/>
                <a:cs typeface="+mn-lt"/>
              </a:rPr>
              <a:t>- Om betekenisvol te zijn, moet uw verhaal uw publiek op een of andere manier veranderen. Hun overtuigingen, emoties of kennis moeten zijn getransformeerd tegen de tijd dat u klaar bent. Wat voelen, denken, weten, willen enz. uw toehoorders over de onderwerpen in uw verhaal voordat ze het horen? Ook hier kunt u weer verwijzen naar uw persona en naar de customer journey.</a:t>
            </a:r>
          </a:p>
          <a:p>
            <a:pPr marL="457200" indent="-457200">
              <a:lnSpc>
                <a:spcPts val="2340"/>
              </a:lnSpc>
              <a:buClr>
                <a:srgbClr val="459597"/>
              </a:buClr>
              <a:buFont typeface="+mj-lt"/>
              <a:buAutoNum type="arabicPeriod" startAt="4"/>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4"/>
            </a:pPr>
            <a:r>
              <a:rPr lang="en-GB" sz="2200" b="1" dirty="0">
                <a:solidFill>
                  <a:srgbClr val="EC7C69"/>
                </a:solidFill>
                <a:ea typeface="+mn-lt"/>
                <a:cs typeface="+mn-lt"/>
              </a:rPr>
              <a:t>ZET DE SCÈNE </a:t>
            </a:r>
            <a:r>
              <a:rPr lang="en-GB" sz="2200" dirty="0">
                <a:solidFill>
                  <a:srgbClr val="414141"/>
                </a:solidFill>
                <a:ea typeface="+mn-lt"/>
                <a:cs typeface="+mn-lt"/>
              </a:rPr>
              <a:t>- Creëer een context (gebaseerd op emotie, ethiek of feiten) die het publiek helpt om in de stemming te komen. Het is belangrijk om vroeg de aandacht van uw publiek te trekken.</a:t>
            </a:r>
          </a:p>
          <a:p>
            <a:pPr marL="457200" indent="-457200">
              <a:lnSpc>
                <a:spcPts val="2340"/>
              </a:lnSpc>
              <a:buClr>
                <a:srgbClr val="459597"/>
              </a:buClr>
              <a:buFont typeface="+mj-lt"/>
              <a:buAutoNum type="arabicPeriod" startAt="4"/>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4"/>
            </a:pPr>
            <a:r>
              <a:rPr lang="en-GB" sz="2200" b="1" dirty="0">
                <a:solidFill>
                  <a:srgbClr val="EC7C69"/>
                </a:solidFill>
                <a:ea typeface="+mn-lt"/>
                <a:cs typeface="+mn-lt"/>
              </a:rPr>
              <a:t>MAAK UW PUNT DUIDELIJK </a:t>
            </a:r>
            <a:r>
              <a:rPr lang="en-GB" sz="2200" dirty="0">
                <a:solidFill>
                  <a:srgbClr val="414141"/>
                </a:solidFill>
                <a:ea typeface="+mn-lt"/>
                <a:cs typeface="+mn-lt"/>
              </a:rPr>
              <a:t>- Wat is de belangrijkste boodschap die u wilt overbrengen en die zal helpen om een verandering in de houding van het publiek teweeg te brengen?</a:t>
            </a:r>
          </a:p>
          <a:p>
            <a:pPr marL="457200" indent="-457200">
              <a:lnSpc>
                <a:spcPts val="2340"/>
              </a:lnSpc>
              <a:buClr>
                <a:srgbClr val="459597"/>
              </a:buClr>
              <a:buFont typeface="+mj-lt"/>
              <a:buAutoNum type="arabicPeriod" startAt="4"/>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4"/>
            </a:pPr>
            <a:endParaRPr lang="en-GB" sz="2200" dirty="0">
              <a:solidFill>
                <a:srgbClr val="414141"/>
              </a:solidFill>
            </a:endParaRPr>
          </a:p>
          <a:p>
            <a:pPr marL="228600" indent="-457200">
              <a:lnSpc>
                <a:spcPts val="2340"/>
              </a:lnSpc>
              <a:buClr>
                <a:srgbClr val="459597"/>
              </a:buClr>
              <a:buFont typeface="+mj-lt"/>
              <a:buAutoNum type="arabicPeriod" startAt="4"/>
            </a:pPr>
            <a:endParaRPr lang="en-US" sz="2200" dirty="0">
              <a:solidFill>
                <a:srgbClr val="414141"/>
              </a:solidFill>
            </a:endParaRPr>
          </a:p>
        </p:txBody>
      </p:sp>
      <p:sp>
        <p:nvSpPr>
          <p:cNvPr id="13" name="TextBox 12">
            <a:extLst>
              <a:ext uri="{FF2B5EF4-FFF2-40B4-BE49-F238E27FC236}">
                <a16:creationId xmlns:a16="http://schemas.microsoft.com/office/drawing/2014/main" id="{AC1CCBC7-74A5-130A-414A-D612284C8EEB}"/>
              </a:ext>
            </a:extLst>
          </p:cNvPr>
          <p:cNvSpPr txBox="1"/>
          <p:nvPr/>
        </p:nvSpPr>
        <p:spPr>
          <a:xfrm>
            <a:off x="1110980" y="6316493"/>
            <a:ext cx="6100762" cy="276999"/>
          </a:xfrm>
          <a:prstGeom prst="rect">
            <a:avLst/>
          </a:prstGeom>
          <a:noFill/>
        </p:spPr>
        <p:txBody>
          <a:bodyPr wrap="square">
            <a:spAutoFit/>
          </a:bodyPr>
          <a:lstStyle/>
          <a:p>
            <a:pPr indent="0"/>
            <a:r>
              <a:rPr lang="en-GB" sz="1200" dirty="0">
                <a:solidFill>
                  <a:srgbClr val="414141"/>
                </a:solidFill>
                <a:ea typeface="Calibri"/>
                <a:cs typeface="Calibri"/>
              </a:rPr>
              <a:t>Bron</a:t>
            </a:r>
            <a:r>
              <a:rPr lang="en-GB" sz="1200" b="1" dirty="0">
                <a:solidFill>
                  <a:srgbClr val="414141"/>
                </a:solidFill>
                <a:ea typeface="Calibri"/>
                <a:cs typeface="Calibri"/>
              </a:rPr>
              <a:t>:</a:t>
            </a:r>
            <a:r>
              <a:rPr lang="en-GB" sz="1200" dirty="0">
                <a:solidFill>
                  <a:srgbClr val="459597"/>
                </a:solidFill>
                <a:ea typeface="+mn-lt"/>
                <a:cs typeface="+mn-lt"/>
                <a:hlinkClick r:id="rId2">
                  <a:extLst>
                    <a:ext uri="{A12FA001-AC4F-418D-AE19-62706E023703}">
                      <ahyp:hlinkClr xmlns:ahyp="http://schemas.microsoft.com/office/drawing/2018/hyperlinkcolor" val="tx"/>
                    </a:ext>
                  </a:extLst>
                </a:hlinkClick>
              </a:rPr>
              <a:t> https://brucey.com.au/resources/storytelling-canvas</a:t>
            </a:r>
            <a:r>
              <a:rPr lang="en-GB" sz="1200" dirty="0">
                <a:solidFill>
                  <a:srgbClr val="459597"/>
                </a:solidFill>
                <a:ea typeface="+mn-lt"/>
                <a:cs typeface="+mn-lt"/>
              </a:rPr>
              <a:t> </a:t>
            </a:r>
          </a:p>
        </p:txBody>
      </p:sp>
    </p:spTree>
    <p:extLst>
      <p:ext uri="{BB962C8B-B14F-4D97-AF65-F5344CB8AC3E}">
        <p14:creationId xmlns:p14="http://schemas.microsoft.com/office/powerpoint/2010/main" val="25721101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13DD2-64BE-A9DB-94FC-20C3743B482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1C03B41-0393-E5B6-B975-E0E50674B2FC}"/>
              </a:ext>
            </a:extLst>
          </p:cNvPr>
          <p:cNvSpPr>
            <a:spLocks noGrp="1"/>
          </p:cNvSpPr>
          <p:nvPr>
            <p:ph type="body" sz="quarter" idx="16"/>
          </p:nvPr>
        </p:nvSpPr>
        <p:spPr>
          <a:xfrm>
            <a:off x="653780" y="472365"/>
            <a:ext cx="4689745" cy="803654"/>
          </a:xfrm>
        </p:spPr>
        <p:txBody>
          <a:bodyPr/>
          <a:lstStyle/>
          <a:p>
            <a:pPr>
              <a:lnSpc>
                <a:spcPts val="3720"/>
              </a:lnSpc>
            </a:pPr>
            <a:r>
              <a:rPr lang="en-US" dirty="0"/>
              <a:t>Business Model Canvas is een werkplan</a:t>
            </a:r>
          </a:p>
          <a:p>
            <a:pPr>
              <a:lnSpc>
                <a:spcPts val="3720"/>
              </a:lnSpc>
            </a:pPr>
            <a:endParaRPr lang="en-US" dirty="0"/>
          </a:p>
        </p:txBody>
      </p:sp>
      <p:sp>
        <p:nvSpPr>
          <p:cNvPr id="6" name="Text Placeholder 5">
            <a:extLst>
              <a:ext uri="{FF2B5EF4-FFF2-40B4-BE49-F238E27FC236}">
                <a16:creationId xmlns:a16="http://schemas.microsoft.com/office/drawing/2014/main" id="{3B8CEC35-AEA6-C03B-BAFF-6C2C0668BEC4}"/>
              </a:ext>
            </a:extLst>
          </p:cNvPr>
          <p:cNvSpPr>
            <a:spLocks noGrp="1"/>
          </p:cNvSpPr>
          <p:nvPr>
            <p:ph type="body" sz="quarter" idx="19"/>
          </p:nvPr>
        </p:nvSpPr>
        <p:spPr>
          <a:xfrm>
            <a:off x="6329360" y="472365"/>
            <a:ext cx="5023490" cy="803654"/>
          </a:xfrm>
        </p:spPr>
        <p:txBody>
          <a:bodyPr/>
          <a:lstStyle/>
          <a:p>
            <a:pPr>
              <a:lnSpc>
                <a:spcPts val="2900"/>
              </a:lnSpc>
            </a:pPr>
            <a:r>
              <a:rPr lang="en-US" dirty="0"/>
              <a:t>De 9 belangrijkste stappen van het Canvas voor storytelling. Let op: stap 4 is opgesplitst in drie delen: </a:t>
            </a:r>
          </a:p>
          <a:p>
            <a:pPr>
              <a:lnSpc>
                <a:spcPts val="2900"/>
              </a:lnSpc>
            </a:pPr>
            <a:endParaRPr lang="en-US" dirty="0"/>
          </a:p>
        </p:txBody>
      </p:sp>
      <p:cxnSp>
        <p:nvCxnSpPr>
          <p:cNvPr id="2" name="Straight Connector 1">
            <a:extLst>
              <a:ext uri="{FF2B5EF4-FFF2-40B4-BE49-F238E27FC236}">
                <a16:creationId xmlns:a16="http://schemas.microsoft.com/office/drawing/2014/main" id="{A2BEFBFB-0EC0-9665-8ABC-D102314A7F05}"/>
              </a:ext>
            </a:extLst>
          </p:cNvPr>
          <p:cNvCxnSpPr>
            <a:cxnSpLocks/>
          </p:cNvCxnSpPr>
          <p:nvPr/>
        </p:nvCxnSpPr>
        <p:spPr>
          <a:xfrm>
            <a:off x="5943600" y="0"/>
            <a:ext cx="0" cy="1628775"/>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17F47F28-EC22-518F-61D9-01D97CC1137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34</a:t>
            </a:fld>
            <a:endParaRPr lang="fr-CA" sz="1200" dirty="0"/>
          </a:p>
        </p:txBody>
      </p:sp>
      <p:sp>
        <p:nvSpPr>
          <p:cNvPr id="3" name="Text Placeholder 4">
            <a:extLst>
              <a:ext uri="{FF2B5EF4-FFF2-40B4-BE49-F238E27FC236}">
                <a16:creationId xmlns:a16="http://schemas.microsoft.com/office/drawing/2014/main" id="{EA97B9B3-3D9C-FC20-97F8-B6F8E6592751}"/>
              </a:ext>
            </a:extLst>
          </p:cNvPr>
          <p:cNvSpPr txBox="1">
            <a:spLocks/>
          </p:cNvSpPr>
          <p:nvPr/>
        </p:nvSpPr>
        <p:spPr>
          <a:xfrm>
            <a:off x="653781" y="2271713"/>
            <a:ext cx="10884440" cy="3975422"/>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buClr>
                <a:srgbClr val="459597"/>
              </a:buClr>
              <a:buFont typeface="+mj-lt"/>
              <a:buAutoNum type="arabicPeriod" startAt="7"/>
            </a:pPr>
            <a:r>
              <a:rPr lang="en-GB" sz="2200" b="1" dirty="0">
                <a:solidFill>
                  <a:srgbClr val="EC7C69"/>
                </a:solidFill>
                <a:ea typeface="+mn-lt"/>
                <a:cs typeface="+mn-lt"/>
              </a:rPr>
              <a:t>CONCLUSIE </a:t>
            </a:r>
            <a:r>
              <a:rPr lang="en-GB" sz="2200" dirty="0">
                <a:solidFill>
                  <a:srgbClr val="414141"/>
                </a:solidFill>
                <a:ea typeface="+mn-lt"/>
                <a:cs typeface="+mn-lt"/>
              </a:rPr>
              <a:t>- Hoe sluit u het verhaal af? Wat is uw oproep tot actie?</a:t>
            </a:r>
          </a:p>
          <a:p>
            <a:pPr marL="457200" indent="-457200">
              <a:lnSpc>
                <a:spcPts val="2340"/>
              </a:lnSpc>
              <a:buClr>
                <a:srgbClr val="459597"/>
              </a:buClr>
              <a:buFont typeface="+mj-lt"/>
              <a:buAutoNum type="arabicPeriod" startAt="7"/>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7"/>
            </a:pPr>
            <a:r>
              <a:rPr lang="en-GB" sz="2200" b="1" dirty="0">
                <a:solidFill>
                  <a:srgbClr val="EC7C69"/>
                </a:solidFill>
                <a:ea typeface="+mn-lt"/>
                <a:cs typeface="+mn-lt"/>
              </a:rPr>
              <a:t>NA </a:t>
            </a:r>
            <a:r>
              <a:rPr lang="en-GB" sz="2200" dirty="0">
                <a:solidFill>
                  <a:srgbClr val="414141"/>
                </a:solidFill>
                <a:ea typeface="+mn-lt"/>
                <a:cs typeface="+mn-lt"/>
              </a:rPr>
              <a:t>- Hoe voelen, denken, weten, willen enz. de toehoorders zich nadat ze het verhaal hebben gehoord? Wees specifiek.</a:t>
            </a:r>
          </a:p>
          <a:p>
            <a:pPr marL="457200" indent="-457200">
              <a:lnSpc>
                <a:spcPts val="2340"/>
              </a:lnSpc>
              <a:buClr>
                <a:srgbClr val="459597"/>
              </a:buClr>
              <a:buFont typeface="+mj-lt"/>
              <a:buAutoNum type="arabicPeriod" startAt="7"/>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7"/>
            </a:pPr>
            <a:r>
              <a:rPr lang="en-GB" sz="2200" b="1" dirty="0">
                <a:solidFill>
                  <a:srgbClr val="EC7C69"/>
                </a:solidFill>
                <a:ea typeface="+mn-lt"/>
                <a:cs typeface="+mn-lt"/>
              </a:rPr>
              <a:t>BLUEPRINT </a:t>
            </a:r>
            <a:r>
              <a:rPr lang="en-GB" sz="2200" dirty="0">
                <a:solidFill>
                  <a:srgbClr val="414141"/>
                </a:solidFill>
                <a:ea typeface="+mn-lt"/>
                <a:cs typeface="+mn-lt"/>
              </a:rPr>
              <a:t>- Goed werk - je hebt nu de blauwdruk van je verhaal. Dat is de eerste stap. Ga nu aan de slag met schrijven en test het met een kritisch publiek om te begrijpen waar het het meest resoneert en waar mensen hun interesse verloren. </a:t>
            </a:r>
          </a:p>
          <a:p>
            <a:pPr marL="457200" indent="-457200">
              <a:lnSpc>
                <a:spcPts val="2340"/>
              </a:lnSpc>
              <a:buClr>
                <a:srgbClr val="459597"/>
              </a:buClr>
              <a:buFont typeface="+mj-lt"/>
              <a:buAutoNum type="arabicPeriod" startAt="7"/>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7"/>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7"/>
            </a:pPr>
            <a:endParaRPr lang="en-GB" sz="2200" dirty="0">
              <a:solidFill>
                <a:srgbClr val="414141"/>
              </a:solidFill>
            </a:endParaRPr>
          </a:p>
          <a:p>
            <a:pPr marL="228600" indent="-457200">
              <a:lnSpc>
                <a:spcPts val="2340"/>
              </a:lnSpc>
              <a:buClr>
                <a:srgbClr val="459597"/>
              </a:buClr>
              <a:buFont typeface="+mj-lt"/>
              <a:buAutoNum type="arabicPeriod" startAt="7"/>
            </a:pPr>
            <a:endParaRPr lang="en-US" sz="2200" dirty="0">
              <a:solidFill>
                <a:srgbClr val="414141"/>
              </a:solidFill>
            </a:endParaRPr>
          </a:p>
        </p:txBody>
      </p:sp>
      <p:sp>
        <p:nvSpPr>
          <p:cNvPr id="13" name="TextBox 12">
            <a:extLst>
              <a:ext uri="{FF2B5EF4-FFF2-40B4-BE49-F238E27FC236}">
                <a16:creationId xmlns:a16="http://schemas.microsoft.com/office/drawing/2014/main" id="{EC151C7E-F130-6089-91E4-480CD7DE869F}"/>
              </a:ext>
            </a:extLst>
          </p:cNvPr>
          <p:cNvSpPr txBox="1"/>
          <p:nvPr/>
        </p:nvSpPr>
        <p:spPr>
          <a:xfrm>
            <a:off x="1110980" y="6316493"/>
            <a:ext cx="6100762" cy="276999"/>
          </a:xfrm>
          <a:prstGeom prst="rect">
            <a:avLst/>
          </a:prstGeom>
          <a:noFill/>
        </p:spPr>
        <p:txBody>
          <a:bodyPr wrap="square">
            <a:spAutoFit/>
          </a:bodyPr>
          <a:lstStyle/>
          <a:p>
            <a:pPr indent="0"/>
            <a:r>
              <a:rPr lang="en-GB" sz="1200" dirty="0">
                <a:solidFill>
                  <a:srgbClr val="414141"/>
                </a:solidFill>
                <a:ea typeface="Calibri"/>
                <a:cs typeface="Calibri"/>
              </a:rPr>
              <a:t>Bron</a:t>
            </a:r>
            <a:r>
              <a:rPr lang="en-GB" sz="1200" b="1" dirty="0">
                <a:solidFill>
                  <a:srgbClr val="414141"/>
                </a:solidFill>
                <a:ea typeface="Calibri"/>
                <a:cs typeface="Calibri"/>
              </a:rPr>
              <a:t>:</a:t>
            </a:r>
            <a:r>
              <a:rPr lang="en-GB" sz="1200" dirty="0">
                <a:solidFill>
                  <a:srgbClr val="459597"/>
                </a:solidFill>
                <a:ea typeface="+mn-lt"/>
                <a:cs typeface="+mn-lt"/>
                <a:hlinkClick r:id="rId2">
                  <a:extLst>
                    <a:ext uri="{A12FA001-AC4F-418D-AE19-62706E023703}">
                      <ahyp:hlinkClr xmlns:ahyp="http://schemas.microsoft.com/office/drawing/2018/hyperlinkcolor" val="tx"/>
                    </a:ext>
                  </a:extLst>
                </a:hlinkClick>
              </a:rPr>
              <a:t> https://brucey.com.au/resources/storytelling-canvas</a:t>
            </a:r>
            <a:r>
              <a:rPr lang="en-GB" sz="1200" dirty="0">
                <a:solidFill>
                  <a:srgbClr val="459597"/>
                </a:solidFill>
                <a:ea typeface="+mn-lt"/>
                <a:cs typeface="+mn-lt"/>
              </a:rPr>
              <a:t> </a:t>
            </a:r>
          </a:p>
        </p:txBody>
      </p:sp>
    </p:spTree>
    <p:extLst>
      <p:ext uri="{BB962C8B-B14F-4D97-AF65-F5344CB8AC3E}">
        <p14:creationId xmlns:p14="http://schemas.microsoft.com/office/powerpoint/2010/main" val="16828327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F807B-74A4-F20E-B7EE-BAFA1536E35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006C178-3586-8C2F-5B17-3461308D35F8}"/>
              </a:ext>
            </a:extLst>
          </p:cNvPr>
          <p:cNvSpPr>
            <a:spLocks noGrp="1"/>
          </p:cNvSpPr>
          <p:nvPr>
            <p:ph type="body" sz="quarter" idx="16"/>
          </p:nvPr>
        </p:nvSpPr>
        <p:spPr>
          <a:xfrm>
            <a:off x="653780" y="472365"/>
            <a:ext cx="9551577" cy="803654"/>
          </a:xfrm>
        </p:spPr>
        <p:txBody>
          <a:bodyPr/>
          <a:lstStyle/>
          <a:p>
            <a:pPr>
              <a:lnSpc>
                <a:spcPts val="3720"/>
              </a:lnSpc>
            </a:pPr>
            <a:r>
              <a:rPr lang="en-US" dirty="0"/>
              <a:t>Business Model Canvas is een werkplan</a:t>
            </a:r>
          </a:p>
          <a:p>
            <a:pPr>
              <a:lnSpc>
                <a:spcPts val="3720"/>
              </a:lnSpc>
            </a:pPr>
            <a:endParaRPr lang="en-US" dirty="0"/>
          </a:p>
        </p:txBody>
      </p:sp>
      <p:sp>
        <p:nvSpPr>
          <p:cNvPr id="6" name="Text Placeholder 5">
            <a:extLst>
              <a:ext uri="{FF2B5EF4-FFF2-40B4-BE49-F238E27FC236}">
                <a16:creationId xmlns:a16="http://schemas.microsoft.com/office/drawing/2014/main" id="{9B72743D-F7C6-C312-0494-8E64F4AF41E8}"/>
              </a:ext>
            </a:extLst>
          </p:cNvPr>
          <p:cNvSpPr>
            <a:spLocks noGrp="1"/>
          </p:cNvSpPr>
          <p:nvPr>
            <p:ph type="body" sz="quarter" idx="19"/>
          </p:nvPr>
        </p:nvSpPr>
        <p:spPr>
          <a:xfrm>
            <a:off x="653780" y="1566180"/>
            <a:ext cx="6582592" cy="803654"/>
          </a:xfrm>
        </p:spPr>
        <p:txBody>
          <a:bodyPr/>
          <a:lstStyle/>
          <a:p>
            <a:pPr>
              <a:lnSpc>
                <a:spcPts val="2900"/>
              </a:lnSpc>
            </a:pPr>
            <a:r>
              <a:rPr lang="en-US" dirty="0"/>
              <a:t>Storytelling als manier om uw bedrijfsmodel te verbeteren</a:t>
            </a:r>
          </a:p>
          <a:p>
            <a:pPr>
              <a:lnSpc>
                <a:spcPts val="2900"/>
              </a:lnSpc>
            </a:pPr>
            <a:endParaRPr lang="en-US" dirty="0"/>
          </a:p>
        </p:txBody>
      </p:sp>
      <p:cxnSp>
        <p:nvCxnSpPr>
          <p:cNvPr id="2" name="Straight Connector 1">
            <a:extLst>
              <a:ext uri="{FF2B5EF4-FFF2-40B4-BE49-F238E27FC236}">
                <a16:creationId xmlns:a16="http://schemas.microsoft.com/office/drawing/2014/main" id="{DDE378FA-D9F4-D206-9B42-F589628D8B5E}"/>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56CF7E67-01E9-A2D1-69E9-64B8955EAE1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35</a:t>
            </a:fld>
            <a:endParaRPr lang="fr-CA" sz="1200" dirty="0"/>
          </a:p>
        </p:txBody>
      </p:sp>
      <p:sp>
        <p:nvSpPr>
          <p:cNvPr id="3" name="Text Placeholder 4">
            <a:extLst>
              <a:ext uri="{FF2B5EF4-FFF2-40B4-BE49-F238E27FC236}">
                <a16:creationId xmlns:a16="http://schemas.microsoft.com/office/drawing/2014/main" id="{6F76067B-EDE1-F3B0-EA03-E3B0675352F0}"/>
              </a:ext>
            </a:extLst>
          </p:cNvPr>
          <p:cNvSpPr txBox="1">
            <a:spLocks/>
          </p:cNvSpPr>
          <p:nvPr/>
        </p:nvSpPr>
        <p:spPr>
          <a:xfrm>
            <a:off x="653781" y="2728035"/>
            <a:ext cx="7008260"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Door deze methode van storytelling toe te passen op enkele van uw belangrijkste elementen, kunt u veel van die elementen verbeteren en een beter inzicht krijgen in wat uw alternatieve accommodatiebedrijf precies inhoudt. Het kan u helpen uw toeristisch product te verbeteren en uw partnerschappen en netwerken met verschillende soorten partners, belanghebbenden en actoren in uw regio te versterken. </a:t>
            </a:r>
          </a:p>
          <a:p>
            <a:pPr>
              <a:lnSpc>
                <a:spcPts val="2240"/>
              </a:lnSpc>
            </a:pPr>
            <a:endParaRPr lang="en-GB" sz="2200" dirty="0">
              <a:solidFill>
                <a:srgbClr val="414141"/>
              </a:solidFill>
            </a:endParaRPr>
          </a:p>
          <a:p>
            <a:pPr>
              <a:lnSpc>
                <a:spcPts val="2240"/>
              </a:lnSpc>
            </a:pPr>
            <a:r>
              <a:rPr lang="en-GB" sz="2200" dirty="0">
                <a:solidFill>
                  <a:srgbClr val="414141"/>
                </a:solidFill>
              </a:rPr>
              <a:t>Hierdoor vergroot u de veerkracht van uw bedrijf en maakt u het flexibeler. Dit betekent dat u eerder in staat bent om de toeristische ervaring te bieden waar uw gasten naar op zoek zijn en om de beloften van een alternatief en duurzaam accommodatiebedrijf waar te maken.</a:t>
            </a:r>
          </a:p>
          <a:p>
            <a:pPr>
              <a:lnSpc>
                <a:spcPts val="2240"/>
              </a:lnSpc>
            </a:pPr>
            <a:endParaRPr lang="en-US" sz="2200" dirty="0">
              <a:solidFill>
                <a:srgbClr val="414141"/>
              </a:solidFill>
            </a:endParaRPr>
          </a:p>
        </p:txBody>
      </p:sp>
      <p:pic>
        <p:nvPicPr>
          <p:cNvPr id="8" name="Picture 7">
            <a:extLst>
              <a:ext uri="{FF2B5EF4-FFF2-40B4-BE49-F238E27FC236}">
                <a16:creationId xmlns:a16="http://schemas.microsoft.com/office/drawing/2014/main" id="{1F9280FF-E8EE-578F-4D22-F67D00551ED1}"/>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7414878" y="3862552"/>
            <a:ext cx="4266588" cy="3168869"/>
          </a:xfrm>
          <a:prstGeom prst="rect">
            <a:avLst/>
          </a:prstGeom>
        </p:spPr>
      </p:pic>
    </p:spTree>
    <p:extLst>
      <p:ext uri="{BB962C8B-B14F-4D97-AF65-F5344CB8AC3E}">
        <p14:creationId xmlns:p14="http://schemas.microsoft.com/office/powerpoint/2010/main" val="15737188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DB229-540C-49E3-E25D-5F30F0DE2137}"/>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5E7A3504-2A96-3E9C-F81C-1D60A1014A7F}"/>
              </a:ext>
            </a:extLst>
          </p:cNvPr>
          <p:cNvSpPr>
            <a:spLocks noGrp="1"/>
          </p:cNvSpPr>
          <p:nvPr>
            <p:ph type="body" sz="quarter" idx="65"/>
          </p:nvPr>
        </p:nvSpPr>
        <p:spPr/>
        <p:txBody>
          <a:bodyPr/>
          <a:lstStyle/>
          <a:p>
            <a:pPr algn="ctr"/>
            <a:r>
              <a:rPr lang="en-IE" sz="1200" dirty="0">
                <a:hlinkClick r:id="rId3">
                  <a:extLst>
                    <a:ext uri="{A12FA001-AC4F-418D-AE19-62706E023703}">
                      <ahyp:hlinkClr xmlns:ahyp="http://schemas.microsoft.com/office/drawing/2018/hyperlinkcolor" val="tx"/>
                    </a:ext>
                  </a:extLst>
                </a:hlinkClick>
              </a:rPr>
              <a:t>https://youtu.be/u_RoJ6m0iGs</a:t>
            </a:r>
            <a:endParaRPr lang="en-US" sz="1200" dirty="0"/>
          </a:p>
          <a:p>
            <a:pPr algn="ctr"/>
            <a:endParaRPr lang="en-IE" sz="1200" dirty="0"/>
          </a:p>
        </p:txBody>
      </p:sp>
      <p:sp>
        <p:nvSpPr>
          <p:cNvPr id="23" name="Flowchart: Connector 22">
            <a:extLst>
              <a:ext uri="{FF2B5EF4-FFF2-40B4-BE49-F238E27FC236}">
                <a16:creationId xmlns:a16="http://schemas.microsoft.com/office/drawing/2014/main" id="{EE8020EE-6469-A748-05F8-607F3B98E6BA}"/>
              </a:ext>
            </a:extLst>
          </p:cNvPr>
          <p:cNvSpPr/>
          <p:nvPr/>
        </p:nvSpPr>
        <p:spPr>
          <a:xfrm>
            <a:off x="10174053" y="1076136"/>
            <a:ext cx="1647825" cy="1610221"/>
          </a:xfrm>
          <a:prstGeom prst="flowChartConnector">
            <a:avLst/>
          </a:prstGeom>
          <a:solidFill>
            <a:srgbClr val="459597"/>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Klik om video te bekijken</a:t>
            </a:r>
          </a:p>
        </p:txBody>
      </p:sp>
      <p:cxnSp>
        <p:nvCxnSpPr>
          <p:cNvPr id="10" name="Straight Connector 9">
            <a:extLst>
              <a:ext uri="{FF2B5EF4-FFF2-40B4-BE49-F238E27FC236}">
                <a16:creationId xmlns:a16="http://schemas.microsoft.com/office/drawing/2014/main" id="{4D201FD4-1EDF-FC2E-182B-A1B7FE92E1BD}"/>
              </a:ext>
            </a:extLst>
          </p:cNvPr>
          <p:cNvCxnSpPr>
            <a:cxnSpLocks/>
          </p:cNvCxnSpPr>
          <p:nvPr/>
        </p:nvCxnSpPr>
        <p:spPr>
          <a:xfrm>
            <a:off x="0" y="1076136"/>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2794D54B-529E-D82A-5059-ABF2F1E7A6A5}"/>
              </a:ext>
            </a:extLst>
          </p:cNvPr>
          <p:cNvSpPr txBox="1">
            <a:spLocks/>
          </p:cNvSpPr>
          <p:nvPr/>
        </p:nvSpPr>
        <p:spPr>
          <a:xfrm>
            <a:off x="485146" y="418331"/>
            <a:ext cx="7845432"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Digitale tool: </a:t>
            </a:r>
            <a:r>
              <a:rPr lang="en-US" b="0" dirty="0">
                <a:solidFill>
                  <a:srgbClr val="414141"/>
                </a:solidFill>
              </a:rPr>
              <a:t>Miro </a:t>
            </a:r>
          </a:p>
          <a:p>
            <a:pPr>
              <a:lnSpc>
                <a:spcPts val="3720"/>
              </a:lnSpc>
            </a:pPr>
            <a:endParaRPr lang="en-US" dirty="0"/>
          </a:p>
          <a:p>
            <a:pPr>
              <a:lnSpc>
                <a:spcPts val="3720"/>
              </a:lnSpc>
            </a:pPr>
            <a:endParaRPr lang="en-US" dirty="0"/>
          </a:p>
        </p:txBody>
      </p:sp>
      <p:sp>
        <p:nvSpPr>
          <p:cNvPr id="12" name="Text Placeholder 3">
            <a:extLst>
              <a:ext uri="{FF2B5EF4-FFF2-40B4-BE49-F238E27FC236}">
                <a16:creationId xmlns:a16="http://schemas.microsoft.com/office/drawing/2014/main" id="{05172A2C-F4CC-6834-1C31-F166C3BCD893}"/>
              </a:ext>
            </a:extLst>
          </p:cNvPr>
          <p:cNvSpPr txBox="1">
            <a:spLocks/>
          </p:cNvSpPr>
          <p:nvPr/>
        </p:nvSpPr>
        <p:spPr>
          <a:xfrm>
            <a:off x="485146" y="2784134"/>
            <a:ext cx="5610854" cy="35290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64AFAF"/>
              </a:buClr>
              <a:buFont typeface="Arial" panose="020B0604020202020204" pitchFamily="34" charset="0"/>
              <a:buChar char="•"/>
            </a:pPr>
            <a:r>
              <a:rPr lang="en-GB" b="1" dirty="0"/>
              <a:t>Sleep en zet op een kant-en-klaar sjabloon - </a:t>
            </a:r>
            <a:r>
              <a:rPr lang="en-GB" dirty="0"/>
              <a:t>Kleurgecodeerde plakbriefjes voor inkomsten, kosten, partners en meer in enkele minuten.</a:t>
            </a:r>
          </a:p>
          <a:p>
            <a:pPr marL="342900" indent="-342900">
              <a:lnSpc>
                <a:spcPts val="2340"/>
              </a:lnSpc>
              <a:buClr>
                <a:srgbClr val="64AFAF"/>
              </a:buClr>
              <a:buFont typeface="Arial" panose="020B0604020202020204" pitchFamily="34" charset="0"/>
              <a:buChar char="•"/>
            </a:pPr>
            <a:r>
              <a:rPr lang="en-GB" b="1" dirty="0"/>
              <a:t>Nodig uw team of mentor uit </a:t>
            </a:r>
            <a:r>
              <a:rPr lang="en-GB" dirty="0"/>
              <a:t>- Onbeperkt aantal medewerkers kan live reageren en sticky notes verplaatsen in het gratis abonnement. </a:t>
            </a:r>
          </a:p>
          <a:p>
            <a:pPr marL="342900" indent="-342900">
              <a:lnSpc>
                <a:spcPts val="2340"/>
              </a:lnSpc>
              <a:buClr>
                <a:srgbClr val="64AFAF"/>
              </a:buClr>
              <a:buFont typeface="Arial" panose="020B0604020202020204" pitchFamily="34" charset="0"/>
              <a:buChar char="•"/>
            </a:pPr>
            <a:r>
              <a:rPr lang="en-GB" b="1" dirty="0"/>
              <a:t>Exporteer met één klik </a:t>
            </a:r>
            <a:r>
              <a:rPr lang="en-GB" dirty="0"/>
              <a:t>- Download het canvas als PDF/PNG en plaats het direct in een financieringspresentatie of e-mailpitch. </a:t>
            </a:r>
          </a:p>
          <a:p>
            <a:pPr marL="342900" indent="-342900">
              <a:lnSpc>
                <a:spcPts val="2340"/>
              </a:lnSpc>
              <a:buClr>
                <a:srgbClr val="64AFAF"/>
              </a:buClr>
              <a:buFont typeface="Arial" panose="020B0604020202020204" pitchFamily="34" charset="0"/>
              <a:buChar char="•"/>
            </a:pPr>
            <a:endParaRPr lang="en-GB" dirty="0"/>
          </a:p>
          <a:p>
            <a:pPr>
              <a:lnSpc>
                <a:spcPts val="2340"/>
              </a:lnSpc>
              <a:buClr>
                <a:srgbClr val="64AFAF"/>
              </a:buClr>
            </a:pPr>
            <a:r>
              <a:rPr lang="en-GB" b="1" dirty="0"/>
              <a:t>Tip: </a:t>
            </a:r>
            <a:r>
              <a:rPr lang="en-GB" dirty="0"/>
              <a:t>maak een snapshot van het bord voor en na elke pivot om je leertraject te documenteren.</a:t>
            </a:r>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p:txBody>
      </p:sp>
      <p:sp>
        <p:nvSpPr>
          <p:cNvPr id="13" name="Text Placeholder 6">
            <a:extLst>
              <a:ext uri="{FF2B5EF4-FFF2-40B4-BE49-F238E27FC236}">
                <a16:creationId xmlns:a16="http://schemas.microsoft.com/office/drawing/2014/main" id="{39C68372-0A3B-B054-B23D-70FDDCBE73C6}"/>
              </a:ext>
            </a:extLst>
          </p:cNvPr>
          <p:cNvSpPr txBox="1">
            <a:spLocks/>
          </p:cNvSpPr>
          <p:nvPr/>
        </p:nvSpPr>
        <p:spPr>
          <a:xfrm>
            <a:off x="485146" y="1494076"/>
            <a:ext cx="524526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it-IT" dirty="0"/>
              <a:t>Bouw en deel uw businessmodelcanvas</a:t>
            </a:r>
          </a:p>
          <a:p>
            <a:pPr>
              <a:lnSpc>
                <a:spcPts val="3100"/>
              </a:lnSpc>
            </a:pPr>
            <a:endParaRPr lang="it-IT" dirty="0"/>
          </a:p>
          <a:p>
            <a:pPr>
              <a:lnSpc>
                <a:spcPts val="3100"/>
              </a:lnSpc>
            </a:pPr>
            <a:endParaRPr lang="it-IT" dirty="0"/>
          </a:p>
        </p:txBody>
      </p:sp>
      <p:sp>
        <p:nvSpPr>
          <p:cNvPr id="18" name="Rectangle 17">
            <a:extLst>
              <a:ext uri="{FF2B5EF4-FFF2-40B4-BE49-F238E27FC236}">
                <a16:creationId xmlns:a16="http://schemas.microsoft.com/office/drawing/2014/main" id="{3B5539D7-ABEF-0AE3-EB41-F2B1B317E857}"/>
              </a:ext>
            </a:extLst>
          </p:cNvPr>
          <p:cNvSpPr/>
          <p:nvPr/>
        </p:nvSpPr>
        <p:spPr>
          <a:xfrm>
            <a:off x="7046400" y="2888233"/>
            <a:ext cx="3825507" cy="3966761"/>
          </a:xfrm>
          <a:prstGeom prst="rect">
            <a:avLst/>
          </a:prstGeom>
          <a:solidFill>
            <a:srgbClr val="3E52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Online Media 7" title="Build a Business Model Canvas with Miro: Expert Tutorial">
            <a:hlinkClick r:id="" action="ppaction://media"/>
            <a:extLst>
              <a:ext uri="{FF2B5EF4-FFF2-40B4-BE49-F238E27FC236}">
                <a16:creationId xmlns:a16="http://schemas.microsoft.com/office/drawing/2014/main" id="{83E249D1-5760-9912-646E-7D17A9B83BB5}"/>
              </a:ext>
            </a:extLst>
          </p:cNvPr>
          <p:cNvPicPr>
            <a:picLocks noRot="1" noChangeAspect="1"/>
          </p:cNvPicPr>
          <p:nvPr>
            <a:videoFile r:link="rId1"/>
          </p:nvPr>
        </p:nvPicPr>
        <p:blipFill>
          <a:blip r:embed="rId4"/>
          <a:stretch>
            <a:fillRect/>
          </a:stretch>
        </p:blipFill>
        <p:spPr>
          <a:xfrm>
            <a:off x="7046400" y="4173097"/>
            <a:ext cx="3787813" cy="2140119"/>
          </a:xfrm>
          <a:prstGeom prst="rect">
            <a:avLst/>
          </a:prstGeom>
        </p:spPr>
      </p:pic>
      <p:pic>
        <p:nvPicPr>
          <p:cNvPr id="19" name="Picture 2">
            <a:hlinkClick r:id="rId5"/>
            <a:extLst>
              <a:ext uri="{FF2B5EF4-FFF2-40B4-BE49-F238E27FC236}">
                <a16:creationId xmlns:a16="http://schemas.microsoft.com/office/drawing/2014/main" id="{C160993D-FB40-0AEC-8705-A6F89831C771}"/>
              </a:ext>
            </a:extLst>
          </p:cNvPr>
          <p:cNvPicPr>
            <a:picLocks noChangeAspect="1" noChangeArrowheads="1"/>
          </p:cNvPicPr>
          <p:nvPr/>
        </p:nvPicPr>
        <p:blipFill>
          <a:blip r:embed="rId6"/>
          <a:srcRect/>
          <a:stretch/>
        </p:blipFill>
        <p:spPr bwMode="auto">
          <a:xfrm>
            <a:off x="7953215" y="3098848"/>
            <a:ext cx="2011875" cy="730116"/>
          </a:xfrm>
          <a:prstGeom prst="rect">
            <a:avLst/>
          </a:prstGeom>
          <a:noFill/>
          <a:extLst>
            <a:ext uri="{909E8E84-426E-40DD-AFC4-6F175D3DCCD1}">
              <a14:hiddenFill xmlns:a14="http://schemas.microsoft.com/office/drawing/2010/main">
                <a:solidFill>
                  <a:srgbClr val="FFFFFF"/>
                </a:solidFill>
              </a14:hiddenFill>
            </a:ext>
          </a:extLst>
        </p:spPr>
      </p:pic>
      <p:sp>
        <p:nvSpPr>
          <p:cNvPr id="20" name="Slide Number Placeholder 5">
            <a:extLst>
              <a:ext uri="{FF2B5EF4-FFF2-40B4-BE49-F238E27FC236}">
                <a16:creationId xmlns:a16="http://schemas.microsoft.com/office/drawing/2014/main" id="{9226CFAA-75EA-0098-1767-ED8BD6603D56}"/>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36</a:t>
            </a:fld>
            <a:endParaRPr lang="fr-CA" sz="1200" dirty="0"/>
          </a:p>
        </p:txBody>
      </p:sp>
    </p:spTree>
    <p:extLst>
      <p:ext uri="{BB962C8B-B14F-4D97-AF65-F5344CB8AC3E}">
        <p14:creationId xmlns:p14="http://schemas.microsoft.com/office/powerpoint/2010/main" val="2142228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B1698-3245-D934-A37A-07F8E7E92AD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F50FD60-DD5A-EE58-163C-F1D8275AAFC2}"/>
              </a:ext>
            </a:extLst>
          </p:cNvPr>
          <p:cNvSpPr>
            <a:spLocks noGrp="1"/>
          </p:cNvSpPr>
          <p:nvPr>
            <p:ph type="body" sz="quarter" idx="4294967295"/>
          </p:nvPr>
        </p:nvSpPr>
        <p:spPr>
          <a:xfrm>
            <a:off x="937708" y="763768"/>
            <a:ext cx="10567312" cy="720752"/>
          </a:xfrm>
          <a:prstGeom prst="rect">
            <a:avLst/>
          </a:prstGeom>
        </p:spPr>
        <p:txBody>
          <a:bodyPr/>
          <a:lstStyle/>
          <a:p>
            <a:pPr marL="0" indent="0">
              <a:buNone/>
            </a:pPr>
            <a:r>
              <a:rPr lang="en-US" sz="3600" b="1" dirty="0">
                <a:solidFill>
                  <a:srgbClr val="EC7C69"/>
                </a:solidFill>
              </a:rPr>
              <a:t>Praktische oefening: </a:t>
            </a:r>
            <a:r>
              <a:rPr lang="en-US" sz="3600" dirty="0">
                <a:solidFill>
                  <a:srgbClr val="414141"/>
                </a:solidFill>
              </a:rPr>
              <a:t>gebruik van het Business Model Canvas</a:t>
            </a:r>
          </a:p>
        </p:txBody>
      </p:sp>
      <p:sp>
        <p:nvSpPr>
          <p:cNvPr id="8" name="Text Placeholder 1">
            <a:extLst>
              <a:ext uri="{FF2B5EF4-FFF2-40B4-BE49-F238E27FC236}">
                <a16:creationId xmlns:a16="http://schemas.microsoft.com/office/drawing/2014/main" id="{D8A7E27B-F74D-B0A3-FF1C-E034786200CC}"/>
              </a:ext>
            </a:extLst>
          </p:cNvPr>
          <p:cNvSpPr txBox="1">
            <a:spLocks/>
          </p:cNvSpPr>
          <p:nvPr/>
        </p:nvSpPr>
        <p:spPr>
          <a:xfrm>
            <a:off x="1035424" y="1778363"/>
            <a:ext cx="9866280" cy="897988"/>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sz="2200" dirty="0">
                <a:solidFill>
                  <a:srgbClr val="414141"/>
                </a:solidFill>
              </a:rPr>
              <a:t>Deze oefening helpt u inzicht te verwerven en te oefenen door verschillende aspecten van het Business Model Canvas (BMC) door te nemen.</a:t>
            </a:r>
          </a:p>
        </p:txBody>
      </p:sp>
      <p:pic>
        <p:nvPicPr>
          <p:cNvPr id="10" name="Graphic 9" descr="Signature with solid fill">
            <a:extLst>
              <a:ext uri="{FF2B5EF4-FFF2-40B4-BE49-F238E27FC236}">
                <a16:creationId xmlns:a16="http://schemas.microsoft.com/office/drawing/2014/main" id="{92DE18ED-CF90-5F05-1AA8-D4AE9B2C110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9EB339D1-845C-78E7-A9F4-CB32ACB9B77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37</a:t>
            </a:fld>
            <a:endParaRPr lang="fr-CA" sz="1200" dirty="0">
              <a:solidFill>
                <a:schemeClr val="bg1"/>
              </a:solidFill>
            </a:endParaRPr>
          </a:p>
        </p:txBody>
      </p:sp>
      <p:sp>
        <p:nvSpPr>
          <p:cNvPr id="2" name="Text Placeholder 1">
            <a:extLst>
              <a:ext uri="{FF2B5EF4-FFF2-40B4-BE49-F238E27FC236}">
                <a16:creationId xmlns:a16="http://schemas.microsoft.com/office/drawing/2014/main" id="{569EE3CF-07B1-6DBD-E643-A56B1099189F}"/>
              </a:ext>
            </a:extLst>
          </p:cNvPr>
          <p:cNvSpPr txBox="1">
            <a:spLocks/>
          </p:cNvSpPr>
          <p:nvPr/>
        </p:nvSpPr>
        <p:spPr>
          <a:xfrm>
            <a:off x="1035424" y="2696780"/>
            <a:ext cx="9866280" cy="3557423"/>
          </a:xfrm>
          <a:prstGeom prst="rect">
            <a:avLst/>
          </a:prstGeom>
          <a:noFill/>
        </p:spPr>
        <p:txBody>
          <a:bodyPr lIns="91440" tIns="45720" rIns="91440" bIns="45720" numCol="1"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l">
              <a:lnSpc>
                <a:spcPts val="2340"/>
              </a:lnSpc>
              <a:spcBef>
                <a:spcPts val="0"/>
              </a:spcBef>
              <a:spcAft>
                <a:spcPts val="700"/>
              </a:spcAft>
              <a:buClr>
                <a:srgbClr val="EC7C69"/>
              </a:buClr>
              <a:buFont typeface="+mj-lt"/>
              <a:buAutoNum type="arabicPeriod"/>
            </a:pPr>
            <a:r>
              <a:rPr lang="en-IE" sz="2200" dirty="0">
                <a:solidFill>
                  <a:srgbClr val="414141"/>
                </a:solidFill>
              </a:rPr>
              <a:t>Kies 1 element uit het BMC, bijvoorbeeld Kanalen (hoe gasten uw bedrijf vinden en boeken) </a:t>
            </a:r>
          </a:p>
          <a:p>
            <a:pPr marL="457200" indent="-457200" algn="l">
              <a:lnSpc>
                <a:spcPts val="2340"/>
              </a:lnSpc>
              <a:spcBef>
                <a:spcPts val="0"/>
              </a:spcBef>
              <a:spcAft>
                <a:spcPts val="700"/>
              </a:spcAft>
              <a:buClr>
                <a:srgbClr val="EC7C69"/>
              </a:buClr>
              <a:buFont typeface="+mj-lt"/>
              <a:buAutoNum type="arabicPeriod"/>
            </a:pPr>
            <a:r>
              <a:rPr lang="en-IE" sz="2200" dirty="0">
                <a:solidFill>
                  <a:srgbClr val="414141"/>
                </a:solidFill>
              </a:rPr>
              <a:t>Werk in een groep van 2 tot 4 personen. </a:t>
            </a:r>
          </a:p>
          <a:p>
            <a:pPr marL="457200" indent="-457200" algn="l">
              <a:lnSpc>
                <a:spcPts val="2340"/>
              </a:lnSpc>
              <a:spcBef>
                <a:spcPts val="0"/>
              </a:spcBef>
              <a:spcAft>
                <a:spcPts val="700"/>
              </a:spcAft>
              <a:buClr>
                <a:srgbClr val="EC7C69"/>
              </a:buClr>
              <a:buFont typeface="+mj-lt"/>
              <a:buAutoNum type="arabicPeriod"/>
            </a:pPr>
            <a:r>
              <a:rPr lang="en-IE" sz="2200" dirty="0">
                <a:solidFill>
                  <a:srgbClr val="414141"/>
                </a:solidFill>
              </a:rPr>
              <a:t>Kies een voorbeeld uit het </a:t>
            </a:r>
            <a:r>
              <a:rPr lang="en-IE" sz="2200" dirty="0">
                <a:solidFill>
                  <a:srgbClr val="459597"/>
                </a:solidFill>
                <a:hlinkClick r:id="rId4">
                  <a:extLst>
                    <a:ext uri="{A12FA001-AC4F-418D-AE19-62706E023703}">
                      <ahyp:hlinkClr xmlns:ahyp="http://schemas.microsoft.com/office/drawing/2018/hyperlinkcolor" val="tx"/>
                    </a:ext>
                  </a:extLst>
                </a:hlinkClick>
              </a:rPr>
              <a:t>Epic Stays EU Compendium of Good Practice in Alternative Tourism Accommodation </a:t>
            </a:r>
            <a:r>
              <a:rPr lang="en-IE" sz="2200" dirty="0">
                <a:solidFill>
                  <a:srgbClr val="414141"/>
                </a:solidFill>
              </a:rPr>
              <a:t>om mee te werken.</a:t>
            </a:r>
            <a:r>
              <a:rPr lang="en-IE" sz="2200" dirty="0">
                <a:solidFill>
                  <a:srgbClr val="459597"/>
                </a:solidFill>
                <a:hlinkClick r:id="rId4">
                  <a:extLst>
                    <a:ext uri="{A12FA001-AC4F-418D-AE19-62706E023703}">
                      <ahyp:hlinkClr xmlns:ahyp="http://schemas.microsoft.com/office/drawing/2018/hyperlinkcolor" val="tx"/>
                    </a:ext>
                  </a:extLst>
                </a:hlinkClick>
              </a:rPr>
              <a:t> </a:t>
            </a:r>
            <a:endParaRPr lang="en-IE" sz="2200" dirty="0">
              <a:solidFill>
                <a:srgbClr val="459597"/>
              </a:solidFill>
            </a:endParaRPr>
          </a:p>
          <a:p>
            <a:pPr marL="457200" indent="-457200" algn="l">
              <a:lnSpc>
                <a:spcPts val="2340"/>
              </a:lnSpc>
              <a:spcBef>
                <a:spcPts val="0"/>
              </a:spcBef>
              <a:spcAft>
                <a:spcPts val="700"/>
              </a:spcAft>
              <a:buClr>
                <a:srgbClr val="EC7C69"/>
              </a:buClr>
              <a:buFont typeface="+mj-lt"/>
              <a:buAutoNum type="arabicPeriod"/>
            </a:pPr>
            <a:endParaRPr lang="en-IE" sz="2200" dirty="0">
              <a:solidFill>
                <a:srgbClr val="414141"/>
              </a:solidFill>
            </a:endParaRPr>
          </a:p>
          <a:p>
            <a:pPr marL="457200" indent="-457200" algn="l">
              <a:lnSpc>
                <a:spcPts val="2340"/>
              </a:lnSpc>
              <a:spcBef>
                <a:spcPts val="0"/>
              </a:spcBef>
              <a:spcAft>
                <a:spcPts val="700"/>
              </a:spcAft>
              <a:buClr>
                <a:srgbClr val="EC7C69"/>
              </a:buClr>
              <a:buFont typeface="+mj-lt"/>
              <a:buAutoNum type="arabicPeriod"/>
            </a:pPr>
            <a:endParaRPr lang="en-IE" sz="2200" dirty="0">
              <a:solidFill>
                <a:srgbClr val="414141"/>
              </a:solidFill>
            </a:endParaRPr>
          </a:p>
          <a:p>
            <a:pPr marL="457200" indent="-457200" algn="l">
              <a:lnSpc>
                <a:spcPts val="2340"/>
              </a:lnSpc>
              <a:spcBef>
                <a:spcPts val="0"/>
              </a:spcBef>
              <a:spcAft>
                <a:spcPts val="700"/>
              </a:spcAft>
              <a:buClr>
                <a:srgbClr val="EC7C69"/>
              </a:buClr>
              <a:buFont typeface="+mj-lt"/>
              <a:buAutoNum type="arabicPeriod"/>
            </a:pPr>
            <a:endParaRPr lang="en-IE" sz="2200" dirty="0">
              <a:solidFill>
                <a:srgbClr val="414141"/>
              </a:solidFill>
            </a:endParaRPr>
          </a:p>
          <a:p>
            <a:pPr algn="l">
              <a:lnSpc>
                <a:spcPts val="2340"/>
              </a:lnSpc>
              <a:spcBef>
                <a:spcPts val="0"/>
              </a:spcBef>
              <a:spcAft>
                <a:spcPts val="700"/>
              </a:spcAft>
            </a:pPr>
            <a:endParaRPr lang="en-US" sz="2200" dirty="0">
              <a:solidFill>
                <a:srgbClr val="414141"/>
              </a:solidFill>
            </a:endParaRPr>
          </a:p>
        </p:txBody>
      </p:sp>
    </p:spTree>
    <p:extLst>
      <p:ext uri="{BB962C8B-B14F-4D97-AF65-F5344CB8AC3E}">
        <p14:creationId xmlns:p14="http://schemas.microsoft.com/office/powerpoint/2010/main" val="34859035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497C2-6058-2362-CE91-6A40CE2083D2}"/>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E59B551B-9DD9-4808-EE6A-86C0BE9AEEDB}"/>
              </a:ext>
            </a:extLst>
          </p:cNvPr>
          <p:cNvSpPr>
            <a:spLocks noGrp="1"/>
          </p:cNvSpPr>
          <p:nvPr>
            <p:ph type="body" sz="quarter" idx="4294967295"/>
          </p:nvPr>
        </p:nvSpPr>
        <p:spPr>
          <a:xfrm>
            <a:off x="937708" y="487543"/>
            <a:ext cx="10567312" cy="720752"/>
          </a:xfrm>
          <a:prstGeom prst="rect">
            <a:avLst/>
          </a:prstGeom>
        </p:spPr>
        <p:txBody>
          <a:bodyPr/>
          <a:lstStyle/>
          <a:p>
            <a:pPr marL="0" indent="0">
              <a:buNone/>
            </a:pPr>
            <a:r>
              <a:rPr lang="en-US" sz="3600" b="1" dirty="0">
                <a:solidFill>
                  <a:srgbClr val="EC7C69"/>
                </a:solidFill>
              </a:rPr>
              <a:t>Praktische oefening: </a:t>
            </a:r>
            <a:r>
              <a:rPr lang="en-US" sz="3600" dirty="0">
                <a:solidFill>
                  <a:srgbClr val="414141"/>
                </a:solidFill>
              </a:rPr>
              <a:t>het Business Model Canvas gebruiken</a:t>
            </a:r>
          </a:p>
        </p:txBody>
      </p:sp>
      <p:pic>
        <p:nvPicPr>
          <p:cNvPr id="10" name="Graphic 9" descr="Signature with solid fill">
            <a:extLst>
              <a:ext uri="{FF2B5EF4-FFF2-40B4-BE49-F238E27FC236}">
                <a16:creationId xmlns:a16="http://schemas.microsoft.com/office/drawing/2014/main" id="{F305AD58-8335-F055-C4F1-F52CF218819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8435DA3E-B112-781D-8348-9F489D9360F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38</a:t>
            </a:fld>
            <a:endParaRPr lang="fr-CA" sz="1200" dirty="0">
              <a:solidFill>
                <a:schemeClr val="bg1"/>
              </a:solidFill>
            </a:endParaRPr>
          </a:p>
        </p:txBody>
      </p:sp>
      <p:sp>
        <p:nvSpPr>
          <p:cNvPr id="2" name="Text Placeholder 1">
            <a:extLst>
              <a:ext uri="{FF2B5EF4-FFF2-40B4-BE49-F238E27FC236}">
                <a16:creationId xmlns:a16="http://schemas.microsoft.com/office/drawing/2014/main" id="{8EDFC043-2899-3363-094D-F38161F53768}"/>
              </a:ext>
            </a:extLst>
          </p:cNvPr>
          <p:cNvSpPr txBox="1">
            <a:spLocks/>
          </p:cNvSpPr>
          <p:nvPr/>
        </p:nvSpPr>
        <p:spPr>
          <a:xfrm>
            <a:off x="937708" y="1486983"/>
            <a:ext cx="9866280" cy="3557423"/>
          </a:xfrm>
          <a:prstGeom prst="rect">
            <a:avLst/>
          </a:prstGeom>
          <a:noFill/>
        </p:spPr>
        <p:txBody>
          <a:bodyPr lIns="91440" tIns="45720" rIns="91440" bIns="45720" numCol="2" spcCol="18000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l">
              <a:lnSpc>
                <a:spcPts val="2340"/>
              </a:lnSpc>
              <a:spcBef>
                <a:spcPts val="0"/>
              </a:spcBef>
              <a:spcAft>
                <a:spcPts val="700"/>
              </a:spcAft>
              <a:buClr>
                <a:srgbClr val="EC7C69"/>
              </a:buClr>
              <a:buFont typeface="+mj-lt"/>
              <a:buAutoNum type="arabicPeriod" startAt="4"/>
            </a:pPr>
            <a:r>
              <a:rPr lang="en-IE" sz="2200" dirty="0">
                <a:solidFill>
                  <a:srgbClr val="414141"/>
                </a:solidFill>
              </a:rPr>
              <a:t>Doorloop de volgende checklist en breng in kaart wat dit bedrijf heeft:</a:t>
            </a:r>
          </a:p>
          <a:p>
            <a:pPr marL="935038" indent="-433388" algn="l">
              <a:lnSpc>
                <a:spcPts val="2340"/>
              </a:lnSpc>
              <a:spcBef>
                <a:spcPts val="0"/>
              </a:spcBef>
              <a:spcAft>
                <a:spcPts val="700"/>
              </a:spcAft>
              <a:buClr>
                <a:srgbClr val="EC7C69"/>
              </a:buClr>
              <a:buFont typeface="Wingdings" pitchFamily="2" charset="2"/>
              <a:buChar char="q"/>
            </a:pPr>
            <a:r>
              <a:rPr lang="en-IE" sz="2200" dirty="0">
                <a:solidFill>
                  <a:srgbClr val="414141"/>
                </a:solidFill>
              </a:rPr>
              <a:t>Sociale media</a:t>
            </a:r>
          </a:p>
          <a:p>
            <a:pPr marL="935038" indent="-433388" algn="l">
              <a:lnSpc>
                <a:spcPts val="2340"/>
              </a:lnSpc>
              <a:spcBef>
                <a:spcPts val="0"/>
              </a:spcBef>
              <a:spcAft>
                <a:spcPts val="700"/>
              </a:spcAft>
              <a:buClr>
                <a:srgbClr val="EC7C69"/>
              </a:buClr>
              <a:buFont typeface="Wingdings" pitchFamily="2" charset="2"/>
              <a:buChar char="q"/>
            </a:pPr>
            <a:r>
              <a:rPr lang="en-IE" sz="2200" dirty="0">
                <a:solidFill>
                  <a:srgbClr val="414141"/>
                </a:solidFill>
              </a:rPr>
              <a:t>Online reisbureaus (OTA's)</a:t>
            </a:r>
          </a:p>
          <a:p>
            <a:pPr marL="935038" indent="-433388" algn="l">
              <a:lnSpc>
                <a:spcPts val="2340"/>
              </a:lnSpc>
              <a:spcBef>
                <a:spcPts val="0"/>
              </a:spcBef>
              <a:spcAft>
                <a:spcPts val="700"/>
              </a:spcAft>
              <a:buClr>
                <a:srgbClr val="EC7C69"/>
              </a:buClr>
              <a:buFont typeface="Wingdings" pitchFamily="2" charset="2"/>
              <a:buChar char="q"/>
            </a:pPr>
            <a:r>
              <a:rPr lang="en-IE" sz="2200" dirty="0">
                <a:solidFill>
                  <a:srgbClr val="414141"/>
                </a:solidFill>
              </a:rPr>
              <a:t>Lokale partnerschappen</a:t>
            </a:r>
          </a:p>
          <a:p>
            <a:pPr marL="935038" indent="-433388" algn="l">
              <a:lnSpc>
                <a:spcPts val="2340"/>
              </a:lnSpc>
              <a:spcBef>
                <a:spcPts val="0"/>
              </a:spcBef>
              <a:spcAft>
                <a:spcPts val="700"/>
              </a:spcAft>
              <a:buClr>
                <a:srgbClr val="EC7C69"/>
              </a:buClr>
              <a:buFont typeface="Wingdings" pitchFamily="2" charset="2"/>
              <a:buChar char="q"/>
            </a:pPr>
            <a:r>
              <a:rPr lang="en-IE" sz="2200" dirty="0">
                <a:solidFill>
                  <a:srgbClr val="414141"/>
                </a:solidFill>
              </a:rPr>
              <a:t>E-mailmarketing</a:t>
            </a:r>
          </a:p>
          <a:p>
            <a:pPr marL="935038" indent="-433388" algn="l">
              <a:lnSpc>
                <a:spcPts val="2340"/>
              </a:lnSpc>
              <a:spcBef>
                <a:spcPts val="0"/>
              </a:spcBef>
              <a:spcAft>
                <a:spcPts val="700"/>
              </a:spcAft>
              <a:buClr>
                <a:srgbClr val="EC7C69"/>
              </a:buClr>
              <a:buFont typeface="Wingdings" pitchFamily="2" charset="2"/>
              <a:buChar char="q"/>
            </a:pPr>
            <a:r>
              <a:rPr lang="en-IE" sz="2200" dirty="0">
                <a:solidFill>
                  <a:srgbClr val="414141"/>
                </a:solidFill>
              </a:rPr>
              <a:t>Speciale website</a:t>
            </a:r>
          </a:p>
          <a:p>
            <a:pPr marL="457200" indent="-457200" algn="l">
              <a:lnSpc>
                <a:spcPts val="2340"/>
              </a:lnSpc>
              <a:spcBef>
                <a:spcPts val="0"/>
              </a:spcBef>
              <a:spcAft>
                <a:spcPts val="700"/>
              </a:spcAft>
              <a:buClr>
                <a:srgbClr val="EC7C69"/>
              </a:buClr>
              <a:buFont typeface="+mj-lt"/>
              <a:buAutoNum type="arabicPeriod" startAt="5"/>
            </a:pPr>
            <a:r>
              <a:rPr lang="en-IE" sz="2200" dirty="0" err="1">
                <a:solidFill>
                  <a:srgbClr val="414141"/>
                </a:solidFill>
              </a:rPr>
              <a:t>Breng</a:t>
            </a:r>
            <a:r>
              <a:rPr lang="en-IE" sz="2200" dirty="0">
                <a:solidFill>
                  <a:srgbClr val="414141"/>
                </a:solidFill>
              </a:rPr>
              <a:t> het in kaart op een vel papier of in een computerformaat, bijvoorbeeld in PowerPoint:</a:t>
            </a:r>
          </a:p>
          <a:p>
            <a:pPr marL="808038" indent="-431800" algn="l">
              <a:lnSpc>
                <a:spcPts val="2340"/>
              </a:lnSpc>
              <a:spcBef>
                <a:spcPts val="0"/>
              </a:spcBef>
              <a:spcAft>
                <a:spcPts val="700"/>
              </a:spcAft>
              <a:buClr>
                <a:srgbClr val="EC7C69"/>
              </a:buClr>
              <a:buFont typeface="Wingdings" pitchFamily="2" charset="2"/>
              <a:buChar char="q"/>
            </a:pPr>
            <a:r>
              <a:rPr lang="en-IE" sz="2200" dirty="0">
                <a:solidFill>
                  <a:srgbClr val="414141"/>
                </a:solidFill>
              </a:rPr>
              <a:t>Beschrijf elk van bovenstaande punten in tekst en beeld</a:t>
            </a:r>
          </a:p>
          <a:p>
            <a:pPr marL="808038" indent="-431800" algn="l">
              <a:lnSpc>
                <a:spcPts val="2340"/>
              </a:lnSpc>
              <a:spcBef>
                <a:spcPts val="0"/>
              </a:spcBef>
              <a:spcAft>
                <a:spcPts val="700"/>
              </a:spcAft>
              <a:buClr>
                <a:srgbClr val="EC7C69"/>
              </a:buClr>
              <a:buFont typeface="Wingdings" pitchFamily="2" charset="2"/>
              <a:buChar char="q"/>
            </a:pPr>
            <a:r>
              <a:rPr lang="en-IE" sz="2200" dirty="0">
                <a:solidFill>
                  <a:srgbClr val="414141"/>
                </a:solidFill>
              </a:rPr>
              <a:t>Breng in kaart wat er op de checklist voor dit bedrijf staat en wat er niet op staat – hier moet u vertrouwen op de website van het bedrijf en de beschrijving in de casestudy</a:t>
            </a:r>
          </a:p>
          <a:p>
            <a:pPr marL="808038" indent="-431800" algn="l">
              <a:lnSpc>
                <a:spcPts val="2340"/>
              </a:lnSpc>
              <a:spcBef>
                <a:spcPts val="0"/>
              </a:spcBef>
              <a:spcAft>
                <a:spcPts val="700"/>
              </a:spcAft>
              <a:buClr>
                <a:srgbClr val="EC7C69"/>
              </a:buClr>
              <a:buFont typeface="Wingdings" pitchFamily="2" charset="2"/>
              <a:buChar char="q"/>
            </a:pPr>
            <a:r>
              <a:rPr lang="en-IE" sz="2200" dirty="0">
                <a:solidFill>
                  <a:srgbClr val="414141"/>
                </a:solidFill>
              </a:rPr>
              <a:t>Maak een lijst van wat er ontbreekt en probeer te bedenken hoe dat ervoor kan zorgen dat gasten het bedrijf beter kunnen vinden en boeken.</a:t>
            </a:r>
          </a:p>
          <a:p>
            <a:pPr marL="457200" indent="-457200" algn="l">
              <a:lnSpc>
                <a:spcPts val="2340"/>
              </a:lnSpc>
              <a:spcBef>
                <a:spcPts val="0"/>
              </a:spcBef>
              <a:spcAft>
                <a:spcPts val="700"/>
              </a:spcAft>
              <a:buClr>
                <a:srgbClr val="EC7C69"/>
              </a:buClr>
              <a:buFont typeface="+mj-lt"/>
              <a:buAutoNum type="arabicPeriod"/>
            </a:pPr>
            <a:endParaRPr lang="en-IE" sz="2200" dirty="0">
              <a:solidFill>
                <a:srgbClr val="414141"/>
              </a:solidFill>
            </a:endParaRPr>
          </a:p>
          <a:p>
            <a:pPr marL="457200" indent="-457200" algn="l">
              <a:lnSpc>
                <a:spcPts val="2340"/>
              </a:lnSpc>
              <a:spcBef>
                <a:spcPts val="0"/>
              </a:spcBef>
              <a:spcAft>
                <a:spcPts val="700"/>
              </a:spcAft>
              <a:buClr>
                <a:srgbClr val="EC7C69"/>
              </a:buClr>
              <a:buFont typeface="+mj-lt"/>
              <a:buAutoNum type="arabicPeriod"/>
            </a:pPr>
            <a:endParaRPr lang="en-IE" sz="2200" dirty="0">
              <a:solidFill>
                <a:srgbClr val="414141"/>
              </a:solidFill>
            </a:endParaRPr>
          </a:p>
          <a:p>
            <a:pPr marL="457200" indent="-457200" algn="l">
              <a:lnSpc>
                <a:spcPts val="2340"/>
              </a:lnSpc>
              <a:spcBef>
                <a:spcPts val="0"/>
              </a:spcBef>
              <a:spcAft>
                <a:spcPts val="700"/>
              </a:spcAft>
              <a:buClr>
                <a:srgbClr val="EC7C69"/>
              </a:buClr>
              <a:buFont typeface="+mj-lt"/>
              <a:buAutoNum type="arabicPeriod"/>
            </a:pPr>
            <a:endParaRPr lang="en-IE" sz="2200" dirty="0">
              <a:solidFill>
                <a:srgbClr val="414141"/>
              </a:solidFill>
            </a:endParaRPr>
          </a:p>
          <a:p>
            <a:pPr algn="l">
              <a:lnSpc>
                <a:spcPts val="2340"/>
              </a:lnSpc>
              <a:spcBef>
                <a:spcPts val="0"/>
              </a:spcBef>
              <a:spcAft>
                <a:spcPts val="700"/>
              </a:spcAft>
            </a:pPr>
            <a:endParaRPr lang="en-US" sz="2200" dirty="0">
              <a:solidFill>
                <a:srgbClr val="414141"/>
              </a:solidFill>
            </a:endParaRPr>
          </a:p>
        </p:txBody>
      </p:sp>
    </p:spTree>
    <p:extLst>
      <p:ext uri="{BB962C8B-B14F-4D97-AF65-F5344CB8AC3E}">
        <p14:creationId xmlns:p14="http://schemas.microsoft.com/office/powerpoint/2010/main" val="29705717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DB6C2-0C4C-90EC-1CB6-6CCC59AF400C}"/>
            </a:ext>
          </a:extLst>
        </p:cNvPr>
        <p:cNvGrpSpPr/>
        <p:nvPr/>
      </p:nvGrpSpPr>
      <p:grpSpPr>
        <a:xfrm>
          <a:off x="0" y="0"/>
          <a:ext cx="0" cy="0"/>
          <a:chOff x="0" y="0"/>
          <a:chExt cx="0" cy="0"/>
        </a:xfrm>
      </p:grpSpPr>
      <p:pic>
        <p:nvPicPr>
          <p:cNvPr id="10" name="Staðgengill myndar 11" descr="Person taking book from bookshelf">
            <a:extLst>
              <a:ext uri="{FF2B5EF4-FFF2-40B4-BE49-F238E27FC236}">
                <a16:creationId xmlns:a16="http://schemas.microsoft.com/office/drawing/2014/main" id="{10F8CA84-C106-7EB2-A326-7DD4FA258199}"/>
              </a:ext>
            </a:extLst>
          </p:cNvPr>
          <p:cNvPicPr>
            <a:picLocks noGrp="1" noChangeAspect="1"/>
          </p:cNvPicPr>
          <p:nvPr>
            <p:ph type="pic" sz="quarter" idx="19"/>
          </p:nvPr>
        </p:nvPicPr>
        <p:blipFill>
          <a:blip r:embed="rId2"/>
          <a:srcRect l="1999" r="1999"/>
          <a:stretch>
            <a:fillRect/>
          </a:stretch>
        </p:blipFill>
        <p:spPr/>
      </p:pic>
      <p:sp>
        <p:nvSpPr>
          <p:cNvPr id="2" name="Text Placeholder 1">
            <a:extLst>
              <a:ext uri="{FF2B5EF4-FFF2-40B4-BE49-F238E27FC236}">
                <a16:creationId xmlns:a16="http://schemas.microsoft.com/office/drawing/2014/main" id="{365AFA94-AD28-F603-44AB-64AE3D2CB11C}"/>
              </a:ext>
            </a:extLst>
          </p:cNvPr>
          <p:cNvSpPr>
            <a:spLocks noGrp="1"/>
          </p:cNvSpPr>
          <p:nvPr>
            <p:ph type="body" sz="quarter" idx="16"/>
          </p:nvPr>
        </p:nvSpPr>
        <p:spPr>
          <a:xfrm>
            <a:off x="733931" y="3429000"/>
            <a:ext cx="4617998" cy="3066422"/>
          </a:xfrm>
        </p:spPr>
        <p:txBody>
          <a:bodyPr>
            <a:noAutofit/>
          </a:bodyPr>
          <a:lstStyle/>
          <a:p>
            <a:pPr>
              <a:lnSpc>
                <a:spcPts val="3900"/>
              </a:lnSpc>
            </a:pPr>
            <a:r>
              <a:rPr lang="en-GB" sz="4000" dirty="0"/>
              <a:t>Extra sjablonen voor bronnen, oefeningen, enz.</a:t>
            </a:r>
          </a:p>
          <a:p>
            <a:pPr>
              <a:lnSpc>
                <a:spcPts val="3900"/>
              </a:lnSpc>
            </a:pPr>
            <a:endParaRPr lang="en-GB" sz="4000" dirty="0"/>
          </a:p>
        </p:txBody>
      </p:sp>
      <p:sp>
        <p:nvSpPr>
          <p:cNvPr id="3" name="Text Placeholder 2">
            <a:extLst>
              <a:ext uri="{FF2B5EF4-FFF2-40B4-BE49-F238E27FC236}">
                <a16:creationId xmlns:a16="http://schemas.microsoft.com/office/drawing/2014/main" id="{DC2DC217-B2B3-F13F-A896-84E8B59BDE79}"/>
              </a:ext>
            </a:extLst>
          </p:cNvPr>
          <p:cNvSpPr>
            <a:spLocks noGrp="1"/>
          </p:cNvSpPr>
          <p:nvPr>
            <p:ph type="body" sz="quarter" idx="17"/>
          </p:nvPr>
        </p:nvSpPr>
        <p:spPr>
          <a:xfrm>
            <a:off x="733931" y="1095586"/>
            <a:ext cx="5362069" cy="582221"/>
          </a:xfrm>
        </p:spPr>
        <p:txBody>
          <a:bodyPr/>
          <a:lstStyle/>
          <a:p>
            <a:pPr>
              <a:lnSpc>
                <a:spcPts val="6220"/>
              </a:lnSpc>
              <a:spcBef>
                <a:spcPts val="0"/>
              </a:spcBef>
            </a:pPr>
            <a:r>
              <a:rPr lang="en-IE" sz="6600" b="1" dirty="0"/>
              <a:t>Sectie Bronnen</a:t>
            </a:r>
          </a:p>
        </p:txBody>
      </p:sp>
      <p:sp>
        <p:nvSpPr>
          <p:cNvPr id="8" name="Text Placeholder 7">
            <a:extLst>
              <a:ext uri="{FF2B5EF4-FFF2-40B4-BE49-F238E27FC236}">
                <a16:creationId xmlns:a16="http://schemas.microsoft.com/office/drawing/2014/main" id="{6BFE7435-FDF2-CBBA-5ECF-035E5D1EB252}"/>
              </a:ext>
            </a:extLst>
          </p:cNvPr>
          <p:cNvSpPr>
            <a:spLocks noGrp="1"/>
          </p:cNvSpPr>
          <p:nvPr>
            <p:ph type="body" sz="quarter" idx="65"/>
          </p:nvPr>
        </p:nvSpPr>
        <p:spPr>
          <a:xfrm>
            <a:off x="8485094" y="1451578"/>
            <a:ext cx="3706906" cy="452458"/>
          </a:xfrm>
          <a:solidFill>
            <a:srgbClr val="EC7C69"/>
          </a:solidFill>
        </p:spPr>
        <p:txBody>
          <a:bodyPr/>
          <a:lstStyle/>
          <a:p>
            <a:pPr algn="ctr"/>
            <a:r>
              <a:rPr lang="en-GB" sz="1200" dirty="0"/>
              <a:t>Fotocredits: Afbeeldingen gebruikt onder licentie van</a:t>
            </a:r>
          </a:p>
          <a:p>
            <a:pPr algn="ctr"/>
            <a:r>
              <a:rPr lang="en-GB" sz="1200" dirty="0"/>
              <a:t> Microsoft 365-stockbibliotheek.</a:t>
            </a:r>
          </a:p>
        </p:txBody>
      </p:sp>
      <p:sp>
        <p:nvSpPr>
          <p:cNvPr id="4" name="Freeform 3">
            <a:extLst>
              <a:ext uri="{FF2B5EF4-FFF2-40B4-BE49-F238E27FC236}">
                <a16:creationId xmlns:a16="http://schemas.microsoft.com/office/drawing/2014/main" id="{F6AE061B-82A7-9827-B19A-3FC1CA47BB36}"/>
              </a:ext>
            </a:extLst>
          </p:cNvPr>
          <p:cNvSpPr/>
          <p:nvPr/>
        </p:nvSpPr>
        <p:spPr>
          <a:xfrm>
            <a:off x="0" y="2950938"/>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5B0CB26D-238E-AEE9-045E-CC6D4984104C}"/>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39</a:t>
            </a:fld>
            <a:endParaRPr lang="fr-CA" sz="1200" dirty="0"/>
          </a:p>
        </p:txBody>
      </p:sp>
      <p:pic>
        <p:nvPicPr>
          <p:cNvPr id="9" name="Picture 8">
            <a:extLst>
              <a:ext uri="{FF2B5EF4-FFF2-40B4-BE49-F238E27FC236}">
                <a16:creationId xmlns:a16="http://schemas.microsoft.com/office/drawing/2014/main" id="{F90918ED-4B1D-295F-DA25-4026036127C6}"/>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126008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20">
            <a:extLst>
              <a:ext uri="{FF2B5EF4-FFF2-40B4-BE49-F238E27FC236}">
                <a16:creationId xmlns:a16="http://schemas.microsoft.com/office/drawing/2014/main" id="{B64EF4E0-DA77-D9D2-C2F3-BF227AA331B6}"/>
              </a:ext>
            </a:extLst>
          </p:cNvPr>
          <p:cNvPicPr>
            <a:picLocks noGrp="1" noChangeAspect="1"/>
          </p:cNvPicPr>
          <p:nvPr>
            <p:ph type="pic" sz="quarter" idx="19"/>
          </p:nvPr>
        </p:nvPicPr>
        <p:blipFill>
          <a:blip r:embed="rId2"/>
          <a:srcRect l="2209" r="2209"/>
          <a:stretch>
            <a:fillRect/>
          </a:stretch>
        </p:blipFill>
        <p:spPr/>
      </p:pic>
      <p:sp>
        <p:nvSpPr>
          <p:cNvPr id="2" name="Text Placeholder 1">
            <a:extLst>
              <a:ext uri="{FF2B5EF4-FFF2-40B4-BE49-F238E27FC236}">
                <a16:creationId xmlns:a16="http://schemas.microsoft.com/office/drawing/2014/main" id="{D8F9702C-3125-C77E-A503-4BFD72760723}"/>
              </a:ext>
            </a:extLst>
          </p:cNvPr>
          <p:cNvSpPr>
            <a:spLocks noGrp="1"/>
          </p:cNvSpPr>
          <p:nvPr>
            <p:ph type="body" sz="quarter" idx="16"/>
          </p:nvPr>
        </p:nvSpPr>
        <p:spPr>
          <a:xfrm>
            <a:off x="733931" y="2695992"/>
            <a:ext cx="4617998" cy="3066422"/>
          </a:xfrm>
        </p:spPr>
        <p:txBody>
          <a:bodyPr>
            <a:noAutofit/>
          </a:bodyPr>
          <a:lstStyle/>
          <a:p>
            <a:pPr>
              <a:lnSpc>
                <a:spcPts val="3900"/>
              </a:lnSpc>
            </a:pPr>
            <a:r>
              <a:rPr lang="en-GB" sz="4000" dirty="0"/>
              <a:t>Een haalbaar businessplan opstellen met behulp van het Business Model Canvas</a:t>
            </a:r>
          </a:p>
          <a:p>
            <a:pPr>
              <a:lnSpc>
                <a:spcPts val="3900"/>
              </a:lnSpc>
            </a:pPr>
            <a:endParaRPr lang="en-GB" sz="4000" dirty="0"/>
          </a:p>
        </p:txBody>
      </p:sp>
      <p:sp>
        <p:nvSpPr>
          <p:cNvPr id="3" name="Text Placeholder 2">
            <a:extLst>
              <a:ext uri="{FF2B5EF4-FFF2-40B4-BE49-F238E27FC236}">
                <a16:creationId xmlns:a16="http://schemas.microsoft.com/office/drawing/2014/main" id="{CD801361-236F-A53C-BAD7-CD8759C54088}"/>
              </a:ext>
            </a:extLst>
          </p:cNvPr>
          <p:cNvSpPr>
            <a:spLocks noGrp="1"/>
          </p:cNvSpPr>
          <p:nvPr>
            <p:ph type="body" sz="quarter" idx="17"/>
          </p:nvPr>
        </p:nvSpPr>
        <p:spPr>
          <a:xfrm>
            <a:off x="733931" y="1095586"/>
            <a:ext cx="5362069" cy="582221"/>
          </a:xfrm>
        </p:spPr>
        <p:txBody>
          <a:bodyPr/>
          <a:lstStyle/>
          <a:p>
            <a:r>
              <a:rPr lang="en-IE" sz="6600" b="1" dirty="0"/>
              <a:t>Deel 3</a:t>
            </a:r>
            <a:endParaRPr lang="en-GB" sz="6600" b="1" dirty="0"/>
          </a:p>
        </p:txBody>
      </p:sp>
      <p:sp>
        <p:nvSpPr>
          <p:cNvPr id="8" name="Text Placeholder 7">
            <a:extLst>
              <a:ext uri="{FF2B5EF4-FFF2-40B4-BE49-F238E27FC236}">
                <a16:creationId xmlns:a16="http://schemas.microsoft.com/office/drawing/2014/main" id="{BA935956-FB5E-0DE2-1EB9-1DEABC46DE1F}"/>
              </a:ext>
            </a:extLst>
          </p:cNvPr>
          <p:cNvSpPr>
            <a:spLocks noGrp="1"/>
          </p:cNvSpPr>
          <p:nvPr>
            <p:ph type="body" sz="quarter" idx="65"/>
          </p:nvPr>
        </p:nvSpPr>
        <p:spPr>
          <a:xfrm>
            <a:off x="8485094" y="1451578"/>
            <a:ext cx="3706906" cy="452458"/>
          </a:xfrm>
          <a:solidFill>
            <a:srgbClr val="EC7C69"/>
          </a:solidFill>
        </p:spPr>
        <p:txBody>
          <a:bodyPr/>
          <a:lstStyle/>
          <a:p>
            <a:pPr algn="ctr"/>
            <a:r>
              <a:rPr lang="en-GB" sz="1200" dirty="0"/>
              <a:t>Fotocredits: A-Frame in </a:t>
            </a:r>
            <a:r>
              <a:rPr lang="en-GB" sz="1200" dirty="0" err="1"/>
              <a:t>Soča</a:t>
            </a:r>
            <a:r>
              <a:rPr lang="en-GB" sz="1200" dirty="0"/>
              <a:t>, Gorizia, Slovenië</a:t>
            </a:r>
          </a:p>
        </p:txBody>
      </p:sp>
      <p:sp>
        <p:nvSpPr>
          <p:cNvPr id="4" name="Freeform 3">
            <a:extLst>
              <a:ext uri="{FF2B5EF4-FFF2-40B4-BE49-F238E27FC236}">
                <a16:creationId xmlns:a16="http://schemas.microsoft.com/office/drawing/2014/main" id="{589A67BA-1D02-5EB6-E35E-902671F654BE}"/>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03329F74-865D-717E-B9CD-53FA4B8764FF}"/>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4</a:t>
            </a:fld>
            <a:endParaRPr lang="fr-CA" sz="1200" dirty="0"/>
          </a:p>
        </p:txBody>
      </p:sp>
      <p:pic>
        <p:nvPicPr>
          <p:cNvPr id="9" name="Picture 8">
            <a:extLst>
              <a:ext uri="{FF2B5EF4-FFF2-40B4-BE49-F238E27FC236}">
                <a16:creationId xmlns:a16="http://schemas.microsoft.com/office/drawing/2014/main" id="{349B5CDE-F997-D88E-2292-01A179C1AFA3}"/>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13977793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4A70B8-852C-5A79-E76F-2784E0B3EC5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2283CFE-BE41-71DB-84D5-3ABEC21051B4}"/>
              </a:ext>
            </a:extLst>
          </p:cNvPr>
          <p:cNvSpPr txBox="1"/>
          <p:nvPr/>
        </p:nvSpPr>
        <p:spPr>
          <a:xfrm>
            <a:off x="176525" y="243022"/>
            <a:ext cx="11838949" cy="646331"/>
          </a:xfrm>
          <a:prstGeom prst="rect">
            <a:avLst/>
          </a:prstGeom>
          <a:noFill/>
        </p:spPr>
        <p:txBody>
          <a:bodyPr wrap="square" rtlCol="0">
            <a:spAutoFit/>
          </a:bodyPr>
          <a:lstStyle/>
          <a:p>
            <a:r>
              <a:rPr lang="en-US" sz="3600" b="1" dirty="0">
                <a:solidFill>
                  <a:srgbClr val="459597"/>
                </a:solidFill>
                <a:latin typeface="Calibri" panose="020F0502020204030204" pitchFamily="34" charset="0"/>
                <a:cs typeface="Calibri" panose="020F0502020204030204" pitchFamily="34" charset="0"/>
              </a:rPr>
              <a:t>Sjabloon voor bedrijfsmodelcanvas </a:t>
            </a:r>
            <a:r>
              <a:rPr lang="en-US" sz="3600" dirty="0">
                <a:solidFill>
                  <a:srgbClr val="459597"/>
                </a:solidFill>
                <a:latin typeface="Calibri" panose="020F0502020204030204" pitchFamily="34" charset="0"/>
                <a:cs typeface="Calibri" panose="020F0502020204030204" pitchFamily="34" charset="0"/>
              </a:rPr>
              <a:t>(bewerkbaar) </a:t>
            </a:r>
          </a:p>
        </p:txBody>
      </p:sp>
      <p:sp>
        <p:nvSpPr>
          <p:cNvPr id="5" name="TextBox 4">
            <a:extLst>
              <a:ext uri="{FF2B5EF4-FFF2-40B4-BE49-F238E27FC236}">
                <a16:creationId xmlns:a16="http://schemas.microsoft.com/office/drawing/2014/main" id="{36DA0A9F-8904-60D4-6E0A-675A9ECD8047}"/>
              </a:ext>
            </a:extLst>
          </p:cNvPr>
          <p:cNvSpPr txBox="1"/>
          <p:nvPr/>
        </p:nvSpPr>
        <p:spPr>
          <a:xfrm>
            <a:off x="198147" y="786750"/>
            <a:ext cx="11503937" cy="605487"/>
          </a:xfrm>
          <a:prstGeom prst="rect">
            <a:avLst/>
          </a:prstGeom>
          <a:noFill/>
        </p:spPr>
        <p:txBody>
          <a:bodyPr wrap="square">
            <a:spAutoFit/>
          </a:bodyPr>
          <a:lstStyle/>
          <a:p>
            <a:pPr>
              <a:lnSpc>
                <a:spcPts val="1860"/>
              </a:lnSpc>
            </a:pPr>
            <a:r>
              <a:rPr lang="en-US" sz="1900" dirty="0">
                <a:solidFill>
                  <a:srgbClr val="414141"/>
                </a:solidFill>
                <a:latin typeface="Calibri" panose="020F0502020204030204" pitchFamily="34" charset="0"/>
                <a:cs typeface="Calibri" panose="020F0502020204030204" pitchFamily="34" charset="0"/>
              </a:rPr>
              <a:t>Gebruik de onderstaande instructies om elk onderdeel van uw business model canvas in te vullen, zodat u een uitgebreid inzicht krijgt in het operationele en strategische kader van uw bedrijf.</a:t>
            </a:r>
          </a:p>
        </p:txBody>
      </p:sp>
      <p:graphicFrame>
        <p:nvGraphicFramePr>
          <p:cNvPr id="16" name="Table 15">
            <a:extLst>
              <a:ext uri="{FF2B5EF4-FFF2-40B4-BE49-F238E27FC236}">
                <a16:creationId xmlns:a16="http://schemas.microsoft.com/office/drawing/2014/main" id="{7583B36F-225B-7319-47E2-6D20F63D4899}"/>
              </a:ext>
            </a:extLst>
          </p:cNvPr>
          <p:cNvGraphicFramePr>
            <a:graphicFrameLocks noGrp="1"/>
          </p:cNvGraphicFramePr>
          <p:nvPr>
            <p:extLst>
              <p:ext uri="{D42A27DB-BD31-4B8C-83A1-F6EECF244321}">
                <p14:modId xmlns:p14="http://schemas.microsoft.com/office/powerpoint/2010/main" val="2974285827"/>
              </p:ext>
            </p:extLst>
          </p:nvPr>
        </p:nvGraphicFramePr>
        <p:xfrm>
          <a:off x="272084" y="1374187"/>
          <a:ext cx="11430000" cy="5024884"/>
        </p:xfrm>
        <a:graphic>
          <a:graphicData uri="http://schemas.openxmlformats.org/drawingml/2006/table">
            <a:tbl>
              <a:tblPr/>
              <a:tblGrid>
                <a:gridCol w="2286000">
                  <a:extLst>
                    <a:ext uri="{9D8B030D-6E8A-4147-A177-3AD203B41FA5}">
                      <a16:colId xmlns:a16="http://schemas.microsoft.com/office/drawing/2014/main" val="1915489427"/>
                    </a:ext>
                  </a:extLst>
                </a:gridCol>
                <a:gridCol w="2286000">
                  <a:extLst>
                    <a:ext uri="{9D8B030D-6E8A-4147-A177-3AD203B41FA5}">
                      <a16:colId xmlns:a16="http://schemas.microsoft.com/office/drawing/2014/main" val="3648122560"/>
                    </a:ext>
                  </a:extLst>
                </a:gridCol>
                <a:gridCol w="2286000">
                  <a:extLst>
                    <a:ext uri="{9D8B030D-6E8A-4147-A177-3AD203B41FA5}">
                      <a16:colId xmlns:a16="http://schemas.microsoft.com/office/drawing/2014/main" val="489068831"/>
                    </a:ext>
                  </a:extLst>
                </a:gridCol>
                <a:gridCol w="2286000">
                  <a:extLst>
                    <a:ext uri="{9D8B030D-6E8A-4147-A177-3AD203B41FA5}">
                      <a16:colId xmlns:a16="http://schemas.microsoft.com/office/drawing/2014/main" val="1821452548"/>
                    </a:ext>
                  </a:extLst>
                </a:gridCol>
                <a:gridCol w="2286000">
                  <a:extLst>
                    <a:ext uri="{9D8B030D-6E8A-4147-A177-3AD203B41FA5}">
                      <a16:colId xmlns:a16="http://schemas.microsoft.com/office/drawing/2014/main" val="1649091000"/>
                    </a:ext>
                  </a:extLst>
                </a:gridCol>
              </a:tblGrid>
              <a:tr h="1723378">
                <a:tc rowSpan="2">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2">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2">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61284179"/>
                  </a:ext>
                </a:extLst>
              </a:tr>
              <a:tr h="1650753">
                <a:tc vMerge="1">
                  <a:txBody>
                    <a:bodyPr/>
                    <a:lstStyle/>
                    <a:p>
                      <a:endParaRPr lang="en-US"/>
                    </a:p>
                  </a:txBody>
                  <a:tcPr>
                    <a:lnT w="12700" cap="flat" cmpd="sng" algn="ctr">
                      <a:solidFill>
                        <a:schemeClr val="bg1">
                          <a:lumMod val="75000"/>
                        </a:schemeClr>
                      </a:solidFill>
                      <a:prstDash val="solid"/>
                      <a:round/>
                      <a:headEnd type="none" w="med" len="med"/>
                      <a:tailEnd type="none" w="med" len="med"/>
                    </a:lnT>
                  </a:tcPr>
                </a:tc>
                <a:tc>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vMerge="1">
                  <a:txBody>
                    <a:bodyPr/>
                    <a:lstStyle/>
                    <a:p>
                      <a:endParaRPr lang="en-US"/>
                    </a:p>
                  </a:txBody>
                  <a:tcPr>
                    <a:lnL w="6350" cap="flat" cmpd="sng" algn="ctr">
                      <a:solidFill>
                        <a:srgbClr val="BFBFBF"/>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tcPr>
                </a:tc>
                <a:tc>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vMerge="1">
                  <a:txBody>
                    <a:bodyPr/>
                    <a:lstStyle/>
                    <a:p>
                      <a:endParaRPr lang="en-US"/>
                    </a:p>
                  </a:txBody>
                  <a:tcPr>
                    <a:lnL w="6350" cap="flat" cmpd="sng" algn="ctr">
                      <a:solidFill>
                        <a:srgbClr val="BFBFBF"/>
                      </a:solidFill>
                      <a:prstDash val="solid"/>
                      <a:round/>
                      <a:headEnd type="none" w="med" len="med"/>
                      <a:tailEnd type="none" w="med" len="med"/>
                    </a:lnL>
                  </a:tcPr>
                </a:tc>
                <a:extLst>
                  <a:ext uri="{0D108BD9-81ED-4DB2-BD59-A6C34878D82A}">
                    <a16:rowId xmlns:a16="http://schemas.microsoft.com/office/drawing/2014/main" val="2172348578"/>
                  </a:ext>
                </a:extLst>
              </a:tr>
              <a:tr h="1650753">
                <a:tc gridSpan="2">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lang="en-US"/>
                    </a:p>
                  </a:txBody>
                  <a:tcPr/>
                </a:tc>
                <a:tc gridSpan="3">
                  <a:txBody>
                    <a:bodyPr/>
                    <a:lstStyle/>
                    <a:p>
                      <a:pPr algn="l" fontAlgn="ctr"/>
                      <a:endParaRPr lang="en-US" sz="7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45382130"/>
                  </a:ext>
                </a:extLst>
              </a:tr>
            </a:tbl>
          </a:graphicData>
        </a:graphic>
      </p:graphicFrame>
      <p:pic>
        <p:nvPicPr>
          <p:cNvPr id="17" name="Graphic 2" descr="Handshake outline">
            <a:extLst>
              <a:ext uri="{FF2B5EF4-FFF2-40B4-BE49-F238E27FC236}">
                <a16:creationId xmlns:a16="http://schemas.microsoft.com/office/drawing/2014/main" id="{61B243A9-18A3-EC59-BC92-8050393A81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819267" y="1937399"/>
            <a:ext cx="602159" cy="602159"/>
          </a:xfrm>
          <a:prstGeom prst="rect">
            <a:avLst/>
          </a:prstGeom>
        </p:spPr>
      </p:pic>
      <p:pic>
        <p:nvPicPr>
          <p:cNvPr id="18" name="Graphic 4" descr="Playbook outline">
            <a:extLst>
              <a:ext uri="{FF2B5EF4-FFF2-40B4-BE49-F238E27FC236}">
                <a16:creationId xmlns:a16="http://schemas.microsoft.com/office/drawing/2014/main" id="{4DBB4260-CF4E-3418-9217-5F4A7C2C1BE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266782" y="1878859"/>
            <a:ext cx="590550" cy="590550"/>
          </a:xfrm>
          <a:prstGeom prst="rect">
            <a:avLst/>
          </a:prstGeom>
        </p:spPr>
      </p:pic>
      <p:pic>
        <p:nvPicPr>
          <p:cNvPr id="19" name="Graphic 6" descr="Circular flowchart outline">
            <a:extLst>
              <a:ext uri="{FF2B5EF4-FFF2-40B4-BE49-F238E27FC236}">
                <a16:creationId xmlns:a16="http://schemas.microsoft.com/office/drawing/2014/main" id="{72810167-629F-8C4A-68F4-ACE2E355297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189378" y="3660191"/>
            <a:ext cx="616032" cy="616032"/>
          </a:xfrm>
          <a:prstGeom prst="rect">
            <a:avLst/>
          </a:prstGeom>
        </p:spPr>
      </p:pic>
      <p:pic>
        <p:nvPicPr>
          <p:cNvPr id="20" name="Graphic 8" descr="Clipboard Checked outline">
            <a:extLst>
              <a:ext uri="{FF2B5EF4-FFF2-40B4-BE49-F238E27FC236}">
                <a16:creationId xmlns:a16="http://schemas.microsoft.com/office/drawing/2014/main" id="{05BFBB82-60F4-D409-1AAD-A080012F4B2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583186" y="1937512"/>
            <a:ext cx="533400" cy="533400"/>
          </a:xfrm>
          <a:prstGeom prst="rect">
            <a:avLst/>
          </a:prstGeom>
        </p:spPr>
      </p:pic>
      <p:pic>
        <p:nvPicPr>
          <p:cNvPr id="21" name="Graphic 12" descr="Target Audience outline">
            <a:extLst>
              <a:ext uri="{FF2B5EF4-FFF2-40B4-BE49-F238E27FC236}">
                <a16:creationId xmlns:a16="http://schemas.microsoft.com/office/drawing/2014/main" id="{DF850759-F08D-638F-4570-9A1EF8DD301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755587" y="1879945"/>
            <a:ext cx="615130" cy="615130"/>
          </a:xfrm>
          <a:prstGeom prst="rect">
            <a:avLst/>
          </a:prstGeom>
        </p:spPr>
      </p:pic>
      <p:pic>
        <p:nvPicPr>
          <p:cNvPr id="24" name="Graphic 18" descr="Money outline">
            <a:extLst>
              <a:ext uri="{FF2B5EF4-FFF2-40B4-BE49-F238E27FC236}">
                <a16:creationId xmlns:a16="http://schemas.microsoft.com/office/drawing/2014/main" id="{DADC18F6-848B-5FDE-210A-F8D3FE441067}"/>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063144" y="5089896"/>
            <a:ext cx="600075" cy="600075"/>
          </a:xfrm>
          <a:prstGeom prst="rect">
            <a:avLst/>
          </a:prstGeom>
        </p:spPr>
      </p:pic>
      <p:pic>
        <p:nvPicPr>
          <p:cNvPr id="25" name="Graphic 20" descr="Register outline">
            <a:extLst>
              <a:ext uri="{FF2B5EF4-FFF2-40B4-BE49-F238E27FC236}">
                <a16:creationId xmlns:a16="http://schemas.microsoft.com/office/drawing/2014/main" id="{364C24EA-7ABD-C993-0D9A-E98631F6E676}"/>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1114926" y="5156155"/>
            <a:ext cx="495404" cy="495404"/>
          </a:xfrm>
          <a:prstGeom prst="rect">
            <a:avLst/>
          </a:prstGeom>
        </p:spPr>
      </p:pic>
      <p:sp>
        <p:nvSpPr>
          <p:cNvPr id="4" name="TextBox 6">
            <a:extLst>
              <a:ext uri="{FF2B5EF4-FFF2-40B4-BE49-F238E27FC236}">
                <a16:creationId xmlns:a16="http://schemas.microsoft.com/office/drawing/2014/main" id="{0102307C-C447-0C8F-3133-A64AF517EF2F}"/>
              </a:ext>
            </a:extLst>
          </p:cNvPr>
          <p:cNvSpPr txBox="1"/>
          <p:nvPr/>
        </p:nvSpPr>
        <p:spPr>
          <a:xfrm>
            <a:off x="272084" y="6533254"/>
            <a:ext cx="11049354" cy="2308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E" sz="900" dirty="0">
                <a:solidFill>
                  <a:srgbClr val="414141"/>
                </a:solidFill>
                <a:latin typeface="Calibri" panose="020F0502020204030204" pitchFamily="34" charset="0"/>
                <a:cs typeface="Calibri" panose="020F0502020204030204" pitchFamily="34" charset="0"/>
              </a:rPr>
              <a:t>Bron:</a:t>
            </a:r>
            <a:r>
              <a:rPr lang="en-US" sz="900" i="1" dirty="0">
                <a:solidFill>
                  <a:srgbClr val="459597"/>
                </a:solidFill>
                <a:latin typeface="Calibri" panose="020F0502020204030204" pitchFamily="34" charset="0"/>
                <a:cs typeface="Calibri" panose="020F0502020204030204" pitchFamily="34" charset="0"/>
                <a:hlinkClick r:id="rId16">
                  <a:extLst>
                    <a:ext uri="{A12FA001-AC4F-418D-AE19-62706E023703}">
                      <ahyp:hlinkClr xmlns:ahyp="http://schemas.microsoft.com/office/drawing/2018/hyperlinkcolor" val="tx"/>
                    </a:ext>
                  </a:extLst>
                </a:hlinkClick>
              </a:rPr>
              <a:t> https://www.smartsheet.com/sites/default/files/2024-04/IC-Simple-Business-Model-Canvas-Template-for-Powerpoint-Example_Powerpoint.pptx?srsltid=AfmBOop_I2pyimagKBejfl-xt8tteTukVJU7-7NT-CG1nWOo8ROqfG6t</a:t>
            </a:r>
            <a:r>
              <a:rPr lang="en-US" sz="900" i="1" dirty="0">
                <a:solidFill>
                  <a:srgbClr val="459597"/>
                </a:solidFill>
                <a:latin typeface="Calibri" panose="020F0502020204030204" pitchFamily="34" charset="0"/>
                <a:cs typeface="Calibri" panose="020F0502020204030204" pitchFamily="34" charset="0"/>
              </a:rPr>
              <a:t> </a:t>
            </a:r>
            <a:endParaRPr lang="en-IE" sz="900" dirty="0">
              <a:solidFill>
                <a:srgbClr val="459597"/>
              </a:solidFill>
              <a:latin typeface="Calibri" panose="020F0502020204030204" pitchFamily="34" charset="0"/>
              <a:cs typeface="Calibri" panose="020F0502020204030204" pitchFamily="34" charset="0"/>
            </a:endParaRPr>
          </a:p>
        </p:txBody>
      </p:sp>
      <p:sp>
        <p:nvSpPr>
          <p:cNvPr id="26" name="Rectangle 25">
            <a:extLst>
              <a:ext uri="{FF2B5EF4-FFF2-40B4-BE49-F238E27FC236}">
                <a16:creationId xmlns:a16="http://schemas.microsoft.com/office/drawing/2014/main" id="{2E472BB2-2F10-84F1-6240-C57AFB6594B0}"/>
              </a:ext>
            </a:extLst>
          </p:cNvPr>
          <p:cNvSpPr/>
          <p:nvPr/>
        </p:nvSpPr>
        <p:spPr>
          <a:xfrm>
            <a:off x="9430767" y="1370098"/>
            <a:ext cx="2271317" cy="53912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30" name="Graphic 14" descr="Puzzle pieces outline">
            <a:extLst>
              <a:ext uri="{FF2B5EF4-FFF2-40B4-BE49-F238E27FC236}">
                <a16:creationId xmlns:a16="http://schemas.microsoft.com/office/drawing/2014/main" id="{76CB56D3-D535-BA03-D8AA-DB54D6BF201A}"/>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1061802" y="1958923"/>
            <a:ext cx="571500" cy="571500"/>
          </a:xfrm>
          <a:prstGeom prst="rect">
            <a:avLst/>
          </a:prstGeom>
        </p:spPr>
      </p:pic>
      <p:sp>
        <p:nvSpPr>
          <p:cNvPr id="37" name="TextBox 36">
            <a:extLst>
              <a:ext uri="{FF2B5EF4-FFF2-40B4-BE49-F238E27FC236}">
                <a16:creationId xmlns:a16="http://schemas.microsoft.com/office/drawing/2014/main" id="{B061C515-879F-D32F-BED5-F864BE3E45E7}"/>
              </a:ext>
            </a:extLst>
          </p:cNvPr>
          <p:cNvSpPr txBox="1"/>
          <p:nvPr/>
        </p:nvSpPr>
        <p:spPr>
          <a:xfrm>
            <a:off x="9484791" y="1386592"/>
            <a:ext cx="1836647" cy="502702"/>
          </a:xfrm>
          <a:prstGeom prst="rect">
            <a:avLst/>
          </a:prstGeom>
          <a:noFill/>
        </p:spPr>
        <p:txBody>
          <a:bodyPr wrap="square">
            <a:spAutoFit/>
          </a:bodyPr>
          <a:lstStyle/>
          <a:p>
            <a:pPr algn="l"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KLANTENSEGMENTEN</a:t>
            </a:r>
          </a:p>
        </p:txBody>
      </p:sp>
      <p:sp>
        <p:nvSpPr>
          <p:cNvPr id="38" name="Rectangle 37">
            <a:extLst>
              <a:ext uri="{FF2B5EF4-FFF2-40B4-BE49-F238E27FC236}">
                <a16:creationId xmlns:a16="http://schemas.microsoft.com/office/drawing/2014/main" id="{E25302FB-B826-6733-85A5-8E9D17433DA5}"/>
              </a:ext>
            </a:extLst>
          </p:cNvPr>
          <p:cNvSpPr/>
          <p:nvPr/>
        </p:nvSpPr>
        <p:spPr>
          <a:xfrm>
            <a:off x="7131344" y="1370098"/>
            <a:ext cx="2271317" cy="539126"/>
          </a:xfrm>
          <a:prstGeom prst="rect">
            <a:avLst/>
          </a:pr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39" name="TextBox 38">
            <a:extLst>
              <a:ext uri="{FF2B5EF4-FFF2-40B4-BE49-F238E27FC236}">
                <a16:creationId xmlns:a16="http://schemas.microsoft.com/office/drawing/2014/main" id="{54F2A5FF-AC90-B92A-708F-288A1CF004AC}"/>
              </a:ext>
            </a:extLst>
          </p:cNvPr>
          <p:cNvSpPr txBox="1"/>
          <p:nvPr/>
        </p:nvSpPr>
        <p:spPr>
          <a:xfrm>
            <a:off x="7185368" y="1386592"/>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KLANTENRELATIES</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0" name="Rectangle 39">
            <a:extLst>
              <a:ext uri="{FF2B5EF4-FFF2-40B4-BE49-F238E27FC236}">
                <a16:creationId xmlns:a16="http://schemas.microsoft.com/office/drawing/2014/main" id="{FAF7B164-0759-C4C4-51B5-7693FB3938BC}"/>
              </a:ext>
            </a:extLst>
          </p:cNvPr>
          <p:cNvSpPr/>
          <p:nvPr/>
        </p:nvSpPr>
        <p:spPr>
          <a:xfrm>
            <a:off x="4860761" y="1370098"/>
            <a:ext cx="2271317" cy="539126"/>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1" name="TextBox 40">
            <a:extLst>
              <a:ext uri="{FF2B5EF4-FFF2-40B4-BE49-F238E27FC236}">
                <a16:creationId xmlns:a16="http://schemas.microsoft.com/office/drawing/2014/main" id="{1FFF3802-7F8F-6D14-CCEF-2A307B14FCD6}"/>
              </a:ext>
            </a:extLst>
          </p:cNvPr>
          <p:cNvSpPr txBox="1"/>
          <p:nvPr/>
        </p:nvSpPr>
        <p:spPr>
          <a:xfrm>
            <a:off x="4914785" y="1386592"/>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WAARDEPROPOSITIES</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2" name="Rectangle 41">
            <a:extLst>
              <a:ext uri="{FF2B5EF4-FFF2-40B4-BE49-F238E27FC236}">
                <a16:creationId xmlns:a16="http://schemas.microsoft.com/office/drawing/2014/main" id="{95FB4BA1-36E7-1D46-EA99-AFE3BE7D0742}"/>
              </a:ext>
            </a:extLst>
          </p:cNvPr>
          <p:cNvSpPr/>
          <p:nvPr/>
        </p:nvSpPr>
        <p:spPr>
          <a:xfrm>
            <a:off x="2575758" y="1370098"/>
            <a:ext cx="2271317" cy="539126"/>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3" name="TextBox 42">
            <a:extLst>
              <a:ext uri="{FF2B5EF4-FFF2-40B4-BE49-F238E27FC236}">
                <a16:creationId xmlns:a16="http://schemas.microsoft.com/office/drawing/2014/main" id="{9B9024E2-17B0-9AE4-9D51-8CB079195131}"/>
              </a:ext>
            </a:extLst>
          </p:cNvPr>
          <p:cNvSpPr txBox="1"/>
          <p:nvPr/>
        </p:nvSpPr>
        <p:spPr>
          <a:xfrm>
            <a:off x="2629782" y="1386592"/>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BELANGRIJKSTE </a:t>
            </a:r>
          </a:p>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ACTIVITEITEN</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4" name="Rectangle 43">
            <a:extLst>
              <a:ext uri="{FF2B5EF4-FFF2-40B4-BE49-F238E27FC236}">
                <a16:creationId xmlns:a16="http://schemas.microsoft.com/office/drawing/2014/main" id="{EC79FF19-89A9-AFFC-E35E-43516AC9C18C}"/>
              </a:ext>
            </a:extLst>
          </p:cNvPr>
          <p:cNvSpPr/>
          <p:nvPr/>
        </p:nvSpPr>
        <p:spPr>
          <a:xfrm>
            <a:off x="277796" y="1370098"/>
            <a:ext cx="2271317" cy="539126"/>
          </a:xfrm>
          <a:prstGeom prst="rect">
            <a:avLst/>
          </a:pr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5" name="TextBox 44">
            <a:extLst>
              <a:ext uri="{FF2B5EF4-FFF2-40B4-BE49-F238E27FC236}">
                <a16:creationId xmlns:a16="http://schemas.microsoft.com/office/drawing/2014/main" id="{9E46DE2B-72E7-9DE1-468A-C2903411DDDD}"/>
              </a:ext>
            </a:extLst>
          </p:cNvPr>
          <p:cNvSpPr txBox="1"/>
          <p:nvPr/>
        </p:nvSpPr>
        <p:spPr>
          <a:xfrm>
            <a:off x="331820" y="1386592"/>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BELANGRIJKSTE </a:t>
            </a:r>
          </a:p>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PARTNERSCHAPPEN</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6" name="Rectangle 45">
            <a:extLst>
              <a:ext uri="{FF2B5EF4-FFF2-40B4-BE49-F238E27FC236}">
                <a16:creationId xmlns:a16="http://schemas.microsoft.com/office/drawing/2014/main" id="{83F3117B-1E72-CEEE-50A6-064AF05CA120}"/>
              </a:ext>
            </a:extLst>
          </p:cNvPr>
          <p:cNvSpPr/>
          <p:nvPr/>
        </p:nvSpPr>
        <p:spPr>
          <a:xfrm>
            <a:off x="2574216" y="3094507"/>
            <a:ext cx="2271317" cy="53912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7" name="TextBox 46">
            <a:extLst>
              <a:ext uri="{FF2B5EF4-FFF2-40B4-BE49-F238E27FC236}">
                <a16:creationId xmlns:a16="http://schemas.microsoft.com/office/drawing/2014/main" id="{E5D3021D-20B8-4281-6BEF-FC916664FD4D}"/>
              </a:ext>
            </a:extLst>
          </p:cNvPr>
          <p:cNvSpPr txBox="1"/>
          <p:nvPr/>
        </p:nvSpPr>
        <p:spPr>
          <a:xfrm>
            <a:off x="2628240" y="3111001"/>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BELANGRIJKSTE </a:t>
            </a:r>
          </a:p>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BRONNEN </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8" name="Rectangle 47">
            <a:extLst>
              <a:ext uri="{FF2B5EF4-FFF2-40B4-BE49-F238E27FC236}">
                <a16:creationId xmlns:a16="http://schemas.microsoft.com/office/drawing/2014/main" id="{9DD07F6D-8101-5B5D-C014-22E46A4D3CF5}"/>
              </a:ext>
            </a:extLst>
          </p:cNvPr>
          <p:cNvSpPr/>
          <p:nvPr/>
        </p:nvSpPr>
        <p:spPr>
          <a:xfrm>
            <a:off x="277796" y="4754003"/>
            <a:ext cx="4567737" cy="314011"/>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9" name="TextBox 48">
            <a:extLst>
              <a:ext uri="{FF2B5EF4-FFF2-40B4-BE49-F238E27FC236}">
                <a16:creationId xmlns:a16="http://schemas.microsoft.com/office/drawing/2014/main" id="{B8974884-C8CD-D4F9-3020-4DDDC922F3D1}"/>
              </a:ext>
            </a:extLst>
          </p:cNvPr>
          <p:cNvSpPr txBox="1"/>
          <p:nvPr/>
        </p:nvSpPr>
        <p:spPr>
          <a:xfrm>
            <a:off x="331820" y="4770497"/>
            <a:ext cx="1836647" cy="297517"/>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KOSTENSTRUCTUUR</a:t>
            </a:r>
          </a:p>
        </p:txBody>
      </p:sp>
      <p:sp>
        <p:nvSpPr>
          <p:cNvPr id="50" name="Rectangle 49">
            <a:extLst>
              <a:ext uri="{FF2B5EF4-FFF2-40B4-BE49-F238E27FC236}">
                <a16:creationId xmlns:a16="http://schemas.microsoft.com/office/drawing/2014/main" id="{3B73064C-C02E-34D8-4CE2-2086C2BAB858}"/>
              </a:ext>
            </a:extLst>
          </p:cNvPr>
          <p:cNvSpPr/>
          <p:nvPr/>
        </p:nvSpPr>
        <p:spPr>
          <a:xfrm>
            <a:off x="4847475" y="4754003"/>
            <a:ext cx="6844574" cy="314011"/>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51" name="TextBox 50">
            <a:extLst>
              <a:ext uri="{FF2B5EF4-FFF2-40B4-BE49-F238E27FC236}">
                <a16:creationId xmlns:a16="http://schemas.microsoft.com/office/drawing/2014/main" id="{10850310-E72F-46AE-5BBE-D4AD94D7CE19}"/>
              </a:ext>
            </a:extLst>
          </p:cNvPr>
          <p:cNvSpPr txBox="1"/>
          <p:nvPr/>
        </p:nvSpPr>
        <p:spPr>
          <a:xfrm>
            <a:off x="4901499" y="4774476"/>
            <a:ext cx="1836647" cy="502702"/>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INKOMSTENSTROOM</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pic>
        <p:nvPicPr>
          <p:cNvPr id="52" name="Graphic 16" descr="Train outline">
            <a:extLst>
              <a:ext uri="{FF2B5EF4-FFF2-40B4-BE49-F238E27FC236}">
                <a16:creationId xmlns:a16="http://schemas.microsoft.com/office/drawing/2014/main" id="{D1B13B13-ABAB-30CB-F91B-6FA16255DEDD}"/>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8917775" y="3479333"/>
            <a:ext cx="481382" cy="481382"/>
          </a:xfrm>
          <a:prstGeom prst="rect">
            <a:avLst/>
          </a:prstGeom>
        </p:spPr>
      </p:pic>
      <p:sp>
        <p:nvSpPr>
          <p:cNvPr id="53" name="Rectangle 52">
            <a:extLst>
              <a:ext uri="{FF2B5EF4-FFF2-40B4-BE49-F238E27FC236}">
                <a16:creationId xmlns:a16="http://schemas.microsoft.com/office/drawing/2014/main" id="{80F694E6-95F7-4122-DA15-E526951CFF53}"/>
              </a:ext>
            </a:extLst>
          </p:cNvPr>
          <p:cNvSpPr/>
          <p:nvPr/>
        </p:nvSpPr>
        <p:spPr>
          <a:xfrm>
            <a:off x="7131344" y="3067395"/>
            <a:ext cx="2271317" cy="349382"/>
          </a:xfrm>
          <a:prstGeom prst="rect">
            <a:avLst/>
          </a:pr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54" name="TextBox 53">
            <a:extLst>
              <a:ext uri="{FF2B5EF4-FFF2-40B4-BE49-F238E27FC236}">
                <a16:creationId xmlns:a16="http://schemas.microsoft.com/office/drawing/2014/main" id="{7D6E6253-D6B9-E9DE-0EFE-D671F4A95516}"/>
              </a:ext>
            </a:extLst>
          </p:cNvPr>
          <p:cNvSpPr txBox="1"/>
          <p:nvPr/>
        </p:nvSpPr>
        <p:spPr>
          <a:xfrm>
            <a:off x="7185368" y="3101243"/>
            <a:ext cx="1836647" cy="502702"/>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KANALEN</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55" name="Slide Number Placeholder 5">
            <a:extLst>
              <a:ext uri="{FF2B5EF4-FFF2-40B4-BE49-F238E27FC236}">
                <a16:creationId xmlns:a16="http://schemas.microsoft.com/office/drawing/2014/main" id="{099B60DE-958B-CDD5-94CD-6484ED6591F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40</a:t>
            </a:fld>
            <a:endParaRPr lang="fr-CA" sz="1200" dirty="0"/>
          </a:p>
        </p:txBody>
      </p:sp>
      <p:sp>
        <p:nvSpPr>
          <p:cNvPr id="6" name="TextBox 5">
            <a:extLst>
              <a:ext uri="{FF2B5EF4-FFF2-40B4-BE49-F238E27FC236}">
                <a16:creationId xmlns:a16="http://schemas.microsoft.com/office/drawing/2014/main" id="{4D376BB3-CD4A-F3FB-B91E-D0E1724A1881}"/>
              </a:ext>
            </a:extLst>
          </p:cNvPr>
          <p:cNvSpPr txBox="1"/>
          <p:nvPr/>
        </p:nvSpPr>
        <p:spPr>
          <a:xfrm>
            <a:off x="373177" y="2504573"/>
            <a:ext cx="2033232" cy="771365"/>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Maak een lijst van uw belangrijkste partners, leveranciers en allianties die u helpen bij uw bedrijfsvoering en het bereiken van uw doelstellingen.</a:t>
            </a:r>
          </a:p>
        </p:txBody>
      </p:sp>
      <p:sp>
        <p:nvSpPr>
          <p:cNvPr id="8" name="TextBox 7">
            <a:extLst>
              <a:ext uri="{FF2B5EF4-FFF2-40B4-BE49-F238E27FC236}">
                <a16:creationId xmlns:a16="http://schemas.microsoft.com/office/drawing/2014/main" id="{C4301CDF-7CDC-C8C5-BFB6-33E9FFBBD50E}"/>
              </a:ext>
            </a:extLst>
          </p:cNvPr>
          <p:cNvSpPr txBox="1"/>
          <p:nvPr/>
        </p:nvSpPr>
        <p:spPr>
          <a:xfrm>
            <a:off x="2615280" y="2003698"/>
            <a:ext cx="1945314" cy="938077"/>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Geef een overzicht van de cruciale operationele taken, diensten of productieactiviteiten die essentieel zijn voor uw bedrijfsmodel. </a:t>
            </a:r>
          </a:p>
        </p:txBody>
      </p:sp>
      <p:sp>
        <p:nvSpPr>
          <p:cNvPr id="10" name="TextBox 9">
            <a:extLst>
              <a:ext uri="{FF2B5EF4-FFF2-40B4-BE49-F238E27FC236}">
                <a16:creationId xmlns:a16="http://schemas.microsoft.com/office/drawing/2014/main" id="{6DA98011-DD19-02F5-D955-E8ADCCBF84D1}"/>
              </a:ext>
            </a:extLst>
          </p:cNvPr>
          <p:cNvSpPr txBox="1"/>
          <p:nvPr/>
        </p:nvSpPr>
        <p:spPr>
          <a:xfrm>
            <a:off x="2620685" y="3720024"/>
            <a:ext cx="2065489" cy="938077"/>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Geef aan welke fysieke, intellectuele, personele </a:t>
            </a:r>
          </a:p>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en financiële </a:t>
            </a:r>
          </a:p>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middelen waarop uw </a:t>
            </a:r>
          </a:p>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bedrijfsmodel nodig heeft.</a:t>
            </a:r>
          </a:p>
        </p:txBody>
      </p:sp>
      <p:sp>
        <p:nvSpPr>
          <p:cNvPr id="12" name="TextBox 11">
            <a:extLst>
              <a:ext uri="{FF2B5EF4-FFF2-40B4-BE49-F238E27FC236}">
                <a16:creationId xmlns:a16="http://schemas.microsoft.com/office/drawing/2014/main" id="{1D6918C7-BE8D-81C0-FBFD-4D04ADB0A214}"/>
              </a:ext>
            </a:extLst>
          </p:cNvPr>
          <p:cNvSpPr txBox="1"/>
          <p:nvPr/>
        </p:nvSpPr>
        <p:spPr>
          <a:xfrm>
            <a:off x="4969346" y="2504573"/>
            <a:ext cx="2018726" cy="1104790"/>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Beschrijf de unieke voordelen en oplossingen die uw bedrijf uw klanten biedt om hun problemen op te lossen of aan hun behoeften te voldoen.</a:t>
            </a:r>
          </a:p>
        </p:txBody>
      </p:sp>
      <p:sp>
        <p:nvSpPr>
          <p:cNvPr id="22" name="TextBox 21">
            <a:extLst>
              <a:ext uri="{FF2B5EF4-FFF2-40B4-BE49-F238E27FC236}">
                <a16:creationId xmlns:a16="http://schemas.microsoft.com/office/drawing/2014/main" id="{537C11AF-C7A0-BF00-3A16-21CCE99E0D80}"/>
              </a:ext>
            </a:extLst>
          </p:cNvPr>
          <p:cNvSpPr txBox="1"/>
          <p:nvPr/>
        </p:nvSpPr>
        <p:spPr>
          <a:xfrm>
            <a:off x="7176360" y="3480457"/>
            <a:ext cx="2136707" cy="1271502"/>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Identificeer de kanalen waarmee u </a:t>
            </a:r>
          </a:p>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contact hebt met klanten en uw waardepropositie verspreidt, zoals websites, winkels of directe verkoop.</a:t>
            </a:r>
          </a:p>
        </p:txBody>
      </p:sp>
      <p:sp>
        <p:nvSpPr>
          <p:cNvPr id="27" name="TextBox 26">
            <a:extLst>
              <a:ext uri="{FF2B5EF4-FFF2-40B4-BE49-F238E27FC236}">
                <a16:creationId xmlns:a16="http://schemas.microsoft.com/office/drawing/2014/main" id="{D066DD29-766D-F4E0-C3CD-9838DFEF6228}"/>
              </a:ext>
            </a:extLst>
          </p:cNvPr>
          <p:cNvSpPr txBox="1"/>
          <p:nvPr/>
        </p:nvSpPr>
        <p:spPr>
          <a:xfrm>
            <a:off x="9560458" y="2504573"/>
            <a:ext cx="2027552" cy="1104790"/>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Segmenteer uw klanten op basis van hun behoeften, gedrag en andere kenmerken die van invloed zijn op hoe zij uw producten of diensten waarderen.</a:t>
            </a:r>
          </a:p>
        </p:txBody>
      </p:sp>
      <p:sp>
        <p:nvSpPr>
          <p:cNvPr id="29" name="TextBox 28">
            <a:extLst>
              <a:ext uri="{FF2B5EF4-FFF2-40B4-BE49-F238E27FC236}">
                <a16:creationId xmlns:a16="http://schemas.microsoft.com/office/drawing/2014/main" id="{28BCBC71-B450-DA08-6D6D-713334D0174A}"/>
              </a:ext>
            </a:extLst>
          </p:cNvPr>
          <p:cNvSpPr txBox="1"/>
          <p:nvPr/>
        </p:nvSpPr>
        <p:spPr>
          <a:xfrm>
            <a:off x="400609" y="5191042"/>
            <a:ext cx="3279948" cy="604653"/>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Maak een lijst van de belangrijkste kosten die gepaard gaan met het runnen van uw bedrijf, waarbij u onderscheid maakt tussen vaste en variabele kosten.</a:t>
            </a:r>
          </a:p>
        </p:txBody>
      </p:sp>
      <p:sp>
        <p:nvSpPr>
          <p:cNvPr id="32" name="TextBox 31">
            <a:extLst>
              <a:ext uri="{FF2B5EF4-FFF2-40B4-BE49-F238E27FC236}">
                <a16:creationId xmlns:a16="http://schemas.microsoft.com/office/drawing/2014/main" id="{33FB658F-E1E3-712B-BCBC-DAF33C032A82}"/>
              </a:ext>
            </a:extLst>
          </p:cNvPr>
          <p:cNvSpPr txBox="1"/>
          <p:nvPr/>
        </p:nvSpPr>
        <p:spPr>
          <a:xfrm>
            <a:off x="4963797" y="5204966"/>
            <a:ext cx="4012448" cy="771365"/>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Geef aan hoe u inkomsten genereert via elk klantsegment, met details over de prijsmechanismen, abonnementsmodellen of verkooptransacties.</a:t>
            </a:r>
          </a:p>
        </p:txBody>
      </p:sp>
      <p:sp>
        <p:nvSpPr>
          <p:cNvPr id="33" name="TextBox 32">
            <a:extLst>
              <a:ext uri="{FF2B5EF4-FFF2-40B4-BE49-F238E27FC236}">
                <a16:creationId xmlns:a16="http://schemas.microsoft.com/office/drawing/2014/main" id="{A22937AB-5D93-52BA-B400-9F5F9D51B831}"/>
              </a:ext>
            </a:extLst>
          </p:cNvPr>
          <p:cNvSpPr txBox="1"/>
          <p:nvPr/>
        </p:nvSpPr>
        <p:spPr>
          <a:xfrm>
            <a:off x="7215253" y="1978028"/>
            <a:ext cx="2027552" cy="1104790"/>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Geef gedetailleerd aan hoe u </a:t>
            </a:r>
          </a:p>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omgaat met </a:t>
            </a:r>
          </a:p>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klanten communiceert via persoonlijke assistentie, geautomatiseerde diensten of betrokkenheid bij de gemeenschap.</a:t>
            </a:r>
          </a:p>
        </p:txBody>
      </p:sp>
    </p:spTree>
    <p:extLst>
      <p:ext uri="{BB962C8B-B14F-4D97-AF65-F5344CB8AC3E}">
        <p14:creationId xmlns:p14="http://schemas.microsoft.com/office/powerpoint/2010/main" val="4617977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ADF72-5187-A7A8-FE6C-7449EC0DBDC5}"/>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BD824F0F-B5AC-5730-9B79-5157F13B2CB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41</a:t>
            </a:fld>
            <a:endParaRPr lang="fr-CA" sz="1200" dirty="0">
              <a:solidFill>
                <a:schemeClr val="bg1"/>
              </a:solidFill>
            </a:endParaRPr>
          </a:p>
        </p:txBody>
      </p:sp>
      <p:sp>
        <p:nvSpPr>
          <p:cNvPr id="6" name="Freeform 5">
            <a:extLst>
              <a:ext uri="{FF2B5EF4-FFF2-40B4-BE49-F238E27FC236}">
                <a16:creationId xmlns:a16="http://schemas.microsoft.com/office/drawing/2014/main" id="{91F3C47C-A8A8-5093-7958-175109D87D59}"/>
              </a:ext>
            </a:extLst>
          </p:cNvPr>
          <p:cNvSpPr/>
          <p:nvPr/>
        </p:nvSpPr>
        <p:spPr>
          <a:xfrm>
            <a:off x="-1" y="426469"/>
            <a:ext cx="8607651" cy="875479"/>
          </a:xfrm>
          <a:custGeom>
            <a:avLst/>
            <a:gdLst>
              <a:gd name="connsiteX0" fmla="*/ 0 w 8607651"/>
              <a:gd name="connsiteY0" fmla="*/ 0 h 875479"/>
              <a:gd name="connsiteX1" fmla="*/ 723938 w 8607651"/>
              <a:gd name="connsiteY1" fmla="*/ 0 h 875479"/>
              <a:gd name="connsiteX2" fmla="*/ 1629149 w 8607651"/>
              <a:gd name="connsiteY2" fmla="*/ 0 h 875479"/>
              <a:gd name="connsiteX3" fmla="*/ 1765000 w 8607651"/>
              <a:gd name="connsiteY3" fmla="*/ 0 h 875479"/>
              <a:gd name="connsiteX4" fmla="*/ 2353087 w 8607651"/>
              <a:gd name="connsiteY4" fmla="*/ 0 h 875479"/>
              <a:gd name="connsiteX5" fmla="*/ 2488938 w 8607651"/>
              <a:gd name="connsiteY5" fmla="*/ 0 h 875479"/>
              <a:gd name="connsiteX6" fmla="*/ 3394149 w 8607651"/>
              <a:gd name="connsiteY6" fmla="*/ 0 h 875479"/>
              <a:gd name="connsiteX7" fmla="*/ 3897571 w 8607651"/>
              <a:gd name="connsiteY7" fmla="*/ 0 h 875479"/>
              <a:gd name="connsiteX8" fmla="*/ 4118087 w 8607651"/>
              <a:gd name="connsiteY8" fmla="*/ 0 h 875479"/>
              <a:gd name="connsiteX9" fmla="*/ 4621509 w 8607651"/>
              <a:gd name="connsiteY9" fmla="*/ 0 h 875479"/>
              <a:gd name="connsiteX10" fmla="*/ 5526720 w 8607651"/>
              <a:gd name="connsiteY10" fmla="*/ 0 h 875479"/>
              <a:gd name="connsiteX11" fmla="*/ 5662571 w 8607651"/>
              <a:gd name="connsiteY11" fmla="*/ 0 h 875479"/>
              <a:gd name="connsiteX12" fmla="*/ 6250658 w 8607651"/>
              <a:gd name="connsiteY12" fmla="*/ 0 h 875479"/>
              <a:gd name="connsiteX13" fmla="*/ 6386509 w 8607651"/>
              <a:gd name="connsiteY13" fmla="*/ 0 h 875479"/>
              <a:gd name="connsiteX14" fmla="*/ 7291720 w 8607651"/>
              <a:gd name="connsiteY14" fmla="*/ 0 h 875479"/>
              <a:gd name="connsiteX15" fmla="*/ 8015658 w 8607651"/>
              <a:gd name="connsiteY15" fmla="*/ 0 h 875479"/>
              <a:gd name="connsiteX16" fmla="*/ 8607651 w 8607651"/>
              <a:gd name="connsiteY16" fmla="*/ 473717 h 875479"/>
              <a:gd name="connsiteX17" fmla="*/ 8607651 w 8607651"/>
              <a:gd name="connsiteY17" fmla="*/ 875479 h 875479"/>
              <a:gd name="connsiteX18" fmla="*/ 7883713 w 8607651"/>
              <a:gd name="connsiteY18" fmla="*/ 875479 h 875479"/>
              <a:gd name="connsiteX19" fmla="*/ 6978502 w 8607651"/>
              <a:gd name="connsiteY19" fmla="*/ 875479 h 875479"/>
              <a:gd name="connsiteX20" fmla="*/ 6842651 w 8607651"/>
              <a:gd name="connsiteY20" fmla="*/ 875479 h 875479"/>
              <a:gd name="connsiteX21" fmla="*/ 6254564 w 8607651"/>
              <a:gd name="connsiteY21" fmla="*/ 875479 h 875479"/>
              <a:gd name="connsiteX22" fmla="*/ 6118713 w 8607651"/>
              <a:gd name="connsiteY22" fmla="*/ 875479 h 875479"/>
              <a:gd name="connsiteX23" fmla="*/ 5213502 w 8607651"/>
              <a:gd name="connsiteY23" fmla="*/ 875479 h 875479"/>
              <a:gd name="connsiteX24" fmla="*/ 4489564 w 8607651"/>
              <a:gd name="connsiteY24" fmla="*/ 875479 h 875479"/>
              <a:gd name="connsiteX25" fmla="*/ 4118087 w 8607651"/>
              <a:gd name="connsiteY25" fmla="*/ 875479 h 875479"/>
              <a:gd name="connsiteX26" fmla="*/ 3394149 w 8607651"/>
              <a:gd name="connsiteY26" fmla="*/ 875479 h 875479"/>
              <a:gd name="connsiteX27" fmla="*/ 2488938 w 8607651"/>
              <a:gd name="connsiteY27" fmla="*/ 875479 h 875479"/>
              <a:gd name="connsiteX28" fmla="*/ 2353087 w 8607651"/>
              <a:gd name="connsiteY28" fmla="*/ 875479 h 875479"/>
              <a:gd name="connsiteX29" fmla="*/ 1765000 w 8607651"/>
              <a:gd name="connsiteY29" fmla="*/ 875479 h 875479"/>
              <a:gd name="connsiteX30" fmla="*/ 1629149 w 8607651"/>
              <a:gd name="connsiteY30" fmla="*/ 875479 h 875479"/>
              <a:gd name="connsiteX31" fmla="*/ 723938 w 8607651"/>
              <a:gd name="connsiteY31" fmla="*/ 875479 h 875479"/>
              <a:gd name="connsiteX32" fmla="*/ 0 w 8607651"/>
              <a:gd name="connsiteY32" fmla="*/ 875479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607651" h="875479">
                <a:moveTo>
                  <a:pt x="0" y="0"/>
                </a:moveTo>
                <a:lnTo>
                  <a:pt x="723938" y="0"/>
                </a:lnTo>
                <a:lnTo>
                  <a:pt x="1629149" y="0"/>
                </a:lnTo>
                <a:lnTo>
                  <a:pt x="1765000" y="0"/>
                </a:lnTo>
                <a:lnTo>
                  <a:pt x="2353087" y="0"/>
                </a:lnTo>
                <a:lnTo>
                  <a:pt x="2488938" y="0"/>
                </a:lnTo>
                <a:lnTo>
                  <a:pt x="3394149" y="0"/>
                </a:lnTo>
                <a:lnTo>
                  <a:pt x="3897571" y="0"/>
                </a:lnTo>
                <a:lnTo>
                  <a:pt x="4118087" y="0"/>
                </a:lnTo>
                <a:lnTo>
                  <a:pt x="4621509" y="0"/>
                </a:lnTo>
                <a:lnTo>
                  <a:pt x="5526720" y="0"/>
                </a:lnTo>
                <a:lnTo>
                  <a:pt x="5662571" y="0"/>
                </a:lnTo>
                <a:lnTo>
                  <a:pt x="6250658" y="0"/>
                </a:lnTo>
                <a:lnTo>
                  <a:pt x="6386509" y="0"/>
                </a:lnTo>
                <a:lnTo>
                  <a:pt x="7291720" y="0"/>
                </a:lnTo>
                <a:lnTo>
                  <a:pt x="8015658" y="0"/>
                </a:lnTo>
                <a:cubicBezTo>
                  <a:pt x="8341630" y="0"/>
                  <a:pt x="8607651" y="212873"/>
                  <a:pt x="8607651" y="473717"/>
                </a:cubicBezTo>
                <a:lnTo>
                  <a:pt x="8607651" y="875479"/>
                </a:lnTo>
                <a:lnTo>
                  <a:pt x="7883713" y="875479"/>
                </a:lnTo>
                <a:lnTo>
                  <a:pt x="6978502" y="875479"/>
                </a:lnTo>
                <a:lnTo>
                  <a:pt x="6842651" y="875479"/>
                </a:lnTo>
                <a:lnTo>
                  <a:pt x="6254564" y="875479"/>
                </a:lnTo>
                <a:lnTo>
                  <a:pt x="6118713" y="875479"/>
                </a:lnTo>
                <a:lnTo>
                  <a:pt x="5213502" y="875479"/>
                </a:lnTo>
                <a:lnTo>
                  <a:pt x="4489564" y="875479"/>
                </a:lnTo>
                <a:lnTo>
                  <a:pt x="4118087" y="875479"/>
                </a:lnTo>
                <a:lnTo>
                  <a:pt x="3394149" y="875479"/>
                </a:lnTo>
                <a:lnTo>
                  <a:pt x="2488938" y="875479"/>
                </a:lnTo>
                <a:lnTo>
                  <a:pt x="2353087" y="875479"/>
                </a:lnTo>
                <a:lnTo>
                  <a:pt x="1765000" y="875479"/>
                </a:lnTo>
                <a:lnTo>
                  <a:pt x="1629149" y="875479"/>
                </a:lnTo>
                <a:lnTo>
                  <a:pt x="723938" y="875479"/>
                </a:lnTo>
                <a:lnTo>
                  <a:pt x="0" y="875479"/>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0D5A7783-D09A-1007-80F4-90DBD75CB9C3}"/>
              </a:ext>
            </a:extLst>
          </p:cNvPr>
          <p:cNvSpPr txBox="1">
            <a:spLocks/>
          </p:cNvSpPr>
          <p:nvPr/>
        </p:nvSpPr>
        <p:spPr>
          <a:xfrm>
            <a:off x="792765" y="547917"/>
            <a:ext cx="1139923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Aanvullende lectuur, hulpmiddelen en sjablonen</a:t>
            </a:r>
          </a:p>
        </p:txBody>
      </p:sp>
      <p:graphicFrame>
        <p:nvGraphicFramePr>
          <p:cNvPr id="5" name="Table 4">
            <a:extLst>
              <a:ext uri="{FF2B5EF4-FFF2-40B4-BE49-F238E27FC236}">
                <a16:creationId xmlns:a16="http://schemas.microsoft.com/office/drawing/2014/main" id="{4CECF323-7765-3E78-F43A-DF6C63FBA949}"/>
              </a:ext>
            </a:extLst>
          </p:cNvPr>
          <p:cNvGraphicFramePr>
            <a:graphicFrameLocks noGrp="1"/>
          </p:cNvGraphicFramePr>
          <p:nvPr>
            <p:extLst>
              <p:ext uri="{D42A27DB-BD31-4B8C-83A1-F6EECF244321}">
                <p14:modId xmlns:p14="http://schemas.microsoft.com/office/powerpoint/2010/main" val="2589650478"/>
              </p:ext>
            </p:extLst>
          </p:nvPr>
        </p:nvGraphicFramePr>
        <p:xfrm>
          <a:off x="792765" y="1539240"/>
          <a:ext cx="10394068" cy="3779520"/>
        </p:xfrm>
        <a:graphic>
          <a:graphicData uri="http://schemas.openxmlformats.org/drawingml/2006/table">
            <a:tbl>
              <a:tblPr firstRow="1" bandRow="1">
                <a:tableStyleId>{5C22544A-7EE6-4342-B048-85BDC9FD1C3A}</a:tableStyleId>
              </a:tblPr>
              <a:tblGrid>
                <a:gridCol w="2853186">
                  <a:extLst>
                    <a:ext uri="{9D8B030D-6E8A-4147-A177-3AD203B41FA5}">
                      <a16:colId xmlns:a16="http://schemas.microsoft.com/office/drawing/2014/main" val="2947246601"/>
                    </a:ext>
                  </a:extLst>
                </a:gridCol>
                <a:gridCol w="7540882">
                  <a:extLst>
                    <a:ext uri="{9D8B030D-6E8A-4147-A177-3AD203B41FA5}">
                      <a16:colId xmlns:a16="http://schemas.microsoft.com/office/drawing/2014/main" val="4224813332"/>
                    </a:ext>
                  </a:extLst>
                </a:gridCol>
              </a:tblGrid>
              <a:tr h="370840">
                <a:tc>
                  <a:txBody>
                    <a:bodyPr/>
                    <a:lstStyle/>
                    <a:p>
                      <a:r>
                        <a:rPr lang="en-IE" sz="2400" dirty="0"/>
                        <a:t>Naam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Beschrijving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2369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kern="1200" dirty="0">
                          <a:solidFill>
                            <a:srgbClr val="459597"/>
                          </a:solidFill>
                          <a:latin typeface="+mn-lt"/>
                          <a:ea typeface="+mn-ea"/>
                          <a:cs typeface="+mn-cs"/>
                        </a:rPr>
                        <a:t>Business Model Generation</a:t>
                      </a:r>
                      <a:endParaRPr lang="en-US" sz="1800" b="1"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
                          <a:srgbClr val="01A54E"/>
                        </a:buClr>
                        <a:buSzTx/>
                        <a:buFontTx/>
                        <a:buNone/>
                        <a:tabLst/>
                        <a:defRPr/>
                      </a:pPr>
                      <a:r>
                        <a:rPr lang="is-IS" sz="1800" kern="1200" dirty="0">
                          <a:solidFill>
                            <a:srgbClr val="414141"/>
                          </a:solidFill>
                          <a:latin typeface="+mn-lt"/>
                          <a:ea typeface="+mn-ea"/>
                          <a:cs typeface="+mn-cs"/>
                        </a:rPr>
                        <a:t>Een handboek geschreven door Alexander Osterwalder &amp; Yves Pigneur, mede-ontwikkeld door een geweldige groep van 470 praktijkmensen uit 45 landen en ontworpen door Alan Smith, de Movement</a:t>
                      </a:r>
                    </a:p>
                    <a:p>
                      <a:pPr marL="0" marR="0" lvl="0" indent="0" algn="l" defTabSz="914400" rtl="0" eaLnBrk="1" fontAlgn="auto" latinLnBrk="0" hangingPunct="1">
                        <a:lnSpc>
                          <a:spcPts val="1960"/>
                        </a:lnSpc>
                        <a:spcBef>
                          <a:spcPts val="0"/>
                        </a:spcBef>
                        <a:spcAft>
                          <a:spcPts val="0"/>
                        </a:spcAft>
                        <a:buClr>
                          <a:srgbClr val="01A54E"/>
                        </a:buClr>
                        <a:buSzTx/>
                        <a:buFontTx/>
                        <a:buNone/>
                        <a:tabLst/>
                        <a:defRPr/>
                      </a:pPr>
                      <a:r>
                        <a:rPr lang="en-US" sz="1800" kern="1200" dirty="0">
                          <a:solidFill>
                            <a:srgbClr val="459597"/>
                          </a:solidFill>
                          <a:latin typeface="+mn-lt"/>
                          <a:ea typeface="+mn-ea"/>
                          <a:cs typeface="+mn-cs"/>
                          <a:hlinkClick r:id="rId2">
                            <a:extLst>
                              <a:ext uri="{A12FA001-AC4F-418D-AE19-62706E023703}">
                                <ahyp:hlinkClr xmlns:ahyp="http://schemas.microsoft.com/office/drawing/2018/hyperlinkcolor" val="tx"/>
                              </a:ext>
                            </a:extLst>
                          </a:hlinkClick>
                        </a:rPr>
                        <a:t>https://cimne.com/cvdata/cntr2/spc2390/dtos/dcs/businessmodelgenerationpreview.pdf</a:t>
                      </a:r>
                      <a:r>
                        <a:rPr lang="en-US" sz="1800" kern="1200" dirty="0">
                          <a:solidFill>
                            <a:srgbClr val="459597"/>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59597"/>
                          </a:solidFill>
                          <a:latin typeface="+mn-lt"/>
                          <a:ea typeface="+mn-ea"/>
                          <a:cs typeface="+mn-cs"/>
                        </a:rPr>
                        <a:t>Online lezen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is-IS" sz="1800" kern="1200" dirty="0">
                          <a:solidFill>
                            <a:srgbClr val="414141"/>
                          </a:solidFill>
                          <a:latin typeface="+mn-lt"/>
                          <a:ea typeface="+mn-ea"/>
                          <a:cs typeface="+mn-cs"/>
                        </a:rPr>
                        <a:t>Meer lezen op Wikipedia over de oprichter van het Business Model Canvas -</a:t>
                      </a:r>
                      <a:r>
                        <a:rPr lang="is-IS" sz="1800" kern="1200" dirty="0">
                          <a:solidFill>
                            <a:srgbClr val="459597"/>
                          </a:solidFill>
                          <a:latin typeface="+mn-lt"/>
                          <a:ea typeface="+mn-ea"/>
                          <a:cs typeface="+mn-cs"/>
                          <a:hlinkClick r:id="rId3">
                            <a:extLst>
                              <a:ext uri="{A12FA001-AC4F-418D-AE19-62706E023703}">
                                <ahyp:hlinkClr xmlns:ahyp="http://schemas.microsoft.com/office/drawing/2018/hyperlinkcolor" val="tx"/>
                              </a:ext>
                            </a:extLst>
                          </a:hlinkClick>
                        </a:rPr>
                        <a:t> https://en.wikipedia.org/wiki/Business_model_canvas</a:t>
                      </a:r>
                      <a:r>
                        <a:rPr lang="is-IS" sz="1800" kern="1200" dirty="0">
                          <a:solidFill>
                            <a:srgbClr val="459597"/>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459597"/>
                          </a:solidFill>
                        </a:rPr>
                        <a:t>Downloadbare sjablonen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800"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IE" sz="1800" kern="1200" dirty="0">
                          <a:solidFill>
                            <a:srgbClr val="414141"/>
                          </a:solidFill>
                          <a:latin typeface="+mn-lt"/>
                          <a:ea typeface="+mn-ea"/>
                          <a:cs typeface="+mn-cs"/>
                        </a:rPr>
                        <a:t>Business Model Canvas-sjabloon</a:t>
                      </a:r>
                    </a:p>
                    <a:p>
                      <a:pPr marL="0" marR="0" lvl="0" indent="0" algn="l" defTabSz="914400" rtl="0" eaLnBrk="1" fontAlgn="auto" latinLnBrk="0" hangingPunct="1">
                        <a:lnSpc>
                          <a:spcPts val="1960"/>
                        </a:lnSpc>
                        <a:spcBef>
                          <a:spcPts val="0"/>
                        </a:spcBef>
                        <a:spcAft>
                          <a:spcPts val="0"/>
                        </a:spcAft>
                        <a:buClrTx/>
                        <a:buSzTx/>
                        <a:buFontTx/>
                        <a:buNone/>
                        <a:tabLst/>
                        <a:defRPr/>
                      </a:pPr>
                      <a:r>
                        <a:rPr lang="en-IE" sz="1800" kern="1200" dirty="0">
                          <a:solidFill>
                            <a:srgbClr val="459597"/>
                          </a:solidFill>
                          <a:latin typeface="+mn-lt"/>
                          <a:ea typeface="+mn-ea"/>
                          <a:cs typeface="+mn-cs"/>
                          <a:hlinkClick r:id="rId4">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IE" sz="1800" kern="1200" dirty="0">
                          <a:solidFill>
                            <a:srgbClr val="459597"/>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5726069"/>
                  </a:ext>
                </a:extLst>
              </a:tr>
            </a:tbl>
          </a:graphicData>
        </a:graphic>
      </p:graphicFrame>
    </p:spTree>
    <p:extLst>
      <p:ext uri="{BB962C8B-B14F-4D97-AF65-F5344CB8AC3E}">
        <p14:creationId xmlns:p14="http://schemas.microsoft.com/office/powerpoint/2010/main" val="12520125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3105863"/>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Je hebt voltooid... Module 2 (Deel 3) </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6766"/>
            <a:ext cx="4734298" cy="1055225"/>
          </a:xfrm>
          <a:prstGeom prst="rect">
            <a:avLst/>
          </a:prstGeom>
          <a:noFill/>
        </p:spPr>
        <p:txBody>
          <a:bodyPr wrap="square" rtlCol="0">
            <a:spAutoFit/>
          </a:bodyPr>
          <a:lstStyle/>
          <a:p>
            <a:pPr algn="ctr">
              <a:lnSpc>
                <a:spcPts val="2520"/>
              </a:lnSpc>
            </a:pPr>
            <a:r>
              <a:rPr lang="en-IE" sz="2400" b="1" dirty="0">
                <a:solidFill>
                  <a:srgbClr val="459597"/>
                </a:solidFill>
              </a:rPr>
              <a:t>Sectie 3</a:t>
            </a:r>
            <a:r>
              <a:rPr lang="en-IE" sz="2400" dirty="0">
                <a:solidFill>
                  <a:srgbClr val="459597"/>
                </a:solidFill>
              </a:rPr>
              <a:t>: </a:t>
            </a:r>
            <a:r>
              <a:rPr lang="en-IE" sz="2400" dirty="0">
                <a:solidFill>
                  <a:srgbClr val="382B1B"/>
                </a:solidFill>
              </a:rPr>
              <a:t>Een eenvoudig,</a:t>
            </a:r>
            <a:br>
              <a:rPr lang="en-IE" sz="2400" dirty="0">
                <a:solidFill>
                  <a:srgbClr val="382B1B"/>
                </a:solidFill>
              </a:rPr>
            </a:br>
            <a:r>
              <a:rPr lang="en-IE" sz="2400" dirty="0">
                <a:solidFill>
                  <a:srgbClr val="382B1B"/>
                </a:solidFill>
              </a:rPr>
              <a:t>haalbaar businessplan op via een</a:t>
            </a:r>
            <a:br>
              <a:rPr lang="en-IE" sz="2400" dirty="0">
                <a:solidFill>
                  <a:srgbClr val="382B1B"/>
                </a:solidFill>
              </a:rPr>
            </a:br>
            <a:r>
              <a:rPr lang="en-IE" sz="2400" dirty="0">
                <a:solidFill>
                  <a:srgbClr val="382B1B"/>
                </a:solidFill>
              </a:rPr>
              <a:t>Business Model Canvas</a:t>
            </a: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320238" y="552925"/>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Module 3 (Deel 1)</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320238" y="1166176"/>
            <a:ext cx="4464312" cy="2646878"/>
          </a:xfrm>
          <a:prstGeom prst="rect">
            <a:avLst/>
          </a:prstGeom>
          <a:noFill/>
        </p:spPr>
        <p:txBody>
          <a:bodyPr wrap="square" rtlCol="0">
            <a:spAutoFit/>
          </a:bodyPr>
          <a:lstStyle/>
          <a:p>
            <a:pPr algn="ctr"/>
            <a:r>
              <a:rPr lang="en-US" sz="2800" b="1" dirty="0">
                <a:solidFill>
                  <a:srgbClr val="EC7C69"/>
                </a:solidFill>
              </a:rPr>
              <a:t>Ontwerpen van duurzame en plaatsgebonden accommodatie</a:t>
            </a:r>
          </a:p>
          <a:p>
            <a:pPr algn="ctr">
              <a:spcAft>
                <a:spcPts val="600"/>
              </a:spcAft>
            </a:pPr>
            <a:r>
              <a:rPr lang="en-US" sz="2400" b="1" dirty="0">
                <a:solidFill>
                  <a:srgbClr val="EC7C69"/>
                </a:solidFill>
              </a:rPr>
              <a:t>Deel 1: </a:t>
            </a:r>
            <a:r>
              <a:rPr lang="en-GB" sz="2400" dirty="0">
                <a:solidFill>
                  <a:srgbClr val="382B1B"/>
                </a:solidFill>
              </a:rPr>
              <a:t>Slimme start: gebouwen aanpassen en gebruikmaken van kant-en-klare units</a:t>
            </a:r>
          </a:p>
          <a:p>
            <a:pPr algn="ctr">
              <a:spcAft>
                <a:spcPts val="600"/>
              </a:spcAft>
            </a:pPr>
            <a:endParaRPr lang="en-IE" sz="2400" dirty="0">
              <a:solidFill>
                <a:srgbClr val="382B1B"/>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Het volgende is...</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Goed gedaan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A055D-94F4-0F77-B72D-3832A0B9557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7D4C0CB-3E55-160E-AF17-8C3DB9613B37}"/>
              </a:ext>
            </a:extLst>
          </p:cNvPr>
          <p:cNvSpPr>
            <a:spLocks noGrp="1"/>
          </p:cNvSpPr>
          <p:nvPr>
            <p:ph type="body" sz="quarter" idx="18"/>
          </p:nvPr>
        </p:nvSpPr>
        <p:spPr>
          <a:xfrm>
            <a:off x="7287065" y="1618150"/>
            <a:ext cx="4233766" cy="870198"/>
          </a:xfrm>
        </p:spPr>
        <p:txBody>
          <a:bodyPr/>
          <a:lstStyle/>
          <a:p>
            <a:pPr>
              <a:lnSpc>
                <a:spcPts val="3240"/>
              </a:lnSpc>
            </a:pPr>
            <a:r>
              <a:rPr lang="en-GB" sz="3200" dirty="0"/>
              <a:t>Een haalbaar businessplan opstellen met behulp van het Business Model Canvas</a:t>
            </a:r>
          </a:p>
          <a:p>
            <a:pPr>
              <a:lnSpc>
                <a:spcPts val="3240"/>
              </a:lnSpc>
            </a:pPr>
            <a:endParaRPr lang="en-GB" sz="3200" dirty="0"/>
          </a:p>
        </p:txBody>
      </p:sp>
      <p:sp>
        <p:nvSpPr>
          <p:cNvPr id="3" name="Text Placeholder 2">
            <a:extLst>
              <a:ext uri="{FF2B5EF4-FFF2-40B4-BE49-F238E27FC236}">
                <a16:creationId xmlns:a16="http://schemas.microsoft.com/office/drawing/2014/main" id="{36B35410-420E-3CC6-6A3C-E36390AA9E28}"/>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Deel 3</a:t>
            </a:r>
          </a:p>
        </p:txBody>
      </p:sp>
      <p:pic>
        <p:nvPicPr>
          <p:cNvPr id="24" name="Picture Placeholder 23" descr="A group of people wearing helmets in front of a mountain&#10;&#10;AI-generated content may be incorrect.">
            <a:extLst>
              <a:ext uri="{FF2B5EF4-FFF2-40B4-BE49-F238E27FC236}">
                <a16:creationId xmlns:a16="http://schemas.microsoft.com/office/drawing/2014/main" id="{A212AA48-33C9-7619-50C9-D7F38028F398}"/>
              </a:ext>
            </a:extLst>
          </p:cNvPr>
          <p:cNvPicPr>
            <a:picLocks noGrp="1" noChangeAspect="1"/>
          </p:cNvPicPr>
          <p:nvPr>
            <p:ph type="pic" sz="quarter" idx="67"/>
          </p:nvPr>
        </p:nvPicPr>
        <p:blipFill>
          <a:blip r:embed="rId2"/>
          <a:srcRect t="216" b="216"/>
          <a:stretch>
            <a:fillRect/>
          </a:stretch>
        </p:blipFill>
        <p:spPr/>
      </p:pic>
      <p:sp>
        <p:nvSpPr>
          <p:cNvPr id="29" name="Slide Number Placeholder 5">
            <a:extLst>
              <a:ext uri="{FF2B5EF4-FFF2-40B4-BE49-F238E27FC236}">
                <a16:creationId xmlns:a16="http://schemas.microsoft.com/office/drawing/2014/main" id="{32412987-848E-EF41-C5F7-6240AC19FE2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a:t>
            </a:fld>
            <a:endParaRPr lang="fr-CA" sz="1200" dirty="0"/>
          </a:p>
        </p:txBody>
      </p:sp>
      <p:sp>
        <p:nvSpPr>
          <p:cNvPr id="25" name="Text Placeholder 4">
            <a:extLst>
              <a:ext uri="{FF2B5EF4-FFF2-40B4-BE49-F238E27FC236}">
                <a16:creationId xmlns:a16="http://schemas.microsoft.com/office/drawing/2014/main" id="{4CF5067B-6FE2-4C53-8DA0-8A68861D13FD}"/>
              </a:ext>
            </a:extLst>
          </p:cNvPr>
          <p:cNvSpPr>
            <a:spLocks noGrp="1"/>
          </p:cNvSpPr>
          <p:nvPr>
            <p:ph type="body" sz="quarter" idx="23"/>
          </p:nvPr>
        </p:nvSpPr>
        <p:spPr>
          <a:xfrm>
            <a:off x="455462" y="3763001"/>
            <a:ext cx="3130702" cy="1373830"/>
          </a:xfrm>
        </p:spPr>
        <p:txBody>
          <a:bodyPr lIns="91440" tIns="45720" rIns="91440" bIns="45720" anchor="t"/>
          <a:lstStyle/>
          <a:p>
            <a:pPr>
              <a:buNone/>
            </a:pPr>
            <a:r>
              <a:rPr lang="en-US" sz="4000" b="1" dirty="0">
                <a:solidFill>
                  <a:srgbClr val="EC7C69"/>
                </a:solidFill>
              </a:rPr>
              <a:t>Overzicht:</a:t>
            </a:r>
            <a:endParaRPr lang="en-US" sz="4000" dirty="0"/>
          </a:p>
        </p:txBody>
      </p:sp>
      <p:sp>
        <p:nvSpPr>
          <p:cNvPr id="26" name="Text Placeholder 4">
            <a:extLst>
              <a:ext uri="{FF2B5EF4-FFF2-40B4-BE49-F238E27FC236}">
                <a16:creationId xmlns:a16="http://schemas.microsoft.com/office/drawing/2014/main" id="{BBC8E4D7-1606-A424-8BFD-0441EB376881}"/>
              </a:ext>
            </a:extLst>
          </p:cNvPr>
          <p:cNvSpPr txBox="1">
            <a:spLocks/>
          </p:cNvSpPr>
          <p:nvPr/>
        </p:nvSpPr>
        <p:spPr>
          <a:xfrm>
            <a:off x="4698609" y="3911587"/>
            <a:ext cx="6105379"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Het BMC toont u de belangrijkste factoren waarmee een bedrijfsmodel rekening moet houden en helpt u een overzicht te krijgen van elk van de 9 segmenten waaruit dit model bestaat. Door dit proces te doorlopen, krijgt u waardevolle inzichten in uw eigen bedrijf en het potentieel ervan. In deze module richten we ons op 5 belangrijke gebieden voor het opzetten van een levensvatbaar alternatief toeristisch accommodatiebedrijf.</a:t>
            </a:r>
          </a:p>
          <a:p>
            <a:pPr>
              <a:lnSpc>
                <a:spcPts val="2360"/>
              </a:lnSpc>
            </a:pPr>
            <a:endParaRPr lang="en-IE" dirty="0"/>
          </a:p>
        </p:txBody>
      </p:sp>
      <p:sp>
        <p:nvSpPr>
          <p:cNvPr id="27" name="Text Placeholder 4">
            <a:extLst>
              <a:ext uri="{FF2B5EF4-FFF2-40B4-BE49-F238E27FC236}">
                <a16:creationId xmlns:a16="http://schemas.microsoft.com/office/drawing/2014/main" id="{C56AD355-3CD4-84E8-C9D5-506E8866AF13}"/>
              </a:ext>
            </a:extLst>
          </p:cNvPr>
          <p:cNvSpPr txBox="1">
            <a:spLocks/>
          </p:cNvSpPr>
          <p:nvPr/>
        </p:nvSpPr>
        <p:spPr>
          <a:xfrm>
            <a:off x="473839" y="4535644"/>
            <a:ext cx="3676130"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t>Het Business Model Canvas (BMC) is een hulpmiddel dat u helpt uw bedrijfsmodel te visualiseren en uw zakelijke ideeën verder te ontwikkelen. </a:t>
            </a:r>
          </a:p>
          <a:p>
            <a:pPr>
              <a:lnSpc>
                <a:spcPts val="2360"/>
              </a:lnSpc>
            </a:pPr>
            <a:endParaRPr lang="en-IE" dirty="0"/>
          </a:p>
        </p:txBody>
      </p:sp>
    </p:spTree>
    <p:extLst>
      <p:ext uri="{BB962C8B-B14F-4D97-AF65-F5344CB8AC3E}">
        <p14:creationId xmlns:p14="http://schemas.microsoft.com/office/powerpoint/2010/main" val="142823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E8390-67F6-999C-6325-C324B350E2F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4789904-5AC4-A0DF-A009-74965FDDA45D}"/>
              </a:ext>
            </a:extLst>
          </p:cNvPr>
          <p:cNvSpPr>
            <a:spLocks noGrp="1"/>
          </p:cNvSpPr>
          <p:nvPr>
            <p:ph type="body" sz="quarter" idx="16"/>
          </p:nvPr>
        </p:nvSpPr>
        <p:spPr>
          <a:xfrm>
            <a:off x="1783120" y="1993356"/>
            <a:ext cx="5785298" cy="1176527"/>
          </a:xfrm>
        </p:spPr>
        <p:txBody>
          <a:bodyPr>
            <a:noAutofit/>
          </a:bodyPr>
          <a:lstStyle/>
          <a:p>
            <a:pPr>
              <a:lnSpc>
                <a:spcPts val="2480"/>
              </a:lnSpc>
            </a:pPr>
            <a:r>
              <a:rPr lang="en-GB" sz="2600" b="1" dirty="0"/>
              <a:t>Leer hoe u het Business Model Canvas kunt gebruiken als een eenvoudig visueel planningsinstrument</a:t>
            </a:r>
          </a:p>
          <a:p>
            <a:pPr>
              <a:lnSpc>
                <a:spcPts val="2480"/>
              </a:lnSpc>
            </a:pPr>
            <a:endParaRPr lang="en-GB" sz="2600" b="1" dirty="0"/>
          </a:p>
        </p:txBody>
      </p:sp>
      <p:sp>
        <p:nvSpPr>
          <p:cNvPr id="11" name="Freeform 10">
            <a:extLst>
              <a:ext uri="{FF2B5EF4-FFF2-40B4-BE49-F238E27FC236}">
                <a16:creationId xmlns:a16="http://schemas.microsoft.com/office/drawing/2014/main" id="{6B14956A-4F2E-99B5-AB95-F513417A9178}"/>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1A69F967-7450-26A0-215C-3164BD397D83}"/>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Deel 3:</a:t>
            </a:r>
            <a:r>
              <a:rPr lang="en-US" dirty="0"/>
              <a:t> 3 belangrijke leergebieden</a:t>
            </a:r>
          </a:p>
        </p:txBody>
      </p:sp>
      <p:sp>
        <p:nvSpPr>
          <p:cNvPr id="13" name="Slide Number Placeholder 5">
            <a:extLst>
              <a:ext uri="{FF2B5EF4-FFF2-40B4-BE49-F238E27FC236}">
                <a16:creationId xmlns:a16="http://schemas.microsoft.com/office/drawing/2014/main" id="{D158082E-3407-C3E9-3D04-9B0BC6A02F1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6</a:t>
            </a:fld>
            <a:endParaRPr lang="fr-CA" sz="1200" dirty="0"/>
          </a:p>
        </p:txBody>
      </p:sp>
      <p:sp>
        <p:nvSpPr>
          <p:cNvPr id="14" name="Text Placeholder 2">
            <a:extLst>
              <a:ext uri="{FF2B5EF4-FFF2-40B4-BE49-F238E27FC236}">
                <a16:creationId xmlns:a16="http://schemas.microsoft.com/office/drawing/2014/main" id="{4C321E42-DB56-0EDD-84BF-482F92402EE4}"/>
              </a:ext>
            </a:extLst>
          </p:cNvPr>
          <p:cNvSpPr txBox="1">
            <a:spLocks/>
          </p:cNvSpPr>
          <p:nvPr/>
        </p:nvSpPr>
        <p:spPr>
          <a:xfrm>
            <a:off x="733932" y="147572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01</a:t>
            </a:r>
            <a:endParaRPr lang="en-GB" sz="6600" b="1" dirty="0">
              <a:solidFill>
                <a:schemeClr val="bg1"/>
              </a:solidFill>
            </a:endParaRPr>
          </a:p>
        </p:txBody>
      </p:sp>
      <p:sp>
        <p:nvSpPr>
          <p:cNvPr id="15" name="Freeform 14">
            <a:extLst>
              <a:ext uri="{FF2B5EF4-FFF2-40B4-BE49-F238E27FC236}">
                <a16:creationId xmlns:a16="http://schemas.microsoft.com/office/drawing/2014/main" id="{C1CA5488-AEC4-B3E8-C576-E727816B4770}"/>
              </a:ext>
            </a:extLst>
          </p:cNvPr>
          <p:cNvSpPr/>
          <p:nvPr/>
        </p:nvSpPr>
        <p:spPr>
          <a:xfrm>
            <a:off x="0" y="221793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8" name="Text Placeholder 1">
            <a:extLst>
              <a:ext uri="{FF2B5EF4-FFF2-40B4-BE49-F238E27FC236}">
                <a16:creationId xmlns:a16="http://schemas.microsoft.com/office/drawing/2014/main" id="{433F1DBA-D3E1-15F1-6EC0-3F287C47D176}"/>
              </a:ext>
            </a:extLst>
          </p:cNvPr>
          <p:cNvSpPr txBox="1">
            <a:spLocks/>
          </p:cNvSpPr>
          <p:nvPr/>
        </p:nvSpPr>
        <p:spPr>
          <a:xfrm>
            <a:off x="1769052" y="3523017"/>
            <a:ext cx="6615292"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Leer hoe u uw ideeën in kaart kunt brengen op belangrijke gebieden</a:t>
            </a:r>
          </a:p>
          <a:p>
            <a:pPr>
              <a:lnSpc>
                <a:spcPts val="2480"/>
              </a:lnSpc>
            </a:pPr>
            <a:endParaRPr lang="en-GB" sz="2400" b="1" dirty="0"/>
          </a:p>
          <a:p>
            <a:pPr marL="342900" lvl="1" indent="-342900">
              <a:lnSpc>
                <a:spcPts val="2380"/>
              </a:lnSpc>
              <a:spcBef>
                <a:spcPts val="0"/>
              </a:spcBef>
            </a:pPr>
            <a:r>
              <a:rPr lang="en-IE" sz="2200" dirty="0">
                <a:solidFill>
                  <a:schemeClr val="bg1"/>
                </a:solidFill>
              </a:rPr>
              <a:t>Klant-/gastsegmenten</a:t>
            </a:r>
          </a:p>
          <a:p>
            <a:pPr marL="342900" lvl="1" indent="-342900">
              <a:lnSpc>
                <a:spcPts val="2380"/>
              </a:lnSpc>
              <a:spcBef>
                <a:spcPts val="0"/>
              </a:spcBef>
            </a:pPr>
            <a:r>
              <a:rPr lang="en-IE" sz="2200" dirty="0">
                <a:solidFill>
                  <a:schemeClr val="bg1"/>
                </a:solidFill>
              </a:rPr>
              <a:t>Waardepropositie</a:t>
            </a:r>
          </a:p>
          <a:p>
            <a:pPr marL="342900" lvl="1" indent="-342900">
              <a:lnSpc>
                <a:spcPts val="2380"/>
              </a:lnSpc>
              <a:spcBef>
                <a:spcPts val="0"/>
              </a:spcBef>
            </a:pPr>
            <a:r>
              <a:rPr lang="en-IE" sz="2200" dirty="0">
                <a:solidFill>
                  <a:schemeClr val="bg1"/>
                </a:solidFill>
              </a:rPr>
              <a:t>Kanalen (hoe gasten uw bedrijf vinden en boeken)</a:t>
            </a:r>
          </a:p>
          <a:p>
            <a:pPr marL="342900" lvl="1" indent="-342900">
              <a:lnSpc>
                <a:spcPts val="2380"/>
              </a:lnSpc>
              <a:spcBef>
                <a:spcPts val="0"/>
              </a:spcBef>
            </a:pPr>
            <a:r>
              <a:rPr lang="en-IE" sz="2200" dirty="0">
                <a:solidFill>
                  <a:schemeClr val="bg1"/>
                </a:solidFill>
              </a:rPr>
              <a:t>Inkomstenstromen en kostenstructuren</a:t>
            </a:r>
          </a:p>
          <a:p>
            <a:pPr marL="342900" lvl="1" indent="-342900">
              <a:lnSpc>
                <a:spcPts val="2380"/>
              </a:lnSpc>
              <a:spcBef>
                <a:spcPts val="0"/>
              </a:spcBef>
            </a:pPr>
            <a:r>
              <a:rPr lang="en-IE" sz="2200" dirty="0">
                <a:solidFill>
                  <a:schemeClr val="bg1"/>
                </a:solidFill>
              </a:rPr>
              <a:t>Partnerschappen en middelen</a:t>
            </a:r>
          </a:p>
          <a:p>
            <a:pPr marL="0" lvl="1" indent="0">
              <a:lnSpc>
                <a:spcPts val="2380"/>
              </a:lnSpc>
              <a:spcBef>
                <a:spcPts val="0"/>
              </a:spcBef>
              <a:buNone/>
            </a:pPr>
            <a:endParaRPr lang="en-IE" sz="2200" dirty="0"/>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4DAF0812-CA2F-C9EB-F9AA-D0BF75343BF4}"/>
              </a:ext>
            </a:extLst>
          </p:cNvPr>
          <p:cNvSpPr txBox="1">
            <a:spLocks/>
          </p:cNvSpPr>
          <p:nvPr/>
        </p:nvSpPr>
        <p:spPr>
          <a:xfrm>
            <a:off x="719864" y="3005383"/>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02</a:t>
            </a:r>
            <a:endParaRPr lang="en-GB" sz="6600" b="1" dirty="0">
              <a:solidFill>
                <a:schemeClr val="bg1"/>
              </a:solidFill>
            </a:endParaRPr>
          </a:p>
        </p:txBody>
      </p:sp>
      <p:sp>
        <p:nvSpPr>
          <p:cNvPr id="10" name="Freeform 9">
            <a:extLst>
              <a:ext uri="{FF2B5EF4-FFF2-40B4-BE49-F238E27FC236}">
                <a16:creationId xmlns:a16="http://schemas.microsoft.com/office/drawing/2014/main" id="{06E0A77C-BD1A-8B37-06F5-64E3CC52974E}"/>
              </a:ext>
            </a:extLst>
          </p:cNvPr>
          <p:cNvSpPr/>
          <p:nvPr/>
        </p:nvSpPr>
        <p:spPr>
          <a:xfrm>
            <a:off x="-14068" y="3747591"/>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12" name="Picture 11">
            <a:extLst>
              <a:ext uri="{FF2B5EF4-FFF2-40B4-BE49-F238E27FC236}">
                <a16:creationId xmlns:a16="http://schemas.microsoft.com/office/drawing/2014/main" id="{9E319B4D-BF4F-6963-B1F5-4D3AABC827CE}"/>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7945310" y="3048405"/>
            <a:ext cx="4246690" cy="3154091"/>
          </a:xfrm>
          <a:prstGeom prst="rect">
            <a:avLst/>
          </a:prstGeom>
        </p:spPr>
      </p:pic>
    </p:spTree>
    <p:extLst>
      <p:ext uri="{BB962C8B-B14F-4D97-AF65-F5344CB8AC3E}">
        <p14:creationId xmlns:p14="http://schemas.microsoft.com/office/powerpoint/2010/main" val="15140406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08678-FA09-233E-9119-C7987DE87A0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31BD439-453D-25E9-7D15-4E881F1FD60B}"/>
              </a:ext>
            </a:extLst>
          </p:cNvPr>
          <p:cNvSpPr>
            <a:spLocks noGrp="1"/>
          </p:cNvSpPr>
          <p:nvPr>
            <p:ph type="body" sz="quarter" idx="16"/>
          </p:nvPr>
        </p:nvSpPr>
        <p:spPr>
          <a:xfrm>
            <a:off x="1783120" y="1993356"/>
            <a:ext cx="4997508" cy="1176527"/>
          </a:xfrm>
        </p:spPr>
        <p:txBody>
          <a:bodyPr>
            <a:noAutofit/>
          </a:bodyPr>
          <a:lstStyle/>
          <a:p>
            <a:pPr>
              <a:lnSpc>
                <a:spcPts val="2480"/>
              </a:lnSpc>
            </a:pPr>
            <a:r>
              <a:rPr lang="en-GB" sz="2600" b="1" dirty="0"/>
              <a:t>Ontdek hoe het Business Model Canvas een werkplan is – flexibel en klaar om te evolueren naar meer gedetailleerde versies.</a:t>
            </a:r>
          </a:p>
          <a:p>
            <a:pPr>
              <a:lnSpc>
                <a:spcPts val="2480"/>
              </a:lnSpc>
            </a:pPr>
            <a:endParaRPr lang="en-GB" sz="2600" b="1" dirty="0"/>
          </a:p>
        </p:txBody>
      </p:sp>
      <p:sp>
        <p:nvSpPr>
          <p:cNvPr id="11" name="Freeform 10">
            <a:extLst>
              <a:ext uri="{FF2B5EF4-FFF2-40B4-BE49-F238E27FC236}">
                <a16:creationId xmlns:a16="http://schemas.microsoft.com/office/drawing/2014/main" id="{AA3097FD-8AF0-5A5F-FE7A-2FD4B64DDB0F}"/>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13CA01E3-EB92-C5DE-5DAF-8B6B8FFE114E}"/>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Deel 3:</a:t>
            </a:r>
            <a:r>
              <a:rPr lang="en-US" dirty="0"/>
              <a:t> 3 belangrijke leergebieden</a:t>
            </a:r>
          </a:p>
        </p:txBody>
      </p:sp>
      <p:sp>
        <p:nvSpPr>
          <p:cNvPr id="13" name="Slide Number Placeholder 5">
            <a:extLst>
              <a:ext uri="{FF2B5EF4-FFF2-40B4-BE49-F238E27FC236}">
                <a16:creationId xmlns:a16="http://schemas.microsoft.com/office/drawing/2014/main" id="{97DFF80B-8B14-8746-A9BC-992EB4DB27A2}"/>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7</a:t>
            </a:fld>
            <a:endParaRPr lang="fr-CA" sz="1200" dirty="0"/>
          </a:p>
        </p:txBody>
      </p:sp>
      <p:sp>
        <p:nvSpPr>
          <p:cNvPr id="14" name="Text Placeholder 2">
            <a:extLst>
              <a:ext uri="{FF2B5EF4-FFF2-40B4-BE49-F238E27FC236}">
                <a16:creationId xmlns:a16="http://schemas.microsoft.com/office/drawing/2014/main" id="{4E132713-ACF9-CB9C-DFDB-07E96DEEF0D1}"/>
              </a:ext>
            </a:extLst>
          </p:cNvPr>
          <p:cNvSpPr txBox="1">
            <a:spLocks/>
          </p:cNvSpPr>
          <p:nvPr/>
        </p:nvSpPr>
        <p:spPr>
          <a:xfrm>
            <a:off x="733932" y="147572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03</a:t>
            </a:r>
            <a:endParaRPr lang="en-GB" sz="6600" b="1" dirty="0">
              <a:solidFill>
                <a:schemeClr val="bg1"/>
              </a:solidFill>
            </a:endParaRPr>
          </a:p>
        </p:txBody>
      </p:sp>
      <p:sp>
        <p:nvSpPr>
          <p:cNvPr id="15" name="Freeform 14">
            <a:extLst>
              <a:ext uri="{FF2B5EF4-FFF2-40B4-BE49-F238E27FC236}">
                <a16:creationId xmlns:a16="http://schemas.microsoft.com/office/drawing/2014/main" id="{FC286177-6A98-F4A7-E9D7-5ED300A595DA}"/>
              </a:ext>
            </a:extLst>
          </p:cNvPr>
          <p:cNvSpPr/>
          <p:nvPr/>
        </p:nvSpPr>
        <p:spPr>
          <a:xfrm>
            <a:off x="0" y="221793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12" name="Picture 11">
            <a:extLst>
              <a:ext uri="{FF2B5EF4-FFF2-40B4-BE49-F238E27FC236}">
                <a16:creationId xmlns:a16="http://schemas.microsoft.com/office/drawing/2014/main" id="{8ABE527B-B0DB-67B9-8417-7AE9E6347F2D}"/>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299390" y="3612469"/>
            <a:ext cx="4246690" cy="3154091"/>
          </a:xfrm>
          <a:prstGeom prst="rect">
            <a:avLst/>
          </a:prstGeom>
        </p:spPr>
      </p:pic>
    </p:spTree>
    <p:extLst>
      <p:ext uri="{BB962C8B-B14F-4D97-AF65-F5344CB8AC3E}">
        <p14:creationId xmlns:p14="http://schemas.microsoft.com/office/powerpoint/2010/main" val="9568074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D9C43-99B1-D4A0-2821-6327F3BD5FF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21B74E2-3AD1-0E81-62CB-4F333E8AA484}"/>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Belangrijkste leergebied</a:t>
            </a:r>
          </a:p>
        </p:txBody>
      </p:sp>
      <p:sp>
        <p:nvSpPr>
          <p:cNvPr id="6" name="Text Placeholder 5">
            <a:extLst>
              <a:ext uri="{FF2B5EF4-FFF2-40B4-BE49-F238E27FC236}">
                <a16:creationId xmlns:a16="http://schemas.microsoft.com/office/drawing/2014/main" id="{D785AF10-CF00-63D2-28E6-AC7A04352249}"/>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80105E98-29A5-C2B3-FDB8-7B9DBB9A1380}"/>
              </a:ext>
            </a:extLst>
          </p:cNvPr>
          <p:cNvSpPr>
            <a:spLocks noGrp="1"/>
          </p:cNvSpPr>
          <p:nvPr>
            <p:ph type="body" sz="quarter" idx="16"/>
          </p:nvPr>
        </p:nvSpPr>
        <p:spPr>
          <a:xfrm>
            <a:off x="4061012" y="732734"/>
            <a:ext cx="6238020" cy="803654"/>
          </a:xfrm>
          <a:prstGeom prst="rect">
            <a:avLst/>
          </a:prstGeom>
        </p:spPr>
        <p:txBody>
          <a:bodyPr/>
          <a:lstStyle/>
          <a:p>
            <a:pPr>
              <a:lnSpc>
                <a:spcPts val="2960"/>
              </a:lnSpc>
            </a:pPr>
            <a:r>
              <a:rPr lang="en-GB" sz="2800" dirty="0"/>
              <a:t>Leer hoe u het Business Model Canvas kunt gebruiken als een eenvoudig visueel planningsinstrument</a:t>
            </a:r>
          </a:p>
          <a:p>
            <a:pPr>
              <a:lnSpc>
                <a:spcPts val="2960"/>
              </a:lnSpc>
            </a:pPr>
            <a:endParaRPr lang="en-GB" sz="2800" dirty="0"/>
          </a:p>
        </p:txBody>
      </p:sp>
      <p:sp>
        <p:nvSpPr>
          <p:cNvPr id="4" name="Text Placeholder 3">
            <a:extLst>
              <a:ext uri="{FF2B5EF4-FFF2-40B4-BE49-F238E27FC236}">
                <a16:creationId xmlns:a16="http://schemas.microsoft.com/office/drawing/2014/main" id="{299AE6E4-444C-F617-4AF8-40AFB4F4F565}"/>
              </a:ext>
            </a:extLst>
          </p:cNvPr>
          <p:cNvSpPr>
            <a:spLocks noGrp="1"/>
          </p:cNvSpPr>
          <p:nvPr>
            <p:ph type="body" sz="quarter" idx="21"/>
          </p:nvPr>
        </p:nvSpPr>
        <p:spPr>
          <a:xfrm>
            <a:off x="4061012" y="1881924"/>
            <a:ext cx="7122804" cy="3773184"/>
          </a:xfrm>
          <a:prstGeom prst="rect">
            <a:avLst/>
          </a:prstGeom>
        </p:spPr>
        <p:txBody>
          <a:bodyPr lIns="91440" tIns="45720" rIns="91440" bIns="45720" anchor="t"/>
          <a:lstStyle/>
          <a:p>
            <a:pPr>
              <a:lnSpc>
                <a:spcPts val="2340"/>
              </a:lnSpc>
            </a:pPr>
            <a:r>
              <a:rPr lang="en-GB" b="1" i="1" dirty="0">
                <a:solidFill>
                  <a:srgbClr val="459597"/>
                </a:solidFill>
                <a:effectLst/>
                <a:latin typeface="Calibri"/>
                <a:ea typeface="Calibri"/>
                <a:cs typeface="Calibri"/>
              </a:rPr>
              <a:t>Waarom zouden kleine en middelgrote toeristische bedrijven het Business Model Canvas (BMC) gebruiken?</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Dit hulpmiddel biedt u een manier om een duidelijk overzicht te krijgen van alle belangrijke elementen van uw bedrijf. Door u te concentreren op bepaalde onderdelen, zoals de klant- (of gasten)segmenten, uw waardeproposities (d.w.z. uw unieke waardeproposities) en de kanalen die u gebruikt om uw klanten te bereiken – om er maar een paar te noemen – krijgt u een duidelijk en waardevol overzicht van waar uw bedrijf voor staat en hoe het kan worden verbeterd.</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Door deze methode te gebruiken, krijgt u duidelijkheid over uw doelstellingen, uw gasten en wat uw aanbod uniek maakt. </a:t>
            </a:r>
          </a:p>
          <a:p>
            <a:pPr>
              <a:lnSpc>
                <a:spcPts val="2340"/>
              </a:lnSpc>
            </a:pPr>
            <a:endParaRPr lang="en-US" sz="2200" dirty="0"/>
          </a:p>
        </p:txBody>
      </p:sp>
      <p:sp>
        <p:nvSpPr>
          <p:cNvPr id="11" name="Slide Number Placeholder 5">
            <a:extLst>
              <a:ext uri="{FF2B5EF4-FFF2-40B4-BE49-F238E27FC236}">
                <a16:creationId xmlns:a16="http://schemas.microsoft.com/office/drawing/2014/main" id="{1091CF9C-779E-2B58-5519-C2629B072E6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8</a:t>
            </a:fld>
            <a:endParaRPr lang="fr-CA" sz="1200" dirty="0"/>
          </a:p>
        </p:txBody>
      </p:sp>
    </p:spTree>
    <p:extLst>
      <p:ext uri="{BB962C8B-B14F-4D97-AF65-F5344CB8AC3E}">
        <p14:creationId xmlns:p14="http://schemas.microsoft.com/office/powerpoint/2010/main" val="25658650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9EC67-CBF5-B0FB-B602-2B4DFA5DB6F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B65EA49-1F4F-7B58-BD79-417AA77BCA2B}"/>
              </a:ext>
            </a:extLst>
          </p:cNvPr>
          <p:cNvSpPr>
            <a:spLocks noGrp="1"/>
          </p:cNvSpPr>
          <p:nvPr>
            <p:ph type="body" sz="quarter" idx="16"/>
          </p:nvPr>
        </p:nvSpPr>
        <p:spPr>
          <a:xfrm>
            <a:off x="653780" y="166663"/>
            <a:ext cx="10150208" cy="803654"/>
          </a:xfrm>
        </p:spPr>
        <p:txBody>
          <a:bodyPr/>
          <a:lstStyle/>
          <a:p>
            <a:pPr>
              <a:lnSpc>
                <a:spcPts val="3720"/>
              </a:lnSpc>
            </a:pPr>
            <a:r>
              <a:rPr lang="en-GB" dirty="0"/>
              <a:t>Leer hoe u het Business Model Canvas (BMC) kunt gebruiken</a:t>
            </a:r>
          </a:p>
          <a:p>
            <a:pPr>
              <a:lnSpc>
                <a:spcPts val="3720"/>
              </a:lnSpc>
            </a:pPr>
            <a:endParaRPr lang="en-US" dirty="0"/>
          </a:p>
        </p:txBody>
      </p:sp>
      <p:sp>
        <p:nvSpPr>
          <p:cNvPr id="6" name="Text Placeholder 5">
            <a:extLst>
              <a:ext uri="{FF2B5EF4-FFF2-40B4-BE49-F238E27FC236}">
                <a16:creationId xmlns:a16="http://schemas.microsoft.com/office/drawing/2014/main" id="{6A246B9E-0DB6-1757-68EC-71A3ABC1AA1F}"/>
              </a:ext>
            </a:extLst>
          </p:cNvPr>
          <p:cNvSpPr>
            <a:spLocks noGrp="1"/>
          </p:cNvSpPr>
          <p:nvPr>
            <p:ph type="body" sz="quarter" idx="19"/>
          </p:nvPr>
        </p:nvSpPr>
        <p:spPr>
          <a:xfrm>
            <a:off x="653780" y="1847469"/>
            <a:ext cx="5616391" cy="803654"/>
          </a:xfrm>
        </p:spPr>
        <p:txBody>
          <a:bodyPr/>
          <a:lstStyle/>
          <a:p>
            <a:pPr>
              <a:lnSpc>
                <a:spcPts val="2900"/>
              </a:lnSpc>
            </a:pPr>
            <a:r>
              <a:rPr lang="en-US" dirty="0"/>
              <a:t>Een inleiding tot een eenvoudige visuele planningstool</a:t>
            </a:r>
          </a:p>
          <a:p>
            <a:pPr>
              <a:lnSpc>
                <a:spcPts val="2900"/>
              </a:lnSpc>
            </a:pPr>
            <a:endParaRPr lang="en-US" dirty="0"/>
          </a:p>
        </p:txBody>
      </p:sp>
      <p:cxnSp>
        <p:nvCxnSpPr>
          <p:cNvPr id="2" name="Straight Connector 1">
            <a:extLst>
              <a:ext uri="{FF2B5EF4-FFF2-40B4-BE49-F238E27FC236}">
                <a16:creationId xmlns:a16="http://schemas.microsoft.com/office/drawing/2014/main" id="{1C686A0B-6125-1517-C16C-BDC1A28CAE36}"/>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438059D8-057B-D821-72C1-936380CC25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9</a:t>
            </a:fld>
            <a:endParaRPr lang="fr-CA" sz="1200" dirty="0"/>
          </a:p>
        </p:txBody>
      </p:sp>
      <p:sp>
        <p:nvSpPr>
          <p:cNvPr id="3" name="Text Placeholder 4">
            <a:extLst>
              <a:ext uri="{FF2B5EF4-FFF2-40B4-BE49-F238E27FC236}">
                <a16:creationId xmlns:a16="http://schemas.microsoft.com/office/drawing/2014/main" id="{BA49E75D-16E0-1731-E727-73B1B107C356}"/>
              </a:ext>
            </a:extLst>
          </p:cNvPr>
          <p:cNvSpPr txBox="1">
            <a:spLocks/>
          </p:cNvSpPr>
          <p:nvPr/>
        </p:nvSpPr>
        <p:spPr>
          <a:xfrm>
            <a:off x="653780" y="3200401"/>
            <a:ext cx="611093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Het BMC kan op verschillende manieren worden opgezet, afhankelijk van het type bedrijf, zoals u kunt zien aan de hand van de twee BMC-afbeeldingen in de volgende twee dia's.</a:t>
            </a:r>
          </a:p>
          <a:p>
            <a:pPr>
              <a:lnSpc>
                <a:spcPts val="2240"/>
              </a:lnSpc>
            </a:pPr>
            <a:endParaRPr lang="en-GB" sz="2200" dirty="0">
              <a:solidFill>
                <a:srgbClr val="414141"/>
              </a:solidFill>
            </a:endParaRPr>
          </a:p>
          <a:p>
            <a:pPr>
              <a:lnSpc>
                <a:spcPts val="2240"/>
              </a:lnSpc>
            </a:pPr>
            <a:r>
              <a:rPr lang="en-GB" sz="2200" dirty="0">
                <a:solidFill>
                  <a:srgbClr val="414141"/>
                </a:solidFill>
              </a:rPr>
              <a:t>Hoe gebruikt u het BMC? U kunt een vel papier, verschillende gekleurde Post-its en pennen gebruiken of een app of softwareprogramma om elk van de 9 elementen uit te werken. U kunt dit alleen of met uw team doen. Deze module richt zich op specifieke elementen en brengt een aantal daarvan samen. U kunt echter nog steeds de 9 elementen gebruiken.</a:t>
            </a:r>
          </a:p>
          <a:p>
            <a:pPr>
              <a:lnSpc>
                <a:spcPts val="2240"/>
              </a:lnSpc>
            </a:pPr>
            <a:endParaRPr lang="en-US" sz="2200" dirty="0">
              <a:solidFill>
                <a:srgbClr val="414141"/>
              </a:solidFill>
            </a:endParaRPr>
          </a:p>
        </p:txBody>
      </p:sp>
      <p:sp>
        <p:nvSpPr>
          <p:cNvPr id="5" name="Freeform 4">
            <a:extLst>
              <a:ext uri="{FF2B5EF4-FFF2-40B4-BE49-F238E27FC236}">
                <a16:creationId xmlns:a16="http://schemas.microsoft.com/office/drawing/2014/main" id="{681F6E99-ED6B-4017-9E6D-13BE8244071F}"/>
              </a:ext>
            </a:extLst>
          </p:cNvPr>
          <p:cNvSpPr/>
          <p:nvPr/>
        </p:nvSpPr>
        <p:spPr>
          <a:xfrm rot="5400000" flipH="1">
            <a:off x="6656891" y="2037448"/>
            <a:ext cx="5408072" cy="4302216"/>
          </a:xfrm>
          <a:custGeom>
            <a:avLst/>
            <a:gdLst>
              <a:gd name="connsiteX0" fmla="*/ 5408072 w 5408072"/>
              <a:gd name="connsiteY0" fmla="*/ 3944723 h 4302216"/>
              <a:gd name="connsiteX1" fmla="*/ 5408072 w 5408072"/>
              <a:gd name="connsiteY1" fmla="*/ 3465727 h 4302216"/>
              <a:gd name="connsiteX2" fmla="*/ 5408072 w 5408072"/>
              <a:gd name="connsiteY2" fmla="*/ 3392864 h 4302216"/>
              <a:gd name="connsiteX3" fmla="*/ 5408072 w 5408072"/>
              <a:gd name="connsiteY3" fmla="*/ 2913868 h 4302216"/>
              <a:gd name="connsiteX4" fmla="*/ 5408072 w 5408072"/>
              <a:gd name="connsiteY4" fmla="*/ 1030855 h 4302216"/>
              <a:gd name="connsiteX5" fmla="*/ 5408072 w 5408072"/>
              <a:gd name="connsiteY5" fmla="*/ 551859 h 4302216"/>
              <a:gd name="connsiteX6" fmla="*/ 5408072 w 5408072"/>
              <a:gd name="connsiteY6" fmla="*/ 478997 h 4302216"/>
              <a:gd name="connsiteX7" fmla="*/ 5408072 w 5408072"/>
              <a:gd name="connsiteY7" fmla="*/ 1 h 4302216"/>
              <a:gd name="connsiteX8" fmla="*/ 4951682 w 5408072"/>
              <a:gd name="connsiteY8" fmla="*/ 1 h 4302216"/>
              <a:gd name="connsiteX9" fmla="*/ 4834398 w 5408072"/>
              <a:gd name="connsiteY9" fmla="*/ 1 h 4302216"/>
              <a:gd name="connsiteX10" fmla="*/ 4651034 w 5408072"/>
              <a:gd name="connsiteY10" fmla="*/ 1 h 4302216"/>
              <a:gd name="connsiteX11" fmla="*/ 4378008 w 5408072"/>
              <a:gd name="connsiteY11" fmla="*/ 1 h 4302216"/>
              <a:gd name="connsiteX12" fmla="*/ 4194644 w 5408072"/>
              <a:gd name="connsiteY12" fmla="*/ 1 h 4302216"/>
              <a:gd name="connsiteX13" fmla="*/ 4077360 w 5408072"/>
              <a:gd name="connsiteY13" fmla="*/ 1 h 4302216"/>
              <a:gd name="connsiteX14" fmla="*/ 3620970 w 5408072"/>
              <a:gd name="connsiteY14" fmla="*/ 1 h 4302216"/>
              <a:gd name="connsiteX15" fmla="*/ 3185064 w 5408072"/>
              <a:gd name="connsiteY15" fmla="*/ 1 h 4302216"/>
              <a:gd name="connsiteX16" fmla="*/ 3185064 w 5408072"/>
              <a:gd name="connsiteY16" fmla="*/ 0 h 4302216"/>
              <a:gd name="connsiteX17" fmla="*/ 2728674 w 5408072"/>
              <a:gd name="connsiteY17" fmla="*/ 0 h 4302216"/>
              <a:gd name="connsiteX18" fmla="*/ 2611390 w 5408072"/>
              <a:gd name="connsiteY18" fmla="*/ 0 h 4302216"/>
              <a:gd name="connsiteX19" fmla="*/ 2428026 w 5408072"/>
              <a:gd name="connsiteY19" fmla="*/ 0 h 4302216"/>
              <a:gd name="connsiteX20" fmla="*/ 2155000 w 5408072"/>
              <a:gd name="connsiteY20" fmla="*/ 0 h 4302216"/>
              <a:gd name="connsiteX21" fmla="*/ 1971636 w 5408072"/>
              <a:gd name="connsiteY21" fmla="*/ 0 h 4302216"/>
              <a:gd name="connsiteX22" fmla="*/ 1854352 w 5408072"/>
              <a:gd name="connsiteY22" fmla="*/ 0 h 4302216"/>
              <a:gd name="connsiteX23" fmla="*/ 1397962 w 5408072"/>
              <a:gd name="connsiteY23" fmla="*/ 0 h 4302216"/>
              <a:gd name="connsiteX24" fmla="*/ 1213428 w 5408072"/>
              <a:gd name="connsiteY24" fmla="*/ 0 h 4302216"/>
              <a:gd name="connsiteX25" fmla="*/ 757038 w 5408072"/>
              <a:gd name="connsiteY25" fmla="*/ 0 h 4302216"/>
              <a:gd name="connsiteX26" fmla="*/ 456390 w 5408072"/>
              <a:gd name="connsiteY26" fmla="*/ 0 h 4302216"/>
              <a:gd name="connsiteX27" fmla="*/ 0 w 5408072"/>
              <a:gd name="connsiteY27" fmla="*/ 0 h 4302216"/>
              <a:gd name="connsiteX28" fmla="*/ 0 w 5408072"/>
              <a:gd name="connsiteY28" fmla="*/ 478996 h 4302216"/>
              <a:gd name="connsiteX29" fmla="*/ 0 w 5408072"/>
              <a:gd name="connsiteY29" fmla="*/ 928719 h 4302216"/>
              <a:gd name="connsiteX30" fmla="*/ 0 w 5408072"/>
              <a:gd name="connsiteY30" fmla="*/ 928723 h 4302216"/>
              <a:gd name="connsiteX31" fmla="*/ 0 w 5408072"/>
              <a:gd name="connsiteY31" fmla="*/ 1407715 h 4302216"/>
              <a:gd name="connsiteX32" fmla="*/ 0 w 5408072"/>
              <a:gd name="connsiteY32" fmla="*/ 1407719 h 4302216"/>
              <a:gd name="connsiteX33" fmla="*/ 0 w 5408072"/>
              <a:gd name="connsiteY33" fmla="*/ 1502393 h 4302216"/>
              <a:gd name="connsiteX34" fmla="*/ 0 w 5408072"/>
              <a:gd name="connsiteY34" fmla="*/ 1502397 h 4302216"/>
              <a:gd name="connsiteX35" fmla="*/ 0 w 5408072"/>
              <a:gd name="connsiteY35" fmla="*/ 1981389 h 4302216"/>
              <a:gd name="connsiteX36" fmla="*/ 0 w 5408072"/>
              <a:gd name="connsiteY36" fmla="*/ 1981393 h 4302216"/>
              <a:gd name="connsiteX37" fmla="*/ 0 w 5408072"/>
              <a:gd name="connsiteY37" fmla="*/ 3823220 h 4302216"/>
              <a:gd name="connsiteX38" fmla="*/ 0 w 5408072"/>
              <a:gd name="connsiteY38" fmla="*/ 4302216 h 4302216"/>
              <a:gd name="connsiteX39" fmla="*/ 456390 w 5408072"/>
              <a:gd name="connsiteY39" fmla="*/ 4302216 h 4302216"/>
              <a:gd name="connsiteX40" fmla="*/ 757038 w 5408072"/>
              <a:gd name="connsiteY40" fmla="*/ 4302216 h 4302216"/>
              <a:gd name="connsiteX41" fmla="*/ 989595 w 5408072"/>
              <a:gd name="connsiteY41" fmla="*/ 4302216 h 4302216"/>
              <a:gd name="connsiteX42" fmla="*/ 989598 w 5408072"/>
              <a:gd name="connsiteY42" fmla="*/ 4302216 h 4302216"/>
              <a:gd name="connsiteX43" fmla="*/ 1213428 w 5408072"/>
              <a:gd name="connsiteY43" fmla="*/ 4302216 h 4302216"/>
              <a:gd name="connsiteX44" fmla="*/ 1445985 w 5408072"/>
              <a:gd name="connsiteY44" fmla="*/ 4302216 h 4302216"/>
              <a:gd name="connsiteX45" fmla="*/ 1445988 w 5408072"/>
              <a:gd name="connsiteY45" fmla="*/ 4302216 h 4302216"/>
              <a:gd name="connsiteX46" fmla="*/ 1563269 w 5408072"/>
              <a:gd name="connsiteY46" fmla="*/ 4302216 h 4302216"/>
              <a:gd name="connsiteX47" fmla="*/ 1563272 w 5408072"/>
              <a:gd name="connsiteY47" fmla="*/ 4302216 h 4302216"/>
              <a:gd name="connsiteX48" fmla="*/ 1746633 w 5408072"/>
              <a:gd name="connsiteY48" fmla="*/ 4302216 h 4302216"/>
              <a:gd name="connsiteX49" fmla="*/ 1746636 w 5408072"/>
              <a:gd name="connsiteY49" fmla="*/ 4302216 h 4302216"/>
              <a:gd name="connsiteX50" fmla="*/ 2019659 w 5408072"/>
              <a:gd name="connsiteY50" fmla="*/ 4302216 h 4302216"/>
              <a:gd name="connsiteX51" fmla="*/ 2019662 w 5408072"/>
              <a:gd name="connsiteY51" fmla="*/ 4302216 h 4302216"/>
              <a:gd name="connsiteX52" fmla="*/ 2203023 w 5408072"/>
              <a:gd name="connsiteY52" fmla="*/ 4302216 h 4302216"/>
              <a:gd name="connsiteX53" fmla="*/ 2203026 w 5408072"/>
              <a:gd name="connsiteY53" fmla="*/ 4302216 h 4302216"/>
              <a:gd name="connsiteX54" fmla="*/ 2320307 w 5408072"/>
              <a:gd name="connsiteY54" fmla="*/ 4302216 h 4302216"/>
              <a:gd name="connsiteX55" fmla="*/ 2320310 w 5408072"/>
              <a:gd name="connsiteY55" fmla="*/ 4302216 h 4302216"/>
              <a:gd name="connsiteX56" fmla="*/ 2776697 w 5408072"/>
              <a:gd name="connsiteY56" fmla="*/ 4302216 h 4302216"/>
              <a:gd name="connsiteX57" fmla="*/ 2776700 w 5408072"/>
              <a:gd name="connsiteY57" fmla="*/ 4302216 h 4302216"/>
              <a:gd name="connsiteX58" fmla="*/ 3212601 w 5408072"/>
              <a:gd name="connsiteY58" fmla="*/ 4302216 h 4302216"/>
              <a:gd name="connsiteX59" fmla="*/ 3668991 w 5408072"/>
              <a:gd name="connsiteY59" fmla="*/ 4302216 h 4302216"/>
              <a:gd name="connsiteX60" fmla="*/ 3786276 w 5408072"/>
              <a:gd name="connsiteY60" fmla="*/ 4302216 h 4302216"/>
              <a:gd name="connsiteX61" fmla="*/ 3969639 w 5408072"/>
              <a:gd name="connsiteY61" fmla="*/ 4302216 h 4302216"/>
              <a:gd name="connsiteX62" fmla="*/ 4242666 w 5408072"/>
              <a:gd name="connsiteY62" fmla="*/ 4302216 h 4302216"/>
              <a:gd name="connsiteX63" fmla="*/ 4426029 w 5408072"/>
              <a:gd name="connsiteY63" fmla="*/ 4302216 h 4302216"/>
              <a:gd name="connsiteX64" fmla="*/ 4543314 w 5408072"/>
              <a:gd name="connsiteY64" fmla="*/ 4302216 h 4302216"/>
              <a:gd name="connsiteX65" fmla="*/ 4999704 w 5408072"/>
              <a:gd name="connsiteY65" fmla="*/ 4302216 h 4302216"/>
              <a:gd name="connsiteX66" fmla="*/ 5408072 w 5408072"/>
              <a:gd name="connsiteY66" fmla="*/ 3944723 h 430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408072" h="4302216">
                <a:moveTo>
                  <a:pt x="5408072" y="3944723"/>
                </a:moveTo>
                <a:lnTo>
                  <a:pt x="5408072" y="3465727"/>
                </a:lnTo>
                <a:lnTo>
                  <a:pt x="5408072" y="3392864"/>
                </a:lnTo>
                <a:lnTo>
                  <a:pt x="5408072" y="2913868"/>
                </a:lnTo>
                <a:lnTo>
                  <a:pt x="5408072" y="1030855"/>
                </a:lnTo>
                <a:lnTo>
                  <a:pt x="5408072" y="551859"/>
                </a:lnTo>
                <a:lnTo>
                  <a:pt x="5408072" y="478997"/>
                </a:lnTo>
                <a:lnTo>
                  <a:pt x="5408072" y="1"/>
                </a:lnTo>
                <a:lnTo>
                  <a:pt x="4951682" y="1"/>
                </a:lnTo>
                <a:lnTo>
                  <a:pt x="4834398" y="1"/>
                </a:lnTo>
                <a:lnTo>
                  <a:pt x="4651034" y="1"/>
                </a:lnTo>
                <a:lnTo>
                  <a:pt x="4378008" y="1"/>
                </a:lnTo>
                <a:lnTo>
                  <a:pt x="4194644" y="1"/>
                </a:lnTo>
                <a:lnTo>
                  <a:pt x="4077360" y="1"/>
                </a:lnTo>
                <a:lnTo>
                  <a:pt x="3620970" y="1"/>
                </a:lnTo>
                <a:lnTo>
                  <a:pt x="3185064" y="1"/>
                </a:lnTo>
                <a:lnTo>
                  <a:pt x="3185064" y="0"/>
                </a:lnTo>
                <a:lnTo>
                  <a:pt x="2728674" y="0"/>
                </a:lnTo>
                <a:lnTo>
                  <a:pt x="2611390" y="0"/>
                </a:lnTo>
                <a:lnTo>
                  <a:pt x="2428026" y="0"/>
                </a:lnTo>
                <a:lnTo>
                  <a:pt x="2155000" y="0"/>
                </a:lnTo>
                <a:lnTo>
                  <a:pt x="1971636" y="0"/>
                </a:lnTo>
                <a:lnTo>
                  <a:pt x="1854352" y="0"/>
                </a:lnTo>
                <a:lnTo>
                  <a:pt x="1397962" y="0"/>
                </a:lnTo>
                <a:lnTo>
                  <a:pt x="1213428" y="0"/>
                </a:lnTo>
                <a:lnTo>
                  <a:pt x="757038" y="0"/>
                </a:lnTo>
                <a:lnTo>
                  <a:pt x="456390" y="0"/>
                </a:lnTo>
                <a:lnTo>
                  <a:pt x="0" y="0"/>
                </a:lnTo>
                <a:lnTo>
                  <a:pt x="0" y="478996"/>
                </a:lnTo>
                <a:lnTo>
                  <a:pt x="0" y="928719"/>
                </a:lnTo>
                <a:lnTo>
                  <a:pt x="0" y="928723"/>
                </a:lnTo>
                <a:lnTo>
                  <a:pt x="0" y="1407715"/>
                </a:lnTo>
                <a:lnTo>
                  <a:pt x="0" y="1407719"/>
                </a:lnTo>
                <a:lnTo>
                  <a:pt x="0" y="1502393"/>
                </a:lnTo>
                <a:lnTo>
                  <a:pt x="0" y="1502397"/>
                </a:lnTo>
                <a:lnTo>
                  <a:pt x="0" y="1981389"/>
                </a:lnTo>
                <a:lnTo>
                  <a:pt x="0" y="1981393"/>
                </a:lnTo>
                <a:lnTo>
                  <a:pt x="0" y="3823220"/>
                </a:lnTo>
                <a:lnTo>
                  <a:pt x="0" y="4302216"/>
                </a:lnTo>
                <a:lnTo>
                  <a:pt x="456390" y="4302216"/>
                </a:lnTo>
                <a:lnTo>
                  <a:pt x="757038" y="4302216"/>
                </a:lnTo>
                <a:lnTo>
                  <a:pt x="989595" y="4302216"/>
                </a:lnTo>
                <a:lnTo>
                  <a:pt x="989598" y="4302216"/>
                </a:lnTo>
                <a:lnTo>
                  <a:pt x="1213428" y="4302216"/>
                </a:lnTo>
                <a:lnTo>
                  <a:pt x="1445985" y="4302216"/>
                </a:lnTo>
                <a:lnTo>
                  <a:pt x="1445988" y="4302216"/>
                </a:lnTo>
                <a:lnTo>
                  <a:pt x="1563269" y="4302216"/>
                </a:lnTo>
                <a:lnTo>
                  <a:pt x="1563272" y="4302216"/>
                </a:lnTo>
                <a:lnTo>
                  <a:pt x="1746633" y="4302216"/>
                </a:lnTo>
                <a:lnTo>
                  <a:pt x="1746636" y="4302216"/>
                </a:lnTo>
                <a:lnTo>
                  <a:pt x="2019659" y="4302216"/>
                </a:lnTo>
                <a:lnTo>
                  <a:pt x="2019662" y="4302216"/>
                </a:lnTo>
                <a:lnTo>
                  <a:pt x="2203023" y="4302216"/>
                </a:lnTo>
                <a:lnTo>
                  <a:pt x="2203026" y="4302216"/>
                </a:lnTo>
                <a:lnTo>
                  <a:pt x="2320307" y="4302216"/>
                </a:lnTo>
                <a:lnTo>
                  <a:pt x="2320310" y="4302216"/>
                </a:lnTo>
                <a:lnTo>
                  <a:pt x="2776697" y="4302216"/>
                </a:lnTo>
                <a:lnTo>
                  <a:pt x="2776700" y="4302216"/>
                </a:lnTo>
                <a:lnTo>
                  <a:pt x="3212601" y="4302216"/>
                </a:lnTo>
                <a:lnTo>
                  <a:pt x="3668991" y="4302216"/>
                </a:lnTo>
                <a:lnTo>
                  <a:pt x="3786276" y="4302216"/>
                </a:lnTo>
                <a:lnTo>
                  <a:pt x="3969639" y="4302216"/>
                </a:lnTo>
                <a:lnTo>
                  <a:pt x="4242666" y="4302216"/>
                </a:lnTo>
                <a:lnTo>
                  <a:pt x="4426029" y="4302216"/>
                </a:lnTo>
                <a:lnTo>
                  <a:pt x="4543314" y="4302216"/>
                </a:lnTo>
                <a:lnTo>
                  <a:pt x="4999704" y="4302216"/>
                </a:lnTo>
                <a:cubicBezTo>
                  <a:pt x="5225979" y="4302216"/>
                  <a:pt x="5408072" y="4141636"/>
                  <a:pt x="5408072" y="394472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7" name="Text Placeholder 1">
            <a:extLst>
              <a:ext uri="{FF2B5EF4-FFF2-40B4-BE49-F238E27FC236}">
                <a16:creationId xmlns:a16="http://schemas.microsoft.com/office/drawing/2014/main" id="{0475BA1F-0253-8B59-68EB-89949B7D5B6C}"/>
              </a:ext>
            </a:extLst>
          </p:cNvPr>
          <p:cNvSpPr txBox="1">
            <a:spLocks/>
          </p:cNvSpPr>
          <p:nvPr/>
        </p:nvSpPr>
        <p:spPr>
          <a:xfrm>
            <a:off x="7587279" y="1847469"/>
            <a:ext cx="347964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sz="2200" b="1" dirty="0"/>
              <a:t>De elementen waarop deze module zich richt:</a:t>
            </a:r>
          </a:p>
          <a:p>
            <a:pPr algn="l">
              <a:lnSpc>
                <a:spcPts val="2340"/>
              </a:lnSpc>
              <a:spcBef>
                <a:spcPts val="0"/>
              </a:spcBef>
            </a:pPr>
            <a:endParaRPr lang="en-IE" sz="2200" dirty="0"/>
          </a:p>
          <a:p>
            <a:pPr algn="l">
              <a:lnSpc>
                <a:spcPts val="2340"/>
              </a:lnSpc>
              <a:spcBef>
                <a:spcPts val="0"/>
              </a:spcBef>
            </a:pPr>
            <a:endParaRPr lang="en-IE" sz="2200" dirty="0"/>
          </a:p>
          <a:p>
            <a:pPr marL="457200" indent="-457200" algn="l">
              <a:lnSpc>
                <a:spcPts val="2340"/>
              </a:lnSpc>
              <a:spcBef>
                <a:spcPts val="0"/>
              </a:spcBef>
              <a:buFont typeface="+mj-lt"/>
              <a:buAutoNum type="arabicPeriod"/>
            </a:pPr>
            <a:r>
              <a:rPr lang="en-IE" sz="2200" dirty="0"/>
              <a:t>Klant-/gastsegmenten</a:t>
            </a:r>
          </a:p>
          <a:p>
            <a:pPr marL="457200" indent="-457200" algn="l">
              <a:lnSpc>
                <a:spcPts val="2340"/>
              </a:lnSpc>
              <a:spcBef>
                <a:spcPts val="0"/>
              </a:spcBef>
              <a:buFont typeface="+mj-lt"/>
              <a:buAutoNum type="arabicPeriod"/>
            </a:pPr>
            <a:r>
              <a:rPr lang="en-IE" sz="2200" dirty="0"/>
              <a:t>Waardeproposities</a:t>
            </a:r>
          </a:p>
          <a:p>
            <a:pPr marL="457200" indent="-457200" algn="l">
              <a:lnSpc>
                <a:spcPts val="2340"/>
              </a:lnSpc>
              <a:spcBef>
                <a:spcPts val="0"/>
              </a:spcBef>
              <a:buFont typeface="+mj-lt"/>
              <a:buAutoNum type="arabicPeriod"/>
            </a:pPr>
            <a:r>
              <a:rPr lang="en-IE" sz="2200" dirty="0"/>
              <a:t>Kanalen (hoe gasten uw bedrijf vinden en een verblijf boeken)</a:t>
            </a:r>
          </a:p>
          <a:p>
            <a:pPr marL="457200" indent="-457200" algn="l">
              <a:lnSpc>
                <a:spcPts val="2340"/>
              </a:lnSpc>
              <a:spcBef>
                <a:spcPts val="0"/>
              </a:spcBef>
              <a:buFont typeface="+mj-lt"/>
              <a:buAutoNum type="arabicPeriod"/>
            </a:pPr>
            <a:r>
              <a:rPr lang="en-IE" sz="2200" dirty="0"/>
              <a:t>Inkomstenstromen en kostenstructuur</a:t>
            </a:r>
          </a:p>
          <a:p>
            <a:pPr marL="457200" indent="-457200" algn="l">
              <a:lnSpc>
                <a:spcPts val="2340"/>
              </a:lnSpc>
              <a:spcBef>
                <a:spcPts val="0"/>
              </a:spcBef>
              <a:buFont typeface="+mj-lt"/>
              <a:buAutoNum type="arabicPeriod"/>
            </a:pPr>
            <a:r>
              <a:rPr lang="en-IE" sz="2200" dirty="0"/>
              <a:t>Partnerschappen en middelen</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205705961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AC85329-4F53-4995-A204-691117D32702}">
  <ds:schemaRefs>
    <ds:schemaRef ds:uri="http://schemas.microsoft.com/sharepoint/v3/contenttype/forms"/>
  </ds:schemaRefs>
</ds:datastoreItem>
</file>

<file path=customXml/itemProps2.xml><?xml version="1.0" encoding="utf-8"?>
<ds:datastoreItem xmlns:ds="http://schemas.openxmlformats.org/officeDocument/2006/customXml" ds:itemID="{FFDA5C0F-604A-41E8-B85B-023705B443C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b53bf8c-4569-44df-ad60-bb18397340c4"/>
    <ds:schemaRef ds:uri="835803b3-5fd4-490d-9118-e08d8d43fc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3076E18-2B84-4508-B120-3C096464AE89}">
  <ds:schemaRefs>
    <ds:schemaRef ds:uri="http://schemas.microsoft.com/office/2006/metadata/properties"/>
    <ds:schemaRef ds:uri="http://schemas.microsoft.com/office/infopath/2007/PartnerControls"/>
    <ds:schemaRef ds:uri="835803b3-5fd4-490d-9118-e08d8d43fc1e"/>
    <ds:schemaRef ds:uri="7b53bf8c-4569-44df-ad60-bb18397340c4"/>
  </ds:schemaRefs>
</ds:datastoreItem>
</file>

<file path=docProps/app.xml><?xml version="1.0" encoding="utf-8"?>
<Properties xmlns="http://schemas.openxmlformats.org/officeDocument/2006/extended-properties" xmlns:vt="http://schemas.openxmlformats.org/officeDocument/2006/docPropsVTypes">
  <TotalTime>12464</TotalTime>
  <Words>5521</Words>
  <Application>Microsoft Office PowerPoint</Application>
  <PresentationFormat>Widescreen</PresentationFormat>
  <Paragraphs>490</Paragraphs>
  <Slides>42</Slides>
  <Notes>0</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42</vt:i4>
      </vt:variant>
    </vt:vector>
  </HeadingPairs>
  <TitlesOfParts>
    <vt:vector size="50" baseType="lpstr">
      <vt:lpstr>Arial</vt:lpstr>
      <vt:lpstr>Calibri</vt:lpstr>
      <vt:lpstr>Century Gothic</vt:lpstr>
      <vt:lpstr>Montserrat</vt:lpstr>
      <vt:lpstr>Montserrat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docId:A201AAD92DDA4FA9AA4234E3BF394DFC</cp:keywords>
  <cp:lastModifiedBy>Laura Magan (MMS,Ireland)</cp:lastModifiedBy>
  <cp:revision>814</cp:revision>
  <dcterms:created xsi:type="dcterms:W3CDTF">2020-10-14T13:32:04Z</dcterms:created>
  <dcterms:modified xsi:type="dcterms:W3CDTF">2026-02-12T18:41:01Z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