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7"/>
  </p:notesMasterIdLst>
  <p:sldIdLst>
    <p:sldId id="6454" r:id="rId5"/>
    <p:sldId id="7716" r:id="rId6"/>
    <p:sldId id="7774" r:id="rId7"/>
    <p:sldId id="6455" r:id="rId8"/>
    <p:sldId id="7710" r:id="rId9"/>
    <p:sldId id="7713" r:id="rId10"/>
    <p:sldId id="7717" r:id="rId11"/>
    <p:sldId id="7718" r:id="rId12"/>
    <p:sldId id="7720" r:id="rId13"/>
    <p:sldId id="7753" r:id="rId14"/>
    <p:sldId id="7754" r:id="rId15"/>
    <p:sldId id="7715" r:id="rId16"/>
    <p:sldId id="7755" r:id="rId17"/>
    <p:sldId id="7748" r:id="rId18"/>
    <p:sldId id="7749" r:id="rId19"/>
    <p:sldId id="7750" r:id="rId20"/>
    <p:sldId id="7751" r:id="rId21"/>
    <p:sldId id="7756" r:id="rId22"/>
    <p:sldId id="7757" r:id="rId23"/>
    <p:sldId id="7758" r:id="rId24"/>
    <p:sldId id="7759" r:id="rId25"/>
    <p:sldId id="7760" r:id="rId26"/>
    <p:sldId id="7761" r:id="rId27"/>
    <p:sldId id="7762" r:id="rId28"/>
    <p:sldId id="7763" r:id="rId29"/>
    <p:sldId id="7719" r:id="rId30"/>
    <p:sldId id="7764" r:id="rId31"/>
    <p:sldId id="7765" r:id="rId32"/>
    <p:sldId id="7766" r:id="rId33"/>
    <p:sldId id="7767" r:id="rId34"/>
    <p:sldId id="7768" r:id="rId35"/>
    <p:sldId id="7769" r:id="rId36"/>
    <p:sldId id="7770" r:id="rId37"/>
    <p:sldId id="7771" r:id="rId38"/>
    <p:sldId id="7772" r:id="rId39"/>
    <p:sldId id="6510" r:id="rId40"/>
    <p:sldId id="7727" r:id="rId41"/>
    <p:sldId id="7752" r:id="rId42"/>
    <p:sldId id="7741" r:id="rId43"/>
    <p:sldId id="7773" r:id="rId44"/>
    <p:sldId id="7740" r:id="rId45"/>
    <p:sldId id="770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C5C0C-A832-9207-444C-F7B11B4E8A97}" name="Laura Magan (MMS,Ireland)" initials="LM" userId="S::Laura@momentumconsulting.ie::c3f3bbb9-9632-4ba0-9147-5662ad5f24a3" providerId="AD"/>
  <p188:author id="{5F7D6D1E-1627-C361-10E7-F5411C5295C7}" name="Kjartan Bollason - HOL" initials="KB" userId="S::kjartan@holar.is::1445eabb-cb7d-4a40-93f8-3a9d43ef6b96" providerId="AD"/>
  <p188:author id="{5B06AF7F-A50A-6EBB-BDEF-B338F78A1AA6}" name="Magnea Elínardóttir" initials="ME" userId="da796e0a37551b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414141"/>
    <a:srgbClr val="459597"/>
    <a:srgbClr val="FBA63B"/>
    <a:srgbClr val="3E52D8"/>
    <a:srgbClr val="000000"/>
    <a:srgbClr val="82CCCA"/>
    <a:srgbClr val="E5BEAC"/>
    <a:srgbClr val="0C4659"/>
    <a:srgbClr val="F6BF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804" autoAdjust="0"/>
    <p:restoredTop sz="94243" autoAdjust="0"/>
  </p:normalViewPr>
  <p:slideViewPr>
    <p:cSldViewPr snapToGrid="0" snapToObjects="1">
      <p:cViewPr varScale="1">
        <p:scale>
          <a:sx n="100" d="100"/>
          <a:sy n="100" d="100"/>
        </p:scale>
        <p:origin x="78"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Picture Placeholder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5157E-A71E-55A8-1F62-3426A526930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3">
            <a:extLst>
              <a:ext uri="{FF2B5EF4-FFF2-40B4-BE49-F238E27FC236}">
                <a16:creationId xmlns:a16="http://schemas.microsoft.com/office/drawing/2014/main" id="{60885DCE-C8D7-6AF1-E97D-C0906FA2C34E}"/>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a:t>Divider Title</a:t>
            </a:r>
          </a:p>
        </p:txBody>
      </p:sp>
      <p:sp>
        <p:nvSpPr>
          <p:cNvPr id="6" name="Freeform 5">
            <a:extLst>
              <a:ext uri="{FF2B5EF4-FFF2-40B4-BE49-F238E27FC236}">
                <a16:creationId xmlns:a16="http://schemas.microsoft.com/office/drawing/2014/main" id="{AD4C676E-7732-D3E8-E2D3-7EA8FC0C68F3}"/>
              </a:ext>
            </a:extLst>
          </p:cNvPr>
          <p:cNvSpPr/>
          <p:nvPr userDrawn="1"/>
        </p:nvSpPr>
        <p:spPr>
          <a:xfrm rot="16200000">
            <a:off x="2292718" y="-1255664"/>
            <a:ext cx="5365386" cy="9950822"/>
          </a:xfrm>
          <a:custGeom>
            <a:avLst/>
            <a:gdLst>
              <a:gd name="connsiteX0" fmla="*/ 6169486 w 6169486"/>
              <a:gd name="connsiteY0" fmla="*/ 2360940 h 11442131"/>
              <a:gd name="connsiteX1" fmla="*/ 6169486 w 6169486"/>
              <a:gd name="connsiteY1" fmla="*/ 3979283 h 11442131"/>
              <a:gd name="connsiteX2" fmla="*/ 6169486 w 6169486"/>
              <a:gd name="connsiteY2" fmla="*/ 6173285 h 11442131"/>
              <a:gd name="connsiteX3" fmla="*/ 6169486 w 6169486"/>
              <a:gd name="connsiteY3" fmla="*/ 6368076 h 11442131"/>
              <a:gd name="connsiteX4" fmla="*/ 6169486 w 6169486"/>
              <a:gd name="connsiteY4" fmla="*/ 7791628 h 11442131"/>
              <a:gd name="connsiteX5" fmla="*/ 6163048 w 6169486"/>
              <a:gd name="connsiteY5" fmla="*/ 7791628 h 11442131"/>
              <a:gd name="connsiteX6" fmla="*/ 6169486 w 6169486"/>
              <a:gd name="connsiteY6" fmla="*/ 7986419 h 11442131"/>
              <a:gd name="connsiteX7" fmla="*/ 3084743 w 6169486"/>
              <a:gd name="connsiteY7" fmla="*/ 11442131 h 11442131"/>
              <a:gd name="connsiteX8" fmla="*/ 1 w 6169486"/>
              <a:gd name="connsiteY8" fmla="*/ 7986419 h 11442131"/>
              <a:gd name="connsiteX9" fmla="*/ 6440 w 6169486"/>
              <a:gd name="connsiteY9" fmla="*/ 7791628 h 11442131"/>
              <a:gd name="connsiteX10" fmla="*/ 1 w 6169486"/>
              <a:gd name="connsiteY10" fmla="*/ 7791628 h 11442131"/>
              <a:gd name="connsiteX11" fmla="*/ 1 w 6169486"/>
              <a:gd name="connsiteY11" fmla="*/ 6368076 h 11442131"/>
              <a:gd name="connsiteX12" fmla="*/ 1 w 6169486"/>
              <a:gd name="connsiteY12" fmla="*/ 6173285 h 11442131"/>
              <a:gd name="connsiteX13" fmla="*/ 1 w 6169486"/>
              <a:gd name="connsiteY13" fmla="*/ 5625507 h 11442131"/>
              <a:gd name="connsiteX14" fmla="*/ 0 w 6169486"/>
              <a:gd name="connsiteY14" fmla="*/ 5625479 h 11442131"/>
              <a:gd name="connsiteX15" fmla="*/ 1 w 6169486"/>
              <a:gd name="connsiteY15" fmla="*/ 5625330 h 11442131"/>
              <a:gd name="connsiteX16" fmla="*/ 1 w 6169486"/>
              <a:gd name="connsiteY16" fmla="*/ 5430689 h 11442131"/>
              <a:gd name="connsiteX17" fmla="*/ 0 w 6169486"/>
              <a:gd name="connsiteY17" fmla="*/ 5430689 h 11442131"/>
              <a:gd name="connsiteX18" fmla="*/ 0 w 6169486"/>
              <a:gd name="connsiteY18" fmla="*/ 4007136 h 11442131"/>
              <a:gd name="connsiteX19" fmla="*/ 0 w 6169486"/>
              <a:gd name="connsiteY19" fmla="*/ 3812346 h 11442131"/>
              <a:gd name="connsiteX20" fmla="*/ 0 w 6169486"/>
              <a:gd name="connsiteY20" fmla="*/ 1618343 h 11442131"/>
              <a:gd name="connsiteX21" fmla="*/ 0 w 6169486"/>
              <a:gd name="connsiteY21" fmla="*/ 0 h 11442131"/>
              <a:gd name="connsiteX22" fmla="*/ 6169485 w 6169486"/>
              <a:gd name="connsiteY22" fmla="*/ 0 h 11442131"/>
              <a:gd name="connsiteX23" fmla="*/ 6169485 w 6169486"/>
              <a:gd name="connsiteY23" fmla="*/ 1618343 h 11442131"/>
              <a:gd name="connsiteX24" fmla="*/ 6169485 w 6169486"/>
              <a:gd name="connsiteY24" fmla="*/ 2360940 h 1144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69486" h="11442131">
                <a:moveTo>
                  <a:pt x="6169486" y="2360940"/>
                </a:moveTo>
                <a:lnTo>
                  <a:pt x="6169486" y="3979283"/>
                </a:lnTo>
                <a:lnTo>
                  <a:pt x="6169486" y="6173285"/>
                </a:lnTo>
                <a:lnTo>
                  <a:pt x="6169486" y="6368076"/>
                </a:lnTo>
                <a:lnTo>
                  <a:pt x="6169486" y="7791628"/>
                </a:lnTo>
                <a:lnTo>
                  <a:pt x="6163048" y="7791628"/>
                </a:lnTo>
                <a:cubicBezTo>
                  <a:pt x="6169486" y="7856559"/>
                  <a:pt x="6169486" y="7921492"/>
                  <a:pt x="6169486" y="7986419"/>
                </a:cubicBezTo>
                <a:cubicBezTo>
                  <a:pt x="6169486" y="9898246"/>
                  <a:pt x="4791336" y="11442131"/>
                  <a:pt x="3084743" y="11442131"/>
                </a:cubicBezTo>
                <a:cubicBezTo>
                  <a:pt x="1378155" y="11442131"/>
                  <a:pt x="1" y="9891026"/>
                  <a:pt x="1" y="7986419"/>
                </a:cubicBezTo>
                <a:cubicBezTo>
                  <a:pt x="1" y="7921491"/>
                  <a:pt x="1" y="7849343"/>
                  <a:pt x="6440" y="7791628"/>
                </a:cubicBezTo>
                <a:lnTo>
                  <a:pt x="1" y="7791628"/>
                </a:lnTo>
                <a:lnTo>
                  <a:pt x="1" y="6368076"/>
                </a:lnTo>
                <a:lnTo>
                  <a:pt x="1" y="6173285"/>
                </a:lnTo>
                <a:lnTo>
                  <a:pt x="1" y="5625507"/>
                </a:lnTo>
                <a:lnTo>
                  <a:pt x="0" y="5625479"/>
                </a:lnTo>
                <a:lnTo>
                  <a:pt x="1" y="5625330"/>
                </a:lnTo>
                <a:lnTo>
                  <a:pt x="1" y="5430689"/>
                </a:lnTo>
                <a:lnTo>
                  <a:pt x="0" y="5430689"/>
                </a:lnTo>
                <a:lnTo>
                  <a:pt x="0" y="4007136"/>
                </a:lnTo>
                <a:lnTo>
                  <a:pt x="0" y="3812346"/>
                </a:lnTo>
                <a:lnTo>
                  <a:pt x="0" y="1618343"/>
                </a:lnTo>
                <a:lnTo>
                  <a:pt x="0" y="0"/>
                </a:lnTo>
                <a:lnTo>
                  <a:pt x="6169485" y="0"/>
                </a:lnTo>
                <a:lnTo>
                  <a:pt x="6169485" y="1618343"/>
                </a:lnTo>
                <a:lnTo>
                  <a:pt x="6169485" y="236094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69B3E50F-328F-F8F2-B4FC-E98D32A2BA10}"/>
              </a:ext>
            </a:extLst>
          </p:cNvPr>
          <p:cNvCxnSpPr>
            <a:cxnSpLocks/>
          </p:cNvCxnSpPr>
          <p:nvPr userDrawn="1"/>
        </p:nvCxnSpPr>
        <p:spPr>
          <a:xfrm>
            <a:off x="11782908" y="6439837"/>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7E87BF-C717-8C01-C3DE-2F6C67BAF8CB}"/>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rgbClr val="459597"/>
                </a:solidFill>
                <a:latin typeface="Calibri" panose="020F0502020204030204" pitchFamily="34" charset="0"/>
                <a:cs typeface="Calibri" panose="020F0502020204030204" pitchFamily="34" charset="0"/>
              </a:rPr>
              <a:t>EPIC STAYS </a:t>
            </a:r>
            <a:r>
              <a:rPr lang="en-GB" sz="600" b="1" i="0" u="none" spc="0">
                <a:solidFill>
                  <a:srgbClr val="FBA63B"/>
                </a:solidFill>
                <a:latin typeface="Calibri" panose="020F0502020204030204" pitchFamily="34" charset="0"/>
                <a:cs typeface="Calibri" panose="020F0502020204030204" pitchFamily="34" charset="0"/>
              </a:rPr>
              <a:t>|</a:t>
            </a:r>
            <a:r>
              <a:rPr lang="en-GB" sz="600" b="1" i="0" u="none" spc="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
        <p:nvSpPr>
          <p:cNvPr id="10" name="Slide Number Placeholder 5">
            <a:extLst>
              <a:ext uri="{FF2B5EF4-FFF2-40B4-BE49-F238E27FC236}">
                <a16:creationId xmlns:a16="http://schemas.microsoft.com/office/drawing/2014/main" id="{BEE23C8C-24BD-C4EF-0305-67F1EBFBCE66}"/>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Picture Placeholder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Picture Placeholder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Picture Placeholder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algn="l">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buNone/>
              <a:defRPr sz="2200" b="0" i="0" spc="0">
                <a:solidFill>
                  <a:srgbClr val="4141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B4FD219C-75FC-6B1C-4D98-EA7F48C45DBC}"/>
              </a:ext>
            </a:extLst>
          </p:cNvPr>
          <p:cNvSpPr/>
          <p:nvPr userDrawn="1"/>
        </p:nvSpPr>
        <p:spPr>
          <a:xfrm rot="5400000">
            <a:off x="8063787" y="-823539"/>
            <a:ext cx="2914257" cy="534216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12" name="Text Placeholder 32">
            <a:extLst>
              <a:ext uri="{FF2B5EF4-FFF2-40B4-BE49-F238E27FC236}">
                <a16:creationId xmlns:a16="http://schemas.microsoft.com/office/drawing/2014/main" id="{FE0D0117-94BB-C642-ECB1-D663AEC27A6D}"/>
              </a:ext>
            </a:extLst>
          </p:cNvPr>
          <p:cNvSpPr>
            <a:spLocks noGrp="1"/>
          </p:cNvSpPr>
          <p:nvPr>
            <p:ph type="body" sz="quarter" idx="18" hasCustomPrompt="1"/>
          </p:nvPr>
        </p:nvSpPr>
        <p:spPr>
          <a:xfrm>
            <a:off x="8206817" y="1606273"/>
            <a:ext cx="3314013" cy="870198"/>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4AAAA6FD-BBCF-6447-0ED3-73C99B26C627}"/>
              </a:ext>
            </a:extLst>
          </p:cNvPr>
          <p:cNvSpPr>
            <a:spLocks noGrp="1"/>
          </p:cNvSpPr>
          <p:nvPr>
            <p:ph type="body" sz="quarter" idx="19" hasCustomPrompt="1"/>
          </p:nvPr>
        </p:nvSpPr>
        <p:spPr>
          <a:xfrm>
            <a:off x="8569889" y="671353"/>
            <a:ext cx="2950942" cy="582540"/>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Slide Number Placeholder 5">
            <a:extLst>
              <a:ext uri="{FF2B5EF4-FFF2-40B4-BE49-F238E27FC236}">
                <a16:creationId xmlns:a16="http://schemas.microsoft.com/office/drawing/2014/main" id="{C45164B7-CD17-B9D8-13CA-084EDB0A49D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5" name="Text Placeholder 17">
            <a:extLst>
              <a:ext uri="{FF2B5EF4-FFF2-40B4-BE49-F238E27FC236}">
                <a16:creationId xmlns:a16="http://schemas.microsoft.com/office/drawing/2014/main" id="{D16C9C5A-6DAA-6C0E-7037-D2BF131B5E64}"/>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a:t>Click to type…</a:t>
            </a:r>
            <a:endParaRPr lang="en-US"/>
          </a:p>
        </p:txBody>
      </p:sp>
      <p:sp>
        <p:nvSpPr>
          <p:cNvPr id="16" name="Text Placeholder 23">
            <a:extLst>
              <a:ext uri="{FF2B5EF4-FFF2-40B4-BE49-F238E27FC236}">
                <a16:creationId xmlns:a16="http://schemas.microsoft.com/office/drawing/2014/main" id="{012DF455-B972-65C7-2DEA-EFC98D6DC42E}"/>
              </a:ext>
            </a:extLst>
          </p:cNvPr>
          <p:cNvSpPr>
            <a:spLocks noGrp="1"/>
          </p:cNvSpPr>
          <p:nvPr>
            <p:ph type="body" sz="quarter" idx="66" hasCustomPrompt="1"/>
          </p:nvPr>
        </p:nvSpPr>
        <p:spPr>
          <a:xfrm rot="16200000">
            <a:off x="-995641" y="844621"/>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a:t>Photo Credit: </a:t>
            </a:r>
          </a:p>
        </p:txBody>
      </p:sp>
      <p:cxnSp>
        <p:nvCxnSpPr>
          <p:cNvPr id="17" name="Straight Connector 16">
            <a:extLst>
              <a:ext uri="{FF2B5EF4-FFF2-40B4-BE49-F238E27FC236}">
                <a16:creationId xmlns:a16="http://schemas.microsoft.com/office/drawing/2014/main" id="{BAB78132-3A4E-B9A9-5171-B4D087809DD2}"/>
              </a:ext>
            </a:extLst>
          </p:cNvPr>
          <p:cNvCxnSpPr>
            <a:cxnSpLocks/>
          </p:cNvCxnSpPr>
          <p:nvPr userDrawn="1"/>
        </p:nvCxnSpPr>
        <p:spPr>
          <a:xfrm>
            <a:off x="7924166" y="1430093"/>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icture Placeholder 20">
            <a:extLst>
              <a:ext uri="{FF2B5EF4-FFF2-40B4-BE49-F238E27FC236}">
                <a16:creationId xmlns:a16="http://schemas.microsoft.com/office/drawing/2014/main" id="{AF9748D7-0BDD-6FC5-D2F0-37AC0FA7A337}"/>
              </a:ext>
            </a:extLst>
          </p:cNvPr>
          <p:cNvSpPr>
            <a:spLocks noGrp="1"/>
          </p:cNvSpPr>
          <p:nvPr>
            <p:ph type="pic" sz="quarter" idx="67"/>
          </p:nvPr>
        </p:nvSpPr>
        <p:spPr>
          <a:xfrm>
            <a:off x="-1" y="178005"/>
            <a:ext cx="7607445" cy="3354626"/>
          </a:xfrm>
          <a:custGeom>
            <a:avLst/>
            <a:gdLst>
              <a:gd name="connsiteX0" fmla="*/ 0 w 7607445"/>
              <a:gd name="connsiteY0" fmla="*/ 0 h 3354626"/>
              <a:gd name="connsiteX1" fmla="*/ 2057401 w 7607445"/>
              <a:gd name="connsiteY1" fmla="*/ 0 h 3354626"/>
              <a:gd name="connsiteX2" fmla="*/ 4013534 w 7607445"/>
              <a:gd name="connsiteY2" fmla="*/ 0 h 3354626"/>
              <a:gd name="connsiteX3" fmla="*/ 4127503 w 7607445"/>
              <a:gd name="connsiteY3" fmla="*/ 0 h 3354626"/>
              <a:gd name="connsiteX4" fmla="*/ 6070935 w 7607445"/>
              <a:gd name="connsiteY4" fmla="*/ 0 h 3354626"/>
              <a:gd name="connsiteX5" fmla="*/ 6070935 w 7607445"/>
              <a:gd name="connsiteY5" fmla="*/ 3501 h 3354626"/>
              <a:gd name="connsiteX6" fmla="*/ 6184905 w 7607445"/>
              <a:gd name="connsiteY6" fmla="*/ 0 h 3354626"/>
              <a:gd name="connsiteX7" fmla="*/ 7471829 w 7607445"/>
              <a:gd name="connsiteY7" fmla="*/ 382501 h 3354626"/>
              <a:gd name="connsiteX8" fmla="*/ 7598074 w 7607445"/>
              <a:gd name="connsiteY8" fmla="*/ 477664 h 3354626"/>
              <a:gd name="connsiteX9" fmla="*/ 7489864 w 7607445"/>
              <a:gd name="connsiteY9" fmla="*/ 544701 h 3354626"/>
              <a:gd name="connsiteX10" fmla="*/ 6849834 w 7607445"/>
              <a:gd name="connsiteY10" fmla="*/ 1669539 h 3354626"/>
              <a:gd name="connsiteX11" fmla="*/ 7488340 w 7607445"/>
              <a:gd name="connsiteY11" fmla="*/ 2794379 h 3354626"/>
              <a:gd name="connsiteX12" fmla="*/ 7607445 w 7607445"/>
              <a:gd name="connsiteY12" fmla="*/ 2868214 h 3354626"/>
              <a:gd name="connsiteX13" fmla="*/ 7596485 w 7607445"/>
              <a:gd name="connsiteY13" fmla="*/ 2878084 h 3354626"/>
              <a:gd name="connsiteX14" fmla="*/ 6184904 w 7607445"/>
              <a:gd name="connsiteY14" fmla="*/ 3354626 h 3354626"/>
              <a:gd name="connsiteX15" fmla="*/ 6070933 w 7607445"/>
              <a:gd name="connsiteY15" fmla="*/ 3351125 h 3354626"/>
              <a:gd name="connsiteX16" fmla="*/ 6070933 w 7607445"/>
              <a:gd name="connsiteY16" fmla="*/ 3354626 h 3354626"/>
              <a:gd name="connsiteX17" fmla="*/ 4127503 w 7607445"/>
              <a:gd name="connsiteY17" fmla="*/ 3354626 h 3354626"/>
              <a:gd name="connsiteX18" fmla="*/ 4013532 w 7607445"/>
              <a:gd name="connsiteY18" fmla="*/ 3354626 h 3354626"/>
              <a:gd name="connsiteX19" fmla="*/ 2057401 w 7607445"/>
              <a:gd name="connsiteY19" fmla="*/ 3354626 h 3354626"/>
              <a:gd name="connsiteX20" fmla="*/ 0 w 7607445"/>
              <a:gd name="connsiteY20" fmla="*/ 3354626 h 335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07445" h="3354626">
                <a:moveTo>
                  <a:pt x="0" y="0"/>
                </a:moveTo>
                <a:lnTo>
                  <a:pt x="2057401" y="0"/>
                </a:lnTo>
                <a:lnTo>
                  <a:pt x="4013534" y="0"/>
                </a:lnTo>
                <a:lnTo>
                  <a:pt x="4127503" y="0"/>
                </a:lnTo>
                <a:lnTo>
                  <a:pt x="6070935" y="0"/>
                </a:lnTo>
                <a:lnTo>
                  <a:pt x="6070935" y="3501"/>
                </a:lnTo>
                <a:cubicBezTo>
                  <a:pt x="6108924" y="0"/>
                  <a:pt x="6146915" y="0"/>
                  <a:pt x="6184905" y="0"/>
                </a:cubicBezTo>
                <a:cubicBezTo>
                  <a:pt x="6674291" y="0"/>
                  <a:pt x="7122472" y="143433"/>
                  <a:pt x="7471829" y="382501"/>
                </a:cubicBezTo>
                <a:lnTo>
                  <a:pt x="7598074" y="477664"/>
                </a:lnTo>
                <a:lnTo>
                  <a:pt x="7489864" y="544701"/>
                </a:lnTo>
                <a:cubicBezTo>
                  <a:pt x="7099290" y="811726"/>
                  <a:pt x="6849834" y="1216089"/>
                  <a:pt x="6849834" y="1669539"/>
                </a:cubicBezTo>
                <a:cubicBezTo>
                  <a:pt x="6849834" y="2122992"/>
                  <a:pt x="7098129" y="2527355"/>
                  <a:pt x="7488340" y="2794379"/>
                </a:cubicBezTo>
                <a:lnTo>
                  <a:pt x="7607445" y="2868214"/>
                </a:lnTo>
                <a:lnTo>
                  <a:pt x="7596485" y="2878084"/>
                </a:lnTo>
                <a:cubicBezTo>
                  <a:pt x="7231761" y="3173094"/>
                  <a:pt x="6733385" y="3354626"/>
                  <a:pt x="6184904" y="3354626"/>
                </a:cubicBezTo>
                <a:cubicBezTo>
                  <a:pt x="6146915" y="3354626"/>
                  <a:pt x="6104701" y="3354626"/>
                  <a:pt x="6070933" y="3351125"/>
                </a:cubicBezTo>
                <a:lnTo>
                  <a:pt x="6070933" y="3354626"/>
                </a:lnTo>
                <a:lnTo>
                  <a:pt x="4127503" y="3354626"/>
                </a:lnTo>
                <a:lnTo>
                  <a:pt x="4013532" y="3354626"/>
                </a:lnTo>
                <a:lnTo>
                  <a:pt x="2057401" y="3354626"/>
                </a:lnTo>
                <a:lnTo>
                  <a:pt x="0" y="33546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7A9ACD9-627B-6C3B-7A40-F2AC892B40B8}"/>
              </a:ext>
            </a:extLst>
          </p:cNvPr>
          <p:cNvSpPr/>
          <p:nvPr userDrawn="1"/>
        </p:nvSpPr>
        <p:spPr>
          <a:xfrm flipH="1">
            <a:off x="7210213" y="486667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4" name="Freeform 3">
            <a:extLst>
              <a:ext uri="{FF2B5EF4-FFF2-40B4-BE49-F238E27FC236}">
                <a16:creationId xmlns:a16="http://schemas.microsoft.com/office/drawing/2014/main" id="{42161088-F147-03B9-82A2-ABA0FAEC0859}"/>
              </a:ext>
            </a:extLst>
          </p:cNvPr>
          <p:cNvSpPr/>
          <p:nvPr userDrawn="1"/>
        </p:nvSpPr>
        <p:spPr>
          <a:xfrm>
            <a:off x="-39761" y="210639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object 3">
            <a:extLst>
              <a:ext uri="{FF2B5EF4-FFF2-40B4-BE49-F238E27FC236}">
                <a16:creationId xmlns:a16="http://schemas.microsoft.com/office/drawing/2014/main" id="{40114CE1-EE4D-2283-480C-C140323D1D4D}"/>
              </a:ext>
            </a:extLst>
          </p:cNvPr>
          <p:cNvSpPr/>
          <p:nvPr userDrawn="1"/>
        </p:nvSpPr>
        <p:spPr>
          <a:xfrm>
            <a:off x="9232269" y="77805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a:solidFill>
                <a:srgbClr val="459597"/>
              </a:solidFill>
            </a:endParaRPr>
          </a:p>
        </p:txBody>
      </p:sp>
      <p:sp>
        <p:nvSpPr>
          <p:cNvPr id="6" name="Picture Placeholder 29">
            <a:extLst>
              <a:ext uri="{FF2B5EF4-FFF2-40B4-BE49-F238E27FC236}">
                <a16:creationId xmlns:a16="http://schemas.microsoft.com/office/drawing/2014/main" id="{F9969BE5-7FD8-7292-B663-5FCB3C973E6A}"/>
              </a:ext>
            </a:extLst>
          </p:cNvPr>
          <p:cNvSpPr>
            <a:spLocks noGrp="1"/>
          </p:cNvSpPr>
          <p:nvPr>
            <p:ph type="pic" sz="quarter" idx="19"/>
          </p:nvPr>
        </p:nvSpPr>
        <p:spPr>
          <a:xfrm>
            <a:off x="5957002" y="100428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D0C3E9C-B689-4405-70AF-38AF508FD85C}"/>
              </a:ext>
            </a:extLst>
          </p:cNvPr>
          <p:cNvSpPr>
            <a:spLocks noGrp="1"/>
          </p:cNvSpPr>
          <p:nvPr>
            <p:ph type="body" sz="quarter" idx="15" hasCustomPrompt="1"/>
          </p:nvPr>
        </p:nvSpPr>
        <p:spPr>
          <a:xfrm>
            <a:off x="553654" y="388671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a:t>Epic Stays</a:t>
            </a:r>
          </a:p>
        </p:txBody>
      </p:sp>
      <p:sp>
        <p:nvSpPr>
          <p:cNvPr id="8" name="Text Placeholder 23">
            <a:extLst>
              <a:ext uri="{FF2B5EF4-FFF2-40B4-BE49-F238E27FC236}">
                <a16:creationId xmlns:a16="http://schemas.microsoft.com/office/drawing/2014/main" id="{FD92A847-B5A8-BC27-6A6B-0E522D3BE4EF}"/>
              </a:ext>
            </a:extLst>
          </p:cNvPr>
          <p:cNvSpPr>
            <a:spLocks noGrp="1"/>
          </p:cNvSpPr>
          <p:nvPr>
            <p:ph type="body" sz="quarter" idx="16" hasCustomPrompt="1"/>
          </p:nvPr>
        </p:nvSpPr>
        <p:spPr>
          <a:xfrm>
            <a:off x="553654" y="326398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a:t>Your guide to</a:t>
            </a:r>
          </a:p>
        </p:txBody>
      </p:sp>
      <p:sp>
        <p:nvSpPr>
          <p:cNvPr id="9" name="Text Placeholder 23">
            <a:extLst>
              <a:ext uri="{FF2B5EF4-FFF2-40B4-BE49-F238E27FC236}">
                <a16:creationId xmlns:a16="http://schemas.microsoft.com/office/drawing/2014/main" id="{70DC3680-A607-C1BB-FE0C-C7C138ABBA85}"/>
              </a:ext>
            </a:extLst>
          </p:cNvPr>
          <p:cNvSpPr>
            <a:spLocks noGrp="1"/>
          </p:cNvSpPr>
          <p:nvPr>
            <p:ph type="body" sz="quarter" idx="17" hasCustomPrompt="1"/>
          </p:nvPr>
        </p:nvSpPr>
        <p:spPr>
          <a:xfrm>
            <a:off x="7210213" y="502164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err="1"/>
              <a:t>www.epicstays.eu</a:t>
            </a:r>
            <a:endParaRPr lang="en-US"/>
          </a:p>
        </p:txBody>
      </p:sp>
      <p:pic>
        <p:nvPicPr>
          <p:cNvPr id="11" name="Picture 10">
            <a:extLst>
              <a:ext uri="{FF2B5EF4-FFF2-40B4-BE49-F238E27FC236}">
                <a16:creationId xmlns:a16="http://schemas.microsoft.com/office/drawing/2014/main" id="{E2EC2899-96AC-B2F0-9F8D-8B46916F3D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6176" y="150906"/>
            <a:ext cx="2882520" cy="1786177"/>
          </a:xfrm>
          <a:prstGeom prst="rect">
            <a:avLst/>
          </a:prstGeom>
        </p:spPr>
      </p:pic>
      <p:sp>
        <p:nvSpPr>
          <p:cNvPr id="13" name="Text Placeholder 23">
            <a:extLst>
              <a:ext uri="{FF2B5EF4-FFF2-40B4-BE49-F238E27FC236}">
                <a16:creationId xmlns:a16="http://schemas.microsoft.com/office/drawing/2014/main" id="{5FC03FB8-9D58-35FE-9CB2-5F0F185042D0}"/>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a:t>Photo Credit: </a:t>
            </a:r>
          </a:p>
        </p:txBody>
      </p:sp>
      <p:grpSp>
        <p:nvGrpSpPr>
          <p:cNvPr id="18" name="Group 17">
            <a:extLst>
              <a:ext uri="{FF2B5EF4-FFF2-40B4-BE49-F238E27FC236}">
                <a16:creationId xmlns:a16="http://schemas.microsoft.com/office/drawing/2014/main" id="{67706E8F-EF3D-AD8E-1B32-B24AACCECD87}"/>
              </a:ext>
            </a:extLst>
          </p:cNvPr>
          <p:cNvGrpSpPr/>
          <p:nvPr userDrawn="1"/>
        </p:nvGrpSpPr>
        <p:grpSpPr>
          <a:xfrm>
            <a:off x="441852" y="5691396"/>
            <a:ext cx="6969049" cy="851642"/>
            <a:chOff x="441852" y="5691396"/>
            <a:chExt cx="6969049" cy="851642"/>
          </a:xfrm>
        </p:grpSpPr>
        <p:pic>
          <p:nvPicPr>
            <p:cNvPr id="20" name="Picture 19" descr="Co-funded by the European Union logo in png for web usage">
              <a:extLst>
                <a:ext uri="{FF2B5EF4-FFF2-40B4-BE49-F238E27FC236}">
                  <a16:creationId xmlns:a16="http://schemas.microsoft.com/office/drawing/2014/main" id="{A7876485-B0AD-AC38-5465-946456B552B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22" name="Rectangle 21">
              <a:extLst>
                <a:ext uri="{FF2B5EF4-FFF2-40B4-BE49-F238E27FC236}">
                  <a16:creationId xmlns:a16="http://schemas.microsoft.com/office/drawing/2014/main" id="{E9BD1F0C-FF46-E608-AD7F-870FCCB903A2}"/>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23" name="Group 22">
              <a:extLst>
                <a:ext uri="{FF2B5EF4-FFF2-40B4-BE49-F238E27FC236}">
                  <a16:creationId xmlns:a16="http://schemas.microsoft.com/office/drawing/2014/main" id="{65E0B375-E255-82A3-1629-38D751A46094}"/>
                </a:ext>
              </a:extLst>
            </p:cNvPr>
            <p:cNvGrpSpPr/>
            <p:nvPr userDrawn="1"/>
          </p:nvGrpSpPr>
          <p:grpSpPr>
            <a:xfrm>
              <a:off x="441852" y="5691396"/>
              <a:ext cx="1307461" cy="742180"/>
              <a:chOff x="340586" y="8789227"/>
              <a:chExt cx="1307461" cy="742180"/>
            </a:xfrm>
          </p:grpSpPr>
          <p:sp>
            <p:nvSpPr>
              <p:cNvPr id="24" name="Rectangle 23">
                <a:extLst>
                  <a:ext uri="{FF2B5EF4-FFF2-40B4-BE49-F238E27FC236}">
                    <a16:creationId xmlns:a16="http://schemas.microsoft.com/office/drawing/2014/main" id="{F9B0CFEA-4D59-7707-DAEC-5F89E1F8C4E6}"/>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26" name="Picture 25">
                <a:extLst>
                  <a:ext uri="{FF2B5EF4-FFF2-40B4-BE49-F238E27FC236}">
                    <a16:creationId xmlns:a16="http://schemas.microsoft.com/office/drawing/2014/main" id="{57E9D4BB-93F9-3498-A773-A12FBA11AC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Picture Placeholder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Picture Placeholder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Picture Placeholder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Picture Placeholder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7ADCD6-408D-3559-301A-0D93007D9EE3}"/>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DCC26179-76A4-2FB2-9241-2D673E326B8F}"/>
              </a:ext>
            </a:extLst>
          </p:cNvPr>
          <p:cNvSpPr/>
          <p:nvPr userDrawn="1"/>
        </p:nvSpPr>
        <p:spPr>
          <a:xfrm rot="5400000" flipH="1">
            <a:off x="3043999" y="-2388124"/>
            <a:ext cx="5872246" cy="11319166"/>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4" name="Text Placeholder 17">
            <a:extLst>
              <a:ext uri="{FF2B5EF4-FFF2-40B4-BE49-F238E27FC236}">
                <a16:creationId xmlns:a16="http://schemas.microsoft.com/office/drawing/2014/main" id="{DC075A4D-378E-8521-B351-D1A86D500498}"/>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a:t>Click to type…</a:t>
            </a:r>
            <a:endParaRPr lang="en-US"/>
          </a:p>
        </p:txBody>
      </p:sp>
      <p:sp>
        <p:nvSpPr>
          <p:cNvPr id="5" name="Text Placeholder 23">
            <a:extLst>
              <a:ext uri="{FF2B5EF4-FFF2-40B4-BE49-F238E27FC236}">
                <a16:creationId xmlns:a16="http://schemas.microsoft.com/office/drawing/2014/main" id="{4C1D36A7-5DE5-F471-68D2-43D94F55297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1" i="0">
                <a:solidFill>
                  <a:srgbClr val="414141"/>
                </a:solidFill>
                <a:latin typeface="+mn-lt"/>
              </a:defRPr>
            </a:lvl1pPr>
          </a:lstStyle>
          <a:p>
            <a:pPr lvl="0"/>
            <a:r>
              <a:rPr lang="en-US"/>
              <a:t>Heading</a:t>
            </a:r>
          </a:p>
        </p:txBody>
      </p:sp>
      <p:pic>
        <p:nvPicPr>
          <p:cNvPr id="6" name="Picture 5">
            <a:extLst>
              <a:ext uri="{FF2B5EF4-FFF2-40B4-BE49-F238E27FC236}">
                <a16:creationId xmlns:a16="http://schemas.microsoft.com/office/drawing/2014/main" id="{4869EC42-7837-CE5C-3F66-D8E3EBBB1750}"/>
              </a:ext>
            </a:extLst>
          </p:cNvPr>
          <p:cNvPicPr>
            <a:picLocks noChangeAspect="1"/>
          </p:cNvPicPr>
          <p:nvPr userDrawn="1"/>
        </p:nvPicPr>
        <p:blipFill>
          <a:blip r:embed="rId2">
            <a:biLevel thresh="25000"/>
            <a:alphaModFix amt="45000"/>
            <a:extLst>
              <a:ext uri="{28A0092B-C50C-407E-A947-70E740481C1C}">
                <a14:useLocalDpi xmlns:a14="http://schemas.microsoft.com/office/drawing/2010/main" val="0"/>
              </a:ext>
            </a:extLst>
          </a:blip>
          <a:srcRect l="59438" t="-10658" r="-1236" b="60560"/>
          <a:stretch/>
        </p:blipFill>
        <p:spPr>
          <a:xfrm>
            <a:off x="0" y="4198867"/>
            <a:ext cx="3580276" cy="2659133"/>
          </a:xfrm>
          <a:prstGeom prst="rect">
            <a:avLst/>
          </a:prstGeom>
        </p:spPr>
      </p:pic>
      <p:cxnSp>
        <p:nvCxnSpPr>
          <p:cNvPr id="7" name="Straight Connector 6">
            <a:extLst>
              <a:ext uri="{FF2B5EF4-FFF2-40B4-BE49-F238E27FC236}">
                <a16:creationId xmlns:a16="http://schemas.microsoft.com/office/drawing/2014/main" id="{26E8BE0F-C64C-3948-D193-30B9D982337E}"/>
              </a:ext>
            </a:extLst>
          </p:cNvPr>
          <p:cNvCxnSpPr>
            <a:cxnSpLocks/>
          </p:cNvCxnSpPr>
          <p:nvPr userDrawn="1"/>
        </p:nvCxnSpPr>
        <p:spPr>
          <a:xfrm>
            <a:off x="11782908" y="6439837"/>
            <a:ext cx="26588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B9F024A-7DF8-0BE1-7F72-218696916B1F}"/>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chemeClr val="bg1"/>
                </a:solidFill>
                <a:latin typeface="Calibri" panose="020F0502020204030204" pitchFamily="34" charset="0"/>
                <a:cs typeface="Calibri" panose="020F0502020204030204" pitchFamily="34" charset="0"/>
              </a:rPr>
              <a:t>EPIC STAYS | </a:t>
            </a:r>
            <a:r>
              <a:rPr lang="en-US" sz="600" b="0" i="0" u="none" kern="1200" spc="0">
                <a:solidFill>
                  <a:schemeClr val="bg1"/>
                </a:solidFill>
                <a:latin typeface="Calibri" panose="020F0502020204030204" pitchFamily="34" charset="0"/>
                <a:ea typeface="+mn-ea"/>
                <a:cs typeface="Calibri" panose="020F0502020204030204" pitchFamily="34" charset="0"/>
              </a:rPr>
              <a:t>DESIGNING INNOVATIVE TOURISM STAYS</a:t>
            </a:r>
          </a:p>
        </p:txBody>
      </p:sp>
      <p:sp>
        <p:nvSpPr>
          <p:cNvPr id="9" name="Slide Number Placeholder 5">
            <a:extLst>
              <a:ext uri="{FF2B5EF4-FFF2-40B4-BE49-F238E27FC236}">
                <a16:creationId xmlns:a16="http://schemas.microsoft.com/office/drawing/2014/main" id="{C567DA9D-40C0-A9C7-EB6A-4AB7765467F1}"/>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885723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ext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CD8D2-6EA7-0F95-6CD7-DD81A8265EA1}"/>
              </a:ext>
            </a:extLst>
          </p:cNvPr>
          <p:cNvSpPr/>
          <p:nvPr userDrawn="1"/>
        </p:nvSpPr>
        <p:spPr>
          <a:xfrm>
            <a:off x="0" y="0"/>
            <a:ext cx="12192000" cy="6858000"/>
          </a:xfrm>
          <a:prstGeom prst="rect">
            <a:avLst/>
          </a:pr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D79055D7-C6ED-5424-F610-FCB51A8491AA}"/>
              </a:ext>
            </a:extLst>
          </p:cNvPr>
          <p:cNvSpPr/>
          <p:nvPr userDrawn="1"/>
        </p:nvSpPr>
        <p:spPr>
          <a:xfrm rot="5400000" flipH="1">
            <a:off x="3043999" y="-2388124"/>
            <a:ext cx="5872246" cy="11319166"/>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5" name="Text Placeholder 17">
            <a:extLst>
              <a:ext uri="{FF2B5EF4-FFF2-40B4-BE49-F238E27FC236}">
                <a16:creationId xmlns:a16="http://schemas.microsoft.com/office/drawing/2014/main" id="{E7AF8545-8E36-B1E3-1735-89146E323C5C}"/>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a:t>Click to type…</a:t>
            </a:r>
            <a:endParaRPr lang="en-US"/>
          </a:p>
        </p:txBody>
      </p:sp>
      <p:sp>
        <p:nvSpPr>
          <p:cNvPr id="6" name="Text Placeholder 23">
            <a:extLst>
              <a:ext uri="{FF2B5EF4-FFF2-40B4-BE49-F238E27FC236}">
                <a16:creationId xmlns:a16="http://schemas.microsoft.com/office/drawing/2014/main" id="{53E3C420-3EF1-C6B6-1710-7584BA7C3470}"/>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1" i="0">
                <a:solidFill>
                  <a:srgbClr val="414141"/>
                </a:solidFill>
                <a:latin typeface="+mn-lt"/>
              </a:defRPr>
            </a:lvl1pPr>
          </a:lstStyle>
          <a:p>
            <a:pPr lvl="0"/>
            <a:r>
              <a:rPr lang="en-US"/>
              <a:t>Heading</a:t>
            </a:r>
          </a:p>
        </p:txBody>
      </p:sp>
      <p:pic>
        <p:nvPicPr>
          <p:cNvPr id="7" name="Picture 6">
            <a:extLst>
              <a:ext uri="{FF2B5EF4-FFF2-40B4-BE49-F238E27FC236}">
                <a16:creationId xmlns:a16="http://schemas.microsoft.com/office/drawing/2014/main" id="{3635EECE-0A40-5F00-99EA-C5FBF2BB24E6}"/>
              </a:ext>
            </a:extLst>
          </p:cNvPr>
          <p:cNvPicPr>
            <a:picLocks noChangeAspect="1"/>
          </p:cNvPicPr>
          <p:nvPr userDrawn="1"/>
        </p:nvPicPr>
        <p:blipFill>
          <a:blip r:embed="rId2">
            <a:biLevel thresh="25000"/>
            <a:alphaModFix amt="45000"/>
            <a:extLst>
              <a:ext uri="{28A0092B-C50C-407E-A947-70E740481C1C}">
                <a14:useLocalDpi xmlns:a14="http://schemas.microsoft.com/office/drawing/2010/main" val="0"/>
              </a:ext>
            </a:extLst>
          </a:blip>
          <a:srcRect l="59438" t="-10658" r="-1236" b="60560"/>
          <a:stretch/>
        </p:blipFill>
        <p:spPr>
          <a:xfrm>
            <a:off x="0" y="4198867"/>
            <a:ext cx="3580276" cy="2659133"/>
          </a:xfrm>
          <a:prstGeom prst="rect">
            <a:avLst/>
          </a:prstGeom>
        </p:spPr>
      </p:pic>
      <p:cxnSp>
        <p:nvCxnSpPr>
          <p:cNvPr id="8" name="Straight Connector 7">
            <a:extLst>
              <a:ext uri="{FF2B5EF4-FFF2-40B4-BE49-F238E27FC236}">
                <a16:creationId xmlns:a16="http://schemas.microsoft.com/office/drawing/2014/main" id="{27AD4B03-C4E2-25D1-6B39-4FA72B562283}"/>
              </a:ext>
            </a:extLst>
          </p:cNvPr>
          <p:cNvCxnSpPr>
            <a:cxnSpLocks/>
          </p:cNvCxnSpPr>
          <p:nvPr userDrawn="1"/>
        </p:nvCxnSpPr>
        <p:spPr>
          <a:xfrm>
            <a:off x="11782908" y="6439837"/>
            <a:ext cx="26588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23D2321-4718-D3BE-89CE-325DF75B5180}"/>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chemeClr val="bg1"/>
                </a:solidFill>
                <a:latin typeface="Calibri" panose="020F0502020204030204" pitchFamily="34" charset="0"/>
                <a:cs typeface="Calibri" panose="020F0502020204030204" pitchFamily="34" charset="0"/>
              </a:rPr>
              <a:t>EPIC STAYS | </a:t>
            </a:r>
            <a:r>
              <a:rPr lang="en-US" sz="600" b="0" i="0" u="none" kern="1200" spc="0">
                <a:solidFill>
                  <a:schemeClr val="bg1"/>
                </a:solidFill>
                <a:latin typeface="Calibri" panose="020F0502020204030204" pitchFamily="34" charset="0"/>
                <a:ea typeface="+mn-ea"/>
                <a:cs typeface="Calibri" panose="020F0502020204030204" pitchFamily="34" charset="0"/>
              </a:rPr>
              <a:t>DESIGNING INNOVATIVE TOURISM STAYS</a:t>
            </a:r>
          </a:p>
        </p:txBody>
      </p:sp>
      <p:sp>
        <p:nvSpPr>
          <p:cNvPr id="11" name="Slide Number Placeholder 5">
            <a:extLst>
              <a:ext uri="{FF2B5EF4-FFF2-40B4-BE49-F238E27FC236}">
                <a16:creationId xmlns:a16="http://schemas.microsoft.com/office/drawing/2014/main" id="{9F69D067-A695-9C67-81FF-0D18FBC18B4F}"/>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chemeClr val="bg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618615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37DD6BF8-A227-A2E7-1CCF-D7A288F7B9D8}"/>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C18E5655-9730-11B0-974F-6EEFEB0A898D}"/>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686A1EDE-E627-AC9B-D6AC-AAB7E4E838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300ADDD6-3971-E579-EA57-A17F63BF8708}"/>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33A48EFF-3A61-15D0-0E2B-A3E1525F4D01}"/>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6CCE3ABF-5648-9712-4386-BBA639C0EE46}"/>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5C1B31C9-8222-063C-5D51-E23E2A23ED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584791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708764" y="6546433"/>
            <a:ext cx="473489" cy="311567"/>
          </a:xfrm>
          <a:prstGeom prst="rect">
            <a:avLst/>
          </a:prstGeom>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9743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Picture Placeholder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Picture Placeholder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28F6C538-5753-0CF6-0B3F-40C332AF8039}"/>
              </a:ext>
            </a:extLst>
          </p:cNvPr>
          <p:cNvSpPr/>
          <p:nvPr userDrawn="1"/>
        </p:nvSpPr>
        <p:spPr>
          <a:xfrm rot="16200000">
            <a:off x="1452837" y="1304327"/>
            <a:ext cx="2977922" cy="39757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a:p>
        </p:txBody>
      </p:sp>
      <p:sp>
        <p:nvSpPr>
          <p:cNvPr id="4" name="Freeform 3">
            <a:extLst>
              <a:ext uri="{FF2B5EF4-FFF2-40B4-BE49-F238E27FC236}">
                <a16:creationId xmlns:a16="http://schemas.microsoft.com/office/drawing/2014/main" id="{30BF01CC-BF09-4653-D561-FE8FF7840F0F}"/>
              </a:ext>
            </a:extLst>
          </p:cNvPr>
          <p:cNvSpPr/>
          <p:nvPr userDrawn="1"/>
        </p:nvSpPr>
        <p:spPr>
          <a:xfrm>
            <a:off x="613176" y="2539107"/>
            <a:ext cx="2330063"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Picture Placeholder 26">
            <a:extLst>
              <a:ext uri="{FF2B5EF4-FFF2-40B4-BE49-F238E27FC236}">
                <a16:creationId xmlns:a16="http://schemas.microsoft.com/office/drawing/2014/main" id="{F7716261-53EA-DE9E-A3F7-9F438BACCAB1}"/>
              </a:ext>
            </a:extLst>
          </p:cNvPr>
          <p:cNvSpPr>
            <a:spLocks noGrp="1"/>
          </p:cNvSpPr>
          <p:nvPr>
            <p:ph type="pic" sz="quarter" idx="67"/>
          </p:nvPr>
        </p:nvSpPr>
        <p:spPr>
          <a:xfrm>
            <a:off x="613176" y="17937"/>
            <a:ext cx="2332491"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6" name="Text Placeholder 32">
            <a:extLst>
              <a:ext uri="{FF2B5EF4-FFF2-40B4-BE49-F238E27FC236}">
                <a16:creationId xmlns:a16="http://schemas.microsoft.com/office/drawing/2014/main" id="{16885187-0EEB-692F-588B-F2F141EF0E13}"/>
              </a:ext>
            </a:extLst>
          </p:cNvPr>
          <p:cNvSpPr>
            <a:spLocks noGrp="1"/>
          </p:cNvSpPr>
          <p:nvPr>
            <p:ph type="body" sz="quarter" idx="18" hasCustomPrompt="1"/>
          </p:nvPr>
        </p:nvSpPr>
        <p:spPr>
          <a:xfrm>
            <a:off x="712294" y="4401414"/>
            <a:ext cx="2129204" cy="1643070"/>
          </a:xfrm>
          <a:prstGeom prst="rect">
            <a:avLst/>
          </a:prstGeom>
        </p:spPr>
        <p:txBody>
          <a:bodyPr anchor="t">
            <a:noAutofit/>
          </a:bodyPr>
          <a:lstStyle>
            <a:lvl1pPr marL="0" indent="0" algn="l">
              <a:lnSpc>
                <a:spcPts val="17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7D503913-9B00-074D-088D-A7C964761018}"/>
              </a:ext>
            </a:extLst>
          </p:cNvPr>
          <p:cNvSpPr>
            <a:spLocks noGrp="1"/>
          </p:cNvSpPr>
          <p:nvPr>
            <p:ph type="body" sz="quarter" idx="19" hasCustomPrompt="1"/>
          </p:nvPr>
        </p:nvSpPr>
        <p:spPr>
          <a:xfrm>
            <a:off x="654669" y="3523332"/>
            <a:ext cx="828994"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Text Placeholder 32">
            <a:extLst>
              <a:ext uri="{FF2B5EF4-FFF2-40B4-BE49-F238E27FC236}">
                <a16:creationId xmlns:a16="http://schemas.microsoft.com/office/drawing/2014/main" id="{8AABF7C6-B87D-91B5-1279-A8ECF6B213D3}"/>
              </a:ext>
            </a:extLst>
          </p:cNvPr>
          <p:cNvSpPr>
            <a:spLocks noGrp="1"/>
          </p:cNvSpPr>
          <p:nvPr>
            <p:ph type="body" sz="quarter" idx="20" hasCustomPrompt="1"/>
          </p:nvPr>
        </p:nvSpPr>
        <p:spPr>
          <a:xfrm>
            <a:off x="1689884" y="3935256"/>
            <a:ext cx="1151614" cy="230486"/>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3" name="Text Placeholder 23">
            <a:extLst>
              <a:ext uri="{FF2B5EF4-FFF2-40B4-BE49-F238E27FC236}">
                <a16:creationId xmlns:a16="http://schemas.microsoft.com/office/drawing/2014/main" id="{491F392A-371A-BBA2-37A1-583495768C8B}"/>
              </a:ext>
            </a:extLst>
          </p:cNvPr>
          <p:cNvSpPr>
            <a:spLocks noGrp="1"/>
          </p:cNvSpPr>
          <p:nvPr>
            <p:ph type="body" sz="quarter" idx="66" hasCustomPrompt="1"/>
          </p:nvPr>
        </p:nvSpPr>
        <p:spPr>
          <a:xfrm rot="16200000">
            <a:off x="1464936" y="1317722"/>
            <a:ext cx="2953721" cy="397581"/>
          </a:xfrm>
          <a:prstGeom prst="rect">
            <a:avLst/>
          </a:prstGeom>
        </p:spPr>
        <p:txBody>
          <a:bodyPr anchor="ctr">
            <a:noAutofit/>
          </a:bodyPr>
          <a:lstStyle>
            <a:lvl1pPr marL="0" indent="0" algn="ctr">
              <a:lnSpc>
                <a:spcPts val="1240"/>
              </a:lnSpc>
              <a:spcBef>
                <a:spcPts val="0"/>
              </a:spcBef>
              <a:buNone/>
              <a:defRPr sz="12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4" name="Straight Connector 33">
            <a:extLst>
              <a:ext uri="{FF2B5EF4-FFF2-40B4-BE49-F238E27FC236}">
                <a16:creationId xmlns:a16="http://schemas.microsoft.com/office/drawing/2014/main" id="{ED28BBC4-1736-54B2-2569-D5EABB320F98}"/>
              </a:ext>
            </a:extLst>
          </p:cNvPr>
          <p:cNvCxnSpPr>
            <a:cxnSpLocks/>
          </p:cNvCxnSpPr>
          <p:nvPr userDrawn="1"/>
        </p:nvCxnSpPr>
        <p:spPr>
          <a:xfrm flipV="1">
            <a:off x="616179" y="4158253"/>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6A7DEE5A-C3FE-54F5-351C-78A07224A3A9}"/>
              </a:ext>
            </a:extLst>
          </p:cNvPr>
          <p:cNvSpPr>
            <a:spLocks noGrp="1"/>
          </p:cNvSpPr>
          <p:nvPr>
            <p:ph type="body" sz="quarter" idx="42" hasCustomPrompt="1"/>
          </p:nvPr>
        </p:nvSpPr>
        <p:spPr>
          <a:xfrm rot="16200000">
            <a:off x="8464222" y="3119182"/>
            <a:ext cx="6840061" cy="637571"/>
          </a:xfrm>
          <a:prstGeom prst="rect">
            <a:avLst/>
          </a:prstGeom>
        </p:spPr>
        <p:txBody>
          <a:bodyPr anchor="t">
            <a:noAutofit/>
          </a:bodyPr>
          <a:lstStyle>
            <a:lvl1pPr marL="0" indent="0" algn="ct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0C2E926-EFC0-A1AA-0296-CB4F57125F10}"/>
              </a:ext>
            </a:extLst>
          </p:cNvPr>
          <p:cNvSpPr/>
          <p:nvPr userDrawn="1"/>
        </p:nvSpPr>
        <p:spPr>
          <a:xfrm>
            <a:off x="9747" y="0"/>
            <a:ext cx="6522544" cy="6858002"/>
          </a:xfrm>
          <a:custGeom>
            <a:avLst/>
            <a:gdLst>
              <a:gd name="connsiteX0" fmla="*/ 0 w 6503537"/>
              <a:gd name="connsiteY0" fmla="*/ 0 h 6838017"/>
              <a:gd name="connsiteX1" fmla="*/ 6503537 w 6503537"/>
              <a:gd name="connsiteY1" fmla="*/ 0 h 6838017"/>
              <a:gd name="connsiteX2" fmla="*/ 6503537 w 6503537"/>
              <a:gd name="connsiteY2" fmla="*/ 3800463 h 6838017"/>
              <a:gd name="connsiteX3" fmla="*/ 6496220 w 6503537"/>
              <a:gd name="connsiteY3" fmla="*/ 3800463 h 6838017"/>
              <a:gd name="connsiteX4" fmla="*/ 6503537 w 6503537"/>
              <a:gd name="connsiteY4" fmla="*/ 3994646 h 6838017"/>
              <a:gd name="connsiteX5" fmla="*/ 5228852 w 6503537"/>
              <a:gd name="connsiteY5" fmla="*/ 6653989 h 6838017"/>
              <a:gd name="connsiteX6" fmla="*/ 4978182 w 6503537"/>
              <a:gd name="connsiteY6" fmla="*/ 6838017 h 6838017"/>
              <a:gd name="connsiteX7" fmla="*/ 1019075 w 6503537"/>
              <a:gd name="connsiteY7" fmla="*/ 6838017 h 6838017"/>
              <a:gd name="connsiteX8" fmla="*/ 965583 w 6503537"/>
              <a:gd name="connsiteY8" fmla="*/ 6802921 h 6838017"/>
              <a:gd name="connsiteX9" fmla="*/ 88357 w 6503537"/>
              <a:gd name="connsiteY9" fmla="*/ 5919024 h 6838017"/>
              <a:gd name="connsiteX10" fmla="*/ 0 w 6503537"/>
              <a:gd name="connsiteY10" fmla="*/ 5775966 h 68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3537" h="6838017">
                <a:moveTo>
                  <a:pt x="0" y="0"/>
                </a:moveTo>
                <a:lnTo>
                  <a:pt x="6503537" y="0"/>
                </a:lnTo>
                <a:lnTo>
                  <a:pt x="6503537" y="3800463"/>
                </a:lnTo>
                <a:lnTo>
                  <a:pt x="6496220" y="3800463"/>
                </a:lnTo>
                <a:cubicBezTo>
                  <a:pt x="6503537" y="3865190"/>
                  <a:pt x="6503537" y="3929921"/>
                  <a:pt x="6503537" y="3994646"/>
                </a:cubicBezTo>
                <a:cubicBezTo>
                  <a:pt x="6503537" y="5066697"/>
                  <a:pt x="6007851" y="6022691"/>
                  <a:pt x="5228852" y="6653989"/>
                </a:cubicBezTo>
                <a:lnTo>
                  <a:pt x="4978182" y="6838017"/>
                </a:lnTo>
                <a:lnTo>
                  <a:pt x="1019075" y="6838017"/>
                </a:lnTo>
                <a:lnTo>
                  <a:pt x="965583" y="6802921"/>
                </a:lnTo>
                <a:cubicBezTo>
                  <a:pt x="621940" y="6562487"/>
                  <a:pt x="324410" y="6262731"/>
                  <a:pt x="88357" y="5919024"/>
                </a:cubicBezTo>
                <a:lnTo>
                  <a:pt x="0" y="5775966"/>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2476D9F5-212E-EAD2-5D8E-99586D96473B}"/>
              </a:ext>
            </a:extLst>
          </p:cNvPr>
          <p:cNvSpPr/>
          <p:nvPr userDrawn="1"/>
        </p:nvSpPr>
        <p:spPr>
          <a:xfrm>
            <a:off x="0" y="206652"/>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5">
            <a:extLst>
              <a:ext uri="{FF2B5EF4-FFF2-40B4-BE49-F238E27FC236}">
                <a16:creationId xmlns:a16="http://schemas.microsoft.com/office/drawing/2014/main" id="{4FC884F9-3AA2-A926-8521-C166B127A546}"/>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8" name="Text Placeholder 25">
            <a:extLst>
              <a:ext uri="{FF2B5EF4-FFF2-40B4-BE49-F238E27FC236}">
                <a16:creationId xmlns:a16="http://schemas.microsoft.com/office/drawing/2014/main" id="{944642D9-AE51-B7FB-0EDD-CA05BDD07B8D}"/>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9" name="Text Placeholder 17">
            <a:extLst>
              <a:ext uri="{FF2B5EF4-FFF2-40B4-BE49-F238E27FC236}">
                <a16:creationId xmlns:a16="http://schemas.microsoft.com/office/drawing/2014/main" id="{1E7258DB-FEE5-1369-5705-2A5958F2A123}"/>
              </a:ext>
            </a:extLst>
          </p:cNvPr>
          <p:cNvSpPr>
            <a:spLocks noGrp="1"/>
          </p:cNvSpPr>
          <p:nvPr>
            <p:ph type="body" sz="quarter" idx="28" hasCustomPrompt="1"/>
          </p:nvPr>
        </p:nvSpPr>
        <p:spPr>
          <a:xfrm>
            <a:off x="979124" y="1714696"/>
            <a:ext cx="4198618" cy="4476077"/>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Text Placeholder 25">
            <a:extLst>
              <a:ext uri="{FF2B5EF4-FFF2-40B4-BE49-F238E27FC236}">
                <a16:creationId xmlns:a16="http://schemas.microsoft.com/office/drawing/2014/main" id="{B8849E2F-8349-7658-8E12-5F4058876A46}"/>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1" name="Text Placeholder 25">
            <a:extLst>
              <a:ext uri="{FF2B5EF4-FFF2-40B4-BE49-F238E27FC236}">
                <a16:creationId xmlns:a16="http://schemas.microsoft.com/office/drawing/2014/main" id="{80F204E2-28C7-B029-B64F-6ACCD0F111B4}"/>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Text Placeholder 25">
            <a:extLst>
              <a:ext uri="{FF2B5EF4-FFF2-40B4-BE49-F238E27FC236}">
                <a16:creationId xmlns:a16="http://schemas.microsoft.com/office/drawing/2014/main" id="{A80FCC22-55E0-CBBF-65A3-585C3CBCC494}"/>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13" name="Text Placeholder 25">
            <a:extLst>
              <a:ext uri="{FF2B5EF4-FFF2-40B4-BE49-F238E27FC236}">
                <a16:creationId xmlns:a16="http://schemas.microsoft.com/office/drawing/2014/main" id="{6B6B5878-DABB-D3AC-B76E-9889447B8BF9}"/>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Text Placeholder 25">
            <a:extLst>
              <a:ext uri="{FF2B5EF4-FFF2-40B4-BE49-F238E27FC236}">
                <a16:creationId xmlns:a16="http://schemas.microsoft.com/office/drawing/2014/main" id="{DCB1C4CB-1058-8D46-F6CD-C68BCAB1362B}"/>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15" name="Text Placeholder 25">
            <a:extLst>
              <a:ext uri="{FF2B5EF4-FFF2-40B4-BE49-F238E27FC236}">
                <a16:creationId xmlns:a16="http://schemas.microsoft.com/office/drawing/2014/main" id="{20E00249-3D0F-84FC-14F2-6788468C03F1}"/>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5">
            <a:extLst>
              <a:ext uri="{FF2B5EF4-FFF2-40B4-BE49-F238E27FC236}">
                <a16:creationId xmlns:a16="http://schemas.microsoft.com/office/drawing/2014/main" id="{ABE9B5C5-CA37-DD31-E298-278230EF3345}"/>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7" name="Text Placeholder 25">
            <a:extLst>
              <a:ext uri="{FF2B5EF4-FFF2-40B4-BE49-F238E27FC236}">
                <a16:creationId xmlns:a16="http://schemas.microsoft.com/office/drawing/2014/main" id="{509138A5-879B-F64B-F7C9-3A507DABFA4B}"/>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8" name="Text Placeholder 23">
            <a:extLst>
              <a:ext uri="{FF2B5EF4-FFF2-40B4-BE49-F238E27FC236}">
                <a16:creationId xmlns:a16="http://schemas.microsoft.com/office/drawing/2014/main" id="{F95B99B9-934D-55AB-C6FE-B20565E81F0A}"/>
              </a:ext>
            </a:extLst>
          </p:cNvPr>
          <p:cNvSpPr>
            <a:spLocks noGrp="1"/>
          </p:cNvSpPr>
          <p:nvPr>
            <p:ph type="body" sz="quarter" idx="27" hasCustomPrompt="1"/>
          </p:nvPr>
        </p:nvSpPr>
        <p:spPr>
          <a:xfrm>
            <a:off x="864755" y="321248"/>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0" name="Straight Connector 19">
            <a:extLst>
              <a:ext uri="{FF2B5EF4-FFF2-40B4-BE49-F238E27FC236}">
                <a16:creationId xmlns:a16="http://schemas.microsoft.com/office/drawing/2014/main" id="{581EE738-76B4-8650-5E78-4B3E4282E7B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102E77EF-6895-A7B6-0B4E-8B1FCDECA58D}"/>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23" name="Rectangle 22">
            <a:extLst>
              <a:ext uri="{FF2B5EF4-FFF2-40B4-BE49-F238E27FC236}">
                <a16:creationId xmlns:a16="http://schemas.microsoft.com/office/drawing/2014/main" id="{2F2100D8-D624-213B-6391-E8589857D8CD}"/>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rgbClr val="459597"/>
                </a:solidFill>
                <a:latin typeface="Calibri" panose="020F0502020204030204" pitchFamily="34" charset="0"/>
                <a:cs typeface="Calibri" panose="020F0502020204030204" pitchFamily="34" charset="0"/>
              </a:rPr>
              <a:t>EPIC STAYS </a:t>
            </a:r>
            <a:r>
              <a:rPr lang="en-GB" sz="600" b="1" i="0" u="none" spc="0">
                <a:solidFill>
                  <a:srgbClr val="FBA63B"/>
                </a:solidFill>
                <a:latin typeface="Calibri" panose="020F0502020204030204" pitchFamily="34" charset="0"/>
                <a:cs typeface="Calibri" panose="020F0502020204030204" pitchFamily="34" charset="0"/>
              </a:rPr>
              <a:t>|</a:t>
            </a:r>
            <a:r>
              <a:rPr lang="en-GB" sz="600" b="1" i="0" u="none" spc="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FD44486-A42F-E976-C640-51314C8FA95D}"/>
              </a:ext>
            </a:extLst>
          </p:cNvPr>
          <p:cNvCxnSpPr>
            <a:cxnSpLocks/>
          </p:cNvCxnSpPr>
          <p:nvPr userDrawn="1"/>
        </p:nvCxnSpPr>
        <p:spPr>
          <a:xfrm>
            <a:off x="11782908" y="6439837"/>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40107AB-668E-0D57-968A-B1FB31F7158B}"/>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rgbClr val="459597"/>
                </a:solidFill>
                <a:latin typeface="Calibri" panose="020F0502020204030204" pitchFamily="34" charset="0"/>
                <a:cs typeface="Calibri" panose="020F0502020204030204" pitchFamily="34" charset="0"/>
              </a:rPr>
              <a:t>EPIC STAYS </a:t>
            </a:r>
            <a:r>
              <a:rPr lang="en-GB" sz="600" b="1" i="0" u="none" spc="0">
                <a:solidFill>
                  <a:srgbClr val="FBA63B"/>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INNOVATIEVE TOERISTISCHE VERBLIJVEN ONTWERPEN</a:t>
            </a:r>
          </a:p>
        </p:txBody>
      </p:sp>
      <p:sp>
        <p:nvSpPr>
          <p:cNvPr id="7" name="Slide Number Placeholder 5">
            <a:extLst>
              <a:ext uri="{FF2B5EF4-FFF2-40B4-BE49-F238E27FC236}">
                <a16:creationId xmlns:a16="http://schemas.microsoft.com/office/drawing/2014/main" id="{2B371337-BAC5-8C1E-37E3-A3AA177E616A}"/>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a:t>
            </a:fld>
            <a:endParaRPr lang="fr-CA" dirty="0"/>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884" r:id="rId15"/>
    <p:sldLayoutId id="2147483841" r:id="rId16"/>
    <p:sldLayoutId id="2147483879" r:id="rId17"/>
    <p:sldLayoutId id="2147483913" r:id="rId18"/>
    <p:sldLayoutId id="2147483914" r:id="rId19"/>
    <p:sldLayoutId id="2147483906" r:id="rId20"/>
    <p:sldLayoutId id="2147483907" r:id="rId21"/>
    <p:sldLayoutId id="2147483878" r:id="rId22"/>
    <p:sldLayoutId id="2147483915" r:id="rId23"/>
    <p:sldLayoutId id="2147483891" r:id="rId24"/>
    <p:sldLayoutId id="2147483894" r:id="rId25"/>
    <p:sldLayoutId id="2147483893" r:id="rId26"/>
    <p:sldLayoutId id="2147483895" r:id="rId27"/>
    <p:sldLayoutId id="2147483896" r:id="rId28"/>
    <p:sldLayoutId id="2147483900" r:id="rId29"/>
    <p:sldLayoutId id="2147483901" r:id="rId30"/>
    <p:sldLayoutId id="2147483902" r:id="rId31"/>
    <p:sldLayoutId id="2147483903" r:id="rId32"/>
    <p:sldLayoutId id="2147483904" r:id="rId33"/>
    <p:sldLayoutId id="2147483853" r:id="rId34"/>
    <p:sldLayoutId id="2147483912" r:id="rId35"/>
    <p:sldLayoutId id="2147483910" r:id="rId36"/>
    <p:sldLayoutId id="2147483917" r:id="rId37"/>
    <p:sldLayoutId id="2147483918"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miro.com/strategic-planning/business-model-canvas-examples/" TargetMode="External"/><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digitalbizmodels.com/blog/business-model-canvas-bookingcom"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29.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image" Target="../media/image14.png"/><Relationship Id="rId16"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20" Type="http://schemas.openxmlformats.org/officeDocument/2006/relationships/image" Target="../media/image31.svg"/><Relationship Id="rId1" Type="http://schemas.openxmlformats.org/officeDocument/2006/relationships/slideLayout" Target="../slideLayouts/slideLayout38.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5.xml"/><Relationship Id="rId5"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4" Type="http://schemas.openxmlformats.org/officeDocument/2006/relationships/hyperlink" Target="https://businessandplans.com/bed-and-breakfast-business-model-canvas-a-complete-guid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5.xml"/><Relationship Id="rId5"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4" Type="http://schemas.openxmlformats.org/officeDocument/2006/relationships/hyperlink" Target="https://businessandplans.com/bed-and-breakfast-business-model-canvas-a-complete-guid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2" Type="http://schemas.openxmlformats.org/officeDocument/2006/relationships/hyperlink" Target="https://businessandplans.com/bed-and-breakfast-business-model-canvas-a-complete-guide/" TargetMode="External"/><Relationship Id="rId1" Type="http://schemas.openxmlformats.org/officeDocument/2006/relationships/slideLayout" Target="../slideLayouts/slideLayout15.xml"/><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2" Type="http://schemas.openxmlformats.org/officeDocument/2006/relationships/hyperlink" Target="https://businessandplans.com/bed-and-breakfast-business-model-canvas-a-complete-guide/" TargetMode="External"/><Relationship Id="rId1" Type="http://schemas.openxmlformats.org/officeDocument/2006/relationships/slideLayout" Target="../slideLayouts/slideLayout15.xml"/><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2" Type="http://schemas.openxmlformats.org/officeDocument/2006/relationships/hyperlink" Target="https://businessandplans.com/bed-and-breakfast-business-model-canvas-a-complete-guide/" TargetMode="External"/><Relationship Id="rId1" Type="http://schemas.openxmlformats.org/officeDocument/2006/relationships/slideLayout" Target="../slideLayouts/slideLayout15.xml"/><Relationship Id="rId5" Type="http://schemas.openxmlformats.org/officeDocument/2006/relationships/image" Target="../media/image37.sv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2" Type="http://schemas.openxmlformats.org/officeDocument/2006/relationships/hyperlink" Target="https://businessandplans.com/bed-and-breakfast-business-model-canvas-a-complete-guide/" TargetMode="External"/><Relationship Id="rId1" Type="http://schemas.openxmlformats.org/officeDocument/2006/relationships/slideLayout" Target="../slideLayouts/slideLayout15.xml"/><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2" Type="http://schemas.openxmlformats.org/officeDocument/2006/relationships/hyperlink" Target="https://businessandplans.com/bed-and-breakfast-business-model-canvas-a-complete-guide/" TargetMode="External"/><Relationship Id="rId1" Type="http://schemas.openxmlformats.org/officeDocument/2006/relationships/slideLayout" Target="../slideLayouts/slideLayout15.xml"/><Relationship Id="rId5" Type="http://schemas.openxmlformats.org/officeDocument/2006/relationships/image" Target="../media/image39.sv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2" Type="http://schemas.openxmlformats.org/officeDocument/2006/relationships/hyperlink" Target="https://businessandplans.com/bed-and-breakfast-business-model-canvas-a-complete-guide/" TargetMode="External"/><Relationship Id="rId1" Type="http://schemas.openxmlformats.org/officeDocument/2006/relationships/slideLayout" Target="../slideLayouts/slideLayout15.xml"/><Relationship Id="rId5" Type="http://schemas.openxmlformats.org/officeDocument/2006/relationships/image" Target="../media/image41.sv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2" Type="http://schemas.openxmlformats.org/officeDocument/2006/relationships/hyperlink" Target="https://businessandplans.com/bed-and-breakfast-business-model-canvas-a-complete-guide/" TargetMode="External"/><Relationship Id="rId1" Type="http://schemas.openxmlformats.org/officeDocument/2006/relationships/slideLayout" Target="../slideLayouts/slideLayout15.xml"/><Relationship Id="rId5" Type="http://schemas.openxmlformats.org/officeDocument/2006/relationships/image" Target="../media/image43.sv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2" Type="http://schemas.openxmlformats.org/officeDocument/2006/relationships/hyperlink" Target="https://businessandplans.com/bed-and-breakfast-business-model-canvas-a-complete-guide/" TargetMode="External"/><Relationship Id="rId1" Type="http://schemas.openxmlformats.org/officeDocument/2006/relationships/slideLayout" Target="../slideLayouts/slideLayout15.xml"/><Relationship Id="rId5" Type="http://schemas.openxmlformats.org/officeDocument/2006/relationships/image" Target="../media/image45.sv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2" Type="http://schemas.openxmlformats.org/officeDocument/2006/relationships/hyperlink" Target="https://businessandplans.com/bed-and-breakfast-business-model-canvas-a-complete-guide/" TargetMode="External"/><Relationship Id="rId1" Type="http://schemas.openxmlformats.org/officeDocument/2006/relationships/slideLayout" Target="../slideLayouts/slideLayout15.xml"/><Relationship Id="rId5" Type="http://schemas.openxmlformats.org/officeDocument/2006/relationships/image" Target="../media/image47.sv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2" Type="http://schemas.openxmlformats.org/officeDocument/2006/relationships/hyperlink" Target="https://businessandplans.com/bed-and-breakfast-business-model-canvas-a-complete-guide/" TargetMode="External"/><Relationship Id="rId1" Type="http://schemas.openxmlformats.org/officeDocument/2006/relationships/slideLayout" Target="../slideLayouts/slideLayout15.xml"/><Relationship Id="rId5" Type="http://schemas.openxmlformats.org/officeDocument/2006/relationships/image" Target="../media/image49.sv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hyperlink" Target="https://cimne.com/cvdata/cntr2/spc2390/dtos/dcs/businessmodelgenerationpreview.pdf"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brucey.com.au/resources/storytelling-canvas" TargetMode="External"/><Relationship Id="rId2" Type="http://schemas.openxmlformats.org/officeDocument/2006/relationships/hyperlink" Target="https://cimne.com/cvdata/cntr2/spc2390/dtos/dcs/businessmodelgenerationpreview.pdf"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brucey.com.au/resources/customer-persona-canvas" TargetMode="External"/><Relationship Id="rId2" Type="http://schemas.openxmlformats.org/officeDocument/2006/relationships/hyperlink" Target="https://brucey.com.au/resources/customer-journey-canvas" TargetMode="External"/><Relationship Id="rId1" Type="http://schemas.openxmlformats.org/officeDocument/2006/relationships/slideLayout" Target="../slideLayouts/slideLayout15.xml"/><Relationship Id="rId5" Type="http://schemas.openxmlformats.org/officeDocument/2006/relationships/hyperlink" Target="https://brucey.com.au/resources/storytelling-canvas" TargetMode="External"/><Relationship Id="rId4" Type="http://schemas.openxmlformats.org/officeDocument/2006/relationships/hyperlink" Target="https://brucey.com.au/resources/value-proposition-canvas"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brucey.com.au/resources/storytelling-canvas"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hyperlink" Target="https://brucey.com.au/resources/storytelling-canvas"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hyperlink" Target="https://brucey.com.au/resources/storytelling-canvas"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brucey.com.au/resources/storytelling-canvas"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u_RoJ6m0iGs" TargetMode="External"/><Relationship Id="rId2" Type="http://schemas.openxmlformats.org/officeDocument/2006/relationships/slideLayout" Target="../slideLayouts/slideLayout26.xml"/><Relationship Id="rId1" Type="http://schemas.openxmlformats.org/officeDocument/2006/relationships/video" Target="https://www.youtube.com/embed/oNVKQ9W2PUU?feature=oembed" TargetMode="External"/><Relationship Id="rId6" Type="http://schemas.openxmlformats.org/officeDocument/2006/relationships/image" Target="../media/image51.png"/><Relationship Id="rId5" Type="http://schemas.openxmlformats.org/officeDocument/2006/relationships/hyperlink" Target="https://youtu.be/F1_MnXrVdEE" TargetMode="Externa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35.xml"/><Relationship Id="rId4" Type="http://schemas.openxmlformats.org/officeDocument/2006/relationships/hyperlink" Target="https://epicstays.eu/compendium-of-good-practic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29.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image" Target="../media/image14.png"/><Relationship Id="rId16"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 Id="rId20" Type="http://schemas.openxmlformats.org/officeDocument/2006/relationships/image" Target="../media/image31.svg"/><Relationship Id="rId1" Type="http://schemas.openxmlformats.org/officeDocument/2006/relationships/slideLayout" Target="../slideLayouts/slideLayout38.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Business_model_canvas" TargetMode="External"/><Relationship Id="rId2" Type="http://schemas.openxmlformats.org/officeDocument/2006/relationships/hyperlink" Target="https://cimne.com/cvdata/cntr2/spc2390/dtos/dcs/businessmodelgenerationpreview.pdf" TargetMode="External"/><Relationship Id="rId1" Type="http://schemas.openxmlformats.org/officeDocument/2006/relationships/slideLayout" Target="../slideLayouts/slideLayout36.xml"/><Relationship Id="rId4" Type="http://schemas.openxmlformats.org/officeDocument/2006/relationships/hyperlink" Target="https://www.smartsheet.com/sites/default/files/2024-04/IC-Simple-Business-Model-Canvas-Template-for-Powerpoint-Example_Powerpoint.pptx?srsltid=AfmBOop_I2pyimagKBejfl-xt8tteTukVJU7-7NT-CG1nWOo8ROqfG6t"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FABA94-C94B-C9C5-D5DE-64EDBEF603D1}"/>
              </a:ext>
            </a:extLst>
          </p:cNvPr>
          <p:cNvSpPr>
            <a:spLocks noGrp="1"/>
          </p:cNvSpPr>
          <p:nvPr>
            <p:ph type="body" sz="quarter" idx="15"/>
          </p:nvPr>
        </p:nvSpPr>
        <p:spPr>
          <a:xfrm>
            <a:off x="597549" y="2676911"/>
            <a:ext cx="5089964" cy="697353"/>
          </a:xfrm>
        </p:spPr>
        <p:txBody>
          <a:bodyPr lIns="91440" tIns="45720" rIns="91440" bIns="45720" anchor="t">
            <a:noAutofit/>
          </a:bodyPr>
          <a:lstStyle/>
          <a:p>
            <a:r>
              <a:rPr lang="en-GB" dirty="0"/>
              <a:t>Module 2 (Deel 2)</a:t>
            </a:r>
          </a:p>
        </p:txBody>
      </p:sp>
      <p:sp>
        <p:nvSpPr>
          <p:cNvPr id="4" name="Text Placeholder 3">
            <a:extLst>
              <a:ext uri="{FF2B5EF4-FFF2-40B4-BE49-F238E27FC236}">
                <a16:creationId xmlns:a16="http://schemas.microsoft.com/office/drawing/2014/main" id="{DBE7B35A-8005-C91E-5654-96A2A0BFA34E}"/>
              </a:ext>
            </a:extLst>
          </p:cNvPr>
          <p:cNvSpPr>
            <a:spLocks noGrp="1"/>
          </p:cNvSpPr>
          <p:nvPr>
            <p:ph type="body" sz="quarter" idx="16"/>
          </p:nvPr>
        </p:nvSpPr>
        <p:spPr>
          <a:xfrm>
            <a:off x="597549" y="3490492"/>
            <a:ext cx="5089964" cy="697353"/>
          </a:xfrm>
        </p:spPr>
        <p:txBody>
          <a:bodyPr lIns="91440" tIns="45720" rIns="91440" bIns="45720" anchor="t">
            <a:noAutofit/>
          </a:bodyPr>
          <a:lstStyle/>
          <a:p>
            <a:pPr defTabSz="777514">
              <a:lnSpc>
                <a:spcPts val="3340"/>
              </a:lnSpc>
              <a:spcBef>
                <a:spcPts val="0"/>
              </a:spcBef>
              <a:defRPr/>
            </a:pPr>
            <a:r>
              <a:rPr lang="en-GB" sz="3200" dirty="0">
                <a:ea typeface="Calibri"/>
                <a:cs typeface="Calibri"/>
              </a:rPr>
              <a:t>Marktonderzoek en bedrijfsplanning </a:t>
            </a:r>
            <a:r>
              <a:rPr lang="en-GB" sz="3200" i="1" dirty="0">
                <a:ea typeface="Calibri"/>
                <a:cs typeface="Calibri"/>
              </a:rPr>
              <a:t>(uw alternatieve accommodatiebedrijf) ​</a:t>
            </a:r>
          </a:p>
          <a:p>
            <a:pPr defTabSz="777514">
              <a:lnSpc>
                <a:spcPts val="3340"/>
              </a:lnSpc>
              <a:spcBef>
                <a:spcPts val="0"/>
              </a:spcBef>
              <a:defRPr/>
            </a:pPr>
            <a:endParaRPr lang="en-GB" sz="3200" dirty="0">
              <a:ea typeface="Calibri"/>
              <a:cs typeface="Calibri"/>
            </a:endParaRPr>
          </a:p>
        </p:txBody>
      </p:sp>
      <p:sp>
        <p:nvSpPr>
          <p:cNvPr id="5" name="Text Placeholder 4">
            <a:extLst>
              <a:ext uri="{FF2B5EF4-FFF2-40B4-BE49-F238E27FC236}">
                <a16:creationId xmlns:a16="http://schemas.microsoft.com/office/drawing/2014/main" id="{0E34608A-CBF1-0E94-37E7-59C119A8D0A4}"/>
              </a:ext>
            </a:extLst>
          </p:cNvPr>
          <p:cNvSpPr>
            <a:spLocks noGrp="1"/>
          </p:cNvSpPr>
          <p:nvPr>
            <p:ph type="body" sz="quarter" idx="17"/>
          </p:nvPr>
        </p:nvSpPr>
        <p:spPr/>
        <p:txBody>
          <a:bodyPr/>
          <a:lstStyle/>
          <a:p>
            <a:r>
              <a:rPr lang="en-GB" sz="3200" dirty="0" err="1"/>
              <a:t>www.epicstays.eu</a:t>
            </a:r>
            <a:endParaRPr lang="en-GB" sz="3200" dirty="0"/>
          </a:p>
        </p:txBody>
      </p:sp>
      <p:pic>
        <p:nvPicPr>
          <p:cNvPr id="6" name="Picture 5">
            <a:extLst>
              <a:ext uri="{FF2B5EF4-FFF2-40B4-BE49-F238E27FC236}">
                <a16:creationId xmlns:a16="http://schemas.microsoft.com/office/drawing/2014/main" id="{F6790F14-6BCC-A985-63B3-48218C0B1F3B}"/>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t="-1" r="5047" b="49903"/>
          <a:stretch/>
        </p:blipFill>
        <p:spPr>
          <a:xfrm>
            <a:off x="6120830" y="2249394"/>
            <a:ext cx="3580276" cy="2659133"/>
          </a:xfrm>
          <a:prstGeom prst="rect">
            <a:avLst/>
          </a:prstGeom>
        </p:spPr>
      </p:pic>
      <p:pic>
        <p:nvPicPr>
          <p:cNvPr id="10" name="Picture Placeholder 9" descr="A courtyard with plants and a door&#10;&#10;AI-generated content may be incorrect.">
            <a:extLst>
              <a:ext uri="{FF2B5EF4-FFF2-40B4-BE49-F238E27FC236}">
                <a16:creationId xmlns:a16="http://schemas.microsoft.com/office/drawing/2014/main" id="{77C80C0C-5278-E6BA-8F20-E32AC1B6EF73}"/>
              </a:ext>
            </a:extLst>
          </p:cNvPr>
          <p:cNvPicPr>
            <a:picLocks noGrp="1" noChangeAspect="1"/>
          </p:cNvPicPr>
          <p:nvPr>
            <p:ph type="pic" sz="quarter" idx="19"/>
          </p:nvPr>
        </p:nvPicPr>
        <p:blipFill>
          <a:blip r:embed="rId3"/>
          <a:srcRect l="401" r="401"/>
          <a:stretch>
            <a:fillRect/>
          </a:stretch>
        </p:blipFill>
        <p:spPr/>
      </p:pic>
    </p:spTree>
    <p:extLst>
      <p:ext uri="{BB962C8B-B14F-4D97-AF65-F5344CB8AC3E}">
        <p14:creationId xmlns:p14="http://schemas.microsoft.com/office/powerpoint/2010/main" val="2925093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712E0-EE77-A185-0430-293D457285B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DFD9177-AEED-92DA-E5CE-179659A088A7}"/>
              </a:ext>
            </a:extLst>
          </p:cNvPr>
          <p:cNvSpPr>
            <a:spLocks noGrp="1"/>
          </p:cNvSpPr>
          <p:nvPr>
            <p:ph type="body" sz="quarter" idx="16"/>
          </p:nvPr>
        </p:nvSpPr>
        <p:spPr>
          <a:xfrm>
            <a:off x="653780" y="185898"/>
            <a:ext cx="10150208" cy="803654"/>
          </a:xfrm>
        </p:spPr>
        <p:txBody>
          <a:bodyPr/>
          <a:lstStyle/>
          <a:p>
            <a:pPr>
              <a:lnSpc>
                <a:spcPts val="3720"/>
              </a:lnSpc>
            </a:pPr>
            <a:r>
              <a:rPr lang="en-GB" dirty="0"/>
              <a:t>Leer hoe u het Business Model Canvas (BMC) kunt gebruiken</a:t>
            </a:r>
          </a:p>
          <a:p>
            <a:pPr>
              <a:lnSpc>
                <a:spcPts val="3720"/>
              </a:lnSpc>
            </a:pPr>
            <a:endParaRPr lang="en-US" dirty="0"/>
          </a:p>
        </p:txBody>
      </p:sp>
      <p:sp>
        <p:nvSpPr>
          <p:cNvPr id="6" name="Text Placeholder 5">
            <a:extLst>
              <a:ext uri="{FF2B5EF4-FFF2-40B4-BE49-F238E27FC236}">
                <a16:creationId xmlns:a16="http://schemas.microsoft.com/office/drawing/2014/main" id="{1074764F-920F-7166-072E-42FD617E0ABA}"/>
              </a:ext>
            </a:extLst>
          </p:cNvPr>
          <p:cNvSpPr>
            <a:spLocks noGrp="1"/>
          </p:cNvSpPr>
          <p:nvPr>
            <p:ph type="body" sz="quarter" idx="19"/>
          </p:nvPr>
        </p:nvSpPr>
        <p:spPr>
          <a:xfrm>
            <a:off x="653781" y="1609806"/>
            <a:ext cx="3624750" cy="803654"/>
          </a:xfrm>
        </p:spPr>
        <p:txBody>
          <a:bodyPr/>
          <a:lstStyle/>
          <a:p>
            <a:pPr>
              <a:lnSpc>
                <a:spcPts val="2900"/>
              </a:lnSpc>
            </a:pPr>
            <a:r>
              <a:rPr lang="en-US" dirty="0"/>
              <a:t>Een introductie tot een eenvoudige visuele planningstool - Miro</a:t>
            </a:r>
          </a:p>
          <a:p>
            <a:pPr>
              <a:lnSpc>
                <a:spcPts val="2900"/>
              </a:lnSpc>
            </a:pPr>
            <a:endParaRPr lang="en-US" dirty="0"/>
          </a:p>
        </p:txBody>
      </p:sp>
      <p:cxnSp>
        <p:nvCxnSpPr>
          <p:cNvPr id="2" name="Straight Connector 1">
            <a:extLst>
              <a:ext uri="{FF2B5EF4-FFF2-40B4-BE49-F238E27FC236}">
                <a16:creationId xmlns:a16="http://schemas.microsoft.com/office/drawing/2014/main" id="{D0186C3A-4077-0D65-6BC3-2AE5F1AA93AF}"/>
              </a:ext>
            </a:extLst>
          </p:cNvPr>
          <p:cNvCxnSpPr>
            <a:cxnSpLocks/>
          </p:cNvCxnSpPr>
          <p:nvPr/>
        </p:nvCxnSpPr>
        <p:spPr>
          <a:xfrm>
            <a:off x="0" y="1207979"/>
            <a:ext cx="8931729"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EE0C89C3-2B2F-3380-0EB7-6798EB39E715}"/>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10</a:t>
            </a:fld>
            <a:endParaRPr lang="fr-CA" sz="1200" dirty="0"/>
          </a:p>
        </p:txBody>
      </p:sp>
      <p:sp>
        <p:nvSpPr>
          <p:cNvPr id="3" name="Text Placeholder 4">
            <a:extLst>
              <a:ext uri="{FF2B5EF4-FFF2-40B4-BE49-F238E27FC236}">
                <a16:creationId xmlns:a16="http://schemas.microsoft.com/office/drawing/2014/main" id="{5715D4C4-E5D0-2538-D466-FFD78C63FE65}"/>
              </a:ext>
            </a:extLst>
          </p:cNvPr>
          <p:cNvSpPr txBox="1">
            <a:spLocks/>
          </p:cNvSpPr>
          <p:nvPr/>
        </p:nvSpPr>
        <p:spPr>
          <a:xfrm>
            <a:off x="653782" y="3108960"/>
            <a:ext cx="3624749" cy="3657600"/>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800" b="1" dirty="0">
                <a:solidFill>
                  <a:srgbClr val="459597"/>
                </a:solidFill>
              </a:rPr>
              <a:t>De 9 elementen:</a:t>
            </a:r>
          </a:p>
          <a:p>
            <a:pPr>
              <a:lnSpc>
                <a:spcPts val="2240"/>
              </a:lnSpc>
            </a:pPr>
            <a:endParaRPr lang="en-GB" sz="2800" b="1" dirty="0">
              <a:solidFill>
                <a:srgbClr val="459597"/>
              </a:solidFill>
            </a:endParaRPr>
          </a:p>
          <a:p>
            <a:pPr marL="228600" indent="-457200">
              <a:lnSpc>
                <a:spcPts val="2240"/>
              </a:lnSpc>
              <a:buClr>
                <a:srgbClr val="459597"/>
              </a:buClr>
              <a:buFont typeface="+mj-lt"/>
              <a:buAutoNum type="arabicPeriod"/>
            </a:pPr>
            <a:r>
              <a:rPr lang="en-GB" sz="2200" dirty="0">
                <a:solidFill>
                  <a:srgbClr val="414141"/>
                </a:solidFill>
              </a:rPr>
              <a:t>Belangrijke partners</a:t>
            </a:r>
          </a:p>
          <a:p>
            <a:pPr marL="228600" indent="-457200">
              <a:lnSpc>
                <a:spcPts val="2240"/>
              </a:lnSpc>
              <a:buClr>
                <a:srgbClr val="459597"/>
              </a:buClr>
              <a:buFont typeface="+mj-lt"/>
              <a:buAutoNum type="arabicPeriod"/>
            </a:pPr>
            <a:r>
              <a:rPr lang="en-GB" sz="2200" dirty="0">
                <a:solidFill>
                  <a:srgbClr val="414141"/>
                </a:solidFill>
              </a:rPr>
              <a:t>Belangrijkste activiteiten</a:t>
            </a:r>
          </a:p>
          <a:p>
            <a:pPr marL="228600" indent="-457200">
              <a:lnSpc>
                <a:spcPts val="2240"/>
              </a:lnSpc>
              <a:buClr>
                <a:srgbClr val="459597"/>
              </a:buClr>
              <a:buFont typeface="+mj-lt"/>
              <a:buAutoNum type="arabicPeriod"/>
            </a:pPr>
            <a:r>
              <a:rPr lang="en-GB" sz="2200" dirty="0">
                <a:solidFill>
                  <a:srgbClr val="414141"/>
                </a:solidFill>
              </a:rPr>
              <a:t>Belangrijkste middelen</a:t>
            </a:r>
          </a:p>
          <a:p>
            <a:pPr marL="228600" indent="-457200">
              <a:lnSpc>
                <a:spcPts val="2240"/>
              </a:lnSpc>
              <a:buClr>
                <a:srgbClr val="459597"/>
              </a:buClr>
              <a:buFont typeface="+mj-lt"/>
              <a:buAutoNum type="arabicPeriod"/>
            </a:pPr>
            <a:r>
              <a:rPr lang="en-GB" sz="2200" dirty="0">
                <a:solidFill>
                  <a:srgbClr val="414141"/>
                </a:solidFill>
              </a:rPr>
              <a:t>Waarde  of belangrijkste proposities</a:t>
            </a:r>
          </a:p>
          <a:p>
            <a:pPr marL="228600" indent="-457200">
              <a:lnSpc>
                <a:spcPts val="2240"/>
              </a:lnSpc>
              <a:buClr>
                <a:srgbClr val="459597"/>
              </a:buClr>
              <a:buFont typeface="+mj-lt"/>
              <a:buAutoNum type="arabicPeriod"/>
            </a:pPr>
            <a:r>
              <a:rPr lang="en-GB" sz="2200" dirty="0">
                <a:solidFill>
                  <a:srgbClr val="414141"/>
                </a:solidFill>
              </a:rPr>
              <a:t>Klantrelaties</a:t>
            </a:r>
          </a:p>
          <a:p>
            <a:pPr marL="228600" indent="-457200">
              <a:lnSpc>
                <a:spcPts val="2240"/>
              </a:lnSpc>
              <a:buClr>
                <a:srgbClr val="459597"/>
              </a:buClr>
              <a:buFont typeface="+mj-lt"/>
              <a:buAutoNum type="arabicPeriod"/>
            </a:pPr>
            <a:r>
              <a:rPr lang="en-GB" sz="2200" dirty="0">
                <a:solidFill>
                  <a:srgbClr val="414141"/>
                </a:solidFill>
              </a:rPr>
              <a:t>Kanalen</a:t>
            </a:r>
          </a:p>
          <a:p>
            <a:pPr marL="228600" indent="-457200">
              <a:lnSpc>
                <a:spcPts val="2240"/>
              </a:lnSpc>
              <a:buClr>
                <a:srgbClr val="459597"/>
              </a:buClr>
              <a:buFont typeface="+mj-lt"/>
              <a:buAutoNum type="arabicPeriod"/>
            </a:pPr>
            <a:r>
              <a:rPr lang="en-GB" sz="2200" dirty="0">
                <a:solidFill>
                  <a:srgbClr val="414141"/>
                </a:solidFill>
              </a:rPr>
              <a:t>Klantensegmenten</a:t>
            </a:r>
          </a:p>
          <a:p>
            <a:pPr marL="228600" indent="-457200">
              <a:lnSpc>
                <a:spcPts val="2240"/>
              </a:lnSpc>
              <a:buClr>
                <a:srgbClr val="459597"/>
              </a:buClr>
              <a:buFont typeface="+mj-lt"/>
              <a:buAutoNum type="arabicPeriod"/>
            </a:pPr>
            <a:r>
              <a:rPr lang="en-GB" sz="2200" dirty="0">
                <a:solidFill>
                  <a:srgbClr val="414141"/>
                </a:solidFill>
              </a:rPr>
              <a:t>Kostenstructuur</a:t>
            </a:r>
          </a:p>
          <a:p>
            <a:pPr marL="228600" indent="-457200">
              <a:lnSpc>
                <a:spcPts val="2240"/>
              </a:lnSpc>
              <a:buClr>
                <a:srgbClr val="459597"/>
              </a:buClr>
              <a:buFont typeface="+mj-lt"/>
              <a:buAutoNum type="arabicPeriod"/>
            </a:pPr>
            <a:r>
              <a:rPr lang="en-GB" sz="2200" dirty="0">
                <a:solidFill>
                  <a:srgbClr val="414141"/>
                </a:solidFill>
              </a:rPr>
              <a:t>Inkomstenstromen</a:t>
            </a:r>
          </a:p>
          <a:p>
            <a:pPr>
              <a:lnSpc>
                <a:spcPts val="2240"/>
              </a:lnSpc>
            </a:pPr>
            <a:endParaRPr lang="en-GB" sz="2200" dirty="0">
              <a:solidFill>
                <a:srgbClr val="414141"/>
              </a:solidFill>
            </a:endParaRPr>
          </a:p>
          <a:p>
            <a:pPr>
              <a:lnSpc>
                <a:spcPts val="2240"/>
              </a:lnSpc>
            </a:pPr>
            <a:endParaRPr lang="en-GB" sz="2200" dirty="0">
              <a:solidFill>
                <a:srgbClr val="414141"/>
              </a:solidFill>
            </a:endParaRPr>
          </a:p>
          <a:p>
            <a:pPr>
              <a:lnSpc>
                <a:spcPts val="2240"/>
              </a:lnSpc>
            </a:pPr>
            <a:endParaRPr lang="en-US" sz="2200" dirty="0">
              <a:solidFill>
                <a:srgbClr val="414141"/>
              </a:solidFill>
            </a:endParaRPr>
          </a:p>
        </p:txBody>
      </p:sp>
      <p:pic>
        <p:nvPicPr>
          <p:cNvPr id="8" name="Picture 7">
            <a:extLst>
              <a:ext uri="{FF2B5EF4-FFF2-40B4-BE49-F238E27FC236}">
                <a16:creationId xmlns:a16="http://schemas.microsoft.com/office/drawing/2014/main" id="{6B5655F7-8B38-6C7E-4BB8-92377A5C32A4}"/>
              </a:ext>
            </a:extLst>
          </p:cNvPr>
          <p:cNvPicPr>
            <a:picLocks noChangeAspect="1"/>
          </p:cNvPicPr>
          <p:nvPr/>
        </p:nvPicPr>
        <p:blipFill>
          <a:blip r:embed="rId2"/>
          <a:stretch>
            <a:fillRect/>
          </a:stretch>
        </p:blipFill>
        <p:spPr>
          <a:xfrm>
            <a:off x="4400612" y="1609806"/>
            <a:ext cx="7280854" cy="3832298"/>
          </a:xfrm>
          <a:prstGeom prst="rect">
            <a:avLst/>
          </a:prstGeom>
        </p:spPr>
      </p:pic>
      <p:sp>
        <p:nvSpPr>
          <p:cNvPr id="9" name="TextBox 6">
            <a:extLst>
              <a:ext uri="{FF2B5EF4-FFF2-40B4-BE49-F238E27FC236}">
                <a16:creationId xmlns:a16="http://schemas.microsoft.com/office/drawing/2014/main" id="{C324F3F5-EFB4-FB4D-948F-9D84D8BEBA54}"/>
              </a:ext>
            </a:extLst>
          </p:cNvPr>
          <p:cNvSpPr txBox="1"/>
          <p:nvPr/>
        </p:nvSpPr>
        <p:spPr>
          <a:xfrm>
            <a:off x="6038474" y="5533050"/>
            <a:ext cx="575627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E" sz="1200" dirty="0">
                <a:solidFill>
                  <a:srgbClr val="414141"/>
                </a:solidFill>
              </a:rPr>
              <a:t>Bron:</a:t>
            </a:r>
            <a:r>
              <a:rPr lang="en-IE" sz="1200" dirty="0">
                <a:solidFill>
                  <a:srgbClr val="459597"/>
                </a:solidFill>
                <a:hlinkClick r:id="rId3">
                  <a:extLst>
                    <a:ext uri="{A12FA001-AC4F-418D-AE19-62706E023703}">
                      <ahyp:hlinkClr xmlns:ahyp="http://schemas.microsoft.com/office/drawing/2018/hyperlinkcolor" val="tx"/>
                    </a:ext>
                  </a:extLst>
                </a:hlinkClick>
              </a:rPr>
              <a:t> https://miro.com/strategic-planning/business-model-canvas-examples/</a:t>
            </a:r>
            <a:r>
              <a:rPr lang="en-IE" sz="1200" dirty="0">
                <a:solidFill>
                  <a:srgbClr val="459597"/>
                </a:solidFill>
              </a:rPr>
              <a:t> </a:t>
            </a:r>
          </a:p>
        </p:txBody>
      </p:sp>
    </p:spTree>
    <p:extLst>
      <p:ext uri="{BB962C8B-B14F-4D97-AF65-F5344CB8AC3E}">
        <p14:creationId xmlns:p14="http://schemas.microsoft.com/office/powerpoint/2010/main" val="302811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8E684-8DB6-4FC4-430F-99494CBB1D2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1C4D884-E9C5-6F0B-45E6-0DF5D440FD59}"/>
              </a:ext>
            </a:extLst>
          </p:cNvPr>
          <p:cNvSpPr>
            <a:spLocks noGrp="1"/>
          </p:cNvSpPr>
          <p:nvPr>
            <p:ph type="body" sz="quarter" idx="16"/>
          </p:nvPr>
        </p:nvSpPr>
        <p:spPr>
          <a:xfrm>
            <a:off x="653780" y="125817"/>
            <a:ext cx="10150208" cy="803654"/>
          </a:xfrm>
        </p:spPr>
        <p:txBody>
          <a:bodyPr/>
          <a:lstStyle/>
          <a:p>
            <a:pPr>
              <a:lnSpc>
                <a:spcPts val="3720"/>
              </a:lnSpc>
            </a:pPr>
            <a:r>
              <a:rPr lang="en-GB" dirty="0"/>
              <a:t>Leer hoe u het Business Model Canvas (BMC) kunt gebruiken</a:t>
            </a:r>
          </a:p>
          <a:p>
            <a:pPr>
              <a:lnSpc>
                <a:spcPts val="3720"/>
              </a:lnSpc>
            </a:pPr>
            <a:endParaRPr lang="en-US" dirty="0"/>
          </a:p>
        </p:txBody>
      </p:sp>
      <p:sp>
        <p:nvSpPr>
          <p:cNvPr id="6" name="Text Placeholder 5">
            <a:extLst>
              <a:ext uri="{FF2B5EF4-FFF2-40B4-BE49-F238E27FC236}">
                <a16:creationId xmlns:a16="http://schemas.microsoft.com/office/drawing/2014/main" id="{F26CFA37-6C76-3322-F765-A228B1B0FDC1}"/>
              </a:ext>
            </a:extLst>
          </p:cNvPr>
          <p:cNvSpPr>
            <a:spLocks noGrp="1"/>
          </p:cNvSpPr>
          <p:nvPr>
            <p:ph type="body" sz="quarter" idx="19"/>
          </p:nvPr>
        </p:nvSpPr>
        <p:spPr>
          <a:xfrm>
            <a:off x="653781" y="1609806"/>
            <a:ext cx="3285173" cy="803654"/>
          </a:xfrm>
        </p:spPr>
        <p:txBody>
          <a:bodyPr/>
          <a:lstStyle/>
          <a:p>
            <a:pPr>
              <a:lnSpc>
                <a:spcPts val="2900"/>
              </a:lnSpc>
            </a:pPr>
            <a:r>
              <a:rPr lang="en-US" dirty="0"/>
              <a:t>Een inleiding tot een eenvoudige visuele planningstool</a:t>
            </a:r>
          </a:p>
          <a:p>
            <a:pPr>
              <a:lnSpc>
                <a:spcPts val="2900"/>
              </a:lnSpc>
            </a:pPr>
            <a:endParaRPr lang="en-US" dirty="0"/>
          </a:p>
        </p:txBody>
      </p:sp>
      <p:cxnSp>
        <p:nvCxnSpPr>
          <p:cNvPr id="2" name="Straight Connector 1">
            <a:extLst>
              <a:ext uri="{FF2B5EF4-FFF2-40B4-BE49-F238E27FC236}">
                <a16:creationId xmlns:a16="http://schemas.microsoft.com/office/drawing/2014/main" id="{07709966-4707-F965-DD26-8B26E4F32674}"/>
              </a:ext>
            </a:extLst>
          </p:cNvPr>
          <p:cNvCxnSpPr>
            <a:cxnSpLocks/>
          </p:cNvCxnSpPr>
          <p:nvPr/>
        </p:nvCxnSpPr>
        <p:spPr>
          <a:xfrm>
            <a:off x="0" y="1207979"/>
            <a:ext cx="8931729"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B6CC87AC-510C-0C2E-58C4-896341678FE4}"/>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11</a:t>
            </a:fld>
            <a:endParaRPr lang="fr-CA" sz="1200" dirty="0"/>
          </a:p>
        </p:txBody>
      </p:sp>
      <p:sp>
        <p:nvSpPr>
          <p:cNvPr id="3" name="Text Placeholder 4">
            <a:extLst>
              <a:ext uri="{FF2B5EF4-FFF2-40B4-BE49-F238E27FC236}">
                <a16:creationId xmlns:a16="http://schemas.microsoft.com/office/drawing/2014/main" id="{C956D4F8-362B-133C-206B-C005605578F8}"/>
              </a:ext>
            </a:extLst>
          </p:cNvPr>
          <p:cNvSpPr txBox="1">
            <a:spLocks/>
          </p:cNvSpPr>
          <p:nvPr/>
        </p:nvSpPr>
        <p:spPr>
          <a:xfrm>
            <a:off x="653782" y="3108960"/>
            <a:ext cx="3624749" cy="3657600"/>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800" b="1" dirty="0">
                <a:solidFill>
                  <a:srgbClr val="459597"/>
                </a:solidFill>
              </a:rPr>
              <a:t>De 9 elementen:</a:t>
            </a:r>
          </a:p>
          <a:p>
            <a:pPr>
              <a:lnSpc>
                <a:spcPts val="2240"/>
              </a:lnSpc>
            </a:pPr>
            <a:endParaRPr lang="en-GB" sz="2800" b="1" dirty="0">
              <a:solidFill>
                <a:srgbClr val="459597"/>
              </a:solidFill>
            </a:endParaRPr>
          </a:p>
          <a:p>
            <a:pPr marL="228600" indent="-457200">
              <a:lnSpc>
                <a:spcPts val="2240"/>
              </a:lnSpc>
              <a:buClr>
                <a:srgbClr val="459597"/>
              </a:buClr>
              <a:buFont typeface="+mj-lt"/>
              <a:buAutoNum type="arabicPeriod"/>
            </a:pPr>
            <a:r>
              <a:rPr lang="en-GB" sz="2200" dirty="0">
                <a:solidFill>
                  <a:srgbClr val="414141"/>
                </a:solidFill>
              </a:rPr>
              <a:t>Waardepropositie</a:t>
            </a:r>
          </a:p>
          <a:p>
            <a:pPr marL="228600" indent="-457200">
              <a:lnSpc>
                <a:spcPts val="2240"/>
              </a:lnSpc>
              <a:buClr>
                <a:srgbClr val="459597"/>
              </a:buClr>
              <a:buFont typeface="+mj-lt"/>
              <a:buAutoNum type="arabicPeriod"/>
            </a:pPr>
            <a:r>
              <a:rPr lang="en-GB" sz="2200" dirty="0">
                <a:solidFill>
                  <a:srgbClr val="414141"/>
                </a:solidFill>
              </a:rPr>
              <a:t>Belangrijkste partners</a:t>
            </a:r>
          </a:p>
          <a:p>
            <a:pPr marL="228600" indent="-457200">
              <a:lnSpc>
                <a:spcPts val="2240"/>
              </a:lnSpc>
              <a:buClr>
                <a:srgbClr val="459597"/>
              </a:buClr>
              <a:buFont typeface="+mj-lt"/>
              <a:buAutoNum type="arabicPeriod"/>
            </a:pPr>
            <a:r>
              <a:rPr lang="en-GB" sz="2200" dirty="0">
                <a:solidFill>
                  <a:srgbClr val="414141"/>
                </a:solidFill>
              </a:rPr>
              <a:t>Belangrijkste activiteiten</a:t>
            </a:r>
          </a:p>
          <a:p>
            <a:pPr marL="228600" indent="-457200">
              <a:lnSpc>
                <a:spcPts val="2240"/>
              </a:lnSpc>
              <a:buClr>
                <a:srgbClr val="459597"/>
              </a:buClr>
              <a:buFont typeface="+mj-lt"/>
              <a:buAutoNum type="arabicPeriod"/>
            </a:pPr>
            <a:r>
              <a:rPr lang="en-GB" sz="2200" dirty="0">
                <a:solidFill>
                  <a:srgbClr val="414141"/>
                </a:solidFill>
              </a:rPr>
              <a:t>Belangrijkste activa en middelen</a:t>
            </a:r>
          </a:p>
          <a:p>
            <a:pPr marL="228600" indent="-457200">
              <a:lnSpc>
                <a:spcPts val="2240"/>
              </a:lnSpc>
              <a:buClr>
                <a:srgbClr val="459597"/>
              </a:buClr>
              <a:buFont typeface="+mj-lt"/>
              <a:buAutoNum type="arabicPeriod"/>
            </a:pPr>
            <a:r>
              <a:rPr lang="en-GB" sz="2200" dirty="0">
                <a:solidFill>
                  <a:srgbClr val="414141"/>
                </a:solidFill>
              </a:rPr>
              <a:t>Klantensegmenten</a:t>
            </a:r>
          </a:p>
          <a:p>
            <a:pPr marL="228600" indent="-457200">
              <a:lnSpc>
                <a:spcPts val="2240"/>
              </a:lnSpc>
              <a:buClr>
                <a:srgbClr val="459597"/>
              </a:buClr>
              <a:buFont typeface="+mj-lt"/>
              <a:buAutoNum type="arabicPeriod"/>
            </a:pPr>
            <a:r>
              <a:rPr lang="en-GB" sz="2200" dirty="0">
                <a:solidFill>
                  <a:srgbClr val="414141"/>
                </a:solidFill>
              </a:rPr>
              <a:t>Kanalen</a:t>
            </a:r>
          </a:p>
          <a:p>
            <a:pPr marL="228600" indent="-457200">
              <a:lnSpc>
                <a:spcPts val="2240"/>
              </a:lnSpc>
              <a:buClr>
                <a:srgbClr val="459597"/>
              </a:buClr>
              <a:buFont typeface="+mj-lt"/>
              <a:buAutoNum type="arabicPeriod"/>
            </a:pPr>
            <a:r>
              <a:rPr lang="en-GB" sz="2200" dirty="0">
                <a:solidFill>
                  <a:srgbClr val="414141"/>
                </a:solidFill>
              </a:rPr>
              <a:t>Klantrelaties</a:t>
            </a:r>
          </a:p>
          <a:p>
            <a:pPr marL="228600" indent="-457200">
              <a:lnSpc>
                <a:spcPts val="2240"/>
              </a:lnSpc>
              <a:buClr>
                <a:srgbClr val="459597"/>
              </a:buClr>
              <a:buFont typeface="+mj-lt"/>
              <a:buAutoNum type="arabicPeriod"/>
            </a:pPr>
            <a:r>
              <a:rPr lang="en-GB" sz="2200" dirty="0">
                <a:solidFill>
                  <a:srgbClr val="414141"/>
                </a:solidFill>
              </a:rPr>
              <a:t>Omzet</a:t>
            </a:r>
          </a:p>
          <a:p>
            <a:pPr marL="228600" indent="-457200">
              <a:lnSpc>
                <a:spcPts val="2240"/>
              </a:lnSpc>
              <a:buClr>
                <a:srgbClr val="459597"/>
              </a:buClr>
              <a:buFont typeface="+mj-lt"/>
              <a:buAutoNum type="arabicPeriod"/>
            </a:pPr>
            <a:r>
              <a:rPr lang="en-GB" sz="2200" dirty="0">
                <a:solidFill>
                  <a:srgbClr val="414141"/>
                </a:solidFill>
              </a:rPr>
              <a:t>Kostenstructuur</a:t>
            </a:r>
          </a:p>
          <a:p>
            <a:pPr marL="228600" indent="-457200">
              <a:lnSpc>
                <a:spcPts val="2240"/>
              </a:lnSpc>
              <a:buClr>
                <a:srgbClr val="459597"/>
              </a:buClr>
              <a:buFont typeface="+mj-lt"/>
              <a:buAutoNum type="arabicPeriod"/>
            </a:pPr>
            <a:endParaRPr lang="en-GB" sz="2200" dirty="0">
              <a:solidFill>
                <a:srgbClr val="414141"/>
              </a:solidFill>
            </a:endParaRPr>
          </a:p>
          <a:p>
            <a:pPr>
              <a:lnSpc>
                <a:spcPts val="2240"/>
              </a:lnSpc>
            </a:pPr>
            <a:endParaRPr lang="en-GB" sz="2200" dirty="0">
              <a:solidFill>
                <a:srgbClr val="414141"/>
              </a:solidFill>
            </a:endParaRPr>
          </a:p>
          <a:p>
            <a:pPr>
              <a:lnSpc>
                <a:spcPts val="2240"/>
              </a:lnSpc>
            </a:pPr>
            <a:endParaRPr lang="en-GB" sz="2200" dirty="0">
              <a:solidFill>
                <a:srgbClr val="414141"/>
              </a:solidFill>
            </a:endParaRPr>
          </a:p>
          <a:p>
            <a:pPr>
              <a:lnSpc>
                <a:spcPts val="2240"/>
              </a:lnSpc>
            </a:pPr>
            <a:endParaRPr lang="en-US" sz="2200" dirty="0">
              <a:solidFill>
                <a:srgbClr val="414141"/>
              </a:solidFill>
            </a:endParaRPr>
          </a:p>
        </p:txBody>
      </p:sp>
      <p:sp>
        <p:nvSpPr>
          <p:cNvPr id="9" name="TextBox 6">
            <a:extLst>
              <a:ext uri="{FF2B5EF4-FFF2-40B4-BE49-F238E27FC236}">
                <a16:creationId xmlns:a16="http://schemas.microsoft.com/office/drawing/2014/main" id="{6AEDB46B-9ABE-A553-E799-D3BBE859F923}"/>
              </a:ext>
            </a:extLst>
          </p:cNvPr>
          <p:cNvSpPr txBox="1"/>
          <p:nvPr/>
        </p:nvSpPr>
        <p:spPr>
          <a:xfrm>
            <a:off x="5331713" y="5980111"/>
            <a:ext cx="575627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200" dirty="0">
                <a:solidFill>
                  <a:srgbClr val="414141"/>
                </a:solidFill>
              </a:rPr>
              <a:t>Bron:</a:t>
            </a:r>
            <a:r>
              <a:rPr lang="en-IE" sz="1200" dirty="0">
                <a:solidFill>
                  <a:srgbClr val="459597"/>
                </a:solidFill>
                <a:hlinkClick r:id="rId2">
                  <a:extLst>
                    <a:ext uri="{A12FA001-AC4F-418D-AE19-62706E023703}">
                      <ahyp:hlinkClr xmlns:ahyp="http://schemas.microsoft.com/office/drawing/2018/hyperlinkcolor" val="tx"/>
                    </a:ext>
                  </a:extLst>
                </a:hlinkClick>
              </a:rPr>
              <a:t> https://www.digitalbizmodels.com/blog/business-model-canvas-bookingcom</a:t>
            </a:r>
            <a:r>
              <a:rPr lang="en-IE" sz="1200" dirty="0">
                <a:solidFill>
                  <a:srgbClr val="459597"/>
                </a:solidFill>
              </a:rPr>
              <a:t> </a:t>
            </a:r>
          </a:p>
        </p:txBody>
      </p:sp>
      <p:pic>
        <p:nvPicPr>
          <p:cNvPr id="7" name="Picture 2">
            <a:extLst>
              <a:ext uri="{FF2B5EF4-FFF2-40B4-BE49-F238E27FC236}">
                <a16:creationId xmlns:a16="http://schemas.microsoft.com/office/drawing/2014/main" id="{512F36E8-8F96-0818-F486-EED1A92D7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531" y="1609806"/>
            <a:ext cx="7465273" cy="4199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7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02E9D-9E2E-A4BE-F8D6-25EDCF2B1C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1B12F2-B5DC-9E18-53A3-D09F2C572325}"/>
              </a:ext>
            </a:extLst>
          </p:cNvPr>
          <p:cNvSpPr txBox="1"/>
          <p:nvPr/>
        </p:nvSpPr>
        <p:spPr>
          <a:xfrm>
            <a:off x="176525" y="155705"/>
            <a:ext cx="11838949" cy="646331"/>
          </a:xfrm>
          <a:prstGeom prst="rect">
            <a:avLst/>
          </a:prstGeom>
          <a:noFill/>
        </p:spPr>
        <p:txBody>
          <a:bodyPr wrap="square" rtlCol="0">
            <a:spAutoFit/>
          </a:bodyPr>
          <a:lstStyle/>
          <a:p>
            <a:r>
              <a:rPr lang="en-US" sz="3600" b="1" dirty="0">
                <a:solidFill>
                  <a:srgbClr val="459597"/>
                </a:solidFill>
                <a:latin typeface="Calibri" panose="020F0502020204030204" pitchFamily="34" charset="0"/>
                <a:cs typeface="Calibri" panose="020F0502020204030204" pitchFamily="34" charset="0"/>
              </a:rPr>
              <a:t>Sjabloon voor bedrijfsmodelcanvas </a:t>
            </a:r>
            <a:r>
              <a:rPr lang="en-US" sz="3600" dirty="0">
                <a:solidFill>
                  <a:srgbClr val="459597"/>
                </a:solidFill>
                <a:latin typeface="Calibri" panose="020F0502020204030204" pitchFamily="34" charset="0"/>
                <a:cs typeface="Calibri" panose="020F0502020204030204" pitchFamily="34" charset="0"/>
              </a:rPr>
              <a:t>(bewerkbaar) </a:t>
            </a:r>
          </a:p>
        </p:txBody>
      </p:sp>
      <p:sp>
        <p:nvSpPr>
          <p:cNvPr id="5" name="TextBox 4">
            <a:extLst>
              <a:ext uri="{FF2B5EF4-FFF2-40B4-BE49-F238E27FC236}">
                <a16:creationId xmlns:a16="http://schemas.microsoft.com/office/drawing/2014/main" id="{2A0231B7-3ADA-D4BE-6C6B-6A81767A63CB}"/>
              </a:ext>
            </a:extLst>
          </p:cNvPr>
          <p:cNvSpPr txBox="1"/>
          <p:nvPr/>
        </p:nvSpPr>
        <p:spPr>
          <a:xfrm>
            <a:off x="198147" y="786750"/>
            <a:ext cx="11503937" cy="605487"/>
          </a:xfrm>
          <a:prstGeom prst="rect">
            <a:avLst/>
          </a:prstGeom>
          <a:noFill/>
        </p:spPr>
        <p:txBody>
          <a:bodyPr wrap="square">
            <a:spAutoFit/>
          </a:bodyPr>
          <a:lstStyle/>
          <a:p>
            <a:pPr>
              <a:lnSpc>
                <a:spcPts val="1860"/>
              </a:lnSpc>
            </a:pPr>
            <a:r>
              <a:rPr lang="en-US" sz="1900" dirty="0">
                <a:solidFill>
                  <a:srgbClr val="414141"/>
                </a:solidFill>
                <a:latin typeface="Calibri" panose="020F0502020204030204" pitchFamily="34" charset="0"/>
                <a:cs typeface="Calibri" panose="020F0502020204030204" pitchFamily="34" charset="0"/>
              </a:rPr>
              <a:t>Gebruik de onderstaande instructies om elk onderdeel van uw business model canvas in te vullen, zodat u een uitgebreid inzicht krijgt in het operationele en strategische kader van uw bedrijf.</a:t>
            </a:r>
          </a:p>
        </p:txBody>
      </p:sp>
      <p:graphicFrame>
        <p:nvGraphicFramePr>
          <p:cNvPr id="16" name="Table 15">
            <a:extLst>
              <a:ext uri="{FF2B5EF4-FFF2-40B4-BE49-F238E27FC236}">
                <a16:creationId xmlns:a16="http://schemas.microsoft.com/office/drawing/2014/main" id="{FAFA4BA6-FD87-5754-4779-A1AF6F9A001C}"/>
              </a:ext>
            </a:extLst>
          </p:cNvPr>
          <p:cNvGraphicFramePr>
            <a:graphicFrameLocks noGrp="1"/>
          </p:cNvGraphicFramePr>
          <p:nvPr>
            <p:extLst>
              <p:ext uri="{D42A27DB-BD31-4B8C-83A1-F6EECF244321}">
                <p14:modId xmlns:p14="http://schemas.microsoft.com/office/powerpoint/2010/main" val="2460586581"/>
              </p:ext>
            </p:extLst>
          </p:nvPr>
        </p:nvGraphicFramePr>
        <p:xfrm>
          <a:off x="272084" y="1374187"/>
          <a:ext cx="11430000" cy="5024884"/>
        </p:xfrm>
        <a:graphic>
          <a:graphicData uri="http://schemas.openxmlformats.org/drawingml/2006/table">
            <a:tbl>
              <a:tblPr/>
              <a:tblGrid>
                <a:gridCol w="2286000">
                  <a:extLst>
                    <a:ext uri="{9D8B030D-6E8A-4147-A177-3AD203B41FA5}">
                      <a16:colId xmlns:a16="http://schemas.microsoft.com/office/drawing/2014/main" val="1915489427"/>
                    </a:ext>
                  </a:extLst>
                </a:gridCol>
                <a:gridCol w="2286000">
                  <a:extLst>
                    <a:ext uri="{9D8B030D-6E8A-4147-A177-3AD203B41FA5}">
                      <a16:colId xmlns:a16="http://schemas.microsoft.com/office/drawing/2014/main" val="3648122560"/>
                    </a:ext>
                  </a:extLst>
                </a:gridCol>
                <a:gridCol w="2286000">
                  <a:extLst>
                    <a:ext uri="{9D8B030D-6E8A-4147-A177-3AD203B41FA5}">
                      <a16:colId xmlns:a16="http://schemas.microsoft.com/office/drawing/2014/main" val="489068831"/>
                    </a:ext>
                  </a:extLst>
                </a:gridCol>
                <a:gridCol w="2286000">
                  <a:extLst>
                    <a:ext uri="{9D8B030D-6E8A-4147-A177-3AD203B41FA5}">
                      <a16:colId xmlns:a16="http://schemas.microsoft.com/office/drawing/2014/main" val="1821452548"/>
                    </a:ext>
                  </a:extLst>
                </a:gridCol>
                <a:gridCol w="2286000">
                  <a:extLst>
                    <a:ext uri="{9D8B030D-6E8A-4147-A177-3AD203B41FA5}">
                      <a16:colId xmlns:a16="http://schemas.microsoft.com/office/drawing/2014/main" val="1649091000"/>
                    </a:ext>
                  </a:extLst>
                </a:gridCol>
              </a:tblGrid>
              <a:tr h="1723378">
                <a:tc row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1284179"/>
                  </a:ext>
                </a:extLst>
              </a:tr>
              <a:tr h="1650753">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en-US"/>
                    </a:p>
                  </a:txBody>
                  <a:tcPr>
                    <a:lnL w="6350" cap="flat" cmpd="sng" algn="ctr">
                      <a:solidFill>
                        <a:srgbClr val="BFBFBF"/>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en-US"/>
                    </a:p>
                  </a:txBody>
                  <a:tcPr>
                    <a:lnL w="6350" cap="flat" cmpd="sng" algn="ctr">
                      <a:solidFill>
                        <a:srgbClr val="BFBFBF"/>
                      </a:solidFill>
                      <a:prstDash val="solid"/>
                      <a:round/>
                      <a:headEnd type="none" w="med" len="med"/>
                      <a:tailEnd type="none" w="med" len="med"/>
                    </a:lnL>
                  </a:tcPr>
                </a:tc>
                <a:extLst>
                  <a:ext uri="{0D108BD9-81ED-4DB2-BD59-A6C34878D82A}">
                    <a16:rowId xmlns:a16="http://schemas.microsoft.com/office/drawing/2014/main" val="2172348578"/>
                  </a:ext>
                </a:extLst>
              </a:tr>
              <a:tr h="1650753">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l" fontAlgn="ctr"/>
                      <a:endParaRPr lang="en-US" sz="7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382130"/>
                  </a:ext>
                </a:extLst>
              </a:tr>
            </a:tbl>
          </a:graphicData>
        </a:graphic>
      </p:graphicFrame>
      <p:pic>
        <p:nvPicPr>
          <p:cNvPr id="17" name="Graphic 2" descr="Handshake outline">
            <a:extLst>
              <a:ext uri="{FF2B5EF4-FFF2-40B4-BE49-F238E27FC236}">
                <a16:creationId xmlns:a16="http://schemas.microsoft.com/office/drawing/2014/main" id="{1E31F2E6-7F5D-5203-E006-98B63F1443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9267" y="1937399"/>
            <a:ext cx="602159" cy="602159"/>
          </a:xfrm>
          <a:prstGeom prst="rect">
            <a:avLst/>
          </a:prstGeom>
        </p:spPr>
      </p:pic>
      <p:pic>
        <p:nvPicPr>
          <p:cNvPr id="18" name="Graphic 4" descr="Playbook outline">
            <a:extLst>
              <a:ext uri="{FF2B5EF4-FFF2-40B4-BE49-F238E27FC236}">
                <a16:creationId xmlns:a16="http://schemas.microsoft.com/office/drawing/2014/main" id="{E43CA762-CE54-4F00-F22C-276E07B5D2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01696" y="1925718"/>
            <a:ext cx="590550" cy="590550"/>
          </a:xfrm>
          <a:prstGeom prst="rect">
            <a:avLst/>
          </a:prstGeom>
        </p:spPr>
      </p:pic>
      <p:pic>
        <p:nvPicPr>
          <p:cNvPr id="19" name="Graphic 6" descr="Circular flowchart outline">
            <a:extLst>
              <a:ext uri="{FF2B5EF4-FFF2-40B4-BE49-F238E27FC236}">
                <a16:creationId xmlns:a16="http://schemas.microsoft.com/office/drawing/2014/main" id="{86A22108-76BB-6EC1-BFBA-2EB0758BF9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2402" y="3730310"/>
            <a:ext cx="616032" cy="616032"/>
          </a:xfrm>
          <a:prstGeom prst="rect">
            <a:avLst/>
          </a:prstGeom>
        </p:spPr>
      </p:pic>
      <p:pic>
        <p:nvPicPr>
          <p:cNvPr id="20" name="Graphic 8" descr="Clipboard Checked outline">
            <a:extLst>
              <a:ext uri="{FF2B5EF4-FFF2-40B4-BE49-F238E27FC236}">
                <a16:creationId xmlns:a16="http://schemas.microsoft.com/office/drawing/2014/main" id="{E1E57C3E-9685-02FD-5B0E-AFFB08D051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04628" y="1939337"/>
            <a:ext cx="533400" cy="533400"/>
          </a:xfrm>
          <a:prstGeom prst="rect">
            <a:avLst/>
          </a:prstGeom>
        </p:spPr>
      </p:pic>
      <p:pic>
        <p:nvPicPr>
          <p:cNvPr id="21" name="Graphic 12" descr="Target Audience outline">
            <a:extLst>
              <a:ext uri="{FF2B5EF4-FFF2-40B4-BE49-F238E27FC236}">
                <a16:creationId xmlns:a16="http://schemas.microsoft.com/office/drawing/2014/main" id="{B7774CE3-FF6D-78E3-4C21-8404837C50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68680" y="1954293"/>
            <a:ext cx="615130" cy="615130"/>
          </a:xfrm>
          <a:prstGeom prst="rect">
            <a:avLst/>
          </a:prstGeom>
        </p:spPr>
      </p:pic>
      <p:pic>
        <p:nvPicPr>
          <p:cNvPr id="24" name="Graphic 18" descr="Money outline">
            <a:extLst>
              <a:ext uri="{FF2B5EF4-FFF2-40B4-BE49-F238E27FC236}">
                <a16:creationId xmlns:a16="http://schemas.microsoft.com/office/drawing/2014/main" id="{4556EA24-E9ED-1C6A-DA48-7E1837C276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63144" y="5089896"/>
            <a:ext cx="600075" cy="600075"/>
          </a:xfrm>
          <a:prstGeom prst="rect">
            <a:avLst/>
          </a:prstGeom>
        </p:spPr>
      </p:pic>
      <p:pic>
        <p:nvPicPr>
          <p:cNvPr id="25" name="Graphic 20" descr="Register outline">
            <a:extLst>
              <a:ext uri="{FF2B5EF4-FFF2-40B4-BE49-F238E27FC236}">
                <a16:creationId xmlns:a16="http://schemas.microsoft.com/office/drawing/2014/main" id="{B5D192BA-FED2-52D5-ABAB-4A967FD9940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14926" y="5156155"/>
            <a:ext cx="495404" cy="495404"/>
          </a:xfrm>
          <a:prstGeom prst="rect">
            <a:avLst/>
          </a:prstGeom>
        </p:spPr>
      </p:pic>
      <p:sp>
        <p:nvSpPr>
          <p:cNvPr id="4" name="TextBox 6">
            <a:extLst>
              <a:ext uri="{FF2B5EF4-FFF2-40B4-BE49-F238E27FC236}">
                <a16:creationId xmlns:a16="http://schemas.microsoft.com/office/drawing/2014/main" id="{CA26729A-13ED-3815-C008-52B977CBB950}"/>
              </a:ext>
            </a:extLst>
          </p:cNvPr>
          <p:cNvSpPr txBox="1"/>
          <p:nvPr/>
        </p:nvSpPr>
        <p:spPr>
          <a:xfrm>
            <a:off x="272084" y="6533254"/>
            <a:ext cx="11049354"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900" dirty="0">
                <a:solidFill>
                  <a:srgbClr val="414141"/>
                </a:solidFill>
                <a:latin typeface="Calibri" panose="020F0502020204030204" pitchFamily="34" charset="0"/>
                <a:cs typeface="Calibri" panose="020F0502020204030204" pitchFamily="34" charset="0"/>
              </a:rPr>
              <a:t>Bron:</a:t>
            </a:r>
            <a:r>
              <a:rPr lang="en-US" sz="900" i="1" dirty="0">
                <a:solidFill>
                  <a:srgbClr val="459597"/>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 https://www.smartsheet.com/sites/default/files/2024-04/IC-Simple-Business-Model-Canvas-Template-for-Powerpoint-Example_Powerpoint.pptx?srsltid=AfmBOop_I2pyimagKBejfl-xt8tteTukVJU7-7NT-CG1nWOo8ROqfG6t</a:t>
            </a:r>
            <a:r>
              <a:rPr lang="en-US" sz="900" i="1" dirty="0">
                <a:solidFill>
                  <a:srgbClr val="459597"/>
                </a:solidFill>
                <a:latin typeface="Calibri" panose="020F0502020204030204" pitchFamily="34" charset="0"/>
                <a:cs typeface="Calibri" panose="020F0502020204030204" pitchFamily="34" charset="0"/>
              </a:rPr>
              <a:t> </a:t>
            </a:r>
            <a:endParaRPr lang="en-IE" sz="900" dirty="0">
              <a:solidFill>
                <a:srgbClr val="459597"/>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A8502660-E08D-3517-5A36-471994C92B36}"/>
              </a:ext>
            </a:extLst>
          </p:cNvPr>
          <p:cNvSpPr/>
          <p:nvPr/>
        </p:nvSpPr>
        <p:spPr>
          <a:xfrm>
            <a:off x="9430767" y="1370098"/>
            <a:ext cx="2271317" cy="539126"/>
          </a:xfrm>
          <a:prstGeom prst="rect">
            <a:avLst/>
          </a:pr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30" name="Graphic 14" descr="Puzzle pieces outline">
            <a:extLst>
              <a:ext uri="{FF2B5EF4-FFF2-40B4-BE49-F238E27FC236}">
                <a16:creationId xmlns:a16="http://schemas.microsoft.com/office/drawing/2014/main" id="{D895D912-AA87-2F86-28B2-9E0E52A91E1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061802" y="1958923"/>
            <a:ext cx="571500" cy="571500"/>
          </a:xfrm>
          <a:prstGeom prst="rect">
            <a:avLst/>
          </a:prstGeom>
        </p:spPr>
      </p:pic>
      <p:sp>
        <p:nvSpPr>
          <p:cNvPr id="37" name="TextBox 36">
            <a:extLst>
              <a:ext uri="{FF2B5EF4-FFF2-40B4-BE49-F238E27FC236}">
                <a16:creationId xmlns:a16="http://schemas.microsoft.com/office/drawing/2014/main" id="{E45323BC-4B13-43EB-806E-AEE91C8B2392}"/>
              </a:ext>
            </a:extLst>
          </p:cNvPr>
          <p:cNvSpPr txBox="1"/>
          <p:nvPr/>
        </p:nvSpPr>
        <p:spPr>
          <a:xfrm>
            <a:off x="9484791" y="1386592"/>
            <a:ext cx="1836647" cy="502702"/>
          </a:xfrm>
          <a:prstGeom prst="rect">
            <a:avLst/>
          </a:prstGeom>
          <a:noFill/>
        </p:spPr>
        <p:txBody>
          <a:bodyPr wrap="square">
            <a:spAutoFit/>
          </a:bodyPr>
          <a:lstStyle/>
          <a:p>
            <a:pPr algn="l"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KLANTENSEGMENTEN</a:t>
            </a:r>
          </a:p>
        </p:txBody>
      </p:sp>
      <p:sp>
        <p:nvSpPr>
          <p:cNvPr id="38" name="Rectangle 37">
            <a:extLst>
              <a:ext uri="{FF2B5EF4-FFF2-40B4-BE49-F238E27FC236}">
                <a16:creationId xmlns:a16="http://schemas.microsoft.com/office/drawing/2014/main" id="{47904926-01F2-CCDF-1358-A27892245EDD}"/>
              </a:ext>
            </a:extLst>
          </p:cNvPr>
          <p:cNvSpPr/>
          <p:nvPr/>
        </p:nvSpPr>
        <p:spPr>
          <a:xfrm>
            <a:off x="7131344" y="1370098"/>
            <a:ext cx="2271317" cy="539126"/>
          </a:xfrm>
          <a:prstGeom prst="rect">
            <a:avLst/>
          </a:pr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B162CAC4-BFDD-2D70-5F2E-C15E0EB6D5A8}"/>
              </a:ext>
            </a:extLst>
          </p:cNvPr>
          <p:cNvSpPr txBox="1"/>
          <p:nvPr/>
        </p:nvSpPr>
        <p:spPr>
          <a:xfrm>
            <a:off x="7185368" y="1386592"/>
            <a:ext cx="1836647" cy="707886"/>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KLANTENRELATIES</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48DBDC6-FDB5-743D-0469-D72A1E440F65}"/>
              </a:ext>
            </a:extLst>
          </p:cNvPr>
          <p:cNvSpPr/>
          <p:nvPr/>
        </p:nvSpPr>
        <p:spPr>
          <a:xfrm>
            <a:off x="4860761" y="1370098"/>
            <a:ext cx="2271317" cy="539126"/>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1342EF31-2E60-D17C-4ECB-27905B5C8A41}"/>
              </a:ext>
            </a:extLst>
          </p:cNvPr>
          <p:cNvSpPr txBox="1"/>
          <p:nvPr/>
        </p:nvSpPr>
        <p:spPr>
          <a:xfrm>
            <a:off x="4914785" y="1386592"/>
            <a:ext cx="1836647" cy="707886"/>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WAARDEPROPOSITIES</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E4D76A9D-422A-A1AD-3D57-B996172234D3}"/>
              </a:ext>
            </a:extLst>
          </p:cNvPr>
          <p:cNvSpPr/>
          <p:nvPr/>
        </p:nvSpPr>
        <p:spPr>
          <a:xfrm>
            <a:off x="2575758" y="1370098"/>
            <a:ext cx="2271317" cy="539126"/>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D0C696FA-943D-3516-EC1C-D197A3073165}"/>
              </a:ext>
            </a:extLst>
          </p:cNvPr>
          <p:cNvSpPr txBox="1"/>
          <p:nvPr/>
        </p:nvSpPr>
        <p:spPr>
          <a:xfrm>
            <a:off x="2629782" y="1386592"/>
            <a:ext cx="1836647" cy="707886"/>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BELANGRIJKSTE </a:t>
            </a:r>
          </a:p>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ACTIVITEITEN</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C2BBE706-0D99-1FF3-FFF4-EF63FCAB1B48}"/>
              </a:ext>
            </a:extLst>
          </p:cNvPr>
          <p:cNvSpPr/>
          <p:nvPr/>
        </p:nvSpPr>
        <p:spPr>
          <a:xfrm>
            <a:off x="277796" y="1370098"/>
            <a:ext cx="2271317" cy="539126"/>
          </a:xfrm>
          <a:prstGeom prst="rect">
            <a:avLst/>
          </a:pr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5C534F02-00F5-247C-943E-ACCC073C124F}"/>
              </a:ext>
            </a:extLst>
          </p:cNvPr>
          <p:cNvSpPr txBox="1"/>
          <p:nvPr/>
        </p:nvSpPr>
        <p:spPr>
          <a:xfrm>
            <a:off x="331820" y="1386592"/>
            <a:ext cx="1836647" cy="707886"/>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BELANGRIJKSTE </a:t>
            </a:r>
          </a:p>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PARTNERSCHAPPEN</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7BEB0CC9-A352-B7A9-1644-EAFF0A10B7C1}"/>
              </a:ext>
            </a:extLst>
          </p:cNvPr>
          <p:cNvSpPr/>
          <p:nvPr/>
        </p:nvSpPr>
        <p:spPr>
          <a:xfrm>
            <a:off x="2574216" y="3094507"/>
            <a:ext cx="2271317" cy="539126"/>
          </a:xfrm>
          <a:prstGeom prst="rect">
            <a:avLst/>
          </a:pr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EC6BB450-811B-9CBA-117F-D80C702B2A0E}"/>
              </a:ext>
            </a:extLst>
          </p:cNvPr>
          <p:cNvSpPr txBox="1"/>
          <p:nvPr/>
        </p:nvSpPr>
        <p:spPr>
          <a:xfrm>
            <a:off x="2628240" y="3111001"/>
            <a:ext cx="1836647" cy="707886"/>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BELANGRIJKSTE </a:t>
            </a:r>
          </a:p>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BRONNEN </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85F2DCC3-3622-454D-91FD-97C51518AB5B}"/>
              </a:ext>
            </a:extLst>
          </p:cNvPr>
          <p:cNvSpPr/>
          <p:nvPr/>
        </p:nvSpPr>
        <p:spPr>
          <a:xfrm>
            <a:off x="277796" y="4754003"/>
            <a:ext cx="4567737" cy="314011"/>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BB9407DB-D45D-9927-66F7-7D2DB31B6D4C}"/>
              </a:ext>
            </a:extLst>
          </p:cNvPr>
          <p:cNvSpPr txBox="1"/>
          <p:nvPr/>
        </p:nvSpPr>
        <p:spPr>
          <a:xfrm>
            <a:off x="331820" y="4770497"/>
            <a:ext cx="1836647" cy="297517"/>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KOSTENSTRUCTUUR</a:t>
            </a:r>
          </a:p>
        </p:txBody>
      </p:sp>
      <p:sp>
        <p:nvSpPr>
          <p:cNvPr id="50" name="Rectangle 49">
            <a:extLst>
              <a:ext uri="{FF2B5EF4-FFF2-40B4-BE49-F238E27FC236}">
                <a16:creationId xmlns:a16="http://schemas.microsoft.com/office/drawing/2014/main" id="{9E3344E0-6F94-A774-C71D-8232B120B4FE}"/>
              </a:ext>
            </a:extLst>
          </p:cNvPr>
          <p:cNvSpPr/>
          <p:nvPr/>
        </p:nvSpPr>
        <p:spPr>
          <a:xfrm>
            <a:off x="4847475" y="4754003"/>
            <a:ext cx="6844574" cy="314011"/>
          </a:xfrm>
          <a:prstGeom prst="rect">
            <a:avLst/>
          </a:pr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3109CD21-B73E-E02C-CDD2-AEBB5E222211}"/>
              </a:ext>
            </a:extLst>
          </p:cNvPr>
          <p:cNvSpPr txBox="1"/>
          <p:nvPr/>
        </p:nvSpPr>
        <p:spPr>
          <a:xfrm>
            <a:off x="4901499" y="4774476"/>
            <a:ext cx="1836647" cy="502702"/>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INKOMSTENSTROOM</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pic>
        <p:nvPicPr>
          <p:cNvPr id="52" name="Graphic 16" descr="Train outline">
            <a:extLst>
              <a:ext uri="{FF2B5EF4-FFF2-40B4-BE49-F238E27FC236}">
                <a16:creationId xmlns:a16="http://schemas.microsoft.com/office/drawing/2014/main" id="{2A39498A-8A0A-5FA3-ED8C-0EA78753EF7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847033" y="3651462"/>
            <a:ext cx="481382" cy="481382"/>
          </a:xfrm>
          <a:prstGeom prst="rect">
            <a:avLst/>
          </a:prstGeom>
        </p:spPr>
      </p:pic>
      <p:sp>
        <p:nvSpPr>
          <p:cNvPr id="53" name="Rectangle 52">
            <a:extLst>
              <a:ext uri="{FF2B5EF4-FFF2-40B4-BE49-F238E27FC236}">
                <a16:creationId xmlns:a16="http://schemas.microsoft.com/office/drawing/2014/main" id="{7BCC408E-F8DE-F45D-450C-FCA6C92F2703}"/>
              </a:ext>
            </a:extLst>
          </p:cNvPr>
          <p:cNvSpPr/>
          <p:nvPr/>
        </p:nvSpPr>
        <p:spPr>
          <a:xfrm>
            <a:off x="7131344" y="3067395"/>
            <a:ext cx="2271317" cy="349382"/>
          </a:xfrm>
          <a:prstGeom prst="rect">
            <a:avLst/>
          </a:pr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1CBE604F-8772-67D4-82C8-6F27B060168A}"/>
              </a:ext>
            </a:extLst>
          </p:cNvPr>
          <p:cNvSpPr txBox="1"/>
          <p:nvPr/>
        </p:nvSpPr>
        <p:spPr>
          <a:xfrm>
            <a:off x="7185368" y="3101243"/>
            <a:ext cx="1836647" cy="502702"/>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KANALEN</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sp>
        <p:nvSpPr>
          <p:cNvPr id="55" name="Slide Number Placeholder 5">
            <a:extLst>
              <a:ext uri="{FF2B5EF4-FFF2-40B4-BE49-F238E27FC236}">
                <a16:creationId xmlns:a16="http://schemas.microsoft.com/office/drawing/2014/main" id="{84AB33DE-30F0-358E-E946-4F6AD6C79EC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12</a:t>
            </a:fld>
            <a:endParaRPr lang="fr-CA" sz="1200" dirty="0"/>
          </a:p>
        </p:txBody>
      </p:sp>
    </p:spTree>
    <p:extLst>
      <p:ext uri="{BB962C8B-B14F-4D97-AF65-F5344CB8AC3E}">
        <p14:creationId xmlns:p14="http://schemas.microsoft.com/office/powerpoint/2010/main" val="165243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7DB5E-9A6B-6AF0-4B23-E1B5AAF5777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74E6032-9396-F512-B2F2-A442F994BD0E}"/>
              </a:ext>
            </a:extLst>
          </p:cNvPr>
          <p:cNvSpPr>
            <a:spLocks noGrp="1"/>
          </p:cNvSpPr>
          <p:nvPr>
            <p:ph type="body" sz="quarter" idx="18"/>
          </p:nvPr>
        </p:nvSpPr>
        <p:spPr>
          <a:xfrm>
            <a:off x="423358" y="2016882"/>
            <a:ext cx="3119941" cy="1049221"/>
          </a:xfrm>
        </p:spPr>
        <p:txBody>
          <a:bodyPr/>
          <a:lstStyle/>
          <a:p>
            <a:pPr>
              <a:lnSpc>
                <a:spcPts val="3340"/>
              </a:lnSpc>
            </a:pPr>
            <a:r>
              <a:rPr lang="en-US" sz="3200" b="1" dirty="0"/>
              <a:t>Belangrijkste leergebied</a:t>
            </a:r>
          </a:p>
        </p:txBody>
      </p:sp>
      <p:sp>
        <p:nvSpPr>
          <p:cNvPr id="6" name="Text Placeholder 5">
            <a:extLst>
              <a:ext uri="{FF2B5EF4-FFF2-40B4-BE49-F238E27FC236}">
                <a16:creationId xmlns:a16="http://schemas.microsoft.com/office/drawing/2014/main" id="{4025924B-1B13-B2E0-9A7F-89E7497971EE}"/>
              </a:ext>
            </a:extLst>
          </p:cNvPr>
          <p:cNvSpPr>
            <a:spLocks noGrp="1"/>
          </p:cNvSpPr>
          <p:nvPr>
            <p:ph type="body" sz="quarter" idx="19"/>
          </p:nvPr>
        </p:nvSpPr>
        <p:spPr>
          <a:xfrm>
            <a:off x="423358" y="941779"/>
            <a:ext cx="1197303" cy="385564"/>
          </a:xfrm>
        </p:spPr>
        <p:txBody>
          <a:bodyPr/>
          <a:lstStyle/>
          <a:p>
            <a:r>
              <a:rPr lang="en-US" dirty="0"/>
              <a:t>02</a:t>
            </a:r>
          </a:p>
        </p:txBody>
      </p:sp>
      <p:sp>
        <p:nvSpPr>
          <p:cNvPr id="7" name="Text Placeholder 6">
            <a:extLst>
              <a:ext uri="{FF2B5EF4-FFF2-40B4-BE49-F238E27FC236}">
                <a16:creationId xmlns:a16="http://schemas.microsoft.com/office/drawing/2014/main" id="{710F1CAA-DD28-C2E4-7010-424A40B4C5D6}"/>
              </a:ext>
            </a:extLst>
          </p:cNvPr>
          <p:cNvSpPr>
            <a:spLocks noGrp="1"/>
          </p:cNvSpPr>
          <p:nvPr>
            <p:ph type="body" sz="quarter" idx="16"/>
          </p:nvPr>
        </p:nvSpPr>
        <p:spPr>
          <a:xfrm>
            <a:off x="4061012" y="732734"/>
            <a:ext cx="6187888" cy="803654"/>
          </a:xfrm>
          <a:prstGeom prst="rect">
            <a:avLst/>
          </a:prstGeom>
        </p:spPr>
        <p:txBody>
          <a:bodyPr/>
          <a:lstStyle/>
          <a:p>
            <a:pPr>
              <a:lnSpc>
                <a:spcPts val="2960"/>
              </a:lnSpc>
            </a:pPr>
            <a:r>
              <a:rPr lang="en-GB" sz="2800" dirty="0"/>
              <a:t>Leer hoe u uw ideeën over belangrijke gebieden in kaart kunt brengen</a:t>
            </a:r>
          </a:p>
          <a:p>
            <a:pPr>
              <a:lnSpc>
                <a:spcPts val="2960"/>
              </a:lnSpc>
            </a:pPr>
            <a:endParaRPr lang="en-GB" sz="2800" dirty="0"/>
          </a:p>
        </p:txBody>
      </p:sp>
      <p:sp>
        <p:nvSpPr>
          <p:cNvPr id="4" name="Text Placeholder 3">
            <a:extLst>
              <a:ext uri="{FF2B5EF4-FFF2-40B4-BE49-F238E27FC236}">
                <a16:creationId xmlns:a16="http://schemas.microsoft.com/office/drawing/2014/main" id="{A63A084A-40F7-8610-362A-3AA3552F6B02}"/>
              </a:ext>
            </a:extLst>
          </p:cNvPr>
          <p:cNvSpPr>
            <a:spLocks noGrp="1"/>
          </p:cNvSpPr>
          <p:nvPr>
            <p:ph type="body" sz="quarter" idx="21"/>
          </p:nvPr>
        </p:nvSpPr>
        <p:spPr>
          <a:xfrm>
            <a:off x="4061012" y="1740034"/>
            <a:ext cx="7620454" cy="3773184"/>
          </a:xfrm>
          <a:prstGeom prst="rect">
            <a:avLst/>
          </a:prstGeom>
        </p:spPr>
        <p:txBody>
          <a:bodyPr lIns="91440" tIns="45720" rIns="91440" bIns="45720" anchor="t"/>
          <a:lstStyle/>
          <a:p>
            <a:pPr>
              <a:lnSpc>
                <a:spcPts val="2340"/>
              </a:lnSpc>
            </a:pPr>
            <a:r>
              <a:rPr lang="en-GB" b="0" i="0" dirty="0">
                <a:effectLst/>
                <a:latin typeface="Calibri"/>
                <a:ea typeface="Calibri"/>
                <a:cs typeface="Calibri"/>
              </a:rPr>
              <a:t>Zoals u in het vorige belangrijke leergebied hebt geleerd, bestaat de BMC-tool uit 9 elementen.  Deze 9 elementen of belangrijke bouwstenen kunnen zeer flexibel zijn en zijn vaak met elkaar verbonden. Toch is het raadzaam om ze in een bepaalde volgorde te behandelen. Ze kunnen worden onderverdeeld in 2 grote delen, waarbij we in de gebieden 6-9 kijken naar wat we intern nodig hebben om onze waardeproposities in 1-5 te realiseren:</a:t>
            </a:r>
          </a:p>
          <a:p>
            <a:pPr>
              <a:lnSpc>
                <a:spcPts val="2340"/>
              </a:lnSpc>
            </a:pPr>
            <a:endParaRPr lang="en-GB" dirty="0">
              <a:latin typeface="Calibri"/>
              <a:ea typeface="Calibri"/>
              <a:cs typeface="Calibri"/>
            </a:endParaRPr>
          </a:p>
          <a:p>
            <a:pPr marL="228600" indent="-457200">
              <a:lnSpc>
                <a:spcPts val="2340"/>
              </a:lnSpc>
              <a:buClr>
                <a:srgbClr val="459597"/>
              </a:buClr>
              <a:buFont typeface="+mj-lt"/>
              <a:buAutoNum type="arabicPeriod"/>
            </a:pPr>
            <a:r>
              <a:rPr lang="en-GB" b="0" i="0" dirty="0">
                <a:effectLst/>
                <a:latin typeface="Calibri"/>
                <a:ea typeface="Calibri"/>
                <a:cs typeface="Calibri"/>
              </a:rPr>
              <a:t>Klantensegmenten (gasten)</a:t>
            </a:r>
          </a:p>
          <a:p>
            <a:pPr marL="228600" indent="-457200">
              <a:lnSpc>
                <a:spcPts val="2340"/>
              </a:lnSpc>
              <a:buClr>
                <a:srgbClr val="459597"/>
              </a:buClr>
              <a:buFont typeface="+mj-lt"/>
              <a:buAutoNum type="arabicPeriod"/>
            </a:pPr>
            <a:r>
              <a:rPr lang="en-GB" b="0" i="0" dirty="0">
                <a:effectLst/>
                <a:latin typeface="Calibri"/>
                <a:ea typeface="Calibri"/>
                <a:cs typeface="Calibri"/>
              </a:rPr>
              <a:t>Waardeproposities (unieke waardepropositie)</a:t>
            </a:r>
          </a:p>
          <a:p>
            <a:pPr marL="228600" indent="-457200">
              <a:lnSpc>
                <a:spcPts val="2340"/>
              </a:lnSpc>
              <a:buClr>
                <a:srgbClr val="459597"/>
              </a:buClr>
              <a:buFont typeface="+mj-lt"/>
              <a:buAutoNum type="arabicPeriod"/>
            </a:pPr>
            <a:r>
              <a:rPr lang="en-GB" b="0" i="0" dirty="0">
                <a:effectLst/>
                <a:latin typeface="Calibri"/>
                <a:ea typeface="Calibri"/>
                <a:cs typeface="Calibri"/>
              </a:rPr>
              <a:t>Kanalen</a:t>
            </a:r>
          </a:p>
          <a:p>
            <a:pPr marL="228600" indent="-457200">
              <a:lnSpc>
                <a:spcPts val="2340"/>
              </a:lnSpc>
              <a:buClr>
                <a:srgbClr val="459597"/>
              </a:buClr>
              <a:buFont typeface="+mj-lt"/>
              <a:buAutoNum type="arabicPeriod"/>
            </a:pPr>
            <a:r>
              <a:rPr lang="en-GB" b="0" i="0" dirty="0">
                <a:effectLst/>
                <a:latin typeface="Calibri"/>
                <a:ea typeface="Calibri"/>
                <a:cs typeface="Calibri"/>
              </a:rPr>
              <a:t>Klantenrelatie (gastenrelatie)</a:t>
            </a:r>
          </a:p>
          <a:p>
            <a:pPr marL="228600" indent="-457200">
              <a:lnSpc>
                <a:spcPts val="2340"/>
              </a:lnSpc>
              <a:buClr>
                <a:srgbClr val="459597"/>
              </a:buClr>
              <a:buFont typeface="+mj-lt"/>
              <a:buAutoNum type="arabicPeriod"/>
            </a:pPr>
            <a:r>
              <a:rPr lang="en-GB" b="0" i="0" dirty="0">
                <a:effectLst/>
                <a:latin typeface="Calibri"/>
                <a:ea typeface="Calibri"/>
                <a:cs typeface="Calibri"/>
              </a:rPr>
              <a:t>Inkomstenstromen</a:t>
            </a:r>
          </a:p>
          <a:p>
            <a:pPr marL="228600" indent="-457200">
              <a:lnSpc>
                <a:spcPts val="2340"/>
              </a:lnSpc>
              <a:buClr>
                <a:srgbClr val="459597"/>
              </a:buClr>
              <a:buFont typeface="+mj-lt"/>
              <a:buAutoNum type="arabicPeriod"/>
            </a:pPr>
            <a:r>
              <a:rPr lang="en-GB" b="0" i="0" dirty="0">
                <a:effectLst/>
                <a:latin typeface="Calibri"/>
                <a:ea typeface="Calibri"/>
                <a:cs typeface="Calibri"/>
              </a:rPr>
              <a:t>Belangrijkste middelen</a:t>
            </a:r>
          </a:p>
          <a:p>
            <a:pPr marL="228600" indent="-457200">
              <a:lnSpc>
                <a:spcPts val="2340"/>
              </a:lnSpc>
              <a:buClr>
                <a:srgbClr val="459597"/>
              </a:buClr>
              <a:buFont typeface="+mj-lt"/>
              <a:buAutoNum type="arabicPeriod"/>
            </a:pPr>
            <a:r>
              <a:rPr lang="en-GB" b="0" i="0" dirty="0">
                <a:effectLst/>
                <a:latin typeface="Calibri"/>
                <a:ea typeface="Calibri"/>
                <a:cs typeface="Calibri"/>
              </a:rPr>
              <a:t>Belangrijkste activiteiten</a:t>
            </a:r>
          </a:p>
          <a:p>
            <a:pPr marL="228600" indent="-457200">
              <a:lnSpc>
                <a:spcPts val="2340"/>
              </a:lnSpc>
              <a:buClr>
                <a:srgbClr val="459597"/>
              </a:buClr>
              <a:buFont typeface="+mj-lt"/>
              <a:buAutoNum type="arabicPeriod"/>
            </a:pPr>
            <a:r>
              <a:rPr lang="en-GB" b="0" i="0" dirty="0">
                <a:effectLst/>
                <a:latin typeface="Calibri"/>
                <a:ea typeface="Calibri"/>
                <a:cs typeface="Calibri"/>
              </a:rPr>
              <a:t>Belangrijkste partners</a:t>
            </a:r>
          </a:p>
          <a:p>
            <a:pPr marL="228600" indent="-457200">
              <a:lnSpc>
                <a:spcPts val="2340"/>
              </a:lnSpc>
              <a:buClr>
                <a:srgbClr val="459597"/>
              </a:buClr>
              <a:buFont typeface="+mj-lt"/>
              <a:buAutoNum type="arabicPeriod"/>
            </a:pPr>
            <a:r>
              <a:rPr lang="en-GB" b="0" i="0" dirty="0">
                <a:effectLst/>
                <a:latin typeface="Calibri"/>
                <a:ea typeface="Calibri"/>
                <a:cs typeface="Calibri"/>
              </a:rPr>
              <a:t>Kosten</a:t>
            </a:r>
          </a:p>
          <a:p>
            <a:pPr>
              <a:lnSpc>
                <a:spcPts val="2340"/>
              </a:lnSpc>
            </a:pPr>
            <a:endParaRPr lang="en-GB" b="0" i="0" dirty="0">
              <a:effectLst/>
              <a:latin typeface="Calibri"/>
              <a:ea typeface="Calibri"/>
              <a:cs typeface="Calibri"/>
            </a:endParaRPr>
          </a:p>
          <a:p>
            <a:pPr>
              <a:lnSpc>
                <a:spcPts val="2340"/>
              </a:lnSpc>
            </a:pPr>
            <a:endParaRPr lang="en-GB" b="0" i="0" dirty="0">
              <a:effectLst/>
              <a:latin typeface="Calibri"/>
              <a:ea typeface="Calibri"/>
              <a:cs typeface="Calibri"/>
            </a:endParaRPr>
          </a:p>
          <a:p>
            <a:pPr>
              <a:lnSpc>
                <a:spcPts val="2340"/>
              </a:lnSpc>
            </a:pPr>
            <a:endParaRPr lang="en-US" sz="2200" dirty="0"/>
          </a:p>
        </p:txBody>
      </p:sp>
      <p:sp>
        <p:nvSpPr>
          <p:cNvPr id="11" name="Slide Number Placeholder 5">
            <a:extLst>
              <a:ext uri="{FF2B5EF4-FFF2-40B4-BE49-F238E27FC236}">
                <a16:creationId xmlns:a16="http://schemas.microsoft.com/office/drawing/2014/main" id="{68802B3D-03F2-2804-3DB1-9F00430EA946}"/>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13</a:t>
            </a:fld>
            <a:endParaRPr lang="fr-CA" sz="1200" dirty="0"/>
          </a:p>
        </p:txBody>
      </p:sp>
    </p:spTree>
    <p:extLst>
      <p:ext uri="{BB962C8B-B14F-4D97-AF65-F5344CB8AC3E}">
        <p14:creationId xmlns:p14="http://schemas.microsoft.com/office/powerpoint/2010/main" val="89544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D94D7-62EC-FFE2-6B32-CD93C76120E1}"/>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376869CB-CA48-57E3-8D6A-CC62838BF16B}"/>
              </a:ext>
            </a:extLst>
          </p:cNvPr>
          <p:cNvSpPr/>
          <p:nvPr/>
        </p:nvSpPr>
        <p:spPr>
          <a:xfrm rot="5400000" flipH="1">
            <a:off x="7553359" y="2803242"/>
            <a:ext cx="4531778" cy="3616135"/>
          </a:xfrm>
          <a:custGeom>
            <a:avLst/>
            <a:gdLst>
              <a:gd name="connsiteX0" fmla="*/ 4531778 w 4531778"/>
              <a:gd name="connsiteY0" fmla="*/ 3364311 h 3616135"/>
              <a:gd name="connsiteX1" fmla="*/ 4531778 w 4531778"/>
              <a:gd name="connsiteY1" fmla="*/ 3026899 h 3616135"/>
              <a:gd name="connsiteX2" fmla="*/ 4531778 w 4531778"/>
              <a:gd name="connsiteY2" fmla="*/ 2975572 h 3616135"/>
              <a:gd name="connsiteX3" fmla="*/ 4531778 w 4531778"/>
              <a:gd name="connsiteY3" fmla="*/ 2778730 h 3616135"/>
              <a:gd name="connsiteX4" fmla="*/ 4531778 w 4531778"/>
              <a:gd name="connsiteY4" fmla="*/ 2638160 h 3616135"/>
              <a:gd name="connsiteX5" fmla="*/ 4531778 w 4531778"/>
              <a:gd name="connsiteY5" fmla="*/ 2441318 h 3616135"/>
              <a:gd name="connsiteX6" fmla="*/ 4531778 w 4531778"/>
              <a:gd name="connsiteY6" fmla="*/ 2389991 h 3616135"/>
              <a:gd name="connsiteX7" fmla="*/ 4531778 w 4531778"/>
              <a:gd name="connsiteY7" fmla="*/ 2052579 h 3616135"/>
              <a:gd name="connsiteX8" fmla="*/ 4531778 w 4531778"/>
              <a:gd name="connsiteY8" fmla="*/ 1311736 h 3616135"/>
              <a:gd name="connsiteX9" fmla="*/ 4531778 w 4531778"/>
              <a:gd name="connsiteY9" fmla="*/ 974322 h 3616135"/>
              <a:gd name="connsiteX10" fmla="*/ 4531778 w 4531778"/>
              <a:gd name="connsiteY10" fmla="*/ 922997 h 3616135"/>
              <a:gd name="connsiteX11" fmla="*/ 4531778 w 4531778"/>
              <a:gd name="connsiteY11" fmla="*/ 726154 h 3616135"/>
              <a:gd name="connsiteX12" fmla="*/ 4531778 w 4531778"/>
              <a:gd name="connsiteY12" fmla="*/ 585584 h 3616135"/>
              <a:gd name="connsiteX13" fmla="*/ 4531778 w 4531778"/>
              <a:gd name="connsiteY13" fmla="*/ 388740 h 3616135"/>
              <a:gd name="connsiteX14" fmla="*/ 4531778 w 4531778"/>
              <a:gd name="connsiteY14" fmla="*/ 337415 h 3616135"/>
              <a:gd name="connsiteX15" fmla="*/ 4531778 w 4531778"/>
              <a:gd name="connsiteY15" fmla="*/ 3 h 3616135"/>
              <a:gd name="connsiteX16" fmla="*/ 4210289 w 4531778"/>
              <a:gd name="connsiteY16" fmla="*/ 3 h 3616135"/>
              <a:gd name="connsiteX17" fmla="*/ 4127672 w 4531778"/>
              <a:gd name="connsiteY17" fmla="*/ 3 h 3616135"/>
              <a:gd name="connsiteX18" fmla="*/ 3998508 w 4531778"/>
              <a:gd name="connsiteY18" fmla="*/ 3 h 3616135"/>
              <a:gd name="connsiteX19" fmla="*/ 3806183 w 4531778"/>
              <a:gd name="connsiteY19" fmla="*/ 3 h 3616135"/>
              <a:gd name="connsiteX20" fmla="*/ 3677018 w 4531778"/>
              <a:gd name="connsiteY20" fmla="*/ 3 h 3616135"/>
              <a:gd name="connsiteX21" fmla="*/ 3594402 w 4531778"/>
              <a:gd name="connsiteY21" fmla="*/ 3 h 3616135"/>
              <a:gd name="connsiteX22" fmla="*/ 3432253 w 4531778"/>
              <a:gd name="connsiteY22" fmla="*/ 3 h 3616135"/>
              <a:gd name="connsiteX23" fmla="*/ 3272912 w 4531778"/>
              <a:gd name="connsiteY23" fmla="*/ 3 h 3616135"/>
              <a:gd name="connsiteX24" fmla="*/ 3110764 w 4531778"/>
              <a:gd name="connsiteY24" fmla="*/ 3 h 3616135"/>
              <a:gd name="connsiteX25" fmla="*/ 3028147 w 4531778"/>
              <a:gd name="connsiteY25" fmla="*/ 3 h 3616135"/>
              <a:gd name="connsiteX26" fmla="*/ 2992023 w 4531778"/>
              <a:gd name="connsiteY26" fmla="*/ 3 h 3616135"/>
              <a:gd name="connsiteX27" fmla="*/ 2965854 w 4531778"/>
              <a:gd name="connsiteY27" fmla="*/ 3 h 3616135"/>
              <a:gd name="connsiteX28" fmla="*/ 2965854 w 4531778"/>
              <a:gd name="connsiteY28" fmla="*/ 0 h 3616135"/>
              <a:gd name="connsiteX29" fmla="*/ 2644365 w 4531778"/>
              <a:gd name="connsiteY29" fmla="*/ 0 h 3616135"/>
              <a:gd name="connsiteX30" fmla="*/ 2561748 w 4531778"/>
              <a:gd name="connsiteY30" fmla="*/ 0 h 3616135"/>
              <a:gd name="connsiteX31" fmla="*/ 2432583 w 4531778"/>
              <a:gd name="connsiteY31" fmla="*/ 0 h 3616135"/>
              <a:gd name="connsiteX32" fmla="*/ 2240260 w 4531778"/>
              <a:gd name="connsiteY32" fmla="*/ 0 h 3616135"/>
              <a:gd name="connsiteX33" fmla="*/ 2191604 w 4531778"/>
              <a:gd name="connsiteY33" fmla="*/ 0 h 3616135"/>
              <a:gd name="connsiteX34" fmla="*/ 2191604 w 4531778"/>
              <a:gd name="connsiteY34" fmla="*/ 3 h 3616135"/>
              <a:gd name="connsiteX35" fmla="*/ 2173388 w 4531778"/>
              <a:gd name="connsiteY35" fmla="*/ 3 h 3616135"/>
              <a:gd name="connsiteX36" fmla="*/ 2137263 w 4531778"/>
              <a:gd name="connsiteY36" fmla="*/ 3 h 3616135"/>
              <a:gd name="connsiteX37" fmla="*/ 2054647 w 4531778"/>
              <a:gd name="connsiteY37" fmla="*/ 3 h 3616135"/>
              <a:gd name="connsiteX38" fmla="*/ 1892499 w 4531778"/>
              <a:gd name="connsiteY38" fmla="*/ 3 h 3616135"/>
              <a:gd name="connsiteX39" fmla="*/ 1866329 w 4531778"/>
              <a:gd name="connsiteY39" fmla="*/ 3 h 3616135"/>
              <a:gd name="connsiteX40" fmla="*/ 1866329 w 4531778"/>
              <a:gd name="connsiteY40" fmla="*/ 0 h 3616135"/>
              <a:gd name="connsiteX41" fmla="*/ 1544840 w 4531778"/>
              <a:gd name="connsiteY41" fmla="*/ 0 h 3616135"/>
              <a:gd name="connsiteX42" fmla="*/ 1462223 w 4531778"/>
              <a:gd name="connsiteY42" fmla="*/ 0 h 3616135"/>
              <a:gd name="connsiteX43" fmla="*/ 1426098 w 4531778"/>
              <a:gd name="connsiteY43" fmla="*/ 0 h 3616135"/>
              <a:gd name="connsiteX44" fmla="*/ 1333058 w 4531778"/>
              <a:gd name="connsiteY44" fmla="*/ 0 h 3616135"/>
              <a:gd name="connsiteX45" fmla="*/ 1140735 w 4531778"/>
              <a:gd name="connsiteY45" fmla="*/ 0 h 3616135"/>
              <a:gd name="connsiteX46" fmla="*/ 1104610 w 4531778"/>
              <a:gd name="connsiteY46" fmla="*/ 0 h 3616135"/>
              <a:gd name="connsiteX47" fmla="*/ 1099527 w 4531778"/>
              <a:gd name="connsiteY47" fmla="*/ 0 h 3616135"/>
              <a:gd name="connsiteX48" fmla="*/ 1092078 w 4531778"/>
              <a:gd name="connsiteY48" fmla="*/ 0 h 3616135"/>
              <a:gd name="connsiteX49" fmla="*/ 1092078 w 4531778"/>
              <a:gd name="connsiteY49" fmla="*/ 3 h 3616135"/>
              <a:gd name="connsiteX50" fmla="*/ 1037738 w 4531778"/>
              <a:gd name="connsiteY50" fmla="*/ 3 h 3616135"/>
              <a:gd name="connsiteX51" fmla="*/ 955121 w 4531778"/>
              <a:gd name="connsiteY51" fmla="*/ 3 h 3616135"/>
              <a:gd name="connsiteX52" fmla="*/ 633632 w 4531778"/>
              <a:gd name="connsiteY52" fmla="*/ 3 h 3616135"/>
              <a:gd name="connsiteX53" fmla="*/ 326573 w 4531778"/>
              <a:gd name="connsiteY53" fmla="*/ 3 h 3616135"/>
              <a:gd name="connsiteX54" fmla="*/ 326573 w 4531778"/>
              <a:gd name="connsiteY54" fmla="*/ 0 h 3616135"/>
              <a:gd name="connsiteX55" fmla="*/ 5085 w 4531778"/>
              <a:gd name="connsiteY55" fmla="*/ 0 h 3616135"/>
              <a:gd name="connsiteX56" fmla="*/ 1 w 4531778"/>
              <a:gd name="connsiteY56" fmla="*/ 0 h 3616135"/>
              <a:gd name="connsiteX57" fmla="*/ 1 w 4531778"/>
              <a:gd name="connsiteY57" fmla="*/ 28076 h 3616135"/>
              <a:gd name="connsiteX58" fmla="*/ 1 w 4531778"/>
              <a:gd name="connsiteY58" fmla="*/ 349565 h 3616135"/>
              <a:gd name="connsiteX59" fmla="*/ 0 w 4531778"/>
              <a:gd name="connsiteY59" fmla="*/ 349565 h 3616135"/>
              <a:gd name="connsiteX60" fmla="*/ 0 w 4531778"/>
              <a:gd name="connsiteY60" fmla="*/ 656625 h 3616135"/>
              <a:gd name="connsiteX61" fmla="*/ 0 w 4531778"/>
              <a:gd name="connsiteY61" fmla="*/ 935146 h 3616135"/>
              <a:gd name="connsiteX62" fmla="*/ 0 w 4531778"/>
              <a:gd name="connsiteY62" fmla="*/ 978112 h 3616135"/>
              <a:gd name="connsiteX63" fmla="*/ 0 w 4531778"/>
              <a:gd name="connsiteY63" fmla="*/ 1060729 h 3616135"/>
              <a:gd name="connsiteX64" fmla="*/ 0 w 4531778"/>
              <a:gd name="connsiteY64" fmla="*/ 1115069 h 3616135"/>
              <a:gd name="connsiteX65" fmla="*/ 0 w 4531778"/>
              <a:gd name="connsiteY65" fmla="*/ 1242206 h 3616135"/>
              <a:gd name="connsiteX66" fmla="*/ 0 w 4531778"/>
              <a:gd name="connsiteY66" fmla="*/ 1563693 h 3616135"/>
              <a:gd name="connsiteX67" fmla="*/ 0 w 4531778"/>
              <a:gd name="connsiteY67" fmla="*/ 1646311 h 3616135"/>
              <a:gd name="connsiteX68" fmla="*/ 0 w 4531778"/>
              <a:gd name="connsiteY68" fmla="*/ 1700650 h 3616135"/>
              <a:gd name="connsiteX69" fmla="*/ 1 w 4531778"/>
              <a:gd name="connsiteY69" fmla="*/ 1700650 h 3616135"/>
              <a:gd name="connsiteX70" fmla="*/ 1 w 4531778"/>
              <a:gd name="connsiteY70" fmla="*/ 1749306 h 3616135"/>
              <a:gd name="connsiteX71" fmla="*/ 1 w 4531778"/>
              <a:gd name="connsiteY71" fmla="*/ 1889320 h 3616135"/>
              <a:gd name="connsiteX72" fmla="*/ 0 w 4531778"/>
              <a:gd name="connsiteY72" fmla="*/ 1889320 h 3616135"/>
              <a:gd name="connsiteX73" fmla="*/ 0 w 4531778"/>
              <a:gd name="connsiteY73" fmla="*/ 1915489 h 3616135"/>
              <a:gd name="connsiteX74" fmla="*/ 0 w 4531778"/>
              <a:gd name="connsiteY74" fmla="*/ 2196379 h 3616135"/>
              <a:gd name="connsiteX75" fmla="*/ 0 w 4531778"/>
              <a:gd name="connsiteY75" fmla="*/ 2474901 h 3616135"/>
              <a:gd name="connsiteX76" fmla="*/ 0 w 4531778"/>
              <a:gd name="connsiteY76" fmla="*/ 2501070 h 3616135"/>
              <a:gd name="connsiteX77" fmla="*/ 0 w 4531778"/>
              <a:gd name="connsiteY77" fmla="*/ 2517868 h 3616135"/>
              <a:gd name="connsiteX78" fmla="*/ 0 w 4531778"/>
              <a:gd name="connsiteY78" fmla="*/ 2600484 h 3616135"/>
              <a:gd name="connsiteX79" fmla="*/ 0 w 4531778"/>
              <a:gd name="connsiteY79" fmla="*/ 2729649 h 3616135"/>
              <a:gd name="connsiteX80" fmla="*/ 0 w 4531778"/>
              <a:gd name="connsiteY80" fmla="*/ 2781959 h 3616135"/>
              <a:gd name="connsiteX81" fmla="*/ 0 w 4531778"/>
              <a:gd name="connsiteY81" fmla="*/ 2921973 h 3616135"/>
              <a:gd name="connsiteX82" fmla="*/ 0 w 4531778"/>
              <a:gd name="connsiteY82" fmla="*/ 3030554 h 3616135"/>
              <a:gd name="connsiteX83" fmla="*/ 0 w 4531778"/>
              <a:gd name="connsiteY83" fmla="*/ 3103449 h 3616135"/>
              <a:gd name="connsiteX84" fmla="*/ 0 w 4531778"/>
              <a:gd name="connsiteY84" fmla="*/ 3186065 h 3616135"/>
              <a:gd name="connsiteX85" fmla="*/ 0 w 4531778"/>
              <a:gd name="connsiteY85" fmla="*/ 3315230 h 3616135"/>
              <a:gd name="connsiteX86" fmla="*/ 0 w 4531778"/>
              <a:gd name="connsiteY86" fmla="*/ 3507554 h 3616135"/>
              <a:gd name="connsiteX87" fmla="*/ 0 w 4531778"/>
              <a:gd name="connsiteY87" fmla="*/ 3616135 h 3616135"/>
              <a:gd name="connsiteX88" fmla="*/ 38914 w 4531778"/>
              <a:gd name="connsiteY88" fmla="*/ 3616135 h 3616135"/>
              <a:gd name="connsiteX89" fmla="*/ 38915 w 4531778"/>
              <a:gd name="connsiteY89" fmla="*/ 3616135 h 3616135"/>
              <a:gd name="connsiteX90" fmla="*/ 345972 w 4531778"/>
              <a:gd name="connsiteY90" fmla="*/ 3616135 h 3616135"/>
              <a:gd name="connsiteX91" fmla="*/ 667460 w 4531778"/>
              <a:gd name="connsiteY91" fmla="*/ 3616135 h 3616135"/>
              <a:gd name="connsiteX92" fmla="*/ 750077 w 4531778"/>
              <a:gd name="connsiteY92" fmla="*/ 3616135 h 3616135"/>
              <a:gd name="connsiteX93" fmla="*/ 879241 w 4531778"/>
              <a:gd name="connsiteY93" fmla="*/ 3616135 h 3616135"/>
              <a:gd name="connsiteX94" fmla="*/ 1071566 w 4531778"/>
              <a:gd name="connsiteY94" fmla="*/ 3616135 h 3616135"/>
              <a:gd name="connsiteX95" fmla="*/ 1092078 w 4531778"/>
              <a:gd name="connsiteY95" fmla="*/ 3616135 h 3616135"/>
              <a:gd name="connsiteX96" fmla="*/ 1099525 w 4531778"/>
              <a:gd name="connsiteY96" fmla="*/ 3616135 h 3616135"/>
              <a:gd name="connsiteX97" fmla="*/ 1138439 w 4531778"/>
              <a:gd name="connsiteY97" fmla="*/ 3616135 h 3616135"/>
              <a:gd name="connsiteX98" fmla="*/ 1138440 w 4531778"/>
              <a:gd name="connsiteY98" fmla="*/ 3616135 h 3616135"/>
              <a:gd name="connsiteX99" fmla="*/ 1174564 w 4531778"/>
              <a:gd name="connsiteY99" fmla="*/ 3616135 h 3616135"/>
              <a:gd name="connsiteX100" fmla="*/ 1174565 w 4531778"/>
              <a:gd name="connsiteY100" fmla="*/ 3616135 h 3616135"/>
              <a:gd name="connsiteX101" fmla="*/ 1200731 w 4531778"/>
              <a:gd name="connsiteY101" fmla="*/ 3616135 h 3616135"/>
              <a:gd name="connsiteX102" fmla="*/ 1257181 w 4531778"/>
              <a:gd name="connsiteY102" fmla="*/ 3616135 h 3616135"/>
              <a:gd name="connsiteX103" fmla="*/ 1257181 w 4531778"/>
              <a:gd name="connsiteY103" fmla="*/ 3616135 h 3616135"/>
              <a:gd name="connsiteX104" fmla="*/ 1283349 w 4531778"/>
              <a:gd name="connsiteY104" fmla="*/ 3616135 h 3616135"/>
              <a:gd name="connsiteX105" fmla="*/ 1445497 w 4531778"/>
              <a:gd name="connsiteY105" fmla="*/ 3616135 h 3616135"/>
              <a:gd name="connsiteX106" fmla="*/ 1578669 w 4531778"/>
              <a:gd name="connsiteY106" fmla="*/ 3616135 h 3616135"/>
              <a:gd name="connsiteX107" fmla="*/ 1578671 w 4531778"/>
              <a:gd name="connsiteY107" fmla="*/ 3616135 h 3616135"/>
              <a:gd name="connsiteX108" fmla="*/ 1604836 w 4531778"/>
              <a:gd name="connsiteY108" fmla="*/ 3616135 h 3616135"/>
              <a:gd name="connsiteX109" fmla="*/ 1766985 w 4531778"/>
              <a:gd name="connsiteY109" fmla="*/ 3616135 h 3616135"/>
              <a:gd name="connsiteX110" fmla="*/ 1849602 w 4531778"/>
              <a:gd name="connsiteY110" fmla="*/ 3616135 h 3616135"/>
              <a:gd name="connsiteX111" fmla="*/ 1885727 w 4531778"/>
              <a:gd name="connsiteY111" fmla="*/ 3616135 h 3616135"/>
              <a:gd name="connsiteX112" fmla="*/ 1978766 w 4531778"/>
              <a:gd name="connsiteY112" fmla="*/ 3616135 h 3616135"/>
              <a:gd name="connsiteX113" fmla="*/ 2171091 w 4531778"/>
              <a:gd name="connsiteY113" fmla="*/ 3616135 h 3616135"/>
              <a:gd name="connsiteX114" fmla="*/ 2191603 w 4531778"/>
              <a:gd name="connsiteY114" fmla="*/ 3616135 h 3616135"/>
              <a:gd name="connsiteX115" fmla="*/ 2207215 w 4531778"/>
              <a:gd name="connsiteY115" fmla="*/ 3616135 h 3616135"/>
              <a:gd name="connsiteX116" fmla="*/ 2274089 w 4531778"/>
              <a:gd name="connsiteY116" fmla="*/ 3616135 h 3616135"/>
              <a:gd name="connsiteX117" fmla="*/ 2274090 w 4531778"/>
              <a:gd name="connsiteY117" fmla="*/ 3616135 h 3616135"/>
              <a:gd name="connsiteX118" fmla="*/ 2289833 w 4531778"/>
              <a:gd name="connsiteY118" fmla="*/ 3616135 h 3616135"/>
              <a:gd name="connsiteX119" fmla="*/ 2300256 w 4531778"/>
              <a:gd name="connsiteY119" fmla="*/ 3616135 h 3616135"/>
              <a:gd name="connsiteX120" fmla="*/ 2356706 w 4531778"/>
              <a:gd name="connsiteY120" fmla="*/ 3616135 h 3616135"/>
              <a:gd name="connsiteX121" fmla="*/ 2356706 w 4531778"/>
              <a:gd name="connsiteY121" fmla="*/ 3616135 h 3616135"/>
              <a:gd name="connsiteX122" fmla="*/ 2382874 w 4531778"/>
              <a:gd name="connsiteY122" fmla="*/ 3616135 h 3616135"/>
              <a:gd name="connsiteX123" fmla="*/ 2418997 w 4531778"/>
              <a:gd name="connsiteY123" fmla="*/ 3616135 h 3616135"/>
              <a:gd name="connsiteX124" fmla="*/ 2611322 w 4531778"/>
              <a:gd name="connsiteY124" fmla="*/ 3616135 h 3616135"/>
              <a:gd name="connsiteX125" fmla="*/ 2678193 w 4531778"/>
              <a:gd name="connsiteY125" fmla="*/ 3616135 h 3616135"/>
              <a:gd name="connsiteX126" fmla="*/ 2678196 w 4531778"/>
              <a:gd name="connsiteY126" fmla="*/ 3616135 h 3616135"/>
              <a:gd name="connsiteX127" fmla="*/ 2704361 w 4531778"/>
              <a:gd name="connsiteY127" fmla="*/ 3616135 h 3616135"/>
              <a:gd name="connsiteX128" fmla="*/ 2740485 w 4531778"/>
              <a:gd name="connsiteY128" fmla="*/ 3616135 h 3616135"/>
              <a:gd name="connsiteX129" fmla="*/ 2823103 w 4531778"/>
              <a:gd name="connsiteY129" fmla="*/ 3616135 h 3616135"/>
              <a:gd name="connsiteX130" fmla="*/ 2985252 w 4531778"/>
              <a:gd name="connsiteY130" fmla="*/ 3616135 h 3616135"/>
              <a:gd name="connsiteX131" fmla="*/ 3144591 w 4531778"/>
              <a:gd name="connsiteY131" fmla="*/ 3616135 h 3616135"/>
              <a:gd name="connsiteX132" fmla="*/ 3306740 w 4531778"/>
              <a:gd name="connsiteY132" fmla="*/ 3616135 h 3616135"/>
              <a:gd name="connsiteX133" fmla="*/ 3389358 w 4531778"/>
              <a:gd name="connsiteY133" fmla="*/ 3616135 h 3616135"/>
              <a:gd name="connsiteX134" fmla="*/ 3518522 w 4531778"/>
              <a:gd name="connsiteY134" fmla="*/ 3616135 h 3616135"/>
              <a:gd name="connsiteX135" fmla="*/ 3710846 w 4531778"/>
              <a:gd name="connsiteY135" fmla="*/ 3616135 h 3616135"/>
              <a:gd name="connsiteX136" fmla="*/ 3840010 w 4531778"/>
              <a:gd name="connsiteY136" fmla="*/ 3616135 h 3616135"/>
              <a:gd name="connsiteX137" fmla="*/ 3922628 w 4531778"/>
              <a:gd name="connsiteY137" fmla="*/ 3616135 h 3616135"/>
              <a:gd name="connsiteX138" fmla="*/ 4244116 w 4531778"/>
              <a:gd name="connsiteY138" fmla="*/ 3616135 h 3616135"/>
              <a:gd name="connsiteX139" fmla="*/ 4531778 w 4531778"/>
              <a:gd name="connsiteY139" fmla="*/ 3364311 h 36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31778" h="3616135">
                <a:moveTo>
                  <a:pt x="4531778" y="3364311"/>
                </a:moveTo>
                <a:lnTo>
                  <a:pt x="4531778" y="3026899"/>
                </a:lnTo>
                <a:lnTo>
                  <a:pt x="4531778" y="2975572"/>
                </a:lnTo>
                <a:lnTo>
                  <a:pt x="4531778" y="2778730"/>
                </a:lnTo>
                <a:lnTo>
                  <a:pt x="4531778" y="2638160"/>
                </a:lnTo>
                <a:lnTo>
                  <a:pt x="4531778" y="2441318"/>
                </a:lnTo>
                <a:lnTo>
                  <a:pt x="4531778" y="2389991"/>
                </a:lnTo>
                <a:lnTo>
                  <a:pt x="4531778" y="2052579"/>
                </a:lnTo>
                <a:lnTo>
                  <a:pt x="4531778" y="1311736"/>
                </a:lnTo>
                <a:lnTo>
                  <a:pt x="4531778" y="974322"/>
                </a:lnTo>
                <a:lnTo>
                  <a:pt x="4531778" y="922997"/>
                </a:lnTo>
                <a:lnTo>
                  <a:pt x="4531778" y="726154"/>
                </a:lnTo>
                <a:lnTo>
                  <a:pt x="4531778" y="585584"/>
                </a:lnTo>
                <a:lnTo>
                  <a:pt x="4531778" y="388740"/>
                </a:lnTo>
                <a:lnTo>
                  <a:pt x="4531778" y="337415"/>
                </a:lnTo>
                <a:lnTo>
                  <a:pt x="4531778" y="3"/>
                </a:lnTo>
                <a:lnTo>
                  <a:pt x="4210289" y="3"/>
                </a:lnTo>
                <a:lnTo>
                  <a:pt x="4127672" y="3"/>
                </a:lnTo>
                <a:lnTo>
                  <a:pt x="3998508" y="3"/>
                </a:lnTo>
                <a:lnTo>
                  <a:pt x="3806183" y="3"/>
                </a:lnTo>
                <a:lnTo>
                  <a:pt x="3677018" y="3"/>
                </a:lnTo>
                <a:lnTo>
                  <a:pt x="3594402" y="3"/>
                </a:lnTo>
                <a:lnTo>
                  <a:pt x="3432253" y="3"/>
                </a:lnTo>
                <a:lnTo>
                  <a:pt x="3272912" y="3"/>
                </a:lnTo>
                <a:lnTo>
                  <a:pt x="3110764" y="3"/>
                </a:lnTo>
                <a:lnTo>
                  <a:pt x="3028147" y="3"/>
                </a:lnTo>
                <a:lnTo>
                  <a:pt x="2992023" y="3"/>
                </a:lnTo>
                <a:lnTo>
                  <a:pt x="2965854" y="3"/>
                </a:lnTo>
                <a:lnTo>
                  <a:pt x="2965854" y="0"/>
                </a:lnTo>
                <a:lnTo>
                  <a:pt x="2644365" y="0"/>
                </a:lnTo>
                <a:lnTo>
                  <a:pt x="2561748" y="0"/>
                </a:lnTo>
                <a:lnTo>
                  <a:pt x="2432583" y="0"/>
                </a:lnTo>
                <a:lnTo>
                  <a:pt x="2240260" y="0"/>
                </a:lnTo>
                <a:lnTo>
                  <a:pt x="2191604" y="0"/>
                </a:lnTo>
                <a:lnTo>
                  <a:pt x="2191604" y="3"/>
                </a:lnTo>
                <a:lnTo>
                  <a:pt x="2173388" y="3"/>
                </a:lnTo>
                <a:lnTo>
                  <a:pt x="2137263" y="3"/>
                </a:lnTo>
                <a:lnTo>
                  <a:pt x="2054647" y="3"/>
                </a:lnTo>
                <a:lnTo>
                  <a:pt x="1892499" y="3"/>
                </a:lnTo>
                <a:lnTo>
                  <a:pt x="1866329" y="3"/>
                </a:lnTo>
                <a:lnTo>
                  <a:pt x="1866329" y="0"/>
                </a:lnTo>
                <a:lnTo>
                  <a:pt x="1544840" y="0"/>
                </a:lnTo>
                <a:lnTo>
                  <a:pt x="1462223" y="0"/>
                </a:lnTo>
                <a:lnTo>
                  <a:pt x="1426098" y="0"/>
                </a:lnTo>
                <a:lnTo>
                  <a:pt x="1333058" y="0"/>
                </a:lnTo>
                <a:lnTo>
                  <a:pt x="1140735" y="0"/>
                </a:lnTo>
                <a:lnTo>
                  <a:pt x="1104610" y="0"/>
                </a:lnTo>
                <a:lnTo>
                  <a:pt x="1099527" y="0"/>
                </a:lnTo>
                <a:lnTo>
                  <a:pt x="1092078" y="0"/>
                </a:lnTo>
                <a:lnTo>
                  <a:pt x="1092078" y="3"/>
                </a:lnTo>
                <a:lnTo>
                  <a:pt x="1037738" y="3"/>
                </a:lnTo>
                <a:lnTo>
                  <a:pt x="955121" y="3"/>
                </a:lnTo>
                <a:lnTo>
                  <a:pt x="633632" y="3"/>
                </a:lnTo>
                <a:lnTo>
                  <a:pt x="326573" y="3"/>
                </a:lnTo>
                <a:lnTo>
                  <a:pt x="326573" y="0"/>
                </a:lnTo>
                <a:lnTo>
                  <a:pt x="5085" y="0"/>
                </a:lnTo>
                <a:lnTo>
                  <a:pt x="1" y="0"/>
                </a:lnTo>
                <a:lnTo>
                  <a:pt x="1" y="28076"/>
                </a:lnTo>
                <a:lnTo>
                  <a:pt x="1" y="349565"/>
                </a:lnTo>
                <a:lnTo>
                  <a:pt x="0" y="349565"/>
                </a:lnTo>
                <a:lnTo>
                  <a:pt x="0" y="656625"/>
                </a:lnTo>
                <a:lnTo>
                  <a:pt x="0" y="935146"/>
                </a:lnTo>
                <a:lnTo>
                  <a:pt x="0" y="978112"/>
                </a:lnTo>
                <a:lnTo>
                  <a:pt x="0" y="1060729"/>
                </a:lnTo>
                <a:lnTo>
                  <a:pt x="0" y="1115069"/>
                </a:lnTo>
                <a:lnTo>
                  <a:pt x="0" y="1242206"/>
                </a:lnTo>
                <a:lnTo>
                  <a:pt x="0" y="1563693"/>
                </a:lnTo>
                <a:lnTo>
                  <a:pt x="0" y="1646311"/>
                </a:lnTo>
                <a:lnTo>
                  <a:pt x="0" y="1700650"/>
                </a:lnTo>
                <a:lnTo>
                  <a:pt x="1" y="1700650"/>
                </a:lnTo>
                <a:lnTo>
                  <a:pt x="1" y="1749306"/>
                </a:lnTo>
                <a:lnTo>
                  <a:pt x="1" y="1889320"/>
                </a:lnTo>
                <a:lnTo>
                  <a:pt x="0" y="1889320"/>
                </a:lnTo>
                <a:lnTo>
                  <a:pt x="0" y="1915489"/>
                </a:lnTo>
                <a:lnTo>
                  <a:pt x="0" y="2196379"/>
                </a:lnTo>
                <a:lnTo>
                  <a:pt x="0" y="2474901"/>
                </a:lnTo>
                <a:lnTo>
                  <a:pt x="0" y="2501070"/>
                </a:lnTo>
                <a:lnTo>
                  <a:pt x="0" y="2517868"/>
                </a:lnTo>
                <a:lnTo>
                  <a:pt x="0" y="2600484"/>
                </a:lnTo>
                <a:lnTo>
                  <a:pt x="0" y="2729649"/>
                </a:lnTo>
                <a:lnTo>
                  <a:pt x="0" y="2781959"/>
                </a:lnTo>
                <a:lnTo>
                  <a:pt x="0" y="2921973"/>
                </a:lnTo>
                <a:lnTo>
                  <a:pt x="0" y="3030554"/>
                </a:lnTo>
                <a:lnTo>
                  <a:pt x="0" y="3103449"/>
                </a:lnTo>
                <a:lnTo>
                  <a:pt x="0" y="3186065"/>
                </a:lnTo>
                <a:lnTo>
                  <a:pt x="0" y="3315230"/>
                </a:lnTo>
                <a:lnTo>
                  <a:pt x="0" y="3507554"/>
                </a:lnTo>
                <a:lnTo>
                  <a:pt x="0" y="3616135"/>
                </a:lnTo>
                <a:lnTo>
                  <a:pt x="38914" y="3616135"/>
                </a:lnTo>
                <a:lnTo>
                  <a:pt x="38915" y="3616135"/>
                </a:lnTo>
                <a:lnTo>
                  <a:pt x="345972" y="3616135"/>
                </a:lnTo>
                <a:lnTo>
                  <a:pt x="667460" y="3616135"/>
                </a:lnTo>
                <a:lnTo>
                  <a:pt x="750077" y="3616135"/>
                </a:lnTo>
                <a:lnTo>
                  <a:pt x="879241" y="3616135"/>
                </a:lnTo>
                <a:lnTo>
                  <a:pt x="1071566" y="3616135"/>
                </a:lnTo>
                <a:lnTo>
                  <a:pt x="1092078" y="3616135"/>
                </a:lnTo>
                <a:lnTo>
                  <a:pt x="1099525" y="3616135"/>
                </a:lnTo>
                <a:lnTo>
                  <a:pt x="1138439" y="3616135"/>
                </a:lnTo>
                <a:lnTo>
                  <a:pt x="1138440" y="3616135"/>
                </a:lnTo>
                <a:lnTo>
                  <a:pt x="1174564" y="3616135"/>
                </a:lnTo>
                <a:lnTo>
                  <a:pt x="1174565" y="3616135"/>
                </a:lnTo>
                <a:lnTo>
                  <a:pt x="1200731" y="3616135"/>
                </a:lnTo>
                <a:lnTo>
                  <a:pt x="1257181" y="3616135"/>
                </a:lnTo>
                <a:lnTo>
                  <a:pt x="1257181" y="3616135"/>
                </a:lnTo>
                <a:lnTo>
                  <a:pt x="1283349" y="3616135"/>
                </a:lnTo>
                <a:lnTo>
                  <a:pt x="1445497" y="3616135"/>
                </a:lnTo>
                <a:lnTo>
                  <a:pt x="1578669" y="3616135"/>
                </a:lnTo>
                <a:lnTo>
                  <a:pt x="1578671" y="3616135"/>
                </a:lnTo>
                <a:lnTo>
                  <a:pt x="1604836" y="3616135"/>
                </a:lnTo>
                <a:lnTo>
                  <a:pt x="1766985" y="3616135"/>
                </a:lnTo>
                <a:lnTo>
                  <a:pt x="1849602" y="3616135"/>
                </a:lnTo>
                <a:lnTo>
                  <a:pt x="1885727" y="3616135"/>
                </a:lnTo>
                <a:lnTo>
                  <a:pt x="1978766" y="3616135"/>
                </a:lnTo>
                <a:lnTo>
                  <a:pt x="2171091" y="3616135"/>
                </a:lnTo>
                <a:lnTo>
                  <a:pt x="2191603" y="3616135"/>
                </a:lnTo>
                <a:lnTo>
                  <a:pt x="2207215" y="3616135"/>
                </a:lnTo>
                <a:lnTo>
                  <a:pt x="2274089" y="3616135"/>
                </a:lnTo>
                <a:lnTo>
                  <a:pt x="2274090" y="3616135"/>
                </a:lnTo>
                <a:lnTo>
                  <a:pt x="2289833" y="3616135"/>
                </a:lnTo>
                <a:lnTo>
                  <a:pt x="2300256" y="3616135"/>
                </a:lnTo>
                <a:lnTo>
                  <a:pt x="2356706" y="3616135"/>
                </a:lnTo>
                <a:lnTo>
                  <a:pt x="2356706" y="3616135"/>
                </a:lnTo>
                <a:lnTo>
                  <a:pt x="2382874" y="3616135"/>
                </a:lnTo>
                <a:lnTo>
                  <a:pt x="2418997" y="3616135"/>
                </a:lnTo>
                <a:lnTo>
                  <a:pt x="2611322" y="3616135"/>
                </a:lnTo>
                <a:lnTo>
                  <a:pt x="2678193" y="3616135"/>
                </a:lnTo>
                <a:lnTo>
                  <a:pt x="2678196" y="3616135"/>
                </a:lnTo>
                <a:lnTo>
                  <a:pt x="2704361" y="3616135"/>
                </a:lnTo>
                <a:lnTo>
                  <a:pt x="2740485" y="3616135"/>
                </a:lnTo>
                <a:lnTo>
                  <a:pt x="2823103" y="3616135"/>
                </a:lnTo>
                <a:lnTo>
                  <a:pt x="2985252" y="3616135"/>
                </a:lnTo>
                <a:lnTo>
                  <a:pt x="3144591" y="3616135"/>
                </a:lnTo>
                <a:lnTo>
                  <a:pt x="3306740" y="3616135"/>
                </a:lnTo>
                <a:lnTo>
                  <a:pt x="3389358" y="3616135"/>
                </a:lnTo>
                <a:lnTo>
                  <a:pt x="3518522" y="3616135"/>
                </a:lnTo>
                <a:lnTo>
                  <a:pt x="3710846" y="3616135"/>
                </a:lnTo>
                <a:lnTo>
                  <a:pt x="3840010" y="3616135"/>
                </a:lnTo>
                <a:lnTo>
                  <a:pt x="3922628" y="3616135"/>
                </a:lnTo>
                <a:lnTo>
                  <a:pt x="4244116" y="3616135"/>
                </a:lnTo>
                <a:cubicBezTo>
                  <a:pt x="4403509" y="3616135"/>
                  <a:pt x="4531778" y="3503021"/>
                  <a:pt x="4531778" y="3364311"/>
                </a:cubicBezTo>
                <a:close/>
              </a:path>
            </a:pathLst>
          </a:custGeom>
          <a:solidFill>
            <a:srgbClr val="EC7C69"/>
          </a:solidFill>
          <a:ln w="24491"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E279DB60-909F-2019-89B2-E3D78099FECF}"/>
              </a:ext>
            </a:extLst>
          </p:cNvPr>
          <p:cNvSpPr>
            <a:spLocks noGrp="1"/>
          </p:cNvSpPr>
          <p:nvPr>
            <p:ph type="body" sz="quarter" idx="16"/>
          </p:nvPr>
        </p:nvSpPr>
        <p:spPr>
          <a:xfrm>
            <a:off x="647111" y="70538"/>
            <a:ext cx="10430375" cy="803654"/>
          </a:xfrm>
        </p:spPr>
        <p:txBody>
          <a:bodyPr/>
          <a:lstStyle/>
          <a:p>
            <a:pPr>
              <a:lnSpc>
                <a:spcPts val="3720"/>
              </a:lnSpc>
            </a:pPr>
            <a:r>
              <a:rPr lang="en-US" dirty="0"/>
              <a:t>Leer hoe u uw ideeën op belangrijke gebieden in kaart kunt brengen</a:t>
            </a:r>
          </a:p>
          <a:p>
            <a:pPr>
              <a:lnSpc>
                <a:spcPts val="3720"/>
              </a:lnSpc>
            </a:pPr>
            <a:endParaRPr lang="en-US" dirty="0"/>
          </a:p>
        </p:txBody>
      </p:sp>
      <p:sp>
        <p:nvSpPr>
          <p:cNvPr id="6" name="Text Placeholder 5">
            <a:extLst>
              <a:ext uri="{FF2B5EF4-FFF2-40B4-BE49-F238E27FC236}">
                <a16:creationId xmlns:a16="http://schemas.microsoft.com/office/drawing/2014/main" id="{719B2653-2073-D43B-F009-CA2DD245484F}"/>
              </a:ext>
            </a:extLst>
          </p:cNvPr>
          <p:cNvSpPr>
            <a:spLocks noGrp="1"/>
          </p:cNvSpPr>
          <p:nvPr>
            <p:ph type="body" sz="quarter" idx="19"/>
          </p:nvPr>
        </p:nvSpPr>
        <p:spPr>
          <a:xfrm>
            <a:off x="653780" y="1541767"/>
            <a:ext cx="9165469" cy="803654"/>
          </a:xfrm>
        </p:spPr>
        <p:txBody>
          <a:bodyPr/>
          <a:lstStyle/>
          <a:p>
            <a:pPr>
              <a:lnSpc>
                <a:spcPts val="2900"/>
              </a:lnSpc>
            </a:pPr>
            <a:r>
              <a:rPr lang="en-US" dirty="0"/>
              <a:t>Klant-/gastsegmenten - Wie is uw ideale gast?</a:t>
            </a:r>
          </a:p>
          <a:p>
            <a:pPr>
              <a:lnSpc>
                <a:spcPts val="2900"/>
              </a:lnSpc>
            </a:pPr>
            <a:endParaRPr lang="en-US" dirty="0"/>
          </a:p>
        </p:txBody>
      </p:sp>
      <p:cxnSp>
        <p:nvCxnSpPr>
          <p:cNvPr id="2" name="Straight Connector 1">
            <a:extLst>
              <a:ext uri="{FF2B5EF4-FFF2-40B4-BE49-F238E27FC236}">
                <a16:creationId xmlns:a16="http://schemas.microsoft.com/office/drawing/2014/main" id="{6C4AE3EB-045A-78F7-3548-8338F5074E1A}"/>
              </a:ext>
            </a:extLst>
          </p:cNvPr>
          <p:cNvCxnSpPr>
            <a:cxnSpLocks/>
          </p:cNvCxnSpPr>
          <p:nvPr/>
        </p:nvCxnSpPr>
        <p:spPr>
          <a:xfrm>
            <a:off x="0" y="1207979"/>
            <a:ext cx="1108415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BADB839F-92AF-60B6-8B88-797B2C4DA786}"/>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14</a:t>
            </a:fld>
            <a:endParaRPr lang="fr-CA" sz="1200" dirty="0"/>
          </a:p>
        </p:txBody>
      </p:sp>
      <p:sp>
        <p:nvSpPr>
          <p:cNvPr id="10" name="Text Placeholder 4">
            <a:extLst>
              <a:ext uri="{FF2B5EF4-FFF2-40B4-BE49-F238E27FC236}">
                <a16:creationId xmlns:a16="http://schemas.microsoft.com/office/drawing/2014/main" id="{FE2EDF7C-2A3C-FB9A-E001-D9602E593E3D}"/>
              </a:ext>
            </a:extLst>
          </p:cNvPr>
          <p:cNvSpPr txBox="1">
            <a:spLocks/>
          </p:cNvSpPr>
          <p:nvPr/>
        </p:nvSpPr>
        <p:spPr>
          <a:xfrm>
            <a:off x="653780" y="2369043"/>
            <a:ext cx="6610522" cy="4085950"/>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200" dirty="0">
                <a:solidFill>
                  <a:srgbClr val="414141"/>
                </a:solidFill>
              </a:rPr>
              <a:t>Door inzicht te krijgen in uw gastsegmenten kunt u uw marketinginspanningen personaliseren en een werkelijk unieke ervaring creëren. Dit kunnen zijn: </a:t>
            </a:r>
          </a:p>
          <a:p>
            <a:pPr>
              <a:lnSpc>
                <a:spcPts val="2240"/>
              </a:lnSpc>
            </a:pPr>
            <a:endParaRPr lang="en-GB" sz="2200" dirty="0">
              <a:solidFill>
                <a:srgbClr val="414141"/>
              </a:solidFill>
            </a:endParaRPr>
          </a:p>
          <a:p>
            <a:pPr marL="342900" indent="-342900">
              <a:lnSpc>
                <a:spcPts val="2240"/>
              </a:lnSpc>
              <a:buClr>
                <a:srgbClr val="459597"/>
              </a:buClr>
              <a:buFont typeface="Arial" panose="020B0604020202020204" pitchFamily="34" charset="0"/>
              <a:buChar char="•"/>
            </a:pPr>
            <a:r>
              <a:rPr lang="en-GB" sz="2200" b="1" dirty="0">
                <a:solidFill>
                  <a:srgbClr val="414141"/>
                </a:solidFill>
              </a:rPr>
              <a:t>Vrijetijdsreizigers: </a:t>
            </a:r>
            <a:r>
              <a:rPr lang="en-GB" sz="2200" dirty="0">
                <a:solidFill>
                  <a:srgbClr val="414141"/>
                </a:solidFill>
              </a:rPr>
              <a:t>trekt u gezinnen aan die op zoek zijn naar een ontspannen uitje? Of avonturiers die houden van buitenactiviteiten? Stem uw aanbod hierop af. Denk aan spelletjesavonden voor het hele gezin of samenwerkingen met lokale avontuurlijke gidsen.</a:t>
            </a:r>
          </a:p>
          <a:p>
            <a:pPr marL="342900" indent="-342900">
              <a:lnSpc>
                <a:spcPts val="2240"/>
              </a:lnSpc>
              <a:buClr>
                <a:srgbClr val="459597"/>
              </a:buClr>
              <a:buFont typeface="Arial" panose="020B0604020202020204" pitchFamily="34" charset="0"/>
              <a:buChar char="•"/>
            </a:pPr>
            <a:r>
              <a:rPr lang="en-GB" sz="2200" b="1" dirty="0">
                <a:solidFill>
                  <a:srgbClr val="414141"/>
                </a:solidFill>
              </a:rPr>
              <a:t>Zakenmensen: </a:t>
            </a:r>
            <a:r>
              <a:rPr lang="en-GB" sz="2200" dirty="0">
                <a:solidFill>
                  <a:srgbClr val="414141"/>
                </a:solidFill>
              </a:rPr>
              <a:t>richt u zich op drukke executives? Bied dan doordeweekse ontbijtpakketten aan met meeneemopties of werkplekken op de kamer. Werk samen met lokale bedrijven om zakelijke kortingen aan te bieden.</a:t>
            </a:r>
          </a:p>
          <a:p>
            <a:pPr>
              <a:lnSpc>
                <a:spcPts val="2240"/>
              </a:lnSpc>
            </a:pPr>
            <a:endParaRPr lang="en-GB" sz="2200" dirty="0">
              <a:solidFill>
                <a:srgbClr val="414141"/>
              </a:solidFill>
            </a:endParaRPr>
          </a:p>
          <a:p>
            <a:pPr>
              <a:lnSpc>
                <a:spcPts val="2240"/>
              </a:lnSpc>
            </a:pPr>
            <a:endParaRPr lang="en-US" sz="2200" dirty="0">
              <a:solidFill>
                <a:srgbClr val="414141"/>
              </a:solidFill>
            </a:endParaRPr>
          </a:p>
        </p:txBody>
      </p:sp>
      <p:sp>
        <p:nvSpPr>
          <p:cNvPr id="9" name="Text Placeholder 4">
            <a:extLst>
              <a:ext uri="{FF2B5EF4-FFF2-40B4-BE49-F238E27FC236}">
                <a16:creationId xmlns:a16="http://schemas.microsoft.com/office/drawing/2014/main" id="{2592F418-1A8C-CC9E-3A69-3D493E4A48D9}"/>
              </a:ext>
            </a:extLst>
          </p:cNvPr>
          <p:cNvSpPr txBox="1">
            <a:spLocks/>
          </p:cNvSpPr>
          <p:nvPr/>
        </p:nvSpPr>
        <p:spPr>
          <a:xfrm>
            <a:off x="8297842" y="2662979"/>
            <a:ext cx="2900201" cy="1669808"/>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600" b="1" dirty="0">
                <a:solidFill>
                  <a:schemeClr val="bg1"/>
                </a:solidFill>
              </a:rPr>
              <a:t>KLANT </a:t>
            </a:r>
          </a:p>
          <a:p>
            <a:pPr>
              <a:lnSpc>
                <a:spcPts val="2240"/>
              </a:lnSpc>
            </a:pPr>
            <a:r>
              <a:rPr lang="en-GB" sz="2600" b="1" dirty="0">
                <a:solidFill>
                  <a:schemeClr val="bg1"/>
                </a:solidFill>
              </a:rPr>
              <a:t>SEGMENTEN</a:t>
            </a:r>
          </a:p>
          <a:p>
            <a:pPr>
              <a:lnSpc>
                <a:spcPts val="2240"/>
              </a:lnSpc>
            </a:pPr>
            <a:endParaRPr lang="en-GB" sz="2200" b="1" dirty="0">
              <a:solidFill>
                <a:schemeClr val="bg1"/>
              </a:solidFill>
            </a:endParaRPr>
          </a:p>
          <a:p>
            <a:pPr>
              <a:lnSpc>
                <a:spcPts val="2240"/>
              </a:lnSpc>
            </a:pPr>
            <a:endParaRPr lang="en-GB" sz="2200" b="1" dirty="0">
              <a:solidFill>
                <a:schemeClr val="bg1"/>
              </a:solidFill>
            </a:endParaRPr>
          </a:p>
          <a:p>
            <a:pPr>
              <a:lnSpc>
                <a:spcPts val="2240"/>
              </a:lnSpc>
            </a:pPr>
            <a:r>
              <a:rPr lang="en-GB" sz="2200" dirty="0">
                <a:solidFill>
                  <a:schemeClr val="bg1"/>
                </a:solidFill>
              </a:rPr>
              <a:t>Segmenteer uw klanten op basis van hun behoeften, gedrag en andere kenmerken die van invloed zijn op hoe zij uw producten of diensten waarderen.</a:t>
            </a:r>
          </a:p>
          <a:p>
            <a:pPr>
              <a:lnSpc>
                <a:spcPts val="2240"/>
              </a:lnSpc>
            </a:pPr>
            <a:endParaRPr lang="en-GB" sz="2200" dirty="0">
              <a:solidFill>
                <a:schemeClr val="bg1"/>
              </a:solidFill>
            </a:endParaRPr>
          </a:p>
          <a:p>
            <a:pPr>
              <a:lnSpc>
                <a:spcPts val="2240"/>
              </a:lnSpc>
            </a:pPr>
            <a:endParaRPr lang="en-US" sz="2200" dirty="0">
              <a:solidFill>
                <a:schemeClr val="bg1"/>
              </a:solidFill>
            </a:endParaRPr>
          </a:p>
        </p:txBody>
      </p:sp>
      <p:pic>
        <p:nvPicPr>
          <p:cNvPr id="3" name="Graphic 14" descr="Puzzle pieces outline">
            <a:extLst>
              <a:ext uri="{FF2B5EF4-FFF2-40B4-BE49-F238E27FC236}">
                <a16:creationId xmlns:a16="http://schemas.microsoft.com/office/drawing/2014/main" id="{140418A6-BFB7-9018-B1FB-9024480701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3932" y="2479427"/>
            <a:ext cx="878374" cy="878374"/>
          </a:xfrm>
          <a:prstGeom prst="rect">
            <a:avLst/>
          </a:prstGeom>
        </p:spPr>
      </p:pic>
      <p:cxnSp>
        <p:nvCxnSpPr>
          <p:cNvPr id="7" name="Straight Connector 6">
            <a:extLst>
              <a:ext uri="{FF2B5EF4-FFF2-40B4-BE49-F238E27FC236}">
                <a16:creationId xmlns:a16="http://schemas.microsoft.com/office/drawing/2014/main" id="{DEEAD348-D330-B15C-2F7B-6089F3DA99D5}"/>
              </a:ext>
            </a:extLst>
          </p:cNvPr>
          <p:cNvCxnSpPr>
            <a:cxnSpLocks/>
            <a:endCxn id="14" idx="23"/>
          </p:cNvCxnSpPr>
          <p:nvPr/>
        </p:nvCxnSpPr>
        <p:spPr>
          <a:xfrm>
            <a:off x="8011180" y="3597993"/>
            <a:ext cx="3616133" cy="62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86E4227F-3BAD-946F-834E-E61CC79DBEE0}"/>
              </a:ext>
            </a:extLst>
          </p:cNvPr>
          <p:cNvSpPr txBox="1"/>
          <p:nvPr/>
        </p:nvSpPr>
        <p:spPr>
          <a:xfrm>
            <a:off x="647111" y="6146195"/>
            <a:ext cx="736406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655638" algn="l"/>
              </a:tabLst>
            </a:pPr>
            <a:r>
              <a:rPr lang="en-IE" sz="1100" dirty="0">
                <a:solidFill>
                  <a:srgbClr val="414141"/>
                </a:solidFill>
                <a:latin typeface="Calibri" panose="020F0502020204030204" pitchFamily="34" charset="0"/>
                <a:cs typeface="Calibri" panose="020F0502020204030204" pitchFamily="34" charset="0"/>
              </a:rPr>
              <a:t>Bron: </a:t>
            </a:r>
            <a:r>
              <a:rPr lang="en-IE" sz="1100" dirty="0">
                <a:solidFill>
                  <a:srgbClr val="459597"/>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https://businessandplans.com/bed-and-breakfast-business-model-canvas-a-complete-guide/</a:t>
            </a:r>
            <a:endParaRPr lang="en-IE" sz="1100" dirty="0">
              <a:solidFill>
                <a:srgbClr val="459597"/>
              </a:solidFill>
              <a:latin typeface="Calibri" panose="020F0502020204030204" pitchFamily="34" charset="0"/>
              <a:cs typeface="Calibri" panose="020F0502020204030204" pitchFamily="34" charset="0"/>
            </a:endParaRPr>
          </a:p>
          <a:p>
            <a:pPr>
              <a:tabLst>
                <a:tab pos="655638" algn="l"/>
              </a:tabLst>
            </a:pPr>
            <a:r>
              <a:rPr lang="en-IE" sz="1100" dirty="0">
                <a:solidFill>
                  <a:srgbClr val="459597"/>
                </a:solidFill>
                <a:latin typeface="Calibri" panose="020F0502020204030204" pitchFamily="34" charset="0"/>
                <a:cs typeface="Calibri" panose="020F0502020204030204" pitchFamily="34" charset="0"/>
              </a:rPr>
              <a:t> 	</a:t>
            </a:r>
            <a:r>
              <a:rPr lang="en-US" sz="1100" i="1" dirty="0">
                <a:solidFill>
                  <a:srgbClr val="459597"/>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https://www.smartsheet.com/sites/default/files/2024-04/IC-Simple-Business-Model-Canvas-Template-for-    PowerpointExample_Powerpoint.pptx?srsltid=AfmBOop_I2pyimagKBejfl-xt8tteTukVJU7-7NT-CG1nWOo8ROqfG6t</a:t>
            </a:r>
            <a:r>
              <a:rPr lang="en-US" sz="1100" i="1" dirty="0">
                <a:solidFill>
                  <a:srgbClr val="459597"/>
                </a:solidFill>
                <a:latin typeface="Calibri" panose="020F0502020204030204" pitchFamily="34" charset="0"/>
                <a:cs typeface="Calibri" panose="020F0502020204030204" pitchFamily="34" charset="0"/>
              </a:rPr>
              <a:t> </a:t>
            </a:r>
            <a:endParaRPr lang="en-IE" sz="1100" dirty="0">
              <a:solidFill>
                <a:srgbClr val="459597"/>
              </a:solidFill>
              <a:latin typeface="Calibri" panose="020F0502020204030204" pitchFamily="34" charset="0"/>
              <a:cs typeface="Calibri" panose="020F0502020204030204" pitchFamily="34" charset="0"/>
            </a:endParaRPr>
          </a:p>
          <a:p>
            <a:pPr>
              <a:tabLst>
                <a:tab pos="655638" algn="l"/>
              </a:tabLst>
            </a:pPr>
            <a:endParaRPr lang="en-IE" sz="1100" dirty="0">
              <a:solidFill>
                <a:srgbClr val="41414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350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2F4F7-3CBF-1C70-D178-E691CBA37160}"/>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96C7B859-8D14-711E-D645-01550BD33071}"/>
              </a:ext>
            </a:extLst>
          </p:cNvPr>
          <p:cNvSpPr/>
          <p:nvPr/>
        </p:nvSpPr>
        <p:spPr>
          <a:xfrm rot="5400000" flipH="1">
            <a:off x="7553359" y="2803242"/>
            <a:ext cx="4531778" cy="3616135"/>
          </a:xfrm>
          <a:custGeom>
            <a:avLst/>
            <a:gdLst>
              <a:gd name="connsiteX0" fmla="*/ 4531778 w 4531778"/>
              <a:gd name="connsiteY0" fmla="*/ 3364311 h 3616135"/>
              <a:gd name="connsiteX1" fmla="*/ 4531778 w 4531778"/>
              <a:gd name="connsiteY1" fmla="*/ 3026899 h 3616135"/>
              <a:gd name="connsiteX2" fmla="*/ 4531778 w 4531778"/>
              <a:gd name="connsiteY2" fmla="*/ 2975572 h 3616135"/>
              <a:gd name="connsiteX3" fmla="*/ 4531778 w 4531778"/>
              <a:gd name="connsiteY3" fmla="*/ 2778730 h 3616135"/>
              <a:gd name="connsiteX4" fmla="*/ 4531778 w 4531778"/>
              <a:gd name="connsiteY4" fmla="*/ 2638160 h 3616135"/>
              <a:gd name="connsiteX5" fmla="*/ 4531778 w 4531778"/>
              <a:gd name="connsiteY5" fmla="*/ 2441318 h 3616135"/>
              <a:gd name="connsiteX6" fmla="*/ 4531778 w 4531778"/>
              <a:gd name="connsiteY6" fmla="*/ 2389991 h 3616135"/>
              <a:gd name="connsiteX7" fmla="*/ 4531778 w 4531778"/>
              <a:gd name="connsiteY7" fmla="*/ 2052579 h 3616135"/>
              <a:gd name="connsiteX8" fmla="*/ 4531778 w 4531778"/>
              <a:gd name="connsiteY8" fmla="*/ 1311736 h 3616135"/>
              <a:gd name="connsiteX9" fmla="*/ 4531778 w 4531778"/>
              <a:gd name="connsiteY9" fmla="*/ 974322 h 3616135"/>
              <a:gd name="connsiteX10" fmla="*/ 4531778 w 4531778"/>
              <a:gd name="connsiteY10" fmla="*/ 922997 h 3616135"/>
              <a:gd name="connsiteX11" fmla="*/ 4531778 w 4531778"/>
              <a:gd name="connsiteY11" fmla="*/ 726154 h 3616135"/>
              <a:gd name="connsiteX12" fmla="*/ 4531778 w 4531778"/>
              <a:gd name="connsiteY12" fmla="*/ 585584 h 3616135"/>
              <a:gd name="connsiteX13" fmla="*/ 4531778 w 4531778"/>
              <a:gd name="connsiteY13" fmla="*/ 388740 h 3616135"/>
              <a:gd name="connsiteX14" fmla="*/ 4531778 w 4531778"/>
              <a:gd name="connsiteY14" fmla="*/ 337415 h 3616135"/>
              <a:gd name="connsiteX15" fmla="*/ 4531778 w 4531778"/>
              <a:gd name="connsiteY15" fmla="*/ 3 h 3616135"/>
              <a:gd name="connsiteX16" fmla="*/ 4210289 w 4531778"/>
              <a:gd name="connsiteY16" fmla="*/ 3 h 3616135"/>
              <a:gd name="connsiteX17" fmla="*/ 4127672 w 4531778"/>
              <a:gd name="connsiteY17" fmla="*/ 3 h 3616135"/>
              <a:gd name="connsiteX18" fmla="*/ 3998508 w 4531778"/>
              <a:gd name="connsiteY18" fmla="*/ 3 h 3616135"/>
              <a:gd name="connsiteX19" fmla="*/ 3806183 w 4531778"/>
              <a:gd name="connsiteY19" fmla="*/ 3 h 3616135"/>
              <a:gd name="connsiteX20" fmla="*/ 3677018 w 4531778"/>
              <a:gd name="connsiteY20" fmla="*/ 3 h 3616135"/>
              <a:gd name="connsiteX21" fmla="*/ 3594402 w 4531778"/>
              <a:gd name="connsiteY21" fmla="*/ 3 h 3616135"/>
              <a:gd name="connsiteX22" fmla="*/ 3432253 w 4531778"/>
              <a:gd name="connsiteY22" fmla="*/ 3 h 3616135"/>
              <a:gd name="connsiteX23" fmla="*/ 3272912 w 4531778"/>
              <a:gd name="connsiteY23" fmla="*/ 3 h 3616135"/>
              <a:gd name="connsiteX24" fmla="*/ 3110764 w 4531778"/>
              <a:gd name="connsiteY24" fmla="*/ 3 h 3616135"/>
              <a:gd name="connsiteX25" fmla="*/ 3028147 w 4531778"/>
              <a:gd name="connsiteY25" fmla="*/ 3 h 3616135"/>
              <a:gd name="connsiteX26" fmla="*/ 2992023 w 4531778"/>
              <a:gd name="connsiteY26" fmla="*/ 3 h 3616135"/>
              <a:gd name="connsiteX27" fmla="*/ 2965854 w 4531778"/>
              <a:gd name="connsiteY27" fmla="*/ 3 h 3616135"/>
              <a:gd name="connsiteX28" fmla="*/ 2965854 w 4531778"/>
              <a:gd name="connsiteY28" fmla="*/ 0 h 3616135"/>
              <a:gd name="connsiteX29" fmla="*/ 2644365 w 4531778"/>
              <a:gd name="connsiteY29" fmla="*/ 0 h 3616135"/>
              <a:gd name="connsiteX30" fmla="*/ 2561748 w 4531778"/>
              <a:gd name="connsiteY30" fmla="*/ 0 h 3616135"/>
              <a:gd name="connsiteX31" fmla="*/ 2432583 w 4531778"/>
              <a:gd name="connsiteY31" fmla="*/ 0 h 3616135"/>
              <a:gd name="connsiteX32" fmla="*/ 2240260 w 4531778"/>
              <a:gd name="connsiteY32" fmla="*/ 0 h 3616135"/>
              <a:gd name="connsiteX33" fmla="*/ 2191604 w 4531778"/>
              <a:gd name="connsiteY33" fmla="*/ 0 h 3616135"/>
              <a:gd name="connsiteX34" fmla="*/ 2191604 w 4531778"/>
              <a:gd name="connsiteY34" fmla="*/ 3 h 3616135"/>
              <a:gd name="connsiteX35" fmla="*/ 2173388 w 4531778"/>
              <a:gd name="connsiteY35" fmla="*/ 3 h 3616135"/>
              <a:gd name="connsiteX36" fmla="*/ 2137263 w 4531778"/>
              <a:gd name="connsiteY36" fmla="*/ 3 h 3616135"/>
              <a:gd name="connsiteX37" fmla="*/ 2054647 w 4531778"/>
              <a:gd name="connsiteY37" fmla="*/ 3 h 3616135"/>
              <a:gd name="connsiteX38" fmla="*/ 1892499 w 4531778"/>
              <a:gd name="connsiteY38" fmla="*/ 3 h 3616135"/>
              <a:gd name="connsiteX39" fmla="*/ 1866329 w 4531778"/>
              <a:gd name="connsiteY39" fmla="*/ 3 h 3616135"/>
              <a:gd name="connsiteX40" fmla="*/ 1866329 w 4531778"/>
              <a:gd name="connsiteY40" fmla="*/ 0 h 3616135"/>
              <a:gd name="connsiteX41" fmla="*/ 1544840 w 4531778"/>
              <a:gd name="connsiteY41" fmla="*/ 0 h 3616135"/>
              <a:gd name="connsiteX42" fmla="*/ 1462223 w 4531778"/>
              <a:gd name="connsiteY42" fmla="*/ 0 h 3616135"/>
              <a:gd name="connsiteX43" fmla="*/ 1426098 w 4531778"/>
              <a:gd name="connsiteY43" fmla="*/ 0 h 3616135"/>
              <a:gd name="connsiteX44" fmla="*/ 1333058 w 4531778"/>
              <a:gd name="connsiteY44" fmla="*/ 0 h 3616135"/>
              <a:gd name="connsiteX45" fmla="*/ 1140735 w 4531778"/>
              <a:gd name="connsiteY45" fmla="*/ 0 h 3616135"/>
              <a:gd name="connsiteX46" fmla="*/ 1104610 w 4531778"/>
              <a:gd name="connsiteY46" fmla="*/ 0 h 3616135"/>
              <a:gd name="connsiteX47" fmla="*/ 1099527 w 4531778"/>
              <a:gd name="connsiteY47" fmla="*/ 0 h 3616135"/>
              <a:gd name="connsiteX48" fmla="*/ 1092078 w 4531778"/>
              <a:gd name="connsiteY48" fmla="*/ 0 h 3616135"/>
              <a:gd name="connsiteX49" fmla="*/ 1092078 w 4531778"/>
              <a:gd name="connsiteY49" fmla="*/ 3 h 3616135"/>
              <a:gd name="connsiteX50" fmla="*/ 1037738 w 4531778"/>
              <a:gd name="connsiteY50" fmla="*/ 3 h 3616135"/>
              <a:gd name="connsiteX51" fmla="*/ 955121 w 4531778"/>
              <a:gd name="connsiteY51" fmla="*/ 3 h 3616135"/>
              <a:gd name="connsiteX52" fmla="*/ 633632 w 4531778"/>
              <a:gd name="connsiteY52" fmla="*/ 3 h 3616135"/>
              <a:gd name="connsiteX53" fmla="*/ 326573 w 4531778"/>
              <a:gd name="connsiteY53" fmla="*/ 3 h 3616135"/>
              <a:gd name="connsiteX54" fmla="*/ 326573 w 4531778"/>
              <a:gd name="connsiteY54" fmla="*/ 0 h 3616135"/>
              <a:gd name="connsiteX55" fmla="*/ 5085 w 4531778"/>
              <a:gd name="connsiteY55" fmla="*/ 0 h 3616135"/>
              <a:gd name="connsiteX56" fmla="*/ 1 w 4531778"/>
              <a:gd name="connsiteY56" fmla="*/ 0 h 3616135"/>
              <a:gd name="connsiteX57" fmla="*/ 1 w 4531778"/>
              <a:gd name="connsiteY57" fmla="*/ 28076 h 3616135"/>
              <a:gd name="connsiteX58" fmla="*/ 1 w 4531778"/>
              <a:gd name="connsiteY58" fmla="*/ 349565 h 3616135"/>
              <a:gd name="connsiteX59" fmla="*/ 0 w 4531778"/>
              <a:gd name="connsiteY59" fmla="*/ 349565 h 3616135"/>
              <a:gd name="connsiteX60" fmla="*/ 0 w 4531778"/>
              <a:gd name="connsiteY60" fmla="*/ 656625 h 3616135"/>
              <a:gd name="connsiteX61" fmla="*/ 0 w 4531778"/>
              <a:gd name="connsiteY61" fmla="*/ 935146 h 3616135"/>
              <a:gd name="connsiteX62" fmla="*/ 0 w 4531778"/>
              <a:gd name="connsiteY62" fmla="*/ 978112 h 3616135"/>
              <a:gd name="connsiteX63" fmla="*/ 0 w 4531778"/>
              <a:gd name="connsiteY63" fmla="*/ 1060729 h 3616135"/>
              <a:gd name="connsiteX64" fmla="*/ 0 w 4531778"/>
              <a:gd name="connsiteY64" fmla="*/ 1115069 h 3616135"/>
              <a:gd name="connsiteX65" fmla="*/ 0 w 4531778"/>
              <a:gd name="connsiteY65" fmla="*/ 1242206 h 3616135"/>
              <a:gd name="connsiteX66" fmla="*/ 0 w 4531778"/>
              <a:gd name="connsiteY66" fmla="*/ 1563693 h 3616135"/>
              <a:gd name="connsiteX67" fmla="*/ 0 w 4531778"/>
              <a:gd name="connsiteY67" fmla="*/ 1646311 h 3616135"/>
              <a:gd name="connsiteX68" fmla="*/ 0 w 4531778"/>
              <a:gd name="connsiteY68" fmla="*/ 1700650 h 3616135"/>
              <a:gd name="connsiteX69" fmla="*/ 1 w 4531778"/>
              <a:gd name="connsiteY69" fmla="*/ 1700650 h 3616135"/>
              <a:gd name="connsiteX70" fmla="*/ 1 w 4531778"/>
              <a:gd name="connsiteY70" fmla="*/ 1749306 h 3616135"/>
              <a:gd name="connsiteX71" fmla="*/ 1 w 4531778"/>
              <a:gd name="connsiteY71" fmla="*/ 1889320 h 3616135"/>
              <a:gd name="connsiteX72" fmla="*/ 0 w 4531778"/>
              <a:gd name="connsiteY72" fmla="*/ 1889320 h 3616135"/>
              <a:gd name="connsiteX73" fmla="*/ 0 w 4531778"/>
              <a:gd name="connsiteY73" fmla="*/ 1915489 h 3616135"/>
              <a:gd name="connsiteX74" fmla="*/ 0 w 4531778"/>
              <a:gd name="connsiteY74" fmla="*/ 2196379 h 3616135"/>
              <a:gd name="connsiteX75" fmla="*/ 0 w 4531778"/>
              <a:gd name="connsiteY75" fmla="*/ 2474901 h 3616135"/>
              <a:gd name="connsiteX76" fmla="*/ 0 w 4531778"/>
              <a:gd name="connsiteY76" fmla="*/ 2501070 h 3616135"/>
              <a:gd name="connsiteX77" fmla="*/ 0 w 4531778"/>
              <a:gd name="connsiteY77" fmla="*/ 2517868 h 3616135"/>
              <a:gd name="connsiteX78" fmla="*/ 0 w 4531778"/>
              <a:gd name="connsiteY78" fmla="*/ 2600484 h 3616135"/>
              <a:gd name="connsiteX79" fmla="*/ 0 w 4531778"/>
              <a:gd name="connsiteY79" fmla="*/ 2729649 h 3616135"/>
              <a:gd name="connsiteX80" fmla="*/ 0 w 4531778"/>
              <a:gd name="connsiteY80" fmla="*/ 2781959 h 3616135"/>
              <a:gd name="connsiteX81" fmla="*/ 0 w 4531778"/>
              <a:gd name="connsiteY81" fmla="*/ 2921973 h 3616135"/>
              <a:gd name="connsiteX82" fmla="*/ 0 w 4531778"/>
              <a:gd name="connsiteY82" fmla="*/ 3030554 h 3616135"/>
              <a:gd name="connsiteX83" fmla="*/ 0 w 4531778"/>
              <a:gd name="connsiteY83" fmla="*/ 3103449 h 3616135"/>
              <a:gd name="connsiteX84" fmla="*/ 0 w 4531778"/>
              <a:gd name="connsiteY84" fmla="*/ 3186065 h 3616135"/>
              <a:gd name="connsiteX85" fmla="*/ 0 w 4531778"/>
              <a:gd name="connsiteY85" fmla="*/ 3315230 h 3616135"/>
              <a:gd name="connsiteX86" fmla="*/ 0 w 4531778"/>
              <a:gd name="connsiteY86" fmla="*/ 3507554 h 3616135"/>
              <a:gd name="connsiteX87" fmla="*/ 0 w 4531778"/>
              <a:gd name="connsiteY87" fmla="*/ 3616135 h 3616135"/>
              <a:gd name="connsiteX88" fmla="*/ 38914 w 4531778"/>
              <a:gd name="connsiteY88" fmla="*/ 3616135 h 3616135"/>
              <a:gd name="connsiteX89" fmla="*/ 38915 w 4531778"/>
              <a:gd name="connsiteY89" fmla="*/ 3616135 h 3616135"/>
              <a:gd name="connsiteX90" fmla="*/ 345972 w 4531778"/>
              <a:gd name="connsiteY90" fmla="*/ 3616135 h 3616135"/>
              <a:gd name="connsiteX91" fmla="*/ 667460 w 4531778"/>
              <a:gd name="connsiteY91" fmla="*/ 3616135 h 3616135"/>
              <a:gd name="connsiteX92" fmla="*/ 750077 w 4531778"/>
              <a:gd name="connsiteY92" fmla="*/ 3616135 h 3616135"/>
              <a:gd name="connsiteX93" fmla="*/ 879241 w 4531778"/>
              <a:gd name="connsiteY93" fmla="*/ 3616135 h 3616135"/>
              <a:gd name="connsiteX94" fmla="*/ 1071566 w 4531778"/>
              <a:gd name="connsiteY94" fmla="*/ 3616135 h 3616135"/>
              <a:gd name="connsiteX95" fmla="*/ 1092078 w 4531778"/>
              <a:gd name="connsiteY95" fmla="*/ 3616135 h 3616135"/>
              <a:gd name="connsiteX96" fmla="*/ 1099525 w 4531778"/>
              <a:gd name="connsiteY96" fmla="*/ 3616135 h 3616135"/>
              <a:gd name="connsiteX97" fmla="*/ 1138439 w 4531778"/>
              <a:gd name="connsiteY97" fmla="*/ 3616135 h 3616135"/>
              <a:gd name="connsiteX98" fmla="*/ 1138440 w 4531778"/>
              <a:gd name="connsiteY98" fmla="*/ 3616135 h 3616135"/>
              <a:gd name="connsiteX99" fmla="*/ 1174564 w 4531778"/>
              <a:gd name="connsiteY99" fmla="*/ 3616135 h 3616135"/>
              <a:gd name="connsiteX100" fmla="*/ 1174565 w 4531778"/>
              <a:gd name="connsiteY100" fmla="*/ 3616135 h 3616135"/>
              <a:gd name="connsiteX101" fmla="*/ 1200731 w 4531778"/>
              <a:gd name="connsiteY101" fmla="*/ 3616135 h 3616135"/>
              <a:gd name="connsiteX102" fmla="*/ 1257181 w 4531778"/>
              <a:gd name="connsiteY102" fmla="*/ 3616135 h 3616135"/>
              <a:gd name="connsiteX103" fmla="*/ 1257181 w 4531778"/>
              <a:gd name="connsiteY103" fmla="*/ 3616135 h 3616135"/>
              <a:gd name="connsiteX104" fmla="*/ 1283349 w 4531778"/>
              <a:gd name="connsiteY104" fmla="*/ 3616135 h 3616135"/>
              <a:gd name="connsiteX105" fmla="*/ 1445497 w 4531778"/>
              <a:gd name="connsiteY105" fmla="*/ 3616135 h 3616135"/>
              <a:gd name="connsiteX106" fmla="*/ 1578669 w 4531778"/>
              <a:gd name="connsiteY106" fmla="*/ 3616135 h 3616135"/>
              <a:gd name="connsiteX107" fmla="*/ 1578671 w 4531778"/>
              <a:gd name="connsiteY107" fmla="*/ 3616135 h 3616135"/>
              <a:gd name="connsiteX108" fmla="*/ 1604836 w 4531778"/>
              <a:gd name="connsiteY108" fmla="*/ 3616135 h 3616135"/>
              <a:gd name="connsiteX109" fmla="*/ 1766985 w 4531778"/>
              <a:gd name="connsiteY109" fmla="*/ 3616135 h 3616135"/>
              <a:gd name="connsiteX110" fmla="*/ 1849602 w 4531778"/>
              <a:gd name="connsiteY110" fmla="*/ 3616135 h 3616135"/>
              <a:gd name="connsiteX111" fmla="*/ 1885727 w 4531778"/>
              <a:gd name="connsiteY111" fmla="*/ 3616135 h 3616135"/>
              <a:gd name="connsiteX112" fmla="*/ 1978766 w 4531778"/>
              <a:gd name="connsiteY112" fmla="*/ 3616135 h 3616135"/>
              <a:gd name="connsiteX113" fmla="*/ 2171091 w 4531778"/>
              <a:gd name="connsiteY113" fmla="*/ 3616135 h 3616135"/>
              <a:gd name="connsiteX114" fmla="*/ 2191603 w 4531778"/>
              <a:gd name="connsiteY114" fmla="*/ 3616135 h 3616135"/>
              <a:gd name="connsiteX115" fmla="*/ 2207215 w 4531778"/>
              <a:gd name="connsiteY115" fmla="*/ 3616135 h 3616135"/>
              <a:gd name="connsiteX116" fmla="*/ 2274089 w 4531778"/>
              <a:gd name="connsiteY116" fmla="*/ 3616135 h 3616135"/>
              <a:gd name="connsiteX117" fmla="*/ 2274090 w 4531778"/>
              <a:gd name="connsiteY117" fmla="*/ 3616135 h 3616135"/>
              <a:gd name="connsiteX118" fmla="*/ 2289833 w 4531778"/>
              <a:gd name="connsiteY118" fmla="*/ 3616135 h 3616135"/>
              <a:gd name="connsiteX119" fmla="*/ 2300256 w 4531778"/>
              <a:gd name="connsiteY119" fmla="*/ 3616135 h 3616135"/>
              <a:gd name="connsiteX120" fmla="*/ 2356706 w 4531778"/>
              <a:gd name="connsiteY120" fmla="*/ 3616135 h 3616135"/>
              <a:gd name="connsiteX121" fmla="*/ 2356706 w 4531778"/>
              <a:gd name="connsiteY121" fmla="*/ 3616135 h 3616135"/>
              <a:gd name="connsiteX122" fmla="*/ 2382874 w 4531778"/>
              <a:gd name="connsiteY122" fmla="*/ 3616135 h 3616135"/>
              <a:gd name="connsiteX123" fmla="*/ 2418997 w 4531778"/>
              <a:gd name="connsiteY123" fmla="*/ 3616135 h 3616135"/>
              <a:gd name="connsiteX124" fmla="*/ 2611322 w 4531778"/>
              <a:gd name="connsiteY124" fmla="*/ 3616135 h 3616135"/>
              <a:gd name="connsiteX125" fmla="*/ 2678193 w 4531778"/>
              <a:gd name="connsiteY125" fmla="*/ 3616135 h 3616135"/>
              <a:gd name="connsiteX126" fmla="*/ 2678196 w 4531778"/>
              <a:gd name="connsiteY126" fmla="*/ 3616135 h 3616135"/>
              <a:gd name="connsiteX127" fmla="*/ 2704361 w 4531778"/>
              <a:gd name="connsiteY127" fmla="*/ 3616135 h 3616135"/>
              <a:gd name="connsiteX128" fmla="*/ 2740485 w 4531778"/>
              <a:gd name="connsiteY128" fmla="*/ 3616135 h 3616135"/>
              <a:gd name="connsiteX129" fmla="*/ 2823103 w 4531778"/>
              <a:gd name="connsiteY129" fmla="*/ 3616135 h 3616135"/>
              <a:gd name="connsiteX130" fmla="*/ 2985252 w 4531778"/>
              <a:gd name="connsiteY130" fmla="*/ 3616135 h 3616135"/>
              <a:gd name="connsiteX131" fmla="*/ 3144591 w 4531778"/>
              <a:gd name="connsiteY131" fmla="*/ 3616135 h 3616135"/>
              <a:gd name="connsiteX132" fmla="*/ 3306740 w 4531778"/>
              <a:gd name="connsiteY132" fmla="*/ 3616135 h 3616135"/>
              <a:gd name="connsiteX133" fmla="*/ 3389358 w 4531778"/>
              <a:gd name="connsiteY133" fmla="*/ 3616135 h 3616135"/>
              <a:gd name="connsiteX134" fmla="*/ 3518522 w 4531778"/>
              <a:gd name="connsiteY134" fmla="*/ 3616135 h 3616135"/>
              <a:gd name="connsiteX135" fmla="*/ 3710846 w 4531778"/>
              <a:gd name="connsiteY135" fmla="*/ 3616135 h 3616135"/>
              <a:gd name="connsiteX136" fmla="*/ 3840010 w 4531778"/>
              <a:gd name="connsiteY136" fmla="*/ 3616135 h 3616135"/>
              <a:gd name="connsiteX137" fmla="*/ 3922628 w 4531778"/>
              <a:gd name="connsiteY137" fmla="*/ 3616135 h 3616135"/>
              <a:gd name="connsiteX138" fmla="*/ 4244116 w 4531778"/>
              <a:gd name="connsiteY138" fmla="*/ 3616135 h 3616135"/>
              <a:gd name="connsiteX139" fmla="*/ 4531778 w 4531778"/>
              <a:gd name="connsiteY139" fmla="*/ 3364311 h 36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31778" h="3616135">
                <a:moveTo>
                  <a:pt x="4531778" y="3364311"/>
                </a:moveTo>
                <a:lnTo>
                  <a:pt x="4531778" y="3026899"/>
                </a:lnTo>
                <a:lnTo>
                  <a:pt x="4531778" y="2975572"/>
                </a:lnTo>
                <a:lnTo>
                  <a:pt x="4531778" y="2778730"/>
                </a:lnTo>
                <a:lnTo>
                  <a:pt x="4531778" y="2638160"/>
                </a:lnTo>
                <a:lnTo>
                  <a:pt x="4531778" y="2441318"/>
                </a:lnTo>
                <a:lnTo>
                  <a:pt x="4531778" y="2389991"/>
                </a:lnTo>
                <a:lnTo>
                  <a:pt x="4531778" y="2052579"/>
                </a:lnTo>
                <a:lnTo>
                  <a:pt x="4531778" y="1311736"/>
                </a:lnTo>
                <a:lnTo>
                  <a:pt x="4531778" y="974322"/>
                </a:lnTo>
                <a:lnTo>
                  <a:pt x="4531778" y="922997"/>
                </a:lnTo>
                <a:lnTo>
                  <a:pt x="4531778" y="726154"/>
                </a:lnTo>
                <a:lnTo>
                  <a:pt x="4531778" y="585584"/>
                </a:lnTo>
                <a:lnTo>
                  <a:pt x="4531778" y="388740"/>
                </a:lnTo>
                <a:lnTo>
                  <a:pt x="4531778" y="337415"/>
                </a:lnTo>
                <a:lnTo>
                  <a:pt x="4531778" y="3"/>
                </a:lnTo>
                <a:lnTo>
                  <a:pt x="4210289" y="3"/>
                </a:lnTo>
                <a:lnTo>
                  <a:pt x="4127672" y="3"/>
                </a:lnTo>
                <a:lnTo>
                  <a:pt x="3998508" y="3"/>
                </a:lnTo>
                <a:lnTo>
                  <a:pt x="3806183" y="3"/>
                </a:lnTo>
                <a:lnTo>
                  <a:pt x="3677018" y="3"/>
                </a:lnTo>
                <a:lnTo>
                  <a:pt x="3594402" y="3"/>
                </a:lnTo>
                <a:lnTo>
                  <a:pt x="3432253" y="3"/>
                </a:lnTo>
                <a:lnTo>
                  <a:pt x="3272912" y="3"/>
                </a:lnTo>
                <a:lnTo>
                  <a:pt x="3110764" y="3"/>
                </a:lnTo>
                <a:lnTo>
                  <a:pt x="3028147" y="3"/>
                </a:lnTo>
                <a:lnTo>
                  <a:pt x="2992023" y="3"/>
                </a:lnTo>
                <a:lnTo>
                  <a:pt x="2965854" y="3"/>
                </a:lnTo>
                <a:lnTo>
                  <a:pt x="2965854" y="0"/>
                </a:lnTo>
                <a:lnTo>
                  <a:pt x="2644365" y="0"/>
                </a:lnTo>
                <a:lnTo>
                  <a:pt x="2561748" y="0"/>
                </a:lnTo>
                <a:lnTo>
                  <a:pt x="2432583" y="0"/>
                </a:lnTo>
                <a:lnTo>
                  <a:pt x="2240260" y="0"/>
                </a:lnTo>
                <a:lnTo>
                  <a:pt x="2191604" y="0"/>
                </a:lnTo>
                <a:lnTo>
                  <a:pt x="2191604" y="3"/>
                </a:lnTo>
                <a:lnTo>
                  <a:pt x="2173388" y="3"/>
                </a:lnTo>
                <a:lnTo>
                  <a:pt x="2137263" y="3"/>
                </a:lnTo>
                <a:lnTo>
                  <a:pt x="2054647" y="3"/>
                </a:lnTo>
                <a:lnTo>
                  <a:pt x="1892499" y="3"/>
                </a:lnTo>
                <a:lnTo>
                  <a:pt x="1866329" y="3"/>
                </a:lnTo>
                <a:lnTo>
                  <a:pt x="1866329" y="0"/>
                </a:lnTo>
                <a:lnTo>
                  <a:pt x="1544840" y="0"/>
                </a:lnTo>
                <a:lnTo>
                  <a:pt x="1462223" y="0"/>
                </a:lnTo>
                <a:lnTo>
                  <a:pt x="1426098" y="0"/>
                </a:lnTo>
                <a:lnTo>
                  <a:pt x="1333058" y="0"/>
                </a:lnTo>
                <a:lnTo>
                  <a:pt x="1140735" y="0"/>
                </a:lnTo>
                <a:lnTo>
                  <a:pt x="1104610" y="0"/>
                </a:lnTo>
                <a:lnTo>
                  <a:pt x="1099527" y="0"/>
                </a:lnTo>
                <a:lnTo>
                  <a:pt x="1092078" y="0"/>
                </a:lnTo>
                <a:lnTo>
                  <a:pt x="1092078" y="3"/>
                </a:lnTo>
                <a:lnTo>
                  <a:pt x="1037738" y="3"/>
                </a:lnTo>
                <a:lnTo>
                  <a:pt x="955121" y="3"/>
                </a:lnTo>
                <a:lnTo>
                  <a:pt x="633632" y="3"/>
                </a:lnTo>
                <a:lnTo>
                  <a:pt x="326573" y="3"/>
                </a:lnTo>
                <a:lnTo>
                  <a:pt x="326573" y="0"/>
                </a:lnTo>
                <a:lnTo>
                  <a:pt x="5085" y="0"/>
                </a:lnTo>
                <a:lnTo>
                  <a:pt x="1" y="0"/>
                </a:lnTo>
                <a:lnTo>
                  <a:pt x="1" y="28076"/>
                </a:lnTo>
                <a:lnTo>
                  <a:pt x="1" y="349565"/>
                </a:lnTo>
                <a:lnTo>
                  <a:pt x="0" y="349565"/>
                </a:lnTo>
                <a:lnTo>
                  <a:pt x="0" y="656625"/>
                </a:lnTo>
                <a:lnTo>
                  <a:pt x="0" y="935146"/>
                </a:lnTo>
                <a:lnTo>
                  <a:pt x="0" y="978112"/>
                </a:lnTo>
                <a:lnTo>
                  <a:pt x="0" y="1060729"/>
                </a:lnTo>
                <a:lnTo>
                  <a:pt x="0" y="1115069"/>
                </a:lnTo>
                <a:lnTo>
                  <a:pt x="0" y="1242206"/>
                </a:lnTo>
                <a:lnTo>
                  <a:pt x="0" y="1563693"/>
                </a:lnTo>
                <a:lnTo>
                  <a:pt x="0" y="1646311"/>
                </a:lnTo>
                <a:lnTo>
                  <a:pt x="0" y="1700650"/>
                </a:lnTo>
                <a:lnTo>
                  <a:pt x="1" y="1700650"/>
                </a:lnTo>
                <a:lnTo>
                  <a:pt x="1" y="1749306"/>
                </a:lnTo>
                <a:lnTo>
                  <a:pt x="1" y="1889320"/>
                </a:lnTo>
                <a:lnTo>
                  <a:pt x="0" y="1889320"/>
                </a:lnTo>
                <a:lnTo>
                  <a:pt x="0" y="1915489"/>
                </a:lnTo>
                <a:lnTo>
                  <a:pt x="0" y="2196379"/>
                </a:lnTo>
                <a:lnTo>
                  <a:pt x="0" y="2474901"/>
                </a:lnTo>
                <a:lnTo>
                  <a:pt x="0" y="2501070"/>
                </a:lnTo>
                <a:lnTo>
                  <a:pt x="0" y="2517868"/>
                </a:lnTo>
                <a:lnTo>
                  <a:pt x="0" y="2600484"/>
                </a:lnTo>
                <a:lnTo>
                  <a:pt x="0" y="2729649"/>
                </a:lnTo>
                <a:lnTo>
                  <a:pt x="0" y="2781959"/>
                </a:lnTo>
                <a:lnTo>
                  <a:pt x="0" y="2921973"/>
                </a:lnTo>
                <a:lnTo>
                  <a:pt x="0" y="3030554"/>
                </a:lnTo>
                <a:lnTo>
                  <a:pt x="0" y="3103449"/>
                </a:lnTo>
                <a:lnTo>
                  <a:pt x="0" y="3186065"/>
                </a:lnTo>
                <a:lnTo>
                  <a:pt x="0" y="3315230"/>
                </a:lnTo>
                <a:lnTo>
                  <a:pt x="0" y="3507554"/>
                </a:lnTo>
                <a:lnTo>
                  <a:pt x="0" y="3616135"/>
                </a:lnTo>
                <a:lnTo>
                  <a:pt x="38914" y="3616135"/>
                </a:lnTo>
                <a:lnTo>
                  <a:pt x="38915" y="3616135"/>
                </a:lnTo>
                <a:lnTo>
                  <a:pt x="345972" y="3616135"/>
                </a:lnTo>
                <a:lnTo>
                  <a:pt x="667460" y="3616135"/>
                </a:lnTo>
                <a:lnTo>
                  <a:pt x="750077" y="3616135"/>
                </a:lnTo>
                <a:lnTo>
                  <a:pt x="879241" y="3616135"/>
                </a:lnTo>
                <a:lnTo>
                  <a:pt x="1071566" y="3616135"/>
                </a:lnTo>
                <a:lnTo>
                  <a:pt x="1092078" y="3616135"/>
                </a:lnTo>
                <a:lnTo>
                  <a:pt x="1099525" y="3616135"/>
                </a:lnTo>
                <a:lnTo>
                  <a:pt x="1138439" y="3616135"/>
                </a:lnTo>
                <a:lnTo>
                  <a:pt x="1138440" y="3616135"/>
                </a:lnTo>
                <a:lnTo>
                  <a:pt x="1174564" y="3616135"/>
                </a:lnTo>
                <a:lnTo>
                  <a:pt x="1174565" y="3616135"/>
                </a:lnTo>
                <a:lnTo>
                  <a:pt x="1200731" y="3616135"/>
                </a:lnTo>
                <a:lnTo>
                  <a:pt x="1257181" y="3616135"/>
                </a:lnTo>
                <a:lnTo>
                  <a:pt x="1257181" y="3616135"/>
                </a:lnTo>
                <a:lnTo>
                  <a:pt x="1283349" y="3616135"/>
                </a:lnTo>
                <a:lnTo>
                  <a:pt x="1445497" y="3616135"/>
                </a:lnTo>
                <a:lnTo>
                  <a:pt x="1578669" y="3616135"/>
                </a:lnTo>
                <a:lnTo>
                  <a:pt x="1578671" y="3616135"/>
                </a:lnTo>
                <a:lnTo>
                  <a:pt x="1604836" y="3616135"/>
                </a:lnTo>
                <a:lnTo>
                  <a:pt x="1766985" y="3616135"/>
                </a:lnTo>
                <a:lnTo>
                  <a:pt x="1849602" y="3616135"/>
                </a:lnTo>
                <a:lnTo>
                  <a:pt x="1885727" y="3616135"/>
                </a:lnTo>
                <a:lnTo>
                  <a:pt x="1978766" y="3616135"/>
                </a:lnTo>
                <a:lnTo>
                  <a:pt x="2171091" y="3616135"/>
                </a:lnTo>
                <a:lnTo>
                  <a:pt x="2191603" y="3616135"/>
                </a:lnTo>
                <a:lnTo>
                  <a:pt x="2207215" y="3616135"/>
                </a:lnTo>
                <a:lnTo>
                  <a:pt x="2274089" y="3616135"/>
                </a:lnTo>
                <a:lnTo>
                  <a:pt x="2274090" y="3616135"/>
                </a:lnTo>
                <a:lnTo>
                  <a:pt x="2289833" y="3616135"/>
                </a:lnTo>
                <a:lnTo>
                  <a:pt x="2300256" y="3616135"/>
                </a:lnTo>
                <a:lnTo>
                  <a:pt x="2356706" y="3616135"/>
                </a:lnTo>
                <a:lnTo>
                  <a:pt x="2356706" y="3616135"/>
                </a:lnTo>
                <a:lnTo>
                  <a:pt x="2382874" y="3616135"/>
                </a:lnTo>
                <a:lnTo>
                  <a:pt x="2418997" y="3616135"/>
                </a:lnTo>
                <a:lnTo>
                  <a:pt x="2611322" y="3616135"/>
                </a:lnTo>
                <a:lnTo>
                  <a:pt x="2678193" y="3616135"/>
                </a:lnTo>
                <a:lnTo>
                  <a:pt x="2678196" y="3616135"/>
                </a:lnTo>
                <a:lnTo>
                  <a:pt x="2704361" y="3616135"/>
                </a:lnTo>
                <a:lnTo>
                  <a:pt x="2740485" y="3616135"/>
                </a:lnTo>
                <a:lnTo>
                  <a:pt x="2823103" y="3616135"/>
                </a:lnTo>
                <a:lnTo>
                  <a:pt x="2985252" y="3616135"/>
                </a:lnTo>
                <a:lnTo>
                  <a:pt x="3144591" y="3616135"/>
                </a:lnTo>
                <a:lnTo>
                  <a:pt x="3306740" y="3616135"/>
                </a:lnTo>
                <a:lnTo>
                  <a:pt x="3389358" y="3616135"/>
                </a:lnTo>
                <a:lnTo>
                  <a:pt x="3518522" y="3616135"/>
                </a:lnTo>
                <a:lnTo>
                  <a:pt x="3710846" y="3616135"/>
                </a:lnTo>
                <a:lnTo>
                  <a:pt x="3840010" y="3616135"/>
                </a:lnTo>
                <a:lnTo>
                  <a:pt x="3922628" y="3616135"/>
                </a:lnTo>
                <a:lnTo>
                  <a:pt x="4244116" y="3616135"/>
                </a:lnTo>
                <a:cubicBezTo>
                  <a:pt x="4403509" y="3616135"/>
                  <a:pt x="4531778" y="3503021"/>
                  <a:pt x="4531778" y="3364311"/>
                </a:cubicBezTo>
                <a:close/>
              </a:path>
            </a:pathLst>
          </a:custGeom>
          <a:solidFill>
            <a:srgbClr val="EC7C69"/>
          </a:solidFill>
          <a:ln w="24491"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738C5F04-B9C4-4D8C-1328-171510D82393}"/>
              </a:ext>
            </a:extLst>
          </p:cNvPr>
          <p:cNvSpPr>
            <a:spLocks noGrp="1"/>
          </p:cNvSpPr>
          <p:nvPr>
            <p:ph type="body" sz="quarter" idx="16"/>
          </p:nvPr>
        </p:nvSpPr>
        <p:spPr>
          <a:xfrm>
            <a:off x="653780" y="233131"/>
            <a:ext cx="10430375" cy="803654"/>
          </a:xfrm>
        </p:spPr>
        <p:txBody>
          <a:bodyPr/>
          <a:lstStyle/>
          <a:p>
            <a:pPr>
              <a:lnSpc>
                <a:spcPts val="3720"/>
              </a:lnSpc>
            </a:pPr>
            <a:r>
              <a:rPr lang="en-US" dirty="0"/>
              <a:t>Leer hoe u uw ideeën op belangrijke gebieden in kaart kunt brengen</a:t>
            </a:r>
          </a:p>
          <a:p>
            <a:pPr>
              <a:lnSpc>
                <a:spcPts val="3720"/>
              </a:lnSpc>
            </a:pPr>
            <a:endParaRPr lang="en-US" dirty="0"/>
          </a:p>
        </p:txBody>
      </p:sp>
      <p:sp>
        <p:nvSpPr>
          <p:cNvPr id="6" name="Text Placeholder 5">
            <a:extLst>
              <a:ext uri="{FF2B5EF4-FFF2-40B4-BE49-F238E27FC236}">
                <a16:creationId xmlns:a16="http://schemas.microsoft.com/office/drawing/2014/main" id="{4BE99E8E-AEFF-7CA1-3E7B-28AF04FBA039}"/>
              </a:ext>
            </a:extLst>
          </p:cNvPr>
          <p:cNvSpPr>
            <a:spLocks noGrp="1"/>
          </p:cNvSpPr>
          <p:nvPr>
            <p:ph type="body" sz="quarter" idx="19"/>
          </p:nvPr>
        </p:nvSpPr>
        <p:spPr>
          <a:xfrm>
            <a:off x="653780" y="1541767"/>
            <a:ext cx="9165469" cy="803654"/>
          </a:xfrm>
        </p:spPr>
        <p:txBody>
          <a:bodyPr/>
          <a:lstStyle/>
          <a:p>
            <a:pPr>
              <a:lnSpc>
                <a:spcPts val="2900"/>
              </a:lnSpc>
            </a:pPr>
            <a:r>
              <a:rPr lang="en-US" dirty="0"/>
              <a:t>Klant-/gastsegmenten - Wie is uw ideale gast?</a:t>
            </a:r>
          </a:p>
          <a:p>
            <a:pPr>
              <a:lnSpc>
                <a:spcPts val="2900"/>
              </a:lnSpc>
            </a:pPr>
            <a:endParaRPr lang="en-US" dirty="0"/>
          </a:p>
        </p:txBody>
      </p:sp>
      <p:cxnSp>
        <p:nvCxnSpPr>
          <p:cNvPr id="2" name="Straight Connector 1">
            <a:extLst>
              <a:ext uri="{FF2B5EF4-FFF2-40B4-BE49-F238E27FC236}">
                <a16:creationId xmlns:a16="http://schemas.microsoft.com/office/drawing/2014/main" id="{17FEE721-215D-B91A-A8A4-984E7CD133CF}"/>
              </a:ext>
            </a:extLst>
          </p:cNvPr>
          <p:cNvCxnSpPr>
            <a:cxnSpLocks/>
          </p:cNvCxnSpPr>
          <p:nvPr/>
        </p:nvCxnSpPr>
        <p:spPr>
          <a:xfrm>
            <a:off x="0" y="1207979"/>
            <a:ext cx="1108415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545FA688-7285-148F-CF5C-39AEC18CE027}"/>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15</a:t>
            </a:fld>
            <a:endParaRPr lang="fr-CA" sz="1200" dirty="0"/>
          </a:p>
        </p:txBody>
      </p:sp>
      <p:sp>
        <p:nvSpPr>
          <p:cNvPr id="10" name="Text Placeholder 4">
            <a:extLst>
              <a:ext uri="{FF2B5EF4-FFF2-40B4-BE49-F238E27FC236}">
                <a16:creationId xmlns:a16="http://schemas.microsoft.com/office/drawing/2014/main" id="{D0794CB7-8A84-63C7-0F02-7D0152EA4EC8}"/>
              </a:ext>
            </a:extLst>
          </p:cNvPr>
          <p:cNvSpPr txBox="1">
            <a:spLocks/>
          </p:cNvSpPr>
          <p:nvPr/>
        </p:nvSpPr>
        <p:spPr>
          <a:xfrm>
            <a:off x="653779" y="2369043"/>
            <a:ext cx="6928127" cy="4085950"/>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200" dirty="0">
                <a:solidFill>
                  <a:srgbClr val="414141"/>
                </a:solidFill>
              </a:rPr>
              <a:t>Door inzicht te krijgen in uw gastensegmenten kunt u uw marketinginspanningen personaliseren en een werkelijk unieke ervaring creëren. Dit kunnen zijn:</a:t>
            </a:r>
          </a:p>
          <a:p>
            <a:pPr marL="342900" indent="-342900">
              <a:lnSpc>
                <a:spcPts val="2240"/>
              </a:lnSpc>
              <a:buFont typeface="Arial" panose="020B0604020202020204" pitchFamily="34" charset="0"/>
              <a:buChar char="•"/>
            </a:pPr>
            <a:endParaRPr lang="en-GB" sz="2200" dirty="0">
              <a:solidFill>
                <a:srgbClr val="414141"/>
              </a:solidFill>
            </a:endParaRPr>
          </a:p>
          <a:p>
            <a:pPr marL="342900" indent="-342900">
              <a:lnSpc>
                <a:spcPts val="2240"/>
              </a:lnSpc>
              <a:buClr>
                <a:srgbClr val="459597"/>
              </a:buClr>
              <a:buFont typeface="Arial" panose="020B0604020202020204" pitchFamily="34" charset="0"/>
              <a:buChar char="•"/>
            </a:pPr>
            <a:r>
              <a:rPr lang="en-GB" sz="2200" b="1" dirty="0">
                <a:solidFill>
                  <a:srgbClr val="414141"/>
                </a:solidFill>
              </a:rPr>
              <a:t>Evenementbezoekers</a:t>
            </a:r>
            <a:r>
              <a:rPr lang="en-GB" sz="2200" dirty="0">
                <a:solidFill>
                  <a:srgbClr val="414141"/>
                </a:solidFill>
              </a:rPr>
              <a:t>: ligt uw B&amp;B in de buurt van een populaire trouwlocatie? Bied uw kamers aan in combinatie met vervoer of speciale voorzieningen voor het bruiloftsfeest.</a:t>
            </a:r>
          </a:p>
          <a:p>
            <a:pPr marL="342900" indent="-342900">
              <a:lnSpc>
                <a:spcPts val="2240"/>
              </a:lnSpc>
              <a:buClr>
                <a:srgbClr val="459597"/>
              </a:buClr>
              <a:buFont typeface="Arial" panose="020B0604020202020204" pitchFamily="34" charset="0"/>
              <a:buChar char="•"/>
            </a:pPr>
            <a:r>
              <a:rPr lang="en-GB" sz="2200" b="1" dirty="0">
                <a:solidFill>
                  <a:srgbClr val="414141"/>
                </a:solidFill>
              </a:rPr>
              <a:t>Zoekers naar speciale gelegenheden</a:t>
            </a:r>
            <a:r>
              <a:rPr lang="en-GB" sz="2200" dirty="0">
                <a:solidFill>
                  <a:srgbClr val="414141"/>
                </a:solidFill>
              </a:rPr>
              <a:t>: Heeft u een charmant, historisch pand? Benadruk de romantische uitstraling ervan met Valentijnsdag-specials of stel een 'staycation'-arrangement samen voor lokale bewoners.</a:t>
            </a:r>
          </a:p>
          <a:p>
            <a:pPr>
              <a:lnSpc>
                <a:spcPts val="2240"/>
              </a:lnSpc>
            </a:pPr>
            <a:endParaRPr lang="en-GB" sz="2200" dirty="0">
              <a:solidFill>
                <a:srgbClr val="414141"/>
              </a:solidFill>
            </a:endParaRPr>
          </a:p>
          <a:p>
            <a:pPr>
              <a:lnSpc>
                <a:spcPts val="2240"/>
              </a:lnSpc>
            </a:pPr>
            <a:endParaRPr lang="en-US" sz="2200" dirty="0">
              <a:solidFill>
                <a:srgbClr val="414141"/>
              </a:solidFill>
            </a:endParaRPr>
          </a:p>
        </p:txBody>
      </p:sp>
      <p:sp>
        <p:nvSpPr>
          <p:cNvPr id="9" name="Text Placeholder 4">
            <a:extLst>
              <a:ext uri="{FF2B5EF4-FFF2-40B4-BE49-F238E27FC236}">
                <a16:creationId xmlns:a16="http://schemas.microsoft.com/office/drawing/2014/main" id="{02D223E8-C729-301E-14C0-C099FE162927}"/>
              </a:ext>
            </a:extLst>
          </p:cNvPr>
          <p:cNvSpPr txBox="1">
            <a:spLocks/>
          </p:cNvSpPr>
          <p:nvPr/>
        </p:nvSpPr>
        <p:spPr>
          <a:xfrm>
            <a:off x="8297842" y="2662979"/>
            <a:ext cx="2900201" cy="1669808"/>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600" b="1" dirty="0">
                <a:solidFill>
                  <a:schemeClr val="bg1"/>
                </a:solidFill>
              </a:rPr>
              <a:t>KLANT </a:t>
            </a:r>
          </a:p>
          <a:p>
            <a:pPr>
              <a:lnSpc>
                <a:spcPts val="2240"/>
              </a:lnSpc>
            </a:pPr>
            <a:r>
              <a:rPr lang="en-GB" sz="2600" b="1" dirty="0">
                <a:solidFill>
                  <a:schemeClr val="bg1"/>
                </a:solidFill>
              </a:rPr>
              <a:t>SEGMENTEN</a:t>
            </a:r>
          </a:p>
          <a:p>
            <a:pPr>
              <a:lnSpc>
                <a:spcPts val="2240"/>
              </a:lnSpc>
            </a:pPr>
            <a:endParaRPr lang="en-GB" sz="2200" b="1" dirty="0">
              <a:solidFill>
                <a:schemeClr val="bg1"/>
              </a:solidFill>
            </a:endParaRPr>
          </a:p>
          <a:p>
            <a:pPr>
              <a:lnSpc>
                <a:spcPts val="2240"/>
              </a:lnSpc>
            </a:pPr>
            <a:endParaRPr lang="en-GB" sz="2200" b="1" dirty="0">
              <a:solidFill>
                <a:schemeClr val="bg1"/>
              </a:solidFill>
            </a:endParaRPr>
          </a:p>
          <a:p>
            <a:pPr>
              <a:lnSpc>
                <a:spcPts val="2240"/>
              </a:lnSpc>
            </a:pPr>
            <a:r>
              <a:rPr lang="en-GB" sz="2200" dirty="0">
                <a:solidFill>
                  <a:schemeClr val="bg1"/>
                </a:solidFill>
              </a:rPr>
              <a:t>Segmenteer uw klanten op basis van hun behoeften, gedrag en andere kenmerken die van invloed zijn op hoe zij uw producten of diensten waarderen.</a:t>
            </a:r>
          </a:p>
          <a:p>
            <a:pPr>
              <a:lnSpc>
                <a:spcPts val="2240"/>
              </a:lnSpc>
            </a:pPr>
            <a:endParaRPr lang="en-GB" sz="2200" dirty="0">
              <a:solidFill>
                <a:schemeClr val="bg1"/>
              </a:solidFill>
            </a:endParaRPr>
          </a:p>
          <a:p>
            <a:pPr>
              <a:lnSpc>
                <a:spcPts val="2240"/>
              </a:lnSpc>
            </a:pPr>
            <a:endParaRPr lang="en-GB" sz="2200" dirty="0">
              <a:solidFill>
                <a:schemeClr val="bg1"/>
              </a:solidFill>
            </a:endParaRPr>
          </a:p>
          <a:p>
            <a:pPr>
              <a:lnSpc>
                <a:spcPts val="2240"/>
              </a:lnSpc>
            </a:pPr>
            <a:endParaRPr lang="en-US" sz="2200" dirty="0">
              <a:solidFill>
                <a:schemeClr val="bg1"/>
              </a:solidFill>
            </a:endParaRPr>
          </a:p>
        </p:txBody>
      </p:sp>
      <p:pic>
        <p:nvPicPr>
          <p:cNvPr id="3" name="Graphic 14" descr="Puzzle pieces outline">
            <a:extLst>
              <a:ext uri="{FF2B5EF4-FFF2-40B4-BE49-F238E27FC236}">
                <a16:creationId xmlns:a16="http://schemas.microsoft.com/office/drawing/2014/main" id="{96708CD5-CC38-38A6-9C7A-2EDC992BC0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3932" y="2479427"/>
            <a:ext cx="878374" cy="878374"/>
          </a:xfrm>
          <a:prstGeom prst="rect">
            <a:avLst/>
          </a:prstGeom>
        </p:spPr>
      </p:pic>
      <p:cxnSp>
        <p:nvCxnSpPr>
          <p:cNvPr id="7" name="Straight Connector 6">
            <a:extLst>
              <a:ext uri="{FF2B5EF4-FFF2-40B4-BE49-F238E27FC236}">
                <a16:creationId xmlns:a16="http://schemas.microsoft.com/office/drawing/2014/main" id="{85B7CA17-2987-1F07-F680-E50E152C8EE8}"/>
              </a:ext>
            </a:extLst>
          </p:cNvPr>
          <p:cNvCxnSpPr>
            <a:cxnSpLocks/>
            <a:endCxn id="14" idx="23"/>
          </p:cNvCxnSpPr>
          <p:nvPr/>
        </p:nvCxnSpPr>
        <p:spPr>
          <a:xfrm>
            <a:off x="8011180" y="3597993"/>
            <a:ext cx="3616133" cy="62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6D410888-8304-C353-DB99-01315D0823CF}"/>
              </a:ext>
            </a:extLst>
          </p:cNvPr>
          <p:cNvSpPr txBox="1"/>
          <p:nvPr/>
        </p:nvSpPr>
        <p:spPr>
          <a:xfrm>
            <a:off x="647111" y="5938480"/>
            <a:ext cx="7364069" cy="9387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655638" algn="l"/>
              </a:tabLst>
            </a:pPr>
            <a:r>
              <a:rPr lang="en-IE" sz="1100" b="1" dirty="0">
                <a:solidFill>
                  <a:srgbClr val="414141"/>
                </a:solidFill>
                <a:latin typeface="Calibri" panose="020F0502020204030204" pitchFamily="34" charset="0"/>
                <a:cs typeface="Calibri" panose="020F0502020204030204" pitchFamily="34" charset="0"/>
              </a:rPr>
              <a:t>Bron: </a:t>
            </a:r>
            <a:r>
              <a:rPr lang="en-IE" sz="1100" dirty="0">
                <a:solidFill>
                  <a:srgbClr val="459597"/>
                </a:solidFill>
                <a:hlinkClick r:id="rId4">
                  <a:extLst>
                    <a:ext uri="{A12FA001-AC4F-418D-AE19-62706E023703}">
                      <ahyp:hlinkClr xmlns:ahyp="http://schemas.microsoft.com/office/drawing/2018/hyperlinkcolor" val="tx"/>
                    </a:ext>
                  </a:extLst>
                </a:hlinkClick>
              </a:rPr>
              <a:t>    https://businessandplans.com/bed-and-breakfast-business-model-canvas-a-complete-guide/</a:t>
            </a:r>
            <a:endParaRPr lang="en-IE" sz="1100" dirty="0">
              <a:solidFill>
                <a:srgbClr val="459597"/>
              </a:solidFill>
            </a:endParaRPr>
          </a:p>
          <a:p>
            <a:pPr>
              <a:tabLst>
                <a:tab pos="655638" algn="l"/>
              </a:tabLst>
            </a:pPr>
            <a:r>
              <a:rPr lang="en-IE" sz="1100" dirty="0">
                <a:solidFill>
                  <a:srgbClr val="459597"/>
                </a:solidFill>
              </a:rPr>
              <a:t>	</a:t>
            </a:r>
            <a:r>
              <a:rPr lang="en-IE" sz="1100" dirty="0">
                <a:solidFill>
                  <a:srgbClr val="459597"/>
                </a:solidFill>
                <a:hlinkClick r:id="rId5">
                  <a:extLst>
                    <a:ext uri="{A12FA001-AC4F-418D-AE19-62706E023703}">
                      <ahyp:hlinkClr xmlns:ahyp="http://schemas.microsoft.com/office/drawing/2018/hyperlinkcolor" val="tx"/>
                    </a:ext>
                  </a:extLst>
                </a:hlinkClick>
              </a:rPr>
              <a:t>https://www.smartsheet.com/sites/default/files/2024-04/IC-Simple-Business-Model-Canvas-Template-for-    Powerpoint-Example_Powerpoint.pptx?srsltid=AfmBOop_I2pyimagKBejfl-xt8tteTukVJU7-7NT-CG1nWOo8ROqfG6t</a:t>
            </a:r>
            <a:endParaRPr lang="en-IE" sz="1100" dirty="0">
              <a:solidFill>
                <a:srgbClr val="459597"/>
              </a:solidFill>
            </a:endParaRPr>
          </a:p>
          <a:p>
            <a:pPr>
              <a:tabLst>
                <a:tab pos="655638" algn="l"/>
              </a:tabLst>
            </a:pPr>
            <a:endParaRPr lang="en-IE" sz="1100" dirty="0">
              <a:solidFill>
                <a:srgbClr val="459597"/>
              </a:solidFill>
            </a:endParaRPr>
          </a:p>
          <a:p>
            <a:pPr>
              <a:tabLst>
                <a:tab pos="655638" algn="l"/>
              </a:tabLst>
            </a:pPr>
            <a:endParaRPr lang="en-IE" sz="1100" dirty="0">
              <a:solidFill>
                <a:srgbClr val="41414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27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15AF7-6D16-0AA3-C706-193A4AA2CA88}"/>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59B95BC4-771D-6628-2AED-FF65D78BDB14}"/>
              </a:ext>
            </a:extLst>
          </p:cNvPr>
          <p:cNvSpPr/>
          <p:nvPr/>
        </p:nvSpPr>
        <p:spPr>
          <a:xfrm rot="5400000" flipH="1">
            <a:off x="7553359" y="2803242"/>
            <a:ext cx="4531778" cy="3616135"/>
          </a:xfrm>
          <a:custGeom>
            <a:avLst/>
            <a:gdLst>
              <a:gd name="connsiteX0" fmla="*/ 4531778 w 4531778"/>
              <a:gd name="connsiteY0" fmla="*/ 3364311 h 3616135"/>
              <a:gd name="connsiteX1" fmla="*/ 4531778 w 4531778"/>
              <a:gd name="connsiteY1" fmla="*/ 3026899 h 3616135"/>
              <a:gd name="connsiteX2" fmla="*/ 4531778 w 4531778"/>
              <a:gd name="connsiteY2" fmla="*/ 2975572 h 3616135"/>
              <a:gd name="connsiteX3" fmla="*/ 4531778 w 4531778"/>
              <a:gd name="connsiteY3" fmla="*/ 2778730 h 3616135"/>
              <a:gd name="connsiteX4" fmla="*/ 4531778 w 4531778"/>
              <a:gd name="connsiteY4" fmla="*/ 2638160 h 3616135"/>
              <a:gd name="connsiteX5" fmla="*/ 4531778 w 4531778"/>
              <a:gd name="connsiteY5" fmla="*/ 2441318 h 3616135"/>
              <a:gd name="connsiteX6" fmla="*/ 4531778 w 4531778"/>
              <a:gd name="connsiteY6" fmla="*/ 2389991 h 3616135"/>
              <a:gd name="connsiteX7" fmla="*/ 4531778 w 4531778"/>
              <a:gd name="connsiteY7" fmla="*/ 2052579 h 3616135"/>
              <a:gd name="connsiteX8" fmla="*/ 4531778 w 4531778"/>
              <a:gd name="connsiteY8" fmla="*/ 1311736 h 3616135"/>
              <a:gd name="connsiteX9" fmla="*/ 4531778 w 4531778"/>
              <a:gd name="connsiteY9" fmla="*/ 974322 h 3616135"/>
              <a:gd name="connsiteX10" fmla="*/ 4531778 w 4531778"/>
              <a:gd name="connsiteY10" fmla="*/ 922997 h 3616135"/>
              <a:gd name="connsiteX11" fmla="*/ 4531778 w 4531778"/>
              <a:gd name="connsiteY11" fmla="*/ 726154 h 3616135"/>
              <a:gd name="connsiteX12" fmla="*/ 4531778 w 4531778"/>
              <a:gd name="connsiteY12" fmla="*/ 585584 h 3616135"/>
              <a:gd name="connsiteX13" fmla="*/ 4531778 w 4531778"/>
              <a:gd name="connsiteY13" fmla="*/ 388740 h 3616135"/>
              <a:gd name="connsiteX14" fmla="*/ 4531778 w 4531778"/>
              <a:gd name="connsiteY14" fmla="*/ 337415 h 3616135"/>
              <a:gd name="connsiteX15" fmla="*/ 4531778 w 4531778"/>
              <a:gd name="connsiteY15" fmla="*/ 3 h 3616135"/>
              <a:gd name="connsiteX16" fmla="*/ 4210289 w 4531778"/>
              <a:gd name="connsiteY16" fmla="*/ 3 h 3616135"/>
              <a:gd name="connsiteX17" fmla="*/ 4127672 w 4531778"/>
              <a:gd name="connsiteY17" fmla="*/ 3 h 3616135"/>
              <a:gd name="connsiteX18" fmla="*/ 3998508 w 4531778"/>
              <a:gd name="connsiteY18" fmla="*/ 3 h 3616135"/>
              <a:gd name="connsiteX19" fmla="*/ 3806183 w 4531778"/>
              <a:gd name="connsiteY19" fmla="*/ 3 h 3616135"/>
              <a:gd name="connsiteX20" fmla="*/ 3677018 w 4531778"/>
              <a:gd name="connsiteY20" fmla="*/ 3 h 3616135"/>
              <a:gd name="connsiteX21" fmla="*/ 3594402 w 4531778"/>
              <a:gd name="connsiteY21" fmla="*/ 3 h 3616135"/>
              <a:gd name="connsiteX22" fmla="*/ 3432253 w 4531778"/>
              <a:gd name="connsiteY22" fmla="*/ 3 h 3616135"/>
              <a:gd name="connsiteX23" fmla="*/ 3272912 w 4531778"/>
              <a:gd name="connsiteY23" fmla="*/ 3 h 3616135"/>
              <a:gd name="connsiteX24" fmla="*/ 3110764 w 4531778"/>
              <a:gd name="connsiteY24" fmla="*/ 3 h 3616135"/>
              <a:gd name="connsiteX25" fmla="*/ 3028147 w 4531778"/>
              <a:gd name="connsiteY25" fmla="*/ 3 h 3616135"/>
              <a:gd name="connsiteX26" fmla="*/ 2992023 w 4531778"/>
              <a:gd name="connsiteY26" fmla="*/ 3 h 3616135"/>
              <a:gd name="connsiteX27" fmla="*/ 2965854 w 4531778"/>
              <a:gd name="connsiteY27" fmla="*/ 3 h 3616135"/>
              <a:gd name="connsiteX28" fmla="*/ 2965854 w 4531778"/>
              <a:gd name="connsiteY28" fmla="*/ 0 h 3616135"/>
              <a:gd name="connsiteX29" fmla="*/ 2644365 w 4531778"/>
              <a:gd name="connsiteY29" fmla="*/ 0 h 3616135"/>
              <a:gd name="connsiteX30" fmla="*/ 2561748 w 4531778"/>
              <a:gd name="connsiteY30" fmla="*/ 0 h 3616135"/>
              <a:gd name="connsiteX31" fmla="*/ 2432583 w 4531778"/>
              <a:gd name="connsiteY31" fmla="*/ 0 h 3616135"/>
              <a:gd name="connsiteX32" fmla="*/ 2240260 w 4531778"/>
              <a:gd name="connsiteY32" fmla="*/ 0 h 3616135"/>
              <a:gd name="connsiteX33" fmla="*/ 2191604 w 4531778"/>
              <a:gd name="connsiteY33" fmla="*/ 0 h 3616135"/>
              <a:gd name="connsiteX34" fmla="*/ 2191604 w 4531778"/>
              <a:gd name="connsiteY34" fmla="*/ 3 h 3616135"/>
              <a:gd name="connsiteX35" fmla="*/ 2173388 w 4531778"/>
              <a:gd name="connsiteY35" fmla="*/ 3 h 3616135"/>
              <a:gd name="connsiteX36" fmla="*/ 2137263 w 4531778"/>
              <a:gd name="connsiteY36" fmla="*/ 3 h 3616135"/>
              <a:gd name="connsiteX37" fmla="*/ 2054647 w 4531778"/>
              <a:gd name="connsiteY37" fmla="*/ 3 h 3616135"/>
              <a:gd name="connsiteX38" fmla="*/ 1892499 w 4531778"/>
              <a:gd name="connsiteY38" fmla="*/ 3 h 3616135"/>
              <a:gd name="connsiteX39" fmla="*/ 1866329 w 4531778"/>
              <a:gd name="connsiteY39" fmla="*/ 3 h 3616135"/>
              <a:gd name="connsiteX40" fmla="*/ 1866329 w 4531778"/>
              <a:gd name="connsiteY40" fmla="*/ 0 h 3616135"/>
              <a:gd name="connsiteX41" fmla="*/ 1544840 w 4531778"/>
              <a:gd name="connsiteY41" fmla="*/ 0 h 3616135"/>
              <a:gd name="connsiteX42" fmla="*/ 1462223 w 4531778"/>
              <a:gd name="connsiteY42" fmla="*/ 0 h 3616135"/>
              <a:gd name="connsiteX43" fmla="*/ 1426098 w 4531778"/>
              <a:gd name="connsiteY43" fmla="*/ 0 h 3616135"/>
              <a:gd name="connsiteX44" fmla="*/ 1333058 w 4531778"/>
              <a:gd name="connsiteY44" fmla="*/ 0 h 3616135"/>
              <a:gd name="connsiteX45" fmla="*/ 1140735 w 4531778"/>
              <a:gd name="connsiteY45" fmla="*/ 0 h 3616135"/>
              <a:gd name="connsiteX46" fmla="*/ 1104610 w 4531778"/>
              <a:gd name="connsiteY46" fmla="*/ 0 h 3616135"/>
              <a:gd name="connsiteX47" fmla="*/ 1099527 w 4531778"/>
              <a:gd name="connsiteY47" fmla="*/ 0 h 3616135"/>
              <a:gd name="connsiteX48" fmla="*/ 1092078 w 4531778"/>
              <a:gd name="connsiteY48" fmla="*/ 0 h 3616135"/>
              <a:gd name="connsiteX49" fmla="*/ 1092078 w 4531778"/>
              <a:gd name="connsiteY49" fmla="*/ 3 h 3616135"/>
              <a:gd name="connsiteX50" fmla="*/ 1037738 w 4531778"/>
              <a:gd name="connsiteY50" fmla="*/ 3 h 3616135"/>
              <a:gd name="connsiteX51" fmla="*/ 955121 w 4531778"/>
              <a:gd name="connsiteY51" fmla="*/ 3 h 3616135"/>
              <a:gd name="connsiteX52" fmla="*/ 633632 w 4531778"/>
              <a:gd name="connsiteY52" fmla="*/ 3 h 3616135"/>
              <a:gd name="connsiteX53" fmla="*/ 326573 w 4531778"/>
              <a:gd name="connsiteY53" fmla="*/ 3 h 3616135"/>
              <a:gd name="connsiteX54" fmla="*/ 326573 w 4531778"/>
              <a:gd name="connsiteY54" fmla="*/ 0 h 3616135"/>
              <a:gd name="connsiteX55" fmla="*/ 5085 w 4531778"/>
              <a:gd name="connsiteY55" fmla="*/ 0 h 3616135"/>
              <a:gd name="connsiteX56" fmla="*/ 1 w 4531778"/>
              <a:gd name="connsiteY56" fmla="*/ 0 h 3616135"/>
              <a:gd name="connsiteX57" fmla="*/ 1 w 4531778"/>
              <a:gd name="connsiteY57" fmla="*/ 28076 h 3616135"/>
              <a:gd name="connsiteX58" fmla="*/ 1 w 4531778"/>
              <a:gd name="connsiteY58" fmla="*/ 349565 h 3616135"/>
              <a:gd name="connsiteX59" fmla="*/ 0 w 4531778"/>
              <a:gd name="connsiteY59" fmla="*/ 349565 h 3616135"/>
              <a:gd name="connsiteX60" fmla="*/ 0 w 4531778"/>
              <a:gd name="connsiteY60" fmla="*/ 656625 h 3616135"/>
              <a:gd name="connsiteX61" fmla="*/ 0 w 4531778"/>
              <a:gd name="connsiteY61" fmla="*/ 935146 h 3616135"/>
              <a:gd name="connsiteX62" fmla="*/ 0 w 4531778"/>
              <a:gd name="connsiteY62" fmla="*/ 978112 h 3616135"/>
              <a:gd name="connsiteX63" fmla="*/ 0 w 4531778"/>
              <a:gd name="connsiteY63" fmla="*/ 1060729 h 3616135"/>
              <a:gd name="connsiteX64" fmla="*/ 0 w 4531778"/>
              <a:gd name="connsiteY64" fmla="*/ 1115069 h 3616135"/>
              <a:gd name="connsiteX65" fmla="*/ 0 w 4531778"/>
              <a:gd name="connsiteY65" fmla="*/ 1242206 h 3616135"/>
              <a:gd name="connsiteX66" fmla="*/ 0 w 4531778"/>
              <a:gd name="connsiteY66" fmla="*/ 1563693 h 3616135"/>
              <a:gd name="connsiteX67" fmla="*/ 0 w 4531778"/>
              <a:gd name="connsiteY67" fmla="*/ 1646311 h 3616135"/>
              <a:gd name="connsiteX68" fmla="*/ 0 w 4531778"/>
              <a:gd name="connsiteY68" fmla="*/ 1700650 h 3616135"/>
              <a:gd name="connsiteX69" fmla="*/ 1 w 4531778"/>
              <a:gd name="connsiteY69" fmla="*/ 1700650 h 3616135"/>
              <a:gd name="connsiteX70" fmla="*/ 1 w 4531778"/>
              <a:gd name="connsiteY70" fmla="*/ 1749306 h 3616135"/>
              <a:gd name="connsiteX71" fmla="*/ 1 w 4531778"/>
              <a:gd name="connsiteY71" fmla="*/ 1889320 h 3616135"/>
              <a:gd name="connsiteX72" fmla="*/ 0 w 4531778"/>
              <a:gd name="connsiteY72" fmla="*/ 1889320 h 3616135"/>
              <a:gd name="connsiteX73" fmla="*/ 0 w 4531778"/>
              <a:gd name="connsiteY73" fmla="*/ 1915489 h 3616135"/>
              <a:gd name="connsiteX74" fmla="*/ 0 w 4531778"/>
              <a:gd name="connsiteY74" fmla="*/ 2196379 h 3616135"/>
              <a:gd name="connsiteX75" fmla="*/ 0 w 4531778"/>
              <a:gd name="connsiteY75" fmla="*/ 2474901 h 3616135"/>
              <a:gd name="connsiteX76" fmla="*/ 0 w 4531778"/>
              <a:gd name="connsiteY76" fmla="*/ 2501070 h 3616135"/>
              <a:gd name="connsiteX77" fmla="*/ 0 w 4531778"/>
              <a:gd name="connsiteY77" fmla="*/ 2517868 h 3616135"/>
              <a:gd name="connsiteX78" fmla="*/ 0 w 4531778"/>
              <a:gd name="connsiteY78" fmla="*/ 2600484 h 3616135"/>
              <a:gd name="connsiteX79" fmla="*/ 0 w 4531778"/>
              <a:gd name="connsiteY79" fmla="*/ 2729649 h 3616135"/>
              <a:gd name="connsiteX80" fmla="*/ 0 w 4531778"/>
              <a:gd name="connsiteY80" fmla="*/ 2781959 h 3616135"/>
              <a:gd name="connsiteX81" fmla="*/ 0 w 4531778"/>
              <a:gd name="connsiteY81" fmla="*/ 2921973 h 3616135"/>
              <a:gd name="connsiteX82" fmla="*/ 0 w 4531778"/>
              <a:gd name="connsiteY82" fmla="*/ 3030554 h 3616135"/>
              <a:gd name="connsiteX83" fmla="*/ 0 w 4531778"/>
              <a:gd name="connsiteY83" fmla="*/ 3103449 h 3616135"/>
              <a:gd name="connsiteX84" fmla="*/ 0 w 4531778"/>
              <a:gd name="connsiteY84" fmla="*/ 3186065 h 3616135"/>
              <a:gd name="connsiteX85" fmla="*/ 0 w 4531778"/>
              <a:gd name="connsiteY85" fmla="*/ 3315230 h 3616135"/>
              <a:gd name="connsiteX86" fmla="*/ 0 w 4531778"/>
              <a:gd name="connsiteY86" fmla="*/ 3507554 h 3616135"/>
              <a:gd name="connsiteX87" fmla="*/ 0 w 4531778"/>
              <a:gd name="connsiteY87" fmla="*/ 3616135 h 3616135"/>
              <a:gd name="connsiteX88" fmla="*/ 38914 w 4531778"/>
              <a:gd name="connsiteY88" fmla="*/ 3616135 h 3616135"/>
              <a:gd name="connsiteX89" fmla="*/ 38915 w 4531778"/>
              <a:gd name="connsiteY89" fmla="*/ 3616135 h 3616135"/>
              <a:gd name="connsiteX90" fmla="*/ 345972 w 4531778"/>
              <a:gd name="connsiteY90" fmla="*/ 3616135 h 3616135"/>
              <a:gd name="connsiteX91" fmla="*/ 667460 w 4531778"/>
              <a:gd name="connsiteY91" fmla="*/ 3616135 h 3616135"/>
              <a:gd name="connsiteX92" fmla="*/ 750077 w 4531778"/>
              <a:gd name="connsiteY92" fmla="*/ 3616135 h 3616135"/>
              <a:gd name="connsiteX93" fmla="*/ 879241 w 4531778"/>
              <a:gd name="connsiteY93" fmla="*/ 3616135 h 3616135"/>
              <a:gd name="connsiteX94" fmla="*/ 1071566 w 4531778"/>
              <a:gd name="connsiteY94" fmla="*/ 3616135 h 3616135"/>
              <a:gd name="connsiteX95" fmla="*/ 1092078 w 4531778"/>
              <a:gd name="connsiteY95" fmla="*/ 3616135 h 3616135"/>
              <a:gd name="connsiteX96" fmla="*/ 1099525 w 4531778"/>
              <a:gd name="connsiteY96" fmla="*/ 3616135 h 3616135"/>
              <a:gd name="connsiteX97" fmla="*/ 1138439 w 4531778"/>
              <a:gd name="connsiteY97" fmla="*/ 3616135 h 3616135"/>
              <a:gd name="connsiteX98" fmla="*/ 1138440 w 4531778"/>
              <a:gd name="connsiteY98" fmla="*/ 3616135 h 3616135"/>
              <a:gd name="connsiteX99" fmla="*/ 1174564 w 4531778"/>
              <a:gd name="connsiteY99" fmla="*/ 3616135 h 3616135"/>
              <a:gd name="connsiteX100" fmla="*/ 1174565 w 4531778"/>
              <a:gd name="connsiteY100" fmla="*/ 3616135 h 3616135"/>
              <a:gd name="connsiteX101" fmla="*/ 1200731 w 4531778"/>
              <a:gd name="connsiteY101" fmla="*/ 3616135 h 3616135"/>
              <a:gd name="connsiteX102" fmla="*/ 1257181 w 4531778"/>
              <a:gd name="connsiteY102" fmla="*/ 3616135 h 3616135"/>
              <a:gd name="connsiteX103" fmla="*/ 1257181 w 4531778"/>
              <a:gd name="connsiteY103" fmla="*/ 3616135 h 3616135"/>
              <a:gd name="connsiteX104" fmla="*/ 1283349 w 4531778"/>
              <a:gd name="connsiteY104" fmla="*/ 3616135 h 3616135"/>
              <a:gd name="connsiteX105" fmla="*/ 1445497 w 4531778"/>
              <a:gd name="connsiteY105" fmla="*/ 3616135 h 3616135"/>
              <a:gd name="connsiteX106" fmla="*/ 1578669 w 4531778"/>
              <a:gd name="connsiteY106" fmla="*/ 3616135 h 3616135"/>
              <a:gd name="connsiteX107" fmla="*/ 1578671 w 4531778"/>
              <a:gd name="connsiteY107" fmla="*/ 3616135 h 3616135"/>
              <a:gd name="connsiteX108" fmla="*/ 1604836 w 4531778"/>
              <a:gd name="connsiteY108" fmla="*/ 3616135 h 3616135"/>
              <a:gd name="connsiteX109" fmla="*/ 1766985 w 4531778"/>
              <a:gd name="connsiteY109" fmla="*/ 3616135 h 3616135"/>
              <a:gd name="connsiteX110" fmla="*/ 1849602 w 4531778"/>
              <a:gd name="connsiteY110" fmla="*/ 3616135 h 3616135"/>
              <a:gd name="connsiteX111" fmla="*/ 1885727 w 4531778"/>
              <a:gd name="connsiteY111" fmla="*/ 3616135 h 3616135"/>
              <a:gd name="connsiteX112" fmla="*/ 1978766 w 4531778"/>
              <a:gd name="connsiteY112" fmla="*/ 3616135 h 3616135"/>
              <a:gd name="connsiteX113" fmla="*/ 2171091 w 4531778"/>
              <a:gd name="connsiteY113" fmla="*/ 3616135 h 3616135"/>
              <a:gd name="connsiteX114" fmla="*/ 2191603 w 4531778"/>
              <a:gd name="connsiteY114" fmla="*/ 3616135 h 3616135"/>
              <a:gd name="connsiteX115" fmla="*/ 2207215 w 4531778"/>
              <a:gd name="connsiteY115" fmla="*/ 3616135 h 3616135"/>
              <a:gd name="connsiteX116" fmla="*/ 2274089 w 4531778"/>
              <a:gd name="connsiteY116" fmla="*/ 3616135 h 3616135"/>
              <a:gd name="connsiteX117" fmla="*/ 2274090 w 4531778"/>
              <a:gd name="connsiteY117" fmla="*/ 3616135 h 3616135"/>
              <a:gd name="connsiteX118" fmla="*/ 2289833 w 4531778"/>
              <a:gd name="connsiteY118" fmla="*/ 3616135 h 3616135"/>
              <a:gd name="connsiteX119" fmla="*/ 2300256 w 4531778"/>
              <a:gd name="connsiteY119" fmla="*/ 3616135 h 3616135"/>
              <a:gd name="connsiteX120" fmla="*/ 2356706 w 4531778"/>
              <a:gd name="connsiteY120" fmla="*/ 3616135 h 3616135"/>
              <a:gd name="connsiteX121" fmla="*/ 2356706 w 4531778"/>
              <a:gd name="connsiteY121" fmla="*/ 3616135 h 3616135"/>
              <a:gd name="connsiteX122" fmla="*/ 2382874 w 4531778"/>
              <a:gd name="connsiteY122" fmla="*/ 3616135 h 3616135"/>
              <a:gd name="connsiteX123" fmla="*/ 2418997 w 4531778"/>
              <a:gd name="connsiteY123" fmla="*/ 3616135 h 3616135"/>
              <a:gd name="connsiteX124" fmla="*/ 2611322 w 4531778"/>
              <a:gd name="connsiteY124" fmla="*/ 3616135 h 3616135"/>
              <a:gd name="connsiteX125" fmla="*/ 2678193 w 4531778"/>
              <a:gd name="connsiteY125" fmla="*/ 3616135 h 3616135"/>
              <a:gd name="connsiteX126" fmla="*/ 2678196 w 4531778"/>
              <a:gd name="connsiteY126" fmla="*/ 3616135 h 3616135"/>
              <a:gd name="connsiteX127" fmla="*/ 2704361 w 4531778"/>
              <a:gd name="connsiteY127" fmla="*/ 3616135 h 3616135"/>
              <a:gd name="connsiteX128" fmla="*/ 2740485 w 4531778"/>
              <a:gd name="connsiteY128" fmla="*/ 3616135 h 3616135"/>
              <a:gd name="connsiteX129" fmla="*/ 2823103 w 4531778"/>
              <a:gd name="connsiteY129" fmla="*/ 3616135 h 3616135"/>
              <a:gd name="connsiteX130" fmla="*/ 2985252 w 4531778"/>
              <a:gd name="connsiteY130" fmla="*/ 3616135 h 3616135"/>
              <a:gd name="connsiteX131" fmla="*/ 3144591 w 4531778"/>
              <a:gd name="connsiteY131" fmla="*/ 3616135 h 3616135"/>
              <a:gd name="connsiteX132" fmla="*/ 3306740 w 4531778"/>
              <a:gd name="connsiteY132" fmla="*/ 3616135 h 3616135"/>
              <a:gd name="connsiteX133" fmla="*/ 3389358 w 4531778"/>
              <a:gd name="connsiteY133" fmla="*/ 3616135 h 3616135"/>
              <a:gd name="connsiteX134" fmla="*/ 3518522 w 4531778"/>
              <a:gd name="connsiteY134" fmla="*/ 3616135 h 3616135"/>
              <a:gd name="connsiteX135" fmla="*/ 3710846 w 4531778"/>
              <a:gd name="connsiteY135" fmla="*/ 3616135 h 3616135"/>
              <a:gd name="connsiteX136" fmla="*/ 3840010 w 4531778"/>
              <a:gd name="connsiteY136" fmla="*/ 3616135 h 3616135"/>
              <a:gd name="connsiteX137" fmla="*/ 3922628 w 4531778"/>
              <a:gd name="connsiteY137" fmla="*/ 3616135 h 3616135"/>
              <a:gd name="connsiteX138" fmla="*/ 4244116 w 4531778"/>
              <a:gd name="connsiteY138" fmla="*/ 3616135 h 3616135"/>
              <a:gd name="connsiteX139" fmla="*/ 4531778 w 4531778"/>
              <a:gd name="connsiteY139" fmla="*/ 3364311 h 36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31778" h="3616135">
                <a:moveTo>
                  <a:pt x="4531778" y="3364311"/>
                </a:moveTo>
                <a:lnTo>
                  <a:pt x="4531778" y="3026899"/>
                </a:lnTo>
                <a:lnTo>
                  <a:pt x="4531778" y="2975572"/>
                </a:lnTo>
                <a:lnTo>
                  <a:pt x="4531778" y="2778730"/>
                </a:lnTo>
                <a:lnTo>
                  <a:pt x="4531778" y="2638160"/>
                </a:lnTo>
                <a:lnTo>
                  <a:pt x="4531778" y="2441318"/>
                </a:lnTo>
                <a:lnTo>
                  <a:pt x="4531778" y="2389991"/>
                </a:lnTo>
                <a:lnTo>
                  <a:pt x="4531778" y="2052579"/>
                </a:lnTo>
                <a:lnTo>
                  <a:pt x="4531778" y="1311736"/>
                </a:lnTo>
                <a:lnTo>
                  <a:pt x="4531778" y="974322"/>
                </a:lnTo>
                <a:lnTo>
                  <a:pt x="4531778" y="922997"/>
                </a:lnTo>
                <a:lnTo>
                  <a:pt x="4531778" y="726154"/>
                </a:lnTo>
                <a:lnTo>
                  <a:pt x="4531778" y="585584"/>
                </a:lnTo>
                <a:lnTo>
                  <a:pt x="4531778" y="388740"/>
                </a:lnTo>
                <a:lnTo>
                  <a:pt x="4531778" y="337415"/>
                </a:lnTo>
                <a:lnTo>
                  <a:pt x="4531778" y="3"/>
                </a:lnTo>
                <a:lnTo>
                  <a:pt x="4210289" y="3"/>
                </a:lnTo>
                <a:lnTo>
                  <a:pt x="4127672" y="3"/>
                </a:lnTo>
                <a:lnTo>
                  <a:pt x="3998508" y="3"/>
                </a:lnTo>
                <a:lnTo>
                  <a:pt x="3806183" y="3"/>
                </a:lnTo>
                <a:lnTo>
                  <a:pt x="3677018" y="3"/>
                </a:lnTo>
                <a:lnTo>
                  <a:pt x="3594402" y="3"/>
                </a:lnTo>
                <a:lnTo>
                  <a:pt x="3432253" y="3"/>
                </a:lnTo>
                <a:lnTo>
                  <a:pt x="3272912" y="3"/>
                </a:lnTo>
                <a:lnTo>
                  <a:pt x="3110764" y="3"/>
                </a:lnTo>
                <a:lnTo>
                  <a:pt x="3028147" y="3"/>
                </a:lnTo>
                <a:lnTo>
                  <a:pt x="2992023" y="3"/>
                </a:lnTo>
                <a:lnTo>
                  <a:pt x="2965854" y="3"/>
                </a:lnTo>
                <a:lnTo>
                  <a:pt x="2965854" y="0"/>
                </a:lnTo>
                <a:lnTo>
                  <a:pt x="2644365" y="0"/>
                </a:lnTo>
                <a:lnTo>
                  <a:pt x="2561748" y="0"/>
                </a:lnTo>
                <a:lnTo>
                  <a:pt x="2432583" y="0"/>
                </a:lnTo>
                <a:lnTo>
                  <a:pt x="2240260" y="0"/>
                </a:lnTo>
                <a:lnTo>
                  <a:pt x="2191604" y="0"/>
                </a:lnTo>
                <a:lnTo>
                  <a:pt x="2191604" y="3"/>
                </a:lnTo>
                <a:lnTo>
                  <a:pt x="2173388" y="3"/>
                </a:lnTo>
                <a:lnTo>
                  <a:pt x="2137263" y="3"/>
                </a:lnTo>
                <a:lnTo>
                  <a:pt x="2054647" y="3"/>
                </a:lnTo>
                <a:lnTo>
                  <a:pt x="1892499" y="3"/>
                </a:lnTo>
                <a:lnTo>
                  <a:pt x="1866329" y="3"/>
                </a:lnTo>
                <a:lnTo>
                  <a:pt x="1866329" y="0"/>
                </a:lnTo>
                <a:lnTo>
                  <a:pt x="1544840" y="0"/>
                </a:lnTo>
                <a:lnTo>
                  <a:pt x="1462223" y="0"/>
                </a:lnTo>
                <a:lnTo>
                  <a:pt x="1426098" y="0"/>
                </a:lnTo>
                <a:lnTo>
                  <a:pt x="1333058" y="0"/>
                </a:lnTo>
                <a:lnTo>
                  <a:pt x="1140735" y="0"/>
                </a:lnTo>
                <a:lnTo>
                  <a:pt x="1104610" y="0"/>
                </a:lnTo>
                <a:lnTo>
                  <a:pt x="1099527" y="0"/>
                </a:lnTo>
                <a:lnTo>
                  <a:pt x="1092078" y="0"/>
                </a:lnTo>
                <a:lnTo>
                  <a:pt x="1092078" y="3"/>
                </a:lnTo>
                <a:lnTo>
                  <a:pt x="1037738" y="3"/>
                </a:lnTo>
                <a:lnTo>
                  <a:pt x="955121" y="3"/>
                </a:lnTo>
                <a:lnTo>
                  <a:pt x="633632" y="3"/>
                </a:lnTo>
                <a:lnTo>
                  <a:pt x="326573" y="3"/>
                </a:lnTo>
                <a:lnTo>
                  <a:pt x="326573" y="0"/>
                </a:lnTo>
                <a:lnTo>
                  <a:pt x="5085" y="0"/>
                </a:lnTo>
                <a:lnTo>
                  <a:pt x="1" y="0"/>
                </a:lnTo>
                <a:lnTo>
                  <a:pt x="1" y="28076"/>
                </a:lnTo>
                <a:lnTo>
                  <a:pt x="1" y="349565"/>
                </a:lnTo>
                <a:lnTo>
                  <a:pt x="0" y="349565"/>
                </a:lnTo>
                <a:lnTo>
                  <a:pt x="0" y="656625"/>
                </a:lnTo>
                <a:lnTo>
                  <a:pt x="0" y="935146"/>
                </a:lnTo>
                <a:lnTo>
                  <a:pt x="0" y="978112"/>
                </a:lnTo>
                <a:lnTo>
                  <a:pt x="0" y="1060729"/>
                </a:lnTo>
                <a:lnTo>
                  <a:pt x="0" y="1115069"/>
                </a:lnTo>
                <a:lnTo>
                  <a:pt x="0" y="1242206"/>
                </a:lnTo>
                <a:lnTo>
                  <a:pt x="0" y="1563693"/>
                </a:lnTo>
                <a:lnTo>
                  <a:pt x="0" y="1646311"/>
                </a:lnTo>
                <a:lnTo>
                  <a:pt x="0" y="1700650"/>
                </a:lnTo>
                <a:lnTo>
                  <a:pt x="1" y="1700650"/>
                </a:lnTo>
                <a:lnTo>
                  <a:pt x="1" y="1749306"/>
                </a:lnTo>
                <a:lnTo>
                  <a:pt x="1" y="1889320"/>
                </a:lnTo>
                <a:lnTo>
                  <a:pt x="0" y="1889320"/>
                </a:lnTo>
                <a:lnTo>
                  <a:pt x="0" y="1915489"/>
                </a:lnTo>
                <a:lnTo>
                  <a:pt x="0" y="2196379"/>
                </a:lnTo>
                <a:lnTo>
                  <a:pt x="0" y="2474901"/>
                </a:lnTo>
                <a:lnTo>
                  <a:pt x="0" y="2501070"/>
                </a:lnTo>
                <a:lnTo>
                  <a:pt x="0" y="2517868"/>
                </a:lnTo>
                <a:lnTo>
                  <a:pt x="0" y="2600484"/>
                </a:lnTo>
                <a:lnTo>
                  <a:pt x="0" y="2729649"/>
                </a:lnTo>
                <a:lnTo>
                  <a:pt x="0" y="2781959"/>
                </a:lnTo>
                <a:lnTo>
                  <a:pt x="0" y="2921973"/>
                </a:lnTo>
                <a:lnTo>
                  <a:pt x="0" y="3030554"/>
                </a:lnTo>
                <a:lnTo>
                  <a:pt x="0" y="3103449"/>
                </a:lnTo>
                <a:lnTo>
                  <a:pt x="0" y="3186065"/>
                </a:lnTo>
                <a:lnTo>
                  <a:pt x="0" y="3315230"/>
                </a:lnTo>
                <a:lnTo>
                  <a:pt x="0" y="3507554"/>
                </a:lnTo>
                <a:lnTo>
                  <a:pt x="0" y="3616135"/>
                </a:lnTo>
                <a:lnTo>
                  <a:pt x="38914" y="3616135"/>
                </a:lnTo>
                <a:lnTo>
                  <a:pt x="38915" y="3616135"/>
                </a:lnTo>
                <a:lnTo>
                  <a:pt x="345972" y="3616135"/>
                </a:lnTo>
                <a:lnTo>
                  <a:pt x="667460" y="3616135"/>
                </a:lnTo>
                <a:lnTo>
                  <a:pt x="750077" y="3616135"/>
                </a:lnTo>
                <a:lnTo>
                  <a:pt x="879241" y="3616135"/>
                </a:lnTo>
                <a:lnTo>
                  <a:pt x="1071566" y="3616135"/>
                </a:lnTo>
                <a:lnTo>
                  <a:pt x="1092078" y="3616135"/>
                </a:lnTo>
                <a:lnTo>
                  <a:pt x="1099525" y="3616135"/>
                </a:lnTo>
                <a:lnTo>
                  <a:pt x="1138439" y="3616135"/>
                </a:lnTo>
                <a:lnTo>
                  <a:pt x="1138440" y="3616135"/>
                </a:lnTo>
                <a:lnTo>
                  <a:pt x="1174564" y="3616135"/>
                </a:lnTo>
                <a:lnTo>
                  <a:pt x="1174565" y="3616135"/>
                </a:lnTo>
                <a:lnTo>
                  <a:pt x="1200731" y="3616135"/>
                </a:lnTo>
                <a:lnTo>
                  <a:pt x="1257181" y="3616135"/>
                </a:lnTo>
                <a:lnTo>
                  <a:pt x="1257181" y="3616135"/>
                </a:lnTo>
                <a:lnTo>
                  <a:pt x="1283349" y="3616135"/>
                </a:lnTo>
                <a:lnTo>
                  <a:pt x="1445497" y="3616135"/>
                </a:lnTo>
                <a:lnTo>
                  <a:pt x="1578669" y="3616135"/>
                </a:lnTo>
                <a:lnTo>
                  <a:pt x="1578671" y="3616135"/>
                </a:lnTo>
                <a:lnTo>
                  <a:pt x="1604836" y="3616135"/>
                </a:lnTo>
                <a:lnTo>
                  <a:pt x="1766985" y="3616135"/>
                </a:lnTo>
                <a:lnTo>
                  <a:pt x="1849602" y="3616135"/>
                </a:lnTo>
                <a:lnTo>
                  <a:pt x="1885727" y="3616135"/>
                </a:lnTo>
                <a:lnTo>
                  <a:pt x="1978766" y="3616135"/>
                </a:lnTo>
                <a:lnTo>
                  <a:pt x="2171091" y="3616135"/>
                </a:lnTo>
                <a:lnTo>
                  <a:pt x="2191603" y="3616135"/>
                </a:lnTo>
                <a:lnTo>
                  <a:pt x="2207215" y="3616135"/>
                </a:lnTo>
                <a:lnTo>
                  <a:pt x="2274089" y="3616135"/>
                </a:lnTo>
                <a:lnTo>
                  <a:pt x="2274090" y="3616135"/>
                </a:lnTo>
                <a:lnTo>
                  <a:pt x="2289833" y="3616135"/>
                </a:lnTo>
                <a:lnTo>
                  <a:pt x="2300256" y="3616135"/>
                </a:lnTo>
                <a:lnTo>
                  <a:pt x="2356706" y="3616135"/>
                </a:lnTo>
                <a:lnTo>
                  <a:pt x="2356706" y="3616135"/>
                </a:lnTo>
                <a:lnTo>
                  <a:pt x="2382874" y="3616135"/>
                </a:lnTo>
                <a:lnTo>
                  <a:pt x="2418997" y="3616135"/>
                </a:lnTo>
                <a:lnTo>
                  <a:pt x="2611322" y="3616135"/>
                </a:lnTo>
                <a:lnTo>
                  <a:pt x="2678193" y="3616135"/>
                </a:lnTo>
                <a:lnTo>
                  <a:pt x="2678196" y="3616135"/>
                </a:lnTo>
                <a:lnTo>
                  <a:pt x="2704361" y="3616135"/>
                </a:lnTo>
                <a:lnTo>
                  <a:pt x="2740485" y="3616135"/>
                </a:lnTo>
                <a:lnTo>
                  <a:pt x="2823103" y="3616135"/>
                </a:lnTo>
                <a:lnTo>
                  <a:pt x="2985252" y="3616135"/>
                </a:lnTo>
                <a:lnTo>
                  <a:pt x="3144591" y="3616135"/>
                </a:lnTo>
                <a:lnTo>
                  <a:pt x="3306740" y="3616135"/>
                </a:lnTo>
                <a:lnTo>
                  <a:pt x="3389358" y="3616135"/>
                </a:lnTo>
                <a:lnTo>
                  <a:pt x="3518522" y="3616135"/>
                </a:lnTo>
                <a:lnTo>
                  <a:pt x="3710846" y="3616135"/>
                </a:lnTo>
                <a:lnTo>
                  <a:pt x="3840010" y="3616135"/>
                </a:lnTo>
                <a:lnTo>
                  <a:pt x="3922628" y="3616135"/>
                </a:lnTo>
                <a:lnTo>
                  <a:pt x="4244116" y="3616135"/>
                </a:lnTo>
                <a:cubicBezTo>
                  <a:pt x="4403509" y="3616135"/>
                  <a:pt x="4531778" y="3503021"/>
                  <a:pt x="4531778" y="3364311"/>
                </a:cubicBezTo>
                <a:close/>
              </a:path>
            </a:pathLst>
          </a:custGeom>
          <a:solidFill>
            <a:srgbClr val="459597"/>
          </a:solidFill>
          <a:ln w="24491"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BDDE796F-14D3-0366-A7C8-6E1CD7402802}"/>
              </a:ext>
            </a:extLst>
          </p:cNvPr>
          <p:cNvSpPr>
            <a:spLocks noGrp="1"/>
          </p:cNvSpPr>
          <p:nvPr>
            <p:ph type="body" sz="quarter" idx="16"/>
          </p:nvPr>
        </p:nvSpPr>
        <p:spPr>
          <a:xfrm>
            <a:off x="653780" y="252733"/>
            <a:ext cx="10430375" cy="803654"/>
          </a:xfrm>
        </p:spPr>
        <p:txBody>
          <a:bodyPr/>
          <a:lstStyle/>
          <a:p>
            <a:pPr>
              <a:lnSpc>
                <a:spcPts val="3720"/>
              </a:lnSpc>
            </a:pPr>
            <a:r>
              <a:rPr lang="en-US" dirty="0"/>
              <a:t>Leer hoe u uw ideeën op belangrijke gebieden in kaart kunt brengen</a:t>
            </a:r>
          </a:p>
          <a:p>
            <a:pPr>
              <a:lnSpc>
                <a:spcPts val="3720"/>
              </a:lnSpc>
            </a:pPr>
            <a:endParaRPr lang="en-US" dirty="0"/>
          </a:p>
        </p:txBody>
      </p:sp>
      <p:sp>
        <p:nvSpPr>
          <p:cNvPr id="6" name="Text Placeholder 5">
            <a:extLst>
              <a:ext uri="{FF2B5EF4-FFF2-40B4-BE49-F238E27FC236}">
                <a16:creationId xmlns:a16="http://schemas.microsoft.com/office/drawing/2014/main" id="{0910DF9C-A8DA-FEA0-2436-C3D90C876847}"/>
              </a:ext>
            </a:extLst>
          </p:cNvPr>
          <p:cNvSpPr>
            <a:spLocks noGrp="1"/>
          </p:cNvSpPr>
          <p:nvPr>
            <p:ph type="body" sz="quarter" idx="19"/>
          </p:nvPr>
        </p:nvSpPr>
        <p:spPr>
          <a:xfrm>
            <a:off x="653780" y="1541767"/>
            <a:ext cx="9165469" cy="803654"/>
          </a:xfrm>
        </p:spPr>
        <p:txBody>
          <a:bodyPr/>
          <a:lstStyle/>
          <a:p>
            <a:pPr>
              <a:lnSpc>
                <a:spcPts val="2900"/>
              </a:lnSpc>
            </a:pPr>
            <a:r>
              <a:rPr lang="en-US" dirty="0"/>
              <a:t>Waardeproposities</a:t>
            </a:r>
          </a:p>
          <a:p>
            <a:pPr>
              <a:lnSpc>
                <a:spcPts val="2900"/>
              </a:lnSpc>
            </a:pPr>
            <a:endParaRPr lang="en-US" dirty="0"/>
          </a:p>
        </p:txBody>
      </p:sp>
      <p:cxnSp>
        <p:nvCxnSpPr>
          <p:cNvPr id="2" name="Straight Connector 1">
            <a:extLst>
              <a:ext uri="{FF2B5EF4-FFF2-40B4-BE49-F238E27FC236}">
                <a16:creationId xmlns:a16="http://schemas.microsoft.com/office/drawing/2014/main" id="{EB7D392B-3D25-BDFD-4745-460B2FAB12C7}"/>
              </a:ext>
            </a:extLst>
          </p:cNvPr>
          <p:cNvCxnSpPr>
            <a:cxnSpLocks/>
          </p:cNvCxnSpPr>
          <p:nvPr/>
        </p:nvCxnSpPr>
        <p:spPr>
          <a:xfrm>
            <a:off x="0" y="1207979"/>
            <a:ext cx="1108415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778B6D30-C19E-8251-E68C-CCB3911DD315}"/>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16</a:t>
            </a:fld>
            <a:endParaRPr lang="fr-CA" sz="1200" dirty="0"/>
          </a:p>
        </p:txBody>
      </p:sp>
      <p:sp>
        <p:nvSpPr>
          <p:cNvPr id="10" name="Text Placeholder 4">
            <a:extLst>
              <a:ext uri="{FF2B5EF4-FFF2-40B4-BE49-F238E27FC236}">
                <a16:creationId xmlns:a16="http://schemas.microsoft.com/office/drawing/2014/main" id="{619EC91E-616F-49CD-78A0-EF608A853579}"/>
              </a:ext>
            </a:extLst>
          </p:cNvPr>
          <p:cNvSpPr txBox="1">
            <a:spLocks/>
          </p:cNvSpPr>
          <p:nvPr/>
        </p:nvSpPr>
        <p:spPr>
          <a:xfrm>
            <a:off x="653779" y="2369043"/>
            <a:ext cx="6928127" cy="4085950"/>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200" dirty="0">
                <a:solidFill>
                  <a:srgbClr val="414141"/>
                </a:solidFill>
              </a:rPr>
              <a:t>U kunt een waardepropositie zien als het antwoord op de vraag: wat maakt uw accommodatie zo bijzonder? Hier volgen enkele ideeën en voorbeelden:</a:t>
            </a:r>
          </a:p>
          <a:p>
            <a:pPr marL="342900" indent="-342900">
              <a:lnSpc>
                <a:spcPts val="2240"/>
              </a:lnSpc>
              <a:buFont typeface="Arial" panose="020B0604020202020204" pitchFamily="34" charset="0"/>
              <a:buChar char="•"/>
            </a:pPr>
            <a:endParaRPr lang="en-GB" sz="2200" dirty="0">
              <a:solidFill>
                <a:srgbClr val="414141"/>
              </a:solidFill>
            </a:endParaRPr>
          </a:p>
          <a:p>
            <a:pPr marL="342900" indent="-342900">
              <a:lnSpc>
                <a:spcPts val="2240"/>
              </a:lnSpc>
              <a:buClr>
                <a:srgbClr val="459597"/>
              </a:buClr>
              <a:buFont typeface="Arial" panose="020B0604020202020204" pitchFamily="34" charset="0"/>
              <a:buChar char="•"/>
            </a:pPr>
            <a:r>
              <a:rPr lang="en-GB" sz="2200" b="1" dirty="0">
                <a:solidFill>
                  <a:srgbClr val="414141"/>
                </a:solidFill>
              </a:rPr>
              <a:t>Persoonlijke service: </a:t>
            </a:r>
            <a:r>
              <a:rPr lang="en-GB" sz="2200" dirty="0">
                <a:solidFill>
                  <a:srgbClr val="414141"/>
                </a:solidFill>
              </a:rPr>
              <a:t>Het is altijd belangrijk om net dat beetje extra te doen. Onthoud de voorkeuren van gasten, geef lokale aanbevelingen of bied een turndownservice met zelfgemaakte lekkernijen.</a:t>
            </a:r>
          </a:p>
          <a:p>
            <a:pPr marL="342900" indent="-342900">
              <a:lnSpc>
                <a:spcPts val="2240"/>
              </a:lnSpc>
              <a:buClr>
                <a:srgbClr val="459597"/>
              </a:buClr>
              <a:buFont typeface="Arial" panose="020B0604020202020204" pitchFamily="34" charset="0"/>
              <a:buChar char="•"/>
            </a:pPr>
            <a:r>
              <a:rPr lang="en-GB" sz="2200" b="1" dirty="0">
                <a:solidFill>
                  <a:srgbClr val="414141"/>
                </a:solidFill>
              </a:rPr>
              <a:t>Lokaal geproduceerd ontbijt: </a:t>
            </a:r>
            <a:r>
              <a:rPr lang="en-GB" sz="2200" dirty="0">
                <a:solidFill>
                  <a:srgbClr val="414141"/>
                </a:solidFill>
              </a:rPr>
              <a:t>Dit is tegenwoordig een populaire trend. Werk samen met lokale boerderijen voor verse ingrediënten en stel een menu samen dat de specialiteiten van de regio weerspiegelt. Bied alternatieve dieetopties aan en ga in op speciale verzoeken.</a:t>
            </a:r>
          </a:p>
          <a:p>
            <a:pPr>
              <a:lnSpc>
                <a:spcPts val="2240"/>
              </a:lnSpc>
            </a:pPr>
            <a:endParaRPr lang="en-GB" sz="2200" dirty="0">
              <a:solidFill>
                <a:srgbClr val="414141"/>
              </a:solidFill>
            </a:endParaRPr>
          </a:p>
          <a:p>
            <a:pPr>
              <a:lnSpc>
                <a:spcPts val="2240"/>
              </a:lnSpc>
            </a:pPr>
            <a:endParaRPr lang="en-US" sz="2200" dirty="0">
              <a:solidFill>
                <a:srgbClr val="414141"/>
              </a:solidFill>
            </a:endParaRPr>
          </a:p>
        </p:txBody>
      </p:sp>
      <p:sp>
        <p:nvSpPr>
          <p:cNvPr id="9" name="Text Placeholder 4">
            <a:extLst>
              <a:ext uri="{FF2B5EF4-FFF2-40B4-BE49-F238E27FC236}">
                <a16:creationId xmlns:a16="http://schemas.microsoft.com/office/drawing/2014/main" id="{F442C228-7D81-F9E2-9F01-CA7506592BBA}"/>
              </a:ext>
            </a:extLst>
          </p:cNvPr>
          <p:cNvSpPr txBox="1">
            <a:spLocks/>
          </p:cNvSpPr>
          <p:nvPr/>
        </p:nvSpPr>
        <p:spPr>
          <a:xfrm>
            <a:off x="8297842" y="2662979"/>
            <a:ext cx="2900201" cy="1669808"/>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600" b="1" dirty="0">
                <a:solidFill>
                  <a:schemeClr val="bg1"/>
                </a:solidFill>
              </a:rPr>
              <a:t>WAARDE </a:t>
            </a:r>
          </a:p>
          <a:p>
            <a:pPr>
              <a:lnSpc>
                <a:spcPts val="2240"/>
              </a:lnSpc>
            </a:pPr>
            <a:r>
              <a:rPr lang="en-GB" sz="2600" b="1" dirty="0">
                <a:solidFill>
                  <a:schemeClr val="bg1"/>
                </a:solidFill>
              </a:rPr>
              <a:t>PROPOSITIES</a:t>
            </a:r>
          </a:p>
          <a:p>
            <a:pPr>
              <a:lnSpc>
                <a:spcPts val="2240"/>
              </a:lnSpc>
            </a:pPr>
            <a:endParaRPr lang="en-GB" sz="2200" b="1" dirty="0">
              <a:solidFill>
                <a:schemeClr val="bg1"/>
              </a:solidFill>
            </a:endParaRPr>
          </a:p>
          <a:p>
            <a:pPr>
              <a:lnSpc>
                <a:spcPts val="2240"/>
              </a:lnSpc>
            </a:pPr>
            <a:endParaRPr lang="en-GB" sz="2200" b="1" dirty="0">
              <a:solidFill>
                <a:schemeClr val="bg1"/>
              </a:solidFill>
            </a:endParaRPr>
          </a:p>
          <a:p>
            <a:pPr>
              <a:lnSpc>
                <a:spcPts val="2240"/>
              </a:lnSpc>
            </a:pPr>
            <a:r>
              <a:rPr lang="en-GB" sz="2200" dirty="0">
                <a:solidFill>
                  <a:schemeClr val="bg1"/>
                </a:solidFill>
              </a:rPr>
              <a:t>Beschrijf de unieke voordelen en oplossingen die uw bedrijf uw klanten biedt om hun problemen op te lossen of aan hun behoeften te voldoen.</a:t>
            </a:r>
          </a:p>
          <a:p>
            <a:pPr>
              <a:lnSpc>
                <a:spcPts val="2240"/>
              </a:lnSpc>
            </a:pPr>
            <a:endParaRPr lang="en-GB" sz="2200" dirty="0">
              <a:solidFill>
                <a:schemeClr val="bg1"/>
              </a:solidFill>
            </a:endParaRPr>
          </a:p>
          <a:p>
            <a:pPr>
              <a:lnSpc>
                <a:spcPts val="2240"/>
              </a:lnSpc>
            </a:pPr>
            <a:endParaRPr lang="en-US" sz="2200" dirty="0">
              <a:solidFill>
                <a:schemeClr val="bg1"/>
              </a:solidFill>
            </a:endParaRPr>
          </a:p>
        </p:txBody>
      </p:sp>
      <p:cxnSp>
        <p:nvCxnSpPr>
          <p:cNvPr id="7" name="Straight Connector 6">
            <a:extLst>
              <a:ext uri="{FF2B5EF4-FFF2-40B4-BE49-F238E27FC236}">
                <a16:creationId xmlns:a16="http://schemas.microsoft.com/office/drawing/2014/main" id="{3FC74C03-CC9D-444C-DCCC-16FB577E26BE}"/>
              </a:ext>
            </a:extLst>
          </p:cNvPr>
          <p:cNvCxnSpPr>
            <a:cxnSpLocks/>
            <a:endCxn id="14" idx="23"/>
          </p:cNvCxnSpPr>
          <p:nvPr/>
        </p:nvCxnSpPr>
        <p:spPr>
          <a:xfrm>
            <a:off x="8011180" y="3597993"/>
            <a:ext cx="3616133" cy="62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422F5E5A-8BA4-F4BD-C65B-DD288483DF30}"/>
              </a:ext>
            </a:extLst>
          </p:cNvPr>
          <p:cNvSpPr txBox="1"/>
          <p:nvPr/>
        </p:nvSpPr>
        <p:spPr>
          <a:xfrm>
            <a:off x="647111" y="5938480"/>
            <a:ext cx="736406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655638" algn="l"/>
              </a:tabLst>
            </a:pPr>
            <a:r>
              <a:rPr lang="en-IE" sz="1100" b="1" dirty="0">
                <a:solidFill>
                  <a:srgbClr val="414141"/>
                </a:solidFill>
                <a:latin typeface="Calibri" panose="020F0502020204030204" pitchFamily="34" charset="0"/>
                <a:cs typeface="Calibri" panose="020F0502020204030204" pitchFamily="34" charset="0"/>
              </a:rPr>
              <a:t>Bron: </a:t>
            </a:r>
            <a:r>
              <a:rPr lang="en-IE" sz="1100" dirty="0">
                <a:solidFill>
                  <a:srgbClr val="45959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https://businessandplans.com/bed-and-breakfast-business-model-canvas-a-complete-guide/</a:t>
            </a:r>
            <a:endParaRPr lang="en-IE" sz="1100" dirty="0">
              <a:solidFill>
                <a:srgbClr val="459597"/>
              </a:solidFill>
              <a:latin typeface="Calibri" panose="020F0502020204030204" pitchFamily="34" charset="0"/>
              <a:cs typeface="Calibri" panose="020F0502020204030204" pitchFamily="34" charset="0"/>
            </a:endParaRPr>
          </a:p>
          <a:p>
            <a:pPr marL="668338">
              <a:tabLst>
                <a:tab pos="655638" algn="l"/>
              </a:tabLst>
            </a:pPr>
            <a:r>
              <a:rPr lang="en-US" sz="1100" i="1" dirty="0">
                <a:solidFill>
                  <a:srgbClr val="45959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https://www.smartsheet.com/sites/default/files/2024-04/IC-Simple-Business-Model-Canvas-Template-for-Powerpoint-Example_Powerpoint.pptx?srsltid=AfmBOop_I2pyimagKBejfl-xt8tteTukVJU7-7NT-CG1nWOo8ROqfG6t</a:t>
            </a:r>
            <a:endParaRPr lang="en-IE" sz="1100" i="1" dirty="0">
              <a:solidFill>
                <a:srgbClr val="459597"/>
              </a:solidFill>
              <a:latin typeface="Calibri" panose="020F0502020204030204" pitchFamily="34" charset="0"/>
              <a:cs typeface="Calibri" panose="020F0502020204030204" pitchFamily="34" charset="0"/>
            </a:endParaRPr>
          </a:p>
          <a:p>
            <a:pPr>
              <a:tabLst>
                <a:tab pos="655638" algn="l"/>
              </a:tabLst>
            </a:pPr>
            <a:endParaRPr lang="en-IE" sz="1100" dirty="0">
              <a:solidFill>
                <a:srgbClr val="414141"/>
              </a:solidFill>
              <a:latin typeface="Calibri" panose="020F0502020204030204" pitchFamily="34" charset="0"/>
              <a:cs typeface="Calibri" panose="020F0502020204030204" pitchFamily="34" charset="0"/>
            </a:endParaRPr>
          </a:p>
        </p:txBody>
      </p:sp>
      <p:pic>
        <p:nvPicPr>
          <p:cNvPr id="12" name="Graphic 8" descr="Clipboard Checked outline">
            <a:extLst>
              <a:ext uri="{FF2B5EF4-FFF2-40B4-BE49-F238E27FC236}">
                <a16:creationId xmlns:a16="http://schemas.microsoft.com/office/drawing/2014/main" id="{E036ECF7-EBB4-66D6-785F-5207E47A9C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9905" y="2495873"/>
            <a:ext cx="745252" cy="745252"/>
          </a:xfrm>
          <a:prstGeom prst="rect">
            <a:avLst/>
          </a:prstGeom>
        </p:spPr>
      </p:pic>
    </p:spTree>
    <p:extLst>
      <p:ext uri="{BB962C8B-B14F-4D97-AF65-F5344CB8AC3E}">
        <p14:creationId xmlns:p14="http://schemas.microsoft.com/office/powerpoint/2010/main" val="384470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82408-0B9E-60CA-1570-B02DD2216797}"/>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A515C8AF-32C0-CBF6-A8AE-17DE3BF2AAC4}"/>
              </a:ext>
            </a:extLst>
          </p:cNvPr>
          <p:cNvSpPr/>
          <p:nvPr/>
        </p:nvSpPr>
        <p:spPr>
          <a:xfrm rot="5400000" flipH="1">
            <a:off x="7553359" y="2803242"/>
            <a:ext cx="4531778" cy="3616135"/>
          </a:xfrm>
          <a:custGeom>
            <a:avLst/>
            <a:gdLst>
              <a:gd name="connsiteX0" fmla="*/ 4531778 w 4531778"/>
              <a:gd name="connsiteY0" fmla="*/ 3364311 h 3616135"/>
              <a:gd name="connsiteX1" fmla="*/ 4531778 w 4531778"/>
              <a:gd name="connsiteY1" fmla="*/ 3026899 h 3616135"/>
              <a:gd name="connsiteX2" fmla="*/ 4531778 w 4531778"/>
              <a:gd name="connsiteY2" fmla="*/ 2975572 h 3616135"/>
              <a:gd name="connsiteX3" fmla="*/ 4531778 w 4531778"/>
              <a:gd name="connsiteY3" fmla="*/ 2778730 h 3616135"/>
              <a:gd name="connsiteX4" fmla="*/ 4531778 w 4531778"/>
              <a:gd name="connsiteY4" fmla="*/ 2638160 h 3616135"/>
              <a:gd name="connsiteX5" fmla="*/ 4531778 w 4531778"/>
              <a:gd name="connsiteY5" fmla="*/ 2441318 h 3616135"/>
              <a:gd name="connsiteX6" fmla="*/ 4531778 w 4531778"/>
              <a:gd name="connsiteY6" fmla="*/ 2389991 h 3616135"/>
              <a:gd name="connsiteX7" fmla="*/ 4531778 w 4531778"/>
              <a:gd name="connsiteY7" fmla="*/ 2052579 h 3616135"/>
              <a:gd name="connsiteX8" fmla="*/ 4531778 w 4531778"/>
              <a:gd name="connsiteY8" fmla="*/ 1311736 h 3616135"/>
              <a:gd name="connsiteX9" fmla="*/ 4531778 w 4531778"/>
              <a:gd name="connsiteY9" fmla="*/ 974322 h 3616135"/>
              <a:gd name="connsiteX10" fmla="*/ 4531778 w 4531778"/>
              <a:gd name="connsiteY10" fmla="*/ 922997 h 3616135"/>
              <a:gd name="connsiteX11" fmla="*/ 4531778 w 4531778"/>
              <a:gd name="connsiteY11" fmla="*/ 726154 h 3616135"/>
              <a:gd name="connsiteX12" fmla="*/ 4531778 w 4531778"/>
              <a:gd name="connsiteY12" fmla="*/ 585584 h 3616135"/>
              <a:gd name="connsiteX13" fmla="*/ 4531778 w 4531778"/>
              <a:gd name="connsiteY13" fmla="*/ 388740 h 3616135"/>
              <a:gd name="connsiteX14" fmla="*/ 4531778 w 4531778"/>
              <a:gd name="connsiteY14" fmla="*/ 337415 h 3616135"/>
              <a:gd name="connsiteX15" fmla="*/ 4531778 w 4531778"/>
              <a:gd name="connsiteY15" fmla="*/ 3 h 3616135"/>
              <a:gd name="connsiteX16" fmla="*/ 4210289 w 4531778"/>
              <a:gd name="connsiteY16" fmla="*/ 3 h 3616135"/>
              <a:gd name="connsiteX17" fmla="*/ 4127672 w 4531778"/>
              <a:gd name="connsiteY17" fmla="*/ 3 h 3616135"/>
              <a:gd name="connsiteX18" fmla="*/ 3998508 w 4531778"/>
              <a:gd name="connsiteY18" fmla="*/ 3 h 3616135"/>
              <a:gd name="connsiteX19" fmla="*/ 3806183 w 4531778"/>
              <a:gd name="connsiteY19" fmla="*/ 3 h 3616135"/>
              <a:gd name="connsiteX20" fmla="*/ 3677018 w 4531778"/>
              <a:gd name="connsiteY20" fmla="*/ 3 h 3616135"/>
              <a:gd name="connsiteX21" fmla="*/ 3594402 w 4531778"/>
              <a:gd name="connsiteY21" fmla="*/ 3 h 3616135"/>
              <a:gd name="connsiteX22" fmla="*/ 3432253 w 4531778"/>
              <a:gd name="connsiteY22" fmla="*/ 3 h 3616135"/>
              <a:gd name="connsiteX23" fmla="*/ 3272912 w 4531778"/>
              <a:gd name="connsiteY23" fmla="*/ 3 h 3616135"/>
              <a:gd name="connsiteX24" fmla="*/ 3110764 w 4531778"/>
              <a:gd name="connsiteY24" fmla="*/ 3 h 3616135"/>
              <a:gd name="connsiteX25" fmla="*/ 3028147 w 4531778"/>
              <a:gd name="connsiteY25" fmla="*/ 3 h 3616135"/>
              <a:gd name="connsiteX26" fmla="*/ 2992023 w 4531778"/>
              <a:gd name="connsiteY26" fmla="*/ 3 h 3616135"/>
              <a:gd name="connsiteX27" fmla="*/ 2965854 w 4531778"/>
              <a:gd name="connsiteY27" fmla="*/ 3 h 3616135"/>
              <a:gd name="connsiteX28" fmla="*/ 2965854 w 4531778"/>
              <a:gd name="connsiteY28" fmla="*/ 0 h 3616135"/>
              <a:gd name="connsiteX29" fmla="*/ 2644365 w 4531778"/>
              <a:gd name="connsiteY29" fmla="*/ 0 h 3616135"/>
              <a:gd name="connsiteX30" fmla="*/ 2561748 w 4531778"/>
              <a:gd name="connsiteY30" fmla="*/ 0 h 3616135"/>
              <a:gd name="connsiteX31" fmla="*/ 2432583 w 4531778"/>
              <a:gd name="connsiteY31" fmla="*/ 0 h 3616135"/>
              <a:gd name="connsiteX32" fmla="*/ 2240260 w 4531778"/>
              <a:gd name="connsiteY32" fmla="*/ 0 h 3616135"/>
              <a:gd name="connsiteX33" fmla="*/ 2191604 w 4531778"/>
              <a:gd name="connsiteY33" fmla="*/ 0 h 3616135"/>
              <a:gd name="connsiteX34" fmla="*/ 2191604 w 4531778"/>
              <a:gd name="connsiteY34" fmla="*/ 3 h 3616135"/>
              <a:gd name="connsiteX35" fmla="*/ 2173388 w 4531778"/>
              <a:gd name="connsiteY35" fmla="*/ 3 h 3616135"/>
              <a:gd name="connsiteX36" fmla="*/ 2137263 w 4531778"/>
              <a:gd name="connsiteY36" fmla="*/ 3 h 3616135"/>
              <a:gd name="connsiteX37" fmla="*/ 2054647 w 4531778"/>
              <a:gd name="connsiteY37" fmla="*/ 3 h 3616135"/>
              <a:gd name="connsiteX38" fmla="*/ 1892499 w 4531778"/>
              <a:gd name="connsiteY38" fmla="*/ 3 h 3616135"/>
              <a:gd name="connsiteX39" fmla="*/ 1866329 w 4531778"/>
              <a:gd name="connsiteY39" fmla="*/ 3 h 3616135"/>
              <a:gd name="connsiteX40" fmla="*/ 1866329 w 4531778"/>
              <a:gd name="connsiteY40" fmla="*/ 0 h 3616135"/>
              <a:gd name="connsiteX41" fmla="*/ 1544840 w 4531778"/>
              <a:gd name="connsiteY41" fmla="*/ 0 h 3616135"/>
              <a:gd name="connsiteX42" fmla="*/ 1462223 w 4531778"/>
              <a:gd name="connsiteY42" fmla="*/ 0 h 3616135"/>
              <a:gd name="connsiteX43" fmla="*/ 1426098 w 4531778"/>
              <a:gd name="connsiteY43" fmla="*/ 0 h 3616135"/>
              <a:gd name="connsiteX44" fmla="*/ 1333058 w 4531778"/>
              <a:gd name="connsiteY44" fmla="*/ 0 h 3616135"/>
              <a:gd name="connsiteX45" fmla="*/ 1140735 w 4531778"/>
              <a:gd name="connsiteY45" fmla="*/ 0 h 3616135"/>
              <a:gd name="connsiteX46" fmla="*/ 1104610 w 4531778"/>
              <a:gd name="connsiteY46" fmla="*/ 0 h 3616135"/>
              <a:gd name="connsiteX47" fmla="*/ 1099527 w 4531778"/>
              <a:gd name="connsiteY47" fmla="*/ 0 h 3616135"/>
              <a:gd name="connsiteX48" fmla="*/ 1092078 w 4531778"/>
              <a:gd name="connsiteY48" fmla="*/ 0 h 3616135"/>
              <a:gd name="connsiteX49" fmla="*/ 1092078 w 4531778"/>
              <a:gd name="connsiteY49" fmla="*/ 3 h 3616135"/>
              <a:gd name="connsiteX50" fmla="*/ 1037738 w 4531778"/>
              <a:gd name="connsiteY50" fmla="*/ 3 h 3616135"/>
              <a:gd name="connsiteX51" fmla="*/ 955121 w 4531778"/>
              <a:gd name="connsiteY51" fmla="*/ 3 h 3616135"/>
              <a:gd name="connsiteX52" fmla="*/ 633632 w 4531778"/>
              <a:gd name="connsiteY52" fmla="*/ 3 h 3616135"/>
              <a:gd name="connsiteX53" fmla="*/ 326573 w 4531778"/>
              <a:gd name="connsiteY53" fmla="*/ 3 h 3616135"/>
              <a:gd name="connsiteX54" fmla="*/ 326573 w 4531778"/>
              <a:gd name="connsiteY54" fmla="*/ 0 h 3616135"/>
              <a:gd name="connsiteX55" fmla="*/ 5085 w 4531778"/>
              <a:gd name="connsiteY55" fmla="*/ 0 h 3616135"/>
              <a:gd name="connsiteX56" fmla="*/ 1 w 4531778"/>
              <a:gd name="connsiteY56" fmla="*/ 0 h 3616135"/>
              <a:gd name="connsiteX57" fmla="*/ 1 w 4531778"/>
              <a:gd name="connsiteY57" fmla="*/ 28076 h 3616135"/>
              <a:gd name="connsiteX58" fmla="*/ 1 w 4531778"/>
              <a:gd name="connsiteY58" fmla="*/ 349565 h 3616135"/>
              <a:gd name="connsiteX59" fmla="*/ 0 w 4531778"/>
              <a:gd name="connsiteY59" fmla="*/ 349565 h 3616135"/>
              <a:gd name="connsiteX60" fmla="*/ 0 w 4531778"/>
              <a:gd name="connsiteY60" fmla="*/ 656625 h 3616135"/>
              <a:gd name="connsiteX61" fmla="*/ 0 w 4531778"/>
              <a:gd name="connsiteY61" fmla="*/ 935146 h 3616135"/>
              <a:gd name="connsiteX62" fmla="*/ 0 w 4531778"/>
              <a:gd name="connsiteY62" fmla="*/ 978112 h 3616135"/>
              <a:gd name="connsiteX63" fmla="*/ 0 w 4531778"/>
              <a:gd name="connsiteY63" fmla="*/ 1060729 h 3616135"/>
              <a:gd name="connsiteX64" fmla="*/ 0 w 4531778"/>
              <a:gd name="connsiteY64" fmla="*/ 1115069 h 3616135"/>
              <a:gd name="connsiteX65" fmla="*/ 0 w 4531778"/>
              <a:gd name="connsiteY65" fmla="*/ 1242206 h 3616135"/>
              <a:gd name="connsiteX66" fmla="*/ 0 w 4531778"/>
              <a:gd name="connsiteY66" fmla="*/ 1563693 h 3616135"/>
              <a:gd name="connsiteX67" fmla="*/ 0 w 4531778"/>
              <a:gd name="connsiteY67" fmla="*/ 1646311 h 3616135"/>
              <a:gd name="connsiteX68" fmla="*/ 0 w 4531778"/>
              <a:gd name="connsiteY68" fmla="*/ 1700650 h 3616135"/>
              <a:gd name="connsiteX69" fmla="*/ 1 w 4531778"/>
              <a:gd name="connsiteY69" fmla="*/ 1700650 h 3616135"/>
              <a:gd name="connsiteX70" fmla="*/ 1 w 4531778"/>
              <a:gd name="connsiteY70" fmla="*/ 1749306 h 3616135"/>
              <a:gd name="connsiteX71" fmla="*/ 1 w 4531778"/>
              <a:gd name="connsiteY71" fmla="*/ 1889320 h 3616135"/>
              <a:gd name="connsiteX72" fmla="*/ 0 w 4531778"/>
              <a:gd name="connsiteY72" fmla="*/ 1889320 h 3616135"/>
              <a:gd name="connsiteX73" fmla="*/ 0 w 4531778"/>
              <a:gd name="connsiteY73" fmla="*/ 1915489 h 3616135"/>
              <a:gd name="connsiteX74" fmla="*/ 0 w 4531778"/>
              <a:gd name="connsiteY74" fmla="*/ 2196379 h 3616135"/>
              <a:gd name="connsiteX75" fmla="*/ 0 w 4531778"/>
              <a:gd name="connsiteY75" fmla="*/ 2474901 h 3616135"/>
              <a:gd name="connsiteX76" fmla="*/ 0 w 4531778"/>
              <a:gd name="connsiteY76" fmla="*/ 2501070 h 3616135"/>
              <a:gd name="connsiteX77" fmla="*/ 0 w 4531778"/>
              <a:gd name="connsiteY77" fmla="*/ 2517868 h 3616135"/>
              <a:gd name="connsiteX78" fmla="*/ 0 w 4531778"/>
              <a:gd name="connsiteY78" fmla="*/ 2600484 h 3616135"/>
              <a:gd name="connsiteX79" fmla="*/ 0 w 4531778"/>
              <a:gd name="connsiteY79" fmla="*/ 2729649 h 3616135"/>
              <a:gd name="connsiteX80" fmla="*/ 0 w 4531778"/>
              <a:gd name="connsiteY80" fmla="*/ 2781959 h 3616135"/>
              <a:gd name="connsiteX81" fmla="*/ 0 w 4531778"/>
              <a:gd name="connsiteY81" fmla="*/ 2921973 h 3616135"/>
              <a:gd name="connsiteX82" fmla="*/ 0 w 4531778"/>
              <a:gd name="connsiteY82" fmla="*/ 3030554 h 3616135"/>
              <a:gd name="connsiteX83" fmla="*/ 0 w 4531778"/>
              <a:gd name="connsiteY83" fmla="*/ 3103449 h 3616135"/>
              <a:gd name="connsiteX84" fmla="*/ 0 w 4531778"/>
              <a:gd name="connsiteY84" fmla="*/ 3186065 h 3616135"/>
              <a:gd name="connsiteX85" fmla="*/ 0 w 4531778"/>
              <a:gd name="connsiteY85" fmla="*/ 3315230 h 3616135"/>
              <a:gd name="connsiteX86" fmla="*/ 0 w 4531778"/>
              <a:gd name="connsiteY86" fmla="*/ 3507554 h 3616135"/>
              <a:gd name="connsiteX87" fmla="*/ 0 w 4531778"/>
              <a:gd name="connsiteY87" fmla="*/ 3616135 h 3616135"/>
              <a:gd name="connsiteX88" fmla="*/ 38914 w 4531778"/>
              <a:gd name="connsiteY88" fmla="*/ 3616135 h 3616135"/>
              <a:gd name="connsiteX89" fmla="*/ 38915 w 4531778"/>
              <a:gd name="connsiteY89" fmla="*/ 3616135 h 3616135"/>
              <a:gd name="connsiteX90" fmla="*/ 345972 w 4531778"/>
              <a:gd name="connsiteY90" fmla="*/ 3616135 h 3616135"/>
              <a:gd name="connsiteX91" fmla="*/ 667460 w 4531778"/>
              <a:gd name="connsiteY91" fmla="*/ 3616135 h 3616135"/>
              <a:gd name="connsiteX92" fmla="*/ 750077 w 4531778"/>
              <a:gd name="connsiteY92" fmla="*/ 3616135 h 3616135"/>
              <a:gd name="connsiteX93" fmla="*/ 879241 w 4531778"/>
              <a:gd name="connsiteY93" fmla="*/ 3616135 h 3616135"/>
              <a:gd name="connsiteX94" fmla="*/ 1071566 w 4531778"/>
              <a:gd name="connsiteY94" fmla="*/ 3616135 h 3616135"/>
              <a:gd name="connsiteX95" fmla="*/ 1092078 w 4531778"/>
              <a:gd name="connsiteY95" fmla="*/ 3616135 h 3616135"/>
              <a:gd name="connsiteX96" fmla="*/ 1099525 w 4531778"/>
              <a:gd name="connsiteY96" fmla="*/ 3616135 h 3616135"/>
              <a:gd name="connsiteX97" fmla="*/ 1138439 w 4531778"/>
              <a:gd name="connsiteY97" fmla="*/ 3616135 h 3616135"/>
              <a:gd name="connsiteX98" fmla="*/ 1138440 w 4531778"/>
              <a:gd name="connsiteY98" fmla="*/ 3616135 h 3616135"/>
              <a:gd name="connsiteX99" fmla="*/ 1174564 w 4531778"/>
              <a:gd name="connsiteY99" fmla="*/ 3616135 h 3616135"/>
              <a:gd name="connsiteX100" fmla="*/ 1174565 w 4531778"/>
              <a:gd name="connsiteY100" fmla="*/ 3616135 h 3616135"/>
              <a:gd name="connsiteX101" fmla="*/ 1200731 w 4531778"/>
              <a:gd name="connsiteY101" fmla="*/ 3616135 h 3616135"/>
              <a:gd name="connsiteX102" fmla="*/ 1257181 w 4531778"/>
              <a:gd name="connsiteY102" fmla="*/ 3616135 h 3616135"/>
              <a:gd name="connsiteX103" fmla="*/ 1257181 w 4531778"/>
              <a:gd name="connsiteY103" fmla="*/ 3616135 h 3616135"/>
              <a:gd name="connsiteX104" fmla="*/ 1283349 w 4531778"/>
              <a:gd name="connsiteY104" fmla="*/ 3616135 h 3616135"/>
              <a:gd name="connsiteX105" fmla="*/ 1445497 w 4531778"/>
              <a:gd name="connsiteY105" fmla="*/ 3616135 h 3616135"/>
              <a:gd name="connsiteX106" fmla="*/ 1578669 w 4531778"/>
              <a:gd name="connsiteY106" fmla="*/ 3616135 h 3616135"/>
              <a:gd name="connsiteX107" fmla="*/ 1578671 w 4531778"/>
              <a:gd name="connsiteY107" fmla="*/ 3616135 h 3616135"/>
              <a:gd name="connsiteX108" fmla="*/ 1604836 w 4531778"/>
              <a:gd name="connsiteY108" fmla="*/ 3616135 h 3616135"/>
              <a:gd name="connsiteX109" fmla="*/ 1766985 w 4531778"/>
              <a:gd name="connsiteY109" fmla="*/ 3616135 h 3616135"/>
              <a:gd name="connsiteX110" fmla="*/ 1849602 w 4531778"/>
              <a:gd name="connsiteY110" fmla="*/ 3616135 h 3616135"/>
              <a:gd name="connsiteX111" fmla="*/ 1885727 w 4531778"/>
              <a:gd name="connsiteY111" fmla="*/ 3616135 h 3616135"/>
              <a:gd name="connsiteX112" fmla="*/ 1978766 w 4531778"/>
              <a:gd name="connsiteY112" fmla="*/ 3616135 h 3616135"/>
              <a:gd name="connsiteX113" fmla="*/ 2171091 w 4531778"/>
              <a:gd name="connsiteY113" fmla="*/ 3616135 h 3616135"/>
              <a:gd name="connsiteX114" fmla="*/ 2191603 w 4531778"/>
              <a:gd name="connsiteY114" fmla="*/ 3616135 h 3616135"/>
              <a:gd name="connsiteX115" fmla="*/ 2207215 w 4531778"/>
              <a:gd name="connsiteY115" fmla="*/ 3616135 h 3616135"/>
              <a:gd name="connsiteX116" fmla="*/ 2274089 w 4531778"/>
              <a:gd name="connsiteY116" fmla="*/ 3616135 h 3616135"/>
              <a:gd name="connsiteX117" fmla="*/ 2274090 w 4531778"/>
              <a:gd name="connsiteY117" fmla="*/ 3616135 h 3616135"/>
              <a:gd name="connsiteX118" fmla="*/ 2289833 w 4531778"/>
              <a:gd name="connsiteY118" fmla="*/ 3616135 h 3616135"/>
              <a:gd name="connsiteX119" fmla="*/ 2300256 w 4531778"/>
              <a:gd name="connsiteY119" fmla="*/ 3616135 h 3616135"/>
              <a:gd name="connsiteX120" fmla="*/ 2356706 w 4531778"/>
              <a:gd name="connsiteY120" fmla="*/ 3616135 h 3616135"/>
              <a:gd name="connsiteX121" fmla="*/ 2356706 w 4531778"/>
              <a:gd name="connsiteY121" fmla="*/ 3616135 h 3616135"/>
              <a:gd name="connsiteX122" fmla="*/ 2382874 w 4531778"/>
              <a:gd name="connsiteY122" fmla="*/ 3616135 h 3616135"/>
              <a:gd name="connsiteX123" fmla="*/ 2418997 w 4531778"/>
              <a:gd name="connsiteY123" fmla="*/ 3616135 h 3616135"/>
              <a:gd name="connsiteX124" fmla="*/ 2611322 w 4531778"/>
              <a:gd name="connsiteY124" fmla="*/ 3616135 h 3616135"/>
              <a:gd name="connsiteX125" fmla="*/ 2678193 w 4531778"/>
              <a:gd name="connsiteY125" fmla="*/ 3616135 h 3616135"/>
              <a:gd name="connsiteX126" fmla="*/ 2678196 w 4531778"/>
              <a:gd name="connsiteY126" fmla="*/ 3616135 h 3616135"/>
              <a:gd name="connsiteX127" fmla="*/ 2704361 w 4531778"/>
              <a:gd name="connsiteY127" fmla="*/ 3616135 h 3616135"/>
              <a:gd name="connsiteX128" fmla="*/ 2740485 w 4531778"/>
              <a:gd name="connsiteY128" fmla="*/ 3616135 h 3616135"/>
              <a:gd name="connsiteX129" fmla="*/ 2823103 w 4531778"/>
              <a:gd name="connsiteY129" fmla="*/ 3616135 h 3616135"/>
              <a:gd name="connsiteX130" fmla="*/ 2985252 w 4531778"/>
              <a:gd name="connsiteY130" fmla="*/ 3616135 h 3616135"/>
              <a:gd name="connsiteX131" fmla="*/ 3144591 w 4531778"/>
              <a:gd name="connsiteY131" fmla="*/ 3616135 h 3616135"/>
              <a:gd name="connsiteX132" fmla="*/ 3306740 w 4531778"/>
              <a:gd name="connsiteY132" fmla="*/ 3616135 h 3616135"/>
              <a:gd name="connsiteX133" fmla="*/ 3389358 w 4531778"/>
              <a:gd name="connsiteY133" fmla="*/ 3616135 h 3616135"/>
              <a:gd name="connsiteX134" fmla="*/ 3518522 w 4531778"/>
              <a:gd name="connsiteY134" fmla="*/ 3616135 h 3616135"/>
              <a:gd name="connsiteX135" fmla="*/ 3710846 w 4531778"/>
              <a:gd name="connsiteY135" fmla="*/ 3616135 h 3616135"/>
              <a:gd name="connsiteX136" fmla="*/ 3840010 w 4531778"/>
              <a:gd name="connsiteY136" fmla="*/ 3616135 h 3616135"/>
              <a:gd name="connsiteX137" fmla="*/ 3922628 w 4531778"/>
              <a:gd name="connsiteY137" fmla="*/ 3616135 h 3616135"/>
              <a:gd name="connsiteX138" fmla="*/ 4244116 w 4531778"/>
              <a:gd name="connsiteY138" fmla="*/ 3616135 h 3616135"/>
              <a:gd name="connsiteX139" fmla="*/ 4531778 w 4531778"/>
              <a:gd name="connsiteY139" fmla="*/ 3364311 h 36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31778" h="3616135">
                <a:moveTo>
                  <a:pt x="4531778" y="3364311"/>
                </a:moveTo>
                <a:lnTo>
                  <a:pt x="4531778" y="3026899"/>
                </a:lnTo>
                <a:lnTo>
                  <a:pt x="4531778" y="2975572"/>
                </a:lnTo>
                <a:lnTo>
                  <a:pt x="4531778" y="2778730"/>
                </a:lnTo>
                <a:lnTo>
                  <a:pt x="4531778" y="2638160"/>
                </a:lnTo>
                <a:lnTo>
                  <a:pt x="4531778" y="2441318"/>
                </a:lnTo>
                <a:lnTo>
                  <a:pt x="4531778" y="2389991"/>
                </a:lnTo>
                <a:lnTo>
                  <a:pt x="4531778" y="2052579"/>
                </a:lnTo>
                <a:lnTo>
                  <a:pt x="4531778" y="1311736"/>
                </a:lnTo>
                <a:lnTo>
                  <a:pt x="4531778" y="974322"/>
                </a:lnTo>
                <a:lnTo>
                  <a:pt x="4531778" y="922997"/>
                </a:lnTo>
                <a:lnTo>
                  <a:pt x="4531778" y="726154"/>
                </a:lnTo>
                <a:lnTo>
                  <a:pt x="4531778" y="585584"/>
                </a:lnTo>
                <a:lnTo>
                  <a:pt x="4531778" y="388740"/>
                </a:lnTo>
                <a:lnTo>
                  <a:pt x="4531778" y="337415"/>
                </a:lnTo>
                <a:lnTo>
                  <a:pt x="4531778" y="3"/>
                </a:lnTo>
                <a:lnTo>
                  <a:pt x="4210289" y="3"/>
                </a:lnTo>
                <a:lnTo>
                  <a:pt x="4127672" y="3"/>
                </a:lnTo>
                <a:lnTo>
                  <a:pt x="3998508" y="3"/>
                </a:lnTo>
                <a:lnTo>
                  <a:pt x="3806183" y="3"/>
                </a:lnTo>
                <a:lnTo>
                  <a:pt x="3677018" y="3"/>
                </a:lnTo>
                <a:lnTo>
                  <a:pt x="3594402" y="3"/>
                </a:lnTo>
                <a:lnTo>
                  <a:pt x="3432253" y="3"/>
                </a:lnTo>
                <a:lnTo>
                  <a:pt x="3272912" y="3"/>
                </a:lnTo>
                <a:lnTo>
                  <a:pt x="3110764" y="3"/>
                </a:lnTo>
                <a:lnTo>
                  <a:pt x="3028147" y="3"/>
                </a:lnTo>
                <a:lnTo>
                  <a:pt x="2992023" y="3"/>
                </a:lnTo>
                <a:lnTo>
                  <a:pt x="2965854" y="3"/>
                </a:lnTo>
                <a:lnTo>
                  <a:pt x="2965854" y="0"/>
                </a:lnTo>
                <a:lnTo>
                  <a:pt x="2644365" y="0"/>
                </a:lnTo>
                <a:lnTo>
                  <a:pt x="2561748" y="0"/>
                </a:lnTo>
                <a:lnTo>
                  <a:pt x="2432583" y="0"/>
                </a:lnTo>
                <a:lnTo>
                  <a:pt x="2240260" y="0"/>
                </a:lnTo>
                <a:lnTo>
                  <a:pt x="2191604" y="0"/>
                </a:lnTo>
                <a:lnTo>
                  <a:pt x="2191604" y="3"/>
                </a:lnTo>
                <a:lnTo>
                  <a:pt x="2173388" y="3"/>
                </a:lnTo>
                <a:lnTo>
                  <a:pt x="2137263" y="3"/>
                </a:lnTo>
                <a:lnTo>
                  <a:pt x="2054647" y="3"/>
                </a:lnTo>
                <a:lnTo>
                  <a:pt x="1892499" y="3"/>
                </a:lnTo>
                <a:lnTo>
                  <a:pt x="1866329" y="3"/>
                </a:lnTo>
                <a:lnTo>
                  <a:pt x="1866329" y="0"/>
                </a:lnTo>
                <a:lnTo>
                  <a:pt x="1544840" y="0"/>
                </a:lnTo>
                <a:lnTo>
                  <a:pt x="1462223" y="0"/>
                </a:lnTo>
                <a:lnTo>
                  <a:pt x="1426098" y="0"/>
                </a:lnTo>
                <a:lnTo>
                  <a:pt x="1333058" y="0"/>
                </a:lnTo>
                <a:lnTo>
                  <a:pt x="1140735" y="0"/>
                </a:lnTo>
                <a:lnTo>
                  <a:pt x="1104610" y="0"/>
                </a:lnTo>
                <a:lnTo>
                  <a:pt x="1099527" y="0"/>
                </a:lnTo>
                <a:lnTo>
                  <a:pt x="1092078" y="0"/>
                </a:lnTo>
                <a:lnTo>
                  <a:pt x="1092078" y="3"/>
                </a:lnTo>
                <a:lnTo>
                  <a:pt x="1037738" y="3"/>
                </a:lnTo>
                <a:lnTo>
                  <a:pt x="955121" y="3"/>
                </a:lnTo>
                <a:lnTo>
                  <a:pt x="633632" y="3"/>
                </a:lnTo>
                <a:lnTo>
                  <a:pt x="326573" y="3"/>
                </a:lnTo>
                <a:lnTo>
                  <a:pt x="326573" y="0"/>
                </a:lnTo>
                <a:lnTo>
                  <a:pt x="5085" y="0"/>
                </a:lnTo>
                <a:lnTo>
                  <a:pt x="1" y="0"/>
                </a:lnTo>
                <a:lnTo>
                  <a:pt x="1" y="28076"/>
                </a:lnTo>
                <a:lnTo>
                  <a:pt x="1" y="349565"/>
                </a:lnTo>
                <a:lnTo>
                  <a:pt x="0" y="349565"/>
                </a:lnTo>
                <a:lnTo>
                  <a:pt x="0" y="656625"/>
                </a:lnTo>
                <a:lnTo>
                  <a:pt x="0" y="935146"/>
                </a:lnTo>
                <a:lnTo>
                  <a:pt x="0" y="978112"/>
                </a:lnTo>
                <a:lnTo>
                  <a:pt x="0" y="1060729"/>
                </a:lnTo>
                <a:lnTo>
                  <a:pt x="0" y="1115069"/>
                </a:lnTo>
                <a:lnTo>
                  <a:pt x="0" y="1242206"/>
                </a:lnTo>
                <a:lnTo>
                  <a:pt x="0" y="1563693"/>
                </a:lnTo>
                <a:lnTo>
                  <a:pt x="0" y="1646311"/>
                </a:lnTo>
                <a:lnTo>
                  <a:pt x="0" y="1700650"/>
                </a:lnTo>
                <a:lnTo>
                  <a:pt x="1" y="1700650"/>
                </a:lnTo>
                <a:lnTo>
                  <a:pt x="1" y="1749306"/>
                </a:lnTo>
                <a:lnTo>
                  <a:pt x="1" y="1889320"/>
                </a:lnTo>
                <a:lnTo>
                  <a:pt x="0" y="1889320"/>
                </a:lnTo>
                <a:lnTo>
                  <a:pt x="0" y="1915489"/>
                </a:lnTo>
                <a:lnTo>
                  <a:pt x="0" y="2196379"/>
                </a:lnTo>
                <a:lnTo>
                  <a:pt x="0" y="2474901"/>
                </a:lnTo>
                <a:lnTo>
                  <a:pt x="0" y="2501070"/>
                </a:lnTo>
                <a:lnTo>
                  <a:pt x="0" y="2517868"/>
                </a:lnTo>
                <a:lnTo>
                  <a:pt x="0" y="2600484"/>
                </a:lnTo>
                <a:lnTo>
                  <a:pt x="0" y="2729649"/>
                </a:lnTo>
                <a:lnTo>
                  <a:pt x="0" y="2781959"/>
                </a:lnTo>
                <a:lnTo>
                  <a:pt x="0" y="2921973"/>
                </a:lnTo>
                <a:lnTo>
                  <a:pt x="0" y="3030554"/>
                </a:lnTo>
                <a:lnTo>
                  <a:pt x="0" y="3103449"/>
                </a:lnTo>
                <a:lnTo>
                  <a:pt x="0" y="3186065"/>
                </a:lnTo>
                <a:lnTo>
                  <a:pt x="0" y="3315230"/>
                </a:lnTo>
                <a:lnTo>
                  <a:pt x="0" y="3507554"/>
                </a:lnTo>
                <a:lnTo>
                  <a:pt x="0" y="3616135"/>
                </a:lnTo>
                <a:lnTo>
                  <a:pt x="38914" y="3616135"/>
                </a:lnTo>
                <a:lnTo>
                  <a:pt x="38915" y="3616135"/>
                </a:lnTo>
                <a:lnTo>
                  <a:pt x="345972" y="3616135"/>
                </a:lnTo>
                <a:lnTo>
                  <a:pt x="667460" y="3616135"/>
                </a:lnTo>
                <a:lnTo>
                  <a:pt x="750077" y="3616135"/>
                </a:lnTo>
                <a:lnTo>
                  <a:pt x="879241" y="3616135"/>
                </a:lnTo>
                <a:lnTo>
                  <a:pt x="1071566" y="3616135"/>
                </a:lnTo>
                <a:lnTo>
                  <a:pt x="1092078" y="3616135"/>
                </a:lnTo>
                <a:lnTo>
                  <a:pt x="1099525" y="3616135"/>
                </a:lnTo>
                <a:lnTo>
                  <a:pt x="1138439" y="3616135"/>
                </a:lnTo>
                <a:lnTo>
                  <a:pt x="1138440" y="3616135"/>
                </a:lnTo>
                <a:lnTo>
                  <a:pt x="1174564" y="3616135"/>
                </a:lnTo>
                <a:lnTo>
                  <a:pt x="1174565" y="3616135"/>
                </a:lnTo>
                <a:lnTo>
                  <a:pt x="1200731" y="3616135"/>
                </a:lnTo>
                <a:lnTo>
                  <a:pt x="1257181" y="3616135"/>
                </a:lnTo>
                <a:lnTo>
                  <a:pt x="1257181" y="3616135"/>
                </a:lnTo>
                <a:lnTo>
                  <a:pt x="1283349" y="3616135"/>
                </a:lnTo>
                <a:lnTo>
                  <a:pt x="1445497" y="3616135"/>
                </a:lnTo>
                <a:lnTo>
                  <a:pt x="1578669" y="3616135"/>
                </a:lnTo>
                <a:lnTo>
                  <a:pt x="1578671" y="3616135"/>
                </a:lnTo>
                <a:lnTo>
                  <a:pt x="1604836" y="3616135"/>
                </a:lnTo>
                <a:lnTo>
                  <a:pt x="1766985" y="3616135"/>
                </a:lnTo>
                <a:lnTo>
                  <a:pt x="1849602" y="3616135"/>
                </a:lnTo>
                <a:lnTo>
                  <a:pt x="1885727" y="3616135"/>
                </a:lnTo>
                <a:lnTo>
                  <a:pt x="1978766" y="3616135"/>
                </a:lnTo>
                <a:lnTo>
                  <a:pt x="2171091" y="3616135"/>
                </a:lnTo>
                <a:lnTo>
                  <a:pt x="2191603" y="3616135"/>
                </a:lnTo>
                <a:lnTo>
                  <a:pt x="2207215" y="3616135"/>
                </a:lnTo>
                <a:lnTo>
                  <a:pt x="2274089" y="3616135"/>
                </a:lnTo>
                <a:lnTo>
                  <a:pt x="2274090" y="3616135"/>
                </a:lnTo>
                <a:lnTo>
                  <a:pt x="2289833" y="3616135"/>
                </a:lnTo>
                <a:lnTo>
                  <a:pt x="2300256" y="3616135"/>
                </a:lnTo>
                <a:lnTo>
                  <a:pt x="2356706" y="3616135"/>
                </a:lnTo>
                <a:lnTo>
                  <a:pt x="2356706" y="3616135"/>
                </a:lnTo>
                <a:lnTo>
                  <a:pt x="2382874" y="3616135"/>
                </a:lnTo>
                <a:lnTo>
                  <a:pt x="2418997" y="3616135"/>
                </a:lnTo>
                <a:lnTo>
                  <a:pt x="2611322" y="3616135"/>
                </a:lnTo>
                <a:lnTo>
                  <a:pt x="2678193" y="3616135"/>
                </a:lnTo>
                <a:lnTo>
                  <a:pt x="2678196" y="3616135"/>
                </a:lnTo>
                <a:lnTo>
                  <a:pt x="2704361" y="3616135"/>
                </a:lnTo>
                <a:lnTo>
                  <a:pt x="2740485" y="3616135"/>
                </a:lnTo>
                <a:lnTo>
                  <a:pt x="2823103" y="3616135"/>
                </a:lnTo>
                <a:lnTo>
                  <a:pt x="2985252" y="3616135"/>
                </a:lnTo>
                <a:lnTo>
                  <a:pt x="3144591" y="3616135"/>
                </a:lnTo>
                <a:lnTo>
                  <a:pt x="3306740" y="3616135"/>
                </a:lnTo>
                <a:lnTo>
                  <a:pt x="3389358" y="3616135"/>
                </a:lnTo>
                <a:lnTo>
                  <a:pt x="3518522" y="3616135"/>
                </a:lnTo>
                <a:lnTo>
                  <a:pt x="3710846" y="3616135"/>
                </a:lnTo>
                <a:lnTo>
                  <a:pt x="3840010" y="3616135"/>
                </a:lnTo>
                <a:lnTo>
                  <a:pt x="3922628" y="3616135"/>
                </a:lnTo>
                <a:lnTo>
                  <a:pt x="4244116" y="3616135"/>
                </a:lnTo>
                <a:cubicBezTo>
                  <a:pt x="4403509" y="3616135"/>
                  <a:pt x="4531778" y="3503021"/>
                  <a:pt x="4531778" y="3364311"/>
                </a:cubicBezTo>
                <a:close/>
              </a:path>
            </a:pathLst>
          </a:custGeom>
          <a:solidFill>
            <a:srgbClr val="459597"/>
          </a:solidFill>
          <a:ln w="24491"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00D9CB4F-B268-7535-09C9-3F1968312380}"/>
              </a:ext>
            </a:extLst>
          </p:cNvPr>
          <p:cNvSpPr>
            <a:spLocks noGrp="1"/>
          </p:cNvSpPr>
          <p:nvPr>
            <p:ph type="body" sz="quarter" idx="16"/>
          </p:nvPr>
        </p:nvSpPr>
        <p:spPr>
          <a:xfrm>
            <a:off x="653780" y="235047"/>
            <a:ext cx="10430375" cy="803654"/>
          </a:xfrm>
        </p:spPr>
        <p:txBody>
          <a:bodyPr/>
          <a:lstStyle/>
          <a:p>
            <a:pPr>
              <a:lnSpc>
                <a:spcPts val="3720"/>
              </a:lnSpc>
            </a:pPr>
            <a:r>
              <a:rPr lang="en-US" dirty="0"/>
              <a:t>Leer hoe u uw ideeën op belangrijke gebieden in kaart kunt brengen</a:t>
            </a:r>
          </a:p>
          <a:p>
            <a:pPr>
              <a:lnSpc>
                <a:spcPts val="3720"/>
              </a:lnSpc>
            </a:pPr>
            <a:endParaRPr lang="en-US" dirty="0"/>
          </a:p>
        </p:txBody>
      </p:sp>
      <p:sp>
        <p:nvSpPr>
          <p:cNvPr id="6" name="Text Placeholder 5">
            <a:extLst>
              <a:ext uri="{FF2B5EF4-FFF2-40B4-BE49-F238E27FC236}">
                <a16:creationId xmlns:a16="http://schemas.microsoft.com/office/drawing/2014/main" id="{1F65AB8E-F6C3-F878-6FFA-CAB57EABB055}"/>
              </a:ext>
            </a:extLst>
          </p:cNvPr>
          <p:cNvSpPr>
            <a:spLocks noGrp="1"/>
          </p:cNvSpPr>
          <p:nvPr>
            <p:ph type="body" sz="quarter" idx="19"/>
          </p:nvPr>
        </p:nvSpPr>
        <p:spPr>
          <a:xfrm>
            <a:off x="653780" y="1541767"/>
            <a:ext cx="9165469" cy="803654"/>
          </a:xfrm>
        </p:spPr>
        <p:txBody>
          <a:bodyPr/>
          <a:lstStyle/>
          <a:p>
            <a:pPr>
              <a:lnSpc>
                <a:spcPts val="2900"/>
              </a:lnSpc>
            </a:pPr>
            <a:r>
              <a:rPr lang="en-US" dirty="0"/>
              <a:t>Waardeproposities</a:t>
            </a:r>
          </a:p>
          <a:p>
            <a:pPr>
              <a:lnSpc>
                <a:spcPts val="2900"/>
              </a:lnSpc>
            </a:pPr>
            <a:endParaRPr lang="en-US" dirty="0"/>
          </a:p>
        </p:txBody>
      </p:sp>
      <p:cxnSp>
        <p:nvCxnSpPr>
          <p:cNvPr id="2" name="Straight Connector 1">
            <a:extLst>
              <a:ext uri="{FF2B5EF4-FFF2-40B4-BE49-F238E27FC236}">
                <a16:creationId xmlns:a16="http://schemas.microsoft.com/office/drawing/2014/main" id="{451C4EDE-2954-CC8C-473E-4CFFD3EF2DFD}"/>
              </a:ext>
            </a:extLst>
          </p:cNvPr>
          <p:cNvCxnSpPr>
            <a:cxnSpLocks/>
          </p:cNvCxnSpPr>
          <p:nvPr/>
        </p:nvCxnSpPr>
        <p:spPr>
          <a:xfrm>
            <a:off x="0" y="1207979"/>
            <a:ext cx="1108415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25D7074A-CC3F-C900-59E6-108FD9140F0F}"/>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17</a:t>
            </a:fld>
            <a:endParaRPr lang="fr-CA" sz="1200" dirty="0"/>
          </a:p>
        </p:txBody>
      </p:sp>
      <p:sp>
        <p:nvSpPr>
          <p:cNvPr id="10" name="Text Placeholder 4">
            <a:extLst>
              <a:ext uri="{FF2B5EF4-FFF2-40B4-BE49-F238E27FC236}">
                <a16:creationId xmlns:a16="http://schemas.microsoft.com/office/drawing/2014/main" id="{785CDA21-214A-FB2F-02D8-77150613BF63}"/>
              </a:ext>
            </a:extLst>
          </p:cNvPr>
          <p:cNvSpPr txBox="1">
            <a:spLocks/>
          </p:cNvSpPr>
          <p:nvPr/>
        </p:nvSpPr>
        <p:spPr>
          <a:xfrm>
            <a:off x="653779" y="2369043"/>
            <a:ext cx="6928127" cy="4085950"/>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200" dirty="0">
                <a:solidFill>
                  <a:srgbClr val="414141"/>
                </a:solidFill>
              </a:rPr>
              <a:t>U kunt een waardepropositie zien als het antwoord op de vraag: wat maakt uw accommodatie zo bijzonder? Hier volgen enkele ideeën en voorbeelden:</a:t>
            </a:r>
          </a:p>
          <a:p>
            <a:pPr marL="342900" indent="-342900">
              <a:lnSpc>
                <a:spcPts val="2240"/>
              </a:lnSpc>
              <a:buFont typeface="Arial" panose="020B0604020202020204" pitchFamily="34" charset="0"/>
              <a:buChar char="•"/>
            </a:pPr>
            <a:endParaRPr lang="en-GB" sz="2200" dirty="0">
              <a:solidFill>
                <a:srgbClr val="414141"/>
              </a:solidFill>
            </a:endParaRPr>
          </a:p>
          <a:p>
            <a:pPr marL="342900" indent="-342900">
              <a:lnSpc>
                <a:spcPts val="2240"/>
              </a:lnSpc>
              <a:buClr>
                <a:srgbClr val="459597"/>
              </a:buClr>
              <a:buFont typeface="Arial" panose="020B0604020202020204" pitchFamily="34" charset="0"/>
              <a:buChar char="•"/>
            </a:pPr>
            <a:r>
              <a:rPr lang="en-GB" sz="2200" b="1" dirty="0">
                <a:solidFill>
                  <a:srgbClr val="414141"/>
                </a:solidFill>
              </a:rPr>
              <a:t>Themakamers: </a:t>
            </a:r>
            <a:r>
              <a:rPr lang="en-GB" sz="2200" dirty="0">
                <a:solidFill>
                  <a:srgbClr val="414141"/>
                </a:solidFill>
              </a:rPr>
              <a:t>Wat maakt uw interieur uniek? Speelt u in op specifieke interesses met themakamers, zoals een suite in Parijse stijl of een kamer met een nautisch thema voor gezinnen?</a:t>
            </a:r>
          </a:p>
          <a:p>
            <a:pPr marL="342900" indent="-342900">
              <a:lnSpc>
                <a:spcPts val="2240"/>
              </a:lnSpc>
              <a:buClr>
                <a:srgbClr val="459597"/>
              </a:buClr>
              <a:buFont typeface="Arial" panose="020B0604020202020204" pitchFamily="34" charset="0"/>
              <a:buChar char="•"/>
            </a:pPr>
            <a:r>
              <a:rPr lang="en-GB" sz="2200" b="1" dirty="0">
                <a:solidFill>
                  <a:srgbClr val="414141"/>
                </a:solidFill>
              </a:rPr>
              <a:t>Unieke voorzieningen: </a:t>
            </a:r>
            <a:r>
              <a:rPr lang="en-GB" sz="2200" dirty="0">
                <a:solidFill>
                  <a:srgbClr val="414141"/>
                </a:solidFill>
              </a:rPr>
              <a:t>bied gratis diensten aan die de ervaring van uw gasten verbeteren. Denk aan fietsverhuur, yogalessen of spabehandelingen ter plaatse (werk samen met lokale aanbieders).</a:t>
            </a:r>
          </a:p>
          <a:p>
            <a:pPr marL="342900" indent="-342900">
              <a:lnSpc>
                <a:spcPts val="2240"/>
              </a:lnSpc>
              <a:buClr>
                <a:srgbClr val="459597"/>
              </a:buClr>
              <a:buFont typeface="Arial" panose="020B0604020202020204" pitchFamily="34" charset="0"/>
              <a:buChar char="•"/>
            </a:pPr>
            <a:endParaRPr lang="en-GB" sz="2200" dirty="0">
              <a:solidFill>
                <a:srgbClr val="414141"/>
              </a:solidFill>
            </a:endParaRPr>
          </a:p>
          <a:p>
            <a:pPr>
              <a:lnSpc>
                <a:spcPts val="2240"/>
              </a:lnSpc>
            </a:pPr>
            <a:endParaRPr lang="en-GB" sz="2200" dirty="0">
              <a:solidFill>
                <a:srgbClr val="414141"/>
              </a:solidFill>
            </a:endParaRPr>
          </a:p>
          <a:p>
            <a:pPr>
              <a:lnSpc>
                <a:spcPts val="2240"/>
              </a:lnSpc>
            </a:pPr>
            <a:endParaRPr lang="en-US" sz="2200" dirty="0">
              <a:solidFill>
                <a:srgbClr val="414141"/>
              </a:solidFill>
            </a:endParaRPr>
          </a:p>
        </p:txBody>
      </p:sp>
      <p:sp>
        <p:nvSpPr>
          <p:cNvPr id="9" name="Text Placeholder 4">
            <a:extLst>
              <a:ext uri="{FF2B5EF4-FFF2-40B4-BE49-F238E27FC236}">
                <a16:creationId xmlns:a16="http://schemas.microsoft.com/office/drawing/2014/main" id="{C702D438-4958-81D4-517F-45DE90F7695E}"/>
              </a:ext>
            </a:extLst>
          </p:cNvPr>
          <p:cNvSpPr txBox="1">
            <a:spLocks/>
          </p:cNvSpPr>
          <p:nvPr/>
        </p:nvSpPr>
        <p:spPr>
          <a:xfrm>
            <a:off x="8297842" y="2662979"/>
            <a:ext cx="2900201" cy="1669808"/>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600" b="1" dirty="0">
                <a:solidFill>
                  <a:schemeClr val="bg1"/>
                </a:solidFill>
              </a:rPr>
              <a:t>WAARDE </a:t>
            </a:r>
          </a:p>
          <a:p>
            <a:pPr>
              <a:lnSpc>
                <a:spcPts val="2240"/>
              </a:lnSpc>
            </a:pPr>
            <a:r>
              <a:rPr lang="en-GB" sz="2600" b="1" dirty="0">
                <a:solidFill>
                  <a:schemeClr val="bg1"/>
                </a:solidFill>
              </a:rPr>
              <a:t>PROPOSITIES</a:t>
            </a:r>
          </a:p>
          <a:p>
            <a:pPr>
              <a:lnSpc>
                <a:spcPts val="2240"/>
              </a:lnSpc>
            </a:pPr>
            <a:endParaRPr lang="en-GB" sz="2200" b="1" dirty="0">
              <a:solidFill>
                <a:schemeClr val="bg1"/>
              </a:solidFill>
            </a:endParaRPr>
          </a:p>
          <a:p>
            <a:pPr>
              <a:lnSpc>
                <a:spcPts val="2240"/>
              </a:lnSpc>
            </a:pPr>
            <a:endParaRPr lang="en-GB" sz="2200" b="1" dirty="0">
              <a:solidFill>
                <a:schemeClr val="bg1"/>
              </a:solidFill>
            </a:endParaRPr>
          </a:p>
          <a:p>
            <a:pPr>
              <a:lnSpc>
                <a:spcPts val="2240"/>
              </a:lnSpc>
            </a:pPr>
            <a:r>
              <a:rPr lang="en-GB" sz="2200" dirty="0">
                <a:solidFill>
                  <a:schemeClr val="bg1"/>
                </a:solidFill>
              </a:rPr>
              <a:t>Beschrijf de unieke voordelen en oplossingen die uw bedrijf uw klanten biedt om hun problemen op te lossen of aan hun behoeften te voldoen.</a:t>
            </a:r>
          </a:p>
          <a:p>
            <a:pPr>
              <a:lnSpc>
                <a:spcPts val="2240"/>
              </a:lnSpc>
            </a:pPr>
            <a:endParaRPr lang="en-GB" sz="2200" dirty="0">
              <a:solidFill>
                <a:schemeClr val="bg1"/>
              </a:solidFill>
            </a:endParaRPr>
          </a:p>
          <a:p>
            <a:pPr>
              <a:lnSpc>
                <a:spcPts val="2240"/>
              </a:lnSpc>
            </a:pPr>
            <a:endParaRPr lang="en-US" sz="2200" dirty="0">
              <a:solidFill>
                <a:schemeClr val="bg1"/>
              </a:solidFill>
            </a:endParaRPr>
          </a:p>
        </p:txBody>
      </p:sp>
      <p:cxnSp>
        <p:nvCxnSpPr>
          <p:cNvPr id="7" name="Straight Connector 6">
            <a:extLst>
              <a:ext uri="{FF2B5EF4-FFF2-40B4-BE49-F238E27FC236}">
                <a16:creationId xmlns:a16="http://schemas.microsoft.com/office/drawing/2014/main" id="{3A3132C7-4CB9-340C-5294-F99C1E89E3A9}"/>
              </a:ext>
            </a:extLst>
          </p:cNvPr>
          <p:cNvCxnSpPr>
            <a:cxnSpLocks/>
            <a:endCxn id="14" idx="23"/>
          </p:cNvCxnSpPr>
          <p:nvPr/>
        </p:nvCxnSpPr>
        <p:spPr>
          <a:xfrm>
            <a:off x="8011180" y="3597993"/>
            <a:ext cx="3616133" cy="62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364F4157-BBEB-4BD5-D2BB-81D6E66F6A97}"/>
              </a:ext>
            </a:extLst>
          </p:cNvPr>
          <p:cNvSpPr txBox="1"/>
          <p:nvPr/>
        </p:nvSpPr>
        <p:spPr>
          <a:xfrm>
            <a:off x="647111" y="5938480"/>
            <a:ext cx="7469947"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655638" algn="l"/>
              </a:tabLst>
            </a:pPr>
            <a:r>
              <a:rPr lang="en-IE" sz="1100" b="1" dirty="0">
                <a:solidFill>
                  <a:srgbClr val="414141"/>
                </a:solidFill>
                <a:latin typeface="Calibri" panose="020F0502020204030204" pitchFamily="34" charset="0"/>
                <a:cs typeface="Calibri" panose="020F0502020204030204" pitchFamily="34" charset="0"/>
              </a:rPr>
              <a:t>Bron: </a:t>
            </a:r>
            <a:r>
              <a:rPr lang="en-IE" sz="1100" dirty="0">
                <a:solidFill>
                  <a:srgbClr val="45959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https://businessandplans.com/bed-and-breakfast-business-model-canvas-a-complete-guide</a:t>
            </a:r>
          </a:p>
          <a:p>
            <a:pPr marL="668338">
              <a:tabLst>
                <a:tab pos="655638" algn="l"/>
              </a:tabLst>
            </a:pPr>
            <a:r>
              <a:rPr lang="en-US" sz="1100" i="1" dirty="0">
                <a:solidFill>
                  <a:srgbClr val="45959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https://www.smartsheet.com/sites/default/files/2024-04/IC-Simple-Business-Model-Canvas-Template-for-Powerpoint-Example_Powerpoint.pptx?srsltid=AfmBOop_I2pyimagKBejfl-xt8tteTukVJU7-7NT-CG1nWOo8ROqfG6t </a:t>
            </a:r>
            <a:r>
              <a:rPr lang="en-IE" sz="1100" dirty="0">
                <a:solidFill>
                  <a:srgbClr val="45959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endParaRPr lang="en-IE" sz="1100" dirty="0">
              <a:solidFill>
                <a:srgbClr val="459597"/>
              </a:solidFill>
              <a:latin typeface="Calibri" panose="020F0502020204030204" pitchFamily="34" charset="0"/>
              <a:cs typeface="Calibri" panose="020F0502020204030204" pitchFamily="34" charset="0"/>
            </a:endParaRPr>
          </a:p>
          <a:p>
            <a:pPr>
              <a:tabLst>
                <a:tab pos="655638" algn="l"/>
              </a:tabLst>
            </a:pPr>
            <a:endParaRPr lang="en-IE" sz="1100" dirty="0">
              <a:solidFill>
                <a:srgbClr val="414141"/>
              </a:solidFill>
              <a:latin typeface="Calibri" panose="020F0502020204030204" pitchFamily="34" charset="0"/>
              <a:cs typeface="Calibri" panose="020F0502020204030204" pitchFamily="34" charset="0"/>
            </a:endParaRPr>
          </a:p>
        </p:txBody>
      </p:sp>
      <p:pic>
        <p:nvPicPr>
          <p:cNvPr id="3" name="Graphic 8" descr="Clipboard Checked outline">
            <a:extLst>
              <a:ext uri="{FF2B5EF4-FFF2-40B4-BE49-F238E27FC236}">
                <a16:creationId xmlns:a16="http://schemas.microsoft.com/office/drawing/2014/main" id="{2E420586-53CF-4EBD-AFBF-6E4F679341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9905" y="2495873"/>
            <a:ext cx="745252" cy="745252"/>
          </a:xfrm>
          <a:prstGeom prst="rect">
            <a:avLst/>
          </a:prstGeom>
        </p:spPr>
      </p:pic>
    </p:spTree>
    <p:extLst>
      <p:ext uri="{BB962C8B-B14F-4D97-AF65-F5344CB8AC3E}">
        <p14:creationId xmlns:p14="http://schemas.microsoft.com/office/powerpoint/2010/main" val="225554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79E8B-3097-1397-73A1-195C58146B4B}"/>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D8D9128C-C6D6-3916-5D27-A3B74DA904F2}"/>
              </a:ext>
            </a:extLst>
          </p:cNvPr>
          <p:cNvSpPr/>
          <p:nvPr/>
        </p:nvSpPr>
        <p:spPr>
          <a:xfrm rot="5400000" flipH="1">
            <a:off x="7553359" y="2803242"/>
            <a:ext cx="4531778" cy="3616135"/>
          </a:xfrm>
          <a:custGeom>
            <a:avLst/>
            <a:gdLst>
              <a:gd name="connsiteX0" fmla="*/ 4531778 w 4531778"/>
              <a:gd name="connsiteY0" fmla="*/ 3364311 h 3616135"/>
              <a:gd name="connsiteX1" fmla="*/ 4531778 w 4531778"/>
              <a:gd name="connsiteY1" fmla="*/ 3026899 h 3616135"/>
              <a:gd name="connsiteX2" fmla="*/ 4531778 w 4531778"/>
              <a:gd name="connsiteY2" fmla="*/ 2975572 h 3616135"/>
              <a:gd name="connsiteX3" fmla="*/ 4531778 w 4531778"/>
              <a:gd name="connsiteY3" fmla="*/ 2778730 h 3616135"/>
              <a:gd name="connsiteX4" fmla="*/ 4531778 w 4531778"/>
              <a:gd name="connsiteY4" fmla="*/ 2638160 h 3616135"/>
              <a:gd name="connsiteX5" fmla="*/ 4531778 w 4531778"/>
              <a:gd name="connsiteY5" fmla="*/ 2441318 h 3616135"/>
              <a:gd name="connsiteX6" fmla="*/ 4531778 w 4531778"/>
              <a:gd name="connsiteY6" fmla="*/ 2389991 h 3616135"/>
              <a:gd name="connsiteX7" fmla="*/ 4531778 w 4531778"/>
              <a:gd name="connsiteY7" fmla="*/ 2052579 h 3616135"/>
              <a:gd name="connsiteX8" fmla="*/ 4531778 w 4531778"/>
              <a:gd name="connsiteY8" fmla="*/ 1311736 h 3616135"/>
              <a:gd name="connsiteX9" fmla="*/ 4531778 w 4531778"/>
              <a:gd name="connsiteY9" fmla="*/ 974322 h 3616135"/>
              <a:gd name="connsiteX10" fmla="*/ 4531778 w 4531778"/>
              <a:gd name="connsiteY10" fmla="*/ 922997 h 3616135"/>
              <a:gd name="connsiteX11" fmla="*/ 4531778 w 4531778"/>
              <a:gd name="connsiteY11" fmla="*/ 726154 h 3616135"/>
              <a:gd name="connsiteX12" fmla="*/ 4531778 w 4531778"/>
              <a:gd name="connsiteY12" fmla="*/ 585584 h 3616135"/>
              <a:gd name="connsiteX13" fmla="*/ 4531778 w 4531778"/>
              <a:gd name="connsiteY13" fmla="*/ 388740 h 3616135"/>
              <a:gd name="connsiteX14" fmla="*/ 4531778 w 4531778"/>
              <a:gd name="connsiteY14" fmla="*/ 337415 h 3616135"/>
              <a:gd name="connsiteX15" fmla="*/ 4531778 w 4531778"/>
              <a:gd name="connsiteY15" fmla="*/ 3 h 3616135"/>
              <a:gd name="connsiteX16" fmla="*/ 4210289 w 4531778"/>
              <a:gd name="connsiteY16" fmla="*/ 3 h 3616135"/>
              <a:gd name="connsiteX17" fmla="*/ 4127672 w 4531778"/>
              <a:gd name="connsiteY17" fmla="*/ 3 h 3616135"/>
              <a:gd name="connsiteX18" fmla="*/ 3998508 w 4531778"/>
              <a:gd name="connsiteY18" fmla="*/ 3 h 3616135"/>
              <a:gd name="connsiteX19" fmla="*/ 3806183 w 4531778"/>
              <a:gd name="connsiteY19" fmla="*/ 3 h 3616135"/>
              <a:gd name="connsiteX20" fmla="*/ 3677018 w 4531778"/>
              <a:gd name="connsiteY20" fmla="*/ 3 h 3616135"/>
              <a:gd name="connsiteX21" fmla="*/ 3594402 w 4531778"/>
              <a:gd name="connsiteY21" fmla="*/ 3 h 3616135"/>
              <a:gd name="connsiteX22" fmla="*/ 3432253 w 4531778"/>
              <a:gd name="connsiteY22" fmla="*/ 3 h 3616135"/>
              <a:gd name="connsiteX23" fmla="*/ 3272912 w 4531778"/>
              <a:gd name="connsiteY23" fmla="*/ 3 h 3616135"/>
              <a:gd name="connsiteX24" fmla="*/ 3110764 w 4531778"/>
              <a:gd name="connsiteY24" fmla="*/ 3 h 3616135"/>
              <a:gd name="connsiteX25" fmla="*/ 3028147 w 4531778"/>
              <a:gd name="connsiteY25" fmla="*/ 3 h 3616135"/>
              <a:gd name="connsiteX26" fmla="*/ 2992023 w 4531778"/>
              <a:gd name="connsiteY26" fmla="*/ 3 h 3616135"/>
              <a:gd name="connsiteX27" fmla="*/ 2965854 w 4531778"/>
              <a:gd name="connsiteY27" fmla="*/ 3 h 3616135"/>
              <a:gd name="connsiteX28" fmla="*/ 2965854 w 4531778"/>
              <a:gd name="connsiteY28" fmla="*/ 0 h 3616135"/>
              <a:gd name="connsiteX29" fmla="*/ 2644365 w 4531778"/>
              <a:gd name="connsiteY29" fmla="*/ 0 h 3616135"/>
              <a:gd name="connsiteX30" fmla="*/ 2561748 w 4531778"/>
              <a:gd name="connsiteY30" fmla="*/ 0 h 3616135"/>
              <a:gd name="connsiteX31" fmla="*/ 2432583 w 4531778"/>
              <a:gd name="connsiteY31" fmla="*/ 0 h 3616135"/>
              <a:gd name="connsiteX32" fmla="*/ 2240260 w 4531778"/>
              <a:gd name="connsiteY32" fmla="*/ 0 h 3616135"/>
              <a:gd name="connsiteX33" fmla="*/ 2191604 w 4531778"/>
              <a:gd name="connsiteY33" fmla="*/ 0 h 3616135"/>
              <a:gd name="connsiteX34" fmla="*/ 2191604 w 4531778"/>
              <a:gd name="connsiteY34" fmla="*/ 3 h 3616135"/>
              <a:gd name="connsiteX35" fmla="*/ 2173388 w 4531778"/>
              <a:gd name="connsiteY35" fmla="*/ 3 h 3616135"/>
              <a:gd name="connsiteX36" fmla="*/ 2137263 w 4531778"/>
              <a:gd name="connsiteY36" fmla="*/ 3 h 3616135"/>
              <a:gd name="connsiteX37" fmla="*/ 2054647 w 4531778"/>
              <a:gd name="connsiteY37" fmla="*/ 3 h 3616135"/>
              <a:gd name="connsiteX38" fmla="*/ 1892499 w 4531778"/>
              <a:gd name="connsiteY38" fmla="*/ 3 h 3616135"/>
              <a:gd name="connsiteX39" fmla="*/ 1866329 w 4531778"/>
              <a:gd name="connsiteY39" fmla="*/ 3 h 3616135"/>
              <a:gd name="connsiteX40" fmla="*/ 1866329 w 4531778"/>
              <a:gd name="connsiteY40" fmla="*/ 0 h 3616135"/>
              <a:gd name="connsiteX41" fmla="*/ 1544840 w 4531778"/>
              <a:gd name="connsiteY41" fmla="*/ 0 h 3616135"/>
              <a:gd name="connsiteX42" fmla="*/ 1462223 w 4531778"/>
              <a:gd name="connsiteY42" fmla="*/ 0 h 3616135"/>
              <a:gd name="connsiteX43" fmla="*/ 1426098 w 4531778"/>
              <a:gd name="connsiteY43" fmla="*/ 0 h 3616135"/>
              <a:gd name="connsiteX44" fmla="*/ 1333058 w 4531778"/>
              <a:gd name="connsiteY44" fmla="*/ 0 h 3616135"/>
              <a:gd name="connsiteX45" fmla="*/ 1140735 w 4531778"/>
              <a:gd name="connsiteY45" fmla="*/ 0 h 3616135"/>
              <a:gd name="connsiteX46" fmla="*/ 1104610 w 4531778"/>
              <a:gd name="connsiteY46" fmla="*/ 0 h 3616135"/>
              <a:gd name="connsiteX47" fmla="*/ 1099527 w 4531778"/>
              <a:gd name="connsiteY47" fmla="*/ 0 h 3616135"/>
              <a:gd name="connsiteX48" fmla="*/ 1092078 w 4531778"/>
              <a:gd name="connsiteY48" fmla="*/ 0 h 3616135"/>
              <a:gd name="connsiteX49" fmla="*/ 1092078 w 4531778"/>
              <a:gd name="connsiteY49" fmla="*/ 3 h 3616135"/>
              <a:gd name="connsiteX50" fmla="*/ 1037738 w 4531778"/>
              <a:gd name="connsiteY50" fmla="*/ 3 h 3616135"/>
              <a:gd name="connsiteX51" fmla="*/ 955121 w 4531778"/>
              <a:gd name="connsiteY51" fmla="*/ 3 h 3616135"/>
              <a:gd name="connsiteX52" fmla="*/ 633632 w 4531778"/>
              <a:gd name="connsiteY52" fmla="*/ 3 h 3616135"/>
              <a:gd name="connsiteX53" fmla="*/ 326573 w 4531778"/>
              <a:gd name="connsiteY53" fmla="*/ 3 h 3616135"/>
              <a:gd name="connsiteX54" fmla="*/ 326573 w 4531778"/>
              <a:gd name="connsiteY54" fmla="*/ 0 h 3616135"/>
              <a:gd name="connsiteX55" fmla="*/ 5085 w 4531778"/>
              <a:gd name="connsiteY55" fmla="*/ 0 h 3616135"/>
              <a:gd name="connsiteX56" fmla="*/ 1 w 4531778"/>
              <a:gd name="connsiteY56" fmla="*/ 0 h 3616135"/>
              <a:gd name="connsiteX57" fmla="*/ 1 w 4531778"/>
              <a:gd name="connsiteY57" fmla="*/ 28076 h 3616135"/>
              <a:gd name="connsiteX58" fmla="*/ 1 w 4531778"/>
              <a:gd name="connsiteY58" fmla="*/ 349565 h 3616135"/>
              <a:gd name="connsiteX59" fmla="*/ 0 w 4531778"/>
              <a:gd name="connsiteY59" fmla="*/ 349565 h 3616135"/>
              <a:gd name="connsiteX60" fmla="*/ 0 w 4531778"/>
              <a:gd name="connsiteY60" fmla="*/ 656625 h 3616135"/>
              <a:gd name="connsiteX61" fmla="*/ 0 w 4531778"/>
              <a:gd name="connsiteY61" fmla="*/ 935146 h 3616135"/>
              <a:gd name="connsiteX62" fmla="*/ 0 w 4531778"/>
              <a:gd name="connsiteY62" fmla="*/ 978112 h 3616135"/>
              <a:gd name="connsiteX63" fmla="*/ 0 w 4531778"/>
              <a:gd name="connsiteY63" fmla="*/ 1060729 h 3616135"/>
              <a:gd name="connsiteX64" fmla="*/ 0 w 4531778"/>
              <a:gd name="connsiteY64" fmla="*/ 1115069 h 3616135"/>
              <a:gd name="connsiteX65" fmla="*/ 0 w 4531778"/>
              <a:gd name="connsiteY65" fmla="*/ 1242206 h 3616135"/>
              <a:gd name="connsiteX66" fmla="*/ 0 w 4531778"/>
              <a:gd name="connsiteY66" fmla="*/ 1563693 h 3616135"/>
              <a:gd name="connsiteX67" fmla="*/ 0 w 4531778"/>
              <a:gd name="connsiteY67" fmla="*/ 1646311 h 3616135"/>
              <a:gd name="connsiteX68" fmla="*/ 0 w 4531778"/>
              <a:gd name="connsiteY68" fmla="*/ 1700650 h 3616135"/>
              <a:gd name="connsiteX69" fmla="*/ 1 w 4531778"/>
              <a:gd name="connsiteY69" fmla="*/ 1700650 h 3616135"/>
              <a:gd name="connsiteX70" fmla="*/ 1 w 4531778"/>
              <a:gd name="connsiteY70" fmla="*/ 1749306 h 3616135"/>
              <a:gd name="connsiteX71" fmla="*/ 1 w 4531778"/>
              <a:gd name="connsiteY71" fmla="*/ 1889320 h 3616135"/>
              <a:gd name="connsiteX72" fmla="*/ 0 w 4531778"/>
              <a:gd name="connsiteY72" fmla="*/ 1889320 h 3616135"/>
              <a:gd name="connsiteX73" fmla="*/ 0 w 4531778"/>
              <a:gd name="connsiteY73" fmla="*/ 1915489 h 3616135"/>
              <a:gd name="connsiteX74" fmla="*/ 0 w 4531778"/>
              <a:gd name="connsiteY74" fmla="*/ 2196379 h 3616135"/>
              <a:gd name="connsiteX75" fmla="*/ 0 w 4531778"/>
              <a:gd name="connsiteY75" fmla="*/ 2474901 h 3616135"/>
              <a:gd name="connsiteX76" fmla="*/ 0 w 4531778"/>
              <a:gd name="connsiteY76" fmla="*/ 2501070 h 3616135"/>
              <a:gd name="connsiteX77" fmla="*/ 0 w 4531778"/>
              <a:gd name="connsiteY77" fmla="*/ 2517868 h 3616135"/>
              <a:gd name="connsiteX78" fmla="*/ 0 w 4531778"/>
              <a:gd name="connsiteY78" fmla="*/ 2600484 h 3616135"/>
              <a:gd name="connsiteX79" fmla="*/ 0 w 4531778"/>
              <a:gd name="connsiteY79" fmla="*/ 2729649 h 3616135"/>
              <a:gd name="connsiteX80" fmla="*/ 0 w 4531778"/>
              <a:gd name="connsiteY80" fmla="*/ 2781959 h 3616135"/>
              <a:gd name="connsiteX81" fmla="*/ 0 w 4531778"/>
              <a:gd name="connsiteY81" fmla="*/ 2921973 h 3616135"/>
              <a:gd name="connsiteX82" fmla="*/ 0 w 4531778"/>
              <a:gd name="connsiteY82" fmla="*/ 3030554 h 3616135"/>
              <a:gd name="connsiteX83" fmla="*/ 0 w 4531778"/>
              <a:gd name="connsiteY83" fmla="*/ 3103449 h 3616135"/>
              <a:gd name="connsiteX84" fmla="*/ 0 w 4531778"/>
              <a:gd name="connsiteY84" fmla="*/ 3186065 h 3616135"/>
              <a:gd name="connsiteX85" fmla="*/ 0 w 4531778"/>
              <a:gd name="connsiteY85" fmla="*/ 3315230 h 3616135"/>
              <a:gd name="connsiteX86" fmla="*/ 0 w 4531778"/>
              <a:gd name="connsiteY86" fmla="*/ 3507554 h 3616135"/>
              <a:gd name="connsiteX87" fmla="*/ 0 w 4531778"/>
              <a:gd name="connsiteY87" fmla="*/ 3616135 h 3616135"/>
              <a:gd name="connsiteX88" fmla="*/ 38914 w 4531778"/>
              <a:gd name="connsiteY88" fmla="*/ 3616135 h 3616135"/>
              <a:gd name="connsiteX89" fmla="*/ 38915 w 4531778"/>
              <a:gd name="connsiteY89" fmla="*/ 3616135 h 3616135"/>
              <a:gd name="connsiteX90" fmla="*/ 345972 w 4531778"/>
              <a:gd name="connsiteY90" fmla="*/ 3616135 h 3616135"/>
              <a:gd name="connsiteX91" fmla="*/ 667460 w 4531778"/>
              <a:gd name="connsiteY91" fmla="*/ 3616135 h 3616135"/>
              <a:gd name="connsiteX92" fmla="*/ 750077 w 4531778"/>
              <a:gd name="connsiteY92" fmla="*/ 3616135 h 3616135"/>
              <a:gd name="connsiteX93" fmla="*/ 879241 w 4531778"/>
              <a:gd name="connsiteY93" fmla="*/ 3616135 h 3616135"/>
              <a:gd name="connsiteX94" fmla="*/ 1071566 w 4531778"/>
              <a:gd name="connsiteY94" fmla="*/ 3616135 h 3616135"/>
              <a:gd name="connsiteX95" fmla="*/ 1092078 w 4531778"/>
              <a:gd name="connsiteY95" fmla="*/ 3616135 h 3616135"/>
              <a:gd name="connsiteX96" fmla="*/ 1099525 w 4531778"/>
              <a:gd name="connsiteY96" fmla="*/ 3616135 h 3616135"/>
              <a:gd name="connsiteX97" fmla="*/ 1138439 w 4531778"/>
              <a:gd name="connsiteY97" fmla="*/ 3616135 h 3616135"/>
              <a:gd name="connsiteX98" fmla="*/ 1138440 w 4531778"/>
              <a:gd name="connsiteY98" fmla="*/ 3616135 h 3616135"/>
              <a:gd name="connsiteX99" fmla="*/ 1174564 w 4531778"/>
              <a:gd name="connsiteY99" fmla="*/ 3616135 h 3616135"/>
              <a:gd name="connsiteX100" fmla="*/ 1174565 w 4531778"/>
              <a:gd name="connsiteY100" fmla="*/ 3616135 h 3616135"/>
              <a:gd name="connsiteX101" fmla="*/ 1200731 w 4531778"/>
              <a:gd name="connsiteY101" fmla="*/ 3616135 h 3616135"/>
              <a:gd name="connsiteX102" fmla="*/ 1257181 w 4531778"/>
              <a:gd name="connsiteY102" fmla="*/ 3616135 h 3616135"/>
              <a:gd name="connsiteX103" fmla="*/ 1257181 w 4531778"/>
              <a:gd name="connsiteY103" fmla="*/ 3616135 h 3616135"/>
              <a:gd name="connsiteX104" fmla="*/ 1283349 w 4531778"/>
              <a:gd name="connsiteY104" fmla="*/ 3616135 h 3616135"/>
              <a:gd name="connsiteX105" fmla="*/ 1445497 w 4531778"/>
              <a:gd name="connsiteY105" fmla="*/ 3616135 h 3616135"/>
              <a:gd name="connsiteX106" fmla="*/ 1578669 w 4531778"/>
              <a:gd name="connsiteY106" fmla="*/ 3616135 h 3616135"/>
              <a:gd name="connsiteX107" fmla="*/ 1578671 w 4531778"/>
              <a:gd name="connsiteY107" fmla="*/ 3616135 h 3616135"/>
              <a:gd name="connsiteX108" fmla="*/ 1604836 w 4531778"/>
              <a:gd name="connsiteY108" fmla="*/ 3616135 h 3616135"/>
              <a:gd name="connsiteX109" fmla="*/ 1766985 w 4531778"/>
              <a:gd name="connsiteY109" fmla="*/ 3616135 h 3616135"/>
              <a:gd name="connsiteX110" fmla="*/ 1849602 w 4531778"/>
              <a:gd name="connsiteY110" fmla="*/ 3616135 h 3616135"/>
              <a:gd name="connsiteX111" fmla="*/ 1885727 w 4531778"/>
              <a:gd name="connsiteY111" fmla="*/ 3616135 h 3616135"/>
              <a:gd name="connsiteX112" fmla="*/ 1978766 w 4531778"/>
              <a:gd name="connsiteY112" fmla="*/ 3616135 h 3616135"/>
              <a:gd name="connsiteX113" fmla="*/ 2171091 w 4531778"/>
              <a:gd name="connsiteY113" fmla="*/ 3616135 h 3616135"/>
              <a:gd name="connsiteX114" fmla="*/ 2191603 w 4531778"/>
              <a:gd name="connsiteY114" fmla="*/ 3616135 h 3616135"/>
              <a:gd name="connsiteX115" fmla="*/ 2207215 w 4531778"/>
              <a:gd name="connsiteY115" fmla="*/ 3616135 h 3616135"/>
              <a:gd name="connsiteX116" fmla="*/ 2274089 w 4531778"/>
              <a:gd name="connsiteY116" fmla="*/ 3616135 h 3616135"/>
              <a:gd name="connsiteX117" fmla="*/ 2274090 w 4531778"/>
              <a:gd name="connsiteY117" fmla="*/ 3616135 h 3616135"/>
              <a:gd name="connsiteX118" fmla="*/ 2289833 w 4531778"/>
              <a:gd name="connsiteY118" fmla="*/ 3616135 h 3616135"/>
              <a:gd name="connsiteX119" fmla="*/ 2300256 w 4531778"/>
              <a:gd name="connsiteY119" fmla="*/ 3616135 h 3616135"/>
              <a:gd name="connsiteX120" fmla="*/ 2356706 w 4531778"/>
              <a:gd name="connsiteY120" fmla="*/ 3616135 h 3616135"/>
              <a:gd name="connsiteX121" fmla="*/ 2356706 w 4531778"/>
              <a:gd name="connsiteY121" fmla="*/ 3616135 h 3616135"/>
              <a:gd name="connsiteX122" fmla="*/ 2382874 w 4531778"/>
              <a:gd name="connsiteY122" fmla="*/ 3616135 h 3616135"/>
              <a:gd name="connsiteX123" fmla="*/ 2418997 w 4531778"/>
              <a:gd name="connsiteY123" fmla="*/ 3616135 h 3616135"/>
              <a:gd name="connsiteX124" fmla="*/ 2611322 w 4531778"/>
              <a:gd name="connsiteY124" fmla="*/ 3616135 h 3616135"/>
              <a:gd name="connsiteX125" fmla="*/ 2678193 w 4531778"/>
              <a:gd name="connsiteY125" fmla="*/ 3616135 h 3616135"/>
              <a:gd name="connsiteX126" fmla="*/ 2678196 w 4531778"/>
              <a:gd name="connsiteY126" fmla="*/ 3616135 h 3616135"/>
              <a:gd name="connsiteX127" fmla="*/ 2704361 w 4531778"/>
              <a:gd name="connsiteY127" fmla="*/ 3616135 h 3616135"/>
              <a:gd name="connsiteX128" fmla="*/ 2740485 w 4531778"/>
              <a:gd name="connsiteY128" fmla="*/ 3616135 h 3616135"/>
              <a:gd name="connsiteX129" fmla="*/ 2823103 w 4531778"/>
              <a:gd name="connsiteY129" fmla="*/ 3616135 h 3616135"/>
              <a:gd name="connsiteX130" fmla="*/ 2985252 w 4531778"/>
              <a:gd name="connsiteY130" fmla="*/ 3616135 h 3616135"/>
              <a:gd name="connsiteX131" fmla="*/ 3144591 w 4531778"/>
              <a:gd name="connsiteY131" fmla="*/ 3616135 h 3616135"/>
              <a:gd name="connsiteX132" fmla="*/ 3306740 w 4531778"/>
              <a:gd name="connsiteY132" fmla="*/ 3616135 h 3616135"/>
              <a:gd name="connsiteX133" fmla="*/ 3389358 w 4531778"/>
              <a:gd name="connsiteY133" fmla="*/ 3616135 h 3616135"/>
              <a:gd name="connsiteX134" fmla="*/ 3518522 w 4531778"/>
              <a:gd name="connsiteY134" fmla="*/ 3616135 h 3616135"/>
              <a:gd name="connsiteX135" fmla="*/ 3710846 w 4531778"/>
              <a:gd name="connsiteY135" fmla="*/ 3616135 h 3616135"/>
              <a:gd name="connsiteX136" fmla="*/ 3840010 w 4531778"/>
              <a:gd name="connsiteY136" fmla="*/ 3616135 h 3616135"/>
              <a:gd name="connsiteX137" fmla="*/ 3922628 w 4531778"/>
              <a:gd name="connsiteY137" fmla="*/ 3616135 h 3616135"/>
              <a:gd name="connsiteX138" fmla="*/ 4244116 w 4531778"/>
              <a:gd name="connsiteY138" fmla="*/ 3616135 h 3616135"/>
              <a:gd name="connsiteX139" fmla="*/ 4531778 w 4531778"/>
              <a:gd name="connsiteY139" fmla="*/ 3364311 h 36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31778" h="3616135">
                <a:moveTo>
                  <a:pt x="4531778" y="3364311"/>
                </a:moveTo>
                <a:lnTo>
                  <a:pt x="4531778" y="3026899"/>
                </a:lnTo>
                <a:lnTo>
                  <a:pt x="4531778" y="2975572"/>
                </a:lnTo>
                <a:lnTo>
                  <a:pt x="4531778" y="2778730"/>
                </a:lnTo>
                <a:lnTo>
                  <a:pt x="4531778" y="2638160"/>
                </a:lnTo>
                <a:lnTo>
                  <a:pt x="4531778" y="2441318"/>
                </a:lnTo>
                <a:lnTo>
                  <a:pt x="4531778" y="2389991"/>
                </a:lnTo>
                <a:lnTo>
                  <a:pt x="4531778" y="2052579"/>
                </a:lnTo>
                <a:lnTo>
                  <a:pt x="4531778" y="1311736"/>
                </a:lnTo>
                <a:lnTo>
                  <a:pt x="4531778" y="974322"/>
                </a:lnTo>
                <a:lnTo>
                  <a:pt x="4531778" y="922997"/>
                </a:lnTo>
                <a:lnTo>
                  <a:pt x="4531778" y="726154"/>
                </a:lnTo>
                <a:lnTo>
                  <a:pt x="4531778" y="585584"/>
                </a:lnTo>
                <a:lnTo>
                  <a:pt x="4531778" y="388740"/>
                </a:lnTo>
                <a:lnTo>
                  <a:pt x="4531778" y="337415"/>
                </a:lnTo>
                <a:lnTo>
                  <a:pt x="4531778" y="3"/>
                </a:lnTo>
                <a:lnTo>
                  <a:pt x="4210289" y="3"/>
                </a:lnTo>
                <a:lnTo>
                  <a:pt x="4127672" y="3"/>
                </a:lnTo>
                <a:lnTo>
                  <a:pt x="3998508" y="3"/>
                </a:lnTo>
                <a:lnTo>
                  <a:pt x="3806183" y="3"/>
                </a:lnTo>
                <a:lnTo>
                  <a:pt x="3677018" y="3"/>
                </a:lnTo>
                <a:lnTo>
                  <a:pt x="3594402" y="3"/>
                </a:lnTo>
                <a:lnTo>
                  <a:pt x="3432253" y="3"/>
                </a:lnTo>
                <a:lnTo>
                  <a:pt x="3272912" y="3"/>
                </a:lnTo>
                <a:lnTo>
                  <a:pt x="3110764" y="3"/>
                </a:lnTo>
                <a:lnTo>
                  <a:pt x="3028147" y="3"/>
                </a:lnTo>
                <a:lnTo>
                  <a:pt x="2992023" y="3"/>
                </a:lnTo>
                <a:lnTo>
                  <a:pt x="2965854" y="3"/>
                </a:lnTo>
                <a:lnTo>
                  <a:pt x="2965854" y="0"/>
                </a:lnTo>
                <a:lnTo>
                  <a:pt x="2644365" y="0"/>
                </a:lnTo>
                <a:lnTo>
                  <a:pt x="2561748" y="0"/>
                </a:lnTo>
                <a:lnTo>
                  <a:pt x="2432583" y="0"/>
                </a:lnTo>
                <a:lnTo>
                  <a:pt x="2240260" y="0"/>
                </a:lnTo>
                <a:lnTo>
                  <a:pt x="2191604" y="0"/>
                </a:lnTo>
                <a:lnTo>
                  <a:pt x="2191604" y="3"/>
                </a:lnTo>
                <a:lnTo>
                  <a:pt x="2173388" y="3"/>
                </a:lnTo>
                <a:lnTo>
                  <a:pt x="2137263" y="3"/>
                </a:lnTo>
                <a:lnTo>
                  <a:pt x="2054647" y="3"/>
                </a:lnTo>
                <a:lnTo>
                  <a:pt x="1892499" y="3"/>
                </a:lnTo>
                <a:lnTo>
                  <a:pt x="1866329" y="3"/>
                </a:lnTo>
                <a:lnTo>
                  <a:pt x="1866329" y="0"/>
                </a:lnTo>
                <a:lnTo>
                  <a:pt x="1544840" y="0"/>
                </a:lnTo>
                <a:lnTo>
                  <a:pt x="1462223" y="0"/>
                </a:lnTo>
                <a:lnTo>
                  <a:pt x="1426098" y="0"/>
                </a:lnTo>
                <a:lnTo>
                  <a:pt x="1333058" y="0"/>
                </a:lnTo>
                <a:lnTo>
                  <a:pt x="1140735" y="0"/>
                </a:lnTo>
                <a:lnTo>
                  <a:pt x="1104610" y="0"/>
                </a:lnTo>
                <a:lnTo>
                  <a:pt x="1099527" y="0"/>
                </a:lnTo>
                <a:lnTo>
                  <a:pt x="1092078" y="0"/>
                </a:lnTo>
                <a:lnTo>
                  <a:pt x="1092078" y="3"/>
                </a:lnTo>
                <a:lnTo>
                  <a:pt x="1037738" y="3"/>
                </a:lnTo>
                <a:lnTo>
                  <a:pt x="955121" y="3"/>
                </a:lnTo>
                <a:lnTo>
                  <a:pt x="633632" y="3"/>
                </a:lnTo>
                <a:lnTo>
                  <a:pt x="326573" y="3"/>
                </a:lnTo>
                <a:lnTo>
                  <a:pt x="326573" y="0"/>
                </a:lnTo>
                <a:lnTo>
                  <a:pt x="5085" y="0"/>
                </a:lnTo>
                <a:lnTo>
                  <a:pt x="1" y="0"/>
                </a:lnTo>
                <a:lnTo>
                  <a:pt x="1" y="28076"/>
                </a:lnTo>
                <a:lnTo>
                  <a:pt x="1" y="349565"/>
                </a:lnTo>
                <a:lnTo>
                  <a:pt x="0" y="349565"/>
                </a:lnTo>
                <a:lnTo>
                  <a:pt x="0" y="656625"/>
                </a:lnTo>
                <a:lnTo>
                  <a:pt x="0" y="935146"/>
                </a:lnTo>
                <a:lnTo>
                  <a:pt x="0" y="978112"/>
                </a:lnTo>
                <a:lnTo>
                  <a:pt x="0" y="1060729"/>
                </a:lnTo>
                <a:lnTo>
                  <a:pt x="0" y="1115069"/>
                </a:lnTo>
                <a:lnTo>
                  <a:pt x="0" y="1242206"/>
                </a:lnTo>
                <a:lnTo>
                  <a:pt x="0" y="1563693"/>
                </a:lnTo>
                <a:lnTo>
                  <a:pt x="0" y="1646311"/>
                </a:lnTo>
                <a:lnTo>
                  <a:pt x="0" y="1700650"/>
                </a:lnTo>
                <a:lnTo>
                  <a:pt x="1" y="1700650"/>
                </a:lnTo>
                <a:lnTo>
                  <a:pt x="1" y="1749306"/>
                </a:lnTo>
                <a:lnTo>
                  <a:pt x="1" y="1889320"/>
                </a:lnTo>
                <a:lnTo>
                  <a:pt x="0" y="1889320"/>
                </a:lnTo>
                <a:lnTo>
                  <a:pt x="0" y="1915489"/>
                </a:lnTo>
                <a:lnTo>
                  <a:pt x="0" y="2196379"/>
                </a:lnTo>
                <a:lnTo>
                  <a:pt x="0" y="2474901"/>
                </a:lnTo>
                <a:lnTo>
                  <a:pt x="0" y="2501070"/>
                </a:lnTo>
                <a:lnTo>
                  <a:pt x="0" y="2517868"/>
                </a:lnTo>
                <a:lnTo>
                  <a:pt x="0" y="2600484"/>
                </a:lnTo>
                <a:lnTo>
                  <a:pt x="0" y="2729649"/>
                </a:lnTo>
                <a:lnTo>
                  <a:pt x="0" y="2781959"/>
                </a:lnTo>
                <a:lnTo>
                  <a:pt x="0" y="2921973"/>
                </a:lnTo>
                <a:lnTo>
                  <a:pt x="0" y="3030554"/>
                </a:lnTo>
                <a:lnTo>
                  <a:pt x="0" y="3103449"/>
                </a:lnTo>
                <a:lnTo>
                  <a:pt x="0" y="3186065"/>
                </a:lnTo>
                <a:lnTo>
                  <a:pt x="0" y="3315230"/>
                </a:lnTo>
                <a:lnTo>
                  <a:pt x="0" y="3507554"/>
                </a:lnTo>
                <a:lnTo>
                  <a:pt x="0" y="3616135"/>
                </a:lnTo>
                <a:lnTo>
                  <a:pt x="38914" y="3616135"/>
                </a:lnTo>
                <a:lnTo>
                  <a:pt x="38915" y="3616135"/>
                </a:lnTo>
                <a:lnTo>
                  <a:pt x="345972" y="3616135"/>
                </a:lnTo>
                <a:lnTo>
                  <a:pt x="667460" y="3616135"/>
                </a:lnTo>
                <a:lnTo>
                  <a:pt x="750077" y="3616135"/>
                </a:lnTo>
                <a:lnTo>
                  <a:pt x="879241" y="3616135"/>
                </a:lnTo>
                <a:lnTo>
                  <a:pt x="1071566" y="3616135"/>
                </a:lnTo>
                <a:lnTo>
                  <a:pt x="1092078" y="3616135"/>
                </a:lnTo>
                <a:lnTo>
                  <a:pt x="1099525" y="3616135"/>
                </a:lnTo>
                <a:lnTo>
                  <a:pt x="1138439" y="3616135"/>
                </a:lnTo>
                <a:lnTo>
                  <a:pt x="1138440" y="3616135"/>
                </a:lnTo>
                <a:lnTo>
                  <a:pt x="1174564" y="3616135"/>
                </a:lnTo>
                <a:lnTo>
                  <a:pt x="1174565" y="3616135"/>
                </a:lnTo>
                <a:lnTo>
                  <a:pt x="1200731" y="3616135"/>
                </a:lnTo>
                <a:lnTo>
                  <a:pt x="1257181" y="3616135"/>
                </a:lnTo>
                <a:lnTo>
                  <a:pt x="1257181" y="3616135"/>
                </a:lnTo>
                <a:lnTo>
                  <a:pt x="1283349" y="3616135"/>
                </a:lnTo>
                <a:lnTo>
                  <a:pt x="1445497" y="3616135"/>
                </a:lnTo>
                <a:lnTo>
                  <a:pt x="1578669" y="3616135"/>
                </a:lnTo>
                <a:lnTo>
                  <a:pt x="1578671" y="3616135"/>
                </a:lnTo>
                <a:lnTo>
                  <a:pt x="1604836" y="3616135"/>
                </a:lnTo>
                <a:lnTo>
                  <a:pt x="1766985" y="3616135"/>
                </a:lnTo>
                <a:lnTo>
                  <a:pt x="1849602" y="3616135"/>
                </a:lnTo>
                <a:lnTo>
                  <a:pt x="1885727" y="3616135"/>
                </a:lnTo>
                <a:lnTo>
                  <a:pt x="1978766" y="3616135"/>
                </a:lnTo>
                <a:lnTo>
                  <a:pt x="2171091" y="3616135"/>
                </a:lnTo>
                <a:lnTo>
                  <a:pt x="2191603" y="3616135"/>
                </a:lnTo>
                <a:lnTo>
                  <a:pt x="2207215" y="3616135"/>
                </a:lnTo>
                <a:lnTo>
                  <a:pt x="2274089" y="3616135"/>
                </a:lnTo>
                <a:lnTo>
                  <a:pt x="2274090" y="3616135"/>
                </a:lnTo>
                <a:lnTo>
                  <a:pt x="2289833" y="3616135"/>
                </a:lnTo>
                <a:lnTo>
                  <a:pt x="2300256" y="3616135"/>
                </a:lnTo>
                <a:lnTo>
                  <a:pt x="2356706" y="3616135"/>
                </a:lnTo>
                <a:lnTo>
                  <a:pt x="2356706" y="3616135"/>
                </a:lnTo>
                <a:lnTo>
                  <a:pt x="2382874" y="3616135"/>
                </a:lnTo>
                <a:lnTo>
                  <a:pt x="2418997" y="3616135"/>
                </a:lnTo>
                <a:lnTo>
                  <a:pt x="2611322" y="3616135"/>
                </a:lnTo>
                <a:lnTo>
                  <a:pt x="2678193" y="3616135"/>
                </a:lnTo>
                <a:lnTo>
                  <a:pt x="2678196" y="3616135"/>
                </a:lnTo>
                <a:lnTo>
                  <a:pt x="2704361" y="3616135"/>
                </a:lnTo>
                <a:lnTo>
                  <a:pt x="2740485" y="3616135"/>
                </a:lnTo>
                <a:lnTo>
                  <a:pt x="2823103" y="3616135"/>
                </a:lnTo>
                <a:lnTo>
                  <a:pt x="2985252" y="3616135"/>
                </a:lnTo>
                <a:lnTo>
                  <a:pt x="3144591" y="3616135"/>
                </a:lnTo>
                <a:lnTo>
                  <a:pt x="3306740" y="3616135"/>
                </a:lnTo>
                <a:lnTo>
                  <a:pt x="3389358" y="3616135"/>
                </a:lnTo>
                <a:lnTo>
                  <a:pt x="3518522" y="3616135"/>
                </a:lnTo>
                <a:lnTo>
                  <a:pt x="3710846" y="3616135"/>
                </a:lnTo>
                <a:lnTo>
                  <a:pt x="3840010" y="3616135"/>
                </a:lnTo>
                <a:lnTo>
                  <a:pt x="3922628" y="3616135"/>
                </a:lnTo>
                <a:lnTo>
                  <a:pt x="4244116" y="3616135"/>
                </a:lnTo>
                <a:cubicBezTo>
                  <a:pt x="4403509" y="3616135"/>
                  <a:pt x="4531778" y="3503021"/>
                  <a:pt x="4531778" y="3364311"/>
                </a:cubicBezTo>
                <a:close/>
              </a:path>
            </a:pathLst>
          </a:custGeom>
          <a:solidFill>
            <a:srgbClr val="FBA63B"/>
          </a:solidFill>
          <a:ln w="24491"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0503E8DE-9C3C-218F-A834-28C3348B3498}"/>
              </a:ext>
            </a:extLst>
          </p:cNvPr>
          <p:cNvSpPr>
            <a:spLocks noGrp="1"/>
          </p:cNvSpPr>
          <p:nvPr>
            <p:ph type="body" sz="quarter" idx="16"/>
          </p:nvPr>
        </p:nvSpPr>
        <p:spPr>
          <a:xfrm>
            <a:off x="653780" y="243657"/>
            <a:ext cx="10430375" cy="803654"/>
          </a:xfrm>
        </p:spPr>
        <p:txBody>
          <a:bodyPr/>
          <a:lstStyle/>
          <a:p>
            <a:pPr>
              <a:lnSpc>
                <a:spcPts val="3720"/>
              </a:lnSpc>
            </a:pPr>
            <a:r>
              <a:rPr lang="en-US" dirty="0"/>
              <a:t>Leer hoe u uw ideeën op belangrijke gebieden in kaart kunt brengen</a:t>
            </a:r>
          </a:p>
          <a:p>
            <a:pPr>
              <a:lnSpc>
                <a:spcPts val="3720"/>
              </a:lnSpc>
            </a:pPr>
            <a:endParaRPr lang="en-US" dirty="0"/>
          </a:p>
        </p:txBody>
      </p:sp>
      <p:sp>
        <p:nvSpPr>
          <p:cNvPr id="6" name="Text Placeholder 5">
            <a:extLst>
              <a:ext uri="{FF2B5EF4-FFF2-40B4-BE49-F238E27FC236}">
                <a16:creationId xmlns:a16="http://schemas.microsoft.com/office/drawing/2014/main" id="{87C81F64-8902-1DAA-B46B-A31DE9B6FAA0}"/>
              </a:ext>
            </a:extLst>
          </p:cNvPr>
          <p:cNvSpPr>
            <a:spLocks noGrp="1"/>
          </p:cNvSpPr>
          <p:nvPr>
            <p:ph type="body" sz="quarter" idx="19"/>
          </p:nvPr>
        </p:nvSpPr>
        <p:spPr>
          <a:xfrm>
            <a:off x="653780" y="1541767"/>
            <a:ext cx="9165469" cy="803654"/>
          </a:xfrm>
        </p:spPr>
        <p:txBody>
          <a:bodyPr/>
          <a:lstStyle/>
          <a:p>
            <a:pPr>
              <a:lnSpc>
                <a:spcPts val="2900"/>
              </a:lnSpc>
            </a:pPr>
            <a:r>
              <a:rPr lang="en-US" dirty="0"/>
              <a:t>Kanalen (hoe gasten uw bedrijf vinden en boeken)</a:t>
            </a:r>
          </a:p>
          <a:p>
            <a:pPr>
              <a:lnSpc>
                <a:spcPts val="2900"/>
              </a:lnSpc>
            </a:pPr>
            <a:endParaRPr lang="en-US" dirty="0"/>
          </a:p>
        </p:txBody>
      </p:sp>
      <p:cxnSp>
        <p:nvCxnSpPr>
          <p:cNvPr id="2" name="Straight Connector 1">
            <a:extLst>
              <a:ext uri="{FF2B5EF4-FFF2-40B4-BE49-F238E27FC236}">
                <a16:creationId xmlns:a16="http://schemas.microsoft.com/office/drawing/2014/main" id="{7DA3D5C1-3E72-64BA-E58F-AD9717344E84}"/>
              </a:ext>
            </a:extLst>
          </p:cNvPr>
          <p:cNvCxnSpPr>
            <a:cxnSpLocks/>
          </p:cNvCxnSpPr>
          <p:nvPr/>
        </p:nvCxnSpPr>
        <p:spPr>
          <a:xfrm>
            <a:off x="0" y="1207979"/>
            <a:ext cx="1108415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3A5B4584-7B82-8251-F28E-0D94CBD88DA1}"/>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18</a:t>
            </a:fld>
            <a:endParaRPr lang="fr-CA" sz="1200" dirty="0"/>
          </a:p>
        </p:txBody>
      </p:sp>
      <p:sp>
        <p:nvSpPr>
          <p:cNvPr id="10" name="Text Placeholder 4">
            <a:extLst>
              <a:ext uri="{FF2B5EF4-FFF2-40B4-BE49-F238E27FC236}">
                <a16:creationId xmlns:a16="http://schemas.microsoft.com/office/drawing/2014/main" id="{66B6B420-0A78-460A-4E6A-6F56859C575C}"/>
              </a:ext>
            </a:extLst>
          </p:cNvPr>
          <p:cNvSpPr txBox="1">
            <a:spLocks/>
          </p:cNvSpPr>
          <p:nvPr/>
        </p:nvSpPr>
        <p:spPr>
          <a:xfrm>
            <a:off x="653779" y="2369043"/>
            <a:ext cx="6928127" cy="4085950"/>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240"/>
              </a:lnSpc>
              <a:buClr>
                <a:srgbClr val="459597"/>
              </a:buClr>
              <a:buFont typeface="Arial" panose="020B0604020202020204" pitchFamily="34" charset="0"/>
              <a:buChar char="•"/>
            </a:pPr>
            <a:r>
              <a:rPr lang="en-GB" sz="2200" b="1" dirty="0">
                <a:solidFill>
                  <a:srgbClr val="414141"/>
                </a:solidFill>
              </a:rPr>
              <a:t>Sociale media: </a:t>
            </a:r>
            <a:r>
              <a:rPr lang="en-GB" sz="2200" dirty="0">
                <a:solidFill>
                  <a:srgbClr val="414141"/>
                </a:solidFill>
              </a:rPr>
              <a:t>Het gebruik van socialemediamarketing is tegenwoordig een hoeksteen van elk bedrijf en een bed &amp; breakfast is daarop geen uitzondering. Laat de charme van uw B&amp;B zien met boeiende foto's en video's. Trek potentiële gasten aan met reistips en lokale aanbevelingen. Richt uw advertenties op sociale media op basis van uw gedefinieerde klantsegmenten.</a:t>
            </a:r>
          </a:p>
          <a:p>
            <a:pPr marL="342900" indent="-342900">
              <a:lnSpc>
                <a:spcPts val="2240"/>
              </a:lnSpc>
              <a:buClr>
                <a:srgbClr val="459597"/>
              </a:buClr>
              <a:buFont typeface="Arial" panose="020B0604020202020204" pitchFamily="34" charset="0"/>
              <a:buChar char="•"/>
            </a:pPr>
            <a:r>
              <a:rPr lang="en-GB" sz="2200" b="1" dirty="0">
                <a:solidFill>
                  <a:srgbClr val="414141"/>
                </a:solidFill>
              </a:rPr>
              <a:t>Online reisbureaus (OTA's): </a:t>
            </a:r>
            <a:r>
              <a:rPr lang="en-GB" sz="2200" dirty="0">
                <a:solidFill>
                  <a:srgbClr val="414141"/>
                </a:solidFill>
              </a:rPr>
              <a:t>Werk samen met gerenommeerde OTA's zoals </a:t>
            </a:r>
            <a:r>
              <a:rPr lang="en-GB" sz="2200" dirty="0" err="1">
                <a:solidFill>
                  <a:srgbClr val="414141"/>
                </a:solidFill>
              </a:rPr>
              <a:t>Booking.com </a:t>
            </a:r>
            <a:r>
              <a:rPr lang="en-GB" sz="2200" dirty="0">
                <a:solidFill>
                  <a:srgbClr val="414141"/>
                </a:solidFill>
              </a:rPr>
              <a:t>of Expedia om een breder publiek te bereiken. Zorg echter voor een evenwicht tussen de zichtbaarheid op OTA's en de boekingen via uw eigen website om de commissiekosten te minimaliseren.</a:t>
            </a:r>
          </a:p>
          <a:p>
            <a:pPr marL="342900" indent="-342900">
              <a:lnSpc>
                <a:spcPts val="2240"/>
              </a:lnSpc>
              <a:buClr>
                <a:srgbClr val="459597"/>
              </a:buClr>
              <a:buFont typeface="Arial" panose="020B0604020202020204" pitchFamily="34" charset="0"/>
              <a:buChar char="•"/>
            </a:pPr>
            <a:endParaRPr lang="en-GB" sz="2200" dirty="0">
              <a:solidFill>
                <a:srgbClr val="414141"/>
              </a:solidFill>
            </a:endParaRPr>
          </a:p>
          <a:p>
            <a:pPr>
              <a:lnSpc>
                <a:spcPts val="2240"/>
              </a:lnSpc>
            </a:pPr>
            <a:endParaRPr lang="en-US" sz="2200" dirty="0">
              <a:solidFill>
                <a:srgbClr val="414141"/>
              </a:solidFill>
            </a:endParaRPr>
          </a:p>
        </p:txBody>
      </p:sp>
      <p:sp>
        <p:nvSpPr>
          <p:cNvPr id="9" name="Text Placeholder 4">
            <a:extLst>
              <a:ext uri="{FF2B5EF4-FFF2-40B4-BE49-F238E27FC236}">
                <a16:creationId xmlns:a16="http://schemas.microsoft.com/office/drawing/2014/main" id="{D508D084-3FD8-4074-511E-75540C45619F}"/>
              </a:ext>
            </a:extLst>
          </p:cNvPr>
          <p:cNvSpPr txBox="1">
            <a:spLocks/>
          </p:cNvSpPr>
          <p:nvPr/>
        </p:nvSpPr>
        <p:spPr>
          <a:xfrm>
            <a:off x="8297842" y="2662979"/>
            <a:ext cx="2900201" cy="1669808"/>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600" b="1" dirty="0">
                <a:solidFill>
                  <a:schemeClr val="bg1"/>
                </a:solidFill>
              </a:rPr>
              <a:t>KANALEN</a:t>
            </a:r>
          </a:p>
          <a:p>
            <a:pPr>
              <a:lnSpc>
                <a:spcPts val="2240"/>
              </a:lnSpc>
            </a:pPr>
            <a:endParaRPr lang="en-GB" sz="2200" b="1" dirty="0">
              <a:solidFill>
                <a:schemeClr val="bg1"/>
              </a:solidFill>
            </a:endParaRPr>
          </a:p>
          <a:p>
            <a:pPr>
              <a:lnSpc>
                <a:spcPts val="2240"/>
              </a:lnSpc>
            </a:pPr>
            <a:endParaRPr lang="en-GB" sz="2200" b="1" dirty="0">
              <a:solidFill>
                <a:schemeClr val="bg1"/>
              </a:solidFill>
            </a:endParaRPr>
          </a:p>
          <a:p>
            <a:pPr>
              <a:lnSpc>
                <a:spcPts val="2240"/>
              </a:lnSpc>
            </a:pPr>
            <a:endParaRPr lang="en-GB" sz="2200" dirty="0">
              <a:solidFill>
                <a:schemeClr val="bg1"/>
              </a:solidFill>
            </a:endParaRPr>
          </a:p>
          <a:p>
            <a:pPr>
              <a:lnSpc>
                <a:spcPts val="2240"/>
              </a:lnSpc>
            </a:pPr>
            <a:r>
              <a:rPr lang="en-GB" sz="2200" dirty="0">
                <a:solidFill>
                  <a:schemeClr val="bg1"/>
                </a:solidFill>
              </a:rPr>
              <a:t>Bepaal via welke kanalen u met klanten communiceert en uw waardepropositie verspreidt, zoals websites, winkels of directe verkoop.</a:t>
            </a:r>
          </a:p>
          <a:p>
            <a:pPr>
              <a:lnSpc>
                <a:spcPts val="2240"/>
              </a:lnSpc>
            </a:pPr>
            <a:endParaRPr lang="en-GB" sz="2200" dirty="0">
              <a:solidFill>
                <a:schemeClr val="bg1"/>
              </a:solidFill>
            </a:endParaRPr>
          </a:p>
          <a:p>
            <a:pPr>
              <a:lnSpc>
                <a:spcPts val="2240"/>
              </a:lnSpc>
            </a:pPr>
            <a:endParaRPr lang="en-US" sz="2200" dirty="0">
              <a:solidFill>
                <a:schemeClr val="bg1"/>
              </a:solidFill>
            </a:endParaRPr>
          </a:p>
        </p:txBody>
      </p:sp>
      <p:cxnSp>
        <p:nvCxnSpPr>
          <p:cNvPr id="7" name="Straight Connector 6">
            <a:extLst>
              <a:ext uri="{FF2B5EF4-FFF2-40B4-BE49-F238E27FC236}">
                <a16:creationId xmlns:a16="http://schemas.microsoft.com/office/drawing/2014/main" id="{89A1778F-C1DD-00BF-BCED-B2638B516DDB}"/>
              </a:ext>
            </a:extLst>
          </p:cNvPr>
          <p:cNvCxnSpPr>
            <a:cxnSpLocks/>
            <a:endCxn id="14" idx="23"/>
          </p:cNvCxnSpPr>
          <p:nvPr/>
        </p:nvCxnSpPr>
        <p:spPr>
          <a:xfrm>
            <a:off x="8011180" y="3597993"/>
            <a:ext cx="3616133" cy="62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2E026A99-FBD8-3E72-D1F2-BB5C04870819}"/>
              </a:ext>
            </a:extLst>
          </p:cNvPr>
          <p:cNvSpPr txBox="1"/>
          <p:nvPr/>
        </p:nvSpPr>
        <p:spPr>
          <a:xfrm>
            <a:off x="647111" y="5938480"/>
            <a:ext cx="7202661"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655638" algn="l"/>
              </a:tabLst>
            </a:pPr>
            <a:r>
              <a:rPr lang="en-IE" sz="1200" b="1" dirty="0">
                <a:solidFill>
                  <a:srgbClr val="414141"/>
                </a:solidFill>
                <a:latin typeface="Calibri" panose="020F0502020204030204" pitchFamily="34" charset="0"/>
                <a:cs typeface="Calibri" panose="020F0502020204030204" pitchFamily="34" charset="0"/>
              </a:rPr>
              <a:t>Bron: </a:t>
            </a:r>
            <a:r>
              <a:rPr lang="en-IE" sz="1200" dirty="0">
                <a:solidFill>
                  <a:srgbClr val="45959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https://businessandplans.com/bed-and-breakfast-business-model-canvas-a-complete-guide/</a:t>
            </a:r>
            <a:endParaRPr lang="en-IE" sz="1200" dirty="0">
              <a:solidFill>
                <a:srgbClr val="459597"/>
              </a:solidFill>
              <a:latin typeface="Calibri" panose="020F0502020204030204" pitchFamily="34" charset="0"/>
              <a:cs typeface="Calibri" panose="020F0502020204030204" pitchFamily="34" charset="0"/>
            </a:endParaRPr>
          </a:p>
          <a:p>
            <a:pPr marL="668338">
              <a:tabLst>
                <a:tab pos="655638" algn="l"/>
              </a:tabLst>
            </a:pPr>
            <a:r>
              <a:rPr lang="en-IE" sz="1200" dirty="0">
                <a:solidFill>
                  <a:srgbClr val="459597"/>
                </a:solidFill>
                <a:latin typeface="Calibri" panose="020F0502020204030204" pitchFamily="34" charset="0"/>
                <a:cs typeface="Calibri" panose="020F0502020204030204" pitchFamily="34" charset="0"/>
              </a:rPr>
              <a:t> </a:t>
            </a:r>
            <a:r>
              <a:rPr lang="en-US" sz="1200" i="1" dirty="0">
                <a:solidFill>
                  <a:srgbClr val="45959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https://www.smartsheet.com/sites/default/files/2024-04/IC-Simple-Business-Model-Canvas-Template-for-Powerpoint-Example_Powerpoint.pptx?srsltid=AfmBOop_I2pyimagKBejfl-xt8tteTukVJU7-7NT-CG1nWOo8ROqfG6t</a:t>
            </a:r>
            <a:r>
              <a:rPr lang="en-US" sz="1200" i="1" dirty="0">
                <a:solidFill>
                  <a:srgbClr val="459597"/>
                </a:solidFill>
                <a:latin typeface="Calibri" panose="020F0502020204030204" pitchFamily="34" charset="0"/>
                <a:cs typeface="Calibri" panose="020F0502020204030204" pitchFamily="34" charset="0"/>
              </a:rPr>
              <a:t> </a:t>
            </a:r>
            <a:endParaRPr lang="en-IE" sz="1200" dirty="0">
              <a:solidFill>
                <a:srgbClr val="459597"/>
              </a:solidFill>
              <a:latin typeface="Calibri" panose="020F0502020204030204" pitchFamily="34" charset="0"/>
              <a:cs typeface="Calibri" panose="020F0502020204030204" pitchFamily="34" charset="0"/>
            </a:endParaRPr>
          </a:p>
          <a:p>
            <a:pPr>
              <a:tabLst>
                <a:tab pos="655638" algn="l"/>
              </a:tabLst>
            </a:pPr>
            <a:endParaRPr lang="en-IE" sz="1200" dirty="0">
              <a:solidFill>
                <a:srgbClr val="414141"/>
              </a:solidFill>
              <a:latin typeface="Calibri" panose="020F0502020204030204" pitchFamily="34" charset="0"/>
              <a:cs typeface="Calibri" panose="020F0502020204030204" pitchFamily="34" charset="0"/>
            </a:endParaRPr>
          </a:p>
        </p:txBody>
      </p:sp>
      <p:pic>
        <p:nvPicPr>
          <p:cNvPr id="8" name="Graphic 16" descr="Train outline">
            <a:extLst>
              <a:ext uri="{FF2B5EF4-FFF2-40B4-BE49-F238E27FC236}">
                <a16:creationId xmlns:a16="http://schemas.microsoft.com/office/drawing/2014/main" id="{615AC486-DAB0-0E52-89D7-F6B44A2EE8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7169" y="2541959"/>
            <a:ext cx="951052" cy="951052"/>
          </a:xfrm>
          <a:prstGeom prst="rect">
            <a:avLst/>
          </a:prstGeom>
        </p:spPr>
      </p:pic>
    </p:spTree>
    <p:extLst>
      <p:ext uri="{BB962C8B-B14F-4D97-AF65-F5344CB8AC3E}">
        <p14:creationId xmlns:p14="http://schemas.microsoft.com/office/powerpoint/2010/main" val="34391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73E11-A7BD-C575-D68E-25AD5DAE3489}"/>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C003916E-84FB-9BDC-F993-D29DA4E43533}"/>
              </a:ext>
            </a:extLst>
          </p:cNvPr>
          <p:cNvSpPr/>
          <p:nvPr/>
        </p:nvSpPr>
        <p:spPr>
          <a:xfrm rot="5400000" flipH="1">
            <a:off x="7553359" y="2803242"/>
            <a:ext cx="4531778" cy="3616135"/>
          </a:xfrm>
          <a:custGeom>
            <a:avLst/>
            <a:gdLst>
              <a:gd name="connsiteX0" fmla="*/ 4531778 w 4531778"/>
              <a:gd name="connsiteY0" fmla="*/ 3364311 h 3616135"/>
              <a:gd name="connsiteX1" fmla="*/ 4531778 w 4531778"/>
              <a:gd name="connsiteY1" fmla="*/ 3026899 h 3616135"/>
              <a:gd name="connsiteX2" fmla="*/ 4531778 w 4531778"/>
              <a:gd name="connsiteY2" fmla="*/ 2975572 h 3616135"/>
              <a:gd name="connsiteX3" fmla="*/ 4531778 w 4531778"/>
              <a:gd name="connsiteY3" fmla="*/ 2778730 h 3616135"/>
              <a:gd name="connsiteX4" fmla="*/ 4531778 w 4531778"/>
              <a:gd name="connsiteY4" fmla="*/ 2638160 h 3616135"/>
              <a:gd name="connsiteX5" fmla="*/ 4531778 w 4531778"/>
              <a:gd name="connsiteY5" fmla="*/ 2441318 h 3616135"/>
              <a:gd name="connsiteX6" fmla="*/ 4531778 w 4531778"/>
              <a:gd name="connsiteY6" fmla="*/ 2389991 h 3616135"/>
              <a:gd name="connsiteX7" fmla="*/ 4531778 w 4531778"/>
              <a:gd name="connsiteY7" fmla="*/ 2052579 h 3616135"/>
              <a:gd name="connsiteX8" fmla="*/ 4531778 w 4531778"/>
              <a:gd name="connsiteY8" fmla="*/ 1311736 h 3616135"/>
              <a:gd name="connsiteX9" fmla="*/ 4531778 w 4531778"/>
              <a:gd name="connsiteY9" fmla="*/ 974322 h 3616135"/>
              <a:gd name="connsiteX10" fmla="*/ 4531778 w 4531778"/>
              <a:gd name="connsiteY10" fmla="*/ 922997 h 3616135"/>
              <a:gd name="connsiteX11" fmla="*/ 4531778 w 4531778"/>
              <a:gd name="connsiteY11" fmla="*/ 726154 h 3616135"/>
              <a:gd name="connsiteX12" fmla="*/ 4531778 w 4531778"/>
              <a:gd name="connsiteY12" fmla="*/ 585584 h 3616135"/>
              <a:gd name="connsiteX13" fmla="*/ 4531778 w 4531778"/>
              <a:gd name="connsiteY13" fmla="*/ 388740 h 3616135"/>
              <a:gd name="connsiteX14" fmla="*/ 4531778 w 4531778"/>
              <a:gd name="connsiteY14" fmla="*/ 337415 h 3616135"/>
              <a:gd name="connsiteX15" fmla="*/ 4531778 w 4531778"/>
              <a:gd name="connsiteY15" fmla="*/ 3 h 3616135"/>
              <a:gd name="connsiteX16" fmla="*/ 4210289 w 4531778"/>
              <a:gd name="connsiteY16" fmla="*/ 3 h 3616135"/>
              <a:gd name="connsiteX17" fmla="*/ 4127672 w 4531778"/>
              <a:gd name="connsiteY17" fmla="*/ 3 h 3616135"/>
              <a:gd name="connsiteX18" fmla="*/ 3998508 w 4531778"/>
              <a:gd name="connsiteY18" fmla="*/ 3 h 3616135"/>
              <a:gd name="connsiteX19" fmla="*/ 3806183 w 4531778"/>
              <a:gd name="connsiteY19" fmla="*/ 3 h 3616135"/>
              <a:gd name="connsiteX20" fmla="*/ 3677018 w 4531778"/>
              <a:gd name="connsiteY20" fmla="*/ 3 h 3616135"/>
              <a:gd name="connsiteX21" fmla="*/ 3594402 w 4531778"/>
              <a:gd name="connsiteY21" fmla="*/ 3 h 3616135"/>
              <a:gd name="connsiteX22" fmla="*/ 3432253 w 4531778"/>
              <a:gd name="connsiteY22" fmla="*/ 3 h 3616135"/>
              <a:gd name="connsiteX23" fmla="*/ 3272912 w 4531778"/>
              <a:gd name="connsiteY23" fmla="*/ 3 h 3616135"/>
              <a:gd name="connsiteX24" fmla="*/ 3110764 w 4531778"/>
              <a:gd name="connsiteY24" fmla="*/ 3 h 3616135"/>
              <a:gd name="connsiteX25" fmla="*/ 3028147 w 4531778"/>
              <a:gd name="connsiteY25" fmla="*/ 3 h 3616135"/>
              <a:gd name="connsiteX26" fmla="*/ 2992023 w 4531778"/>
              <a:gd name="connsiteY26" fmla="*/ 3 h 3616135"/>
              <a:gd name="connsiteX27" fmla="*/ 2965854 w 4531778"/>
              <a:gd name="connsiteY27" fmla="*/ 3 h 3616135"/>
              <a:gd name="connsiteX28" fmla="*/ 2965854 w 4531778"/>
              <a:gd name="connsiteY28" fmla="*/ 0 h 3616135"/>
              <a:gd name="connsiteX29" fmla="*/ 2644365 w 4531778"/>
              <a:gd name="connsiteY29" fmla="*/ 0 h 3616135"/>
              <a:gd name="connsiteX30" fmla="*/ 2561748 w 4531778"/>
              <a:gd name="connsiteY30" fmla="*/ 0 h 3616135"/>
              <a:gd name="connsiteX31" fmla="*/ 2432583 w 4531778"/>
              <a:gd name="connsiteY31" fmla="*/ 0 h 3616135"/>
              <a:gd name="connsiteX32" fmla="*/ 2240260 w 4531778"/>
              <a:gd name="connsiteY32" fmla="*/ 0 h 3616135"/>
              <a:gd name="connsiteX33" fmla="*/ 2191604 w 4531778"/>
              <a:gd name="connsiteY33" fmla="*/ 0 h 3616135"/>
              <a:gd name="connsiteX34" fmla="*/ 2191604 w 4531778"/>
              <a:gd name="connsiteY34" fmla="*/ 3 h 3616135"/>
              <a:gd name="connsiteX35" fmla="*/ 2173388 w 4531778"/>
              <a:gd name="connsiteY35" fmla="*/ 3 h 3616135"/>
              <a:gd name="connsiteX36" fmla="*/ 2137263 w 4531778"/>
              <a:gd name="connsiteY36" fmla="*/ 3 h 3616135"/>
              <a:gd name="connsiteX37" fmla="*/ 2054647 w 4531778"/>
              <a:gd name="connsiteY37" fmla="*/ 3 h 3616135"/>
              <a:gd name="connsiteX38" fmla="*/ 1892499 w 4531778"/>
              <a:gd name="connsiteY38" fmla="*/ 3 h 3616135"/>
              <a:gd name="connsiteX39" fmla="*/ 1866329 w 4531778"/>
              <a:gd name="connsiteY39" fmla="*/ 3 h 3616135"/>
              <a:gd name="connsiteX40" fmla="*/ 1866329 w 4531778"/>
              <a:gd name="connsiteY40" fmla="*/ 0 h 3616135"/>
              <a:gd name="connsiteX41" fmla="*/ 1544840 w 4531778"/>
              <a:gd name="connsiteY41" fmla="*/ 0 h 3616135"/>
              <a:gd name="connsiteX42" fmla="*/ 1462223 w 4531778"/>
              <a:gd name="connsiteY42" fmla="*/ 0 h 3616135"/>
              <a:gd name="connsiteX43" fmla="*/ 1426098 w 4531778"/>
              <a:gd name="connsiteY43" fmla="*/ 0 h 3616135"/>
              <a:gd name="connsiteX44" fmla="*/ 1333058 w 4531778"/>
              <a:gd name="connsiteY44" fmla="*/ 0 h 3616135"/>
              <a:gd name="connsiteX45" fmla="*/ 1140735 w 4531778"/>
              <a:gd name="connsiteY45" fmla="*/ 0 h 3616135"/>
              <a:gd name="connsiteX46" fmla="*/ 1104610 w 4531778"/>
              <a:gd name="connsiteY46" fmla="*/ 0 h 3616135"/>
              <a:gd name="connsiteX47" fmla="*/ 1099527 w 4531778"/>
              <a:gd name="connsiteY47" fmla="*/ 0 h 3616135"/>
              <a:gd name="connsiteX48" fmla="*/ 1092078 w 4531778"/>
              <a:gd name="connsiteY48" fmla="*/ 0 h 3616135"/>
              <a:gd name="connsiteX49" fmla="*/ 1092078 w 4531778"/>
              <a:gd name="connsiteY49" fmla="*/ 3 h 3616135"/>
              <a:gd name="connsiteX50" fmla="*/ 1037738 w 4531778"/>
              <a:gd name="connsiteY50" fmla="*/ 3 h 3616135"/>
              <a:gd name="connsiteX51" fmla="*/ 955121 w 4531778"/>
              <a:gd name="connsiteY51" fmla="*/ 3 h 3616135"/>
              <a:gd name="connsiteX52" fmla="*/ 633632 w 4531778"/>
              <a:gd name="connsiteY52" fmla="*/ 3 h 3616135"/>
              <a:gd name="connsiteX53" fmla="*/ 326573 w 4531778"/>
              <a:gd name="connsiteY53" fmla="*/ 3 h 3616135"/>
              <a:gd name="connsiteX54" fmla="*/ 326573 w 4531778"/>
              <a:gd name="connsiteY54" fmla="*/ 0 h 3616135"/>
              <a:gd name="connsiteX55" fmla="*/ 5085 w 4531778"/>
              <a:gd name="connsiteY55" fmla="*/ 0 h 3616135"/>
              <a:gd name="connsiteX56" fmla="*/ 1 w 4531778"/>
              <a:gd name="connsiteY56" fmla="*/ 0 h 3616135"/>
              <a:gd name="connsiteX57" fmla="*/ 1 w 4531778"/>
              <a:gd name="connsiteY57" fmla="*/ 28076 h 3616135"/>
              <a:gd name="connsiteX58" fmla="*/ 1 w 4531778"/>
              <a:gd name="connsiteY58" fmla="*/ 349565 h 3616135"/>
              <a:gd name="connsiteX59" fmla="*/ 0 w 4531778"/>
              <a:gd name="connsiteY59" fmla="*/ 349565 h 3616135"/>
              <a:gd name="connsiteX60" fmla="*/ 0 w 4531778"/>
              <a:gd name="connsiteY60" fmla="*/ 656625 h 3616135"/>
              <a:gd name="connsiteX61" fmla="*/ 0 w 4531778"/>
              <a:gd name="connsiteY61" fmla="*/ 935146 h 3616135"/>
              <a:gd name="connsiteX62" fmla="*/ 0 w 4531778"/>
              <a:gd name="connsiteY62" fmla="*/ 978112 h 3616135"/>
              <a:gd name="connsiteX63" fmla="*/ 0 w 4531778"/>
              <a:gd name="connsiteY63" fmla="*/ 1060729 h 3616135"/>
              <a:gd name="connsiteX64" fmla="*/ 0 w 4531778"/>
              <a:gd name="connsiteY64" fmla="*/ 1115069 h 3616135"/>
              <a:gd name="connsiteX65" fmla="*/ 0 w 4531778"/>
              <a:gd name="connsiteY65" fmla="*/ 1242206 h 3616135"/>
              <a:gd name="connsiteX66" fmla="*/ 0 w 4531778"/>
              <a:gd name="connsiteY66" fmla="*/ 1563693 h 3616135"/>
              <a:gd name="connsiteX67" fmla="*/ 0 w 4531778"/>
              <a:gd name="connsiteY67" fmla="*/ 1646311 h 3616135"/>
              <a:gd name="connsiteX68" fmla="*/ 0 w 4531778"/>
              <a:gd name="connsiteY68" fmla="*/ 1700650 h 3616135"/>
              <a:gd name="connsiteX69" fmla="*/ 1 w 4531778"/>
              <a:gd name="connsiteY69" fmla="*/ 1700650 h 3616135"/>
              <a:gd name="connsiteX70" fmla="*/ 1 w 4531778"/>
              <a:gd name="connsiteY70" fmla="*/ 1749306 h 3616135"/>
              <a:gd name="connsiteX71" fmla="*/ 1 w 4531778"/>
              <a:gd name="connsiteY71" fmla="*/ 1889320 h 3616135"/>
              <a:gd name="connsiteX72" fmla="*/ 0 w 4531778"/>
              <a:gd name="connsiteY72" fmla="*/ 1889320 h 3616135"/>
              <a:gd name="connsiteX73" fmla="*/ 0 w 4531778"/>
              <a:gd name="connsiteY73" fmla="*/ 1915489 h 3616135"/>
              <a:gd name="connsiteX74" fmla="*/ 0 w 4531778"/>
              <a:gd name="connsiteY74" fmla="*/ 2196379 h 3616135"/>
              <a:gd name="connsiteX75" fmla="*/ 0 w 4531778"/>
              <a:gd name="connsiteY75" fmla="*/ 2474901 h 3616135"/>
              <a:gd name="connsiteX76" fmla="*/ 0 w 4531778"/>
              <a:gd name="connsiteY76" fmla="*/ 2501070 h 3616135"/>
              <a:gd name="connsiteX77" fmla="*/ 0 w 4531778"/>
              <a:gd name="connsiteY77" fmla="*/ 2517868 h 3616135"/>
              <a:gd name="connsiteX78" fmla="*/ 0 w 4531778"/>
              <a:gd name="connsiteY78" fmla="*/ 2600484 h 3616135"/>
              <a:gd name="connsiteX79" fmla="*/ 0 w 4531778"/>
              <a:gd name="connsiteY79" fmla="*/ 2729649 h 3616135"/>
              <a:gd name="connsiteX80" fmla="*/ 0 w 4531778"/>
              <a:gd name="connsiteY80" fmla="*/ 2781959 h 3616135"/>
              <a:gd name="connsiteX81" fmla="*/ 0 w 4531778"/>
              <a:gd name="connsiteY81" fmla="*/ 2921973 h 3616135"/>
              <a:gd name="connsiteX82" fmla="*/ 0 w 4531778"/>
              <a:gd name="connsiteY82" fmla="*/ 3030554 h 3616135"/>
              <a:gd name="connsiteX83" fmla="*/ 0 w 4531778"/>
              <a:gd name="connsiteY83" fmla="*/ 3103449 h 3616135"/>
              <a:gd name="connsiteX84" fmla="*/ 0 w 4531778"/>
              <a:gd name="connsiteY84" fmla="*/ 3186065 h 3616135"/>
              <a:gd name="connsiteX85" fmla="*/ 0 w 4531778"/>
              <a:gd name="connsiteY85" fmla="*/ 3315230 h 3616135"/>
              <a:gd name="connsiteX86" fmla="*/ 0 w 4531778"/>
              <a:gd name="connsiteY86" fmla="*/ 3507554 h 3616135"/>
              <a:gd name="connsiteX87" fmla="*/ 0 w 4531778"/>
              <a:gd name="connsiteY87" fmla="*/ 3616135 h 3616135"/>
              <a:gd name="connsiteX88" fmla="*/ 38914 w 4531778"/>
              <a:gd name="connsiteY88" fmla="*/ 3616135 h 3616135"/>
              <a:gd name="connsiteX89" fmla="*/ 38915 w 4531778"/>
              <a:gd name="connsiteY89" fmla="*/ 3616135 h 3616135"/>
              <a:gd name="connsiteX90" fmla="*/ 345972 w 4531778"/>
              <a:gd name="connsiteY90" fmla="*/ 3616135 h 3616135"/>
              <a:gd name="connsiteX91" fmla="*/ 667460 w 4531778"/>
              <a:gd name="connsiteY91" fmla="*/ 3616135 h 3616135"/>
              <a:gd name="connsiteX92" fmla="*/ 750077 w 4531778"/>
              <a:gd name="connsiteY92" fmla="*/ 3616135 h 3616135"/>
              <a:gd name="connsiteX93" fmla="*/ 879241 w 4531778"/>
              <a:gd name="connsiteY93" fmla="*/ 3616135 h 3616135"/>
              <a:gd name="connsiteX94" fmla="*/ 1071566 w 4531778"/>
              <a:gd name="connsiteY94" fmla="*/ 3616135 h 3616135"/>
              <a:gd name="connsiteX95" fmla="*/ 1092078 w 4531778"/>
              <a:gd name="connsiteY95" fmla="*/ 3616135 h 3616135"/>
              <a:gd name="connsiteX96" fmla="*/ 1099525 w 4531778"/>
              <a:gd name="connsiteY96" fmla="*/ 3616135 h 3616135"/>
              <a:gd name="connsiteX97" fmla="*/ 1138439 w 4531778"/>
              <a:gd name="connsiteY97" fmla="*/ 3616135 h 3616135"/>
              <a:gd name="connsiteX98" fmla="*/ 1138440 w 4531778"/>
              <a:gd name="connsiteY98" fmla="*/ 3616135 h 3616135"/>
              <a:gd name="connsiteX99" fmla="*/ 1174564 w 4531778"/>
              <a:gd name="connsiteY99" fmla="*/ 3616135 h 3616135"/>
              <a:gd name="connsiteX100" fmla="*/ 1174565 w 4531778"/>
              <a:gd name="connsiteY100" fmla="*/ 3616135 h 3616135"/>
              <a:gd name="connsiteX101" fmla="*/ 1200731 w 4531778"/>
              <a:gd name="connsiteY101" fmla="*/ 3616135 h 3616135"/>
              <a:gd name="connsiteX102" fmla="*/ 1257181 w 4531778"/>
              <a:gd name="connsiteY102" fmla="*/ 3616135 h 3616135"/>
              <a:gd name="connsiteX103" fmla="*/ 1257181 w 4531778"/>
              <a:gd name="connsiteY103" fmla="*/ 3616135 h 3616135"/>
              <a:gd name="connsiteX104" fmla="*/ 1283349 w 4531778"/>
              <a:gd name="connsiteY104" fmla="*/ 3616135 h 3616135"/>
              <a:gd name="connsiteX105" fmla="*/ 1445497 w 4531778"/>
              <a:gd name="connsiteY105" fmla="*/ 3616135 h 3616135"/>
              <a:gd name="connsiteX106" fmla="*/ 1578669 w 4531778"/>
              <a:gd name="connsiteY106" fmla="*/ 3616135 h 3616135"/>
              <a:gd name="connsiteX107" fmla="*/ 1578671 w 4531778"/>
              <a:gd name="connsiteY107" fmla="*/ 3616135 h 3616135"/>
              <a:gd name="connsiteX108" fmla="*/ 1604836 w 4531778"/>
              <a:gd name="connsiteY108" fmla="*/ 3616135 h 3616135"/>
              <a:gd name="connsiteX109" fmla="*/ 1766985 w 4531778"/>
              <a:gd name="connsiteY109" fmla="*/ 3616135 h 3616135"/>
              <a:gd name="connsiteX110" fmla="*/ 1849602 w 4531778"/>
              <a:gd name="connsiteY110" fmla="*/ 3616135 h 3616135"/>
              <a:gd name="connsiteX111" fmla="*/ 1885727 w 4531778"/>
              <a:gd name="connsiteY111" fmla="*/ 3616135 h 3616135"/>
              <a:gd name="connsiteX112" fmla="*/ 1978766 w 4531778"/>
              <a:gd name="connsiteY112" fmla="*/ 3616135 h 3616135"/>
              <a:gd name="connsiteX113" fmla="*/ 2171091 w 4531778"/>
              <a:gd name="connsiteY113" fmla="*/ 3616135 h 3616135"/>
              <a:gd name="connsiteX114" fmla="*/ 2191603 w 4531778"/>
              <a:gd name="connsiteY114" fmla="*/ 3616135 h 3616135"/>
              <a:gd name="connsiteX115" fmla="*/ 2207215 w 4531778"/>
              <a:gd name="connsiteY115" fmla="*/ 3616135 h 3616135"/>
              <a:gd name="connsiteX116" fmla="*/ 2274089 w 4531778"/>
              <a:gd name="connsiteY116" fmla="*/ 3616135 h 3616135"/>
              <a:gd name="connsiteX117" fmla="*/ 2274090 w 4531778"/>
              <a:gd name="connsiteY117" fmla="*/ 3616135 h 3616135"/>
              <a:gd name="connsiteX118" fmla="*/ 2289833 w 4531778"/>
              <a:gd name="connsiteY118" fmla="*/ 3616135 h 3616135"/>
              <a:gd name="connsiteX119" fmla="*/ 2300256 w 4531778"/>
              <a:gd name="connsiteY119" fmla="*/ 3616135 h 3616135"/>
              <a:gd name="connsiteX120" fmla="*/ 2356706 w 4531778"/>
              <a:gd name="connsiteY120" fmla="*/ 3616135 h 3616135"/>
              <a:gd name="connsiteX121" fmla="*/ 2356706 w 4531778"/>
              <a:gd name="connsiteY121" fmla="*/ 3616135 h 3616135"/>
              <a:gd name="connsiteX122" fmla="*/ 2382874 w 4531778"/>
              <a:gd name="connsiteY122" fmla="*/ 3616135 h 3616135"/>
              <a:gd name="connsiteX123" fmla="*/ 2418997 w 4531778"/>
              <a:gd name="connsiteY123" fmla="*/ 3616135 h 3616135"/>
              <a:gd name="connsiteX124" fmla="*/ 2611322 w 4531778"/>
              <a:gd name="connsiteY124" fmla="*/ 3616135 h 3616135"/>
              <a:gd name="connsiteX125" fmla="*/ 2678193 w 4531778"/>
              <a:gd name="connsiteY125" fmla="*/ 3616135 h 3616135"/>
              <a:gd name="connsiteX126" fmla="*/ 2678196 w 4531778"/>
              <a:gd name="connsiteY126" fmla="*/ 3616135 h 3616135"/>
              <a:gd name="connsiteX127" fmla="*/ 2704361 w 4531778"/>
              <a:gd name="connsiteY127" fmla="*/ 3616135 h 3616135"/>
              <a:gd name="connsiteX128" fmla="*/ 2740485 w 4531778"/>
              <a:gd name="connsiteY128" fmla="*/ 3616135 h 3616135"/>
              <a:gd name="connsiteX129" fmla="*/ 2823103 w 4531778"/>
              <a:gd name="connsiteY129" fmla="*/ 3616135 h 3616135"/>
              <a:gd name="connsiteX130" fmla="*/ 2985252 w 4531778"/>
              <a:gd name="connsiteY130" fmla="*/ 3616135 h 3616135"/>
              <a:gd name="connsiteX131" fmla="*/ 3144591 w 4531778"/>
              <a:gd name="connsiteY131" fmla="*/ 3616135 h 3616135"/>
              <a:gd name="connsiteX132" fmla="*/ 3306740 w 4531778"/>
              <a:gd name="connsiteY132" fmla="*/ 3616135 h 3616135"/>
              <a:gd name="connsiteX133" fmla="*/ 3389358 w 4531778"/>
              <a:gd name="connsiteY133" fmla="*/ 3616135 h 3616135"/>
              <a:gd name="connsiteX134" fmla="*/ 3518522 w 4531778"/>
              <a:gd name="connsiteY134" fmla="*/ 3616135 h 3616135"/>
              <a:gd name="connsiteX135" fmla="*/ 3710846 w 4531778"/>
              <a:gd name="connsiteY135" fmla="*/ 3616135 h 3616135"/>
              <a:gd name="connsiteX136" fmla="*/ 3840010 w 4531778"/>
              <a:gd name="connsiteY136" fmla="*/ 3616135 h 3616135"/>
              <a:gd name="connsiteX137" fmla="*/ 3922628 w 4531778"/>
              <a:gd name="connsiteY137" fmla="*/ 3616135 h 3616135"/>
              <a:gd name="connsiteX138" fmla="*/ 4244116 w 4531778"/>
              <a:gd name="connsiteY138" fmla="*/ 3616135 h 3616135"/>
              <a:gd name="connsiteX139" fmla="*/ 4531778 w 4531778"/>
              <a:gd name="connsiteY139" fmla="*/ 3364311 h 36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31778" h="3616135">
                <a:moveTo>
                  <a:pt x="4531778" y="3364311"/>
                </a:moveTo>
                <a:lnTo>
                  <a:pt x="4531778" y="3026899"/>
                </a:lnTo>
                <a:lnTo>
                  <a:pt x="4531778" y="2975572"/>
                </a:lnTo>
                <a:lnTo>
                  <a:pt x="4531778" y="2778730"/>
                </a:lnTo>
                <a:lnTo>
                  <a:pt x="4531778" y="2638160"/>
                </a:lnTo>
                <a:lnTo>
                  <a:pt x="4531778" y="2441318"/>
                </a:lnTo>
                <a:lnTo>
                  <a:pt x="4531778" y="2389991"/>
                </a:lnTo>
                <a:lnTo>
                  <a:pt x="4531778" y="2052579"/>
                </a:lnTo>
                <a:lnTo>
                  <a:pt x="4531778" y="1311736"/>
                </a:lnTo>
                <a:lnTo>
                  <a:pt x="4531778" y="974322"/>
                </a:lnTo>
                <a:lnTo>
                  <a:pt x="4531778" y="922997"/>
                </a:lnTo>
                <a:lnTo>
                  <a:pt x="4531778" y="726154"/>
                </a:lnTo>
                <a:lnTo>
                  <a:pt x="4531778" y="585584"/>
                </a:lnTo>
                <a:lnTo>
                  <a:pt x="4531778" y="388740"/>
                </a:lnTo>
                <a:lnTo>
                  <a:pt x="4531778" y="337415"/>
                </a:lnTo>
                <a:lnTo>
                  <a:pt x="4531778" y="3"/>
                </a:lnTo>
                <a:lnTo>
                  <a:pt x="4210289" y="3"/>
                </a:lnTo>
                <a:lnTo>
                  <a:pt x="4127672" y="3"/>
                </a:lnTo>
                <a:lnTo>
                  <a:pt x="3998508" y="3"/>
                </a:lnTo>
                <a:lnTo>
                  <a:pt x="3806183" y="3"/>
                </a:lnTo>
                <a:lnTo>
                  <a:pt x="3677018" y="3"/>
                </a:lnTo>
                <a:lnTo>
                  <a:pt x="3594402" y="3"/>
                </a:lnTo>
                <a:lnTo>
                  <a:pt x="3432253" y="3"/>
                </a:lnTo>
                <a:lnTo>
                  <a:pt x="3272912" y="3"/>
                </a:lnTo>
                <a:lnTo>
                  <a:pt x="3110764" y="3"/>
                </a:lnTo>
                <a:lnTo>
                  <a:pt x="3028147" y="3"/>
                </a:lnTo>
                <a:lnTo>
                  <a:pt x="2992023" y="3"/>
                </a:lnTo>
                <a:lnTo>
                  <a:pt x="2965854" y="3"/>
                </a:lnTo>
                <a:lnTo>
                  <a:pt x="2965854" y="0"/>
                </a:lnTo>
                <a:lnTo>
                  <a:pt x="2644365" y="0"/>
                </a:lnTo>
                <a:lnTo>
                  <a:pt x="2561748" y="0"/>
                </a:lnTo>
                <a:lnTo>
                  <a:pt x="2432583" y="0"/>
                </a:lnTo>
                <a:lnTo>
                  <a:pt x="2240260" y="0"/>
                </a:lnTo>
                <a:lnTo>
                  <a:pt x="2191604" y="0"/>
                </a:lnTo>
                <a:lnTo>
                  <a:pt x="2191604" y="3"/>
                </a:lnTo>
                <a:lnTo>
                  <a:pt x="2173388" y="3"/>
                </a:lnTo>
                <a:lnTo>
                  <a:pt x="2137263" y="3"/>
                </a:lnTo>
                <a:lnTo>
                  <a:pt x="2054647" y="3"/>
                </a:lnTo>
                <a:lnTo>
                  <a:pt x="1892499" y="3"/>
                </a:lnTo>
                <a:lnTo>
                  <a:pt x="1866329" y="3"/>
                </a:lnTo>
                <a:lnTo>
                  <a:pt x="1866329" y="0"/>
                </a:lnTo>
                <a:lnTo>
                  <a:pt x="1544840" y="0"/>
                </a:lnTo>
                <a:lnTo>
                  <a:pt x="1462223" y="0"/>
                </a:lnTo>
                <a:lnTo>
                  <a:pt x="1426098" y="0"/>
                </a:lnTo>
                <a:lnTo>
                  <a:pt x="1333058" y="0"/>
                </a:lnTo>
                <a:lnTo>
                  <a:pt x="1140735" y="0"/>
                </a:lnTo>
                <a:lnTo>
                  <a:pt x="1104610" y="0"/>
                </a:lnTo>
                <a:lnTo>
                  <a:pt x="1099527" y="0"/>
                </a:lnTo>
                <a:lnTo>
                  <a:pt x="1092078" y="0"/>
                </a:lnTo>
                <a:lnTo>
                  <a:pt x="1092078" y="3"/>
                </a:lnTo>
                <a:lnTo>
                  <a:pt x="1037738" y="3"/>
                </a:lnTo>
                <a:lnTo>
                  <a:pt x="955121" y="3"/>
                </a:lnTo>
                <a:lnTo>
                  <a:pt x="633632" y="3"/>
                </a:lnTo>
                <a:lnTo>
                  <a:pt x="326573" y="3"/>
                </a:lnTo>
                <a:lnTo>
                  <a:pt x="326573" y="0"/>
                </a:lnTo>
                <a:lnTo>
                  <a:pt x="5085" y="0"/>
                </a:lnTo>
                <a:lnTo>
                  <a:pt x="1" y="0"/>
                </a:lnTo>
                <a:lnTo>
                  <a:pt x="1" y="28076"/>
                </a:lnTo>
                <a:lnTo>
                  <a:pt x="1" y="349565"/>
                </a:lnTo>
                <a:lnTo>
                  <a:pt x="0" y="349565"/>
                </a:lnTo>
                <a:lnTo>
                  <a:pt x="0" y="656625"/>
                </a:lnTo>
                <a:lnTo>
                  <a:pt x="0" y="935146"/>
                </a:lnTo>
                <a:lnTo>
                  <a:pt x="0" y="978112"/>
                </a:lnTo>
                <a:lnTo>
                  <a:pt x="0" y="1060729"/>
                </a:lnTo>
                <a:lnTo>
                  <a:pt x="0" y="1115069"/>
                </a:lnTo>
                <a:lnTo>
                  <a:pt x="0" y="1242206"/>
                </a:lnTo>
                <a:lnTo>
                  <a:pt x="0" y="1563693"/>
                </a:lnTo>
                <a:lnTo>
                  <a:pt x="0" y="1646311"/>
                </a:lnTo>
                <a:lnTo>
                  <a:pt x="0" y="1700650"/>
                </a:lnTo>
                <a:lnTo>
                  <a:pt x="1" y="1700650"/>
                </a:lnTo>
                <a:lnTo>
                  <a:pt x="1" y="1749306"/>
                </a:lnTo>
                <a:lnTo>
                  <a:pt x="1" y="1889320"/>
                </a:lnTo>
                <a:lnTo>
                  <a:pt x="0" y="1889320"/>
                </a:lnTo>
                <a:lnTo>
                  <a:pt x="0" y="1915489"/>
                </a:lnTo>
                <a:lnTo>
                  <a:pt x="0" y="2196379"/>
                </a:lnTo>
                <a:lnTo>
                  <a:pt x="0" y="2474901"/>
                </a:lnTo>
                <a:lnTo>
                  <a:pt x="0" y="2501070"/>
                </a:lnTo>
                <a:lnTo>
                  <a:pt x="0" y="2517868"/>
                </a:lnTo>
                <a:lnTo>
                  <a:pt x="0" y="2600484"/>
                </a:lnTo>
                <a:lnTo>
                  <a:pt x="0" y="2729649"/>
                </a:lnTo>
                <a:lnTo>
                  <a:pt x="0" y="2781959"/>
                </a:lnTo>
                <a:lnTo>
                  <a:pt x="0" y="2921973"/>
                </a:lnTo>
                <a:lnTo>
                  <a:pt x="0" y="3030554"/>
                </a:lnTo>
                <a:lnTo>
                  <a:pt x="0" y="3103449"/>
                </a:lnTo>
                <a:lnTo>
                  <a:pt x="0" y="3186065"/>
                </a:lnTo>
                <a:lnTo>
                  <a:pt x="0" y="3315230"/>
                </a:lnTo>
                <a:lnTo>
                  <a:pt x="0" y="3507554"/>
                </a:lnTo>
                <a:lnTo>
                  <a:pt x="0" y="3616135"/>
                </a:lnTo>
                <a:lnTo>
                  <a:pt x="38914" y="3616135"/>
                </a:lnTo>
                <a:lnTo>
                  <a:pt x="38915" y="3616135"/>
                </a:lnTo>
                <a:lnTo>
                  <a:pt x="345972" y="3616135"/>
                </a:lnTo>
                <a:lnTo>
                  <a:pt x="667460" y="3616135"/>
                </a:lnTo>
                <a:lnTo>
                  <a:pt x="750077" y="3616135"/>
                </a:lnTo>
                <a:lnTo>
                  <a:pt x="879241" y="3616135"/>
                </a:lnTo>
                <a:lnTo>
                  <a:pt x="1071566" y="3616135"/>
                </a:lnTo>
                <a:lnTo>
                  <a:pt x="1092078" y="3616135"/>
                </a:lnTo>
                <a:lnTo>
                  <a:pt x="1099525" y="3616135"/>
                </a:lnTo>
                <a:lnTo>
                  <a:pt x="1138439" y="3616135"/>
                </a:lnTo>
                <a:lnTo>
                  <a:pt x="1138440" y="3616135"/>
                </a:lnTo>
                <a:lnTo>
                  <a:pt x="1174564" y="3616135"/>
                </a:lnTo>
                <a:lnTo>
                  <a:pt x="1174565" y="3616135"/>
                </a:lnTo>
                <a:lnTo>
                  <a:pt x="1200731" y="3616135"/>
                </a:lnTo>
                <a:lnTo>
                  <a:pt x="1257181" y="3616135"/>
                </a:lnTo>
                <a:lnTo>
                  <a:pt x="1257181" y="3616135"/>
                </a:lnTo>
                <a:lnTo>
                  <a:pt x="1283349" y="3616135"/>
                </a:lnTo>
                <a:lnTo>
                  <a:pt x="1445497" y="3616135"/>
                </a:lnTo>
                <a:lnTo>
                  <a:pt x="1578669" y="3616135"/>
                </a:lnTo>
                <a:lnTo>
                  <a:pt x="1578671" y="3616135"/>
                </a:lnTo>
                <a:lnTo>
                  <a:pt x="1604836" y="3616135"/>
                </a:lnTo>
                <a:lnTo>
                  <a:pt x="1766985" y="3616135"/>
                </a:lnTo>
                <a:lnTo>
                  <a:pt x="1849602" y="3616135"/>
                </a:lnTo>
                <a:lnTo>
                  <a:pt x="1885727" y="3616135"/>
                </a:lnTo>
                <a:lnTo>
                  <a:pt x="1978766" y="3616135"/>
                </a:lnTo>
                <a:lnTo>
                  <a:pt x="2171091" y="3616135"/>
                </a:lnTo>
                <a:lnTo>
                  <a:pt x="2191603" y="3616135"/>
                </a:lnTo>
                <a:lnTo>
                  <a:pt x="2207215" y="3616135"/>
                </a:lnTo>
                <a:lnTo>
                  <a:pt x="2274089" y="3616135"/>
                </a:lnTo>
                <a:lnTo>
                  <a:pt x="2274090" y="3616135"/>
                </a:lnTo>
                <a:lnTo>
                  <a:pt x="2289833" y="3616135"/>
                </a:lnTo>
                <a:lnTo>
                  <a:pt x="2300256" y="3616135"/>
                </a:lnTo>
                <a:lnTo>
                  <a:pt x="2356706" y="3616135"/>
                </a:lnTo>
                <a:lnTo>
                  <a:pt x="2356706" y="3616135"/>
                </a:lnTo>
                <a:lnTo>
                  <a:pt x="2382874" y="3616135"/>
                </a:lnTo>
                <a:lnTo>
                  <a:pt x="2418997" y="3616135"/>
                </a:lnTo>
                <a:lnTo>
                  <a:pt x="2611322" y="3616135"/>
                </a:lnTo>
                <a:lnTo>
                  <a:pt x="2678193" y="3616135"/>
                </a:lnTo>
                <a:lnTo>
                  <a:pt x="2678196" y="3616135"/>
                </a:lnTo>
                <a:lnTo>
                  <a:pt x="2704361" y="3616135"/>
                </a:lnTo>
                <a:lnTo>
                  <a:pt x="2740485" y="3616135"/>
                </a:lnTo>
                <a:lnTo>
                  <a:pt x="2823103" y="3616135"/>
                </a:lnTo>
                <a:lnTo>
                  <a:pt x="2985252" y="3616135"/>
                </a:lnTo>
                <a:lnTo>
                  <a:pt x="3144591" y="3616135"/>
                </a:lnTo>
                <a:lnTo>
                  <a:pt x="3306740" y="3616135"/>
                </a:lnTo>
                <a:lnTo>
                  <a:pt x="3389358" y="3616135"/>
                </a:lnTo>
                <a:lnTo>
                  <a:pt x="3518522" y="3616135"/>
                </a:lnTo>
                <a:lnTo>
                  <a:pt x="3710846" y="3616135"/>
                </a:lnTo>
                <a:lnTo>
                  <a:pt x="3840010" y="3616135"/>
                </a:lnTo>
                <a:lnTo>
                  <a:pt x="3922628" y="3616135"/>
                </a:lnTo>
                <a:lnTo>
                  <a:pt x="4244116" y="3616135"/>
                </a:lnTo>
                <a:cubicBezTo>
                  <a:pt x="4403509" y="3616135"/>
                  <a:pt x="4531778" y="3503021"/>
                  <a:pt x="4531778" y="3364311"/>
                </a:cubicBezTo>
                <a:close/>
              </a:path>
            </a:pathLst>
          </a:custGeom>
          <a:solidFill>
            <a:srgbClr val="FBA63B"/>
          </a:solidFill>
          <a:ln w="24491"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605B75DF-0D66-68F1-0C2E-5527A53E6A10}"/>
              </a:ext>
            </a:extLst>
          </p:cNvPr>
          <p:cNvSpPr>
            <a:spLocks noGrp="1"/>
          </p:cNvSpPr>
          <p:nvPr>
            <p:ph type="body" sz="quarter" idx="16"/>
          </p:nvPr>
        </p:nvSpPr>
        <p:spPr>
          <a:xfrm>
            <a:off x="653780" y="169393"/>
            <a:ext cx="10430375" cy="803654"/>
          </a:xfrm>
        </p:spPr>
        <p:txBody>
          <a:bodyPr/>
          <a:lstStyle/>
          <a:p>
            <a:pPr>
              <a:lnSpc>
                <a:spcPts val="3720"/>
              </a:lnSpc>
            </a:pPr>
            <a:r>
              <a:rPr lang="en-US" dirty="0"/>
              <a:t>Leer hoe u uw ideeën op belangrijke gebieden in kaart kunt brengen</a:t>
            </a:r>
          </a:p>
          <a:p>
            <a:pPr>
              <a:lnSpc>
                <a:spcPts val="3720"/>
              </a:lnSpc>
            </a:pPr>
            <a:endParaRPr lang="en-US" dirty="0"/>
          </a:p>
        </p:txBody>
      </p:sp>
      <p:sp>
        <p:nvSpPr>
          <p:cNvPr id="6" name="Text Placeholder 5">
            <a:extLst>
              <a:ext uri="{FF2B5EF4-FFF2-40B4-BE49-F238E27FC236}">
                <a16:creationId xmlns:a16="http://schemas.microsoft.com/office/drawing/2014/main" id="{BF683F81-310D-C74A-1B2D-85428714974B}"/>
              </a:ext>
            </a:extLst>
          </p:cNvPr>
          <p:cNvSpPr>
            <a:spLocks noGrp="1"/>
          </p:cNvSpPr>
          <p:nvPr>
            <p:ph type="body" sz="quarter" idx="19"/>
          </p:nvPr>
        </p:nvSpPr>
        <p:spPr>
          <a:xfrm>
            <a:off x="653780" y="1541767"/>
            <a:ext cx="9165469" cy="803654"/>
          </a:xfrm>
        </p:spPr>
        <p:txBody>
          <a:bodyPr/>
          <a:lstStyle/>
          <a:p>
            <a:pPr>
              <a:lnSpc>
                <a:spcPts val="2900"/>
              </a:lnSpc>
            </a:pPr>
            <a:r>
              <a:rPr lang="en-US" dirty="0"/>
              <a:t>Kanalen (hoe gasten uw bedrijf vinden en boeken)</a:t>
            </a:r>
          </a:p>
          <a:p>
            <a:pPr>
              <a:lnSpc>
                <a:spcPts val="2900"/>
              </a:lnSpc>
            </a:pPr>
            <a:endParaRPr lang="en-US" dirty="0"/>
          </a:p>
        </p:txBody>
      </p:sp>
      <p:cxnSp>
        <p:nvCxnSpPr>
          <p:cNvPr id="2" name="Straight Connector 1">
            <a:extLst>
              <a:ext uri="{FF2B5EF4-FFF2-40B4-BE49-F238E27FC236}">
                <a16:creationId xmlns:a16="http://schemas.microsoft.com/office/drawing/2014/main" id="{F41D695E-1312-725B-17D7-0511ADDF96E8}"/>
              </a:ext>
            </a:extLst>
          </p:cNvPr>
          <p:cNvCxnSpPr>
            <a:cxnSpLocks/>
          </p:cNvCxnSpPr>
          <p:nvPr/>
        </p:nvCxnSpPr>
        <p:spPr>
          <a:xfrm>
            <a:off x="0" y="1207979"/>
            <a:ext cx="1108415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91706C5-A92F-F1DC-ABEF-637D75046A3A}"/>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19</a:t>
            </a:fld>
            <a:endParaRPr lang="fr-CA" sz="1200" dirty="0"/>
          </a:p>
        </p:txBody>
      </p:sp>
      <p:sp>
        <p:nvSpPr>
          <p:cNvPr id="10" name="Text Placeholder 4">
            <a:extLst>
              <a:ext uri="{FF2B5EF4-FFF2-40B4-BE49-F238E27FC236}">
                <a16:creationId xmlns:a16="http://schemas.microsoft.com/office/drawing/2014/main" id="{E5243A59-4875-8D30-FA5D-514169CCB12D}"/>
              </a:ext>
            </a:extLst>
          </p:cNvPr>
          <p:cNvSpPr txBox="1">
            <a:spLocks/>
          </p:cNvSpPr>
          <p:nvPr/>
        </p:nvSpPr>
        <p:spPr>
          <a:xfrm>
            <a:off x="653779" y="2369043"/>
            <a:ext cx="6928127" cy="4085950"/>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240"/>
              </a:lnSpc>
              <a:buClr>
                <a:srgbClr val="459597"/>
              </a:buClr>
              <a:buFont typeface="Arial" panose="020B0604020202020204" pitchFamily="34" charset="0"/>
              <a:buChar char="•"/>
            </a:pPr>
            <a:r>
              <a:rPr lang="en-GB" sz="2200" b="1" dirty="0">
                <a:solidFill>
                  <a:srgbClr val="414141"/>
                </a:solidFill>
              </a:rPr>
              <a:t>Lokale partnerschappen: </a:t>
            </a:r>
            <a:r>
              <a:rPr lang="en-GB" sz="2200" dirty="0">
                <a:solidFill>
                  <a:srgbClr val="414141"/>
                </a:solidFill>
              </a:rPr>
              <a:t>Het is een must om samen te werken met toeristische attracties, restaurants of evenementenlocaties. Bied gezamenlijke arrangementen of kortingen aan om elkaars aanbod te promoten.</a:t>
            </a:r>
          </a:p>
          <a:p>
            <a:pPr marL="342900" indent="-342900">
              <a:lnSpc>
                <a:spcPts val="2240"/>
              </a:lnSpc>
              <a:buClr>
                <a:srgbClr val="459597"/>
              </a:buClr>
              <a:buFont typeface="Arial" panose="020B0604020202020204" pitchFamily="34" charset="0"/>
              <a:buChar char="•"/>
            </a:pPr>
            <a:r>
              <a:rPr lang="en-GB" sz="2200" b="1" dirty="0">
                <a:solidFill>
                  <a:srgbClr val="414141"/>
                </a:solidFill>
              </a:rPr>
              <a:t>E-mailmarketing: </a:t>
            </a:r>
            <a:r>
              <a:rPr lang="en-GB" sz="2200" dirty="0">
                <a:solidFill>
                  <a:srgbClr val="414141"/>
                </a:solidFill>
              </a:rPr>
              <a:t>Door een e-maillijst op te bouwen en boeiende nieuwsbrieven te versturen met speciale aanbiedingen, seizoensgebonden evenementen en getuigenissen van gasten, kunt u een lijst van trouwe klanten en prospects opbouwen en onderhouden.</a:t>
            </a:r>
          </a:p>
          <a:p>
            <a:pPr marL="342900" indent="-342900">
              <a:lnSpc>
                <a:spcPts val="2240"/>
              </a:lnSpc>
              <a:buClr>
                <a:srgbClr val="459597"/>
              </a:buClr>
              <a:buFont typeface="Arial" panose="020B0604020202020204" pitchFamily="34" charset="0"/>
              <a:buChar char="•"/>
            </a:pPr>
            <a:r>
              <a:rPr lang="en-GB" sz="2200" b="1" dirty="0">
                <a:solidFill>
                  <a:srgbClr val="414141"/>
                </a:solidFill>
              </a:rPr>
              <a:t>Speciale website: </a:t>
            </a:r>
            <a:r>
              <a:rPr lang="en-GB" sz="2200" dirty="0">
                <a:solidFill>
                  <a:srgbClr val="414141"/>
                </a:solidFill>
              </a:rPr>
              <a:t>Maak een gebruiksvriendelijke website met foto's van hoge kwaliteit, duidelijke informatie over uw aanbod en een naadloos boekingssysteem.</a:t>
            </a:r>
          </a:p>
          <a:p>
            <a:pPr marL="342900" indent="-342900">
              <a:lnSpc>
                <a:spcPts val="2240"/>
              </a:lnSpc>
              <a:buClr>
                <a:srgbClr val="459597"/>
              </a:buClr>
              <a:buFont typeface="Arial" panose="020B0604020202020204" pitchFamily="34" charset="0"/>
              <a:buChar char="•"/>
            </a:pPr>
            <a:endParaRPr lang="en-GB" sz="2200" dirty="0">
              <a:solidFill>
                <a:srgbClr val="414141"/>
              </a:solidFill>
            </a:endParaRPr>
          </a:p>
          <a:p>
            <a:pPr>
              <a:lnSpc>
                <a:spcPts val="2240"/>
              </a:lnSpc>
            </a:pPr>
            <a:endParaRPr lang="en-US" sz="2200" dirty="0">
              <a:solidFill>
                <a:srgbClr val="414141"/>
              </a:solidFill>
            </a:endParaRPr>
          </a:p>
        </p:txBody>
      </p:sp>
      <p:sp>
        <p:nvSpPr>
          <p:cNvPr id="9" name="Text Placeholder 4">
            <a:extLst>
              <a:ext uri="{FF2B5EF4-FFF2-40B4-BE49-F238E27FC236}">
                <a16:creationId xmlns:a16="http://schemas.microsoft.com/office/drawing/2014/main" id="{609A2BAD-BC82-550E-ECDD-5EDD2A6D0EC6}"/>
              </a:ext>
            </a:extLst>
          </p:cNvPr>
          <p:cNvSpPr txBox="1">
            <a:spLocks/>
          </p:cNvSpPr>
          <p:nvPr/>
        </p:nvSpPr>
        <p:spPr>
          <a:xfrm>
            <a:off x="8297842" y="2662979"/>
            <a:ext cx="2900201" cy="1669808"/>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600" b="1" dirty="0">
                <a:solidFill>
                  <a:schemeClr val="bg1"/>
                </a:solidFill>
              </a:rPr>
              <a:t>KANALEN</a:t>
            </a:r>
          </a:p>
          <a:p>
            <a:pPr>
              <a:lnSpc>
                <a:spcPts val="2240"/>
              </a:lnSpc>
            </a:pPr>
            <a:endParaRPr lang="en-GB" sz="2200" b="1" dirty="0">
              <a:solidFill>
                <a:schemeClr val="bg1"/>
              </a:solidFill>
            </a:endParaRPr>
          </a:p>
          <a:p>
            <a:pPr>
              <a:lnSpc>
                <a:spcPts val="2240"/>
              </a:lnSpc>
            </a:pPr>
            <a:endParaRPr lang="en-GB" sz="2200" b="1" dirty="0">
              <a:solidFill>
                <a:schemeClr val="bg1"/>
              </a:solidFill>
            </a:endParaRPr>
          </a:p>
          <a:p>
            <a:pPr>
              <a:lnSpc>
                <a:spcPts val="2240"/>
              </a:lnSpc>
            </a:pPr>
            <a:endParaRPr lang="en-GB" sz="2200" dirty="0">
              <a:solidFill>
                <a:schemeClr val="bg1"/>
              </a:solidFill>
            </a:endParaRPr>
          </a:p>
          <a:p>
            <a:pPr>
              <a:lnSpc>
                <a:spcPts val="2240"/>
              </a:lnSpc>
            </a:pPr>
            <a:r>
              <a:rPr lang="en-GB" sz="2200" dirty="0">
                <a:solidFill>
                  <a:schemeClr val="bg1"/>
                </a:solidFill>
              </a:rPr>
              <a:t>Bepaal via welke kanalen u met klanten in contact komt en uw waardepropositie verspreidt, zoals websites, winkels of directe verkoop.</a:t>
            </a:r>
          </a:p>
          <a:p>
            <a:pPr>
              <a:lnSpc>
                <a:spcPts val="2240"/>
              </a:lnSpc>
            </a:pPr>
            <a:endParaRPr lang="en-GB" sz="2200" dirty="0">
              <a:solidFill>
                <a:schemeClr val="bg1"/>
              </a:solidFill>
            </a:endParaRPr>
          </a:p>
          <a:p>
            <a:pPr>
              <a:lnSpc>
                <a:spcPts val="2240"/>
              </a:lnSpc>
            </a:pPr>
            <a:endParaRPr lang="en-US" sz="2200" dirty="0">
              <a:solidFill>
                <a:schemeClr val="bg1"/>
              </a:solidFill>
            </a:endParaRPr>
          </a:p>
        </p:txBody>
      </p:sp>
      <p:cxnSp>
        <p:nvCxnSpPr>
          <p:cNvPr id="7" name="Straight Connector 6">
            <a:extLst>
              <a:ext uri="{FF2B5EF4-FFF2-40B4-BE49-F238E27FC236}">
                <a16:creationId xmlns:a16="http://schemas.microsoft.com/office/drawing/2014/main" id="{F7FD6BF7-83A2-732B-C42E-6C6DBEADAE9F}"/>
              </a:ext>
            </a:extLst>
          </p:cNvPr>
          <p:cNvCxnSpPr>
            <a:cxnSpLocks/>
            <a:endCxn id="14" idx="23"/>
          </p:cNvCxnSpPr>
          <p:nvPr/>
        </p:nvCxnSpPr>
        <p:spPr>
          <a:xfrm>
            <a:off x="8011180" y="3597993"/>
            <a:ext cx="3616133" cy="62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8ACCC907-0392-855A-BFFE-08A437A80919}"/>
              </a:ext>
            </a:extLst>
          </p:cNvPr>
          <p:cNvSpPr txBox="1"/>
          <p:nvPr/>
        </p:nvSpPr>
        <p:spPr>
          <a:xfrm>
            <a:off x="653779" y="5650021"/>
            <a:ext cx="7202661"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655638" algn="l"/>
              </a:tabLst>
            </a:pPr>
            <a:r>
              <a:rPr lang="en-IE" sz="1200" b="1" dirty="0">
                <a:solidFill>
                  <a:srgbClr val="414141"/>
                </a:solidFill>
                <a:latin typeface="Calibri" panose="020F0502020204030204" pitchFamily="34" charset="0"/>
                <a:cs typeface="Calibri" panose="020F0502020204030204" pitchFamily="34" charset="0"/>
              </a:rPr>
              <a:t>Bron: </a:t>
            </a:r>
            <a:r>
              <a:rPr lang="en-IE" sz="1200" dirty="0">
                <a:solidFill>
                  <a:srgbClr val="45959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https://businessandplans.com/bed-and-breakfast-business-model-canvas-a-complete-guide/</a:t>
            </a:r>
            <a:endParaRPr lang="en-IE" sz="1200" dirty="0">
              <a:solidFill>
                <a:srgbClr val="459597"/>
              </a:solidFill>
              <a:latin typeface="Calibri" panose="020F0502020204030204" pitchFamily="34" charset="0"/>
              <a:cs typeface="Calibri" panose="020F0502020204030204" pitchFamily="34" charset="0"/>
            </a:endParaRPr>
          </a:p>
          <a:p>
            <a:pPr marL="668338">
              <a:tabLst>
                <a:tab pos="655638" algn="l"/>
              </a:tabLst>
            </a:pPr>
            <a:r>
              <a:rPr lang="en-IE" sz="1200" dirty="0">
                <a:solidFill>
                  <a:srgbClr val="459597"/>
                </a:solidFill>
                <a:latin typeface="Calibri" panose="020F0502020204030204" pitchFamily="34" charset="0"/>
                <a:cs typeface="Calibri" panose="020F0502020204030204" pitchFamily="34" charset="0"/>
              </a:rPr>
              <a:t> </a:t>
            </a:r>
            <a:r>
              <a:rPr lang="en-US" sz="1200" i="1" dirty="0">
                <a:solidFill>
                  <a:srgbClr val="45959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https://www.smartsheet.com/sites/default/files/2024-04/IC-Simple-Business-Model-Canvas-Template-for-Powerpoint-Example_Powerpoint.pptx?srsltid=AfmBOop_I2pyimagKBejfl-xt8tteTukVJU7-7NT-CG1nWOo8ROqfG6t</a:t>
            </a:r>
            <a:r>
              <a:rPr lang="en-US" sz="1200" i="1" dirty="0">
                <a:solidFill>
                  <a:srgbClr val="459597"/>
                </a:solidFill>
                <a:latin typeface="Calibri" panose="020F0502020204030204" pitchFamily="34" charset="0"/>
                <a:cs typeface="Calibri" panose="020F0502020204030204" pitchFamily="34" charset="0"/>
              </a:rPr>
              <a:t> </a:t>
            </a:r>
            <a:endParaRPr lang="en-IE" sz="1200" dirty="0">
              <a:solidFill>
                <a:srgbClr val="459597"/>
              </a:solidFill>
              <a:latin typeface="Calibri" panose="020F0502020204030204" pitchFamily="34" charset="0"/>
              <a:cs typeface="Calibri" panose="020F0502020204030204" pitchFamily="34" charset="0"/>
            </a:endParaRPr>
          </a:p>
          <a:p>
            <a:pPr>
              <a:tabLst>
                <a:tab pos="655638" algn="l"/>
              </a:tabLst>
            </a:pPr>
            <a:endParaRPr lang="en-IE" sz="1200" dirty="0">
              <a:solidFill>
                <a:srgbClr val="414141"/>
              </a:solidFill>
              <a:latin typeface="Calibri" panose="020F0502020204030204" pitchFamily="34" charset="0"/>
              <a:cs typeface="Calibri" panose="020F0502020204030204" pitchFamily="34" charset="0"/>
            </a:endParaRPr>
          </a:p>
        </p:txBody>
      </p:sp>
      <p:pic>
        <p:nvPicPr>
          <p:cNvPr id="8" name="Graphic 16" descr="Train outline">
            <a:extLst>
              <a:ext uri="{FF2B5EF4-FFF2-40B4-BE49-F238E27FC236}">
                <a16:creationId xmlns:a16="http://schemas.microsoft.com/office/drawing/2014/main" id="{326FE506-C3D6-F92A-5220-6C7FEF780B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7169" y="2541959"/>
            <a:ext cx="951052" cy="951052"/>
          </a:xfrm>
          <a:prstGeom prst="rect">
            <a:avLst/>
          </a:prstGeom>
        </p:spPr>
      </p:pic>
    </p:spTree>
    <p:extLst>
      <p:ext uri="{BB962C8B-B14F-4D97-AF65-F5344CB8AC3E}">
        <p14:creationId xmlns:p14="http://schemas.microsoft.com/office/powerpoint/2010/main" val="157123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AEF25FA4-67F8-8DC8-FA8D-BFA7680CF748}"/>
              </a:ext>
            </a:extLst>
          </p:cNvPr>
          <p:cNvPicPr>
            <a:picLocks noGrp="1" noChangeAspect="1"/>
          </p:cNvPicPr>
          <p:nvPr>
            <p:ph type="pic" sz="quarter" idx="19"/>
          </p:nvPr>
        </p:nvPicPr>
        <p:blipFill>
          <a:blip r:embed="rId2"/>
          <a:srcRect t="124" b="124"/>
          <a:stretch>
            <a:fillRect/>
          </a:stretch>
        </p:blipFill>
        <p:spPr/>
      </p:pic>
      <p:sp>
        <p:nvSpPr>
          <p:cNvPr id="13" name="Text Placeholder 1">
            <a:extLst>
              <a:ext uri="{FF2B5EF4-FFF2-40B4-BE49-F238E27FC236}">
                <a16:creationId xmlns:a16="http://schemas.microsoft.com/office/drawing/2014/main" id="{5DEA8382-285E-2683-AF12-F862B2D79B99}"/>
              </a:ext>
            </a:extLst>
          </p:cNvPr>
          <p:cNvSpPr>
            <a:spLocks noGrp="1"/>
          </p:cNvSpPr>
          <p:nvPr>
            <p:ph type="body" sz="quarter" idx="16"/>
          </p:nvPr>
        </p:nvSpPr>
        <p:spPr>
          <a:xfrm>
            <a:off x="558237" y="2223992"/>
            <a:ext cx="4847481" cy="3066422"/>
          </a:xfrm>
        </p:spPr>
        <p:txBody>
          <a:bodyPr>
            <a:noAutofit/>
          </a:bodyPr>
          <a:lstStyle/>
          <a:p>
            <a:pPr>
              <a:spcAft>
                <a:spcPts val="600"/>
              </a:spcAft>
            </a:pPr>
            <a:r>
              <a:rPr lang="en-US" sz="3200" b="1" dirty="0"/>
              <a:t>Deel 3:</a:t>
            </a:r>
          </a:p>
          <a:p>
            <a:pPr>
              <a:lnSpc>
                <a:spcPts val="2620"/>
              </a:lnSpc>
            </a:pPr>
            <a:r>
              <a:rPr lang="en-US" sz="2600" dirty="0"/>
              <a:t>Een eenvoudig, haalbaar businessplan opstellen met behulp van een Business Model Canvas</a:t>
            </a:r>
          </a:p>
          <a:p>
            <a:pPr>
              <a:lnSpc>
                <a:spcPts val="2620"/>
              </a:lnSpc>
            </a:pPr>
            <a:endParaRPr lang="en-US" sz="2600" dirty="0"/>
          </a:p>
          <a:p>
            <a:pPr>
              <a:lnSpc>
                <a:spcPts val="2620"/>
              </a:lnSpc>
            </a:pPr>
            <a:endParaRPr lang="en-IE" sz="2600" dirty="0"/>
          </a:p>
        </p:txBody>
      </p:sp>
      <p:sp>
        <p:nvSpPr>
          <p:cNvPr id="14" name="Text Placeholder 2">
            <a:extLst>
              <a:ext uri="{FF2B5EF4-FFF2-40B4-BE49-F238E27FC236}">
                <a16:creationId xmlns:a16="http://schemas.microsoft.com/office/drawing/2014/main" id="{BC465EA7-E6A4-4D61-0A4F-DF73717CAF5F}"/>
              </a:ext>
            </a:extLst>
          </p:cNvPr>
          <p:cNvSpPr>
            <a:spLocks noGrp="1"/>
          </p:cNvSpPr>
          <p:nvPr>
            <p:ph type="body" sz="quarter" idx="17"/>
          </p:nvPr>
        </p:nvSpPr>
        <p:spPr>
          <a:xfrm>
            <a:off x="558237" y="1059430"/>
            <a:ext cx="5537763" cy="582221"/>
          </a:xfrm>
        </p:spPr>
        <p:txBody>
          <a:bodyPr/>
          <a:lstStyle/>
          <a:p>
            <a:r>
              <a:rPr lang="en-IE" sz="4800" b="1" dirty="0"/>
              <a:t>Module 2 (Deel 2)</a:t>
            </a:r>
            <a:endParaRPr lang="en-GB" sz="4800" b="1" dirty="0"/>
          </a:p>
        </p:txBody>
      </p:sp>
      <p:sp>
        <p:nvSpPr>
          <p:cNvPr id="2" name="Text Placeholder 5">
            <a:extLst>
              <a:ext uri="{FF2B5EF4-FFF2-40B4-BE49-F238E27FC236}">
                <a16:creationId xmlns:a16="http://schemas.microsoft.com/office/drawing/2014/main" id="{84EF0994-AB07-484D-D088-D3E374479C4C}"/>
              </a:ext>
            </a:extLst>
          </p:cNvPr>
          <p:cNvSpPr txBox="1">
            <a:spLocks/>
          </p:cNvSpPr>
          <p:nvPr/>
        </p:nvSpPr>
        <p:spPr>
          <a:xfrm>
            <a:off x="1027270" y="4190766"/>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400" kern="1200" baseline="0">
                <a:solidFill>
                  <a:srgbClr val="45959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dirty="0">
              <a:solidFill>
                <a:srgbClr val="E96751"/>
              </a:solidFill>
            </a:endParaRPr>
          </a:p>
        </p:txBody>
      </p:sp>
      <p:sp>
        <p:nvSpPr>
          <p:cNvPr id="4" name="Text Placeholder 3">
            <a:extLst>
              <a:ext uri="{FF2B5EF4-FFF2-40B4-BE49-F238E27FC236}">
                <a16:creationId xmlns:a16="http://schemas.microsoft.com/office/drawing/2014/main" id="{3ADAD0CF-81BA-8AF1-7E32-7193A73403A0}"/>
              </a:ext>
            </a:extLst>
          </p:cNvPr>
          <p:cNvSpPr>
            <a:spLocks noGrp="1"/>
          </p:cNvSpPr>
          <p:nvPr>
            <p:ph type="body" sz="quarter" idx="65"/>
          </p:nvPr>
        </p:nvSpPr>
        <p:spPr/>
        <p:txBody>
          <a:bodyPr/>
          <a:lstStyle/>
          <a:p>
            <a:pPr algn="ctr"/>
            <a:r>
              <a:rPr lang="en-IE" sz="1200" dirty="0"/>
              <a:t>Fotocredits:</a:t>
            </a:r>
          </a:p>
        </p:txBody>
      </p:sp>
      <p:sp>
        <p:nvSpPr>
          <p:cNvPr id="3" name="Freeform 2">
            <a:extLst>
              <a:ext uri="{FF2B5EF4-FFF2-40B4-BE49-F238E27FC236}">
                <a16:creationId xmlns:a16="http://schemas.microsoft.com/office/drawing/2014/main" id="{89647FA6-A0AF-B094-DB30-3F5C16C7FB94}"/>
              </a:ext>
            </a:extLst>
          </p:cNvPr>
          <p:cNvSpPr/>
          <p:nvPr/>
        </p:nvSpPr>
        <p:spPr>
          <a:xfrm>
            <a:off x="0" y="1868036"/>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pic>
        <p:nvPicPr>
          <p:cNvPr id="7" name="Picture 6">
            <a:extLst>
              <a:ext uri="{FF2B5EF4-FFF2-40B4-BE49-F238E27FC236}">
                <a16:creationId xmlns:a16="http://schemas.microsoft.com/office/drawing/2014/main" id="{72F8C3EE-A41E-2457-2CEF-D4B1652FC745}"/>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9561245" y="3757203"/>
            <a:ext cx="3580276" cy="2659133"/>
          </a:xfrm>
          <a:prstGeom prst="rect">
            <a:avLst/>
          </a:prstGeom>
        </p:spPr>
      </p:pic>
      <p:sp>
        <p:nvSpPr>
          <p:cNvPr id="5" name="Slide Number Placeholder 5">
            <a:extLst>
              <a:ext uri="{FF2B5EF4-FFF2-40B4-BE49-F238E27FC236}">
                <a16:creationId xmlns:a16="http://schemas.microsoft.com/office/drawing/2014/main" id="{49EE795D-C806-976A-630F-7D1387116A2A}"/>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a:t>
            </a:fld>
            <a:endParaRPr lang="fr-CA" sz="1200" dirty="0"/>
          </a:p>
        </p:txBody>
      </p:sp>
    </p:spTree>
    <p:extLst>
      <p:ext uri="{BB962C8B-B14F-4D97-AF65-F5344CB8AC3E}">
        <p14:creationId xmlns:p14="http://schemas.microsoft.com/office/powerpoint/2010/main" val="4256110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C3A8-9B34-8A33-70F8-9209292A248B}"/>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AB32D63A-3F7D-2FB3-E361-DCB5F311507B}"/>
              </a:ext>
            </a:extLst>
          </p:cNvPr>
          <p:cNvSpPr/>
          <p:nvPr/>
        </p:nvSpPr>
        <p:spPr>
          <a:xfrm rot="5400000" flipH="1">
            <a:off x="7553359" y="2803242"/>
            <a:ext cx="4531778" cy="3616135"/>
          </a:xfrm>
          <a:custGeom>
            <a:avLst/>
            <a:gdLst>
              <a:gd name="connsiteX0" fmla="*/ 4531778 w 4531778"/>
              <a:gd name="connsiteY0" fmla="*/ 3364311 h 3616135"/>
              <a:gd name="connsiteX1" fmla="*/ 4531778 w 4531778"/>
              <a:gd name="connsiteY1" fmla="*/ 3026899 h 3616135"/>
              <a:gd name="connsiteX2" fmla="*/ 4531778 w 4531778"/>
              <a:gd name="connsiteY2" fmla="*/ 2975572 h 3616135"/>
              <a:gd name="connsiteX3" fmla="*/ 4531778 w 4531778"/>
              <a:gd name="connsiteY3" fmla="*/ 2778730 h 3616135"/>
              <a:gd name="connsiteX4" fmla="*/ 4531778 w 4531778"/>
              <a:gd name="connsiteY4" fmla="*/ 2638160 h 3616135"/>
              <a:gd name="connsiteX5" fmla="*/ 4531778 w 4531778"/>
              <a:gd name="connsiteY5" fmla="*/ 2441318 h 3616135"/>
              <a:gd name="connsiteX6" fmla="*/ 4531778 w 4531778"/>
              <a:gd name="connsiteY6" fmla="*/ 2389991 h 3616135"/>
              <a:gd name="connsiteX7" fmla="*/ 4531778 w 4531778"/>
              <a:gd name="connsiteY7" fmla="*/ 2052579 h 3616135"/>
              <a:gd name="connsiteX8" fmla="*/ 4531778 w 4531778"/>
              <a:gd name="connsiteY8" fmla="*/ 1311736 h 3616135"/>
              <a:gd name="connsiteX9" fmla="*/ 4531778 w 4531778"/>
              <a:gd name="connsiteY9" fmla="*/ 974322 h 3616135"/>
              <a:gd name="connsiteX10" fmla="*/ 4531778 w 4531778"/>
              <a:gd name="connsiteY10" fmla="*/ 922997 h 3616135"/>
              <a:gd name="connsiteX11" fmla="*/ 4531778 w 4531778"/>
              <a:gd name="connsiteY11" fmla="*/ 726154 h 3616135"/>
              <a:gd name="connsiteX12" fmla="*/ 4531778 w 4531778"/>
              <a:gd name="connsiteY12" fmla="*/ 585584 h 3616135"/>
              <a:gd name="connsiteX13" fmla="*/ 4531778 w 4531778"/>
              <a:gd name="connsiteY13" fmla="*/ 388740 h 3616135"/>
              <a:gd name="connsiteX14" fmla="*/ 4531778 w 4531778"/>
              <a:gd name="connsiteY14" fmla="*/ 337415 h 3616135"/>
              <a:gd name="connsiteX15" fmla="*/ 4531778 w 4531778"/>
              <a:gd name="connsiteY15" fmla="*/ 3 h 3616135"/>
              <a:gd name="connsiteX16" fmla="*/ 4210289 w 4531778"/>
              <a:gd name="connsiteY16" fmla="*/ 3 h 3616135"/>
              <a:gd name="connsiteX17" fmla="*/ 4127672 w 4531778"/>
              <a:gd name="connsiteY17" fmla="*/ 3 h 3616135"/>
              <a:gd name="connsiteX18" fmla="*/ 3998508 w 4531778"/>
              <a:gd name="connsiteY18" fmla="*/ 3 h 3616135"/>
              <a:gd name="connsiteX19" fmla="*/ 3806183 w 4531778"/>
              <a:gd name="connsiteY19" fmla="*/ 3 h 3616135"/>
              <a:gd name="connsiteX20" fmla="*/ 3677018 w 4531778"/>
              <a:gd name="connsiteY20" fmla="*/ 3 h 3616135"/>
              <a:gd name="connsiteX21" fmla="*/ 3594402 w 4531778"/>
              <a:gd name="connsiteY21" fmla="*/ 3 h 3616135"/>
              <a:gd name="connsiteX22" fmla="*/ 3432253 w 4531778"/>
              <a:gd name="connsiteY22" fmla="*/ 3 h 3616135"/>
              <a:gd name="connsiteX23" fmla="*/ 3272912 w 4531778"/>
              <a:gd name="connsiteY23" fmla="*/ 3 h 3616135"/>
              <a:gd name="connsiteX24" fmla="*/ 3110764 w 4531778"/>
              <a:gd name="connsiteY24" fmla="*/ 3 h 3616135"/>
              <a:gd name="connsiteX25" fmla="*/ 3028147 w 4531778"/>
              <a:gd name="connsiteY25" fmla="*/ 3 h 3616135"/>
              <a:gd name="connsiteX26" fmla="*/ 2992023 w 4531778"/>
              <a:gd name="connsiteY26" fmla="*/ 3 h 3616135"/>
              <a:gd name="connsiteX27" fmla="*/ 2965854 w 4531778"/>
              <a:gd name="connsiteY27" fmla="*/ 3 h 3616135"/>
              <a:gd name="connsiteX28" fmla="*/ 2965854 w 4531778"/>
              <a:gd name="connsiteY28" fmla="*/ 0 h 3616135"/>
              <a:gd name="connsiteX29" fmla="*/ 2644365 w 4531778"/>
              <a:gd name="connsiteY29" fmla="*/ 0 h 3616135"/>
              <a:gd name="connsiteX30" fmla="*/ 2561748 w 4531778"/>
              <a:gd name="connsiteY30" fmla="*/ 0 h 3616135"/>
              <a:gd name="connsiteX31" fmla="*/ 2432583 w 4531778"/>
              <a:gd name="connsiteY31" fmla="*/ 0 h 3616135"/>
              <a:gd name="connsiteX32" fmla="*/ 2240260 w 4531778"/>
              <a:gd name="connsiteY32" fmla="*/ 0 h 3616135"/>
              <a:gd name="connsiteX33" fmla="*/ 2191604 w 4531778"/>
              <a:gd name="connsiteY33" fmla="*/ 0 h 3616135"/>
              <a:gd name="connsiteX34" fmla="*/ 2191604 w 4531778"/>
              <a:gd name="connsiteY34" fmla="*/ 3 h 3616135"/>
              <a:gd name="connsiteX35" fmla="*/ 2173388 w 4531778"/>
              <a:gd name="connsiteY35" fmla="*/ 3 h 3616135"/>
              <a:gd name="connsiteX36" fmla="*/ 2137263 w 4531778"/>
              <a:gd name="connsiteY36" fmla="*/ 3 h 3616135"/>
              <a:gd name="connsiteX37" fmla="*/ 2054647 w 4531778"/>
              <a:gd name="connsiteY37" fmla="*/ 3 h 3616135"/>
              <a:gd name="connsiteX38" fmla="*/ 1892499 w 4531778"/>
              <a:gd name="connsiteY38" fmla="*/ 3 h 3616135"/>
              <a:gd name="connsiteX39" fmla="*/ 1866329 w 4531778"/>
              <a:gd name="connsiteY39" fmla="*/ 3 h 3616135"/>
              <a:gd name="connsiteX40" fmla="*/ 1866329 w 4531778"/>
              <a:gd name="connsiteY40" fmla="*/ 0 h 3616135"/>
              <a:gd name="connsiteX41" fmla="*/ 1544840 w 4531778"/>
              <a:gd name="connsiteY41" fmla="*/ 0 h 3616135"/>
              <a:gd name="connsiteX42" fmla="*/ 1462223 w 4531778"/>
              <a:gd name="connsiteY42" fmla="*/ 0 h 3616135"/>
              <a:gd name="connsiteX43" fmla="*/ 1426098 w 4531778"/>
              <a:gd name="connsiteY43" fmla="*/ 0 h 3616135"/>
              <a:gd name="connsiteX44" fmla="*/ 1333058 w 4531778"/>
              <a:gd name="connsiteY44" fmla="*/ 0 h 3616135"/>
              <a:gd name="connsiteX45" fmla="*/ 1140735 w 4531778"/>
              <a:gd name="connsiteY45" fmla="*/ 0 h 3616135"/>
              <a:gd name="connsiteX46" fmla="*/ 1104610 w 4531778"/>
              <a:gd name="connsiteY46" fmla="*/ 0 h 3616135"/>
              <a:gd name="connsiteX47" fmla="*/ 1099527 w 4531778"/>
              <a:gd name="connsiteY47" fmla="*/ 0 h 3616135"/>
              <a:gd name="connsiteX48" fmla="*/ 1092078 w 4531778"/>
              <a:gd name="connsiteY48" fmla="*/ 0 h 3616135"/>
              <a:gd name="connsiteX49" fmla="*/ 1092078 w 4531778"/>
              <a:gd name="connsiteY49" fmla="*/ 3 h 3616135"/>
              <a:gd name="connsiteX50" fmla="*/ 1037738 w 4531778"/>
              <a:gd name="connsiteY50" fmla="*/ 3 h 3616135"/>
              <a:gd name="connsiteX51" fmla="*/ 955121 w 4531778"/>
              <a:gd name="connsiteY51" fmla="*/ 3 h 3616135"/>
              <a:gd name="connsiteX52" fmla="*/ 633632 w 4531778"/>
              <a:gd name="connsiteY52" fmla="*/ 3 h 3616135"/>
              <a:gd name="connsiteX53" fmla="*/ 326573 w 4531778"/>
              <a:gd name="connsiteY53" fmla="*/ 3 h 3616135"/>
              <a:gd name="connsiteX54" fmla="*/ 326573 w 4531778"/>
              <a:gd name="connsiteY54" fmla="*/ 0 h 3616135"/>
              <a:gd name="connsiteX55" fmla="*/ 5085 w 4531778"/>
              <a:gd name="connsiteY55" fmla="*/ 0 h 3616135"/>
              <a:gd name="connsiteX56" fmla="*/ 1 w 4531778"/>
              <a:gd name="connsiteY56" fmla="*/ 0 h 3616135"/>
              <a:gd name="connsiteX57" fmla="*/ 1 w 4531778"/>
              <a:gd name="connsiteY57" fmla="*/ 28076 h 3616135"/>
              <a:gd name="connsiteX58" fmla="*/ 1 w 4531778"/>
              <a:gd name="connsiteY58" fmla="*/ 349565 h 3616135"/>
              <a:gd name="connsiteX59" fmla="*/ 0 w 4531778"/>
              <a:gd name="connsiteY59" fmla="*/ 349565 h 3616135"/>
              <a:gd name="connsiteX60" fmla="*/ 0 w 4531778"/>
              <a:gd name="connsiteY60" fmla="*/ 656625 h 3616135"/>
              <a:gd name="connsiteX61" fmla="*/ 0 w 4531778"/>
              <a:gd name="connsiteY61" fmla="*/ 935146 h 3616135"/>
              <a:gd name="connsiteX62" fmla="*/ 0 w 4531778"/>
              <a:gd name="connsiteY62" fmla="*/ 978112 h 3616135"/>
              <a:gd name="connsiteX63" fmla="*/ 0 w 4531778"/>
              <a:gd name="connsiteY63" fmla="*/ 1060729 h 3616135"/>
              <a:gd name="connsiteX64" fmla="*/ 0 w 4531778"/>
              <a:gd name="connsiteY64" fmla="*/ 1115069 h 3616135"/>
              <a:gd name="connsiteX65" fmla="*/ 0 w 4531778"/>
              <a:gd name="connsiteY65" fmla="*/ 1242206 h 3616135"/>
              <a:gd name="connsiteX66" fmla="*/ 0 w 4531778"/>
              <a:gd name="connsiteY66" fmla="*/ 1563693 h 3616135"/>
              <a:gd name="connsiteX67" fmla="*/ 0 w 4531778"/>
              <a:gd name="connsiteY67" fmla="*/ 1646311 h 3616135"/>
              <a:gd name="connsiteX68" fmla="*/ 0 w 4531778"/>
              <a:gd name="connsiteY68" fmla="*/ 1700650 h 3616135"/>
              <a:gd name="connsiteX69" fmla="*/ 1 w 4531778"/>
              <a:gd name="connsiteY69" fmla="*/ 1700650 h 3616135"/>
              <a:gd name="connsiteX70" fmla="*/ 1 w 4531778"/>
              <a:gd name="connsiteY70" fmla="*/ 1749306 h 3616135"/>
              <a:gd name="connsiteX71" fmla="*/ 1 w 4531778"/>
              <a:gd name="connsiteY71" fmla="*/ 1889320 h 3616135"/>
              <a:gd name="connsiteX72" fmla="*/ 0 w 4531778"/>
              <a:gd name="connsiteY72" fmla="*/ 1889320 h 3616135"/>
              <a:gd name="connsiteX73" fmla="*/ 0 w 4531778"/>
              <a:gd name="connsiteY73" fmla="*/ 1915489 h 3616135"/>
              <a:gd name="connsiteX74" fmla="*/ 0 w 4531778"/>
              <a:gd name="connsiteY74" fmla="*/ 2196379 h 3616135"/>
              <a:gd name="connsiteX75" fmla="*/ 0 w 4531778"/>
              <a:gd name="connsiteY75" fmla="*/ 2474901 h 3616135"/>
              <a:gd name="connsiteX76" fmla="*/ 0 w 4531778"/>
              <a:gd name="connsiteY76" fmla="*/ 2501070 h 3616135"/>
              <a:gd name="connsiteX77" fmla="*/ 0 w 4531778"/>
              <a:gd name="connsiteY77" fmla="*/ 2517868 h 3616135"/>
              <a:gd name="connsiteX78" fmla="*/ 0 w 4531778"/>
              <a:gd name="connsiteY78" fmla="*/ 2600484 h 3616135"/>
              <a:gd name="connsiteX79" fmla="*/ 0 w 4531778"/>
              <a:gd name="connsiteY79" fmla="*/ 2729649 h 3616135"/>
              <a:gd name="connsiteX80" fmla="*/ 0 w 4531778"/>
              <a:gd name="connsiteY80" fmla="*/ 2781959 h 3616135"/>
              <a:gd name="connsiteX81" fmla="*/ 0 w 4531778"/>
              <a:gd name="connsiteY81" fmla="*/ 2921973 h 3616135"/>
              <a:gd name="connsiteX82" fmla="*/ 0 w 4531778"/>
              <a:gd name="connsiteY82" fmla="*/ 3030554 h 3616135"/>
              <a:gd name="connsiteX83" fmla="*/ 0 w 4531778"/>
              <a:gd name="connsiteY83" fmla="*/ 3103449 h 3616135"/>
              <a:gd name="connsiteX84" fmla="*/ 0 w 4531778"/>
              <a:gd name="connsiteY84" fmla="*/ 3186065 h 3616135"/>
              <a:gd name="connsiteX85" fmla="*/ 0 w 4531778"/>
              <a:gd name="connsiteY85" fmla="*/ 3315230 h 3616135"/>
              <a:gd name="connsiteX86" fmla="*/ 0 w 4531778"/>
              <a:gd name="connsiteY86" fmla="*/ 3507554 h 3616135"/>
              <a:gd name="connsiteX87" fmla="*/ 0 w 4531778"/>
              <a:gd name="connsiteY87" fmla="*/ 3616135 h 3616135"/>
              <a:gd name="connsiteX88" fmla="*/ 38914 w 4531778"/>
              <a:gd name="connsiteY88" fmla="*/ 3616135 h 3616135"/>
              <a:gd name="connsiteX89" fmla="*/ 38915 w 4531778"/>
              <a:gd name="connsiteY89" fmla="*/ 3616135 h 3616135"/>
              <a:gd name="connsiteX90" fmla="*/ 345972 w 4531778"/>
              <a:gd name="connsiteY90" fmla="*/ 3616135 h 3616135"/>
              <a:gd name="connsiteX91" fmla="*/ 667460 w 4531778"/>
              <a:gd name="connsiteY91" fmla="*/ 3616135 h 3616135"/>
              <a:gd name="connsiteX92" fmla="*/ 750077 w 4531778"/>
              <a:gd name="connsiteY92" fmla="*/ 3616135 h 3616135"/>
              <a:gd name="connsiteX93" fmla="*/ 879241 w 4531778"/>
              <a:gd name="connsiteY93" fmla="*/ 3616135 h 3616135"/>
              <a:gd name="connsiteX94" fmla="*/ 1071566 w 4531778"/>
              <a:gd name="connsiteY94" fmla="*/ 3616135 h 3616135"/>
              <a:gd name="connsiteX95" fmla="*/ 1092078 w 4531778"/>
              <a:gd name="connsiteY95" fmla="*/ 3616135 h 3616135"/>
              <a:gd name="connsiteX96" fmla="*/ 1099525 w 4531778"/>
              <a:gd name="connsiteY96" fmla="*/ 3616135 h 3616135"/>
              <a:gd name="connsiteX97" fmla="*/ 1138439 w 4531778"/>
              <a:gd name="connsiteY97" fmla="*/ 3616135 h 3616135"/>
              <a:gd name="connsiteX98" fmla="*/ 1138440 w 4531778"/>
              <a:gd name="connsiteY98" fmla="*/ 3616135 h 3616135"/>
              <a:gd name="connsiteX99" fmla="*/ 1174564 w 4531778"/>
              <a:gd name="connsiteY99" fmla="*/ 3616135 h 3616135"/>
              <a:gd name="connsiteX100" fmla="*/ 1174565 w 4531778"/>
              <a:gd name="connsiteY100" fmla="*/ 3616135 h 3616135"/>
              <a:gd name="connsiteX101" fmla="*/ 1200731 w 4531778"/>
              <a:gd name="connsiteY101" fmla="*/ 3616135 h 3616135"/>
              <a:gd name="connsiteX102" fmla="*/ 1257181 w 4531778"/>
              <a:gd name="connsiteY102" fmla="*/ 3616135 h 3616135"/>
              <a:gd name="connsiteX103" fmla="*/ 1257181 w 4531778"/>
              <a:gd name="connsiteY103" fmla="*/ 3616135 h 3616135"/>
              <a:gd name="connsiteX104" fmla="*/ 1283349 w 4531778"/>
              <a:gd name="connsiteY104" fmla="*/ 3616135 h 3616135"/>
              <a:gd name="connsiteX105" fmla="*/ 1445497 w 4531778"/>
              <a:gd name="connsiteY105" fmla="*/ 3616135 h 3616135"/>
              <a:gd name="connsiteX106" fmla="*/ 1578669 w 4531778"/>
              <a:gd name="connsiteY106" fmla="*/ 3616135 h 3616135"/>
              <a:gd name="connsiteX107" fmla="*/ 1578671 w 4531778"/>
              <a:gd name="connsiteY107" fmla="*/ 3616135 h 3616135"/>
              <a:gd name="connsiteX108" fmla="*/ 1604836 w 4531778"/>
              <a:gd name="connsiteY108" fmla="*/ 3616135 h 3616135"/>
              <a:gd name="connsiteX109" fmla="*/ 1766985 w 4531778"/>
              <a:gd name="connsiteY109" fmla="*/ 3616135 h 3616135"/>
              <a:gd name="connsiteX110" fmla="*/ 1849602 w 4531778"/>
              <a:gd name="connsiteY110" fmla="*/ 3616135 h 3616135"/>
              <a:gd name="connsiteX111" fmla="*/ 1885727 w 4531778"/>
              <a:gd name="connsiteY111" fmla="*/ 3616135 h 3616135"/>
              <a:gd name="connsiteX112" fmla="*/ 1978766 w 4531778"/>
              <a:gd name="connsiteY112" fmla="*/ 3616135 h 3616135"/>
              <a:gd name="connsiteX113" fmla="*/ 2171091 w 4531778"/>
              <a:gd name="connsiteY113" fmla="*/ 3616135 h 3616135"/>
              <a:gd name="connsiteX114" fmla="*/ 2191603 w 4531778"/>
              <a:gd name="connsiteY114" fmla="*/ 3616135 h 3616135"/>
              <a:gd name="connsiteX115" fmla="*/ 2207215 w 4531778"/>
              <a:gd name="connsiteY115" fmla="*/ 3616135 h 3616135"/>
              <a:gd name="connsiteX116" fmla="*/ 2274089 w 4531778"/>
              <a:gd name="connsiteY116" fmla="*/ 3616135 h 3616135"/>
              <a:gd name="connsiteX117" fmla="*/ 2274090 w 4531778"/>
              <a:gd name="connsiteY117" fmla="*/ 3616135 h 3616135"/>
              <a:gd name="connsiteX118" fmla="*/ 2289833 w 4531778"/>
              <a:gd name="connsiteY118" fmla="*/ 3616135 h 3616135"/>
              <a:gd name="connsiteX119" fmla="*/ 2300256 w 4531778"/>
              <a:gd name="connsiteY119" fmla="*/ 3616135 h 3616135"/>
              <a:gd name="connsiteX120" fmla="*/ 2356706 w 4531778"/>
              <a:gd name="connsiteY120" fmla="*/ 3616135 h 3616135"/>
              <a:gd name="connsiteX121" fmla="*/ 2356706 w 4531778"/>
              <a:gd name="connsiteY121" fmla="*/ 3616135 h 3616135"/>
              <a:gd name="connsiteX122" fmla="*/ 2382874 w 4531778"/>
              <a:gd name="connsiteY122" fmla="*/ 3616135 h 3616135"/>
              <a:gd name="connsiteX123" fmla="*/ 2418997 w 4531778"/>
              <a:gd name="connsiteY123" fmla="*/ 3616135 h 3616135"/>
              <a:gd name="connsiteX124" fmla="*/ 2611322 w 4531778"/>
              <a:gd name="connsiteY124" fmla="*/ 3616135 h 3616135"/>
              <a:gd name="connsiteX125" fmla="*/ 2678193 w 4531778"/>
              <a:gd name="connsiteY125" fmla="*/ 3616135 h 3616135"/>
              <a:gd name="connsiteX126" fmla="*/ 2678196 w 4531778"/>
              <a:gd name="connsiteY126" fmla="*/ 3616135 h 3616135"/>
              <a:gd name="connsiteX127" fmla="*/ 2704361 w 4531778"/>
              <a:gd name="connsiteY127" fmla="*/ 3616135 h 3616135"/>
              <a:gd name="connsiteX128" fmla="*/ 2740485 w 4531778"/>
              <a:gd name="connsiteY128" fmla="*/ 3616135 h 3616135"/>
              <a:gd name="connsiteX129" fmla="*/ 2823103 w 4531778"/>
              <a:gd name="connsiteY129" fmla="*/ 3616135 h 3616135"/>
              <a:gd name="connsiteX130" fmla="*/ 2985252 w 4531778"/>
              <a:gd name="connsiteY130" fmla="*/ 3616135 h 3616135"/>
              <a:gd name="connsiteX131" fmla="*/ 3144591 w 4531778"/>
              <a:gd name="connsiteY131" fmla="*/ 3616135 h 3616135"/>
              <a:gd name="connsiteX132" fmla="*/ 3306740 w 4531778"/>
              <a:gd name="connsiteY132" fmla="*/ 3616135 h 3616135"/>
              <a:gd name="connsiteX133" fmla="*/ 3389358 w 4531778"/>
              <a:gd name="connsiteY133" fmla="*/ 3616135 h 3616135"/>
              <a:gd name="connsiteX134" fmla="*/ 3518522 w 4531778"/>
              <a:gd name="connsiteY134" fmla="*/ 3616135 h 3616135"/>
              <a:gd name="connsiteX135" fmla="*/ 3710846 w 4531778"/>
              <a:gd name="connsiteY135" fmla="*/ 3616135 h 3616135"/>
              <a:gd name="connsiteX136" fmla="*/ 3840010 w 4531778"/>
              <a:gd name="connsiteY136" fmla="*/ 3616135 h 3616135"/>
              <a:gd name="connsiteX137" fmla="*/ 3922628 w 4531778"/>
              <a:gd name="connsiteY137" fmla="*/ 3616135 h 3616135"/>
              <a:gd name="connsiteX138" fmla="*/ 4244116 w 4531778"/>
              <a:gd name="connsiteY138" fmla="*/ 3616135 h 3616135"/>
              <a:gd name="connsiteX139" fmla="*/ 4531778 w 4531778"/>
              <a:gd name="connsiteY139" fmla="*/ 3364311 h 36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31778" h="3616135">
                <a:moveTo>
                  <a:pt x="4531778" y="3364311"/>
                </a:moveTo>
                <a:lnTo>
                  <a:pt x="4531778" y="3026899"/>
                </a:lnTo>
                <a:lnTo>
                  <a:pt x="4531778" y="2975572"/>
                </a:lnTo>
                <a:lnTo>
                  <a:pt x="4531778" y="2778730"/>
                </a:lnTo>
                <a:lnTo>
                  <a:pt x="4531778" y="2638160"/>
                </a:lnTo>
                <a:lnTo>
                  <a:pt x="4531778" y="2441318"/>
                </a:lnTo>
                <a:lnTo>
                  <a:pt x="4531778" y="2389991"/>
                </a:lnTo>
                <a:lnTo>
                  <a:pt x="4531778" y="2052579"/>
                </a:lnTo>
                <a:lnTo>
                  <a:pt x="4531778" y="1311736"/>
                </a:lnTo>
                <a:lnTo>
                  <a:pt x="4531778" y="974322"/>
                </a:lnTo>
                <a:lnTo>
                  <a:pt x="4531778" y="922997"/>
                </a:lnTo>
                <a:lnTo>
                  <a:pt x="4531778" y="726154"/>
                </a:lnTo>
                <a:lnTo>
                  <a:pt x="4531778" y="585584"/>
                </a:lnTo>
                <a:lnTo>
                  <a:pt x="4531778" y="388740"/>
                </a:lnTo>
                <a:lnTo>
                  <a:pt x="4531778" y="337415"/>
                </a:lnTo>
                <a:lnTo>
                  <a:pt x="4531778" y="3"/>
                </a:lnTo>
                <a:lnTo>
                  <a:pt x="4210289" y="3"/>
                </a:lnTo>
                <a:lnTo>
                  <a:pt x="4127672" y="3"/>
                </a:lnTo>
                <a:lnTo>
                  <a:pt x="3998508" y="3"/>
                </a:lnTo>
                <a:lnTo>
                  <a:pt x="3806183" y="3"/>
                </a:lnTo>
                <a:lnTo>
                  <a:pt x="3677018" y="3"/>
                </a:lnTo>
                <a:lnTo>
                  <a:pt x="3594402" y="3"/>
                </a:lnTo>
                <a:lnTo>
                  <a:pt x="3432253" y="3"/>
                </a:lnTo>
                <a:lnTo>
                  <a:pt x="3272912" y="3"/>
                </a:lnTo>
                <a:lnTo>
                  <a:pt x="3110764" y="3"/>
                </a:lnTo>
                <a:lnTo>
                  <a:pt x="3028147" y="3"/>
                </a:lnTo>
                <a:lnTo>
                  <a:pt x="2992023" y="3"/>
                </a:lnTo>
                <a:lnTo>
                  <a:pt x="2965854" y="3"/>
                </a:lnTo>
                <a:lnTo>
                  <a:pt x="2965854" y="0"/>
                </a:lnTo>
                <a:lnTo>
                  <a:pt x="2644365" y="0"/>
                </a:lnTo>
                <a:lnTo>
                  <a:pt x="2561748" y="0"/>
                </a:lnTo>
                <a:lnTo>
                  <a:pt x="2432583" y="0"/>
                </a:lnTo>
                <a:lnTo>
                  <a:pt x="2240260" y="0"/>
                </a:lnTo>
                <a:lnTo>
                  <a:pt x="2191604" y="0"/>
                </a:lnTo>
                <a:lnTo>
                  <a:pt x="2191604" y="3"/>
                </a:lnTo>
                <a:lnTo>
                  <a:pt x="2173388" y="3"/>
                </a:lnTo>
                <a:lnTo>
                  <a:pt x="2137263" y="3"/>
                </a:lnTo>
                <a:lnTo>
                  <a:pt x="2054647" y="3"/>
                </a:lnTo>
                <a:lnTo>
                  <a:pt x="1892499" y="3"/>
                </a:lnTo>
                <a:lnTo>
                  <a:pt x="1866329" y="3"/>
                </a:lnTo>
                <a:lnTo>
                  <a:pt x="1866329" y="0"/>
                </a:lnTo>
                <a:lnTo>
                  <a:pt x="1544840" y="0"/>
                </a:lnTo>
                <a:lnTo>
                  <a:pt x="1462223" y="0"/>
                </a:lnTo>
                <a:lnTo>
                  <a:pt x="1426098" y="0"/>
                </a:lnTo>
                <a:lnTo>
                  <a:pt x="1333058" y="0"/>
                </a:lnTo>
                <a:lnTo>
                  <a:pt x="1140735" y="0"/>
                </a:lnTo>
                <a:lnTo>
                  <a:pt x="1104610" y="0"/>
                </a:lnTo>
                <a:lnTo>
                  <a:pt x="1099527" y="0"/>
                </a:lnTo>
                <a:lnTo>
                  <a:pt x="1092078" y="0"/>
                </a:lnTo>
                <a:lnTo>
                  <a:pt x="1092078" y="3"/>
                </a:lnTo>
                <a:lnTo>
                  <a:pt x="1037738" y="3"/>
                </a:lnTo>
                <a:lnTo>
                  <a:pt x="955121" y="3"/>
                </a:lnTo>
                <a:lnTo>
                  <a:pt x="633632" y="3"/>
                </a:lnTo>
                <a:lnTo>
                  <a:pt x="326573" y="3"/>
                </a:lnTo>
                <a:lnTo>
                  <a:pt x="326573" y="0"/>
                </a:lnTo>
                <a:lnTo>
                  <a:pt x="5085" y="0"/>
                </a:lnTo>
                <a:lnTo>
                  <a:pt x="1" y="0"/>
                </a:lnTo>
                <a:lnTo>
                  <a:pt x="1" y="28076"/>
                </a:lnTo>
                <a:lnTo>
                  <a:pt x="1" y="349565"/>
                </a:lnTo>
                <a:lnTo>
                  <a:pt x="0" y="349565"/>
                </a:lnTo>
                <a:lnTo>
                  <a:pt x="0" y="656625"/>
                </a:lnTo>
                <a:lnTo>
                  <a:pt x="0" y="935146"/>
                </a:lnTo>
                <a:lnTo>
                  <a:pt x="0" y="978112"/>
                </a:lnTo>
                <a:lnTo>
                  <a:pt x="0" y="1060729"/>
                </a:lnTo>
                <a:lnTo>
                  <a:pt x="0" y="1115069"/>
                </a:lnTo>
                <a:lnTo>
                  <a:pt x="0" y="1242206"/>
                </a:lnTo>
                <a:lnTo>
                  <a:pt x="0" y="1563693"/>
                </a:lnTo>
                <a:lnTo>
                  <a:pt x="0" y="1646311"/>
                </a:lnTo>
                <a:lnTo>
                  <a:pt x="0" y="1700650"/>
                </a:lnTo>
                <a:lnTo>
                  <a:pt x="1" y="1700650"/>
                </a:lnTo>
                <a:lnTo>
                  <a:pt x="1" y="1749306"/>
                </a:lnTo>
                <a:lnTo>
                  <a:pt x="1" y="1889320"/>
                </a:lnTo>
                <a:lnTo>
                  <a:pt x="0" y="1889320"/>
                </a:lnTo>
                <a:lnTo>
                  <a:pt x="0" y="1915489"/>
                </a:lnTo>
                <a:lnTo>
                  <a:pt x="0" y="2196379"/>
                </a:lnTo>
                <a:lnTo>
                  <a:pt x="0" y="2474901"/>
                </a:lnTo>
                <a:lnTo>
                  <a:pt x="0" y="2501070"/>
                </a:lnTo>
                <a:lnTo>
                  <a:pt x="0" y="2517868"/>
                </a:lnTo>
                <a:lnTo>
                  <a:pt x="0" y="2600484"/>
                </a:lnTo>
                <a:lnTo>
                  <a:pt x="0" y="2729649"/>
                </a:lnTo>
                <a:lnTo>
                  <a:pt x="0" y="2781959"/>
                </a:lnTo>
                <a:lnTo>
                  <a:pt x="0" y="2921973"/>
                </a:lnTo>
                <a:lnTo>
                  <a:pt x="0" y="3030554"/>
                </a:lnTo>
                <a:lnTo>
                  <a:pt x="0" y="3103449"/>
                </a:lnTo>
                <a:lnTo>
                  <a:pt x="0" y="3186065"/>
                </a:lnTo>
                <a:lnTo>
                  <a:pt x="0" y="3315230"/>
                </a:lnTo>
                <a:lnTo>
                  <a:pt x="0" y="3507554"/>
                </a:lnTo>
                <a:lnTo>
                  <a:pt x="0" y="3616135"/>
                </a:lnTo>
                <a:lnTo>
                  <a:pt x="38914" y="3616135"/>
                </a:lnTo>
                <a:lnTo>
                  <a:pt x="38915" y="3616135"/>
                </a:lnTo>
                <a:lnTo>
                  <a:pt x="345972" y="3616135"/>
                </a:lnTo>
                <a:lnTo>
                  <a:pt x="667460" y="3616135"/>
                </a:lnTo>
                <a:lnTo>
                  <a:pt x="750077" y="3616135"/>
                </a:lnTo>
                <a:lnTo>
                  <a:pt x="879241" y="3616135"/>
                </a:lnTo>
                <a:lnTo>
                  <a:pt x="1071566" y="3616135"/>
                </a:lnTo>
                <a:lnTo>
                  <a:pt x="1092078" y="3616135"/>
                </a:lnTo>
                <a:lnTo>
                  <a:pt x="1099525" y="3616135"/>
                </a:lnTo>
                <a:lnTo>
                  <a:pt x="1138439" y="3616135"/>
                </a:lnTo>
                <a:lnTo>
                  <a:pt x="1138440" y="3616135"/>
                </a:lnTo>
                <a:lnTo>
                  <a:pt x="1174564" y="3616135"/>
                </a:lnTo>
                <a:lnTo>
                  <a:pt x="1174565" y="3616135"/>
                </a:lnTo>
                <a:lnTo>
                  <a:pt x="1200731" y="3616135"/>
                </a:lnTo>
                <a:lnTo>
                  <a:pt x="1257181" y="3616135"/>
                </a:lnTo>
                <a:lnTo>
                  <a:pt x="1257181" y="3616135"/>
                </a:lnTo>
                <a:lnTo>
                  <a:pt x="1283349" y="3616135"/>
                </a:lnTo>
                <a:lnTo>
                  <a:pt x="1445497" y="3616135"/>
                </a:lnTo>
                <a:lnTo>
                  <a:pt x="1578669" y="3616135"/>
                </a:lnTo>
                <a:lnTo>
                  <a:pt x="1578671" y="3616135"/>
                </a:lnTo>
                <a:lnTo>
                  <a:pt x="1604836" y="3616135"/>
                </a:lnTo>
                <a:lnTo>
                  <a:pt x="1766985" y="3616135"/>
                </a:lnTo>
                <a:lnTo>
                  <a:pt x="1849602" y="3616135"/>
                </a:lnTo>
                <a:lnTo>
                  <a:pt x="1885727" y="3616135"/>
                </a:lnTo>
                <a:lnTo>
                  <a:pt x="1978766" y="3616135"/>
                </a:lnTo>
                <a:lnTo>
                  <a:pt x="2171091" y="3616135"/>
                </a:lnTo>
                <a:lnTo>
                  <a:pt x="2191603" y="3616135"/>
                </a:lnTo>
                <a:lnTo>
                  <a:pt x="2207215" y="3616135"/>
                </a:lnTo>
                <a:lnTo>
                  <a:pt x="2274089" y="3616135"/>
                </a:lnTo>
                <a:lnTo>
                  <a:pt x="2274090" y="3616135"/>
                </a:lnTo>
                <a:lnTo>
                  <a:pt x="2289833" y="3616135"/>
                </a:lnTo>
                <a:lnTo>
                  <a:pt x="2300256" y="3616135"/>
                </a:lnTo>
                <a:lnTo>
                  <a:pt x="2356706" y="3616135"/>
                </a:lnTo>
                <a:lnTo>
                  <a:pt x="2356706" y="3616135"/>
                </a:lnTo>
                <a:lnTo>
                  <a:pt x="2382874" y="3616135"/>
                </a:lnTo>
                <a:lnTo>
                  <a:pt x="2418997" y="3616135"/>
                </a:lnTo>
                <a:lnTo>
                  <a:pt x="2611322" y="3616135"/>
                </a:lnTo>
                <a:lnTo>
                  <a:pt x="2678193" y="3616135"/>
                </a:lnTo>
                <a:lnTo>
                  <a:pt x="2678196" y="3616135"/>
                </a:lnTo>
                <a:lnTo>
                  <a:pt x="2704361" y="3616135"/>
                </a:lnTo>
                <a:lnTo>
                  <a:pt x="2740485" y="3616135"/>
                </a:lnTo>
                <a:lnTo>
                  <a:pt x="2823103" y="3616135"/>
                </a:lnTo>
                <a:lnTo>
                  <a:pt x="2985252" y="3616135"/>
                </a:lnTo>
                <a:lnTo>
                  <a:pt x="3144591" y="3616135"/>
                </a:lnTo>
                <a:lnTo>
                  <a:pt x="3306740" y="3616135"/>
                </a:lnTo>
                <a:lnTo>
                  <a:pt x="3389358" y="3616135"/>
                </a:lnTo>
                <a:lnTo>
                  <a:pt x="3518522" y="3616135"/>
                </a:lnTo>
                <a:lnTo>
                  <a:pt x="3710846" y="3616135"/>
                </a:lnTo>
                <a:lnTo>
                  <a:pt x="3840010" y="3616135"/>
                </a:lnTo>
                <a:lnTo>
                  <a:pt x="3922628" y="3616135"/>
                </a:lnTo>
                <a:lnTo>
                  <a:pt x="4244116" y="3616135"/>
                </a:lnTo>
                <a:cubicBezTo>
                  <a:pt x="4403509" y="3616135"/>
                  <a:pt x="4531778" y="3503021"/>
                  <a:pt x="4531778" y="3364311"/>
                </a:cubicBezTo>
                <a:close/>
              </a:path>
            </a:pathLst>
          </a:custGeom>
          <a:solidFill>
            <a:srgbClr val="EC7C69"/>
          </a:solidFill>
          <a:ln w="24491"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383DD0C1-CE00-5EA7-8B31-04A22A1D45F3}"/>
              </a:ext>
            </a:extLst>
          </p:cNvPr>
          <p:cNvSpPr>
            <a:spLocks noGrp="1"/>
          </p:cNvSpPr>
          <p:nvPr>
            <p:ph type="body" sz="quarter" idx="16"/>
          </p:nvPr>
        </p:nvSpPr>
        <p:spPr>
          <a:xfrm>
            <a:off x="653780" y="302609"/>
            <a:ext cx="10430375" cy="803654"/>
          </a:xfrm>
        </p:spPr>
        <p:txBody>
          <a:bodyPr/>
          <a:lstStyle/>
          <a:p>
            <a:pPr>
              <a:lnSpc>
                <a:spcPts val="3720"/>
              </a:lnSpc>
            </a:pPr>
            <a:r>
              <a:rPr lang="en-US" dirty="0"/>
              <a:t>Leer hoe u uw ideeën op belangrijke gebieden in kaart kunt brengen</a:t>
            </a:r>
          </a:p>
          <a:p>
            <a:pPr>
              <a:lnSpc>
                <a:spcPts val="3720"/>
              </a:lnSpc>
            </a:pPr>
            <a:endParaRPr lang="en-US" dirty="0"/>
          </a:p>
        </p:txBody>
      </p:sp>
      <p:sp>
        <p:nvSpPr>
          <p:cNvPr id="6" name="Text Placeholder 5">
            <a:extLst>
              <a:ext uri="{FF2B5EF4-FFF2-40B4-BE49-F238E27FC236}">
                <a16:creationId xmlns:a16="http://schemas.microsoft.com/office/drawing/2014/main" id="{E31E7B7D-E586-AB62-BE7D-56A5723BE1C6}"/>
              </a:ext>
            </a:extLst>
          </p:cNvPr>
          <p:cNvSpPr>
            <a:spLocks noGrp="1"/>
          </p:cNvSpPr>
          <p:nvPr>
            <p:ph type="body" sz="quarter" idx="19"/>
          </p:nvPr>
        </p:nvSpPr>
        <p:spPr>
          <a:xfrm>
            <a:off x="653780" y="1541767"/>
            <a:ext cx="9165469" cy="803654"/>
          </a:xfrm>
        </p:spPr>
        <p:txBody>
          <a:bodyPr/>
          <a:lstStyle/>
          <a:p>
            <a:pPr>
              <a:lnSpc>
                <a:spcPts val="2900"/>
              </a:lnSpc>
            </a:pPr>
            <a:r>
              <a:rPr lang="en-US" dirty="0"/>
              <a:t>Inkomstenstromen: wat is de bron van uw inkomsten?</a:t>
            </a:r>
          </a:p>
          <a:p>
            <a:pPr>
              <a:lnSpc>
                <a:spcPts val="2900"/>
              </a:lnSpc>
            </a:pPr>
            <a:endParaRPr lang="en-US" dirty="0"/>
          </a:p>
        </p:txBody>
      </p:sp>
      <p:cxnSp>
        <p:nvCxnSpPr>
          <p:cNvPr id="2" name="Straight Connector 1">
            <a:extLst>
              <a:ext uri="{FF2B5EF4-FFF2-40B4-BE49-F238E27FC236}">
                <a16:creationId xmlns:a16="http://schemas.microsoft.com/office/drawing/2014/main" id="{38B074EB-13F1-FA67-0971-B0D808CB1655}"/>
              </a:ext>
            </a:extLst>
          </p:cNvPr>
          <p:cNvCxnSpPr>
            <a:cxnSpLocks/>
          </p:cNvCxnSpPr>
          <p:nvPr/>
        </p:nvCxnSpPr>
        <p:spPr>
          <a:xfrm>
            <a:off x="0" y="1207979"/>
            <a:ext cx="1108415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3ACB3F3F-6FB8-D312-285A-1E5B44F8E366}"/>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20</a:t>
            </a:fld>
            <a:endParaRPr lang="fr-CA" sz="1200" dirty="0"/>
          </a:p>
        </p:txBody>
      </p:sp>
      <p:sp>
        <p:nvSpPr>
          <p:cNvPr id="10" name="Text Placeholder 4">
            <a:extLst>
              <a:ext uri="{FF2B5EF4-FFF2-40B4-BE49-F238E27FC236}">
                <a16:creationId xmlns:a16="http://schemas.microsoft.com/office/drawing/2014/main" id="{DEEC6209-FF25-3A20-2D88-4974F5ABD67B}"/>
              </a:ext>
            </a:extLst>
          </p:cNvPr>
          <p:cNvSpPr txBox="1">
            <a:spLocks/>
          </p:cNvSpPr>
          <p:nvPr/>
        </p:nvSpPr>
        <p:spPr>
          <a:xfrm>
            <a:off x="653779" y="2662979"/>
            <a:ext cx="6928127" cy="2756185"/>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ts val="2240"/>
              </a:lnSpc>
              <a:buClr>
                <a:srgbClr val="459597"/>
              </a:buClr>
            </a:pPr>
            <a:r>
              <a:rPr lang="en-GB" sz="2200" b="1" dirty="0">
                <a:solidFill>
                  <a:srgbClr val="414141"/>
                </a:solidFill>
              </a:rPr>
              <a:t>Voor een accommodatie omvat dit doorgaans:</a:t>
            </a:r>
          </a:p>
          <a:p>
            <a:pPr indent="0">
              <a:lnSpc>
                <a:spcPts val="2240"/>
              </a:lnSpc>
              <a:buClr>
                <a:srgbClr val="459597"/>
              </a:buClr>
            </a:pPr>
            <a:endParaRPr lang="en-GB" sz="2200" dirty="0">
              <a:solidFill>
                <a:srgbClr val="414141"/>
              </a:solidFill>
            </a:endParaRPr>
          </a:p>
          <a:p>
            <a:pPr marL="342900" indent="-342900">
              <a:lnSpc>
                <a:spcPts val="2240"/>
              </a:lnSpc>
              <a:buClr>
                <a:srgbClr val="459597"/>
              </a:buClr>
              <a:buFont typeface="Arial" panose="020B0604020202020204" pitchFamily="34" charset="0"/>
              <a:buChar char="•"/>
            </a:pPr>
            <a:r>
              <a:rPr lang="en-GB" sz="2200" dirty="0">
                <a:solidFill>
                  <a:srgbClr val="414141"/>
                </a:solidFill>
              </a:rPr>
              <a:t>Inkomsten uit kamerboekingen</a:t>
            </a:r>
          </a:p>
          <a:p>
            <a:pPr marL="342900" indent="-342900">
              <a:lnSpc>
                <a:spcPts val="2240"/>
              </a:lnSpc>
              <a:buClr>
                <a:srgbClr val="459597"/>
              </a:buClr>
              <a:buFont typeface="Arial" panose="020B0604020202020204" pitchFamily="34" charset="0"/>
              <a:buChar char="•"/>
            </a:pPr>
            <a:r>
              <a:rPr lang="en-GB" sz="2200" dirty="0">
                <a:solidFill>
                  <a:srgbClr val="414141"/>
                </a:solidFill>
              </a:rPr>
              <a:t>Inkomsten uit de verkoop van eten en drinken</a:t>
            </a:r>
          </a:p>
          <a:p>
            <a:pPr marL="342900" indent="-342900">
              <a:lnSpc>
                <a:spcPts val="2240"/>
              </a:lnSpc>
              <a:buClr>
                <a:srgbClr val="459597"/>
              </a:buClr>
              <a:buFont typeface="Arial" panose="020B0604020202020204" pitchFamily="34" charset="0"/>
              <a:buChar char="•"/>
            </a:pPr>
            <a:r>
              <a:rPr lang="en-GB" sz="2200" dirty="0">
                <a:solidFill>
                  <a:srgbClr val="414141"/>
                </a:solidFill>
              </a:rPr>
              <a:t>Inkomsten uit de verhuur van de locatie voor bruiloften en andere evenementen</a:t>
            </a:r>
          </a:p>
          <a:p>
            <a:pPr marL="342900" indent="-342900">
              <a:lnSpc>
                <a:spcPts val="2240"/>
              </a:lnSpc>
              <a:buClr>
                <a:srgbClr val="459597"/>
              </a:buClr>
              <a:buFont typeface="Arial" panose="020B0604020202020204" pitchFamily="34" charset="0"/>
              <a:buChar char="•"/>
            </a:pPr>
            <a:r>
              <a:rPr lang="en-GB" sz="2200" dirty="0">
                <a:solidFill>
                  <a:srgbClr val="414141"/>
                </a:solidFill>
              </a:rPr>
              <a:t>Andere aanvullende diensten zoals rondleidingen, wasserette, massage- of spabehandelingen, enz.</a:t>
            </a:r>
          </a:p>
          <a:p>
            <a:pPr indent="0">
              <a:lnSpc>
                <a:spcPts val="2240"/>
              </a:lnSpc>
              <a:buClr>
                <a:srgbClr val="459597"/>
              </a:buClr>
            </a:pPr>
            <a:r>
              <a:rPr lang="en-GB" sz="2200" dirty="0">
                <a:solidFill>
                  <a:srgbClr val="414141"/>
                </a:solidFill>
              </a:rPr>
              <a:t>.</a:t>
            </a:r>
          </a:p>
          <a:p>
            <a:pPr marL="342900" indent="-342900">
              <a:lnSpc>
                <a:spcPts val="2240"/>
              </a:lnSpc>
              <a:buClr>
                <a:srgbClr val="459597"/>
              </a:buClr>
              <a:buFont typeface="Arial" panose="020B0604020202020204" pitchFamily="34" charset="0"/>
              <a:buChar char="•"/>
            </a:pPr>
            <a:endParaRPr lang="en-GB" sz="2200" dirty="0">
              <a:solidFill>
                <a:srgbClr val="414141"/>
              </a:solidFill>
            </a:endParaRPr>
          </a:p>
          <a:p>
            <a:pPr>
              <a:lnSpc>
                <a:spcPts val="2240"/>
              </a:lnSpc>
            </a:pPr>
            <a:endParaRPr lang="en-US" sz="2200" dirty="0">
              <a:solidFill>
                <a:srgbClr val="414141"/>
              </a:solidFill>
            </a:endParaRPr>
          </a:p>
        </p:txBody>
      </p:sp>
      <p:sp>
        <p:nvSpPr>
          <p:cNvPr id="9" name="Text Placeholder 4">
            <a:extLst>
              <a:ext uri="{FF2B5EF4-FFF2-40B4-BE49-F238E27FC236}">
                <a16:creationId xmlns:a16="http://schemas.microsoft.com/office/drawing/2014/main" id="{136DAD8D-FE47-2A4B-74F0-282A34897529}"/>
              </a:ext>
            </a:extLst>
          </p:cNvPr>
          <p:cNvSpPr txBox="1">
            <a:spLocks/>
          </p:cNvSpPr>
          <p:nvPr/>
        </p:nvSpPr>
        <p:spPr>
          <a:xfrm>
            <a:off x="8297842" y="2662979"/>
            <a:ext cx="2900201" cy="1669808"/>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600" b="1" dirty="0">
                <a:solidFill>
                  <a:schemeClr val="bg1"/>
                </a:solidFill>
              </a:rPr>
              <a:t>INKOMSTEN</a:t>
            </a:r>
          </a:p>
          <a:p>
            <a:pPr>
              <a:lnSpc>
                <a:spcPts val="2240"/>
              </a:lnSpc>
            </a:pPr>
            <a:r>
              <a:rPr lang="en-GB" sz="2600" b="1" dirty="0">
                <a:solidFill>
                  <a:schemeClr val="bg1"/>
                </a:solidFill>
              </a:rPr>
              <a:t>STROOM</a:t>
            </a:r>
          </a:p>
          <a:p>
            <a:pPr>
              <a:lnSpc>
                <a:spcPts val="2240"/>
              </a:lnSpc>
            </a:pPr>
            <a:endParaRPr lang="en-GB" sz="2600" b="1" dirty="0">
              <a:solidFill>
                <a:schemeClr val="bg1"/>
              </a:solidFill>
            </a:endParaRPr>
          </a:p>
          <a:p>
            <a:pPr>
              <a:lnSpc>
                <a:spcPts val="2240"/>
              </a:lnSpc>
            </a:pPr>
            <a:endParaRPr lang="en-GB" sz="2200" b="1" dirty="0">
              <a:solidFill>
                <a:schemeClr val="bg1"/>
              </a:solidFill>
            </a:endParaRPr>
          </a:p>
          <a:p>
            <a:pPr>
              <a:lnSpc>
                <a:spcPts val="2240"/>
              </a:lnSpc>
            </a:pPr>
            <a:endParaRPr lang="en-GB" sz="2200" b="1" dirty="0">
              <a:solidFill>
                <a:schemeClr val="bg1"/>
              </a:solidFill>
            </a:endParaRPr>
          </a:p>
          <a:p>
            <a:pPr>
              <a:lnSpc>
                <a:spcPts val="2240"/>
              </a:lnSpc>
            </a:pPr>
            <a:r>
              <a:rPr lang="en-GB" sz="2200" dirty="0">
                <a:solidFill>
                  <a:schemeClr val="bg1"/>
                </a:solidFill>
              </a:rPr>
              <a:t>Geef aan hoe u inkomsten genereert via elk klantsegment, met details over het prijsmechanisme, abonnementsmodellen of verkooptransacties</a:t>
            </a:r>
          </a:p>
          <a:p>
            <a:pPr>
              <a:lnSpc>
                <a:spcPts val="2240"/>
              </a:lnSpc>
            </a:pPr>
            <a:endParaRPr lang="en-GB" sz="2200" dirty="0">
              <a:solidFill>
                <a:schemeClr val="bg1"/>
              </a:solidFill>
            </a:endParaRPr>
          </a:p>
          <a:p>
            <a:pPr>
              <a:lnSpc>
                <a:spcPts val="2240"/>
              </a:lnSpc>
            </a:pPr>
            <a:endParaRPr lang="en-GB" sz="2200" dirty="0">
              <a:solidFill>
                <a:schemeClr val="bg1"/>
              </a:solidFill>
            </a:endParaRPr>
          </a:p>
          <a:p>
            <a:pPr>
              <a:lnSpc>
                <a:spcPts val="2240"/>
              </a:lnSpc>
            </a:pPr>
            <a:endParaRPr lang="en-US" sz="2200" dirty="0">
              <a:solidFill>
                <a:schemeClr val="bg1"/>
              </a:solidFill>
            </a:endParaRPr>
          </a:p>
        </p:txBody>
      </p:sp>
      <p:cxnSp>
        <p:nvCxnSpPr>
          <p:cNvPr id="7" name="Straight Connector 6">
            <a:extLst>
              <a:ext uri="{FF2B5EF4-FFF2-40B4-BE49-F238E27FC236}">
                <a16:creationId xmlns:a16="http://schemas.microsoft.com/office/drawing/2014/main" id="{08637468-9EB3-076D-C00F-222D9B5FDAC0}"/>
              </a:ext>
            </a:extLst>
          </p:cNvPr>
          <p:cNvCxnSpPr>
            <a:cxnSpLocks/>
            <a:endCxn id="14" idx="23"/>
          </p:cNvCxnSpPr>
          <p:nvPr/>
        </p:nvCxnSpPr>
        <p:spPr>
          <a:xfrm>
            <a:off x="8011180" y="3597993"/>
            <a:ext cx="3616133" cy="62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21297046-4968-184D-304D-0D494572CAED}"/>
              </a:ext>
            </a:extLst>
          </p:cNvPr>
          <p:cNvSpPr txBox="1"/>
          <p:nvPr/>
        </p:nvSpPr>
        <p:spPr>
          <a:xfrm>
            <a:off x="653779" y="5650021"/>
            <a:ext cx="7202661"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655638" algn="l"/>
              </a:tabLst>
            </a:pPr>
            <a:r>
              <a:rPr lang="en-IE" sz="1200" b="1" dirty="0">
                <a:solidFill>
                  <a:srgbClr val="414141"/>
                </a:solidFill>
                <a:latin typeface="Calibri" panose="020F0502020204030204" pitchFamily="34" charset="0"/>
                <a:cs typeface="Calibri" panose="020F0502020204030204" pitchFamily="34" charset="0"/>
              </a:rPr>
              <a:t>Bron: </a:t>
            </a:r>
            <a:r>
              <a:rPr lang="en-IE" sz="1200" dirty="0">
                <a:solidFill>
                  <a:srgbClr val="45959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https://businessandplans.com/bed-and-breakfast-business-model-canvas-a-complete-guide/</a:t>
            </a:r>
            <a:endParaRPr lang="en-IE" sz="1200" dirty="0">
              <a:solidFill>
                <a:srgbClr val="459597"/>
              </a:solidFill>
              <a:latin typeface="Calibri" panose="020F0502020204030204" pitchFamily="34" charset="0"/>
              <a:cs typeface="Calibri" panose="020F0502020204030204" pitchFamily="34" charset="0"/>
            </a:endParaRPr>
          </a:p>
          <a:p>
            <a:pPr marL="668338">
              <a:tabLst>
                <a:tab pos="655638" algn="l"/>
              </a:tabLst>
            </a:pPr>
            <a:r>
              <a:rPr lang="en-IE" sz="1200" dirty="0">
                <a:solidFill>
                  <a:srgbClr val="459597"/>
                </a:solidFill>
                <a:latin typeface="Calibri" panose="020F0502020204030204" pitchFamily="34" charset="0"/>
                <a:cs typeface="Calibri" panose="020F0502020204030204" pitchFamily="34" charset="0"/>
              </a:rPr>
              <a:t> </a:t>
            </a:r>
            <a:r>
              <a:rPr lang="en-US" sz="1200" i="1" dirty="0">
                <a:solidFill>
                  <a:srgbClr val="45959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https://www.smartsheet.com/sites/default/files/2024-04/IC-Simple-Business-Model-Canvas-Template-for-Powerpoint-Example_Powerpoint.pptx?srsltid=AfmBOop_I2pyimagKBejfl-xt8tteTukVJU7-7NT-CG1nWOo8ROqfG6t</a:t>
            </a:r>
            <a:r>
              <a:rPr lang="en-US" sz="1200" i="1" dirty="0">
                <a:solidFill>
                  <a:srgbClr val="459597"/>
                </a:solidFill>
                <a:latin typeface="Calibri" panose="020F0502020204030204" pitchFamily="34" charset="0"/>
                <a:cs typeface="Calibri" panose="020F0502020204030204" pitchFamily="34" charset="0"/>
              </a:rPr>
              <a:t> </a:t>
            </a:r>
            <a:endParaRPr lang="en-IE" sz="1200" dirty="0">
              <a:solidFill>
                <a:srgbClr val="459597"/>
              </a:solidFill>
              <a:latin typeface="Calibri" panose="020F0502020204030204" pitchFamily="34" charset="0"/>
              <a:cs typeface="Calibri" panose="020F0502020204030204" pitchFamily="34" charset="0"/>
            </a:endParaRPr>
          </a:p>
          <a:p>
            <a:pPr>
              <a:tabLst>
                <a:tab pos="655638" algn="l"/>
              </a:tabLst>
            </a:pPr>
            <a:endParaRPr lang="en-IE" sz="1200" dirty="0">
              <a:solidFill>
                <a:srgbClr val="414141"/>
              </a:solidFill>
              <a:latin typeface="Calibri" panose="020F0502020204030204" pitchFamily="34" charset="0"/>
              <a:cs typeface="Calibri" panose="020F0502020204030204" pitchFamily="34" charset="0"/>
            </a:endParaRPr>
          </a:p>
        </p:txBody>
      </p:sp>
      <p:pic>
        <p:nvPicPr>
          <p:cNvPr id="5" name="Graphic 20" descr="Register outline">
            <a:extLst>
              <a:ext uri="{FF2B5EF4-FFF2-40B4-BE49-F238E27FC236}">
                <a16:creationId xmlns:a16="http://schemas.microsoft.com/office/drawing/2014/main" id="{1DF0A66E-BF31-13CF-416C-8D71EEBA94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3956" y="2584344"/>
            <a:ext cx="774725" cy="774725"/>
          </a:xfrm>
          <a:prstGeom prst="rect">
            <a:avLst/>
          </a:prstGeom>
        </p:spPr>
      </p:pic>
    </p:spTree>
    <p:extLst>
      <p:ext uri="{BB962C8B-B14F-4D97-AF65-F5344CB8AC3E}">
        <p14:creationId xmlns:p14="http://schemas.microsoft.com/office/powerpoint/2010/main" val="49834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DB1E8-E413-0474-E583-F31BCCDC097A}"/>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C266C5A2-87B8-02F9-7640-3E8E0725D852}"/>
              </a:ext>
            </a:extLst>
          </p:cNvPr>
          <p:cNvSpPr/>
          <p:nvPr/>
        </p:nvSpPr>
        <p:spPr>
          <a:xfrm rot="5400000" flipH="1">
            <a:off x="7553359" y="2803242"/>
            <a:ext cx="4531778" cy="3616135"/>
          </a:xfrm>
          <a:custGeom>
            <a:avLst/>
            <a:gdLst>
              <a:gd name="connsiteX0" fmla="*/ 4531778 w 4531778"/>
              <a:gd name="connsiteY0" fmla="*/ 3364311 h 3616135"/>
              <a:gd name="connsiteX1" fmla="*/ 4531778 w 4531778"/>
              <a:gd name="connsiteY1" fmla="*/ 3026899 h 3616135"/>
              <a:gd name="connsiteX2" fmla="*/ 4531778 w 4531778"/>
              <a:gd name="connsiteY2" fmla="*/ 2975572 h 3616135"/>
              <a:gd name="connsiteX3" fmla="*/ 4531778 w 4531778"/>
              <a:gd name="connsiteY3" fmla="*/ 2778730 h 3616135"/>
              <a:gd name="connsiteX4" fmla="*/ 4531778 w 4531778"/>
              <a:gd name="connsiteY4" fmla="*/ 2638160 h 3616135"/>
              <a:gd name="connsiteX5" fmla="*/ 4531778 w 4531778"/>
              <a:gd name="connsiteY5" fmla="*/ 2441318 h 3616135"/>
              <a:gd name="connsiteX6" fmla="*/ 4531778 w 4531778"/>
              <a:gd name="connsiteY6" fmla="*/ 2389991 h 3616135"/>
              <a:gd name="connsiteX7" fmla="*/ 4531778 w 4531778"/>
              <a:gd name="connsiteY7" fmla="*/ 2052579 h 3616135"/>
              <a:gd name="connsiteX8" fmla="*/ 4531778 w 4531778"/>
              <a:gd name="connsiteY8" fmla="*/ 1311736 h 3616135"/>
              <a:gd name="connsiteX9" fmla="*/ 4531778 w 4531778"/>
              <a:gd name="connsiteY9" fmla="*/ 974322 h 3616135"/>
              <a:gd name="connsiteX10" fmla="*/ 4531778 w 4531778"/>
              <a:gd name="connsiteY10" fmla="*/ 922997 h 3616135"/>
              <a:gd name="connsiteX11" fmla="*/ 4531778 w 4531778"/>
              <a:gd name="connsiteY11" fmla="*/ 726154 h 3616135"/>
              <a:gd name="connsiteX12" fmla="*/ 4531778 w 4531778"/>
              <a:gd name="connsiteY12" fmla="*/ 585584 h 3616135"/>
              <a:gd name="connsiteX13" fmla="*/ 4531778 w 4531778"/>
              <a:gd name="connsiteY13" fmla="*/ 388740 h 3616135"/>
              <a:gd name="connsiteX14" fmla="*/ 4531778 w 4531778"/>
              <a:gd name="connsiteY14" fmla="*/ 337415 h 3616135"/>
              <a:gd name="connsiteX15" fmla="*/ 4531778 w 4531778"/>
              <a:gd name="connsiteY15" fmla="*/ 3 h 3616135"/>
              <a:gd name="connsiteX16" fmla="*/ 4210289 w 4531778"/>
              <a:gd name="connsiteY16" fmla="*/ 3 h 3616135"/>
              <a:gd name="connsiteX17" fmla="*/ 4127672 w 4531778"/>
              <a:gd name="connsiteY17" fmla="*/ 3 h 3616135"/>
              <a:gd name="connsiteX18" fmla="*/ 3998508 w 4531778"/>
              <a:gd name="connsiteY18" fmla="*/ 3 h 3616135"/>
              <a:gd name="connsiteX19" fmla="*/ 3806183 w 4531778"/>
              <a:gd name="connsiteY19" fmla="*/ 3 h 3616135"/>
              <a:gd name="connsiteX20" fmla="*/ 3677018 w 4531778"/>
              <a:gd name="connsiteY20" fmla="*/ 3 h 3616135"/>
              <a:gd name="connsiteX21" fmla="*/ 3594402 w 4531778"/>
              <a:gd name="connsiteY21" fmla="*/ 3 h 3616135"/>
              <a:gd name="connsiteX22" fmla="*/ 3432253 w 4531778"/>
              <a:gd name="connsiteY22" fmla="*/ 3 h 3616135"/>
              <a:gd name="connsiteX23" fmla="*/ 3272912 w 4531778"/>
              <a:gd name="connsiteY23" fmla="*/ 3 h 3616135"/>
              <a:gd name="connsiteX24" fmla="*/ 3110764 w 4531778"/>
              <a:gd name="connsiteY24" fmla="*/ 3 h 3616135"/>
              <a:gd name="connsiteX25" fmla="*/ 3028147 w 4531778"/>
              <a:gd name="connsiteY25" fmla="*/ 3 h 3616135"/>
              <a:gd name="connsiteX26" fmla="*/ 2992023 w 4531778"/>
              <a:gd name="connsiteY26" fmla="*/ 3 h 3616135"/>
              <a:gd name="connsiteX27" fmla="*/ 2965854 w 4531778"/>
              <a:gd name="connsiteY27" fmla="*/ 3 h 3616135"/>
              <a:gd name="connsiteX28" fmla="*/ 2965854 w 4531778"/>
              <a:gd name="connsiteY28" fmla="*/ 0 h 3616135"/>
              <a:gd name="connsiteX29" fmla="*/ 2644365 w 4531778"/>
              <a:gd name="connsiteY29" fmla="*/ 0 h 3616135"/>
              <a:gd name="connsiteX30" fmla="*/ 2561748 w 4531778"/>
              <a:gd name="connsiteY30" fmla="*/ 0 h 3616135"/>
              <a:gd name="connsiteX31" fmla="*/ 2432583 w 4531778"/>
              <a:gd name="connsiteY31" fmla="*/ 0 h 3616135"/>
              <a:gd name="connsiteX32" fmla="*/ 2240260 w 4531778"/>
              <a:gd name="connsiteY32" fmla="*/ 0 h 3616135"/>
              <a:gd name="connsiteX33" fmla="*/ 2191604 w 4531778"/>
              <a:gd name="connsiteY33" fmla="*/ 0 h 3616135"/>
              <a:gd name="connsiteX34" fmla="*/ 2191604 w 4531778"/>
              <a:gd name="connsiteY34" fmla="*/ 3 h 3616135"/>
              <a:gd name="connsiteX35" fmla="*/ 2173388 w 4531778"/>
              <a:gd name="connsiteY35" fmla="*/ 3 h 3616135"/>
              <a:gd name="connsiteX36" fmla="*/ 2137263 w 4531778"/>
              <a:gd name="connsiteY36" fmla="*/ 3 h 3616135"/>
              <a:gd name="connsiteX37" fmla="*/ 2054647 w 4531778"/>
              <a:gd name="connsiteY37" fmla="*/ 3 h 3616135"/>
              <a:gd name="connsiteX38" fmla="*/ 1892499 w 4531778"/>
              <a:gd name="connsiteY38" fmla="*/ 3 h 3616135"/>
              <a:gd name="connsiteX39" fmla="*/ 1866329 w 4531778"/>
              <a:gd name="connsiteY39" fmla="*/ 3 h 3616135"/>
              <a:gd name="connsiteX40" fmla="*/ 1866329 w 4531778"/>
              <a:gd name="connsiteY40" fmla="*/ 0 h 3616135"/>
              <a:gd name="connsiteX41" fmla="*/ 1544840 w 4531778"/>
              <a:gd name="connsiteY41" fmla="*/ 0 h 3616135"/>
              <a:gd name="connsiteX42" fmla="*/ 1462223 w 4531778"/>
              <a:gd name="connsiteY42" fmla="*/ 0 h 3616135"/>
              <a:gd name="connsiteX43" fmla="*/ 1426098 w 4531778"/>
              <a:gd name="connsiteY43" fmla="*/ 0 h 3616135"/>
              <a:gd name="connsiteX44" fmla="*/ 1333058 w 4531778"/>
              <a:gd name="connsiteY44" fmla="*/ 0 h 3616135"/>
              <a:gd name="connsiteX45" fmla="*/ 1140735 w 4531778"/>
              <a:gd name="connsiteY45" fmla="*/ 0 h 3616135"/>
              <a:gd name="connsiteX46" fmla="*/ 1104610 w 4531778"/>
              <a:gd name="connsiteY46" fmla="*/ 0 h 3616135"/>
              <a:gd name="connsiteX47" fmla="*/ 1099527 w 4531778"/>
              <a:gd name="connsiteY47" fmla="*/ 0 h 3616135"/>
              <a:gd name="connsiteX48" fmla="*/ 1092078 w 4531778"/>
              <a:gd name="connsiteY48" fmla="*/ 0 h 3616135"/>
              <a:gd name="connsiteX49" fmla="*/ 1092078 w 4531778"/>
              <a:gd name="connsiteY49" fmla="*/ 3 h 3616135"/>
              <a:gd name="connsiteX50" fmla="*/ 1037738 w 4531778"/>
              <a:gd name="connsiteY50" fmla="*/ 3 h 3616135"/>
              <a:gd name="connsiteX51" fmla="*/ 955121 w 4531778"/>
              <a:gd name="connsiteY51" fmla="*/ 3 h 3616135"/>
              <a:gd name="connsiteX52" fmla="*/ 633632 w 4531778"/>
              <a:gd name="connsiteY52" fmla="*/ 3 h 3616135"/>
              <a:gd name="connsiteX53" fmla="*/ 326573 w 4531778"/>
              <a:gd name="connsiteY53" fmla="*/ 3 h 3616135"/>
              <a:gd name="connsiteX54" fmla="*/ 326573 w 4531778"/>
              <a:gd name="connsiteY54" fmla="*/ 0 h 3616135"/>
              <a:gd name="connsiteX55" fmla="*/ 5085 w 4531778"/>
              <a:gd name="connsiteY55" fmla="*/ 0 h 3616135"/>
              <a:gd name="connsiteX56" fmla="*/ 1 w 4531778"/>
              <a:gd name="connsiteY56" fmla="*/ 0 h 3616135"/>
              <a:gd name="connsiteX57" fmla="*/ 1 w 4531778"/>
              <a:gd name="connsiteY57" fmla="*/ 28076 h 3616135"/>
              <a:gd name="connsiteX58" fmla="*/ 1 w 4531778"/>
              <a:gd name="connsiteY58" fmla="*/ 349565 h 3616135"/>
              <a:gd name="connsiteX59" fmla="*/ 0 w 4531778"/>
              <a:gd name="connsiteY59" fmla="*/ 349565 h 3616135"/>
              <a:gd name="connsiteX60" fmla="*/ 0 w 4531778"/>
              <a:gd name="connsiteY60" fmla="*/ 656625 h 3616135"/>
              <a:gd name="connsiteX61" fmla="*/ 0 w 4531778"/>
              <a:gd name="connsiteY61" fmla="*/ 935146 h 3616135"/>
              <a:gd name="connsiteX62" fmla="*/ 0 w 4531778"/>
              <a:gd name="connsiteY62" fmla="*/ 978112 h 3616135"/>
              <a:gd name="connsiteX63" fmla="*/ 0 w 4531778"/>
              <a:gd name="connsiteY63" fmla="*/ 1060729 h 3616135"/>
              <a:gd name="connsiteX64" fmla="*/ 0 w 4531778"/>
              <a:gd name="connsiteY64" fmla="*/ 1115069 h 3616135"/>
              <a:gd name="connsiteX65" fmla="*/ 0 w 4531778"/>
              <a:gd name="connsiteY65" fmla="*/ 1242206 h 3616135"/>
              <a:gd name="connsiteX66" fmla="*/ 0 w 4531778"/>
              <a:gd name="connsiteY66" fmla="*/ 1563693 h 3616135"/>
              <a:gd name="connsiteX67" fmla="*/ 0 w 4531778"/>
              <a:gd name="connsiteY67" fmla="*/ 1646311 h 3616135"/>
              <a:gd name="connsiteX68" fmla="*/ 0 w 4531778"/>
              <a:gd name="connsiteY68" fmla="*/ 1700650 h 3616135"/>
              <a:gd name="connsiteX69" fmla="*/ 1 w 4531778"/>
              <a:gd name="connsiteY69" fmla="*/ 1700650 h 3616135"/>
              <a:gd name="connsiteX70" fmla="*/ 1 w 4531778"/>
              <a:gd name="connsiteY70" fmla="*/ 1749306 h 3616135"/>
              <a:gd name="connsiteX71" fmla="*/ 1 w 4531778"/>
              <a:gd name="connsiteY71" fmla="*/ 1889320 h 3616135"/>
              <a:gd name="connsiteX72" fmla="*/ 0 w 4531778"/>
              <a:gd name="connsiteY72" fmla="*/ 1889320 h 3616135"/>
              <a:gd name="connsiteX73" fmla="*/ 0 w 4531778"/>
              <a:gd name="connsiteY73" fmla="*/ 1915489 h 3616135"/>
              <a:gd name="connsiteX74" fmla="*/ 0 w 4531778"/>
              <a:gd name="connsiteY74" fmla="*/ 2196379 h 3616135"/>
              <a:gd name="connsiteX75" fmla="*/ 0 w 4531778"/>
              <a:gd name="connsiteY75" fmla="*/ 2474901 h 3616135"/>
              <a:gd name="connsiteX76" fmla="*/ 0 w 4531778"/>
              <a:gd name="connsiteY76" fmla="*/ 2501070 h 3616135"/>
              <a:gd name="connsiteX77" fmla="*/ 0 w 4531778"/>
              <a:gd name="connsiteY77" fmla="*/ 2517868 h 3616135"/>
              <a:gd name="connsiteX78" fmla="*/ 0 w 4531778"/>
              <a:gd name="connsiteY78" fmla="*/ 2600484 h 3616135"/>
              <a:gd name="connsiteX79" fmla="*/ 0 w 4531778"/>
              <a:gd name="connsiteY79" fmla="*/ 2729649 h 3616135"/>
              <a:gd name="connsiteX80" fmla="*/ 0 w 4531778"/>
              <a:gd name="connsiteY80" fmla="*/ 2781959 h 3616135"/>
              <a:gd name="connsiteX81" fmla="*/ 0 w 4531778"/>
              <a:gd name="connsiteY81" fmla="*/ 2921973 h 3616135"/>
              <a:gd name="connsiteX82" fmla="*/ 0 w 4531778"/>
              <a:gd name="connsiteY82" fmla="*/ 3030554 h 3616135"/>
              <a:gd name="connsiteX83" fmla="*/ 0 w 4531778"/>
              <a:gd name="connsiteY83" fmla="*/ 3103449 h 3616135"/>
              <a:gd name="connsiteX84" fmla="*/ 0 w 4531778"/>
              <a:gd name="connsiteY84" fmla="*/ 3186065 h 3616135"/>
              <a:gd name="connsiteX85" fmla="*/ 0 w 4531778"/>
              <a:gd name="connsiteY85" fmla="*/ 3315230 h 3616135"/>
              <a:gd name="connsiteX86" fmla="*/ 0 w 4531778"/>
              <a:gd name="connsiteY86" fmla="*/ 3507554 h 3616135"/>
              <a:gd name="connsiteX87" fmla="*/ 0 w 4531778"/>
              <a:gd name="connsiteY87" fmla="*/ 3616135 h 3616135"/>
              <a:gd name="connsiteX88" fmla="*/ 38914 w 4531778"/>
              <a:gd name="connsiteY88" fmla="*/ 3616135 h 3616135"/>
              <a:gd name="connsiteX89" fmla="*/ 38915 w 4531778"/>
              <a:gd name="connsiteY89" fmla="*/ 3616135 h 3616135"/>
              <a:gd name="connsiteX90" fmla="*/ 345972 w 4531778"/>
              <a:gd name="connsiteY90" fmla="*/ 3616135 h 3616135"/>
              <a:gd name="connsiteX91" fmla="*/ 667460 w 4531778"/>
              <a:gd name="connsiteY91" fmla="*/ 3616135 h 3616135"/>
              <a:gd name="connsiteX92" fmla="*/ 750077 w 4531778"/>
              <a:gd name="connsiteY92" fmla="*/ 3616135 h 3616135"/>
              <a:gd name="connsiteX93" fmla="*/ 879241 w 4531778"/>
              <a:gd name="connsiteY93" fmla="*/ 3616135 h 3616135"/>
              <a:gd name="connsiteX94" fmla="*/ 1071566 w 4531778"/>
              <a:gd name="connsiteY94" fmla="*/ 3616135 h 3616135"/>
              <a:gd name="connsiteX95" fmla="*/ 1092078 w 4531778"/>
              <a:gd name="connsiteY95" fmla="*/ 3616135 h 3616135"/>
              <a:gd name="connsiteX96" fmla="*/ 1099525 w 4531778"/>
              <a:gd name="connsiteY96" fmla="*/ 3616135 h 3616135"/>
              <a:gd name="connsiteX97" fmla="*/ 1138439 w 4531778"/>
              <a:gd name="connsiteY97" fmla="*/ 3616135 h 3616135"/>
              <a:gd name="connsiteX98" fmla="*/ 1138440 w 4531778"/>
              <a:gd name="connsiteY98" fmla="*/ 3616135 h 3616135"/>
              <a:gd name="connsiteX99" fmla="*/ 1174564 w 4531778"/>
              <a:gd name="connsiteY99" fmla="*/ 3616135 h 3616135"/>
              <a:gd name="connsiteX100" fmla="*/ 1174565 w 4531778"/>
              <a:gd name="connsiteY100" fmla="*/ 3616135 h 3616135"/>
              <a:gd name="connsiteX101" fmla="*/ 1200731 w 4531778"/>
              <a:gd name="connsiteY101" fmla="*/ 3616135 h 3616135"/>
              <a:gd name="connsiteX102" fmla="*/ 1257181 w 4531778"/>
              <a:gd name="connsiteY102" fmla="*/ 3616135 h 3616135"/>
              <a:gd name="connsiteX103" fmla="*/ 1257181 w 4531778"/>
              <a:gd name="connsiteY103" fmla="*/ 3616135 h 3616135"/>
              <a:gd name="connsiteX104" fmla="*/ 1283349 w 4531778"/>
              <a:gd name="connsiteY104" fmla="*/ 3616135 h 3616135"/>
              <a:gd name="connsiteX105" fmla="*/ 1445497 w 4531778"/>
              <a:gd name="connsiteY105" fmla="*/ 3616135 h 3616135"/>
              <a:gd name="connsiteX106" fmla="*/ 1578669 w 4531778"/>
              <a:gd name="connsiteY106" fmla="*/ 3616135 h 3616135"/>
              <a:gd name="connsiteX107" fmla="*/ 1578671 w 4531778"/>
              <a:gd name="connsiteY107" fmla="*/ 3616135 h 3616135"/>
              <a:gd name="connsiteX108" fmla="*/ 1604836 w 4531778"/>
              <a:gd name="connsiteY108" fmla="*/ 3616135 h 3616135"/>
              <a:gd name="connsiteX109" fmla="*/ 1766985 w 4531778"/>
              <a:gd name="connsiteY109" fmla="*/ 3616135 h 3616135"/>
              <a:gd name="connsiteX110" fmla="*/ 1849602 w 4531778"/>
              <a:gd name="connsiteY110" fmla="*/ 3616135 h 3616135"/>
              <a:gd name="connsiteX111" fmla="*/ 1885727 w 4531778"/>
              <a:gd name="connsiteY111" fmla="*/ 3616135 h 3616135"/>
              <a:gd name="connsiteX112" fmla="*/ 1978766 w 4531778"/>
              <a:gd name="connsiteY112" fmla="*/ 3616135 h 3616135"/>
              <a:gd name="connsiteX113" fmla="*/ 2171091 w 4531778"/>
              <a:gd name="connsiteY113" fmla="*/ 3616135 h 3616135"/>
              <a:gd name="connsiteX114" fmla="*/ 2191603 w 4531778"/>
              <a:gd name="connsiteY114" fmla="*/ 3616135 h 3616135"/>
              <a:gd name="connsiteX115" fmla="*/ 2207215 w 4531778"/>
              <a:gd name="connsiteY115" fmla="*/ 3616135 h 3616135"/>
              <a:gd name="connsiteX116" fmla="*/ 2274089 w 4531778"/>
              <a:gd name="connsiteY116" fmla="*/ 3616135 h 3616135"/>
              <a:gd name="connsiteX117" fmla="*/ 2274090 w 4531778"/>
              <a:gd name="connsiteY117" fmla="*/ 3616135 h 3616135"/>
              <a:gd name="connsiteX118" fmla="*/ 2289833 w 4531778"/>
              <a:gd name="connsiteY118" fmla="*/ 3616135 h 3616135"/>
              <a:gd name="connsiteX119" fmla="*/ 2300256 w 4531778"/>
              <a:gd name="connsiteY119" fmla="*/ 3616135 h 3616135"/>
              <a:gd name="connsiteX120" fmla="*/ 2356706 w 4531778"/>
              <a:gd name="connsiteY120" fmla="*/ 3616135 h 3616135"/>
              <a:gd name="connsiteX121" fmla="*/ 2356706 w 4531778"/>
              <a:gd name="connsiteY121" fmla="*/ 3616135 h 3616135"/>
              <a:gd name="connsiteX122" fmla="*/ 2382874 w 4531778"/>
              <a:gd name="connsiteY122" fmla="*/ 3616135 h 3616135"/>
              <a:gd name="connsiteX123" fmla="*/ 2418997 w 4531778"/>
              <a:gd name="connsiteY123" fmla="*/ 3616135 h 3616135"/>
              <a:gd name="connsiteX124" fmla="*/ 2611322 w 4531778"/>
              <a:gd name="connsiteY124" fmla="*/ 3616135 h 3616135"/>
              <a:gd name="connsiteX125" fmla="*/ 2678193 w 4531778"/>
              <a:gd name="connsiteY125" fmla="*/ 3616135 h 3616135"/>
              <a:gd name="connsiteX126" fmla="*/ 2678196 w 4531778"/>
              <a:gd name="connsiteY126" fmla="*/ 3616135 h 3616135"/>
              <a:gd name="connsiteX127" fmla="*/ 2704361 w 4531778"/>
              <a:gd name="connsiteY127" fmla="*/ 3616135 h 3616135"/>
              <a:gd name="connsiteX128" fmla="*/ 2740485 w 4531778"/>
              <a:gd name="connsiteY128" fmla="*/ 3616135 h 3616135"/>
              <a:gd name="connsiteX129" fmla="*/ 2823103 w 4531778"/>
              <a:gd name="connsiteY129" fmla="*/ 3616135 h 3616135"/>
              <a:gd name="connsiteX130" fmla="*/ 2985252 w 4531778"/>
              <a:gd name="connsiteY130" fmla="*/ 3616135 h 3616135"/>
              <a:gd name="connsiteX131" fmla="*/ 3144591 w 4531778"/>
              <a:gd name="connsiteY131" fmla="*/ 3616135 h 3616135"/>
              <a:gd name="connsiteX132" fmla="*/ 3306740 w 4531778"/>
              <a:gd name="connsiteY132" fmla="*/ 3616135 h 3616135"/>
              <a:gd name="connsiteX133" fmla="*/ 3389358 w 4531778"/>
              <a:gd name="connsiteY133" fmla="*/ 3616135 h 3616135"/>
              <a:gd name="connsiteX134" fmla="*/ 3518522 w 4531778"/>
              <a:gd name="connsiteY134" fmla="*/ 3616135 h 3616135"/>
              <a:gd name="connsiteX135" fmla="*/ 3710846 w 4531778"/>
              <a:gd name="connsiteY135" fmla="*/ 3616135 h 3616135"/>
              <a:gd name="connsiteX136" fmla="*/ 3840010 w 4531778"/>
              <a:gd name="connsiteY136" fmla="*/ 3616135 h 3616135"/>
              <a:gd name="connsiteX137" fmla="*/ 3922628 w 4531778"/>
              <a:gd name="connsiteY137" fmla="*/ 3616135 h 3616135"/>
              <a:gd name="connsiteX138" fmla="*/ 4244116 w 4531778"/>
              <a:gd name="connsiteY138" fmla="*/ 3616135 h 3616135"/>
              <a:gd name="connsiteX139" fmla="*/ 4531778 w 4531778"/>
              <a:gd name="connsiteY139" fmla="*/ 3364311 h 36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31778" h="3616135">
                <a:moveTo>
                  <a:pt x="4531778" y="3364311"/>
                </a:moveTo>
                <a:lnTo>
                  <a:pt x="4531778" y="3026899"/>
                </a:lnTo>
                <a:lnTo>
                  <a:pt x="4531778" y="2975572"/>
                </a:lnTo>
                <a:lnTo>
                  <a:pt x="4531778" y="2778730"/>
                </a:lnTo>
                <a:lnTo>
                  <a:pt x="4531778" y="2638160"/>
                </a:lnTo>
                <a:lnTo>
                  <a:pt x="4531778" y="2441318"/>
                </a:lnTo>
                <a:lnTo>
                  <a:pt x="4531778" y="2389991"/>
                </a:lnTo>
                <a:lnTo>
                  <a:pt x="4531778" y="2052579"/>
                </a:lnTo>
                <a:lnTo>
                  <a:pt x="4531778" y="1311736"/>
                </a:lnTo>
                <a:lnTo>
                  <a:pt x="4531778" y="974322"/>
                </a:lnTo>
                <a:lnTo>
                  <a:pt x="4531778" y="922997"/>
                </a:lnTo>
                <a:lnTo>
                  <a:pt x="4531778" y="726154"/>
                </a:lnTo>
                <a:lnTo>
                  <a:pt x="4531778" y="585584"/>
                </a:lnTo>
                <a:lnTo>
                  <a:pt x="4531778" y="388740"/>
                </a:lnTo>
                <a:lnTo>
                  <a:pt x="4531778" y="337415"/>
                </a:lnTo>
                <a:lnTo>
                  <a:pt x="4531778" y="3"/>
                </a:lnTo>
                <a:lnTo>
                  <a:pt x="4210289" y="3"/>
                </a:lnTo>
                <a:lnTo>
                  <a:pt x="4127672" y="3"/>
                </a:lnTo>
                <a:lnTo>
                  <a:pt x="3998508" y="3"/>
                </a:lnTo>
                <a:lnTo>
                  <a:pt x="3806183" y="3"/>
                </a:lnTo>
                <a:lnTo>
                  <a:pt x="3677018" y="3"/>
                </a:lnTo>
                <a:lnTo>
                  <a:pt x="3594402" y="3"/>
                </a:lnTo>
                <a:lnTo>
                  <a:pt x="3432253" y="3"/>
                </a:lnTo>
                <a:lnTo>
                  <a:pt x="3272912" y="3"/>
                </a:lnTo>
                <a:lnTo>
                  <a:pt x="3110764" y="3"/>
                </a:lnTo>
                <a:lnTo>
                  <a:pt x="3028147" y="3"/>
                </a:lnTo>
                <a:lnTo>
                  <a:pt x="2992023" y="3"/>
                </a:lnTo>
                <a:lnTo>
                  <a:pt x="2965854" y="3"/>
                </a:lnTo>
                <a:lnTo>
                  <a:pt x="2965854" y="0"/>
                </a:lnTo>
                <a:lnTo>
                  <a:pt x="2644365" y="0"/>
                </a:lnTo>
                <a:lnTo>
                  <a:pt x="2561748" y="0"/>
                </a:lnTo>
                <a:lnTo>
                  <a:pt x="2432583" y="0"/>
                </a:lnTo>
                <a:lnTo>
                  <a:pt x="2240260" y="0"/>
                </a:lnTo>
                <a:lnTo>
                  <a:pt x="2191604" y="0"/>
                </a:lnTo>
                <a:lnTo>
                  <a:pt x="2191604" y="3"/>
                </a:lnTo>
                <a:lnTo>
                  <a:pt x="2173388" y="3"/>
                </a:lnTo>
                <a:lnTo>
                  <a:pt x="2137263" y="3"/>
                </a:lnTo>
                <a:lnTo>
                  <a:pt x="2054647" y="3"/>
                </a:lnTo>
                <a:lnTo>
                  <a:pt x="1892499" y="3"/>
                </a:lnTo>
                <a:lnTo>
                  <a:pt x="1866329" y="3"/>
                </a:lnTo>
                <a:lnTo>
                  <a:pt x="1866329" y="0"/>
                </a:lnTo>
                <a:lnTo>
                  <a:pt x="1544840" y="0"/>
                </a:lnTo>
                <a:lnTo>
                  <a:pt x="1462223" y="0"/>
                </a:lnTo>
                <a:lnTo>
                  <a:pt x="1426098" y="0"/>
                </a:lnTo>
                <a:lnTo>
                  <a:pt x="1333058" y="0"/>
                </a:lnTo>
                <a:lnTo>
                  <a:pt x="1140735" y="0"/>
                </a:lnTo>
                <a:lnTo>
                  <a:pt x="1104610" y="0"/>
                </a:lnTo>
                <a:lnTo>
                  <a:pt x="1099527" y="0"/>
                </a:lnTo>
                <a:lnTo>
                  <a:pt x="1092078" y="0"/>
                </a:lnTo>
                <a:lnTo>
                  <a:pt x="1092078" y="3"/>
                </a:lnTo>
                <a:lnTo>
                  <a:pt x="1037738" y="3"/>
                </a:lnTo>
                <a:lnTo>
                  <a:pt x="955121" y="3"/>
                </a:lnTo>
                <a:lnTo>
                  <a:pt x="633632" y="3"/>
                </a:lnTo>
                <a:lnTo>
                  <a:pt x="326573" y="3"/>
                </a:lnTo>
                <a:lnTo>
                  <a:pt x="326573" y="0"/>
                </a:lnTo>
                <a:lnTo>
                  <a:pt x="5085" y="0"/>
                </a:lnTo>
                <a:lnTo>
                  <a:pt x="1" y="0"/>
                </a:lnTo>
                <a:lnTo>
                  <a:pt x="1" y="28076"/>
                </a:lnTo>
                <a:lnTo>
                  <a:pt x="1" y="349565"/>
                </a:lnTo>
                <a:lnTo>
                  <a:pt x="0" y="349565"/>
                </a:lnTo>
                <a:lnTo>
                  <a:pt x="0" y="656625"/>
                </a:lnTo>
                <a:lnTo>
                  <a:pt x="0" y="935146"/>
                </a:lnTo>
                <a:lnTo>
                  <a:pt x="0" y="978112"/>
                </a:lnTo>
                <a:lnTo>
                  <a:pt x="0" y="1060729"/>
                </a:lnTo>
                <a:lnTo>
                  <a:pt x="0" y="1115069"/>
                </a:lnTo>
                <a:lnTo>
                  <a:pt x="0" y="1242206"/>
                </a:lnTo>
                <a:lnTo>
                  <a:pt x="0" y="1563693"/>
                </a:lnTo>
                <a:lnTo>
                  <a:pt x="0" y="1646311"/>
                </a:lnTo>
                <a:lnTo>
                  <a:pt x="0" y="1700650"/>
                </a:lnTo>
                <a:lnTo>
                  <a:pt x="1" y="1700650"/>
                </a:lnTo>
                <a:lnTo>
                  <a:pt x="1" y="1749306"/>
                </a:lnTo>
                <a:lnTo>
                  <a:pt x="1" y="1889320"/>
                </a:lnTo>
                <a:lnTo>
                  <a:pt x="0" y="1889320"/>
                </a:lnTo>
                <a:lnTo>
                  <a:pt x="0" y="1915489"/>
                </a:lnTo>
                <a:lnTo>
                  <a:pt x="0" y="2196379"/>
                </a:lnTo>
                <a:lnTo>
                  <a:pt x="0" y="2474901"/>
                </a:lnTo>
                <a:lnTo>
                  <a:pt x="0" y="2501070"/>
                </a:lnTo>
                <a:lnTo>
                  <a:pt x="0" y="2517868"/>
                </a:lnTo>
                <a:lnTo>
                  <a:pt x="0" y="2600484"/>
                </a:lnTo>
                <a:lnTo>
                  <a:pt x="0" y="2729649"/>
                </a:lnTo>
                <a:lnTo>
                  <a:pt x="0" y="2781959"/>
                </a:lnTo>
                <a:lnTo>
                  <a:pt x="0" y="2921973"/>
                </a:lnTo>
                <a:lnTo>
                  <a:pt x="0" y="3030554"/>
                </a:lnTo>
                <a:lnTo>
                  <a:pt x="0" y="3103449"/>
                </a:lnTo>
                <a:lnTo>
                  <a:pt x="0" y="3186065"/>
                </a:lnTo>
                <a:lnTo>
                  <a:pt x="0" y="3315230"/>
                </a:lnTo>
                <a:lnTo>
                  <a:pt x="0" y="3507554"/>
                </a:lnTo>
                <a:lnTo>
                  <a:pt x="0" y="3616135"/>
                </a:lnTo>
                <a:lnTo>
                  <a:pt x="38914" y="3616135"/>
                </a:lnTo>
                <a:lnTo>
                  <a:pt x="38915" y="3616135"/>
                </a:lnTo>
                <a:lnTo>
                  <a:pt x="345972" y="3616135"/>
                </a:lnTo>
                <a:lnTo>
                  <a:pt x="667460" y="3616135"/>
                </a:lnTo>
                <a:lnTo>
                  <a:pt x="750077" y="3616135"/>
                </a:lnTo>
                <a:lnTo>
                  <a:pt x="879241" y="3616135"/>
                </a:lnTo>
                <a:lnTo>
                  <a:pt x="1071566" y="3616135"/>
                </a:lnTo>
                <a:lnTo>
                  <a:pt x="1092078" y="3616135"/>
                </a:lnTo>
                <a:lnTo>
                  <a:pt x="1099525" y="3616135"/>
                </a:lnTo>
                <a:lnTo>
                  <a:pt x="1138439" y="3616135"/>
                </a:lnTo>
                <a:lnTo>
                  <a:pt x="1138440" y="3616135"/>
                </a:lnTo>
                <a:lnTo>
                  <a:pt x="1174564" y="3616135"/>
                </a:lnTo>
                <a:lnTo>
                  <a:pt x="1174565" y="3616135"/>
                </a:lnTo>
                <a:lnTo>
                  <a:pt x="1200731" y="3616135"/>
                </a:lnTo>
                <a:lnTo>
                  <a:pt x="1257181" y="3616135"/>
                </a:lnTo>
                <a:lnTo>
                  <a:pt x="1257181" y="3616135"/>
                </a:lnTo>
                <a:lnTo>
                  <a:pt x="1283349" y="3616135"/>
                </a:lnTo>
                <a:lnTo>
                  <a:pt x="1445497" y="3616135"/>
                </a:lnTo>
                <a:lnTo>
                  <a:pt x="1578669" y="3616135"/>
                </a:lnTo>
                <a:lnTo>
                  <a:pt x="1578671" y="3616135"/>
                </a:lnTo>
                <a:lnTo>
                  <a:pt x="1604836" y="3616135"/>
                </a:lnTo>
                <a:lnTo>
                  <a:pt x="1766985" y="3616135"/>
                </a:lnTo>
                <a:lnTo>
                  <a:pt x="1849602" y="3616135"/>
                </a:lnTo>
                <a:lnTo>
                  <a:pt x="1885727" y="3616135"/>
                </a:lnTo>
                <a:lnTo>
                  <a:pt x="1978766" y="3616135"/>
                </a:lnTo>
                <a:lnTo>
                  <a:pt x="2171091" y="3616135"/>
                </a:lnTo>
                <a:lnTo>
                  <a:pt x="2191603" y="3616135"/>
                </a:lnTo>
                <a:lnTo>
                  <a:pt x="2207215" y="3616135"/>
                </a:lnTo>
                <a:lnTo>
                  <a:pt x="2274089" y="3616135"/>
                </a:lnTo>
                <a:lnTo>
                  <a:pt x="2274090" y="3616135"/>
                </a:lnTo>
                <a:lnTo>
                  <a:pt x="2289833" y="3616135"/>
                </a:lnTo>
                <a:lnTo>
                  <a:pt x="2300256" y="3616135"/>
                </a:lnTo>
                <a:lnTo>
                  <a:pt x="2356706" y="3616135"/>
                </a:lnTo>
                <a:lnTo>
                  <a:pt x="2356706" y="3616135"/>
                </a:lnTo>
                <a:lnTo>
                  <a:pt x="2382874" y="3616135"/>
                </a:lnTo>
                <a:lnTo>
                  <a:pt x="2418997" y="3616135"/>
                </a:lnTo>
                <a:lnTo>
                  <a:pt x="2611322" y="3616135"/>
                </a:lnTo>
                <a:lnTo>
                  <a:pt x="2678193" y="3616135"/>
                </a:lnTo>
                <a:lnTo>
                  <a:pt x="2678196" y="3616135"/>
                </a:lnTo>
                <a:lnTo>
                  <a:pt x="2704361" y="3616135"/>
                </a:lnTo>
                <a:lnTo>
                  <a:pt x="2740485" y="3616135"/>
                </a:lnTo>
                <a:lnTo>
                  <a:pt x="2823103" y="3616135"/>
                </a:lnTo>
                <a:lnTo>
                  <a:pt x="2985252" y="3616135"/>
                </a:lnTo>
                <a:lnTo>
                  <a:pt x="3144591" y="3616135"/>
                </a:lnTo>
                <a:lnTo>
                  <a:pt x="3306740" y="3616135"/>
                </a:lnTo>
                <a:lnTo>
                  <a:pt x="3389358" y="3616135"/>
                </a:lnTo>
                <a:lnTo>
                  <a:pt x="3518522" y="3616135"/>
                </a:lnTo>
                <a:lnTo>
                  <a:pt x="3710846" y="3616135"/>
                </a:lnTo>
                <a:lnTo>
                  <a:pt x="3840010" y="3616135"/>
                </a:lnTo>
                <a:lnTo>
                  <a:pt x="3922628" y="3616135"/>
                </a:lnTo>
                <a:lnTo>
                  <a:pt x="4244116" y="3616135"/>
                </a:lnTo>
                <a:cubicBezTo>
                  <a:pt x="4403509" y="3616135"/>
                  <a:pt x="4531778" y="3503021"/>
                  <a:pt x="4531778" y="3364311"/>
                </a:cubicBezTo>
                <a:close/>
              </a:path>
            </a:pathLst>
          </a:custGeom>
          <a:solidFill>
            <a:srgbClr val="459597"/>
          </a:solidFill>
          <a:ln w="24491"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9D64CC46-0EC1-44C2-C412-AFC8346A6F10}"/>
              </a:ext>
            </a:extLst>
          </p:cNvPr>
          <p:cNvSpPr>
            <a:spLocks noGrp="1"/>
          </p:cNvSpPr>
          <p:nvPr>
            <p:ph type="body" sz="quarter" idx="16"/>
          </p:nvPr>
        </p:nvSpPr>
        <p:spPr>
          <a:xfrm>
            <a:off x="653780" y="472365"/>
            <a:ext cx="10430375" cy="803654"/>
          </a:xfrm>
        </p:spPr>
        <p:txBody>
          <a:bodyPr/>
          <a:lstStyle/>
          <a:p>
            <a:pPr>
              <a:lnSpc>
                <a:spcPts val="3720"/>
              </a:lnSpc>
            </a:pPr>
            <a:r>
              <a:rPr lang="en-US" dirty="0"/>
              <a:t>Leer hoe u uw ideeën op belangrijke gebieden in kaart kunt brengen</a:t>
            </a:r>
          </a:p>
          <a:p>
            <a:pPr>
              <a:lnSpc>
                <a:spcPts val="3720"/>
              </a:lnSpc>
            </a:pPr>
            <a:endParaRPr lang="en-US" dirty="0"/>
          </a:p>
        </p:txBody>
      </p:sp>
      <p:sp>
        <p:nvSpPr>
          <p:cNvPr id="6" name="Text Placeholder 5">
            <a:extLst>
              <a:ext uri="{FF2B5EF4-FFF2-40B4-BE49-F238E27FC236}">
                <a16:creationId xmlns:a16="http://schemas.microsoft.com/office/drawing/2014/main" id="{D78EA231-9A8A-EA02-DFB1-C87288C850EB}"/>
              </a:ext>
            </a:extLst>
          </p:cNvPr>
          <p:cNvSpPr>
            <a:spLocks noGrp="1"/>
          </p:cNvSpPr>
          <p:nvPr>
            <p:ph type="body" sz="quarter" idx="19"/>
          </p:nvPr>
        </p:nvSpPr>
        <p:spPr>
          <a:xfrm>
            <a:off x="653780" y="1541767"/>
            <a:ext cx="9165469" cy="803654"/>
          </a:xfrm>
        </p:spPr>
        <p:txBody>
          <a:bodyPr/>
          <a:lstStyle/>
          <a:p>
            <a:pPr>
              <a:lnSpc>
                <a:spcPts val="2900"/>
              </a:lnSpc>
            </a:pPr>
            <a:r>
              <a:rPr lang="en-US" dirty="0"/>
              <a:t>Kostenstructuur: hoe ziet uw kostenstructuur eruit?</a:t>
            </a:r>
          </a:p>
          <a:p>
            <a:pPr>
              <a:lnSpc>
                <a:spcPts val="2900"/>
              </a:lnSpc>
            </a:pPr>
            <a:endParaRPr lang="en-US" dirty="0"/>
          </a:p>
          <a:p>
            <a:pPr>
              <a:lnSpc>
                <a:spcPts val="2900"/>
              </a:lnSpc>
            </a:pPr>
            <a:endParaRPr lang="en-US" dirty="0"/>
          </a:p>
        </p:txBody>
      </p:sp>
      <p:cxnSp>
        <p:nvCxnSpPr>
          <p:cNvPr id="2" name="Straight Connector 1">
            <a:extLst>
              <a:ext uri="{FF2B5EF4-FFF2-40B4-BE49-F238E27FC236}">
                <a16:creationId xmlns:a16="http://schemas.microsoft.com/office/drawing/2014/main" id="{029B1B28-D2CD-F68A-64A8-3FAE8A8C40CA}"/>
              </a:ext>
            </a:extLst>
          </p:cNvPr>
          <p:cNvCxnSpPr>
            <a:cxnSpLocks/>
          </p:cNvCxnSpPr>
          <p:nvPr/>
        </p:nvCxnSpPr>
        <p:spPr>
          <a:xfrm>
            <a:off x="0" y="1207979"/>
            <a:ext cx="1108415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A529BA0F-B2C3-3611-E155-B30B30F87867}"/>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21</a:t>
            </a:fld>
            <a:endParaRPr lang="fr-CA" sz="1200" dirty="0"/>
          </a:p>
        </p:txBody>
      </p:sp>
      <p:sp>
        <p:nvSpPr>
          <p:cNvPr id="10" name="Text Placeholder 4">
            <a:extLst>
              <a:ext uri="{FF2B5EF4-FFF2-40B4-BE49-F238E27FC236}">
                <a16:creationId xmlns:a16="http://schemas.microsoft.com/office/drawing/2014/main" id="{E7F491EF-AE96-D446-E99C-255C71FDA152}"/>
              </a:ext>
            </a:extLst>
          </p:cNvPr>
          <p:cNvSpPr txBox="1">
            <a:spLocks/>
          </p:cNvSpPr>
          <p:nvPr/>
        </p:nvSpPr>
        <p:spPr>
          <a:xfrm>
            <a:off x="653779" y="2662979"/>
            <a:ext cx="6928127" cy="2756185"/>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ts val="2240"/>
              </a:lnSpc>
              <a:buClr>
                <a:srgbClr val="459597"/>
              </a:buClr>
            </a:pPr>
            <a:r>
              <a:rPr lang="en-GB" sz="2200" b="1" dirty="0">
                <a:solidFill>
                  <a:srgbClr val="414141"/>
                </a:solidFill>
              </a:rPr>
              <a:t>Als u inzicht heeft in uw kosten, kunt u uw winstgevendheid maximaliseren. Hier volgt een eenvoudige uitsplitsing:</a:t>
            </a:r>
          </a:p>
          <a:p>
            <a:pPr indent="0">
              <a:lnSpc>
                <a:spcPts val="2240"/>
              </a:lnSpc>
              <a:buClr>
                <a:srgbClr val="459597"/>
              </a:buClr>
            </a:pPr>
            <a:endParaRPr lang="en-GB" sz="2200" dirty="0">
              <a:solidFill>
                <a:srgbClr val="414141"/>
              </a:solidFill>
            </a:endParaRPr>
          </a:p>
          <a:p>
            <a:pPr marL="342900" indent="-342900">
              <a:lnSpc>
                <a:spcPts val="2240"/>
              </a:lnSpc>
              <a:buClr>
                <a:srgbClr val="459597"/>
              </a:buClr>
              <a:buFont typeface="Arial" panose="020B0604020202020204" pitchFamily="34" charset="0"/>
              <a:buChar char="•"/>
            </a:pPr>
            <a:r>
              <a:rPr lang="en-GB" sz="2200" b="1" dirty="0">
                <a:solidFill>
                  <a:srgbClr val="414141"/>
                </a:solidFill>
              </a:rPr>
              <a:t>Vaste kosten: </a:t>
            </a:r>
            <a:r>
              <a:rPr lang="en-GB" sz="2200" dirty="0">
                <a:solidFill>
                  <a:srgbClr val="414141"/>
                </a:solidFill>
              </a:rPr>
              <a:t>deze blijven constant, ongeacht de bezettingsgraad. Voorbeelden hiervan zijn hypotheek/huur, nutsvoorzieningen, verzekeringen en onroerendgoedbelasting.</a:t>
            </a:r>
          </a:p>
          <a:p>
            <a:pPr marL="342900" indent="-342900">
              <a:lnSpc>
                <a:spcPts val="2240"/>
              </a:lnSpc>
              <a:buClr>
                <a:srgbClr val="459597"/>
              </a:buClr>
              <a:buFont typeface="Arial" panose="020B0604020202020204" pitchFamily="34" charset="0"/>
              <a:buChar char="•"/>
            </a:pPr>
            <a:r>
              <a:rPr lang="en-GB" sz="2200" b="1" dirty="0">
                <a:solidFill>
                  <a:srgbClr val="414141"/>
                </a:solidFill>
              </a:rPr>
              <a:t>Variabele kosten: </a:t>
            </a:r>
            <a:r>
              <a:rPr lang="en-GB" sz="2200" dirty="0">
                <a:solidFill>
                  <a:srgbClr val="414141"/>
                </a:solidFill>
              </a:rPr>
              <a:t>deze fluctueren met de bezettingsgraad. Typische voorbeelden zijn personeelslonen, voedingsmiddelen en dranken, schoonmaakproducten en voorzieningen.</a:t>
            </a:r>
          </a:p>
          <a:p>
            <a:pPr indent="0">
              <a:lnSpc>
                <a:spcPts val="2240"/>
              </a:lnSpc>
              <a:buClr>
                <a:srgbClr val="459597"/>
              </a:buClr>
            </a:pPr>
            <a:endParaRPr lang="en-US" sz="2200" dirty="0">
              <a:solidFill>
                <a:srgbClr val="414141"/>
              </a:solidFill>
            </a:endParaRPr>
          </a:p>
        </p:txBody>
      </p:sp>
      <p:sp>
        <p:nvSpPr>
          <p:cNvPr id="9" name="Text Placeholder 4">
            <a:extLst>
              <a:ext uri="{FF2B5EF4-FFF2-40B4-BE49-F238E27FC236}">
                <a16:creationId xmlns:a16="http://schemas.microsoft.com/office/drawing/2014/main" id="{D481A7B9-81C2-5802-1B44-DB8FF64212BC}"/>
              </a:ext>
            </a:extLst>
          </p:cNvPr>
          <p:cNvSpPr txBox="1">
            <a:spLocks/>
          </p:cNvSpPr>
          <p:nvPr/>
        </p:nvSpPr>
        <p:spPr>
          <a:xfrm>
            <a:off x="8297842" y="2662979"/>
            <a:ext cx="2900201" cy="1669808"/>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600" b="1" dirty="0">
                <a:solidFill>
                  <a:schemeClr val="bg1"/>
                </a:solidFill>
              </a:rPr>
              <a:t>KOSTEN </a:t>
            </a:r>
          </a:p>
          <a:p>
            <a:pPr>
              <a:lnSpc>
                <a:spcPts val="2240"/>
              </a:lnSpc>
            </a:pPr>
            <a:r>
              <a:rPr lang="en-GB" sz="2600" b="1" dirty="0">
                <a:solidFill>
                  <a:schemeClr val="bg1"/>
                </a:solidFill>
              </a:rPr>
              <a:t>STRUCTUUR</a:t>
            </a:r>
          </a:p>
          <a:p>
            <a:pPr>
              <a:lnSpc>
                <a:spcPts val="2240"/>
              </a:lnSpc>
            </a:pPr>
            <a:endParaRPr lang="en-GB" sz="2600" b="1" dirty="0">
              <a:solidFill>
                <a:schemeClr val="bg1"/>
              </a:solidFill>
            </a:endParaRPr>
          </a:p>
          <a:p>
            <a:pPr>
              <a:lnSpc>
                <a:spcPts val="2240"/>
              </a:lnSpc>
            </a:pPr>
            <a:endParaRPr lang="en-GB" sz="2200" b="1" dirty="0">
              <a:solidFill>
                <a:schemeClr val="bg1"/>
              </a:solidFill>
            </a:endParaRPr>
          </a:p>
          <a:p>
            <a:pPr>
              <a:lnSpc>
                <a:spcPts val="2240"/>
              </a:lnSpc>
            </a:pPr>
            <a:endParaRPr lang="en-GB" sz="2200" b="1" dirty="0">
              <a:solidFill>
                <a:schemeClr val="bg1"/>
              </a:solidFill>
            </a:endParaRPr>
          </a:p>
          <a:p>
            <a:pPr>
              <a:lnSpc>
                <a:spcPts val="2240"/>
              </a:lnSpc>
            </a:pPr>
            <a:r>
              <a:rPr lang="en-GB" sz="2200" dirty="0">
                <a:solidFill>
                  <a:schemeClr val="bg1"/>
                </a:solidFill>
              </a:rPr>
              <a:t>Maak een lijst van de belangrijkste kosten die gepaard gaan met de exploitatie van uw bedrijf, waarbij u onderscheid maakt tussen vaste en variabele kosten.</a:t>
            </a:r>
          </a:p>
          <a:p>
            <a:pPr>
              <a:lnSpc>
                <a:spcPts val="2240"/>
              </a:lnSpc>
            </a:pPr>
            <a:endParaRPr lang="en-GB" sz="2200" dirty="0">
              <a:solidFill>
                <a:schemeClr val="bg1"/>
              </a:solidFill>
            </a:endParaRPr>
          </a:p>
          <a:p>
            <a:pPr>
              <a:lnSpc>
                <a:spcPts val="2240"/>
              </a:lnSpc>
            </a:pPr>
            <a:endParaRPr lang="en-US" sz="2200" dirty="0">
              <a:solidFill>
                <a:schemeClr val="bg1"/>
              </a:solidFill>
            </a:endParaRPr>
          </a:p>
        </p:txBody>
      </p:sp>
      <p:cxnSp>
        <p:nvCxnSpPr>
          <p:cNvPr id="7" name="Straight Connector 6">
            <a:extLst>
              <a:ext uri="{FF2B5EF4-FFF2-40B4-BE49-F238E27FC236}">
                <a16:creationId xmlns:a16="http://schemas.microsoft.com/office/drawing/2014/main" id="{2508220B-36A9-C96E-4311-3F6E344A6760}"/>
              </a:ext>
            </a:extLst>
          </p:cNvPr>
          <p:cNvCxnSpPr>
            <a:cxnSpLocks/>
            <a:endCxn id="14" idx="23"/>
          </p:cNvCxnSpPr>
          <p:nvPr/>
        </p:nvCxnSpPr>
        <p:spPr>
          <a:xfrm>
            <a:off x="8011180" y="3597993"/>
            <a:ext cx="3616133" cy="62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0954832F-BBC4-3D23-7E9E-AB657AC6C132}"/>
              </a:ext>
            </a:extLst>
          </p:cNvPr>
          <p:cNvSpPr txBox="1"/>
          <p:nvPr/>
        </p:nvSpPr>
        <p:spPr>
          <a:xfrm>
            <a:off x="653779" y="5650021"/>
            <a:ext cx="7202661"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655638" algn="l"/>
              </a:tabLst>
            </a:pPr>
            <a:r>
              <a:rPr lang="en-IE" sz="1200" b="1" dirty="0">
                <a:solidFill>
                  <a:srgbClr val="414141"/>
                </a:solidFill>
                <a:latin typeface="Calibri" panose="020F0502020204030204" pitchFamily="34" charset="0"/>
                <a:cs typeface="Calibri" panose="020F0502020204030204" pitchFamily="34" charset="0"/>
              </a:rPr>
              <a:t>Bron: </a:t>
            </a:r>
            <a:r>
              <a:rPr lang="en-IE" sz="1200" dirty="0">
                <a:solidFill>
                  <a:srgbClr val="45959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https://businessandplans.com/bed-and-breakfast-business-model-canvas-a-complete-guide/</a:t>
            </a:r>
            <a:endParaRPr lang="en-IE" sz="1200" dirty="0">
              <a:solidFill>
                <a:srgbClr val="459597"/>
              </a:solidFill>
              <a:latin typeface="Calibri" panose="020F0502020204030204" pitchFamily="34" charset="0"/>
              <a:cs typeface="Calibri" panose="020F0502020204030204" pitchFamily="34" charset="0"/>
            </a:endParaRPr>
          </a:p>
          <a:p>
            <a:pPr marL="668338">
              <a:tabLst>
                <a:tab pos="655638" algn="l"/>
              </a:tabLst>
            </a:pPr>
            <a:r>
              <a:rPr lang="en-IE" sz="1200" dirty="0">
                <a:solidFill>
                  <a:srgbClr val="459597"/>
                </a:solidFill>
                <a:latin typeface="Calibri" panose="020F0502020204030204" pitchFamily="34" charset="0"/>
                <a:cs typeface="Calibri" panose="020F0502020204030204" pitchFamily="34" charset="0"/>
              </a:rPr>
              <a:t> </a:t>
            </a:r>
            <a:r>
              <a:rPr lang="en-US" sz="1200" i="1" dirty="0">
                <a:solidFill>
                  <a:srgbClr val="45959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https://www.smartsheet.com/sites/default/files/2024-04/IC-Simple-Business-Model-Canvas-Template-for-Powerpoint-Example_Powerpoint.pptx?srsltid=AfmBOop_I2pyimagKBejfl-xt8tteTukVJU7-7NT-CG1nWOo8ROqfG6t</a:t>
            </a:r>
            <a:r>
              <a:rPr lang="en-US" sz="1200" i="1" dirty="0">
                <a:solidFill>
                  <a:srgbClr val="459597"/>
                </a:solidFill>
                <a:latin typeface="Calibri" panose="020F0502020204030204" pitchFamily="34" charset="0"/>
                <a:cs typeface="Calibri" panose="020F0502020204030204" pitchFamily="34" charset="0"/>
              </a:rPr>
              <a:t> </a:t>
            </a:r>
            <a:endParaRPr lang="en-IE" sz="1200" dirty="0">
              <a:solidFill>
                <a:srgbClr val="459597"/>
              </a:solidFill>
              <a:latin typeface="Calibri" panose="020F0502020204030204" pitchFamily="34" charset="0"/>
              <a:cs typeface="Calibri" panose="020F0502020204030204" pitchFamily="34" charset="0"/>
            </a:endParaRPr>
          </a:p>
          <a:p>
            <a:pPr>
              <a:tabLst>
                <a:tab pos="655638" algn="l"/>
              </a:tabLst>
            </a:pPr>
            <a:endParaRPr lang="en-IE" sz="1200" dirty="0">
              <a:solidFill>
                <a:srgbClr val="414141"/>
              </a:solidFill>
              <a:latin typeface="Calibri" panose="020F0502020204030204" pitchFamily="34" charset="0"/>
              <a:cs typeface="Calibri" panose="020F0502020204030204" pitchFamily="34" charset="0"/>
            </a:endParaRPr>
          </a:p>
        </p:txBody>
      </p:sp>
      <p:pic>
        <p:nvPicPr>
          <p:cNvPr id="12" name="Graphic 18" descr="Money outline">
            <a:extLst>
              <a:ext uri="{FF2B5EF4-FFF2-40B4-BE49-F238E27FC236}">
                <a16:creationId xmlns:a16="http://schemas.microsoft.com/office/drawing/2014/main" id="{C4A4F919-4DDD-06CF-57D1-FE019C4D7F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7805" y="2519270"/>
            <a:ext cx="904873" cy="904873"/>
          </a:xfrm>
          <a:prstGeom prst="rect">
            <a:avLst/>
          </a:prstGeom>
        </p:spPr>
      </p:pic>
    </p:spTree>
    <p:extLst>
      <p:ext uri="{BB962C8B-B14F-4D97-AF65-F5344CB8AC3E}">
        <p14:creationId xmlns:p14="http://schemas.microsoft.com/office/powerpoint/2010/main" val="2816255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29B74-CDBD-A3D8-0A93-9FB8D881668D}"/>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A455B65D-564F-4CFE-CC1B-B42D92CCCAE6}"/>
              </a:ext>
            </a:extLst>
          </p:cNvPr>
          <p:cNvSpPr/>
          <p:nvPr/>
        </p:nvSpPr>
        <p:spPr>
          <a:xfrm rot="5400000" flipH="1">
            <a:off x="7553359" y="2803242"/>
            <a:ext cx="4531778" cy="3616135"/>
          </a:xfrm>
          <a:custGeom>
            <a:avLst/>
            <a:gdLst>
              <a:gd name="connsiteX0" fmla="*/ 4531778 w 4531778"/>
              <a:gd name="connsiteY0" fmla="*/ 3364311 h 3616135"/>
              <a:gd name="connsiteX1" fmla="*/ 4531778 w 4531778"/>
              <a:gd name="connsiteY1" fmla="*/ 3026899 h 3616135"/>
              <a:gd name="connsiteX2" fmla="*/ 4531778 w 4531778"/>
              <a:gd name="connsiteY2" fmla="*/ 2975572 h 3616135"/>
              <a:gd name="connsiteX3" fmla="*/ 4531778 w 4531778"/>
              <a:gd name="connsiteY3" fmla="*/ 2778730 h 3616135"/>
              <a:gd name="connsiteX4" fmla="*/ 4531778 w 4531778"/>
              <a:gd name="connsiteY4" fmla="*/ 2638160 h 3616135"/>
              <a:gd name="connsiteX5" fmla="*/ 4531778 w 4531778"/>
              <a:gd name="connsiteY5" fmla="*/ 2441318 h 3616135"/>
              <a:gd name="connsiteX6" fmla="*/ 4531778 w 4531778"/>
              <a:gd name="connsiteY6" fmla="*/ 2389991 h 3616135"/>
              <a:gd name="connsiteX7" fmla="*/ 4531778 w 4531778"/>
              <a:gd name="connsiteY7" fmla="*/ 2052579 h 3616135"/>
              <a:gd name="connsiteX8" fmla="*/ 4531778 w 4531778"/>
              <a:gd name="connsiteY8" fmla="*/ 1311736 h 3616135"/>
              <a:gd name="connsiteX9" fmla="*/ 4531778 w 4531778"/>
              <a:gd name="connsiteY9" fmla="*/ 974322 h 3616135"/>
              <a:gd name="connsiteX10" fmla="*/ 4531778 w 4531778"/>
              <a:gd name="connsiteY10" fmla="*/ 922997 h 3616135"/>
              <a:gd name="connsiteX11" fmla="*/ 4531778 w 4531778"/>
              <a:gd name="connsiteY11" fmla="*/ 726154 h 3616135"/>
              <a:gd name="connsiteX12" fmla="*/ 4531778 w 4531778"/>
              <a:gd name="connsiteY12" fmla="*/ 585584 h 3616135"/>
              <a:gd name="connsiteX13" fmla="*/ 4531778 w 4531778"/>
              <a:gd name="connsiteY13" fmla="*/ 388740 h 3616135"/>
              <a:gd name="connsiteX14" fmla="*/ 4531778 w 4531778"/>
              <a:gd name="connsiteY14" fmla="*/ 337415 h 3616135"/>
              <a:gd name="connsiteX15" fmla="*/ 4531778 w 4531778"/>
              <a:gd name="connsiteY15" fmla="*/ 3 h 3616135"/>
              <a:gd name="connsiteX16" fmla="*/ 4210289 w 4531778"/>
              <a:gd name="connsiteY16" fmla="*/ 3 h 3616135"/>
              <a:gd name="connsiteX17" fmla="*/ 4127672 w 4531778"/>
              <a:gd name="connsiteY17" fmla="*/ 3 h 3616135"/>
              <a:gd name="connsiteX18" fmla="*/ 3998508 w 4531778"/>
              <a:gd name="connsiteY18" fmla="*/ 3 h 3616135"/>
              <a:gd name="connsiteX19" fmla="*/ 3806183 w 4531778"/>
              <a:gd name="connsiteY19" fmla="*/ 3 h 3616135"/>
              <a:gd name="connsiteX20" fmla="*/ 3677018 w 4531778"/>
              <a:gd name="connsiteY20" fmla="*/ 3 h 3616135"/>
              <a:gd name="connsiteX21" fmla="*/ 3594402 w 4531778"/>
              <a:gd name="connsiteY21" fmla="*/ 3 h 3616135"/>
              <a:gd name="connsiteX22" fmla="*/ 3432253 w 4531778"/>
              <a:gd name="connsiteY22" fmla="*/ 3 h 3616135"/>
              <a:gd name="connsiteX23" fmla="*/ 3272912 w 4531778"/>
              <a:gd name="connsiteY23" fmla="*/ 3 h 3616135"/>
              <a:gd name="connsiteX24" fmla="*/ 3110764 w 4531778"/>
              <a:gd name="connsiteY24" fmla="*/ 3 h 3616135"/>
              <a:gd name="connsiteX25" fmla="*/ 3028147 w 4531778"/>
              <a:gd name="connsiteY25" fmla="*/ 3 h 3616135"/>
              <a:gd name="connsiteX26" fmla="*/ 2992023 w 4531778"/>
              <a:gd name="connsiteY26" fmla="*/ 3 h 3616135"/>
              <a:gd name="connsiteX27" fmla="*/ 2965854 w 4531778"/>
              <a:gd name="connsiteY27" fmla="*/ 3 h 3616135"/>
              <a:gd name="connsiteX28" fmla="*/ 2965854 w 4531778"/>
              <a:gd name="connsiteY28" fmla="*/ 0 h 3616135"/>
              <a:gd name="connsiteX29" fmla="*/ 2644365 w 4531778"/>
              <a:gd name="connsiteY29" fmla="*/ 0 h 3616135"/>
              <a:gd name="connsiteX30" fmla="*/ 2561748 w 4531778"/>
              <a:gd name="connsiteY30" fmla="*/ 0 h 3616135"/>
              <a:gd name="connsiteX31" fmla="*/ 2432583 w 4531778"/>
              <a:gd name="connsiteY31" fmla="*/ 0 h 3616135"/>
              <a:gd name="connsiteX32" fmla="*/ 2240260 w 4531778"/>
              <a:gd name="connsiteY32" fmla="*/ 0 h 3616135"/>
              <a:gd name="connsiteX33" fmla="*/ 2191604 w 4531778"/>
              <a:gd name="connsiteY33" fmla="*/ 0 h 3616135"/>
              <a:gd name="connsiteX34" fmla="*/ 2191604 w 4531778"/>
              <a:gd name="connsiteY34" fmla="*/ 3 h 3616135"/>
              <a:gd name="connsiteX35" fmla="*/ 2173388 w 4531778"/>
              <a:gd name="connsiteY35" fmla="*/ 3 h 3616135"/>
              <a:gd name="connsiteX36" fmla="*/ 2137263 w 4531778"/>
              <a:gd name="connsiteY36" fmla="*/ 3 h 3616135"/>
              <a:gd name="connsiteX37" fmla="*/ 2054647 w 4531778"/>
              <a:gd name="connsiteY37" fmla="*/ 3 h 3616135"/>
              <a:gd name="connsiteX38" fmla="*/ 1892499 w 4531778"/>
              <a:gd name="connsiteY38" fmla="*/ 3 h 3616135"/>
              <a:gd name="connsiteX39" fmla="*/ 1866329 w 4531778"/>
              <a:gd name="connsiteY39" fmla="*/ 3 h 3616135"/>
              <a:gd name="connsiteX40" fmla="*/ 1866329 w 4531778"/>
              <a:gd name="connsiteY40" fmla="*/ 0 h 3616135"/>
              <a:gd name="connsiteX41" fmla="*/ 1544840 w 4531778"/>
              <a:gd name="connsiteY41" fmla="*/ 0 h 3616135"/>
              <a:gd name="connsiteX42" fmla="*/ 1462223 w 4531778"/>
              <a:gd name="connsiteY42" fmla="*/ 0 h 3616135"/>
              <a:gd name="connsiteX43" fmla="*/ 1426098 w 4531778"/>
              <a:gd name="connsiteY43" fmla="*/ 0 h 3616135"/>
              <a:gd name="connsiteX44" fmla="*/ 1333058 w 4531778"/>
              <a:gd name="connsiteY44" fmla="*/ 0 h 3616135"/>
              <a:gd name="connsiteX45" fmla="*/ 1140735 w 4531778"/>
              <a:gd name="connsiteY45" fmla="*/ 0 h 3616135"/>
              <a:gd name="connsiteX46" fmla="*/ 1104610 w 4531778"/>
              <a:gd name="connsiteY46" fmla="*/ 0 h 3616135"/>
              <a:gd name="connsiteX47" fmla="*/ 1099527 w 4531778"/>
              <a:gd name="connsiteY47" fmla="*/ 0 h 3616135"/>
              <a:gd name="connsiteX48" fmla="*/ 1092078 w 4531778"/>
              <a:gd name="connsiteY48" fmla="*/ 0 h 3616135"/>
              <a:gd name="connsiteX49" fmla="*/ 1092078 w 4531778"/>
              <a:gd name="connsiteY49" fmla="*/ 3 h 3616135"/>
              <a:gd name="connsiteX50" fmla="*/ 1037738 w 4531778"/>
              <a:gd name="connsiteY50" fmla="*/ 3 h 3616135"/>
              <a:gd name="connsiteX51" fmla="*/ 955121 w 4531778"/>
              <a:gd name="connsiteY51" fmla="*/ 3 h 3616135"/>
              <a:gd name="connsiteX52" fmla="*/ 633632 w 4531778"/>
              <a:gd name="connsiteY52" fmla="*/ 3 h 3616135"/>
              <a:gd name="connsiteX53" fmla="*/ 326573 w 4531778"/>
              <a:gd name="connsiteY53" fmla="*/ 3 h 3616135"/>
              <a:gd name="connsiteX54" fmla="*/ 326573 w 4531778"/>
              <a:gd name="connsiteY54" fmla="*/ 0 h 3616135"/>
              <a:gd name="connsiteX55" fmla="*/ 5085 w 4531778"/>
              <a:gd name="connsiteY55" fmla="*/ 0 h 3616135"/>
              <a:gd name="connsiteX56" fmla="*/ 1 w 4531778"/>
              <a:gd name="connsiteY56" fmla="*/ 0 h 3616135"/>
              <a:gd name="connsiteX57" fmla="*/ 1 w 4531778"/>
              <a:gd name="connsiteY57" fmla="*/ 28076 h 3616135"/>
              <a:gd name="connsiteX58" fmla="*/ 1 w 4531778"/>
              <a:gd name="connsiteY58" fmla="*/ 349565 h 3616135"/>
              <a:gd name="connsiteX59" fmla="*/ 0 w 4531778"/>
              <a:gd name="connsiteY59" fmla="*/ 349565 h 3616135"/>
              <a:gd name="connsiteX60" fmla="*/ 0 w 4531778"/>
              <a:gd name="connsiteY60" fmla="*/ 656625 h 3616135"/>
              <a:gd name="connsiteX61" fmla="*/ 0 w 4531778"/>
              <a:gd name="connsiteY61" fmla="*/ 935146 h 3616135"/>
              <a:gd name="connsiteX62" fmla="*/ 0 w 4531778"/>
              <a:gd name="connsiteY62" fmla="*/ 978112 h 3616135"/>
              <a:gd name="connsiteX63" fmla="*/ 0 w 4531778"/>
              <a:gd name="connsiteY63" fmla="*/ 1060729 h 3616135"/>
              <a:gd name="connsiteX64" fmla="*/ 0 w 4531778"/>
              <a:gd name="connsiteY64" fmla="*/ 1115069 h 3616135"/>
              <a:gd name="connsiteX65" fmla="*/ 0 w 4531778"/>
              <a:gd name="connsiteY65" fmla="*/ 1242206 h 3616135"/>
              <a:gd name="connsiteX66" fmla="*/ 0 w 4531778"/>
              <a:gd name="connsiteY66" fmla="*/ 1563693 h 3616135"/>
              <a:gd name="connsiteX67" fmla="*/ 0 w 4531778"/>
              <a:gd name="connsiteY67" fmla="*/ 1646311 h 3616135"/>
              <a:gd name="connsiteX68" fmla="*/ 0 w 4531778"/>
              <a:gd name="connsiteY68" fmla="*/ 1700650 h 3616135"/>
              <a:gd name="connsiteX69" fmla="*/ 1 w 4531778"/>
              <a:gd name="connsiteY69" fmla="*/ 1700650 h 3616135"/>
              <a:gd name="connsiteX70" fmla="*/ 1 w 4531778"/>
              <a:gd name="connsiteY70" fmla="*/ 1749306 h 3616135"/>
              <a:gd name="connsiteX71" fmla="*/ 1 w 4531778"/>
              <a:gd name="connsiteY71" fmla="*/ 1889320 h 3616135"/>
              <a:gd name="connsiteX72" fmla="*/ 0 w 4531778"/>
              <a:gd name="connsiteY72" fmla="*/ 1889320 h 3616135"/>
              <a:gd name="connsiteX73" fmla="*/ 0 w 4531778"/>
              <a:gd name="connsiteY73" fmla="*/ 1915489 h 3616135"/>
              <a:gd name="connsiteX74" fmla="*/ 0 w 4531778"/>
              <a:gd name="connsiteY74" fmla="*/ 2196379 h 3616135"/>
              <a:gd name="connsiteX75" fmla="*/ 0 w 4531778"/>
              <a:gd name="connsiteY75" fmla="*/ 2474901 h 3616135"/>
              <a:gd name="connsiteX76" fmla="*/ 0 w 4531778"/>
              <a:gd name="connsiteY76" fmla="*/ 2501070 h 3616135"/>
              <a:gd name="connsiteX77" fmla="*/ 0 w 4531778"/>
              <a:gd name="connsiteY77" fmla="*/ 2517868 h 3616135"/>
              <a:gd name="connsiteX78" fmla="*/ 0 w 4531778"/>
              <a:gd name="connsiteY78" fmla="*/ 2600484 h 3616135"/>
              <a:gd name="connsiteX79" fmla="*/ 0 w 4531778"/>
              <a:gd name="connsiteY79" fmla="*/ 2729649 h 3616135"/>
              <a:gd name="connsiteX80" fmla="*/ 0 w 4531778"/>
              <a:gd name="connsiteY80" fmla="*/ 2781959 h 3616135"/>
              <a:gd name="connsiteX81" fmla="*/ 0 w 4531778"/>
              <a:gd name="connsiteY81" fmla="*/ 2921973 h 3616135"/>
              <a:gd name="connsiteX82" fmla="*/ 0 w 4531778"/>
              <a:gd name="connsiteY82" fmla="*/ 3030554 h 3616135"/>
              <a:gd name="connsiteX83" fmla="*/ 0 w 4531778"/>
              <a:gd name="connsiteY83" fmla="*/ 3103449 h 3616135"/>
              <a:gd name="connsiteX84" fmla="*/ 0 w 4531778"/>
              <a:gd name="connsiteY84" fmla="*/ 3186065 h 3616135"/>
              <a:gd name="connsiteX85" fmla="*/ 0 w 4531778"/>
              <a:gd name="connsiteY85" fmla="*/ 3315230 h 3616135"/>
              <a:gd name="connsiteX86" fmla="*/ 0 w 4531778"/>
              <a:gd name="connsiteY86" fmla="*/ 3507554 h 3616135"/>
              <a:gd name="connsiteX87" fmla="*/ 0 w 4531778"/>
              <a:gd name="connsiteY87" fmla="*/ 3616135 h 3616135"/>
              <a:gd name="connsiteX88" fmla="*/ 38914 w 4531778"/>
              <a:gd name="connsiteY88" fmla="*/ 3616135 h 3616135"/>
              <a:gd name="connsiteX89" fmla="*/ 38915 w 4531778"/>
              <a:gd name="connsiteY89" fmla="*/ 3616135 h 3616135"/>
              <a:gd name="connsiteX90" fmla="*/ 345972 w 4531778"/>
              <a:gd name="connsiteY90" fmla="*/ 3616135 h 3616135"/>
              <a:gd name="connsiteX91" fmla="*/ 667460 w 4531778"/>
              <a:gd name="connsiteY91" fmla="*/ 3616135 h 3616135"/>
              <a:gd name="connsiteX92" fmla="*/ 750077 w 4531778"/>
              <a:gd name="connsiteY92" fmla="*/ 3616135 h 3616135"/>
              <a:gd name="connsiteX93" fmla="*/ 879241 w 4531778"/>
              <a:gd name="connsiteY93" fmla="*/ 3616135 h 3616135"/>
              <a:gd name="connsiteX94" fmla="*/ 1071566 w 4531778"/>
              <a:gd name="connsiteY94" fmla="*/ 3616135 h 3616135"/>
              <a:gd name="connsiteX95" fmla="*/ 1092078 w 4531778"/>
              <a:gd name="connsiteY95" fmla="*/ 3616135 h 3616135"/>
              <a:gd name="connsiteX96" fmla="*/ 1099525 w 4531778"/>
              <a:gd name="connsiteY96" fmla="*/ 3616135 h 3616135"/>
              <a:gd name="connsiteX97" fmla="*/ 1138439 w 4531778"/>
              <a:gd name="connsiteY97" fmla="*/ 3616135 h 3616135"/>
              <a:gd name="connsiteX98" fmla="*/ 1138440 w 4531778"/>
              <a:gd name="connsiteY98" fmla="*/ 3616135 h 3616135"/>
              <a:gd name="connsiteX99" fmla="*/ 1174564 w 4531778"/>
              <a:gd name="connsiteY99" fmla="*/ 3616135 h 3616135"/>
              <a:gd name="connsiteX100" fmla="*/ 1174565 w 4531778"/>
              <a:gd name="connsiteY100" fmla="*/ 3616135 h 3616135"/>
              <a:gd name="connsiteX101" fmla="*/ 1200731 w 4531778"/>
              <a:gd name="connsiteY101" fmla="*/ 3616135 h 3616135"/>
              <a:gd name="connsiteX102" fmla="*/ 1257181 w 4531778"/>
              <a:gd name="connsiteY102" fmla="*/ 3616135 h 3616135"/>
              <a:gd name="connsiteX103" fmla="*/ 1257181 w 4531778"/>
              <a:gd name="connsiteY103" fmla="*/ 3616135 h 3616135"/>
              <a:gd name="connsiteX104" fmla="*/ 1283349 w 4531778"/>
              <a:gd name="connsiteY104" fmla="*/ 3616135 h 3616135"/>
              <a:gd name="connsiteX105" fmla="*/ 1445497 w 4531778"/>
              <a:gd name="connsiteY105" fmla="*/ 3616135 h 3616135"/>
              <a:gd name="connsiteX106" fmla="*/ 1578669 w 4531778"/>
              <a:gd name="connsiteY106" fmla="*/ 3616135 h 3616135"/>
              <a:gd name="connsiteX107" fmla="*/ 1578671 w 4531778"/>
              <a:gd name="connsiteY107" fmla="*/ 3616135 h 3616135"/>
              <a:gd name="connsiteX108" fmla="*/ 1604836 w 4531778"/>
              <a:gd name="connsiteY108" fmla="*/ 3616135 h 3616135"/>
              <a:gd name="connsiteX109" fmla="*/ 1766985 w 4531778"/>
              <a:gd name="connsiteY109" fmla="*/ 3616135 h 3616135"/>
              <a:gd name="connsiteX110" fmla="*/ 1849602 w 4531778"/>
              <a:gd name="connsiteY110" fmla="*/ 3616135 h 3616135"/>
              <a:gd name="connsiteX111" fmla="*/ 1885727 w 4531778"/>
              <a:gd name="connsiteY111" fmla="*/ 3616135 h 3616135"/>
              <a:gd name="connsiteX112" fmla="*/ 1978766 w 4531778"/>
              <a:gd name="connsiteY112" fmla="*/ 3616135 h 3616135"/>
              <a:gd name="connsiteX113" fmla="*/ 2171091 w 4531778"/>
              <a:gd name="connsiteY113" fmla="*/ 3616135 h 3616135"/>
              <a:gd name="connsiteX114" fmla="*/ 2191603 w 4531778"/>
              <a:gd name="connsiteY114" fmla="*/ 3616135 h 3616135"/>
              <a:gd name="connsiteX115" fmla="*/ 2207215 w 4531778"/>
              <a:gd name="connsiteY115" fmla="*/ 3616135 h 3616135"/>
              <a:gd name="connsiteX116" fmla="*/ 2274089 w 4531778"/>
              <a:gd name="connsiteY116" fmla="*/ 3616135 h 3616135"/>
              <a:gd name="connsiteX117" fmla="*/ 2274090 w 4531778"/>
              <a:gd name="connsiteY117" fmla="*/ 3616135 h 3616135"/>
              <a:gd name="connsiteX118" fmla="*/ 2289833 w 4531778"/>
              <a:gd name="connsiteY118" fmla="*/ 3616135 h 3616135"/>
              <a:gd name="connsiteX119" fmla="*/ 2300256 w 4531778"/>
              <a:gd name="connsiteY119" fmla="*/ 3616135 h 3616135"/>
              <a:gd name="connsiteX120" fmla="*/ 2356706 w 4531778"/>
              <a:gd name="connsiteY120" fmla="*/ 3616135 h 3616135"/>
              <a:gd name="connsiteX121" fmla="*/ 2356706 w 4531778"/>
              <a:gd name="connsiteY121" fmla="*/ 3616135 h 3616135"/>
              <a:gd name="connsiteX122" fmla="*/ 2382874 w 4531778"/>
              <a:gd name="connsiteY122" fmla="*/ 3616135 h 3616135"/>
              <a:gd name="connsiteX123" fmla="*/ 2418997 w 4531778"/>
              <a:gd name="connsiteY123" fmla="*/ 3616135 h 3616135"/>
              <a:gd name="connsiteX124" fmla="*/ 2611322 w 4531778"/>
              <a:gd name="connsiteY124" fmla="*/ 3616135 h 3616135"/>
              <a:gd name="connsiteX125" fmla="*/ 2678193 w 4531778"/>
              <a:gd name="connsiteY125" fmla="*/ 3616135 h 3616135"/>
              <a:gd name="connsiteX126" fmla="*/ 2678196 w 4531778"/>
              <a:gd name="connsiteY126" fmla="*/ 3616135 h 3616135"/>
              <a:gd name="connsiteX127" fmla="*/ 2704361 w 4531778"/>
              <a:gd name="connsiteY127" fmla="*/ 3616135 h 3616135"/>
              <a:gd name="connsiteX128" fmla="*/ 2740485 w 4531778"/>
              <a:gd name="connsiteY128" fmla="*/ 3616135 h 3616135"/>
              <a:gd name="connsiteX129" fmla="*/ 2823103 w 4531778"/>
              <a:gd name="connsiteY129" fmla="*/ 3616135 h 3616135"/>
              <a:gd name="connsiteX130" fmla="*/ 2985252 w 4531778"/>
              <a:gd name="connsiteY130" fmla="*/ 3616135 h 3616135"/>
              <a:gd name="connsiteX131" fmla="*/ 3144591 w 4531778"/>
              <a:gd name="connsiteY131" fmla="*/ 3616135 h 3616135"/>
              <a:gd name="connsiteX132" fmla="*/ 3306740 w 4531778"/>
              <a:gd name="connsiteY132" fmla="*/ 3616135 h 3616135"/>
              <a:gd name="connsiteX133" fmla="*/ 3389358 w 4531778"/>
              <a:gd name="connsiteY133" fmla="*/ 3616135 h 3616135"/>
              <a:gd name="connsiteX134" fmla="*/ 3518522 w 4531778"/>
              <a:gd name="connsiteY134" fmla="*/ 3616135 h 3616135"/>
              <a:gd name="connsiteX135" fmla="*/ 3710846 w 4531778"/>
              <a:gd name="connsiteY135" fmla="*/ 3616135 h 3616135"/>
              <a:gd name="connsiteX136" fmla="*/ 3840010 w 4531778"/>
              <a:gd name="connsiteY136" fmla="*/ 3616135 h 3616135"/>
              <a:gd name="connsiteX137" fmla="*/ 3922628 w 4531778"/>
              <a:gd name="connsiteY137" fmla="*/ 3616135 h 3616135"/>
              <a:gd name="connsiteX138" fmla="*/ 4244116 w 4531778"/>
              <a:gd name="connsiteY138" fmla="*/ 3616135 h 3616135"/>
              <a:gd name="connsiteX139" fmla="*/ 4531778 w 4531778"/>
              <a:gd name="connsiteY139" fmla="*/ 3364311 h 36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31778" h="3616135">
                <a:moveTo>
                  <a:pt x="4531778" y="3364311"/>
                </a:moveTo>
                <a:lnTo>
                  <a:pt x="4531778" y="3026899"/>
                </a:lnTo>
                <a:lnTo>
                  <a:pt x="4531778" y="2975572"/>
                </a:lnTo>
                <a:lnTo>
                  <a:pt x="4531778" y="2778730"/>
                </a:lnTo>
                <a:lnTo>
                  <a:pt x="4531778" y="2638160"/>
                </a:lnTo>
                <a:lnTo>
                  <a:pt x="4531778" y="2441318"/>
                </a:lnTo>
                <a:lnTo>
                  <a:pt x="4531778" y="2389991"/>
                </a:lnTo>
                <a:lnTo>
                  <a:pt x="4531778" y="2052579"/>
                </a:lnTo>
                <a:lnTo>
                  <a:pt x="4531778" y="1311736"/>
                </a:lnTo>
                <a:lnTo>
                  <a:pt x="4531778" y="974322"/>
                </a:lnTo>
                <a:lnTo>
                  <a:pt x="4531778" y="922997"/>
                </a:lnTo>
                <a:lnTo>
                  <a:pt x="4531778" y="726154"/>
                </a:lnTo>
                <a:lnTo>
                  <a:pt x="4531778" y="585584"/>
                </a:lnTo>
                <a:lnTo>
                  <a:pt x="4531778" y="388740"/>
                </a:lnTo>
                <a:lnTo>
                  <a:pt x="4531778" y="337415"/>
                </a:lnTo>
                <a:lnTo>
                  <a:pt x="4531778" y="3"/>
                </a:lnTo>
                <a:lnTo>
                  <a:pt x="4210289" y="3"/>
                </a:lnTo>
                <a:lnTo>
                  <a:pt x="4127672" y="3"/>
                </a:lnTo>
                <a:lnTo>
                  <a:pt x="3998508" y="3"/>
                </a:lnTo>
                <a:lnTo>
                  <a:pt x="3806183" y="3"/>
                </a:lnTo>
                <a:lnTo>
                  <a:pt x="3677018" y="3"/>
                </a:lnTo>
                <a:lnTo>
                  <a:pt x="3594402" y="3"/>
                </a:lnTo>
                <a:lnTo>
                  <a:pt x="3432253" y="3"/>
                </a:lnTo>
                <a:lnTo>
                  <a:pt x="3272912" y="3"/>
                </a:lnTo>
                <a:lnTo>
                  <a:pt x="3110764" y="3"/>
                </a:lnTo>
                <a:lnTo>
                  <a:pt x="3028147" y="3"/>
                </a:lnTo>
                <a:lnTo>
                  <a:pt x="2992023" y="3"/>
                </a:lnTo>
                <a:lnTo>
                  <a:pt x="2965854" y="3"/>
                </a:lnTo>
                <a:lnTo>
                  <a:pt x="2965854" y="0"/>
                </a:lnTo>
                <a:lnTo>
                  <a:pt x="2644365" y="0"/>
                </a:lnTo>
                <a:lnTo>
                  <a:pt x="2561748" y="0"/>
                </a:lnTo>
                <a:lnTo>
                  <a:pt x="2432583" y="0"/>
                </a:lnTo>
                <a:lnTo>
                  <a:pt x="2240260" y="0"/>
                </a:lnTo>
                <a:lnTo>
                  <a:pt x="2191604" y="0"/>
                </a:lnTo>
                <a:lnTo>
                  <a:pt x="2191604" y="3"/>
                </a:lnTo>
                <a:lnTo>
                  <a:pt x="2173388" y="3"/>
                </a:lnTo>
                <a:lnTo>
                  <a:pt x="2137263" y="3"/>
                </a:lnTo>
                <a:lnTo>
                  <a:pt x="2054647" y="3"/>
                </a:lnTo>
                <a:lnTo>
                  <a:pt x="1892499" y="3"/>
                </a:lnTo>
                <a:lnTo>
                  <a:pt x="1866329" y="3"/>
                </a:lnTo>
                <a:lnTo>
                  <a:pt x="1866329" y="0"/>
                </a:lnTo>
                <a:lnTo>
                  <a:pt x="1544840" y="0"/>
                </a:lnTo>
                <a:lnTo>
                  <a:pt x="1462223" y="0"/>
                </a:lnTo>
                <a:lnTo>
                  <a:pt x="1426098" y="0"/>
                </a:lnTo>
                <a:lnTo>
                  <a:pt x="1333058" y="0"/>
                </a:lnTo>
                <a:lnTo>
                  <a:pt x="1140735" y="0"/>
                </a:lnTo>
                <a:lnTo>
                  <a:pt x="1104610" y="0"/>
                </a:lnTo>
                <a:lnTo>
                  <a:pt x="1099527" y="0"/>
                </a:lnTo>
                <a:lnTo>
                  <a:pt x="1092078" y="0"/>
                </a:lnTo>
                <a:lnTo>
                  <a:pt x="1092078" y="3"/>
                </a:lnTo>
                <a:lnTo>
                  <a:pt x="1037738" y="3"/>
                </a:lnTo>
                <a:lnTo>
                  <a:pt x="955121" y="3"/>
                </a:lnTo>
                <a:lnTo>
                  <a:pt x="633632" y="3"/>
                </a:lnTo>
                <a:lnTo>
                  <a:pt x="326573" y="3"/>
                </a:lnTo>
                <a:lnTo>
                  <a:pt x="326573" y="0"/>
                </a:lnTo>
                <a:lnTo>
                  <a:pt x="5085" y="0"/>
                </a:lnTo>
                <a:lnTo>
                  <a:pt x="1" y="0"/>
                </a:lnTo>
                <a:lnTo>
                  <a:pt x="1" y="28076"/>
                </a:lnTo>
                <a:lnTo>
                  <a:pt x="1" y="349565"/>
                </a:lnTo>
                <a:lnTo>
                  <a:pt x="0" y="349565"/>
                </a:lnTo>
                <a:lnTo>
                  <a:pt x="0" y="656625"/>
                </a:lnTo>
                <a:lnTo>
                  <a:pt x="0" y="935146"/>
                </a:lnTo>
                <a:lnTo>
                  <a:pt x="0" y="978112"/>
                </a:lnTo>
                <a:lnTo>
                  <a:pt x="0" y="1060729"/>
                </a:lnTo>
                <a:lnTo>
                  <a:pt x="0" y="1115069"/>
                </a:lnTo>
                <a:lnTo>
                  <a:pt x="0" y="1242206"/>
                </a:lnTo>
                <a:lnTo>
                  <a:pt x="0" y="1563693"/>
                </a:lnTo>
                <a:lnTo>
                  <a:pt x="0" y="1646311"/>
                </a:lnTo>
                <a:lnTo>
                  <a:pt x="0" y="1700650"/>
                </a:lnTo>
                <a:lnTo>
                  <a:pt x="1" y="1700650"/>
                </a:lnTo>
                <a:lnTo>
                  <a:pt x="1" y="1749306"/>
                </a:lnTo>
                <a:lnTo>
                  <a:pt x="1" y="1889320"/>
                </a:lnTo>
                <a:lnTo>
                  <a:pt x="0" y="1889320"/>
                </a:lnTo>
                <a:lnTo>
                  <a:pt x="0" y="1915489"/>
                </a:lnTo>
                <a:lnTo>
                  <a:pt x="0" y="2196379"/>
                </a:lnTo>
                <a:lnTo>
                  <a:pt x="0" y="2474901"/>
                </a:lnTo>
                <a:lnTo>
                  <a:pt x="0" y="2501070"/>
                </a:lnTo>
                <a:lnTo>
                  <a:pt x="0" y="2517868"/>
                </a:lnTo>
                <a:lnTo>
                  <a:pt x="0" y="2600484"/>
                </a:lnTo>
                <a:lnTo>
                  <a:pt x="0" y="2729649"/>
                </a:lnTo>
                <a:lnTo>
                  <a:pt x="0" y="2781959"/>
                </a:lnTo>
                <a:lnTo>
                  <a:pt x="0" y="2921973"/>
                </a:lnTo>
                <a:lnTo>
                  <a:pt x="0" y="3030554"/>
                </a:lnTo>
                <a:lnTo>
                  <a:pt x="0" y="3103449"/>
                </a:lnTo>
                <a:lnTo>
                  <a:pt x="0" y="3186065"/>
                </a:lnTo>
                <a:lnTo>
                  <a:pt x="0" y="3315230"/>
                </a:lnTo>
                <a:lnTo>
                  <a:pt x="0" y="3507554"/>
                </a:lnTo>
                <a:lnTo>
                  <a:pt x="0" y="3616135"/>
                </a:lnTo>
                <a:lnTo>
                  <a:pt x="38914" y="3616135"/>
                </a:lnTo>
                <a:lnTo>
                  <a:pt x="38915" y="3616135"/>
                </a:lnTo>
                <a:lnTo>
                  <a:pt x="345972" y="3616135"/>
                </a:lnTo>
                <a:lnTo>
                  <a:pt x="667460" y="3616135"/>
                </a:lnTo>
                <a:lnTo>
                  <a:pt x="750077" y="3616135"/>
                </a:lnTo>
                <a:lnTo>
                  <a:pt x="879241" y="3616135"/>
                </a:lnTo>
                <a:lnTo>
                  <a:pt x="1071566" y="3616135"/>
                </a:lnTo>
                <a:lnTo>
                  <a:pt x="1092078" y="3616135"/>
                </a:lnTo>
                <a:lnTo>
                  <a:pt x="1099525" y="3616135"/>
                </a:lnTo>
                <a:lnTo>
                  <a:pt x="1138439" y="3616135"/>
                </a:lnTo>
                <a:lnTo>
                  <a:pt x="1138440" y="3616135"/>
                </a:lnTo>
                <a:lnTo>
                  <a:pt x="1174564" y="3616135"/>
                </a:lnTo>
                <a:lnTo>
                  <a:pt x="1174565" y="3616135"/>
                </a:lnTo>
                <a:lnTo>
                  <a:pt x="1200731" y="3616135"/>
                </a:lnTo>
                <a:lnTo>
                  <a:pt x="1257181" y="3616135"/>
                </a:lnTo>
                <a:lnTo>
                  <a:pt x="1257181" y="3616135"/>
                </a:lnTo>
                <a:lnTo>
                  <a:pt x="1283349" y="3616135"/>
                </a:lnTo>
                <a:lnTo>
                  <a:pt x="1445497" y="3616135"/>
                </a:lnTo>
                <a:lnTo>
                  <a:pt x="1578669" y="3616135"/>
                </a:lnTo>
                <a:lnTo>
                  <a:pt x="1578671" y="3616135"/>
                </a:lnTo>
                <a:lnTo>
                  <a:pt x="1604836" y="3616135"/>
                </a:lnTo>
                <a:lnTo>
                  <a:pt x="1766985" y="3616135"/>
                </a:lnTo>
                <a:lnTo>
                  <a:pt x="1849602" y="3616135"/>
                </a:lnTo>
                <a:lnTo>
                  <a:pt x="1885727" y="3616135"/>
                </a:lnTo>
                <a:lnTo>
                  <a:pt x="1978766" y="3616135"/>
                </a:lnTo>
                <a:lnTo>
                  <a:pt x="2171091" y="3616135"/>
                </a:lnTo>
                <a:lnTo>
                  <a:pt x="2191603" y="3616135"/>
                </a:lnTo>
                <a:lnTo>
                  <a:pt x="2207215" y="3616135"/>
                </a:lnTo>
                <a:lnTo>
                  <a:pt x="2274089" y="3616135"/>
                </a:lnTo>
                <a:lnTo>
                  <a:pt x="2274090" y="3616135"/>
                </a:lnTo>
                <a:lnTo>
                  <a:pt x="2289833" y="3616135"/>
                </a:lnTo>
                <a:lnTo>
                  <a:pt x="2300256" y="3616135"/>
                </a:lnTo>
                <a:lnTo>
                  <a:pt x="2356706" y="3616135"/>
                </a:lnTo>
                <a:lnTo>
                  <a:pt x="2356706" y="3616135"/>
                </a:lnTo>
                <a:lnTo>
                  <a:pt x="2382874" y="3616135"/>
                </a:lnTo>
                <a:lnTo>
                  <a:pt x="2418997" y="3616135"/>
                </a:lnTo>
                <a:lnTo>
                  <a:pt x="2611322" y="3616135"/>
                </a:lnTo>
                <a:lnTo>
                  <a:pt x="2678193" y="3616135"/>
                </a:lnTo>
                <a:lnTo>
                  <a:pt x="2678196" y="3616135"/>
                </a:lnTo>
                <a:lnTo>
                  <a:pt x="2704361" y="3616135"/>
                </a:lnTo>
                <a:lnTo>
                  <a:pt x="2740485" y="3616135"/>
                </a:lnTo>
                <a:lnTo>
                  <a:pt x="2823103" y="3616135"/>
                </a:lnTo>
                <a:lnTo>
                  <a:pt x="2985252" y="3616135"/>
                </a:lnTo>
                <a:lnTo>
                  <a:pt x="3144591" y="3616135"/>
                </a:lnTo>
                <a:lnTo>
                  <a:pt x="3306740" y="3616135"/>
                </a:lnTo>
                <a:lnTo>
                  <a:pt x="3389358" y="3616135"/>
                </a:lnTo>
                <a:lnTo>
                  <a:pt x="3518522" y="3616135"/>
                </a:lnTo>
                <a:lnTo>
                  <a:pt x="3710846" y="3616135"/>
                </a:lnTo>
                <a:lnTo>
                  <a:pt x="3840010" y="3616135"/>
                </a:lnTo>
                <a:lnTo>
                  <a:pt x="3922628" y="3616135"/>
                </a:lnTo>
                <a:lnTo>
                  <a:pt x="4244116" y="3616135"/>
                </a:lnTo>
                <a:cubicBezTo>
                  <a:pt x="4403509" y="3616135"/>
                  <a:pt x="4531778" y="3503021"/>
                  <a:pt x="4531778" y="3364311"/>
                </a:cubicBezTo>
                <a:close/>
              </a:path>
            </a:pathLst>
          </a:custGeom>
          <a:solidFill>
            <a:srgbClr val="FBA63B"/>
          </a:solidFill>
          <a:ln w="24491"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031BB631-8625-493B-8E47-6A4A027207F5}"/>
              </a:ext>
            </a:extLst>
          </p:cNvPr>
          <p:cNvSpPr>
            <a:spLocks noGrp="1"/>
          </p:cNvSpPr>
          <p:nvPr>
            <p:ph type="body" sz="quarter" idx="16"/>
          </p:nvPr>
        </p:nvSpPr>
        <p:spPr>
          <a:xfrm>
            <a:off x="653780" y="195031"/>
            <a:ext cx="10430375" cy="803654"/>
          </a:xfrm>
        </p:spPr>
        <p:txBody>
          <a:bodyPr/>
          <a:lstStyle/>
          <a:p>
            <a:pPr>
              <a:lnSpc>
                <a:spcPts val="3720"/>
              </a:lnSpc>
            </a:pPr>
            <a:r>
              <a:rPr lang="en-US" dirty="0"/>
              <a:t>Leer hoe u uw ideeën op belangrijke gebieden in kaart kunt brengen</a:t>
            </a:r>
          </a:p>
          <a:p>
            <a:pPr>
              <a:lnSpc>
                <a:spcPts val="3720"/>
              </a:lnSpc>
            </a:pPr>
            <a:endParaRPr lang="en-US" dirty="0"/>
          </a:p>
        </p:txBody>
      </p:sp>
      <p:sp>
        <p:nvSpPr>
          <p:cNvPr id="6" name="Text Placeholder 5">
            <a:extLst>
              <a:ext uri="{FF2B5EF4-FFF2-40B4-BE49-F238E27FC236}">
                <a16:creationId xmlns:a16="http://schemas.microsoft.com/office/drawing/2014/main" id="{C6E7534A-E6E0-40C8-EB8D-D3E10D61E359}"/>
              </a:ext>
            </a:extLst>
          </p:cNvPr>
          <p:cNvSpPr>
            <a:spLocks noGrp="1"/>
          </p:cNvSpPr>
          <p:nvPr>
            <p:ph type="body" sz="quarter" idx="19"/>
          </p:nvPr>
        </p:nvSpPr>
        <p:spPr>
          <a:xfrm>
            <a:off x="653778" y="1364746"/>
            <a:ext cx="7461521" cy="803654"/>
          </a:xfrm>
        </p:spPr>
        <p:txBody>
          <a:bodyPr/>
          <a:lstStyle/>
          <a:p>
            <a:pPr>
              <a:lnSpc>
                <a:spcPts val="2900"/>
              </a:lnSpc>
            </a:pPr>
            <a:r>
              <a:rPr lang="en-US" dirty="0"/>
              <a:t>Belangrijke partnerschappen: met wie gaat u samenwerken om succes te boeken?</a:t>
            </a:r>
          </a:p>
          <a:p>
            <a:pPr>
              <a:lnSpc>
                <a:spcPts val="2900"/>
              </a:lnSpc>
            </a:pPr>
            <a:endParaRPr lang="en-US" dirty="0"/>
          </a:p>
          <a:p>
            <a:pPr>
              <a:lnSpc>
                <a:spcPts val="2900"/>
              </a:lnSpc>
            </a:pPr>
            <a:endParaRPr lang="en-US" dirty="0"/>
          </a:p>
        </p:txBody>
      </p:sp>
      <p:cxnSp>
        <p:nvCxnSpPr>
          <p:cNvPr id="2" name="Straight Connector 1">
            <a:extLst>
              <a:ext uri="{FF2B5EF4-FFF2-40B4-BE49-F238E27FC236}">
                <a16:creationId xmlns:a16="http://schemas.microsoft.com/office/drawing/2014/main" id="{2B8CE830-6C21-BFCF-D5BC-9393A099E96C}"/>
              </a:ext>
            </a:extLst>
          </p:cNvPr>
          <p:cNvCxnSpPr>
            <a:cxnSpLocks/>
          </p:cNvCxnSpPr>
          <p:nvPr/>
        </p:nvCxnSpPr>
        <p:spPr>
          <a:xfrm>
            <a:off x="0" y="1207979"/>
            <a:ext cx="1108415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0FD74F54-211E-4450-2108-6F32A4C1D3C0}"/>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22</a:t>
            </a:fld>
            <a:endParaRPr lang="fr-CA" sz="1200" dirty="0"/>
          </a:p>
        </p:txBody>
      </p:sp>
      <p:sp>
        <p:nvSpPr>
          <p:cNvPr id="10" name="Text Placeholder 4">
            <a:extLst>
              <a:ext uri="{FF2B5EF4-FFF2-40B4-BE49-F238E27FC236}">
                <a16:creationId xmlns:a16="http://schemas.microsoft.com/office/drawing/2014/main" id="{358699E2-C338-FBA0-5AB9-79C1317DD7DB}"/>
              </a:ext>
            </a:extLst>
          </p:cNvPr>
          <p:cNvSpPr txBox="1">
            <a:spLocks/>
          </p:cNvSpPr>
          <p:nvPr/>
        </p:nvSpPr>
        <p:spPr>
          <a:xfrm>
            <a:off x="653779" y="2369043"/>
            <a:ext cx="7202661" cy="4085950"/>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240"/>
              </a:lnSpc>
              <a:buClr>
                <a:srgbClr val="459597"/>
              </a:buClr>
              <a:buFont typeface="Arial" panose="020B0604020202020204" pitchFamily="34" charset="0"/>
              <a:buChar char="•"/>
            </a:pPr>
            <a:r>
              <a:rPr lang="en-GB" sz="2200" b="1" dirty="0">
                <a:solidFill>
                  <a:srgbClr val="414141"/>
                </a:solidFill>
              </a:rPr>
              <a:t>Lokale bedrijven: </a:t>
            </a:r>
            <a:r>
              <a:rPr lang="en-GB" sz="2200" dirty="0">
                <a:solidFill>
                  <a:srgbClr val="414141"/>
                </a:solidFill>
              </a:rPr>
              <a:t>werk samen met restaurants, winkels of touroperators. Bied gezamenlijke arrangementen, kortingen of vouchers aan om gasten te stimuleren om uw aanbod en dat van uw partners te verkennen.</a:t>
            </a:r>
          </a:p>
          <a:p>
            <a:pPr marL="342900" indent="-342900">
              <a:lnSpc>
                <a:spcPts val="2240"/>
              </a:lnSpc>
              <a:buClr>
                <a:srgbClr val="459597"/>
              </a:buClr>
              <a:buFont typeface="Arial" panose="020B0604020202020204" pitchFamily="34" charset="0"/>
              <a:buChar char="•"/>
            </a:pPr>
            <a:r>
              <a:rPr lang="en-GB" sz="2200" b="1" dirty="0">
                <a:solidFill>
                  <a:srgbClr val="414141"/>
                </a:solidFill>
              </a:rPr>
              <a:t>Reisbureaus: </a:t>
            </a:r>
            <a:r>
              <a:rPr lang="en-GB" sz="2200" dirty="0">
                <a:solidFill>
                  <a:srgbClr val="414141"/>
                </a:solidFill>
              </a:rPr>
              <a:t>We raden u ten zeerste aan om samen te werken met gerenommeerde reisbureaus, vooral die welke gespecialiseerd zijn in uw doelgroep. U kunt ook deals op basis van commissie aanbieden of deelnemen aan reisbeurzen die zij organiseren.</a:t>
            </a:r>
          </a:p>
          <a:p>
            <a:pPr marL="342900" indent="-342900">
              <a:lnSpc>
                <a:spcPts val="2240"/>
              </a:lnSpc>
              <a:buClr>
                <a:srgbClr val="459597"/>
              </a:buClr>
              <a:buFont typeface="Arial" panose="020B0604020202020204" pitchFamily="34" charset="0"/>
              <a:buChar char="•"/>
            </a:pPr>
            <a:r>
              <a:rPr lang="en-GB" sz="2200" b="1" dirty="0">
                <a:solidFill>
                  <a:srgbClr val="414141"/>
                </a:solidFill>
              </a:rPr>
              <a:t>Brancheorganisaties: </a:t>
            </a:r>
            <a:r>
              <a:rPr lang="en-GB" sz="2200" dirty="0">
                <a:solidFill>
                  <a:srgbClr val="414141"/>
                </a:solidFill>
              </a:rPr>
              <a:t>Word lid van lokale of regionale B&amp;B-verenigingen. Krijg toegang tot branchebronnen, neem deel aan netwerkevenementen en profiteer mogelijk van gezamenlijke marketinginitiatieven.</a:t>
            </a:r>
          </a:p>
          <a:p>
            <a:pPr marL="342900" indent="-342900">
              <a:lnSpc>
                <a:spcPts val="2240"/>
              </a:lnSpc>
              <a:buClr>
                <a:srgbClr val="459597"/>
              </a:buClr>
              <a:buFont typeface="Arial" panose="020B0604020202020204" pitchFamily="34" charset="0"/>
              <a:buChar char="•"/>
            </a:pPr>
            <a:endParaRPr lang="en-GB" sz="2200" dirty="0">
              <a:solidFill>
                <a:srgbClr val="414141"/>
              </a:solidFill>
            </a:endParaRPr>
          </a:p>
          <a:p>
            <a:pPr marL="342900" indent="-342900">
              <a:lnSpc>
                <a:spcPts val="2240"/>
              </a:lnSpc>
              <a:buClr>
                <a:srgbClr val="459597"/>
              </a:buClr>
              <a:buFont typeface="Arial" panose="020B0604020202020204" pitchFamily="34" charset="0"/>
              <a:buChar char="•"/>
            </a:pPr>
            <a:endParaRPr lang="en-GB" sz="2200" dirty="0">
              <a:solidFill>
                <a:srgbClr val="414141"/>
              </a:solidFill>
            </a:endParaRPr>
          </a:p>
          <a:p>
            <a:pPr>
              <a:lnSpc>
                <a:spcPts val="2240"/>
              </a:lnSpc>
            </a:pPr>
            <a:endParaRPr lang="en-US" sz="2200" dirty="0">
              <a:solidFill>
                <a:srgbClr val="414141"/>
              </a:solidFill>
            </a:endParaRPr>
          </a:p>
        </p:txBody>
      </p:sp>
      <p:sp>
        <p:nvSpPr>
          <p:cNvPr id="9" name="Text Placeholder 4">
            <a:extLst>
              <a:ext uri="{FF2B5EF4-FFF2-40B4-BE49-F238E27FC236}">
                <a16:creationId xmlns:a16="http://schemas.microsoft.com/office/drawing/2014/main" id="{7E6CD103-8CCC-2999-4F6E-BAF276F48FEF}"/>
              </a:ext>
            </a:extLst>
          </p:cNvPr>
          <p:cNvSpPr txBox="1">
            <a:spLocks/>
          </p:cNvSpPr>
          <p:nvPr/>
        </p:nvSpPr>
        <p:spPr>
          <a:xfrm>
            <a:off x="8297842" y="2662979"/>
            <a:ext cx="2900201" cy="1669808"/>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600" b="1" dirty="0">
                <a:solidFill>
                  <a:schemeClr val="bg1"/>
                </a:solidFill>
              </a:rPr>
              <a:t>SLEUTEL </a:t>
            </a:r>
          </a:p>
          <a:p>
            <a:pPr>
              <a:lnSpc>
                <a:spcPts val="2240"/>
              </a:lnSpc>
            </a:pPr>
            <a:r>
              <a:rPr lang="en-GB" sz="2600" b="1" dirty="0">
                <a:solidFill>
                  <a:schemeClr val="bg1"/>
                </a:solidFill>
              </a:rPr>
              <a:t>PARTNERSCHAPPEN</a:t>
            </a:r>
            <a:endParaRPr lang="en-GB" sz="2200" b="1" dirty="0">
              <a:solidFill>
                <a:schemeClr val="bg1"/>
              </a:solidFill>
            </a:endParaRPr>
          </a:p>
          <a:p>
            <a:pPr>
              <a:lnSpc>
                <a:spcPts val="2240"/>
              </a:lnSpc>
            </a:pPr>
            <a:endParaRPr lang="en-GB" sz="2200" b="1" dirty="0">
              <a:solidFill>
                <a:schemeClr val="bg1"/>
              </a:solidFill>
            </a:endParaRPr>
          </a:p>
          <a:p>
            <a:pPr>
              <a:lnSpc>
                <a:spcPts val="2240"/>
              </a:lnSpc>
            </a:pPr>
            <a:endParaRPr lang="en-GB" sz="2200" dirty="0">
              <a:solidFill>
                <a:schemeClr val="bg1"/>
              </a:solidFill>
            </a:endParaRPr>
          </a:p>
          <a:p>
            <a:pPr>
              <a:lnSpc>
                <a:spcPts val="2240"/>
              </a:lnSpc>
            </a:pPr>
            <a:r>
              <a:rPr lang="en-GB" sz="2200" dirty="0">
                <a:solidFill>
                  <a:schemeClr val="bg1"/>
                </a:solidFill>
              </a:rPr>
              <a:t>Maak een lijst van uw belangrijkste partners, leveranciers en allianties die u helpen bij het runnen van uw bedrijf en het bereiken van uw doelen.</a:t>
            </a:r>
          </a:p>
          <a:p>
            <a:pPr>
              <a:lnSpc>
                <a:spcPts val="2240"/>
              </a:lnSpc>
            </a:pPr>
            <a:endParaRPr lang="en-GB" sz="2200" dirty="0">
              <a:solidFill>
                <a:schemeClr val="bg1"/>
              </a:solidFill>
            </a:endParaRPr>
          </a:p>
          <a:p>
            <a:pPr>
              <a:lnSpc>
                <a:spcPts val="2240"/>
              </a:lnSpc>
            </a:pPr>
            <a:endParaRPr lang="en-US" sz="2200" dirty="0">
              <a:solidFill>
                <a:schemeClr val="bg1"/>
              </a:solidFill>
            </a:endParaRPr>
          </a:p>
        </p:txBody>
      </p:sp>
      <p:cxnSp>
        <p:nvCxnSpPr>
          <p:cNvPr id="7" name="Straight Connector 6">
            <a:extLst>
              <a:ext uri="{FF2B5EF4-FFF2-40B4-BE49-F238E27FC236}">
                <a16:creationId xmlns:a16="http://schemas.microsoft.com/office/drawing/2014/main" id="{4AC485E0-CD84-D3FF-3866-3A7A3DFFC7A6}"/>
              </a:ext>
            </a:extLst>
          </p:cNvPr>
          <p:cNvCxnSpPr>
            <a:cxnSpLocks/>
            <a:endCxn id="14" idx="23"/>
          </p:cNvCxnSpPr>
          <p:nvPr/>
        </p:nvCxnSpPr>
        <p:spPr>
          <a:xfrm>
            <a:off x="8011180" y="3597993"/>
            <a:ext cx="3616133" cy="62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0FB49F90-4AE6-B050-4DE3-9EFAA87EF01C}"/>
              </a:ext>
            </a:extLst>
          </p:cNvPr>
          <p:cNvSpPr txBox="1"/>
          <p:nvPr/>
        </p:nvSpPr>
        <p:spPr>
          <a:xfrm>
            <a:off x="653779" y="5853707"/>
            <a:ext cx="7202661"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655638" algn="l"/>
              </a:tabLst>
            </a:pPr>
            <a:r>
              <a:rPr lang="en-IE" sz="1200" b="1" dirty="0">
                <a:solidFill>
                  <a:srgbClr val="414141"/>
                </a:solidFill>
                <a:latin typeface="Calibri" panose="020F0502020204030204" pitchFamily="34" charset="0"/>
                <a:cs typeface="Calibri" panose="020F0502020204030204" pitchFamily="34" charset="0"/>
              </a:rPr>
              <a:t>Bron: </a:t>
            </a:r>
            <a:r>
              <a:rPr lang="en-IE" sz="1200" dirty="0">
                <a:solidFill>
                  <a:srgbClr val="45959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https://businessandplans.com/bed-and-breakfast-business-model-canvas-a-complete-guide/</a:t>
            </a:r>
            <a:endParaRPr lang="en-IE" sz="1200" dirty="0">
              <a:solidFill>
                <a:srgbClr val="459597"/>
              </a:solidFill>
              <a:latin typeface="Calibri" panose="020F0502020204030204" pitchFamily="34" charset="0"/>
              <a:cs typeface="Calibri" panose="020F0502020204030204" pitchFamily="34" charset="0"/>
            </a:endParaRPr>
          </a:p>
          <a:p>
            <a:pPr marL="668338">
              <a:tabLst>
                <a:tab pos="655638" algn="l"/>
              </a:tabLst>
            </a:pPr>
            <a:r>
              <a:rPr lang="en-IE" sz="1200" dirty="0">
                <a:solidFill>
                  <a:srgbClr val="459597"/>
                </a:solidFill>
                <a:latin typeface="Calibri" panose="020F0502020204030204" pitchFamily="34" charset="0"/>
                <a:cs typeface="Calibri" panose="020F0502020204030204" pitchFamily="34" charset="0"/>
              </a:rPr>
              <a:t> </a:t>
            </a:r>
            <a:r>
              <a:rPr lang="en-US" sz="1200" i="1" dirty="0">
                <a:solidFill>
                  <a:srgbClr val="45959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https://www.smartsheet.com/sites/default/files/2024-04/IC-Simple-Business-Model-Canvas-Template-for-Powerpoint-Example_Powerpoint.pptx?srsltid=AfmBOop_I2pyimagKBejfl-xt8tteTukVJU7-7NT-CG1nWOo8ROqfG6t</a:t>
            </a:r>
            <a:r>
              <a:rPr lang="en-US" sz="1200" i="1" dirty="0">
                <a:solidFill>
                  <a:srgbClr val="459597"/>
                </a:solidFill>
                <a:latin typeface="Calibri" panose="020F0502020204030204" pitchFamily="34" charset="0"/>
                <a:cs typeface="Calibri" panose="020F0502020204030204" pitchFamily="34" charset="0"/>
              </a:rPr>
              <a:t> </a:t>
            </a:r>
            <a:endParaRPr lang="en-IE" sz="1200" dirty="0">
              <a:solidFill>
                <a:srgbClr val="459597"/>
              </a:solidFill>
              <a:latin typeface="Calibri" panose="020F0502020204030204" pitchFamily="34" charset="0"/>
              <a:cs typeface="Calibri" panose="020F0502020204030204" pitchFamily="34" charset="0"/>
            </a:endParaRPr>
          </a:p>
          <a:p>
            <a:pPr>
              <a:tabLst>
                <a:tab pos="655638" algn="l"/>
              </a:tabLst>
            </a:pPr>
            <a:endParaRPr lang="en-IE" sz="1200" dirty="0">
              <a:solidFill>
                <a:srgbClr val="414141"/>
              </a:solidFill>
              <a:latin typeface="Calibri" panose="020F0502020204030204" pitchFamily="34" charset="0"/>
              <a:cs typeface="Calibri" panose="020F0502020204030204" pitchFamily="34" charset="0"/>
            </a:endParaRPr>
          </a:p>
        </p:txBody>
      </p:sp>
      <p:pic>
        <p:nvPicPr>
          <p:cNvPr id="3" name="Graphic 2" descr="Handshake outline">
            <a:extLst>
              <a:ext uri="{FF2B5EF4-FFF2-40B4-BE49-F238E27FC236}">
                <a16:creationId xmlns:a16="http://schemas.microsoft.com/office/drawing/2014/main" id="{4918267A-F299-D7F0-26FC-24F08FB334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8185" y="2304419"/>
            <a:ext cx="1080034" cy="1080034"/>
          </a:xfrm>
          <a:prstGeom prst="rect">
            <a:avLst/>
          </a:prstGeom>
        </p:spPr>
      </p:pic>
    </p:spTree>
    <p:extLst>
      <p:ext uri="{BB962C8B-B14F-4D97-AF65-F5344CB8AC3E}">
        <p14:creationId xmlns:p14="http://schemas.microsoft.com/office/powerpoint/2010/main" val="3749561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6A148-DA98-D759-3359-FF84B8199B98}"/>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66147ACC-9CFE-5E21-B701-FF052473737F}"/>
              </a:ext>
            </a:extLst>
          </p:cNvPr>
          <p:cNvSpPr/>
          <p:nvPr/>
        </p:nvSpPr>
        <p:spPr>
          <a:xfrm rot="5400000" flipH="1">
            <a:off x="7553359" y="2803242"/>
            <a:ext cx="4531778" cy="3616135"/>
          </a:xfrm>
          <a:custGeom>
            <a:avLst/>
            <a:gdLst>
              <a:gd name="connsiteX0" fmla="*/ 4531778 w 4531778"/>
              <a:gd name="connsiteY0" fmla="*/ 3364311 h 3616135"/>
              <a:gd name="connsiteX1" fmla="*/ 4531778 w 4531778"/>
              <a:gd name="connsiteY1" fmla="*/ 3026899 h 3616135"/>
              <a:gd name="connsiteX2" fmla="*/ 4531778 w 4531778"/>
              <a:gd name="connsiteY2" fmla="*/ 2975572 h 3616135"/>
              <a:gd name="connsiteX3" fmla="*/ 4531778 w 4531778"/>
              <a:gd name="connsiteY3" fmla="*/ 2778730 h 3616135"/>
              <a:gd name="connsiteX4" fmla="*/ 4531778 w 4531778"/>
              <a:gd name="connsiteY4" fmla="*/ 2638160 h 3616135"/>
              <a:gd name="connsiteX5" fmla="*/ 4531778 w 4531778"/>
              <a:gd name="connsiteY5" fmla="*/ 2441318 h 3616135"/>
              <a:gd name="connsiteX6" fmla="*/ 4531778 w 4531778"/>
              <a:gd name="connsiteY6" fmla="*/ 2389991 h 3616135"/>
              <a:gd name="connsiteX7" fmla="*/ 4531778 w 4531778"/>
              <a:gd name="connsiteY7" fmla="*/ 2052579 h 3616135"/>
              <a:gd name="connsiteX8" fmla="*/ 4531778 w 4531778"/>
              <a:gd name="connsiteY8" fmla="*/ 1311736 h 3616135"/>
              <a:gd name="connsiteX9" fmla="*/ 4531778 w 4531778"/>
              <a:gd name="connsiteY9" fmla="*/ 974322 h 3616135"/>
              <a:gd name="connsiteX10" fmla="*/ 4531778 w 4531778"/>
              <a:gd name="connsiteY10" fmla="*/ 922997 h 3616135"/>
              <a:gd name="connsiteX11" fmla="*/ 4531778 w 4531778"/>
              <a:gd name="connsiteY11" fmla="*/ 726154 h 3616135"/>
              <a:gd name="connsiteX12" fmla="*/ 4531778 w 4531778"/>
              <a:gd name="connsiteY12" fmla="*/ 585584 h 3616135"/>
              <a:gd name="connsiteX13" fmla="*/ 4531778 w 4531778"/>
              <a:gd name="connsiteY13" fmla="*/ 388740 h 3616135"/>
              <a:gd name="connsiteX14" fmla="*/ 4531778 w 4531778"/>
              <a:gd name="connsiteY14" fmla="*/ 337415 h 3616135"/>
              <a:gd name="connsiteX15" fmla="*/ 4531778 w 4531778"/>
              <a:gd name="connsiteY15" fmla="*/ 3 h 3616135"/>
              <a:gd name="connsiteX16" fmla="*/ 4210289 w 4531778"/>
              <a:gd name="connsiteY16" fmla="*/ 3 h 3616135"/>
              <a:gd name="connsiteX17" fmla="*/ 4127672 w 4531778"/>
              <a:gd name="connsiteY17" fmla="*/ 3 h 3616135"/>
              <a:gd name="connsiteX18" fmla="*/ 3998508 w 4531778"/>
              <a:gd name="connsiteY18" fmla="*/ 3 h 3616135"/>
              <a:gd name="connsiteX19" fmla="*/ 3806183 w 4531778"/>
              <a:gd name="connsiteY19" fmla="*/ 3 h 3616135"/>
              <a:gd name="connsiteX20" fmla="*/ 3677018 w 4531778"/>
              <a:gd name="connsiteY20" fmla="*/ 3 h 3616135"/>
              <a:gd name="connsiteX21" fmla="*/ 3594402 w 4531778"/>
              <a:gd name="connsiteY21" fmla="*/ 3 h 3616135"/>
              <a:gd name="connsiteX22" fmla="*/ 3432253 w 4531778"/>
              <a:gd name="connsiteY22" fmla="*/ 3 h 3616135"/>
              <a:gd name="connsiteX23" fmla="*/ 3272912 w 4531778"/>
              <a:gd name="connsiteY23" fmla="*/ 3 h 3616135"/>
              <a:gd name="connsiteX24" fmla="*/ 3110764 w 4531778"/>
              <a:gd name="connsiteY24" fmla="*/ 3 h 3616135"/>
              <a:gd name="connsiteX25" fmla="*/ 3028147 w 4531778"/>
              <a:gd name="connsiteY25" fmla="*/ 3 h 3616135"/>
              <a:gd name="connsiteX26" fmla="*/ 2992023 w 4531778"/>
              <a:gd name="connsiteY26" fmla="*/ 3 h 3616135"/>
              <a:gd name="connsiteX27" fmla="*/ 2965854 w 4531778"/>
              <a:gd name="connsiteY27" fmla="*/ 3 h 3616135"/>
              <a:gd name="connsiteX28" fmla="*/ 2965854 w 4531778"/>
              <a:gd name="connsiteY28" fmla="*/ 0 h 3616135"/>
              <a:gd name="connsiteX29" fmla="*/ 2644365 w 4531778"/>
              <a:gd name="connsiteY29" fmla="*/ 0 h 3616135"/>
              <a:gd name="connsiteX30" fmla="*/ 2561748 w 4531778"/>
              <a:gd name="connsiteY30" fmla="*/ 0 h 3616135"/>
              <a:gd name="connsiteX31" fmla="*/ 2432583 w 4531778"/>
              <a:gd name="connsiteY31" fmla="*/ 0 h 3616135"/>
              <a:gd name="connsiteX32" fmla="*/ 2240260 w 4531778"/>
              <a:gd name="connsiteY32" fmla="*/ 0 h 3616135"/>
              <a:gd name="connsiteX33" fmla="*/ 2191604 w 4531778"/>
              <a:gd name="connsiteY33" fmla="*/ 0 h 3616135"/>
              <a:gd name="connsiteX34" fmla="*/ 2191604 w 4531778"/>
              <a:gd name="connsiteY34" fmla="*/ 3 h 3616135"/>
              <a:gd name="connsiteX35" fmla="*/ 2173388 w 4531778"/>
              <a:gd name="connsiteY35" fmla="*/ 3 h 3616135"/>
              <a:gd name="connsiteX36" fmla="*/ 2137263 w 4531778"/>
              <a:gd name="connsiteY36" fmla="*/ 3 h 3616135"/>
              <a:gd name="connsiteX37" fmla="*/ 2054647 w 4531778"/>
              <a:gd name="connsiteY37" fmla="*/ 3 h 3616135"/>
              <a:gd name="connsiteX38" fmla="*/ 1892499 w 4531778"/>
              <a:gd name="connsiteY38" fmla="*/ 3 h 3616135"/>
              <a:gd name="connsiteX39" fmla="*/ 1866329 w 4531778"/>
              <a:gd name="connsiteY39" fmla="*/ 3 h 3616135"/>
              <a:gd name="connsiteX40" fmla="*/ 1866329 w 4531778"/>
              <a:gd name="connsiteY40" fmla="*/ 0 h 3616135"/>
              <a:gd name="connsiteX41" fmla="*/ 1544840 w 4531778"/>
              <a:gd name="connsiteY41" fmla="*/ 0 h 3616135"/>
              <a:gd name="connsiteX42" fmla="*/ 1462223 w 4531778"/>
              <a:gd name="connsiteY42" fmla="*/ 0 h 3616135"/>
              <a:gd name="connsiteX43" fmla="*/ 1426098 w 4531778"/>
              <a:gd name="connsiteY43" fmla="*/ 0 h 3616135"/>
              <a:gd name="connsiteX44" fmla="*/ 1333058 w 4531778"/>
              <a:gd name="connsiteY44" fmla="*/ 0 h 3616135"/>
              <a:gd name="connsiteX45" fmla="*/ 1140735 w 4531778"/>
              <a:gd name="connsiteY45" fmla="*/ 0 h 3616135"/>
              <a:gd name="connsiteX46" fmla="*/ 1104610 w 4531778"/>
              <a:gd name="connsiteY46" fmla="*/ 0 h 3616135"/>
              <a:gd name="connsiteX47" fmla="*/ 1099527 w 4531778"/>
              <a:gd name="connsiteY47" fmla="*/ 0 h 3616135"/>
              <a:gd name="connsiteX48" fmla="*/ 1092078 w 4531778"/>
              <a:gd name="connsiteY48" fmla="*/ 0 h 3616135"/>
              <a:gd name="connsiteX49" fmla="*/ 1092078 w 4531778"/>
              <a:gd name="connsiteY49" fmla="*/ 3 h 3616135"/>
              <a:gd name="connsiteX50" fmla="*/ 1037738 w 4531778"/>
              <a:gd name="connsiteY50" fmla="*/ 3 h 3616135"/>
              <a:gd name="connsiteX51" fmla="*/ 955121 w 4531778"/>
              <a:gd name="connsiteY51" fmla="*/ 3 h 3616135"/>
              <a:gd name="connsiteX52" fmla="*/ 633632 w 4531778"/>
              <a:gd name="connsiteY52" fmla="*/ 3 h 3616135"/>
              <a:gd name="connsiteX53" fmla="*/ 326573 w 4531778"/>
              <a:gd name="connsiteY53" fmla="*/ 3 h 3616135"/>
              <a:gd name="connsiteX54" fmla="*/ 326573 w 4531778"/>
              <a:gd name="connsiteY54" fmla="*/ 0 h 3616135"/>
              <a:gd name="connsiteX55" fmla="*/ 5085 w 4531778"/>
              <a:gd name="connsiteY55" fmla="*/ 0 h 3616135"/>
              <a:gd name="connsiteX56" fmla="*/ 1 w 4531778"/>
              <a:gd name="connsiteY56" fmla="*/ 0 h 3616135"/>
              <a:gd name="connsiteX57" fmla="*/ 1 w 4531778"/>
              <a:gd name="connsiteY57" fmla="*/ 28076 h 3616135"/>
              <a:gd name="connsiteX58" fmla="*/ 1 w 4531778"/>
              <a:gd name="connsiteY58" fmla="*/ 349565 h 3616135"/>
              <a:gd name="connsiteX59" fmla="*/ 0 w 4531778"/>
              <a:gd name="connsiteY59" fmla="*/ 349565 h 3616135"/>
              <a:gd name="connsiteX60" fmla="*/ 0 w 4531778"/>
              <a:gd name="connsiteY60" fmla="*/ 656625 h 3616135"/>
              <a:gd name="connsiteX61" fmla="*/ 0 w 4531778"/>
              <a:gd name="connsiteY61" fmla="*/ 935146 h 3616135"/>
              <a:gd name="connsiteX62" fmla="*/ 0 w 4531778"/>
              <a:gd name="connsiteY62" fmla="*/ 978112 h 3616135"/>
              <a:gd name="connsiteX63" fmla="*/ 0 w 4531778"/>
              <a:gd name="connsiteY63" fmla="*/ 1060729 h 3616135"/>
              <a:gd name="connsiteX64" fmla="*/ 0 w 4531778"/>
              <a:gd name="connsiteY64" fmla="*/ 1115069 h 3616135"/>
              <a:gd name="connsiteX65" fmla="*/ 0 w 4531778"/>
              <a:gd name="connsiteY65" fmla="*/ 1242206 h 3616135"/>
              <a:gd name="connsiteX66" fmla="*/ 0 w 4531778"/>
              <a:gd name="connsiteY66" fmla="*/ 1563693 h 3616135"/>
              <a:gd name="connsiteX67" fmla="*/ 0 w 4531778"/>
              <a:gd name="connsiteY67" fmla="*/ 1646311 h 3616135"/>
              <a:gd name="connsiteX68" fmla="*/ 0 w 4531778"/>
              <a:gd name="connsiteY68" fmla="*/ 1700650 h 3616135"/>
              <a:gd name="connsiteX69" fmla="*/ 1 w 4531778"/>
              <a:gd name="connsiteY69" fmla="*/ 1700650 h 3616135"/>
              <a:gd name="connsiteX70" fmla="*/ 1 w 4531778"/>
              <a:gd name="connsiteY70" fmla="*/ 1749306 h 3616135"/>
              <a:gd name="connsiteX71" fmla="*/ 1 w 4531778"/>
              <a:gd name="connsiteY71" fmla="*/ 1889320 h 3616135"/>
              <a:gd name="connsiteX72" fmla="*/ 0 w 4531778"/>
              <a:gd name="connsiteY72" fmla="*/ 1889320 h 3616135"/>
              <a:gd name="connsiteX73" fmla="*/ 0 w 4531778"/>
              <a:gd name="connsiteY73" fmla="*/ 1915489 h 3616135"/>
              <a:gd name="connsiteX74" fmla="*/ 0 w 4531778"/>
              <a:gd name="connsiteY74" fmla="*/ 2196379 h 3616135"/>
              <a:gd name="connsiteX75" fmla="*/ 0 w 4531778"/>
              <a:gd name="connsiteY75" fmla="*/ 2474901 h 3616135"/>
              <a:gd name="connsiteX76" fmla="*/ 0 w 4531778"/>
              <a:gd name="connsiteY76" fmla="*/ 2501070 h 3616135"/>
              <a:gd name="connsiteX77" fmla="*/ 0 w 4531778"/>
              <a:gd name="connsiteY77" fmla="*/ 2517868 h 3616135"/>
              <a:gd name="connsiteX78" fmla="*/ 0 w 4531778"/>
              <a:gd name="connsiteY78" fmla="*/ 2600484 h 3616135"/>
              <a:gd name="connsiteX79" fmla="*/ 0 w 4531778"/>
              <a:gd name="connsiteY79" fmla="*/ 2729649 h 3616135"/>
              <a:gd name="connsiteX80" fmla="*/ 0 w 4531778"/>
              <a:gd name="connsiteY80" fmla="*/ 2781959 h 3616135"/>
              <a:gd name="connsiteX81" fmla="*/ 0 w 4531778"/>
              <a:gd name="connsiteY81" fmla="*/ 2921973 h 3616135"/>
              <a:gd name="connsiteX82" fmla="*/ 0 w 4531778"/>
              <a:gd name="connsiteY82" fmla="*/ 3030554 h 3616135"/>
              <a:gd name="connsiteX83" fmla="*/ 0 w 4531778"/>
              <a:gd name="connsiteY83" fmla="*/ 3103449 h 3616135"/>
              <a:gd name="connsiteX84" fmla="*/ 0 w 4531778"/>
              <a:gd name="connsiteY84" fmla="*/ 3186065 h 3616135"/>
              <a:gd name="connsiteX85" fmla="*/ 0 w 4531778"/>
              <a:gd name="connsiteY85" fmla="*/ 3315230 h 3616135"/>
              <a:gd name="connsiteX86" fmla="*/ 0 w 4531778"/>
              <a:gd name="connsiteY86" fmla="*/ 3507554 h 3616135"/>
              <a:gd name="connsiteX87" fmla="*/ 0 w 4531778"/>
              <a:gd name="connsiteY87" fmla="*/ 3616135 h 3616135"/>
              <a:gd name="connsiteX88" fmla="*/ 38914 w 4531778"/>
              <a:gd name="connsiteY88" fmla="*/ 3616135 h 3616135"/>
              <a:gd name="connsiteX89" fmla="*/ 38915 w 4531778"/>
              <a:gd name="connsiteY89" fmla="*/ 3616135 h 3616135"/>
              <a:gd name="connsiteX90" fmla="*/ 345972 w 4531778"/>
              <a:gd name="connsiteY90" fmla="*/ 3616135 h 3616135"/>
              <a:gd name="connsiteX91" fmla="*/ 667460 w 4531778"/>
              <a:gd name="connsiteY91" fmla="*/ 3616135 h 3616135"/>
              <a:gd name="connsiteX92" fmla="*/ 750077 w 4531778"/>
              <a:gd name="connsiteY92" fmla="*/ 3616135 h 3616135"/>
              <a:gd name="connsiteX93" fmla="*/ 879241 w 4531778"/>
              <a:gd name="connsiteY93" fmla="*/ 3616135 h 3616135"/>
              <a:gd name="connsiteX94" fmla="*/ 1071566 w 4531778"/>
              <a:gd name="connsiteY94" fmla="*/ 3616135 h 3616135"/>
              <a:gd name="connsiteX95" fmla="*/ 1092078 w 4531778"/>
              <a:gd name="connsiteY95" fmla="*/ 3616135 h 3616135"/>
              <a:gd name="connsiteX96" fmla="*/ 1099525 w 4531778"/>
              <a:gd name="connsiteY96" fmla="*/ 3616135 h 3616135"/>
              <a:gd name="connsiteX97" fmla="*/ 1138439 w 4531778"/>
              <a:gd name="connsiteY97" fmla="*/ 3616135 h 3616135"/>
              <a:gd name="connsiteX98" fmla="*/ 1138440 w 4531778"/>
              <a:gd name="connsiteY98" fmla="*/ 3616135 h 3616135"/>
              <a:gd name="connsiteX99" fmla="*/ 1174564 w 4531778"/>
              <a:gd name="connsiteY99" fmla="*/ 3616135 h 3616135"/>
              <a:gd name="connsiteX100" fmla="*/ 1174565 w 4531778"/>
              <a:gd name="connsiteY100" fmla="*/ 3616135 h 3616135"/>
              <a:gd name="connsiteX101" fmla="*/ 1200731 w 4531778"/>
              <a:gd name="connsiteY101" fmla="*/ 3616135 h 3616135"/>
              <a:gd name="connsiteX102" fmla="*/ 1257181 w 4531778"/>
              <a:gd name="connsiteY102" fmla="*/ 3616135 h 3616135"/>
              <a:gd name="connsiteX103" fmla="*/ 1257181 w 4531778"/>
              <a:gd name="connsiteY103" fmla="*/ 3616135 h 3616135"/>
              <a:gd name="connsiteX104" fmla="*/ 1283349 w 4531778"/>
              <a:gd name="connsiteY104" fmla="*/ 3616135 h 3616135"/>
              <a:gd name="connsiteX105" fmla="*/ 1445497 w 4531778"/>
              <a:gd name="connsiteY105" fmla="*/ 3616135 h 3616135"/>
              <a:gd name="connsiteX106" fmla="*/ 1578669 w 4531778"/>
              <a:gd name="connsiteY106" fmla="*/ 3616135 h 3616135"/>
              <a:gd name="connsiteX107" fmla="*/ 1578671 w 4531778"/>
              <a:gd name="connsiteY107" fmla="*/ 3616135 h 3616135"/>
              <a:gd name="connsiteX108" fmla="*/ 1604836 w 4531778"/>
              <a:gd name="connsiteY108" fmla="*/ 3616135 h 3616135"/>
              <a:gd name="connsiteX109" fmla="*/ 1766985 w 4531778"/>
              <a:gd name="connsiteY109" fmla="*/ 3616135 h 3616135"/>
              <a:gd name="connsiteX110" fmla="*/ 1849602 w 4531778"/>
              <a:gd name="connsiteY110" fmla="*/ 3616135 h 3616135"/>
              <a:gd name="connsiteX111" fmla="*/ 1885727 w 4531778"/>
              <a:gd name="connsiteY111" fmla="*/ 3616135 h 3616135"/>
              <a:gd name="connsiteX112" fmla="*/ 1978766 w 4531778"/>
              <a:gd name="connsiteY112" fmla="*/ 3616135 h 3616135"/>
              <a:gd name="connsiteX113" fmla="*/ 2171091 w 4531778"/>
              <a:gd name="connsiteY113" fmla="*/ 3616135 h 3616135"/>
              <a:gd name="connsiteX114" fmla="*/ 2191603 w 4531778"/>
              <a:gd name="connsiteY114" fmla="*/ 3616135 h 3616135"/>
              <a:gd name="connsiteX115" fmla="*/ 2207215 w 4531778"/>
              <a:gd name="connsiteY115" fmla="*/ 3616135 h 3616135"/>
              <a:gd name="connsiteX116" fmla="*/ 2274089 w 4531778"/>
              <a:gd name="connsiteY116" fmla="*/ 3616135 h 3616135"/>
              <a:gd name="connsiteX117" fmla="*/ 2274090 w 4531778"/>
              <a:gd name="connsiteY117" fmla="*/ 3616135 h 3616135"/>
              <a:gd name="connsiteX118" fmla="*/ 2289833 w 4531778"/>
              <a:gd name="connsiteY118" fmla="*/ 3616135 h 3616135"/>
              <a:gd name="connsiteX119" fmla="*/ 2300256 w 4531778"/>
              <a:gd name="connsiteY119" fmla="*/ 3616135 h 3616135"/>
              <a:gd name="connsiteX120" fmla="*/ 2356706 w 4531778"/>
              <a:gd name="connsiteY120" fmla="*/ 3616135 h 3616135"/>
              <a:gd name="connsiteX121" fmla="*/ 2356706 w 4531778"/>
              <a:gd name="connsiteY121" fmla="*/ 3616135 h 3616135"/>
              <a:gd name="connsiteX122" fmla="*/ 2382874 w 4531778"/>
              <a:gd name="connsiteY122" fmla="*/ 3616135 h 3616135"/>
              <a:gd name="connsiteX123" fmla="*/ 2418997 w 4531778"/>
              <a:gd name="connsiteY123" fmla="*/ 3616135 h 3616135"/>
              <a:gd name="connsiteX124" fmla="*/ 2611322 w 4531778"/>
              <a:gd name="connsiteY124" fmla="*/ 3616135 h 3616135"/>
              <a:gd name="connsiteX125" fmla="*/ 2678193 w 4531778"/>
              <a:gd name="connsiteY125" fmla="*/ 3616135 h 3616135"/>
              <a:gd name="connsiteX126" fmla="*/ 2678196 w 4531778"/>
              <a:gd name="connsiteY126" fmla="*/ 3616135 h 3616135"/>
              <a:gd name="connsiteX127" fmla="*/ 2704361 w 4531778"/>
              <a:gd name="connsiteY127" fmla="*/ 3616135 h 3616135"/>
              <a:gd name="connsiteX128" fmla="*/ 2740485 w 4531778"/>
              <a:gd name="connsiteY128" fmla="*/ 3616135 h 3616135"/>
              <a:gd name="connsiteX129" fmla="*/ 2823103 w 4531778"/>
              <a:gd name="connsiteY129" fmla="*/ 3616135 h 3616135"/>
              <a:gd name="connsiteX130" fmla="*/ 2985252 w 4531778"/>
              <a:gd name="connsiteY130" fmla="*/ 3616135 h 3616135"/>
              <a:gd name="connsiteX131" fmla="*/ 3144591 w 4531778"/>
              <a:gd name="connsiteY131" fmla="*/ 3616135 h 3616135"/>
              <a:gd name="connsiteX132" fmla="*/ 3306740 w 4531778"/>
              <a:gd name="connsiteY132" fmla="*/ 3616135 h 3616135"/>
              <a:gd name="connsiteX133" fmla="*/ 3389358 w 4531778"/>
              <a:gd name="connsiteY133" fmla="*/ 3616135 h 3616135"/>
              <a:gd name="connsiteX134" fmla="*/ 3518522 w 4531778"/>
              <a:gd name="connsiteY134" fmla="*/ 3616135 h 3616135"/>
              <a:gd name="connsiteX135" fmla="*/ 3710846 w 4531778"/>
              <a:gd name="connsiteY135" fmla="*/ 3616135 h 3616135"/>
              <a:gd name="connsiteX136" fmla="*/ 3840010 w 4531778"/>
              <a:gd name="connsiteY136" fmla="*/ 3616135 h 3616135"/>
              <a:gd name="connsiteX137" fmla="*/ 3922628 w 4531778"/>
              <a:gd name="connsiteY137" fmla="*/ 3616135 h 3616135"/>
              <a:gd name="connsiteX138" fmla="*/ 4244116 w 4531778"/>
              <a:gd name="connsiteY138" fmla="*/ 3616135 h 3616135"/>
              <a:gd name="connsiteX139" fmla="*/ 4531778 w 4531778"/>
              <a:gd name="connsiteY139" fmla="*/ 3364311 h 36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31778" h="3616135">
                <a:moveTo>
                  <a:pt x="4531778" y="3364311"/>
                </a:moveTo>
                <a:lnTo>
                  <a:pt x="4531778" y="3026899"/>
                </a:lnTo>
                <a:lnTo>
                  <a:pt x="4531778" y="2975572"/>
                </a:lnTo>
                <a:lnTo>
                  <a:pt x="4531778" y="2778730"/>
                </a:lnTo>
                <a:lnTo>
                  <a:pt x="4531778" y="2638160"/>
                </a:lnTo>
                <a:lnTo>
                  <a:pt x="4531778" y="2441318"/>
                </a:lnTo>
                <a:lnTo>
                  <a:pt x="4531778" y="2389991"/>
                </a:lnTo>
                <a:lnTo>
                  <a:pt x="4531778" y="2052579"/>
                </a:lnTo>
                <a:lnTo>
                  <a:pt x="4531778" y="1311736"/>
                </a:lnTo>
                <a:lnTo>
                  <a:pt x="4531778" y="974322"/>
                </a:lnTo>
                <a:lnTo>
                  <a:pt x="4531778" y="922997"/>
                </a:lnTo>
                <a:lnTo>
                  <a:pt x="4531778" y="726154"/>
                </a:lnTo>
                <a:lnTo>
                  <a:pt x="4531778" y="585584"/>
                </a:lnTo>
                <a:lnTo>
                  <a:pt x="4531778" y="388740"/>
                </a:lnTo>
                <a:lnTo>
                  <a:pt x="4531778" y="337415"/>
                </a:lnTo>
                <a:lnTo>
                  <a:pt x="4531778" y="3"/>
                </a:lnTo>
                <a:lnTo>
                  <a:pt x="4210289" y="3"/>
                </a:lnTo>
                <a:lnTo>
                  <a:pt x="4127672" y="3"/>
                </a:lnTo>
                <a:lnTo>
                  <a:pt x="3998508" y="3"/>
                </a:lnTo>
                <a:lnTo>
                  <a:pt x="3806183" y="3"/>
                </a:lnTo>
                <a:lnTo>
                  <a:pt x="3677018" y="3"/>
                </a:lnTo>
                <a:lnTo>
                  <a:pt x="3594402" y="3"/>
                </a:lnTo>
                <a:lnTo>
                  <a:pt x="3432253" y="3"/>
                </a:lnTo>
                <a:lnTo>
                  <a:pt x="3272912" y="3"/>
                </a:lnTo>
                <a:lnTo>
                  <a:pt x="3110764" y="3"/>
                </a:lnTo>
                <a:lnTo>
                  <a:pt x="3028147" y="3"/>
                </a:lnTo>
                <a:lnTo>
                  <a:pt x="2992023" y="3"/>
                </a:lnTo>
                <a:lnTo>
                  <a:pt x="2965854" y="3"/>
                </a:lnTo>
                <a:lnTo>
                  <a:pt x="2965854" y="0"/>
                </a:lnTo>
                <a:lnTo>
                  <a:pt x="2644365" y="0"/>
                </a:lnTo>
                <a:lnTo>
                  <a:pt x="2561748" y="0"/>
                </a:lnTo>
                <a:lnTo>
                  <a:pt x="2432583" y="0"/>
                </a:lnTo>
                <a:lnTo>
                  <a:pt x="2240260" y="0"/>
                </a:lnTo>
                <a:lnTo>
                  <a:pt x="2191604" y="0"/>
                </a:lnTo>
                <a:lnTo>
                  <a:pt x="2191604" y="3"/>
                </a:lnTo>
                <a:lnTo>
                  <a:pt x="2173388" y="3"/>
                </a:lnTo>
                <a:lnTo>
                  <a:pt x="2137263" y="3"/>
                </a:lnTo>
                <a:lnTo>
                  <a:pt x="2054647" y="3"/>
                </a:lnTo>
                <a:lnTo>
                  <a:pt x="1892499" y="3"/>
                </a:lnTo>
                <a:lnTo>
                  <a:pt x="1866329" y="3"/>
                </a:lnTo>
                <a:lnTo>
                  <a:pt x="1866329" y="0"/>
                </a:lnTo>
                <a:lnTo>
                  <a:pt x="1544840" y="0"/>
                </a:lnTo>
                <a:lnTo>
                  <a:pt x="1462223" y="0"/>
                </a:lnTo>
                <a:lnTo>
                  <a:pt x="1426098" y="0"/>
                </a:lnTo>
                <a:lnTo>
                  <a:pt x="1333058" y="0"/>
                </a:lnTo>
                <a:lnTo>
                  <a:pt x="1140735" y="0"/>
                </a:lnTo>
                <a:lnTo>
                  <a:pt x="1104610" y="0"/>
                </a:lnTo>
                <a:lnTo>
                  <a:pt x="1099527" y="0"/>
                </a:lnTo>
                <a:lnTo>
                  <a:pt x="1092078" y="0"/>
                </a:lnTo>
                <a:lnTo>
                  <a:pt x="1092078" y="3"/>
                </a:lnTo>
                <a:lnTo>
                  <a:pt x="1037738" y="3"/>
                </a:lnTo>
                <a:lnTo>
                  <a:pt x="955121" y="3"/>
                </a:lnTo>
                <a:lnTo>
                  <a:pt x="633632" y="3"/>
                </a:lnTo>
                <a:lnTo>
                  <a:pt x="326573" y="3"/>
                </a:lnTo>
                <a:lnTo>
                  <a:pt x="326573" y="0"/>
                </a:lnTo>
                <a:lnTo>
                  <a:pt x="5085" y="0"/>
                </a:lnTo>
                <a:lnTo>
                  <a:pt x="1" y="0"/>
                </a:lnTo>
                <a:lnTo>
                  <a:pt x="1" y="28076"/>
                </a:lnTo>
                <a:lnTo>
                  <a:pt x="1" y="349565"/>
                </a:lnTo>
                <a:lnTo>
                  <a:pt x="0" y="349565"/>
                </a:lnTo>
                <a:lnTo>
                  <a:pt x="0" y="656625"/>
                </a:lnTo>
                <a:lnTo>
                  <a:pt x="0" y="935146"/>
                </a:lnTo>
                <a:lnTo>
                  <a:pt x="0" y="978112"/>
                </a:lnTo>
                <a:lnTo>
                  <a:pt x="0" y="1060729"/>
                </a:lnTo>
                <a:lnTo>
                  <a:pt x="0" y="1115069"/>
                </a:lnTo>
                <a:lnTo>
                  <a:pt x="0" y="1242206"/>
                </a:lnTo>
                <a:lnTo>
                  <a:pt x="0" y="1563693"/>
                </a:lnTo>
                <a:lnTo>
                  <a:pt x="0" y="1646311"/>
                </a:lnTo>
                <a:lnTo>
                  <a:pt x="0" y="1700650"/>
                </a:lnTo>
                <a:lnTo>
                  <a:pt x="1" y="1700650"/>
                </a:lnTo>
                <a:lnTo>
                  <a:pt x="1" y="1749306"/>
                </a:lnTo>
                <a:lnTo>
                  <a:pt x="1" y="1889320"/>
                </a:lnTo>
                <a:lnTo>
                  <a:pt x="0" y="1889320"/>
                </a:lnTo>
                <a:lnTo>
                  <a:pt x="0" y="1915489"/>
                </a:lnTo>
                <a:lnTo>
                  <a:pt x="0" y="2196379"/>
                </a:lnTo>
                <a:lnTo>
                  <a:pt x="0" y="2474901"/>
                </a:lnTo>
                <a:lnTo>
                  <a:pt x="0" y="2501070"/>
                </a:lnTo>
                <a:lnTo>
                  <a:pt x="0" y="2517868"/>
                </a:lnTo>
                <a:lnTo>
                  <a:pt x="0" y="2600484"/>
                </a:lnTo>
                <a:lnTo>
                  <a:pt x="0" y="2729649"/>
                </a:lnTo>
                <a:lnTo>
                  <a:pt x="0" y="2781959"/>
                </a:lnTo>
                <a:lnTo>
                  <a:pt x="0" y="2921973"/>
                </a:lnTo>
                <a:lnTo>
                  <a:pt x="0" y="3030554"/>
                </a:lnTo>
                <a:lnTo>
                  <a:pt x="0" y="3103449"/>
                </a:lnTo>
                <a:lnTo>
                  <a:pt x="0" y="3186065"/>
                </a:lnTo>
                <a:lnTo>
                  <a:pt x="0" y="3315230"/>
                </a:lnTo>
                <a:lnTo>
                  <a:pt x="0" y="3507554"/>
                </a:lnTo>
                <a:lnTo>
                  <a:pt x="0" y="3616135"/>
                </a:lnTo>
                <a:lnTo>
                  <a:pt x="38914" y="3616135"/>
                </a:lnTo>
                <a:lnTo>
                  <a:pt x="38915" y="3616135"/>
                </a:lnTo>
                <a:lnTo>
                  <a:pt x="345972" y="3616135"/>
                </a:lnTo>
                <a:lnTo>
                  <a:pt x="667460" y="3616135"/>
                </a:lnTo>
                <a:lnTo>
                  <a:pt x="750077" y="3616135"/>
                </a:lnTo>
                <a:lnTo>
                  <a:pt x="879241" y="3616135"/>
                </a:lnTo>
                <a:lnTo>
                  <a:pt x="1071566" y="3616135"/>
                </a:lnTo>
                <a:lnTo>
                  <a:pt x="1092078" y="3616135"/>
                </a:lnTo>
                <a:lnTo>
                  <a:pt x="1099525" y="3616135"/>
                </a:lnTo>
                <a:lnTo>
                  <a:pt x="1138439" y="3616135"/>
                </a:lnTo>
                <a:lnTo>
                  <a:pt x="1138440" y="3616135"/>
                </a:lnTo>
                <a:lnTo>
                  <a:pt x="1174564" y="3616135"/>
                </a:lnTo>
                <a:lnTo>
                  <a:pt x="1174565" y="3616135"/>
                </a:lnTo>
                <a:lnTo>
                  <a:pt x="1200731" y="3616135"/>
                </a:lnTo>
                <a:lnTo>
                  <a:pt x="1257181" y="3616135"/>
                </a:lnTo>
                <a:lnTo>
                  <a:pt x="1257181" y="3616135"/>
                </a:lnTo>
                <a:lnTo>
                  <a:pt x="1283349" y="3616135"/>
                </a:lnTo>
                <a:lnTo>
                  <a:pt x="1445497" y="3616135"/>
                </a:lnTo>
                <a:lnTo>
                  <a:pt x="1578669" y="3616135"/>
                </a:lnTo>
                <a:lnTo>
                  <a:pt x="1578671" y="3616135"/>
                </a:lnTo>
                <a:lnTo>
                  <a:pt x="1604836" y="3616135"/>
                </a:lnTo>
                <a:lnTo>
                  <a:pt x="1766985" y="3616135"/>
                </a:lnTo>
                <a:lnTo>
                  <a:pt x="1849602" y="3616135"/>
                </a:lnTo>
                <a:lnTo>
                  <a:pt x="1885727" y="3616135"/>
                </a:lnTo>
                <a:lnTo>
                  <a:pt x="1978766" y="3616135"/>
                </a:lnTo>
                <a:lnTo>
                  <a:pt x="2171091" y="3616135"/>
                </a:lnTo>
                <a:lnTo>
                  <a:pt x="2191603" y="3616135"/>
                </a:lnTo>
                <a:lnTo>
                  <a:pt x="2207215" y="3616135"/>
                </a:lnTo>
                <a:lnTo>
                  <a:pt x="2274089" y="3616135"/>
                </a:lnTo>
                <a:lnTo>
                  <a:pt x="2274090" y="3616135"/>
                </a:lnTo>
                <a:lnTo>
                  <a:pt x="2289833" y="3616135"/>
                </a:lnTo>
                <a:lnTo>
                  <a:pt x="2300256" y="3616135"/>
                </a:lnTo>
                <a:lnTo>
                  <a:pt x="2356706" y="3616135"/>
                </a:lnTo>
                <a:lnTo>
                  <a:pt x="2356706" y="3616135"/>
                </a:lnTo>
                <a:lnTo>
                  <a:pt x="2382874" y="3616135"/>
                </a:lnTo>
                <a:lnTo>
                  <a:pt x="2418997" y="3616135"/>
                </a:lnTo>
                <a:lnTo>
                  <a:pt x="2611322" y="3616135"/>
                </a:lnTo>
                <a:lnTo>
                  <a:pt x="2678193" y="3616135"/>
                </a:lnTo>
                <a:lnTo>
                  <a:pt x="2678196" y="3616135"/>
                </a:lnTo>
                <a:lnTo>
                  <a:pt x="2704361" y="3616135"/>
                </a:lnTo>
                <a:lnTo>
                  <a:pt x="2740485" y="3616135"/>
                </a:lnTo>
                <a:lnTo>
                  <a:pt x="2823103" y="3616135"/>
                </a:lnTo>
                <a:lnTo>
                  <a:pt x="2985252" y="3616135"/>
                </a:lnTo>
                <a:lnTo>
                  <a:pt x="3144591" y="3616135"/>
                </a:lnTo>
                <a:lnTo>
                  <a:pt x="3306740" y="3616135"/>
                </a:lnTo>
                <a:lnTo>
                  <a:pt x="3389358" y="3616135"/>
                </a:lnTo>
                <a:lnTo>
                  <a:pt x="3518522" y="3616135"/>
                </a:lnTo>
                <a:lnTo>
                  <a:pt x="3710846" y="3616135"/>
                </a:lnTo>
                <a:lnTo>
                  <a:pt x="3840010" y="3616135"/>
                </a:lnTo>
                <a:lnTo>
                  <a:pt x="3922628" y="3616135"/>
                </a:lnTo>
                <a:lnTo>
                  <a:pt x="4244116" y="3616135"/>
                </a:lnTo>
                <a:cubicBezTo>
                  <a:pt x="4403509" y="3616135"/>
                  <a:pt x="4531778" y="3503021"/>
                  <a:pt x="4531778" y="3364311"/>
                </a:cubicBezTo>
                <a:close/>
              </a:path>
            </a:pathLst>
          </a:custGeom>
          <a:solidFill>
            <a:srgbClr val="EC7C69"/>
          </a:solidFill>
          <a:ln w="24491"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5C2B0AD8-89A1-8403-4427-A731AA4B7B86}"/>
              </a:ext>
            </a:extLst>
          </p:cNvPr>
          <p:cNvSpPr>
            <a:spLocks noGrp="1"/>
          </p:cNvSpPr>
          <p:nvPr>
            <p:ph type="body" sz="quarter" idx="16"/>
          </p:nvPr>
        </p:nvSpPr>
        <p:spPr>
          <a:xfrm>
            <a:off x="653780" y="224068"/>
            <a:ext cx="10430375" cy="803654"/>
          </a:xfrm>
        </p:spPr>
        <p:txBody>
          <a:bodyPr/>
          <a:lstStyle/>
          <a:p>
            <a:pPr>
              <a:lnSpc>
                <a:spcPts val="3720"/>
              </a:lnSpc>
            </a:pPr>
            <a:r>
              <a:rPr lang="en-US" dirty="0"/>
              <a:t>Leer hoe u uw ideeën op belangrijke gebieden in kaart kunt brengen</a:t>
            </a:r>
          </a:p>
          <a:p>
            <a:pPr>
              <a:lnSpc>
                <a:spcPts val="3720"/>
              </a:lnSpc>
            </a:pPr>
            <a:endParaRPr lang="en-US" dirty="0"/>
          </a:p>
        </p:txBody>
      </p:sp>
      <p:sp>
        <p:nvSpPr>
          <p:cNvPr id="6" name="Text Placeholder 5">
            <a:extLst>
              <a:ext uri="{FF2B5EF4-FFF2-40B4-BE49-F238E27FC236}">
                <a16:creationId xmlns:a16="http://schemas.microsoft.com/office/drawing/2014/main" id="{5B693B52-1B32-2484-2C82-60BB3C13C294}"/>
              </a:ext>
            </a:extLst>
          </p:cNvPr>
          <p:cNvSpPr>
            <a:spLocks noGrp="1"/>
          </p:cNvSpPr>
          <p:nvPr>
            <p:ph type="body" sz="quarter" idx="19"/>
          </p:nvPr>
        </p:nvSpPr>
        <p:spPr>
          <a:xfrm>
            <a:off x="653781" y="1541767"/>
            <a:ext cx="7509144" cy="803654"/>
          </a:xfrm>
        </p:spPr>
        <p:txBody>
          <a:bodyPr/>
          <a:lstStyle/>
          <a:p>
            <a:pPr>
              <a:lnSpc>
                <a:spcPts val="2900"/>
              </a:lnSpc>
            </a:pPr>
            <a:r>
              <a:rPr lang="en-US" dirty="0"/>
              <a:t>Belangrijke middelen: middelen die uw bedrijf nodig heeft om te groeien en te bloeien</a:t>
            </a:r>
          </a:p>
          <a:p>
            <a:pPr>
              <a:lnSpc>
                <a:spcPts val="2900"/>
              </a:lnSpc>
            </a:pPr>
            <a:endParaRPr lang="en-US" dirty="0"/>
          </a:p>
        </p:txBody>
      </p:sp>
      <p:cxnSp>
        <p:nvCxnSpPr>
          <p:cNvPr id="2" name="Straight Connector 1">
            <a:extLst>
              <a:ext uri="{FF2B5EF4-FFF2-40B4-BE49-F238E27FC236}">
                <a16:creationId xmlns:a16="http://schemas.microsoft.com/office/drawing/2014/main" id="{F816D76A-E5A1-3683-450B-884B2E36BEE8}"/>
              </a:ext>
            </a:extLst>
          </p:cNvPr>
          <p:cNvCxnSpPr>
            <a:cxnSpLocks/>
          </p:cNvCxnSpPr>
          <p:nvPr/>
        </p:nvCxnSpPr>
        <p:spPr>
          <a:xfrm>
            <a:off x="0" y="1207979"/>
            <a:ext cx="1108415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73AD457-E6D6-F1D7-E209-02EBE1E577E2}"/>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23</a:t>
            </a:fld>
            <a:endParaRPr lang="fr-CA" sz="1200" dirty="0"/>
          </a:p>
        </p:txBody>
      </p:sp>
      <p:sp>
        <p:nvSpPr>
          <p:cNvPr id="10" name="Text Placeholder 4">
            <a:extLst>
              <a:ext uri="{FF2B5EF4-FFF2-40B4-BE49-F238E27FC236}">
                <a16:creationId xmlns:a16="http://schemas.microsoft.com/office/drawing/2014/main" id="{61059E6C-771E-E6DF-98E6-A8B9D1B2CE5A}"/>
              </a:ext>
            </a:extLst>
          </p:cNvPr>
          <p:cNvSpPr txBox="1">
            <a:spLocks/>
          </p:cNvSpPr>
          <p:nvPr/>
        </p:nvSpPr>
        <p:spPr>
          <a:xfrm>
            <a:off x="653779" y="2662979"/>
            <a:ext cx="6928127" cy="2756185"/>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240"/>
              </a:lnSpc>
              <a:buClr>
                <a:srgbClr val="459597"/>
              </a:buClr>
              <a:buFont typeface="Arial" panose="020B0604020202020204" pitchFamily="34" charset="0"/>
              <a:buChar char="•"/>
            </a:pPr>
            <a:r>
              <a:rPr lang="en-GB" sz="2200" b="1" dirty="0">
                <a:solidFill>
                  <a:srgbClr val="414141"/>
                </a:solidFill>
              </a:rPr>
              <a:t>Het fysieke pand: </a:t>
            </a:r>
            <a:r>
              <a:rPr lang="en-GB" sz="2200" dirty="0">
                <a:solidFill>
                  <a:srgbClr val="414141"/>
                </a:solidFill>
              </a:rPr>
              <a:t>behoud de charme en functionaliteit ervan. Overweeg renovaties of upgrades om de ervaring van gasten te verbeteren.</a:t>
            </a:r>
          </a:p>
          <a:p>
            <a:pPr marL="342900" indent="-342900">
              <a:lnSpc>
                <a:spcPts val="2240"/>
              </a:lnSpc>
              <a:buClr>
                <a:srgbClr val="459597"/>
              </a:buClr>
              <a:buFont typeface="Arial" panose="020B0604020202020204" pitchFamily="34" charset="0"/>
              <a:buChar char="•"/>
            </a:pPr>
            <a:r>
              <a:rPr lang="en-GB" sz="2200" b="1" dirty="0">
                <a:solidFill>
                  <a:srgbClr val="414141"/>
                </a:solidFill>
              </a:rPr>
              <a:t>Personeel: </a:t>
            </a:r>
            <a:r>
              <a:rPr lang="en-GB" sz="2200" dirty="0">
                <a:solidFill>
                  <a:srgbClr val="414141"/>
                </a:solidFill>
              </a:rPr>
              <a:t>Neem vriendelijke, betrouwbare mensen in dienst die gepassioneerd zijn over gastvrijheid.</a:t>
            </a:r>
          </a:p>
          <a:p>
            <a:pPr marL="342900" indent="-342900">
              <a:lnSpc>
                <a:spcPts val="2240"/>
              </a:lnSpc>
              <a:buClr>
                <a:srgbClr val="459597"/>
              </a:buClr>
              <a:buFont typeface="Arial" panose="020B0604020202020204" pitchFamily="34" charset="0"/>
              <a:buChar char="•"/>
            </a:pPr>
            <a:r>
              <a:rPr lang="en-GB" sz="2200" b="1" dirty="0">
                <a:solidFill>
                  <a:srgbClr val="414141"/>
                </a:solidFill>
              </a:rPr>
              <a:t>Technologische infrastructuur: </a:t>
            </a:r>
            <a:r>
              <a:rPr lang="en-GB" sz="2200" dirty="0">
                <a:solidFill>
                  <a:srgbClr val="414141"/>
                </a:solidFill>
              </a:rPr>
              <a:t>investeer in een reserveringssysteem, een gebruiksvriendelijke website en tools voor vastgoedbeheer.</a:t>
            </a:r>
          </a:p>
          <a:p>
            <a:pPr marL="342900" indent="-342900">
              <a:lnSpc>
                <a:spcPts val="2240"/>
              </a:lnSpc>
              <a:buClr>
                <a:srgbClr val="459597"/>
              </a:buClr>
              <a:buFont typeface="Arial" panose="020B0604020202020204" pitchFamily="34" charset="0"/>
              <a:buChar char="•"/>
            </a:pPr>
            <a:r>
              <a:rPr lang="en-GB" sz="2200" b="1" dirty="0">
                <a:solidFill>
                  <a:srgbClr val="414141"/>
                </a:solidFill>
              </a:rPr>
              <a:t>Financiële middelen: </a:t>
            </a:r>
            <a:r>
              <a:rPr lang="en-GB" sz="2200" dirty="0">
                <a:solidFill>
                  <a:srgbClr val="414141"/>
                </a:solidFill>
              </a:rPr>
              <a:t>Zorg voor een gezond financieel plan om de operationele kosten te dekken en te investeren in verbeteringen.</a:t>
            </a:r>
          </a:p>
          <a:p>
            <a:pPr marL="342900" indent="-342900">
              <a:lnSpc>
                <a:spcPts val="2240"/>
              </a:lnSpc>
              <a:buClr>
                <a:srgbClr val="459597"/>
              </a:buClr>
              <a:buFont typeface="Arial" panose="020B0604020202020204" pitchFamily="34" charset="0"/>
              <a:buChar char="•"/>
            </a:pPr>
            <a:endParaRPr lang="en-GB" sz="2200" dirty="0">
              <a:solidFill>
                <a:srgbClr val="414141"/>
              </a:solidFill>
            </a:endParaRPr>
          </a:p>
          <a:p>
            <a:pPr marL="342900" indent="-342900">
              <a:lnSpc>
                <a:spcPts val="2240"/>
              </a:lnSpc>
              <a:buClr>
                <a:srgbClr val="459597"/>
              </a:buClr>
              <a:buFont typeface="Arial" panose="020B0604020202020204" pitchFamily="34" charset="0"/>
              <a:buChar char="•"/>
            </a:pPr>
            <a:endParaRPr lang="en-GB" sz="2200" dirty="0">
              <a:solidFill>
                <a:srgbClr val="414141"/>
              </a:solidFill>
            </a:endParaRPr>
          </a:p>
          <a:p>
            <a:pPr>
              <a:lnSpc>
                <a:spcPts val="2240"/>
              </a:lnSpc>
            </a:pPr>
            <a:endParaRPr lang="en-US" sz="2200" dirty="0">
              <a:solidFill>
                <a:srgbClr val="414141"/>
              </a:solidFill>
            </a:endParaRPr>
          </a:p>
        </p:txBody>
      </p:sp>
      <p:sp>
        <p:nvSpPr>
          <p:cNvPr id="9" name="Text Placeholder 4">
            <a:extLst>
              <a:ext uri="{FF2B5EF4-FFF2-40B4-BE49-F238E27FC236}">
                <a16:creationId xmlns:a16="http://schemas.microsoft.com/office/drawing/2014/main" id="{5A438039-B9F5-15FD-1241-5B8691270C5A}"/>
              </a:ext>
            </a:extLst>
          </p:cNvPr>
          <p:cNvSpPr txBox="1">
            <a:spLocks/>
          </p:cNvSpPr>
          <p:nvPr/>
        </p:nvSpPr>
        <p:spPr>
          <a:xfrm>
            <a:off x="8297842" y="2662979"/>
            <a:ext cx="2900201" cy="1669808"/>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600" b="1" dirty="0">
                <a:solidFill>
                  <a:schemeClr val="bg1"/>
                </a:solidFill>
              </a:rPr>
              <a:t>SLEUTEL </a:t>
            </a:r>
          </a:p>
          <a:p>
            <a:pPr>
              <a:lnSpc>
                <a:spcPts val="2240"/>
              </a:lnSpc>
            </a:pPr>
            <a:r>
              <a:rPr lang="en-GB" sz="2600" b="1" dirty="0">
                <a:solidFill>
                  <a:schemeClr val="bg1"/>
                </a:solidFill>
              </a:rPr>
              <a:t>BRONNEN</a:t>
            </a:r>
          </a:p>
          <a:p>
            <a:pPr>
              <a:lnSpc>
                <a:spcPts val="2240"/>
              </a:lnSpc>
            </a:pPr>
            <a:endParaRPr lang="en-GB" sz="2600" b="1" dirty="0">
              <a:solidFill>
                <a:schemeClr val="bg1"/>
              </a:solidFill>
            </a:endParaRPr>
          </a:p>
          <a:p>
            <a:pPr>
              <a:lnSpc>
                <a:spcPts val="2240"/>
              </a:lnSpc>
            </a:pPr>
            <a:endParaRPr lang="en-GB" sz="2200" b="1" dirty="0">
              <a:solidFill>
                <a:schemeClr val="bg1"/>
              </a:solidFill>
            </a:endParaRPr>
          </a:p>
          <a:p>
            <a:pPr>
              <a:lnSpc>
                <a:spcPts val="2240"/>
              </a:lnSpc>
            </a:pPr>
            <a:endParaRPr lang="en-GB" sz="2200" b="1" dirty="0">
              <a:solidFill>
                <a:schemeClr val="bg1"/>
              </a:solidFill>
            </a:endParaRPr>
          </a:p>
          <a:p>
            <a:pPr>
              <a:lnSpc>
                <a:spcPts val="2240"/>
              </a:lnSpc>
            </a:pPr>
            <a:r>
              <a:rPr lang="en-GB" sz="2200" dirty="0">
                <a:solidFill>
                  <a:schemeClr val="bg1"/>
                </a:solidFill>
              </a:rPr>
              <a:t>Geef aan op welke fysieke, intellectuele, personele en financiële middelen uw bedrijfsmodel steunt.</a:t>
            </a:r>
          </a:p>
          <a:p>
            <a:pPr>
              <a:lnSpc>
                <a:spcPts val="2240"/>
              </a:lnSpc>
            </a:pPr>
            <a:endParaRPr lang="en-GB" sz="2200" dirty="0">
              <a:solidFill>
                <a:schemeClr val="bg1"/>
              </a:solidFill>
            </a:endParaRPr>
          </a:p>
          <a:p>
            <a:pPr>
              <a:lnSpc>
                <a:spcPts val="2240"/>
              </a:lnSpc>
            </a:pPr>
            <a:endParaRPr lang="en-US" sz="2200" dirty="0">
              <a:solidFill>
                <a:schemeClr val="bg1"/>
              </a:solidFill>
            </a:endParaRPr>
          </a:p>
        </p:txBody>
      </p:sp>
      <p:cxnSp>
        <p:nvCxnSpPr>
          <p:cNvPr id="7" name="Straight Connector 6">
            <a:extLst>
              <a:ext uri="{FF2B5EF4-FFF2-40B4-BE49-F238E27FC236}">
                <a16:creationId xmlns:a16="http://schemas.microsoft.com/office/drawing/2014/main" id="{DD7D8263-EEFE-B93E-0816-B2C1232B3F0C}"/>
              </a:ext>
            </a:extLst>
          </p:cNvPr>
          <p:cNvCxnSpPr>
            <a:cxnSpLocks/>
            <a:endCxn id="14" idx="23"/>
          </p:cNvCxnSpPr>
          <p:nvPr/>
        </p:nvCxnSpPr>
        <p:spPr>
          <a:xfrm>
            <a:off x="8011180" y="3597993"/>
            <a:ext cx="3616133" cy="62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AEA4B569-3359-3509-7F9A-C705B9A00487}"/>
              </a:ext>
            </a:extLst>
          </p:cNvPr>
          <p:cNvSpPr txBox="1"/>
          <p:nvPr/>
        </p:nvSpPr>
        <p:spPr>
          <a:xfrm>
            <a:off x="653779" y="5650021"/>
            <a:ext cx="7202661"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655638" algn="l"/>
              </a:tabLst>
            </a:pPr>
            <a:r>
              <a:rPr lang="en-IE" sz="1200" b="1" dirty="0">
                <a:solidFill>
                  <a:srgbClr val="414141"/>
                </a:solidFill>
                <a:latin typeface="Calibri" panose="020F0502020204030204" pitchFamily="34" charset="0"/>
                <a:cs typeface="Calibri" panose="020F0502020204030204" pitchFamily="34" charset="0"/>
              </a:rPr>
              <a:t>Bron: </a:t>
            </a:r>
            <a:r>
              <a:rPr lang="en-IE" sz="1200" dirty="0">
                <a:solidFill>
                  <a:srgbClr val="45959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https://businessandplans.com/bed-and-breakfast-business-model-canvas-a-complete-guide/</a:t>
            </a:r>
            <a:endParaRPr lang="en-IE" sz="1200" dirty="0">
              <a:solidFill>
                <a:srgbClr val="459597"/>
              </a:solidFill>
              <a:latin typeface="Calibri" panose="020F0502020204030204" pitchFamily="34" charset="0"/>
              <a:cs typeface="Calibri" panose="020F0502020204030204" pitchFamily="34" charset="0"/>
            </a:endParaRPr>
          </a:p>
          <a:p>
            <a:pPr marL="668338">
              <a:tabLst>
                <a:tab pos="655638" algn="l"/>
              </a:tabLst>
            </a:pPr>
            <a:r>
              <a:rPr lang="en-IE" sz="1200" dirty="0">
                <a:solidFill>
                  <a:srgbClr val="459597"/>
                </a:solidFill>
                <a:latin typeface="Calibri" panose="020F0502020204030204" pitchFamily="34" charset="0"/>
                <a:cs typeface="Calibri" panose="020F0502020204030204" pitchFamily="34" charset="0"/>
              </a:rPr>
              <a:t> </a:t>
            </a:r>
            <a:r>
              <a:rPr lang="en-US" sz="1200" i="1" dirty="0">
                <a:solidFill>
                  <a:srgbClr val="45959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https://www.smartsheet.com/sites/default/files/2024-04/IC-Simple-Business-Model-Canvas-Template-for-Powerpoint-Example_Powerpoint.pptx?srsltid=AfmBOop_I2pyimagKBejfl-xt8tteTukVJU7-7NT-CG1nWOo8ROqfG6t</a:t>
            </a:r>
            <a:r>
              <a:rPr lang="en-US" sz="1200" i="1" dirty="0">
                <a:solidFill>
                  <a:srgbClr val="459597"/>
                </a:solidFill>
                <a:latin typeface="Calibri" panose="020F0502020204030204" pitchFamily="34" charset="0"/>
                <a:cs typeface="Calibri" panose="020F0502020204030204" pitchFamily="34" charset="0"/>
              </a:rPr>
              <a:t> </a:t>
            </a:r>
            <a:endParaRPr lang="en-IE" sz="1200" dirty="0">
              <a:solidFill>
                <a:srgbClr val="459597"/>
              </a:solidFill>
              <a:latin typeface="Calibri" panose="020F0502020204030204" pitchFamily="34" charset="0"/>
              <a:cs typeface="Calibri" panose="020F0502020204030204" pitchFamily="34" charset="0"/>
            </a:endParaRPr>
          </a:p>
          <a:p>
            <a:pPr>
              <a:tabLst>
                <a:tab pos="655638" algn="l"/>
              </a:tabLst>
            </a:pPr>
            <a:endParaRPr lang="en-IE" sz="1200" dirty="0">
              <a:solidFill>
                <a:srgbClr val="414141"/>
              </a:solidFill>
              <a:latin typeface="Calibri" panose="020F0502020204030204" pitchFamily="34" charset="0"/>
              <a:cs typeface="Calibri" panose="020F0502020204030204" pitchFamily="34" charset="0"/>
            </a:endParaRPr>
          </a:p>
        </p:txBody>
      </p:sp>
      <p:pic>
        <p:nvPicPr>
          <p:cNvPr id="3" name="Graphic 6" descr="Circular flowchart outline">
            <a:extLst>
              <a:ext uri="{FF2B5EF4-FFF2-40B4-BE49-F238E27FC236}">
                <a16:creationId xmlns:a16="http://schemas.microsoft.com/office/drawing/2014/main" id="{CBE11877-65F1-BA2E-D5DA-AB744111EE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34024" y="2481783"/>
            <a:ext cx="950681" cy="950681"/>
          </a:xfrm>
          <a:prstGeom prst="rect">
            <a:avLst/>
          </a:prstGeom>
        </p:spPr>
      </p:pic>
    </p:spTree>
    <p:extLst>
      <p:ext uri="{BB962C8B-B14F-4D97-AF65-F5344CB8AC3E}">
        <p14:creationId xmlns:p14="http://schemas.microsoft.com/office/powerpoint/2010/main" val="1378690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8E1D0-F0E2-12F5-0A82-CD3FA47C177C}"/>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61B17BBD-CE27-501A-499B-3AF7AA36F921}"/>
              </a:ext>
            </a:extLst>
          </p:cNvPr>
          <p:cNvSpPr/>
          <p:nvPr/>
        </p:nvSpPr>
        <p:spPr>
          <a:xfrm rot="5400000" flipH="1">
            <a:off x="7553359" y="2803242"/>
            <a:ext cx="4531778" cy="3616135"/>
          </a:xfrm>
          <a:custGeom>
            <a:avLst/>
            <a:gdLst>
              <a:gd name="connsiteX0" fmla="*/ 4531778 w 4531778"/>
              <a:gd name="connsiteY0" fmla="*/ 3364311 h 3616135"/>
              <a:gd name="connsiteX1" fmla="*/ 4531778 w 4531778"/>
              <a:gd name="connsiteY1" fmla="*/ 3026899 h 3616135"/>
              <a:gd name="connsiteX2" fmla="*/ 4531778 w 4531778"/>
              <a:gd name="connsiteY2" fmla="*/ 2975572 h 3616135"/>
              <a:gd name="connsiteX3" fmla="*/ 4531778 w 4531778"/>
              <a:gd name="connsiteY3" fmla="*/ 2778730 h 3616135"/>
              <a:gd name="connsiteX4" fmla="*/ 4531778 w 4531778"/>
              <a:gd name="connsiteY4" fmla="*/ 2638160 h 3616135"/>
              <a:gd name="connsiteX5" fmla="*/ 4531778 w 4531778"/>
              <a:gd name="connsiteY5" fmla="*/ 2441318 h 3616135"/>
              <a:gd name="connsiteX6" fmla="*/ 4531778 w 4531778"/>
              <a:gd name="connsiteY6" fmla="*/ 2389991 h 3616135"/>
              <a:gd name="connsiteX7" fmla="*/ 4531778 w 4531778"/>
              <a:gd name="connsiteY7" fmla="*/ 2052579 h 3616135"/>
              <a:gd name="connsiteX8" fmla="*/ 4531778 w 4531778"/>
              <a:gd name="connsiteY8" fmla="*/ 1311736 h 3616135"/>
              <a:gd name="connsiteX9" fmla="*/ 4531778 w 4531778"/>
              <a:gd name="connsiteY9" fmla="*/ 974322 h 3616135"/>
              <a:gd name="connsiteX10" fmla="*/ 4531778 w 4531778"/>
              <a:gd name="connsiteY10" fmla="*/ 922997 h 3616135"/>
              <a:gd name="connsiteX11" fmla="*/ 4531778 w 4531778"/>
              <a:gd name="connsiteY11" fmla="*/ 726154 h 3616135"/>
              <a:gd name="connsiteX12" fmla="*/ 4531778 w 4531778"/>
              <a:gd name="connsiteY12" fmla="*/ 585584 h 3616135"/>
              <a:gd name="connsiteX13" fmla="*/ 4531778 w 4531778"/>
              <a:gd name="connsiteY13" fmla="*/ 388740 h 3616135"/>
              <a:gd name="connsiteX14" fmla="*/ 4531778 w 4531778"/>
              <a:gd name="connsiteY14" fmla="*/ 337415 h 3616135"/>
              <a:gd name="connsiteX15" fmla="*/ 4531778 w 4531778"/>
              <a:gd name="connsiteY15" fmla="*/ 3 h 3616135"/>
              <a:gd name="connsiteX16" fmla="*/ 4210289 w 4531778"/>
              <a:gd name="connsiteY16" fmla="*/ 3 h 3616135"/>
              <a:gd name="connsiteX17" fmla="*/ 4127672 w 4531778"/>
              <a:gd name="connsiteY17" fmla="*/ 3 h 3616135"/>
              <a:gd name="connsiteX18" fmla="*/ 3998508 w 4531778"/>
              <a:gd name="connsiteY18" fmla="*/ 3 h 3616135"/>
              <a:gd name="connsiteX19" fmla="*/ 3806183 w 4531778"/>
              <a:gd name="connsiteY19" fmla="*/ 3 h 3616135"/>
              <a:gd name="connsiteX20" fmla="*/ 3677018 w 4531778"/>
              <a:gd name="connsiteY20" fmla="*/ 3 h 3616135"/>
              <a:gd name="connsiteX21" fmla="*/ 3594402 w 4531778"/>
              <a:gd name="connsiteY21" fmla="*/ 3 h 3616135"/>
              <a:gd name="connsiteX22" fmla="*/ 3432253 w 4531778"/>
              <a:gd name="connsiteY22" fmla="*/ 3 h 3616135"/>
              <a:gd name="connsiteX23" fmla="*/ 3272912 w 4531778"/>
              <a:gd name="connsiteY23" fmla="*/ 3 h 3616135"/>
              <a:gd name="connsiteX24" fmla="*/ 3110764 w 4531778"/>
              <a:gd name="connsiteY24" fmla="*/ 3 h 3616135"/>
              <a:gd name="connsiteX25" fmla="*/ 3028147 w 4531778"/>
              <a:gd name="connsiteY25" fmla="*/ 3 h 3616135"/>
              <a:gd name="connsiteX26" fmla="*/ 2992023 w 4531778"/>
              <a:gd name="connsiteY26" fmla="*/ 3 h 3616135"/>
              <a:gd name="connsiteX27" fmla="*/ 2965854 w 4531778"/>
              <a:gd name="connsiteY27" fmla="*/ 3 h 3616135"/>
              <a:gd name="connsiteX28" fmla="*/ 2965854 w 4531778"/>
              <a:gd name="connsiteY28" fmla="*/ 0 h 3616135"/>
              <a:gd name="connsiteX29" fmla="*/ 2644365 w 4531778"/>
              <a:gd name="connsiteY29" fmla="*/ 0 h 3616135"/>
              <a:gd name="connsiteX30" fmla="*/ 2561748 w 4531778"/>
              <a:gd name="connsiteY30" fmla="*/ 0 h 3616135"/>
              <a:gd name="connsiteX31" fmla="*/ 2432583 w 4531778"/>
              <a:gd name="connsiteY31" fmla="*/ 0 h 3616135"/>
              <a:gd name="connsiteX32" fmla="*/ 2240260 w 4531778"/>
              <a:gd name="connsiteY32" fmla="*/ 0 h 3616135"/>
              <a:gd name="connsiteX33" fmla="*/ 2191604 w 4531778"/>
              <a:gd name="connsiteY33" fmla="*/ 0 h 3616135"/>
              <a:gd name="connsiteX34" fmla="*/ 2191604 w 4531778"/>
              <a:gd name="connsiteY34" fmla="*/ 3 h 3616135"/>
              <a:gd name="connsiteX35" fmla="*/ 2173388 w 4531778"/>
              <a:gd name="connsiteY35" fmla="*/ 3 h 3616135"/>
              <a:gd name="connsiteX36" fmla="*/ 2137263 w 4531778"/>
              <a:gd name="connsiteY36" fmla="*/ 3 h 3616135"/>
              <a:gd name="connsiteX37" fmla="*/ 2054647 w 4531778"/>
              <a:gd name="connsiteY37" fmla="*/ 3 h 3616135"/>
              <a:gd name="connsiteX38" fmla="*/ 1892499 w 4531778"/>
              <a:gd name="connsiteY38" fmla="*/ 3 h 3616135"/>
              <a:gd name="connsiteX39" fmla="*/ 1866329 w 4531778"/>
              <a:gd name="connsiteY39" fmla="*/ 3 h 3616135"/>
              <a:gd name="connsiteX40" fmla="*/ 1866329 w 4531778"/>
              <a:gd name="connsiteY40" fmla="*/ 0 h 3616135"/>
              <a:gd name="connsiteX41" fmla="*/ 1544840 w 4531778"/>
              <a:gd name="connsiteY41" fmla="*/ 0 h 3616135"/>
              <a:gd name="connsiteX42" fmla="*/ 1462223 w 4531778"/>
              <a:gd name="connsiteY42" fmla="*/ 0 h 3616135"/>
              <a:gd name="connsiteX43" fmla="*/ 1426098 w 4531778"/>
              <a:gd name="connsiteY43" fmla="*/ 0 h 3616135"/>
              <a:gd name="connsiteX44" fmla="*/ 1333058 w 4531778"/>
              <a:gd name="connsiteY44" fmla="*/ 0 h 3616135"/>
              <a:gd name="connsiteX45" fmla="*/ 1140735 w 4531778"/>
              <a:gd name="connsiteY45" fmla="*/ 0 h 3616135"/>
              <a:gd name="connsiteX46" fmla="*/ 1104610 w 4531778"/>
              <a:gd name="connsiteY46" fmla="*/ 0 h 3616135"/>
              <a:gd name="connsiteX47" fmla="*/ 1099527 w 4531778"/>
              <a:gd name="connsiteY47" fmla="*/ 0 h 3616135"/>
              <a:gd name="connsiteX48" fmla="*/ 1092078 w 4531778"/>
              <a:gd name="connsiteY48" fmla="*/ 0 h 3616135"/>
              <a:gd name="connsiteX49" fmla="*/ 1092078 w 4531778"/>
              <a:gd name="connsiteY49" fmla="*/ 3 h 3616135"/>
              <a:gd name="connsiteX50" fmla="*/ 1037738 w 4531778"/>
              <a:gd name="connsiteY50" fmla="*/ 3 h 3616135"/>
              <a:gd name="connsiteX51" fmla="*/ 955121 w 4531778"/>
              <a:gd name="connsiteY51" fmla="*/ 3 h 3616135"/>
              <a:gd name="connsiteX52" fmla="*/ 633632 w 4531778"/>
              <a:gd name="connsiteY52" fmla="*/ 3 h 3616135"/>
              <a:gd name="connsiteX53" fmla="*/ 326573 w 4531778"/>
              <a:gd name="connsiteY53" fmla="*/ 3 h 3616135"/>
              <a:gd name="connsiteX54" fmla="*/ 326573 w 4531778"/>
              <a:gd name="connsiteY54" fmla="*/ 0 h 3616135"/>
              <a:gd name="connsiteX55" fmla="*/ 5085 w 4531778"/>
              <a:gd name="connsiteY55" fmla="*/ 0 h 3616135"/>
              <a:gd name="connsiteX56" fmla="*/ 1 w 4531778"/>
              <a:gd name="connsiteY56" fmla="*/ 0 h 3616135"/>
              <a:gd name="connsiteX57" fmla="*/ 1 w 4531778"/>
              <a:gd name="connsiteY57" fmla="*/ 28076 h 3616135"/>
              <a:gd name="connsiteX58" fmla="*/ 1 w 4531778"/>
              <a:gd name="connsiteY58" fmla="*/ 349565 h 3616135"/>
              <a:gd name="connsiteX59" fmla="*/ 0 w 4531778"/>
              <a:gd name="connsiteY59" fmla="*/ 349565 h 3616135"/>
              <a:gd name="connsiteX60" fmla="*/ 0 w 4531778"/>
              <a:gd name="connsiteY60" fmla="*/ 656625 h 3616135"/>
              <a:gd name="connsiteX61" fmla="*/ 0 w 4531778"/>
              <a:gd name="connsiteY61" fmla="*/ 935146 h 3616135"/>
              <a:gd name="connsiteX62" fmla="*/ 0 w 4531778"/>
              <a:gd name="connsiteY62" fmla="*/ 978112 h 3616135"/>
              <a:gd name="connsiteX63" fmla="*/ 0 w 4531778"/>
              <a:gd name="connsiteY63" fmla="*/ 1060729 h 3616135"/>
              <a:gd name="connsiteX64" fmla="*/ 0 w 4531778"/>
              <a:gd name="connsiteY64" fmla="*/ 1115069 h 3616135"/>
              <a:gd name="connsiteX65" fmla="*/ 0 w 4531778"/>
              <a:gd name="connsiteY65" fmla="*/ 1242206 h 3616135"/>
              <a:gd name="connsiteX66" fmla="*/ 0 w 4531778"/>
              <a:gd name="connsiteY66" fmla="*/ 1563693 h 3616135"/>
              <a:gd name="connsiteX67" fmla="*/ 0 w 4531778"/>
              <a:gd name="connsiteY67" fmla="*/ 1646311 h 3616135"/>
              <a:gd name="connsiteX68" fmla="*/ 0 w 4531778"/>
              <a:gd name="connsiteY68" fmla="*/ 1700650 h 3616135"/>
              <a:gd name="connsiteX69" fmla="*/ 1 w 4531778"/>
              <a:gd name="connsiteY69" fmla="*/ 1700650 h 3616135"/>
              <a:gd name="connsiteX70" fmla="*/ 1 w 4531778"/>
              <a:gd name="connsiteY70" fmla="*/ 1749306 h 3616135"/>
              <a:gd name="connsiteX71" fmla="*/ 1 w 4531778"/>
              <a:gd name="connsiteY71" fmla="*/ 1889320 h 3616135"/>
              <a:gd name="connsiteX72" fmla="*/ 0 w 4531778"/>
              <a:gd name="connsiteY72" fmla="*/ 1889320 h 3616135"/>
              <a:gd name="connsiteX73" fmla="*/ 0 w 4531778"/>
              <a:gd name="connsiteY73" fmla="*/ 1915489 h 3616135"/>
              <a:gd name="connsiteX74" fmla="*/ 0 w 4531778"/>
              <a:gd name="connsiteY74" fmla="*/ 2196379 h 3616135"/>
              <a:gd name="connsiteX75" fmla="*/ 0 w 4531778"/>
              <a:gd name="connsiteY75" fmla="*/ 2474901 h 3616135"/>
              <a:gd name="connsiteX76" fmla="*/ 0 w 4531778"/>
              <a:gd name="connsiteY76" fmla="*/ 2501070 h 3616135"/>
              <a:gd name="connsiteX77" fmla="*/ 0 w 4531778"/>
              <a:gd name="connsiteY77" fmla="*/ 2517868 h 3616135"/>
              <a:gd name="connsiteX78" fmla="*/ 0 w 4531778"/>
              <a:gd name="connsiteY78" fmla="*/ 2600484 h 3616135"/>
              <a:gd name="connsiteX79" fmla="*/ 0 w 4531778"/>
              <a:gd name="connsiteY79" fmla="*/ 2729649 h 3616135"/>
              <a:gd name="connsiteX80" fmla="*/ 0 w 4531778"/>
              <a:gd name="connsiteY80" fmla="*/ 2781959 h 3616135"/>
              <a:gd name="connsiteX81" fmla="*/ 0 w 4531778"/>
              <a:gd name="connsiteY81" fmla="*/ 2921973 h 3616135"/>
              <a:gd name="connsiteX82" fmla="*/ 0 w 4531778"/>
              <a:gd name="connsiteY82" fmla="*/ 3030554 h 3616135"/>
              <a:gd name="connsiteX83" fmla="*/ 0 w 4531778"/>
              <a:gd name="connsiteY83" fmla="*/ 3103449 h 3616135"/>
              <a:gd name="connsiteX84" fmla="*/ 0 w 4531778"/>
              <a:gd name="connsiteY84" fmla="*/ 3186065 h 3616135"/>
              <a:gd name="connsiteX85" fmla="*/ 0 w 4531778"/>
              <a:gd name="connsiteY85" fmla="*/ 3315230 h 3616135"/>
              <a:gd name="connsiteX86" fmla="*/ 0 w 4531778"/>
              <a:gd name="connsiteY86" fmla="*/ 3507554 h 3616135"/>
              <a:gd name="connsiteX87" fmla="*/ 0 w 4531778"/>
              <a:gd name="connsiteY87" fmla="*/ 3616135 h 3616135"/>
              <a:gd name="connsiteX88" fmla="*/ 38914 w 4531778"/>
              <a:gd name="connsiteY88" fmla="*/ 3616135 h 3616135"/>
              <a:gd name="connsiteX89" fmla="*/ 38915 w 4531778"/>
              <a:gd name="connsiteY89" fmla="*/ 3616135 h 3616135"/>
              <a:gd name="connsiteX90" fmla="*/ 345972 w 4531778"/>
              <a:gd name="connsiteY90" fmla="*/ 3616135 h 3616135"/>
              <a:gd name="connsiteX91" fmla="*/ 667460 w 4531778"/>
              <a:gd name="connsiteY91" fmla="*/ 3616135 h 3616135"/>
              <a:gd name="connsiteX92" fmla="*/ 750077 w 4531778"/>
              <a:gd name="connsiteY92" fmla="*/ 3616135 h 3616135"/>
              <a:gd name="connsiteX93" fmla="*/ 879241 w 4531778"/>
              <a:gd name="connsiteY93" fmla="*/ 3616135 h 3616135"/>
              <a:gd name="connsiteX94" fmla="*/ 1071566 w 4531778"/>
              <a:gd name="connsiteY94" fmla="*/ 3616135 h 3616135"/>
              <a:gd name="connsiteX95" fmla="*/ 1092078 w 4531778"/>
              <a:gd name="connsiteY95" fmla="*/ 3616135 h 3616135"/>
              <a:gd name="connsiteX96" fmla="*/ 1099525 w 4531778"/>
              <a:gd name="connsiteY96" fmla="*/ 3616135 h 3616135"/>
              <a:gd name="connsiteX97" fmla="*/ 1138439 w 4531778"/>
              <a:gd name="connsiteY97" fmla="*/ 3616135 h 3616135"/>
              <a:gd name="connsiteX98" fmla="*/ 1138440 w 4531778"/>
              <a:gd name="connsiteY98" fmla="*/ 3616135 h 3616135"/>
              <a:gd name="connsiteX99" fmla="*/ 1174564 w 4531778"/>
              <a:gd name="connsiteY99" fmla="*/ 3616135 h 3616135"/>
              <a:gd name="connsiteX100" fmla="*/ 1174565 w 4531778"/>
              <a:gd name="connsiteY100" fmla="*/ 3616135 h 3616135"/>
              <a:gd name="connsiteX101" fmla="*/ 1200731 w 4531778"/>
              <a:gd name="connsiteY101" fmla="*/ 3616135 h 3616135"/>
              <a:gd name="connsiteX102" fmla="*/ 1257181 w 4531778"/>
              <a:gd name="connsiteY102" fmla="*/ 3616135 h 3616135"/>
              <a:gd name="connsiteX103" fmla="*/ 1257181 w 4531778"/>
              <a:gd name="connsiteY103" fmla="*/ 3616135 h 3616135"/>
              <a:gd name="connsiteX104" fmla="*/ 1283349 w 4531778"/>
              <a:gd name="connsiteY104" fmla="*/ 3616135 h 3616135"/>
              <a:gd name="connsiteX105" fmla="*/ 1445497 w 4531778"/>
              <a:gd name="connsiteY105" fmla="*/ 3616135 h 3616135"/>
              <a:gd name="connsiteX106" fmla="*/ 1578669 w 4531778"/>
              <a:gd name="connsiteY106" fmla="*/ 3616135 h 3616135"/>
              <a:gd name="connsiteX107" fmla="*/ 1578671 w 4531778"/>
              <a:gd name="connsiteY107" fmla="*/ 3616135 h 3616135"/>
              <a:gd name="connsiteX108" fmla="*/ 1604836 w 4531778"/>
              <a:gd name="connsiteY108" fmla="*/ 3616135 h 3616135"/>
              <a:gd name="connsiteX109" fmla="*/ 1766985 w 4531778"/>
              <a:gd name="connsiteY109" fmla="*/ 3616135 h 3616135"/>
              <a:gd name="connsiteX110" fmla="*/ 1849602 w 4531778"/>
              <a:gd name="connsiteY110" fmla="*/ 3616135 h 3616135"/>
              <a:gd name="connsiteX111" fmla="*/ 1885727 w 4531778"/>
              <a:gd name="connsiteY111" fmla="*/ 3616135 h 3616135"/>
              <a:gd name="connsiteX112" fmla="*/ 1978766 w 4531778"/>
              <a:gd name="connsiteY112" fmla="*/ 3616135 h 3616135"/>
              <a:gd name="connsiteX113" fmla="*/ 2171091 w 4531778"/>
              <a:gd name="connsiteY113" fmla="*/ 3616135 h 3616135"/>
              <a:gd name="connsiteX114" fmla="*/ 2191603 w 4531778"/>
              <a:gd name="connsiteY114" fmla="*/ 3616135 h 3616135"/>
              <a:gd name="connsiteX115" fmla="*/ 2207215 w 4531778"/>
              <a:gd name="connsiteY115" fmla="*/ 3616135 h 3616135"/>
              <a:gd name="connsiteX116" fmla="*/ 2274089 w 4531778"/>
              <a:gd name="connsiteY116" fmla="*/ 3616135 h 3616135"/>
              <a:gd name="connsiteX117" fmla="*/ 2274090 w 4531778"/>
              <a:gd name="connsiteY117" fmla="*/ 3616135 h 3616135"/>
              <a:gd name="connsiteX118" fmla="*/ 2289833 w 4531778"/>
              <a:gd name="connsiteY118" fmla="*/ 3616135 h 3616135"/>
              <a:gd name="connsiteX119" fmla="*/ 2300256 w 4531778"/>
              <a:gd name="connsiteY119" fmla="*/ 3616135 h 3616135"/>
              <a:gd name="connsiteX120" fmla="*/ 2356706 w 4531778"/>
              <a:gd name="connsiteY120" fmla="*/ 3616135 h 3616135"/>
              <a:gd name="connsiteX121" fmla="*/ 2356706 w 4531778"/>
              <a:gd name="connsiteY121" fmla="*/ 3616135 h 3616135"/>
              <a:gd name="connsiteX122" fmla="*/ 2382874 w 4531778"/>
              <a:gd name="connsiteY122" fmla="*/ 3616135 h 3616135"/>
              <a:gd name="connsiteX123" fmla="*/ 2418997 w 4531778"/>
              <a:gd name="connsiteY123" fmla="*/ 3616135 h 3616135"/>
              <a:gd name="connsiteX124" fmla="*/ 2611322 w 4531778"/>
              <a:gd name="connsiteY124" fmla="*/ 3616135 h 3616135"/>
              <a:gd name="connsiteX125" fmla="*/ 2678193 w 4531778"/>
              <a:gd name="connsiteY125" fmla="*/ 3616135 h 3616135"/>
              <a:gd name="connsiteX126" fmla="*/ 2678196 w 4531778"/>
              <a:gd name="connsiteY126" fmla="*/ 3616135 h 3616135"/>
              <a:gd name="connsiteX127" fmla="*/ 2704361 w 4531778"/>
              <a:gd name="connsiteY127" fmla="*/ 3616135 h 3616135"/>
              <a:gd name="connsiteX128" fmla="*/ 2740485 w 4531778"/>
              <a:gd name="connsiteY128" fmla="*/ 3616135 h 3616135"/>
              <a:gd name="connsiteX129" fmla="*/ 2823103 w 4531778"/>
              <a:gd name="connsiteY129" fmla="*/ 3616135 h 3616135"/>
              <a:gd name="connsiteX130" fmla="*/ 2985252 w 4531778"/>
              <a:gd name="connsiteY130" fmla="*/ 3616135 h 3616135"/>
              <a:gd name="connsiteX131" fmla="*/ 3144591 w 4531778"/>
              <a:gd name="connsiteY131" fmla="*/ 3616135 h 3616135"/>
              <a:gd name="connsiteX132" fmla="*/ 3306740 w 4531778"/>
              <a:gd name="connsiteY132" fmla="*/ 3616135 h 3616135"/>
              <a:gd name="connsiteX133" fmla="*/ 3389358 w 4531778"/>
              <a:gd name="connsiteY133" fmla="*/ 3616135 h 3616135"/>
              <a:gd name="connsiteX134" fmla="*/ 3518522 w 4531778"/>
              <a:gd name="connsiteY134" fmla="*/ 3616135 h 3616135"/>
              <a:gd name="connsiteX135" fmla="*/ 3710846 w 4531778"/>
              <a:gd name="connsiteY135" fmla="*/ 3616135 h 3616135"/>
              <a:gd name="connsiteX136" fmla="*/ 3840010 w 4531778"/>
              <a:gd name="connsiteY136" fmla="*/ 3616135 h 3616135"/>
              <a:gd name="connsiteX137" fmla="*/ 3922628 w 4531778"/>
              <a:gd name="connsiteY137" fmla="*/ 3616135 h 3616135"/>
              <a:gd name="connsiteX138" fmla="*/ 4244116 w 4531778"/>
              <a:gd name="connsiteY138" fmla="*/ 3616135 h 3616135"/>
              <a:gd name="connsiteX139" fmla="*/ 4531778 w 4531778"/>
              <a:gd name="connsiteY139" fmla="*/ 3364311 h 36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31778" h="3616135">
                <a:moveTo>
                  <a:pt x="4531778" y="3364311"/>
                </a:moveTo>
                <a:lnTo>
                  <a:pt x="4531778" y="3026899"/>
                </a:lnTo>
                <a:lnTo>
                  <a:pt x="4531778" y="2975572"/>
                </a:lnTo>
                <a:lnTo>
                  <a:pt x="4531778" y="2778730"/>
                </a:lnTo>
                <a:lnTo>
                  <a:pt x="4531778" y="2638160"/>
                </a:lnTo>
                <a:lnTo>
                  <a:pt x="4531778" y="2441318"/>
                </a:lnTo>
                <a:lnTo>
                  <a:pt x="4531778" y="2389991"/>
                </a:lnTo>
                <a:lnTo>
                  <a:pt x="4531778" y="2052579"/>
                </a:lnTo>
                <a:lnTo>
                  <a:pt x="4531778" y="1311736"/>
                </a:lnTo>
                <a:lnTo>
                  <a:pt x="4531778" y="974322"/>
                </a:lnTo>
                <a:lnTo>
                  <a:pt x="4531778" y="922997"/>
                </a:lnTo>
                <a:lnTo>
                  <a:pt x="4531778" y="726154"/>
                </a:lnTo>
                <a:lnTo>
                  <a:pt x="4531778" y="585584"/>
                </a:lnTo>
                <a:lnTo>
                  <a:pt x="4531778" y="388740"/>
                </a:lnTo>
                <a:lnTo>
                  <a:pt x="4531778" y="337415"/>
                </a:lnTo>
                <a:lnTo>
                  <a:pt x="4531778" y="3"/>
                </a:lnTo>
                <a:lnTo>
                  <a:pt x="4210289" y="3"/>
                </a:lnTo>
                <a:lnTo>
                  <a:pt x="4127672" y="3"/>
                </a:lnTo>
                <a:lnTo>
                  <a:pt x="3998508" y="3"/>
                </a:lnTo>
                <a:lnTo>
                  <a:pt x="3806183" y="3"/>
                </a:lnTo>
                <a:lnTo>
                  <a:pt x="3677018" y="3"/>
                </a:lnTo>
                <a:lnTo>
                  <a:pt x="3594402" y="3"/>
                </a:lnTo>
                <a:lnTo>
                  <a:pt x="3432253" y="3"/>
                </a:lnTo>
                <a:lnTo>
                  <a:pt x="3272912" y="3"/>
                </a:lnTo>
                <a:lnTo>
                  <a:pt x="3110764" y="3"/>
                </a:lnTo>
                <a:lnTo>
                  <a:pt x="3028147" y="3"/>
                </a:lnTo>
                <a:lnTo>
                  <a:pt x="2992023" y="3"/>
                </a:lnTo>
                <a:lnTo>
                  <a:pt x="2965854" y="3"/>
                </a:lnTo>
                <a:lnTo>
                  <a:pt x="2965854" y="0"/>
                </a:lnTo>
                <a:lnTo>
                  <a:pt x="2644365" y="0"/>
                </a:lnTo>
                <a:lnTo>
                  <a:pt x="2561748" y="0"/>
                </a:lnTo>
                <a:lnTo>
                  <a:pt x="2432583" y="0"/>
                </a:lnTo>
                <a:lnTo>
                  <a:pt x="2240260" y="0"/>
                </a:lnTo>
                <a:lnTo>
                  <a:pt x="2191604" y="0"/>
                </a:lnTo>
                <a:lnTo>
                  <a:pt x="2191604" y="3"/>
                </a:lnTo>
                <a:lnTo>
                  <a:pt x="2173388" y="3"/>
                </a:lnTo>
                <a:lnTo>
                  <a:pt x="2137263" y="3"/>
                </a:lnTo>
                <a:lnTo>
                  <a:pt x="2054647" y="3"/>
                </a:lnTo>
                <a:lnTo>
                  <a:pt x="1892499" y="3"/>
                </a:lnTo>
                <a:lnTo>
                  <a:pt x="1866329" y="3"/>
                </a:lnTo>
                <a:lnTo>
                  <a:pt x="1866329" y="0"/>
                </a:lnTo>
                <a:lnTo>
                  <a:pt x="1544840" y="0"/>
                </a:lnTo>
                <a:lnTo>
                  <a:pt x="1462223" y="0"/>
                </a:lnTo>
                <a:lnTo>
                  <a:pt x="1426098" y="0"/>
                </a:lnTo>
                <a:lnTo>
                  <a:pt x="1333058" y="0"/>
                </a:lnTo>
                <a:lnTo>
                  <a:pt x="1140735" y="0"/>
                </a:lnTo>
                <a:lnTo>
                  <a:pt x="1104610" y="0"/>
                </a:lnTo>
                <a:lnTo>
                  <a:pt x="1099527" y="0"/>
                </a:lnTo>
                <a:lnTo>
                  <a:pt x="1092078" y="0"/>
                </a:lnTo>
                <a:lnTo>
                  <a:pt x="1092078" y="3"/>
                </a:lnTo>
                <a:lnTo>
                  <a:pt x="1037738" y="3"/>
                </a:lnTo>
                <a:lnTo>
                  <a:pt x="955121" y="3"/>
                </a:lnTo>
                <a:lnTo>
                  <a:pt x="633632" y="3"/>
                </a:lnTo>
                <a:lnTo>
                  <a:pt x="326573" y="3"/>
                </a:lnTo>
                <a:lnTo>
                  <a:pt x="326573" y="0"/>
                </a:lnTo>
                <a:lnTo>
                  <a:pt x="5085" y="0"/>
                </a:lnTo>
                <a:lnTo>
                  <a:pt x="1" y="0"/>
                </a:lnTo>
                <a:lnTo>
                  <a:pt x="1" y="28076"/>
                </a:lnTo>
                <a:lnTo>
                  <a:pt x="1" y="349565"/>
                </a:lnTo>
                <a:lnTo>
                  <a:pt x="0" y="349565"/>
                </a:lnTo>
                <a:lnTo>
                  <a:pt x="0" y="656625"/>
                </a:lnTo>
                <a:lnTo>
                  <a:pt x="0" y="935146"/>
                </a:lnTo>
                <a:lnTo>
                  <a:pt x="0" y="978112"/>
                </a:lnTo>
                <a:lnTo>
                  <a:pt x="0" y="1060729"/>
                </a:lnTo>
                <a:lnTo>
                  <a:pt x="0" y="1115069"/>
                </a:lnTo>
                <a:lnTo>
                  <a:pt x="0" y="1242206"/>
                </a:lnTo>
                <a:lnTo>
                  <a:pt x="0" y="1563693"/>
                </a:lnTo>
                <a:lnTo>
                  <a:pt x="0" y="1646311"/>
                </a:lnTo>
                <a:lnTo>
                  <a:pt x="0" y="1700650"/>
                </a:lnTo>
                <a:lnTo>
                  <a:pt x="1" y="1700650"/>
                </a:lnTo>
                <a:lnTo>
                  <a:pt x="1" y="1749306"/>
                </a:lnTo>
                <a:lnTo>
                  <a:pt x="1" y="1889320"/>
                </a:lnTo>
                <a:lnTo>
                  <a:pt x="0" y="1889320"/>
                </a:lnTo>
                <a:lnTo>
                  <a:pt x="0" y="1915489"/>
                </a:lnTo>
                <a:lnTo>
                  <a:pt x="0" y="2196379"/>
                </a:lnTo>
                <a:lnTo>
                  <a:pt x="0" y="2474901"/>
                </a:lnTo>
                <a:lnTo>
                  <a:pt x="0" y="2501070"/>
                </a:lnTo>
                <a:lnTo>
                  <a:pt x="0" y="2517868"/>
                </a:lnTo>
                <a:lnTo>
                  <a:pt x="0" y="2600484"/>
                </a:lnTo>
                <a:lnTo>
                  <a:pt x="0" y="2729649"/>
                </a:lnTo>
                <a:lnTo>
                  <a:pt x="0" y="2781959"/>
                </a:lnTo>
                <a:lnTo>
                  <a:pt x="0" y="2921973"/>
                </a:lnTo>
                <a:lnTo>
                  <a:pt x="0" y="3030554"/>
                </a:lnTo>
                <a:lnTo>
                  <a:pt x="0" y="3103449"/>
                </a:lnTo>
                <a:lnTo>
                  <a:pt x="0" y="3186065"/>
                </a:lnTo>
                <a:lnTo>
                  <a:pt x="0" y="3315230"/>
                </a:lnTo>
                <a:lnTo>
                  <a:pt x="0" y="3507554"/>
                </a:lnTo>
                <a:lnTo>
                  <a:pt x="0" y="3616135"/>
                </a:lnTo>
                <a:lnTo>
                  <a:pt x="38914" y="3616135"/>
                </a:lnTo>
                <a:lnTo>
                  <a:pt x="38915" y="3616135"/>
                </a:lnTo>
                <a:lnTo>
                  <a:pt x="345972" y="3616135"/>
                </a:lnTo>
                <a:lnTo>
                  <a:pt x="667460" y="3616135"/>
                </a:lnTo>
                <a:lnTo>
                  <a:pt x="750077" y="3616135"/>
                </a:lnTo>
                <a:lnTo>
                  <a:pt x="879241" y="3616135"/>
                </a:lnTo>
                <a:lnTo>
                  <a:pt x="1071566" y="3616135"/>
                </a:lnTo>
                <a:lnTo>
                  <a:pt x="1092078" y="3616135"/>
                </a:lnTo>
                <a:lnTo>
                  <a:pt x="1099525" y="3616135"/>
                </a:lnTo>
                <a:lnTo>
                  <a:pt x="1138439" y="3616135"/>
                </a:lnTo>
                <a:lnTo>
                  <a:pt x="1138440" y="3616135"/>
                </a:lnTo>
                <a:lnTo>
                  <a:pt x="1174564" y="3616135"/>
                </a:lnTo>
                <a:lnTo>
                  <a:pt x="1174565" y="3616135"/>
                </a:lnTo>
                <a:lnTo>
                  <a:pt x="1200731" y="3616135"/>
                </a:lnTo>
                <a:lnTo>
                  <a:pt x="1257181" y="3616135"/>
                </a:lnTo>
                <a:lnTo>
                  <a:pt x="1257181" y="3616135"/>
                </a:lnTo>
                <a:lnTo>
                  <a:pt x="1283349" y="3616135"/>
                </a:lnTo>
                <a:lnTo>
                  <a:pt x="1445497" y="3616135"/>
                </a:lnTo>
                <a:lnTo>
                  <a:pt x="1578669" y="3616135"/>
                </a:lnTo>
                <a:lnTo>
                  <a:pt x="1578671" y="3616135"/>
                </a:lnTo>
                <a:lnTo>
                  <a:pt x="1604836" y="3616135"/>
                </a:lnTo>
                <a:lnTo>
                  <a:pt x="1766985" y="3616135"/>
                </a:lnTo>
                <a:lnTo>
                  <a:pt x="1849602" y="3616135"/>
                </a:lnTo>
                <a:lnTo>
                  <a:pt x="1885727" y="3616135"/>
                </a:lnTo>
                <a:lnTo>
                  <a:pt x="1978766" y="3616135"/>
                </a:lnTo>
                <a:lnTo>
                  <a:pt x="2171091" y="3616135"/>
                </a:lnTo>
                <a:lnTo>
                  <a:pt x="2191603" y="3616135"/>
                </a:lnTo>
                <a:lnTo>
                  <a:pt x="2207215" y="3616135"/>
                </a:lnTo>
                <a:lnTo>
                  <a:pt x="2274089" y="3616135"/>
                </a:lnTo>
                <a:lnTo>
                  <a:pt x="2274090" y="3616135"/>
                </a:lnTo>
                <a:lnTo>
                  <a:pt x="2289833" y="3616135"/>
                </a:lnTo>
                <a:lnTo>
                  <a:pt x="2300256" y="3616135"/>
                </a:lnTo>
                <a:lnTo>
                  <a:pt x="2356706" y="3616135"/>
                </a:lnTo>
                <a:lnTo>
                  <a:pt x="2356706" y="3616135"/>
                </a:lnTo>
                <a:lnTo>
                  <a:pt x="2382874" y="3616135"/>
                </a:lnTo>
                <a:lnTo>
                  <a:pt x="2418997" y="3616135"/>
                </a:lnTo>
                <a:lnTo>
                  <a:pt x="2611322" y="3616135"/>
                </a:lnTo>
                <a:lnTo>
                  <a:pt x="2678193" y="3616135"/>
                </a:lnTo>
                <a:lnTo>
                  <a:pt x="2678196" y="3616135"/>
                </a:lnTo>
                <a:lnTo>
                  <a:pt x="2704361" y="3616135"/>
                </a:lnTo>
                <a:lnTo>
                  <a:pt x="2740485" y="3616135"/>
                </a:lnTo>
                <a:lnTo>
                  <a:pt x="2823103" y="3616135"/>
                </a:lnTo>
                <a:lnTo>
                  <a:pt x="2985252" y="3616135"/>
                </a:lnTo>
                <a:lnTo>
                  <a:pt x="3144591" y="3616135"/>
                </a:lnTo>
                <a:lnTo>
                  <a:pt x="3306740" y="3616135"/>
                </a:lnTo>
                <a:lnTo>
                  <a:pt x="3389358" y="3616135"/>
                </a:lnTo>
                <a:lnTo>
                  <a:pt x="3518522" y="3616135"/>
                </a:lnTo>
                <a:lnTo>
                  <a:pt x="3710846" y="3616135"/>
                </a:lnTo>
                <a:lnTo>
                  <a:pt x="3840010" y="3616135"/>
                </a:lnTo>
                <a:lnTo>
                  <a:pt x="3922628" y="3616135"/>
                </a:lnTo>
                <a:lnTo>
                  <a:pt x="4244116" y="3616135"/>
                </a:lnTo>
                <a:cubicBezTo>
                  <a:pt x="4403509" y="3616135"/>
                  <a:pt x="4531778" y="3503021"/>
                  <a:pt x="4531778" y="3364311"/>
                </a:cubicBezTo>
                <a:close/>
              </a:path>
            </a:pathLst>
          </a:custGeom>
          <a:solidFill>
            <a:srgbClr val="459597"/>
          </a:solidFill>
          <a:ln w="24491"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BE7CFD91-89EF-54B8-2121-84D360ECE17F}"/>
              </a:ext>
            </a:extLst>
          </p:cNvPr>
          <p:cNvSpPr>
            <a:spLocks noGrp="1"/>
          </p:cNvSpPr>
          <p:nvPr>
            <p:ph type="body" sz="quarter" idx="16"/>
          </p:nvPr>
        </p:nvSpPr>
        <p:spPr>
          <a:xfrm>
            <a:off x="639492" y="169393"/>
            <a:ext cx="10430375" cy="803654"/>
          </a:xfrm>
        </p:spPr>
        <p:txBody>
          <a:bodyPr/>
          <a:lstStyle/>
          <a:p>
            <a:pPr>
              <a:lnSpc>
                <a:spcPts val="3720"/>
              </a:lnSpc>
            </a:pPr>
            <a:r>
              <a:rPr lang="en-US" dirty="0"/>
              <a:t>Leer hoe u uw ideeën op belangrijke gebieden in kaart kunt brengen</a:t>
            </a:r>
          </a:p>
          <a:p>
            <a:pPr>
              <a:lnSpc>
                <a:spcPts val="3720"/>
              </a:lnSpc>
            </a:pPr>
            <a:endParaRPr lang="en-US" dirty="0"/>
          </a:p>
        </p:txBody>
      </p:sp>
      <p:sp>
        <p:nvSpPr>
          <p:cNvPr id="6" name="Text Placeholder 5">
            <a:extLst>
              <a:ext uri="{FF2B5EF4-FFF2-40B4-BE49-F238E27FC236}">
                <a16:creationId xmlns:a16="http://schemas.microsoft.com/office/drawing/2014/main" id="{786FDD63-C028-353B-8EAB-D998C6E13042}"/>
              </a:ext>
            </a:extLst>
          </p:cNvPr>
          <p:cNvSpPr>
            <a:spLocks noGrp="1"/>
          </p:cNvSpPr>
          <p:nvPr>
            <p:ph type="body" sz="quarter" idx="19"/>
          </p:nvPr>
        </p:nvSpPr>
        <p:spPr>
          <a:xfrm>
            <a:off x="653781" y="1369337"/>
            <a:ext cx="10887920" cy="803654"/>
          </a:xfrm>
        </p:spPr>
        <p:txBody>
          <a:bodyPr/>
          <a:lstStyle/>
          <a:p>
            <a:pPr>
              <a:lnSpc>
                <a:spcPts val="2900"/>
              </a:lnSpc>
            </a:pPr>
            <a:r>
              <a:rPr lang="en-US" dirty="0"/>
              <a:t>Belangrijkste activiteiten: wat vormt de ruggengraat van uw bedrijfsvoering?</a:t>
            </a:r>
          </a:p>
          <a:p>
            <a:pPr>
              <a:lnSpc>
                <a:spcPts val="2900"/>
              </a:lnSpc>
            </a:pPr>
            <a:endParaRPr lang="en-US" dirty="0"/>
          </a:p>
          <a:p>
            <a:pPr>
              <a:lnSpc>
                <a:spcPts val="2900"/>
              </a:lnSpc>
            </a:pPr>
            <a:endParaRPr lang="en-US" dirty="0"/>
          </a:p>
          <a:p>
            <a:pPr>
              <a:lnSpc>
                <a:spcPts val="2900"/>
              </a:lnSpc>
            </a:pPr>
            <a:endParaRPr lang="en-US" dirty="0"/>
          </a:p>
        </p:txBody>
      </p:sp>
      <p:cxnSp>
        <p:nvCxnSpPr>
          <p:cNvPr id="2" name="Straight Connector 1">
            <a:extLst>
              <a:ext uri="{FF2B5EF4-FFF2-40B4-BE49-F238E27FC236}">
                <a16:creationId xmlns:a16="http://schemas.microsoft.com/office/drawing/2014/main" id="{74A88132-7424-EA90-9F3D-9369398792A0}"/>
              </a:ext>
            </a:extLst>
          </p:cNvPr>
          <p:cNvCxnSpPr>
            <a:cxnSpLocks/>
          </p:cNvCxnSpPr>
          <p:nvPr/>
        </p:nvCxnSpPr>
        <p:spPr>
          <a:xfrm>
            <a:off x="0" y="1207979"/>
            <a:ext cx="1108415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9F47C03B-B546-4B2A-8A9B-FC1C8DBC930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24</a:t>
            </a:fld>
            <a:endParaRPr lang="fr-CA" sz="1200" dirty="0"/>
          </a:p>
        </p:txBody>
      </p:sp>
      <p:sp>
        <p:nvSpPr>
          <p:cNvPr id="10" name="Text Placeholder 4">
            <a:extLst>
              <a:ext uri="{FF2B5EF4-FFF2-40B4-BE49-F238E27FC236}">
                <a16:creationId xmlns:a16="http://schemas.microsoft.com/office/drawing/2014/main" id="{01AF3570-3B0B-3B5D-6A79-7494A3A96D52}"/>
              </a:ext>
            </a:extLst>
          </p:cNvPr>
          <p:cNvSpPr txBox="1">
            <a:spLocks/>
          </p:cNvSpPr>
          <p:nvPr/>
        </p:nvSpPr>
        <p:spPr>
          <a:xfrm>
            <a:off x="650299" y="2119790"/>
            <a:ext cx="7214790" cy="2756185"/>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240"/>
              </a:lnSpc>
              <a:buClr>
                <a:srgbClr val="459597"/>
              </a:buClr>
              <a:buFont typeface="Arial" panose="020B0604020202020204" pitchFamily="34" charset="0"/>
              <a:buChar char="•"/>
            </a:pPr>
            <a:r>
              <a:rPr lang="en-GB" sz="2200" b="1" dirty="0">
                <a:solidFill>
                  <a:srgbClr val="414141"/>
                </a:solidFill>
              </a:rPr>
              <a:t>Gastenbeheer: </a:t>
            </a:r>
            <a:r>
              <a:rPr lang="en-GB" sz="2200" dirty="0">
                <a:solidFill>
                  <a:srgbClr val="414141"/>
                </a:solidFill>
              </a:rPr>
              <a:t>stroomlijnt u het boekingsproces, beheert u het in- en uitchecken efficiënt en zorgt u voor duidelijke communicatie met gasten?</a:t>
            </a:r>
          </a:p>
          <a:p>
            <a:pPr marL="342900" indent="-342900">
              <a:lnSpc>
                <a:spcPts val="2240"/>
              </a:lnSpc>
              <a:buClr>
                <a:srgbClr val="459597"/>
              </a:buClr>
              <a:buFont typeface="Arial" panose="020B0604020202020204" pitchFamily="34" charset="0"/>
              <a:buChar char="•"/>
            </a:pPr>
            <a:r>
              <a:rPr lang="en-GB" sz="2200" b="1" dirty="0">
                <a:solidFill>
                  <a:srgbClr val="414141"/>
                </a:solidFill>
              </a:rPr>
              <a:t>Onderhoud van het pand</a:t>
            </a:r>
            <a:r>
              <a:rPr lang="en-GB" sz="2200" dirty="0">
                <a:solidFill>
                  <a:srgbClr val="414141"/>
                </a:solidFill>
              </a:rPr>
              <a:t>: Het is cruciaal om een schone en comfortabele omgeving te behouden. Stel een regelmatig onderhoudsschema op en voer reparaties snel uit.</a:t>
            </a:r>
          </a:p>
          <a:p>
            <a:pPr marL="342900" indent="-342900">
              <a:lnSpc>
                <a:spcPts val="2240"/>
              </a:lnSpc>
              <a:buClr>
                <a:srgbClr val="459597"/>
              </a:buClr>
              <a:buFont typeface="Arial" panose="020B0604020202020204" pitchFamily="34" charset="0"/>
              <a:buChar char="•"/>
            </a:pPr>
            <a:r>
              <a:rPr lang="en-GB" sz="2200" b="1" dirty="0">
                <a:solidFill>
                  <a:srgbClr val="414141"/>
                </a:solidFill>
              </a:rPr>
              <a:t>Marketing en promoties</a:t>
            </a:r>
            <a:r>
              <a:rPr lang="en-GB" sz="2200" dirty="0">
                <a:solidFill>
                  <a:srgbClr val="414141"/>
                </a:solidFill>
              </a:rPr>
              <a:t>: Implementeer uw marketingstrategie via verschillende kanalen, houd de effectiviteit ervan bij en pas deze waar nodig aan.</a:t>
            </a:r>
          </a:p>
          <a:p>
            <a:pPr marL="342900" indent="-342900">
              <a:lnSpc>
                <a:spcPts val="2240"/>
              </a:lnSpc>
              <a:buClr>
                <a:srgbClr val="459597"/>
              </a:buClr>
              <a:buFont typeface="Arial" panose="020B0604020202020204" pitchFamily="34" charset="0"/>
              <a:buChar char="•"/>
            </a:pPr>
            <a:r>
              <a:rPr lang="en-GB" sz="2200" b="1" dirty="0">
                <a:solidFill>
                  <a:srgbClr val="414141"/>
                </a:solidFill>
              </a:rPr>
              <a:t>Voorraadbeheer: </a:t>
            </a:r>
            <a:r>
              <a:rPr lang="en-GB" sz="2200" dirty="0">
                <a:solidFill>
                  <a:srgbClr val="414141"/>
                </a:solidFill>
              </a:rPr>
              <a:t>Zorg voor een soepele aanvoer van benodigdheden zoals toiletartikelen, linnengoed en ontbijtproducten.</a:t>
            </a:r>
          </a:p>
          <a:p>
            <a:pPr marL="342900" indent="-342900">
              <a:lnSpc>
                <a:spcPts val="2240"/>
              </a:lnSpc>
              <a:buClr>
                <a:srgbClr val="459597"/>
              </a:buClr>
              <a:buFont typeface="Arial" panose="020B0604020202020204" pitchFamily="34" charset="0"/>
              <a:buChar char="•"/>
            </a:pPr>
            <a:r>
              <a:rPr lang="en-GB" sz="2200" b="1" dirty="0">
                <a:solidFill>
                  <a:srgbClr val="414141"/>
                </a:solidFill>
              </a:rPr>
              <a:t>Personeelstraining: </a:t>
            </a:r>
            <a:r>
              <a:rPr lang="en-GB" sz="2200" dirty="0">
                <a:solidFill>
                  <a:srgbClr val="414141"/>
                </a:solidFill>
              </a:rPr>
              <a:t>Het is verstandig om te investeren in personeelstraining om ervoor te zorgen dat alle teamleden uitzonderlijke gastenservice bieden.</a:t>
            </a:r>
          </a:p>
          <a:p>
            <a:pPr marL="342900" indent="-342900">
              <a:lnSpc>
                <a:spcPts val="2240"/>
              </a:lnSpc>
              <a:buClr>
                <a:srgbClr val="459597"/>
              </a:buClr>
              <a:buFont typeface="Arial" panose="020B0604020202020204" pitchFamily="34" charset="0"/>
              <a:buChar char="•"/>
            </a:pPr>
            <a:endParaRPr lang="en-GB" sz="2200" dirty="0">
              <a:solidFill>
                <a:srgbClr val="414141"/>
              </a:solidFill>
            </a:endParaRPr>
          </a:p>
          <a:p>
            <a:pPr indent="0">
              <a:lnSpc>
                <a:spcPts val="2240"/>
              </a:lnSpc>
              <a:buClr>
                <a:srgbClr val="459597"/>
              </a:buClr>
            </a:pPr>
            <a:endParaRPr lang="en-US" sz="2200" dirty="0">
              <a:solidFill>
                <a:srgbClr val="414141"/>
              </a:solidFill>
            </a:endParaRPr>
          </a:p>
        </p:txBody>
      </p:sp>
      <p:sp>
        <p:nvSpPr>
          <p:cNvPr id="9" name="Text Placeholder 4">
            <a:extLst>
              <a:ext uri="{FF2B5EF4-FFF2-40B4-BE49-F238E27FC236}">
                <a16:creationId xmlns:a16="http://schemas.microsoft.com/office/drawing/2014/main" id="{50A24D94-2745-ECA3-BA21-2F8D584FF18C}"/>
              </a:ext>
            </a:extLst>
          </p:cNvPr>
          <p:cNvSpPr txBox="1">
            <a:spLocks/>
          </p:cNvSpPr>
          <p:nvPr/>
        </p:nvSpPr>
        <p:spPr>
          <a:xfrm>
            <a:off x="8297842" y="2662979"/>
            <a:ext cx="2900201" cy="1669808"/>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600" b="1" dirty="0">
                <a:solidFill>
                  <a:schemeClr val="bg1"/>
                </a:solidFill>
              </a:rPr>
              <a:t>BELANGRIJKSTE </a:t>
            </a:r>
          </a:p>
          <a:p>
            <a:pPr>
              <a:lnSpc>
                <a:spcPts val="2240"/>
              </a:lnSpc>
            </a:pPr>
            <a:r>
              <a:rPr lang="en-GB" sz="2600" b="1" dirty="0">
                <a:solidFill>
                  <a:schemeClr val="bg1"/>
                </a:solidFill>
              </a:rPr>
              <a:t>ACTIVITEITEN</a:t>
            </a:r>
          </a:p>
          <a:p>
            <a:pPr>
              <a:lnSpc>
                <a:spcPts val="2240"/>
              </a:lnSpc>
            </a:pPr>
            <a:endParaRPr lang="en-GB" sz="2600" b="1" dirty="0">
              <a:solidFill>
                <a:schemeClr val="bg1"/>
              </a:solidFill>
            </a:endParaRPr>
          </a:p>
          <a:p>
            <a:pPr>
              <a:lnSpc>
                <a:spcPts val="2240"/>
              </a:lnSpc>
            </a:pPr>
            <a:endParaRPr lang="en-GB" sz="2600" b="1" dirty="0">
              <a:solidFill>
                <a:schemeClr val="bg1"/>
              </a:solidFill>
            </a:endParaRPr>
          </a:p>
          <a:p>
            <a:pPr>
              <a:lnSpc>
                <a:spcPts val="2240"/>
              </a:lnSpc>
            </a:pPr>
            <a:endParaRPr lang="en-GB" sz="2200" b="1" dirty="0">
              <a:solidFill>
                <a:schemeClr val="bg1"/>
              </a:solidFill>
            </a:endParaRPr>
          </a:p>
          <a:p>
            <a:pPr>
              <a:lnSpc>
                <a:spcPts val="2240"/>
              </a:lnSpc>
            </a:pPr>
            <a:endParaRPr lang="en-GB" sz="2200" b="1" dirty="0">
              <a:solidFill>
                <a:schemeClr val="bg1"/>
              </a:solidFill>
            </a:endParaRPr>
          </a:p>
          <a:p>
            <a:pPr>
              <a:lnSpc>
                <a:spcPts val="2240"/>
              </a:lnSpc>
            </a:pPr>
            <a:r>
              <a:rPr lang="en-GB" sz="2200" dirty="0">
                <a:solidFill>
                  <a:schemeClr val="bg1"/>
                </a:solidFill>
              </a:rPr>
              <a:t>Geef een overzicht van de cruciale operationele taken, diensten of productieactiviteiten die essentieel zijn voor uw bedrijfsmodel.</a:t>
            </a:r>
          </a:p>
          <a:p>
            <a:pPr>
              <a:lnSpc>
                <a:spcPts val="2240"/>
              </a:lnSpc>
            </a:pPr>
            <a:endParaRPr lang="en-GB" sz="2200" dirty="0">
              <a:solidFill>
                <a:schemeClr val="bg1"/>
              </a:solidFill>
            </a:endParaRPr>
          </a:p>
          <a:p>
            <a:pPr>
              <a:lnSpc>
                <a:spcPts val="2240"/>
              </a:lnSpc>
            </a:pPr>
            <a:endParaRPr lang="en-GB" sz="2200" dirty="0">
              <a:solidFill>
                <a:schemeClr val="bg1"/>
              </a:solidFill>
            </a:endParaRPr>
          </a:p>
          <a:p>
            <a:pPr>
              <a:lnSpc>
                <a:spcPts val="2240"/>
              </a:lnSpc>
            </a:pPr>
            <a:endParaRPr lang="en-US" sz="2200" dirty="0">
              <a:solidFill>
                <a:schemeClr val="bg1"/>
              </a:solidFill>
            </a:endParaRPr>
          </a:p>
        </p:txBody>
      </p:sp>
      <p:cxnSp>
        <p:nvCxnSpPr>
          <p:cNvPr id="7" name="Straight Connector 6">
            <a:extLst>
              <a:ext uri="{FF2B5EF4-FFF2-40B4-BE49-F238E27FC236}">
                <a16:creationId xmlns:a16="http://schemas.microsoft.com/office/drawing/2014/main" id="{9553EEA9-404E-75BA-5B2A-CC908D7FF03E}"/>
              </a:ext>
            </a:extLst>
          </p:cNvPr>
          <p:cNvCxnSpPr>
            <a:cxnSpLocks/>
            <a:endCxn id="14" idx="23"/>
          </p:cNvCxnSpPr>
          <p:nvPr/>
        </p:nvCxnSpPr>
        <p:spPr>
          <a:xfrm>
            <a:off x="8011180" y="3597993"/>
            <a:ext cx="3616133" cy="62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555D4886-9310-C806-977A-5C081A07F832}"/>
              </a:ext>
            </a:extLst>
          </p:cNvPr>
          <p:cNvSpPr txBox="1"/>
          <p:nvPr/>
        </p:nvSpPr>
        <p:spPr>
          <a:xfrm>
            <a:off x="650299" y="5947161"/>
            <a:ext cx="7202661"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655638" algn="l"/>
              </a:tabLst>
            </a:pPr>
            <a:r>
              <a:rPr lang="en-IE" sz="1200" b="1" dirty="0">
                <a:solidFill>
                  <a:srgbClr val="414141"/>
                </a:solidFill>
                <a:latin typeface="Calibri" panose="020F0502020204030204" pitchFamily="34" charset="0"/>
                <a:cs typeface="Calibri" panose="020F0502020204030204" pitchFamily="34" charset="0"/>
              </a:rPr>
              <a:t>Bron: </a:t>
            </a:r>
            <a:r>
              <a:rPr lang="en-IE" sz="1200" dirty="0">
                <a:solidFill>
                  <a:srgbClr val="45959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https://businessandplans.com/bed-and-breakfast-business-model-canvas-a-complete-guide/</a:t>
            </a:r>
            <a:endParaRPr lang="en-IE" sz="1200" dirty="0">
              <a:solidFill>
                <a:srgbClr val="459597"/>
              </a:solidFill>
              <a:latin typeface="Calibri" panose="020F0502020204030204" pitchFamily="34" charset="0"/>
              <a:cs typeface="Calibri" panose="020F0502020204030204" pitchFamily="34" charset="0"/>
            </a:endParaRPr>
          </a:p>
          <a:p>
            <a:pPr marL="668338">
              <a:tabLst>
                <a:tab pos="655638" algn="l"/>
              </a:tabLst>
            </a:pPr>
            <a:r>
              <a:rPr lang="en-IE" sz="1200" dirty="0">
                <a:solidFill>
                  <a:srgbClr val="459597"/>
                </a:solidFill>
                <a:latin typeface="Calibri" panose="020F0502020204030204" pitchFamily="34" charset="0"/>
                <a:cs typeface="Calibri" panose="020F0502020204030204" pitchFamily="34" charset="0"/>
              </a:rPr>
              <a:t> </a:t>
            </a:r>
            <a:r>
              <a:rPr lang="en-US" sz="1200" i="1" dirty="0">
                <a:solidFill>
                  <a:srgbClr val="45959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https://www.smartsheet.com/sites/default/files/2024-04/IC-Simple-Business-Model-Canvas-Template-for-Powerpoint-Example_Powerpoint.pptx?srsltid=AfmBOop_I2pyimagKBejfl-xt8tteTukVJU7-7NT-CG1nWOo8ROqfG6t</a:t>
            </a:r>
            <a:r>
              <a:rPr lang="en-US" sz="1200" i="1" dirty="0">
                <a:solidFill>
                  <a:srgbClr val="459597"/>
                </a:solidFill>
                <a:latin typeface="Calibri" panose="020F0502020204030204" pitchFamily="34" charset="0"/>
                <a:cs typeface="Calibri" panose="020F0502020204030204" pitchFamily="34" charset="0"/>
              </a:rPr>
              <a:t> </a:t>
            </a:r>
            <a:endParaRPr lang="en-IE" sz="1200" dirty="0">
              <a:solidFill>
                <a:srgbClr val="459597"/>
              </a:solidFill>
              <a:latin typeface="Calibri" panose="020F0502020204030204" pitchFamily="34" charset="0"/>
              <a:cs typeface="Calibri" panose="020F0502020204030204" pitchFamily="34" charset="0"/>
            </a:endParaRPr>
          </a:p>
          <a:p>
            <a:pPr>
              <a:tabLst>
                <a:tab pos="655638" algn="l"/>
              </a:tabLst>
            </a:pPr>
            <a:endParaRPr lang="en-IE" sz="1200" dirty="0">
              <a:solidFill>
                <a:srgbClr val="414141"/>
              </a:solidFill>
              <a:latin typeface="Calibri" panose="020F0502020204030204" pitchFamily="34" charset="0"/>
              <a:cs typeface="Calibri" panose="020F0502020204030204" pitchFamily="34" charset="0"/>
            </a:endParaRPr>
          </a:p>
        </p:txBody>
      </p:sp>
      <p:pic>
        <p:nvPicPr>
          <p:cNvPr id="3" name="Graphic 2" descr="Playbook outline">
            <a:extLst>
              <a:ext uri="{FF2B5EF4-FFF2-40B4-BE49-F238E27FC236}">
                <a16:creationId xmlns:a16="http://schemas.microsoft.com/office/drawing/2014/main" id="{E8407494-7E0A-0B90-7DF7-8855D64C87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98033" y="2440523"/>
            <a:ext cx="943668" cy="943668"/>
          </a:xfrm>
          <a:prstGeom prst="rect">
            <a:avLst/>
          </a:prstGeom>
        </p:spPr>
      </p:pic>
    </p:spTree>
    <p:extLst>
      <p:ext uri="{BB962C8B-B14F-4D97-AF65-F5344CB8AC3E}">
        <p14:creationId xmlns:p14="http://schemas.microsoft.com/office/powerpoint/2010/main" val="376870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80807-D2CA-E54B-A01F-4159A45FBE92}"/>
            </a:ext>
          </a:extLst>
        </p:cNvPr>
        <p:cNvGrpSpPr/>
        <p:nvPr/>
      </p:nvGrpSpPr>
      <p:grpSpPr>
        <a:xfrm>
          <a:off x="0" y="0"/>
          <a:ext cx="0" cy="0"/>
          <a:chOff x="0" y="0"/>
          <a:chExt cx="0" cy="0"/>
        </a:xfrm>
      </p:grpSpPr>
      <p:sp>
        <p:nvSpPr>
          <p:cNvPr id="14" name="Freeform 13">
            <a:extLst>
              <a:ext uri="{FF2B5EF4-FFF2-40B4-BE49-F238E27FC236}">
                <a16:creationId xmlns:a16="http://schemas.microsoft.com/office/drawing/2014/main" id="{0AE4A6FA-1135-BB6A-9466-5FE76E001484}"/>
              </a:ext>
            </a:extLst>
          </p:cNvPr>
          <p:cNvSpPr/>
          <p:nvPr/>
        </p:nvSpPr>
        <p:spPr>
          <a:xfrm rot="5400000" flipH="1">
            <a:off x="7553359" y="2803242"/>
            <a:ext cx="4531778" cy="3616135"/>
          </a:xfrm>
          <a:custGeom>
            <a:avLst/>
            <a:gdLst>
              <a:gd name="connsiteX0" fmla="*/ 4531778 w 4531778"/>
              <a:gd name="connsiteY0" fmla="*/ 3364311 h 3616135"/>
              <a:gd name="connsiteX1" fmla="*/ 4531778 w 4531778"/>
              <a:gd name="connsiteY1" fmla="*/ 3026899 h 3616135"/>
              <a:gd name="connsiteX2" fmla="*/ 4531778 w 4531778"/>
              <a:gd name="connsiteY2" fmla="*/ 2975572 h 3616135"/>
              <a:gd name="connsiteX3" fmla="*/ 4531778 w 4531778"/>
              <a:gd name="connsiteY3" fmla="*/ 2778730 h 3616135"/>
              <a:gd name="connsiteX4" fmla="*/ 4531778 w 4531778"/>
              <a:gd name="connsiteY4" fmla="*/ 2638160 h 3616135"/>
              <a:gd name="connsiteX5" fmla="*/ 4531778 w 4531778"/>
              <a:gd name="connsiteY5" fmla="*/ 2441318 h 3616135"/>
              <a:gd name="connsiteX6" fmla="*/ 4531778 w 4531778"/>
              <a:gd name="connsiteY6" fmla="*/ 2389991 h 3616135"/>
              <a:gd name="connsiteX7" fmla="*/ 4531778 w 4531778"/>
              <a:gd name="connsiteY7" fmla="*/ 2052579 h 3616135"/>
              <a:gd name="connsiteX8" fmla="*/ 4531778 w 4531778"/>
              <a:gd name="connsiteY8" fmla="*/ 1311736 h 3616135"/>
              <a:gd name="connsiteX9" fmla="*/ 4531778 w 4531778"/>
              <a:gd name="connsiteY9" fmla="*/ 974322 h 3616135"/>
              <a:gd name="connsiteX10" fmla="*/ 4531778 w 4531778"/>
              <a:gd name="connsiteY10" fmla="*/ 922997 h 3616135"/>
              <a:gd name="connsiteX11" fmla="*/ 4531778 w 4531778"/>
              <a:gd name="connsiteY11" fmla="*/ 726154 h 3616135"/>
              <a:gd name="connsiteX12" fmla="*/ 4531778 w 4531778"/>
              <a:gd name="connsiteY12" fmla="*/ 585584 h 3616135"/>
              <a:gd name="connsiteX13" fmla="*/ 4531778 w 4531778"/>
              <a:gd name="connsiteY13" fmla="*/ 388740 h 3616135"/>
              <a:gd name="connsiteX14" fmla="*/ 4531778 w 4531778"/>
              <a:gd name="connsiteY14" fmla="*/ 337415 h 3616135"/>
              <a:gd name="connsiteX15" fmla="*/ 4531778 w 4531778"/>
              <a:gd name="connsiteY15" fmla="*/ 3 h 3616135"/>
              <a:gd name="connsiteX16" fmla="*/ 4210289 w 4531778"/>
              <a:gd name="connsiteY16" fmla="*/ 3 h 3616135"/>
              <a:gd name="connsiteX17" fmla="*/ 4127672 w 4531778"/>
              <a:gd name="connsiteY17" fmla="*/ 3 h 3616135"/>
              <a:gd name="connsiteX18" fmla="*/ 3998508 w 4531778"/>
              <a:gd name="connsiteY18" fmla="*/ 3 h 3616135"/>
              <a:gd name="connsiteX19" fmla="*/ 3806183 w 4531778"/>
              <a:gd name="connsiteY19" fmla="*/ 3 h 3616135"/>
              <a:gd name="connsiteX20" fmla="*/ 3677018 w 4531778"/>
              <a:gd name="connsiteY20" fmla="*/ 3 h 3616135"/>
              <a:gd name="connsiteX21" fmla="*/ 3594402 w 4531778"/>
              <a:gd name="connsiteY21" fmla="*/ 3 h 3616135"/>
              <a:gd name="connsiteX22" fmla="*/ 3432253 w 4531778"/>
              <a:gd name="connsiteY22" fmla="*/ 3 h 3616135"/>
              <a:gd name="connsiteX23" fmla="*/ 3272912 w 4531778"/>
              <a:gd name="connsiteY23" fmla="*/ 3 h 3616135"/>
              <a:gd name="connsiteX24" fmla="*/ 3110764 w 4531778"/>
              <a:gd name="connsiteY24" fmla="*/ 3 h 3616135"/>
              <a:gd name="connsiteX25" fmla="*/ 3028147 w 4531778"/>
              <a:gd name="connsiteY25" fmla="*/ 3 h 3616135"/>
              <a:gd name="connsiteX26" fmla="*/ 2992023 w 4531778"/>
              <a:gd name="connsiteY26" fmla="*/ 3 h 3616135"/>
              <a:gd name="connsiteX27" fmla="*/ 2965854 w 4531778"/>
              <a:gd name="connsiteY27" fmla="*/ 3 h 3616135"/>
              <a:gd name="connsiteX28" fmla="*/ 2965854 w 4531778"/>
              <a:gd name="connsiteY28" fmla="*/ 0 h 3616135"/>
              <a:gd name="connsiteX29" fmla="*/ 2644365 w 4531778"/>
              <a:gd name="connsiteY29" fmla="*/ 0 h 3616135"/>
              <a:gd name="connsiteX30" fmla="*/ 2561748 w 4531778"/>
              <a:gd name="connsiteY30" fmla="*/ 0 h 3616135"/>
              <a:gd name="connsiteX31" fmla="*/ 2432583 w 4531778"/>
              <a:gd name="connsiteY31" fmla="*/ 0 h 3616135"/>
              <a:gd name="connsiteX32" fmla="*/ 2240260 w 4531778"/>
              <a:gd name="connsiteY32" fmla="*/ 0 h 3616135"/>
              <a:gd name="connsiteX33" fmla="*/ 2191604 w 4531778"/>
              <a:gd name="connsiteY33" fmla="*/ 0 h 3616135"/>
              <a:gd name="connsiteX34" fmla="*/ 2191604 w 4531778"/>
              <a:gd name="connsiteY34" fmla="*/ 3 h 3616135"/>
              <a:gd name="connsiteX35" fmla="*/ 2173388 w 4531778"/>
              <a:gd name="connsiteY35" fmla="*/ 3 h 3616135"/>
              <a:gd name="connsiteX36" fmla="*/ 2137263 w 4531778"/>
              <a:gd name="connsiteY36" fmla="*/ 3 h 3616135"/>
              <a:gd name="connsiteX37" fmla="*/ 2054647 w 4531778"/>
              <a:gd name="connsiteY37" fmla="*/ 3 h 3616135"/>
              <a:gd name="connsiteX38" fmla="*/ 1892499 w 4531778"/>
              <a:gd name="connsiteY38" fmla="*/ 3 h 3616135"/>
              <a:gd name="connsiteX39" fmla="*/ 1866329 w 4531778"/>
              <a:gd name="connsiteY39" fmla="*/ 3 h 3616135"/>
              <a:gd name="connsiteX40" fmla="*/ 1866329 w 4531778"/>
              <a:gd name="connsiteY40" fmla="*/ 0 h 3616135"/>
              <a:gd name="connsiteX41" fmla="*/ 1544840 w 4531778"/>
              <a:gd name="connsiteY41" fmla="*/ 0 h 3616135"/>
              <a:gd name="connsiteX42" fmla="*/ 1462223 w 4531778"/>
              <a:gd name="connsiteY42" fmla="*/ 0 h 3616135"/>
              <a:gd name="connsiteX43" fmla="*/ 1426098 w 4531778"/>
              <a:gd name="connsiteY43" fmla="*/ 0 h 3616135"/>
              <a:gd name="connsiteX44" fmla="*/ 1333058 w 4531778"/>
              <a:gd name="connsiteY44" fmla="*/ 0 h 3616135"/>
              <a:gd name="connsiteX45" fmla="*/ 1140735 w 4531778"/>
              <a:gd name="connsiteY45" fmla="*/ 0 h 3616135"/>
              <a:gd name="connsiteX46" fmla="*/ 1104610 w 4531778"/>
              <a:gd name="connsiteY46" fmla="*/ 0 h 3616135"/>
              <a:gd name="connsiteX47" fmla="*/ 1099527 w 4531778"/>
              <a:gd name="connsiteY47" fmla="*/ 0 h 3616135"/>
              <a:gd name="connsiteX48" fmla="*/ 1092078 w 4531778"/>
              <a:gd name="connsiteY48" fmla="*/ 0 h 3616135"/>
              <a:gd name="connsiteX49" fmla="*/ 1092078 w 4531778"/>
              <a:gd name="connsiteY49" fmla="*/ 3 h 3616135"/>
              <a:gd name="connsiteX50" fmla="*/ 1037738 w 4531778"/>
              <a:gd name="connsiteY50" fmla="*/ 3 h 3616135"/>
              <a:gd name="connsiteX51" fmla="*/ 955121 w 4531778"/>
              <a:gd name="connsiteY51" fmla="*/ 3 h 3616135"/>
              <a:gd name="connsiteX52" fmla="*/ 633632 w 4531778"/>
              <a:gd name="connsiteY52" fmla="*/ 3 h 3616135"/>
              <a:gd name="connsiteX53" fmla="*/ 326573 w 4531778"/>
              <a:gd name="connsiteY53" fmla="*/ 3 h 3616135"/>
              <a:gd name="connsiteX54" fmla="*/ 326573 w 4531778"/>
              <a:gd name="connsiteY54" fmla="*/ 0 h 3616135"/>
              <a:gd name="connsiteX55" fmla="*/ 5085 w 4531778"/>
              <a:gd name="connsiteY55" fmla="*/ 0 h 3616135"/>
              <a:gd name="connsiteX56" fmla="*/ 1 w 4531778"/>
              <a:gd name="connsiteY56" fmla="*/ 0 h 3616135"/>
              <a:gd name="connsiteX57" fmla="*/ 1 w 4531778"/>
              <a:gd name="connsiteY57" fmla="*/ 28076 h 3616135"/>
              <a:gd name="connsiteX58" fmla="*/ 1 w 4531778"/>
              <a:gd name="connsiteY58" fmla="*/ 349565 h 3616135"/>
              <a:gd name="connsiteX59" fmla="*/ 0 w 4531778"/>
              <a:gd name="connsiteY59" fmla="*/ 349565 h 3616135"/>
              <a:gd name="connsiteX60" fmla="*/ 0 w 4531778"/>
              <a:gd name="connsiteY60" fmla="*/ 656625 h 3616135"/>
              <a:gd name="connsiteX61" fmla="*/ 0 w 4531778"/>
              <a:gd name="connsiteY61" fmla="*/ 935146 h 3616135"/>
              <a:gd name="connsiteX62" fmla="*/ 0 w 4531778"/>
              <a:gd name="connsiteY62" fmla="*/ 978112 h 3616135"/>
              <a:gd name="connsiteX63" fmla="*/ 0 w 4531778"/>
              <a:gd name="connsiteY63" fmla="*/ 1060729 h 3616135"/>
              <a:gd name="connsiteX64" fmla="*/ 0 w 4531778"/>
              <a:gd name="connsiteY64" fmla="*/ 1115069 h 3616135"/>
              <a:gd name="connsiteX65" fmla="*/ 0 w 4531778"/>
              <a:gd name="connsiteY65" fmla="*/ 1242206 h 3616135"/>
              <a:gd name="connsiteX66" fmla="*/ 0 w 4531778"/>
              <a:gd name="connsiteY66" fmla="*/ 1563693 h 3616135"/>
              <a:gd name="connsiteX67" fmla="*/ 0 w 4531778"/>
              <a:gd name="connsiteY67" fmla="*/ 1646311 h 3616135"/>
              <a:gd name="connsiteX68" fmla="*/ 0 w 4531778"/>
              <a:gd name="connsiteY68" fmla="*/ 1700650 h 3616135"/>
              <a:gd name="connsiteX69" fmla="*/ 1 w 4531778"/>
              <a:gd name="connsiteY69" fmla="*/ 1700650 h 3616135"/>
              <a:gd name="connsiteX70" fmla="*/ 1 w 4531778"/>
              <a:gd name="connsiteY70" fmla="*/ 1749306 h 3616135"/>
              <a:gd name="connsiteX71" fmla="*/ 1 w 4531778"/>
              <a:gd name="connsiteY71" fmla="*/ 1889320 h 3616135"/>
              <a:gd name="connsiteX72" fmla="*/ 0 w 4531778"/>
              <a:gd name="connsiteY72" fmla="*/ 1889320 h 3616135"/>
              <a:gd name="connsiteX73" fmla="*/ 0 w 4531778"/>
              <a:gd name="connsiteY73" fmla="*/ 1915489 h 3616135"/>
              <a:gd name="connsiteX74" fmla="*/ 0 w 4531778"/>
              <a:gd name="connsiteY74" fmla="*/ 2196379 h 3616135"/>
              <a:gd name="connsiteX75" fmla="*/ 0 w 4531778"/>
              <a:gd name="connsiteY75" fmla="*/ 2474901 h 3616135"/>
              <a:gd name="connsiteX76" fmla="*/ 0 w 4531778"/>
              <a:gd name="connsiteY76" fmla="*/ 2501070 h 3616135"/>
              <a:gd name="connsiteX77" fmla="*/ 0 w 4531778"/>
              <a:gd name="connsiteY77" fmla="*/ 2517868 h 3616135"/>
              <a:gd name="connsiteX78" fmla="*/ 0 w 4531778"/>
              <a:gd name="connsiteY78" fmla="*/ 2600484 h 3616135"/>
              <a:gd name="connsiteX79" fmla="*/ 0 w 4531778"/>
              <a:gd name="connsiteY79" fmla="*/ 2729649 h 3616135"/>
              <a:gd name="connsiteX80" fmla="*/ 0 w 4531778"/>
              <a:gd name="connsiteY80" fmla="*/ 2781959 h 3616135"/>
              <a:gd name="connsiteX81" fmla="*/ 0 w 4531778"/>
              <a:gd name="connsiteY81" fmla="*/ 2921973 h 3616135"/>
              <a:gd name="connsiteX82" fmla="*/ 0 w 4531778"/>
              <a:gd name="connsiteY82" fmla="*/ 3030554 h 3616135"/>
              <a:gd name="connsiteX83" fmla="*/ 0 w 4531778"/>
              <a:gd name="connsiteY83" fmla="*/ 3103449 h 3616135"/>
              <a:gd name="connsiteX84" fmla="*/ 0 w 4531778"/>
              <a:gd name="connsiteY84" fmla="*/ 3186065 h 3616135"/>
              <a:gd name="connsiteX85" fmla="*/ 0 w 4531778"/>
              <a:gd name="connsiteY85" fmla="*/ 3315230 h 3616135"/>
              <a:gd name="connsiteX86" fmla="*/ 0 w 4531778"/>
              <a:gd name="connsiteY86" fmla="*/ 3507554 h 3616135"/>
              <a:gd name="connsiteX87" fmla="*/ 0 w 4531778"/>
              <a:gd name="connsiteY87" fmla="*/ 3616135 h 3616135"/>
              <a:gd name="connsiteX88" fmla="*/ 38914 w 4531778"/>
              <a:gd name="connsiteY88" fmla="*/ 3616135 h 3616135"/>
              <a:gd name="connsiteX89" fmla="*/ 38915 w 4531778"/>
              <a:gd name="connsiteY89" fmla="*/ 3616135 h 3616135"/>
              <a:gd name="connsiteX90" fmla="*/ 345972 w 4531778"/>
              <a:gd name="connsiteY90" fmla="*/ 3616135 h 3616135"/>
              <a:gd name="connsiteX91" fmla="*/ 667460 w 4531778"/>
              <a:gd name="connsiteY91" fmla="*/ 3616135 h 3616135"/>
              <a:gd name="connsiteX92" fmla="*/ 750077 w 4531778"/>
              <a:gd name="connsiteY92" fmla="*/ 3616135 h 3616135"/>
              <a:gd name="connsiteX93" fmla="*/ 879241 w 4531778"/>
              <a:gd name="connsiteY93" fmla="*/ 3616135 h 3616135"/>
              <a:gd name="connsiteX94" fmla="*/ 1071566 w 4531778"/>
              <a:gd name="connsiteY94" fmla="*/ 3616135 h 3616135"/>
              <a:gd name="connsiteX95" fmla="*/ 1092078 w 4531778"/>
              <a:gd name="connsiteY95" fmla="*/ 3616135 h 3616135"/>
              <a:gd name="connsiteX96" fmla="*/ 1099525 w 4531778"/>
              <a:gd name="connsiteY96" fmla="*/ 3616135 h 3616135"/>
              <a:gd name="connsiteX97" fmla="*/ 1138439 w 4531778"/>
              <a:gd name="connsiteY97" fmla="*/ 3616135 h 3616135"/>
              <a:gd name="connsiteX98" fmla="*/ 1138440 w 4531778"/>
              <a:gd name="connsiteY98" fmla="*/ 3616135 h 3616135"/>
              <a:gd name="connsiteX99" fmla="*/ 1174564 w 4531778"/>
              <a:gd name="connsiteY99" fmla="*/ 3616135 h 3616135"/>
              <a:gd name="connsiteX100" fmla="*/ 1174565 w 4531778"/>
              <a:gd name="connsiteY100" fmla="*/ 3616135 h 3616135"/>
              <a:gd name="connsiteX101" fmla="*/ 1200731 w 4531778"/>
              <a:gd name="connsiteY101" fmla="*/ 3616135 h 3616135"/>
              <a:gd name="connsiteX102" fmla="*/ 1257181 w 4531778"/>
              <a:gd name="connsiteY102" fmla="*/ 3616135 h 3616135"/>
              <a:gd name="connsiteX103" fmla="*/ 1257181 w 4531778"/>
              <a:gd name="connsiteY103" fmla="*/ 3616135 h 3616135"/>
              <a:gd name="connsiteX104" fmla="*/ 1283349 w 4531778"/>
              <a:gd name="connsiteY104" fmla="*/ 3616135 h 3616135"/>
              <a:gd name="connsiteX105" fmla="*/ 1445497 w 4531778"/>
              <a:gd name="connsiteY105" fmla="*/ 3616135 h 3616135"/>
              <a:gd name="connsiteX106" fmla="*/ 1578669 w 4531778"/>
              <a:gd name="connsiteY106" fmla="*/ 3616135 h 3616135"/>
              <a:gd name="connsiteX107" fmla="*/ 1578671 w 4531778"/>
              <a:gd name="connsiteY107" fmla="*/ 3616135 h 3616135"/>
              <a:gd name="connsiteX108" fmla="*/ 1604836 w 4531778"/>
              <a:gd name="connsiteY108" fmla="*/ 3616135 h 3616135"/>
              <a:gd name="connsiteX109" fmla="*/ 1766985 w 4531778"/>
              <a:gd name="connsiteY109" fmla="*/ 3616135 h 3616135"/>
              <a:gd name="connsiteX110" fmla="*/ 1849602 w 4531778"/>
              <a:gd name="connsiteY110" fmla="*/ 3616135 h 3616135"/>
              <a:gd name="connsiteX111" fmla="*/ 1885727 w 4531778"/>
              <a:gd name="connsiteY111" fmla="*/ 3616135 h 3616135"/>
              <a:gd name="connsiteX112" fmla="*/ 1978766 w 4531778"/>
              <a:gd name="connsiteY112" fmla="*/ 3616135 h 3616135"/>
              <a:gd name="connsiteX113" fmla="*/ 2171091 w 4531778"/>
              <a:gd name="connsiteY113" fmla="*/ 3616135 h 3616135"/>
              <a:gd name="connsiteX114" fmla="*/ 2191603 w 4531778"/>
              <a:gd name="connsiteY114" fmla="*/ 3616135 h 3616135"/>
              <a:gd name="connsiteX115" fmla="*/ 2207215 w 4531778"/>
              <a:gd name="connsiteY115" fmla="*/ 3616135 h 3616135"/>
              <a:gd name="connsiteX116" fmla="*/ 2274089 w 4531778"/>
              <a:gd name="connsiteY116" fmla="*/ 3616135 h 3616135"/>
              <a:gd name="connsiteX117" fmla="*/ 2274090 w 4531778"/>
              <a:gd name="connsiteY117" fmla="*/ 3616135 h 3616135"/>
              <a:gd name="connsiteX118" fmla="*/ 2289833 w 4531778"/>
              <a:gd name="connsiteY118" fmla="*/ 3616135 h 3616135"/>
              <a:gd name="connsiteX119" fmla="*/ 2300256 w 4531778"/>
              <a:gd name="connsiteY119" fmla="*/ 3616135 h 3616135"/>
              <a:gd name="connsiteX120" fmla="*/ 2356706 w 4531778"/>
              <a:gd name="connsiteY120" fmla="*/ 3616135 h 3616135"/>
              <a:gd name="connsiteX121" fmla="*/ 2356706 w 4531778"/>
              <a:gd name="connsiteY121" fmla="*/ 3616135 h 3616135"/>
              <a:gd name="connsiteX122" fmla="*/ 2382874 w 4531778"/>
              <a:gd name="connsiteY122" fmla="*/ 3616135 h 3616135"/>
              <a:gd name="connsiteX123" fmla="*/ 2418997 w 4531778"/>
              <a:gd name="connsiteY123" fmla="*/ 3616135 h 3616135"/>
              <a:gd name="connsiteX124" fmla="*/ 2611322 w 4531778"/>
              <a:gd name="connsiteY124" fmla="*/ 3616135 h 3616135"/>
              <a:gd name="connsiteX125" fmla="*/ 2678193 w 4531778"/>
              <a:gd name="connsiteY125" fmla="*/ 3616135 h 3616135"/>
              <a:gd name="connsiteX126" fmla="*/ 2678196 w 4531778"/>
              <a:gd name="connsiteY126" fmla="*/ 3616135 h 3616135"/>
              <a:gd name="connsiteX127" fmla="*/ 2704361 w 4531778"/>
              <a:gd name="connsiteY127" fmla="*/ 3616135 h 3616135"/>
              <a:gd name="connsiteX128" fmla="*/ 2740485 w 4531778"/>
              <a:gd name="connsiteY128" fmla="*/ 3616135 h 3616135"/>
              <a:gd name="connsiteX129" fmla="*/ 2823103 w 4531778"/>
              <a:gd name="connsiteY129" fmla="*/ 3616135 h 3616135"/>
              <a:gd name="connsiteX130" fmla="*/ 2985252 w 4531778"/>
              <a:gd name="connsiteY130" fmla="*/ 3616135 h 3616135"/>
              <a:gd name="connsiteX131" fmla="*/ 3144591 w 4531778"/>
              <a:gd name="connsiteY131" fmla="*/ 3616135 h 3616135"/>
              <a:gd name="connsiteX132" fmla="*/ 3306740 w 4531778"/>
              <a:gd name="connsiteY132" fmla="*/ 3616135 h 3616135"/>
              <a:gd name="connsiteX133" fmla="*/ 3389358 w 4531778"/>
              <a:gd name="connsiteY133" fmla="*/ 3616135 h 3616135"/>
              <a:gd name="connsiteX134" fmla="*/ 3518522 w 4531778"/>
              <a:gd name="connsiteY134" fmla="*/ 3616135 h 3616135"/>
              <a:gd name="connsiteX135" fmla="*/ 3710846 w 4531778"/>
              <a:gd name="connsiteY135" fmla="*/ 3616135 h 3616135"/>
              <a:gd name="connsiteX136" fmla="*/ 3840010 w 4531778"/>
              <a:gd name="connsiteY136" fmla="*/ 3616135 h 3616135"/>
              <a:gd name="connsiteX137" fmla="*/ 3922628 w 4531778"/>
              <a:gd name="connsiteY137" fmla="*/ 3616135 h 3616135"/>
              <a:gd name="connsiteX138" fmla="*/ 4244116 w 4531778"/>
              <a:gd name="connsiteY138" fmla="*/ 3616135 h 3616135"/>
              <a:gd name="connsiteX139" fmla="*/ 4531778 w 4531778"/>
              <a:gd name="connsiteY139" fmla="*/ 3364311 h 36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31778" h="3616135">
                <a:moveTo>
                  <a:pt x="4531778" y="3364311"/>
                </a:moveTo>
                <a:lnTo>
                  <a:pt x="4531778" y="3026899"/>
                </a:lnTo>
                <a:lnTo>
                  <a:pt x="4531778" y="2975572"/>
                </a:lnTo>
                <a:lnTo>
                  <a:pt x="4531778" y="2778730"/>
                </a:lnTo>
                <a:lnTo>
                  <a:pt x="4531778" y="2638160"/>
                </a:lnTo>
                <a:lnTo>
                  <a:pt x="4531778" y="2441318"/>
                </a:lnTo>
                <a:lnTo>
                  <a:pt x="4531778" y="2389991"/>
                </a:lnTo>
                <a:lnTo>
                  <a:pt x="4531778" y="2052579"/>
                </a:lnTo>
                <a:lnTo>
                  <a:pt x="4531778" y="1311736"/>
                </a:lnTo>
                <a:lnTo>
                  <a:pt x="4531778" y="974322"/>
                </a:lnTo>
                <a:lnTo>
                  <a:pt x="4531778" y="922997"/>
                </a:lnTo>
                <a:lnTo>
                  <a:pt x="4531778" y="726154"/>
                </a:lnTo>
                <a:lnTo>
                  <a:pt x="4531778" y="585584"/>
                </a:lnTo>
                <a:lnTo>
                  <a:pt x="4531778" y="388740"/>
                </a:lnTo>
                <a:lnTo>
                  <a:pt x="4531778" y="337415"/>
                </a:lnTo>
                <a:lnTo>
                  <a:pt x="4531778" y="3"/>
                </a:lnTo>
                <a:lnTo>
                  <a:pt x="4210289" y="3"/>
                </a:lnTo>
                <a:lnTo>
                  <a:pt x="4127672" y="3"/>
                </a:lnTo>
                <a:lnTo>
                  <a:pt x="3998508" y="3"/>
                </a:lnTo>
                <a:lnTo>
                  <a:pt x="3806183" y="3"/>
                </a:lnTo>
                <a:lnTo>
                  <a:pt x="3677018" y="3"/>
                </a:lnTo>
                <a:lnTo>
                  <a:pt x="3594402" y="3"/>
                </a:lnTo>
                <a:lnTo>
                  <a:pt x="3432253" y="3"/>
                </a:lnTo>
                <a:lnTo>
                  <a:pt x="3272912" y="3"/>
                </a:lnTo>
                <a:lnTo>
                  <a:pt x="3110764" y="3"/>
                </a:lnTo>
                <a:lnTo>
                  <a:pt x="3028147" y="3"/>
                </a:lnTo>
                <a:lnTo>
                  <a:pt x="2992023" y="3"/>
                </a:lnTo>
                <a:lnTo>
                  <a:pt x="2965854" y="3"/>
                </a:lnTo>
                <a:lnTo>
                  <a:pt x="2965854" y="0"/>
                </a:lnTo>
                <a:lnTo>
                  <a:pt x="2644365" y="0"/>
                </a:lnTo>
                <a:lnTo>
                  <a:pt x="2561748" y="0"/>
                </a:lnTo>
                <a:lnTo>
                  <a:pt x="2432583" y="0"/>
                </a:lnTo>
                <a:lnTo>
                  <a:pt x="2240260" y="0"/>
                </a:lnTo>
                <a:lnTo>
                  <a:pt x="2191604" y="0"/>
                </a:lnTo>
                <a:lnTo>
                  <a:pt x="2191604" y="3"/>
                </a:lnTo>
                <a:lnTo>
                  <a:pt x="2173388" y="3"/>
                </a:lnTo>
                <a:lnTo>
                  <a:pt x="2137263" y="3"/>
                </a:lnTo>
                <a:lnTo>
                  <a:pt x="2054647" y="3"/>
                </a:lnTo>
                <a:lnTo>
                  <a:pt x="1892499" y="3"/>
                </a:lnTo>
                <a:lnTo>
                  <a:pt x="1866329" y="3"/>
                </a:lnTo>
                <a:lnTo>
                  <a:pt x="1866329" y="0"/>
                </a:lnTo>
                <a:lnTo>
                  <a:pt x="1544840" y="0"/>
                </a:lnTo>
                <a:lnTo>
                  <a:pt x="1462223" y="0"/>
                </a:lnTo>
                <a:lnTo>
                  <a:pt x="1426098" y="0"/>
                </a:lnTo>
                <a:lnTo>
                  <a:pt x="1333058" y="0"/>
                </a:lnTo>
                <a:lnTo>
                  <a:pt x="1140735" y="0"/>
                </a:lnTo>
                <a:lnTo>
                  <a:pt x="1104610" y="0"/>
                </a:lnTo>
                <a:lnTo>
                  <a:pt x="1099527" y="0"/>
                </a:lnTo>
                <a:lnTo>
                  <a:pt x="1092078" y="0"/>
                </a:lnTo>
                <a:lnTo>
                  <a:pt x="1092078" y="3"/>
                </a:lnTo>
                <a:lnTo>
                  <a:pt x="1037738" y="3"/>
                </a:lnTo>
                <a:lnTo>
                  <a:pt x="955121" y="3"/>
                </a:lnTo>
                <a:lnTo>
                  <a:pt x="633632" y="3"/>
                </a:lnTo>
                <a:lnTo>
                  <a:pt x="326573" y="3"/>
                </a:lnTo>
                <a:lnTo>
                  <a:pt x="326573" y="0"/>
                </a:lnTo>
                <a:lnTo>
                  <a:pt x="5085" y="0"/>
                </a:lnTo>
                <a:lnTo>
                  <a:pt x="1" y="0"/>
                </a:lnTo>
                <a:lnTo>
                  <a:pt x="1" y="28076"/>
                </a:lnTo>
                <a:lnTo>
                  <a:pt x="1" y="349565"/>
                </a:lnTo>
                <a:lnTo>
                  <a:pt x="0" y="349565"/>
                </a:lnTo>
                <a:lnTo>
                  <a:pt x="0" y="656625"/>
                </a:lnTo>
                <a:lnTo>
                  <a:pt x="0" y="935146"/>
                </a:lnTo>
                <a:lnTo>
                  <a:pt x="0" y="978112"/>
                </a:lnTo>
                <a:lnTo>
                  <a:pt x="0" y="1060729"/>
                </a:lnTo>
                <a:lnTo>
                  <a:pt x="0" y="1115069"/>
                </a:lnTo>
                <a:lnTo>
                  <a:pt x="0" y="1242206"/>
                </a:lnTo>
                <a:lnTo>
                  <a:pt x="0" y="1563693"/>
                </a:lnTo>
                <a:lnTo>
                  <a:pt x="0" y="1646311"/>
                </a:lnTo>
                <a:lnTo>
                  <a:pt x="0" y="1700650"/>
                </a:lnTo>
                <a:lnTo>
                  <a:pt x="1" y="1700650"/>
                </a:lnTo>
                <a:lnTo>
                  <a:pt x="1" y="1749306"/>
                </a:lnTo>
                <a:lnTo>
                  <a:pt x="1" y="1889320"/>
                </a:lnTo>
                <a:lnTo>
                  <a:pt x="0" y="1889320"/>
                </a:lnTo>
                <a:lnTo>
                  <a:pt x="0" y="1915489"/>
                </a:lnTo>
                <a:lnTo>
                  <a:pt x="0" y="2196379"/>
                </a:lnTo>
                <a:lnTo>
                  <a:pt x="0" y="2474901"/>
                </a:lnTo>
                <a:lnTo>
                  <a:pt x="0" y="2501070"/>
                </a:lnTo>
                <a:lnTo>
                  <a:pt x="0" y="2517868"/>
                </a:lnTo>
                <a:lnTo>
                  <a:pt x="0" y="2600484"/>
                </a:lnTo>
                <a:lnTo>
                  <a:pt x="0" y="2729649"/>
                </a:lnTo>
                <a:lnTo>
                  <a:pt x="0" y="2781959"/>
                </a:lnTo>
                <a:lnTo>
                  <a:pt x="0" y="2921973"/>
                </a:lnTo>
                <a:lnTo>
                  <a:pt x="0" y="3030554"/>
                </a:lnTo>
                <a:lnTo>
                  <a:pt x="0" y="3103449"/>
                </a:lnTo>
                <a:lnTo>
                  <a:pt x="0" y="3186065"/>
                </a:lnTo>
                <a:lnTo>
                  <a:pt x="0" y="3315230"/>
                </a:lnTo>
                <a:lnTo>
                  <a:pt x="0" y="3507554"/>
                </a:lnTo>
                <a:lnTo>
                  <a:pt x="0" y="3616135"/>
                </a:lnTo>
                <a:lnTo>
                  <a:pt x="38914" y="3616135"/>
                </a:lnTo>
                <a:lnTo>
                  <a:pt x="38915" y="3616135"/>
                </a:lnTo>
                <a:lnTo>
                  <a:pt x="345972" y="3616135"/>
                </a:lnTo>
                <a:lnTo>
                  <a:pt x="667460" y="3616135"/>
                </a:lnTo>
                <a:lnTo>
                  <a:pt x="750077" y="3616135"/>
                </a:lnTo>
                <a:lnTo>
                  <a:pt x="879241" y="3616135"/>
                </a:lnTo>
                <a:lnTo>
                  <a:pt x="1071566" y="3616135"/>
                </a:lnTo>
                <a:lnTo>
                  <a:pt x="1092078" y="3616135"/>
                </a:lnTo>
                <a:lnTo>
                  <a:pt x="1099525" y="3616135"/>
                </a:lnTo>
                <a:lnTo>
                  <a:pt x="1138439" y="3616135"/>
                </a:lnTo>
                <a:lnTo>
                  <a:pt x="1138440" y="3616135"/>
                </a:lnTo>
                <a:lnTo>
                  <a:pt x="1174564" y="3616135"/>
                </a:lnTo>
                <a:lnTo>
                  <a:pt x="1174565" y="3616135"/>
                </a:lnTo>
                <a:lnTo>
                  <a:pt x="1200731" y="3616135"/>
                </a:lnTo>
                <a:lnTo>
                  <a:pt x="1257181" y="3616135"/>
                </a:lnTo>
                <a:lnTo>
                  <a:pt x="1257181" y="3616135"/>
                </a:lnTo>
                <a:lnTo>
                  <a:pt x="1283349" y="3616135"/>
                </a:lnTo>
                <a:lnTo>
                  <a:pt x="1445497" y="3616135"/>
                </a:lnTo>
                <a:lnTo>
                  <a:pt x="1578669" y="3616135"/>
                </a:lnTo>
                <a:lnTo>
                  <a:pt x="1578671" y="3616135"/>
                </a:lnTo>
                <a:lnTo>
                  <a:pt x="1604836" y="3616135"/>
                </a:lnTo>
                <a:lnTo>
                  <a:pt x="1766985" y="3616135"/>
                </a:lnTo>
                <a:lnTo>
                  <a:pt x="1849602" y="3616135"/>
                </a:lnTo>
                <a:lnTo>
                  <a:pt x="1885727" y="3616135"/>
                </a:lnTo>
                <a:lnTo>
                  <a:pt x="1978766" y="3616135"/>
                </a:lnTo>
                <a:lnTo>
                  <a:pt x="2171091" y="3616135"/>
                </a:lnTo>
                <a:lnTo>
                  <a:pt x="2191603" y="3616135"/>
                </a:lnTo>
                <a:lnTo>
                  <a:pt x="2207215" y="3616135"/>
                </a:lnTo>
                <a:lnTo>
                  <a:pt x="2274089" y="3616135"/>
                </a:lnTo>
                <a:lnTo>
                  <a:pt x="2274090" y="3616135"/>
                </a:lnTo>
                <a:lnTo>
                  <a:pt x="2289833" y="3616135"/>
                </a:lnTo>
                <a:lnTo>
                  <a:pt x="2300256" y="3616135"/>
                </a:lnTo>
                <a:lnTo>
                  <a:pt x="2356706" y="3616135"/>
                </a:lnTo>
                <a:lnTo>
                  <a:pt x="2356706" y="3616135"/>
                </a:lnTo>
                <a:lnTo>
                  <a:pt x="2382874" y="3616135"/>
                </a:lnTo>
                <a:lnTo>
                  <a:pt x="2418997" y="3616135"/>
                </a:lnTo>
                <a:lnTo>
                  <a:pt x="2611322" y="3616135"/>
                </a:lnTo>
                <a:lnTo>
                  <a:pt x="2678193" y="3616135"/>
                </a:lnTo>
                <a:lnTo>
                  <a:pt x="2678196" y="3616135"/>
                </a:lnTo>
                <a:lnTo>
                  <a:pt x="2704361" y="3616135"/>
                </a:lnTo>
                <a:lnTo>
                  <a:pt x="2740485" y="3616135"/>
                </a:lnTo>
                <a:lnTo>
                  <a:pt x="2823103" y="3616135"/>
                </a:lnTo>
                <a:lnTo>
                  <a:pt x="2985252" y="3616135"/>
                </a:lnTo>
                <a:lnTo>
                  <a:pt x="3144591" y="3616135"/>
                </a:lnTo>
                <a:lnTo>
                  <a:pt x="3306740" y="3616135"/>
                </a:lnTo>
                <a:lnTo>
                  <a:pt x="3389358" y="3616135"/>
                </a:lnTo>
                <a:lnTo>
                  <a:pt x="3518522" y="3616135"/>
                </a:lnTo>
                <a:lnTo>
                  <a:pt x="3710846" y="3616135"/>
                </a:lnTo>
                <a:lnTo>
                  <a:pt x="3840010" y="3616135"/>
                </a:lnTo>
                <a:lnTo>
                  <a:pt x="3922628" y="3616135"/>
                </a:lnTo>
                <a:lnTo>
                  <a:pt x="4244116" y="3616135"/>
                </a:lnTo>
                <a:cubicBezTo>
                  <a:pt x="4403509" y="3616135"/>
                  <a:pt x="4531778" y="3503021"/>
                  <a:pt x="4531778" y="3364311"/>
                </a:cubicBezTo>
                <a:close/>
              </a:path>
            </a:pathLst>
          </a:custGeom>
          <a:solidFill>
            <a:srgbClr val="FBA63B"/>
          </a:solidFill>
          <a:ln w="24491" cap="flat">
            <a:noFill/>
            <a:prstDash val="solid"/>
            <a:miter/>
          </a:ln>
        </p:spPr>
        <p:txBody>
          <a:bodyPr wrap="square" rtlCol="0" anchor="ctr">
            <a:noAutofit/>
          </a:bodyPr>
          <a:lstStyle/>
          <a:p>
            <a:endParaRPr lang="en-US"/>
          </a:p>
        </p:txBody>
      </p:sp>
      <p:sp>
        <p:nvSpPr>
          <p:cNvPr id="4" name="Text Placeholder 3">
            <a:extLst>
              <a:ext uri="{FF2B5EF4-FFF2-40B4-BE49-F238E27FC236}">
                <a16:creationId xmlns:a16="http://schemas.microsoft.com/office/drawing/2014/main" id="{850E2D90-5CA2-9258-B3C1-9A82B56147A6}"/>
              </a:ext>
            </a:extLst>
          </p:cNvPr>
          <p:cNvSpPr>
            <a:spLocks noGrp="1"/>
          </p:cNvSpPr>
          <p:nvPr>
            <p:ph type="body" sz="quarter" idx="16"/>
          </p:nvPr>
        </p:nvSpPr>
        <p:spPr>
          <a:xfrm>
            <a:off x="653780" y="190785"/>
            <a:ext cx="10430375" cy="803654"/>
          </a:xfrm>
        </p:spPr>
        <p:txBody>
          <a:bodyPr/>
          <a:lstStyle/>
          <a:p>
            <a:pPr>
              <a:lnSpc>
                <a:spcPts val="3720"/>
              </a:lnSpc>
            </a:pPr>
            <a:r>
              <a:rPr lang="en-US" dirty="0"/>
              <a:t>Leer hoe u uw ideeën op belangrijke gebieden in kaart kunt brengen</a:t>
            </a:r>
          </a:p>
          <a:p>
            <a:pPr>
              <a:lnSpc>
                <a:spcPts val="3720"/>
              </a:lnSpc>
            </a:pPr>
            <a:endParaRPr lang="en-US" dirty="0"/>
          </a:p>
        </p:txBody>
      </p:sp>
      <p:sp>
        <p:nvSpPr>
          <p:cNvPr id="6" name="Text Placeholder 5">
            <a:extLst>
              <a:ext uri="{FF2B5EF4-FFF2-40B4-BE49-F238E27FC236}">
                <a16:creationId xmlns:a16="http://schemas.microsoft.com/office/drawing/2014/main" id="{7173A9B4-8612-C86E-D684-1523591EBF8E}"/>
              </a:ext>
            </a:extLst>
          </p:cNvPr>
          <p:cNvSpPr>
            <a:spLocks noGrp="1"/>
          </p:cNvSpPr>
          <p:nvPr>
            <p:ph type="body" sz="quarter" idx="19"/>
          </p:nvPr>
        </p:nvSpPr>
        <p:spPr>
          <a:xfrm>
            <a:off x="653778" y="1364746"/>
            <a:ext cx="7644063" cy="803654"/>
          </a:xfrm>
        </p:spPr>
        <p:txBody>
          <a:bodyPr/>
          <a:lstStyle/>
          <a:p>
            <a:pPr>
              <a:lnSpc>
                <a:spcPts val="2900"/>
              </a:lnSpc>
            </a:pPr>
            <a:r>
              <a:rPr lang="en-US" dirty="0">
                <a:solidFill>
                  <a:srgbClr val="459597"/>
                </a:solidFill>
              </a:rPr>
              <a:t>Klantrelaties: </a:t>
            </a:r>
            <a:r>
              <a:rPr lang="en-US" dirty="0"/>
              <a:t>hoe gaat u de verwachtingen van uw gasten overtreffen en loyaliteit opbouwen?</a:t>
            </a:r>
          </a:p>
          <a:p>
            <a:pPr>
              <a:lnSpc>
                <a:spcPts val="2900"/>
              </a:lnSpc>
            </a:pPr>
            <a:endParaRPr lang="en-US" dirty="0"/>
          </a:p>
        </p:txBody>
      </p:sp>
      <p:cxnSp>
        <p:nvCxnSpPr>
          <p:cNvPr id="2" name="Straight Connector 1">
            <a:extLst>
              <a:ext uri="{FF2B5EF4-FFF2-40B4-BE49-F238E27FC236}">
                <a16:creationId xmlns:a16="http://schemas.microsoft.com/office/drawing/2014/main" id="{B1F0CEB9-F958-060D-0529-A1FD70630AAA}"/>
              </a:ext>
            </a:extLst>
          </p:cNvPr>
          <p:cNvCxnSpPr>
            <a:cxnSpLocks/>
          </p:cNvCxnSpPr>
          <p:nvPr/>
        </p:nvCxnSpPr>
        <p:spPr>
          <a:xfrm>
            <a:off x="0" y="1207979"/>
            <a:ext cx="11084155"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9686D725-A62A-CCE0-F041-919DF3619B5B}"/>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25</a:t>
            </a:fld>
            <a:endParaRPr lang="fr-CA" sz="1200" dirty="0"/>
          </a:p>
        </p:txBody>
      </p:sp>
      <p:sp>
        <p:nvSpPr>
          <p:cNvPr id="10" name="Text Placeholder 4">
            <a:extLst>
              <a:ext uri="{FF2B5EF4-FFF2-40B4-BE49-F238E27FC236}">
                <a16:creationId xmlns:a16="http://schemas.microsoft.com/office/drawing/2014/main" id="{6766CBAC-4F06-1A44-1393-2C35BAB246C5}"/>
              </a:ext>
            </a:extLst>
          </p:cNvPr>
          <p:cNvSpPr txBox="1">
            <a:spLocks/>
          </p:cNvSpPr>
          <p:nvPr/>
        </p:nvSpPr>
        <p:spPr>
          <a:xfrm>
            <a:off x="653779" y="2662979"/>
            <a:ext cx="7202661" cy="3792014"/>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240"/>
              </a:lnSpc>
              <a:buClr>
                <a:srgbClr val="459597"/>
              </a:buClr>
              <a:buFont typeface="Arial" panose="020B0604020202020204" pitchFamily="34" charset="0"/>
              <a:buChar char="•"/>
            </a:pPr>
            <a:r>
              <a:rPr lang="en-GB" sz="2200" b="1" dirty="0">
                <a:solidFill>
                  <a:srgbClr val="414141"/>
                </a:solidFill>
              </a:rPr>
              <a:t>Communicatie vóór aankomst: </a:t>
            </a:r>
            <a:r>
              <a:rPr lang="en-GB" sz="2200" dirty="0">
                <a:solidFill>
                  <a:srgbClr val="414141"/>
                </a:solidFill>
              </a:rPr>
              <a:t>Succesvolle B&amp;B's sturen gepersonaliseerde welkomstmails met incheckgegevens, lokale aanbevelingen en speciale aanbiedingen. U kunt hetzelfde doen.</a:t>
            </a:r>
          </a:p>
          <a:p>
            <a:pPr marL="342900" indent="-342900">
              <a:lnSpc>
                <a:spcPts val="2240"/>
              </a:lnSpc>
              <a:buClr>
                <a:srgbClr val="459597"/>
              </a:buClr>
              <a:buFont typeface="Arial" panose="020B0604020202020204" pitchFamily="34" charset="0"/>
              <a:buChar char="•"/>
            </a:pPr>
            <a:r>
              <a:rPr lang="en-GB" sz="2200" b="1" dirty="0">
                <a:solidFill>
                  <a:srgbClr val="414141"/>
                </a:solidFill>
              </a:rPr>
              <a:t>Uitzonderlijke service: </a:t>
            </a:r>
            <a:r>
              <a:rPr lang="en-GB" sz="2200" dirty="0">
                <a:solidFill>
                  <a:srgbClr val="414141"/>
                </a:solidFill>
              </a:rPr>
              <a:t>Train uw personeel om attent, vriendelijk en goed geïnformeerd te zijn over de omgeving. Reageer snel op vragen van gasten en doe uw uiterste best om problemen op te lossen.</a:t>
            </a:r>
          </a:p>
          <a:p>
            <a:pPr marL="342900" indent="-342900">
              <a:lnSpc>
                <a:spcPts val="2240"/>
              </a:lnSpc>
              <a:buClr>
                <a:srgbClr val="459597"/>
              </a:buClr>
              <a:buFont typeface="Arial" panose="020B0604020202020204" pitchFamily="34" charset="0"/>
              <a:buChar char="•"/>
            </a:pPr>
            <a:r>
              <a:rPr lang="en-GB" sz="2200" b="1" dirty="0">
                <a:solidFill>
                  <a:srgbClr val="414141"/>
                </a:solidFill>
              </a:rPr>
              <a:t>Loyaliteitsprogramma's: </a:t>
            </a:r>
            <a:r>
              <a:rPr lang="en-GB" sz="2200" dirty="0">
                <a:solidFill>
                  <a:srgbClr val="414141"/>
                </a:solidFill>
              </a:rPr>
              <a:t>deze CRM-tactieken werken bewezen door terugkerende gasten te belonen met speciale kortingen, gratis upgrades of exclusieve ervaringen.</a:t>
            </a:r>
          </a:p>
          <a:p>
            <a:pPr marL="342900" indent="-342900">
              <a:lnSpc>
                <a:spcPts val="2240"/>
              </a:lnSpc>
              <a:buClr>
                <a:srgbClr val="459597"/>
              </a:buClr>
              <a:buFont typeface="Arial" panose="020B0604020202020204" pitchFamily="34" charset="0"/>
              <a:buChar char="•"/>
            </a:pPr>
            <a:endParaRPr lang="en-GB" sz="2200" dirty="0">
              <a:solidFill>
                <a:srgbClr val="414141"/>
              </a:solidFill>
            </a:endParaRPr>
          </a:p>
          <a:p>
            <a:pPr marL="342900" indent="-342900">
              <a:lnSpc>
                <a:spcPts val="2240"/>
              </a:lnSpc>
              <a:buClr>
                <a:srgbClr val="459597"/>
              </a:buClr>
              <a:buFont typeface="Arial" panose="020B0604020202020204" pitchFamily="34" charset="0"/>
              <a:buChar char="•"/>
            </a:pPr>
            <a:endParaRPr lang="en-GB" sz="2200" dirty="0">
              <a:solidFill>
                <a:srgbClr val="414141"/>
              </a:solidFill>
            </a:endParaRPr>
          </a:p>
          <a:p>
            <a:pPr marL="342900" indent="-342900">
              <a:lnSpc>
                <a:spcPts val="2240"/>
              </a:lnSpc>
              <a:buClr>
                <a:srgbClr val="459597"/>
              </a:buClr>
              <a:buFont typeface="Arial" panose="020B0604020202020204" pitchFamily="34" charset="0"/>
              <a:buChar char="•"/>
            </a:pPr>
            <a:endParaRPr lang="en-GB" sz="2200" dirty="0">
              <a:solidFill>
                <a:srgbClr val="414141"/>
              </a:solidFill>
            </a:endParaRPr>
          </a:p>
          <a:p>
            <a:pPr>
              <a:lnSpc>
                <a:spcPts val="2240"/>
              </a:lnSpc>
            </a:pPr>
            <a:endParaRPr lang="en-US" sz="2200" dirty="0">
              <a:solidFill>
                <a:srgbClr val="414141"/>
              </a:solidFill>
            </a:endParaRPr>
          </a:p>
        </p:txBody>
      </p:sp>
      <p:sp>
        <p:nvSpPr>
          <p:cNvPr id="9" name="Text Placeholder 4">
            <a:extLst>
              <a:ext uri="{FF2B5EF4-FFF2-40B4-BE49-F238E27FC236}">
                <a16:creationId xmlns:a16="http://schemas.microsoft.com/office/drawing/2014/main" id="{ECDEE0D2-C940-D76B-4248-5DE3A5E3533C}"/>
              </a:ext>
            </a:extLst>
          </p:cNvPr>
          <p:cNvSpPr txBox="1">
            <a:spLocks/>
          </p:cNvSpPr>
          <p:nvPr/>
        </p:nvSpPr>
        <p:spPr>
          <a:xfrm>
            <a:off x="8297842" y="2662979"/>
            <a:ext cx="2900201" cy="1669808"/>
          </a:xfrm>
          <a:prstGeom prst="rect">
            <a:avLst/>
          </a:prstGeom>
        </p:spPr>
        <p:txBody>
          <a:bodyPr numCol="1" spcCol="360000"/>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600" b="1" dirty="0">
                <a:solidFill>
                  <a:schemeClr val="bg1"/>
                </a:solidFill>
              </a:rPr>
              <a:t>KLANT </a:t>
            </a:r>
          </a:p>
          <a:p>
            <a:pPr>
              <a:lnSpc>
                <a:spcPts val="2240"/>
              </a:lnSpc>
            </a:pPr>
            <a:r>
              <a:rPr lang="en-GB" sz="2600" b="1" dirty="0">
                <a:solidFill>
                  <a:schemeClr val="bg1"/>
                </a:solidFill>
              </a:rPr>
              <a:t>RELATIES</a:t>
            </a:r>
            <a:endParaRPr lang="en-GB" sz="2200" b="1" dirty="0">
              <a:solidFill>
                <a:schemeClr val="bg1"/>
              </a:solidFill>
            </a:endParaRPr>
          </a:p>
          <a:p>
            <a:pPr>
              <a:lnSpc>
                <a:spcPts val="2240"/>
              </a:lnSpc>
            </a:pPr>
            <a:endParaRPr lang="en-GB" sz="2200" b="1" dirty="0">
              <a:solidFill>
                <a:schemeClr val="bg1"/>
              </a:solidFill>
            </a:endParaRPr>
          </a:p>
          <a:p>
            <a:pPr>
              <a:lnSpc>
                <a:spcPts val="2240"/>
              </a:lnSpc>
            </a:pPr>
            <a:endParaRPr lang="en-GB" sz="2200" dirty="0">
              <a:solidFill>
                <a:schemeClr val="bg1"/>
              </a:solidFill>
            </a:endParaRPr>
          </a:p>
          <a:p>
            <a:pPr>
              <a:lnSpc>
                <a:spcPts val="2240"/>
              </a:lnSpc>
            </a:pPr>
            <a:r>
              <a:rPr lang="en-GB" sz="2200" dirty="0">
                <a:solidFill>
                  <a:schemeClr val="bg1"/>
                </a:solidFill>
              </a:rPr>
              <a:t>Geef aan hoe u met klanten omgaat door middel van persoonlijke assistentie of betrokkenheid bij de gemeenschap.</a:t>
            </a:r>
          </a:p>
          <a:p>
            <a:pPr>
              <a:lnSpc>
                <a:spcPts val="2240"/>
              </a:lnSpc>
            </a:pPr>
            <a:endParaRPr lang="en-GB" sz="2200" dirty="0">
              <a:solidFill>
                <a:schemeClr val="bg1"/>
              </a:solidFill>
            </a:endParaRPr>
          </a:p>
          <a:p>
            <a:pPr>
              <a:lnSpc>
                <a:spcPts val="2240"/>
              </a:lnSpc>
            </a:pPr>
            <a:endParaRPr lang="en-GB" sz="2200" dirty="0">
              <a:solidFill>
                <a:schemeClr val="bg1"/>
              </a:solidFill>
            </a:endParaRPr>
          </a:p>
          <a:p>
            <a:pPr>
              <a:lnSpc>
                <a:spcPts val="2240"/>
              </a:lnSpc>
            </a:pPr>
            <a:endParaRPr lang="en-US" sz="2200" dirty="0">
              <a:solidFill>
                <a:schemeClr val="bg1"/>
              </a:solidFill>
            </a:endParaRPr>
          </a:p>
        </p:txBody>
      </p:sp>
      <p:cxnSp>
        <p:nvCxnSpPr>
          <p:cNvPr id="7" name="Straight Connector 6">
            <a:extLst>
              <a:ext uri="{FF2B5EF4-FFF2-40B4-BE49-F238E27FC236}">
                <a16:creationId xmlns:a16="http://schemas.microsoft.com/office/drawing/2014/main" id="{194CB27B-E6F7-1D15-59EB-3779648448E6}"/>
              </a:ext>
            </a:extLst>
          </p:cNvPr>
          <p:cNvCxnSpPr>
            <a:cxnSpLocks/>
            <a:endCxn id="14" idx="23"/>
          </p:cNvCxnSpPr>
          <p:nvPr/>
        </p:nvCxnSpPr>
        <p:spPr>
          <a:xfrm>
            <a:off x="8011180" y="3597993"/>
            <a:ext cx="3616133" cy="62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CA3F95BA-AAA8-1392-A8E9-C9BBA5404EB4}"/>
              </a:ext>
            </a:extLst>
          </p:cNvPr>
          <p:cNvSpPr txBox="1"/>
          <p:nvPr/>
        </p:nvSpPr>
        <p:spPr>
          <a:xfrm>
            <a:off x="653779" y="5853707"/>
            <a:ext cx="7202661"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655638" algn="l"/>
              </a:tabLst>
            </a:pPr>
            <a:r>
              <a:rPr lang="en-IE" sz="1200" b="1" dirty="0">
                <a:solidFill>
                  <a:srgbClr val="414141"/>
                </a:solidFill>
                <a:latin typeface="Calibri" panose="020F0502020204030204" pitchFamily="34" charset="0"/>
                <a:cs typeface="Calibri" panose="020F0502020204030204" pitchFamily="34" charset="0"/>
              </a:rPr>
              <a:t>Bron: </a:t>
            </a:r>
            <a:r>
              <a:rPr lang="en-IE" sz="1200" dirty="0">
                <a:solidFill>
                  <a:srgbClr val="45959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https://businessandplans.com/bed-and-breakfast-business-model-canvas-a-complete-guide/</a:t>
            </a:r>
            <a:endParaRPr lang="en-IE" sz="1200" dirty="0">
              <a:solidFill>
                <a:srgbClr val="459597"/>
              </a:solidFill>
              <a:latin typeface="Calibri" panose="020F0502020204030204" pitchFamily="34" charset="0"/>
              <a:cs typeface="Calibri" panose="020F0502020204030204" pitchFamily="34" charset="0"/>
            </a:endParaRPr>
          </a:p>
          <a:p>
            <a:pPr marL="668338">
              <a:tabLst>
                <a:tab pos="655638" algn="l"/>
              </a:tabLst>
            </a:pPr>
            <a:r>
              <a:rPr lang="en-IE" sz="1200" dirty="0">
                <a:solidFill>
                  <a:srgbClr val="459597"/>
                </a:solidFill>
                <a:latin typeface="Calibri" panose="020F0502020204030204" pitchFamily="34" charset="0"/>
                <a:cs typeface="Calibri" panose="020F0502020204030204" pitchFamily="34" charset="0"/>
              </a:rPr>
              <a:t> </a:t>
            </a:r>
            <a:r>
              <a:rPr lang="en-US" sz="1200" i="1" dirty="0">
                <a:solidFill>
                  <a:srgbClr val="45959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https://www.smartsheet.com/sites/default/files/2024-04/IC-Simple-Business-Model-Canvas-Template-for-Powerpoint-Example_Powerpoint.pptx?srsltid=AfmBOop_I2pyimagKBejfl-xt8tteTukVJU7-7NT-CG1nWOo8ROqfG6t</a:t>
            </a:r>
            <a:r>
              <a:rPr lang="en-US" sz="1200" i="1" dirty="0">
                <a:solidFill>
                  <a:srgbClr val="459597"/>
                </a:solidFill>
                <a:latin typeface="Calibri" panose="020F0502020204030204" pitchFamily="34" charset="0"/>
                <a:cs typeface="Calibri" panose="020F0502020204030204" pitchFamily="34" charset="0"/>
              </a:rPr>
              <a:t> </a:t>
            </a:r>
            <a:endParaRPr lang="en-IE" sz="1200" dirty="0">
              <a:solidFill>
                <a:srgbClr val="459597"/>
              </a:solidFill>
              <a:latin typeface="Calibri" panose="020F0502020204030204" pitchFamily="34" charset="0"/>
              <a:cs typeface="Calibri" panose="020F0502020204030204" pitchFamily="34" charset="0"/>
            </a:endParaRPr>
          </a:p>
          <a:p>
            <a:pPr>
              <a:tabLst>
                <a:tab pos="655638" algn="l"/>
              </a:tabLst>
            </a:pPr>
            <a:endParaRPr lang="en-IE" sz="1200" dirty="0">
              <a:solidFill>
                <a:srgbClr val="414141"/>
              </a:solidFill>
              <a:latin typeface="Calibri" panose="020F0502020204030204" pitchFamily="34" charset="0"/>
              <a:cs typeface="Calibri" panose="020F0502020204030204" pitchFamily="34" charset="0"/>
            </a:endParaRPr>
          </a:p>
        </p:txBody>
      </p:sp>
      <p:pic>
        <p:nvPicPr>
          <p:cNvPr id="12" name="Graphic 12" descr="Target Audience outline">
            <a:extLst>
              <a:ext uri="{FF2B5EF4-FFF2-40B4-BE49-F238E27FC236}">
                <a16:creationId xmlns:a16="http://schemas.microsoft.com/office/drawing/2014/main" id="{A5CEA0E6-0576-53D1-6D9A-B6DF8E3B55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9702" y="2401744"/>
            <a:ext cx="982709" cy="982709"/>
          </a:xfrm>
          <a:prstGeom prst="rect">
            <a:avLst/>
          </a:prstGeom>
        </p:spPr>
      </p:pic>
    </p:spTree>
    <p:extLst>
      <p:ext uri="{BB962C8B-B14F-4D97-AF65-F5344CB8AC3E}">
        <p14:creationId xmlns:p14="http://schemas.microsoft.com/office/powerpoint/2010/main" val="2815028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F0970-4FDE-30A2-A28E-1BAB0292DB0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FDED81F-EB91-971E-47B1-8855CE1FE6CD}"/>
              </a:ext>
            </a:extLst>
          </p:cNvPr>
          <p:cNvSpPr>
            <a:spLocks noGrp="1"/>
          </p:cNvSpPr>
          <p:nvPr>
            <p:ph type="body" sz="quarter" idx="18"/>
          </p:nvPr>
        </p:nvSpPr>
        <p:spPr>
          <a:xfrm>
            <a:off x="423358" y="2016882"/>
            <a:ext cx="3119941" cy="1049221"/>
          </a:xfrm>
        </p:spPr>
        <p:txBody>
          <a:bodyPr/>
          <a:lstStyle/>
          <a:p>
            <a:pPr>
              <a:lnSpc>
                <a:spcPts val="3340"/>
              </a:lnSpc>
            </a:pPr>
            <a:r>
              <a:rPr lang="en-US" sz="3200" b="1" dirty="0"/>
              <a:t>Belangrijkste leergebied</a:t>
            </a:r>
          </a:p>
        </p:txBody>
      </p:sp>
      <p:sp>
        <p:nvSpPr>
          <p:cNvPr id="6" name="Text Placeholder 5">
            <a:extLst>
              <a:ext uri="{FF2B5EF4-FFF2-40B4-BE49-F238E27FC236}">
                <a16:creationId xmlns:a16="http://schemas.microsoft.com/office/drawing/2014/main" id="{BEB640B1-475B-FA79-19C5-B67DA787070A}"/>
              </a:ext>
            </a:extLst>
          </p:cNvPr>
          <p:cNvSpPr>
            <a:spLocks noGrp="1"/>
          </p:cNvSpPr>
          <p:nvPr>
            <p:ph type="body" sz="quarter" idx="19"/>
          </p:nvPr>
        </p:nvSpPr>
        <p:spPr>
          <a:xfrm>
            <a:off x="423358" y="941779"/>
            <a:ext cx="1197303" cy="385564"/>
          </a:xfrm>
        </p:spPr>
        <p:txBody>
          <a:bodyPr/>
          <a:lstStyle/>
          <a:p>
            <a:r>
              <a:rPr lang="en-US" dirty="0"/>
              <a:t>03</a:t>
            </a:r>
          </a:p>
        </p:txBody>
      </p:sp>
      <p:sp>
        <p:nvSpPr>
          <p:cNvPr id="7" name="Text Placeholder 6">
            <a:extLst>
              <a:ext uri="{FF2B5EF4-FFF2-40B4-BE49-F238E27FC236}">
                <a16:creationId xmlns:a16="http://schemas.microsoft.com/office/drawing/2014/main" id="{0AF113D7-4AFF-645C-36FB-4EE9D7E78DCD}"/>
              </a:ext>
            </a:extLst>
          </p:cNvPr>
          <p:cNvSpPr>
            <a:spLocks noGrp="1"/>
          </p:cNvSpPr>
          <p:nvPr>
            <p:ph type="body" sz="quarter" idx="16"/>
          </p:nvPr>
        </p:nvSpPr>
        <p:spPr>
          <a:xfrm>
            <a:off x="4061013" y="330907"/>
            <a:ext cx="5997388" cy="803654"/>
          </a:xfrm>
          <a:prstGeom prst="rect">
            <a:avLst/>
          </a:prstGeom>
        </p:spPr>
        <p:txBody>
          <a:bodyPr/>
          <a:lstStyle/>
          <a:p>
            <a:pPr>
              <a:lnSpc>
                <a:spcPts val="2960"/>
              </a:lnSpc>
            </a:pPr>
            <a:r>
              <a:rPr lang="en-GB" sz="2800" dirty="0"/>
              <a:t>Business Model Canvas is een werkplan - flexibel en klaar om te evolueren naar meer gedetailleerde versies</a:t>
            </a:r>
          </a:p>
          <a:p>
            <a:pPr>
              <a:lnSpc>
                <a:spcPts val="2960"/>
              </a:lnSpc>
            </a:pPr>
            <a:endParaRPr lang="en-GB" sz="2800" dirty="0"/>
          </a:p>
          <a:p>
            <a:pPr>
              <a:lnSpc>
                <a:spcPts val="2960"/>
              </a:lnSpc>
            </a:pPr>
            <a:endParaRPr lang="en-GB" sz="2800" dirty="0"/>
          </a:p>
        </p:txBody>
      </p:sp>
      <p:sp>
        <p:nvSpPr>
          <p:cNvPr id="4" name="Text Placeholder 3">
            <a:extLst>
              <a:ext uri="{FF2B5EF4-FFF2-40B4-BE49-F238E27FC236}">
                <a16:creationId xmlns:a16="http://schemas.microsoft.com/office/drawing/2014/main" id="{E9C132F3-F79B-B0BD-105D-5AB72833DACE}"/>
              </a:ext>
            </a:extLst>
          </p:cNvPr>
          <p:cNvSpPr>
            <a:spLocks noGrp="1"/>
          </p:cNvSpPr>
          <p:nvPr>
            <p:ph type="body" sz="quarter" idx="21"/>
          </p:nvPr>
        </p:nvSpPr>
        <p:spPr>
          <a:xfrm>
            <a:off x="4061013" y="2113957"/>
            <a:ext cx="7122804" cy="3773184"/>
          </a:xfrm>
          <a:prstGeom prst="rect">
            <a:avLst/>
          </a:prstGeom>
        </p:spPr>
        <p:txBody>
          <a:bodyPr lIns="91440" tIns="45720" rIns="91440" bIns="45720" anchor="t"/>
          <a:lstStyle/>
          <a:p>
            <a:pPr>
              <a:lnSpc>
                <a:spcPts val="2340"/>
              </a:lnSpc>
            </a:pPr>
            <a:r>
              <a:rPr lang="en-GB" b="0" i="0" dirty="0">
                <a:effectLst/>
                <a:latin typeface="Calibri"/>
                <a:ea typeface="Calibri"/>
                <a:cs typeface="Calibri"/>
              </a:rPr>
              <a:t>Het Business Model Canvas (BMC) kan op een flexibele en vloeiende manier worden gebruikt, doordat u het op een bepaald onderdeel van uw bedrijf toepast en zo een dieper inzicht krijgt in de werking van uw bedrijf.</a:t>
            </a:r>
          </a:p>
          <a:p>
            <a:pPr>
              <a:lnSpc>
                <a:spcPts val="2340"/>
              </a:lnSpc>
            </a:pPr>
            <a:endParaRPr lang="en-GB" b="0" i="0" dirty="0">
              <a:effectLst/>
              <a:latin typeface="Calibri"/>
              <a:ea typeface="Calibri"/>
              <a:cs typeface="Calibri"/>
            </a:endParaRPr>
          </a:p>
          <a:p>
            <a:pPr>
              <a:lnSpc>
                <a:spcPts val="2340"/>
              </a:lnSpc>
            </a:pPr>
            <a:r>
              <a:rPr lang="en-GB" b="0" i="0" dirty="0">
                <a:effectLst/>
                <a:latin typeface="Calibri"/>
                <a:ea typeface="Calibri"/>
                <a:cs typeface="Calibri"/>
              </a:rPr>
              <a:t>Het BMC geeft u een duidelijk overzicht van één pagina van de belangrijkste elementen in uw alternatieve accommodatiebedrijf, maar soms is het belangrijk om dieper te graven en een beter begrip te krijgen van hoe uw bedrijf werkt en hoe het zowel intern als extern functioneert. Hier geven we u een voorbeeld van hoe we dieper kunnen ingaan op elk van de belangrijkste elementen door de techniek van storytelling toe te passen. Laten we beginnen met het belangrijkste element van partnerschap en vervolgens onze toepassing uitbreiden naar alle belangrijke elementen.</a:t>
            </a:r>
          </a:p>
          <a:p>
            <a:pPr>
              <a:lnSpc>
                <a:spcPts val="2340"/>
              </a:lnSpc>
            </a:pPr>
            <a:endParaRPr lang="en-GB" b="0" i="0" dirty="0">
              <a:effectLst/>
              <a:latin typeface="Calibri"/>
              <a:ea typeface="Calibri"/>
              <a:cs typeface="Calibri"/>
            </a:endParaRPr>
          </a:p>
          <a:p>
            <a:pPr>
              <a:lnSpc>
                <a:spcPts val="2340"/>
              </a:lnSpc>
            </a:pPr>
            <a:endParaRPr lang="en-US" sz="2200" dirty="0"/>
          </a:p>
        </p:txBody>
      </p:sp>
      <p:sp>
        <p:nvSpPr>
          <p:cNvPr id="11" name="Slide Number Placeholder 5">
            <a:extLst>
              <a:ext uri="{FF2B5EF4-FFF2-40B4-BE49-F238E27FC236}">
                <a16:creationId xmlns:a16="http://schemas.microsoft.com/office/drawing/2014/main" id="{C8EAC7D5-F06D-1AB9-0162-2B99CC2399D1}"/>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26</a:t>
            </a:fld>
            <a:endParaRPr lang="fr-CA" sz="1200" dirty="0"/>
          </a:p>
        </p:txBody>
      </p:sp>
    </p:spTree>
    <p:extLst>
      <p:ext uri="{BB962C8B-B14F-4D97-AF65-F5344CB8AC3E}">
        <p14:creationId xmlns:p14="http://schemas.microsoft.com/office/powerpoint/2010/main" val="33775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9EC67-CBF5-B0FB-B602-2B4DFA5DB6F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B65EA49-1F4F-7B58-BD79-417AA77BCA2B}"/>
              </a:ext>
            </a:extLst>
          </p:cNvPr>
          <p:cNvSpPr>
            <a:spLocks noGrp="1"/>
          </p:cNvSpPr>
          <p:nvPr>
            <p:ph type="body" sz="quarter" idx="16"/>
          </p:nvPr>
        </p:nvSpPr>
        <p:spPr>
          <a:xfrm>
            <a:off x="653780" y="472365"/>
            <a:ext cx="9551577" cy="803654"/>
          </a:xfrm>
        </p:spPr>
        <p:txBody>
          <a:bodyPr/>
          <a:lstStyle/>
          <a:p>
            <a:pPr>
              <a:lnSpc>
                <a:spcPts val="3720"/>
              </a:lnSpc>
            </a:pPr>
            <a:r>
              <a:rPr lang="en-US" dirty="0"/>
              <a:t>Business Model Canvas is een werkplan</a:t>
            </a:r>
          </a:p>
          <a:p>
            <a:pPr>
              <a:lnSpc>
                <a:spcPts val="3720"/>
              </a:lnSpc>
            </a:pPr>
            <a:endParaRPr lang="en-US" dirty="0"/>
          </a:p>
        </p:txBody>
      </p:sp>
      <p:sp>
        <p:nvSpPr>
          <p:cNvPr id="6" name="Text Placeholder 5">
            <a:extLst>
              <a:ext uri="{FF2B5EF4-FFF2-40B4-BE49-F238E27FC236}">
                <a16:creationId xmlns:a16="http://schemas.microsoft.com/office/drawing/2014/main" id="{6A246B9E-0DB6-1757-68EC-71A3ABC1AA1F}"/>
              </a:ext>
            </a:extLst>
          </p:cNvPr>
          <p:cNvSpPr>
            <a:spLocks noGrp="1"/>
          </p:cNvSpPr>
          <p:nvPr>
            <p:ph type="body" sz="quarter" idx="19"/>
          </p:nvPr>
        </p:nvSpPr>
        <p:spPr>
          <a:xfrm>
            <a:off x="653779" y="1847469"/>
            <a:ext cx="9090295" cy="803654"/>
          </a:xfrm>
        </p:spPr>
        <p:txBody>
          <a:bodyPr/>
          <a:lstStyle/>
          <a:p>
            <a:pPr>
              <a:lnSpc>
                <a:spcPts val="2900"/>
              </a:lnSpc>
            </a:pPr>
            <a:r>
              <a:rPr lang="en-US" dirty="0"/>
              <a:t>Flexibel en klaar om te evolueren naar meer gedetailleerde versies</a:t>
            </a:r>
          </a:p>
          <a:p>
            <a:pPr>
              <a:lnSpc>
                <a:spcPts val="2900"/>
              </a:lnSpc>
            </a:pPr>
            <a:endParaRPr lang="en-US" dirty="0"/>
          </a:p>
        </p:txBody>
      </p:sp>
      <p:cxnSp>
        <p:nvCxnSpPr>
          <p:cNvPr id="2" name="Straight Connector 1">
            <a:extLst>
              <a:ext uri="{FF2B5EF4-FFF2-40B4-BE49-F238E27FC236}">
                <a16:creationId xmlns:a16="http://schemas.microsoft.com/office/drawing/2014/main" id="{1C686A0B-6125-1517-C16C-BDC1A28CAE36}"/>
              </a:ext>
            </a:extLst>
          </p:cNvPr>
          <p:cNvCxnSpPr>
            <a:cxnSpLocks/>
          </p:cNvCxnSpPr>
          <p:nvPr/>
        </p:nvCxnSpPr>
        <p:spPr>
          <a:xfrm>
            <a:off x="0" y="1207979"/>
            <a:ext cx="8931729"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438059D8-057B-D821-72C1-936380CC250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27</a:t>
            </a:fld>
            <a:endParaRPr lang="fr-CA" sz="1200" dirty="0"/>
          </a:p>
        </p:txBody>
      </p:sp>
      <p:sp>
        <p:nvSpPr>
          <p:cNvPr id="3" name="Text Placeholder 4">
            <a:extLst>
              <a:ext uri="{FF2B5EF4-FFF2-40B4-BE49-F238E27FC236}">
                <a16:creationId xmlns:a16="http://schemas.microsoft.com/office/drawing/2014/main" id="{BA49E75D-16E0-1731-E727-73B1B107C356}"/>
              </a:ext>
            </a:extLst>
          </p:cNvPr>
          <p:cNvSpPr txBox="1">
            <a:spLocks/>
          </p:cNvSpPr>
          <p:nvPr/>
        </p:nvSpPr>
        <p:spPr>
          <a:xfrm>
            <a:off x="653780" y="2797393"/>
            <a:ext cx="6551062" cy="3657600"/>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200" dirty="0">
                <a:solidFill>
                  <a:srgbClr val="414141"/>
                </a:solidFill>
              </a:rPr>
              <a:t>Een van de belangrijkste elementen van elk bedrijf zijn de partnerschappen (ook wel netwerken genoemd) die u als bedrijf aangaat met verschillende soorten partners. </a:t>
            </a:r>
          </a:p>
          <a:p>
            <a:pPr>
              <a:lnSpc>
                <a:spcPts val="2240"/>
              </a:lnSpc>
            </a:pPr>
            <a:endParaRPr lang="en-GB" sz="2200" dirty="0">
              <a:solidFill>
                <a:srgbClr val="414141"/>
              </a:solidFill>
            </a:endParaRPr>
          </a:p>
          <a:p>
            <a:pPr>
              <a:lnSpc>
                <a:spcPts val="2240"/>
              </a:lnSpc>
            </a:pPr>
            <a:r>
              <a:rPr lang="en-GB" sz="2200" dirty="0">
                <a:solidFill>
                  <a:srgbClr val="414141"/>
                </a:solidFill>
              </a:rPr>
              <a:t>Wat ze gemeen hebben, is dat ze uw bedrijf direct en indirect kunnen ondersteunen, bijvoorbeeld door accommodatie te bieden wanneer uw accommodatie volgeboekt is, of door ondersteuning te bieden op het gebied van marketing, personeel, catering of ervaringen die ervoor zorgen dat uw gasten langer blijven.</a:t>
            </a:r>
          </a:p>
          <a:p>
            <a:pPr>
              <a:lnSpc>
                <a:spcPts val="2240"/>
              </a:lnSpc>
            </a:pPr>
            <a:endParaRPr lang="en-GB" sz="2200" dirty="0">
              <a:solidFill>
                <a:srgbClr val="414141"/>
              </a:solidFill>
            </a:endParaRPr>
          </a:p>
          <a:p>
            <a:pPr>
              <a:lnSpc>
                <a:spcPts val="2240"/>
              </a:lnSpc>
            </a:pPr>
            <a:r>
              <a:rPr lang="en-GB" sz="2200" dirty="0">
                <a:solidFill>
                  <a:srgbClr val="414141"/>
                </a:solidFill>
              </a:rPr>
              <a:t>Laten we eens nader bekijken hoe u zich kunt verdiepen in het belangrijkste element van partnerschap.</a:t>
            </a:r>
          </a:p>
          <a:p>
            <a:pPr>
              <a:lnSpc>
                <a:spcPts val="2240"/>
              </a:lnSpc>
            </a:pPr>
            <a:endParaRPr lang="en-GB" sz="2200" dirty="0">
              <a:solidFill>
                <a:srgbClr val="414141"/>
              </a:solidFill>
            </a:endParaRPr>
          </a:p>
          <a:p>
            <a:pPr>
              <a:lnSpc>
                <a:spcPts val="2240"/>
              </a:lnSpc>
            </a:pPr>
            <a:endParaRPr lang="en-US" sz="2200" dirty="0">
              <a:solidFill>
                <a:srgbClr val="414141"/>
              </a:solidFill>
            </a:endParaRPr>
          </a:p>
        </p:txBody>
      </p:sp>
      <p:pic>
        <p:nvPicPr>
          <p:cNvPr id="8" name="Picture 7">
            <a:extLst>
              <a:ext uri="{FF2B5EF4-FFF2-40B4-BE49-F238E27FC236}">
                <a16:creationId xmlns:a16="http://schemas.microsoft.com/office/drawing/2014/main" id="{EA4EFBEE-B3A1-74D0-59AF-FE1295E52257}"/>
              </a:ext>
            </a:extLst>
          </p:cNvPr>
          <p:cNvPicPr>
            <a:picLocks noChangeAspect="1"/>
          </p:cNvPicPr>
          <p:nvPr/>
        </p:nvPicPr>
        <p:blipFill>
          <a:blip r:embed="rId2">
            <a:alphaModFix/>
            <a:extLst>
              <a:ext uri="{28A0092B-C50C-407E-A947-70E740481C1C}">
                <a14:useLocalDpi xmlns:a14="http://schemas.microsoft.com/office/drawing/2010/main" val="0"/>
              </a:ext>
            </a:extLst>
          </a:blip>
          <a:srcRect l="53155" t="-1" r="5047" b="49903"/>
          <a:stretch/>
        </p:blipFill>
        <p:spPr>
          <a:xfrm>
            <a:off x="7482194" y="3721263"/>
            <a:ext cx="4266588" cy="3168869"/>
          </a:xfrm>
          <a:prstGeom prst="rect">
            <a:avLst/>
          </a:prstGeom>
        </p:spPr>
      </p:pic>
    </p:spTree>
    <p:extLst>
      <p:ext uri="{BB962C8B-B14F-4D97-AF65-F5344CB8AC3E}">
        <p14:creationId xmlns:p14="http://schemas.microsoft.com/office/powerpoint/2010/main" val="2540384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A2FC-9A53-9B34-EED0-393F345B5AF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FDC21F1-4091-28BE-3A7E-B68DF3C7CA05}"/>
              </a:ext>
            </a:extLst>
          </p:cNvPr>
          <p:cNvSpPr>
            <a:spLocks noGrp="1"/>
          </p:cNvSpPr>
          <p:nvPr>
            <p:ph type="body" sz="quarter" idx="16"/>
          </p:nvPr>
        </p:nvSpPr>
        <p:spPr>
          <a:xfrm>
            <a:off x="653780" y="472365"/>
            <a:ext cx="9551577" cy="803654"/>
          </a:xfrm>
        </p:spPr>
        <p:txBody>
          <a:bodyPr/>
          <a:lstStyle/>
          <a:p>
            <a:pPr>
              <a:lnSpc>
                <a:spcPts val="3720"/>
              </a:lnSpc>
            </a:pPr>
            <a:r>
              <a:rPr lang="en-US" dirty="0"/>
              <a:t>Business Model Canvas is een werkplan</a:t>
            </a:r>
          </a:p>
          <a:p>
            <a:pPr>
              <a:lnSpc>
                <a:spcPts val="3720"/>
              </a:lnSpc>
            </a:pPr>
            <a:endParaRPr lang="en-US" dirty="0"/>
          </a:p>
        </p:txBody>
      </p:sp>
      <p:sp>
        <p:nvSpPr>
          <p:cNvPr id="6" name="Text Placeholder 5">
            <a:extLst>
              <a:ext uri="{FF2B5EF4-FFF2-40B4-BE49-F238E27FC236}">
                <a16:creationId xmlns:a16="http://schemas.microsoft.com/office/drawing/2014/main" id="{62C9088A-6E86-3B1E-0BF6-D05A26437225}"/>
              </a:ext>
            </a:extLst>
          </p:cNvPr>
          <p:cNvSpPr>
            <a:spLocks noGrp="1"/>
          </p:cNvSpPr>
          <p:nvPr>
            <p:ph type="body" sz="quarter" idx="19"/>
          </p:nvPr>
        </p:nvSpPr>
        <p:spPr>
          <a:xfrm>
            <a:off x="653780" y="1847469"/>
            <a:ext cx="5616391" cy="803654"/>
          </a:xfrm>
        </p:spPr>
        <p:txBody>
          <a:bodyPr/>
          <a:lstStyle/>
          <a:p>
            <a:pPr>
              <a:lnSpc>
                <a:spcPts val="2900"/>
              </a:lnSpc>
            </a:pPr>
            <a:r>
              <a:rPr lang="en-US" dirty="0"/>
              <a:t>Flexibel en klaar om te evolueren naar meer gedetailleerde versies</a:t>
            </a:r>
          </a:p>
          <a:p>
            <a:pPr>
              <a:lnSpc>
                <a:spcPts val="2900"/>
              </a:lnSpc>
            </a:pPr>
            <a:endParaRPr lang="en-US" dirty="0"/>
          </a:p>
        </p:txBody>
      </p:sp>
      <p:cxnSp>
        <p:nvCxnSpPr>
          <p:cNvPr id="2" name="Straight Connector 1">
            <a:extLst>
              <a:ext uri="{FF2B5EF4-FFF2-40B4-BE49-F238E27FC236}">
                <a16:creationId xmlns:a16="http://schemas.microsoft.com/office/drawing/2014/main" id="{A8E3441D-83DD-98FD-5F80-9A7FBA50529B}"/>
              </a:ext>
            </a:extLst>
          </p:cNvPr>
          <p:cNvCxnSpPr>
            <a:cxnSpLocks/>
          </p:cNvCxnSpPr>
          <p:nvPr/>
        </p:nvCxnSpPr>
        <p:spPr>
          <a:xfrm>
            <a:off x="0" y="1207979"/>
            <a:ext cx="8931729"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E15E4006-9316-DC17-F468-FD2BE4DF1EBC}"/>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28</a:t>
            </a:fld>
            <a:endParaRPr lang="fr-CA" sz="1200" dirty="0"/>
          </a:p>
        </p:txBody>
      </p:sp>
      <p:sp>
        <p:nvSpPr>
          <p:cNvPr id="3" name="Text Placeholder 4">
            <a:extLst>
              <a:ext uri="{FF2B5EF4-FFF2-40B4-BE49-F238E27FC236}">
                <a16:creationId xmlns:a16="http://schemas.microsoft.com/office/drawing/2014/main" id="{1FEE895D-BF4C-1CAE-7F24-EB632979F148}"/>
              </a:ext>
            </a:extLst>
          </p:cNvPr>
          <p:cNvSpPr txBox="1">
            <a:spLocks/>
          </p:cNvSpPr>
          <p:nvPr/>
        </p:nvSpPr>
        <p:spPr>
          <a:xfrm>
            <a:off x="653780" y="3200401"/>
            <a:ext cx="6110932" cy="3657600"/>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200" dirty="0">
                <a:solidFill>
                  <a:srgbClr val="414141"/>
                </a:solidFill>
              </a:rPr>
              <a:t>Bedrijven gebruiken het sleutelelement van partnerschap om bijvoorbeeld hun bedrijfsmodellen te verbeteren, risico's te verminderen of middelen te verwerven.</a:t>
            </a:r>
          </a:p>
          <a:p>
            <a:pPr>
              <a:lnSpc>
                <a:spcPts val="2240"/>
              </a:lnSpc>
            </a:pPr>
            <a:endParaRPr lang="en-GB" sz="2200" dirty="0">
              <a:solidFill>
                <a:srgbClr val="414141"/>
              </a:solidFill>
            </a:endParaRPr>
          </a:p>
          <a:p>
            <a:pPr>
              <a:lnSpc>
                <a:spcPts val="2240"/>
              </a:lnSpc>
            </a:pPr>
            <a:r>
              <a:rPr lang="en-GB" sz="2200" dirty="0">
                <a:solidFill>
                  <a:srgbClr val="414141"/>
                </a:solidFill>
              </a:rPr>
              <a:t>Het is daarom belangrijk voor elk bedrijf om te analyseren hoe en waarom hun partnerschappen werken. Wat voor soort partnerschap werkt het beste voor uw bedrijf?</a:t>
            </a:r>
          </a:p>
          <a:p>
            <a:pPr>
              <a:lnSpc>
                <a:spcPts val="2240"/>
              </a:lnSpc>
            </a:pPr>
            <a:endParaRPr lang="en-GB" sz="2200" dirty="0">
              <a:solidFill>
                <a:srgbClr val="414141"/>
              </a:solidFill>
            </a:endParaRPr>
          </a:p>
          <a:p>
            <a:pPr>
              <a:lnSpc>
                <a:spcPts val="2240"/>
              </a:lnSpc>
            </a:pPr>
            <a:endParaRPr lang="en-US" sz="2200" dirty="0">
              <a:solidFill>
                <a:srgbClr val="414141"/>
              </a:solidFill>
            </a:endParaRPr>
          </a:p>
        </p:txBody>
      </p:sp>
      <p:sp>
        <p:nvSpPr>
          <p:cNvPr id="5" name="Freeform 4">
            <a:extLst>
              <a:ext uri="{FF2B5EF4-FFF2-40B4-BE49-F238E27FC236}">
                <a16:creationId xmlns:a16="http://schemas.microsoft.com/office/drawing/2014/main" id="{63F2C790-1FEF-C1F1-F5AC-24C84F859867}"/>
              </a:ext>
            </a:extLst>
          </p:cNvPr>
          <p:cNvSpPr/>
          <p:nvPr/>
        </p:nvSpPr>
        <p:spPr>
          <a:xfrm rot="5400000" flipH="1">
            <a:off x="6656891" y="2037448"/>
            <a:ext cx="5408072" cy="4302216"/>
          </a:xfrm>
          <a:custGeom>
            <a:avLst/>
            <a:gdLst>
              <a:gd name="connsiteX0" fmla="*/ 5408072 w 5408072"/>
              <a:gd name="connsiteY0" fmla="*/ 3944723 h 4302216"/>
              <a:gd name="connsiteX1" fmla="*/ 5408072 w 5408072"/>
              <a:gd name="connsiteY1" fmla="*/ 3465727 h 4302216"/>
              <a:gd name="connsiteX2" fmla="*/ 5408072 w 5408072"/>
              <a:gd name="connsiteY2" fmla="*/ 3392864 h 4302216"/>
              <a:gd name="connsiteX3" fmla="*/ 5408072 w 5408072"/>
              <a:gd name="connsiteY3" fmla="*/ 2913868 h 4302216"/>
              <a:gd name="connsiteX4" fmla="*/ 5408072 w 5408072"/>
              <a:gd name="connsiteY4" fmla="*/ 1030855 h 4302216"/>
              <a:gd name="connsiteX5" fmla="*/ 5408072 w 5408072"/>
              <a:gd name="connsiteY5" fmla="*/ 551859 h 4302216"/>
              <a:gd name="connsiteX6" fmla="*/ 5408072 w 5408072"/>
              <a:gd name="connsiteY6" fmla="*/ 478997 h 4302216"/>
              <a:gd name="connsiteX7" fmla="*/ 5408072 w 5408072"/>
              <a:gd name="connsiteY7" fmla="*/ 1 h 4302216"/>
              <a:gd name="connsiteX8" fmla="*/ 4951682 w 5408072"/>
              <a:gd name="connsiteY8" fmla="*/ 1 h 4302216"/>
              <a:gd name="connsiteX9" fmla="*/ 4834398 w 5408072"/>
              <a:gd name="connsiteY9" fmla="*/ 1 h 4302216"/>
              <a:gd name="connsiteX10" fmla="*/ 4651034 w 5408072"/>
              <a:gd name="connsiteY10" fmla="*/ 1 h 4302216"/>
              <a:gd name="connsiteX11" fmla="*/ 4378008 w 5408072"/>
              <a:gd name="connsiteY11" fmla="*/ 1 h 4302216"/>
              <a:gd name="connsiteX12" fmla="*/ 4194644 w 5408072"/>
              <a:gd name="connsiteY12" fmla="*/ 1 h 4302216"/>
              <a:gd name="connsiteX13" fmla="*/ 4077360 w 5408072"/>
              <a:gd name="connsiteY13" fmla="*/ 1 h 4302216"/>
              <a:gd name="connsiteX14" fmla="*/ 3620970 w 5408072"/>
              <a:gd name="connsiteY14" fmla="*/ 1 h 4302216"/>
              <a:gd name="connsiteX15" fmla="*/ 3185064 w 5408072"/>
              <a:gd name="connsiteY15" fmla="*/ 1 h 4302216"/>
              <a:gd name="connsiteX16" fmla="*/ 3185064 w 5408072"/>
              <a:gd name="connsiteY16" fmla="*/ 0 h 4302216"/>
              <a:gd name="connsiteX17" fmla="*/ 2728674 w 5408072"/>
              <a:gd name="connsiteY17" fmla="*/ 0 h 4302216"/>
              <a:gd name="connsiteX18" fmla="*/ 2611390 w 5408072"/>
              <a:gd name="connsiteY18" fmla="*/ 0 h 4302216"/>
              <a:gd name="connsiteX19" fmla="*/ 2428026 w 5408072"/>
              <a:gd name="connsiteY19" fmla="*/ 0 h 4302216"/>
              <a:gd name="connsiteX20" fmla="*/ 2155000 w 5408072"/>
              <a:gd name="connsiteY20" fmla="*/ 0 h 4302216"/>
              <a:gd name="connsiteX21" fmla="*/ 1971636 w 5408072"/>
              <a:gd name="connsiteY21" fmla="*/ 0 h 4302216"/>
              <a:gd name="connsiteX22" fmla="*/ 1854352 w 5408072"/>
              <a:gd name="connsiteY22" fmla="*/ 0 h 4302216"/>
              <a:gd name="connsiteX23" fmla="*/ 1397962 w 5408072"/>
              <a:gd name="connsiteY23" fmla="*/ 0 h 4302216"/>
              <a:gd name="connsiteX24" fmla="*/ 1213428 w 5408072"/>
              <a:gd name="connsiteY24" fmla="*/ 0 h 4302216"/>
              <a:gd name="connsiteX25" fmla="*/ 757038 w 5408072"/>
              <a:gd name="connsiteY25" fmla="*/ 0 h 4302216"/>
              <a:gd name="connsiteX26" fmla="*/ 456390 w 5408072"/>
              <a:gd name="connsiteY26" fmla="*/ 0 h 4302216"/>
              <a:gd name="connsiteX27" fmla="*/ 0 w 5408072"/>
              <a:gd name="connsiteY27" fmla="*/ 0 h 4302216"/>
              <a:gd name="connsiteX28" fmla="*/ 0 w 5408072"/>
              <a:gd name="connsiteY28" fmla="*/ 478996 h 4302216"/>
              <a:gd name="connsiteX29" fmla="*/ 0 w 5408072"/>
              <a:gd name="connsiteY29" fmla="*/ 928719 h 4302216"/>
              <a:gd name="connsiteX30" fmla="*/ 0 w 5408072"/>
              <a:gd name="connsiteY30" fmla="*/ 928723 h 4302216"/>
              <a:gd name="connsiteX31" fmla="*/ 0 w 5408072"/>
              <a:gd name="connsiteY31" fmla="*/ 1407715 h 4302216"/>
              <a:gd name="connsiteX32" fmla="*/ 0 w 5408072"/>
              <a:gd name="connsiteY32" fmla="*/ 1407719 h 4302216"/>
              <a:gd name="connsiteX33" fmla="*/ 0 w 5408072"/>
              <a:gd name="connsiteY33" fmla="*/ 1502393 h 4302216"/>
              <a:gd name="connsiteX34" fmla="*/ 0 w 5408072"/>
              <a:gd name="connsiteY34" fmla="*/ 1502397 h 4302216"/>
              <a:gd name="connsiteX35" fmla="*/ 0 w 5408072"/>
              <a:gd name="connsiteY35" fmla="*/ 1981389 h 4302216"/>
              <a:gd name="connsiteX36" fmla="*/ 0 w 5408072"/>
              <a:gd name="connsiteY36" fmla="*/ 1981393 h 4302216"/>
              <a:gd name="connsiteX37" fmla="*/ 0 w 5408072"/>
              <a:gd name="connsiteY37" fmla="*/ 3823220 h 4302216"/>
              <a:gd name="connsiteX38" fmla="*/ 0 w 5408072"/>
              <a:gd name="connsiteY38" fmla="*/ 4302216 h 4302216"/>
              <a:gd name="connsiteX39" fmla="*/ 456390 w 5408072"/>
              <a:gd name="connsiteY39" fmla="*/ 4302216 h 4302216"/>
              <a:gd name="connsiteX40" fmla="*/ 757038 w 5408072"/>
              <a:gd name="connsiteY40" fmla="*/ 4302216 h 4302216"/>
              <a:gd name="connsiteX41" fmla="*/ 989595 w 5408072"/>
              <a:gd name="connsiteY41" fmla="*/ 4302216 h 4302216"/>
              <a:gd name="connsiteX42" fmla="*/ 989598 w 5408072"/>
              <a:gd name="connsiteY42" fmla="*/ 4302216 h 4302216"/>
              <a:gd name="connsiteX43" fmla="*/ 1213428 w 5408072"/>
              <a:gd name="connsiteY43" fmla="*/ 4302216 h 4302216"/>
              <a:gd name="connsiteX44" fmla="*/ 1445985 w 5408072"/>
              <a:gd name="connsiteY44" fmla="*/ 4302216 h 4302216"/>
              <a:gd name="connsiteX45" fmla="*/ 1445988 w 5408072"/>
              <a:gd name="connsiteY45" fmla="*/ 4302216 h 4302216"/>
              <a:gd name="connsiteX46" fmla="*/ 1563269 w 5408072"/>
              <a:gd name="connsiteY46" fmla="*/ 4302216 h 4302216"/>
              <a:gd name="connsiteX47" fmla="*/ 1563272 w 5408072"/>
              <a:gd name="connsiteY47" fmla="*/ 4302216 h 4302216"/>
              <a:gd name="connsiteX48" fmla="*/ 1746633 w 5408072"/>
              <a:gd name="connsiteY48" fmla="*/ 4302216 h 4302216"/>
              <a:gd name="connsiteX49" fmla="*/ 1746636 w 5408072"/>
              <a:gd name="connsiteY49" fmla="*/ 4302216 h 4302216"/>
              <a:gd name="connsiteX50" fmla="*/ 2019659 w 5408072"/>
              <a:gd name="connsiteY50" fmla="*/ 4302216 h 4302216"/>
              <a:gd name="connsiteX51" fmla="*/ 2019662 w 5408072"/>
              <a:gd name="connsiteY51" fmla="*/ 4302216 h 4302216"/>
              <a:gd name="connsiteX52" fmla="*/ 2203023 w 5408072"/>
              <a:gd name="connsiteY52" fmla="*/ 4302216 h 4302216"/>
              <a:gd name="connsiteX53" fmla="*/ 2203026 w 5408072"/>
              <a:gd name="connsiteY53" fmla="*/ 4302216 h 4302216"/>
              <a:gd name="connsiteX54" fmla="*/ 2320307 w 5408072"/>
              <a:gd name="connsiteY54" fmla="*/ 4302216 h 4302216"/>
              <a:gd name="connsiteX55" fmla="*/ 2320310 w 5408072"/>
              <a:gd name="connsiteY55" fmla="*/ 4302216 h 4302216"/>
              <a:gd name="connsiteX56" fmla="*/ 2776697 w 5408072"/>
              <a:gd name="connsiteY56" fmla="*/ 4302216 h 4302216"/>
              <a:gd name="connsiteX57" fmla="*/ 2776700 w 5408072"/>
              <a:gd name="connsiteY57" fmla="*/ 4302216 h 4302216"/>
              <a:gd name="connsiteX58" fmla="*/ 3212601 w 5408072"/>
              <a:gd name="connsiteY58" fmla="*/ 4302216 h 4302216"/>
              <a:gd name="connsiteX59" fmla="*/ 3668991 w 5408072"/>
              <a:gd name="connsiteY59" fmla="*/ 4302216 h 4302216"/>
              <a:gd name="connsiteX60" fmla="*/ 3786276 w 5408072"/>
              <a:gd name="connsiteY60" fmla="*/ 4302216 h 4302216"/>
              <a:gd name="connsiteX61" fmla="*/ 3969639 w 5408072"/>
              <a:gd name="connsiteY61" fmla="*/ 4302216 h 4302216"/>
              <a:gd name="connsiteX62" fmla="*/ 4242666 w 5408072"/>
              <a:gd name="connsiteY62" fmla="*/ 4302216 h 4302216"/>
              <a:gd name="connsiteX63" fmla="*/ 4426029 w 5408072"/>
              <a:gd name="connsiteY63" fmla="*/ 4302216 h 4302216"/>
              <a:gd name="connsiteX64" fmla="*/ 4543314 w 5408072"/>
              <a:gd name="connsiteY64" fmla="*/ 4302216 h 4302216"/>
              <a:gd name="connsiteX65" fmla="*/ 4999704 w 5408072"/>
              <a:gd name="connsiteY65" fmla="*/ 4302216 h 4302216"/>
              <a:gd name="connsiteX66" fmla="*/ 5408072 w 5408072"/>
              <a:gd name="connsiteY66" fmla="*/ 3944723 h 43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408072" h="4302216">
                <a:moveTo>
                  <a:pt x="5408072" y="3944723"/>
                </a:moveTo>
                <a:lnTo>
                  <a:pt x="5408072" y="3465727"/>
                </a:lnTo>
                <a:lnTo>
                  <a:pt x="5408072" y="3392864"/>
                </a:lnTo>
                <a:lnTo>
                  <a:pt x="5408072" y="2913868"/>
                </a:lnTo>
                <a:lnTo>
                  <a:pt x="5408072" y="1030855"/>
                </a:lnTo>
                <a:lnTo>
                  <a:pt x="5408072" y="551859"/>
                </a:lnTo>
                <a:lnTo>
                  <a:pt x="5408072" y="478997"/>
                </a:lnTo>
                <a:lnTo>
                  <a:pt x="5408072" y="1"/>
                </a:lnTo>
                <a:lnTo>
                  <a:pt x="4951682" y="1"/>
                </a:lnTo>
                <a:lnTo>
                  <a:pt x="4834398" y="1"/>
                </a:lnTo>
                <a:lnTo>
                  <a:pt x="4651034" y="1"/>
                </a:lnTo>
                <a:lnTo>
                  <a:pt x="4378008" y="1"/>
                </a:lnTo>
                <a:lnTo>
                  <a:pt x="4194644" y="1"/>
                </a:lnTo>
                <a:lnTo>
                  <a:pt x="4077360" y="1"/>
                </a:lnTo>
                <a:lnTo>
                  <a:pt x="3620970" y="1"/>
                </a:lnTo>
                <a:lnTo>
                  <a:pt x="3185064" y="1"/>
                </a:lnTo>
                <a:lnTo>
                  <a:pt x="3185064" y="0"/>
                </a:lnTo>
                <a:lnTo>
                  <a:pt x="2728674" y="0"/>
                </a:lnTo>
                <a:lnTo>
                  <a:pt x="2611390" y="0"/>
                </a:lnTo>
                <a:lnTo>
                  <a:pt x="2428026" y="0"/>
                </a:lnTo>
                <a:lnTo>
                  <a:pt x="2155000" y="0"/>
                </a:lnTo>
                <a:lnTo>
                  <a:pt x="1971636" y="0"/>
                </a:lnTo>
                <a:lnTo>
                  <a:pt x="1854352" y="0"/>
                </a:lnTo>
                <a:lnTo>
                  <a:pt x="1397962" y="0"/>
                </a:lnTo>
                <a:lnTo>
                  <a:pt x="1213428" y="0"/>
                </a:lnTo>
                <a:lnTo>
                  <a:pt x="757038" y="0"/>
                </a:lnTo>
                <a:lnTo>
                  <a:pt x="456390" y="0"/>
                </a:lnTo>
                <a:lnTo>
                  <a:pt x="0" y="0"/>
                </a:lnTo>
                <a:lnTo>
                  <a:pt x="0" y="478996"/>
                </a:lnTo>
                <a:lnTo>
                  <a:pt x="0" y="928719"/>
                </a:lnTo>
                <a:lnTo>
                  <a:pt x="0" y="928723"/>
                </a:lnTo>
                <a:lnTo>
                  <a:pt x="0" y="1407715"/>
                </a:lnTo>
                <a:lnTo>
                  <a:pt x="0" y="1407719"/>
                </a:lnTo>
                <a:lnTo>
                  <a:pt x="0" y="1502393"/>
                </a:lnTo>
                <a:lnTo>
                  <a:pt x="0" y="1502397"/>
                </a:lnTo>
                <a:lnTo>
                  <a:pt x="0" y="1981389"/>
                </a:lnTo>
                <a:lnTo>
                  <a:pt x="0" y="1981393"/>
                </a:lnTo>
                <a:lnTo>
                  <a:pt x="0" y="3823220"/>
                </a:lnTo>
                <a:lnTo>
                  <a:pt x="0" y="4302216"/>
                </a:lnTo>
                <a:lnTo>
                  <a:pt x="456390" y="4302216"/>
                </a:lnTo>
                <a:lnTo>
                  <a:pt x="757038" y="4302216"/>
                </a:lnTo>
                <a:lnTo>
                  <a:pt x="989595" y="4302216"/>
                </a:lnTo>
                <a:lnTo>
                  <a:pt x="989598" y="4302216"/>
                </a:lnTo>
                <a:lnTo>
                  <a:pt x="1213428" y="4302216"/>
                </a:lnTo>
                <a:lnTo>
                  <a:pt x="1445985" y="4302216"/>
                </a:lnTo>
                <a:lnTo>
                  <a:pt x="1445988" y="4302216"/>
                </a:lnTo>
                <a:lnTo>
                  <a:pt x="1563269" y="4302216"/>
                </a:lnTo>
                <a:lnTo>
                  <a:pt x="1563272" y="4302216"/>
                </a:lnTo>
                <a:lnTo>
                  <a:pt x="1746633" y="4302216"/>
                </a:lnTo>
                <a:lnTo>
                  <a:pt x="1746636" y="4302216"/>
                </a:lnTo>
                <a:lnTo>
                  <a:pt x="2019659" y="4302216"/>
                </a:lnTo>
                <a:lnTo>
                  <a:pt x="2019662" y="4302216"/>
                </a:lnTo>
                <a:lnTo>
                  <a:pt x="2203023" y="4302216"/>
                </a:lnTo>
                <a:lnTo>
                  <a:pt x="2203026" y="4302216"/>
                </a:lnTo>
                <a:lnTo>
                  <a:pt x="2320307" y="4302216"/>
                </a:lnTo>
                <a:lnTo>
                  <a:pt x="2320310" y="4302216"/>
                </a:lnTo>
                <a:lnTo>
                  <a:pt x="2776697" y="4302216"/>
                </a:lnTo>
                <a:lnTo>
                  <a:pt x="2776700" y="4302216"/>
                </a:lnTo>
                <a:lnTo>
                  <a:pt x="3212601" y="4302216"/>
                </a:lnTo>
                <a:lnTo>
                  <a:pt x="3668991" y="4302216"/>
                </a:lnTo>
                <a:lnTo>
                  <a:pt x="3786276" y="4302216"/>
                </a:lnTo>
                <a:lnTo>
                  <a:pt x="3969639" y="4302216"/>
                </a:lnTo>
                <a:lnTo>
                  <a:pt x="4242666" y="4302216"/>
                </a:lnTo>
                <a:lnTo>
                  <a:pt x="4426029" y="4302216"/>
                </a:lnTo>
                <a:lnTo>
                  <a:pt x="4543314" y="4302216"/>
                </a:lnTo>
                <a:lnTo>
                  <a:pt x="4999704" y="4302216"/>
                </a:lnTo>
                <a:cubicBezTo>
                  <a:pt x="5225979" y="4302216"/>
                  <a:pt x="5408072" y="4141636"/>
                  <a:pt x="5408072" y="3944723"/>
                </a:cubicBezTo>
                <a:close/>
              </a:path>
            </a:pathLst>
          </a:custGeom>
          <a:solidFill>
            <a:srgbClr val="EC7C69"/>
          </a:solidFill>
          <a:ln w="24491" cap="flat">
            <a:noFill/>
            <a:prstDash val="solid"/>
            <a:miter/>
          </a:ln>
        </p:spPr>
        <p:txBody>
          <a:bodyPr wrap="square" rtlCol="0" anchor="ctr">
            <a:noAutofit/>
          </a:bodyPr>
          <a:lstStyle/>
          <a:p>
            <a:endParaRPr lang="en-US"/>
          </a:p>
        </p:txBody>
      </p:sp>
      <p:sp>
        <p:nvSpPr>
          <p:cNvPr id="7" name="Text Placeholder 1">
            <a:extLst>
              <a:ext uri="{FF2B5EF4-FFF2-40B4-BE49-F238E27FC236}">
                <a16:creationId xmlns:a16="http://schemas.microsoft.com/office/drawing/2014/main" id="{D5D0903F-9354-2779-BF44-40455056AFAE}"/>
              </a:ext>
            </a:extLst>
          </p:cNvPr>
          <p:cNvSpPr txBox="1">
            <a:spLocks/>
          </p:cNvSpPr>
          <p:nvPr/>
        </p:nvSpPr>
        <p:spPr>
          <a:xfrm>
            <a:off x="7587279" y="1847469"/>
            <a:ext cx="3479649"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IE" sz="2400" b="1" dirty="0"/>
              <a:t>We kunnen vier verschillende soorten partnerschappen onderscheiden: </a:t>
            </a:r>
          </a:p>
          <a:p>
            <a:pPr marL="342900" indent="-342900" algn="l">
              <a:lnSpc>
                <a:spcPts val="2340"/>
              </a:lnSpc>
              <a:spcBef>
                <a:spcPts val="0"/>
              </a:spcBef>
              <a:buFont typeface="Arial" panose="020B0604020202020204" pitchFamily="34" charset="0"/>
              <a:buChar char="•"/>
            </a:pPr>
            <a:endParaRPr lang="en-IE" sz="2200" b="1" dirty="0"/>
          </a:p>
          <a:p>
            <a:pPr marL="342900" indent="-342900" algn="l">
              <a:lnSpc>
                <a:spcPts val="2340"/>
              </a:lnSpc>
              <a:spcBef>
                <a:spcPts val="0"/>
              </a:spcBef>
              <a:buFont typeface="Arial" panose="020B0604020202020204" pitchFamily="34" charset="0"/>
              <a:buChar char="•"/>
            </a:pPr>
            <a:r>
              <a:rPr lang="en-IE" sz="2200" dirty="0"/>
              <a:t>Strategische allianties tussen niet-concurrenten </a:t>
            </a:r>
          </a:p>
          <a:p>
            <a:pPr marL="342900" indent="-342900" algn="l">
              <a:lnSpc>
                <a:spcPts val="2340"/>
              </a:lnSpc>
              <a:spcBef>
                <a:spcPts val="0"/>
              </a:spcBef>
              <a:buFont typeface="Arial" panose="020B0604020202020204" pitchFamily="34" charset="0"/>
              <a:buChar char="•"/>
            </a:pPr>
            <a:r>
              <a:rPr lang="en-IE" sz="2200" dirty="0"/>
              <a:t>Coöpetitie: strategische partnerschappen tussen concurrenten </a:t>
            </a:r>
          </a:p>
          <a:p>
            <a:pPr marL="342900" indent="-342900" algn="l">
              <a:lnSpc>
                <a:spcPts val="2340"/>
              </a:lnSpc>
              <a:spcBef>
                <a:spcPts val="0"/>
              </a:spcBef>
              <a:buFont typeface="Arial" panose="020B0604020202020204" pitchFamily="34" charset="0"/>
              <a:buChar char="•"/>
            </a:pPr>
            <a:r>
              <a:rPr lang="en-IE" sz="2200" dirty="0"/>
              <a:t>Joint ventures om nieuwe activiteiten te ontwikkelen </a:t>
            </a:r>
          </a:p>
          <a:p>
            <a:pPr marL="342900" indent="-342900" algn="l">
              <a:lnSpc>
                <a:spcPts val="2340"/>
              </a:lnSpc>
              <a:spcBef>
                <a:spcPts val="0"/>
              </a:spcBef>
              <a:buFont typeface="Arial" panose="020B0604020202020204" pitchFamily="34" charset="0"/>
              <a:buChar char="•"/>
            </a:pPr>
            <a:r>
              <a:rPr lang="en-IE" sz="2200" dirty="0"/>
              <a:t>Koper-leverancierrelaties om betrouwbare leveringen te garanderen</a:t>
            </a:r>
          </a:p>
          <a:p>
            <a:pPr algn="l">
              <a:lnSpc>
                <a:spcPts val="2340"/>
              </a:lnSpc>
              <a:spcBef>
                <a:spcPts val="0"/>
              </a:spcBef>
            </a:pPr>
            <a:endParaRPr lang="en-US" sz="2200" dirty="0">
              <a:solidFill>
                <a:srgbClr val="414141"/>
              </a:solidFill>
            </a:endParaRPr>
          </a:p>
        </p:txBody>
      </p:sp>
      <p:sp>
        <p:nvSpPr>
          <p:cNvPr id="9" name="TextBox 8">
            <a:extLst>
              <a:ext uri="{FF2B5EF4-FFF2-40B4-BE49-F238E27FC236}">
                <a16:creationId xmlns:a16="http://schemas.microsoft.com/office/drawing/2014/main" id="{E0121E5B-C1B6-089B-4C66-CF1CD04F769E}"/>
              </a:ext>
            </a:extLst>
          </p:cNvPr>
          <p:cNvSpPr txBox="1"/>
          <p:nvPr/>
        </p:nvSpPr>
        <p:spPr>
          <a:xfrm>
            <a:off x="639233" y="5996479"/>
            <a:ext cx="6401155" cy="276999"/>
          </a:xfrm>
          <a:prstGeom prst="rect">
            <a:avLst/>
          </a:prstGeom>
          <a:noFill/>
        </p:spPr>
        <p:txBody>
          <a:bodyPr wrap="square">
            <a:spAutoFit/>
          </a:bodyPr>
          <a:lstStyle/>
          <a:p>
            <a:pPr indent="0"/>
            <a:r>
              <a:rPr lang="en-GB" sz="1200" dirty="0">
                <a:solidFill>
                  <a:srgbClr val="414141"/>
                </a:solidFill>
                <a:ea typeface="Calibri"/>
                <a:cs typeface="Calibri"/>
              </a:rPr>
              <a:t>Bron</a:t>
            </a:r>
            <a:r>
              <a:rPr lang="en-GB" sz="1200" b="1" dirty="0">
                <a:solidFill>
                  <a:srgbClr val="414141"/>
                </a:solidFill>
                <a:ea typeface="Calibri"/>
                <a:cs typeface="Calibri"/>
              </a:rPr>
              <a:t>:</a:t>
            </a:r>
            <a:r>
              <a:rPr lang="en-US" sz="1200" dirty="0">
                <a:solidFill>
                  <a:srgbClr val="459597"/>
                </a:solidFill>
                <a:ea typeface="Calibri"/>
                <a:cs typeface="Calibri"/>
                <a:hlinkClick r:id="rId2">
                  <a:extLst>
                    <a:ext uri="{A12FA001-AC4F-418D-AE19-62706E023703}">
                      <ahyp:hlinkClr xmlns:ahyp="http://schemas.microsoft.com/office/drawing/2018/hyperlinkcolor" val="tx"/>
                    </a:ext>
                  </a:extLst>
                </a:hlinkClick>
              </a:rPr>
              <a:t> https://cimne.com/cvdata/cntr2/spc2390/dtos/dcs/businessmodelgenerationpreview.pdf</a:t>
            </a:r>
            <a:r>
              <a:rPr lang="en-US" sz="1200" dirty="0">
                <a:solidFill>
                  <a:srgbClr val="459597"/>
                </a:solidFill>
                <a:ea typeface="Calibri"/>
                <a:cs typeface="Calibri"/>
              </a:rPr>
              <a:t> </a:t>
            </a:r>
            <a:endParaRPr lang="en-GB" sz="1200" dirty="0">
              <a:solidFill>
                <a:srgbClr val="459597"/>
              </a:solidFill>
              <a:ea typeface="Calibri"/>
              <a:cs typeface="Calibri"/>
            </a:endParaRPr>
          </a:p>
        </p:txBody>
      </p:sp>
    </p:spTree>
    <p:extLst>
      <p:ext uri="{BB962C8B-B14F-4D97-AF65-F5344CB8AC3E}">
        <p14:creationId xmlns:p14="http://schemas.microsoft.com/office/powerpoint/2010/main" val="2057323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AA9E6-9114-92D2-8F57-BB3BCED3410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B5057A8-1677-8647-9448-7E74917AC57B}"/>
              </a:ext>
            </a:extLst>
          </p:cNvPr>
          <p:cNvSpPr>
            <a:spLocks noGrp="1"/>
          </p:cNvSpPr>
          <p:nvPr>
            <p:ph type="body" sz="quarter" idx="16"/>
          </p:nvPr>
        </p:nvSpPr>
        <p:spPr>
          <a:xfrm>
            <a:off x="653780" y="472365"/>
            <a:ext cx="9551577" cy="803654"/>
          </a:xfrm>
        </p:spPr>
        <p:txBody>
          <a:bodyPr/>
          <a:lstStyle/>
          <a:p>
            <a:pPr>
              <a:lnSpc>
                <a:spcPts val="3720"/>
              </a:lnSpc>
            </a:pPr>
            <a:r>
              <a:rPr lang="en-US" dirty="0"/>
              <a:t>Business Model Canvas is een werkplan</a:t>
            </a:r>
          </a:p>
          <a:p>
            <a:pPr>
              <a:lnSpc>
                <a:spcPts val="3720"/>
              </a:lnSpc>
            </a:pPr>
            <a:endParaRPr lang="en-US" dirty="0"/>
          </a:p>
        </p:txBody>
      </p:sp>
      <p:sp>
        <p:nvSpPr>
          <p:cNvPr id="6" name="Text Placeholder 5">
            <a:extLst>
              <a:ext uri="{FF2B5EF4-FFF2-40B4-BE49-F238E27FC236}">
                <a16:creationId xmlns:a16="http://schemas.microsoft.com/office/drawing/2014/main" id="{1B01CB78-4014-731C-1EF4-08FB2FBAFFC1}"/>
              </a:ext>
            </a:extLst>
          </p:cNvPr>
          <p:cNvSpPr>
            <a:spLocks noGrp="1"/>
          </p:cNvSpPr>
          <p:nvPr>
            <p:ph type="body" sz="quarter" idx="19"/>
          </p:nvPr>
        </p:nvSpPr>
        <p:spPr>
          <a:xfrm>
            <a:off x="653780" y="1541767"/>
            <a:ext cx="9661795" cy="803654"/>
          </a:xfrm>
        </p:spPr>
        <p:txBody>
          <a:bodyPr/>
          <a:lstStyle/>
          <a:p>
            <a:pPr>
              <a:lnSpc>
                <a:spcPts val="2900"/>
              </a:lnSpc>
            </a:pPr>
            <a:r>
              <a:rPr lang="en-US" dirty="0"/>
              <a:t>Storytelling als manier om uw bedrijfsmodel te verbeteren</a:t>
            </a:r>
          </a:p>
          <a:p>
            <a:pPr>
              <a:lnSpc>
                <a:spcPts val="2900"/>
              </a:lnSpc>
            </a:pPr>
            <a:endParaRPr lang="en-US" dirty="0"/>
          </a:p>
        </p:txBody>
      </p:sp>
      <p:cxnSp>
        <p:nvCxnSpPr>
          <p:cNvPr id="2" name="Straight Connector 1">
            <a:extLst>
              <a:ext uri="{FF2B5EF4-FFF2-40B4-BE49-F238E27FC236}">
                <a16:creationId xmlns:a16="http://schemas.microsoft.com/office/drawing/2014/main" id="{875A15EA-310C-629C-7A29-0398F97217FC}"/>
              </a:ext>
            </a:extLst>
          </p:cNvPr>
          <p:cNvCxnSpPr>
            <a:cxnSpLocks/>
          </p:cNvCxnSpPr>
          <p:nvPr/>
        </p:nvCxnSpPr>
        <p:spPr>
          <a:xfrm>
            <a:off x="0" y="1207979"/>
            <a:ext cx="8931729"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1CE96769-13B2-9EFE-406F-470E80542334}"/>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29</a:t>
            </a:fld>
            <a:endParaRPr lang="fr-CA" sz="1200" dirty="0"/>
          </a:p>
        </p:txBody>
      </p:sp>
      <p:sp>
        <p:nvSpPr>
          <p:cNvPr id="3" name="Text Placeholder 4">
            <a:extLst>
              <a:ext uri="{FF2B5EF4-FFF2-40B4-BE49-F238E27FC236}">
                <a16:creationId xmlns:a16="http://schemas.microsoft.com/office/drawing/2014/main" id="{EDB3BC2D-3A6C-58B2-3047-743A9CC8A2C4}"/>
              </a:ext>
            </a:extLst>
          </p:cNvPr>
          <p:cNvSpPr txBox="1">
            <a:spLocks/>
          </p:cNvSpPr>
          <p:nvPr/>
        </p:nvSpPr>
        <p:spPr>
          <a:xfrm>
            <a:off x="1010706" y="2651123"/>
            <a:ext cx="4846908" cy="3429001"/>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200" dirty="0">
                <a:solidFill>
                  <a:srgbClr val="414141"/>
                </a:solidFill>
              </a:rPr>
              <a:t>Om dieper in te gaan op het Business Model Canvas, moeten we bepaalde technieken toepassen, een manier van werken. We moeten rekening houden met een complex web van factoren, zoals concurrenten, technologie, de juridische omgeving en meer. We moeten denken als ontwerpers en gebruikmaken van tools voor ontwerptechnieken zoals: klantinzichten, ideevorming, visueel denken, prototyping, storytelling en scenario's. </a:t>
            </a:r>
          </a:p>
          <a:p>
            <a:pPr>
              <a:lnSpc>
                <a:spcPts val="2240"/>
              </a:lnSpc>
            </a:pPr>
            <a:endParaRPr lang="en-US" sz="2200" dirty="0">
              <a:solidFill>
                <a:srgbClr val="414141"/>
              </a:solidFill>
            </a:endParaRPr>
          </a:p>
        </p:txBody>
      </p:sp>
      <p:sp>
        <p:nvSpPr>
          <p:cNvPr id="5" name="Freeform 4">
            <a:extLst>
              <a:ext uri="{FF2B5EF4-FFF2-40B4-BE49-F238E27FC236}">
                <a16:creationId xmlns:a16="http://schemas.microsoft.com/office/drawing/2014/main" id="{4B264817-E492-8E3B-6703-1078169128B9}"/>
              </a:ext>
            </a:extLst>
          </p:cNvPr>
          <p:cNvSpPr/>
          <p:nvPr/>
        </p:nvSpPr>
        <p:spPr>
          <a:xfrm rot="5400000" flipH="1">
            <a:off x="561381" y="2298570"/>
            <a:ext cx="5612469" cy="5456769"/>
          </a:xfrm>
          <a:custGeom>
            <a:avLst/>
            <a:gdLst>
              <a:gd name="connsiteX0" fmla="*/ 5408072 w 5408072"/>
              <a:gd name="connsiteY0" fmla="*/ 3944723 h 4302216"/>
              <a:gd name="connsiteX1" fmla="*/ 5408072 w 5408072"/>
              <a:gd name="connsiteY1" fmla="*/ 3465727 h 4302216"/>
              <a:gd name="connsiteX2" fmla="*/ 5408072 w 5408072"/>
              <a:gd name="connsiteY2" fmla="*/ 3392864 h 4302216"/>
              <a:gd name="connsiteX3" fmla="*/ 5408072 w 5408072"/>
              <a:gd name="connsiteY3" fmla="*/ 2913868 h 4302216"/>
              <a:gd name="connsiteX4" fmla="*/ 5408072 w 5408072"/>
              <a:gd name="connsiteY4" fmla="*/ 1030855 h 4302216"/>
              <a:gd name="connsiteX5" fmla="*/ 5408072 w 5408072"/>
              <a:gd name="connsiteY5" fmla="*/ 551859 h 4302216"/>
              <a:gd name="connsiteX6" fmla="*/ 5408072 w 5408072"/>
              <a:gd name="connsiteY6" fmla="*/ 478997 h 4302216"/>
              <a:gd name="connsiteX7" fmla="*/ 5408072 w 5408072"/>
              <a:gd name="connsiteY7" fmla="*/ 1 h 4302216"/>
              <a:gd name="connsiteX8" fmla="*/ 4951682 w 5408072"/>
              <a:gd name="connsiteY8" fmla="*/ 1 h 4302216"/>
              <a:gd name="connsiteX9" fmla="*/ 4834398 w 5408072"/>
              <a:gd name="connsiteY9" fmla="*/ 1 h 4302216"/>
              <a:gd name="connsiteX10" fmla="*/ 4651034 w 5408072"/>
              <a:gd name="connsiteY10" fmla="*/ 1 h 4302216"/>
              <a:gd name="connsiteX11" fmla="*/ 4378008 w 5408072"/>
              <a:gd name="connsiteY11" fmla="*/ 1 h 4302216"/>
              <a:gd name="connsiteX12" fmla="*/ 4194644 w 5408072"/>
              <a:gd name="connsiteY12" fmla="*/ 1 h 4302216"/>
              <a:gd name="connsiteX13" fmla="*/ 4077360 w 5408072"/>
              <a:gd name="connsiteY13" fmla="*/ 1 h 4302216"/>
              <a:gd name="connsiteX14" fmla="*/ 3620970 w 5408072"/>
              <a:gd name="connsiteY14" fmla="*/ 1 h 4302216"/>
              <a:gd name="connsiteX15" fmla="*/ 3185064 w 5408072"/>
              <a:gd name="connsiteY15" fmla="*/ 1 h 4302216"/>
              <a:gd name="connsiteX16" fmla="*/ 3185064 w 5408072"/>
              <a:gd name="connsiteY16" fmla="*/ 0 h 4302216"/>
              <a:gd name="connsiteX17" fmla="*/ 2728674 w 5408072"/>
              <a:gd name="connsiteY17" fmla="*/ 0 h 4302216"/>
              <a:gd name="connsiteX18" fmla="*/ 2611390 w 5408072"/>
              <a:gd name="connsiteY18" fmla="*/ 0 h 4302216"/>
              <a:gd name="connsiteX19" fmla="*/ 2428026 w 5408072"/>
              <a:gd name="connsiteY19" fmla="*/ 0 h 4302216"/>
              <a:gd name="connsiteX20" fmla="*/ 2155000 w 5408072"/>
              <a:gd name="connsiteY20" fmla="*/ 0 h 4302216"/>
              <a:gd name="connsiteX21" fmla="*/ 1971636 w 5408072"/>
              <a:gd name="connsiteY21" fmla="*/ 0 h 4302216"/>
              <a:gd name="connsiteX22" fmla="*/ 1854352 w 5408072"/>
              <a:gd name="connsiteY22" fmla="*/ 0 h 4302216"/>
              <a:gd name="connsiteX23" fmla="*/ 1397962 w 5408072"/>
              <a:gd name="connsiteY23" fmla="*/ 0 h 4302216"/>
              <a:gd name="connsiteX24" fmla="*/ 1213428 w 5408072"/>
              <a:gd name="connsiteY24" fmla="*/ 0 h 4302216"/>
              <a:gd name="connsiteX25" fmla="*/ 757038 w 5408072"/>
              <a:gd name="connsiteY25" fmla="*/ 0 h 4302216"/>
              <a:gd name="connsiteX26" fmla="*/ 456390 w 5408072"/>
              <a:gd name="connsiteY26" fmla="*/ 0 h 4302216"/>
              <a:gd name="connsiteX27" fmla="*/ 0 w 5408072"/>
              <a:gd name="connsiteY27" fmla="*/ 0 h 4302216"/>
              <a:gd name="connsiteX28" fmla="*/ 0 w 5408072"/>
              <a:gd name="connsiteY28" fmla="*/ 478996 h 4302216"/>
              <a:gd name="connsiteX29" fmla="*/ 0 w 5408072"/>
              <a:gd name="connsiteY29" fmla="*/ 928719 h 4302216"/>
              <a:gd name="connsiteX30" fmla="*/ 0 w 5408072"/>
              <a:gd name="connsiteY30" fmla="*/ 928723 h 4302216"/>
              <a:gd name="connsiteX31" fmla="*/ 0 w 5408072"/>
              <a:gd name="connsiteY31" fmla="*/ 1407715 h 4302216"/>
              <a:gd name="connsiteX32" fmla="*/ 0 w 5408072"/>
              <a:gd name="connsiteY32" fmla="*/ 1407719 h 4302216"/>
              <a:gd name="connsiteX33" fmla="*/ 0 w 5408072"/>
              <a:gd name="connsiteY33" fmla="*/ 1502393 h 4302216"/>
              <a:gd name="connsiteX34" fmla="*/ 0 w 5408072"/>
              <a:gd name="connsiteY34" fmla="*/ 1502397 h 4302216"/>
              <a:gd name="connsiteX35" fmla="*/ 0 w 5408072"/>
              <a:gd name="connsiteY35" fmla="*/ 1981389 h 4302216"/>
              <a:gd name="connsiteX36" fmla="*/ 0 w 5408072"/>
              <a:gd name="connsiteY36" fmla="*/ 1981393 h 4302216"/>
              <a:gd name="connsiteX37" fmla="*/ 0 w 5408072"/>
              <a:gd name="connsiteY37" fmla="*/ 3823220 h 4302216"/>
              <a:gd name="connsiteX38" fmla="*/ 0 w 5408072"/>
              <a:gd name="connsiteY38" fmla="*/ 4302216 h 4302216"/>
              <a:gd name="connsiteX39" fmla="*/ 456390 w 5408072"/>
              <a:gd name="connsiteY39" fmla="*/ 4302216 h 4302216"/>
              <a:gd name="connsiteX40" fmla="*/ 757038 w 5408072"/>
              <a:gd name="connsiteY40" fmla="*/ 4302216 h 4302216"/>
              <a:gd name="connsiteX41" fmla="*/ 989595 w 5408072"/>
              <a:gd name="connsiteY41" fmla="*/ 4302216 h 4302216"/>
              <a:gd name="connsiteX42" fmla="*/ 989598 w 5408072"/>
              <a:gd name="connsiteY42" fmla="*/ 4302216 h 4302216"/>
              <a:gd name="connsiteX43" fmla="*/ 1213428 w 5408072"/>
              <a:gd name="connsiteY43" fmla="*/ 4302216 h 4302216"/>
              <a:gd name="connsiteX44" fmla="*/ 1445985 w 5408072"/>
              <a:gd name="connsiteY44" fmla="*/ 4302216 h 4302216"/>
              <a:gd name="connsiteX45" fmla="*/ 1445988 w 5408072"/>
              <a:gd name="connsiteY45" fmla="*/ 4302216 h 4302216"/>
              <a:gd name="connsiteX46" fmla="*/ 1563269 w 5408072"/>
              <a:gd name="connsiteY46" fmla="*/ 4302216 h 4302216"/>
              <a:gd name="connsiteX47" fmla="*/ 1563272 w 5408072"/>
              <a:gd name="connsiteY47" fmla="*/ 4302216 h 4302216"/>
              <a:gd name="connsiteX48" fmla="*/ 1746633 w 5408072"/>
              <a:gd name="connsiteY48" fmla="*/ 4302216 h 4302216"/>
              <a:gd name="connsiteX49" fmla="*/ 1746636 w 5408072"/>
              <a:gd name="connsiteY49" fmla="*/ 4302216 h 4302216"/>
              <a:gd name="connsiteX50" fmla="*/ 2019659 w 5408072"/>
              <a:gd name="connsiteY50" fmla="*/ 4302216 h 4302216"/>
              <a:gd name="connsiteX51" fmla="*/ 2019662 w 5408072"/>
              <a:gd name="connsiteY51" fmla="*/ 4302216 h 4302216"/>
              <a:gd name="connsiteX52" fmla="*/ 2203023 w 5408072"/>
              <a:gd name="connsiteY52" fmla="*/ 4302216 h 4302216"/>
              <a:gd name="connsiteX53" fmla="*/ 2203026 w 5408072"/>
              <a:gd name="connsiteY53" fmla="*/ 4302216 h 4302216"/>
              <a:gd name="connsiteX54" fmla="*/ 2320307 w 5408072"/>
              <a:gd name="connsiteY54" fmla="*/ 4302216 h 4302216"/>
              <a:gd name="connsiteX55" fmla="*/ 2320310 w 5408072"/>
              <a:gd name="connsiteY55" fmla="*/ 4302216 h 4302216"/>
              <a:gd name="connsiteX56" fmla="*/ 2776697 w 5408072"/>
              <a:gd name="connsiteY56" fmla="*/ 4302216 h 4302216"/>
              <a:gd name="connsiteX57" fmla="*/ 2776700 w 5408072"/>
              <a:gd name="connsiteY57" fmla="*/ 4302216 h 4302216"/>
              <a:gd name="connsiteX58" fmla="*/ 3212601 w 5408072"/>
              <a:gd name="connsiteY58" fmla="*/ 4302216 h 4302216"/>
              <a:gd name="connsiteX59" fmla="*/ 3668991 w 5408072"/>
              <a:gd name="connsiteY59" fmla="*/ 4302216 h 4302216"/>
              <a:gd name="connsiteX60" fmla="*/ 3786276 w 5408072"/>
              <a:gd name="connsiteY60" fmla="*/ 4302216 h 4302216"/>
              <a:gd name="connsiteX61" fmla="*/ 3969639 w 5408072"/>
              <a:gd name="connsiteY61" fmla="*/ 4302216 h 4302216"/>
              <a:gd name="connsiteX62" fmla="*/ 4242666 w 5408072"/>
              <a:gd name="connsiteY62" fmla="*/ 4302216 h 4302216"/>
              <a:gd name="connsiteX63" fmla="*/ 4426029 w 5408072"/>
              <a:gd name="connsiteY63" fmla="*/ 4302216 h 4302216"/>
              <a:gd name="connsiteX64" fmla="*/ 4543314 w 5408072"/>
              <a:gd name="connsiteY64" fmla="*/ 4302216 h 4302216"/>
              <a:gd name="connsiteX65" fmla="*/ 4999704 w 5408072"/>
              <a:gd name="connsiteY65" fmla="*/ 4302216 h 4302216"/>
              <a:gd name="connsiteX66" fmla="*/ 5408072 w 5408072"/>
              <a:gd name="connsiteY66" fmla="*/ 3944723 h 43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408072" h="4302216">
                <a:moveTo>
                  <a:pt x="5408072" y="3944723"/>
                </a:moveTo>
                <a:lnTo>
                  <a:pt x="5408072" y="3465727"/>
                </a:lnTo>
                <a:lnTo>
                  <a:pt x="5408072" y="3392864"/>
                </a:lnTo>
                <a:lnTo>
                  <a:pt x="5408072" y="2913868"/>
                </a:lnTo>
                <a:lnTo>
                  <a:pt x="5408072" y="1030855"/>
                </a:lnTo>
                <a:lnTo>
                  <a:pt x="5408072" y="551859"/>
                </a:lnTo>
                <a:lnTo>
                  <a:pt x="5408072" y="478997"/>
                </a:lnTo>
                <a:lnTo>
                  <a:pt x="5408072" y="1"/>
                </a:lnTo>
                <a:lnTo>
                  <a:pt x="4951682" y="1"/>
                </a:lnTo>
                <a:lnTo>
                  <a:pt x="4834398" y="1"/>
                </a:lnTo>
                <a:lnTo>
                  <a:pt x="4651034" y="1"/>
                </a:lnTo>
                <a:lnTo>
                  <a:pt x="4378008" y="1"/>
                </a:lnTo>
                <a:lnTo>
                  <a:pt x="4194644" y="1"/>
                </a:lnTo>
                <a:lnTo>
                  <a:pt x="4077360" y="1"/>
                </a:lnTo>
                <a:lnTo>
                  <a:pt x="3620970" y="1"/>
                </a:lnTo>
                <a:lnTo>
                  <a:pt x="3185064" y="1"/>
                </a:lnTo>
                <a:lnTo>
                  <a:pt x="3185064" y="0"/>
                </a:lnTo>
                <a:lnTo>
                  <a:pt x="2728674" y="0"/>
                </a:lnTo>
                <a:lnTo>
                  <a:pt x="2611390" y="0"/>
                </a:lnTo>
                <a:lnTo>
                  <a:pt x="2428026" y="0"/>
                </a:lnTo>
                <a:lnTo>
                  <a:pt x="2155000" y="0"/>
                </a:lnTo>
                <a:lnTo>
                  <a:pt x="1971636" y="0"/>
                </a:lnTo>
                <a:lnTo>
                  <a:pt x="1854352" y="0"/>
                </a:lnTo>
                <a:lnTo>
                  <a:pt x="1397962" y="0"/>
                </a:lnTo>
                <a:lnTo>
                  <a:pt x="1213428" y="0"/>
                </a:lnTo>
                <a:lnTo>
                  <a:pt x="757038" y="0"/>
                </a:lnTo>
                <a:lnTo>
                  <a:pt x="456390" y="0"/>
                </a:lnTo>
                <a:lnTo>
                  <a:pt x="0" y="0"/>
                </a:lnTo>
                <a:lnTo>
                  <a:pt x="0" y="478996"/>
                </a:lnTo>
                <a:lnTo>
                  <a:pt x="0" y="928719"/>
                </a:lnTo>
                <a:lnTo>
                  <a:pt x="0" y="928723"/>
                </a:lnTo>
                <a:lnTo>
                  <a:pt x="0" y="1407715"/>
                </a:lnTo>
                <a:lnTo>
                  <a:pt x="0" y="1407719"/>
                </a:lnTo>
                <a:lnTo>
                  <a:pt x="0" y="1502393"/>
                </a:lnTo>
                <a:lnTo>
                  <a:pt x="0" y="1502397"/>
                </a:lnTo>
                <a:lnTo>
                  <a:pt x="0" y="1981389"/>
                </a:lnTo>
                <a:lnTo>
                  <a:pt x="0" y="1981393"/>
                </a:lnTo>
                <a:lnTo>
                  <a:pt x="0" y="3823220"/>
                </a:lnTo>
                <a:lnTo>
                  <a:pt x="0" y="4302216"/>
                </a:lnTo>
                <a:lnTo>
                  <a:pt x="456390" y="4302216"/>
                </a:lnTo>
                <a:lnTo>
                  <a:pt x="757038" y="4302216"/>
                </a:lnTo>
                <a:lnTo>
                  <a:pt x="989595" y="4302216"/>
                </a:lnTo>
                <a:lnTo>
                  <a:pt x="989598" y="4302216"/>
                </a:lnTo>
                <a:lnTo>
                  <a:pt x="1213428" y="4302216"/>
                </a:lnTo>
                <a:lnTo>
                  <a:pt x="1445985" y="4302216"/>
                </a:lnTo>
                <a:lnTo>
                  <a:pt x="1445988" y="4302216"/>
                </a:lnTo>
                <a:lnTo>
                  <a:pt x="1563269" y="4302216"/>
                </a:lnTo>
                <a:lnTo>
                  <a:pt x="1563272" y="4302216"/>
                </a:lnTo>
                <a:lnTo>
                  <a:pt x="1746633" y="4302216"/>
                </a:lnTo>
                <a:lnTo>
                  <a:pt x="1746636" y="4302216"/>
                </a:lnTo>
                <a:lnTo>
                  <a:pt x="2019659" y="4302216"/>
                </a:lnTo>
                <a:lnTo>
                  <a:pt x="2019662" y="4302216"/>
                </a:lnTo>
                <a:lnTo>
                  <a:pt x="2203023" y="4302216"/>
                </a:lnTo>
                <a:lnTo>
                  <a:pt x="2203026" y="4302216"/>
                </a:lnTo>
                <a:lnTo>
                  <a:pt x="2320307" y="4302216"/>
                </a:lnTo>
                <a:lnTo>
                  <a:pt x="2320310" y="4302216"/>
                </a:lnTo>
                <a:lnTo>
                  <a:pt x="2776697" y="4302216"/>
                </a:lnTo>
                <a:lnTo>
                  <a:pt x="2776700" y="4302216"/>
                </a:lnTo>
                <a:lnTo>
                  <a:pt x="3212601" y="4302216"/>
                </a:lnTo>
                <a:lnTo>
                  <a:pt x="3668991" y="4302216"/>
                </a:lnTo>
                <a:lnTo>
                  <a:pt x="3786276" y="4302216"/>
                </a:lnTo>
                <a:lnTo>
                  <a:pt x="3969639" y="4302216"/>
                </a:lnTo>
                <a:lnTo>
                  <a:pt x="4242666" y="4302216"/>
                </a:lnTo>
                <a:lnTo>
                  <a:pt x="4426029" y="4302216"/>
                </a:lnTo>
                <a:lnTo>
                  <a:pt x="4543314" y="4302216"/>
                </a:lnTo>
                <a:lnTo>
                  <a:pt x="4999704" y="4302216"/>
                </a:lnTo>
                <a:cubicBezTo>
                  <a:pt x="5225979" y="4302216"/>
                  <a:pt x="5408072" y="4141636"/>
                  <a:pt x="5408072" y="3944723"/>
                </a:cubicBezTo>
                <a:close/>
              </a:path>
            </a:pathLst>
          </a:custGeom>
          <a:noFill/>
          <a:ln w="28575" cap="flat">
            <a:solidFill>
              <a:srgbClr val="459597"/>
            </a:solidFill>
            <a:prstDash val="sysDot"/>
            <a:miter/>
          </a:ln>
        </p:spPr>
        <p:txBody>
          <a:bodyPr wrap="square" rtlCol="0" anchor="ctr">
            <a:noAutofit/>
          </a:bodyPr>
          <a:lstStyle/>
          <a:p>
            <a:endParaRPr lang="en-US"/>
          </a:p>
        </p:txBody>
      </p:sp>
      <p:sp>
        <p:nvSpPr>
          <p:cNvPr id="8" name="Text Placeholder 4">
            <a:extLst>
              <a:ext uri="{FF2B5EF4-FFF2-40B4-BE49-F238E27FC236}">
                <a16:creationId xmlns:a16="http://schemas.microsoft.com/office/drawing/2014/main" id="{EB8A7EE6-881B-A13F-69B7-268258786100}"/>
              </a:ext>
            </a:extLst>
          </p:cNvPr>
          <p:cNvSpPr txBox="1">
            <a:spLocks/>
          </p:cNvSpPr>
          <p:nvPr/>
        </p:nvSpPr>
        <p:spPr>
          <a:xfrm>
            <a:off x="6815137" y="2651123"/>
            <a:ext cx="4260859" cy="4177795"/>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200" dirty="0">
                <a:solidFill>
                  <a:srgbClr val="414141"/>
                </a:solidFill>
              </a:rPr>
              <a:t>Laten we de techniek van storytelling eens nader bekijken. Deze techniek kan worden toegepast op veel van de belangrijkste elementen, bijvoorbeeld voor uw waardepropositie, belangrijkste activiteiten, klantrelaties (gastenrelaties), om er maar een paar te noemen. Het storytelling Canvas omvat de volgende 9 belangrijke stappen. Elke stap wordt kort uitgelegd, zodat u ze vervolgens kunt doorlopen met uw bedrijf in gedachten: </a:t>
            </a:r>
          </a:p>
          <a:p>
            <a:pPr>
              <a:lnSpc>
                <a:spcPts val="2240"/>
              </a:lnSpc>
            </a:pPr>
            <a:endParaRPr lang="en-US" sz="2200" dirty="0">
              <a:solidFill>
                <a:srgbClr val="414141"/>
              </a:solidFill>
            </a:endParaRPr>
          </a:p>
        </p:txBody>
      </p:sp>
      <p:sp>
        <p:nvSpPr>
          <p:cNvPr id="10" name="Freeform 9">
            <a:extLst>
              <a:ext uri="{FF2B5EF4-FFF2-40B4-BE49-F238E27FC236}">
                <a16:creationId xmlns:a16="http://schemas.microsoft.com/office/drawing/2014/main" id="{D80E5F86-9C95-02C6-B13F-7576E4E1661F}"/>
              </a:ext>
            </a:extLst>
          </p:cNvPr>
          <p:cNvSpPr/>
          <p:nvPr/>
        </p:nvSpPr>
        <p:spPr>
          <a:xfrm rot="5400000" flipH="1">
            <a:off x="6393871" y="2289932"/>
            <a:ext cx="4989724" cy="4851300"/>
          </a:xfrm>
          <a:custGeom>
            <a:avLst/>
            <a:gdLst>
              <a:gd name="connsiteX0" fmla="*/ 5408072 w 5408072"/>
              <a:gd name="connsiteY0" fmla="*/ 3944723 h 4302216"/>
              <a:gd name="connsiteX1" fmla="*/ 5408072 w 5408072"/>
              <a:gd name="connsiteY1" fmla="*/ 3465727 h 4302216"/>
              <a:gd name="connsiteX2" fmla="*/ 5408072 w 5408072"/>
              <a:gd name="connsiteY2" fmla="*/ 3392864 h 4302216"/>
              <a:gd name="connsiteX3" fmla="*/ 5408072 w 5408072"/>
              <a:gd name="connsiteY3" fmla="*/ 2913868 h 4302216"/>
              <a:gd name="connsiteX4" fmla="*/ 5408072 w 5408072"/>
              <a:gd name="connsiteY4" fmla="*/ 1030855 h 4302216"/>
              <a:gd name="connsiteX5" fmla="*/ 5408072 w 5408072"/>
              <a:gd name="connsiteY5" fmla="*/ 551859 h 4302216"/>
              <a:gd name="connsiteX6" fmla="*/ 5408072 w 5408072"/>
              <a:gd name="connsiteY6" fmla="*/ 478997 h 4302216"/>
              <a:gd name="connsiteX7" fmla="*/ 5408072 w 5408072"/>
              <a:gd name="connsiteY7" fmla="*/ 1 h 4302216"/>
              <a:gd name="connsiteX8" fmla="*/ 4951682 w 5408072"/>
              <a:gd name="connsiteY8" fmla="*/ 1 h 4302216"/>
              <a:gd name="connsiteX9" fmla="*/ 4834398 w 5408072"/>
              <a:gd name="connsiteY9" fmla="*/ 1 h 4302216"/>
              <a:gd name="connsiteX10" fmla="*/ 4651034 w 5408072"/>
              <a:gd name="connsiteY10" fmla="*/ 1 h 4302216"/>
              <a:gd name="connsiteX11" fmla="*/ 4378008 w 5408072"/>
              <a:gd name="connsiteY11" fmla="*/ 1 h 4302216"/>
              <a:gd name="connsiteX12" fmla="*/ 4194644 w 5408072"/>
              <a:gd name="connsiteY12" fmla="*/ 1 h 4302216"/>
              <a:gd name="connsiteX13" fmla="*/ 4077360 w 5408072"/>
              <a:gd name="connsiteY13" fmla="*/ 1 h 4302216"/>
              <a:gd name="connsiteX14" fmla="*/ 3620970 w 5408072"/>
              <a:gd name="connsiteY14" fmla="*/ 1 h 4302216"/>
              <a:gd name="connsiteX15" fmla="*/ 3185064 w 5408072"/>
              <a:gd name="connsiteY15" fmla="*/ 1 h 4302216"/>
              <a:gd name="connsiteX16" fmla="*/ 3185064 w 5408072"/>
              <a:gd name="connsiteY16" fmla="*/ 0 h 4302216"/>
              <a:gd name="connsiteX17" fmla="*/ 2728674 w 5408072"/>
              <a:gd name="connsiteY17" fmla="*/ 0 h 4302216"/>
              <a:gd name="connsiteX18" fmla="*/ 2611390 w 5408072"/>
              <a:gd name="connsiteY18" fmla="*/ 0 h 4302216"/>
              <a:gd name="connsiteX19" fmla="*/ 2428026 w 5408072"/>
              <a:gd name="connsiteY19" fmla="*/ 0 h 4302216"/>
              <a:gd name="connsiteX20" fmla="*/ 2155000 w 5408072"/>
              <a:gd name="connsiteY20" fmla="*/ 0 h 4302216"/>
              <a:gd name="connsiteX21" fmla="*/ 1971636 w 5408072"/>
              <a:gd name="connsiteY21" fmla="*/ 0 h 4302216"/>
              <a:gd name="connsiteX22" fmla="*/ 1854352 w 5408072"/>
              <a:gd name="connsiteY22" fmla="*/ 0 h 4302216"/>
              <a:gd name="connsiteX23" fmla="*/ 1397962 w 5408072"/>
              <a:gd name="connsiteY23" fmla="*/ 0 h 4302216"/>
              <a:gd name="connsiteX24" fmla="*/ 1213428 w 5408072"/>
              <a:gd name="connsiteY24" fmla="*/ 0 h 4302216"/>
              <a:gd name="connsiteX25" fmla="*/ 757038 w 5408072"/>
              <a:gd name="connsiteY25" fmla="*/ 0 h 4302216"/>
              <a:gd name="connsiteX26" fmla="*/ 456390 w 5408072"/>
              <a:gd name="connsiteY26" fmla="*/ 0 h 4302216"/>
              <a:gd name="connsiteX27" fmla="*/ 0 w 5408072"/>
              <a:gd name="connsiteY27" fmla="*/ 0 h 4302216"/>
              <a:gd name="connsiteX28" fmla="*/ 0 w 5408072"/>
              <a:gd name="connsiteY28" fmla="*/ 478996 h 4302216"/>
              <a:gd name="connsiteX29" fmla="*/ 0 w 5408072"/>
              <a:gd name="connsiteY29" fmla="*/ 928719 h 4302216"/>
              <a:gd name="connsiteX30" fmla="*/ 0 w 5408072"/>
              <a:gd name="connsiteY30" fmla="*/ 928723 h 4302216"/>
              <a:gd name="connsiteX31" fmla="*/ 0 w 5408072"/>
              <a:gd name="connsiteY31" fmla="*/ 1407715 h 4302216"/>
              <a:gd name="connsiteX32" fmla="*/ 0 w 5408072"/>
              <a:gd name="connsiteY32" fmla="*/ 1407719 h 4302216"/>
              <a:gd name="connsiteX33" fmla="*/ 0 w 5408072"/>
              <a:gd name="connsiteY33" fmla="*/ 1502393 h 4302216"/>
              <a:gd name="connsiteX34" fmla="*/ 0 w 5408072"/>
              <a:gd name="connsiteY34" fmla="*/ 1502397 h 4302216"/>
              <a:gd name="connsiteX35" fmla="*/ 0 w 5408072"/>
              <a:gd name="connsiteY35" fmla="*/ 1981389 h 4302216"/>
              <a:gd name="connsiteX36" fmla="*/ 0 w 5408072"/>
              <a:gd name="connsiteY36" fmla="*/ 1981393 h 4302216"/>
              <a:gd name="connsiteX37" fmla="*/ 0 w 5408072"/>
              <a:gd name="connsiteY37" fmla="*/ 3823220 h 4302216"/>
              <a:gd name="connsiteX38" fmla="*/ 0 w 5408072"/>
              <a:gd name="connsiteY38" fmla="*/ 4302216 h 4302216"/>
              <a:gd name="connsiteX39" fmla="*/ 456390 w 5408072"/>
              <a:gd name="connsiteY39" fmla="*/ 4302216 h 4302216"/>
              <a:gd name="connsiteX40" fmla="*/ 757038 w 5408072"/>
              <a:gd name="connsiteY40" fmla="*/ 4302216 h 4302216"/>
              <a:gd name="connsiteX41" fmla="*/ 989595 w 5408072"/>
              <a:gd name="connsiteY41" fmla="*/ 4302216 h 4302216"/>
              <a:gd name="connsiteX42" fmla="*/ 989598 w 5408072"/>
              <a:gd name="connsiteY42" fmla="*/ 4302216 h 4302216"/>
              <a:gd name="connsiteX43" fmla="*/ 1213428 w 5408072"/>
              <a:gd name="connsiteY43" fmla="*/ 4302216 h 4302216"/>
              <a:gd name="connsiteX44" fmla="*/ 1445985 w 5408072"/>
              <a:gd name="connsiteY44" fmla="*/ 4302216 h 4302216"/>
              <a:gd name="connsiteX45" fmla="*/ 1445988 w 5408072"/>
              <a:gd name="connsiteY45" fmla="*/ 4302216 h 4302216"/>
              <a:gd name="connsiteX46" fmla="*/ 1563269 w 5408072"/>
              <a:gd name="connsiteY46" fmla="*/ 4302216 h 4302216"/>
              <a:gd name="connsiteX47" fmla="*/ 1563272 w 5408072"/>
              <a:gd name="connsiteY47" fmla="*/ 4302216 h 4302216"/>
              <a:gd name="connsiteX48" fmla="*/ 1746633 w 5408072"/>
              <a:gd name="connsiteY48" fmla="*/ 4302216 h 4302216"/>
              <a:gd name="connsiteX49" fmla="*/ 1746636 w 5408072"/>
              <a:gd name="connsiteY49" fmla="*/ 4302216 h 4302216"/>
              <a:gd name="connsiteX50" fmla="*/ 2019659 w 5408072"/>
              <a:gd name="connsiteY50" fmla="*/ 4302216 h 4302216"/>
              <a:gd name="connsiteX51" fmla="*/ 2019662 w 5408072"/>
              <a:gd name="connsiteY51" fmla="*/ 4302216 h 4302216"/>
              <a:gd name="connsiteX52" fmla="*/ 2203023 w 5408072"/>
              <a:gd name="connsiteY52" fmla="*/ 4302216 h 4302216"/>
              <a:gd name="connsiteX53" fmla="*/ 2203026 w 5408072"/>
              <a:gd name="connsiteY53" fmla="*/ 4302216 h 4302216"/>
              <a:gd name="connsiteX54" fmla="*/ 2320307 w 5408072"/>
              <a:gd name="connsiteY54" fmla="*/ 4302216 h 4302216"/>
              <a:gd name="connsiteX55" fmla="*/ 2320310 w 5408072"/>
              <a:gd name="connsiteY55" fmla="*/ 4302216 h 4302216"/>
              <a:gd name="connsiteX56" fmla="*/ 2776697 w 5408072"/>
              <a:gd name="connsiteY56" fmla="*/ 4302216 h 4302216"/>
              <a:gd name="connsiteX57" fmla="*/ 2776700 w 5408072"/>
              <a:gd name="connsiteY57" fmla="*/ 4302216 h 4302216"/>
              <a:gd name="connsiteX58" fmla="*/ 3212601 w 5408072"/>
              <a:gd name="connsiteY58" fmla="*/ 4302216 h 4302216"/>
              <a:gd name="connsiteX59" fmla="*/ 3668991 w 5408072"/>
              <a:gd name="connsiteY59" fmla="*/ 4302216 h 4302216"/>
              <a:gd name="connsiteX60" fmla="*/ 3786276 w 5408072"/>
              <a:gd name="connsiteY60" fmla="*/ 4302216 h 4302216"/>
              <a:gd name="connsiteX61" fmla="*/ 3969639 w 5408072"/>
              <a:gd name="connsiteY61" fmla="*/ 4302216 h 4302216"/>
              <a:gd name="connsiteX62" fmla="*/ 4242666 w 5408072"/>
              <a:gd name="connsiteY62" fmla="*/ 4302216 h 4302216"/>
              <a:gd name="connsiteX63" fmla="*/ 4426029 w 5408072"/>
              <a:gd name="connsiteY63" fmla="*/ 4302216 h 4302216"/>
              <a:gd name="connsiteX64" fmla="*/ 4543314 w 5408072"/>
              <a:gd name="connsiteY64" fmla="*/ 4302216 h 4302216"/>
              <a:gd name="connsiteX65" fmla="*/ 4999704 w 5408072"/>
              <a:gd name="connsiteY65" fmla="*/ 4302216 h 4302216"/>
              <a:gd name="connsiteX66" fmla="*/ 5408072 w 5408072"/>
              <a:gd name="connsiteY66" fmla="*/ 3944723 h 43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408072" h="4302216">
                <a:moveTo>
                  <a:pt x="5408072" y="3944723"/>
                </a:moveTo>
                <a:lnTo>
                  <a:pt x="5408072" y="3465727"/>
                </a:lnTo>
                <a:lnTo>
                  <a:pt x="5408072" y="3392864"/>
                </a:lnTo>
                <a:lnTo>
                  <a:pt x="5408072" y="2913868"/>
                </a:lnTo>
                <a:lnTo>
                  <a:pt x="5408072" y="1030855"/>
                </a:lnTo>
                <a:lnTo>
                  <a:pt x="5408072" y="551859"/>
                </a:lnTo>
                <a:lnTo>
                  <a:pt x="5408072" y="478997"/>
                </a:lnTo>
                <a:lnTo>
                  <a:pt x="5408072" y="1"/>
                </a:lnTo>
                <a:lnTo>
                  <a:pt x="4951682" y="1"/>
                </a:lnTo>
                <a:lnTo>
                  <a:pt x="4834398" y="1"/>
                </a:lnTo>
                <a:lnTo>
                  <a:pt x="4651034" y="1"/>
                </a:lnTo>
                <a:lnTo>
                  <a:pt x="4378008" y="1"/>
                </a:lnTo>
                <a:lnTo>
                  <a:pt x="4194644" y="1"/>
                </a:lnTo>
                <a:lnTo>
                  <a:pt x="4077360" y="1"/>
                </a:lnTo>
                <a:lnTo>
                  <a:pt x="3620970" y="1"/>
                </a:lnTo>
                <a:lnTo>
                  <a:pt x="3185064" y="1"/>
                </a:lnTo>
                <a:lnTo>
                  <a:pt x="3185064" y="0"/>
                </a:lnTo>
                <a:lnTo>
                  <a:pt x="2728674" y="0"/>
                </a:lnTo>
                <a:lnTo>
                  <a:pt x="2611390" y="0"/>
                </a:lnTo>
                <a:lnTo>
                  <a:pt x="2428026" y="0"/>
                </a:lnTo>
                <a:lnTo>
                  <a:pt x="2155000" y="0"/>
                </a:lnTo>
                <a:lnTo>
                  <a:pt x="1971636" y="0"/>
                </a:lnTo>
                <a:lnTo>
                  <a:pt x="1854352" y="0"/>
                </a:lnTo>
                <a:lnTo>
                  <a:pt x="1397962" y="0"/>
                </a:lnTo>
                <a:lnTo>
                  <a:pt x="1213428" y="0"/>
                </a:lnTo>
                <a:lnTo>
                  <a:pt x="757038" y="0"/>
                </a:lnTo>
                <a:lnTo>
                  <a:pt x="456390" y="0"/>
                </a:lnTo>
                <a:lnTo>
                  <a:pt x="0" y="0"/>
                </a:lnTo>
                <a:lnTo>
                  <a:pt x="0" y="478996"/>
                </a:lnTo>
                <a:lnTo>
                  <a:pt x="0" y="928719"/>
                </a:lnTo>
                <a:lnTo>
                  <a:pt x="0" y="928723"/>
                </a:lnTo>
                <a:lnTo>
                  <a:pt x="0" y="1407715"/>
                </a:lnTo>
                <a:lnTo>
                  <a:pt x="0" y="1407719"/>
                </a:lnTo>
                <a:lnTo>
                  <a:pt x="0" y="1502393"/>
                </a:lnTo>
                <a:lnTo>
                  <a:pt x="0" y="1502397"/>
                </a:lnTo>
                <a:lnTo>
                  <a:pt x="0" y="1981389"/>
                </a:lnTo>
                <a:lnTo>
                  <a:pt x="0" y="1981393"/>
                </a:lnTo>
                <a:lnTo>
                  <a:pt x="0" y="3823220"/>
                </a:lnTo>
                <a:lnTo>
                  <a:pt x="0" y="4302216"/>
                </a:lnTo>
                <a:lnTo>
                  <a:pt x="456390" y="4302216"/>
                </a:lnTo>
                <a:lnTo>
                  <a:pt x="757038" y="4302216"/>
                </a:lnTo>
                <a:lnTo>
                  <a:pt x="989595" y="4302216"/>
                </a:lnTo>
                <a:lnTo>
                  <a:pt x="989598" y="4302216"/>
                </a:lnTo>
                <a:lnTo>
                  <a:pt x="1213428" y="4302216"/>
                </a:lnTo>
                <a:lnTo>
                  <a:pt x="1445985" y="4302216"/>
                </a:lnTo>
                <a:lnTo>
                  <a:pt x="1445988" y="4302216"/>
                </a:lnTo>
                <a:lnTo>
                  <a:pt x="1563269" y="4302216"/>
                </a:lnTo>
                <a:lnTo>
                  <a:pt x="1563272" y="4302216"/>
                </a:lnTo>
                <a:lnTo>
                  <a:pt x="1746633" y="4302216"/>
                </a:lnTo>
                <a:lnTo>
                  <a:pt x="1746636" y="4302216"/>
                </a:lnTo>
                <a:lnTo>
                  <a:pt x="2019659" y="4302216"/>
                </a:lnTo>
                <a:lnTo>
                  <a:pt x="2019662" y="4302216"/>
                </a:lnTo>
                <a:lnTo>
                  <a:pt x="2203023" y="4302216"/>
                </a:lnTo>
                <a:lnTo>
                  <a:pt x="2203026" y="4302216"/>
                </a:lnTo>
                <a:lnTo>
                  <a:pt x="2320307" y="4302216"/>
                </a:lnTo>
                <a:lnTo>
                  <a:pt x="2320310" y="4302216"/>
                </a:lnTo>
                <a:lnTo>
                  <a:pt x="2776697" y="4302216"/>
                </a:lnTo>
                <a:lnTo>
                  <a:pt x="2776700" y="4302216"/>
                </a:lnTo>
                <a:lnTo>
                  <a:pt x="3212601" y="4302216"/>
                </a:lnTo>
                <a:lnTo>
                  <a:pt x="3668991" y="4302216"/>
                </a:lnTo>
                <a:lnTo>
                  <a:pt x="3786276" y="4302216"/>
                </a:lnTo>
                <a:lnTo>
                  <a:pt x="3969639" y="4302216"/>
                </a:lnTo>
                <a:lnTo>
                  <a:pt x="4242666" y="4302216"/>
                </a:lnTo>
                <a:lnTo>
                  <a:pt x="4426029" y="4302216"/>
                </a:lnTo>
                <a:lnTo>
                  <a:pt x="4543314" y="4302216"/>
                </a:lnTo>
                <a:lnTo>
                  <a:pt x="4999704" y="4302216"/>
                </a:lnTo>
                <a:cubicBezTo>
                  <a:pt x="5225979" y="4302216"/>
                  <a:pt x="5408072" y="4141636"/>
                  <a:pt x="5408072" y="3944723"/>
                </a:cubicBezTo>
                <a:close/>
              </a:path>
            </a:pathLst>
          </a:custGeom>
          <a:noFill/>
          <a:ln w="28575" cap="flat">
            <a:solidFill>
              <a:srgbClr val="459597"/>
            </a:solidFill>
            <a:prstDash val="sysDot"/>
            <a:miter/>
          </a:ln>
        </p:spPr>
        <p:txBody>
          <a:bodyPr wrap="square" rtlCol="0" anchor="ctr">
            <a:noAutofit/>
          </a:bodyPr>
          <a:lstStyle/>
          <a:p>
            <a:endParaRPr lang="en-US"/>
          </a:p>
        </p:txBody>
      </p:sp>
      <p:sp>
        <p:nvSpPr>
          <p:cNvPr id="13" name="TextBox 12">
            <a:extLst>
              <a:ext uri="{FF2B5EF4-FFF2-40B4-BE49-F238E27FC236}">
                <a16:creationId xmlns:a16="http://schemas.microsoft.com/office/drawing/2014/main" id="{B70CFDC7-ED0E-9ED0-8ECE-15E3C63F906F}"/>
              </a:ext>
            </a:extLst>
          </p:cNvPr>
          <p:cNvSpPr txBox="1"/>
          <p:nvPr/>
        </p:nvSpPr>
        <p:spPr>
          <a:xfrm>
            <a:off x="1010706" y="5839663"/>
            <a:ext cx="4523058" cy="476830"/>
          </a:xfrm>
          <a:prstGeom prst="rect">
            <a:avLst/>
          </a:prstGeom>
          <a:noFill/>
        </p:spPr>
        <p:txBody>
          <a:bodyPr wrap="square">
            <a:spAutoFit/>
          </a:bodyPr>
          <a:lstStyle/>
          <a:p>
            <a:pPr indent="0"/>
            <a:r>
              <a:rPr lang="en-GB" sz="1200" dirty="0">
                <a:solidFill>
                  <a:srgbClr val="414141"/>
                </a:solidFill>
                <a:ea typeface="+mn-lt"/>
                <a:cs typeface="+mn-lt"/>
              </a:rPr>
              <a:t>Bron</a:t>
            </a:r>
            <a:r>
              <a:rPr lang="en-GB" sz="1200" b="1" dirty="0">
                <a:solidFill>
                  <a:srgbClr val="414141"/>
                </a:solidFill>
                <a:ea typeface="+mn-lt"/>
                <a:cs typeface="+mn-lt"/>
              </a:rPr>
              <a:t>:</a:t>
            </a:r>
            <a:r>
              <a:rPr lang="en-US" sz="1200" dirty="0">
                <a:solidFill>
                  <a:srgbClr val="459597"/>
                </a:solidFill>
                <a:ea typeface="+mn-lt"/>
                <a:cs typeface="+mn-lt"/>
                <a:hlinkClick r:id="rId2">
                  <a:extLst>
                    <a:ext uri="{A12FA001-AC4F-418D-AE19-62706E023703}">
                      <ahyp:hlinkClr xmlns:ahyp="http://schemas.microsoft.com/office/drawing/2018/hyperlinkcolor" val="tx"/>
                    </a:ext>
                  </a:extLst>
                </a:hlinkClick>
              </a:rPr>
              <a:t> https://cimne.com/cvdata/cntr2/spc2390/dtos/dcs/businessmodelgenerationpreview.pdf</a:t>
            </a:r>
            <a:r>
              <a:rPr lang="en-US" sz="1200" dirty="0">
                <a:solidFill>
                  <a:srgbClr val="459597"/>
                </a:solidFill>
                <a:ea typeface="+mn-lt"/>
                <a:cs typeface="+mn-lt"/>
              </a:rPr>
              <a:t> </a:t>
            </a:r>
            <a:endParaRPr lang="en-GB" sz="1200" dirty="0">
              <a:solidFill>
                <a:srgbClr val="459597"/>
              </a:solidFill>
            </a:endParaRPr>
          </a:p>
        </p:txBody>
      </p:sp>
      <p:sp>
        <p:nvSpPr>
          <p:cNvPr id="15" name="TextBox 14">
            <a:extLst>
              <a:ext uri="{FF2B5EF4-FFF2-40B4-BE49-F238E27FC236}">
                <a16:creationId xmlns:a16="http://schemas.microsoft.com/office/drawing/2014/main" id="{B88BBDDE-C20E-459F-4484-842BE061047F}"/>
              </a:ext>
            </a:extLst>
          </p:cNvPr>
          <p:cNvSpPr txBox="1"/>
          <p:nvPr/>
        </p:nvSpPr>
        <p:spPr>
          <a:xfrm>
            <a:off x="6815137" y="5839663"/>
            <a:ext cx="6100762" cy="276999"/>
          </a:xfrm>
          <a:prstGeom prst="rect">
            <a:avLst/>
          </a:prstGeom>
          <a:noFill/>
        </p:spPr>
        <p:txBody>
          <a:bodyPr wrap="square">
            <a:spAutoFit/>
          </a:bodyPr>
          <a:lstStyle/>
          <a:p>
            <a:pPr indent="0"/>
            <a:r>
              <a:rPr lang="en-GB" sz="1200" dirty="0">
                <a:solidFill>
                  <a:srgbClr val="414141"/>
                </a:solidFill>
                <a:ea typeface="Calibri"/>
                <a:cs typeface="Calibri"/>
              </a:rPr>
              <a:t>Bron</a:t>
            </a:r>
            <a:r>
              <a:rPr lang="en-GB" sz="1200" b="1" dirty="0">
                <a:solidFill>
                  <a:srgbClr val="414141"/>
                </a:solidFill>
                <a:ea typeface="Calibri"/>
                <a:cs typeface="Calibri"/>
              </a:rPr>
              <a:t>:</a:t>
            </a:r>
            <a:r>
              <a:rPr lang="en-GB" sz="1200" dirty="0">
                <a:solidFill>
                  <a:srgbClr val="459597"/>
                </a:solidFill>
                <a:ea typeface="Calibri"/>
                <a:cs typeface="Calibri"/>
                <a:hlinkClick r:id="rId3">
                  <a:extLst>
                    <a:ext uri="{A12FA001-AC4F-418D-AE19-62706E023703}">
                      <ahyp:hlinkClr xmlns:ahyp="http://schemas.microsoft.com/office/drawing/2018/hyperlinkcolor" val="tx"/>
                    </a:ext>
                  </a:extLst>
                </a:hlinkClick>
              </a:rPr>
              <a:t> https://brucey.com.au/resources/storytelling-canvas</a:t>
            </a:r>
            <a:r>
              <a:rPr lang="en-GB" sz="1200" dirty="0">
                <a:solidFill>
                  <a:srgbClr val="459597"/>
                </a:solidFill>
                <a:ea typeface="Calibri"/>
                <a:cs typeface="Calibri"/>
              </a:rPr>
              <a:t> </a:t>
            </a:r>
            <a:endParaRPr lang="en-GB" sz="1200" dirty="0">
              <a:solidFill>
                <a:srgbClr val="459597"/>
              </a:solidFill>
            </a:endParaRPr>
          </a:p>
        </p:txBody>
      </p:sp>
    </p:spTree>
    <p:extLst>
      <p:ext uri="{BB962C8B-B14F-4D97-AF65-F5344CB8AC3E}">
        <p14:creationId xmlns:p14="http://schemas.microsoft.com/office/powerpoint/2010/main" val="315758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EC97-BFC1-273F-407D-319A1F5F8D27}"/>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4B05CF3-4189-72C0-4DE9-6C3144A5D095}"/>
              </a:ext>
            </a:extLst>
          </p:cNvPr>
          <p:cNvSpPr>
            <a:spLocks noGrp="1"/>
          </p:cNvSpPr>
          <p:nvPr>
            <p:ph type="body" sz="quarter" idx="28"/>
          </p:nvPr>
        </p:nvSpPr>
        <p:spPr>
          <a:xfrm>
            <a:off x="672295" y="1305618"/>
            <a:ext cx="4793854" cy="4246763"/>
          </a:xfrm>
        </p:spPr>
        <p:txBody>
          <a:bodyPr/>
          <a:lstStyle/>
          <a:p>
            <a:pPr marL="0" indent="0">
              <a:spcAft>
                <a:spcPts val="600"/>
              </a:spcAft>
            </a:pPr>
            <a:r>
              <a:rPr lang="en-US" sz="2400" b="0" dirty="0"/>
              <a:t>In de laatste fase, deel 3</a:t>
            </a:r>
            <a:r>
              <a:rPr lang="en-US" sz="2400" dirty="0"/>
              <a:t>,</a:t>
            </a:r>
            <a:r>
              <a:rPr lang="en-US" sz="2400" b="0" dirty="0"/>
              <a:t> wordt het </a:t>
            </a:r>
            <a:r>
              <a:rPr lang="en-US" sz="2400" dirty="0"/>
              <a:t>Business Model Canvas (BMC) </a:t>
            </a:r>
            <a:r>
              <a:rPr lang="en-US" sz="2400" b="0" dirty="0"/>
              <a:t>geïntroduceerd</a:t>
            </a:r>
            <a:r>
              <a:rPr lang="en-US" sz="2400" dirty="0"/>
              <a:t>, </a:t>
            </a:r>
            <a:r>
              <a:rPr lang="en-US" sz="2400" b="0" dirty="0"/>
              <a:t>een eenvoudige maar krachtige planningstool van één pagina. Deelnemers brengen de essentiële elementen van hun bedrijf in kaart, van gastensegmenten en waardeproposities tot inkomstenstromen, kosten, partnerschappen en middelen. Dit geeft hen een duidelijk en praktisch overzicht van hoe hun accommodatieconcept in de praktijk kan werken.</a:t>
            </a:r>
          </a:p>
          <a:p>
            <a:pPr marL="0" indent="0">
              <a:lnSpc>
                <a:spcPts val="2480"/>
              </a:lnSpc>
            </a:pPr>
            <a:endParaRPr lang="en-US" sz="2400" b="0" dirty="0"/>
          </a:p>
        </p:txBody>
      </p:sp>
      <p:sp>
        <p:nvSpPr>
          <p:cNvPr id="8" name="Text Placeholder 7">
            <a:extLst>
              <a:ext uri="{FF2B5EF4-FFF2-40B4-BE49-F238E27FC236}">
                <a16:creationId xmlns:a16="http://schemas.microsoft.com/office/drawing/2014/main" id="{ACAE6F48-EAC2-3275-6F11-E671AF1A278F}"/>
              </a:ext>
            </a:extLst>
          </p:cNvPr>
          <p:cNvSpPr>
            <a:spLocks noGrp="1"/>
          </p:cNvSpPr>
          <p:nvPr>
            <p:ph type="body" sz="quarter" idx="27"/>
          </p:nvPr>
        </p:nvSpPr>
        <p:spPr>
          <a:xfrm>
            <a:off x="470315" y="352593"/>
            <a:ext cx="5041923" cy="720752"/>
          </a:xfrm>
        </p:spPr>
        <p:txBody>
          <a:bodyPr lIns="91440" tIns="45720" rIns="91440" bIns="45720" anchor="ctr">
            <a:noAutofit/>
          </a:bodyPr>
          <a:lstStyle/>
          <a:p>
            <a:r>
              <a:rPr lang="en-US" b="1" dirty="0"/>
              <a:t>Module 2 Overzicht</a:t>
            </a:r>
          </a:p>
        </p:txBody>
      </p:sp>
      <p:pic>
        <p:nvPicPr>
          <p:cNvPr id="16" name="Picture 15">
            <a:extLst>
              <a:ext uri="{FF2B5EF4-FFF2-40B4-BE49-F238E27FC236}">
                <a16:creationId xmlns:a16="http://schemas.microsoft.com/office/drawing/2014/main" id="{FBC88611-71C8-EE4D-A3FE-76301AEFB323}"/>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r="5047" b="59990"/>
          <a:stretch/>
        </p:blipFill>
        <p:spPr>
          <a:xfrm>
            <a:off x="2003122" y="4955651"/>
            <a:ext cx="3580276" cy="2123680"/>
          </a:xfrm>
          <a:prstGeom prst="rect">
            <a:avLst/>
          </a:prstGeom>
        </p:spPr>
      </p:pic>
      <p:sp>
        <p:nvSpPr>
          <p:cNvPr id="25" name="Text Placeholder 11">
            <a:extLst>
              <a:ext uri="{FF2B5EF4-FFF2-40B4-BE49-F238E27FC236}">
                <a16:creationId xmlns:a16="http://schemas.microsoft.com/office/drawing/2014/main" id="{B4CB4C26-3896-1C69-92D5-AE5272F82012}"/>
              </a:ext>
            </a:extLst>
          </p:cNvPr>
          <p:cNvSpPr txBox="1">
            <a:spLocks/>
          </p:cNvSpPr>
          <p:nvPr/>
        </p:nvSpPr>
        <p:spPr>
          <a:xfrm>
            <a:off x="5745806" y="1162065"/>
            <a:ext cx="700387" cy="626835"/>
          </a:xfrm>
          <a:prstGeom prst="rect">
            <a:avLst/>
          </a:prstGeom>
          <a:noFill/>
        </p:spPr>
        <p:txBody>
          <a:bodyPr anchor="b">
            <a:noAutofit/>
          </a:bodyPr>
          <a:lstStyle>
            <a:lvl1pPr marL="0" indent="0" algn="ctr" defTabSz="914400" rtl="0" eaLnBrk="1" latinLnBrk="0" hangingPunct="1">
              <a:lnSpc>
                <a:spcPct val="100000"/>
              </a:lnSpc>
              <a:spcBef>
                <a:spcPts val="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03</a:t>
            </a:r>
          </a:p>
        </p:txBody>
      </p:sp>
      <p:sp>
        <p:nvSpPr>
          <p:cNvPr id="27" name="Text Placeholder 12">
            <a:extLst>
              <a:ext uri="{FF2B5EF4-FFF2-40B4-BE49-F238E27FC236}">
                <a16:creationId xmlns:a16="http://schemas.microsoft.com/office/drawing/2014/main" id="{FF6D86E2-F7C9-A42F-C3A4-EF3C9A2F3372}"/>
              </a:ext>
            </a:extLst>
          </p:cNvPr>
          <p:cNvSpPr txBox="1">
            <a:spLocks/>
          </p:cNvSpPr>
          <p:nvPr/>
        </p:nvSpPr>
        <p:spPr>
          <a:xfrm>
            <a:off x="6680691" y="880369"/>
            <a:ext cx="4850695" cy="469476"/>
          </a:xfrm>
          <a:prstGeom prst="rect">
            <a:avLst/>
          </a:prstGeom>
        </p:spPr>
        <p:txBody>
          <a:bodyPr anchor="t">
            <a:noAutofit/>
          </a:bodyPr>
          <a:lstStyle>
            <a:lvl1pPr marL="0" indent="0" algn="l" defTabSz="914400" rtl="0" eaLnBrk="1" latinLnBrk="0" hangingPunct="1">
              <a:lnSpc>
                <a:spcPct val="100000"/>
              </a:lnSpc>
              <a:spcBef>
                <a:spcPts val="0"/>
              </a:spcBef>
              <a:buFont typeface="Arial" panose="020B0604020202020204" pitchFamily="34" charset="0"/>
              <a:buNone/>
              <a:defRPr sz="2400" kern="1200" baseline="0">
                <a:solidFill>
                  <a:srgbClr val="45959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EC7C69"/>
                </a:solidFill>
              </a:rPr>
              <a:t>Een haalbaar businessplan opstellen met behulp van het Business Model Canvas (BMC)</a:t>
            </a:r>
            <a:endParaRPr lang="en-US" b="1" dirty="0">
              <a:solidFill>
                <a:srgbClr val="EC7C69"/>
              </a:solidFill>
            </a:endParaRPr>
          </a:p>
        </p:txBody>
      </p:sp>
      <p:sp>
        <p:nvSpPr>
          <p:cNvPr id="28" name="Text Placeholder 14">
            <a:extLst>
              <a:ext uri="{FF2B5EF4-FFF2-40B4-BE49-F238E27FC236}">
                <a16:creationId xmlns:a16="http://schemas.microsoft.com/office/drawing/2014/main" id="{F81B8613-3AC3-123E-5F84-DCF1D570F89F}"/>
              </a:ext>
            </a:extLst>
          </p:cNvPr>
          <p:cNvSpPr txBox="1">
            <a:spLocks/>
          </p:cNvSpPr>
          <p:nvPr/>
        </p:nvSpPr>
        <p:spPr>
          <a:xfrm>
            <a:off x="6679763" y="2239270"/>
            <a:ext cx="5297084" cy="723299"/>
          </a:xfrm>
          <a:prstGeom prst="rect">
            <a:avLst/>
          </a:prstGeom>
        </p:spPr>
        <p:txBody>
          <a:bodyPr anchor="t">
            <a:noAutofit/>
          </a:bodyPr>
          <a:lstStyle>
            <a:lvl1pPr marL="0" indent="0" algn="l" defTabSz="914400" rtl="0" eaLnBrk="1" latinLnBrk="0" hangingPunct="1">
              <a:lnSpc>
                <a:spcPct val="100000"/>
              </a:lnSpc>
              <a:spcBef>
                <a:spcPts val="0"/>
              </a:spcBef>
              <a:buFont typeface="Arial" panose="020B0604020202020204" pitchFamily="34" charset="0"/>
              <a:buNone/>
              <a:defRPr sz="2400" kern="1200" baseline="0">
                <a:solidFill>
                  <a:srgbClr val="45959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600" b="1" dirty="0">
                <a:solidFill>
                  <a:srgbClr val="414141"/>
                </a:solidFill>
              </a:rPr>
              <a:t>Gebruik het Business Model Canvas (BMC) </a:t>
            </a:r>
            <a:r>
              <a:rPr lang="en-US" sz="1600" dirty="0">
                <a:solidFill>
                  <a:srgbClr val="414141"/>
                </a:solidFill>
              </a:rPr>
              <a:t>als planningsinstrument om zakelijke ideeën </a:t>
            </a:r>
            <a:r>
              <a:rPr lang="en-US" sz="1600" dirty="0" err="1">
                <a:solidFill>
                  <a:srgbClr val="414141"/>
                </a:solidFill>
              </a:rPr>
              <a:t>te ordenen</a:t>
            </a:r>
            <a:r>
              <a:rPr lang="en-US" sz="1600" dirty="0">
                <a:solidFill>
                  <a:srgbClr val="414141"/>
                </a:solidFill>
              </a:rPr>
              <a:t>.</a:t>
            </a:r>
          </a:p>
          <a:p>
            <a:pPr marL="342900" indent="-342900">
              <a:buFont typeface="Arial" panose="020B0604020202020204" pitchFamily="34" charset="0"/>
              <a:buChar char="•"/>
            </a:pPr>
            <a:r>
              <a:rPr lang="en-US" sz="1600" b="1" dirty="0">
                <a:solidFill>
                  <a:srgbClr val="414141"/>
                </a:solidFill>
              </a:rPr>
              <a:t>Breng een accommodatieconcept in kaart </a:t>
            </a:r>
            <a:r>
              <a:rPr lang="en-US" sz="1600" dirty="0">
                <a:solidFill>
                  <a:srgbClr val="414141"/>
                </a:solidFill>
              </a:rPr>
              <a:t>op belangrijke gebieden, waaronder gastensegmenten, waardepropositie, kanalen, inkomstenstromen, kostenstructuren en partnerschappen.</a:t>
            </a:r>
          </a:p>
          <a:p>
            <a:pPr marL="342900" indent="-342900">
              <a:buFont typeface="Arial" panose="020B0604020202020204" pitchFamily="34" charset="0"/>
              <a:buChar char="•"/>
            </a:pPr>
            <a:r>
              <a:rPr lang="en-US" sz="1600" b="1" dirty="0">
                <a:solidFill>
                  <a:srgbClr val="414141"/>
                </a:solidFill>
              </a:rPr>
              <a:t>Presenteer uw bedrijfsmodel </a:t>
            </a:r>
            <a:r>
              <a:rPr lang="en-US" sz="1600" dirty="0">
                <a:solidFill>
                  <a:srgbClr val="414141"/>
                </a:solidFill>
              </a:rPr>
              <a:t>duidelijk met behulp van een BMC-raamwerk van één pagina.</a:t>
            </a:r>
          </a:p>
          <a:p>
            <a:pPr marL="342900" indent="-342900">
              <a:buFont typeface="Arial" panose="020B0604020202020204" pitchFamily="34" charset="0"/>
              <a:buChar char="•"/>
            </a:pPr>
            <a:r>
              <a:rPr lang="en-US" sz="1600" b="1" dirty="0">
                <a:solidFill>
                  <a:srgbClr val="414141"/>
                </a:solidFill>
              </a:rPr>
              <a:t>Evalueer de haalbaarheid van uw </a:t>
            </a:r>
            <a:r>
              <a:rPr lang="en-US" sz="1600" dirty="0">
                <a:solidFill>
                  <a:srgbClr val="414141"/>
                </a:solidFill>
              </a:rPr>
              <a:t>bedrijfsidee op basis van marktinzichten en financiële prognoses.</a:t>
            </a:r>
          </a:p>
          <a:p>
            <a:pPr marL="342900" indent="-342900">
              <a:buFont typeface="Arial" panose="020B0604020202020204" pitchFamily="34" charset="0"/>
              <a:buChar char="•"/>
            </a:pPr>
            <a:r>
              <a:rPr lang="en-US" sz="1600" b="1" dirty="0">
                <a:solidFill>
                  <a:srgbClr val="414141"/>
                </a:solidFill>
              </a:rPr>
              <a:t>Beoordeel hoe verschillende BMC-componenten met </a:t>
            </a:r>
            <a:r>
              <a:rPr lang="en-US" sz="1600" dirty="0">
                <a:solidFill>
                  <a:srgbClr val="414141"/>
                </a:solidFill>
              </a:rPr>
              <a:t>elkaar </a:t>
            </a:r>
            <a:r>
              <a:rPr lang="en-US" sz="1600" b="1" dirty="0">
                <a:solidFill>
                  <a:srgbClr val="414141"/>
                </a:solidFill>
              </a:rPr>
              <a:t>in verband staan </a:t>
            </a:r>
            <a:r>
              <a:rPr lang="en-US" sz="1600" dirty="0">
                <a:solidFill>
                  <a:srgbClr val="414141"/>
                </a:solidFill>
              </a:rPr>
              <a:t>en elkaar beïnvloeden om het algemene businessplan te versterken.</a:t>
            </a:r>
            <a:endParaRPr lang="en-GB" sz="1600" dirty="0">
              <a:solidFill>
                <a:srgbClr val="414141"/>
              </a:solidFill>
            </a:endParaRPr>
          </a:p>
        </p:txBody>
      </p:sp>
      <p:cxnSp>
        <p:nvCxnSpPr>
          <p:cNvPr id="29" name="Straight Connector 28">
            <a:extLst>
              <a:ext uri="{FF2B5EF4-FFF2-40B4-BE49-F238E27FC236}">
                <a16:creationId xmlns:a16="http://schemas.microsoft.com/office/drawing/2014/main" id="{52ECE6AB-0A4F-383D-5491-21F01DB62F49}"/>
              </a:ext>
            </a:extLst>
          </p:cNvPr>
          <p:cNvCxnSpPr>
            <a:cxnSpLocks/>
          </p:cNvCxnSpPr>
          <p:nvPr/>
        </p:nvCxnSpPr>
        <p:spPr>
          <a:xfrm flipH="1">
            <a:off x="5393491" y="224301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6704992-3377-4CB4-9344-10678EFC3564}"/>
              </a:ext>
            </a:extLst>
          </p:cNvPr>
          <p:cNvSpPr txBox="1"/>
          <p:nvPr/>
        </p:nvSpPr>
        <p:spPr>
          <a:xfrm>
            <a:off x="6679763" y="228010"/>
            <a:ext cx="4617728" cy="523220"/>
          </a:xfrm>
          <a:prstGeom prst="rect">
            <a:avLst/>
          </a:prstGeom>
          <a:noFill/>
        </p:spPr>
        <p:txBody>
          <a:bodyPr wrap="square" rtlCol="0">
            <a:spAutoFit/>
          </a:bodyPr>
          <a:lstStyle/>
          <a:p>
            <a:r>
              <a:rPr lang="en-US" sz="2800" b="1" dirty="0">
                <a:solidFill>
                  <a:srgbClr val="459597"/>
                </a:solidFill>
              </a:rPr>
              <a:t>Leerresultaten</a:t>
            </a:r>
            <a:endParaRPr lang="en-IE" sz="2800" b="1" dirty="0">
              <a:solidFill>
                <a:srgbClr val="459597"/>
              </a:solidFill>
            </a:endParaRPr>
          </a:p>
        </p:txBody>
      </p:sp>
    </p:spTree>
    <p:extLst>
      <p:ext uri="{BB962C8B-B14F-4D97-AF65-F5344CB8AC3E}">
        <p14:creationId xmlns:p14="http://schemas.microsoft.com/office/powerpoint/2010/main" val="4227780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340DD-D513-027E-015A-86973DBDB69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11E0D59-60B7-5C39-3B2B-E8DE0A0FF800}"/>
              </a:ext>
            </a:extLst>
          </p:cNvPr>
          <p:cNvSpPr>
            <a:spLocks noGrp="1"/>
          </p:cNvSpPr>
          <p:nvPr>
            <p:ph type="body" sz="quarter" idx="16"/>
          </p:nvPr>
        </p:nvSpPr>
        <p:spPr>
          <a:xfrm>
            <a:off x="653780" y="472365"/>
            <a:ext cx="4689745" cy="803654"/>
          </a:xfrm>
        </p:spPr>
        <p:txBody>
          <a:bodyPr/>
          <a:lstStyle/>
          <a:p>
            <a:pPr>
              <a:lnSpc>
                <a:spcPts val="3720"/>
              </a:lnSpc>
            </a:pPr>
            <a:r>
              <a:rPr lang="en-US" dirty="0"/>
              <a:t>Business Model Canvas is een werkplan</a:t>
            </a:r>
          </a:p>
          <a:p>
            <a:pPr>
              <a:lnSpc>
                <a:spcPts val="3720"/>
              </a:lnSpc>
            </a:pPr>
            <a:endParaRPr lang="en-US" dirty="0"/>
          </a:p>
        </p:txBody>
      </p:sp>
      <p:sp>
        <p:nvSpPr>
          <p:cNvPr id="6" name="Text Placeholder 5">
            <a:extLst>
              <a:ext uri="{FF2B5EF4-FFF2-40B4-BE49-F238E27FC236}">
                <a16:creationId xmlns:a16="http://schemas.microsoft.com/office/drawing/2014/main" id="{B9D8BAFB-D7FF-BCB4-4CC0-3952726D873A}"/>
              </a:ext>
            </a:extLst>
          </p:cNvPr>
          <p:cNvSpPr>
            <a:spLocks noGrp="1"/>
          </p:cNvSpPr>
          <p:nvPr>
            <p:ph type="body" sz="quarter" idx="19"/>
          </p:nvPr>
        </p:nvSpPr>
        <p:spPr>
          <a:xfrm>
            <a:off x="6329360" y="472365"/>
            <a:ext cx="5023490" cy="803654"/>
          </a:xfrm>
        </p:spPr>
        <p:txBody>
          <a:bodyPr/>
          <a:lstStyle/>
          <a:p>
            <a:pPr>
              <a:lnSpc>
                <a:spcPts val="2900"/>
              </a:lnSpc>
            </a:pPr>
            <a:r>
              <a:rPr lang="en-US" dirty="0"/>
              <a:t>De 9 belangrijkste stappen van het Canvas voor storytelling. Let op: stap 4 is opgesplitst in drie delen: </a:t>
            </a:r>
          </a:p>
          <a:p>
            <a:pPr>
              <a:lnSpc>
                <a:spcPts val="2900"/>
              </a:lnSpc>
            </a:pPr>
            <a:endParaRPr lang="en-US" dirty="0"/>
          </a:p>
        </p:txBody>
      </p:sp>
      <p:cxnSp>
        <p:nvCxnSpPr>
          <p:cNvPr id="2" name="Straight Connector 1">
            <a:extLst>
              <a:ext uri="{FF2B5EF4-FFF2-40B4-BE49-F238E27FC236}">
                <a16:creationId xmlns:a16="http://schemas.microsoft.com/office/drawing/2014/main" id="{9517BA53-C10E-366F-8394-BBBEE1C8EF88}"/>
              </a:ext>
            </a:extLst>
          </p:cNvPr>
          <p:cNvCxnSpPr>
            <a:cxnSpLocks/>
          </p:cNvCxnSpPr>
          <p:nvPr/>
        </p:nvCxnSpPr>
        <p:spPr>
          <a:xfrm>
            <a:off x="5943600" y="0"/>
            <a:ext cx="0" cy="1628775"/>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7418B6F5-C8AF-6E1D-CC47-97C277D7484D}"/>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30</a:t>
            </a:fld>
            <a:endParaRPr lang="fr-CA" sz="1200" dirty="0"/>
          </a:p>
        </p:txBody>
      </p:sp>
      <p:sp>
        <p:nvSpPr>
          <p:cNvPr id="3" name="Text Placeholder 4">
            <a:extLst>
              <a:ext uri="{FF2B5EF4-FFF2-40B4-BE49-F238E27FC236}">
                <a16:creationId xmlns:a16="http://schemas.microsoft.com/office/drawing/2014/main" id="{BCB715BE-B3EC-8677-05FC-9787E2693F9C}"/>
              </a:ext>
            </a:extLst>
          </p:cNvPr>
          <p:cNvSpPr txBox="1">
            <a:spLocks/>
          </p:cNvSpPr>
          <p:nvPr/>
        </p:nvSpPr>
        <p:spPr>
          <a:xfrm>
            <a:off x="653780" y="2371724"/>
            <a:ext cx="10699069" cy="4239051"/>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340"/>
              </a:lnSpc>
              <a:buClr>
                <a:srgbClr val="459597"/>
              </a:buClr>
              <a:buFont typeface="+mj-lt"/>
              <a:buAutoNum type="arabicPeriod"/>
            </a:pPr>
            <a:r>
              <a:rPr lang="en-GB" sz="2200" b="1" dirty="0">
                <a:solidFill>
                  <a:srgbClr val="EC7C69"/>
                </a:solidFill>
              </a:rPr>
              <a:t>ONDERWERP </a:t>
            </a:r>
            <a:r>
              <a:rPr lang="en-GB" sz="2200" dirty="0">
                <a:solidFill>
                  <a:srgbClr val="414141"/>
                </a:solidFill>
              </a:rPr>
              <a:t>- </a:t>
            </a:r>
            <a:r>
              <a:rPr lang="en-GB" sz="2200" dirty="0">
                <a:solidFill>
                  <a:srgbClr val="414141"/>
                </a:solidFill>
                <a:ea typeface="+mn-lt"/>
                <a:cs typeface="+mn-lt"/>
              </a:rPr>
              <a:t>Wat is de titel en het onderwerp van uw verhaal?</a:t>
            </a:r>
            <a:endParaRPr lang="en-GB" sz="2200" dirty="0">
              <a:solidFill>
                <a:srgbClr val="414141"/>
              </a:solidFill>
            </a:endParaRPr>
          </a:p>
          <a:p>
            <a:pPr marL="228600" indent="-457200">
              <a:lnSpc>
                <a:spcPts val="2340"/>
              </a:lnSpc>
              <a:buClr>
                <a:srgbClr val="459597"/>
              </a:buClr>
              <a:buFont typeface="+mj-lt"/>
              <a:buAutoNum type="arabicPeriod"/>
            </a:pPr>
            <a:endParaRPr lang="en-GB" sz="2200" dirty="0">
              <a:solidFill>
                <a:srgbClr val="414141"/>
              </a:solidFill>
            </a:endParaRPr>
          </a:p>
          <a:p>
            <a:pPr marL="457200" indent="-457200">
              <a:lnSpc>
                <a:spcPts val="2340"/>
              </a:lnSpc>
              <a:buClr>
                <a:srgbClr val="459597"/>
              </a:buClr>
              <a:buFont typeface="+mj-lt"/>
              <a:buAutoNum type="arabicPeriod"/>
            </a:pPr>
            <a:r>
              <a:rPr lang="en-GB" sz="2200" b="1" dirty="0">
                <a:solidFill>
                  <a:srgbClr val="EC7C69"/>
                </a:solidFill>
              </a:rPr>
              <a:t>DOEL </a:t>
            </a:r>
            <a:r>
              <a:rPr lang="en-GB" sz="2200" dirty="0">
                <a:solidFill>
                  <a:srgbClr val="414141"/>
                </a:solidFill>
              </a:rPr>
              <a:t>- </a:t>
            </a:r>
            <a:r>
              <a:rPr lang="en-GB" sz="2200" dirty="0">
                <a:solidFill>
                  <a:srgbClr val="414141"/>
                </a:solidFill>
                <a:ea typeface="+mn-lt"/>
                <a:cs typeface="+mn-lt"/>
              </a:rPr>
              <a:t>Wat is het doel dat u wilt bereiken? Waarom vertelt u het verhaal? Wat wilt u dat het publiek weet, voelt of doet? Heeft het betrekking op een specifiek onderdeel van het </a:t>
            </a:r>
            <a:r>
              <a:rPr lang="en-GB" sz="2200" dirty="0">
                <a:solidFill>
                  <a:srgbClr val="414141"/>
                </a:solidFill>
                <a:ea typeface="+mn-lt"/>
                <a:cs typeface="+mn-lt"/>
                <a:hlinkClick r:id="rId2">
                  <a:extLst>
                    <a:ext uri="{A12FA001-AC4F-418D-AE19-62706E023703}">
                      <ahyp:hlinkClr xmlns:ahyp="http://schemas.microsoft.com/office/drawing/2018/hyperlinkcolor" val="tx"/>
                    </a:ext>
                  </a:extLst>
                </a:hlinkClick>
              </a:rPr>
              <a:t>klanttraject</a:t>
            </a:r>
            <a:r>
              <a:rPr lang="en-GB" sz="2200" dirty="0">
                <a:solidFill>
                  <a:srgbClr val="414141"/>
                </a:solidFill>
                <a:ea typeface="+mn-lt"/>
                <a:cs typeface="+mn-lt"/>
              </a:rPr>
              <a:t>?</a:t>
            </a:r>
            <a:endParaRPr lang="en-GB" sz="2200" dirty="0">
              <a:solidFill>
                <a:srgbClr val="414141"/>
              </a:solidFill>
            </a:endParaRPr>
          </a:p>
          <a:p>
            <a:pPr marL="228600" indent="-457200">
              <a:lnSpc>
                <a:spcPts val="2340"/>
              </a:lnSpc>
              <a:buClr>
                <a:srgbClr val="459597"/>
              </a:buClr>
              <a:buFont typeface="+mj-lt"/>
              <a:buAutoNum type="arabicPeriod"/>
            </a:pPr>
            <a:endParaRPr lang="en-GB" sz="2200" dirty="0">
              <a:solidFill>
                <a:srgbClr val="414141"/>
              </a:solidFill>
            </a:endParaRPr>
          </a:p>
          <a:p>
            <a:pPr marL="457200" indent="-457200">
              <a:lnSpc>
                <a:spcPts val="2340"/>
              </a:lnSpc>
              <a:buClr>
                <a:srgbClr val="459597"/>
              </a:buClr>
              <a:buFont typeface="+mj-lt"/>
              <a:buAutoNum type="arabicPeriod"/>
            </a:pPr>
            <a:r>
              <a:rPr lang="en-GB" sz="2200" b="1" dirty="0">
                <a:solidFill>
                  <a:srgbClr val="EC7C69"/>
                </a:solidFill>
              </a:rPr>
              <a:t>PUBLIEK </a:t>
            </a:r>
            <a:r>
              <a:rPr lang="en-GB" sz="2200" dirty="0">
                <a:solidFill>
                  <a:srgbClr val="414141"/>
                </a:solidFill>
              </a:rPr>
              <a:t>- </a:t>
            </a:r>
            <a:r>
              <a:rPr lang="en-GB" sz="2200" dirty="0">
                <a:solidFill>
                  <a:srgbClr val="414141"/>
                </a:solidFill>
                <a:ea typeface="+mn-lt"/>
                <a:cs typeface="+mn-lt"/>
              </a:rPr>
              <a:t>Wie is uw publiek? Breng hen in kaart als een persona en schrijf de naam van de persona hier op. In de </a:t>
            </a:r>
            <a:r>
              <a:rPr lang="en-GB" sz="2200" dirty="0">
                <a:solidFill>
                  <a:srgbClr val="414141"/>
                </a:solidFill>
                <a:ea typeface="+mn-lt"/>
                <a:cs typeface="+mn-lt"/>
                <a:hlinkClick r:id="rId3">
                  <a:extLst>
                    <a:ext uri="{A12FA001-AC4F-418D-AE19-62706E023703}">
                      <ahyp:hlinkClr xmlns:ahyp="http://schemas.microsoft.com/office/drawing/2018/hyperlinkcolor" val="tx"/>
                    </a:ext>
                  </a:extLst>
                </a:hlinkClick>
              </a:rPr>
              <a:t>persona </a:t>
            </a:r>
            <a:r>
              <a:rPr lang="en-GB" sz="2200" dirty="0">
                <a:solidFill>
                  <a:srgbClr val="414141"/>
                </a:solidFill>
                <a:ea typeface="+mn-lt"/>
                <a:cs typeface="+mn-lt"/>
              </a:rPr>
              <a:t>heeft u hun behoeften en wat voor hen het belangrijkst is vastgelegd. Of gebruik de rechterhelft van het </a:t>
            </a:r>
            <a:r>
              <a:rPr lang="en-GB" sz="2200" dirty="0">
                <a:solidFill>
                  <a:srgbClr val="414141"/>
                </a:solidFill>
                <a:ea typeface="+mn-lt"/>
                <a:cs typeface="+mn-lt"/>
                <a:hlinkClick r:id="rId4">
                  <a:extLst>
                    <a:ext uri="{A12FA001-AC4F-418D-AE19-62706E023703}">
                      <ahyp:hlinkClr xmlns:ahyp="http://schemas.microsoft.com/office/drawing/2018/hyperlinkcolor" val="tx"/>
                    </a:ext>
                  </a:extLst>
                </a:hlinkClick>
              </a:rPr>
              <a:t>value proposition </a:t>
            </a:r>
            <a:r>
              <a:rPr lang="en-GB" sz="2200" dirty="0">
                <a:solidFill>
                  <a:srgbClr val="414141"/>
                </a:solidFill>
                <a:ea typeface="+mn-lt"/>
                <a:cs typeface="+mn-lt"/>
              </a:rPr>
              <a:t>canvas. Onthoud dat als uw verhaal niet op klanten is gericht (bijvoorbeeld als u een pitch houdt voor investeerders of op zoek bent naar een nieuwe zakenpartner, enz.), uw publiek niet uw klant is.</a:t>
            </a:r>
            <a:endParaRPr lang="en-GB" sz="2200" dirty="0">
              <a:solidFill>
                <a:srgbClr val="414141"/>
              </a:solidFill>
            </a:endParaRPr>
          </a:p>
          <a:p>
            <a:pPr marL="228600" indent="-457200">
              <a:lnSpc>
                <a:spcPts val="2340"/>
              </a:lnSpc>
              <a:buClr>
                <a:srgbClr val="459597"/>
              </a:buClr>
              <a:buFont typeface="+mj-lt"/>
              <a:buAutoNum type="arabicPeriod"/>
            </a:pPr>
            <a:endParaRPr lang="en-US" sz="2200" dirty="0">
              <a:solidFill>
                <a:srgbClr val="414141"/>
              </a:solidFill>
            </a:endParaRPr>
          </a:p>
        </p:txBody>
      </p:sp>
      <p:sp>
        <p:nvSpPr>
          <p:cNvPr id="13" name="TextBox 12">
            <a:extLst>
              <a:ext uri="{FF2B5EF4-FFF2-40B4-BE49-F238E27FC236}">
                <a16:creationId xmlns:a16="http://schemas.microsoft.com/office/drawing/2014/main" id="{F9E251EA-4D23-34A3-C56C-0F1342D027AB}"/>
              </a:ext>
            </a:extLst>
          </p:cNvPr>
          <p:cNvSpPr txBox="1"/>
          <p:nvPr/>
        </p:nvSpPr>
        <p:spPr>
          <a:xfrm>
            <a:off x="653780" y="6108636"/>
            <a:ext cx="6100762" cy="276999"/>
          </a:xfrm>
          <a:prstGeom prst="rect">
            <a:avLst/>
          </a:prstGeom>
          <a:noFill/>
        </p:spPr>
        <p:txBody>
          <a:bodyPr wrap="square">
            <a:spAutoFit/>
          </a:bodyPr>
          <a:lstStyle/>
          <a:p>
            <a:pPr indent="0"/>
            <a:r>
              <a:rPr lang="en-GB" sz="1200" dirty="0">
                <a:solidFill>
                  <a:srgbClr val="414141"/>
                </a:solidFill>
                <a:ea typeface="Calibri"/>
                <a:cs typeface="Calibri"/>
              </a:rPr>
              <a:t>Bron</a:t>
            </a:r>
            <a:r>
              <a:rPr lang="en-GB" sz="1200" b="1" dirty="0">
                <a:solidFill>
                  <a:srgbClr val="414141"/>
                </a:solidFill>
                <a:ea typeface="Calibri"/>
                <a:cs typeface="Calibri"/>
              </a:rPr>
              <a:t>:</a:t>
            </a:r>
            <a:r>
              <a:rPr lang="en-GB" sz="1200" dirty="0">
                <a:solidFill>
                  <a:srgbClr val="459597"/>
                </a:solidFill>
                <a:ea typeface="+mn-lt"/>
                <a:cs typeface="+mn-lt"/>
                <a:hlinkClick r:id="rId5">
                  <a:extLst>
                    <a:ext uri="{A12FA001-AC4F-418D-AE19-62706E023703}">
                      <ahyp:hlinkClr xmlns:ahyp="http://schemas.microsoft.com/office/drawing/2018/hyperlinkcolor" val="tx"/>
                    </a:ext>
                  </a:extLst>
                </a:hlinkClick>
              </a:rPr>
              <a:t> https://brucey.com.au/resources/storytelling-canvas</a:t>
            </a:r>
            <a:r>
              <a:rPr lang="en-GB" sz="1200" dirty="0">
                <a:solidFill>
                  <a:srgbClr val="459597"/>
                </a:solidFill>
                <a:ea typeface="+mn-lt"/>
                <a:cs typeface="+mn-lt"/>
              </a:rPr>
              <a:t> </a:t>
            </a:r>
          </a:p>
        </p:txBody>
      </p:sp>
    </p:spTree>
    <p:extLst>
      <p:ext uri="{BB962C8B-B14F-4D97-AF65-F5344CB8AC3E}">
        <p14:creationId xmlns:p14="http://schemas.microsoft.com/office/powerpoint/2010/main" val="2375502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1EEBE-9E0D-F8F0-7E44-DE9B6FC9F63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64D3131-232A-301A-BFFA-D4C17969A9E1}"/>
              </a:ext>
            </a:extLst>
          </p:cNvPr>
          <p:cNvSpPr>
            <a:spLocks noGrp="1"/>
          </p:cNvSpPr>
          <p:nvPr>
            <p:ph type="body" sz="quarter" idx="16"/>
          </p:nvPr>
        </p:nvSpPr>
        <p:spPr>
          <a:xfrm>
            <a:off x="653780" y="472365"/>
            <a:ext cx="4689745" cy="803654"/>
          </a:xfrm>
        </p:spPr>
        <p:txBody>
          <a:bodyPr/>
          <a:lstStyle/>
          <a:p>
            <a:pPr>
              <a:lnSpc>
                <a:spcPts val="3720"/>
              </a:lnSpc>
            </a:pPr>
            <a:r>
              <a:rPr lang="en-US" dirty="0"/>
              <a:t>Business Model Canvas is een werkplan</a:t>
            </a:r>
          </a:p>
          <a:p>
            <a:pPr>
              <a:lnSpc>
                <a:spcPts val="3720"/>
              </a:lnSpc>
            </a:pPr>
            <a:endParaRPr lang="en-US" dirty="0"/>
          </a:p>
        </p:txBody>
      </p:sp>
      <p:sp>
        <p:nvSpPr>
          <p:cNvPr id="6" name="Text Placeholder 5">
            <a:extLst>
              <a:ext uri="{FF2B5EF4-FFF2-40B4-BE49-F238E27FC236}">
                <a16:creationId xmlns:a16="http://schemas.microsoft.com/office/drawing/2014/main" id="{10C8C770-803B-FAC6-D1CC-A2DFE6C43710}"/>
              </a:ext>
            </a:extLst>
          </p:cNvPr>
          <p:cNvSpPr>
            <a:spLocks noGrp="1"/>
          </p:cNvSpPr>
          <p:nvPr>
            <p:ph type="body" sz="quarter" idx="19"/>
          </p:nvPr>
        </p:nvSpPr>
        <p:spPr>
          <a:xfrm>
            <a:off x="6329360" y="472365"/>
            <a:ext cx="5023490" cy="803654"/>
          </a:xfrm>
        </p:spPr>
        <p:txBody>
          <a:bodyPr/>
          <a:lstStyle/>
          <a:p>
            <a:pPr>
              <a:lnSpc>
                <a:spcPts val="2900"/>
              </a:lnSpc>
            </a:pPr>
            <a:r>
              <a:rPr lang="en-US" dirty="0"/>
              <a:t>De 9 belangrijkste stappen van het Canvas voor storytelling. Let op: stap 4 is opgesplitst in drie delen: </a:t>
            </a:r>
          </a:p>
          <a:p>
            <a:pPr>
              <a:lnSpc>
                <a:spcPts val="2900"/>
              </a:lnSpc>
            </a:pPr>
            <a:endParaRPr lang="en-US" dirty="0"/>
          </a:p>
        </p:txBody>
      </p:sp>
      <p:cxnSp>
        <p:nvCxnSpPr>
          <p:cNvPr id="2" name="Straight Connector 1">
            <a:extLst>
              <a:ext uri="{FF2B5EF4-FFF2-40B4-BE49-F238E27FC236}">
                <a16:creationId xmlns:a16="http://schemas.microsoft.com/office/drawing/2014/main" id="{19E50C06-9884-237F-D4D8-4C87F1640713}"/>
              </a:ext>
            </a:extLst>
          </p:cNvPr>
          <p:cNvCxnSpPr>
            <a:cxnSpLocks/>
          </p:cNvCxnSpPr>
          <p:nvPr/>
        </p:nvCxnSpPr>
        <p:spPr>
          <a:xfrm>
            <a:off x="5943600" y="0"/>
            <a:ext cx="0" cy="1628775"/>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F69EC0F8-799F-1CB5-A4EE-BA031D2742D3}"/>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31</a:t>
            </a:fld>
            <a:endParaRPr lang="fr-CA" sz="1200" dirty="0"/>
          </a:p>
        </p:txBody>
      </p:sp>
      <p:sp>
        <p:nvSpPr>
          <p:cNvPr id="3" name="Text Placeholder 4">
            <a:extLst>
              <a:ext uri="{FF2B5EF4-FFF2-40B4-BE49-F238E27FC236}">
                <a16:creationId xmlns:a16="http://schemas.microsoft.com/office/drawing/2014/main" id="{16C6C7D0-42B6-1EDB-CFAC-87D1B0005F4F}"/>
              </a:ext>
            </a:extLst>
          </p:cNvPr>
          <p:cNvSpPr txBox="1">
            <a:spLocks/>
          </p:cNvSpPr>
          <p:nvPr/>
        </p:nvSpPr>
        <p:spPr>
          <a:xfrm>
            <a:off x="653780" y="2371724"/>
            <a:ext cx="10699069" cy="4239051"/>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340"/>
              </a:lnSpc>
              <a:buClr>
                <a:srgbClr val="459597"/>
              </a:buClr>
              <a:buFont typeface="+mj-lt"/>
              <a:buAutoNum type="arabicPeriod" startAt="4"/>
            </a:pPr>
            <a:r>
              <a:rPr lang="en-GB" sz="2200" b="1" dirty="0">
                <a:solidFill>
                  <a:srgbClr val="EC7C69"/>
                </a:solidFill>
                <a:ea typeface="+mn-lt"/>
                <a:cs typeface="+mn-lt"/>
              </a:rPr>
              <a:t>INGREDIËNTEN </a:t>
            </a:r>
            <a:r>
              <a:rPr lang="en-GB" sz="2200" dirty="0">
                <a:solidFill>
                  <a:srgbClr val="414141"/>
                </a:solidFill>
                <a:ea typeface="+mn-lt"/>
                <a:cs typeface="+mn-lt"/>
              </a:rPr>
              <a:t>- Probeer argumenten te bedenken die uw publiek van gedachten kunnen doen veranderen, en zorg ervoor dat u een lijst hebt met rationele, emotionele en/of ethische punten. Wat is uw 'bewijs'? Hebt u voorbeelden of anekdotes? Zoek degene die uw publiek zullen aanspreken. Er zijn verschillende belangrijke ingrediënten die u kunt gebruiken om de reis van uw publiek door het verhaal uit te stippelen. Neem samen met uw team de tijd om een groot aantal van deze ingrediënten te bedenken. Maak u nog geen zorgen over de volgorde, probeer gewoon zoveel mogelijk te bedenken.</a:t>
            </a:r>
          </a:p>
          <a:p>
            <a:pPr marL="457200" indent="-457200">
              <a:lnSpc>
                <a:spcPts val="2340"/>
              </a:lnSpc>
              <a:buClr>
                <a:srgbClr val="459597"/>
              </a:buClr>
              <a:buFont typeface="+mj-lt"/>
              <a:buAutoNum type="arabicPeriod" startAt="4"/>
            </a:pPr>
            <a:endParaRPr lang="en-GB" sz="2200" dirty="0">
              <a:solidFill>
                <a:srgbClr val="414141"/>
              </a:solidFill>
              <a:ea typeface="+mn-lt"/>
              <a:cs typeface="+mn-lt"/>
            </a:endParaRPr>
          </a:p>
          <a:p>
            <a:pPr marL="457200" indent="-457200">
              <a:lnSpc>
                <a:spcPts val="2340"/>
              </a:lnSpc>
              <a:buClr>
                <a:srgbClr val="459597"/>
              </a:buClr>
              <a:buFont typeface="+mj-lt"/>
              <a:buAutoNum type="arabicPeriod" startAt="4"/>
            </a:pPr>
            <a:endParaRPr lang="en-GB" sz="2200" dirty="0">
              <a:solidFill>
                <a:srgbClr val="414141"/>
              </a:solidFill>
            </a:endParaRPr>
          </a:p>
          <a:p>
            <a:pPr marL="228600" indent="-457200">
              <a:lnSpc>
                <a:spcPts val="2340"/>
              </a:lnSpc>
              <a:buClr>
                <a:srgbClr val="459597"/>
              </a:buClr>
              <a:buFont typeface="+mj-lt"/>
              <a:buAutoNum type="arabicPeriod" startAt="4"/>
            </a:pPr>
            <a:endParaRPr lang="en-US" sz="2200" dirty="0">
              <a:solidFill>
                <a:srgbClr val="414141"/>
              </a:solidFill>
            </a:endParaRPr>
          </a:p>
        </p:txBody>
      </p:sp>
      <p:sp>
        <p:nvSpPr>
          <p:cNvPr id="13" name="TextBox 12">
            <a:extLst>
              <a:ext uri="{FF2B5EF4-FFF2-40B4-BE49-F238E27FC236}">
                <a16:creationId xmlns:a16="http://schemas.microsoft.com/office/drawing/2014/main" id="{BC0CCAE2-D5CA-CCE0-732D-27725D71857C}"/>
              </a:ext>
            </a:extLst>
          </p:cNvPr>
          <p:cNvSpPr txBox="1"/>
          <p:nvPr/>
        </p:nvSpPr>
        <p:spPr>
          <a:xfrm>
            <a:off x="653780" y="6108636"/>
            <a:ext cx="6100762" cy="276999"/>
          </a:xfrm>
          <a:prstGeom prst="rect">
            <a:avLst/>
          </a:prstGeom>
          <a:noFill/>
        </p:spPr>
        <p:txBody>
          <a:bodyPr wrap="square">
            <a:spAutoFit/>
          </a:bodyPr>
          <a:lstStyle/>
          <a:p>
            <a:pPr indent="0"/>
            <a:r>
              <a:rPr lang="en-GB" sz="1200" dirty="0">
                <a:solidFill>
                  <a:srgbClr val="414141"/>
                </a:solidFill>
                <a:ea typeface="Calibri"/>
                <a:cs typeface="Calibri"/>
              </a:rPr>
              <a:t>Bron</a:t>
            </a:r>
            <a:r>
              <a:rPr lang="en-GB" sz="1200" b="1" dirty="0">
                <a:solidFill>
                  <a:srgbClr val="414141"/>
                </a:solidFill>
                <a:ea typeface="Calibri"/>
                <a:cs typeface="Calibri"/>
              </a:rPr>
              <a:t>:</a:t>
            </a:r>
            <a:r>
              <a:rPr lang="en-GB" sz="1200" dirty="0">
                <a:solidFill>
                  <a:srgbClr val="459597"/>
                </a:solidFill>
                <a:ea typeface="+mn-lt"/>
                <a:cs typeface="+mn-lt"/>
                <a:hlinkClick r:id="rId2">
                  <a:extLst>
                    <a:ext uri="{A12FA001-AC4F-418D-AE19-62706E023703}">
                      <ahyp:hlinkClr xmlns:ahyp="http://schemas.microsoft.com/office/drawing/2018/hyperlinkcolor" val="tx"/>
                    </a:ext>
                  </a:extLst>
                </a:hlinkClick>
              </a:rPr>
              <a:t> https://brucey.com.au/resources/storytelling-canvas</a:t>
            </a:r>
            <a:r>
              <a:rPr lang="en-GB" sz="1200" dirty="0">
                <a:solidFill>
                  <a:srgbClr val="459597"/>
                </a:solidFill>
                <a:ea typeface="+mn-lt"/>
                <a:cs typeface="+mn-lt"/>
              </a:rPr>
              <a:t> </a:t>
            </a:r>
          </a:p>
        </p:txBody>
      </p:sp>
    </p:spTree>
    <p:extLst>
      <p:ext uri="{BB962C8B-B14F-4D97-AF65-F5344CB8AC3E}">
        <p14:creationId xmlns:p14="http://schemas.microsoft.com/office/powerpoint/2010/main" val="1728324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24203-E836-A39A-77B3-E64862DE5D8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CC7A5C2-BCAB-FDCE-7DBA-CCBA5CCF9781}"/>
              </a:ext>
            </a:extLst>
          </p:cNvPr>
          <p:cNvSpPr>
            <a:spLocks noGrp="1"/>
          </p:cNvSpPr>
          <p:nvPr>
            <p:ph type="body" sz="quarter" idx="16"/>
          </p:nvPr>
        </p:nvSpPr>
        <p:spPr>
          <a:xfrm>
            <a:off x="653780" y="472365"/>
            <a:ext cx="4689745" cy="803654"/>
          </a:xfrm>
        </p:spPr>
        <p:txBody>
          <a:bodyPr/>
          <a:lstStyle/>
          <a:p>
            <a:pPr>
              <a:lnSpc>
                <a:spcPts val="3720"/>
              </a:lnSpc>
            </a:pPr>
            <a:r>
              <a:rPr lang="en-US" dirty="0"/>
              <a:t>Business Model Canvas is een werkplan</a:t>
            </a:r>
          </a:p>
          <a:p>
            <a:pPr>
              <a:lnSpc>
                <a:spcPts val="3720"/>
              </a:lnSpc>
            </a:pPr>
            <a:endParaRPr lang="en-US" dirty="0"/>
          </a:p>
        </p:txBody>
      </p:sp>
      <p:sp>
        <p:nvSpPr>
          <p:cNvPr id="6" name="Text Placeholder 5">
            <a:extLst>
              <a:ext uri="{FF2B5EF4-FFF2-40B4-BE49-F238E27FC236}">
                <a16:creationId xmlns:a16="http://schemas.microsoft.com/office/drawing/2014/main" id="{DB24C1EF-2D1E-F44C-737A-1E3AC3B63EC4}"/>
              </a:ext>
            </a:extLst>
          </p:cNvPr>
          <p:cNvSpPr>
            <a:spLocks noGrp="1"/>
          </p:cNvSpPr>
          <p:nvPr>
            <p:ph type="body" sz="quarter" idx="19"/>
          </p:nvPr>
        </p:nvSpPr>
        <p:spPr>
          <a:xfrm>
            <a:off x="6329360" y="472365"/>
            <a:ext cx="5023490" cy="803654"/>
          </a:xfrm>
        </p:spPr>
        <p:txBody>
          <a:bodyPr/>
          <a:lstStyle/>
          <a:p>
            <a:pPr>
              <a:lnSpc>
                <a:spcPts val="2900"/>
              </a:lnSpc>
            </a:pPr>
            <a:r>
              <a:rPr lang="en-US" dirty="0"/>
              <a:t>De 9 belangrijkste stappen van het Canvas voor storytelling. Let op: stap 4 is opgesplitst in drie delen: </a:t>
            </a:r>
          </a:p>
          <a:p>
            <a:pPr>
              <a:lnSpc>
                <a:spcPts val="2900"/>
              </a:lnSpc>
            </a:pPr>
            <a:endParaRPr lang="en-US" dirty="0"/>
          </a:p>
        </p:txBody>
      </p:sp>
      <p:cxnSp>
        <p:nvCxnSpPr>
          <p:cNvPr id="2" name="Straight Connector 1">
            <a:extLst>
              <a:ext uri="{FF2B5EF4-FFF2-40B4-BE49-F238E27FC236}">
                <a16:creationId xmlns:a16="http://schemas.microsoft.com/office/drawing/2014/main" id="{833167D3-1939-9B1B-13D8-3B0B34752ACD}"/>
              </a:ext>
            </a:extLst>
          </p:cNvPr>
          <p:cNvCxnSpPr>
            <a:cxnSpLocks/>
          </p:cNvCxnSpPr>
          <p:nvPr/>
        </p:nvCxnSpPr>
        <p:spPr>
          <a:xfrm>
            <a:off x="5943600" y="0"/>
            <a:ext cx="0" cy="1628775"/>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B54D4261-F989-681A-FC72-640CDB05531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32</a:t>
            </a:fld>
            <a:endParaRPr lang="fr-CA" sz="1200" dirty="0"/>
          </a:p>
        </p:txBody>
      </p:sp>
      <p:sp>
        <p:nvSpPr>
          <p:cNvPr id="3" name="Text Placeholder 4">
            <a:extLst>
              <a:ext uri="{FF2B5EF4-FFF2-40B4-BE49-F238E27FC236}">
                <a16:creationId xmlns:a16="http://schemas.microsoft.com/office/drawing/2014/main" id="{4530EAFF-1C59-1B8E-64A5-D3B814233AF9}"/>
              </a:ext>
            </a:extLst>
          </p:cNvPr>
          <p:cNvSpPr txBox="1">
            <a:spLocks/>
          </p:cNvSpPr>
          <p:nvPr/>
        </p:nvSpPr>
        <p:spPr>
          <a:xfrm>
            <a:off x="653781" y="2008084"/>
            <a:ext cx="10884440" cy="4239051"/>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340"/>
              </a:lnSpc>
              <a:buClr>
                <a:srgbClr val="459597"/>
              </a:buClr>
              <a:buFont typeface="+mj-lt"/>
              <a:buAutoNum type="arabicPeriod" startAt="4"/>
            </a:pPr>
            <a:r>
              <a:rPr lang="en-GB" sz="2200" b="1" dirty="0">
                <a:solidFill>
                  <a:srgbClr val="EC7C69"/>
                </a:solidFill>
                <a:ea typeface="+mn-lt"/>
                <a:cs typeface="+mn-lt"/>
              </a:rPr>
              <a:t>DE EMOTIONELE ROLLERCOASTER IN DRIE AKTEN </a:t>
            </a:r>
            <a:r>
              <a:rPr lang="en-GB" sz="2200" dirty="0">
                <a:solidFill>
                  <a:srgbClr val="414141"/>
                </a:solidFill>
                <a:ea typeface="+mn-lt"/>
                <a:cs typeface="+mn-lt"/>
              </a:rPr>
              <a:t>- Een goed verhaal is geen vlakke lijn; het kent ups en downs. Nu is het tijd om na te denken over hoe u uw eigen emotionele rollercoaster kunt ontwerpen. Waar ligt uw climaxmoment? Dat is het moment dat u wilt gebruiken om uw belangrijkste punt te maken. Zoals de meeste goede verhalen is het verhaalcanvas verdeeld in drie delen: een begin, een midden en een einde. In het begin zet je de toon. In het midden komt de kern van het verhaal. En aan het einde wil je je publiek achterlaten in een nieuwe gemoedstoestand. Verdeel de argumenten, voorbeelden en anekdotes. En voeg voor de zekerheid een beetje </a:t>
            </a:r>
            <a:r>
              <a:rPr lang="en-GB" sz="2200" dirty="0" err="1">
                <a:solidFill>
                  <a:srgbClr val="414141"/>
                </a:solidFill>
                <a:ea typeface="+mn-lt"/>
                <a:cs typeface="+mn-lt"/>
              </a:rPr>
              <a:t>humor</a:t>
            </a:r>
            <a:r>
              <a:rPr lang="en-GB" sz="2200" dirty="0">
                <a:solidFill>
                  <a:srgbClr val="414141"/>
                </a:solidFill>
                <a:ea typeface="+mn-lt"/>
                <a:cs typeface="+mn-lt"/>
              </a:rPr>
              <a:t> toe aan de drie delen. Bekijk nu nog eens de emotionele achtbaan. Volgt u uw idee nog steeds? Of wilt u het aanpassen?  Houd bij het ordenen van de verschillende onderdelen van uw verhaal rekening met verschillende luisterstijlen. Richt u eerst op de rationele, georganiseerde luisteraars; zij willen een duidelijk beeld krijgen van waar u het over hebt om te kunnen beslissen of ze überhaupt willen luisteren. Maar vergeet de anderen niet. Emotionele luisteraars zijn geduldiger, maar ze hebben wel emotie nodig, anders raken ze verveeld.</a:t>
            </a:r>
          </a:p>
          <a:p>
            <a:pPr marL="457200" indent="-457200">
              <a:lnSpc>
                <a:spcPts val="2340"/>
              </a:lnSpc>
              <a:buClr>
                <a:srgbClr val="459597"/>
              </a:buClr>
              <a:buFont typeface="+mj-lt"/>
              <a:buAutoNum type="arabicPeriod" startAt="4"/>
            </a:pPr>
            <a:endParaRPr lang="en-GB" sz="2200" dirty="0">
              <a:solidFill>
                <a:srgbClr val="414141"/>
              </a:solidFill>
              <a:ea typeface="+mn-lt"/>
              <a:cs typeface="+mn-lt"/>
            </a:endParaRPr>
          </a:p>
          <a:p>
            <a:pPr marL="457200" indent="-457200">
              <a:lnSpc>
                <a:spcPts val="2340"/>
              </a:lnSpc>
              <a:buClr>
                <a:srgbClr val="459597"/>
              </a:buClr>
              <a:buFont typeface="+mj-lt"/>
              <a:buAutoNum type="arabicPeriod" startAt="4"/>
            </a:pPr>
            <a:endParaRPr lang="en-GB" sz="2200" dirty="0">
              <a:solidFill>
                <a:srgbClr val="414141"/>
              </a:solidFill>
            </a:endParaRPr>
          </a:p>
          <a:p>
            <a:pPr marL="228600" indent="-457200">
              <a:lnSpc>
                <a:spcPts val="2340"/>
              </a:lnSpc>
              <a:buClr>
                <a:srgbClr val="459597"/>
              </a:buClr>
              <a:buFont typeface="+mj-lt"/>
              <a:buAutoNum type="arabicPeriod" startAt="4"/>
            </a:pPr>
            <a:endParaRPr lang="en-US" sz="2200" dirty="0">
              <a:solidFill>
                <a:srgbClr val="414141"/>
              </a:solidFill>
            </a:endParaRPr>
          </a:p>
        </p:txBody>
      </p:sp>
      <p:sp>
        <p:nvSpPr>
          <p:cNvPr id="13" name="TextBox 12">
            <a:extLst>
              <a:ext uri="{FF2B5EF4-FFF2-40B4-BE49-F238E27FC236}">
                <a16:creationId xmlns:a16="http://schemas.microsoft.com/office/drawing/2014/main" id="{F6B200F9-D540-84EF-CE7E-447C207D731C}"/>
              </a:ext>
            </a:extLst>
          </p:cNvPr>
          <p:cNvSpPr txBox="1"/>
          <p:nvPr/>
        </p:nvSpPr>
        <p:spPr>
          <a:xfrm>
            <a:off x="1110980" y="6316493"/>
            <a:ext cx="6100762" cy="276999"/>
          </a:xfrm>
          <a:prstGeom prst="rect">
            <a:avLst/>
          </a:prstGeom>
          <a:noFill/>
        </p:spPr>
        <p:txBody>
          <a:bodyPr wrap="square">
            <a:spAutoFit/>
          </a:bodyPr>
          <a:lstStyle/>
          <a:p>
            <a:pPr indent="0"/>
            <a:r>
              <a:rPr lang="en-GB" sz="1200" dirty="0">
                <a:solidFill>
                  <a:srgbClr val="414141"/>
                </a:solidFill>
                <a:ea typeface="Calibri"/>
                <a:cs typeface="Calibri"/>
              </a:rPr>
              <a:t>Bron</a:t>
            </a:r>
            <a:r>
              <a:rPr lang="en-GB" sz="1200" b="1" dirty="0">
                <a:solidFill>
                  <a:srgbClr val="414141"/>
                </a:solidFill>
                <a:ea typeface="Calibri"/>
                <a:cs typeface="Calibri"/>
              </a:rPr>
              <a:t>:</a:t>
            </a:r>
            <a:r>
              <a:rPr lang="en-GB" sz="1200" dirty="0">
                <a:solidFill>
                  <a:srgbClr val="459597"/>
                </a:solidFill>
                <a:ea typeface="+mn-lt"/>
                <a:cs typeface="+mn-lt"/>
                <a:hlinkClick r:id="rId2">
                  <a:extLst>
                    <a:ext uri="{A12FA001-AC4F-418D-AE19-62706E023703}">
                      <ahyp:hlinkClr xmlns:ahyp="http://schemas.microsoft.com/office/drawing/2018/hyperlinkcolor" val="tx"/>
                    </a:ext>
                  </a:extLst>
                </a:hlinkClick>
              </a:rPr>
              <a:t> https://brucey.com.au/resources/storytelling-canvas</a:t>
            </a:r>
            <a:r>
              <a:rPr lang="en-GB" sz="1200" dirty="0">
                <a:solidFill>
                  <a:srgbClr val="459597"/>
                </a:solidFill>
                <a:ea typeface="+mn-lt"/>
                <a:cs typeface="+mn-lt"/>
              </a:rPr>
              <a:t> </a:t>
            </a:r>
          </a:p>
        </p:txBody>
      </p:sp>
    </p:spTree>
    <p:extLst>
      <p:ext uri="{BB962C8B-B14F-4D97-AF65-F5344CB8AC3E}">
        <p14:creationId xmlns:p14="http://schemas.microsoft.com/office/powerpoint/2010/main" val="980146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42719-1DA9-B7E9-744D-3C2431542BE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E5BC4F8-F159-ACC4-C833-B412E10B702F}"/>
              </a:ext>
            </a:extLst>
          </p:cNvPr>
          <p:cNvSpPr>
            <a:spLocks noGrp="1"/>
          </p:cNvSpPr>
          <p:nvPr>
            <p:ph type="body" sz="quarter" idx="16"/>
          </p:nvPr>
        </p:nvSpPr>
        <p:spPr>
          <a:xfrm>
            <a:off x="653780" y="472365"/>
            <a:ext cx="4689745" cy="803654"/>
          </a:xfrm>
        </p:spPr>
        <p:txBody>
          <a:bodyPr/>
          <a:lstStyle/>
          <a:p>
            <a:pPr>
              <a:lnSpc>
                <a:spcPts val="3720"/>
              </a:lnSpc>
            </a:pPr>
            <a:r>
              <a:rPr lang="en-US" dirty="0"/>
              <a:t>Business Model Canvas is een werkplan</a:t>
            </a:r>
          </a:p>
          <a:p>
            <a:pPr>
              <a:lnSpc>
                <a:spcPts val="3720"/>
              </a:lnSpc>
            </a:pPr>
            <a:endParaRPr lang="en-US" dirty="0"/>
          </a:p>
        </p:txBody>
      </p:sp>
      <p:sp>
        <p:nvSpPr>
          <p:cNvPr id="6" name="Text Placeholder 5">
            <a:extLst>
              <a:ext uri="{FF2B5EF4-FFF2-40B4-BE49-F238E27FC236}">
                <a16:creationId xmlns:a16="http://schemas.microsoft.com/office/drawing/2014/main" id="{5D90D1B9-FBB2-620E-5D63-D9C0ACECE1A6}"/>
              </a:ext>
            </a:extLst>
          </p:cNvPr>
          <p:cNvSpPr>
            <a:spLocks noGrp="1"/>
          </p:cNvSpPr>
          <p:nvPr>
            <p:ph type="body" sz="quarter" idx="19"/>
          </p:nvPr>
        </p:nvSpPr>
        <p:spPr>
          <a:xfrm>
            <a:off x="6329360" y="472365"/>
            <a:ext cx="5023490" cy="803654"/>
          </a:xfrm>
        </p:spPr>
        <p:txBody>
          <a:bodyPr/>
          <a:lstStyle/>
          <a:p>
            <a:pPr>
              <a:lnSpc>
                <a:spcPts val="2900"/>
              </a:lnSpc>
            </a:pPr>
            <a:r>
              <a:rPr lang="en-US" dirty="0"/>
              <a:t>De 9 belangrijkste stappen van het Canvas voor storytelling. Let op: stap 4 is opgesplitst in drie delen: </a:t>
            </a:r>
          </a:p>
          <a:p>
            <a:pPr>
              <a:lnSpc>
                <a:spcPts val="2900"/>
              </a:lnSpc>
            </a:pPr>
            <a:endParaRPr lang="en-US" dirty="0"/>
          </a:p>
        </p:txBody>
      </p:sp>
      <p:cxnSp>
        <p:nvCxnSpPr>
          <p:cNvPr id="2" name="Straight Connector 1">
            <a:extLst>
              <a:ext uri="{FF2B5EF4-FFF2-40B4-BE49-F238E27FC236}">
                <a16:creationId xmlns:a16="http://schemas.microsoft.com/office/drawing/2014/main" id="{39B13DDD-A2CA-34FE-D8DD-12514367F115}"/>
              </a:ext>
            </a:extLst>
          </p:cNvPr>
          <p:cNvCxnSpPr>
            <a:cxnSpLocks/>
          </p:cNvCxnSpPr>
          <p:nvPr/>
        </p:nvCxnSpPr>
        <p:spPr>
          <a:xfrm>
            <a:off x="5943600" y="0"/>
            <a:ext cx="0" cy="1628775"/>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3E202ABB-237D-A1B1-9D90-3720C09CBA27}"/>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33</a:t>
            </a:fld>
            <a:endParaRPr lang="fr-CA" sz="1200" dirty="0"/>
          </a:p>
        </p:txBody>
      </p:sp>
      <p:sp>
        <p:nvSpPr>
          <p:cNvPr id="3" name="Text Placeholder 4">
            <a:extLst>
              <a:ext uri="{FF2B5EF4-FFF2-40B4-BE49-F238E27FC236}">
                <a16:creationId xmlns:a16="http://schemas.microsoft.com/office/drawing/2014/main" id="{F68DE24E-8B91-716D-8D08-FE31945A9C06}"/>
              </a:ext>
            </a:extLst>
          </p:cNvPr>
          <p:cNvSpPr txBox="1">
            <a:spLocks/>
          </p:cNvSpPr>
          <p:nvPr/>
        </p:nvSpPr>
        <p:spPr>
          <a:xfrm>
            <a:off x="653781" y="2008084"/>
            <a:ext cx="10884440" cy="4239051"/>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340"/>
              </a:lnSpc>
              <a:buClr>
                <a:srgbClr val="459597"/>
              </a:buClr>
              <a:buFont typeface="+mj-lt"/>
              <a:buAutoNum type="arabicPeriod" startAt="4"/>
            </a:pPr>
            <a:r>
              <a:rPr lang="en-GB" sz="2200" b="1" dirty="0">
                <a:solidFill>
                  <a:srgbClr val="EC7C69"/>
                </a:solidFill>
                <a:ea typeface="+mn-lt"/>
                <a:cs typeface="+mn-lt"/>
              </a:rPr>
              <a:t>VOORAF </a:t>
            </a:r>
            <a:r>
              <a:rPr lang="en-GB" sz="2200" dirty="0">
                <a:solidFill>
                  <a:srgbClr val="414141"/>
                </a:solidFill>
                <a:ea typeface="+mn-lt"/>
                <a:cs typeface="+mn-lt"/>
              </a:rPr>
              <a:t>- Om betekenisvol te zijn, moet uw verhaal uw publiek op een of andere manier veranderen. Hun overtuigingen, emoties of kennis moeten zijn getransformeerd tegen de tijd dat u klaar bent. Wat voelen, denken, weten, willen enz. uw toehoorders over de onderwerpen in uw verhaal voordat ze het horen? Ook hier kunt u weer verwijzen naar uw persona en naar de customer journey.</a:t>
            </a:r>
          </a:p>
          <a:p>
            <a:pPr marL="457200" indent="-457200">
              <a:lnSpc>
                <a:spcPts val="2340"/>
              </a:lnSpc>
              <a:buClr>
                <a:srgbClr val="459597"/>
              </a:buClr>
              <a:buFont typeface="+mj-lt"/>
              <a:buAutoNum type="arabicPeriod" startAt="4"/>
            </a:pPr>
            <a:endParaRPr lang="en-GB" sz="2200" dirty="0">
              <a:solidFill>
                <a:srgbClr val="414141"/>
              </a:solidFill>
              <a:ea typeface="+mn-lt"/>
              <a:cs typeface="+mn-lt"/>
            </a:endParaRPr>
          </a:p>
          <a:p>
            <a:pPr marL="457200" indent="-457200">
              <a:lnSpc>
                <a:spcPts val="2340"/>
              </a:lnSpc>
              <a:buClr>
                <a:srgbClr val="459597"/>
              </a:buClr>
              <a:buFont typeface="+mj-lt"/>
              <a:buAutoNum type="arabicPeriod" startAt="4"/>
            </a:pPr>
            <a:r>
              <a:rPr lang="en-GB" sz="2200" b="1" dirty="0">
                <a:solidFill>
                  <a:srgbClr val="EC7C69"/>
                </a:solidFill>
                <a:ea typeface="+mn-lt"/>
                <a:cs typeface="+mn-lt"/>
              </a:rPr>
              <a:t>ZET DE SCÈNE </a:t>
            </a:r>
            <a:r>
              <a:rPr lang="en-GB" sz="2200" dirty="0">
                <a:solidFill>
                  <a:srgbClr val="414141"/>
                </a:solidFill>
                <a:ea typeface="+mn-lt"/>
                <a:cs typeface="+mn-lt"/>
              </a:rPr>
              <a:t>- Creëer een context (gebaseerd op emotie, ethiek of feiten) die het publiek helpt om in de stemming te komen. Het is belangrijk om vroeg de aandacht van uw publiek te trekken.</a:t>
            </a:r>
          </a:p>
          <a:p>
            <a:pPr marL="457200" indent="-457200">
              <a:lnSpc>
                <a:spcPts val="2340"/>
              </a:lnSpc>
              <a:buClr>
                <a:srgbClr val="459597"/>
              </a:buClr>
              <a:buFont typeface="+mj-lt"/>
              <a:buAutoNum type="arabicPeriod" startAt="4"/>
            </a:pPr>
            <a:endParaRPr lang="en-GB" sz="2200" dirty="0">
              <a:solidFill>
                <a:srgbClr val="414141"/>
              </a:solidFill>
              <a:ea typeface="+mn-lt"/>
              <a:cs typeface="+mn-lt"/>
            </a:endParaRPr>
          </a:p>
          <a:p>
            <a:pPr marL="457200" indent="-457200">
              <a:lnSpc>
                <a:spcPts val="2340"/>
              </a:lnSpc>
              <a:buClr>
                <a:srgbClr val="459597"/>
              </a:buClr>
              <a:buFont typeface="+mj-lt"/>
              <a:buAutoNum type="arabicPeriod" startAt="4"/>
            </a:pPr>
            <a:r>
              <a:rPr lang="en-GB" sz="2200" b="1" dirty="0">
                <a:solidFill>
                  <a:srgbClr val="EC7C69"/>
                </a:solidFill>
                <a:ea typeface="+mn-lt"/>
                <a:cs typeface="+mn-lt"/>
              </a:rPr>
              <a:t>MAAK UW PUNT DUIDELIJK </a:t>
            </a:r>
            <a:r>
              <a:rPr lang="en-GB" sz="2200" dirty="0">
                <a:solidFill>
                  <a:srgbClr val="414141"/>
                </a:solidFill>
                <a:ea typeface="+mn-lt"/>
                <a:cs typeface="+mn-lt"/>
              </a:rPr>
              <a:t>- Wat is de belangrijkste boodschap die u wilt overbrengen en die zal helpen om een verandering in de houding van het publiek teweeg te brengen?</a:t>
            </a:r>
          </a:p>
          <a:p>
            <a:pPr marL="457200" indent="-457200">
              <a:lnSpc>
                <a:spcPts val="2340"/>
              </a:lnSpc>
              <a:buClr>
                <a:srgbClr val="459597"/>
              </a:buClr>
              <a:buFont typeface="+mj-lt"/>
              <a:buAutoNum type="arabicPeriod" startAt="4"/>
            </a:pPr>
            <a:endParaRPr lang="en-GB" sz="2200" dirty="0">
              <a:solidFill>
                <a:srgbClr val="414141"/>
              </a:solidFill>
              <a:ea typeface="+mn-lt"/>
              <a:cs typeface="+mn-lt"/>
            </a:endParaRPr>
          </a:p>
          <a:p>
            <a:pPr marL="457200" indent="-457200">
              <a:lnSpc>
                <a:spcPts val="2340"/>
              </a:lnSpc>
              <a:buClr>
                <a:srgbClr val="459597"/>
              </a:buClr>
              <a:buFont typeface="+mj-lt"/>
              <a:buAutoNum type="arabicPeriod" startAt="4"/>
            </a:pPr>
            <a:endParaRPr lang="en-GB" sz="2200" dirty="0">
              <a:solidFill>
                <a:srgbClr val="414141"/>
              </a:solidFill>
            </a:endParaRPr>
          </a:p>
          <a:p>
            <a:pPr marL="228600" indent="-457200">
              <a:lnSpc>
                <a:spcPts val="2340"/>
              </a:lnSpc>
              <a:buClr>
                <a:srgbClr val="459597"/>
              </a:buClr>
              <a:buFont typeface="+mj-lt"/>
              <a:buAutoNum type="arabicPeriod" startAt="4"/>
            </a:pPr>
            <a:endParaRPr lang="en-US" sz="2200" dirty="0">
              <a:solidFill>
                <a:srgbClr val="414141"/>
              </a:solidFill>
            </a:endParaRPr>
          </a:p>
        </p:txBody>
      </p:sp>
      <p:sp>
        <p:nvSpPr>
          <p:cNvPr id="13" name="TextBox 12">
            <a:extLst>
              <a:ext uri="{FF2B5EF4-FFF2-40B4-BE49-F238E27FC236}">
                <a16:creationId xmlns:a16="http://schemas.microsoft.com/office/drawing/2014/main" id="{AC1CCBC7-74A5-130A-414A-D612284C8EEB}"/>
              </a:ext>
            </a:extLst>
          </p:cNvPr>
          <p:cNvSpPr txBox="1"/>
          <p:nvPr/>
        </p:nvSpPr>
        <p:spPr>
          <a:xfrm>
            <a:off x="1110980" y="6316493"/>
            <a:ext cx="6100762" cy="276999"/>
          </a:xfrm>
          <a:prstGeom prst="rect">
            <a:avLst/>
          </a:prstGeom>
          <a:noFill/>
        </p:spPr>
        <p:txBody>
          <a:bodyPr wrap="square">
            <a:spAutoFit/>
          </a:bodyPr>
          <a:lstStyle/>
          <a:p>
            <a:pPr indent="0"/>
            <a:r>
              <a:rPr lang="en-GB" sz="1200" dirty="0">
                <a:solidFill>
                  <a:srgbClr val="414141"/>
                </a:solidFill>
                <a:ea typeface="Calibri"/>
                <a:cs typeface="Calibri"/>
              </a:rPr>
              <a:t>Bron</a:t>
            </a:r>
            <a:r>
              <a:rPr lang="en-GB" sz="1200" b="1" dirty="0">
                <a:solidFill>
                  <a:srgbClr val="414141"/>
                </a:solidFill>
                <a:ea typeface="Calibri"/>
                <a:cs typeface="Calibri"/>
              </a:rPr>
              <a:t>:</a:t>
            </a:r>
            <a:r>
              <a:rPr lang="en-GB" sz="1200" dirty="0">
                <a:solidFill>
                  <a:srgbClr val="459597"/>
                </a:solidFill>
                <a:ea typeface="+mn-lt"/>
                <a:cs typeface="+mn-lt"/>
                <a:hlinkClick r:id="rId2">
                  <a:extLst>
                    <a:ext uri="{A12FA001-AC4F-418D-AE19-62706E023703}">
                      <ahyp:hlinkClr xmlns:ahyp="http://schemas.microsoft.com/office/drawing/2018/hyperlinkcolor" val="tx"/>
                    </a:ext>
                  </a:extLst>
                </a:hlinkClick>
              </a:rPr>
              <a:t> https://brucey.com.au/resources/storytelling-canvas</a:t>
            </a:r>
            <a:r>
              <a:rPr lang="en-GB" sz="1200" dirty="0">
                <a:solidFill>
                  <a:srgbClr val="459597"/>
                </a:solidFill>
                <a:ea typeface="+mn-lt"/>
                <a:cs typeface="+mn-lt"/>
              </a:rPr>
              <a:t> </a:t>
            </a:r>
          </a:p>
        </p:txBody>
      </p:sp>
    </p:spTree>
    <p:extLst>
      <p:ext uri="{BB962C8B-B14F-4D97-AF65-F5344CB8AC3E}">
        <p14:creationId xmlns:p14="http://schemas.microsoft.com/office/powerpoint/2010/main" val="2572110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3DD2-64BE-A9DB-94FC-20C3743B482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1C03B41-0393-E5B6-B975-E0E50674B2FC}"/>
              </a:ext>
            </a:extLst>
          </p:cNvPr>
          <p:cNvSpPr>
            <a:spLocks noGrp="1"/>
          </p:cNvSpPr>
          <p:nvPr>
            <p:ph type="body" sz="quarter" idx="16"/>
          </p:nvPr>
        </p:nvSpPr>
        <p:spPr>
          <a:xfrm>
            <a:off x="653780" y="472365"/>
            <a:ext cx="4689745" cy="803654"/>
          </a:xfrm>
        </p:spPr>
        <p:txBody>
          <a:bodyPr/>
          <a:lstStyle/>
          <a:p>
            <a:pPr>
              <a:lnSpc>
                <a:spcPts val="3720"/>
              </a:lnSpc>
            </a:pPr>
            <a:r>
              <a:rPr lang="en-US" dirty="0"/>
              <a:t>Business Model Canvas is een werkplan</a:t>
            </a:r>
          </a:p>
          <a:p>
            <a:pPr>
              <a:lnSpc>
                <a:spcPts val="3720"/>
              </a:lnSpc>
            </a:pPr>
            <a:endParaRPr lang="en-US" dirty="0"/>
          </a:p>
        </p:txBody>
      </p:sp>
      <p:sp>
        <p:nvSpPr>
          <p:cNvPr id="6" name="Text Placeholder 5">
            <a:extLst>
              <a:ext uri="{FF2B5EF4-FFF2-40B4-BE49-F238E27FC236}">
                <a16:creationId xmlns:a16="http://schemas.microsoft.com/office/drawing/2014/main" id="{3B8CEC35-AEA6-C03B-BAFF-6C2C0668BEC4}"/>
              </a:ext>
            </a:extLst>
          </p:cNvPr>
          <p:cNvSpPr>
            <a:spLocks noGrp="1"/>
          </p:cNvSpPr>
          <p:nvPr>
            <p:ph type="body" sz="quarter" idx="19"/>
          </p:nvPr>
        </p:nvSpPr>
        <p:spPr>
          <a:xfrm>
            <a:off x="6329360" y="472365"/>
            <a:ext cx="5023490" cy="803654"/>
          </a:xfrm>
        </p:spPr>
        <p:txBody>
          <a:bodyPr/>
          <a:lstStyle/>
          <a:p>
            <a:pPr>
              <a:lnSpc>
                <a:spcPts val="2900"/>
              </a:lnSpc>
            </a:pPr>
            <a:r>
              <a:rPr lang="en-US" dirty="0"/>
              <a:t>De 9 belangrijkste stappen van het Canvas voor storytelling. Let op: stap 4 is opgesplitst in drie delen: </a:t>
            </a:r>
          </a:p>
          <a:p>
            <a:pPr>
              <a:lnSpc>
                <a:spcPts val="2900"/>
              </a:lnSpc>
            </a:pPr>
            <a:endParaRPr lang="en-US" dirty="0"/>
          </a:p>
        </p:txBody>
      </p:sp>
      <p:cxnSp>
        <p:nvCxnSpPr>
          <p:cNvPr id="2" name="Straight Connector 1">
            <a:extLst>
              <a:ext uri="{FF2B5EF4-FFF2-40B4-BE49-F238E27FC236}">
                <a16:creationId xmlns:a16="http://schemas.microsoft.com/office/drawing/2014/main" id="{A2BEFBFB-0EC0-9665-8ABC-D102314A7F05}"/>
              </a:ext>
            </a:extLst>
          </p:cNvPr>
          <p:cNvCxnSpPr>
            <a:cxnSpLocks/>
          </p:cNvCxnSpPr>
          <p:nvPr/>
        </p:nvCxnSpPr>
        <p:spPr>
          <a:xfrm>
            <a:off x="5943600" y="0"/>
            <a:ext cx="0" cy="1628775"/>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17F47F28-EC22-518F-61D9-01D97CC1137B}"/>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34</a:t>
            </a:fld>
            <a:endParaRPr lang="fr-CA" sz="1200" dirty="0"/>
          </a:p>
        </p:txBody>
      </p:sp>
      <p:sp>
        <p:nvSpPr>
          <p:cNvPr id="3" name="Text Placeholder 4">
            <a:extLst>
              <a:ext uri="{FF2B5EF4-FFF2-40B4-BE49-F238E27FC236}">
                <a16:creationId xmlns:a16="http://schemas.microsoft.com/office/drawing/2014/main" id="{EA97B9B3-3D9C-FC20-97F8-B6F8E6592751}"/>
              </a:ext>
            </a:extLst>
          </p:cNvPr>
          <p:cNvSpPr txBox="1">
            <a:spLocks/>
          </p:cNvSpPr>
          <p:nvPr/>
        </p:nvSpPr>
        <p:spPr>
          <a:xfrm>
            <a:off x="653781" y="2271713"/>
            <a:ext cx="10884440" cy="3975422"/>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340"/>
              </a:lnSpc>
              <a:buClr>
                <a:srgbClr val="459597"/>
              </a:buClr>
              <a:buFont typeface="+mj-lt"/>
              <a:buAutoNum type="arabicPeriod" startAt="7"/>
            </a:pPr>
            <a:r>
              <a:rPr lang="en-GB" sz="2200" b="1" dirty="0">
                <a:solidFill>
                  <a:srgbClr val="EC7C69"/>
                </a:solidFill>
                <a:ea typeface="+mn-lt"/>
                <a:cs typeface="+mn-lt"/>
              </a:rPr>
              <a:t>CONCLUSIE </a:t>
            </a:r>
            <a:r>
              <a:rPr lang="en-GB" sz="2200" dirty="0">
                <a:solidFill>
                  <a:srgbClr val="414141"/>
                </a:solidFill>
                <a:ea typeface="+mn-lt"/>
                <a:cs typeface="+mn-lt"/>
              </a:rPr>
              <a:t>- Hoe sluit u het verhaal af? Wat is uw oproep tot actie?</a:t>
            </a:r>
          </a:p>
          <a:p>
            <a:pPr marL="457200" indent="-457200">
              <a:lnSpc>
                <a:spcPts val="2340"/>
              </a:lnSpc>
              <a:buClr>
                <a:srgbClr val="459597"/>
              </a:buClr>
              <a:buFont typeface="+mj-lt"/>
              <a:buAutoNum type="arabicPeriod" startAt="7"/>
            </a:pPr>
            <a:endParaRPr lang="en-GB" sz="2200" dirty="0">
              <a:solidFill>
                <a:srgbClr val="414141"/>
              </a:solidFill>
              <a:ea typeface="+mn-lt"/>
              <a:cs typeface="+mn-lt"/>
            </a:endParaRPr>
          </a:p>
          <a:p>
            <a:pPr marL="457200" indent="-457200">
              <a:lnSpc>
                <a:spcPts val="2340"/>
              </a:lnSpc>
              <a:buClr>
                <a:srgbClr val="459597"/>
              </a:buClr>
              <a:buFont typeface="+mj-lt"/>
              <a:buAutoNum type="arabicPeriod" startAt="7"/>
            </a:pPr>
            <a:r>
              <a:rPr lang="en-GB" sz="2200" b="1" dirty="0">
                <a:solidFill>
                  <a:srgbClr val="EC7C69"/>
                </a:solidFill>
                <a:ea typeface="+mn-lt"/>
                <a:cs typeface="+mn-lt"/>
              </a:rPr>
              <a:t>NA </a:t>
            </a:r>
            <a:r>
              <a:rPr lang="en-GB" sz="2200" dirty="0">
                <a:solidFill>
                  <a:srgbClr val="414141"/>
                </a:solidFill>
                <a:ea typeface="+mn-lt"/>
                <a:cs typeface="+mn-lt"/>
              </a:rPr>
              <a:t>- Hoe voelen, denken, weten, willen enz. de toehoorders zich nadat ze het verhaal hebben gehoord? Wees specifiek.</a:t>
            </a:r>
          </a:p>
          <a:p>
            <a:pPr marL="457200" indent="-457200">
              <a:lnSpc>
                <a:spcPts val="2340"/>
              </a:lnSpc>
              <a:buClr>
                <a:srgbClr val="459597"/>
              </a:buClr>
              <a:buFont typeface="+mj-lt"/>
              <a:buAutoNum type="arabicPeriod" startAt="7"/>
            </a:pPr>
            <a:endParaRPr lang="en-GB" sz="2200" dirty="0">
              <a:solidFill>
                <a:srgbClr val="414141"/>
              </a:solidFill>
              <a:ea typeface="+mn-lt"/>
              <a:cs typeface="+mn-lt"/>
            </a:endParaRPr>
          </a:p>
          <a:p>
            <a:pPr marL="457200" indent="-457200">
              <a:lnSpc>
                <a:spcPts val="2340"/>
              </a:lnSpc>
              <a:buClr>
                <a:srgbClr val="459597"/>
              </a:buClr>
              <a:buFont typeface="+mj-lt"/>
              <a:buAutoNum type="arabicPeriod" startAt="7"/>
            </a:pPr>
            <a:r>
              <a:rPr lang="en-GB" sz="2200" b="1" dirty="0">
                <a:solidFill>
                  <a:srgbClr val="EC7C69"/>
                </a:solidFill>
                <a:ea typeface="+mn-lt"/>
                <a:cs typeface="+mn-lt"/>
              </a:rPr>
              <a:t>BLUEPRINT </a:t>
            </a:r>
            <a:r>
              <a:rPr lang="en-GB" sz="2200" dirty="0">
                <a:solidFill>
                  <a:srgbClr val="414141"/>
                </a:solidFill>
                <a:ea typeface="+mn-lt"/>
                <a:cs typeface="+mn-lt"/>
              </a:rPr>
              <a:t>- Goed werk - je hebt nu de blauwdruk van je verhaal. Dat is de eerste stap. Ga nu aan de slag met schrijven en test het met een kritisch publiek om te begrijpen waar het het meest resoneert en waar mensen hun interesse verloren. </a:t>
            </a:r>
          </a:p>
          <a:p>
            <a:pPr marL="457200" indent="-457200">
              <a:lnSpc>
                <a:spcPts val="2340"/>
              </a:lnSpc>
              <a:buClr>
                <a:srgbClr val="459597"/>
              </a:buClr>
              <a:buFont typeface="+mj-lt"/>
              <a:buAutoNum type="arabicPeriod" startAt="7"/>
            </a:pPr>
            <a:endParaRPr lang="en-GB" sz="2200" dirty="0">
              <a:solidFill>
                <a:srgbClr val="414141"/>
              </a:solidFill>
              <a:ea typeface="+mn-lt"/>
              <a:cs typeface="+mn-lt"/>
            </a:endParaRPr>
          </a:p>
          <a:p>
            <a:pPr marL="457200" indent="-457200">
              <a:lnSpc>
                <a:spcPts val="2340"/>
              </a:lnSpc>
              <a:buClr>
                <a:srgbClr val="459597"/>
              </a:buClr>
              <a:buFont typeface="+mj-lt"/>
              <a:buAutoNum type="arabicPeriod" startAt="7"/>
            </a:pPr>
            <a:endParaRPr lang="en-GB" sz="2200" dirty="0">
              <a:solidFill>
                <a:srgbClr val="414141"/>
              </a:solidFill>
              <a:ea typeface="+mn-lt"/>
              <a:cs typeface="+mn-lt"/>
            </a:endParaRPr>
          </a:p>
          <a:p>
            <a:pPr marL="457200" indent="-457200">
              <a:lnSpc>
                <a:spcPts val="2340"/>
              </a:lnSpc>
              <a:buClr>
                <a:srgbClr val="459597"/>
              </a:buClr>
              <a:buFont typeface="+mj-lt"/>
              <a:buAutoNum type="arabicPeriod" startAt="7"/>
            </a:pPr>
            <a:endParaRPr lang="en-GB" sz="2200" dirty="0">
              <a:solidFill>
                <a:srgbClr val="414141"/>
              </a:solidFill>
            </a:endParaRPr>
          </a:p>
          <a:p>
            <a:pPr marL="228600" indent="-457200">
              <a:lnSpc>
                <a:spcPts val="2340"/>
              </a:lnSpc>
              <a:buClr>
                <a:srgbClr val="459597"/>
              </a:buClr>
              <a:buFont typeface="+mj-lt"/>
              <a:buAutoNum type="arabicPeriod" startAt="7"/>
            </a:pPr>
            <a:endParaRPr lang="en-US" sz="2200" dirty="0">
              <a:solidFill>
                <a:srgbClr val="414141"/>
              </a:solidFill>
            </a:endParaRPr>
          </a:p>
        </p:txBody>
      </p:sp>
      <p:sp>
        <p:nvSpPr>
          <p:cNvPr id="13" name="TextBox 12">
            <a:extLst>
              <a:ext uri="{FF2B5EF4-FFF2-40B4-BE49-F238E27FC236}">
                <a16:creationId xmlns:a16="http://schemas.microsoft.com/office/drawing/2014/main" id="{EC151C7E-F130-6089-91E4-480CD7DE869F}"/>
              </a:ext>
            </a:extLst>
          </p:cNvPr>
          <p:cNvSpPr txBox="1"/>
          <p:nvPr/>
        </p:nvSpPr>
        <p:spPr>
          <a:xfrm>
            <a:off x="1110980" y="6316493"/>
            <a:ext cx="6100762" cy="276999"/>
          </a:xfrm>
          <a:prstGeom prst="rect">
            <a:avLst/>
          </a:prstGeom>
          <a:noFill/>
        </p:spPr>
        <p:txBody>
          <a:bodyPr wrap="square">
            <a:spAutoFit/>
          </a:bodyPr>
          <a:lstStyle/>
          <a:p>
            <a:pPr indent="0"/>
            <a:r>
              <a:rPr lang="en-GB" sz="1200" dirty="0">
                <a:solidFill>
                  <a:srgbClr val="414141"/>
                </a:solidFill>
                <a:ea typeface="Calibri"/>
                <a:cs typeface="Calibri"/>
              </a:rPr>
              <a:t>Bron</a:t>
            </a:r>
            <a:r>
              <a:rPr lang="en-GB" sz="1200" b="1" dirty="0">
                <a:solidFill>
                  <a:srgbClr val="414141"/>
                </a:solidFill>
                <a:ea typeface="Calibri"/>
                <a:cs typeface="Calibri"/>
              </a:rPr>
              <a:t>:</a:t>
            </a:r>
            <a:r>
              <a:rPr lang="en-GB" sz="1200" dirty="0">
                <a:solidFill>
                  <a:srgbClr val="459597"/>
                </a:solidFill>
                <a:ea typeface="+mn-lt"/>
                <a:cs typeface="+mn-lt"/>
                <a:hlinkClick r:id="rId2">
                  <a:extLst>
                    <a:ext uri="{A12FA001-AC4F-418D-AE19-62706E023703}">
                      <ahyp:hlinkClr xmlns:ahyp="http://schemas.microsoft.com/office/drawing/2018/hyperlinkcolor" val="tx"/>
                    </a:ext>
                  </a:extLst>
                </a:hlinkClick>
              </a:rPr>
              <a:t> https://brucey.com.au/resources/storytelling-canvas</a:t>
            </a:r>
            <a:r>
              <a:rPr lang="en-GB" sz="1200" dirty="0">
                <a:solidFill>
                  <a:srgbClr val="459597"/>
                </a:solidFill>
                <a:ea typeface="+mn-lt"/>
                <a:cs typeface="+mn-lt"/>
              </a:rPr>
              <a:t> </a:t>
            </a:r>
          </a:p>
        </p:txBody>
      </p:sp>
    </p:spTree>
    <p:extLst>
      <p:ext uri="{BB962C8B-B14F-4D97-AF65-F5344CB8AC3E}">
        <p14:creationId xmlns:p14="http://schemas.microsoft.com/office/powerpoint/2010/main" val="1682832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F807B-74A4-F20E-B7EE-BAFA1536E35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006C178-3586-8C2F-5B17-3461308D35F8}"/>
              </a:ext>
            </a:extLst>
          </p:cNvPr>
          <p:cNvSpPr>
            <a:spLocks noGrp="1"/>
          </p:cNvSpPr>
          <p:nvPr>
            <p:ph type="body" sz="quarter" idx="16"/>
          </p:nvPr>
        </p:nvSpPr>
        <p:spPr>
          <a:xfrm>
            <a:off x="653780" y="472365"/>
            <a:ext cx="9551577" cy="803654"/>
          </a:xfrm>
        </p:spPr>
        <p:txBody>
          <a:bodyPr/>
          <a:lstStyle/>
          <a:p>
            <a:pPr>
              <a:lnSpc>
                <a:spcPts val="3720"/>
              </a:lnSpc>
            </a:pPr>
            <a:r>
              <a:rPr lang="en-US" dirty="0"/>
              <a:t>Business Model Canvas is een werkplan</a:t>
            </a:r>
          </a:p>
          <a:p>
            <a:pPr>
              <a:lnSpc>
                <a:spcPts val="3720"/>
              </a:lnSpc>
            </a:pPr>
            <a:endParaRPr lang="en-US" dirty="0"/>
          </a:p>
        </p:txBody>
      </p:sp>
      <p:sp>
        <p:nvSpPr>
          <p:cNvPr id="6" name="Text Placeholder 5">
            <a:extLst>
              <a:ext uri="{FF2B5EF4-FFF2-40B4-BE49-F238E27FC236}">
                <a16:creationId xmlns:a16="http://schemas.microsoft.com/office/drawing/2014/main" id="{9B72743D-F7C6-C312-0494-8E64F4AF41E8}"/>
              </a:ext>
            </a:extLst>
          </p:cNvPr>
          <p:cNvSpPr>
            <a:spLocks noGrp="1"/>
          </p:cNvSpPr>
          <p:nvPr>
            <p:ph type="body" sz="quarter" idx="19"/>
          </p:nvPr>
        </p:nvSpPr>
        <p:spPr>
          <a:xfrm>
            <a:off x="653780" y="1566180"/>
            <a:ext cx="6582592" cy="803654"/>
          </a:xfrm>
        </p:spPr>
        <p:txBody>
          <a:bodyPr/>
          <a:lstStyle/>
          <a:p>
            <a:pPr>
              <a:lnSpc>
                <a:spcPts val="2900"/>
              </a:lnSpc>
            </a:pPr>
            <a:r>
              <a:rPr lang="en-US" dirty="0"/>
              <a:t>Storytelling als manier om uw bedrijfsmodel te verbeteren</a:t>
            </a:r>
          </a:p>
          <a:p>
            <a:pPr>
              <a:lnSpc>
                <a:spcPts val="2900"/>
              </a:lnSpc>
            </a:pPr>
            <a:endParaRPr lang="en-US" dirty="0"/>
          </a:p>
        </p:txBody>
      </p:sp>
      <p:cxnSp>
        <p:nvCxnSpPr>
          <p:cNvPr id="2" name="Straight Connector 1">
            <a:extLst>
              <a:ext uri="{FF2B5EF4-FFF2-40B4-BE49-F238E27FC236}">
                <a16:creationId xmlns:a16="http://schemas.microsoft.com/office/drawing/2014/main" id="{DDE378FA-D9F4-D206-9B42-F589628D8B5E}"/>
              </a:ext>
            </a:extLst>
          </p:cNvPr>
          <p:cNvCxnSpPr>
            <a:cxnSpLocks/>
          </p:cNvCxnSpPr>
          <p:nvPr/>
        </p:nvCxnSpPr>
        <p:spPr>
          <a:xfrm>
            <a:off x="0" y="1207979"/>
            <a:ext cx="8931729"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56CF7E67-01E9-A2D1-69E9-64B8955EAE1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35</a:t>
            </a:fld>
            <a:endParaRPr lang="fr-CA" sz="1200" dirty="0"/>
          </a:p>
        </p:txBody>
      </p:sp>
      <p:sp>
        <p:nvSpPr>
          <p:cNvPr id="3" name="Text Placeholder 4">
            <a:extLst>
              <a:ext uri="{FF2B5EF4-FFF2-40B4-BE49-F238E27FC236}">
                <a16:creationId xmlns:a16="http://schemas.microsoft.com/office/drawing/2014/main" id="{6F76067B-EDE1-F3B0-EA03-E3B0675352F0}"/>
              </a:ext>
            </a:extLst>
          </p:cNvPr>
          <p:cNvSpPr txBox="1">
            <a:spLocks/>
          </p:cNvSpPr>
          <p:nvPr/>
        </p:nvSpPr>
        <p:spPr>
          <a:xfrm>
            <a:off x="653781" y="2728035"/>
            <a:ext cx="7008260" cy="3657600"/>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200" dirty="0">
                <a:solidFill>
                  <a:srgbClr val="414141"/>
                </a:solidFill>
              </a:rPr>
              <a:t>Door deze methode van storytelling toe te passen op enkele van uw belangrijkste elementen, kunt u veel van die elementen verbeteren en een beter inzicht krijgen in wat uw alternatieve accommodatiebedrijf precies inhoudt. Het kan u helpen uw toeristisch product te verbeteren en uw partnerschappen en netwerken met verschillende soorten partners, belanghebbenden en actoren in uw regio te versterken. </a:t>
            </a:r>
          </a:p>
          <a:p>
            <a:pPr>
              <a:lnSpc>
                <a:spcPts val="2240"/>
              </a:lnSpc>
            </a:pPr>
            <a:endParaRPr lang="en-GB" sz="2200" dirty="0">
              <a:solidFill>
                <a:srgbClr val="414141"/>
              </a:solidFill>
            </a:endParaRPr>
          </a:p>
          <a:p>
            <a:pPr>
              <a:lnSpc>
                <a:spcPts val="2240"/>
              </a:lnSpc>
            </a:pPr>
            <a:r>
              <a:rPr lang="en-GB" sz="2200" dirty="0">
                <a:solidFill>
                  <a:srgbClr val="414141"/>
                </a:solidFill>
              </a:rPr>
              <a:t>Hierdoor vergroot u de veerkracht van uw bedrijf en maakt u het flexibeler. Dit betekent dat u eerder in staat bent om de toeristische ervaring te bieden waar uw gasten naar op zoek zijn en om de beloften van een alternatief en duurzaam accommodatiebedrijf waar te maken.</a:t>
            </a:r>
          </a:p>
          <a:p>
            <a:pPr>
              <a:lnSpc>
                <a:spcPts val="2240"/>
              </a:lnSpc>
            </a:pPr>
            <a:endParaRPr lang="en-US" sz="2200" dirty="0">
              <a:solidFill>
                <a:srgbClr val="414141"/>
              </a:solidFill>
            </a:endParaRPr>
          </a:p>
        </p:txBody>
      </p:sp>
      <p:pic>
        <p:nvPicPr>
          <p:cNvPr id="8" name="Picture 7">
            <a:extLst>
              <a:ext uri="{FF2B5EF4-FFF2-40B4-BE49-F238E27FC236}">
                <a16:creationId xmlns:a16="http://schemas.microsoft.com/office/drawing/2014/main" id="{1F9280FF-E8EE-578F-4D22-F67D00551ED1}"/>
              </a:ext>
            </a:extLst>
          </p:cNvPr>
          <p:cNvPicPr>
            <a:picLocks noChangeAspect="1"/>
          </p:cNvPicPr>
          <p:nvPr/>
        </p:nvPicPr>
        <p:blipFill>
          <a:blip r:embed="rId2">
            <a:alphaModFix/>
            <a:extLst>
              <a:ext uri="{28A0092B-C50C-407E-A947-70E740481C1C}">
                <a14:useLocalDpi xmlns:a14="http://schemas.microsoft.com/office/drawing/2010/main" val="0"/>
              </a:ext>
            </a:extLst>
          </a:blip>
          <a:srcRect l="53155" t="-1" r="5047" b="49903"/>
          <a:stretch/>
        </p:blipFill>
        <p:spPr>
          <a:xfrm>
            <a:off x="7414878" y="3862552"/>
            <a:ext cx="4266588" cy="3168869"/>
          </a:xfrm>
          <a:prstGeom prst="rect">
            <a:avLst/>
          </a:prstGeom>
        </p:spPr>
      </p:pic>
    </p:spTree>
    <p:extLst>
      <p:ext uri="{BB962C8B-B14F-4D97-AF65-F5344CB8AC3E}">
        <p14:creationId xmlns:p14="http://schemas.microsoft.com/office/powerpoint/2010/main" val="1573718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DB229-540C-49E3-E25D-5F30F0DE2137}"/>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5E7A3504-2A96-3E9C-F81C-1D60A1014A7F}"/>
              </a:ext>
            </a:extLst>
          </p:cNvPr>
          <p:cNvSpPr>
            <a:spLocks noGrp="1"/>
          </p:cNvSpPr>
          <p:nvPr>
            <p:ph type="body" sz="quarter" idx="65"/>
          </p:nvPr>
        </p:nvSpPr>
        <p:spPr/>
        <p:txBody>
          <a:bodyPr/>
          <a:lstStyle/>
          <a:p>
            <a:pPr algn="ctr"/>
            <a:r>
              <a:rPr lang="en-IE" sz="1200" dirty="0">
                <a:hlinkClick r:id="rId3">
                  <a:extLst>
                    <a:ext uri="{A12FA001-AC4F-418D-AE19-62706E023703}">
                      <ahyp:hlinkClr xmlns:ahyp="http://schemas.microsoft.com/office/drawing/2018/hyperlinkcolor" val="tx"/>
                    </a:ext>
                  </a:extLst>
                </a:hlinkClick>
              </a:rPr>
              <a:t>https://youtu.be/u_RoJ6m0iGs</a:t>
            </a:r>
            <a:endParaRPr lang="en-US" sz="1200" dirty="0"/>
          </a:p>
          <a:p>
            <a:pPr algn="ctr"/>
            <a:endParaRPr lang="en-IE" sz="1200" dirty="0"/>
          </a:p>
        </p:txBody>
      </p:sp>
      <p:sp>
        <p:nvSpPr>
          <p:cNvPr id="23" name="Flowchart: Connector 22">
            <a:extLst>
              <a:ext uri="{FF2B5EF4-FFF2-40B4-BE49-F238E27FC236}">
                <a16:creationId xmlns:a16="http://schemas.microsoft.com/office/drawing/2014/main" id="{EE8020EE-6469-A748-05F8-607F3B98E6BA}"/>
              </a:ext>
            </a:extLst>
          </p:cNvPr>
          <p:cNvSpPr/>
          <p:nvPr/>
        </p:nvSpPr>
        <p:spPr>
          <a:xfrm>
            <a:off x="10174053" y="1076136"/>
            <a:ext cx="1647825" cy="1610221"/>
          </a:xfrm>
          <a:prstGeom prst="flowChartConnector">
            <a:avLst/>
          </a:prstGeom>
          <a:solidFill>
            <a:srgbClr val="459597"/>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400" b="1" dirty="0"/>
              <a:t>Klik om video te bekijken</a:t>
            </a:r>
          </a:p>
        </p:txBody>
      </p:sp>
      <p:cxnSp>
        <p:nvCxnSpPr>
          <p:cNvPr id="10" name="Straight Connector 9">
            <a:extLst>
              <a:ext uri="{FF2B5EF4-FFF2-40B4-BE49-F238E27FC236}">
                <a16:creationId xmlns:a16="http://schemas.microsoft.com/office/drawing/2014/main" id="{4D201FD4-1EDF-FC2E-182B-A1B7FE92E1BD}"/>
              </a:ext>
            </a:extLst>
          </p:cNvPr>
          <p:cNvCxnSpPr>
            <a:cxnSpLocks/>
          </p:cNvCxnSpPr>
          <p:nvPr/>
        </p:nvCxnSpPr>
        <p:spPr>
          <a:xfrm>
            <a:off x="0" y="1076136"/>
            <a:ext cx="5245266"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2794D54B-529E-D82A-5059-ABF2F1E7A6A5}"/>
              </a:ext>
            </a:extLst>
          </p:cNvPr>
          <p:cNvSpPr txBox="1">
            <a:spLocks/>
          </p:cNvSpPr>
          <p:nvPr/>
        </p:nvSpPr>
        <p:spPr>
          <a:xfrm>
            <a:off x="485146" y="418331"/>
            <a:ext cx="7845432" cy="62357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6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720"/>
              </a:lnSpc>
            </a:pPr>
            <a:r>
              <a:rPr lang="en-US" dirty="0"/>
              <a:t>Digitale tool: </a:t>
            </a:r>
            <a:r>
              <a:rPr lang="en-US" b="0" dirty="0">
                <a:solidFill>
                  <a:srgbClr val="414141"/>
                </a:solidFill>
              </a:rPr>
              <a:t>Miro </a:t>
            </a:r>
          </a:p>
          <a:p>
            <a:pPr>
              <a:lnSpc>
                <a:spcPts val="3720"/>
              </a:lnSpc>
            </a:pPr>
            <a:endParaRPr lang="en-US" dirty="0"/>
          </a:p>
          <a:p>
            <a:pPr>
              <a:lnSpc>
                <a:spcPts val="3720"/>
              </a:lnSpc>
            </a:pPr>
            <a:endParaRPr lang="en-US" dirty="0"/>
          </a:p>
        </p:txBody>
      </p:sp>
      <p:sp>
        <p:nvSpPr>
          <p:cNvPr id="12" name="Text Placeholder 3">
            <a:extLst>
              <a:ext uri="{FF2B5EF4-FFF2-40B4-BE49-F238E27FC236}">
                <a16:creationId xmlns:a16="http://schemas.microsoft.com/office/drawing/2014/main" id="{05172A2C-F4CC-6834-1C31-F166C3BCD893}"/>
              </a:ext>
            </a:extLst>
          </p:cNvPr>
          <p:cNvSpPr txBox="1">
            <a:spLocks/>
          </p:cNvSpPr>
          <p:nvPr/>
        </p:nvSpPr>
        <p:spPr>
          <a:xfrm>
            <a:off x="485146" y="2784134"/>
            <a:ext cx="5610854" cy="3529082"/>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340"/>
              </a:lnSpc>
              <a:buClr>
                <a:srgbClr val="64AFAF"/>
              </a:buClr>
              <a:buFont typeface="Arial" panose="020B0604020202020204" pitchFamily="34" charset="0"/>
              <a:buChar char="•"/>
            </a:pPr>
            <a:r>
              <a:rPr lang="en-GB" b="1" dirty="0"/>
              <a:t>Sleep en zet op een kant-en-klaar sjabloon - </a:t>
            </a:r>
            <a:r>
              <a:rPr lang="en-GB" dirty="0"/>
              <a:t>Kleurgecodeerde plakbriefjes voor inkomsten, kosten, partners en meer in enkele minuten.</a:t>
            </a:r>
          </a:p>
          <a:p>
            <a:pPr marL="342900" indent="-342900">
              <a:lnSpc>
                <a:spcPts val="2340"/>
              </a:lnSpc>
              <a:buClr>
                <a:srgbClr val="64AFAF"/>
              </a:buClr>
              <a:buFont typeface="Arial" panose="020B0604020202020204" pitchFamily="34" charset="0"/>
              <a:buChar char="•"/>
            </a:pPr>
            <a:r>
              <a:rPr lang="en-GB" b="1" dirty="0"/>
              <a:t>Nodig uw team of mentor uit </a:t>
            </a:r>
            <a:r>
              <a:rPr lang="en-GB" dirty="0"/>
              <a:t>- Onbeperkt aantal medewerkers kan live reageren en sticky notes verplaatsen in het gratis abonnement. </a:t>
            </a:r>
          </a:p>
          <a:p>
            <a:pPr marL="342900" indent="-342900">
              <a:lnSpc>
                <a:spcPts val="2340"/>
              </a:lnSpc>
              <a:buClr>
                <a:srgbClr val="64AFAF"/>
              </a:buClr>
              <a:buFont typeface="Arial" panose="020B0604020202020204" pitchFamily="34" charset="0"/>
              <a:buChar char="•"/>
            </a:pPr>
            <a:r>
              <a:rPr lang="en-GB" b="1" dirty="0"/>
              <a:t>Exporteer met één klik </a:t>
            </a:r>
            <a:r>
              <a:rPr lang="en-GB" dirty="0"/>
              <a:t>- Download het canvas als PDF/PNG en plaats het direct in een financieringspresentatie of e-mailpitch. </a:t>
            </a:r>
          </a:p>
          <a:p>
            <a:pPr marL="342900" indent="-342900">
              <a:lnSpc>
                <a:spcPts val="2340"/>
              </a:lnSpc>
              <a:buClr>
                <a:srgbClr val="64AFAF"/>
              </a:buClr>
              <a:buFont typeface="Arial" panose="020B0604020202020204" pitchFamily="34" charset="0"/>
              <a:buChar char="•"/>
            </a:pPr>
            <a:endParaRPr lang="en-GB" dirty="0"/>
          </a:p>
          <a:p>
            <a:pPr>
              <a:lnSpc>
                <a:spcPts val="2340"/>
              </a:lnSpc>
              <a:buClr>
                <a:srgbClr val="64AFAF"/>
              </a:buClr>
            </a:pPr>
            <a:r>
              <a:rPr lang="en-GB" b="1" dirty="0"/>
              <a:t>Tip: </a:t>
            </a:r>
            <a:r>
              <a:rPr lang="en-GB" dirty="0"/>
              <a:t>maak een snapshot van het bord voor en na elke pivot om je leertraject te documenteren.</a:t>
            </a:r>
          </a:p>
          <a:p>
            <a:pPr marL="342900" indent="-342900">
              <a:lnSpc>
                <a:spcPts val="2340"/>
              </a:lnSpc>
              <a:buClr>
                <a:srgbClr val="64AFAF"/>
              </a:buClr>
              <a:buFont typeface="Arial" panose="020B0604020202020204" pitchFamily="34" charset="0"/>
              <a:buChar char="•"/>
            </a:pPr>
            <a:endParaRPr lang="en-GB" dirty="0"/>
          </a:p>
          <a:p>
            <a:pPr marL="342900" indent="-342900">
              <a:lnSpc>
                <a:spcPts val="2340"/>
              </a:lnSpc>
              <a:buClr>
                <a:srgbClr val="64AFAF"/>
              </a:buClr>
              <a:buFont typeface="Arial" panose="020B0604020202020204" pitchFamily="34" charset="0"/>
              <a:buChar char="•"/>
            </a:pPr>
            <a:endParaRPr lang="en-GB" dirty="0"/>
          </a:p>
          <a:p>
            <a:pPr marL="342900" indent="-342900">
              <a:lnSpc>
                <a:spcPts val="2340"/>
              </a:lnSpc>
              <a:buClr>
                <a:srgbClr val="64AFAF"/>
              </a:buClr>
              <a:buFont typeface="Arial" panose="020B0604020202020204" pitchFamily="34" charset="0"/>
              <a:buChar char="•"/>
            </a:pPr>
            <a:endParaRPr lang="en-GB" dirty="0"/>
          </a:p>
        </p:txBody>
      </p:sp>
      <p:sp>
        <p:nvSpPr>
          <p:cNvPr id="13" name="Text Placeholder 6">
            <a:extLst>
              <a:ext uri="{FF2B5EF4-FFF2-40B4-BE49-F238E27FC236}">
                <a16:creationId xmlns:a16="http://schemas.microsoft.com/office/drawing/2014/main" id="{39C68372-0A3B-B054-B23D-70FDDCBE73C6}"/>
              </a:ext>
            </a:extLst>
          </p:cNvPr>
          <p:cNvSpPr txBox="1">
            <a:spLocks/>
          </p:cNvSpPr>
          <p:nvPr/>
        </p:nvSpPr>
        <p:spPr>
          <a:xfrm>
            <a:off x="485146" y="1494076"/>
            <a:ext cx="5245266"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100"/>
              </a:lnSpc>
            </a:pPr>
            <a:r>
              <a:rPr lang="it-IT" dirty="0"/>
              <a:t>Bouw en deel uw businessmodelcanvas</a:t>
            </a:r>
          </a:p>
          <a:p>
            <a:pPr>
              <a:lnSpc>
                <a:spcPts val="3100"/>
              </a:lnSpc>
            </a:pPr>
            <a:endParaRPr lang="it-IT" dirty="0"/>
          </a:p>
          <a:p>
            <a:pPr>
              <a:lnSpc>
                <a:spcPts val="3100"/>
              </a:lnSpc>
            </a:pPr>
            <a:endParaRPr lang="it-IT" dirty="0"/>
          </a:p>
        </p:txBody>
      </p:sp>
      <p:sp>
        <p:nvSpPr>
          <p:cNvPr id="18" name="Rectangle 17">
            <a:extLst>
              <a:ext uri="{FF2B5EF4-FFF2-40B4-BE49-F238E27FC236}">
                <a16:creationId xmlns:a16="http://schemas.microsoft.com/office/drawing/2014/main" id="{3B5539D7-ABEF-0AE3-EB41-F2B1B317E857}"/>
              </a:ext>
            </a:extLst>
          </p:cNvPr>
          <p:cNvSpPr/>
          <p:nvPr/>
        </p:nvSpPr>
        <p:spPr>
          <a:xfrm>
            <a:off x="7046400" y="2888233"/>
            <a:ext cx="3825507" cy="3966761"/>
          </a:xfrm>
          <a:prstGeom prst="rect">
            <a:avLst/>
          </a:prstGeom>
          <a:solidFill>
            <a:srgbClr val="3E5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nline Media 7" title="Build a Business Model Canvas with Miro: Expert Tutorial">
            <a:hlinkClick r:id="" action="ppaction://media"/>
            <a:extLst>
              <a:ext uri="{FF2B5EF4-FFF2-40B4-BE49-F238E27FC236}">
                <a16:creationId xmlns:a16="http://schemas.microsoft.com/office/drawing/2014/main" id="{83E249D1-5760-9912-646E-7D17A9B83BB5}"/>
              </a:ext>
            </a:extLst>
          </p:cNvPr>
          <p:cNvPicPr>
            <a:picLocks noRot="1" noChangeAspect="1"/>
          </p:cNvPicPr>
          <p:nvPr>
            <a:videoFile r:link="rId1"/>
          </p:nvPr>
        </p:nvPicPr>
        <p:blipFill>
          <a:blip r:embed="rId4"/>
          <a:stretch>
            <a:fillRect/>
          </a:stretch>
        </p:blipFill>
        <p:spPr>
          <a:xfrm>
            <a:off x="7046400" y="4173097"/>
            <a:ext cx="3787813" cy="2140119"/>
          </a:xfrm>
          <a:prstGeom prst="rect">
            <a:avLst/>
          </a:prstGeom>
        </p:spPr>
      </p:pic>
      <p:pic>
        <p:nvPicPr>
          <p:cNvPr id="19" name="Picture 2">
            <a:hlinkClick r:id="rId5"/>
            <a:extLst>
              <a:ext uri="{FF2B5EF4-FFF2-40B4-BE49-F238E27FC236}">
                <a16:creationId xmlns:a16="http://schemas.microsoft.com/office/drawing/2014/main" id="{C160993D-FB40-0AEC-8705-A6F89831C771}"/>
              </a:ext>
            </a:extLst>
          </p:cNvPr>
          <p:cNvPicPr>
            <a:picLocks noChangeAspect="1" noChangeArrowheads="1"/>
          </p:cNvPicPr>
          <p:nvPr/>
        </p:nvPicPr>
        <p:blipFill>
          <a:blip r:embed="rId6"/>
          <a:srcRect/>
          <a:stretch/>
        </p:blipFill>
        <p:spPr bwMode="auto">
          <a:xfrm>
            <a:off x="7953215" y="3098848"/>
            <a:ext cx="2011875" cy="730116"/>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5">
            <a:extLst>
              <a:ext uri="{FF2B5EF4-FFF2-40B4-BE49-F238E27FC236}">
                <a16:creationId xmlns:a16="http://schemas.microsoft.com/office/drawing/2014/main" id="{9226CFAA-75EA-0098-1767-ED8BD6603D56}"/>
              </a:ext>
            </a:extLst>
          </p:cNvPr>
          <p:cNvSpPr>
            <a:spLocks noGrp="1"/>
          </p:cNvSpPr>
          <p:nvPr>
            <p:ph type="sldNum" sz="quarter" idx="4"/>
          </p:nvPr>
        </p:nvSpPr>
        <p:spPr>
          <a:xfrm>
            <a:off x="11681466" y="652611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36</a:t>
            </a:fld>
            <a:endParaRPr lang="fr-CA" sz="1200" dirty="0"/>
          </a:p>
        </p:txBody>
      </p:sp>
    </p:spTree>
    <p:extLst>
      <p:ext uri="{BB962C8B-B14F-4D97-AF65-F5344CB8AC3E}">
        <p14:creationId xmlns:p14="http://schemas.microsoft.com/office/powerpoint/2010/main" val="214222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B1698-3245-D934-A37A-07F8E7E92AD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F50FD60-DD5A-EE58-163C-F1D8275AAFC2}"/>
              </a:ext>
            </a:extLst>
          </p:cNvPr>
          <p:cNvSpPr>
            <a:spLocks noGrp="1"/>
          </p:cNvSpPr>
          <p:nvPr>
            <p:ph type="body" sz="quarter" idx="4294967295"/>
          </p:nvPr>
        </p:nvSpPr>
        <p:spPr>
          <a:xfrm>
            <a:off x="937708" y="763768"/>
            <a:ext cx="10567312" cy="720752"/>
          </a:xfrm>
          <a:prstGeom prst="rect">
            <a:avLst/>
          </a:prstGeom>
        </p:spPr>
        <p:txBody>
          <a:bodyPr/>
          <a:lstStyle/>
          <a:p>
            <a:pPr marL="0" indent="0">
              <a:buNone/>
            </a:pPr>
            <a:r>
              <a:rPr lang="en-US" sz="3600" b="1" dirty="0">
                <a:solidFill>
                  <a:srgbClr val="EC7C69"/>
                </a:solidFill>
              </a:rPr>
              <a:t>Praktische oefening: </a:t>
            </a:r>
            <a:r>
              <a:rPr lang="en-US" sz="3600" dirty="0">
                <a:solidFill>
                  <a:srgbClr val="414141"/>
                </a:solidFill>
              </a:rPr>
              <a:t>gebruik van het Business Model Canvas</a:t>
            </a:r>
          </a:p>
        </p:txBody>
      </p:sp>
      <p:sp>
        <p:nvSpPr>
          <p:cNvPr id="8" name="Text Placeholder 1">
            <a:extLst>
              <a:ext uri="{FF2B5EF4-FFF2-40B4-BE49-F238E27FC236}">
                <a16:creationId xmlns:a16="http://schemas.microsoft.com/office/drawing/2014/main" id="{D8A7E27B-F74D-B0A3-FF1C-E034786200CC}"/>
              </a:ext>
            </a:extLst>
          </p:cNvPr>
          <p:cNvSpPr txBox="1">
            <a:spLocks/>
          </p:cNvSpPr>
          <p:nvPr/>
        </p:nvSpPr>
        <p:spPr>
          <a:xfrm>
            <a:off x="1035424" y="1778363"/>
            <a:ext cx="9866280" cy="897988"/>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IE" sz="2200" dirty="0">
                <a:solidFill>
                  <a:srgbClr val="414141"/>
                </a:solidFill>
              </a:rPr>
              <a:t>Deze oefening helpt u inzicht te verwerven en te oefenen door verschillende aspecten van het Business Model Canvas (BMC) door te nemen.</a:t>
            </a:r>
          </a:p>
        </p:txBody>
      </p:sp>
      <p:pic>
        <p:nvPicPr>
          <p:cNvPr id="10" name="Graphic 9" descr="Signature with solid fill">
            <a:extLst>
              <a:ext uri="{FF2B5EF4-FFF2-40B4-BE49-F238E27FC236}">
                <a16:creationId xmlns:a16="http://schemas.microsoft.com/office/drawing/2014/main" id="{92DE18ED-CF90-5F05-1AA8-D4AE9B2C11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359" y="368580"/>
            <a:ext cx="724065" cy="724065"/>
          </a:xfrm>
          <a:prstGeom prst="rect">
            <a:avLst/>
          </a:prstGeom>
        </p:spPr>
      </p:pic>
      <p:sp>
        <p:nvSpPr>
          <p:cNvPr id="13" name="Slide Number Placeholder 5">
            <a:extLst>
              <a:ext uri="{FF2B5EF4-FFF2-40B4-BE49-F238E27FC236}">
                <a16:creationId xmlns:a16="http://schemas.microsoft.com/office/drawing/2014/main" id="{9EB339D1-845C-78E7-A9F4-CB32ACB9B77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solidFill>
                  <a:schemeClr val="bg1"/>
                </a:solidFill>
              </a:rPr>
              <a:t>37</a:t>
            </a:fld>
            <a:endParaRPr lang="fr-CA" sz="1200" dirty="0">
              <a:solidFill>
                <a:schemeClr val="bg1"/>
              </a:solidFill>
            </a:endParaRPr>
          </a:p>
        </p:txBody>
      </p:sp>
      <p:sp>
        <p:nvSpPr>
          <p:cNvPr id="2" name="Text Placeholder 1">
            <a:extLst>
              <a:ext uri="{FF2B5EF4-FFF2-40B4-BE49-F238E27FC236}">
                <a16:creationId xmlns:a16="http://schemas.microsoft.com/office/drawing/2014/main" id="{569EE3CF-07B1-6DBD-E643-A56B1099189F}"/>
              </a:ext>
            </a:extLst>
          </p:cNvPr>
          <p:cNvSpPr txBox="1">
            <a:spLocks/>
          </p:cNvSpPr>
          <p:nvPr/>
        </p:nvSpPr>
        <p:spPr>
          <a:xfrm>
            <a:off x="1035424" y="2696780"/>
            <a:ext cx="9866280" cy="3557423"/>
          </a:xfrm>
          <a:prstGeom prst="rect">
            <a:avLst/>
          </a:prstGeom>
          <a:noFill/>
        </p:spPr>
        <p:txBody>
          <a:bodyPr lIns="91440" tIns="45720" rIns="91440" bIns="45720" numCol="1"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lnSpc>
                <a:spcPts val="2340"/>
              </a:lnSpc>
              <a:spcBef>
                <a:spcPts val="0"/>
              </a:spcBef>
              <a:spcAft>
                <a:spcPts val="700"/>
              </a:spcAft>
              <a:buClr>
                <a:srgbClr val="EC7C69"/>
              </a:buClr>
              <a:buFont typeface="+mj-lt"/>
              <a:buAutoNum type="arabicPeriod"/>
            </a:pPr>
            <a:r>
              <a:rPr lang="en-IE" sz="2200" dirty="0">
                <a:solidFill>
                  <a:srgbClr val="414141"/>
                </a:solidFill>
              </a:rPr>
              <a:t>Kies 1 element uit het BMC, bijvoorbeeld Kanalen (hoe gasten uw bedrijf vinden en boeken) </a:t>
            </a:r>
          </a:p>
          <a:p>
            <a:pPr marL="457200" indent="-457200" algn="l">
              <a:lnSpc>
                <a:spcPts val="2340"/>
              </a:lnSpc>
              <a:spcBef>
                <a:spcPts val="0"/>
              </a:spcBef>
              <a:spcAft>
                <a:spcPts val="700"/>
              </a:spcAft>
              <a:buClr>
                <a:srgbClr val="EC7C69"/>
              </a:buClr>
              <a:buFont typeface="+mj-lt"/>
              <a:buAutoNum type="arabicPeriod"/>
            </a:pPr>
            <a:r>
              <a:rPr lang="en-IE" sz="2200" dirty="0">
                <a:solidFill>
                  <a:srgbClr val="414141"/>
                </a:solidFill>
              </a:rPr>
              <a:t>Werk in een groep van 2 tot 4 personen. </a:t>
            </a:r>
          </a:p>
          <a:p>
            <a:pPr marL="457200" indent="-457200" algn="l">
              <a:lnSpc>
                <a:spcPts val="2340"/>
              </a:lnSpc>
              <a:spcBef>
                <a:spcPts val="0"/>
              </a:spcBef>
              <a:spcAft>
                <a:spcPts val="700"/>
              </a:spcAft>
              <a:buClr>
                <a:srgbClr val="EC7C69"/>
              </a:buClr>
              <a:buFont typeface="+mj-lt"/>
              <a:buAutoNum type="arabicPeriod"/>
            </a:pPr>
            <a:r>
              <a:rPr lang="en-IE" sz="2200" dirty="0">
                <a:solidFill>
                  <a:srgbClr val="414141"/>
                </a:solidFill>
              </a:rPr>
              <a:t>Kies een voorbeeld uit het </a:t>
            </a:r>
            <a:r>
              <a:rPr lang="en-IE" sz="2200" dirty="0">
                <a:solidFill>
                  <a:srgbClr val="459597"/>
                </a:solidFill>
                <a:hlinkClick r:id="rId4">
                  <a:extLst>
                    <a:ext uri="{A12FA001-AC4F-418D-AE19-62706E023703}">
                      <ahyp:hlinkClr xmlns:ahyp="http://schemas.microsoft.com/office/drawing/2018/hyperlinkcolor" val="tx"/>
                    </a:ext>
                  </a:extLst>
                </a:hlinkClick>
              </a:rPr>
              <a:t>Epic Stays EU Compendium of Good Practice in Alternative Tourism Accommodation </a:t>
            </a:r>
            <a:r>
              <a:rPr lang="en-IE" sz="2200" dirty="0">
                <a:solidFill>
                  <a:srgbClr val="414141"/>
                </a:solidFill>
              </a:rPr>
              <a:t>om mee te werken.</a:t>
            </a:r>
            <a:r>
              <a:rPr lang="en-IE" sz="2200" dirty="0">
                <a:solidFill>
                  <a:srgbClr val="459597"/>
                </a:solidFill>
                <a:hlinkClick r:id="rId4">
                  <a:extLst>
                    <a:ext uri="{A12FA001-AC4F-418D-AE19-62706E023703}">
                      <ahyp:hlinkClr xmlns:ahyp="http://schemas.microsoft.com/office/drawing/2018/hyperlinkcolor" val="tx"/>
                    </a:ext>
                  </a:extLst>
                </a:hlinkClick>
              </a:rPr>
              <a:t> </a:t>
            </a:r>
            <a:endParaRPr lang="en-IE" sz="2200" dirty="0">
              <a:solidFill>
                <a:srgbClr val="459597"/>
              </a:solidFill>
            </a:endParaRPr>
          </a:p>
          <a:p>
            <a:pPr marL="457200" indent="-457200" algn="l">
              <a:lnSpc>
                <a:spcPts val="2340"/>
              </a:lnSpc>
              <a:spcBef>
                <a:spcPts val="0"/>
              </a:spcBef>
              <a:spcAft>
                <a:spcPts val="700"/>
              </a:spcAft>
              <a:buClr>
                <a:srgbClr val="EC7C69"/>
              </a:buClr>
              <a:buFont typeface="+mj-lt"/>
              <a:buAutoNum type="arabicPeriod"/>
            </a:pPr>
            <a:endParaRPr lang="en-IE" sz="2200" dirty="0">
              <a:solidFill>
                <a:srgbClr val="414141"/>
              </a:solidFill>
            </a:endParaRPr>
          </a:p>
          <a:p>
            <a:pPr marL="457200" indent="-457200" algn="l">
              <a:lnSpc>
                <a:spcPts val="2340"/>
              </a:lnSpc>
              <a:spcBef>
                <a:spcPts val="0"/>
              </a:spcBef>
              <a:spcAft>
                <a:spcPts val="700"/>
              </a:spcAft>
              <a:buClr>
                <a:srgbClr val="EC7C69"/>
              </a:buClr>
              <a:buFont typeface="+mj-lt"/>
              <a:buAutoNum type="arabicPeriod"/>
            </a:pPr>
            <a:endParaRPr lang="en-IE" sz="2200" dirty="0">
              <a:solidFill>
                <a:srgbClr val="414141"/>
              </a:solidFill>
            </a:endParaRPr>
          </a:p>
          <a:p>
            <a:pPr marL="457200" indent="-457200" algn="l">
              <a:lnSpc>
                <a:spcPts val="2340"/>
              </a:lnSpc>
              <a:spcBef>
                <a:spcPts val="0"/>
              </a:spcBef>
              <a:spcAft>
                <a:spcPts val="700"/>
              </a:spcAft>
              <a:buClr>
                <a:srgbClr val="EC7C69"/>
              </a:buClr>
              <a:buFont typeface="+mj-lt"/>
              <a:buAutoNum type="arabicPeriod"/>
            </a:pPr>
            <a:endParaRPr lang="en-IE" sz="2200" dirty="0">
              <a:solidFill>
                <a:srgbClr val="414141"/>
              </a:solidFill>
            </a:endParaRPr>
          </a:p>
          <a:p>
            <a:pPr algn="l">
              <a:lnSpc>
                <a:spcPts val="2340"/>
              </a:lnSpc>
              <a:spcBef>
                <a:spcPts val="0"/>
              </a:spcBef>
              <a:spcAft>
                <a:spcPts val="700"/>
              </a:spcAft>
            </a:pPr>
            <a:endParaRPr lang="en-US" sz="2200" dirty="0">
              <a:solidFill>
                <a:srgbClr val="414141"/>
              </a:solidFill>
            </a:endParaRPr>
          </a:p>
        </p:txBody>
      </p:sp>
    </p:spTree>
    <p:extLst>
      <p:ext uri="{BB962C8B-B14F-4D97-AF65-F5344CB8AC3E}">
        <p14:creationId xmlns:p14="http://schemas.microsoft.com/office/powerpoint/2010/main" val="3485903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497C2-6058-2362-CE91-6A40CE2083D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59B551B-9DD9-4808-EE6A-86C0BE9AEEDB}"/>
              </a:ext>
            </a:extLst>
          </p:cNvPr>
          <p:cNvSpPr>
            <a:spLocks noGrp="1"/>
          </p:cNvSpPr>
          <p:nvPr>
            <p:ph type="body" sz="quarter" idx="4294967295"/>
          </p:nvPr>
        </p:nvSpPr>
        <p:spPr>
          <a:xfrm>
            <a:off x="937708" y="487543"/>
            <a:ext cx="10567312" cy="720752"/>
          </a:xfrm>
          <a:prstGeom prst="rect">
            <a:avLst/>
          </a:prstGeom>
        </p:spPr>
        <p:txBody>
          <a:bodyPr/>
          <a:lstStyle/>
          <a:p>
            <a:pPr marL="0" indent="0">
              <a:buNone/>
            </a:pPr>
            <a:r>
              <a:rPr lang="en-US" sz="3600" b="1" dirty="0">
                <a:solidFill>
                  <a:srgbClr val="EC7C69"/>
                </a:solidFill>
              </a:rPr>
              <a:t>Praktische oefening: </a:t>
            </a:r>
            <a:r>
              <a:rPr lang="en-US" sz="3600" dirty="0">
                <a:solidFill>
                  <a:srgbClr val="414141"/>
                </a:solidFill>
              </a:rPr>
              <a:t>het Business Model Canvas gebruiken</a:t>
            </a:r>
          </a:p>
        </p:txBody>
      </p:sp>
      <p:pic>
        <p:nvPicPr>
          <p:cNvPr id="10" name="Graphic 9" descr="Signature with solid fill">
            <a:extLst>
              <a:ext uri="{FF2B5EF4-FFF2-40B4-BE49-F238E27FC236}">
                <a16:creationId xmlns:a16="http://schemas.microsoft.com/office/drawing/2014/main" id="{F305AD58-8335-F055-C4F1-F52CF21881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359" y="368580"/>
            <a:ext cx="724065" cy="724065"/>
          </a:xfrm>
          <a:prstGeom prst="rect">
            <a:avLst/>
          </a:prstGeom>
        </p:spPr>
      </p:pic>
      <p:sp>
        <p:nvSpPr>
          <p:cNvPr id="13" name="Slide Number Placeholder 5">
            <a:extLst>
              <a:ext uri="{FF2B5EF4-FFF2-40B4-BE49-F238E27FC236}">
                <a16:creationId xmlns:a16="http://schemas.microsoft.com/office/drawing/2014/main" id="{8435DA3E-B112-781D-8348-9F489D9360FB}"/>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solidFill>
                  <a:schemeClr val="bg1"/>
                </a:solidFill>
              </a:rPr>
              <a:t>38</a:t>
            </a:fld>
            <a:endParaRPr lang="fr-CA" sz="1200" dirty="0">
              <a:solidFill>
                <a:schemeClr val="bg1"/>
              </a:solidFill>
            </a:endParaRPr>
          </a:p>
        </p:txBody>
      </p:sp>
      <p:sp>
        <p:nvSpPr>
          <p:cNvPr id="2" name="Text Placeholder 1">
            <a:extLst>
              <a:ext uri="{FF2B5EF4-FFF2-40B4-BE49-F238E27FC236}">
                <a16:creationId xmlns:a16="http://schemas.microsoft.com/office/drawing/2014/main" id="{8EDFC043-2899-3363-094D-F38161F53768}"/>
              </a:ext>
            </a:extLst>
          </p:cNvPr>
          <p:cNvSpPr txBox="1">
            <a:spLocks/>
          </p:cNvSpPr>
          <p:nvPr/>
        </p:nvSpPr>
        <p:spPr>
          <a:xfrm>
            <a:off x="937708" y="1486983"/>
            <a:ext cx="9866280" cy="3557423"/>
          </a:xfrm>
          <a:prstGeom prst="rect">
            <a:avLst/>
          </a:prstGeom>
          <a:noFill/>
        </p:spPr>
        <p:txBody>
          <a:bodyPr lIns="91440" tIns="45720" rIns="91440" bIns="45720" numCol="2" spcCol="18000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lnSpc>
                <a:spcPts val="2340"/>
              </a:lnSpc>
              <a:spcBef>
                <a:spcPts val="0"/>
              </a:spcBef>
              <a:spcAft>
                <a:spcPts val="700"/>
              </a:spcAft>
              <a:buClr>
                <a:srgbClr val="EC7C69"/>
              </a:buClr>
              <a:buFont typeface="+mj-lt"/>
              <a:buAutoNum type="arabicPeriod" startAt="4"/>
            </a:pPr>
            <a:r>
              <a:rPr lang="en-IE" sz="2200" dirty="0">
                <a:solidFill>
                  <a:srgbClr val="414141"/>
                </a:solidFill>
              </a:rPr>
              <a:t>Doorloop de volgende checklist en breng in kaart wat dit bedrijf heeft:</a:t>
            </a:r>
          </a:p>
          <a:p>
            <a:pPr marL="935038" indent="-433388" algn="l">
              <a:lnSpc>
                <a:spcPts val="2340"/>
              </a:lnSpc>
              <a:spcBef>
                <a:spcPts val="0"/>
              </a:spcBef>
              <a:spcAft>
                <a:spcPts val="700"/>
              </a:spcAft>
              <a:buClr>
                <a:srgbClr val="EC7C69"/>
              </a:buClr>
              <a:buFont typeface="Wingdings" pitchFamily="2" charset="2"/>
              <a:buChar char="q"/>
            </a:pPr>
            <a:r>
              <a:rPr lang="en-IE" sz="2200" dirty="0">
                <a:solidFill>
                  <a:srgbClr val="414141"/>
                </a:solidFill>
              </a:rPr>
              <a:t>Sociale media</a:t>
            </a:r>
          </a:p>
          <a:p>
            <a:pPr marL="935038" indent="-433388" algn="l">
              <a:lnSpc>
                <a:spcPts val="2340"/>
              </a:lnSpc>
              <a:spcBef>
                <a:spcPts val="0"/>
              </a:spcBef>
              <a:spcAft>
                <a:spcPts val="700"/>
              </a:spcAft>
              <a:buClr>
                <a:srgbClr val="EC7C69"/>
              </a:buClr>
              <a:buFont typeface="Wingdings" pitchFamily="2" charset="2"/>
              <a:buChar char="q"/>
            </a:pPr>
            <a:r>
              <a:rPr lang="en-IE" sz="2200" dirty="0">
                <a:solidFill>
                  <a:srgbClr val="414141"/>
                </a:solidFill>
              </a:rPr>
              <a:t>Online reisbureaus (OTA's)</a:t>
            </a:r>
          </a:p>
          <a:p>
            <a:pPr marL="935038" indent="-433388" algn="l">
              <a:lnSpc>
                <a:spcPts val="2340"/>
              </a:lnSpc>
              <a:spcBef>
                <a:spcPts val="0"/>
              </a:spcBef>
              <a:spcAft>
                <a:spcPts val="700"/>
              </a:spcAft>
              <a:buClr>
                <a:srgbClr val="EC7C69"/>
              </a:buClr>
              <a:buFont typeface="Wingdings" pitchFamily="2" charset="2"/>
              <a:buChar char="q"/>
            </a:pPr>
            <a:r>
              <a:rPr lang="en-IE" sz="2200" dirty="0">
                <a:solidFill>
                  <a:srgbClr val="414141"/>
                </a:solidFill>
              </a:rPr>
              <a:t>Lokale partnerschappen</a:t>
            </a:r>
          </a:p>
          <a:p>
            <a:pPr marL="935038" indent="-433388" algn="l">
              <a:lnSpc>
                <a:spcPts val="2340"/>
              </a:lnSpc>
              <a:spcBef>
                <a:spcPts val="0"/>
              </a:spcBef>
              <a:spcAft>
                <a:spcPts val="700"/>
              </a:spcAft>
              <a:buClr>
                <a:srgbClr val="EC7C69"/>
              </a:buClr>
              <a:buFont typeface="Wingdings" pitchFamily="2" charset="2"/>
              <a:buChar char="q"/>
            </a:pPr>
            <a:r>
              <a:rPr lang="en-IE" sz="2200" dirty="0">
                <a:solidFill>
                  <a:srgbClr val="414141"/>
                </a:solidFill>
              </a:rPr>
              <a:t>E-mailmarketing</a:t>
            </a:r>
          </a:p>
          <a:p>
            <a:pPr marL="935038" indent="-433388" algn="l">
              <a:lnSpc>
                <a:spcPts val="2340"/>
              </a:lnSpc>
              <a:spcBef>
                <a:spcPts val="0"/>
              </a:spcBef>
              <a:spcAft>
                <a:spcPts val="700"/>
              </a:spcAft>
              <a:buClr>
                <a:srgbClr val="EC7C69"/>
              </a:buClr>
              <a:buFont typeface="Wingdings" pitchFamily="2" charset="2"/>
              <a:buChar char="q"/>
            </a:pPr>
            <a:r>
              <a:rPr lang="en-IE" sz="2200" dirty="0">
                <a:solidFill>
                  <a:srgbClr val="414141"/>
                </a:solidFill>
              </a:rPr>
              <a:t>Speciale website</a:t>
            </a:r>
          </a:p>
          <a:p>
            <a:pPr marL="457200" indent="-457200" algn="l">
              <a:lnSpc>
                <a:spcPts val="2340"/>
              </a:lnSpc>
              <a:spcBef>
                <a:spcPts val="0"/>
              </a:spcBef>
              <a:spcAft>
                <a:spcPts val="700"/>
              </a:spcAft>
              <a:buClr>
                <a:srgbClr val="EC7C69"/>
              </a:buClr>
              <a:buFont typeface="+mj-lt"/>
              <a:buAutoNum type="arabicPeriod" startAt="5"/>
            </a:pPr>
            <a:r>
              <a:rPr lang="en-IE" sz="2200" dirty="0" err="1">
                <a:solidFill>
                  <a:srgbClr val="414141"/>
                </a:solidFill>
              </a:rPr>
              <a:t>Breng</a:t>
            </a:r>
            <a:r>
              <a:rPr lang="en-IE" sz="2200" dirty="0">
                <a:solidFill>
                  <a:srgbClr val="414141"/>
                </a:solidFill>
              </a:rPr>
              <a:t> het in kaart op een vel papier of in een computerformaat, bijvoorbeeld in PowerPoint:</a:t>
            </a:r>
          </a:p>
          <a:p>
            <a:pPr marL="808038" indent="-431800" algn="l">
              <a:lnSpc>
                <a:spcPts val="2340"/>
              </a:lnSpc>
              <a:spcBef>
                <a:spcPts val="0"/>
              </a:spcBef>
              <a:spcAft>
                <a:spcPts val="700"/>
              </a:spcAft>
              <a:buClr>
                <a:srgbClr val="EC7C69"/>
              </a:buClr>
              <a:buFont typeface="Wingdings" pitchFamily="2" charset="2"/>
              <a:buChar char="q"/>
            </a:pPr>
            <a:r>
              <a:rPr lang="en-IE" sz="2200" dirty="0">
                <a:solidFill>
                  <a:srgbClr val="414141"/>
                </a:solidFill>
              </a:rPr>
              <a:t>Beschrijf elk van bovenstaande punten in tekst en beeld</a:t>
            </a:r>
          </a:p>
          <a:p>
            <a:pPr marL="808038" indent="-431800" algn="l">
              <a:lnSpc>
                <a:spcPts val="2340"/>
              </a:lnSpc>
              <a:spcBef>
                <a:spcPts val="0"/>
              </a:spcBef>
              <a:spcAft>
                <a:spcPts val="700"/>
              </a:spcAft>
              <a:buClr>
                <a:srgbClr val="EC7C69"/>
              </a:buClr>
              <a:buFont typeface="Wingdings" pitchFamily="2" charset="2"/>
              <a:buChar char="q"/>
            </a:pPr>
            <a:r>
              <a:rPr lang="en-IE" sz="2200" dirty="0">
                <a:solidFill>
                  <a:srgbClr val="414141"/>
                </a:solidFill>
              </a:rPr>
              <a:t>Breng in kaart wat er op de checklist voor dit bedrijf staat en wat er niet op staat – hier moet u vertrouwen op de website van het bedrijf en de beschrijving in de casestudy</a:t>
            </a:r>
          </a:p>
          <a:p>
            <a:pPr marL="808038" indent="-431800" algn="l">
              <a:lnSpc>
                <a:spcPts val="2340"/>
              </a:lnSpc>
              <a:spcBef>
                <a:spcPts val="0"/>
              </a:spcBef>
              <a:spcAft>
                <a:spcPts val="700"/>
              </a:spcAft>
              <a:buClr>
                <a:srgbClr val="EC7C69"/>
              </a:buClr>
              <a:buFont typeface="Wingdings" pitchFamily="2" charset="2"/>
              <a:buChar char="q"/>
            </a:pPr>
            <a:r>
              <a:rPr lang="en-IE" sz="2200" dirty="0">
                <a:solidFill>
                  <a:srgbClr val="414141"/>
                </a:solidFill>
              </a:rPr>
              <a:t>Maak een lijst van wat er ontbreekt en probeer te bedenken hoe dat ervoor kan zorgen dat gasten het bedrijf beter kunnen vinden en boeken.</a:t>
            </a:r>
          </a:p>
          <a:p>
            <a:pPr marL="457200" indent="-457200" algn="l">
              <a:lnSpc>
                <a:spcPts val="2340"/>
              </a:lnSpc>
              <a:spcBef>
                <a:spcPts val="0"/>
              </a:spcBef>
              <a:spcAft>
                <a:spcPts val="700"/>
              </a:spcAft>
              <a:buClr>
                <a:srgbClr val="EC7C69"/>
              </a:buClr>
              <a:buFont typeface="+mj-lt"/>
              <a:buAutoNum type="arabicPeriod"/>
            </a:pPr>
            <a:endParaRPr lang="en-IE" sz="2200" dirty="0">
              <a:solidFill>
                <a:srgbClr val="414141"/>
              </a:solidFill>
            </a:endParaRPr>
          </a:p>
          <a:p>
            <a:pPr marL="457200" indent="-457200" algn="l">
              <a:lnSpc>
                <a:spcPts val="2340"/>
              </a:lnSpc>
              <a:spcBef>
                <a:spcPts val="0"/>
              </a:spcBef>
              <a:spcAft>
                <a:spcPts val="700"/>
              </a:spcAft>
              <a:buClr>
                <a:srgbClr val="EC7C69"/>
              </a:buClr>
              <a:buFont typeface="+mj-lt"/>
              <a:buAutoNum type="arabicPeriod"/>
            </a:pPr>
            <a:endParaRPr lang="en-IE" sz="2200" dirty="0">
              <a:solidFill>
                <a:srgbClr val="414141"/>
              </a:solidFill>
            </a:endParaRPr>
          </a:p>
          <a:p>
            <a:pPr marL="457200" indent="-457200" algn="l">
              <a:lnSpc>
                <a:spcPts val="2340"/>
              </a:lnSpc>
              <a:spcBef>
                <a:spcPts val="0"/>
              </a:spcBef>
              <a:spcAft>
                <a:spcPts val="700"/>
              </a:spcAft>
              <a:buClr>
                <a:srgbClr val="EC7C69"/>
              </a:buClr>
              <a:buFont typeface="+mj-lt"/>
              <a:buAutoNum type="arabicPeriod"/>
            </a:pPr>
            <a:endParaRPr lang="en-IE" sz="2200" dirty="0">
              <a:solidFill>
                <a:srgbClr val="414141"/>
              </a:solidFill>
            </a:endParaRPr>
          </a:p>
          <a:p>
            <a:pPr algn="l">
              <a:lnSpc>
                <a:spcPts val="2340"/>
              </a:lnSpc>
              <a:spcBef>
                <a:spcPts val="0"/>
              </a:spcBef>
              <a:spcAft>
                <a:spcPts val="700"/>
              </a:spcAft>
            </a:pPr>
            <a:endParaRPr lang="en-US" sz="2200" dirty="0">
              <a:solidFill>
                <a:srgbClr val="414141"/>
              </a:solidFill>
            </a:endParaRPr>
          </a:p>
        </p:txBody>
      </p:sp>
    </p:spTree>
    <p:extLst>
      <p:ext uri="{BB962C8B-B14F-4D97-AF65-F5344CB8AC3E}">
        <p14:creationId xmlns:p14="http://schemas.microsoft.com/office/powerpoint/2010/main" val="2970571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DB6C2-0C4C-90EC-1CB6-6CCC59AF400C}"/>
            </a:ext>
          </a:extLst>
        </p:cNvPr>
        <p:cNvGrpSpPr/>
        <p:nvPr/>
      </p:nvGrpSpPr>
      <p:grpSpPr>
        <a:xfrm>
          <a:off x="0" y="0"/>
          <a:ext cx="0" cy="0"/>
          <a:chOff x="0" y="0"/>
          <a:chExt cx="0" cy="0"/>
        </a:xfrm>
      </p:grpSpPr>
      <p:pic>
        <p:nvPicPr>
          <p:cNvPr id="10" name="Staðgengill myndar 11" descr="Person taking book from bookshelf">
            <a:extLst>
              <a:ext uri="{FF2B5EF4-FFF2-40B4-BE49-F238E27FC236}">
                <a16:creationId xmlns:a16="http://schemas.microsoft.com/office/drawing/2014/main" id="{10F8CA84-C106-7EB2-A326-7DD4FA258199}"/>
              </a:ext>
            </a:extLst>
          </p:cNvPr>
          <p:cNvPicPr>
            <a:picLocks noGrp="1" noChangeAspect="1"/>
          </p:cNvPicPr>
          <p:nvPr>
            <p:ph type="pic" sz="quarter" idx="19"/>
          </p:nvPr>
        </p:nvPicPr>
        <p:blipFill>
          <a:blip r:embed="rId2"/>
          <a:srcRect l="1999" r="1999"/>
          <a:stretch>
            <a:fillRect/>
          </a:stretch>
        </p:blipFill>
        <p:spPr/>
      </p:pic>
      <p:sp>
        <p:nvSpPr>
          <p:cNvPr id="2" name="Text Placeholder 1">
            <a:extLst>
              <a:ext uri="{FF2B5EF4-FFF2-40B4-BE49-F238E27FC236}">
                <a16:creationId xmlns:a16="http://schemas.microsoft.com/office/drawing/2014/main" id="{365AFA94-AD28-F603-44AB-64AE3D2CB11C}"/>
              </a:ext>
            </a:extLst>
          </p:cNvPr>
          <p:cNvSpPr>
            <a:spLocks noGrp="1"/>
          </p:cNvSpPr>
          <p:nvPr>
            <p:ph type="body" sz="quarter" idx="16"/>
          </p:nvPr>
        </p:nvSpPr>
        <p:spPr>
          <a:xfrm>
            <a:off x="733931" y="3429000"/>
            <a:ext cx="4617998" cy="3066422"/>
          </a:xfrm>
        </p:spPr>
        <p:txBody>
          <a:bodyPr>
            <a:noAutofit/>
          </a:bodyPr>
          <a:lstStyle/>
          <a:p>
            <a:pPr>
              <a:lnSpc>
                <a:spcPts val="3900"/>
              </a:lnSpc>
            </a:pPr>
            <a:r>
              <a:rPr lang="en-GB" sz="4000" dirty="0"/>
              <a:t>Extra sjablonen voor bronnen, oefeningen, enz.</a:t>
            </a:r>
          </a:p>
          <a:p>
            <a:pPr>
              <a:lnSpc>
                <a:spcPts val="3900"/>
              </a:lnSpc>
            </a:pPr>
            <a:endParaRPr lang="en-GB" sz="4000" dirty="0"/>
          </a:p>
        </p:txBody>
      </p:sp>
      <p:sp>
        <p:nvSpPr>
          <p:cNvPr id="3" name="Text Placeholder 2">
            <a:extLst>
              <a:ext uri="{FF2B5EF4-FFF2-40B4-BE49-F238E27FC236}">
                <a16:creationId xmlns:a16="http://schemas.microsoft.com/office/drawing/2014/main" id="{DC2DC217-B2B3-F13F-A896-84E8B59BDE79}"/>
              </a:ext>
            </a:extLst>
          </p:cNvPr>
          <p:cNvSpPr>
            <a:spLocks noGrp="1"/>
          </p:cNvSpPr>
          <p:nvPr>
            <p:ph type="body" sz="quarter" idx="17"/>
          </p:nvPr>
        </p:nvSpPr>
        <p:spPr>
          <a:xfrm>
            <a:off x="733931" y="1095586"/>
            <a:ext cx="5362069" cy="582221"/>
          </a:xfrm>
        </p:spPr>
        <p:txBody>
          <a:bodyPr/>
          <a:lstStyle/>
          <a:p>
            <a:pPr>
              <a:lnSpc>
                <a:spcPts val="6220"/>
              </a:lnSpc>
              <a:spcBef>
                <a:spcPts val="0"/>
              </a:spcBef>
            </a:pPr>
            <a:r>
              <a:rPr lang="en-IE" sz="6600" b="1" dirty="0"/>
              <a:t>Sectie Bronnen</a:t>
            </a:r>
          </a:p>
        </p:txBody>
      </p:sp>
      <p:sp>
        <p:nvSpPr>
          <p:cNvPr id="8" name="Text Placeholder 7">
            <a:extLst>
              <a:ext uri="{FF2B5EF4-FFF2-40B4-BE49-F238E27FC236}">
                <a16:creationId xmlns:a16="http://schemas.microsoft.com/office/drawing/2014/main" id="{6BFE7435-FDF2-CBBA-5ECF-035E5D1EB252}"/>
              </a:ext>
            </a:extLst>
          </p:cNvPr>
          <p:cNvSpPr>
            <a:spLocks noGrp="1"/>
          </p:cNvSpPr>
          <p:nvPr>
            <p:ph type="body" sz="quarter" idx="65"/>
          </p:nvPr>
        </p:nvSpPr>
        <p:spPr>
          <a:xfrm>
            <a:off x="8485094" y="1451578"/>
            <a:ext cx="3706906" cy="452458"/>
          </a:xfrm>
          <a:solidFill>
            <a:srgbClr val="EC7C69"/>
          </a:solidFill>
        </p:spPr>
        <p:txBody>
          <a:bodyPr/>
          <a:lstStyle/>
          <a:p>
            <a:pPr algn="ctr"/>
            <a:r>
              <a:rPr lang="en-GB" sz="1200" dirty="0"/>
              <a:t>Fotocredits: Afbeeldingen gebruikt onder licentie van</a:t>
            </a:r>
          </a:p>
          <a:p>
            <a:pPr algn="ctr"/>
            <a:r>
              <a:rPr lang="en-GB" sz="1200" dirty="0"/>
              <a:t> Microsoft 365-stockbibliotheek.</a:t>
            </a:r>
          </a:p>
        </p:txBody>
      </p:sp>
      <p:sp>
        <p:nvSpPr>
          <p:cNvPr id="4" name="Freeform 3">
            <a:extLst>
              <a:ext uri="{FF2B5EF4-FFF2-40B4-BE49-F238E27FC236}">
                <a16:creationId xmlns:a16="http://schemas.microsoft.com/office/drawing/2014/main" id="{F6AE061B-82A7-9827-B19A-3FC1CA47BB36}"/>
              </a:ext>
            </a:extLst>
          </p:cNvPr>
          <p:cNvSpPr/>
          <p:nvPr/>
        </p:nvSpPr>
        <p:spPr>
          <a:xfrm>
            <a:off x="0" y="2950938"/>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5B0CB26D-238E-AEE9-045E-CC6D4984104C}"/>
              </a:ext>
            </a:extLst>
          </p:cNvPr>
          <p:cNvSpPr>
            <a:spLocks noGrp="1"/>
          </p:cNvSpPr>
          <p:nvPr>
            <p:ph type="sldNum" sz="quarter" idx="4"/>
          </p:nvPr>
        </p:nvSpPr>
        <p:spPr>
          <a:xfrm>
            <a:off x="11681466" y="645499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39</a:t>
            </a:fld>
            <a:endParaRPr lang="fr-CA" sz="1200" dirty="0"/>
          </a:p>
        </p:txBody>
      </p:sp>
      <p:pic>
        <p:nvPicPr>
          <p:cNvPr id="9" name="Picture 8">
            <a:extLst>
              <a:ext uri="{FF2B5EF4-FFF2-40B4-BE49-F238E27FC236}">
                <a16:creationId xmlns:a16="http://schemas.microsoft.com/office/drawing/2014/main" id="{F90918ED-4B1D-295F-DA25-4026036127C6}"/>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9066576" y="3795860"/>
            <a:ext cx="3580276" cy="2659133"/>
          </a:xfrm>
          <a:prstGeom prst="rect">
            <a:avLst/>
          </a:prstGeom>
        </p:spPr>
      </p:pic>
    </p:spTree>
    <p:extLst>
      <p:ext uri="{BB962C8B-B14F-4D97-AF65-F5344CB8AC3E}">
        <p14:creationId xmlns:p14="http://schemas.microsoft.com/office/powerpoint/2010/main" val="12600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20">
            <a:extLst>
              <a:ext uri="{FF2B5EF4-FFF2-40B4-BE49-F238E27FC236}">
                <a16:creationId xmlns:a16="http://schemas.microsoft.com/office/drawing/2014/main" id="{B64EF4E0-DA77-D9D2-C2F3-BF227AA331B6}"/>
              </a:ext>
            </a:extLst>
          </p:cNvPr>
          <p:cNvPicPr>
            <a:picLocks noGrp="1" noChangeAspect="1"/>
          </p:cNvPicPr>
          <p:nvPr>
            <p:ph type="pic" sz="quarter" idx="19"/>
          </p:nvPr>
        </p:nvPicPr>
        <p:blipFill>
          <a:blip r:embed="rId2"/>
          <a:srcRect l="2209" r="2209"/>
          <a:stretch>
            <a:fillRect/>
          </a:stretch>
        </p:blipFill>
        <p:spPr/>
      </p:pic>
      <p:sp>
        <p:nvSpPr>
          <p:cNvPr id="2" name="Text Placeholder 1">
            <a:extLst>
              <a:ext uri="{FF2B5EF4-FFF2-40B4-BE49-F238E27FC236}">
                <a16:creationId xmlns:a16="http://schemas.microsoft.com/office/drawing/2014/main" id="{D8F9702C-3125-C77E-A503-4BFD72760723}"/>
              </a:ext>
            </a:extLst>
          </p:cNvPr>
          <p:cNvSpPr>
            <a:spLocks noGrp="1"/>
          </p:cNvSpPr>
          <p:nvPr>
            <p:ph type="body" sz="quarter" idx="16"/>
          </p:nvPr>
        </p:nvSpPr>
        <p:spPr>
          <a:xfrm>
            <a:off x="733931" y="2695992"/>
            <a:ext cx="4617998" cy="3066422"/>
          </a:xfrm>
        </p:spPr>
        <p:txBody>
          <a:bodyPr>
            <a:noAutofit/>
          </a:bodyPr>
          <a:lstStyle/>
          <a:p>
            <a:pPr>
              <a:lnSpc>
                <a:spcPts val="3900"/>
              </a:lnSpc>
            </a:pPr>
            <a:r>
              <a:rPr lang="en-GB" sz="4000" dirty="0"/>
              <a:t>Een haalbaar businessplan opstellen met behulp van het Business Model Canvas</a:t>
            </a:r>
          </a:p>
          <a:p>
            <a:pPr>
              <a:lnSpc>
                <a:spcPts val="3900"/>
              </a:lnSpc>
            </a:pPr>
            <a:endParaRPr lang="en-GB" sz="4000" dirty="0"/>
          </a:p>
        </p:txBody>
      </p:sp>
      <p:sp>
        <p:nvSpPr>
          <p:cNvPr id="3" name="Text Placeholder 2">
            <a:extLst>
              <a:ext uri="{FF2B5EF4-FFF2-40B4-BE49-F238E27FC236}">
                <a16:creationId xmlns:a16="http://schemas.microsoft.com/office/drawing/2014/main" id="{CD801361-236F-A53C-BAD7-CD8759C54088}"/>
              </a:ext>
            </a:extLst>
          </p:cNvPr>
          <p:cNvSpPr>
            <a:spLocks noGrp="1"/>
          </p:cNvSpPr>
          <p:nvPr>
            <p:ph type="body" sz="quarter" idx="17"/>
          </p:nvPr>
        </p:nvSpPr>
        <p:spPr>
          <a:xfrm>
            <a:off x="733931" y="1095586"/>
            <a:ext cx="5362069" cy="582221"/>
          </a:xfrm>
        </p:spPr>
        <p:txBody>
          <a:bodyPr/>
          <a:lstStyle/>
          <a:p>
            <a:r>
              <a:rPr lang="en-IE" sz="6600" b="1" dirty="0"/>
              <a:t>Deel 3</a:t>
            </a:r>
            <a:endParaRPr lang="en-GB" sz="6600" b="1" dirty="0"/>
          </a:p>
        </p:txBody>
      </p:sp>
      <p:sp>
        <p:nvSpPr>
          <p:cNvPr id="8" name="Text Placeholder 7">
            <a:extLst>
              <a:ext uri="{FF2B5EF4-FFF2-40B4-BE49-F238E27FC236}">
                <a16:creationId xmlns:a16="http://schemas.microsoft.com/office/drawing/2014/main" id="{BA935956-FB5E-0DE2-1EB9-1DEABC46DE1F}"/>
              </a:ext>
            </a:extLst>
          </p:cNvPr>
          <p:cNvSpPr>
            <a:spLocks noGrp="1"/>
          </p:cNvSpPr>
          <p:nvPr>
            <p:ph type="body" sz="quarter" idx="65"/>
          </p:nvPr>
        </p:nvSpPr>
        <p:spPr>
          <a:xfrm>
            <a:off x="8485094" y="1451578"/>
            <a:ext cx="3706906" cy="452458"/>
          </a:xfrm>
          <a:solidFill>
            <a:srgbClr val="EC7C69"/>
          </a:solidFill>
        </p:spPr>
        <p:txBody>
          <a:bodyPr/>
          <a:lstStyle/>
          <a:p>
            <a:pPr algn="ctr"/>
            <a:r>
              <a:rPr lang="en-GB" sz="1200" dirty="0"/>
              <a:t>Fotocredits: A-Frame in </a:t>
            </a:r>
            <a:r>
              <a:rPr lang="en-GB" sz="1200" dirty="0" err="1"/>
              <a:t>Soča</a:t>
            </a:r>
            <a:r>
              <a:rPr lang="en-GB" sz="1200" dirty="0"/>
              <a:t>, Gorizia, Slovenië</a:t>
            </a:r>
          </a:p>
        </p:txBody>
      </p:sp>
      <p:sp>
        <p:nvSpPr>
          <p:cNvPr id="4" name="Freeform 3">
            <a:extLst>
              <a:ext uri="{FF2B5EF4-FFF2-40B4-BE49-F238E27FC236}">
                <a16:creationId xmlns:a16="http://schemas.microsoft.com/office/drawing/2014/main" id="{589A67BA-1D02-5EB6-E35E-902671F654BE}"/>
              </a:ext>
            </a:extLst>
          </p:cNvPr>
          <p:cNvSpPr/>
          <p:nvPr/>
        </p:nvSpPr>
        <p:spPr>
          <a:xfrm>
            <a:off x="0" y="2217930"/>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03329F74-865D-717E-B9CD-53FA4B8764FF}"/>
              </a:ext>
            </a:extLst>
          </p:cNvPr>
          <p:cNvSpPr>
            <a:spLocks noGrp="1"/>
          </p:cNvSpPr>
          <p:nvPr>
            <p:ph type="sldNum" sz="quarter" idx="4"/>
          </p:nvPr>
        </p:nvSpPr>
        <p:spPr>
          <a:xfrm>
            <a:off x="11681466" y="645499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4</a:t>
            </a:fld>
            <a:endParaRPr lang="fr-CA" sz="1200" dirty="0"/>
          </a:p>
        </p:txBody>
      </p:sp>
      <p:pic>
        <p:nvPicPr>
          <p:cNvPr id="9" name="Picture 8">
            <a:extLst>
              <a:ext uri="{FF2B5EF4-FFF2-40B4-BE49-F238E27FC236}">
                <a16:creationId xmlns:a16="http://schemas.microsoft.com/office/drawing/2014/main" id="{349B5CDE-F997-D88E-2292-01A179C1AFA3}"/>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9066576" y="3795860"/>
            <a:ext cx="3580276" cy="2659133"/>
          </a:xfrm>
          <a:prstGeom prst="rect">
            <a:avLst/>
          </a:prstGeom>
        </p:spPr>
      </p:pic>
    </p:spTree>
    <p:extLst>
      <p:ext uri="{BB962C8B-B14F-4D97-AF65-F5344CB8AC3E}">
        <p14:creationId xmlns:p14="http://schemas.microsoft.com/office/powerpoint/2010/main" val="1397779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A70B8-852C-5A79-E76F-2784E0B3EC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283CFE-BE41-71DB-84D5-3ABEC21051B4}"/>
              </a:ext>
            </a:extLst>
          </p:cNvPr>
          <p:cNvSpPr txBox="1"/>
          <p:nvPr/>
        </p:nvSpPr>
        <p:spPr>
          <a:xfrm>
            <a:off x="176525" y="243022"/>
            <a:ext cx="11838949" cy="646331"/>
          </a:xfrm>
          <a:prstGeom prst="rect">
            <a:avLst/>
          </a:prstGeom>
          <a:noFill/>
        </p:spPr>
        <p:txBody>
          <a:bodyPr wrap="square" rtlCol="0">
            <a:spAutoFit/>
          </a:bodyPr>
          <a:lstStyle/>
          <a:p>
            <a:r>
              <a:rPr lang="en-US" sz="3600" b="1" dirty="0">
                <a:solidFill>
                  <a:srgbClr val="459597"/>
                </a:solidFill>
                <a:latin typeface="Calibri" panose="020F0502020204030204" pitchFamily="34" charset="0"/>
                <a:cs typeface="Calibri" panose="020F0502020204030204" pitchFamily="34" charset="0"/>
              </a:rPr>
              <a:t>Sjabloon voor bedrijfsmodelcanvas </a:t>
            </a:r>
            <a:r>
              <a:rPr lang="en-US" sz="3600" dirty="0">
                <a:solidFill>
                  <a:srgbClr val="459597"/>
                </a:solidFill>
                <a:latin typeface="Calibri" panose="020F0502020204030204" pitchFamily="34" charset="0"/>
                <a:cs typeface="Calibri" panose="020F0502020204030204" pitchFamily="34" charset="0"/>
              </a:rPr>
              <a:t>(bewerkbaar) </a:t>
            </a:r>
          </a:p>
        </p:txBody>
      </p:sp>
      <p:sp>
        <p:nvSpPr>
          <p:cNvPr id="5" name="TextBox 4">
            <a:extLst>
              <a:ext uri="{FF2B5EF4-FFF2-40B4-BE49-F238E27FC236}">
                <a16:creationId xmlns:a16="http://schemas.microsoft.com/office/drawing/2014/main" id="{36DA0A9F-8904-60D4-6E0A-675A9ECD8047}"/>
              </a:ext>
            </a:extLst>
          </p:cNvPr>
          <p:cNvSpPr txBox="1"/>
          <p:nvPr/>
        </p:nvSpPr>
        <p:spPr>
          <a:xfrm>
            <a:off x="198147" y="786750"/>
            <a:ext cx="11503937" cy="605487"/>
          </a:xfrm>
          <a:prstGeom prst="rect">
            <a:avLst/>
          </a:prstGeom>
          <a:noFill/>
        </p:spPr>
        <p:txBody>
          <a:bodyPr wrap="square">
            <a:spAutoFit/>
          </a:bodyPr>
          <a:lstStyle/>
          <a:p>
            <a:pPr>
              <a:lnSpc>
                <a:spcPts val="1860"/>
              </a:lnSpc>
            </a:pPr>
            <a:r>
              <a:rPr lang="en-US" sz="1900" dirty="0">
                <a:solidFill>
                  <a:srgbClr val="414141"/>
                </a:solidFill>
                <a:latin typeface="Calibri" panose="020F0502020204030204" pitchFamily="34" charset="0"/>
                <a:cs typeface="Calibri" panose="020F0502020204030204" pitchFamily="34" charset="0"/>
              </a:rPr>
              <a:t>Gebruik de onderstaande instructies om elk onderdeel van uw business model canvas in te vullen, zodat u een uitgebreid inzicht krijgt in het operationele en strategische kader van uw bedrijf.</a:t>
            </a:r>
          </a:p>
        </p:txBody>
      </p:sp>
      <p:graphicFrame>
        <p:nvGraphicFramePr>
          <p:cNvPr id="16" name="Table 15">
            <a:extLst>
              <a:ext uri="{FF2B5EF4-FFF2-40B4-BE49-F238E27FC236}">
                <a16:creationId xmlns:a16="http://schemas.microsoft.com/office/drawing/2014/main" id="{7583B36F-225B-7319-47E2-6D20F63D4899}"/>
              </a:ext>
            </a:extLst>
          </p:cNvPr>
          <p:cNvGraphicFramePr>
            <a:graphicFrameLocks noGrp="1"/>
          </p:cNvGraphicFramePr>
          <p:nvPr>
            <p:extLst>
              <p:ext uri="{D42A27DB-BD31-4B8C-83A1-F6EECF244321}">
                <p14:modId xmlns:p14="http://schemas.microsoft.com/office/powerpoint/2010/main" val="2974285827"/>
              </p:ext>
            </p:extLst>
          </p:nvPr>
        </p:nvGraphicFramePr>
        <p:xfrm>
          <a:off x="272084" y="1374187"/>
          <a:ext cx="11430000" cy="5024884"/>
        </p:xfrm>
        <a:graphic>
          <a:graphicData uri="http://schemas.openxmlformats.org/drawingml/2006/table">
            <a:tbl>
              <a:tblPr/>
              <a:tblGrid>
                <a:gridCol w="2286000">
                  <a:extLst>
                    <a:ext uri="{9D8B030D-6E8A-4147-A177-3AD203B41FA5}">
                      <a16:colId xmlns:a16="http://schemas.microsoft.com/office/drawing/2014/main" val="1915489427"/>
                    </a:ext>
                  </a:extLst>
                </a:gridCol>
                <a:gridCol w="2286000">
                  <a:extLst>
                    <a:ext uri="{9D8B030D-6E8A-4147-A177-3AD203B41FA5}">
                      <a16:colId xmlns:a16="http://schemas.microsoft.com/office/drawing/2014/main" val="3648122560"/>
                    </a:ext>
                  </a:extLst>
                </a:gridCol>
                <a:gridCol w="2286000">
                  <a:extLst>
                    <a:ext uri="{9D8B030D-6E8A-4147-A177-3AD203B41FA5}">
                      <a16:colId xmlns:a16="http://schemas.microsoft.com/office/drawing/2014/main" val="489068831"/>
                    </a:ext>
                  </a:extLst>
                </a:gridCol>
                <a:gridCol w="2286000">
                  <a:extLst>
                    <a:ext uri="{9D8B030D-6E8A-4147-A177-3AD203B41FA5}">
                      <a16:colId xmlns:a16="http://schemas.microsoft.com/office/drawing/2014/main" val="1821452548"/>
                    </a:ext>
                  </a:extLst>
                </a:gridCol>
                <a:gridCol w="2286000">
                  <a:extLst>
                    <a:ext uri="{9D8B030D-6E8A-4147-A177-3AD203B41FA5}">
                      <a16:colId xmlns:a16="http://schemas.microsoft.com/office/drawing/2014/main" val="1649091000"/>
                    </a:ext>
                  </a:extLst>
                </a:gridCol>
              </a:tblGrid>
              <a:tr h="1723378">
                <a:tc row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1284179"/>
                  </a:ext>
                </a:extLst>
              </a:tr>
              <a:tr h="1650753">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en-US"/>
                    </a:p>
                  </a:txBody>
                  <a:tcPr>
                    <a:lnL w="6350" cap="flat" cmpd="sng" algn="ctr">
                      <a:solidFill>
                        <a:srgbClr val="BFBFBF"/>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en-US"/>
                    </a:p>
                  </a:txBody>
                  <a:tcPr>
                    <a:lnL w="6350" cap="flat" cmpd="sng" algn="ctr">
                      <a:solidFill>
                        <a:srgbClr val="BFBFBF"/>
                      </a:solidFill>
                      <a:prstDash val="solid"/>
                      <a:round/>
                      <a:headEnd type="none" w="med" len="med"/>
                      <a:tailEnd type="none" w="med" len="med"/>
                    </a:lnL>
                  </a:tcPr>
                </a:tc>
                <a:extLst>
                  <a:ext uri="{0D108BD9-81ED-4DB2-BD59-A6C34878D82A}">
                    <a16:rowId xmlns:a16="http://schemas.microsoft.com/office/drawing/2014/main" val="2172348578"/>
                  </a:ext>
                </a:extLst>
              </a:tr>
              <a:tr h="1650753">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l" fontAlgn="ctr"/>
                      <a:endParaRPr lang="en-US" sz="700" b="0" i="0" u="none" strike="noStrike" dirty="0">
                        <a:solidFill>
                          <a:srgbClr val="000000"/>
                        </a:solidFill>
                        <a:effectLst/>
                        <a:latin typeface="Century Gothic" panose="020B0502020202020204" pitchFamily="34" charset="0"/>
                      </a:endParaRP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382130"/>
                  </a:ext>
                </a:extLst>
              </a:tr>
            </a:tbl>
          </a:graphicData>
        </a:graphic>
      </p:graphicFrame>
      <p:pic>
        <p:nvPicPr>
          <p:cNvPr id="17" name="Graphic 2" descr="Handshake outline">
            <a:extLst>
              <a:ext uri="{FF2B5EF4-FFF2-40B4-BE49-F238E27FC236}">
                <a16:creationId xmlns:a16="http://schemas.microsoft.com/office/drawing/2014/main" id="{61B243A9-18A3-EC59-BC92-8050393A81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9267" y="1937399"/>
            <a:ext cx="602159" cy="602159"/>
          </a:xfrm>
          <a:prstGeom prst="rect">
            <a:avLst/>
          </a:prstGeom>
        </p:spPr>
      </p:pic>
      <p:pic>
        <p:nvPicPr>
          <p:cNvPr id="18" name="Graphic 4" descr="Playbook outline">
            <a:extLst>
              <a:ext uri="{FF2B5EF4-FFF2-40B4-BE49-F238E27FC236}">
                <a16:creationId xmlns:a16="http://schemas.microsoft.com/office/drawing/2014/main" id="{4DBB4260-CF4E-3418-9217-5F4A7C2C1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66782" y="1878859"/>
            <a:ext cx="590550" cy="590550"/>
          </a:xfrm>
          <a:prstGeom prst="rect">
            <a:avLst/>
          </a:prstGeom>
        </p:spPr>
      </p:pic>
      <p:pic>
        <p:nvPicPr>
          <p:cNvPr id="19" name="Graphic 6" descr="Circular flowchart outline">
            <a:extLst>
              <a:ext uri="{FF2B5EF4-FFF2-40B4-BE49-F238E27FC236}">
                <a16:creationId xmlns:a16="http://schemas.microsoft.com/office/drawing/2014/main" id="{72810167-629F-8C4A-68F4-ACE2E35529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89378" y="3660191"/>
            <a:ext cx="616032" cy="616032"/>
          </a:xfrm>
          <a:prstGeom prst="rect">
            <a:avLst/>
          </a:prstGeom>
        </p:spPr>
      </p:pic>
      <p:pic>
        <p:nvPicPr>
          <p:cNvPr id="20" name="Graphic 8" descr="Clipboard Checked outline">
            <a:extLst>
              <a:ext uri="{FF2B5EF4-FFF2-40B4-BE49-F238E27FC236}">
                <a16:creationId xmlns:a16="http://schemas.microsoft.com/office/drawing/2014/main" id="{05BFBB82-60F4-D409-1AAD-A080012F4B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83186" y="1937512"/>
            <a:ext cx="533400" cy="533400"/>
          </a:xfrm>
          <a:prstGeom prst="rect">
            <a:avLst/>
          </a:prstGeom>
        </p:spPr>
      </p:pic>
      <p:pic>
        <p:nvPicPr>
          <p:cNvPr id="21" name="Graphic 12" descr="Target Audience outline">
            <a:extLst>
              <a:ext uri="{FF2B5EF4-FFF2-40B4-BE49-F238E27FC236}">
                <a16:creationId xmlns:a16="http://schemas.microsoft.com/office/drawing/2014/main" id="{DF850759-F08D-638F-4570-9A1EF8DD30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55587" y="1879945"/>
            <a:ext cx="615130" cy="615130"/>
          </a:xfrm>
          <a:prstGeom prst="rect">
            <a:avLst/>
          </a:prstGeom>
        </p:spPr>
      </p:pic>
      <p:pic>
        <p:nvPicPr>
          <p:cNvPr id="24" name="Graphic 18" descr="Money outline">
            <a:extLst>
              <a:ext uri="{FF2B5EF4-FFF2-40B4-BE49-F238E27FC236}">
                <a16:creationId xmlns:a16="http://schemas.microsoft.com/office/drawing/2014/main" id="{DADC18F6-848B-5FDE-210A-F8D3FE4410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63144" y="5089896"/>
            <a:ext cx="600075" cy="600075"/>
          </a:xfrm>
          <a:prstGeom prst="rect">
            <a:avLst/>
          </a:prstGeom>
        </p:spPr>
      </p:pic>
      <p:pic>
        <p:nvPicPr>
          <p:cNvPr id="25" name="Graphic 20" descr="Register outline">
            <a:extLst>
              <a:ext uri="{FF2B5EF4-FFF2-40B4-BE49-F238E27FC236}">
                <a16:creationId xmlns:a16="http://schemas.microsoft.com/office/drawing/2014/main" id="{364C24EA-7ABD-C993-0D9A-E98631F6E67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14926" y="5156155"/>
            <a:ext cx="495404" cy="495404"/>
          </a:xfrm>
          <a:prstGeom prst="rect">
            <a:avLst/>
          </a:prstGeom>
        </p:spPr>
      </p:pic>
      <p:sp>
        <p:nvSpPr>
          <p:cNvPr id="4" name="TextBox 6">
            <a:extLst>
              <a:ext uri="{FF2B5EF4-FFF2-40B4-BE49-F238E27FC236}">
                <a16:creationId xmlns:a16="http://schemas.microsoft.com/office/drawing/2014/main" id="{0102307C-C447-0C8F-3133-A64AF517EF2F}"/>
              </a:ext>
            </a:extLst>
          </p:cNvPr>
          <p:cNvSpPr txBox="1"/>
          <p:nvPr/>
        </p:nvSpPr>
        <p:spPr>
          <a:xfrm>
            <a:off x="272084" y="6533254"/>
            <a:ext cx="11049354"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900" dirty="0">
                <a:solidFill>
                  <a:srgbClr val="414141"/>
                </a:solidFill>
                <a:latin typeface="Calibri" panose="020F0502020204030204" pitchFamily="34" charset="0"/>
                <a:cs typeface="Calibri" panose="020F0502020204030204" pitchFamily="34" charset="0"/>
              </a:rPr>
              <a:t>Bron:</a:t>
            </a:r>
            <a:r>
              <a:rPr lang="en-US" sz="900" i="1" dirty="0">
                <a:solidFill>
                  <a:srgbClr val="459597"/>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 https://www.smartsheet.com/sites/default/files/2024-04/IC-Simple-Business-Model-Canvas-Template-for-Powerpoint-Example_Powerpoint.pptx?srsltid=AfmBOop_I2pyimagKBejfl-xt8tteTukVJU7-7NT-CG1nWOo8ROqfG6t</a:t>
            </a:r>
            <a:r>
              <a:rPr lang="en-US" sz="900" i="1" dirty="0">
                <a:solidFill>
                  <a:srgbClr val="459597"/>
                </a:solidFill>
                <a:latin typeface="Calibri" panose="020F0502020204030204" pitchFamily="34" charset="0"/>
                <a:cs typeface="Calibri" panose="020F0502020204030204" pitchFamily="34" charset="0"/>
              </a:rPr>
              <a:t> </a:t>
            </a:r>
            <a:endParaRPr lang="en-IE" sz="900" dirty="0">
              <a:solidFill>
                <a:srgbClr val="459597"/>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2E472BB2-2F10-84F1-6240-C57AFB6594B0}"/>
              </a:ext>
            </a:extLst>
          </p:cNvPr>
          <p:cNvSpPr/>
          <p:nvPr/>
        </p:nvSpPr>
        <p:spPr>
          <a:xfrm>
            <a:off x="9430767" y="1370098"/>
            <a:ext cx="2271317" cy="539126"/>
          </a:xfrm>
          <a:prstGeom prst="rect">
            <a:avLst/>
          </a:pr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30" name="Graphic 14" descr="Puzzle pieces outline">
            <a:extLst>
              <a:ext uri="{FF2B5EF4-FFF2-40B4-BE49-F238E27FC236}">
                <a16:creationId xmlns:a16="http://schemas.microsoft.com/office/drawing/2014/main" id="{76CB56D3-D535-BA03-D8AA-DB54D6BF201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061802" y="1958923"/>
            <a:ext cx="571500" cy="571500"/>
          </a:xfrm>
          <a:prstGeom prst="rect">
            <a:avLst/>
          </a:prstGeom>
        </p:spPr>
      </p:pic>
      <p:sp>
        <p:nvSpPr>
          <p:cNvPr id="37" name="TextBox 36">
            <a:extLst>
              <a:ext uri="{FF2B5EF4-FFF2-40B4-BE49-F238E27FC236}">
                <a16:creationId xmlns:a16="http://schemas.microsoft.com/office/drawing/2014/main" id="{B061C515-879F-D32F-BED5-F864BE3E45E7}"/>
              </a:ext>
            </a:extLst>
          </p:cNvPr>
          <p:cNvSpPr txBox="1"/>
          <p:nvPr/>
        </p:nvSpPr>
        <p:spPr>
          <a:xfrm>
            <a:off x="9484791" y="1386592"/>
            <a:ext cx="1836647" cy="502702"/>
          </a:xfrm>
          <a:prstGeom prst="rect">
            <a:avLst/>
          </a:prstGeom>
          <a:noFill/>
        </p:spPr>
        <p:txBody>
          <a:bodyPr wrap="square">
            <a:spAutoFit/>
          </a:bodyPr>
          <a:lstStyle/>
          <a:p>
            <a:pPr algn="l"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KLANTENSEGMENTEN</a:t>
            </a:r>
          </a:p>
        </p:txBody>
      </p:sp>
      <p:sp>
        <p:nvSpPr>
          <p:cNvPr id="38" name="Rectangle 37">
            <a:extLst>
              <a:ext uri="{FF2B5EF4-FFF2-40B4-BE49-F238E27FC236}">
                <a16:creationId xmlns:a16="http://schemas.microsoft.com/office/drawing/2014/main" id="{E25302FB-B826-6733-85A5-8E9D17433DA5}"/>
              </a:ext>
            </a:extLst>
          </p:cNvPr>
          <p:cNvSpPr/>
          <p:nvPr/>
        </p:nvSpPr>
        <p:spPr>
          <a:xfrm>
            <a:off x="7131344" y="1370098"/>
            <a:ext cx="2271317" cy="539126"/>
          </a:xfrm>
          <a:prstGeom prst="rect">
            <a:avLst/>
          </a:pr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54F2A5FF-AC90-B92A-708F-288A1CF004AC}"/>
              </a:ext>
            </a:extLst>
          </p:cNvPr>
          <p:cNvSpPr txBox="1"/>
          <p:nvPr/>
        </p:nvSpPr>
        <p:spPr>
          <a:xfrm>
            <a:off x="7185368" y="1386592"/>
            <a:ext cx="1836647" cy="707886"/>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KLANTENRELATIES</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FAF7B164-0759-C4C4-51B5-7693FB3938BC}"/>
              </a:ext>
            </a:extLst>
          </p:cNvPr>
          <p:cNvSpPr/>
          <p:nvPr/>
        </p:nvSpPr>
        <p:spPr>
          <a:xfrm>
            <a:off x="4860761" y="1370098"/>
            <a:ext cx="2271317" cy="539126"/>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1FFF3802-7F8F-6D14-CCEF-2A307B14FCD6}"/>
              </a:ext>
            </a:extLst>
          </p:cNvPr>
          <p:cNvSpPr txBox="1"/>
          <p:nvPr/>
        </p:nvSpPr>
        <p:spPr>
          <a:xfrm>
            <a:off x="4914785" y="1386592"/>
            <a:ext cx="1836647" cy="707886"/>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WAARDEPROPOSITIES</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95FB4BA1-36E7-1D46-EA99-AFE3BE7D0742}"/>
              </a:ext>
            </a:extLst>
          </p:cNvPr>
          <p:cNvSpPr/>
          <p:nvPr/>
        </p:nvSpPr>
        <p:spPr>
          <a:xfrm>
            <a:off x="2575758" y="1370098"/>
            <a:ext cx="2271317" cy="539126"/>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9B9024E2-17B0-9AE4-9D51-8CB079195131}"/>
              </a:ext>
            </a:extLst>
          </p:cNvPr>
          <p:cNvSpPr txBox="1"/>
          <p:nvPr/>
        </p:nvSpPr>
        <p:spPr>
          <a:xfrm>
            <a:off x="2629782" y="1386592"/>
            <a:ext cx="1836647" cy="707886"/>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BELANGRIJKSTE </a:t>
            </a:r>
          </a:p>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ACTIVITEITEN</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EC79FF19-89A9-AFFC-E35E-43516AC9C18C}"/>
              </a:ext>
            </a:extLst>
          </p:cNvPr>
          <p:cNvSpPr/>
          <p:nvPr/>
        </p:nvSpPr>
        <p:spPr>
          <a:xfrm>
            <a:off x="277796" y="1370098"/>
            <a:ext cx="2271317" cy="539126"/>
          </a:xfrm>
          <a:prstGeom prst="rect">
            <a:avLst/>
          </a:pr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9E46DE2B-72E7-9DE1-468A-C2903411DDDD}"/>
              </a:ext>
            </a:extLst>
          </p:cNvPr>
          <p:cNvSpPr txBox="1"/>
          <p:nvPr/>
        </p:nvSpPr>
        <p:spPr>
          <a:xfrm>
            <a:off x="331820" y="1386592"/>
            <a:ext cx="1836647" cy="707886"/>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BELANGRIJKSTE </a:t>
            </a:r>
          </a:p>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PARTNERSCHAPPEN</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83F3117B-1E72-CEEE-50A6-064AF05CA120}"/>
              </a:ext>
            </a:extLst>
          </p:cNvPr>
          <p:cNvSpPr/>
          <p:nvPr/>
        </p:nvSpPr>
        <p:spPr>
          <a:xfrm>
            <a:off x="2574216" y="3094507"/>
            <a:ext cx="2271317" cy="539126"/>
          </a:xfrm>
          <a:prstGeom prst="rect">
            <a:avLst/>
          </a:pr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E5D3021D-20B8-4281-6BEF-FC916664FD4D}"/>
              </a:ext>
            </a:extLst>
          </p:cNvPr>
          <p:cNvSpPr txBox="1"/>
          <p:nvPr/>
        </p:nvSpPr>
        <p:spPr>
          <a:xfrm>
            <a:off x="2628240" y="3111001"/>
            <a:ext cx="1836647" cy="707886"/>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BELANGRIJKSTE </a:t>
            </a:r>
          </a:p>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BRONNEN </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9DD07F6D-8101-5B5D-C014-22E46A4D3CF5}"/>
              </a:ext>
            </a:extLst>
          </p:cNvPr>
          <p:cNvSpPr/>
          <p:nvPr/>
        </p:nvSpPr>
        <p:spPr>
          <a:xfrm>
            <a:off x="277796" y="4754003"/>
            <a:ext cx="4567737" cy="314011"/>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B8974884-C8CD-D4F9-3020-4DDDC922F3D1}"/>
              </a:ext>
            </a:extLst>
          </p:cNvPr>
          <p:cNvSpPr txBox="1"/>
          <p:nvPr/>
        </p:nvSpPr>
        <p:spPr>
          <a:xfrm>
            <a:off x="331820" y="4770497"/>
            <a:ext cx="1836647" cy="297517"/>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KOSTENSTRUCTUUR</a:t>
            </a:r>
          </a:p>
        </p:txBody>
      </p:sp>
      <p:sp>
        <p:nvSpPr>
          <p:cNvPr id="50" name="Rectangle 49">
            <a:extLst>
              <a:ext uri="{FF2B5EF4-FFF2-40B4-BE49-F238E27FC236}">
                <a16:creationId xmlns:a16="http://schemas.microsoft.com/office/drawing/2014/main" id="{3B73064C-C02E-34D8-4CE2-2086C2BAB858}"/>
              </a:ext>
            </a:extLst>
          </p:cNvPr>
          <p:cNvSpPr/>
          <p:nvPr/>
        </p:nvSpPr>
        <p:spPr>
          <a:xfrm>
            <a:off x="4847475" y="4754003"/>
            <a:ext cx="6844574" cy="314011"/>
          </a:xfrm>
          <a:prstGeom prst="rect">
            <a:avLst/>
          </a:pr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10850310-E72F-46AE-5BBE-D4AD94D7CE19}"/>
              </a:ext>
            </a:extLst>
          </p:cNvPr>
          <p:cNvSpPr txBox="1"/>
          <p:nvPr/>
        </p:nvSpPr>
        <p:spPr>
          <a:xfrm>
            <a:off x="4901499" y="4774476"/>
            <a:ext cx="1836647" cy="502702"/>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INKOMSTENSTROOM</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pic>
        <p:nvPicPr>
          <p:cNvPr id="52" name="Graphic 16" descr="Train outline">
            <a:extLst>
              <a:ext uri="{FF2B5EF4-FFF2-40B4-BE49-F238E27FC236}">
                <a16:creationId xmlns:a16="http://schemas.microsoft.com/office/drawing/2014/main" id="{D1B13B13-ABAB-30CB-F91B-6FA16255DED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917775" y="3479333"/>
            <a:ext cx="481382" cy="481382"/>
          </a:xfrm>
          <a:prstGeom prst="rect">
            <a:avLst/>
          </a:prstGeom>
        </p:spPr>
      </p:pic>
      <p:sp>
        <p:nvSpPr>
          <p:cNvPr id="53" name="Rectangle 52">
            <a:extLst>
              <a:ext uri="{FF2B5EF4-FFF2-40B4-BE49-F238E27FC236}">
                <a16:creationId xmlns:a16="http://schemas.microsoft.com/office/drawing/2014/main" id="{80F694E6-95F7-4122-DA15-E526951CFF53}"/>
              </a:ext>
            </a:extLst>
          </p:cNvPr>
          <p:cNvSpPr/>
          <p:nvPr/>
        </p:nvSpPr>
        <p:spPr>
          <a:xfrm>
            <a:off x="7131344" y="3067395"/>
            <a:ext cx="2271317" cy="349382"/>
          </a:xfrm>
          <a:prstGeom prst="rect">
            <a:avLst/>
          </a:pr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7D6E6253-D6B9-E9DE-0EFE-D671F4A95516}"/>
              </a:ext>
            </a:extLst>
          </p:cNvPr>
          <p:cNvSpPr txBox="1"/>
          <p:nvPr/>
        </p:nvSpPr>
        <p:spPr>
          <a:xfrm>
            <a:off x="7185368" y="3101243"/>
            <a:ext cx="1836647" cy="502702"/>
          </a:xfrm>
          <a:prstGeom prst="rect">
            <a:avLst/>
          </a:prstGeom>
          <a:noFill/>
        </p:spPr>
        <p:txBody>
          <a:bodyPr wrap="square">
            <a:spAutoFit/>
          </a:bodyPr>
          <a:lstStyle/>
          <a:p>
            <a:pPr fontAlgn="b">
              <a:lnSpc>
                <a:spcPts val="1620"/>
              </a:lnSpc>
            </a:pPr>
            <a:r>
              <a:rPr lang="en-US" sz="1600" b="1" i="0" u="none" strike="noStrike" dirty="0">
                <a:solidFill>
                  <a:schemeClr val="bg1"/>
                </a:solidFill>
                <a:effectLst/>
                <a:latin typeface="Calibri" panose="020F0502020204030204" pitchFamily="34" charset="0"/>
                <a:cs typeface="Calibri" panose="020F0502020204030204" pitchFamily="34" charset="0"/>
              </a:rPr>
              <a:t>KANALEN</a:t>
            </a:r>
          </a:p>
          <a:p>
            <a:pPr fontAlgn="b">
              <a:lnSpc>
                <a:spcPts val="1620"/>
              </a:lnSpc>
            </a:pPr>
            <a:endParaRPr lang="en-US" sz="1600" b="1" i="0" u="none" strike="noStrike" dirty="0">
              <a:solidFill>
                <a:schemeClr val="bg1"/>
              </a:solidFill>
              <a:effectLst/>
              <a:latin typeface="Calibri" panose="020F0502020204030204" pitchFamily="34" charset="0"/>
              <a:cs typeface="Calibri" panose="020F0502020204030204" pitchFamily="34" charset="0"/>
            </a:endParaRPr>
          </a:p>
        </p:txBody>
      </p:sp>
      <p:sp>
        <p:nvSpPr>
          <p:cNvPr id="55" name="Slide Number Placeholder 5">
            <a:extLst>
              <a:ext uri="{FF2B5EF4-FFF2-40B4-BE49-F238E27FC236}">
                <a16:creationId xmlns:a16="http://schemas.microsoft.com/office/drawing/2014/main" id="{099B60DE-958B-CDD5-94CD-6484ED6591F5}"/>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40</a:t>
            </a:fld>
            <a:endParaRPr lang="fr-CA" sz="1200" dirty="0"/>
          </a:p>
        </p:txBody>
      </p:sp>
      <p:sp>
        <p:nvSpPr>
          <p:cNvPr id="6" name="TextBox 5">
            <a:extLst>
              <a:ext uri="{FF2B5EF4-FFF2-40B4-BE49-F238E27FC236}">
                <a16:creationId xmlns:a16="http://schemas.microsoft.com/office/drawing/2014/main" id="{4D376BB3-CD4A-F3FB-B91E-D0E1724A1881}"/>
              </a:ext>
            </a:extLst>
          </p:cNvPr>
          <p:cNvSpPr txBox="1"/>
          <p:nvPr/>
        </p:nvSpPr>
        <p:spPr>
          <a:xfrm>
            <a:off x="373177" y="2504573"/>
            <a:ext cx="2033232" cy="771365"/>
          </a:xfrm>
          <a:prstGeom prst="rect">
            <a:avLst/>
          </a:prstGeom>
          <a:noFill/>
        </p:spPr>
        <p:txBody>
          <a:bodyPr wrap="square">
            <a:spAutoFit/>
          </a:bodyPr>
          <a:lstStyle/>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Maak een lijst van uw belangrijkste partners, leveranciers en allianties die u helpen bij uw bedrijfsvoering en het bereiken van uw doelstellingen.</a:t>
            </a:r>
          </a:p>
        </p:txBody>
      </p:sp>
      <p:sp>
        <p:nvSpPr>
          <p:cNvPr id="8" name="TextBox 7">
            <a:extLst>
              <a:ext uri="{FF2B5EF4-FFF2-40B4-BE49-F238E27FC236}">
                <a16:creationId xmlns:a16="http://schemas.microsoft.com/office/drawing/2014/main" id="{C4301CDF-7CDC-C8C5-BFB6-33E9FFBBD50E}"/>
              </a:ext>
            </a:extLst>
          </p:cNvPr>
          <p:cNvSpPr txBox="1"/>
          <p:nvPr/>
        </p:nvSpPr>
        <p:spPr>
          <a:xfrm>
            <a:off x="2615280" y="2003698"/>
            <a:ext cx="1945314" cy="938077"/>
          </a:xfrm>
          <a:prstGeom prst="rect">
            <a:avLst/>
          </a:prstGeom>
          <a:noFill/>
        </p:spPr>
        <p:txBody>
          <a:bodyPr wrap="square">
            <a:spAutoFit/>
          </a:bodyPr>
          <a:lstStyle/>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Geef een overzicht van de cruciale operationele taken, diensten of productieactiviteiten die essentieel zijn voor uw bedrijfsmodel. </a:t>
            </a:r>
          </a:p>
        </p:txBody>
      </p:sp>
      <p:sp>
        <p:nvSpPr>
          <p:cNvPr id="10" name="TextBox 9">
            <a:extLst>
              <a:ext uri="{FF2B5EF4-FFF2-40B4-BE49-F238E27FC236}">
                <a16:creationId xmlns:a16="http://schemas.microsoft.com/office/drawing/2014/main" id="{6DA98011-DD19-02F5-D955-E8ADCCBF84D1}"/>
              </a:ext>
            </a:extLst>
          </p:cNvPr>
          <p:cNvSpPr txBox="1"/>
          <p:nvPr/>
        </p:nvSpPr>
        <p:spPr>
          <a:xfrm>
            <a:off x="2620685" y="3720024"/>
            <a:ext cx="2065489" cy="938077"/>
          </a:xfrm>
          <a:prstGeom prst="rect">
            <a:avLst/>
          </a:prstGeom>
          <a:noFill/>
        </p:spPr>
        <p:txBody>
          <a:bodyPr wrap="square">
            <a:spAutoFit/>
          </a:bodyPr>
          <a:lstStyle/>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Geef aan welke fysieke, intellectuele, personele </a:t>
            </a:r>
          </a:p>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en financiële </a:t>
            </a:r>
          </a:p>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middelen waarop uw </a:t>
            </a:r>
          </a:p>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bedrijfsmodel nodig heeft.</a:t>
            </a:r>
          </a:p>
        </p:txBody>
      </p:sp>
      <p:sp>
        <p:nvSpPr>
          <p:cNvPr id="12" name="TextBox 11">
            <a:extLst>
              <a:ext uri="{FF2B5EF4-FFF2-40B4-BE49-F238E27FC236}">
                <a16:creationId xmlns:a16="http://schemas.microsoft.com/office/drawing/2014/main" id="{1D6918C7-BE8D-81C0-FBFD-4D04ADB0A214}"/>
              </a:ext>
            </a:extLst>
          </p:cNvPr>
          <p:cNvSpPr txBox="1"/>
          <p:nvPr/>
        </p:nvSpPr>
        <p:spPr>
          <a:xfrm>
            <a:off x="4969346" y="2504573"/>
            <a:ext cx="2018726" cy="1104790"/>
          </a:xfrm>
          <a:prstGeom prst="rect">
            <a:avLst/>
          </a:prstGeom>
          <a:noFill/>
        </p:spPr>
        <p:txBody>
          <a:bodyPr wrap="square">
            <a:spAutoFit/>
          </a:bodyPr>
          <a:lstStyle/>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Beschrijf de unieke voordelen en oplossingen die uw bedrijf uw klanten biedt om hun problemen op te lossen of aan hun behoeften te voldoen.</a:t>
            </a:r>
          </a:p>
        </p:txBody>
      </p:sp>
      <p:sp>
        <p:nvSpPr>
          <p:cNvPr id="22" name="TextBox 21">
            <a:extLst>
              <a:ext uri="{FF2B5EF4-FFF2-40B4-BE49-F238E27FC236}">
                <a16:creationId xmlns:a16="http://schemas.microsoft.com/office/drawing/2014/main" id="{537C11AF-C7A0-BF00-3A16-21CCE99E0D80}"/>
              </a:ext>
            </a:extLst>
          </p:cNvPr>
          <p:cNvSpPr txBox="1"/>
          <p:nvPr/>
        </p:nvSpPr>
        <p:spPr>
          <a:xfrm>
            <a:off x="7176360" y="3480457"/>
            <a:ext cx="2136707" cy="1271502"/>
          </a:xfrm>
          <a:prstGeom prst="rect">
            <a:avLst/>
          </a:prstGeom>
          <a:noFill/>
        </p:spPr>
        <p:txBody>
          <a:bodyPr wrap="square">
            <a:spAutoFit/>
          </a:bodyPr>
          <a:lstStyle/>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Identificeer de kanalen waarmee u </a:t>
            </a:r>
          </a:p>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contact hebt met klanten en uw waardepropositie verspreidt, zoals websites, winkels of directe verkoop.</a:t>
            </a:r>
          </a:p>
        </p:txBody>
      </p:sp>
      <p:sp>
        <p:nvSpPr>
          <p:cNvPr id="27" name="TextBox 26">
            <a:extLst>
              <a:ext uri="{FF2B5EF4-FFF2-40B4-BE49-F238E27FC236}">
                <a16:creationId xmlns:a16="http://schemas.microsoft.com/office/drawing/2014/main" id="{D066DD29-766D-F4E0-C3CD-9838DFEF6228}"/>
              </a:ext>
            </a:extLst>
          </p:cNvPr>
          <p:cNvSpPr txBox="1"/>
          <p:nvPr/>
        </p:nvSpPr>
        <p:spPr>
          <a:xfrm>
            <a:off x="9560458" y="2504573"/>
            <a:ext cx="2027552" cy="1104790"/>
          </a:xfrm>
          <a:prstGeom prst="rect">
            <a:avLst/>
          </a:prstGeom>
          <a:noFill/>
        </p:spPr>
        <p:txBody>
          <a:bodyPr wrap="square">
            <a:spAutoFit/>
          </a:bodyPr>
          <a:lstStyle/>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Segmenteer uw klanten op basis van hun behoeften, gedrag en andere kenmerken die van invloed zijn op hoe zij uw producten of diensten waarderen.</a:t>
            </a:r>
          </a:p>
        </p:txBody>
      </p:sp>
      <p:sp>
        <p:nvSpPr>
          <p:cNvPr id="29" name="TextBox 28">
            <a:extLst>
              <a:ext uri="{FF2B5EF4-FFF2-40B4-BE49-F238E27FC236}">
                <a16:creationId xmlns:a16="http://schemas.microsoft.com/office/drawing/2014/main" id="{28BCBC71-B450-DA08-6D6D-713334D0174A}"/>
              </a:ext>
            </a:extLst>
          </p:cNvPr>
          <p:cNvSpPr txBox="1"/>
          <p:nvPr/>
        </p:nvSpPr>
        <p:spPr>
          <a:xfrm>
            <a:off x="400609" y="5191042"/>
            <a:ext cx="3279948" cy="604653"/>
          </a:xfrm>
          <a:prstGeom prst="rect">
            <a:avLst/>
          </a:prstGeom>
          <a:noFill/>
        </p:spPr>
        <p:txBody>
          <a:bodyPr wrap="square">
            <a:spAutoFit/>
          </a:bodyPr>
          <a:lstStyle/>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Maak een lijst van de belangrijkste kosten die gepaard gaan met het runnen van uw bedrijf, waarbij u onderscheid maakt tussen vaste en variabele kosten.</a:t>
            </a:r>
          </a:p>
        </p:txBody>
      </p:sp>
      <p:sp>
        <p:nvSpPr>
          <p:cNvPr id="32" name="TextBox 31">
            <a:extLst>
              <a:ext uri="{FF2B5EF4-FFF2-40B4-BE49-F238E27FC236}">
                <a16:creationId xmlns:a16="http://schemas.microsoft.com/office/drawing/2014/main" id="{33FB658F-E1E3-712B-BCBC-DAF33C032A82}"/>
              </a:ext>
            </a:extLst>
          </p:cNvPr>
          <p:cNvSpPr txBox="1"/>
          <p:nvPr/>
        </p:nvSpPr>
        <p:spPr>
          <a:xfrm>
            <a:off x="4963797" y="5204966"/>
            <a:ext cx="4012448" cy="771365"/>
          </a:xfrm>
          <a:prstGeom prst="rect">
            <a:avLst/>
          </a:prstGeom>
          <a:noFill/>
        </p:spPr>
        <p:txBody>
          <a:bodyPr wrap="square">
            <a:spAutoFit/>
          </a:bodyPr>
          <a:lstStyle/>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Geef aan hoe u inkomsten genereert via elk klantsegment, met details over de prijsmechanismen, abonnementsmodellen of verkooptransacties.</a:t>
            </a:r>
          </a:p>
        </p:txBody>
      </p:sp>
      <p:sp>
        <p:nvSpPr>
          <p:cNvPr id="33" name="TextBox 32">
            <a:extLst>
              <a:ext uri="{FF2B5EF4-FFF2-40B4-BE49-F238E27FC236}">
                <a16:creationId xmlns:a16="http://schemas.microsoft.com/office/drawing/2014/main" id="{A22937AB-5D93-52BA-B400-9F5F9D51B831}"/>
              </a:ext>
            </a:extLst>
          </p:cNvPr>
          <p:cNvSpPr txBox="1"/>
          <p:nvPr/>
        </p:nvSpPr>
        <p:spPr>
          <a:xfrm>
            <a:off x="7215253" y="1978028"/>
            <a:ext cx="2027552" cy="1104790"/>
          </a:xfrm>
          <a:prstGeom prst="rect">
            <a:avLst/>
          </a:prstGeom>
          <a:noFill/>
        </p:spPr>
        <p:txBody>
          <a:bodyPr wrap="square">
            <a:spAutoFit/>
          </a:bodyPr>
          <a:lstStyle/>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Geef gedetailleerd aan hoe u </a:t>
            </a:r>
          </a:p>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omgaat met </a:t>
            </a:r>
          </a:p>
          <a:p>
            <a:pPr algn="l" fontAlgn="ctr">
              <a:lnSpc>
                <a:spcPts val="1320"/>
              </a:lnSpc>
            </a:pPr>
            <a:r>
              <a:rPr lang="en-US" sz="1400" i="0" u="none" strike="noStrike" dirty="0">
                <a:solidFill>
                  <a:srgbClr val="414141"/>
                </a:solidFill>
                <a:effectLst/>
                <a:latin typeface="Calibri" panose="020F0502020204030204" pitchFamily="34" charset="0"/>
                <a:cs typeface="Calibri" panose="020F0502020204030204" pitchFamily="34" charset="0"/>
              </a:rPr>
              <a:t>klanten communiceert via persoonlijke assistentie, geautomatiseerde diensten of betrokkenheid bij de gemeenschap.</a:t>
            </a:r>
          </a:p>
        </p:txBody>
      </p:sp>
    </p:spTree>
    <p:extLst>
      <p:ext uri="{BB962C8B-B14F-4D97-AF65-F5344CB8AC3E}">
        <p14:creationId xmlns:p14="http://schemas.microsoft.com/office/powerpoint/2010/main" val="461797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ADF72-5187-A7A8-FE6C-7449EC0DBDC5}"/>
            </a:ext>
          </a:extLst>
        </p:cNvPr>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D824F0F-B5AC-5730-9B79-5157F13B2CB1}"/>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solidFill>
                  <a:schemeClr val="bg1"/>
                </a:solidFill>
              </a:rPr>
              <a:t>41</a:t>
            </a:fld>
            <a:endParaRPr lang="fr-CA" sz="1200" dirty="0">
              <a:solidFill>
                <a:schemeClr val="bg1"/>
              </a:solidFill>
            </a:endParaRPr>
          </a:p>
        </p:txBody>
      </p:sp>
      <p:sp>
        <p:nvSpPr>
          <p:cNvPr id="6" name="Freeform 5">
            <a:extLst>
              <a:ext uri="{FF2B5EF4-FFF2-40B4-BE49-F238E27FC236}">
                <a16:creationId xmlns:a16="http://schemas.microsoft.com/office/drawing/2014/main" id="{91F3C47C-A8A8-5093-7958-175109D87D59}"/>
              </a:ext>
            </a:extLst>
          </p:cNvPr>
          <p:cNvSpPr/>
          <p:nvPr/>
        </p:nvSpPr>
        <p:spPr>
          <a:xfrm>
            <a:off x="-1" y="426469"/>
            <a:ext cx="8607651" cy="875479"/>
          </a:xfrm>
          <a:custGeom>
            <a:avLst/>
            <a:gdLst>
              <a:gd name="connsiteX0" fmla="*/ 0 w 8607651"/>
              <a:gd name="connsiteY0" fmla="*/ 0 h 875479"/>
              <a:gd name="connsiteX1" fmla="*/ 723938 w 8607651"/>
              <a:gd name="connsiteY1" fmla="*/ 0 h 875479"/>
              <a:gd name="connsiteX2" fmla="*/ 1629149 w 8607651"/>
              <a:gd name="connsiteY2" fmla="*/ 0 h 875479"/>
              <a:gd name="connsiteX3" fmla="*/ 1765000 w 8607651"/>
              <a:gd name="connsiteY3" fmla="*/ 0 h 875479"/>
              <a:gd name="connsiteX4" fmla="*/ 2353087 w 8607651"/>
              <a:gd name="connsiteY4" fmla="*/ 0 h 875479"/>
              <a:gd name="connsiteX5" fmla="*/ 2488938 w 8607651"/>
              <a:gd name="connsiteY5" fmla="*/ 0 h 875479"/>
              <a:gd name="connsiteX6" fmla="*/ 3394149 w 8607651"/>
              <a:gd name="connsiteY6" fmla="*/ 0 h 875479"/>
              <a:gd name="connsiteX7" fmla="*/ 3897571 w 8607651"/>
              <a:gd name="connsiteY7" fmla="*/ 0 h 875479"/>
              <a:gd name="connsiteX8" fmla="*/ 4118087 w 8607651"/>
              <a:gd name="connsiteY8" fmla="*/ 0 h 875479"/>
              <a:gd name="connsiteX9" fmla="*/ 4621509 w 8607651"/>
              <a:gd name="connsiteY9" fmla="*/ 0 h 875479"/>
              <a:gd name="connsiteX10" fmla="*/ 5526720 w 8607651"/>
              <a:gd name="connsiteY10" fmla="*/ 0 h 875479"/>
              <a:gd name="connsiteX11" fmla="*/ 5662571 w 8607651"/>
              <a:gd name="connsiteY11" fmla="*/ 0 h 875479"/>
              <a:gd name="connsiteX12" fmla="*/ 6250658 w 8607651"/>
              <a:gd name="connsiteY12" fmla="*/ 0 h 875479"/>
              <a:gd name="connsiteX13" fmla="*/ 6386509 w 8607651"/>
              <a:gd name="connsiteY13" fmla="*/ 0 h 875479"/>
              <a:gd name="connsiteX14" fmla="*/ 7291720 w 8607651"/>
              <a:gd name="connsiteY14" fmla="*/ 0 h 875479"/>
              <a:gd name="connsiteX15" fmla="*/ 8015658 w 8607651"/>
              <a:gd name="connsiteY15" fmla="*/ 0 h 875479"/>
              <a:gd name="connsiteX16" fmla="*/ 8607651 w 8607651"/>
              <a:gd name="connsiteY16" fmla="*/ 473717 h 875479"/>
              <a:gd name="connsiteX17" fmla="*/ 8607651 w 8607651"/>
              <a:gd name="connsiteY17" fmla="*/ 875479 h 875479"/>
              <a:gd name="connsiteX18" fmla="*/ 7883713 w 8607651"/>
              <a:gd name="connsiteY18" fmla="*/ 875479 h 875479"/>
              <a:gd name="connsiteX19" fmla="*/ 6978502 w 8607651"/>
              <a:gd name="connsiteY19" fmla="*/ 875479 h 875479"/>
              <a:gd name="connsiteX20" fmla="*/ 6842651 w 8607651"/>
              <a:gd name="connsiteY20" fmla="*/ 875479 h 875479"/>
              <a:gd name="connsiteX21" fmla="*/ 6254564 w 8607651"/>
              <a:gd name="connsiteY21" fmla="*/ 875479 h 875479"/>
              <a:gd name="connsiteX22" fmla="*/ 6118713 w 8607651"/>
              <a:gd name="connsiteY22" fmla="*/ 875479 h 875479"/>
              <a:gd name="connsiteX23" fmla="*/ 5213502 w 8607651"/>
              <a:gd name="connsiteY23" fmla="*/ 875479 h 875479"/>
              <a:gd name="connsiteX24" fmla="*/ 4489564 w 8607651"/>
              <a:gd name="connsiteY24" fmla="*/ 875479 h 875479"/>
              <a:gd name="connsiteX25" fmla="*/ 4118087 w 8607651"/>
              <a:gd name="connsiteY25" fmla="*/ 875479 h 875479"/>
              <a:gd name="connsiteX26" fmla="*/ 3394149 w 8607651"/>
              <a:gd name="connsiteY26" fmla="*/ 875479 h 875479"/>
              <a:gd name="connsiteX27" fmla="*/ 2488938 w 8607651"/>
              <a:gd name="connsiteY27" fmla="*/ 875479 h 875479"/>
              <a:gd name="connsiteX28" fmla="*/ 2353087 w 8607651"/>
              <a:gd name="connsiteY28" fmla="*/ 875479 h 875479"/>
              <a:gd name="connsiteX29" fmla="*/ 1765000 w 8607651"/>
              <a:gd name="connsiteY29" fmla="*/ 875479 h 875479"/>
              <a:gd name="connsiteX30" fmla="*/ 1629149 w 8607651"/>
              <a:gd name="connsiteY30" fmla="*/ 875479 h 875479"/>
              <a:gd name="connsiteX31" fmla="*/ 723938 w 8607651"/>
              <a:gd name="connsiteY31" fmla="*/ 875479 h 875479"/>
              <a:gd name="connsiteX32" fmla="*/ 0 w 8607651"/>
              <a:gd name="connsiteY32" fmla="*/ 875479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607651" h="875479">
                <a:moveTo>
                  <a:pt x="0" y="0"/>
                </a:moveTo>
                <a:lnTo>
                  <a:pt x="723938" y="0"/>
                </a:lnTo>
                <a:lnTo>
                  <a:pt x="1629149" y="0"/>
                </a:lnTo>
                <a:lnTo>
                  <a:pt x="1765000" y="0"/>
                </a:lnTo>
                <a:lnTo>
                  <a:pt x="2353087" y="0"/>
                </a:lnTo>
                <a:lnTo>
                  <a:pt x="2488938" y="0"/>
                </a:lnTo>
                <a:lnTo>
                  <a:pt x="3394149" y="0"/>
                </a:lnTo>
                <a:lnTo>
                  <a:pt x="3897571" y="0"/>
                </a:lnTo>
                <a:lnTo>
                  <a:pt x="4118087" y="0"/>
                </a:lnTo>
                <a:lnTo>
                  <a:pt x="4621509" y="0"/>
                </a:lnTo>
                <a:lnTo>
                  <a:pt x="5526720" y="0"/>
                </a:lnTo>
                <a:lnTo>
                  <a:pt x="5662571" y="0"/>
                </a:lnTo>
                <a:lnTo>
                  <a:pt x="6250658" y="0"/>
                </a:lnTo>
                <a:lnTo>
                  <a:pt x="6386509" y="0"/>
                </a:lnTo>
                <a:lnTo>
                  <a:pt x="7291720" y="0"/>
                </a:lnTo>
                <a:lnTo>
                  <a:pt x="8015658" y="0"/>
                </a:lnTo>
                <a:cubicBezTo>
                  <a:pt x="8341630" y="0"/>
                  <a:pt x="8607651" y="212873"/>
                  <a:pt x="8607651" y="473717"/>
                </a:cubicBezTo>
                <a:lnTo>
                  <a:pt x="8607651" y="875479"/>
                </a:lnTo>
                <a:lnTo>
                  <a:pt x="7883713" y="875479"/>
                </a:lnTo>
                <a:lnTo>
                  <a:pt x="6978502" y="875479"/>
                </a:lnTo>
                <a:lnTo>
                  <a:pt x="6842651" y="875479"/>
                </a:lnTo>
                <a:lnTo>
                  <a:pt x="6254564" y="875479"/>
                </a:lnTo>
                <a:lnTo>
                  <a:pt x="6118713" y="875479"/>
                </a:lnTo>
                <a:lnTo>
                  <a:pt x="5213502" y="875479"/>
                </a:lnTo>
                <a:lnTo>
                  <a:pt x="4489564" y="875479"/>
                </a:lnTo>
                <a:lnTo>
                  <a:pt x="4118087" y="875479"/>
                </a:lnTo>
                <a:lnTo>
                  <a:pt x="3394149" y="875479"/>
                </a:lnTo>
                <a:lnTo>
                  <a:pt x="2488938" y="875479"/>
                </a:lnTo>
                <a:lnTo>
                  <a:pt x="2353087" y="875479"/>
                </a:lnTo>
                <a:lnTo>
                  <a:pt x="1765000" y="875479"/>
                </a:lnTo>
                <a:lnTo>
                  <a:pt x="1629149" y="875479"/>
                </a:lnTo>
                <a:lnTo>
                  <a:pt x="723938" y="875479"/>
                </a:lnTo>
                <a:lnTo>
                  <a:pt x="0" y="875479"/>
                </a:lnTo>
                <a:close/>
              </a:path>
            </a:pathLst>
          </a:custGeom>
          <a:solidFill>
            <a:srgbClr val="45959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3" name="Text Placeholder 23">
            <a:extLst>
              <a:ext uri="{FF2B5EF4-FFF2-40B4-BE49-F238E27FC236}">
                <a16:creationId xmlns:a16="http://schemas.microsoft.com/office/drawing/2014/main" id="{0D5A7783-D09A-1007-80F4-90DBD75CB9C3}"/>
              </a:ext>
            </a:extLst>
          </p:cNvPr>
          <p:cNvSpPr txBox="1">
            <a:spLocks/>
          </p:cNvSpPr>
          <p:nvPr/>
        </p:nvSpPr>
        <p:spPr>
          <a:xfrm>
            <a:off x="792765" y="547917"/>
            <a:ext cx="11399235"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Aanvullende lectuur, hulpmiddelen en sjablonen</a:t>
            </a:r>
          </a:p>
        </p:txBody>
      </p:sp>
      <p:graphicFrame>
        <p:nvGraphicFramePr>
          <p:cNvPr id="5" name="Table 4">
            <a:extLst>
              <a:ext uri="{FF2B5EF4-FFF2-40B4-BE49-F238E27FC236}">
                <a16:creationId xmlns:a16="http://schemas.microsoft.com/office/drawing/2014/main" id="{4CECF323-7765-3E78-F43A-DF6C63FBA949}"/>
              </a:ext>
            </a:extLst>
          </p:cNvPr>
          <p:cNvGraphicFramePr>
            <a:graphicFrameLocks noGrp="1"/>
          </p:cNvGraphicFramePr>
          <p:nvPr>
            <p:extLst>
              <p:ext uri="{D42A27DB-BD31-4B8C-83A1-F6EECF244321}">
                <p14:modId xmlns:p14="http://schemas.microsoft.com/office/powerpoint/2010/main" val="2589650478"/>
              </p:ext>
            </p:extLst>
          </p:nvPr>
        </p:nvGraphicFramePr>
        <p:xfrm>
          <a:off x="792765" y="1539240"/>
          <a:ext cx="10394068" cy="3779520"/>
        </p:xfrm>
        <a:graphic>
          <a:graphicData uri="http://schemas.openxmlformats.org/drawingml/2006/table">
            <a:tbl>
              <a:tblPr firstRow="1" bandRow="1">
                <a:tableStyleId>{5C22544A-7EE6-4342-B048-85BDC9FD1C3A}</a:tableStyleId>
              </a:tblPr>
              <a:tblGrid>
                <a:gridCol w="2853186">
                  <a:extLst>
                    <a:ext uri="{9D8B030D-6E8A-4147-A177-3AD203B41FA5}">
                      <a16:colId xmlns:a16="http://schemas.microsoft.com/office/drawing/2014/main" val="2947246601"/>
                    </a:ext>
                  </a:extLst>
                </a:gridCol>
                <a:gridCol w="7540882">
                  <a:extLst>
                    <a:ext uri="{9D8B030D-6E8A-4147-A177-3AD203B41FA5}">
                      <a16:colId xmlns:a16="http://schemas.microsoft.com/office/drawing/2014/main" val="4224813332"/>
                    </a:ext>
                  </a:extLst>
                </a:gridCol>
              </a:tblGrid>
              <a:tr h="370840">
                <a:tc>
                  <a:txBody>
                    <a:bodyPr/>
                    <a:lstStyle/>
                    <a:p>
                      <a:r>
                        <a:rPr lang="en-IE" sz="2400" dirty="0"/>
                        <a:t>Naam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tc>
                  <a:txBody>
                    <a:bodyPr/>
                    <a:lstStyle/>
                    <a:p>
                      <a:r>
                        <a:rPr lang="en-IE" sz="2400" dirty="0"/>
                        <a:t>Beschrijving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7C69"/>
                    </a:solidFill>
                  </a:tcPr>
                </a:tc>
                <a:extLst>
                  <a:ext uri="{0D108BD9-81ED-4DB2-BD59-A6C34878D82A}">
                    <a16:rowId xmlns:a16="http://schemas.microsoft.com/office/drawing/2014/main" val="4069488708"/>
                  </a:ext>
                </a:extLst>
              </a:tr>
              <a:tr h="236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459597"/>
                          </a:solidFill>
                          <a:latin typeface="+mn-lt"/>
                          <a:ea typeface="+mn-ea"/>
                          <a:cs typeface="+mn-cs"/>
                        </a:rPr>
                        <a:t>Business Model Generation</a:t>
                      </a:r>
                      <a:endParaRPr lang="en-US" sz="1800" b="1" kern="1200" dirty="0">
                        <a:solidFill>
                          <a:srgbClr val="459597"/>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960"/>
                        </a:lnSpc>
                        <a:spcBef>
                          <a:spcPts val="0"/>
                        </a:spcBef>
                        <a:spcAft>
                          <a:spcPts val="0"/>
                        </a:spcAft>
                        <a:buClr>
                          <a:srgbClr val="01A54E"/>
                        </a:buClr>
                        <a:buSzTx/>
                        <a:buFontTx/>
                        <a:buNone/>
                        <a:tabLst/>
                        <a:defRPr/>
                      </a:pPr>
                      <a:r>
                        <a:rPr lang="is-IS" sz="1800" kern="1200" dirty="0">
                          <a:solidFill>
                            <a:srgbClr val="414141"/>
                          </a:solidFill>
                          <a:latin typeface="+mn-lt"/>
                          <a:ea typeface="+mn-ea"/>
                          <a:cs typeface="+mn-cs"/>
                        </a:rPr>
                        <a:t>Een handboek geschreven door Alexander Osterwalder &amp; Yves Pigneur, mede-ontwikkeld door een geweldige groep van 470 praktijkmensen uit 45 landen en ontworpen door Alan Smith, de Movement</a:t>
                      </a:r>
                    </a:p>
                    <a:p>
                      <a:pPr marL="0" marR="0" lvl="0" indent="0" algn="l" defTabSz="914400" rtl="0" eaLnBrk="1" fontAlgn="auto" latinLnBrk="0" hangingPunct="1">
                        <a:lnSpc>
                          <a:spcPts val="1960"/>
                        </a:lnSpc>
                        <a:spcBef>
                          <a:spcPts val="0"/>
                        </a:spcBef>
                        <a:spcAft>
                          <a:spcPts val="0"/>
                        </a:spcAft>
                        <a:buClr>
                          <a:srgbClr val="01A54E"/>
                        </a:buClr>
                        <a:buSzTx/>
                        <a:buFontTx/>
                        <a:buNone/>
                        <a:tabLst/>
                        <a:defRPr/>
                      </a:pPr>
                      <a:r>
                        <a:rPr lang="en-US" sz="1800" kern="1200" dirty="0">
                          <a:solidFill>
                            <a:srgbClr val="459597"/>
                          </a:solidFill>
                          <a:latin typeface="+mn-lt"/>
                          <a:ea typeface="+mn-ea"/>
                          <a:cs typeface="+mn-cs"/>
                          <a:hlinkClick r:id="rId2">
                            <a:extLst>
                              <a:ext uri="{A12FA001-AC4F-418D-AE19-62706E023703}">
                                <ahyp:hlinkClr xmlns:ahyp="http://schemas.microsoft.com/office/drawing/2018/hyperlinkcolor" val="tx"/>
                              </a:ext>
                            </a:extLst>
                          </a:hlinkClick>
                        </a:rPr>
                        <a:t>https://cimne.com/cvdata/cntr2/spc2390/dtos/dcs/businessmodelgenerationpreview.pdf</a:t>
                      </a:r>
                      <a:r>
                        <a:rPr lang="en-US" sz="1800" kern="1200" dirty="0">
                          <a:solidFill>
                            <a:srgbClr val="459597"/>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84624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b="1" kern="1200" dirty="0">
                          <a:solidFill>
                            <a:srgbClr val="459597"/>
                          </a:solidFill>
                          <a:latin typeface="+mn-lt"/>
                          <a:ea typeface="+mn-ea"/>
                          <a:cs typeface="+mn-cs"/>
                        </a:rPr>
                        <a:t>Online lezen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is-IS" sz="1800" kern="1200" dirty="0">
                          <a:solidFill>
                            <a:srgbClr val="414141"/>
                          </a:solidFill>
                          <a:latin typeface="+mn-lt"/>
                          <a:ea typeface="+mn-ea"/>
                          <a:cs typeface="+mn-cs"/>
                        </a:rPr>
                        <a:t>Meer lezen op Wikipedia over de oprichter van het Business Model Canvas -</a:t>
                      </a:r>
                      <a:r>
                        <a:rPr lang="is-IS" sz="1800" kern="1200" dirty="0">
                          <a:solidFill>
                            <a:srgbClr val="459597"/>
                          </a:solidFill>
                          <a:latin typeface="+mn-lt"/>
                          <a:ea typeface="+mn-ea"/>
                          <a:cs typeface="+mn-cs"/>
                          <a:hlinkClick r:id="rId3">
                            <a:extLst>
                              <a:ext uri="{A12FA001-AC4F-418D-AE19-62706E023703}">
                                <ahyp:hlinkClr xmlns:ahyp="http://schemas.microsoft.com/office/drawing/2018/hyperlinkcolor" val="tx"/>
                              </a:ext>
                            </a:extLst>
                          </a:hlinkClick>
                        </a:rPr>
                        <a:t> https://en.wikipedia.org/wiki/Business_model_canvas</a:t>
                      </a:r>
                      <a:r>
                        <a:rPr lang="is-IS" sz="1800" kern="1200" dirty="0">
                          <a:solidFill>
                            <a:srgbClr val="459597"/>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580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459597"/>
                          </a:solidFill>
                        </a:rPr>
                        <a:t>Downloadbare sjablonen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kern="1200" dirty="0">
                        <a:solidFill>
                          <a:srgbClr val="459597"/>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960"/>
                        </a:lnSpc>
                        <a:spcBef>
                          <a:spcPts val="0"/>
                        </a:spcBef>
                        <a:spcAft>
                          <a:spcPts val="0"/>
                        </a:spcAft>
                        <a:buClrTx/>
                        <a:buSzTx/>
                        <a:buFontTx/>
                        <a:buNone/>
                        <a:tabLst/>
                        <a:defRPr/>
                      </a:pPr>
                      <a:r>
                        <a:rPr lang="en-IE" sz="1800" kern="1200" dirty="0">
                          <a:solidFill>
                            <a:srgbClr val="414141"/>
                          </a:solidFill>
                          <a:latin typeface="+mn-lt"/>
                          <a:ea typeface="+mn-ea"/>
                          <a:cs typeface="+mn-cs"/>
                        </a:rPr>
                        <a:t>Business Model Canvas-sjabloon</a:t>
                      </a:r>
                    </a:p>
                    <a:p>
                      <a:pPr marL="0" marR="0" lvl="0" indent="0" algn="l" defTabSz="914400" rtl="0" eaLnBrk="1" fontAlgn="auto" latinLnBrk="0" hangingPunct="1">
                        <a:lnSpc>
                          <a:spcPts val="1960"/>
                        </a:lnSpc>
                        <a:spcBef>
                          <a:spcPts val="0"/>
                        </a:spcBef>
                        <a:spcAft>
                          <a:spcPts val="0"/>
                        </a:spcAft>
                        <a:buClrTx/>
                        <a:buSzTx/>
                        <a:buFontTx/>
                        <a:buNone/>
                        <a:tabLst/>
                        <a:defRPr/>
                      </a:pPr>
                      <a:r>
                        <a:rPr lang="en-IE" sz="1800" kern="1200" dirty="0">
                          <a:solidFill>
                            <a:srgbClr val="459597"/>
                          </a:solidFill>
                          <a:latin typeface="+mn-lt"/>
                          <a:ea typeface="+mn-ea"/>
                          <a:cs typeface="+mn-cs"/>
                          <a:hlinkClick r:id="rId4">
                            <a:extLst>
                              <a:ext uri="{A12FA001-AC4F-418D-AE19-62706E023703}">
                                <ahyp:hlinkClr xmlns:ahyp="http://schemas.microsoft.com/office/drawing/2018/hyperlinkcolor" val="tx"/>
                              </a:ext>
                            </a:extLst>
                          </a:hlinkClick>
                        </a:rPr>
                        <a:t>https://www.smartsheet.com/sites/default/files/2024-04/IC-Simple-Business-Model-Canvas-Template-for-Powerpoint-Example_Powerpoint.pptx?srsltid=AfmBOop_I2pyimagKBejfl-xt8tteTukVJU7-7NT-CG1nWOo8ROqfG6t</a:t>
                      </a:r>
                      <a:r>
                        <a:rPr lang="en-IE" sz="1800" kern="1200" dirty="0">
                          <a:solidFill>
                            <a:srgbClr val="459597"/>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5726069"/>
                  </a:ext>
                </a:extLst>
              </a:tr>
            </a:tbl>
          </a:graphicData>
        </a:graphic>
      </p:graphicFrame>
    </p:spTree>
    <p:extLst>
      <p:ext uri="{BB962C8B-B14F-4D97-AF65-F5344CB8AC3E}">
        <p14:creationId xmlns:p14="http://schemas.microsoft.com/office/powerpoint/2010/main" val="1252012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3105863"/>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Je hebt voltooid... Module 2 (Deel 3) </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6766"/>
            <a:ext cx="4734298" cy="1055225"/>
          </a:xfrm>
          <a:prstGeom prst="rect">
            <a:avLst/>
          </a:prstGeom>
          <a:noFill/>
        </p:spPr>
        <p:txBody>
          <a:bodyPr wrap="square" rtlCol="0">
            <a:spAutoFit/>
          </a:bodyPr>
          <a:lstStyle/>
          <a:p>
            <a:pPr algn="ctr">
              <a:lnSpc>
                <a:spcPts val="2520"/>
              </a:lnSpc>
            </a:pPr>
            <a:r>
              <a:rPr lang="en-IE" sz="2400" b="1" dirty="0">
                <a:solidFill>
                  <a:srgbClr val="459597"/>
                </a:solidFill>
              </a:rPr>
              <a:t>Sectie 3</a:t>
            </a:r>
            <a:r>
              <a:rPr lang="en-IE" sz="2400" dirty="0">
                <a:solidFill>
                  <a:srgbClr val="459597"/>
                </a:solidFill>
              </a:rPr>
              <a:t>: </a:t>
            </a:r>
            <a:r>
              <a:rPr lang="en-IE" sz="2400" dirty="0">
                <a:solidFill>
                  <a:srgbClr val="382B1B"/>
                </a:solidFill>
              </a:rPr>
              <a:t>Een eenvoudig,</a:t>
            </a:r>
            <a:br>
              <a:rPr lang="en-IE" sz="2400" dirty="0">
                <a:solidFill>
                  <a:srgbClr val="382B1B"/>
                </a:solidFill>
              </a:rPr>
            </a:br>
            <a:r>
              <a:rPr lang="en-IE" sz="2400" dirty="0">
                <a:solidFill>
                  <a:srgbClr val="382B1B"/>
                </a:solidFill>
              </a:rPr>
              <a:t>haalbaar businessplan op via een</a:t>
            </a:r>
            <a:br>
              <a:rPr lang="en-IE" sz="2400" dirty="0">
                <a:solidFill>
                  <a:srgbClr val="382B1B"/>
                </a:solidFill>
              </a:rPr>
            </a:br>
            <a:r>
              <a:rPr lang="en-IE" sz="2400" dirty="0">
                <a:solidFill>
                  <a:srgbClr val="382B1B"/>
                </a:solidFill>
              </a:rPr>
              <a:t>Business Model Canvas</a:t>
            </a: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320238" y="552925"/>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Module 3 (Deel 1)</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320238" y="1166176"/>
            <a:ext cx="4464312" cy="2646878"/>
          </a:xfrm>
          <a:prstGeom prst="rect">
            <a:avLst/>
          </a:prstGeom>
          <a:noFill/>
        </p:spPr>
        <p:txBody>
          <a:bodyPr wrap="square" rtlCol="0">
            <a:spAutoFit/>
          </a:bodyPr>
          <a:lstStyle/>
          <a:p>
            <a:pPr algn="ctr"/>
            <a:r>
              <a:rPr lang="en-US" sz="2800" b="1" dirty="0">
                <a:solidFill>
                  <a:srgbClr val="EC7C69"/>
                </a:solidFill>
              </a:rPr>
              <a:t>Ontwerpen van duurzame en plaatsgebonden accommodatie</a:t>
            </a:r>
          </a:p>
          <a:p>
            <a:pPr algn="ctr">
              <a:spcAft>
                <a:spcPts val="600"/>
              </a:spcAft>
            </a:pPr>
            <a:r>
              <a:rPr lang="en-US" sz="2400" b="1" dirty="0">
                <a:solidFill>
                  <a:srgbClr val="EC7C69"/>
                </a:solidFill>
              </a:rPr>
              <a:t>Deel 1: </a:t>
            </a:r>
            <a:r>
              <a:rPr lang="en-GB" sz="2400" dirty="0">
                <a:solidFill>
                  <a:srgbClr val="382B1B"/>
                </a:solidFill>
              </a:rPr>
              <a:t>Slimme start: gebouwen aanpassen en gebruikmaken van kant-en-klare units</a:t>
            </a:r>
          </a:p>
          <a:p>
            <a:pPr algn="ctr">
              <a:spcAft>
                <a:spcPts val="600"/>
              </a:spcAft>
            </a:pPr>
            <a:endParaRPr lang="en-IE" sz="2400" dirty="0">
              <a:solidFill>
                <a:srgbClr val="382B1B"/>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Het volgende is...</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Goed gedaan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A055D-94F4-0F77-B72D-3832A0B955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D4C0CB-3E55-160E-AF17-8C3DB9613B37}"/>
              </a:ext>
            </a:extLst>
          </p:cNvPr>
          <p:cNvSpPr>
            <a:spLocks noGrp="1"/>
          </p:cNvSpPr>
          <p:nvPr>
            <p:ph type="body" sz="quarter" idx="18"/>
          </p:nvPr>
        </p:nvSpPr>
        <p:spPr>
          <a:xfrm>
            <a:off x="7287065" y="1618150"/>
            <a:ext cx="4233766" cy="870198"/>
          </a:xfrm>
        </p:spPr>
        <p:txBody>
          <a:bodyPr/>
          <a:lstStyle/>
          <a:p>
            <a:pPr>
              <a:lnSpc>
                <a:spcPts val="3240"/>
              </a:lnSpc>
            </a:pPr>
            <a:r>
              <a:rPr lang="en-GB" sz="3200" dirty="0"/>
              <a:t>Een haalbaar businessplan opstellen met behulp van het Business Model Canvas</a:t>
            </a:r>
          </a:p>
          <a:p>
            <a:pPr>
              <a:lnSpc>
                <a:spcPts val="3240"/>
              </a:lnSpc>
            </a:pPr>
            <a:endParaRPr lang="en-GB" sz="3200" dirty="0"/>
          </a:p>
        </p:txBody>
      </p:sp>
      <p:sp>
        <p:nvSpPr>
          <p:cNvPr id="3" name="Text Placeholder 2">
            <a:extLst>
              <a:ext uri="{FF2B5EF4-FFF2-40B4-BE49-F238E27FC236}">
                <a16:creationId xmlns:a16="http://schemas.microsoft.com/office/drawing/2014/main" id="{36B35410-420E-3CC6-6A3C-E36390AA9E28}"/>
              </a:ext>
            </a:extLst>
          </p:cNvPr>
          <p:cNvSpPr>
            <a:spLocks noGrp="1"/>
          </p:cNvSpPr>
          <p:nvPr>
            <p:ph type="body" sz="quarter" idx="19"/>
          </p:nvPr>
        </p:nvSpPr>
        <p:spPr/>
        <p:txBody>
          <a:bodyPr/>
          <a:lstStyle/>
          <a:p>
            <a:pPr marL="0" indent="0" defTabSz="914400" rtl="0" eaLnBrk="1" latinLnBrk="0" hangingPunct="1">
              <a:lnSpc>
                <a:spcPct val="100000"/>
              </a:lnSpc>
              <a:spcBef>
                <a:spcPts val="0"/>
              </a:spcBef>
              <a:buFont typeface="Arial" panose="020B0604020202020204" pitchFamily="34" charset="0"/>
              <a:buNone/>
            </a:pPr>
            <a:r>
              <a:rPr lang="en-GB" dirty="0"/>
              <a:t>Deel 3</a:t>
            </a:r>
          </a:p>
        </p:txBody>
      </p:sp>
      <p:pic>
        <p:nvPicPr>
          <p:cNvPr id="24" name="Picture Placeholder 23" descr="A group of people wearing helmets in front of a mountain&#10;&#10;AI-generated content may be incorrect.">
            <a:extLst>
              <a:ext uri="{FF2B5EF4-FFF2-40B4-BE49-F238E27FC236}">
                <a16:creationId xmlns:a16="http://schemas.microsoft.com/office/drawing/2014/main" id="{A212AA48-33C9-7619-50C9-D7F38028F398}"/>
              </a:ext>
            </a:extLst>
          </p:cNvPr>
          <p:cNvPicPr>
            <a:picLocks noGrp="1" noChangeAspect="1"/>
          </p:cNvPicPr>
          <p:nvPr>
            <p:ph type="pic" sz="quarter" idx="67"/>
          </p:nvPr>
        </p:nvPicPr>
        <p:blipFill>
          <a:blip r:embed="rId2"/>
          <a:srcRect t="216" b="216"/>
          <a:stretch>
            <a:fillRect/>
          </a:stretch>
        </p:blipFill>
        <p:spPr/>
      </p:pic>
      <p:sp>
        <p:nvSpPr>
          <p:cNvPr id="29" name="Slide Number Placeholder 5">
            <a:extLst>
              <a:ext uri="{FF2B5EF4-FFF2-40B4-BE49-F238E27FC236}">
                <a16:creationId xmlns:a16="http://schemas.microsoft.com/office/drawing/2014/main" id="{32412987-848E-EF41-C5F7-6240AC19FE29}"/>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5</a:t>
            </a:fld>
            <a:endParaRPr lang="fr-CA" sz="1200" dirty="0"/>
          </a:p>
        </p:txBody>
      </p:sp>
      <p:sp>
        <p:nvSpPr>
          <p:cNvPr id="25" name="Text Placeholder 4">
            <a:extLst>
              <a:ext uri="{FF2B5EF4-FFF2-40B4-BE49-F238E27FC236}">
                <a16:creationId xmlns:a16="http://schemas.microsoft.com/office/drawing/2014/main" id="{4CF5067B-6FE2-4C53-8DA0-8A68861D13FD}"/>
              </a:ext>
            </a:extLst>
          </p:cNvPr>
          <p:cNvSpPr>
            <a:spLocks noGrp="1"/>
          </p:cNvSpPr>
          <p:nvPr>
            <p:ph type="body" sz="quarter" idx="23"/>
          </p:nvPr>
        </p:nvSpPr>
        <p:spPr>
          <a:xfrm>
            <a:off x="455462" y="3763001"/>
            <a:ext cx="3130702" cy="1373830"/>
          </a:xfrm>
        </p:spPr>
        <p:txBody>
          <a:bodyPr lIns="91440" tIns="45720" rIns="91440" bIns="45720" anchor="t"/>
          <a:lstStyle/>
          <a:p>
            <a:pPr>
              <a:buNone/>
            </a:pPr>
            <a:r>
              <a:rPr lang="en-US" sz="4000" b="1" dirty="0">
                <a:solidFill>
                  <a:srgbClr val="EC7C69"/>
                </a:solidFill>
              </a:rPr>
              <a:t>Overzicht:</a:t>
            </a:r>
            <a:endParaRPr lang="en-US" sz="4000" dirty="0"/>
          </a:p>
        </p:txBody>
      </p:sp>
      <p:sp>
        <p:nvSpPr>
          <p:cNvPr id="26" name="Text Placeholder 4">
            <a:extLst>
              <a:ext uri="{FF2B5EF4-FFF2-40B4-BE49-F238E27FC236}">
                <a16:creationId xmlns:a16="http://schemas.microsoft.com/office/drawing/2014/main" id="{BBC8E4D7-1606-A424-8BFD-0441EB376881}"/>
              </a:ext>
            </a:extLst>
          </p:cNvPr>
          <p:cNvSpPr txBox="1">
            <a:spLocks/>
          </p:cNvSpPr>
          <p:nvPr/>
        </p:nvSpPr>
        <p:spPr>
          <a:xfrm>
            <a:off x="4698609" y="3911587"/>
            <a:ext cx="6105379" cy="124893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pPr>
            <a:r>
              <a:rPr lang="en-IE" dirty="0"/>
              <a:t>Het BMC toont u de belangrijkste factoren waarmee een bedrijfsmodel rekening moet houden en helpt u een overzicht te krijgen van elk van de 9 segmenten waaruit dit model bestaat. Door dit proces te doorlopen, krijgt u waardevolle inzichten in uw eigen bedrijf en het potentieel ervan. In deze module richten we ons op 5 belangrijke gebieden voor het opzetten van een levensvatbaar alternatief toeristisch accommodatiebedrijf.</a:t>
            </a:r>
          </a:p>
          <a:p>
            <a:pPr>
              <a:lnSpc>
                <a:spcPts val="2360"/>
              </a:lnSpc>
            </a:pPr>
            <a:endParaRPr lang="en-IE" dirty="0"/>
          </a:p>
        </p:txBody>
      </p:sp>
      <p:sp>
        <p:nvSpPr>
          <p:cNvPr id="27" name="Text Placeholder 4">
            <a:extLst>
              <a:ext uri="{FF2B5EF4-FFF2-40B4-BE49-F238E27FC236}">
                <a16:creationId xmlns:a16="http://schemas.microsoft.com/office/drawing/2014/main" id="{C56AD355-3CD4-84E8-C9D5-506E8866AF13}"/>
              </a:ext>
            </a:extLst>
          </p:cNvPr>
          <p:cNvSpPr txBox="1">
            <a:spLocks/>
          </p:cNvSpPr>
          <p:nvPr/>
        </p:nvSpPr>
        <p:spPr>
          <a:xfrm>
            <a:off x="473839" y="4535644"/>
            <a:ext cx="3676130" cy="1248936"/>
          </a:xfrm>
          <a:prstGeom prst="rect">
            <a:avLst/>
          </a:prstGeom>
        </p:spPr>
        <p:txBody>
          <a:bodyPr lIns="91440" tIns="45720" rIns="91440" bIns="45720" anchor="t"/>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pPr>
            <a:r>
              <a:rPr lang="en-IE" b="1" dirty="0"/>
              <a:t>Het Business Model Canvas (BMC) is een hulpmiddel dat u helpt uw bedrijfsmodel te visualiseren en uw zakelijke ideeën verder te ontwikkelen. </a:t>
            </a:r>
          </a:p>
          <a:p>
            <a:pPr>
              <a:lnSpc>
                <a:spcPts val="2360"/>
              </a:lnSpc>
            </a:pPr>
            <a:endParaRPr lang="en-IE" dirty="0"/>
          </a:p>
        </p:txBody>
      </p:sp>
    </p:spTree>
    <p:extLst>
      <p:ext uri="{BB962C8B-B14F-4D97-AF65-F5344CB8AC3E}">
        <p14:creationId xmlns:p14="http://schemas.microsoft.com/office/powerpoint/2010/main" val="142823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E8390-67F6-999C-6325-C324B350E2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4789904-5AC4-A0DF-A009-74965FDDA45D}"/>
              </a:ext>
            </a:extLst>
          </p:cNvPr>
          <p:cNvSpPr>
            <a:spLocks noGrp="1"/>
          </p:cNvSpPr>
          <p:nvPr>
            <p:ph type="body" sz="quarter" idx="16"/>
          </p:nvPr>
        </p:nvSpPr>
        <p:spPr>
          <a:xfrm>
            <a:off x="1783120" y="1993356"/>
            <a:ext cx="5785298" cy="1176527"/>
          </a:xfrm>
        </p:spPr>
        <p:txBody>
          <a:bodyPr>
            <a:noAutofit/>
          </a:bodyPr>
          <a:lstStyle/>
          <a:p>
            <a:pPr>
              <a:lnSpc>
                <a:spcPts val="2480"/>
              </a:lnSpc>
            </a:pPr>
            <a:r>
              <a:rPr lang="en-GB" sz="2600" b="1" dirty="0"/>
              <a:t>Leer hoe u het Business Model Canvas kunt gebruiken als een eenvoudig visueel planningsinstrument</a:t>
            </a:r>
          </a:p>
          <a:p>
            <a:pPr>
              <a:lnSpc>
                <a:spcPts val="2480"/>
              </a:lnSpc>
            </a:pPr>
            <a:endParaRPr lang="en-GB" sz="2600" b="1" dirty="0"/>
          </a:p>
        </p:txBody>
      </p:sp>
      <p:sp>
        <p:nvSpPr>
          <p:cNvPr id="11" name="Freeform 10">
            <a:extLst>
              <a:ext uri="{FF2B5EF4-FFF2-40B4-BE49-F238E27FC236}">
                <a16:creationId xmlns:a16="http://schemas.microsoft.com/office/drawing/2014/main" id="{6B14956A-4F2E-99B5-AB95-F513417A9178}"/>
              </a:ext>
            </a:extLst>
          </p:cNvPr>
          <p:cNvSpPr/>
          <p:nvPr/>
        </p:nvSpPr>
        <p:spPr>
          <a:xfrm flipH="1">
            <a:off x="5198103" y="640375"/>
            <a:ext cx="6993897" cy="835348"/>
          </a:xfrm>
          <a:custGeom>
            <a:avLst/>
            <a:gdLst>
              <a:gd name="connsiteX0" fmla="*/ 0 w 6993897"/>
              <a:gd name="connsiteY0" fmla="*/ 0 h 835348"/>
              <a:gd name="connsiteX1" fmla="*/ 6315126 w 6993897"/>
              <a:gd name="connsiteY1" fmla="*/ 0 h 835348"/>
              <a:gd name="connsiteX2" fmla="*/ 6993897 w 6993897"/>
              <a:gd name="connsiteY2" fmla="*/ 452003 h 835348"/>
              <a:gd name="connsiteX3" fmla="*/ 6993897 w 6993897"/>
              <a:gd name="connsiteY3" fmla="*/ 835348 h 835348"/>
              <a:gd name="connsiteX4" fmla="*/ 0 w 6993897"/>
              <a:gd name="connsiteY4" fmla="*/ 835348 h 83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897" h="835348">
                <a:moveTo>
                  <a:pt x="0" y="0"/>
                </a:moveTo>
                <a:lnTo>
                  <a:pt x="6315126" y="0"/>
                </a:lnTo>
                <a:cubicBezTo>
                  <a:pt x="6688881" y="0"/>
                  <a:pt x="6993897" y="203115"/>
                  <a:pt x="6993897" y="452003"/>
                </a:cubicBezTo>
                <a:lnTo>
                  <a:pt x="6993897" y="835348"/>
                </a:lnTo>
                <a:lnTo>
                  <a:pt x="0" y="835348"/>
                </a:lnTo>
                <a:close/>
              </a:path>
            </a:pathLst>
          </a:custGeom>
          <a:solidFill>
            <a:srgbClr val="EC7C69"/>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6" name="Text Placeholder 23">
            <a:extLst>
              <a:ext uri="{FF2B5EF4-FFF2-40B4-BE49-F238E27FC236}">
                <a16:creationId xmlns:a16="http://schemas.microsoft.com/office/drawing/2014/main" id="{1A69F967-7450-26A0-215C-3164BD397D83}"/>
              </a:ext>
            </a:extLst>
          </p:cNvPr>
          <p:cNvSpPr txBox="1">
            <a:spLocks/>
          </p:cNvSpPr>
          <p:nvPr/>
        </p:nvSpPr>
        <p:spPr>
          <a:xfrm>
            <a:off x="5667033" y="754970"/>
            <a:ext cx="640880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Deel 3:</a:t>
            </a:r>
            <a:r>
              <a:rPr lang="en-US" dirty="0"/>
              <a:t> 3 belangrijke leergebieden</a:t>
            </a:r>
          </a:p>
        </p:txBody>
      </p:sp>
      <p:sp>
        <p:nvSpPr>
          <p:cNvPr id="13" name="Slide Number Placeholder 5">
            <a:extLst>
              <a:ext uri="{FF2B5EF4-FFF2-40B4-BE49-F238E27FC236}">
                <a16:creationId xmlns:a16="http://schemas.microsoft.com/office/drawing/2014/main" id="{D158082E-3407-C3E9-3D04-9B0BC6A02F18}"/>
              </a:ext>
            </a:extLst>
          </p:cNvPr>
          <p:cNvSpPr>
            <a:spLocks noGrp="1"/>
          </p:cNvSpPr>
          <p:nvPr>
            <p:ph type="sldNum" sz="quarter" idx="4"/>
          </p:nvPr>
        </p:nvSpPr>
        <p:spPr>
          <a:xfrm>
            <a:off x="11681466" y="645499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6</a:t>
            </a:fld>
            <a:endParaRPr lang="fr-CA" sz="1200" dirty="0"/>
          </a:p>
        </p:txBody>
      </p:sp>
      <p:sp>
        <p:nvSpPr>
          <p:cNvPr id="14" name="Text Placeholder 2">
            <a:extLst>
              <a:ext uri="{FF2B5EF4-FFF2-40B4-BE49-F238E27FC236}">
                <a16:creationId xmlns:a16="http://schemas.microsoft.com/office/drawing/2014/main" id="{4C321E42-DB56-0EDD-84BF-482F92402EE4}"/>
              </a:ext>
            </a:extLst>
          </p:cNvPr>
          <p:cNvSpPr txBox="1">
            <a:spLocks/>
          </p:cNvSpPr>
          <p:nvPr/>
        </p:nvSpPr>
        <p:spPr>
          <a:xfrm>
            <a:off x="733932" y="1475722"/>
            <a:ext cx="1495922"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6600" b="1" dirty="0">
                <a:solidFill>
                  <a:schemeClr val="bg1"/>
                </a:solidFill>
              </a:rPr>
              <a:t>01</a:t>
            </a:r>
            <a:endParaRPr lang="en-GB" sz="6600" b="1" dirty="0">
              <a:solidFill>
                <a:schemeClr val="bg1"/>
              </a:solidFill>
            </a:endParaRPr>
          </a:p>
        </p:txBody>
      </p:sp>
      <p:sp>
        <p:nvSpPr>
          <p:cNvPr id="15" name="Freeform 14">
            <a:extLst>
              <a:ext uri="{FF2B5EF4-FFF2-40B4-BE49-F238E27FC236}">
                <a16:creationId xmlns:a16="http://schemas.microsoft.com/office/drawing/2014/main" id="{C1CA5488-AEC4-B3E8-C576-E727816B4770}"/>
              </a:ext>
            </a:extLst>
          </p:cNvPr>
          <p:cNvSpPr/>
          <p:nvPr/>
        </p:nvSpPr>
        <p:spPr>
          <a:xfrm>
            <a:off x="0" y="2217930"/>
            <a:ext cx="162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8" name="Text Placeholder 1">
            <a:extLst>
              <a:ext uri="{FF2B5EF4-FFF2-40B4-BE49-F238E27FC236}">
                <a16:creationId xmlns:a16="http://schemas.microsoft.com/office/drawing/2014/main" id="{433F1DBA-D3E1-15F1-6EC0-3F287C47D176}"/>
              </a:ext>
            </a:extLst>
          </p:cNvPr>
          <p:cNvSpPr txBox="1">
            <a:spLocks/>
          </p:cNvSpPr>
          <p:nvPr/>
        </p:nvSpPr>
        <p:spPr>
          <a:xfrm>
            <a:off x="1769052" y="3523017"/>
            <a:ext cx="6615292" cy="2204868"/>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80"/>
              </a:lnSpc>
            </a:pPr>
            <a:r>
              <a:rPr lang="en-GB" sz="2600" b="1" dirty="0"/>
              <a:t>Leer hoe u uw ideeën in kaart kunt brengen op belangrijke gebieden</a:t>
            </a:r>
          </a:p>
          <a:p>
            <a:pPr>
              <a:lnSpc>
                <a:spcPts val="2480"/>
              </a:lnSpc>
            </a:pPr>
            <a:endParaRPr lang="en-GB" sz="2400" b="1" dirty="0"/>
          </a:p>
          <a:p>
            <a:pPr marL="342900" lvl="1" indent="-342900">
              <a:lnSpc>
                <a:spcPts val="2380"/>
              </a:lnSpc>
              <a:spcBef>
                <a:spcPts val="0"/>
              </a:spcBef>
            </a:pPr>
            <a:r>
              <a:rPr lang="en-IE" sz="2200" dirty="0">
                <a:solidFill>
                  <a:schemeClr val="bg1"/>
                </a:solidFill>
              </a:rPr>
              <a:t>Klant-/gastsegmenten</a:t>
            </a:r>
          </a:p>
          <a:p>
            <a:pPr marL="342900" lvl="1" indent="-342900">
              <a:lnSpc>
                <a:spcPts val="2380"/>
              </a:lnSpc>
              <a:spcBef>
                <a:spcPts val="0"/>
              </a:spcBef>
            </a:pPr>
            <a:r>
              <a:rPr lang="en-IE" sz="2200" dirty="0">
                <a:solidFill>
                  <a:schemeClr val="bg1"/>
                </a:solidFill>
              </a:rPr>
              <a:t>Waardepropositie</a:t>
            </a:r>
          </a:p>
          <a:p>
            <a:pPr marL="342900" lvl="1" indent="-342900">
              <a:lnSpc>
                <a:spcPts val="2380"/>
              </a:lnSpc>
              <a:spcBef>
                <a:spcPts val="0"/>
              </a:spcBef>
            </a:pPr>
            <a:r>
              <a:rPr lang="en-IE" sz="2200" dirty="0">
                <a:solidFill>
                  <a:schemeClr val="bg1"/>
                </a:solidFill>
              </a:rPr>
              <a:t>Kanalen (hoe gasten uw bedrijf vinden en boeken)</a:t>
            </a:r>
          </a:p>
          <a:p>
            <a:pPr marL="342900" lvl="1" indent="-342900">
              <a:lnSpc>
                <a:spcPts val="2380"/>
              </a:lnSpc>
              <a:spcBef>
                <a:spcPts val="0"/>
              </a:spcBef>
            </a:pPr>
            <a:r>
              <a:rPr lang="en-IE" sz="2200" dirty="0">
                <a:solidFill>
                  <a:schemeClr val="bg1"/>
                </a:solidFill>
              </a:rPr>
              <a:t>Inkomstenstromen en kostenstructuren</a:t>
            </a:r>
          </a:p>
          <a:p>
            <a:pPr marL="342900" lvl="1" indent="-342900">
              <a:lnSpc>
                <a:spcPts val="2380"/>
              </a:lnSpc>
              <a:spcBef>
                <a:spcPts val="0"/>
              </a:spcBef>
            </a:pPr>
            <a:r>
              <a:rPr lang="en-IE" sz="2200" dirty="0">
                <a:solidFill>
                  <a:schemeClr val="bg1"/>
                </a:solidFill>
              </a:rPr>
              <a:t>Partnerschappen en middelen</a:t>
            </a:r>
          </a:p>
          <a:p>
            <a:pPr marL="0" lvl="1" indent="0">
              <a:lnSpc>
                <a:spcPts val="2380"/>
              </a:lnSpc>
              <a:spcBef>
                <a:spcPts val="0"/>
              </a:spcBef>
              <a:buNone/>
            </a:pPr>
            <a:endParaRPr lang="en-IE" sz="2200" dirty="0"/>
          </a:p>
          <a:p>
            <a:pPr>
              <a:lnSpc>
                <a:spcPts val="2380"/>
              </a:lnSpc>
            </a:pPr>
            <a:endParaRPr lang="en-IE" sz="2200" dirty="0"/>
          </a:p>
          <a:p>
            <a:pPr>
              <a:lnSpc>
                <a:spcPts val="2380"/>
              </a:lnSpc>
            </a:pPr>
            <a:endParaRPr lang="en-US" sz="2400" dirty="0"/>
          </a:p>
          <a:p>
            <a:pPr>
              <a:lnSpc>
                <a:spcPts val="2480"/>
              </a:lnSpc>
            </a:pPr>
            <a:endParaRPr lang="en-US" sz="2400" dirty="0"/>
          </a:p>
          <a:p>
            <a:pPr>
              <a:lnSpc>
                <a:spcPts val="2480"/>
              </a:lnSpc>
            </a:pPr>
            <a:endParaRPr lang="en-GB" sz="2400" dirty="0"/>
          </a:p>
          <a:p>
            <a:pPr>
              <a:lnSpc>
                <a:spcPts val="2480"/>
              </a:lnSpc>
            </a:pPr>
            <a:endParaRPr lang="en-GB" sz="2400" dirty="0"/>
          </a:p>
        </p:txBody>
      </p:sp>
      <p:sp>
        <p:nvSpPr>
          <p:cNvPr id="9" name="Text Placeholder 2">
            <a:extLst>
              <a:ext uri="{FF2B5EF4-FFF2-40B4-BE49-F238E27FC236}">
                <a16:creationId xmlns:a16="http://schemas.microsoft.com/office/drawing/2014/main" id="{4DAF0812-CA2F-C9EB-F9AA-D0BF75343BF4}"/>
              </a:ext>
            </a:extLst>
          </p:cNvPr>
          <p:cNvSpPr txBox="1">
            <a:spLocks/>
          </p:cNvSpPr>
          <p:nvPr/>
        </p:nvSpPr>
        <p:spPr>
          <a:xfrm>
            <a:off x="719864" y="3005383"/>
            <a:ext cx="1495922"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6600" b="1" dirty="0">
                <a:solidFill>
                  <a:schemeClr val="bg1"/>
                </a:solidFill>
              </a:rPr>
              <a:t>02</a:t>
            </a:r>
            <a:endParaRPr lang="en-GB" sz="6600" b="1" dirty="0">
              <a:solidFill>
                <a:schemeClr val="bg1"/>
              </a:solidFill>
            </a:endParaRPr>
          </a:p>
        </p:txBody>
      </p:sp>
      <p:sp>
        <p:nvSpPr>
          <p:cNvPr id="10" name="Freeform 9">
            <a:extLst>
              <a:ext uri="{FF2B5EF4-FFF2-40B4-BE49-F238E27FC236}">
                <a16:creationId xmlns:a16="http://schemas.microsoft.com/office/drawing/2014/main" id="{06E0A77C-BD1A-8B37-06F5-64E3CC52974E}"/>
              </a:ext>
            </a:extLst>
          </p:cNvPr>
          <p:cNvSpPr/>
          <p:nvPr/>
        </p:nvSpPr>
        <p:spPr>
          <a:xfrm>
            <a:off x="-14068" y="3747591"/>
            <a:ext cx="162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pic>
        <p:nvPicPr>
          <p:cNvPr id="12" name="Picture 11">
            <a:extLst>
              <a:ext uri="{FF2B5EF4-FFF2-40B4-BE49-F238E27FC236}">
                <a16:creationId xmlns:a16="http://schemas.microsoft.com/office/drawing/2014/main" id="{9E319B4D-BF4F-6963-B1F5-4D3AABC827CE}"/>
              </a:ext>
            </a:extLst>
          </p:cNvPr>
          <p:cNvPicPr>
            <a:picLocks noChangeAspect="1"/>
          </p:cNvPicPr>
          <p:nvPr/>
        </p:nvPicPr>
        <p:blipFill>
          <a:blip r:embed="rId2">
            <a:biLevel thresh="25000"/>
            <a:alphaModFix amt="35000"/>
            <a:extLst>
              <a:ext uri="{28A0092B-C50C-407E-A947-70E740481C1C}">
                <a14:useLocalDpi xmlns:a14="http://schemas.microsoft.com/office/drawing/2010/main" val="0"/>
              </a:ext>
            </a:extLst>
          </a:blip>
          <a:srcRect l="53155" t="-1" r="5047" b="49903"/>
          <a:stretch/>
        </p:blipFill>
        <p:spPr>
          <a:xfrm>
            <a:off x="7945310" y="3048405"/>
            <a:ext cx="4246690" cy="3154091"/>
          </a:xfrm>
          <a:prstGeom prst="rect">
            <a:avLst/>
          </a:prstGeom>
        </p:spPr>
      </p:pic>
    </p:spTree>
    <p:extLst>
      <p:ext uri="{BB962C8B-B14F-4D97-AF65-F5344CB8AC3E}">
        <p14:creationId xmlns:p14="http://schemas.microsoft.com/office/powerpoint/2010/main" val="151404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08678-FA09-233E-9119-C7987DE87A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1BD439-453D-25E9-7D15-4E881F1FD60B}"/>
              </a:ext>
            </a:extLst>
          </p:cNvPr>
          <p:cNvSpPr>
            <a:spLocks noGrp="1"/>
          </p:cNvSpPr>
          <p:nvPr>
            <p:ph type="body" sz="quarter" idx="16"/>
          </p:nvPr>
        </p:nvSpPr>
        <p:spPr>
          <a:xfrm>
            <a:off x="1783120" y="1993356"/>
            <a:ext cx="4997508" cy="1176527"/>
          </a:xfrm>
        </p:spPr>
        <p:txBody>
          <a:bodyPr>
            <a:noAutofit/>
          </a:bodyPr>
          <a:lstStyle/>
          <a:p>
            <a:pPr>
              <a:lnSpc>
                <a:spcPts val="2480"/>
              </a:lnSpc>
            </a:pPr>
            <a:r>
              <a:rPr lang="en-GB" sz="2600" b="1" dirty="0"/>
              <a:t>Ontdek hoe het Business Model Canvas een werkplan is – flexibel en klaar om te evolueren naar meer gedetailleerde versies.</a:t>
            </a:r>
          </a:p>
          <a:p>
            <a:pPr>
              <a:lnSpc>
                <a:spcPts val="2480"/>
              </a:lnSpc>
            </a:pPr>
            <a:endParaRPr lang="en-GB" sz="2600" b="1" dirty="0"/>
          </a:p>
        </p:txBody>
      </p:sp>
      <p:sp>
        <p:nvSpPr>
          <p:cNvPr id="11" name="Freeform 10">
            <a:extLst>
              <a:ext uri="{FF2B5EF4-FFF2-40B4-BE49-F238E27FC236}">
                <a16:creationId xmlns:a16="http://schemas.microsoft.com/office/drawing/2014/main" id="{AA3097FD-8AF0-5A5F-FE7A-2FD4B64DDB0F}"/>
              </a:ext>
            </a:extLst>
          </p:cNvPr>
          <p:cNvSpPr/>
          <p:nvPr/>
        </p:nvSpPr>
        <p:spPr>
          <a:xfrm flipH="1">
            <a:off x="5198103" y="640375"/>
            <a:ext cx="6993897" cy="835348"/>
          </a:xfrm>
          <a:custGeom>
            <a:avLst/>
            <a:gdLst>
              <a:gd name="connsiteX0" fmla="*/ 0 w 6993897"/>
              <a:gd name="connsiteY0" fmla="*/ 0 h 835348"/>
              <a:gd name="connsiteX1" fmla="*/ 6315126 w 6993897"/>
              <a:gd name="connsiteY1" fmla="*/ 0 h 835348"/>
              <a:gd name="connsiteX2" fmla="*/ 6993897 w 6993897"/>
              <a:gd name="connsiteY2" fmla="*/ 452003 h 835348"/>
              <a:gd name="connsiteX3" fmla="*/ 6993897 w 6993897"/>
              <a:gd name="connsiteY3" fmla="*/ 835348 h 835348"/>
              <a:gd name="connsiteX4" fmla="*/ 0 w 6993897"/>
              <a:gd name="connsiteY4" fmla="*/ 835348 h 83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897" h="835348">
                <a:moveTo>
                  <a:pt x="0" y="0"/>
                </a:moveTo>
                <a:lnTo>
                  <a:pt x="6315126" y="0"/>
                </a:lnTo>
                <a:cubicBezTo>
                  <a:pt x="6688881" y="0"/>
                  <a:pt x="6993897" y="203115"/>
                  <a:pt x="6993897" y="452003"/>
                </a:cubicBezTo>
                <a:lnTo>
                  <a:pt x="6993897" y="835348"/>
                </a:lnTo>
                <a:lnTo>
                  <a:pt x="0" y="835348"/>
                </a:lnTo>
                <a:close/>
              </a:path>
            </a:pathLst>
          </a:custGeom>
          <a:solidFill>
            <a:srgbClr val="EC7C69"/>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6" name="Text Placeholder 23">
            <a:extLst>
              <a:ext uri="{FF2B5EF4-FFF2-40B4-BE49-F238E27FC236}">
                <a16:creationId xmlns:a16="http://schemas.microsoft.com/office/drawing/2014/main" id="{13CA01E3-EB92-C5DE-5DAF-8B6B8FFE114E}"/>
              </a:ext>
            </a:extLst>
          </p:cNvPr>
          <p:cNvSpPr txBox="1">
            <a:spLocks/>
          </p:cNvSpPr>
          <p:nvPr/>
        </p:nvSpPr>
        <p:spPr>
          <a:xfrm>
            <a:off x="5667033" y="754970"/>
            <a:ext cx="640880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Deel 3:</a:t>
            </a:r>
            <a:r>
              <a:rPr lang="en-US" dirty="0"/>
              <a:t> 3 belangrijke leergebieden</a:t>
            </a:r>
          </a:p>
        </p:txBody>
      </p:sp>
      <p:sp>
        <p:nvSpPr>
          <p:cNvPr id="13" name="Slide Number Placeholder 5">
            <a:extLst>
              <a:ext uri="{FF2B5EF4-FFF2-40B4-BE49-F238E27FC236}">
                <a16:creationId xmlns:a16="http://schemas.microsoft.com/office/drawing/2014/main" id="{97DFF80B-8B14-8746-A9BC-992EB4DB27A2}"/>
              </a:ext>
            </a:extLst>
          </p:cNvPr>
          <p:cNvSpPr>
            <a:spLocks noGrp="1"/>
          </p:cNvSpPr>
          <p:nvPr>
            <p:ph type="sldNum" sz="quarter" idx="4"/>
          </p:nvPr>
        </p:nvSpPr>
        <p:spPr>
          <a:xfrm>
            <a:off x="11681466" y="645499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7</a:t>
            </a:fld>
            <a:endParaRPr lang="fr-CA" sz="1200" dirty="0"/>
          </a:p>
        </p:txBody>
      </p:sp>
      <p:sp>
        <p:nvSpPr>
          <p:cNvPr id="14" name="Text Placeholder 2">
            <a:extLst>
              <a:ext uri="{FF2B5EF4-FFF2-40B4-BE49-F238E27FC236}">
                <a16:creationId xmlns:a16="http://schemas.microsoft.com/office/drawing/2014/main" id="{4E132713-ACF9-CB9C-DFDB-07E96DEEF0D1}"/>
              </a:ext>
            </a:extLst>
          </p:cNvPr>
          <p:cNvSpPr txBox="1">
            <a:spLocks/>
          </p:cNvSpPr>
          <p:nvPr/>
        </p:nvSpPr>
        <p:spPr>
          <a:xfrm>
            <a:off x="733932" y="1475722"/>
            <a:ext cx="1495922"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6600" b="1" dirty="0">
                <a:solidFill>
                  <a:schemeClr val="bg1"/>
                </a:solidFill>
              </a:rPr>
              <a:t>03</a:t>
            </a:r>
            <a:endParaRPr lang="en-GB" sz="6600" b="1" dirty="0">
              <a:solidFill>
                <a:schemeClr val="bg1"/>
              </a:solidFill>
            </a:endParaRPr>
          </a:p>
        </p:txBody>
      </p:sp>
      <p:sp>
        <p:nvSpPr>
          <p:cNvPr id="15" name="Freeform 14">
            <a:extLst>
              <a:ext uri="{FF2B5EF4-FFF2-40B4-BE49-F238E27FC236}">
                <a16:creationId xmlns:a16="http://schemas.microsoft.com/office/drawing/2014/main" id="{FC286177-6A98-F4A7-E9D7-5ED300A595DA}"/>
              </a:ext>
            </a:extLst>
          </p:cNvPr>
          <p:cNvSpPr/>
          <p:nvPr/>
        </p:nvSpPr>
        <p:spPr>
          <a:xfrm>
            <a:off x="0" y="2217930"/>
            <a:ext cx="162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pic>
        <p:nvPicPr>
          <p:cNvPr id="12" name="Picture 11">
            <a:extLst>
              <a:ext uri="{FF2B5EF4-FFF2-40B4-BE49-F238E27FC236}">
                <a16:creationId xmlns:a16="http://schemas.microsoft.com/office/drawing/2014/main" id="{8ABE527B-B0DB-67B9-8417-7AE9E6347F2D}"/>
              </a:ext>
            </a:extLst>
          </p:cNvPr>
          <p:cNvPicPr>
            <a:picLocks noChangeAspect="1"/>
          </p:cNvPicPr>
          <p:nvPr/>
        </p:nvPicPr>
        <p:blipFill>
          <a:blip r:embed="rId2">
            <a:biLevel thresh="25000"/>
            <a:alphaModFix amt="35000"/>
            <a:extLst>
              <a:ext uri="{28A0092B-C50C-407E-A947-70E740481C1C}">
                <a14:useLocalDpi xmlns:a14="http://schemas.microsoft.com/office/drawing/2010/main" val="0"/>
              </a:ext>
            </a:extLst>
          </a:blip>
          <a:srcRect l="53155" t="-1" r="5047" b="49903"/>
          <a:stretch/>
        </p:blipFill>
        <p:spPr>
          <a:xfrm>
            <a:off x="6299390" y="3612469"/>
            <a:ext cx="4246690" cy="3154091"/>
          </a:xfrm>
          <a:prstGeom prst="rect">
            <a:avLst/>
          </a:prstGeom>
        </p:spPr>
      </p:pic>
    </p:spTree>
    <p:extLst>
      <p:ext uri="{BB962C8B-B14F-4D97-AF65-F5344CB8AC3E}">
        <p14:creationId xmlns:p14="http://schemas.microsoft.com/office/powerpoint/2010/main" val="956807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D9C43-99B1-D4A0-2821-6327F3BD5FF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21B74E2-3AD1-0E81-62CB-4F333E8AA484}"/>
              </a:ext>
            </a:extLst>
          </p:cNvPr>
          <p:cNvSpPr>
            <a:spLocks noGrp="1"/>
          </p:cNvSpPr>
          <p:nvPr>
            <p:ph type="body" sz="quarter" idx="18"/>
          </p:nvPr>
        </p:nvSpPr>
        <p:spPr>
          <a:xfrm>
            <a:off x="423358" y="2016882"/>
            <a:ext cx="3119941" cy="1049221"/>
          </a:xfrm>
        </p:spPr>
        <p:txBody>
          <a:bodyPr/>
          <a:lstStyle/>
          <a:p>
            <a:pPr>
              <a:lnSpc>
                <a:spcPts val="3340"/>
              </a:lnSpc>
            </a:pPr>
            <a:r>
              <a:rPr lang="en-US" sz="3200" b="1" dirty="0"/>
              <a:t>Belangrijkste leergebied</a:t>
            </a:r>
          </a:p>
        </p:txBody>
      </p:sp>
      <p:sp>
        <p:nvSpPr>
          <p:cNvPr id="6" name="Text Placeholder 5">
            <a:extLst>
              <a:ext uri="{FF2B5EF4-FFF2-40B4-BE49-F238E27FC236}">
                <a16:creationId xmlns:a16="http://schemas.microsoft.com/office/drawing/2014/main" id="{D785AF10-CF00-63D2-28E6-AC7A04352249}"/>
              </a:ext>
            </a:extLst>
          </p:cNvPr>
          <p:cNvSpPr>
            <a:spLocks noGrp="1"/>
          </p:cNvSpPr>
          <p:nvPr>
            <p:ph type="body" sz="quarter" idx="19"/>
          </p:nvPr>
        </p:nvSpPr>
        <p:spPr>
          <a:xfrm>
            <a:off x="423358" y="941779"/>
            <a:ext cx="1197303" cy="385564"/>
          </a:xfrm>
        </p:spPr>
        <p:txBody>
          <a:bodyPr/>
          <a:lstStyle/>
          <a:p>
            <a:r>
              <a:rPr lang="en-US" dirty="0"/>
              <a:t>01</a:t>
            </a:r>
          </a:p>
        </p:txBody>
      </p:sp>
      <p:sp>
        <p:nvSpPr>
          <p:cNvPr id="7" name="Text Placeholder 6">
            <a:extLst>
              <a:ext uri="{FF2B5EF4-FFF2-40B4-BE49-F238E27FC236}">
                <a16:creationId xmlns:a16="http://schemas.microsoft.com/office/drawing/2014/main" id="{80105E98-29A5-C2B3-FDB8-7B9DBB9A1380}"/>
              </a:ext>
            </a:extLst>
          </p:cNvPr>
          <p:cNvSpPr>
            <a:spLocks noGrp="1"/>
          </p:cNvSpPr>
          <p:nvPr>
            <p:ph type="body" sz="quarter" idx="16"/>
          </p:nvPr>
        </p:nvSpPr>
        <p:spPr>
          <a:xfrm>
            <a:off x="4061012" y="732734"/>
            <a:ext cx="6238020" cy="803654"/>
          </a:xfrm>
          <a:prstGeom prst="rect">
            <a:avLst/>
          </a:prstGeom>
        </p:spPr>
        <p:txBody>
          <a:bodyPr/>
          <a:lstStyle/>
          <a:p>
            <a:pPr>
              <a:lnSpc>
                <a:spcPts val="2960"/>
              </a:lnSpc>
            </a:pPr>
            <a:r>
              <a:rPr lang="en-GB" sz="2800" dirty="0"/>
              <a:t>Leer hoe u het Business Model Canvas kunt gebruiken als een eenvoudig visueel planningsinstrument</a:t>
            </a:r>
          </a:p>
          <a:p>
            <a:pPr>
              <a:lnSpc>
                <a:spcPts val="2960"/>
              </a:lnSpc>
            </a:pPr>
            <a:endParaRPr lang="en-GB" sz="2800" dirty="0"/>
          </a:p>
        </p:txBody>
      </p:sp>
      <p:sp>
        <p:nvSpPr>
          <p:cNvPr id="4" name="Text Placeholder 3">
            <a:extLst>
              <a:ext uri="{FF2B5EF4-FFF2-40B4-BE49-F238E27FC236}">
                <a16:creationId xmlns:a16="http://schemas.microsoft.com/office/drawing/2014/main" id="{299AE6E4-444C-F617-4AF8-40AFB4F4F565}"/>
              </a:ext>
            </a:extLst>
          </p:cNvPr>
          <p:cNvSpPr>
            <a:spLocks noGrp="1"/>
          </p:cNvSpPr>
          <p:nvPr>
            <p:ph type="body" sz="quarter" idx="21"/>
          </p:nvPr>
        </p:nvSpPr>
        <p:spPr>
          <a:xfrm>
            <a:off x="4061012" y="1881924"/>
            <a:ext cx="7122804" cy="3773184"/>
          </a:xfrm>
          <a:prstGeom prst="rect">
            <a:avLst/>
          </a:prstGeom>
        </p:spPr>
        <p:txBody>
          <a:bodyPr lIns="91440" tIns="45720" rIns="91440" bIns="45720" anchor="t"/>
          <a:lstStyle/>
          <a:p>
            <a:pPr>
              <a:lnSpc>
                <a:spcPts val="2340"/>
              </a:lnSpc>
            </a:pPr>
            <a:r>
              <a:rPr lang="en-GB" b="1" i="1" dirty="0">
                <a:solidFill>
                  <a:srgbClr val="459597"/>
                </a:solidFill>
                <a:effectLst/>
                <a:latin typeface="Calibri"/>
                <a:ea typeface="Calibri"/>
                <a:cs typeface="Calibri"/>
              </a:rPr>
              <a:t>Waarom zouden kleine en middelgrote toeristische bedrijven het Business Model Canvas (BMC) gebruiken?</a:t>
            </a:r>
          </a:p>
          <a:p>
            <a:pPr>
              <a:lnSpc>
                <a:spcPts val="2340"/>
              </a:lnSpc>
            </a:pPr>
            <a:endParaRPr lang="en-GB" b="0" i="0" dirty="0">
              <a:effectLst/>
              <a:latin typeface="Calibri"/>
              <a:ea typeface="Calibri"/>
              <a:cs typeface="Calibri"/>
            </a:endParaRPr>
          </a:p>
          <a:p>
            <a:pPr>
              <a:lnSpc>
                <a:spcPts val="2340"/>
              </a:lnSpc>
            </a:pPr>
            <a:r>
              <a:rPr lang="en-GB" b="0" i="0" dirty="0">
                <a:effectLst/>
                <a:latin typeface="Calibri"/>
                <a:ea typeface="Calibri"/>
                <a:cs typeface="Calibri"/>
              </a:rPr>
              <a:t>Dit hulpmiddel biedt u een manier om een duidelijk overzicht te krijgen van alle belangrijke elementen van uw bedrijf. Door u te concentreren op bepaalde onderdelen, zoals de klant- (of gasten)segmenten, uw waardeproposities (d.w.z. uw unieke waardeproposities) en de kanalen die u gebruikt om uw klanten te bereiken – om er maar een paar te noemen – krijgt u een duidelijk en waardevol overzicht van waar uw bedrijf voor staat en hoe het kan worden verbeterd.</a:t>
            </a:r>
          </a:p>
          <a:p>
            <a:pPr>
              <a:lnSpc>
                <a:spcPts val="2340"/>
              </a:lnSpc>
            </a:pPr>
            <a:endParaRPr lang="en-GB" b="0" i="0" dirty="0">
              <a:effectLst/>
              <a:latin typeface="Calibri"/>
              <a:ea typeface="Calibri"/>
              <a:cs typeface="Calibri"/>
            </a:endParaRPr>
          </a:p>
          <a:p>
            <a:pPr>
              <a:lnSpc>
                <a:spcPts val="2340"/>
              </a:lnSpc>
            </a:pPr>
            <a:r>
              <a:rPr lang="en-GB" b="0" i="0" dirty="0">
                <a:effectLst/>
                <a:latin typeface="Calibri"/>
                <a:ea typeface="Calibri"/>
                <a:cs typeface="Calibri"/>
              </a:rPr>
              <a:t>Door deze methode te gebruiken, krijgt u duidelijkheid over uw doelstellingen, uw gasten en wat uw aanbod uniek maakt. </a:t>
            </a:r>
          </a:p>
          <a:p>
            <a:pPr>
              <a:lnSpc>
                <a:spcPts val="2340"/>
              </a:lnSpc>
            </a:pPr>
            <a:endParaRPr lang="en-US" sz="2200" dirty="0"/>
          </a:p>
        </p:txBody>
      </p:sp>
      <p:sp>
        <p:nvSpPr>
          <p:cNvPr id="11" name="Slide Number Placeholder 5">
            <a:extLst>
              <a:ext uri="{FF2B5EF4-FFF2-40B4-BE49-F238E27FC236}">
                <a16:creationId xmlns:a16="http://schemas.microsoft.com/office/drawing/2014/main" id="{1091CF9C-779E-2B58-5519-C2629B072E6B}"/>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8</a:t>
            </a:fld>
            <a:endParaRPr lang="fr-CA" sz="1200" dirty="0"/>
          </a:p>
        </p:txBody>
      </p:sp>
    </p:spTree>
    <p:extLst>
      <p:ext uri="{BB962C8B-B14F-4D97-AF65-F5344CB8AC3E}">
        <p14:creationId xmlns:p14="http://schemas.microsoft.com/office/powerpoint/2010/main" val="256586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9EC67-CBF5-B0FB-B602-2B4DFA5DB6F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B65EA49-1F4F-7B58-BD79-417AA77BCA2B}"/>
              </a:ext>
            </a:extLst>
          </p:cNvPr>
          <p:cNvSpPr>
            <a:spLocks noGrp="1"/>
          </p:cNvSpPr>
          <p:nvPr>
            <p:ph type="body" sz="quarter" idx="16"/>
          </p:nvPr>
        </p:nvSpPr>
        <p:spPr>
          <a:xfrm>
            <a:off x="653780" y="166663"/>
            <a:ext cx="10150208" cy="803654"/>
          </a:xfrm>
        </p:spPr>
        <p:txBody>
          <a:bodyPr/>
          <a:lstStyle/>
          <a:p>
            <a:pPr>
              <a:lnSpc>
                <a:spcPts val="3720"/>
              </a:lnSpc>
            </a:pPr>
            <a:r>
              <a:rPr lang="en-GB" dirty="0"/>
              <a:t>Leer hoe u het Business Model Canvas (BMC) kunt gebruiken</a:t>
            </a:r>
          </a:p>
          <a:p>
            <a:pPr>
              <a:lnSpc>
                <a:spcPts val="3720"/>
              </a:lnSpc>
            </a:pPr>
            <a:endParaRPr lang="en-US" dirty="0"/>
          </a:p>
        </p:txBody>
      </p:sp>
      <p:sp>
        <p:nvSpPr>
          <p:cNvPr id="6" name="Text Placeholder 5">
            <a:extLst>
              <a:ext uri="{FF2B5EF4-FFF2-40B4-BE49-F238E27FC236}">
                <a16:creationId xmlns:a16="http://schemas.microsoft.com/office/drawing/2014/main" id="{6A246B9E-0DB6-1757-68EC-71A3ABC1AA1F}"/>
              </a:ext>
            </a:extLst>
          </p:cNvPr>
          <p:cNvSpPr>
            <a:spLocks noGrp="1"/>
          </p:cNvSpPr>
          <p:nvPr>
            <p:ph type="body" sz="quarter" idx="19"/>
          </p:nvPr>
        </p:nvSpPr>
        <p:spPr>
          <a:xfrm>
            <a:off x="653780" y="1847469"/>
            <a:ext cx="5616391" cy="803654"/>
          </a:xfrm>
        </p:spPr>
        <p:txBody>
          <a:bodyPr/>
          <a:lstStyle/>
          <a:p>
            <a:pPr>
              <a:lnSpc>
                <a:spcPts val="2900"/>
              </a:lnSpc>
            </a:pPr>
            <a:r>
              <a:rPr lang="en-US" dirty="0"/>
              <a:t>Een inleiding tot een eenvoudige visuele planningstool</a:t>
            </a:r>
          </a:p>
          <a:p>
            <a:pPr>
              <a:lnSpc>
                <a:spcPts val="2900"/>
              </a:lnSpc>
            </a:pPr>
            <a:endParaRPr lang="en-US" dirty="0"/>
          </a:p>
        </p:txBody>
      </p:sp>
      <p:cxnSp>
        <p:nvCxnSpPr>
          <p:cNvPr id="2" name="Straight Connector 1">
            <a:extLst>
              <a:ext uri="{FF2B5EF4-FFF2-40B4-BE49-F238E27FC236}">
                <a16:creationId xmlns:a16="http://schemas.microsoft.com/office/drawing/2014/main" id="{1C686A0B-6125-1517-C16C-BDC1A28CAE36}"/>
              </a:ext>
            </a:extLst>
          </p:cNvPr>
          <p:cNvCxnSpPr>
            <a:cxnSpLocks/>
          </p:cNvCxnSpPr>
          <p:nvPr/>
        </p:nvCxnSpPr>
        <p:spPr>
          <a:xfrm>
            <a:off x="0" y="1207979"/>
            <a:ext cx="8931729"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438059D8-057B-D821-72C1-936380CC250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t>9</a:t>
            </a:fld>
            <a:endParaRPr lang="fr-CA" sz="1200" dirty="0"/>
          </a:p>
        </p:txBody>
      </p:sp>
      <p:sp>
        <p:nvSpPr>
          <p:cNvPr id="3" name="Text Placeholder 4">
            <a:extLst>
              <a:ext uri="{FF2B5EF4-FFF2-40B4-BE49-F238E27FC236}">
                <a16:creationId xmlns:a16="http://schemas.microsoft.com/office/drawing/2014/main" id="{BA49E75D-16E0-1731-E727-73B1B107C356}"/>
              </a:ext>
            </a:extLst>
          </p:cNvPr>
          <p:cNvSpPr txBox="1">
            <a:spLocks/>
          </p:cNvSpPr>
          <p:nvPr/>
        </p:nvSpPr>
        <p:spPr>
          <a:xfrm>
            <a:off x="653780" y="3200401"/>
            <a:ext cx="6110932" cy="3657600"/>
          </a:xfrm>
          <a:prstGeom prst="rect">
            <a:avLst/>
          </a:prstGeom>
        </p:spPr>
        <p:txBody>
          <a:bodyPr/>
          <a:lstStyle>
            <a:lvl1pPr marL="0" indent="-228600" algn="l" defTabSz="914400" rtl="0" eaLnBrk="1" latinLnBrk="0" hangingPunct="1">
              <a:lnSpc>
                <a:spcPct val="100000"/>
              </a:lnSpc>
              <a:spcBef>
                <a:spcPts val="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40"/>
              </a:lnSpc>
            </a:pPr>
            <a:r>
              <a:rPr lang="en-GB" sz="2200" dirty="0">
                <a:solidFill>
                  <a:srgbClr val="414141"/>
                </a:solidFill>
              </a:rPr>
              <a:t>Het BMC kan op verschillende manieren worden opgezet, afhankelijk van het type bedrijf, zoals u kunt zien aan de hand van de twee BMC-afbeeldingen in de volgende twee dia's.</a:t>
            </a:r>
          </a:p>
          <a:p>
            <a:pPr>
              <a:lnSpc>
                <a:spcPts val="2240"/>
              </a:lnSpc>
            </a:pPr>
            <a:endParaRPr lang="en-GB" sz="2200" dirty="0">
              <a:solidFill>
                <a:srgbClr val="414141"/>
              </a:solidFill>
            </a:endParaRPr>
          </a:p>
          <a:p>
            <a:pPr>
              <a:lnSpc>
                <a:spcPts val="2240"/>
              </a:lnSpc>
            </a:pPr>
            <a:r>
              <a:rPr lang="en-GB" sz="2200" dirty="0">
                <a:solidFill>
                  <a:srgbClr val="414141"/>
                </a:solidFill>
              </a:rPr>
              <a:t>Hoe gebruikt u het BMC? U kunt een vel papier, verschillende gekleurde Post-its en pennen gebruiken of een app of softwareprogramma om elk van de 9 elementen uit te werken. U kunt dit alleen of met uw team doen. Deze module richt zich op specifieke elementen en brengt een aantal daarvan samen. U kunt echter nog steeds de 9 elementen gebruiken.</a:t>
            </a:r>
          </a:p>
          <a:p>
            <a:pPr>
              <a:lnSpc>
                <a:spcPts val="2240"/>
              </a:lnSpc>
            </a:pPr>
            <a:endParaRPr lang="en-US" sz="2200" dirty="0">
              <a:solidFill>
                <a:srgbClr val="414141"/>
              </a:solidFill>
            </a:endParaRPr>
          </a:p>
        </p:txBody>
      </p:sp>
      <p:sp>
        <p:nvSpPr>
          <p:cNvPr id="5" name="Freeform 4">
            <a:extLst>
              <a:ext uri="{FF2B5EF4-FFF2-40B4-BE49-F238E27FC236}">
                <a16:creationId xmlns:a16="http://schemas.microsoft.com/office/drawing/2014/main" id="{681F6E99-ED6B-4017-9E6D-13BE8244071F}"/>
              </a:ext>
            </a:extLst>
          </p:cNvPr>
          <p:cNvSpPr/>
          <p:nvPr/>
        </p:nvSpPr>
        <p:spPr>
          <a:xfrm rot="5400000" flipH="1">
            <a:off x="6656891" y="2037448"/>
            <a:ext cx="5408072" cy="4302216"/>
          </a:xfrm>
          <a:custGeom>
            <a:avLst/>
            <a:gdLst>
              <a:gd name="connsiteX0" fmla="*/ 5408072 w 5408072"/>
              <a:gd name="connsiteY0" fmla="*/ 3944723 h 4302216"/>
              <a:gd name="connsiteX1" fmla="*/ 5408072 w 5408072"/>
              <a:gd name="connsiteY1" fmla="*/ 3465727 h 4302216"/>
              <a:gd name="connsiteX2" fmla="*/ 5408072 w 5408072"/>
              <a:gd name="connsiteY2" fmla="*/ 3392864 h 4302216"/>
              <a:gd name="connsiteX3" fmla="*/ 5408072 w 5408072"/>
              <a:gd name="connsiteY3" fmla="*/ 2913868 h 4302216"/>
              <a:gd name="connsiteX4" fmla="*/ 5408072 w 5408072"/>
              <a:gd name="connsiteY4" fmla="*/ 1030855 h 4302216"/>
              <a:gd name="connsiteX5" fmla="*/ 5408072 w 5408072"/>
              <a:gd name="connsiteY5" fmla="*/ 551859 h 4302216"/>
              <a:gd name="connsiteX6" fmla="*/ 5408072 w 5408072"/>
              <a:gd name="connsiteY6" fmla="*/ 478997 h 4302216"/>
              <a:gd name="connsiteX7" fmla="*/ 5408072 w 5408072"/>
              <a:gd name="connsiteY7" fmla="*/ 1 h 4302216"/>
              <a:gd name="connsiteX8" fmla="*/ 4951682 w 5408072"/>
              <a:gd name="connsiteY8" fmla="*/ 1 h 4302216"/>
              <a:gd name="connsiteX9" fmla="*/ 4834398 w 5408072"/>
              <a:gd name="connsiteY9" fmla="*/ 1 h 4302216"/>
              <a:gd name="connsiteX10" fmla="*/ 4651034 w 5408072"/>
              <a:gd name="connsiteY10" fmla="*/ 1 h 4302216"/>
              <a:gd name="connsiteX11" fmla="*/ 4378008 w 5408072"/>
              <a:gd name="connsiteY11" fmla="*/ 1 h 4302216"/>
              <a:gd name="connsiteX12" fmla="*/ 4194644 w 5408072"/>
              <a:gd name="connsiteY12" fmla="*/ 1 h 4302216"/>
              <a:gd name="connsiteX13" fmla="*/ 4077360 w 5408072"/>
              <a:gd name="connsiteY13" fmla="*/ 1 h 4302216"/>
              <a:gd name="connsiteX14" fmla="*/ 3620970 w 5408072"/>
              <a:gd name="connsiteY14" fmla="*/ 1 h 4302216"/>
              <a:gd name="connsiteX15" fmla="*/ 3185064 w 5408072"/>
              <a:gd name="connsiteY15" fmla="*/ 1 h 4302216"/>
              <a:gd name="connsiteX16" fmla="*/ 3185064 w 5408072"/>
              <a:gd name="connsiteY16" fmla="*/ 0 h 4302216"/>
              <a:gd name="connsiteX17" fmla="*/ 2728674 w 5408072"/>
              <a:gd name="connsiteY17" fmla="*/ 0 h 4302216"/>
              <a:gd name="connsiteX18" fmla="*/ 2611390 w 5408072"/>
              <a:gd name="connsiteY18" fmla="*/ 0 h 4302216"/>
              <a:gd name="connsiteX19" fmla="*/ 2428026 w 5408072"/>
              <a:gd name="connsiteY19" fmla="*/ 0 h 4302216"/>
              <a:gd name="connsiteX20" fmla="*/ 2155000 w 5408072"/>
              <a:gd name="connsiteY20" fmla="*/ 0 h 4302216"/>
              <a:gd name="connsiteX21" fmla="*/ 1971636 w 5408072"/>
              <a:gd name="connsiteY21" fmla="*/ 0 h 4302216"/>
              <a:gd name="connsiteX22" fmla="*/ 1854352 w 5408072"/>
              <a:gd name="connsiteY22" fmla="*/ 0 h 4302216"/>
              <a:gd name="connsiteX23" fmla="*/ 1397962 w 5408072"/>
              <a:gd name="connsiteY23" fmla="*/ 0 h 4302216"/>
              <a:gd name="connsiteX24" fmla="*/ 1213428 w 5408072"/>
              <a:gd name="connsiteY24" fmla="*/ 0 h 4302216"/>
              <a:gd name="connsiteX25" fmla="*/ 757038 w 5408072"/>
              <a:gd name="connsiteY25" fmla="*/ 0 h 4302216"/>
              <a:gd name="connsiteX26" fmla="*/ 456390 w 5408072"/>
              <a:gd name="connsiteY26" fmla="*/ 0 h 4302216"/>
              <a:gd name="connsiteX27" fmla="*/ 0 w 5408072"/>
              <a:gd name="connsiteY27" fmla="*/ 0 h 4302216"/>
              <a:gd name="connsiteX28" fmla="*/ 0 w 5408072"/>
              <a:gd name="connsiteY28" fmla="*/ 478996 h 4302216"/>
              <a:gd name="connsiteX29" fmla="*/ 0 w 5408072"/>
              <a:gd name="connsiteY29" fmla="*/ 928719 h 4302216"/>
              <a:gd name="connsiteX30" fmla="*/ 0 w 5408072"/>
              <a:gd name="connsiteY30" fmla="*/ 928723 h 4302216"/>
              <a:gd name="connsiteX31" fmla="*/ 0 w 5408072"/>
              <a:gd name="connsiteY31" fmla="*/ 1407715 h 4302216"/>
              <a:gd name="connsiteX32" fmla="*/ 0 w 5408072"/>
              <a:gd name="connsiteY32" fmla="*/ 1407719 h 4302216"/>
              <a:gd name="connsiteX33" fmla="*/ 0 w 5408072"/>
              <a:gd name="connsiteY33" fmla="*/ 1502393 h 4302216"/>
              <a:gd name="connsiteX34" fmla="*/ 0 w 5408072"/>
              <a:gd name="connsiteY34" fmla="*/ 1502397 h 4302216"/>
              <a:gd name="connsiteX35" fmla="*/ 0 w 5408072"/>
              <a:gd name="connsiteY35" fmla="*/ 1981389 h 4302216"/>
              <a:gd name="connsiteX36" fmla="*/ 0 w 5408072"/>
              <a:gd name="connsiteY36" fmla="*/ 1981393 h 4302216"/>
              <a:gd name="connsiteX37" fmla="*/ 0 w 5408072"/>
              <a:gd name="connsiteY37" fmla="*/ 3823220 h 4302216"/>
              <a:gd name="connsiteX38" fmla="*/ 0 w 5408072"/>
              <a:gd name="connsiteY38" fmla="*/ 4302216 h 4302216"/>
              <a:gd name="connsiteX39" fmla="*/ 456390 w 5408072"/>
              <a:gd name="connsiteY39" fmla="*/ 4302216 h 4302216"/>
              <a:gd name="connsiteX40" fmla="*/ 757038 w 5408072"/>
              <a:gd name="connsiteY40" fmla="*/ 4302216 h 4302216"/>
              <a:gd name="connsiteX41" fmla="*/ 989595 w 5408072"/>
              <a:gd name="connsiteY41" fmla="*/ 4302216 h 4302216"/>
              <a:gd name="connsiteX42" fmla="*/ 989598 w 5408072"/>
              <a:gd name="connsiteY42" fmla="*/ 4302216 h 4302216"/>
              <a:gd name="connsiteX43" fmla="*/ 1213428 w 5408072"/>
              <a:gd name="connsiteY43" fmla="*/ 4302216 h 4302216"/>
              <a:gd name="connsiteX44" fmla="*/ 1445985 w 5408072"/>
              <a:gd name="connsiteY44" fmla="*/ 4302216 h 4302216"/>
              <a:gd name="connsiteX45" fmla="*/ 1445988 w 5408072"/>
              <a:gd name="connsiteY45" fmla="*/ 4302216 h 4302216"/>
              <a:gd name="connsiteX46" fmla="*/ 1563269 w 5408072"/>
              <a:gd name="connsiteY46" fmla="*/ 4302216 h 4302216"/>
              <a:gd name="connsiteX47" fmla="*/ 1563272 w 5408072"/>
              <a:gd name="connsiteY47" fmla="*/ 4302216 h 4302216"/>
              <a:gd name="connsiteX48" fmla="*/ 1746633 w 5408072"/>
              <a:gd name="connsiteY48" fmla="*/ 4302216 h 4302216"/>
              <a:gd name="connsiteX49" fmla="*/ 1746636 w 5408072"/>
              <a:gd name="connsiteY49" fmla="*/ 4302216 h 4302216"/>
              <a:gd name="connsiteX50" fmla="*/ 2019659 w 5408072"/>
              <a:gd name="connsiteY50" fmla="*/ 4302216 h 4302216"/>
              <a:gd name="connsiteX51" fmla="*/ 2019662 w 5408072"/>
              <a:gd name="connsiteY51" fmla="*/ 4302216 h 4302216"/>
              <a:gd name="connsiteX52" fmla="*/ 2203023 w 5408072"/>
              <a:gd name="connsiteY52" fmla="*/ 4302216 h 4302216"/>
              <a:gd name="connsiteX53" fmla="*/ 2203026 w 5408072"/>
              <a:gd name="connsiteY53" fmla="*/ 4302216 h 4302216"/>
              <a:gd name="connsiteX54" fmla="*/ 2320307 w 5408072"/>
              <a:gd name="connsiteY54" fmla="*/ 4302216 h 4302216"/>
              <a:gd name="connsiteX55" fmla="*/ 2320310 w 5408072"/>
              <a:gd name="connsiteY55" fmla="*/ 4302216 h 4302216"/>
              <a:gd name="connsiteX56" fmla="*/ 2776697 w 5408072"/>
              <a:gd name="connsiteY56" fmla="*/ 4302216 h 4302216"/>
              <a:gd name="connsiteX57" fmla="*/ 2776700 w 5408072"/>
              <a:gd name="connsiteY57" fmla="*/ 4302216 h 4302216"/>
              <a:gd name="connsiteX58" fmla="*/ 3212601 w 5408072"/>
              <a:gd name="connsiteY58" fmla="*/ 4302216 h 4302216"/>
              <a:gd name="connsiteX59" fmla="*/ 3668991 w 5408072"/>
              <a:gd name="connsiteY59" fmla="*/ 4302216 h 4302216"/>
              <a:gd name="connsiteX60" fmla="*/ 3786276 w 5408072"/>
              <a:gd name="connsiteY60" fmla="*/ 4302216 h 4302216"/>
              <a:gd name="connsiteX61" fmla="*/ 3969639 w 5408072"/>
              <a:gd name="connsiteY61" fmla="*/ 4302216 h 4302216"/>
              <a:gd name="connsiteX62" fmla="*/ 4242666 w 5408072"/>
              <a:gd name="connsiteY62" fmla="*/ 4302216 h 4302216"/>
              <a:gd name="connsiteX63" fmla="*/ 4426029 w 5408072"/>
              <a:gd name="connsiteY63" fmla="*/ 4302216 h 4302216"/>
              <a:gd name="connsiteX64" fmla="*/ 4543314 w 5408072"/>
              <a:gd name="connsiteY64" fmla="*/ 4302216 h 4302216"/>
              <a:gd name="connsiteX65" fmla="*/ 4999704 w 5408072"/>
              <a:gd name="connsiteY65" fmla="*/ 4302216 h 4302216"/>
              <a:gd name="connsiteX66" fmla="*/ 5408072 w 5408072"/>
              <a:gd name="connsiteY66" fmla="*/ 3944723 h 43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408072" h="4302216">
                <a:moveTo>
                  <a:pt x="5408072" y="3944723"/>
                </a:moveTo>
                <a:lnTo>
                  <a:pt x="5408072" y="3465727"/>
                </a:lnTo>
                <a:lnTo>
                  <a:pt x="5408072" y="3392864"/>
                </a:lnTo>
                <a:lnTo>
                  <a:pt x="5408072" y="2913868"/>
                </a:lnTo>
                <a:lnTo>
                  <a:pt x="5408072" y="1030855"/>
                </a:lnTo>
                <a:lnTo>
                  <a:pt x="5408072" y="551859"/>
                </a:lnTo>
                <a:lnTo>
                  <a:pt x="5408072" y="478997"/>
                </a:lnTo>
                <a:lnTo>
                  <a:pt x="5408072" y="1"/>
                </a:lnTo>
                <a:lnTo>
                  <a:pt x="4951682" y="1"/>
                </a:lnTo>
                <a:lnTo>
                  <a:pt x="4834398" y="1"/>
                </a:lnTo>
                <a:lnTo>
                  <a:pt x="4651034" y="1"/>
                </a:lnTo>
                <a:lnTo>
                  <a:pt x="4378008" y="1"/>
                </a:lnTo>
                <a:lnTo>
                  <a:pt x="4194644" y="1"/>
                </a:lnTo>
                <a:lnTo>
                  <a:pt x="4077360" y="1"/>
                </a:lnTo>
                <a:lnTo>
                  <a:pt x="3620970" y="1"/>
                </a:lnTo>
                <a:lnTo>
                  <a:pt x="3185064" y="1"/>
                </a:lnTo>
                <a:lnTo>
                  <a:pt x="3185064" y="0"/>
                </a:lnTo>
                <a:lnTo>
                  <a:pt x="2728674" y="0"/>
                </a:lnTo>
                <a:lnTo>
                  <a:pt x="2611390" y="0"/>
                </a:lnTo>
                <a:lnTo>
                  <a:pt x="2428026" y="0"/>
                </a:lnTo>
                <a:lnTo>
                  <a:pt x="2155000" y="0"/>
                </a:lnTo>
                <a:lnTo>
                  <a:pt x="1971636" y="0"/>
                </a:lnTo>
                <a:lnTo>
                  <a:pt x="1854352" y="0"/>
                </a:lnTo>
                <a:lnTo>
                  <a:pt x="1397962" y="0"/>
                </a:lnTo>
                <a:lnTo>
                  <a:pt x="1213428" y="0"/>
                </a:lnTo>
                <a:lnTo>
                  <a:pt x="757038" y="0"/>
                </a:lnTo>
                <a:lnTo>
                  <a:pt x="456390" y="0"/>
                </a:lnTo>
                <a:lnTo>
                  <a:pt x="0" y="0"/>
                </a:lnTo>
                <a:lnTo>
                  <a:pt x="0" y="478996"/>
                </a:lnTo>
                <a:lnTo>
                  <a:pt x="0" y="928719"/>
                </a:lnTo>
                <a:lnTo>
                  <a:pt x="0" y="928723"/>
                </a:lnTo>
                <a:lnTo>
                  <a:pt x="0" y="1407715"/>
                </a:lnTo>
                <a:lnTo>
                  <a:pt x="0" y="1407719"/>
                </a:lnTo>
                <a:lnTo>
                  <a:pt x="0" y="1502393"/>
                </a:lnTo>
                <a:lnTo>
                  <a:pt x="0" y="1502397"/>
                </a:lnTo>
                <a:lnTo>
                  <a:pt x="0" y="1981389"/>
                </a:lnTo>
                <a:lnTo>
                  <a:pt x="0" y="1981393"/>
                </a:lnTo>
                <a:lnTo>
                  <a:pt x="0" y="3823220"/>
                </a:lnTo>
                <a:lnTo>
                  <a:pt x="0" y="4302216"/>
                </a:lnTo>
                <a:lnTo>
                  <a:pt x="456390" y="4302216"/>
                </a:lnTo>
                <a:lnTo>
                  <a:pt x="757038" y="4302216"/>
                </a:lnTo>
                <a:lnTo>
                  <a:pt x="989595" y="4302216"/>
                </a:lnTo>
                <a:lnTo>
                  <a:pt x="989598" y="4302216"/>
                </a:lnTo>
                <a:lnTo>
                  <a:pt x="1213428" y="4302216"/>
                </a:lnTo>
                <a:lnTo>
                  <a:pt x="1445985" y="4302216"/>
                </a:lnTo>
                <a:lnTo>
                  <a:pt x="1445988" y="4302216"/>
                </a:lnTo>
                <a:lnTo>
                  <a:pt x="1563269" y="4302216"/>
                </a:lnTo>
                <a:lnTo>
                  <a:pt x="1563272" y="4302216"/>
                </a:lnTo>
                <a:lnTo>
                  <a:pt x="1746633" y="4302216"/>
                </a:lnTo>
                <a:lnTo>
                  <a:pt x="1746636" y="4302216"/>
                </a:lnTo>
                <a:lnTo>
                  <a:pt x="2019659" y="4302216"/>
                </a:lnTo>
                <a:lnTo>
                  <a:pt x="2019662" y="4302216"/>
                </a:lnTo>
                <a:lnTo>
                  <a:pt x="2203023" y="4302216"/>
                </a:lnTo>
                <a:lnTo>
                  <a:pt x="2203026" y="4302216"/>
                </a:lnTo>
                <a:lnTo>
                  <a:pt x="2320307" y="4302216"/>
                </a:lnTo>
                <a:lnTo>
                  <a:pt x="2320310" y="4302216"/>
                </a:lnTo>
                <a:lnTo>
                  <a:pt x="2776697" y="4302216"/>
                </a:lnTo>
                <a:lnTo>
                  <a:pt x="2776700" y="4302216"/>
                </a:lnTo>
                <a:lnTo>
                  <a:pt x="3212601" y="4302216"/>
                </a:lnTo>
                <a:lnTo>
                  <a:pt x="3668991" y="4302216"/>
                </a:lnTo>
                <a:lnTo>
                  <a:pt x="3786276" y="4302216"/>
                </a:lnTo>
                <a:lnTo>
                  <a:pt x="3969639" y="4302216"/>
                </a:lnTo>
                <a:lnTo>
                  <a:pt x="4242666" y="4302216"/>
                </a:lnTo>
                <a:lnTo>
                  <a:pt x="4426029" y="4302216"/>
                </a:lnTo>
                <a:lnTo>
                  <a:pt x="4543314" y="4302216"/>
                </a:lnTo>
                <a:lnTo>
                  <a:pt x="4999704" y="4302216"/>
                </a:lnTo>
                <a:cubicBezTo>
                  <a:pt x="5225979" y="4302216"/>
                  <a:pt x="5408072" y="4141636"/>
                  <a:pt x="5408072" y="3944723"/>
                </a:cubicBezTo>
                <a:close/>
              </a:path>
            </a:pathLst>
          </a:custGeom>
          <a:solidFill>
            <a:srgbClr val="EC7C69"/>
          </a:solidFill>
          <a:ln w="24491" cap="flat">
            <a:noFill/>
            <a:prstDash val="solid"/>
            <a:miter/>
          </a:ln>
        </p:spPr>
        <p:txBody>
          <a:bodyPr wrap="square" rtlCol="0" anchor="ctr">
            <a:noAutofit/>
          </a:bodyPr>
          <a:lstStyle/>
          <a:p>
            <a:endParaRPr lang="en-US"/>
          </a:p>
        </p:txBody>
      </p:sp>
      <p:sp>
        <p:nvSpPr>
          <p:cNvPr id="7" name="Text Placeholder 1">
            <a:extLst>
              <a:ext uri="{FF2B5EF4-FFF2-40B4-BE49-F238E27FC236}">
                <a16:creationId xmlns:a16="http://schemas.microsoft.com/office/drawing/2014/main" id="{0475BA1F-0253-8B59-68EB-89949B7D5B6C}"/>
              </a:ext>
            </a:extLst>
          </p:cNvPr>
          <p:cNvSpPr txBox="1">
            <a:spLocks/>
          </p:cNvSpPr>
          <p:nvPr/>
        </p:nvSpPr>
        <p:spPr>
          <a:xfrm>
            <a:off x="7587279" y="1847469"/>
            <a:ext cx="3479649" cy="3278956"/>
          </a:xfrm>
          <a:prstGeom prst="rect">
            <a:avLst/>
          </a:prstGeom>
          <a:noFill/>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340"/>
              </a:lnSpc>
              <a:spcBef>
                <a:spcPts val="0"/>
              </a:spcBef>
            </a:pPr>
            <a:r>
              <a:rPr lang="en-IE" sz="2200" b="1" dirty="0"/>
              <a:t>De elementen waarop deze module zich richt:</a:t>
            </a:r>
          </a:p>
          <a:p>
            <a:pPr algn="l">
              <a:lnSpc>
                <a:spcPts val="2340"/>
              </a:lnSpc>
              <a:spcBef>
                <a:spcPts val="0"/>
              </a:spcBef>
            </a:pPr>
            <a:endParaRPr lang="en-IE" sz="2200" dirty="0"/>
          </a:p>
          <a:p>
            <a:pPr algn="l">
              <a:lnSpc>
                <a:spcPts val="2340"/>
              </a:lnSpc>
              <a:spcBef>
                <a:spcPts val="0"/>
              </a:spcBef>
            </a:pPr>
            <a:endParaRPr lang="en-IE" sz="2200" dirty="0"/>
          </a:p>
          <a:p>
            <a:pPr marL="457200" indent="-457200" algn="l">
              <a:lnSpc>
                <a:spcPts val="2340"/>
              </a:lnSpc>
              <a:spcBef>
                <a:spcPts val="0"/>
              </a:spcBef>
              <a:buFont typeface="+mj-lt"/>
              <a:buAutoNum type="arabicPeriod"/>
            </a:pPr>
            <a:r>
              <a:rPr lang="en-IE" sz="2200" dirty="0"/>
              <a:t>Klant-/gastsegmenten</a:t>
            </a:r>
          </a:p>
          <a:p>
            <a:pPr marL="457200" indent="-457200" algn="l">
              <a:lnSpc>
                <a:spcPts val="2340"/>
              </a:lnSpc>
              <a:spcBef>
                <a:spcPts val="0"/>
              </a:spcBef>
              <a:buFont typeface="+mj-lt"/>
              <a:buAutoNum type="arabicPeriod"/>
            </a:pPr>
            <a:r>
              <a:rPr lang="en-IE" sz="2200" dirty="0"/>
              <a:t>Waardeproposities</a:t>
            </a:r>
          </a:p>
          <a:p>
            <a:pPr marL="457200" indent="-457200" algn="l">
              <a:lnSpc>
                <a:spcPts val="2340"/>
              </a:lnSpc>
              <a:spcBef>
                <a:spcPts val="0"/>
              </a:spcBef>
              <a:buFont typeface="+mj-lt"/>
              <a:buAutoNum type="arabicPeriod"/>
            </a:pPr>
            <a:r>
              <a:rPr lang="en-IE" sz="2200" dirty="0"/>
              <a:t>Kanalen (hoe gasten uw bedrijf vinden en een verblijf boeken)</a:t>
            </a:r>
          </a:p>
          <a:p>
            <a:pPr marL="457200" indent="-457200" algn="l">
              <a:lnSpc>
                <a:spcPts val="2340"/>
              </a:lnSpc>
              <a:spcBef>
                <a:spcPts val="0"/>
              </a:spcBef>
              <a:buFont typeface="+mj-lt"/>
              <a:buAutoNum type="arabicPeriod"/>
            </a:pPr>
            <a:r>
              <a:rPr lang="en-IE" sz="2200" dirty="0"/>
              <a:t>Inkomstenstromen en kostenstructuur</a:t>
            </a:r>
          </a:p>
          <a:p>
            <a:pPr marL="457200" indent="-457200" algn="l">
              <a:lnSpc>
                <a:spcPts val="2340"/>
              </a:lnSpc>
              <a:spcBef>
                <a:spcPts val="0"/>
              </a:spcBef>
              <a:buFont typeface="+mj-lt"/>
              <a:buAutoNum type="arabicPeriod"/>
            </a:pPr>
            <a:r>
              <a:rPr lang="en-IE" sz="2200" dirty="0"/>
              <a:t>Partnerschappen en middelen</a:t>
            </a:r>
          </a:p>
          <a:p>
            <a:pPr marL="342900" indent="-342900" algn="l">
              <a:lnSpc>
                <a:spcPts val="2340"/>
              </a:lnSpc>
              <a:spcBef>
                <a:spcPts val="0"/>
              </a:spcBef>
              <a:buFont typeface="Arial" panose="020B0604020202020204" pitchFamily="34" charset="0"/>
              <a:buChar char="•"/>
            </a:pPr>
            <a:endParaRPr lang="en-IE" sz="2200" dirty="0"/>
          </a:p>
          <a:p>
            <a:pPr marL="342900" indent="-342900" algn="l">
              <a:lnSpc>
                <a:spcPts val="2340"/>
              </a:lnSpc>
              <a:spcBef>
                <a:spcPts val="0"/>
              </a:spcBef>
              <a:buFont typeface="Arial" panose="020B0604020202020204" pitchFamily="34" charset="0"/>
              <a:buChar char="•"/>
            </a:pPr>
            <a:endParaRPr lang="en-IE" sz="2200" dirty="0"/>
          </a:p>
          <a:p>
            <a:pPr algn="l">
              <a:lnSpc>
                <a:spcPts val="2340"/>
              </a:lnSpc>
              <a:spcBef>
                <a:spcPts val="0"/>
              </a:spcBef>
            </a:pPr>
            <a:endParaRPr lang="en-US" sz="2200" dirty="0">
              <a:solidFill>
                <a:srgbClr val="414141"/>
              </a:solidFill>
            </a:endParaRPr>
          </a:p>
        </p:txBody>
      </p:sp>
    </p:spTree>
    <p:extLst>
      <p:ext uri="{BB962C8B-B14F-4D97-AF65-F5344CB8AC3E}">
        <p14:creationId xmlns:p14="http://schemas.microsoft.com/office/powerpoint/2010/main" val="205705961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EC2A733B751B4A9BD302BA2F24F71D" ma:contentTypeVersion="16" ma:contentTypeDescription="Create a new document." ma:contentTypeScope="" ma:versionID="9419557d0d05647896247c76f8082c84">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8bb00514f3168b1377ce5798e928eabc"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C85329-4F53-4995-A204-691117D32702}">
  <ds:schemaRefs>
    <ds:schemaRef ds:uri="http://schemas.microsoft.com/sharepoint/v3/contenttype/forms"/>
  </ds:schemaRefs>
</ds:datastoreItem>
</file>

<file path=customXml/itemProps2.xml><?xml version="1.0" encoding="utf-8"?>
<ds:datastoreItem xmlns:ds="http://schemas.openxmlformats.org/officeDocument/2006/customXml" ds:itemID="{FFDA5C0F-604A-41E8-B85B-023705B44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53bf8c-4569-44df-ad60-bb18397340c4"/>
    <ds:schemaRef ds:uri="835803b3-5fd4-490d-9118-e08d8d43f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076E18-2B84-4508-B120-3C096464AE89}">
  <ds:schemaRefs>
    <ds:schemaRef ds:uri="http://schemas.microsoft.com/office/2006/metadata/properties"/>
    <ds:schemaRef ds:uri="http://schemas.microsoft.com/office/infopath/2007/PartnerControls"/>
    <ds:schemaRef ds:uri="835803b3-5fd4-490d-9118-e08d8d43fc1e"/>
    <ds:schemaRef ds:uri="7b53bf8c-4569-44df-ad60-bb18397340c4"/>
  </ds:schemaRefs>
</ds:datastoreItem>
</file>

<file path=docProps/app.xml><?xml version="1.0" encoding="utf-8"?>
<Properties xmlns="http://schemas.openxmlformats.org/officeDocument/2006/extended-properties" xmlns:vt="http://schemas.openxmlformats.org/officeDocument/2006/docPropsVTypes">
  <TotalTime>12464</TotalTime>
  <Words>5521</Words>
  <Application>Microsoft Office PowerPoint</Application>
  <PresentationFormat>Widescreen</PresentationFormat>
  <Paragraphs>490</Paragraphs>
  <Slides>42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Century Gothic</vt:lpstr>
      <vt:lpstr>Montserrat</vt:lpstr>
      <vt:lpstr>Montserrat Light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docId:A201AAD92DDA4FA9AA4234E3BF394DFC</cp:keywords>
  <cp:lastModifiedBy>Laura Magan (MMS,Ireland)</cp:lastModifiedBy>
  <cp:revision>814</cp:revision>
  <dcterms:created xsi:type="dcterms:W3CDTF">2020-10-14T13:32:04Z</dcterms:created>
  <dcterms:modified xsi:type="dcterms:W3CDTF">2026-02-12T18:41:01Z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y fmtid="{D5CDD505-2E9C-101B-9397-08002B2CF9AE}" pid="3" name="MediaServiceImageTags">
    <vt:lpwstr/>
  </property>
</Properties>
</file>