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
  </p:notesMasterIdLst>
  <p:handoutMasterIdLst>
    <p:handoutMasterId r:id="rId6"/>
  </p:handoutMasterIdLst>
  <p:sldIdLst>
    <p:sldId id="6525" r:id="rId2"/>
    <p:sldId id="7674" r:id="rId3"/>
    <p:sldId id="7675"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FFE1"/>
    <a:srgbClr val="0D9390"/>
    <a:srgbClr val="E96751"/>
    <a:srgbClr val="EC7C69"/>
    <a:srgbClr val="494949"/>
    <a:srgbClr val="F2A158"/>
    <a:srgbClr val="DCC5ED"/>
    <a:srgbClr val="3FB5A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258" autoAdjust="0"/>
    <p:restoredTop sz="95082"/>
  </p:normalViewPr>
  <p:slideViewPr>
    <p:cSldViewPr snapToGrid="0" snapToObjects="1">
      <p:cViewPr varScale="1">
        <p:scale>
          <a:sx n="103" d="100"/>
          <a:sy n="103" d="100"/>
        </p:scale>
        <p:origin x="114"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microsoft.com/office/2016/11/relationships/changesInfo" Target="changesInfos/changesInfo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 Id="rId14"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du Mihailescu" userId="a6afa5e9-88c0-4259-a590-ad97794e2da2" providerId="ADAL" clId="{CEF68D3B-FAA4-44A8-A4DB-5A1902C1C89C}"/>
    <pc:docChg chg="modSld">
      <pc:chgData name="Radu Mihailescu" userId="a6afa5e9-88c0-4259-a590-ad97794e2da2" providerId="ADAL" clId="{CEF68D3B-FAA4-44A8-A4DB-5A1902C1C89C}" dt="2026-02-11T16:26:44.884" v="0" actId="1076"/>
      <pc:docMkLst>
        <pc:docMk/>
      </pc:docMkLst>
      <pc:sldChg chg="modSp mod">
        <pc:chgData name="Radu Mihailescu" userId="a6afa5e9-88c0-4259-a590-ad97794e2da2" providerId="ADAL" clId="{CEF68D3B-FAA4-44A8-A4DB-5A1902C1C89C}" dt="2026-02-11T16:26:44.884" v="0" actId="1076"/>
        <pc:sldMkLst>
          <pc:docMk/>
          <pc:sldMk cId="1572987252" sldId="7674"/>
        </pc:sldMkLst>
        <pc:spChg chg="mod">
          <ac:chgData name="Radu Mihailescu" userId="a6afa5e9-88c0-4259-a590-ad97794e2da2" providerId="ADAL" clId="{CEF68D3B-FAA4-44A8-A4DB-5A1902C1C89C}" dt="2026-02-11T16:26:44.884" v="0" actId="1076"/>
          <ac:spMkLst>
            <pc:docMk/>
            <pc:sldMk cId="1572987252" sldId="7674"/>
            <ac:spMk id="10" creationId="{ACDE6F14-A16C-9B48-1DCB-BB172C11F9F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11/02/2026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vivicalascio.com/" TargetMode="External"/><Relationship Id="rId2" Type="http://schemas.openxmlformats.org/officeDocument/2006/relationships/hyperlink" Target="https://www.airbnb.co.uk/rooms/41718911?source_impression_id=p3_1641476114_tnX%2B0DTHTgvNxIUo&amp;guests=1&amp;adults=1" TargetMode="External"/><Relationship Id="rId1" Type="http://schemas.openxmlformats.org/officeDocument/2006/relationships/slideLayout" Target="../slideLayouts/slideLayout26.xml"/><Relationship Id="rId5" Type="http://schemas.openxmlformats.org/officeDocument/2006/relationships/image" Target="../media/image8.jp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www.vivicalascio.com/" TargetMode="Externa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Layout" Target="../slideLayouts/slideLayout3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675559" y="144196"/>
            <a:ext cx="4173541" cy="4050389"/>
          </a:xfrm>
        </p:spPr>
        <p:txBody>
          <a:bodyPr/>
          <a:lstStyle/>
          <a:p>
            <a:pPr>
              <a:lnSpc>
                <a:spcPts val="2340"/>
              </a:lnSpc>
            </a:pPr>
            <a:r>
              <a:rPr lang="en-US" sz="2800" b="1" dirty="0">
                <a:solidFill>
                  <a:srgbClr val="EC7C69"/>
                </a:solidFill>
              </a:rPr>
              <a:t>Accommodatietype:</a:t>
            </a:r>
          </a:p>
          <a:p>
            <a:pPr>
              <a:lnSpc>
                <a:spcPts val="2340"/>
              </a:lnSpc>
            </a:pPr>
            <a:endParaRPr lang="en-US" sz="2800" b="1" dirty="0">
              <a:solidFill>
                <a:srgbClr val="EC7C69"/>
              </a:solidFill>
            </a:endParaRPr>
          </a:p>
          <a:p>
            <a:pPr>
              <a:lnSpc>
                <a:spcPts val="2340"/>
              </a:lnSpc>
            </a:pPr>
            <a:r>
              <a:rPr lang="en-US" sz="2800" b="1" dirty="0">
                <a:solidFill>
                  <a:srgbClr val="EC7C69"/>
                </a:solidFill>
              </a:rPr>
              <a:t>Gemeenschapsinitiatief: </a:t>
            </a:r>
          </a:p>
          <a:p>
            <a:pPr>
              <a:lnSpc>
                <a:spcPts val="2340"/>
              </a:lnSpc>
            </a:pPr>
            <a:r>
              <a:rPr lang="en-US" dirty="0"/>
              <a:t>De Calascio Community Cooperative, Società Cooperativa SCC, is opgericht met als doel te voorzien in de behoeften van de lokale gemeenschap en de sociale en economische levenskwaliteit te verbeteren door middel van de ontwikkeling van economische activiteiten gericht op de productie van goederen en diensten, het herstel van milieu- en monumentaal erfgoed en het creëren van werkgelegenheid.</a:t>
            </a:r>
          </a:p>
          <a:p>
            <a:pPr>
              <a:lnSpc>
                <a:spcPts val="2340"/>
              </a:lnSpc>
            </a:pPr>
            <a:endParaRPr lang="en-US" sz="2200" i="1" dirty="0">
              <a:solidFill>
                <a:srgbClr val="414141"/>
              </a:solidFill>
            </a:endParaRPr>
          </a:p>
          <a:p>
            <a:pPr>
              <a:lnSpc>
                <a:spcPts val="2340"/>
              </a:lnSpc>
            </a:pPr>
            <a:r>
              <a:rPr lang="en-US" sz="2000" i="1" dirty="0"/>
              <a:t>Bezoek Calascio en Rocca Calascio. Dompel u onder in de authentieke ziel van deze dorpen en ontdek de geschiedenis, adembenemende uitzichten en smaken die ze te bieden hebben...</a:t>
            </a:r>
            <a:endParaRPr lang="en-US" sz="2000" i="1" dirty="0">
              <a:solidFill>
                <a:srgbClr val="414141"/>
              </a:solidFill>
            </a:endParaRP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643819" y="4905271"/>
            <a:ext cx="2975564" cy="1049221"/>
          </a:xfrm>
          <a:prstGeom prst="rect">
            <a:avLst/>
          </a:prstGeom>
        </p:spPr>
        <p:txBody>
          <a:bodyPr/>
          <a:lstStyle/>
          <a:p>
            <a:r>
              <a:rPr lang="en-US" dirty="0"/>
              <a:t>"De coöperatie Vivi </a:t>
            </a:r>
            <a:r>
              <a:rPr lang="en-US" dirty="0" err="1"/>
              <a:t>Calascio</a:t>
            </a:r>
            <a:r>
              <a:rPr lang="en-US" dirty="0"/>
              <a:t>" </a:t>
            </a:r>
            <a:r>
              <a:rPr lang="en-IE" b="0" dirty="0"/>
              <a:t>(</a:t>
            </a:r>
            <a:r>
              <a:rPr lang="en-IE" b="0"/>
              <a:t>Coöperatie), Spanje</a:t>
            </a:r>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777759" cy="385564"/>
          </a:xfrm>
          <a:prstGeom prst="rect">
            <a:avLst/>
          </a:prstGeom>
        </p:spPr>
        <p:txBody>
          <a:bodyPr/>
          <a:lstStyle/>
          <a:p>
            <a:r>
              <a:rPr lang="en-GB" dirty="0"/>
              <a:t>Casestudy</a:t>
            </a:r>
          </a:p>
        </p:txBody>
      </p:sp>
      <p:sp>
        <p:nvSpPr>
          <p:cNvPr id="10" name="TextBox 9">
            <a:extLst>
              <a:ext uri="{FF2B5EF4-FFF2-40B4-BE49-F238E27FC236}">
                <a16:creationId xmlns:a16="http://schemas.microsoft.com/office/drawing/2014/main" id="{18BB6434-0059-619C-478A-8B63A6AF5F52}"/>
              </a:ext>
            </a:extLst>
          </p:cNvPr>
          <p:cNvSpPr txBox="1"/>
          <p:nvPr/>
        </p:nvSpPr>
        <p:spPr>
          <a:xfrm>
            <a:off x="3619383" y="6131827"/>
            <a:ext cx="5486513" cy="646331"/>
          </a:xfrm>
          <a:prstGeom prst="rect">
            <a:avLst/>
          </a:prstGeom>
          <a:noFill/>
        </p:spPr>
        <p:txBody>
          <a:bodyPr wrap="square" rtlCol="0">
            <a:spAutoFit/>
          </a:bodyPr>
          <a:lstStyle/>
          <a:p>
            <a:pPr>
              <a:tabLst>
                <a:tab pos="927100" algn="l"/>
              </a:tabLst>
            </a:pPr>
            <a:r>
              <a:rPr lang="en-IE" dirty="0">
                <a:solidFill>
                  <a:srgbClr val="459597"/>
                </a:solidFill>
                <a:ea typeface="+mn-lt"/>
                <a:cs typeface="+mn-lt"/>
                <a:hlinkClick r:id="rId2"/>
              </a:rPr>
              <a:t>Website</a:t>
            </a:r>
            <a:r>
              <a:rPr lang="en-IE" sz="1800" b="1" dirty="0">
                <a:solidFill>
                  <a:srgbClr val="414141"/>
                </a:solidFill>
              </a:rPr>
              <a:t>:      </a:t>
            </a:r>
            <a:r>
              <a:rPr lang="en-IE" dirty="0">
                <a:solidFill>
                  <a:srgbClr val="459597"/>
                </a:solidFill>
                <a:ea typeface="+mn-lt"/>
                <a:cs typeface="+mn-lt"/>
                <a:hlinkClick r:id="rId3"/>
              </a:rPr>
              <a:t>https://www.vivicalascio.com/</a:t>
            </a:r>
            <a:r>
              <a:rPr lang="en-IE" dirty="0">
                <a:solidFill>
                  <a:srgbClr val="459597"/>
                </a:solidFill>
                <a:ea typeface="+mn-lt"/>
                <a:cs typeface="+mn-lt"/>
              </a:rPr>
              <a:t> </a:t>
            </a:r>
            <a:endParaRPr lang="en-IE" sz="1800" dirty="0">
              <a:solidFill>
                <a:srgbClr val="459597"/>
              </a:solidFill>
              <a:ea typeface="Calibri"/>
              <a:cs typeface="Calibri"/>
            </a:endParaRPr>
          </a:p>
          <a:p>
            <a:pPr>
              <a:tabLst>
                <a:tab pos="927100" algn="l"/>
              </a:tabLst>
            </a:pP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4">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pic>
        <p:nvPicPr>
          <p:cNvPr id="15" name="Picture Placeholder 14" descr="A castle on a hill&#10;&#10;AI-generated content may be incorrect.">
            <a:extLst>
              <a:ext uri="{FF2B5EF4-FFF2-40B4-BE49-F238E27FC236}">
                <a16:creationId xmlns:a16="http://schemas.microsoft.com/office/drawing/2014/main" id="{DA6E1F38-2028-7E4E-ECD7-C9D499E83A95}"/>
              </a:ext>
            </a:extLst>
          </p:cNvPr>
          <p:cNvPicPr>
            <a:picLocks noGrp="1" noChangeAspect="1"/>
          </p:cNvPicPr>
          <p:nvPr>
            <p:ph type="pic" sz="quarter" idx="34"/>
          </p:nvPr>
        </p:nvPicPr>
        <p:blipFill>
          <a:blip r:embed="rId5"/>
          <a:srcRect t="24825" b="29451"/>
          <a:stretch>
            <a:fillRect/>
          </a:stretch>
        </p:blipFill>
        <p:spPr>
          <a:xfrm>
            <a:off x="7089" y="257177"/>
            <a:ext cx="7575621" cy="4331221"/>
          </a:xfr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AF2B3-0A9F-4E11-3B57-C910725A0C3B}"/>
            </a:ext>
          </a:extLst>
        </p:cNvPr>
        <p:cNvGrpSpPr/>
        <p:nvPr/>
      </p:nvGrpSpPr>
      <p:grpSpPr>
        <a:xfrm>
          <a:off x="0" y="0"/>
          <a:ext cx="0" cy="0"/>
          <a:chOff x="0" y="0"/>
          <a:chExt cx="0" cy="0"/>
        </a:xfrm>
      </p:grpSpPr>
      <p:sp>
        <p:nvSpPr>
          <p:cNvPr id="8" name="Flowchart: Data 7">
            <a:extLst>
              <a:ext uri="{FF2B5EF4-FFF2-40B4-BE49-F238E27FC236}">
                <a16:creationId xmlns:a16="http://schemas.microsoft.com/office/drawing/2014/main" id="{3FD6E763-5022-AFF8-BD02-77BCE805F42F}"/>
              </a:ext>
            </a:extLst>
          </p:cNvPr>
          <p:cNvSpPr/>
          <p:nvPr/>
        </p:nvSpPr>
        <p:spPr>
          <a:xfrm>
            <a:off x="564621" y="5471875"/>
            <a:ext cx="6455464" cy="447307"/>
          </a:xfrm>
          <a:prstGeom prst="flowChartInputOutpu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ACDE6F14-A16C-9B48-1DCB-BB172C11F9F7}"/>
              </a:ext>
            </a:extLst>
          </p:cNvPr>
          <p:cNvSpPr/>
          <p:nvPr/>
        </p:nvSpPr>
        <p:spPr>
          <a:xfrm>
            <a:off x="274459" y="3488029"/>
            <a:ext cx="6678556" cy="2123658"/>
          </a:xfrm>
          <a:prstGeom prst="rect">
            <a:avLst/>
          </a:prstGeom>
          <a:solidFill>
            <a:srgbClr val="459597"/>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4" name="Text Placeholder 4">
            <a:extLst>
              <a:ext uri="{FF2B5EF4-FFF2-40B4-BE49-F238E27FC236}">
                <a16:creationId xmlns:a16="http://schemas.microsoft.com/office/drawing/2014/main" id="{B462C0AB-87AB-E20F-DAEC-4A70EAAF6240}"/>
              </a:ext>
            </a:extLst>
          </p:cNvPr>
          <p:cNvSpPr txBox="1">
            <a:spLocks/>
          </p:cNvSpPr>
          <p:nvPr/>
        </p:nvSpPr>
        <p:spPr>
          <a:xfrm>
            <a:off x="417380" y="3489313"/>
            <a:ext cx="6392582" cy="151718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pPr>
            <a:r>
              <a:rPr lang="en-US" sz="2200" b="1" dirty="0">
                <a:solidFill>
                  <a:schemeClr val="bg1"/>
                </a:solidFill>
              </a:rPr>
              <a:t>Wat ze hebben gedaan: </a:t>
            </a:r>
            <a:r>
              <a:rPr lang="en-US" sz="2200" dirty="0">
                <a:solidFill>
                  <a:schemeClr val="bg1"/>
                </a:solidFill>
              </a:rPr>
              <a:t>Ze liepen het risico op ontvolking, ondanks hun grote historische, culturele en landschappelijke potentieel. De lokale sociaaleconomische functie van de gemeenschapscoöperatie is tastbaar in het gebied en is de echte oplossing gebleken. </a:t>
            </a:r>
          </a:p>
          <a:p>
            <a:pPr marL="0" indent="0">
              <a:spcAft>
                <a:spcPts val="600"/>
              </a:spcAft>
            </a:pPr>
            <a:endParaRPr lang="en-US" sz="2200" dirty="0">
              <a:solidFill>
                <a:schemeClr val="bg1"/>
              </a:solidFill>
            </a:endParaRPr>
          </a:p>
        </p:txBody>
      </p:sp>
      <p:sp>
        <p:nvSpPr>
          <p:cNvPr id="18" name="TextBox 17">
            <a:extLst>
              <a:ext uri="{FF2B5EF4-FFF2-40B4-BE49-F238E27FC236}">
                <a16:creationId xmlns:a16="http://schemas.microsoft.com/office/drawing/2014/main" id="{23E52804-A6CD-EB4F-C47D-9E4436C8C2EB}"/>
              </a:ext>
            </a:extLst>
          </p:cNvPr>
          <p:cNvSpPr txBox="1"/>
          <p:nvPr/>
        </p:nvSpPr>
        <p:spPr>
          <a:xfrm>
            <a:off x="255327" y="688546"/>
            <a:ext cx="6554635" cy="2800767"/>
          </a:xfrm>
          <a:prstGeom prst="rect">
            <a:avLst/>
          </a:prstGeom>
          <a:noFill/>
        </p:spPr>
        <p:txBody>
          <a:bodyPr wrap="square">
            <a:spAutoFit/>
          </a:bodyPr>
          <a:lstStyle/>
          <a:p>
            <a:pPr>
              <a:spcAft>
                <a:spcPts val="600"/>
              </a:spcAft>
            </a:pPr>
            <a:r>
              <a:rPr lang="en-US" sz="2200" b="1" dirty="0">
                <a:solidFill>
                  <a:srgbClr val="494949"/>
                </a:solidFill>
              </a:rPr>
              <a:t>De coöperatie Vivi </a:t>
            </a:r>
            <a:r>
              <a:rPr lang="en-US" sz="2200" b="1" dirty="0" err="1">
                <a:solidFill>
                  <a:srgbClr val="494949"/>
                </a:solidFill>
              </a:rPr>
              <a:t>Calascio </a:t>
            </a:r>
            <a:r>
              <a:rPr lang="en-US" sz="2200" dirty="0">
                <a:solidFill>
                  <a:srgbClr val="494949"/>
                </a:solidFill>
              </a:rPr>
              <a:t>is een </a:t>
            </a:r>
            <a:r>
              <a:rPr lang="en-US" sz="2200" b="1" dirty="0">
                <a:solidFill>
                  <a:srgbClr val="494949"/>
                </a:solidFill>
              </a:rPr>
              <a:t>specifiek voorbeeld </a:t>
            </a:r>
            <a:r>
              <a:rPr lang="en-US" sz="2200" dirty="0">
                <a:solidFill>
                  <a:srgbClr val="494949"/>
                </a:solidFill>
              </a:rPr>
              <a:t>van een </a:t>
            </a:r>
            <a:r>
              <a:rPr lang="en-US" sz="2200" i="1" dirty="0" err="1">
                <a:solidFill>
                  <a:srgbClr val="494949"/>
                </a:solidFill>
              </a:rPr>
              <a:t>cooperativa </a:t>
            </a:r>
            <a:r>
              <a:rPr lang="en-US" sz="2200" i="1" dirty="0">
                <a:solidFill>
                  <a:srgbClr val="494949"/>
                </a:solidFill>
              </a:rPr>
              <a:t>di </a:t>
            </a:r>
            <a:r>
              <a:rPr lang="en-US" sz="2200" i="1" dirty="0" err="1">
                <a:solidFill>
                  <a:srgbClr val="494949"/>
                </a:solidFill>
              </a:rPr>
              <a:t>comunità</a:t>
            </a:r>
            <a:r>
              <a:rPr lang="en-US" sz="2200" dirty="0">
                <a:solidFill>
                  <a:srgbClr val="494949"/>
                </a:solidFill>
              </a:rPr>
              <a:t>. Ze is gevestigd in </a:t>
            </a:r>
            <a:r>
              <a:rPr lang="en-US" sz="2200" b="1" dirty="0" err="1">
                <a:solidFill>
                  <a:srgbClr val="494949"/>
                </a:solidFill>
              </a:rPr>
              <a:t>Calascio</a:t>
            </a:r>
            <a:r>
              <a:rPr lang="en-US" sz="2200" b="1" dirty="0">
                <a:solidFill>
                  <a:srgbClr val="494949"/>
                </a:solidFill>
              </a:rPr>
              <a:t>, Abruzzo</a:t>
            </a:r>
            <a:r>
              <a:rPr lang="en-US" sz="2200" dirty="0">
                <a:solidFill>
                  <a:srgbClr val="494949"/>
                </a:solidFill>
              </a:rPr>
              <a:t>, en werd opgericht door 120 lokale bewoners om hun dorp </a:t>
            </a:r>
            <a:r>
              <a:rPr lang="en-US" sz="2200" dirty="0" err="1">
                <a:solidFill>
                  <a:srgbClr val="494949"/>
                </a:solidFill>
              </a:rPr>
              <a:t>nieuw leven in te blazen </a:t>
            </a:r>
            <a:r>
              <a:rPr lang="en-US" sz="2200" dirty="0">
                <a:solidFill>
                  <a:srgbClr val="494949"/>
                </a:solidFill>
              </a:rPr>
              <a:t>door toerisme te promoten, middelen en subsidies voor lodges, rondleidingen en de restauratie van gebouwen te bundelen en toeristische diensten aan te bieden die zowel de bewoners als de bezoekers ten goede komen. </a:t>
            </a:r>
          </a:p>
        </p:txBody>
      </p:sp>
      <p:sp>
        <p:nvSpPr>
          <p:cNvPr id="25" name="Text Placeholder 11">
            <a:extLst>
              <a:ext uri="{FF2B5EF4-FFF2-40B4-BE49-F238E27FC236}">
                <a16:creationId xmlns:a16="http://schemas.microsoft.com/office/drawing/2014/main" id="{3C74222B-E4FB-16AF-A012-36A82F6A5780}"/>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a:solidFill>
                  <a:srgbClr val="459597"/>
                </a:solidFill>
              </a:rPr>
              <a:t>Casestudy: </a:t>
            </a:r>
            <a:r>
              <a:rPr lang="en-US" sz="3200" dirty="0">
                <a:solidFill>
                  <a:srgbClr val="494949"/>
                </a:solidFill>
              </a:rPr>
              <a:t>"De coöperatie Vivi </a:t>
            </a:r>
            <a:r>
              <a:rPr lang="en-US" sz="3200" dirty="0" err="1">
                <a:solidFill>
                  <a:srgbClr val="494949"/>
                </a:solidFill>
              </a:rPr>
              <a:t>Calascio</a:t>
            </a:r>
            <a:r>
              <a:rPr lang="en-US" sz="3200" dirty="0">
                <a:solidFill>
                  <a:srgbClr val="494949"/>
                </a:solidFill>
              </a:rPr>
              <a:t>" </a:t>
            </a:r>
            <a:r>
              <a:rPr lang="en-IE" sz="3000" b="0" dirty="0"/>
              <a:t>(Coöperatie)</a:t>
            </a:r>
          </a:p>
        </p:txBody>
      </p:sp>
      <p:pic>
        <p:nvPicPr>
          <p:cNvPr id="4" name="Picture 2">
            <a:hlinkClick r:id="rId2"/>
            <a:extLst>
              <a:ext uri="{FF2B5EF4-FFF2-40B4-BE49-F238E27FC236}">
                <a16:creationId xmlns:a16="http://schemas.microsoft.com/office/drawing/2014/main" id="{F72FFBA6-485E-02C2-A94F-E4279AEAE794}"/>
              </a:ext>
            </a:extLst>
          </p:cNvPr>
          <p:cNvPicPr>
            <a:picLocks noGrp="1" noChangeAspect="1" noChangeArrowheads="1"/>
          </p:cNvPicPr>
          <p:nvPr>
            <p:ph type="pic" sz="quarter" idx="13"/>
          </p:nvPr>
        </p:nvPicPr>
        <p:blipFill rotWithShape="1">
          <a:blip r:embed="rId3">
            <a:extLst>
              <a:ext uri="{28A0092B-C50C-407E-A947-70E740481C1C}">
                <a14:useLocalDpi xmlns:a14="http://schemas.microsoft.com/office/drawing/2010/main" val="0"/>
              </a:ext>
            </a:extLst>
          </a:blip>
          <a:srcRect t="16324" b="16324"/>
          <a:stretch>
            <a:fillRect/>
          </a:stretch>
        </p:blipFill>
        <p:spPr bwMode="auto">
          <a:xfrm>
            <a:off x="7470775" y="1917700"/>
            <a:ext cx="3709988" cy="2498725"/>
          </a:xfrm>
          <a:prstGeom prst="rect">
            <a:avLst/>
          </a:prstGeom>
          <a:noFill/>
          <a:extLst>
            <a:ext uri="{909E8E84-426E-40DD-AFC4-6F175D3DCCD1}">
              <a14:hiddenFill xmlns:a14="http://schemas.microsoft.com/office/drawing/2010/main">
                <a:solidFill>
                  <a:srgbClr val="FFFFFF"/>
                </a:solidFill>
              </a14:hiddenFill>
            </a:ext>
          </a:extLst>
        </p:spPr>
      </p:pic>
      <p:sp>
        <p:nvSpPr>
          <p:cNvPr id="13" name="object 3">
            <a:extLst>
              <a:ext uri="{FF2B5EF4-FFF2-40B4-BE49-F238E27FC236}">
                <a16:creationId xmlns:a16="http://schemas.microsoft.com/office/drawing/2014/main" id="{5AAD2AE2-C41E-0394-1AB4-5CBED88F2ABA}"/>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5" name="Text Placeholder 23">
            <a:extLst>
              <a:ext uri="{FF2B5EF4-FFF2-40B4-BE49-F238E27FC236}">
                <a16:creationId xmlns:a16="http://schemas.microsoft.com/office/drawing/2014/main" id="{A9CBE796-5A19-75FC-081F-D004C4DF8908}"/>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hlinkClick r:id="rId2">
                  <a:extLst>
                    <a:ext uri="{A12FA001-AC4F-418D-AE19-62706E023703}">
                      <ahyp:hlinkClr xmlns:ahyp="http://schemas.microsoft.com/office/drawing/2018/hyperlinkcolor" val="tx"/>
                    </a:ext>
                  </a:extLst>
                </a:hlinkClick>
              </a:rPr>
              <a:t>Websitehttps://www.vivicalascio.com/</a:t>
            </a:r>
            <a:r>
              <a:rPr lang="en-US" sz="1600" dirty="0"/>
              <a:t> </a:t>
            </a:r>
            <a:endParaRPr lang="en-US" sz="1600" dirty="0">
              <a:latin typeface="+mn-lt"/>
            </a:endParaRPr>
          </a:p>
        </p:txBody>
      </p:sp>
    </p:spTree>
    <p:extLst>
      <p:ext uri="{BB962C8B-B14F-4D97-AF65-F5344CB8AC3E}">
        <p14:creationId xmlns:p14="http://schemas.microsoft.com/office/powerpoint/2010/main" val="1572987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BD072-CB9F-9F2D-44F6-450494AF7050}"/>
            </a:ext>
          </a:extLst>
        </p:cNvPr>
        <p:cNvGrpSpPr/>
        <p:nvPr/>
      </p:nvGrpSpPr>
      <p:grpSpPr>
        <a:xfrm>
          <a:off x="0" y="0"/>
          <a:ext cx="0" cy="0"/>
          <a:chOff x="0" y="0"/>
          <a:chExt cx="0" cy="0"/>
        </a:xfrm>
      </p:grpSpPr>
      <p:sp>
        <p:nvSpPr>
          <p:cNvPr id="8" name="Flowchart: Data 7">
            <a:extLst>
              <a:ext uri="{FF2B5EF4-FFF2-40B4-BE49-F238E27FC236}">
                <a16:creationId xmlns:a16="http://schemas.microsoft.com/office/drawing/2014/main" id="{6178AB7C-0D0C-BE41-9D4A-CA6BD79FFF0E}"/>
              </a:ext>
            </a:extLst>
          </p:cNvPr>
          <p:cNvSpPr/>
          <p:nvPr/>
        </p:nvSpPr>
        <p:spPr>
          <a:xfrm>
            <a:off x="328265" y="2810436"/>
            <a:ext cx="6455464" cy="391361"/>
          </a:xfrm>
          <a:prstGeom prst="flowChartInputOutput">
            <a:avLst/>
          </a:prstGeom>
          <a:solidFill>
            <a:srgbClr val="D0D3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9C9DC61B-C463-6330-24C6-C1C08D91998F}"/>
              </a:ext>
            </a:extLst>
          </p:cNvPr>
          <p:cNvSpPr/>
          <p:nvPr/>
        </p:nvSpPr>
        <p:spPr>
          <a:xfrm>
            <a:off x="216719" y="1044745"/>
            <a:ext cx="6678556" cy="3998471"/>
          </a:xfrm>
          <a:prstGeom prst="rect">
            <a:avLst/>
          </a:prstGeom>
          <a:solidFill>
            <a:srgbClr val="EC7C69"/>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E6237A8F-3793-3E0B-0D7D-B0346D292555}"/>
              </a:ext>
            </a:extLst>
          </p:cNvPr>
          <p:cNvSpPr txBox="1"/>
          <p:nvPr/>
        </p:nvSpPr>
        <p:spPr>
          <a:xfrm>
            <a:off x="328265" y="1120832"/>
            <a:ext cx="6257778" cy="3385542"/>
          </a:xfrm>
          <a:prstGeom prst="rect">
            <a:avLst/>
          </a:prstGeom>
          <a:noFill/>
        </p:spPr>
        <p:txBody>
          <a:bodyPr wrap="square">
            <a:spAutoFit/>
          </a:bodyPr>
          <a:lstStyle/>
          <a:p>
            <a:pPr>
              <a:spcAft>
                <a:spcPts val="600"/>
              </a:spcAft>
            </a:pPr>
            <a:r>
              <a:rPr lang="en-US" sz="2000" b="1" dirty="0">
                <a:solidFill>
                  <a:schemeClr val="bg1"/>
                </a:solidFill>
              </a:rPr>
              <a:t>Resultaat: </a:t>
            </a:r>
            <a:r>
              <a:rPr lang="en-US" sz="2000" dirty="0">
                <a:solidFill>
                  <a:schemeClr val="bg1"/>
                </a:solidFill>
              </a:rPr>
              <a:t>Vandaag de dag ontvangen ze meer dan 30.000 bezoekers per jaar, beheren ze belangrijke toeristenstromen en bieden ze professionele, hoogwaardige diensten die ze voortdurend verbeteren. </a:t>
            </a:r>
          </a:p>
          <a:p>
            <a:pPr>
              <a:spcAft>
                <a:spcPts val="600"/>
              </a:spcAft>
            </a:pPr>
            <a:r>
              <a:rPr lang="en-US" sz="2000" b="1" dirty="0">
                <a:solidFill>
                  <a:schemeClr val="bg1"/>
                </a:solidFill>
              </a:rPr>
              <a:t>Tip: </a:t>
            </a:r>
            <a:r>
              <a:rPr lang="en-US" sz="2000" dirty="0">
                <a:solidFill>
                  <a:schemeClr val="bg1"/>
                </a:solidFill>
              </a:rPr>
              <a:t>Als u persoonlijk of gemeenschapsgeld gebruikt, ga daar dan professioneel mee om – schrijf een eenvoudig businessplan en een begroting om aan uw supporters te laten zien. Dit wekt vertrouwen en bereidt u ook voor op het benaderen van formele financiers in een later stadium.</a:t>
            </a:r>
          </a:p>
          <a:p>
            <a:pPr>
              <a:spcAft>
                <a:spcPts val="600"/>
              </a:spcAft>
            </a:pPr>
            <a:endParaRPr lang="en-US" sz="2400" dirty="0">
              <a:solidFill>
                <a:schemeClr val="bg1"/>
              </a:solidFill>
            </a:endParaRPr>
          </a:p>
        </p:txBody>
      </p:sp>
      <p:sp>
        <p:nvSpPr>
          <p:cNvPr id="25" name="Text Placeholder 11">
            <a:extLst>
              <a:ext uri="{FF2B5EF4-FFF2-40B4-BE49-F238E27FC236}">
                <a16:creationId xmlns:a16="http://schemas.microsoft.com/office/drawing/2014/main" id="{AE38A49A-089D-C5AC-04EB-1341C3B662EF}"/>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200" dirty="0">
                <a:solidFill>
                  <a:srgbClr val="459597"/>
                </a:solidFill>
              </a:rPr>
              <a:t>Casestudy: </a:t>
            </a:r>
            <a:r>
              <a:rPr lang="en-US" sz="3200" dirty="0">
                <a:solidFill>
                  <a:srgbClr val="494949"/>
                </a:solidFill>
              </a:rPr>
              <a:t>"De coöperatie Vivi </a:t>
            </a:r>
            <a:r>
              <a:rPr lang="en-US" sz="3200" dirty="0" err="1">
                <a:solidFill>
                  <a:srgbClr val="494949"/>
                </a:solidFill>
              </a:rPr>
              <a:t>Calascio</a:t>
            </a:r>
            <a:r>
              <a:rPr lang="en-US" sz="3200" dirty="0">
                <a:solidFill>
                  <a:srgbClr val="494949"/>
                </a:solidFill>
              </a:rPr>
              <a:t>" </a:t>
            </a:r>
            <a:r>
              <a:rPr lang="en-IE" sz="3200" b="0" dirty="0"/>
              <a:t>(coöperatie)</a:t>
            </a:r>
          </a:p>
        </p:txBody>
      </p:sp>
      <p:sp>
        <p:nvSpPr>
          <p:cNvPr id="2" name="Flowchart: Data 1">
            <a:extLst>
              <a:ext uri="{FF2B5EF4-FFF2-40B4-BE49-F238E27FC236}">
                <a16:creationId xmlns:a16="http://schemas.microsoft.com/office/drawing/2014/main" id="{7F52170C-F52C-D34A-DBE6-1CDE3EF5CE37}"/>
              </a:ext>
            </a:extLst>
          </p:cNvPr>
          <p:cNvSpPr/>
          <p:nvPr/>
        </p:nvSpPr>
        <p:spPr>
          <a:xfrm>
            <a:off x="488476" y="5200540"/>
            <a:ext cx="6455464" cy="391361"/>
          </a:xfrm>
          <a:prstGeom prst="flowChartInputOutput">
            <a:avLst/>
          </a:prstGeom>
          <a:solidFill>
            <a:srgbClr val="E5BE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Placeholder 12" descr="A stone building with many windows&#10;&#10;AI-generated content may be incorrect.">
            <a:extLst>
              <a:ext uri="{FF2B5EF4-FFF2-40B4-BE49-F238E27FC236}">
                <a16:creationId xmlns:a16="http://schemas.microsoft.com/office/drawing/2014/main" id="{4147DBA8-34BC-0299-3EF8-2F1AFCC14F47}"/>
              </a:ext>
            </a:extLst>
          </p:cNvPr>
          <p:cNvPicPr>
            <a:picLocks noGrp="1" noChangeAspect="1"/>
          </p:cNvPicPr>
          <p:nvPr>
            <p:ph type="pic" sz="quarter" idx="13"/>
          </p:nvPr>
        </p:nvPicPr>
        <p:blipFill>
          <a:blip r:embed="rId2"/>
          <a:srcRect t="5099" b="5099"/>
          <a:stretch>
            <a:fillRect/>
          </a:stretch>
        </p:blipFill>
        <p:spPr/>
      </p:pic>
      <p:pic>
        <p:nvPicPr>
          <p:cNvPr id="3" name="Picture 2" descr="Co-funded by the European Union logo in png for web usage">
            <a:extLst>
              <a:ext uri="{FF2B5EF4-FFF2-40B4-BE49-F238E27FC236}">
                <a16:creationId xmlns:a16="http://schemas.microsoft.com/office/drawing/2014/main" id="{92CDB1E0-A5F5-8127-B9B1-373126427D3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6" name="Rectangle 5">
            <a:extLst>
              <a:ext uri="{FF2B5EF4-FFF2-40B4-BE49-F238E27FC236}">
                <a16:creationId xmlns:a16="http://schemas.microsoft.com/office/drawing/2014/main" id="{725B0D48-5468-594D-610A-DA5A49147F23}"/>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Gefinancierd door de Europese Unie. De geuite standpunten en meningen zijn echter uitsluitend die van de auteur(s) en komen niet noodzakelijk overeen met die van de Europese Unie of het Europees Uitvoerend Agentschap voor onderwijs en cultuur (EACEA). De Europese Unie en het EACEA kunnen hiervoor niet verantwoordelijk worden gehouden.</a:t>
            </a:r>
          </a:p>
        </p:txBody>
      </p:sp>
      <p:grpSp>
        <p:nvGrpSpPr>
          <p:cNvPr id="7" name="Group 6">
            <a:extLst>
              <a:ext uri="{FF2B5EF4-FFF2-40B4-BE49-F238E27FC236}">
                <a16:creationId xmlns:a16="http://schemas.microsoft.com/office/drawing/2014/main" id="{A27AB817-D3B3-ED81-11A5-8B106D5AC79F}"/>
              </a:ext>
            </a:extLst>
          </p:cNvPr>
          <p:cNvGrpSpPr/>
          <p:nvPr/>
        </p:nvGrpSpPr>
        <p:grpSpPr>
          <a:xfrm>
            <a:off x="441852" y="5906548"/>
            <a:ext cx="1307461" cy="742180"/>
            <a:chOff x="340586" y="8789227"/>
            <a:chExt cx="1307461" cy="742180"/>
          </a:xfrm>
        </p:grpSpPr>
        <p:sp>
          <p:nvSpPr>
            <p:cNvPr id="9" name="Rectangle 8">
              <a:extLst>
                <a:ext uri="{FF2B5EF4-FFF2-40B4-BE49-F238E27FC236}">
                  <a16:creationId xmlns:a16="http://schemas.microsoft.com/office/drawing/2014/main" id="{8AACEC73-FE1C-D9EC-8E23-7D9D1465C4F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0" name="Picture 9">
              <a:extLst>
                <a:ext uri="{FF2B5EF4-FFF2-40B4-BE49-F238E27FC236}">
                  <a16:creationId xmlns:a16="http://schemas.microsoft.com/office/drawing/2014/main" id="{4D2C9FCF-B72D-E328-F078-62A011C4A09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11054831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D88FBB9-01D7-41B4-910E-76F37C482476}"/>
</file>

<file path=customXml/itemProps2.xml><?xml version="1.0" encoding="utf-8"?>
<ds:datastoreItem xmlns:ds="http://schemas.openxmlformats.org/officeDocument/2006/customXml" ds:itemID="{FF0CCC9D-C6FB-4C1C-820C-A18AD28ADF1A}"/>
</file>

<file path=customXml/itemProps3.xml><?xml version="1.0" encoding="utf-8"?>
<ds:datastoreItem xmlns:ds="http://schemas.openxmlformats.org/officeDocument/2006/customXml" ds:itemID="{51711CD4-C2E6-4C21-9157-1722DDC6A65E}"/>
</file>

<file path=docProps/app.xml><?xml version="1.0" encoding="utf-8"?>
<Properties xmlns="http://schemas.openxmlformats.org/officeDocument/2006/extended-properties" xmlns:vt="http://schemas.openxmlformats.org/officeDocument/2006/docPropsVTypes">
  <Template/>
  <TotalTime>13577</TotalTime>
  <Words>408</Words>
  <Application>Microsoft Office PowerPoint</Application>
  <PresentationFormat>Widescreen</PresentationFormat>
  <Paragraphs>20</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docId:B46B03021F289E58C62525ACF9EE9BD1</cp:keywords>
  <cp:lastModifiedBy>Radu Mihailescu</cp:lastModifiedBy>
  <cp:revision>565</cp:revision>
  <dcterms:created xsi:type="dcterms:W3CDTF">2020-10-14T13:32:04Z</dcterms:created>
  <dcterms:modified xsi:type="dcterms:W3CDTF">2026-02-11T16:26:47Z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