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7"/>
  </p:notesMasterIdLst>
  <p:handoutMasterIdLst>
    <p:handoutMasterId r:id="rId8"/>
  </p:handoutMasterIdLst>
  <p:sldIdLst>
    <p:sldId id="7136" r:id="rId2"/>
    <p:sldId id="7674" r:id="rId3"/>
    <p:sldId id="7672" r:id="rId4"/>
    <p:sldId id="7675" r:id="rId5"/>
    <p:sldId id="767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FFE1"/>
    <a:srgbClr val="0D9390"/>
    <a:srgbClr val="E96751"/>
    <a:srgbClr val="EC7C69"/>
    <a:srgbClr val="494949"/>
    <a:srgbClr val="F2A158"/>
    <a:srgbClr val="DCC5ED"/>
    <a:srgbClr val="3FB5A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3" d="100"/>
          <a:sy n="103" d="100"/>
        </p:scale>
        <p:origin x="150"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3.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chateauramsak.com/"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ecocapsule.com/" TargetMode="External"/><Relationship Id="rId2" Type="http://schemas.openxmlformats.org/officeDocument/2006/relationships/image" Target="../media/image10.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ecocapsule.com/"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3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4"/>
            <a:ext cx="5148935" cy="3066422"/>
          </a:xfrm>
        </p:spPr>
        <p:txBody>
          <a:bodyPr>
            <a:normAutofit fontScale="92500" lnSpcReduction="20000"/>
          </a:bodyPr>
          <a:lstStyle/>
          <a:p>
            <a:r>
              <a:rPr lang="en-IE" sz="3900" dirty="0" err="1"/>
              <a:t>Ecocapsule </a:t>
            </a:r>
            <a:r>
              <a:rPr lang="en-IE" sz="3900" dirty="0"/>
              <a:t>– Slowakije (Crowdfunding met Indiegogo)</a:t>
            </a:r>
          </a:p>
          <a:p>
            <a:endParaRPr lang="en-US" sz="3400" dirty="0">
              <a:hlinkClick r:id="rId2">
                <a:extLst>
                  <a:ext uri="{A12FA001-AC4F-418D-AE19-62706E023703}">
                    <ahyp:hlinkClr xmlns:ahyp="http://schemas.microsoft.com/office/drawing/2018/hyperlinkcolor" val="tx"/>
                  </a:ext>
                </a:extLst>
              </a:hlinkClick>
            </a:endParaRPr>
          </a:p>
          <a:p>
            <a:r>
              <a:rPr lang="en-IE" dirty="0"/>
              <a:t>Off-grid</a:t>
            </a:r>
            <a:br>
              <a:rPr lang="en-IE" dirty="0"/>
            </a:br>
            <a:r>
              <a:rPr lang="en-IE" dirty="0"/>
              <a:t>Stacaravan</a:t>
            </a:r>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a:t>Casestudy</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IE" dirty="0" err="1"/>
              <a:t>Ecocapsule</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aansprakelijk worden gesteld.</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white round house on a snowy mountain&#10;&#10;AI-generated content may be incorrect.">
            <a:extLst>
              <a:ext uri="{FF2B5EF4-FFF2-40B4-BE49-F238E27FC236}">
                <a16:creationId xmlns:a16="http://schemas.microsoft.com/office/drawing/2014/main" id="{51B4773F-74F7-8663-8E3E-D2BDF71793EB}"/>
              </a:ext>
            </a:extLst>
          </p:cNvPr>
          <p:cNvPicPr>
            <a:picLocks noGrp="1" noChangeAspect="1"/>
          </p:cNvPicPr>
          <p:nvPr>
            <p:ph type="pic" sz="quarter" idx="19"/>
          </p:nvPr>
        </p:nvPicPr>
        <p:blipFill>
          <a:blip r:embed="rId6"/>
          <a:srcRect l="11615" r="11615"/>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E5CF8C6-74CC-3E8F-D3EA-4D1068B7A60B}"/>
              </a:ext>
            </a:extLst>
          </p:cNvPr>
          <p:cNvPicPr>
            <a:picLocks noChangeAspect="1"/>
          </p:cNvPicPr>
          <p:nvPr/>
        </p:nvPicPr>
        <p:blipFill>
          <a:blip r:embed="rId2"/>
          <a:stretch>
            <a:fillRect/>
          </a:stretch>
        </p:blipFill>
        <p:spPr>
          <a:xfrm>
            <a:off x="0" y="561674"/>
            <a:ext cx="12192000" cy="4744051"/>
          </a:xfrm>
          <a:prstGeom prst="rect">
            <a:avLst/>
          </a:prstGeom>
        </p:spPr>
      </p:pic>
      <p:sp>
        <p:nvSpPr>
          <p:cNvPr id="12" name="TextBox 11">
            <a:extLst>
              <a:ext uri="{FF2B5EF4-FFF2-40B4-BE49-F238E27FC236}">
                <a16:creationId xmlns:a16="http://schemas.microsoft.com/office/drawing/2014/main" id="{B73357C6-2E14-A6EA-205E-593381870AF4}"/>
              </a:ext>
            </a:extLst>
          </p:cNvPr>
          <p:cNvSpPr txBox="1"/>
          <p:nvPr/>
        </p:nvSpPr>
        <p:spPr>
          <a:xfrm>
            <a:off x="96240" y="5457103"/>
            <a:ext cx="6097978" cy="369332"/>
          </a:xfrm>
          <a:prstGeom prst="rect">
            <a:avLst/>
          </a:prstGeom>
          <a:noFill/>
        </p:spPr>
        <p:txBody>
          <a:bodyPr wrap="square">
            <a:spAutoFit/>
          </a:bodyPr>
          <a:lstStyle/>
          <a:p>
            <a:r>
              <a:rPr lang="en-IE" dirty="0">
                <a:hlinkClick r:id="rId3"/>
              </a:rPr>
              <a:t>https://ecocapsule.com/</a:t>
            </a:r>
            <a:r>
              <a:rPr lang="en-IE" dirty="0"/>
              <a:t> </a:t>
            </a:r>
          </a:p>
        </p:txBody>
      </p:sp>
    </p:spTree>
    <p:extLst>
      <p:ext uri="{BB962C8B-B14F-4D97-AF65-F5344CB8AC3E}">
        <p14:creationId xmlns:p14="http://schemas.microsoft.com/office/powerpoint/2010/main" val="2287727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Data 7">
            <a:extLst>
              <a:ext uri="{FF2B5EF4-FFF2-40B4-BE49-F238E27FC236}">
                <a16:creationId xmlns:a16="http://schemas.microsoft.com/office/drawing/2014/main" id="{D258C843-253D-8C5B-E877-1544D6E82847}"/>
              </a:ext>
            </a:extLst>
          </p:cNvPr>
          <p:cNvSpPr/>
          <p:nvPr/>
        </p:nvSpPr>
        <p:spPr>
          <a:xfrm>
            <a:off x="417384" y="5713845"/>
            <a:ext cx="6455464" cy="360821"/>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0C2D8EDB-61AA-7F8F-4684-5200813D4D8A}"/>
              </a:ext>
            </a:extLst>
          </p:cNvPr>
          <p:cNvSpPr/>
          <p:nvPr/>
        </p:nvSpPr>
        <p:spPr>
          <a:xfrm>
            <a:off x="341529" y="3174670"/>
            <a:ext cx="6678556" cy="2539175"/>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236C4814-41FE-306F-2E52-1F3A32B0D4BF}"/>
              </a:ext>
            </a:extLst>
          </p:cNvPr>
          <p:cNvSpPr txBox="1">
            <a:spLocks/>
          </p:cNvSpPr>
          <p:nvPr/>
        </p:nvSpPr>
        <p:spPr>
          <a:xfrm>
            <a:off x="417380" y="3325865"/>
            <a:ext cx="6392582" cy="12238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200" b="1" dirty="0">
                <a:solidFill>
                  <a:schemeClr val="bg1"/>
                </a:solidFill>
              </a:rPr>
              <a:t>Wat ze deden: </a:t>
            </a:r>
            <a:r>
              <a:rPr lang="en-US" sz="2200" dirty="0">
                <a:solidFill>
                  <a:schemeClr val="bg1"/>
                </a:solidFill>
              </a:rPr>
              <a:t>Gepromoot als een duurzame pod voor glamping, wildernisretraites of eco-hostels. Het </a:t>
            </a:r>
            <a:r>
              <a:rPr lang="en-US" sz="2200" b="1" dirty="0">
                <a:solidFill>
                  <a:schemeClr val="bg1"/>
                </a:solidFill>
              </a:rPr>
              <a:t>futuristische ontwerp </a:t>
            </a:r>
            <a:r>
              <a:rPr lang="en-US" sz="2200" dirty="0">
                <a:solidFill>
                  <a:schemeClr val="bg1"/>
                </a:solidFill>
              </a:rPr>
              <a:t>trok de aandacht van de media, benadrukte de aantrekkingskracht van groene energie en zorgde voor een </a:t>
            </a:r>
            <a:r>
              <a:rPr lang="en-US" sz="2200" b="1" dirty="0">
                <a:solidFill>
                  <a:schemeClr val="bg1"/>
                </a:solidFill>
              </a:rPr>
              <a:t>sterk merkverhaal </a:t>
            </a:r>
            <a:r>
              <a:rPr lang="en-US" sz="2200" dirty="0">
                <a:solidFill>
                  <a:schemeClr val="bg1"/>
                </a:solidFill>
              </a:rPr>
              <a:t>en sterke beelden. Daarnaast werd ondersteuning gevraagd van een gemeenschap van </a:t>
            </a:r>
            <a:r>
              <a:rPr lang="en-US" sz="2200" b="1" dirty="0">
                <a:solidFill>
                  <a:schemeClr val="bg1"/>
                </a:solidFill>
              </a:rPr>
              <a:t>voorstanders van ecotoerisme </a:t>
            </a:r>
            <a:r>
              <a:rPr lang="en-US" sz="2200" dirty="0">
                <a:solidFill>
                  <a:schemeClr val="bg1"/>
                </a:solidFill>
              </a:rPr>
              <a:t>die bereid waren om innovatie te steunen. </a:t>
            </a:r>
          </a:p>
        </p:txBody>
      </p:sp>
      <p:sp>
        <p:nvSpPr>
          <p:cNvPr id="18" name="TextBox 17">
            <a:extLst>
              <a:ext uri="{FF2B5EF4-FFF2-40B4-BE49-F238E27FC236}">
                <a16:creationId xmlns:a16="http://schemas.microsoft.com/office/drawing/2014/main" id="{4A84FA85-E79A-36A4-099D-0C0F6AAE7D24}"/>
              </a:ext>
            </a:extLst>
          </p:cNvPr>
          <p:cNvSpPr txBox="1"/>
          <p:nvPr/>
        </p:nvSpPr>
        <p:spPr>
          <a:xfrm>
            <a:off x="341529" y="980707"/>
            <a:ext cx="6943725" cy="1785104"/>
          </a:xfrm>
          <a:prstGeom prst="rect">
            <a:avLst/>
          </a:prstGeom>
          <a:noFill/>
        </p:spPr>
        <p:txBody>
          <a:bodyPr wrap="square">
            <a:spAutoFit/>
          </a:bodyPr>
          <a:lstStyle/>
          <a:p>
            <a:r>
              <a:rPr lang="en-US" sz="2200" b="1" dirty="0" err="1">
                <a:solidFill>
                  <a:srgbClr val="494949"/>
                </a:solidFill>
              </a:rPr>
              <a:t>Ecocapsule </a:t>
            </a:r>
            <a:r>
              <a:rPr lang="en-US" sz="2200" dirty="0">
                <a:solidFill>
                  <a:srgbClr val="494949"/>
                </a:solidFill>
              </a:rPr>
              <a:t>is een </a:t>
            </a:r>
            <a:r>
              <a:rPr lang="en-US" sz="2200" b="1" dirty="0">
                <a:solidFill>
                  <a:srgbClr val="494949"/>
                </a:solidFill>
              </a:rPr>
              <a:t>slimme, zelfvoorzienende micro-woning </a:t>
            </a:r>
            <a:r>
              <a:rPr lang="en-US" sz="2200" dirty="0">
                <a:solidFill>
                  <a:srgbClr val="494949"/>
                </a:solidFill>
              </a:rPr>
              <a:t>die wordt aangedreven door </a:t>
            </a:r>
            <a:r>
              <a:rPr lang="en-US" sz="2200" b="1" dirty="0">
                <a:solidFill>
                  <a:srgbClr val="494949"/>
                </a:solidFill>
              </a:rPr>
              <a:t>zonne- en windenergie. </a:t>
            </a:r>
            <a:r>
              <a:rPr lang="en-US" sz="2200" dirty="0">
                <a:solidFill>
                  <a:srgbClr val="494949"/>
                </a:solidFill>
              </a:rPr>
              <a:t>Het heeft de vorm van een ei en is gebouwd met geavanceerde duurzame technologieën. </a:t>
            </a:r>
            <a:r>
              <a:rPr lang="en-US" sz="2200" b="1" dirty="0">
                <a:solidFill>
                  <a:srgbClr val="494949"/>
                </a:solidFill>
              </a:rPr>
              <a:t>Ontworpen voor off-grid ecotoerisme, </a:t>
            </a:r>
            <a:r>
              <a:rPr lang="en-US" sz="2200" dirty="0">
                <a:solidFill>
                  <a:srgbClr val="494949"/>
                </a:solidFill>
              </a:rPr>
              <a:t>tiny living en als afgelegen accommodatie (glamping, onderzoeksstations).</a:t>
            </a:r>
          </a:p>
        </p:txBody>
      </p:sp>
      <p:pic>
        <p:nvPicPr>
          <p:cNvPr id="19" name="Picture Placeholder 18">
            <a:extLst>
              <a:ext uri="{FF2B5EF4-FFF2-40B4-BE49-F238E27FC236}">
                <a16:creationId xmlns:a16="http://schemas.microsoft.com/office/drawing/2014/main" id="{94535354-12C8-291A-FEC0-046811BF94FF}"/>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5" name="Text Placeholder 11">
            <a:extLst>
              <a:ext uri="{FF2B5EF4-FFF2-40B4-BE49-F238E27FC236}">
                <a16:creationId xmlns:a16="http://schemas.microsoft.com/office/drawing/2014/main" id="{7312D4BF-5343-45AF-7371-88E81262DA36}"/>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Casestudy: </a:t>
            </a:r>
            <a:r>
              <a:rPr lang="en-IE" sz="3000" dirty="0"/>
              <a:t>Ecocapsule – Slowakije </a:t>
            </a:r>
            <a:r>
              <a:rPr lang="en-IE" sz="3000" b="0" dirty="0"/>
              <a:t>(crowdfunding met Indiegogo)</a:t>
            </a:r>
          </a:p>
        </p:txBody>
      </p:sp>
      <p:sp>
        <p:nvSpPr>
          <p:cNvPr id="26" name="object 3">
            <a:extLst>
              <a:ext uri="{FF2B5EF4-FFF2-40B4-BE49-F238E27FC236}">
                <a16:creationId xmlns:a16="http://schemas.microsoft.com/office/drawing/2014/main" id="{D6A99229-635E-7D20-106D-97E58088D854}"/>
              </a:ext>
            </a:extLst>
          </p:cNvPr>
          <p:cNvSpPr/>
          <p:nvPr/>
        </p:nvSpPr>
        <p:spPr>
          <a:xfrm>
            <a:off x="7572170" y="5117874"/>
            <a:ext cx="3913478"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sz="1600" dirty="0">
              <a:solidFill>
                <a:schemeClr val="bg1"/>
              </a:solidFill>
            </a:endParaRPr>
          </a:p>
        </p:txBody>
      </p:sp>
      <p:sp>
        <p:nvSpPr>
          <p:cNvPr id="27" name="Text Placeholder 23">
            <a:extLst>
              <a:ext uri="{FF2B5EF4-FFF2-40B4-BE49-F238E27FC236}">
                <a16:creationId xmlns:a16="http://schemas.microsoft.com/office/drawing/2014/main" id="{921E7C41-B1DD-26A4-4F81-A017244D169F}"/>
              </a:ext>
            </a:extLst>
          </p:cNvPr>
          <p:cNvSpPr txBox="1">
            <a:spLocks/>
          </p:cNvSpPr>
          <p:nvPr/>
        </p:nvSpPr>
        <p:spPr>
          <a:xfrm>
            <a:off x="7578179" y="5117875"/>
            <a:ext cx="4051845"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hlinkClick r:id="rId3">
                  <a:extLst>
                    <a:ext uri="{A12FA001-AC4F-418D-AE19-62706E023703}">
                      <ahyp:hlinkClr xmlns:ahyp="http://schemas.microsoft.com/office/drawing/2018/hyperlinkcolor" val="tx"/>
                    </a:ext>
                  </a:extLst>
                </a:hlinkClick>
              </a:rPr>
              <a:t>Websitehttps://ecocapsule.com/</a:t>
            </a:r>
            <a:r>
              <a:rPr lang="en-US" sz="1600" dirty="0"/>
              <a:t> </a:t>
            </a:r>
            <a:endParaRPr lang="en-US" sz="1600" dirty="0">
              <a:latin typeface="+mn-lt"/>
            </a:endParaRPr>
          </a:p>
        </p:txBody>
      </p:sp>
      <p:sp>
        <p:nvSpPr>
          <p:cNvPr id="28" name="TextBox 27">
            <a:extLst>
              <a:ext uri="{FF2B5EF4-FFF2-40B4-BE49-F238E27FC236}">
                <a16:creationId xmlns:a16="http://schemas.microsoft.com/office/drawing/2014/main" id="{775C65C5-0C1D-6CBF-D1D5-2A16C6493AFB}"/>
              </a:ext>
            </a:extLst>
          </p:cNvPr>
          <p:cNvSpPr txBox="1"/>
          <p:nvPr/>
        </p:nvSpPr>
        <p:spPr>
          <a:xfrm>
            <a:off x="7578179" y="5656743"/>
            <a:ext cx="3907469" cy="1107996"/>
          </a:xfrm>
          <a:prstGeom prst="rect">
            <a:avLst/>
          </a:prstGeom>
          <a:noFill/>
        </p:spPr>
        <p:txBody>
          <a:bodyPr wrap="square">
            <a:spAutoFit/>
          </a:bodyPr>
          <a:lstStyle/>
          <a:p>
            <a:pPr>
              <a:spcAft>
                <a:spcPts val="600"/>
              </a:spcAft>
            </a:pPr>
            <a:r>
              <a:rPr lang="en-US" sz="2200" dirty="0">
                <a:solidFill>
                  <a:srgbClr val="494949"/>
                </a:solidFill>
              </a:rPr>
              <a:t>Het doel was om € 50.000 op te halen – ze haalden </a:t>
            </a:r>
            <a:r>
              <a:rPr lang="en-US" sz="2200" b="1" dirty="0">
                <a:solidFill>
                  <a:srgbClr val="494949"/>
                </a:solidFill>
              </a:rPr>
              <a:t>meer dan € 200.000 </a:t>
            </a:r>
            <a:r>
              <a:rPr lang="en-US" sz="2200" dirty="0">
                <a:solidFill>
                  <a:srgbClr val="494949"/>
                </a:solidFill>
              </a:rPr>
              <a:t>op bij milieubewuste donateurs wereldwijd.</a:t>
            </a:r>
          </a:p>
        </p:txBody>
      </p:sp>
    </p:spTree>
    <p:extLst>
      <p:ext uri="{BB962C8B-B14F-4D97-AF65-F5344CB8AC3E}">
        <p14:creationId xmlns:p14="http://schemas.microsoft.com/office/powerpoint/2010/main" val="3864311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681B8-EF99-0BB3-FB28-CC9170E69CF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C3C9022-C72B-20E8-73F4-26AB8618E0A1}"/>
              </a:ext>
            </a:extLst>
          </p:cNvPr>
          <p:cNvSpPr txBox="1"/>
          <p:nvPr/>
        </p:nvSpPr>
        <p:spPr>
          <a:xfrm>
            <a:off x="296265" y="5826435"/>
            <a:ext cx="6097978" cy="369332"/>
          </a:xfrm>
          <a:prstGeom prst="rect">
            <a:avLst/>
          </a:prstGeom>
          <a:noFill/>
        </p:spPr>
        <p:txBody>
          <a:bodyPr wrap="square">
            <a:spAutoFit/>
          </a:bodyPr>
          <a:lstStyle/>
          <a:p>
            <a:r>
              <a:rPr lang="en-IE" dirty="0">
                <a:hlinkClick r:id="rId2"/>
              </a:rPr>
              <a:t>https://ecocapsule.com/</a:t>
            </a:r>
            <a:r>
              <a:rPr lang="en-IE" dirty="0"/>
              <a:t> </a:t>
            </a:r>
          </a:p>
        </p:txBody>
      </p:sp>
      <p:pic>
        <p:nvPicPr>
          <p:cNvPr id="3" name="Picture 2">
            <a:extLst>
              <a:ext uri="{FF2B5EF4-FFF2-40B4-BE49-F238E27FC236}">
                <a16:creationId xmlns:a16="http://schemas.microsoft.com/office/drawing/2014/main" id="{FD3556FA-951F-864D-4285-49F617A0CC9D}"/>
              </a:ext>
            </a:extLst>
          </p:cNvPr>
          <p:cNvPicPr>
            <a:picLocks noChangeAspect="1"/>
          </p:cNvPicPr>
          <p:nvPr/>
        </p:nvPicPr>
        <p:blipFill>
          <a:blip r:embed="rId3"/>
          <a:stretch>
            <a:fillRect/>
          </a:stretch>
        </p:blipFill>
        <p:spPr>
          <a:xfrm>
            <a:off x="0" y="103035"/>
            <a:ext cx="12192000" cy="5412235"/>
          </a:xfrm>
          <a:prstGeom prst="rect">
            <a:avLst/>
          </a:prstGeom>
        </p:spPr>
      </p:pic>
    </p:spTree>
    <p:extLst>
      <p:ext uri="{BB962C8B-B14F-4D97-AF65-F5344CB8AC3E}">
        <p14:creationId xmlns:p14="http://schemas.microsoft.com/office/powerpoint/2010/main" val="944879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8FBFA-45AB-067C-607F-0E8542CA19CE}"/>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231AAA9C-EF3E-011B-7B15-E9DD7385CEC3}"/>
              </a:ext>
            </a:extLst>
          </p:cNvPr>
          <p:cNvSpPr/>
          <p:nvPr/>
        </p:nvSpPr>
        <p:spPr>
          <a:xfrm>
            <a:off x="328265" y="2810436"/>
            <a:ext cx="6455464" cy="360821"/>
          </a:xfrm>
          <a:prstGeom prst="flowChartInputOutput">
            <a:avLst/>
          </a:prstGeom>
          <a:solidFill>
            <a:srgbClr val="D0D3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7E278FC-5568-D452-4B2D-2F73EFE7093F}"/>
              </a:ext>
            </a:extLst>
          </p:cNvPr>
          <p:cNvSpPr/>
          <p:nvPr/>
        </p:nvSpPr>
        <p:spPr>
          <a:xfrm>
            <a:off x="265384" y="1503146"/>
            <a:ext cx="6678556" cy="3408870"/>
          </a:xfrm>
          <a:prstGeom prst="rect">
            <a:avLst/>
          </a:prstGeom>
          <a:solidFill>
            <a:srgbClr val="EC7C69"/>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Placeholder 18">
            <a:extLst>
              <a:ext uri="{FF2B5EF4-FFF2-40B4-BE49-F238E27FC236}">
                <a16:creationId xmlns:a16="http://schemas.microsoft.com/office/drawing/2014/main" id="{28CF24D6-5A82-3E6E-E20E-44C662BDC893}"/>
              </a:ext>
            </a:extLst>
          </p:cNvPr>
          <p:cNvPicPr>
            <a:picLocks noGrp="1" noChangeAspect="1"/>
          </p:cNvPicPr>
          <p:nvPr>
            <p:ph type="pic" sz="quarter" idx="13"/>
          </p:nvPr>
        </p:nvPicPr>
        <p:blipFill>
          <a:blip r:embed="rId2"/>
          <a:srcRect l="5255" r="5255"/>
          <a:stretch>
            <a:fillRect/>
          </a:stretch>
        </p:blipFill>
        <p:spPr>
          <a:xfrm>
            <a:off x="7537450" y="1868995"/>
            <a:ext cx="3709988" cy="2498725"/>
          </a:xfrm>
          <a:prstGeom prst="rect">
            <a:avLst/>
          </a:prstGeom>
        </p:spPr>
      </p:pic>
      <p:sp>
        <p:nvSpPr>
          <p:cNvPr id="24" name="TextBox 23">
            <a:extLst>
              <a:ext uri="{FF2B5EF4-FFF2-40B4-BE49-F238E27FC236}">
                <a16:creationId xmlns:a16="http://schemas.microsoft.com/office/drawing/2014/main" id="{0833002D-89AA-427E-EDE1-B06EF0260622}"/>
              </a:ext>
            </a:extLst>
          </p:cNvPr>
          <p:cNvSpPr txBox="1"/>
          <p:nvPr/>
        </p:nvSpPr>
        <p:spPr>
          <a:xfrm>
            <a:off x="490043" y="1504159"/>
            <a:ext cx="6096000" cy="3216265"/>
          </a:xfrm>
          <a:prstGeom prst="rect">
            <a:avLst/>
          </a:prstGeom>
          <a:solidFill>
            <a:srgbClr val="EC7C69"/>
          </a:solidFill>
        </p:spPr>
        <p:txBody>
          <a:bodyPr wrap="square">
            <a:spAutoFit/>
          </a:bodyPr>
          <a:lstStyle/>
          <a:p>
            <a:pPr>
              <a:spcAft>
                <a:spcPts val="600"/>
              </a:spcAft>
            </a:pPr>
            <a:r>
              <a:rPr lang="en-US" sz="2200" b="1" dirty="0">
                <a:solidFill>
                  <a:schemeClr val="bg1"/>
                </a:solidFill>
              </a:rPr>
              <a:t>Resultaat: </a:t>
            </a:r>
            <a:r>
              <a:rPr lang="en-US" sz="2200" dirty="0">
                <a:solidFill>
                  <a:schemeClr val="bg1"/>
                </a:solidFill>
              </a:rPr>
              <a:t>In gebruik genomen en geïnstalleerd op locaties zoals berghutten en wijngaarden. Glamping pods worden vaak gebruikt voor natuurtoerisme en bevinden zich vaak in nationale parken en afgelegen gebieden. Geïnstalleerd in eco-resorts in bijvoorbeeld IJsland, Spanje en andere landen. </a:t>
            </a:r>
          </a:p>
          <a:p>
            <a:pPr>
              <a:spcAft>
                <a:spcPts val="600"/>
              </a:spcAft>
            </a:pPr>
            <a:r>
              <a:rPr lang="en-US" sz="2200" dirty="0">
                <a:solidFill>
                  <a:schemeClr val="bg1"/>
                </a:solidFill>
              </a:rPr>
              <a:t>Gebruikt voor evenementenruimtes, conferenties en ecofestivals. Ingezet als noodhuisvesting bij rampenbestrijding. </a:t>
            </a:r>
          </a:p>
        </p:txBody>
      </p:sp>
      <p:sp>
        <p:nvSpPr>
          <p:cNvPr id="25" name="Text Placeholder 11">
            <a:extLst>
              <a:ext uri="{FF2B5EF4-FFF2-40B4-BE49-F238E27FC236}">
                <a16:creationId xmlns:a16="http://schemas.microsoft.com/office/drawing/2014/main" id="{1A2E9184-A3BA-BA45-722C-C1016C2FD7B9}"/>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Casestudy: </a:t>
            </a:r>
            <a:r>
              <a:rPr lang="en-IE" sz="3000" dirty="0"/>
              <a:t>Ecocapsule – Slowakije </a:t>
            </a:r>
            <a:r>
              <a:rPr lang="en-IE" sz="3000" b="0" dirty="0"/>
              <a:t>(crowdfunding met Indiegogo)</a:t>
            </a:r>
          </a:p>
        </p:txBody>
      </p:sp>
      <p:sp>
        <p:nvSpPr>
          <p:cNvPr id="2" name="Flowchart: Data 1">
            <a:extLst>
              <a:ext uri="{FF2B5EF4-FFF2-40B4-BE49-F238E27FC236}">
                <a16:creationId xmlns:a16="http://schemas.microsoft.com/office/drawing/2014/main" id="{9DACDF9C-5CB0-6F69-2746-F77954D1A8AD}"/>
              </a:ext>
            </a:extLst>
          </p:cNvPr>
          <p:cNvSpPr/>
          <p:nvPr/>
        </p:nvSpPr>
        <p:spPr>
          <a:xfrm>
            <a:off x="490043" y="4912016"/>
            <a:ext cx="6455464" cy="360821"/>
          </a:xfrm>
          <a:prstGeom prst="flowChartInputOutput">
            <a:avLst/>
          </a:prstGeom>
          <a:solidFill>
            <a:srgbClr val="E5BE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Co-funded by the European Union logo in png for web usage">
            <a:extLst>
              <a:ext uri="{FF2B5EF4-FFF2-40B4-BE49-F238E27FC236}">
                <a16:creationId xmlns:a16="http://schemas.microsoft.com/office/drawing/2014/main" id="{DB8C3B8E-11C5-3525-0816-8DC773A24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8EECBDC6-AC25-4BFA-4CA2-7BD24ADDB86B}"/>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Noch de Europese Unie, noch het EACEA kan hiervoor verantwoordelijk worden gehouden.</a:t>
            </a:r>
          </a:p>
        </p:txBody>
      </p:sp>
      <p:grpSp>
        <p:nvGrpSpPr>
          <p:cNvPr id="5" name="Group 4">
            <a:extLst>
              <a:ext uri="{FF2B5EF4-FFF2-40B4-BE49-F238E27FC236}">
                <a16:creationId xmlns:a16="http://schemas.microsoft.com/office/drawing/2014/main" id="{BFFBBE17-1570-B6BD-3619-F01634A145C2}"/>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F49EA6A-6B2E-C483-D423-8AF6282D7055}"/>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BEFC3970-F0A2-179A-3704-6F3D5091DD8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7155946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11A69B8-08A7-4752-A27F-958BF2B4163C}"/>
</file>

<file path=customXml/itemProps2.xml><?xml version="1.0" encoding="utf-8"?>
<ds:datastoreItem xmlns:ds="http://schemas.openxmlformats.org/officeDocument/2006/customXml" ds:itemID="{904DAEA0-0E1E-4D4C-9715-1F4BB5695031}"/>
</file>

<file path=customXml/itemProps3.xml><?xml version="1.0" encoding="utf-8"?>
<ds:datastoreItem xmlns:ds="http://schemas.openxmlformats.org/officeDocument/2006/customXml" ds:itemID="{A10379CC-2A95-42F5-92A8-4860A245E1B9}"/>
</file>

<file path=docProps/app.xml><?xml version="1.0" encoding="utf-8"?>
<Properties xmlns="http://schemas.openxmlformats.org/officeDocument/2006/extended-properties" xmlns:vt="http://schemas.openxmlformats.org/officeDocument/2006/docPropsVTypes">
  <Template/>
  <TotalTime>13586</TotalTime>
  <Words>373</Words>
  <Application>Microsoft Office PowerPoint</Application>
  <PresentationFormat>Widescreen</PresentationFormat>
  <Paragraphs>21</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docId:3209DDDB0068BFC496AF71A321351B0F</cp:keywords>
  <cp:lastModifiedBy>Radu Mihailescu</cp:lastModifiedBy>
  <cp:revision>563</cp:revision>
  <dcterms:created xsi:type="dcterms:W3CDTF">2020-10-14T13:32:04Z</dcterms:created>
  <dcterms:modified xsi:type="dcterms:W3CDTF">2026-02-11T16:24:57Z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