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6"/>
  </p:notesMasterIdLst>
  <p:handoutMasterIdLst>
    <p:handoutMasterId r:id="rId7"/>
  </p:handoutMasterIdLst>
  <p:sldIdLst>
    <p:sldId id="7136" r:id="rId2"/>
    <p:sldId id="7726" r:id="rId3"/>
    <p:sldId id="7725" r:id="rId4"/>
    <p:sldId id="772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9390"/>
    <a:srgbClr val="E96751"/>
    <a:srgbClr val="EC7C69"/>
    <a:srgbClr val="494949"/>
    <a:srgbClr val="F2A158"/>
    <a:srgbClr val="DCC5ED"/>
    <a:srgbClr val="3FB5A1"/>
    <a:srgbClr val="E1FFE1"/>
    <a:srgbClr val="CEFAF9"/>
    <a:srgbClr val="F6BD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258"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19050">
            <a:solidFill>
              <a:srgbClr val="E9675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18940" y="34552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47398" y="3244279"/>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823802" y="-252041"/>
            <a:ext cx="4448399" cy="6096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21941" y="623792"/>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24950" y="34553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1904103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244740" y="2115614"/>
            <a:ext cx="6560312" cy="45719"/>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6"/>
            <a:ext cx="3423163" cy="3407570"/>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ext + Device 01">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572736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1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715232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113547" y="78077"/>
            <a:ext cx="6549337"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5828411"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924" r:id="rId13"/>
    <p:sldLayoutId id="2147483890" r:id="rId14"/>
    <p:sldLayoutId id="2147483899"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07" r:id="rId24"/>
    <p:sldLayoutId id="2147483878" r:id="rId25"/>
    <p:sldLayoutId id="2147483915" r:id="rId26"/>
    <p:sldLayoutId id="2147483891" r:id="rId27"/>
    <p:sldLayoutId id="2147483922" r:id="rId28"/>
    <p:sldLayoutId id="2147483921" r:id="rId29"/>
    <p:sldLayoutId id="2147483894" r:id="rId30"/>
    <p:sldLayoutId id="2147483916" r:id="rId31"/>
    <p:sldLayoutId id="2147483932" r:id="rId32"/>
    <p:sldLayoutId id="2147483893" r:id="rId33"/>
    <p:sldLayoutId id="2147483895" r:id="rId34"/>
    <p:sldLayoutId id="2147483896" r:id="rId35"/>
    <p:sldLayoutId id="2147483900" r:id="rId36"/>
    <p:sldLayoutId id="2147483901" r:id="rId37"/>
    <p:sldLayoutId id="2147483902" r:id="rId38"/>
    <p:sldLayoutId id="2147483903" r:id="rId39"/>
    <p:sldLayoutId id="2147483904" r:id="rId40"/>
    <p:sldLayoutId id="2147483853" r:id="rId41"/>
    <p:sldLayoutId id="2147483912" r:id="rId42"/>
    <p:sldLayoutId id="2147483925"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weergors.nl/" TargetMode="Externa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weergors.nl/" TargetMode="Externa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hyperlink" Target="https://www.weergors.nl/" TargetMode="External"/><Relationship Id="rId7" Type="http://schemas.openxmlformats.org/officeDocument/2006/relationships/image" Target="../media/image3.png"/><Relationship Id="rId2" Type="http://schemas.openxmlformats.org/officeDocument/2006/relationships/hyperlink" Target="https://www.linkedin.com/feed/update/urn:li:activity:7310223995927183360/" TargetMode="External"/><Relationship Id="rId1" Type="http://schemas.openxmlformats.org/officeDocument/2006/relationships/slideLayout" Target="../slideLayouts/slideLayout31.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5EFE2-2B74-82A4-6EFC-7E2E33199C0F}"/>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8DA6B6-818B-EB8E-B9DD-42BFD7713767}"/>
              </a:ext>
            </a:extLst>
          </p:cNvPr>
          <p:cNvSpPr>
            <a:spLocks noGrp="1"/>
          </p:cNvSpPr>
          <p:nvPr>
            <p:ph type="body" sz="quarter" idx="16"/>
          </p:nvPr>
        </p:nvSpPr>
        <p:spPr>
          <a:xfrm>
            <a:off x="486334" y="2339363"/>
            <a:ext cx="5148935" cy="3772033"/>
          </a:xfrm>
        </p:spPr>
        <p:txBody>
          <a:bodyPr>
            <a:normAutofit fontScale="32500" lnSpcReduction="20000"/>
          </a:bodyPr>
          <a:lstStyle/>
          <a:p>
            <a:r>
              <a:rPr lang="en-US" sz="11100" dirty="0">
                <a:hlinkClick r:id="rId2">
                  <a:extLst>
                    <a:ext uri="{A12FA001-AC4F-418D-AE19-62706E023703}">
                      <ahyp:hlinkClr xmlns:ahyp="http://schemas.microsoft.com/office/drawing/2018/hyperlinkcolor" val="tx"/>
                    </a:ext>
                  </a:extLst>
                </a:hlinkClick>
              </a:rPr>
              <a:t>Camping 't </a:t>
            </a:r>
            <a:r>
              <a:rPr lang="en-US" sz="11100" dirty="0" err="1">
                <a:hlinkClick r:id="rId2">
                  <a:extLst>
                    <a:ext uri="{A12FA001-AC4F-418D-AE19-62706E023703}">
                      <ahyp:hlinkClr xmlns:ahyp="http://schemas.microsoft.com/office/drawing/2018/hyperlinkcolor" val="tx"/>
                    </a:ext>
                  </a:extLst>
                </a:hlinkClick>
              </a:rPr>
              <a:t>Weergors</a:t>
            </a:r>
            <a:r>
              <a:rPr lang="en-US" sz="11100" dirty="0"/>
              <a:t>, Nederland</a:t>
            </a:r>
          </a:p>
          <a:p>
            <a:r>
              <a:rPr lang="en-US" sz="11100" dirty="0"/>
              <a:t>Camping</a:t>
            </a:r>
          </a:p>
          <a:p>
            <a:endParaRPr lang="en-US" sz="3600" dirty="0"/>
          </a:p>
          <a:p>
            <a:r>
              <a:rPr lang="en-US" sz="6200" dirty="0"/>
              <a:t>Onze charmante, middelgrote familiecamping ligt in het hart van het voormalige Zuid-Hollandse eiland Voorne-Putten, vlakbij het Haringvliet en het Noordzeestrand. De 19e-eeuwse boerderij vormt nog steeds het hart van de camping. </a:t>
            </a:r>
            <a:endParaRPr lang="en-IE" sz="6200" dirty="0"/>
          </a:p>
        </p:txBody>
      </p:sp>
      <p:sp>
        <p:nvSpPr>
          <p:cNvPr id="9" name="Text Placeholder 8">
            <a:extLst>
              <a:ext uri="{FF2B5EF4-FFF2-40B4-BE49-F238E27FC236}">
                <a16:creationId xmlns:a16="http://schemas.microsoft.com/office/drawing/2014/main" id="{D87D4641-5EC3-B2B6-AA46-3BAE30136610}"/>
              </a:ext>
            </a:extLst>
          </p:cNvPr>
          <p:cNvSpPr>
            <a:spLocks noGrp="1"/>
          </p:cNvSpPr>
          <p:nvPr>
            <p:ph type="body" sz="quarter" idx="17"/>
          </p:nvPr>
        </p:nvSpPr>
        <p:spPr>
          <a:xfrm>
            <a:off x="352930" y="869357"/>
            <a:ext cx="6447919" cy="582221"/>
          </a:xfrm>
        </p:spPr>
        <p:txBody>
          <a:bodyPr/>
          <a:lstStyle/>
          <a:p>
            <a:r>
              <a:rPr lang="en-IE" sz="7200" b="1" dirty="0"/>
              <a:t>Casestudy</a:t>
            </a:r>
          </a:p>
        </p:txBody>
      </p:sp>
      <p:sp>
        <p:nvSpPr>
          <p:cNvPr id="2" name="Text Placeholder 1">
            <a:extLst>
              <a:ext uri="{FF2B5EF4-FFF2-40B4-BE49-F238E27FC236}">
                <a16:creationId xmlns:a16="http://schemas.microsoft.com/office/drawing/2014/main" id="{7FE145F9-7CDD-F84E-C43B-C8A9AE1BB54E}"/>
              </a:ext>
            </a:extLst>
          </p:cNvPr>
          <p:cNvSpPr>
            <a:spLocks noGrp="1"/>
          </p:cNvSpPr>
          <p:nvPr>
            <p:ph type="body" sz="quarter" idx="65"/>
          </p:nvPr>
        </p:nvSpPr>
        <p:spPr/>
        <p:txBody>
          <a:bodyPr/>
          <a:lstStyle/>
          <a:p>
            <a:r>
              <a:rPr lang="en-US" dirty="0">
                <a:hlinkClick r:id="rId2">
                  <a:extLst>
                    <a:ext uri="{A12FA001-AC4F-418D-AE19-62706E023703}">
                      <ahyp:hlinkClr xmlns:ahyp="http://schemas.microsoft.com/office/drawing/2018/hyperlinkcolor" val="tx"/>
                    </a:ext>
                  </a:extLst>
                </a:hlinkClick>
              </a:rPr>
              <a:t>https://www.weergors.nl/</a:t>
            </a:r>
            <a:r>
              <a:rPr lang="en-US" dirty="0"/>
              <a:t> </a:t>
            </a:r>
            <a:endParaRPr lang="en-IE" dirty="0"/>
          </a:p>
        </p:txBody>
      </p:sp>
      <p:pic>
        <p:nvPicPr>
          <p:cNvPr id="3" name="Picture 2" descr="Co-funded by the European Union logo in png for web usage">
            <a:extLst>
              <a:ext uri="{FF2B5EF4-FFF2-40B4-BE49-F238E27FC236}">
                <a16:creationId xmlns:a16="http://schemas.microsoft.com/office/drawing/2014/main" id="{D18CDF32-3099-E760-B2BD-FF23A697CB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4" name="Rectangle 3">
            <a:extLst>
              <a:ext uri="{FF2B5EF4-FFF2-40B4-BE49-F238E27FC236}">
                <a16:creationId xmlns:a16="http://schemas.microsoft.com/office/drawing/2014/main" id="{1835641C-7082-1150-C15E-5079114C7C9E}"/>
              </a:ext>
            </a:extLst>
          </p:cNvPr>
          <p:cNvSpPr/>
          <p:nvPr/>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komen niet noodzakelijk overeen met die van de Europese Unie of het Europees Uitvoerend Agentschap voor onderwijs en cultuur (EACEA). De Europese Unie en het EACEA kunnen hiervoor niet verantwoordelijk worden gesteld.</a:t>
            </a:r>
          </a:p>
        </p:txBody>
      </p:sp>
      <p:grpSp>
        <p:nvGrpSpPr>
          <p:cNvPr id="5" name="Group 4">
            <a:extLst>
              <a:ext uri="{FF2B5EF4-FFF2-40B4-BE49-F238E27FC236}">
                <a16:creationId xmlns:a16="http://schemas.microsoft.com/office/drawing/2014/main" id="{61521944-DDBC-B3E4-C83E-8E68CA1D184B}"/>
              </a:ext>
            </a:extLst>
          </p:cNvPr>
          <p:cNvGrpSpPr/>
          <p:nvPr/>
        </p:nvGrpSpPr>
        <p:grpSpPr>
          <a:xfrm>
            <a:off x="441852" y="5906548"/>
            <a:ext cx="1307461" cy="742180"/>
            <a:chOff x="340586" y="8789227"/>
            <a:chExt cx="1307461" cy="742180"/>
          </a:xfrm>
        </p:grpSpPr>
        <p:sp>
          <p:nvSpPr>
            <p:cNvPr id="6" name="Rectangle 5">
              <a:extLst>
                <a:ext uri="{FF2B5EF4-FFF2-40B4-BE49-F238E27FC236}">
                  <a16:creationId xmlns:a16="http://schemas.microsoft.com/office/drawing/2014/main" id="{47D53B86-ADA8-CDA0-BFC3-AD07FFCB1D0E}"/>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FCB68C76-9A27-6F51-4443-0E2F64718FF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14" name="Picture Placeholder 13" descr="A house with a table and umbrella in the grass&#10;&#10;AI-generated content may be incorrect.">
            <a:extLst>
              <a:ext uri="{FF2B5EF4-FFF2-40B4-BE49-F238E27FC236}">
                <a16:creationId xmlns:a16="http://schemas.microsoft.com/office/drawing/2014/main" id="{8360B1DD-C67F-E8E4-6933-7672A4970213}"/>
              </a:ext>
            </a:extLst>
          </p:cNvPr>
          <p:cNvPicPr>
            <a:picLocks noGrp="1" noChangeAspect="1"/>
          </p:cNvPicPr>
          <p:nvPr>
            <p:ph type="pic" sz="quarter" idx="19"/>
          </p:nvPr>
        </p:nvPicPr>
        <p:blipFill>
          <a:blip r:embed="rId6"/>
          <a:srcRect t="1019" b="1019"/>
          <a:stretch>
            <a:fillRect/>
          </a:stretch>
        </p:blipFill>
        <p:spPr/>
      </p:pic>
    </p:spTree>
    <p:extLst>
      <p:ext uri="{BB962C8B-B14F-4D97-AF65-F5344CB8AC3E}">
        <p14:creationId xmlns:p14="http://schemas.microsoft.com/office/powerpoint/2010/main" val="3611446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84C8410-4D54-0850-2B85-0FAB07E10E72}"/>
              </a:ext>
            </a:extLst>
          </p:cNvPr>
          <p:cNvPicPr>
            <a:picLocks noChangeAspect="1"/>
          </p:cNvPicPr>
          <p:nvPr/>
        </p:nvPicPr>
        <p:blipFill>
          <a:blip r:embed="rId2"/>
          <a:stretch>
            <a:fillRect/>
          </a:stretch>
        </p:blipFill>
        <p:spPr>
          <a:xfrm>
            <a:off x="0" y="137641"/>
            <a:ext cx="12192000" cy="3401368"/>
          </a:xfrm>
          <a:prstGeom prst="rect">
            <a:avLst/>
          </a:prstGeom>
        </p:spPr>
      </p:pic>
      <p:pic>
        <p:nvPicPr>
          <p:cNvPr id="12" name="Picture 11">
            <a:extLst>
              <a:ext uri="{FF2B5EF4-FFF2-40B4-BE49-F238E27FC236}">
                <a16:creationId xmlns:a16="http://schemas.microsoft.com/office/drawing/2014/main" id="{7E5B491C-1A4B-A55E-7B66-3410D6A12D1C}"/>
              </a:ext>
            </a:extLst>
          </p:cNvPr>
          <p:cNvPicPr>
            <a:picLocks noChangeAspect="1"/>
          </p:cNvPicPr>
          <p:nvPr/>
        </p:nvPicPr>
        <p:blipFill>
          <a:blip r:embed="rId3"/>
          <a:stretch>
            <a:fillRect/>
          </a:stretch>
        </p:blipFill>
        <p:spPr>
          <a:xfrm>
            <a:off x="0" y="3429000"/>
            <a:ext cx="12192000" cy="3468637"/>
          </a:xfrm>
          <a:prstGeom prst="rect">
            <a:avLst/>
          </a:prstGeom>
        </p:spPr>
      </p:pic>
    </p:spTree>
    <p:extLst>
      <p:ext uri="{BB962C8B-B14F-4D97-AF65-F5344CB8AC3E}">
        <p14:creationId xmlns:p14="http://schemas.microsoft.com/office/powerpoint/2010/main" val="6083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0705B-3BB4-A029-3997-5D6C5E68F109}"/>
            </a:ext>
          </a:extLst>
        </p:cNvPr>
        <p:cNvGrpSpPr/>
        <p:nvPr/>
      </p:nvGrpSpPr>
      <p:grpSpPr>
        <a:xfrm>
          <a:off x="0" y="0"/>
          <a:ext cx="0" cy="0"/>
          <a:chOff x="0" y="0"/>
          <a:chExt cx="0" cy="0"/>
        </a:xfrm>
      </p:grpSpPr>
      <p:sp>
        <p:nvSpPr>
          <p:cNvPr id="18" name="TextBox 17">
            <a:extLst>
              <a:ext uri="{FF2B5EF4-FFF2-40B4-BE49-F238E27FC236}">
                <a16:creationId xmlns:a16="http://schemas.microsoft.com/office/drawing/2014/main" id="{DB97D942-5C0C-72B6-DEA0-4BFFE42FEC13}"/>
              </a:ext>
            </a:extLst>
          </p:cNvPr>
          <p:cNvSpPr txBox="1"/>
          <p:nvPr/>
        </p:nvSpPr>
        <p:spPr>
          <a:xfrm>
            <a:off x="296824" y="843677"/>
            <a:ext cx="6943725" cy="5893921"/>
          </a:xfrm>
          <a:prstGeom prst="rect">
            <a:avLst/>
          </a:prstGeom>
          <a:noFill/>
        </p:spPr>
        <p:txBody>
          <a:bodyPr wrap="square">
            <a:spAutoFit/>
          </a:bodyPr>
          <a:lstStyle/>
          <a:p>
            <a:pPr>
              <a:spcAft>
                <a:spcPts val="600"/>
              </a:spcAft>
            </a:pPr>
            <a:r>
              <a:rPr lang="en-US" sz="2000" b="1" dirty="0">
                <a:solidFill>
                  <a:srgbClr val="494949"/>
                </a:solidFill>
              </a:rPr>
              <a:t>EU-plattelandsontwikkeling (ELFPO/LEADER/PSR): </a:t>
            </a:r>
            <a:r>
              <a:rPr lang="en-US" sz="2000" dirty="0">
                <a:solidFill>
                  <a:srgbClr val="494949"/>
                </a:solidFill>
              </a:rPr>
              <a:t>kleinschalige, door de gemeenschap geleide projecten kunnen in aanmerking komen. Dergelijke projecten zijn vaak afhankelijk van gemengde financieringsbronnen.</a:t>
            </a:r>
          </a:p>
          <a:p>
            <a:pPr>
              <a:spcAft>
                <a:spcPts val="600"/>
              </a:spcAft>
            </a:pPr>
            <a:endParaRPr lang="en-US" sz="2000" dirty="0">
              <a:solidFill>
                <a:srgbClr val="494949"/>
              </a:solidFill>
            </a:endParaRPr>
          </a:p>
          <a:p>
            <a:pPr>
              <a:spcAft>
                <a:spcPts val="600"/>
              </a:spcAft>
            </a:pPr>
            <a:r>
              <a:rPr lang="en-US" sz="2000" b="1" dirty="0">
                <a:solidFill>
                  <a:srgbClr val="EC7C69"/>
                </a:solidFill>
                <a:hlinkClick r:id="rId2">
                  <a:extLst>
                    <a:ext uri="{A12FA001-AC4F-418D-AE19-62706E023703}">
                      <ahyp:hlinkClr xmlns:ahyp="http://schemas.microsoft.com/office/drawing/2018/hyperlinkcolor" val="tx"/>
                    </a:ext>
                  </a:extLst>
                </a:hlinkClick>
              </a:rPr>
              <a:t>Camping 't </a:t>
            </a:r>
            <a:r>
              <a:rPr lang="en-US" sz="2000" b="1" dirty="0" err="1">
                <a:solidFill>
                  <a:srgbClr val="EC7C69"/>
                </a:solidFill>
                <a:hlinkClick r:id="rId2">
                  <a:extLst>
                    <a:ext uri="{A12FA001-AC4F-418D-AE19-62706E023703}">
                      <ahyp:hlinkClr xmlns:ahyp="http://schemas.microsoft.com/office/drawing/2018/hyperlinkcolor" val="tx"/>
                    </a:ext>
                  </a:extLst>
                </a:hlinkClick>
              </a:rPr>
              <a:t>Weergors </a:t>
            </a:r>
            <a:r>
              <a:rPr lang="en-US" sz="2000" dirty="0">
                <a:solidFill>
                  <a:srgbClr val="494949"/>
                </a:solidFill>
              </a:rPr>
              <a:t>(Voorne-Putten, ZH). </a:t>
            </a:r>
          </a:p>
          <a:p>
            <a:pPr>
              <a:spcAft>
                <a:spcPts val="600"/>
              </a:spcAft>
            </a:pPr>
            <a:r>
              <a:rPr lang="en-US" sz="2000" dirty="0">
                <a:solidFill>
                  <a:srgbClr val="494949"/>
                </a:solidFill>
              </a:rPr>
              <a:t>Een </a:t>
            </a:r>
            <a:r>
              <a:rPr lang="en-IE" sz="2000" dirty="0">
                <a:solidFill>
                  <a:srgbClr val="494949"/>
                </a:solidFill>
              </a:rPr>
              <a:t>familiecamping die is omgevormd tot een "landschapscamping" test een off-grid hut met behulp van </a:t>
            </a:r>
            <a:r>
              <a:rPr lang="en-IE" sz="2000" b="1" dirty="0">
                <a:solidFill>
                  <a:srgbClr val="494949"/>
                </a:solidFill>
              </a:rPr>
              <a:t>LEADER-financiering (EU-plattelandsontwikkeling)</a:t>
            </a:r>
            <a:r>
              <a:rPr lang="en-IE" sz="2000" dirty="0">
                <a:solidFill>
                  <a:srgbClr val="494949"/>
                </a:solidFill>
              </a:rPr>
              <a:t>. </a:t>
            </a:r>
          </a:p>
          <a:p>
            <a:pPr>
              <a:spcAft>
                <a:spcPts val="600"/>
              </a:spcAft>
            </a:pPr>
            <a:r>
              <a:rPr lang="en-IE" sz="2000" dirty="0">
                <a:solidFill>
                  <a:srgbClr val="494949"/>
                </a:solidFill>
              </a:rPr>
              <a:t>Zoals in een rapport wordt opgemerkt </a:t>
            </a:r>
          </a:p>
          <a:p>
            <a:pPr>
              <a:spcAft>
                <a:spcPts val="600"/>
              </a:spcAft>
            </a:pPr>
            <a:r>
              <a:rPr lang="en-IE" sz="2000" i="1" dirty="0">
                <a:solidFill>
                  <a:srgbClr val="EC7C69"/>
                </a:solidFill>
              </a:rPr>
              <a:t>"</a:t>
            </a:r>
            <a:r>
              <a:rPr lang="en-IE" sz="2000" i="1" dirty="0" err="1">
                <a:solidFill>
                  <a:srgbClr val="EC7C69"/>
                </a:solidFill>
              </a:rPr>
              <a:t>Dankzij een subsidie </a:t>
            </a:r>
            <a:r>
              <a:rPr lang="en-IE" sz="2000" i="1" dirty="0">
                <a:solidFill>
                  <a:srgbClr val="EC7C69"/>
                </a:solidFill>
              </a:rPr>
              <a:t>van LEADER </a:t>
            </a:r>
            <a:r>
              <a:rPr lang="en-IE" sz="2000" i="1" dirty="0" err="1">
                <a:solidFill>
                  <a:srgbClr val="EC7C69"/>
                </a:solidFill>
              </a:rPr>
              <a:t>Zuid-Hollandse Eilanden kan </a:t>
            </a:r>
            <a:r>
              <a:rPr lang="en-IE" sz="2000" i="1" dirty="0">
                <a:solidFill>
                  <a:srgbClr val="EC7C69"/>
                </a:solidFill>
              </a:rPr>
              <a:t>de </a:t>
            </a:r>
            <a:r>
              <a:rPr lang="en-IE" sz="2000" i="1" dirty="0" err="1">
                <a:solidFill>
                  <a:srgbClr val="EC7C69"/>
                </a:solidFill>
              </a:rPr>
              <a:t>familiecamping een innovatieve oplossing testen</a:t>
            </a:r>
            <a:r>
              <a:rPr lang="en-IE" sz="2000" i="1" dirty="0">
                <a:solidFill>
                  <a:srgbClr val="EC7C69"/>
                </a:solidFill>
              </a:rPr>
              <a:t>: ... </a:t>
            </a:r>
            <a:r>
              <a:rPr lang="en-IE" sz="2000" i="1" dirty="0" err="1">
                <a:solidFill>
                  <a:srgbClr val="EC7C69"/>
                </a:solidFill>
              </a:rPr>
              <a:t>inclusief </a:t>
            </a:r>
            <a:r>
              <a:rPr lang="en-IE" sz="2000" i="1" dirty="0">
                <a:solidFill>
                  <a:srgbClr val="EC7C69"/>
                </a:solidFill>
              </a:rPr>
              <a:t>off-grid </a:t>
            </a:r>
            <a:r>
              <a:rPr lang="en-IE" sz="2000" i="1" dirty="0" err="1">
                <a:solidFill>
                  <a:srgbClr val="EC7C69"/>
                </a:solidFill>
              </a:rPr>
              <a:t>toiletten</a:t>
            </a:r>
            <a:r>
              <a:rPr lang="en-IE" sz="2000" i="1" dirty="0">
                <a:solidFill>
                  <a:srgbClr val="EC7C69"/>
                </a:solidFill>
              </a:rPr>
              <a:t>, </a:t>
            </a:r>
            <a:r>
              <a:rPr lang="en-IE" sz="2000" i="1" dirty="0" err="1">
                <a:solidFill>
                  <a:srgbClr val="EC7C69"/>
                </a:solidFill>
              </a:rPr>
              <a:t>vuurplaats en shelter/kookplaats</a:t>
            </a:r>
            <a:r>
              <a:rPr lang="en-IE" sz="2000" i="1" dirty="0">
                <a:solidFill>
                  <a:srgbClr val="EC7C69"/>
                </a:solidFill>
              </a:rPr>
              <a:t>". </a:t>
            </a:r>
          </a:p>
          <a:p>
            <a:pPr>
              <a:spcAft>
                <a:spcPts val="600"/>
              </a:spcAft>
            </a:pPr>
            <a:r>
              <a:rPr lang="en-IE" sz="2000" dirty="0">
                <a:solidFill>
                  <a:srgbClr val="494949"/>
                </a:solidFill>
              </a:rPr>
              <a:t>Met andere woorden, </a:t>
            </a:r>
            <a:r>
              <a:rPr lang="en-IE" sz="2000" b="1" dirty="0">
                <a:solidFill>
                  <a:srgbClr val="494949"/>
                </a:solidFill>
              </a:rPr>
              <a:t>dankzij </a:t>
            </a:r>
            <a:r>
              <a:rPr lang="en-IE" sz="2000" dirty="0">
                <a:solidFill>
                  <a:srgbClr val="494949"/>
                </a:solidFill>
              </a:rPr>
              <a:t>de </a:t>
            </a:r>
            <a:r>
              <a:rPr lang="en-IE" sz="2000" b="1" dirty="0">
                <a:solidFill>
                  <a:srgbClr val="494949"/>
                </a:solidFill>
              </a:rPr>
              <a:t>LEADER-subsidie konden ze een zelfvoorzienende accommodatie </a:t>
            </a:r>
            <a:r>
              <a:rPr lang="en-IE" sz="2000" dirty="0">
                <a:solidFill>
                  <a:srgbClr val="494949"/>
                </a:solidFill>
              </a:rPr>
              <a:t>(toilet, keuken, slaapplaats) in het bos </a:t>
            </a:r>
            <a:r>
              <a:rPr lang="en-IE" sz="2000" b="1" dirty="0">
                <a:solidFill>
                  <a:srgbClr val="494949"/>
                </a:solidFill>
              </a:rPr>
              <a:t>bouwen</a:t>
            </a:r>
            <a:r>
              <a:rPr lang="en-IE" sz="2000" dirty="0">
                <a:solidFill>
                  <a:srgbClr val="494949"/>
                </a:solidFill>
              </a:rPr>
              <a:t>. </a:t>
            </a:r>
          </a:p>
          <a:p>
            <a:pPr>
              <a:spcAft>
                <a:spcPts val="600"/>
              </a:spcAft>
            </a:pPr>
            <a:endParaRPr lang="en-US" sz="2200" dirty="0">
              <a:solidFill>
                <a:srgbClr val="494949"/>
              </a:solidFill>
            </a:endParaRPr>
          </a:p>
        </p:txBody>
      </p:sp>
      <p:sp>
        <p:nvSpPr>
          <p:cNvPr id="25" name="Text Placeholder 11">
            <a:extLst>
              <a:ext uri="{FF2B5EF4-FFF2-40B4-BE49-F238E27FC236}">
                <a16:creationId xmlns:a16="http://schemas.microsoft.com/office/drawing/2014/main" id="{69AACE01-1E2D-56CA-AF8A-945EA6371B1A}"/>
              </a:ext>
            </a:extLst>
          </p:cNvPr>
          <p:cNvSpPr txBox="1">
            <a:spLocks/>
          </p:cNvSpPr>
          <p:nvPr/>
        </p:nvSpPr>
        <p:spPr>
          <a:xfrm>
            <a:off x="296824" y="170692"/>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Casestudy: </a:t>
            </a:r>
            <a:r>
              <a:rPr lang="en-US" sz="3200" dirty="0">
                <a:hlinkClick r:id="rId2">
                  <a:extLst>
                    <a:ext uri="{A12FA001-AC4F-418D-AE19-62706E023703}">
                      <ahyp:hlinkClr xmlns:ahyp="http://schemas.microsoft.com/office/drawing/2018/hyperlinkcolor" val="tx"/>
                    </a:ext>
                  </a:extLst>
                </a:hlinkClick>
              </a:rPr>
              <a:t>Camping 't </a:t>
            </a:r>
            <a:r>
              <a:rPr lang="en-US" sz="3200" dirty="0" err="1">
                <a:hlinkClick r:id="rId2">
                  <a:extLst>
                    <a:ext uri="{A12FA001-AC4F-418D-AE19-62706E023703}">
                      <ahyp:hlinkClr xmlns:ahyp="http://schemas.microsoft.com/office/drawing/2018/hyperlinkcolor" val="tx"/>
                    </a:ext>
                  </a:extLst>
                </a:hlinkClick>
              </a:rPr>
              <a:t>Weergors</a:t>
            </a:r>
            <a:r>
              <a:rPr lang="en-US" sz="3200" dirty="0">
                <a:hlinkClick r:id="rId2">
                  <a:extLst>
                    <a:ext uri="{A12FA001-AC4F-418D-AE19-62706E023703}">
                      <ahyp:hlinkClr xmlns:ahyp="http://schemas.microsoft.com/office/drawing/2018/hyperlinkcolor" val="tx"/>
                    </a:ext>
                  </a:extLst>
                </a:hlinkClick>
              </a:rPr>
              <a:t> </a:t>
            </a:r>
            <a:endParaRPr lang="en-IE" sz="3000" b="0" dirty="0"/>
          </a:p>
        </p:txBody>
      </p:sp>
      <p:pic>
        <p:nvPicPr>
          <p:cNvPr id="3" name="Picture Placeholder 2" descr="Book Your Stay at Camping 't Weergors Today | Campsited">
            <a:extLst>
              <a:ext uri="{FF2B5EF4-FFF2-40B4-BE49-F238E27FC236}">
                <a16:creationId xmlns:a16="http://schemas.microsoft.com/office/drawing/2014/main" id="{72F1F7DD-547B-8A08-1FA6-96657E01045E}"/>
              </a:ext>
            </a:extLst>
          </p:cNvPr>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l="558" r="558"/>
          <a:stretch>
            <a:fillRect/>
          </a:stretch>
        </p:blipFill>
        <p:spPr bwMode="auto">
          <a:xfrm>
            <a:off x="7572170" y="1796747"/>
            <a:ext cx="3709988" cy="249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028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E942A-34D4-2F63-7209-4FC8BE2A50B3}"/>
            </a:ext>
          </a:extLst>
        </p:cNvPr>
        <p:cNvGrpSpPr/>
        <p:nvPr/>
      </p:nvGrpSpPr>
      <p:grpSpPr>
        <a:xfrm>
          <a:off x="0" y="0"/>
          <a:ext cx="0" cy="0"/>
          <a:chOff x="0" y="0"/>
          <a:chExt cx="0" cy="0"/>
        </a:xfrm>
      </p:grpSpPr>
      <p:sp>
        <p:nvSpPr>
          <p:cNvPr id="8" name="Flowchart: Data 7">
            <a:extLst>
              <a:ext uri="{FF2B5EF4-FFF2-40B4-BE49-F238E27FC236}">
                <a16:creationId xmlns:a16="http://schemas.microsoft.com/office/drawing/2014/main" id="{D35BB1C6-EDEA-E456-7E88-E16B728806E7}"/>
              </a:ext>
            </a:extLst>
          </p:cNvPr>
          <p:cNvSpPr/>
          <p:nvPr/>
        </p:nvSpPr>
        <p:spPr>
          <a:xfrm>
            <a:off x="341529" y="5797114"/>
            <a:ext cx="6678556" cy="643175"/>
          </a:xfrm>
          <a:prstGeom prst="flowChartInputOutpu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6C8A001B-1B42-C6B5-1134-A0EF9748C43B}"/>
              </a:ext>
            </a:extLst>
          </p:cNvPr>
          <p:cNvSpPr/>
          <p:nvPr/>
        </p:nvSpPr>
        <p:spPr>
          <a:xfrm>
            <a:off x="341529" y="1070411"/>
            <a:ext cx="6678556" cy="4726703"/>
          </a:xfrm>
          <a:prstGeom prst="rect">
            <a:avLst/>
          </a:prstGeom>
          <a:solidFill>
            <a:srgbClr val="459597"/>
          </a:solidFill>
          <a:ln>
            <a:solidFill>
              <a:srgbClr val="414D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4" name="Text Placeholder 4">
            <a:extLst>
              <a:ext uri="{FF2B5EF4-FFF2-40B4-BE49-F238E27FC236}">
                <a16:creationId xmlns:a16="http://schemas.microsoft.com/office/drawing/2014/main" id="{1CA197F7-D684-F490-CF3D-0C9AB259C67D}"/>
              </a:ext>
            </a:extLst>
          </p:cNvPr>
          <p:cNvSpPr txBox="1">
            <a:spLocks/>
          </p:cNvSpPr>
          <p:nvPr/>
        </p:nvSpPr>
        <p:spPr>
          <a:xfrm>
            <a:off x="564621" y="1325184"/>
            <a:ext cx="6392582" cy="15171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None/>
              <a:defRPr sz="2400" b="0" i="0" kern="1200" spc="0">
                <a:solidFill>
                  <a:srgbClr val="0C46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600"/>
              </a:spcAft>
            </a:pPr>
            <a:r>
              <a:rPr lang="en-US" sz="2000" b="1" dirty="0">
                <a:solidFill>
                  <a:schemeClr val="bg1"/>
                </a:solidFill>
              </a:rPr>
              <a:t>Wat ze hebben gedaan: </a:t>
            </a:r>
            <a:r>
              <a:rPr lang="en-IE" sz="2000" dirty="0">
                <a:solidFill>
                  <a:schemeClr val="bg1"/>
                </a:solidFill>
              </a:rPr>
              <a:t>Deze pilot helpt hen te ontdekken wat werkt voor gasten en elders kan worden toegepast. </a:t>
            </a:r>
          </a:p>
          <a:p>
            <a:pPr marL="0" indent="0">
              <a:spcAft>
                <a:spcPts val="600"/>
              </a:spcAft>
            </a:pPr>
            <a:r>
              <a:rPr lang="en-IE" sz="2000" i="1" dirty="0">
                <a:solidFill>
                  <a:schemeClr val="bg1"/>
                </a:solidFill>
              </a:rPr>
              <a:t>(</a:t>
            </a:r>
            <a:r>
              <a:rPr lang="en-IE" sz="2000" b="1" i="1" dirty="0">
                <a:solidFill>
                  <a:schemeClr val="bg1"/>
                </a:solidFill>
              </a:rPr>
              <a:t>Tip: </a:t>
            </a:r>
            <a:r>
              <a:rPr lang="en-IE" sz="2000" i="1" dirty="0">
                <a:solidFill>
                  <a:schemeClr val="bg1"/>
                </a:solidFill>
              </a:rPr>
              <a:t>regionale LAG's keuren vaak dergelijke kleinschalige proefprojecten op het gebied van ecotoerisme goed. </a:t>
            </a:r>
          </a:p>
          <a:p>
            <a:pPr marL="0" indent="0">
              <a:spcAft>
                <a:spcPts val="600"/>
              </a:spcAft>
            </a:pPr>
            <a:r>
              <a:rPr lang="en-US" sz="2000" dirty="0">
                <a:solidFill>
                  <a:schemeClr val="bg1"/>
                </a:solidFill>
              </a:rPr>
              <a:t>Met de subsidie kon een in de natuur geïntegreerde schuilplaats met composttoiletten en een buitenkeuken worden gebouwd, waardoor het gezin kon testen hoe "duurzaam toerisme" in de praktijk werkt. </a:t>
            </a:r>
            <a:r>
              <a:rPr lang="en-US" sz="2000" dirty="0">
                <a:solidFill>
                  <a:schemeClr val="bg1"/>
                </a:solidFill>
                <a:hlinkClick r:id="rId2">
                  <a:extLst>
                    <a:ext uri="{A12FA001-AC4F-418D-AE19-62706E023703}">
                      <ahyp:hlinkClr xmlns:ahyp="http://schemas.microsoft.com/office/drawing/2018/hyperlinkcolor" val="tx"/>
                    </a:ext>
                  </a:extLst>
                </a:hlinkClick>
              </a:rPr>
              <a:t>Bron</a:t>
            </a:r>
            <a:r>
              <a:rPr lang="en-US" sz="2000" dirty="0">
                <a:solidFill>
                  <a:schemeClr val="bg1"/>
                </a:solidFill>
              </a:rPr>
              <a:t> </a:t>
            </a:r>
          </a:p>
          <a:p>
            <a:pPr marL="0" indent="0">
              <a:spcAft>
                <a:spcPts val="600"/>
              </a:spcAft>
            </a:pPr>
            <a:r>
              <a:rPr lang="en-US" sz="2000" dirty="0">
                <a:solidFill>
                  <a:schemeClr val="bg1"/>
                </a:solidFill>
              </a:rPr>
              <a:t>Veel </a:t>
            </a:r>
            <a:r>
              <a:rPr lang="en-US" sz="2000" b="1" dirty="0">
                <a:solidFill>
                  <a:schemeClr val="bg1"/>
                </a:solidFill>
              </a:rPr>
              <a:t>agro-ondernemers of dorpscoöperaties </a:t>
            </a:r>
            <a:r>
              <a:rPr lang="en-US" sz="2000" dirty="0">
                <a:solidFill>
                  <a:schemeClr val="bg1"/>
                </a:solidFill>
              </a:rPr>
              <a:t>maken op vergelijkbare wijze gebruik van PSR- of LEADER-fondsen (vaak tot € 20.000-€ 100.000) om glamping-units, wandelhutten of eco-B&amp;B's toe te voegen.</a:t>
            </a:r>
            <a:r>
              <a:rPr lang="en-US" sz="2200" dirty="0">
                <a:solidFill>
                  <a:schemeClr val="bg1"/>
                </a:solidFill>
              </a:rPr>
              <a:t> </a:t>
            </a:r>
            <a:r>
              <a:rPr lang="en-US" sz="2200" i="1" dirty="0">
                <a:solidFill>
                  <a:schemeClr val="bg1"/>
                </a:solidFill>
              </a:rPr>
              <a:t>Foto's van </a:t>
            </a:r>
            <a:r>
              <a:rPr lang="en-US" sz="2200" i="1" dirty="0" err="1">
                <a:solidFill>
                  <a:schemeClr val="bg1"/>
                </a:solidFill>
              </a:rPr>
              <a:t>Camping 't Weergors</a:t>
            </a:r>
            <a:r>
              <a:rPr lang="en-US" sz="2200" dirty="0">
                <a:solidFill>
                  <a:schemeClr val="bg1"/>
                </a:solidFill>
              </a:rPr>
              <a:t>.</a:t>
            </a:r>
          </a:p>
          <a:p>
            <a:pPr marL="0" indent="0">
              <a:spcAft>
                <a:spcPts val="600"/>
              </a:spcAft>
            </a:pPr>
            <a:endParaRPr lang="en-US" sz="2200" dirty="0">
              <a:solidFill>
                <a:schemeClr val="bg1"/>
              </a:solidFill>
            </a:endParaRPr>
          </a:p>
          <a:p>
            <a:pPr marL="0" indent="0">
              <a:spcAft>
                <a:spcPts val="600"/>
              </a:spcAft>
            </a:pPr>
            <a:endParaRPr lang="en-US" sz="2200" dirty="0">
              <a:solidFill>
                <a:schemeClr val="bg1"/>
              </a:solidFill>
            </a:endParaRPr>
          </a:p>
          <a:p>
            <a:pPr marL="0" indent="0">
              <a:spcAft>
                <a:spcPts val="600"/>
              </a:spcAft>
            </a:pPr>
            <a:endParaRPr lang="en-US" sz="2200" dirty="0">
              <a:solidFill>
                <a:schemeClr val="bg1"/>
              </a:solidFill>
            </a:endParaRPr>
          </a:p>
        </p:txBody>
      </p:sp>
      <p:sp>
        <p:nvSpPr>
          <p:cNvPr id="25" name="Text Placeholder 11">
            <a:extLst>
              <a:ext uri="{FF2B5EF4-FFF2-40B4-BE49-F238E27FC236}">
                <a16:creationId xmlns:a16="http://schemas.microsoft.com/office/drawing/2014/main" id="{336AE49B-26EB-8F99-2DDF-44401B532958}"/>
              </a:ext>
            </a:extLst>
          </p:cNvPr>
          <p:cNvSpPr txBox="1">
            <a:spLocks/>
          </p:cNvSpPr>
          <p:nvPr/>
        </p:nvSpPr>
        <p:spPr>
          <a:xfrm>
            <a:off x="341529" y="131401"/>
            <a:ext cx="11060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lang="en-US" sz="2400" b="1" i="0" kern="1200" dirty="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600" dirty="0">
                <a:solidFill>
                  <a:srgbClr val="459597"/>
                </a:solidFill>
              </a:rPr>
              <a:t>Casestudy: </a:t>
            </a:r>
            <a:r>
              <a:rPr lang="en-US" sz="3200" dirty="0">
                <a:hlinkClick r:id="rId3">
                  <a:extLst>
                    <a:ext uri="{A12FA001-AC4F-418D-AE19-62706E023703}">
                      <ahyp:hlinkClr xmlns:ahyp="http://schemas.microsoft.com/office/drawing/2018/hyperlinkcolor" val="tx"/>
                    </a:ext>
                  </a:extLst>
                </a:hlinkClick>
              </a:rPr>
              <a:t>Camping 't </a:t>
            </a:r>
            <a:r>
              <a:rPr lang="en-US" sz="3200" dirty="0" err="1">
                <a:hlinkClick r:id="rId3">
                  <a:extLst>
                    <a:ext uri="{A12FA001-AC4F-418D-AE19-62706E023703}">
                      <ahyp:hlinkClr xmlns:ahyp="http://schemas.microsoft.com/office/drawing/2018/hyperlinkcolor" val="tx"/>
                    </a:ext>
                  </a:extLst>
                </a:hlinkClick>
              </a:rPr>
              <a:t>Weergors</a:t>
            </a:r>
            <a:r>
              <a:rPr lang="en-US" sz="3200" dirty="0">
                <a:hlinkClick r:id="rId3">
                  <a:extLst>
                    <a:ext uri="{A12FA001-AC4F-418D-AE19-62706E023703}">
                      <ahyp:hlinkClr xmlns:ahyp="http://schemas.microsoft.com/office/drawing/2018/hyperlinkcolor" val="tx"/>
                    </a:ext>
                  </a:extLst>
                </a:hlinkClick>
              </a:rPr>
              <a:t> </a:t>
            </a:r>
            <a:endParaRPr lang="en-IE" sz="3000" b="0" dirty="0"/>
          </a:p>
        </p:txBody>
      </p:sp>
      <p:pic>
        <p:nvPicPr>
          <p:cNvPr id="4" name="Picture 4" descr="Camping 't Weergors - Open Camping Dag">
            <a:extLst>
              <a:ext uri="{FF2B5EF4-FFF2-40B4-BE49-F238E27FC236}">
                <a16:creationId xmlns:a16="http://schemas.microsoft.com/office/drawing/2014/main" id="{7FB4BC69-726C-2FF4-D8B8-B2E2AFDDF623}"/>
              </a:ext>
            </a:extLst>
          </p:cNvPr>
          <p:cNvPicPr>
            <a:picLocks noGrp="1" noChangeAspect="1" noChangeArrowheads="1"/>
          </p:cNvPicPr>
          <p:nvPr>
            <p:ph type="pic" sz="quarter" idx="13"/>
          </p:nvPr>
        </p:nvPicPr>
        <p:blipFill>
          <a:blip r:embed="rId4">
            <a:extLst>
              <a:ext uri="{28A0092B-C50C-407E-A947-70E740481C1C}">
                <a14:useLocalDpi xmlns:a14="http://schemas.microsoft.com/office/drawing/2010/main" val="0"/>
              </a:ext>
            </a:extLst>
          </a:blip>
          <a:srcRect l="499" r="499"/>
          <a:stretch>
            <a:fillRect/>
          </a:stretch>
        </p:blipFill>
        <p:spPr bwMode="auto">
          <a:xfrm>
            <a:off x="7470775" y="1917700"/>
            <a:ext cx="3709988" cy="2498725"/>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2" name="Picture 1" descr="Co-funded by the European Union logo in png for web usage">
            <a:extLst>
              <a:ext uri="{FF2B5EF4-FFF2-40B4-BE49-F238E27FC236}">
                <a16:creationId xmlns:a16="http://schemas.microsoft.com/office/drawing/2014/main" id="{E8AF4F73-5288-0A7E-DDA4-5EF3D57CB14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38472" y="6319087"/>
            <a:ext cx="1530819" cy="319792"/>
          </a:xfrm>
          <a:prstGeom prst="rect">
            <a:avLst/>
          </a:prstGeom>
          <a:noFill/>
          <a:ln>
            <a:noFill/>
          </a:ln>
        </p:spPr>
      </p:pic>
      <p:sp>
        <p:nvSpPr>
          <p:cNvPr id="3" name="Rectangle 2">
            <a:extLst>
              <a:ext uri="{FF2B5EF4-FFF2-40B4-BE49-F238E27FC236}">
                <a16:creationId xmlns:a16="http://schemas.microsoft.com/office/drawing/2014/main" id="{51CF2CBA-C222-9EFF-82AD-FD6ADB305FB9}"/>
              </a:ext>
            </a:extLst>
          </p:cNvPr>
          <p:cNvSpPr/>
          <p:nvPr/>
        </p:nvSpPr>
        <p:spPr>
          <a:xfrm>
            <a:off x="7638579" y="6172601"/>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verantwoordelijk worden gehouden.</a:t>
            </a:r>
          </a:p>
        </p:txBody>
      </p:sp>
      <p:grpSp>
        <p:nvGrpSpPr>
          <p:cNvPr id="5" name="Group 4">
            <a:extLst>
              <a:ext uri="{FF2B5EF4-FFF2-40B4-BE49-F238E27FC236}">
                <a16:creationId xmlns:a16="http://schemas.microsoft.com/office/drawing/2014/main" id="{A0F203B2-C774-CEC4-97AA-1BF5060889DB}"/>
              </a:ext>
            </a:extLst>
          </p:cNvPr>
          <p:cNvGrpSpPr/>
          <p:nvPr/>
        </p:nvGrpSpPr>
        <p:grpSpPr>
          <a:xfrm>
            <a:off x="10703536" y="5359779"/>
            <a:ext cx="1307461" cy="742180"/>
            <a:chOff x="340586" y="8789227"/>
            <a:chExt cx="1307461" cy="742180"/>
          </a:xfrm>
        </p:grpSpPr>
        <p:sp>
          <p:nvSpPr>
            <p:cNvPr id="6" name="Rectangle 5">
              <a:extLst>
                <a:ext uri="{FF2B5EF4-FFF2-40B4-BE49-F238E27FC236}">
                  <a16:creationId xmlns:a16="http://schemas.microsoft.com/office/drawing/2014/main" id="{91C9DC73-E573-99AA-780A-135308F7384B}"/>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5B5D890D-2C8D-A6F6-F4C8-C1153ECD739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23652533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474516A-8BFC-45FB-A18A-0282A07C42FA}"/>
</file>

<file path=customXml/itemProps2.xml><?xml version="1.0" encoding="utf-8"?>
<ds:datastoreItem xmlns:ds="http://schemas.openxmlformats.org/officeDocument/2006/customXml" ds:itemID="{77DEE2CB-EB18-4BE0-8BF9-8F2789726900}"/>
</file>

<file path=customXml/itemProps3.xml><?xml version="1.0" encoding="utf-8"?>
<ds:datastoreItem xmlns:ds="http://schemas.openxmlformats.org/officeDocument/2006/customXml" ds:itemID="{147568DB-08D7-4ACF-886D-52703922881E}"/>
</file>

<file path=docProps/app.xml><?xml version="1.0" encoding="utf-8"?>
<Properties xmlns="http://schemas.openxmlformats.org/officeDocument/2006/extended-properties" xmlns:vt="http://schemas.openxmlformats.org/officeDocument/2006/docPropsVTypes">
  <Template/>
  <TotalTime>13589</TotalTime>
  <Words>419</Words>
  <Application>Microsoft Office PowerPoint</Application>
  <PresentationFormat>Widescreen</PresentationFormat>
  <Paragraphs>26</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docId:273617B9D9ACDDB737E4C661D8AEFD84</cp:keywords>
  <cp:lastModifiedBy>Radu Mihailescu</cp:lastModifiedBy>
  <cp:revision>565</cp:revision>
  <dcterms:created xsi:type="dcterms:W3CDTF">2020-10-14T13:32:04Z</dcterms:created>
  <dcterms:modified xsi:type="dcterms:W3CDTF">2026-02-11T16:24:17Z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