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16" r:id="rId4"/>
  </p:sldMasterIdLst>
  <p:notesMasterIdLst>
    <p:notesMasterId r:id="rId10"/>
  </p:notesMasterIdLst>
  <p:sldIdLst>
    <p:sldId id="6445" r:id="rId5"/>
    <p:sldId id="6446" r:id="rId6"/>
    <p:sldId id="6447" r:id="rId7"/>
    <p:sldId id="6514" r:id="rId8"/>
    <p:sldId id="4337"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DEE7B43-E15E-DDBC-E647-F7CDA4D2A392}" name="Catriona.Murphy" initials="Ca" userId="S::catriona.murphy_tus.ie#ext#@reiknistofnun.onmicrosoft.com::8b535ec4-35cb-43c7-9541-bb97663a9aec" providerId="AD"/>
  <p188:author id="{1450D1C3-813B-B09B-BB4C-66AE08CDB7A6}" name="Lucia Tomassini" initials="LT" userId="S::lucia.tomassini@nhlstenden.com::f7f3da5d-b0ad-45c9-9cb4-3963a74d6a4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4141"/>
    <a:srgbClr val="000000"/>
    <a:srgbClr val="EC7C69"/>
    <a:srgbClr val="459597"/>
    <a:srgbClr val="82CCCA"/>
    <a:srgbClr val="E5BEAC"/>
    <a:srgbClr val="0C4659"/>
    <a:srgbClr val="FBA63B"/>
    <a:srgbClr val="F6BF8C"/>
    <a:srgbClr val="F1B4A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65"/>
  </p:normalViewPr>
  <p:slideViewPr>
    <p:cSldViewPr snapToGrid="0">
      <p:cViewPr varScale="1">
        <p:scale>
          <a:sx n="105" d="100"/>
          <a:sy n="105" d="100"/>
        </p:scale>
        <p:origin x="79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6"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du Mihailescu" userId="a6afa5e9-88c0-4259-a590-ad97794e2da2" providerId="ADAL" clId="{CEF68D3B-FAA4-44A8-A4DB-5A1902C1C89C}"/>
    <pc:docChg chg="modSld">
      <pc:chgData name="Radu Mihailescu" userId="a6afa5e9-88c0-4259-a590-ad97794e2da2" providerId="ADAL" clId="{CEF68D3B-FAA4-44A8-A4DB-5A1902C1C89C}" dt="2026-02-11T15:28:03.789" v="3" actId="14100"/>
      <pc:docMkLst>
        <pc:docMk/>
      </pc:docMkLst>
      <pc:sldChg chg="modSp mod">
        <pc:chgData name="Radu Mihailescu" userId="a6afa5e9-88c0-4259-a590-ad97794e2da2" providerId="ADAL" clId="{CEF68D3B-FAA4-44A8-A4DB-5A1902C1C89C}" dt="2026-02-11T15:28:03.789" v="3" actId="14100"/>
        <pc:sldMkLst>
          <pc:docMk/>
          <pc:sldMk cId="3614584931" sldId="6446"/>
        </pc:sldMkLst>
        <pc:spChg chg="mod">
          <ac:chgData name="Radu Mihailescu" userId="a6afa5e9-88c0-4259-a590-ad97794e2da2" providerId="ADAL" clId="{CEF68D3B-FAA4-44A8-A4DB-5A1902C1C89C}" dt="2026-02-11T15:27:49.212" v="0" actId="1076"/>
          <ac:spMkLst>
            <pc:docMk/>
            <pc:sldMk cId="3614584931" sldId="6446"/>
            <ac:spMk id="5" creationId="{AAF06024-6F6C-9160-25BE-31E3B1250425}"/>
          </ac:spMkLst>
        </pc:spChg>
        <pc:spChg chg="mod">
          <ac:chgData name="Radu Mihailescu" userId="a6afa5e9-88c0-4259-a590-ad97794e2da2" providerId="ADAL" clId="{CEF68D3B-FAA4-44A8-A4DB-5A1902C1C89C}" dt="2026-02-11T15:27:55.036" v="1" actId="1076"/>
          <ac:spMkLst>
            <pc:docMk/>
            <pc:sldMk cId="3614584931" sldId="6446"/>
            <ac:spMk id="16" creationId="{2593BBE9-B783-6826-009C-90EAF0A776E1}"/>
          </ac:spMkLst>
        </pc:spChg>
        <pc:spChg chg="mod">
          <ac:chgData name="Radu Mihailescu" userId="a6afa5e9-88c0-4259-a590-ad97794e2da2" providerId="ADAL" clId="{CEF68D3B-FAA4-44A8-A4DB-5A1902C1C89C}" dt="2026-02-11T15:28:03.789" v="3" actId="14100"/>
          <ac:spMkLst>
            <pc:docMk/>
            <pc:sldMk cId="3614584931" sldId="6446"/>
            <ac:spMk id="22" creationId="{193BCCEB-A36F-F45A-6921-82EA93CED68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2/11/2026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4BE5DE82-CF29-044D-9158-06A811149881}" type="slidenum">
              <a:rPr lang="en-US" smtClean="0"/>
              <a:t>1</a:t>
            </a:fld>
            <a:endParaRPr lang="en-US"/>
          </a:p>
        </p:txBody>
      </p:sp>
    </p:spTree>
    <p:extLst>
      <p:ext uri="{BB962C8B-B14F-4D97-AF65-F5344CB8AC3E}">
        <p14:creationId xmlns:p14="http://schemas.microsoft.com/office/powerpoint/2010/main" val="25097609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149390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a:p>
          <a:p>
            <a:r>
              <a:rPr lang="en-US"/>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357253083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4942369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8335645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6899299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923" r:id="rId1"/>
    <p:sldLayoutId id="2147483924" r:id="rId2"/>
    <p:sldLayoutId id="2147483926" r:id="rId3"/>
    <p:sldLayoutId id="2147483929" r:id="rId4"/>
    <p:sldLayoutId id="2147483930"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cabiner.com/" TargetMode="External"/><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hyperlink" Target="https://creativecommons.org/licenses/by-sa/4.0/?ref=chooser-v1" TargetMode="External"/><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www.youtube.com/watch?v=ZqE5xanR1sg" TargetMode="Externa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hyperlink" Target="https://www.youtube.com/watch?v=Nvk8iKjfBWM"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E1D523-467A-60D3-A08A-61475A8EE23A}"/>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345D52CB-F447-9E68-E6B1-7BFD0CBDDB9F}"/>
              </a:ext>
            </a:extLst>
          </p:cNvPr>
          <p:cNvSpPr>
            <a:spLocks noGrp="1"/>
          </p:cNvSpPr>
          <p:nvPr>
            <p:ph type="body" sz="quarter" idx="18"/>
          </p:nvPr>
        </p:nvSpPr>
        <p:spPr>
          <a:xfrm>
            <a:off x="599571" y="4919936"/>
            <a:ext cx="3219954" cy="1049221"/>
          </a:xfrm>
        </p:spPr>
        <p:txBody>
          <a:bodyPr/>
          <a:lstStyle/>
          <a:p>
            <a:pPr>
              <a:lnSpc>
                <a:spcPct val="100000"/>
              </a:lnSpc>
            </a:pPr>
            <a:r>
              <a:t>Cabiner, Nederland</a:t>
            </a:r>
            <a:endParaRPr lang="en-GB" dirty="0"/>
          </a:p>
        </p:txBody>
      </p:sp>
      <p:sp>
        <p:nvSpPr>
          <p:cNvPr id="4" name="Text Placeholder 3">
            <a:extLst>
              <a:ext uri="{FF2B5EF4-FFF2-40B4-BE49-F238E27FC236}">
                <a16:creationId xmlns:a16="http://schemas.microsoft.com/office/drawing/2014/main" id="{66BED652-62F2-9FF1-D75A-A5374EBCB75B}"/>
              </a:ext>
            </a:extLst>
          </p:cNvPr>
          <p:cNvSpPr>
            <a:spLocks noGrp="1"/>
          </p:cNvSpPr>
          <p:nvPr>
            <p:ph type="body" sz="quarter" idx="19"/>
          </p:nvPr>
        </p:nvSpPr>
        <p:spPr>
          <a:xfrm>
            <a:off x="616370" y="3985017"/>
            <a:ext cx="2917405" cy="385564"/>
          </a:xfrm>
        </p:spPr>
        <p:txBody>
          <a:bodyPr/>
          <a:lstStyle/>
          <a:p>
            <a:r>
              <a:t>Casestudy</a:t>
            </a:r>
          </a:p>
        </p:txBody>
      </p:sp>
      <p:sp>
        <p:nvSpPr>
          <p:cNvPr id="7" name="Slide Number Placeholder 5">
            <a:extLst>
              <a:ext uri="{FF2B5EF4-FFF2-40B4-BE49-F238E27FC236}">
                <a16:creationId xmlns:a16="http://schemas.microsoft.com/office/drawing/2014/main" id="{C7C082AE-5DB8-E89F-682D-A77474DA8F16}"/>
              </a:ext>
            </a:extLst>
          </p:cNvPr>
          <p:cNvSpPr>
            <a:spLocks noGrp="1"/>
          </p:cNvSpPr>
          <p:nvPr>
            <p:ph type="sldNum" sz="quarter" idx="4"/>
          </p:nvPr>
        </p:nvSpPr>
        <p:spPr>
          <a:prstGeom prst="rect">
            <a:avLst/>
          </a:prstGeom>
        </p:spPr>
        <p:txBody>
          <a:bodyPr vert="horz" lIns="91440" tIns="45720" rIns="91440" bIns="4572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1</a:t>
            </a:fld>
            <a:endParaRPr lang="fr-CA"/>
          </a:p>
        </p:txBody>
      </p:sp>
      <p:sp>
        <p:nvSpPr>
          <p:cNvPr id="5" name="Text Placeholder 4">
            <a:extLst>
              <a:ext uri="{FF2B5EF4-FFF2-40B4-BE49-F238E27FC236}">
                <a16:creationId xmlns:a16="http://schemas.microsoft.com/office/drawing/2014/main" id="{BBD61CE5-F644-7793-8AC9-47545204253B}"/>
              </a:ext>
            </a:extLst>
          </p:cNvPr>
          <p:cNvSpPr>
            <a:spLocks noGrp="1"/>
          </p:cNvSpPr>
          <p:nvPr>
            <p:ph type="body" sz="quarter" idx="21"/>
          </p:nvPr>
        </p:nvSpPr>
        <p:spPr>
          <a:xfrm>
            <a:off x="7735481" y="257177"/>
            <a:ext cx="4142194" cy="5147782"/>
          </a:xfrm>
        </p:spPr>
        <p:txBody>
          <a:bodyPr/>
          <a:lstStyle/>
          <a:p>
            <a:pPr>
              <a:spcAft>
                <a:spcPts val="600"/>
              </a:spcAft>
              <a:defRPr sz="2600"/>
            </a:pPr>
            <a:r>
              <a:rPr b="1">
                <a:solidFill>
                  <a:srgbClr val="EC7C69"/>
                </a:solidFill>
              </a:rPr>
              <a:t>Type accommodatie: </a:t>
            </a:r>
            <a:r>
              <a:t>Zelfvoorzienende hut in de natuur</a:t>
            </a:r>
          </a:p>
          <a:p>
            <a:pPr>
              <a:spcAft>
                <a:spcPts val="600"/>
              </a:spcAft>
            </a:pPr>
            <a:endParaRPr lang="en-US" sz="2600" dirty="0">
              <a:solidFill>
                <a:srgbClr val="414141"/>
              </a:solidFill>
            </a:endParaRPr>
          </a:p>
          <a:p>
            <a:pPr>
              <a:spcAft>
                <a:spcPts val="600"/>
              </a:spcAft>
              <a:defRPr sz="2400"/>
            </a:pPr>
            <a:r>
              <a:rPr b="1">
                <a:solidFill>
                  <a:srgbClr val="EC7C69"/>
                </a:solidFill>
              </a:rPr>
              <a:t>Verbinding met natuurlijke omgeving en wandelpaden:</a:t>
            </a:r>
            <a:r>
              <a:rPr>
                <a:solidFill>
                  <a:srgbClr val="EC7C69"/>
                </a:solidFill>
              </a:rPr>
              <a:t> </a:t>
            </a:r>
            <a:r>
              <a:rPr>
                <a:solidFill>
                  <a:srgbClr val="414141"/>
                </a:solidFill>
              </a:rPr>
              <a:t>Cabiner is een netwerk van off-grid hutten op de mooiste plekjes van de Nederlandse natuur.</a:t>
            </a:r>
          </a:p>
        </p:txBody>
      </p:sp>
      <p:sp>
        <p:nvSpPr>
          <p:cNvPr id="6" name="Text Placeholder 5">
            <a:extLst>
              <a:ext uri="{FF2B5EF4-FFF2-40B4-BE49-F238E27FC236}">
                <a16:creationId xmlns:a16="http://schemas.microsoft.com/office/drawing/2014/main" id="{BAEFA900-E439-A650-578C-A7D2033EB2EE}"/>
              </a:ext>
            </a:extLst>
          </p:cNvPr>
          <p:cNvSpPr>
            <a:spLocks noGrp="1"/>
          </p:cNvSpPr>
          <p:nvPr>
            <p:ph type="body" sz="quarter" idx="66"/>
          </p:nvPr>
        </p:nvSpPr>
        <p:spPr/>
        <p:txBody>
          <a:bodyPr/>
          <a:lstStyle/>
          <a:p>
            <a:r>
              <a:t>Fotocredit: Cabiner</a:t>
            </a:r>
            <a:endParaRPr lang="en-GB"/>
          </a:p>
        </p:txBody>
      </p:sp>
      <p:sp>
        <p:nvSpPr>
          <p:cNvPr id="10" name="TextBox 9">
            <a:extLst>
              <a:ext uri="{FF2B5EF4-FFF2-40B4-BE49-F238E27FC236}">
                <a16:creationId xmlns:a16="http://schemas.microsoft.com/office/drawing/2014/main" id="{BBA22D6C-50D8-478E-20F5-3DE0F7D08A9D}"/>
              </a:ext>
            </a:extLst>
          </p:cNvPr>
          <p:cNvSpPr txBox="1"/>
          <p:nvPr/>
        </p:nvSpPr>
        <p:spPr>
          <a:xfrm>
            <a:off x="4333690" y="4768828"/>
            <a:ext cx="6186826" cy="769441"/>
          </a:xfrm>
          <a:prstGeom prst="rect">
            <a:avLst/>
          </a:prstGeom>
          <a:noFill/>
        </p:spPr>
        <p:txBody>
          <a:bodyPr wrap="square">
            <a:spAutoFit/>
          </a:bodyPr>
          <a:lstStyle/>
          <a:p>
            <a:pPr>
              <a:defRPr sz="2200">
                <a:solidFill>
                  <a:srgbClr val="414141"/>
                </a:solidFill>
              </a:defRPr>
            </a:pPr>
            <a:r>
              <a:rPr b="1"/>
              <a:t>Informatiebronnen: </a:t>
            </a:r>
            <a:r>
              <a:t>Zelfvoorzienende hut in de Nederlandse natuur </a:t>
            </a:r>
          </a:p>
          <a:p>
            <a:pPr>
              <a:defRPr sz="2200"/>
            </a:pPr>
            <a:r>
              <a:rPr b="1">
                <a:solidFill>
                  <a:srgbClr val="414141"/>
                </a:solidFill>
              </a:rPr>
              <a:t>Website: </a:t>
            </a:r>
            <a:r>
              <a:rPr>
                <a:solidFill>
                  <a:srgbClr val="459597"/>
                </a:solidFill>
                <a:hlinkClick r:id="rId3"/>
              </a:rPr>
              <a:t>https://www.cabiner.com</a:t>
            </a:r>
            <a:r>
              <a:rPr>
                <a:solidFill>
                  <a:srgbClr val="459597"/>
                </a:solidFill>
              </a:rPr>
              <a:t> </a:t>
            </a:r>
          </a:p>
        </p:txBody>
      </p:sp>
      <p:pic>
        <p:nvPicPr>
          <p:cNvPr id="14" name="Picture Placeholder 13">
            <a:extLst>
              <a:ext uri="{FF2B5EF4-FFF2-40B4-BE49-F238E27FC236}">
                <a16:creationId xmlns:a16="http://schemas.microsoft.com/office/drawing/2014/main" id="{178E31C3-C721-BF71-0ED5-6FF744646AC3}"/>
              </a:ext>
            </a:extLst>
          </p:cNvPr>
          <p:cNvPicPr>
            <a:picLocks noGrp="1" noChangeAspect="1"/>
          </p:cNvPicPr>
          <p:nvPr>
            <p:ph type="pic" sz="quarter" idx="34"/>
          </p:nvPr>
        </p:nvPicPr>
        <p:blipFill>
          <a:blip r:embed="rId4"/>
          <a:srcRect l="12852" r="12852"/>
          <a:stretch/>
        </p:blipFill>
        <p:spPr>
          <a:xfrm>
            <a:off x="7089" y="257177"/>
            <a:ext cx="7575621" cy="4331221"/>
          </a:xfrm>
        </p:spPr>
      </p:pic>
      <p:pic>
        <p:nvPicPr>
          <p:cNvPr id="2" name="Picture 1" descr="Co-funded by the European Union logo in png for web usage">
            <a:extLst>
              <a:ext uri="{FF2B5EF4-FFF2-40B4-BE49-F238E27FC236}">
                <a16:creationId xmlns:a16="http://schemas.microsoft.com/office/drawing/2014/main" id="{99CF7207-83D1-0394-DEDE-F247631D0CD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740492" y="6311643"/>
            <a:ext cx="1530819" cy="319792"/>
          </a:xfrm>
          <a:prstGeom prst="rect">
            <a:avLst/>
          </a:prstGeom>
          <a:noFill/>
          <a:ln>
            <a:noFill/>
          </a:ln>
        </p:spPr>
      </p:pic>
      <p:sp>
        <p:nvSpPr>
          <p:cNvPr id="8" name="Rectangle 7">
            <a:extLst>
              <a:ext uri="{FF2B5EF4-FFF2-40B4-BE49-F238E27FC236}">
                <a16:creationId xmlns:a16="http://schemas.microsoft.com/office/drawing/2014/main" id="{B1D81CC2-16AD-4677-A781-15747DDF2F4C}"/>
              </a:ext>
            </a:extLst>
          </p:cNvPr>
          <p:cNvSpPr/>
          <p:nvPr/>
        </p:nvSpPr>
        <p:spPr>
          <a:xfrm>
            <a:off x="7240599" y="6165157"/>
            <a:ext cx="4292836" cy="553998"/>
          </a:xfrm>
          <a:prstGeom prst="rect">
            <a:avLst/>
          </a:prstGeom>
        </p:spPr>
        <p:txBody>
          <a:bodyPr wrap="square">
            <a:spAutoFit/>
          </a:bodyPr>
          <a:lstStyle/>
          <a:p>
            <a:pPr algn="just">
              <a:lnSpc>
                <a:spcPts val="880"/>
              </a:lnSpc>
              <a:defRPr sz="800">
                <a:solidFill>
                  <a:schemeClr val="tx1"/>
                </a:solidFill>
                <a:latin typeface="+mj-lt"/>
              </a:defRPr>
            </a:pPr>
            <a:r>
              <a:t>Gefinancierd door de Europese Unie. De geuite meningen en opvattingen zijn echter uitsluitend die van de auteur(s) en komen niet noodzakelijkerwijs overeen met die van de Europese Unie of het Europees Uitvoerend Agentschap onderwijs en cultuur (EACEA). Noch de Europese Unie, noch het EACEA kan er verantwoordelijk voor worden gehouden.</a:t>
            </a:r>
          </a:p>
        </p:txBody>
      </p:sp>
      <p:grpSp>
        <p:nvGrpSpPr>
          <p:cNvPr id="9" name="Group 8">
            <a:extLst>
              <a:ext uri="{FF2B5EF4-FFF2-40B4-BE49-F238E27FC236}">
                <a16:creationId xmlns:a16="http://schemas.microsoft.com/office/drawing/2014/main" id="{E283D1E1-0274-AE5B-0A51-76F18C92F326}"/>
              </a:ext>
            </a:extLst>
          </p:cNvPr>
          <p:cNvGrpSpPr/>
          <p:nvPr/>
        </p:nvGrpSpPr>
        <p:grpSpPr>
          <a:xfrm>
            <a:off x="4336708" y="5872588"/>
            <a:ext cx="1307461" cy="742180"/>
            <a:chOff x="340586" y="8789227"/>
            <a:chExt cx="1307461" cy="742180"/>
          </a:xfrm>
        </p:grpSpPr>
        <p:sp>
          <p:nvSpPr>
            <p:cNvPr id="11" name="Rectangle 10">
              <a:extLst>
                <a:ext uri="{FF2B5EF4-FFF2-40B4-BE49-F238E27FC236}">
                  <a16:creationId xmlns:a16="http://schemas.microsoft.com/office/drawing/2014/main" id="{77906B74-489A-AFA9-CF5B-FA8316481E07}"/>
                </a:ext>
              </a:extLst>
            </p:cNvPr>
            <p:cNvSpPr/>
            <p:nvPr userDrawn="1"/>
          </p:nvSpPr>
          <p:spPr>
            <a:xfrm>
              <a:off x="340586" y="8789227"/>
              <a:ext cx="1307461" cy="369332"/>
            </a:xfrm>
            <a:prstGeom prst="rect">
              <a:avLst/>
            </a:prstGeom>
          </p:spPr>
          <p:txBody>
            <a:bodyPr wrap="square" anchor="ctr">
              <a:spAutoFit/>
            </a:bodyPr>
            <a:lstStyle/>
            <a:p>
              <a:pPr algn="just">
                <a:defRPr sz="900" b="1">
                  <a:solidFill>
                    <a:schemeClr val="tx1"/>
                  </a:solidFill>
                  <a:latin typeface="+mj-lt"/>
                </a:defRPr>
              </a:pPr>
              <a:r>
                <a:t>EPIC STAYS is gelicentieerd </a:t>
              </a:r>
            </a:p>
            <a:p>
              <a:pPr algn="just">
                <a:defRPr sz="900" b="1">
                  <a:latin typeface="+mj-lt"/>
                </a:defRPr>
              </a:pPr>
              <a:r>
                <a:rPr>
                  <a:solidFill>
                    <a:schemeClr val="tx1"/>
                  </a:solidFill>
                </a:rPr>
                <a:t>onder </a:t>
              </a:r>
              <a:r>
                <a:rPr>
                  <a:solidFill>
                    <a:srgbClr val="459597"/>
                  </a:solidFill>
                  <a:hlinkClick r:id="rId6">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2" name="Picture 11">
              <a:extLst>
                <a:ext uri="{FF2B5EF4-FFF2-40B4-BE49-F238E27FC236}">
                  <a16:creationId xmlns:a16="http://schemas.microsoft.com/office/drawing/2014/main" id="{E2DCC864-08FA-ECBA-1D91-25A69914403E}"/>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4111273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CE0B00-6D4E-9DA8-5018-6389B5903D0E}"/>
            </a:ext>
          </a:extLst>
        </p:cNvPr>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923E3D45-8C3E-D219-49AC-338B2F020F4C}"/>
              </a:ext>
            </a:extLst>
          </p:cNvPr>
          <p:cNvSpPr>
            <a:spLocks noGrp="1"/>
          </p:cNvSpPr>
          <p:nvPr>
            <p:ph type="sldNum" sz="quarter" idx="4"/>
          </p:nvPr>
        </p:nvSpPr>
        <p:spPr>
          <a:prstGeom prst="rect">
            <a:avLst/>
          </a:prstGeom>
        </p:spPr>
        <p:txBody>
          <a:bodyPr vert="horz" lIns="91440" tIns="45720" rIns="91440" bIns="4572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2</a:t>
            </a:fld>
            <a:endParaRPr lang="fr-CA"/>
          </a:p>
        </p:txBody>
      </p:sp>
      <p:sp>
        <p:nvSpPr>
          <p:cNvPr id="5" name="Text Placeholder 4">
            <a:extLst>
              <a:ext uri="{FF2B5EF4-FFF2-40B4-BE49-F238E27FC236}">
                <a16:creationId xmlns:a16="http://schemas.microsoft.com/office/drawing/2014/main" id="{AAF06024-6F6C-9160-25BE-31E3B1250425}"/>
              </a:ext>
            </a:extLst>
          </p:cNvPr>
          <p:cNvSpPr>
            <a:spLocks noGrp="1"/>
          </p:cNvSpPr>
          <p:nvPr>
            <p:ph type="body" sz="quarter" idx="16"/>
          </p:nvPr>
        </p:nvSpPr>
        <p:spPr>
          <a:xfrm>
            <a:off x="520464" y="165589"/>
            <a:ext cx="4726115" cy="803654"/>
          </a:xfrm>
          <a:prstGeom prst="rect">
            <a:avLst/>
          </a:prstGeom>
        </p:spPr>
        <p:txBody>
          <a:bodyPr/>
          <a:lstStyle/>
          <a:p>
            <a:r>
              <a:rPr dirty="0" err="1"/>
              <a:t>Klik</a:t>
            </a:r>
            <a:r>
              <a:rPr dirty="0"/>
              <a:t> om video's </a:t>
            </a:r>
            <a:r>
              <a:rPr dirty="0" err="1"/>
              <a:t>te</a:t>
            </a:r>
            <a:r>
              <a:rPr dirty="0"/>
              <a:t> </a:t>
            </a:r>
            <a:r>
              <a:rPr dirty="0" err="1"/>
              <a:t>bekijken</a:t>
            </a:r>
            <a:endParaRPr dirty="0"/>
          </a:p>
        </p:txBody>
      </p:sp>
      <p:cxnSp>
        <p:nvCxnSpPr>
          <p:cNvPr id="2" name="Straight Connector 1">
            <a:extLst>
              <a:ext uri="{FF2B5EF4-FFF2-40B4-BE49-F238E27FC236}">
                <a16:creationId xmlns:a16="http://schemas.microsoft.com/office/drawing/2014/main" id="{28C14F03-ED70-3EC7-0763-EC443BA6D439}"/>
              </a:ext>
            </a:extLst>
          </p:cNvPr>
          <p:cNvCxnSpPr>
            <a:cxnSpLocks/>
          </p:cNvCxnSpPr>
          <p:nvPr/>
        </p:nvCxnSpPr>
        <p:spPr>
          <a:xfrm>
            <a:off x="0" y="1240770"/>
            <a:ext cx="32221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0" name="Text Placeholder 4">
            <a:extLst>
              <a:ext uri="{FF2B5EF4-FFF2-40B4-BE49-F238E27FC236}">
                <a16:creationId xmlns:a16="http://schemas.microsoft.com/office/drawing/2014/main" id="{44E7A9A3-7785-A766-6346-997E2919A7A2}"/>
              </a:ext>
            </a:extLst>
          </p:cNvPr>
          <p:cNvSpPr>
            <a:spLocks noGrp="1"/>
          </p:cNvSpPr>
          <p:nvPr>
            <p:ph type="body" sz="quarter" idx="18"/>
          </p:nvPr>
        </p:nvSpPr>
        <p:spPr>
          <a:xfrm>
            <a:off x="395069" y="1367799"/>
            <a:ext cx="5977156" cy="3849918"/>
          </a:xfrm>
        </p:spPr>
        <p:txBody>
          <a:bodyPr/>
          <a:lstStyle/>
          <a:p>
            <a:pPr>
              <a:spcAft>
                <a:spcPts val="600"/>
              </a:spcAft>
              <a:defRPr sz="2800"/>
            </a:pPr>
            <a:r>
              <a:rPr b="1" dirty="0">
                <a:solidFill>
                  <a:srgbClr val="EC7C69"/>
                </a:solidFill>
              </a:rPr>
              <a:t>Naam: </a:t>
            </a:r>
            <a:r>
              <a:rPr dirty="0" err="1">
                <a:solidFill>
                  <a:srgbClr val="414141"/>
                </a:solidFill>
              </a:rPr>
              <a:t>Cabiner</a:t>
            </a:r>
            <a:endParaRPr dirty="0">
              <a:solidFill>
                <a:srgbClr val="414141"/>
              </a:solidFill>
            </a:endParaRPr>
          </a:p>
          <a:p>
            <a:pPr>
              <a:spcAft>
                <a:spcPts val="600"/>
              </a:spcAft>
            </a:pPr>
            <a:endParaRPr lang="fr-FR" sz="2000" dirty="0">
              <a:solidFill>
                <a:srgbClr val="414141"/>
              </a:solidFill>
            </a:endParaRPr>
          </a:p>
          <a:p>
            <a:pPr>
              <a:spcAft>
                <a:spcPts val="600"/>
              </a:spcAft>
            </a:pPr>
            <a:r>
              <a:rPr b="1" dirty="0">
                <a:solidFill>
                  <a:srgbClr val="EC7C69"/>
                </a:solidFill>
              </a:rPr>
              <a:t>Video 1 - Een </a:t>
            </a:r>
            <a:r>
              <a:rPr b="1" dirty="0" err="1">
                <a:solidFill>
                  <a:srgbClr val="EC7C69"/>
                </a:solidFill>
              </a:rPr>
              <a:t>Cabiner-verhaal</a:t>
            </a:r>
            <a:r>
              <a:rPr b="1" dirty="0">
                <a:solidFill>
                  <a:srgbClr val="EC7C69"/>
                </a:solidFill>
              </a:rPr>
              <a:t> </a:t>
            </a:r>
            <a:r>
              <a:rPr dirty="0" err="1">
                <a:solidFill>
                  <a:srgbClr val="414141"/>
                </a:solidFill>
              </a:rPr>
              <a:t>laat</a:t>
            </a:r>
            <a:r>
              <a:rPr dirty="0">
                <a:solidFill>
                  <a:srgbClr val="414141"/>
                </a:solidFill>
              </a:rPr>
              <a:t> de </a:t>
            </a:r>
            <a:r>
              <a:rPr dirty="0" err="1">
                <a:solidFill>
                  <a:srgbClr val="414141"/>
                </a:solidFill>
              </a:rPr>
              <a:t>unieke</a:t>
            </a:r>
            <a:r>
              <a:rPr dirty="0">
                <a:solidFill>
                  <a:srgbClr val="414141"/>
                </a:solidFill>
              </a:rPr>
              <a:t> </a:t>
            </a:r>
            <a:r>
              <a:rPr dirty="0" err="1">
                <a:solidFill>
                  <a:srgbClr val="414141"/>
                </a:solidFill>
              </a:rPr>
              <a:t>ervaring</a:t>
            </a:r>
            <a:r>
              <a:rPr dirty="0">
                <a:solidFill>
                  <a:srgbClr val="414141"/>
                </a:solidFill>
              </a:rPr>
              <a:t> </a:t>
            </a:r>
            <a:r>
              <a:rPr dirty="0" err="1">
                <a:solidFill>
                  <a:srgbClr val="414141"/>
                </a:solidFill>
              </a:rPr>
              <a:t>zien</a:t>
            </a:r>
            <a:r>
              <a:rPr dirty="0">
                <a:solidFill>
                  <a:srgbClr val="414141"/>
                </a:solidFill>
              </a:rPr>
              <a:t> die de </a:t>
            </a:r>
            <a:r>
              <a:rPr dirty="0" err="1">
                <a:solidFill>
                  <a:srgbClr val="414141"/>
                </a:solidFill>
              </a:rPr>
              <a:t>gasten</a:t>
            </a:r>
            <a:r>
              <a:rPr dirty="0">
                <a:solidFill>
                  <a:srgbClr val="414141"/>
                </a:solidFill>
              </a:rPr>
              <a:t> </a:t>
            </a:r>
            <a:r>
              <a:rPr dirty="0" err="1">
                <a:solidFill>
                  <a:srgbClr val="414141"/>
                </a:solidFill>
              </a:rPr>
              <a:t>zullen</a:t>
            </a:r>
            <a:r>
              <a:rPr dirty="0">
                <a:solidFill>
                  <a:srgbClr val="414141"/>
                </a:solidFill>
              </a:rPr>
              <a:t> </a:t>
            </a:r>
            <a:r>
              <a:rPr dirty="0" err="1">
                <a:solidFill>
                  <a:srgbClr val="414141"/>
                </a:solidFill>
              </a:rPr>
              <a:t>ervaren</a:t>
            </a:r>
            <a:r>
              <a:rPr dirty="0">
                <a:solidFill>
                  <a:srgbClr val="414141"/>
                </a:solidFill>
              </a:rPr>
              <a:t> door </a:t>
            </a:r>
            <a:r>
              <a:rPr dirty="0" err="1">
                <a:solidFill>
                  <a:srgbClr val="414141"/>
                </a:solidFill>
              </a:rPr>
              <a:t>hun</a:t>
            </a:r>
            <a:r>
              <a:rPr dirty="0">
                <a:solidFill>
                  <a:srgbClr val="414141"/>
                </a:solidFill>
              </a:rPr>
              <a:t> eigen water </a:t>
            </a:r>
            <a:r>
              <a:rPr dirty="0" err="1">
                <a:solidFill>
                  <a:srgbClr val="414141"/>
                </a:solidFill>
              </a:rPr>
              <a:t>te</a:t>
            </a:r>
            <a:r>
              <a:rPr dirty="0">
                <a:solidFill>
                  <a:srgbClr val="414141"/>
                </a:solidFill>
              </a:rPr>
              <a:t> </a:t>
            </a:r>
            <a:r>
              <a:rPr dirty="0" err="1">
                <a:solidFill>
                  <a:srgbClr val="414141"/>
                </a:solidFill>
              </a:rPr>
              <a:t>pompen</a:t>
            </a:r>
            <a:r>
              <a:rPr dirty="0">
                <a:solidFill>
                  <a:srgbClr val="414141"/>
                </a:solidFill>
              </a:rPr>
              <a:t> </a:t>
            </a:r>
            <a:r>
              <a:rPr dirty="0" err="1">
                <a:solidFill>
                  <a:srgbClr val="414141"/>
                </a:solidFill>
              </a:rPr>
              <a:t>en</a:t>
            </a:r>
            <a:r>
              <a:rPr dirty="0">
                <a:solidFill>
                  <a:srgbClr val="414141"/>
                </a:solidFill>
              </a:rPr>
              <a:t> </a:t>
            </a:r>
            <a:r>
              <a:rPr dirty="0" err="1">
                <a:solidFill>
                  <a:srgbClr val="414141"/>
                </a:solidFill>
              </a:rPr>
              <a:t>hout</a:t>
            </a:r>
            <a:r>
              <a:rPr dirty="0">
                <a:solidFill>
                  <a:srgbClr val="414141"/>
                </a:solidFill>
              </a:rPr>
              <a:t> </a:t>
            </a:r>
            <a:r>
              <a:rPr dirty="0" err="1">
                <a:solidFill>
                  <a:srgbClr val="414141"/>
                </a:solidFill>
              </a:rPr>
              <a:t>te</a:t>
            </a:r>
            <a:r>
              <a:rPr dirty="0">
                <a:solidFill>
                  <a:srgbClr val="414141"/>
                </a:solidFill>
              </a:rPr>
              <a:t> </a:t>
            </a:r>
            <a:r>
              <a:rPr dirty="0" err="1">
                <a:solidFill>
                  <a:srgbClr val="414141"/>
                </a:solidFill>
              </a:rPr>
              <a:t>hakken</a:t>
            </a:r>
            <a:r>
              <a:rPr dirty="0">
                <a:solidFill>
                  <a:srgbClr val="414141"/>
                </a:solidFill>
              </a:rPr>
              <a:t> in </a:t>
            </a:r>
            <a:r>
              <a:rPr dirty="0" err="1">
                <a:solidFill>
                  <a:srgbClr val="414141"/>
                </a:solidFill>
              </a:rPr>
              <a:t>een</a:t>
            </a:r>
            <a:r>
              <a:rPr dirty="0">
                <a:solidFill>
                  <a:srgbClr val="414141"/>
                </a:solidFill>
              </a:rPr>
              <a:t> </a:t>
            </a:r>
            <a:r>
              <a:rPr dirty="0" err="1">
                <a:solidFill>
                  <a:srgbClr val="414141"/>
                </a:solidFill>
              </a:rPr>
              <a:t>klein</a:t>
            </a:r>
            <a:r>
              <a:rPr dirty="0">
                <a:solidFill>
                  <a:srgbClr val="414141"/>
                </a:solidFill>
              </a:rPr>
              <a:t> </a:t>
            </a:r>
            <a:r>
              <a:rPr dirty="0" err="1">
                <a:solidFill>
                  <a:srgbClr val="414141"/>
                </a:solidFill>
              </a:rPr>
              <a:t>huisje</a:t>
            </a:r>
            <a:r>
              <a:rPr dirty="0">
                <a:solidFill>
                  <a:srgbClr val="414141"/>
                </a:solidFill>
              </a:rPr>
              <a:t> midden in de Nederlandse </a:t>
            </a:r>
            <a:r>
              <a:rPr dirty="0" err="1">
                <a:solidFill>
                  <a:srgbClr val="414141"/>
                </a:solidFill>
              </a:rPr>
              <a:t>natuur</a:t>
            </a:r>
            <a:r>
              <a:rPr dirty="0">
                <a:solidFill>
                  <a:srgbClr val="414141"/>
                </a:solidFill>
              </a:rPr>
              <a:t>.</a:t>
            </a:r>
            <a:endParaRPr lang="en-US" dirty="0"/>
          </a:p>
          <a:p>
            <a:pPr>
              <a:spcAft>
                <a:spcPts val="600"/>
              </a:spcAft>
            </a:pPr>
            <a:endParaRPr lang="en-US" b="1" dirty="0"/>
          </a:p>
          <a:p>
            <a:pPr>
              <a:spcAft>
                <a:spcPts val="600"/>
              </a:spcAft>
            </a:pPr>
            <a:r>
              <a:rPr b="1" dirty="0">
                <a:solidFill>
                  <a:srgbClr val="EC7C69"/>
                </a:solidFill>
              </a:rPr>
              <a:t>Video 2 - </a:t>
            </a:r>
            <a:r>
              <a:rPr b="1" dirty="0" err="1">
                <a:solidFill>
                  <a:srgbClr val="EC7C69"/>
                </a:solidFill>
              </a:rPr>
              <a:t>Ervaring</a:t>
            </a:r>
            <a:r>
              <a:rPr b="1" dirty="0">
                <a:solidFill>
                  <a:srgbClr val="EC7C69"/>
                </a:solidFill>
              </a:rPr>
              <a:t> van </a:t>
            </a:r>
            <a:r>
              <a:rPr b="1" dirty="0" err="1">
                <a:solidFill>
                  <a:srgbClr val="EC7C69"/>
                </a:solidFill>
              </a:rPr>
              <a:t>een</a:t>
            </a:r>
            <a:r>
              <a:rPr b="1" dirty="0">
                <a:solidFill>
                  <a:srgbClr val="EC7C69"/>
                </a:solidFill>
              </a:rPr>
              <a:t> </a:t>
            </a:r>
            <a:r>
              <a:rPr b="1" dirty="0" err="1">
                <a:solidFill>
                  <a:srgbClr val="EC7C69"/>
                </a:solidFill>
              </a:rPr>
              <a:t>reiziger</a:t>
            </a:r>
            <a:r>
              <a:rPr b="1" dirty="0">
                <a:solidFill>
                  <a:srgbClr val="EC7C69"/>
                </a:solidFill>
              </a:rPr>
              <a:t> </a:t>
            </a:r>
            <a:r>
              <a:rPr dirty="0" err="1">
                <a:solidFill>
                  <a:srgbClr val="414141"/>
                </a:solidFill>
              </a:rPr>
              <a:t>Deze</a:t>
            </a:r>
            <a:r>
              <a:rPr dirty="0">
                <a:solidFill>
                  <a:srgbClr val="414141"/>
                </a:solidFill>
              </a:rPr>
              <a:t> video </a:t>
            </a:r>
            <a:r>
              <a:rPr dirty="0" err="1">
                <a:solidFill>
                  <a:srgbClr val="414141"/>
                </a:solidFill>
              </a:rPr>
              <a:t>laat</a:t>
            </a:r>
            <a:r>
              <a:rPr dirty="0">
                <a:solidFill>
                  <a:srgbClr val="414141"/>
                </a:solidFill>
              </a:rPr>
              <a:t> de </a:t>
            </a:r>
            <a:r>
              <a:rPr dirty="0" err="1">
                <a:solidFill>
                  <a:srgbClr val="414141"/>
                </a:solidFill>
              </a:rPr>
              <a:t>ervaring</a:t>
            </a:r>
            <a:r>
              <a:rPr dirty="0">
                <a:solidFill>
                  <a:srgbClr val="414141"/>
                </a:solidFill>
              </a:rPr>
              <a:t> </a:t>
            </a:r>
            <a:r>
              <a:rPr dirty="0" err="1">
                <a:solidFill>
                  <a:srgbClr val="414141"/>
                </a:solidFill>
              </a:rPr>
              <a:t>zien</a:t>
            </a:r>
            <a:r>
              <a:rPr dirty="0">
                <a:solidFill>
                  <a:srgbClr val="414141"/>
                </a:solidFill>
              </a:rPr>
              <a:t> </a:t>
            </a:r>
            <a:r>
              <a:rPr dirty="0"/>
              <a:t>van </a:t>
            </a:r>
            <a:r>
              <a:rPr dirty="0" err="1"/>
              <a:t>een</a:t>
            </a:r>
            <a:r>
              <a:rPr dirty="0"/>
              <a:t> </a:t>
            </a:r>
            <a:r>
              <a:rPr dirty="0" err="1"/>
              <a:t>stel</a:t>
            </a:r>
            <a:r>
              <a:rPr dirty="0"/>
              <a:t> </a:t>
            </a:r>
            <a:r>
              <a:rPr dirty="0" err="1"/>
              <a:t>dat</a:t>
            </a:r>
            <a:r>
              <a:rPr dirty="0"/>
              <a:t> </a:t>
            </a:r>
            <a:r>
              <a:rPr dirty="0" err="1"/>
              <a:t>een</a:t>
            </a:r>
            <a:r>
              <a:rPr dirty="0"/>
              <a:t> </a:t>
            </a:r>
            <a:r>
              <a:rPr dirty="0" err="1"/>
              <a:t>Cabiner-houten</a:t>
            </a:r>
            <a:r>
              <a:rPr dirty="0"/>
              <a:t> </a:t>
            </a:r>
            <a:r>
              <a:rPr dirty="0" err="1"/>
              <a:t>huisje</a:t>
            </a:r>
            <a:r>
              <a:rPr dirty="0"/>
              <a:t> </a:t>
            </a:r>
            <a:r>
              <a:rPr dirty="0" err="1"/>
              <a:t>gebruikt</a:t>
            </a:r>
            <a:r>
              <a:rPr dirty="0"/>
              <a:t> </a:t>
            </a:r>
            <a:r>
              <a:rPr dirty="0" err="1"/>
              <a:t>tijdens</a:t>
            </a:r>
            <a:r>
              <a:rPr dirty="0"/>
              <a:t> </a:t>
            </a:r>
            <a:r>
              <a:rPr dirty="0" err="1"/>
              <a:t>een</a:t>
            </a:r>
            <a:r>
              <a:rPr dirty="0"/>
              <a:t> reis door Nederland. Door de </a:t>
            </a:r>
            <a:r>
              <a:rPr dirty="0" err="1"/>
              <a:t>unieke</a:t>
            </a:r>
            <a:r>
              <a:rPr dirty="0"/>
              <a:t> </a:t>
            </a:r>
            <a:r>
              <a:rPr dirty="0" err="1"/>
              <a:t>ervaring</a:t>
            </a:r>
            <a:r>
              <a:rPr dirty="0"/>
              <a:t> </a:t>
            </a:r>
            <a:r>
              <a:rPr dirty="0" err="1"/>
              <a:t>en</a:t>
            </a:r>
            <a:r>
              <a:rPr dirty="0"/>
              <a:t> context </a:t>
            </a:r>
            <a:r>
              <a:rPr dirty="0" err="1"/>
              <a:t>te</a:t>
            </a:r>
            <a:r>
              <a:rPr dirty="0"/>
              <a:t> laten </a:t>
            </a:r>
            <a:r>
              <a:rPr dirty="0" err="1"/>
              <a:t>zien</a:t>
            </a:r>
            <a:r>
              <a:rPr dirty="0"/>
              <a:t>, </a:t>
            </a:r>
            <a:r>
              <a:rPr dirty="0" err="1"/>
              <a:t>kun</a:t>
            </a:r>
            <a:r>
              <a:rPr dirty="0"/>
              <a:t> je de </a:t>
            </a:r>
            <a:r>
              <a:rPr dirty="0" err="1"/>
              <a:t>belangrijkste</a:t>
            </a:r>
            <a:r>
              <a:rPr dirty="0"/>
              <a:t> </a:t>
            </a:r>
            <a:r>
              <a:rPr dirty="0" err="1"/>
              <a:t>kenmerken</a:t>
            </a:r>
            <a:r>
              <a:rPr dirty="0"/>
              <a:t> </a:t>
            </a:r>
            <a:r>
              <a:rPr dirty="0" err="1"/>
              <a:t>en</a:t>
            </a:r>
            <a:r>
              <a:rPr dirty="0"/>
              <a:t> context van je </a:t>
            </a:r>
            <a:r>
              <a:rPr dirty="0" err="1"/>
              <a:t>alternatieve</a:t>
            </a:r>
            <a:r>
              <a:rPr dirty="0"/>
              <a:t> </a:t>
            </a:r>
            <a:r>
              <a:rPr dirty="0" err="1"/>
              <a:t>accommodatie</a:t>
            </a:r>
            <a:r>
              <a:rPr dirty="0"/>
              <a:t> </a:t>
            </a:r>
            <a:r>
              <a:rPr dirty="0" err="1"/>
              <a:t>promoten</a:t>
            </a:r>
            <a:r>
              <a:rPr dirty="0"/>
              <a:t>.</a:t>
            </a:r>
            <a:endParaRPr lang="en-US" dirty="0">
              <a:solidFill>
                <a:srgbClr val="414141"/>
              </a:solidFill>
            </a:endParaRPr>
          </a:p>
        </p:txBody>
      </p:sp>
      <p:pic>
        <p:nvPicPr>
          <p:cNvPr id="8" name="Picture Placeholder 7">
            <a:hlinkClick r:id="rId2"/>
            <a:extLst>
              <a:ext uri="{FF2B5EF4-FFF2-40B4-BE49-F238E27FC236}">
                <a16:creationId xmlns:a16="http://schemas.microsoft.com/office/drawing/2014/main" id="{80042625-88B6-8393-EE48-2BDA020535CD}"/>
              </a:ext>
            </a:extLst>
          </p:cNvPr>
          <p:cNvPicPr>
            <a:picLocks noGrp="1" noChangeAspect="1"/>
          </p:cNvPicPr>
          <p:nvPr>
            <p:ph type="pic" sz="quarter" idx="20"/>
          </p:nvPr>
        </p:nvPicPr>
        <p:blipFill>
          <a:blip r:embed="rId3"/>
          <a:srcRect l="6691" r="6691"/>
          <a:stretch/>
        </p:blipFill>
        <p:spPr>
          <a:xfrm>
            <a:off x="7143400" y="1219242"/>
            <a:ext cx="3918486" cy="2209758"/>
          </a:xfrm>
        </p:spPr>
      </p:pic>
      <p:sp>
        <p:nvSpPr>
          <p:cNvPr id="16" name="TextBox 15">
            <a:extLst>
              <a:ext uri="{FF2B5EF4-FFF2-40B4-BE49-F238E27FC236}">
                <a16:creationId xmlns:a16="http://schemas.microsoft.com/office/drawing/2014/main" id="{2593BBE9-B783-6826-009C-90EAF0A776E1}"/>
              </a:ext>
            </a:extLst>
          </p:cNvPr>
          <p:cNvSpPr txBox="1"/>
          <p:nvPr/>
        </p:nvSpPr>
        <p:spPr>
          <a:xfrm>
            <a:off x="5978096" y="268094"/>
            <a:ext cx="6100762" cy="369332"/>
          </a:xfrm>
          <a:prstGeom prst="rect">
            <a:avLst/>
          </a:prstGeom>
          <a:noFill/>
        </p:spPr>
        <p:txBody>
          <a:bodyPr wrap="square">
            <a:spAutoFit/>
          </a:bodyPr>
          <a:lstStyle/>
          <a:p>
            <a:pPr algn="ctr">
              <a:defRPr sz="1800">
                <a:solidFill>
                  <a:srgbClr val="414141"/>
                </a:solidFill>
              </a:defRPr>
            </a:pPr>
            <a:r>
              <a:rPr b="1"/>
              <a:t>Link: </a:t>
            </a:r>
            <a:r>
              <a:rPr>
                <a:hlinkClick r:id="rId2"/>
              </a:rPr>
              <a:t>https://www.youtube.com/watch?v=ZqE5xanR1sg</a:t>
            </a:r>
            <a:endParaRPr lang="en-US" sz="1800">
              <a:solidFill>
                <a:srgbClr val="414141"/>
              </a:solidFill>
            </a:endParaRPr>
          </a:p>
        </p:txBody>
      </p:sp>
      <p:sp>
        <p:nvSpPr>
          <p:cNvPr id="17" name="TextBox 16">
            <a:extLst>
              <a:ext uri="{FF2B5EF4-FFF2-40B4-BE49-F238E27FC236}">
                <a16:creationId xmlns:a16="http://schemas.microsoft.com/office/drawing/2014/main" id="{5AC96889-F4ED-B999-893C-656AE2B84F13}"/>
              </a:ext>
            </a:extLst>
          </p:cNvPr>
          <p:cNvSpPr txBox="1"/>
          <p:nvPr/>
        </p:nvSpPr>
        <p:spPr>
          <a:xfrm>
            <a:off x="7143400" y="3527093"/>
            <a:ext cx="3429350" cy="369332"/>
          </a:xfrm>
          <a:prstGeom prst="rect">
            <a:avLst/>
          </a:prstGeom>
          <a:noFill/>
        </p:spPr>
        <p:txBody>
          <a:bodyPr wrap="square">
            <a:spAutoFit/>
          </a:bodyPr>
          <a:lstStyle/>
          <a:p>
            <a:pPr algn="ctr">
              <a:defRPr>
                <a:solidFill>
                  <a:srgbClr val="414141"/>
                </a:solidFill>
              </a:defRPr>
            </a:pPr>
            <a:r>
              <a:t>Een Cabiner-verhaal</a:t>
            </a:r>
          </a:p>
        </p:txBody>
      </p:sp>
      <p:pic>
        <p:nvPicPr>
          <p:cNvPr id="19" name="Picture 18">
            <a:hlinkClick r:id="rId4"/>
            <a:extLst>
              <a:ext uri="{FF2B5EF4-FFF2-40B4-BE49-F238E27FC236}">
                <a16:creationId xmlns:a16="http://schemas.microsoft.com/office/drawing/2014/main" id="{07DB0D38-1EAB-A477-9474-44430000FCAE}"/>
              </a:ext>
            </a:extLst>
          </p:cNvPr>
          <p:cNvPicPr>
            <a:picLocks noChangeAspect="1"/>
          </p:cNvPicPr>
          <p:nvPr/>
        </p:nvPicPr>
        <p:blipFill>
          <a:blip r:embed="rId5"/>
          <a:srcRect/>
          <a:stretch/>
        </p:blipFill>
        <p:spPr>
          <a:xfrm>
            <a:off x="7052554" y="4078974"/>
            <a:ext cx="4144462" cy="2277486"/>
          </a:xfrm>
          <a:prstGeom prst="rect">
            <a:avLst/>
          </a:prstGeom>
        </p:spPr>
      </p:pic>
      <p:sp>
        <p:nvSpPr>
          <p:cNvPr id="22" name="Flowchart: Connector 21">
            <a:extLst>
              <a:ext uri="{FF2B5EF4-FFF2-40B4-BE49-F238E27FC236}">
                <a16:creationId xmlns:a16="http://schemas.microsoft.com/office/drawing/2014/main" id="{193BCCEB-A36F-F45A-6921-82EA93CED68B}"/>
              </a:ext>
            </a:extLst>
          </p:cNvPr>
          <p:cNvSpPr/>
          <p:nvPr/>
        </p:nvSpPr>
        <p:spPr>
          <a:xfrm>
            <a:off x="6319487" y="786776"/>
            <a:ext cx="1791241" cy="1610220"/>
          </a:xfrm>
          <a:prstGeom prst="flowChartConnector">
            <a:avLst/>
          </a:prstGeom>
          <a:solidFill>
            <a:srgbClr val="EC7C69"/>
          </a:solidFill>
          <a:ln w="57150">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sz="2400" b="1"/>
            </a:pPr>
            <a:r>
              <a:rPr dirty="0" err="1"/>
              <a:t>Klik</a:t>
            </a:r>
            <a:r>
              <a:rPr dirty="0"/>
              <a:t> om de video </a:t>
            </a:r>
            <a:r>
              <a:rPr dirty="0" err="1"/>
              <a:t>te</a:t>
            </a:r>
            <a:r>
              <a:rPr dirty="0"/>
              <a:t> </a:t>
            </a:r>
            <a:r>
              <a:rPr dirty="0" err="1"/>
              <a:t>bekijken</a:t>
            </a:r>
            <a:endParaRPr dirty="0"/>
          </a:p>
        </p:txBody>
      </p:sp>
      <p:sp>
        <p:nvSpPr>
          <p:cNvPr id="11" name="TextBox 16">
            <a:extLst>
              <a:ext uri="{FF2B5EF4-FFF2-40B4-BE49-F238E27FC236}">
                <a16:creationId xmlns:a16="http://schemas.microsoft.com/office/drawing/2014/main" id="{384B7150-F575-8D4C-8D62-C83313345EB1}"/>
              </a:ext>
            </a:extLst>
          </p:cNvPr>
          <p:cNvSpPr txBox="1"/>
          <p:nvPr/>
        </p:nvSpPr>
        <p:spPr>
          <a:xfrm>
            <a:off x="7313802" y="6361767"/>
            <a:ext cx="3429350" cy="369332"/>
          </a:xfrm>
          <a:prstGeom prst="rect">
            <a:avLst/>
          </a:prstGeom>
          <a:noFill/>
        </p:spPr>
        <p:txBody>
          <a:bodyPr wrap="square">
            <a:spAutoFit/>
          </a:bodyPr>
          <a:lstStyle/>
          <a:p>
            <a:pPr algn="ctr">
              <a:defRPr>
                <a:solidFill>
                  <a:srgbClr val="414141"/>
                </a:solidFill>
              </a:defRPr>
            </a:pPr>
            <a:r>
              <a:t>Ervaring van een reiziger</a:t>
            </a:r>
          </a:p>
        </p:txBody>
      </p:sp>
    </p:spTree>
    <p:extLst>
      <p:ext uri="{BB962C8B-B14F-4D97-AF65-F5344CB8AC3E}">
        <p14:creationId xmlns:p14="http://schemas.microsoft.com/office/powerpoint/2010/main" val="36145849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52C309-7D47-6928-7054-660E393B56B8}"/>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BE4820D4-BAD7-868D-142B-3F5F177238E3}"/>
              </a:ext>
            </a:extLst>
          </p:cNvPr>
          <p:cNvSpPr>
            <a:spLocks noGrp="1"/>
          </p:cNvSpPr>
          <p:nvPr>
            <p:ph type="body" sz="quarter" idx="18"/>
          </p:nvPr>
        </p:nvSpPr>
        <p:spPr>
          <a:xfrm>
            <a:off x="675020" y="3392026"/>
            <a:ext cx="2982579" cy="1049221"/>
          </a:xfrm>
        </p:spPr>
        <p:txBody>
          <a:bodyPr/>
          <a:lstStyle/>
          <a:p>
            <a:pPr>
              <a:lnSpc>
                <a:spcPct val="100000"/>
              </a:lnSpc>
              <a:defRPr sz="3200" b="1"/>
            </a:pPr>
            <a:r>
              <a:t>Op de natuur gebaseerde ervaring</a:t>
            </a:r>
            <a:endParaRPr lang="en-GB" sz="3200" dirty="0"/>
          </a:p>
        </p:txBody>
      </p:sp>
      <p:sp>
        <p:nvSpPr>
          <p:cNvPr id="3" name="Text Placeholder 2">
            <a:extLst>
              <a:ext uri="{FF2B5EF4-FFF2-40B4-BE49-F238E27FC236}">
                <a16:creationId xmlns:a16="http://schemas.microsoft.com/office/drawing/2014/main" id="{61D231DA-705F-2754-DA66-7152FADB3A3B}"/>
              </a:ext>
            </a:extLst>
          </p:cNvPr>
          <p:cNvSpPr>
            <a:spLocks noGrp="1"/>
          </p:cNvSpPr>
          <p:nvPr>
            <p:ph type="body" sz="quarter" idx="19"/>
          </p:nvPr>
        </p:nvSpPr>
        <p:spPr>
          <a:xfrm>
            <a:off x="691820" y="2267551"/>
            <a:ext cx="2965780" cy="385564"/>
          </a:xfrm>
        </p:spPr>
        <p:txBody>
          <a:bodyPr/>
          <a:lstStyle/>
          <a:p>
            <a:pPr>
              <a:defRPr sz="3200"/>
            </a:pPr>
            <a:r>
              <a:t>Cabiner, Nederland </a:t>
            </a:r>
            <a:endParaRPr lang="en-GB" sz="3200" dirty="0"/>
          </a:p>
        </p:txBody>
      </p:sp>
      <p:sp>
        <p:nvSpPr>
          <p:cNvPr id="8" name="Text Placeholder 7">
            <a:extLst>
              <a:ext uri="{FF2B5EF4-FFF2-40B4-BE49-F238E27FC236}">
                <a16:creationId xmlns:a16="http://schemas.microsoft.com/office/drawing/2014/main" id="{5AC2EBA3-BB7D-779E-540C-670680A26EB4}"/>
              </a:ext>
            </a:extLst>
          </p:cNvPr>
          <p:cNvSpPr>
            <a:spLocks noGrp="1"/>
          </p:cNvSpPr>
          <p:nvPr>
            <p:ph type="body" sz="quarter" idx="66"/>
          </p:nvPr>
        </p:nvSpPr>
        <p:spPr/>
        <p:txBody>
          <a:bodyPr/>
          <a:lstStyle/>
          <a:p>
            <a:r>
              <a:t>Fotorechten: Cabiner (NL)</a:t>
            </a:r>
            <a:endParaRPr lang="en-GB"/>
          </a:p>
        </p:txBody>
      </p:sp>
      <p:sp>
        <p:nvSpPr>
          <p:cNvPr id="11" name="Slide Number Placeholder 5">
            <a:extLst>
              <a:ext uri="{FF2B5EF4-FFF2-40B4-BE49-F238E27FC236}">
                <a16:creationId xmlns:a16="http://schemas.microsoft.com/office/drawing/2014/main" id="{382FBD43-F89F-27F2-7668-C24357A2C3F5}"/>
              </a:ext>
            </a:extLst>
          </p:cNvPr>
          <p:cNvSpPr txBox="1">
            <a:spLocks/>
          </p:cNvSpPr>
          <p:nvPr/>
        </p:nvSpPr>
        <p:spPr>
          <a:xfrm>
            <a:off x="11708764" y="6546433"/>
            <a:ext cx="473489" cy="311567"/>
          </a:xfrm>
          <a:prstGeom prst="rect">
            <a:avLst/>
          </a:prstGeom>
        </p:spPr>
        <p:txBody>
          <a:bodyPr vert="horz" lIns="91440" tIns="45720" rIns="91440" bIns="4572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3</a:t>
            </a:fld>
            <a:endParaRPr lang="fr-CA"/>
          </a:p>
        </p:txBody>
      </p:sp>
      <p:pic>
        <p:nvPicPr>
          <p:cNvPr id="21" name="Picture Placeholder 20">
            <a:extLst>
              <a:ext uri="{FF2B5EF4-FFF2-40B4-BE49-F238E27FC236}">
                <a16:creationId xmlns:a16="http://schemas.microsoft.com/office/drawing/2014/main" id="{8EA3CC65-64C6-F22A-2072-0C0A6AB522CE}"/>
              </a:ext>
            </a:extLst>
          </p:cNvPr>
          <p:cNvPicPr>
            <a:picLocks noGrp="1" noChangeAspect="1"/>
          </p:cNvPicPr>
          <p:nvPr>
            <p:ph type="pic" sz="quarter" idx="10"/>
          </p:nvPr>
        </p:nvPicPr>
        <p:blipFill>
          <a:blip r:embed="rId2"/>
          <a:srcRect l="834" r="834"/>
          <a:stretch/>
        </p:blipFill>
        <p:spPr>
          <a:xfrm>
            <a:off x="391600" y="0"/>
            <a:ext cx="3423163" cy="1945748"/>
          </a:xfrm>
        </p:spPr>
      </p:pic>
      <p:sp>
        <p:nvSpPr>
          <p:cNvPr id="15" name="Text Placeholder 4">
            <a:extLst>
              <a:ext uri="{FF2B5EF4-FFF2-40B4-BE49-F238E27FC236}">
                <a16:creationId xmlns:a16="http://schemas.microsoft.com/office/drawing/2014/main" id="{D58F3BEE-1EAA-F1BE-280B-2813B1580D50}"/>
              </a:ext>
            </a:extLst>
          </p:cNvPr>
          <p:cNvSpPr txBox="1">
            <a:spLocks/>
          </p:cNvSpPr>
          <p:nvPr/>
        </p:nvSpPr>
        <p:spPr>
          <a:xfrm>
            <a:off x="4264734" y="268780"/>
            <a:ext cx="6908091" cy="5147782"/>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200"/>
              </a:spcAft>
              <a:defRPr sz="2200"/>
            </a:pPr>
            <a:r>
              <a:rPr b="1">
                <a:solidFill>
                  <a:srgbClr val="EC7C69"/>
                </a:solidFill>
              </a:rPr>
              <a:t>Mensen weer in contact brengen met de natuur:</a:t>
            </a:r>
            <a:r>
              <a:rPr>
                <a:solidFill>
                  <a:srgbClr val="414141"/>
                </a:solidFill>
              </a:rPr>
              <a:t> Cabiner laat zien hoe accommodaties kunnen bijdragen aan rewilding en mentaal herstel. Door gasten te laten wandelen naar afgelegen hutten, creëert het een vertraagde ervaring die het bewustzijn van de natuurlijke omgeving vergroot. Het biedt een model voor het integreren van fysieke activiteit, onderdompeling in de natuur en minimalistisch toerisme in het ondernemerschap van gastvrijheid.</a:t>
            </a:r>
          </a:p>
          <a:p>
            <a:pPr>
              <a:spcAft>
                <a:spcPts val="1200"/>
              </a:spcAft>
            </a:pPr>
            <a:endParaRPr lang="en-US" sz="2200" dirty="0">
              <a:solidFill>
                <a:srgbClr val="414141"/>
              </a:solidFill>
            </a:endParaRPr>
          </a:p>
          <a:p>
            <a:pPr>
              <a:spcAft>
                <a:spcPts val="1200"/>
              </a:spcAft>
              <a:defRPr sz="2200"/>
            </a:pPr>
            <a:r>
              <a:rPr b="1">
                <a:solidFill>
                  <a:srgbClr val="EC7C69"/>
                </a:solidFill>
              </a:rPr>
              <a:t>Duurzaam off-grid ontwerp: </a:t>
            </a:r>
            <a:r>
              <a:rPr>
                <a:solidFill>
                  <a:srgbClr val="414141"/>
                </a:solidFill>
              </a:rPr>
              <a:t>Cabiner laat zien hoe duurzaamheid en autonomie innovatie in de horeca kunnen stimuleren. Elke hut werkt zelfvoorzienend met zonnepanelen, waterpompen en compostsystemen. Deze aanpak is ontworpen om geen sporen na te laten en biedt waardevolle inzichten in milieuvriendelijke, mobiele architectuur en regeneratief ontwerp als nieuwe zakelijke kansen in milieubewust toerisme.</a:t>
            </a:r>
          </a:p>
          <a:p>
            <a:pPr>
              <a:spcAft>
                <a:spcPts val="1200"/>
              </a:spcAft>
            </a:pPr>
            <a:endParaRPr lang="en-GB" sz="2200" dirty="0">
              <a:solidFill>
                <a:srgbClr val="414141"/>
              </a:solidFill>
            </a:endParaRPr>
          </a:p>
        </p:txBody>
      </p:sp>
    </p:spTree>
    <p:extLst>
      <p:ext uri="{BB962C8B-B14F-4D97-AF65-F5344CB8AC3E}">
        <p14:creationId xmlns:p14="http://schemas.microsoft.com/office/powerpoint/2010/main" val="38502897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3E662B-5BDD-7AC9-0A64-ED919FCA3E48}"/>
            </a:ext>
          </a:extLst>
        </p:cNvPr>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CE6601EF-C0A6-99C4-5E6B-023FC65CEE55}"/>
              </a:ext>
            </a:extLst>
          </p:cNvPr>
          <p:cNvSpPr>
            <a:spLocks noGrp="1"/>
          </p:cNvSpPr>
          <p:nvPr>
            <p:ph type="sldNum" sz="quarter" idx="4"/>
          </p:nvPr>
        </p:nvSpPr>
        <p:spPr>
          <a:prstGeom prst="rect">
            <a:avLst/>
          </a:prstGeom>
        </p:spPr>
        <p:txBody>
          <a:bodyPr vert="horz" lIns="91440" tIns="45720" rIns="91440" bIns="4572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4</a:t>
            </a:fld>
            <a:endParaRPr lang="fr-CA"/>
          </a:p>
        </p:txBody>
      </p:sp>
      <p:sp>
        <p:nvSpPr>
          <p:cNvPr id="4" name="Text Placeholder 3">
            <a:extLst>
              <a:ext uri="{FF2B5EF4-FFF2-40B4-BE49-F238E27FC236}">
                <a16:creationId xmlns:a16="http://schemas.microsoft.com/office/drawing/2014/main" id="{1B9A7EEC-A726-3CA2-22C8-55FEAFD8263A}"/>
              </a:ext>
            </a:extLst>
          </p:cNvPr>
          <p:cNvSpPr>
            <a:spLocks noGrp="1"/>
          </p:cNvSpPr>
          <p:nvPr>
            <p:ph type="body" sz="quarter" idx="18"/>
          </p:nvPr>
        </p:nvSpPr>
        <p:spPr>
          <a:xfrm>
            <a:off x="209550" y="1045277"/>
            <a:ext cx="6372812" cy="3499183"/>
          </a:xfrm>
          <a:prstGeom prst="rect">
            <a:avLst/>
          </a:prstGeom>
        </p:spPr>
        <p:txBody>
          <a:bodyPr/>
          <a:lstStyle/>
          <a:p>
            <a:endParaRPr lang="en-US" sz="2200" dirty="0">
              <a:solidFill>
                <a:srgbClr val="414141"/>
              </a:solidFill>
            </a:endParaRPr>
          </a:p>
          <a:p>
            <a:pPr marL="342900" indent="-342900">
              <a:buFont typeface="Wingdings" panose="05000000000000000000" pitchFamily="2" charset="2"/>
              <a:buChar char="v"/>
            </a:pPr>
            <a:r>
              <a:rPr sz="2200" b="1">
                <a:solidFill>
                  <a:srgbClr val="414141"/>
                </a:solidFill>
              </a:rPr>
              <a:t>De natuur als kernervaring: </a:t>
            </a:r>
            <a:r>
              <a:t>door de toegang tot je accommodatie via wandelpaden te ontwerpen en/of deze te verbinden met de natuur, kun je de reis zelf omtoveren tot een meeslepend, reflecterend onderdeel van de ervaring van je gast.</a:t>
            </a:r>
          </a:p>
          <a:p>
            <a:pPr marL="342900" indent="-342900">
              <a:buFont typeface="Wingdings" panose="05000000000000000000" pitchFamily="2" charset="2"/>
              <a:buChar char="v"/>
            </a:pPr>
            <a:r>
              <a:rPr sz="2200" b="1">
                <a:solidFill>
                  <a:srgbClr val="414141"/>
                </a:solidFill>
              </a:rPr>
              <a:t>Duurzaam innovatief ontwerp</a:t>
            </a:r>
            <a:r>
              <a:rPr b="1"/>
              <a:t>: </a:t>
            </a:r>
            <a:r>
              <a:t>door gebruik te maken van off-grid systemen zoals zonne-energie en composttoiletten, kun je duurzaamheid in je accommodatie inbedden en tegelijkertijd de afhankelijkheid van vaste infrastructuur en nutsvoorzieningen verminderen.</a:t>
            </a:r>
          </a:p>
          <a:p>
            <a:pPr marL="342900" indent="-342900">
              <a:buFont typeface="Wingdings" panose="05000000000000000000" pitchFamily="2" charset="2"/>
              <a:buChar char="v"/>
            </a:pPr>
            <a:r>
              <a:rPr sz="2200" b="1">
                <a:solidFill>
                  <a:srgbClr val="414141"/>
                </a:solidFill>
              </a:rPr>
              <a:t>Unieke </a:t>
            </a:r>
            <a:r>
              <a:rPr b="1"/>
              <a:t>ervaring</a:t>
            </a:r>
            <a:r>
              <a:rPr sz="2200">
                <a:solidFill>
                  <a:srgbClr val="414141"/>
                </a:solidFill>
              </a:rPr>
              <a:t>: door de toegang te beperken en afgelegen, minimalistische verblijven aan te bieden, kun je een gevoel van ontsnapping en exclusiviteit creëren dat je accommodatie onderscheidt van conventionele opties.</a:t>
            </a:r>
          </a:p>
        </p:txBody>
      </p:sp>
      <p:sp>
        <p:nvSpPr>
          <p:cNvPr id="5" name="Text Placeholder 4">
            <a:extLst>
              <a:ext uri="{FF2B5EF4-FFF2-40B4-BE49-F238E27FC236}">
                <a16:creationId xmlns:a16="http://schemas.microsoft.com/office/drawing/2014/main" id="{D633A95B-FE9A-8940-B491-308BE239285B}"/>
              </a:ext>
            </a:extLst>
          </p:cNvPr>
          <p:cNvSpPr>
            <a:spLocks noGrp="1"/>
          </p:cNvSpPr>
          <p:nvPr>
            <p:ph type="body" sz="quarter" idx="16"/>
          </p:nvPr>
        </p:nvSpPr>
        <p:spPr>
          <a:xfrm>
            <a:off x="209550" y="241623"/>
            <a:ext cx="4726115" cy="803654"/>
          </a:xfrm>
          <a:prstGeom prst="rect">
            <a:avLst/>
          </a:prstGeom>
        </p:spPr>
        <p:txBody>
          <a:bodyPr/>
          <a:lstStyle/>
          <a:p>
            <a:r>
              <a:t>Belangrijkste punten</a:t>
            </a:r>
          </a:p>
        </p:txBody>
      </p:sp>
      <p:sp>
        <p:nvSpPr>
          <p:cNvPr id="8" name="Text Placeholder 7">
            <a:extLst>
              <a:ext uri="{FF2B5EF4-FFF2-40B4-BE49-F238E27FC236}">
                <a16:creationId xmlns:a16="http://schemas.microsoft.com/office/drawing/2014/main" id="{C67B9712-1C1F-6466-60BA-0277DB81CBD8}"/>
              </a:ext>
            </a:extLst>
          </p:cNvPr>
          <p:cNvSpPr>
            <a:spLocks noGrp="1"/>
          </p:cNvSpPr>
          <p:nvPr>
            <p:ph type="body" sz="quarter" idx="65"/>
          </p:nvPr>
        </p:nvSpPr>
        <p:spPr/>
        <p:txBody>
          <a:bodyPr/>
          <a:lstStyle/>
          <a:p>
            <a:r>
              <a:t>Fotocredit: Bunk Amsterdam</a:t>
            </a:r>
            <a:endParaRPr lang="en-GB"/>
          </a:p>
        </p:txBody>
      </p:sp>
      <p:cxnSp>
        <p:nvCxnSpPr>
          <p:cNvPr id="2" name="Straight Connector 1">
            <a:extLst>
              <a:ext uri="{FF2B5EF4-FFF2-40B4-BE49-F238E27FC236}">
                <a16:creationId xmlns:a16="http://schemas.microsoft.com/office/drawing/2014/main" id="{33DC6738-5B33-C2AA-3B2F-5F8C8B932E88}"/>
              </a:ext>
            </a:extLst>
          </p:cNvPr>
          <p:cNvCxnSpPr>
            <a:cxnSpLocks/>
          </p:cNvCxnSpPr>
          <p:nvPr/>
        </p:nvCxnSpPr>
        <p:spPr>
          <a:xfrm>
            <a:off x="0" y="955657"/>
            <a:ext cx="32221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17" name="Picture Placeholder 16">
            <a:extLst>
              <a:ext uri="{FF2B5EF4-FFF2-40B4-BE49-F238E27FC236}">
                <a16:creationId xmlns:a16="http://schemas.microsoft.com/office/drawing/2014/main" id="{898D0CD9-A1AC-6790-F6BA-776D53F795A9}"/>
              </a:ext>
            </a:extLst>
          </p:cNvPr>
          <p:cNvPicPr>
            <a:picLocks noGrp="1" noChangeAspect="1"/>
          </p:cNvPicPr>
          <p:nvPr>
            <p:ph type="pic" sz="quarter" idx="13"/>
          </p:nvPr>
        </p:nvPicPr>
        <p:blipFill>
          <a:blip r:embed="rId2"/>
          <a:srcRect l="11786" r="11786"/>
          <a:stretch/>
        </p:blipFill>
        <p:spPr>
          <a:xfrm>
            <a:off x="6966760" y="2884487"/>
            <a:ext cx="3896842" cy="3973513"/>
          </a:xfrm>
        </p:spPr>
      </p:pic>
    </p:spTree>
    <p:extLst>
      <p:ext uri="{BB962C8B-B14F-4D97-AF65-F5344CB8AC3E}">
        <p14:creationId xmlns:p14="http://schemas.microsoft.com/office/powerpoint/2010/main" val="732739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E38E276-227A-63EC-D34E-B71F75ECED97}"/>
              </a:ext>
            </a:extLst>
          </p:cNvPr>
          <p:cNvSpPr>
            <a:spLocks noGrp="1"/>
          </p:cNvSpPr>
          <p:nvPr>
            <p:ph type="body" sz="quarter" idx="42"/>
          </p:nvPr>
        </p:nvSpPr>
        <p:spPr/>
        <p:txBody>
          <a:bodyPr/>
          <a:lstStyle/>
          <a:p>
            <a:pPr>
              <a:defRPr sz="2000"/>
            </a:pPr>
            <a:r>
              <a:t>Cabiner, Nederland</a:t>
            </a:r>
            <a:endParaRPr lang="en-GB" sz="2000" b="0" dirty="0"/>
          </a:p>
        </p:txBody>
      </p:sp>
      <p:sp>
        <p:nvSpPr>
          <p:cNvPr id="2" name="Slide Number Placeholder 5">
            <a:extLst>
              <a:ext uri="{FF2B5EF4-FFF2-40B4-BE49-F238E27FC236}">
                <a16:creationId xmlns:a16="http://schemas.microsoft.com/office/drawing/2014/main" id="{8668702D-FDEB-6201-57CA-430E5F781C2E}"/>
              </a:ext>
            </a:extLst>
          </p:cNvPr>
          <p:cNvSpPr txBox="1">
            <a:spLocks/>
          </p:cNvSpPr>
          <p:nvPr/>
        </p:nvSpPr>
        <p:spPr>
          <a:xfrm>
            <a:off x="11708764" y="6546433"/>
            <a:ext cx="473489" cy="311567"/>
          </a:xfrm>
          <a:prstGeom prst="rect">
            <a:avLst/>
          </a:prstGeom>
        </p:spPr>
        <p:txBody>
          <a:bodyPr vert="horz" lIns="91440" tIns="45720" rIns="91440" bIns="4572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5</a:t>
            </a:fld>
            <a:endParaRPr lang="fr-CA" sz="1200" dirty="0"/>
          </a:p>
        </p:txBody>
      </p:sp>
      <p:pic>
        <p:nvPicPr>
          <p:cNvPr id="19" name="Picture 18">
            <a:extLst>
              <a:ext uri="{FF2B5EF4-FFF2-40B4-BE49-F238E27FC236}">
                <a16:creationId xmlns:a16="http://schemas.microsoft.com/office/drawing/2014/main" id="{653EA202-EB02-6FEB-3536-1721E685D7CB}"/>
              </a:ext>
            </a:extLst>
          </p:cNvPr>
          <p:cNvPicPr>
            <a:picLocks noChangeAspect="1"/>
          </p:cNvPicPr>
          <p:nvPr/>
        </p:nvPicPr>
        <p:blipFill>
          <a:blip r:embed="rId2"/>
          <a:stretch>
            <a:fillRect/>
          </a:stretch>
        </p:blipFill>
        <p:spPr>
          <a:xfrm>
            <a:off x="5477612" y="-10668"/>
            <a:ext cx="6039168" cy="6868668"/>
          </a:xfrm>
          <a:prstGeom prst="rect">
            <a:avLst/>
          </a:prstGeom>
        </p:spPr>
      </p:pic>
      <p:pic>
        <p:nvPicPr>
          <p:cNvPr id="21" name="Picture 20">
            <a:extLst>
              <a:ext uri="{FF2B5EF4-FFF2-40B4-BE49-F238E27FC236}">
                <a16:creationId xmlns:a16="http://schemas.microsoft.com/office/drawing/2014/main" id="{F9CBBE75-776B-D174-BDD5-56BDFBE5B005}"/>
              </a:ext>
            </a:extLst>
          </p:cNvPr>
          <p:cNvPicPr>
            <a:picLocks noChangeAspect="1"/>
          </p:cNvPicPr>
          <p:nvPr/>
        </p:nvPicPr>
        <p:blipFill>
          <a:blip r:embed="rId3"/>
          <a:srcRect l="15073" b="6915"/>
          <a:stretch>
            <a:fillRect/>
          </a:stretch>
        </p:blipFill>
        <p:spPr>
          <a:xfrm>
            <a:off x="0" y="1"/>
            <a:ext cx="5477612" cy="6868668"/>
          </a:xfrm>
          <a:prstGeom prst="rect">
            <a:avLst/>
          </a:prstGeom>
        </p:spPr>
      </p:pic>
    </p:spTree>
    <p:extLst>
      <p:ext uri="{BB962C8B-B14F-4D97-AF65-F5344CB8AC3E}">
        <p14:creationId xmlns:p14="http://schemas.microsoft.com/office/powerpoint/2010/main" val="2579746476"/>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9AC85329-4F53-4995-A204-691117D32702}">
  <ds:schemaRefs>
    <ds:schemaRef ds:uri="http://schemas.microsoft.com/sharepoint/v3/contenttype/forms"/>
  </ds:schemaRefs>
</ds:datastoreItem>
</file>

<file path=customXml/itemProps2.xml><?xml version="1.0" encoding="utf-8"?>
<ds:datastoreItem xmlns:ds="http://schemas.openxmlformats.org/officeDocument/2006/customXml" ds:itemID="{50F57E3B-6EE1-465C-B4F2-51357D860E7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b53bf8c-4569-44df-ad60-bb18397340c4"/>
    <ds:schemaRef ds:uri="835803b3-5fd4-490d-9118-e08d8d43fc1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3076E18-2B84-4508-B120-3C096464AE89}">
  <ds:schemaRefs>
    <ds:schemaRef ds:uri="7b53bf8c-4569-44df-ad60-bb18397340c4"/>
    <ds:schemaRef ds:uri="835803b3-5fd4-490d-9118-e08d8d43fc1e"/>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275</TotalTime>
  <Words>510</Words>
  <Application>Microsoft Office PowerPoint</Application>
  <PresentationFormat>Widescreen</PresentationFormat>
  <Paragraphs>40</Paragraphs>
  <Slides>5</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Arial</vt:lpstr>
      <vt:lpstr>Calibri</vt:lpstr>
      <vt:lpstr>Montserrat</vt:lpstr>
      <vt:lpstr>Montserrat Light</vt:lpstr>
      <vt:lpstr>Wingdings</vt: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Radu Mihailescu</cp:lastModifiedBy>
  <cp:revision>158</cp:revision>
  <dcterms:created xsi:type="dcterms:W3CDTF">2020-10-14T13:32:04Z</dcterms:created>
  <dcterms:modified xsi:type="dcterms:W3CDTF">2026-02-11T15:28:09Z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y fmtid="{D5CDD505-2E9C-101B-9397-08002B2CF9AE}" pid="3" name="MediaServiceImageTags">
    <vt:lpwstr/>
  </property>
</Properties>
</file>