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5.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
  </p:notesMasterIdLst>
  <p:handoutMasterIdLst>
    <p:handoutMasterId r:id="rId6"/>
  </p:handoutMasterIdLst>
  <p:sldIdLst>
    <p:sldId id="6525" r:id="rId2"/>
    <p:sldId id="6808" r:id="rId3"/>
    <p:sldId id="6809"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5A5A"/>
    <a:srgbClr val="459597"/>
    <a:srgbClr val="494949"/>
    <a:srgbClr val="EC7C69"/>
    <a:srgbClr val="E96751"/>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310" autoAdjust="0"/>
    <p:restoredTop sz="95082"/>
  </p:normalViewPr>
  <p:slideViewPr>
    <p:cSldViewPr snapToGrid="0" snapToObjects="1">
      <p:cViewPr varScale="1">
        <p:scale>
          <a:sx n="103" d="100"/>
          <a:sy n="103" d="100"/>
        </p:scale>
        <p:origin x="114" y="2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customXml" Target="../customXml/item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11/02/2026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airbnb.co.uk/rooms/41718911?source_impression_id=p3_1641476114_tnX%2B0DTHTgvNxIUo&amp;guests=1&amp;adults=1" TargetMode="External"/><Relationship Id="rId1" Type="http://schemas.openxmlformats.org/officeDocument/2006/relationships/slideLayout" Target="../slideLayouts/slideLayout27.xml"/><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9.png"/><Relationship Id="rId7" Type="http://schemas.openxmlformats.org/officeDocument/2006/relationships/hyperlink" Target="https://creativecommons.org/licenses/by-sa/4.0/?ref=chooser-v1" TargetMode="External"/><Relationship Id="rId2" Type="http://schemas.openxmlformats.org/officeDocument/2006/relationships/hyperlink" Target="https://www.youtube.com/watch?v=49WRSFRq3e4" TargetMode="External"/><Relationship Id="rId1" Type="http://schemas.openxmlformats.org/officeDocument/2006/relationships/slideLayout" Target="../slideLayouts/slideLayout32.xml"/><Relationship Id="rId6" Type="http://schemas.openxmlformats.org/officeDocument/2006/relationships/image" Target="../media/image2.png"/><Relationship Id="rId5" Type="http://schemas.openxmlformats.org/officeDocument/2006/relationships/hyperlink" Target="https://www.airbnb.co.uk/rooms/41718911?source_impression_id=p3_1641476114_tnX%2B0DTHTgvNxIUo&amp;guests=1&amp;adults=1" TargetMode="Externa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7675559" y="144196"/>
            <a:ext cx="4005907" cy="4050389"/>
          </a:xfrm>
        </p:spPr>
        <p:txBody>
          <a:bodyPr/>
          <a:lstStyle/>
          <a:p>
            <a:pPr>
              <a:lnSpc>
                <a:spcPts val="2340"/>
              </a:lnSpc>
            </a:pPr>
            <a:r>
              <a:rPr lang="en-US" sz="2200" b="1" dirty="0">
                <a:solidFill>
                  <a:srgbClr val="EC7C69"/>
                </a:solidFill>
              </a:rPr>
              <a:t>Accommodatietype:</a:t>
            </a:r>
          </a:p>
          <a:p>
            <a:pPr>
              <a:lnSpc>
                <a:spcPts val="2340"/>
              </a:lnSpc>
            </a:pPr>
            <a:r>
              <a:rPr lang="en-US" b="1" dirty="0"/>
              <a:t>Boomhutten </a:t>
            </a:r>
            <a:r>
              <a:rPr lang="en-IE" dirty="0" err="1"/>
              <a:t>boven </a:t>
            </a:r>
            <a:r>
              <a:rPr lang="en-IE" dirty="0"/>
              <a:t>de boomtoppen en boven een </a:t>
            </a:r>
            <a:r>
              <a:rPr lang="en-IE" b="1" dirty="0"/>
              <a:t>privémeer. </a:t>
            </a:r>
            <a:r>
              <a:rPr lang="en-US" b="1" dirty="0"/>
              <a:t>De </a:t>
            </a:r>
            <a:r>
              <a:rPr lang="en-US" b="1" dirty="0" err="1"/>
              <a:t>gezellige </a:t>
            </a:r>
            <a:r>
              <a:rPr lang="en-US" b="1" dirty="0"/>
              <a:t>boomhut is voorzien van een houtkachel </a:t>
            </a:r>
            <a:r>
              <a:rPr lang="en-US" dirty="0"/>
              <a:t>en</a:t>
            </a:r>
            <a:r>
              <a:rPr lang="en-US" b="1" dirty="0"/>
              <a:t> biedt </a:t>
            </a:r>
            <a:r>
              <a:rPr lang="en-US" dirty="0"/>
              <a:t>een adembenemend uitzicht vanaf het balkon. Volledig afgelegen, met alleen vogels en wilde herten die door het bos zwerven als </a:t>
            </a:r>
            <a:r>
              <a:rPr lang="en-US" dirty="0" err="1"/>
              <a:t>buren</a:t>
            </a:r>
            <a:r>
              <a:rPr lang="en-US" dirty="0"/>
              <a:t>.</a:t>
            </a:r>
          </a:p>
          <a:p>
            <a:pPr>
              <a:lnSpc>
                <a:spcPts val="2340"/>
              </a:lnSpc>
            </a:pPr>
            <a:endParaRPr lang="en-US" sz="2200" dirty="0">
              <a:solidFill>
                <a:srgbClr val="414141"/>
              </a:solidFill>
            </a:endParaRPr>
          </a:p>
          <a:p>
            <a:pPr>
              <a:lnSpc>
                <a:spcPts val="2340"/>
              </a:lnSpc>
            </a:pPr>
            <a:r>
              <a:rPr lang="en-US" sz="2200" b="1" dirty="0" err="1">
                <a:solidFill>
                  <a:srgbClr val="EC7C69"/>
                </a:solidFill>
              </a:rPr>
              <a:t>Uniek</a:t>
            </a:r>
            <a:endParaRPr lang="en-US" sz="2200" b="1" dirty="0">
              <a:solidFill>
                <a:srgbClr val="EC7C69"/>
              </a:solidFill>
            </a:endParaRPr>
          </a:p>
          <a:p>
            <a:pPr>
              <a:lnSpc>
                <a:spcPts val="2340"/>
              </a:lnSpc>
            </a:pPr>
            <a:r>
              <a:rPr lang="en-US" sz="2200" dirty="0">
                <a:solidFill>
                  <a:srgbClr val="414141"/>
                </a:solidFill>
              </a:rPr>
              <a:t>De </a:t>
            </a:r>
            <a:r>
              <a:rPr lang="en-US" sz="2200" dirty="0" err="1">
                <a:solidFill>
                  <a:srgbClr val="414141"/>
                </a:solidFill>
              </a:rPr>
              <a:t>Yeworthy </a:t>
            </a:r>
            <a:r>
              <a:rPr lang="en-US" sz="2200" dirty="0">
                <a:solidFill>
                  <a:srgbClr val="414141"/>
                </a:solidFill>
              </a:rPr>
              <a:t>Eco-Treehouse is een ongelooflijk off-grid toevluchtsoord. Genesteld in een afgelegen omgeving tussen de boomtoppen boven een meer, is het de perfecte schuilplaats voor stellen die op zoek zijn naar een romantisch, rustig uitje.</a:t>
            </a:r>
          </a:p>
          <a:p>
            <a:pPr>
              <a:lnSpc>
                <a:spcPts val="2340"/>
              </a:lnSpc>
            </a:pPr>
            <a:endParaRPr lang="en-US" sz="2200" i="1" dirty="0">
              <a:solidFill>
                <a:srgbClr val="414141"/>
              </a:solidFill>
            </a:endParaRP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643819" y="4905271"/>
            <a:ext cx="2975564" cy="1049221"/>
          </a:xfrm>
          <a:prstGeom prst="rect">
            <a:avLst/>
          </a:prstGeom>
        </p:spPr>
        <p:txBody>
          <a:bodyPr/>
          <a:lstStyle/>
          <a:p>
            <a:r>
              <a:rPr lang="en-US" dirty="0"/>
              <a:t>Boomhut in Eworthy, Verenigd Koninkrijk</a:t>
            </a:r>
          </a:p>
          <a:p>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777759" cy="385564"/>
          </a:xfrm>
          <a:prstGeom prst="rect">
            <a:avLst/>
          </a:prstGeom>
        </p:spPr>
        <p:txBody>
          <a:bodyPr/>
          <a:lstStyle/>
          <a:p>
            <a:r>
              <a:rPr lang="en-GB" dirty="0"/>
              <a:t>Casestudy</a:t>
            </a:r>
          </a:p>
        </p:txBody>
      </p:sp>
      <p:sp>
        <p:nvSpPr>
          <p:cNvPr id="10" name="TextBox 9">
            <a:extLst>
              <a:ext uri="{FF2B5EF4-FFF2-40B4-BE49-F238E27FC236}">
                <a16:creationId xmlns:a16="http://schemas.microsoft.com/office/drawing/2014/main" id="{18BB6434-0059-619C-478A-8B63A6AF5F52}"/>
              </a:ext>
            </a:extLst>
          </p:cNvPr>
          <p:cNvSpPr txBox="1"/>
          <p:nvPr/>
        </p:nvSpPr>
        <p:spPr>
          <a:xfrm>
            <a:off x="4083472" y="5954492"/>
            <a:ext cx="5486513" cy="646331"/>
          </a:xfrm>
          <a:prstGeom prst="rect">
            <a:avLst/>
          </a:prstGeom>
          <a:noFill/>
        </p:spPr>
        <p:txBody>
          <a:bodyPr wrap="square" rtlCol="0">
            <a:spAutoFit/>
          </a:bodyPr>
          <a:lstStyle/>
          <a:p>
            <a:pPr>
              <a:tabLst>
                <a:tab pos="927100" algn="l"/>
              </a:tabLst>
            </a:pPr>
            <a:r>
              <a:rPr lang="en-IE" sz="1800" b="1" dirty="0">
                <a:solidFill>
                  <a:srgbClr val="414141"/>
                </a:solidFill>
              </a:rPr>
              <a:t>Website: </a:t>
            </a:r>
            <a:r>
              <a:rPr lang="en-IE" sz="1800" dirty="0">
                <a:solidFill>
                  <a:srgbClr val="459597"/>
                </a:solidFill>
                <a:ea typeface="+mn-lt"/>
                <a:cs typeface="+mn-lt"/>
                <a:hlinkClick r:id="rId2"/>
              </a:rPr>
              <a:t>    Boomhut</a:t>
            </a:r>
            <a:endParaRPr lang="en-IE" sz="1800" dirty="0">
              <a:solidFill>
                <a:srgbClr val="459597"/>
              </a:solidFill>
              <a:ea typeface="Calibri"/>
              <a:cs typeface="Calibri"/>
            </a:endParaRPr>
          </a:p>
          <a:p>
            <a:pPr>
              <a:tabLst>
                <a:tab pos="927100" algn="l"/>
              </a:tabLst>
            </a:pP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pic>
        <p:nvPicPr>
          <p:cNvPr id="11" name="Picture Placeholder 10" descr="A house in the woods&#10;&#10;AI-generated content may be incorrect.">
            <a:extLst>
              <a:ext uri="{FF2B5EF4-FFF2-40B4-BE49-F238E27FC236}">
                <a16:creationId xmlns:a16="http://schemas.microsoft.com/office/drawing/2014/main" id="{88F96111-8B27-CFD6-0870-B8014046AC28}"/>
              </a:ext>
            </a:extLst>
          </p:cNvPr>
          <p:cNvPicPr>
            <a:picLocks noGrp="1" noChangeAspect="1"/>
          </p:cNvPicPr>
          <p:nvPr>
            <p:ph type="pic" sz="quarter" idx="34"/>
          </p:nvPr>
        </p:nvPicPr>
        <p:blipFill>
          <a:blip r:embed="rId4"/>
          <a:srcRect t="7201" b="7201"/>
          <a:stretch>
            <a:fillRect/>
          </a:stretch>
        </p:blipFill>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2EE0B-3B7C-4EF3-5B21-832F0CC1CFB1}"/>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5FCE18A2-7491-4079-ADA9-8E9898D304C7}"/>
              </a:ext>
            </a:extLst>
          </p:cNvPr>
          <p:cNvSpPr>
            <a:spLocks noGrp="1"/>
          </p:cNvSpPr>
          <p:nvPr>
            <p:ph type="body" sz="quarter" idx="18"/>
          </p:nvPr>
        </p:nvSpPr>
        <p:spPr>
          <a:xfrm>
            <a:off x="369903" y="1100117"/>
            <a:ext cx="5333626" cy="3499183"/>
          </a:xfrm>
        </p:spPr>
        <p:txBody>
          <a:bodyPr/>
          <a:lstStyle/>
          <a:p>
            <a:r>
              <a:rPr lang="en-US" b="1" dirty="0"/>
              <a:t>Vers water </a:t>
            </a:r>
            <a:r>
              <a:rPr lang="en-US" dirty="0"/>
              <a:t>wordt aan gasten verstrekt vanuit een tankwagen. Het privé, milieuvriendelijke </a:t>
            </a:r>
            <a:r>
              <a:rPr lang="en-US" b="1" dirty="0"/>
              <a:t>zaagseltoilet </a:t>
            </a:r>
            <a:r>
              <a:rPr lang="en-US" dirty="0"/>
              <a:t>bevindt zich in een apart gebouw tussen de bomen. Gasten worden verwelkomd door de </a:t>
            </a:r>
            <a:r>
              <a:rPr lang="en-US" b="1" dirty="0"/>
              <a:t>eigenaren</a:t>
            </a:r>
            <a:r>
              <a:rPr lang="en-US" dirty="0"/>
              <a:t>,</a:t>
            </a:r>
            <a:r>
              <a:rPr lang="en-US" b="1" dirty="0"/>
              <a:t> die u </a:t>
            </a:r>
            <a:r>
              <a:rPr lang="en-US" dirty="0"/>
              <a:t>met een jeep </a:t>
            </a:r>
            <a:r>
              <a:rPr lang="en-US" b="1" dirty="0"/>
              <a:t>naar de boomhut brengen</a:t>
            </a:r>
            <a:r>
              <a:rPr lang="en-US" dirty="0"/>
              <a:t>. Gasten hebben tijdens hun verblijf toegang tot de jeep.</a:t>
            </a:r>
          </a:p>
          <a:p>
            <a:endParaRPr lang="en-US" dirty="0"/>
          </a:p>
          <a:p>
            <a:r>
              <a:rPr lang="en-US" dirty="0"/>
              <a:t>De Yeworthy Treehouse is een perfecte vakantiebestemming voor mensen die terug willen naar de natuur, onder de sterren willen slapen en willen genieten van de rust en </a:t>
            </a:r>
            <a:r>
              <a:rPr lang="en-US" dirty="0" err="1"/>
              <a:t>stilte </a:t>
            </a:r>
            <a:r>
              <a:rPr lang="en-US" dirty="0"/>
              <a:t>die deze omgeving biedt.</a:t>
            </a:r>
            <a:endParaRPr lang="en-IE" dirty="0"/>
          </a:p>
        </p:txBody>
      </p:sp>
      <p:sp>
        <p:nvSpPr>
          <p:cNvPr id="6" name="Text Placeholder 5">
            <a:extLst>
              <a:ext uri="{FF2B5EF4-FFF2-40B4-BE49-F238E27FC236}">
                <a16:creationId xmlns:a16="http://schemas.microsoft.com/office/drawing/2014/main" id="{D92A1D7C-EBFA-7E62-B845-09DF1D52E8DA}"/>
              </a:ext>
            </a:extLst>
          </p:cNvPr>
          <p:cNvSpPr>
            <a:spLocks noGrp="1"/>
          </p:cNvSpPr>
          <p:nvPr>
            <p:ph type="body" sz="quarter" idx="16"/>
          </p:nvPr>
        </p:nvSpPr>
        <p:spPr>
          <a:xfrm>
            <a:off x="417401" y="141100"/>
            <a:ext cx="7326643" cy="803654"/>
          </a:xfrm>
        </p:spPr>
        <p:txBody>
          <a:bodyPr/>
          <a:lstStyle/>
          <a:p>
            <a:r>
              <a:rPr lang="en-IE" sz="3200" dirty="0">
                <a:solidFill>
                  <a:srgbClr val="E96751"/>
                </a:solidFill>
              </a:rPr>
              <a:t>Casestudy: </a:t>
            </a:r>
            <a:r>
              <a:rPr lang="en-IE" sz="3200" b="0" dirty="0"/>
              <a:t>De </a:t>
            </a:r>
            <a:r>
              <a:rPr lang="en-IE" sz="3200" b="0" dirty="0" err="1"/>
              <a:t>Yeworthy </a:t>
            </a:r>
            <a:r>
              <a:rPr lang="en-IE" sz="3200" b="0" dirty="0"/>
              <a:t>Eco-Treehouse</a:t>
            </a:r>
          </a:p>
        </p:txBody>
      </p:sp>
      <p:sp>
        <p:nvSpPr>
          <p:cNvPr id="8" name="Text Placeholder 7">
            <a:extLst>
              <a:ext uri="{FF2B5EF4-FFF2-40B4-BE49-F238E27FC236}">
                <a16:creationId xmlns:a16="http://schemas.microsoft.com/office/drawing/2014/main" id="{45A49C3A-4BFA-B5F6-63A1-1CA79FD464E6}"/>
              </a:ext>
            </a:extLst>
          </p:cNvPr>
          <p:cNvSpPr>
            <a:spLocks noGrp="1"/>
          </p:cNvSpPr>
          <p:nvPr>
            <p:ph type="body" sz="quarter" idx="19"/>
          </p:nvPr>
        </p:nvSpPr>
        <p:spPr>
          <a:xfrm>
            <a:off x="417401" y="652994"/>
            <a:ext cx="6914895" cy="803654"/>
          </a:xfrm>
        </p:spPr>
        <p:txBody>
          <a:bodyPr/>
          <a:lstStyle/>
          <a:p>
            <a:r>
              <a:rPr lang="en-IE" sz="2800" b="0" dirty="0"/>
              <a:t>Off-grid Eco Treehouse Retreat</a:t>
            </a:r>
            <a:endParaRPr lang="en-IE" sz="2800" b="0" dirty="0">
              <a:solidFill>
                <a:srgbClr val="E96751"/>
              </a:solidFill>
            </a:endParaRPr>
          </a:p>
        </p:txBody>
      </p:sp>
      <p:sp>
        <p:nvSpPr>
          <p:cNvPr id="11" name="TextBox 10">
            <a:extLst>
              <a:ext uri="{FF2B5EF4-FFF2-40B4-BE49-F238E27FC236}">
                <a16:creationId xmlns:a16="http://schemas.microsoft.com/office/drawing/2014/main" id="{491FA0D9-370A-B273-E63C-A57757AEE1CC}"/>
              </a:ext>
            </a:extLst>
          </p:cNvPr>
          <p:cNvSpPr txBox="1"/>
          <p:nvPr/>
        </p:nvSpPr>
        <p:spPr>
          <a:xfrm>
            <a:off x="6078664" y="5834921"/>
            <a:ext cx="6096000" cy="369332"/>
          </a:xfrm>
          <a:prstGeom prst="rect">
            <a:avLst/>
          </a:prstGeom>
          <a:noFill/>
        </p:spPr>
        <p:txBody>
          <a:bodyPr wrap="square">
            <a:spAutoFit/>
          </a:bodyPr>
          <a:lstStyle/>
          <a:p>
            <a:r>
              <a:rPr lang="en-IE" dirty="0">
                <a:solidFill>
                  <a:srgbClr val="E96751"/>
                </a:solidFill>
                <a:hlinkClick r:id="rId2">
                  <a:extLst>
                    <a:ext uri="{A12FA001-AC4F-418D-AE19-62706E023703}">
                      <ahyp:hlinkClr xmlns:ahyp="http://schemas.microsoft.com/office/drawing/2018/hyperlinkcolor" val="tx"/>
                    </a:ext>
                  </a:extLst>
                </a:hlinkClick>
              </a:rPr>
              <a:t>https://www.youtube.com/watch?v=49WRSFRq3e4</a:t>
            </a:r>
            <a:r>
              <a:rPr lang="en-IE" dirty="0">
                <a:solidFill>
                  <a:srgbClr val="E96751"/>
                </a:solidFill>
              </a:rPr>
              <a:t> </a:t>
            </a:r>
          </a:p>
        </p:txBody>
      </p:sp>
      <p:sp>
        <p:nvSpPr>
          <p:cNvPr id="12" name="Rectangle: Rounded Corners 11">
            <a:extLst>
              <a:ext uri="{FF2B5EF4-FFF2-40B4-BE49-F238E27FC236}">
                <a16:creationId xmlns:a16="http://schemas.microsoft.com/office/drawing/2014/main" id="{8C472260-E665-237C-C77B-790830047AB1}"/>
              </a:ext>
            </a:extLst>
          </p:cNvPr>
          <p:cNvSpPr/>
          <p:nvPr/>
        </p:nvSpPr>
        <p:spPr>
          <a:xfrm>
            <a:off x="6830654" y="5097997"/>
            <a:ext cx="3354573" cy="646331"/>
          </a:xfrm>
          <a:prstGeom prst="roundRect">
            <a:avLst/>
          </a:prstGeom>
          <a:solidFill>
            <a:srgbClr val="EE4F2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dirty="0">
                <a:solidFill>
                  <a:schemeClr val="bg1"/>
                </a:solidFill>
                <a:latin typeface="Abadi" panose="020B0604020104020204" pitchFamily="34" charset="0"/>
                <a:cs typeface="Aharoni" panose="02010803020104030203" pitchFamily="2" charset="-79"/>
                <a:hlinkClick r:id="rId2">
                  <a:extLst>
                    <a:ext uri="{A12FA001-AC4F-418D-AE19-62706E023703}">
                      <ahyp:hlinkClr xmlns:ahyp="http://schemas.microsoft.com/office/drawing/2018/hyperlinkcolor" val="tx"/>
                    </a:ext>
                  </a:extLst>
                </a:hlinkClick>
              </a:rPr>
              <a:t>Klik om te bekijken</a:t>
            </a:r>
            <a:endParaRPr lang="en-IE" sz="2400" dirty="0">
              <a:solidFill>
                <a:schemeClr val="bg1"/>
              </a:solidFill>
              <a:latin typeface="Abadi" panose="020B0604020104020204" pitchFamily="34" charset="0"/>
              <a:cs typeface="Aharoni" panose="02010803020104030203" pitchFamily="2" charset="-79"/>
            </a:endParaRPr>
          </a:p>
        </p:txBody>
      </p:sp>
      <p:pic>
        <p:nvPicPr>
          <p:cNvPr id="5" name="Picture 4">
            <a:hlinkClick r:id="rId2"/>
            <a:extLst>
              <a:ext uri="{FF2B5EF4-FFF2-40B4-BE49-F238E27FC236}">
                <a16:creationId xmlns:a16="http://schemas.microsoft.com/office/drawing/2014/main" id="{6469CC6D-22BA-505A-6D38-DE4D09D72482}"/>
              </a:ext>
            </a:extLst>
          </p:cNvPr>
          <p:cNvPicPr>
            <a:picLocks noChangeAspect="1"/>
          </p:cNvPicPr>
          <p:nvPr/>
        </p:nvPicPr>
        <p:blipFill>
          <a:blip r:embed="rId3"/>
          <a:srcRect l="1576" r="1448"/>
          <a:stretch>
            <a:fillRect/>
          </a:stretch>
        </p:blipFill>
        <p:spPr>
          <a:xfrm>
            <a:off x="6104795" y="1958687"/>
            <a:ext cx="4744180" cy="2995389"/>
          </a:xfrm>
          <a:prstGeom prst="rect">
            <a:avLst/>
          </a:prstGeom>
        </p:spPr>
      </p:pic>
      <p:pic>
        <p:nvPicPr>
          <p:cNvPr id="3" name="Picture 2">
            <a:extLst>
              <a:ext uri="{FF2B5EF4-FFF2-40B4-BE49-F238E27FC236}">
                <a16:creationId xmlns:a16="http://schemas.microsoft.com/office/drawing/2014/main" id="{899C62E5-C515-A50E-C001-74A79FBF7366}"/>
              </a:ext>
            </a:extLst>
          </p:cNvPr>
          <p:cNvPicPr>
            <a:picLocks noChangeAspect="1"/>
          </p:cNvPicPr>
          <p:nvPr/>
        </p:nvPicPr>
        <p:blipFill>
          <a:blip r:embed="rId4"/>
          <a:stretch>
            <a:fillRect/>
          </a:stretch>
        </p:blipFill>
        <p:spPr>
          <a:xfrm>
            <a:off x="7744044" y="177950"/>
            <a:ext cx="4186932" cy="2330381"/>
          </a:xfrm>
          <a:prstGeom prst="rect">
            <a:avLst/>
          </a:prstGeom>
        </p:spPr>
      </p:pic>
      <p:sp>
        <p:nvSpPr>
          <p:cNvPr id="73" name="TextBox 72">
            <a:extLst>
              <a:ext uri="{FF2B5EF4-FFF2-40B4-BE49-F238E27FC236}">
                <a16:creationId xmlns:a16="http://schemas.microsoft.com/office/drawing/2014/main" id="{7208E863-9B7C-08C1-E017-A9574EBF424C}"/>
              </a:ext>
            </a:extLst>
          </p:cNvPr>
          <p:cNvSpPr txBox="1"/>
          <p:nvPr/>
        </p:nvSpPr>
        <p:spPr>
          <a:xfrm>
            <a:off x="5564931" y="6238498"/>
            <a:ext cx="6096000" cy="369332"/>
          </a:xfrm>
          <a:prstGeom prst="rect">
            <a:avLst/>
          </a:prstGeom>
          <a:noFill/>
        </p:spPr>
        <p:txBody>
          <a:bodyPr wrap="square">
            <a:spAutoFit/>
          </a:bodyPr>
          <a:lstStyle/>
          <a:p>
            <a:pPr algn="ctr"/>
            <a:r>
              <a:rPr lang="en-IE" dirty="0">
                <a:solidFill>
                  <a:srgbClr val="E96751"/>
                </a:solidFill>
                <a:latin typeface="Airbnb Cereal VF"/>
                <a:hlinkClick r:id="rId5">
                  <a:extLst>
                    <a:ext uri="{A12FA001-AC4F-418D-AE19-62706E023703}">
                      <ahyp:hlinkClr xmlns:ahyp="http://schemas.microsoft.com/office/drawing/2018/hyperlinkcolor" val="tx"/>
                    </a:ext>
                  </a:extLst>
                </a:hlinkClick>
              </a:rPr>
              <a:t>Airbnb - </a:t>
            </a:r>
            <a:r>
              <a:rPr lang="en-IE" b="0" i="0" dirty="0">
                <a:solidFill>
                  <a:srgbClr val="E96751"/>
                </a:solidFill>
                <a:effectLst/>
                <a:latin typeface="Airbnb Cereal VF"/>
                <a:hlinkClick r:id="rId5">
                  <a:extLst>
                    <a:ext uri="{A12FA001-AC4F-418D-AE19-62706E023703}">
                      <ahyp:hlinkClr xmlns:ahyp="http://schemas.microsoft.com/office/drawing/2018/hyperlinkcolor" val="tx"/>
                    </a:ext>
                  </a:extLst>
                </a:hlinkClick>
              </a:rPr>
              <a:t>Finest Retreats | </a:t>
            </a:r>
            <a:r>
              <a:rPr lang="en-IE" b="0" i="0" dirty="0" err="1">
                <a:solidFill>
                  <a:srgbClr val="E96751"/>
                </a:solidFill>
                <a:effectLst/>
                <a:latin typeface="Airbnb Cereal VF"/>
                <a:hlinkClick r:id="rId5">
                  <a:extLst>
                    <a:ext uri="{A12FA001-AC4F-418D-AE19-62706E023703}">
                      <ahyp:hlinkClr xmlns:ahyp="http://schemas.microsoft.com/office/drawing/2018/hyperlinkcolor" val="tx"/>
                    </a:ext>
                  </a:extLst>
                </a:hlinkClick>
              </a:rPr>
              <a:t>Yeworthy </a:t>
            </a:r>
            <a:r>
              <a:rPr lang="en-IE" b="0" i="0" dirty="0">
                <a:solidFill>
                  <a:srgbClr val="E96751"/>
                </a:solidFill>
                <a:effectLst/>
                <a:latin typeface="Airbnb Cereal VF"/>
                <a:hlinkClick r:id="rId5">
                  <a:extLst>
                    <a:ext uri="{A12FA001-AC4F-418D-AE19-62706E023703}">
                      <ahyp:hlinkClr xmlns:ahyp="http://schemas.microsoft.com/office/drawing/2018/hyperlinkcolor" val="tx"/>
                    </a:ext>
                  </a:extLst>
                </a:hlinkClick>
              </a:rPr>
              <a:t>Eco-Treehouse</a:t>
            </a:r>
            <a:endParaRPr lang="en-IE" dirty="0">
              <a:solidFill>
                <a:srgbClr val="E96751"/>
              </a:solidFill>
            </a:endParaRPr>
          </a:p>
        </p:txBody>
      </p:sp>
      <p:pic>
        <p:nvPicPr>
          <p:cNvPr id="2" name="Picture 1" descr="Co-funded by the European Union logo in png for web usage">
            <a:extLst>
              <a:ext uri="{FF2B5EF4-FFF2-40B4-BE49-F238E27FC236}">
                <a16:creationId xmlns:a16="http://schemas.microsoft.com/office/drawing/2014/main" id="{CCDB8AA6-DC7F-54CD-A109-0781732965D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624477" y="5834921"/>
            <a:ext cx="1530819" cy="319792"/>
          </a:xfrm>
          <a:prstGeom prst="rect">
            <a:avLst/>
          </a:prstGeom>
          <a:noFill/>
          <a:ln>
            <a:noFill/>
          </a:ln>
        </p:spPr>
      </p:pic>
      <p:sp>
        <p:nvSpPr>
          <p:cNvPr id="4" name="Rectangle 3">
            <a:extLst>
              <a:ext uri="{FF2B5EF4-FFF2-40B4-BE49-F238E27FC236}">
                <a16:creationId xmlns:a16="http://schemas.microsoft.com/office/drawing/2014/main" id="{DCAE6C0F-0A07-50EC-D340-3ABBABA70BE7}"/>
              </a:ext>
            </a:extLst>
          </p:cNvPr>
          <p:cNvSpPr/>
          <p:nvPr/>
        </p:nvSpPr>
        <p:spPr>
          <a:xfrm>
            <a:off x="1572104" y="6238498"/>
            <a:ext cx="4045200" cy="55399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ts val="880"/>
              </a:lnSpc>
            </a:pPr>
            <a:r>
              <a:rPr lang="en-US" sz="800" dirty="0">
                <a:solidFill>
                  <a:schemeClr val="tx1"/>
                </a:solidFill>
                <a:latin typeface="+mj-lt"/>
              </a:rPr>
              <a:t>Gefinancierd door de Europese Unie. De geuite standpunten en meningen zijn echter uitsluitend die van de auteur(s) en geven niet noodzakelijkerwijs de standpunten van de Europese Unie of het Europees Uitvoerend Agentschap voor Onderwijs en Cultuur (EACEA) weer. De Europese Unie en het EACEA kunnen hiervoor niet aansprakelijk worden gesteld.</a:t>
            </a:r>
          </a:p>
        </p:txBody>
      </p:sp>
      <p:grpSp>
        <p:nvGrpSpPr>
          <p:cNvPr id="9" name="Group 8">
            <a:extLst>
              <a:ext uri="{FF2B5EF4-FFF2-40B4-BE49-F238E27FC236}">
                <a16:creationId xmlns:a16="http://schemas.microsoft.com/office/drawing/2014/main" id="{075A3258-88AD-26E6-E2EA-5D795CA357C4}"/>
              </a:ext>
            </a:extLst>
          </p:cNvPr>
          <p:cNvGrpSpPr/>
          <p:nvPr/>
        </p:nvGrpSpPr>
        <p:grpSpPr>
          <a:xfrm>
            <a:off x="317016" y="5864787"/>
            <a:ext cx="1307461" cy="742180"/>
            <a:chOff x="340586" y="8789227"/>
            <a:chExt cx="1307461" cy="742180"/>
          </a:xfrm>
        </p:grpSpPr>
        <p:sp>
          <p:nvSpPr>
            <p:cNvPr id="10" name="Rectangle 9">
              <a:extLst>
                <a:ext uri="{FF2B5EF4-FFF2-40B4-BE49-F238E27FC236}">
                  <a16:creationId xmlns:a16="http://schemas.microsoft.com/office/drawing/2014/main" id="{195BFDC4-45DC-79C4-C7B8-0A84EAE91AA7}"/>
                </a:ext>
              </a:extLst>
            </p:cNvPr>
            <p:cNvSpPr/>
            <p:nvPr/>
          </p:nvSpPr>
          <p:spPr>
            <a:xfrm>
              <a:off x="340586" y="8789227"/>
              <a:ext cx="1307461" cy="369332"/>
            </a:xfrm>
            <a:prstGeom prst="rect">
              <a:avLst/>
            </a:prstGeom>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1" dirty="0">
                  <a:solidFill>
                    <a:schemeClr val="tx1"/>
                  </a:solidFill>
                  <a:latin typeface="+mj-lt"/>
                </a:rPr>
                <a:t>EPIC STAYS heeft een licentie </a:t>
              </a:r>
            </a:p>
            <a:p>
              <a:pPr algn="just"/>
              <a:r>
                <a:rPr lang="en-US" sz="900" b="1" dirty="0">
                  <a:solidFill>
                    <a:schemeClr val="tx1"/>
                  </a:solidFill>
                  <a:latin typeface="+mj-lt"/>
                </a:rPr>
                <a:t>onder </a:t>
              </a:r>
              <a:r>
                <a:rPr lang="en-US" sz="900" b="1" dirty="0">
                  <a:solidFill>
                    <a:srgbClr val="459597"/>
                  </a:solidFill>
                  <a:latin typeface="+mj-lt"/>
                  <a:hlinkClick r:id="rId7">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3" name="Picture 12">
              <a:extLst>
                <a:ext uri="{FF2B5EF4-FFF2-40B4-BE49-F238E27FC236}">
                  <a16:creationId xmlns:a16="http://schemas.microsoft.com/office/drawing/2014/main" id="{4AFEBEF6-F0D3-3884-E3C8-3FD7DF67E97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46552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F754965-7AFC-8C1C-FDA0-D53E0C1D67D5}"/>
              </a:ext>
            </a:extLst>
          </p:cNvPr>
          <p:cNvPicPr>
            <a:picLocks noChangeAspect="1"/>
          </p:cNvPicPr>
          <p:nvPr/>
        </p:nvPicPr>
        <p:blipFill>
          <a:blip r:embed="rId2"/>
          <a:stretch>
            <a:fillRect/>
          </a:stretch>
        </p:blipFill>
        <p:spPr>
          <a:xfrm>
            <a:off x="94412" y="1171260"/>
            <a:ext cx="12003175" cy="4515480"/>
          </a:xfrm>
          <a:prstGeom prst="rect">
            <a:avLst/>
          </a:prstGeom>
        </p:spPr>
      </p:pic>
    </p:spTree>
    <p:extLst>
      <p:ext uri="{BB962C8B-B14F-4D97-AF65-F5344CB8AC3E}">
        <p14:creationId xmlns:p14="http://schemas.microsoft.com/office/powerpoint/2010/main" val="268097688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6878D4E-0ECD-4AAB-9F69-849FC3012889}"/>
</file>

<file path=customXml/itemProps2.xml><?xml version="1.0" encoding="utf-8"?>
<ds:datastoreItem xmlns:ds="http://schemas.openxmlformats.org/officeDocument/2006/customXml" ds:itemID="{9FA67B8D-ED6B-420F-901B-04CD1FCFADC0}"/>
</file>

<file path=customXml/itemProps3.xml><?xml version="1.0" encoding="utf-8"?>
<ds:datastoreItem xmlns:ds="http://schemas.openxmlformats.org/officeDocument/2006/customXml" ds:itemID="{6D1F9884-C8E8-45D9-8A1D-45AC3C2B4D1E}"/>
</file>

<file path=docProps/app.xml><?xml version="1.0" encoding="utf-8"?>
<Properties xmlns="http://schemas.openxmlformats.org/officeDocument/2006/extended-properties" xmlns:vt="http://schemas.openxmlformats.org/officeDocument/2006/docPropsVTypes">
  <TotalTime>14554</TotalTime>
  <Words>282</Words>
  <Application>Microsoft Office PowerPoint</Application>
  <PresentationFormat>Widescreen</PresentationFormat>
  <Paragraphs>20</Paragraphs>
  <Slides>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vt:i4>
      </vt:variant>
    </vt:vector>
  </HeadingPairs>
  <TitlesOfParts>
    <vt:vector size="12" baseType="lpstr">
      <vt:lpstr>Abadi</vt:lpstr>
      <vt:lpstr>Airbnb Cereal VF</vt: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docId:C597FB8DCC1CC47B0DF91DF506DF2D4F</cp:keywords>
  <cp:lastModifiedBy>Radu Mihailescu</cp:lastModifiedBy>
  <cp:revision>413</cp:revision>
  <dcterms:created xsi:type="dcterms:W3CDTF">2020-10-14T13:32:04Z</dcterms:created>
  <dcterms:modified xsi:type="dcterms:W3CDTF">2026-02-11T16:19:20Z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