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2"/>
  </p:notesMasterIdLst>
  <p:sldIdLst>
    <p:sldId id="6525" r:id="rId5"/>
    <p:sldId id="6516" r:id="rId6"/>
    <p:sldId id="6424" r:id="rId7"/>
    <p:sldId id="6526" r:id="rId8"/>
    <p:sldId id="6527" r:id="rId9"/>
    <p:sldId id="6422" r:id="rId10"/>
    <p:sldId id="64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82CCCA"/>
    <a:srgbClr val="E5BEAC"/>
    <a:srgbClr val="000000"/>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4683"/>
  </p:normalViewPr>
  <p:slideViewPr>
    <p:cSldViewPr snapToGrid="0">
      <p:cViewPr varScale="1">
        <p:scale>
          <a:sx n="102" d="100"/>
          <a:sy n="102" d="100"/>
        </p:scale>
        <p:origin x="130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1C6BC2AF-1A2E-9A52-57A2-B96751F7BD9F}"/>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9" name="Text Placeholder 32">
            <a:extLst>
              <a:ext uri="{FF2B5EF4-FFF2-40B4-BE49-F238E27FC236}">
                <a16:creationId xmlns:a16="http://schemas.microsoft.com/office/drawing/2014/main" id="{0AB30976-4842-8E04-9968-B6D035A34791}"/>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0" name="Freeform 9">
            <a:extLst>
              <a:ext uri="{FF2B5EF4-FFF2-40B4-BE49-F238E27FC236}">
                <a16:creationId xmlns:a16="http://schemas.microsoft.com/office/drawing/2014/main" id="{71AB9A2D-F32E-D25E-DC84-9D74F667D5AD}"/>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3" name="Text Placeholder 23">
            <a:extLst>
              <a:ext uri="{FF2B5EF4-FFF2-40B4-BE49-F238E27FC236}">
                <a16:creationId xmlns:a16="http://schemas.microsoft.com/office/drawing/2014/main" id="{427C134A-9106-2DB5-8492-58E1D90BEB2D}"/>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7" name="Slide Number Placeholder 5">
            <a:extLst>
              <a:ext uri="{FF2B5EF4-FFF2-40B4-BE49-F238E27FC236}">
                <a16:creationId xmlns:a16="http://schemas.microsoft.com/office/drawing/2014/main" id="{04E74889-A585-BD63-4199-B9CBB846060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8" name="Text Placeholder 17">
            <a:extLst>
              <a:ext uri="{FF2B5EF4-FFF2-40B4-BE49-F238E27FC236}">
                <a16:creationId xmlns:a16="http://schemas.microsoft.com/office/drawing/2014/main" id="{58E9E669-56B9-0EE5-C5F9-16EF1C4D9FEB}"/>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9" name="Text Placeholder 23">
            <a:extLst>
              <a:ext uri="{FF2B5EF4-FFF2-40B4-BE49-F238E27FC236}">
                <a16:creationId xmlns:a16="http://schemas.microsoft.com/office/drawing/2014/main" id="{77D5254F-FBC6-C25A-85F6-0CAD852E62B2}"/>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20" name="Text Placeholder 23">
            <a:extLst>
              <a:ext uri="{FF2B5EF4-FFF2-40B4-BE49-F238E27FC236}">
                <a16:creationId xmlns:a16="http://schemas.microsoft.com/office/drawing/2014/main" id="{42D841F8-8356-2DB5-9D43-9B6DC1CFE5E0}"/>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21614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14917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576BF53-C865-C693-B450-C7BFB47ED6E5}"/>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18C33CAE-6FEF-BF10-FEC5-31BADA644BB6}"/>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01C6A9DF-8EB2-08A8-E37B-ED19D6282CC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98A0F284-98F8-39F1-1ED9-4D3ADE6FCC3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50A8B97F-78AC-9920-2811-D4CC72802392}"/>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276A6422-725B-3827-9D91-461B0F7B668E}"/>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5AED8138-B914-F361-67A2-1486BCED4A24}"/>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E7490B66-26D8-F63F-204B-F9431128743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0905BF-7A00-20DE-F8BD-32A9718A77B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3" name="Picture Placeholder 9">
            <a:extLst>
              <a:ext uri="{FF2B5EF4-FFF2-40B4-BE49-F238E27FC236}">
                <a16:creationId xmlns:a16="http://schemas.microsoft.com/office/drawing/2014/main" id="{BB5927DB-EBCC-B741-6F08-3D61CF1C12CE}"/>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77D3FE2C-0F41-CED2-7F10-A83EDA9877E7}"/>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3" name="Text Placeholder 17">
            <a:extLst>
              <a:ext uri="{FF2B5EF4-FFF2-40B4-BE49-F238E27FC236}">
                <a16:creationId xmlns:a16="http://schemas.microsoft.com/office/drawing/2014/main" id="{2345A0DD-7C1A-1EB3-CA54-AED98ABB760A}"/>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4" name="Text Placeholder 23">
            <a:extLst>
              <a:ext uri="{FF2B5EF4-FFF2-40B4-BE49-F238E27FC236}">
                <a16:creationId xmlns:a16="http://schemas.microsoft.com/office/drawing/2014/main" id="{E5018C17-F54A-DE50-2587-B5EEA83FF15E}"/>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5" name="Text Placeholder 23">
            <a:extLst>
              <a:ext uri="{FF2B5EF4-FFF2-40B4-BE49-F238E27FC236}">
                <a16:creationId xmlns:a16="http://schemas.microsoft.com/office/drawing/2014/main" id="{E2C88E5B-31D5-85A2-4D0A-E21FD57F4206}"/>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6" name="object 3">
            <a:extLst>
              <a:ext uri="{FF2B5EF4-FFF2-40B4-BE49-F238E27FC236}">
                <a16:creationId xmlns:a16="http://schemas.microsoft.com/office/drawing/2014/main" id="{8926A82F-21C6-AA68-0455-69FAE242885F}"/>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7" name="Text Placeholder 23">
            <a:extLst>
              <a:ext uri="{FF2B5EF4-FFF2-40B4-BE49-F238E27FC236}">
                <a16:creationId xmlns:a16="http://schemas.microsoft.com/office/drawing/2014/main" id="{18BB4C9F-3DE4-AFC7-4763-710282B7B96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740303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6" r:id="rId17"/>
    <p:sldLayoutId id="2147483917"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 id="2147483918"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5.xml"/><Relationship Id="rId5" Type="http://schemas.openxmlformats.org/officeDocument/2006/relationships/hyperlink" Target="https://www.youtube.com/watch?v=G4wpY8UTQsM" TargetMode="External"/><Relationship Id="rId4" Type="http://schemas.openxmlformats.org/officeDocument/2006/relationships/hyperlink" Target="https://www.vogue.com/article/castello-di-reschio-italian-hote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hyperlink" Target="https://www.youtube.com/watch?v=G4wpY8UTQsM" TargetMode="External"/><Relationship Id="rId5" Type="http://schemas.openxmlformats.org/officeDocument/2006/relationships/hyperlink" Target="https://www.vogue.com/article/castello-di-reschio-italian-hotel" TargetMode="Externa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l31LZpVNOyc" TargetMode="External"/><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0" name="Picture Placeholder 9" descr="A building with a tower and trees in the background&#10;&#10;AI-generated content may be incorrect.">
            <a:extLst>
              <a:ext uri="{FF2B5EF4-FFF2-40B4-BE49-F238E27FC236}">
                <a16:creationId xmlns:a16="http://schemas.microsoft.com/office/drawing/2014/main" id="{BB7FF650-344A-12D4-FE88-61009DD78FB4}"/>
              </a:ext>
            </a:extLst>
          </p:cNvPr>
          <p:cNvPicPr>
            <a:picLocks noGrp="1" noChangeAspect="1"/>
          </p:cNvPicPr>
          <p:nvPr>
            <p:ph type="pic" sz="quarter" idx="34"/>
          </p:nvPr>
        </p:nvPicPr>
        <p:blipFill>
          <a:blip r:embed="rId2"/>
          <a:srcRect l="4412" r="44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955563"/>
            <a:ext cx="4933984" cy="2473437"/>
          </a:xfrm>
        </p:spPr>
        <p:txBody>
          <a:bodyPr/>
          <a:lstStyle/>
          <a:p>
            <a:pPr>
              <a:lnSpc>
                <a:spcPts val="2340"/>
              </a:lnSpc>
            </a:pPr>
            <a:r>
              <a:rPr lang="en-US" sz="2200" b="1" dirty="0">
                <a:solidFill>
                  <a:srgbClr val="EC7C69"/>
                </a:solidFill>
              </a:rPr>
              <a:t>Accommodatietype:</a:t>
            </a:r>
          </a:p>
          <a:p>
            <a:pPr>
              <a:lnSpc>
                <a:spcPts val="2340"/>
              </a:lnSpc>
            </a:pPr>
            <a:r>
              <a:rPr lang="en-US" sz="2200" dirty="0">
                <a:solidFill>
                  <a:srgbClr val="414141"/>
                </a:solidFill>
              </a:rPr>
              <a:t>Luxe boetiekhotel</a:t>
            </a:r>
          </a:p>
          <a:p>
            <a:pPr>
              <a:lnSpc>
                <a:spcPts val="2340"/>
              </a:lnSpc>
            </a:pPr>
            <a:endParaRPr lang="en-US" sz="2200" dirty="0">
              <a:solidFill>
                <a:srgbClr val="414141"/>
              </a:solidFill>
            </a:endParaRPr>
          </a:p>
          <a:p>
            <a:pPr>
              <a:lnSpc>
                <a:spcPts val="2340"/>
              </a:lnSpc>
            </a:pPr>
            <a:r>
              <a:rPr lang="en-US" sz="2200" b="1" dirty="0">
                <a:solidFill>
                  <a:srgbClr val="EC7C69"/>
                </a:solidFill>
              </a:rPr>
              <a:t>Start-up focus: </a:t>
            </a:r>
          </a:p>
          <a:p>
            <a:pPr>
              <a:lnSpc>
                <a:spcPts val="2340"/>
              </a:lnSpc>
            </a:pPr>
            <a:r>
              <a:rPr lang="en-US" sz="2200" dirty="0">
                <a:solidFill>
                  <a:srgbClr val="414141"/>
                </a:solidFill>
              </a:rPr>
              <a:t>Restauratie van een 1000 jaar oud kasteel tot een exclusief toevluchtsoord dat historische authenticiteit combineert met moderne luxe.</a:t>
            </a:r>
          </a:p>
          <a:p>
            <a:pPr>
              <a:lnSpc>
                <a:spcPts val="2340"/>
              </a:lnSpc>
            </a:pPr>
            <a:endParaRPr lang="en-US" sz="2200" dirty="0">
              <a:solidFill>
                <a:srgbClr val="414141"/>
              </a:solidFill>
            </a:endParaRP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Fotocredits: Vogue.com</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3104524" cy="1049221"/>
          </a:xfrm>
          <a:prstGeom prst="rect">
            <a:avLst/>
          </a:prstGeom>
        </p:spPr>
        <p:txBody>
          <a:bodyPr/>
          <a:lstStyle/>
          <a:p>
            <a:r>
              <a:rPr lang="it-IT" dirty="0"/>
              <a:t>Castello Di </a:t>
            </a:r>
            <a:r>
              <a:rPr lang="it-IT" dirty="0" err="1"/>
              <a:t>Reschio</a:t>
            </a:r>
            <a:r>
              <a:rPr lang="it-IT" dirty="0"/>
              <a:t>, Umbrië, </a:t>
            </a:r>
            <a:r>
              <a:rPr lang="it-IT" dirty="0" err="1"/>
              <a:t>Italië</a:t>
            </a:r>
            <a:endParaRPr lang="it-IT"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Case study</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
        <p:nvSpPr>
          <p:cNvPr id="14" name="TextBox 13">
            <a:extLst>
              <a:ext uri="{FF2B5EF4-FFF2-40B4-BE49-F238E27FC236}">
                <a16:creationId xmlns:a16="http://schemas.microsoft.com/office/drawing/2014/main" id="{A17F8A49-AA28-F818-76EF-8C4D0D362D0B}"/>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Bron</a:t>
            </a:r>
            <a:r>
              <a:rPr lang="en-IE" dirty="0">
                <a:solidFill>
                  <a:srgbClr val="459597"/>
                </a:solidFill>
                <a:hlinkClick r:id="rId4">
                  <a:extLst>
                    <a:ext uri="{A12FA001-AC4F-418D-AE19-62706E023703}">
                      <ahyp:hlinkClr xmlns:ahyp="http://schemas.microsoft.com/office/drawing/2018/hyperlinkcolor" val="tx"/>
                    </a:ext>
                  </a:extLst>
                </a:hlinkClick>
              </a:rPr>
              <a:t>https://www.vogue.com/article/castello-di-reschio-italian-hotel</a:t>
            </a:r>
            <a:endParaRPr lang="en-IE" dirty="0">
              <a:solidFill>
                <a:srgbClr val="459597"/>
              </a:solidFill>
            </a:endParaRPr>
          </a:p>
          <a:p>
            <a:pPr>
              <a:lnSpc>
                <a:spcPts val="1960"/>
              </a:lnSpc>
            </a:pPr>
            <a:r>
              <a:rPr lang="en-IE" b="1" dirty="0">
                <a:solidFill>
                  <a:srgbClr val="414141"/>
                </a:solidFill>
              </a:rPr>
              <a:t>Website:    </a:t>
            </a:r>
            <a:r>
              <a:rPr lang="en-IE" dirty="0">
                <a:solidFill>
                  <a:srgbClr val="459597"/>
                </a:solidFill>
                <a:hlinkClick r:id="rId5">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5">
                  <a:extLst>
                    <a:ext uri="{A12FA001-AC4F-418D-AE19-62706E023703}">
                      <ahyp:hlinkClr xmlns:ahyp="http://schemas.microsoft.com/office/drawing/2018/hyperlinkcolor" val="tx"/>
                    </a:ext>
                  </a:extLst>
                </a:hlinkClick>
              </a:rPr>
              <a:t>	</a:t>
            </a:r>
            <a:r>
              <a:rPr lang="en-IE" dirty="0">
                <a:solidFill>
                  <a:srgbClr val="459597"/>
                </a:solidFill>
                <a:hlinkClick r:id="rId5">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3083054" cy="1049221"/>
          </a:xfrm>
          <a:prstGeom prst="rect">
            <a:avLst/>
          </a:prstGeom>
        </p:spPr>
        <p:txBody>
          <a:bodyPr/>
          <a:lstStyle/>
          <a:p>
            <a:r>
              <a:rPr lang="it-IT" dirty="0"/>
              <a:t>Castello Di </a:t>
            </a:r>
            <a:r>
              <a:rPr lang="it-IT" dirty="0" err="1"/>
              <a:t>Reschio</a:t>
            </a:r>
            <a:r>
              <a:rPr lang="it-IT" dirty="0"/>
              <a:t>, Umbrië, </a:t>
            </a:r>
            <a:r>
              <a:rPr lang="it-IT" dirty="0" err="1"/>
              <a:t>Italië</a:t>
            </a:r>
            <a:endParaRPr lang="it-IT"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a:t>Case study</a:t>
            </a:r>
            <a:endParaRPr lang="en-GB" dirty="0"/>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400" b="1" dirty="0">
                <a:solidFill>
                  <a:srgbClr val="EC7C69"/>
                </a:solidFill>
              </a:rPr>
              <a:t>Ecologische impact:</a:t>
            </a:r>
          </a:p>
          <a:p>
            <a:pPr>
              <a:lnSpc>
                <a:spcPts val="2340"/>
              </a:lnSpc>
            </a:pPr>
            <a:r>
              <a:rPr lang="en-US" sz="2400" b="1" dirty="0">
                <a:solidFill>
                  <a:srgbClr val="EC7C69"/>
                </a:solidFill>
              </a:rPr>
              <a:t> </a:t>
            </a:r>
          </a:p>
          <a:p>
            <a:pPr>
              <a:lnSpc>
                <a:spcPts val="2340"/>
              </a:lnSpc>
            </a:pPr>
            <a:r>
              <a:rPr lang="en-US" sz="2400" dirty="0">
                <a:solidFill>
                  <a:srgbClr val="414141"/>
                </a:solidFill>
              </a:rPr>
              <a:t>Nadruk op duurzame praktijken, waaronder biologische landbouw, gebruik van hernieuwbare energie en behoud van lokale biodiversiteit.</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2" name="TextBox 1">
            <a:extLst>
              <a:ext uri="{FF2B5EF4-FFF2-40B4-BE49-F238E27FC236}">
                <a16:creationId xmlns:a16="http://schemas.microsoft.com/office/drawing/2014/main" id="{FA49E532-A4EA-8B55-D312-7F2A1F5C2D12}"/>
              </a:ext>
            </a:extLst>
          </p:cNvPr>
          <p:cNvSpPr txBox="1"/>
          <p:nvPr/>
        </p:nvSpPr>
        <p:spPr>
          <a:xfrm>
            <a:off x="6321204" y="4859061"/>
            <a:ext cx="5486513" cy="1415772"/>
          </a:xfrm>
          <a:prstGeom prst="rect">
            <a:avLst/>
          </a:prstGeom>
          <a:noFill/>
        </p:spPr>
        <p:txBody>
          <a:bodyPr wrap="square" rtlCol="0">
            <a:spAutoFit/>
          </a:bodyPr>
          <a:lstStyle/>
          <a:p>
            <a:r>
              <a:rPr lang="en-IE" b="1" dirty="0">
                <a:solidFill>
                  <a:srgbClr val="414141"/>
                </a:solidFill>
              </a:rPr>
              <a:t>Bron    </a:t>
            </a:r>
            <a:r>
              <a:rPr lang="en-IE" dirty="0">
                <a:solidFill>
                  <a:srgbClr val="459597"/>
                </a:solidFill>
                <a:hlinkClick r:id="rId5">
                  <a:extLst>
                    <a:ext uri="{A12FA001-AC4F-418D-AE19-62706E023703}">
                      <ahyp:hlinkClr xmlns:ahyp="http://schemas.microsoft.com/office/drawing/2018/hyperlinkcolor" val="tx"/>
                    </a:ext>
                  </a:extLst>
                </a:hlinkClick>
              </a:rPr>
              <a:t>https://www.vogue.com/article/castello-di-    reschio-italian-hotel</a:t>
            </a:r>
            <a:endParaRPr lang="en-IE" dirty="0">
              <a:solidFill>
                <a:srgbClr val="459597"/>
              </a:solidFill>
            </a:endParaRPr>
          </a:p>
          <a:p>
            <a:pPr>
              <a:lnSpc>
                <a:spcPts val="1960"/>
              </a:lnSpc>
            </a:pPr>
            <a:r>
              <a:rPr lang="en-IE" b="1" dirty="0">
                <a:solidFill>
                  <a:srgbClr val="414141"/>
                </a:solidFill>
              </a:rPr>
              <a:t>Website:    </a:t>
            </a:r>
            <a:r>
              <a:rPr lang="en-IE" dirty="0">
                <a:solidFill>
                  <a:srgbClr val="459597"/>
                </a:solidFill>
                <a:hlinkClick r:id="rId6">
                  <a:extLst>
                    <a:ext uri="{A12FA001-AC4F-418D-AE19-62706E023703}">
                      <ahyp:hlinkClr xmlns:ahyp="http://schemas.microsoft.com/office/drawing/2018/hyperlinkcolor" val="tx"/>
                    </a:ext>
                  </a:extLst>
                </a:hlinkClick>
              </a:rPr>
              <a:t>https://www.youtube.com/watch?v=G4wp</a:t>
            </a:r>
          </a:p>
          <a:p>
            <a:pPr>
              <a:lnSpc>
                <a:spcPts val="1960"/>
              </a:lnSpc>
            </a:pPr>
            <a:r>
              <a:rPr lang="en-IE" dirty="0">
                <a:solidFill>
                  <a:schemeClr val="bg1"/>
                </a:solidFill>
                <a:hlinkClick r:id="rId6">
                  <a:extLst>
                    <a:ext uri="{A12FA001-AC4F-418D-AE19-62706E023703}">
                      <ahyp:hlinkClr xmlns:ahyp="http://schemas.microsoft.com/office/drawing/2018/hyperlinkcolor" val="tx"/>
                    </a:ext>
                  </a:extLst>
                </a:hlinkClick>
              </a:rPr>
              <a:t>	</a:t>
            </a:r>
            <a:r>
              <a:rPr lang="en-IE" dirty="0">
                <a:solidFill>
                  <a:srgbClr val="459597"/>
                </a:solidFill>
                <a:hlinkClick r:id="rId6">
                  <a:extLst>
                    <a:ext uri="{A12FA001-AC4F-418D-AE19-62706E023703}">
                      <ahyp:hlinkClr xmlns:ahyp="http://schemas.microsoft.com/office/drawing/2018/hyperlinkcolor" val="tx"/>
                    </a:ext>
                  </a:extLst>
                </a:hlinkClick>
              </a:rPr>
              <a:t>Y8UTQsM </a:t>
            </a:r>
            <a:endParaRPr lang="en-IE" dirty="0">
              <a:solidFill>
                <a:srgbClr val="459597"/>
              </a:solidFill>
            </a:endParaRPr>
          </a:p>
          <a:p>
            <a:pPr>
              <a:lnSpc>
                <a:spcPts val="1960"/>
              </a:lnSpc>
            </a:pPr>
            <a:endParaRPr lang="en-IE" dirty="0">
              <a:solidFill>
                <a:srgbClr val="414141"/>
              </a:solidFill>
            </a:endParaRPr>
          </a:p>
        </p:txBody>
      </p:sp>
      <p:pic>
        <p:nvPicPr>
          <p:cNvPr id="4" name="Picture 3" descr="A field of flowers on a hill&#10;&#10;AI-generated content may be incorrect.">
            <a:extLst>
              <a:ext uri="{FF2B5EF4-FFF2-40B4-BE49-F238E27FC236}">
                <a16:creationId xmlns:a16="http://schemas.microsoft.com/office/drawing/2014/main" id="{4B8B642A-6EFA-BB4C-2A72-5072C364BA6A}"/>
              </a:ext>
            </a:extLst>
          </p:cNvPr>
          <p:cNvPicPr>
            <a:picLocks noChangeAspect="1"/>
          </p:cNvPicPr>
          <p:nvPr/>
        </p:nvPicPr>
        <p:blipFill rotWithShape="1">
          <a:blip r:embed="rId7"/>
          <a:srcRect t="-666" b="4588"/>
          <a:stretch/>
        </p:blipFill>
        <p:spPr>
          <a:xfrm>
            <a:off x="632136" y="3287210"/>
            <a:ext cx="4159782" cy="2338091"/>
          </a:xfrm>
          <a:prstGeom prst="rect">
            <a:avLst/>
          </a:prstGeom>
        </p:spPr>
      </p:pic>
      <p:sp>
        <p:nvSpPr>
          <p:cNvPr id="6" name="Oval 5">
            <a:extLst>
              <a:ext uri="{FF2B5EF4-FFF2-40B4-BE49-F238E27FC236}">
                <a16:creationId xmlns:a16="http://schemas.microsoft.com/office/drawing/2014/main" id="{6C4B4F59-D2C3-F5CC-E014-881EF74583A7}"/>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lowchart: Connector 21">
            <a:extLst>
              <a:ext uri="{FF2B5EF4-FFF2-40B4-BE49-F238E27FC236}">
                <a16:creationId xmlns:a16="http://schemas.microsoft.com/office/drawing/2014/main" id="{5A4D576C-67E4-981F-1B1A-A59C03F034EC}"/>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5">
                  <a:extLst>
                    <a:ext uri="{A12FA001-AC4F-418D-AE19-62706E023703}">
                      <ahyp:hlinkClr xmlns:ahyp="http://schemas.microsoft.com/office/drawing/2018/hyperlinkcolor" val="tx"/>
                    </a:ext>
                  </a:extLst>
                </a:hlinkClick>
              </a:rPr>
              <a:t>Klik om te  bezoeken</a:t>
            </a:r>
            <a:endParaRPr lang="en-IE" sz="2400" b="1" dirty="0">
              <a:solidFill>
                <a:schemeClr val="bg1"/>
              </a:solidFill>
              <a:ea typeface="Calibri"/>
              <a:cs typeface="Calibri"/>
            </a:endParaRPr>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2593BBE9-B783-6826-009C-90EAF0A776E1}"/>
              </a:ext>
            </a:extLst>
          </p:cNvPr>
          <p:cNvSpPr txBox="1"/>
          <p:nvPr/>
        </p:nvSpPr>
        <p:spPr>
          <a:xfrm>
            <a:off x="282967" y="6052527"/>
            <a:ext cx="6100762" cy="369332"/>
          </a:xfrm>
          <a:prstGeom prst="rect">
            <a:avLst/>
          </a:prstGeom>
          <a:noFill/>
        </p:spPr>
        <p:txBody>
          <a:bodyPr wrap="square">
            <a:spAutoFit/>
          </a:bodyPr>
          <a:lstStyle/>
          <a:p>
            <a:pPr algn="ctr"/>
            <a:r>
              <a:rPr lang="en-US" sz="1800" b="1" dirty="0">
                <a:solidFill>
                  <a:srgbClr val="414141"/>
                </a:solidFill>
              </a:rPr>
              <a:t>Link:</a:t>
            </a:r>
            <a:r>
              <a:rPr lang="en-US" sz="1800" dirty="0">
                <a:solidFill>
                  <a:srgbClr val="459597"/>
                </a:solidFill>
                <a:hlinkClick r:id="rId2">
                  <a:extLst>
                    <a:ext uri="{A12FA001-AC4F-418D-AE19-62706E023703}">
                      <ahyp:hlinkClr xmlns:ahyp="http://schemas.microsoft.com/office/drawing/2018/hyperlinkcolor" val="tx"/>
                    </a:ext>
                  </a:extLst>
                </a:hlinkClick>
              </a:rPr>
              <a:t> https://www.youtube.com/watch?v=l31LZpVNOyc</a:t>
            </a:r>
            <a:r>
              <a:rPr lang="en-US" sz="1800" dirty="0">
                <a:solidFill>
                  <a:srgbClr val="459597"/>
                </a:solidFill>
              </a:rPr>
              <a:t> </a:t>
            </a:r>
          </a:p>
        </p:txBody>
      </p:sp>
      <p:pic>
        <p:nvPicPr>
          <p:cNvPr id="9" name="Segnaposto immagine 8" descr="Immagine che contiene aria aperta, cielo, pianta, erba&#10;&#10;Il contenuto generato dall'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3"/>
          <a:srcRect t="8368" b="8368"/>
          <a:stretch>
            <a:fillRect/>
          </a:stretch>
        </p:blipFill>
        <p:spPr>
          <a:xfrm>
            <a:off x="7143399" y="1219242"/>
            <a:ext cx="3918486" cy="2209758"/>
          </a:xfrm>
        </p:spPr>
      </p:pic>
      <p:sp>
        <p:nvSpPr>
          <p:cNvPr id="7" name="Text Placeholder 3">
            <a:extLst>
              <a:ext uri="{FF2B5EF4-FFF2-40B4-BE49-F238E27FC236}">
                <a16:creationId xmlns:a16="http://schemas.microsoft.com/office/drawing/2014/main" id="{B5F75A6F-5F96-7F0E-2A21-AFB7F2E6AB6E}"/>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Castello di </a:t>
            </a:r>
            <a:r>
              <a:rPr lang="en-US" dirty="0" err="1"/>
              <a:t>Reschio</a:t>
            </a:r>
            <a:endParaRPr lang="en-US" dirty="0"/>
          </a:p>
          <a:p>
            <a:pPr>
              <a:lnSpc>
                <a:spcPts val="3720"/>
              </a:lnSpc>
            </a:pPr>
            <a:endParaRPr lang="en-US" dirty="0"/>
          </a:p>
        </p:txBody>
      </p:sp>
      <p:sp>
        <p:nvSpPr>
          <p:cNvPr id="8" name="Text Placeholder 4">
            <a:extLst>
              <a:ext uri="{FF2B5EF4-FFF2-40B4-BE49-F238E27FC236}">
                <a16:creationId xmlns:a16="http://schemas.microsoft.com/office/drawing/2014/main" id="{AF3597F1-8C9D-C52C-E1D1-9B62A7F02FB2}"/>
              </a:ext>
            </a:extLst>
          </p:cNvPr>
          <p:cNvSpPr txBox="1">
            <a:spLocks/>
          </p:cNvSpPr>
          <p:nvPr/>
        </p:nvSpPr>
        <p:spPr>
          <a:xfrm>
            <a:off x="615788" y="1600200"/>
            <a:ext cx="610076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Deze video 1 is een interview met graaf </a:t>
            </a:r>
          </a:p>
          <a:p>
            <a:pPr indent="0">
              <a:lnSpc>
                <a:spcPts val="2240"/>
              </a:lnSpc>
              <a:buClr>
                <a:srgbClr val="459597"/>
              </a:buClr>
            </a:pPr>
            <a:r>
              <a:rPr lang="en-GB" sz="2200" dirty="0">
                <a:solidFill>
                  <a:srgbClr val="414141"/>
                </a:solidFill>
              </a:rPr>
              <a:t>Benedikt </a:t>
            </a:r>
            <a:r>
              <a:rPr lang="en-GB" sz="2200" dirty="0" err="1">
                <a:solidFill>
                  <a:srgbClr val="414141"/>
                </a:solidFill>
              </a:rPr>
              <a:t>Bolza</a:t>
            </a:r>
            <a:r>
              <a:rPr lang="en-GB" sz="2200" dirty="0">
                <a:solidFill>
                  <a:srgbClr val="414141"/>
                </a:solidFill>
              </a:rPr>
              <a:t>, de architect en visionair </a:t>
            </a:r>
          </a:p>
          <a:p>
            <a:pPr indent="0">
              <a:lnSpc>
                <a:spcPts val="2240"/>
              </a:lnSpc>
              <a:buClr>
                <a:srgbClr val="459597"/>
              </a:buClr>
            </a:pPr>
            <a:r>
              <a:rPr lang="en-GB" sz="2200" dirty="0">
                <a:solidFill>
                  <a:srgbClr val="414141"/>
                </a:solidFill>
              </a:rPr>
              <a:t>achter de restauratie van Castello di </a:t>
            </a:r>
            <a:r>
              <a:rPr lang="en-GB" sz="2200" dirty="0" err="1">
                <a:solidFill>
                  <a:srgbClr val="414141"/>
                </a:solidFill>
              </a:rPr>
              <a:t>Reschio </a:t>
            </a:r>
            <a:r>
              <a:rPr lang="en-GB" sz="2200" dirty="0">
                <a:solidFill>
                  <a:srgbClr val="414141"/>
                </a:solidFill>
              </a:rPr>
              <a:t>in Umbrië, Italië. </a:t>
            </a:r>
          </a:p>
          <a:p>
            <a:pPr indent="0">
              <a:lnSpc>
                <a:spcPts val="2240"/>
              </a:lnSpc>
              <a:buClr>
                <a:srgbClr val="459597"/>
              </a:buClr>
            </a:pPr>
            <a:r>
              <a:rPr lang="en-GB" sz="2200" dirty="0">
                <a:solidFill>
                  <a:srgbClr val="414141"/>
                </a:solidFill>
              </a:rPr>
              <a:t>In de video vertelt graaf </a:t>
            </a:r>
            <a:r>
              <a:rPr lang="en-GB" sz="2200" dirty="0" err="1">
                <a:solidFill>
                  <a:srgbClr val="414141"/>
                </a:solidFill>
              </a:rPr>
              <a:t>Bolza </a:t>
            </a:r>
            <a:r>
              <a:rPr lang="en-GB" sz="2200" dirty="0">
                <a:solidFill>
                  <a:srgbClr val="414141"/>
                </a:solidFill>
              </a:rPr>
              <a:t>over de reis die zijn familie heeft gemaakt om een duizend jaar oud kasteel om te vormen tot een luxueus hotel. </a:t>
            </a:r>
          </a:p>
          <a:p>
            <a:pPr indent="0">
              <a:lnSpc>
                <a:spcPts val="2240"/>
              </a:lnSpc>
              <a:buClr>
                <a:srgbClr val="459597"/>
              </a:buClr>
            </a:pPr>
            <a:r>
              <a:rPr lang="en-GB" sz="2200" dirty="0">
                <a:solidFill>
                  <a:srgbClr val="414141"/>
                </a:solidFill>
              </a:rPr>
              <a:t>Hij gaat uitgebreid in op het nauwgezette restauratieproces en benadrukt het belang van het behoud van de historische integriteit van het kasteel, terwijl tegelijkertijd modern comfort wordt geïntegreerd. Het interview belicht zijn toewijding aan duurzaamheid, het gebruik van lokale ambachtslieden en de uitdagingen die gepaard gingen met het aanpassen van het oude gebouw aan de hedendaagse horeca.</a:t>
            </a: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2F374BB0-8D40-92E2-5F55-80E6F5BA2461}"/>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E471687-B985-8485-9312-899C7ADA1BDC}"/>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884845" y="4988950"/>
            <a:ext cx="4194013" cy="3114966"/>
          </a:xfrm>
          <a:prstGeom prst="rect">
            <a:avLst/>
          </a:prstGeom>
        </p:spPr>
      </p:pic>
      <p:sp>
        <p:nvSpPr>
          <p:cNvPr id="19" name="TextBox 18">
            <a:extLst>
              <a:ext uri="{FF2B5EF4-FFF2-40B4-BE49-F238E27FC236}">
                <a16:creationId xmlns:a16="http://schemas.microsoft.com/office/drawing/2014/main" id="{1D276B04-3174-A55D-21F9-2CE0F7A3E63A}"/>
              </a:ext>
            </a:extLst>
          </p:cNvPr>
          <p:cNvSpPr txBox="1"/>
          <p:nvPr/>
        </p:nvSpPr>
        <p:spPr>
          <a:xfrm>
            <a:off x="8649508" y="2434966"/>
            <a:ext cx="3429350" cy="369332"/>
          </a:xfrm>
          <a:prstGeom prst="rect">
            <a:avLst/>
          </a:prstGeom>
          <a:solidFill>
            <a:srgbClr val="EC7C69"/>
          </a:solidFill>
        </p:spPr>
        <p:txBody>
          <a:bodyPr wrap="square" rtlCol="0">
            <a:spAutoFit/>
          </a:bodyPr>
          <a:lstStyle/>
          <a:p>
            <a:pPr algn="ctr"/>
            <a:r>
              <a:rPr lang="en-IE" dirty="0">
                <a:solidFill>
                  <a:schemeClr val="bg1"/>
                </a:solidFill>
              </a:rPr>
              <a:t>Interview met </a:t>
            </a:r>
            <a:r>
              <a:rPr lang="en-US" sz="1800" dirty="0">
                <a:solidFill>
                  <a:schemeClr val="bg1"/>
                </a:solidFill>
              </a:rPr>
              <a:t>Benedikt </a:t>
            </a:r>
            <a:r>
              <a:rPr lang="en-US" sz="1800" dirty="0" err="1">
                <a:solidFill>
                  <a:schemeClr val="bg1"/>
                </a:solidFill>
              </a:rPr>
              <a:t>Bolza</a:t>
            </a:r>
            <a:endParaRPr lang="en-IE" dirty="0">
              <a:solidFill>
                <a:schemeClr val="bg1"/>
              </a:solidFill>
            </a:endParaRPr>
          </a:p>
        </p:txBody>
      </p:sp>
      <p:sp>
        <p:nvSpPr>
          <p:cNvPr id="20" name="Flowchart: Connector 21">
            <a:extLst>
              <a:ext uri="{FF2B5EF4-FFF2-40B4-BE49-F238E27FC236}">
                <a16:creationId xmlns:a16="http://schemas.microsoft.com/office/drawing/2014/main" id="{29D84651-DD64-E680-E4C0-82A531C6E698}"/>
              </a:ext>
            </a:extLst>
          </p:cNvPr>
          <p:cNvSpPr/>
          <p:nvPr/>
        </p:nvSpPr>
        <p:spPr>
          <a:xfrm>
            <a:off x="6070768" y="356310"/>
            <a:ext cx="1647825" cy="1610221"/>
          </a:xfrm>
          <a:prstGeom prst="flowChartConnector">
            <a:avLst/>
          </a:prstGeom>
          <a:solidFill>
            <a:srgbClr val="459597"/>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solidFill>
                  <a:schemeClr val="bg1"/>
                </a:solidFill>
                <a:hlinkClick r:id="rId2">
                  <a:extLst>
                    <a:ext uri="{A12FA001-AC4F-418D-AE19-62706E023703}">
                      <ahyp:hlinkClr xmlns:ahyp="http://schemas.microsoft.com/office/drawing/2018/hyperlinkcolor" val="tx"/>
                    </a:ext>
                  </a:extLst>
                </a:hlinkClick>
              </a:rPr>
              <a:t>Klik om de video te bekijken</a:t>
            </a:r>
            <a:endParaRPr lang="en-IE" sz="2400" b="1" dirty="0">
              <a:solidFill>
                <a:schemeClr val="bg1"/>
              </a:solidFill>
            </a:endParaRPr>
          </a:p>
        </p:txBody>
      </p:sp>
      <p:sp>
        <p:nvSpPr>
          <p:cNvPr id="21" name="Slide Number Placeholder 5">
            <a:extLst>
              <a:ext uri="{FF2B5EF4-FFF2-40B4-BE49-F238E27FC236}">
                <a16:creationId xmlns:a16="http://schemas.microsoft.com/office/drawing/2014/main" id="{93341F4C-1074-1DCD-017E-F37727B17E7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31465BDF-633F-3DF0-1D4B-EDBA9F2108AB}"/>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Umbrië, Italië</a:t>
            </a:r>
          </a:p>
          <a:p>
            <a:endParaRPr lang="en-US"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en-GB" dirty="0"/>
              <a:t>Fotocredits: </a:t>
            </a:r>
            <a:r>
              <a:rPr lang="fr-FR" dirty="0" err="1"/>
              <a:t>Cstel Reschio</a:t>
            </a:r>
            <a:r>
              <a:rPr lang="fr-FR" dirty="0"/>
              <a:t>, Philip Vile</a:t>
            </a:r>
            <a:endParaRPr lang="en-GB" dirty="0"/>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Alternatieve en unieke accommodatie: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508906"/>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Castello di </a:t>
            </a:r>
            <a:r>
              <a:rPr lang="en-GB" sz="2200" dirty="0" err="1">
                <a:solidFill>
                  <a:srgbClr val="414141"/>
                </a:solidFill>
              </a:rPr>
              <a:t>Reschio </a:t>
            </a:r>
            <a:r>
              <a:rPr lang="en-GB" sz="2200" dirty="0">
                <a:solidFill>
                  <a:srgbClr val="414141"/>
                </a:solidFill>
              </a:rPr>
              <a:t>is een verzameling luxe, designgerichte accommodaties in een zorgvuldig gerestaureerd duizend jaar oud kasteel in het hart van Umbrië, Italië. Onder leiding van architect graaf Benedikt </a:t>
            </a:r>
            <a:r>
              <a:rPr lang="en-GB" sz="2200" dirty="0" err="1">
                <a:solidFill>
                  <a:srgbClr val="414141"/>
                </a:solidFill>
              </a:rPr>
              <a:t>Bolza </a:t>
            </a:r>
            <a:r>
              <a:rPr lang="en-GB" sz="2200" dirty="0">
                <a:solidFill>
                  <a:srgbClr val="414141"/>
                </a:solidFill>
              </a:rPr>
              <a:t>laat het project zien hoe historische architectuur kan worden omgevormd tot exclusieve, hoogwaardige gastvrijheid met behoud van authenticiteit.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Het landgoed bestaat uit gerestaureerde boerderijen, oude stallen en het kasteel zelf. Elke ruimte heeft zijn oorspronkelijke karakter behouden en biedt ingetogen elegantie, ambachtelijke details en modern comfort. Gasten ervaren een meeslepende verbinding met het culturele en architecturale erfgoed van de regio, omringd door olijfboomgaarden, bossen en glooiende heuvels.</a:t>
            </a:r>
          </a:p>
        </p:txBody>
      </p:sp>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verantwoordelijk worden gehouden.</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heeft een licentie </a:t>
                </a:r>
              </a:p>
              <a:p>
                <a:pPr algn="just"/>
                <a:r>
                  <a:rPr lang="en-US" sz="900" b="1" dirty="0">
                    <a:solidFill>
                      <a:srgbClr val="414141"/>
                    </a:solidFill>
                    <a:latin typeface="+mj-lt"/>
                  </a:rPr>
                  <a:t>onder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523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EC0B-CB89-5797-D774-1680959A616A}"/>
            </a:ext>
          </a:extLst>
        </p:cNvPr>
        <p:cNvGrpSpPr/>
        <p:nvPr/>
      </p:nvGrpSpPr>
      <p:grpSpPr>
        <a:xfrm>
          <a:off x="0" y="0"/>
          <a:ext cx="0" cy="0"/>
          <a:chOff x="0" y="0"/>
          <a:chExt cx="0" cy="0"/>
        </a:xfrm>
      </p:grpSpPr>
      <p:pic>
        <p:nvPicPr>
          <p:cNvPr id="10" name="Picture Placeholder 9" descr="A table and chairs on a patio overlooking a valley&#10;&#10;AI-generated content may be incorrect.">
            <a:extLst>
              <a:ext uri="{FF2B5EF4-FFF2-40B4-BE49-F238E27FC236}">
                <a16:creationId xmlns:a16="http://schemas.microsoft.com/office/drawing/2014/main" id="{CBCBB8F5-5C7E-BB57-36D1-5F86B48B3AFA}"/>
              </a:ext>
            </a:extLst>
          </p:cNvPr>
          <p:cNvPicPr>
            <a:picLocks noGrp="1" noChangeAspect="1"/>
          </p:cNvPicPr>
          <p:nvPr>
            <p:ph type="pic" sz="quarter" idx="10"/>
          </p:nvPr>
        </p:nvPicPr>
        <p:blipFill>
          <a:blip r:embed="rId2"/>
          <a:srcRect t="4369" b="4369"/>
          <a:stretch>
            <a:fillRect/>
          </a:stretch>
        </p:blipFill>
        <p:spPr/>
      </p:pic>
      <p:sp>
        <p:nvSpPr>
          <p:cNvPr id="13" name="Text Placeholder 12">
            <a:extLst>
              <a:ext uri="{FF2B5EF4-FFF2-40B4-BE49-F238E27FC236}">
                <a16:creationId xmlns:a16="http://schemas.microsoft.com/office/drawing/2014/main" id="{D4ED73E2-9F86-8CDD-C0CC-1057CF02ECA4}"/>
              </a:ext>
            </a:extLst>
          </p:cNvPr>
          <p:cNvSpPr>
            <a:spLocks noGrp="1"/>
          </p:cNvSpPr>
          <p:nvPr>
            <p:ph type="body" sz="quarter" idx="18"/>
          </p:nvPr>
        </p:nvSpPr>
        <p:spPr>
          <a:xfrm>
            <a:off x="675020" y="3392026"/>
            <a:ext cx="2673298" cy="1049221"/>
          </a:xfrm>
        </p:spPr>
        <p:txBody>
          <a:bodyPr/>
          <a:lstStyle/>
          <a:p>
            <a:r>
              <a:rPr lang="en-US" dirty="0"/>
              <a:t>Castel </a:t>
            </a:r>
            <a:r>
              <a:rPr lang="en-US" dirty="0" err="1"/>
              <a:t>Reschio</a:t>
            </a:r>
            <a:r>
              <a:rPr lang="en-US" dirty="0"/>
              <a:t>, Umbrië, Italië</a:t>
            </a:r>
          </a:p>
          <a:p>
            <a:endParaRPr lang="en-US" dirty="0"/>
          </a:p>
        </p:txBody>
      </p:sp>
      <p:sp>
        <p:nvSpPr>
          <p:cNvPr id="8" name="Text Placeholder 7">
            <a:extLst>
              <a:ext uri="{FF2B5EF4-FFF2-40B4-BE49-F238E27FC236}">
                <a16:creationId xmlns:a16="http://schemas.microsoft.com/office/drawing/2014/main" id="{C27B7C6B-BC22-4763-94A4-5BBFDD1D9D1C}"/>
              </a:ext>
            </a:extLst>
          </p:cNvPr>
          <p:cNvSpPr>
            <a:spLocks noGrp="1"/>
          </p:cNvSpPr>
          <p:nvPr>
            <p:ph type="body" sz="quarter" idx="66"/>
          </p:nvPr>
        </p:nvSpPr>
        <p:spPr/>
        <p:txBody>
          <a:bodyPr lIns="91440" tIns="45720" rIns="91440" bIns="45720" anchor="ctr">
            <a:noAutofit/>
          </a:bodyPr>
          <a:lstStyle/>
          <a:p>
            <a:r>
              <a:rPr lang="en-GB" dirty="0"/>
              <a:t>Fotocredits: </a:t>
            </a:r>
            <a:r>
              <a:rPr lang="fr-FR" dirty="0" err="1"/>
              <a:t>Cstel Reschio</a:t>
            </a:r>
            <a:r>
              <a:rPr lang="fr-FR" dirty="0"/>
              <a:t>, Philip Vile</a:t>
            </a:r>
            <a:endParaRPr lang="en-GB" dirty="0"/>
          </a:p>
        </p:txBody>
      </p:sp>
      <p:sp>
        <p:nvSpPr>
          <p:cNvPr id="21" name="Text Placeholder 3">
            <a:extLst>
              <a:ext uri="{FF2B5EF4-FFF2-40B4-BE49-F238E27FC236}">
                <a16:creationId xmlns:a16="http://schemas.microsoft.com/office/drawing/2014/main" id="{F7D72E0D-A741-CAE0-B0E5-6D665372280A}"/>
              </a:ext>
            </a:extLst>
          </p:cNvPr>
          <p:cNvSpPr txBox="1">
            <a:spLocks/>
          </p:cNvSpPr>
          <p:nvPr/>
        </p:nvSpPr>
        <p:spPr>
          <a:xfrm>
            <a:off x="4520332" y="360634"/>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Alternatief &amp; Accommodatie - Financieel traject: : </a:t>
            </a:r>
          </a:p>
        </p:txBody>
      </p:sp>
      <p:sp>
        <p:nvSpPr>
          <p:cNvPr id="22" name="Text Placeholder 4">
            <a:extLst>
              <a:ext uri="{FF2B5EF4-FFF2-40B4-BE49-F238E27FC236}">
                <a16:creationId xmlns:a16="http://schemas.microsoft.com/office/drawing/2014/main" id="{729C4FC5-CC41-B2BB-D4AF-A5659B1360EF}"/>
              </a:ext>
            </a:extLst>
          </p:cNvPr>
          <p:cNvSpPr txBox="1">
            <a:spLocks/>
          </p:cNvSpPr>
          <p:nvPr/>
        </p:nvSpPr>
        <p:spPr>
          <a:xfrm>
            <a:off x="4520332" y="1761218"/>
            <a:ext cx="6436488"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De restauratie en transformatie van Castello di </a:t>
            </a:r>
            <a:r>
              <a:rPr lang="en-GB" sz="2200" dirty="0" err="1">
                <a:solidFill>
                  <a:srgbClr val="414141"/>
                </a:solidFill>
              </a:rPr>
              <a:t>Reschio </a:t>
            </a:r>
            <a:r>
              <a:rPr lang="en-GB" sz="2200" dirty="0">
                <a:solidFill>
                  <a:srgbClr val="414141"/>
                </a:solidFill>
              </a:rPr>
              <a:t>werd mogelijk gemaakt door een langetermijninvesteringsmodel van een particuliere familie, waarbij generaties lang beheer werd gecombineerd met een visie op duurzame luxe.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Hoewel het project niet afhankelijk is van overheidssubsidies, laat het zien hoe diep respect voor vakmanschap, milieubewustzijn en architectonisch erfgoed blijvende waarde en een succesvolle toeristische onderneming kunnen creëren die geworteld is in de omgeving. Het dient als maatstaf voor de integratie van erfgoedbehoud en moderne gastvrijheid op het platteland van Europa.</a:t>
            </a:r>
          </a:p>
        </p:txBody>
      </p:sp>
      <p:pic>
        <p:nvPicPr>
          <p:cNvPr id="30" name="Picture 29">
            <a:extLst>
              <a:ext uri="{FF2B5EF4-FFF2-40B4-BE49-F238E27FC236}">
                <a16:creationId xmlns:a16="http://schemas.microsoft.com/office/drawing/2014/main" id="{D96493E7-ABC4-CA94-A510-789C5BA05C1A}"/>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3AC8AE84-785F-4294-5695-3FB06E22066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EEC903D0-8080-4139-2E70-0DA3AED18C7D}"/>
              </a:ext>
            </a:extLst>
          </p:cNvPr>
          <p:cNvCxnSpPr>
            <a:cxnSpLocks/>
          </p:cNvCxnSpPr>
          <p:nvPr/>
        </p:nvCxnSpPr>
        <p:spPr>
          <a:xfrm>
            <a:off x="4304179" y="1439182"/>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640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4294967295"/>
          </p:nvPr>
        </p:nvSpPr>
        <p:spPr>
          <a:xfrm rot="16200000">
            <a:off x="9694296" y="5154910"/>
            <a:ext cx="2953721" cy="452458"/>
          </a:xfrm>
          <a:prstGeom prst="rect">
            <a:avLst/>
          </a:prstGeom>
        </p:spPr>
        <p:txBody>
          <a:bodyPr anchor="ctr"/>
          <a:lstStyle/>
          <a:p>
            <a:pPr marL="0" indent="0" algn="ctr">
              <a:buNone/>
            </a:pPr>
            <a:r>
              <a:rPr lang="en-GB" sz="1200" dirty="0">
                <a:solidFill>
                  <a:schemeClr val="bg1"/>
                </a:solidFill>
              </a:rPr>
              <a:t>Fotocredits: </a:t>
            </a:r>
            <a:r>
              <a:rPr lang="fr-FR" sz="1200" dirty="0">
                <a:solidFill>
                  <a:schemeClr val="bg1"/>
                </a:solidFill>
              </a:rPr>
              <a:t>Châteaux dans Les </a:t>
            </a:r>
            <a:r>
              <a:rPr lang="fr-FR" sz="1200" dirty="0" err="1">
                <a:solidFill>
                  <a:schemeClr val="bg1"/>
                </a:solidFill>
              </a:rPr>
              <a:t>Arbes</a:t>
            </a:r>
            <a:endParaRPr lang="en-GB" sz="1200" dirty="0">
              <a:solidFill>
                <a:schemeClr val="bg1"/>
              </a:solidFill>
            </a:endParaRPr>
          </a:p>
        </p:txBody>
      </p:sp>
      <p:pic>
        <p:nvPicPr>
          <p:cNvPr id="10" name="Segnaposto immagine 9" descr="Immagine che contiene interno, interior design, divano, Divanetto&#10;&#10;Il contenuto generato dall'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4294967295"/>
          </p:nvPr>
        </p:nvPicPr>
        <p:blipFill>
          <a:blip r:embed="rId2"/>
          <a:srcRect l="13842" r="13842"/>
          <a:stretch>
            <a:fillRect/>
          </a:stretch>
        </p:blipFill>
        <p:spPr>
          <a:xfrm>
            <a:off x="7355540" y="3184544"/>
            <a:ext cx="3589387" cy="3660009"/>
          </a:xfrm>
          <a:prstGeom prst="rect">
            <a:avLst/>
          </a:prstGeom>
        </p:spPr>
      </p:pic>
      <p:sp>
        <p:nvSpPr>
          <p:cNvPr id="6" name="Text Placeholder 3">
            <a:extLst>
              <a:ext uri="{FF2B5EF4-FFF2-40B4-BE49-F238E27FC236}">
                <a16:creationId xmlns:a16="http://schemas.microsoft.com/office/drawing/2014/main" id="{6DF906B1-E49D-3FEC-5A56-3DB7791271B0}"/>
              </a:ext>
            </a:extLst>
          </p:cNvPr>
          <p:cNvSpPr txBox="1">
            <a:spLocks/>
          </p:cNvSpPr>
          <p:nvPr/>
        </p:nvSpPr>
        <p:spPr>
          <a:xfrm>
            <a:off x="774804" y="359776"/>
            <a:ext cx="752203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US"/>
              <a:t>Belangrijkste punten</a:t>
            </a:r>
          </a:p>
          <a:p>
            <a:pPr>
              <a:lnSpc>
                <a:spcPts val="3620"/>
              </a:lnSpc>
            </a:pPr>
            <a:endParaRPr lang="en-US" dirty="0"/>
          </a:p>
        </p:txBody>
      </p:sp>
      <p:sp>
        <p:nvSpPr>
          <p:cNvPr id="7" name="Text Placeholder 4">
            <a:extLst>
              <a:ext uri="{FF2B5EF4-FFF2-40B4-BE49-F238E27FC236}">
                <a16:creationId xmlns:a16="http://schemas.microsoft.com/office/drawing/2014/main" id="{99EE60CA-EC4F-4741-93DB-A31910C78601}"/>
              </a:ext>
            </a:extLst>
          </p:cNvPr>
          <p:cNvSpPr txBox="1">
            <a:spLocks/>
          </p:cNvSpPr>
          <p:nvPr/>
        </p:nvSpPr>
        <p:spPr>
          <a:xfrm>
            <a:off x="774804" y="1163430"/>
            <a:ext cx="596217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Castello di </a:t>
            </a:r>
            <a:r>
              <a:rPr lang="en-GB" sz="2200" b="1" dirty="0" err="1">
                <a:solidFill>
                  <a:srgbClr val="EC7C69"/>
                </a:solidFill>
              </a:rPr>
              <a:t>Reschio </a:t>
            </a:r>
            <a:r>
              <a:rPr lang="en-GB" sz="2200" b="1" dirty="0">
                <a:solidFill>
                  <a:srgbClr val="EC7C69"/>
                </a:solidFill>
              </a:rPr>
              <a:t>illustreert hoe erfgoedbehoud en hoogwaardig design kunnen samengaan </a:t>
            </a:r>
            <a:r>
              <a:rPr lang="en-GB" sz="2200" dirty="0">
                <a:solidFill>
                  <a:srgbClr val="414141"/>
                </a:solidFill>
              </a:rPr>
              <a:t>om een tijdloze, meeslepende ervaring te creëren die aansluit bij luxe </a:t>
            </a:r>
            <a:r>
              <a:rPr lang="en-GB" sz="2200" dirty="0" err="1">
                <a:solidFill>
                  <a:srgbClr val="414141"/>
                </a:solidFill>
              </a:rPr>
              <a:t>reizigers </a:t>
            </a:r>
            <a:r>
              <a:rPr lang="en-GB" sz="2200" dirty="0">
                <a:solidFill>
                  <a:srgbClr val="414141"/>
                </a:solidFill>
              </a:rPr>
              <a:t>die op zoek zijn naar authenticiteit en </a:t>
            </a:r>
            <a:r>
              <a:rPr lang="en-GB" sz="2200" dirty="0" err="1">
                <a:solidFill>
                  <a:srgbClr val="414141"/>
                </a:solidFill>
              </a:rPr>
              <a:t>rust</a:t>
            </a:r>
            <a:r>
              <a:rPr lang="en-GB" sz="2200" dirty="0">
                <a:solidFill>
                  <a:srgbClr val="414141"/>
                </a:solidFill>
              </a:rPr>
              <a:t>. Door eeuwenoude architectuur te combineren met verfijnde esthetiek, laat het zien hoe alternatieve accommodaties luxe kunnen herdefiniëren door middel van storytelling, vakmanschap en duurzame ontwikkeling.</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Respect voor erfgoed zonder in te boeten aan luxe: </a:t>
            </a:r>
            <a:r>
              <a:rPr lang="en-GB" sz="2200" dirty="0" err="1">
                <a:solidFill>
                  <a:srgbClr val="414141"/>
                </a:solidFill>
              </a:rPr>
              <a:t>Reschio </a:t>
            </a:r>
            <a:r>
              <a:rPr lang="en-GB" sz="2200" dirty="0">
                <a:solidFill>
                  <a:srgbClr val="414141"/>
                </a:solidFill>
              </a:rPr>
              <a:t>bewijst dat het behoud van historische identiteit niet ten koste hoeft te gaan van comfort. Door oude gebouwen te restaureren met ambachtelijke technieken en minimale moderne ingrepen, biedt het gasten een zeldzame ervaring van elegantie die geworteld is in plaats en tijd.</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9" name="Straight Connector 8">
            <a:extLst>
              <a:ext uri="{FF2B5EF4-FFF2-40B4-BE49-F238E27FC236}">
                <a16:creationId xmlns:a16="http://schemas.microsoft.com/office/drawing/2014/main" id="{922567E9-1A85-6021-002D-6A0F4CAD7CE8}"/>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CB302E01-4FC4-3902-5C0D-8BFBF4255D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Belangrijkste punten</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376736"/>
            <a:ext cx="9812985"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Design is een middel om verhalen te vertellen: </a:t>
            </a:r>
          </a:p>
          <a:p>
            <a:pPr marL="320675" indent="0">
              <a:lnSpc>
                <a:spcPts val="2340"/>
              </a:lnSpc>
              <a:buClr>
                <a:srgbClr val="459597"/>
              </a:buClr>
            </a:pPr>
            <a:r>
              <a:rPr lang="en-GB" sz="2200" dirty="0">
                <a:solidFill>
                  <a:srgbClr val="414141"/>
                </a:solidFill>
              </a:rPr>
              <a:t>Elk gerestaureerd element bij </a:t>
            </a:r>
            <a:r>
              <a:rPr lang="en-GB" sz="2200" dirty="0" err="1">
                <a:solidFill>
                  <a:srgbClr val="414141"/>
                </a:solidFill>
              </a:rPr>
              <a:t>Reschio </a:t>
            </a:r>
            <a:r>
              <a:rPr lang="en-GB" sz="2200" dirty="0">
                <a:solidFill>
                  <a:srgbClr val="414141"/>
                </a:solidFill>
              </a:rPr>
              <a:t>– van originele stenen muren tot op maat gemaakte meubels – vertelt een verhaal. Doordachte ontwerpkeuzes verdiepen de ervaring van de gast en creëren emotionele waarde, wat een concurrentievoordeel is in de premium toerismemarkt.</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Een langetermijnvisie loont: </a:t>
            </a:r>
          </a:p>
          <a:p>
            <a:pPr marL="360363" indent="0">
              <a:lnSpc>
                <a:spcPts val="2340"/>
              </a:lnSpc>
              <a:buClr>
                <a:srgbClr val="459597"/>
              </a:buClr>
            </a:pPr>
            <a:r>
              <a:rPr lang="en-GB" sz="2200" dirty="0">
                <a:solidFill>
                  <a:srgbClr val="414141"/>
                </a:solidFill>
              </a:rPr>
              <a:t>De transformatie </a:t>
            </a:r>
            <a:r>
              <a:rPr lang="en-GB" sz="2200" dirty="0" err="1">
                <a:solidFill>
                  <a:srgbClr val="414141"/>
                </a:solidFill>
              </a:rPr>
              <a:t>van Reschio </a:t>
            </a:r>
            <a:r>
              <a:rPr lang="en-GB" sz="2200" dirty="0">
                <a:solidFill>
                  <a:srgbClr val="414141"/>
                </a:solidFill>
              </a:rPr>
              <a:t>werd mogelijk gemaakt door geduldige, door de familie geleide investeringen en zorgvuldig beheer van het land. Het toont de waarde aan van langetermijndenken in toeristische ontwikkeling, waar kwaliteit, authenticiteit en duurzaamheid leiden tot een blijvend merk.</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Luxe en natuur kunnen samengaan: </a:t>
            </a:r>
          </a:p>
          <a:p>
            <a:pPr marL="360363" indent="0">
              <a:lnSpc>
                <a:spcPts val="2340"/>
              </a:lnSpc>
              <a:buClr>
                <a:srgbClr val="459597"/>
              </a:buClr>
            </a:pPr>
            <a:r>
              <a:rPr lang="en-GB" sz="2200" dirty="0">
                <a:solidFill>
                  <a:srgbClr val="414141"/>
                </a:solidFill>
              </a:rPr>
              <a:t>Door de gerestaureerde gebouwen te situeren in een biodivers en beschermd landgoed, biedt </a:t>
            </a:r>
            <a:r>
              <a:rPr lang="en-GB" sz="2200" dirty="0" err="1">
                <a:solidFill>
                  <a:srgbClr val="414141"/>
                </a:solidFill>
              </a:rPr>
              <a:t>Reschio </a:t>
            </a:r>
            <a:r>
              <a:rPr lang="en-GB" sz="2200" dirty="0">
                <a:solidFill>
                  <a:srgbClr val="414141"/>
                </a:solidFill>
              </a:rPr>
              <a:t>wellness, privacy en onderdompeling in de natuur zonder het lokale ecosysteem te verstoren – en speelt het daarmee in op de groeiende vraag naar afgelegen, duurzame retraites.</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821203" y="1376736"/>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CF2EFA95-E769-422F-8F2F-BF41FF87EC8A}"/>
</file>

<file path=docProps/app.xml><?xml version="1.0" encoding="utf-8"?>
<Properties xmlns="http://schemas.openxmlformats.org/officeDocument/2006/extended-properties" xmlns:vt="http://schemas.openxmlformats.org/officeDocument/2006/docPropsVTypes">
  <TotalTime>49</TotalTime>
  <Words>867</Words>
  <Application>Microsoft Office PowerPoint</Application>
  <PresentationFormat>Widescreen</PresentationFormat>
  <Paragraphs>67</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docId:791865C90C2E759637DA9C7CA2CE5AD0</cp:keywords>
  <cp:lastModifiedBy>Radu Mihailescu</cp:lastModifiedBy>
  <cp:revision>211</cp:revision>
  <dcterms:created xsi:type="dcterms:W3CDTF">2020-10-14T13:32:04Z</dcterms:created>
  <dcterms:modified xsi:type="dcterms:W3CDTF">2026-02-11T16:11:25Z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