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
  </p:notesMasterIdLst>
  <p:sldIdLst>
    <p:sldId id="7829" r:id="rId2"/>
    <p:sldId id="6927" r:id="rId3"/>
    <p:sldId id="6926" r:id="rId4"/>
    <p:sldId id="7602" r:id="rId5"/>
    <p:sldId id="692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8C7F"/>
    <a:srgbClr val="E96751"/>
    <a:srgbClr val="F2A158"/>
    <a:srgbClr val="5FBDBB"/>
    <a:srgbClr val="418D8F"/>
    <a:srgbClr val="595959"/>
    <a:srgbClr val="459597"/>
    <a:srgbClr val="A3D4D5"/>
    <a:srgbClr val="E5E5E3"/>
    <a:srgbClr val="086D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0F2807-2EE8-425F-8DC4-6248A349AC89}" v="3" dt="2026-02-11T16:32:23.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0"/>
    <p:restoredTop sz="94915" autoAdjust="0"/>
  </p:normalViewPr>
  <p:slideViewPr>
    <p:cSldViewPr snapToGrid="0" snapToObjects="1">
      <p:cViewPr varScale="1">
        <p:scale>
          <a:sx n="111" d="100"/>
          <a:sy n="111" d="100"/>
        </p:scale>
        <p:origin x="426"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modSld">
      <pc:chgData name="Radu Mihailescu" userId="a6afa5e9-88c0-4259-a590-ad97794e2da2" providerId="ADAL" clId="{CEF68D3B-FAA4-44A8-A4DB-5A1902C1C89C}" dt="2026-02-11T16:33:03.300" v="5" actId="255"/>
      <pc:docMkLst>
        <pc:docMk/>
      </pc:docMkLst>
      <pc:sldChg chg="modSp mod">
        <pc:chgData name="Radu Mihailescu" userId="a6afa5e9-88c0-4259-a590-ad97794e2da2" providerId="ADAL" clId="{CEF68D3B-FAA4-44A8-A4DB-5A1902C1C89C}" dt="2026-02-11T16:32:46.451" v="4" actId="255"/>
        <pc:sldMkLst>
          <pc:docMk/>
          <pc:sldMk cId="329704355" sldId="6926"/>
        </pc:sldMkLst>
        <pc:spChg chg="mod">
          <ac:chgData name="Radu Mihailescu" userId="a6afa5e9-88c0-4259-a590-ad97794e2da2" providerId="ADAL" clId="{CEF68D3B-FAA4-44A8-A4DB-5A1902C1C89C}" dt="2026-02-11T16:32:46.451" v="4" actId="255"/>
          <ac:spMkLst>
            <pc:docMk/>
            <pc:sldMk cId="329704355" sldId="6926"/>
            <ac:spMk id="14" creationId="{1E27687F-1CFB-764B-202B-32478E4FAE98}"/>
          </ac:spMkLst>
        </pc:spChg>
      </pc:sldChg>
      <pc:sldChg chg="modSp mod">
        <pc:chgData name="Radu Mihailescu" userId="a6afa5e9-88c0-4259-a590-ad97794e2da2" providerId="ADAL" clId="{CEF68D3B-FAA4-44A8-A4DB-5A1902C1C89C}" dt="2026-02-11T16:32:23.444" v="3" actId="27636"/>
        <pc:sldMkLst>
          <pc:docMk/>
          <pc:sldMk cId="3792728391" sldId="6927"/>
        </pc:sldMkLst>
        <pc:spChg chg="mod">
          <ac:chgData name="Radu Mihailescu" userId="a6afa5e9-88c0-4259-a590-ad97794e2da2" providerId="ADAL" clId="{CEF68D3B-FAA4-44A8-A4DB-5A1902C1C89C}" dt="2026-02-11T16:32:22.402" v="0" actId="255"/>
          <ac:spMkLst>
            <pc:docMk/>
            <pc:sldMk cId="3792728391" sldId="6927"/>
            <ac:spMk id="2" creationId="{F7EFC721-87F6-DB11-03E3-2F36AA4CF25E}"/>
          </ac:spMkLst>
        </pc:spChg>
        <pc:spChg chg="mod">
          <ac:chgData name="Radu Mihailescu" userId="a6afa5e9-88c0-4259-a590-ad97794e2da2" providerId="ADAL" clId="{CEF68D3B-FAA4-44A8-A4DB-5A1902C1C89C}" dt="2026-02-11T16:32:23.444" v="3" actId="27636"/>
          <ac:spMkLst>
            <pc:docMk/>
            <pc:sldMk cId="3792728391" sldId="6927"/>
            <ac:spMk id="14" creationId="{815889DE-675B-16EC-9AC9-ECAFC11D62F6}"/>
          </ac:spMkLst>
        </pc:spChg>
      </pc:sldChg>
      <pc:sldChg chg="modSp mod">
        <pc:chgData name="Radu Mihailescu" userId="a6afa5e9-88c0-4259-a590-ad97794e2da2" providerId="ADAL" clId="{CEF68D3B-FAA4-44A8-A4DB-5A1902C1C89C}" dt="2026-02-11T16:33:03.300" v="5" actId="255"/>
        <pc:sldMkLst>
          <pc:docMk/>
          <pc:sldMk cId="1844891382" sldId="6928"/>
        </pc:sldMkLst>
        <pc:spChg chg="mod">
          <ac:chgData name="Radu Mihailescu" userId="a6afa5e9-88c0-4259-a590-ad97794e2da2" providerId="ADAL" clId="{CEF68D3B-FAA4-44A8-A4DB-5A1902C1C89C}" dt="2026-02-11T16:33:03.300" v="5" actId="255"/>
          <ac:spMkLst>
            <pc:docMk/>
            <pc:sldMk cId="1844891382" sldId="6928"/>
            <ac:spMk id="14" creationId="{6D02919C-69D9-8832-54D1-D394B818651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6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329264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48833"/>
            <a:ext cx="6549337" cy="576020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84585" y="2252978"/>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719881" y="2252978"/>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91164" y="3167965"/>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726460" y="3167965"/>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912867" y="4082953"/>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748163" y="4082953"/>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91164" y="499794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726460" y="4997940"/>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2" name="Straight Connector 21">
            <a:extLst>
              <a:ext uri="{FF2B5EF4-FFF2-40B4-BE49-F238E27FC236}">
                <a16:creationId xmlns:a16="http://schemas.microsoft.com/office/drawing/2014/main" id="{9DF01F14-643E-584E-8815-2D66531C2F34}"/>
              </a:ext>
            </a:extLst>
          </p:cNvPr>
          <p:cNvCxnSpPr>
            <a:cxnSpLocks/>
          </p:cNvCxnSpPr>
          <p:nvPr userDrawn="1"/>
        </p:nvCxnSpPr>
        <p:spPr>
          <a:xfrm flipH="1">
            <a:off x="5658046" y="485197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E19368A-FBF5-B546-8EFA-9C513A76B4D0}"/>
              </a:ext>
            </a:extLst>
          </p:cNvPr>
          <p:cNvCxnSpPr>
            <a:cxnSpLocks/>
          </p:cNvCxnSpPr>
          <p:nvPr userDrawn="1"/>
        </p:nvCxnSpPr>
        <p:spPr>
          <a:xfrm flipH="1">
            <a:off x="5658046" y="3962672"/>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ED4C171-C3A2-E24D-913F-69190F67BB96}"/>
              </a:ext>
            </a:extLst>
          </p:cNvPr>
          <p:cNvCxnSpPr>
            <a:cxnSpLocks/>
          </p:cNvCxnSpPr>
          <p:nvPr userDrawn="1"/>
        </p:nvCxnSpPr>
        <p:spPr>
          <a:xfrm flipH="1">
            <a:off x="5658046" y="3081881"/>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1B2BC-7D76-4B4D-B897-64B7D14505D7}"/>
              </a:ext>
            </a:extLst>
          </p:cNvPr>
          <p:cNvCxnSpPr>
            <a:cxnSpLocks/>
          </p:cNvCxnSpPr>
          <p:nvPr userDrawn="1"/>
        </p:nvCxnSpPr>
        <p:spPr>
          <a:xfrm flipH="1">
            <a:off x="5658046" y="210307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883458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
            <a:extLst>
              <a:ext uri="{FF2B5EF4-FFF2-40B4-BE49-F238E27FC236}">
                <a16:creationId xmlns:a16="http://schemas.microsoft.com/office/drawing/2014/main" id="{6200EA46-74C4-E89B-2CA3-0088C46B4E86}"/>
              </a:ext>
            </a:extLst>
          </p:cNvPr>
          <p:cNvSpPr>
            <a:spLocks noGrp="1"/>
          </p:cNvSpPr>
          <p:nvPr>
            <p:ph type="body" sz="quarter" idx="4294967295"/>
          </p:nvPr>
        </p:nvSpPr>
        <p:spPr>
          <a:xfrm>
            <a:off x="5862882" y="1337990"/>
            <a:ext cx="700387" cy="689518"/>
          </a:xfrm>
          <a:prstGeom prst="rect">
            <a:avLst/>
          </a:prstGeom>
        </p:spPr>
        <p:txBody>
          <a:bodyPr anchor="ctr"/>
          <a:lstStyle/>
          <a:p>
            <a:pPr marL="0" indent="0" algn="ctr">
              <a:buNone/>
            </a:pPr>
            <a:r>
              <a:rPr lang="en-IE" sz="3200" dirty="0">
                <a:solidFill>
                  <a:schemeClr val="bg1"/>
                </a:solidFill>
              </a:rPr>
              <a:t>01</a:t>
            </a:r>
          </a:p>
        </p:txBody>
      </p:sp>
      <p:sp>
        <p:nvSpPr>
          <p:cNvPr id="6" name="Text Placeholder 2">
            <a:extLst>
              <a:ext uri="{FF2B5EF4-FFF2-40B4-BE49-F238E27FC236}">
                <a16:creationId xmlns:a16="http://schemas.microsoft.com/office/drawing/2014/main" id="{2F1C6307-FD72-0D20-16E5-D13ED5D003F7}"/>
              </a:ext>
            </a:extLst>
          </p:cNvPr>
          <p:cNvSpPr>
            <a:spLocks noGrp="1"/>
          </p:cNvSpPr>
          <p:nvPr>
            <p:ph type="body" sz="quarter" idx="4294967295"/>
          </p:nvPr>
        </p:nvSpPr>
        <p:spPr>
          <a:xfrm>
            <a:off x="6698177" y="1337990"/>
            <a:ext cx="4931847" cy="689519"/>
          </a:xfrm>
          <a:prstGeom prst="rect">
            <a:avLst/>
          </a:prstGeom>
        </p:spPr>
        <p:txBody>
          <a:bodyPr anchor="ctr"/>
          <a:lstStyle/>
          <a:p>
            <a:pPr marL="0" indent="0">
              <a:buNone/>
            </a:pPr>
            <a:r>
              <a:rPr lang="en-IE" sz="2200" b="1" dirty="0">
                <a:solidFill>
                  <a:srgbClr val="595959"/>
                </a:solidFill>
              </a:rPr>
              <a:t>Know Your Fixed Costs (FC) </a:t>
            </a:r>
            <a:r>
              <a:rPr lang="en-IE" sz="2200" dirty="0">
                <a:solidFill>
                  <a:srgbClr val="595959"/>
                </a:solidFill>
              </a:rPr>
              <a:t>(Overheads)</a:t>
            </a:r>
          </a:p>
        </p:txBody>
      </p:sp>
      <p:sp>
        <p:nvSpPr>
          <p:cNvPr id="7" name="Text Placeholder 4">
            <a:extLst>
              <a:ext uri="{FF2B5EF4-FFF2-40B4-BE49-F238E27FC236}">
                <a16:creationId xmlns:a16="http://schemas.microsoft.com/office/drawing/2014/main" id="{B065A9F7-7187-10E4-8591-C62FD4D79840}"/>
              </a:ext>
            </a:extLst>
          </p:cNvPr>
          <p:cNvSpPr>
            <a:spLocks noGrp="1"/>
          </p:cNvSpPr>
          <p:nvPr>
            <p:ph type="body" sz="quarter" idx="4294967295"/>
          </p:nvPr>
        </p:nvSpPr>
        <p:spPr>
          <a:xfrm>
            <a:off x="5884585" y="2252978"/>
            <a:ext cx="700387" cy="689518"/>
          </a:xfrm>
          <a:prstGeom prst="rect">
            <a:avLst/>
          </a:prstGeom>
        </p:spPr>
        <p:txBody>
          <a:bodyPr anchor="ctr"/>
          <a:lstStyle/>
          <a:p>
            <a:pPr marL="0" indent="0" algn="ctr">
              <a:buNone/>
            </a:pPr>
            <a:r>
              <a:rPr lang="en-IE" sz="3200" dirty="0">
                <a:solidFill>
                  <a:schemeClr val="bg1"/>
                </a:solidFill>
              </a:rPr>
              <a:t>02</a:t>
            </a:r>
          </a:p>
        </p:txBody>
      </p:sp>
      <p:sp>
        <p:nvSpPr>
          <p:cNvPr id="8" name="Text Placeholder 5">
            <a:extLst>
              <a:ext uri="{FF2B5EF4-FFF2-40B4-BE49-F238E27FC236}">
                <a16:creationId xmlns:a16="http://schemas.microsoft.com/office/drawing/2014/main" id="{2B0F16D1-5167-DDEC-4A3B-CF84CA3A3A21}"/>
              </a:ext>
            </a:extLst>
          </p:cNvPr>
          <p:cNvSpPr>
            <a:spLocks noGrp="1"/>
          </p:cNvSpPr>
          <p:nvPr>
            <p:ph type="body" sz="quarter" idx="4294967295"/>
          </p:nvPr>
        </p:nvSpPr>
        <p:spPr>
          <a:xfrm>
            <a:off x="6719880" y="2252978"/>
            <a:ext cx="5110169" cy="689519"/>
          </a:xfrm>
          <a:prstGeom prst="rect">
            <a:avLst/>
          </a:prstGeom>
        </p:spPr>
        <p:txBody>
          <a:bodyPr anchor="ctr"/>
          <a:lstStyle/>
          <a:p>
            <a:pPr marL="0" indent="0">
              <a:buNone/>
            </a:pPr>
            <a:r>
              <a:rPr lang="en-IE" sz="2200" b="1" dirty="0">
                <a:solidFill>
                  <a:srgbClr val="595959"/>
                </a:solidFill>
              </a:rPr>
              <a:t>Estimate Your Variable Cost per Night (VC)</a:t>
            </a:r>
          </a:p>
        </p:txBody>
      </p:sp>
      <p:sp>
        <p:nvSpPr>
          <p:cNvPr id="9" name="Text Placeholder 6">
            <a:extLst>
              <a:ext uri="{FF2B5EF4-FFF2-40B4-BE49-F238E27FC236}">
                <a16:creationId xmlns:a16="http://schemas.microsoft.com/office/drawing/2014/main" id="{CDEF22CD-9342-0C00-833B-6EF4F294083E}"/>
              </a:ext>
            </a:extLst>
          </p:cNvPr>
          <p:cNvSpPr>
            <a:spLocks noGrp="1"/>
          </p:cNvSpPr>
          <p:nvPr>
            <p:ph type="body" sz="quarter" idx="4294967295"/>
          </p:nvPr>
        </p:nvSpPr>
        <p:spPr>
          <a:xfrm>
            <a:off x="5891164" y="3167965"/>
            <a:ext cx="700387" cy="689518"/>
          </a:xfrm>
          <a:prstGeom prst="rect">
            <a:avLst/>
          </a:prstGeom>
        </p:spPr>
        <p:txBody>
          <a:bodyPr/>
          <a:lstStyle/>
          <a:p>
            <a:pPr marL="0" indent="0" algn="ctr">
              <a:buNone/>
            </a:pPr>
            <a:r>
              <a:rPr lang="en-IE" sz="3200" dirty="0">
                <a:solidFill>
                  <a:schemeClr val="bg1"/>
                </a:solidFill>
              </a:rPr>
              <a:t>03</a:t>
            </a:r>
          </a:p>
        </p:txBody>
      </p:sp>
      <p:sp>
        <p:nvSpPr>
          <p:cNvPr id="10" name="Text Placeholder 7">
            <a:extLst>
              <a:ext uri="{FF2B5EF4-FFF2-40B4-BE49-F238E27FC236}">
                <a16:creationId xmlns:a16="http://schemas.microsoft.com/office/drawing/2014/main" id="{F5E7F6CC-8FB7-2274-91DA-994ED56E4D9E}"/>
              </a:ext>
            </a:extLst>
          </p:cNvPr>
          <p:cNvSpPr>
            <a:spLocks noGrp="1"/>
          </p:cNvSpPr>
          <p:nvPr>
            <p:ph type="body" sz="quarter" idx="4294967295"/>
          </p:nvPr>
        </p:nvSpPr>
        <p:spPr>
          <a:xfrm>
            <a:off x="6726460" y="3167965"/>
            <a:ext cx="4608000" cy="689519"/>
          </a:xfrm>
          <a:prstGeom prst="rect">
            <a:avLst/>
          </a:prstGeom>
        </p:spPr>
        <p:txBody>
          <a:bodyPr anchor="ctr"/>
          <a:lstStyle/>
          <a:p>
            <a:pPr marL="0" indent="0">
              <a:buNone/>
            </a:pPr>
            <a:r>
              <a:rPr lang="en-IE" sz="2200" b="1" dirty="0">
                <a:solidFill>
                  <a:srgbClr val="595959"/>
                </a:solidFill>
              </a:rPr>
              <a:t>Sample Annual Operating Cost or Variable Costs Breakdown</a:t>
            </a:r>
          </a:p>
        </p:txBody>
      </p:sp>
      <p:sp>
        <p:nvSpPr>
          <p:cNvPr id="11" name="Text Placeholder 8">
            <a:extLst>
              <a:ext uri="{FF2B5EF4-FFF2-40B4-BE49-F238E27FC236}">
                <a16:creationId xmlns:a16="http://schemas.microsoft.com/office/drawing/2014/main" id="{AB848293-8408-F5D3-E417-618902E30EC8}"/>
              </a:ext>
            </a:extLst>
          </p:cNvPr>
          <p:cNvSpPr>
            <a:spLocks noGrp="1"/>
          </p:cNvSpPr>
          <p:nvPr>
            <p:ph type="body" sz="quarter" idx="4294967295"/>
          </p:nvPr>
        </p:nvSpPr>
        <p:spPr>
          <a:xfrm>
            <a:off x="5912867" y="4082953"/>
            <a:ext cx="700387" cy="689518"/>
          </a:xfrm>
          <a:prstGeom prst="rect">
            <a:avLst/>
          </a:prstGeom>
        </p:spPr>
        <p:txBody>
          <a:bodyPr/>
          <a:lstStyle/>
          <a:p>
            <a:pPr marL="0" indent="0" algn="ctr">
              <a:buNone/>
            </a:pPr>
            <a:r>
              <a:rPr lang="en-IE" sz="3200" dirty="0">
                <a:solidFill>
                  <a:schemeClr val="bg1"/>
                </a:solidFill>
              </a:rPr>
              <a:t>04</a:t>
            </a:r>
          </a:p>
        </p:txBody>
      </p:sp>
      <p:sp>
        <p:nvSpPr>
          <p:cNvPr id="12" name="Text Placeholder 9">
            <a:extLst>
              <a:ext uri="{FF2B5EF4-FFF2-40B4-BE49-F238E27FC236}">
                <a16:creationId xmlns:a16="http://schemas.microsoft.com/office/drawing/2014/main" id="{E11AAA58-E7FF-1DF2-FC1A-639B5194DE75}"/>
              </a:ext>
            </a:extLst>
          </p:cNvPr>
          <p:cNvSpPr>
            <a:spLocks noGrp="1"/>
          </p:cNvSpPr>
          <p:nvPr>
            <p:ph type="body" sz="quarter" idx="4294967295"/>
          </p:nvPr>
        </p:nvSpPr>
        <p:spPr>
          <a:xfrm>
            <a:off x="6748162" y="4082953"/>
            <a:ext cx="4881861" cy="689519"/>
          </a:xfrm>
          <a:prstGeom prst="rect">
            <a:avLst/>
          </a:prstGeom>
        </p:spPr>
        <p:txBody>
          <a:bodyPr anchor="ctr"/>
          <a:lstStyle/>
          <a:p>
            <a:pPr marL="0" indent="0">
              <a:buNone/>
            </a:pPr>
            <a:r>
              <a:rPr lang="en-IE" sz="2200" b="1" dirty="0">
                <a:solidFill>
                  <a:srgbClr val="595959"/>
                </a:solidFill>
              </a:rPr>
              <a:t>Calculate Your Total Annual Costs (TAC)</a:t>
            </a:r>
          </a:p>
        </p:txBody>
      </p:sp>
      <p:sp>
        <p:nvSpPr>
          <p:cNvPr id="13" name="Text Placeholder 10">
            <a:extLst>
              <a:ext uri="{FF2B5EF4-FFF2-40B4-BE49-F238E27FC236}">
                <a16:creationId xmlns:a16="http://schemas.microsoft.com/office/drawing/2014/main" id="{D5F0FD89-BAF6-3E4C-3AC2-B1AA634EBC6D}"/>
              </a:ext>
            </a:extLst>
          </p:cNvPr>
          <p:cNvSpPr>
            <a:spLocks noGrp="1"/>
          </p:cNvSpPr>
          <p:nvPr>
            <p:ph type="body" sz="quarter" idx="4294967295"/>
          </p:nvPr>
        </p:nvSpPr>
        <p:spPr>
          <a:xfrm>
            <a:off x="5891164" y="4997940"/>
            <a:ext cx="700387" cy="689518"/>
          </a:xfrm>
          <a:prstGeom prst="rect">
            <a:avLst/>
          </a:prstGeom>
        </p:spPr>
        <p:txBody>
          <a:bodyPr/>
          <a:lstStyle/>
          <a:p>
            <a:pPr marL="0" indent="0" algn="ctr">
              <a:buNone/>
            </a:pPr>
            <a:r>
              <a:rPr lang="en-IE" sz="3200" dirty="0">
                <a:solidFill>
                  <a:schemeClr val="bg1"/>
                </a:solidFill>
              </a:rPr>
              <a:t>05</a:t>
            </a:r>
          </a:p>
        </p:txBody>
      </p:sp>
      <p:sp>
        <p:nvSpPr>
          <p:cNvPr id="14" name="Text Placeholder 11">
            <a:extLst>
              <a:ext uri="{FF2B5EF4-FFF2-40B4-BE49-F238E27FC236}">
                <a16:creationId xmlns:a16="http://schemas.microsoft.com/office/drawing/2014/main" id="{B24F0308-F2E3-0230-32E6-5526BE5FD034}"/>
              </a:ext>
            </a:extLst>
          </p:cNvPr>
          <p:cNvSpPr>
            <a:spLocks noGrp="1"/>
          </p:cNvSpPr>
          <p:nvPr>
            <p:ph type="body" sz="quarter" idx="4294967295"/>
          </p:nvPr>
        </p:nvSpPr>
        <p:spPr>
          <a:xfrm>
            <a:off x="6726460" y="4997940"/>
            <a:ext cx="4608000" cy="689519"/>
          </a:xfrm>
          <a:prstGeom prst="rect">
            <a:avLst/>
          </a:prstGeom>
        </p:spPr>
        <p:txBody>
          <a:bodyPr anchor="ctr"/>
          <a:lstStyle/>
          <a:p>
            <a:pPr marL="0" indent="0">
              <a:buNone/>
            </a:pPr>
            <a:r>
              <a:rPr lang="en-IE" sz="2200" b="1" dirty="0">
                <a:solidFill>
                  <a:srgbClr val="595959"/>
                </a:solidFill>
              </a:rPr>
              <a:t>Know Your Nightly Costs</a:t>
            </a:r>
          </a:p>
        </p:txBody>
      </p:sp>
      <p:sp>
        <p:nvSpPr>
          <p:cNvPr id="15" name="Text Placeholder 11">
            <a:extLst>
              <a:ext uri="{FF2B5EF4-FFF2-40B4-BE49-F238E27FC236}">
                <a16:creationId xmlns:a16="http://schemas.microsoft.com/office/drawing/2014/main" id="{F1446A26-4F72-BA31-7639-C202D269E15A}"/>
              </a:ext>
            </a:extLst>
          </p:cNvPr>
          <p:cNvSpPr txBox="1">
            <a:spLocks/>
          </p:cNvSpPr>
          <p:nvPr userDrawn="1"/>
        </p:nvSpPr>
        <p:spPr>
          <a:xfrm>
            <a:off x="6748162" y="5839859"/>
            <a:ext cx="4608000" cy="689519"/>
          </a:xfrm>
          <a:prstGeom prst="rect">
            <a:avLst/>
          </a:prstGeom>
        </p:spPr>
        <p:txBody>
          <a:bodyPr anchor="ctr">
            <a:noAutofit/>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lang="en-US" sz="2200" b="1" kern="1200" baseline="0" dirty="0">
                <a:solidFill>
                  <a:srgbClr val="595959"/>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Calculate Your Net Revenue per Night</a:t>
            </a:r>
          </a:p>
        </p:txBody>
      </p:sp>
      <p:cxnSp>
        <p:nvCxnSpPr>
          <p:cNvPr id="16" name="Straight Connector 15">
            <a:extLst>
              <a:ext uri="{FF2B5EF4-FFF2-40B4-BE49-F238E27FC236}">
                <a16:creationId xmlns:a16="http://schemas.microsoft.com/office/drawing/2014/main" id="{306F1988-3020-D849-93C2-E2AE7F483C4A}"/>
              </a:ext>
            </a:extLst>
          </p:cNvPr>
          <p:cNvCxnSpPr>
            <a:cxnSpLocks/>
          </p:cNvCxnSpPr>
          <p:nvPr userDrawn="1"/>
        </p:nvCxnSpPr>
        <p:spPr>
          <a:xfrm flipH="1">
            <a:off x="5891164" y="58165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Text Placeholder 10">
            <a:extLst>
              <a:ext uri="{FF2B5EF4-FFF2-40B4-BE49-F238E27FC236}">
                <a16:creationId xmlns:a16="http://schemas.microsoft.com/office/drawing/2014/main" id="{B7FC63AC-297A-DB5E-5E1A-5D8C46B76ED1}"/>
              </a:ext>
            </a:extLst>
          </p:cNvPr>
          <p:cNvSpPr txBox="1">
            <a:spLocks/>
          </p:cNvSpPr>
          <p:nvPr userDrawn="1"/>
        </p:nvSpPr>
        <p:spPr>
          <a:xfrm>
            <a:off x="5884584" y="5919767"/>
            <a:ext cx="700387" cy="689518"/>
          </a:xfrm>
          <a:prstGeom prst="rect">
            <a:avLst/>
          </a:prstGeom>
          <a:noFill/>
        </p:spPr>
        <p:txBody>
          <a:bodyPr anchor="ctr">
            <a:noAutofit/>
          </a:bodyPr>
          <a:lstStyle>
            <a:lvl1pPr marL="0" indent="0" algn="ctr" defTabSz="914400" rtl="0" eaLnBrk="1" latinLnBrk="0" hangingPunct="1">
              <a:lnSpc>
                <a:spcPct val="100000"/>
              </a:lnSpc>
              <a:spcBef>
                <a:spcPts val="0"/>
              </a:spcBef>
              <a:buFont typeface="Arial" panose="020B0604020202020204" pitchFamily="34" charset="0"/>
              <a:buNone/>
              <a:defRPr sz="32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06</a:t>
            </a:r>
          </a:p>
        </p:txBody>
      </p:sp>
      <p:cxnSp>
        <p:nvCxnSpPr>
          <p:cNvPr id="18" name="Straight Connector 17">
            <a:extLst>
              <a:ext uri="{FF2B5EF4-FFF2-40B4-BE49-F238E27FC236}">
                <a16:creationId xmlns:a16="http://schemas.microsoft.com/office/drawing/2014/main" id="{4D6AEF0C-C180-950A-FB90-F465D232A5F0}"/>
              </a:ext>
            </a:extLst>
          </p:cNvPr>
          <p:cNvCxnSpPr>
            <a:cxnSpLocks/>
          </p:cNvCxnSpPr>
          <p:nvPr userDrawn="1"/>
        </p:nvCxnSpPr>
        <p:spPr>
          <a:xfrm flipH="1">
            <a:off x="5862882" y="21113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C53D7F5-094C-55D4-EF99-BEEA9A20FAE7}"/>
              </a:ext>
            </a:extLst>
          </p:cNvPr>
          <p:cNvCxnSpPr>
            <a:cxnSpLocks/>
          </p:cNvCxnSpPr>
          <p:nvPr userDrawn="1"/>
        </p:nvCxnSpPr>
        <p:spPr>
          <a:xfrm flipH="1">
            <a:off x="5862882" y="3063865"/>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B98400E-E620-B70D-609F-9C231D2ABDC9}"/>
              </a:ext>
            </a:extLst>
          </p:cNvPr>
          <p:cNvCxnSpPr>
            <a:cxnSpLocks/>
          </p:cNvCxnSpPr>
          <p:nvPr userDrawn="1"/>
        </p:nvCxnSpPr>
        <p:spPr>
          <a:xfrm flipH="1">
            <a:off x="5862882" y="39877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59037-26A8-5143-8968-82892FE33FDB}"/>
              </a:ext>
            </a:extLst>
          </p:cNvPr>
          <p:cNvCxnSpPr>
            <a:cxnSpLocks/>
          </p:cNvCxnSpPr>
          <p:nvPr userDrawn="1"/>
        </p:nvCxnSpPr>
        <p:spPr>
          <a:xfrm flipH="1">
            <a:off x="5862882" y="4902190"/>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7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3309496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96751"/>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62882" y="1337990"/>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98178" y="1337990"/>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200" b="1" baseline="0">
                <a:solidFill>
                  <a:srgbClr val="5959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a:p>
            <a:pPr marL="0" lvl="0" indent="0" algn="l" defTabSz="914400" rtl="0" eaLnBrk="1" latinLnBrk="0" hangingPunct="1">
              <a:lnSpc>
                <a:spcPct val="100000"/>
              </a:lnSpc>
              <a:spcBef>
                <a:spcPts val="0"/>
              </a:spcBef>
              <a:buFont typeface="Arial" panose="020B0604020202020204" pitchFamily="34" charset="0"/>
              <a:buNone/>
            </a:pPr>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159429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854879" y="6461000"/>
            <a:ext cx="2496629" cy="397000"/>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6007983" cy="618172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5343525" y="2295524"/>
            <a:ext cx="6007983" cy="4562475"/>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859949" y="6461000"/>
            <a:ext cx="2491559" cy="396999"/>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846619" y="-274858"/>
            <a:ext cx="54956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88657" y="2396438"/>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88657" y="761603"/>
            <a:ext cx="10614687"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74803" y="1579021"/>
            <a:ext cx="10614687"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lang="en-US" sz="3200" b="1" i="0" kern="1200" dirty="0">
                <a:solidFill>
                  <a:srgbClr val="459597"/>
                </a:solidFill>
                <a:latin typeface="+mn-lt"/>
                <a:ea typeface="+mn-ea"/>
                <a:cs typeface="+mn-cs"/>
              </a:defRPr>
            </a:lvl1pPr>
          </a:lstStyle>
          <a:p>
            <a:pPr lvl="0"/>
            <a:r>
              <a:rPr lang="en-US" dirty="0"/>
              <a:t>Heading</a:t>
            </a:r>
          </a:p>
        </p:txBody>
      </p:sp>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0" y="6453673"/>
            <a:ext cx="753242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730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59597"/>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E96751"/>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327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17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200" b="1" i="0">
                <a:solidFill>
                  <a:srgbClr val="459597"/>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9463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Slide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7B5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B7BAD61-4E14-C4CF-3177-2B4D3D15BB00}"/>
              </a:ext>
            </a:extLst>
          </p:cNvPr>
          <p:cNvPicPr>
            <a:picLocks noChangeAspect="1"/>
          </p:cNvPicPr>
          <p:nvPr userDrawn="1"/>
        </p:nvPicPr>
        <p:blipFill>
          <a:blip r:embed="rId2" cstate="screen">
            <a:alphaModFix amt="24000"/>
            <a:extLst>
              <a:ext uri="{28A0092B-C50C-407E-A947-70E740481C1C}">
                <a14:useLocalDpi xmlns:a14="http://schemas.microsoft.com/office/drawing/2010/main"/>
              </a:ext>
            </a:extLst>
          </a:blip>
          <a:stretch>
            <a:fillRect/>
          </a:stretch>
        </p:blipFill>
        <p:spPr>
          <a:xfrm>
            <a:off x="6794912" y="-1995672"/>
            <a:ext cx="8391017" cy="8391017"/>
          </a:xfrm>
          <a:prstGeom prst="rect">
            <a:avLst/>
          </a:prstGeom>
        </p:spPr>
      </p:pic>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2812274" y="-2081754"/>
            <a:ext cx="5761056" cy="10595238"/>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9632553" cy="3849918"/>
          </a:xfrm>
          <a:prstGeom prst="rect">
            <a:avLst/>
          </a:prstGeom>
        </p:spPr>
        <p:txBody>
          <a:bodyPr/>
          <a:lstStyle>
            <a:lvl1pPr algn="l">
              <a:buNone/>
              <a:defRPr sz="2400" b="0" i="0" spc="0">
                <a:solidFill>
                  <a:srgbClr val="5959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9632553"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E04ACA9F-EDC5-194A-9CC4-EEA1D3B4FDEE}"/>
              </a:ext>
            </a:extLst>
          </p:cNvPr>
          <p:cNvGrpSpPr/>
          <p:nvPr userDrawn="1"/>
        </p:nvGrpSpPr>
        <p:grpSpPr>
          <a:xfrm>
            <a:off x="0" y="6213053"/>
            <a:ext cx="12116938" cy="1289893"/>
            <a:chOff x="3911600" y="5376592"/>
            <a:chExt cx="7103963" cy="756243"/>
          </a:xfrm>
        </p:grpSpPr>
        <p:cxnSp>
          <p:nvCxnSpPr>
            <p:cNvPr id="8" name="Straight Connector 7">
              <a:extLst>
                <a:ext uri="{FF2B5EF4-FFF2-40B4-BE49-F238E27FC236}">
                  <a16:creationId xmlns:a16="http://schemas.microsoft.com/office/drawing/2014/main" id="{8C40175A-66E9-2731-0F4C-6D99C0AD1720}"/>
                </a:ext>
              </a:extLst>
            </p:cNvPr>
            <p:cNvCxnSpPr>
              <a:cxnSpLocks/>
            </p:cNvCxnSpPr>
            <p:nvPr userDrawn="1"/>
          </p:nvCxnSpPr>
          <p:spPr>
            <a:xfrm>
              <a:off x="3911600" y="5517665"/>
              <a:ext cx="4416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A18F33D-08C9-7714-EB15-2B6C2313D6E1}"/>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l="31981" t="58177"/>
            <a:stretch/>
          </p:blipFill>
          <p:spPr>
            <a:xfrm>
              <a:off x="8693985" y="5419095"/>
              <a:ext cx="2321578" cy="713740"/>
            </a:xfrm>
            <a:prstGeom prst="rect">
              <a:avLst/>
            </a:prstGeom>
          </p:spPr>
        </p:pic>
        <p:pic>
          <p:nvPicPr>
            <p:cNvPr id="11" name="Picture 10">
              <a:extLst>
                <a:ext uri="{FF2B5EF4-FFF2-40B4-BE49-F238E27FC236}">
                  <a16:creationId xmlns:a16="http://schemas.microsoft.com/office/drawing/2014/main" id="{07FDFEE6-4E8D-9425-4732-5DD60BCC90C4}"/>
                </a:ext>
              </a:extLst>
            </p:cNvPr>
            <p:cNvPicPr>
              <a:picLocks noChangeAspect="1"/>
            </p:cNvPicPr>
            <p:nvPr userDrawn="1"/>
          </p:nvPicPr>
          <p:blipFill rotWithShape="1">
            <a:blip r:embed="rId4" cstate="screen">
              <a:lum bright="70000" contrast="-70000"/>
              <a:extLst>
                <a:ext uri="{28A0092B-C50C-407E-A947-70E740481C1C}">
                  <a14:useLocalDpi xmlns:a14="http://schemas.microsoft.com/office/drawing/2010/main"/>
                </a:ext>
              </a:extLst>
            </a:blip>
            <a:srcRect l="6446" t="27942" r="69084" b="22936"/>
            <a:stretch/>
          </p:blipFill>
          <p:spPr>
            <a:xfrm>
              <a:off x="8388482" y="5376592"/>
              <a:ext cx="281099" cy="282147"/>
            </a:xfrm>
            <a:prstGeom prst="rect">
              <a:avLst/>
            </a:prstGeom>
          </p:spPr>
        </p:pic>
      </p:grpSp>
    </p:spTree>
    <p:extLst>
      <p:ext uri="{BB962C8B-B14F-4D97-AF65-F5344CB8AC3E}">
        <p14:creationId xmlns:p14="http://schemas.microsoft.com/office/powerpoint/2010/main" val="4071716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9" name="Text Placeholder 32">
            <a:extLst>
              <a:ext uri="{FF2B5EF4-FFF2-40B4-BE49-F238E27FC236}">
                <a16:creationId xmlns:a16="http://schemas.microsoft.com/office/drawing/2014/main" id="{CE034E5D-2F22-518D-1FE6-E7FFC2D29B76}"/>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198365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91ACED44-EF9B-F62B-33CF-4DB972F9344B}"/>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2909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1" name="Text Placeholder 32">
            <a:extLst>
              <a:ext uri="{FF2B5EF4-FFF2-40B4-BE49-F238E27FC236}">
                <a16:creationId xmlns:a16="http://schemas.microsoft.com/office/drawing/2014/main" id="{AA91E554-6058-E464-2B1F-763CCA3A9442}"/>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264436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5" name="Text Placeholder 32">
            <a:extLst>
              <a:ext uri="{FF2B5EF4-FFF2-40B4-BE49-F238E27FC236}">
                <a16:creationId xmlns:a16="http://schemas.microsoft.com/office/drawing/2014/main" id="{BC72A8D7-FC3E-AFF7-3782-7C6166D1973A}"/>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67007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4" name="Straight Connector 3">
            <a:extLst>
              <a:ext uri="{FF2B5EF4-FFF2-40B4-BE49-F238E27FC236}">
                <a16:creationId xmlns:a16="http://schemas.microsoft.com/office/drawing/2014/main" id="{4EE73B5A-FD2C-3417-B647-C05ECFABBCF6}"/>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514D809-F6FD-B9BC-8AFE-6C6396AD0E78}"/>
              </a:ext>
            </a:extLst>
          </p:cNvPr>
          <p:cNvSpPr>
            <a:spLocks noGrp="1"/>
          </p:cNvSpPr>
          <p:nvPr>
            <p:ph type="body" sz="quarter" idx="18" hasCustomPrompt="1"/>
          </p:nvPr>
        </p:nvSpPr>
        <p:spPr>
          <a:xfrm>
            <a:off x="675021" y="3392026"/>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2855589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468068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0" name="Text Placeholder 32">
            <a:extLst>
              <a:ext uri="{FF2B5EF4-FFF2-40B4-BE49-F238E27FC236}">
                <a16:creationId xmlns:a16="http://schemas.microsoft.com/office/drawing/2014/main" id="{A923E284-E1A5-D57D-478A-302A8C5D7F82}"/>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225188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820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807E7199-FD8A-EAE3-D4B8-06DFB05CCDFC}"/>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39969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Text Placeholder 23">
            <a:extLst>
              <a:ext uri="{FF2B5EF4-FFF2-40B4-BE49-F238E27FC236}">
                <a16:creationId xmlns:a16="http://schemas.microsoft.com/office/drawing/2014/main" id="{6AC1F27E-82CF-5BE2-A178-1E4AA923202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9" name="Text Placeholder 17">
            <a:extLst>
              <a:ext uri="{FF2B5EF4-FFF2-40B4-BE49-F238E27FC236}">
                <a16:creationId xmlns:a16="http://schemas.microsoft.com/office/drawing/2014/main" id="{0D5C5FE3-9CD9-E4D0-7B4E-1E10616C7D01}"/>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GB"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0" name="Text Placeholder 23">
            <a:extLst>
              <a:ext uri="{FF2B5EF4-FFF2-40B4-BE49-F238E27FC236}">
                <a16:creationId xmlns:a16="http://schemas.microsoft.com/office/drawing/2014/main" id="{6F236DD9-04CC-0BB2-9D74-5CAFA31071EA}"/>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Text Placeholder 32">
            <a:extLst>
              <a:ext uri="{FF2B5EF4-FFF2-40B4-BE49-F238E27FC236}">
                <a16:creationId xmlns:a16="http://schemas.microsoft.com/office/drawing/2014/main" id="{9D54461D-1B4B-199A-BE05-0A22C342D0AF}"/>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694532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967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EB2FBDFB-0DC7-0156-1352-2CD6AF40D395}"/>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7765244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113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3" name="Text Placeholder 23">
            <a:extLst>
              <a:ext uri="{FF2B5EF4-FFF2-40B4-BE49-F238E27FC236}">
                <a16:creationId xmlns:a16="http://schemas.microsoft.com/office/drawing/2014/main" id="{E0FCE278-5DAD-705A-F531-4D8EBF0AEC3F}"/>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7" name="Text Placeholder 17">
            <a:extLst>
              <a:ext uri="{FF2B5EF4-FFF2-40B4-BE49-F238E27FC236}">
                <a16:creationId xmlns:a16="http://schemas.microsoft.com/office/drawing/2014/main" id="{D4FC09EA-89C5-C227-5564-CB1055CF3BAF}"/>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8" name="Text Placeholder 23">
            <a:extLst>
              <a:ext uri="{FF2B5EF4-FFF2-40B4-BE49-F238E27FC236}">
                <a16:creationId xmlns:a16="http://schemas.microsoft.com/office/drawing/2014/main" id="{7A0C526B-D3F9-C6BA-F2EF-DC26E5389433}"/>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9" name="Text Placeholder 32">
            <a:extLst>
              <a:ext uri="{FF2B5EF4-FFF2-40B4-BE49-F238E27FC236}">
                <a16:creationId xmlns:a16="http://schemas.microsoft.com/office/drawing/2014/main" id="{B4EB3B5E-76EB-9DE2-F212-2907909FDEC7}"/>
              </a:ext>
            </a:extLst>
          </p:cNvPr>
          <p:cNvSpPr>
            <a:spLocks noGrp="1"/>
          </p:cNvSpPr>
          <p:nvPr>
            <p:ph type="body" sz="quarter" idx="19" hasCustomPrompt="1"/>
          </p:nvPr>
        </p:nvSpPr>
        <p:spPr>
          <a:xfrm>
            <a:off x="691820" y="2457107"/>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70119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8140823" y="1076909"/>
            <a:ext cx="4051178" cy="65173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chemeClr val="accent2"/>
          </a:solidFill>
        </p:spPr>
        <p:txBody>
          <a:bodyPr wrap="square" lIns="0" tIns="0" rIns="0" bIns="0" rtlCol="0"/>
          <a:lstStyle/>
          <a:p>
            <a:endParaRPr dirty="0">
              <a:solidFill>
                <a:srgbClr val="459597"/>
              </a:solidFill>
            </a:endParaRPr>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3" name="Freeform 1">
            <a:extLst>
              <a:ext uri="{FF2B5EF4-FFF2-40B4-BE49-F238E27FC236}">
                <a16:creationId xmlns:a16="http://schemas.microsoft.com/office/drawing/2014/main" id="{42077D28-79F8-6120-A3C1-48C702EB0DAF}"/>
              </a:ext>
            </a:extLst>
          </p:cNvPr>
          <p:cNvSpPr/>
          <p:nvPr userDrawn="1"/>
        </p:nvSpPr>
        <p:spPr>
          <a:xfrm rot="5400000">
            <a:off x="7515380" y="516414"/>
            <a:ext cx="3464385" cy="5888854"/>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8C7F"/>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0266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4390870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7831E8FF-838B-D4AF-9119-7CF9F37A0E39}"/>
              </a:ext>
            </a:extLst>
          </p:cNvPr>
          <p:cNvCxnSpPr>
            <a:cxnSpLocks/>
          </p:cNvCxnSpPr>
          <p:nvPr userDrawn="1"/>
        </p:nvCxnSpPr>
        <p:spPr>
          <a:xfrm>
            <a:off x="419734" y="1752340"/>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5DF195E8-3909-B219-C8AC-7DFA3424CBEB}"/>
              </a:ext>
            </a:extLst>
          </p:cNvPr>
          <p:cNvSpPr>
            <a:spLocks noGrp="1"/>
          </p:cNvSpPr>
          <p:nvPr>
            <p:ph type="body" sz="quarter" idx="18" hasCustomPrompt="1"/>
          </p:nvPr>
        </p:nvSpPr>
        <p:spPr>
          <a:xfrm>
            <a:off x="538978" y="1914232"/>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836700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8A804B14-0F25-F485-9CBA-70606443874A}"/>
              </a:ext>
            </a:extLst>
          </p:cNvPr>
          <p:cNvCxnSpPr>
            <a:cxnSpLocks/>
          </p:cNvCxnSpPr>
          <p:nvPr userDrawn="1"/>
        </p:nvCxnSpPr>
        <p:spPr>
          <a:xfrm>
            <a:off x="419734" y="17632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7D3E6BF5-36DA-5969-53A3-51D436933E0D}"/>
              </a:ext>
            </a:extLst>
          </p:cNvPr>
          <p:cNvSpPr>
            <a:spLocks noGrp="1"/>
          </p:cNvSpPr>
          <p:nvPr>
            <p:ph type="body" sz="quarter" idx="18" hasCustomPrompt="1"/>
          </p:nvPr>
        </p:nvSpPr>
        <p:spPr>
          <a:xfrm>
            <a:off x="538978" y="19251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1910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12" name="Straight Connector 11">
            <a:extLst>
              <a:ext uri="{FF2B5EF4-FFF2-40B4-BE49-F238E27FC236}">
                <a16:creationId xmlns:a16="http://schemas.microsoft.com/office/drawing/2014/main" id="{6453ADA4-BA1C-6F5B-407B-1B1CC3AAE28E}"/>
              </a:ext>
            </a:extLst>
          </p:cNvPr>
          <p:cNvCxnSpPr>
            <a:cxnSpLocks/>
          </p:cNvCxnSpPr>
          <p:nvPr userDrawn="1"/>
        </p:nvCxnSpPr>
        <p:spPr>
          <a:xfrm>
            <a:off x="436533" y="18162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533AC6A7-A23A-DFC7-44D9-145AEC0679AB}"/>
              </a:ext>
            </a:extLst>
          </p:cNvPr>
          <p:cNvSpPr>
            <a:spLocks noGrp="1"/>
          </p:cNvSpPr>
          <p:nvPr>
            <p:ph type="body" sz="quarter" idx="18" hasCustomPrompt="1"/>
          </p:nvPr>
        </p:nvSpPr>
        <p:spPr>
          <a:xfrm>
            <a:off x="555777" y="19781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85893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BF4AA246-95E6-5113-9F77-1F9F4FF1B656}"/>
              </a:ext>
            </a:extLst>
          </p:cNvPr>
          <p:cNvCxnSpPr>
            <a:cxnSpLocks/>
          </p:cNvCxnSpPr>
          <p:nvPr userDrawn="1"/>
        </p:nvCxnSpPr>
        <p:spPr>
          <a:xfrm>
            <a:off x="453394" y="186297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253B1A3A-0C7F-2C59-2ACE-2EEDD26481D6}"/>
              </a:ext>
            </a:extLst>
          </p:cNvPr>
          <p:cNvSpPr>
            <a:spLocks noGrp="1"/>
          </p:cNvSpPr>
          <p:nvPr>
            <p:ph type="body" sz="quarter" idx="18" hasCustomPrompt="1"/>
          </p:nvPr>
        </p:nvSpPr>
        <p:spPr>
          <a:xfrm>
            <a:off x="572638" y="2024865"/>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562233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cxnSp>
        <p:nvCxnSpPr>
          <p:cNvPr id="3" name="Straight Connector 2">
            <a:extLst>
              <a:ext uri="{FF2B5EF4-FFF2-40B4-BE49-F238E27FC236}">
                <a16:creationId xmlns:a16="http://schemas.microsoft.com/office/drawing/2014/main" id="{5EE622EB-9F00-BCBF-1F38-90FC82B5979A}"/>
              </a:ext>
            </a:extLst>
          </p:cNvPr>
          <p:cNvCxnSpPr>
            <a:cxnSpLocks/>
          </p:cNvCxnSpPr>
          <p:nvPr userDrawn="1"/>
        </p:nvCxnSpPr>
        <p:spPr>
          <a:xfrm>
            <a:off x="454288" y="180052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67FA695-5499-8881-FFC4-F9FBF91C1E57}"/>
              </a:ext>
            </a:extLst>
          </p:cNvPr>
          <p:cNvSpPr>
            <a:spLocks noGrp="1"/>
          </p:cNvSpPr>
          <p:nvPr>
            <p:ph type="body" sz="quarter" idx="18" hasCustomPrompt="1"/>
          </p:nvPr>
        </p:nvSpPr>
        <p:spPr>
          <a:xfrm>
            <a:off x="573532" y="1962417"/>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8289749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8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3BC18F3-8E82-66E1-D638-208A91F576E6}"/>
              </a:ext>
            </a:extLst>
          </p:cNvPr>
          <p:cNvSpPr>
            <a:spLocks noGrp="1"/>
          </p:cNvSpPr>
          <p:nvPr>
            <p:ph type="body" sz="quarter" idx="19" hasCustomPrompt="1"/>
          </p:nvPr>
        </p:nvSpPr>
        <p:spPr>
          <a:xfrm>
            <a:off x="624948"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960575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9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80CECE0C-94B8-ECFB-C3FA-89869471B092}"/>
              </a:ext>
            </a:extLst>
          </p:cNvPr>
          <p:cNvSpPr>
            <a:spLocks noGrp="1"/>
          </p:cNvSpPr>
          <p:nvPr>
            <p:ph type="body" sz="quarter" idx="19" hasCustomPrompt="1"/>
          </p:nvPr>
        </p:nvSpPr>
        <p:spPr>
          <a:xfrm>
            <a:off x="555777" y="979313"/>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723194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0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9820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F54DAFC3-753D-E3D3-2ABA-F871E82E2AAC}"/>
              </a:ext>
            </a:extLst>
          </p:cNvPr>
          <p:cNvSpPr>
            <a:spLocks noGrp="1"/>
          </p:cNvSpPr>
          <p:nvPr>
            <p:ph type="body" sz="quarter" idx="19" hasCustomPrompt="1"/>
          </p:nvPr>
        </p:nvSpPr>
        <p:spPr>
          <a:xfrm>
            <a:off x="555777" y="9901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849566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4" name="Text Placeholder 32">
            <a:extLst>
              <a:ext uri="{FF2B5EF4-FFF2-40B4-BE49-F238E27FC236}">
                <a16:creationId xmlns:a16="http://schemas.microsoft.com/office/drawing/2014/main" id="{1C857183-8E3D-6F43-F57A-6743535F4900}"/>
              </a:ext>
            </a:extLst>
          </p:cNvPr>
          <p:cNvSpPr>
            <a:spLocks noGrp="1"/>
          </p:cNvSpPr>
          <p:nvPr>
            <p:ph type="body" sz="quarter" idx="19" hasCustomPrompt="1"/>
          </p:nvPr>
        </p:nvSpPr>
        <p:spPr>
          <a:xfrm>
            <a:off x="572576" y="10432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014122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225103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086D6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1EDF7E4E-4931-ABC6-4901-49B088C7E1E5}"/>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5BBEB204-16CE-AC6C-0ED5-8F0FE20F6E9E}"/>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62418F4F-944E-AE7C-AF19-5EEDA9F02F72}"/>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D908126-48D8-31E4-5826-81319EDFF890}"/>
              </a:ext>
            </a:extLst>
          </p:cNvPr>
          <p:cNvSpPr>
            <a:spLocks noGrp="1"/>
          </p:cNvSpPr>
          <p:nvPr>
            <p:ph type="body" sz="quarter" idx="19" hasCustomPrompt="1"/>
          </p:nvPr>
        </p:nvSpPr>
        <p:spPr>
          <a:xfrm>
            <a:off x="589437" y="1089946"/>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1493958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9" name="Text Placeholder 23">
            <a:extLst>
              <a:ext uri="{FF2B5EF4-FFF2-40B4-BE49-F238E27FC236}">
                <a16:creationId xmlns:a16="http://schemas.microsoft.com/office/drawing/2014/main" id="{EC379D06-4DB6-B2E2-7BF2-D27B70466001}"/>
              </a:ext>
            </a:extLst>
          </p:cNvPr>
          <p:cNvSpPr>
            <a:spLocks noGrp="1"/>
          </p:cNvSpPr>
          <p:nvPr>
            <p:ph type="body" sz="quarter" idx="16" hasCustomPrompt="1"/>
          </p:nvPr>
        </p:nvSpPr>
        <p:spPr>
          <a:xfrm>
            <a:off x="4295553" y="186544"/>
            <a:ext cx="7221426"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17">
            <a:extLst>
              <a:ext uri="{FF2B5EF4-FFF2-40B4-BE49-F238E27FC236}">
                <a16:creationId xmlns:a16="http://schemas.microsoft.com/office/drawing/2014/main" id="{CEFE2859-09C6-D09F-58B5-E48F2E392DDB}"/>
              </a:ext>
            </a:extLst>
          </p:cNvPr>
          <p:cNvSpPr>
            <a:spLocks noGrp="1"/>
          </p:cNvSpPr>
          <p:nvPr>
            <p:ph type="body" sz="quarter" idx="21" hasCustomPrompt="1"/>
          </p:nvPr>
        </p:nvSpPr>
        <p:spPr>
          <a:xfrm>
            <a:off x="4295553" y="1902157"/>
            <a:ext cx="7221426" cy="453054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1" name="Text Placeholder 23">
            <a:extLst>
              <a:ext uri="{FF2B5EF4-FFF2-40B4-BE49-F238E27FC236}">
                <a16:creationId xmlns:a16="http://schemas.microsoft.com/office/drawing/2014/main" id="{E499A5FB-6193-E07E-D90F-4034F13ABC3E}"/>
              </a:ext>
            </a:extLst>
          </p:cNvPr>
          <p:cNvSpPr>
            <a:spLocks noGrp="1"/>
          </p:cNvSpPr>
          <p:nvPr>
            <p:ph type="body" sz="quarter" idx="23" hasCustomPrompt="1"/>
          </p:nvPr>
        </p:nvSpPr>
        <p:spPr>
          <a:xfrm>
            <a:off x="4295553" y="1027498"/>
            <a:ext cx="7221426"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8" name="Text Placeholder 32">
            <a:extLst>
              <a:ext uri="{FF2B5EF4-FFF2-40B4-BE49-F238E27FC236}">
                <a16:creationId xmlns:a16="http://schemas.microsoft.com/office/drawing/2014/main" id="{5A23F809-6178-058C-37C3-CE5D92628C23}"/>
              </a:ext>
            </a:extLst>
          </p:cNvPr>
          <p:cNvSpPr>
            <a:spLocks noGrp="1"/>
          </p:cNvSpPr>
          <p:nvPr>
            <p:ph type="body" sz="quarter" idx="19" hasCustomPrompt="1"/>
          </p:nvPr>
        </p:nvSpPr>
        <p:spPr>
          <a:xfrm>
            <a:off x="590331" y="1027498"/>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177288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 name="Straight Connector 2">
            <a:extLst>
              <a:ext uri="{FF2B5EF4-FFF2-40B4-BE49-F238E27FC236}">
                <a16:creationId xmlns:a16="http://schemas.microsoft.com/office/drawing/2014/main" id="{51F2F768-42B4-86F7-F6E9-EFF4F8B791AB}"/>
              </a:ext>
            </a:extLst>
          </p:cNvPr>
          <p:cNvCxnSpPr>
            <a:cxnSpLocks/>
          </p:cNvCxnSpPr>
          <p:nvPr userDrawn="1"/>
        </p:nvCxnSpPr>
        <p:spPr>
          <a:xfrm>
            <a:off x="359846" y="485474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8CACE4E7-0635-8E7C-E157-23722F38E903}"/>
              </a:ext>
            </a:extLst>
          </p:cNvPr>
          <p:cNvSpPr>
            <a:spLocks noGrp="1"/>
          </p:cNvSpPr>
          <p:nvPr>
            <p:ph type="body" sz="quarter" idx="18" hasCustomPrompt="1"/>
          </p:nvPr>
        </p:nvSpPr>
        <p:spPr>
          <a:xfrm>
            <a:off x="479090" y="501663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9" name="Text Placeholder 32">
            <a:extLst>
              <a:ext uri="{FF2B5EF4-FFF2-40B4-BE49-F238E27FC236}">
                <a16:creationId xmlns:a16="http://schemas.microsoft.com/office/drawing/2014/main" id="{C1E75131-B817-89D0-4D67-0C343AA22FFF}"/>
              </a:ext>
            </a:extLst>
          </p:cNvPr>
          <p:cNvSpPr>
            <a:spLocks noGrp="1"/>
          </p:cNvSpPr>
          <p:nvPr>
            <p:ph type="body" sz="quarter" idx="19" hasCustomPrompt="1"/>
          </p:nvPr>
        </p:nvSpPr>
        <p:spPr>
          <a:xfrm>
            <a:off x="495889" y="408172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96751"/>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4450841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262734" y="124887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185276" y="-436800"/>
            <a:ext cx="3179510"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4466563"/>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788657" y="5062321"/>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1247629" y="125797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7" name="Straight Connector 16">
            <a:extLst>
              <a:ext uri="{FF2B5EF4-FFF2-40B4-BE49-F238E27FC236}">
                <a16:creationId xmlns:a16="http://schemas.microsoft.com/office/drawing/2014/main" id="{6D3C23C9-AB97-3A0B-EEFD-89FEFA5B86CE}"/>
              </a:ext>
            </a:extLst>
          </p:cNvPr>
          <p:cNvCxnSpPr>
            <a:cxnSpLocks/>
          </p:cNvCxnSpPr>
          <p:nvPr userDrawn="1"/>
        </p:nvCxnSpPr>
        <p:spPr>
          <a:xfrm>
            <a:off x="8773537" y="1896157"/>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 Placeholder 32">
            <a:extLst>
              <a:ext uri="{FF2B5EF4-FFF2-40B4-BE49-F238E27FC236}">
                <a16:creationId xmlns:a16="http://schemas.microsoft.com/office/drawing/2014/main" id="{47539578-6F17-C090-F05F-02DD35E230C1}"/>
              </a:ext>
            </a:extLst>
          </p:cNvPr>
          <p:cNvSpPr>
            <a:spLocks noGrp="1"/>
          </p:cNvSpPr>
          <p:nvPr>
            <p:ph type="body" sz="quarter" idx="18" hasCustomPrompt="1"/>
          </p:nvPr>
        </p:nvSpPr>
        <p:spPr>
          <a:xfrm>
            <a:off x="8892781" y="2058049"/>
            <a:ext cx="2680738" cy="1049221"/>
          </a:xfrm>
          <a:prstGeom prst="rect">
            <a:avLst/>
          </a:prstGeom>
        </p:spPr>
        <p:txBody>
          <a:bodyPr anchor="t">
            <a:noAutofit/>
          </a:bodyPr>
          <a:lstStyle>
            <a:lvl1pPr marL="0" indent="0" algn="ctr">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7EF53169-D93C-A218-5EE7-DCAF912D98D2}"/>
              </a:ext>
            </a:extLst>
          </p:cNvPr>
          <p:cNvSpPr>
            <a:spLocks noGrp="1"/>
          </p:cNvSpPr>
          <p:nvPr>
            <p:ph type="body" sz="quarter" idx="19" hasCustomPrompt="1"/>
          </p:nvPr>
        </p:nvSpPr>
        <p:spPr>
          <a:xfrm>
            <a:off x="8909580" y="1123130"/>
            <a:ext cx="2597067" cy="385564"/>
          </a:xfrm>
          <a:prstGeom prst="rect">
            <a:avLst/>
          </a:prstGeom>
        </p:spPr>
        <p:txBody>
          <a:bodyPr anchor="t">
            <a:noAutofit/>
          </a:bodyPr>
          <a:lstStyle>
            <a:lvl1pPr marL="0" indent="0" algn="ctr">
              <a:lnSpc>
                <a:spcPct val="100000"/>
              </a:lnSpc>
              <a:spcBef>
                <a:spcPts val="0"/>
              </a:spcBef>
              <a:buNone/>
              <a:defRPr sz="32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8429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591011" y="1421161"/>
            <a:ext cx="5591242" cy="4065240"/>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609973" y="1917699"/>
            <a:ext cx="3620593" cy="2549377"/>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1DA36682-58B5-7FC5-2870-DCEF84343C73}"/>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BBFF1E66-2C08-3FE8-ADE0-8FD6BAE84BF0}"/>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8F7BC564-26FB-D046-F824-E7EFA2A40B4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6712427" y="1152263"/>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7014500" y="1628440"/>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3" name="Rectangle 12">
            <a:extLst>
              <a:ext uri="{FF2B5EF4-FFF2-40B4-BE49-F238E27FC236}">
                <a16:creationId xmlns:a16="http://schemas.microsoft.com/office/drawing/2014/main" id="{E2DB7294-B9CD-879A-B0F9-5677C4FAFA56}"/>
              </a:ext>
            </a:extLst>
          </p:cNvPr>
          <p:cNvSpPr/>
          <p:nvPr userDrawn="1"/>
        </p:nvSpPr>
        <p:spPr bwMode="auto">
          <a:xfrm>
            <a:off x="7776252" y="5580127"/>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4" name="Text Placeholder 32">
            <a:extLst>
              <a:ext uri="{FF2B5EF4-FFF2-40B4-BE49-F238E27FC236}">
                <a16:creationId xmlns:a16="http://schemas.microsoft.com/office/drawing/2014/main" id="{6AED7295-C155-5022-FAF2-2B5D7C639585}"/>
              </a:ext>
            </a:extLst>
          </p:cNvPr>
          <p:cNvSpPr>
            <a:spLocks noGrp="1"/>
          </p:cNvSpPr>
          <p:nvPr>
            <p:ph type="body" sz="quarter" idx="19" hasCustomPrompt="1"/>
          </p:nvPr>
        </p:nvSpPr>
        <p:spPr>
          <a:xfrm>
            <a:off x="6578929" y="5627224"/>
            <a:ext cx="4744987" cy="437834"/>
          </a:xfrm>
          <a:prstGeom prst="rect">
            <a:avLst/>
          </a:prstGeo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object 3">
            <a:extLst>
              <a:ext uri="{FF2B5EF4-FFF2-40B4-BE49-F238E27FC236}">
                <a16:creationId xmlns:a16="http://schemas.microsoft.com/office/drawing/2014/main" id="{C23683E5-52E0-E6FC-A532-E215FE3999D7}"/>
              </a:ext>
            </a:extLst>
          </p:cNvPr>
          <p:cNvSpPr/>
          <p:nvPr userDrawn="1"/>
        </p:nvSpPr>
        <p:spPr>
          <a:xfrm rot="16200000">
            <a:off x="9810703"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81994B4F-E349-840E-C5E7-5C7F8BFC9289}"/>
              </a:ext>
            </a:extLst>
          </p:cNvPr>
          <p:cNvSpPr>
            <a:spLocks noGrp="1"/>
          </p:cNvSpPr>
          <p:nvPr>
            <p:ph type="body" sz="quarter" idx="65" hasCustomPrompt="1"/>
          </p:nvPr>
        </p:nvSpPr>
        <p:spPr>
          <a:xfrm rot="16200000">
            <a:off x="9816713"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A5CAEB53-E187-012B-10F6-9C7DE6C78546}"/>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7D763500-DF0E-A240-5BDA-6F83D71C9E36}"/>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0D16D9A9-79A3-F3C2-E39C-27ADB007B7B8}"/>
              </a:ext>
            </a:extLst>
          </p:cNvPr>
          <p:cNvSpPr>
            <a:spLocks noGrp="1"/>
          </p:cNvSpPr>
          <p:nvPr>
            <p:ph type="body" sz="quarter" idx="66"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8" name="object 3">
            <a:extLst>
              <a:ext uri="{FF2B5EF4-FFF2-40B4-BE49-F238E27FC236}">
                <a16:creationId xmlns:a16="http://schemas.microsoft.com/office/drawing/2014/main" id="{88E51A10-9D05-671E-22DA-73FCF79621F0}"/>
              </a:ext>
            </a:extLst>
          </p:cNvPr>
          <p:cNvSpPr/>
          <p:nvPr userDrawn="1"/>
        </p:nvSpPr>
        <p:spPr>
          <a:xfrm>
            <a:off x="7143400" y="342900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9" name="Text Placeholder 23">
            <a:extLst>
              <a:ext uri="{FF2B5EF4-FFF2-40B4-BE49-F238E27FC236}">
                <a16:creationId xmlns:a16="http://schemas.microsoft.com/office/drawing/2014/main" id="{78396991-DAEB-1E68-0DF8-1741CFE1C02F}"/>
              </a:ext>
            </a:extLst>
          </p:cNvPr>
          <p:cNvSpPr>
            <a:spLocks noGrp="1"/>
          </p:cNvSpPr>
          <p:nvPr>
            <p:ph type="body" sz="quarter" idx="65" hasCustomPrompt="1"/>
          </p:nvPr>
        </p:nvSpPr>
        <p:spPr>
          <a:xfrm>
            <a:off x="7149410" y="342900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Text Placeholder 17">
            <a:extLst>
              <a:ext uri="{FF2B5EF4-FFF2-40B4-BE49-F238E27FC236}">
                <a16:creationId xmlns:a16="http://schemas.microsoft.com/office/drawing/2014/main" id="{68D24620-A17A-B82E-82B8-0F8BA087E3A9}"/>
              </a:ext>
            </a:extLst>
          </p:cNvPr>
          <p:cNvSpPr>
            <a:spLocks noGrp="1"/>
          </p:cNvSpPr>
          <p:nvPr>
            <p:ph type="body" sz="quarter" idx="18" hasCustomPrompt="1"/>
          </p:nvPr>
        </p:nvSpPr>
        <p:spPr>
          <a:xfrm>
            <a:off x="400073" y="1879941"/>
            <a:ext cx="5096572" cy="4511981"/>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0E4478DE-BE81-7099-4DD2-007CB3211CCD}"/>
              </a:ext>
            </a:extLst>
          </p:cNvPr>
          <p:cNvSpPr>
            <a:spLocks noGrp="1"/>
          </p:cNvSpPr>
          <p:nvPr>
            <p:ph type="body" sz="quarter" idx="16" hasCustomPrompt="1"/>
          </p:nvPr>
        </p:nvSpPr>
        <p:spPr>
          <a:xfrm>
            <a:off x="418201" y="158725"/>
            <a:ext cx="5096572" cy="803654"/>
          </a:xfrm>
          <a:prstGeom prst="rect">
            <a:avLst/>
          </a:prstGeom>
        </p:spPr>
        <p:txBody>
          <a:bodyPr>
            <a:noAutofit/>
          </a:bodyPr>
          <a:lstStyle>
            <a:lvl1pPr marL="0" indent="0" algn="l">
              <a:lnSpc>
                <a:spcPct val="100000"/>
              </a:lnSpc>
              <a:spcBef>
                <a:spcPts val="0"/>
              </a:spcBef>
              <a:buNone/>
              <a:defRPr sz="32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85E5EBCE-86C4-0B27-3707-79B96FFE0B26}"/>
              </a:ext>
            </a:extLst>
          </p:cNvPr>
          <p:cNvSpPr>
            <a:spLocks noGrp="1"/>
          </p:cNvSpPr>
          <p:nvPr>
            <p:ph type="body" sz="quarter" idx="19" hasCustomPrompt="1"/>
          </p:nvPr>
        </p:nvSpPr>
        <p:spPr>
          <a:xfrm>
            <a:off x="415573" y="1019333"/>
            <a:ext cx="5096572" cy="803654"/>
          </a:xfrm>
          <a:prstGeom prst="rect">
            <a:avLst/>
          </a:prstGeom>
        </p:spPr>
        <p:txBody>
          <a:bodyPr>
            <a:noAutofit/>
          </a:bodyPr>
          <a:lstStyle>
            <a:lvl1pPr marL="0" indent="0" algn="l">
              <a:lnSpc>
                <a:spcPct val="100000"/>
              </a:lnSpc>
              <a:spcBef>
                <a:spcPts val="0"/>
              </a:spcBef>
              <a:buNone/>
              <a:defRPr sz="28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91650004-395C-9C43-AE5F-4CE2B1EB3C37}"/>
              </a:ext>
            </a:extLst>
          </p:cNvPr>
          <p:cNvSpPr/>
          <p:nvPr userDrawn="1"/>
        </p:nvSpPr>
        <p:spPr>
          <a:xfrm>
            <a:off x="666427" y="1299620"/>
            <a:ext cx="11525573" cy="4830247"/>
          </a:xfrm>
          <a:custGeom>
            <a:avLst/>
            <a:gdLst>
              <a:gd name="connsiteX0" fmla="*/ 3470139 w 11393619"/>
              <a:gd name="connsiteY0" fmla="*/ 0 h 4716265"/>
              <a:gd name="connsiteX1" fmla="*/ 8184190 w 11393619"/>
              <a:gd name="connsiteY1" fmla="*/ 0 h 4716265"/>
              <a:gd name="connsiteX2" fmla="*/ 8184192 w 11393619"/>
              <a:gd name="connsiteY2" fmla="*/ 0 h 4716265"/>
              <a:gd name="connsiteX3" fmla="*/ 10401370 w 11393619"/>
              <a:gd name="connsiteY3" fmla="*/ 0 h 4716265"/>
              <a:gd name="connsiteX4" fmla="*/ 11393619 w 11393619"/>
              <a:gd name="connsiteY4" fmla="*/ 913136 h 4716265"/>
              <a:gd name="connsiteX5" fmla="*/ 11393619 w 11393619"/>
              <a:gd name="connsiteY5" fmla="*/ 4716265 h 4716265"/>
              <a:gd name="connsiteX6" fmla="*/ 9176438 w 11393619"/>
              <a:gd name="connsiteY6" fmla="*/ 4716265 h 4716265"/>
              <a:gd name="connsiteX7" fmla="*/ 7144361 w 11393619"/>
              <a:gd name="connsiteY7" fmla="*/ 4716265 h 4716265"/>
              <a:gd name="connsiteX8" fmla="*/ 5706299 w 11393619"/>
              <a:gd name="connsiteY8" fmla="*/ 4716265 h 4716265"/>
              <a:gd name="connsiteX9" fmla="*/ 4927180 w 11393619"/>
              <a:gd name="connsiteY9" fmla="*/ 4716265 h 4716265"/>
              <a:gd name="connsiteX10" fmla="*/ 1457041 w 11393619"/>
              <a:gd name="connsiteY10" fmla="*/ 4716265 h 4716265"/>
              <a:gd name="connsiteX11" fmla="*/ 0 w 11393619"/>
              <a:gd name="connsiteY11" fmla="*/ 3375397 h 4716265"/>
              <a:gd name="connsiteX12" fmla="*/ 0 w 11393619"/>
              <a:gd name="connsiteY12" fmla="*/ 0 h 4716265"/>
              <a:gd name="connsiteX13" fmla="*/ 3470139 w 11393619"/>
              <a:gd name="connsiteY13" fmla="*/ 0 h 47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3619" h="4716265">
                <a:moveTo>
                  <a:pt x="3470139" y="0"/>
                </a:moveTo>
                <a:lnTo>
                  <a:pt x="8184190" y="0"/>
                </a:lnTo>
                <a:lnTo>
                  <a:pt x="8184192" y="0"/>
                </a:lnTo>
                <a:lnTo>
                  <a:pt x="10401370" y="0"/>
                </a:lnTo>
                <a:cubicBezTo>
                  <a:pt x="10949720" y="0"/>
                  <a:pt x="11393619" y="408508"/>
                  <a:pt x="11393619" y="913136"/>
                </a:cubicBezTo>
                <a:lnTo>
                  <a:pt x="11393619" y="4716265"/>
                </a:lnTo>
                <a:lnTo>
                  <a:pt x="9176438" y="4716265"/>
                </a:lnTo>
                <a:lnTo>
                  <a:pt x="7144361" y="4716265"/>
                </a:lnTo>
                <a:lnTo>
                  <a:pt x="5706299" y="4716265"/>
                </a:lnTo>
                <a:lnTo>
                  <a:pt x="4927180" y="4716265"/>
                </a:lnTo>
                <a:lnTo>
                  <a:pt x="1457041" y="4716265"/>
                </a:lnTo>
                <a:cubicBezTo>
                  <a:pt x="652796" y="4716265"/>
                  <a:pt x="0" y="4115518"/>
                  <a:pt x="0" y="3375397"/>
                </a:cubicBezTo>
                <a:lnTo>
                  <a:pt x="0" y="0"/>
                </a:lnTo>
                <a:lnTo>
                  <a:pt x="3470139" y="0"/>
                </a:lnTo>
                <a:close/>
              </a:path>
            </a:pathLst>
          </a:custGeom>
          <a:solidFill>
            <a:srgbClr val="47B5C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914400" y="2169763"/>
            <a:ext cx="10479218" cy="3440624"/>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914400" y="462722"/>
            <a:ext cx="10595237" cy="803654"/>
          </a:xfrm>
          <a:prstGeom prst="rect">
            <a:avLst/>
          </a:prstGeom>
        </p:spPr>
        <p:txBody>
          <a:bodyPr>
            <a:noAutofit/>
          </a:bodyPr>
          <a:lstStyle>
            <a:lvl1pPr marL="0" indent="0" algn="l">
              <a:buNone/>
              <a:defRPr sz="3600" b="0" i="0">
                <a:solidFill>
                  <a:srgbClr val="595959"/>
                </a:solidFill>
                <a:latin typeface="+mn-lt"/>
              </a:defRPr>
            </a:lvl1pPr>
          </a:lstStyle>
          <a:p>
            <a:pPr lvl="0"/>
            <a:r>
              <a:rPr lang="en-US" dirty="0"/>
              <a:t>Heading</a:t>
            </a:r>
          </a:p>
        </p:txBody>
      </p:sp>
      <p:sp>
        <p:nvSpPr>
          <p:cNvPr id="8" name="Rectangle 7">
            <a:extLst>
              <a:ext uri="{FF2B5EF4-FFF2-40B4-BE49-F238E27FC236}">
                <a16:creationId xmlns:a16="http://schemas.microsoft.com/office/drawing/2014/main" id="{43C457A8-E171-A54A-A815-49359F799BEA}"/>
              </a:ext>
            </a:extLst>
          </p:cNvPr>
          <p:cNvSpPr/>
          <p:nvPr userDrawn="1"/>
        </p:nvSpPr>
        <p:spPr>
          <a:xfrm>
            <a:off x="-2873829" y="-373224"/>
            <a:ext cx="2858315" cy="755779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1572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39572089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2A158"/>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98C7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ct val="10000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3" name="Text Placeholder 32">
            <a:extLst>
              <a:ext uri="{FF2B5EF4-FFF2-40B4-BE49-F238E27FC236}">
                <a16:creationId xmlns:a16="http://schemas.microsoft.com/office/drawing/2014/main" id="{3C11B4ED-A92B-BA8F-06BE-CD555BA7F5A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4" name="Text Placeholder 32">
            <a:extLst>
              <a:ext uri="{FF2B5EF4-FFF2-40B4-BE49-F238E27FC236}">
                <a16:creationId xmlns:a16="http://schemas.microsoft.com/office/drawing/2014/main" id="{7518EE5D-465B-892D-1A73-BEFF868D1D3A}"/>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409520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5FBDB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3" name="Text Placeholder 32">
            <a:extLst>
              <a:ext uri="{FF2B5EF4-FFF2-40B4-BE49-F238E27FC236}">
                <a16:creationId xmlns:a16="http://schemas.microsoft.com/office/drawing/2014/main" id="{4C6F0FF8-B0FD-E621-1B9E-812ED3D6A82C}"/>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4" name="Text Placeholder 32">
            <a:extLst>
              <a:ext uri="{FF2B5EF4-FFF2-40B4-BE49-F238E27FC236}">
                <a16:creationId xmlns:a16="http://schemas.microsoft.com/office/drawing/2014/main" id="{B64FE667-667C-D282-E1E2-53165BD83344}"/>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73A3C5CD-D2ED-6E67-A76D-547D392AC911}"/>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977" r:id="rId4"/>
    <p:sldLayoutId id="2147483978" r:id="rId5"/>
    <p:sldLayoutId id="2147483881" r:id="rId6"/>
    <p:sldLayoutId id="2147483970" r:id="rId7"/>
    <p:sldLayoutId id="2147483888" r:id="rId8"/>
    <p:sldLayoutId id="2147483898" r:id="rId9"/>
    <p:sldLayoutId id="2147483974" r:id="rId10"/>
    <p:sldLayoutId id="2147483842" r:id="rId11"/>
    <p:sldLayoutId id="2147483960" r:id="rId12"/>
    <p:sldLayoutId id="2147483962" r:id="rId13"/>
    <p:sldLayoutId id="2147483961" r:id="rId14"/>
    <p:sldLayoutId id="2147483968" r:id="rId15"/>
    <p:sldLayoutId id="2147483840" r:id="rId16"/>
    <p:sldLayoutId id="2147483880" r:id="rId17"/>
    <p:sldLayoutId id="2147483889" r:id="rId18"/>
    <p:sldLayoutId id="2147483861" r:id="rId19"/>
    <p:sldLayoutId id="2147483890" r:id="rId20"/>
    <p:sldLayoutId id="2147483899" r:id="rId21"/>
    <p:sldLayoutId id="2147483884" r:id="rId22"/>
    <p:sldLayoutId id="2147483937" r:id="rId23"/>
    <p:sldLayoutId id="2147483935" r:id="rId24"/>
    <p:sldLayoutId id="2147483938" r:id="rId25"/>
    <p:sldLayoutId id="2147483939" r:id="rId26"/>
    <p:sldLayoutId id="2147483936" r:id="rId27"/>
    <p:sldLayoutId id="2147483841" r:id="rId28"/>
    <p:sldLayoutId id="2147483916" r:id="rId29"/>
    <p:sldLayoutId id="2147483913" r:id="rId30"/>
    <p:sldLayoutId id="2147483917" r:id="rId31"/>
    <p:sldLayoutId id="2147483914" r:id="rId32"/>
    <p:sldLayoutId id="2147483918" r:id="rId33"/>
    <p:sldLayoutId id="2147483948" r:id="rId34"/>
    <p:sldLayoutId id="2147483949" r:id="rId35"/>
    <p:sldLayoutId id="2147483950" r:id="rId36"/>
    <p:sldLayoutId id="2147483951" r:id="rId37"/>
    <p:sldLayoutId id="2147483952" r:id="rId38"/>
    <p:sldLayoutId id="2147483953" r:id="rId39"/>
    <p:sldLayoutId id="2147483921" r:id="rId40"/>
    <p:sldLayoutId id="2147483922" r:id="rId41"/>
    <p:sldLayoutId id="2147483879" r:id="rId42"/>
    <p:sldLayoutId id="2147483919" r:id="rId43"/>
    <p:sldLayoutId id="2147483915" r:id="rId44"/>
    <p:sldLayoutId id="2147483920" r:id="rId45"/>
    <p:sldLayoutId id="2147483942" r:id="rId46"/>
    <p:sldLayoutId id="2147483943" r:id="rId47"/>
    <p:sldLayoutId id="2147483944" r:id="rId48"/>
    <p:sldLayoutId id="2147483945" r:id="rId49"/>
    <p:sldLayoutId id="2147483946" r:id="rId50"/>
    <p:sldLayoutId id="2147483947" r:id="rId51"/>
    <p:sldLayoutId id="2147483878" r:id="rId52"/>
    <p:sldLayoutId id="2147483891" r:id="rId53"/>
    <p:sldLayoutId id="2147483940" r:id="rId54"/>
    <p:sldLayoutId id="2147483941" r:id="rId55"/>
    <p:sldLayoutId id="2147483894" r:id="rId56"/>
    <p:sldLayoutId id="2147483893" r:id="rId57"/>
    <p:sldLayoutId id="2147483895" r:id="rId58"/>
    <p:sldLayoutId id="2147483896" r:id="rId59"/>
    <p:sldLayoutId id="2147483900" r:id="rId60"/>
    <p:sldLayoutId id="2147483901" r:id="rId61"/>
    <p:sldLayoutId id="2147483902" r:id="rId62"/>
    <p:sldLayoutId id="2147483903" r:id="rId63"/>
    <p:sldLayoutId id="2147483904" r:id="rId64"/>
    <p:sldLayoutId id="2147483853" r:id="rId65"/>
    <p:sldLayoutId id="2147483934" r:id="rId6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hyperlink" Target="https://www.sustainabletourismnetwork.ie/case-study-bb-achieves-sustainability-certification-and-saves-money/#:~:text=achieve%20Sustainable%20Travel%20Ireland%E2%80%99s%20prestigious,focused%20one" TargetMode="External"/><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hyperlink" Target="https://businessplan-templates.com/blogs/startup-costs/eco-lodge" TargetMode="External"/><Relationship Id="rId2" Type="http://schemas.openxmlformats.org/officeDocument/2006/relationships/hyperlink" Target="https://www.sustainabletourismnetwork.ie/case-study-bb-achieves-sustainability-certification-and-saves-money/#:~:text=achieve%20Sustainable%20Travel%20Ireland%E2%80%99s%20prestigious,focused%20one" TargetMode="External"/><Relationship Id="rId1" Type="http://schemas.openxmlformats.org/officeDocument/2006/relationships/slideLayout" Target="../slideLayouts/slideLayout28.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8.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fontScale="92500"/>
          </a:bodyPr>
          <a:lstStyle/>
          <a:p>
            <a:r>
              <a:rPr lang="en-US" sz="4000" dirty="0" err="1"/>
              <a:t>Slieve </a:t>
            </a:r>
            <a:r>
              <a:rPr lang="en-US" sz="4000" dirty="0"/>
              <a:t>Elva B&amp;B, in de Burren, Co Clare, Ierland</a:t>
            </a:r>
          </a:p>
          <a:p>
            <a:endParaRPr lang="en-US" sz="4000" dirty="0"/>
          </a:p>
          <a:p>
            <a:r>
              <a:rPr lang="en-US" sz="3600" i="1" dirty="0"/>
              <a:t>Financiële haalbaarheid Groen model</a:t>
            </a:r>
            <a:endParaRPr lang="en-IE" sz="3600" i="1" dirty="0"/>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894233"/>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Casestudy</a:t>
            </a:r>
          </a:p>
        </p:txBody>
      </p:sp>
      <p:sp>
        <p:nvSpPr>
          <p:cNvPr id="6" name="Text Placeholder 5">
            <a:extLst>
              <a:ext uri="{FF2B5EF4-FFF2-40B4-BE49-F238E27FC236}">
                <a16:creationId xmlns:a16="http://schemas.microsoft.com/office/drawing/2014/main" id="{72D318B6-CC70-DB1F-431D-37552B708B91}"/>
              </a:ext>
            </a:extLst>
          </p:cNvPr>
          <p:cNvSpPr>
            <a:spLocks noGrp="1"/>
          </p:cNvSpPr>
          <p:nvPr>
            <p:ph type="body" sz="quarter" idx="65"/>
          </p:nvPr>
        </p:nvSpPr>
        <p:spPr/>
        <p:txBody>
          <a:bodyPr/>
          <a:lstStyle/>
          <a:p>
            <a:r>
              <a:rPr lang="en-IE" dirty="0"/>
              <a:t>www.sustainabletourismnetwork.ie</a:t>
            </a:r>
          </a:p>
        </p:txBody>
      </p:sp>
      <p:pic>
        <p:nvPicPr>
          <p:cNvPr id="14" name="Picture Placeholder 13" descr="A person and person holding a plaque&#10;&#10;AI-generated content may be incorrect.">
            <a:extLst>
              <a:ext uri="{FF2B5EF4-FFF2-40B4-BE49-F238E27FC236}">
                <a16:creationId xmlns:a16="http://schemas.microsoft.com/office/drawing/2014/main" id="{F63231EB-1418-3AF2-7585-91D2D0DA4CFA}"/>
              </a:ext>
            </a:extLst>
          </p:cNvPr>
          <p:cNvPicPr>
            <a:picLocks noGrp="1" noChangeAspect="1"/>
          </p:cNvPicPr>
          <p:nvPr>
            <p:ph type="pic" sz="quarter" idx="19"/>
          </p:nvPr>
        </p:nvPicPr>
        <p:blipFill>
          <a:blip r:embed="rId2"/>
          <a:srcRect l="2267" r="2267"/>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2F308-D330-2D23-9CCA-992D0685A423}"/>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CE807BE6-3FB2-56A4-39B0-F0DE8C2EE994}"/>
              </a:ext>
            </a:extLst>
          </p:cNvPr>
          <p:cNvSpPr>
            <a:spLocks noGrp="1"/>
          </p:cNvSpPr>
          <p:nvPr>
            <p:ph type="body" sz="quarter" idx="18"/>
          </p:nvPr>
        </p:nvSpPr>
        <p:spPr>
          <a:xfrm>
            <a:off x="625053" y="3263489"/>
            <a:ext cx="2763504" cy="1049221"/>
          </a:xfrm>
        </p:spPr>
        <p:txBody>
          <a:bodyPr/>
          <a:lstStyle/>
          <a:p>
            <a:pPr algn="ctr">
              <a:lnSpc>
                <a:spcPct val="100000"/>
              </a:lnSpc>
            </a:pPr>
            <a:r>
              <a:rPr lang="en-US" altLang="en-US" b="0" dirty="0">
                <a:latin typeface="+mn-lt"/>
              </a:rPr>
              <a:t>Voorafgaande investeringen versus langetermijnbesparingen</a:t>
            </a:r>
            <a:endParaRPr lang="en-IE" b="0" dirty="0">
              <a:latin typeface="+mn-lt"/>
            </a:endParaRPr>
          </a:p>
        </p:txBody>
      </p:sp>
      <p:sp>
        <p:nvSpPr>
          <p:cNvPr id="10" name="Text Placeholder 9">
            <a:extLst>
              <a:ext uri="{FF2B5EF4-FFF2-40B4-BE49-F238E27FC236}">
                <a16:creationId xmlns:a16="http://schemas.microsoft.com/office/drawing/2014/main" id="{8CBD6346-C34E-7AA7-D196-305998B4B026}"/>
              </a:ext>
            </a:extLst>
          </p:cNvPr>
          <p:cNvSpPr>
            <a:spLocks noGrp="1"/>
          </p:cNvSpPr>
          <p:nvPr>
            <p:ph type="body" sz="quarter" idx="19"/>
          </p:nvPr>
        </p:nvSpPr>
        <p:spPr>
          <a:xfrm>
            <a:off x="625053" y="2159727"/>
            <a:ext cx="2956255" cy="385564"/>
          </a:xfrm>
        </p:spPr>
        <p:txBody>
          <a:bodyPr/>
          <a:lstStyle/>
          <a:p>
            <a:pPr algn="ctr"/>
            <a:r>
              <a:rPr lang="en-US" sz="4000" dirty="0"/>
              <a:t>CASESTUDY</a:t>
            </a:r>
            <a:endParaRPr lang="en-IE" sz="4000" dirty="0"/>
          </a:p>
        </p:txBody>
      </p:sp>
      <p:sp>
        <p:nvSpPr>
          <p:cNvPr id="14" name="Rectangle 1">
            <a:extLst>
              <a:ext uri="{FF2B5EF4-FFF2-40B4-BE49-F238E27FC236}">
                <a16:creationId xmlns:a16="http://schemas.microsoft.com/office/drawing/2014/main" id="{815889DE-675B-16EC-9AC9-ECAFC11D62F6}"/>
              </a:ext>
            </a:extLst>
          </p:cNvPr>
          <p:cNvSpPr>
            <a:spLocks noGrp="1" noChangeArrowheads="1"/>
          </p:cNvSpPr>
          <p:nvPr>
            <p:ph type="body" sz="quarter" idx="21"/>
          </p:nvPr>
        </p:nvSpPr>
        <p:spPr bwMode="auto">
          <a:xfrm>
            <a:off x="4441875" y="1092688"/>
            <a:ext cx="7405956" cy="537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spcAft>
                <a:spcPts val="600"/>
              </a:spcAft>
            </a:pPr>
            <a:r>
              <a:rPr lang="en-US" b="1" dirty="0">
                <a:solidFill>
                  <a:srgbClr val="E96751"/>
                </a:solidFill>
              </a:rPr>
              <a:t>Kleine acties = grote geldbesparingen!</a:t>
            </a:r>
          </a:p>
          <a:p>
            <a:pPr>
              <a:spcAft>
                <a:spcPts val="600"/>
              </a:spcAft>
            </a:pPr>
            <a:r>
              <a:rPr lang="en-US" i="1" dirty="0"/>
              <a:t>Zelfs een klein bedrijf met weinig geld kan in korte tijd zulke verbeteringen en besparingen realiseren.</a:t>
            </a:r>
          </a:p>
          <a:p>
            <a:pPr lvl="0" indent="0" eaLnBrk="0" fontAlgn="base" hangingPunct="0">
              <a:spcAft>
                <a:spcPts val="600"/>
              </a:spcAft>
            </a:pPr>
            <a:r>
              <a:rPr kumimoji="0" lang="en-US" altLang="en-US" b="0" i="0" u="none" strike="noStrike" cap="none" normalizeH="0" baseline="0" dirty="0">
                <a:ln>
                  <a:noFill/>
                </a:ln>
                <a:effectLst/>
              </a:rPr>
              <a:t>In het geval van een Ierse B&amp;B (</a:t>
            </a:r>
            <a:r>
              <a:rPr kumimoji="0" lang="en-US" altLang="en-US" b="0" i="0" u="none" strike="noStrike" cap="none" normalizeH="0" baseline="0" dirty="0" err="1">
                <a:ln>
                  <a:noFill/>
                </a:ln>
                <a:effectLst/>
              </a:rPr>
              <a:t>Slieve </a:t>
            </a:r>
            <a:r>
              <a:rPr kumimoji="0" lang="en-US" altLang="en-US" b="0" i="0" u="none" strike="noStrike" cap="none" normalizeH="0" baseline="0" dirty="0">
                <a:ln>
                  <a:noFill/>
                </a:ln>
                <a:effectLst/>
              </a:rPr>
              <a:t>Elva in Co. Clare) die duurzaamheidsverbeteringen doorvoerde, slaagden ze erin om:</a:t>
            </a:r>
          </a:p>
          <a:p>
            <a:pPr marL="342900" lvl="0" indent="-342900" eaLnBrk="0" fontAlgn="base" hangingPunct="0">
              <a:spcAft>
                <a:spcPts val="600"/>
              </a:spcAft>
              <a:buFont typeface="Wingdings" panose="05000000000000000000" pitchFamily="2" charset="2"/>
              <a:buChar char="v"/>
            </a:pPr>
            <a:r>
              <a:rPr kumimoji="0" lang="en-US" altLang="en-US" b="1" i="0" u="none" strike="noStrike" cap="none" normalizeH="0" baseline="0" dirty="0">
                <a:ln>
                  <a:noFill/>
                </a:ln>
                <a:effectLst/>
              </a:rPr>
              <a:t>Het energieverbruik met 65% te verminderen, wat een </a:t>
            </a:r>
            <a:r>
              <a:rPr kumimoji="0" lang="en-US" altLang="en-US" b="0" i="0" u="none" strike="noStrike" cap="none" normalizeH="0" baseline="0" dirty="0">
                <a:ln>
                  <a:noFill/>
                </a:ln>
                <a:effectLst/>
              </a:rPr>
              <a:t>jaarlijkse </a:t>
            </a:r>
            <a:r>
              <a:rPr kumimoji="0" lang="en-US" altLang="en-US" b="1" i="0" u="none" strike="noStrike" cap="none" normalizeH="0" baseline="0" dirty="0">
                <a:ln>
                  <a:noFill/>
                </a:ln>
                <a:effectLst/>
              </a:rPr>
              <a:t>besparing van ongeveer € 5.000 </a:t>
            </a:r>
            <a:r>
              <a:rPr kumimoji="0" lang="en-US" altLang="en-US" b="0" i="0" u="none" strike="noStrike" cap="none" normalizeH="0" baseline="0" dirty="0">
                <a:ln>
                  <a:noFill/>
                </a:ln>
                <a:effectLst/>
              </a:rPr>
              <a:t>op de energierekening opleverde.</a:t>
            </a:r>
            <a:r>
              <a:rPr lang="en-US" b="1" dirty="0"/>
              <a:t> </a:t>
            </a:r>
          </a:p>
          <a:p>
            <a:pPr marL="114300" indent="-342900">
              <a:spcAft>
                <a:spcPts val="600"/>
              </a:spcAft>
              <a:buFont typeface="Wingdings" panose="05000000000000000000" pitchFamily="2" charset="2"/>
              <a:buChar char="v"/>
            </a:pPr>
            <a:r>
              <a:rPr lang="en-US" dirty="0"/>
              <a:t>Het afval dat naar de stortplaats gaat met 71,4% te verminderen en € 1000 te besparen.</a:t>
            </a:r>
          </a:p>
          <a:p>
            <a:pPr marL="342900" lvl="0" indent="-342900" eaLnBrk="0" fontAlgn="base" hangingPunct="0">
              <a:spcAft>
                <a:spcPts val="600"/>
              </a:spcAft>
              <a:buFont typeface="Wingdings" panose="05000000000000000000" pitchFamily="2" charset="2"/>
              <a:buChar char="v"/>
            </a:pPr>
            <a:r>
              <a:rPr lang="en-US" dirty="0"/>
              <a:t>Ook hebben ze </a:t>
            </a:r>
            <a:r>
              <a:rPr lang="en-US" b="1" dirty="0"/>
              <a:t>hun CO2-voetafdruk </a:t>
            </a:r>
            <a:r>
              <a:rPr lang="en-US" dirty="0"/>
              <a:t>drastisch </a:t>
            </a:r>
            <a:r>
              <a:rPr lang="en-US" b="1" dirty="0"/>
              <a:t>verkleind. </a:t>
            </a:r>
          </a:p>
          <a:p>
            <a:pPr marL="342900" lvl="0" indent="-342900" eaLnBrk="0" fontAlgn="base" hangingPunct="0">
              <a:spcAft>
                <a:spcPts val="600"/>
              </a:spcAft>
              <a:buFont typeface="Wingdings" panose="05000000000000000000" pitchFamily="2" charset="2"/>
              <a:buChar char="v"/>
            </a:pPr>
            <a:endParaRPr lang="en-US" sz="1000" b="1" dirty="0"/>
          </a:p>
          <a:p>
            <a:pPr>
              <a:spcAft>
                <a:spcPts val="600"/>
              </a:spcAft>
            </a:pPr>
            <a:r>
              <a:rPr lang="en-US" i="1" dirty="0">
                <a:solidFill>
                  <a:srgbClr val="3B7F81"/>
                </a:solidFill>
              </a:rPr>
              <a:t>"Alles begon met een goede, frequente monitoring en het verzamelen van alle gegevens over het wekelijkse verbruik in 2020. Dit gaf ons een heel duidelijk inzicht in alle gebieden waar veranderingen en besparingen konden worden gerealiseerd door laaghangend fruit aan te pakken."</a:t>
            </a:r>
          </a:p>
        </p:txBody>
      </p:sp>
      <p:sp>
        <p:nvSpPr>
          <p:cNvPr id="2" name="Text Placeholder 4">
            <a:extLst>
              <a:ext uri="{FF2B5EF4-FFF2-40B4-BE49-F238E27FC236}">
                <a16:creationId xmlns:a16="http://schemas.microsoft.com/office/drawing/2014/main" id="{F7EFC721-87F6-DB11-03E3-2F36AA4CF25E}"/>
              </a:ext>
            </a:extLst>
          </p:cNvPr>
          <p:cNvSpPr>
            <a:spLocks noGrp="1"/>
          </p:cNvSpPr>
          <p:nvPr>
            <p:ph type="body" sz="quarter" idx="16"/>
          </p:nvPr>
        </p:nvSpPr>
        <p:spPr>
          <a:xfrm>
            <a:off x="4394444" y="169220"/>
            <a:ext cx="7405956" cy="803654"/>
          </a:xfrm>
        </p:spPr>
        <p:txBody>
          <a:bodyPr/>
          <a:lstStyle/>
          <a:p>
            <a:r>
              <a:rPr lang="en-US" sz="2000" dirty="0"/>
              <a:t>Hoe een kleine B&amp;B enorme verbeteringen op het gebied van duurzaamheid realiseerde en € 8.000 bespaarde</a:t>
            </a:r>
            <a:endParaRPr lang="en-IE" sz="2000" dirty="0"/>
          </a:p>
        </p:txBody>
      </p:sp>
      <p:pic>
        <p:nvPicPr>
          <p:cNvPr id="5" name="Picture 4">
            <a:extLst>
              <a:ext uri="{FF2B5EF4-FFF2-40B4-BE49-F238E27FC236}">
                <a16:creationId xmlns:a16="http://schemas.microsoft.com/office/drawing/2014/main" id="{72CAC2E1-E15C-3744-137B-4230BAFF445D}"/>
              </a:ext>
            </a:extLst>
          </p:cNvPr>
          <p:cNvPicPr>
            <a:picLocks noChangeAspect="1"/>
          </p:cNvPicPr>
          <p:nvPr/>
        </p:nvPicPr>
        <p:blipFill>
          <a:blip r:embed="rId2"/>
          <a:srcRect b="14158"/>
          <a:stretch>
            <a:fillRect/>
          </a:stretch>
        </p:blipFill>
        <p:spPr>
          <a:xfrm>
            <a:off x="391600" y="21197"/>
            <a:ext cx="3189708" cy="1971598"/>
          </a:xfrm>
          <a:prstGeom prst="rect">
            <a:avLst/>
          </a:prstGeom>
        </p:spPr>
      </p:pic>
      <p:sp>
        <p:nvSpPr>
          <p:cNvPr id="8" name="TextBox 7">
            <a:extLst>
              <a:ext uri="{FF2B5EF4-FFF2-40B4-BE49-F238E27FC236}">
                <a16:creationId xmlns:a16="http://schemas.microsoft.com/office/drawing/2014/main" id="{18392216-F002-7B88-6B7F-1B8A3E84A5AA}"/>
              </a:ext>
            </a:extLst>
          </p:cNvPr>
          <p:cNvSpPr txBox="1"/>
          <p:nvPr/>
        </p:nvSpPr>
        <p:spPr>
          <a:xfrm>
            <a:off x="546098" y="5555273"/>
            <a:ext cx="3501051" cy="923330"/>
          </a:xfrm>
          <a:prstGeom prst="rect">
            <a:avLst/>
          </a:prstGeom>
          <a:noFill/>
        </p:spPr>
        <p:txBody>
          <a:bodyPr wrap="square">
            <a:spAutoFit/>
          </a:bodyPr>
          <a:lstStyle/>
          <a:p>
            <a:pPr algn="l"/>
            <a:r>
              <a:rPr lang="en-US" i="0" dirty="0">
                <a:solidFill>
                  <a:srgbClr val="00B0F0"/>
                </a:solidFill>
                <a:effectLst/>
                <a:latin typeface="din-condensed"/>
                <a:hlinkClick r:id="rId3">
                  <a:extLst>
                    <a:ext uri="{A12FA001-AC4F-418D-AE19-62706E023703}">
                      <ahyp:hlinkClr xmlns:ahyp="http://schemas.microsoft.com/office/drawing/2018/hyperlinkcolor" val="tx"/>
                    </a:ext>
                  </a:extLst>
                </a:hlinkClick>
              </a:rPr>
              <a:t>Hoe een kleine B&amp;B enorme verbeteringen doorvoerde op het gebied van duurzaamheid en € 8.000 bespaarde</a:t>
            </a:r>
            <a:endParaRPr lang="en-US" i="0" dirty="0">
              <a:solidFill>
                <a:srgbClr val="00B0F0"/>
              </a:solidFill>
              <a:effectLst/>
              <a:latin typeface="din-condensed"/>
            </a:endParaRPr>
          </a:p>
        </p:txBody>
      </p:sp>
    </p:spTree>
    <p:extLst>
      <p:ext uri="{BB962C8B-B14F-4D97-AF65-F5344CB8AC3E}">
        <p14:creationId xmlns:p14="http://schemas.microsoft.com/office/powerpoint/2010/main" val="3792728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C128B-FBDD-48E2-8C58-49548A139DC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A26D66D-8D26-C059-2609-423BD66123F8}"/>
              </a:ext>
            </a:extLst>
          </p:cNvPr>
          <p:cNvSpPr>
            <a:spLocks noGrp="1"/>
          </p:cNvSpPr>
          <p:nvPr>
            <p:ph type="body" sz="quarter" idx="18"/>
          </p:nvPr>
        </p:nvSpPr>
        <p:spPr>
          <a:xfrm>
            <a:off x="625053" y="3263489"/>
            <a:ext cx="2763504" cy="1049221"/>
          </a:xfrm>
        </p:spPr>
        <p:txBody>
          <a:bodyPr/>
          <a:lstStyle/>
          <a:p>
            <a:r>
              <a:rPr lang="en-US" dirty="0" err="1"/>
              <a:t>Slieve </a:t>
            </a:r>
            <a:r>
              <a:rPr lang="en-US" dirty="0"/>
              <a:t>Elva B&amp;B, in de Burren, Co Clare, Ierland </a:t>
            </a:r>
            <a:endParaRPr lang="en-IE" b="0" dirty="0">
              <a:latin typeface="+mn-lt"/>
            </a:endParaRPr>
          </a:p>
        </p:txBody>
      </p:sp>
      <p:sp>
        <p:nvSpPr>
          <p:cNvPr id="10" name="Text Placeholder 9">
            <a:extLst>
              <a:ext uri="{FF2B5EF4-FFF2-40B4-BE49-F238E27FC236}">
                <a16:creationId xmlns:a16="http://schemas.microsoft.com/office/drawing/2014/main" id="{61843A33-6352-3BC5-7BC1-FA8673811620}"/>
              </a:ext>
            </a:extLst>
          </p:cNvPr>
          <p:cNvSpPr>
            <a:spLocks noGrp="1"/>
          </p:cNvSpPr>
          <p:nvPr>
            <p:ph type="body" sz="quarter" idx="19"/>
          </p:nvPr>
        </p:nvSpPr>
        <p:spPr>
          <a:xfrm>
            <a:off x="625053" y="2159727"/>
            <a:ext cx="2956255" cy="385564"/>
          </a:xfrm>
        </p:spPr>
        <p:txBody>
          <a:bodyPr/>
          <a:lstStyle/>
          <a:p>
            <a:pPr algn="ctr"/>
            <a:r>
              <a:rPr lang="en-US" sz="4000" dirty="0"/>
              <a:t>CASESTUDY</a:t>
            </a:r>
            <a:endParaRPr lang="en-IE" sz="4000" dirty="0"/>
          </a:p>
        </p:txBody>
      </p:sp>
      <p:sp>
        <p:nvSpPr>
          <p:cNvPr id="14" name="Rectangle 1">
            <a:extLst>
              <a:ext uri="{FF2B5EF4-FFF2-40B4-BE49-F238E27FC236}">
                <a16:creationId xmlns:a16="http://schemas.microsoft.com/office/drawing/2014/main" id="{1E27687F-1CFB-764B-202B-32478E4FAE98}"/>
              </a:ext>
            </a:extLst>
          </p:cNvPr>
          <p:cNvSpPr>
            <a:spLocks noGrp="1" noChangeArrowheads="1"/>
          </p:cNvSpPr>
          <p:nvPr>
            <p:ph type="body" sz="quarter" idx="21"/>
          </p:nvPr>
        </p:nvSpPr>
        <p:spPr bwMode="auto">
          <a:xfrm>
            <a:off x="4394444" y="994856"/>
            <a:ext cx="7702306" cy="5678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spcAft>
                <a:spcPts val="600"/>
              </a:spcAft>
              <a:buFont typeface="Wingdings" panose="05000000000000000000" pitchFamily="2" charset="2"/>
              <a:buChar char="v"/>
            </a:pPr>
            <a:r>
              <a:rPr lang="en-US" sz="1800" b="1" dirty="0"/>
              <a:t>Installatie van thermostatische kranen: </a:t>
            </a:r>
            <a:r>
              <a:rPr lang="en-US" sz="1800" dirty="0"/>
              <a:t>De kosten bedroegen ongeveer € 600; nu </a:t>
            </a:r>
            <a:r>
              <a:rPr lang="en-US" sz="1800" dirty="0">
                <a:solidFill>
                  <a:srgbClr val="E96751"/>
                </a:solidFill>
              </a:rPr>
              <a:t>besparen</a:t>
            </a:r>
            <a:r>
              <a:rPr lang="en-US" sz="1800" dirty="0"/>
              <a:t> ze</a:t>
            </a:r>
            <a:r>
              <a:rPr lang="en-US" sz="1800" dirty="0">
                <a:solidFill>
                  <a:srgbClr val="E96751"/>
                </a:solidFill>
              </a:rPr>
              <a:t> 25-30% </a:t>
            </a:r>
            <a:r>
              <a:rPr lang="en-US" sz="1800" dirty="0"/>
              <a:t>op de verwarmingskosten (ongeveer € 550 per jaar).</a:t>
            </a:r>
          </a:p>
          <a:p>
            <a:pPr marL="342900" indent="-342900">
              <a:spcAft>
                <a:spcPts val="600"/>
              </a:spcAft>
              <a:buFont typeface="Wingdings" panose="05000000000000000000" pitchFamily="2" charset="2"/>
              <a:buChar char="v"/>
            </a:pPr>
            <a:r>
              <a:rPr lang="en-US" sz="1800" b="1" dirty="0"/>
              <a:t>Alle verlichting vervangen door ledverlichting: </a:t>
            </a:r>
            <a:r>
              <a:rPr lang="en-US" sz="1800" dirty="0"/>
              <a:t>kosten ongeveer € 250, wat </a:t>
            </a:r>
            <a:r>
              <a:rPr lang="en-US" sz="1800" dirty="0">
                <a:solidFill>
                  <a:srgbClr val="E96751"/>
                </a:solidFill>
              </a:rPr>
              <a:t>een besparing</a:t>
            </a:r>
            <a:r>
              <a:rPr lang="en-US" sz="1800" dirty="0"/>
              <a:t> oplevert </a:t>
            </a:r>
            <a:r>
              <a:rPr lang="en-US" sz="1800" dirty="0">
                <a:solidFill>
                  <a:srgbClr val="E96751"/>
                </a:solidFill>
              </a:rPr>
              <a:t>van ongeveer € 360</a:t>
            </a:r>
            <a:r>
              <a:rPr lang="en-US" sz="1800" dirty="0"/>
              <a:t>. </a:t>
            </a:r>
          </a:p>
          <a:p>
            <a:pPr marL="342900" indent="-342900">
              <a:spcAft>
                <a:spcPts val="600"/>
              </a:spcAft>
              <a:buFont typeface="Wingdings" panose="05000000000000000000" pitchFamily="2" charset="2"/>
              <a:buChar char="v"/>
            </a:pPr>
            <a:r>
              <a:rPr lang="en-IE" sz="1800" dirty="0"/>
              <a:t>Installatie van</a:t>
            </a:r>
            <a:r>
              <a:rPr lang="en-IE" sz="1800" b="1" dirty="0"/>
              <a:t> zonnepanelen + accu (+ warmwaterunit) </a:t>
            </a:r>
            <a:r>
              <a:rPr lang="en-IE" sz="1800" dirty="0"/>
              <a:t>(€ 12.000 minus € 3.000 subsidie), </a:t>
            </a:r>
            <a:r>
              <a:rPr lang="en-IE" sz="1800" dirty="0">
                <a:solidFill>
                  <a:srgbClr val="E96751"/>
                </a:solidFill>
              </a:rPr>
              <a:t>dekt</a:t>
            </a:r>
            <a:r>
              <a:rPr lang="en-IE" sz="1800" dirty="0"/>
              <a:t> nu</a:t>
            </a:r>
            <a:r>
              <a:rPr lang="en-IE" sz="1800" dirty="0">
                <a:solidFill>
                  <a:srgbClr val="E96751"/>
                </a:solidFill>
              </a:rPr>
              <a:t> 60-65% van de elektriciteit </a:t>
            </a:r>
            <a:r>
              <a:rPr lang="en-IE" sz="1800" dirty="0"/>
              <a:t>– verdient zich terug in 4 jaar in plaats van 8 jaar zoals oorspronkelijk begroot.</a:t>
            </a:r>
          </a:p>
          <a:p>
            <a:pPr marL="342900" indent="-342900">
              <a:spcAft>
                <a:spcPts val="600"/>
              </a:spcAft>
              <a:buFont typeface="Wingdings" panose="05000000000000000000" pitchFamily="2" charset="2"/>
              <a:buChar char="v"/>
            </a:pPr>
            <a:r>
              <a:rPr lang="en-IE" sz="1800" b="1" dirty="0"/>
              <a:t>EV-lader </a:t>
            </a:r>
            <a:r>
              <a:rPr lang="en-IE" sz="1800" dirty="0"/>
              <a:t>(€ 1.500 met € 600 subsidie), </a:t>
            </a:r>
            <a:r>
              <a:rPr lang="en-IE" sz="1800" dirty="0">
                <a:solidFill>
                  <a:srgbClr val="E96751"/>
                </a:solidFill>
              </a:rPr>
              <a:t>bespaart € 500 per jaar </a:t>
            </a:r>
            <a:r>
              <a:rPr lang="en-IE" sz="1800" dirty="0"/>
              <a:t>op reizen </a:t>
            </a:r>
          </a:p>
          <a:p>
            <a:pPr marL="342900" indent="-342900">
              <a:spcAft>
                <a:spcPts val="600"/>
              </a:spcAft>
              <a:buFont typeface="Wingdings" panose="05000000000000000000" pitchFamily="2" charset="2"/>
              <a:buChar char="v"/>
            </a:pPr>
            <a:r>
              <a:rPr lang="en-IE" sz="1800" b="1" dirty="0"/>
              <a:t>Kas </a:t>
            </a:r>
            <a:r>
              <a:rPr lang="en-IE" sz="1800" dirty="0">
                <a:solidFill>
                  <a:srgbClr val="E96751"/>
                </a:solidFill>
              </a:rPr>
              <a:t>bespaart € 1.600 </a:t>
            </a:r>
            <a:r>
              <a:rPr lang="en-IE" sz="1800" dirty="0"/>
              <a:t>door ondersteuning van voedsel- en tuinsystemen ter plaatse. </a:t>
            </a:r>
            <a:r>
              <a:rPr lang="en-IE" sz="1800" b="1" dirty="0"/>
              <a:t>Wateropvang </a:t>
            </a:r>
            <a:r>
              <a:rPr lang="en-IE" sz="1800" dirty="0">
                <a:solidFill>
                  <a:srgbClr val="E96751"/>
                </a:solidFill>
              </a:rPr>
              <a:t>bespaart € 400 </a:t>
            </a:r>
          </a:p>
          <a:p>
            <a:pPr marL="342900" indent="-342900">
              <a:spcAft>
                <a:spcPts val="600"/>
              </a:spcAft>
              <a:buFont typeface="Wingdings" panose="05000000000000000000" pitchFamily="2" charset="2"/>
              <a:buChar char="v"/>
            </a:pPr>
            <a:r>
              <a:rPr lang="en-IE" sz="1800" b="1" dirty="0"/>
              <a:t>Stortafval ↓71,4%, recycling ↓63,5%</a:t>
            </a:r>
            <a:r>
              <a:rPr lang="en-IE" sz="1800" dirty="0"/>
              <a:t>, besparing van </a:t>
            </a:r>
            <a:r>
              <a:rPr lang="en-IE" sz="1800" dirty="0">
                <a:solidFill>
                  <a:srgbClr val="E96751"/>
                </a:solidFill>
              </a:rPr>
              <a:t>€ 150/jaar </a:t>
            </a:r>
            <a:r>
              <a:rPr lang="en-IE" sz="1800" dirty="0"/>
              <a:t>– via bulknavullingen van toiletartikelen, recycling door gasten, compostering, hergebruik/upcycling. </a:t>
            </a:r>
          </a:p>
          <a:p>
            <a:pPr marL="342900" indent="-342900">
              <a:spcAft>
                <a:spcPts val="600"/>
              </a:spcAft>
              <a:buFont typeface="Wingdings" panose="05000000000000000000" pitchFamily="2" charset="2"/>
              <a:buChar char="v"/>
            </a:pPr>
            <a:r>
              <a:rPr lang="en-IE" sz="1800" b="1" dirty="0"/>
              <a:t>Waterbesparing: </a:t>
            </a:r>
            <a:r>
              <a:rPr lang="en-IE" sz="1800" dirty="0"/>
              <a:t>douches/toiletten met laag debiet; "één-liedje"-douches; aanpassingen aan het reservoir besparen </a:t>
            </a:r>
            <a:r>
              <a:rPr lang="en-IE" sz="1800" dirty="0">
                <a:solidFill>
                  <a:srgbClr val="E96751"/>
                </a:solidFill>
              </a:rPr>
              <a:t>€ 160/jaar </a:t>
            </a:r>
            <a:r>
              <a:rPr lang="en-US" sz="1800" dirty="0">
                <a:solidFill>
                  <a:srgbClr val="E96751"/>
                </a:solidFill>
                <a:hlinkClick r:id="rId2">
                  <a:extLst>
                    <a:ext uri="{A12FA001-AC4F-418D-AE19-62706E023703}">
                      <ahyp:hlinkClr xmlns:ahyp="http://schemas.microsoft.com/office/drawing/2018/hyperlinkcolor" val="tx"/>
                    </a:ext>
                  </a:extLst>
                </a:hlinkClick>
              </a:rPr>
              <a:t>Bekijk hier alle maatregelen</a:t>
            </a:r>
            <a:r>
              <a:rPr lang="en-US" sz="1800" dirty="0"/>
              <a:t>.</a:t>
            </a:r>
          </a:p>
          <a:p>
            <a:pPr>
              <a:spcAft>
                <a:spcPts val="600"/>
              </a:spcAft>
            </a:pPr>
            <a:endParaRPr kumimoji="0" lang="en-US" altLang="en-US" b="0" i="0" u="none" strike="noStrike" cap="none" normalizeH="0" baseline="0" dirty="0">
              <a:ln>
                <a:noFill/>
              </a:ln>
              <a:effectLst/>
            </a:endParaRPr>
          </a:p>
        </p:txBody>
      </p:sp>
      <p:sp>
        <p:nvSpPr>
          <p:cNvPr id="4" name="TextBox 3">
            <a:extLst>
              <a:ext uri="{FF2B5EF4-FFF2-40B4-BE49-F238E27FC236}">
                <a16:creationId xmlns:a16="http://schemas.microsoft.com/office/drawing/2014/main" id="{351A6626-D3F3-7D28-F9FC-FE537D6B5D4C}"/>
              </a:ext>
            </a:extLst>
          </p:cNvPr>
          <p:cNvSpPr txBox="1"/>
          <p:nvPr/>
        </p:nvSpPr>
        <p:spPr>
          <a:xfrm>
            <a:off x="577336" y="5583405"/>
            <a:ext cx="3614716" cy="646331"/>
          </a:xfrm>
          <a:prstGeom prst="rect">
            <a:avLst/>
          </a:prstGeom>
          <a:noFill/>
        </p:spPr>
        <p:txBody>
          <a:bodyPr wrap="square">
            <a:spAutoFit/>
          </a:bodyPr>
          <a:lstStyle/>
          <a:p>
            <a:r>
              <a:rPr lang="en-US" dirty="0">
                <a:solidFill>
                  <a:srgbClr val="00B0F0"/>
                </a:solidFill>
                <a:hlinkClick r:id="rId3">
                  <a:extLst>
                    <a:ext uri="{A12FA001-AC4F-418D-AE19-62706E023703}">
                      <ahyp:hlinkClr xmlns:ahyp="http://schemas.microsoft.com/office/drawing/2018/hyperlinkcolor" val="tx"/>
                    </a:ext>
                  </a:extLst>
                </a:hlinkClick>
              </a:rPr>
              <a:t>Wat zijn de 9 opstartkosten voor een eco-lodgebedrijf?</a:t>
            </a:r>
            <a:endParaRPr lang="en-IE" dirty="0">
              <a:solidFill>
                <a:srgbClr val="00B0F0"/>
              </a:solidFill>
            </a:endParaRPr>
          </a:p>
        </p:txBody>
      </p:sp>
      <p:pic>
        <p:nvPicPr>
          <p:cNvPr id="5" name="Picture 4">
            <a:extLst>
              <a:ext uri="{FF2B5EF4-FFF2-40B4-BE49-F238E27FC236}">
                <a16:creationId xmlns:a16="http://schemas.microsoft.com/office/drawing/2014/main" id="{59CA4C95-8EDE-689E-C5D5-C1BBCF97BEC5}"/>
              </a:ext>
            </a:extLst>
          </p:cNvPr>
          <p:cNvPicPr>
            <a:picLocks noChangeAspect="1"/>
          </p:cNvPicPr>
          <p:nvPr/>
        </p:nvPicPr>
        <p:blipFill>
          <a:blip r:embed="rId4"/>
          <a:srcRect b="14158"/>
          <a:stretch>
            <a:fillRect/>
          </a:stretch>
        </p:blipFill>
        <p:spPr>
          <a:xfrm>
            <a:off x="391600" y="21197"/>
            <a:ext cx="3189708" cy="1971598"/>
          </a:xfrm>
          <a:prstGeom prst="rect">
            <a:avLst/>
          </a:prstGeom>
        </p:spPr>
      </p:pic>
      <p:sp>
        <p:nvSpPr>
          <p:cNvPr id="3" name="TextBox 2">
            <a:extLst>
              <a:ext uri="{FF2B5EF4-FFF2-40B4-BE49-F238E27FC236}">
                <a16:creationId xmlns:a16="http://schemas.microsoft.com/office/drawing/2014/main" id="{E4E154B0-A562-5A6B-6F3D-F217BACF432D}"/>
              </a:ext>
            </a:extLst>
          </p:cNvPr>
          <p:cNvSpPr txBox="1"/>
          <p:nvPr/>
        </p:nvSpPr>
        <p:spPr>
          <a:xfrm>
            <a:off x="4324350" y="192548"/>
            <a:ext cx="7476050" cy="523220"/>
          </a:xfrm>
          <a:prstGeom prst="rect">
            <a:avLst/>
          </a:prstGeom>
          <a:noFill/>
        </p:spPr>
        <p:txBody>
          <a:bodyPr wrap="square">
            <a:spAutoFit/>
          </a:bodyPr>
          <a:lstStyle/>
          <a:p>
            <a:pPr>
              <a:spcAft>
                <a:spcPts val="600"/>
              </a:spcAft>
            </a:pPr>
            <a:r>
              <a:rPr lang="en-US" sz="2800" b="1" dirty="0">
                <a:solidFill>
                  <a:srgbClr val="459597"/>
                </a:solidFill>
              </a:rPr>
              <a:t>De kleine maatregelen leveren een grote besparing op:</a:t>
            </a:r>
            <a:r>
              <a:rPr lang="en-US" sz="2800" b="1" dirty="0">
                <a:solidFill>
                  <a:srgbClr val="E96751"/>
                </a:solidFill>
              </a:rPr>
              <a:t> € € € </a:t>
            </a:r>
            <a:r>
              <a:rPr lang="en-US" sz="2800" b="1" dirty="0">
                <a:solidFill>
                  <a:srgbClr val="459597"/>
                </a:solidFill>
              </a:rPr>
              <a:t>:</a:t>
            </a:r>
          </a:p>
        </p:txBody>
      </p:sp>
    </p:spTree>
    <p:extLst>
      <p:ext uri="{BB962C8B-B14F-4D97-AF65-F5344CB8AC3E}">
        <p14:creationId xmlns:p14="http://schemas.microsoft.com/office/powerpoint/2010/main" val="329704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7AC612D-8E41-DED3-DB4D-641028E4EF6A}"/>
              </a:ext>
            </a:extLst>
          </p:cNvPr>
          <p:cNvSpPr>
            <a:spLocks noGrp="1"/>
          </p:cNvSpPr>
          <p:nvPr>
            <p:ph type="body" sz="quarter" idx="13"/>
          </p:nvPr>
        </p:nvSpPr>
        <p:spPr>
          <a:xfrm>
            <a:off x="655541" y="506650"/>
            <a:ext cx="5055171" cy="4179650"/>
          </a:xfrm>
        </p:spPr>
        <p:txBody>
          <a:bodyPr>
            <a:normAutofit fontScale="92500" lnSpcReduction="20000"/>
          </a:bodyPr>
          <a:lstStyle/>
          <a:p>
            <a:r>
              <a:rPr lang="en-US" altLang="en-US" sz="4000" b="1" i="0" dirty="0"/>
              <a:t>Casestudy</a:t>
            </a:r>
          </a:p>
          <a:p>
            <a:r>
              <a:rPr lang="en-US" altLang="en-US" b="1" i="0" dirty="0"/>
              <a:t>Irish B&amp;B </a:t>
            </a:r>
            <a:r>
              <a:rPr lang="en-US" altLang="en-US" i="0" dirty="0"/>
              <a:t>(</a:t>
            </a:r>
            <a:r>
              <a:rPr lang="en-US" altLang="en-US" i="0" dirty="0" err="1"/>
              <a:t>Slieve </a:t>
            </a:r>
            <a:r>
              <a:rPr lang="en-US" altLang="en-US" i="0" dirty="0"/>
              <a:t>Elva in Co. Clare) </a:t>
            </a:r>
            <a:r>
              <a:rPr lang="en-US" i="0" dirty="0"/>
              <a:t>bespaarde niet alleen op energie, maar </a:t>
            </a:r>
            <a:r>
              <a:rPr lang="en-US" b="1" i="0" dirty="0"/>
              <a:t>verminderde</a:t>
            </a:r>
            <a:r>
              <a:rPr lang="en-US" i="0" dirty="0"/>
              <a:t> ook </a:t>
            </a:r>
            <a:r>
              <a:rPr lang="en-US" b="1" i="0" dirty="0"/>
              <a:t>de hoeveelheid afval naar stortplaatsen met 71%, wat nog eens € 1.000 opleverde</a:t>
            </a:r>
            <a:r>
              <a:rPr lang="en-US" i="0" dirty="0"/>
              <a:t>. </a:t>
            </a:r>
          </a:p>
          <a:p>
            <a:r>
              <a:rPr lang="en-US" i="0" dirty="0"/>
              <a:t>Door deze besparingen hoeft u </a:t>
            </a:r>
            <a:r>
              <a:rPr lang="en-US" b="1" i="0" dirty="0"/>
              <a:t>minder kosten door te berekenen aan uw gasten in de vorm van hogere prijzen</a:t>
            </a:r>
            <a:r>
              <a:rPr lang="en-US" i="0" dirty="0"/>
              <a:t>. </a:t>
            </a:r>
            <a:endParaRPr lang="en-IE" i="0" dirty="0"/>
          </a:p>
          <a:p>
            <a:endParaRPr lang="en-IE" i="0" dirty="0"/>
          </a:p>
        </p:txBody>
      </p:sp>
      <p:pic>
        <p:nvPicPr>
          <p:cNvPr id="13" name="Picture Placeholder 12" descr="Hands holding a small dirt with trees and sun&#10;&#10;AI-generated content may be incorrect.">
            <a:extLst>
              <a:ext uri="{FF2B5EF4-FFF2-40B4-BE49-F238E27FC236}">
                <a16:creationId xmlns:a16="http://schemas.microsoft.com/office/drawing/2014/main" id="{08D25136-9EFA-C789-8C25-B2F6F988AFFC}"/>
              </a:ext>
            </a:extLst>
          </p:cNvPr>
          <p:cNvPicPr>
            <a:picLocks noGrp="1" noChangeAspect="1"/>
          </p:cNvPicPr>
          <p:nvPr>
            <p:ph type="pic" sz="quarter" idx="41"/>
          </p:nvPr>
        </p:nvPicPr>
        <p:blipFill>
          <a:blip r:embed="rId2"/>
          <a:srcRect t="12034" b="12034"/>
          <a:stretch>
            <a:fillRect/>
          </a:stretch>
        </p:blipFill>
        <p:spPr/>
      </p:pic>
      <p:sp>
        <p:nvSpPr>
          <p:cNvPr id="11" name="Text Placeholder 10">
            <a:extLst>
              <a:ext uri="{FF2B5EF4-FFF2-40B4-BE49-F238E27FC236}">
                <a16:creationId xmlns:a16="http://schemas.microsoft.com/office/drawing/2014/main" id="{CA8DE0E2-68C5-AFD2-86F8-0E1F0AA8FBF5}"/>
              </a:ext>
            </a:extLst>
          </p:cNvPr>
          <p:cNvSpPr>
            <a:spLocks noGrp="1"/>
          </p:cNvSpPr>
          <p:nvPr>
            <p:ph type="body" sz="quarter" idx="65"/>
          </p:nvPr>
        </p:nvSpPr>
        <p:spPr/>
        <p:txBody>
          <a:bodyPr/>
          <a:lstStyle/>
          <a:p>
            <a:endParaRPr lang="en-IE"/>
          </a:p>
        </p:txBody>
      </p:sp>
    </p:spTree>
    <p:extLst>
      <p:ext uri="{BB962C8B-B14F-4D97-AF65-F5344CB8AC3E}">
        <p14:creationId xmlns:p14="http://schemas.microsoft.com/office/powerpoint/2010/main" val="3128177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B6B60-28D6-1D39-08F0-4CD7BD3323E1}"/>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8BD6C89B-9D49-0641-B26F-7C1D3CF7BF7E}"/>
              </a:ext>
            </a:extLst>
          </p:cNvPr>
          <p:cNvSpPr>
            <a:spLocks noGrp="1"/>
          </p:cNvSpPr>
          <p:nvPr>
            <p:ph type="body" sz="quarter" idx="18"/>
          </p:nvPr>
        </p:nvSpPr>
        <p:spPr>
          <a:xfrm>
            <a:off x="625053" y="3263489"/>
            <a:ext cx="2763504" cy="1049221"/>
          </a:xfrm>
        </p:spPr>
        <p:txBody>
          <a:bodyPr/>
          <a:lstStyle/>
          <a:p>
            <a:pPr algn="ctr">
              <a:lnSpc>
                <a:spcPct val="100000"/>
              </a:lnSpc>
            </a:pPr>
            <a:r>
              <a:rPr lang="en-US" altLang="en-US" dirty="0"/>
              <a:t>Eco-certificeringen en markttoegang</a:t>
            </a:r>
            <a:endParaRPr lang="en-IE" dirty="0"/>
          </a:p>
        </p:txBody>
      </p:sp>
      <p:sp>
        <p:nvSpPr>
          <p:cNvPr id="10" name="Text Placeholder 9">
            <a:extLst>
              <a:ext uri="{FF2B5EF4-FFF2-40B4-BE49-F238E27FC236}">
                <a16:creationId xmlns:a16="http://schemas.microsoft.com/office/drawing/2014/main" id="{BC78D3F5-0C2D-53AA-7F42-A848EBE34FB5}"/>
              </a:ext>
            </a:extLst>
          </p:cNvPr>
          <p:cNvSpPr>
            <a:spLocks noGrp="1"/>
          </p:cNvSpPr>
          <p:nvPr>
            <p:ph type="body" sz="quarter" idx="19"/>
          </p:nvPr>
        </p:nvSpPr>
        <p:spPr>
          <a:xfrm>
            <a:off x="612739" y="2326183"/>
            <a:ext cx="2956255" cy="385564"/>
          </a:xfrm>
        </p:spPr>
        <p:txBody>
          <a:bodyPr/>
          <a:lstStyle/>
          <a:p>
            <a:pPr algn="ctr"/>
            <a:r>
              <a:rPr lang="en-US" sz="4000" dirty="0"/>
              <a:t>CASESTUDY</a:t>
            </a:r>
            <a:endParaRPr lang="en-IE" sz="4000" dirty="0"/>
          </a:p>
        </p:txBody>
      </p:sp>
      <p:sp>
        <p:nvSpPr>
          <p:cNvPr id="14" name="Rectangle 1">
            <a:extLst>
              <a:ext uri="{FF2B5EF4-FFF2-40B4-BE49-F238E27FC236}">
                <a16:creationId xmlns:a16="http://schemas.microsoft.com/office/drawing/2014/main" id="{6D02919C-69D9-8832-54D1-D394B818651E}"/>
              </a:ext>
            </a:extLst>
          </p:cNvPr>
          <p:cNvSpPr>
            <a:spLocks noGrp="1" noChangeArrowheads="1"/>
          </p:cNvSpPr>
          <p:nvPr>
            <p:ph type="body" sz="quarter" idx="21"/>
          </p:nvPr>
        </p:nvSpPr>
        <p:spPr bwMode="auto">
          <a:xfrm>
            <a:off x="4327826" y="370032"/>
            <a:ext cx="7685444"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spcAft>
                <a:spcPts val="1200"/>
              </a:spcAft>
            </a:pPr>
            <a:r>
              <a:rPr lang="en-US" sz="1800" b="1" dirty="0" err="1">
                <a:solidFill>
                  <a:srgbClr val="E96751"/>
                </a:solidFill>
              </a:rPr>
              <a:t>Slieve </a:t>
            </a:r>
            <a:r>
              <a:rPr lang="en-US" sz="1800" b="1" dirty="0">
                <a:solidFill>
                  <a:srgbClr val="E96751"/>
                </a:solidFill>
              </a:rPr>
              <a:t>Elva B&amp;B werd de eerste B&amp;B in Ierland die </a:t>
            </a:r>
            <a:r>
              <a:rPr lang="en-US" sz="1800" b="1" dirty="0">
                <a:solidFill>
                  <a:srgbClr val="086D6E"/>
                </a:solidFill>
              </a:rPr>
              <a:t>de eerste gouden duurzaamheidscertificering </a:t>
            </a:r>
            <a:r>
              <a:rPr lang="en-US" sz="1800" b="1" dirty="0">
                <a:solidFill>
                  <a:srgbClr val="E96751"/>
                </a:solidFill>
              </a:rPr>
              <a:t>behaalde.</a:t>
            </a:r>
          </a:p>
          <a:p>
            <a:pPr>
              <a:spcAft>
                <a:spcPts val="1200"/>
              </a:spcAft>
            </a:pPr>
            <a:r>
              <a:rPr lang="en-US" sz="1800" dirty="0"/>
              <a:t>De certificering zorgde voor structuur en geverifieerde vooruitgang. Het versterkte de </a:t>
            </a:r>
            <a:r>
              <a:rPr lang="en-US" sz="1800" b="1" dirty="0"/>
              <a:t>geloofwaardigheid</a:t>
            </a:r>
            <a:r>
              <a:rPr lang="en-US" sz="1800" dirty="0"/>
              <a:t> van de B&amp;B</a:t>
            </a:r>
            <a:r>
              <a:rPr lang="en-US" sz="1800" b="1" dirty="0"/>
              <a:t>, vergrootte het marketingbereik, trok milieubewuste gasten aan, trok de aandacht van de media en bouwde een sterker vertrouwen bij de gasten op, </a:t>
            </a:r>
            <a:r>
              <a:rPr lang="en-US" sz="1800" dirty="0"/>
              <a:t>wat op zijn beurt </a:t>
            </a:r>
            <a:r>
              <a:rPr lang="en-IE" sz="1800" b="1" dirty="0"/>
              <a:t>de zichtbaarheid en het aantal boekingen deed toenemen</a:t>
            </a:r>
            <a:r>
              <a:rPr lang="en-US" sz="1800" b="1" dirty="0"/>
              <a:t>. </a:t>
            </a:r>
          </a:p>
          <a:p>
            <a:pPr>
              <a:spcAft>
                <a:spcPts val="1200"/>
              </a:spcAft>
            </a:pPr>
            <a:r>
              <a:rPr lang="en-US" sz="1800" dirty="0"/>
              <a:t>Het sloot ook aan bij </a:t>
            </a:r>
            <a:r>
              <a:rPr lang="en-US" sz="1800" b="1" dirty="0"/>
              <a:t>de waarden van de lokale gemeenschap, </a:t>
            </a:r>
            <a:r>
              <a:rPr lang="en-US" sz="1800" dirty="0"/>
              <a:t>waardoor de lokale banden en identiteit werden versterkt. Alle financiële investeringen zullen naar verwachting </a:t>
            </a:r>
            <a:r>
              <a:rPr lang="en-US" sz="1800" b="1" dirty="0"/>
              <a:t>binnen vier jaar worden terugverdiend. </a:t>
            </a:r>
            <a:r>
              <a:rPr lang="en-US" sz="1800" b="1" dirty="0" err="1"/>
              <a:t>Slieve </a:t>
            </a:r>
            <a:r>
              <a:rPr lang="en-US" sz="1800" b="1" dirty="0"/>
              <a:t>Elva begon klein </a:t>
            </a:r>
            <a:r>
              <a:rPr lang="en-US" sz="1800" dirty="0"/>
              <a:t>met het vervangen van verlichting door ledlampen, het bijhouden van het energieverbruik en het bewustmaken van gasten. Deze </a:t>
            </a:r>
            <a:r>
              <a:rPr lang="en-US" sz="1800" b="1" dirty="0"/>
              <a:t>goedkope maatregelen leidden</a:t>
            </a:r>
            <a:r>
              <a:rPr lang="en-US" sz="1800" dirty="0"/>
              <a:t> al snel </a:t>
            </a:r>
            <a:r>
              <a:rPr lang="en-US" sz="1800" b="1" dirty="0"/>
              <a:t>tot een lager energieverbruik en lagere rekeningen. </a:t>
            </a:r>
            <a:r>
              <a:rPr lang="en-US" sz="1800" dirty="0"/>
              <a:t>Hierdoor kwam er geld vrij voor grotere upgrades, zoals zonnepanelen, een biogasverwarmingssysteem en een EV-lader. </a:t>
            </a:r>
          </a:p>
          <a:p>
            <a:pPr marL="342900" indent="-342900">
              <a:buFont typeface="Wingdings" panose="05000000000000000000" pitchFamily="2" charset="2"/>
              <a:buChar char="v"/>
            </a:pPr>
            <a:endParaRPr lang="en-US" sz="1800" dirty="0"/>
          </a:p>
          <a:p>
            <a:pPr>
              <a:spcAft>
                <a:spcPts val="1200"/>
              </a:spcAft>
            </a:pPr>
            <a:r>
              <a:rPr lang="en-US" sz="1800" b="1" dirty="0">
                <a:solidFill>
                  <a:srgbClr val="E96751"/>
                </a:solidFill>
              </a:rPr>
              <a:t>Het resultaat? </a:t>
            </a:r>
            <a:r>
              <a:rPr lang="en-US" sz="1800" dirty="0"/>
              <a:t>Een regeneratief, in de gemeenschap geworteld bedrijf dat als eerste B&amp;B in Ierland een gouden duurzaamheidscertificaat heeft behaald.</a:t>
            </a:r>
          </a:p>
        </p:txBody>
      </p:sp>
      <p:pic>
        <p:nvPicPr>
          <p:cNvPr id="6" name="Picture 5">
            <a:extLst>
              <a:ext uri="{FF2B5EF4-FFF2-40B4-BE49-F238E27FC236}">
                <a16:creationId xmlns:a16="http://schemas.microsoft.com/office/drawing/2014/main" id="{FA257C24-3F78-DC28-9C65-36487FD9B0ED}"/>
              </a:ext>
            </a:extLst>
          </p:cNvPr>
          <p:cNvPicPr>
            <a:picLocks noChangeAspect="1"/>
          </p:cNvPicPr>
          <p:nvPr/>
        </p:nvPicPr>
        <p:blipFill>
          <a:blip r:embed="rId2"/>
          <a:stretch>
            <a:fillRect/>
          </a:stretch>
        </p:blipFill>
        <p:spPr>
          <a:xfrm>
            <a:off x="404287" y="-6683"/>
            <a:ext cx="3164707" cy="2069695"/>
          </a:xfrm>
          <a:prstGeom prst="rect">
            <a:avLst/>
          </a:prstGeom>
        </p:spPr>
      </p:pic>
      <p:pic>
        <p:nvPicPr>
          <p:cNvPr id="2" name="Picture 1" descr="Co-funded by the European Union logo in png for web usage">
            <a:extLst>
              <a:ext uri="{FF2B5EF4-FFF2-40B4-BE49-F238E27FC236}">
                <a16:creationId xmlns:a16="http://schemas.microsoft.com/office/drawing/2014/main" id="{676F0CAA-19E4-5EFB-0D67-3AFDE86C56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0800" y="6303842"/>
            <a:ext cx="1530819" cy="319792"/>
          </a:xfrm>
          <a:prstGeom prst="rect">
            <a:avLst/>
          </a:prstGeom>
          <a:noFill/>
          <a:ln>
            <a:noFill/>
          </a:ln>
        </p:spPr>
      </p:pic>
      <p:sp>
        <p:nvSpPr>
          <p:cNvPr id="3" name="Rectangle 2">
            <a:extLst>
              <a:ext uri="{FF2B5EF4-FFF2-40B4-BE49-F238E27FC236}">
                <a16:creationId xmlns:a16="http://schemas.microsoft.com/office/drawing/2014/main" id="{B6FCBC3E-EAD3-74AE-5AAA-27BBAB2C3191}"/>
              </a:ext>
            </a:extLst>
          </p:cNvPr>
          <p:cNvSpPr/>
          <p:nvPr/>
        </p:nvSpPr>
        <p:spPr>
          <a:xfrm>
            <a:off x="3220907" y="6241986"/>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4" name="Group 3">
            <a:extLst>
              <a:ext uri="{FF2B5EF4-FFF2-40B4-BE49-F238E27FC236}">
                <a16:creationId xmlns:a16="http://schemas.microsoft.com/office/drawing/2014/main" id="{5CB482CB-24BE-1410-316A-6C538E50ED0E}"/>
              </a:ext>
            </a:extLst>
          </p:cNvPr>
          <p:cNvGrpSpPr/>
          <p:nvPr/>
        </p:nvGrpSpPr>
        <p:grpSpPr>
          <a:xfrm>
            <a:off x="317016" y="5864787"/>
            <a:ext cx="1307461" cy="742180"/>
            <a:chOff x="340586" y="8789227"/>
            <a:chExt cx="1307461" cy="742180"/>
          </a:xfrm>
        </p:grpSpPr>
        <p:sp>
          <p:nvSpPr>
            <p:cNvPr id="5" name="Rectangle 4">
              <a:extLst>
                <a:ext uri="{FF2B5EF4-FFF2-40B4-BE49-F238E27FC236}">
                  <a16:creationId xmlns:a16="http://schemas.microsoft.com/office/drawing/2014/main" id="{A2DE412D-03E2-8CAB-9C2E-D556C1CFC601}"/>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EF4CE0E-7B81-24E8-C000-D5E2848055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844891382"/>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ED9D78B-9351-43A0-B2DF-B930426913A9}"/>
</file>

<file path=customXml/itemProps2.xml><?xml version="1.0" encoding="utf-8"?>
<ds:datastoreItem xmlns:ds="http://schemas.openxmlformats.org/officeDocument/2006/customXml" ds:itemID="{86C41105-2A4F-442A-A377-287D82E170B6}"/>
</file>

<file path=customXml/itemProps3.xml><?xml version="1.0" encoding="utf-8"?>
<ds:datastoreItem xmlns:ds="http://schemas.openxmlformats.org/officeDocument/2006/customXml" ds:itemID="{53AF9294-5D98-4EAA-8E33-17783F779CBB}"/>
</file>

<file path=docProps/app.xml><?xml version="1.0" encoding="utf-8"?>
<Properties xmlns="http://schemas.openxmlformats.org/officeDocument/2006/extended-properties" xmlns:vt="http://schemas.openxmlformats.org/officeDocument/2006/docPropsVTypes">
  <TotalTime>12660</TotalTime>
  <Words>739</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Calibri</vt:lpstr>
      <vt:lpstr>din-condensed</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docId:14731DADAEEB66634B08765F3354F92D</cp:keywords>
  <cp:lastModifiedBy>Radu Mihailescu</cp:lastModifiedBy>
  <cp:revision>487</cp:revision>
  <dcterms:created xsi:type="dcterms:W3CDTF">2020-10-14T13:32:04Z</dcterms:created>
  <dcterms:modified xsi:type="dcterms:W3CDTF">2026-02-11T16:33:05Z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