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36.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9"/>
  </p:notesMasterIdLst>
  <p:handoutMasterIdLst>
    <p:handoutMasterId r:id="rId10"/>
  </p:handoutMasterIdLst>
  <p:sldIdLst>
    <p:sldId id="6525" r:id="rId2"/>
    <p:sldId id="6815" r:id="rId3"/>
    <p:sldId id="6811" r:id="rId4"/>
    <p:sldId id="6812" r:id="rId5"/>
    <p:sldId id="6814" r:id="rId6"/>
    <p:sldId id="6816" r:id="rId7"/>
    <p:sldId id="6813"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9597"/>
    <a:srgbClr val="5A5A5A"/>
    <a:srgbClr val="494949"/>
    <a:srgbClr val="EC7C69"/>
    <a:srgbClr val="E96751"/>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10" autoAdjust="0"/>
    <p:restoredTop sz="95082"/>
  </p:normalViewPr>
  <p:slideViewPr>
    <p:cSldViewPr snapToGrid="0" snapToObjects="1">
      <p:cViewPr varScale="1">
        <p:scale>
          <a:sx n="103" d="100"/>
          <a:sy n="103" d="100"/>
        </p:scale>
        <p:origin x="114"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customXml" Target="../customXml/item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11/02/2026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INNOVATIEVE TOERISTISCHE VERBLIJVEN ONTWERPEN</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solarbranco.com/" TargetMode="External"/><Relationship Id="rId2" Type="http://schemas.openxmlformats.org/officeDocument/2006/relationships/hyperlink" Target="https://solarbranco.com/gallery/" TargetMode="External"/><Relationship Id="rId1" Type="http://schemas.openxmlformats.org/officeDocument/2006/relationships/slideLayout" Target="../slideLayouts/slideLayout27.xml"/><Relationship Id="rId5" Type="http://schemas.openxmlformats.org/officeDocument/2006/relationships/image" Target="../media/image8.jp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hyperlink" Target="https://solarbranco.com/sustainability/" TargetMode="External"/><Relationship Id="rId2" Type="http://schemas.openxmlformats.org/officeDocument/2006/relationships/hyperlink" Target="https://solarbranco.com/gallery/" TargetMode="External"/><Relationship Id="rId1" Type="http://schemas.openxmlformats.org/officeDocument/2006/relationships/slideLayout" Target="../slideLayouts/slideLayout37.xml"/><Relationship Id="rId5" Type="http://schemas.openxmlformats.org/officeDocument/2006/relationships/hyperlink" Target="https://www.booking.com/hotel/pt/solar-branco-eco-estate-amp-boutique.en-gb.html?aid=356980&amp;label=gog235jc-1FCAsouwFCJHNvbGFyLWJyYW5jby1lY28tZXN0YXRlLWFtcC1ib3V0aXF1ZUgzWANoaYgBAZgBCbgBF8gBDNgBAegBAfgBDIgCAagCA7gCgrTiwQbAAgHSAiQ5MTJmMGY0Zi1lMGUzLTQ1NWItOGIzYS03MmI5YWMxN2Q3Y2bYAgbgAgE&amp;sid=fc9292a8233ebebf1904eb1dfe6b8eec&amp;all_sr_blocks=979136305_370182354_2_1_0_323474&amp;checkin=2025-09-01&amp;checkout=2025-09-05&amp;dest_id=-2172835&amp;dest_type=city&amp;dist=0&amp;group_adults=1&amp;group_children=0&amp;hapos=1&amp;highlighted_blocks=979136305_370182354_2_1_0_323474&amp;hpos=1&amp;matching_block_id=979136305_370182354_2_1_0_323474&amp;no_rooms=1&amp;req_adults=1&amp;req_children=0&amp;room1=A&amp;sb_price_type=total&amp;sr_order=popularity&amp;sr_pri_blocks=979136305_370182354_2_1_0_323474_111016&amp;srepoch=1748539913&amp;srpvid=d5037b414aa7061d&amp;type=total&amp;ucfs=1&amp;" TargetMode="Externa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solarbranco.com/accommodation-barn/" TargetMode="Externa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solarbranco.com/accommodation-barn/" TargetMode="Externa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www.cntraveller.com/hotels/solar-branco-eco-estate" TargetMode="External"/><Relationship Id="rId1" Type="http://schemas.openxmlformats.org/officeDocument/2006/relationships/slideLayout" Target="../slideLayouts/slideLayout42.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7871948" y="288004"/>
            <a:ext cx="3812755" cy="4050389"/>
          </a:xfrm>
        </p:spPr>
        <p:txBody>
          <a:bodyPr/>
          <a:lstStyle/>
          <a:p>
            <a:pPr>
              <a:lnSpc>
                <a:spcPts val="2340"/>
              </a:lnSpc>
            </a:pPr>
            <a:r>
              <a:rPr lang="en-US" sz="2200" b="1" dirty="0">
                <a:solidFill>
                  <a:srgbClr val="EC7C69"/>
                </a:solidFill>
              </a:rPr>
              <a:t>Accommodatietype:</a:t>
            </a:r>
          </a:p>
          <a:p>
            <a:pPr>
              <a:lnSpc>
                <a:spcPts val="2340"/>
              </a:lnSpc>
            </a:pPr>
            <a:r>
              <a:rPr lang="en-US" sz="2200" dirty="0">
                <a:solidFill>
                  <a:srgbClr val="414141"/>
                </a:solidFill>
              </a:rPr>
              <a:t>Voorbeeld van regeneratief toerisme</a:t>
            </a:r>
          </a:p>
          <a:p>
            <a:pPr>
              <a:lnSpc>
                <a:spcPts val="2340"/>
              </a:lnSpc>
            </a:pPr>
            <a:endParaRPr lang="en-US" dirty="0"/>
          </a:p>
          <a:p>
            <a:pPr fontAlgn="base"/>
            <a:r>
              <a:rPr lang="en-US" b="1" dirty="0">
                <a:solidFill>
                  <a:srgbClr val="459597"/>
                </a:solidFill>
              </a:rPr>
              <a:t>Milieubewuste luxe</a:t>
            </a:r>
          </a:p>
          <a:p>
            <a:pPr fontAlgn="base"/>
            <a:r>
              <a:rPr lang="en-US" b="1" dirty="0">
                <a:solidFill>
                  <a:srgbClr val="459597"/>
                </a:solidFill>
              </a:rPr>
              <a:t>Verblijf bij gastheren die uw waarden delen</a:t>
            </a:r>
          </a:p>
          <a:p>
            <a:pPr fontAlgn="base"/>
            <a:endParaRPr lang="en-US" b="1" dirty="0">
              <a:solidFill>
                <a:srgbClr val="459597"/>
              </a:solidFill>
            </a:endParaRPr>
          </a:p>
          <a:p>
            <a:pPr fontAlgn="base"/>
            <a:r>
              <a:rPr lang="en-US" b="1" dirty="0"/>
              <a:t>Een toonaangevend ecohotel: </a:t>
            </a:r>
            <a:r>
              <a:rPr lang="en-US" dirty="0"/>
              <a:t>Adem de heldere Atlantische lucht van de Azoren in terwijl u door de citrusgeurende tuinen wandelt. Geniet van dit prachtige monumentale huis, dat meer dan 100 jaar geleden is gebouwd, liefdevol is gerestaureerd en weer tot leven is gebracht. Slaap in de grote, dromerige bedden. Wandel, ren, lees. Ontspan. Leg uw telefoon neer. Lach hardop. Droom. Geniet van het leven met de mensen om u heen.</a:t>
            </a:r>
          </a:p>
          <a:p>
            <a:pPr fontAlgn="base"/>
            <a:endParaRPr lang="en-US" b="1" dirty="0">
              <a:solidFill>
                <a:srgbClr val="459597"/>
              </a:solidFill>
            </a:endParaRPr>
          </a:p>
          <a:p>
            <a:pPr>
              <a:lnSpc>
                <a:spcPts val="2340"/>
              </a:lnSpc>
            </a:pPr>
            <a:endParaRPr lang="en-US" sz="2200" dirty="0">
              <a:solidFill>
                <a:srgbClr val="414141"/>
              </a:solidFill>
            </a:endParaRPr>
          </a:p>
          <a:p>
            <a:pPr>
              <a:lnSpc>
                <a:spcPts val="2340"/>
              </a:lnSpc>
            </a:pPr>
            <a:endParaRPr lang="en-US" sz="2200" dirty="0">
              <a:solidFill>
                <a:srgbClr val="414141"/>
              </a:solidFill>
            </a:endParaRPr>
          </a:p>
          <a:p>
            <a:pPr>
              <a:lnSpc>
                <a:spcPts val="2340"/>
              </a:lnSpc>
            </a:pPr>
            <a:endParaRPr lang="en-US" sz="2200" i="1" dirty="0">
              <a:solidFill>
                <a:srgbClr val="414141"/>
              </a:solidFill>
            </a:endParaRP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616370" y="4905938"/>
            <a:ext cx="2975564" cy="1049221"/>
          </a:xfrm>
          <a:prstGeom prst="rect">
            <a:avLst/>
          </a:prstGeom>
        </p:spPr>
        <p:txBody>
          <a:bodyPr/>
          <a:lstStyle/>
          <a:p>
            <a:r>
              <a:rPr lang="en-IE" dirty="0">
                <a:hlinkClick r:id="rId2">
                  <a:extLst>
                    <a:ext uri="{A12FA001-AC4F-418D-AE19-62706E023703}">
                      <ahyp:hlinkClr xmlns:ahyp="http://schemas.microsoft.com/office/drawing/2018/hyperlinkcolor" val="tx"/>
                    </a:ext>
                  </a:extLst>
                </a:hlinkClick>
              </a:rPr>
              <a:t>Solar Branco op het eiland São Miguel in de Azoren</a:t>
            </a:r>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958765" cy="385564"/>
          </a:xfrm>
          <a:prstGeom prst="rect">
            <a:avLst/>
          </a:prstGeom>
        </p:spPr>
        <p:txBody>
          <a:bodyPr/>
          <a:lstStyle/>
          <a:p>
            <a:r>
              <a:rPr lang="en-GB" dirty="0"/>
              <a:t>Casestudy</a:t>
            </a:r>
          </a:p>
        </p:txBody>
      </p:sp>
      <p:sp>
        <p:nvSpPr>
          <p:cNvPr id="10" name="TextBox 9">
            <a:extLst>
              <a:ext uri="{FF2B5EF4-FFF2-40B4-BE49-F238E27FC236}">
                <a16:creationId xmlns:a16="http://schemas.microsoft.com/office/drawing/2014/main" id="{18BB6434-0059-619C-478A-8B63A6AF5F52}"/>
              </a:ext>
            </a:extLst>
          </p:cNvPr>
          <p:cNvSpPr txBox="1"/>
          <p:nvPr/>
        </p:nvSpPr>
        <p:spPr>
          <a:xfrm>
            <a:off x="4269992" y="6373329"/>
            <a:ext cx="5486513" cy="646331"/>
          </a:xfrm>
          <a:prstGeom prst="rect">
            <a:avLst/>
          </a:prstGeom>
          <a:noFill/>
        </p:spPr>
        <p:txBody>
          <a:bodyPr wrap="square" rtlCol="0">
            <a:spAutoFit/>
          </a:bodyPr>
          <a:lstStyle/>
          <a:p>
            <a:pPr>
              <a:tabLst>
                <a:tab pos="927100" algn="l"/>
              </a:tabLst>
            </a:pPr>
            <a:r>
              <a:rPr lang="en-IE" sz="1800" b="1" dirty="0">
                <a:solidFill>
                  <a:srgbClr val="414141"/>
                </a:solidFill>
              </a:rPr>
              <a:t>Website:</a:t>
            </a:r>
            <a:r>
              <a:rPr lang="en-IE" b="1" dirty="0">
                <a:solidFill>
                  <a:srgbClr val="414141"/>
                </a:solidFill>
                <a:hlinkClick r:id="rId3"/>
              </a:rPr>
              <a:t> https://solarbranco.com</a:t>
            </a:r>
            <a:endParaRPr lang="en-IE" b="1" dirty="0">
              <a:solidFill>
                <a:srgbClr val="414141"/>
              </a:solidFill>
            </a:endParaRPr>
          </a:p>
          <a:p>
            <a:pPr>
              <a:tabLst>
                <a:tab pos="927100" algn="l"/>
              </a:tabLst>
            </a:pP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4">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
        <p:nvSpPr>
          <p:cNvPr id="14" name="TextBox 13">
            <a:extLst>
              <a:ext uri="{FF2B5EF4-FFF2-40B4-BE49-F238E27FC236}">
                <a16:creationId xmlns:a16="http://schemas.microsoft.com/office/drawing/2014/main" id="{D20E8201-D23F-2EDC-1CB9-B65F7EC794E4}"/>
              </a:ext>
            </a:extLst>
          </p:cNvPr>
          <p:cNvSpPr txBox="1"/>
          <p:nvPr/>
        </p:nvSpPr>
        <p:spPr>
          <a:xfrm>
            <a:off x="4253193" y="5415635"/>
            <a:ext cx="3685613" cy="769441"/>
          </a:xfrm>
          <a:prstGeom prst="rect">
            <a:avLst/>
          </a:prstGeom>
          <a:noFill/>
        </p:spPr>
        <p:txBody>
          <a:bodyPr wrap="square">
            <a:spAutoFit/>
          </a:bodyPr>
          <a:lstStyle/>
          <a:p>
            <a:pPr fontAlgn="base"/>
            <a:r>
              <a:rPr lang="en-US" sz="2200" i="1" dirty="0">
                <a:solidFill>
                  <a:srgbClr val="414141"/>
                </a:solidFill>
              </a:rPr>
              <a:t>Geniet van de Gin Library en onze sushi-dinerervaring</a:t>
            </a:r>
          </a:p>
        </p:txBody>
      </p:sp>
      <p:pic>
        <p:nvPicPr>
          <p:cNvPr id="21" name="Picture Placeholder 20" descr="A white building with a sign on the side&#10;&#10;AI-generated content may be incorrect.">
            <a:extLst>
              <a:ext uri="{FF2B5EF4-FFF2-40B4-BE49-F238E27FC236}">
                <a16:creationId xmlns:a16="http://schemas.microsoft.com/office/drawing/2014/main" id="{362C32BB-E217-6244-0C7A-B0BC616E820C}"/>
              </a:ext>
            </a:extLst>
          </p:cNvPr>
          <p:cNvPicPr>
            <a:picLocks noGrp="1" noChangeAspect="1"/>
          </p:cNvPicPr>
          <p:nvPr>
            <p:ph type="pic" sz="quarter" idx="34"/>
          </p:nvPr>
        </p:nvPicPr>
        <p:blipFill>
          <a:blip r:embed="rId5"/>
          <a:srcRect t="11897" b="11897"/>
          <a:stretch>
            <a:fillRect/>
          </a:stretch>
        </p:blipFill>
        <p:spPr/>
      </p:pic>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3394129" cy="452458"/>
          </a:xfrm>
          <a:solidFill>
            <a:srgbClr val="459597"/>
          </a:solidFill>
        </p:spPr>
        <p:txBody>
          <a:bodyPr/>
          <a:lstStyle/>
          <a:p>
            <a:pPr algn="ctr"/>
            <a:r>
              <a:rPr lang="en-GB" sz="1200" dirty="0"/>
              <a:t>https://solarbranco.com/gallery/</a:t>
            </a:r>
          </a:p>
        </p:txBody>
      </p:sp>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2212A55-13F5-8B26-5417-15A320A92BF5}"/>
              </a:ext>
            </a:extLst>
          </p:cNvPr>
          <p:cNvPicPr>
            <a:picLocks noChangeAspect="1"/>
          </p:cNvPicPr>
          <p:nvPr/>
        </p:nvPicPr>
        <p:blipFill>
          <a:blip r:embed="rId2"/>
          <a:stretch>
            <a:fillRect/>
          </a:stretch>
        </p:blipFill>
        <p:spPr>
          <a:xfrm>
            <a:off x="0" y="988640"/>
            <a:ext cx="12192000" cy="4880720"/>
          </a:xfrm>
          <a:prstGeom prst="rect">
            <a:avLst/>
          </a:prstGeom>
        </p:spPr>
      </p:pic>
    </p:spTree>
    <p:extLst>
      <p:ext uri="{BB962C8B-B14F-4D97-AF65-F5344CB8AC3E}">
        <p14:creationId xmlns:p14="http://schemas.microsoft.com/office/powerpoint/2010/main" val="22249534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663E37-3336-17D1-A728-4FDCE224E76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9BB2471B-C796-11E3-7241-AA52344A7F7D}"/>
              </a:ext>
            </a:extLst>
          </p:cNvPr>
          <p:cNvSpPr>
            <a:spLocks noGrp="1"/>
          </p:cNvSpPr>
          <p:nvPr>
            <p:ph type="body" sz="quarter" idx="42"/>
          </p:nvPr>
        </p:nvSpPr>
        <p:spPr/>
        <p:txBody>
          <a:bodyPr/>
          <a:lstStyle/>
          <a:p>
            <a:r>
              <a:rPr lang="en-GB" dirty="0"/>
              <a:t>Azoren</a:t>
            </a:r>
          </a:p>
        </p:txBody>
      </p:sp>
      <p:sp>
        <p:nvSpPr>
          <p:cNvPr id="7" name="Text Placeholder 6">
            <a:extLst>
              <a:ext uri="{FF2B5EF4-FFF2-40B4-BE49-F238E27FC236}">
                <a16:creationId xmlns:a16="http://schemas.microsoft.com/office/drawing/2014/main" id="{64AA2A28-1BCD-E90F-9C2B-A5D688F432D1}"/>
              </a:ext>
            </a:extLst>
          </p:cNvPr>
          <p:cNvSpPr>
            <a:spLocks noGrp="1"/>
          </p:cNvSpPr>
          <p:nvPr>
            <p:ph type="body" sz="quarter" idx="65"/>
          </p:nvPr>
        </p:nvSpPr>
        <p:spPr/>
        <p:txBody>
          <a:bodyPr/>
          <a:lstStyle/>
          <a:p>
            <a:endParaRPr lang="en-GB" dirty="0"/>
          </a:p>
        </p:txBody>
      </p:sp>
      <p:sp>
        <p:nvSpPr>
          <p:cNvPr id="17" name="TextBox 16">
            <a:extLst>
              <a:ext uri="{FF2B5EF4-FFF2-40B4-BE49-F238E27FC236}">
                <a16:creationId xmlns:a16="http://schemas.microsoft.com/office/drawing/2014/main" id="{67FC9F7C-E49A-A356-CDF7-74B3086987B2}"/>
              </a:ext>
            </a:extLst>
          </p:cNvPr>
          <p:cNvSpPr txBox="1"/>
          <p:nvPr/>
        </p:nvSpPr>
        <p:spPr>
          <a:xfrm>
            <a:off x="169716" y="3944791"/>
            <a:ext cx="10898334" cy="2923877"/>
          </a:xfrm>
          <a:prstGeom prst="rect">
            <a:avLst/>
          </a:prstGeom>
          <a:noFill/>
        </p:spPr>
        <p:txBody>
          <a:bodyPr wrap="square" rtlCol="0">
            <a:spAutoFit/>
          </a:bodyPr>
          <a:lstStyle/>
          <a:p>
            <a:r>
              <a:rPr lang="en-IE" sz="2400" b="1" dirty="0">
                <a:solidFill>
                  <a:srgbClr val="E96751"/>
                </a:solidFill>
                <a:hlinkClick r:id="rId2">
                  <a:extLst>
                    <a:ext uri="{A12FA001-AC4F-418D-AE19-62706E023703}">
                      <ahyp:hlinkClr xmlns:ahyp="http://schemas.microsoft.com/office/drawing/2018/hyperlinkcolor" val="tx"/>
                    </a:ext>
                  </a:extLst>
                </a:hlinkClick>
              </a:rPr>
              <a:t>Solar Branco op het eiland São Miguel in de Azoren</a:t>
            </a:r>
            <a:r>
              <a:rPr lang="en-IE" sz="2400" b="1" dirty="0">
                <a:solidFill>
                  <a:srgbClr val="E96751"/>
                </a:solidFill>
              </a:rPr>
              <a:t>, </a:t>
            </a:r>
            <a:r>
              <a:rPr lang="en-IE" sz="2400" dirty="0">
                <a:solidFill>
                  <a:srgbClr val="E96751"/>
                </a:solidFill>
              </a:rPr>
              <a:t>voorbeeld van regeneratief toerisme</a:t>
            </a:r>
          </a:p>
          <a:p>
            <a:r>
              <a:rPr lang="en-US" sz="2000" dirty="0">
                <a:solidFill>
                  <a:srgbClr val="494949"/>
                </a:solidFill>
              </a:rPr>
              <a:t>Deze historische boerderij, die meer dan 100 jaar geleden werd gebouwd, is gepassioneerd over het behoud van de planeet en is omgevormd tot een eco-resort met lokale </a:t>
            </a:r>
            <a:r>
              <a:rPr lang="en-US" sz="2000" dirty="0" err="1">
                <a:solidFill>
                  <a:srgbClr val="494949"/>
                </a:solidFill>
              </a:rPr>
              <a:t>enogastronomie</a:t>
            </a:r>
            <a:r>
              <a:rPr lang="en-US" sz="2000" dirty="0">
                <a:solidFill>
                  <a:srgbClr val="494949"/>
                </a:solidFill>
              </a:rPr>
              <a:t>, architecturale tradities, een gerenommeerde Gin Library met lessen en een sushibar waar je sushi kunt leren maken. </a:t>
            </a:r>
          </a:p>
          <a:p>
            <a:endParaRPr lang="en-US" sz="2000" dirty="0">
              <a:solidFill>
                <a:srgbClr val="494949"/>
              </a:solidFill>
            </a:endParaRPr>
          </a:p>
          <a:p>
            <a:r>
              <a:rPr lang="en-US" sz="2000" b="1" dirty="0">
                <a:solidFill>
                  <a:srgbClr val="494949"/>
                </a:solidFill>
              </a:rPr>
              <a:t>De </a:t>
            </a:r>
            <a:r>
              <a:rPr lang="en-US" sz="2000" b="1" dirty="0">
                <a:solidFill>
                  <a:srgbClr val="494949"/>
                </a:solidFill>
                <a:hlinkClick r:id="rId3">
                  <a:extLst>
                    <a:ext uri="{A12FA001-AC4F-418D-AE19-62706E023703}">
                      <ahyp:hlinkClr xmlns:ahyp="http://schemas.microsoft.com/office/drawing/2018/hyperlinkcolor" val="tx"/>
                    </a:ext>
                  </a:extLst>
                </a:hlinkClick>
              </a:rPr>
              <a:t>eco-duurzame initiatieven </a:t>
            </a:r>
            <a:r>
              <a:rPr lang="en-US" sz="2000" dirty="0">
                <a:solidFill>
                  <a:srgbClr val="494949"/>
                </a:solidFill>
              </a:rPr>
              <a:t>omvatten het stimuleren van biodiversiteit, het bijhouden van energieverbruik, het verbieden van plastic en pesticiden, geen voedselverspilling, speciale vijvers voor wilde dieren, scharrelkippen en het inkopen van voedsel bij lokale leveranciers. </a:t>
            </a:r>
          </a:p>
          <a:p>
            <a:endParaRPr lang="en-IE" sz="2000" dirty="0">
              <a:solidFill>
                <a:srgbClr val="494949"/>
              </a:solidFill>
            </a:endParaRPr>
          </a:p>
        </p:txBody>
      </p:sp>
      <p:pic>
        <p:nvPicPr>
          <p:cNvPr id="19" name="Picture 18">
            <a:extLst>
              <a:ext uri="{FF2B5EF4-FFF2-40B4-BE49-F238E27FC236}">
                <a16:creationId xmlns:a16="http://schemas.microsoft.com/office/drawing/2014/main" id="{1312C0CC-8E72-59FD-5476-C68E6BF54383}"/>
              </a:ext>
            </a:extLst>
          </p:cNvPr>
          <p:cNvPicPr>
            <a:picLocks noChangeAspect="1"/>
          </p:cNvPicPr>
          <p:nvPr/>
        </p:nvPicPr>
        <p:blipFill>
          <a:blip r:embed="rId4"/>
          <a:stretch>
            <a:fillRect/>
          </a:stretch>
        </p:blipFill>
        <p:spPr>
          <a:xfrm>
            <a:off x="0" y="63955"/>
            <a:ext cx="8105775" cy="3735014"/>
          </a:xfrm>
          <a:prstGeom prst="rect">
            <a:avLst/>
          </a:prstGeom>
        </p:spPr>
      </p:pic>
      <p:sp>
        <p:nvSpPr>
          <p:cNvPr id="20" name="TextBox 19">
            <a:extLst>
              <a:ext uri="{FF2B5EF4-FFF2-40B4-BE49-F238E27FC236}">
                <a16:creationId xmlns:a16="http://schemas.microsoft.com/office/drawing/2014/main" id="{CCCF2BB2-0DD5-03A8-3528-4274A63C47B2}"/>
              </a:ext>
            </a:extLst>
          </p:cNvPr>
          <p:cNvSpPr txBox="1"/>
          <p:nvPr/>
        </p:nvSpPr>
        <p:spPr>
          <a:xfrm>
            <a:off x="8105775" y="3511887"/>
            <a:ext cx="3295650" cy="338554"/>
          </a:xfrm>
          <a:prstGeom prst="rect">
            <a:avLst/>
          </a:prstGeom>
          <a:noFill/>
        </p:spPr>
        <p:txBody>
          <a:bodyPr wrap="square" rtlCol="0">
            <a:spAutoFit/>
          </a:bodyPr>
          <a:lstStyle/>
          <a:p>
            <a:r>
              <a:rPr lang="en-IE" sz="1600" dirty="0">
                <a:hlinkClick r:id="rId5"/>
              </a:rPr>
              <a:t>Afbeeldingen van Booking.com</a:t>
            </a:r>
            <a:endParaRPr lang="en-IE" sz="1600" dirty="0"/>
          </a:p>
        </p:txBody>
      </p:sp>
      <p:sp>
        <p:nvSpPr>
          <p:cNvPr id="4" name="TextBox 3">
            <a:extLst>
              <a:ext uri="{FF2B5EF4-FFF2-40B4-BE49-F238E27FC236}">
                <a16:creationId xmlns:a16="http://schemas.microsoft.com/office/drawing/2014/main" id="{E5C80994-0666-5F65-EBF9-6FA6CC2653C9}"/>
              </a:ext>
            </a:extLst>
          </p:cNvPr>
          <p:cNvSpPr txBox="1"/>
          <p:nvPr/>
        </p:nvSpPr>
        <p:spPr>
          <a:xfrm>
            <a:off x="8105775" y="1285131"/>
            <a:ext cx="3012281" cy="769441"/>
          </a:xfrm>
          <a:prstGeom prst="rect">
            <a:avLst/>
          </a:prstGeom>
          <a:noFill/>
        </p:spPr>
        <p:txBody>
          <a:bodyPr wrap="square">
            <a:spAutoFit/>
          </a:bodyPr>
          <a:lstStyle/>
          <a:p>
            <a:pPr algn="ctr"/>
            <a:r>
              <a:rPr lang="en-US" sz="4400" b="1" dirty="0">
                <a:solidFill>
                  <a:srgbClr val="E96751"/>
                </a:solidFill>
              </a:rPr>
              <a:t>Casestudy </a:t>
            </a:r>
            <a:endParaRPr lang="en-IE" sz="4400" b="1" dirty="0"/>
          </a:p>
        </p:txBody>
      </p:sp>
    </p:spTree>
    <p:extLst>
      <p:ext uri="{BB962C8B-B14F-4D97-AF65-F5344CB8AC3E}">
        <p14:creationId xmlns:p14="http://schemas.microsoft.com/office/powerpoint/2010/main" val="19094855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23C50D43-D481-5907-D48D-8A951C0ACC69}"/>
              </a:ext>
            </a:extLst>
          </p:cNvPr>
          <p:cNvSpPr>
            <a:spLocks noGrp="1"/>
          </p:cNvSpPr>
          <p:nvPr>
            <p:ph type="body" sz="quarter" idx="18"/>
          </p:nvPr>
        </p:nvSpPr>
        <p:spPr>
          <a:xfrm>
            <a:off x="603353" y="1204926"/>
            <a:ext cx="6948488" cy="3499183"/>
          </a:xfrm>
        </p:spPr>
        <p:txBody>
          <a:bodyPr/>
          <a:lstStyle/>
          <a:p>
            <a:pPr>
              <a:spcAft>
                <a:spcPts val="600"/>
              </a:spcAft>
            </a:pPr>
            <a:r>
              <a:rPr lang="en-US" sz="2100" b="1" dirty="0"/>
              <a:t>The Barn is een cottage </a:t>
            </a:r>
            <a:r>
              <a:rPr lang="en-US" sz="2100" b="1" dirty="0" err="1"/>
              <a:t>met twee verdiepingen, </a:t>
            </a:r>
            <a:r>
              <a:rPr lang="en-US" sz="2100" b="1" dirty="0"/>
              <a:t>gebouwd op de plek waar vroeger een oude opslagschuur op het erf stond.</a:t>
            </a:r>
          </a:p>
          <a:p>
            <a:pPr marL="342900" indent="-342900">
              <a:spcAft>
                <a:spcPts val="600"/>
              </a:spcAft>
              <a:buFont typeface="Wingdings" panose="05000000000000000000" pitchFamily="2" charset="2"/>
              <a:buChar char="v"/>
            </a:pPr>
            <a:r>
              <a:rPr lang="en-US" sz="2100" dirty="0"/>
              <a:t>Bij het ontwerp van het gebouw en de infrastructuur is rekening gehouden met het </a:t>
            </a:r>
            <a:r>
              <a:rPr lang="en-US" sz="2100" b="1" dirty="0"/>
              <a:t>natuurlijke landschap </a:t>
            </a:r>
            <a:r>
              <a:rPr lang="en-US" sz="2100" dirty="0"/>
              <a:t>en het erfgoed. De buitenkant van het gebouw is </a:t>
            </a:r>
            <a:r>
              <a:rPr lang="en-US" sz="2100" b="1" dirty="0"/>
              <a:t>bekleed met witgekalkte houten panelen </a:t>
            </a:r>
            <a:r>
              <a:rPr lang="en-US" sz="2100" dirty="0"/>
              <a:t>en </a:t>
            </a:r>
            <a:r>
              <a:rPr lang="en-US" sz="2100" b="1" dirty="0"/>
              <a:t>vulkanische stenen tegels. </a:t>
            </a:r>
          </a:p>
          <a:p>
            <a:pPr marL="342900" indent="-342900">
              <a:spcAft>
                <a:spcPts val="600"/>
              </a:spcAft>
              <a:buFont typeface="Wingdings" panose="05000000000000000000" pitchFamily="2" charset="2"/>
              <a:buChar char="v"/>
            </a:pPr>
            <a:r>
              <a:rPr lang="en-US" sz="2100" dirty="0"/>
              <a:t>Er is gebruikgemaakt van </a:t>
            </a:r>
            <a:r>
              <a:rPr lang="en-US" sz="2100" b="1" dirty="0"/>
              <a:t>lokale materialen </a:t>
            </a:r>
            <a:r>
              <a:rPr lang="en-US" sz="2100" dirty="0"/>
              <a:t>en een duurzaam ontwerp, waarbij </a:t>
            </a:r>
            <a:r>
              <a:rPr lang="en-US" sz="2100" b="1" dirty="0"/>
              <a:t>inheemse planten </a:t>
            </a:r>
            <a:r>
              <a:rPr lang="en-US" sz="2100" dirty="0"/>
              <a:t>zijn gebruikt voor de landschapsarchitectuur. Elke kamer is ingericht met </a:t>
            </a:r>
            <a:r>
              <a:rPr lang="en-US" sz="2100" b="1" dirty="0"/>
              <a:t>lokale producten </a:t>
            </a:r>
            <a:r>
              <a:rPr lang="en-US" sz="2100" dirty="0"/>
              <a:t>en meubels.</a:t>
            </a:r>
          </a:p>
          <a:p>
            <a:pPr marL="342900" indent="-342900">
              <a:spcAft>
                <a:spcPts val="600"/>
              </a:spcAft>
              <a:buFont typeface="Wingdings" panose="05000000000000000000" pitchFamily="2" charset="2"/>
              <a:buChar char="v"/>
            </a:pPr>
            <a:r>
              <a:rPr lang="en-US" sz="2100" dirty="0"/>
              <a:t>Deze </a:t>
            </a:r>
            <a:r>
              <a:rPr lang="en-US" sz="2100" b="1" dirty="0"/>
              <a:t>slaapkamer heeft twee ramen op het zuiden</a:t>
            </a:r>
            <a:r>
              <a:rPr lang="en-US" sz="2100" dirty="0"/>
              <a:t>, met uitzicht op het platteland en de oceaan daarachter. </a:t>
            </a:r>
          </a:p>
          <a:p>
            <a:pPr marL="342900" indent="-342900">
              <a:spcAft>
                <a:spcPts val="600"/>
              </a:spcAft>
              <a:buFont typeface="Wingdings" panose="05000000000000000000" pitchFamily="2" charset="2"/>
              <a:buChar char="v"/>
            </a:pPr>
            <a:r>
              <a:rPr lang="en-US" sz="2100" dirty="0"/>
              <a:t>Het matras is </a:t>
            </a:r>
            <a:r>
              <a:rPr lang="en-US" sz="2100" b="1" dirty="0"/>
              <a:t>gemaakt van volledig natuurlijke materialen </a:t>
            </a:r>
            <a:r>
              <a:rPr lang="en-US" sz="2100" dirty="0"/>
              <a:t>en luxe beddengoed om de lichaamstemperatuur te helpen reguleren. </a:t>
            </a:r>
          </a:p>
          <a:p>
            <a:pPr marL="342900" indent="-342900">
              <a:spcAft>
                <a:spcPts val="600"/>
              </a:spcAft>
              <a:buFont typeface="Wingdings" panose="05000000000000000000" pitchFamily="2" charset="2"/>
              <a:buChar char="v"/>
            </a:pPr>
            <a:r>
              <a:rPr lang="en-US" sz="2100" dirty="0"/>
              <a:t>Het </a:t>
            </a:r>
            <a:r>
              <a:rPr lang="en-US" sz="2100" b="1" dirty="0"/>
              <a:t>meubilair </a:t>
            </a:r>
            <a:r>
              <a:rPr lang="en-US" sz="2100" dirty="0"/>
              <a:t>bestaat uit een houten eettafel met ruwe randen</a:t>
            </a:r>
            <a:r>
              <a:rPr lang="en-US" sz="2100" b="1" dirty="0"/>
              <a:t>,</a:t>
            </a:r>
            <a:r>
              <a:rPr lang="en-US" sz="2100" dirty="0"/>
              <a:t> gemaakt door een </a:t>
            </a:r>
            <a:r>
              <a:rPr lang="en-US" sz="2100" b="1" dirty="0"/>
              <a:t>lokale ambachtsman, </a:t>
            </a:r>
            <a:r>
              <a:rPr lang="en-US" sz="2100" dirty="0"/>
              <a:t>en een dressoir van </a:t>
            </a:r>
            <a:r>
              <a:rPr lang="en-US" sz="2100" b="1" dirty="0"/>
              <a:t>gerecycled hout, </a:t>
            </a:r>
            <a:r>
              <a:rPr lang="en-US" sz="2100" dirty="0"/>
              <a:t>gemaakt door een </a:t>
            </a:r>
            <a:r>
              <a:rPr lang="en-US" sz="2100" b="1" dirty="0"/>
              <a:t>lokale sociale onderneming</a:t>
            </a:r>
            <a:r>
              <a:rPr lang="en-US" sz="2100" dirty="0"/>
              <a:t>.</a:t>
            </a:r>
          </a:p>
          <a:p>
            <a:pPr>
              <a:spcAft>
                <a:spcPts val="600"/>
              </a:spcAft>
            </a:pPr>
            <a:r>
              <a:rPr lang="en-US" sz="2100" dirty="0"/>
              <a:t> </a:t>
            </a:r>
          </a:p>
          <a:p>
            <a:pPr>
              <a:spcAft>
                <a:spcPts val="600"/>
              </a:spcAft>
            </a:pPr>
            <a:endParaRPr lang="en-IE" sz="2100" dirty="0"/>
          </a:p>
        </p:txBody>
      </p:sp>
      <p:sp>
        <p:nvSpPr>
          <p:cNvPr id="8" name="Text Placeholder 7">
            <a:extLst>
              <a:ext uri="{FF2B5EF4-FFF2-40B4-BE49-F238E27FC236}">
                <a16:creationId xmlns:a16="http://schemas.microsoft.com/office/drawing/2014/main" id="{C65AA364-AA0A-CBFE-9DF8-B35AFDA54981}"/>
              </a:ext>
            </a:extLst>
          </p:cNvPr>
          <p:cNvSpPr>
            <a:spLocks noGrp="1"/>
          </p:cNvSpPr>
          <p:nvPr>
            <p:ph type="body" sz="quarter" idx="16"/>
          </p:nvPr>
        </p:nvSpPr>
        <p:spPr>
          <a:xfrm>
            <a:off x="603353" y="131938"/>
            <a:ext cx="10614687" cy="803654"/>
          </a:xfrm>
        </p:spPr>
        <p:txBody>
          <a:bodyPr/>
          <a:lstStyle/>
          <a:p>
            <a:r>
              <a:rPr lang="en-IE" sz="3000" dirty="0">
                <a:solidFill>
                  <a:srgbClr val="E96751"/>
                </a:solidFill>
              </a:rPr>
              <a:t>Wow-factor! </a:t>
            </a:r>
            <a:r>
              <a:rPr lang="en-IE" sz="3000" dirty="0"/>
              <a:t>Solar Branco, Sao Miguel, Azoren</a:t>
            </a:r>
          </a:p>
        </p:txBody>
      </p:sp>
      <p:sp>
        <p:nvSpPr>
          <p:cNvPr id="10" name="Text Placeholder 9">
            <a:extLst>
              <a:ext uri="{FF2B5EF4-FFF2-40B4-BE49-F238E27FC236}">
                <a16:creationId xmlns:a16="http://schemas.microsoft.com/office/drawing/2014/main" id="{6FD68F61-1008-8CDA-4B5F-56B856C03385}"/>
              </a:ext>
            </a:extLst>
          </p:cNvPr>
          <p:cNvSpPr>
            <a:spLocks noGrp="1"/>
          </p:cNvSpPr>
          <p:nvPr>
            <p:ph type="body" sz="quarter" idx="19"/>
          </p:nvPr>
        </p:nvSpPr>
        <p:spPr>
          <a:xfrm>
            <a:off x="603353" y="655802"/>
            <a:ext cx="10614687" cy="803654"/>
          </a:xfrm>
        </p:spPr>
        <p:txBody>
          <a:bodyPr/>
          <a:lstStyle/>
          <a:p>
            <a:r>
              <a:rPr lang="en-IE" dirty="0"/>
              <a:t>Overwegingen bij ecologisch bouwen en plannen – </a:t>
            </a:r>
            <a:r>
              <a:rPr lang="en-IE" b="0" dirty="0">
                <a:solidFill>
                  <a:srgbClr val="E96751"/>
                </a:solidFill>
                <a:hlinkClick r:id="rId2">
                  <a:extLst>
                    <a:ext uri="{A12FA001-AC4F-418D-AE19-62706E023703}">
                      <ahyp:hlinkClr xmlns:ahyp="http://schemas.microsoft.com/office/drawing/2018/hyperlinkcolor" val="tx"/>
                    </a:ext>
                  </a:extLst>
                </a:hlinkClick>
              </a:rPr>
              <a:t>Voorbeeld 'The Barn'</a:t>
            </a:r>
            <a:endParaRPr lang="en-IE" b="0" dirty="0">
              <a:solidFill>
                <a:srgbClr val="E96751"/>
              </a:solidFill>
            </a:endParaRPr>
          </a:p>
        </p:txBody>
      </p:sp>
      <p:pic>
        <p:nvPicPr>
          <p:cNvPr id="2050" name="Picture 2" descr="a view from the door of a house with a tree at Solar Branco Eco Estate in Ponta Delgada">
            <a:extLst>
              <a:ext uri="{FF2B5EF4-FFF2-40B4-BE49-F238E27FC236}">
                <a16:creationId xmlns:a16="http://schemas.microsoft.com/office/drawing/2014/main" id="{9BF13C9E-3DEF-813C-2D2A-C31356DBE8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86650" y="1249538"/>
            <a:ext cx="4546615" cy="3409961"/>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4498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777F6-978F-71B4-E320-90A2C361BA9C}"/>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C572F0BF-61CE-BDDA-0643-09B5F5247245}"/>
              </a:ext>
            </a:extLst>
          </p:cNvPr>
          <p:cNvSpPr>
            <a:spLocks noGrp="1"/>
          </p:cNvSpPr>
          <p:nvPr>
            <p:ph type="body" sz="quarter" idx="18"/>
          </p:nvPr>
        </p:nvSpPr>
        <p:spPr>
          <a:xfrm>
            <a:off x="603353" y="1451694"/>
            <a:ext cx="6483247" cy="3499183"/>
          </a:xfrm>
        </p:spPr>
        <p:txBody>
          <a:bodyPr/>
          <a:lstStyle/>
          <a:p>
            <a:pPr marL="342900" indent="-342900">
              <a:spcAft>
                <a:spcPts val="600"/>
              </a:spcAft>
              <a:buFont typeface="Wingdings" panose="05000000000000000000" pitchFamily="2" charset="2"/>
              <a:buChar char="v"/>
            </a:pPr>
            <a:r>
              <a:rPr lang="en-US" dirty="0"/>
              <a:t> De </a:t>
            </a:r>
            <a:r>
              <a:rPr lang="en-US" b="1" dirty="0"/>
              <a:t>koelkast </a:t>
            </a:r>
            <a:r>
              <a:rPr lang="en-US" dirty="0"/>
              <a:t>wordt dagelijks aangevuld met gratis lokale bieren, frisdranken en water.</a:t>
            </a:r>
          </a:p>
          <a:p>
            <a:pPr marL="342900" indent="-342900">
              <a:spcAft>
                <a:spcPts val="600"/>
              </a:spcAft>
              <a:buFont typeface="Wingdings" panose="05000000000000000000" pitchFamily="2" charset="2"/>
              <a:buChar char="v"/>
            </a:pPr>
            <a:r>
              <a:rPr lang="en-US" dirty="0"/>
              <a:t>De </a:t>
            </a:r>
            <a:r>
              <a:rPr lang="en-US" b="1" dirty="0"/>
              <a:t>badkamer </a:t>
            </a:r>
            <a:r>
              <a:rPr lang="en-US" dirty="0"/>
              <a:t>is voorzien van hoogwaardige armaturen en afgewerkt met </a:t>
            </a:r>
            <a:r>
              <a:rPr lang="en-US" b="1" dirty="0"/>
              <a:t>handgemaakte Portugese tegels </a:t>
            </a:r>
            <a:r>
              <a:rPr lang="en-US" dirty="0"/>
              <a:t>in een roze tint, een verwijzing naar de varkens die ooit naast The Barn leefden.</a:t>
            </a:r>
          </a:p>
          <a:p>
            <a:pPr marL="342900" indent="-342900">
              <a:spcAft>
                <a:spcPts val="600"/>
              </a:spcAft>
              <a:buFont typeface="Wingdings" panose="05000000000000000000" pitchFamily="2" charset="2"/>
              <a:buChar char="v"/>
            </a:pPr>
            <a:r>
              <a:rPr lang="en-US" b="1" dirty="0"/>
              <a:t> Milieuvriendelijke details </a:t>
            </a:r>
            <a:r>
              <a:rPr lang="en-US" dirty="0"/>
              <a:t>zoals </a:t>
            </a:r>
            <a:r>
              <a:rPr lang="en-US" b="1" dirty="0"/>
              <a:t>zonne-energie, recycling </a:t>
            </a:r>
            <a:r>
              <a:rPr lang="en-US" dirty="0"/>
              <a:t>en </a:t>
            </a:r>
            <a:r>
              <a:rPr lang="en-US" b="1" dirty="0"/>
              <a:t>gecontroleerd individueel elektriciteitsverbruik</a:t>
            </a:r>
            <a:r>
              <a:rPr lang="en-US" dirty="0"/>
              <a:t>.</a:t>
            </a:r>
          </a:p>
          <a:p>
            <a:pPr marL="342900" indent="-342900">
              <a:spcAft>
                <a:spcPts val="600"/>
              </a:spcAft>
              <a:buFont typeface="Wingdings" panose="05000000000000000000" pitchFamily="2" charset="2"/>
              <a:buChar char="v"/>
            </a:pPr>
            <a:r>
              <a:rPr lang="en-US" b="1" dirty="0"/>
              <a:t>Donaties </a:t>
            </a:r>
            <a:r>
              <a:rPr lang="en-US" dirty="0"/>
              <a:t>uit de verkoop van gin gaan naar de walvissen in de oceaan bij de Azoren. </a:t>
            </a:r>
          </a:p>
          <a:p>
            <a:pPr marL="342900" indent="-342900">
              <a:spcAft>
                <a:spcPts val="600"/>
              </a:spcAft>
              <a:buFont typeface="Wingdings" panose="05000000000000000000" pitchFamily="2" charset="2"/>
              <a:buChar char="v"/>
            </a:pPr>
            <a:r>
              <a:rPr lang="en-US" dirty="0"/>
              <a:t>Samenwerking met </a:t>
            </a:r>
            <a:r>
              <a:rPr lang="en-US" b="1" dirty="0"/>
              <a:t>lokale ondernemers </a:t>
            </a:r>
            <a:r>
              <a:rPr lang="en-US" dirty="0"/>
              <a:t>en gidsen zorgt voor een </a:t>
            </a:r>
            <a:r>
              <a:rPr lang="en-US" b="1" dirty="0"/>
              <a:t>meeslepende, lokale, culturele ervaring.</a:t>
            </a:r>
          </a:p>
          <a:p>
            <a:pPr marL="342900" indent="-342900">
              <a:spcAft>
                <a:spcPts val="600"/>
              </a:spcAft>
              <a:buFont typeface="Wingdings" panose="05000000000000000000" pitchFamily="2" charset="2"/>
              <a:buChar char="v"/>
            </a:pPr>
            <a:r>
              <a:rPr lang="en-US" dirty="0"/>
              <a:t>Deel informatie met gasten over hoe ze </a:t>
            </a:r>
            <a:r>
              <a:rPr lang="en-US" b="1" dirty="0"/>
              <a:t>op een duurzame manier van het eiland en de natuur van de Azoren kunnen genieten.</a:t>
            </a:r>
          </a:p>
          <a:p>
            <a:pPr marL="342900" indent="-342900">
              <a:spcAft>
                <a:spcPts val="600"/>
              </a:spcAft>
              <a:buFont typeface="Wingdings" panose="05000000000000000000" pitchFamily="2" charset="2"/>
              <a:buChar char="v"/>
            </a:pPr>
            <a:endParaRPr lang="en-US" dirty="0"/>
          </a:p>
          <a:p>
            <a:pPr>
              <a:spcAft>
                <a:spcPts val="600"/>
              </a:spcAft>
            </a:pPr>
            <a:endParaRPr lang="en-IE" dirty="0"/>
          </a:p>
        </p:txBody>
      </p:sp>
      <p:sp>
        <p:nvSpPr>
          <p:cNvPr id="8" name="Text Placeholder 7">
            <a:extLst>
              <a:ext uri="{FF2B5EF4-FFF2-40B4-BE49-F238E27FC236}">
                <a16:creationId xmlns:a16="http://schemas.microsoft.com/office/drawing/2014/main" id="{38ED28D3-E5D0-251B-C259-4BA9145CD267}"/>
              </a:ext>
            </a:extLst>
          </p:cNvPr>
          <p:cNvSpPr>
            <a:spLocks noGrp="1"/>
          </p:cNvSpPr>
          <p:nvPr>
            <p:ph type="body" sz="quarter" idx="16"/>
          </p:nvPr>
        </p:nvSpPr>
        <p:spPr>
          <a:xfrm>
            <a:off x="603353" y="131938"/>
            <a:ext cx="10614687" cy="803654"/>
          </a:xfrm>
        </p:spPr>
        <p:txBody>
          <a:bodyPr/>
          <a:lstStyle/>
          <a:p>
            <a:r>
              <a:rPr lang="en-IE" sz="3000">
                <a:solidFill>
                  <a:srgbClr val="E96751"/>
                </a:solidFill>
              </a:rPr>
              <a:t>Wow-factor! </a:t>
            </a:r>
            <a:r>
              <a:rPr lang="en-IE" sz="3000"/>
              <a:t>Solar Branco, Sao Miguel, Azoren</a:t>
            </a:r>
            <a:endParaRPr lang="en-IE" sz="3000" dirty="0"/>
          </a:p>
        </p:txBody>
      </p:sp>
      <p:sp>
        <p:nvSpPr>
          <p:cNvPr id="10" name="Text Placeholder 9">
            <a:extLst>
              <a:ext uri="{FF2B5EF4-FFF2-40B4-BE49-F238E27FC236}">
                <a16:creationId xmlns:a16="http://schemas.microsoft.com/office/drawing/2014/main" id="{6DDE7C99-C034-E18D-C402-7BCB590A020E}"/>
              </a:ext>
            </a:extLst>
          </p:cNvPr>
          <p:cNvSpPr>
            <a:spLocks noGrp="1"/>
          </p:cNvSpPr>
          <p:nvPr>
            <p:ph type="body" sz="quarter" idx="19"/>
          </p:nvPr>
        </p:nvSpPr>
        <p:spPr>
          <a:xfrm>
            <a:off x="603353" y="655802"/>
            <a:ext cx="10614687" cy="803654"/>
          </a:xfrm>
        </p:spPr>
        <p:txBody>
          <a:bodyPr/>
          <a:lstStyle/>
          <a:p>
            <a:r>
              <a:rPr lang="en-IE"/>
              <a:t>Overwegingen bij ecologisch bouwen en plannen – </a:t>
            </a:r>
            <a:r>
              <a:rPr lang="en-IE" b="0">
                <a:solidFill>
                  <a:srgbClr val="E96751"/>
                </a:solidFill>
                <a:hlinkClick r:id="rId2">
                  <a:extLst>
                    <a:ext uri="{A12FA001-AC4F-418D-AE19-62706E023703}">
                      <ahyp:hlinkClr xmlns:ahyp="http://schemas.microsoft.com/office/drawing/2018/hyperlinkcolor" val="tx"/>
                    </a:ext>
                  </a:extLst>
                </a:hlinkClick>
              </a:rPr>
              <a:t>voorbeeld 'The Barn'</a:t>
            </a:r>
            <a:endParaRPr lang="en-IE" b="0" dirty="0">
              <a:solidFill>
                <a:srgbClr val="E96751"/>
              </a:solidFill>
            </a:endParaRPr>
          </a:p>
        </p:txBody>
      </p:sp>
      <p:pic>
        <p:nvPicPr>
          <p:cNvPr id="1026" name="Picture 2" descr="a palm tree and a walkway in front of a building at Solar Branco Eco Estate in Ponta Delgada">
            <a:extLst>
              <a:ext uri="{FF2B5EF4-FFF2-40B4-BE49-F238E27FC236}">
                <a16:creationId xmlns:a16="http://schemas.microsoft.com/office/drawing/2014/main" id="{E7C3234A-D569-82E1-1864-89DBAE4749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6600" y="2287821"/>
            <a:ext cx="4675445" cy="3118485"/>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27129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130370A-CEB3-ED8B-0139-DC580192212A}"/>
              </a:ext>
            </a:extLst>
          </p:cNvPr>
          <p:cNvPicPr>
            <a:picLocks noChangeAspect="1"/>
          </p:cNvPicPr>
          <p:nvPr/>
        </p:nvPicPr>
        <p:blipFill>
          <a:blip r:embed="rId2"/>
          <a:stretch>
            <a:fillRect/>
          </a:stretch>
        </p:blipFill>
        <p:spPr>
          <a:xfrm>
            <a:off x="0" y="967282"/>
            <a:ext cx="12192000" cy="4923436"/>
          </a:xfrm>
          <a:prstGeom prst="rect">
            <a:avLst/>
          </a:prstGeom>
        </p:spPr>
      </p:pic>
    </p:spTree>
    <p:extLst>
      <p:ext uri="{BB962C8B-B14F-4D97-AF65-F5344CB8AC3E}">
        <p14:creationId xmlns:p14="http://schemas.microsoft.com/office/powerpoint/2010/main" val="12723641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1159271C-3B4A-565D-CB1A-6F6114269A9D}"/>
              </a:ext>
            </a:extLst>
          </p:cNvPr>
          <p:cNvSpPr txBox="1"/>
          <p:nvPr/>
        </p:nvSpPr>
        <p:spPr>
          <a:xfrm>
            <a:off x="191574" y="3787259"/>
            <a:ext cx="5238750" cy="646331"/>
          </a:xfrm>
          <a:prstGeom prst="rect">
            <a:avLst/>
          </a:prstGeom>
          <a:noFill/>
        </p:spPr>
        <p:txBody>
          <a:bodyPr wrap="square">
            <a:spAutoFit/>
          </a:bodyPr>
          <a:lstStyle/>
          <a:p>
            <a:r>
              <a:rPr lang="en-IE" dirty="0">
                <a:solidFill>
                  <a:srgbClr val="E96751"/>
                </a:solidFill>
                <a:hlinkClick r:id="rId2">
                  <a:extLst>
                    <a:ext uri="{A12FA001-AC4F-418D-AE19-62706E023703}">
                      <ahyp:hlinkClr xmlns:ahyp="http://schemas.microsoft.com/office/drawing/2018/hyperlinkcolor" val="tx"/>
                    </a:ext>
                  </a:extLst>
                </a:hlinkClick>
              </a:rPr>
              <a:t>https://www.cntraveller.com/hotels/solar-branco-eco-estate</a:t>
            </a:r>
            <a:r>
              <a:rPr lang="en-IE" dirty="0">
                <a:solidFill>
                  <a:srgbClr val="E96751"/>
                </a:solidFill>
              </a:rPr>
              <a:t> </a:t>
            </a:r>
          </a:p>
        </p:txBody>
      </p:sp>
      <p:sp>
        <p:nvSpPr>
          <p:cNvPr id="8" name="TextBox 7">
            <a:extLst>
              <a:ext uri="{FF2B5EF4-FFF2-40B4-BE49-F238E27FC236}">
                <a16:creationId xmlns:a16="http://schemas.microsoft.com/office/drawing/2014/main" id="{AD32B89E-994A-7B95-124C-F99247E33610}"/>
              </a:ext>
            </a:extLst>
          </p:cNvPr>
          <p:cNvSpPr txBox="1"/>
          <p:nvPr/>
        </p:nvSpPr>
        <p:spPr>
          <a:xfrm>
            <a:off x="191574" y="2083793"/>
            <a:ext cx="5087424" cy="1785104"/>
          </a:xfrm>
          <a:prstGeom prst="rect">
            <a:avLst/>
          </a:prstGeom>
          <a:noFill/>
        </p:spPr>
        <p:txBody>
          <a:bodyPr wrap="square">
            <a:spAutoFit/>
          </a:bodyPr>
          <a:lstStyle/>
          <a:p>
            <a:r>
              <a:rPr lang="en-US" sz="2200" b="1" dirty="0">
                <a:solidFill>
                  <a:srgbClr val="494949"/>
                </a:solidFill>
              </a:rPr>
              <a:t>Wow-factor: </a:t>
            </a:r>
            <a:r>
              <a:rPr lang="en-US" sz="2200" dirty="0">
                <a:solidFill>
                  <a:srgbClr val="494949"/>
                </a:solidFill>
              </a:rPr>
              <a:t>uitzicht op het platteland, dagelijkse uitnodiging voor Gin </a:t>
            </a:r>
            <a:r>
              <a:rPr lang="en-US" sz="2200" dirty="0" err="1">
                <a:solidFill>
                  <a:srgbClr val="494949"/>
                </a:solidFill>
              </a:rPr>
              <a:t>O'Clock </a:t>
            </a:r>
            <a:r>
              <a:rPr lang="en-US" sz="2200" dirty="0">
                <a:solidFill>
                  <a:srgbClr val="494949"/>
                </a:solidFill>
              </a:rPr>
              <a:t>en gratis G&amp;T, regendouche, kingsize bed, digitale gids van het eiland, conciërgeservice en eco-rapportage van het verblijf.</a:t>
            </a:r>
            <a:endParaRPr lang="en-IE" sz="2200" dirty="0">
              <a:solidFill>
                <a:srgbClr val="494949"/>
              </a:solidFill>
            </a:endParaRPr>
          </a:p>
        </p:txBody>
      </p:sp>
      <p:pic>
        <p:nvPicPr>
          <p:cNvPr id="3074" name="Picture 2" descr="a bar with a lot of bottles of alcohol at Solar Branco Eco Estate in Ponta Delgada">
            <a:extLst>
              <a:ext uri="{FF2B5EF4-FFF2-40B4-BE49-F238E27FC236}">
                <a16:creationId xmlns:a16="http://schemas.microsoft.com/office/drawing/2014/main" id="{2C1FA75C-8059-EFA8-9BE0-E654943B38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9414" y="170378"/>
            <a:ext cx="4348421" cy="2900363"/>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3076" name="Picture 4" descr="a building with a stone wall with a window at Solar Branco Eco Estate in Ponta Delgada">
            <a:extLst>
              <a:ext uri="{FF2B5EF4-FFF2-40B4-BE49-F238E27FC236}">
                <a16:creationId xmlns:a16="http://schemas.microsoft.com/office/drawing/2014/main" id="{94BA8777-34EC-1F78-F885-909E60C10D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3624" y="2818468"/>
            <a:ext cx="4876801" cy="3252788"/>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4992938"/>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25438BB-D121-4BF1-B716-04BE82DBA2AF}"/>
</file>

<file path=customXml/itemProps2.xml><?xml version="1.0" encoding="utf-8"?>
<ds:datastoreItem xmlns:ds="http://schemas.openxmlformats.org/officeDocument/2006/customXml" ds:itemID="{B5460CBA-A8C5-49C1-A021-55208F8FB15E}"/>
</file>

<file path=customXml/itemProps3.xml><?xml version="1.0" encoding="utf-8"?>
<ds:datastoreItem xmlns:ds="http://schemas.openxmlformats.org/officeDocument/2006/customXml" ds:itemID="{987E1B72-BCB7-4571-A4C3-9514B623E7CA}"/>
</file>

<file path=docProps/app.xml><?xml version="1.0" encoding="utf-8"?>
<Properties xmlns="http://schemas.openxmlformats.org/officeDocument/2006/extended-properties" xmlns:vt="http://schemas.openxmlformats.org/officeDocument/2006/docPropsVTypes">
  <TotalTime>14569</TotalTime>
  <Words>604</Words>
  <Application>Microsoft Office PowerPoint</Application>
  <PresentationFormat>Widescreen</PresentationFormat>
  <Paragraphs>41</Paragraphs>
  <Slides>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Aptos</vt:lpstr>
      <vt:lpstr>Arial</vt:lpstr>
      <vt:lpstr>Calibri</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docId:41DF7F0A456F84D74BBC8F2689E4A9E4</cp:keywords>
  <cp:lastModifiedBy>Radu Mihailescu</cp:lastModifiedBy>
  <cp:revision>411</cp:revision>
  <dcterms:created xsi:type="dcterms:W3CDTF">2020-10-14T13:32:04Z</dcterms:created>
  <dcterms:modified xsi:type="dcterms:W3CDTF">2026-02-11T16:17:53Z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