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10" r:id="rId3"/>
    <p:sldId id="6811"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5A5A5A"/>
    <a:srgbClr val="E96751"/>
    <a:srgbClr val="494949"/>
    <a:srgbClr val="EC7C6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vogue.com/article/son-blanc-farmhouse-first-look.com"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hyperlink" Target="https://sonblancmenorca.com/" TargetMode="External"/><Relationship Id="rId7" Type="http://schemas.openxmlformats.org/officeDocument/2006/relationships/image" Target="../media/image3.png"/><Relationship Id="rId2" Type="http://schemas.openxmlformats.org/officeDocument/2006/relationships/hyperlink" Target="https://www.youtube.com/watch?v=-2ihmF1drM4" TargetMode="External"/><Relationship Id="rId1" Type="http://schemas.openxmlformats.org/officeDocument/2006/relationships/slideLayout" Target="../slideLayouts/slideLayout32.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IE" b="0" dirty="0"/>
              <a:t>Son Blanc, Menorca, Spanje</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b="1" dirty="0">
                <a:solidFill>
                  <a:srgbClr val="414141"/>
                </a:solidFill>
              </a:rPr>
              <a:t>Website </a:t>
            </a:r>
            <a:r>
              <a:rPr lang="en-US" dirty="0">
                <a:solidFill>
                  <a:srgbClr val="00B0F0"/>
                </a:solidFill>
                <a:hlinkClick r:id="rId2">
                  <a:extLst>
                    <a:ext uri="{A12FA001-AC4F-418D-AE19-62706E023703}">
                      <ahyp:hlinkClr xmlns:ahyp="http://schemas.microsoft.com/office/drawing/2018/hyperlinkcolor" val="tx"/>
                    </a:ext>
                  </a:extLst>
                </a:hlinkClick>
              </a:rPr>
              <a:t>Vogue: Binnen in Son Blanc Farmhouse, een nieuw eco-retraite op Menorca</a:t>
            </a:r>
            <a:endParaRPr lang="en-US" dirty="0">
              <a:solidFill>
                <a:srgbClr val="00B0F0"/>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IE" sz="2800" dirty="0">
                <a:solidFill>
                  <a:srgbClr val="E96751"/>
                </a:solidFill>
              </a:rPr>
              <a:t>Traditionele Menorcaanse boerderij</a:t>
            </a:r>
          </a:p>
          <a:p>
            <a:r>
              <a:rPr lang="en-IE" sz="2800" dirty="0">
                <a:solidFill>
                  <a:srgbClr val="E96751"/>
                </a:solidFill>
              </a:rPr>
              <a:t>.</a:t>
            </a:r>
          </a:p>
          <a:p>
            <a:endParaRPr lang="en-US" dirty="0">
              <a:solidFill>
                <a:srgbClr val="5A5A5A"/>
              </a:solidFill>
            </a:endParaRPr>
          </a:p>
          <a:p>
            <a:endParaRPr lang="en-IE" dirty="0">
              <a:solidFill>
                <a:srgbClr val="5A5A5A"/>
              </a:solidFill>
            </a:endParaRPr>
          </a:p>
        </p:txBody>
      </p:sp>
      <p:sp>
        <p:nvSpPr>
          <p:cNvPr id="7" name="TextBox 6">
            <a:extLst>
              <a:ext uri="{FF2B5EF4-FFF2-40B4-BE49-F238E27FC236}">
                <a16:creationId xmlns:a16="http://schemas.microsoft.com/office/drawing/2014/main" id="{7BE8570B-482E-85E7-E574-5BD909D3B26A}"/>
              </a:ext>
            </a:extLst>
          </p:cNvPr>
          <p:cNvSpPr txBox="1"/>
          <p:nvPr/>
        </p:nvSpPr>
        <p:spPr>
          <a:xfrm>
            <a:off x="7746925" y="1432788"/>
            <a:ext cx="4093142" cy="4893647"/>
          </a:xfrm>
          <a:prstGeom prst="rect">
            <a:avLst/>
          </a:prstGeom>
          <a:noFill/>
        </p:spPr>
        <p:txBody>
          <a:bodyPr wrap="square">
            <a:spAutoFit/>
          </a:bodyPr>
          <a:lstStyle/>
          <a:p>
            <a:r>
              <a:rPr lang="en-US" sz="2400" dirty="0">
                <a:solidFill>
                  <a:srgbClr val="5A5A5A"/>
                </a:solidFill>
              </a:rPr>
              <a:t>Een liefdevol </a:t>
            </a:r>
            <a:r>
              <a:rPr lang="en-US" sz="2400" b="1" dirty="0">
                <a:solidFill>
                  <a:srgbClr val="5A5A5A"/>
                </a:solidFill>
              </a:rPr>
              <a:t>gerestaureerde traditionele Menorcaanse boerderij </a:t>
            </a:r>
            <a:r>
              <a:rPr lang="en-US" sz="2400" dirty="0">
                <a:solidFill>
                  <a:srgbClr val="5A5A5A"/>
                </a:solidFill>
              </a:rPr>
              <a:t>die is omgebouwd tot een </a:t>
            </a:r>
            <a:r>
              <a:rPr lang="en-US" sz="2400" b="1" dirty="0">
                <a:solidFill>
                  <a:srgbClr val="5A5A5A"/>
                </a:solidFill>
              </a:rPr>
              <a:t>eco-hotel, </a:t>
            </a:r>
            <a:r>
              <a:rPr lang="en-US" sz="2400" dirty="0">
                <a:solidFill>
                  <a:srgbClr val="5A5A5A"/>
                </a:solidFill>
              </a:rPr>
              <a:t>ontworpen om naadloos op te gaan in het adembenemende landschap.</a:t>
            </a:r>
          </a:p>
          <a:p>
            <a:endParaRPr lang="en-US" sz="2400" dirty="0">
              <a:solidFill>
                <a:srgbClr val="5A5A5A"/>
              </a:solidFill>
            </a:endParaRPr>
          </a:p>
          <a:p>
            <a:r>
              <a:rPr lang="en-US" sz="2400" dirty="0">
                <a:solidFill>
                  <a:srgbClr val="5A5A5A"/>
                </a:solidFill>
              </a:rPr>
              <a:t>Omgebouwd tot een </a:t>
            </a:r>
            <a:r>
              <a:rPr lang="en-US" sz="2400" b="1" dirty="0">
                <a:solidFill>
                  <a:srgbClr val="5A5A5A"/>
                </a:solidFill>
              </a:rPr>
              <a:t>resort met 14 kamers </a:t>
            </a:r>
            <a:r>
              <a:rPr lang="en-US" sz="2400" dirty="0">
                <a:solidFill>
                  <a:srgbClr val="5A5A5A"/>
                </a:solidFill>
              </a:rPr>
              <a:t>door creatieve </a:t>
            </a:r>
            <a:r>
              <a:rPr lang="en-US" sz="2400" b="1" dirty="0">
                <a:solidFill>
                  <a:srgbClr val="5A5A5A"/>
                </a:solidFill>
              </a:rPr>
              <a:t>samenwerking </a:t>
            </a:r>
            <a:r>
              <a:rPr lang="en-US" sz="2400" dirty="0">
                <a:solidFill>
                  <a:srgbClr val="5A5A5A"/>
                </a:solidFill>
              </a:rPr>
              <a:t>tussen architecten en ambachtslieden, tot uiting gebracht in natuurlijke materialen zoals steen, klei, hout en textiel.</a:t>
            </a:r>
            <a:endParaRPr lang="en-US" sz="2200" dirty="0">
              <a:solidFill>
                <a:srgbClr val="5A5A5A"/>
              </a:solidFill>
            </a:endParaRPr>
          </a:p>
        </p:txBody>
      </p:sp>
      <p:pic>
        <p:nvPicPr>
          <p:cNvPr id="12" name="Picture Placeholder 11" descr="A bed in a room&#10;&#10;AI-generated content may be incorrect.">
            <a:extLst>
              <a:ext uri="{FF2B5EF4-FFF2-40B4-BE49-F238E27FC236}">
                <a16:creationId xmlns:a16="http://schemas.microsoft.com/office/drawing/2014/main" id="{BEEF330D-0543-BAE3-9400-249C741812BC}"/>
              </a:ext>
            </a:extLst>
          </p:cNvPr>
          <p:cNvPicPr>
            <a:picLocks noGrp="1" noChangeAspect="1"/>
          </p:cNvPicPr>
          <p:nvPr>
            <p:ph type="pic" sz="quarter" idx="34"/>
          </p:nvPr>
        </p:nvPicPr>
        <p:blipFill>
          <a:blip r:embed="rId4"/>
          <a:srcRect l="8003" r="8003"/>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69CD7-A8BC-0276-83C5-F8053578B3D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8EDC1809-8BA9-697A-2C44-406486B69033}"/>
              </a:ext>
            </a:extLst>
          </p:cNvPr>
          <p:cNvSpPr>
            <a:spLocks noGrp="1"/>
          </p:cNvSpPr>
          <p:nvPr>
            <p:ph type="body" sz="quarter" idx="18"/>
          </p:nvPr>
        </p:nvSpPr>
        <p:spPr>
          <a:xfrm>
            <a:off x="482257" y="1298256"/>
            <a:ext cx="5082674" cy="3499183"/>
          </a:xfrm>
        </p:spPr>
        <p:txBody>
          <a:bodyPr/>
          <a:lstStyle/>
          <a:p>
            <a:r>
              <a:rPr lang="en-US" b="1" dirty="0"/>
              <a:t>Gasten beleven </a:t>
            </a:r>
            <a:r>
              <a:rPr lang="en-US" dirty="0"/>
              <a:t>een meeslepende reis die natuur, cultuur en zelfontdekking combineert. Heerlijke maaltijden worden bereid met verse, </a:t>
            </a:r>
            <a:r>
              <a:rPr lang="en-US" b="1" dirty="0"/>
              <a:t>lokale ingrediënten die ter plaatse worden geteeld </a:t>
            </a:r>
            <a:r>
              <a:rPr lang="en-US" dirty="0"/>
              <a:t>met behulp van duurzame methoden. Neem deel aan </a:t>
            </a:r>
            <a:r>
              <a:rPr lang="en-US" b="1" dirty="0"/>
              <a:t>unieke activiteiten, </a:t>
            </a:r>
            <a:r>
              <a:rPr lang="en-US" dirty="0"/>
              <a:t>van </a:t>
            </a:r>
            <a:r>
              <a:rPr lang="en-US" b="1" dirty="0"/>
              <a:t>yoga op het gazon </a:t>
            </a:r>
            <a:r>
              <a:rPr lang="en-US" dirty="0"/>
              <a:t>tot </a:t>
            </a:r>
            <a:r>
              <a:rPr lang="en-US" b="1" dirty="0"/>
              <a:t>pottenbakworkshops </a:t>
            </a:r>
            <a:r>
              <a:rPr lang="en-US" dirty="0"/>
              <a:t>met lokale ambachtslieden. </a:t>
            </a:r>
          </a:p>
          <a:p>
            <a:endParaRPr lang="en-US" i="1" dirty="0">
              <a:solidFill>
                <a:srgbClr val="459597"/>
              </a:solidFill>
            </a:endParaRPr>
          </a:p>
          <a:p>
            <a:r>
              <a:rPr lang="en-US" sz="1600" i="1" dirty="0">
                <a:solidFill>
                  <a:srgbClr val="459597"/>
                </a:solidFill>
              </a:rPr>
              <a:t>Het reservaat is een plek om op ontdekkingstocht te gaan en in contact te komen met de natuur, jezelf en goed gezelschap. Een zintuiglijke reis om weer echt in contact te komen met wat je levendig doet voelen en de authenticiteit van dingen te waarderen.</a:t>
            </a:r>
            <a:endParaRPr lang="en-IE" sz="1600" i="1" dirty="0">
              <a:solidFill>
                <a:srgbClr val="459597"/>
              </a:solidFill>
            </a:endParaRPr>
          </a:p>
        </p:txBody>
      </p:sp>
      <p:sp>
        <p:nvSpPr>
          <p:cNvPr id="6" name="Text Placeholder 5">
            <a:extLst>
              <a:ext uri="{FF2B5EF4-FFF2-40B4-BE49-F238E27FC236}">
                <a16:creationId xmlns:a16="http://schemas.microsoft.com/office/drawing/2014/main" id="{501ED90C-F6C5-0E1A-F176-D1CB9C7D2C65}"/>
              </a:ext>
            </a:extLst>
          </p:cNvPr>
          <p:cNvSpPr>
            <a:spLocks noGrp="1"/>
          </p:cNvSpPr>
          <p:nvPr>
            <p:ph type="body" sz="quarter" idx="16"/>
          </p:nvPr>
        </p:nvSpPr>
        <p:spPr>
          <a:xfrm>
            <a:off x="417401" y="141100"/>
            <a:ext cx="7326643" cy="803654"/>
          </a:xfrm>
        </p:spPr>
        <p:txBody>
          <a:bodyPr/>
          <a:lstStyle/>
          <a:p>
            <a:r>
              <a:rPr lang="en-IE" sz="3200" dirty="0">
                <a:solidFill>
                  <a:srgbClr val="E96751"/>
                </a:solidFill>
              </a:rPr>
              <a:t>Casestudy: </a:t>
            </a:r>
            <a:r>
              <a:rPr lang="en-IE" sz="3200" b="0" dirty="0"/>
              <a:t>Son Blanc, Menorca, Spanje</a:t>
            </a:r>
          </a:p>
        </p:txBody>
      </p:sp>
      <p:sp>
        <p:nvSpPr>
          <p:cNvPr id="8" name="Text Placeholder 7">
            <a:extLst>
              <a:ext uri="{FF2B5EF4-FFF2-40B4-BE49-F238E27FC236}">
                <a16:creationId xmlns:a16="http://schemas.microsoft.com/office/drawing/2014/main" id="{D4C683EE-505B-6621-DBEA-1A4F40DA9F65}"/>
              </a:ext>
            </a:extLst>
          </p:cNvPr>
          <p:cNvSpPr>
            <a:spLocks noGrp="1"/>
          </p:cNvSpPr>
          <p:nvPr>
            <p:ph type="body" sz="quarter" idx="19"/>
          </p:nvPr>
        </p:nvSpPr>
        <p:spPr>
          <a:xfrm>
            <a:off x="417401" y="684439"/>
            <a:ext cx="6914895" cy="803654"/>
          </a:xfrm>
        </p:spPr>
        <p:txBody>
          <a:bodyPr/>
          <a:lstStyle/>
          <a:p>
            <a:r>
              <a:rPr lang="en-IE" sz="2800" b="0" dirty="0"/>
              <a:t>Traditionele Menorcaanse boerderij</a:t>
            </a:r>
            <a:endParaRPr lang="en-IE" sz="2800" b="0" dirty="0">
              <a:solidFill>
                <a:srgbClr val="E96751"/>
              </a:solidFill>
            </a:endParaRPr>
          </a:p>
        </p:txBody>
      </p:sp>
      <p:sp>
        <p:nvSpPr>
          <p:cNvPr id="11" name="TextBox 10">
            <a:extLst>
              <a:ext uri="{FF2B5EF4-FFF2-40B4-BE49-F238E27FC236}">
                <a16:creationId xmlns:a16="http://schemas.microsoft.com/office/drawing/2014/main" id="{0E490E7C-6EB4-9489-9F9F-FEA010AB1C07}"/>
              </a:ext>
            </a:extLst>
          </p:cNvPr>
          <p:cNvSpPr txBox="1"/>
          <p:nvPr/>
        </p:nvSpPr>
        <p:spPr>
          <a:xfrm>
            <a:off x="6078664" y="5834921"/>
            <a:ext cx="6096000" cy="369332"/>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https://www.youtube.com/watch?v=-2ihmF1drM4</a:t>
            </a:r>
            <a:r>
              <a:rPr lang="en-IE" dirty="0">
                <a:solidFill>
                  <a:srgbClr val="E96751"/>
                </a:solidFill>
              </a:rPr>
              <a:t> </a:t>
            </a:r>
          </a:p>
        </p:txBody>
      </p:sp>
      <p:sp>
        <p:nvSpPr>
          <p:cNvPr id="12" name="Rectangle: Rounded Corners 11">
            <a:extLst>
              <a:ext uri="{FF2B5EF4-FFF2-40B4-BE49-F238E27FC236}">
                <a16:creationId xmlns:a16="http://schemas.microsoft.com/office/drawing/2014/main" id="{CA59E9FC-ABB7-B9F1-E5DE-F8F75DC49B6B}"/>
              </a:ext>
            </a:extLst>
          </p:cNvPr>
          <p:cNvSpPr/>
          <p:nvPr/>
        </p:nvSpPr>
        <p:spPr>
          <a:xfrm>
            <a:off x="6830654" y="5097997"/>
            <a:ext cx="3354573" cy="646331"/>
          </a:xfrm>
          <a:prstGeom prst="roundRect">
            <a:avLst/>
          </a:prstGeom>
          <a:solidFill>
            <a:srgbClr val="EE4F2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dirty="0">
                <a:solidFill>
                  <a:schemeClr val="bg1"/>
                </a:solidFill>
                <a:latin typeface="Abadi" panose="020B0604020104020204" pitchFamily="34" charset="0"/>
                <a:cs typeface="Aharoni" panose="02010803020104030203" pitchFamily="2" charset="-79"/>
                <a:hlinkClick r:id="rId2">
                  <a:extLst>
                    <a:ext uri="{A12FA001-AC4F-418D-AE19-62706E023703}">
                      <ahyp:hlinkClr xmlns:ahyp="http://schemas.microsoft.com/office/drawing/2018/hyperlinkcolor" val="tx"/>
                    </a:ext>
                  </a:extLst>
                </a:hlinkClick>
              </a:rPr>
              <a:t>Klik om te bekijken</a:t>
            </a:r>
            <a:endParaRPr lang="en-IE" sz="2400" dirty="0">
              <a:solidFill>
                <a:schemeClr val="bg1"/>
              </a:solidFill>
              <a:latin typeface="Abadi" panose="020B0604020104020204" pitchFamily="34" charset="0"/>
              <a:cs typeface="Aharoni" panose="02010803020104030203" pitchFamily="2" charset="-79"/>
            </a:endParaRPr>
          </a:p>
        </p:txBody>
      </p:sp>
      <p:sp>
        <p:nvSpPr>
          <p:cNvPr id="73" name="TextBox 72">
            <a:extLst>
              <a:ext uri="{FF2B5EF4-FFF2-40B4-BE49-F238E27FC236}">
                <a16:creationId xmlns:a16="http://schemas.microsoft.com/office/drawing/2014/main" id="{1C946BDB-668B-C5EA-94F6-FF75D00F016E}"/>
              </a:ext>
            </a:extLst>
          </p:cNvPr>
          <p:cNvSpPr txBox="1"/>
          <p:nvPr/>
        </p:nvSpPr>
        <p:spPr>
          <a:xfrm>
            <a:off x="5564931" y="6238498"/>
            <a:ext cx="6096000" cy="369332"/>
          </a:xfrm>
          <a:prstGeom prst="rect">
            <a:avLst/>
          </a:prstGeom>
          <a:noFill/>
        </p:spPr>
        <p:txBody>
          <a:bodyPr wrap="square">
            <a:spAutoFit/>
          </a:bodyPr>
          <a:lstStyle/>
          <a:p>
            <a:pPr algn="ctr"/>
            <a:r>
              <a:rPr lang="en-IE" dirty="0">
                <a:solidFill>
                  <a:srgbClr val="E96751"/>
                </a:solidFill>
                <a:hlinkClick r:id="rId3">
                  <a:extLst>
                    <a:ext uri="{A12FA001-AC4F-418D-AE19-62706E023703}">
                      <ahyp:hlinkClr xmlns:ahyp="http://schemas.microsoft.com/office/drawing/2018/hyperlinkcolor" val="tx"/>
                    </a:ext>
                  </a:extLst>
                </a:hlinkClick>
              </a:rPr>
              <a:t>https://sonblancmenorca.com/</a:t>
            </a:r>
            <a:r>
              <a:rPr lang="en-IE" dirty="0">
                <a:solidFill>
                  <a:srgbClr val="E96751"/>
                </a:solidFill>
              </a:rPr>
              <a:t> </a:t>
            </a:r>
          </a:p>
        </p:txBody>
      </p:sp>
      <p:pic>
        <p:nvPicPr>
          <p:cNvPr id="2" name="Picture 1">
            <a:hlinkClick r:id="rId2"/>
            <a:extLst>
              <a:ext uri="{FF2B5EF4-FFF2-40B4-BE49-F238E27FC236}">
                <a16:creationId xmlns:a16="http://schemas.microsoft.com/office/drawing/2014/main" id="{4E4BF8D0-953D-1741-66CF-5E98E7F811B0}"/>
              </a:ext>
            </a:extLst>
          </p:cNvPr>
          <p:cNvPicPr>
            <a:picLocks noChangeAspect="1"/>
          </p:cNvPicPr>
          <p:nvPr/>
        </p:nvPicPr>
        <p:blipFill>
          <a:blip r:embed="rId4"/>
          <a:stretch>
            <a:fillRect/>
          </a:stretch>
        </p:blipFill>
        <p:spPr>
          <a:xfrm>
            <a:off x="6004861" y="1921009"/>
            <a:ext cx="4939364" cy="3015982"/>
          </a:xfrm>
          <a:prstGeom prst="rect">
            <a:avLst/>
          </a:prstGeom>
        </p:spPr>
      </p:pic>
      <p:sp>
        <p:nvSpPr>
          <p:cNvPr id="9" name="TextBox 8">
            <a:extLst>
              <a:ext uri="{FF2B5EF4-FFF2-40B4-BE49-F238E27FC236}">
                <a16:creationId xmlns:a16="http://schemas.microsoft.com/office/drawing/2014/main" id="{90FB58D2-B2BA-6E72-0818-3EF5C08A4E7D}"/>
              </a:ext>
            </a:extLst>
          </p:cNvPr>
          <p:cNvSpPr txBox="1"/>
          <p:nvPr/>
        </p:nvSpPr>
        <p:spPr>
          <a:xfrm>
            <a:off x="5459940" y="619502"/>
            <a:ext cx="6096000" cy="1061829"/>
          </a:xfrm>
          <a:prstGeom prst="rect">
            <a:avLst/>
          </a:prstGeom>
          <a:noFill/>
        </p:spPr>
        <p:txBody>
          <a:bodyPr wrap="square">
            <a:spAutoFit/>
          </a:bodyPr>
          <a:lstStyle/>
          <a:p>
            <a:pPr algn="ctr"/>
            <a:r>
              <a:rPr lang="en-US" sz="2100" i="1" dirty="0">
                <a:solidFill>
                  <a:srgbClr val="E96751"/>
                </a:solidFill>
                <a:effectLst/>
                <a:latin typeface="Azeret Mono"/>
              </a:rPr>
              <a:t>"We streven naar een duurzame levenswijze, op een gedurfde reis naar zelfvoorziening op het gebied van energie, water en voedsel, zonder daarbij in te boeten aan comfort."</a:t>
            </a:r>
            <a:endParaRPr lang="en-IE" sz="2100" i="1" dirty="0">
              <a:solidFill>
                <a:srgbClr val="E96751"/>
              </a:solidFill>
            </a:endParaRPr>
          </a:p>
        </p:txBody>
      </p:sp>
      <p:pic>
        <p:nvPicPr>
          <p:cNvPr id="3" name="Picture 2" descr="Co-funded by the European Union logo in png for web usage">
            <a:extLst>
              <a:ext uri="{FF2B5EF4-FFF2-40B4-BE49-F238E27FC236}">
                <a16:creationId xmlns:a16="http://schemas.microsoft.com/office/drawing/2014/main" id="{77EA1FD2-38A4-B632-13B4-2141038BAAD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21120" y="6383930"/>
            <a:ext cx="1530819" cy="319792"/>
          </a:xfrm>
          <a:prstGeom prst="rect">
            <a:avLst/>
          </a:prstGeom>
          <a:noFill/>
          <a:ln>
            <a:noFill/>
          </a:ln>
        </p:spPr>
      </p:pic>
      <p:sp>
        <p:nvSpPr>
          <p:cNvPr id="4" name="Rectangle 3">
            <a:extLst>
              <a:ext uri="{FF2B5EF4-FFF2-40B4-BE49-F238E27FC236}">
                <a16:creationId xmlns:a16="http://schemas.microsoft.com/office/drawing/2014/main" id="{A6956ACD-D6C1-6798-AD93-C2211CA5AE28}"/>
              </a:ext>
            </a:extLst>
          </p:cNvPr>
          <p:cNvSpPr/>
          <p:nvPr/>
        </p:nvSpPr>
        <p:spPr>
          <a:xfrm>
            <a:off x="2791978" y="6184492"/>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verantwoordelijk worden gehouden.</a:t>
            </a:r>
          </a:p>
        </p:txBody>
      </p:sp>
      <p:grpSp>
        <p:nvGrpSpPr>
          <p:cNvPr id="5" name="Group 4">
            <a:extLst>
              <a:ext uri="{FF2B5EF4-FFF2-40B4-BE49-F238E27FC236}">
                <a16:creationId xmlns:a16="http://schemas.microsoft.com/office/drawing/2014/main" id="{4F354FE6-2C3D-35B6-ED40-63A407C30488}"/>
              </a:ext>
            </a:extLst>
          </p:cNvPr>
          <p:cNvGrpSpPr/>
          <p:nvPr/>
        </p:nvGrpSpPr>
        <p:grpSpPr>
          <a:xfrm>
            <a:off x="17336" y="5944875"/>
            <a:ext cx="2277995" cy="742180"/>
            <a:chOff x="340586" y="8789227"/>
            <a:chExt cx="2277995" cy="742180"/>
          </a:xfrm>
        </p:grpSpPr>
        <p:sp>
          <p:nvSpPr>
            <p:cNvPr id="10" name="Rectangle 9">
              <a:extLst>
                <a:ext uri="{FF2B5EF4-FFF2-40B4-BE49-F238E27FC236}">
                  <a16:creationId xmlns:a16="http://schemas.microsoft.com/office/drawing/2014/main" id="{FACA0B90-A2CA-6FB2-66A2-5E9400196E3E}"/>
                </a:ext>
              </a:extLst>
            </p:cNvPr>
            <p:cNvSpPr/>
            <p:nvPr userDrawn="1"/>
          </p:nvSpPr>
          <p:spPr>
            <a:xfrm>
              <a:off x="340586" y="8789227"/>
              <a:ext cx="2277995"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3" name="Picture 12">
              <a:extLst>
                <a:ext uri="{FF2B5EF4-FFF2-40B4-BE49-F238E27FC236}">
                  <a16:creationId xmlns:a16="http://schemas.microsoft.com/office/drawing/2014/main" id="{A4568004-C761-1D23-565D-B9E6B33644E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518050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37559D5-610E-9B12-1875-CBA7FF822C12}"/>
              </a:ext>
            </a:extLst>
          </p:cNvPr>
          <p:cNvPicPr>
            <a:picLocks noChangeAspect="1"/>
          </p:cNvPicPr>
          <p:nvPr/>
        </p:nvPicPr>
        <p:blipFill>
          <a:blip r:embed="rId2"/>
          <a:stretch>
            <a:fillRect/>
          </a:stretch>
        </p:blipFill>
        <p:spPr>
          <a:xfrm>
            <a:off x="0" y="564189"/>
            <a:ext cx="12192000" cy="5729622"/>
          </a:xfrm>
          <a:prstGeom prst="rect">
            <a:avLst/>
          </a:prstGeom>
        </p:spPr>
      </p:pic>
    </p:spTree>
    <p:extLst>
      <p:ext uri="{BB962C8B-B14F-4D97-AF65-F5344CB8AC3E}">
        <p14:creationId xmlns:p14="http://schemas.microsoft.com/office/powerpoint/2010/main" val="361537055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7DC01DB-3CA8-4910-AD10-BD1F391B86BF}"/>
</file>

<file path=customXml/itemProps2.xml><?xml version="1.0" encoding="utf-8"?>
<ds:datastoreItem xmlns:ds="http://schemas.openxmlformats.org/officeDocument/2006/customXml" ds:itemID="{680B3E9E-E8C1-4C59-8F1C-675096A8962E}"/>
</file>

<file path=customXml/itemProps3.xml><?xml version="1.0" encoding="utf-8"?>
<ds:datastoreItem xmlns:ds="http://schemas.openxmlformats.org/officeDocument/2006/customXml" ds:itemID="{B093525D-BFC7-4BF1-BFC5-FBEDF980C259}"/>
</file>

<file path=docProps/app.xml><?xml version="1.0" encoding="utf-8"?>
<Properties xmlns="http://schemas.openxmlformats.org/officeDocument/2006/extended-properties" xmlns:vt="http://schemas.openxmlformats.org/officeDocument/2006/docPropsVTypes">
  <TotalTime>14602</TotalTime>
  <Words>311</Words>
  <Application>Microsoft Office PowerPoint</Application>
  <PresentationFormat>Widescreen</PresentationFormat>
  <Paragraphs>21</Paragraphs>
  <Slides>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Abadi</vt:lpstr>
      <vt:lpstr>Aptos</vt:lpstr>
      <vt:lpstr>Arial</vt:lpstr>
      <vt:lpstr>Azeret Mono</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docId:CFDBCDD1EFC6BA73AD1CE16F48C5C3F8</cp:keywords>
  <cp:lastModifiedBy>Radu Mihailescu</cp:lastModifiedBy>
  <cp:revision>418</cp:revision>
  <dcterms:created xsi:type="dcterms:W3CDTF">2020-10-14T13:32:04Z</dcterms:created>
  <dcterms:modified xsi:type="dcterms:W3CDTF">2026-02-11T16:38:40Z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