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7"/>
  </p:notesMasterIdLst>
  <p:sldIdLst>
    <p:sldId id="6525" r:id="rId5"/>
    <p:sldId id="651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 id="{5F7D6D1E-1627-C361-10E7-F5411C5295C7}" name="Kjartan Bollason - HOL" initials="KB" userId="S::kjartan@holar.is::1445eabb-cb7d-4a40-93f8-3a9d43ef6b96" providerId="AD"/>
  <p188:author id="{5B06AF7F-A50A-6EBB-BDEF-B338F78A1AA6}" name="Magnea Elínardóttir" initials="ME" userId="da796e0a37551b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000000"/>
    <a:srgbClr val="414141"/>
    <a:srgbClr val="459597"/>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EC457E-2FBE-43DE-936C-8457911C1F34}" v="24" dt="2025-08-29T09:09:36.3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67" autoAdjust="0"/>
    <p:restoredTop sz="94243" autoAdjust="0"/>
  </p:normalViewPr>
  <p:slideViewPr>
    <p:cSldViewPr snapToGrid="0" snapToObjects="1">
      <p:cViewPr varScale="1">
        <p:scale>
          <a:sx n="111" d="100"/>
          <a:sy n="111" d="100"/>
        </p:scale>
        <p:origin x="150"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A9E36BAD-46DC-CB80-8640-EC3B27C0CA3B}"/>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042B26D5-DF58-7ED3-D2DF-9E02401B40B6}"/>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CB53742D-45B4-F262-F473-DEDB01FA48D3}"/>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74502A85-9F33-0718-6C07-6B31F439651A}"/>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7FA9A808-2E54-0F64-B5ED-E8D67BD3571B}"/>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9C9454A6-E064-62DC-DF81-6B7361E562C8}"/>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49FF81AA-6C50-0117-EE29-54B92AD393C8}"/>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E71AAD4-A09A-3801-1F7B-CC03CF9E577D}"/>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3">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65285CEB-1371-869A-13FE-22D9D1E3636A}"/>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4" name="Slide Number Placeholder 5">
            <a:extLst>
              <a:ext uri="{FF2B5EF4-FFF2-40B4-BE49-F238E27FC236}">
                <a16:creationId xmlns:a16="http://schemas.microsoft.com/office/drawing/2014/main" id="{298A6628-F017-E07D-291A-A57FF29C5083}"/>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5F1804CA-64EB-535D-A241-2CCB20222306}"/>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6" name="Straight Connector 5">
            <a:extLst>
              <a:ext uri="{FF2B5EF4-FFF2-40B4-BE49-F238E27FC236}">
                <a16:creationId xmlns:a16="http://schemas.microsoft.com/office/drawing/2014/main" id="{D9E23A66-DC58-CA74-1F43-C606843D633E}"/>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Placeholder 32">
            <a:extLst>
              <a:ext uri="{FF2B5EF4-FFF2-40B4-BE49-F238E27FC236}">
                <a16:creationId xmlns:a16="http://schemas.microsoft.com/office/drawing/2014/main" id="{E607E3F8-4C8F-3FA4-F43B-FA064DB3F930}"/>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 name="Text Placeholder 32">
            <a:extLst>
              <a:ext uri="{FF2B5EF4-FFF2-40B4-BE49-F238E27FC236}">
                <a16:creationId xmlns:a16="http://schemas.microsoft.com/office/drawing/2014/main" id="{FE5AAB35-FA87-85B9-1F69-601237BBBF6F}"/>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383764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916"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12"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B840A916-6B10-F411-92A6-007DC5F7B740}"/>
              </a:ext>
            </a:extLst>
          </p:cNvPr>
          <p:cNvPicPr>
            <a:picLocks noGrp="1" noChangeAspect="1"/>
          </p:cNvPicPr>
          <p:nvPr>
            <p:ph type="pic" sz="quarter" idx="34"/>
          </p:nvPr>
        </p:nvPicPr>
        <p:blipFill>
          <a:blip r:embed="rId2"/>
          <a:srcRect l="3647" r="3647"/>
          <a:stretch/>
        </p:blipFill>
        <p:spPr>
          <a:xfrm>
            <a:off x="0" y="435943"/>
            <a:ext cx="5974236" cy="3624947"/>
          </a:xfrm>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222251" y="521611"/>
            <a:ext cx="5496429" cy="4050389"/>
          </a:xfrm>
        </p:spPr>
        <p:txBody>
          <a:bodyPr/>
          <a:lstStyle/>
          <a:p>
            <a:pPr>
              <a:lnSpc>
                <a:spcPts val="2340"/>
              </a:lnSpc>
            </a:pPr>
            <a:r>
              <a:rPr lang="en-US" sz="2400" b="1" dirty="0">
                <a:solidFill>
                  <a:srgbClr val="EC7C69"/>
                </a:solidFill>
              </a:rPr>
              <a:t>Accommodatietype: </a:t>
            </a:r>
          </a:p>
          <a:p>
            <a:pPr>
              <a:lnSpc>
                <a:spcPts val="2340"/>
              </a:lnSpc>
            </a:pPr>
            <a:r>
              <a:rPr lang="en-US" sz="2400" dirty="0">
                <a:solidFill>
                  <a:srgbClr val="414141"/>
                </a:solidFill>
              </a:rPr>
              <a:t>Verspreid gelegen hotel </a:t>
            </a:r>
            <a:endParaRPr lang="sl-SI" sz="2400" dirty="0">
              <a:solidFill>
                <a:srgbClr val="414141"/>
              </a:solidFill>
            </a:endParaRPr>
          </a:p>
          <a:p>
            <a:pPr>
              <a:lnSpc>
                <a:spcPts val="2340"/>
              </a:lnSpc>
            </a:pPr>
            <a:endParaRPr lang="en-US" sz="2400" dirty="0">
              <a:solidFill>
                <a:srgbClr val="414141"/>
              </a:solidFill>
            </a:endParaRPr>
          </a:p>
          <a:p>
            <a:pPr>
              <a:lnSpc>
                <a:spcPts val="2340"/>
              </a:lnSpc>
            </a:pPr>
            <a:r>
              <a:rPr lang="en-US" sz="2400" b="1" dirty="0">
                <a:solidFill>
                  <a:srgbClr val="EC7C69"/>
                </a:solidFill>
              </a:rPr>
              <a:t>Concept: </a:t>
            </a:r>
          </a:p>
          <a:p>
            <a:pPr>
              <a:lnSpc>
                <a:spcPts val="2340"/>
              </a:lnSpc>
            </a:pPr>
            <a:r>
              <a:rPr lang="en-US" sz="2400" dirty="0">
                <a:solidFill>
                  <a:srgbClr val="414141"/>
                </a:solidFill>
              </a:rPr>
              <a:t>Het verspreide hotel </a:t>
            </a:r>
            <a:r>
              <a:rPr lang="en-US" sz="2400" dirty="0" err="1">
                <a:solidFill>
                  <a:srgbClr val="414141"/>
                </a:solidFill>
              </a:rPr>
              <a:t>Jeruzalem </a:t>
            </a:r>
            <a:r>
              <a:rPr lang="en-US" sz="2400" dirty="0">
                <a:solidFill>
                  <a:srgbClr val="414141"/>
                </a:solidFill>
              </a:rPr>
              <a:t>vertegenwoordigt een innovatieve benadering van alternatieve accommodatie die de wijnstreek </a:t>
            </a:r>
            <a:r>
              <a:rPr lang="en-US" sz="2400" dirty="0" err="1">
                <a:solidFill>
                  <a:srgbClr val="414141"/>
                </a:solidFill>
              </a:rPr>
              <a:t>Prlekija</a:t>
            </a:r>
            <a:r>
              <a:rPr lang="en-US" sz="2400" dirty="0">
                <a:solidFill>
                  <a:srgbClr val="414141"/>
                </a:solidFill>
              </a:rPr>
              <a:t> in Slovenië </a:t>
            </a:r>
            <a:r>
              <a:rPr lang="en-US" sz="2400" dirty="0" err="1">
                <a:solidFill>
                  <a:srgbClr val="414141"/>
                </a:solidFill>
              </a:rPr>
              <a:t>nieuw leven inblaast</a:t>
            </a:r>
            <a:r>
              <a:rPr lang="en-US" sz="2400" dirty="0">
                <a:solidFill>
                  <a:srgbClr val="414141"/>
                </a:solidFill>
              </a:rPr>
              <a:t>. In plaats van één enkel gebouw is het 'hotel' verspreid over verschillende zorgvuldig gerestaureerde dorpshuizen en appartementen, waardoor bezoekers het authentieke lokale leven kunnen ervaren en tegelijkertijd kunnen genieten van de voordelen van een hotelachtige servicestructuur.</a:t>
            </a:r>
            <a:endParaRPr lang="en-US" sz="24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3168869" cy="452458"/>
          </a:xfrm>
          <a:solidFill>
            <a:srgbClr val="459597"/>
          </a:solidFill>
        </p:spPr>
        <p:txBody>
          <a:bodyPr/>
          <a:lstStyle/>
          <a:p>
            <a:pPr algn="ctr"/>
            <a:r>
              <a:rPr lang="en-GB" sz="1200" dirty="0"/>
              <a:t>Fotocredits: </a:t>
            </a:r>
            <a:r>
              <a:rPr lang="sl-SI" sz="1200" dirty="0" err="1"/>
              <a:t>Verspreid </a:t>
            </a:r>
            <a:r>
              <a:rPr lang="sl-SI" sz="1200" dirty="0"/>
              <a:t>hotel </a:t>
            </a:r>
            <a:r>
              <a:rPr lang="sl-SI" sz="1200" dirty="0" err="1"/>
              <a:t>Jeruzalem Slovenië</a:t>
            </a:r>
            <a:endParaRPr lang="en-GB" sz="1200" dirty="0"/>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prstGeom prst="rect">
            <a:avLst/>
          </a:prstGeom>
        </p:spPr>
        <p:txBody>
          <a:bodyPr/>
          <a:lstStyle/>
          <a:p>
            <a:r>
              <a:rPr lang="sl-SI" dirty="0" err="1"/>
              <a:t>Verspreid </a:t>
            </a:r>
            <a:r>
              <a:rPr lang="sl-SI" dirty="0"/>
              <a:t>hotel Jeruzalem, </a:t>
            </a:r>
            <a:r>
              <a:rPr lang="sl-SI" dirty="0" err="1"/>
              <a:t>Slovenië</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5701340"/>
            <a:ext cx="5486513" cy="646331"/>
          </a:xfrm>
          <a:prstGeom prst="rect">
            <a:avLst/>
          </a:prstGeom>
          <a:noFill/>
        </p:spPr>
        <p:txBody>
          <a:bodyPr wrap="square" rtlCol="0">
            <a:spAutoFit/>
          </a:bodyPr>
          <a:lstStyle/>
          <a:p>
            <a:r>
              <a:rPr lang="en-IE" b="1" dirty="0">
                <a:solidFill>
                  <a:srgbClr val="414141"/>
                </a:solidFill>
              </a:rPr>
              <a:t>Website:</a:t>
            </a:r>
            <a:r>
              <a:rPr lang="en-IE" dirty="0">
                <a:solidFill>
                  <a:srgbClr val="459597"/>
                </a:solidFill>
              </a:rPr>
              <a:t> https://www.jeruzalem-slovenija.si/en-gb/nastanitve/razprseni-hotel</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1" name="Picture 10">
            <a:extLst>
              <a:ext uri="{FF2B5EF4-FFF2-40B4-BE49-F238E27FC236}">
                <a16:creationId xmlns:a16="http://schemas.microsoft.com/office/drawing/2014/main" id="{FB67985B-D803-AD74-E44B-410C403B3B6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584434" y="4260402"/>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B4796-BB31-8BB6-1C43-61DCD0C68A16}"/>
            </a:ext>
          </a:extLst>
        </p:cNvPr>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5773DA04-74DD-2A3A-6E4D-5B708D2E20AE}"/>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dirty="0"/>
          </a:p>
        </p:txBody>
      </p:sp>
      <p:sp>
        <p:nvSpPr>
          <p:cNvPr id="3" name="Text Placeholder 2">
            <a:extLst>
              <a:ext uri="{FF2B5EF4-FFF2-40B4-BE49-F238E27FC236}">
                <a16:creationId xmlns:a16="http://schemas.microsoft.com/office/drawing/2014/main" id="{EAD2D116-B74C-02E9-74E0-A1C36278BB20}"/>
              </a:ext>
            </a:extLst>
          </p:cNvPr>
          <p:cNvSpPr>
            <a:spLocks noGrp="1"/>
          </p:cNvSpPr>
          <p:nvPr>
            <p:ph type="body" sz="quarter" idx="18"/>
          </p:nvPr>
        </p:nvSpPr>
        <p:spPr>
          <a:prstGeom prst="rect">
            <a:avLst/>
          </a:prstGeom>
        </p:spPr>
        <p:txBody>
          <a:bodyPr/>
          <a:lstStyle/>
          <a:p>
            <a:r>
              <a:rPr lang="sl-SI" dirty="0" err="1"/>
              <a:t>Verspreid </a:t>
            </a:r>
            <a:r>
              <a:rPr lang="sl-SI" dirty="0"/>
              <a:t>hotel Jeruzalem, </a:t>
            </a:r>
            <a:r>
              <a:rPr lang="sl-SI" dirty="0" err="1"/>
              <a:t>Slovenië</a:t>
            </a:r>
            <a:endParaRPr lang="en-US" dirty="0"/>
          </a:p>
        </p:txBody>
      </p:sp>
      <p:sp>
        <p:nvSpPr>
          <p:cNvPr id="4" name="Text Placeholder 3">
            <a:extLst>
              <a:ext uri="{FF2B5EF4-FFF2-40B4-BE49-F238E27FC236}">
                <a16:creationId xmlns:a16="http://schemas.microsoft.com/office/drawing/2014/main" id="{2286B672-90BF-B433-4D2B-B62F0FDA7F9A}"/>
              </a:ext>
            </a:extLst>
          </p:cNvPr>
          <p:cNvSpPr>
            <a:spLocks noGrp="1"/>
          </p:cNvSpPr>
          <p:nvPr>
            <p:ph type="body" sz="quarter" idx="19"/>
          </p:nvPr>
        </p:nvSpPr>
        <p:spPr>
          <a:prstGeom prst="rect">
            <a:avLst/>
          </a:prstGeom>
        </p:spPr>
        <p:txBody>
          <a:bodyPr/>
          <a:lstStyle/>
          <a:p>
            <a:r>
              <a:rPr lang="en-GB" dirty="0"/>
              <a:t>Casestudy</a:t>
            </a:r>
          </a:p>
        </p:txBody>
      </p:sp>
      <p:pic>
        <p:nvPicPr>
          <p:cNvPr id="2" name="Picture 1">
            <a:extLst>
              <a:ext uri="{FF2B5EF4-FFF2-40B4-BE49-F238E27FC236}">
                <a16:creationId xmlns:a16="http://schemas.microsoft.com/office/drawing/2014/main" id="{E9911489-25ED-0DCA-AA42-D7149E657E27}"/>
              </a:ext>
            </a:extLst>
          </p:cNvPr>
          <p:cNvPicPr>
            <a:picLocks noChangeAspect="1"/>
          </p:cNvPicPr>
          <p:nvPr/>
        </p:nvPicPr>
        <p:blipFill>
          <a:blip r:embed="rId2"/>
          <a:srcRect/>
          <a:stretch/>
        </p:blipFill>
        <p:spPr>
          <a:xfrm>
            <a:off x="-195055" y="3463613"/>
            <a:ext cx="5840450" cy="2632194"/>
          </a:xfrm>
          <a:prstGeom prst="rect">
            <a:avLst/>
          </a:prstGeom>
          <a:noFill/>
        </p:spPr>
      </p:pic>
      <p:sp>
        <p:nvSpPr>
          <p:cNvPr id="16" name="Text Placeholder 4">
            <a:extLst>
              <a:ext uri="{FF2B5EF4-FFF2-40B4-BE49-F238E27FC236}">
                <a16:creationId xmlns:a16="http://schemas.microsoft.com/office/drawing/2014/main" id="{7438C4E5-C88C-DAA4-C1A8-CC4EDBB35F05}"/>
              </a:ext>
            </a:extLst>
          </p:cNvPr>
          <p:cNvSpPr txBox="1">
            <a:spLocks/>
          </p:cNvSpPr>
          <p:nvPr/>
        </p:nvSpPr>
        <p:spPr>
          <a:xfrm>
            <a:off x="5625289" y="521611"/>
            <a:ext cx="6365428"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IE" sz="2400" b="1" dirty="0">
                <a:solidFill>
                  <a:srgbClr val="EC7C69"/>
                </a:solidFill>
              </a:rPr>
              <a:t>Waardepropositie:</a:t>
            </a:r>
            <a:br>
              <a:rPr lang="en-IE" sz="2400" dirty="0"/>
            </a:br>
            <a:r>
              <a:rPr lang="en-US" sz="2400" dirty="0"/>
              <a:t>Het verspreide hotel </a:t>
            </a:r>
            <a:r>
              <a:rPr lang="en-US" sz="2400" dirty="0" err="1"/>
              <a:t>Jeruzalem </a:t>
            </a:r>
            <a:r>
              <a:rPr lang="en-US" sz="2400" dirty="0"/>
              <a:t>laat zien dat alternatieve accommodatie meer kan zijn dan alleen een plek om te slapen: het kan een levend ecosysteem zijn van cultuur, gemeenschap en duurzaamheid. Het model is geïnspireerd op het Italiaanse concept albergo </a:t>
            </a:r>
            <a:r>
              <a:rPr lang="en-US" sz="2400" dirty="0" err="1"/>
              <a:t>diffuso, </a:t>
            </a:r>
            <a:r>
              <a:rPr lang="en-US" sz="2400" dirty="0"/>
              <a:t>maar aangepast aan de Sloveense culturele en geografische context. Het combineert traditie met moderne gastvrijheid en biedt een </a:t>
            </a:r>
            <a:r>
              <a:rPr lang="en-US" sz="2400" dirty="0" err="1"/>
              <a:t>centrale </a:t>
            </a:r>
            <a:r>
              <a:rPr lang="en-US" sz="2400" dirty="0"/>
              <a:t>receptie, gastenservice en gecoördineerde promotie, terwijl de authenticiteit van de onafhankelijke dorpswoningen behouden blijft. Gasten worden uitgenodigd om zich onder te dompelen in het culturele landschap van de glooiende wijngaarden en het unieke erfgoed </a:t>
            </a:r>
            <a:r>
              <a:rPr lang="en-US" sz="2400" dirty="0" err="1"/>
              <a:t>van Jeruzalem</a:t>
            </a:r>
            <a:r>
              <a:rPr lang="en-US" sz="2400" dirty="0"/>
              <a:t>.</a:t>
            </a:r>
            <a:endParaRPr lang="en-IE" sz="2400" i="1" dirty="0"/>
          </a:p>
        </p:txBody>
      </p:sp>
      <p:sp>
        <p:nvSpPr>
          <p:cNvPr id="17" name="TextBox 16">
            <a:extLst>
              <a:ext uri="{FF2B5EF4-FFF2-40B4-BE49-F238E27FC236}">
                <a16:creationId xmlns:a16="http://schemas.microsoft.com/office/drawing/2014/main" id="{61EF60B2-B2AB-3F5A-EBDD-9FFF44ADA1B2}"/>
              </a:ext>
            </a:extLst>
          </p:cNvPr>
          <p:cNvSpPr txBox="1"/>
          <p:nvPr/>
        </p:nvSpPr>
        <p:spPr>
          <a:xfrm>
            <a:off x="5928727" y="5624716"/>
            <a:ext cx="5486513" cy="646331"/>
          </a:xfrm>
          <a:prstGeom prst="rect">
            <a:avLst/>
          </a:prstGeom>
          <a:noFill/>
        </p:spPr>
        <p:txBody>
          <a:bodyPr wrap="square" rtlCol="0">
            <a:spAutoFit/>
          </a:bodyPr>
          <a:lstStyle/>
          <a:p>
            <a:r>
              <a:rPr lang="en-IE" b="1" dirty="0">
                <a:solidFill>
                  <a:srgbClr val="414141"/>
                </a:solidFill>
              </a:rPr>
              <a:t>Website:</a:t>
            </a:r>
            <a:r>
              <a:rPr lang="en-IE" dirty="0">
                <a:solidFill>
                  <a:srgbClr val="459597"/>
                </a:solidFill>
              </a:rPr>
              <a:t> https://www.jeruzalem-slovenija.si/en-gb/nastanitve/razprseni-hotel</a:t>
            </a:r>
          </a:p>
        </p:txBody>
      </p:sp>
    </p:spTree>
    <p:extLst>
      <p:ext uri="{BB962C8B-B14F-4D97-AF65-F5344CB8AC3E}">
        <p14:creationId xmlns:p14="http://schemas.microsoft.com/office/powerpoint/2010/main" val="58514514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076E18-2B84-4508-B120-3C096464AE89}">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customXml/itemProps2.xml><?xml version="1.0" encoding="utf-8"?>
<ds:datastoreItem xmlns:ds="http://schemas.openxmlformats.org/officeDocument/2006/customXml" ds:itemID="{E70BCE92-BC0A-431B-96EC-2C5FC1513F44}"/>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12218</TotalTime>
  <Words>224</Words>
  <Application>Microsoft Office PowerPoint</Application>
  <PresentationFormat>Widescreen</PresentationFormat>
  <Paragraphs>15</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Montserrat</vt:lpstr>
      <vt:lpstr>Montserrat Light</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docId:92451866A30D5AC3E0BE9A3C22A86DF6</cp:keywords>
  <cp:lastModifiedBy>Radu Mihailescu</cp:lastModifiedBy>
  <cp:revision>773</cp:revision>
  <dcterms:created xsi:type="dcterms:W3CDTF">2020-10-14T13:32:04Z</dcterms:created>
  <dcterms:modified xsi:type="dcterms:W3CDTF">2026-02-11T16:41:58Z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