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
  </p:notesMasterIdLst>
  <p:handoutMasterIdLst>
    <p:handoutMasterId r:id="rId6"/>
  </p:handoutMasterIdLst>
  <p:sldIdLst>
    <p:sldId id="6525" r:id="rId2"/>
    <p:sldId id="6813" r:id="rId3"/>
    <p:sldId id="6814"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5A5A5A"/>
    <a:srgbClr val="E96751"/>
    <a:srgbClr val="459597"/>
    <a:srgbClr val="49494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103" d="100"/>
          <a:sy n="103" d="100"/>
        </p:scale>
        <p:origin x="114" y="2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2.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customXml" Target="../customXml/item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zafirohotels.com/en/son-sabater-by-zafiro/" TargetMode="External"/><Relationship Id="rId1" Type="http://schemas.openxmlformats.org/officeDocument/2006/relationships/slideLayout" Target="../slideLayouts/slideLayout2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hyperlink" Target="https://www.traveltozero.com/en/accommodations/villas/son-sabater-es-moli-nou-sa-pobla-majorca-2604" TargetMode="External"/><Relationship Id="rId7"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6.xml"/><Relationship Id="rId6" Type="http://schemas.openxmlformats.org/officeDocument/2006/relationships/hyperlink" Target="https://creativecommons.org/licenses/by-sa/4.0/?ref=chooser-v1" TargetMode="External"/><Relationship Id="rId5" Type="http://schemas.openxmlformats.org/officeDocument/2006/relationships/image" Target="../media/image2.png"/><Relationship Id="rId4" Type="http://schemas.openxmlformats.org/officeDocument/2006/relationships/hyperlink" Target="https://www.ft.com/content/0f753262-a7c1-47ff-8642-7c868b103354.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 Id="rId4" Type="http://schemas.openxmlformats.org/officeDocument/2006/relationships/hyperlink" Target="https://www.zafirohotels.com/en/son-sabater-by-zafiro/sui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Fotocredits: Midgard Base Camp</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US" dirty="0"/>
              <a:t>Son Sabater (ecologisch en duurzaam landhuis), Sa Pobla, Spanje </a:t>
            </a:r>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IE" dirty="0">
                <a:solidFill>
                  <a:srgbClr val="414141"/>
                </a:solidFill>
                <a:hlinkClick r:id="rId2"/>
              </a:rPr>
              <a:t>Websitehttps://www.zafirohotels.com/en/son-sabater-by-zafiro/ </a:t>
            </a:r>
            <a:r>
              <a:rPr lang="en-IE" dirty="0">
                <a:solidFill>
                  <a:srgbClr val="414141"/>
                </a:solidFill>
              </a:rPr>
              <a:t>  </a:t>
            </a:r>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US" sz="2800" b="1" i="1" dirty="0">
                <a:solidFill>
                  <a:srgbClr val="EC7C69"/>
                </a:solidFill>
              </a:rPr>
              <a:t>De schoonheid van eenvoud</a:t>
            </a:r>
          </a:p>
          <a:p>
            <a:r>
              <a:rPr lang="en-US" b="1" dirty="0">
                <a:solidFill>
                  <a:srgbClr val="5A5A5A"/>
                </a:solidFill>
              </a:rPr>
              <a:t>Een agrotourismehotel vol geschiedenis in het hart van de natuur</a:t>
            </a:r>
          </a:p>
          <a:p>
            <a:endParaRPr lang="en-US" dirty="0">
              <a:solidFill>
                <a:srgbClr val="5A5A5A"/>
              </a:solidFill>
            </a:endParaRPr>
          </a:p>
          <a:p>
            <a:r>
              <a:rPr lang="en-US" dirty="0">
                <a:solidFill>
                  <a:srgbClr val="5A5A5A"/>
                </a:solidFill>
              </a:rPr>
              <a:t>Son Sabater </a:t>
            </a:r>
            <a:r>
              <a:rPr lang="en-US" dirty="0"/>
              <a:t>is een gerestaureerde 16e-eeuwse boerderij </a:t>
            </a:r>
            <a:r>
              <a:rPr lang="en-US" dirty="0">
                <a:solidFill>
                  <a:srgbClr val="5A5A5A"/>
                </a:solidFill>
              </a:rPr>
              <a:t>met meer dan 20 hectare steeneiken en johannesbroodbomen, </a:t>
            </a:r>
            <a:r>
              <a:rPr lang="en-US" dirty="0"/>
              <a:t>die </a:t>
            </a:r>
            <a:r>
              <a:rPr lang="en-US" dirty="0">
                <a:solidFill>
                  <a:srgbClr val="5A5A5A"/>
                </a:solidFill>
              </a:rPr>
              <a:t>nu is omgebouwd tot een superieur 4-sterren agrotourismehotel. Gelegen in het traditionele stadje Sa Pobla, vlakbij </a:t>
            </a:r>
            <a:r>
              <a:rPr lang="en-US" dirty="0" err="1">
                <a:solidFill>
                  <a:srgbClr val="5A5A5A"/>
                </a:solidFill>
              </a:rPr>
              <a:t>Pollença </a:t>
            </a:r>
            <a:r>
              <a:rPr lang="en-US" dirty="0">
                <a:solidFill>
                  <a:srgbClr val="5A5A5A"/>
                </a:solidFill>
              </a:rPr>
              <a:t>en met uitzicht op het Serra de Tramuntana-gebergte.</a:t>
            </a:r>
          </a:p>
          <a:p>
            <a:endParaRPr lang="en-US" dirty="0">
              <a:solidFill>
                <a:srgbClr val="5A5A5A"/>
              </a:solidFill>
            </a:endParaRPr>
          </a:p>
          <a:p>
            <a:endParaRPr lang="en-IE" dirty="0">
              <a:solidFill>
                <a:srgbClr val="5A5A5A"/>
              </a:solidFill>
            </a:endParaRPr>
          </a:p>
        </p:txBody>
      </p:sp>
      <p:pic>
        <p:nvPicPr>
          <p:cNvPr id="25" name="Picture Placeholder 24" descr="A house with stairs leading to the front&#10;&#10;AI-generated content may be incorrect.">
            <a:extLst>
              <a:ext uri="{FF2B5EF4-FFF2-40B4-BE49-F238E27FC236}">
                <a16:creationId xmlns:a16="http://schemas.microsoft.com/office/drawing/2014/main" id="{AB072896-C1E0-927F-8D8B-3F6732ACFF5A}"/>
              </a:ext>
            </a:extLst>
          </p:cNvPr>
          <p:cNvPicPr>
            <a:picLocks noGrp="1" noChangeAspect="1"/>
          </p:cNvPicPr>
          <p:nvPr>
            <p:ph type="pic" sz="quarter" idx="34"/>
          </p:nvPr>
        </p:nvPicPr>
        <p:blipFill>
          <a:blip r:embed="rId4"/>
          <a:srcRect t="30939" b="30939"/>
          <a:stretch>
            <a:fillRect/>
          </a:stretch>
        </p:blipFill>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7B8BCE1-310F-8F2B-AF7C-080711512161}"/>
              </a:ext>
            </a:extLst>
          </p:cNvPr>
          <p:cNvSpPr>
            <a:spLocks noGrp="1"/>
          </p:cNvSpPr>
          <p:nvPr>
            <p:ph type="body" sz="quarter" idx="16"/>
          </p:nvPr>
        </p:nvSpPr>
        <p:spPr>
          <a:xfrm>
            <a:off x="393803" y="36422"/>
            <a:ext cx="11636272" cy="803654"/>
          </a:xfrm>
        </p:spPr>
        <p:txBody>
          <a:bodyPr/>
          <a:lstStyle/>
          <a:p>
            <a:r>
              <a:rPr lang="en-US" sz="4000" dirty="0">
                <a:solidFill>
                  <a:srgbClr val="E96751"/>
                </a:solidFill>
              </a:rPr>
              <a:t>Casestudy: </a:t>
            </a:r>
            <a:r>
              <a:rPr lang="en-IE" sz="2400" dirty="0"/>
              <a:t>Son Sabater </a:t>
            </a:r>
            <a:r>
              <a:rPr lang="en-IE" sz="2400" b="0" dirty="0"/>
              <a:t>(ecologisch en duurzaam landhuis), </a:t>
            </a:r>
            <a:r>
              <a:rPr lang="en-IE" sz="2400" dirty="0"/>
              <a:t>Sa Pobla, Spanje </a:t>
            </a:r>
          </a:p>
        </p:txBody>
      </p:sp>
      <p:pic>
        <p:nvPicPr>
          <p:cNvPr id="13" name="Picture 12">
            <a:extLst>
              <a:ext uri="{FF2B5EF4-FFF2-40B4-BE49-F238E27FC236}">
                <a16:creationId xmlns:a16="http://schemas.microsoft.com/office/drawing/2014/main" id="{46F453D8-7BE8-9BC3-0BDD-BD7494C5C776}"/>
              </a:ext>
            </a:extLst>
          </p:cNvPr>
          <p:cNvPicPr>
            <a:picLocks noChangeAspect="1"/>
          </p:cNvPicPr>
          <p:nvPr/>
        </p:nvPicPr>
        <p:blipFill>
          <a:blip r:embed="rId2"/>
          <a:stretch>
            <a:fillRect/>
          </a:stretch>
        </p:blipFill>
        <p:spPr>
          <a:xfrm>
            <a:off x="76200" y="643743"/>
            <a:ext cx="12192000" cy="4265188"/>
          </a:xfrm>
          <a:prstGeom prst="rect">
            <a:avLst/>
          </a:prstGeom>
        </p:spPr>
      </p:pic>
      <p:sp>
        <p:nvSpPr>
          <p:cNvPr id="16" name="Text Placeholder 9">
            <a:extLst>
              <a:ext uri="{FF2B5EF4-FFF2-40B4-BE49-F238E27FC236}">
                <a16:creationId xmlns:a16="http://schemas.microsoft.com/office/drawing/2014/main" id="{E8ACD8B8-6296-0D27-61FD-C8F269AE2465}"/>
              </a:ext>
            </a:extLst>
          </p:cNvPr>
          <p:cNvSpPr>
            <a:spLocks noGrp="1"/>
          </p:cNvSpPr>
          <p:nvPr>
            <p:ph type="body" sz="quarter" idx="18"/>
          </p:nvPr>
        </p:nvSpPr>
        <p:spPr>
          <a:xfrm>
            <a:off x="294223" y="4901995"/>
            <a:ext cx="11392952" cy="1396289"/>
          </a:xfrm>
        </p:spPr>
        <p:txBody>
          <a:bodyPr/>
          <a:lstStyle/>
          <a:p>
            <a:r>
              <a:rPr lang="en-US" dirty="0">
                <a:solidFill>
                  <a:srgbClr val="E96751"/>
                </a:solidFill>
                <a:hlinkClick r:id="rId3">
                  <a:extLst>
                    <a:ext uri="{A12FA001-AC4F-418D-AE19-62706E023703}">
                      <ahyp:hlinkClr xmlns:ahyp="http://schemas.microsoft.com/office/drawing/2018/hyperlinkcolor" val="tx"/>
                    </a:ext>
                  </a:extLst>
                </a:hlinkClick>
              </a:rPr>
              <a:t>Son Sabater </a:t>
            </a:r>
            <a:r>
              <a:rPr lang="en-US" dirty="0"/>
              <a:t>heeft 15 kamers, waaronder ruime suites en privévilla's met terras en tuin. Alle accommodaties weerspiegelen het karakter van de familie Plomer en de traditionele mediterrane stijl. Hoge plafonds, zichtbare houten balken en traditionele </a:t>
            </a:r>
            <a:r>
              <a:rPr lang="en-US" dirty="0" err="1"/>
              <a:t>Mallorcaanse </a:t>
            </a:r>
            <a:r>
              <a:rPr lang="en-US" dirty="0"/>
              <a:t>stenen muren. Ruimtes vol licht, waar de kleine details het verschil maken. </a:t>
            </a:r>
            <a:endParaRPr lang="en-IE" dirty="0"/>
          </a:p>
        </p:txBody>
      </p:sp>
      <p:sp>
        <p:nvSpPr>
          <p:cNvPr id="17" name="TextBox 16">
            <a:extLst>
              <a:ext uri="{FF2B5EF4-FFF2-40B4-BE49-F238E27FC236}">
                <a16:creationId xmlns:a16="http://schemas.microsoft.com/office/drawing/2014/main" id="{0CE5D4A4-94CB-FF9C-E336-9F949A2936E9}"/>
              </a:ext>
            </a:extLst>
          </p:cNvPr>
          <p:cNvSpPr txBox="1"/>
          <p:nvPr/>
        </p:nvSpPr>
        <p:spPr>
          <a:xfrm>
            <a:off x="8258175" y="4570377"/>
            <a:ext cx="3848100" cy="338554"/>
          </a:xfrm>
          <a:prstGeom prst="rect">
            <a:avLst/>
          </a:prstGeom>
          <a:noFill/>
        </p:spPr>
        <p:txBody>
          <a:bodyPr wrap="square" rtlCol="0">
            <a:spAutoFit/>
          </a:bodyPr>
          <a:lstStyle/>
          <a:p>
            <a:r>
              <a:rPr lang="en-IE" sz="1600" dirty="0">
                <a:solidFill>
                  <a:srgbClr val="E96751"/>
                </a:solidFill>
                <a:hlinkClick r:id="rId4">
                  <a:extLst>
                    <a:ext uri="{A12FA001-AC4F-418D-AE19-62706E023703}">
                      <ahyp:hlinkClr xmlns:ahyp="http://schemas.microsoft.com/office/drawing/2018/hyperlinkcolor" val="tx"/>
                    </a:ext>
                  </a:extLst>
                </a:hlinkClick>
              </a:rPr>
              <a:t>Afbeeldingen Financial Times</a:t>
            </a:r>
            <a:endParaRPr lang="en-IE" sz="1600" dirty="0">
              <a:solidFill>
                <a:srgbClr val="E96751"/>
              </a:solidFill>
            </a:endParaRPr>
          </a:p>
        </p:txBody>
      </p:sp>
      <p:pic>
        <p:nvPicPr>
          <p:cNvPr id="2" name="Picture 1" descr="Co-funded by the European Union logo in png for web usage">
            <a:extLst>
              <a:ext uri="{FF2B5EF4-FFF2-40B4-BE49-F238E27FC236}">
                <a16:creationId xmlns:a16="http://schemas.microsoft.com/office/drawing/2014/main" id="{9D3C5A52-E60D-8DFD-BD80-C28B259790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529" y="6450488"/>
            <a:ext cx="1530819" cy="319792"/>
          </a:xfrm>
          <a:prstGeom prst="rect">
            <a:avLst/>
          </a:prstGeom>
          <a:noFill/>
          <a:ln>
            <a:noFill/>
          </a:ln>
        </p:spPr>
      </p:pic>
      <p:sp>
        <p:nvSpPr>
          <p:cNvPr id="3" name="Rectangle 2">
            <a:extLst>
              <a:ext uri="{FF2B5EF4-FFF2-40B4-BE49-F238E27FC236}">
                <a16:creationId xmlns:a16="http://schemas.microsoft.com/office/drawing/2014/main" id="{37E0604B-0081-100B-A806-77C3C817C31E}"/>
              </a:ext>
            </a:extLst>
          </p:cNvPr>
          <p:cNvSpPr/>
          <p:nvPr/>
        </p:nvSpPr>
        <p:spPr>
          <a:xfrm>
            <a:off x="1845636" y="6304002"/>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4" name="Group 3">
            <a:extLst>
              <a:ext uri="{FF2B5EF4-FFF2-40B4-BE49-F238E27FC236}">
                <a16:creationId xmlns:a16="http://schemas.microsoft.com/office/drawing/2014/main" id="{81E9D6D8-0A44-D11B-A868-EE23EEC76529}"/>
              </a:ext>
            </a:extLst>
          </p:cNvPr>
          <p:cNvGrpSpPr/>
          <p:nvPr/>
        </p:nvGrpSpPr>
        <p:grpSpPr>
          <a:xfrm>
            <a:off x="9905118" y="6028100"/>
            <a:ext cx="1307461" cy="742180"/>
            <a:chOff x="340586" y="8789227"/>
            <a:chExt cx="1307461" cy="742180"/>
          </a:xfrm>
        </p:grpSpPr>
        <p:sp>
          <p:nvSpPr>
            <p:cNvPr id="5" name="Rectangle 4">
              <a:extLst>
                <a:ext uri="{FF2B5EF4-FFF2-40B4-BE49-F238E27FC236}">
                  <a16:creationId xmlns:a16="http://schemas.microsoft.com/office/drawing/2014/main" id="{4E2D396B-7B58-A111-6CE1-A170A2438841}"/>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6" name="Picture 5">
              <a:extLst>
                <a:ext uri="{FF2B5EF4-FFF2-40B4-BE49-F238E27FC236}">
                  <a16:creationId xmlns:a16="http://schemas.microsoft.com/office/drawing/2014/main" id="{55FDAEFC-7D71-6A4A-4D07-3000627352D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57919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7B513-731C-0BE3-A8E1-72BB15EABE7C}"/>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9650EBF2-EB9D-DA73-3CE6-4FD9EC1E1690}"/>
              </a:ext>
            </a:extLst>
          </p:cNvPr>
          <p:cNvSpPr>
            <a:spLocks noGrp="1"/>
          </p:cNvSpPr>
          <p:nvPr>
            <p:ph type="body" sz="quarter" idx="16"/>
          </p:nvPr>
        </p:nvSpPr>
        <p:spPr>
          <a:xfrm>
            <a:off x="393803" y="36422"/>
            <a:ext cx="11636272" cy="803654"/>
          </a:xfrm>
        </p:spPr>
        <p:txBody>
          <a:bodyPr/>
          <a:lstStyle/>
          <a:p>
            <a:r>
              <a:rPr lang="en-US" sz="4000" dirty="0">
                <a:solidFill>
                  <a:srgbClr val="E96751"/>
                </a:solidFill>
              </a:rPr>
              <a:t>Casestudy: </a:t>
            </a:r>
            <a:r>
              <a:rPr lang="en-IE" sz="2400" dirty="0"/>
              <a:t>Son Sabater </a:t>
            </a:r>
            <a:r>
              <a:rPr lang="en-IE" sz="2400" b="0" dirty="0"/>
              <a:t>(ecologisch en duurzaam landhuis), </a:t>
            </a:r>
            <a:r>
              <a:rPr lang="en-IE" sz="2400" dirty="0"/>
              <a:t>Sa Pobla, Spanje </a:t>
            </a:r>
          </a:p>
        </p:txBody>
      </p:sp>
      <p:sp>
        <p:nvSpPr>
          <p:cNvPr id="10" name="TextBox 9">
            <a:extLst>
              <a:ext uri="{FF2B5EF4-FFF2-40B4-BE49-F238E27FC236}">
                <a16:creationId xmlns:a16="http://schemas.microsoft.com/office/drawing/2014/main" id="{4500E2BD-B82C-9053-6DC7-48CA68566918}"/>
              </a:ext>
            </a:extLst>
          </p:cNvPr>
          <p:cNvSpPr txBox="1"/>
          <p:nvPr/>
        </p:nvSpPr>
        <p:spPr>
          <a:xfrm>
            <a:off x="488072" y="759680"/>
            <a:ext cx="7020485" cy="5909310"/>
          </a:xfrm>
          <a:prstGeom prst="rect">
            <a:avLst/>
          </a:prstGeom>
          <a:noFill/>
        </p:spPr>
        <p:txBody>
          <a:bodyPr wrap="square" rtlCol="0">
            <a:spAutoFit/>
          </a:bodyPr>
          <a:lstStyle/>
          <a:p>
            <a:r>
              <a:rPr lang="en-US" sz="2800" b="1" dirty="0">
                <a:solidFill>
                  <a:srgbClr val="EC7C69"/>
                </a:solidFill>
              </a:rPr>
              <a:t>De suites: </a:t>
            </a:r>
            <a:r>
              <a:rPr lang="en-US" sz="2200" dirty="0">
                <a:solidFill>
                  <a:srgbClr val="5A5A5A"/>
                </a:solidFill>
              </a:rPr>
              <a:t>uw oase in het hart van Mallorca</a:t>
            </a:r>
          </a:p>
          <a:p>
            <a:endParaRPr lang="en-US" sz="2200" dirty="0">
              <a:solidFill>
                <a:srgbClr val="5A5A5A"/>
              </a:solidFill>
            </a:endParaRPr>
          </a:p>
          <a:p>
            <a:r>
              <a:rPr lang="en-US" sz="2200" dirty="0">
                <a:solidFill>
                  <a:srgbClr val="5A5A5A"/>
                </a:solidFill>
              </a:rPr>
              <a:t>Word bij zonsopgang wakker met het geluid van vogels, op natuurlijke katoenen lakens en met de geur van steeneiken. De 15 kamers van Son Sabater by Zafiro, waaronder ruime suites en </a:t>
            </a:r>
            <a:r>
              <a:rPr lang="en-US" sz="2200" b="1" dirty="0">
                <a:solidFill>
                  <a:srgbClr val="5A5A5A"/>
                </a:solidFill>
              </a:rPr>
              <a:t>privévilla's met terras en tuin</a:t>
            </a:r>
            <a:r>
              <a:rPr lang="en-US" sz="2200" dirty="0">
                <a:solidFill>
                  <a:srgbClr val="5A5A5A"/>
                </a:solidFill>
              </a:rPr>
              <a:t>, </a:t>
            </a:r>
            <a:r>
              <a:rPr lang="en-US" sz="2200" b="1" dirty="0">
                <a:solidFill>
                  <a:srgbClr val="5A5A5A"/>
                </a:solidFill>
              </a:rPr>
              <a:t>weerspiegelen de tradities van het eiland. </a:t>
            </a:r>
            <a:r>
              <a:rPr lang="en-US" sz="2200" dirty="0">
                <a:solidFill>
                  <a:srgbClr val="5A5A5A"/>
                </a:solidFill>
              </a:rPr>
              <a:t>Dit alles in een eigentijdse stijl, toegepast door de interieurontwerper van de </a:t>
            </a:r>
            <a:r>
              <a:rPr lang="en-US" sz="2200" b="1" dirty="0">
                <a:solidFill>
                  <a:srgbClr val="5A5A5A"/>
                </a:solidFill>
              </a:rPr>
              <a:t>Zafiro Palace Collection</a:t>
            </a:r>
            <a:r>
              <a:rPr lang="en-US" b="1" dirty="0"/>
              <a:t>.  </a:t>
            </a:r>
          </a:p>
          <a:p>
            <a:endParaRPr lang="en-US" dirty="0"/>
          </a:p>
          <a:p>
            <a:r>
              <a:rPr lang="en-US" sz="2200" dirty="0">
                <a:solidFill>
                  <a:srgbClr val="5A5A5A"/>
                </a:solidFill>
              </a:rPr>
              <a:t>Onze grootste en meest ruime Junior Suite. Ideaal om even </a:t>
            </a:r>
            <a:r>
              <a:rPr lang="en-US" sz="2200" b="1" dirty="0">
                <a:solidFill>
                  <a:srgbClr val="5A5A5A"/>
                </a:solidFill>
              </a:rPr>
              <a:t>helemaal los te komen van de stress en de stad</a:t>
            </a:r>
            <a:r>
              <a:rPr lang="en-US" sz="2200" dirty="0">
                <a:solidFill>
                  <a:srgbClr val="5A5A5A"/>
                </a:solidFill>
              </a:rPr>
              <a:t>. Een kamer vol </a:t>
            </a:r>
            <a:r>
              <a:rPr lang="en-US" sz="2200" b="1" dirty="0">
                <a:solidFill>
                  <a:srgbClr val="5A5A5A"/>
                </a:solidFill>
              </a:rPr>
              <a:t>rustieke charme en bijzondere details, </a:t>
            </a:r>
            <a:r>
              <a:rPr lang="en-US" sz="2200" dirty="0">
                <a:solidFill>
                  <a:srgbClr val="5A5A5A"/>
                </a:solidFill>
              </a:rPr>
              <a:t>weerspiegeld in de </a:t>
            </a:r>
            <a:r>
              <a:rPr lang="en-US" sz="2200" b="1" dirty="0">
                <a:solidFill>
                  <a:srgbClr val="5A5A5A"/>
                </a:solidFill>
              </a:rPr>
              <a:t>natuurlijke materialen </a:t>
            </a:r>
            <a:r>
              <a:rPr lang="en-US" sz="2200" dirty="0">
                <a:solidFill>
                  <a:srgbClr val="5A5A5A"/>
                </a:solidFill>
              </a:rPr>
              <a:t>zoals steen en hout die in de inrichting zijn gebruikt. Een perfect toevluchtsoord om een paar dagen te genieten van rust en stilte op het platteland, ver weg van de drukte.</a:t>
            </a:r>
          </a:p>
          <a:p>
            <a:endParaRPr lang="en-US" sz="2400" dirty="0">
              <a:solidFill>
                <a:srgbClr val="5A5A5A"/>
              </a:solidFill>
            </a:endParaRPr>
          </a:p>
        </p:txBody>
      </p:sp>
      <p:sp>
        <p:nvSpPr>
          <p:cNvPr id="11" name="AutoShape 2">
            <a:extLst>
              <a:ext uri="{FF2B5EF4-FFF2-40B4-BE49-F238E27FC236}">
                <a16:creationId xmlns:a16="http://schemas.microsoft.com/office/drawing/2014/main" id="{90507BFD-EEA2-07D4-9B56-04C3AD26564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sp>
        <p:nvSpPr>
          <p:cNvPr id="14" name="AutoShape 4">
            <a:extLst>
              <a:ext uri="{FF2B5EF4-FFF2-40B4-BE49-F238E27FC236}">
                <a16:creationId xmlns:a16="http://schemas.microsoft.com/office/drawing/2014/main" id="{4EE71D34-4386-3A08-1829-E84D558443AD}"/>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9" name="Picture 18">
            <a:extLst>
              <a:ext uri="{FF2B5EF4-FFF2-40B4-BE49-F238E27FC236}">
                <a16:creationId xmlns:a16="http://schemas.microsoft.com/office/drawing/2014/main" id="{FBC93993-99D6-D7BA-AD9F-BFB9A83D27D5}"/>
              </a:ext>
            </a:extLst>
          </p:cNvPr>
          <p:cNvPicPr>
            <a:picLocks noChangeAspect="1"/>
          </p:cNvPicPr>
          <p:nvPr/>
        </p:nvPicPr>
        <p:blipFill>
          <a:blip r:embed="rId2"/>
          <a:stretch>
            <a:fillRect/>
          </a:stretch>
        </p:blipFill>
        <p:spPr>
          <a:xfrm>
            <a:off x="7365682" y="3181350"/>
            <a:ext cx="4252609" cy="3276600"/>
          </a:xfrm>
          <a:prstGeom prst="ellipse">
            <a:avLst/>
          </a:prstGeom>
        </p:spPr>
      </p:pic>
      <p:pic>
        <p:nvPicPr>
          <p:cNvPr id="21" name="Picture 20">
            <a:extLst>
              <a:ext uri="{FF2B5EF4-FFF2-40B4-BE49-F238E27FC236}">
                <a16:creationId xmlns:a16="http://schemas.microsoft.com/office/drawing/2014/main" id="{47D8CC13-D709-4A23-8803-AFED89C29D45}"/>
              </a:ext>
            </a:extLst>
          </p:cNvPr>
          <p:cNvPicPr>
            <a:picLocks noChangeAspect="1"/>
          </p:cNvPicPr>
          <p:nvPr/>
        </p:nvPicPr>
        <p:blipFill>
          <a:blip r:embed="rId3"/>
          <a:stretch>
            <a:fillRect/>
          </a:stretch>
        </p:blipFill>
        <p:spPr>
          <a:xfrm>
            <a:off x="7365682" y="759680"/>
            <a:ext cx="4016693" cy="3218439"/>
          </a:xfrm>
          <a:prstGeom prst="ellipse">
            <a:avLst/>
          </a:prstGeom>
        </p:spPr>
      </p:pic>
      <p:sp>
        <p:nvSpPr>
          <p:cNvPr id="23" name="TextBox 22">
            <a:extLst>
              <a:ext uri="{FF2B5EF4-FFF2-40B4-BE49-F238E27FC236}">
                <a16:creationId xmlns:a16="http://schemas.microsoft.com/office/drawing/2014/main" id="{6B21C3BC-8AF7-4F27-9CA4-E35A906BA5D4}"/>
              </a:ext>
            </a:extLst>
          </p:cNvPr>
          <p:cNvSpPr txBox="1"/>
          <p:nvPr/>
        </p:nvSpPr>
        <p:spPr>
          <a:xfrm>
            <a:off x="488072" y="6398809"/>
            <a:ext cx="6096000" cy="369332"/>
          </a:xfrm>
          <a:prstGeom prst="rect">
            <a:avLst/>
          </a:prstGeom>
          <a:noFill/>
        </p:spPr>
        <p:txBody>
          <a:bodyPr wrap="square">
            <a:spAutoFit/>
          </a:bodyPr>
          <a:lstStyle/>
          <a:p>
            <a:r>
              <a:rPr lang="en-IE" dirty="0">
                <a:hlinkClick r:id="rId4"/>
              </a:rPr>
              <a:t>https://www.zafirohotels.com/en/son-sabater-by-zafiro/suites/</a:t>
            </a:r>
            <a:r>
              <a:rPr lang="en-IE" dirty="0"/>
              <a:t> </a:t>
            </a:r>
          </a:p>
        </p:txBody>
      </p:sp>
    </p:spTree>
    <p:extLst>
      <p:ext uri="{BB962C8B-B14F-4D97-AF65-F5344CB8AC3E}">
        <p14:creationId xmlns:p14="http://schemas.microsoft.com/office/powerpoint/2010/main" val="32581253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4B0944-71EE-46E6-855D-76A5B13A7F65}"/>
</file>

<file path=customXml/itemProps2.xml><?xml version="1.0" encoding="utf-8"?>
<ds:datastoreItem xmlns:ds="http://schemas.openxmlformats.org/officeDocument/2006/customXml" ds:itemID="{55669F1B-D285-4477-9876-F983569FEAC5}"/>
</file>

<file path=customXml/itemProps3.xml><?xml version="1.0" encoding="utf-8"?>
<ds:datastoreItem xmlns:ds="http://schemas.openxmlformats.org/officeDocument/2006/customXml" ds:itemID="{7183A13E-5156-4963-B80A-336697E38296}"/>
</file>

<file path=docProps/app.xml><?xml version="1.0" encoding="utf-8"?>
<Properties xmlns="http://schemas.openxmlformats.org/officeDocument/2006/extended-properties" xmlns:vt="http://schemas.openxmlformats.org/officeDocument/2006/docPropsVTypes">
  <TotalTime>14652</TotalTime>
  <Words>401</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docId:C54B89A9ECE9FFB50E46FBB40446C5BC</cp:keywords>
  <cp:lastModifiedBy>Radu Mihailescu</cp:lastModifiedBy>
  <cp:revision>416</cp:revision>
  <dcterms:created xsi:type="dcterms:W3CDTF">2020-10-14T13:32:04Z</dcterms:created>
  <dcterms:modified xsi:type="dcterms:W3CDTF">2026-02-11T16:44:17Z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