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7"/>
  </p:notesMasterIdLst>
  <p:sldIdLst>
    <p:sldId id="6525" r:id="rId5"/>
    <p:sldId id="6516"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 id="{5F7D6D1E-1627-C361-10E7-F5411C5295C7}" name="Kjartan Bollason - HOL" initials="KB" userId="S::kjartan@holar.is::1445eabb-cb7d-4a40-93f8-3a9d43ef6b96" providerId="AD"/>
  <p188:author id="{5B06AF7F-A50A-6EBB-BDEF-B338F78A1AA6}" name="Magnea Elínardóttir" initials="ME" userId="da796e0a37551b5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C9636E"/>
    <a:srgbClr val="000000"/>
    <a:srgbClr val="414141"/>
    <a:srgbClr val="459597"/>
    <a:srgbClr val="82CCCA"/>
    <a:srgbClr val="E5BEAC"/>
    <a:srgbClr val="0C4659"/>
    <a:srgbClr val="FBA63B"/>
    <a:srgbClr val="F6BF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667" autoAdjust="0"/>
    <p:restoredTop sz="94243" autoAdjust="0"/>
  </p:normalViewPr>
  <p:slideViewPr>
    <p:cSldViewPr snapToGrid="0" snapToObjects="1">
      <p:cViewPr varScale="1">
        <p:scale>
          <a:sx n="110" d="100"/>
          <a:sy n="110" d="100"/>
        </p:scale>
        <p:origin x="192"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8/10/relationships/authors" Targe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370E5224-6CAE-824C-4BA3-01ADAF755EE0}"/>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7DC5593C-F8AF-0542-DD94-FD5D7899AF11}"/>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6735724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4369C63C-9E15-FF8A-3DEB-DE5E3256FEEC}"/>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B3D8EBCA-5A14-797D-8ED4-BF34B90B6377}"/>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7" name="Slide Number Placeholder 5">
            <a:extLst>
              <a:ext uri="{FF2B5EF4-FFF2-40B4-BE49-F238E27FC236}">
                <a16:creationId xmlns:a16="http://schemas.microsoft.com/office/drawing/2014/main" id="{205EDA5C-11E9-63A0-097A-01F9755FE081}"/>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07" r:id="rId21"/>
    <p:sldLayoutId id="2147483878" r:id="rId22"/>
    <p:sldLayoutId id="2147483915" r:id="rId23"/>
    <p:sldLayoutId id="2147483916" r:id="rId24"/>
    <p:sldLayoutId id="2147483891" r:id="rId25"/>
    <p:sldLayoutId id="2147483894" r:id="rId26"/>
    <p:sldLayoutId id="2147483893" r:id="rId27"/>
    <p:sldLayoutId id="2147483895" r:id="rId28"/>
    <p:sldLayoutId id="2147483896" r:id="rId29"/>
    <p:sldLayoutId id="2147483900" r:id="rId30"/>
    <p:sldLayoutId id="2147483901" r:id="rId31"/>
    <p:sldLayoutId id="2147483902" r:id="rId32"/>
    <p:sldLayoutId id="2147483903" r:id="rId33"/>
    <p:sldLayoutId id="2147483904" r:id="rId34"/>
    <p:sldLayoutId id="2147483853" r:id="rId35"/>
    <p:sldLayoutId id="2147483912"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4.xml"/><Relationship Id="rId1" Type="http://schemas.openxmlformats.org/officeDocument/2006/relationships/video" Target="https://www.youtube.com/embed/c-HHKBmE16E?feature=oembed" TargetMode="Externa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20" name="Picture Placeholder 19" descr="A person sitting in a sauna&#10;&#10;AI-generated content may be incorrect.">
            <a:extLst>
              <a:ext uri="{FF2B5EF4-FFF2-40B4-BE49-F238E27FC236}">
                <a16:creationId xmlns:a16="http://schemas.microsoft.com/office/drawing/2014/main" id="{50E98FB6-095C-29A7-D276-661D5753406B}"/>
              </a:ext>
            </a:extLst>
          </p:cNvPr>
          <p:cNvPicPr>
            <a:picLocks noGrp="1" noChangeAspect="1"/>
          </p:cNvPicPr>
          <p:nvPr>
            <p:ph type="pic" sz="quarter" idx="34"/>
          </p:nvPr>
        </p:nvPicPr>
        <p:blipFill>
          <a:blip r:embed="rId2"/>
          <a:srcRect l="112" r="112"/>
          <a:stretch>
            <a:fillRect/>
          </a:stretch>
        </p:blipFill>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222251" y="521611"/>
            <a:ext cx="5496429" cy="4050389"/>
          </a:xfrm>
        </p:spPr>
        <p:txBody>
          <a:bodyPr/>
          <a:lstStyle/>
          <a:p>
            <a:pPr>
              <a:lnSpc>
                <a:spcPts val="2340"/>
              </a:lnSpc>
            </a:pPr>
            <a:r>
              <a:rPr lang="en-US" sz="2200" b="1" dirty="0">
                <a:solidFill>
                  <a:srgbClr val="EC7C69"/>
                </a:solidFill>
              </a:rPr>
              <a:t>Regeneratief Concept  </a:t>
            </a:r>
          </a:p>
          <a:p>
            <a:pPr>
              <a:lnSpc>
                <a:spcPts val="2340"/>
              </a:lnSpc>
            </a:pPr>
            <a:r>
              <a:rPr lang="en-US" sz="2200" dirty="0">
                <a:solidFill>
                  <a:srgbClr val="414141"/>
                </a:solidFill>
              </a:rPr>
              <a:t>Een verlaten cementfabriek aan de zuidkust herboren als een “basis-kamp” hostel-plus-hub, die bewijst hoe het upcyclen van industriële ruimte de groei van het plattelands toerisme kan verankeren.  </a:t>
            </a:r>
          </a:p>
          <a:p>
            <a:pPr>
              <a:lnSpc>
                <a:spcPts val="2340"/>
              </a:lnSpc>
            </a:pPr>
            <a:endParaRPr lang="en-US" sz="2200" dirty="0">
              <a:solidFill>
                <a:srgbClr val="414141"/>
              </a:solidFill>
            </a:endParaRPr>
          </a:p>
          <a:p>
            <a:pPr>
              <a:lnSpc>
                <a:spcPts val="2340"/>
              </a:lnSpc>
            </a:pPr>
            <a:endParaRPr lang="en-US" sz="2200" dirty="0">
              <a:solidFill>
                <a:srgbClr val="414141"/>
              </a:solidFill>
            </a:endParaRPr>
          </a:p>
          <a:p>
            <a:pPr>
              <a:lnSpc>
                <a:spcPts val="2340"/>
              </a:lnSpc>
            </a:pPr>
            <a:r>
              <a:rPr lang="en-US" b="1" dirty="0">
                <a:solidFill>
                  <a:srgbClr val="EC7C69"/>
                </a:solidFill>
              </a:rPr>
              <a:t>Kenmerkende Differentiaties:  </a:t>
            </a:r>
            <a:endParaRPr lang="en-US" sz="2200" dirty="0">
              <a:solidFill>
                <a:srgbClr val="414141"/>
              </a:solidFill>
            </a:endParaRPr>
          </a:p>
          <a:p>
            <a:pPr marL="342900" indent="-342900">
              <a:lnSpc>
                <a:spcPts val="2340"/>
              </a:lnSpc>
              <a:buClr>
                <a:srgbClr val="459597"/>
              </a:buClr>
              <a:buFont typeface="Arial" panose="020B0604020202020204" pitchFamily="34" charset="0"/>
              <a:buChar char="•"/>
            </a:pPr>
            <a:r>
              <a:rPr lang="en-US" sz="2200" dirty="0">
                <a:solidFill>
                  <a:srgbClr val="414141"/>
                </a:solidFill>
              </a:rPr>
              <a:t>Dakterras sauna &amp;amp; hot-tub met uitzicht op de Eyjafjallajökull vulkaan.  </a:t>
            </a:r>
          </a:p>
          <a:p>
            <a:pPr marL="342900" indent="-342900">
              <a:lnSpc>
                <a:spcPts val="2340"/>
              </a:lnSpc>
              <a:buClr>
                <a:srgbClr val="459597"/>
              </a:buClr>
              <a:buFont typeface="Arial" panose="020B0604020202020204" pitchFamily="34" charset="0"/>
              <a:buChar char="•"/>
            </a:pPr>
            <a:r>
              <a:rPr lang="en-US" sz="2200" dirty="0">
                <a:solidFill>
                  <a:srgbClr val="414141"/>
                </a:solidFill>
              </a:rPr>
              <a:t>In-house avontuurteam dat hikes, ijsgrot wandelingen en super-jeep safari&amp;apos;s curate - “locals-as-guides” authenticiteit.  </a:t>
            </a:r>
          </a:p>
          <a:p>
            <a:pPr marL="342900" indent="-342900">
              <a:lnSpc>
                <a:spcPts val="2340"/>
              </a:lnSpc>
              <a:buClr>
                <a:srgbClr val="459597"/>
              </a:buClr>
              <a:buFont typeface="Arial" panose="020B0604020202020204" pitchFamily="34" charset="0"/>
              <a:buChar char="•"/>
            </a:pPr>
            <a:r>
              <a:rPr lang="en-US" sz="2200" dirty="0">
                <a:solidFill>
                  <a:srgbClr val="414141"/>
                </a:solidFill>
              </a:rPr>
              <a:t>Gemeenschappelijke restaurant-lounge die live muziek, yoga en vertel-avonden organiseert - creëert een “gezins-vibe” die op beoordelingssites wordt geprezen.  </a:t>
            </a:r>
          </a:p>
          <a:p>
            <a:pPr>
              <a:lnSpc>
                <a:spcPts val="2340"/>
              </a:lnSpc>
            </a:pPr>
            <a:endParaRPr lang="en-US" sz="22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Foto Credit: Midgard Base Camp  </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prstGeom prst="rect">
            <a:avLst/>
          </a:prstGeom>
        </p:spPr>
        <p:txBody>
          <a:bodyPr/>
          <a:lstStyle/>
          <a:p>
            <a:r>
              <a:rPr lang="en-US" dirty="0"/>
              <a:t>Midgard Base Camp - in het zuiden van IJsland  </a:t>
            </a:r>
          </a:p>
          <a:p>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prstGeom prst="rect">
            <a:avLst/>
          </a:prstGeom>
        </p:spPr>
        <p:txBody>
          <a:bodyPr/>
          <a:lstStyle/>
          <a:p>
            <a:r>
              <a:rPr lang="en-GB" dirty="0"/>
              <a:t>Case Study  </a:t>
            </a:r>
          </a:p>
        </p:txBody>
      </p:sp>
      <p:sp>
        <p:nvSpPr>
          <p:cNvPr id="10" name="TextBox 9">
            <a:extLst>
              <a:ext uri="{FF2B5EF4-FFF2-40B4-BE49-F238E27FC236}">
                <a16:creationId xmlns:a16="http://schemas.microsoft.com/office/drawing/2014/main" id="{18BB6434-0059-619C-478A-8B63A6AF5F52}"/>
              </a:ext>
            </a:extLst>
          </p:cNvPr>
          <p:cNvSpPr txBox="1"/>
          <p:nvPr/>
        </p:nvSpPr>
        <p:spPr>
          <a:xfrm>
            <a:off x="6321204" y="5701340"/>
            <a:ext cx="5486513" cy="369332"/>
          </a:xfrm>
          <a:prstGeom prst="rect">
            <a:avLst/>
          </a:prstGeom>
          <a:noFill/>
        </p:spPr>
        <p:txBody>
          <a:bodyPr wrap="square" rtlCol="0">
            <a:spAutoFit/>
          </a:bodyPr>
          <a:lstStyle/>
          <a:p>
            <a:r>
              <a:rPr lang="en-IE" b="1" dirty="0">
                <a:solidFill>
                  <a:srgbClr val="414141"/>
                </a:solidFill>
              </a:rPr>
              <a:t>Website:  </a:t>
            </a:r>
            <a:r>
              <a:rPr lang="en-IE" dirty="0">
                <a:solidFill>
                  <a:srgbClr val="459597"/>
                </a:solidFill>
              </a:rPr>
              <a:t>https://  </a:t>
            </a:r>
            <a:r>
              <a:rPr lang="en-IE" dirty="0" err="1">
                <a:solidFill>
                  <a:srgbClr val="459597"/>
                </a:solidFill>
              </a:rPr>
              <a:t>midgardbasecamp.is  </a:t>
            </a:r>
            <a:r>
              <a:rPr lang="en-IE" dirty="0">
                <a:solidFill>
                  <a:srgbClr val="459597"/>
                </a:solidFill>
              </a:rPr>
              <a:t>/  </a:t>
            </a: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1</a:t>
            </a:fld>
            <a:endParaRPr lang="fr-CA" sz="1200" dirty="0"/>
          </a:p>
        </p:txBody>
      </p:sp>
      <p:pic>
        <p:nvPicPr>
          <p:cNvPr id="2" name="Picture 1">
            <a:extLst>
              <a:ext uri="{FF2B5EF4-FFF2-40B4-BE49-F238E27FC236}">
                <a16:creationId xmlns:a16="http://schemas.microsoft.com/office/drawing/2014/main" id="{E88A0D24-1549-D8F2-D466-E097E35C3D56}"/>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47331-0637-A00B-203D-D0AD7EE0768E}"/>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62062E65-6AD4-0DA9-6DEF-71E5759185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sp>
        <p:nvSpPr>
          <p:cNvPr id="14" name="Text Placeholder 2">
            <a:extLst>
              <a:ext uri="{FF2B5EF4-FFF2-40B4-BE49-F238E27FC236}">
                <a16:creationId xmlns:a16="http://schemas.microsoft.com/office/drawing/2014/main" id="{4B8F0CE4-F6D9-B66D-5E34-1A48507EF7FF}"/>
              </a:ext>
            </a:extLst>
          </p:cNvPr>
          <p:cNvSpPr>
            <a:spLocks noGrp="1"/>
          </p:cNvSpPr>
          <p:nvPr>
            <p:ph type="body" sz="quarter" idx="18"/>
          </p:nvPr>
        </p:nvSpPr>
        <p:spPr>
          <a:xfrm>
            <a:off x="615337" y="1548294"/>
            <a:ext cx="2975564" cy="1049221"/>
          </a:xfrm>
          <a:prstGeom prst="rect">
            <a:avLst/>
          </a:prstGeom>
        </p:spPr>
        <p:txBody>
          <a:bodyPr/>
          <a:lstStyle/>
          <a:p>
            <a:r>
              <a:rPr lang="en-US" dirty="0"/>
              <a:t>Midgard Basis Camp - in het zuiden van IJsland  </a:t>
            </a:r>
          </a:p>
          <a:p>
            <a:endParaRPr lang="en-US" dirty="0"/>
          </a:p>
        </p:txBody>
      </p:sp>
      <p:sp>
        <p:nvSpPr>
          <p:cNvPr id="15" name="Text Placeholder 3">
            <a:extLst>
              <a:ext uri="{FF2B5EF4-FFF2-40B4-BE49-F238E27FC236}">
                <a16:creationId xmlns:a16="http://schemas.microsoft.com/office/drawing/2014/main" id="{8C7BA1EB-E096-9035-C288-8BB1C92A7DDF}"/>
              </a:ext>
            </a:extLst>
          </p:cNvPr>
          <p:cNvSpPr>
            <a:spLocks noGrp="1"/>
          </p:cNvSpPr>
          <p:nvPr>
            <p:ph type="body" sz="quarter" idx="19"/>
          </p:nvPr>
        </p:nvSpPr>
        <p:spPr>
          <a:xfrm>
            <a:off x="632136" y="613375"/>
            <a:ext cx="2958765" cy="385564"/>
          </a:xfrm>
          <a:prstGeom prst="rect">
            <a:avLst/>
          </a:prstGeom>
        </p:spPr>
        <p:txBody>
          <a:bodyPr/>
          <a:lstStyle/>
          <a:p>
            <a:r>
              <a:rPr lang="en-GB" dirty="0"/>
              <a:t>Case Study  </a:t>
            </a:r>
          </a:p>
        </p:txBody>
      </p:sp>
      <p:sp>
        <p:nvSpPr>
          <p:cNvPr id="16" name="Text Placeholder 4">
            <a:extLst>
              <a:ext uri="{FF2B5EF4-FFF2-40B4-BE49-F238E27FC236}">
                <a16:creationId xmlns:a16="http://schemas.microsoft.com/office/drawing/2014/main" id="{35ADAE2C-5ADC-C0DB-AF79-5D4496414E0F}"/>
              </a:ext>
            </a:extLst>
          </p:cNvPr>
          <p:cNvSpPr txBox="1">
            <a:spLocks/>
          </p:cNvSpPr>
          <p:nvPr/>
        </p:nvSpPr>
        <p:spPr>
          <a:xfrm>
            <a:off x="5485403" y="572320"/>
            <a:ext cx="6231395"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IE" b="1" dirty="0">
                <a:solidFill>
                  <a:srgbClr val="EC7C69"/>
                </a:solidFill>
              </a:rPr>
              <a:t>Waarde voor Gasten:  </a:t>
            </a:r>
          </a:p>
          <a:p>
            <a:pPr>
              <a:lnSpc>
                <a:spcPts val="2340"/>
              </a:lnSpc>
            </a:pPr>
            <a:r>
              <a:rPr lang="en-IE" dirty="0"/>
              <a:t>gebundelde “Verblijf + Spel” pakketten maken reizen eenvoudiger en vaak goedkoper dan het apart boeken van bedden, maaltijden en rondleidingen, terwijl het sociale ontwerp solo reizigers helpt om metgezellen te vinden.  </a:t>
            </a:r>
          </a:p>
          <a:p>
            <a:pPr>
              <a:lnSpc>
                <a:spcPts val="2340"/>
              </a:lnSpc>
            </a:pPr>
            <a:endParaRPr lang="en-IE" dirty="0"/>
          </a:p>
          <a:p>
            <a:pPr>
              <a:lnSpc>
                <a:spcPts val="2340"/>
              </a:lnSpc>
            </a:pPr>
            <a:r>
              <a:rPr lang="en-IE" b="1" dirty="0">
                <a:solidFill>
                  <a:srgbClr val="EC7C69"/>
                </a:solidFill>
              </a:rPr>
              <a:t>Waarde voor Gemeenschap &amp;amp; Planeet:  </a:t>
            </a:r>
          </a:p>
          <a:p>
            <a:pPr>
              <a:lnSpc>
                <a:spcPts val="2340"/>
              </a:lnSpc>
            </a:pPr>
            <a:r>
              <a:rPr lang="en-IE" dirty="0"/>
              <a:t>Houdt uitgaven in  </a:t>
            </a:r>
            <a:r>
              <a:rPr lang="en-IE" dirty="0" err="1"/>
              <a:t>Hvolsvöllur  </a:t>
            </a:r>
            <a:r>
              <a:rPr lang="en-IE" dirty="0"/>
              <a:t>via lokale voedselbronnen en banen het hele jaar door. Upcycled structuur, gerecycled-houten meubels en low-energy systemen verminderen de ingebedde koolstof.  </a:t>
            </a:r>
          </a:p>
          <a:p>
            <a:pPr>
              <a:lnSpc>
                <a:spcPts val="2340"/>
              </a:lnSpc>
            </a:pPr>
            <a:endParaRPr lang="en-IE" dirty="0"/>
          </a:p>
          <a:p>
            <a:pPr>
              <a:lnSpc>
                <a:spcPts val="2340"/>
              </a:lnSpc>
            </a:pPr>
            <a:r>
              <a:rPr lang="en-IE" b="1" dirty="0">
                <a:solidFill>
                  <a:srgbClr val="EC7C69"/>
                </a:solidFill>
              </a:rPr>
              <a:t>Belangrijkste boodschap:  </a:t>
            </a:r>
          </a:p>
          <a:p>
            <a:pPr>
              <a:lnSpc>
                <a:spcPts val="2340"/>
              </a:lnSpc>
            </a:pPr>
            <a:r>
              <a:rPr lang="en-IE" dirty="0"/>
              <a:t>een helder, verhaal- rijk concept (industrieel gebied regeneratie) gecombineerd met een duidelijke waardepropositie (“all-in-one avontuur hub”) geeft Midgard een verdedigbare niche die resoneert met zijn ideale gastsegment - onafhankelijke, ervaring-zoekende reizigers - terwijl het economische, sociale en milieu- rendementen levert.  </a:t>
            </a:r>
          </a:p>
          <a:p>
            <a:pPr>
              <a:lnSpc>
                <a:spcPts val="2340"/>
              </a:lnSpc>
            </a:pPr>
            <a:endParaRPr lang="en-IE" dirty="0"/>
          </a:p>
          <a:p>
            <a:pPr>
              <a:lnSpc>
                <a:spcPts val="2340"/>
              </a:lnSpc>
            </a:pPr>
            <a:endParaRPr lang="en-IE" i="1" dirty="0"/>
          </a:p>
        </p:txBody>
      </p:sp>
      <p:pic>
        <p:nvPicPr>
          <p:cNvPr id="2" name="Online Media 1" title="#MIDGARD_FAMILY">
            <a:hlinkClick r:id="" action="ppaction://media"/>
            <a:extLst>
              <a:ext uri="{FF2B5EF4-FFF2-40B4-BE49-F238E27FC236}">
                <a16:creationId xmlns:a16="http://schemas.microsoft.com/office/drawing/2014/main" id="{E2A4D601-BB4F-213C-829B-BEC72436067E}"/>
              </a:ext>
            </a:extLst>
          </p:cNvPr>
          <p:cNvPicPr>
            <a:picLocks noRot="1" noChangeAspect="1"/>
          </p:cNvPicPr>
          <p:nvPr>
            <a:videoFile r:link="rId1"/>
          </p:nvPr>
        </p:nvPicPr>
        <p:blipFill>
          <a:blip r:embed="rId4"/>
          <a:stretch>
            <a:fillRect/>
          </a:stretch>
        </p:blipFill>
        <p:spPr>
          <a:xfrm>
            <a:off x="632136" y="3272998"/>
            <a:ext cx="4186069" cy="2365134"/>
          </a:xfrm>
          <a:prstGeom prst="rect">
            <a:avLst/>
          </a:prstGeom>
        </p:spPr>
      </p:pic>
      <p:sp>
        <p:nvSpPr>
          <p:cNvPr id="19" name="Slide Number Placeholder 5">
            <a:extLst>
              <a:ext uri="{FF2B5EF4-FFF2-40B4-BE49-F238E27FC236}">
                <a16:creationId xmlns:a16="http://schemas.microsoft.com/office/drawing/2014/main" id="{C5FEDD8F-CFCC-B63F-96A6-355DE3D1942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2</a:t>
            </a:fld>
            <a:endParaRPr lang="fr-CA" sz="1200" dirty="0"/>
          </a:p>
        </p:txBody>
      </p:sp>
    </p:spTree>
    <p:extLst>
      <p:ext uri="{BB962C8B-B14F-4D97-AF65-F5344CB8AC3E}">
        <p14:creationId xmlns:p14="http://schemas.microsoft.com/office/powerpoint/2010/main" val="42899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2.xml><?xml version="1.0" encoding="utf-8"?>
<ds:datastoreItem xmlns:ds="http://schemas.openxmlformats.org/officeDocument/2006/customXml" ds:itemID="{432FEE2C-97AB-4CC9-9019-998FBBF916ED}"/>
</file>

<file path=customXml/itemProps3.xml><?xml version="1.0" encoding="utf-8"?>
<ds:datastoreItem xmlns:ds="http://schemas.openxmlformats.org/officeDocument/2006/customXml" ds:itemID="{B3076E18-2B84-4508-B120-3C096464AE89}">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docProps/app.xml><?xml version="1.0" encoding="utf-8"?>
<Properties xmlns="http://schemas.openxmlformats.org/officeDocument/2006/extended-properties" xmlns:vt="http://schemas.openxmlformats.org/officeDocument/2006/docPropsVTypes">
  <TotalTime>12218</TotalTime>
  <Words>256</Words>
  <Application>Microsoft Office PowerPoint</Application>
  <PresentationFormat>Widescreen</PresentationFormat>
  <Paragraphs>24</Paragraphs>
  <Slides>2</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Calibri</vt:lpstr>
      <vt:lpstr>Montserrat</vt:lpstr>
      <vt:lpstr>Montserrat Light</vt:lpstr>
      <vt:lpstr>Verdana</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Radu Mihailescu</cp:lastModifiedBy>
  <cp:revision>771</cp:revision>
  <dcterms:created xsi:type="dcterms:W3CDTF">2020-10-14T13:32:04Z</dcterms:created>
  <dcterms:modified xsi:type="dcterms:W3CDTF">2026-02-04T16:41:42Z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