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7829" r:id="rId2"/>
    <p:sldId id="6831" r:id="rId3"/>
    <p:sldId id="77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nordiskvillage.com/locations/puglia/"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www.booking.com/hotel/it/glamping-masseria-cuturi.en-gb.html?aid=356980&amp;label=gog235jc-1FCAsocUIYZ2xhbXBpbmctbWFzc2VyaWEtY3V0dXJpSDNYA2hpiAEBmAEJuAEXyAEM2AEB6AEB-AEMiAIBqAIDuAKMwILCBsACAdICJDViNjI1ZTUyLTQwNjktNGJmMy05NjI0LWNmNjg3YmEwZTljMtgCBuACAQ&amp;sid=fc9292a8233ebebf1904eb1dfe6b8eec&amp;all_sr_blocks=815691801_344018713_2_1_0&amp;checkin=2025-09-01&amp;checkout=2025-09-05&amp;dest_id=-120907&amp;dest_type=city&amp;dist=0&amp;group_adults=1&amp;group_children=0&amp;hapos=1&amp;highlighted_blocks=815691801_344018713_2_1_0&amp;hpos=1&amp;matching_block_id=815691801_344018713_2_1_0&amp;no_rooms=1&amp;req_adults=1&amp;req_children=0&amp;room1=A&amp;sb_price_type=total&amp;sr_order=popularity&amp;sr_pri_blocks=815691801_344018713_2_1_0__97200&amp;srepoch=1749065744&amp;srpvid=14f889c7ec380820&amp;type=total&amp;ucfs=1&amp;activeTab=photosGallery" TargetMode="External"/><Relationship Id="rId7" Type="http://schemas.openxmlformats.org/officeDocument/2006/relationships/hyperlink" Target="https://creativecommons.org/licenses/by-sa/4.0/?ref=chooser-v1" TargetMode="External"/><Relationship Id="rId2" Type="http://schemas.openxmlformats.org/officeDocument/2006/relationships/hyperlink" Target="https://nordiskvillage.com/locations/puglia/" TargetMode="Externa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4BC2-4613-57E9-2E8F-44E21D93E8D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8FE77C1-1B0B-4BBF-3822-78D96BE350C7}"/>
              </a:ext>
            </a:extLst>
          </p:cNvPr>
          <p:cNvSpPr>
            <a:spLocks noGrp="1"/>
          </p:cNvSpPr>
          <p:nvPr>
            <p:ph type="body" sz="quarter" idx="16"/>
          </p:nvPr>
        </p:nvSpPr>
        <p:spPr>
          <a:xfrm>
            <a:off x="400555" y="2320314"/>
            <a:ext cx="5234715" cy="3066422"/>
          </a:xfrm>
        </p:spPr>
        <p:txBody>
          <a:bodyPr>
            <a:normAutofit/>
          </a:bodyPr>
          <a:lstStyle/>
          <a:p>
            <a:r>
              <a:rPr lang="it-IT" sz="4000" b="1" dirty="0"/>
              <a:t>Nordisk Village, Manduria, Apulië, Italië</a:t>
            </a:r>
          </a:p>
          <a:p>
            <a:r>
              <a:rPr lang="it-IT" sz="3600" i="1" dirty="0"/>
              <a:t>Milieuvriendelijk wijngoed</a:t>
            </a:r>
            <a:endParaRPr lang="en-IE" sz="3600" i="1" dirty="0"/>
          </a:p>
        </p:txBody>
      </p:sp>
      <p:sp>
        <p:nvSpPr>
          <p:cNvPr id="2" name="Text Placeholder 1">
            <a:extLst>
              <a:ext uri="{FF2B5EF4-FFF2-40B4-BE49-F238E27FC236}">
                <a16:creationId xmlns:a16="http://schemas.microsoft.com/office/drawing/2014/main" id="{26771B59-59E9-505A-78C2-E365D745DA3F}"/>
              </a:ext>
            </a:extLst>
          </p:cNvPr>
          <p:cNvSpPr>
            <a:spLocks noGrp="1"/>
          </p:cNvSpPr>
          <p:nvPr>
            <p:ph type="body" sz="quarter" idx="65"/>
          </p:nvPr>
        </p:nvSpPr>
        <p:spPr/>
        <p:txBody>
          <a:bodyPr/>
          <a:lstStyle/>
          <a:p>
            <a:r>
              <a:rPr lang="en-IE" dirty="0">
                <a:hlinkClick r:id="rId2">
                  <a:extLst>
                    <a:ext uri="{A12FA001-AC4F-418D-AE19-62706E023703}">
                      <ahyp:hlinkClr xmlns:ahyp="http://schemas.microsoft.com/office/drawing/2018/hyperlinkcolor" val="tx"/>
                    </a:ext>
                  </a:extLst>
                </a:hlinkClick>
              </a:rPr>
              <a:t>https://nordiskvillage.com/locations/puglia/</a:t>
            </a:r>
            <a:r>
              <a:rPr lang="en-IE" dirty="0"/>
              <a:t> </a:t>
            </a:r>
          </a:p>
        </p:txBody>
      </p:sp>
      <p:sp>
        <p:nvSpPr>
          <p:cNvPr id="12" name="Text Placeholder 8">
            <a:extLst>
              <a:ext uri="{FF2B5EF4-FFF2-40B4-BE49-F238E27FC236}">
                <a16:creationId xmlns:a16="http://schemas.microsoft.com/office/drawing/2014/main" id="{5E3BD5C2-3326-7D9C-010B-7282ACCED933}"/>
              </a:ext>
            </a:extLst>
          </p:cNvPr>
          <p:cNvSpPr txBox="1">
            <a:spLocks/>
          </p:cNvSpPr>
          <p:nvPr/>
        </p:nvSpPr>
        <p:spPr>
          <a:xfrm>
            <a:off x="400555" y="691626"/>
            <a:ext cx="6447919"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7200" dirty="0">
                <a:solidFill>
                  <a:schemeClr val="bg1"/>
                </a:solidFill>
              </a:rPr>
              <a:t>Casestudy</a:t>
            </a:r>
          </a:p>
        </p:txBody>
      </p:sp>
      <p:pic>
        <p:nvPicPr>
          <p:cNvPr id="13" name="Picture Placeholder 12" descr="A building with arched windows and lights&#10;&#10;AI-generated content may be incorrect.">
            <a:extLst>
              <a:ext uri="{FF2B5EF4-FFF2-40B4-BE49-F238E27FC236}">
                <a16:creationId xmlns:a16="http://schemas.microsoft.com/office/drawing/2014/main" id="{88671658-5B0F-6052-5192-1E07BB564165}"/>
              </a:ext>
            </a:extLst>
          </p:cNvPr>
          <p:cNvPicPr>
            <a:picLocks noGrp="1" noChangeAspect="1"/>
          </p:cNvPicPr>
          <p:nvPr>
            <p:ph type="pic" sz="quarter" idx="19"/>
          </p:nvPr>
        </p:nvPicPr>
        <p:blipFill>
          <a:blip r:embed="rId3"/>
          <a:srcRect l="5876" r="5876"/>
          <a:stretch>
            <a:fillRect/>
          </a:stretch>
        </p:blipFill>
        <p:spPr/>
      </p:pic>
    </p:spTree>
    <p:extLst>
      <p:ext uri="{BB962C8B-B14F-4D97-AF65-F5344CB8AC3E}">
        <p14:creationId xmlns:p14="http://schemas.microsoft.com/office/powerpoint/2010/main" val="2122844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CAB91-52F3-D39A-E6AB-768093B5DC8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915D35D-332E-7A9A-5DD8-74886ECD545A}"/>
              </a:ext>
            </a:extLst>
          </p:cNvPr>
          <p:cNvSpPr>
            <a:spLocks noGrp="1"/>
          </p:cNvSpPr>
          <p:nvPr>
            <p:ph type="body" sz="quarter" idx="18"/>
          </p:nvPr>
        </p:nvSpPr>
        <p:spPr>
          <a:xfrm>
            <a:off x="576890" y="3217980"/>
            <a:ext cx="2992104" cy="1049221"/>
          </a:xfrm>
        </p:spPr>
        <p:txBody>
          <a:bodyPr/>
          <a:lstStyle/>
          <a:p>
            <a:pPr algn="ctr">
              <a:lnSpc>
                <a:spcPct val="100000"/>
              </a:lnSpc>
            </a:pPr>
            <a:r>
              <a:rPr lang="en-US" sz="4800" dirty="0"/>
              <a:t>Casestudy</a:t>
            </a:r>
            <a:endParaRPr lang="en-IE" sz="4800" dirty="0"/>
          </a:p>
        </p:txBody>
      </p:sp>
      <p:sp>
        <p:nvSpPr>
          <p:cNvPr id="6" name="Text Placeholder 5">
            <a:extLst>
              <a:ext uri="{FF2B5EF4-FFF2-40B4-BE49-F238E27FC236}">
                <a16:creationId xmlns:a16="http://schemas.microsoft.com/office/drawing/2014/main" id="{3D271AEA-9B25-584D-3D85-7AA5ECF1333A}"/>
              </a:ext>
            </a:extLst>
          </p:cNvPr>
          <p:cNvSpPr>
            <a:spLocks noGrp="1"/>
          </p:cNvSpPr>
          <p:nvPr>
            <p:ph type="body" sz="quarter" idx="21"/>
          </p:nvPr>
        </p:nvSpPr>
        <p:spPr>
          <a:xfrm>
            <a:off x="4273619" y="243407"/>
            <a:ext cx="7524439" cy="3499183"/>
          </a:xfrm>
        </p:spPr>
        <p:txBody>
          <a:bodyPr/>
          <a:lstStyle/>
          <a:p>
            <a:pPr>
              <a:spcAft>
                <a:spcPts val="600"/>
              </a:spcAft>
            </a:pPr>
            <a:r>
              <a:rPr lang="it-IT" sz="2800" b="1" dirty="0">
                <a:solidFill>
                  <a:srgbClr val="E96751"/>
                </a:solidFill>
                <a:hlinkClick r:id="rId2">
                  <a:extLst>
                    <a:ext uri="{A12FA001-AC4F-418D-AE19-62706E023703}">
                      <ahyp:hlinkClr xmlns:ahyp="http://schemas.microsoft.com/office/drawing/2018/hyperlinkcolor" val="tx"/>
                    </a:ext>
                  </a:extLst>
                </a:hlinkClick>
              </a:rPr>
              <a:t>Nordisk Village Puglia – Manduria, Puglia </a:t>
            </a:r>
            <a:r>
              <a:rPr lang="it-IT" sz="2100" dirty="0"/>
              <a:t>is een </a:t>
            </a:r>
            <a:r>
              <a:rPr lang="en-IE" sz="2100" dirty="0"/>
              <a:t>glampingresort in Scandinavische stijl. </a:t>
            </a:r>
            <a:r>
              <a:rPr lang="en-US" sz="2100" dirty="0"/>
              <a:t>Er is een duurzame glampinglocatie ontwikkeld binnen het historische wijngoed Masseria </a:t>
            </a:r>
            <a:r>
              <a:rPr lang="en-US" sz="2100" dirty="0" err="1"/>
              <a:t>Cuturi</a:t>
            </a:r>
            <a:r>
              <a:rPr lang="en-US" sz="2100" dirty="0"/>
              <a:t>, met milieuvriendelijke tenten en gemeenschappelijke voorzieningen die volledig omgeven zijn door de versterkte muren van de boerderij, die allemaal naar de prachtige stranden van </a:t>
            </a:r>
            <a:r>
              <a:rPr lang="en-US" sz="2100" dirty="0" err="1"/>
              <a:t>Manduria</a:t>
            </a:r>
            <a:r>
              <a:rPr lang="en-US" sz="2100" dirty="0"/>
              <a:t> leiden. </a:t>
            </a:r>
            <a:r>
              <a:rPr lang="en-US" sz="2100" i="1" dirty="0">
                <a:solidFill>
                  <a:srgbClr val="3B7F81"/>
                </a:solidFill>
              </a:rPr>
              <a:t>Het doel is om elk verblijf 100% emissievrij te maken door middel van groene energie, enz.</a:t>
            </a:r>
          </a:p>
          <a:p>
            <a:pPr>
              <a:spcAft>
                <a:spcPts val="600"/>
              </a:spcAft>
            </a:pPr>
            <a:r>
              <a:rPr lang="en-US" sz="2100" b="1" dirty="0"/>
              <a:t>Kenmerken en activiteiten</a:t>
            </a:r>
            <a:r>
              <a:rPr lang="en-US" sz="2100" dirty="0"/>
              <a:t>: Zes katoenen tenten die elk plaats bieden aan maximaal vier gasten. Gedeelde stenen badkamer, minibar, zwembad en ontspanningsruimte. Activiteiten zijn onder andere wijnproeven, fietsen en culturele rondleidingen.</a:t>
            </a:r>
          </a:p>
          <a:p>
            <a:pPr>
              <a:spcAft>
                <a:spcPts val="600"/>
              </a:spcAft>
            </a:pPr>
            <a:r>
              <a:rPr lang="en-US" sz="2100" b="1" dirty="0"/>
              <a:t>Zie beoordelingen op </a:t>
            </a:r>
            <a:r>
              <a:rPr lang="en-US" sz="2100" dirty="0">
                <a:solidFill>
                  <a:srgbClr val="E96751"/>
                </a:solidFill>
                <a:hlinkClick r:id="rId3">
                  <a:extLst>
                    <a:ext uri="{A12FA001-AC4F-418D-AE19-62706E023703}">
                      <ahyp:hlinkClr xmlns:ahyp="http://schemas.microsoft.com/office/drawing/2018/hyperlinkcolor" val="tx"/>
                    </a:ext>
                  </a:extLst>
                </a:hlinkClick>
              </a:rPr>
              <a:t>booking.com "</a:t>
            </a:r>
            <a:r>
              <a:rPr lang="en-US" sz="2000" i="1" dirty="0"/>
              <a:t>Fantastische accommodatie, tenten omgeven door groen maken het verblijf echt spectaculair. De tent is supercomfortabel en voorzien van alle gemakken waar een viersterrenhotel jaloers op zou zijn" </a:t>
            </a:r>
            <a:r>
              <a:rPr lang="en-US" sz="2000" dirty="0"/>
              <a:t>en</a:t>
            </a:r>
          </a:p>
          <a:p>
            <a:pPr>
              <a:spcAft>
                <a:spcPts val="600"/>
              </a:spcAft>
            </a:pPr>
            <a:endParaRPr lang="en-US" sz="2100" dirty="0"/>
          </a:p>
          <a:p>
            <a:pPr>
              <a:spcAft>
                <a:spcPts val="600"/>
              </a:spcAft>
            </a:pPr>
            <a:endParaRPr lang="en-US" sz="2100" dirty="0"/>
          </a:p>
        </p:txBody>
      </p:sp>
      <p:sp>
        <p:nvSpPr>
          <p:cNvPr id="5" name="Text Placeholder 6">
            <a:extLst>
              <a:ext uri="{FF2B5EF4-FFF2-40B4-BE49-F238E27FC236}">
                <a16:creationId xmlns:a16="http://schemas.microsoft.com/office/drawing/2014/main" id="{E534433A-8635-4A09-4A6E-166CF66B5B31}"/>
              </a:ext>
            </a:extLst>
          </p:cNvPr>
          <p:cNvSpPr txBox="1">
            <a:spLocks/>
          </p:cNvSpPr>
          <p:nvPr/>
        </p:nvSpPr>
        <p:spPr>
          <a:xfrm>
            <a:off x="576891" y="2584434"/>
            <a:ext cx="2992103"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4100" dirty="0"/>
              <a:t>Italië</a:t>
            </a:r>
          </a:p>
        </p:txBody>
      </p:sp>
      <p:pic>
        <p:nvPicPr>
          <p:cNvPr id="13" name="Picture 12">
            <a:extLst>
              <a:ext uri="{FF2B5EF4-FFF2-40B4-BE49-F238E27FC236}">
                <a16:creationId xmlns:a16="http://schemas.microsoft.com/office/drawing/2014/main" id="{639BB951-F9B6-02FD-6FDA-AD4F1C36A845}"/>
              </a:ext>
            </a:extLst>
          </p:cNvPr>
          <p:cNvPicPr>
            <a:picLocks noChangeAspect="1"/>
          </p:cNvPicPr>
          <p:nvPr/>
        </p:nvPicPr>
        <p:blipFill>
          <a:blip r:embed="rId4"/>
          <a:stretch>
            <a:fillRect/>
          </a:stretch>
        </p:blipFill>
        <p:spPr>
          <a:xfrm>
            <a:off x="158149" y="4076699"/>
            <a:ext cx="3829585" cy="2557820"/>
          </a:xfrm>
          <a:prstGeom prst="flowChartConnector">
            <a:avLst/>
          </a:prstGeom>
        </p:spPr>
      </p:pic>
      <p:pic>
        <p:nvPicPr>
          <p:cNvPr id="4" name="Picture 3">
            <a:extLst>
              <a:ext uri="{FF2B5EF4-FFF2-40B4-BE49-F238E27FC236}">
                <a16:creationId xmlns:a16="http://schemas.microsoft.com/office/drawing/2014/main" id="{D32FF955-6DF4-37FE-4275-CF0076D5E809}"/>
              </a:ext>
            </a:extLst>
          </p:cNvPr>
          <p:cNvPicPr>
            <a:picLocks noChangeAspect="1"/>
          </p:cNvPicPr>
          <p:nvPr/>
        </p:nvPicPr>
        <p:blipFill>
          <a:blip r:embed="rId5"/>
          <a:stretch>
            <a:fillRect/>
          </a:stretch>
        </p:blipFill>
        <p:spPr>
          <a:xfrm>
            <a:off x="393941" y="-16925"/>
            <a:ext cx="3175054" cy="2222538"/>
          </a:xfrm>
          <a:prstGeom prst="rect">
            <a:avLst/>
          </a:prstGeom>
        </p:spPr>
      </p:pic>
      <p:pic>
        <p:nvPicPr>
          <p:cNvPr id="3" name="Picture 2" descr="Co-funded by the European Union logo in png for web usage">
            <a:extLst>
              <a:ext uri="{FF2B5EF4-FFF2-40B4-BE49-F238E27FC236}">
                <a16:creationId xmlns:a16="http://schemas.microsoft.com/office/drawing/2014/main" id="{D047F3C6-6F7E-93A3-5FE2-1CF0ED28C6F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24885" y="6435834"/>
            <a:ext cx="1530819" cy="319792"/>
          </a:xfrm>
          <a:prstGeom prst="rect">
            <a:avLst/>
          </a:prstGeom>
          <a:noFill/>
          <a:ln>
            <a:noFill/>
          </a:ln>
        </p:spPr>
      </p:pic>
      <p:sp>
        <p:nvSpPr>
          <p:cNvPr id="7" name="Rectangle 6">
            <a:extLst>
              <a:ext uri="{FF2B5EF4-FFF2-40B4-BE49-F238E27FC236}">
                <a16:creationId xmlns:a16="http://schemas.microsoft.com/office/drawing/2014/main" id="{C4C62EFD-408A-72E1-C7E7-DFA9E34149F9}"/>
              </a:ext>
            </a:extLst>
          </p:cNvPr>
          <p:cNvSpPr/>
          <p:nvPr/>
        </p:nvSpPr>
        <p:spPr>
          <a:xfrm>
            <a:off x="5824992" y="6289348"/>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meningen en standpunten zijn echter uitsluitend die van de auteur(s) en geven niet noodzakelijkerwijs de mening van de Europese Unie of het Europees Uitvoerend Agentschap voor onderwijs en cultuur (EACEA) weer. De Europese Unie en het EACEA kunnen hiervoor niet aansprakelijk worden gesteld.</a:t>
            </a:r>
          </a:p>
        </p:txBody>
      </p:sp>
      <p:grpSp>
        <p:nvGrpSpPr>
          <p:cNvPr id="8" name="Group 7">
            <a:extLst>
              <a:ext uri="{FF2B5EF4-FFF2-40B4-BE49-F238E27FC236}">
                <a16:creationId xmlns:a16="http://schemas.microsoft.com/office/drawing/2014/main" id="{029ED817-311B-B624-41CF-ECED8003C0A7}"/>
              </a:ext>
            </a:extLst>
          </p:cNvPr>
          <p:cNvGrpSpPr/>
          <p:nvPr/>
        </p:nvGrpSpPr>
        <p:grpSpPr>
          <a:xfrm>
            <a:off x="10292918" y="5995021"/>
            <a:ext cx="1307461" cy="742180"/>
            <a:chOff x="340586" y="8789227"/>
            <a:chExt cx="1307461" cy="742180"/>
          </a:xfrm>
        </p:grpSpPr>
        <p:sp>
          <p:nvSpPr>
            <p:cNvPr id="9" name="Rectangle 8">
              <a:extLst>
                <a:ext uri="{FF2B5EF4-FFF2-40B4-BE49-F238E27FC236}">
                  <a16:creationId xmlns:a16="http://schemas.microsoft.com/office/drawing/2014/main" id="{0913C13E-07F9-937E-D0A2-6E5C44C76EE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7">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0" name="Picture 9">
              <a:extLst>
                <a:ext uri="{FF2B5EF4-FFF2-40B4-BE49-F238E27FC236}">
                  <a16:creationId xmlns:a16="http://schemas.microsoft.com/office/drawing/2014/main" id="{ECCCB03B-9117-1B4C-FB7B-882F539FF87C}"/>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462000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34C3FB9C-9AE3-8ADD-86C7-352AC63D028E}"/>
              </a:ext>
            </a:extLst>
          </p:cNvPr>
          <p:cNvSpPr>
            <a:spLocks noGrp="1"/>
          </p:cNvSpPr>
          <p:nvPr>
            <p:ph type="body" sz="quarter" idx="13"/>
          </p:nvPr>
        </p:nvSpPr>
        <p:spPr>
          <a:xfrm>
            <a:off x="474566" y="865516"/>
            <a:ext cx="5055171" cy="3808175"/>
          </a:xfrm>
        </p:spPr>
        <p:txBody>
          <a:bodyPr>
            <a:noAutofit/>
          </a:bodyPr>
          <a:lstStyle/>
          <a:p>
            <a:r>
              <a:rPr lang="en-US" sz="2400" dirty="0"/>
              <a:t>“Een heerlijk verblijf in een accommodatie waar je de sfeer van echtheid en authenticiteit kunt proeven. Een fantastische ervaring om te ontspannen midden in de natuur ❤️ </a:t>
            </a:r>
          </a:p>
          <a:p>
            <a:endParaRPr lang="en-US" sz="2400" dirty="0"/>
          </a:p>
          <a:p>
            <a:r>
              <a:rPr lang="en-US" sz="2400" dirty="0"/>
              <a:t>Twee speciale vermeldingen voor het gastvrije, behulpzame en deskundige personeel over de geschiedenis van de boerderij en het heerlijke ontbijt, met ingrediënten van hoge kwaliteit.”</a:t>
            </a:r>
          </a:p>
          <a:p>
            <a:endParaRPr lang="en-US" sz="2400" dirty="0"/>
          </a:p>
          <a:p>
            <a:endParaRPr lang="en-IE" sz="2400" dirty="0"/>
          </a:p>
        </p:txBody>
      </p:sp>
      <p:pic>
        <p:nvPicPr>
          <p:cNvPr id="16" name="Picture Placeholder 15">
            <a:extLst>
              <a:ext uri="{FF2B5EF4-FFF2-40B4-BE49-F238E27FC236}">
                <a16:creationId xmlns:a16="http://schemas.microsoft.com/office/drawing/2014/main" id="{047C3911-A243-2374-E977-34C53014FD64}"/>
              </a:ext>
            </a:extLst>
          </p:cNvPr>
          <p:cNvPicPr>
            <a:picLocks noGrp="1" noChangeAspect="1"/>
          </p:cNvPicPr>
          <p:nvPr>
            <p:ph type="pic" sz="quarter" idx="41"/>
          </p:nvPr>
        </p:nvPicPr>
        <p:blipFill>
          <a:blip r:embed="rId2"/>
          <a:srcRect l="10709" r="10709"/>
          <a:stretch/>
        </p:blipFill>
        <p:spPr>
          <a:xfrm>
            <a:off x="5095875" y="2085975"/>
            <a:ext cx="6256338" cy="4772025"/>
          </a:xfrm>
        </p:spPr>
      </p:pic>
      <p:sp>
        <p:nvSpPr>
          <p:cNvPr id="14" name="Text Placeholder 13">
            <a:extLst>
              <a:ext uri="{FF2B5EF4-FFF2-40B4-BE49-F238E27FC236}">
                <a16:creationId xmlns:a16="http://schemas.microsoft.com/office/drawing/2014/main" id="{18AD2744-096C-257A-2D01-C5077C0E4C7B}"/>
              </a:ext>
            </a:extLst>
          </p:cNvPr>
          <p:cNvSpPr>
            <a:spLocks noGrp="1"/>
          </p:cNvSpPr>
          <p:nvPr>
            <p:ph type="body" sz="quarter" idx="65"/>
          </p:nvPr>
        </p:nvSpPr>
        <p:spPr/>
        <p:txBody>
          <a:bodyPr/>
          <a:lstStyle/>
          <a:p>
            <a:endParaRPr lang="en-IE"/>
          </a:p>
        </p:txBody>
      </p:sp>
    </p:spTree>
    <p:extLst>
      <p:ext uri="{BB962C8B-B14F-4D97-AF65-F5344CB8AC3E}">
        <p14:creationId xmlns:p14="http://schemas.microsoft.com/office/powerpoint/2010/main" val="1460072512"/>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C37E146-04FB-40E2-8E31-E8102AB9C79E}"/>
</file>

<file path=customXml/itemProps2.xml><?xml version="1.0" encoding="utf-8"?>
<ds:datastoreItem xmlns:ds="http://schemas.openxmlformats.org/officeDocument/2006/customXml" ds:itemID="{AFE86A27-C225-40F0-95B8-7C37F7623D34}"/>
</file>

<file path=customXml/itemProps3.xml><?xml version="1.0" encoding="utf-8"?>
<ds:datastoreItem xmlns:ds="http://schemas.openxmlformats.org/officeDocument/2006/customXml" ds:itemID="{A995B46A-569F-4870-B638-DCAFF9A8CD30}"/>
</file>

<file path=docProps/app.xml><?xml version="1.0" encoding="utf-8"?>
<Properties xmlns="http://schemas.openxmlformats.org/officeDocument/2006/extended-properties" xmlns:vt="http://schemas.openxmlformats.org/officeDocument/2006/docPropsVTypes">
  <Template/>
  <TotalTime>13549</TotalTime>
  <Words>296</Words>
  <Application>Microsoft Office PowerPoint</Application>
  <PresentationFormat>Widescreen</PresentationFormat>
  <Paragraphs>15</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docId:1CBC87DC5864A2E116B6E1A98A40A7A0</cp:keywords>
  <cp:lastModifiedBy>Radu Mihailescu</cp:lastModifiedBy>
  <cp:revision>562</cp:revision>
  <dcterms:created xsi:type="dcterms:W3CDTF">2020-10-14T13:32:04Z</dcterms:created>
  <dcterms:modified xsi:type="dcterms:W3CDTF">2026-02-11T16:31:29Z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