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7.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7829" r:id="rId2"/>
    <p:sldId id="6907" r:id="rId3"/>
    <p:sldId id="782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F2A158"/>
    <a:srgbClr val="DCC5ED"/>
    <a:srgbClr val="0D9390"/>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84"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F135A-976C-DFF5-3AD6-AF1670D74D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1B2FBD-4231-EFF8-CB0A-FD728309C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872DBA-7B90-3F8B-5894-6F7C3B9214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D24D1F-F71C-7737-9853-ABEE6D2B7F77}"/>
              </a:ext>
            </a:extLst>
          </p:cNvPr>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2246919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hyperlink" Target="https://www.kickstarter.com/projects/tree-elements/treehouses" TargetMode="External"/><Relationship Id="rId1" Type="http://schemas.openxmlformats.org/officeDocument/2006/relationships/slideLayout" Target="../slideLayouts/slideLayout1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hyperlink" Target="https://www.landsbankinn.is/en/news/2017/09/29/growth-seeking-balance-economic-analysis-of-tourism-in-iceland" TargetMode="External"/><Relationship Id="rId3" Type="http://schemas.openxmlformats.org/officeDocument/2006/relationships/hyperlink" Target="https://thecrowdspace.com/platform/karolina-fund/#:~:text=Karolina%20Fund%20is%20an%20Icelandic,Fintech%20Startup%20in%20Iceland%202017."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hyperlink" Target="https://www.eif.org/InvestEU/news/2024/icelandic-small-businesses-to-get-eur-21-million-european-financing-boost.htm#:~:text=The%20European%20Investment%20Fund%20,populated%20countries%20in%20the%20world" TargetMode="External"/><Relationship Id="rId4" Type="http://schemas.openxmlformats.org/officeDocument/2006/relationships/hyperlink" Target="https://www.kickstarter.com/projects/tree-elements/treehouses" TargetMode="External"/><Relationship Id="rId9" Type="http://schemas.openxmlformats.org/officeDocument/2006/relationships/hyperlink" Target="https://fundamentalfinanceplaybook.com/iceland/icelandic-financial-institu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4BC2-4613-57E9-2E8F-44E21D93E8D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8FE77C1-1B0B-4BBF-3822-78D96BE350C7}"/>
              </a:ext>
            </a:extLst>
          </p:cNvPr>
          <p:cNvSpPr>
            <a:spLocks noGrp="1"/>
          </p:cNvSpPr>
          <p:nvPr>
            <p:ph type="body" sz="quarter" idx="16"/>
          </p:nvPr>
        </p:nvSpPr>
        <p:spPr>
          <a:xfrm>
            <a:off x="400555" y="2320314"/>
            <a:ext cx="5234715" cy="3066422"/>
          </a:xfrm>
        </p:spPr>
        <p:txBody>
          <a:bodyPr>
            <a:normAutofit/>
          </a:bodyPr>
          <a:lstStyle/>
          <a:p>
            <a:r>
              <a:rPr lang="en-US" sz="4000" b="1" dirty="0"/>
              <a:t>Tree Elements Eco-kind Retreat, Kroatië</a:t>
            </a:r>
          </a:p>
          <a:p>
            <a:r>
              <a:rPr lang="en-US" sz="4000" i="1" dirty="0"/>
              <a:t>Voorbeeld van crowdfunding op Kickstarter</a:t>
            </a:r>
            <a:endParaRPr lang="en-IE" sz="3200" i="1" dirty="0"/>
          </a:p>
        </p:txBody>
      </p:sp>
      <p:sp>
        <p:nvSpPr>
          <p:cNvPr id="2" name="Text Placeholder 1">
            <a:extLst>
              <a:ext uri="{FF2B5EF4-FFF2-40B4-BE49-F238E27FC236}">
                <a16:creationId xmlns:a16="http://schemas.microsoft.com/office/drawing/2014/main" id="{26771B59-59E9-505A-78C2-E365D745DA3F}"/>
              </a:ext>
            </a:extLst>
          </p:cNvPr>
          <p:cNvSpPr>
            <a:spLocks noGrp="1"/>
          </p:cNvSpPr>
          <p:nvPr>
            <p:ph type="body" sz="quarter" idx="65"/>
          </p:nvPr>
        </p:nvSpPr>
        <p:spPr/>
        <p:txBody>
          <a:bodyPr/>
          <a:lstStyle/>
          <a:p>
            <a:r>
              <a:rPr lang="en-IE" dirty="0"/>
              <a:t>https://www.kickstarter.com/projects/tree-elements/treehouses</a:t>
            </a:r>
          </a:p>
        </p:txBody>
      </p:sp>
      <p:sp>
        <p:nvSpPr>
          <p:cNvPr id="12" name="Text Placeholder 8">
            <a:extLst>
              <a:ext uri="{FF2B5EF4-FFF2-40B4-BE49-F238E27FC236}">
                <a16:creationId xmlns:a16="http://schemas.microsoft.com/office/drawing/2014/main" id="{5E3BD5C2-3326-7D9C-010B-7282ACCED933}"/>
              </a:ext>
            </a:extLst>
          </p:cNvPr>
          <p:cNvSpPr txBox="1">
            <a:spLocks/>
          </p:cNvSpPr>
          <p:nvPr/>
        </p:nvSpPr>
        <p:spPr>
          <a:xfrm>
            <a:off x="400555" y="691626"/>
            <a:ext cx="6447919"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7200" dirty="0">
                <a:solidFill>
                  <a:schemeClr val="bg1"/>
                </a:solidFill>
              </a:rPr>
              <a:t>Casestudy</a:t>
            </a:r>
          </a:p>
        </p:txBody>
      </p:sp>
      <p:pic>
        <p:nvPicPr>
          <p:cNvPr id="6" name="Picture Placeholder 5">
            <a:extLst>
              <a:ext uri="{FF2B5EF4-FFF2-40B4-BE49-F238E27FC236}">
                <a16:creationId xmlns:a16="http://schemas.microsoft.com/office/drawing/2014/main" id="{158D2AD7-D37F-137E-4362-58533D5A67DE}"/>
              </a:ext>
            </a:extLst>
          </p:cNvPr>
          <p:cNvPicPr>
            <a:picLocks noGrp="1" noChangeAspect="1"/>
          </p:cNvPicPr>
          <p:nvPr>
            <p:ph type="pic" sz="quarter" idx="19"/>
          </p:nvPr>
        </p:nvPicPr>
        <p:blipFill>
          <a:blip r:embed="rId2"/>
          <a:srcRect l="9508" r="9508"/>
          <a:stretch>
            <a:fillRect/>
          </a:stretch>
        </p:blipFill>
        <p:spPr/>
      </p:pic>
    </p:spTree>
    <p:extLst>
      <p:ext uri="{BB962C8B-B14F-4D97-AF65-F5344CB8AC3E}">
        <p14:creationId xmlns:p14="http://schemas.microsoft.com/office/powerpoint/2010/main" val="212284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CC05D-7039-B4BE-FAAF-1A20604EEE70}"/>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753E7CA6-59F0-2BDB-DF42-5E60C103120C}"/>
              </a:ext>
            </a:extLst>
          </p:cNvPr>
          <p:cNvSpPr>
            <a:spLocks noGrp="1"/>
          </p:cNvSpPr>
          <p:nvPr>
            <p:ph type="body" sz="quarter" idx="18"/>
          </p:nvPr>
        </p:nvSpPr>
        <p:spPr>
          <a:xfrm>
            <a:off x="561141" y="559220"/>
            <a:ext cx="10614687" cy="3499183"/>
          </a:xfrm>
        </p:spPr>
        <p:txBody>
          <a:bodyPr/>
          <a:lstStyle/>
          <a:p>
            <a:r>
              <a:rPr lang="en-US" sz="2000" dirty="0">
                <a:solidFill>
                  <a:srgbClr val="E96751"/>
                </a:solidFill>
                <a:hlinkClick r:id="rId2">
                  <a:extLst>
                    <a:ext uri="{A12FA001-AC4F-418D-AE19-62706E023703}">
                      <ahyp:hlinkClr xmlns:ahyp="http://schemas.microsoft.com/office/drawing/2018/hyperlinkcolor" val="tx"/>
                    </a:ext>
                  </a:extLst>
                </a:hlinkClick>
              </a:rPr>
              <a:t>Tree Elements Kickstarter Crowdfunding</a:t>
            </a:r>
            <a:r>
              <a:rPr lang="en-US" sz="2000" dirty="0"/>
              <a:t>. </a:t>
            </a:r>
            <a:r>
              <a:rPr lang="en-US" sz="2000" b="1" dirty="0"/>
              <a:t>Plant bomen terwijl u slaapt! </a:t>
            </a:r>
            <a:r>
              <a:rPr lang="en-US" sz="2000" dirty="0"/>
              <a:t>Wij hebben een missie om een milieubewust en sociaal verantwoord toevluchtsoord te bouwen met boomhutten die hun gelijke niet kennen. </a:t>
            </a:r>
            <a:r>
              <a:rPr lang="en-US" sz="2000" i="1" dirty="0"/>
              <a:t>Tree Elements </a:t>
            </a:r>
            <a:r>
              <a:rPr lang="en-US" sz="2000" dirty="0"/>
              <a:t>ligt afgelegen in de ongerepte bossen van Rastoke, Kroatië, en verwelkomt </a:t>
            </a:r>
            <a:r>
              <a:rPr lang="en-US" sz="2000" dirty="0" err="1"/>
              <a:t>reizigers </a:t>
            </a:r>
            <a:r>
              <a:rPr lang="en-US" sz="2000" dirty="0"/>
              <a:t>en mensen die op zoek zijn naar onderdak met evenveel respect. De ontvangen fondsen gaan rechtstreeks naar de buitenkant, zoals landschapsarchitectuur (zo'n uitgestrekt gebied), een yoga-amfitheater, een glazen kas, een houten terras voor de gemeenschappelijke ruimte, een bibliotheek voor het hoofdgebouw, een kippenhok en huisdieren, het aanleggen van een biologische tuin en een irrigatiesysteem, een houtwerkplaats met alle gereedschappen, verlichting rondom het terrein, houten paden... en het planten van nog meer bomen!</a:t>
            </a:r>
            <a:endParaRPr lang="en-IE" sz="2000" dirty="0">
              <a:solidFill>
                <a:srgbClr val="E96751"/>
              </a:solidFill>
            </a:endParaRPr>
          </a:p>
        </p:txBody>
      </p:sp>
      <p:sp>
        <p:nvSpPr>
          <p:cNvPr id="9" name="Text Placeholder 8">
            <a:extLst>
              <a:ext uri="{FF2B5EF4-FFF2-40B4-BE49-F238E27FC236}">
                <a16:creationId xmlns:a16="http://schemas.microsoft.com/office/drawing/2014/main" id="{C6026AEB-77EA-E40A-4A88-F840A416B296}"/>
              </a:ext>
            </a:extLst>
          </p:cNvPr>
          <p:cNvSpPr>
            <a:spLocks noGrp="1"/>
          </p:cNvSpPr>
          <p:nvPr>
            <p:ph type="body" sz="quarter" idx="16"/>
          </p:nvPr>
        </p:nvSpPr>
        <p:spPr>
          <a:xfrm>
            <a:off x="466459" y="187004"/>
            <a:ext cx="10614687" cy="803654"/>
          </a:xfrm>
        </p:spPr>
        <p:txBody>
          <a:bodyPr/>
          <a:lstStyle/>
          <a:p>
            <a:r>
              <a:rPr lang="en-IE" sz="2400" dirty="0">
                <a:solidFill>
                  <a:srgbClr val="E96751"/>
                </a:solidFill>
              </a:rPr>
              <a:t>Casestudy: </a:t>
            </a:r>
            <a:r>
              <a:rPr lang="en-US" sz="2400" dirty="0"/>
              <a:t>Tree Elements eco-vriendelijk toevluchtsoord (Kickstarter)</a:t>
            </a:r>
            <a:endParaRPr lang="en-IE" sz="2400" dirty="0"/>
          </a:p>
        </p:txBody>
      </p:sp>
      <p:pic>
        <p:nvPicPr>
          <p:cNvPr id="3" name="Picture 2">
            <a:extLst>
              <a:ext uri="{FF2B5EF4-FFF2-40B4-BE49-F238E27FC236}">
                <a16:creationId xmlns:a16="http://schemas.microsoft.com/office/drawing/2014/main" id="{B2A8F38C-17D5-7A15-71F3-3483C4DF96B7}"/>
              </a:ext>
            </a:extLst>
          </p:cNvPr>
          <p:cNvPicPr>
            <a:picLocks noChangeAspect="1"/>
          </p:cNvPicPr>
          <p:nvPr/>
        </p:nvPicPr>
        <p:blipFill>
          <a:blip r:embed="rId3"/>
          <a:stretch>
            <a:fillRect/>
          </a:stretch>
        </p:blipFill>
        <p:spPr>
          <a:xfrm>
            <a:off x="680493" y="3669014"/>
            <a:ext cx="4597548" cy="2514898"/>
          </a:xfrm>
          <a:prstGeom prst="rect">
            <a:avLst/>
          </a:prstGeom>
        </p:spPr>
      </p:pic>
      <p:sp>
        <p:nvSpPr>
          <p:cNvPr id="5" name="TextBox 4">
            <a:extLst>
              <a:ext uri="{FF2B5EF4-FFF2-40B4-BE49-F238E27FC236}">
                <a16:creationId xmlns:a16="http://schemas.microsoft.com/office/drawing/2014/main" id="{FF635F4A-801E-9402-E5F8-A4AA684B2005}"/>
              </a:ext>
            </a:extLst>
          </p:cNvPr>
          <p:cNvSpPr txBox="1"/>
          <p:nvPr/>
        </p:nvSpPr>
        <p:spPr>
          <a:xfrm>
            <a:off x="561141" y="6382346"/>
            <a:ext cx="9068634" cy="338554"/>
          </a:xfrm>
          <a:prstGeom prst="rect">
            <a:avLst/>
          </a:prstGeom>
          <a:noFill/>
        </p:spPr>
        <p:txBody>
          <a:bodyPr wrap="square">
            <a:spAutoFit/>
          </a:bodyPr>
          <a:lstStyle/>
          <a:p>
            <a:r>
              <a:rPr lang="en-IE" sz="1600" dirty="0">
                <a:solidFill>
                  <a:srgbClr val="E96751"/>
                </a:solidFill>
                <a:hlinkClick r:id="rId2">
                  <a:extLst>
                    <a:ext uri="{A12FA001-AC4F-418D-AE19-62706E023703}">
                      <ahyp:hlinkClr xmlns:ahyp="http://schemas.microsoft.com/office/drawing/2018/hyperlinkcolor" val="tx"/>
                    </a:ext>
                  </a:extLst>
                </a:hlinkClick>
              </a:rPr>
              <a:t>https://www.kickstarter.com/projects/tree-elements/treehouses</a:t>
            </a:r>
            <a:r>
              <a:rPr lang="en-IE" sz="1600" dirty="0">
                <a:solidFill>
                  <a:srgbClr val="E96751"/>
                </a:solidFill>
              </a:rPr>
              <a:t> </a:t>
            </a:r>
          </a:p>
        </p:txBody>
      </p:sp>
      <p:pic>
        <p:nvPicPr>
          <p:cNvPr id="12290" name="Picture 2">
            <a:extLst>
              <a:ext uri="{FF2B5EF4-FFF2-40B4-BE49-F238E27FC236}">
                <a16:creationId xmlns:a16="http://schemas.microsoft.com/office/drawing/2014/main" id="{AFC8CDB4-76C2-C2CB-6FB1-3AA8E7EF34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1162" y="3612696"/>
            <a:ext cx="4500563" cy="262753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5ACFCBBC-D2CA-9080-5026-00B091F565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45200" y="6456195"/>
            <a:ext cx="1530819" cy="319792"/>
          </a:xfrm>
          <a:prstGeom prst="rect">
            <a:avLst/>
          </a:prstGeom>
          <a:noFill/>
          <a:ln>
            <a:noFill/>
          </a:ln>
        </p:spPr>
      </p:pic>
      <p:sp>
        <p:nvSpPr>
          <p:cNvPr id="4" name="Rectangle 3">
            <a:extLst>
              <a:ext uri="{FF2B5EF4-FFF2-40B4-BE49-F238E27FC236}">
                <a16:creationId xmlns:a16="http://schemas.microsoft.com/office/drawing/2014/main" id="{9CC90F07-CB4A-8F89-72ED-317F23B6811E}"/>
              </a:ext>
            </a:extLst>
          </p:cNvPr>
          <p:cNvSpPr/>
          <p:nvPr/>
        </p:nvSpPr>
        <p:spPr>
          <a:xfrm>
            <a:off x="7845307" y="6309709"/>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6" name="Group 5">
            <a:extLst>
              <a:ext uri="{FF2B5EF4-FFF2-40B4-BE49-F238E27FC236}">
                <a16:creationId xmlns:a16="http://schemas.microsoft.com/office/drawing/2014/main" id="{51B35EE9-AA3D-BCD6-4F38-A3D5935A7AAB}"/>
              </a:ext>
            </a:extLst>
          </p:cNvPr>
          <p:cNvGrpSpPr/>
          <p:nvPr/>
        </p:nvGrpSpPr>
        <p:grpSpPr>
          <a:xfrm>
            <a:off x="10663486" y="5496252"/>
            <a:ext cx="1307461" cy="742180"/>
            <a:chOff x="340586" y="8789227"/>
            <a:chExt cx="1307461" cy="742180"/>
          </a:xfrm>
        </p:grpSpPr>
        <p:sp>
          <p:nvSpPr>
            <p:cNvPr id="7" name="Rectangle 6">
              <a:extLst>
                <a:ext uri="{FF2B5EF4-FFF2-40B4-BE49-F238E27FC236}">
                  <a16:creationId xmlns:a16="http://schemas.microsoft.com/office/drawing/2014/main" id="{DEB975C9-7E1F-4766-31C7-060458C4067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CD01EADF-CCA9-7A65-8C88-0A4A6DF8D67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2732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F28E4-95C7-8DBD-03F3-CF306D417238}"/>
            </a:ext>
          </a:extLst>
        </p:cNvPr>
        <p:cNvGrpSpPr/>
        <p:nvPr/>
      </p:nvGrpSpPr>
      <p:grpSpPr>
        <a:xfrm>
          <a:off x="0" y="0"/>
          <a:ext cx="0" cy="0"/>
          <a:chOff x="0" y="0"/>
          <a:chExt cx="0" cy="0"/>
        </a:xfrm>
      </p:grpSpPr>
      <p:sp>
        <p:nvSpPr>
          <p:cNvPr id="24" name="Freeform 18">
            <a:extLst>
              <a:ext uri="{FF2B5EF4-FFF2-40B4-BE49-F238E27FC236}">
                <a16:creationId xmlns:a16="http://schemas.microsoft.com/office/drawing/2014/main" id="{E8E4CF5D-77BA-7456-03E2-F31FE0F77AB5}"/>
              </a:ext>
            </a:extLst>
          </p:cNvPr>
          <p:cNvSpPr/>
          <p:nvPr/>
        </p:nvSpPr>
        <p:spPr>
          <a:xfrm>
            <a:off x="477386" y="853688"/>
            <a:ext cx="11124064" cy="600431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 name="connsiteX0" fmla="*/ 1180419 w 1180419"/>
              <a:gd name="connsiteY0" fmla="*/ 1059840 h 1059840"/>
              <a:gd name="connsiteX1" fmla="*/ 301407 w 1180419"/>
              <a:gd name="connsiteY1" fmla="*/ 1059840 h 1059840"/>
              <a:gd name="connsiteX2" fmla="*/ 0 w 1180419"/>
              <a:gd name="connsiteY2" fmla="*/ 758520 h 1059840"/>
              <a:gd name="connsiteX3" fmla="*/ 0 w 1180419"/>
              <a:gd name="connsiteY3" fmla="*/ 0 h 1059840"/>
              <a:gd name="connsiteX4" fmla="*/ 1045013 w 1180419"/>
              <a:gd name="connsiteY4" fmla="*/ 2962 h 1059840"/>
              <a:gd name="connsiteX5" fmla="*/ 1180419 w 1180419"/>
              <a:gd name="connsiteY5" fmla="*/ 205200 h 1059840"/>
              <a:gd name="connsiteX6" fmla="*/ 1180419 w 1180419"/>
              <a:gd name="connsiteY6" fmla="*/ 1059840 h 10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40">
                <a:moveTo>
                  <a:pt x="1180419" y="1059840"/>
                </a:moveTo>
                <a:lnTo>
                  <a:pt x="301407" y="1059840"/>
                </a:lnTo>
                <a:cubicBezTo>
                  <a:pt x="135039" y="1059840"/>
                  <a:pt x="0" y="924840"/>
                  <a:pt x="0" y="758520"/>
                </a:cubicBezTo>
                <a:lnTo>
                  <a:pt x="0" y="0"/>
                </a:lnTo>
                <a:lnTo>
                  <a:pt x="1045013" y="2962"/>
                </a:lnTo>
                <a:cubicBezTo>
                  <a:pt x="1158446" y="2962"/>
                  <a:pt x="1180419" y="91800"/>
                  <a:pt x="1180419" y="205200"/>
                </a:cubicBezTo>
                <a:lnTo>
                  <a:pt x="1180419" y="1059840"/>
                </a:lnTo>
                <a:close/>
              </a:path>
            </a:pathLst>
          </a:custGeom>
          <a:solidFill>
            <a:srgbClr val="F2A158"/>
          </a:solidFill>
          <a:ln w="3598" cap="flat">
            <a:noFill/>
            <a:prstDash val="solid"/>
            <a:miter/>
          </a:ln>
        </p:spPr>
        <p:txBody>
          <a:bodyPr rtlCol="0" anchor="ctr"/>
          <a:lstStyle/>
          <a:p>
            <a:endParaRPr lang="en-US" b="0" i="0" dirty="0">
              <a:latin typeface="Calibri" panose="020F0502020204030204" pitchFamily="34" charset="0"/>
            </a:endParaRPr>
          </a:p>
        </p:txBody>
      </p:sp>
      <p:sp>
        <p:nvSpPr>
          <p:cNvPr id="18" name="Flowchart: Alternate Process 17">
            <a:extLst>
              <a:ext uri="{FF2B5EF4-FFF2-40B4-BE49-F238E27FC236}">
                <a16:creationId xmlns:a16="http://schemas.microsoft.com/office/drawing/2014/main" id="{88C5F34B-4B07-E83B-341E-5C5341F0EF9E}"/>
              </a:ext>
            </a:extLst>
          </p:cNvPr>
          <p:cNvSpPr/>
          <p:nvPr/>
        </p:nvSpPr>
        <p:spPr>
          <a:xfrm>
            <a:off x="1243725" y="1314194"/>
            <a:ext cx="10029647" cy="4448431"/>
          </a:xfrm>
          <a:prstGeom prst="flowChartAlternateProcess">
            <a:avLst/>
          </a:prstGeom>
          <a:solidFill>
            <a:schemeClr val="bg1"/>
          </a:solidFill>
          <a:ln w="28575">
            <a:solidFill>
              <a:srgbClr val="3FB5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 Placeholder 5">
            <a:extLst>
              <a:ext uri="{FF2B5EF4-FFF2-40B4-BE49-F238E27FC236}">
                <a16:creationId xmlns:a16="http://schemas.microsoft.com/office/drawing/2014/main" id="{C58725FD-D3FA-D00A-0415-4EFADCD13F5E}"/>
              </a:ext>
            </a:extLst>
          </p:cNvPr>
          <p:cNvSpPr txBox="1">
            <a:spLocks/>
          </p:cNvSpPr>
          <p:nvPr/>
        </p:nvSpPr>
        <p:spPr>
          <a:xfrm>
            <a:off x="1508288" y="1507719"/>
            <a:ext cx="9772371" cy="20472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7675" indent="0"/>
            <a:r>
              <a:rPr lang="en-US" b="1" dirty="0">
                <a:solidFill>
                  <a:srgbClr val="E96751"/>
                </a:solidFill>
              </a:rPr>
              <a:t>Doelstelling</a:t>
            </a:r>
          </a:p>
          <a:p>
            <a:pPr marL="342900" indent="-342900">
              <a:spcAft>
                <a:spcPts val="600"/>
              </a:spcAft>
              <a:buFont typeface="Wingdings" panose="05000000000000000000" pitchFamily="2" charset="2"/>
              <a:buChar char="Ø"/>
            </a:pPr>
            <a:r>
              <a:rPr lang="en-US" sz="2000" dirty="0">
                <a:solidFill>
                  <a:srgbClr val="494949"/>
                </a:solidFill>
              </a:rPr>
              <a:t>Crowdfunding en gemeenschap: IJsland heeft een levendige lokale gemeenschap en ook een ondersteunende internationale fanbase (mensen die van IJsland houden). Sommige projecten zijn gecrowdfund door een beroep te doen op deze groepen. Bijvoorbeeld door platforms zoals </a:t>
            </a:r>
            <a:r>
              <a:rPr lang="en-US" sz="2000" dirty="0">
                <a:solidFill>
                  <a:srgbClr val="494949"/>
                </a:solidFill>
                <a:hlinkClick r:id="rId3">
                  <a:extLst>
                    <a:ext uri="{A12FA001-AC4F-418D-AE19-62706E023703}">
                      <ahyp:hlinkClr xmlns:ahyp="http://schemas.microsoft.com/office/drawing/2018/hyperlinkcolor" val="tx"/>
                    </a:ext>
                  </a:extLst>
                </a:hlinkClick>
              </a:rPr>
              <a:t>Karolina Fund </a:t>
            </a:r>
            <a:r>
              <a:rPr lang="en-US" sz="2000" dirty="0">
                <a:solidFill>
                  <a:srgbClr val="494949"/>
                </a:solidFill>
              </a:rPr>
              <a:t>(een IJslandse crowdfundingsite voor creatieve projecten) of zelfs </a:t>
            </a:r>
            <a:r>
              <a:rPr lang="en-US" sz="2000" dirty="0">
                <a:solidFill>
                  <a:srgbClr val="494949"/>
                </a:solidFill>
                <a:hlinkClick r:id="rId4">
                  <a:extLst>
                    <a:ext uri="{A12FA001-AC4F-418D-AE19-62706E023703}">
                      <ahyp:hlinkClr xmlns:ahyp="http://schemas.microsoft.com/office/drawing/2018/hyperlinkcolor" val="tx"/>
                    </a:ext>
                  </a:extLst>
                </a:hlinkClick>
              </a:rPr>
              <a:t>Kickstarter </a:t>
            </a:r>
            <a:r>
              <a:rPr lang="en-US" sz="2000" dirty="0">
                <a:solidFill>
                  <a:srgbClr val="494949"/>
                </a:solidFill>
              </a:rPr>
              <a:t>te gebruiken om IJslandliefhebbers wereldwijd uit te nodigen om een milieuvriendelijk toevluchtsoord in de IJslandse natuur te steunen (met beloningen zoals verblijven zodra het gebouwd is).</a:t>
            </a:r>
          </a:p>
          <a:p>
            <a:pPr marL="342900" indent="-342900">
              <a:spcAft>
                <a:spcPts val="600"/>
              </a:spcAft>
              <a:buFont typeface="Wingdings" panose="05000000000000000000" pitchFamily="2" charset="2"/>
              <a:buChar char="Ø"/>
            </a:pPr>
            <a:r>
              <a:rPr lang="en-US" sz="2000" b="1" dirty="0">
                <a:solidFill>
                  <a:srgbClr val="494949"/>
                </a:solidFill>
              </a:rPr>
              <a:t>Toeristische spreiding: </a:t>
            </a:r>
            <a:r>
              <a:rPr lang="en-US" sz="2000" dirty="0">
                <a:solidFill>
                  <a:srgbClr val="494949"/>
                </a:solidFill>
              </a:rPr>
              <a:t>Hoewel het om kleinere bedragen gaat, worden in IJsland projecten gefinancierd die helpen om toeristen gelijkmatiger en op een duurzame manier te verspreiden. Als uw alternatieve accommodatie buiten de drukbezochte gebieden ligt en het toerisme het hele jaar door bevordert, </a:t>
            </a:r>
            <a:r>
              <a:rPr lang="en-US" sz="2000" dirty="0" err="1">
                <a:solidFill>
                  <a:srgbClr val="494949"/>
                </a:solidFill>
              </a:rPr>
              <a:t>benadruk </a:t>
            </a:r>
            <a:r>
              <a:rPr lang="en-US" sz="2000" dirty="0">
                <a:solidFill>
                  <a:srgbClr val="494949"/>
                </a:solidFill>
              </a:rPr>
              <a:t>dat dan in uw financieringsaanvragen – dat sluit goed aan bij de beleidsdoelstellingen van IJsland. Zie het crowdfundingvoorbeeld op de volgende dia. </a:t>
            </a:r>
          </a:p>
          <a:p>
            <a:pPr marL="342900" indent="-342900">
              <a:spcAft>
                <a:spcPts val="600"/>
              </a:spcAft>
              <a:buFont typeface="Wingdings" panose="05000000000000000000" pitchFamily="2" charset="2"/>
              <a:buChar char="v"/>
            </a:pPr>
            <a:endParaRPr lang="en-US" sz="2200" dirty="0">
              <a:solidFill>
                <a:srgbClr val="494949"/>
              </a:solidFill>
            </a:endParaRPr>
          </a:p>
        </p:txBody>
      </p:sp>
      <p:sp>
        <p:nvSpPr>
          <p:cNvPr id="33" name="Freeform 28">
            <a:extLst>
              <a:ext uri="{FF2B5EF4-FFF2-40B4-BE49-F238E27FC236}">
                <a16:creationId xmlns:a16="http://schemas.microsoft.com/office/drawing/2014/main" id="{40DA32D5-803B-F280-7136-F51226CD2D4B}"/>
              </a:ext>
            </a:extLst>
          </p:cNvPr>
          <p:cNvSpPr/>
          <p:nvPr/>
        </p:nvSpPr>
        <p:spPr>
          <a:xfrm>
            <a:off x="-15513" y="109727"/>
            <a:ext cx="9054738" cy="1103464"/>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 name="connsiteX0" fmla="*/ 0 w 4963395"/>
              <a:gd name="connsiteY0" fmla="*/ 0 h 875479"/>
              <a:gd name="connsiteX1" fmla="*/ 4659938 w 4963395"/>
              <a:gd name="connsiteY1" fmla="*/ 4969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659938" y="4969"/>
                </a:lnTo>
                <a:cubicBezTo>
                  <a:pt x="4920723" y="4969"/>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chemeClr val="accent2"/>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4" name="Text Placeholder 5">
            <a:extLst>
              <a:ext uri="{FF2B5EF4-FFF2-40B4-BE49-F238E27FC236}">
                <a16:creationId xmlns:a16="http://schemas.microsoft.com/office/drawing/2014/main" id="{92C00FD8-228A-51DC-D767-1D110F7C4A7E}"/>
              </a:ext>
            </a:extLst>
          </p:cNvPr>
          <p:cNvSpPr txBox="1">
            <a:spLocks/>
          </p:cNvSpPr>
          <p:nvPr/>
        </p:nvSpPr>
        <p:spPr>
          <a:xfrm>
            <a:off x="1243725" y="277882"/>
            <a:ext cx="8393817"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IE" sz="3200" b="1" dirty="0"/>
              <a:t>Crowdfunding &amp; gemeenschap</a:t>
            </a:r>
          </a:p>
        </p:txBody>
      </p:sp>
      <p:cxnSp>
        <p:nvCxnSpPr>
          <p:cNvPr id="16" name="Straight Connector 15">
            <a:extLst>
              <a:ext uri="{FF2B5EF4-FFF2-40B4-BE49-F238E27FC236}">
                <a16:creationId xmlns:a16="http://schemas.microsoft.com/office/drawing/2014/main" id="{1271197A-B524-B1DE-53D8-AC19EA0C240C}"/>
              </a:ext>
            </a:extLst>
          </p:cNvPr>
          <p:cNvCxnSpPr>
            <a:cxnSpLocks/>
          </p:cNvCxnSpPr>
          <p:nvPr/>
        </p:nvCxnSpPr>
        <p:spPr>
          <a:xfrm>
            <a:off x="816119" y="4029075"/>
            <a:ext cx="420319" cy="0"/>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4" name="Graphic 3" descr="Target with solid fill">
            <a:extLst>
              <a:ext uri="{FF2B5EF4-FFF2-40B4-BE49-F238E27FC236}">
                <a16:creationId xmlns:a16="http://schemas.microsoft.com/office/drawing/2014/main" id="{FDF98DA6-0E52-AE0B-4670-F4A976FA76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8288" y="1394351"/>
            <a:ext cx="633914" cy="633914"/>
          </a:xfrm>
          <a:prstGeom prst="rect">
            <a:avLst/>
          </a:prstGeom>
        </p:spPr>
      </p:pic>
      <p:grpSp>
        <p:nvGrpSpPr>
          <p:cNvPr id="5" name="Group 4">
            <a:extLst>
              <a:ext uri="{FF2B5EF4-FFF2-40B4-BE49-F238E27FC236}">
                <a16:creationId xmlns:a16="http://schemas.microsoft.com/office/drawing/2014/main" id="{487201BF-E222-DD3D-E0E8-94833E3ADA0A}"/>
              </a:ext>
            </a:extLst>
          </p:cNvPr>
          <p:cNvGrpSpPr/>
          <p:nvPr/>
        </p:nvGrpSpPr>
        <p:grpSpPr>
          <a:xfrm>
            <a:off x="195829" y="85433"/>
            <a:ext cx="1047896" cy="1049846"/>
            <a:chOff x="1016000" y="1137920"/>
            <a:chExt cx="1016000" cy="1016000"/>
          </a:xfrm>
        </p:grpSpPr>
        <p:sp>
          <p:nvSpPr>
            <p:cNvPr id="8" name="Oval 7">
              <a:extLst>
                <a:ext uri="{FF2B5EF4-FFF2-40B4-BE49-F238E27FC236}">
                  <a16:creationId xmlns:a16="http://schemas.microsoft.com/office/drawing/2014/main" id="{C1D77C32-83A6-455D-9BB9-E8E3110B190A}"/>
                </a:ext>
              </a:extLst>
            </p:cNvPr>
            <p:cNvSpPr/>
            <p:nvPr/>
          </p:nvSpPr>
          <p:spPr>
            <a:xfrm>
              <a:off x="1016000" y="1137920"/>
              <a:ext cx="1016000" cy="1016000"/>
            </a:xfrm>
            <a:prstGeom prst="ellipse">
              <a:avLst/>
            </a:prstGeom>
            <a:solidFill>
              <a:srgbClr val="E967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9" name="TextBox 8">
              <a:extLst>
                <a:ext uri="{FF2B5EF4-FFF2-40B4-BE49-F238E27FC236}">
                  <a16:creationId xmlns:a16="http://schemas.microsoft.com/office/drawing/2014/main" id="{00A99B67-32E8-85D2-9BA8-2CF4A07242DB}"/>
                </a:ext>
              </a:extLst>
            </p:cNvPr>
            <p:cNvSpPr txBox="1"/>
            <p:nvPr/>
          </p:nvSpPr>
          <p:spPr>
            <a:xfrm>
              <a:off x="1028700" y="1187689"/>
              <a:ext cx="971551" cy="83399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5000" b="1" dirty="0">
                  <a:solidFill>
                    <a:schemeClr val="bg1"/>
                  </a:solidFill>
                </a:rPr>
                <a:t>8</a:t>
              </a:r>
            </a:p>
          </p:txBody>
        </p:sp>
      </p:grpSp>
      <p:cxnSp>
        <p:nvCxnSpPr>
          <p:cNvPr id="11" name="Straight Connector 10">
            <a:extLst>
              <a:ext uri="{FF2B5EF4-FFF2-40B4-BE49-F238E27FC236}">
                <a16:creationId xmlns:a16="http://schemas.microsoft.com/office/drawing/2014/main" id="{578AD72B-D1E3-0C35-5311-F1D618236D44}"/>
              </a:ext>
            </a:extLst>
          </p:cNvPr>
          <p:cNvCxnSpPr>
            <a:cxnSpLocks/>
          </p:cNvCxnSpPr>
          <p:nvPr/>
        </p:nvCxnSpPr>
        <p:spPr>
          <a:xfrm>
            <a:off x="810495" y="1123333"/>
            <a:ext cx="5624" cy="2905742"/>
          </a:xfrm>
          <a:prstGeom prst="line">
            <a:avLst/>
          </a:prstGeom>
          <a:ln w="28575">
            <a:solidFill>
              <a:srgbClr val="3FB5A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D3C5089-0964-DC29-3E04-5A663723B36D}"/>
              </a:ext>
            </a:extLst>
          </p:cNvPr>
          <p:cNvPicPr>
            <a:picLocks noChangeAspect="1"/>
          </p:cNvPicPr>
          <p:nvPr/>
        </p:nvPicPr>
        <p:blipFill>
          <a:blip r:embed="rId7"/>
          <a:stretch>
            <a:fillRect/>
          </a:stretch>
        </p:blipFill>
        <p:spPr>
          <a:xfrm>
            <a:off x="1733640" y="5842782"/>
            <a:ext cx="850589" cy="846711"/>
          </a:xfrm>
          <a:prstGeom prst="rect">
            <a:avLst/>
          </a:prstGeom>
        </p:spPr>
      </p:pic>
      <p:sp>
        <p:nvSpPr>
          <p:cNvPr id="6" name="TextBox 5">
            <a:extLst>
              <a:ext uri="{FF2B5EF4-FFF2-40B4-BE49-F238E27FC236}">
                <a16:creationId xmlns:a16="http://schemas.microsoft.com/office/drawing/2014/main" id="{A297108E-8410-3671-8686-2F705410C72E}"/>
              </a:ext>
            </a:extLst>
          </p:cNvPr>
          <p:cNvSpPr txBox="1"/>
          <p:nvPr/>
        </p:nvSpPr>
        <p:spPr>
          <a:xfrm>
            <a:off x="2718458" y="5678706"/>
            <a:ext cx="10073617" cy="2585323"/>
          </a:xfrm>
          <a:prstGeom prst="rect">
            <a:avLst/>
          </a:prstGeom>
          <a:noFill/>
        </p:spPr>
        <p:txBody>
          <a:bodyPr wrap="square">
            <a:spAutoFit/>
          </a:bodyPr>
          <a:lstStyle/>
          <a:p>
            <a:r>
              <a:rPr lang="en-US" b="1" i="1" dirty="0">
                <a:solidFill>
                  <a:schemeClr val="bg1"/>
                </a:solidFill>
                <a:latin typeface="Google Sans"/>
              </a:rPr>
              <a:t>Aanbevolen lectuur</a:t>
            </a:r>
          </a:p>
          <a:p>
            <a:pPr marL="285750" indent="-285750">
              <a:buFont typeface="Arial" panose="020B0604020202020204" pitchFamily="34" charset="0"/>
              <a:buChar char="•"/>
            </a:pPr>
            <a:r>
              <a:rPr lang="en-US" sz="1700" dirty="0">
                <a:solidFill>
                  <a:schemeClr val="bg1"/>
                </a:solidFill>
                <a:hlinkClick r:id="rId8">
                  <a:extLst>
                    <a:ext uri="{A12FA001-AC4F-418D-AE19-62706E023703}">
                      <ahyp:hlinkClr xmlns:ahyp="http://schemas.microsoft.com/office/drawing/2018/hyperlinkcolor" val="tx"/>
                    </a:ext>
                  </a:extLst>
                </a:hlinkClick>
              </a:rPr>
              <a:t>Landsbankinn: Groei op zoek naar evenwicht – economische analyse van het toerisme in IJsland</a:t>
            </a:r>
            <a:endParaRPr lang="en-US" sz="1700" dirty="0">
              <a:solidFill>
                <a:schemeClr val="bg1"/>
              </a:solidFill>
            </a:endParaRPr>
          </a:p>
          <a:p>
            <a:pPr marL="285750" indent="-285750">
              <a:buFont typeface="Arial" panose="020B0604020202020204" pitchFamily="34" charset="0"/>
              <a:buChar char="•"/>
            </a:pPr>
            <a:r>
              <a:rPr lang="en-IE" sz="1700" dirty="0">
                <a:solidFill>
                  <a:schemeClr val="bg1"/>
                </a:solidFill>
                <a:hlinkClick r:id="rId9">
                  <a:extLst>
                    <a:ext uri="{A12FA001-AC4F-418D-AE19-62706E023703}">
                      <ahyp:hlinkClr xmlns:ahyp="http://schemas.microsoft.com/office/drawing/2018/hyperlinkcolor" val="tx"/>
                    </a:ext>
                  </a:extLst>
                </a:hlinkClick>
              </a:rPr>
              <a:t>IJslandse financiële instellingen</a:t>
            </a:r>
            <a:endParaRPr lang="en-IE" sz="1700" dirty="0">
              <a:solidFill>
                <a:schemeClr val="bg1"/>
              </a:solidFill>
            </a:endParaRPr>
          </a:p>
          <a:p>
            <a:pPr marL="285750" indent="-285750">
              <a:buFont typeface="Arial" panose="020B0604020202020204" pitchFamily="34" charset="0"/>
              <a:buChar char="•"/>
            </a:pPr>
            <a:r>
              <a:rPr lang="en-IE" sz="1700" dirty="0">
                <a:solidFill>
                  <a:schemeClr val="bg1"/>
                </a:solidFill>
                <a:hlinkClick r:id="rId10">
                  <a:extLst>
                    <a:ext uri="{A12FA001-AC4F-418D-AE19-62706E023703}">
                      <ahyp:hlinkClr xmlns:ahyp="http://schemas.microsoft.com/office/drawing/2018/hyperlinkcolor" val="tx"/>
                    </a:ext>
                  </a:extLst>
                </a:hlinkClick>
              </a:rPr>
              <a:t>IJslandse kleine bedrijven krijgen € 21 miljoen aan Europese financiering</a:t>
            </a:r>
            <a:endParaRPr lang="en-IE" sz="1700" dirty="0">
              <a:solidFill>
                <a:schemeClr val="bg1"/>
              </a:solidFill>
            </a:endParaRPr>
          </a:p>
          <a:p>
            <a:pPr marL="285750" indent="-285750">
              <a:buFont typeface="Arial" panose="020B0604020202020204" pitchFamily="34" charset="0"/>
              <a:buChar char="•"/>
            </a:pPr>
            <a:endParaRPr lang="en-IE"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a:p>
            <a:pPr marL="285750" indent="-285750">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328920044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C203139-0EC5-4547-9A39-16B0F70893BA}"/>
</file>

<file path=customXml/itemProps2.xml><?xml version="1.0" encoding="utf-8"?>
<ds:datastoreItem xmlns:ds="http://schemas.openxmlformats.org/officeDocument/2006/customXml" ds:itemID="{91E71EAB-E013-42E7-B02B-E5E16EA90BE5}"/>
</file>

<file path=customXml/itemProps3.xml><?xml version="1.0" encoding="utf-8"?>
<ds:datastoreItem xmlns:ds="http://schemas.openxmlformats.org/officeDocument/2006/customXml" ds:itemID="{5D4F7E22-B28A-4F65-BE05-3ADA70290FA0}"/>
</file>

<file path=docProps/app.xml><?xml version="1.0" encoding="utf-8"?>
<Properties xmlns="http://schemas.openxmlformats.org/officeDocument/2006/extended-properties" xmlns:vt="http://schemas.openxmlformats.org/officeDocument/2006/docPropsVTypes">
  <Template/>
  <TotalTime>13586</TotalTime>
  <Words>436</Words>
  <Application>Microsoft Office PowerPoint</Application>
  <PresentationFormat>Widescreen</PresentationFormat>
  <Paragraphs>23</Paragraphs>
  <Slides>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Aptos</vt:lpstr>
      <vt:lpstr>Arial</vt:lpstr>
      <vt:lpstr>Calibri</vt:lpstr>
      <vt:lpstr>Google Sans</vt:lpstr>
      <vt:lpstr>Montserrat</vt:lpstr>
      <vt:lpstr>Montserrat Light</vt:lpstr>
      <vt:lpstr>Verdana</vt:lpstr>
      <vt:lpstr>Wingdings</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docId:8450DF1D37791406DD2782755DBEBB27</cp:keywords>
  <cp:lastModifiedBy>Radu Mihailescu</cp:lastModifiedBy>
  <cp:revision>563</cp:revision>
  <dcterms:created xsi:type="dcterms:W3CDTF">2020-10-14T13:32:04Z</dcterms:created>
  <dcterms:modified xsi:type="dcterms:W3CDTF">2026-02-11T16:40:04Z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