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6.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6"/>
  </p:notesMasterIdLst>
  <p:handoutMasterIdLst>
    <p:handoutMasterId r:id="rId7"/>
  </p:handoutMasterIdLst>
  <p:sldIdLst>
    <p:sldId id="6525" r:id="rId2"/>
    <p:sldId id="6815" r:id="rId3"/>
    <p:sldId id="6816" r:id="rId4"/>
    <p:sldId id="6817"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597"/>
    <a:srgbClr val="E96751"/>
    <a:srgbClr val="5A5A5A"/>
    <a:srgbClr val="494949"/>
    <a:srgbClr val="EC7C69"/>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310" autoAdjust="0"/>
    <p:restoredTop sz="95082"/>
  </p:normalViewPr>
  <p:slideViewPr>
    <p:cSldViewPr snapToGrid="0" snapToObjects="1">
      <p:cViewPr varScale="1">
        <p:scale>
          <a:sx n="103" d="100"/>
          <a:sy n="103" d="100"/>
        </p:scale>
        <p:origin x="72" y="22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 Id="rId14"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11/02/2026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drumhiernyhideaway.ie/en/" TargetMode="External"/><Relationship Id="rId1" Type="http://schemas.openxmlformats.org/officeDocument/2006/relationships/slideLayout" Target="../slideLayouts/slideLayout27.xml"/><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8" Type="http://schemas.openxmlformats.org/officeDocument/2006/relationships/hyperlink" Target="https://www.google.com/url?sa=i&amp;url=https%3A%2F%2Fleitrimtourism.com%2Fspecial-offers%2Fthe-drumhierney-woodland-hideaway%2F&amp;psig=AOvVaw3WoSQsA0-hVjD2_o6GKXiP&amp;ust=1748629572939000&amp;source=images&amp;cd=vfe&amp;opi=89978449&amp;ved=2ahUKEwiZnsr1psmNAxXyXkEAHTb1L-QQ3YkBegQIABAb" TargetMode="External"/><Relationship Id="rId3" Type="http://schemas.openxmlformats.org/officeDocument/2006/relationships/image" Target="../media/image9.jpeg"/><Relationship Id="rId7" Type="http://schemas.openxmlformats.org/officeDocument/2006/relationships/image" Target="../media/image11.jpeg"/><Relationship Id="rId2" Type="http://schemas.openxmlformats.org/officeDocument/2006/relationships/hyperlink" Target="https://www.drumhiernyhideaway.ie/en/wellbeing/" TargetMode="External"/><Relationship Id="rId1" Type="http://schemas.openxmlformats.org/officeDocument/2006/relationships/slideLayout" Target="../slideLayouts/slideLayout16.xml"/><Relationship Id="rId6" Type="http://schemas.openxmlformats.org/officeDocument/2006/relationships/hyperlink" Target="https://www.google.com/url?sa=i&amp;url=https%3A%2F%2Fwww.independent.ie%2Flife%2Ftravel%2Fstaycations%2Fdrumhierny-woodland-hideaway-review-irelands-newest-lodges-are-full-of-surprises%2F41858506.html&amp;psig=AOvVaw1vT5IBlMkmGzRk5mEOQWZ5&amp;ust=1748629535338000&amp;source=images&amp;cd=vfe&amp;opi=89978449&amp;ved=2ahUKEwjaoNPjpsmNAxW1XkEAHQ17EMIQ3YkBegQIABAb" TargetMode="External"/><Relationship Id="rId11" Type="http://schemas.openxmlformats.org/officeDocument/2006/relationships/image" Target="../media/image3.png"/><Relationship Id="rId5" Type="http://schemas.openxmlformats.org/officeDocument/2006/relationships/hyperlink" Target="https://www.google.com/url?sa=i&amp;url=https%3A%2F%2Fmagnumlady.com%2F2024%2F02%2F20%2Fforest-bathing-in-leitrim-the-wellbeing-sanctuary-at-drumhierny-woodland-hideaway%2F&amp;psig=AOvVaw2PUvpGE86LNks1KZfXqwPu&amp;ust=1748629538361000&amp;source=images&amp;cd=vfe&amp;opi=89978449&amp;ved=2ahUKEwi43ovlpsmNAxWqbkEAHWdTAw0Q3YkBegQIABAb" TargetMode="External"/><Relationship Id="rId10" Type="http://schemas.openxmlformats.org/officeDocument/2006/relationships/hyperlink" Target="https://creativecommons.org/licenses/by-sa/4.0/?ref=chooser-v1" TargetMode="External"/><Relationship Id="rId4" Type="http://schemas.openxmlformats.org/officeDocument/2006/relationships/image" Target="../media/image10.jpeg"/><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hyperlink" Target="https://www.instagram.com/p/C4nWZgprQSW/?hl=en" TargetMode="External"/><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instagram.com/p/C6UOJoBP6V9/?hl=en" TargetMode="Externa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0" y="4919936"/>
            <a:ext cx="3419979" cy="1049221"/>
          </a:xfrm>
          <a:prstGeom prst="rect">
            <a:avLst/>
          </a:prstGeom>
        </p:spPr>
        <p:txBody>
          <a:bodyPr/>
          <a:lstStyle/>
          <a:p>
            <a:r>
              <a:rPr lang="en-IE" dirty="0"/>
              <a:t>Drumhierny Hideaway </a:t>
            </a:r>
            <a:r>
              <a:rPr lang="en-IE" b="0" dirty="0"/>
              <a:t>(Wellbeing Sanctuary), </a:t>
            </a:r>
            <a:r>
              <a:rPr lang="en-IE" dirty="0"/>
              <a:t>Ierland</a:t>
            </a:r>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xfrm>
            <a:off x="616370" y="3985017"/>
            <a:ext cx="2958765" cy="385564"/>
          </a:xfrm>
          <a:prstGeom prst="rect">
            <a:avLst/>
          </a:prstGeom>
        </p:spPr>
        <p:txBody>
          <a:bodyPr/>
          <a:lstStyle/>
          <a:p>
            <a:r>
              <a:rPr lang="en-GB" dirty="0"/>
              <a:t>Casestudy</a:t>
            </a:r>
          </a:p>
        </p:txBody>
      </p:sp>
      <p:sp>
        <p:nvSpPr>
          <p:cNvPr id="10" name="TextBox 9">
            <a:extLst>
              <a:ext uri="{FF2B5EF4-FFF2-40B4-BE49-F238E27FC236}">
                <a16:creationId xmlns:a16="http://schemas.microsoft.com/office/drawing/2014/main" id="{18BB6434-0059-619C-478A-8B63A6AF5F52}"/>
              </a:ext>
            </a:extLst>
          </p:cNvPr>
          <p:cNvSpPr txBox="1"/>
          <p:nvPr/>
        </p:nvSpPr>
        <p:spPr>
          <a:xfrm>
            <a:off x="4083473" y="5700218"/>
            <a:ext cx="3419980" cy="923330"/>
          </a:xfrm>
          <a:prstGeom prst="rect">
            <a:avLst/>
          </a:prstGeom>
          <a:noFill/>
        </p:spPr>
        <p:txBody>
          <a:bodyPr wrap="square" rtlCol="0">
            <a:spAutoFit/>
          </a:bodyPr>
          <a:lstStyle/>
          <a:p>
            <a:r>
              <a:rPr lang="en-US" dirty="0">
                <a:solidFill>
                  <a:srgbClr val="00B0F0"/>
                </a:solidFill>
                <a:hlinkClick r:id="rId2"/>
              </a:rPr>
              <a:t>Websitehttps://www.drumhiernyhideaway.ie/en/</a:t>
            </a:r>
            <a:r>
              <a:rPr lang="en-US" dirty="0">
                <a:solidFill>
                  <a:srgbClr val="00B0F0"/>
                </a:solidFill>
              </a:rPr>
              <a:t> </a:t>
            </a: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2" name="Picture 1">
            <a:extLst>
              <a:ext uri="{FF2B5EF4-FFF2-40B4-BE49-F238E27FC236}">
                <a16:creationId xmlns:a16="http://schemas.microsoft.com/office/drawing/2014/main" id="{E88A0D24-1549-D8F2-D466-E097E35C3D56}"/>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8" name="Text Placeholder 7">
            <a:extLst>
              <a:ext uri="{FF2B5EF4-FFF2-40B4-BE49-F238E27FC236}">
                <a16:creationId xmlns:a16="http://schemas.microsoft.com/office/drawing/2014/main" id="{D038722A-0885-B555-21C5-C64648E611EF}"/>
              </a:ext>
            </a:extLst>
          </p:cNvPr>
          <p:cNvSpPr>
            <a:spLocks noGrp="1"/>
          </p:cNvSpPr>
          <p:nvPr>
            <p:ph type="body" sz="quarter" idx="21"/>
          </p:nvPr>
        </p:nvSpPr>
        <p:spPr>
          <a:xfrm>
            <a:off x="7746924" y="484341"/>
            <a:ext cx="3934542" cy="5147782"/>
          </a:xfrm>
        </p:spPr>
        <p:txBody>
          <a:bodyPr/>
          <a:lstStyle/>
          <a:p>
            <a:r>
              <a:rPr lang="en-IE" sz="2800" dirty="0">
                <a:solidFill>
                  <a:srgbClr val="E96751"/>
                </a:solidFill>
              </a:rPr>
              <a:t>Hideaway Sanctuary</a:t>
            </a:r>
          </a:p>
          <a:p>
            <a:endParaRPr lang="en-US" dirty="0">
              <a:solidFill>
                <a:srgbClr val="5A5A5A"/>
              </a:solidFill>
            </a:endParaRPr>
          </a:p>
          <a:p>
            <a:endParaRPr lang="en-IE" dirty="0">
              <a:solidFill>
                <a:srgbClr val="5A5A5A"/>
              </a:solidFill>
            </a:endParaRPr>
          </a:p>
        </p:txBody>
      </p:sp>
      <p:sp>
        <p:nvSpPr>
          <p:cNvPr id="7" name="TextBox 6">
            <a:extLst>
              <a:ext uri="{FF2B5EF4-FFF2-40B4-BE49-F238E27FC236}">
                <a16:creationId xmlns:a16="http://schemas.microsoft.com/office/drawing/2014/main" id="{7BE8570B-482E-85E7-E574-5BD909D3B26A}"/>
              </a:ext>
            </a:extLst>
          </p:cNvPr>
          <p:cNvSpPr txBox="1"/>
          <p:nvPr/>
        </p:nvSpPr>
        <p:spPr>
          <a:xfrm>
            <a:off x="7746925" y="1149911"/>
            <a:ext cx="4093142" cy="5262979"/>
          </a:xfrm>
          <a:prstGeom prst="rect">
            <a:avLst/>
          </a:prstGeom>
          <a:noFill/>
        </p:spPr>
        <p:txBody>
          <a:bodyPr wrap="square">
            <a:spAutoFit/>
          </a:bodyPr>
          <a:lstStyle/>
          <a:p>
            <a:r>
              <a:rPr lang="en-US" sz="2400" dirty="0">
                <a:solidFill>
                  <a:srgbClr val="5A5A5A"/>
                </a:solidFill>
              </a:rPr>
              <a:t>Ontdek uw nieuwe toevluchtsoord in Drumhierny Woodland Hideaway, een landgoed van 100 hectare dat erop wacht om ontdekt te worden.</a:t>
            </a:r>
          </a:p>
          <a:p>
            <a:endParaRPr lang="en-US" sz="2400" dirty="0">
              <a:solidFill>
                <a:srgbClr val="5A5A5A"/>
              </a:solidFill>
            </a:endParaRPr>
          </a:p>
          <a:p>
            <a:r>
              <a:rPr lang="en-US" sz="2400" dirty="0">
                <a:solidFill>
                  <a:srgbClr val="5A5A5A"/>
                </a:solidFill>
              </a:rPr>
              <a:t>Deze exclusieve Hideaway biedt 16 stijlvolle, luxueuze, duurzame lodges, genesteld in hun eigen privégebied in het bos, met 5 km aan paden en routes door het landgoed die u naar verborgen sprookjesachtige forten en allerlei avonturen leiden.</a:t>
            </a:r>
            <a:endParaRPr lang="en-US" sz="2200" dirty="0">
              <a:solidFill>
                <a:srgbClr val="5A5A5A"/>
              </a:solidFill>
            </a:endParaRPr>
          </a:p>
        </p:txBody>
      </p:sp>
      <p:pic>
        <p:nvPicPr>
          <p:cNvPr id="16" name="Picture Placeholder 15" descr="A house with a porch and trees&#10;&#10;AI-generated content may be incorrect.">
            <a:extLst>
              <a:ext uri="{FF2B5EF4-FFF2-40B4-BE49-F238E27FC236}">
                <a16:creationId xmlns:a16="http://schemas.microsoft.com/office/drawing/2014/main" id="{E8485B04-B925-1CC5-D7FC-EC3F20D5B135}"/>
              </a:ext>
            </a:extLst>
          </p:cNvPr>
          <p:cNvPicPr>
            <a:picLocks noGrp="1" noChangeAspect="1"/>
          </p:cNvPicPr>
          <p:nvPr>
            <p:ph type="pic" sz="quarter" idx="34"/>
          </p:nvPr>
        </p:nvPicPr>
        <p:blipFill>
          <a:blip r:embed="rId4"/>
          <a:srcRect l="94" t="13859" r="-94" b="452"/>
          <a:stretch>
            <a:fillRect/>
          </a:stretch>
        </p:blipFill>
        <p:spPr>
          <a:xfrm>
            <a:off x="7089" y="257177"/>
            <a:ext cx="7575621" cy="4331221"/>
          </a:xfr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D5602-72CB-9A01-615E-08D1329E0EF5}"/>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AF0CA2D-C76D-1FFC-D1EF-885DA8F101AE}"/>
              </a:ext>
            </a:extLst>
          </p:cNvPr>
          <p:cNvSpPr>
            <a:spLocks noGrp="1"/>
          </p:cNvSpPr>
          <p:nvPr>
            <p:ph type="body" sz="quarter" idx="16"/>
          </p:nvPr>
        </p:nvSpPr>
        <p:spPr>
          <a:xfrm>
            <a:off x="317603" y="120529"/>
            <a:ext cx="11598172" cy="803654"/>
          </a:xfrm>
        </p:spPr>
        <p:txBody>
          <a:bodyPr/>
          <a:lstStyle/>
          <a:p>
            <a:r>
              <a:rPr lang="en-IE" sz="3200" dirty="0"/>
              <a:t>CASESTUDY: </a:t>
            </a:r>
            <a:r>
              <a:rPr lang="en-IE" sz="3200" dirty="0">
                <a:solidFill>
                  <a:srgbClr val="E96751"/>
                </a:solidFill>
              </a:rPr>
              <a:t>Drumhierny Hideaway </a:t>
            </a:r>
            <a:r>
              <a:rPr lang="en-IE" sz="3200" b="0" dirty="0">
                <a:solidFill>
                  <a:srgbClr val="E96751"/>
                </a:solidFill>
              </a:rPr>
              <a:t>(Wellbeing Sanctuary), </a:t>
            </a:r>
            <a:r>
              <a:rPr lang="en-IE" sz="3200" dirty="0">
                <a:solidFill>
                  <a:srgbClr val="E96751"/>
                </a:solidFill>
              </a:rPr>
              <a:t>Ierland </a:t>
            </a:r>
          </a:p>
        </p:txBody>
      </p:sp>
      <p:sp>
        <p:nvSpPr>
          <p:cNvPr id="16" name="Text Placeholder 9">
            <a:extLst>
              <a:ext uri="{FF2B5EF4-FFF2-40B4-BE49-F238E27FC236}">
                <a16:creationId xmlns:a16="http://schemas.microsoft.com/office/drawing/2014/main" id="{6C8D114E-BD63-FED0-A90E-BF2976979805}"/>
              </a:ext>
            </a:extLst>
          </p:cNvPr>
          <p:cNvSpPr>
            <a:spLocks noGrp="1"/>
          </p:cNvSpPr>
          <p:nvPr>
            <p:ph type="body" sz="quarter" idx="18"/>
          </p:nvPr>
        </p:nvSpPr>
        <p:spPr>
          <a:xfrm>
            <a:off x="218023" y="4093334"/>
            <a:ext cx="9943014" cy="889214"/>
          </a:xfrm>
        </p:spPr>
        <p:txBody>
          <a:bodyPr/>
          <a:lstStyle/>
          <a:p>
            <a:r>
              <a:rPr lang="en-US" sz="1800" b="1" dirty="0"/>
              <a:t>Het Drumhierny Outdoor Wellbeing Sanctuary </a:t>
            </a:r>
            <a:r>
              <a:rPr lang="en-US" sz="1800" dirty="0"/>
              <a:t>is een ware oase van </a:t>
            </a:r>
            <a:r>
              <a:rPr lang="en-US" sz="1800" dirty="0" err="1"/>
              <a:t>rust</a:t>
            </a:r>
            <a:r>
              <a:rPr lang="en-US" sz="1800" dirty="0"/>
              <a:t>, beschermd door historische muren en grote eikenbomen die al eeuwenlang het landgoed bewaken. Gasten kunnen genieten van de </a:t>
            </a:r>
            <a:r>
              <a:rPr lang="en-US" sz="1800" dirty="0" err="1"/>
              <a:t>Sheemore </a:t>
            </a:r>
            <a:r>
              <a:rPr lang="en-US" sz="1800" dirty="0"/>
              <a:t>Treatment Haven, die verschillende behandelingen en reiki aanbiedt. De zeewierbaden in het bos zijn gevuld met natuurlijk, met de hand geoogst lokaal zeewier. Houten buitenbubbelbaden met een eikenhouten overkapping bieden beschutting. Sauna met buitenbassin en regenwouddouche, en ontspanningsruimte met buitenvuren en ligstoelen.</a:t>
            </a:r>
            <a:r>
              <a:rPr lang="en-US" sz="1800" dirty="0">
                <a:solidFill>
                  <a:srgbClr val="E96751"/>
                </a:solidFill>
                <a:hlinkClick r:id="rId2">
                  <a:extLst>
                    <a:ext uri="{A12FA001-AC4F-418D-AE19-62706E023703}">
                      <ahyp:hlinkClr xmlns:ahyp="http://schemas.microsoft.com/office/drawing/2018/hyperlinkcolor" val="tx"/>
                    </a:ext>
                  </a:extLst>
                </a:hlinkClick>
              </a:rPr>
              <a:t> https://www.drumhiernyhideaway.ie/en/wellbeing/</a:t>
            </a:r>
            <a:r>
              <a:rPr lang="en-US" sz="1800" dirty="0">
                <a:solidFill>
                  <a:srgbClr val="E96751"/>
                </a:solidFill>
              </a:rPr>
              <a:t> </a:t>
            </a:r>
            <a:endParaRPr lang="en-IE" sz="1800" dirty="0">
              <a:solidFill>
                <a:srgbClr val="E96751"/>
              </a:solidFill>
            </a:endParaRPr>
          </a:p>
        </p:txBody>
      </p:sp>
      <p:pic>
        <p:nvPicPr>
          <p:cNvPr id="15362" name="Picture 2" descr="Drumhierny Woodland Hideaway review: Ireland's newest lodges are ...">
            <a:extLst>
              <a:ext uri="{FF2B5EF4-FFF2-40B4-BE49-F238E27FC236}">
                <a16:creationId xmlns:a16="http://schemas.microsoft.com/office/drawing/2014/main" id="{A3DB36EA-4C79-C26D-30D2-43E3D0D873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80" y="962283"/>
            <a:ext cx="4057650" cy="2705100"/>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Forest Bathing in Leitrim – The Wellbeing Sanctuary at Drumhierny ...">
            <a:extLst>
              <a:ext uri="{FF2B5EF4-FFF2-40B4-BE49-F238E27FC236}">
                <a16:creationId xmlns:a16="http://schemas.microsoft.com/office/drawing/2014/main" id="{0C2B3CBF-7948-FA28-EF24-17E11EBEFE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7649" y="962283"/>
            <a:ext cx="3929109" cy="2705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C9D892A-E6CE-915C-B57C-950299F654EF}"/>
              </a:ext>
            </a:extLst>
          </p:cNvPr>
          <p:cNvSpPr txBox="1"/>
          <p:nvPr/>
        </p:nvSpPr>
        <p:spPr>
          <a:xfrm>
            <a:off x="4057649" y="3733322"/>
            <a:ext cx="3476625" cy="338554"/>
          </a:xfrm>
          <a:prstGeom prst="rect">
            <a:avLst/>
          </a:prstGeom>
          <a:noFill/>
        </p:spPr>
        <p:txBody>
          <a:bodyPr wrap="square" rtlCol="0">
            <a:spAutoFit/>
          </a:bodyPr>
          <a:lstStyle/>
          <a:p>
            <a:r>
              <a:rPr lang="en-IE" sz="1600" dirty="0">
                <a:solidFill>
                  <a:srgbClr val="E96751"/>
                </a:solidFill>
                <a:hlinkClick r:id="rId5">
                  <a:extLst>
                    <a:ext uri="{A12FA001-AC4F-418D-AE19-62706E023703}">
                      <ahyp:hlinkClr xmlns:ahyp="http://schemas.microsoft.com/office/drawing/2018/hyperlinkcolor" val="tx"/>
                    </a:ext>
                  </a:extLst>
                </a:hlinkClick>
              </a:rPr>
              <a:t>Foto Magnum Lady</a:t>
            </a:r>
            <a:endParaRPr lang="en-IE" sz="1600" dirty="0">
              <a:solidFill>
                <a:srgbClr val="E96751"/>
              </a:solidFill>
            </a:endParaRPr>
          </a:p>
        </p:txBody>
      </p:sp>
      <p:sp>
        <p:nvSpPr>
          <p:cNvPr id="4" name="TextBox 3">
            <a:extLst>
              <a:ext uri="{FF2B5EF4-FFF2-40B4-BE49-F238E27FC236}">
                <a16:creationId xmlns:a16="http://schemas.microsoft.com/office/drawing/2014/main" id="{B0C7BCB9-4B87-B0AE-975F-9DA35DEC9158}"/>
              </a:ext>
            </a:extLst>
          </p:cNvPr>
          <p:cNvSpPr txBox="1"/>
          <p:nvPr/>
        </p:nvSpPr>
        <p:spPr>
          <a:xfrm>
            <a:off x="218023" y="3697395"/>
            <a:ext cx="3476625" cy="338554"/>
          </a:xfrm>
          <a:prstGeom prst="rect">
            <a:avLst/>
          </a:prstGeom>
          <a:noFill/>
        </p:spPr>
        <p:txBody>
          <a:bodyPr wrap="square" rtlCol="0">
            <a:spAutoFit/>
          </a:bodyPr>
          <a:lstStyle/>
          <a:p>
            <a:r>
              <a:rPr lang="en-IE" sz="1600" dirty="0">
                <a:solidFill>
                  <a:srgbClr val="E96751"/>
                </a:solidFill>
                <a:hlinkClick r:id="rId6">
                  <a:extLst>
                    <a:ext uri="{A12FA001-AC4F-418D-AE19-62706E023703}">
                      <ahyp:hlinkClr xmlns:ahyp="http://schemas.microsoft.com/office/drawing/2018/hyperlinkcolor" val="tx"/>
                    </a:ext>
                  </a:extLst>
                </a:hlinkClick>
              </a:rPr>
              <a:t>Foto Irish Independent</a:t>
            </a:r>
            <a:endParaRPr lang="en-IE" sz="1600" dirty="0">
              <a:solidFill>
                <a:srgbClr val="E96751"/>
              </a:solidFill>
            </a:endParaRPr>
          </a:p>
        </p:txBody>
      </p:sp>
      <p:pic>
        <p:nvPicPr>
          <p:cNvPr id="15366" name="Picture 6" descr="The Flemings Leitrim Takeover! | Welcome to Leitrim">
            <a:extLst>
              <a:ext uri="{FF2B5EF4-FFF2-40B4-BE49-F238E27FC236}">
                <a16:creationId xmlns:a16="http://schemas.microsoft.com/office/drawing/2014/main" id="{22681035-11F6-0DE3-E91B-C96545C9B0F5}"/>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6865" b="7365"/>
          <a:stretch>
            <a:fillRect/>
          </a:stretch>
        </p:blipFill>
        <p:spPr bwMode="auto">
          <a:xfrm>
            <a:off x="7968678" y="962283"/>
            <a:ext cx="4205242" cy="270510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124755D-FDAE-3CC5-2D81-201C1A127A05}"/>
              </a:ext>
            </a:extLst>
          </p:cNvPr>
          <p:cNvSpPr txBox="1"/>
          <p:nvPr/>
        </p:nvSpPr>
        <p:spPr>
          <a:xfrm>
            <a:off x="7897275" y="3770686"/>
            <a:ext cx="3476625" cy="338554"/>
          </a:xfrm>
          <a:prstGeom prst="rect">
            <a:avLst/>
          </a:prstGeom>
          <a:noFill/>
        </p:spPr>
        <p:txBody>
          <a:bodyPr wrap="square" rtlCol="0">
            <a:spAutoFit/>
          </a:bodyPr>
          <a:lstStyle/>
          <a:p>
            <a:r>
              <a:rPr lang="en-IE" sz="1600" dirty="0">
                <a:solidFill>
                  <a:srgbClr val="E96751"/>
                </a:solidFill>
                <a:hlinkClick r:id="rId8">
                  <a:extLst>
                    <a:ext uri="{A12FA001-AC4F-418D-AE19-62706E023703}">
                      <ahyp:hlinkClr xmlns:ahyp="http://schemas.microsoft.com/office/drawing/2018/hyperlinkcolor" val="tx"/>
                    </a:ext>
                  </a:extLst>
                </a:hlinkClick>
              </a:rPr>
              <a:t>Foto Leitrim Tourism</a:t>
            </a:r>
            <a:endParaRPr lang="en-IE" sz="1600" dirty="0">
              <a:solidFill>
                <a:srgbClr val="E96751"/>
              </a:solidFill>
            </a:endParaRPr>
          </a:p>
        </p:txBody>
      </p:sp>
      <p:pic>
        <p:nvPicPr>
          <p:cNvPr id="3" name="Picture 2" descr="Co-funded by the European Union logo in png for web usage">
            <a:extLst>
              <a:ext uri="{FF2B5EF4-FFF2-40B4-BE49-F238E27FC236}">
                <a16:creationId xmlns:a16="http://schemas.microsoft.com/office/drawing/2014/main" id="{0391D349-90AE-299C-B25F-167099DE31DD}"/>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17603" y="6381336"/>
            <a:ext cx="1530819" cy="319792"/>
          </a:xfrm>
          <a:prstGeom prst="rect">
            <a:avLst/>
          </a:prstGeom>
          <a:noFill/>
          <a:ln>
            <a:noFill/>
          </a:ln>
        </p:spPr>
      </p:pic>
      <p:sp>
        <p:nvSpPr>
          <p:cNvPr id="5" name="Rectangle 4">
            <a:extLst>
              <a:ext uri="{FF2B5EF4-FFF2-40B4-BE49-F238E27FC236}">
                <a16:creationId xmlns:a16="http://schemas.microsoft.com/office/drawing/2014/main" id="{E949633A-B443-17F1-ABB3-54AFD1DBD302}"/>
              </a:ext>
            </a:extLst>
          </p:cNvPr>
          <p:cNvSpPr/>
          <p:nvPr/>
        </p:nvSpPr>
        <p:spPr>
          <a:xfrm>
            <a:off x="1929312" y="6223677"/>
            <a:ext cx="4292836" cy="553998"/>
          </a:xfrm>
          <a:prstGeom prst="rect">
            <a:avLst/>
          </a:prstGeom>
        </p:spPr>
        <p:txBody>
          <a:bodyPr wrap="square">
            <a:spAutoFit/>
          </a:bodyPr>
          <a:lstStyle/>
          <a:p>
            <a:pPr algn="just">
              <a:lnSpc>
                <a:spcPts val="880"/>
              </a:lnSpc>
            </a:pPr>
            <a:r>
              <a:rPr lang="en-US" sz="800" dirty="0">
                <a:solidFill>
                  <a:schemeClr val="tx1"/>
                </a:solidFill>
                <a:latin typeface="+mj-lt"/>
              </a:rPr>
              <a:t>Gefinancierd door de Europese Unie. De geuite standpunten en meningen zijn echter uitsluitend die van de auteur(s) en geven niet noodzakelijkerwijs de standpunten van de Europese Unie of het Europees Uitvoerend Agentschap voor onderwijs en cultuur (EACEA) weer. De Europese Unie en het EACEA kunnen hiervoor niet aansprakelijk worden gesteld.</a:t>
            </a:r>
          </a:p>
        </p:txBody>
      </p:sp>
      <p:grpSp>
        <p:nvGrpSpPr>
          <p:cNvPr id="6" name="Group 5">
            <a:extLst>
              <a:ext uri="{FF2B5EF4-FFF2-40B4-BE49-F238E27FC236}">
                <a16:creationId xmlns:a16="http://schemas.microsoft.com/office/drawing/2014/main" id="{733D4C13-BA50-CCFD-0E7D-4962E5B74B19}"/>
              </a:ext>
            </a:extLst>
          </p:cNvPr>
          <p:cNvGrpSpPr/>
          <p:nvPr/>
        </p:nvGrpSpPr>
        <p:grpSpPr>
          <a:xfrm>
            <a:off x="9991205" y="5958948"/>
            <a:ext cx="1307461" cy="742180"/>
            <a:chOff x="340586" y="8789227"/>
            <a:chExt cx="1307461" cy="742180"/>
          </a:xfrm>
        </p:grpSpPr>
        <p:sp>
          <p:nvSpPr>
            <p:cNvPr id="8" name="Rectangle 7">
              <a:extLst>
                <a:ext uri="{FF2B5EF4-FFF2-40B4-BE49-F238E27FC236}">
                  <a16:creationId xmlns:a16="http://schemas.microsoft.com/office/drawing/2014/main" id="{253D5D51-6DB4-AE37-A584-874FE6517316}"/>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heeft een licentie </a:t>
              </a:r>
            </a:p>
            <a:p>
              <a:pPr algn="just"/>
              <a:r>
                <a:rPr lang="en-US" sz="900" b="1" dirty="0">
                  <a:solidFill>
                    <a:schemeClr val="tx1"/>
                  </a:solidFill>
                  <a:latin typeface="+mj-lt"/>
                </a:rPr>
                <a:t>onder </a:t>
              </a:r>
              <a:r>
                <a:rPr lang="en-US" sz="900" b="1" dirty="0">
                  <a:solidFill>
                    <a:srgbClr val="459597"/>
                  </a:solidFill>
                  <a:latin typeface="+mj-lt"/>
                  <a:hlinkClick r:id="rId10">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0" name="Picture 9">
              <a:extLst>
                <a:ext uri="{FF2B5EF4-FFF2-40B4-BE49-F238E27FC236}">
                  <a16:creationId xmlns:a16="http://schemas.microsoft.com/office/drawing/2014/main" id="{15F68004-EF06-7289-61F6-D842FFDB3269}"/>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322678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6113F-1DA2-E231-E56A-2C6A4470EEDB}"/>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47E47D16-2400-17CC-87F7-579E202868B9}"/>
              </a:ext>
            </a:extLst>
          </p:cNvPr>
          <p:cNvSpPr>
            <a:spLocks noGrp="1"/>
          </p:cNvSpPr>
          <p:nvPr>
            <p:ph type="body" sz="quarter" idx="16"/>
          </p:nvPr>
        </p:nvSpPr>
        <p:spPr>
          <a:xfrm>
            <a:off x="317603" y="120529"/>
            <a:ext cx="11598172" cy="803654"/>
          </a:xfrm>
        </p:spPr>
        <p:txBody>
          <a:bodyPr/>
          <a:lstStyle/>
          <a:p>
            <a:r>
              <a:rPr lang="en-IE" sz="3200" dirty="0"/>
              <a:t>CASESTUDY: </a:t>
            </a:r>
            <a:r>
              <a:rPr lang="en-IE" sz="3200" dirty="0">
                <a:solidFill>
                  <a:srgbClr val="E96751"/>
                </a:solidFill>
              </a:rPr>
              <a:t>Drumhierny Hideaway </a:t>
            </a:r>
            <a:r>
              <a:rPr lang="en-IE" sz="3200" b="0" dirty="0">
                <a:solidFill>
                  <a:srgbClr val="E96751"/>
                </a:solidFill>
              </a:rPr>
              <a:t>(Wellbeing Sanctuary), </a:t>
            </a:r>
            <a:r>
              <a:rPr lang="en-IE" sz="3200" dirty="0">
                <a:solidFill>
                  <a:srgbClr val="E96751"/>
                </a:solidFill>
              </a:rPr>
              <a:t>Ierland </a:t>
            </a:r>
          </a:p>
        </p:txBody>
      </p:sp>
      <p:sp>
        <p:nvSpPr>
          <p:cNvPr id="16" name="Text Placeholder 9">
            <a:extLst>
              <a:ext uri="{FF2B5EF4-FFF2-40B4-BE49-F238E27FC236}">
                <a16:creationId xmlns:a16="http://schemas.microsoft.com/office/drawing/2014/main" id="{8AD9B996-78ED-1217-3E43-300FA5344958}"/>
              </a:ext>
            </a:extLst>
          </p:cNvPr>
          <p:cNvSpPr>
            <a:spLocks noGrp="1"/>
          </p:cNvSpPr>
          <p:nvPr>
            <p:ph type="body" sz="quarter" idx="18"/>
          </p:nvPr>
        </p:nvSpPr>
        <p:spPr>
          <a:xfrm>
            <a:off x="416807" y="964794"/>
            <a:ext cx="6822979" cy="1396289"/>
          </a:xfrm>
        </p:spPr>
        <p:txBody>
          <a:bodyPr/>
          <a:lstStyle/>
          <a:p>
            <a:r>
              <a:rPr lang="en-US" b="1" dirty="0">
                <a:solidFill>
                  <a:srgbClr val="459597"/>
                </a:solidFill>
              </a:rPr>
              <a:t>Fire &amp; Ice-ervaring: </a:t>
            </a:r>
            <a:r>
              <a:rPr lang="en-US" b="1" i="1" dirty="0"/>
              <a:t>Geniet van ultieme ontspanning met ons exclusieve Fire &amp; Ice-arrangement. </a:t>
            </a:r>
            <a:r>
              <a:rPr lang="en-US" i="1" dirty="0"/>
              <a:t>Dompel uzelf onder in een serene oase waar rustgevende warmte en verfrissende koelte harmonieus samenkomen. Stap onze luxe sauna binnen en laat de zachte warmte uw spanning en stress wegsmelten. Geef u vervolgens over aan de zalige omhelzing van onze verkwikkende bubbelbaden, die de perfecte rust bieden voor uw lichaam en geest. De reis eindigt hier nog niet - zet u schrap voor een </a:t>
            </a:r>
            <a:r>
              <a:rPr lang="en-US" i="1" dirty="0" err="1"/>
              <a:t>revitaliserende </a:t>
            </a:r>
            <a:r>
              <a:rPr lang="en-US" i="1" dirty="0"/>
              <a:t>duik in ons verkwikkende koude zwembad, waarna u zich verfrist en verkwikt voelt. Omarm ten slotte de natuur in onze buitendouches, waar het stromende water een heerlijke zintuiglijke ervaring biedt. </a:t>
            </a:r>
          </a:p>
          <a:p>
            <a:endParaRPr lang="en-US" i="1" dirty="0"/>
          </a:p>
          <a:p>
            <a:r>
              <a:rPr lang="en-US" b="1" i="1" dirty="0"/>
              <a:t>De perfecte combinatie van vuur en ijs! </a:t>
            </a:r>
            <a:endParaRPr lang="en-IE" sz="2000" b="1" i="1" dirty="0">
              <a:solidFill>
                <a:srgbClr val="E96751"/>
              </a:solidFill>
            </a:endParaRPr>
          </a:p>
        </p:txBody>
      </p:sp>
      <p:pic>
        <p:nvPicPr>
          <p:cNvPr id="12" name="Picture 11">
            <a:extLst>
              <a:ext uri="{FF2B5EF4-FFF2-40B4-BE49-F238E27FC236}">
                <a16:creationId xmlns:a16="http://schemas.microsoft.com/office/drawing/2014/main" id="{6D42B5D5-7859-647A-AA7D-5070DC9E3DBE}"/>
              </a:ext>
            </a:extLst>
          </p:cNvPr>
          <p:cNvPicPr>
            <a:picLocks noChangeAspect="1"/>
          </p:cNvPicPr>
          <p:nvPr/>
        </p:nvPicPr>
        <p:blipFill>
          <a:blip r:embed="rId2"/>
          <a:stretch>
            <a:fillRect/>
          </a:stretch>
        </p:blipFill>
        <p:spPr>
          <a:xfrm>
            <a:off x="7356965" y="652075"/>
            <a:ext cx="4401164" cy="5553850"/>
          </a:xfrm>
          <a:prstGeom prst="rect">
            <a:avLst/>
          </a:prstGeom>
        </p:spPr>
      </p:pic>
      <p:sp>
        <p:nvSpPr>
          <p:cNvPr id="14" name="TextBox 13">
            <a:extLst>
              <a:ext uri="{FF2B5EF4-FFF2-40B4-BE49-F238E27FC236}">
                <a16:creationId xmlns:a16="http://schemas.microsoft.com/office/drawing/2014/main" id="{A1184C9F-5666-E744-2D0C-E31635EF8F71}"/>
              </a:ext>
            </a:extLst>
          </p:cNvPr>
          <p:cNvSpPr txBox="1"/>
          <p:nvPr/>
        </p:nvSpPr>
        <p:spPr>
          <a:xfrm>
            <a:off x="6429375" y="6305550"/>
            <a:ext cx="6096000" cy="369332"/>
          </a:xfrm>
          <a:prstGeom prst="rect">
            <a:avLst/>
          </a:prstGeom>
          <a:noFill/>
        </p:spPr>
        <p:txBody>
          <a:bodyPr wrap="square">
            <a:spAutoFit/>
          </a:bodyPr>
          <a:lstStyle/>
          <a:p>
            <a:r>
              <a:rPr lang="en-IE" dirty="0">
                <a:hlinkClick r:id="rId3"/>
              </a:rPr>
              <a:t>https://www.instagram.com/p/C4nWZgprQSW/?hl=en</a:t>
            </a:r>
            <a:r>
              <a:rPr lang="en-IE" dirty="0"/>
              <a:t> </a:t>
            </a:r>
          </a:p>
        </p:txBody>
      </p:sp>
    </p:spTree>
    <p:extLst>
      <p:ext uri="{BB962C8B-B14F-4D97-AF65-F5344CB8AC3E}">
        <p14:creationId xmlns:p14="http://schemas.microsoft.com/office/powerpoint/2010/main" val="2496418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C9E01-B7FE-1880-3C9A-2D8FCF0068BD}"/>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6D01E313-2689-F7A3-278B-9E7C49A0CA40}"/>
              </a:ext>
            </a:extLst>
          </p:cNvPr>
          <p:cNvSpPr>
            <a:spLocks noGrp="1"/>
          </p:cNvSpPr>
          <p:nvPr>
            <p:ph type="body" sz="quarter" idx="16"/>
          </p:nvPr>
        </p:nvSpPr>
        <p:spPr>
          <a:xfrm>
            <a:off x="317603" y="120529"/>
            <a:ext cx="11598172" cy="803654"/>
          </a:xfrm>
        </p:spPr>
        <p:txBody>
          <a:bodyPr/>
          <a:lstStyle/>
          <a:p>
            <a:r>
              <a:rPr lang="en-IE" sz="3200" dirty="0"/>
              <a:t>CASESTUDY: </a:t>
            </a:r>
            <a:r>
              <a:rPr lang="en-IE" sz="3200" dirty="0">
                <a:solidFill>
                  <a:srgbClr val="E96751"/>
                </a:solidFill>
              </a:rPr>
              <a:t>Drumhierny Hideaway </a:t>
            </a:r>
            <a:r>
              <a:rPr lang="en-IE" sz="3200" b="0" dirty="0">
                <a:solidFill>
                  <a:srgbClr val="E96751"/>
                </a:solidFill>
              </a:rPr>
              <a:t>(Wellbeing Sanctuary), </a:t>
            </a:r>
            <a:r>
              <a:rPr lang="en-IE" sz="3200" dirty="0">
                <a:solidFill>
                  <a:srgbClr val="E96751"/>
                </a:solidFill>
              </a:rPr>
              <a:t>Ierland </a:t>
            </a:r>
          </a:p>
        </p:txBody>
      </p:sp>
      <p:pic>
        <p:nvPicPr>
          <p:cNvPr id="11" name="Picture 10">
            <a:hlinkClick r:id="rId2"/>
            <a:extLst>
              <a:ext uri="{FF2B5EF4-FFF2-40B4-BE49-F238E27FC236}">
                <a16:creationId xmlns:a16="http://schemas.microsoft.com/office/drawing/2014/main" id="{B7B45DBD-7D50-6281-B187-39329DE1DDB4}"/>
              </a:ext>
            </a:extLst>
          </p:cNvPr>
          <p:cNvPicPr>
            <a:picLocks noChangeAspect="1"/>
          </p:cNvPicPr>
          <p:nvPr/>
        </p:nvPicPr>
        <p:blipFill>
          <a:blip r:embed="rId3"/>
          <a:stretch>
            <a:fillRect/>
          </a:stretch>
        </p:blipFill>
        <p:spPr>
          <a:xfrm>
            <a:off x="461530" y="1085849"/>
            <a:ext cx="7692520" cy="4905375"/>
          </a:xfrm>
          <a:prstGeom prst="rect">
            <a:avLst/>
          </a:prstGeom>
        </p:spPr>
      </p:pic>
      <p:sp>
        <p:nvSpPr>
          <p:cNvPr id="13" name="TextBox 12">
            <a:extLst>
              <a:ext uri="{FF2B5EF4-FFF2-40B4-BE49-F238E27FC236}">
                <a16:creationId xmlns:a16="http://schemas.microsoft.com/office/drawing/2014/main" id="{A1A19766-1985-0466-AEBF-B37F9665BFC5}"/>
              </a:ext>
            </a:extLst>
          </p:cNvPr>
          <p:cNvSpPr txBox="1"/>
          <p:nvPr/>
        </p:nvSpPr>
        <p:spPr>
          <a:xfrm>
            <a:off x="385330" y="6152890"/>
            <a:ext cx="6096000" cy="369332"/>
          </a:xfrm>
          <a:prstGeom prst="rect">
            <a:avLst/>
          </a:prstGeom>
          <a:noFill/>
        </p:spPr>
        <p:txBody>
          <a:bodyPr wrap="square">
            <a:spAutoFit/>
          </a:bodyPr>
          <a:lstStyle/>
          <a:p>
            <a:r>
              <a:rPr lang="en-IE" dirty="0">
                <a:hlinkClick r:id="rId2"/>
              </a:rPr>
              <a:t>https://www.instagram.com/p/C6UOJoBP6V9/?hl=en</a:t>
            </a:r>
            <a:r>
              <a:rPr lang="en-IE" dirty="0"/>
              <a:t> </a:t>
            </a:r>
          </a:p>
        </p:txBody>
      </p:sp>
    </p:spTree>
    <p:extLst>
      <p:ext uri="{BB962C8B-B14F-4D97-AF65-F5344CB8AC3E}">
        <p14:creationId xmlns:p14="http://schemas.microsoft.com/office/powerpoint/2010/main" val="344286047"/>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FEC9646-8EA4-41C7-B1CF-0D10E2B8525E}"/>
</file>

<file path=customXml/itemProps2.xml><?xml version="1.0" encoding="utf-8"?>
<ds:datastoreItem xmlns:ds="http://schemas.openxmlformats.org/officeDocument/2006/customXml" ds:itemID="{134657D2-402D-4FB7-8129-97AF16F9BF49}"/>
</file>

<file path=customXml/itemProps3.xml><?xml version="1.0" encoding="utf-8"?>
<ds:datastoreItem xmlns:ds="http://schemas.openxmlformats.org/officeDocument/2006/customXml" ds:itemID="{6668CC21-7614-450F-A6FE-D1BD0C24995B}"/>
</file>

<file path=docProps/app.xml><?xml version="1.0" encoding="utf-8"?>
<Properties xmlns="http://schemas.openxmlformats.org/officeDocument/2006/extended-properties" xmlns:vt="http://schemas.openxmlformats.org/officeDocument/2006/docPropsVTypes">
  <TotalTime>14609</TotalTime>
  <Words>437</Words>
  <Application>Microsoft Office PowerPoint</Application>
  <PresentationFormat>Widescreen</PresentationFormat>
  <Paragraphs>23</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Aptos</vt: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docId:594A13059FC956707975F69FB9C4FD15</cp:keywords>
  <cp:lastModifiedBy>Radu Mihailescu</cp:lastModifiedBy>
  <cp:revision>415</cp:revision>
  <dcterms:created xsi:type="dcterms:W3CDTF">2020-10-14T13:32:04Z</dcterms:created>
  <dcterms:modified xsi:type="dcterms:W3CDTF">2026-02-11T16:15:52Z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