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37.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8"/>
  </p:notesMasterIdLst>
  <p:handoutMasterIdLst>
    <p:handoutMasterId r:id="rId9"/>
  </p:handoutMasterIdLst>
  <p:sldIdLst>
    <p:sldId id="7136" r:id="rId2"/>
    <p:sldId id="7158" r:id="rId3"/>
    <p:sldId id="7155" r:id="rId4"/>
    <p:sldId id="7157" r:id="rId5"/>
    <p:sldId id="7154" r:id="rId6"/>
    <p:sldId id="715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150"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618615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 id="2147483910" r:id="rId4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www.chateauramsak.com/" TargetMode="Externa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https://eu-skladi.si/en/cohesion-by-2020-1/success-stories-of-2014-2020/chateau-ramsak-glamping-resort?utm_source=chatgpt.com" TargetMode="External"/><Relationship Id="rId2" Type="http://schemas.openxmlformats.org/officeDocument/2006/relationships/hyperlink" Target="https://www.authentic-luxury.com/glamping/d/vineyard-glamping-chateau-ramsak#:~:text=" TargetMode="External"/><Relationship Id="rId1" Type="http://schemas.openxmlformats.org/officeDocument/2006/relationships/slideLayout" Target="../slideLayouts/slideLayout44.xml"/><Relationship Id="rId4" Type="http://schemas.openxmlformats.org/officeDocument/2006/relationships/hyperlink" Target="https://www.chateaurams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4"/>
            <a:ext cx="5148935" cy="3066422"/>
          </a:xfrm>
        </p:spPr>
        <p:txBody>
          <a:bodyPr>
            <a:normAutofit fontScale="85000" lnSpcReduction="10000"/>
          </a:bodyPr>
          <a:lstStyle/>
          <a:p>
            <a:r>
              <a:rPr lang="en-US" sz="3400" dirty="0">
                <a:hlinkClick r:id="rId2">
                  <a:extLst>
                    <a:ext uri="{A12FA001-AC4F-418D-AE19-62706E023703}">
                      <ahyp:hlinkClr xmlns:ahyp="http://schemas.microsoft.com/office/drawing/2018/hyperlinkcolor" val="tx"/>
                    </a:ext>
                  </a:extLst>
                </a:hlinkClick>
              </a:rPr>
              <a:t>Chateau Ramšak, Wine Glamping Resort, Slovenië</a:t>
            </a:r>
          </a:p>
          <a:p>
            <a:endParaRPr lang="en-US" sz="3400" dirty="0">
              <a:hlinkClick r:id="rId2">
                <a:extLst>
                  <a:ext uri="{A12FA001-AC4F-418D-AE19-62706E023703}">
                    <ahyp:hlinkClr xmlns:ahyp="http://schemas.microsoft.com/office/drawing/2018/hyperlinkcolor" val="tx"/>
                  </a:ext>
                </a:extLst>
              </a:hlinkClick>
            </a:endParaRPr>
          </a:p>
          <a:p>
            <a:r>
              <a:rPr lang="en-US" sz="3600" dirty="0"/>
              <a:t>Dit project werd </a:t>
            </a:r>
            <a:r>
              <a:rPr lang="en-US" sz="3600" b="1" dirty="0"/>
              <a:t>medegefinancierd door EU-cohesiefondsen </a:t>
            </a:r>
            <a:r>
              <a:rPr lang="en-US" sz="3600" dirty="0"/>
              <a:t>– het was de uiteindelijke begunstigde van een door het EFRO ondersteund financieel instrument.</a:t>
            </a:r>
            <a:r>
              <a:rPr lang="en-US" sz="3400" dirty="0">
                <a:hlinkClick r:id="rId2">
                  <a:extLst>
                    <a:ext uri="{A12FA001-AC4F-418D-AE19-62706E023703}">
                      <ahyp:hlinkClr xmlns:ahyp="http://schemas.microsoft.com/office/drawing/2018/hyperlinkcolor" val="tx"/>
                    </a:ext>
                  </a:extLst>
                </a:hlinkClick>
              </a:rPr>
              <a:t> </a:t>
            </a:r>
            <a:endParaRPr lang="en-IE" sz="34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dirty="0"/>
              <a:t>Casestudy</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t>Chateau Ramšak</a:t>
            </a:r>
            <a:endParaRPr lang="en-IE" dirty="0"/>
          </a:p>
        </p:txBody>
      </p:sp>
      <p:pic>
        <p:nvPicPr>
          <p:cNvPr id="11" name="Picture Placeholder 10" descr="A hot tub outside of a tent&#10;&#10;AI-generated content may be incorrect.">
            <a:extLst>
              <a:ext uri="{FF2B5EF4-FFF2-40B4-BE49-F238E27FC236}">
                <a16:creationId xmlns:a16="http://schemas.microsoft.com/office/drawing/2014/main" id="{5C77F7A0-A54D-DBA9-CAEE-3BB0C1BD07DA}"/>
              </a:ext>
            </a:extLst>
          </p:cNvPr>
          <p:cNvPicPr>
            <a:picLocks noGrp="1" noChangeAspect="1"/>
          </p:cNvPicPr>
          <p:nvPr>
            <p:ph type="pic" sz="quarter" idx="19"/>
          </p:nvPr>
        </p:nvPicPr>
        <p:blipFill>
          <a:blip r:embed="rId3"/>
          <a:srcRect l="9977" r="9977"/>
          <a:stretch>
            <a:fillRect/>
          </a:stretch>
        </p:blipFill>
        <p:spPr/>
      </p:pic>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43571-E630-35A7-2443-71033FA63F0D}"/>
            </a:ext>
          </a:extLst>
        </p:cNvPr>
        <p:cNvGrpSpPr/>
        <p:nvPr/>
      </p:nvGrpSpPr>
      <p:grpSpPr>
        <a:xfrm>
          <a:off x="0" y="0"/>
          <a:ext cx="0" cy="0"/>
          <a:chOff x="0" y="0"/>
          <a:chExt cx="0" cy="0"/>
        </a:xfrm>
      </p:grpSpPr>
      <p:pic>
        <p:nvPicPr>
          <p:cNvPr id="2" name="Picture 8" descr="Chateau Ramšak">
            <a:extLst>
              <a:ext uri="{FF2B5EF4-FFF2-40B4-BE49-F238E27FC236}">
                <a16:creationId xmlns:a16="http://schemas.microsoft.com/office/drawing/2014/main" id="{5D24359B-8EB0-FF1A-9F20-F285A1CDD7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3700"/>
            <a:ext cx="12192000" cy="607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48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0BFD3-8DFB-E6FC-9780-1F2C47755FB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3CC034-8A38-3538-3440-7DD6B574E1A8}"/>
              </a:ext>
            </a:extLst>
          </p:cNvPr>
          <p:cNvSpPr>
            <a:spLocks noGrp="1"/>
          </p:cNvSpPr>
          <p:nvPr>
            <p:ph type="body" sz="quarter" idx="18"/>
          </p:nvPr>
        </p:nvSpPr>
        <p:spPr>
          <a:xfrm>
            <a:off x="1009651" y="1540346"/>
            <a:ext cx="10306050" cy="2213420"/>
          </a:xfrm>
        </p:spPr>
        <p:txBody>
          <a:bodyPr/>
          <a:lstStyle/>
          <a:p>
            <a:pPr>
              <a:lnSpc>
                <a:spcPct val="100000"/>
              </a:lnSpc>
              <a:spcBef>
                <a:spcPts val="0"/>
              </a:spcBef>
              <a:spcAft>
                <a:spcPts val="600"/>
              </a:spcAft>
            </a:pPr>
            <a:r>
              <a:rPr lang="en-US" sz="2000" b="1" dirty="0">
                <a:solidFill>
                  <a:srgbClr val="E96751"/>
                </a:solidFill>
                <a:hlinkClick r:id="rId2">
                  <a:extLst>
                    <a:ext uri="{A12FA001-AC4F-418D-AE19-62706E023703}">
                      <ahyp:hlinkClr xmlns:ahyp="http://schemas.microsoft.com/office/drawing/2018/hyperlinkcolor" val="tx"/>
                    </a:ext>
                  </a:extLst>
                </a:hlinkClick>
              </a:rPr>
              <a:t>Chateau Ramšak </a:t>
            </a:r>
            <a:r>
              <a:rPr lang="en-US" sz="2000" dirty="0"/>
              <a:t>in de Sloveense regio Stiermarken is een luxe glampingresort in een wijngaard. Het beschikt over boomhutten en luxe safaritenten met privé-bubbelbaden en heeft meerdere prijzen gewonnen. Dit project werd </a:t>
            </a:r>
            <a:r>
              <a:rPr lang="en-US" sz="2000" b="1" dirty="0"/>
              <a:t>mede gefinancierd door EU-cohesiefondsen </a:t>
            </a:r>
            <a:r>
              <a:rPr lang="en-US" sz="2000" dirty="0"/>
              <a:t>– het was de laatste begunstigde van een door het EFRO ondersteund financieel instrument. </a:t>
            </a:r>
          </a:p>
          <a:p>
            <a:pPr>
              <a:lnSpc>
                <a:spcPct val="100000"/>
              </a:lnSpc>
              <a:spcBef>
                <a:spcPts val="0"/>
              </a:spcBef>
              <a:spcAft>
                <a:spcPts val="600"/>
              </a:spcAft>
            </a:pPr>
            <a:r>
              <a:rPr lang="en-US" sz="2000" b="1" i="1" dirty="0">
                <a:solidFill>
                  <a:srgbClr val="E96751"/>
                </a:solidFill>
              </a:rPr>
              <a:t>Financieringsmodel: </a:t>
            </a:r>
            <a:r>
              <a:rPr lang="en-US" sz="2000" dirty="0"/>
              <a:t>De eigenaren combineerden een </a:t>
            </a:r>
            <a:r>
              <a:rPr lang="en-US" sz="2000" b="1" dirty="0"/>
              <a:t>door het EFRO gesteunde lening </a:t>
            </a:r>
            <a:r>
              <a:rPr lang="en-US" sz="2000" dirty="0"/>
              <a:t>(via een Sloveense bank) met hun eigen kapitaal. In het kader van </a:t>
            </a:r>
            <a:r>
              <a:rPr lang="en-US" sz="2000" b="1" dirty="0"/>
              <a:t>het cohesiebeleid </a:t>
            </a:r>
            <a:r>
              <a:rPr lang="en-US" sz="2000" dirty="0"/>
              <a:t>van de EU </a:t>
            </a:r>
            <a:r>
              <a:rPr lang="en-US" sz="2000" b="1" dirty="0"/>
              <a:t>voor 2014-2020 </a:t>
            </a:r>
            <a:r>
              <a:rPr lang="en-US" sz="2000" dirty="0"/>
              <a:t>ontving het resort</a:t>
            </a:r>
            <a:r>
              <a:rPr lang="en-US" sz="2000" b="1" dirty="0">
                <a:solidFill>
                  <a:srgbClr val="E96751"/>
                </a:solidFill>
                <a:hlinkClick r:id="rId3">
                  <a:extLst>
                    <a:ext uri="{A12FA001-AC4F-418D-AE19-62706E023703}">
                      <ahyp:hlinkClr xmlns:ahyp="http://schemas.microsoft.com/office/drawing/2018/hyperlinkcolor" val="tx"/>
                    </a:ext>
                  </a:extLst>
                </a:hlinkClick>
              </a:rPr>
              <a:t> 192 500 euro </a:t>
            </a:r>
            <a:r>
              <a:rPr lang="en-US" sz="2000" dirty="0"/>
              <a:t>van het </a:t>
            </a:r>
            <a:r>
              <a:rPr lang="en-US" sz="2000" b="1" dirty="0"/>
              <a:t>Europees Fonds voor Regionale Ontwikkeling (EFRO) </a:t>
            </a:r>
            <a:r>
              <a:rPr lang="en-US" sz="2000" dirty="0"/>
              <a:t>– waarvan 163 625 euro rechtstreeks door de EU werd bijgedragen – ter ondersteuning van de ontwikkeling van innovatieve en duurzame toeristische infrastructuur. </a:t>
            </a:r>
            <a:r>
              <a:rPr lang="en-US" sz="2000" b="1" dirty="0"/>
              <a:t>De EU-financiering </a:t>
            </a:r>
            <a:r>
              <a:rPr lang="en-US" sz="2000" dirty="0"/>
              <a:t>dekte waarschijnlijk ongeveer</a:t>
            </a:r>
            <a:r>
              <a:rPr lang="en-US" sz="2000" b="1" dirty="0"/>
              <a:t> 50 % van de investering </a:t>
            </a:r>
            <a:r>
              <a:rPr lang="en-US" sz="2000" dirty="0"/>
              <a:t>in de vorm van een lening met lage rente of een subsidie. </a:t>
            </a:r>
          </a:p>
          <a:p>
            <a:pPr>
              <a:lnSpc>
                <a:spcPct val="100000"/>
              </a:lnSpc>
              <a:spcBef>
                <a:spcPts val="0"/>
              </a:spcBef>
              <a:spcAft>
                <a:spcPts val="600"/>
              </a:spcAft>
            </a:pPr>
            <a:r>
              <a:rPr lang="en-US" sz="2000" dirty="0"/>
              <a:t>Hierdoor konden ze investeren in kwaliteit: elke boomhut is voorzien van op maat gemaakte meubels en er is infrastructuur zoals een natuurlijke vijver en een wijnmakerij op het terrein. Met de financiering bouwden ze in eerste instantie zes units.</a:t>
            </a:r>
            <a:r>
              <a:rPr lang="en-US" sz="2000" dirty="0">
                <a:solidFill>
                  <a:srgbClr val="E96751"/>
                </a:solidFill>
                <a:hlinkClick r:id="rId4">
                  <a:extLst>
                    <a:ext uri="{A12FA001-AC4F-418D-AE19-62706E023703}">
                      <ahyp:hlinkClr xmlns:ahyp="http://schemas.microsoft.com/office/drawing/2018/hyperlinkcolor" val="tx"/>
                    </a:ext>
                  </a:extLst>
                </a:hlinkClick>
              </a:rPr>
              <a:t> https://www.chateauramsak.com/</a:t>
            </a:r>
            <a:r>
              <a:rPr lang="en-US" sz="2000" dirty="0">
                <a:solidFill>
                  <a:srgbClr val="E96751"/>
                </a:solidFill>
              </a:rPr>
              <a:t> </a:t>
            </a:r>
          </a:p>
        </p:txBody>
      </p:sp>
      <p:sp>
        <p:nvSpPr>
          <p:cNvPr id="13" name="Freeform 28">
            <a:extLst>
              <a:ext uri="{FF2B5EF4-FFF2-40B4-BE49-F238E27FC236}">
                <a16:creationId xmlns:a16="http://schemas.microsoft.com/office/drawing/2014/main" id="{70F90B23-C505-CE02-CF2F-83AC03EF5A70}"/>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3" name="Text Placeholder 23">
            <a:extLst>
              <a:ext uri="{FF2B5EF4-FFF2-40B4-BE49-F238E27FC236}">
                <a16:creationId xmlns:a16="http://schemas.microsoft.com/office/drawing/2014/main" id="{F305FD53-37C3-583D-75F4-94FE6A3DB620}"/>
              </a:ext>
            </a:extLst>
          </p:cNvPr>
          <p:cNvSpPr txBox="1">
            <a:spLocks/>
          </p:cNvSpPr>
          <p:nvPr/>
        </p:nvSpPr>
        <p:spPr>
          <a:xfrm>
            <a:off x="448950" y="223766"/>
            <a:ext cx="396112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a:t>Succesverhalen en casestudy's</a:t>
            </a:r>
          </a:p>
        </p:txBody>
      </p:sp>
      <p:sp>
        <p:nvSpPr>
          <p:cNvPr id="4" name="TextBox 3">
            <a:extLst>
              <a:ext uri="{FF2B5EF4-FFF2-40B4-BE49-F238E27FC236}">
                <a16:creationId xmlns:a16="http://schemas.microsoft.com/office/drawing/2014/main" id="{AB0C5A51-5986-57D8-F5EB-0994D3E21F8E}"/>
              </a:ext>
            </a:extLst>
          </p:cNvPr>
          <p:cNvSpPr txBox="1"/>
          <p:nvPr/>
        </p:nvSpPr>
        <p:spPr>
          <a:xfrm>
            <a:off x="5053122" y="535138"/>
            <a:ext cx="6110178" cy="1077218"/>
          </a:xfrm>
          <a:prstGeom prst="rect">
            <a:avLst/>
          </a:prstGeom>
          <a:noFill/>
        </p:spPr>
        <p:txBody>
          <a:bodyPr wrap="square">
            <a:spAutoFit/>
          </a:bodyPr>
          <a:lstStyle/>
          <a:p>
            <a:pPr algn="ctr"/>
            <a:r>
              <a:rPr lang="en-US" sz="3200" b="1" dirty="0">
                <a:solidFill>
                  <a:srgbClr val="0D9390"/>
                </a:solidFill>
                <a:hlinkClick r:id="rId4">
                  <a:extLst>
                    <a:ext uri="{A12FA001-AC4F-418D-AE19-62706E023703}">
                      <ahyp:hlinkClr xmlns:ahyp="http://schemas.microsoft.com/office/drawing/2018/hyperlinkcolor" val="tx"/>
                    </a:ext>
                  </a:extLst>
                </a:hlinkClick>
              </a:rPr>
              <a:t>Chateau Ramšak, Wine Glamping Resort, Slovenië </a:t>
            </a:r>
            <a:endParaRPr lang="en-IE" sz="3200" dirty="0">
              <a:solidFill>
                <a:srgbClr val="0D9390"/>
              </a:solidFill>
            </a:endParaRPr>
          </a:p>
        </p:txBody>
      </p:sp>
    </p:spTree>
    <p:extLst>
      <p:ext uri="{BB962C8B-B14F-4D97-AF65-F5344CB8AC3E}">
        <p14:creationId xmlns:p14="http://schemas.microsoft.com/office/powerpoint/2010/main" val="287543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TEAU RAMSAK VINEYARD GLAMPING RESORT | Campground Reviews (Maribor,  Slovenia) - Tripadvisor">
            <a:extLst>
              <a:ext uri="{FF2B5EF4-FFF2-40B4-BE49-F238E27FC236}">
                <a16:creationId xmlns:a16="http://schemas.microsoft.com/office/drawing/2014/main" id="{8705564D-DC24-59BE-EAD8-518D2A85E4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3032675"/>
            <a:ext cx="6576975" cy="36538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TEAU RAMSAK VINEYARD GLAMPING RESORT | Campground Reviews (Maribor,  Slovenia) - Tripadvisor">
            <a:extLst>
              <a:ext uri="{FF2B5EF4-FFF2-40B4-BE49-F238E27FC236}">
                <a16:creationId xmlns:a16="http://schemas.microsoft.com/office/drawing/2014/main" id="{6733B12B-ADFB-EAEB-F786-D00B99A2C1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58"/>
            <a:ext cx="5629275" cy="312737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ateau Ramšak | idyllic vineyard glamping | Slovenia">
            <a:extLst>
              <a:ext uri="{FF2B5EF4-FFF2-40B4-BE49-F238E27FC236}">
                <a16:creationId xmlns:a16="http://schemas.microsoft.com/office/drawing/2014/main" id="{F06A197D-5AC7-743E-9394-3B5ACD3D198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15" b="8564"/>
          <a:stretch>
            <a:fillRect/>
          </a:stretch>
        </p:blipFill>
        <p:spPr bwMode="auto">
          <a:xfrm>
            <a:off x="-2" y="2961899"/>
            <a:ext cx="5629274" cy="37246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hateau Ramšak Vineyard Luxury Glamping Resort - Authentic Luxury: Luxury  Travel and Authentic Experiences">
            <a:extLst>
              <a:ext uri="{FF2B5EF4-FFF2-40B4-BE49-F238E27FC236}">
                <a16:creationId xmlns:a16="http://schemas.microsoft.com/office/drawing/2014/main" id="{C92FEA8A-4BDD-40E9-0EE2-70D2695E409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3572" b="7407"/>
          <a:stretch>
            <a:fillRect/>
          </a:stretch>
        </p:blipFill>
        <p:spPr bwMode="auto">
          <a:xfrm>
            <a:off x="5629272" y="-57658"/>
            <a:ext cx="6562728" cy="312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69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B6A5C-E2DF-A947-69EC-804762471B2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39E346A-6D46-3410-7CC9-AC0987FB20DD}"/>
              </a:ext>
            </a:extLst>
          </p:cNvPr>
          <p:cNvSpPr>
            <a:spLocks noGrp="1"/>
          </p:cNvSpPr>
          <p:nvPr>
            <p:ph type="body" sz="quarter" idx="18"/>
          </p:nvPr>
        </p:nvSpPr>
        <p:spPr>
          <a:xfrm>
            <a:off x="541176" y="1215580"/>
            <a:ext cx="11280710" cy="2096787"/>
          </a:xfrm>
        </p:spPr>
        <p:txBody>
          <a:bodyPr/>
          <a:lstStyle/>
          <a:p>
            <a:pPr>
              <a:lnSpc>
                <a:spcPct val="100000"/>
              </a:lnSpc>
              <a:spcBef>
                <a:spcPts val="0"/>
              </a:spcBef>
              <a:spcAft>
                <a:spcPts val="600"/>
              </a:spcAft>
            </a:pPr>
            <a:r>
              <a:rPr lang="en-US" sz="2000" b="1" i="1" dirty="0">
                <a:solidFill>
                  <a:srgbClr val="E96751"/>
                </a:solidFill>
              </a:rPr>
              <a:t>Succes: </a:t>
            </a:r>
            <a:r>
              <a:rPr lang="en-US" sz="2000" dirty="0"/>
              <a:t>Door zich aan te sluiten bij het streven van Slovenië naar innovatief toerisme (wijntoerisme + glamping), kregen ze toegang tot fondsen waarvoor een regionale impact moest worden aangetoond (het creëren van banen, het aantrekken van toeristen met een hogere bestedingswaarde). Ze zijn nu seizoensgebonden actief met een zeer hoge bezettingsgraad en hoge tarieven (meer dan € 300 per nacht voor een boomhut), en trekken bezoekers van over de hele wereld. Ze zijn zorgvuldig gegroeid en hebben hun winst geherinvesteerd in extra voorzieningen (zo hebben ze onlangs een boomhut voor honeymooners toegevoegd). </a:t>
            </a:r>
          </a:p>
          <a:p>
            <a:pPr>
              <a:lnSpc>
                <a:spcPct val="100000"/>
              </a:lnSpc>
              <a:spcBef>
                <a:spcPts val="0"/>
              </a:spcBef>
              <a:spcAft>
                <a:spcPts val="600"/>
              </a:spcAft>
            </a:pPr>
            <a:r>
              <a:rPr lang="en-US" sz="2000" b="1" i="1" dirty="0">
                <a:solidFill>
                  <a:srgbClr val="E96751"/>
                </a:solidFill>
              </a:rPr>
              <a:t>Schaalvergroting en tips: </a:t>
            </a:r>
            <a:r>
              <a:rPr lang="en-US" sz="2000" dirty="0"/>
              <a:t>Ze hebben gebruikgemaakt van de sterke punten van de regio (wijn en natuur) – een les die laat zien dat het koppelen van je bedrijf aan de lokale cultuur/sterke punten je financieringsaanvragen en marktattractiviteit kan versterken. Ze adviseren nieuwe glamping-exploitanten om </a:t>
            </a:r>
            <a:r>
              <a:rPr lang="en-US" sz="2000" b="1" dirty="0"/>
              <a:t>te investeren in kwaliteit </a:t>
            </a:r>
            <a:r>
              <a:rPr lang="en-US" sz="2000" dirty="0"/>
              <a:t>("Mensen zijn bereid te betalen voor luxe in de natuur") en gebruik te maken van beschikbare ondersteuning – de eigenaren hebben contacten gelegd met de Sloveense toeristenorganisatie en hebben deelgenomen aan promotie-evenementen via nationale initiatieven, waardoor ze op de kaart zijn gezet. Dit voorbeeld laat zien hoe </a:t>
            </a:r>
            <a:r>
              <a:rPr lang="en-US" sz="2000" b="1" dirty="0"/>
              <a:t>Sloveense ondernemingsfondsen en EU-programma's een glampingbedrijf van wereldklasse kunnen </a:t>
            </a:r>
            <a:r>
              <a:rPr lang="en-US" sz="2000" b="1" dirty="0" err="1"/>
              <a:t>stimuleren</a:t>
            </a:r>
            <a:r>
              <a:rPr lang="en-US" sz="2000" dirty="0"/>
              <a:t>, maar dat je het project moet afstemmen op strategische thema's om die steun te krijgen.</a:t>
            </a:r>
          </a:p>
        </p:txBody>
      </p:sp>
      <p:sp>
        <p:nvSpPr>
          <p:cNvPr id="13" name="Freeform 28">
            <a:extLst>
              <a:ext uri="{FF2B5EF4-FFF2-40B4-BE49-F238E27FC236}">
                <a16:creationId xmlns:a16="http://schemas.microsoft.com/office/drawing/2014/main" id="{69B13B21-134E-5854-E97E-04E70C1DB1BC}"/>
              </a:ext>
            </a:extLst>
          </p:cNvPr>
          <p:cNvSpPr/>
          <p:nvPr/>
        </p:nvSpPr>
        <p:spPr>
          <a:xfrm>
            <a:off x="-12813" y="146403"/>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 name="Text Placeholder 23">
            <a:extLst>
              <a:ext uri="{FF2B5EF4-FFF2-40B4-BE49-F238E27FC236}">
                <a16:creationId xmlns:a16="http://schemas.microsoft.com/office/drawing/2014/main" id="{09ABEBC2-81A1-8DB0-21B7-0A5893CCF90C}"/>
              </a:ext>
            </a:extLst>
          </p:cNvPr>
          <p:cNvSpPr txBox="1">
            <a:spLocks/>
          </p:cNvSpPr>
          <p:nvPr/>
        </p:nvSpPr>
        <p:spPr>
          <a:xfrm>
            <a:off x="448950" y="223766"/>
            <a:ext cx="396112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3200" b="1" dirty="0"/>
              <a:t>Succesverhalen en casestudy's</a:t>
            </a:r>
          </a:p>
        </p:txBody>
      </p:sp>
    </p:spTree>
    <p:extLst>
      <p:ext uri="{BB962C8B-B14F-4D97-AF65-F5344CB8AC3E}">
        <p14:creationId xmlns:p14="http://schemas.microsoft.com/office/powerpoint/2010/main" val="1594453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C01A461-5A93-AB9E-35A5-980189610B5D}"/>
              </a:ext>
            </a:extLst>
          </p:cNvPr>
          <p:cNvPicPr>
            <a:picLocks noChangeAspect="1"/>
          </p:cNvPicPr>
          <p:nvPr/>
        </p:nvPicPr>
        <p:blipFill>
          <a:blip r:embed="rId2"/>
          <a:stretch>
            <a:fillRect/>
          </a:stretch>
        </p:blipFill>
        <p:spPr>
          <a:xfrm>
            <a:off x="0" y="3429000"/>
            <a:ext cx="12192000" cy="2369062"/>
          </a:xfrm>
          <a:prstGeom prst="rect">
            <a:avLst/>
          </a:prstGeom>
        </p:spPr>
      </p:pic>
      <p:pic>
        <p:nvPicPr>
          <p:cNvPr id="10" name="Picture 9">
            <a:extLst>
              <a:ext uri="{FF2B5EF4-FFF2-40B4-BE49-F238E27FC236}">
                <a16:creationId xmlns:a16="http://schemas.microsoft.com/office/drawing/2014/main" id="{F09A18F2-17AD-E70E-0F84-2B86F1BBDDF2}"/>
              </a:ext>
            </a:extLst>
          </p:cNvPr>
          <p:cNvPicPr>
            <a:picLocks noChangeAspect="1"/>
          </p:cNvPicPr>
          <p:nvPr/>
        </p:nvPicPr>
        <p:blipFill>
          <a:blip r:embed="rId3"/>
          <a:stretch>
            <a:fillRect/>
          </a:stretch>
        </p:blipFill>
        <p:spPr>
          <a:xfrm>
            <a:off x="0" y="789562"/>
            <a:ext cx="12192000" cy="2639438"/>
          </a:xfrm>
          <a:prstGeom prst="rect">
            <a:avLst/>
          </a:prstGeom>
        </p:spPr>
      </p:pic>
    </p:spTree>
    <p:extLst>
      <p:ext uri="{BB962C8B-B14F-4D97-AF65-F5344CB8AC3E}">
        <p14:creationId xmlns:p14="http://schemas.microsoft.com/office/powerpoint/2010/main" val="2831815613"/>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FBF118F-85ED-4C17-BE35-A5FF4A95AC11}"/>
</file>

<file path=customXml/itemProps2.xml><?xml version="1.0" encoding="utf-8"?>
<ds:datastoreItem xmlns:ds="http://schemas.openxmlformats.org/officeDocument/2006/customXml" ds:itemID="{65A01E7B-12EA-4650-A97B-CAC15C91CE40}"/>
</file>

<file path=customXml/itemProps3.xml><?xml version="1.0" encoding="utf-8"?>
<ds:datastoreItem xmlns:ds="http://schemas.openxmlformats.org/officeDocument/2006/customXml" ds:itemID="{00C43DAA-8AEF-42DA-B59E-24E74FC8CD3B}"/>
</file>

<file path=docProps/app.xml><?xml version="1.0" encoding="utf-8"?>
<Properties xmlns="http://schemas.openxmlformats.org/officeDocument/2006/extended-properties" xmlns:vt="http://schemas.openxmlformats.org/officeDocument/2006/docPropsVTypes">
  <Template/>
  <TotalTime>13589</TotalTime>
  <Words>546</Words>
  <Application>Microsoft Office PowerPoint</Application>
  <PresentationFormat>Widescreen</PresentationFormat>
  <Paragraphs>16</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docId:15BFB298203F2A22A6856317D6AB7D4F</cp:keywords>
  <cp:lastModifiedBy>Radu Mihailescu</cp:lastModifiedBy>
  <cp:revision>554</cp:revision>
  <dcterms:created xsi:type="dcterms:W3CDTF">2020-10-14T13:32:04Z</dcterms:created>
  <dcterms:modified xsi:type="dcterms:W3CDTF">2026-02-11T16:34:38Z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