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7"/>
  </p:notesMasterIdLst>
  <p:sldIdLst>
    <p:sldId id="6525" r:id="rId5"/>
    <p:sldId id="651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 id="{5F7D6D1E-1627-C361-10E7-F5411C5295C7}" name="Kjartan Bollason - HOL" initials="KB" userId="S::kjartan@holar.is::1445eabb-cb7d-4a40-93f8-3a9d43ef6b96" providerId="AD"/>
  <p188:author id="{5B06AF7F-A50A-6EBB-BDEF-B338F78A1AA6}" name="Magnea Elínardóttir" initials="ME" userId="da796e0a37551b5d"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C9636E"/>
    <a:srgbClr val="000000"/>
    <a:srgbClr val="414141"/>
    <a:srgbClr val="459597"/>
    <a:srgbClr val="82CCCA"/>
    <a:srgbClr val="E5BEAC"/>
    <a:srgbClr val="0C4659"/>
    <a:srgbClr val="FBA63B"/>
    <a:srgbClr val="F6BF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67" autoAdjust="0"/>
    <p:restoredTop sz="94243" autoAdjust="0"/>
  </p:normalViewPr>
  <p:slideViewPr>
    <p:cSldViewPr snapToGrid="0" snapToObjects="1">
      <p:cViewPr varScale="1">
        <p:scale>
          <a:sx n="106" d="100"/>
          <a:sy n="106" d="100"/>
        </p:scale>
        <p:origin x="348" y="1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du Mihailescu" userId="a6afa5e9-88c0-4259-a590-ad97794e2da2" providerId="ADAL" clId="{CEF68D3B-FAA4-44A8-A4DB-5A1902C1C89C}"/>
    <pc:docChg chg="modSld">
      <pc:chgData name="Radu Mihailescu" userId="a6afa5e9-88c0-4259-a590-ad97794e2da2" providerId="ADAL" clId="{CEF68D3B-FAA4-44A8-A4DB-5A1902C1C89C}" dt="2026-02-11T16:41:04.056" v="1" actId="14100"/>
      <pc:docMkLst>
        <pc:docMk/>
      </pc:docMkLst>
      <pc:sldChg chg="modSp mod">
        <pc:chgData name="Radu Mihailescu" userId="a6afa5e9-88c0-4259-a590-ad97794e2da2" providerId="ADAL" clId="{CEF68D3B-FAA4-44A8-A4DB-5A1902C1C89C}" dt="2026-02-11T16:41:04.056" v="1" actId="14100"/>
        <pc:sldMkLst>
          <pc:docMk/>
          <pc:sldMk cId="42899338" sldId="6516"/>
        </pc:sldMkLst>
        <pc:spChg chg="mod">
          <ac:chgData name="Radu Mihailescu" userId="a6afa5e9-88c0-4259-a590-ad97794e2da2" providerId="ADAL" clId="{CEF68D3B-FAA4-44A8-A4DB-5A1902C1C89C}" dt="2026-02-11T16:41:04.056" v="1" actId="14100"/>
          <ac:spMkLst>
            <pc:docMk/>
            <pc:sldMk cId="42899338" sldId="6516"/>
            <ac:spMk id="16" creationId="{35ADAE2C-5ADC-C0DB-AF79-5D4496414E0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095" y="2388918"/>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7" name="Picture Placeholder 28">
            <a:extLst>
              <a:ext uri="{FF2B5EF4-FFF2-40B4-BE49-F238E27FC236}">
                <a16:creationId xmlns:a16="http://schemas.microsoft.com/office/drawing/2014/main" id="{370E5224-6CAE-824C-4BA3-01ADAF755EE0}"/>
              </a:ext>
            </a:extLst>
          </p:cNvPr>
          <p:cNvSpPr>
            <a:spLocks noGrp="1"/>
          </p:cNvSpPr>
          <p:nvPr>
            <p:ph type="pic" sz="quarter" idx="34"/>
          </p:nvPr>
        </p:nvSpPr>
        <p:spPr>
          <a:xfrm>
            <a:off x="-4485" y="435943"/>
            <a:ext cx="5974236" cy="3624947"/>
          </a:xfrm>
          <a:custGeom>
            <a:avLst/>
            <a:gdLst>
              <a:gd name="connsiteX0" fmla="*/ 0 w 5974236"/>
              <a:gd name="connsiteY0" fmla="*/ 0 h 3624947"/>
              <a:gd name="connsiteX1" fmla="*/ 4056490 w 5974236"/>
              <a:gd name="connsiteY1" fmla="*/ 0 h 3624947"/>
              <a:gd name="connsiteX2" fmla="*/ 4056490 w 5974236"/>
              <a:gd name="connsiteY2" fmla="*/ 3790 h 3624947"/>
              <a:gd name="connsiteX3" fmla="*/ 4158820 w 5974236"/>
              <a:gd name="connsiteY3" fmla="*/ 0 h 3624947"/>
              <a:gd name="connsiteX4" fmla="*/ 5974236 w 5974236"/>
              <a:gd name="connsiteY4" fmla="*/ 1815837 h 3624947"/>
              <a:gd name="connsiteX5" fmla="*/ 4344096 w 5974236"/>
              <a:gd name="connsiteY5" fmla="*/ 3622318 h 3624947"/>
              <a:gd name="connsiteX6" fmla="*/ 4292044 w 5974236"/>
              <a:gd name="connsiteY6" fmla="*/ 3624947 h 3624947"/>
              <a:gd name="connsiteX7" fmla="*/ 4252347 w 5974236"/>
              <a:gd name="connsiteY7" fmla="*/ 3516237 h 3624947"/>
              <a:gd name="connsiteX8" fmla="*/ 3796233 w 5974236"/>
              <a:gd name="connsiteY8" fmla="*/ 2904377 h 3624947"/>
              <a:gd name="connsiteX9" fmla="*/ 3752900 w 5974236"/>
              <a:gd name="connsiteY9" fmla="*/ 2871988 h 3624947"/>
              <a:gd name="connsiteX10" fmla="*/ 3689452 w 5974236"/>
              <a:gd name="connsiteY10" fmla="*/ 2816372 h 3624947"/>
              <a:gd name="connsiteX11" fmla="*/ 2853773 w 5974236"/>
              <a:gd name="connsiteY11" fmla="*/ 2539409 h 3624947"/>
              <a:gd name="connsiteX12" fmla="*/ 2810022 w 5974236"/>
              <a:gd name="connsiteY12" fmla="*/ 2541030 h 3624947"/>
              <a:gd name="connsiteX13" fmla="*/ 2777814 w 5974236"/>
              <a:gd name="connsiteY13" fmla="*/ 2539409 h 3624947"/>
              <a:gd name="connsiteX14" fmla="*/ 2775098 w 5974236"/>
              <a:gd name="connsiteY14" fmla="*/ 2539509 h 3624947"/>
              <a:gd name="connsiteX15" fmla="*/ 2775098 w 5974236"/>
              <a:gd name="connsiteY15" fmla="*/ 2539409 h 3624947"/>
              <a:gd name="connsiteX16" fmla="*/ 2687623 w 5974236"/>
              <a:gd name="connsiteY16" fmla="*/ 2539409 h 3624947"/>
              <a:gd name="connsiteX17" fmla="*/ 2687623 w 5974236"/>
              <a:gd name="connsiteY17" fmla="*/ 2539409 h 3624947"/>
              <a:gd name="connsiteX18" fmla="*/ 4139 w 5974236"/>
              <a:gd name="connsiteY18" fmla="*/ 2539409 h 3624947"/>
              <a:gd name="connsiteX19" fmla="*/ 4139 w 5974236"/>
              <a:gd name="connsiteY19" fmla="*/ 269370 h 3624947"/>
              <a:gd name="connsiteX20" fmla="*/ 1449 w 5974236"/>
              <a:gd name="connsiteY20" fmla="*/ 269370 h 3624947"/>
              <a:gd name="connsiteX21" fmla="*/ 4139 w 5974236"/>
              <a:gd name="connsiteY21" fmla="*/ 142822 h 362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74236" h="3624947">
                <a:moveTo>
                  <a:pt x="0" y="0"/>
                </a:moveTo>
                <a:lnTo>
                  <a:pt x="4056490" y="0"/>
                </a:lnTo>
                <a:lnTo>
                  <a:pt x="4056490" y="3790"/>
                </a:lnTo>
                <a:cubicBezTo>
                  <a:pt x="4090599" y="0"/>
                  <a:pt x="4124711" y="0"/>
                  <a:pt x="4158820" y="0"/>
                </a:cubicBezTo>
                <a:cubicBezTo>
                  <a:pt x="5163175" y="0"/>
                  <a:pt x="5974236" y="811251"/>
                  <a:pt x="5974236" y="1815837"/>
                </a:cubicBezTo>
                <a:cubicBezTo>
                  <a:pt x="5974236" y="2757635"/>
                  <a:pt x="5258056" y="3529512"/>
                  <a:pt x="4344096" y="3622318"/>
                </a:cubicBezTo>
                <a:lnTo>
                  <a:pt x="4292044" y="3624947"/>
                </a:lnTo>
                <a:lnTo>
                  <a:pt x="4252347" y="3516237"/>
                </a:lnTo>
                <a:cubicBezTo>
                  <a:pt x="4151287" y="3276807"/>
                  <a:pt x="3993710" y="3067313"/>
                  <a:pt x="3796233" y="2904377"/>
                </a:cubicBezTo>
                <a:lnTo>
                  <a:pt x="3752900" y="2871988"/>
                </a:lnTo>
                <a:lnTo>
                  <a:pt x="3689452" y="2816372"/>
                </a:lnTo>
                <a:cubicBezTo>
                  <a:pt x="3456649" y="2642347"/>
                  <a:pt x="3167475" y="2539409"/>
                  <a:pt x="2853773" y="2539409"/>
                </a:cubicBezTo>
                <a:lnTo>
                  <a:pt x="2810022" y="2541030"/>
                </a:lnTo>
                <a:lnTo>
                  <a:pt x="2777814" y="2539409"/>
                </a:lnTo>
                <a:lnTo>
                  <a:pt x="2775098" y="2539509"/>
                </a:lnTo>
                <a:lnTo>
                  <a:pt x="2775098" y="2539409"/>
                </a:lnTo>
                <a:lnTo>
                  <a:pt x="2687623" y="2539409"/>
                </a:lnTo>
                <a:lnTo>
                  <a:pt x="2687623" y="2539409"/>
                </a:lnTo>
                <a:lnTo>
                  <a:pt x="4139" y="2539409"/>
                </a:lnTo>
                <a:lnTo>
                  <a:pt x="4139" y="269370"/>
                </a:lnTo>
                <a:lnTo>
                  <a:pt x="1449" y="269370"/>
                </a:lnTo>
                <a:cubicBezTo>
                  <a:pt x="4139" y="231875"/>
                  <a:pt x="4139" y="185003"/>
                  <a:pt x="4139" y="142822"/>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7DC5593C-F8AF-0542-DD94-FD5D7899AF11}"/>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327" y="4067615"/>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571" y="4229507"/>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370" y="3294588"/>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hoto/Text Slide 03">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1F8B28AA-A37F-3D04-FE6B-7976D6F7534B}"/>
              </a:ext>
            </a:extLst>
          </p:cNvPr>
          <p:cNvSpPr/>
          <p:nvPr userDrawn="1"/>
        </p:nvSpPr>
        <p:spPr>
          <a:xfrm rot="16200000">
            <a:off x="586434" y="-358294"/>
            <a:ext cx="3200860" cy="4373727"/>
          </a:xfrm>
          <a:custGeom>
            <a:avLst/>
            <a:gdLst>
              <a:gd name="connsiteX0" fmla="*/ 3200860 w 3200860"/>
              <a:gd name="connsiteY0" fmla="*/ 3341 h 4373727"/>
              <a:gd name="connsiteX1" fmla="*/ 3200860 w 3200860"/>
              <a:gd name="connsiteY1" fmla="*/ 2683476 h 4373727"/>
              <a:gd name="connsiteX2" fmla="*/ 3197520 w 3200860"/>
              <a:gd name="connsiteY2" fmla="*/ 2683476 h 4373727"/>
              <a:gd name="connsiteX3" fmla="*/ 3200860 w 3200860"/>
              <a:gd name="connsiteY3" fmla="*/ 2773667 h 4373727"/>
              <a:gd name="connsiteX4" fmla="*/ 1600429 w 3200860"/>
              <a:gd name="connsiteY4" fmla="*/ 4373727 h 4373727"/>
              <a:gd name="connsiteX5" fmla="*/ 0 w 3200860"/>
              <a:gd name="connsiteY5" fmla="*/ 2773667 h 4373727"/>
              <a:gd name="connsiteX6" fmla="*/ 3340 w 3200860"/>
              <a:gd name="connsiteY6" fmla="*/ 2683475 h 4373727"/>
              <a:gd name="connsiteX7" fmla="*/ 0 w 3200860"/>
              <a:gd name="connsiteY7" fmla="*/ 2683475 h 4373727"/>
              <a:gd name="connsiteX8" fmla="*/ 0 w 3200860"/>
              <a:gd name="connsiteY8" fmla="*/ 102 h 4373727"/>
              <a:gd name="connsiteX9" fmla="*/ 64346 w 3200860"/>
              <a:gd name="connsiteY9" fmla="*/ 3341 h 4373727"/>
              <a:gd name="connsiteX10" fmla="*/ 154537 w 3200860"/>
              <a:gd name="connsiteY10" fmla="*/ 0 h 4373727"/>
              <a:gd name="connsiteX11" fmla="*/ 154537 w 3200860"/>
              <a:gd name="connsiteY11" fmla="*/ 3341 h 43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0860" h="4373727">
                <a:moveTo>
                  <a:pt x="3200860" y="3341"/>
                </a:moveTo>
                <a:lnTo>
                  <a:pt x="3200860" y="2683476"/>
                </a:lnTo>
                <a:lnTo>
                  <a:pt x="3197520" y="2683476"/>
                </a:lnTo>
                <a:cubicBezTo>
                  <a:pt x="3200860" y="2713540"/>
                  <a:pt x="3200860" y="2743604"/>
                  <a:pt x="3200860" y="2773667"/>
                </a:cubicBezTo>
                <a:cubicBezTo>
                  <a:pt x="3200860" y="3658879"/>
                  <a:pt x="2485846" y="4373727"/>
                  <a:pt x="1600429" y="4373727"/>
                </a:cubicBezTo>
                <a:cubicBezTo>
                  <a:pt x="715015" y="4373727"/>
                  <a:pt x="0" y="3655536"/>
                  <a:pt x="0" y="2773667"/>
                </a:cubicBezTo>
                <a:cubicBezTo>
                  <a:pt x="0" y="2743604"/>
                  <a:pt x="0" y="2710198"/>
                  <a:pt x="3340" y="2683475"/>
                </a:cubicBezTo>
                <a:lnTo>
                  <a:pt x="0" y="2683475"/>
                </a:lnTo>
                <a:lnTo>
                  <a:pt x="0" y="102"/>
                </a:lnTo>
                <a:lnTo>
                  <a:pt x="64346" y="3341"/>
                </a:lnTo>
                <a:cubicBezTo>
                  <a:pt x="94409" y="3341"/>
                  <a:pt x="124473" y="3341"/>
                  <a:pt x="154537" y="0"/>
                </a:cubicBezTo>
                <a:lnTo>
                  <a:pt x="154537" y="3341"/>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9" name="Slide Number Placeholder 5">
            <a:extLst>
              <a:ext uri="{FF2B5EF4-FFF2-40B4-BE49-F238E27FC236}">
                <a16:creationId xmlns:a16="http://schemas.microsoft.com/office/drawing/2014/main" id="{3FDF0389-E6EB-0B4F-02E2-5E9DF6D1CAF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1" name="Text Placeholder 17">
            <a:extLst>
              <a:ext uri="{FF2B5EF4-FFF2-40B4-BE49-F238E27FC236}">
                <a16:creationId xmlns:a16="http://schemas.microsoft.com/office/drawing/2014/main" id="{3F944C4F-4FDC-5AF7-E879-42C57B7DB235}"/>
              </a:ext>
            </a:extLst>
          </p:cNvPr>
          <p:cNvSpPr>
            <a:spLocks noGrp="1"/>
          </p:cNvSpPr>
          <p:nvPr>
            <p:ph type="body" sz="quarter" idx="21" hasCustomPrompt="1"/>
          </p:nvPr>
        </p:nvSpPr>
        <p:spPr>
          <a:xfrm>
            <a:off x="6222251" y="747840"/>
            <a:ext cx="5181093"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cxnSp>
        <p:nvCxnSpPr>
          <p:cNvPr id="14" name="Straight Connector 13">
            <a:extLst>
              <a:ext uri="{FF2B5EF4-FFF2-40B4-BE49-F238E27FC236}">
                <a16:creationId xmlns:a16="http://schemas.microsoft.com/office/drawing/2014/main" id="{87C973A2-EB1A-3325-255B-77887E432FA2}"/>
              </a:ext>
            </a:extLst>
          </p:cNvPr>
          <p:cNvCxnSpPr>
            <a:cxnSpLocks/>
          </p:cNvCxnSpPr>
          <p:nvPr userDrawn="1"/>
        </p:nvCxnSpPr>
        <p:spPr>
          <a:xfrm>
            <a:off x="480666" y="1320403"/>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32">
            <a:extLst>
              <a:ext uri="{FF2B5EF4-FFF2-40B4-BE49-F238E27FC236}">
                <a16:creationId xmlns:a16="http://schemas.microsoft.com/office/drawing/2014/main" id="{A692E8A6-D513-08BC-DE9D-49DC6DF4F19F}"/>
              </a:ext>
            </a:extLst>
          </p:cNvPr>
          <p:cNvSpPr>
            <a:spLocks noGrp="1"/>
          </p:cNvSpPr>
          <p:nvPr>
            <p:ph type="body" sz="quarter" idx="18" hasCustomPrompt="1"/>
          </p:nvPr>
        </p:nvSpPr>
        <p:spPr>
          <a:xfrm>
            <a:off x="599910" y="1482295"/>
            <a:ext cx="2975564"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8" name="Text Placeholder 32">
            <a:extLst>
              <a:ext uri="{FF2B5EF4-FFF2-40B4-BE49-F238E27FC236}">
                <a16:creationId xmlns:a16="http://schemas.microsoft.com/office/drawing/2014/main" id="{369B69F7-F1EE-2E71-4BB7-99643496E263}"/>
              </a:ext>
            </a:extLst>
          </p:cNvPr>
          <p:cNvSpPr>
            <a:spLocks noGrp="1"/>
          </p:cNvSpPr>
          <p:nvPr>
            <p:ph type="body" sz="quarter" idx="19" hasCustomPrompt="1"/>
          </p:nvPr>
        </p:nvSpPr>
        <p:spPr>
          <a:xfrm>
            <a:off x="616709" y="547376"/>
            <a:ext cx="2958765"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16735724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369C63C-9E15-FF8A-3DEB-DE5E3256FEE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B3D8EBCA-5A14-797D-8ED4-BF34B90B6377}"/>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7" name="Slide Number Placeholder 5">
            <a:extLst>
              <a:ext uri="{FF2B5EF4-FFF2-40B4-BE49-F238E27FC236}">
                <a16:creationId xmlns:a16="http://schemas.microsoft.com/office/drawing/2014/main" id="{205EDA5C-11E9-63A0-097A-01F9755FE081}"/>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879" r:id="rId17"/>
    <p:sldLayoutId id="2147483913" r:id="rId18"/>
    <p:sldLayoutId id="2147483914" r:id="rId19"/>
    <p:sldLayoutId id="2147483906" r:id="rId20"/>
    <p:sldLayoutId id="2147483907" r:id="rId21"/>
    <p:sldLayoutId id="2147483878" r:id="rId22"/>
    <p:sldLayoutId id="2147483915" r:id="rId23"/>
    <p:sldLayoutId id="2147483916"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4.xml"/><Relationship Id="rId1" Type="http://schemas.openxmlformats.org/officeDocument/2006/relationships/video" Target="https://www.youtube.com/embed/c-HHKBmE16E?feature=oembed" TargetMode="Externa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4C43D-1492-049F-56D6-DB2E9868F363}"/>
            </a:ext>
          </a:extLst>
        </p:cNvPr>
        <p:cNvGrpSpPr/>
        <p:nvPr/>
      </p:nvGrpSpPr>
      <p:grpSpPr>
        <a:xfrm>
          <a:off x="0" y="0"/>
          <a:ext cx="0" cy="0"/>
          <a:chOff x="0" y="0"/>
          <a:chExt cx="0" cy="0"/>
        </a:xfrm>
      </p:grpSpPr>
      <p:pic>
        <p:nvPicPr>
          <p:cNvPr id="20" name="Picture Placeholder 19" descr="A person sitting in a sauna&#10;&#10;AI-generated content may be incorrect.">
            <a:extLst>
              <a:ext uri="{FF2B5EF4-FFF2-40B4-BE49-F238E27FC236}">
                <a16:creationId xmlns:a16="http://schemas.microsoft.com/office/drawing/2014/main" id="{50E98FB6-095C-29A7-D276-661D5753406B}"/>
              </a:ext>
            </a:extLst>
          </p:cNvPr>
          <p:cNvPicPr>
            <a:picLocks noGrp="1" noChangeAspect="1"/>
          </p:cNvPicPr>
          <p:nvPr>
            <p:ph type="pic" sz="quarter" idx="34"/>
          </p:nvPr>
        </p:nvPicPr>
        <p:blipFill>
          <a:blip r:embed="rId2"/>
          <a:srcRect l="112" r="112"/>
          <a:stretch>
            <a:fillRect/>
          </a:stretch>
        </p:blipFill>
        <p:spPr/>
      </p:pic>
      <p:sp>
        <p:nvSpPr>
          <p:cNvPr id="5" name="Text Placeholder 4">
            <a:extLst>
              <a:ext uri="{FF2B5EF4-FFF2-40B4-BE49-F238E27FC236}">
                <a16:creationId xmlns:a16="http://schemas.microsoft.com/office/drawing/2014/main" id="{D6567DFA-28D8-B541-1DA4-1262D2F865D4}"/>
              </a:ext>
            </a:extLst>
          </p:cNvPr>
          <p:cNvSpPr>
            <a:spLocks noGrp="1"/>
          </p:cNvSpPr>
          <p:nvPr>
            <p:ph type="body" sz="quarter" idx="21"/>
          </p:nvPr>
        </p:nvSpPr>
        <p:spPr>
          <a:xfrm>
            <a:off x="6222251" y="521611"/>
            <a:ext cx="5496429" cy="4050389"/>
          </a:xfrm>
        </p:spPr>
        <p:txBody>
          <a:bodyPr/>
          <a:lstStyle/>
          <a:p>
            <a:pPr>
              <a:lnSpc>
                <a:spcPts val="2340"/>
              </a:lnSpc>
            </a:pPr>
            <a:r>
              <a:rPr lang="en-US" sz="2200" b="1" dirty="0">
                <a:solidFill>
                  <a:srgbClr val="EC7C69"/>
                </a:solidFill>
              </a:rPr>
              <a:t>Regeneratief Concept  </a:t>
            </a:r>
          </a:p>
          <a:p>
            <a:pPr>
              <a:lnSpc>
                <a:spcPts val="2340"/>
              </a:lnSpc>
            </a:pPr>
            <a:r>
              <a:rPr lang="en-US" sz="2200" dirty="0">
                <a:solidFill>
                  <a:srgbClr val="414141"/>
                </a:solidFill>
              </a:rPr>
              <a:t>Een verlaten cementfabriek aan de zuidkust herboren als een “basis-kamp” hostel-plus-hub, die bewijst hoe het upcyclen van industriële ruimte de groei van het plattelands toerisme kan verankeren.  </a:t>
            </a:r>
          </a:p>
          <a:p>
            <a:pPr>
              <a:lnSpc>
                <a:spcPts val="2340"/>
              </a:lnSpc>
            </a:pPr>
            <a:endParaRPr lang="en-US" sz="2200" dirty="0">
              <a:solidFill>
                <a:srgbClr val="414141"/>
              </a:solidFill>
            </a:endParaRPr>
          </a:p>
          <a:p>
            <a:pPr>
              <a:lnSpc>
                <a:spcPts val="2340"/>
              </a:lnSpc>
            </a:pPr>
            <a:endParaRPr lang="en-US" sz="2200" dirty="0">
              <a:solidFill>
                <a:srgbClr val="414141"/>
              </a:solidFill>
            </a:endParaRPr>
          </a:p>
          <a:p>
            <a:pPr>
              <a:lnSpc>
                <a:spcPts val="2340"/>
              </a:lnSpc>
            </a:pPr>
            <a:r>
              <a:rPr lang="en-US" b="1" dirty="0">
                <a:solidFill>
                  <a:srgbClr val="EC7C69"/>
                </a:solidFill>
              </a:rPr>
              <a:t>Kenmerkende Differentiaties:  </a:t>
            </a:r>
            <a:endParaRPr lang="en-US" sz="2200" dirty="0">
              <a:solidFill>
                <a:srgbClr val="414141"/>
              </a:solidFill>
            </a:endParaRPr>
          </a:p>
          <a:p>
            <a:pPr marL="342900" indent="-342900">
              <a:lnSpc>
                <a:spcPts val="2340"/>
              </a:lnSpc>
              <a:buClr>
                <a:srgbClr val="459597"/>
              </a:buClr>
              <a:buFont typeface="Arial" panose="020B0604020202020204" pitchFamily="34" charset="0"/>
              <a:buChar char="•"/>
            </a:pPr>
            <a:r>
              <a:rPr lang="en-US" sz="2200" dirty="0">
                <a:solidFill>
                  <a:srgbClr val="414141"/>
                </a:solidFill>
              </a:rPr>
              <a:t>Dakterras sauna &amp;amp; hot-tub met uitzicht op de Eyjafjallajökull vulkaan.  </a:t>
            </a:r>
          </a:p>
          <a:p>
            <a:pPr marL="342900" indent="-342900">
              <a:lnSpc>
                <a:spcPts val="2340"/>
              </a:lnSpc>
              <a:buClr>
                <a:srgbClr val="459597"/>
              </a:buClr>
              <a:buFont typeface="Arial" panose="020B0604020202020204" pitchFamily="34" charset="0"/>
              <a:buChar char="•"/>
            </a:pPr>
            <a:r>
              <a:rPr lang="en-US" sz="2200" dirty="0">
                <a:solidFill>
                  <a:srgbClr val="414141"/>
                </a:solidFill>
              </a:rPr>
              <a:t>In-house avontuurteam dat hikes, ijsgrot wandelingen en super-jeep safari&amp;apos;s curate - “locals-as-guides” authenticiteit.  </a:t>
            </a:r>
          </a:p>
          <a:p>
            <a:pPr marL="342900" indent="-342900">
              <a:lnSpc>
                <a:spcPts val="2340"/>
              </a:lnSpc>
              <a:buClr>
                <a:srgbClr val="459597"/>
              </a:buClr>
              <a:buFont typeface="Arial" panose="020B0604020202020204" pitchFamily="34" charset="0"/>
              <a:buChar char="•"/>
            </a:pPr>
            <a:r>
              <a:rPr lang="en-US" sz="2200" dirty="0">
                <a:solidFill>
                  <a:srgbClr val="414141"/>
                </a:solidFill>
              </a:rPr>
              <a:t>Gemeenschappelijke restaurant-lounge die live muziek, yoga en vertel-avonden organiseert - creëert een “gezins-vibe” die op beoordelingssites wordt geprezen.  </a:t>
            </a:r>
          </a:p>
          <a:p>
            <a:pPr>
              <a:lnSpc>
                <a:spcPts val="2340"/>
              </a:lnSpc>
            </a:pPr>
            <a:endParaRPr lang="en-US" sz="2200" i="1" dirty="0">
              <a:solidFill>
                <a:srgbClr val="414141"/>
              </a:solidFill>
            </a:endParaRPr>
          </a:p>
        </p:txBody>
      </p:sp>
      <p:sp>
        <p:nvSpPr>
          <p:cNvPr id="6" name="Text Placeholder 5">
            <a:extLst>
              <a:ext uri="{FF2B5EF4-FFF2-40B4-BE49-F238E27FC236}">
                <a16:creationId xmlns:a16="http://schemas.microsoft.com/office/drawing/2014/main" id="{B52A04F5-1F75-6DF9-4787-55ED669C0998}"/>
              </a:ext>
            </a:extLst>
          </p:cNvPr>
          <p:cNvSpPr>
            <a:spLocks noGrp="1"/>
          </p:cNvSpPr>
          <p:nvPr>
            <p:ph type="body" sz="quarter" idx="66"/>
          </p:nvPr>
        </p:nvSpPr>
        <p:spPr>
          <a:xfrm>
            <a:off x="0" y="295382"/>
            <a:ext cx="2958765" cy="452458"/>
          </a:xfrm>
          <a:solidFill>
            <a:srgbClr val="459597"/>
          </a:solidFill>
        </p:spPr>
        <p:txBody>
          <a:bodyPr/>
          <a:lstStyle/>
          <a:p>
            <a:pPr algn="ctr"/>
            <a:r>
              <a:rPr lang="en-GB" sz="1200" dirty="0"/>
              <a:t>Foto Credit: Midgard Base Camp  </a:t>
            </a:r>
          </a:p>
        </p:txBody>
      </p:sp>
      <p:sp>
        <p:nvSpPr>
          <p:cNvPr id="3" name="Text Placeholder 2">
            <a:extLst>
              <a:ext uri="{FF2B5EF4-FFF2-40B4-BE49-F238E27FC236}">
                <a16:creationId xmlns:a16="http://schemas.microsoft.com/office/drawing/2014/main" id="{488F4A94-BCD4-2797-3F7D-1E0121ECB7E6}"/>
              </a:ext>
            </a:extLst>
          </p:cNvPr>
          <p:cNvSpPr>
            <a:spLocks noGrp="1"/>
          </p:cNvSpPr>
          <p:nvPr>
            <p:ph type="body" sz="quarter" idx="18"/>
          </p:nvPr>
        </p:nvSpPr>
        <p:spPr>
          <a:prstGeom prst="rect">
            <a:avLst/>
          </a:prstGeom>
        </p:spPr>
        <p:txBody>
          <a:bodyPr/>
          <a:lstStyle/>
          <a:p>
            <a:r>
              <a:rPr lang="en-US" dirty="0"/>
              <a:t>Midgard Base Camp - in het zuiden van IJsland  </a:t>
            </a:r>
          </a:p>
          <a:p>
            <a:endParaRPr lang="en-US" dirty="0"/>
          </a:p>
        </p:txBody>
      </p:sp>
      <p:sp>
        <p:nvSpPr>
          <p:cNvPr id="4" name="Text Placeholder 3">
            <a:extLst>
              <a:ext uri="{FF2B5EF4-FFF2-40B4-BE49-F238E27FC236}">
                <a16:creationId xmlns:a16="http://schemas.microsoft.com/office/drawing/2014/main" id="{FC76CE66-93DE-F341-34F3-EB7EDDAC985A}"/>
              </a:ext>
            </a:extLst>
          </p:cNvPr>
          <p:cNvSpPr>
            <a:spLocks noGrp="1"/>
          </p:cNvSpPr>
          <p:nvPr>
            <p:ph type="body" sz="quarter" idx="19"/>
          </p:nvPr>
        </p:nvSpPr>
        <p:spPr>
          <a:prstGeom prst="rect">
            <a:avLst/>
          </a:prstGeom>
        </p:spPr>
        <p:txBody>
          <a:bodyPr/>
          <a:lstStyle/>
          <a:p>
            <a:r>
              <a:rPr lang="en-GB" dirty="0"/>
              <a:t>Case Study  </a:t>
            </a:r>
          </a:p>
        </p:txBody>
      </p:sp>
      <p:sp>
        <p:nvSpPr>
          <p:cNvPr id="10" name="TextBox 9">
            <a:extLst>
              <a:ext uri="{FF2B5EF4-FFF2-40B4-BE49-F238E27FC236}">
                <a16:creationId xmlns:a16="http://schemas.microsoft.com/office/drawing/2014/main" id="{18BB6434-0059-619C-478A-8B63A6AF5F52}"/>
              </a:ext>
            </a:extLst>
          </p:cNvPr>
          <p:cNvSpPr txBox="1"/>
          <p:nvPr/>
        </p:nvSpPr>
        <p:spPr>
          <a:xfrm>
            <a:off x="6321204" y="5701340"/>
            <a:ext cx="5486513" cy="369332"/>
          </a:xfrm>
          <a:prstGeom prst="rect">
            <a:avLst/>
          </a:prstGeom>
          <a:noFill/>
        </p:spPr>
        <p:txBody>
          <a:bodyPr wrap="square" rtlCol="0">
            <a:spAutoFit/>
          </a:bodyPr>
          <a:lstStyle/>
          <a:p>
            <a:r>
              <a:rPr lang="en-IE" b="1" dirty="0">
                <a:solidFill>
                  <a:srgbClr val="414141"/>
                </a:solidFill>
              </a:rPr>
              <a:t>Website:  </a:t>
            </a:r>
            <a:r>
              <a:rPr lang="en-IE" dirty="0">
                <a:solidFill>
                  <a:srgbClr val="459597"/>
                </a:solidFill>
              </a:rPr>
              <a:t>https://  </a:t>
            </a:r>
            <a:r>
              <a:rPr lang="en-IE" dirty="0" err="1">
                <a:solidFill>
                  <a:srgbClr val="459597"/>
                </a:solidFill>
              </a:rPr>
              <a:t>midgardbasecamp.is  </a:t>
            </a:r>
            <a:r>
              <a:rPr lang="en-IE" dirty="0">
                <a:solidFill>
                  <a:srgbClr val="459597"/>
                </a:solidFill>
              </a:rPr>
              <a:t>/  </a:t>
            </a:r>
          </a:p>
        </p:txBody>
      </p:sp>
      <p:sp>
        <p:nvSpPr>
          <p:cNvPr id="27" name="Slide Number Placeholder 5">
            <a:extLst>
              <a:ext uri="{FF2B5EF4-FFF2-40B4-BE49-F238E27FC236}">
                <a16:creationId xmlns:a16="http://schemas.microsoft.com/office/drawing/2014/main" id="{626A0EC5-389F-FC0C-B7EC-4D07CA344A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1</a:t>
            </a:fld>
            <a:endParaRPr lang="fr-CA" sz="1200" dirty="0"/>
          </a:p>
        </p:txBody>
      </p:sp>
      <p:pic>
        <p:nvPicPr>
          <p:cNvPr id="2" name="Picture 1">
            <a:extLst>
              <a:ext uri="{FF2B5EF4-FFF2-40B4-BE49-F238E27FC236}">
                <a16:creationId xmlns:a16="http://schemas.microsoft.com/office/drawing/2014/main" id="{E88A0D24-1549-D8F2-D466-E097E35C3D56}"/>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1784997" y="4302557"/>
            <a:ext cx="3580276" cy="2659133"/>
          </a:xfrm>
          <a:prstGeom prst="rect">
            <a:avLst/>
          </a:prstGeom>
        </p:spPr>
      </p:pic>
    </p:spTree>
    <p:extLst>
      <p:ext uri="{BB962C8B-B14F-4D97-AF65-F5344CB8AC3E}">
        <p14:creationId xmlns:p14="http://schemas.microsoft.com/office/powerpoint/2010/main" val="2469016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47331-0637-A00B-203D-D0AD7EE0768E}"/>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62062E65-6AD4-0DA9-6DEF-71E5759185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055" y="2857204"/>
            <a:ext cx="5840450" cy="3845012"/>
          </a:xfrm>
          <a:prstGeom prst="rect">
            <a:avLst/>
          </a:prstGeom>
          <a:noFill/>
        </p:spPr>
      </p:pic>
      <p:sp>
        <p:nvSpPr>
          <p:cNvPr id="14" name="Text Placeholder 2">
            <a:extLst>
              <a:ext uri="{FF2B5EF4-FFF2-40B4-BE49-F238E27FC236}">
                <a16:creationId xmlns:a16="http://schemas.microsoft.com/office/drawing/2014/main" id="{4B8F0CE4-F6D9-B66D-5E34-1A48507EF7FF}"/>
              </a:ext>
            </a:extLst>
          </p:cNvPr>
          <p:cNvSpPr>
            <a:spLocks noGrp="1"/>
          </p:cNvSpPr>
          <p:nvPr>
            <p:ph type="body" sz="quarter" idx="18"/>
          </p:nvPr>
        </p:nvSpPr>
        <p:spPr>
          <a:xfrm>
            <a:off x="615337" y="1548294"/>
            <a:ext cx="2975564" cy="1049221"/>
          </a:xfrm>
          <a:prstGeom prst="rect">
            <a:avLst/>
          </a:prstGeom>
        </p:spPr>
        <p:txBody>
          <a:bodyPr/>
          <a:lstStyle/>
          <a:p>
            <a:r>
              <a:rPr lang="en-US" dirty="0"/>
              <a:t>Midgard Basis Camp - in het zuiden van IJsland  </a:t>
            </a:r>
          </a:p>
          <a:p>
            <a:endParaRPr lang="en-US" dirty="0"/>
          </a:p>
        </p:txBody>
      </p:sp>
      <p:sp>
        <p:nvSpPr>
          <p:cNvPr id="15" name="Text Placeholder 3">
            <a:extLst>
              <a:ext uri="{FF2B5EF4-FFF2-40B4-BE49-F238E27FC236}">
                <a16:creationId xmlns:a16="http://schemas.microsoft.com/office/drawing/2014/main" id="{8C7BA1EB-E096-9035-C288-8BB1C92A7DDF}"/>
              </a:ext>
            </a:extLst>
          </p:cNvPr>
          <p:cNvSpPr>
            <a:spLocks noGrp="1"/>
          </p:cNvSpPr>
          <p:nvPr>
            <p:ph type="body" sz="quarter" idx="19"/>
          </p:nvPr>
        </p:nvSpPr>
        <p:spPr>
          <a:xfrm>
            <a:off x="632136" y="613375"/>
            <a:ext cx="2958765" cy="385564"/>
          </a:xfrm>
          <a:prstGeom prst="rect">
            <a:avLst/>
          </a:prstGeom>
        </p:spPr>
        <p:txBody>
          <a:bodyPr/>
          <a:lstStyle/>
          <a:p>
            <a:r>
              <a:rPr lang="en-GB" dirty="0"/>
              <a:t>Case Study  </a:t>
            </a:r>
          </a:p>
        </p:txBody>
      </p:sp>
      <p:sp>
        <p:nvSpPr>
          <p:cNvPr id="16" name="Text Placeholder 4">
            <a:extLst>
              <a:ext uri="{FF2B5EF4-FFF2-40B4-BE49-F238E27FC236}">
                <a16:creationId xmlns:a16="http://schemas.microsoft.com/office/drawing/2014/main" id="{35ADAE2C-5ADC-C0DB-AF79-5D4496414E0F}"/>
              </a:ext>
            </a:extLst>
          </p:cNvPr>
          <p:cNvSpPr txBox="1">
            <a:spLocks/>
          </p:cNvSpPr>
          <p:nvPr/>
        </p:nvSpPr>
        <p:spPr>
          <a:xfrm>
            <a:off x="5205743" y="155784"/>
            <a:ext cx="6511056" cy="4466925"/>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IE" b="1" dirty="0">
                <a:solidFill>
                  <a:srgbClr val="EC7C69"/>
                </a:solidFill>
              </a:rPr>
              <a:t>Waarde voor Gasten:  </a:t>
            </a:r>
          </a:p>
          <a:p>
            <a:pPr>
              <a:lnSpc>
                <a:spcPts val="2340"/>
              </a:lnSpc>
            </a:pPr>
            <a:r>
              <a:rPr lang="en-IE" dirty="0"/>
              <a:t>gebundelde “Verblijf + Spel” pakketten maken reizen eenvoudiger en vaak goedkoper dan het apart boeken van bedden, maaltijden en rondleidingen, terwijl het sociale ontwerp solo reizigers helpt om metgezellen te vinden.  </a:t>
            </a:r>
          </a:p>
          <a:p>
            <a:pPr>
              <a:lnSpc>
                <a:spcPts val="2340"/>
              </a:lnSpc>
            </a:pPr>
            <a:endParaRPr lang="en-IE" dirty="0"/>
          </a:p>
          <a:p>
            <a:pPr>
              <a:lnSpc>
                <a:spcPts val="2340"/>
              </a:lnSpc>
            </a:pPr>
            <a:r>
              <a:rPr lang="en-IE" b="1" dirty="0">
                <a:solidFill>
                  <a:srgbClr val="EC7C69"/>
                </a:solidFill>
              </a:rPr>
              <a:t>Waarde voor Gemeenschap &amp;amp; Planeet:  </a:t>
            </a:r>
          </a:p>
          <a:p>
            <a:pPr>
              <a:lnSpc>
                <a:spcPts val="2340"/>
              </a:lnSpc>
            </a:pPr>
            <a:r>
              <a:rPr lang="en-IE" dirty="0"/>
              <a:t>Houdt uitgaven in  </a:t>
            </a:r>
            <a:r>
              <a:rPr lang="en-IE" dirty="0" err="1"/>
              <a:t>Hvolsvöllur  </a:t>
            </a:r>
            <a:r>
              <a:rPr lang="en-IE" dirty="0"/>
              <a:t>via lokale voedselbronnen en banen het hele jaar door. Upcycled structuur, gerecycled-houten meubels en low-energy systemen verminderen de ingebedde koolstof.  </a:t>
            </a:r>
          </a:p>
          <a:p>
            <a:pPr>
              <a:lnSpc>
                <a:spcPts val="2340"/>
              </a:lnSpc>
            </a:pPr>
            <a:endParaRPr lang="en-IE" dirty="0"/>
          </a:p>
          <a:p>
            <a:pPr>
              <a:lnSpc>
                <a:spcPts val="2340"/>
              </a:lnSpc>
            </a:pPr>
            <a:r>
              <a:rPr lang="en-IE" b="1" dirty="0">
                <a:solidFill>
                  <a:srgbClr val="EC7C69"/>
                </a:solidFill>
              </a:rPr>
              <a:t>Belangrijkste boodschap:  </a:t>
            </a:r>
          </a:p>
          <a:p>
            <a:pPr>
              <a:lnSpc>
                <a:spcPts val="2340"/>
              </a:lnSpc>
            </a:pPr>
            <a:r>
              <a:rPr lang="en-IE" dirty="0"/>
              <a:t>een helder, verhaal- rijk concept (industrieel gebied regeneratie) gecombineerd met een duidelijke waardepropositie (“all-in-one avontuur hub”) geeft Midgard een verdedigbare niche die resoneert met zijn ideale gastsegment - onafhankelijke, ervaring-zoekende reizigers - terwijl het economische, sociale en milieu- rendementen levert.  </a:t>
            </a:r>
          </a:p>
          <a:p>
            <a:pPr>
              <a:lnSpc>
                <a:spcPts val="2340"/>
              </a:lnSpc>
            </a:pPr>
            <a:endParaRPr lang="en-IE" dirty="0"/>
          </a:p>
          <a:p>
            <a:pPr>
              <a:lnSpc>
                <a:spcPts val="2340"/>
              </a:lnSpc>
            </a:pPr>
            <a:endParaRPr lang="en-IE" i="1" dirty="0"/>
          </a:p>
        </p:txBody>
      </p:sp>
      <p:pic>
        <p:nvPicPr>
          <p:cNvPr id="2" name="Online Media 1" title="#MIDGARD_FAMILY">
            <a:hlinkClick r:id="" action="ppaction://media"/>
            <a:extLst>
              <a:ext uri="{FF2B5EF4-FFF2-40B4-BE49-F238E27FC236}">
                <a16:creationId xmlns:a16="http://schemas.microsoft.com/office/drawing/2014/main" id="{E2A4D601-BB4F-213C-829B-BEC72436067E}"/>
              </a:ext>
            </a:extLst>
          </p:cNvPr>
          <p:cNvPicPr>
            <a:picLocks noRot="1" noChangeAspect="1"/>
          </p:cNvPicPr>
          <p:nvPr>
            <a:videoFile r:link="rId1"/>
          </p:nvPr>
        </p:nvPicPr>
        <p:blipFill>
          <a:blip r:embed="rId4"/>
          <a:stretch>
            <a:fillRect/>
          </a:stretch>
        </p:blipFill>
        <p:spPr>
          <a:xfrm>
            <a:off x="632136" y="3272998"/>
            <a:ext cx="4186069" cy="2365134"/>
          </a:xfrm>
          <a:prstGeom prst="rect">
            <a:avLst/>
          </a:prstGeom>
        </p:spPr>
      </p:pic>
      <p:sp>
        <p:nvSpPr>
          <p:cNvPr id="19" name="Slide Number Placeholder 5">
            <a:extLst>
              <a:ext uri="{FF2B5EF4-FFF2-40B4-BE49-F238E27FC236}">
                <a16:creationId xmlns:a16="http://schemas.microsoft.com/office/drawing/2014/main" id="{C5FEDD8F-CFCC-B63F-96A6-355DE3D1942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pPr/>
              <a:t>2</a:t>
            </a:fld>
            <a:endParaRPr lang="fr-CA" sz="1200" dirty="0"/>
          </a:p>
        </p:txBody>
      </p:sp>
    </p:spTree>
    <p:extLst>
      <p:ext uri="{BB962C8B-B14F-4D97-AF65-F5344CB8AC3E}">
        <p14:creationId xmlns:p14="http://schemas.microsoft.com/office/powerpoint/2010/main" val="4289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8B21440-607B-45A1-A1DB-FC07CE20965D}"/>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B3076E18-2B84-4508-B120-3C096464AE89}">
  <ds:schemaRefs>
    <ds:schemaRef ds:uri="http://schemas.microsoft.com/office/2006/metadata/properties"/>
    <ds:schemaRef ds:uri="http://schemas.microsoft.com/office/infopath/2007/PartnerControls"/>
    <ds:schemaRef ds:uri="835803b3-5fd4-490d-9118-e08d8d43fc1e"/>
    <ds:schemaRef ds:uri="7b53bf8c-4569-44df-ad60-bb18397340c4"/>
  </ds:schemaRefs>
</ds:datastoreItem>
</file>

<file path=docProps/app.xml><?xml version="1.0" encoding="utf-8"?>
<Properties xmlns="http://schemas.openxmlformats.org/officeDocument/2006/extended-properties" xmlns:vt="http://schemas.openxmlformats.org/officeDocument/2006/docPropsVTypes">
  <TotalTime>12219</TotalTime>
  <Words>256</Words>
  <Application>Microsoft Office PowerPoint</Application>
  <PresentationFormat>Widescreen</PresentationFormat>
  <Paragraphs>24</Paragraphs>
  <Slides>2</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Calibri</vt:lpstr>
      <vt:lpstr>Montserrat</vt:lpstr>
      <vt:lpstr>Montserrat Light</vt:lpstr>
      <vt:lpstr>Verdana</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Radu Mihailescu</cp:lastModifiedBy>
  <cp:revision>771</cp:revision>
  <dcterms:created xsi:type="dcterms:W3CDTF">2020-10-14T13:32:04Z</dcterms:created>
  <dcterms:modified xsi:type="dcterms:W3CDTF">2026-02-11T16:41:04Z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