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6.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
  </p:notesMasterIdLst>
  <p:handoutMasterIdLst>
    <p:handoutMasterId r:id="rId6"/>
  </p:handoutMasterIdLst>
  <p:sldIdLst>
    <p:sldId id="6525" r:id="rId2"/>
    <p:sldId id="6825" r:id="rId3"/>
    <p:sldId id="682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9390"/>
    <a:srgbClr val="E96751"/>
    <a:srgbClr val="EC7C69"/>
    <a:srgbClr val="494949"/>
    <a:srgbClr val="F2A158"/>
    <a:srgbClr val="DCC5ED"/>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258" autoAdjust="0"/>
    <p:restoredTop sz="95082"/>
  </p:normalViewPr>
  <p:slideViewPr>
    <p:cSldViewPr snapToGrid="0" snapToObjects="1">
      <p:cViewPr varScale="1">
        <p:scale>
          <a:sx n="103" d="100"/>
          <a:sy n="103" d="100"/>
        </p:scale>
        <p:origin x="114" y="2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customXml" Target="../customXml/item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11/02/2026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acquadifriso.it/en/" TargetMode="External"/><Relationship Id="rId1" Type="http://schemas.openxmlformats.org/officeDocument/2006/relationships/slideLayout" Target="../slideLayouts/slideLayout26.xml"/><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www.agriturismi.it/it/calabria/cropani/agriturismo_acqua_di_friso.html" TargetMode="External"/><Relationship Id="rId7" Type="http://schemas.openxmlformats.org/officeDocument/2006/relationships/hyperlink" Target="https://creativecommons.org/licenses/by-sa/4.0/?ref=chooser-v1" TargetMode="External"/><Relationship Id="rId2" Type="http://schemas.openxmlformats.org/officeDocument/2006/relationships/hyperlink" Target="http://www.acquadifriso.it/en/" TargetMode="Externa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hyperlink" Target="https://www.pitchup.com/it/campsites/italy/calabria/catanzaro/cropani/agricampeggio_acqua_di_friso/" TargetMode="External"/><Relationship Id="rId2" Type="http://schemas.openxmlformats.org/officeDocument/2006/relationships/hyperlink" Target="http://www.acquadifriso.it/en/" TargetMode="External"/><Relationship Id="rId1" Type="http://schemas.openxmlformats.org/officeDocument/2006/relationships/slideLayout" Target="../slideLayouts/slideLayout18.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7675559" y="320192"/>
            <a:ext cx="4005907" cy="4050389"/>
          </a:xfrm>
        </p:spPr>
        <p:txBody>
          <a:bodyPr/>
          <a:lstStyle/>
          <a:p>
            <a:pPr>
              <a:lnSpc>
                <a:spcPts val="2340"/>
              </a:lnSpc>
            </a:pPr>
            <a:r>
              <a:rPr lang="en-US" sz="2000" b="1" dirty="0">
                <a:solidFill>
                  <a:srgbClr val="EC7C69"/>
                </a:solidFill>
              </a:rPr>
              <a:t>Accommodatietype:</a:t>
            </a:r>
          </a:p>
          <a:p>
            <a:pPr>
              <a:lnSpc>
                <a:spcPts val="2340"/>
              </a:lnSpc>
            </a:pPr>
            <a:r>
              <a:rPr lang="en-US" sz="2000" dirty="0"/>
              <a:t>Acqua di Friso accommodatie Calabrië vakantie aan zee: Eco-appartementen, zelfvoorzienende accommodatie en kamers in agriturismo Calabrië, zwembad</a:t>
            </a:r>
            <a:r>
              <a:rPr lang="en-US" sz="2000" b="1" dirty="0"/>
              <a:t>, gastronomisch restaurant</a:t>
            </a:r>
            <a:r>
              <a:rPr lang="en-US" sz="2000" dirty="0"/>
              <a:t>. </a:t>
            </a:r>
          </a:p>
          <a:p>
            <a:pPr>
              <a:lnSpc>
                <a:spcPts val="2340"/>
              </a:lnSpc>
            </a:pPr>
            <a:endParaRPr lang="en-US" sz="2000" dirty="0"/>
          </a:p>
          <a:p>
            <a:pPr>
              <a:lnSpc>
                <a:spcPts val="2340"/>
              </a:lnSpc>
            </a:pPr>
            <a:r>
              <a:rPr lang="en-US" sz="2000" dirty="0"/>
              <a:t>De agriturismo van 18 hectare biedt een </a:t>
            </a:r>
            <a:r>
              <a:rPr lang="en-US" sz="2000" b="1" dirty="0"/>
              <a:t>prachtig uitzicht op de Golf van Squillace in de Ionische Zee </a:t>
            </a:r>
            <a:r>
              <a:rPr lang="en-US" sz="2000" dirty="0"/>
              <a:t>en een </a:t>
            </a:r>
            <a:r>
              <a:rPr lang="en-US" sz="2000" b="1" dirty="0"/>
              <a:t>zomerzwembad</a:t>
            </a:r>
            <a:r>
              <a:rPr lang="en-US" sz="2000" dirty="0"/>
              <a:t>. Het heeft een </a:t>
            </a:r>
            <a:r>
              <a:rPr lang="en-US" sz="2000" b="1" dirty="0"/>
              <a:t>eigen </a:t>
            </a:r>
            <a:r>
              <a:rPr lang="en-US" sz="2000" dirty="0"/>
              <a:t>toegang tot</a:t>
            </a:r>
            <a:r>
              <a:rPr lang="en-US" sz="2000" b="1" dirty="0"/>
              <a:t> het strand </a:t>
            </a:r>
            <a:r>
              <a:rPr lang="en-US" sz="2000" dirty="0"/>
              <a:t>via een poort in de boerderij. U kunt er met de auto in 10 minuten naartoe rijden. Het is een unieke plek, een SIC (beschermd gebied) met zeldzame waterlelies, sporen van bedreigde schildpadden en torentjes om de vlucht van vogels te bekijken</a:t>
            </a:r>
            <a:r>
              <a:rPr lang="en-US" dirty="0"/>
              <a:t>. </a:t>
            </a:r>
            <a:endParaRPr lang="en-US" sz="2200" i="1" dirty="0">
              <a:solidFill>
                <a:srgbClr val="414141"/>
              </a:solidFill>
            </a:endParaRP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643819" y="4905271"/>
            <a:ext cx="2975564" cy="1049221"/>
          </a:xfrm>
          <a:prstGeom prst="rect">
            <a:avLst/>
          </a:prstGeom>
        </p:spPr>
        <p:txBody>
          <a:bodyPr/>
          <a:lstStyle/>
          <a:p>
            <a:r>
              <a:rPr lang="en-US" dirty="0" err="1"/>
              <a:t>Agricampeggio </a:t>
            </a:r>
            <a:r>
              <a:rPr lang="en-US" dirty="0"/>
              <a:t>Acqua di Friso, Italië</a:t>
            </a:r>
          </a:p>
          <a:p>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777759" cy="385564"/>
          </a:xfrm>
          <a:prstGeom prst="rect">
            <a:avLst/>
          </a:prstGeom>
        </p:spPr>
        <p:txBody>
          <a:bodyPr/>
          <a:lstStyle/>
          <a:p>
            <a:r>
              <a:rPr lang="en-GB" dirty="0"/>
              <a:t>Casestudy</a:t>
            </a:r>
          </a:p>
        </p:txBody>
      </p:sp>
      <p:sp>
        <p:nvSpPr>
          <p:cNvPr id="10" name="TextBox 9">
            <a:extLst>
              <a:ext uri="{FF2B5EF4-FFF2-40B4-BE49-F238E27FC236}">
                <a16:creationId xmlns:a16="http://schemas.microsoft.com/office/drawing/2014/main" id="{18BB6434-0059-619C-478A-8B63A6AF5F52}"/>
              </a:ext>
            </a:extLst>
          </p:cNvPr>
          <p:cNvSpPr txBox="1"/>
          <p:nvPr/>
        </p:nvSpPr>
        <p:spPr>
          <a:xfrm>
            <a:off x="4083472" y="6353142"/>
            <a:ext cx="5486513" cy="369332"/>
          </a:xfrm>
          <a:prstGeom prst="rect">
            <a:avLst/>
          </a:prstGeom>
          <a:noFill/>
        </p:spPr>
        <p:txBody>
          <a:bodyPr wrap="square" rtlCol="0">
            <a:spAutoFit/>
          </a:bodyPr>
          <a:lstStyle/>
          <a:p>
            <a:pPr>
              <a:tabLst>
                <a:tab pos="927100" algn="l"/>
              </a:tabLst>
            </a:pPr>
            <a:r>
              <a:rPr lang="en-IE" sz="1800" b="1" dirty="0">
                <a:solidFill>
                  <a:srgbClr val="414141"/>
                </a:solidFill>
              </a:rPr>
              <a:t>Website: </a:t>
            </a:r>
            <a:r>
              <a:rPr lang="en-IE" dirty="0">
                <a:solidFill>
                  <a:srgbClr val="459597"/>
                </a:solidFill>
                <a:ea typeface="+mn-lt"/>
                <a:cs typeface="+mn-lt"/>
                <a:hlinkClick r:id="rId2"/>
              </a:rPr>
              <a:t>    https://www.acquadifriso.it/en/</a:t>
            </a:r>
            <a:r>
              <a:rPr lang="en-IE" dirty="0">
                <a:solidFill>
                  <a:srgbClr val="459597"/>
                </a:solidFill>
                <a:ea typeface="+mn-lt"/>
                <a:cs typeface="+mn-lt"/>
              </a:rPr>
              <a:t> </a:t>
            </a: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pic>
        <p:nvPicPr>
          <p:cNvPr id="19" name="Picture Placeholder 18" descr="A pool with a pole and a lamp&#10;&#10;AI-generated content may be incorrect.">
            <a:extLst>
              <a:ext uri="{FF2B5EF4-FFF2-40B4-BE49-F238E27FC236}">
                <a16:creationId xmlns:a16="http://schemas.microsoft.com/office/drawing/2014/main" id="{9902A4DD-BCBE-C611-84AC-276385BF1426}"/>
              </a:ext>
            </a:extLst>
          </p:cNvPr>
          <p:cNvPicPr>
            <a:picLocks noGrp="1" noChangeAspect="1"/>
          </p:cNvPicPr>
          <p:nvPr>
            <p:ph type="pic" sz="quarter" idx="34"/>
          </p:nvPr>
        </p:nvPicPr>
        <p:blipFill>
          <a:blip r:embed="rId4"/>
          <a:srcRect l="94" t="24876" r="-94" b="-11000"/>
          <a:stretch>
            <a:fillRect/>
          </a:stretch>
        </p:blipFill>
        <p:spPr>
          <a:xfrm>
            <a:off x="7089" y="257177"/>
            <a:ext cx="7575621" cy="4331221"/>
          </a:xfrm>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75269-033B-2084-BDFD-A5D7EF50C66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DC0F98B-B788-4550-311B-A47F6662C28B}"/>
              </a:ext>
            </a:extLst>
          </p:cNvPr>
          <p:cNvSpPr>
            <a:spLocks noGrp="1"/>
          </p:cNvSpPr>
          <p:nvPr>
            <p:ph type="body" sz="quarter" idx="18"/>
          </p:nvPr>
        </p:nvSpPr>
        <p:spPr>
          <a:xfrm>
            <a:off x="576890" y="3217980"/>
            <a:ext cx="2992104" cy="1049221"/>
          </a:xfrm>
        </p:spPr>
        <p:txBody>
          <a:bodyPr/>
          <a:lstStyle/>
          <a:p>
            <a:pPr algn="ctr">
              <a:lnSpc>
                <a:spcPct val="100000"/>
              </a:lnSpc>
            </a:pPr>
            <a:r>
              <a:rPr lang="en-US" sz="4800" dirty="0"/>
              <a:t>Casestudy</a:t>
            </a:r>
            <a:endParaRPr lang="en-IE" sz="4800" dirty="0"/>
          </a:p>
        </p:txBody>
      </p:sp>
      <p:sp>
        <p:nvSpPr>
          <p:cNvPr id="6" name="Text Placeholder 5">
            <a:extLst>
              <a:ext uri="{FF2B5EF4-FFF2-40B4-BE49-F238E27FC236}">
                <a16:creationId xmlns:a16="http://schemas.microsoft.com/office/drawing/2014/main" id="{FBDCE6A5-81FB-478C-8277-B7E562C2E016}"/>
              </a:ext>
            </a:extLst>
          </p:cNvPr>
          <p:cNvSpPr>
            <a:spLocks noGrp="1"/>
          </p:cNvSpPr>
          <p:nvPr>
            <p:ph type="body" sz="quarter" idx="21"/>
          </p:nvPr>
        </p:nvSpPr>
        <p:spPr>
          <a:xfrm>
            <a:off x="4273620" y="567"/>
            <a:ext cx="7670730" cy="3499183"/>
          </a:xfrm>
        </p:spPr>
        <p:txBody>
          <a:bodyPr/>
          <a:lstStyle/>
          <a:p>
            <a:pPr>
              <a:spcAft>
                <a:spcPts val="600"/>
              </a:spcAft>
            </a:pPr>
            <a:r>
              <a:rPr lang="it-IT" sz="2000" b="1" dirty="0">
                <a:solidFill>
                  <a:srgbClr val="E96751"/>
                </a:solidFill>
                <a:hlinkClick r:id="rId2">
                  <a:extLst>
                    <a:ext uri="{A12FA001-AC4F-418D-AE19-62706E023703}">
                      <ahyp:hlinkClr xmlns:ahyp="http://schemas.microsoft.com/office/drawing/2018/hyperlinkcolor" val="tx"/>
                    </a:ext>
                  </a:extLst>
                </a:hlinkClick>
              </a:rPr>
              <a:t>Agricampeggio Acqua di Friso </a:t>
            </a:r>
            <a:endParaRPr lang="it-IT" sz="2000" b="1" dirty="0">
              <a:solidFill>
                <a:srgbClr val="E96751"/>
              </a:solidFill>
            </a:endParaRPr>
          </a:p>
          <a:p>
            <a:pPr>
              <a:spcAft>
                <a:spcPts val="600"/>
              </a:spcAft>
            </a:pPr>
            <a:r>
              <a:rPr lang="it-IT" sz="2000" dirty="0"/>
              <a:t>Eco-Glamping </a:t>
            </a:r>
            <a:r>
              <a:rPr lang="it-IT" sz="2000" dirty="0">
                <a:solidFill>
                  <a:srgbClr val="E96751"/>
                </a:solidFill>
                <a:hlinkClick r:id="rId3">
                  <a:extLst>
                    <a:ext uri="{A12FA001-AC4F-418D-AE19-62706E023703}">
                      <ahyp:hlinkClr xmlns:ahyp="http://schemas.microsoft.com/office/drawing/2018/hyperlinkcolor" val="tx"/>
                    </a:ext>
                  </a:extLst>
                </a:hlinkClick>
              </a:rPr>
              <a:t>agri-camping </a:t>
            </a:r>
            <a:r>
              <a:rPr lang="it-IT" sz="2000" dirty="0"/>
              <a:t>en glamping in Calabrië, vlakbij de zee. </a:t>
            </a:r>
          </a:p>
          <a:p>
            <a:pPr marL="342900" indent="-342900">
              <a:spcAft>
                <a:spcPts val="600"/>
              </a:spcAft>
              <a:buFont typeface="Wingdings" panose="05000000000000000000" pitchFamily="2" charset="2"/>
              <a:buChar char="Ø"/>
            </a:pPr>
            <a:r>
              <a:rPr lang="en-IE" sz="2000" b="1" dirty="0">
                <a:solidFill>
                  <a:srgbClr val="459597"/>
                </a:solidFill>
              </a:rPr>
              <a:t>Duurzaamheid: </a:t>
            </a:r>
            <a:r>
              <a:rPr lang="en-US" sz="2000" dirty="0"/>
              <a:t>Gelegen op een biologische boerderij van 18 hectare met pijnbomen, olijfbomen en eucalyptusbomen. Biedt milieuvriendelijke accommodaties, waaronder glamping-tenten en kampeerplaatsen, en promoot toerisme met een lage impact. Beschikt over een privézandstrand dat met een korte rit bereikbaar is, </a:t>
            </a:r>
            <a:r>
              <a:rPr lang="en-US" sz="2000" dirty="0" err="1"/>
              <a:t>waardoor </a:t>
            </a:r>
            <a:r>
              <a:rPr lang="en-US" sz="2000" dirty="0"/>
              <a:t>de verbinding met de natuur </a:t>
            </a:r>
            <a:r>
              <a:rPr lang="en-US" sz="2000" dirty="0" err="1"/>
              <a:t>wordt benadrukt</a:t>
            </a:r>
            <a:r>
              <a:rPr lang="en-US" sz="2000" dirty="0"/>
              <a:t>.</a:t>
            </a:r>
          </a:p>
          <a:p>
            <a:pPr marL="342900" indent="-342900">
              <a:buFont typeface="Wingdings" panose="05000000000000000000" pitchFamily="2" charset="2"/>
              <a:buChar char="Ø"/>
            </a:pPr>
            <a:r>
              <a:rPr lang="en-US" sz="2000" b="1" dirty="0">
                <a:solidFill>
                  <a:srgbClr val="459597"/>
                </a:solidFill>
              </a:rPr>
              <a:t>Voorzieningen en diensten</a:t>
            </a:r>
            <a:r>
              <a:rPr lang="en-US" sz="2000" dirty="0">
                <a:solidFill>
                  <a:srgbClr val="459597"/>
                </a:solidFill>
              </a:rPr>
              <a:t>: </a:t>
            </a:r>
            <a:r>
              <a:rPr lang="en-US" sz="2000" dirty="0"/>
              <a:t>Beschikt over een zwembad, een speeltuin en een restaurant waar huisgemaakte gerechten worden geserveerd, bereid met biologische ingrediënten van de boerderij. Er worden ook workshops en activiteiten georganiseerd op het gebied van landbouw en duurzaamheid, wat de ervaring van de gasten verrijkt.</a:t>
            </a:r>
          </a:p>
          <a:p>
            <a:pPr marL="342900" indent="-342900">
              <a:buFont typeface="Wingdings" panose="05000000000000000000" pitchFamily="2" charset="2"/>
              <a:buChar char="Ø"/>
            </a:pPr>
            <a:r>
              <a:rPr lang="en-US" sz="2000" b="1" dirty="0">
                <a:solidFill>
                  <a:srgbClr val="459597"/>
                </a:solidFill>
              </a:rPr>
              <a:t>Betrokkenheid bij de gemeenschap: </a:t>
            </a:r>
            <a:r>
              <a:rPr lang="en-US" sz="2000" dirty="0"/>
              <a:t>Werkt samen met lokale producenten en ambachtslieden en ondersteunt zo de regionale economie. Moedigt gasten aan om nabijgelegen natuurlijke attracties te verkennen, zoals het Sila National Park, en bevordert zo het milieubewustzijn.</a:t>
            </a:r>
          </a:p>
        </p:txBody>
      </p:sp>
      <p:sp>
        <p:nvSpPr>
          <p:cNvPr id="5" name="Text Placeholder 6">
            <a:extLst>
              <a:ext uri="{FF2B5EF4-FFF2-40B4-BE49-F238E27FC236}">
                <a16:creationId xmlns:a16="http://schemas.microsoft.com/office/drawing/2014/main" id="{B2515E04-0B2B-EE96-1F25-6179965B9D00}"/>
              </a:ext>
            </a:extLst>
          </p:cNvPr>
          <p:cNvSpPr txBox="1">
            <a:spLocks/>
          </p:cNvSpPr>
          <p:nvPr/>
        </p:nvSpPr>
        <p:spPr>
          <a:xfrm>
            <a:off x="576891" y="2584434"/>
            <a:ext cx="2992103" cy="1049221"/>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4100" dirty="0"/>
              <a:t>Italië</a:t>
            </a:r>
          </a:p>
        </p:txBody>
      </p:sp>
      <p:pic>
        <p:nvPicPr>
          <p:cNvPr id="14" name="Picture 13">
            <a:extLst>
              <a:ext uri="{FF2B5EF4-FFF2-40B4-BE49-F238E27FC236}">
                <a16:creationId xmlns:a16="http://schemas.microsoft.com/office/drawing/2014/main" id="{1BC0CCF8-7BE2-84BC-3C3B-8DA292334047}"/>
              </a:ext>
            </a:extLst>
          </p:cNvPr>
          <p:cNvPicPr>
            <a:picLocks noChangeAspect="1"/>
          </p:cNvPicPr>
          <p:nvPr/>
        </p:nvPicPr>
        <p:blipFill>
          <a:blip r:embed="rId4"/>
          <a:stretch>
            <a:fillRect/>
          </a:stretch>
        </p:blipFill>
        <p:spPr>
          <a:xfrm>
            <a:off x="391516" y="0"/>
            <a:ext cx="3177478" cy="2076966"/>
          </a:xfrm>
          <a:prstGeom prst="rect">
            <a:avLst/>
          </a:prstGeom>
        </p:spPr>
      </p:pic>
      <p:pic>
        <p:nvPicPr>
          <p:cNvPr id="15" name="Picture 14">
            <a:extLst>
              <a:ext uri="{FF2B5EF4-FFF2-40B4-BE49-F238E27FC236}">
                <a16:creationId xmlns:a16="http://schemas.microsoft.com/office/drawing/2014/main" id="{575FE555-F9B1-71ED-A6D8-170FDDBF5BC5}"/>
              </a:ext>
            </a:extLst>
          </p:cNvPr>
          <p:cNvPicPr>
            <a:picLocks noChangeAspect="1"/>
          </p:cNvPicPr>
          <p:nvPr/>
        </p:nvPicPr>
        <p:blipFill>
          <a:blip r:embed="rId5"/>
          <a:stretch>
            <a:fillRect/>
          </a:stretch>
        </p:blipFill>
        <p:spPr>
          <a:xfrm>
            <a:off x="391516" y="4114577"/>
            <a:ext cx="3381810" cy="2427625"/>
          </a:xfrm>
          <a:prstGeom prst="flowChartConnector">
            <a:avLst/>
          </a:prstGeom>
        </p:spPr>
      </p:pic>
      <p:pic>
        <p:nvPicPr>
          <p:cNvPr id="3" name="Picture 2" descr="Co-funded by the European Union logo in png for web usage">
            <a:extLst>
              <a:ext uri="{FF2B5EF4-FFF2-40B4-BE49-F238E27FC236}">
                <a16:creationId xmlns:a16="http://schemas.microsoft.com/office/drawing/2014/main" id="{BB281430-2493-2A15-ECB4-A1D951FDF19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69083" y="6422366"/>
            <a:ext cx="1530819" cy="319792"/>
          </a:xfrm>
          <a:prstGeom prst="rect">
            <a:avLst/>
          </a:prstGeom>
          <a:noFill/>
          <a:ln>
            <a:noFill/>
          </a:ln>
        </p:spPr>
      </p:pic>
      <p:sp>
        <p:nvSpPr>
          <p:cNvPr id="4" name="Rectangle 3">
            <a:extLst>
              <a:ext uri="{FF2B5EF4-FFF2-40B4-BE49-F238E27FC236}">
                <a16:creationId xmlns:a16="http://schemas.microsoft.com/office/drawing/2014/main" id="{5B0BBABC-B5E6-D5A7-3CB2-E0AE591F37E1}"/>
              </a:ext>
            </a:extLst>
          </p:cNvPr>
          <p:cNvSpPr/>
          <p:nvPr/>
        </p:nvSpPr>
        <p:spPr>
          <a:xfrm>
            <a:off x="6369190" y="6275880"/>
            <a:ext cx="4292836" cy="553998"/>
          </a:xfrm>
          <a:prstGeom prst="rect">
            <a:avLst/>
          </a:prstGeom>
        </p:spPr>
        <p:txBody>
          <a:bodyPr wrap="square">
            <a:spAutoFit/>
          </a:bodyPr>
          <a:lstStyle/>
          <a:p>
            <a:pPr algn="just">
              <a:lnSpc>
                <a:spcPts val="880"/>
              </a:lnSpc>
            </a:pPr>
            <a:r>
              <a:rPr lang="en-US" sz="800" dirty="0">
                <a:solidFill>
                  <a:schemeClr val="tx1"/>
                </a:solidFill>
                <a:latin typeface="+mj-lt"/>
              </a:rPr>
              <a:t>Gefinancierd door de Europese Unie. De geuite meningen en standpunten zijn echter uitsluitend die van de auteur(s) en geven niet noodzakelijkerwijs de mening van de Europese Unie of het Europees Uitvoerend Agentschap voor onderwijs en cultuur (EACEA) weer. De Europese Unie en het EACEA kunnen hiervoor niet aansprakelijk worden gesteld.</a:t>
            </a:r>
          </a:p>
        </p:txBody>
      </p:sp>
      <p:grpSp>
        <p:nvGrpSpPr>
          <p:cNvPr id="7" name="Group 6">
            <a:extLst>
              <a:ext uri="{FF2B5EF4-FFF2-40B4-BE49-F238E27FC236}">
                <a16:creationId xmlns:a16="http://schemas.microsoft.com/office/drawing/2014/main" id="{C5D44836-5C42-5C09-1C50-FF2DFEDEB535}"/>
              </a:ext>
            </a:extLst>
          </p:cNvPr>
          <p:cNvGrpSpPr/>
          <p:nvPr/>
        </p:nvGrpSpPr>
        <p:grpSpPr>
          <a:xfrm>
            <a:off x="3465299" y="5983311"/>
            <a:ext cx="1307461" cy="742180"/>
            <a:chOff x="340586" y="8789227"/>
            <a:chExt cx="1307461" cy="742180"/>
          </a:xfrm>
        </p:grpSpPr>
        <p:sp>
          <p:nvSpPr>
            <p:cNvPr id="8" name="Rectangle 7">
              <a:extLst>
                <a:ext uri="{FF2B5EF4-FFF2-40B4-BE49-F238E27FC236}">
                  <a16:creationId xmlns:a16="http://schemas.microsoft.com/office/drawing/2014/main" id="{21951145-0871-BA51-6105-93AAC78C1376}"/>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heeft een licentie </a:t>
              </a:r>
            </a:p>
            <a:p>
              <a:pPr algn="just"/>
              <a:r>
                <a:rPr lang="en-US" sz="900" b="1" dirty="0">
                  <a:solidFill>
                    <a:schemeClr val="tx1"/>
                  </a:solidFill>
                  <a:latin typeface="+mj-lt"/>
                </a:rPr>
                <a:t>onder </a:t>
              </a:r>
              <a:r>
                <a:rPr lang="en-US" sz="900" b="1" dirty="0">
                  <a:solidFill>
                    <a:srgbClr val="459597"/>
                  </a:solidFill>
                  <a:latin typeface="+mj-lt"/>
                  <a:hlinkClick r:id="rId7">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9" name="Picture 8">
              <a:extLst>
                <a:ext uri="{FF2B5EF4-FFF2-40B4-BE49-F238E27FC236}">
                  <a16:creationId xmlns:a16="http://schemas.microsoft.com/office/drawing/2014/main" id="{3B428D3A-6D1C-337C-5846-DCFCAACC6DD5}"/>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16632274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54143-C7D6-A38A-7BF6-919E0F4EA37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99D1C3F-6ADA-69B8-8007-E43B012E38B7}"/>
              </a:ext>
            </a:extLst>
          </p:cNvPr>
          <p:cNvSpPr>
            <a:spLocks noGrp="1"/>
          </p:cNvSpPr>
          <p:nvPr>
            <p:ph type="body" sz="quarter" idx="18"/>
          </p:nvPr>
        </p:nvSpPr>
        <p:spPr>
          <a:xfrm>
            <a:off x="576890" y="3217980"/>
            <a:ext cx="2992104" cy="1049221"/>
          </a:xfrm>
        </p:spPr>
        <p:txBody>
          <a:bodyPr/>
          <a:lstStyle/>
          <a:p>
            <a:pPr algn="ctr">
              <a:lnSpc>
                <a:spcPct val="100000"/>
              </a:lnSpc>
            </a:pPr>
            <a:r>
              <a:rPr lang="en-US" sz="4800" dirty="0"/>
              <a:t>Casestudy</a:t>
            </a:r>
            <a:endParaRPr lang="en-IE" sz="4800" dirty="0"/>
          </a:p>
        </p:txBody>
      </p:sp>
      <p:sp>
        <p:nvSpPr>
          <p:cNvPr id="6" name="Text Placeholder 5">
            <a:extLst>
              <a:ext uri="{FF2B5EF4-FFF2-40B4-BE49-F238E27FC236}">
                <a16:creationId xmlns:a16="http://schemas.microsoft.com/office/drawing/2014/main" id="{16382960-2D9E-0B5E-3E8D-20CE1C6908C6}"/>
              </a:ext>
            </a:extLst>
          </p:cNvPr>
          <p:cNvSpPr>
            <a:spLocks noGrp="1"/>
          </p:cNvSpPr>
          <p:nvPr>
            <p:ph type="body" sz="quarter" idx="21"/>
          </p:nvPr>
        </p:nvSpPr>
        <p:spPr>
          <a:xfrm>
            <a:off x="4273620" y="142954"/>
            <a:ext cx="7670730" cy="3499183"/>
          </a:xfrm>
        </p:spPr>
        <p:txBody>
          <a:bodyPr/>
          <a:lstStyle/>
          <a:p>
            <a:pPr>
              <a:spcAft>
                <a:spcPts val="600"/>
              </a:spcAft>
            </a:pPr>
            <a:r>
              <a:rPr lang="it-IT" sz="2800" b="1" dirty="0">
                <a:solidFill>
                  <a:srgbClr val="E96751"/>
                </a:solidFill>
                <a:hlinkClick r:id="rId2">
                  <a:extLst>
                    <a:ext uri="{A12FA001-AC4F-418D-AE19-62706E023703}">
                      <ahyp:hlinkClr xmlns:ahyp="http://schemas.microsoft.com/office/drawing/2018/hyperlinkcolor" val="tx"/>
                    </a:ext>
                  </a:extLst>
                </a:hlinkClick>
              </a:rPr>
              <a:t>Agricampeggio Acqua di Friso </a:t>
            </a:r>
            <a:endParaRPr lang="it-IT" sz="2800" b="1" dirty="0">
              <a:solidFill>
                <a:srgbClr val="E96751"/>
              </a:solidFill>
            </a:endParaRPr>
          </a:p>
          <a:p>
            <a:pPr marL="342900" indent="-342900">
              <a:spcAft>
                <a:spcPts val="600"/>
              </a:spcAft>
              <a:buFont typeface="Wingdings" panose="05000000000000000000" pitchFamily="2" charset="2"/>
              <a:buChar char="Ø"/>
            </a:pPr>
            <a:endParaRPr lang="en-US" sz="1000" b="1" dirty="0">
              <a:solidFill>
                <a:srgbClr val="459597"/>
              </a:solidFill>
            </a:endParaRPr>
          </a:p>
          <a:p>
            <a:pPr marL="342900" indent="-342900">
              <a:spcAft>
                <a:spcPts val="600"/>
              </a:spcAft>
              <a:buFont typeface="Wingdings" panose="05000000000000000000" pitchFamily="2" charset="2"/>
              <a:buChar char="Ø"/>
            </a:pPr>
            <a:r>
              <a:rPr lang="en-US" sz="2000" b="1" dirty="0">
                <a:solidFill>
                  <a:srgbClr val="459597"/>
                </a:solidFill>
              </a:rPr>
              <a:t>Erkenning en beoordelingen: </a:t>
            </a:r>
            <a:r>
              <a:rPr lang="en-US" sz="2000" dirty="0"/>
              <a:t>Hoog gewaardeerd op platforms zoals </a:t>
            </a:r>
            <a:r>
              <a:rPr lang="en-US" sz="2000" dirty="0">
                <a:solidFill>
                  <a:srgbClr val="E96751"/>
                </a:solidFill>
                <a:hlinkClick r:id="rId3">
                  <a:extLst>
                    <a:ext uri="{A12FA001-AC4F-418D-AE19-62706E023703}">
                      <ahyp:hlinkClr xmlns:ahyp="http://schemas.microsoft.com/office/drawing/2018/hyperlinkcolor" val="tx"/>
                    </a:ext>
                  </a:extLst>
                </a:hlinkClick>
              </a:rPr>
              <a:t>Pitchup.com </a:t>
            </a:r>
            <a:r>
              <a:rPr lang="en-US" sz="2000" dirty="0"/>
              <a:t>vanwege de rustige omgeving en het streven naar duurzaamheid. Geprezen door gasten vanwege de authentieke ervaringen en milieubewuste aanpak.</a:t>
            </a:r>
          </a:p>
          <a:p>
            <a:pPr marL="342900" indent="-342900">
              <a:spcAft>
                <a:spcPts val="600"/>
              </a:spcAft>
              <a:buFont typeface="Wingdings" panose="05000000000000000000" pitchFamily="2" charset="2"/>
              <a:buChar char="Ø"/>
            </a:pPr>
            <a:r>
              <a:rPr lang="en-US" sz="2000" b="1" dirty="0">
                <a:solidFill>
                  <a:srgbClr val="459597"/>
                </a:solidFill>
              </a:rPr>
              <a:t>Belangrijkste resultaten: </a:t>
            </a:r>
            <a:r>
              <a:rPr lang="en-IE" sz="2000" dirty="0"/>
              <a:t>Hoge bezettingsgraad in het hoogseizoen. Uitstekende beoordelingen en tevredenheid van gasten. Lokale partnerschappen gevormd door samenwerking met lokale bedrijven en ambachtslieden. </a:t>
            </a:r>
          </a:p>
          <a:p>
            <a:pPr>
              <a:spcAft>
                <a:spcPts val="600"/>
              </a:spcAft>
            </a:pPr>
            <a:endParaRPr lang="en-US" sz="2000" b="1" dirty="0">
              <a:solidFill>
                <a:srgbClr val="459597"/>
              </a:solidFill>
            </a:endParaRPr>
          </a:p>
          <a:p>
            <a:pPr>
              <a:spcAft>
                <a:spcPts val="600"/>
              </a:spcAft>
            </a:pPr>
            <a:r>
              <a:rPr lang="en-US" sz="2000" b="1" dirty="0">
                <a:solidFill>
                  <a:srgbClr val="459597"/>
                </a:solidFill>
              </a:rPr>
              <a:t>Succesfactoren</a:t>
            </a:r>
          </a:p>
          <a:p>
            <a:pPr marL="342900" indent="-342900">
              <a:spcAft>
                <a:spcPts val="600"/>
              </a:spcAft>
              <a:buFont typeface="Wingdings" panose="05000000000000000000" pitchFamily="2" charset="2"/>
              <a:buChar char="v"/>
            </a:pPr>
            <a:r>
              <a:rPr lang="en-US" sz="2000" b="1" dirty="0"/>
              <a:t>Duurzaamheid integreren: </a:t>
            </a:r>
            <a:r>
              <a:rPr lang="en-US" sz="2000" dirty="0" err="1"/>
              <a:t>Nadruk op </a:t>
            </a:r>
            <a:r>
              <a:rPr lang="en-US" sz="2000" dirty="0"/>
              <a:t>milieuvriendelijke praktijken in bedrijfsvoering en accommodaties.</a:t>
            </a:r>
          </a:p>
          <a:p>
            <a:pPr marL="342900" indent="-342900">
              <a:spcAft>
                <a:spcPts val="600"/>
              </a:spcAft>
              <a:buFont typeface="Wingdings" panose="05000000000000000000" pitchFamily="2" charset="2"/>
              <a:buChar char="v"/>
            </a:pPr>
            <a:r>
              <a:rPr lang="en-US" sz="2000" b="1" dirty="0"/>
              <a:t>Maak gebruik van lokale middelen: </a:t>
            </a:r>
            <a:r>
              <a:rPr lang="en-US" sz="2000" dirty="0"/>
              <a:t>werk samen met lokale gemeenschappen om authentieke, meeslepende ervaringen te bieden.</a:t>
            </a:r>
          </a:p>
          <a:p>
            <a:pPr marL="342900" indent="-342900">
              <a:spcAft>
                <a:spcPts val="600"/>
              </a:spcAft>
              <a:buFont typeface="Wingdings" panose="05000000000000000000" pitchFamily="2" charset="2"/>
              <a:buChar char="v"/>
            </a:pPr>
            <a:r>
              <a:rPr lang="en-US" sz="2000" b="1" dirty="0"/>
              <a:t>Milieu-educatie bevorderen: </a:t>
            </a:r>
            <a:r>
              <a:rPr lang="en-US" sz="2000" dirty="0"/>
              <a:t>Betrek gasten bij activiteiten die milieubehoud en duurzaamheid benadrukken.</a:t>
            </a:r>
            <a:endParaRPr lang="en-IE" sz="2000" dirty="0"/>
          </a:p>
          <a:p>
            <a:pPr>
              <a:spcAft>
                <a:spcPts val="600"/>
              </a:spcAft>
            </a:pPr>
            <a:endParaRPr lang="en-US" dirty="0"/>
          </a:p>
          <a:p>
            <a:endParaRPr lang="en-US" dirty="0"/>
          </a:p>
          <a:p>
            <a:pPr>
              <a:spcAft>
                <a:spcPts val="600"/>
              </a:spcAft>
            </a:pPr>
            <a:endParaRPr lang="en-US" dirty="0"/>
          </a:p>
        </p:txBody>
      </p:sp>
      <p:sp>
        <p:nvSpPr>
          <p:cNvPr id="5" name="Text Placeholder 6">
            <a:extLst>
              <a:ext uri="{FF2B5EF4-FFF2-40B4-BE49-F238E27FC236}">
                <a16:creationId xmlns:a16="http://schemas.microsoft.com/office/drawing/2014/main" id="{57C5A245-34E6-7B6B-445E-2B25F0C75488}"/>
              </a:ext>
            </a:extLst>
          </p:cNvPr>
          <p:cNvSpPr txBox="1">
            <a:spLocks/>
          </p:cNvSpPr>
          <p:nvPr/>
        </p:nvSpPr>
        <p:spPr>
          <a:xfrm>
            <a:off x="576891" y="2584434"/>
            <a:ext cx="2992103" cy="1049221"/>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4100" dirty="0"/>
              <a:t>Italië</a:t>
            </a:r>
          </a:p>
        </p:txBody>
      </p:sp>
      <p:pic>
        <p:nvPicPr>
          <p:cNvPr id="8" name="Picture 7">
            <a:extLst>
              <a:ext uri="{FF2B5EF4-FFF2-40B4-BE49-F238E27FC236}">
                <a16:creationId xmlns:a16="http://schemas.microsoft.com/office/drawing/2014/main" id="{B8CFE649-7C5D-92DD-682E-40148BFBF333}"/>
              </a:ext>
            </a:extLst>
          </p:cNvPr>
          <p:cNvPicPr>
            <a:picLocks noChangeAspect="1"/>
          </p:cNvPicPr>
          <p:nvPr/>
        </p:nvPicPr>
        <p:blipFill>
          <a:blip r:embed="rId4"/>
          <a:stretch>
            <a:fillRect/>
          </a:stretch>
        </p:blipFill>
        <p:spPr>
          <a:xfrm>
            <a:off x="401297" y="0"/>
            <a:ext cx="3254471" cy="2172411"/>
          </a:xfrm>
          <a:prstGeom prst="rect">
            <a:avLst/>
          </a:prstGeom>
        </p:spPr>
      </p:pic>
      <p:pic>
        <p:nvPicPr>
          <p:cNvPr id="13" name="Picture 12">
            <a:extLst>
              <a:ext uri="{FF2B5EF4-FFF2-40B4-BE49-F238E27FC236}">
                <a16:creationId xmlns:a16="http://schemas.microsoft.com/office/drawing/2014/main" id="{EDE43B3E-C412-FCE0-913B-32485636B579}"/>
              </a:ext>
            </a:extLst>
          </p:cNvPr>
          <p:cNvPicPr>
            <a:picLocks noChangeAspect="1"/>
          </p:cNvPicPr>
          <p:nvPr/>
        </p:nvPicPr>
        <p:blipFill>
          <a:blip r:embed="rId5"/>
          <a:stretch>
            <a:fillRect/>
          </a:stretch>
        </p:blipFill>
        <p:spPr>
          <a:xfrm>
            <a:off x="158149" y="4076699"/>
            <a:ext cx="3829585" cy="2557820"/>
          </a:xfrm>
          <a:prstGeom prst="flowChartConnector">
            <a:avLst/>
          </a:prstGeom>
        </p:spPr>
      </p:pic>
    </p:spTree>
    <p:extLst>
      <p:ext uri="{BB962C8B-B14F-4D97-AF65-F5344CB8AC3E}">
        <p14:creationId xmlns:p14="http://schemas.microsoft.com/office/powerpoint/2010/main" val="336651575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38E6F63-23C4-4439-80DF-1380B06C33FC}"/>
</file>

<file path=customXml/itemProps2.xml><?xml version="1.0" encoding="utf-8"?>
<ds:datastoreItem xmlns:ds="http://schemas.openxmlformats.org/officeDocument/2006/customXml" ds:itemID="{31AFF7F1-02BC-4935-920A-6CA602BFB089}"/>
</file>

<file path=customXml/itemProps3.xml><?xml version="1.0" encoding="utf-8"?>
<ds:datastoreItem xmlns:ds="http://schemas.openxmlformats.org/officeDocument/2006/customXml" ds:itemID="{86BD65DC-2EF7-41D5-95FF-877DF90BB156}"/>
</file>

<file path=docProps/app.xml><?xml version="1.0" encoding="utf-8"?>
<Properties xmlns="http://schemas.openxmlformats.org/officeDocument/2006/extended-properties" xmlns:vt="http://schemas.openxmlformats.org/officeDocument/2006/docPropsVTypes">
  <Template/>
  <TotalTime>13584</TotalTime>
  <Words>467</Words>
  <Application>Microsoft Office PowerPoint</Application>
  <PresentationFormat>Widescreen</PresentationFormat>
  <Paragraphs>30</Paragraphs>
  <Slides>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vt:i4>
      </vt:variant>
    </vt:vector>
  </HeadingPairs>
  <TitlesOfParts>
    <vt:vector size="11" baseType="lpstr">
      <vt:lpstr>Aptos</vt: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docId:389DA3E403654CEB9FA4D3B6F0A7975D</cp:keywords>
  <cp:lastModifiedBy>Radu Mihailescu</cp:lastModifiedBy>
  <cp:revision>563</cp:revision>
  <dcterms:created xsi:type="dcterms:W3CDTF">2020-10-14T13:32:04Z</dcterms:created>
  <dcterms:modified xsi:type="dcterms:W3CDTF">2026-02-11T16:28:26Z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