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1"/>
  </p:sldMasterIdLst>
  <p:notesMasterIdLst>
    <p:notesMasterId r:id="rId4"/>
  </p:notesMasterIdLst>
  <p:handoutMasterIdLst>
    <p:handoutMasterId r:id="rId5"/>
  </p:handoutMasterIdLst>
  <p:sldIdLst>
    <p:sldId id="6525" r:id="rId2"/>
    <p:sldId id="6465" r:id="rId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6751"/>
    <a:srgbClr val="494949"/>
    <a:srgbClr val="EC7C69"/>
    <a:srgbClr val="459597"/>
    <a:srgbClr val="3B7F81"/>
    <a:srgbClr val="00B0F0"/>
    <a:srgbClr val="B8DDDE"/>
    <a:srgbClr val="93CCCD"/>
    <a:srgbClr val="FBA63B"/>
    <a:srgbClr val="E54C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9310" autoAdjust="0"/>
    <p:restoredTop sz="95082"/>
  </p:normalViewPr>
  <p:slideViewPr>
    <p:cSldViewPr snapToGrid="0" snapToObjects="1">
      <p:cViewPr varScale="1">
        <p:scale>
          <a:sx n="104" d="100"/>
          <a:sy n="104" d="100"/>
        </p:scale>
        <p:origin x="120" y="25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81" d="100"/>
          <a:sy n="81" d="100"/>
        </p:scale>
        <p:origin x="3894"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13" Type="http://schemas.openxmlformats.org/officeDocument/2006/relationships/customXml" Target="../customXml/item3.xml"/><Relationship Id="rId3" Type="http://schemas.openxmlformats.org/officeDocument/2006/relationships/slide" Target="slides/slide2.xml"/><Relationship Id="rId7" Type="http://schemas.openxmlformats.org/officeDocument/2006/relationships/viewProps" Target="viewProps.xml"/><Relationship Id="rId12" Type="http://schemas.openxmlformats.org/officeDocument/2006/relationships/customXml" Target="../customXml/item2.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11" Type="http://schemas.openxmlformats.org/officeDocument/2006/relationships/customXml" Target="../customXml/item1.xml"/><Relationship Id="rId5" Type="http://schemas.openxmlformats.org/officeDocument/2006/relationships/handoutMaster" Target="handoutMasters/handoutMaster1.xml"/><Relationship Id="rId10" Type="http://schemas.microsoft.com/office/2016/11/relationships/changesInfo" Target="changesInfos/changesInfo1.xml"/><Relationship Id="rId4" Type="http://schemas.openxmlformats.org/officeDocument/2006/relationships/notesMaster" Target="notesMasters/notesMaster1.xml"/><Relationship Id="rId9"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du Mihailescu" userId="a6afa5e9-88c0-4259-a590-ad97794e2da2" providerId="ADAL" clId="{CEF68D3B-FAA4-44A8-A4DB-5A1902C1C89C}"/>
    <pc:docChg chg="modSld">
      <pc:chgData name="Radu Mihailescu" userId="a6afa5e9-88c0-4259-a590-ad97794e2da2" providerId="ADAL" clId="{CEF68D3B-FAA4-44A8-A4DB-5A1902C1C89C}" dt="2026-02-11T16:43:28.499" v="0" actId="1076"/>
      <pc:docMkLst>
        <pc:docMk/>
      </pc:docMkLst>
      <pc:sldChg chg="modSp mod">
        <pc:chgData name="Radu Mihailescu" userId="a6afa5e9-88c0-4259-a590-ad97794e2da2" providerId="ADAL" clId="{CEF68D3B-FAA4-44A8-A4DB-5A1902C1C89C}" dt="2026-02-11T16:43:28.499" v="0" actId="1076"/>
        <pc:sldMkLst>
          <pc:docMk/>
          <pc:sldMk cId="3174750284" sldId="6465"/>
        </pc:sldMkLst>
        <pc:spChg chg="mod">
          <ac:chgData name="Radu Mihailescu" userId="a6afa5e9-88c0-4259-a590-ad97794e2da2" providerId="ADAL" clId="{CEF68D3B-FAA4-44A8-A4DB-5A1902C1C89C}" dt="2026-02-11T16:43:28.499" v="0" actId="1076"/>
          <ac:spMkLst>
            <pc:docMk/>
            <pc:sldMk cId="3174750284" sldId="6465"/>
            <ac:spMk id="3" creationId="{FFB11922-CB8B-6034-6D3D-6DDC24483DFF}"/>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A4C3372-09BE-B65F-B7FD-66C875D9870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16F970EA-B511-9FA5-62B7-3F7B7C18C64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B1A9DEB-381B-4A36-ABC7-582DC87A984A}" type="datetimeFigureOut">
              <a:rPr lang="en-IE" smtClean="0"/>
              <a:t>11/02/2026</a:t>
            </a:fld>
            <a:endParaRPr lang="en-IE"/>
          </a:p>
        </p:txBody>
      </p:sp>
      <p:sp>
        <p:nvSpPr>
          <p:cNvPr id="4" name="Footer Placeholder 3">
            <a:extLst>
              <a:ext uri="{FF2B5EF4-FFF2-40B4-BE49-F238E27FC236}">
                <a16:creationId xmlns:a16="http://schemas.microsoft.com/office/drawing/2014/main" id="{150B8479-2282-73A0-E627-A963C7D6B21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DFC99AAF-8410-3CF5-2065-270E499A03E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01E97A1-82C9-49FE-B292-44EBB105242F}" type="slidenum">
              <a:rPr lang="en-IE" smtClean="0"/>
              <a:t>‹#›</a:t>
            </a:fld>
            <a:endParaRPr lang="en-IE"/>
          </a:p>
        </p:txBody>
      </p:sp>
    </p:spTree>
    <p:extLst>
      <p:ext uri="{BB962C8B-B14F-4D97-AF65-F5344CB8AC3E}">
        <p14:creationId xmlns:p14="http://schemas.microsoft.com/office/powerpoint/2010/main" val="14897914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2/11/2026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Klik om de hoofdtekststijlen te bewerken</a:t>
            </a:r>
          </a:p>
          <a:p>
            <a:pPr lvl="1"/>
            <a:r>
              <a:rPr lang="en-GB"/>
              <a:t>Tweede niveau</a:t>
            </a:r>
          </a:p>
          <a:p>
            <a:pPr lvl="2"/>
            <a:r>
              <a:rPr lang="en-GB"/>
              <a:t>Derde niveau</a:t>
            </a:r>
          </a:p>
          <a:p>
            <a:pPr lvl="3"/>
            <a:r>
              <a:rPr lang="en-GB"/>
              <a:t>Vierde niveau</a:t>
            </a:r>
          </a:p>
          <a:p>
            <a:pPr lvl="4"/>
            <a:r>
              <a:rPr lang="en-GB"/>
              <a:t>Vijfde niveau</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solidFill>
                <a:schemeClr val="bg1"/>
              </a:solidFill>
            </a:endParaRPr>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Epic Stays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dirty="0"/>
          </a:p>
        </p:txBody>
      </p:sp>
      <p:sp>
        <p:nvSpPr>
          <p:cNvPr id="11" name="Freeform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2998618" y="-2481419"/>
            <a:ext cx="6175269" cy="12192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Freeform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031532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02</a:t>
            </a:r>
          </a:p>
        </p:txBody>
      </p:sp>
      <p:sp>
        <p:nvSpPr>
          <p:cNvPr id="11" name="Freeform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Freeform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925235"/>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589569" y="-1017807"/>
            <a:ext cx="4009764"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Freeform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223593"/>
            <a:ext cx="6560312" cy="3473075"/>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925236"/>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9728968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74803" y="1994611"/>
            <a:ext cx="10614687"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74803" y="359776"/>
            <a:ext cx="10614687" cy="803654"/>
          </a:xfrm>
          <a:prstGeom prst="rect">
            <a:avLst/>
          </a:prstGeom>
        </p:spPr>
        <p:txBody>
          <a:bodyPr>
            <a:noAutofit/>
          </a:bodyPr>
          <a:lstStyle>
            <a:lvl1pPr marL="0" indent="0" algn="l">
              <a:lnSpc>
                <a:spcPct val="100000"/>
              </a:lnSpc>
              <a:spcBef>
                <a:spcPts val="0"/>
              </a:spcBef>
              <a:buNone/>
              <a:defRPr sz="2800" b="1" i="0">
                <a:solidFill>
                  <a:srgbClr val="459597"/>
                </a:solidFill>
                <a:latin typeface="+mn-lt"/>
              </a:defRPr>
            </a:lvl1pPr>
          </a:lstStyle>
          <a:p>
            <a:pPr lvl="0"/>
            <a:r>
              <a:rPr lang="en-US" dirty="0"/>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60949" y="1177194"/>
            <a:ext cx="10614687" cy="803654"/>
          </a:xfrm>
          <a:prstGeom prst="rect">
            <a:avLst/>
          </a:prstGeom>
        </p:spPr>
        <p:txBody>
          <a:bodyPr>
            <a:noAutofit/>
          </a:bodyPr>
          <a:lstStyle>
            <a:lvl1pPr marL="0" indent="0" algn="l">
              <a:lnSpc>
                <a:spcPct val="100000"/>
              </a:lnSpc>
              <a:spcBef>
                <a:spcPts val="0"/>
              </a:spcBef>
              <a:buNone/>
              <a:defRPr sz="24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41709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lvl="0"/>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999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196377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7904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spcAft>
                <a:spcPts val="600"/>
              </a:spcAft>
              <a:buNone/>
              <a:defRPr sz="2200" b="0" i="0" spc="0">
                <a:solidFill>
                  <a:srgbClr val="49494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99956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419105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2962016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0134561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7971864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5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427130436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1" y="532521"/>
            <a:ext cx="3790950" cy="2896479"/>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320397"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20397"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89294199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83289" y="0"/>
            <a:ext cx="6840000" cy="4758044"/>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dirty="0"/>
          </a:p>
        </p:txBody>
      </p:sp>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Photo/Text Slide 03">
    <p:spTree>
      <p:nvGrpSpPr>
        <p:cNvPr id="1" name=""/>
        <p:cNvGrpSpPr/>
        <p:nvPr/>
      </p:nvGrpSpPr>
      <p:grpSpPr>
        <a:xfrm>
          <a:off x="0" y="0"/>
          <a:ext cx="0" cy="0"/>
          <a:chOff x="0" y="0"/>
          <a:chExt cx="0" cy="0"/>
        </a:xfrm>
      </p:grpSpPr>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7089" y="257177"/>
            <a:ext cx="7575621" cy="4331221"/>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3673382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043783" y="-295306"/>
            <a:ext cx="3462496"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3485236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1" name="Freeform 30">
            <a:extLst>
              <a:ext uri="{FF2B5EF4-FFF2-40B4-BE49-F238E27FC236}">
                <a16:creationId xmlns:a16="http://schemas.microsoft.com/office/drawing/2014/main" id="{28A51C95-9D83-623E-DEE4-83954D3B5AE2}"/>
              </a:ext>
            </a:extLst>
          </p:cNvPr>
          <p:cNvSpPr/>
          <p:nvPr userDrawn="1"/>
        </p:nvSpPr>
        <p:spPr>
          <a:xfrm flipH="1">
            <a:off x="7210213" y="516552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5" name="Freeform 24">
            <a:extLst>
              <a:ext uri="{FF2B5EF4-FFF2-40B4-BE49-F238E27FC236}">
                <a16:creationId xmlns:a16="http://schemas.microsoft.com/office/drawing/2014/main" id="{FB9E3E15-2522-D9C7-47C3-415B63464703}"/>
              </a:ext>
            </a:extLst>
          </p:cNvPr>
          <p:cNvSpPr/>
          <p:nvPr userDrawn="1"/>
        </p:nvSpPr>
        <p:spPr>
          <a:xfrm>
            <a:off x="-39761" y="240524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object 3">
            <a:extLst>
              <a:ext uri="{FF2B5EF4-FFF2-40B4-BE49-F238E27FC236}">
                <a16:creationId xmlns:a16="http://schemas.microsoft.com/office/drawing/2014/main" id="{4EB31FB1-367A-D7AC-046D-9AAC71D3B7CA}"/>
              </a:ext>
            </a:extLst>
          </p:cNvPr>
          <p:cNvSpPr/>
          <p:nvPr userDrawn="1"/>
        </p:nvSpPr>
        <p:spPr>
          <a:xfrm>
            <a:off x="9232269" y="107690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0" name="Freeform 29">
            <a:extLst>
              <a:ext uri="{FF2B5EF4-FFF2-40B4-BE49-F238E27FC236}">
                <a16:creationId xmlns:a16="http://schemas.microsoft.com/office/drawing/2014/main" id="{E7A73EEE-7365-180F-BE9D-B8FD2CAD094B}"/>
              </a:ext>
            </a:extLst>
          </p:cNvPr>
          <p:cNvSpPr>
            <a:spLocks noGrp="1"/>
          </p:cNvSpPr>
          <p:nvPr>
            <p:ph type="pic" sz="quarter" idx="19"/>
          </p:nvPr>
        </p:nvSpPr>
        <p:spPr>
          <a:xfrm>
            <a:off x="5957002" y="130313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dirty="0"/>
          </a:p>
        </p:txBody>
      </p:sp>
      <p:sp>
        <p:nvSpPr>
          <p:cNvPr id="27" name="Text Placeholder 23">
            <a:extLst>
              <a:ext uri="{FF2B5EF4-FFF2-40B4-BE49-F238E27FC236}">
                <a16:creationId xmlns:a16="http://schemas.microsoft.com/office/drawing/2014/main" id="{74D6682C-F555-E900-9A32-F2E1975ABE2D}"/>
              </a:ext>
            </a:extLst>
          </p:cNvPr>
          <p:cNvSpPr>
            <a:spLocks noGrp="1"/>
          </p:cNvSpPr>
          <p:nvPr>
            <p:ph type="body" sz="quarter" idx="15" hasCustomPrompt="1"/>
          </p:nvPr>
        </p:nvSpPr>
        <p:spPr>
          <a:xfrm>
            <a:off x="553654" y="418556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dirty="0"/>
              <a:t>Epic Stays</a:t>
            </a:r>
          </a:p>
        </p:txBody>
      </p:sp>
      <p:sp>
        <p:nvSpPr>
          <p:cNvPr id="28" name="Text Placeholder 23">
            <a:extLst>
              <a:ext uri="{FF2B5EF4-FFF2-40B4-BE49-F238E27FC236}">
                <a16:creationId xmlns:a16="http://schemas.microsoft.com/office/drawing/2014/main" id="{A30E17E1-7F76-F9B6-EF94-0CA7B47A4BEC}"/>
              </a:ext>
            </a:extLst>
          </p:cNvPr>
          <p:cNvSpPr>
            <a:spLocks noGrp="1"/>
          </p:cNvSpPr>
          <p:nvPr>
            <p:ph type="body" sz="quarter" idx="16" hasCustomPrompt="1"/>
          </p:nvPr>
        </p:nvSpPr>
        <p:spPr>
          <a:xfrm>
            <a:off x="553654" y="356283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dirty="0"/>
              <a:t>Your guide to</a:t>
            </a:r>
          </a:p>
        </p:txBody>
      </p:sp>
      <p:sp>
        <p:nvSpPr>
          <p:cNvPr id="10" name="Text Placeholder 23">
            <a:extLst>
              <a:ext uri="{FF2B5EF4-FFF2-40B4-BE49-F238E27FC236}">
                <a16:creationId xmlns:a16="http://schemas.microsoft.com/office/drawing/2014/main" id="{C18B7723-77FE-5BC3-BCDF-3133F9EBDD75}"/>
              </a:ext>
            </a:extLst>
          </p:cNvPr>
          <p:cNvSpPr>
            <a:spLocks noGrp="1"/>
          </p:cNvSpPr>
          <p:nvPr>
            <p:ph type="body" sz="quarter" idx="17" hasCustomPrompt="1"/>
          </p:nvPr>
        </p:nvSpPr>
        <p:spPr>
          <a:xfrm>
            <a:off x="7210213" y="532049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dirty="0" err="1"/>
              <a:t>www.epicstays.eu</a:t>
            </a:r>
            <a:endParaRPr lang="en-US" dirty="0"/>
          </a:p>
        </p:txBody>
      </p:sp>
      <p:pic>
        <p:nvPicPr>
          <p:cNvPr id="2" name="Picture 1">
            <a:extLst>
              <a:ext uri="{FF2B5EF4-FFF2-40B4-BE49-F238E27FC236}">
                <a16:creationId xmlns:a16="http://schemas.microsoft.com/office/drawing/2014/main" id="{552D84C8-F650-72DA-C963-282BFA2B990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12" name="Picture 11" descr="Co-funded by the European Union logo in png for web usage">
            <a:extLst>
              <a:ext uri="{FF2B5EF4-FFF2-40B4-BE49-F238E27FC236}">
                <a16:creationId xmlns:a16="http://schemas.microsoft.com/office/drawing/2014/main" id="{F38FA00A-5536-10FA-7E69-F7497EB7BDB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14" name="Rectangle 13">
            <a:extLst>
              <a:ext uri="{FF2B5EF4-FFF2-40B4-BE49-F238E27FC236}">
                <a16:creationId xmlns:a16="http://schemas.microsoft.com/office/drawing/2014/main" id="{BC0EB9F1-D05A-E4B2-7B1D-EA4A4D249737}"/>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15" name="Group 14">
            <a:extLst>
              <a:ext uri="{FF2B5EF4-FFF2-40B4-BE49-F238E27FC236}">
                <a16:creationId xmlns:a16="http://schemas.microsoft.com/office/drawing/2014/main" id="{E74111D7-91B3-9D15-09A8-B071A5C3D6AB}"/>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11058133-DBC5-ACCD-E759-4C543DC4BECF}"/>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A323537A-72A2-78E1-E9E4-2D49E776E4A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
        <p:nvSpPr>
          <p:cNvPr id="19" name="Text Placeholder 23">
            <a:extLst>
              <a:ext uri="{FF2B5EF4-FFF2-40B4-BE49-F238E27FC236}">
                <a16:creationId xmlns:a16="http://schemas.microsoft.com/office/drawing/2014/main" id="{29538861-2B30-B1F1-C558-F20C42AC0A91}"/>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29256844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FBA63B"/>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33631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446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0960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57531829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650667" y="1421160"/>
            <a:ext cx="5481351" cy="3985341"/>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7469994" y="1917699"/>
            <a:ext cx="3710338" cy="249927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810530" y="6546433"/>
            <a:ext cx="371723" cy="257623"/>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8807529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E99CF2CF-252F-3C98-8370-182AEA23FA3C}"/>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BCE58870-5ECB-E7F6-23AE-2DCD281AACA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A912C181-762F-F0A0-77F9-36A40E6CB0BB}"/>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1" name="object 3">
            <a:extLst>
              <a:ext uri="{FF2B5EF4-FFF2-40B4-BE49-F238E27FC236}">
                <a16:creationId xmlns:a16="http://schemas.microsoft.com/office/drawing/2014/main" id="{129A9620-C0F4-CBC3-4970-ACD6FCC8D090}"/>
              </a:ext>
            </a:extLst>
          </p:cNvPr>
          <p:cNvSpPr/>
          <p:nvPr userDrawn="1"/>
        </p:nvSpPr>
        <p:spPr>
          <a:xfrm rot="16200000">
            <a:off x="9615266" y="515190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621276" y="5151904"/>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7624257" y="1895475"/>
            <a:ext cx="4071434" cy="4962525"/>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8325568" y="2306834"/>
            <a:ext cx="3028041" cy="4529737"/>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2092883" y="6565872"/>
            <a:ext cx="391443" cy="292128"/>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892931D4-5413-2541-04ED-8124FB232F81}"/>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CAD6D65B-EFA3-B983-2D37-588496A0C33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23">
            <a:extLst>
              <a:ext uri="{FF2B5EF4-FFF2-40B4-BE49-F238E27FC236}">
                <a16:creationId xmlns:a16="http://schemas.microsoft.com/office/drawing/2014/main" id="{D8318322-0D20-7ECE-CC2F-EABF1AE9F6C7}"/>
              </a:ext>
            </a:extLst>
          </p:cNvPr>
          <p:cNvSpPr>
            <a:spLocks noGrp="1"/>
          </p:cNvSpPr>
          <p:nvPr>
            <p:ph type="body" sz="quarter" idx="20"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dirty="0"/>
          </a:p>
          <a:p>
            <a:r>
              <a:rPr lang="en-US" dirty="0"/>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Freeform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7263AFD7-3BAB-8E0E-41DF-51372F40E69A}"/>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EDA3A190-F984-7B05-2392-6EE8C339C1FE}"/>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8" name="object 3">
            <a:extLst>
              <a:ext uri="{FF2B5EF4-FFF2-40B4-BE49-F238E27FC236}">
                <a16:creationId xmlns:a16="http://schemas.microsoft.com/office/drawing/2014/main" id="{DE86D902-E7B4-FF83-527C-1268935F12B0}"/>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 name="Freeform 3">
            <a:extLst>
              <a:ext uri="{FF2B5EF4-FFF2-40B4-BE49-F238E27FC236}">
                <a16:creationId xmlns:a16="http://schemas.microsoft.com/office/drawing/2014/main" id="{579DE3B8-3F5E-FF57-8203-9E6B4768F77A}"/>
              </a:ext>
            </a:extLst>
          </p:cNvPr>
          <p:cNvSpPr/>
          <p:nvPr userDrawn="1"/>
        </p:nvSpPr>
        <p:spPr>
          <a:xfrm>
            <a:off x="543033" y="2521170"/>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Text Placeholder 32">
            <a:extLst>
              <a:ext uri="{FF2B5EF4-FFF2-40B4-BE49-F238E27FC236}">
                <a16:creationId xmlns:a16="http://schemas.microsoft.com/office/drawing/2014/main" id="{5D6EE418-B1D3-0556-EDEE-628FB5891AE0}"/>
              </a:ext>
            </a:extLst>
          </p:cNvPr>
          <p:cNvSpPr>
            <a:spLocks noGrp="1"/>
          </p:cNvSpPr>
          <p:nvPr>
            <p:ph type="body" sz="quarter" idx="20" hasCustomPrompt="1"/>
          </p:nvPr>
        </p:nvSpPr>
        <p:spPr>
          <a:xfrm>
            <a:off x="1219971" y="3837402"/>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2A5E65B9-B032-EF49-8461-BFA65C53002D}"/>
              </a:ext>
            </a:extLst>
          </p:cNvPr>
          <p:cNvCxnSpPr>
            <a:cxnSpLocks/>
          </p:cNvCxnSpPr>
          <p:nvPr userDrawn="1"/>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Freeform 26">
            <a:extLst>
              <a:ext uri="{FF2B5EF4-FFF2-40B4-BE49-F238E27FC236}">
                <a16:creationId xmlns:a16="http://schemas.microsoft.com/office/drawing/2014/main" id="{071122C1-0DBA-21F0-E9AF-2E8EF0078FB4}"/>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3" name="Text Placeholder 23">
            <a:extLst>
              <a:ext uri="{FF2B5EF4-FFF2-40B4-BE49-F238E27FC236}">
                <a16:creationId xmlns:a16="http://schemas.microsoft.com/office/drawing/2014/main" id="{C1478FC6-3221-D38D-4BFA-101F85A70602}"/>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9" name="object 3">
            <a:extLst>
              <a:ext uri="{FF2B5EF4-FFF2-40B4-BE49-F238E27FC236}">
                <a16:creationId xmlns:a16="http://schemas.microsoft.com/office/drawing/2014/main" id="{F76A21AE-2578-2444-0FF1-A5BC33671349}"/>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30" name="Freeform 29">
            <a:extLst>
              <a:ext uri="{FF2B5EF4-FFF2-40B4-BE49-F238E27FC236}">
                <a16:creationId xmlns:a16="http://schemas.microsoft.com/office/drawing/2014/main" id="{321E9D60-3805-0000-1904-0B2C7E3B1550}"/>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FE9E71F1-AFF5-4371-3E21-CA16DF81BAB3}"/>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4" name="Text Placeholder 32">
            <a:extLst>
              <a:ext uri="{FF2B5EF4-FFF2-40B4-BE49-F238E27FC236}">
                <a16:creationId xmlns:a16="http://schemas.microsoft.com/office/drawing/2014/main" id="{594BAFA5-AC5D-D483-97BD-694FF4215BCB}"/>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36" name="Text Placeholder 32">
            <a:extLst>
              <a:ext uri="{FF2B5EF4-FFF2-40B4-BE49-F238E27FC236}">
                <a16:creationId xmlns:a16="http://schemas.microsoft.com/office/drawing/2014/main" id="{A354B995-A8AC-DDA0-B372-E8EA021210F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40" name="Text Placeholder 32">
            <a:extLst>
              <a:ext uri="{FF2B5EF4-FFF2-40B4-BE49-F238E27FC236}">
                <a16:creationId xmlns:a16="http://schemas.microsoft.com/office/drawing/2014/main" id="{0728D1F7-D9FD-69F6-1C0B-77B8401340A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41" name="Straight Connector 40">
            <a:extLst>
              <a:ext uri="{FF2B5EF4-FFF2-40B4-BE49-F238E27FC236}">
                <a16:creationId xmlns:a16="http://schemas.microsoft.com/office/drawing/2014/main" id="{91D6FE6B-A426-4D0D-01A3-BBD13DABA2A1}"/>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object 3">
            <a:extLst>
              <a:ext uri="{FF2B5EF4-FFF2-40B4-BE49-F238E27FC236}">
                <a16:creationId xmlns:a16="http://schemas.microsoft.com/office/drawing/2014/main" id="{188025B6-A722-4EA8-AE0E-2CF7CA414D65}"/>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5" name="Text Placeholder 32">
            <a:extLst>
              <a:ext uri="{FF2B5EF4-FFF2-40B4-BE49-F238E27FC236}">
                <a16:creationId xmlns:a16="http://schemas.microsoft.com/office/drawing/2014/main" id="{9198FEE8-44BD-0E36-3CE0-94BE53BC2BDA}"/>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46" name="Text Placeholder 32">
            <a:extLst>
              <a:ext uri="{FF2B5EF4-FFF2-40B4-BE49-F238E27FC236}">
                <a16:creationId xmlns:a16="http://schemas.microsoft.com/office/drawing/2014/main" id="{4AE00B4D-D121-2B75-3B44-FDE3DFE8E00D}"/>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54" name="Text Placeholder 32">
            <a:extLst>
              <a:ext uri="{FF2B5EF4-FFF2-40B4-BE49-F238E27FC236}">
                <a16:creationId xmlns:a16="http://schemas.microsoft.com/office/drawing/2014/main" id="{992D58FF-0AA7-C6FB-F16A-3AEEEBBAFC18}"/>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55" name="Straight Connector 54">
            <a:extLst>
              <a:ext uri="{FF2B5EF4-FFF2-40B4-BE49-F238E27FC236}">
                <a16:creationId xmlns:a16="http://schemas.microsoft.com/office/drawing/2014/main" id="{05A7438C-23BE-5C91-3161-445555F79406}"/>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Freeform 55">
            <a:extLst>
              <a:ext uri="{FF2B5EF4-FFF2-40B4-BE49-F238E27FC236}">
                <a16:creationId xmlns:a16="http://schemas.microsoft.com/office/drawing/2014/main" id="{BDA15F7A-A7A8-9191-1E86-0531DAF210A5}"/>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57" name="Text Placeholder 23">
            <a:extLst>
              <a:ext uri="{FF2B5EF4-FFF2-40B4-BE49-F238E27FC236}">
                <a16:creationId xmlns:a16="http://schemas.microsoft.com/office/drawing/2014/main" id="{03FEF671-AD38-449A-7146-320D75633A36}"/>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73" name="Text Placeholder 32">
            <a:extLst>
              <a:ext uri="{FF2B5EF4-FFF2-40B4-BE49-F238E27FC236}">
                <a16:creationId xmlns:a16="http://schemas.microsoft.com/office/drawing/2014/main" id="{445291E5-E8FB-06B9-3A8F-F924A72BC11E}"/>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0" name="Freeform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Freeform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 name="Freeform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dirty="0"/>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dirty="0" err="1"/>
              <a:t>www.epicstays.eu</a:t>
            </a:r>
            <a:endParaRPr lang="en-US" dirty="0"/>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48833"/>
            <a:ext cx="11122944" cy="5985342"/>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82CCCA"/>
          </a:solidFill>
          <a:ln w="3598" cap="flat">
            <a:noFill/>
            <a:prstDash val="solid"/>
            <a:miter/>
          </a:ln>
        </p:spPr>
        <p:txBody>
          <a:bodyPr rtlCol="0" anchor="ctr"/>
          <a:lstStyle/>
          <a:p>
            <a:endParaRPr lang="en-US" b="0" i="0" dirty="0">
              <a:latin typeface="Calibri" panose="020F0502020204030204" pitchFamily="34" charset="0"/>
            </a:endParaRP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10190900" cy="4671588"/>
          </a:xfrm>
          <a:prstGeom prst="rect">
            <a:avLst/>
          </a:prstGeom>
          <a:noFill/>
        </p:spPr>
        <p:txBody>
          <a:bodyPr/>
          <a:lstStyle>
            <a:lvl1pPr marL="0" indent="0">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Sub-heading</a:t>
            </a:r>
            <a:endParaRPr lang="en-US" dirty="0"/>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Project Overview</a:t>
            </a:r>
          </a:p>
        </p:txBody>
      </p:sp>
    </p:spTree>
    <p:extLst>
      <p:ext uri="{BB962C8B-B14F-4D97-AF65-F5344CB8AC3E}">
        <p14:creationId xmlns:p14="http://schemas.microsoft.com/office/powerpoint/2010/main" val="38857238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1B4A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Freeform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Freeform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Freeform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409520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08</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09</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8077"/>
            <a:ext cx="6185499" cy="6677827"/>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12897" y="79970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48193" y="79970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34600" y="1714697"/>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669896" y="1714697"/>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41179" y="2629684"/>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676475" y="2629684"/>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862882" y="3544672"/>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698178" y="3544672"/>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41179" y="445965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676475" y="445965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391777" y="640554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6" name="Freeform 5">
            <a:extLst>
              <a:ext uri="{FF2B5EF4-FFF2-40B4-BE49-F238E27FC236}">
                <a16:creationId xmlns:a16="http://schemas.microsoft.com/office/drawing/2014/main" id="{5339985B-2849-EA23-A37C-964C34A0E1CE}"/>
              </a:ext>
            </a:extLst>
          </p:cNvPr>
          <p:cNvSpPr>
            <a:spLocks noGrp="1"/>
          </p:cNvSpPr>
          <p:nvPr>
            <p:ph type="pic" sz="quarter" idx="41"/>
          </p:nvPr>
        </p:nvSpPr>
        <p:spPr>
          <a:xfrm>
            <a:off x="4229099" y="1658170"/>
            <a:ext cx="7122409" cy="5199830"/>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397787" y="640554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49323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0CD57FA-B3ED-4372-0D79-54D3FCF6B4E5}"/>
              </a:ext>
            </a:extLst>
          </p:cNvPr>
          <p:cNvSpPr/>
          <p:nvPr userDrawn="1"/>
        </p:nvSpPr>
        <p:spPr>
          <a:xfrm>
            <a:off x="9232269" y="600909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Freeform 6">
            <a:extLst>
              <a:ext uri="{FF2B5EF4-FFF2-40B4-BE49-F238E27FC236}">
                <a16:creationId xmlns:a16="http://schemas.microsoft.com/office/drawing/2014/main" id="{903C83E3-1DC4-31AF-AF62-B0BEC7B5CFF7}"/>
              </a:ext>
            </a:extLst>
          </p:cNvPr>
          <p:cNvSpPr/>
          <p:nvPr userDrawn="1"/>
        </p:nvSpPr>
        <p:spPr>
          <a:xfrm rot="16200000">
            <a:off x="973329" y="-521495"/>
            <a:ext cx="5254245" cy="7200902"/>
          </a:xfrm>
          <a:custGeom>
            <a:avLst/>
            <a:gdLst>
              <a:gd name="connsiteX0" fmla="*/ 5254245 w 5254245"/>
              <a:gd name="connsiteY0" fmla="*/ 0 h 7200902"/>
              <a:gd name="connsiteX1" fmla="*/ 5254245 w 5254245"/>
              <a:gd name="connsiteY1" fmla="*/ 1528764 h 7200902"/>
              <a:gd name="connsiteX2" fmla="*/ 5254245 w 5254245"/>
              <a:gd name="connsiteY2" fmla="*/ 2897574 h 7200902"/>
              <a:gd name="connsiteX3" fmla="*/ 5254245 w 5254245"/>
              <a:gd name="connsiteY3" fmla="*/ 3045624 h 7200902"/>
              <a:gd name="connsiteX4" fmla="*/ 5254245 w 5254245"/>
              <a:gd name="connsiteY4" fmla="*/ 4426338 h 7200902"/>
              <a:gd name="connsiteX5" fmla="*/ 5248763 w 5254245"/>
              <a:gd name="connsiteY5" fmla="*/ 4426338 h 7200902"/>
              <a:gd name="connsiteX6" fmla="*/ 5254245 w 5254245"/>
              <a:gd name="connsiteY6" fmla="*/ 4574389 h 7200902"/>
              <a:gd name="connsiteX7" fmla="*/ 2627122 w 5254245"/>
              <a:gd name="connsiteY7" fmla="*/ 7200902 h 7200902"/>
              <a:gd name="connsiteX8" fmla="*/ 0 w 5254245"/>
              <a:gd name="connsiteY8" fmla="*/ 4574389 h 7200902"/>
              <a:gd name="connsiteX9" fmla="*/ 5483 w 5254245"/>
              <a:gd name="connsiteY9" fmla="*/ 4426338 h 7200902"/>
              <a:gd name="connsiteX10" fmla="*/ 0 w 5254245"/>
              <a:gd name="connsiteY10" fmla="*/ 4426338 h 7200902"/>
              <a:gd name="connsiteX11" fmla="*/ 0 w 5254245"/>
              <a:gd name="connsiteY11" fmla="*/ 3045624 h 7200902"/>
              <a:gd name="connsiteX12" fmla="*/ 0 w 5254245"/>
              <a:gd name="connsiteY12" fmla="*/ 2897573 h 7200902"/>
              <a:gd name="connsiteX13" fmla="*/ 0 w 5254245"/>
              <a:gd name="connsiteY13" fmla="*/ 1528764 h 7200902"/>
              <a:gd name="connsiteX14" fmla="*/ 0 w 5254245"/>
              <a:gd name="connsiteY14" fmla="*/ 0 h 7200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54245" h="7200902">
                <a:moveTo>
                  <a:pt x="5254245" y="0"/>
                </a:moveTo>
                <a:lnTo>
                  <a:pt x="5254245" y="1528764"/>
                </a:lnTo>
                <a:lnTo>
                  <a:pt x="5254245" y="2897574"/>
                </a:lnTo>
                <a:lnTo>
                  <a:pt x="5254245" y="3045624"/>
                </a:lnTo>
                <a:lnTo>
                  <a:pt x="5254245" y="4426338"/>
                </a:lnTo>
                <a:lnTo>
                  <a:pt x="5248763" y="4426338"/>
                </a:lnTo>
                <a:cubicBezTo>
                  <a:pt x="5254245" y="4475688"/>
                  <a:pt x="5254245" y="4525040"/>
                  <a:pt x="5254245" y="4574389"/>
                </a:cubicBezTo>
                <a:cubicBezTo>
                  <a:pt x="5254245" y="6027472"/>
                  <a:pt x="4080543" y="7200902"/>
                  <a:pt x="2627122" y="7200902"/>
                </a:cubicBezTo>
                <a:cubicBezTo>
                  <a:pt x="1173705" y="7200902"/>
                  <a:pt x="0" y="6021985"/>
                  <a:pt x="0" y="4574389"/>
                </a:cubicBezTo>
                <a:cubicBezTo>
                  <a:pt x="0" y="4525040"/>
                  <a:pt x="0" y="4470204"/>
                  <a:pt x="5483" y="4426338"/>
                </a:cubicBezTo>
                <a:lnTo>
                  <a:pt x="0" y="4426338"/>
                </a:lnTo>
                <a:lnTo>
                  <a:pt x="0" y="3045624"/>
                </a:lnTo>
                <a:lnTo>
                  <a:pt x="0" y="2897573"/>
                </a:lnTo>
                <a:lnTo>
                  <a:pt x="0" y="1528764"/>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10" name="Freeform 9">
            <a:extLst>
              <a:ext uri="{FF2B5EF4-FFF2-40B4-BE49-F238E27FC236}">
                <a16:creationId xmlns:a16="http://schemas.microsoft.com/office/drawing/2014/main" id="{A263F50D-15C6-1DC5-D2E6-86D7C375F099}"/>
              </a:ext>
            </a:extLst>
          </p:cNvPr>
          <p:cNvSpPr>
            <a:spLocks noGrp="1"/>
          </p:cNvSpPr>
          <p:nvPr>
            <p:ph type="pic" sz="quarter" idx="19"/>
          </p:nvPr>
        </p:nvSpPr>
        <p:spPr>
          <a:xfrm>
            <a:off x="5631688" y="1678929"/>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5900026 w 6560312"/>
              <a:gd name="connsiteY5" fmla="*/ 0 h 4556399"/>
              <a:gd name="connsiteX6" fmla="*/ 6560312 w 6560312"/>
              <a:gd name="connsiteY6" fmla="*/ 0 h 4556399"/>
              <a:gd name="connsiteX7" fmla="*/ 6560312 w 6560312"/>
              <a:gd name="connsiteY7" fmla="*/ 4556399 h 4556399"/>
              <a:gd name="connsiteX8" fmla="*/ 6560277 w 6560312"/>
              <a:gd name="connsiteY8" fmla="*/ 4556399 h 4556399"/>
              <a:gd name="connsiteX9" fmla="*/ 6560277 w 6560312"/>
              <a:gd name="connsiteY9" fmla="*/ 4330169 h 4556399"/>
              <a:gd name="connsiteX10" fmla="*/ 3600581 w 6560312"/>
              <a:gd name="connsiteY10" fmla="*/ 4330169 h 4556399"/>
              <a:gd name="connsiteX11" fmla="*/ 3600581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5900026" y="0"/>
                </a:lnTo>
                <a:lnTo>
                  <a:pt x="6560312" y="0"/>
                </a:lnTo>
                <a:lnTo>
                  <a:pt x="6560312" y="4556399"/>
                </a:lnTo>
                <a:lnTo>
                  <a:pt x="6560277" y="4556399"/>
                </a:lnTo>
                <a:lnTo>
                  <a:pt x="6560277" y="4330169"/>
                </a:lnTo>
                <a:lnTo>
                  <a:pt x="3600581" y="4330169"/>
                </a:lnTo>
                <a:lnTo>
                  <a:pt x="3600581"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9" name="Text Placeholder 23">
            <a:extLst>
              <a:ext uri="{FF2B5EF4-FFF2-40B4-BE49-F238E27FC236}">
                <a16:creationId xmlns:a16="http://schemas.microsoft.com/office/drawing/2014/main" id="{CD1AABD4-D352-B498-D38C-114265E448CB}"/>
              </a:ext>
            </a:extLst>
          </p:cNvPr>
          <p:cNvSpPr>
            <a:spLocks noGrp="1"/>
          </p:cNvSpPr>
          <p:nvPr>
            <p:ph type="body" sz="quarter" idx="65" hasCustomPrompt="1"/>
          </p:nvPr>
        </p:nvSpPr>
        <p:spPr>
          <a:xfrm>
            <a:off x="9238279" y="600909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82694917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FDCA16B-9827-9A66-FECE-DFC1AFFDE0BE}"/>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9F52FBD6-8606-40F6-2E96-013C15645002}"/>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dirty="0"/>
          </a:p>
        </p:txBody>
      </p:sp>
      <p:sp>
        <p:nvSpPr>
          <p:cNvPr id="5" name="Rectangle 4">
            <a:extLst>
              <a:ext uri="{FF2B5EF4-FFF2-40B4-BE49-F238E27FC236}">
                <a16:creationId xmlns:a16="http://schemas.microsoft.com/office/drawing/2014/main" id="{FC10B21F-5F4D-48B2-BCDC-B559A07215EF}"/>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INNOVATIEVE TOERISTISCHE VERBLIJVEN ONTWERPEN</a:t>
            </a:r>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881" r:id="rId4"/>
    <p:sldLayoutId id="2147483888" r:id="rId5"/>
    <p:sldLayoutId id="2147483898" r:id="rId6"/>
    <p:sldLayoutId id="2147483842" r:id="rId7"/>
    <p:sldLayoutId id="2147483840" r:id="rId8"/>
    <p:sldLayoutId id="2147483880" r:id="rId9"/>
    <p:sldLayoutId id="2147483889" r:id="rId10"/>
    <p:sldLayoutId id="2147483861" r:id="rId11"/>
    <p:sldLayoutId id="2147483905" r:id="rId12"/>
    <p:sldLayoutId id="2147483890" r:id="rId13"/>
    <p:sldLayoutId id="2147483899" r:id="rId14"/>
    <p:sldLayoutId id="2147483923" r:id="rId15"/>
    <p:sldLayoutId id="2147483884" r:id="rId16"/>
    <p:sldLayoutId id="2147483841" r:id="rId17"/>
    <p:sldLayoutId id="2147483917" r:id="rId18"/>
    <p:sldLayoutId id="2147483918" r:id="rId19"/>
    <p:sldLayoutId id="2147483879" r:id="rId20"/>
    <p:sldLayoutId id="2147483913" r:id="rId21"/>
    <p:sldLayoutId id="2147483914" r:id="rId22"/>
    <p:sldLayoutId id="2147483906" r:id="rId23"/>
    <p:sldLayoutId id="2147483924" r:id="rId24"/>
    <p:sldLayoutId id="2147483907" r:id="rId25"/>
    <p:sldLayoutId id="2147483878" r:id="rId26"/>
    <p:sldLayoutId id="2147483915" r:id="rId27"/>
    <p:sldLayoutId id="2147483891" r:id="rId28"/>
    <p:sldLayoutId id="2147483925" r:id="rId29"/>
    <p:sldLayoutId id="2147483922" r:id="rId30"/>
    <p:sldLayoutId id="2147483921" r:id="rId31"/>
    <p:sldLayoutId id="2147483894" r:id="rId32"/>
    <p:sldLayoutId id="2147483916" r:id="rId33"/>
    <p:sldLayoutId id="2147483893" r:id="rId34"/>
    <p:sldLayoutId id="2147483895" r:id="rId35"/>
    <p:sldLayoutId id="2147483896" r:id="rId36"/>
    <p:sldLayoutId id="2147483900" r:id="rId37"/>
    <p:sldLayoutId id="2147483901" r:id="rId38"/>
    <p:sldLayoutId id="2147483902" r:id="rId39"/>
    <p:sldLayoutId id="2147483903" r:id="rId40"/>
    <p:sldLayoutId id="2147483904" r:id="rId41"/>
    <p:sldLayoutId id="2147483853" r:id="rId42"/>
    <p:sldLayoutId id="2147483912" r:id="rId4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hotel-hubertus.de/" TargetMode="External"/><Relationship Id="rId2" Type="http://schemas.openxmlformats.org/officeDocument/2006/relationships/image" Target="../media/image8.png"/><Relationship Id="rId1" Type="http://schemas.openxmlformats.org/officeDocument/2006/relationships/slideLayout" Target="../slideLayouts/slideLayout27.xml"/><Relationship Id="rId5" Type="http://schemas.openxmlformats.org/officeDocument/2006/relationships/hyperlink" Target="https://www.hotel-hubertus.de/nachhaltigkeit-hubertus" TargetMode="External"/><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hyperlink" Target="https://www.hotel-hubertus.de/" TargetMode="External"/><Relationship Id="rId7" Type="http://schemas.openxmlformats.org/officeDocument/2006/relationships/image" Target="../media/image3.png"/><Relationship Id="rId2" Type="http://schemas.openxmlformats.org/officeDocument/2006/relationships/hyperlink" Target="https://www.booking.com/hotel/de/hubertus-mountain-refugio-allgau.en-gb.html?aid=356980&amp;label=gog235jc-1FCAsoO0IgaHViZXJ0dXMtbW91bnRhaW4tcmVmdWdpby1hbGxnYXVIM1gDaGmIAQGYAQm4ARfIAQzYAQHoAQH4AQyIAgGoAgO4Apqy0cEGwAIB0gIkYWI3MzUwNzktOWQ3Yy00MTk2LTk4YzAtYzg1ZDE5ZjkxNTM22AIG4AIB&amp;sid=fc9292a8233ebebf1904eb1dfe6b8eec&amp;dest_id=-1743474&amp;dest_type=city&amp;dist=0&amp;group_adults=1&amp;group_children=0&amp;hapos=1&amp;hpos=1&amp;no_rooms=1&amp;req_adults=1&amp;req_children=0&amp;room1=A&amp;sb_price_type=total&amp;sr_order=popularity&amp;srepoch=1748261318&amp;srpvid=6f6c550d9236067a&amp;type=total&amp;ucfs=1&amp;" TargetMode="External"/><Relationship Id="rId1" Type="http://schemas.openxmlformats.org/officeDocument/2006/relationships/slideLayout" Target="../slideLayouts/slideLayout33.xml"/><Relationship Id="rId6" Type="http://schemas.openxmlformats.org/officeDocument/2006/relationships/hyperlink" Target="https://creativecommons.org/licenses/by-sa/4.0/?ref=chooser-v1" TargetMode="External"/><Relationship Id="rId5" Type="http://schemas.openxmlformats.org/officeDocument/2006/relationships/image" Target="../media/image2.png"/><Relationship Id="rId4"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F4C43D-1492-049F-56D6-DB2E9868F363}"/>
            </a:ext>
          </a:extLst>
        </p:cNvPr>
        <p:cNvGrpSpPr/>
        <p:nvPr/>
      </p:nvGrpSpPr>
      <p:grpSpPr>
        <a:xfrm>
          <a:off x="0" y="0"/>
          <a:ext cx="0" cy="0"/>
          <a:chOff x="0" y="0"/>
          <a:chExt cx="0" cy="0"/>
        </a:xfrm>
      </p:grpSpPr>
      <p:pic>
        <p:nvPicPr>
          <p:cNvPr id="11" name="Picture Placeholder 10" descr="A building with a pool and a lawn&#10;&#10;AI-generated content may be incorrect.">
            <a:extLst>
              <a:ext uri="{FF2B5EF4-FFF2-40B4-BE49-F238E27FC236}">
                <a16:creationId xmlns:a16="http://schemas.microsoft.com/office/drawing/2014/main" id="{39521EFE-2758-FF86-ED40-AC6CDA4DA118}"/>
              </a:ext>
            </a:extLst>
          </p:cNvPr>
          <p:cNvPicPr>
            <a:picLocks noGrp="1" noChangeAspect="1"/>
          </p:cNvPicPr>
          <p:nvPr>
            <p:ph type="pic" sz="quarter" idx="34"/>
          </p:nvPr>
        </p:nvPicPr>
        <p:blipFill>
          <a:blip r:embed="rId2"/>
          <a:srcRect t="3878" b="3878"/>
          <a:stretch>
            <a:fillRect/>
          </a:stretch>
        </p:blipFill>
        <p:spPr/>
      </p:pic>
      <p:sp>
        <p:nvSpPr>
          <p:cNvPr id="5" name="Text Placeholder 4">
            <a:extLst>
              <a:ext uri="{FF2B5EF4-FFF2-40B4-BE49-F238E27FC236}">
                <a16:creationId xmlns:a16="http://schemas.microsoft.com/office/drawing/2014/main" id="{D6567DFA-28D8-B541-1DA4-1262D2F865D4}"/>
              </a:ext>
            </a:extLst>
          </p:cNvPr>
          <p:cNvSpPr>
            <a:spLocks noGrp="1"/>
          </p:cNvSpPr>
          <p:nvPr>
            <p:ph type="body" sz="quarter" idx="21"/>
          </p:nvPr>
        </p:nvSpPr>
        <p:spPr>
          <a:xfrm>
            <a:off x="7805394" y="521611"/>
            <a:ext cx="3770236" cy="4050389"/>
          </a:xfrm>
        </p:spPr>
        <p:txBody>
          <a:bodyPr/>
          <a:lstStyle/>
          <a:p>
            <a:pPr>
              <a:lnSpc>
                <a:spcPts val="2340"/>
              </a:lnSpc>
            </a:pPr>
            <a:r>
              <a:rPr lang="en-US" sz="2200" b="1" dirty="0">
                <a:solidFill>
                  <a:srgbClr val="EC7C69"/>
                </a:solidFill>
              </a:rPr>
              <a:t>Accommodatietype:</a:t>
            </a:r>
          </a:p>
          <a:p>
            <a:pPr>
              <a:lnSpc>
                <a:spcPts val="2340"/>
              </a:lnSpc>
            </a:pPr>
            <a:r>
              <a:rPr lang="en-US" sz="2200" dirty="0">
                <a:solidFill>
                  <a:srgbClr val="414141"/>
                </a:solidFill>
              </a:rPr>
              <a:t>Change Maker Hotels – dit zijn de visionairs en pioniers van duurzame gastvrijheid in Duitsland, Oostenrijk en Zuid-Tirol.</a:t>
            </a:r>
          </a:p>
          <a:p>
            <a:pPr>
              <a:lnSpc>
                <a:spcPts val="2340"/>
              </a:lnSpc>
            </a:pPr>
            <a:endParaRPr lang="en-US" sz="2200" dirty="0">
              <a:solidFill>
                <a:srgbClr val="414141"/>
              </a:solidFill>
            </a:endParaRPr>
          </a:p>
          <a:p>
            <a:pPr>
              <a:lnSpc>
                <a:spcPts val="2340"/>
              </a:lnSpc>
            </a:pPr>
            <a:r>
              <a:rPr lang="en-US" sz="2200" dirty="0">
                <a:solidFill>
                  <a:srgbClr val="414141"/>
                </a:solidFill>
              </a:rPr>
              <a:t>De hotels en hun eigenaren bieden vakantieoplossingen voor mensen die tijdens het reizen steeds meer aandacht hebben voor het klimaat, de natuur en mensen, en die duurzaam en bewust willen reizen.</a:t>
            </a:r>
            <a:endParaRPr lang="en-US" sz="2200" i="1" dirty="0">
              <a:solidFill>
                <a:srgbClr val="414141"/>
              </a:solidFill>
            </a:endParaRPr>
          </a:p>
          <a:p>
            <a:pPr>
              <a:lnSpc>
                <a:spcPts val="2340"/>
              </a:lnSpc>
            </a:pPr>
            <a:endParaRPr lang="en-US" sz="2200" dirty="0">
              <a:solidFill>
                <a:srgbClr val="414141"/>
              </a:solidFill>
            </a:endParaRPr>
          </a:p>
          <a:p>
            <a:pPr>
              <a:lnSpc>
                <a:spcPts val="2340"/>
              </a:lnSpc>
            </a:pPr>
            <a:endParaRPr lang="en-US" sz="2200" i="1" dirty="0">
              <a:solidFill>
                <a:srgbClr val="414141"/>
              </a:solidFill>
            </a:endParaRPr>
          </a:p>
        </p:txBody>
      </p:sp>
      <p:sp>
        <p:nvSpPr>
          <p:cNvPr id="6" name="Text Placeholder 5">
            <a:extLst>
              <a:ext uri="{FF2B5EF4-FFF2-40B4-BE49-F238E27FC236}">
                <a16:creationId xmlns:a16="http://schemas.microsoft.com/office/drawing/2014/main" id="{B52A04F5-1F75-6DF9-4787-55ED669C0998}"/>
              </a:ext>
            </a:extLst>
          </p:cNvPr>
          <p:cNvSpPr>
            <a:spLocks noGrp="1"/>
          </p:cNvSpPr>
          <p:nvPr>
            <p:ph type="body" sz="quarter" idx="66"/>
          </p:nvPr>
        </p:nvSpPr>
        <p:spPr>
          <a:xfrm>
            <a:off x="0" y="295382"/>
            <a:ext cx="3394129" cy="452458"/>
          </a:xfrm>
          <a:solidFill>
            <a:srgbClr val="459597"/>
          </a:solidFill>
        </p:spPr>
        <p:txBody>
          <a:bodyPr/>
          <a:lstStyle/>
          <a:p>
            <a:pPr algn="ctr"/>
            <a:r>
              <a:rPr lang="en-GB" sz="1200" dirty="0">
                <a:hlinkClick r:id="rId3">
                  <a:extLst>
                    <a:ext uri="{A12FA001-AC4F-418D-AE19-62706E023703}">
                      <ahyp:hlinkClr xmlns:ahyp="http://schemas.microsoft.com/office/drawing/2018/hyperlinkcolor" val="tx"/>
                    </a:ext>
                  </a:extLst>
                </a:hlinkClick>
              </a:rPr>
              <a:t>https://www.hotel-hubertus.de</a:t>
            </a:r>
            <a:r>
              <a:rPr lang="en-GB" sz="1200" dirty="0"/>
              <a:t> </a:t>
            </a:r>
          </a:p>
        </p:txBody>
      </p:sp>
      <p:sp>
        <p:nvSpPr>
          <p:cNvPr id="3" name="Text Placeholder 2">
            <a:extLst>
              <a:ext uri="{FF2B5EF4-FFF2-40B4-BE49-F238E27FC236}">
                <a16:creationId xmlns:a16="http://schemas.microsoft.com/office/drawing/2014/main" id="{488F4A94-BCD4-2797-3F7D-1E0121ECB7E6}"/>
              </a:ext>
            </a:extLst>
          </p:cNvPr>
          <p:cNvSpPr>
            <a:spLocks noGrp="1"/>
          </p:cNvSpPr>
          <p:nvPr>
            <p:ph type="body" sz="quarter" idx="18"/>
          </p:nvPr>
        </p:nvSpPr>
        <p:spPr>
          <a:xfrm>
            <a:off x="533583" y="4830498"/>
            <a:ext cx="2975564" cy="1049221"/>
          </a:xfrm>
          <a:prstGeom prst="rect">
            <a:avLst/>
          </a:prstGeom>
        </p:spPr>
        <p:txBody>
          <a:bodyPr/>
          <a:lstStyle/>
          <a:p>
            <a:r>
              <a:rPr lang="en-US" dirty="0"/>
              <a:t>Hubertus Mountain Refugio </a:t>
            </a:r>
            <a:r>
              <a:rPr lang="en-US" dirty="0" err="1"/>
              <a:t>Allgäu</a:t>
            </a:r>
            <a:r>
              <a:rPr lang="en-US" dirty="0"/>
              <a:t>, Duitsland </a:t>
            </a:r>
          </a:p>
        </p:txBody>
      </p:sp>
      <p:sp>
        <p:nvSpPr>
          <p:cNvPr id="4" name="Text Placeholder 3">
            <a:extLst>
              <a:ext uri="{FF2B5EF4-FFF2-40B4-BE49-F238E27FC236}">
                <a16:creationId xmlns:a16="http://schemas.microsoft.com/office/drawing/2014/main" id="{FC76CE66-93DE-F341-34F3-EB7EDDAC985A}"/>
              </a:ext>
            </a:extLst>
          </p:cNvPr>
          <p:cNvSpPr>
            <a:spLocks noGrp="1"/>
          </p:cNvSpPr>
          <p:nvPr>
            <p:ph type="body" sz="quarter" idx="19"/>
          </p:nvPr>
        </p:nvSpPr>
        <p:spPr>
          <a:xfrm>
            <a:off x="616370" y="3985017"/>
            <a:ext cx="3097791" cy="385564"/>
          </a:xfrm>
          <a:prstGeom prst="rect">
            <a:avLst/>
          </a:prstGeom>
        </p:spPr>
        <p:txBody>
          <a:bodyPr/>
          <a:lstStyle/>
          <a:p>
            <a:r>
              <a:rPr lang="en-GB" dirty="0"/>
              <a:t>Casestudy</a:t>
            </a:r>
          </a:p>
        </p:txBody>
      </p:sp>
      <p:sp>
        <p:nvSpPr>
          <p:cNvPr id="27" name="Slide Number Placeholder 5">
            <a:extLst>
              <a:ext uri="{FF2B5EF4-FFF2-40B4-BE49-F238E27FC236}">
                <a16:creationId xmlns:a16="http://schemas.microsoft.com/office/drawing/2014/main" id="{626A0EC5-389F-FC0C-B7EC-4D07CA344AA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a:t>
            </a:fld>
            <a:endParaRPr lang="fr-CA" sz="1200" dirty="0"/>
          </a:p>
        </p:txBody>
      </p:sp>
      <p:pic>
        <p:nvPicPr>
          <p:cNvPr id="12" name="Picture 11">
            <a:extLst>
              <a:ext uri="{FF2B5EF4-FFF2-40B4-BE49-F238E27FC236}">
                <a16:creationId xmlns:a16="http://schemas.microsoft.com/office/drawing/2014/main" id="{1AC20655-19DE-1807-DDDD-E86F8DE158F4}"/>
              </a:ext>
            </a:extLst>
          </p:cNvPr>
          <p:cNvPicPr>
            <a:picLocks noChangeAspect="1"/>
          </p:cNvPicPr>
          <p:nvPr/>
        </p:nvPicPr>
        <p:blipFill>
          <a:blip r:embed="rId4">
            <a:biLevel thresh="25000"/>
            <a:alphaModFix amt="45000"/>
            <a:extLst>
              <a:ext uri="{28A0092B-C50C-407E-A947-70E740481C1C}">
                <a14:useLocalDpi xmlns:a14="http://schemas.microsoft.com/office/drawing/2010/main" val="0"/>
              </a:ext>
            </a:extLst>
          </a:blip>
          <a:srcRect l="53155" t="-1" r="5047" b="49903"/>
          <a:stretch/>
        </p:blipFill>
        <p:spPr>
          <a:xfrm>
            <a:off x="1784997" y="4302557"/>
            <a:ext cx="3580276" cy="2659133"/>
          </a:xfrm>
          <a:prstGeom prst="rect">
            <a:avLst/>
          </a:prstGeom>
        </p:spPr>
      </p:pic>
      <p:sp>
        <p:nvSpPr>
          <p:cNvPr id="14" name="TextBox 13">
            <a:extLst>
              <a:ext uri="{FF2B5EF4-FFF2-40B4-BE49-F238E27FC236}">
                <a16:creationId xmlns:a16="http://schemas.microsoft.com/office/drawing/2014/main" id="{F0C78374-B52D-00CB-56DD-4A940DBDD5EF}"/>
              </a:ext>
            </a:extLst>
          </p:cNvPr>
          <p:cNvSpPr txBox="1"/>
          <p:nvPr/>
        </p:nvSpPr>
        <p:spPr>
          <a:xfrm>
            <a:off x="4937289" y="4995666"/>
            <a:ext cx="6094428" cy="1272913"/>
          </a:xfrm>
          <a:prstGeom prst="rect">
            <a:avLst/>
          </a:prstGeom>
          <a:noFill/>
        </p:spPr>
        <p:txBody>
          <a:bodyPr wrap="square">
            <a:spAutoFit/>
          </a:bodyPr>
          <a:lstStyle/>
          <a:p>
            <a:pPr>
              <a:lnSpc>
                <a:spcPts val="2340"/>
              </a:lnSpc>
            </a:pPr>
            <a:r>
              <a:rPr lang="en-US" sz="2200" b="1" dirty="0">
                <a:solidFill>
                  <a:srgbClr val="EC7C69"/>
                </a:solidFill>
                <a:hlinkClick r:id="rId5">
                  <a:extLst>
                    <a:ext uri="{A12FA001-AC4F-418D-AE19-62706E023703}">
                      <ahyp:hlinkClr xmlns:ahyp="http://schemas.microsoft.com/office/drawing/2018/hyperlinkcolor" val="tx"/>
                    </a:ext>
                  </a:extLst>
                </a:hlinkClick>
              </a:rPr>
              <a:t>Duurzaamheid</a:t>
            </a:r>
            <a:r>
              <a:rPr lang="en-US" sz="2200" b="1" cap="all" dirty="0">
                <a:solidFill>
                  <a:srgbClr val="EC7C69"/>
                </a:solidFill>
              </a:rPr>
              <a:t> </a:t>
            </a:r>
          </a:p>
          <a:p>
            <a:pPr>
              <a:lnSpc>
                <a:spcPts val="2340"/>
              </a:lnSpc>
            </a:pPr>
            <a:r>
              <a:rPr lang="en-US" sz="2200" b="1" cap="all" dirty="0"/>
              <a:t>GEVEN. EN NEMEN. </a:t>
            </a:r>
            <a:r>
              <a:rPr lang="en-US" sz="2200" i="1" dirty="0">
                <a:solidFill>
                  <a:srgbClr val="494949"/>
                </a:solidFill>
              </a:rPr>
              <a:t>Dat is het leidende principe van ons denken hier in de bergen. Want alleen in een harmonieuze gemeenschap kan iedereen profiteren.</a:t>
            </a:r>
            <a:endParaRPr lang="en-US" sz="2200" dirty="0">
              <a:solidFill>
                <a:srgbClr val="494949"/>
              </a:solidFill>
            </a:endParaRPr>
          </a:p>
        </p:txBody>
      </p:sp>
    </p:spTree>
    <p:extLst>
      <p:ext uri="{BB962C8B-B14F-4D97-AF65-F5344CB8AC3E}">
        <p14:creationId xmlns:p14="http://schemas.microsoft.com/office/powerpoint/2010/main" val="24690162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a:extLst>
              <a:ext uri="{FF2B5EF4-FFF2-40B4-BE49-F238E27FC236}">
                <a16:creationId xmlns:a16="http://schemas.microsoft.com/office/drawing/2014/main" id="{03368421-194B-B833-0C32-4230BBAE45E9}"/>
              </a:ext>
            </a:extLst>
          </p:cNvPr>
          <p:cNvSpPr>
            <a:spLocks noGrp="1"/>
          </p:cNvSpPr>
          <p:nvPr>
            <p:ph type="body" sz="quarter" idx="18"/>
          </p:nvPr>
        </p:nvSpPr>
        <p:spPr>
          <a:xfrm>
            <a:off x="834734" y="1526575"/>
            <a:ext cx="6266567" cy="3499183"/>
          </a:xfrm>
        </p:spPr>
        <p:txBody>
          <a:bodyPr/>
          <a:lstStyle/>
          <a:p>
            <a:pPr>
              <a:spcAft>
                <a:spcPts val="1200"/>
              </a:spcAft>
            </a:pPr>
            <a:r>
              <a:rPr lang="en-US" sz="2000" dirty="0">
                <a:solidFill>
                  <a:srgbClr val="E96751"/>
                </a:solidFill>
                <a:hlinkClick r:id="rId2">
                  <a:extLst>
                    <a:ext uri="{A12FA001-AC4F-418D-AE19-62706E023703}">
                      <ahyp:hlinkClr xmlns:ahyp="http://schemas.microsoft.com/office/drawing/2018/hyperlinkcolor" val="tx"/>
                    </a:ext>
                  </a:extLst>
                </a:hlinkClick>
              </a:rPr>
              <a:t>Hubertus Mountain Refugio </a:t>
            </a:r>
            <a:r>
              <a:rPr lang="en-US" sz="2000" dirty="0" err="1">
                <a:solidFill>
                  <a:srgbClr val="E96751"/>
                </a:solidFill>
                <a:hlinkClick r:id="rId2">
                  <a:extLst>
                    <a:ext uri="{A12FA001-AC4F-418D-AE19-62706E023703}">
                      <ahyp:hlinkClr xmlns:ahyp="http://schemas.microsoft.com/office/drawing/2018/hyperlinkcolor" val="tx"/>
                    </a:ext>
                  </a:extLst>
                </a:hlinkClick>
              </a:rPr>
              <a:t>Allgäu</a:t>
            </a:r>
            <a:r>
              <a:rPr lang="en-US" sz="2000" dirty="0">
                <a:solidFill>
                  <a:srgbClr val="E96751"/>
                </a:solidFill>
                <a:hlinkClick r:id="rId2">
                  <a:extLst>
                    <a:ext uri="{A12FA001-AC4F-418D-AE19-62706E023703}">
                      <ahyp:hlinkClr xmlns:ahyp="http://schemas.microsoft.com/office/drawing/2018/hyperlinkcolor" val="tx"/>
                    </a:ext>
                  </a:extLst>
                </a:hlinkClick>
              </a:rPr>
              <a:t>, Duitsland, </a:t>
            </a:r>
            <a:r>
              <a:rPr lang="en-US" sz="2000" dirty="0"/>
              <a:t>heeft niet alleen bijgedragen aan de aantrekkelijkheid van de regio voor toeristen, maar ook de plattelandseconomie </a:t>
            </a:r>
            <a:r>
              <a:rPr lang="en-US" sz="2000" dirty="0" err="1"/>
              <a:t>nieuw leven ingeblazen</a:t>
            </a:r>
            <a:r>
              <a:rPr lang="en-US" sz="2000" dirty="0"/>
              <a:t>. </a:t>
            </a:r>
          </a:p>
          <a:p>
            <a:pPr>
              <a:spcAft>
                <a:spcPts val="1200"/>
              </a:spcAft>
            </a:pPr>
            <a:r>
              <a:rPr lang="en-US" sz="2000" dirty="0"/>
              <a:t>Meer dan</a:t>
            </a:r>
            <a:r>
              <a:rPr lang="en-US" sz="2000" b="1" dirty="0"/>
              <a:t> 70% van de werknemers woont binnen twee </a:t>
            </a:r>
            <a:r>
              <a:rPr lang="en-US" sz="2000" b="1" dirty="0" err="1"/>
              <a:t>kilometer </a:t>
            </a:r>
            <a:r>
              <a:rPr lang="en-US" sz="2000" dirty="0"/>
              <a:t>van het hotel. De aanwezigheid van het hotel </a:t>
            </a:r>
            <a:r>
              <a:rPr lang="en-US" sz="2000" b="1" dirty="0"/>
              <a:t>ondersteunt de lokale economie </a:t>
            </a:r>
            <a:r>
              <a:rPr lang="en-US" sz="2000" dirty="0"/>
              <a:t>en draagt bij aan de </a:t>
            </a:r>
            <a:r>
              <a:rPr lang="en-US" sz="2000" b="1" dirty="0"/>
              <a:t>vitaliteit van het dorp. </a:t>
            </a:r>
            <a:r>
              <a:rPr lang="en-US" sz="2000" dirty="0"/>
              <a:t>De stad leeft voornamelijk van het toerisme. </a:t>
            </a:r>
          </a:p>
          <a:p>
            <a:pPr>
              <a:spcAft>
                <a:spcPts val="1200"/>
              </a:spcAft>
            </a:pPr>
            <a:r>
              <a:rPr lang="en-US" sz="2000" dirty="0"/>
              <a:t>Het is van existentieel belang voor de gemeenschap van </a:t>
            </a:r>
            <a:r>
              <a:rPr lang="en-US" sz="2000" dirty="0" err="1"/>
              <a:t>Balderschwang</a:t>
            </a:r>
            <a:r>
              <a:rPr lang="en-US" sz="2000" dirty="0"/>
              <a:t>. Het familiebedrijf HUBERTUS breidt zijn ervaringen uit naar de lokale economie en biedt gasten de mogelijkheid om het dorp </a:t>
            </a:r>
            <a:r>
              <a:rPr lang="en-US" sz="2000" dirty="0" err="1"/>
              <a:t>Allgäu </a:t>
            </a:r>
            <a:r>
              <a:rPr lang="en-US" sz="2000" dirty="0"/>
              <a:t>en de natuur te ervaren, of het nu gaat om wandelen, bergbeklimmen of wintersport. </a:t>
            </a:r>
          </a:p>
        </p:txBody>
      </p:sp>
      <p:sp>
        <p:nvSpPr>
          <p:cNvPr id="12" name="Text Placeholder 11">
            <a:extLst>
              <a:ext uri="{FF2B5EF4-FFF2-40B4-BE49-F238E27FC236}">
                <a16:creationId xmlns:a16="http://schemas.microsoft.com/office/drawing/2014/main" id="{7BB4F8CD-A1AD-3142-2F24-8987742A4F0C}"/>
              </a:ext>
            </a:extLst>
          </p:cNvPr>
          <p:cNvSpPr>
            <a:spLocks noGrp="1"/>
          </p:cNvSpPr>
          <p:nvPr>
            <p:ph type="body" sz="quarter" idx="19"/>
          </p:nvPr>
        </p:nvSpPr>
        <p:spPr>
          <a:xfrm>
            <a:off x="834734" y="285752"/>
            <a:ext cx="11060443" cy="803654"/>
          </a:xfrm>
        </p:spPr>
        <p:txBody>
          <a:bodyPr/>
          <a:lstStyle/>
          <a:p>
            <a:r>
              <a:rPr lang="en-IE" dirty="0">
                <a:solidFill>
                  <a:srgbClr val="E96751"/>
                </a:solidFill>
              </a:rPr>
              <a:t>Casestudy: </a:t>
            </a:r>
            <a:r>
              <a:rPr lang="en-IE" dirty="0">
                <a:solidFill>
                  <a:srgbClr val="3B7F81"/>
                </a:solidFill>
                <a:hlinkClick r:id="rId3">
                  <a:extLst>
                    <a:ext uri="{A12FA001-AC4F-418D-AE19-62706E023703}">
                      <ahyp:hlinkClr xmlns:ahyp="http://schemas.microsoft.com/office/drawing/2018/hyperlinkcolor" val="tx"/>
                    </a:ext>
                  </a:extLst>
                </a:hlinkClick>
              </a:rPr>
              <a:t>Hubertus Mountain Refugio </a:t>
            </a:r>
            <a:r>
              <a:rPr lang="en-IE" dirty="0" err="1">
                <a:solidFill>
                  <a:srgbClr val="3B7F81"/>
                </a:solidFill>
                <a:hlinkClick r:id="rId3">
                  <a:extLst>
                    <a:ext uri="{A12FA001-AC4F-418D-AE19-62706E023703}">
                      <ahyp:hlinkClr xmlns:ahyp="http://schemas.microsoft.com/office/drawing/2018/hyperlinkcolor" val="tx"/>
                    </a:ext>
                  </a:extLst>
                </a:hlinkClick>
              </a:rPr>
              <a:t>Allgäu</a:t>
            </a:r>
            <a:r>
              <a:rPr lang="en-IE" dirty="0">
                <a:solidFill>
                  <a:srgbClr val="3B7F81"/>
                </a:solidFill>
                <a:hlinkClick r:id="rId3">
                  <a:extLst>
                    <a:ext uri="{A12FA001-AC4F-418D-AE19-62706E023703}">
                      <ahyp:hlinkClr xmlns:ahyp="http://schemas.microsoft.com/office/drawing/2018/hyperlinkcolor" val="tx"/>
                    </a:ext>
                  </a:extLst>
                </a:hlinkClick>
              </a:rPr>
              <a:t>, Duitsland </a:t>
            </a:r>
            <a:endParaRPr lang="en-IE" dirty="0">
              <a:solidFill>
                <a:srgbClr val="3B7F81"/>
              </a:solidFill>
            </a:endParaRPr>
          </a:p>
          <a:p>
            <a:r>
              <a:rPr lang="en-IE" b="0" dirty="0"/>
              <a:t>Revitalisering van de lokale economie en vergroting van de aantrekkelijkheid van de bestemming</a:t>
            </a:r>
          </a:p>
        </p:txBody>
      </p:sp>
      <p:sp>
        <p:nvSpPr>
          <p:cNvPr id="13" name="object 3">
            <a:extLst>
              <a:ext uri="{FF2B5EF4-FFF2-40B4-BE49-F238E27FC236}">
                <a16:creationId xmlns:a16="http://schemas.microsoft.com/office/drawing/2014/main" id="{0B98BB15-36D8-AB9F-8C0D-5FC77D734CF5}"/>
              </a:ext>
            </a:extLst>
          </p:cNvPr>
          <p:cNvSpPr/>
          <p:nvPr/>
        </p:nvSpPr>
        <p:spPr>
          <a:xfrm>
            <a:off x="7572170" y="5117874"/>
            <a:ext cx="36171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sz="1600" dirty="0">
              <a:solidFill>
                <a:schemeClr val="bg1"/>
              </a:solidFill>
            </a:endParaRPr>
          </a:p>
        </p:txBody>
      </p:sp>
      <p:sp>
        <p:nvSpPr>
          <p:cNvPr id="14" name="Text Placeholder 23">
            <a:extLst>
              <a:ext uri="{FF2B5EF4-FFF2-40B4-BE49-F238E27FC236}">
                <a16:creationId xmlns:a16="http://schemas.microsoft.com/office/drawing/2014/main" id="{84BC1840-9AB3-1DF5-D29D-1574E457F723}"/>
              </a:ext>
            </a:extLst>
          </p:cNvPr>
          <p:cNvSpPr txBox="1">
            <a:spLocks/>
          </p:cNvSpPr>
          <p:nvPr/>
        </p:nvSpPr>
        <p:spPr>
          <a:xfrm>
            <a:off x="7578180" y="5117875"/>
            <a:ext cx="3609772" cy="452458"/>
          </a:xfrm>
          <a:prstGeom prst="rect">
            <a:avLst/>
          </a:prstGeom>
        </p:spPr>
        <p:txBody>
          <a:bodyPr anchor="ctr">
            <a:no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dirty="0">
                <a:latin typeface="+mn-lt"/>
                <a:hlinkClick r:id="rId3">
                  <a:extLst>
                    <a:ext uri="{A12FA001-AC4F-418D-AE19-62706E023703}">
                      <ahyp:hlinkClr xmlns:ahyp="http://schemas.microsoft.com/office/drawing/2018/hyperlinkcolor" val="tx"/>
                    </a:ext>
                  </a:extLst>
                </a:hlinkClick>
              </a:rPr>
              <a:t>Websitehttps://www.hotel-hubertus.de/</a:t>
            </a:r>
            <a:r>
              <a:rPr lang="en-US" sz="1600" dirty="0">
                <a:latin typeface="+mn-lt"/>
              </a:rPr>
              <a:t> </a:t>
            </a:r>
          </a:p>
        </p:txBody>
      </p:sp>
      <p:pic>
        <p:nvPicPr>
          <p:cNvPr id="1026" name="Picture 2" descr="a wooden building on the water next to some buildings at HUBERTUS Mountain Refugio Allgäu in Balderschwang">
            <a:extLst>
              <a:ext uri="{FF2B5EF4-FFF2-40B4-BE49-F238E27FC236}">
                <a16:creationId xmlns:a16="http://schemas.microsoft.com/office/drawing/2014/main" id="{B04691CB-8212-2D80-94E9-4D29C03B53D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69994" y="1836675"/>
            <a:ext cx="3887272" cy="2590315"/>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descr="Co-funded by the European Union logo in png for web usage">
            <a:extLst>
              <a:ext uri="{FF2B5EF4-FFF2-40B4-BE49-F238E27FC236}">
                <a16:creationId xmlns:a16="http://schemas.microsoft.com/office/drawing/2014/main" id="{CC8A2758-6431-45BB-8F32-E0FD83B8697D}"/>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968825" y="6478813"/>
            <a:ext cx="1530819" cy="319792"/>
          </a:xfrm>
          <a:prstGeom prst="rect">
            <a:avLst/>
          </a:prstGeom>
          <a:noFill/>
          <a:ln>
            <a:noFill/>
          </a:ln>
        </p:spPr>
      </p:pic>
      <p:sp>
        <p:nvSpPr>
          <p:cNvPr id="3" name="Rectangle 2">
            <a:extLst>
              <a:ext uri="{FF2B5EF4-FFF2-40B4-BE49-F238E27FC236}">
                <a16:creationId xmlns:a16="http://schemas.microsoft.com/office/drawing/2014/main" id="{FFB11922-CB8B-6034-6D3D-6DDC24483DFF}"/>
              </a:ext>
            </a:extLst>
          </p:cNvPr>
          <p:cNvSpPr/>
          <p:nvPr/>
        </p:nvSpPr>
        <p:spPr>
          <a:xfrm>
            <a:off x="6499644" y="6352957"/>
            <a:ext cx="5121982" cy="438582"/>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ts val="880"/>
              </a:lnSpc>
            </a:pPr>
            <a:r>
              <a:rPr lang="en-US" sz="800" dirty="0">
                <a:solidFill>
                  <a:schemeClr val="tx1"/>
                </a:solidFill>
                <a:latin typeface="+mj-lt"/>
              </a:rPr>
              <a:t>Gefinancierd door de Europese Unie. De geuite standpunten en meningen zijn echter uitsluitend die van de auteur(s) en geven niet noodzakelijkerwijs de standpunten van de Europese Unie of het Europees Uitvoerend Agentschap voor onderwijs en cultuur (EACEA) weer. De Europese Unie en het EACEA kunnen hiervoor niet verantwoordelijk worden gehouden.</a:t>
            </a:r>
          </a:p>
        </p:txBody>
      </p:sp>
      <p:grpSp>
        <p:nvGrpSpPr>
          <p:cNvPr id="4" name="Group 3">
            <a:extLst>
              <a:ext uri="{FF2B5EF4-FFF2-40B4-BE49-F238E27FC236}">
                <a16:creationId xmlns:a16="http://schemas.microsoft.com/office/drawing/2014/main" id="{E89D60FC-4430-CE64-1F97-06F606A77B10}"/>
              </a:ext>
            </a:extLst>
          </p:cNvPr>
          <p:cNvGrpSpPr/>
          <p:nvPr/>
        </p:nvGrpSpPr>
        <p:grpSpPr>
          <a:xfrm>
            <a:off x="10534221" y="5623785"/>
            <a:ext cx="1307461" cy="742180"/>
            <a:chOff x="340586" y="8789227"/>
            <a:chExt cx="1307461" cy="742180"/>
          </a:xfrm>
        </p:grpSpPr>
        <p:sp>
          <p:nvSpPr>
            <p:cNvPr id="5" name="Rectangle 4">
              <a:extLst>
                <a:ext uri="{FF2B5EF4-FFF2-40B4-BE49-F238E27FC236}">
                  <a16:creationId xmlns:a16="http://schemas.microsoft.com/office/drawing/2014/main" id="{0687138F-A702-B99E-89C9-E42A03E725D3}"/>
                </a:ext>
              </a:extLst>
            </p:cNvPr>
            <p:cNvSpPr/>
            <p:nvPr/>
          </p:nvSpPr>
          <p:spPr>
            <a:xfrm>
              <a:off x="340586" y="8789227"/>
              <a:ext cx="1307461" cy="369332"/>
            </a:xfrm>
            <a:prstGeom prst="rect">
              <a:avLst/>
            </a:prstGeom>
          </p:spPr>
          <p:txBody>
            <a:bodyPr wrap="square"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r>
                <a:rPr lang="en-US" sz="900" b="1" dirty="0">
                  <a:solidFill>
                    <a:schemeClr val="tx1"/>
                  </a:solidFill>
                  <a:latin typeface="+mj-lt"/>
                </a:rPr>
                <a:t>EPIC STAYS heeft een licentie </a:t>
              </a:r>
            </a:p>
            <a:p>
              <a:pPr algn="just"/>
              <a:r>
                <a:rPr lang="en-US" sz="900" b="1" dirty="0">
                  <a:solidFill>
                    <a:schemeClr val="tx1"/>
                  </a:solidFill>
                  <a:latin typeface="+mj-lt"/>
                </a:rPr>
                <a:t>onder </a:t>
              </a:r>
              <a:r>
                <a:rPr lang="en-US" sz="900" b="1" dirty="0">
                  <a:solidFill>
                    <a:srgbClr val="459597"/>
                  </a:solidFill>
                  <a:latin typeface="+mj-lt"/>
                  <a:hlinkClick r:id="rId6">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6" name="Picture 5">
              <a:extLst>
                <a:ext uri="{FF2B5EF4-FFF2-40B4-BE49-F238E27FC236}">
                  <a16:creationId xmlns:a16="http://schemas.microsoft.com/office/drawing/2014/main" id="{F1022059-DDDE-A41D-6751-7F6D50BE0DD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174750284"/>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6EC2A733B751B4A9BD302BA2F24F71D" ma:contentTypeVersion="16" ma:contentTypeDescription="Create a new document." ma:contentTypeScope="" ma:versionID="9419557d0d05647896247c76f8082c84">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8bb00514f3168b1377ce5798e928eabc"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F9620BEE-D187-4D81-9BAB-3B74BCE14EE0}"/>
</file>

<file path=customXml/itemProps2.xml><?xml version="1.0" encoding="utf-8"?>
<ds:datastoreItem xmlns:ds="http://schemas.openxmlformats.org/officeDocument/2006/customXml" ds:itemID="{041156E0-607C-49B2-AA10-7CC5645590D3}"/>
</file>

<file path=customXml/itemProps3.xml><?xml version="1.0" encoding="utf-8"?>
<ds:datastoreItem xmlns:ds="http://schemas.openxmlformats.org/officeDocument/2006/customXml" ds:itemID="{216429C7-3994-409D-A7D5-36943629C5DA}"/>
</file>

<file path=docProps/app.xml><?xml version="1.0" encoding="utf-8"?>
<Properties xmlns="http://schemas.openxmlformats.org/officeDocument/2006/extended-properties" xmlns:vt="http://schemas.openxmlformats.org/officeDocument/2006/docPropsVTypes">
  <TotalTime>14557</TotalTime>
  <Words>314</Words>
  <Application>Microsoft Office PowerPoint</Application>
  <PresentationFormat>Widescreen</PresentationFormat>
  <Paragraphs>19</Paragraphs>
  <Slides>2</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vt:i4>
      </vt:variant>
    </vt:vector>
  </HeadingPairs>
  <TitlesOfParts>
    <vt:vector size="9" baseType="lpstr">
      <vt:lpstr>Aptos</vt:lpstr>
      <vt:lpstr>Arial</vt:lpstr>
      <vt:lpstr>Calibri</vt:lpstr>
      <vt:lpstr>Montserrat</vt:lpstr>
      <vt:lpstr>Montserrat Light</vt:lpstr>
      <vt:lpstr>Verdana</vt:lpstr>
      <vt:lpstr>Office Theme</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docId:71E207706B2BC5A664ECB17922BB5600</cp:keywords>
  <cp:lastModifiedBy>Radu Mihailescu</cp:lastModifiedBy>
  <cp:revision>415</cp:revision>
  <dcterms:created xsi:type="dcterms:W3CDTF">2020-10-14T13:32:04Z</dcterms:created>
  <dcterms:modified xsi:type="dcterms:W3CDTF">2026-02-11T16:43:30Z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ies>
</file>