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0"/>
  </p:notesMasterIdLst>
  <p:handoutMasterIdLst>
    <p:handoutMasterId r:id="rId41"/>
  </p:handoutMasterIdLst>
  <p:sldIdLst>
    <p:sldId id="1389" r:id="rId5"/>
    <p:sldId id="257" r:id="rId6"/>
    <p:sldId id="1403" r:id="rId7"/>
    <p:sldId id="1576" r:id="rId8"/>
    <p:sldId id="715" r:id="rId9"/>
    <p:sldId id="1577" r:id="rId10"/>
    <p:sldId id="1422" r:id="rId11"/>
    <p:sldId id="1488" r:id="rId12"/>
    <p:sldId id="1593" r:id="rId13"/>
    <p:sldId id="268" r:id="rId14"/>
    <p:sldId id="1609" r:id="rId15"/>
    <p:sldId id="1400" r:id="rId16"/>
    <p:sldId id="1584" r:id="rId17"/>
    <p:sldId id="1594" r:id="rId18"/>
    <p:sldId id="1595" r:id="rId19"/>
    <p:sldId id="1596" r:id="rId20"/>
    <p:sldId id="1597" r:id="rId21"/>
    <p:sldId id="1598" r:id="rId22"/>
    <p:sldId id="1599" r:id="rId23"/>
    <p:sldId id="1600" r:id="rId24"/>
    <p:sldId id="1590" r:id="rId25"/>
    <p:sldId id="1606" r:id="rId26"/>
    <p:sldId id="1404" r:id="rId27"/>
    <p:sldId id="1478" r:id="rId28"/>
    <p:sldId id="1588" r:id="rId29"/>
    <p:sldId id="1589" r:id="rId30"/>
    <p:sldId id="1607" r:id="rId31"/>
    <p:sldId id="1604" r:id="rId32"/>
    <p:sldId id="1608" r:id="rId33"/>
    <p:sldId id="1489" r:id="rId34"/>
    <p:sldId id="1585" r:id="rId35"/>
    <p:sldId id="1586" r:id="rId36"/>
    <p:sldId id="1399" r:id="rId37"/>
    <p:sldId id="1587" r:id="rId38"/>
    <p:sldId id="1402" r:id="rId39"/>
  </p:sldIdLst>
  <p:sldSz cx="7775575" cy="10907713"/>
  <p:notesSz cx="6797675" cy="9929813"/>
  <p:defaultTextStyle>
    <a:defPPr>
      <a:defRPr lang="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7D6D1E-1627-C361-10E7-F5411C5295C7}" name="Kjartan Bollason - HOL" initials="KH" userId="S::kjartan@holar.is::1445eabb-cb7d-4a40-93f8-3a9d43ef6b96" providerId="AD"/>
  <p188:author id="{3A646A2A-5463-31BB-24B8-887E45DDAF69}" name="Orla Casey" initials="OC" userId="S::orla@momentumconsulting.ie::ee9f56f0-43a2-47ae-a5b8-d4a7d2f5cec3" providerId="AD"/>
  <p188:author id="{CDEE7B43-E15E-DDBC-E647-F7CDA4D2A392}" name="Catriona.Murphy" initials="Ca" userId="S::catriona.murphy_tus.ie#ext#@reiknistofnun.onmicrosoft.com::8b535ec4-35cb-43c7-9541-bb97663a9aec" providerId="AD"/>
  <p188:author id="{7CAADE7B-0596-6B4D-7283-206E085B6C0A}" name="Tatjana Klakočar" initials="TK" userId="S::tatjana.klakocar_vsgt.si#ext#@reiknistofnun.onmicrosoft.com::4f4c5361-8ee0-4fa0-89aa-f4c6bf1f5c1b" providerId="AD"/>
  <p188:author id="{B7FB2F86-5C14-4A5B-6A72-9A2396CAAED2}" name="Kjartan Bollason" initials="KB" userId="f11355c3228dd10e" providerId="Windows Live"/>
  <p188:author id="{A9EC3BDA-669E-5F0A-F046-E8D167BBA893}" name="Yi Yu" initials="YY" userId="S::yi.yu@tus.ie::6d1f11a7-2b95-4221-98c7-7e3830619cf6" providerId="AD"/>
  <p188:author id="{2F5770EA-9B05-F903-8097-135F1979FDD1}" name="Noelle OConnor" initials="NO" userId="S::noelle.oconnor@tus.ie::b17087ed-ef77-483a-8bab-d7904b9d24ed" providerId="AD"/>
  <p188:author id="{19CC73F2-73AD-D8C9-02BA-2DEC22ED58B2}" name="Catriona Murphy" initials="CM" userId="S::catriona.murphy@tus.ie::50de1f5d-d37b-4c65-86ef-6d98a70961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00"/>
    <a:srgbClr val="EC7C69"/>
    <a:srgbClr val="459597"/>
    <a:srgbClr val="D9D521"/>
    <a:srgbClr val="F1B749"/>
    <a:srgbClr val="2D2C29"/>
    <a:srgbClr val="9AD1FF"/>
    <a:srgbClr val="D01F34"/>
    <a:srgbClr val="5D5952"/>
    <a:srgbClr val="C6C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3186" y="90"/>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u Mihailescu" userId="a6afa5e9-88c0-4259-a590-ad97794e2da2" providerId="ADAL" clId="{CEF68D3B-FAA4-44A8-A4DB-5A1902C1C89C}"/>
    <pc:docChg chg="modSld">
      <pc:chgData name="Radu Mihailescu" userId="a6afa5e9-88c0-4259-a590-ad97794e2da2" providerId="ADAL" clId="{CEF68D3B-FAA4-44A8-A4DB-5A1902C1C89C}" dt="2026-02-11T15:24:15.238" v="5" actId="1076"/>
      <pc:docMkLst>
        <pc:docMk/>
      </pc:docMkLst>
      <pc:sldChg chg="modSp mod">
        <pc:chgData name="Radu Mihailescu" userId="a6afa5e9-88c0-4259-a590-ad97794e2da2" providerId="ADAL" clId="{CEF68D3B-FAA4-44A8-A4DB-5A1902C1C89C}" dt="2026-02-11T15:20:00.121" v="2" actId="1076"/>
        <pc:sldMkLst>
          <pc:docMk/>
          <pc:sldMk cId="1538236853" sldId="257"/>
        </pc:sldMkLst>
        <pc:spChg chg="mod">
          <ac:chgData name="Radu Mihailescu" userId="a6afa5e9-88c0-4259-a590-ad97794e2da2" providerId="ADAL" clId="{CEF68D3B-FAA4-44A8-A4DB-5A1902C1C89C}" dt="2026-02-11T15:20:00.121" v="2" actId="1076"/>
          <ac:spMkLst>
            <pc:docMk/>
            <pc:sldMk cId="1538236853" sldId="257"/>
            <ac:spMk id="18" creationId="{F63F3581-181C-EF44-BA65-6C15A4FEE75C}"/>
          </ac:spMkLst>
        </pc:spChg>
      </pc:sldChg>
      <pc:sldChg chg="modSp mod">
        <pc:chgData name="Radu Mihailescu" userId="a6afa5e9-88c0-4259-a590-ad97794e2da2" providerId="ADAL" clId="{CEF68D3B-FAA4-44A8-A4DB-5A1902C1C89C}" dt="2026-02-11T15:19:50.408" v="1" actId="1076"/>
        <pc:sldMkLst>
          <pc:docMk/>
          <pc:sldMk cId="721419025" sldId="1389"/>
        </pc:sldMkLst>
        <pc:spChg chg="mod">
          <ac:chgData name="Radu Mihailescu" userId="a6afa5e9-88c0-4259-a590-ad97794e2da2" providerId="ADAL" clId="{CEF68D3B-FAA4-44A8-A4DB-5A1902C1C89C}" dt="2026-02-11T15:19:50.408" v="1" actId="1076"/>
          <ac:spMkLst>
            <pc:docMk/>
            <pc:sldMk cId="721419025" sldId="1389"/>
            <ac:spMk id="16" creationId="{9B7A3313-7BEE-E7CE-158A-DB225DE032C2}"/>
          </ac:spMkLst>
        </pc:spChg>
      </pc:sldChg>
      <pc:sldChg chg="modSp mod">
        <pc:chgData name="Radu Mihailescu" userId="a6afa5e9-88c0-4259-a590-ad97794e2da2" providerId="ADAL" clId="{CEF68D3B-FAA4-44A8-A4DB-5A1902C1C89C}" dt="2026-02-11T15:19:39" v="0" actId="1076"/>
        <pc:sldMkLst>
          <pc:docMk/>
          <pc:sldMk cId="2191526302" sldId="1478"/>
        </pc:sldMkLst>
        <pc:graphicFrameChg chg="mod">
          <ac:chgData name="Radu Mihailescu" userId="a6afa5e9-88c0-4259-a590-ad97794e2da2" providerId="ADAL" clId="{CEF68D3B-FAA4-44A8-A4DB-5A1902C1C89C}" dt="2026-02-11T15:19:39" v="0" actId="1076"/>
          <ac:graphicFrameMkLst>
            <pc:docMk/>
            <pc:sldMk cId="2191526302" sldId="1478"/>
            <ac:graphicFrameMk id="9" creationId="{279E7E57-ECB7-45ED-9D2B-A1BA920F1D2E}"/>
          </ac:graphicFrameMkLst>
        </pc:graphicFrameChg>
      </pc:sldChg>
      <pc:sldChg chg="modSp mod">
        <pc:chgData name="Radu Mihailescu" userId="a6afa5e9-88c0-4259-a590-ad97794e2da2" providerId="ADAL" clId="{CEF68D3B-FAA4-44A8-A4DB-5A1902C1C89C}" dt="2026-02-11T15:23:58.865" v="3" actId="1076"/>
        <pc:sldMkLst>
          <pc:docMk/>
          <pc:sldMk cId="2964890228" sldId="1576"/>
        </pc:sldMkLst>
        <pc:spChg chg="mod">
          <ac:chgData name="Radu Mihailescu" userId="a6afa5e9-88c0-4259-a590-ad97794e2da2" providerId="ADAL" clId="{CEF68D3B-FAA4-44A8-A4DB-5A1902C1C89C}" dt="2026-02-11T15:23:58.865" v="3" actId="1076"/>
          <ac:spMkLst>
            <pc:docMk/>
            <pc:sldMk cId="2964890228" sldId="1576"/>
            <ac:spMk id="16" creationId="{3F333D53-F5E2-0A68-8CC6-3378E40300D4}"/>
          </ac:spMkLst>
        </pc:spChg>
      </pc:sldChg>
      <pc:sldChg chg="modSp mod">
        <pc:chgData name="Radu Mihailescu" userId="a6afa5e9-88c0-4259-a590-ad97794e2da2" providerId="ADAL" clId="{CEF68D3B-FAA4-44A8-A4DB-5A1902C1C89C}" dt="2026-02-11T15:24:15.238" v="5" actId="1076"/>
        <pc:sldMkLst>
          <pc:docMk/>
          <pc:sldMk cId="1943156857" sldId="1600"/>
        </pc:sldMkLst>
        <pc:spChg chg="mod">
          <ac:chgData name="Radu Mihailescu" userId="a6afa5e9-88c0-4259-a590-ad97794e2da2" providerId="ADAL" clId="{CEF68D3B-FAA4-44A8-A4DB-5A1902C1C89C}" dt="2026-02-11T15:24:15.238" v="5" actId="1076"/>
          <ac:spMkLst>
            <pc:docMk/>
            <pc:sldMk cId="1943156857" sldId="1600"/>
            <ac:spMk id="28" creationId="{9A061416-C2EE-2E00-1F64-EF37239339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2026-02-11</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2026-02-11</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499343D-6115-ABF3-5659-683D6F8A904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678AEBFC-818C-91A8-A3EE-669866F4B1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43C211D6-04DA-9339-97B9-76C79E6CE955}"/>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4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D7B59164-CFDA-81EE-FEE8-D074C87B45B0}"/>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E8370E21-2F9F-22B1-D91E-B578D9EE88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5D757B95-730D-1755-E027-12E49F1ED45C}"/>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13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82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0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365FA82-22D4-8008-14AB-81C93F3E48E2}"/>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AC987222-6ECC-590F-EFF6-68BEC1B026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26B83A4C-A35D-4C20-C625-25F371FDE894}"/>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9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8F31565E-92DC-3142-2856-E777912DB89B}"/>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DBF7429E-2151-3520-0BD7-EE1804BC9D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FDAB5AC2-EEB6-CB3A-82A8-5542AFBB643E}"/>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90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E86587EC-8256-44EC-7244-FD8BDDB6A269}"/>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FF609EE4-4E7E-EFE7-E5AD-E6C791191B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096F9516-C559-1F20-4B33-9DE82A746333}"/>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82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03.01.2023</a:t>
            </a:r>
            <a:endParaRPr lang="en-US"/>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sub-heading</a:t>
            </a:r>
            <a:endParaRPr lang="en-US"/>
          </a:p>
          <a:p>
            <a:pPr lvl="0"/>
            <a:endParaRPr lang="en-US"/>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27074" y="2248482"/>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ISSUE 1 |</a:t>
            </a:r>
            <a:endParaRPr lang="en-US"/>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908104"/>
            <a:ext cx="5329197" cy="6038704"/>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62711" y="568711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a:t>
            </a:r>
            <a:endParaRPr lang="en-US"/>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94874" y="5677102"/>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62711" y="628730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2</a:t>
            </a:r>
            <a:endParaRPr lang="en-US"/>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94874" y="6287111"/>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62711" y="688749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3</a:t>
            </a:r>
            <a:endParaRPr lang="en-US"/>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94874" y="689712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62711" y="748768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4</a:t>
            </a:r>
            <a:endParaRPr lang="en-US"/>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94874" y="750712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62711" y="808787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5</a:t>
            </a:r>
            <a:endParaRPr lang="en-US"/>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94874" y="811713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62711" y="868806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6</a:t>
            </a:r>
            <a:endParaRPr lang="en-US"/>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94874" y="872714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55019" y="4827606"/>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What’s Inside…</a:t>
            </a:r>
            <a:endParaRPr lang="en-US"/>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46211" y="6198331"/>
            <a:ext cx="3811659" cy="3027371"/>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7"/>
            <a:ext cx="3945817" cy="542704"/>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20393" y="9532023"/>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1531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Tree>
    <p:extLst>
      <p:ext uri="{BB962C8B-B14F-4D97-AF65-F5344CB8AC3E}">
        <p14:creationId xmlns:p14="http://schemas.microsoft.com/office/powerpoint/2010/main" val="172973473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97611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437541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Slide - 2 columns">
  <p:cSld name="Text Slide - 2 columns">
    <p:spTree>
      <p:nvGrpSpPr>
        <p:cNvPr id="1" name="Shape 74"/>
        <p:cNvGrpSpPr/>
        <p:nvPr/>
      </p:nvGrpSpPr>
      <p:grpSpPr>
        <a:xfrm>
          <a:off x="0" y="0"/>
          <a:ext cx="0" cy="0"/>
          <a:chOff x="0" y="0"/>
          <a:chExt cx="0" cy="0"/>
        </a:xfrm>
      </p:grpSpPr>
      <p:sp>
        <p:nvSpPr>
          <p:cNvPr id="75" name="Google Shape;75;p30"/>
          <p:cNvSpPr txBox="1">
            <a:spLocks noGrp="1"/>
          </p:cNvSpPr>
          <p:nvPr>
            <p:ph type="body" idx="1"/>
          </p:nvPr>
        </p:nvSpPr>
        <p:spPr>
          <a:xfrm>
            <a:off x="544828" y="922006"/>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305C6F"/>
              </a:buClr>
              <a:buSzPts val="2900"/>
              <a:buNone/>
              <a:defRPr sz="2959" b="1" i="0">
                <a:solidFill>
                  <a:srgbClr val="305C6F"/>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6" name="Google Shape;76;p30"/>
          <p:cNvSpPr/>
          <p:nvPr/>
        </p:nvSpPr>
        <p:spPr>
          <a:xfrm>
            <a:off x="1015624" y="0"/>
            <a:ext cx="5744325" cy="306501"/>
          </a:xfrm>
          <a:custGeom>
            <a:avLst/>
            <a:gdLst/>
            <a:ahLst/>
            <a:cxnLst/>
            <a:rect l="l" t="t" r="r" b="b"/>
            <a:pathLst>
              <a:path w="10372477" h="4977432" extrusionOk="0">
                <a:moveTo>
                  <a:pt x="0" y="0"/>
                </a:moveTo>
                <a:lnTo>
                  <a:pt x="10372477" y="0"/>
                </a:lnTo>
                <a:lnTo>
                  <a:pt x="10372477" y="4977432"/>
                </a:lnTo>
                <a:lnTo>
                  <a:pt x="0" y="4977432"/>
                </a:lnTo>
                <a:lnTo>
                  <a:pt x="0" y="0"/>
                </a:lnTo>
                <a:close/>
              </a:path>
            </a:pathLst>
          </a:custGeom>
          <a:solidFill>
            <a:srgbClr val="7C946D"/>
          </a:solidFill>
          <a:ln>
            <a:noFill/>
          </a:ln>
        </p:spPr>
        <p:txBody>
          <a:bodyPr spcFirstLastPara="1" wrap="square" lIns="148362" tIns="74168" rIns="148362" bIns="74168" anchor="t" anchorCtr="0">
            <a:noAutofit/>
          </a:bodyPr>
          <a:lstStyle/>
          <a:p>
            <a:pPr marL="0" marR="0" lvl="0" indent="0" algn="ctr" rtl="0">
              <a:spcBef>
                <a:spcPts val="0"/>
              </a:spcBef>
              <a:spcAft>
                <a:spcPts val="0"/>
              </a:spcAft>
              <a:buNone/>
            </a:pPr>
            <a:endParaRPr sz="4381">
              <a:solidFill>
                <a:schemeClr val="dk1"/>
              </a:solidFill>
              <a:latin typeface="Century Schoolbook"/>
              <a:ea typeface="Century Schoolbook"/>
              <a:cs typeface="Century Schoolbook"/>
              <a:sym typeface="Century Schoolbook"/>
            </a:endParaRPr>
          </a:p>
        </p:txBody>
      </p:sp>
      <p:sp>
        <p:nvSpPr>
          <p:cNvPr id="77" name="Google Shape;77;p30"/>
          <p:cNvSpPr txBox="1">
            <a:spLocks noGrp="1"/>
          </p:cNvSpPr>
          <p:nvPr>
            <p:ph type="body" idx="2"/>
          </p:nvPr>
        </p:nvSpPr>
        <p:spPr>
          <a:xfrm>
            <a:off x="537060" y="1943798"/>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151D24"/>
              </a:buClr>
              <a:buSzPts val="1800"/>
              <a:buNone/>
              <a:defRPr sz="1836" b="1" i="0">
                <a:solidFill>
                  <a:srgbClr val="151D24"/>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8" name="Google Shape;78;p30"/>
          <p:cNvSpPr txBox="1">
            <a:spLocks noGrp="1"/>
          </p:cNvSpPr>
          <p:nvPr>
            <p:ph type="body" idx="3"/>
          </p:nvPr>
        </p:nvSpPr>
        <p:spPr>
          <a:xfrm>
            <a:off x="544827" y="2965589"/>
            <a:ext cx="6685916" cy="7061188"/>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0"/>
              </a:spcBef>
              <a:spcAft>
                <a:spcPts val="0"/>
              </a:spcAft>
              <a:buClr>
                <a:schemeClr val="dk1"/>
              </a:buClr>
              <a:buSzPts val="1100"/>
              <a:buNone/>
              <a:defRPr sz="1122" b="0" i="0">
                <a:solidFill>
                  <a:schemeClr val="dk1"/>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9" name="Google Shape;79;p30"/>
          <p:cNvSpPr txBox="1">
            <a:spLocks noGrp="1"/>
          </p:cNvSpPr>
          <p:nvPr>
            <p:ph type="sldNum" idx="12"/>
          </p:nvPr>
        </p:nvSpPr>
        <p:spPr>
          <a:xfrm>
            <a:off x="7338314" y="10524618"/>
            <a:ext cx="367811" cy="271977"/>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16" b="0" i="0">
                <a:solidFill>
                  <a:schemeClr val="dk1"/>
                </a:solidFill>
                <a:latin typeface="Calibri"/>
                <a:ea typeface="Calibri"/>
                <a:cs typeface="Calibri"/>
                <a:sym typeface="Calibri"/>
              </a:defRPr>
            </a:lvl1pPr>
            <a:lvl2pPr marL="0" lvl="1" indent="0" algn="ctr">
              <a:spcBef>
                <a:spcPts val="0"/>
              </a:spcBef>
              <a:buNone/>
              <a:defRPr sz="816" b="0" i="0">
                <a:solidFill>
                  <a:schemeClr val="dk1"/>
                </a:solidFill>
                <a:latin typeface="Calibri"/>
                <a:ea typeface="Calibri"/>
                <a:cs typeface="Calibri"/>
                <a:sym typeface="Calibri"/>
              </a:defRPr>
            </a:lvl2pPr>
            <a:lvl3pPr marL="0" lvl="2" indent="0" algn="ctr">
              <a:spcBef>
                <a:spcPts val="0"/>
              </a:spcBef>
              <a:buNone/>
              <a:defRPr sz="816" b="0" i="0">
                <a:solidFill>
                  <a:schemeClr val="dk1"/>
                </a:solidFill>
                <a:latin typeface="Calibri"/>
                <a:ea typeface="Calibri"/>
                <a:cs typeface="Calibri"/>
                <a:sym typeface="Calibri"/>
              </a:defRPr>
            </a:lvl3pPr>
            <a:lvl4pPr marL="0" lvl="3" indent="0" algn="ctr">
              <a:spcBef>
                <a:spcPts val="0"/>
              </a:spcBef>
              <a:buNone/>
              <a:defRPr sz="816" b="0" i="0">
                <a:solidFill>
                  <a:schemeClr val="dk1"/>
                </a:solidFill>
                <a:latin typeface="Calibri"/>
                <a:ea typeface="Calibri"/>
                <a:cs typeface="Calibri"/>
                <a:sym typeface="Calibri"/>
              </a:defRPr>
            </a:lvl4pPr>
            <a:lvl5pPr marL="0" lvl="4" indent="0" algn="ctr">
              <a:spcBef>
                <a:spcPts val="0"/>
              </a:spcBef>
              <a:buNone/>
              <a:defRPr sz="816" b="0" i="0">
                <a:solidFill>
                  <a:schemeClr val="dk1"/>
                </a:solidFill>
                <a:latin typeface="Calibri"/>
                <a:ea typeface="Calibri"/>
                <a:cs typeface="Calibri"/>
                <a:sym typeface="Calibri"/>
              </a:defRPr>
            </a:lvl5pPr>
            <a:lvl6pPr marL="0" lvl="5" indent="0" algn="ctr">
              <a:spcBef>
                <a:spcPts val="0"/>
              </a:spcBef>
              <a:buNone/>
              <a:defRPr sz="816" b="0" i="0">
                <a:solidFill>
                  <a:schemeClr val="dk1"/>
                </a:solidFill>
                <a:latin typeface="Calibri"/>
                <a:ea typeface="Calibri"/>
                <a:cs typeface="Calibri"/>
                <a:sym typeface="Calibri"/>
              </a:defRPr>
            </a:lvl6pPr>
            <a:lvl7pPr marL="0" lvl="6" indent="0" algn="ctr">
              <a:spcBef>
                <a:spcPts val="0"/>
              </a:spcBef>
              <a:buNone/>
              <a:defRPr sz="816" b="0" i="0">
                <a:solidFill>
                  <a:schemeClr val="dk1"/>
                </a:solidFill>
                <a:latin typeface="Calibri"/>
                <a:ea typeface="Calibri"/>
                <a:cs typeface="Calibri"/>
                <a:sym typeface="Calibri"/>
              </a:defRPr>
            </a:lvl7pPr>
            <a:lvl8pPr marL="0" lvl="7" indent="0" algn="ctr">
              <a:spcBef>
                <a:spcPts val="0"/>
              </a:spcBef>
              <a:buNone/>
              <a:defRPr sz="816" b="0" i="0">
                <a:solidFill>
                  <a:schemeClr val="dk1"/>
                </a:solidFill>
                <a:latin typeface="Calibri"/>
                <a:ea typeface="Calibri"/>
                <a:cs typeface="Calibri"/>
                <a:sym typeface="Calibri"/>
              </a:defRPr>
            </a:lvl8pPr>
            <a:lvl9pPr marL="0" lvl="8" indent="0" algn="ctr">
              <a:spcBef>
                <a:spcPts val="0"/>
              </a:spcBef>
              <a:buNone/>
              <a:defRPr sz="816" b="0" i="0">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27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09" r:id="rId14"/>
    <p:sldLayoutId id="2147483997" r:id="rId15"/>
    <p:sldLayoutId id="2147483998" r:id="rId16"/>
    <p:sldLayoutId id="2147483999" r:id="rId17"/>
    <p:sldLayoutId id="2147484000" r:id="rId18"/>
    <p:sldLayoutId id="2147484002" r:id="rId19"/>
    <p:sldLayoutId id="2147484003" r:id="rId20"/>
    <p:sldLayoutId id="2147484004" r:id="rId21"/>
    <p:sldLayoutId id="2147484020" r:id="rId22"/>
    <p:sldLayoutId id="2147484021" r:id="rId23"/>
    <p:sldLayoutId id="2147484022" r:id="rId24"/>
    <p:sldLayoutId id="2147484023" r:id="rId25"/>
    <p:sldLayoutId id="2147484024" r:id="rId26"/>
    <p:sldLayoutId id="2147484005" r:id="rId27"/>
    <p:sldLayoutId id="2147484006" r:id="rId28"/>
    <p:sldLayoutId id="2147484007" r:id="rId29"/>
    <p:sldLayoutId id="2147484008" r:id="rId30"/>
    <p:sldLayoutId id="2147484025" r:id="rId31"/>
    <p:sldLayoutId id="2147484026" r:id="rId32"/>
    <p:sldLayoutId id="2147484027" r:id="rId33"/>
    <p:sldLayoutId id="2147484028" r:id="rId3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picstays.eu/modules/"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hyperlink" Target="https://epicstays.eu/download/2494/?tmstv=1731678579" TargetMode="External"/><Relationship Id="rId4" Type="http://schemas.openxmlformats.org/officeDocument/2006/relationships/hyperlink" Target="https://epicstays.eu/download/2474/?tmstv=173167553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file:///C:\Users\Catriona.Murphy\Downloads\Epic-Stays-WP2-Research-Report-2024-PDF%20(2).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s://epicstays.eu/download/2474/?tmstv=173167553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253617" y="2368120"/>
            <a:ext cx="5400207" cy="2049416"/>
          </a:xfrm>
        </p:spPr>
        <p:txBody>
          <a:bodyPr vert="horz" lIns="91440" tIns="45720" rIns="91440" bIns="45720" rtlCol="0" anchor="t">
            <a:noAutofit/>
          </a:bodyPr>
          <a:lstStyle/>
          <a:p>
            <a:r>
              <a:rPr lang="nl" b="0" dirty="0">
                <a:latin typeface="Calibri"/>
                <a:ea typeface="Open Sans"/>
                <a:cs typeface="Calibri"/>
              </a:rPr>
              <a:t>Een handleiding voor trainers</a:t>
            </a:r>
          </a:p>
          <a:p>
            <a:endParaRPr lang="en-US" dirty="0">
              <a:latin typeface="Calibri"/>
              <a:ea typeface="Open Sans"/>
              <a:cs typeface="Calibri"/>
            </a:endParaRPr>
          </a:p>
          <a:p>
            <a:r>
              <a:rPr lang="nl" dirty="0">
                <a:latin typeface="Calibri"/>
                <a:ea typeface="Open Sans"/>
                <a:cs typeface="Calibri"/>
              </a:rPr>
              <a:t>Epische verblijven</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nl"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r>
              <a:rPr kumimoji="0" lang="nl" sz="2600" b="1"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nl"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nl"/>
              <a:t>Fotocredit: Farm Stay Pomona, Slovenië</a:t>
            </a:r>
            <a:endParaRPr lang="en-GB"/>
          </a:p>
        </p:txBody>
      </p:sp>
      <p:pic>
        <p:nvPicPr>
          <p:cNvPr id="19" name="Picture Placeholder 18">
            <a:extLst>
              <a:ext uri="{FF2B5EF4-FFF2-40B4-BE49-F238E27FC236}">
                <a16:creationId xmlns:a16="http://schemas.microsoft.com/office/drawing/2014/main" id="{D90C564E-E7CC-D91F-2B86-113FDBD43C4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2743" r="12743"/>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ext Placeholder 1">
            <a:extLst>
              <a:ext uri="{FF2B5EF4-FFF2-40B4-BE49-F238E27FC236}">
                <a16:creationId xmlns:a16="http://schemas.microsoft.com/office/drawing/2014/main" id="{3B500C3D-BF71-498C-8BE5-25DE0F8D6277}"/>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nl" sz="1800" kern="0" dirty="0">
                <a:solidFill>
                  <a:srgbClr val="040200"/>
                </a:solidFill>
                <a:latin typeface="Calibri"/>
                <a:ea typeface="Calibri"/>
                <a:cs typeface="Calibri"/>
                <a:sym typeface="Calibri"/>
              </a:rPr>
              <a:t>Het trainingsmateriaal en de bijbehorende hulpmiddelen bestaan uit </a:t>
            </a:r>
            <a:r>
              <a:rPr lang="nl" sz="1800" b="1" kern="0" dirty="0">
                <a:solidFill>
                  <a:srgbClr val="040200"/>
                </a:solidFill>
                <a:latin typeface="Calibri"/>
                <a:ea typeface="Calibri"/>
                <a:cs typeface="Calibri"/>
                <a:sym typeface="Calibri"/>
              </a:rPr>
              <a:t>8 cursusmodules </a:t>
            </a:r>
            <a:r>
              <a:rPr lang="nl" sz="1800" kern="0" dirty="0">
                <a:solidFill>
                  <a:srgbClr val="040200"/>
                </a:solidFill>
                <a:latin typeface="Calibri"/>
                <a:ea typeface="Calibri"/>
                <a:cs typeface="Calibri"/>
                <a:sym typeface="Calibri"/>
              </a:rPr>
              <a:t>die beschikbaar zijn op de Epic Stays-website: </a:t>
            </a:r>
            <a:r>
              <a:rPr lang="nl" sz="1800" kern="0"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https://epicstays.eu/modules/</a:t>
            </a:r>
            <a:endParaRPr lang="en-IE" sz="1800" kern="0" dirty="0">
              <a:solidFill>
                <a:srgbClr val="0070C0"/>
              </a:solidFill>
              <a:latin typeface="Calibri"/>
              <a:ea typeface="Calibri"/>
              <a:cs typeface="Calibri"/>
            </a:endParaRPr>
          </a:p>
          <a:p>
            <a:pPr marL="0" marR="0" lvl="0" indent="0" algn="l" defTabSz="914400">
              <a:lnSpc>
                <a:spcPct val="100000"/>
              </a:lnSpc>
              <a:spcBef>
                <a:spcPts val="0"/>
              </a:spcBef>
              <a:spcAft>
                <a:spcPts val="0"/>
              </a:spcAft>
              <a:buSzPts val="1100"/>
              <a:buFont typeface="Arial"/>
              <a:buNone/>
              <a:tabLst/>
              <a:defRPr/>
            </a:pPr>
            <a:endParaRPr lang="en-IE" sz="1800" kern="0" dirty="0">
              <a:solidFill>
                <a:srgbClr val="0070C0"/>
              </a:solidFill>
              <a:latin typeface="Calibri"/>
              <a:ea typeface="Calibri"/>
              <a:cs typeface="Calibri"/>
            </a:endParaRPr>
          </a:p>
          <a:p>
            <a:pPr algn="l" defTabSz="914400">
              <a:lnSpc>
                <a:spcPct val="100000"/>
              </a:lnSpc>
              <a:buSzPts val="1100"/>
              <a:buFont typeface="Arial"/>
              <a:defRPr/>
            </a:pPr>
            <a:r>
              <a:rPr lang="nl" sz="1800" b="1" kern="0" dirty="0">
                <a:solidFill>
                  <a:schemeClr val="tx1"/>
                </a:solidFill>
                <a:latin typeface="Calibri"/>
                <a:ea typeface="Calibri"/>
                <a:cs typeface="Calibri"/>
              </a:rPr>
              <a:t>Uitgebreide casestudies </a:t>
            </a:r>
            <a:r>
              <a:rPr lang="nl" sz="1800" kern="0" dirty="0">
                <a:solidFill>
                  <a:schemeClr val="tx1"/>
                </a:solidFill>
                <a:latin typeface="Calibri"/>
                <a:ea typeface="Calibri"/>
                <a:cs typeface="Calibri"/>
              </a:rPr>
              <a:t>uit IJsland, Ierland, Italië, Nederland en Slovenië zijn beschikbaar op de website. Elke casestudie bevat een gedetailleerde inleiding, hoogwaardige foto's en directe links naar andere online bronnen.</a:t>
            </a:r>
          </a:p>
          <a:p>
            <a:pPr algn="l" defTabSz="914400">
              <a:lnSpc>
                <a:spcPct val="100000"/>
              </a:lnSpc>
              <a:buSzPts val="1100"/>
              <a:buFont typeface="Arial"/>
              <a:defRPr/>
            </a:pPr>
            <a:endParaRPr lang="en-IE" sz="1800" b="1" kern="0" dirty="0">
              <a:solidFill>
                <a:srgbClr val="040200"/>
              </a:solidFill>
              <a:ea typeface="Calibri"/>
            </a:endParaRPr>
          </a:p>
          <a:p>
            <a:pPr algn="l" defTabSz="914400">
              <a:lnSpc>
                <a:spcPct val="100000"/>
              </a:lnSpc>
              <a:buClr>
                <a:srgbClr val="7C946D"/>
              </a:buClr>
              <a:buSzPts val="1100"/>
              <a:defRPr/>
            </a:pPr>
            <a:r>
              <a:rPr lang="nl" sz="1800" b="1" kern="0" dirty="0">
                <a:solidFill>
                  <a:srgbClr val="040200"/>
                </a:solidFill>
                <a:latin typeface="Calibri"/>
                <a:ea typeface="Calibri"/>
                <a:cs typeface="Calibri"/>
                <a:sym typeface="Calibri"/>
              </a:rPr>
              <a:t>Rapport </a:t>
            </a:r>
            <a:r>
              <a:rPr kumimoji="0" lang="nl" sz="1800" b="1" i="0" u="none" strike="noStrike" kern="0" cap="none" spc="0" normalizeH="0" baseline="0" noProof="0" dirty="0">
                <a:ln>
                  <a:noFill/>
                </a:ln>
                <a:solidFill>
                  <a:srgbClr val="040200"/>
                </a:solidFill>
                <a:effectLst/>
                <a:uLnTx/>
                <a:uFillTx/>
                <a:latin typeface="Calibri"/>
                <a:ea typeface="Calibri"/>
                <a:cs typeface="Calibri"/>
                <a:sym typeface="Calibri"/>
              </a:rPr>
              <a:t>over de behoefte aan alternatieve toeristische accommodaties in heel Europa </a:t>
            </a:r>
            <a:r>
              <a:rPr lang="nl" sz="1800" b="1" kern="0" dirty="0">
                <a:solidFill>
                  <a:srgbClr val="040200"/>
                </a:solidFill>
                <a:latin typeface="Calibri"/>
                <a:ea typeface="Calibri"/>
                <a:cs typeface="Calibri"/>
                <a:sym typeface="Calibri"/>
              </a:rPr>
              <a:t> </a:t>
            </a:r>
            <a:r>
              <a:rPr lang="nl" sz="1800" kern="0" dirty="0">
                <a:solidFill>
                  <a:srgbClr val="040200"/>
                </a:solidFill>
                <a:latin typeface="Calibri"/>
                <a:ea typeface="Calibri"/>
                <a:cs typeface="Calibri"/>
                <a:sym typeface="Calibri"/>
              </a:rPr>
              <a:t>is beschikbaar om te bekijken en</a:t>
            </a:r>
            <a:r>
              <a:rPr lang="nl" sz="1800" b="1" kern="0" dirty="0">
                <a:solidFill>
                  <a:srgbClr val="040200"/>
                </a:solidFill>
                <a:latin typeface="Calibri"/>
                <a:ea typeface="Calibri"/>
                <a:cs typeface="Calibri"/>
                <a:sym typeface="Calibri"/>
              </a:rPr>
              <a:t> </a:t>
            </a:r>
            <a:r>
              <a:rPr lang="nl" sz="1800" kern="0" dirty="0">
                <a:solidFill>
                  <a:srgbClr val="040200"/>
                </a:solidFill>
                <a:latin typeface="Calibri"/>
                <a:ea typeface="Calibri"/>
                <a:cs typeface="Calibri"/>
                <a:sym typeface="Calibri"/>
              </a:rPr>
              <a:t>Downloaden kan </a:t>
            </a:r>
            <a:r>
              <a:rPr kumimoji="0" lang="nl" sz="1800" i="0" u="none" strike="noStrike" kern="0" cap="none" spc="0" normalizeH="0" baseline="0" noProof="0" dirty="0">
                <a:ln>
                  <a:noFill/>
                </a:ln>
                <a:solidFill>
                  <a:srgbClr val="040200"/>
                </a:solidFill>
                <a:effectLst/>
                <a:uLnTx/>
                <a:uFillTx/>
                <a:latin typeface="Calibri"/>
                <a:ea typeface="Calibri"/>
                <a:cs typeface="Calibri"/>
                <a:sym typeface="Calibri"/>
              </a:rPr>
              <a:t>via de Epic Stays-website: </a:t>
            </a:r>
            <a:r>
              <a:rPr kumimoji="0" lang="nl"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https://epicstays.eu/download/</a:t>
            </a:r>
            <a:r>
              <a:rPr kumimoji="0" lang="nl" sz="16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2474</a:t>
            </a:r>
            <a:r>
              <a:rPr kumimoji="0" lang="nl"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/?tmstv=1731675537</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algn="l" defTabSz="914400">
              <a:lnSpc>
                <a:spcPct val="100000"/>
              </a:lnSpc>
              <a:buClr>
                <a:srgbClr val="7C946D"/>
              </a:buClr>
              <a:buSzPts val="1100"/>
              <a:defRPr/>
            </a:pPr>
            <a:r>
              <a:rPr kumimoji="0" lang="nl" sz="1800" b="1" i="0" u="none" strike="noStrike" kern="0" cap="none" spc="0" normalizeH="0" baseline="0" noProof="0" dirty="0">
                <a:ln>
                  <a:noFill/>
                </a:ln>
                <a:solidFill>
                  <a:srgbClr val="040200"/>
                </a:solidFill>
                <a:effectLst/>
                <a:uLnTx/>
                <a:uFillTx/>
                <a:latin typeface="Calibri"/>
                <a:ea typeface="Calibri"/>
                <a:cs typeface="Calibri"/>
                <a:sym typeface="Calibri"/>
              </a:rPr>
              <a:t>Epic Stays EU-compendium van goede praktijken in alternatieve toeristische accommodaties</a:t>
            </a:r>
            <a:r>
              <a:rPr lang="nl" sz="1800" b="1" kern="0" dirty="0">
                <a:solidFill>
                  <a:srgbClr val="040200"/>
                </a:solidFill>
                <a:latin typeface="Calibri"/>
                <a:ea typeface="Calibri"/>
                <a:cs typeface="Calibri"/>
                <a:sym typeface="Calibri"/>
              </a:rPr>
              <a:t> </a:t>
            </a:r>
            <a:r>
              <a:rPr lang="nl" sz="1800" kern="0" dirty="0">
                <a:solidFill>
                  <a:srgbClr val="040200"/>
                </a:solidFill>
                <a:latin typeface="Calibri"/>
                <a:ea typeface="Calibri"/>
                <a:cs typeface="Calibri"/>
                <a:sym typeface="Calibri"/>
              </a:rPr>
              <a:t>is beschikbaar op </a:t>
            </a:r>
            <a:r>
              <a:rPr kumimoji="0" lang="nl" sz="1800" i="0" u="none" strike="noStrike" kern="0" cap="none" spc="0" normalizeH="0" baseline="0" noProof="0" dirty="0">
                <a:ln>
                  <a:noFill/>
                </a:ln>
                <a:solidFill>
                  <a:srgbClr val="040200"/>
                </a:solidFill>
                <a:effectLst/>
                <a:uLnTx/>
                <a:uFillTx/>
                <a:latin typeface="Calibri"/>
                <a:ea typeface="Calibri"/>
                <a:cs typeface="Calibri"/>
                <a:sym typeface="Calibri"/>
              </a:rPr>
              <a:t>: </a:t>
            </a:r>
            <a:r>
              <a:rPr kumimoji="0" lang="nl" sz="1800" i="0" u="none" strike="noStrike" kern="0" cap="none" spc="0" normalizeH="0" baseline="0" noProof="0" dirty="0">
                <a:ln>
                  <a:noFill/>
                </a:ln>
                <a:solidFill>
                  <a:srgbClr val="0070C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https://epicstays.eu/download/2494/?tmstv=1731678579</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nl" sz="1800" b="1" kern="0" dirty="0">
                <a:solidFill>
                  <a:srgbClr val="040200"/>
                </a:solidFill>
                <a:latin typeface="Calibri"/>
                <a:ea typeface="Calibri"/>
                <a:cs typeface="Calibri"/>
                <a:sym typeface="Calibri"/>
              </a:rPr>
              <a:t>Blogs en nieuwsberichten </a:t>
            </a:r>
            <a:r>
              <a:rPr lang="nl" sz="1800" kern="0" dirty="0">
                <a:solidFill>
                  <a:srgbClr val="040200"/>
                </a:solidFill>
                <a:latin typeface="Calibri"/>
                <a:ea typeface="Calibri"/>
                <a:cs typeface="Calibri"/>
                <a:sym typeface="Calibri"/>
              </a:rPr>
              <a:t>van de Epic Stays-partners worden regelmatig bijgewerkt op de website.</a:t>
            </a:r>
            <a:endParaRPr lang="en-IE" sz="1800" i="0" u="none" strike="noStrike" kern="0" cap="none" spc="0" normalizeH="0" baseline="0" noProof="0" dirty="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dirty="0">
              <a:ln>
                <a:noFill/>
              </a:ln>
              <a:solidFill>
                <a:srgbClr val="151D24"/>
              </a:solidFill>
              <a:effectLst/>
              <a:uLnTx/>
              <a:uFillTx/>
              <a:latin typeface="Calibri"/>
              <a:ea typeface="Calibri"/>
              <a:cs typeface="Calibri"/>
            </a:endParaRPr>
          </a:p>
          <a:p>
            <a:endParaRPr lang="en-IE" dirty="0"/>
          </a:p>
        </p:txBody>
      </p:sp>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nl"/>
              <a:t>Diverse trainingsbronnen</a:t>
            </a:r>
            <a:endParaRPr/>
          </a:p>
        </p:txBody>
      </p:sp>
      <p:sp>
        <p:nvSpPr>
          <p:cNvPr id="329" name="Google Shape;329;p13"/>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nl" sz="3200"/>
              <a:t>Algemene informatie</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FF4CDD2-8434-D8A7-4C38-FEB2C37896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BD66D5-D90D-891A-95DB-ED6F9BD5F473}"/>
              </a:ext>
            </a:extLst>
          </p:cNvPr>
          <p:cNvSpPr>
            <a:spLocks noGrp="1"/>
          </p:cNvSpPr>
          <p:nvPr>
            <p:ph type="body" sz="quarter" idx="32"/>
          </p:nvPr>
        </p:nvSpPr>
        <p:spPr>
          <a:xfrm>
            <a:off x="10007" y="3282081"/>
            <a:ext cx="7762078" cy="7643471"/>
          </a:xfrm>
        </p:spPr>
        <p:txBody>
          <a:bodyPr/>
          <a:lstStyle/>
          <a:p>
            <a:pPr defTabSz="914400">
              <a:lnSpc>
                <a:spcPct val="100000"/>
              </a:lnSpc>
              <a:buClr>
                <a:srgbClr val="7C946D"/>
              </a:buClr>
              <a:buSzPts val="1100"/>
              <a:defRPr/>
            </a:pPr>
            <a:r>
              <a:rPr lang="nl" sz="2400" kern="0" dirty="0">
                <a:solidFill>
                  <a:srgbClr val="040200"/>
                </a:solidFill>
                <a:latin typeface="Calibri"/>
                <a:ea typeface="Calibri"/>
                <a:cs typeface="Calibri"/>
              </a:rPr>
              <a:t>De Epic Stays-modules zijn gericht op de ontwikkeling van 8 kerncompetenties en praktische vaardigheden die direct verband houden met het dagelijkse beheer en de werking van duurzame, alternatieve toeristische accommodaties:</a:t>
            </a:r>
            <a:endParaRPr lang="en-IE" sz="2400" kern="0" dirty="0">
              <a:solidFill>
                <a:srgbClr val="040200"/>
              </a:solidFill>
              <a:ea typeface="Calibri"/>
            </a:endParaRPr>
          </a:p>
          <a:p>
            <a:pPr algn="l" defTabSz="914400">
              <a:lnSpc>
                <a:spcPct val="100000"/>
              </a:lnSpc>
              <a:buSzPts val="1100"/>
              <a:defRPr/>
            </a:pPr>
            <a:endParaRPr lang="en-IE" sz="2400" kern="0" dirty="0">
              <a:solidFill>
                <a:srgbClr val="040200"/>
              </a:solidFill>
              <a:latin typeface="Calibri"/>
              <a:ea typeface="Calibri"/>
              <a:cs typeface="Calibri"/>
            </a:endParaRPr>
          </a:p>
          <a:p>
            <a:pPr algn="l" defTabSz="914400">
              <a:lnSpc>
                <a:spcPct val="100000"/>
              </a:lnSpc>
              <a:buSzPts val="1100"/>
              <a:defRPr/>
            </a:pPr>
            <a:r>
              <a:rPr lang="nl" sz="2400" b="1" kern="0" dirty="0">
                <a:solidFill>
                  <a:srgbClr val="040200"/>
                </a:solidFill>
                <a:latin typeface="Calibri"/>
                <a:ea typeface="Calibri"/>
                <a:cs typeface="Calibri"/>
              </a:rPr>
              <a:t>Kerncompetenties</a:t>
            </a:r>
          </a:p>
          <a:p>
            <a:pPr algn="l" defTabSz="914400">
              <a:lnSpc>
                <a:spcPct val="100000"/>
              </a:lnSpc>
              <a:buSzPts val="1100"/>
              <a:defRPr/>
            </a:pPr>
            <a:endParaRPr lang="en-IE" sz="2400" kern="0" dirty="0">
              <a:solidFill>
                <a:srgbClr val="040200"/>
              </a:solidFill>
              <a:latin typeface="Calibri"/>
              <a:ea typeface="Calibri"/>
              <a:cs typeface="Calibri"/>
            </a:endParaRPr>
          </a:p>
          <a:p>
            <a:pPr marL="285750" indent="-285750" algn="l" defTabSz="914400">
              <a:lnSpc>
                <a:spcPct val="100000"/>
              </a:lnSpc>
              <a:buSzPts val="1100"/>
              <a:buChar char="•"/>
              <a:defRPr/>
            </a:pPr>
            <a:r>
              <a:rPr lang="nl" sz="2400" kern="0" dirty="0">
                <a:solidFill>
                  <a:srgbClr val="040200"/>
                </a:solidFill>
                <a:latin typeface="Calibri"/>
                <a:ea typeface="Calibri"/>
                <a:cs typeface="Calibri"/>
              </a:rPr>
              <a:t>Duurzame toerismepraktijken</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Milieu-effectbeoordeling</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Betrokkenheid en samenwerking binnen de gemeenschap</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Digitale marketing voor toerisme</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Klantenservice en ervaringsontwerp</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Klantveiligheid en risicobeheer</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Financieel beheer en budgettering</a:t>
            </a:r>
          </a:p>
          <a:p>
            <a:pPr marL="285750" indent="-285750" algn="l" defTabSz="914400">
              <a:lnSpc>
                <a:spcPct val="100000"/>
              </a:lnSpc>
              <a:buSzPts val="1100"/>
              <a:buChar char="•"/>
              <a:defRPr/>
            </a:pPr>
            <a:r>
              <a:rPr lang="nl" sz="2400" kern="0" dirty="0">
                <a:solidFill>
                  <a:srgbClr val="040200"/>
                </a:solidFill>
                <a:latin typeface="Calibri"/>
                <a:ea typeface="Calibri"/>
                <a:cs typeface="Calibri"/>
              </a:rPr>
              <a:t>Technieken voor het behoud van cultureel erfgoed</a:t>
            </a: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r>
              <a:rPr lang="nl" sz="1800" kern="0" dirty="0">
                <a:solidFill>
                  <a:srgbClr val="040200"/>
                </a:solidFill>
                <a:latin typeface="Calibri"/>
                <a:ea typeface="Calibri"/>
                <a:cs typeface="Calibri"/>
              </a:rPr>
              <a:t>Voor meer informatie: </a:t>
            </a:r>
            <a:r>
              <a:rPr lang="nl" sz="1800" kern="0" dirty="0">
                <a:solidFill>
                  <a:srgbClr val="040200"/>
                </a:solidFill>
                <a:latin typeface="Calibri"/>
                <a:ea typeface="Calibri"/>
                <a:cs typeface="Calibri"/>
                <a:hlinkClick r:id="rId3"/>
              </a:rPr>
              <a:t>Epic-Stays-WP2-Research-Report-2024-PDF (2).pdf</a:t>
            </a: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r>
              <a:rPr lang="nl" sz="1800" kern="0" dirty="0">
                <a:solidFill>
                  <a:srgbClr val="040200"/>
                </a:solidFill>
                <a:latin typeface="Calibri"/>
                <a:ea typeface="Calibri"/>
                <a:cs typeface="Calibri"/>
                <a:sym typeface="Calibri"/>
              </a:rPr>
              <a:t>Nadere details</a:t>
            </a:r>
            <a:r>
              <a:rPr kumimoji="0" lang="nl" sz="1800" i="0" u="none" strike="noStrike" kern="0" cap="none" spc="0" normalizeH="0" baseline="0" noProof="0" dirty="0">
                <a:ln>
                  <a:noFill/>
                </a:ln>
                <a:solidFill>
                  <a:srgbClr val="040200"/>
                </a:solidFill>
                <a:effectLst/>
                <a:uLnTx/>
                <a:uFillTx/>
                <a:latin typeface="Calibri"/>
                <a:ea typeface="Calibri"/>
                <a:cs typeface="Calibri"/>
                <a:sym typeface="Calibri"/>
              </a:rPr>
              <a:t> </a:t>
            </a:r>
            <a:r>
              <a:rPr lang="nl" sz="1800" kern="0" dirty="0">
                <a:solidFill>
                  <a:srgbClr val="040200"/>
                </a:solidFill>
                <a:latin typeface="Calibri"/>
                <a:ea typeface="Calibri"/>
                <a:cs typeface="Calibri"/>
                <a:sym typeface="Calibri"/>
              </a:rPr>
              <a:t>Beschikbaar via: </a:t>
            </a:r>
            <a:r>
              <a:rPr kumimoji="0" lang="nl"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https://epicstays.eu/download/2474/?tmstv=1731675537</a:t>
            </a:r>
            <a:endParaRPr lang="en-IE" sz="1800" i="0" u="none" strike="noStrike" kern="0" cap="none" spc="0" normalizeH="0" baseline="0" noProof="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a:solidFill>
                <a:srgbClr val="040200"/>
              </a:solidFill>
              <a:latin typeface="Calibri"/>
              <a:ea typeface="Calibri"/>
              <a:cs typeface="Calibri"/>
            </a:endParaRPr>
          </a:p>
          <a:p>
            <a:pPr algn="l" defTabSz="914400">
              <a:lnSpc>
                <a:spcPct val="100000"/>
              </a:lnSpc>
              <a:buClr>
                <a:srgbClr val="7C946D"/>
              </a:buClr>
              <a:buSzPts val="1100"/>
              <a:defRPr/>
            </a:pPr>
            <a:endParaRPr lang="en-IE" sz="1800" b="1" kern="0" dirty="0">
              <a:solidFill>
                <a:srgbClr val="040200"/>
              </a:solidFill>
              <a:ea typeface="Calibri"/>
            </a:endParaRPr>
          </a:p>
        </p:txBody>
      </p:sp>
      <p:sp>
        <p:nvSpPr>
          <p:cNvPr id="327" name="Google Shape;327;p13">
            <a:extLst>
              <a:ext uri="{FF2B5EF4-FFF2-40B4-BE49-F238E27FC236}">
                <a16:creationId xmlns:a16="http://schemas.microsoft.com/office/drawing/2014/main" id="{50080536-B072-B2A0-FC1D-03B5C879DC44}"/>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nl" dirty="0">
                <a:latin typeface="Calibri"/>
                <a:ea typeface="Open Sans"/>
                <a:cs typeface="Calibri"/>
              </a:rPr>
              <a:t>Ontwikkel kerncompetenties</a:t>
            </a:r>
            <a:endParaRPr dirty="0">
              <a:latin typeface="Calibri"/>
              <a:ea typeface="Open Sans"/>
              <a:cs typeface="Calibri"/>
            </a:endParaRPr>
          </a:p>
        </p:txBody>
      </p:sp>
      <p:sp>
        <p:nvSpPr>
          <p:cNvPr id="329" name="Google Shape;329;p13">
            <a:extLst>
              <a:ext uri="{FF2B5EF4-FFF2-40B4-BE49-F238E27FC236}">
                <a16:creationId xmlns:a16="http://schemas.microsoft.com/office/drawing/2014/main" id="{B78F09FB-A7A7-7E06-07AD-394375A9FA05}"/>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nl" sz="3200"/>
              <a:t>Algemene informatie</a:t>
            </a:r>
          </a:p>
        </p:txBody>
      </p:sp>
      <p:sp>
        <p:nvSpPr>
          <p:cNvPr id="328" name="Google Shape;328;p13">
            <a:extLst>
              <a:ext uri="{FF2B5EF4-FFF2-40B4-BE49-F238E27FC236}">
                <a16:creationId xmlns:a16="http://schemas.microsoft.com/office/drawing/2014/main" id="{1E7ECB16-8481-D1FF-368F-BFEA01503766}"/>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11</a:t>
            </a:fld>
            <a:endParaRPr/>
          </a:p>
        </p:txBody>
      </p:sp>
    </p:spTree>
    <p:extLst>
      <p:ext uri="{BB962C8B-B14F-4D97-AF65-F5344CB8AC3E}">
        <p14:creationId xmlns:p14="http://schemas.microsoft.com/office/powerpoint/2010/main" val="326877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B44B3F-DC40-B202-ED59-36ECAD9CD816}"/>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BF86C65F-69E3-E05E-B7E2-4FB93D3F61E0}"/>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6693208-888F-F709-CFDF-67BDB5E253F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A472F0D-5A2F-54A5-C658-64B486BB5C2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91BA300-C2D0-6066-B974-9440B89CF2F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49B91B1-1B35-C7D9-86E2-133BB2837B49}"/>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FA633804-250F-7B3C-0D3C-5696283EF67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645715" y="2515764"/>
            <a:ext cx="3503541" cy="2442124"/>
          </a:xfrm>
        </p:spPr>
        <p:txBody>
          <a:bodyPr/>
          <a:lstStyle/>
          <a:p>
            <a:pPr algn="l">
              <a:lnSpc>
                <a:spcPct val="100000"/>
              </a:lnSpc>
            </a:pPr>
            <a:r>
              <a:rPr lang="nl" sz="4800" b="1" i="0"/>
              <a:t>Epic Stays cursusmodules</a:t>
            </a:r>
          </a:p>
        </p:txBody>
      </p:sp>
      <p:pic>
        <p:nvPicPr>
          <p:cNvPr id="6" name="Picture Placeholder 5">
            <a:extLst>
              <a:ext uri="{FF2B5EF4-FFF2-40B4-BE49-F238E27FC236}">
                <a16:creationId xmlns:a16="http://schemas.microsoft.com/office/drawing/2014/main" id="{F14727FF-B63D-60B0-4396-A77FD9BD4FB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6F2B475E-ABE2-71B9-8913-B642D592FAB1}"/>
              </a:ext>
            </a:extLst>
          </p:cNvPr>
          <p:cNvSpPr>
            <a:spLocks noGrp="1"/>
          </p:cNvSpPr>
          <p:nvPr>
            <p:ph type="body" sz="quarter" idx="65"/>
          </p:nvPr>
        </p:nvSpPr>
        <p:spPr/>
        <p:txBody>
          <a:bodyPr/>
          <a:lstStyle/>
          <a:p>
            <a:r>
              <a:rPr lang="nl"/>
              <a:t>Fotocredit: Viking House and Settlement, Wexford, Ierland</a:t>
            </a:r>
            <a:endParaRPr lang="en-GB"/>
          </a:p>
        </p:txBody>
      </p:sp>
      <p:sp>
        <p:nvSpPr>
          <p:cNvPr id="15" name="Slide Number Placeholder 5">
            <a:extLst>
              <a:ext uri="{FF2B5EF4-FFF2-40B4-BE49-F238E27FC236}">
                <a16:creationId xmlns:a16="http://schemas.microsoft.com/office/drawing/2014/main" id="{D9222D1F-CB12-D60F-93D0-D1AC50D4DD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12</a:t>
            </a:fld>
            <a:endParaRPr lang="fr-CA"/>
          </a:p>
        </p:txBody>
      </p:sp>
      <p:sp>
        <p:nvSpPr>
          <p:cNvPr id="20" name="Text Placeholder 27">
            <a:extLst>
              <a:ext uri="{FF2B5EF4-FFF2-40B4-BE49-F238E27FC236}">
                <a16:creationId xmlns:a16="http://schemas.microsoft.com/office/drawing/2014/main" id="{AF71ECBC-6019-44AB-A953-EF2C4572FFC1}"/>
              </a:ext>
            </a:extLst>
          </p:cNvPr>
          <p:cNvSpPr txBox="1">
            <a:spLocks/>
          </p:cNvSpPr>
          <p:nvPr/>
        </p:nvSpPr>
        <p:spPr>
          <a:xfrm>
            <a:off x="573496" y="1220938"/>
            <a:ext cx="1952282" cy="1564946"/>
          </a:xfrm>
          <a:prstGeom prst="rect">
            <a:avLst/>
          </a:prstGeom>
        </p:spPr>
        <p:txBody>
          <a:bodyPr lIns="91440" tIns="45720" rIns="91440" bIns="45720" anchor="t"/>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nl" sz="10000">
                <a:solidFill>
                  <a:schemeClr val="bg1"/>
                </a:solidFill>
              </a:rPr>
              <a:t>03</a:t>
            </a:r>
          </a:p>
        </p:txBody>
      </p:sp>
    </p:spTree>
    <p:extLst>
      <p:ext uri="{BB962C8B-B14F-4D97-AF65-F5344CB8AC3E}">
        <p14:creationId xmlns:p14="http://schemas.microsoft.com/office/powerpoint/2010/main" val="77426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513769"/>
            <a:ext cx="7199709" cy="6648074"/>
          </a:xfrm>
        </p:spPr>
        <p:txBody>
          <a:bodyPr numCol="1"/>
          <a:lstStyle/>
          <a:p>
            <a:r>
              <a:rPr lang="nl" sz="2000" b="1">
                <a:solidFill>
                  <a:srgbClr val="459597"/>
                </a:solidFill>
                <a:latin typeface="Calibri"/>
                <a:ea typeface="Calibri"/>
                <a:cs typeface="Calibri"/>
              </a:rPr>
              <a:t>Moduleoverzicht</a:t>
            </a:r>
            <a:endParaRPr lang="en-GB" sz="2000">
              <a:latin typeface="Calibri"/>
              <a:ea typeface="Calibri"/>
              <a:cs typeface="Calibri"/>
            </a:endParaRPr>
          </a:p>
          <a:p>
            <a:endParaRPr lang="en-IE" sz="2000" b="1">
              <a:solidFill>
                <a:srgbClr val="459597"/>
              </a:solidFill>
              <a:latin typeface="Calibri"/>
              <a:ea typeface="Calibri"/>
              <a:cs typeface="Calibri"/>
            </a:endParaRPr>
          </a:p>
          <a:p>
            <a:pPr algn="l">
              <a:lnSpc>
                <a:spcPts val="2480"/>
              </a:lnSpc>
            </a:pPr>
            <a:r>
              <a:rPr lang="nl" sz="1800" b="0">
                <a:latin typeface="Calibri"/>
                <a:ea typeface="Calibri"/>
                <a:cs typeface="Calibri"/>
              </a:rPr>
              <a:t>Deze module biedt een diepgaande verkenning van alternatieve toeristische </a:t>
            </a:r>
            <a:r>
              <a:rPr lang="nl" sz="1800">
                <a:latin typeface="Calibri"/>
                <a:ea typeface="Calibri"/>
                <a:cs typeface="Calibri"/>
              </a:rPr>
              <a:t>accommodaties, met de nadruk </a:t>
            </a:r>
            <a:r>
              <a:rPr lang="nl" sz="1800" b="0">
                <a:latin typeface="Calibri"/>
                <a:ea typeface="Calibri"/>
                <a:cs typeface="Calibri"/>
              </a:rPr>
              <a:t>op de definitie, belangrijkste typen, trends en zakelijke mogelijkheden.</a:t>
            </a:r>
          </a:p>
          <a:p>
            <a:pPr marL="0" indent="0" algn="l">
              <a:lnSpc>
                <a:spcPts val="2480"/>
              </a:lnSpc>
            </a:pPr>
            <a:endParaRPr lang="en-GB" sz="1800" b="0"/>
          </a:p>
          <a:p>
            <a:pPr marL="0" indent="0" algn="l">
              <a:lnSpc>
                <a:spcPts val="2480"/>
              </a:lnSpc>
            </a:pPr>
            <a:r>
              <a:rPr lang="nl" sz="1800">
                <a:latin typeface="Calibri"/>
                <a:ea typeface="Calibri"/>
                <a:cs typeface="Calibri"/>
              </a:rPr>
              <a:t>Aan de hand van </a:t>
            </a:r>
            <a:r>
              <a:rPr lang="nl" sz="1800" b="0">
                <a:latin typeface="Calibri"/>
                <a:ea typeface="Calibri"/>
                <a:cs typeface="Calibri"/>
              </a:rPr>
              <a:t>casestudies, voorbeelden uit de branche en praktische inzichten krijgen studenten een diepgaand begrip van hoe alternatieve accommodaties de toeristische sector hervormen.</a:t>
            </a:r>
            <a:endParaRPr lang="en-US" sz="1800" b="0">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r>
              <a:rPr lang="nl" sz="2000" b="1">
                <a:solidFill>
                  <a:srgbClr val="459597"/>
                </a:solidFill>
                <a:latin typeface="Calibri"/>
                <a:ea typeface="Calibri"/>
                <a:cs typeface="Calibri"/>
              </a:rPr>
              <a:t>Leerdoelen</a:t>
            </a:r>
            <a:endParaRPr lang="en-IE" sz="2000">
              <a:latin typeface="Calibri"/>
              <a:ea typeface="Calibri"/>
              <a:cs typeface="Calibri"/>
            </a:endParaRPr>
          </a:p>
          <a:p>
            <a:pPr marL="342900" indent="-342900" algn="l">
              <a:lnSpc>
                <a:spcPts val="2100"/>
              </a:lnSpc>
              <a:spcBef>
                <a:spcPts val="0"/>
              </a:spcBef>
              <a:buFont typeface="Arial" panose="020B0604020202020204" pitchFamily="34" charset="0"/>
              <a:buChar char="•"/>
            </a:pPr>
            <a:r>
              <a:rPr lang="nl" sz="1800">
                <a:solidFill>
                  <a:srgbClr val="414141"/>
                </a:solidFill>
                <a:latin typeface="Calibri"/>
                <a:ea typeface="Calibri"/>
                <a:cs typeface="Calibri"/>
              </a:rPr>
              <a:t>Verkrijg inzicht in alternatieve toeristische accommodaties en hoe dergelijke mkb-bedrijven passen binnen de horecasector, evenals in trends, kenmerken en belangrijke thema's.</a:t>
            </a:r>
          </a:p>
          <a:p>
            <a:pPr marL="342900" indent="-342900" algn="l">
              <a:lnSpc>
                <a:spcPts val="2100"/>
              </a:lnSpc>
              <a:spcBef>
                <a:spcPts val="0"/>
              </a:spcBef>
              <a:buFont typeface="Arial" panose="020B0604020202020204" pitchFamily="34" charset="0"/>
              <a:buChar char="•"/>
            </a:pPr>
            <a:r>
              <a:rPr lang="nl" sz="1800">
                <a:solidFill>
                  <a:srgbClr val="414141"/>
                </a:solidFill>
                <a:latin typeface="Calibri"/>
                <a:ea typeface="Calibri"/>
                <a:cs typeface="Calibri"/>
              </a:rPr>
              <a:t>Leer hoe je alternatieve huisvesting kunt definiëren en de belangrijkste typen, trends en zakelijke mogelijkheden ervan kunt identificeren.</a:t>
            </a:r>
          </a:p>
          <a:p>
            <a:pPr marL="342900" indent="-342900" algn="l">
              <a:lnSpc>
                <a:spcPts val="2100"/>
              </a:lnSpc>
              <a:buFont typeface="Arial" panose="020B0604020202020204" pitchFamily="34" charset="0"/>
              <a:buChar char="•"/>
            </a:pPr>
            <a:r>
              <a:rPr lang="nl" sz="1800">
                <a:solidFill>
                  <a:srgbClr val="414141"/>
                </a:solidFill>
                <a:latin typeface="Calibri"/>
                <a:ea typeface="Calibri"/>
                <a:cs typeface="Calibri"/>
              </a:rPr>
              <a:t>Ontdek hoe reizigers van vandaag de dag meer zoeken dan alleen een slaapplaats. Leer hoe ze verlangen naar authentieke, betekenisvolle verblijven die geworteld zijn in de lokale cultuur, natuur en gemeenschap.</a:t>
            </a:r>
          </a:p>
          <a:p>
            <a:pPr marL="342900" indent="-342900" algn="l">
              <a:lnSpc>
                <a:spcPts val="2100"/>
              </a:lnSpc>
              <a:buFont typeface="Arial" panose="020B0604020202020204" pitchFamily="34" charset="0"/>
              <a:buChar char="•"/>
            </a:pPr>
            <a:r>
              <a:rPr lang="nl" sz="1800">
                <a:solidFill>
                  <a:srgbClr val="414141"/>
                </a:solidFill>
                <a:latin typeface="Calibri"/>
                <a:ea typeface="Calibri"/>
                <a:cs typeface="Calibri"/>
              </a:rPr>
              <a:t>Leer hoe je het unieke verhaal van jouw regio kunt benutten, nieuwe zakelijke kansen kunt ontdekken en een duurzamere, op de locatie gebaseerde accommodatie kunt creëren die echt aansluit bij de gasten.</a:t>
            </a:r>
            <a:endParaRPr lang="en-GB" sz="1800">
              <a:solidFill>
                <a:srgbClr val="414141"/>
              </a:solidFill>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nl" sz="2800" dirty="0">
                <a:latin typeface="Calibri"/>
                <a:ea typeface="Calibri"/>
                <a:cs typeface="Calibri"/>
              </a:rPr>
              <a:t>Inleiding tot</a:t>
            </a:r>
          </a:p>
          <a:p>
            <a:r>
              <a:rPr lang="nl" sz="2800" dirty="0">
                <a:latin typeface="Calibri"/>
                <a:ea typeface="Calibri"/>
                <a:cs typeface="Calibri"/>
              </a:rPr>
              <a:t>Alternatief toerisme</a:t>
            </a:r>
          </a:p>
          <a:p>
            <a:r>
              <a:rPr lang="nl" sz="2800" dirty="0">
                <a:latin typeface="Calibri"/>
                <a:ea typeface="Calibri"/>
                <a:cs typeface="Calibri"/>
              </a:rPr>
              <a:t>Accommodatie</a:t>
            </a:r>
            <a:endParaRPr lang="en-IE" dirty="0">
              <a:latin typeface="Open Sans"/>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nl" sz="3200">
                <a:latin typeface="Calibri"/>
                <a:ea typeface="Open Sans"/>
                <a:cs typeface="Calibri"/>
              </a:rPr>
              <a:t>Module 1</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13</a:t>
            </a:fld>
            <a:endParaRPr lang="fr-CA"/>
          </a:p>
        </p:txBody>
      </p:sp>
    </p:spTree>
    <p:extLst>
      <p:ext uri="{BB962C8B-B14F-4D97-AF65-F5344CB8AC3E}">
        <p14:creationId xmlns:p14="http://schemas.microsoft.com/office/powerpoint/2010/main" val="201872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8148" y="3271376"/>
            <a:ext cx="7199709" cy="6890467"/>
          </a:xfrm>
        </p:spPr>
        <p:txBody>
          <a:bodyPr numCol="1"/>
          <a:lstStyle/>
          <a:p>
            <a:r>
              <a:rPr lang="nl" sz="1400" b="1" dirty="0">
                <a:solidFill>
                  <a:srgbClr val="459597"/>
                </a:solidFill>
                <a:latin typeface="Calibri"/>
                <a:ea typeface="Calibri"/>
                <a:cs typeface="Calibri"/>
              </a:rPr>
              <a:t>Moduleoverzicht</a:t>
            </a:r>
            <a:endParaRPr lang="en-GB" sz="1400" dirty="0">
              <a:latin typeface="Calibri"/>
              <a:ea typeface="Calibri"/>
              <a:cs typeface="Calibri"/>
            </a:endParaRPr>
          </a:p>
          <a:p>
            <a:endParaRPr lang="en-IE" sz="1400" b="1" dirty="0">
              <a:solidFill>
                <a:srgbClr val="459597"/>
              </a:solidFill>
              <a:latin typeface="Calibri"/>
              <a:ea typeface="Calibri"/>
              <a:cs typeface="Calibri"/>
            </a:endParaRPr>
          </a:p>
          <a:p>
            <a:pPr marL="0" indent="0" algn="l">
              <a:lnSpc>
                <a:spcPts val="2480"/>
              </a:lnSpc>
            </a:pPr>
            <a:r>
              <a:rPr lang="nl" sz="1400" b="0" dirty="0">
                <a:latin typeface="Calibri"/>
                <a:ea typeface="Calibri"/>
                <a:cs typeface="Calibri"/>
              </a:rPr>
              <a:t>Deze module onderzoekt hoe u uw unieke accommodatie-idee kunt omzetten in een echte zakelijke kans. Deelnemers verwerven praktische vaardigheden om hun gasten beter te begrijpen, de markt te onderzoeken, een sterk concept te ontwikkelen en dit vol vertrouwen te presenteren.</a:t>
            </a:r>
          </a:p>
          <a:p>
            <a:pPr marL="0" indent="0" algn="l">
              <a:lnSpc>
                <a:spcPts val="2480"/>
              </a:lnSpc>
            </a:pPr>
            <a:endParaRPr lang="en-IE" sz="1400" b="0" dirty="0"/>
          </a:p>
          <a:p>
            <a:pPr marL="0" indent="0" algn="l">
              <a:lnSpc>
                <a:spcPts val="2480"/>
              </a:lnSpc>
            </a:pPr>
            <a:r>
              <a:rPr lang="nl" sz="1400" b="0" dirty="0">
                <a:latin typeface="Calibri"/>
                <a:ea typeface="Calibri"/>
                <a:cs typeface="Calibri"/>
              </a:rPr>
              <a:t>De reis begint met marktonderzoek, waarbij eenvoudige en effectieve instrumenten worden geïntroduceerd om betrouwbare inzichten te verzamelen over wie uw gasten zijn, wat ze willen en wat er al beschikbaar is in de lokale omgeving.</a:t>
            </a:r>
          </a:p>
          <a:p>
            <a:pPr marL="0" indent="0" algn="l">
              <a:lnSpc>
                <a:spcPts val="2480"/>
              </a:lnSpc>
            </a:pPr>
            <a:endParaRPr lang="en-IE" sz="1400" dirty="0">
              <a:ea typeface="Calibri"/>
            </a:endParaRPr>
          </a:p>
          <a:p>
            <a:pPr>
              <a:lnSpc>
                <a:spcPct val="107000"/>
              </a:lnSpc>
            </a:pPr>
            <a:r>
              <a:rPr lang="nl" sz="1400" b="1" dirty="0">
                <a:solidFill>
                  <a:srgbClr val="459597"/>
                </a:solidFill>
                <a:latin typeface="Calibri"/>
                <a:ea typeface="Calibri"/>
                <a:cs typeface="Calibri"/>
              </a:rPr>
              <a:t>Leerdoelen</a:t>
            </a:r>
          </a:p>
          <a:p>
            <a:pPr marL="285750" indent="-285750" algn="l">
              <a:lnSpc>
                <a:spcPct val="100000"/>
              </a:lnSpc>
              <a:buFont typeface="Arial" panose="020B0604020202020204" pitchFamily="34" charset="0"/>
              <a:buChar char="•"/>
            </a:pPr>
            <a:r>
              <a:rPr lang="nl" sz="1400" dirty="0">
                <a:latin typeface="Calibri"/>
                <a:ea typeface="Calibri"/>
                <a:cs typeface="Times New Roman"/>
              </a:rPr>
              <a:t>Pas praktische methoden toe om betrouwbare inzichten te verkrijgen in hun lokale toeristische markt.</a:t>
            </a:r>
          </a:p>
          <a:p>
            <a:pPr marL="285750" indent="-285750" algn="l">
              <a:lnSpc>
                <a:spcPct val="100000"/>
              </a:lnSpc>
              <a:buFont typeface="Arial" panose="020B0604020202020204" pitchFamily="34" charset="0"/>
              <a:buChar char="•"/>
            </a:pPr>
            <a:r>
              <a:rPr lang="nl" sz="1400" dirty="0">
                <a:latin typeface="Calibri"/>
                <a:ea typeface="Calibri"/>
                <a:cs typeface="Times New Roman"/>
              </a:rPr>
              <a:t>Gebruik eenvoudige en effectieve onderzoekstechnieken om gastgerelateerde gegevens te verzamelen en te interpreteren.</a:t>
            </a:r>
          </a:p>
          <a:p>
            <a:pPr marL="285750" indent="-285750" algn="l">
              <a:lnSpc>
                <a:spcPct val="100000"/>
              </a:lnSpc>
              <a:buFont typeface="Arial" panose="020B0604020202020204" pitchFamily="34" charset="0"/>
              <a:buChar char="•"/>
            </a:pPr>
            <a:r>
              <a:rPr lang="nl" sz="1400" dirty="0">
                <a:latin typeface="Calibri"/>
                <a:ea typeface="Calibri"/>
                <a:cs typeface="Times New Roman"/>
              </a:rPr>
              <a:t>Voer marktonderzoek uit om de doelgroep en hun behoeften te identificeren.</a:t>
            </a:r>
          </a:p>
          <a:p>
            <a:pPr marL="285750" indent="-285750" algn="l">
              <a:lnSpc>
                <a:spcPct val="100000"/>
              </a:lnSpc>
              <a:buFont typeface="Arial" panose="020B0604020202020204" pitchFamily="34" charset="0"/>
              <a:buChar char="•"/>
            </a:pPr>
            <a:r>
              <a:rPr lang="nl" sz="1400" dirty="0">
                <a:latin typeface="Calibri"/>
                <a:ea typeface="Calibri"/>
                <a:cs typeface="Times New Roman"/>
              </a:rPr>
              <a:t>Gebruik gastgerichte instrumenten om te analyseren wie het gebied bezoekt (of zou kunnen bezoeken), wat hen motiveert en waar er tekorten zijn in het accommodatieaanbod.</a:t>
            </a:r>
          </a:p>
          <a:p>
            <a:pPr marL="285750" indent="-285750" algn="l">
              <a:lnSpc>
                <a:spcPct val="100000"/>
              </a:lnSpc>
              <a:buFont typeface="Arial" panose="020B0604020202020204" pitchFamily="34" charset="0"/>
              <a:buChar char="•"/>
            </a:pPr>
            <a:r>
              <a:rPr lang="nl" sz="1400" dirty="0">
                <a:latin typeface="Calibri"/>
                <a:ea typeface="Calibri"/>
                <a:cs typeface="Times New Roman"/>
              </a:rPr>
              <a:t>Vertaal de resultaten van marktonderzoek naar een helder en overtuigend businessidee met behulp van de pitchdeckmethode.</a:t>
            </a:r>
          </a:p>
          <a:p>
            <a:pPr marL="285750" indent="-285750" algn="l">
              <a:lnSpc>
                <a:spcPct val="100000"/>
              </a:lnSpc>
              <a:buFont typeface="Arial" panose="020B0604020202020204" pitchFamily="34" charset="0"/>
              <a:buChar char="•"/>
            </a:pPr>
            <a:r>
              <a:rPr lang="nl" sz="1400" dirty="0">
                <a:latin typeface="Calibri"/>
                <a:ea typeface="Calibri"/>
                <a:cs typeface="Times New Roman"/>
              </a:rPr>
              <a:t>Identificeer de kenmerken van een sterk concept en definieer een waardepropositie die benadrukt waarom gasten voor hun accommodatie zouden kiezen.</a:t>
            </a:r>
          </a:p>
          <a:p>
            <a:pPr marL="285750" indent="-285750" algn="l">
              <a:lnSpc>
                <a:spcPct val="100000"/>
              </a:lnSpc>
              <a:buFont typeface="Arial" panose="020B0604020202020204" pitchFamily="34" charset="0"/>
              <a:buChar char="•"/>
            </a:pPr>
            <a:r>
              <a:rPr lang="nl" sz="1400" dirty="0">
                <a:latin typeface="Calibri"/>
                <a:ea typeface="Calibri"/>
                <a:cs typeface="Times New Roman"/>
              </a:rPr>
              <a:t>Ontwikkel een onderscheidend concept en waardepropositie voor hun bedrijf.</a:t>
            </a:r>
          </a:p>
          <a:p>
            <a:pPr marL="285750" indent="-285750" algn="l">
              <a:lnSpc>
                <a:spcPct val="100000"/>
              </a:lnSpc>
              <a:buFont typeface="Arial" panose="020B0604020202020204" pitchFamily="34" charset="0"/>
              <a:buChar char="•"/>
            </a:pPr>
            <a:r>
              <a:rPr lang="nl" sz="1400" dirty="0">
                <a:latin typeface="Calibri"/>
                <a:ea typeface="Calibri"/>
                <a:cs typeface="Times New Roman"/>
              </a:rPr>
              <a:t>Maak een korte pitchdeck om het idee te toetsen en financierings- of samenwerkingsmogelijkheden te onderzoeken.</a:t>
            </a:r>
          </a:p>
          <a:p>
            <a:pPr marL="285750" indent="-285750" algn="l">
              <a:lnSpc>
                <a:spcPct val="100000"/>
              </a:lnSpc>
              <a:buFont typeface="Arial" panose="020B0604020202020204" pitchFamily="34" charset="0"/>
              <a:buChar char="•"/>
            </a:pPr>
            <a:r>
              <a:rPr lang="nl" sz="1400" dirty="0">
                <a:latin typeface="Calibri"/>
                <a:ea typeface="Calibri"/>
                <a:cs typeface="Times New Roman"/>
              </a:rPr>
              <a:t>Communiceer uw waardepropositie helder aan zowel gasten als partners.</a:t>
            </a:r>
          </a:p>
          <a:p>
            <a:pPr algn="l">
              <a:lnSpc>
                <a:spcPct val="100000"/>
              </a:lnSpc>
              <a:spcAft>
                <a:spcPts val="600"/>
              </a:spcAft>
            </a:pPr>
            <a:endParaRPr lang="en-IE" sz="1800" dirty="0">
              <a:ea typeface="Calibri"/>
            </a:endParaRPr>
          </a:p>
          <a:p>
            <a:pPr algn="l">
              <a:lnSpc>
                <a:spcPct val="100000"/>
              </a:lnSpc>
              <a:spcAft>
                <a:spcPts val="600"/>
              </a:spcAft>
            </a:pPr>
            <a:endParaRPr lang="en-IE" sz="1600" dirty="0">
              <a:ea typeface="Calibri"/>
            </a:endParaRPr>
          </a:p>
          <a:p>
            <a:pPr algn="l">
              <a:lnSpc>
                <a:spcPct val="100000"/>
              </a:lnSpc>
              <a:spcAft>
                <a:spcPts val="600"/>
              </a:spcAft>
            </a:pPr>
            <a:endParaRPr lang="en-IE" sz="16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nl" sz="2800">
                <a:latin typeface="Calibri"/>
                <a:ea typeface="Calibri"/>
                <a:cs typeface="Calibri"/>
              </a:rPr>
              <a:t>Marktonderzoek en bedrijfsplanning</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nl" sz="3200">
                <a:latin typeface="Calibri"/>
                <a:ea typeface="Open Sans"/>
                <a:cs typeface="Calibri"/>
              </a:rPr>
              <a:t>Module 2</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14</a:t>
            </a:fld>
            <a:endParaRPr lang="fr-CA"/>
          </a:p>
        </p:txBody>
      </p:sp>
    </p:spTree>
    <p:extLst>
      <p:ext uri="{BB962C8B-B14F-4D97-AF65-F5344CB8AC3E}">
        <p14:creationId xmlns:p14="http://schemas.microsoft.com/office/powerpoint/2010/main" val="242749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7932" y="3260202"/>
            <a:ext cx="7199709" cy="6648074"/>
          </a:xfrm>
        </p:spPr>
        <p:txBody>
          <a:bodyPr numCol="1"/>
          <a:lstStyle/>
          <a:p>
            <a:pPr>
              <a:lnSpc>
                <a:spcPts val="2180"/>
              </a:lnSpc>
            </a:pPr>
            <a:r>
              <a:rPr lang="nl" sz="2000" b="1" dirty="0">
                <a:solidFill>
                  <a:srgbClr val="459597"/>
                </a:solidFill>
                <a:latin typeface="Calibri"/>
                <a:ea typeface="Calibri"/>
                <a:cs typeface="Calibri"/>
              </a:rPr>
              <a:t>Moduleoverzicht</a:t>
            </a:r>
            <a:endParaRPr lang="en-GB" sz="2000" dirty="0">
              <a:latin typeface="Calibri"/>
              <a:ea typeface="Calibri"/>
              <a:cs typeface="Calibri"/>
            </a:endParaRPr>
          </a:p>
          <a:p>
            <a:pPr marL="0" indent="0" algn="l">
              <a:lnSpc>
                <a:spcPts val="2180"/>
              </a:lnSpc>
            </a:pPr>
            <a:r>
              <a:rPr lang="nl" sz="1800" b="0" dirty="0">
                <a:latin typeface="Calibri"/>
                <a:ea typeface="Calibri"/>
                <a:cs typeface="Calibri"/>
              </a:rPr>
              <a:t>Module 3 laat zien hoe alternatieve accommodaties zowel duurzaam als nauw verbonden met de lokale identiteit kunnen zijn. Ontdek hoe doordacht ontwerp, materiaalkeuze en integratie in het landschap niet alleen het milieu ondersteunen, maar ook gemeenschappen versterken en de cultuur behouden. Leer hoe bouwkundige keuzes unieke, memorabele toeristische ervaringen kunnen creëren, met name in landelijke of minder bekende gebieden.</a:t>
            </a:r>
          </a:p>
          <a:p>
            <a:pPr marL="0" indent="0" algn="l">
              <a:lnSpc>
                <a:spcPts val="2180"/>
              </a:lnSpc>
            </a:pPr>
            <a:endParaRPr lang="en-GB" sz="1800" b="0" dirty="0"/>
          </a:p>
          <a:p>
            <a:pPr marL="0" indent="0" algn="l">
              <a:lnSpc>
                <a:spcPts val="2180"/>
              </a:lnSpc>
            </a:pPr>
            <a:r>
              <a:rPr lang="nl" sz="1800" b="0" dirty="0">
                <a:latin typeface="Calibri"/>
                <a:ea typeface="Calibri"/>
                <a:cs typeface="Calibri"/>
              </a:rPr>
              <a:t>Het omvat 3 belangrijke </a:t>
            </a:r>
            <a:r>
              <a:rPr lang="nl" sz="1800" dirty="0">
                <a:latin typeface="Calibri"/>
                <a:ea typeface="Calibri"/>
                <a:cs typeface="Calibri"/>
              </a:rPr>
              <a:t>onderdelen:</a:t>
            </a:r>
          </a:p>
          <a:p>
            <a:pPr algn="l">
              <a:lnSpc>
                <a:spcPts val="2180"/>
              </a:lnSpc>
            </a:pPr>
            <a:endParaRPr lang="en-GB" sz="1800" dirty="0">
              <a:latin typeface="Calibri"/>
              <a:ea typeface="Calibri"/>
              <a:cs typeface="Calibri"/>
            </a:endParaRPr>
          </a:p>
          <a:p>
            <a:pPr marL="457200" indent="-457200" algn="l">
              <a:lnSpc>
                <a:spcPts val="2180"/>
              </a:lnSpc>
              <a:buFont typeface="+mj-lt"/>
              <a:buAutoNum type="arabicPeriod"/>
            </a:pPr>
            <a:r>
              <a:rPr lang="nl" sz="1800" dirty="0">
                <a:latin typeface="Calibri"/>
                <a:ea typeface="Calibri"/>
                <a:cs typeface="Calibri"/>
              </a:rPr>
              <a:t>Slimme start: </a:t>
            </a:r>
            <a:r>
              <a:rPr lang="nl" sz="1800" b="0" dirty="0">
                <a:latin typeface="Calibri"/>
                <a:ea typeface="Calibri"/>
                <a:cs typeface="Calibri"/>
              </a:rPr>
              <a:t>Gebouwen aanpassen en prefab-units gebruiken</a:t>
            </a:r>
          </a:p>
          <a:p>
            <a:pPr marL="457200" indent="-457200" algn="l">
              <a:lnSpc>
                <a:spcPts val="2180"/>
              </a:lnSpc>
              <a:buFont typeface="+mj-lt"/>
              <a:buAutoNum type="arabicPeriod"/>
            </a:pPr>
            <a:r>
              <a:rPr lang="nl" sz="1800" dirty="0">
                <a:latin typeface="Calibri"/>
                <a:ea typeface="Calibri"/>
                <a:cs typeface="Calibri"/>
              </a:rPr>
              <a:t>Betere bouwkeuzes </a:t>
            </a:r>
            <a:r>
              <a:rPr lang="nl" sz="1800" b="0" dirty="0">
                <a:latin typeface="Calibri"/>
                <a:ea typeface="Calibri"/>
                <a:cs typeface="Calibri"/>
              </a:rPr>
              <a:t>- materialen, indeling en flexibiliteit</a:t>
            </a:r>
          </a:p>
          <a:p>
            <a:pPr marL="457200" indent="-457200" algn="l">
              <a:lnSpc>
                <a:spcPts val="2180"/>
              </a:lnSpc>
              <a:buFont typeface="+mj-lt"/>
              <a:buAutoNum type="arabicPeriod"/>
            </a:pPr>
            <a:r>
              <a:rPr lang="nl" sz="1800" b="0" dirty="0">
                <a:latin typeface="Calibri"/>
                <a:ea typeface="Calibri"/>
                <a:cs typeface="Calibri"/>
              </a:rPr>
              <a:t>Passende accommodaties die een lokale impact hebben</a:t>
            </a:r>
          </a:p>
          <a:p>
            <a:pPr algn="l">
              <a:lnSpc>
                <a:spcPct val="100000"/>
              </a:lnSpc>
              <a:spcAft>
                <a:spcPts val="600"/>
              </a:spcAft>
            </a:pPr>
            <a:endParaRPr lang="en-IE" sz="2000" dirty="0">
              <a:ea typeface="Calibri"/>
            </a:endParaRPr>
          </a:p>
          <a:p>
            <a:pPr algn="l">
              <a:lnSpc>
                <a:spcPct val="100000"/>
              </a:lnSpc>
              <a:spcAft>
                <a:spcPts val="600"/>
              </a:spcAft>
            </a:pPr>
            <a:r>
              <a:rPr lang="nl" sz="2000" b="1" dirty="0">
                <a:solidFill>
                  <a:srgbClr val="459597"/>
                </a:solidFill>
                <a:latin typeface="Calibri"/>
                <a:ea typeface="Calibri"/>
                <a:cs typeface="Calibri"/>
              </a:rPr>
              <a:t>Leerdoelen</a:t>
            </a:r>
          </a:p>
          <a:p>
            <a:pPr marL="285750" indent="-285750" algn="l">
              <a:lnSpc>
                <a:spcPct val="100000"/>
              </a:lnSpc>
              <a:spcAft>
                <a:spcPts val="600"/>
              </a:spcAft>
              <a:buFont typeface="Arial" panose="020B0604020202020204" pitchFamily="34" charset="0"/>
              <a:buChar char="•"/>
            </a:pPr>
            <a:r>
              <a:rPr lang="nl" sz="1800" dirty="0">
                <a:latin typeface="Calibri"/>
                <a:ea typeface="Calibri"/>
                <a:cs typeface="Calibri"/>
              </a:rPr>
              <a:t>Leer hoe je het potentieel van bestaande ruimtes kunt benutten door bestaande of landelijke monumentale panden en ongebruikte gebieden een nieuwe bestemming te geven.</a:t>
            </a:r>
          </a:p>
          <a:p>
            <a:pPr marL="285750" indent="-285750" algn="l">
              <a:lnSpc>
                <a:spcPct val="100000"/>
              </a:lnSpc>
              <a:spcAft>
                <a:spcPts val="600"/>
              </a:spcAft>
              <a:buFont typeface="Arial" panose="020B0604020202020204" pitchFamily="34" charset="0"/>
              <a:buChar char="•"/>
            </a:pPr>
            <a:r>
              <a:rPr lang="nl" sz="1800" dirty="0">
                <a:latin typeface="Calibri"/>
                <a:ea typeface="Calibri"/>
                <a:cs typeface="Calibri"/>
              </a:rPr>
              <a:t>Ontdek hoe bestaande of landelijke erfgoedpanden gemeenschappen en economieën nieuw leven inblazen.</a:t>
            </a:r>
          </a:p>
          <a:p>
            <a:pPr marL="285750" indent="-285750" algn="l">
              <a:lnSpc>
                <a:spcPct val="100000"/>
              </a:lnSpc>
              <a:spcAft>
                <a:spcPts val="600"/>
              </a:spcAft>
              <a:buFont typeface="Arial" panose="020B0604020202020204" pitchFamily="34" charset="0"/>
              <a:buChar char="•"/>
            </a:pPr>
            <a:r>
              <a:rPr lang="nl" sz="1800" dirty="0">
                <a:latin typeface="Calibri"/>
                <a:ea typeface="Calibri"/>
                <a:cs typeface="Calibri"/>
              </a:rPr>
              <a:t>Ontdek modulaire, flexibele oplossingen en milieuvriendelijke bouwmethoden die de lokale charme behouden en duurzaam toerisme ondersteunen.</a:t>
            </a:r>
          </a:p>
          <a:p>
            <a:pPr marL="285750" indent="-285750" algn="l">
              <a:lnSpc>
                <a:spcPct val="100000"/>
              </a:lnSpc>
              <a:spcAft>
                <a:spcPts val="600"/>
              </a:spcAft>
              <a:buFont typeface="Arial" panose="020B0604020202020204" pitchFamily="34" charset="0"/>
              <a:buChar char="•"/>
            </a:pPr>
            <a:r>
              <a:rPr lang="nl" sz="1800" dirty="0">
                <a:latin typeface="Calibri"/>
                <a:ea typeface="Calibri"/>
                <a:cs typeface="Calibri"/>
              </a:rPr>
              <a:t>Leer hoe de elementen kunnen worden aangepast en hergebruikt, en hoe ze als lichtgewicht constructies de natuur kunnen beschermen, de lokale identiteit kunnen vieren en het plattelandstoerisme kunnen stimuleren.</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29913" y="1788539"/>
            <a:ext cx="3467091" cy="1049221"/>
          </a:xfrm>
        </p:spPr>
        <p:txBody>
          <a:bodyPr/>
          <a:lstStyle/>
          <a:p>
            <a:r>
              <a:rPr lang="nl" sz="2800" dirty="0">
                <a:latin typeface="Calibri"/>
                <a:ea typeface="Calibri"/>
                <a:cs typeface="Calibri"/>
              </a:rPr>
              <a:t>Duurzame en locatiegebonden accommodaties ontwerpen</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999437"/>
            <a:ext cx="3461549" cy="366660"/>
          </a:xfrm>
        </p:spPr>
        <p:txBody>
          <a:bodyPr/>
          <a:lstStyle/>
          <a:p>
            <a:r>
              <a:rPr lang="nl" sz="3200">
                <a:latin typeface="Calibri"/>
                <a:ea typeface="Open Sans"/>
                <a:cs typeface="Calibri"/>
              </a:rPr>
              <a:t>Module 3</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15</a:t>
            </a:fld>
            <a:endParaRPr lang="fr-CA"/>
          </a:p>
        </p:txBody>
      </p:sp>
    </p:spTree>
    <p:extLst>
      <p:ext uri="{BB962C8B-B14F-4D97-AF65-F5344CB8AC3E}">
        <p14:creationId xmlns:p14="http://schemas.microsoft.com/office/powerpoint/2010/main" val="40721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406582"/>
            <a:ext cx="7199709" cy="6648074"/>
          </a:xfrm>
        </p:spPr>
        <p:txBody>
          <a:bodyPr numCol="1"/>
          <a:lstStyle/>
          <a:p>
            <a:pPr>
              <a:lnSpc>
                <a:spcPts val="2180"/>
              </a:lnSpc>
            </a:pPr>
            <a:r>
              <a:rPr lang="nl" sz="2000" b="1">
                <a:solidFill>
                  <a:srgbClr val="459597"/>
                </a:solidFill>
              </a:rPr>
              <a:t>Moduleoverzicht</a:t>
            </a:r>
            <a:endParaRPr lang="en-GB" sz="2000"/>
          </a:p>
          <a:p>
            <a:pPr marL="0" indent="0" algn="l">
              <a:lnSpc>
                <a:spcPts val="2180"/>
              </a:lnSpc>
            </a:pPr>
            <a:r>
              <a:rPr lang="nl" sz="1800" b="0"/>
              <a:t>Alternatieve accommodaties hebben een natuurlijk voordeel als het gaat om branding. Dergelijke accommodaties zijn van nature uniek, vaak persoonlijk en doorgaans sterk verbonden met de omgeving – allemaal factoren die zich lenen voor krachtige, memorabele merkverhalen.</a:t>
            </a:r>
          </a:p>
          <a:p>
            <a:pPr marL="0" indent="0" algn="l">
              <a:lnSpc>
                <a:spcPts val="2180"/>
              </a:lnSpc>
            </a:pPr>
            <a:endParaRPr lang="en-IE" sz="1800" b="0"/>
          </a:p>
          <a:p>
            <a:pPr marL="0" indent="0" algn="l">
              <a:lnSpc>
                <a:spcPts val="2180"/>
              </a:lnSpc>
            </a:pPr>
            <a:r>
              <a:rPr lang="nl" sz="1800" b="0"/>
              <a:t>In deze module leer je hoe je je accommodatie kunt promoten door je merk af te stemmen op de lokale cultuur, de lokale economie te ondersteunen en authentieke ervaringen te creëren door samen te werken met lokale ambachtslieden, gidsen en voedselproducenten.</a:t>
            </a:r>
          </a:p>
          <a:p>
            <a:pPr marL="0" indent="0" algn="l">
              <a:lnSpc>
                <a:spcPts val="2180"/>
              </a:lnSpc>
            </a:pPr>
            <a:endParaRPr lang="en-IE" sz="2400">
              <a:ea typeface="Calibri"/>
            </a:endParaRPr>
          </a:p>
          <a:p>
            <a:pPr algn="l">
              <a:lnSpc>
                <a:spcPct val="100000"/>
              </a:lnSpc>
              <a:spcAft>
                <a:spcPts val="600"/>
              </a:spcAft>
            </a:pPr>
            <a:r>
              <a:rPr lang="nl" sz="2400" b="1">
                <a:solidFill>
                  <a:srgbClr val="459597"/>
                </a:solidFill>
              </a:rPr>
              <a:t>Leerdoelen</a:t>
            </a:r>
          </a:p>
          <a:p>
            <a:pPr marL="285750" indent="-285750">
              <a:lnSpc>
                <a:spcPts val="1800"/>
              </a:lnSpc>
              <a:buFont typeface="Arial" panose="020B0604020202020204" pitchFamily="34" charset="0"/>
              <a:buChar char="•"/>
            </a:pPr>
            <a:r>
              <a:rPr lang="nl" sz="1800">
                <a:solidFill>
                  <a:srgbClr val="414141"/>
                </a:solidFill>
              </a:rPr>
              <a:t>Je leert hoe je je unieke sterke punten kunt herkennen en deze kunt omzetten in een merk dat opvalt, aansluit bij je doelgroep en boekingen genereert.</a:t>
            </a:r>
          </a:p>
          <a:p>
            <a:pPr marL="285750" indent="-285750" algn="l">
              <a:lnSpc>
                <a:spcPct val="100000"/>
              </a:lnSpc>
              <a:spcAft>
                <a:spcPts val="600"/>
              </a:spcAft>
              <a:buFont typeface="Arial" panose="020B0604020202020204" pitchFamily="34" charset="0"/>
              <a:buChar char="•"/>
            </a:pPr>
            <a:r>
              <a:rPr lang="nl" sz="1800">
                <a:ea typeface="Calibri"/>
              </a:rPr>
              <a:t>Leer hoe het aanbieden van authentieke, duurzame en lokaal gewortelde ervaringen echte waarde kan toevoegen aan uw aanbod en merkidentiteit, waardoor gasten zich meer verbonden voelen en eenvoudige bezoekjes veranderen in blijvende herinneringen.</a:t>
            </a:r>
          </a:p>
          <a:p>
            <a:pPr marL="285750" indent="-285750" algn="l">
              <a:lnSpc>
                <a:spcPct val="100000"/>
              </a:lnSpc>
              <a:spcAft>
                <a:spcPts val="600"/>
              </a:spcAft>
              <a:buFont typeface="Arial" panose="020B0604020202020204" pitchFamily="34" charset="0"/>
              <a:buChar char="•"/>
            </a:pPr>
            <a:r>
              <a:rPr lang="nl" sz="1800">
                <a:ea typeface="Calibri"/>
              </a:rPr>
              <a:t>Leer hoe je sterke beelden, authentieke verhalen, betrokkenheid van de gemeenschap en digitale platforms kunt inzetten om vertrouwen op te bouwen, emotionele banden te creëren, directe boekingen te stimuleren en het succes op lange termijn van alternatieve accommodaties op het platteland te ondersteunen.</a:t>
            </a: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64245" y="1687557"/>
            <a:ext cx="3841698" cy="1223393"/>
          </a:xfrm>
        </p:spPr>
        <p:txBody>
          <a:bodyPr/>
          <a:lstStyle/>
          <a:p>
            <a:r>
              <a:rPr lang="nl" sz="2800" dirty="0">
                <a:latin typeface="Calibri"/>
                <a:ea typeface="Calibri"/>
                <a:cs typeface="Calibri"/>
              </a:rPr>
              <a:t>Een sterk merk opbouwen, storytelling en hoe je boekingen binnenhaalt</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64245" y="853057"/>
            <a:ext cx="3642403" cy="513040"/>
          </a:xfrm>
        </p:spPr>
        <p:txBody>
          <a:bodyPr/>
          <a:lstStyle/>
          <a:p>
            <a:r>
              <a:rPr lang="nl" sz="3200" dirty="0">
                <a:latin typeface="Calibri"/>
                <a:ea typeface="Open Sans"/>
                <a:cs typeface="Calibri"/>
              </a:rPr>
              <a:t>Module 4</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16</a:t>
            </a:fld>
            <a:endParaRPr lang="fr-CA"/>
          </a:p>
        </p:txBody>
      </p:sp>
    </p:spTree>
    <p:extLst>
      <p:ext uri="{BB962C8B-B14F-4D97-AF65-F5344CB8AC3E}">
        <p14:creationId xmlns:p14="http://schemas.microsoft.com/office/powerpoint/2010/main" val="367728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260202"/>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Moduleoverzicht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Deze module richt zich op het bieden van geweldige gastervaringen en tegelijkertijd het efficiënt en duurzaam houden van uw bedrijf. U leert hoe u de volledige gastreis beheert en eenvoudige systemen implementeert om dagelijkse taken te stroomlijnen. Ook worden manieren onderzocht om te groeien door middel van partnerschappen, toegevoegde waarde en langetermijnplanning.</a:t>
            </a: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lang="en-IE"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Leerdoelen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Leer hoe je van begin tot eind een geweldige gastervaring creëert.</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Breng de verschillende fasen van de gastreis in kaart en identificeer mogelijkheden om de ervaring te verbeteren.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Zorg voor effectieve communicatie vóór, tijdens en na het verblijf om vertrouwen en tevredenheid op te bouwen.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Gebruik persoonlijke details om gasten zich welkom en gewaardeerd te laten voelen.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Implementeer strategieën die gastloyaliteit en herhaalboekingen bevorderen.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Gebruik eenvoudige hulpmiddelen om georganiseerd te blijven.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Zoek naar betaalbare tools die de dagelijkse hostingtaken vereenvoudigen.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Automatiseer routinematige processen zoals incheckinstructies, herinneringen en beoordelingsverzoeken.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Organiseer je werkzaamheden efficiënt om tijd te besparen en stress te verminderen.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Combineer automatisering met persoonlijke service om een hoogwaardige gastervaring te garanderen.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Laat uw bedrijf duurzaam groeien met slimme strategieën en lokale partnerschappen.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Werk samen met lokale bedrijven om partnerschappen te creëren die waarde toevoegen voor gasten.</a:t>
            </a:r>
          </a:p>
          <a:p>
            <a:pPr marL="342900" lvl="0" indent="-342900" algn="l">
              <a:lnSpc>
                <a:spcPct val="100000"/>
              </a:lnSpc>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Ontwerp mogelijkheden voor upselling die de omzet verhogen en tegelijkertijd de gastervaring verbeteren.</a:t>
            </a:r>
          </a:p>
          <a:p>
            <a:pPr marL="342900" lvl="0" indent="-342900" algn="l">
              <a:lnSpc>
                <a:spcPct val="100000"/>
              </a:lnSpc>
              <a:spcAft>
                <a:spcPts val="800"/>
              </a:spcAft>
              <a:buFont typeface="Symbol" panose="05050102010706020507" pitchFamily="18" charset="2"/>
              <a:buChar char=""/>
            </a:pPr>
            <a:r>
              <a:rPr lang="nl" sz="1600" dirty="0">
                <a:effectLst/>
                <a:latin typeface="Calibri" panose="020F0502020204030204" pitchFamily="34" charset="0"/>
                <a:ea typeface="Calibri" panose="020F0502020204030204" pitchFamily="34" charset="0"/>
                <a:cs typeface="Times New Roman" panose="02020603050405020304" pitchFamily="18" charset="0"/>
              </a:rPr>
              <a:t>Pas langetermijnplanningstechnieken toe die bedrijfsgroei afstemmen op persoonlijke doelen en maatschappelijke impact.</a:t>
            </a:r>
          </a:p>
          <a:p>
            <a:pPr marL="342900" indent="-342900" algn="l">
              <a:spcAft>
                <a:spcPts val="600"/>
              </a:spcAft>
              <a:buFont typeface="Arial" panose="020B0604020202020204" pitchFamily="34" charset="0"/>
              <a:buChar char="•"/>
            </a:pPr>
            <a:endParaRPr lang="en-US" sz="1800" b="1" dirty="0">
              <a:solidFill>
                <a:srgbClr val="414141"/>
              </a:solidFill>
            </a:endParaRPr>
          </a:p>
          <a:p>
            <a:pPr marL="285750" marR="0" lvl="0" indent="-285750" algn="l" defTabSz="777514"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0" y="1715350"/>
            <a:ext cx="3857415" cy="1302788"/>
          </a:xfrm>
        </p:spPr>
        <p:txBody>
          <a:bodyPr/>
          <a:lstStyle/>
          <a:p>
            <a:r>
              <a:rPr lang="nl" sz="2800" dirty="0">
                <a:latin typeface="Calibri"/>
                <a:ea typeface="Calibri"/>
                <a:cs typeface="Calibri"/>
              </a:rPr>
              <a:t>Gastbeleving – Gastvrijheid met hart, impact en duurzaamheid</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nl" sz="3200">
                <a:latin typeface="Calibri"/>
                <a:ea typeface="Open Sans"/>
                <a:cs typeface="Calibri"/>
              </a:rPr>
              <a:t>Module 5</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17</a:t>
            </a:fld>
            <a:endParaRPr lang="fr-CA"/>
          </a:p>
        </p:txBody>
      </p:sp>
    </p:spTree>
    <p:extLst>
      <p:ext uri="{BB962C8B-B14F-4D97-AF65-F5344CB8AC3E}">
        <p14:creationId xmlns:p14="http://schemas.microsoft.com/office/powerpoint/2010/main" val="164708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196951" y="2910950"/>
            <a:ext cx="7318221" cy="7899462"/>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Moduleoverzicht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l">
              <a:lnSpc>
                <a:spcPts val="2180"/>
              </a:lnSpc>
              <a:defRPr/>
            </a:pPr>
            <a:r>
              <a:rPr kumimoji="0" lang="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deze module </a:t>
            </a:r>
            <a:r>
              <a:rPr lang="nl" sz="1800" dirty="0">
                <a:solidFill>
                  <a:srgbClr val="000000"/>
                </a:solidFill>
              </a:rPr>
              <a:t>leer je wat er financieel echt nodig is om een bedrijf op te zetten en te lanceren, inclusief locatiekeuze, kopen versus huren, realistische infrastructuurkosten en het creëren van een wow-factor. Deze module bestaat uit 4 delen.</a:t>
            </a:r>
            <a:endParaRPr lang="en-IE" sz="1800" dirty="0"/>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Leerdoelen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Identificeer verschillende soorten alternatieve toeristische accommodaties en begrijp wat ze onderscheidt van traditionele modellen.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Bepaal je financiële limieten, </a:t>
            </a:r>
            <a:r>
              <a:rPr lang="nl" sz="1400" dirty="0" err="1">
                <a:effectLst/>
                <a:latin typeface="Calibri" panose="020F0502020204030204" pitchFamily="34" charset="0"/>
                <a:ea typeface="Calibri" panose="020F0502020204030204" pitchFamily="34" charset="0"/>
                <a:cs typeface="Times New Roman" panose="02020603050405020304" pitchFamily="18" charset="0"/>
              </a:rPr>
              <a:t>je startbudget </a:t>
            </a:r>
            <a:r>
              <a:rPr lang="nl" sz="1400" dirty="0">
                <a:effectLst/>
                <a:latin typeface="Calibri" panose="020F0502020204030204" pitchFamily="34" charset="0"/>
                <a:ea typeface="Calibri" panose="020F0502020204030204" pitchFamily="34" charset="0"/>
                <a:cs typeface="Times New Roman" panose="02020603050405020304" pitchFamily="18" charset="0"/>
              </a:rPr>
              <a:t>en je gewenste bedrijfsmodel.</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Evalueer hoe de verwachtingen en betalingsbereidheid van gasten van invloed zijn op de prijsstelling, het ontwerp en de planning van de beleving.</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Stem uw aanbod af op de juiste doelgroep en positioneer uw accommodatie voor succes in een concurrerende, op waarden gebaseerde markt.</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Begrijp de bestemmingsplannen, ruimtelijke ordening en vergunningsprocedures die relevant zijn voor alternatieve woonvormen.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Beoordeel de geschiktheid van het terrein op basis van terrein, afwatering, bodemgesteldheid en bebouwbaarheid.</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Bereken realistische kosten en opties voor aansluiting op (of vervanging van) infrastructuur zoals elektriciteit, water, afvalverwerking en internet.</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Houd rekening met de bereikbaarheid en het vervoer om het comfort en de veiligheid van de gasten te garanderen.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Vermijd veelvoorkomende valkuilen op de website die leiden tot kostbaar herwerk, vertragingen of omzetverlies.</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Leer de financiële impact van duurzame investeringen op de korte en lange termijn af te wegen en begrijp hoe milieuvriendelijke keuzes kosten kunnen verlagen of financiering kunnen aantrekken.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Ontwerp en creëer elementen met een "wow-factor" die de gasttevredenheid verhogen, een hogere prijs rechtvaardigen en de marketingprestaties verbeteren.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Krijg toegang tot en pas praktische planningsinstrumenten toe, waaronder budgettemplates, bestemmingsplanchecklists en planners voor het aantrekken van gasten.</a:t>
            </a:r>
          </a:p>
          <a:p>
            <a:pPr marL="342900" lvl="0" indent="-342900" algn="l">
              <a:lnSpc>
                <a:spcPct val="100000"/>
              </a:lnSpc>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Neem strategische, kostenefficiënte beslissingen die aansluiten bij zowel milieudoelstellingen als de levensvatbaarheid van het bedrijf op lange termijn.</a:t>
            </a:r>
          </a:p>
          <a:p>
            <a:pPr marL="342900" lvl="0" indent="-342900" algn="l">
              <a:lnSpc>
                <a:spcPct val="100000"/>
              </a:lnSpc>
              <a:spcAft>
                <a:spcPts val="800"/>
              </a:spcAft>
              <a:buFont typeface="Symbol" panose="05050102010706020507" pitchFamily="18" charset="2"/>
              <a:buChar char=""/>
            </a:pPr>
            <a:r>
              <a:rPr lang="nl" sz="1400" dirty="0">
                <a:effectLst/>
                <a:latin typeface="Calibri" panose="020F0502020204030204" pitchFamily="34" charset="0"/>
                <a:ea typeface="Calibri" panose="020F0502020204030204" pitchFamily="34" charset="0"/>
                <a:cs typeface="Times New Roman" panose="02020603050405020304" pitchFamily="18" charset="0"/>
              </a:rPr>
              <a:t>Ga vol vertrouwen van planning naar implementatie met de juiste ondersteunende middelen binnen handbereik.</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15463" y="1265406"/>
            <a:ext cx="3413855" cy="1026379"/>
          </a:xfrm>
        </p:spPr>
        <p:txBody>
          <a:bodyPr/>
          <a:lstStyle/>
          <a:p>
            <a:pPr algn="l">
              <a:lnSpc>
                <a:spcPct val="100000"/>
              </a:lnSpc>
              <a:spcAft>
                <a:spcPts val="600"/>
              </a:spcAft>
            </a:pPr>
            <a:r>
              <a:rPr lang="nl" sz="2400" dirty="0">
                <a:latin typeface="Calibri"/>
                <a:ea typeface="Calibri"/>
                <a:cs typeface="Calibri"/>
              </a:rPr>
              <a:t>Financieel opzetten en slim lanceren – Planning van uw start-up- en kapitaalkosten</a:t>
            </a:r>
            <a:endParaRPr lang="en-IE" sz="2400" dirty="0">
              <a:ea typeface="Calibri"/>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96951" y="687669"/>
            <a:ext cx="3491185" cy="339214"/>
          </a:xfrm>
        </p:spPr>
        <p:txBody>
          <a:bodyPr/>
          <a:lstStyle/>
          <a:p>
            <a:r>
              <a:rPr lang="nl" sz="3200" dirty="0">
                <a:latin typeface="Calibri"/>
                <a:ea typeface="Open Sans"/>
                <a:cs typeface="Calibri"/>
              </a:rPr>
              <a:t>Module 6</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18</a:t>
            </a:fld>
            <a:endParaRPr lang="fr-CA"/>
          </a:p>
        </p:txBody>
      </p:sp>
    </p:spTree>
    <p:extLst>
      <p:ext uri="{BB962C8B-B14F-4D97-AF65-F5344CB8AC3E}">
        <p14:creationId xmlns:p14="http://schemas.microsoft.com/office/powerpoint/2010/main" val="92166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174171" y="3388263"/>
            <a:ext cx="7341001" cy="5712194"/>
          </a:xfrm>
        </p:spPr>
        <p:txBody>
          <a:bodyPr numCol="1"/>
          <a:lstStyle/>
          <a:p>
            <a:pPr algn="l">
              <a:lnSpc>
                <a:spcPct val="100000"/>
              </a:lnSpc>
              <a:spcAft>
                <a:spcPts val="600"/>
              </a:spcAft>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Moduleoverzicht</a:t>
            </a:r>
            <a:endParaRPr lang="en-IE" sz="2000" dirty="0">
              <a:latin typeface="Calibri"/>
              <a:ea typeface="Calibri"/>
              <a:cs typeface="Calibri"/>
            </a:endParaRPr>
          </a:p>
          <a:p>
            <a:pPr algn="l">
              <a:lnSpc>
                <a:spcPct val="100000"/>
              </a:lnSpc>
              <a:spcAft>
                <a:spcPts val="600"/>
              </a:spcAft>
            </a:pPr>
            <a:r>
              <a:rPr lang="nl" sz="1600" dirty="0">
                <a:latin typeface="Calibri"/>
                <a:ea typeface="Calibri"/>
                <a:cs typeface="Calibri"/>
              </a:rPr>
              <a:t>Deze module begeleidt u bij het plannen van uw financiën en het verkennen van financieringsmogelijkheden voor uw alternatieve accommodatiebedrijf.</a:t>
            </a:r>
          </a:p>
          <a:p>
            <a:pPr algn="l">
              <a:lnSpc>
                <a:spcPct val="100000"/>
              </a:lnSpc>
              <a:spcAft>
                <a:spcPts val="600"/>
              </a:spcAft>
            </a:pPr>
            <a:r>
              <a:rPr lang="nl" sz="1600" dirty="0">
                <a:latin typeface="Calibri"/>
                <a:ea typeface="Calibri"/>
                <a:cs typeface="Calibri"/>
              </a:rPr>
              <a:t>Je ontdekt diverse mogelijkheden – van persoonlijke spaargelden en subsidies tot ethische kredietverstrekkers en groene investeerders. Ontdek waar financiers naar op zoek zijn, waaronder solide businessplannen, meetbare duurzaamheidsimpact en financiële haalbaarheid.</a:t>
            </a:r>
          </a:p>
          <a:p>
            <a:pPr algn="l">
              <a:lnSpc>
                <a:spcPct val="100000"/>
              </a:lnSpc>
              <a:spcAft>
                <a:spcPts val="600"/>
              </a:spcAft>
            </a:pPr>
            <a:r>
              <a:rPr lang="nl" sz="1600" dirty="0">
                <a:latin typeface="Calibri"/>
                <a:ea typeface="Calibri"/>
                <a:cs typeface="Calibri"/>
              </a:rPr>
              <a:t>Deze module onderzoekt ook mogelijkheden voor financiering op maat voor alternatieve toeristische accommodaties in Ierland, Slovenië, IJsland, Italië en Nederland.</a:t>
            </a:r>
          </a:p>
          <a:p>
            <a:pPr algn="l">
              <a:lnSpc>
                <a:spcPct val="100000"/>
              </a:lnSpc>
              <a:spcAft>
                <a:spcPts val="600"/>
              </a:spcAft>
            </a:pPr>
            <a:r>
              <a:rPr kumimoji="0" lang="nl" sz="16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Leerdoelen</a:t>
            </a:r>
          </a:p>
          <a:p>
            <a:pPr marL="285750" indent="-285750" algn="l">
              <a:lnSpc>
                <a:spcPct val="100000"/>
              </a:lnSpc>
              <a:spcAft>
                <a:spcPts val="600"/>
              </a:spcAft>
              <a:buFont typeface="Arial" panose="020B0604020202020204" pitchFamily="34" charset="0"/>
              <a:buChar char="•"/>
            </a:pPr>
            <a:r>
              <a:rPr lang="nl" sz="1600" dirty="0">
                <a:ea typeface="Calibri"/>
              </a:rPr>
              <a:t>Identificeer de belangrijkste financieringsmogelijkheden, waaronder het Fonds voor de Bescherming van Toeristische Locaties, regionale fondsen, leningen voor het platteland en NATA-subsidies.</a:t>
            </a:r>
          </a:p>
          <a:p>
            <a:pPr marL="285750" indent="-285750" algn="l">
              <a:lnSpc>
                <a:spcPct val="100000"/>
              </a:lnSpc>
              <a:spcAft>
                <a:spcPts val="600"/>
              </a:spcAft>
              <a:buFont typeface="Arial" panose="020B0604020202020204" pitchFamily="34" charset="0"/>
              <a:buChar char="•"/>
            </a:pPr>
            <a:r>
              <a:rPr lang="nl" sz="1600" dirty="0">
                <a:ea typeface="Calibri"/>
              </a:rPr>
              <a:t>Begrijp de rol van infrastructuur- en milieufinanciering bij Epic Stays-projecten.</a:t>
            </a:r>
          </a:p>
          <a:p>
            <a:pPr marL="285750" indent="-285750" algn="l">
              <a:lnSpc>
                <a:spcPct val="100000"/>
              </a:lnSpc>
              <a:spcAft>
                <a:spcPts val="600"/>
              </a:spcAft>
              <a:buFont typeface="Arial" panose="020B0604020202020204" pitchFamily="34" charset="0"/>
              <a:buChar char="•"/>
            </a:pPr>
            <a:r>
              <a:rPr lang="nl" sz="1600" dirty="0">
                <a:ea typeface="Calibri"/>
              </a:rPr>
              <a:t>Erken hoe door de Scandinavische landen en de EU gesteunde groene leninggaranties geothermische energie, ecologisch bouwen en oplossingen voor energievoorziening buiten het elektriciteitsnet ondersteunen.</a:t>
            </a:r>
          </a:p>
          <a:p>
            <a:pPr marL="285750" indent="-285750" algn="l">
              <a:lnSpc>
                <a:spcPct val="100000"/>
              </a:lnSpc>
              <a:spcAft>
                <a:spcPts val="600"/>
              </a:spcAft>
              <a:buFont typeface="Arial" panose="020B0604020202020204" pitchFamily="34" charset="0"/>
              <a:buChar char="•"/>
            </a:pPr>
            <a:r>
              <a:rPr lang="nl" sz="1600" dirty="0">
                <a:ea typeface="Calibri"/>
              </a:rPr>
              <a:t>Beoordeel hoe projecten kunnen worden afgestemd op de prioriteiten van elk land: natuurbescherming, spreiding van toerisme en ecologische gevoeligheid.</a:t>
            </a:r>
          </a:p>
          <a:p>
            <a:pPr marL="285750" indent="-285750" algn="l">
              <a:lnSpc>
                <a:spcPct val="100000"/>
              </a:lnSpc>
              <a:spcAft>
                <a:spcPts val="600"/>
              </a:spcAft>
              <a:buFont typeface="Arial" panose="020B0604020202020204" pitchFamily="34" charset="0"/>
              <a:buChar char="•"/>
            </a:pPr>
            <a:r>
              <a:rPr lang="nl" sz="1600" dirty="0">
                <a:ea typeface="Calibri"/>
              </a:rPr>
              <a:t>Ontwikkel strategieën om de druk op natuurgebieden te verminderen.</a:t>
            </a:r>
          </a:p>
          <a:p>
            <a:pPr marL="285750" indent="-285750" algn="l">
              <a:lnSpc>
                <a:spcPct val="100000"/>
              </a:lnSpc>
              <a:spcAft>
                <a:spcPts val="600"/>
              </a:spcAft>
              <a:buFont typeface="Arial" panose="020B0604020202020204" pitchFamily="34" charset="0"/>
              <a:buChar char="•"/>
            </a:pPr>
            <a:r>
              <a:rPr lang="nl" sz="1600" dirty="0">
                <a:ea typeface="Calibri"/>
              </a:rPr>
              <a:t>Versterk projectvoorstellen door samenwerking met lokale autoriteiten.</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85441" y="1807256"/>
            <a:ext cx="3467091" cy="1210815"/>
          </a:xfrm>
        </p:spPr>
        <p:txBody>
          <a:bodyPr/>
          <a:lstStyle/>
          <a:p>
            <a:r>
              <a:rPr lang="nl" dirty="0"/>
              <a:t>De juiste financieringsmogelijkheden vinden – Financieringsopties</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nl" sz="3200" dirty="0">
                <a:latin typeface="Calibri"/>
                <a:ea typeface="Open Sans"/>
                <a:cs typeface="Calibri"/>
              </a:rPr>
              <a:t>Module 7</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19</a:t>
            </a:fld>
            <a:endParaRPr lang="fr-CA"/>
          </a:p>
        </p:txBody>
      </p:sp>
    </p:spTree>
    <p:extLst>
      <p:ext uri="{BB962C8B-B14F-4D97-AF65-F5344CB8AC3E}">
        <p14:creationId xmlns:p14="http://schemas.microsoft.com/office/powerpoint/2010/main" val="373864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65AC94C-3996-364F-A4BC-E1C6507ECEEF}"/>
              </a:ext>
            </a:extLst>
          </p:cNvPr>
          <p:cNvSpPr>
            <a:spLocks noGrp="1"/>
          </p:cNvSpPr>
          <p:nvPr>
            <p:ph type="body" sz="quarter" idx="46"/>
          </p:nvPr>
        </p:nvSpPr>
        <p:spPr/>
        <p:txBody>
          <a:bodyPr/>
          <a:lstStyle/>
          <a:p>
            <a:r>
              <a:rPr lang="nl" sz="1800">
                <a:latin typeface="Verdana"/>
                <a:ea typeface="Verdana"/>
                <a:cs typeface="Segoe UI"/>
              </a:rPr>
              <a:t>Handleiding voor trainers over de projectbronnen van Epic Stays</a:t>
            </a:r>
            <a:endParaRPr lang="en-US"/>
          </a:p>
        </p:txBody>
      </p:sp>
      <p:sp>
        <p:nvSpPr>
          <p:cNvPr id="18" name="Text Placeholder 17">
            <a:extLst>
              <a:ext uri="{FF2B5EF4-FFF2-40B4-BE49-F238E27FC236}">
                <a16:creationId xmlns:a16="http://schemas.microsoft.com/office/drawing/2014/main" id="{F63F3581-181C-EF44-BA65-6C15A4FEE75C}"/>
              </a:ext>
            </a:extLst>
          </p:cNvPr>
          <p:cNvSpPr>
            <a:spLocks noGrp="1"/>
          </p:cNvSpPr>
          <p:nvPr>
            <p:ph type="body" sz="quarter" idx="47"/>
          </p:nvPr>
        </p:nvSpPr>
        <p:spPr>
          <a:xfrm>
            <a:off x="271581" y="2019089"/>
            <a:ext cx="4469725" cy="375583"/>
          </a:xfrm>
        </p:spPr>
        <p:txBody>
          <a:bodyPr vert="horz" lIns="91440" tIns="45720" rIns="91440" bIns="45720" rtlCol="0" anchor="t">
            <a:noAutofit/>
          </a:bodyPr>
          <a:lstStyle/>
          <a:p>
            <a:r>
              <a:rPr lang="nl" sz="2850" dirty="0">
                <a:latin typeface="Verdana"/>
                <a:ea typeface="Verdana"/>
              </a:rPr>
              <a:t>Een handleiding voor trainers</a:t>
            </a:r>
          </a:p>
        </p:txBody>
      </p:sp>
      <p:sp>
        <p:nvSpPr>
          <p:cNvPr id="4" name="Text Placeholder 3">
            <a:extLst>
              <a:ext uri="{FF2B5EF4-FFF2-40B4-BE49-F238E27FC236}">
                <a16:creationId xmlns:a16="http://schemas.microsoft.com/office/drawing/2014/main" id="{5E0F3FC5-03C8-A587-D526-8672EB82C6C1}"/>
              </a:ext>
            </a:extLst>
          </p:cNvPr>
          <p:cNvSpPr>
            <a:spLocks noGrp="1"/>
          </p:cNvSpPr>
          <p:nvPr>
            <p:ph type="body" sz="quarter" idx="14"/>
          </p:nvPr>
        </p:nvSpPr>
        <p:spPr/>
        <p:txBody>
          <a:bodyPr/>
          <a:lstStyle/>
          <a:p>
            <a:r>
              <a:rPr lang="nl"/>
              <a:t>1</a:t>
            </a:r>
          </a:p>
        </p:txBody>
      </p:sp>
      <p:sp>
        <p:nvSpPr>
          <p:cNvPr id="5" name="Text Placeholder 4">
            <a:extLst>
              <a:ext uri="{FF2B5EF4-FFF2-40B4-BE49-F238E27FC236}">
                <a16:creationId xmlns:a16="http://schemas.microsoft.com/office/drawing/2014/main" id="{CD0B3439-C73D-50DD-AF1C-563355EA8D2A}"/>
              </a:ext>
            </a:extLst>
          </p:cNvPr>
          <p:cNvSpPr>
            <a:spLocks noGrp="1"/>
          </p:cNvSpPr>
          <p:nvPr>
            <p:ph type="body" sz="quarter" idx="15"/>
          </p:nvPr>
        </p:nvSpPr>
        <p:spPr>
          <a:xfrm>
            <a:off x="1294874" y="5785621"/>
            <a:ext cx="3486872" cy="305547"/>
          </a:xfrm>
        </p:spPr>
        <p:txBody>
          <a:bodyPr/>
          <a:lstStyle/>
          <a:p>
            <a:r>
              <a:rPr lang="nl" sz="1428"/>
              <a:t>Over Epic Stays</a:t>
            </a:r>
          </a:p>
        </p:txBody>
      </p:sp>
      <p:sp>
        <p:nvSpPr>
          <p:cNvPr id="6" name="Text Placeholder 5">
            <a:extLst>
              <a:ext uri="{FF2B5EF4-FFF2-40B4-BE49-F238E27FC236}">
                <a16:creationId xmlns:a16="http://schemas.microsoft.com/office/drawing/2014/main" id="{81ADE54F-8BC0-82D4-5D8D-AA1E6B4943F3}"/>
              </a:ext>
            </a:extLst>
          </p:cNvPr>
          <p:cNvSpPr>
            <a:spLocks noGrp="1"/>
          </p:cNvSpPr>
          <p:nvPr>
            <p:ph type="body" sz="quarter" idx="16"/>
          </p:nvPr>
        </p:nvSpPr>
        <p:spPr/>
        <p:txBody>
          <a:bodyPr/>
          <a:lstStyle/>
          <a:p>
            <a:r>
              <a:rPr lang="nl"/>
              <a:t>2</a:t>
            </a:r>
          </a:p>
        </p:txBody>
      </p:sp>
      <p:sp>
        <p:nvSpPr>
          <p:cNvPr id="7" name="Text Placeholder 6">
            <a:extLst>
              <a:ext uri="{FF2B5EF4-FFF2-40B4-BE49-F238E27FC236}">
                <a16:creationId xmlns:a16="http://schemas.microsoft.com/office/drawing/2014/main" id="{F18C74CE-DC40-F632-8BB5-237964714FD3}"/>
              </a:ext>
            </a:extLst>
          </p:cNvPr>
          <p:cNvSpPr>
            <a:spLocks noGrp="1"/>
          </p:cNvSpPr>
          <p:nvPr>
            <p:ph type="body" sz="quarter" idx="17"/>
          </p:nvPr>
        </p:nvSpPr>
        <p:spPr>
          <a:xfrm>
            <a:off x="1294874" y="6356582"/>
            <a:ext cx="3162995" cy="415096"/>
          </a:xfrm>
        </p:spPr>
        <p:txBody>
          <a:bodyPr anchor="t"/>
          <a:lstStyle/>
          <a:p>
            <a:r>
              <a:rPr lang="nl" sz="1428"/>
              <a:t>Algemene informatie voor trainers</a:t>
            </a:r>
          </a:p>
        </p:txBody>
      </p:sp>
      <p:sp>
        <p:nvSpPr>
          <p:cNvPr id="8" name="Text Placeholder 7">
            <a:extLst>
              <a:ext uri="{FF2B5EF4-FFF2-40B4-BE49-F238E27FC236}">
                <a16:creationId xmlns:a16="http://schemas.microsoft.com/office/drawing/2014/main" id="{0513FB7A-2C44-6C12-500E-97584A39935F}"/>
              </a:ext>
            </a:extLst>
          </p:cNvPr>
          <p:cNvSpPr>
            <a:spLocks noGrp="1"/>
          </p:cNvSpPr>
          <p:nvPr>
            <p:ph type="body" sz="quarter" idx="18"/>
          </p:nvPr>
        </p:nvSpPr>
        <p:spPr/>
        <p:txBody>
          <a:bodyPr/>
          <a:lstStyle/>
          <a:p>
            <a:r>
              <a:rPr lang="nl"/>
              <a:t>3</a:t>
            </a:r>
          </a:p>
        </p:txBody>
      </p:sp>
      <p:sp>
        <p:nvSpPr>
          <p:cNvPr id="9" name="Text Placeholder 8">
            <a:extLst>
              <a:ext uri="{FF2B5EF4-FFF2-40B4-BE49-F238E27FC236}">
                <a16:creationId xmlns:a16="http://schemas.microsoft.com/office/drawing/2014/main" id="{C4046804-162D-F783-9ED8-D157E9BF4850}"/>
              </a:ext>
            </a:extLst>
          </p:cNvPr>
          <p:cNvSpPr>
            <a:spLocks noGrp="1"/>
          </p:cNvSpPr>
          <p:nvPr>
            <p:ph type="body" sz="quarter" idx="19"/>
          </p:nvPr>
        </p:nvSpPr>
        <p:spPr>
          <a:xfrm>
            <a:off x="1294875" y="7500852"/>
            <a:ext cx="3162995" cy="415096"/>
          </a:xfrm>
        </p:spPr>
        <p:txBody>
          <a:bodyPr anchor="t"/>
          <a:lstStyle/>
          <a:p>
            <a:r>
              <a:rPr lang="nl" sz="1428"/>
              <a:t>Cursusleveringsopties</a:t>
            </a:r>
          </a:p>
        </p:txBody>
      </p:sp>
      <p:sp>
        <p:nvSpPr>
          <p:cNvPr id="10" name="Text Placeholder 9">
            <a:extLst>
              <a:ext uri="{FF2B5EF4-FFF2-40B4-BE49-F238E27FC236}">
                <a16:creationId xmlns:a16="http://schemas.microsoft.com/office/drawing/2014/main" id="{63D7BEB8-B3E0-D2DD-DD6A-F3C9BEED9B3E}"/>
              </a:ext>
            </a:extLst>
          </p:cNvPr>
          <p:cNvSpPr>
            <a:spLocks noGrp="1"/>
          </p:cNvSpPr>
          <p:nvPr>
            <p:ph type="body" sz="quarter" idx="20"/>
          </p:nvPr>
        </p:nvSpPr>
        <p:spPr/>
        <p:txBody>
          <a:bodyPr/>
          <a:lstStyle/>
          <a:p>
            <a:r>
              <a:rPr lang="nl"/>
              <a:t>4</a:t>
            </a:r>
          </a:p>
        </p:txBody>
      </p:sp>
      <p:sp>
        <p:nvSpPr>
          <p:cNvPr id="11" name="Text Placeholder 10">
            <a:extLst>
              <a:ext uri="{FF2B5EF4-FFF2-40B4-BE49-F238E27FC236}">
                <a16:creationId xmlns:a16="http://schemas.microsoft.com/office/drawing/2014/main" id="{1A0A1843-EAA0-B866-0022-BB0FC288F420}"/>
              </a:ext>
            </a:extLst>
          </p:cNvPr>
          <p:cNvSpPr>
            <a:spLocks noGrp="1"/>
          </p:cNvSpPr>
          <p:nvPr>
            <p:ph type="body" sz="quarter" idx="21"/>
          </p:nvPr>
        </p:nvSpPr>
        <p:spPr>
          <a:xfrm>
            <a:off x="1294874" y="6883922"/>
            <a:ext cx="3162995" cy="415096"/>
          </a:xfrm>
        </p:spPr>
        <p:txBody>
          <a:bodyPr/>
          <a:lstStyle/>
          <a:p>
            <a:r>
              <a:rPr lang="nl" sz="1428"/>
              <a:t>Epic Stays cursusmodules</a:t>
            </a:r>
          </a:p>
        </p:txBody>
      </p:sp>
      <p:sp>
        <p:nvSpPr>
          <p:cNvPr id="12" name="Text Placeholder 11">
            <a:extLst>
              <a:ext uri="{FF2B5EF4-FFF2-40B4-BE49-F238E27FC236}">
                <a16:creationId xmlns:a16="http://schemas.microsoft.com/office/drawing/2014/main" id="{B92DBE86-6355-8626-58D0-91A5F686431A}"/>
              </a:ext>
            </a:extLst>
          </p:cNvPr>
          <p:cNvSpPr>
            <a:spLocks noGrp="1"/>
          </p:cNvSpPr>
          <p:nvPr>
            <p:ph type="body" sz="quarter" idx="22"/>
          </p:nvPr>
        </p:nvSpPr>
        <p:spPr/>
        <p:txBody>
          <a:bodyPr/>
          <a:lstStyle/>
          <a:p>
            <a:r>
              <a:rPr lang="nl"/>
              <a:t>5</a:t>
            </a:r>
          </a:p>
        </p:txBody>
      </p:sp>
      <p:sp>
        <p:nvSpPr>
          <p:cNvPr id="13" name="Text Placeholder 12">
            <a:extLst>
              <a:ext uri="{FF2B5EF4-FFF2-40B4-BE49-F238E27FC236}">
                <a16:creationId xmlns:a16="http://schemas.microsoft.com/office/drawing/2014/main" id="{3F89BBEB-52E6-1179-2EA2-EA314BFDCF57}"/>
              </a:ext>
            </a:extLst>
          </p:cNvPr>
          <p:cNvSpPr>
            <a:spLocks noGrp="1"/>
          </p:cNvSpPr>
          <p:nvPr>
            <p:ph type="body" sz="quarter" idx="23"/>
          </p:nvPr>
        </p:nvSpPr>
        <p:spPr>
          <a:xfrm>
            <a:off x="1314359" y="8078187"/>
            <a:ext cx="3162995" cy="415096"/>
          </a:xfrm>
        </p:spPr>
        <p:txBody>
          <a:bodyPr/>
          <a:lstStyle/>
          <a:p>
            <a:r>
              <a:rPr lang="nl" sz="1428"/>
              <a:t>Overige bronnen</a:t>
            </a:r>
          </a:p>
        </p:txBody>
      </p:sp>
      <p:sp>
        <p:nvSpPr>
          <p:cNvPr id="14" name="Text Placeholder 13">
            <a:extLst>
              <a:ext uri="{FF2B5EF4-FFF2-40B4-BE49-F238E27FC236}">
                <a16:creationId xmlns:a16="http://schemas.microsoft.com/office/drawing/2014/main" id="{C03AB988-83EC-E792-4D27-B66306FFDA06}"/>
              </a:ext>
            </a:extLst>
          </p:cNvPr>
          <p:cNvSpPr>
            <a:spLocks noGrp="1"/>
          </p:cNvSpPr>
          <p:nvPr>
            <p:ph type="body" sz="quarter" idx="24"/>
          </p:nvPr>
        </p:nvSpPr>
        <p:spPr>
          <a:xfrm>
            <a:off x="662711" y="8659648"/>
            <a:ext cx="424160" cy="415096"/>
          </a:xfrm>
        </p:spPr>
        <p:txBody>
          <a:bodyPr/>
          <a:lstStyle/>
          <a:p>
            <a:r>
              <a:rPr lang="nl"/>
              <a:t>6</a:t>
            </a:r>
          </a:p>
        </p:txBody>
      </p:sp>
      <p:sp>
        <p:nvSpPr>
          <p:cNvPr id="15" name="Text Placeholder 14">
            <a:extLst>
              <a:ext uri="{FF2B5EF4-FFF2-40B4-BE49-F238E27FC236}">
                <a16:creationId xmlns:a16="http://schemas.microsoft.com/office/drawing/2014/main" id="{317CE403-CC71-5A96-FD3F-42E772527CCB}"/>
              </a:ext>
            </a:extLst>
          </p:cNvPr>
          <p:cNvSpPr>
            <a:spLocks noGrp="1"/>
          </p:cNvSpPr>
          <p:nvPr>
            <p:ph type="body" sz="quarter" idx="25"/>
          </p:nvPr>
        </p:nvSpPr>
        <p:spPr>
          <a:xfrm>
            <a:off x="1294874" y="8731259"/>
            <a:ext cx="3162995" cy="415096"/>
          </a:xfrm>
        </p:spPr>
        <p:txBody>
          <a:bodyPr/>
          <a:lstStyle/>
          <a:p>
            <a:r>
              <a:rPr lang="nl" sz="1430"/>
              <a:t>Voorbeeldrooster</a:t>
            </a:r>
          </a:p>
        </p:txBody>
      </p:sp>
      <p:sp>
        <p:nvSpPr>
          <p:cNvPr id="3" name="Text Placeholder 2">
            <a:extLst>
              <a:ext uri="{FF2B5EF4-FFF2-40B4-BE49-F238E27FC236}">
                <a16:creationId xmlns:a16="http://schemas.microsoft.com/office/drawing/2014/main" id="{7820D49B-E109-1231-86C8-E64D7BACAB6A}"/>
              </a:ext>
            </a:extLst>
          </p:cNvPr>
          <p:cNvSpPr>
            <a:spLocks noGrp="1"/>
          </p:cNvSpPr>
          <p:nvPr>
            <p:ph type="body" sz="quarter" idx="13"/>
          </p:nvPr>
        </p:nvSpPr>
        <p:spPr/>
        <p:txBody>
          <a:bodyPr/>
          <a:lstStyle/>
          <a:p>
            <a:r>
              <a:rPr lang="nl"/>
              <a:t>Wat zit erin...?</a:t>
            </a:r>
          </a:p>
        </p:txBody>
      </p:sp>
      <p:sp>
        <p:nvSpPr>
          <p:cNvPr id="23" name="Text Placeholder 22">
            <a:extLst>
              <a:ext uri="{FF2B5EF4-FFF2-40B4-BE49-F238E27FC236}">
                <a16:creationId xmlns:a16="http://schemas.microsoft.com/office/drawing/2014/main" id="{41062939-C45E-1C68-752E-9FCA01F33973}"/>
              </a:ext>
            </a:extLst>
          </p:cNvPr>
          <p:cNvSpPr>
            <a:spLocks noGrp="1"/>
          </p:cNvSpPr>
          <p:nvPr>
            <p:ph type="body" sz="quarter" idx="50"/>
          </p:nvPr>
        </p:nvSpPr>
        <p:spPr>
          <a:solidFill>
            <a:srgbClr val="EC7C69"/>
          </a:solidFill>
        </p:spPr>
        <p:txBody>
          <a:bodyPr/>
          <a:lstStyle/>
          <a:p>
            <a:r>
              <a:rPr lang="nl" sz="2000" b="0">
                <a:solidFill>
                  <a:srgbClr val="FFFFFF"/>
                </a:solidFill>
                <a:latin typeface="Calibri" panose="020F0502020204030204" pitchFamily="34" charset="0"/>
                <a:cs typeface="Calibri" panose="020F0502020204030204" pitchFamily="34" charset="0"/>
              </a:rPr>
              <a:t>www.epicstays.eu</a:t>
            </a:r>
            <a:r>
              <a:rPr lang="nl" sz="2000">
                <a:solidFill>
                  <a:srgbClr val="FFFFFF"/>
                </a:solidFill>
                <a:latin typeface="Calibri" panose="020F0502020204030204" pitchFamily="34" charset="0"/>
                <a:cs typeface="Calibri" panose="020F0502020204030204" pitchFamily="34" charset="0"/>
              </a:rPr>
              <a:t>​</a:t>
            </a:r>
            <a:r>
              <a:rPr lang="nl" sz="2000" b="0">
                <a:solidFill>
                  <a:srgbClr val="FFFFFF"/>
                </a:solidFill>
                <a:latin typeface="Calibri" panose="020F0502020204030204" pitchFamily="34" charset="0"/>
                <a:cs typeface="Calibri" panose="020F0502020204030204" pitchFamily="34" charset="0"/>
              </a:rPr>
              <a:t>​</a:t>
            </a:r>
          </a:p>
        </p:txBody>
      </p:sp>
      <p:pic>
        <p:nvPicPr>
          <p:cNvPr id="16" name="Picture Placeholder 15">
            <a:extLst>
              <a:ext uri="{FF2B5EF4-FFF2-40B4-BE49-F238E27FC236}">
                <a16:creationId xmlns:a16="http://schemas.microsoft.com/office/drawing/2014/main" id="{6B2A71D8-6E81-4BD9-9EF7-805AFEFF9081}"/>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t="1738" b="1738"/>
          <a:stretch>
            <a:fillRect/>
          </a:stretch>
        </p:blipFill>
        <p:spPr/>
      </p:pic>
    </p:spTree>
    <p:extLst>
      <p:ext uri="{BB962C8B-B14F-4D97-AF65-F5344CB8AC3E}">
        <p14:creationId xmlns:p14="http://schemas.microsoft.com/office/powerpoint/2010/main" val="15382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45099" y="3313595"/>
            <a:ext cx="7199709" cy="6648074"/>
          </a:xfrm>
        </p:spPr>
        <p:txBody>
          <a:bodyPr numCol="1"/>
          <a:lstStyle/>
          <a:p>
            <a:pPr algn="l">
              <a:lnSpc>
                <a:spcPct val="100000"/>
              </a:lnSpc>
              <a:spcAft>
                <a:spcPts val="600"/>
              </a:spcAft>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Moduleoverzicht</a:t>
            </a:r>
            <a:endParaRPr lang="en-IE" sz="2000" dirty="0">
              <a:latin typeface="Calibri"/>
              <a:ea typeface="Calibri"/>
              <a:cs typeface="Calibri"/>
            </a:endParaRPr>
          </a:p>
          <a:p>
            <a:pPr algn="l">
              <a:lnSpc>
                <a:spcPct val="100000"/>
              </a:lnSpc>
              <a:spcAft>
                <a:spcPts val="600"/>
              </a:spcAft>
            </a:pPr>
            <a:r>
              <a:rPr lang="nl" sz="1800" dirty="0">
                <a:latin typeface="Calibri"/>
                <a:ea typeface="Calibri"/>
                <a:cs typeface="Calibri"/>
              </a:rPr>
              <a:t>Deze module introduceert de kernprincipes van financieel management om u te helpen een veerkrachtig en winstgevend bedrijf op te bouwen, of u nu net begint of een bestaande onderneming wilt versterken. Van het kiezen van het juiste bedrijfsmodel en het identificeren van inkomstenbronnen tot het begrijpen van kosten, prijsstrategieën en risicomanagement op lange termijn: deze module biedt de routekaart voor het creëren van een financieel haalbaar en waardegedreven accommodatieaanbod.</a:t>
            </a:r>
          </a:p>
          <a:p>
            <a:pPr algn="l">
              <a:lnSpc>
                <a:spcPct val="100000"/>
              </a:lnSpc>
              <a:spcAft>
                <a:spcPts val="600"/>
              </a:spcAft>
            </a:pPr>
            <a:r>
              <a:rPr kumimoji="0" lang="nl"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Leerdoelen</a:t>
            </a:r>
          </a:p>
          <a:p>
            <a:pPr marL="285750" indent="-285750" algn="l">
              <a:lnSpc>
                <a:spcPct val="100000"/>
              </a:lnSpc>
              <a:spcAft>
                <a:spcPts val="600"/>
              </a:spcAft>
              <a:buFont typeface="Arial" panose="020B0604020202020204" pitchFamily="34" charset="0"/>
              <a:buChar char="•"/>
            </a:pPr>
            <a:r>
              <a:rPr lang="nl" sz="1800" dirty="0">
                <a:ea typeface="Calibri"/>
              </a:rPr>
              <a:t>Inzicht hebben in financieel management en budgettering voor bedrijfsmodellen.</a:t>
            </a:r>
          </a:p>
          <a:p>
            <a:pPr marL="285750" indent="-285750" algn="l">
              <a:lnSpc>
                <a:spcPct val="100000"/>
              </a:lnSpc>
              <a:spcAft>
                <a:spcPts val="600"/>
              </a:spcAft>
              <a:buFont typeface="Arial" panose="020B0604020202020204" pitchFamily="34" charset="0"/>
              <a:buChar char="•"/>
            </a:pPr>
            <a:r>
              <a:rPr lang="nl" sz="1800" dirty="0">
                <a:ea typeface="Calibri"/>
              </a:rPr>
              <a:t>Inzicht hebben in uw omzet en boekingscapaciteit.</a:t>
            </a:r>
          </a:p>
          <a:p>
            <a:pPr marL="285750" indent="-285750" algn="l">
              <a:lnSpc>
                <a:spcPct val="100000"/>
              </a:lnSpc>
              <a:spcAft>
                <a:spcPts val="600"/>
              </a:spcAft>
              <a:buFont typeface="Arial" panose="020B0604020202020204" pitchFamily="34" charset="0"/>
              <a:buChar char="•"/>
            </a:pPr>
            <a:r>
              <a:rPr lang="nl" sz="1800" dirty="0">
                <a:ea typeface="Calibri"/>
              </a:rPr>
              <a:t>Inzicht in uw kosten en het vaststellen van duurzame prijzen.</a:t>
            </a:r>
          </a:p>
          <a:p>
            <a:pPr marL="285750" indent="-285750" algn="l">
              <a:lnSpc>
                <a:spcPct val="100000"/>
              </a:lnSpc>
              <a:spcAft>
                <a:spcPts val="600"/>
              </a:spcAft>
              <a:buFont typeface="Arial" panose="020B0604020202020204" pitchFamily="34" charset="0"/>
              <a:buChar char="•"/>
            </a:pPr>
            <a:r>
              <a:rPr lang="nl" sz="1800" dirty="0">
                <a:ea typeface="Calibri"/>
              </a:rPr>
              <a:t>Inzicht hebben in hoeveel nachten je moet verhuren om winst te maken.</a:t>
            </a:r>
          </a:p>
          <a:p>
            <a:pPr marL="285750" indent="-285750" algn="l">
              <a:lnSpc>
                <a:spcPct val="100000"/>
              </a:lnSpc>
              <a:spcAft>
                <a:spcPts val="600"/>
              </a:spcAft>
              <a:buFont typeface="Arial" panose="020B0604020202020204" pitchFamily="34" charset="0"/>
              <a:buChar char="•"/>
            </a:pPr>
            <a:r>
              <a:rPr lang="nl" sz="1800" dirty="0">
                <a:ea typeface="Calibri"/>
              </a:rPr>
              <a:t>Inzicht hebben in hoe je de omzet kunt verhogen met extra's en financieel overzicht behouden.</a:t>
            </a:r>
          </a:p>
          <a:p>
            <a:pPr marL="285750" indent="-285750" algn="l">
              <a:lnSpc>
                <a:spcPct val="100000"/>
              </a:lnSpc>
              <a:spcAft>
                <a:spcPts val="600"/>
              </a:spcAft>
              <a:buFont typeface="Arial" panose="020B0604020202020204" pitchFamily="34" charset="0"/>
              <a:buChar char="•"/>
            </a:pPr>
            <a:r>
              <a:rPr lang="nl" sz="1800" dirty="0">
                <a:ea typeface="Calibri"/>
              </a:rPr>
              <a:t>Risico's kunnen beheersen en uw bedrijf beschermen.</a:t>
            </a:r>
          </a:p>
          <a:p>
            <a:pPr marL="285750" indent="-285750" algn="l">
              <a:lnSpc>
                <a:spcPct val="100000"/>
              </a:lnSpc>
              <a:spcAft>
                <a:spcPts val="600"/>
              </a:spcAft>
              <a:buFont typeface="Arial" panose="020B0604020202020204" pitchFamily="34" charset="0"/>
              <a:buChar char="•"/>
            </a:pPr>
            <a:r>
              <a:rPr lang="nl" sz="1800" dirty="0">
                <a:ea typeface="Calibri"/>
              </a:rPr>
              <a:t>Inzicht in groene investeringen voor financiële gezondheid op lange termijn.</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45099" y="1371734"/>
            <a:ext cx="3542688" cy="1124724"/>
          </a:xfrm>
        </p:spPr>
        <p:txBody>
          <a:bodyPr/>
          <a:lstStyle/>
          <a:p>
            <a:r>
              <a:rPr lang="nl" sz="2800" dirty="0">
                <a:latin typeface="Calibri"/>
                <a:ea typeface="Calibri"/>
                <a:cs typeface="Calibri"/>
              </a:rPr>
              <a:t>Het haalbaar maken – Prijsbepaling, planning en financiële gezondheid op lange termijn</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80625" y="762714"/>
            <a:ext cx="3588934" cy="366660"/>
          </a:xfrm>
        </p:spPr>
        <p:txBody>
          <a:bodyPr/>
          <a:lstStyle/>
          <a:p>
            <a:r>
              <a:rPr lang="nl" sz="3200" dirty="0">
                <a:latin typeface="Calibri"/>
                <a:ea typeface="Open Sans"/>
                <a:cs typeface="Calibri"/>
              </a:rPr>
              <a:t>Module 8</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20</a:t>
            </a:fld>
            <a:endParaRPr lang="fr-CA"/>
          </a:p>
        </p:txBody>
      </p:sp>
    </p:spTree>
    <p:extLst>
      <p:ext uri="{BB962C8B-B14F-4D97-AF65-F5344CB8AC3E}">
        <p14:creationId xmlns:p14="http://schemas.microsoft.com/office/powerpoint/2010/main" val="1943156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1804-D670-89A1-F2AE-F5655E4AB8DD}"/>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4A590751-8CA8-029E-2318-17976A6ADDFC}"/>
              </a:ext>
            </a:extLst>
          </p:cNvPr>
          <p:cNvSpPr>
            <a:spLocks noGrp="1"/>
          </p:cNvSpPr>
          <p:nvPr>
            <p:ph type="body" sz="quarter" idx="32"/>
          </p:nvPr>
        </p:nvSpPr>
        <p:spPr>
          <a:xfrm>
            <a:off x="667211" y="3658764"/>
            <a:ext cx="6611217" cy="6222066"/>
          </a:xfrm>
        </p:spPr>
        <p:txBody>
          <a:bodyPr numCol="1"/>
          <a:lstStyle/>
          <a:p>
            <a:pPr algn="l">
              <a:lnSpc>
                <a:spcPct val="100000"/>
              </a:lnSpc>
              <a:spcAft>
                <a:spcPts val="600"/>
              </a:spcAft>
            </a:pPr>
            <a:r>
              <a:rPr lang="nl" sz="2000" b="1"/>
              <a:t>Aan het einde van de cursus zullen trainers en studenten in staat zijn om samen te werken aan:</a:t>
            </a:r>
          </a:p>
          <a:p>
            <a:pPr algn="l">
              <a:lnSpc>
                <a:spcPct val="100000"/>
              </a:lnSpc>
              <a:spcAft>
                <a:spcPts val="600"/>
              </a:spcAft>
            </a:pPr>
            <a:endParaRPr lang="en-IE" sz="2000"/>
          </a:p>
          <a:p>
            <a:pPr marL="342900" indent="-342900" algn="l">
              <a:lnSpc>
                <a:spcPct val="100000"/>
              </a:lnSpc>
              <a:spcAft>
                <a:spcPts val="600"/>
              </a:spcAft>
              <a:buFont typeface="Wingdings" panose="05000000000000000000" pitchFamily="2" charset="2"/>
              <a:buChar char="Ø"/>
            </a:pPr>
            <a:r>
              <a:rPr lang="nl" sz="2000"/>
              <a:t>Ontwikkel een bedrijfsmodel op maat dat aansluit bij hun bedrijfsdoelstellingen en -missie.</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nl" sz="2000"/>
              <a:t>Ontwikkel een praktisch bedrijfsplan met financieringsmogelijkheden.</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nl" sz="2000"/>
              <a:t>Heb het zelfvertrouwen om te pitchen — van het aanvragen van financiering tot het presenteren van je bedrijfsconcept.</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nl" sz="2000"/>
              <a:t>Ontwerp een overtuigende merkidentiteit gebaseerd op inzichten en lessen uit de praktijk.</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nl" sz="2000">
                <a:latin typeface="Calibri"/>
                <a:ea typeface="Calibri"/>
                <a:cs typeface="Calibri"/>
              </a:rPr>
              <a:t>Verwerf de vaardigheden om onvergetelijke, impactvolle en duurzame gastbelevingen te ontwerpen.</a:t>
            </a:r>
          </a:p>
        </p:txBody>
      </p:sp>
      <p:sp>
        <p:nvSpPr>
          <p:cNvPr id="31" name="Text Placeholder 30">
            <a:extLst>
              <a:ext uri="{FF2B5EF4-FFF2-40B4-BE49-F238E27FC236}">
                <a16:creationId xmlns:a16="http://schemas.microsoft.com/office/drawing/2014/main" id="{A1A1ACAE-F4DE-A50C-EE7B-B6C034C34346}"/>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729BD4E4-7108-0205-0D31-2D0133358DE0}"/>
              </a:ext>
            </a:extLst>
          </p:cNvPr>
          <p:cNvSpPr>
            <a:spLocks noGrp="1"/>
          </p:cNvSpPr>
          <p:nvPr>
            <p:ph type="body" sz="quarter" idx="18"/>
          </p:nvPr>
        </p:nvSpPr>
        <p:spPr>
          <a:xfrm>
            <a:off x="390324" y="1968916"/>
            <a:ext cx="3467091" cy="1049221"/>
          </a:xfrm>
        </p:spPr>
        <p:txBody>
          <a:bodyPr/>
          <a:lstStyle/>
          <a:p>
            <a:r>
              <a:rPr lang="nl"/>
              <a:t>Leerresultaat</a:t>
            </a:r>
          </a:p>
        </p:txBody>
      </p:sp>
      <p:sp>
        <p:nvSpPr>
          <p:cNvPr id="29" name="Text Placeholder 28">
            <a:extLst>
              <a:ext uri="{FF2B5EF4-FFF2-40B4-BE49-F238E27FC236}">
                <a16:creationId xmlns:a16="http://schemas.microsoft.com/office/drawing/2014/main" id="{08B96769-F1FC-795D-6791-FD97D7BE14BA}"/>
              </a:ext>
            </a:extLst>
          </p:cNvPr>
          <p:cNvSpPr>
            <a:spLocks noGrp="1"/>
          </p:cNvSpPr>
          <p:nvPr>
            <p:ph type="body" sz="quarter" idx="19"/>
          </p:nvPr>
        </p:nvSpPr>
        <p:spPr>
          <a:xfrm>
            <a:off x="458611" y="942725"/>
            <a:ext cx="3253444" cy="385564"/>
          </a:xfrm>
        </p:spPr>
        <p:txBody>
          <a:bodyPr/>
          <a:lstStyle/>
          <a:p>
            <a:r>
              <a:rPr lang="nl" sz="3200" err="1">
                <a:latin typeface="Calibri"/>
                <a:ea typeface="Open Sans"/>
                <a:cs typeface="Calibri"/>
              </a:rPr>
              <a:t>Programma</a:t>
            </a:r>
          </a:p>
        </p:txBody>
      </p:sp>
      <p:sp>
        <p:nvSpPr>
          <p:cNvPr id="16" name="Slide Number Placeholder 15">
            <a:extLst>
              <a:ext uri="{FF2B5EF4-FFF2-40B4-BE49-F238E27FC236}">
                <a16:creationId xmlns:a16="http://schemas.microsoft.com/office/drawing/2014/main" id="{028B71BD-BFF4-1626-6810-F028EEEFBF8F}"/>
              </a:ext>
            </a:extLst>
          </p:cNvPr>
          <p:cNvSpPr>
            <a:spLocks noGrp="1"/>
          </p:cNvSpPr>
          <p:nvPr>
            <p:ph type="sldNum" sz="quarter" idx="4"/>
          </p:nvPr>
        </p:nvSpPr>
        <p:spPr/>
        <p:txBody>
          <a:bodyPr/>
          <a:lstStyle/>
          <a:p>
            <a:fld id="{9C527BFA-2C0E-4CEC-B6A5-913A56FEF4B4}" type="slidenum">
              <a:rPr lang="fr-CA" smtClean="0"/>
              <a:pPr/>
              <a:t>21</a:t>
            </a:fld>
            <a:endParaRPr lang="fr-CA"/>
          </a:p>
        </p:txBody>
      </p:sp>
    </p:spTree>
    <p:extLst>
      <p:ext uri="{BB962C8B-B14F-4D97-AF65-F5344CB8AC3E}">
        <p14:creationId xmlns:p14="http://schemas.microsoft.com/office/powerpoint/2010/main" val="30138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73754-BACA-7984-02D1-00DE3A1BE0F3}"/>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72CA4069-EFDB-31F8-4F76-914A2E878B99}"/>
              </a:ext>
            </a:extLst>
          </p:cNvPr>
          <p:cNvSpPr>
            <a:spLocks noGrp="1"/>
          </p:cNvSpPr>
          <p:nvPr>
            <p:ph type="body" sz="quarter" idx="32"/>
          </p:nvPr>
        </p:nvSpPr>
        <p:spPr>
          <a:xfrm>
            <a:off x="344071" y="3315374"/>
            <a:ext cx="6934357" cy="6565456"/>
          </a:xfrm>
        </p:spPr>
        <p:txBody>
          <a:bodyPr numCol="1"/>
          <a:lstStyle/>
          <a:p>
            <a:pPr algn="l">
              <a:lnSpc>
                <a:spcPct val="100000"/>
              </a:lnSpc>
              <a:spcAft>
                <a:spcPts val="600"/>
              </a:spcAft>
            </a:pPr>
            <a:r>
              <a:rPr lang="nl" sz="2000" b="1" dirty="0">
                <a:latin typeface="Calibri"/>
                <a:ea typeface="Calibri"/>
                <a:cs typeface="Calibri"/>
              </a:rPr>
              <a:t>Trainers en studenten kunnen gedurende het hele programma samenwerken aan de hand van een duidelijk, gestructureerd en logisch leertraject.</a:t>
            </a: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r>
              <a:rPr lang="nl" sz="2000" dirty="0">
                <a:latin typeface="Calibri"/>
                <a:ea typeface="Calibri"/>
                <a:cs typeface="Calibri"/>
              </a:rPr>
              <a:t>.</a:t>
            </a:r>
            <a:endParaRPr lang="en-IE" sz="2000" dirty="0">
              <a:ea typeface="Calibri" panose="020F0502020204030204" pitchFamily="34" charset="0"/>
            </a:endParaRPr>
          </a:p>
        </p:txBody>
      </p:sp>
      <p:sp>
        <p:nvSpPr>
          <p:cNvPr id="31" name="Text Placeholder 30">
            <a:extLst>
              <a:ext uri="{FF2B5EF4-FFF2-40B4-BE49-F238E27FC236}">
                <a16:creationId xmlns:a16="http://schemas.microsoft.com/office/drawing/2014/main" id="{24084E20-7494-A165-6A07-367B168A19AE}"/>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C405CC09-82D9-5A7F-780B-F126EA083D4D}"/>
              </a:ext>
            </a:extLst>
          </p:cNvPr>
          <p:cNvSpPr>
            <a:spLocks noGrp="1"/>
          </p:cNvSpPr>
          <p:nvPr>
            <p:ph type="body" sz="quarter" idx="18"/>
          </p:nvPr>
        </p:nvSpPr>
        <p:spPr>
          <a:xfrm>
            <a:off x="390324" y="1968916"/>
            <a:ext cx="3467091" cy="1049221"/>
          </a:xfrm>
        </p:spPr>
        <p:txBody>
          <a:bodyPr/>
          <a:lstStyle/>
          <a:p>
            <a:r>
              <a:rPr lang="nl" dirty="0">
                <a:latin typeface="Calibri"/>
                <a:ea typeface="Open Sans"/>
                <a:cs typeface="Calibri"/>
              </a:rPr>
              <a:t>Leertrajectkaart</a:t>
            </a:r>
            <a:endParaRPr lang="en-IE" dirty="0"/>
          </a:p>
        </p:txBody>
      </p:sp>
      <p:sp>
        <p:nvSpPr>
          <p:cNvPr id="29" name="Text Placeholder 28">
            <a:extLst>
              <a:ext uri="{FF2B5EF4-FFF2-40B4-BE49-F238E27FC236}">
                <a16:creationId xmlns:a16="http://schemas.microsoft.com/office/drawing/2014/main" id="{1130F48A-AF34-DF37-C929-C9705126703A}"/>
              </a:ext>
            </a:extLst>
          </p:cNvPr>
          <p:cNvSpPr>
            <a:spLocks noGrp="1"/>
          </p:cNvSpPr>
          <p:nvPr>
            <p:ph type="body" sz="quarter" idx="19"/>
          </p:nvPr>
        </p:nvSpPr>
        <p:spPr>
          <a:xfrm>
            <a:off x="458611" y="942725"/>
            <a:ext cx="3253444" cy="385564"/>
          </a:xfrm>
        </p:spPr>
        <p:txBody>
          <a:bodyPr/>
          <a:lstStyle/>
          <a:p>
            <a:r>
              <a:rPr lang="nl" sz="3200" err="1">
                <a:latin typeface="Calibri"/>
                <a:ea typeface="Open Sans"/>
                <a:cs typeface="Calibri"/>
              </a:rPr>
              <a:t>Programma</a:t>
            </a:r>
          </a:p>
        </p:txBody>
      </p:sp>
      <p:sp>
        <p:nvSpPr>
          <p:cNvPr id="16" name="Slide Number Placeholder 15">
            <a:extLst>
              <a:ext uri="{FF2B5EF4-FFF2-40B4-BE49-F238E27FC236}">
                <a16:creationId xmlns:a16="http://schemas.microsoft.com/office/drawing/2014/main" id="{326C3DC9-97F5-D2BA-3214-2CFDCC006FCD}"/>
              </a:ext>
            </a:extLst>
          </p:cNvPr>
          <p:cNvSpPr>
            <a:spLocks noGrp="1"/>
          </p:cNvSpPr>
          <p:nvPr>
            <p:ph type="sldNum" sz="quarter" idx="4"/>
          </p:nvPr>
        </p:nvSpPr>
        <p:spPr/>
        <p:txBody>
          <a:bodyPr/>
          <a:lstStyle/>
          <a:p>
            <a:fld id="{9C527BFA-2C0E-4CEC-B6A5-913A56FEF4B4}" type="slidenum">
              <a:rPr lang="fr-CA" smtClean="0"/>
              <a:pPr/>
              <a:t>22</a:t>
            </a:fld>
            <a:endParaRPr lang="fr-CA"/>
          </a:p>
        </p:txBody>
      </p:sp>
      <p:pic>
        <p:nvPicPr>
          <p:cNvPr id="2" name="Picture 1" descr="A diagram of a journey map&#10;&#10;AI-generated content may be incorrect.">
            <a:extLst>
              <a:ext uri="{FF2B5EF4-FFF2-40B4-BE49-F238E27FC236}">
                <a16:creationId xmlns:a16="http://schemas.microsoft.com/office/drawing/2014/main" id="{850CF488-7EAE-71B0-36CE-DF4C4DF93326}"/>
              </a:ext>
            </a:extLst>
          </p:cNvPr>
          <p:cNvPicPr>
            <a:picLocks noChangeAspect="1"/>
          </p:cNvPicPr>
          <p:nvPr/>
        </p:nvPicPr>
        <p:blipFill>
          <a:blip r:embed="rId2"/>
          <a:stretch>
            <a:fillRect/>
          </a:stretch>
        </p:blipFill>
        <p:spPr>
          <a:xfrm>
            <a:off x="3619" y="3944903"/>
            <a:ext cx="7743747" cy="6530519"/>
          </a:xfrm>
          <a:prstGeom prst="rect">
            <a:avLst/>
          </a:prstGeom>
        </p:spPr>
      </p:pic>
    </p:spTree>
    <p:extLst>
      <p:ext uri="{BB962C8B-B14F-4D97-AF65-F5344CB8AC3E}">
        <p14:creationId xmlns:p14="http://schemas.microsoft.com/office/powerpoint/2010/main" val="84011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7">
            <a:extLst>
              <a:ext uri="{FF2B5EF4-FFF2-40B4-BE49-F238E27FC236}">
                <a16:creationId xmlns:a16="http://schemas.microsoft.com/office/drawing/2014/main" id="{BE013180-64DC-8E9A-39F4-1EB5C7D74D29}"/>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4F2992EF-2E50-7FC0-DFA5-8B8220010F7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4466" r="14466"/>
          <a:stretch/>
        </p:blipFill>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vert="horz" lIns="91440" tIns="45720" rIns="91440" bIns="45720" rtlCol="0" anchor="t">
            <a:noAutofit/>
          </a:bodyPr>
          <a:lstStyle/>
          <a:p>
            <a:r>
              <a:rPr lang="nl">
                <a:latin typeface="Calibri"/>
                <a:ea typeface="Calibri"/>
                <a:cs typeface="Calibri"/>
              </a:rPr>
              <a:t>04</a:t>
            </a:r>
            <a:endParaRPr lang="en-US"/>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1117600" y="2579456"/>
            <a:ext cx="4132198" cy="2002900"/>
          </a:xfrm>
        </p:spPr>
        <p:txBody>
          <a:bodyPr/>
          <a:lstStyle/>
          <a:p>
            <a:r>
              <a:rPr lang="nl" sz="4800" b="1" dirty="0"/>
              <a:t>Cursusleveringsopties</a:t>
            </a:r>
          </a:p>
        </p:txBody>
      </p:sp>
      <p:sp>
        <p:nvSpPr>
          <p:cNvPr id="3" name="Text Placeholder 2">
            <a:extLst>
              <a:ext uri="{FF2B5EF4-FFF2-40B4-BE49-F238E27FC236}">
                <a16:creationId xmlns:a16="http://schemas.microsoft.com/office/drawing/2014/main" id="{CFDF615B-7D8A-D0FB-B536-BA6A3714C939}"/>
              </a:ext>
            </a:extLst>
          </p:cNvPr>
          <p:cNvSpPr>
            <a:spLocks noGrp="1"/>
          </p:cNvSpPr>
          <p:nvPr>
            <p:ph type="body" sz="quarter" idx="66"/>
          </p:nvPr>
        </p:nvSpPr>
        <p:spPr/>
        <p:txBody>
          <a:bodyPr/>
          <a:lstStyle/>
          <a:p>
            <a:r>
              <a:rPr lang="nl"/>
              <a:t>Fotocredit: The </a:t>
            </a:r>
            <a:r>
              <a:rPr lang="nl" err="1"/>
              <a:t>Torfhús </a:t>
            </a:r>
            <a:r>
              <a:rPr lang="nl"/>
              <a:t>Retreat, IJsland</a:t>
            </a:r>
            <a:endParaRPr lang="en-GB"/>
          </a:p>
        </p:txBody>
      </p:sp>
    </p:spTree>
    <p:extLst>
      <p:ext uri="{BB962C8B-B14F-4D97-AF65-F5344CB8AC3E}">
        <p14:creationId xmlns:p14="http://schemas.microsoft.com/office/powerpoint/2010/main" val="1007924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78975" y="3132576"/>
            <a:ext cx="7156880" cy="1866124"/>
          </a:xfrm>
        </p:spPr>
        <p:txBody>
          <a:bodyPr numCol="1"/>
          <a:lstStyle/>
          <a:p>
            <a:pPr algn="l">
              <a:lnSpc>
                <a:spcPct val="100000"/>
              </a:lnSpc>
              <a:spcAft>
                <a:spcPts val="600"/>
              </a:spcAft>
            </a:pPr>
            <a:r>
              <a:rPr lang="nl" sz="1600" b="1" dirty="0">
                <a:solidFill>
                  <a:srgbClr val="459597"/>
                </a:solidFill>
                <a:latin typeface="Calibri"/>
                <a:ea typeface="Calibri"/>
                <a:cs typeface="Calibri"/>
              </a:rPr>
              <a:t>Elke module combineert:</a:t>
            </a:r>
          </a:p>
          <a:p>
            <a:pPr marL="342900" indent="-342900" algn="l">
              <a:lnSpc>
                <a:spcPct val="100000"/>
              </a:lnSpc>
              <a:spcAft>
                <a:spcPts val="600"/>
              </a:spcAft>
              <a:buFont typeface="Wingdings" panose="05000000000000000000" pitchFamily="2" charset="2"/>
              <a:buChar char="Ø"/>
            </a:pPr>
            <a:r>
              <a:rPr lang="nl" sz="1600" b="1" dirty="0">
                <a:latin typeface="Calibri"/>
                <a:ea typeface="Calibri"/>
                <a:cs typeface="Calibri"/>
              </a:rPr>
              <a:t>Gebruiksklare tools en sjablonen, </a:t>
            </a:r>
            <a:r>
              <a:rPr lang="nl" sz="1600" dirty="0">
                <a:latin typeface="Calibri"/>
                <a:ea typeface="Calibri"/>
                <a:cs typeface="Calibri"/>
              </a:rPr>
              <a:t>direct toepasbaar.</a:t>
            </a:r>
          </a:p>
          <a:p>
            <a:pPr marL="342900" indent="-342900" algn="l">
              <a:lnSpc>
                <a:spcPct val="100000"/>
              </a:lnSpc>
              <a:spcAft>
                <a:spcPts val="600"/>
              </a:spcAft>
              <a:buFont typeface="Wingdings" panose="05000000000000000000" pitchFamily="2" charset="2"/>
              <a:buChar char="Ø"/>
            </a:pPr>
            <a:r>
              <a:rPr lang="nl" sz="1600" b="1" dirty="0">
                <a:latin typeface="Calibri"/>
                <a:ea typeface="Calibri"/>
                <a:cs typeface="Calibri"/>
              </a:rPr>
              <a:t>Praktische casestudies en video's </a:t>
            </a:r>
            <a:r>
              <a:rPr lang="nl" sz="1600" dirty="0">
                <a:latin typeface="Calibri"/>
                <a:ea typeface="Calibri"/>
                <a:cs typeface="Calibri"/>
              </a:rPr>
              <a:t>uit heel Europa, met afbeeldingen en meer.</a:t>
            </a:r>
          </a:p>
          <a:p>
            <a:pPr marL="342900" indent="-342900" algn="l">
              <a:lnSpc>
                <a:spcPct val="100000"/>
              </a:lnSpc>
              <a:spcAft>
                <a:spcPts val="600"/>
              </a:spcAft>
              <a:buFont typeface="Wingdings" panose="05000000000000000000" pitchFamily="2" charset="2"/>
              <a:buChar char="Ø"/>
            </a:pPr>
            <a:r>
              <a:rPr lang="nl" sz="1600" b="1" dirty="0">
                <a:latin typeface="Calibri"/>
                <a:ea typeface="Calibri"/>
                <a:cs typeface="Calibri"/>
              </a:rPr>
              <a:t>Praktische strategieën en oefeningen </a:t>
            </a:r>
            <a:r>
              <a:rPr lang="nl" sz="1600" dirty="0">
                <a:latin typeface="Calibri"/>
                <a:ea typeface="Calibri"/>
                <a:cs typeface="Calibri"/>
              </a:rPr>
              <a:t>om nieuwe of bestaande bedrijven te ontwerpen, financieren en laten groeien.</a:t>
            </a:r>
          </a:p>
          <a:p>
            <a:pPr marL="342900" indent="-342900" algn="l">
              <a:lnSpc>
                <a:spcPct val="100000"/>
              </a:lnSpc>
              <a:spcAft>
                <a:spcPts val="600"/>
              </a:spcAft>
              <a:buFont typeface="Wingdings" panose="05000000000000000000" pitchFamily="2" charset="2"/>
              <a:buChar char="Ø"/>
            </a:pPr>
            <a:r>
              <a:rPr lang="nl" sz="1600" b="1" dirty="0">
                <a:latin typeface="Calibri"/>
                <a:ea typeface="Calibri"/>
                <a:cs typeface="Calibri"/>
              </a:rPr>
              <a:t>Stapsgewijze begeleiding </a:t>
            </a:r>
            <a:r>
              <a:rPr lang="nl" sz="1600" dirty="0">
                <a:latin typeface="Calibri"/>
                <a:ea typeface="Calibri"/>
                <a:cs typeface="Calibri"/>
              </a:rPr>
              <a:t>om nieuwe, grote of kleine ideeën om te zetten in actie en het potentieel te maximaliseren.</a:t>
            </a:r>
            <a:endParaRPr lang="en-US" sz="1600" dirty="0">
              <a:latin typeface="Calibri"/>
              <a:ea typeface="Calibri"/>
              <a:cs typeface="Calibri"/>
            </a:endParaRPr>
          </a:p>
          <a:p>
            <a:pPr algn="l">
              <a:lnSpc>
                <a:spcPct val="100000"/>
              </a:lnSpc>
              <a:spcAft>
                <a:spcPts val="600"/>
              </a:spcAft>
            </a:pPr>
            <a:endParaRPr lang="en-IE" sz="2000" dirty="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262845" y="638953"/>
            <a:ext cx="2307578" cy="1884067"/>
          </a:xfrm>
        </p:spPr>
        <p:txBody>
          <a:bodyPr/>
          <a:lstStyle/>
          <a:p>
            <a:pPr>
              <a:lnSpc>
                <a:spcPct val="100000"/>
              </a:lnSpc>
            </a:pPr>
            <a:r>
              <a:rPr lang="nl" sz="2000" dirty="0"/>
              <a:t>8 modules | 27 leeronderdelen | Meer dan 30 inspirerende casestudies</a:t>
            </a:r>
          </a:p>
          <a:p>
            <a:pPr>
              <a:lnSpc>
                <a:spcPct val="100000"/>
              </a:lnSpc>
            </a:pPr>
            <a:endParaRPr lang="en-US" dirty="0"/>
          </a:p>
          <a:p>
            <a:endParaRPr lang="en-US" dirty="0"/>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nl" sz="2800"/>
              <a:t>Klassikale training en hulpmiddelen</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1026883"/>
            <a:ext cx="3253444" cy="385564"/>
          </a:xfrm>
        </p:spPr>
        <p:txBody>
          <a:bodyPr/>
          <a:lstStyle/>
          <a:p>
            <a:r>
              <a:rPr lang="nl" sz="3200"/>
              <a:t>Bezorgopties</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24</a:t>
            </a:fld>
            <a:endParaRPr lang="fr-CA"/>
          </a:p>
        </p:txBody>
      </p:sp>
      <p:graphicFrame>
        <p:nvGraphicFramePr>
          <p:cNvPr id="9" name="Google Shape;322;p12">
            <a:extLst>
              <a:ext uri="{FF2B5EF4-FFF2-40B4-BE49-F238E27FC236}">
                <a16:creationId xmlns:a16="http://schemas.microsoft.com/office/drawing/2014/main" id="{279E7E57-ECB7-45ED-9D2B-A1BA920F1D2E}"/>
              </a:ext>
            </a:extLst>
          </p:cNvPr>
          <p:cNvGraphicFramePr/>
          <p:nvPr>
            <p:extLst>
              <p:ext uri="{D42A27DB-BD31-4B8C-83A1-F6EECF244321}">
                <p14:modId xmlns:p14="http://schemas.microsoft.com/office/powerpoint/2010/main" val="256206577"/>
              </p:ext>
            </p:extLst>
          </p:nvPr>
        </p:nvGraphicFramePr>
        <p:xfrm>
          <a:off x="47318" y="5202812"/>
          <a:ext cx="7728257" cy="5451816"/>
        </p:xfrm>
        <a:graphic>
          <a:graphicData uri="http://schemas.openxmlformats.org/drawingml/2006/table">
            <a:tbl>
              <a:tblPr firstRow="1" bandRow="1">
                <a:noFill/>
              </a:tblPr>
              <a:tblGrid>
                <a:gridCol w="1760564">
                  <a:extLst>
                    <a:ext uri="{9D8B030D-6E8A-4147-A177-3AD203B41FA5}">
                      <a16:colId xmlns:a16="http://schemas.microsoft.com/office/drawing/2014/main" val="20000"/>
                    </a:ext>
                  </a:extLst>
                </a:gridCol>
                <a:gridCol w="3552711">
                  <a:extLst>
                    <a:ext uri="{9D8B030D-6E8A-4147-A177-3AD203B41FA5}">
                      <a16:colId xmlns:a16="http://schemas.microsoft.com/office/drawing/2014/main" val="20001"/>
                    </a:ext>
                  </a:extLst>
                </a:gridCol>
                <a:gridCol w="2414982">
                  <a:extLst>
                    <a:ext uri="{9D8B030D-6E8A-4147-A177-3AD203B41FA5}">
                      <a16:colId xmlns:a16="http://schemas.microsoft.com/office/drawing/2014/main" val="20002"/>
                    </a:ext>
                  </a:extLst>
                </a:gridCol>
              </a:tblGrid>
              <a:tr h="792223">
                <a:tc>
                  <a:txBody>
                    <a:bodyPr/>
                    <a:lstStyle/>
                    <a:p>
                      <a:pPr marL="0" marR="0" lvl="0" indent="0" algn="l" rtl="0">
                        <a:spcBef>
                          <a:spcPts val="0"/>
                        </a:spcBef>
                        <a:spcAft>
                          <a:spcPts val="0"/>
                        </a:spcAft>
                        <a:buNone/>
                      </a:pPr>
                      <a:r>
                        <a:rPr lang="nl" sz="1600" u="none" strike="noStrike" cap="none">
                          <a:solidFill>
                            <a:schemeClr val="lt1"/>
                          </a:solidFill>
                          <a:latin typeface="Calibri"/>
                          <a:ea typeface="Calibri"/>
                          <a:cs typeface="Calibri"/>
                          <a:sym typeface="Calibri"/>
                        </a:rPr>
                        <a:t>Hulpmiddel voor in de klas</a:t>
                      </a:r>
                      <a:endParaRPr sz="1600"/>
                    </a:p>
                  </a:txBody>
                  <a:tcPr marL="93297" marR="93297" marT="46648" marB="46648" anchor="ctr">
                    <a:solidFill>
                      <a:srgbClr val="305C6F"/>
                    </a:solidFill>
                  </a:tcPr>
                </a:tc>
                <a:tc>
                  <a:txBody>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a:p>
                      <a:pPr marL="0" marR="0" lvl="0" indent="0" algn="l" rtl="0">
                        <a:spcBef>
                          <a:spcPts val="0"/>
                        </a:spcBef>
                        <a:spcAft>
                          <a:spcPts val="0"/>
                        </a:spcAft>
                        <a:buNone/>
                      </a:pPr>
                      <a:r>
                        <a:rPr lang="nl" sz="1600" b="1">
                          <a:solidFill>
                            <a:schemeClr val="lt1"/>
                          </a:solidFill>
                          <a:latin typeface="Calibri"/>
                          <a:ea typeface="Calibri"/>
                          <a:cs typeface="Calibri"/>
                          <a:sym typeface="Calibri"/>
                        </a:rPr>
                        <a:t>Aanbevolen gebruik in de klas</a:t>
                      </a:r>
                      <a:endParaRPr sz="1600"/>
                    </a:p>
                    <a:p>
                      <a:pPr marL="0" marR="0" lvl="0" indent="0" algn="l" rtl="0">
                        <a:spcBef>
                          <a:spcPts val="0"/>
                        </a:spcBef>
                        <a:spcAft>
                          <a:spcPts val="0"/>
                        </a:spcAft>
                        <a:buNone/>
                      </a:pPr>
                      <a:endParaRPr sz="1600" b="1">
                        <a:solidFill>
                          <a:schemeClr val="lt1"/>
                        </a:solidFill>
                        <a:latin typeface="Calibri"/>
                        <a:ea typeface="Calibri"/>
                        <a:cs typeface="Calibri"/>
                        <a:sym typeface="Calibri"/>
                      </a:endParaRPr>
                    </a:p>
                  </a:txBody>
                  <a:tcPr marL="93297" marR="93297" marT="46648" marB="46648" anchor="b">
                    <a:solidFill>
                      <a:srgbClr val="305C6F"/>
                    </a:solidFill>
                  </a:tcPr>
                </a:tc>
                <a:tc>
                  <a:txBody>
                    <a:bodyPr/>
                    <a:lstStyle/>
                    <a:p>
                      <a:pPr marL="0" marR="0" lvl="0" indent="0" algn="l" rtl="0">
                        <a:spcBef>
                          <a:spcPts val="0"/>
                        </a:spcBef>
                        <a:spcAft>
                          <a:spcPts val="0"/>
                        </a:spcAft>
                        <a:buNone/>
                      </a:pPr>
                      <a:r>
                        <a:rPr lang="nl" sz="1600" b="1">
                          <a:solidFill>
                            <a:schemeClr val="lt1"/>
                          </a:solidFill>
                          <a:latin typeface="Calibri"/>
                          <a:ea typeface="Calibri"/>
                          <a:cs typeface="Calibri"/>
                          <a:sym typeface="Calibri"/>
                        </a:rPr>
                        <a:t>Aanvullende middelen vereist</a:t>
                      </a:r>
                      <a:endParaRPr sz="1600"/>
                    </a:p>
                  </a:txBody>
                  <a:tcPr marL="93297" marR="93297" marT="46648" marB="46648" anchor="ctr">
                    <a:solidFill>
                      <a:srgbClr val="305C6F"/>
                    </a:solidFill>
                  </a:tcPr>
                </a:tc>
                <a:extLst>
                  <a:ext uri="{0D108BD9-81ED-4DB2-BD59-A6C34878D82A}">
                    <a16:rowId xmlns:a16="http://schemas.microsoft.com/office/drawing/2014/main" val="10000"/>
                  </a:ext>
                </a:extLst>
              </a:tr>
              <a:tr h="1231357">
                <a:tc>
                  <a:txBody>
                    <a:bodyPr/>
                    <a:lstStyle/>
                    <a:p>
                      <a:pPr marL="0" marR="0" lvl="0" indent="0" algn="l" rtl="0">
                        <a:spcBef>
                          <a:spcPts val="0"/>
                        </a:spcBef>
                        <a:spcAft>
                          <a:spcPts val="0"/>
                        </a:spcAft>
                        <a:buNone/>
                      </a:pPr>
                      <a:r>
                        <a:rPr lang="nl" sz="1300" dirty="0">
                          <a:latin typeface="+mn-lt"/>
                          <a:ea typeface="Calibri"/>
                          <a:cs typeface="Calibri"/>
                          <a:sym typeface="Calibri"/>
                        </a:rPr>
                        <a:t>PowerPoint © presentatie</a:t>
                      </a:r>
                      <a:endParaRPr sz="1300" dirty="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dirty="0">
                          <a:latin typeface="+mn-lt"/>
                          <a:ea typeface="Calibri"/>
                          <a:cs typeface="Calibri"/>
                          <a:sym typeface="Calibri"/>
                        </a:rPr>
                        <a:t>Het trainingsmateriaal is ontwikkeld in PowerPoint en is beschikbaar op de projectwebsite: </a:t>
                      </a:r>
                      <a:r>
                        <a:rPr lang="nl" sz="1300" dirty="0">
                          <a:latin typeface="+mn-lt"/>
                          <a:ea typeface="Calibri"/>
                          <a:cs typeface="Calibri"/>
                          <a:sym typeface="Calibri"/>
                          <a:hlinkClick r:id="rId2"/>
                        </a:rPr>
                        <a:t>https://epicstays.eu/modules/ </a:t>
                      </a:r>
                      <a:r>
                        <a:rPr lang="nl" sz="1300" dirty="0">
                          <a:latin typeface="+mn-lt"/>
                          <a:ea typeface="Calibri"/>
                          <a:cs typeface="Calibri"/>
                          <a:sym typeface="Calibri"/>
                        </a:rPr>
                        <a:t>. We raden aan dit materiaal tijdens de lessen op een groot scherm te tonen.</a:t>
                      </a:r>
                      <a:endParaRPr sz="1300" dirty="0">
                        <a:latin typeface="+mn-lt"/>
                      </a:endParaRPr>
                    </a:p>
                    <a:p>
                      <a:pPr marL="0" marR="0" lvl="0" indent="0" algn="l" rtl="0">
                        <a:spcBef>
                          <a:spcPts val="0"/>
                        </a:spcBef>
                        <a:spcAft>
                          <a:spcPts val="0"/>
                        </a:spcAft>
                        <a:buNone/>
                      </a:pPr>
                      <a:endParaRPr sz="1300" dirty="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a:latin typeface="+mn-lt"/>
                          <a:ea typeface="Calibri"/>
                          <a:cs typeface="Calibri"/>
                          <a:sym typeface="Calibri"/>
                        </a:rPr>
                        <a:t>Laptop/computer</a:t>
                      </a:r>
                      <a:endParaRPr sz="1300">
                        <a:latin typeface="+mn-lt"/>
                      </a:endParaRPr>
                    </a:p>
                    <a:p>
                      <a:pPr marL="0" marR="0" lvl="0" indent="0" algn="l" rtl="0">
                        <a:spcBef>
                          <a:spcPts val="0"/>
                        </a:spcBef>
                        <a:spcAft>
                          <a:spcPts val="0"/>
                        </a:spcAft>
                        <a:buNone/>
                      </a:pPr>
                      <a:r>
                        <a:rPr lang="nl" sz="1300">
                          <a:latin typeface="+mn-lt"/>
                          <a:ea typeface="Calibri"/>
                          <a:cs typeface="Calibri"/>
                          <a:sym typeface="Calibri"/>
                        </a:rPr>
                        <a:t>Projector</a:t>
                      </a:r>
                      <a:endParaRPr sz="1300">
                        <a:latin typeface="+mn-lt"/>
                      </a:endParaRPr>
                    </a:p>
                    <a:p>
                      <a:pPr marL="0" marR="0" lvl="0" indent="0" algn="l" rtl="0">
                        <a:spcBef>
                          <a:spcPts val="0"/>
                        </a:spcBef>
                        <a:spcAft>
                          <a:spcPts val="0"/>
                        </a:spcAft>
                        <a:buNone/>
                      </a:pPr>
                      <a:r>
                        <a:rPr lang="nl" sz="1300">
                          <a:latin typeface="+mn-lt"/>
                          <a:ea typeface="Calibri"/>
                          <a:cs typeface="Calibri"/>
                          <a:sym typeface="Calibri"/>
                        </a:rPr>
                        <a:t>Groot scherm / muur</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1"/>
                  </a:ext>
                </a:extLst>
              </a:tr>
              <a:tr h="850774">
                <a:tc>
                  <a:txBody>
                    <a:bodyPr/>
                    <a:lstStyle/>
                    <a:p>
                      <a:pPr marL="0" marR="0" lvl="0" indent="0" algn="l" rtl="0">
                        <a:spcBef>
                          <a:spcPts val="0"/>
                        </a:spcBef>
                        <a:spcAft>
                          <a:spcPts val="0"/>
                        </a:spcAft>
                        <a:buNone/>
                      </a:pPr>
                      <a:r>
                        <a:rPr lang="nl" sz="1300">
                          <a:latin typeface="+mn-lt"/>
                          <a:ea typeface="Calibri"/>
                          <a:cs typeface="Calibri"/>
                          <a:sym typeface="Calibri"/>
                        </a:rPr>
                        <a:t>Video's</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dirty="0">
                          <a:latin typeface="+mn-lt"/>
                          <a:ea typeface="Calibri"/>
                          <a:cs typeface="Calibri"/>
                          <a:sym typeface="Calibri"/>
                        </a:rPr>
                        <a:t>Video's worden gebruikt om bepaalde onderdelen van de trainingsinhoud toe te lichten en om casestudies ter discussie te presenteren.</a:t>
                      </a:r>
                      <a:endParaRPr sz="1300" dirty="0">
                        <a:latin typeface="+mn-lt"/>
                      </a:endParaRPr>
                    </a:p>
                    <a:p>
                      <a:pPr marL="0" marR="0" lvl="0" indent="0" algn="l" rtl="0">
                        <a:spcBef>
                          <a:spcPts val="0"/>
                        </a:spcBef>
                        <a:spcAft>
                          <a:spcPts val="0"/>
                        </a:spcAft>
                        <a:buNone/>
                      </a:pPr>
                      <a:endParaRPr sz="1300" dirty="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a:latin typeface="+mn-lt"/>
                          <a:ea typeface="Calibri"/>
                          <a:cs typeface="Calibri"/>
                          <a:sym typeface="Calibri"/>
                        </a:rPr>
                        <a:t>Audio-/geluidssysteem</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2"/>
                  </a:ext>
                </a:extLst>
              </a:tr>
              <a:tr h="850774">
                <a:tc>
                  <a:txBody>
                    <a:bodyPr/>
                    <a:lstStyle/>
                    <a:p>
                      <a:pPr marL="0" marR="0" lvl="0" indent="0" algn="l" rtl="0">
                        <a:spcBef>
                          <a:spcPts val="0"/>
                        </a:spcBef>
                        <a:spcAft>
                          <a:spcPts val="0"/>
                        </a:spcAft>
                        <a:buNone/>
                      </a:pPr>
                      <a:r>
                        <a:rPr lang="nl" sz="1300">
                          <a:latin typeface="+mn-lt"/>
                          <a:ea typeface="Calibri"/>
                          <a:cs typeface="Calibri"/>
                          <a:sym typeface="Calibri"/>
                        </a:rPr>
                        <a:t>Whiteboard of flipchart</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a:latin typeface="+mn-lt"/>
                          <a:ea typeface="Calibri"/>
                          <a:cs typeface="Calibri"/>
                          <a:sym typeface="Calibri"/>
                        </a:rPr>
                        <a:t>Nodig leerlingen uit om op het bord te schrijven of vraag hen om feedback die je vervolgens op het bord schrijft.</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a:latin typeface="+mn-lt"/>
                          <a:ea typeface="Calibri"/>
                          <a:cs typeface="Calibri"/>
                          <a:sym typeface="Calibri"/>
                        </a:rPr>
                        <a:t>Pennen / stiften</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3"/>
                  </a:ext>
                </a:extLst>
              </a:tr>
              <a:tr h="850774">
                <a:tc>
                  <a:txBody>
                    <a:bodyPr/>
                    <a:lstStyle/>
                    <a:p>
                      <a:pPr marL="0" marR="0" lvl="0" indent="0" algn="l" rtl="0">
                        <a:spcBef>
                          <a:spcPts val="0"/>
                        </a:spcBef>
                        <a:spcAft>
                          <a:spcPts val="0"/>
                        </a:spcAft>
                        <a:buNone/>
                      </a:pPr>
                      <a:r>
                        <a:rPr lang="nl" sz="1300" b="0" i="0">
                          <a:latin typeface="+mn-lt"/>
                          <a:ea typeface="Calibri"/>
                          <a:cs typeface="Calibri"/>
                          <a:sym typeface="Calibri"/>
                        </a:rPr>
                        <a:t>Ondersteunende technologie</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b="0" i="0">
                          <a:latin typeface="+mn-lt"/>
                          <a:ea typeface="Calibri"/>
                          <a:cs typeface="Calibri"/>
                          <a:sym typeface="Calibri"/>
                        </a:rPr>
                        <a:t>Om de toegankelijkheid en inclusiviteit te vergroten</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lnSpc>
                          <a:spcPct val="100000"/>
                        </a:lnSpc>
                        <a:spcBef>
                          <a:spcPts val="0"/>
                        </a:spcBef>
                        <a:spcAft>
                          <a:spcPts val="0"/>
                        </a:spcAft>
                        <a:buClr>
                          <a:srgbClr val="374151"/>
                        </a:buClr>
                        <a:buSzPts val="1200"/>
                        <a:buFont typeface="Calibri"/>
                        <a:buNone/>
                      </a:pPr>
                      <a:r>
                        <a:rPr lang="nl" sz="1300" b="0" i="0">
                          <a:latin typeface="+mn-lt"/>
                          <a:ea typeface="Calibri"/>
                          <a:cs typeface="Calibri"/>
                          <a:sym typeface="Calibri"/>
                        </a:rPr>
                        <a:t>Schermlezers, hoortoestellen of spraakherkenningstools kunnen leerlingen met een beperking ondersteunen.</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4"/>
                  </a:ext>
                </a:extLst>
              </a:tr>
              <a:tr h="660483">
                <a:tc>
                  <a:txBody>
                    <a:bodyPr/>
                    <a:lstStyle/>
                    <a:p>
                      <a:pPr marL="0" marR="0" lvl="0" indent="0" algn="l" rtl="0">
                        <a:spcBef>
                          <a:spcPts val="0"/>
                        </a:spcBef>
                        <a:spcAft>
                          <a:spcPts val="0"/>
                        </a:spcAft>
                        <a:buNone/>
                      </a:pPr>
                      <a:r>
                        <a:rPr lang="nl" sz="1300" b="0" i="0">
                          <a:latin typeface="+mn-lt"/>
                          <a:ea typeface="Calibri"/>
                          <a:cs typeface="Calibri"/>
                          <a:sym typeface="Calibri"/>
                        </a:rPr>
                        <a:t>Evaluatieonderzoeken</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nl" sz="1300" b="0" i="0">
                          <a:latin typeface="+mn-lt"/>
                          <a:ea typeface="Calibri"/>
                          <a:cs typeface="Calibri"/>
                          <a:sym typeface="Calibri"/>
                        </a:rPr>
                        <a:t>Evalueer regelmatig de effectiviteit van de trainingsmodules en verzamel feedback voor continue verbetering.</a:t>
                      </a: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endParaRPr sz="1300" dirty="0">
                        <a:latin typeface="+mn-lt"/>
                        <a:ea typeface="Calibri"/>
                        <a:cs typeface="Calibri"/>
                        <a:sym typeface="Calibri"/>
                      </a:endParaRPr>
                    </a:p>
                  </a:txBody>
                  <a:tcPr marL="93297" marR="93297" marT="46648" marB="46648">
                    <a:solidFill>
                      <a:srgbClr val="ABBAA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152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nl">
                <a:latin typeface="Calibri"/>
                <a:ea typeface="Open Sans"/>
                <a:cs typeface="Calibri"/>
              </a:rPr>
              <a:t>Mechanismen voor het leveren van trainingen</a:t>
            </a:r>
            <a:endParaRPr>
              <a:latin typeface="Calibri"/>
              <a:ea typeface="Open Sans"/>
              <a:cs typeface="Calibri"/>
            </a:endParaRPr>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nl" sz="3200"/>
              <a:t>Bezorgopties</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25</a:t>
            </a:fld>
            <a:endParaRPr/>
          </a:p>
        </p:txBody>
      </p:sp>
      <p:sp>
        <p:nvSpPr>
          <p:cNvPr id="330" name="Google Shape;330;p13"/>
          <p:cNvSpPr txBox="1"/>
          <p:nvPr/>
        </p:nvSpPr>
        <p:spPr>
          <a:xfrm>
            <a:off x="462502" y="3440808"/>
            <a:ext cx="6850569" cy="7220048"/>
          </a:xfrm>
          <a:prstGeom prst="rect">
            <a:avLst/>
          </a:prstGeom>
          <a:noFill/>
          <a:ln>
            <a:noFill/>
          </a:ln>
        </p:spPr>
        <p:txBody>
          <a:bodyPr spcFirstLastPara="1" wrap="square" lIns="93271" tIns="46623" rIns="93271" bIns="46623" anchor="t" anchorCtr="0">
            <a:noAutofit/>
          </a:bodyPr>
          <a:lstStyle/>
          <a:p>
            <a:r>
              <a:rPr lang="nl" b="1">
                <a:effectLst/>
                <a:latin typeface="Calibri"/>
                <a:ea typeface="Calibri"/>
                <a:cs typeface="Calibri"/>
              </a:rPr>
              <a:t>Formele colleges </a:t>
            </a:r>
            <a:r>
              <a:rPr lang="nl">
                <a:effectLst/>
                <a:latin typeface="Calibri"/>
                <a:ea typeface="Calibri"/>
                <a:cs typeface="Calibri"/>
              </a:rPr>
              <a:t>: introduceren belangrijke concepten en leggen een gemeenschappelijke basis voor het leren met behulp van gestructureerde presentaties van Epic Stays om de hoofdthema's en relevante voorbeelden uiteen te zetten en essentiële informatie te benadrukken.</a:t>
            </a:r>
          </a:p>
          <a:p>
            <a:endParaRPr lang="en-IE">
              <a:effectLst/>
              <a:latin typeface="Calibri"/>
              <a:ea typeface="Calibri"/>
              <a:cs typeface="Calibri"/>
            </a:endParaRPr>
          </a:p>
          <a:p>
            <a:r>
              <a:rPr lang="nl" b="1">
                <a:effectLst/>
                <a:latin typeface="Calibri"/>
                <a:ea typeface="Calibri"/>
                <a:cs typeface="Segoe UI"/>
              </a:rPr>
              <a:t>Discussies in kleine groepen: </a:t>
            </a:r>
            <a:r>
              <a:rPr lang="nl">
                <a:latin typeface="Calibri"/>
                <a:ea typeface="Calibri"/>
                <a:cs typeface="Segoe UI"/>
              </a:rPr>
              <a:t>stellen </a:t>
            </a:r>
            <a:r>
              <a:rPr lang="nl">
                <a:effectLst/>
                <a:latin typeface="Calibri"/>
                <a:ea typeface="Calibri"/>
                <a:cs typeface="Segoe UI"/>
              </a:rPr>
              <a:t>deelnemers in staat hun begrip te verdiepen, nieuwe kennis toe te passen en perspectieven uit te wisselen in een meer interactieve omgeving. </a:t>
            </a:r>
            <a:br>
              <a:rPr lang="en-IE">
                <a:effectLst/>
                <a:latin typeface="Calibri"/>
              </a:rPr>
            </a:br>
            <a:br>
              <a:rPr lang="en-IE" b="1">
                <a:effectLst/>
                <a:latin typeface="Calibri"/>
              </a:rPr>
            </a:br>
            <a:r>
              <a:rPr lang="nl" b="1">
                <a:effectLst/>
                <a:latin typeface="Calibri"/>
                <a:ea typeface="Calibri"/>
                <a:cs typeface="Segoe UI"/>
              </a:rPr>
              <a:t>Samenwerkend/Peer-to-peer leren: </a:t>
            </a:r>
            <a:r>
              <a:rPr lang="nl">
                <a:effectLst/>
                <a:latin typeface="Calibri"/>
                <a:ea typeface="Calibri"/>
                <a:cs typeface="Segoe UI"/>
              </a:rPr>
              <a:t>houdt in dat leerlingen samenwerken </a:t>
            </a:r>
            <a:r>
              <a:rPr lang="nl">
                <a:latin typeface="Calibri"/>
                <a:ea typeface="Calibri"/>
                <a:cs typeface="Segoe UI"/>
              </a:rPr>
              <a:t>om </a:t>
            </a:r>
            <a:r>
              <a:rPr lang="nl">
                <a:effectLst/>
                <a:latin typeface="Calibri"/>
                <a:ea typeface="Calibri"/>
                <a:cs typeface="Segoe UI"/>
              </a:rPr>
              <a:t>kennis op te bouwen. Technieken zoals peer </a:t>
            </a:r>
            <a:r>
              <a:rPr lang="nl">
                <a:latin typeface="Calibri"/>
                <a:ea typeface="Calibri"/>
                <a:cs typeface="Segoe UI"/>
              </a:rPr>
              <a:t>reviews </a:t>
            </a:r>
            <a:r>
              <a:rPr lang="nl">
                <a:effectLst/>
                <a:latin typeface="Calibri"/>
                <a:ea typeface="Calibri"/>
                <a:cs typeface="Segoe UI"/>
              </a:rPr>
              <a:t>stellen deelnemers in staat elkaars werk te beoordelen, ervaringen te delen en van elkaar te leren. </a:t>
            </a:r>
            <a:br>
              <a:rPr lang="en-IE">
                <a:effectLst/>
                <a:latin typeface="Calibri"/>
              </a:rPr>
            </a:br>
            <a:br>
              <a:rPr lang="en-IE">
                <a:effectLst/>
                <a:latin typeface="Calibri"/>
              </a:rPr>
            </a:br>
            <a:r>
              <a:rPr lang="nl" b="1">
                <a:effectLst/>
                <a:latin typeface="Calibri"/>
                <a:ea typeface="Calibri"/>
                <a:cs typeface="Segoe UI"/>
              </a:rPr>
              <a:t>Blended learning:</a:t>
            </a:r>
            <a:r>
              <a:rPr lang="nl">
                <a:latin typeface="Calibri"/>
                <a:ea typeface="Calibri"/>
                <a:cs typeface="Segoe UI"/>
              </a:rPr>
              <a:t> Deze methode </a:t>
            </a:r>
            <a:r>
              <a:rPr lang="nl">
                <a:effectLst/>
                <a:latin typeface="Calibri"/>
                <a:ea typeface="Calibri"/>
                <a:cs typeface="Segoe UI"/>
              </a:rPr>
              <a:t>combineert online digitale media met traditioneel klassikaal onderwijs. Het vereist de fysieke aanwezigheid van zowel </a:t>
            </a:r>
            <a:r>
              <a:rPr lang="nl">
                <a:latin typeface="Calibri"/>
                <a:ea typeface="Calibri"/>
                <a:cs typeface="Segoe UI"/>
              </a:rPr>
              <a:t>trainers </a:t>
            </a:r>
            <a:r>
              <a:rPr lang="nl">
                <a:effectLst/>
                <a:latin typeface="Calibri"/>
                <a:ea typeface="Calibri"/>
                <a:cs typeface="Segoe UI"/>
              </a:rPr>
              <a:t>als cursisten, terwijl de cursist enige controle heeft over de timing, locatie, het tempo en het leerpad. Deze aanpak integreert face-to-face sessies met computergestuurde activiteiten om zowel de overdracht van de inhoud als de betrokkenheid te verbeteren. </a:t>
            </a:r>
            <a:br>
              <a:rPr lang="en-IE">
                <a:effectLst/>
                <a:latin typeface="Calibri"/>
              </a:rPr>
            </a:br>
            <a:br>
              <a:rPr lang="en-IE">
                <a:effectLst/>
                <a:latin typeface="Calibri"/>
              </a:rPr>
            </a:br>
            <a:r>
              <a:rPr lang="nl" b="1">
                <a:effectLst/>
                <a:latin typeface="Calibri"/>
                <a:ea typeface="Calibri"/>
                <a:cs typeface="Segoe UI"/>
              </a:rPr>
              <a:t>Multimedia </a:t>
            </a:r>
            <a:r>
              <a:rPr lang="nl">
                <a:effectLst/>
                <a:latin typeface="Calibri"/>
                <a:ea typeface="Calibri"/>
                <a:cs typeface="Segoe UI"/>
              </a:rPr>
              <a:t>: trainingsmateriaal is doorgaans boeiender en intellectueel stimulerender voor volwassen cursisten. Trainers </a:t>
            </a:r>
            <a:r>
              <a:rPr lang="nl">
                <a:latin typeface="Calibri"/>
                <a:ea typeface="Calibri"/>
                <a:cs typeface="Segoe UI"/>
              </a:rPr>
              <a:t>kunnen </a:t>
            </a:r>
            <a:r>
              <a:rPr lang="nl">
                <a:effectLst/>
                <a:latin typeface="Calibri"/>
                <a:ea typeface="Calibri"/>
                <a:cs typeface="Segoe UI"/>
              </a:rPr>
              <a:t>alle ingebouwde functies optimaal benutten om de effectiviteit te maximaliseren.</a:t>
            </a:r>
            <a:br>
              <a:rPr lang="en-IE" sz="1700">
                <a:effectLst/>
                <a:latin typeface="Segoe UI" panose="020B0502040204020203" pitchFamily="34" charset="0"/>
              </a:rPr>
            </a:br>
            <a:br>
              <a:rPr lang="en-IE" sz="1700">
                <a:effectLst/>
                <a:latin typeface="Segoe UI" panose="020B0502040204020203" pitchFamily="34" charset="0"/>
              </a:rPr>
            </a:br>
            <a:endParaRPr lang="en-IE" sz="1700">
              <a:effectLst/>
              <a:latin typeface="Arial" panose="020B0604020202020204" pitchFamily="34" charset="0"/>
            </a:endParaRPr>
          </a:p>
        </p:txBody>
      </p:sp>
    </p:spTree>
    <p:extLst>
      <p:ext uri="{BB962C8B-B14F-4D97-AF65-F5344CB8AC3E}">
        <p14:creationId xmlns:p14="http://schemas.microsoft.com/office/powerpoint/2010/main" val="40645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nl">
                <a:latin typeface="Calibri"/>
                <a:ea typeface="Open Sans"/>
                <a:cs typeface="Calibri"/>
              </a:rPr>
              <a:t>Andere bezorgopties</a:t>
            </a:r>
            <a:endParaRPr lang="en-GB"/>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nl" sz="3200"/>
              <a:t>Bezorgopties</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26</a:t>
            </a:fld>
            <a:endParaRPr/>
          </a:p>
        </p:txBody>
      </p:sp>
      <p:sp>
        <p:nvSpPr>
          <p:cNvPr id="330" name="Google Shape;330;p13"/>
          <p:cNvSpPr txBox="1"/>
          <p:nvPr/>
        </p:nvSpPr>
        <p:spPr>
          <a:xfrm>
            <a:off x="450438" y="3576540"/>
            <a:ext cx="6659501" cy="4261180"/>
          </a:xfrm>
          <a:prstGeom prst="rect">
            <a:avLst/>
          </a:prstGeom>
          <a:noFill/>
          <a:ln>
            <a:noFill/>
          </a:ln>
        </p:spPr>
        <p:txBody>
          <a:bodyPr spcFirstLastPara="1" wrap="square" lIns="93271" tIns="46623" rIns="93271" bIns="46623" anchor="t" anchorCtr="0">
            <a:noAutofit/>
          </a:bodyPr>
          <a:lstStyle/>
          <a:p>
            <a:br>
              <a:rPr lang="en-IE" sz="1800">
                <a:effectLst/>
              </a:rPr>
            </a:br>
            <a:r>
              <a:rPr lang="nl" sz="2000" b="1"/>
              <a:t>Extra </a:t>
            </a:r>
            <a:r>
              <a:rPr lang="nl" sz="2000" b="1">
                <a:effectLst/>
              </a:rPr>
              <a:t>bezorgopties </a:t>
            </a:r>
            <a:r>
              <a:rPr lang="nl" sz="2000" b="1"/>
              <a:t>voor</a:t>
            </a:r>
            <a:r>
              <a:rPr lang="nl" sz="2000" b="1">
                <a:effectLst/>
              </a:rPr>
              <a:t> </a:t>
            </a:r>
            <a:r>
              <a:rPr lang="nl" sz="2000" b="1"/>
              <a:t>Het verzorgen van de </a:t>
            </a:r>
            <a:r>
              <a:rPr lang="nl" sz="2000" b="1">
                <a:effectLst/>
              </a:rPr>
              <a:t>Epic Stays-cursus:</a:t>
            </a:r>
          </a:p>
          <a:p>
            <a:br>
              <a:rPr lang="en-IE" sz="1800">
                <a:effectLst/>
              </a:rPr>
            </a:br>
            <a:r>
              <a:rPr lang="nl" sz="1800" b="1">
                <a:effectLst/>
              </a:rPr>
              <a:t>Flipped Classroom: </a:t>
            </a:r>
            <a:r>
              <a:rPr lang="nl" sz="1800">
                <a:effectLst/>
              </a:rPr>
              <a:t>In een flipped classroom </a:t>
            </a:r>
            <a:r>
              <a:rPr lang="nl"/>
              <a:t>kunnen leerlingen </a:t>
            </a:r>
            <a:r>
              <a:rPr lang="nl" sz="1800">
                <a:effectLst/>
              </a:rPr>
              <a:t>de module-inhoud vóór de les doornemen, waardoor er tijdens de les meer tijd overblijft voor oefeningen en opdrachten. Deze aanpak verschuift de kennisoverdracht naar online leren, waardoor er tijdens de les meer mogelijkheden ontstaan voor oefening, verduidelijking en een diepere verkenning van het materiaal. </a:t>
            </a:r>
            <a:br>
              <a:rPr lang="en-IE" sz="1800">
                <a:effectLst/>
              </a:rPr>
            </a:br>
            <a:br>
              <a:rPr lang="en-IE" sz="1800">
                <a:effectLst/>
              </a:rPr>
            </a:br>
            <a:r>
              <a:rPr lang="nl" sz="1800" b="1">
                <a:effectLst/>
              </a:rPr>
              <a:t>Interactieve tools: </a:t>
            </a:r>
            <a:r>
              <a:rPr lang="nl" sz="1800">
                <a:effectLst/>
              </a:rPr>
              <a:t>De betrokkenheid van leerlingen kan worden vergroot door interactieve tools. Kahoot!, samen met platforms zoals Quizizz en </a:t>
            </a:r>
            <a:r>
              <a:rPr lang="nl" sz="1800" err="1">
                <a:effectLst/>
              </a:rPr>
              <a:t>Mentimeter </a:t>
            </a:r>
            <a:r>
              <a:rPr lang="nl" sz="1800">
                <a:effectLst/>
              </a:rPr>
              <a:t>, zijn spelgebaseerde of interactieve leermiddelen </a:t>
            </a:r>
            <a:r>
              <a:rPr lang="nl"/>
              <a:t>. Met dergelijke tools kunnen </a:t>
            </a:r>
            <a:r>
              <a:rPr lang="nl" sz="1800">
                <a:effectLst/>
              </a:rPr>
              <a:t>docenten quizzen en activiteiten maken die deelnemers op hun telefoon, tablet of computer kunnen voltooien </a:t>
            </a:r>
            <a:r>
              <a:rPr lang="nl"/>
              <a:t>. </a:t>
            </a:r>
            <a:r>
              <a:rPr lang="nl" sz="1800">
                <a:effectLst/>
              </a:rPr>
              <a:t>Deze aanpak biedt directe feedback en resultaten, waardoor leren zowel leuk als effectief wordt.</a:t>
            </a: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4065360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B5EE3E28-6EB0-6ED0-2033-3E1D64F6E30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4DA27205-9701-330B-0EB5-DD983A6F2393}"/>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nl" dirty="0">
                <a:latin typeface="Calibri"/>
                <a:ea typeface="Open Sans"/>
                <a:cs typeface="Calibri"/>
              </a:rPr>
              <a:t>Strategieën</a:t>
            </a:r>
          </a:p>
        </p:txBody>
      </p:sp>
      <p:sp>
        <p:nvSpPr>
          <p:cNvPr id="329" name="Google Shape;329;p13">
            <a:extLst>
              <a:ext uri="{FF2B5EF4-FFF2-40B4-BE49-F238E27FC236}">
                <a16:creationId xmlns:a16="http://schemas.microsoft.com/office/drawing/2014/main" id="{071ED8D7-D051-E163-DEBA-187FC601B532}"/>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nl" sz="3200" dirty="0"/>
              <a:t>Onderzoek</a:t>
            </a:r>
          </a:p>
        </p:txBody>
      </p:sp>
      <p:sp>
        <p:nvSpPr>
          <p:cNvPr id="328" name="Google Shape;328;p13">
            <a:extLst>
              <a:ext uri="{FF2B5EF4-FFF2-40B4-BE49-F238E27FC236}">
                <a16:creationId xmlns:a16="http://schemas.microsoft.com/office/drawing/2014/main" id="{911E3A85-A18E-D479-A08D-706A853E7179}"/>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27</a:t>
            </a:fld>
            <a:endParaRPr/>
          </a:p>
        </p:txBody>
      </p:sp>
      <p:sp>
        <p:nvSpPr>
          <p:cNvPr id="330" name="Google Shape;330;p13">
            <a:extLst>
              <a:ext uri="{FF2B5EF4-FFF2-40B4-BE49-F238E27FC236}">
                <a16:creationId xmlns:a16="http://schemas.microsoft.com/office/drawing/2014/main" id="{55612D60-D1B2-4C93-C2DB-44EEEB18AB98}"/>
              </a:ext>
            </a:extLst>
          </p:cNvPr>
          <p:cNvSpPr txBox="1"/>
          <p:nvPr/>
        </p:nvSpPr>
        <p:spPr>
          <a:xfrm>
            <a:off x="408770" y="3717690"/>
            <a:ext cx="6701169" cy="5867022"/>
          </a:xfrm>
          <a:prstGeom prst="rect">
            <a:avLst/>
          </a:prstGeom>
          <a:noFill/>
          <a:ln>
            <a:noFill/>
          </a:ln>
        </p:spPr>
        <p:txBody>
          <a:bodyPr spcFirstLastPara="1" wrap="square" lIns="93271" tIns="46623" rIns="93271" bIns="46623" anchor="t" anchorCtr="0">
            <a:noAutofit/>
          </a:bodyPr>
          <a:lstStyle/>
          <a:p>
            <a:r>
              <a:rPr lang="nl" sz="2400" b="1" dirty="0">
                <a:ea typeface="+mn-lt"/>
                <a:cs typeface="+mn-lt"/>
              </a:rPr>
              <a:t>Formatieve beoordeling </a:t>
            </a:r>
            <a:r>
              <a:rPr lang="nl" sz="2400" dirty="0">
                <a:ea typeface="+mn-lt"/>
                <a:cs typeface="+mn-lt"/>
              </a:rPr>
              <a:t>om het leerproces tijdens het Epic Stays-programma te volgen.</a:t>
            </a:r>
            <a:endParaRPr lang="en-IE" sz="2400" dirty="0">
              <a:ea typeface="Calibri"/>
              <a:cs typeface="Calibri"/>
            </a:endParaRPr>
          </a:p>
          <a:p>
            <a:pPr>
              <a:buFont typeface="Arial"/>
              <a:buChar char="•"/>
            </a:pPr>
            <a:endParaRPr lang="en-IE" sz="2400" dirty="0">
              <a:ea typeface="Calibri"/>
              <a:cs typeface="Calibri"/>
            </a:endParaRPr>
          </a:p>
          <a:p>
            <a:r>
              <a:rPr lang="nl" sz="2400" b="1" dirty="0">
                <a:ea typeface="+mn-lt"/>
                <a:cs typeface="+mn-lt"/>
              </a:rPr>
              <a:t>Summatieve beoordeling </a:t>
            </a:r>
            <a:r>
              <a:rPr lang="nl" sz="2400" dirty="0">
                <a:ea typeface="+mn-lt"/>
                <a:cs typeface="+mn-lt"/>
              </a:rPr>
              <a:t>van</a:t>
            </a:r>
            <a:r>
              <a:rPr lang="nl" sz="2400" b="1" dirty="0">
                <a:ea typeface="+mn-lt"/>
                <a:cs typeface="+mn-lt"/>
              </a:rPr>
              <a:t> </a:t>
            </a:r>
            <a:r>
              <a:rPr lang="nl" sz="2400" dirty="0">
                <a:ea typeface="+mn-lt"/>
                <a:cs typeface="+mn-lt"/>
              </a:rPr>
              <a:t>De algehele leerresultaten evalueren.</a:t>
            </a:r>
            <a:endParaRPr lang="en-IE" sz="2400" dirty="0">
              <a:ea typeface="Calibri"/>
              <a:cs typeface="Calibri"/>
            </a:endParaRPr>
          </a:p>
          <a:p>
            <a:pPr>
              <a:buFont typeface="Arial"/>
              <a:buChar char="•"/>
            </a:pPr>
            <a:endParaRPr lang="en-IE" sz="2400" dirty="0">
              <a:ea typeface="Calibri"/>
              <a:cs typeface="Calibri"/>
            </a:endParaRPr>
          </a:p>
          <a:p>
            <a:r>
              <a:rPr lang="nl" sz="2400" b="1" dirty="0">
                <a:ea typeface="+mn-lt"/>
                <a:cs typeface="+mn-lt"/>
              </a:rPr>
              <a:t>Zelfevaluatie </a:t>
            </a:r>
            <a:r>
              <a:rPr lang="nl" sz="2400" dirty="0">
                <a:ea typeface="+mn-lt"/>
                <a:cs typeface="+mn-lt"/>
              </a:rPr>
              <a:t>ter bevordering van reflectie.</a:t>
            </a:r>
            <a:endParaRPr lang="en-IE" sz="2400" dirty="0">
              <a:ea typeface="Calibri"/>
              <a:cs typeface="Calibri"/>
            </a:endParaRPr>
          </a:p>
          <a:p>
            <a:pPr>
              <a:buFont typeface="Arial"/>
              <a:buChar char="•"/>
            </a:pPr>
            <a:endParaRPr lang="en-IE" sz="2400" dirty="0">
              <a:ea typeface="Calibri"/>
              <a:cs typeface="Calibri"/>
            </a:endParaRPr>
          </a:p>
          <a:p>
            <a:r>
              <a:rPr lang="nl" sz="2400" b="1" dirty="0">
                <a:ea typeface="+mn-lt"/>
                <a:cs typeface="+mn-lt"/>
              </a:rPr>
              <a:t>Peerbeoordeling </a:t>
            </a:r>
            <a:r>
              <a:rPr lang="nl" sz="2400" dirty="0">
                <a:ea typeface="+mn-lt"/>
                <a:cs typeface="+mn-lt"/>
              </a:rPr>
              <a:t>om evaluatievaardigheden te ontwikkelen.</a:t>
            </a:r>
            <a:endParaRPr lang="en-IE" sz="2400" dirty="0">
              <a:ea typeface="Calibri"/>
              <a:cs typeface="Calibri"/>
            </a:endParaRPr>
          </a:p>
          <a:p>
            <a:pPr>
              <a:buFont typeface="Arial"/>
              <a:buChar char="•"/>
            </a:pPr>
            <a:endParaRPr lang="en-IE" sz="2400" dirty="0">
              <a:ea typeface="Calibri"/>
              <a:cs typeface="Calibri"/>
            </a:endParaRPr>
          </a:p>
          <a:p>
            <a:r>
              <a:rPr lang="nl" sz="2400" b="1" dirty="0">
                <a:ea typeface="+mn-lt"/>
                <a:cs typeface="+mn-lt"/>
              </a:rPr>
              <a:t>Portfolio-gebaseerde beoordeling </a:t>
            </a:r>
            <a:r>
              <a:rPr lang="nl" sz="2400" dirty="0">
                <a:ea typeface="+mn-lt"/>
                <a:cs typeface="+mn-lt"/>
              </a:rPr>
              <a:t>om de voortgang aan te tonen.</a:t>
            </a:r>
            <a:endParaRPr lang="en-IE" sz="2400" dirty="0">
              <a:ea typeface="Calibri"/>
              <a:cs typeface="Calibri"/>
            </a:endParaRPr>
          </a:p>
          <a:p>
            <a:pPr>
              <a:buFont typeface="Arial"/>
              <a:buChar char="•"/>
            </a:pPr>
            <a:endParaRPr lang="en-IE" sz="2400" dirty="0">
              <a:ea typeface="Calibri"/>
              <a:cs typeface="Calibri"/>
            </a:endParaRPr>
          </a:p>
          <a:p>
            <a:r>
              <a:rPr lang="nl" sz="2400" b="1" dirty="0">
                <a:ea typeface="+mn-lt"/>
                <a:cs typeface="+mn-lt"/>
              </a:rPr>
              <a:t>Prestatie-/praktische beoordeling </a:t>
            </a:r>
            <a:r>
              <a:rPr lang="nl" sz="2400" dirty="0">
                <a:ea typeface="+mn-lt"/>
                <a:cs typeface="+mn-lt"/>
              </a:rPr>
              <a:t>om de vaardigheden op het gebied van alternatieve toeristische accommodaties in de praktijk te evalueren.</a:t>
            </a:r>
            <a:endParaRPr lang="en-IE" sz="2400" dirty="0">
              <a:ea typeface="Calibri"/>
              <a:cs typeface="Calibri"/>
            </a:endParaRPr>
          </a:p>
          <a:p>
            <a:endParaRPr lang="en-IE" sz="2000" dirty="0">
              <a:ea typeface="Calibri"/>
              <a:cs typeface="Calibri"/>
            </a:endParaRPr>
          </a:p>
          <a:p>
            <a:pPr marL="285750" indent="-285750">
              <a:buFont typeface="Arial"/>
              <a:buChar char="•"/>
            </a:pPr>
            <a:endParaRPr lang="en-IE" sz="2000" b="1" dirty="0">
              <a:ea typeface="Calibri"/>
              <a:cs typeface="Calibri"/>
            </a:endParaRPr>
          </a:p>
          <a:p>
            <a:pPr marL="285750" indent="-285750">
              <a:buFont typeface="Arial"/>
              <a:buChar char="•"/>
            </a:pPr>
            <a:endParaRPr lang="en-IE" sz="2000" dirty="0">
              <a:effectLst/>
              <a:latin typeface="Calibri"/>
              <a:ea typeface="Calibri"/>
              <a:cs typeface="Calibri"/>
            </a:endParaRPr>
          </a:p>
          <a:p>
            <a:pPr marL="285750" indent="-285750">
              <a:buFont typeface="Arial"/>
              <a:buChar char="•"/>
            </a:pPr>
            <a:endParaRPr lang="en-IE" sz="2000" dirty="0">
              <a:latin typeface="Calibri"/>
              <a:ea typeface="Calibri"/>
              <a:cs typeface="Calibri"/>
            </a:endParaRPr>
          </a:p>
          <a:p>
            <a:endParaRPr lang="en-IE" sz="2000" b="1" dirty="0">
              <a:latin typeface="Calibri"/>
              <a:ea typeface="Calibri"/>
              <a:cs typeface="Calibri"/>
            </a:endParaRPr>
          </a:p>
        </p:txBody>
      </p:sp>
    </p:spTree>
    <p:extLst>
      <p:ext uri="{BB962C8B-B14F-4D97-AF65-F5344CB8AC3E}">
        <p14:creationId xmlns:p14="http://schemas.microsoft.com/office/powerpoint/2010/main" val="2124808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28FA20D-2BC1-999B-0FCD-7021E2FAF2C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812CD639-5E2F-28C5-4782-BCE8BE5C34E8}"/>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nl" dirty="0">
                <a:latin typeface="Calibri"/>
                <a:ea typeface="Open Sans"/>
                <a:cs typeface="Calibri"/>
              </a:rPr>
              <a:t>Voorgestelde hulpmiddelen en technieken</a:t>
            </a:r>
            <a:endParaRPr lang="en-GB" dirty="0"/>
          </a:p>
        </p:txBody>
      </p:sp>
      <p:sp>
        <p:nvSpPr>
          <p:cNvPr id="329" name="Google Shape;329;p13">
            <a:extLst>
              <a:ext uri="{FF2B5EF4-FFF2-40B4-BE49-F238E27FC236}">
                <a16:creationId xmlns:a16="http://schemas.microsoft.com/office/drawing/2014/main" id="{22548540-0E0E-9F0F-5F7D-A108D91CD65A}"/>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nl" sz="3200" dirty="0">
                <a:latin typeface="Calibri"/>
                <a:ea typeface="Open Sans"/>
                <a:cs typeface="Calibri"/>
              </a:rPr>
              <a:t>Onderzoek</a:t>
            </a:r>
            <a:endParaRPr lang="en-IE" sz="3200" dirty="0"/>
          </a:p>
        </p:txBody>
      </p:sp>
      <p:sp>
        <p:nvSpPr>
          <p:cNvPr id="328" name="Google Shape;328;p13">
            <a:extLst>
              <a:ext uri="{FF2B5EF4-FFF2-40B4-BE49-F238E27FC236}">
                <a16:creationId xmlns:a16="http://schemas.microsoft.com/office/drawing/2014/main" id="{842DBDFE-B3AC-A31C-7318-3D5639772D8E}"/>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28</a:t>
            </a:fld>
            <a:endParaRPr/>
          </a:p>
        </p:txBody>
      </p:sp>
      <p:sp>
        <p:nvSpPr>
          <p:cNvPr id="330" name="Google Shape;330;p13">
            <a:extLst>
              <a:ext uri="{FF2B5EF4-FFF2-40B4-BE49-F238E27FC236}">
                <a16:creationId xmlns:a16="http://schemas.microsoft.com/office/drawing/2014/main" id="{A3EA226A-2208-A8F8-3823-1ED32AE74EE0}"/>
              </a:ext>
            </a:extLst>
          </p:cNvPr>
          <p:cNvSpPr txBox="1"/>
          <p:nvPr/>
        </p:nvSpPr>
        <p:spPr>
          <a:xfrm>
            <a:off x="336927" y="3463115"/>
            <a:ext cx="6773012" cy="6567490"/>
          </a:xfrm>
          <a:prstGeom prst="rect">
            <a:avLst/>
          </a:prstGeom>
          <a:noFill/>
          <a:ln>
            <a:noFill/>
          </a:ln>
        </p:spPr>
        <p:txBody>
          <a:bodyPr spcFirstLastPara="1" wrap="square" lIns="93271" tIns="46623" rIns="93271" bIns="46623" anchor="t" anchorCtr="0">
            <a:noAutofit/>
          </a:bodyPr>
          <a:lstStyle/>
          <a:p>
            <a:br>
              <a:rPr lang="en-IE" sz="1800" dirty="0">
                <a:effectLst/>
              </a:rPr>
            </a:br>
            <a:r>
              <a:rPr lang="nl" sz="2000" b="1" dirty="0">
                <a:ea typeface="Calibri"/>
                <a:cs typeface="Calibri"/>
              </a:rPr>
              <a:t>Beoordelingsinstrumenten en -technieken zijn in elke </a:t>
            </a:r>
            <a:r>
              <a:rPr lang="nl" sz="2000" b="1">
                <a:ea typeface="Calibri"/>
                <a:cs typeface="Calibri"/>
              </a:rPr>
              <a:t>module geïntegreerd en kunnen, waar relevant, het volgende omvatten:</a:t>
            </a:r>
            <a:endParaRPr lang="en-IE" sz="2000" b="1" dirty="0">
              <a:ea typeface="Calibri"/>
              <a:cs typeface="Calibri"/>
            </a:endParaRPr>
          </a:p>
          <a:p>
            <a:endParaRPr lang="en-IE" sz="2000" b="1" dirty="0">
              <a:ea typeface="+mn-lt"/>
              <a:cs typeface="+mn-lt"/>
            </a:endParaRPr>
          </a:p>
          <a:p>
            <a:pPr marL="285750" indent="-285750">
              <a:buFont typeface="Arial"/>
              <a:buChar char="•"/>
            </a:pPr>
            <a:r>
              <a:rPr lang="nl" sz="2000" b="1" dirty="0">
                <a:ea typeface="+mn-lt"/>
                <a:cs typeface="+mn-lt"/>
              </a:rPr>
              <a:t>Korte quizzen </a:t>
            </a:r>
            <a:r>
              <a:rPr lang="nl" sz="2000" dirty="0">
                <a:ea typeface="+mn-lt"/>
                <a:cs typeface="+mn-lt"/>
              </a:rPr>
              <a:t>na online modules of trainingssessies.</a:t>
            </a:r>
            <a:endParaRPr lang="en-IE" sz="2000">
              <a:ea typeface="Calibri"/>
              <a:cs typeface="Calibri"/>
            </a:endParaRPr>
          </a:p>
          <a:p>
            <a:pPr marL="285750" indent="-285750">
              <a:buFont typeface="Arial"/>
              <a:buChar char="•"/>
            </a:pPr>
            <a:r>
              <a:rPr lang="nl" sz="2000" b="1" dirty="0">
                <a:ea typeface="+mn-lt"/>
                <a:cs typeface="+mn-lt"/>
              </a:rPr>
              <a:t>Feedbacksessies </a:t>
            </a:r>
            <a:r>
              <a:rPr lang="nl" sz="2000" dirty="0">
                <a:ea typeface="+mn-lt"/>
                <a:cs typeface="+mn-lt"/>
              </a:rPr>
              <a:t>over bedrijfsplannen of casestudieanalyses.</a:t>
            </a:r>
            <a:endParaRPr lang="en-IE" sz="2000">
              <a:ea typeface="Calibri"/>
              <a:cs typeface="Calibri"/>
            </a:endParaRPr>
          </a:p>
          <a:p>
            <a:pPr marL="285750" indent="-285750">
              <a:buFont typeface="Arial"/>
              <a:buChar char="•"/>
            </a:pPr>
            <a:r>
              <a:rPr lang="nl" sz="2000" b="1" dirty="0">
                <a:ea typeface="+mn-lt"/>
                <a:cs typeface="+mn-lt"/>
              </a:rPr>
              <a:t>Peer review van praktische opdrachten </a:t>
            </a:r>
            <a:r>
              <a:rPr lang="nl" sz="2000" dirty="0">
                <a:ea typeface="+mn-lt"/>
                <a:cs typeface="+mn-lt"/>
              </a:rPr>
              <a:t>(bijv. duurzaamheidsstrategieën, marketingplannen voor accommodaties).</a:t>
            </a:r>
          </a:p>
          <a:p>
            <a:pPr marL="285750" indent="-285750">
              <a:buFont typeface="Arial"/>
              <a:buChar char="•"/>
            </a:pPr>
            <a:r>
              <a:rPr lang="nl" sz="2000" dirty="0">
                <a:ea typeface="+mn-lt"/>
                <a:cs typeface="+mn-lt"/>
              </a:rPr>
              <a:t>Eindverslagen waarin de implementatie van een bedrijfs- of toerismestrategie wordt aangetoond.</a:t>
            </a:r>
          </a:p>
          <a:p>
            <a:pPr marL="285750" indent="-285750">
              <a:buFont typeface="Arial"/>
              <a:buChar char="•"/>
            </a:pPr>
            <a:r>
              <a:rPr lang="nl" sz="2000" b="1" dirty="0">
                <a:ea typeface="+mn-lt"/>
                <a:cs typeface="+mn-lt"/>
              </a:rPr>
              <a:t>Presentaties, </a:t>
            </a:r>
            <a:r>
              <a:rPr lang="nl" sz="2000" dirty="0">
                <a:ea typeface="+mn-lt"/>
                <a:cs typeface="+mn-lt"/>
              </a:rPr>
              <a:t>bijvoorbeeld van een volledig uitgewerkt concept voor een "episch verblijf", aan trainers en belanghebbenden.</a:t>
            </a:r>
          </a:p>
          <a:p>
            <a:pPr marL="285750" indent="-285750">
              <a:buFont typeface="Arial"/>
              <a:buChar char="•"/>
            </a:pPr>
            <a:r>
              <a:rPr lang="nl" sz="2000" b="1" dirty="0">
                <a:ea typeface="+mn-lt"/>
                <a:cs typeface="+mn-lt"/>
              </a:rPr>
              <a:t>Zelfevaluatie van vaardigheden </a:t>
            </a:r>
            <a:r>
              <a:rPr lang="nl" sz="2000" dirty="0">
                <a:ea typeface="+mn-lt"/>
                <a:cs typeface="+mn-lt"/>
              </a:rPr>
              <a:t>zoals ondernemerschap, hotelmanagement en digitale marketing.</a:t>
            </a:r>
          </a:p>
          <a:p>
            <a:pPr marL="285750" indent="-285750">
              <a:buFont typeface="Arial"/>
              <a:buChar char="•"/>
            </a:pPr>
            <a:r>
              <a:rPr lang="nl" sz="2000" b="1" dirty="0">
                <a:ea typeface="+mn-lt"/>
                <a:cs typeface="+mn-lt"/>
              </a:rPr>
              <a:t>Competentiechecklists </a:t>
            </a:r>
            <a:r>
              <a:rPr lang="nl" sz="2000" dirty="0">
                <a:ea typeface="+mn-lt"/>
                <a:cs typeface="+mn-lt"/>
              </a:rPr>
              <a:t>afgestemd op de leerdoelen van het project.</a:t>
            </a:r>
            <a:endParaRPr lang="en-IE" sz="2000" dirty="0">
              <a:ea typeface="Calibri"/>
              <a:cs typeface="Calibri"/>
            </a:endParaRPr>
          </a:p>
          <a:p>
            <a:pPr marL="285750" indent="-285750">
              <a:buFont typeface="Arial"/>
              <a:buChar char="•"/>
            </a:pPr>
            <a:r>
              <a:rPr lang="nl" sz="2000" b="1" dirty="0">
                <a:ea typeface="+mn-lt"/>
                <a:cs typeface="+mn-lt"/>
              </a:rPr>
              <a:t>Feedback van collega's, </a:t>
            </a:r>
            <a:r>
              <a:rPr lang="nl" sz="2000" dirty="0">
                <a:ea typeface="+mn-lt"/>
                <a:cs typeface="+mn-lt"/>
              </a:rPr>
              <a:t>bijvoorbeeld op een voorgesteld bedrijfsconcept.</a:t>
            </a:r>
            <a:endParaRPr lang="en-IE" sz="2000" dirty="0">
              <a:ea typeface="Calibri"/>
              <a:cs typeface="Calibri"/>
            </a:endParaRPr>
          </a:p>
          <a:p>
            <a:pPr marL="285750" indent="-285750">
              <a:buFont typeface="Arial"/>
              <a:buChar char="•"/>
            </a:pPr>
            <a:r>
              <a:rPr lang="nl" sz="2000" b="1" dirty="0">
                <a:ea typeface="Calibri"/>
                <a:cs typeface="Calibri"/>
              </a:rPr>
              <a:t>Reflectiedagboeken </a:t>
            </a:r>
            <a:r>
              <a:rPr lang="nl" sz="2000" dirty="0">
                <a:ea typeface="Calibri"/>
                <a:cs typeface="Calibri"/>
              </a:rPr>
              <a:t>waarin het leerproces en de uitdagingen worden gedocumenteerd.</a:t>
            </a: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250732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D42EED19-80E2-607D-5F37-9CE67979649A}"/>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3F2BE935-E86E-2087-58C4-97D83751FA27}"/>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nl" dirty="0">
                <a:latin typeface="Calibri"/>
                <a:ea typeface="Open Sans"/>
                <a:cs typeface="Calibri"/>
              </a:rPr>
              <a:t>Werkblad voor leerlingen</a:t>
            </a:r>
          </a:p>
        </p:txBody>
      </p:sp>
      <p:sp>
        <p:nvSpPr>
          <p:cNvPr id="329" name="Google Shape;329;p13">
            <a:extLst>
              <a:ext uri="{FF2B5EF4-FFF2-40B4-BE49-F238E27FC236}">
                <a16:creationId xmlns:a16="http://schemas.microsoft.com/office/drawing/2014/main" id="{853C3765-BF1A-AFA4-5CBD-AF35CC2364CB}"/>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nl" sz="3200" dirty="0">
                <a:latin typeface="Calibri"/>
                <a:ea typeface="Open Sans"/>
                <a:cs typeface="Calibri"/>
              </a:rPr>
              <a:t>Steekproef</a:t>
            </a:r>
            <a:endParaRPr lang="en-IE" sz="3200" dirty="0"/>
          </a:p>
        </p:txBody>
      </p:sp>
      <p:sp>
        <p:nvSpPr>
          <p:cNvPr id="328" name="Google Shape;328;p13">
            <a:extLst>
              <a:ext uri="{FF2B5EF4-FFF2-40B4-BE49-F238E27FC236}">
                <a16:creationId xmlns:a16="http://schemas.microsoft.com/office/drawing/2014/main" id="{D0F8CCBB-751C-9AB2-7E25-3E71FD11A122}"/>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29</a:t>
            </a:fld>
            <a:endParaRPr/>
          </a:p>
        </p:txBody>
      </p:sp>
      <p:sp>
        <p:nvSpPr>
          <p:cNvPr id="330" name="Google Shape;330;p13">
            <a:extLst>
              <a:ext uri="{FF2B5EF4-FFF2-40B4-BE49-F238E27FC236}">
                <a16:creationId xmlns:a16="http://schemas.microsoft.com/office/drawing/2014/main" id="{25219D98-2E3B-D0D9-DB11-C241FD4960E5}"/>
              </a:ext>
            </a:extLst>
          </p:cNvPr>
          <p:cNvSpPr txBox="1"/>
          <p:nvPr/>
        </p:nvSpPr>
        <p:spPr>
          <a:xfrm>
            <a:off x="-3608" y="2725853"/>
            <a:ext cx="7605432" cy="8174344"/>
          </a:xfrm>
          <a:prstGeom prst="rect">
            <a:avLst/>
          </a:prstGeom>
          <a:noFill/>
          <a:ln>
            <a:noFill/>
          </a:ln>
        </p:spPr>
        <p:txBody>
          <a:bodyPr spcFirstLastPara="1" wrap="square" lIns="93271" tIns="46623" rIns="93271" bIns="46623" anchor="t" anchorCtr="0">
            <a:noAutofit/>
          </a:bodyPr>
          <a:lstStyle/>
          <a:p>
            <a:r>
              <a:rPr lang="nl" dirty="0">
                <a:latin typeface="Calibri"/>
                <a:ea typeface="Calibri"/>
                <a:cs typeface="Times New Roman"/>
              </a:rPr>
              <a:t> </a:t>
            </a:r>
            <a:br>
              <a:rPr lang="en-US" dirty="0"/>
            </a:br>
            <a:endParaRPr lang="en-US">
              <a:ea typeface="Calibri"/>
              <a:cs typeface="Calibri"/>
            </a:endParaRPr>
          </a:p>
          <a:p>
            <a:r>
              <a:rPr lang="nl" b="1" dirty="0">
                <a:latin typeface="Calibri"/>
                <a:ea typeface="Calibri"/>
                <a:cs typeface="Times New Roman"/>
              </a:rPr>
              <a:t>Deel 1: Opwarming</a:t>
            </a:r>
            <a:endParaRPr lang="en-IE">
              <a:latin typeface="Calibri"/>
              <a:ea typeface="Calibri"/>
              <a:cs typeface="Calibri"/>
            </a:endParaRPr>
          </a:p>
          <a:p>
            <a:pPr marL="285750" indent="-285750">
              <a:buFont typeface="Arial"/>
              <a:buChar char="•"/>
            </a:pPr>
            <a:r>
              <a:rPr lang="nl" dirty="0">
                <a:latin typeface="Calibri"/>
                <a:ea typeface="Calibri"/>
                <a:cs typeface="Times New Roman"/>
              </a:rPr>
              <a:t>Beschrijf in je eigen woorden wat </a:t>
            </a:r>
            <a:endParaRPr lang="en-IE">
              <a:latin typeface="Calibri"/>
              <a:ea typeface="Calibri"/>
              <a:cs typeface="Calibri"/>
            </a:endParaRPr>
          </a:p>
          <a:p>
            <a:pPr marL="285750" indent="-285750">
              <a:buFont typeface="Arial"/>
              <a:buChar char="•"/>
            </a:pPr>
            <a:r>
              <a:rPr lang="nl" dirty="0">
                <a:latin typeface="Calibri"/>
                <a:ea typeface="Calibri"/>
                <a:cs typeface="Times New Roman"/>
              </a:rPr>
              <a:t>Noem drie voorbeelden van ATA die je kent (bijvoorbeeld eco-lodges, boetiekhotels, boerderijverblijven).</a:t>
            </a:r>
            <a:br>
              <a:rPr lang="en-US" dirty="0"/>
            </a:br>
            <a:endParaRPr lang="en-US">
              <a:ea typeface="Calibri"/>
              <a:cs typeface="Calibri"/>
            </a:endParaRPr>
          </a:p>
          <a:p>
            <a:r>
              <a:rPr lang="nl" b="1" dirty="0">
                <a:latin typeface="Calibri"/>
                <a:ea typeface="Calibri"/>
                <a:cs typeface="Times New Roman"/>
              </a:rPr>
              <a:t>Deel 2: Lezen en reflectie</a:t>
            </a:r>
            <a:endParaRPr lang="en-IE">
              <a:latin typeface="Calibri"/>
              <a:ea typeface="Calibri"/>
              <a:cs typeface="Calibri"/>
            </a:endParaRPr>
          </a:p>
          <a:p>
            <a:r>
              <a:rPr lang="nl" dirty="0">
                <a:latin typeface="Calibri"/>
                <a:ea typeface="Calibri"/>
                <a:cs typeface="Times New Roman"/>
              </a:rPr>
              <a:t>Bekijk het lesmateriaal uit Module 1 en beantwoord vervolgens de volgende vragen:</a:t>
            </a:r>
            <a:endParaRPr lang="en-IE" dirty="0">
              <a:latin typeface="Calibri"/>
              <a:ea typeface="Calibri"/>
              <a:cs typeface="Calibri"/>
            </a:endParaRPr>
          </a:p>
          <a:p>
            <a:pPr marL="285750" indent="-285750">
              <a:buFont typeface="Arial"/>
              <a:buChar char="•"/>
            </a:pPr>
            <a:r>
              <a:rPr lang="nl" dirty="0">
                <a:latin typeface="Calibri"/>
                <a:ea typeface="Calibri"/>
                <a:cs typeface="Times New Roman"/>
              </a:rPr>
              <a:t>Wat zijn de belangrijkste verschillen tussen </a:t>
            </a:r>
            <a:r>
              <a:rPr lang="nl" b="1" dirty="0">
                <a:latin typeface="Calibri"/>
                <a:ea typeface="Calibri"/>
                <a:cs typeface="Times New Roman"/>
              </a:rPr>
              <a:t>traditionele hotels </a:t>
            </a:r>
            <a:r>
              <a:rPr lang="nl" dirty="0">
                <a:latin typeface="Calibri"/>
                <a:ea typeface="Calibri"/>
                <a:cs typeface="Times New Roman"/>
              </a:rPr>
              <a:t>en </a:t>
            </a:r>
            <a:r>
              <a:rPr lang="nl" b="1" dirty="0">
                <a:latin typeface="Calibri"/>
                <a:ea typeface="Calibri"/>
                <a:cs typeface="Times New Roman"/>
              </a:rPr>
              <a:t>alternatieve accommodaties </a:t>
            </a:r>
            <a:r>
              <a:rPr lang="nl" dirty="0">
                <a:latin typeface="Calibri"/>
                <a:ea typeface="Calibri"/>
                <a:cs typeface="Times New Roman"/>
              </a:rPr>
              <a:t>?</a:t>
            </a:r>
            <a:endParaRPr lang="en-IE">
              <a:latin typeface="Calibri"/>
              <a:ea typeface="Calibri"/>
              <a:cs typeface="Calibri"/>
            </a:endParaRPr>
          </a:p>
          <a:p>
            <a:pPr marL="285750" indent="-285750">
              <a:buFont typeface="Arial"/>
              <a:buChar char="•"/>
            </a:pPr>
            <a:r>
              <a:rPr lang="nl" dirty="0">
                <a:latin typeface="Calibri"/>
                <a:ea typeface="Calibri"/>
                <a:cs typeface="Times New Roman"/>
              </a:rPr>
              <a:t>Waarom wint ATA aan populariteit in Europa? Noem minstens </a:t>
            </a:r>
            <a:r>
              <a:rPr lang="nl" b="1" dirty="0">
                <a:latin typeface="Calibri"/>
                <a:ea typeface="Calibri"/>
                <a:cs typeface="Times New Roman"/>
              </a:rPr>
              <a:t>twee redenen </a:t>
            </a:r>
            <a:r>
              <a:rPr lang="nl" dirty="0">
                <a:latin typeface="Calibri"/>
                <a:ea typeface="Calibri"/>
                <a:cs typeface="Times New Roman"/>
              </a:rPr>
              <a:t>.</a:t>
            </a:r>
            <a:br>
              <a:rPr lang="en-US" dirty="0"/>
            </a:br>
            <a:endParaRPr lang="en-US">
              <a:ea typeface="Calibri"/>
              <a:cs typeface="Calibri"/>
            </a:endParaRPr>
          </a:p>
          <a:p>
            <a:r>
              <a:rPr lang="nl" b="1" dirty="0">
                <a:latin typeface="Calibri"/>
                <a:ea typeface="Calibri"/>
                <a:cs typeface="Times New Roman"/>
              </a:rPr>
              <a:t>Deel 3: Soorten ATA</a:t>
            </a:r>
            <a:endParaRPr lang="en-IE">
              <a:latin typeface="Calibri"/>
              <a:ea typeface="Calibri"/>
              <a:cs typeface="Calibri"/>
            </a:endParaRPr>
          </a:p>
          <a:p>
            <a:r>
              <a:rPr lang="nl" dirty="0">
                <a:latin typeface="Calibri"/>
                <a:ea typeface="Calibri"/>
                <a:cs typeface="Times New Roman"/>
              </a:rPr>
              <a:t>Koppel de volgende typen ATA aan hun beschrijvingen:</a:t>
            </a:r>
            <a:endParaRPr lang="en-IE">
              <a:latin typeface="Calibri"/>
              <a:ea typeface="Calibri"/>
              <a:cs typeface="Calibri"/>
            </a:endParaRPr>
          </a:p>
          <a:p>
            <a:pPr marL="285750" indent="-285750">
              <a:buFont typeface="Arial"/>
              <a:buChar char="•"/>
            </a:pPr>
            <a:r>
              <a:rPr lang="nl" b="1" dirty="0">
                <a:latin typeface="Calibri"/>
                <a:ea typeface="Calibri"/>
                <a:cs typeface="Times New Roman"/>
              </a:rPr>
              <a:t>Eco-lodge</a:t>
            </a:r>
            <a:endParaRPr lang="en-IE">
              <a:latin typeface="Calibri"/>
              <a:ea typeface="Calibri"/>
              <a:cs typeface="Calibri"/>
            </a:endParaRPr>
          </a:p>
          <a:p>
            <a:pPr marL="285750" indent="-285750">
              <a:buFont typeface="Arial"/>
              <a:buChar char="•"/>
            </a:pPr>
            <a:r>
              <a:rPr lang="nl" b="1" dirty="0">
                <a:latin typeface="Calibri"/>
                <a:ea typeface="Calibri"/>
                <a:cs typeface="Times New Roman"/>
              </a:rPr>
              <a:t>Boutique Hotel</a:t>
            </a:r>
            <a:endParaRPr lang="en-IE">
              <a:latin typeface="Calibri"/>
              <a:ea typeface="Calibri"/>
              <a:cs typeface="Calibri"/>
            </a:endParaRPr>
          </a:p>
          <a:p>
            <a:pPr marL="285750" indent="-285750">
              <a:buFont typeface="Arial"/>
              <a:buChar char="•"/>
            </a:pPr>
            <a:r>
              <a:rPr lang="nl" b="1" dirty="0">
                <a:latin typeface="Calibri"/>
                <a:ea typeface="Calibri"/>
                <a:cs typeface="Times New Roman"/>
              </a:rPr>
              <a:t>Boerderijverblijf</a:t>
            </a:r>
            <a:endParaRPr lang="en-IE">
              <a:latin typeface="Calibri"/>
              <a:ea typeface="Calibri"/>
              <a:cs typeface="Calibri"/>
            </a:endParaRPr>
          </a:p>
          <a:p>
            <a:pPr marL="285750" indent="-285750">
              <a:buFont typeface="Arial"/>
              <a:buChar char="•"/>
            </a:pPr>
            <a:r>
              <a:rPr lang="nl" b="1" dirty="0">
                <a:latin typeface="Calibri"/>
                <a:ea typeface="Calibri"/>
                <a:cs typeface="Times New Roman"/>
              </a:rPr>
              <a:t>Heritage Guesthouse</a:t>
            </a:r>
            <a:endParaRPr lang="en-IE">
              <a:latin typeface="Calibri"/>
              <a:ea typeface="Calibri"/>
              <a:cs typeface="Calibri"/>
            </a:endParaRPr>
          </a:p>
          <a:p>
            <a:pPr marL="285750" indent="-285750">
              <a:buFont typeface="Arial"/>
              <a:buChar char="•"/>
            </a:pPr>
            <a:r>
              <a:rPr lang="nl" b="1" dirty="0">
                <a:latin typeface="Calibri"/>
                <a:ea typeface="Calibri"/>
                <a:cs typeface="Times New Roman"/>
              </a:rPr>
              <a:t>Glampinglocatie</a:t>
            </a:r>
            <a:endParaRPr lang="en-IE">
              <a:latin typeface="Calibri"/>
              <a:ea typeface="Calibri"/>
              <a:cs typeface="Calibri"/>
            </a:endParaRPr>
          </a:p>
          <a:p>
            <a:endParaRPr lang="en-IE" dirty="0">
              <a:latin typeface="Calibri"/>
              <a:ea typeface="Calibri"/>
              <a:cs typeface="Times New Roman"/>
            </a:endParaRPr>
          </a:p>
          <a:p>
            <a:r>
              <a:rPr lang="nl" dirty="0">
                <a:latin typeface="Calibri"/>
                <a:ea typeface="Calibri"/>
                <a:cs typeface="Times New Roman"/>
              </a:rPr>
              <a:t>Beschrijvingen:</a:t>
            </a:r>
            <a:endParaRPr lang="en-IE" dirty="0">
              <a:latin typeface="Calibri"/>
              <a:ea typeface="Calibri"/>
              <a:cs typeface="Calibri"/>
            </a:endParaRPr>
          </a:p>
          <a:p>
            <a:r>
              <a:rPr lang="nl" dirty="0">
                <a:latin typeface="Calibri"/>
                <a:ea typeface="Calibri"/>
                <a:cs typeface="Times New Roman"/>
              </a:rPr>
              <a:t>a) Luxe kampeerervaring in de natuur </a:t>
            </a:r>
            <a:br>
              <a:rPr lang="en-IE" dirty="0">
                <a:latin typeface="Calibri"/>
                <a:ea typeface="Calibri"/>
                <a:cs typeface="Times New Roman"/>
              </a:rPr>
            </a:br>
            <a:r>
              <a:rPr lang="nl" dirty="0">
                <a:latin typeface="Calibri"/>
                <a:ea typeface="Calibri"/>
                <a:cs typeface="Times New Roman"/>
              </a:rPr>
              <a:t>b) Klein, stijlvol hotel met persoonlijke service </a:t>
            </a:r>
            <a:br>
              <a:rPr lang="en-IE" dirty="0">
                <a:latin typeface="Calibri"/>
                <a:ea typeface="Calibri"/>
                <a:cs typeface="Times New Roman"/>
              </a:rPr>
            </a:br>
            <a:r>
              <a:rPr lang="nl" dirty="0">
                <a:latin typeface="Calibri"/>
                <a:ea typeface="Calibri"/>
                <a:cs typeface="Times New Roman"/>
              </a:rPr>
              <a:t>c) Accommodatie die duurzaamheid en natuurbehoud bevordert </a:t>
            </a:r>
            <a:br>
              <a:rPr lang="en-IE" dirty="0">
                <a:latin typeface="Calibri"/>
                <a:ea typeface="Calibri"/>
                <a:cs typeface="Times New Roman"/>
              </a:rPr>
            </a:br>
            <a:r>
              <a:rPr lang="nl" dirty="0">
                <a:latin typeface="Calibri"/>
                <a:ea typeface="Calibri"/>
                <a:cs typeface="Times New Roman"/>
              </a:rPr>
              <a:t>d) Verblijf op een werkende boerderij, vaak met lokale culinaire ervaringen </a:t>
            </a:r>
            <a:br>
              <a:rPr lang="en-IE" dirty="0">
                <a:latin typeface="Calibri"/>
                <a:ea typeface="Calibri"/>
                <a:cs typeface="Times New Roman"/>
              </a:rPr>
            </a:br>
            <a:r>
              <a:rPr lang="nl" sz="1200" dirty="0">
                <a:latin typeface="Times New Roman"/>
                <a:ea typeface="Calibri"/>
                <a:cs typeface="Times New Roman"/>
              </a:rPr>
              <a:t>e </a:t>
            </a:r>
            <a:endParaRPr lang="en-IE" dirty="0"/>
          </a:p>
          <a:p>
            <a:pPr algn="ctr"/>
            <a:br>
              <a:rPr lang="en-US" dirty="0"/>
            </a:br>
            <a:endParaRPr lang="en-US" dirty="0"/>
          </a:p>
          <a:p>
            <a:endParaRPr lang="en-IE" sz="1200" b="1" dirty="0">
              <a:latin typeface="Times New Roman"/>
              <a:ea typeface="Calibri"/>
              <a:cs typeface="Times New Roman"/>
            </a:endParaRP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3586374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nl"/>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087541" y="2560768"/>
            <a:ext cx="4202077" cy="2002900"/>
          </a:xfrm>
        </p:spPr>
        <p:txBody>
          <a:bodyPr/>
          <a:lstStyle/>
          <a:p>
            <a:r>
              <a:rPr lang="nl" sz="4800" b="1"/>
              <a:t>Over</a:t>
            </a:r>
          </a:p>
          <a:p>
            <a:r>
              <a:rPr lang="nl" sz="4800" b="1"/>
              <a:t>Epische verblijven</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nl"/>
              <a:t>Fotocredit: Co. Leitrim, Ierland</a:t>
            </a:r>
            <a:endParaRPr lang="en-GB"/>
          </a:p>
        </p:txBody>
      </p:sp>
      <p:pic>
        <p:nvPicPr>
          <p:cNvPr id="7" name="Picture Placeholder 6" descr="A house with a porch and trees&#10;&#10;AI-generated content may be incorrect.">
            <a:extLst>
              <a:ext uri="{FF2B5EF4-FFF2-40B4-BE49-F238E27FC236}">
                <a16:creationId xmlns:a16="http://schemas.microsoft.com/office/drawing/2014/main" id="{EE8256D4-CF2D-8480-3927-981771AD9D1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13" r="6813"/>
          <a:stretch>
            <a:fillRect/>
          </a:stretch>
        </p:blipFill>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4B4D474-147A-62C2-9042-3AD7AA6D84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98" r="23798"/>
          <a:stretch/>
        </p:blipFill>
        <p:spPr/>
      </p:pic>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1838048" y="2203498"/>
            <a:ext cx="3304712" cy="2645507"/>
          </a:xfrm>
        </p:spPr>
        <p:txBody>
          <a:bodyPr/>
          <a:lstStyle/>
          <a:p>
            <a:pPr algn="l">
              <a:lnSpc>
                <a:spcPct val="100000"/>
              </a:lnSpc>
            </a:pPr>
            <a:r>
              <a:rPr lang="nl" sz="4800" b="1" i="0"/>
              <a:t>Overige bronnen</a:t>
            </a:r>
          </a:p>
        </p:txBody>
      </p:sp>
      <p:sp>
        <p:nvSpPr>
          <p:cNvPr id="2" name="Text Placeholder 1">
            <a:extLst>
              <a:ext uri="{FF2B5EF4-FFF2-40B4-BE49-F238E27FC236}">
                <a16:creationId xmlns:a16="http://schemas.microsoft.com/office/drawing/2014/main" id="{5A0C066E-8BCD-C211-103A-6B40DC6FA4B6}"/>
              </a:ext>
            </a:extLst>
          </p:cNvPr>
          <p:cNvSpPr>
            <a:spLocks noGrp="1"/>
          </p:cNvSpPr>
          <p:nvPr>
            <p:ph type="body" sz="quarter" idx="65"/>
          </p:nvPr>
        </p:nvSpPr>
        <p:spPr/>
        <p:txBody>
          <a:bodyPr/>
          <a:lstStyle/>
          <a:p>
            <a:r>
              <a:rPr lang="nl"/>
              <a:t>Fotocredit: </a:t>
            </a:r>
            <a:r>
              <a:rPr lang="nl" err="1"/>
              <a:t>Letteran </a:t>
            </a:r>
            <a:r>
              <a:rPr lang="nl"/>
              <a:t>Lodges, Derry, Ierland</a:t>
            </a:r>
          </a:p>
        </p:txBody>
      </p:sp>
      <p:sp>
        <p:nvSpPr>
          <p:cNvPr id="4" name="Graphic 27">
            <a:extLst>
              <a:ext uri="{FF2B5EF4-FFF2-40B4-BE49-F238E27FC236}">
                <a16:creationId xmlns:a16="http://schemas.microsoft.com/office/drawing/2014/main" id="{1A5AEA07-B904-3D00-4309-DAC9B24CCAF5}"/>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05B2EC89-8EF4-CD8B-2991-A02E057C5C3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30</a:t>
            </a:fld>
            <a:endParaRPr lang="fr-CA"/>
          </a:p>
        </p:txBody>
      </p:sp>
      <p:sp>
        <p:nvSpPr>
          <p:cNvPr id="9" name="TextBox 8">
            <a:extLst>
              <a:ext uri="{FF2B5EF4-FFF2-40B4-BE49-F238E27FC236}">
                <a16:creationId xmlns:a16="http://schemas.microsoft.com/office/drawing/2014/main" id="{CACFB983-82A3-46CD-88D3-23E6B23A13B8}"/>
              </a:ext>
            </a:extLst>
          </p:cNvPr>
          <p:cNvSpPr txBox="1"/>
          <p:nvPr/>
        </p:nvSpPr>
        <p:spPr>
          <a:xfrm>
            <a:off x="975734" y="689035"/>
            <a:ext cx="3889612" cy="1631216"/>
          </a:xfrm>
          <a:prstGeom prst="rect">
            <a:avLst/>
          </a:prstGeom>
          <a:noFill/>
        </p:spPr>
        <p:txBody>
          <a:bodyPr wrap="square" lIns="91440" tIns="45720" rIns="91440" bIns="45720" anchor="t">
            <a:spAutoFit/>
          </a:bodyPr>
          <a:lstStyle/>
          <a:p>
            <a:pPr marL="0" indent="0">
              <a:buNone/>
            </a:pPr>
            <a:r>
              <a:rPr lang="nl" sz="10000">
                <a:solidFill>
                  <a:schemeClr val="bg1"/>
                </a:solidFill>
              </a:rPr>
              <a:t>05</a:t>
            </a:r>
          </a:p>
        </p:txBody>
      </p:sp>
    </p:spTree>
    <p:extLst>
      <p:ext uri="{BB962C8B-B14F-4D97-AF65-F5344CB8AC3E}">
        <p14:creationId xmlns:p14="http://schemas.microsoft.com/office/powerpoint/2010/main" val="355116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99306" y="4593063"/>
            <a:ext cx="7115866" cy="6215183"/>
          </a:xfrm>
        </p:spPr>
        <p:txBody>
          <a:bodyPr numCol="1"/>
          <a:lstStyle/>
          <a:p>
            <a:pPr algn="l">
              <a:lnSpc>
                <a:spcPct val="100000"/>
              </a:lnSpc>
              <a:spcAft>
                <a:spcPts val="600"/>
              </a:spcAft>
            </a:pPr>
            <a:r>
              <a:rPr lang="nl" sz="2000">
                <a:latin typeface="Calibri"/>
                <a:ea typeface="Calibri"/>
                <a:cs typeface="Calibri"/>
              </a:rPr>
              <a:t>Dit rapport biedt een waardevolle trainingsbron, omdat het een gedetailleerde analyse geeft van de voordelen, uitdagingen en belangrijkste factoren die de vraag naar alternatieve toeristische accommodaties (ATA) in Europa bepalen.</a:t>
            </a:r>
          </a:p>
          <a:p>
            <a:pPr algn="l">
              <a:lnSpc>
                <a:spcPct val="100000"/>
              </a:lnSpc>
              <a:spcAft>
                <a:spcPts val="600"/>
              </a:spcAft>
            </a:pPr>
            <a:endParaRPr lang="en-IE" sz="2000"/>
          </a:p>
          <a:p>
            <a:pPr algn="l">
              <a:lnSpc>
                <a:spcPct val="100000"/>
              </a:lnSpc>
              <a:spcAft>
                <a:spcPts val="600"/>
              </a:spcAft>
            </a:pPr>
            <a:r>
              <a:rPr lang="nl" sz="2000">
                <a:latin typeface="Calibri"/>
                <a:ea typeface="Calibri"/>
                <a:cs typeface="Calibri"/>
              </a:rPr>
              <a:t>Het rapport richt zich met name op onze partnerlanden IJsland, Ierland, Italië, Nederland en Slovenië en onderzoekt een breed scala aan regelgeving, culturele benaderingen en marktdynamiek.</a:t>
            </a:r>
          </a:p>
          <a:p>
            <a:pPr marL="342900" indent="-342900" algn="l">
              <a:lnSpc>
                <a:spcPct val="100000"/>
              </a:lnSpc>
              <a:spcAft>
                <a:spcPts val="600"/>
              </a:spcAft>
              <a:buFont typeface="Wingdings" panose="05000000000000000000" pitchFamily="2" charset="2"/>
              <a:buChar char="Ø"/>
            </a:pPr>
            <a:endParaRPr lang="en-IE" sz="2000"/>
          </a:p>
          <a:p>
            <a:pPr algn="l">
              <a:lnSpc>
                <a:spcPct val="100000"/>
              </a:lnSpc>
              <a:spcAft>
                <a:spcPts val="600"/>
              </a:spcAft>
            </a:pPr>
            <a:r>
              <a:rPr lang="nl" sz="2000" b="1">
                <a:latin typeface="Calibri"/>
                <a:ea typeface="Calibri"/>
                <a:cs typeface="Calibri"/>
              </a:rPr>
              <a:t>Dit rapport zal nuttig zijn voor:</a:t>
            </a:r>
          </a:p>
          <a:p>
            <a:pPr algn="l">
              <a:lnSpc>
                <a:spcPct val="100000"/>
              </a:lnSpc>
              <a:spcAft>
                <a:spcPts val="600"/>
              </a:spcAft>
            </a:pPr>
            <a:endParaRPr lang="en-IE" sz="2000" b="1"/>
          </a:p>
          <a:p>
            <a:pPr marL="342900" indent="-342900" algn="l">
              <a:lnSpc>
                <a:spcPct val="100000"/>
              </a:lnSpc>
              <a:spcAft>
                <a:spcPts val="600"/>
              </a:spcAft>
              <a:buFont typeface="Wingdings" panose="05000000000000000000" pitchFamily="2" charset="2"/>
              <a:buChar char="Ø"/>
            </a:pPr>
            <a:r>
              <a:rPr lang="nl" sz="2000">
                <a:latin typeface="Calibri"/>
                <a:ea typeface="Calibri"/>
                <a:cs typeface="Calibri"/>
              </a:rPr>
              <a:t>mkb-bedrijven in de toeristische sector</a:t>
            </a:r>
          </a:p>
          <a:p>
            <a:pPr marL="342900" indent="-342900" algn="l">
              <a:lnSpc>
                <a:spcPct val="100000"/>
              </a:lnSpc>
              <a:spcAft>
                <a:spcPts val="600"/>
              </a:spcAft>
              <a:buFont typeface="Wingdings" panose="05000000000000000000" pitchFamily="2" charset="2"/>
              <a:buChar char="Ø"/>
            </a:pPr>
            <a:r>
              <a:rPr lang="nl" sz="2000">
                <a:latin typeface="Calibri"/>
                <a:ea typeface="Calibri"/>
                <a:cs typeface="Calibri"/>
              </a:rPr>
              <a:t>Aanbieders van beroeps- en onderwijsopleidingen (VET)</a:t>
            </a:r>
          </a:p>
          <a:p>
            <a:pPr marL="342900" indent="-342900" algn="l">
              <a:lnSpc>
                <a:spcPct val="100000"/>
              </a:lnSpc>
              <a:spcAft>
                <a:spcPts val="600"/>
              </a:spcAft>
              <a:buFont typeface="Wingdings" panose="05000000000000000000" pitchFamily="2" charset="2"/>
              <a:buChar char="Ø"/>
            </a:pPr>
            <a:r>
              <a:rPr lang="nl" sz="2000">
                <a:latin typeface="Calibri"/>
                <a:ea typeface="Calibri"/>
                <a:cs typeface="Calibri"/>
              </a:rPr>
              <a:t>Lokale belanghebbenden in het toerisme</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711110" cy="1049221"/>
          </a:xfrm>
        </p:spPr>
        <p:txBody>
          <a:bodyPr/>
          <a:lstStyle/>
          <a:p>
            <a:r>
              <a:rPr lang="nl"/>
              <a:t>De behoefte aan alternatieve toeristische accommodaties in heel Europa</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6" y="945603"/>
            <a:ext cx="3514319" cy="534854"/>
          </a:xfrm>
        </p:spPr>
        <p:txBody>
          <a:bodyPr/>
          <a:lstStyle/>
          <a:p>
            <a:r>
              <a:rPr lang="nl" sz="3200" dirty="0"/>
              <a:t>Onderzoeksrapport</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31</a:t>
            </a:fld>
            <a:endParaRPr lang="fr-CA"/>
          </a:p>
        </p:txBody>
      </p:sp>
      <p:pic>
        <p:nvPicPr>
          <p:cNvPr id="4" name="Picture 3">
            <a:extLst>
              <a:ext uri="{FF2B5EF4-FFF2-40B4-BE49-F238E27FC236}">
                <a16:creationId xmlns:a16="http://schemas.microsoft.com/office/drawing/2014/main" id="{65F04E43-32AF-4FCC-824F-CE477556667D}"/>
              </a:ext>
            </a:extLst>
          </p:cNvPr>
          <p:cNvPicPr>
            <a:picLocks noChangeAspect="1"/>
          </p:cNvPicPr>
          <p:nvPr/>
        </p:nvPicPr>
        <p:blipFill>
          <a:blip r:embed="rId2"/>
          <a:stretch>
            <a:fillRect/>
          </a:stretch>
        </p:blipFill>
        <p:spPr>
          <a:xfrm>
            <a:off x="4268373" y="99467"/>
            <a:ext cx="3010055" cy="4267419"/>
          </a:xfrm>
          <a:prstGeom prst="rect">
            <a:avLst/>
          </a:prstGeom>
        </p:spPr>
      </p:pic>
    </p:spTree>
    <p:extLst>
      <p:ext uri="{BB962C8B-B14F-4D97-AF65-F5344CB8AC3E}">
        <p14:creationId xmlns:p14="http://schemas.microsoft.com/office/powerpoint/2010/main" val="745272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451703" y="3963181"/>
            <a:ext cx="7042435" cy="3937114"/>
          </a:xfrm>
        </p:spPr>
        <p:txBody>
          <a:bodyPr numCol="1"/>
          <a:lstStyle/>
          <a:p>
            <a:pPr algn="l">
              <a:lnSpc>
                <a:spcPct val="100000"/>
              </a:lnSpc>
              <a:spcAft>
                <a:spcPts val="600"/>
              </a:spcAft>
            </a:pPr>
            <a:r>
              <a:rPr lang="nl" sz="2000" b="0" i="0" u="none" strike="noStrike">
                <a:solidFill>
                  <a:srgbClr val="000000"/>
                </a:solidFill>
                <a:effectLst/>
                <a:latin typeface="+mn-lt"/>
              </a:rPr>
              <a:t>Het Epic Stays EU Compendium van Goede Praktijken in Alternatieve Toeristische Accommodatie is een inspirerende showcase en leerbron, ontworpen om nieuwe ideeën te stimuleren en het potentieel binnen de alternatieve accommodatiesector te vergroten. Deze uitgebreide bron dient als leidraad voor professionals in de toeristische sector, beleidsmakers, beroepsopleiders en mkb-bedrijven die zich inzetten voor duurzame en innovatieve accommodatiemodellen .</a:t>
            </a:r>
          </a:p>
          <a:p>
            <a:pPr marL="342900" indent="-342900" algn="l">
              <a:lnSpc>
                <a:spcPct val="100000"/>
              </a:lnSpc>
              <a:spcAft>
                <a:spcPts val="600"/>
              </a:spcAft>
              <a:buFont typeface="Wingdings" panose="05000000000000000000" pitchFamily="2" charset="2"/>
              <a:buChar char="Ø"/>
            </a:pPr>
            <a:endParaRPr lang="en-IE" sz="2000">
              <a:latin typeface="+mn-lt"/>
            </a:endParaRPr>
          </a:p>
          <a:p>
            <a:pPr algn="l">
              <a:lnSpc>
                <a:spcPct val="100000"/>
              </a:lnSpc>
              <a:spcAft>
                <a:spcPts val="600"/>
              </a:spcAft>
            </a:pPr>
            <a:r>
              <a:rPr lang="nl" sz="2000" b="1">
                <a:latin typeface="+mn-lt"/>
              </a:rPr>
              <a:t>Deze casestudies tonen een inzet voor verantwoord toerisme aan die:</a:t>
            </a:r>
          </a:p>
          <a:p>
            <a:pPr marL="342900" indent="-342900" algn="l">
              <a:lnSpc>
                <a:spcPct val="100000"/>
              </a:lnSpc>
              <a:spcAft>
                <a:spcPts val="600"/>
              </a:spcAft>
              <a:buFont typeface="Wingdings" panose="05000000000000000000" pitchFamily="2" charset="2"/>
              <a:buChar char="Ø"/>
            </a:pPr>
            <a:r>
              <a:rPr lang="nl" sz="2000">
                <a:latin typeface="+mn-lt"/>
                <a:cs typeface="Calibri"/>
              </a:rPr>
              <a:t>Ondersteunt de lokale economie en creëert nieuwe banen op het platteland.</a:t>
            </a:r>
            <a:endParaRPr lang="en-IE" sz="2000">
              <a:latin typeface="+mn-lt"/>
              <a:ea typeface="Calibri"/>
              <a:cs typeface="Calibri"/>
            </a:endParaRPr>
          </a:p>
          <a:p>
            <a:pPr marL="342900" indent="-342900" algn="l">
              <a:lnSpc>
                <a:spcPct val="100000"/>
              </a:lnSpc>
              <a:spcAft>
                <a:spcPts val="600"/>
              </a:spcAft>
              <a:buFont typeface="Wingdings" panose="05000000000000000000" pitchFamily="2" charset="2"/>
              <a:buChar char="Ø"/>
            </a:pPr>
            <a:r>
              <a:rPr lang="nl" sz="2000">
                <a:latin typeface="+mn-lt"/>
              </a:rPr>
              <a:t>Bevordert betrokkenheid van de gemeenschap en behoudt cultureel erfgoed.</a:t>
            </a:r>
          </a:p>
          <a:p>
            <a:pPr marL="342900" indent="-342900" algn="l">
              <a:lnSpc>
                <a:spcPct val="100000"/>
              </a:lnSpc>
              <a:spcAft>
                <a:spcPts val="600"/>
              </a:spcAft>
              <a:buFont typeface="Wingdings" panose="05000000000000000000" pitchFamily="2" charset="2"/>
              <a:buChar char="Ø"/>
            </a:pPr>
            <a:r>
              <a:rPr lang="nl" sz="2000">
                <a:latin typeface="+mn-lt"/>
              </a:rPr>
              <a:t>Beschermt het milieu en biedt tegelijkertijd meeslepende en lokaal gewortelde ervaringen.</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549162" cy="1049221"/>
          </a:xfrm>
        </p:spPr>
        <p:txBody>
          <a:bodyPr/>
          <a:lstStyle/>
          <a:p>
            <a:r>
              <a:rPr lang="nl">
                <a:latin typeface="Calibri"/>
                <a:ea typeface="Open Sans"/>
                <a:cs typeface="Calibri"/>
              </a:rPr>
              <a:t>Een presentatie van voorbeelden van beste praktijken in alternatieve toeristische accommodaties.</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670017"/>
            <a:ext cx="3253444" cy="385564"/>
          </a:xfrm>
        </p:spPr>
        <p:txBody>
          <a:bodyPr/>
          <a:lstStyle/>
          <a:p>
            <a:r>
              <a:rPr lang="nl" sz="3200"/>
              <a:t>Compendium van goede praktijken</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32</a:t>
            </a:fld>
            <a:endParaRPr lang="fr-CA"/>
          </a:p>
        </p:txBody>
      </p:sp>
      <p:pic>
        <p:nvPicPr>
          <p:cNvPr id="4" name="Picture 3">
            <a:extLst>
              <a:ext uri="{FF2B5EF4-FFF2-40B4-BE49-F238E27FC236}">
                <a16:creationId xmlns:a16="http://schemas.microsoft.com/office/drawing/2014/main" id="{A502246C-AE27-4454-85AE-226E31E81197}"/>
              </a:ext>
            </a:extLst>
          </p:cNvPr>
          <p:cNvPicPr>
            <a:picLocks noChangeAspect="1"/>
          </p:cNvPicPr>
          <p:nvPr/>
        </p:nvPicPr>
        <p:blipFill>
          <a:blip r:embed="rId2"/>
          <a:stretch>
            <a:fillRect/>
          </a:stretch>
        </p:blipFill>
        <p:spPr>
          <a:xfrm>
            <a:off x="4359776" y="0"/>
            <a:ext cx="2903422" cy="3934229"/>
          </a:xfrm>
          <a:prstGeom prst="rect">
            <a:avLst/>
          </a:prstGeom>
        </p:spPr>
      </p:pic>
    </p:spTree>
    <p:extLst>
      <p:ext uri="{BB962C8B-B14F-4D97-AF65-F5344CB8AC3E}">
        <p14:creationId xmlns:p14="http://schemas.microsoft.com/office/powerpoint/2010/main" val="646079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841062-3297-FE5F-8374-8117D6598E94}"/>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l="23287" t="-741" r="335" b="741"/>
          <a:stretch/>
        </p:blipFill>
        <p:spPr>
          <a:xfrm>
            <a:off x="-12269" y="5282739"/>
            <a:ext cx="4895192" cy="5164078"/>
          </a:xfrm>
        </p:spPr>
      </p:pic>
      <p:sp>
        <p:nvSpPr>
          <p:cNvPr id="11" name="Text Placeholder 10">
            <a:extLst>
              <a:ext uri="{FF2B5EF4-FFF2-40B4-BE49-F238E27FC236}">
                <a16:creationId xmlns:a16="http://schemas.microsoft.com/office/drawing/2014/main" id="{CD2AB438-60E2-05F2-4DF7-3F33C53F6706}"/>
              </a:ext>
            </a:extLst>
          </p:cNvPr>
          <p:cNvSpPr>
            <a:spLocks noGrp="1"/>
          </p:cNvSpPr>
          <p:nvPr>
            <p:ph type="body" sz="quarter" idx="40"/>
          </p:nvPr>
        </p:nvSpPr>
        <p:spPr>
          <a:xfrm>
            <a:off x="3485051" y="6272327"/>
            <a:ext cx="4163977" cy="1378032"/>
          </a:xfrm>
        </p:spPr>
        <p:txBody>
          <a:bodyPr/>
          <a:lstStyle/>
          <a:p>
            <a:pPr>
              <a:lnSpc>
                <a:spcPct val="100000"/>
              </a:lnSpc>
            </a:pPr>
            <a:r>
              <a:rPr lang="nl" sz="4000" b="1" i="0" dirty="0"/>
              <a:t>Voorbeeldrooster</a:t>
            </a:r>
          </a:p>
        </p:txBody>
      </p:sp>
      <p:sp>
        <p:nvSpPr>
          <p:cNvPr id="2" name="Slide Number Placeholder 1">
            <a:extLst>
              <a:ext uri="{FF2B5EF4-FFF2-40B4-BE49-F238E27FC236}">
                <a16:creationId xmlns:a16="http://schemas.microsoft.com/office/drawing/2014/main" id="{F08E9260-DE76-085B-EB68-1CADB92A557E}"/>
              </a:ext>
            </a:extLst>
          </p:cNvPr>
          <p:cNvSpPr>
            <a:spLocks noGrp="1"/>
          </p:cNvSpPr>
          <p:nvPr>
            <p:ph type="sldNum" sz="quarter" idx="4"/>
          </p:nvPr>
        </p:nvSpPr>
        <p:spPr/>
        <p:txBody>
          <a:bodyPr/>
          <a:lstStyle/>
          <a:p>
            <a:fld id="{9C527BFA-2C0E-4CEC-B6A5-913A56FEF4B4}" type="slidenum">
              <a:rPr lang="fr-CA" smtClean="0"/>
              <a:pPr/>
              <a:t>33</a:t>
            </a:fld>
            <a:endParaRPr lang="fr-CA"/>
          </a:p>
        </p:txBody>
      </p:sp>
      <p:sp>
        <p:nvSpPr>
          <p:cNvPr id="3" name="Text Placeholder 2">
            <a:extLst>
              <a:ext uri="{FF2B5EF4-FFF2-40B4-BE49-F238E27FC236}">
                <a16:creationId xmlns:a16="http://schemas.microsoft.com/office/drawing/2014/main" id="{194FCD2B-07DC-6A33-7B0E-66C03ECCBEA3}"/>
              </a:ext>
            </a:extLst>
          </p:cNvPr>
          <p:cNvSpPr>
            <a:spLocks noGrp="1"/>
          </p:cNvSpPr>
          <p:nvPr>
            <p:ph type="body" sz="quarter" idx="65"/>
          </p:nvPr>
        </p:nvSpPr>
        <p:spPr/>
        <p:txBody>
          <a:bodyPr/>
          <a:lstStyle/>
          <a:p>
            <a:r>
              <a:rPr lang="nl"/>
              <a:t>Fotocredit: Cantina Al Silter, Italië</a:t>
            </a:r>
          </a:p>
        </p:txBody>
      </p:sp>
      <p:sp>
        <p:nvSpPr>
          <p:cNvPr id="4" name="Graphic 30">
            <a:extLst>
              <a:ext uri="{FF2B5EF4-FFF2-40B4-BE49-F238E27FC236}">
                <a16:creationId xmlns:a16="http://schemas.microsoft.com/office/drawing/2014/main" id="{7EE03A81-1149-7026-EC6D-C816007BA529}"/>
              </a:ext>
            </a:extLst>
          </p:cNvPr>
          <p:cNvSpPr/>
          <p:nvPr/>
        </p:nvSpPr>
        <p:spPr>
          <a:xfrm>
            <a:off x="1878669" y="137581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18ADF777-A1F8-46B1-AA00-34CDFF4E925B}"/>
              </a:ext>
            </a:extLst>
          </p:cNvPr>
          <p:cNvSpPr txBox="1"/>
          <p:nvPr/>
        </p:nvSpPr>
        <p:spPr>
          <a:xfrm>
            <a:off x="4128180" y="4986234"/>
            <a:ext cx="3896436" cy="1631216"/>
          </a:xfrm>
          <a:prstGeom prst="rect">
            <a:avLst/>
          </a:prstGeom>
          <a:noFill/>
        </p:spPr>
        <p:txBody>
          <a:bodyPr wrap="square">
            <a:spAutoFit/>
          </a:bodyPr>
          <a:lstStyle/>
          <a:p>
            <a:pPr marL="0" indent="0">
              <a:buNone/>
            </a:pPr>
            <a:r>
              <a:rPr lang="nl" sz="10000">
                <a:solidFill>
                  <a:schemeClr val="bg1"/>
                </a:solidFill>
              </a:rPr>
              <a:t>06</a:t>
            </a:r>
          </a:p>
        </p:txBody>
      </p:sp>
    </p:spTree>
    <p:extLst>
      <p:ext uri="{BB962C8B-B14F-4D97-AF65-F5344CB8AC3E}">
        <p14:creationId xmlns:p14="http://schemas.microsoft.com/office/powerpoint/2010/main" val="165502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8822" y="3707360"/>
            <a:ext cx="7137186" cy="6947268"/>
          </a:xfrm>
        </p:spPr>
        <p:txBody>
          <a:bodyPr numCol="1"/>
          <a:lstStyle/>
          <a:p>
            <a:pPr algn="l">
              <a:lnSpc>
                <a:spcPct val="100000"/>
              </a:lnSpc>
              <a:spcAft>
                <a:spcPts val="600"/>
              </a:spcAft>
            </a:pPr>
            <a:r>
              <a:rPr lang="nl" sz="1500" dirty="0">
                <a:latin typeface="Calibri"/>
                <a:ea typeface="Calibri"/>
                <a:cs typeface="Calibri"/>
              </a:rPr>
              <a:t>Het wordt aanbevolen om elke les of workshop maximaal 3 uur te laten duren en de training over meerdere weken te spreiden, bijvoorbeeld één avond per week gedurende 8 weken. Dit verbetert de trainingsresultaten en biedt deelnemers de mogelijkheid om tussen de sessies door deel te nemen aan diverse Epic Stays-activiteiten.</a:t>
            </a:r>
          </a:p>
          <a:p>
            <a:pPr algn="l">
              <a:lnSpc>
                <a:spcPct val="100000"/>
              </a:lnSpc>
              <a:spcAft>
                <a:spcPts val="600"/>
              </a:spcAft>
            </a:pPr>
            <a:r>
              <a:rPr lang="nl" sz="1500" dirty="0">
                <a:latin typeface="Calibri"/>
                <a:ea typeface="Calibri"/>
                <a:cs typeface="Calibri"/>
              </a:rPr>
              <a:t>Afhankelijk van de trainingslocatie kan het voor deelnemers nuttig zijn om zich meer te richten op bepaalde landen/regio's. Voorbereiding voorafgaand aan de training wordt aanbevolen, bijvoorbeeld door deelnemers aan te moedigen een plek te bedenken die kan worden omgebouwd tot alternatieve accommodatie en de ervaringen vorm te geven. Het is sterk aan te raden om excursies te organiseren, samen te werken met aanbieders van alternatieve accommodaties, gastsprekers uit te nodigen en het programma af te sluiten met reflectieactiviteiten om het leerproces te consolideren.</a:t>
            </a:r>
          </a:p>
          <a:p>
            <a:pPr algn="l">
              <a:lnSpc>
                <a:spcPct val="100000"/>
              </a:lnSpc>
              <a:spcAft>
                <a:spcPts val="600"/>
              </a:spcAft>
            </a:pPr>
            <a:endParaRPr lang="en-IE" sz="1500" b="1" dirty="0">
              <a:solidFill>
                <a:srgbClr val="086575"/>
              </a:solidFill>
              <a:latin typeface="Calibri"/>
              <a:ea typeface="Calibri"/>
              <a:cs typeface="Calibri"/>
              <a:sym typeface="Calibri"/>
            </a:endParaRPr>
          </a:p>
          <a:p>
            <a:pPr marL="285750" indent="-285750" algn="l">
              <a:lnSpc>
                <a:spcPct val="100000"/>
              </a:lnSpc>
              <a:spcAft>
                <a:spcPts val="600"/>
              </a:spcAft>
              <a:buFont typeface="Wingdings" panose="05000000000000000000" pitchFamily="2" charset="2"/>
              <a:buChar char="Ø"/>
            </a:pPr>
            <a:r>
              <a:rPr lang="nl" sz="1500" b="1" dirty="0">
                <a:solidFill>
                  <a:srgbClr val="086575"/>
                </a:solidFill>
                <a:latin typeface="Calibri"/>
                <a:ea typeface="Calibri"/>
                <a:cs typeface="Calibri"/>
                <a:sym typeface="Calibri"/>
              </a:rPr>
              <a:t>Week 1: Module 1 – Inleiding tot alternatieve toeristische accommodaties</a:t>
            </a:r>
          </a:p>
          <a:p>
            <a:pPr marL="285750" indent="-285750" algn="l">
              <a:lnSpc>
                <a:spcPct val="100000"/>
              </a:lnSpc>
              <a:spcAft>
                <a:spcPts val="600"/>
              </a:spcAft>
              <a:buFont typeface="Wingdings" panose="05000000000000000000" pitchFamily="2" charset="2"/>
              <a:buChar char="Ø"/>
            </a:pPr>
            <a:r>
              <a:rPr lang="nl" sz="1500" b="1" dirty="0">
                <a:solidFill>
                  <a:srgbClr val="086575"/>
                </a:solidFill>
                <a:latin typeface="Calibri"/>
                <a:ea typeface="Calibri"/>
                <a:cs typeface="Calibri"/>
                <a:sym typeface="Calibri"/>
              </a:rPr>
              <a:t>Week 2: Module 2 – Marktonderzoek en bedrijfsplanning</a:t>
            </a:r>
          </a:p>
          <a:p>
            <a:pPr marL="285750" indent="-285750" algn="l">
              <a:lnSpc>
                <a:spcPct val="100000"/>
              </a:lnSpc>
              <a:spcAft>
                <a:spcPts val="600"/>
              </a:spcAft>
              <a:buFont typeface="Wingdings" panose="05000000000000000000" pitchFamily="2" charset="2"/>
              <a:buChar char="Ø"/>
            </a:pPr>
            <a:r>
              <a:rPr lang="nl" sz="1500" b="1" dirty="0">
                <a:solidFill>
                  <a:srgbClr val="086575"/>
                </a:solidFill>
                <a:latin typeface="Calibri"/>
                <a:ea typeface="Calibri"/>
                <a:cs typeface="Calibri"/>
                <a:sym typeface="Calibri"/>
              </a:rPr>
              <a:t>Week 3: Module 3 – Het ontwerpen van duurzame, locatiegebonden accommodatie</a:t>
            </a:r>
          </a:p>
          <a:p>
            <a:pPr marL="285750" indent="-285750" algn="l">
              <a:lnSpc>
                <a:spcPct val="100000"/>
              </a:lnSpc>
              <a:spcAft>
                <a:spcPts val="600"/>
              </a:spcAft>
              <a:buFont typeface="Wingdings" panose="05000000000000000000" pitchFamily="2" charset="2"/>
              <a:buChar char="Ø"/>
            </a:pPr>
            <a:r>
              <a:rPr lang="nl" sz="1500" b="1" dirty="0">
                <a:solidFill>
                  <a:srgbClr val="086575"/>
                </a:solidFill>
                <a:latin typeface="Calibri"/>
                <a:ea typeface="Calibri"/>
                <a:cs typeface="Calibri"/>
                <a:sym typeface="Calibri"/>
              </a:rPr>
              <a:t>Week 4: Module 4 – Een sterk merk opbouwen, storytelling en boekingen genereren</a:t>
            </a:r>
          </a:p>
          <a:p>
            <a:pPr marL="285750" marR="0" lvl="0" indent="-285750" algn="l" rtl="0">
              <a:lnSpc>
                <a:spcPct val="100000"/>
              </a:lnSpc>
              <a:spcBef>
                <a:spcPts val="0"/>
              </a:spcBef>
              <a:spcAft>
                <a:spcPts val="0"/>
              </a:spcAft>
              <a:buClr>
                <a:srgbClr val="086575"/>
              </a:buClr>
              <a:buSzPts val="1200"/>
              <a:buFont typeface="Wingdings" panose="05000000000000000000" pitchFamily="2" charset="2"/>
              <a:buChar char="Ø"/>
            </a:pPr>
            <a:r>
              <a:rPr lang="nl" sz="1500" b="1" dirty="0">
                <a:solidFill>
                  <a:srgbClr val="086575"/>
                </a:solidFill>
                <a:latin typeface="Calibri"/>
                <a:ea typeface="Calibri"/>
                <a:cs typeface="Calibri"/>
                <a:sym typeface="Calibri"/>
              </a:rPr>
              <a:t>Week 5: Module 5 – Gastbeleving – Gastvrijheid met hart, impact en duurzaamheid</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nl" sz="1500" b="1" i="0" u="none" strike="noStrike" kern="1200" cap="none" spc="0" normalizeH="0" baseline="0" noProof="0" dirty="0">
                <a:ln>
                  <a:noFill/>
                </a:ln>
                <a:solidFill>
                  <a:srgbClr val="086575"/>
                </a:solidFill>
                <a:effectLst/>
                <a:uLnTx/>
                <a:uFillTx/>
                <a:latin typeface="Calibri"/>
                <a:ea typeface="Calibri"/>
                <a:cs typeface="Calibri"/>
                <a:sym typeface="Calibri"/>
              </a:rPr>
              <a:t>Week 6: Module 6 – Financiële opzet &amp; lancering van uw start-up </a:t>
            </a:r>
            <a:r>
              <a:rPr kumimoji="0" lang="nl" sz="1500" b="1" i="0" u="none" strike="noStrike" kern="1200" cap="none" spc="0" normalizeH="0" baseline="0" noProof="0">
                <a:ln>
                  <a:noFill/>
                </a:ln>
                <a:solidFill>
                  <a:srgbClr val="086575"/>
                </a:solidFill>
                <a:effectLst/>
                <a:uLnTx/>
                <a:uFillTx/>
                <a:latin typeface="Calibri"/>
                <a:ea typeface="Calibri"/>
                <a:cs typeface="Calibri"/>
                <a:sym typeface="Calibri"/>
              </a:rPr>
              <a:t>&amp; kapitaalkosten</a:t>
            </a:r>
            <a:endParaRPr kumimoji="0" lang="en-IE" sz="1500" b="1" i="0" u="none" strike="noStrike" kern="1200" cap="none" spc="0" normalizeH="0" baseline="0" noProof="0" dirty="0">
              <a:ln>
                <a:noFill/>
              </a:ln>
              <a:solidFill>
                <a:srgbClr val="086575"/>
              </a:solidFill>
              <a:effectLst/>
              <a:uLnTx/>
              <a:uFillTx/>
              <a:latin typeface="Calibri"/>
              <a:ea typeface="Calibri"/>
              <a:cs typeface="Calibri"/>
              <a:sym typeface="Calibri"/>
            </a:endParaRP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nl" sz="1500" b="1" i="0" u="none" strike="noStrike" kern="1200" cap="none" spc="0" normalizeH="0" baseline="0" noProof="0" dirty="0">
                <a:ln>
                  <a:noFill/>
                </a:ln>
                <a:solidFill>
                  <a:srgbClr val="086575"/>
                </a:solidFill>
                <a:effectLst/>
                <a:uLnTx/>
                <a:uFillTx/>
                <a:latin typeface="Calibri"/>
                <a:ea typeface="Calibri"/>
                <a:cs typeface="Calibri"/>
                <a:sym typeface="Calibri"/>
              </a:rPr>
              <a:t>Week 7: Module 7 – Vind de juiste financieringsmogelijkheden – Financieringsopties</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nl" sz="1500" b="1" i="0" u="none" strike="noStrike" kern="1200" cap="none" spc="0" normalizeH="0" baseline="0" noProof="0" dirty="0">
                <a:ln>
                  <a:noFill/>
                </a:ln>
                <a:solidFill>
                  <a:srgbClr val="086575"/>
                </a:solidFill>
                <a:effectLst/>
                <a:uLnTx/>
                <a:uFillTx/>
                <a:latin typeface="Calibri"/>
                <a:ea typeface="Calibri"/>
                <a:cs typeface="Calibri"/>
                <a:sym typeface="Calibri"/>
              </a:rPr>
              <a:t>Week 8: Module 8 – Haalbaarheid creëren – Prijsbepaling, planning en financiële gezondheid op lange termijn</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endParaRPr lang="en-IE" sz="1500" b="1" dirty="0">
              <a:solidFill>
                <a:srgbClr val="086575"/>
              </a:solidFill>
              <a:latin typeface="Calibri"/>
              <a:ea typeface="Calibri"/>
              <a:cs typeface="Calibri"/>
              <a:sym typeface="Calibri"/>
            </a:endParaRPr>
          </a:p>
          <a:p>
            <a:pPr algn="l">
              <a:lnSpc>
                <a:spcPct val="100000"/>
              </a:lnSpc>
              <a:buClr>
                <a:schemeClr val="dk1"/>
              </a:buClr>
              <a:buSzPts val="1200"/>
            </a:pPr>
            <a:r>
              <a:rPr lang="nl" sz="1500" dirty="0">
                <a:solidFill>
                  <a:schemeClr val="dk1"/>
                </a:solidFill>
                <a:latin typeface="Calibri"/>
                <a:ea typeface="Calibri"/>
                <a:cs typeface="Calibri"/>
                <a:sym typeface="Calibri"/>
              </a:rPr>
              <a:t>Dit rooster beslaat 8 weken, waarbij elke week is gewijd aan een afzonderlijke module. Pas de tijden en activiteiten naar behoefte aan uw trainingsbehoeften aan.</a:t>
            </a:r>
            <a:endParaRPr lang="en-IE" sz="1500" dirty="0">
              <a:solidFill>
                <a:schemeClr val="dk1"/>
              </a:solidFill>
            </a:endParaRPr>
          </a:p>
          <a:p>
            <a:pPr algn="l">
              <a:lnSpc>
                <a:spcPct val="100000"/>
              </a:lnSpc>
              <a:spcAft>
                <a:spcPts val="600"/>
              </a:spcAft>
            </a:pPr>
            <a:endParaRPr lang="en-IE" sz="1400" dirty="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nl"/>
              <a:t>8 modules verdeeld over 8 weken</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58194" y="825354"/>
            <a:ext cx="3467090" cy="1143562"/>
          </a:xfrm>
        </p:spPr>
        <p:txBody>
          <a:bodyPr/>
          <a:lstStyle/>
          <a:p>
            <a:r>
              <a:rPr lang="nl" sz="3200" dirty="0"/>
              <a:t>Voorbeeldroosters</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pPr/>
              <a:t>34</a:t>
            </a:fld>
            <a:endParaRPr lang="fr-CA"/>
          </a:p>
        </p:txBody>
      </p:sp>
    </p:spTree>
    <p:extLst>
      <p:ext uri="{BB962C8B-B14F-4D97-AF65-F5344CB8AC3E}">
        <p14:creationId xmlns:p14="http://schemas.microsoft.com/office/powerpoint/2010/main" val="186488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nl"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r>
              <a:rPr kumimoji="0" lang="nl" sz="2600" b="1"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nl"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nl"/>
              <a:t>Volg onze reis</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nl"/>
              <a:t>Klik om te typen</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4</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334370" y="3908372"/>
            <a:ext cx="6541269" cy="5494217"/>
          </a:xfrm>
        </p:spPr>
        <p:txBody>
          <a:bodyPr numCol="1"/>
          <a:lstStyle/>
          <a:p>
            <a:pPr algn="l">
              <a:lnSpc>
                <a:spcPct val="100000"/>
              </a:lnSpc>
            </a:pPr>
            <a:r>
              <a:rPr lang="nl" sz="1800">
                <a:latin typeface="Calibri"/>
                <a:cs typeface="Calibri"/>
              </a:rPr>
              <a:t>Stel je een Europa voor waar reizigers kunnen kiezen uit een verbazingwekkende verscheidenheid aan unieke accommodaties, van gerenoveerde boerderijen in afgelegen dorpjes tot boomhutten op zonne-energie en hergebruikte historische gebouwen.</a:t>
            </a:r>
            <a:r>
              <a:rPr lang="nl" sz="1800" b="1">
                <a:latin typeface="Calibri"/>
                <a:cs typeface="Calibri"/>
              </a:rPr>
              <a:t> </a:t>
            </a:r>
            <a:r>
              <a:rPr lang="nl" sz="1800">
                <a:latin typeface="Calibri"/>
                <a:cs typeface="Calibri"/>
              </a:rPr>
              <a:t>Epic Stays gaat niet alleen over slaapgelegenheden; het gaat erom nieuwe, verrassende en verbeterde ervaringen te creëren die de lokale cultuur, duurzaamheid en innovatie in de horeca vieren.</a:t>
            </a:r>
            <a:endParaRPr lang="en-US"/>
          </a:p>
          <a:p>
            <a:pPr algn="l">
              <a:lnSpc>
                <a:spcPct val="100000"/>
              </a:lnSpc>
            </a:pPr>
            <a:endParaRPr lang="en-US" sz="1800">
              <a:ea typeface="Calibri" panose="020F0502020204030204" pitchFamily="34" charset="0"/>
            </a:endParaRPr>
          </a:p>
          <a:p>
            <a:pPr algn="l">
              <a:lnSpc>
                <a:spcPct val="100000"/>
              </a:lnSpc>
            </a:pPr>
            <a:r>
              <a:rPr lang="nl" sz="1800">
                <a:latin typeface="Calibri"/>
                <a:cs typeface="Calibri"/>
              </a:rPr>
              <a:t>Epic Stays verwijst naar alternatieve toeristische accommodaties (ATA) die unieke, niet-traditionele, duurzame verblijfsopties en </a:t>
            </a:r>
            <a:r>
              <a:rPr lang="nl" sz="1800" err="1">
                <a:latin typeface="Calibri"/>
                <a:cs typeface="Calibri"/>
              </a:rPr>
              <a:t>persoonlijke </a:t>
            </a:r>
            <a:r>
              <a:rPr lang="nl" sz="1800">
                <a:latin typeface="Calibri"/>
                <a:cs typeface="Calibri"/>
              </a:rPr>
              <a:t>ervaringen bieden die zich onderscheiden van standaard hotels of resorts. Dergelijke accommodaties kunnen bestaan uit milieuvriendelijke lodges, bed &amp; breakfasts, boerderijverblijven, vakantiewoningen, hostels en boetiekpensions.</a:t>
            </a:r>
            <a:endParaRPr lang="en-US" sz="1800">
              <a:latin typeface="Calibri"/>
              <a:ea typeface="Calibri"/>
              <a:cs typeface="Calibri"/>
            </a:endParaRPr>
          </a:p>
          <a:p>
            <a:pPr algn="l">
              <a:lnSpc>
                <a:spcPct val="100000"/>
              </a:lnSpc>
            </a:pPr>
            <a:endParaRPr lang="en-US" sz="1800">
              <a:latin typeface="Calibri"/>
              <a:ea typeface="Calibri"/>
              <a:cs typeface="Calibri"/>
            </a:endParaRPr>
          </a:p>
          <a:p>
            <a:pPr algn="l">
              <a:lnSpc>
                <a:spcPct val="100000"/>
              </a:lnSpc>
            </a:pPr>
            <a:r>
              <a:rPr lang="nl" sz="1800">
                <a:latin typeface="Calibri"/>
                <a:ea typeface="Calibri"/>
                <a:cs typeface="Calibri"/>
              </a:rPr>
              <a:t>Epic Stays wil belangrijke uitdagingen in het Europese toerisme aanpakken, zoals de toerismecrisis, klimaatverandering en de dringende behoefte aan duurzame en circulaire toerismemodellen. Door zich te richten op alternatieve accommodatieoplossingen levert Epic Stays een belangrijke bijdrage aan de Europese toerisme-economie, het beroepsonderwijs in de toerismesector en de wereldwijde beweging voor klimaatactie.</a:t>
            </a:r>
          </a:p>
          <a:p>
            <a:endParaRPr lang="en-US"/>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334370" y="1952611"/>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nl" sz="2400">
                <a:latin typeface="Calibri"/>
                <a:ea typeface="Open Sans"/>
                <a:cs typeface="Calibri"/>
              </a:rPr>
              <a:t>Invoering</a:t>
            </a:r>
            <a:endParaRPr lang="en-US" sz="2400"/>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078294" y="273024"/>
            <a:ext cx="2956430" cy="2464200"/>
          </a:xfrm>
        </p:spPr>
        <p:txBody>
          <a:bodyPr/>
          <a:lstStyle/>
          <a:p>
            <a:r>
              <a:rPr lang="nl" cap="all" dirty="0"/>
              <a:t>Welkom bij het Epic Stays Project – een innovatief en baanbrekend initiatief voor toeristische accommodaties en een vernieuwende bijdrage aan de plattelandseconomie, waarmee klimaatverandering wordt tegengegaan en het Europese platteland nieuw leven wordt ingeblazen!</a:t>
            </a:r>
            <a:endParaRPr lang="en-IE" cap="all" dirty="0"/>
          </a:p>
        </p:txBody>
      </p:sp>
      <p:sp>
        <p:nvSpPr>
          <p:cNvPr id="8" name="TextBox 7">
            <a:extLst>
              <a:ext uri="{FF2B5EF4-FFF2-40B4-BE49-F238E27FC236}">
                <a16:creationId xmlns:a16="http://schemas.microsoft.com/office/drawing/2014/main" id="{B736155A-6DA9-4BEC-A2A8-D2551105C228}"/>
              </a:ext>
            </a:extLst>
          </p:cNvPr>
          <p:cNvSpPr txBox="1"/>
          <p:nvPr/>
        </p:nvSpPr>
        <p:spPr>
          <a:xfrm>
            <a:off x="334370" y="802821"/>
            <a:ext cx="2952969" cy="892552"/>
          </a:xfrm>
          <a:prstGeom prst="rect">
            <a:avLst/>
          </a:prstGeom>
          <a:noFill/>
        </p:spPr>
        <p:txBody>
          <a:bodyPr wrap="square">
            <a:spAutoFit/>
          </a:bodyPr>
          <a:lstStyle/>
          <a:p>
            <a:r>
              <a:rPr lang="nl" sz="2600">
                <a:solidFill>
                  <a:schemeClr val="bg1"/>
                </a:solidFill>
                <a:latin typeface="Calibri"/>
                <a:ea typeface="Open Sans"/>
                <a:cs typeface="Calibri"/>
              </a:rPr>
              <a:t>Waar gaat Epic Stays over?</a:t>
            </a:r>
            <a:endParaRPr lang="en-IE" sz="2600">
              <a:solidFill>
                <a:schemeClr val="bg1"/>
              </a:solidFill>
            </a:endParaRPr>
          </a:p>
        </p:txBody>
      </p:sp>
    </p:spTree>
    <p:extLst>
      <p:ext uri="{BB962C8B-B14F-4D97-AF65-F5344CB8AC3E}">
        <p14:creationId xmlns:p14="http://schemas.microsoft.com/office/powerpoint/2010/main" val="29648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nl" sz="2857" err="1">
                <a:solidFill>
                  <a:srgbClr val="FFFFFF"/>
                </a:solidFill>
                <a:ea typeface="+mn-ea"/>
              </a:rPr>
              <a:t>www.epicstays.eu</a:t>
            </a:r>
            <a:r>
              <a:rPr lang="nl" sz="2857" b="1" err="1">
                <a:solidFill>
                  <a:srgbClr val="FFFFFF"/>
                </a:solidFill>
                <a:ea typeface="+mn-ea"/>
              </a:rPr>
              <a:t>​</a:t>
            </a:r>
            <a:r>
              <a:rPr lang="nl" sz="2857" err="1">
                <a:solidFill>
                  <a:srgbClr val="FFFFFF"/>
                </a:solidFill>
                <a:ea typeface="+mn-ea"/>
              </a:rPr>
              <a:t>​</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nl" sz="2755">
                <a:solidFill>
                  <a:srgbClr val="459597"/>
                </a:solidFill>
              </a:rPr>
              <a:t>Epic blijft partner</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l="54185" r="5026" b="57056"/>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5814709"/>
            <a:chOff x="466206" y="5004446"/>
            <a:chExt cx="5498427" cy="427247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205614"/>
              <a:chOff x="2146704" y="4467313"/>
              <a:chExt cx="5108871" cy="3092515"/>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err="1">
                    <a:solidFill>
                      <a:srgbClr val="459597"/>
                    </a:solidFill>
                  </a:rPr>
                  <a:t>Hólar </a:t>
                </a:r>
                <a:r>
                  <a:rPr lang="nl" sz="1600" b="1" cap="all">
                    <a:solidFill>
                      <a:srgbClr val="459597"/>
                    </a:solidFill>
                  </a:rPr>
                  <a:t>Universiteit (HU) IJSLAND</a:t>
                </a:r>
              </a:p>
              <a:p>
                <a:pPr algn="ctr"/>
                <a:endParaRPr lang="en-US" sz="1600" b="1">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a:solidFill>
                      <a:srgbClr val="459597"/>
                    </a:solidFill>
                  </a:rPr>
                  <a:t>NHL Stenden Hogeschool</a:t>
                </a:r>
              </a:p>
              <a:p>
                <a:pPr algn="ctr"/>
                <a:r>
                  <a:rPr lang="nl" sz="1600" b="1" cap="all">
                    <a:solidFill>
                      <a:srgbClr val="459597"/>
                    </a:solidFill>
                  </a:rPr>
                  <a:t>NEDERLAND</a:t>
                </a:r>
              </a:p>
              <a:p>
                <a:pPr algn="ctr"/>
                <a:endParaRPr lang="en-US" sz="1600" b="1">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a:solidFill>
                      <a:srgbClr val="459597"/>
                    </a:solidFill>
                    <a:sym typeface="OpenSans-Semibold"/>
                    <a:rtl val="0"/>
                  </a:rPr>
                  <a:t>Technologische Universiteit van de Shannon (TUS)</a:t>
                </a:r>
              </a:p>
              <a:p>
                <a:pPr algn="ctr"/>
                <a:r>
                  <a:rPr lang="nl" sz="1600" b="1" cap="all">
                    <a:solidFill>
                      <a:srgbClr val="459597"/>
                    </a:solidFill>
                    <a:sym typeface="OpenSans-Semibold"/>
                    <a:rtl val="0"/>
                  </a:rPr>
                  <a:t>IERLAND</a:t>
                </a: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err="1">
                    <a:solidFill>
                      <a:srgbClr val="459597"/>
                    </a:solidFill>
                  </a:rPr>
                  <a:t>Meridaunia</a:t>
                </a:r>
                <a:endParaRPr lang="en-US" sz="1600" b="1" cap="all">
                  <a:solidFill>
                    <a:srgbClr val="459597"/>
                  </a:solidFill>
                </a:endParaRPr>
              </a:p>
              <a:p>
                <a:pPr algn="ctr"/>
                <a:r>
                  <a:rPr lang="nl" sz="1600" b="1" cap="all">
                    <a:solidFill>
                      <a:srgbClr val="459597"/>
                    </a:solidFill>
                  </a:rPr>
                  <a:t>ITALIË</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a:solidFill>
                      <a:srgbClr val="139999"/>
                    </a:solidFill>
                  </a:rPr>
                  <a:t>Momentum Marketing Services Ltd. (MMS)</a:t>
                </a:r>
              </a:p>
              <a:p>
                <a:pPr algn="ctr"/>
                <a:r>
                  <a:rPr lang="nl" sz="1600" b="1" cap="all">
                    <a:solidFill>
                      <a:srgbClr val="139999"/>
                    </a:solidFill>
                  </a:rPr>
                  <a:t>IERLAND</a:t>
                </a:r>
              </a:p>
              <a:p>
                <a:pPr algn="ctr"/>
                <a:endParaRPr lang="en-US" sz="1600" b="1">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nl" sz="1600" b="1" cap="all">
                    <a:solidFill>
                      <a:srgbClr val="459597"/>
                    </a:solidFill>
                  </a:rPr>
                  <a:t>Beroepsschool voor Gastvrijheid en Toerisme (VSGT)</a:t>
                </a:r>
              </a:p>
              <a:p>
                <a:pPr algn="ctr"/>
                <a:r>
                  <a:rPr lang="nl" sz="1600" b="1" cap="all">
                    <a:solidFill>
                      <a:srgbClr val="459597"/>
                    </a:solidFill>
                  </a:rPr>
                  <a:t>SLOVENIË</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srcRect l="9444" t="15524" r="10617" b="14155"/>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5494217"/>
          </a:xfrm>
        </p:spPr>
        <p:txBody>
          <a:bodyPr/>
          <a:lstStyle/>
          <a:p>
            <a:pPr algn="l">
              <a:lnSpc>
                <a:spcPct val="100000"/>
              </a:lnSpc>
            </a:pPr>
            <a:r>
              <a:rPr lang="nl" sz="1800">
                <a:solidFill>
                  <a:schemeClr val="tx1"/>
                </a:solidFill>
                <a:latin typeface="Calibri"/>
                <a:ea typeface="Calibri"/>
                <a:cs typeface="Calibri"/>
              </a:rPr>
              <a:t>Dit project biedt innovatieve trainingsmiddelen en bijscholingstrajecten voor bedrijven, beleidsmakers en docenten, </a:t>
            </a:r>
            <a:r>
              <a:rPr lang="nl" sz="1800">
                <a:solidFill>
                  <a:srgbClr val="040200"/>
                </a:solidFill>
                <a:latin typeface="Calibri"/>
                <a:ea typeface="Calibri"/>
                <a:cs typeface="Calibri"/>
              </a:rPr>
              <a:t>waaronder </a:t>
            </a:r>
            <a:r>
              <a:rPr lang="nl" sz="1800" b="1">
                <a:solidFill>
                  <a:srgbClr val="040200"/>
                </a:solidFill>
                <a:latin typeface="Calibri"/>
                <a:ea typeface="Calibri"/>
                <a:cs typeface="Calibri"/>
              </a:rPr>
              <a:t>:</a:t>
            </a:r>
          </a:p>
          <a:p>
            <a:pPr algn="l">
              <a:lnSpc>
                <a:spcPct val="100000"/>
              </a:lnSpc>
            </a:pPr>
            <a:endParaRPr lang="en-US" sz="1800">
              <a:solidFill>
                <a:srgbClr val="040200"/>
              </a:solidFill>
            </a:endParaRPr>
          </a:p>
          <a:p>
            <a:pPr marL="342900" indent="-342900" algn="l">
              <a:lnSpc>
                <a:spcPct val="100000"/>
              </a:lnSpc>
              <a:buFont typeface="+mj-lt"/>
              <a:buAutoNum type="arabicPeriod"/>
            </a:pPr>
            <a:r>
              <a:rPr lang="nl" sz="1800" b="1">
                <a:latin typeface="Calibri"/>
                <a:ea typeface="Calibri"/>
                <a:cs typeface="Calibri"/>
              </a:rPr>
              <a:t>Toeristische ondernemers en eigenaren van kleine accommodaties </a:t>
            </a:r>
            <a:r>
              <a:rPr lang="nl" sz="1800">
                <a:latin typeface="Calibri"/>
                <a:ea typeface="Calibri"/>
                <a:cs typeface="Calibri"/>
              </a:rPr>
              <a:t>– Epic Stays biedt een manier om unieke panden (zoals oude schuren, verlaten gebouwen of eco-lodges) om te zetten in levensvatbare, verkoopbare bedrijven.</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nl" sz="1800" b="1">
                <a:latin typeface="Calibri"/>
                <a:ea typeface="Calibri"/>
                <a:cs typeface="Calibri"/>
              </a:rPr>
              <a:t>Beleidsmakers in de toerismesector en lokale ontwikkelingsorganisaties </a:t>
            </a:r>
            <a:r>
              <a:rPr lang="nl" sz="1800" b="1" err="1">
                <a:latin typeface="Calibri"/>
                <a:ea typeface="Calibri"/>
                <a:cs typeface="Calibri"/>
              </a:rPr>
              <a:t>– </a:t>
            </a:r>
            <a:r>
              <a:rPr lang="nl" sz="1800">
                <a:latin typeface="Calibri"/>
                <a:ea typeface="Calibri"/>
                <a:cs typeface="Calibri"/>
              </a:rPr>
              <a:t>Lokale overheden, instanties en toerismebureaus kunnen de middelen van Epic Stays gebruiken om duurzame toeristische praktijken te promoten en een nieuwe golf van milieubewuste reizigers aan te trekken.</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nl" sz="1800" b="1">
                <a:latin typeface="Calibri"/>
                <a:ea typeface="Calibri"/>
                <a:cs typeface="Calibri"/>
              </a:rPr>
              <a:t>voor docenten in het beroepsonderwijs en de beroepsopleiding (VET) </a:t>
            </a:r>
            <a:r>
              <a:rPr lang="nl" sz="1800">
                <a:latin typeface="Calibri"/>
                <a:ea typeface="Calibri"/>
                <a:cs typeface="Calibri"/>
              </a:rPr>
              <a:t>waarmee zij de vaardigheden kunnen aanleren die nodig zijn voor het opbouwen van een veerkrachtige, milieuvriendelijke toeristische sector.</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nl" sz="1800" b="1">
                <a:latin typeface="Calibri"/>
                <a:ea typeface="Calibri"/>
                <a:cs typeface="Calibri"/>
              </a:rPr>
              <a:t>Reizigers en digitale nomaden </a:t>
            </a:r>
            <a:r>
              <a:rPr lang="nl" sz="1800">
                <a:latin typeface="Calibri"/>
                <a:ea typeface="Calibri"/>
                <a:cs typeface="Calibri"/>
              </a:rPr>
              <a:t>– Hoewel ze niet de primaire doelgroep zijn, profiteren reizigers uiteindelijk wel van de unieke, milieuvriendelijke accommodaties die Epic Stays ontwikkelt. Dit geeft hen meer keuzemogelijkheden die aansluiten bij waarden als duurzaamheid en authentieke reiservaringen.</a:t>
            </a:r>
          </a:p>
          <a:p>
            <a:pPr>
              <a:lnSpc>
                <a:spcPct val="100000"/>
              </a:lnSpc>
            </a:pPr>
            <a:endParaRPr lang="en-IE"/>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288758" y="938098"/>
            <a:ext cx="2756848" cy="1146412"/>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nl">
                <a:latin typeface="Calibri"/>
                <a:ea typeface="Open Sans"/>
                <a:cs typeface="Calibri"/>
              </a:rPr>
              <a:t>Voor wie is Epic Stays bedoeld?</a:t>
            </a:r>
          </a:p>
          <a:p>
            <a:endParaRPr lang="en-US"/>
          </a:p>
          <a:p>
            <a:r>
              <a:rPr lang="nl" sz="2400">
                <a:latin typeface="Calibri"/>
                <a:ea typeface="Open Sans"/>
                <a:cs typeface="Calibri"/>
              </a:rPr>
              <a:t>Het publiek kennen</a:t>
            </a:r>
          </a:p>
          <a:p>
            <a:endParaRPr lang="en-US"/>
          </a:p>
        </p:txBody>
      </p:sp>
    </p:spTree>
    <p:extLst>
      <p:ext uri="{BB962C8B-B14F-4D97-AF65-F5344CB8AC3E}">
        <p14:creationId xmlns:p14="http://schemas.microsoft.com/office/powerpoint/2010/main" val="334378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4" descr="A wooden house with a fence&#10;&#10;AI-generated content may be incorrect.">
            <a:extLst>
              <a:ext uri="{FF2B5EF4-FFF2-40B4-BE49-F238E27FC236}">
                <a16:creationId xmlns:a16="http://schemas.microsoft.com/office/drawing/2014/main" id="{0955DBA0-4C83-5786-DB1B-92854C9E5C00}"/>
              </a:ext>
            </a:extLst>
          </p:cNvPr>
          <p:cNvPicPr>
            <a:picLocks noChangeAspect="1"/>
          </p:cNvPicPr>
          <p:nvPr/>
        </p:nvPicPr>
        <p:blipFill rotWithShape="1">
          <a:blip r:embed="rId2">
            <a:extLst>
              <a:ext uri="{28A0092B-C50C-407E-A947-70E740481C1C}">
                <a14:useLocalDpi xmlns:a14="http://schemas.microsoft.com/office/drawing/2010/main" val="0"/>
              </a:ext>
            </a:extLst>
          </a:blip>
          <a:srcRect t="517" b="517"/>
          <a:stretch/>
        </p:blipFill>
        <p:spPr>
          <a:xfrm>
            <a:off x="-37984" y="6186258"/>
            <a:ext cx="4340861" cy="4743304"/>
          </a:xfrm>
          <a:prstGeom prst="rect">
            <a:avLst/>
          </a:prstGeom>
          <a:solidFill>
            <a:schemeClr val="bg1">
              <a:lumMod val="95000"/>
            </a:schemeClr>
          </a:solidFill>
        </p:spPr>
      </p:pic>
      <p:sp>
        <p:nvSpPr>
          <p:cNvPr id="4" name="TextBox 3">
            <a:extLst>
              <a:ext uri="{FF2B5EF4-FFF2-40B4-BE49-F238E27FC236}">
                <a16:creationId xmlns:a16="http://schemas.microsoft.com/office/drawing/2014/main" id="{7F284A12-3093-496B-A53C-864B020210BC}"/>
              </a:ext>
            </a:extLst>
          </p:cNvPr>
          <p:cNvSpPr txBox="1"/>
          <p:nvPr/>
        </p:nvSpPr>
        <p:spPr>
          <a:xfrm>
            <a:off x="5652076" y="10429584"/>
            <a:ext cx="2159000" cy="461665"/>
          </a:xfrm>
          <a:prstGeom prst="rect">
            <a:avLst/>
          </a:prstGeom>
          <a:noFill/>
        </p:spPr>
        <p:txBody>
          <a:bodyPr wrap="square" rtlCol="0">
            <a:spAutoFit/>
          </a:bodyPr>
          <a:lstStyle/>
          <a:p>
            <a:r>
              <a:rPr lang="nl" sz="2400" b="1">
                <a:solidFill>
                  <a:schemeClr val="bg1"/>
                </a:solidFill>
              </a:rPr>
              <a:t>Italië</a:t>
            </a:r>
          </a:p>
        </p:txBody>
      </p:sp>
      <p:sp>
        <p:nvSpPr>
          <p:cNvPr id="5" name="TextBox 4">
            <a:extLst>
              <a:ext uri="{FF2B5EF4-FFF2-40B4-BE49-F238E27FC236}">
                <a16:creationId xmlns:a16="http://schemas.microsoft.com/office/drawing/2014/main" id="{6162B2FF-DD0C-4E78-9FF9-3A19B15D50BA}"/>
              </a:ext>
            </a:extLst>
          </p:cNvPr>
          <p:cNvSpPr txBox="1"/>
          <p:nvPr/>
        </p:nvSpPr>
        <p:spPr>
          <a:xfrm>
            <a:off x="1419856" y="10429585"/>
            <a:ext cx="2087414" cy="461665"/>
          </a:xfrm>
          <a:prstGeom prst="rect">
            <a:avLst/>
          </a:prstGeom>
          <a:noFill/>
        </p:spPr>
        <p:txBody>
          <a:bodyPr wrap="square" rtlCol="0">
            <a:spAutoFit/>
          </a:bodyPr>
          <a:lstStyle/>
          <a:p>
            <a:r>
              <a:rPr lang="nl" sz="2400" b="1">
                <a:solidFill>
                  <a:schemeClr val="bg1"/>
                </a:solidFill>
              </a:rPr>
              <a:t>Slovenië</a:t>
            </a:r>
          </a:p>
        </p:txBody>
      </p:sp>
      <p:sp>
        <p:nvSpPr>
          <p:cNvPr id="6" name="TextBox 5">
            <a:extLst>
              <a:ext uri="{FF2B5EF4-FFF2-40B4-BE49-F238E27FC236}">
                <a16:creationId xmlns:a16="http://schemas.microsoft.com/office/drawing/2014/main" id="{C6E4D344-E6CD-43F7-BA40-9956FDF8E47B}"/>
              </a:ext>
            </a:extLst>
          </p:cNvPr>
          <p:cNvSpPr txBox="1"/>
          <p:nvPr/>
        </p:nvSpPr>
        <p:spPr>
          <a:xfrm>
            <a:off x="1712188" y="3248428"/>
            <a:ext cx="1955800" cy="461665"/>
          </a:xfrm>
          <a:prstGeom prst="rect">
            <a:avLst/>
          </a:prstGeom>
          <a:noFill/>
        </p:spPr>
        <p:txBody>
          <a:bodyPr wrap="square" rtlCol="0">
            <a:spAutoFit/>
          </a:bodyPr>
          <a:lstStyle/>
          <a:p>
            <a:r>
              <a:rPr lang="nl" sz="2400" b="1">
                <a:solidFill>
                  <a:schemeClr val="bg1"/>
                </a:solidFill>
              </a:rPr>
              <a:t>IJsland</a:t>
            </a:r>
          </a:p>
        </p:txBody>
      </p:sp>
      <p:pic>
        <p:nvPicPr>
          <p:cNvPr id="3" name="Picture 2">
            <a:extLst>
              <a:ext uri="{FF2B5EF4-FFF2-40B4-BE49-F238E27FC236}">
                <a16:creationId xmlns:a16="http://schemas.microsoft.com/office/drawing/2014/main" id="{AAB4ED33-8035-4F1B-B16E-643D78006858}"/>
              </a:ext>
            </a:extLst>
          </p:cNvPr>
          <p:cNvPicPr>
            <a:picLocks noChangeAspect="1"/>
          </p:cNvPicPr>
          <p:nvPr/>
        </p:nvPicPr>
        <p:blipFill>
          <a:blip r:embed="rId3"/>
          <a:stretch>
            <a:fillRect/>
          </a:stretch>
        </p:blipFill>
        <p:spPr>
          <a:xfrm>
            <a:off x="4202136" y="5091011"/>
            <a:ext cx="3584713" cy="5834888"/>
          </a:xfrm>
          <a:prstGeom prst="rect">
            <a:avLst/>
          </a:prstGeom>
        </p:spPr>
      </p:pic>
      <p:pic>
        <p:nvPicPr>
          <p:cNvPr id="26" name="Picture Placeholder 10">
            <a:extLst>
              <a:ext uri="{FF2B5EF4-FFF2-40B4-BE49-F238E27FC236}">
                <a16:creationId xmlns:a16="http://schemas.microsoft.com/office/drawing/2014/main" id="{0DD36583-6BF3-A35F-2011-68F7EBB4736B}"/>
              </a:ext>
            </a:extLst>
          </p:cNvPr>
          <p:cNvPicPr>
            <a:picLocks noChangeAspect="1"/>
          </p:cNvPicPr>
          <p:nvPr/>
        </p:nvPicPr>
        <p:blipFill>
          <a:blip r:embed="rId4">
            <a:extLst>
              <a:ext uri="{28A0092B-C50C-407E-A947-70E740481C1C}">
                <a14:useLocalDpi xmlns:a14="http://schemas.microsoft.com/office/drawing/2010/main" val="0"/>
              </a:ext>
            </a:extLst>
          </a:blip>
          <a:srcRect l="5136" r="5136"/>
          <a:stretch/>
        </p:blipFill>
        <p:spPr>
          <a:xfrm>
            <a:off x="-5612" y="16460"/>
            <a:ext cx="4311789" cy="3782538"/>
          </a:xfrm>
          <a:prstGeom prst="rect">
            <a:avLst/>
          </a:prstGeom>
          <a:solidFill>
            <a:schemeClr val="bg1">
              <a:lumMod val="95000"/>
            </a:schemeClr>
          </a:solidFill>
        </p:spPr>
      </p:pic>
      <p:sp>
        <p:nvSpPr>
          <p:cNvPr id="7" name="TextBox 6">
            <a:extLst>
              <a:ext uri="{FF2B5EF4-FFF2-40B4-BE49-F238E27FC236}">
                <a16:creationId xmlns:a16="http://schemas.microsoft.com/office/drawing/2014/main" id="{80E08893-80AE-4B6F-A385-659D8A07EB87}"/>
              </a:ext>
            </a:extLst>
          </p:cNvPr>
          <p:cNvSpPr txBox="1"/>
          <p:nvPr/>
        </p:nvSpPr>
        <p:spPr>
          <a:xfrm>
            <a:off x="1463562" y="3224470"/>
            <a:ext cx="2705462" cy="461665"/>
          </a:xfrm>
          <a:prstGeom prst="rect">
            <a:avLst/>
          </a:prstGeom>
          <a:noFill/>
        </p:spPr>
        <p:txBody>
          <a:bodyPr wrap="square" rtlCol="0">
            <a:spAutoFit/>
          </a:bodyPr>
          <a:lstStyle/>
          <a:p>
            <a:r>
              <a:rPr lang="nl" sz="2400" b="1">
                <a:solidFill>
                  <a:schemeClr val="bg1"/>
                </a:solidFill>
              </a:rPr>
              <a:t>IJsland</a:t>
            </a:r>
          </a:p>
        </p:txBody>
      </p:sp>
      <p:sp>
        <p:nvSpPr>
          <p:cNvPr id="8" name="TextBox 7">
            <a:extLst>
              <a:ext uri="{FF2B5EF4-FFF2-40B4-BE49-F238E27FC236}">
                <a16:creationId xmlns:a16="http://schemas.microsoft.com/office/drawing/2014/main" id="{5EBC408A-3AE7-493E-81C5-ED5055269F49}"/>
              </a:ext>
            </a:extLst>
          </p:cNvPr>
          <p:cNvSpPr txBox="1"/>
          <p:nvPr/>
        </p:nvSpPr>
        <p:spPr>
          <a:xfrm>
            <a:off x="1732384" y="6117024"/>
            <a:ext cx="2468114" cy="461665"/>
          </a:xfrm>
          <a:prstGeom prst="rect">
            <a:avLst/>
          </a:prstGeom>
          <a:noFill/>
        </p:spPr>
        <p:txBody>
          <a:bodyPr wrap="square" lIns="91440" tIns="45720" rIns="91440" bIns="45720" rtlCol="0" anchor="t">
            <a:spAutoFit/>
          </a:bodyPr>
          <a:lstStyle/>
          <a:p>
            <a:r>
              <a:rPr lang="nl" sz="2400" b="1">
                <a:solidFill>
                  <a:schemeClr val="bg1"/>
                </a:solidFill>
                <a:ea typeface="Calibri"/>
                <a:cs typeface="Calibri"/>
              </a:rPr>
              <a:t>Slovenië</a:t>
            </a:r>
          </a:p>
        </p:txBody>
      </p:sp>
      <p:sp>
        <p:nvSpPr>
          <p:cNvPr id="11" name="TextBox 10">
            <a:extLst>
              <a:ext uri="{FF2B5EF4-FFF2-40B4-BE49-F238E27FC236}">
                <a16:creationId xmlns:a16="http://schemas.microsoft.com/office/drawing/2014/main" id="{2D159683-7480-49F6-893C-421EE7AA5C30}"/>
              </a:ext>
            </a:extLst>
          </p:cNvPr>
          <p:cNvSpPr txBox="1"/>
          <p:nvPr/>
        </p:nvSpPr>
        <p:spPr>
          <a:xfrm>
            <a:off x="4653966" y="6798599"/>
            <a:ext cx="2280412" cy="461665"/>
          </a:xfrm>
          <a:prstGeom prst="rect">
            <a:avLst/>
          </a:prstGeom>
          <a:noFill/>
        </p:spPr>
        <p:txBody>
          <a:bodyPr wrap="square" lIns="91440" tIns="45720" rIns="91440" bIns="45720" rtlCol="0" anchor="t">
            <a:spAutoFit/>
          </a:bodyPr>
          <a:lstStyle/>
          <a:p>
            <a:r>
              <a:rPr lang="nl" sz="2400" b="1">
                <a:solidFill>
                  <a:schemeClr val="bg1"/>
                </a:solidFill>
              </a:rPr>
              <a:t>Nederland</a:t>
            </a:r>
            <a:endParaRPr lang="en-IE" sz="2400" b="1">
              <a:solidFill>
                <a:schemeClr val="bg1"/>
              </a:solidFill>
              <a:ea typeface="Calibri"/>
              <a:cs typeface="Calibri"/>
            </a:endParaRPr>
          </a:p>
        </p:txBody>
      </p:sp>
      <p:sp>
        <p:nvSpPr>
          <p:cNvPr id="12" name="TextBox 11">
            <a:extLst>
              <a:ext uri="{FF2B5EF4-FFF2-40B4-BE49-F238E27FC236}">
                <a16:creationId xmlns:a16="http://schemas.microsoft.com/office/drawing/2014/main" id="{FCBBDADF-988B-A3B0-555F-E8B83AD1345F}"/>
              </a:ext>
            </a:extLst>
          </p:cNvPr>
          <p:cNvSpPr txBox="1"/>
          <p:nvPr/>
        </p:nvSpPr>
        <p:spPr>
          <a:xfrm flipH="1">
            <a:off x="5641458" y="3197145"/>
            <a:ext cx="1596347" cy="461665"/>
          </a:xfrm>
          <a:prstGeom prst="rect">
            <a:avLst/>
          </a:prstGeom>
          <a:noFill/>
        </p:spPr>
        <p:txBody>
          <a:bodyPr wrap="square" lIns="91440" tIns="45720" rIns="91440" bIns="45720" rtlCol="0" anchor="t">
            <a:spAutoFit/>
          </a:bodyPr>
          <a:lstStyle/>
          <a:p>
            <a:r>
              <a:rPr lang="nl" sz="2400" b="1">
                <a:solidFill>
                  <a:schemeClr val="bg1"/>
                </a:solidFill>
                <a:ea typeface="Calibri"/>
                <a:cs typeface="Calibri"/>
              </a:rPr>
              <a:t>Ierland</a:t>
            </a:r>
          </a:p>
        </p:txBody>
      </p:sp>
      <p:pic>
        <p:nvPicPr>
          <p:cNvPr id="10" name="Picture 9" descr="A tower on a grassy hill with water in the background&#10;&#10;AI-generated content may be incorrect.">
            <a:extLst>
              <a:ext uri="{FF2B5EF4-FFF2-40B4-BE49-F238E27FC236}">
                <a16:creationId xmlns:a16="http://schemas.microsoft.com/office/drawing/2014/main" id="{5AAAA7E4-BA36-9089-229A-C8291472ED93}"/>
              </a:ext>
            </a:extLst>
          </p:cNvPr>
          <p:cNvPicPr>
            <a:picLocks noChangeAspect="1"/>
          </p:cNvPicPr>
          <p:nvPr/>
        </p:nvPicPr>
        <p:blipFill>
          <a:blip r:embed="rId5"/>
          <a:stretch>
            <a:fillRect/>
          </a:stretch>
        </p:blipFill>
        <p:spPr>
          <a:xfrm>
            <a:off x="4205085" y="24519"/>
            <a:ext cx="3581654" cy="5081403"/>
          </a:xfrm>
          <a:prstGeom prst="rect">
            <a:avLst/>
          </a:prstGeom>
        </p:spPr>
      </p:pic>
      <p:sp>
        <p:nvSpPr>
          <p:cNvPr id="13" name="TextBox 12">
            <a:extLst>
              <a:ext uri="{FF2B5EF4-FFF2-40B4-BE49-F238E27FC236}">
                <a16:creationId xmlns:a16="http://schemas.microsoft.com/office/drawing/2014/main" id="{73C52CEA-00D5-B03D-9CA0-7062D9951B83}"/>
              </a:ext>
            </a:extLst>
          </p:cNvPr>
          <p:cNvSpPr txBox="1"/>
          <p:nvPr/>
        </p:nvSpPr>
        <p:spPr>
          <a:xfrm>
            <a:off x="5018231" y="2807595"/>
            <a:ext cx="1916879" cy="1938992"/>
          </a:xfrm>
          <a:prstGeom prst="rect">
            <a:avLst/>
          </a:prstGeom>
          <a:noFill/>
        </p:spPr>
        <p:txBody>
          <a:bodyPr wrap="square" lIns="91440" tIns="45720" rIns="91440" bIns="45720" rtlCol="0" anchor="t">
            <a:spAutoFit/>
          </a:bodyPr>
          <a:lstStyle/>
          <a:p>
            <a:r>
              <a:rPr lang="nl" sz="2400" b="1">
                <a:solidFill>
                  <a:schemeClr val="bg1"/>
                </a:solidFill>
              </a:rPr>
              <a:t>       </a:t>
            </a:r>
          </a:p>
          <a:p>
            <a:endParaRPr lang="en-IE" sz="2400" b="1">
              <a:solidFill>
                <a:schemeClr val="bg1"/>
              </a:solidFill>
            </a:endParaRPr>
          </a:p>
          <a:p>
            <a:endParaRPr lang="en-IE" sz="2400" b="1">
              <a:solidFill>
                <a:schemeClr val="bg1"/>
              </a:solidFill>
            </a:endParaRPr>
          </a:p>
          <a:p>
            <a:endParaRPr lang="en-IE" sz="2400" b="1">
              <a:solidFill>
                <a:schemeClr val="bg1"/>
              </a:solidFill>
            </a:endParaRPr>
          </a:p>
          <a:p>
            <a:r>
              <a:rPr lang="nl" sz="2400" b="1">
                <a:solidFill>
                  <a:schemeClr val="bg1"/>
                </a:solidFill>
              </a:rPr>
              <a:t>Ierland</a:t>
            </a:r>
            <a:endParaRPr lang="en-IE" sz="2400" b="1">
              <a:solidFill>
                <a:schemeClr val="bg1"/>
              </a:solidFill>
              <a:ea typeface="Calibri"/>
              <a:cs typeface="Calibri"/>
            </a:endParaRPr>
          </a:p>
        </p:txBody>
      </p:sp>
      <p:pic>
        <p:nvPicPr>
          <p:cNvPr id="14" name="Picture 13" descr="A room with a bed and tub&#10;&#10;AI-generated content may be incorrect.">
            <a:extLst>
              <a:ext uri="{FF2B5EF4-FFF2-40B4-BE49-F238E27FC236}">
                <a16:creationId xmlns:a16="http://schemas.microsoft.com/office/drawing/2014/main" id="{789C77E8-68B1-EFC8-8C89-33CA3A8EBDD3}"/>
              </a:ext>
            </a:extLst>
          </p:cNvPr>
          <p:cNvPicPr>
            <a:picLocks noChangeAspect="1"/>
          </p:cNvPicPr>
          <p:nvPr/>
        </p:nvPicPr>
        <p:blipFill>
          <a:blip r:embed="rId6"/>
          <a:stretch>
            <a:fillRect/>
          </a:stretch>
        </p:blipFill>
        <p:spPr>
          <a:xfrm>
            <a:off x="-11610" y="3693081"/>
            <a:ext cx="4244885" cy="3104175"/>
          </a:xfrm>
          <a:prstGeom prst="rect">
            <a:avLst/>
          </a:prstGeom>
        </p:spPr>
      </p:pic>
      <p:sp>
        <p:nvSpPr>
          <p:cNvPr id="16" name="TextBox 15">
            <a:extLst>
              <a:ext uri="{FF2B5EF4-FFF2-40B4-BE49-F238E27FC236}">
                <a16:creationId xmlns:a16="http://schemas.microsoft.com/office/drawing/2014/main" id="{FC6370C5-DBDE-CB81-FF1B-8AB72A2917C9}"/>
              </a:ext>
            </a:extLst>
          </p:cNvPr>
          <p:cNvSpPr txBox="1"/>
          <p:nvPr/>
        </p:nvSpPr>
        <p:spPr>
          <a:xfrm>
            <a:off x="1494305" y="6157218"/>
            <a:ext cx="2163088" cy="461665"/>
          </a:xfrm>
          <a:prstGeom prst="rect">
            <a:avLst/>
          </a:prstGeom>
          <a:noFill/>
        </p:spPr>
        <p:txBody>
          <a:bodyPr wrap="square" lIns="91440" tIns="45720" rIns="91440" bIns="45720" rtlCol="0" anchor="t">
            <a:spAutoFit/>
          </a:bodyPr>
          <a:lstStyle/>
          <a:p>
            <a:r>
              <a:rPr lang="nl" sz="2400" b="1">
                <a:solidFill>
                  <a:schemeClr val="bg1"/>
                </a:solidFill>
                <a:ea typeface="Calibri"/>
                <a:cs typeface="Calibri"/>
              </a:rPr>
              <a:t>Italië</a:t>
            </a:r>
          </a:p>
        </p:txBody>
      </p:sp>
    </p:spTree>
    <p:extLst>
      <p:ext uri="{BB962C8B-B14F-4D97-AF65-F5344CB8AC3E}">
        <p14:creationId xmlns:p14="http://schemas.microsoft.com/office/powerpoint/2010/main" val="426131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27">
            <a:extLst>
              <a:ext uri="{FF2B5EF4-FFF2-40B4-BE49-F238E27FC236}">
                <a16:creationId xmlns:a16="http://schemas.microsoft.com/office/drawing/2014/main" id="{21983BDA-2B42-FD6B-E1FB-9855826610B9}"/>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46470FBB-E4A5-F257-3DF0-35552AE21F8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069" r="7069"/>
          <a:stretch/>
        </p:blipFill>
        <p:spPr/>
      </p:pic>
      <p:sp>
        <p:nvSpPr>
          <p:cNvPr id="3" name="Text Placeholder 2">
            <a:extLst>
              <a:ext uri="{FF2B5EF4-FFF2-40B4-BE49-F238E27FC236}">
                <a16:creationId xmlns:a16="http://schemas.microsoft.com/office/drawing/2014/main" id="{0A6B504A-577C-B621-01A9-D9A801BFB41A}"/>
              </a:ext>
            </a:extLst>
          </p:cNvPr>
          <p:cNvSpPr>
            <a:spLocks noGrp="1"/>
          </p:cNvSpPr>
          <p:nvPr>
            <p:ph type="body" sz="quarter" idx="14"/>
          </p:nvPr>
        </p:nvSpPr>
        <p:spPr/>
        <p:txBody>
          <a:bodyPr/>
          <a:lstStyle/>
          <a:p>
            <a:r>
              <a:rPr lang="nl"/>
              <a:t>02</a:t>
            </a:r>
          </a:p>
        </p:txBody>
      </p:sp>
      <p:sp>
        <p:nvSpPr>
          <p:cNvPr id="4" name="Text Placeholder 3">
            <a:extLst>
              <a:ext uri="{FF2B5EF4-FFF2-40B4-BE49-F238E27FC236}">
                <a16:creationId xmlns:a16="http://schemas.microsoft.com/office/drawing/2014/main" id="{0029D07B-9989-73FE-3574-E2CC77EBF365}"/>
              </a:ext>
            </a:extLst>
          </p:cNvPr>
          <p:cNvSpPr>
            <a:spLocks noGrp="1"/>
          </p:cNvSpPr>
          <p:nvPr>
            <p:ph type="body" sz="quarter" idx="15"/>
          </p:nvPr>
        </p:nvSpPr>
        <p:spPr>
          <a:xfrm>
            <a:off x="1939415" y="2620399"/>
            <a:ext cx="3587928" cy="2002900"/>
          </a:xfrm>
        </p:spPr>
        <p:txBody>
          <a:bodyPr/>
          <a:lstStyle/>
          <a:p>
            <a:r>
              <a:rPr lang="nl" sz="4800" b="1"/>
              <a:t>Algemene informatie voor trainers</a:t>
            </a:r>
          </a:p>
        </p:txBody>
      </p:sp>
      <p:sp>
        <p:nvSpPr>
          <p:cNvPr id="5" name="Text Placeholder 4">
            <a:extLst>
              <a:ext uri="{FF2B5EF4-FFF2-40B4-BE49-F238E27FC236}">
                <a16:creationId xmlns:a16="http://schemas.microsoft.com/office/drawing/2014/main" id="{862D4CA2-997B-D2EA-E559-38584B6AC922}"/>
              </a:ext>
            </a:extLst>
          </p:cNvPr>
          <p:cNvSpPr>
            <a:spLocks noGrp="1"/>
          </p:cNvSpPr>
          <p:nvPr>
            <p:ph type="body" sz="quarter" idx="66"/>
          </p:nvPr>
        </p:nvSpPr>
        <p:spPr/>
        <p:txBody>
          <a:bodyPr/>
          <a:lstStyle/>
          <a:p>
            <a:r>
              <a:rPr lang="nl"/>
              <a:t>Foto: Fossatun Pods &amp; Cottages, IJsland</a:t>
            </a:r>
          </a:p>
        </p:txBody>
      </p:sp>
    </p:spTree>
    <p:extLst>
      <p:ext uri="{BB962C8B-B14F-4D97-AF65-F5344CB8AC3E}">
        <p14:creationId xmlns:p14="http://schemas.microsoft.com/office/powerpoint/2010/main" val="143663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A0E33214-8A96-007D-C25C-DAA97C631E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60A752-14FC-E7A5-E4C8-CAB1FC8220BC}"/>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i="0" u="none" strike="noStrike" kern="0" cap="none" spc="0" normalizeH="0" baseline="0" noProof="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a:ln>
                <a:noFill/>
              </a:ln>
              <a:solidFill>
                <a:srgbClr val="151D24"/>
              </a:solidFill>
              <a:effectLst/>
              <a:uLnTx/>
              <a:uFillTx/>
              <a:latin typeface="Calibri"/>
              <a:ea typeface="Calibri"/>
              <a:cs typeface="Calibri"/>
            </a:endParaRPr>
          </a:p>
          <a:p>
            <a:endParaRPr lang="en-IE"/>
          </a:p>
          <a:p>
            <a:endParaRPr lang="en-IE">
              <a:ea typeface="Calibri"/>
            </a:endParaRPr>
          </a:p>
        </p:txBody>
      </p:sp>
      <p:sp>
        <p:nvSpPr>
          <p:cNvPr id="327" name="Google Shape;327;p13">
            <a:extLst>
              <a:ext uri="{FF2B5EF4-FFF2-40B4-BE49-F238E27FC236}">
                <a16:creationId xmlns:a16="http://schemas.microsoft.com/office/drawing/2014/main" id="{C1D31932-ACDD-0915-AA1B-A935B5368BDF}"/>
              </a:ext>
            </a:extLst>
          </p:cNvPr>
          <p:cNvSpPr txBox="1">
            <a:spLocks noGrp="1"/>
          </p:cNvSpPr>
          <p:nvPr>
            <p:ph type="body" sz="quarter" idx="18"/>
          </p:nvPr>
        </p:nvSpPr>
        <p:spPr>
          <a:xfrm>
            <a:off x="275466" y="2134197"/>
            <a:ext cx="3834070" cy="935796"/>
          </a:xfrm>
          <a:prstGeom prst="rect">
            <a:avLst/>
          </a:prstGeom>
          <a:noFill/>
          <a:ln>
            <a:noFill/>
          </a:ln>
        </p:spPr>
        <p:txBody>
          <a:bodyPr spcFirstLastPara="1" vert="horz" wrap="square" lIns="93271" tIns="46623" rIns="93271" bIns="46623" rtlCol="0" anchor="t" anchorCtr="0">
            <a:noAutofit/>
          </a:bodyPr>
          <a:lstStyle/>
          <a:p>
            <a:r>
              <a:rPr lang="nl" sz="2900" b="1">
                <a:solidFill>
                  <a:schemeClr val="bg2"/>
                </a:solidFill>
                <a:latin typeface="Calibri"/>
                <a:ea typeface="Calibri"/>
                <a:cs typeface="Calibri"/>
              </a:rPr>
              <a:t>Over het projectcurriculum</a:t>
            </a:r>
            <a:r>
              <a:rPr lang="nl" sz="2900" b="1">
                <a:solidFill>
                  <a:srgbClr val="305C6F"/>
                </a:solidFill>
                <a:latin typeface="Calibri"/>
                <a:ea typeface="Calibri"/>
                <a:cs typeface="Calibri"/>
              </a:rPr>
              <a:t> </a:t>
            </a:r>
            <a:endParaRPr lang="en-GB" sz="2900" b="1">
              <a:solidFill>
                <a:srgbClr val="305C6F"/>
              </a:solidFill>
              <a:ea typeface="Calibri"/>
            </a:endParaRPr>
          </a:p>
        </p:txBody>
      </p:sp>
      <p:sp>
        <p:nvSpPr>
          <p:cNvPr id="329" name="Google Shape;329;p13">
            <a:extLst>
              <a:ext uri="{FF2B5EF4-FFF2-40B4-BE49-F238E27FC236}">
                <a16:creationId xmlns:a16="http://schemas.microsoft.com/office/drawing/2014/main" id="{1E10FF26-6296-CBF6-B4D6-39A1621D2B5D}"/>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nl" sz="3200"/>
              <a:t>Algemene informatie</a:t>
            </a:r>
          </a:p>
        </p:txBody>
      </p:sp>
      <p:sp>
        <p:nvSpPr>
          <p:cNvPr id="328" name="Google Shape;328;p13">
            <a:extLst>
              <a:ext uri="{FF2B5EF4-FFF2-40B4-BE49-F238E27FC236}">
                <a16:creationId xmlns:a16="http://schemas.microsoft.com/office/drawing/2014/main" id="{CBF34169-C31F-1D8D-185F-49EF44195395}"/>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pPr/>
              <a:t>9</a:t>
            </a:fld>
            <a:endParaRPr/>
          </a:p>
        </p:txBody>
      </p:sp>
      <p:sp>
        <p:nvSpPr>
          <p:cNvPr id="3" name="TextBox 2">
            <a:extLst>
              <a:ext uri="{FF2B5EF4-FFF2-40B4-BE49-F238E27FC236}">
                <a16:creationId xmlns:a16="http://schemas.microsoft.com/office/drawing/2014/main" id="{D1733BD3-28DA-1D1E-1151-02D2001D19B7}"/>
              </a:ext>
            </a:extLst>
          </p:cNvPr>
          <p:cNvSpPr txBox="1"/>
          <p:nvPr/>
        </p:nvSpPr>
        <p:spPr>
          <a:xfrm>
            <a:off x="130629" y="3323771"/>
            <a:ext cx="7482119" cy="8344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 sz="1400" b="1" dirty="0">
                <a:latin typeface="Calibri"/>
                <a:ea typeface="Calibri"/>
                <a:cs typeface="Calibri"/>
              </a:rPr>
              <a:t>Het curriculum van het Epic Stays-project </a:t>
            </a:r>
            <a:r>
              <a:rPr lang="nl" sz="1400" dirty="0">
                <a:latin typeface="Calibri"/>
                <a:ea typeface="Calibri"/>
                <a:cs typeface="Calibri"/>
              </a:rPr>
              <a:t>is ontwikkeld in lijn met het EntreComp -raamwerk, dat staat voor het competentiekader voor ondernemerschap.</a:t>
            </a:r>
          </a:p>
          <a:p>
            <a:endParaRPr lang="en-US" sz="1400" dirty="0">
              <a:solidFill>
                <a:srgbClr val="000000"/>
              </a:solidFill>
              <a:latin typeface="Calibri"/>
              <a:ea typeface="Calibri"/>
              <a:cs typeface="Calibri"/>
            </a:endParaRPr>
          </a:p>
          <a:p>
            <a:r>
              <a:rPr lang="nl" sz="1400" dirty="0">
                <a:solidFill>
                  <a:srgbClr val="000000"/>
                </a:solidFill>
                <a:latin typeface="Calibri"/>
                <a:ea typeface="Calibri"/>
                <a:cs typeface="Calibri"/>
              </a:rPr>
              <a:t>Dit lesprogramma is ontworpen om individuen, docenten en toeristische bedrijven te informeren. Het Epic Stays-lesprogramma en het gratis te downloaden materiaal zijn beschikbaar in een open access-formaat, zodat docenten, trainers en lokale gemeenschappen het kunnen overnemen en gebruiken.</a:t>
            </a:r>
          </a:p>
          <a:p>
            <a:endParaRPr lang="en-US" sz="1400" dirty="0">
              <a:solidFill>
                <a:srgbClr val="000000"/>
              </a:solidFill>
              <a:latin typeface="Calibri"/>
              <a:ea typeface="Calibri"/>
              <a:cs typeface="Calibri"/>
            </a:endParaRPr>
          </a:p>
          <a:p>
            <a:r>
              <a:rPr lang="nl" sz="1400" b="1" dirty="0">
                <a:solidFill>
                  <a:srgbClr val="000000"/>
                </a:solidFill>
                <a:latin typeface="Calibri"/>
                <a:ea typeface="Calibri"/>
                <a:cs typeface="Calibri"/>
              </a:rPr>
              <a:t>HOE PROFITEERT U ERVAN?</a:t>
            </a:r>
          </a:p>
          <a:p>
            <a:endParaRPr lang="en-US" sz="1400" dirty="0">
              <a:solidFill>
                <a:srgbClr val="000000"/>
              </a:solidFill>
              <a:latin typeface="Calibri"/>
              <a:ea typeface="Calibri"/>
              <a:cs typeface="Calibri"/>
            </a:endParaRPr>
          </a:p>
          <a:p>
            <a:r>
              <a:rPr lang="nl" sz="1400" dirty="0">
                <a:solidFill>
                  <a:srgbClr val="000000"/>
                </a:solidFill>
                <a:latin typeface="Calibri"/>
                <a:ea typeface="Calibri"/>
                <a:cs typeface="Calibri"/>
              </a:rPr>
              <a:t>Deze hulpmiddelen ondersteunen uw professionele ontwikkeling als docent of trainer door uw kennis en vaardigheden op het gebied van alternatieve toeristische accommodaties uit te breiden. Ze kunnen ook worden gebruikt om het onderwijs, zakelijke activiteiten en toeristische praktijken te verrijken.</a:t>
            </a:r>
          </a:p>
          <a:p>
            <a:r>
              <a:rPr lang="nl" sz="1400" dirty="0">
                <a:solidFill>
                  <a:srgbClr val="000000"/>
                </a:solidFill>
                <a:latin typeface="Calibri"/>
                <a:ea typeface="Calibri"/>
                <a:cs typeface="Calibri"/>
              </a:rPr>
              <a:t> </a:t>
            </a:r>
          </a:p>
          <a:p>
            <a:r>
              <a:rPr lang="nl" sz="1400" b="1" dirty="0">
                <a:solidFill>
                  <a:srgbClr val="000000"/>
                </a:solidFill>
                <a:latin typeface="Calibri"/>
                <a:ea typeface="Calibri"/>
                <a:cs typeface="Calibri"/>
              </a:rPr>
              <a:t>WAARUIT BESTAAN ZE?</a:t>
            </a:r>
          </a:p>
          <a:p>
            <a:endParaRPr lang="en-US" sz="1400" b="1" dirty="0">
              <a:latin typeface="Calibri"/>
              <a:ea typeface="Calibri"/>
              <a:cs typeface="Calibri"/>
            </a:endParaRPr>
          </a:p>
          <a:p>
            <a:r>
              <a:rPr lang="nl" sz="1400" dirty="0">
                <a:latin typeface="Calibri"/>
                <a:ea typeface="Calibri"/>
                <a:cs typeface="Calibri"/>
              </a:rPr>
              <a:t>Deze bronnen worden aangeboden als een verzameling multimediamateriaal, waaronder PowerPoint-presentaties, documenten en interactieve opdrachten, en zijn georganiseerd in acht modules.</a:t>
            </a:r>
          </a:p>
          <a:p>
            <a:endParaRPr lang="en-US" sz="1400" b="1" dirty="0">
              <a:solidFill>
                <a:srgbClr val="000000"/>
              </a:solidFill>
              <a:latin typeface="Calibri"/>
              <a:ea typeface="Calibri"/>
              <a:cs typeface="Calibri"/>
            </a:endParaRPr>
          </a:p>
          <a:p>
            <a:r>
              <a:rPr lang="nl" sz="1400" b="1" dirty="0">
                <a:solidFill>
                  <a:srgbClr val="000000"/>
                </a:solidFill>
                <a:latin typeface="Calibri"/>
                <a:ea typeface="Calibri"/>
                <a:cs typeface="Calibri"/>
              </a:rPr>
              <a:t>INVLOED</a:t>
            </a:r>
          </a:p>
          <a:p>
            <a:endParaRPr lang="en-US" sz="1400" b="1" dirty="0">
              <a:latin typeface="Calibri"/>
              <a:ea typeface="Calibri"/>
              <a:cs typeface="Calibri"/>
            </a:endParaRPr>
          </a:p>
          <a:p>
            <a:r>
              <a:rPr lang="nl" sz="1400" dirty="0">
                <a:latin typeface="Calibri"/>
                <a:ea typeface="Calibri"/>
                <a:cs typeface="Calibri"/>
              </a:rPr>
              <a:t>De partners van Epic Stays zijn oprecht dankbaar voor de steun van de ERASMUS+-financiering, die ons in staat heeft gesteld een betekenisvolle impact te realiseren. We vinden het belangrijk om deze visie met u te delen. </a:t>
            </a:r>
            <a:r>
              <a:rPr lang="nl" sz="1400" dirty="0">
                <a:solidFill>
                  <a:srgbClr val="000000"/>
                </a:solidFill>
                <a:latin typeface="Calibri"/>
                <a:ea typeface="Calibri"/>
                <a:cs typeface="Calibri"/>
              </a:rPr>
              <a:t>We streven ernaar het tekort aan toeristische accommodaties in heel Europa te overbruggen en de behoefte aan ontwikkeling en herstel van het plattelandstoerisme aan te pakken door middel van educatie, door:</a:t>
            </a:r>
          </a:p>
          <a:p>
            <a:endParaRPr lang="en-US" sz="1400" dirty="0">
              <a:latin typeface="Calibri"/>
              <a:ea typeface="Calibri"/>
              <a:cs typeface="Calibri"/>
            </a:endParaRPr>
          </a:p>
          <a:p>
            <a:pPr marL="457200" indent="-228600"/>
            <a:r>
              <a:rPr lang="nl" sz="1400" b="1" dirty="0">
                <a:solidFill>
                  <a:srgbClr val="000000"/>
                </a:solidFill>
                <a:latin typeface="Calibri"/>
                <a:ea typeface="Calibri"/>
                <a:cs typeface="Calibri"/>
              </a:rPr>
              <a:t>Het versterken van toeristische accommodatiebedrijven in een nieuw tijdperk</a:t>
            </a:r>
          </a:p>
          <a:p>
            <a:pPr marL="457200" indent="-228600"/>
            <a:endParaRPr lang="en-US" sz="1400" b="1" dirty="0">
              <a:solidFill>
                <a:srgbClr val="000000"/>
              </a:solidFill>
              <a:latin typeface="Calibri"/>
              <a:ea typeface="Calibri"/>
              <a:cs typeface="Calibri"/>
            </a:endParaRPr>
          </a:p>
          <a:p>
            <a:pPr marL="457200" indent="-228600"/>
            <a:r>
              <a:rPr lang="nl" sz="1400" b="1" kern="0" dirty="0">
                <a:solidFill>
                  <a:srgbClr val="000000"/>
                </a:solidFill>
                <a:latin typeface="Calibri"/>
                <a:ea typeface="Calibri"/>
                <a:cs typeface="Calibri"/>
              </a:rPr>
              <a:t>Gemeenschappen nieuw leven inblazen door middel van toeristisch ondernemerschap en economische ontwikkeling.</a:t>
            </a:r>
          </a:p>
          <a:p>
            <a:pPr marL="457200" indent="-228600"/>
            <a:endParaRPr lang="en-US" sz="1400" b="1" kern="0" dirty="0">
              <a:solidFill>
                <a:srgbClr val="000000"/>
              </a:solidFill>
              <a:latin typeface="Calibri"/>
              <a:ea typeface="Calibri"/>
              <a:cs typeface="Calibri"/>
            </a:endParaRPr>
          </a:p>
          <a:p>
            <a:pPr indent="-228600"/>
            <a:r>
              <a:rPr lang="nl" sz="1400" b="1" kern="0" dirty="0">
                <a:solidFill>
                  <a:srgbClr val="000000"/>
                </a:solidFill>
                <a:latin typeface="Calibri"/>
                <a:ea typeface="Calibri"/>
                <a:cs typeface="Calibri"/>
              </a:rPr>
              <a:t>Inspelen op de behoeften van de 'nieuwe toerist' na Covid</a:t>
            </a:r>
          </a:p>
          <a:p>
            <a:pPr indent="457200"/>
            <a:endParaRPr lang="en-US" sz="1400" dirty="0">
              <a:latin typeface="Calibri"/>
              <a:ea typeface="Calibri"/>
              <a:cs typeface="Calibri"/>
            </a:endParaRPr>
          </a:p>
          <a:p>
            <a:pPr algn="ctr"/>
            <a:endParaRPr lang="en-US" dirty="0"/>
          </a:p>
        </p:txBody>
      </p:sp>
    </p:spTree>
    <p:extLst>
      <p:ext uri="{BB962C8B-B14F-4D97-AF65-F5344CB8AC3E}">
        <p14:creationId xmlns:p14="http://schemas.microsoft.com/office/powerpoint/2010/main" val="386906437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F9330-28B4-4C22-8CA5-E86C8CFF353D}">
  <ds:schemaRefs>
    <ds:schemaRef ds:uri="835803b3-5fd4-490d-9118-e08d8d43fc1e"/>
    <ds:schemaRef ds:uri="7b53bf8c-4569-44df-ad60-bb18397340c4"/>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BE0BC31D-DA3F-4AEF-ADB0-EBADBD48B388}"/>
</file>

<file path=customXml/itemProps3.xml><?xml version="1.0" encoding="utf-8"?>
<ds:datastoreItem xmlns:ds="http://schemas.openxmlformats.org/officeDocument/2006/customXml" ds:itemID="{342E36DB-039F-41EA-A31D-AA7F03A8A177}">
  <ds:schemaRefs>
    <ds:schemaRef ds:uri="http://schemas.microsoft.com/sharepoint/v3/contenttype/forms"/>
  </ds:schemaRefs>
</ds:datastoreItem>
</file>

<file path=docMetadata/LabelInfo.xml><?xml version="1.0" encoding="utf-8"?>
<clbl:labelList xmlns:clbl="http://schemas.microsoft.com/office/2020/mipLabelMetadata">
  <clbl:label id="{068b196a-2d57-407f-a70d-3c0571c3266a}" enabled="0" method="" siteId="{068b196a-2d57-407f-a70d-3c0571c3266a}" removed="1"/>
</clbl:labelList>
</file>

<file path=docProps/app.xml><?xml version="1.0" encoding="utf-8"?>
<Properties xmlns="http://schemas.openxmlformats.org/officeDocument/2006/extended-properties" xmlns:vt="http://schemas.openxmlformats.org/officeDocument/2006/docPropsVTypes">
  <Template/>
  <TotalTime>67</TotalTime>
  <Words>4390</Words>
  <Application>Microsoft Office PowerPoint</Application>
  <PresentationFormat>Custom</PresentationFormat>
  <Paragraphs>487</Paragraphs>
  <Slides>35</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Calibri</vt:lpstr>
      <vt:lpstr>Calibri Light</vt:lpstr>
      <vt:lpstr>Century Schoolbook</vt:lpstr>
      <vt:lpstr>Montserrat</vt:lpstr>
      <vt:lpstr>Open Sans</vt:lpstr>
      <vt:lpstr>OpenSans-Semibold</vt:lpstr>
      <vt:lpstr>Segoe UI</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Radu Mihailescu</cp:lastModifiedBy>
  <cp:revision>405</cp:revision>
  <cp:lastPrinted>2021-11-26T07:36:34Z</cp:lastPrinted>
  <dcterms:created xsi:type="dcterms:W3CDTF">2016-05-11T14:31:01Z</dcterms:created>
  <dcterms:modified xsi:type="dcterms:W3CDTF">2026-02-11T15:24:17Z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