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242800" cy="11525250"/>
  <p:notesSz cx="12242800" cy="11525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/>
    <p:restoredTop sz="94658"/>
  </p:normalViewPr>
  <p:slideViewPr>
    <p:cSldViewPr>
      <p:cViewPr varScale="1">
        <p:scale>
          <a:sx n="63" d="100"/>
          <a:sy n="63" d="100"/>
        </p:scale>
        <p:origin x="22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3572827"/>
            <a:ext cx="10406380" cy="2420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6454140"/>
            <a:ext cx="8569960" cy="288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2650807"/>
            <a:ext cx="5325618" cy="7606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5042" y="2650807"/>
            <a:ext cx="5325618" cy="7606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577255"/>
            <a:ext cx="6941184" cy="51943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006979"/>
            <a:ext cx="4831080" cy="4493260"/>
          </a:xfrm>
          <a:custGeom>
            <a:avLst/>
            <a:gdLst/>
            <a:ahLst/>
            <a:cxnLst/>
            <a:rect l="l" t="t" r="r" b="b"/>
            <a:pathLst>
              <a:path w="4831080" h="4493259">
                <a:moveTo>
                  <a:pt x="2857020" y="7999"/>
                </a:moveTo>
                <a:lnTo>
                  <a:pt x="172985" y="7999"/>
                </a:lnTo>
                <a:lnTo>
                  <a:pt x="172985" y="0"/>
                </a:lnTo>
                <a:lnTo>
                  <a:pt x="2552319" y="0"/>
                </a:lnTo>
                <a:lnTo>
                  <a:pt x="2552319" y="4570"/>
                </a:lnTo>
                <a:lnTo>
                  <a:pt x="2812396" y="4570"/>
                </a:lnTo>
                <a:lnTo>
                  <a:pt x="2815907" y="4767"/>
                </a:lnTo>
                <a:lnTo>
                  <a:pt x="2857020" y="7999"/>
                </a:lnTo>
                <a:close/>
              </a:path>
              <a:path w="4831080" h="4493259">
                <a:moveTo>
                  <a:pt x="2812396" y="4570"/>
                </a:moveTo>
                <a:lnTo>
                  <a:pt x="2552319" y="4570"/>
                </a:lnTo>
                <a:lnTo>
                  <a:pt x="2582697" y="1927"/>
                </a:lnTo>
                <a:lnTo>
                  <a:pt x="2613939" y="532"/>
                </a:lnTo>
                <a:lnTo>
                  <a:pt x="2615397" y="532"/>
                </a:lnTo>
                <a:lnTo>
                  <a:pt x="2647780" y="0"/>
                </a:lnTo>
                <a:lnTo>
                  <a:pt x="2673858" y="0"/>
                </a:lnTo>
                <a:lnTo>
                  <a:pt x="2721470" y="532"/>
                </a:lnTo>
                <a:lnTo>
                  <a:pt x="2768815" y="2126"/>
                </a:lnTo>
                <a:lnTo>
                  <a:pt x="2812396" y="4570"/>
                </a:lnTo>
                <a:close/>
              </a:path>
              <a:path w="4831080" h="4493259">
                <a:moveTo>
                  <a:pt x="0" y="4490034"/>
                </a:moveTo>
                <a:lnTo>
                  <a:pt x="0" y="2848"/>
                </a:lnTo>
                <a:lnTo>
                  <a:pt x="172985" y="7999"/>
                </a:lnTo>
                <a:lnTo>
                  <a:pt x="2857020" y="7999"/>
                </a:lnTo>
                <a:lnTo>
                  <a:pt x="2909239" y="13154"/>
                </a:lnTo>
                <a:lnTo>
                  <a:pt x="2955455" y="18876"/>
                </a:lnTo>
                <a:lnTo>
                  <a:pt x="3001378" y="25603"/>
                </a:lnTo>
                <a:lnTo>
                  <a:pt x="3046984" y="33326"/>
                </a:lnTo>
                <a:lnTo>
                  <a:pt x="3092246" y="42032"/>
                </a:lnTo>
                <a:lnTo>
                  <a:pt x="3137179" y="51710"/>
                </a:lnTo>
                <a:lnTo>
                  <a:pt x="3181769" y="62351"/>
                </a:lnTo>
                <a:lnTo>
                  <a:pt x="3225990" y="73941"/>
                </a:lnTo>
                <a:lnTo>
                  <a:pt x="3269843" y="86474"/>
                </a:lnTo>
                <a:lnTo>
                  <a:pt x="3313315" y="99934"/>
                </a:lnTo>
                <a:lnTo>
                  <a:pt x="3356394" y="114312"/>
                </a:lnTo>
                <a:lnTo>
                  <a:pt x="3399066" y="129598"/>
                </a:lnTo>
                <a:lnTo>
                  <a:pt x="3441344" y="145782"/>
                </a:lnTo>
                <a:lnTo>
                  <a:pt x="3483178" y="162849"/>
                </a:lnTo>
                <a:lnTo>
                  <a:pt x="3524592" y="180793"/>
                </a:lnTo>
                <a:lnTo>
                  <a:pt x="3565563" y="199599"/>
                </a:lnTo>
                <a:lnTo>
                  <a:pt x="3606076" y="219260"/>
                </a:lnTo>
                <a:lnTo>
                  <a:pt x="3646131" y="239763"/>
                </a:lnTo>
                <a:lnTo>
                  <a:pt x="3685705" y="261096"/>
                </a:lnTo>
                <a:lnTo>
                  <a:pt x="3724795" y="283250"/>
                </a:lnTo>
                <a:lnTo>
                  <a:pt x="3763391" y="306214"/>
                </a:lnTo>
                <a:lnTo>
                  <a:pt x="3801478" y="329977"/>
                </a:lnTo>
                <a:lnTo>
                  <a:pt x="3839057" y="354529"/>
                </a:lnTo>
                <a:lnTo>
                  <a:pt x="3876103" y="379855"/>
                </a:lnTo>
                <a:lnTo>
                  <a:pt x="3912603" y="405950"/>
                </a:lnTo>
                <a:lnTo>
                  <a:pt x="3948569" y="432799"/>
                </a:lnTo>
                <a:lnTo>
                  <a:pt x="3983964" y="460392"/>
                </a:lnTo>
                <a:lnTo>
                  <a:pt x="4018800" y="488720"/>
                </a:lnTo>
                <a:lnTo>
                  <a:pt x="4053065" y="517770"/>
                </a:lnTo>
                <a:lnTo>
                  <a:pt x="4086720" y="547531"/>
                </a:lnTo>
                <a:lnTo>
                  <a:pt x="4119791" y="577993"/>
                </a:lnTo>
                <a:lnTo>
                  <a:pt x="4152252" y="609146"/>
                </a:lnTo>
                <a:lnTo>
                  <a:pt x="4184078" y="640977"/>
                </a:lnTo>
                <a:lnTo>
                  <a:pt x="4215282" y="673478"/>
                </a:lnTo>
                <a:lnTo>
                  <a:pt x="4245851" y="706635"/>
                </a:lnTo>
                <a:lnTo>
                  <a:pt x="4275759" y="740440"/>
                </a:lnTo>
                <a:lnTo>
                  <a:pt x="4305007" y="774880"/>
                </a:lnTo>
                <a:lnTo>
                  <a:pt x="4333582" y="809945"/>
                </a:lnTo>
                <a:lnTo>
                  <a:pt x="4361472" y="845623"/>
                </a:lnTo>
                <a:lnTo>
                  <a:pt x="4388662" y="881904"/>
                </a:lnTo>
                <a:lnTo>
                  <a:pt x="4415155" y="918778"/>
                </a:lnTo>
                <a:lnTo>
                  <a:pt x="4440936" y="956235"/>
                </a:lnTo>
                <a:lnTo>
                  <a:pt x="4465993" y="994261"/>
                </a:lnTo>
                <a:lnTo>
                  <a:pt x="4490300" y="1032846"/>
                </a:lnTo>
                <a:lnTo>
                  <a:pt x="4513884" y="1071981"/>
                </a:lnTo>
                <a:lnTo>
                  <a:pt x="4536694" y="1111653"/>
                </a:lnTo>
                <a:lnTo>
                  <a:pt x="4558741" y="1151854"/>
                </a:lnTo>
                <a:lnTo>
                  <a:pt x="4580013" y="1192569"/>
                </a:lnTo>
                <a:lnTo>
                  <a:pt x="4600498" y="1233789"/>
                </a:lnTo>
                <a:lnTo>
                  <a:pt x="4620183" y="1275511"/>
                </a:lnTo>
                <a:lnTo>
                  <a:pt x="4639056" y="1317701"/>
                </a:lnTo>
                <a:lnTo>
                  <a:pt x="4657115" y="1360373"/>
                </a:lnTo>
                <a:lnTo>
                  <a:pt x="4674336" y="1403515"/>
                </a:lnTo>
                <a:lnTo>
                  <a:pt x="4690732" y="1447088"/>
                </a:lnTo>
                <a:lnTo>
                  <a:pt x="4706264" y="1491119"/>
                </a:lnTo>
                <a:lnTo>
                  <a:pt x="4720945" y="1535569"/>
                </a:lnTo>
                <a:lnTo>
                  <a:pt x="4734750" y="1580451"/>
                </a:lnTo>
                <a:lnTo>
                  <a:pt x="4747666" y="1625727"/>
                </a:lnTo>
                <a:lnTo>
                  <a:pt x="4759706" y="1671408"/>
                </a:lnTo>
                <a:lnTo>
                  <a:pt x="4770831" y="1717459"/>
                </a:lnTo>
                <a:lnTo>
                  <a:pt x="4781054" y="1763902"/>
                </a:lnTo>
                <a:lnTo>
                  <a:pt x="4790338" y="1810702"/>
                </a:lnTo>
                <a:lnTo>
                  <a:pt x="4798695" y="1857857"/>
                </a:lnTo>
                <a:lnTo>
                  <a:pt x="4806111" y="1905355"/>
                </a:lnTo>
                <a:lnTo>
                  <a:pt x="4812576" y="1953183"/>
                </a:lnTo>
                <a:lnTo>
                  <a:pt x="4818075" y="2001329"/>
                </a:lnTo>
                <a:lnTo>
                  <a:pt x="4822583" y="2049792"/>
                </a:lnTo>
                <a:lnTo>
                  <a:pt x="4826114" y="2098548"/>
                </a:lnTo>
                <a:lnTo>
                  <a:pt x="4828654" y="2147595"/>
                </a:lnTo>
                <a:lnTo>
                  <a:pt x="4830191" y="2196909"/>
                </a:lnTo>
                <a:lnTo>
                  <a:pt x="4830699" y="2246503"/>
                </a:lnTo>
                <a:lnTo>
                  <a:pt x="4830178" y="2296083"/>
                </a:lnTo>
                <a:lnTo>
                  <a:pt x="4828641" y="2345397"/>
                </a:lnTo>
                <a:lnTo>
                  <a:pt x="4826101" y="2394445"/>
                </a:lnTo>
                <a:lnTo>
                  <a:pt x="4822545" y="2443200"/>
                </a:lnTo>
                <a:lnTo>
                  <a:pt x="4818011" y="2491651"/>
                </a:lnTo>
                <a:lnTo>
                  <a:pt x="4812487" y="2539796"/>
                </a:lnTo>
                <a:lnTo>
                  <a:pt x="4806010" y="2587625"/>
                </a:lnTo>
                <a:lnTo>
                  <a:pt x="4798555" y="2635110"/>
                </a:lnTo>
                <a:lnTo>
                  <a:pt x="4790160" y="2682265"/>
                </a:lnTo>
                <a:lnTo>
                  <a:pt x="4780838" y="2729064"/>
                </a:lnTo>
                <a:lnTo>
                  <a:pt x="4770577" y="2775496"/>
                </a:lnTo>
                <a:lnTo>
                  <a:pt x="4759413" y="2821559"/>
                </a:lnTo>
                <a:lnTo>
                  <a:pt x="4747336" y="2867228"/>
                </a:lnTo>
                <a:lnTo>
                  <a:pt x="4734356" y="2912516"/>
                </a:lnTo>
                <a:lnTo>
                  <a:pt x="4720501" y="2957385"/>
                </a:lnTo>
                <a:lnTo>
                  <a:pt x="4705769" y="3001835"/>
                </a:lnTo>
                <a:lnTo>
                  <a:pt x="4690186" y="3045853"/>
                </a:lnTo>
                <a:lnTo>
                  <a:pt x="4673739" y="3089440"/>
                </a:lnTo>
                <a:lnTo>
                  <a:pt x="4656455" y="3132569"/>
                </a:lnTo>
                <a:lnTo>
                  <a:pt x="4638344" y="3175241"/>
                </a:lnTo>
                <a:lnTo>
                  <a:pt x="4619409" y="3217443"/>
                </a:lnTo>
                <a:lnTo>
                  <a:pt x="4599660" y="3259162"/>
                </a:lnTo>
                <a:lnTo>
                  <a:pt x="4579112" y="3300374"/>
                </a:lnTo>
                <a:lnTo>
                  <a:pt x="4557788" y="3341090"/>
                </a:lnTo>
                <a:lnTo>
                  <a:pt x="4535678" y="3381298"/>
                </a:lnTo>
                <a:lnTo>
                  <a:pt x="4512805" y="3420960"/>
                </a:lnTo>
                <a:lnTo>
                  <a:pt x="4489170" y="3460102"/>
                </a:lnTo>
                <a:lnTo>
                  <a:pt x="4464786" y="3498684"/>
                </a:lnTo>
                <a:lnTo>
                  <a:pt x="4439678" y="3536721"/>
                </a:lnTo>
                <a:lnTo>
                  <a:pt x="4413846" y="3574173"/>
                </a:lnTo>
                <a:lnTo>
                  <a:pt x="4387291" y="3611041"/>
                </a:lnTo>
                <a:lnTo>
                  <a:pt x="4360037" y="3647325"/>
                </a:lnTo>
                <a:lnTo>
                  <a:pt x="4332097" y="3683012"/>
                </a:lnTo>
                <a:lnTo>
                  <a:pt x="4303458" y="3718077"/>
                </a:lnTo>
                <a:lnTo>
                  <a:pt x="4274159" y="3752519"/>
                </a:lnTo>
                <a:lnTo>
                  <a:pt x="4244200" y="3786314"/>
                </a:lnTo>
                <a:lnTo>
                  <a:pt x="4213593" y="3819474"/>
                </a:lnTo>
                <a:lnTo>
                  <a:pt x="4182338" y="3851986"/>
                </a:lnTo>
                <a:lnTo>
                  <a:pt x="4150461" y="3883812"/>
                </a:lnTo>
                <a:lnTo>
                  <a:pt x="4117975" y="3914965"/>
                </a:lnTo>
                <a:lnTo>
                  <a:pt x="4084866" y="3945432"/>
                </a:lnTo>
                <a:lnTo>
                  <a:pt x="4051173" y="3975188"/>
                </a:lnTo>
                <a:lnTo>
                  <a:pt x="4016883" y="4004246"/>
                </a:lnTo>
                <a:lnTo>
                  <a:pt x="3982021" y="4032580"/>
                </a:lnTo>
                <a:lnTo>
                  <a:pt x="3946588" y="4060164"/>
                </a:lnTo>
                <a:lnTo>
                  <a:pt x="3910609" y="4087025"/>
                </a:lnTo>
                <a:lnTo>
                  <a:pt x="3874084" y="4113110"/>
                </a:lnTo>
                <a:lnTo>
                  <a:pt x="3837025" y="4138447"/>
                </a:lnTo>
                <a:lnTo>
                  <a:pt x="3799446" y="4162996"/>
                </a:lnTo>
                <a:lnTo>
                  <a:pt x="3761359" y="4186758"/>
                </a:lnTo>
                <a:lnTo>
                  <a:pt x="3722763" y="4209732"/>
                </a:lnTo>
                <a:lnTo>
                  <a:pt x="3683685" y="4231881"/>
                </a:lnTo>
                <a:lnTo>
                  <a:pt x="3644125" y="4253217"/>
                </a:lnTo>
                <a:lnTo>
                  <a:pt x="3604082" y="4273727"/>
                </a:lnTo>
                <a:lnTo>
                  <a:pt x="3563594" y="4293387"/>
                </a:lnTo>
                <a:lnTo>
                  <a:pt x="3522662" y="4312196"/>
                </a:lnTo>
                <a:lnTo>
                  <a:pt x="3481285" y="4330141"/>
                </a:lnTo>
                <a:lnTo>
                  <a:pt x="3439477" y="4347210"/>
                </a:lnTo>
                <a:lnTo>
                  <a:pt x="3397262" y="4363389"/>
                </a:lnTo>
                <a:lnTo>
                  <a:pt x="3354641" y="4378680"/>
                </a:lnTo>
                <a:lnTo>
                  <a:pt x="3311613" y="4393057"/>
                </a:lnTo>
                <a:lnTo>
                  <a:pt x="3268217" y="4406519"/>
                </a:lnTo>
                <a:lnTo>
                  <a:pt x="3224441" y="4419053"/>
                </a:lnTo>
                <a:lnTo>
                  <a:pt x="3180295" y="4430649"/>
                </a:lnTo>
                <a:lnTo>
                  <a:pt x="3135807" y="4441291"/>
                </a:lnTo>
                <a:lnTo>
                  <a:pt x="3090976" y="4450969"/>
                </a:lnTo>
                <a:lnTo>
                  <a:pt x="3045815" y="4459668"/>
                </a:lnTo>
                <a:lnTo>
                  <a:pt x="3000324" y="4467402"/>
                </a:lnTo>
                <a:lnTo>
                  <a:pt x="2954528" y="4474121"/>
                </a:lnTo>
                <a:lnTo>
                  <a:pt x="2908439" y="4479848"/>
                </a:lnTo>
                <a:lnTo>
                  <a:pt x="2862059" y="4484560"/>
                </a:lnTo>
                <a:lnTo>
                  <a:pt x="2858022" y="4484878"/>
                </a:lnTo>
                <a:lnTo>
                  <a:pt x="172985" y="4484878"/>
                </a:lnTo>
                <a:lnTo>
                  <a:pt x="0" y="4490034"/>
                </a:lnTo>
                <a:close/>
              </a:path>
              <a:path w="4831080" h="4493259">
                <a:moveTo>
                  <a:pt x="2552319" y="4492929"/>
                </a:moveTo>
                <a:lnTo>
                  <a:pt x="172985" y="4492929"/>
                </a:lnTo>
                <a:lnTo>
                  <a:pt x="172985" y="4484878"/>
                </a:lnTo>
                <a:lnTo>
                  <a:pt x="2858022" y="4484878"/>
                </a:lnTo>
                <a:lnTo>
                  <a:pt x="2815399" y="4488230"/>
                </a:lnTo>
                <a:lnTo>
                  <a:pt x="2552319" y="4488230"/>
                </a:lnTo>
                <a:lnTo>
                  <a:pt x="2552319" y="4492929"/>
                </a:lnTo>
                <a:close/>
              </a:path>
              <a:path w="4831080" h="4493259">
                <a:moveTo>
                  <a:pt x="2680634" y="4492929"/>
                </a:moveTo>
                <a:lnTo>
                  <a:pt x="2642844" y="4492929"/>
                </a:lnTo>
                <a:lnTo>
                  <a:pt x="2611424" y="4492421"/>
                </a:lnTo>
                <a:lnTo>
                  <a:pt x="2580830" y="4491024"/>
                </a:lnTo>
                <a:lnTo>
                  <a:pt x="2551519" y="4488230"/>
                </a:lnTo>
                <a:lnTo>
                  <a:pt x="2815399" y="4488230"/>
                </a:lnTo>
                <a:lnTo>
                  <a:pt x="2768473" y="4490885"/>
                </a:lnTo>
                <a:lnTo>
                  <a:pt x="2722802" y="4492421"/>
                </a:lnTo>
                <a:lnTo>
                  <a:pt x="2725810" y="4492421"/>
                </a:lnTo>
                <a:lnTo>
                  <a:pt x="2680634" y="4492929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162422" y="2508630"/>
            <a:ext cx="1495425" cy="2950210"/>
          </a:xfrm>
          <a:custGeom>
            <a:avLst/>
            <a:gdLst/>
            <a:ahLst/>
            <a:cxnLst/>
            <a:rect l="l" t="t" r="r" b="b"/>
            <a:pathLst>
              <a:path w="1495425" h="2950210">
                <a:moveTo>
                  <a:pt x="0" y="249174"/>
                </a:move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1" y="0"/>
                </a:lnTo>
                <a:lnTo>
                  <a:pt x="1245741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2700782"/>
                </a:lnTo>
                <a:lnTo>
                  <a:pt x="1494917" y="2700782"/>
                </a:lnTo>
                <a:lnTo>
                  <a:pt x="1245741" y="2949956"/>
                </a:lnTo>
                <a:lnTo>
                  <a:pt x="249174" y="2949956"/>
                </a:lnTo>
                <a:lnTo>
                  <a:pt x="249174" y="2949956"/>
                </a:lnTo>
                <a:lnTo>
                  <a:pt x="0" y="2700782"/>
                </a:lnTo>
                <a:lnTo>
                  <a:pt x="0" y="249174"/>
                </a:lnTo>
                <a:close/>
              </a:path>
            </a:pathLst>
          </a:custGeom>
          <a:ln w="19048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62422" y="1431289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30">
                <a:moveTo>
                  <a:pt x="1494917" y="1306322"/>
                </a:moveTo>
                <a:lnTo>
                  <a:pt x="0" y="1306322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6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lnTo>
                  <a:pt x="1245741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1306322"/>
                </a:lnTo>
                <a:close/>
              </a:path>
            </a:pathLst>
          </a:custGeom>
          <a:solidFill>
            <a:srgbClr val="EB7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162422" y="1431289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1494917" y="359154"/>
                </a:moveTo>
                <a:lnTo>
                  <a:pt x="0" y="359154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6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lnTo>
                  <a:pt x="1245741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359154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162422" y="1431289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249174" y="0"/>
                </a:moveTo>
                <a:lnTo>
                  <a:pt x="1245741" y="0"/>
                </a:lnTo>
                <a:lnTo>
                  <a:pt x="1245741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359154"/>
                </a:lnTo>
                <a:lnTo>
                  <a:pt x="0" y="359154"/>
                </a:lnTo>
                <a:lnTo>
                  <a:pt x="0" y="249047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6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48">
            <a:solidFill>
              <a:srgbClr val="449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905879" y="2508630"/>
            <a:ext cx="1495425" cy="2950210"/>
          </a:xfrm>
          <a:custGeom>
            <a:avLst/>
            <a:gdLst/>
            <a:ahLst/>
            <a:cxnLst/>
            <a:rect l="l" t="t" r="r" b="b"/>
            <a:pathLst>
              <a:path w="1495425" h="2950210">
                <a:moveTo>
                  <a:pt x="0" y="249174"/>
                </a:move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2700782"/>
                </a:lnTo>
                <a:lnTo>
                  <a:pt x="1494917" y="2700782"/>
                </a:lnTo>
                <a:lnTo>
                  <a:pt x="1245743" y="2949956"/>
                </a:lnTo>
                <a:lnTo>
                  <a:pt x="249174" y="2949956"/>
                </a:lnTo>
                <a:lnTo>
                  <a:pt x="249174" y="2949956"/>
                </a:lnTo>
                <a:lnTo>
                  <a:pt x="0" y="2700782"/>
                </a:lnTo>
                <a:lnTo>
                  <a:pt x="0" y="249174"/>
                </a:lnTo>
                <a:close/>
              </a:path>
            </a:pathLst>
          </a:custGeom>
          <a:ln w="19048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905879" y="1431289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30">
                <a:moveTo>
                  <a:pt x="1494917" y="1306322"/>
                </a:moveTo>
                <a:lnTo>
                  <a:pt x="0" y="1306322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4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1306322"/>
                </a:lnTo>
                <a:close/>
              </a:path>
            </a:pathLst>
          </a:custGeom>
          <a:solidFill>
            <a:srgbClr val="EB7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905879" y="1431289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30">
                <a:moveTo>
                  <a:pt x="249174" y="0"/>
                </a:move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1306322"/>
                </a:lnTo>
                <a:lnTo>
                  <a:pt x="0" y="1306322"/>
                </a:lnTo>
                <a:lnTo>
                  <a:pt x="0" y="249047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4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50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905879" y="1431289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1494917" y="359154"/>
                </a:moveTo>
                <a:lnTo>
                  <a:pt x="0" y="359154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4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359154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905879" y="1431289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249174" y="0"/>
                </a:move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359154"/>
                </a:lnTo>
                <a:lnTo>
                  <a:pt x="0" y="359154"/>
                </a:lnTo>
                <a:lnTo>
                  <a:pt x="0" y="249047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4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48">
            <a:solidFill>
              <a:srgbClr val="449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162422" y="1790445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494917" y="0"/>
                </a:lnTo>
              </a:path>
            </a:pathLst>
          </a:custGeom>
          <a:ln w="190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174615" y="3587496"/>
            <a:ext cx="1494790" cy="906144"/>
          </a:xfrm>
          <a:custGeom>
            <a:avLst/>
            <a:gdLst/>
            <a:ahLst/>
            <a:cxnLst/>
            <a:rect l="l" t="t" r="r" b="b"/>
            <a:pathLst>
              <a:path w="1494790" h="906145">
                <a:moveTo>
                  <a:pt x="0" y="0"/>
                </a:moveTo>
                <a:lnTo>
                  <a:pt x="138936" y="0"/>
                </a:lnTo>
              </a:path>
              <a:path w="1494790" h="906145">
                <a:moveTo>
                  <a:pt x="433070" y="0"/>
                </a:moveTo>
                <a:lnTo>
                  <a:pt x="1494790" y="0"/>
                </a:lnTo>
              </a:path>
              <a:path w="1494790" h="906145">
                <a:moveTo>
                  <a:pt x="23112" y="905891"/>
                </a:moveTo>
                <a:lnTo>
                  <a:pt x="141986" y="905891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905879" y="1790445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494917" y="0"/>
                </a:lnTo>
              </a:path>
            </a:pathLst>
          </a:custGeom>
          <a:ln w="190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898893" y="3587496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58113" y="0"/>
                </a:lnTo>
              </a:path>
              <a:path w="1495425">
                <a:moveTo>
                  <a:pt x="452245" y="0"/>
                </a:moveTo>
                <a:lnTo>
                  <a:pt x="1494917" y="0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141340" y="6725284"/>
            <a:ext cx="1495425" cy="2926080"/>
          </a:xfrm>
          <a:custGeom>
            <a:avLst/>
            <a:gdLst/>
            <a:ahLst/>
            <a:cxnLst/>
            <a:rect l="l" t="t" r="r" b="b"/>
            <a:pathLst>
              <a:path w="1495425" h="2926079">
                <a:moveTo>
                  <a:pt x="1245743" y="2925572"/>
                </a:moveTo>
                <a:lnTo>
                  <a:pt x="249174" y="2925572"/>
                </a:lnTo>
                <a:lnTo>
                  <a:pt x="204403" y="2921558"/>
                </a:lnTo>
                <a:lnTo>
                  <a:pt x="162257" y="2909989"/>
                </a:lnTo>
                <a:lnTo>
                  <a:pt x="123442" y="2891574"/>
                </a:lnTo>
                <a:lnTo>
                  <a:pt x="88664" y="2866999"/>
                </a:lnTo>
                <a:lnTo>
                  <a:pt x="58625" y="2836976"/>
                </a:lnTo>
                <a:lnTo>
                  <a:pt x="34036" y="2802216"/>
                </a:lnTo>
                <a:lnTo>
                  <a:pt x="15596" y="2763418"/>
                </a:lnTo>
                <a:lnTo>
                  <a:pt x="4015" y="2721292"/>
                </a:lnTo>
                <a:lnTo>
                  <a:pt x="0" y="2676525"/>
                </a:lnTo>
                <a:lnTo>
                  <a:pt x="0" y="249172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2"/>
                </a:lnTo>
                <a:lnTo>
                  <a:pt x="1494917" y="2676525"/>
                </a:lnTo>
                <a:lnTo>
                  <a:pt x="1490903" y="2721292"/>
                </a:lnTo>
                <a:lnTo>
                  <a:pt x="1479334" y="2763418"/>
                </a:lnTo>
                <a:lnTo>
                  <a:pt x="1460906" y="2802216"/>
                </a:lnTo>
                <a:lnTo>
                  <a:pt x="1436331" y="2836976"/>
                </a:lnTo>
                <a:lnTo>
                  <a:pt x="1406309" y="2866999"/>
                </a:lnTo>
                <a:lnTo>
                  <a:pt x="1371523" y="2891574"/>
                </a:lnTo>
                <a:lnTo>
                  <a:pt x="1332712" y="2909989"/>
                </a:lnTo>
                <a:lnTo>
                  <a:pt x="1290548" y="2921558"/>
                </a:lnTo>
                <a:lnTo>
                  <a:pt x="1245743" y="2925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141340" y="6725284"/>
            <a:ext cx="1495425" cy="2926080"/>
          </a:xfrm>
          <a:custGeom>
            <a:avLst/>
            <a:gdLst/>
            <a:ahLst/>
            <a:cxnLst/>
            <a:rect l="l" t="t" r="r" b="b"/>
            <a:pathLst>
              <a:path w="1495425" h="2926079">
                <a:moveTo>
                  <a:pt x="0" y="249172"/>
                </a:moveTo>
                <a:lnTo>
                  <a:pt x="0" y="249172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2"/>
                </a:lnTo>
                <a:lnTo>
                  <a:pt x="1494917" y="2676525"/>
                </a:lnTo>
                <a:lnTo>
                  <a:pt x="1494917" y="2676525"/>
                </a:lnTo>
                <a:lnTo>
                  <a:pt x="1245743" y="2925572"/>
                </a:lnTo>
                <a:lnTo>
                  <a:pt x="249174" y="2925572"/>
                </a:lnTo>
                <a:lnTo>
                  <a:pt x="249174" y="2925572"/>
                </a:lnTo>
                <a:lnTo>
                  <a:pt x="0" y="2676525"/>
                </a:lnTo>
                <a:lnTo>
                  <a:pt x="0" y="249172"/>
                </a:lnTo>
                <a:close/>
              </a:path>
            </a:pathLst>
          </a:custGeom>
          <a:ln w="19050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141340" y="5647944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29">
                <a:moveTo>
                  <a:pt x="1494917" y="1306322"/>
                </a:moveTo>
                <a:lnTo>
                  <a:pt x="0" y="1306322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1306322"/>
                </a:lnTo>
                <a:close/>
              </a:path>
            </a:pathLst>
          </a:custGeom>
          <a:solidFill>
            <a:srgbClr val="EB7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141340" y="5647944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1494917" y="359156"/>
                </a:moveTo>
                <a:lnTo>
                  <a:pt x="0" y="359156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359156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141340" y="5647944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249174" y="0"/>
                </a:move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359156"/>
                </a:lnTo>
                <a:lnTo>
                  <a:pt x="0" y="359156"/>
                </a:lnTo>
                <a:lnTo>
                  <a:pt x="0" y="249174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50">
            <a:solidFill>
              <a:srgbClr val="449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884796" y="6725284"/>
            <a:ext cx="1495425" cy="2926080"/>
          </a:xfrm>
          <a:custGeom>
            <a:avLst/>
            <a:gdLst/>
            <a:ahLst/>
            <a:cxnLst/>
            <a:rect l="l" t="t" r="r" b="b"/>
            <a:pathLst>
              <a:path w="1495425" h="2926079">
                <a:moveTo>
                  <a:pt x="1245743" y="2925572"/>
                </a:moveTo>
                <a:lnTo>
                  <a:pt x="249174" y="2925572"/>
                </a:lnTo>
                <a:lnTo>
                  <a:pt x="204403" y="2921558"/>
                </a:lnTo>
                <a:lnTo>
                  <a:pt x="162257" y="2909989"/>
                </a:lnTo>
                <a:lnTo>
                  <a:pt x="123442" y="2891574"/>
                </a:lnTo>
                <a:lnTo>
                  <a:pt x="88664" y="2866999"/>
                </a:lnTo>
                <a:lnTo>
                  <a:pt x="58625" y="2836976"/>
                </a:lnTo>
                <a:lnTo>
                  <a:pt x="34034" y="2802216"/>
                </a:lnTo>
                <a:lnTo>
                  <a:pt x="15596" y="2763418"/>
                </a:lnTo>
                <a:lnTo>
                  <a:pt x="4015" y="2721292"/>
                </a:lnTo>
                <a:lnTo>
                  <a:pt x="0" y="2676525"/>
                </a:lnTo>
                <a:lnTo>
                  <a:pt x="0" y="249172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2"/>
                </a:lnTo>
                <a:lnTo>
                  <a:pt x="1494917" y="2676525"/>
                </a:lnTo>
                <a:lnTo>
                  <a:pt x="1490903" y="2721292"/>
                </a:lnTo>
                <a:lnTo>
                  <a:pt x="1479334" y="2763418"/>
                </a:lnTo>
                <a:lnTo>
                  <a:pt x="1460906" y="2802216"/>
                </a:lnTo>
                <a:lnTo>
                  <a:pt x="1436331" y="2836976"/>
                </a:lnTo>
                <a:lnTo>
                  <a:pt x="1406309" y="2866999"/>
                </a:lnTo>
                <a:lnTo>
                  <a:pt x="1371523" y="2891574"/>
                </a:lnTo>
                <a:lnTo>
                  <a:pt x="1332712" y="2909989"/>
                </a:lnTo>
                <a:lnTo>
                  <a:pt x="1290548" y="2921558"/>
                </a:lnTo>
                <a:lnTo>
                  <a:pt x="1245743" y="2925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884796" y="6725284"/>
            <a:ext cx="1495425" cy="2926080"/>
          </a:xfrm>
          <a:custGeom>
            <a:avLst/>
            <a:gdLst/>
            <a:ahLst/>
            <a:cxnLst/>
            <a:rect l="l" t="t" r="r" b="b"/>
            <a:pathLst>
              <a:path w="1495425" h="2926079">
                <a:moveTo>
                  <a:pt x="0" y="249172"/>
                </a:moveTo>
                <a:lnTo>
                  <a:pt x="0" y="249172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2"/>
                </a:lnTo>
                <a:lnTo>
                  <a:pt x="1494917" y="2676525"/>
                </a:lnTo>
                <a:lnTo>
                  <a:pt x="1494917" y="2676525"/>
                </a:lnTo>
                <a:lnTo>
                  <a:pt x="1245743" y="2925572"/>
                </a:lnTo>
                <a:lnTo>
                  <a:pt x="249174" y="2925572"/>
                </a:lnTo>
                <a:lnTo>
                  <a:pt x="249174" y="2925572"/>
                </a:lnTo>
                <a:lnTo>
                  <a:pt x="0" y="2676525"/>
                </a:lnTo>
                <a:lnTo>
                  <a:pt x="0" y="249172"/>
                </a:lnTo>
                <a:close/>
              </a:path>
            </a:pathLst>
          </a:custGeom>
          <a:ln w="19050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884796" y="5647944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29">
                <a:moveTo>
                  <a:pt x="1494917" y="1306322"/>
                </a:moveTo>
                <a:lnTo>
                  <a:pt x="0" y="1306322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1306322"/>
                </a:lnTo>
                <a:close/>
              </a:path>
            </a:pathLst>
          </a:custGeom>
          <a:solidFill>
            <a:srgbClr val="EB7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884796" y="5647944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29">
                <a:moveTo>
                  <a:pt x="249174" y="0"/>
                </a:move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1306322"/>
                </a:lnTo>
                <a:lnTo>
                  <a:pt x="0" y="1306322"/>
                </a:lnTo>
                <a:lnTo>
                  <a:pt x="0" y="249174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50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6884796" y="5647944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1494917" y="359156"/>
                </a:moveTo>
                <a:lnTo>
                  <a:pt x="0" y="359156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359156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884796" y="5647944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249174" y="0"/>
                </a:move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359156"/>
                </a:lnTo>
                <a:lnTo>
                  <a:pt x="0" y="359156"/>
                </a:lnTo>
                <a:lnTo>
                  <a:pt x="0" y="249174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48">
            <a:solidFill>
              <a:srgbClr val="449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141340" y="6007100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494917" y="0"/>
                </a:lnTo>
              </a:path>
            </a:pathLst>
          </a:custGeom>
          <a:ln w="190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141340" y="781227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513" y="0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141340" y="838428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4178" y="0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884796" y="6007100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494917" y="0"/>
                </a:lnTo>
              </a:path>
            </a:pathLst>
          </a:custGeom>
          <a:ln w="190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868668" y="8935846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071" y="0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7333105" y="8935846"/>
            <a:ext cx="1030605" cy="0"/>
          </a:xfrm>
          <a:custGeom>
            <a:avLst/>
            <a:gdLst/>
            <a:ahLst/>
            <a:cxnLst/>
            <a:rect l="l" t="t" r="r" b="b"/>
            <a:pathLst>
              <a:path w="1030604">
                <a:moveTo>
                  <a:pt x="0" y="0"/>
                </a:moveTo>
                <a:lnTo>
                  <a:pt x="1030479" y="0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582" y="8985631"/>
            <a:ext cx="2108187" cy="2534285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05874" y="1552295"/>
            <a:ext cx="2075789" cy="1286941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3729736" cy="3461384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0" y="178892"/>
            <a:ext cx="6620509" cy="1200785"/>
          </a:xfrm>
          <a:custGeom>
            <a:avLst/>
            <a:gdLst/>
            <a:ahLst/>
            <a:cxnLst/>
            <a:rect l="l" t="t" r="r" b="b"/>
            <a:pathLst>
              <a:path w="6620509" h="1200785">
                <a:moveTo>
                  <a:pt x="6620065" y="0"/>
                </a:moveTo>
                <a:lnTo>
                  <a:pt x="0" y="0"/>
                </a:lnTo>
                <a:lnTo>
                  <a:pt x="0" y="1200326"/>
                </a:lnTo>
                <a:lnTo>
                  <a:pt x="6620065" y="1200326"/>
                </a:lnTo>
                <a:lnTo>
                  <a:pt x="6620065" y="0"/>
                </a:lnTo>
                <a:close/>
              </a:path>
            </a:pathLst>
          </a:custGeom>
          <a:solidFill>
            <a:srgbClr val="EB7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69" y="206615"/>
            <a:ext cx="5964555" cy="161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2650807"/>
            <a:ext cx="11018520" cy="7606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10718483"/>
            <a:ext cx="3917696" cy="57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10718483"/>
            <a:ext cx="2815844" cy="57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10718483"/>
            <a:ext cx="2815844" cy="57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picstays.eu/case-stud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69" y="206615"/>
            <a:ext cx="5964555" cy="1044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66675">
              <a:lnSpc>
                <a:spcPct val="1106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Cursus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VRIJ: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dirty="0"/>
              <a:t>Droom</a:t>
            </a:r>
            <a:r>
              <a:rPr spc="-5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groot</a:t>
            </a:r>
            <a:r>
              <a:rPr spc="-45" dirty="0"/>
              <a:t> </a:t>
            </a:r>
            <a:r>
              <a:rPr spc="-50" dirty="0"/>
              <a:t>en </a:t>
            </a:r>
            <a:r>
              <a:rPr spc="-10" dirty="0" err="1"/>
              <a:t>het begint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657339" y="274555"/>
            <a:ext cx="5017771" cy="104445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85645">
              <a:lnSpc>
                <a:spcPct val="100000"/>
              </a:lnSpc>
              <a:spcBef>
                <a:spcPts val="380"/>
              </a:spcBef>
            </a:pPr>
            <a:r>
              <a:rPr sz="3100" b="1" dirty="0">
                <a:solidFill>
                  <a:srgbClr val="EB7B69"/>
                </a:solidFill>
                <a:latin typeface="Calibri"/>
                <a:cs typeface="Calibri"/>
              </a:rPr>
              <a:t>Wat</a:t>
            </a:r>
            <a:r>
              <a:rPr sz="3100" b="1" spc="-25" dirty="0">
                <a:solidFill>
                  <a:srgbClr val="EB7B69"/>
                </a:solidFill>
                <a:latin typeface="Calibri"/>
                <a:cs typeface="Calibri"/>
              </a:rPr>
              <a:t> </a:t>
            </a:r>
            <a:r>
              <a:rPr sz="3100" b="1" dirty="0">
                <a:solidFill>
                  <a:srgbClr val="EB7B69"/>
                </a:solidFill>
                <a:latin typeface="Calibri"/>
                <a:cs typeface="Calibri"/>
              </a:rPr>
              <a:t>er is</a:t>
            </a:r>
            <a:r>
              <a:rPr sz="3100" b="1" spc="-25" dirty="0">
                <a:solidFill>
                  <a:srgbClr val="EB7B69"/>
                </a:solidFill>
                <a:latin typeface="Calibri"/>
                <a:cs typeface="Calibri"/>
              </a:rPr>
              <a:t> </a:t>
            </a:r>
            <a:r>
              <a:rPr sz="3100" b="1" spc="-10" dirty="0">
                <a:solidFill>
                  <a:srgbClr val="EB7B69"/>
                </a:solidFill>
                <a:latin typeface="Calibri"/>
                <a:cs typeface="Calibri"/>
              </a:rPr>
              <a:t>in!</a:t>
            </a:r>
            <a:endParaRPr sz="3100" dirty="0">
              <a:latin typeface="Calibri"/>
              <a:cs typeface="Calibri"/>
            </a:endParaRPr>
          </a:p>
          <a:p>
            <a:pPr marL="12700" marR="189865">
              <a:lnSpc>
                <a:spcPct val="100000"/>
              </a:lnSpc>
              <a:spcBef>
                <a:spcPts val="140"/>
              </a:spcBef>
            </a:pP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8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modules</a:t>
            </a:r>
            <a:r>
              <a:rPr sz="1550" b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|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27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gebieden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van </a:t>
            </a:r>
            <a:r>
              <a:rPr sz="1550" b="1" spc="-10" dirty="0">
                <a:solidFill>
                  <a:srgbClr val="3F3F3F"/>
                </a:solidFill>
                <a:latin typeface="Calibri"/>
                <a:cs typeface="Calibri"/>
              </a:rPr>
              <a:t>leren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|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Voorbij</a:t>
            </a:r>
            <a:r>
              <a:rPr sz="1550" b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30</a:t>
            </a:r>
            <a:r>
              <a:rPr sz="1550" b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gevallen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3F3F3F"/>
                </a:solidFill>
                <a:latin typeface="Calibri"/>
                <a:cs typeface="Calibri"/>
              </a:rPr>
              <a:t>studie</a:t>
            </a:r>
            <a:r>
              <a:rPr sz="1550" b="1" spc="-10" dirty="0">
                <a:solidFill>
                  <a:srgbClr val="3F3F3F"/>
                </a:solidFill>
                <a:latin typeface="Calibri"/>
                <a:cs typeface="Calibri"/>
              </a:rPr>
              <a:t>​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3551" y="1520533"/>
            <a:ext cx="1102995" cy="1025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 dirty="0">
              <a:latin typeface="Calibri"/>
              <a:cs typeface="Calibri"/>
            </a:endParaRPr>
          </a:p>
          <a:p>
            <a:pPr marL="12700" marR="5080" indent="78740" algn="just">
              <a:lnSpc>
                <a:spcPts val="1000"/>
              </a:lnSpc>
              <a:spcBef>
                <a:spcPts val="1060"/>
              </a:spcBef>
            </a:pPr>
            <a:endParaRPr lang="it-IT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indent="78740" algn="just">
              <a:lnSpc>
                <a:spcPts val="1000"/>
              </a:lnSpc>
              <a:spcBef>
                <a:spcPts val="1060"/>
              </a:spcBef>
            </a:pPr>
            <a:r>
              <a:rPr sz="1000" dirty="0" err="1">
                <a:solidFill>
                  <a:srgbClr val="FFFFFF"/>
                </a:solidFill>
                <a:latin typeface="Calibri"/>
                <a:cs typeface="Calibri"/>
              </a:rPr>
              <a:t>Invoering</a:t>
            </a:r>
            <a:r>
              <a:rPr sz="10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naar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 structuren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toeristische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accommodaties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alternatief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3915" y="1526958"/>
            <a:ext cx="1082040" cy="1025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ts val="1000"/>
              </a:lnSpc>
              <a:spcBef>
                <a:spcPts val="1060"/>
              </a:spcBef>
            </a:pPr>
            <a:endParaRPr lang="it-IT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1000"/>
              </a:lnSpc>
              <a:spcBef>
                <a:spcPts val="1060"/>
              </a:spcBef>
            </a:pPr>
            <a:r>
              <a:rPr sz="1000" dirty="0" err="1">
                <a:solidFill>
                  <a:srgbClr val="FFFFFF"/>
                </a:solidFill>
                <a:latin typeface="Calibri"/>
                <a:cs typeface="Calibri"/>
              </a:rPr>
              <a:t>Onderzoek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Van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markt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bedrijfsplanning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754" y="3701719"/>
            <a:ext cx="3620770" cy="190881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131445">
              <a:lnSpc>
                <a:spcPct val="69100"/>
              </a:lnSpc>
              <a:spcBef>
                <a:spcPts val="860"/>
              </a:spcBef>
            </a:pP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Transformeren</a:t>
            </a:r>
            <a:r>
              <a:rPr sz="20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daar</a:t>
            </a:r>
            <a:r>
              <a:rPr sz="20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jouw</a:t>
            </a:r>
            <a:r>
              <a:rPr sz="20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idee</a:t>
            </a:r>
            <a:r>
              <a:rPr sz="20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Van</a:t>
            </a:r>
            <a:r>
              <a:rPr sz="20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toeristische </a:t>
            </a:r>
            <a:r>
              <a:rPr sz="2050" b="1" spc="-10" dirty="0">
                <a:solidFill>
                  <a:srgbClr val="FFFFFF"/>
                </a:solidFill>
                <a:latin typeface="Calibri"/>
                <a:cs typeface="Calibri"/>
              </a:rPr>
              <a:t>accommodatie</a:t>
            </a:r>
            <a:r>
              <a:rPr sz="20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Calibri"/>
                <a:cs typeface="Calibri"/>
              </a:rPr>
              <a:t>Een onvergetelijk verblijf!</a:t>
            </a:r>
            <a:endParaRPr sz="2050">
              <a:latin typeface="Calibri"/>
              <a:cs typeface="Calibri"/>
            </a:endParaRPr>
          </a:p>
          <a:p>
            <a:pPr marL="611505" marR="5080" indent="-287020">
              <a:lnSpc>
                <a:spcPts val="1300"/>
              </a:lnSpc>
              <a:spcBef>
                <a:spcPts val="119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Begin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ons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cursus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transformeren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daar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jouw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bedrijfsidee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​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Een onvergetelijk verblijf.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Dit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cursus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Jij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gids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stap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voor stap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stap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in de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ontwerp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van de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jouw</a:t>
            </a:r>
            <a:r>
              <a:rPr sz="1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structuur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ontvankelijk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alternatief toerisme.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40" y="5741339"/>
            <a:ext cx="3136900" cy="7175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720" marR="5080" indent="-287020">
              <a:lnSpc>
                <a:spcPts val="1300"/>
              </a:lnSpc>
              <a:spcBef>
                <a:spcPts val="36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Je ontdekt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als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individualiseren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mogelijkheid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van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de markt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opvallen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op de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markt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aanbod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aan de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gasten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ervaringen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Dat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ze vertrekken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een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herinnering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onuitwisbaar.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540" y="6589572"/>
            <a:ext cx="3431540" cy="5530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720" marR="5080" indent="-287020">
              <a:lnSpc>
                <a:spcPts val="1300"/>
              </a:lnSpc>
              <a:spcBef>
                <a:spcPts val="36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Ontdekken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verschillend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opties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Van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financiering,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financieel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strategisch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manieren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om te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beginnen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wacht even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een activiteit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bloeiend.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8307" y="2898851"/>
            <a:ext cx="1179830" cy="55527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punt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vertrek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praktisch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Voor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begin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structuur</a:t>
            </a:r>
            <a:r>
              <a:rPr sz="65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ontvankelijk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toerist</a:t>
            </a:r>
            <a:r>
              <a:rPr sz="65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alternatief.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580"/>
              </a:lnSpc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Je ontdekt</a:t>
            </a:r>
            <a:r>
              <a:rPr sz="65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dit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trend</a:t>
            </a:r>
            <a:r>
              <a:rPr sz="650" b="1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0" dirty="0">
                <a:solidFill>
                  <a:srgbClr val="3F3F3F"/>
                </a:solidFill>
                <a:latin typeface="Calibri"/>
                <a:cs typeface="Calibri"/>
              </a:rPr>
              <a:t>Erg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715"/>
              </a:lnSpc>
            </a:pP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verzoek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als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 err="1">
                <a:solidFill>
                  <a:srgbClr val="3F3F3F"/>
                </a:solidFill>
                <a:latin typeface="Calibri"/>
                <a:cs typeface="Calibri"/>
              </a:rPr>
              <a:t>individualiseren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5" dirty="0">
                <a:solidFill>
                  <a:srgbClr val="3F3F3F"/>
                </a:solidFill>
                <a:latin typeface="Calibri"/>
                <a:cs typeface="Calibri"/>
              </a:rPr>
              <a:t>de </a:t>
            </a:r>
            <a:r>
              <a:rPr lang="nl" sz="650" b="1" spc="-25" dirty="0">
                <a:solidFill>
                  <a:srgbClr val="3F3F3F"/>
                </a:solidFill>
                <a:latin typeface="Calibri"/>
                <a:cs typeface="Calibri"/>
              </a:rPr>
              <a:t>mogelijkheden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7932" y="3525973"/>
            <a:ext cx="323850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7325" y="3716321"/>
            <a:ext cx="941069" cy="206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6205" marR="5080" indent="-104139">
              <a:lnSpc>
                <a:spcPts val="640"/>
              </a:lnSpc>
              <a:spcBef>
                <a:spcPts val="2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Invoering</a:t>
            </a:r>
            <a:r>
              <a:rPr sz="6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naar de</a:t>
            </a:r>
            <a:r>
              <a:rPr sz="6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accommodaties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alternatieven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0714" y="3981947"/>
            <a:ext cx="1429385" cy="2987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  <a:tab pos="908685" algn="l"/>
                <a:tab pos="141605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Waarom</a:t>
            </a:r>
            <a:r>
              <a:rPr sz="650" spc="11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1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belangrijk</a:t>
            </a:r>
            <a:r>
              <a:rPr sz="650" spc="1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Nu: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motivaties</a:t>
            </a:r>
            <a:r>
              <a:rPr sz="650" spc="1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spc="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gasten</a:t>
            </a:r>
            <a:r>
              <a:rPr sz="650" spc="1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spc="-10" dirty="0" err="1">
                <a:solidFill>
                  <a:srgbClr val="3F3F3F"/>
                </a:solidFill>
                <a:latin typeface="Calibri"/>
                <a:cs typeface="Calibri"/>
              </a:rPr>
              <a:t>marktveranderingen</a:t>
            </a:r>
            <a:r>
              <a:rPr lang="nl" sz="650" spc="-10" dirty="0">
                <a:solidFill>
                  <a:srgbClr val="3F3F3F"/>
                </a:solidFill>
                <a:latin typeface="Calibri"/>
                <a:cs typeface="Calibri"/>
              </a:rPr>
              <a:t>​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5903" y="4418965"/>
            <a:ext cx="32702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3833" y="4655948"/>
            <a:ext cx="1077595" cy="5461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106045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Ontdekken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verschillend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modellen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35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bedrijf</a:t>
            </a:r>
            <a:endParaRPr sz="650" dirty="0">
              <a:latin typeface="Calibri"/>
              <a:cs typeface="Calibri"/>
            </a:endParaRPr>
          </a:p>
          <a:p>
            <a:pPr marL="117475" marR="5080" indent="-105410">
              <a:lnSpc>
                <a:spcPts val="650"/>
              </a:lnSpc>
              <a:spcBef>
                <a:spcPts val="720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Individu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mogelijkheid: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eigendom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concepten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Niet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uitgebuit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8422" y="5706144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5895" y="6221133"/>
            <a:ext cx="1266825" cy="431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8890" algn="just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Ervaring</a:t>
            </a:r>
            <a:r>
              <a:rPr sz="1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van de</a:t>
            </a:r>
            <a:r>
              <a:rPr sz="1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gasten: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gastvrijheid</a:t>
            </a:r>
            <a:r>
              <a:rPr sz="1000" spc="2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met</a:t>
            </a:r>
            <a:r>
              <a:rPr sz="1000" spc="2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hart,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duurzaamheid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5259" y="7112037"/>
            <a:ext cx="1246505" cy="54737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85300"/>
              </a:lnSpc>
              <a:spcBef>
                <a:spcPts val="215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Verwerven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veiligheid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bij het aanbieden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ervaring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uitstekend</a:t>
            </a:r>
            <a:r>
              <a:rPr sz="650" b="1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Voor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gasten.</a:t>
            </a:r>
            <a:r>
              <a:rPr sz="650" b="1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Vereenvoudigen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activiteit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dagelijks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b="1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operaties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zakelijk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Leren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naar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beheren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manier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effectief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pad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gasten.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5259" y="7938732"/>
            <a:ext cx="1219835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Beheer</a:t>
            </a:r>
            <a:r>
              <a:rPr sz="65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pad</a:t>
            </a:r>
            <a:r>
              <a:rPr sz="65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gasten: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Voor,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tijdens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verblijf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55259" y="8334946"/>
            <a:ext cx="35369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3335" y="8611539"/>
            <a:ext cx="951230" cy="206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6205" marR="5080" indent="-104139">
              <a:lnSpc>
                <a:spcPts val="640"/>
              </a:lnSpc>
              <a:spcBef>
                <a:spcPts val="2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Instrumenten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systemen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Voor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operaties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efficiënt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6161" y="8903360"/>
            <a:ext cx="990600" cy="3714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Groeien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manier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intelligent:</a:t>
            </a:r>
            <a:r>
              <a:rPr sz="650" spc="1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partnerschap,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upsell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planning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3F3F3F"/>
                </a:solidFill>
                <a:latin typeface="Calibri"/>
                <a:cs typeface="Calibri"/>
              </a:rPr>
              <a:t>naar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lang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termijn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11034" y="2934313"/>
            <a:ext cx="1238885" cy="4540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2069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Transformeren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daar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jouw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idee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0" dirty="0">
                <a:solidFill>
                  <a:srgbClr val="3F3F3F"/>
                </a:solidFill>
                <a:latin typeface="Calibri"/>
                <a:cs typeface="Calibri"/>
              </a:rPr>
              <a:t>vloer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zakelijk</a:t>
            </a:r>
            <a:r>
              <a:rPr sz="650" b="1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duidelijk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realistisch.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580"/>
              </a:lnSpc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Leren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naar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Doen</a:t>
            </a:r>
            <a:r>
              <a:rPr sz="650" b="1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onderzoek</a:t>
            </a:r>
            <a:r>
              <a:rPr sz="650" b="1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b="1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markt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650"/>
              </a:lnSpc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definiëren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jouw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concept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creëren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715"/>
              </a:lnSpc>
            </a:pP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voorstel</a:t>
            </a:r>
            <a:r>
              <a:rPr sz="650" b="1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waarde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sterk.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22717" y="3536009"/>
            <a:ext cx="350520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1621" y="3788244"/>
            <a:ext cx="1520825" cy="55527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3204" marR="34544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44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Begrijpen</a:t>
            </a:r>
            <a:r>
              <a:rPr sz="65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markt,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 jouwe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gasten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dat is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Dat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zij wensen</a:t>
            </a:r>
            <a:endParaRPr sz="650" dirty="0">
              <a:latin typeface="Calibri"/>
              <a:cs typeface="Calibri"/>
            </a:endParaRPr>
          </a:p>
          <a:p>
            <a:pPr marL="243204" indent="-104139">
              <a:lnSpc>
                <a:spcPts val="710"/>
              </a:lnSpc>
              <a:spcBef>
                <a:spcPts val="59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43204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Definiëren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jouw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concept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spc="-25" dirty="0">
                <a:solidFill>
                  <a:srgbClr val="3F3F3F"/>
                </a:solidFill>
                <a:latin typeface="Calibri"/>
                <a:cs typeface="Calibri"/>
              </a:rPr>
              <a:t>jouw waardepropositie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4399" y="4431903"/>
            <a:ext cx="35369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36435" y="4704249"/>
            <a:ext cx="984250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839" marR="5080" indent="-104139" algn="just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811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Creëren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bedrijf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plan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haalbaar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gebruik</a:t>
            </a:r>
            <a:r>
              <a:rPr sz="65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Bedrijf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Model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Canvas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91246" y="5710880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49141" y="6237807"/>
            <a:ext cx="895350" cy="431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8260" algn="ctr">
              <a:lnSpc>
                <a:spcPts val="1000"/>
              </a:lnSpc>
              <a:spcBef>
                <a:spcPts val="300"/>
              </a:spcBef>
              <a:tabLst>
                <a:tab pos="751840" algn="l"/>
              </a:tabLst>
            </a:pPr>
            <a:r>
              <a:rPr sz="1000" spc="-10" dirty="0" err="1">
                <a:solidFill>
                  <a:srgbClr val="FFFFFF"/>
                </a:solidFill>
                <a:latin typeface="Calibri"/>
                <a:cs typeface="Calibri"/>
              </a:rPr>
              <a:t>Organisatie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 err="1">
                <a:solidFill>
                  <a:srgbClr val="FFFFFF"/>
                </a:solidFill>
                <a:latin typeface="Calibri"/>
                <a:cs typeface="Calibri"/>
              </a:rPr>
              <a:t>financieel</a:t>
            </a:r>
            <a:r>
              <a:rPr lang="nl"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 err="1">
                <a:solidFill>
                  <a:srgbClr val="FFFFFF"/>
                </a:solidFill>
                <a:latin typeface="Calibri"/>
                <a:cs typeface="Calibri"/>
              </a:rPr>
              <a:t>intelligent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81621" y="7052344"/>
            <a:ext cx="1520825" cy="65787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30175" marR="27305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Je ontdekt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Wat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het dient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Echt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Voor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begin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een activiteit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punt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5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weergave</a:t>
            </a:r>
            <a:r>
              <a:rPr sz="650" b="1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financieel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inbegrepen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daar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keuze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site,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 aankoop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leasing,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kosten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 err="1">
                <a:solidFill>
                  <a:srgbClr val="3F3F3F"/>
                </a:solidFill>
                <a:latin typeface="Calibri"/>
                <a:cs typeface="Calibri"/>
              </a:rPr>
              <a:t>realistisch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van </a:t>
            </a:r>
            <a:r>
              <a:rPr lang="nl" sz="650" spc="-20" dirty="0">
                <a:solidFill>
                  <a:srgbClr val="3F3F3F"/>
                </a:solidFill>
                <a:latin typeface="Calibri"/>
                <a:cs typeface="Calibri"/>
              </a:rPr>
              <a:t>infrastructuur en het creëren van een verrassingselement.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70063" y="7981583"/>
            <a:ext cx="1520825" cy="2987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0190" marR="21590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5146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Voor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begin: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bases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financieel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jouw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activiteit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 err="1">
                <a:solidFill>
                  <a:srgbClr val="3F3F3F"/>
                </a:solidFill>
                <a:latin typeface="Calibri"/>
                <a:cs typeface="Calibri"/>
              </a:rPr>
              <a:t>jouw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 err="1">
                <a:solidFill>
                  <a:srgbClr val="3F3F3F"/>
                </a:solidFill>
                <a:latin typeface="Calibri"/>
                <a:cs typeface="Calibri"/>
              </a:rPr>
              <a:t>markt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98969" y="8603615"/>
            <a:ext cx="1245870" cy="2070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839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811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Locatie,</a:t>
            </a:r>
            <a:r>
              <a:rPr sz="650" spc="1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land</a:t>
            </a:r>
            <a:r>
              <a:rPr sz="650" spc="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logistiek: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plan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site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winstgevend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11034" y="8874607"/>
            <a:ext cx="32702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98969" y="9028100"/>
            <a:ext cx="1156970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839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811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Duurzaamheid,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investering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In de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factor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WAUW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instrumenten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steun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05710" y="10896244"/>
            <a:ext cx="415162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Klik</a:t>
            </a:r>
            <a:r>
              <a:rPr sz="1900" u="sng" spc="-35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hier</a:t>
            </a:r>
            <a:r>
              <a:rPr sz="1900" u="sng" spc="-3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Voor</a:t>
            </a:r>
            <a:r>
              <a:rPr sz="1900" u="sng" spc="-3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zien</a:t>
            </a:r>
            <a:r>
              <a:rPr sz="1900" u="sng" spc="-3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b="1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de</a:t>
            </a:r>
            <a:r>
              <a:rPr sz="1900" b="1" u="sng" spc="-3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ons </a:t>
            </a:r>
            <a:r>
              <a:rPr sz="1900" u="sng" spc="-25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b="1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gevallen</a:t>
            </a:r>
            <a:r>
              <a:rPr sz="1900" b="1" u="sng" spc="-3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b="1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Van</a:t>
            </a:r>
            <a:r>
              <a:rPr sz="1900" b="1" u="sng" spc="-5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b="1" u="sng" spc="-1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studie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611361" y="1445718"/>
            <a:ext cx="1524000" cy="4046854"/>
            <a:chOff x="8621521" y="1904479"/>
            <a:chExt cx="1524000" cy="4046854"/>
          </a:xfrm>
        </p:grpSpPr>
        <p:sp>
          <p:nvSpPr>
            <p:cNvPr id="45" name="object 45"/>
            <p:cNvSpPr/>
            <p:nvPr/>
          </p:nvSpPr>
          <p:spPr>
            <a:xfrm>
              <a:off x="8631046" y="2991345"/>
              <a:ext cx="1495425" cy="2950210"/>
            </a:xfrm>
            <a:custGeom>
              <a:avLst/>
              <a:gdLst/>
              <a:ahLst/>
              <a:cxnLst/>
              <a:rect l="l" t="t" r="r" b="b"/>
              <a:pathLst>
                <a:path w="1495425" h="2950210">
                  <a:moveTo>
                    <a:pt x="0" y="249174"/>
                  </a:moveTo>
                  <a:lnTo>
                    <a:pt x="0" y="249174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45743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2700782"/>
                  </a:lnTo>
                  <a:lnTo>
                    <a:pt x="1494917" y="2700782"/>
                  </a:lnTo>
                  <a:lnTo>
                    <a:pt x="1245743" y="2949956"/>
                  </a:lnTo>
                  <a:lnTo>
                    <a:pt x="249174" y="2949956"/>
                  </a:lnTo>
                  <a:lnTo>
                    <a:pt x="249174" y="2949956"/>
                  </a:lnTo>
                  <a:lnTo>
                    <a:pt x="0" y="2700782"/>
                  </a:lnTo>
                  <a:lnTo>
                    <a:pt x="0" y="249174"/>
                  </a:lnTo>
                  <a:close/>
                </a:path>
              </a:pathLst>
            </a:custGeom>
            <a:ln w="19048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31046" y="1914004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30">
                  <a:moveTo>
                    <a:pt x="1494917" y="1306322"/>
                  </a:moveTo>
                  <a:lnTo>
                    <a:pt x="0" y="1306322"/>
                  </a:lnTo>
                  <a:lnTo>
                    <a:pt x="0" y="249047"/>
                  </a:lnTo>
                  <a:lnTo>
                    <a:pt x="4015" y="204280"/>
                  </a:lnTo>
                  <a:lnTo>
                    <a:pt x="15596" y="162147"/>
                  </a:lnTo>
                  <a:lnTo>
                    <a:pt x="34034" y="123349"/>
                  </a:lnTo>
                  <a:lnTo>
                    <a:pt x="58625" y="88589"/>
                  </a:lnTo>
                  <a:lnTo>
                    <a:pt x="88664" y="58574"/>
                  </a:lnTo>
                  <a:lnTo>
                    <a:pt x="123442" y="34002"/>
                  </a:lnTo>
                  <a:lnTo>
                    <a:pt x="162257" y="15580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90548" y="4012"/>
                  </a:lnTo>
                  <a:lnTo>
                    <a:pt x="1332712" y="15580"/>
                  </a:lnTo>
                  <a:lnTo>
                    <a:pt x="1371523" y="34002"/>
                  </a:lnTo>
                  <a:lnTo>
                    <a:pt x="1406309" y="58574"/>
                  </a:lnTo>
                  <a:lnTo>
                    <a:pt x="1436331" y="88589"/>
                  </a:lnTo>
                  <a:lnTo>
                    <a:pt x="1460906" y="123349"/>
                  </a:lnTo>
                  <a:lnTo>
                    <a:pt x="1479334" y="162147"/>
                  </a:lnTo>
                  <a:lnTo>
                    <a:pt x="1490903" y="204280"/>
                  </a:lnTo>
                  <a:lnTo>
                    <a:pt x="1494917" y="249047"/>
                  </a:lnTo>
                  <a:lnTo>
                    <a:pt x="1494917" y="1306322"/>
                  </a:lnTo>
                  <a:close/>
                </a:path>
              </a:pathLst>
            </a:custGeom>
            <a:solidFill>
              <a:srgbClr val="E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31046" y="1914004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30">
                  <a:moveTo>
                    <a:pt x="249174" y="0"/>
                  </a:moveTo>
                  <a:lnTo>
                    <a:pt x="1245743" y="0"/>
                  </a:lnTo>
                  <a:lnTo>
                    <a:pt x="1245743" y="0"/>
                  </a:lnTo>
                  <a:lnTo>
                    <a:pt x="1290548" y="4012"/>
                  </a:lnTo>
                  <a:lnTo>
                    <a:pt x="1332712" y="15580"/>
                  </a:lnTo>
                  <a:lnTo>
                    <a:pt x="1371523" y="34002"/>
                  </a:lnTo>
                  <a:lnTo>
                    <a:pt x="1406309" y="58574"/>
                  </a:lnTo>
                  <a:lnTo>
                    <a:pt x="1436331" y="88589"/>
                  </a:lnTo>
                  <a:lnTo>
                    <a:pt x="1460906" y="123349"/>
                  </a:lnTo>
                  <a:lnTo>
                    <a:pt x="1479334" y="162147"/>
                  </a:lnTo>
                  <a:lnTo>
                    <a:pt x="1490903" y="204280"/>
                  </a:lnTo>
                  <a:lnTo>
                    <a:pt x="1494917" y="249047"/>
                  </a:lnTo>
                  <a:lnTo>
                    <a:pt x="1494917" y="1306322"/>
                  </a:lnTo>
                  <a:lnTo>
                    <a:pt x="0" y="1306322"/>
                  </a:lnTo>
                  <a:lnTo>
                    <a:pt x="0" y="249047"/>
                  </a:lnTo>
                  <a:lnTo>
                    <a:pt x="0" y="249047"/>
                  </a:lnTo>
                  <a:lnTo>
                    <a:pt x="4015" y="204280"/>
                  </a:lnTo>
                  <a:lnTo>
                    <a:pt x="15596" y="162147"/>
                  </a:lnTo>
                  <a:lnTo>
                    <a:pt x="34034" y="123349"/>
                  </a:lnTo>
                  <a:lnTo>
                    <a:pt x="58625" y="88589"/>
                  </a:lnTo>
                  <a:lnTo>
                    <a:pt x="88664" y="58574"/>
                  </a:lnTo>
                  <a:lnTo>
                    <a:pt x="123442" y="34002"/>
                  </a:lnTo>
                  <a:lnTo>
                    <a:pt x="162257" y="15580"/>
                  </a:lnTo>
                  <a:lnTo>
                    <a:pt x="204403" y="4012"/>
                  </a:lnTo>
                  <a:lnTo>
                    <a:pt x="249174" y="0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631046" y="1914004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1494917" y="359154"/>
                  </a:moveTo>
                  <a:lnTo>
                    <a:pt x="0" y="359154"/>
                  </a:lnTo>
                  <a:lnTo>
                    <a:pt x="0" y="249047"/>
                  </a:lnTo>
                  <a:lnTo>
                    <a:pt x="4015" y="204280"/>
                  </a:lnTo>
                  <a:lnTo>
                    <a:pt x="15596" y="162147"/>
                  </a:lnTo>
                  <a:lnTo>
                    <a:pt x="34034" y="123349"/>
                  </a:lnTo>
                  <a:lnTo>
                    <a:pt x="58625" y="88589"/>
                  </a:lnTo>
                  <a:lnTo>
                    <a:pt x="88664" y="58574"/>
                  </a:lnTo>
                  <a:lnTo>
                    <a:pt x="123442" y="34002"/>
                  </a:lnTo>
                  <a:lnTo>
                    <a:pt x="162257" y="15580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90548" y="4012"/>
                  </a:lnTo>
                  <a:lnTo>
                    <a:pt x="1332712" y="15580"/>
                  </a:lnTo>
                  <a:lnTo>
                    <a:pt x="1371523" y="34002"/>
                  </a:lnTo>
                  <a:lnTo>
                    <a:pt x="1406309" y="58574"/>
                  </a:lnTo>
                  <a:lnTo>
                    <a:pt x="1436331" y="88589"/>
                  </a:lnTo>
                  <a:lnTo>
                    <a:pt x="1460906" y="123349"/>
                  </a:lnTo>
                  <a:lnTo>
                    <a:pt x="1479334" y="162147"/>
                  </a:lnTo>
                  <a:lnTo>
                    <a:pt x="1490903" y="204280"/>
                  </a:lnTo>
                  <a:lnTo>
                    <a:pt x="1494917" y="249047"/>
                  </a:lnTo>
                  <a:lnTo>
                    <a:pt x="1494917" y="359154"/>
                  </a:lnTo>
                  <a:close/>
                </a:path>
              </a:pathLst>
            </a:custGeom>
            <a:solidFill>
              <a:srgbClr val="449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631046" y="1914004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249174" y="0"/>
                  </a:moveTo>
                  <a:lnTo>
                    <a:pt x="1245743" y="0"/>
                  </a:lnTo>
                  <a:lnTo>
                    <a:pt x="1245743" y="0"/>
                  </a:lnTo>
                  <a:lnTo>
                    <a:pt x="1290548" y="4012"/>
                  </a:lnTo>
                  <a:lnTo>
                    <a:pt x="1332712" y="15580"/>
                  </a:lnTo>
                  <a:lnTo>
                    <a:pt x="1371523" y="34002"/>
                  </a:lnTo>
                  <a:lnTo>
                    <a:pt x="1406309" y="58574"/>
                  </a:lnTo>
                  <a:lnTo>
                    <a:pt x="1436331" y="88589"/>
                  </a:lnTo>
                  <a:lnTo>
                    <a:pt x="1460906" y="123349"/>
                  </a:lnTo>
                  <a:lnTo>
                    <a:pt x="1479334" y="162147"/>
                  </a:lnTo>
                  <a:lnTo>
                    <a:pt x="1490903" y="204280"/>
                  </a:lnTo>
                  <a:lnTo>
                    <a:pt x="1494917" y="249047"/>
                  </a:lnTo>
                  <a:lnTo>
                    <a:pt x="1494917" y="359154"/>
                  </a:lnTo>
                  <a:lnTo>
                    <a:pt x="0" y="359154"/>
                  </a:lnTo>
                  <a:lnTo>
                    <a:pt x="0" y="249047"/>
                  </a:lnTo>
                  <a:lnTo>
                    <a:pt x="0" y="249047"/>
                  </a:lnTo>
                  <a:lnTo>
                    <a:pt x="4015" y="204280"/>
                  </a:lnTo>
                  <a:lnTo>
                    <a:pt x="15596" y="162147"/>
                  </a:lnTo>
                  <a:lnTo>
                    <a:pt x="34034" y="123349"/>
                  </a:lnTo>
                  <a:lnTo>
                    <a:pt x="58625" y="88589"/>
                  </a:lnTo>
                  <a:lnTo>
                    <a:pt x="88664" y="58574"/>
                  </a:lnTo>
                  <a:lnTo>
                    <a:pt x="123442" y="34002"/>
                  </a:lnTo>
                  <a:lnTo>
                    <a:pt x="162257" y="15580"/>
                  </a:lnTo>
                  <a:lnTo>
                    <a:pt x="204403" y="4012"/>
                  </a:lnTo>
                  <a:lnTo>
                    <a:pt x="249174" y="0"/>
                  </a:lnTo>
                  <a:close/>
                </a:path>
              </a:pathLst>
            </a:custGeom>
            <a:ln w="19048">
              <a:solidFill>
                <a:srgbClr val="449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31046" y="2273160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1494917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31046" y="4082402"/>
              <a:ext cx="1504950" cy="551815"/>
            </a:xfrm>
            <a:custGeom>
              <a:avLst/>
              <a:gdLst/>
              <a:ahLst/>
              <a:cxnLst/>
              <a:rect l="l" t="t" r="r" b="b"/>
              <a:pathLst>
                <a:path w="1504950" h="551814">
                  <a:moveTo>
                    <a:pt x="0" y="0"/>
                  </a:moveTo>
                  <a:lnTo>
                    <a:pt x="151130" y="0"/>
                  </a:lnTo>
                </a:path>
                <a:path w="1504950" h="551814">
                  <a:moveTo>
                    <a:pt x="445262" y="0"/>
                  </a:moveTo>
                  <a:lnTo>
                    <a:pt x="1494917" y="0"/>
                  </a:lnTo>
                </a:path>
                <a:path w="1504950" h="551814">
                  <a:moveTo>
                    <a:pt x="9652" y="551305"/>
                  </a:moveTo>
                  <a:lnTo>
                    <a:pt x="154178" y="551305"/>
                  </a:lnTo>
                </a:path>
                <a:path w="1504950" h="551814">
                  <a:moveTo>
                    <a:pt x="448310" y="551305"/>
                  </a:moveTo>
                  <a:lnTo>
                    <a:pt x="1504442" y="551305"/>
                  </a:lnTo>
                </a:path>
              </a:pathLst>
            </a:custGeom>
            <a:ln w="19050">
              <a:solidFill>
                <a:srgbClr val="EB7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925878" y="1561706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848913" y="2050011"/>
            <a:ext cx="1035685" cy="431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69850" algn="just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Ontwerp</a:t>
            </a:r>
            <a:r>
              <a:rPr sz="10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accommodaties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​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duurzaam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gebaseerd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op de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grondgebied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729598" y="2975587"/>
            <a:ext cx="1240790" cy="3714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462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Leren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naar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zijn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duurzaam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aangesloten</a:t>
            </a:r>
            <a:r>
              <a:rPr sz="650" b="1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om te identificeren</a:t>
            </a:r>
            <a:r>
              <a:rPr sz="650" b="1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lokaal.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580"/>
              </a:lnSpc>
            </a:pP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Ontwerp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een integratie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Dat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715"/>
              </a:lnSpc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steun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het milieu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gemeenschap.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746043" y="3566035"/>
            <a:ext cx="35115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744204" y="3765933"/>
            <a:ext cx="1052830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Slim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Begint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–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Aanpassen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gebouwen</a:t>
            </a:r>
            <a:r>
              <a:rPr sz="6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gebruik</a:t>
            </a:r>
            <a:r>
              <a:rPr sz="6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eenheid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geprefabriceerd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57791" y="4114165"/>
            <a:ext cx="327660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45726" y="4364621"/>
            <a:ext cx="1242060" cy="206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6205" marR="5080" indent="-104139">
              <a:lnSpc>
                <a:spcPts val="640"/>
              </a:lnSpc>
              <a:spcBef>
                <a:spcPts val="2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Keuzes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best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Voor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gebouwen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Ontwerp,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materialen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lay-out</a:t>
            </a:r>
            <a:endParaRPr sz="650" dirty="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0323142" y="1455063"/>
            <a:ext cx="1514475" cy="4058285"/>
            <a:chOff x="10332719" y="1892668"/>
            <a:chExt cx="1514475" cy="4058285"/>
          </a:xfrm>
        </p:grpSpPr>
        <p:sp>
          <p:nvSpPr>
            <p:cNvPr id="61" name="object 61"/>
            <p:cNvSpPr/>
            <p:nvPr/>
          </p:nvSpPr>
          <p:spPr>
            <a:xfrm>
              <a:off x="10342244" y="2979534"/>
              <a:ext cx="1495425" cy="2962275"/>
            </a:xfrm>
            <a:custGeom>
              <a:avLst/>
              <a:gdLst/>
              <a:ahLst/>
              <a:cxnLst/>
              <a:rect l="l" t="t" r="r" b="b"/>
              <a:pathLst>
                <a:path w="1495425" h="2962275">
                  <a:moveTo>
                    <a:pt x="0" y="249174"/>
                  </a:moveTo>
                  <a:lnTo>
                    <a:pt x="0" y="249174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45743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2712593"/>
                  </a:lnTo>
                  <a:lnTo>
                    <a:pt x="1494917" y="2712593"/>
                  </a:lnTo>
                  <a:lnTo>
                    <a:pt x="1245743" y="2961767"/>
                  </a:lnTo>
                  <a:lnTo>
                    <a:pt x="249174" y="2961767"/>
                  </a:lnTo>
                  <a:lnTo>
                    <a:pt x="249174" y="2961767"/>
                  </a:lnTo>
                  <a:lnTo>
                    <a:pt x="0" y="2712593"/>
                  </a:lnTo>
                  <a:lnTo>
                    <a:pt x="0" y="249174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342244" y="1902193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30">
                  <a:moveTo>
                    <a:pt x="1494917" y="1306322"/>
                  </a:moveTo>
                  <a:lnTo>
                    <a:pt x="0" y="1306322"/>
                  </a:lnTo>
                  <a:lnTo>
                    <a:pt x="0" y="249172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2"/>
                  </a:lnTo>
                  <a:lnTo>
                    <a:pt x="1494917" y="1306322"/>
                  </a:lnTo>
                  <a:close/>
                </a:path>
              </a:pathLst>
            </a:custGeom>
            <a:solidFill>
              <a:srgbClr val="E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342244" y="1902193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30">
                  <a:moveTo>
                    <a:pt x="249174" y="0"/>
                  </a:moveTo>
                  <a:lnTo>
                    <a:pt x="1245743" y="0"/>
                  </a:lnTo>
                  <a:lnTo>
                    <a:pt x="1245743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2"/>
                  </a:lnTo>
                  <a:lnTo>
                    <a:pt x="1494917" y="1306322"/>
                  </a:lnTo>
                  <a:lnTo>
                    <a:pt x="0" y="1306322"/>
                  </a:lnTo>
                  <a:lnTo>
                    <a:pt x="0" y="249172"/>
                  </a:lnTo>
                  <a:lnTo>
                    <a:pt x="0" y="249172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4" y="0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342244" y="1902193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1494917" y="359154"/>
                  </a:moveTo>
                  <a:lnTo>
                    <a:pt x="0" y="359154"/>
                  </a:lnTo>
                  <a:lnTo>
                    <a:pt x="0" y="249172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2"/>
                  </a:lnTo>
                  <a:lnTo>
                    <a:pt x="1494917" y="359154"/>
                  </a:lnTo>
                  <a:close/>
                </a:path>
              </a:pathLst>
            </a:custGeom>
            <a:solidFill>
              <a:srgbClr val="449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342244" y="1902193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249174" y="0"/>
                  </a:moveTo>
                  <a:lnTo>
                    <a:pt x="1245743" y="0"/>
                  </a:lnTo>
                  <a:lnTo>
                    <a:pt x="1245743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2"/>
                  </a:lnTo>
                  <a:lnTo>
                    <a:pt x="1494917" y="359154"/>
                  </a:lnTo>
                  <a:lnTo>
                    <a:pt x="0" y="359154"/>
                  </a:lnTo>
                  <a:lnTo>
                    <a:pt x="0" y="249172"/>
                  </a:lnTo>
                  <a:lnTo>
                    <a:pt x="0" y="249172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4" y="0"/>
                  </a:lnTo>
                  <a:close/>
                </a:path>
              </a:pathLst>
            </a:custGeom>
            <a:ln w="19050">
              <a:solidFill>
                <a:srgbClr val="449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342244" y="2261349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1494917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607044" y="4886461"/>
            <a:ext cx="1520825" cy="23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marR="137160" indent="-104139">
              <a:lnSpc>
                <a:spcPct val="113500"/>
              </a:lnSpc>
              <a:spcBef>
                <a:spcPts val="100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5146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Verblijf</a:t>
            </a:r>
            <a:r>
              <a:rPr sz="6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rechts</a:t>
            </a:r>
            <a:r>
              <a:rPr sz="6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 err="1">
                <a:solidFill>
                  <a:srgbClr val="3F3F3F"/>
                </a:solidFill>
                <a:latin typeface="Calibri"/>
                <a:cs typeface="Calibri"/>
              </a:rPr>
              <a:t>maat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 err="1">
                <a:solidFill>
                  <a:srgbClr val="3F3F3F"/>
                </a:solidFill>
                <a:latin typeface="Calibri"/>
                <a:cs typeface="Calibri"/>
              </a:rPr>
              <a:t>die </a:t>
            </a:r>
            <a:r>
              <a:rPr lang="nl" sz="650" dirty="0">
                <a:latin typeface="Calibri"/>
                <a:cs typeface="Calibri"/>
              </a:rPr>
              <a:t>een lokale impact hebben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642039" y="1560917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514330" y="2029604"/>
            <a:ext cx="1160780" cy="558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Bouwen</a:t>
            </a:r>
            <a:r>
              <a:rPr sz="1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sterk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merk ,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verhalen vertellen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hoe</a:t>
            </a:r>
            <a:r>
              <a:rPr sz="1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Reserveer nu!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435717" y="2936218"/>
            <a:ext cx="1271270" cy="4540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Leren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als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bouwen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b="1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merk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personeel,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gebonden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naar de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plaats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Onvergetelijk.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Trekt aan</a:t>
            </a:r>
            <a:r>
              <a:rPr sz="650" b="1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5" dirty="0">
                <a:solidFill>
                  <a:srgbClr val="3F3F3F"/>
                </a:solidFill>
                <a:latin typeface="Calibri"/>
                <a:cs typeface="Calibri"/>
              </a:rPr>
              <a:t>meer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reserveringen</a:t>
            </a:r>
            <a:r>
              <a:rPr sz="65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dat doe je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naar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naar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2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daar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jouw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structuur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ontvankelijk.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334307" y="3765597"/>
            <a:ext cx="1520825" cy="102361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5745" marR="5080" indent="-233679">
              <a:lnSpc>
                <a:spcPct val="80000"/>
              </a:lnSpc>
              <a:spcBef>
                <a:spcPts val="290"/>
              </a:spcBef>
              <a:tabLst>
                <a:tab pos="1507490" algn="l"/>
              </a:tabLst>
            </a:pPr>
            <a:r>
              <a:rPr lang="nl" sz="800" spc="345" dirty="0">
                <a:solidFill>
                  <a:srgbClr val="449395"/>
                </a:solidFill>
                <a:uFill>
                  <a:solidFill>
                    <a:srgbClr val="EB7B69"/>
                  </a:solidFill>
                </a:u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449395"/>
                </a:solidFill>
                <a:latin typeface="Arial"/>
                <a:cs typeface="Arial"/>
              </a:rPr>
              <a:t>•</a:t>
            </a:r>
            <a:r>
              <a:rPr lang="nl" sz="800" dirty="0">
                <a:solidFill>
                  <a:srgbClr val="449395"/>
                </a:solidFill>
                <a:latin typeface="Arial"/>
                <a:cs typeface="Arial"/>
              </a:rPr>
              <a:t> Een merk </a:t>
            </a:r>
            <a:r>
              <a:rPr lang="nl" sz="650" dirty="0" err="1">
                <a:solidFill>
                  <a:srgbClr val="3F3F3F"/>
                </a:solidFill>
                <a:latin typeface="Calibri"/>
                <a:cs typeface="Calibri"/>
              </a:rPr>
              <a:t>opbouwen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dat je onderscheidt van anderen.</a:t>
            </a:r>
            <a:endParaRPr lang="it-IT" sz="650" dirty="0">
              <a:latin typeface="Calibri"/>
              <a:cs typeface="Calibri"/>
            </a:endParaRPr>
          </a:p>
          <a:p>
            <a:pPr marL="245745" marR="368300" indent="-105410">
              <a:lnSpc>
                <a:spcPts val="650"/>
              </a:lnSpc>
              <a:spcBef>
                <a:spcPts val="7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45745" algn="l"/>
              </a:tabLst>
            </a:pP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lang="nl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lokaal</a:t>
            </a:r>
            <a:r>
              <a:rPr lang="nl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lang="nl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lang="nl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nieuw</a:t>
            </a:r>
            <a:r>
              <a:rPr lang="nl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spc="-10" dirty="0">
                <a:solidFill>
                  <a:srgbClr val="3F3F3F"/>
                </a:solidFill>
                <a:latin typeface="Calibri"/>
                <a:cs typeface="Calibri"/>
              </a:rPr>
              <a:t>luxe:</a:t>
            </a:r>
            <a:r>
              <a:rPr lang="nl"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binnenkomen</a:t>
            </a:r>
            <a:r>
              <a:rPr lang="nl"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lang="nl"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contact</a:t>
            </a:r>
            <a:r>
              <a:rPr lang="nl"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met</a:t>
            </a:r>
            <a:r>
              <a:rPr lang="nl"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spc="-25" dirty="0">
                <a:solidFill>
                  <a:srgbClr val="3F3F3F"/>
                </a:solidFill>
                <a:latin typeface="Calibri"/>
                <a:cs typeface="Calibri"/>
              </a:rPr>
              <a:t>daar</a:t>
            </a:r>
            <a:r>
              <a:rPr lang="nl"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gemeenschap</a:t>
            </a:r>
            <a:r>
              <a:rPr lang="nl" sz="65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spc="-10" dirty="0">
                <a:solidFill>
                  <a:srgbClr val="3F3F3F"/>
                </a:solidFill>
                <a:latin typeface="Calibri"/>
                <a:cs typeface="Calibri"/>
              </a:rPr>
              <a:t>door</a:t>
            </a:r>
            <a:r>
              <a:rPr lang="nl"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ervaringen</a:t>
            </a:r>
            <a:r>
              <a:rPr lang="nl" sz="650" spc="1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spc="-10" dirty="0">
                <a:solidFill>
                  <a:srgbClr val="3F3F3F"/>
                </a:solidFill>
                <a:latin typeface="Calibri"/>
                <a:cs typeface="Calibri"/>
              </a:rPr>
              <a:t>genezen</a:t>
            </a:r>
            <a:endParaRPr lang="it-IT" sz="650" dirty="0">
              <a:latin typeface="Calibri"/>
              <a:cs typeface="Calibri"/>
            </a:endParaRPr>
          </a:p>
          <a:p>
            <a:pPr marL="244475" marR="275590" indent="-104139">
              <a:lnSpc>
                <a:spcPts val="650"/>
              </a:lnSpc>
              <a:spcBef>
                <a:spcPts val="71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4574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Verhalen vertellen,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identiteit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visueel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bouw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gemeenschap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solidariteit</a:t>
            </a:r>
            <a:endParaRPr sz="650" dirty="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8600440" y="5795721"/>
            <a:ext cx="1514475" cy="4022090"/>
            <a:chOff x="8600440" y="5795721"/>
            <a:chExt cx="1514475" cy="4022090"/>
          </a:xfrm>
        </p:grpSpPr>
        <p:sp>
          <p:nvSpPr>
            <p:cNvPr id="74" name="object 74"/>
            <p:cNvSpPr/>
            <p:nvPr/>
          </p:nvSpPr>
          <p:spPr>
            <a:xfrm>
              <a:off x="8609965" y="6882587"/>
              <a:ext cx="1495425" cy="2926080"/>
            </a:xfrm>
            <a:custGeom>
              <a:avLst/>
              <a:gdLst/>
              <a:ahLst/>
              <a:cxnLst/>
              <a:rect l="l" t="t" r="r" b="b"/>
              <a:pathLst>
                <a:path w="1495425" h="2926079">
                  <a:moveTo>
                    <a:pt x="0" y="249172"/>
                  </a:moveTo>
                  <a:lnTo>
                    <a:pt x="0" y="249172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1" y="0"/>
                  </a:lnTo>
                  <a:lnTo>
                    <a:pt x="1245741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2"/>
                  </a:lnTo>
                  <a:lnTo>
                    <a:pt x="1494917" y="2676525"/>
                  </a:lnTo>
                  <a:lnTo>
                    <a:pt x="1494917" y="2676525"/>
                  </a:lnTo>
                  <a:lnTo>
                    <a:pt x="1245741" y="2925572"/>
                  </a:lnTo>
                  <a:lnTo>
                    <a:pt x="249174" y="2925572"/>
                  </a:lnTo>
                  <a:lnTo>
                    <a:pt x="249174" y="2925572"/>
                  </a:lnTo>
                  <a:lnTo>
                    <a:pt x="0" y="2676525"/>
                  </a:lnTo>
                  <a:lnTo>
                    <a:pt x="0" y="249172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09965" y="5805246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29">
                  <a:moveTo>
                    <a:pt x="1494917" y="1306322"/>
                  </a:moveTo>
                  <a:lnTo>
                    <a:pt x="0" y="1306322"/>
                  </a:lnTo>
                  <a:lnTo>
                    <a:pt x="0" y="249174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1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1306322"/>
                  </a:lnTo>
                  <a:close/>
                </a:path>
              </a:pathLst>
            </a:custGeom>
            <a:solidFill>
              <a:srgbClr val="E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09965" y="5805246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29">
                  <a:moveTo>
                    <a:pt x="249174" y="0"/>
                  </a:moveTo>
                  <a:lnTo>
                    <a:pt x="1245741" y="0"/>
                  </a:lnTo>
                  <a:lnTo>
                    <a:pt x="1245741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1306322"/>
                  </a:lnTo>
                  <a:lnTo>
                    <a:pt x="0" y="1306322"/>
                  </a:lnTo>
                  <a:lnTo>
                    <a:pt x="0" y="249174"/>
                  </a:lnTo>
                  <a:lnTo>
                    <a:pt x="0" y="249174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09965" y="5805246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1494917" y="359156"/>
                  </a:moveTo>
                  <a:lnTo>
                    <a:pt x="0" y="359156"/>
                  </a:lnTo>
                  <a:lnTo>
                    <a:pt x="0" y="249174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1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359156"/>
                  </a:lnTo>
                  <a:close/>
                </a:path>
              </a:pathLst>
            </a:custGeom>
            <a:solidFill>
              <a:srgbClr val="449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09965" y="5805246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249174" y="0"/>
                  </a:moveTo>
                  <a:lnTo>
                    <a:pt x="1245741" y="0"/>
                  </a:lnTo>
                  <a:lnTo>
                    <a:pt x="1245741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359156"/>
                  </a:lnTo>
                  <a:lnTo>
                    <a:pt x="0" y="359156"/>
                  </a:lnTo>
                  <a:lnTo>
                    <a:pt x="0" y="249174"/>
                  </a:lnTo>
                  <a:lnTo>
                    <a:pt x="0" y="249174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close/>
                </a:path>
              </a:pathLst>
            </a:custGeom>
            <a:ln w="19048">
              <a:solidFill>
                <a:srgbClr val="449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09965" y="6164402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1494917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09965" y="7970977"/>
              <a:ext cx="1504950" cy="466725"/>
            </a:xfrm>
            <a:custGeom>
              <a:avLst/>
              <a:gdLst/>
              <a:ahLst/>
              <a:cxnLst/>
              <a:rect l="l" t="t" r="r" b="b"/>
              <a:pathLst>
                <a:path w="1504950" h="466725">
                  <a:moveTo>
                    <a:pt x="0" y="0"/>
                  </a:moveTo>
                  <a:lnTo>
                    <a:pt x="151128" y="0"/>
                  </a:lnTo>
                </a:path>
                <a:path w="1504950" h="466725">
                  <a:moveTo>
                    <a:pt x="445260" y="0"/>
                  </a:moveTo>
                  <a:lnTo>
                    <a:pt x="1494917" y="0"/>
                  </a:lnTo>
                </a:path>
                <a:path w="1504950" h="466725">
                  <a:moveTo>
                    <a:pt x="9525" y="466596"/>
                  </a:moveTo>
                  <a:lnTo>
                    <a:pt x="154176" y="466596"/>
                  </a:lnTo>
                </a:path>
                <a:path w="1504950" h="466725">
                  <a:moveTo>
                    <a:pt x="448308" y="466596"/>
                  </a:moveTo>
                  <a:lnTo>
                    <a:pt x="1504442" y="466596"/>
                  </a:lnTo>
                </a:path>
              </a:pathLst>
            </a:custGeom>
            <a:ln w="19050">
              <a:solidFill>
                <a:srgbClr val="EB7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8867381" y="5851827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44391" y="6336884"/>
            <a:ext cx="11791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Vinden</a:t>
            </a:r>
            <a:r>
              <a:rPr sz="10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 err="1">
                <a:solidFill>
                  <a:srgbClr val="FFFFFF"/>
                </a:solidFill>
                <a:latin typeface="Calibri"/>
                <a:cs typeface="Calibri"/>
              </a:rPr>
              <a:t>fondsen</a:t>
            </a:r>
            <a:r>
              <a:rPr sz="10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 err="1">
                <a:solidFill>
                  <a:srgbClr val="FFFFFF"/>
                </a:solidFill>
                <a:latin typeface="Calibri"/>
                <a:cs typeface="Calibri"/>
              </a:rPr>
              <a:t>geschikt </a:t>
            </a:r>
            <a:r>
              <a:rPr lang="nl" sz="1000" spc="-10" dirty="0">
                <a:solidFill>
                  <a:srgbClr val="FFFFFF"/>
                </a:solidFill>
                <a:latin typeface="Calibri"/>
                <a:cs typeface="Calibri"/>
              </a:rPr>
              <a:t>. Financieringsmogelijkheden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724900" y="7179703"/>
            <a:ext cx="1276985" cy="5365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Ontdekken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opties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financiering,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3F3F3F"/>
                </a:solidFill>
                <a:latin typeface="Calibri"/>
                <a:cs typeface="Calibri"/>
              </a:rPr>
              <a:t>van zelffinanciering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0" dirty="0">
                <a:solidFill>
                  <a:srgbClr val="3F3F3F"/>
                </a:solidFill>
                <a:latin typeface="Calibri"/>
                <a:cs typeface="Calibri"/>
              </a:rPr>
              <a:t>naar de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subsidies</a:t>
            </a:r>
            <a:r>
              <a:rPr sz="65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van de EU</a:t>
            </a:r>
            <a:r>
              <a:rPr sz="650" b="1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verschillend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dorpen.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Begrijpen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Wat</a:t>
            </a:r>
            <a:r>
              <a:rPr sz="650" b="1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zij zijn op zoek naar</a:t>
            </a:r>
            <a:r>
              <a:rPr sz="650" b="1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financiers</a:t>
            </a:r>
            <a:r>
              <a:rPr sz="650" b="1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georiënteerd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Tussen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verzoeken</a:t>
            </a:r>
            <a:r>
              <a:rPr sz="65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b="1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financiering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743070" y="7900936"/>
            <a:ext cx="35115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773774" y="8053600"/>
            <a:ext cx="1160779" cy="289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640"/>
              </a:lnSpc>
              <a:spcBef>
                <a:spcPts val="235"/>
              </a:spcBef>
            </a:pP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Invoering</a:t>
            </a:r>
            <a:r>
              <a:rPr lang="nl"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naar de</a:t>
            </a:r>
            <a:r>
              <a:rPr lang="nl"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modellen</a:t>
            </a:r>
            <a:r>
              <a:rPr lang="nl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nl" sz="650" spc="-25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endParaRPr lang="it-IT" sz="650" dirty="0">
              <a:latin typeface="Calibri"/>
              <a:cs typeface="Calibri"/>
            </a:endParaRPr>
          </a:p>
          <a:p>
            <a:pPr marL="12700" marR="5080">
              <a:lnSpc>
                <a:spcPts val="640"/>
              </a:lnSpc>
              <a:spcBef>
                <a:spcPts val="235"/>
              </a:spcBef>
            </a:pPr>
            <a:r>
              <a:rPr lang="nl" sz="6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 err="1">
                <a:solidFill>
                  <a:srgbClr val="3F3F3F"/>
                </a:solidFill>
                <a:latin typeface="Calibri"/>
                <a:cs typeface="Calibri"/>
              </a:rPr>
              <a:t>financiering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privé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Europese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740139" y="8362718"/>
            <a:ext cx="327660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780208" y="8532710"/>
            <a:ext cx="935990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indent="-104139">
              <a:lnSpc>
                <a:spcPct val="100000"/>
              </a:lnSpc>
              <a:spcBef>
                <a:spcPts val="100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6839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Focus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op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specifieke </a:t>
            </a:r>
            <a:r>
              <a:rPr sz="650" spc="-10" dirty="0" err="1">
                <a:solidFill>
                  <a:srgbClr val="3F3F3F"/>
                </a:solidFill>
                <a:latin typeface="Calibri"/>
                <a:cs typeface="Calibri"/>
              </a:rPr>
              <a:t>financiering </a:t>
            </a:r>
            <a:r>
              <a:rPr lang="nl" sz="650" spc="-10" dirty="0">
                <a:solidFill>
                  <a:srgbClr val="3F3F3F"/>
                </a:solidFill>
                <a:latin typeface="Calibri"/>
                <a:cs typeface="Calibri"/>
              </a:rPr>
              <a:t>voor Europese landen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772305" y="8903360"/>
            <a:ext cx="1110615" cy="3714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Financiering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Voor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investeringen,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verzoeken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subsidies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presentatie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jouw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idee</a:t>
            </a:r>
            <a:endParaRPr sz="650" dirty="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10304653" y="5783910"/>
            <a:ext cx="1534795" cy="4807585"/>
            <a:chOff x="10304653" y="5783910"/>
            <a:chExt cx="1534795" cy="4807585"/>
          </a:xfrm>
        </p:grpSpPr>
        <p:sp>
          <p:nvSpPr>
            <p:cNvPr id="95" name="object 95"/>
            <p:cNvSpPr/>
            <p:nvPr/>
          </p:nvSpPr>
          <p:spPr>
            <a:xfrm>
              <a:off x="10321163" y="6870776"/>
              <a:ext cx="1495425" cy="3710940"/>
            </a:xfrm>
            <a:custGeom>
              <a:avLst/>
              <a:gdLst/>
              <a:ahLst/>
              <a:cxnLst/>
              <a:rect l="l" t="t" r="r" b="b"/>
              <a:pathLst>
                <a:path w="1495425" h="3710940">
                  <a:moveTo>
                    <a:pt x="0" y="249174"/>
                  </a:moveTo>
                  <a:lnTo>
                    <a:pt x="0" y="249174"/>
                  </a:lnTo>
                  <a:lnTo>
                    <a:pt x="4012" y="204403"/>
                  </a:lnTo>
                  <a:lnTo>
                    <a:pt x="15582" y="162257"/>
                  </a:lnTo>
                  <a:lnTo>
                    <a:pt x="34007" y="123444"/>
                  </a:lnTo>
                  <a:lnTo>
                    <a:pt x="58584" y="88664"/>
                  </a:lnTo>
                  <a:lnTo>
                    <a:pt x="88611" y="58625"/>
                  </a:lnTo>
                  <a:lnTo>
                    <a:pt x="123386" y="34036"/>
                  </a:lnTo>
                  <a:lnTo>
                    <a:pt x="162206" y="15596"/>
                  </a:lnTo>
                  <a:lnTo>
                    <a:pt x="204369" y="4015"/>
                  </a:lnTo>
                  <a:lnTo>
                    <a:pt x="249172" y="0"/>
                  </a:lnTo>
                  <a:lnTo>
                    <a:pt x="1245741" y="0"/>
                  </a:lnTo>
                  <a:lnTo>
                    <a:pt x="1245741" y="0"/>
                  </a:lnTo>
                  <a:lnTo>
                    <a:pt x="1290510" y="4015"/>
                  </a:lnTo>
                  <a:lnTo>
                    <a:pt x="1332661" y="15596"/>
                  </a:lnTo>
                  <a:lnTo>
                    <a:pt x="1371473" y="34036"/>
                  </a:lnTo>
                  <a:lnTo>
                    <a:pt x="1406258" y="58625"/>
                  </a:lnTo>
                  <a:lnTo>
                    <a:pt x="1436293" y="88664"/>
                  </a:lnTo>
                  <a:lnTo>
                    <a:pt x="1460881" y="123444"/>
                  </a:lnTo>
                  <a:lnTo>
                    <a:pt x="1479321" y="162257"/>
                  </a:lnTo>
                  <a:lnTo>
                    <a:pt x="1490903" y="204403"/>
                  </a:lnTo>
                  <a:lnTo>
                    <a:pt x="1494917" y="249174"/>
                  </a:lnTo>
                  <a:lnTo>
                    <a:pt x="1494917" y="3461512"/>
                  </a:lnTo>
                  <a:lnTo>
                    <a:pt x="1494917" y="3461512"/>
                  </a:lnTo>
                  <a:lnTo>
                    <a:pt x="1245741" y="3710686"/>
                  </a:lnTo>
                  <a:lnTo>
                    <a:pt x="249172" y="3710686"/>
                  </a:lnTo>
                  <a:lnTo>
                    <a:pt x="249172" y="3710686"/>
                  </a:lnTo>
                  <a:lnTo>
                    <a:pt x="0" y="3461512"/>
                  </a:lnTo>
                  <a:lnTo>
                    <a:pt x="0" y="249174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321163" y="5793435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29">
                  <a:moveTo>
                    <a:pt x="1494917" y="1306322"/>
                  </a:moveTo>
                  <a:lnTo>
                    <a:pt x="0" y="1306322"/>
                  </a:lnTo>
                  <a:lnTo>
                    <a:pt x="0" y="249174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2" y="0"/>
                  </a:lnTo>
                  <a:lnTo>
                    <a:pt x="1245741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1306322"/>
                  </a:lnTo>
                  <a:close/>
                </a:path>
              </a:pathLst>
            </a:custGeom>
            <a:solidFill>
              <a:srgbClr val="E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321163" y="5793435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29">
                  <a:moveTo>
                    <a:pt x="249172" y="0"/>
                  </a:moveTo>
                  <a:lnTo>
                    <a:pt x="1245741" y="0"/>
                  </a:lnTo>
                  <a:lnTo>
                    <a:pt x="1245741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1306322"/>
                  </a:lnTo>
                  <a:lnTo>
                    <a:pt x="0" y="1306322"/>
                  </a:lnTo>
                  <a:lnTo>
                    <a:pt x="0" y="249174"/>
                  </a:lnTo>
                  <a:lnTo>
                    <a:pt x="0" y="249174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2" y="0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321163" y="5793435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1494917" y="359156"/>
                  </a:moveTo>
                  <a:lnTo>
                    <a:pt x="0" y="359156"/>
                  </a:lnTo>
                  <a:lnTo>
                    <a:pt x="0" y="249174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2" y="0"/>
                  </a:lnTo>
                  <a:lnTo>
                    <a:pt x="1245741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359156"/>
                  </a:lnTo>
                  <a:close/>
                </a:path>
              </a:pathLst>
            </a:custGeom>
            <a:solidFill>
              <a:srgbClr val="449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321163" y="5793435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249172" y="0"/>
                  </a:moveTo>
                  <a:lnTo>
                    <a:pt x="1245741" y="0"/>
                  </a:lnTo>
                  <a:lnTo>
                    <a:pt x="1245741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359156"/>
                  </a:lnTo>
                  <a:lnTo>
                    <a:pt x="0" y="359156"/>
                  </a:lnTo>
                  <a:lnTo>
                    <a:pt x="0" y="249174"/>
                  </a:lnTo>
                  <a:lnTo>
                    <a:pt x="0" y="249174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2" y="0"/>
                  </a:lnTo>
                  <a:close/>
                </a:path>
              </a:pathLst>
            </a:custGeom>
            <a:ln w="19048">
              <a:solidFill>
                <a:srgbClr val="449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321163" y="6152591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1494917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314178" y="7866837"/>
              <a:ext cx="153035" cy="0"/>
            </a:xfrm>
            <a:custGeom>
              <a:avLst/>
              <a:gdLst/>
              <a:ahLst/>
              <a:cxnLst/>
              <a:rect l="l" t="t" r="r" b="b"/>
              <a:pathLst>
                <a:path w="153034">
                  <a:moveTo>
                    <a:pt x="0" y="0"/>
                  </a:moveTo>
                  <a:lnTo>
                    <a:pt x="152768" y="0"/>
                  </a:lnTo>
                </a:path>
              </a:pathLst>
            </a:custGeom>
            <a:ln w="19050">
              <a:solidFill>
                <a:srgbClr val="EB7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314178" y="8421190"/>
              <a:ext cx="1515745" cy="1558925"/>
            </a:xfrm>
            <a:custGeom>
              <a:avLst/>
              <a:gdLst/>
              <a:ahLst/>
              <a:cxnLst/>
              <a:rect l="l" t="t" r="r" b="b"/>
              <a:pathLst>
                <a:path w="1515745" h="1558925">
                  <a:moveTo>
                    <a:pt x="20320" y="0"/>
                  </a:moveTo>
                  <a:lnTo>
                    <a:pt x="156464" y="0"/>
                  </a:lnTo>
                </a:path>
                <a:path w="1515745" h="1558925">
                  <a:moveTo>
                    <a:pt x="436880" y="0"/>
                  </a:moveTo>
                  <a:lnTo>
                    <a:pt x="1515237" y="0"/>
                  </a:lnTo>
                </a:path>
                <a:path w="1515745" h="1558925">
                  <a:moveTo>
                    <a:pt x="0" y="554862"/>
                  </a:moveTo>
                  <a:lnTo>
                    <a:pt x="156464" y="554862"/>
                  </a:lnTo>
                </a:path>
                <a:path w="1515745" h="1558925">
                  <a:moveTo>
                    <a:pt x="436880" y="554862"/>
                  </a:moveTo>
                  <a:lnTo>
                    <a:pt x="1494790" y="554862"/>
                  </a:lnTo>
                </a:path>
                <a:path w="1515745" h="1558925">
                  <a:moveTo>
                    <a:pt x="15240" y="1010540"/>
                  </a:moveTo>
                  <a:lnTo>
                    <a:pt x="156464" y="1010540"/>
                  </a:lnTo>
                </a:path>
                <a:path w="1515745" h="1558925">
                  <a:moveTo>
                    <a:pt x="436880" y="1010540"/>
                  </a:moveTo>
                  <a:lnTo>
                    <a:pt x="1510030" y="1010540"/>
                  </a:lnTo>
                </a:path>
                <a:path w="1515745" h="1558925">
                  <a:moveTo>
                    <a:pt x="0" y="1558545"/>
                  </a:moveTo>
                  <a:lnTo>
                    <a:pt x="156464" y="1558545"/>
                  </a:lnTo>
                </a:path>
                <a:path w="1515745" h="1558925">
                  <a:moveTo>
                    <a:pt x="436880" y="1558545"/>
                  </a:moveTo>
                  <a:lnTo>
                    <a:pt x="1494790" y="1558545"/>
                  </a:lnTo>
                </a:path>
              </a:pathLst>
            </a:custGeom>
            <a:ln w="19050">
              <a:solidFill>
                <a:srgbClr val="EB7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0642039" y="5889066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539995" y="6206515"/>
            <a:ext cx="1080770" cy="6845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Geven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haalbaar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project :</a:t>
            </a:r>
            <a:r>
              <a:rPr sz="1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prijzen,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sz="10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gezondheid</a:t>
            </a:r>
            <a:r>
              <a:rPr sz="1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financieel</a:t>
            </a:r>
            <a:r>
              <a:rPr sz="1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lang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termijn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436352" y="7167765"/>
            <a:ext cx="1293495" cy="5365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Leren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naar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om vast te stellen</a:t>
            </a:r>
            <a:r>
              <a:rPr sz="650" b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prijzen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intelligent,</a:t>
            </a:r>
            <a:r>
              <a:rPr sz="6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plan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seizoensgebonden</a:t>
            </a:r>
            <a:r>
              <a:rPr sz="650" b="1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adopteren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strategieën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noodgeval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Leren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naar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nemen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beslissingen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Dat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garantie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toekomst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 de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 jouwe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activiteit.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0447782" y="7757438"/>
            <a:ext cx="338455" cy="124460"/>
          </a:xfrm>
          <a:custGeom>
            <a:avLst/>
            <a:gdLst/>
            <a:ahLst/>
            <a:cxnLst/>
            <a:rect l="l" t="t" r="r" b="b"/>
            <a:pathLst>
              <a:path w="338454" h="124459">
                <a:moveTo>
                  <a:pt x="337972" y="0"/>
                </a:moveTo>
                <a:lnTo>
                  <a:pt x="337972" y="0"/>
                </a:lnTo>
                <a:lnTo>
                  <a:pt x="0" y="0"/>
                </a:lnTo>
                <a:lnTo>
                  <a:pt x="0" y="124028"/>
                </a:lnTo>
                <a:lnTo>
                  <a:pt x="337972" y="124028"/>
                </a:lnTo>
                <a:lnTo>
                  <a:pt x="337972" y="0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0454284" y="7739888"/>
            <a:ext cx="13881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4140" algn="l"/>
              </a:tabLst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r>
              <a:rPr sz="800" b="1" u="heavy" dirty="0">
                <a:solidFill>
                  <a:srgbClr val="449395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</a:rPr>
              <a:t> 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435717" y="7910931"/>
            <a:ext cx="1160780" cy="2070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Weggooien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bases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financieel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Voor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een activiteit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winstgevend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447781" y="8178990"/>
            <a:ext cx="234315" cy="116839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865"/>
              </a:lnSpc>
            </a:pPr>
            <a:r>
              <a:rPr sz="75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435717" y="8317103"/>
            <a:ext cx="122491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indent="-105410">
              <a:lnSpc>
                <a:spcPct val="100000"/>
              </a:lnSpc>
              <a:spcBef>
                <a:spcPts val="100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811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Begrijpen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kosten,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prijzen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541127" y="8399411"/>
            <a:ext cx="64135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punt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stropdas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447781" y="8585796"/>
            <a:ext cx="304165" cy="116839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865"/>
              </a:lnSpc>
            </a:pPr>
            <a:r>
              <a:rPr sz="75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7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0435717" y="8725789"/>
            <a:ext cx="1106805" cy="206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6205" marR="5080" indent="-104139">
              <a:lnSpc>
                <a:spcPts val="640"/>
              </a:lnSpc>
              <a:spcBef>
                <a:spcPts val="2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Prijzen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functie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winst,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waarde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seizoensgebondenheid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447781" y="8976053"/>
            <a:ext cx="304165" cy="133985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7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435717" y="9131579"/>
            <a:ext cx="1218565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Toename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inkomsten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door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add-on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En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daar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overzicht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financieel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447781" y="9481946"/>
            <a:ext cx="304165" cy="116839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865"/>
              </a:lnSpc>
            </a:pPr>
            <a:r>
              <a:rPr sz="75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7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b="1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0435717" y="9621939"/>
            <a:ext cx="1111250" cy="2876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6205" marR="5080" indent="-104139">
              <a:lnSpc>
                <a:spcPts val="640"/>
              </a:lnSpc>
              <a:spcBef>
                <a:spcPts val="2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Planning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Van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onvoorspelbaarheid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Voor</a:t>
            </a:r>
            <a:r>
              <a:rPr sz="6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daar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winstgevendheid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naar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lang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termijn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18" name="object 1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7018" y="10914557"/>
            <a:ext cx="4249089" cy="264039"/>
          </a:xfrm>
          <a:prstGeom prst="rect">
            <a:avLst/>
          </a:prstGeom>
        </p:spPr>
      </p:pic>
      <p:pic>
        <p:nvPicPr>
          <p:cNvPr id="121" name="Immagine 120">
            <a:extLst>
              <a:ext uri="{FF2B5EF4-FFF2-40B4-BE49-F238E27FC236}">
                <a16:creationId xmlns:a16="http://schemas.microsoft.com/office/drawing/2014/main" id="{69BACD63-6385-BC66-2B7A-391780F0C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053" y="4421121"/>
            <a:ext cx="681408" cy="122304"/>
          </a:xfrm>
          <a:prstGeom prst="rect">
            <a:avLst/>
          </a:prstGeom>
        </p:spPr>
      </p:pic>
      <p:pic>
        <p:nvPicPr>
          <p:cNvPr id="123" name="Immagine 122">
            <a:extLst>
              <a:ext uri="{FF2B5EF4-FFF2-40B4-BE49-F238E27FC236}">
                <a16:creationId xmlns:a16="http://schemas.microsoft.com/office/drawing/2014/main" id="{4D07D739-A79D-B725-F95F-363309643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298" y="4418965"/>
            <a:ext cx="681408" cy="122304"/>
          </a:xfrm>
          <a:prstGeom prst="rect">
            <a:avLst/>
          </a:prstGeom>
        </p:spPr>
      </p:pic>
      <p:pic>
        <p:nvPicPr>
          <p:cNvPr id="124" name="Immagine 123">
            <a:extLst>
              <a:ext uri="{FF2B5EF4-FFF2-40B4-BE49-F238E27FC236}">
                <a16:creationId xmlns:a16="http://schemas.microsoft.com/office/drawing/2014/main" id="{1E713095-9082-7697-B6A8-39AF803EA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502" y="4416047"/>
            <a:ext cx="681408" cy="122304"/>
          </a:xfrm>
          <a:prstGeom prst="rect">
            <a:avLst/>
          </a:prstGeom>
        </p:spPr>
      </p:pic>
      <p:pic>
        <p:nvPicPr>
          <p:cNvPr id="125" name="Immagine 124">
            <a:extLst>
              <a:ext uri="{FF2B5EF4-FFF2-40B4-BE49-F238E27FC236}">
                <a16:creationId xmlns:a16="http://schemas.microsoft.com/office/drawing/2014/main" id="{5FE0326A-8CC5-8052-B186-8F2CB13FC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528" y="4418834"/>
            <a:ext cx="681408" cy="122304"/>
          </a:xfrm>
          <a:prstGeom prst="rect">
            <a:avLst/>
          </a:prstGeom>
        </p:spPr>
      </p:pic>
      <p:pic>
        <p:nvPicPr>
          <p:cNvPr id="126" name="Immagine 125">
            <a:extLst>
              <a:ext uri="{FF2B5EF4-FFF2-40B4-BE49-F238E27FC236}">
                <a16:creationId xmlns:a16="http://schemas.microsoft.com/office/drawing/2014/main" id="{CA99157E-A161-0C00-8C20-CC713BF03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313" y="4616230"/>
            <a:ext cx="681408" cy="122304"/>
          </a:xfrm>
          <a:prstGeom prst="rect">
            <a:avLst/>
          </a:prstGeom>
        </p:spPr>
      </p:pic>
      <p:pic>
        <p:nvPicPr>
          <p:cNvPr id="127" name="Immagine 126">
            <a:extLst>
              <a:ext uri="{FF2B5EF4-FFF2-40B4-BE49-F238E27FC236}">
                <a16:creationId xmlns:a16="http://schemas.microsoft.com/office/drawing/2014/main" id="{697A88E4-EE1B-7311-CD72-D97037C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362" y="4619625"/>
            <a:ext cx="681408" cy="122304"/>
          </a:xfrm>
          <a:prstGeom prst="rect">
            <a:avLst/>
          </a:prstGeom>
        </p:spPr>
      </p:pic>
      <p:pic>
        <p:nvPicPr>
          <p:cNvPr id="129" name="Immagine 128">
            <a:extLst>
              <a:ext uri="{FF2B5EF4-FFF2-40B4-BE49-F238E27FC236}">
                <a16:creationId xmlns:a16="http://schemas.microsoft.com/office/drawing/2014/main" id="{406C9B30-C1BC-BBF6-EE0B-A76CE14A8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594" y="4617053"/>
            <a:ext cx="681408" cy="122304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8757791" y="4640672"/>
            <a:ext cx="354330" cy="11811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2225">
              <a:lnSpc>
                <a:spcPts val="86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30" name="Immagine 129">
            <a:extLst>
              <a:ext uri="{FF2B5EF4-FFF2-40B4-BE49-F238E27FC236}">
                <a16:creationId xmlns:a16="http://schemas.microsoft.com/office/drawing/2014/main" id="{AEB361C7-6424-2573-FC17-9D9F918BE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200" y="3552825"/>
            <a:ext cx="793955" cy="142505"/>
          </a:xfrm>
          <a:prstGeom prst="rect">
            <a:avLst/>
          </a:prstGeom>
        </p:spPr>
      </p:pic>
      <p:pic>
        <p:nvPicPr>
          <p:cNvPr id="131" name="Immagine 130">
            <a:extLst>
              <a:ext uri="{FF2B5EF4-FFF2-40B4-BE49-F238E27FC236}">
                <a16:creationId xmlns:a16="http://schemas.microsoft.com/office/drawing/2014/main" id="{C8F6614D-89A1-FE79-430B-80B5EC61C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614" y="3562732"/>
            <a:ext cx="681408" cy="122304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10447781" y="3566035"/>
            <a:ext cx="454659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919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32" name="Immagine 131">
            <a:extLst>
              <a:ext uri="{FF2B5EF4-FFF2-40B4-BE49-F238E27FC236}">
                <a16:creationId xmlns:a16="http://schemas.microsoft.com/office/drawing/2014/main" id="{D4A4B6B4-DBED-6683-9266-FF028986E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855" y="7743825"/>
            <a:ext cx="681408" cy="122304"/>
          </a:xfrm>
          <a:prstGeom prst="rect">
            <a:avLst/>
          </a:prstGeom>
        </p:spPr>
      </p:pic>
      <p:pic>
        <p:nvPicPr>
          <p:cNvPr id="133" name="Immagine 132">
            <a:extLst>
              <a:ext uri="{FF2B5EF4-FFF2-40B4-BE49-F238E27FC236}">
                <a16:creationId xmlns:a16="http://schemas.microsoft.com/office/drawing/2014/main" id="{D517563B-93BD-3DEB-4E7A-A694D32BF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7743825"/>
            <a:ext cx="681408" cy="122304"/>
          </a:xfrm>
          <a:prstGeom prst="rect">
            <a:avLst/>
          </a:prstGeom>
        </p:spPr>
      </p:pic>
      <p:sp>
        <p:nvSpPr>
          <p:cNvPr id="134" name="object 11">
            <a:extLst>
              <a:ext uri="{FF2B5EF4-FFF2-40B4-BE49-F238E27FC236}">
                <a16:creationId xmlns:a16="http://schemas.microsoft.com/office/drawing/2014/main" id="{C6E4DBC6-2042-AFC0-B738-FC9C0D43F5EE}"/>
              </a:ext>
            </a:extLst>
          </p:cNvPr>
          <p:cNvSpPr txBox="1"/>
          <p:nvPr/>
        </p:nvSpPr>
        <p:spPr>
          <a:xfrm>
            <a:off x="5268337" y="7757438"/>
            <a:ext cx="323850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35" name="Immagine 134">
            <a:extLst>
              <a:ext uri="{FF2B5EF4-FFF2-40B4-BE49-F238E27FC236}">
                <a16:creationId xmlns:a16="http://schemas.microsoft.com/office/drawing/2014/main" id="{D474A5B7-2DF7-6E8D-D9D7-4698FCFE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9" y="8326567"/>
            <a:ext cx="681408" cy="122304"/>
          </a:xfrm>
          <a:prstGeom prst="rect">
            <a:avLst/>
          </a:prstGeom>
        </p:spPr>
      </p:pic>
      <p:pic>
        <p:nvPicPr>
          <p:cNvPr id="136" name="Immagine 135">
            <a:extLst>
              <a:ext uri="{FF2B5EF4-FFF2-40B4-BE49-F238E27FC236}">
                <a16:creationId xmlns:a16="http://schemas.microsoft.com/office/drawing/2014/main" id="{7FDC637F-2ACF-2346-6204-A06ABEF8D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155" y="8326567"/>
            <a:ext cx="681408" cy="122304"/>
          </a:xfrm>
          <a:prstGeom prst="rect">
            <a:avLst/>
          </a:prstGeom>
        </p:spPr>
      </p:pic>
      <p:pic>
        <p:nvPicPr>
          <p:cNvPr id="137" name="Immagine 136">
            <a:extLst>
              <a:ext uri="{FF2B5EF4-FFF2-40B4-BE49-F238E27FC236}">
                <a16:creationId xmlns:a16="http://schemas.microsoft.com/office/drawing/2014/main" id="{FB69AA58-5D67-9B3F-ABC7-17A56CEE0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981" y="7773921"/>
            <a:ext cx="681408" cy="122304"/>
          </a:xfrm>
          <a:prstGeom prst="rect">
            <a:avLst/>
          </a:prstGeom>
        </p:spPr>
      </p:pic>
      <p:pic>
        <p:nvPicPr>
          <p:cNvPr id="138" name="Immagine 137">
            <a:extLst>
              <a:ext uri="{FF2B5EF4-FFF2-40B4-BE49-F238E27FC236}">
                <a16:creationId xmlns:a16="http://schemas.microsoft.com/office/drawing/2014/main" id="{F1C78686-6CCC-824A-5F10-57D6A3F71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087" y="7773921"/>
            <a:ext cx="727313" cy="122304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011034" y="7784248"/>
            <a:ext cx="35115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39" name="Immagine 138">
            <a:extLst>
              <a:ext uri="{FF2B5EF4-FFF2-40B4-BE49-F238E27FC236}">
                <a16:creationId xmlns:a16="http://schemas.microsoft.com/office/drawing/2014/main" id="{4D976BC3-B2E1-32AD-716D-6D0AE16BF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862" y="8353425"/>
            <a:ext cx="681408" cy="122304"/>
          </a:xfrm>
          <a:prstGeom prst="rect">
            <a:avLst/>
          </a:prstGeom>
        </p:spPr>
      </p:pic>
      <p:pic>
        <p:nvPicPr>
          <p:cNvPr id="140" name="Immagine 139">
            <a:extLst>
              <a:ext uri="{FF2B5EF4-FFF2-40B4-BE49-F238E27FC236}">
                <a16:creationId xmlns:a16="http://schemas.microsoft.com/office/drawing/2014/main" id="{01554B83-6958-0BD8-2223-28B7887E4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816" y="8353425"/>
            <a:ext cx="734384" cy="122304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7022717" y="8381365"/>
            <a:ext cx="32702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Deel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7B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5803b3-5fd4-490d-9118-e08d8d43fc1e" xsi:nil="true"/>
    <lcf76f155ced4ddcb4097134ff3c332f xmlns="7b53bf8c-4569-44df-ad60-bb18397340c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EC2A733B751B4A9BD302BA2F24F71D" ma:contentTypeVersion="16" ma:contentTypeDescription="Create a new document." ma:contentTypeScope="" ma:versionID="9419557d0d05647896247c76f8082c84">
  <xsd:schema xmlns:xsd="http://www.w3.org/2001/XMLSchema" xmlns:xs="http://www.w3.org/2001/XMLSchema" xmlns:p="http://schemas.microsoft.com/office/2006/metadata/properties" xmlns:ns2="7b53bf8c-4569-44df-ad60-bb18397340c4" xmlns:ns3="835803b3-5fd4-490d-9118-e08d8d43fc1e" targetNamespace="http://schemas.microsoft.com/office/2006/metadata/properties" ma:root="true" ma:fieldsID="8bb00514f3168b1377ce5798e928eabc" ns2:_="" ns3:_="">
    <xsd:import namespace="7b53bf8c-4569-44df-ad60-bb18397340c4"/>
    <xsd:import namespace="835803b3-5fd4-490d-9118-e08d8d43fc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3bf8c-4569-44df-ad60-bb18397340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803b3-5fd4-490d-9118-e08d8d43fc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2f271f-8533-40f3-8d6b-870b5cd30576}" ma:internalName="TaxCatchAll" ma:showField="CatchAllData" ma:web="835803b3-5fd4-490d-9118-e08d8d43fc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186E9C-D28B-4B1F-A588-8AF75BCE4AEB}">
  <ds:schemaRefs>
    <ds:schemaRef ds:uri="http://schemas.microsoft.com/office/2006/metadata/properties"/>
    <ds:schemaRef ds:uri="http://schemas.microsoft.com/office/infopath/2007/PartnerControls"/>
    <ds:schemaRef ds:uri="835803b3-5fd4-490d-9118-e08d8d43fc1e"/>
    <ds:schemaRef ds:uri="7b53bf8c-4569-44df-ad60-bb18397340c4"/>
  </ds:schemaRefs>
</ds:datastoreItem>
</file>

<file path=customXml/itemProps2.xml><?xml version="1.0" encoding="utf-8"?>
<ds:datastoreItem xmlns:ds="http://schemas.openxmlformats.org/officeDocument/2006/customXml" ds:itemID="{52FC8540-75BF-466A-8231-7442210B0C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B00851-219A-477D-B2BC-EBC50C11C7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800</Words>
  <Application>Microsoft Office PowerPoint</Application>
  <PresentationFormat>Custom</PresentationFormat>
  <Paragraphs>90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Cursus VRIJ: Droom in groot en het begint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Gillian Keane</dc:creator>
  <cp:keywords>, docId:76F9CEBFAF8497A99DA0F7CC84D63246</cp:keywords>
  <cp:lastModifiedBy>Radu Mihailescu</cp:lastModifiedBy>
  <cp:revision>4</cp:revision>
  <dcterms:created xsi:type="dcterms:W3CDTF">2026-02-07T08:34:55Z</dcterms:created>
  <dcterms:modified xsi:type="dcterms:W3CDTF">2026-02-11T17:14:23Z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2026-02-07T00:00:00Z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2026-02-07T00:00:00Z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ContentTypeId">
    <vt:lpwstr>0x01010026EC2A733B751B4A9BD302BA2F24F71D</vt:lpwstr>
  </property>
</Properties>
</file>