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3"/>
  </p:notesMasterIdLst>
  <p:sldIdLst>
    <p:sldId id="7785" r:id="rId2"/>
    <p:sldId id="7786" r:id="rId3"/>
    <p:sldId id="7792" r:id="rId4"/>
    <p:sldId id="7790" r:id="rId5"/>
    <p:sldId id="7439" r:id="rId6"/>
    <p:sldId id="7583" r:id="rId7"/>
    <p:sldId id="7445" r:id="rId8"/>
    <p:sldId id="6484" r:id="rId9"/>
    <p:sldId id="7553" r:id="rId10"/>
    <p:sldId id="7495" r:id="rId11"/>
    <p:sldId id="7496" r:id="rId12"/>
    <p:sldId id="7494" r:id="rId13"/>
    <p:sldId id="7561" r:id="rId14"/>
    <p:sldId id="7566" r:id="rId15"/>
    <p:sldId id="7567" r:id="rId16"/>
    <p:sldId id="7497" r:id="rId17"/>
    <p:sldId id="7568" r:id="rId18"/>
    <p:sldId id="7499" r:id="rId19"/>
    <p:sldId id="7498" r:id="rId20"/>
    <p:sldId id="7500" r:id="rId21"/>
    <p:sldId id="7506" r:id="rId22"/>
    <p:sldId id="7502" r:id="rId23"/>
    <p:sldId id="7503" r:id="rId24"/>
    <p:sldId id="7793" r:id="rId25"/>
    <p:sldId id="7504" r:id="rId26"/>
    <p:sldId id="7507" r:id="rId27"/>
    <p:sldId id="7508" r:id="rId28"/>
    <p:sldId id="7794" r:id="rId29"/>
    <p:sldId id="7453" r:id="rId30"/>
    <p:sldId id="7454" r:id="rId31"/>
    <p:sldId id="7795" r:id="rId32"/>
    <p:sldId id="7455" r:id="rId33"/>
    <p:sldId id="7549" r:id="rId34"/>
    <p:sldId id="7550" r:id="rId35"/>
    <p:sldId id="7554" r:id="rId36"/>
    <p:sldId id="7570" r:id="rId37"/>
    <p:sldId id="7571" r:id="rId38"/>
    <p:sldId id="7509" r:id="rId39"/>
    <p:sldId id="7510" r:id="rId40"/>
    <p:sldId id="7796" r:id="rId41"/>
    <p:sldId id="77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98C7F"/>
    <a:srgbClr val="418D8F"/>
    <a:srgbClr val="595959"/>
    <a:srgbClr val="F2A158"/>
    <a:srgbClr val="5FBDBB"/>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0"/>
    <p:restoredTop sz="94915" autoAdjust="0"/>
  </p:normalViewPr>
  <p:slideViewPr>
    <p:cSldViewPr snapToGrid="0" snapToObjects="1">
      <p:cViewPr varScale="1">
        <p:scale>
          <a:sx n="115" d="100"/>
          <a:sy n="115" d="100"/>
        </p:scale>
        <p:origin x="208" y="4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Clicca per modificare gli stili di testo principali</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256970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735145" y="-2744893"/>
            <a:ext cx="6702216"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chemeClr val="bg1"/>
          </a:solidFill>
          <a:ln w="571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3894731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0C46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0C4659"/>
                </a:solidFill>
                <a:latin typeface="+mn-lt"/>
              </a:defRPr>
            </a:lvl1pPr>
          </a:lstStyle>
          <a:p>
            <a:pPr lvl="0"/>
            <a:r>
              <a:rPr lang="en-US"/>
              <a:t>Heading</a:t>
            </a:r>
          </a:p>
        </p:txBody>
      </p:sp>
    </p:spTree>
    <p:extLst>
      <p:ext uri="{BB962C8B-B14F-4D97-AF65-F5344CB8AC3E}">
        <p14:creationId xmlns:p14="http://schemas.microsoft.com/office/powerpoint/2010/main" val="1237498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35397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0C465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69842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‹N›</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PROGETTAZIONE DI SOGGIORNI TURISTICI INNOVATIVI</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970" r:id="rId5"/>
    <p:sldLayoutId id="2147483977" r:id="rId6"/>
    <p:sldLayoutId id="2147483888" r:id="rId7"/>
    <p:sldLayoutId id="2147483898" r:id="rId8"/>
    <p:sldLayoutId id="2147483974" r:id="rId9"/>
    <p:sldLayoutId id="2147483842" r:id="rId10"/>
    <p:sldLayoutId id="2147483960" r:id="rId11"/>
    <p:sldLayoutId id="2147483962" r:id="rId12"/>
    <p:sldLayoutId id="2147483961" r:id="rId13"/>
    <p:sldLayoutId id="2147483968" r:id="rId14"/>
    <p:sldLayoutId id="2147483840" r:id="rId15"/>
    <p:sldLayoutId id="2147483880" r:id="rId16"/>
    <p:sldLayoutId id="2147483889" r:id="rId17"/>
    <p:sldLayoutId id="2147483861" r:id="rId18"/>
    <p:sldLayoutId id="2147483890" r:id="rId19"/>
    <p:sldLayoutId id="2147483899" r:id="rId20"/>
    <p:sldLayoutId id="2147483884" r:id="rId21"/>
    <p:sldLayoutId id="2147483937" r:id="rId22"/>
    <p:sldLayoutId id="2147483935" r:id="rId23"/>
    <p:sldLayoutId id="2147483938" r:id="rId24"/>
    <p:sldLayoutId id="2147483939" r:id="rId25"/>
    <p:sldLayoutId id="2147483936" r:id="rId26"/>
    <p:sldLayoutId id="2147483841" r:id="rId27"/>
    <p:sldLayoutId id="2147483916" r:id="rId28"/>
    <p:sldLayoutId id="2147483913" r:id="rId29"/>
    <p:sldLayoutId id="2147483917" r:id="rId30"/>
    <p:sldLayoutId id="2147483914" r:id="rId31"/>
    <p:sldLayoutId id="2147483918" r:id="rId32"/>
    <p:sldLayoutId id="2147483948" r:id="rId33"/>
    <p:sldLayoutId id="2147483949" r:id="rId34"/>
    <p:sldLayoutId id="2147483950" r:id="rId35"/>
    <p:sldLayoutId id="2147483951" r:id="rId36"/>
    <p:sldLayoutId id="2147483952" r:id="rId37"/>
    <p:sldLayoutId id="2147483953" r:id="rId38"/>
    <p:sldLayoutId id="2147483921" r:id="rId39"/>
    <p:sldLayoutId id="2147483922" r:id="rId40"/>
    <p:sldLayoutId id="2147483879" r:id="rId41"/>
    <p:sldLayoutId id="2147483919" r:id="rId42"/>
    <p:sldLayoutId id="2147483915" r:id="rId43"/>
    <p:sldLayoutId id="2147483920" r:id="rId44"/>
    <p:sldLayoutId id="2147483942" r:id="rId45"/>
    <p:sldLayoutId id="2147483943" r:id="rId46"/>
    <p:sldLayoutId id="2147483944" r:id="rId47"/>
    <p:sldLayoutId id="2147483945" r:id="rId48"/>
    <p:sldLayoutId id="2147483946" r:id="rId49"/>
    <p:sldLayoutId id="2147483947" r:id="rId50"/>
    <p:sldLayoutId id="2147483878" r:id="rId51"/>
    <p:sldLayoutId id="2147483891" r:id="rId52"/>
    <p:sldLayoutId id="2147483940" r:id="rId53"/>
    <p:sldLayoutId id="2147483941" r:id="rId54"/>
    <p:sldLayoutId id="2147483894" r:id="rId55"/>
    <p:sldLayoutId id="2147483893" r:id="rId56"/>
    <p:sldLayoutId id="2147483895" r:id="rId57"/>
    <p:sldLayoutId id="2147483896" r:id="rId58"/>
    <p:sldLayoutId id="2147483900" r:id="rId59"/>
    <p:sldLayoutId id="2147483901" r:id="rId60"/>
    <p:sldLayoutId id="2147483902" r:id="rId61"/>
    <p:sldLayoutId id="2147483903" r:id="rId62"/>
    <p:sldLayoutId id="2147483904" r:id="rId63"/>
    <p:sldLayoutId id="2147483853" r:id="rId64"/>
    <p:sldLayoutId id="2147483905" r:id="rId65"/>
    <p:sldLayoutId id="2147483934" r:id="rId66"/>
    <p:sldLayoutId id="2147483963" r:id="rId67"/>
    <p:sldLayoutId id="2147483976" r:id="rId68"/>
    <p:sldLayoutId id="2147483978" r:id="rId6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glampitect.com/blog/starting-a-glamping-business-uk#:~:text=The%20costs%20are%20generally%20pretty,commissioning%20a%20bespoke%20feasibility%20study"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ba.gov/business-guide/plan-your-business/calculate-your-startup-costs/break-even-point#:~:text=The%C2%A0break,the%20revenues%20for%20a%20product" TargetMode="Externa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hyperlink" Target="https://hypedome.com/blog/starting-glamping-business/?srsltid=AfmBOooYlgOt4yVVAdowr3W4h-MlF633m9dhPWaopJUBytu8w5jGYPo6#:~:text=Occupancy%20,During%20Lifespan%20%C2%A310%2C100%20%C2%A372%2C800%20%C2%A3184%2C400" TargetMode="Externa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hyperlink" Target="https://hypedome.com/blog/starting-glamping-business/?srsltid=AfmBOooYlgOt4yVVAdowr3W4h-MlF633m9dhPWaopJUBytu8w5jGYPo6#:~:text=Occupancy%20,During%20Lifespan%20%C2%A310%2C100%20%C2%A372%2C800%20%C2%A3184%2C400" TargetMode="Externa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hyperlink" Target="https://prenohq.com/blog/how-to-calculate-occupancy-rates/#:~:text=Calculating%20occupancy%20rate%20is%20a,simple%20formula"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blog.axisrooms.com/break-even-occupancy-rate-for-hotels-everything/#:~:text=The%20breakeven%20occupancy%20rate%20is,to%20cover%20all%20operational%20costs" TargetMode="Externa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hyperlink" Target="https://blog.axisrooms.com/break-even-occupancy-rate-for-hotels-everything/#:~:text=The%20breakeven%20occupancy%20rate%20is,to%20cover%20all%20operational%20costs"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lampitect.com/blog/starting-a-glamping-business-uk#:~:text=much%20money%20your%20glamping%20business,make%20at%20various%20occupancy%20rates" TargetMode="Externa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lampitect.com/blog/starting-a-glamping-business-uk#:~:text=much%20money%20your%20glamping%20business,make%20at%20various%20occupancy%20rates" TargetMode="Externa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80BE-AE66-8AB3-5D4D-7FE569EA6AF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DA7916C-CD95-12F3-82F5-D26AE3172AD9}"/>
              </a:ext>
            </a:extLst>
          </p:cNvPr>
          <p:cNvSpPr>
            <a:spLocks noGrp="1"/>
          </p:cNvSpPr>
          <p:nvPr>
            <p:ph type="body" sz="quarter" idx="17"/>
          </p:nvPr>
        </p:nvSpPr>
        <p:spPr/>
        <p:txBody>
          <a:bodyPr/>
          <a:lstStyle/>
          <a:p>
            <a:endParaRPr lang="en-IE"/>
          </a:p>
        </p:txBody>
      </p:sp>
      <p:sp>
        <p:nvSpPr>
          <p:cNvPr id="9" name="Text Placeholder 8">
            <a:extLst>
              <a:ext uri="{FF2B5EF4-FFF2-40B4-BE49-F238E27FC236}">
                <a16:creationId xmlns:a16="http://schemas.microsoft.com/office/drawing/2014/main" id="{EFFCF2A4-48B8-A280-51D8-DFF1D6BB1758}"/>
              </a:ext>
            </a:extLst>
          </p:cNvPr>
          <p:cNvSpPr>
            <a:spLocks noGrp="1"/>
          </p:cNvSpPr>
          <p:nvPr>
            <p:ph type="body" sz="quarter" idx="65"/>
          </p:nvPr>
        </p:nvSpPr>
        <p:spPr/>
        <p:txBody>
          <a:bodyPr/>
          <a:lstStyle/>
          <a:p>
            <a:r>
              <a:rPr lang="en-US" dirty="0"/>
              <a:t>Campeggio 't </a:t>
            </a:r>
            <a:r>
              <a:rPr lang="en-US" dirty="0" err="1"/>
              <a:t>Weergors</a:t>
            </a:r>
            <a:r>
              <a:rPr lang="en-US" dirty="0"/>
              <a:t> </a:t>
            </a:r>
            <a:endParaRPr lang="en-IE" dirty="0"/>
          </a:p>
        </p:txBody>
      </p:sp>
      <p:sp>
        <p:nvSpPr>
          <p:cNvPr id="8" name="Text Placeholder 2">
            <a:extLst>
              <a:ext uri="{FF2B5EF4-FFF2-40B4-BE49-F238E27FC236}">
                <a16:creationId xmlns:a16="http://schemas.microsoft.com/office/drawing/2014/main" id="{3CA1BFC0-BDC6-240D-43C2-07BF7208308B}"/>
              </a:ext>
            </a:extLst>
          </p:cNvPr>
          <p:cNvSpPr>
            <a:spLocks noGrp="1"/>
          </p:cNvSpPr>
          <p:nvPr>
            <p:ph type="body" sz="quarter" idx="15"/>
          </p:nvPr>
        </p:nvSpPr>
        <p:spPr>
          <a:xfrm>
            <a:off x="374360" y="2557127"/>
            <a:ext cx="5089964" cy="697353"/>
          </a:xfrm>
        </p:spPr>
        <p:txBody>
          <a:bodyPr/>
          <a:lstStyle/>
          <a:p>
            <a:r>
              <a:rPr lang="en-GB"/>
              <a:t>Modulo 8 </a:t>
            </a:r>
            <a:r>
              <a:rPr lang="en-GB" sz="4400" b="0"/>
              <a:t>(</a:t>
            </a:r>
            <a:r>
              <a:rPr lang="en-GB" sz="4400" b="0" dirty="0"/>
              <a:t>Parte 4)</a:t>
            </a:r>
          </a:p>
        </p:txBody>
      </p:sp>
      <p:sp>
        <p:nvSpPr>
          <p:cNvPr id="12" name="Text Placeholder 3">
            <a:extLst>
              <a:ext uri="{FF2B5EF4-FFF2-40B4-BE49-F238E27FC236}">
                <a16:creationId xmlns:a16="http://schemas.microsoft.com/office/drawing/2014/main" id="{CF6FBCA0-42CE-E770-DCB3-1FC7C1A4BEAA}"/>
              </a:ext>
            </a:extLst>
          </p:cNvPr>
          <p:cNvSpPr>
            <a:spLocks noGrp="1"/>
          </p:cNvSpPr>
          <p:nvPr>
            <p:ph type="body" sz="quarter" idx="16"/>
          </p:nvPr>
        </p:nvSpPr>
        <p:spPr>
          <a:xfrm>
            <a:off x="374360" y="3289874"/>
            <a:ext cx="5089964" cy="697353"/>
          </a:xfrm>
        </p:spPr>
        <p:txBody>
          <a:bodyPr>
            <a:noAutofit/>
          </a:bodyPr>
          <a:lstStyle/>
          <a:p>
            <a:pPr defTabSz="777514">
              <a:lnSpc>
                <a:spcPct val="100000"/>
              </a:lnSpc>
              <a:spcBef>
                <a:spcPts val="0"/>
              </a:spcBef>
              <a:spcAft>
                <a:spcPts val="1200"/>
              </a:spcAft>
              <a:defRPr/>
            </a:pPr>
            <a:r>
              <a:rPr lang="en-US" sz="3200" b="1" dirty="0"/>
              <a:t>Rendere redditizio il business: </a:t>
            </a:r>
            <a:r>
              <a:rPr lang="en-US" sz="3200" dirty="0"/>
              <a:t>quante notti è necessario vendere per coprire i costi e realizzare un profitto.</a:t>
            </a:r>
            <a:endParaRPr lang="en-GB" sz="2800" i="1" dirty="0"/>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11" name="Picture Placeholder 10">
            <a:extLst>
              <a:ext uri="{FF2B5EF4-FFF2-40B4-BE49-F238E27FC236}">
                <a16:creationId xmlns:a16="http://schemas.microsoft.com/office/drawing/2014/main" id="{542FF805-8C7E-2CC9-7EB1-3A83C8B8C67D}"/>
              </a:ext>
            </a:extLst>
          </p:cNvPr>
          <p:cNvPicPr>
            <a:picLocks noGrp="1" noChangeAspect="1"/>
          </p:cNvPicPr>
          <p:nvPr>
            <p:ph type="pic" sz="quarter" idx="19"/>
          </p:nvPr>
        </p:nvPicPr>
        <p:blipFill>
          <a:blip r:embed="rId2"/>
          <a:srcRect t="2515" b="2515"/>
          <a:stretch>
            <a:fillRect/>
          </a:stretch>
        </p:blipFill>
        <p:spPr/>
      </p:pic>
    </p:spTree>
    <p:extLst>
      <p:ext uri="{BB962C8B-B14F-4D97-AF65-F5344CB8AC3E}">
        <p14:creationId xmlns:p14="http://schemas.microsoft.com/office/powerpoint/2010/main" val="82408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2CE0-EE97-9538-3B30-51FD197FDE9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180BD80-54A0-4BC1-94DE-F8D6C7B0633B}"/>
              </a:ext>
            </a:extLst>
          </p:cNvPr>
          <p:cNvSpPr>
            <a:spLocks noGrp="1"/>
          </p:cNvSpPr>
          <p:nvPr>
            <p:ph type="body" sz="quarter" idx="16"/>
          </p:nvPr>
        </p:nvSpPr>
        <p:spPr>
          <a:xfrm>
            <a:off x="352931" y="2314711"/>
            <a:ext cx="6010480" cy="3066422"/>
          </a:xfrm>
        </p:spPr>
        <p:txBody>
          <a:bodyPr>
            <a:noAutofit/>
          </a:bodyPr>
          <a:lstStyle/>
          <a:p>
            <a:r>
              <a:rPr lang="en-US" sz="2200" b="1" i="0" dirty="0"/>
              <a:t>In parole semplici: </a:t>
            </a:r>
            <a:r>
              <a:rPr lang="en-US" sz="2200" i="0" dirty="0"/>
              <a:t>"Break even" significa che </a:t>
            </a:r>
            <a:r>
              <a:rPr lang="en-US" sz="2200" b="1" i="0" dirty="0"/>
              <a:t>non</a:t>
            </a:r>
            <a:r>
              <a:rPr lang="en-US" sz="2200" i="0" dirty="0"/>
              <a:t> stai </a:t>
            </a:r>
            <a:r>
              <a:rPr lang="en-US" sz="2200" b="1" i="0" dirty="0"/>
              <a:t>guadagnando né perdendo denaro</a:t>
            </a:r>
            <a:r>
              <a:rPr lang="en-US" sz="2200" i="0" dirty="0"/>
              <a:t>. </a:t>
            </a:r>
          </a:p>
          <a:p>
            <a:r>
              <a:rPr lang="en-US" sz="2200" i="0" dirty="0"/>
              <a:t>Indica il livello minimo di attività necessario. Per un piccolo glamping, il break even potrebbe richiedere solo un'occupazione relativamente bassa (poiché i costi operativi possono essere bassi). Tuttavia, non adagiarti sugli allori: un break even basso è positivo, ma il tuo obiettivo finale è ottenere un profitto consistente superiore a tale soglia. Utilizza il break even come soglia di sicurezza durante la pianificazione. (</a:t>
            </a:r>
            <a:r>
              <a:rPr lang="en-US" sz="2200" i="0" dirty="0">
                <a:hlinkClick r:id="rId2">
                  <a:extLst>
                    <a:ext uri="{A12FA001-AC4F-418D-AE19-62706E023703}">
                      <ahyp:hlinkClr xmlns:ahyp="http://schemas.microsoft.com/office/drawing/2018/hyperlinkcolor" val="tx"/>
                    </a:ext>
                  </a:extLst>
                </a:hlinkClick>
              </a:rPr>
              <a:t>Glampitect</a:t>
            </a:r>
            <a:r>
              <a:rPr lang="en-US" sz="2200" i="0" dirty="0"/>
              <a:t>)</a:t>
            </a:r>
            <a:endParaRPr lang="en-IE" sz="2200" i="0" dirty="0"/>
          </a:p>
        </p:txBody>
      </p:sp>
      <p:sp>
        <p:nvSpPr>
          <p:cNvPr id="2" name="Text Placeholder 1">
            <a:extLst>
              <a:ext uri="{FF2B5EF4-FFF2-40B4-BE49-F238E27FC236}">
                <a16:creationId xmlns:a16="http://schemas.microsoft.com/office/drawing/2014/main" id="{3FA1F58C-E741-5BC6-02EB-56EF726B404D}"/>
              </a:ext>
            </a:extLst>
          </p:cNvPr>
          <p:cNvSpPr>
            <a:spLocks noGrp="1"/>
          </p:cNvSpPr>
          <p:nvPr>
            <p:ph type="body" sz="quarter" idx="17"/>
          </p:nvPr>
        </p:nvSpPr>
        <p:spPr>
          <a:xfrm>
            <a:off x="1514981" y="1090506"/>
            <a:ext cx="5653422" cy="582221"/>
          </a:xfrm>
        </p:spPr>
        <p:txBody>
          <a:bodyPr/>
          <a:lstStyle/>
          <a:p>
            <a:r>
              <a:rPr lang="en-IE" sz="4400" dirty="0"/>
              <a:t>Analisi del break even</a:t>
            </a:r>
          </a:p>
        </p:txBody>
      </p:sp>
      <p:pic>
        <p:nvPicPr>
          <p:cNvPr id="10" name="Picture Placeholder 9" descr="A piggy bank and dart board&#10;&#10;AI-generated content may be incorrect.">
            <a:extLst>
              <a:ext uri="{FF2B5EF4-FFF2-40B4-BE49-F238E27FC236}">
                <a16:creationId xmlns:a16="http://schemas.microsoft.com/office/drawing/2014/main" id="{FBA57AFA-C640-B14D-ECD1-76A6F5F28C44}"/>
              </a:ext>
            </a:extLst>
          </p:cNvPr>
          <p:cNvPicPr>
            <a:picLocks noGrp="1" noChangeAspect="1"/>
          </p:cNvPicPr>
          <p:nvPr>
            <p:ph type="pic" sz="quarter" idx="19"/>
          </p:nvPr>
        </p:nvPicPr>
        <p:blipFill>
          <a:blip r:embed="rId3"/>
          <a:srcRect l="1842" r="1842"/>
          <a:stretch>
            <a:fillRect/>
          </a:stretch>
        </p:blipFill>
        <p:spPr>
          <a:xfrm>
            <a:off x="6362700" y="1730375"/>
            <a:ext cx="5832475" cy="4037013"/>
          </a:xfrm>
        </p:spPr>
      </p:pic>
    </p:spTree>
    <p:extLst>
      <p:ext uri="{BB962C8B-B14F-4D97-AF65-F5344CB8AC3E}">
        <p14:creationId xmlns:p14="http://schemas.microsoft.com/office/powerpoint/2010/main" val="108855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7121E-7748-0097-D507-5EF0C29D1E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426C35-D73C-6249-A1A3-A0EA303EBAE2}"/>
              </a:ext>
            </a:extLst>
          </p:cNvPr>
          <p:cNvSpPr>
            <a:spLocks noGrp="1"/>
          </p:cNvSpPr>
          <p:nvPr>
            <p:ph type="body" sz="quarter" idx="16"/>
          </p:nvPr>
        </p:nvSpPr>
        <p:spPr>
          <a:xfrm>
            <a:off x="4637376" y="186544"/>
            <a:ext cx="7221426" cy="803654"/>
          </a:xfrm>
        </p:spPr>
        <p:txBody>
          <a:bodyPr/>
          <a:lstStyle/>
          <a:p>
            <a:r>
              <a:rPr lang="en-IE" dirty="0"/>
              <a:t>Analisi del punto di pareggio e della redditività </a:t>
            </a:r>
          </a:p>
          <a:p>
            <a:r>
              <a:rPr lang="en-IE" sz="2400" b="0" dirty="0"/>
              <a:t>(Trovare il punto di pareggio e oltre)</a:t>
            </a:r>
          </a:p>
        </p:txBody>
      </p:sp>
      <p:sp>
        <p:nvSpPr>
          <p:cNvPr id="7" name="Text Placeholder 6">
            <a:extLst>
              <a:ext uri="{FF2B5EF4-FFF2-40B4-BE49-F238E27FC236}">
                <a16:creationId xmlns:a16="http://schemas.microsoft.com/office/drawing/2014/main" id="{9CCC53D5-790B-1592-0719-0451E07618DA}"/>
              </a:ext>
            </a:extLst>
          </p:cNvPr>
          <p:cNvSpPr>
            <a:spLocks noGrp="1"/>
          </p:cNvSpPr>
          <p:nvPr>
            <p:ph type="body" sz="quarter" idx="21"/>
          </p:nvPr>
        </p:nvSpPr>
        <p:spPr>
          <a:xfrm>
            <a:off x="4727093" y="1314970"/>
            <a:ext cx="6925929" cy="4530541"/>
          </a:xfrm>
        </p:spPr>
        <p:txBody>
          <a:bodyPr/>
          <a:lstStyle/>
          <a:p>
            <a:pPr>
              <a:spcAft>
                <a:spcPts val="600"/>
              </a:spcAft>
            </a:pPr>
            <a:r>
              <a:rPr lang="en-IE" b="1" dirty="0">
                <a:solidFill>
                  <a:srgbClr val="595959"/>
                </a:solidFill>
              </a:rPr>
              <a:t>Domanda guida: </a:t>
            </a:r>
            <a:r>
              <a:rPr lang="en-IE" i="1" dirty="0">
                <a:solidFill>
                  <a:srgbClr val="E96751"/>
                </a:solidFill>
              </a:rPr>
              <a:t>"Qual è il punto di pareggio della mia attività (in pernottamenti o occupazione) e di quante prenotazioni o di quale tariffa ho bisogno per raggiungere i miei obiettivi di profitto?"</a:t>
            </a:r>
          </a:p>
          <a:p>
            <a:pPr>
              <a:spcAft>
                <a:spcPts val="600"/>
              </a:spcAft>
            </a:pPr>
            <a:endParaRPr lang="en-IE" sz="1000" dirty="0">
              <a:solidFill>
                <a:srgbClr val="E96751"/>
              </a:solidFill>
            </a:endParaRPr>
          </a:p>
          <a:p>
            <a:pPr marL="342900" indent="-342900">
              <a:spcAft>
                <a:spcPts val="600"/>
              </a:spcAft>
              <a:buFont typeface="Wingdings" panose="05000000000000000000" pitchFamily="2" charset="2"/>
              <a:buChar char="Ø"/>
            </a:pPr>
            <a:r>
              <a:rPr lang="en-IE" dirty="0"/>
              <a:t>In termini pratici, chi avvia un'attività per la prima volta dovrebbe conoscere il "numero magico" di prenotazioni o di occupazione necessario per sopravvivere e cosa serve effettivamente per ottenere un buon rendimento. </a:t>
            </a:r>
          </a:p>
          <a:p>
            <a:pPr marL="342900" indent="-342900">
              <a:spcAft>
                <a:spcPts val="600"/>
              </a:spcAft>
              <a:buFont typeface="Wingdings" panose="05000000000000000000" pitchFamily="2" charset="2"/>
              <a:buChar char="Ø"/>
            </a:pPr>
            <a:r>
              <a:rPr lang="en-IE" dirty="0"/>
              <a:t>L'obiettivo di questa sezione è fornirti quei numeri e quegli scenari in modo che tu possa </a:t>
            </a:r>
            <a:r>
              <a:rPr lang="en-IE" b="1" dirty="0"/>
              <a:t>pianificare in modo realistico e fissare obiettivi raggiungibili </a:t>
            </a:r>
            <a:r>
              <a:rPr lang="en-IE" dirty="0"/>
              <a:t>(o modificare il tuo piano se gli obiettivi sembrano irraggiungibili). </a:t>
            </a:r>
          </a:p>
          <a:p>
            <a:pPr marL="342900" indent="-342900">
              <a:spcAft>
                <a:spcPts val="600"/>
              </a:spcAft>
              <a:buFont typeface="Wingdings" panose="05000000000000000000" pitchFamily="2" charset="2"/>
              <a:buChar char="Ø"/>
            </a:pPr>
            <a:r>
              <a:rPr lang="en-IE" dirty="0"/>
              <a:t>Si tratta di un po' di calcoli, ma ti darà tranquillità chiarendo la soglia tra perdita e profitto.</a:t>
            </a:r>
          </a:p>
          <a:p>
            <a:pPr marL="342900" indent="-342900">
              <a:spcAft>
                <a:spcPts val="600"/>
              </a:spcAft>
              <a:buFont typeface="Wingdings" panose="05000000000000000000" pitchFamily="2" charset="2"/>
              <a:buChar char="Ø"/>
            </a:pPr>
            <a:endParaRPr lang="en-IE" dirty="0"/>
          </a:p>
        </p:txBody>
      </p:sp>
      <p:sp>
        <p:nvSpPr>
          <p:cNvPr id="5" name="Text Placeholder 4">
            <a:extLst>
              <a:ext uri="{FF2B5EF4-FFF2-40B4-BE49-F238E27FC236}">
                <a16:creationId xmlns:a16="http://schemas.microsoft.com/office/drawing/2014/main" id="{56397E23-2459-B12C-F9BD-E6888202AD20}"/>
              </a:ext>
            </a:extLst>
          </p:cNvPr>
          <p:cNvSpPr>
            <a:spLocks noGrp="1"/>
          </p:cNvSpPr>
          <p:nvPr>
            <p:ph type="body" sz="quarter" idx="18"/>
          </p:nvPr>
        </p:nvSpPr>
        <p:spPr/>
        <p:txBody>
          <a:bodyPr/>
          <a:lstStyle/>
          <a:p>
            <a:r>
              <a:rPr lang="en-IE" dirty="0"/>
              <a:t>Introduzione</a:t>
            </a:r>
          </a:p>
        </p:txBody>
      </p:sp>
      <p:sp>
        <p:nvSpPr>
          <p:cNvPr id="2" name="Text Placeholder 5">
            <a:extLst>
              <a:ext uri="{FF2B5EF4-FFF2-40B4-BE49-F238E27FC236}">
                <a16:creationId xmlns:a16="http://schemas.microsoft.com/office/drawing/2014/main" id="{08B0F6EA-7561-11E7-7E59-DB8C328F6E09}"/>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Trovare il punto di pareggio</a:t>
            </a:r>
          </a:p>
          <a:p>
            <a:endParaRPr lang="en-IE" dirty="0"/>
          </a:p>
        </p:txBody>
      </p:sp>
    </p:spTree>
    <p:extLst>
      <p:ext uri="{BB962C8B-B14F-4D97-AF65-F5344CB8AC3E}">
        <p14:creationId xmlns:p14="http://schemas.microsoft.com/office/powerpoint/2010/main" val="374507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769038-048F-8AF3-E724-EA7B0B7F5FFB}"/>
              </a:ext>
            </a:extLst>
          </p:cNvPr>
          <p:cNvSpPr>
            <a:spLocks noGrp="1"/>
          </p:cNvSpPr>
          <p:nvPr>
            <p:ph type="body" sz="quarter" idx="16"/>
          </p:nvPr>
        </p:nvSpPr>
        <p:spPr>
          <a:xfrm>
            <a:off x="4552727" y="283236"/>
            <a:ext cx="7221426" cy="803654"/>
          </a:xfrm>
        </p:spPr>
        <p:txBody>
          <a:bodyPr/>
          <a:lstStyle/>
          <a:p>
            <a:r>
              <a:rPr lang="en-IE" sz="2800" dirty="0"/>
              <a:t>Analisi del punto di pareggio e della redditività </a:t>
            </a:r>
          </a:p>
          <a:p>
            <a:r>
              <a:rPr lang="en-IE" sz="2000" b="0" dirty="0"/>
              <a:t>(Trovare il punto di pareggio e oltre)</a:t>
            </a:r>
          </a:p>
        </p:txBody>
      </p:sp>
      <p:sp>
        <p:nvSpPr>
          <p:cNvPr id="7" name="Text Placeholder 6">
            <a:extLst>
              <a:ext uri="{FF2B5EF4-FFF2-40B4-BE49-F238E27FC236}">
                <a16:creationId xmlns:a16="http://schemas.microsoft.com/office/drawing/2014/main" id="{7E013BC7-115B-4D4B-6A24-04456B038AEB}"/>
              </a:ext>
            </a:extLst>
          </p:cNvPr>
          <p:cNvSpPr>
            <a:spLocks noGrp="1"/>
          </p:cNvSpPr>
          <p:nvPr>
            <p:ph type="body" sz="quarter" idx="21"/>
          </p:nvPr>
        </p:nvSpPr>
        <p:spPr>
          <a:xfrm>
            <a:off x="4552727" y="1364877"/>
            <a:ext cx="6886798" cy="4530541"/>
          </a:xfrm>
        </p:spPr>
        <p:txBody>
          <a:bodyPr/>
          <a:lstStyle/>
          <a:p>
            <a:pPr>
              <a:spcAft>
                <a:spcPts val="600"/>
              </a:spcAft>
            </a:pPr>
            <a:r>
              <a:rPr lang="en-IE" sz="2000" dirty="0">
                <a:solidFill>
                  <a:srgbClr val="595959"/>
                </a:solidFill>
              </a:rPr>
              <a:t>Questa sezione si concentra su due concetti fondamentali: </a:t>
            </a:r>
            <a:r>
              <a:rPr lang="en-IE" sz="2000" b="1" dirty="0">
                <a:solidFill>
                  <a:srgbClr val="595959"/>
                </a:solidFill>
              </a:rPr>
              <a:t>il punto di pareggio </a:t>
            </a:r>
            <a:r>
              <a:rPr lang="en-IE" sz="2000" dirty="0">
                <a:solidFill>
                  <a:srgbClr val="595959"/>
                </a:solidFill>
              </a:rPr>
              <a:t>e gli obiettivi </a:t>
            </a:r>
            <a:r>
              <a:rPr lang="en-IE" sz="2000" b="1" dirty="0">
                <a:solidFill>
                  <a:srgbClr val="595959"/>
                </a:solidFill>
              </a:rPr>
              <a:t>di redditività</a:t>
            </a:r>
            <a:r>
              <a:rPr lang="en-IE" sz="2000" dirty="0">
                <a:solidFill>
                  <a:srgbClr val="595959"/>
                </a:solidFill>
              </a:rPr>
              <a:t>. </a:t>
            </a:r>
          </a:p>
          <a:p>
            <a:pPr marL="342900" indent="-342900">
              <a:spcAft>
                <a:spcPts val="600"/>
              </a:spcAft>
              <a:buFont typeface="Wingdings" panose="05000000000000000000" pitchFamily="2" charset="2"/>
              <a:buChar char="Ø"/>
            </a:pPr>
            <a:r>
              <a:rPr lang="en-IE" sz="2000" b="1" dirty="0">
                <a:solidFill>
                  <a:srgbClr val="E96751"/>
                </a:solidFill>
              </a:rPr>
              <a:t>Il punto di pareggio </a:t>
            </a:r>
            <a:r>
              <a:rPr lang="en-IE" sz="2000" dirty="0">
                <a:solidFill>
                  <a:srgbClr val="595959"/>
                </a:solidFill>
              </a:rPr>
              <a:t>si raggiunge quando il fatturato totale è pari ai costi totali: in altre parole, l'azienda </a:t>
            </a:r>
            <a:r>
              <a:rPr lang="en-IE" sz="2000" b="1" dirty="0">
                <a:solidFill>
                  <a:srgbClr val="595959"/>
                </a:solidFill>
              </a:rPr>
              <a:t>non</a:t>
            </a:r>
            <a:r>
              <a:rPr lang="en-IE" sz="2000" dirty="0">
                <a:solidFill>
                  <a:srgbClr val="595959"/>
                </a:solidFill>
              </a:rPr>
              <a:t> subisce </a:t>
            </a:r>
            <a:r>
              <a:rPr lang="en-IE" sz="2000" b="1" dirty="0">
                <a:solidFill>
                  <a:srgbClr val="595959"/>
                </a:solidFill>
              </a:rPr>
              <a:t>perdite, ma non realizza </a:t>
            </a:r>
            <a:r>
              <a:rPr lang="en-IE" sz="2000" dirty="0">
                <a:solidFill>
                  <a:srgbClr val="595959"/>
                </a:solidFill>
              </a:rPr>
              <a:t>nemmeno</a:t>
            </a:r>
            <a:r>
              <a:rPr lang="en-IE" sz="2000" b="1" dirty="0">
                <a:solidFill>
                  <a:srgbClr val="595959"/>
                </a:solidFill>
              </a:rPr>
              <a:t> profitti</a:t>
            </a:r>
            <a:r>
              <a:rPr lang="en-IE" sz="2000" dirty="0">
                <a:solidFill>
                  <a:srgbClr val="595959"/>
                </a:solidFill>
              </a:rPr>
              <a:t>. Si tratta di un traguardo fondamentale: raggiungere il punto di pareggio significa che la tua attività è in grado di sostenersi. </a:t>
            </a:r>
          </a:p>
          <a:p>
            <a:pPr marL="342900" indent="-342900">
              <a:spcAft>
                <a:spcPts val="600"/>
              </a:spcAft>
              <a:buFont typeface="Wingdings" panose="05000000000000000000" pitchFamily="2" charset="2"/>
              <a:buChar char="Ø"/>
            </a:pPr>
            <a:r>
              <a:rPr lang="en-IE" sz="2000" b="1" dirty="0">
                <a:solidFill>
                  <a:srgbClr val="E96751"/>
                </a:solidFill>
              </a:rPr>
              <a:t>L'analisi della redditività </a:t>
            </a:r>
            <a:r>
              <a:rPr lang="en-IE" sz="2000" dirty="0">
                <a:solidFill>
                  <a:srgbClr val="595959"/>
                </a:solidFill>
              </a:rPr>
              <a:t>fa un passo avanti per determinare come passare dal pareggio al raggiungimento del </a:t>
            </a:r>
            <a:r>
              <a:rPr lang="en-IE" sz="2000" b="1" dirty="0">
                <a:solidFill>
                  <a:srgbClr val="595959"/>
                </a:solidFill>
              </a:rPr>
              <a:t>profitto desiderato. </a:t>
            </a:r>
            <a:r>
              <a:rPr lang="en-IE" sz="2000" dirty="0">
                <a:solidFill>
                  <a:srgbClr val="595959"/>
                </a:solidFill>
              </a:rPr>
              <a:t>Lo scopo è calcolare </a:t>
            </a:r>
            <a:r>
              <a:rPr lang="en-US" sz="2000" b="1" dirty="0">
                <a:solidFill>
                  <a:srgbClr val="595959"/>
                </a:solidFill>
              </a:rPr>
              <a:t>il numero di notti </a:t>
            </a:r>
            <a:r>
              <a:rPr lang="en-US" sz="2000" dirty="0">
                <a:solidFill>
                  <a:srgbClr val="595959"/>
                </a:solidFill>
              </a:rPr>
              <a:t>che è necessario </a:t>
            </a:r>
            <a:r>
              <a:rPr lang="en-US" sz="2000" b="1" dirty="0">
                <a:solidFill>
                  <a:srgbClr val="595959"/>
                </a:solidFill>
              </a:rPr>
              <a:t>prenotare per raggiungere il pareggio (coprire tutti i costi) </a:t>
            </a:r>
            <a:r>
              <a:rPr lang="en-US" sz="2000" dirty="0">
                <a:solidFill>
                  <a:srgbClr val="595959"/>
                </a:solidFill>
              </a:rPr>
              <a:t>ed esaminare come </a:t>
            </a:r>
            <a:r>
              <a:rPr lang="en-US" sz="2000" b="1" dirty="0">
                <a:solidFill>
                  <a:srgbClr val="595959"/>
                </a:solidFill>
              </a:rPr>
              <a:t>diversi scenari di prezzo e occupazione influiscono </a:t>
            </a:r>
            <a:r>
              <a:rPr lang="en-IE" sz="2000" dirty="0">
                <a:solidFill>
                  <a:srgbClr val="595959"/>
                </a:solidFill>
              </a:rPr>
              <a:t>su questo e sui vostri obiettivi di profitto. </a:t>
            </a:r>
          </a:p>
          <a:p>
            <a:pPr marL="342900" indent="-342900">
              <a:spcAft>
                <a:spcPts val="600"/>
              </a:spcAft>
              <a:buFont typeface="Wingdings" panose="05000000000000000000" pitchFamily="2" charset="2"/>
              <a:buChar char="Ø"/>
            </a:pPr>
            <a:endParaRPr lang="en-IE" sz="2000" dirty="0"/>
          </a:p>
        </p:txBody>
      </p:sp>
      <p:sp>
        <p:nvSpPr>
          <p:cNvPr id="5" name="Text Placeholder 4">
            <a:extLst>
              <a:ext uri="{FF2B5EF4-FFF2-40B4-BE49-F238E27FC236}">
                <a16:creationId xmlns:a16="http://schemas.microsoft.com/office/drawing/2014/main" id="{63627735-8AAF-535F-4BC1-B469927E59E1}"/>
              </a:ext>
            </a:extLst>
          </p:cNvPr>
          <p:cNvSpPr>
            <a:spLocks noGrp="1"/>
          </p:cNvSpPr>
          <p:nvPr>
            <p:ph type="body" sz="quarter" idx="18"/>
          </p:nvPr>
        </p:nvSpPr>
        <p:spPr/>
        <p:txBody>
          <a:bodyPr/>
          <a:lstStyle/>
          <a:p>
            <a:r>
              <a:rPr lang="en-IE" b="0" dirty="0"/>
              <a:t>Notti di pareggio</a:t>
            </a:r>
          </a:p>
        </p:txBody>
      </p:sp>
      <p:sp>
        <p:nvSpPr>
          <p:cNvPr id="6" name="Text Placeholder 5">
            <a:extLst>
              <a:ext uri="{FF2B5EF4-FFF2-40B4-BE49-F238E27FC236}">
                <a16:creationId xmlns:a16="http://schemas.microsoft.com/office/drawing/2014/main" id="{29C0FF0A-A725-BC4E-7A30-AB66FB3CC464}"/>
              </a:ext>
            </a:extLst>
          </p:cNvPr>
          <p:cNvSpPr>
            <a:spLocks noGrp="1"/>
          </p:cNvSpPr>
          <p:nvPr>
            <p:ph type="body" sz="quarter" idx="19"/>
          </p:nvPr>
        </p:nvSpPr>
        <p:spPr>
          <a:xfrm>
            <a:off x="333198" y="701326"/>
            <a:ext cx="3092298" cy="385564"/>
          </a:xfrm>
        </p:spPr>
        <p:txBody>
          <a:bodyPr/>
          <a:lstStyle/>
          <a:p>
            <a:r>
              <a:rPr lang="en-IE" dirty="0"/>
              <a:t>Trovare il punto di pareggio</a:t>
            </a:r>
          </a:p>
          <a:p>
            <a:endParaRPr lang="en-IE" dirty="0"/>
          </a:p>
        </p:txBody>
      </p:sp>
    </p:spTree>
    <p:extLst>
      <p:ext uri="{BB962C8B-B14F-4D97-AF65-F5344CB8AC3E}">
        <p14:creationId xmlns:p14="http://schemas.microsoft.com/office/powerpoint/2010/main" val="81395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DFA3-A862-AB2E-DCEB-298004BE541A}"/>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8C1643F6-069C-8FC4-6333-C2B348E80E99}"/>
              </a:ext>
            </a:extLst>
          </p:cNvPr>
          <p:cNvSpPr/>
          <p:nvPr/>
        </p:nvSpPr>
        <p:spPr>
          <a:xfrm>
            <a:off x="1318680" y="220462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9FEAF3D2-C8E9-4D55-A642-B16A84F7CFB6}"/>
              </a:ext>
            </a:extLst>
          </p:cNvPr>
          <p:cNvSpPr/>
          <p:nvPr/>
        </p:nvSpPr>
        <p:spPr>
          <a:xfrm>
            <a:off x="817828" y="937375"/>
            <a:ext cx="10595240" cy="113684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DF413E09-2C35-83B2-C532-34AE092FC521}"/>
              </a:ext>
            </a:extLst>
          </p:cNvPr>
          <p:cNvSpPr>
            <a:spLocks noGrp="1"/>
          </p:cNvSpPr>
          <p:nvPr>
            <p:ph type="body" sz="quarter" idx="16"/>
          </p:nvPr>
        </p:nvSpPr>
        <p:spPr>
          <a:xfrm>
            <a:off x="992588" y="230550"/>
            <a:ext cx="10614687" cy="803654"/>
          </a:xfrm>
        </p:spPr>
        <p:txBody>
          <a:bodyPr/>
          <a:lstStyle/>
          <a:p>
            <a:r>
              <a:rPr lang="en-US" sz="3200" dirty="0">
                <a:solidFill>
                  <a:srgbClr val="459597"/>
                </a:solidFill>
              </a:rPr>
              <a:t>Numero di notti disponibili </a:t>
            </a:r>
          </a:p>
        </p:txBody>
      </p:sp>
      <p:cxnSp>
        <p:nvCxnSpPr>
          <p:cNvPr id="2" name="Straight Connector 1">
            <a:extLst>
              <a:ext uri="{FF2B5EF4-FFF2-40B4-BE49-F238E27FC236}">
                <a16:creationId xmlns:a16="http://schemas.microsoft.com/office/drawing/2014/main" id="{30C3F659-9964-7F42-7302-5612EBD8F84D}"/>
              </a:ext>
            </a:extLst>
          </p:cNvPr>
          <p:cNvCxnSpPr>
            <a:cxnSpLocks/>
          </p:cNvCxnSpPr>
          <p:nvPr/>
        </p:nvCxnSpPr>
        <p:spPr>
          <a:xfrm>
            <a:off x="50480" y="814399"/>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E2B0F6B-BF20-B122-D73E-5E1A206C0EBC}"/>
              </a:ext>
            </a:extLst>
          </p:cNvPr>
          <p:cNvSpPr>
            <a:spLocks noGrp="1"/>
          </p:cNvSpPr>
          <p:nvPr>
            <p:ph type="body" sz="quarter" idx="18"/>
          </p:nvPr>
        </p:nvSpPr>
        <p:spPr>
          <a:xfrm>
            <a:off x="1358576" y="994254"/>
            <a:ext cx="9954728" cy="803653"/>
          </a:xfrm>
        </p:spPr>
        <p:txBody>
          <a:bodyPr/>
          <a:lstStyle/>
          <a:p>
            <a:pPr marL="0" indent="0">
              <a:spcAft>
                <a:spcPts val="600"/>
              </a:spcAft>
            </a:pPr>
            <a:r>
              <a:rPr lang="en-US" b="1" dirty="0">
                <a:solidFill>
                  <a:srgbClr val="E96751"/>
                </a:solidFill>
              </a:rPr>
              <a:t>Tratto dalla Sezione 3. </a:t>
            </a:r>
            <a:r>
              <a:rPr lang="en-US" sz="2200" dirty="0">
                <a:solidFill>
                  <a:srgbClr val="595959"/>
                </a:solidFill>
              </a:rPr>
              <a:t>Determina il numero </a:t>
            </a:r>
            <a:r>
              <a:rPr lang="en-IE" sz="2200" dirty="0">
                <a:solidFill>
                  <a:srgbClr val="595959"/>
                </a:solidFill>
              </a:rPr>
              <a:t>di notti </a:t>
            </a:r>
            <a:r>
              <a:rPr lang="en-IE" sz="2200" dirty="0" err="1">
                <a:solidFill>
                  <a:srgbClr val="595959"/>
                </a:solidFill>
              </a:rPr>
              <a:t>disponibili </a:t>
            </a:r>
            <a:r>
              <a:rPr lang="en-IE" sz="2200" dirty="0">
                <a:solidFill>
                  <a:srgbClr val="595959"/>
                </a:solidFill>
              </a:rPr>
              <a:t>all'anno. Supponiamo che tu operi tutto l'anno, 365 notti. </a:t>
            </a:r>
            <a:r>
              <a:rPr lang="en-US" sz="2200" dirty="0">
                <a:solidFill>
                  <a:srgbClr val="595959"/>
                </a:solidFill>
              </a:rPr>
              <a:t>(Puoi modificare questo dato se sei aperto stagionalmente, ad esempio 300 notti, 250, ecc.)</a:t>
            </a:r>
            <a:endParaRPr lang="en-US" sz="2200" i="1" dirty="0">
              <a:solidFill>
                <a:srgbClr val="595959"/>
              </a:solidFill>
            </a:endParaRPr>
          </a:p>
        </p:txBody>
      </p:sp>
      <p:sp>
        <p:nvSpPr>
          <p:cNvPr id="21" name="Text Placeholder 5">
            <a:extLst>
              <a:ext uri="{FF2B5EF4-FFF2-40B4-BE49-F238E27FC236}">
                <a16:creationId xmlns:a16="http://schemas.microsoft.com/office/drawing/2014/main" id="{A66A3942-DCD2-8A7C-0226-AD5984C50620}"/>
              </a:ext>
            </a:extLst>
          </p:cNvPr>
          <p:cNvSpPr txBox="1">
            <a:spLocks/>
          </p:cNvSpPr>
          <p:nvPr/>
        </p:nvSpPr>
        <p:spPr>
          <a:xfrm>
            <a:off x="1469032" y="228452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Notti disponibili </a:t>
            </a:r>
            <a:r>
              <a:rPr lang="en-US" dirty="0">
                <a:solidFill>
                  <a:schemeClr val="bg1"/>
                </a:solidFill>
              </a:rPr>
              <a:t>= Notti totali in un anno – Notti bloccate dal proprietario – Giorni di manutenzione – Chiusure stagionali</a:t>
            </a:r>
          </a:p>
        </p:txBody>
      </p:sp>
      <p:sp>
        <p:nvSpPr>
          <p:cNvPr id="26" name="Flowchart: Alternate Process 25">
            <a:extLst>
              <a:ext uri="{FF2B5EF4-FFF2-40B4-BE49-F238E27FC236}">
                <a16:creationId xmlns:a16="http://schemas.microsoft.com/office/drawing/2014/main" id="{160BC8EA-48E5-EC94-AFFA-E3C4ACA7DD74}"/>
              </a:ext>
            </a:extLst>
          </p:cNvPr>
          <p:cNvSpPr/>
          <p:nvPr/>
        </p:nvSpPr>
        <p:spPr>
          <a:xfrm>
            <a:off x="1358576" y="3260796"/>
            <a:ext cx="9964593" cy="351147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B3F623AC-535D-5D75-A9B4-DD5A3407206B}"/>
              </a:ext>
            </a:extLst>
          </p:cNvPr>
          <p:cNvCxnSpPr>
            <a:cxnSpLocks/>
            <a:stCxn id="24" idx="1"/>
            <a:endCxn id="25" idx="1"/>
          </p:cNvCxnSpPr>
          <p:nvPr/>
        </p:nvCxnSpPr>
        <p:spPr>
          <a:xfrm rot="10800000" flipH="1" flipV="1">
            <a:off x="817828" y="1505798"/>
            <a:ext cx="500852" cy="114060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63504AA-514F-7714-9654-0050D4386F76}"/>
              </a:ext>
            </a:extLst>
          </p:cNvPr>
          <p:cNvCxnSpPr>
            <a:cxnSpLocks/>
          </p:cNvCxnSpPr>
          <p:nvPr/>
        </p:nvCxnSpPr>
        <p:spPr>
          <a:xfrm rot="16200000" flipH="1">
            <a:off x="-356708" y="3592452"/>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E4038EFD-4108-7816-7550-CE4986C79391}"/>
              </a:ext>
            </a:extLst>
          </p:cNvPr>
          <p:cNvSpPr txBox="1">
            <a:spLocks/>
          </p:cNvSpPr>
          <p:nvPr/>
        </p:nvSpPr>
        <p:spPr>
          <a:xfrm>
            <a:off x="1453649" y="334223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200" dirty="0">
                <a:solidFill>
                  <a:srgbClr val="595959"/>
                </a:solidFill>
              </a:rPr>
              <a:t>Questo numero è essenziale per calcolare tassi di occupazione realistici. Ti aiuta a proiettare il massimo ricavo e a comprendere i limiti operativi. Utilizzerai questa cifra nell'analisi del punto di pareggio e nella pianificazione dei ricavi.</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graphicFrame>
        <p:nvGraphicFramePr>
          <p:cNvPr id="8" name="Table 7">
            <a:extLst>
              <a:ext uri="{FF2B5EF4-FFF2-40B4-BE49-F238E27FC236}">
                <a16:creationId xmlns:a16="http://schemas.microsoft.com/office/drawing/2014/main" id="{066FBBF9-5F78-6E2C-CFE9-F42E4A2E3DFE}"/>
              </a:ext>
            </a:extLst>
          </p:cNvPr>
          <p:cNvGraphicFramePr>
            <a:graphicFrameLocks noGrp="1"/>
          </p:cNvGraphicFramePr>
          <p:nvPr/>
        </p:nvGraphicFramePr>
        <p:xfrm>
          <a:off x="1554757" y="4506507"/>
          <a:ext cx="8608418" cy="2651760"/>
        </p:xfrm>
        <a:graphic>
          <a:graphicData uri="http://schemas.openxmlformats.org/drawingml/2006/table">
            <a:tbl>
              <a:tblPr/>
              <a:tblGrid>
                <a:gridCol w="4304209">
                  <a:extLst>
                    <a:ext uri="{9D8B030D-6E8A-4147-A177-3AD203B41FA5}">
                      <a16:colId xmlns:a16="http://schemas.microsoft.com/office/drawing/2014/main" val="3346008039"/>
                    </a:ext>
                  </a:extLst>
                </a:gridCol>
                <a:gridCol w="4304209">
                  <a:extLst>
                    <a:ext uri="{9D8B030D-6E8A-4147-A177-3AD203B41FA5}">
                      <a16:colId xmlns:a16="http://schemas.microsoft.com/office/drawing/2014/main" val="3983309515"/>
                    </a:ext>
                  </a:extLst>
                </a:gridCol>
              </a:tblGrid>
              <a:tr h="0">
                <a:tc>
                  <a:txBody>
                    <a:bodyPr/>
                    <a:lstStyle/>
                    <a:p>
                      <a:pPr>
                        <a:buNone/>
                      </a:pPr>
                      <a:r>
                        <a:rPr lang="en-US" b="1" dirty="0">
                          <a:solidFill>
                            <a:schemeClr val="bg1"/>
                          </a:solidFill>
                        </a:rPr>
                        <a:t>Totale notti in un anno</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dirty="0">
                          <a:solidFill>
                            <a:schemeClr val="bg1"/>
                          </a:solidFill>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8331555"/>
                  </a:ext>
                </a:extLst>
              </a:tr>
              <a:tr h="0">
                <a:tc>
                  <a:txBody>
                    <a:bodyPr/>
                    <a:lstStyle/>
                    <a:p>
                      <a:pPr>
                        <a:buNone/>
                      </a:pPr>
                      <a:r>
                        <a:rPr lang="en-US" dirty="0">
                          <a:solidFill>
                            <a:srgbClr val="595959"/>
                          </a:solidFill>
                        </a:rPr>
                        <a:t>Utilizzo da parte del proprietario (ad esempio, vacanze, soggiorni personali)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0182"/>
                  </a:ext>
                </a:extLst>
              </a:tr>
              <a:tr h="0">
                <a:tc>
                  <a:txBody>
                    <a:bodyPr/>
                    <a:lstStyle/>
                    <a:p>
                      <a:pPr>
                        <a:buNone/>
                      </a:pPr>
                      <a:r>
                        <a:rPr lang="en-US" dirty="0">
                          <a:solidFill>
                            <a:srgbClr val="595959"/>
                          </a:solidFill>
                        </a:rPr>
                        <a:t>Giorni di manutenzione programmata (ad es. pulizie approfondite, riparazioni)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069515"/>
                  </a:ext>
                </a:extLst>
              </a:tr>
              <a:tr h="0">
                <a:tc>
                  <a:txBody>
                    <a:bodyPr/>
                    <a:lstStyle/>
                    <a:p>
                      <a:pPr>
                        <a:buNone/>
                      </a:pPr>
                      <a:r>
                        <a:rPr lang="en-US">
                          <a:solidFill>
                            <a:srgbClr val="595959"/>
                          </a:solidFill>
                        </a:rPr>
                        <a:t>Chiusure fuori stagione (ad es. chiuso da gennaio a febbraio)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051693"/>
                  </a:ext>
                </a:extLst>
              </a:tr>
              <a:tr h="0">
                <a:tc>
                  <a:txBody>
                    <a:bodyPr/>
                    <a:lstStyle/>
                    <a:p>
                      <a:pPr>
                        <a:buNone/>
                      </a:pPr>
                      <a:r>
                        <a:rPr lang="en-IE" b="1" dirty="0">
                          <a:solidFill>
                            <a:schemeClr val="bg1"/>
                          </a:solidFill>
                        </a:rPr>
                        <a:t>Notti disponibili</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a:txBody>
                    <a:bodyPr/>
                    <a:lstStyle/>
                    <a:p>
                      <a:pPr>
                        <a:buNone/>
                      </a:pPr>
                      <a:r>
                        <a:rPr lang="en-US" dirty="0">
                          <a:solidFill>
                            <a:schemeClr val="bg1"/>
                          </a:solidFill>
                        </a:rPr>
                        <a:t>365 – 30 – 10 – 45 =</a:t>
                      </a:r>
                      <a:r>
                        <a:rPr lang="en-US" b="1" dirty="0">
                          <a:solidFill>
                            <a:schemeClr val="bg1"/>
                          </a:solidFill>
                        </a:rPr>
                        <a:t> 280 notti</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extLst>
                  <a:ext uri="{0D108BD9-81ED-4DB2-BD59-A6C34878D82A}">
                    <a16:rowId xmlns:a16="http://schemas.microsoft.com/office/drawing/2014/main" val="2240283204"/>
                  </a:ext>
                </a:extLst>
              </a:tr>
            </a:tbl>
          </a:graphicData>
        </a:graphic>
      </p:graphicFrame>
      <p:grpSp>
        <p:nvGrpSpPr>
          <p:cNvPr id="11" name="Group 10">
            <a:extLst>
              <a:ext uri="{FF2B5EF4-FFF2-40B4-BE49-F238E27FC236}">
                <a16:creationId xmlns:a16="http://schemas.microsoft.com/office/drawing/2014/main" id="{DE04D0BB-4F47-831C-AA38-E2652541D512}"/>
              </a:ext>
            </a:extLst>
          </p:cNvPr>
          <p:cNvGrpSpPr/>
          <p:nvPr/>
        </p:nvGrpSpPr>
        <p:grpSpPr>
          <a:xfrm>
            <a:off x="10976005" y="186976"/>
            <a:ext cx="1081945" cy="1011723"/>
            <a:chOff x="1016000" y="1137920"/>
            <a:chExt cx="1016000" cy="1016000"/>
          </a:xfrm>
        </p:grpSpPr>
        <p:sp>
          <p:nvSpPr>
            <p:cNvPr id="12" name="Oval 11">
              <a:extLst>
                <a:ext uri="{FF2B5EF4-FFF2-40B4-BE49-F238E27FC236}">
                  <a16:creationId xmlns:a16="http://schemas.microsoft.com/office/drawing/2014/main" id="{05278187-95CF-4BB4-8954-1DAD181C8AED}"/>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98998746-99C2-D13F-444E-B85F358D59D8}"/>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17</a:t>
              </a:r>
            </a:p>
          </p:txBody>
        </p:sp>
      </p:grpSp>
    </p:spTree>
    <p:extLst>
      <p:ext uri="{BB962C8B-B14F-4D97-AF65-F5344CB8AC3E}">
        <p14:creationId xmlns:p14="http://schemas.microsoft.com/office/powerpoint/2010/main" val="131345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B802-E6E1-040D-A9B3-C7909091A5F8}"/>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F917646B-1ED7-289C-0D7B-2323DB188BA3}"/>
              </a:ext>
            </a:extLst>
          </p:cNvPr>
          <p:cNvSpPr/>
          <p:nvPr/>
        </p:nvSpPr>
        <p:spPr>
          <a:xfrm>
            <a:off x="1318680" y="242179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C7C2EC8F-2FB0-6CBB-C1D7-E97DE399F07C}"/>
              </a:ext>
            </a:extLst>
          </p:cNvPr>
          <p:cNvSpPr/>
          <p:nvPr/>
        </p:nvSpPr>
        <p:spPr>
          <a:xfrm>
            <a:off x="817828" y="1233827"/>
            <a:ext cx="10595240" cy="1071223"/>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37D1D478-9209-C788-BD22-F99B16858DCD}"/>
              </a:ext>
            </a:extLst>
          </p:cNvPr>
          <p:cNvSpPr>
            <a:spLocks noGrp="1"/>
          </p:cNvSpPr>
          <p:nvPr>
            <p:ph type="body" sz="quarter" idx="16"/>
          </p:nvPr>
        </p:nvSpPr>
        <p:spPr>
          <a:xfrm>
            <a:off x="608740" y="147691"/>
            <a:ext cx="11013415" cy="803654"/>
          </a:xfrm>
        </p:spPr>
        <p:txBody>
          <a:bodyPr/>
          <a:lstStyle/>
          <a:p>
            <a:pPr algn="ctr">
              <a:spcBef>
                <a:spcPts val="0"/>
              </a:spcBef>
            </a:pPr>
            <a:r>
              <a:rPr lang="en-US" sz="3000" dirty="0">
                <a:solidFill>
                  <a:srgbClr val="E96751"/>
                </a:solidFill>
              </a:rPr>
              <a:t>Stima dell'occupazione effettiva</a:t>
            </a:r>
          </a:p>
          <a:p>
            <a:pPr algn="ctr">
              <a:spcBef>
                <a:spcPts val="0"/>
              </a:spcBef>
            </a:pPr>
            <a:r>
              <a:rPr lang="en-US" sz="2400" b="0" dirty="0">
                <a:solidFill>
                  <a:srgbClr val="E96751"/>
                </a:solidFill>
              </a:rPr>
              <a:t>Stima quante delle notti disponibili riuscirai realisticamente a prenotare</a:t>
            </a:r>
          </a:p>
        </p:txBody>
      </p:sp>
      <p:cxnSp>
        <p:nvCxnSpPr>
          <p:cNvPr id="2" name="Straight Connector 1">
            <a:extLst>
              <a:ext uri="{FF2B5EF4-FFF2-40B4-BE49-F238E27FC236}">
                <a16:creationId xmlns:a16="http://schemas.microsoft.com/office/drawing/2014/main" id="{3CF4D872-0405-E160-BAD8-D02C68367977}"/>
              </a:ext>
            </a:extLst>
          </p:cNvPr>
          <p:cNvCxnSpPr>
            <a:cxnSpLocks/>
          </p:cNvCxnSpPr>
          <p:nvPr/>
        </p:nvCxnSpPr>
        <p:spPr>
          <a:xfrm>
            <a:off x="50480" y="111085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573F841-1A5B-74BA-9D2A-0ED989FF7559}"/>
              </a:ext>
            </a:extLst>
          </p:cNvPr>
          <p:cNvSpPr>
            <a:spLocks noGrp="1"/>
          </p:cNvSpPr>
          <p:nvPr>
            <p:ph type="body" sz="quarter" idx="18"/>
          </p:nvPr>
        </p:nvSpPr>
        <p:spPr>
          <a:xfrm>
            <a:off x="1360142" y="1363368"/>
            <a:ext cx="9954728" cy="803653"/>
          </a:xfrm>
        </p:spPr>
        <p:txBody>
          <a:bodyPr/>
          <a:lstStyle/>
          <a:p>
            <a:pPr marL="0" indent="0">
              <a:spcAft>
                <a:spcPts val="600"/>
              </a:spcAft>
            </a:pPr>
            <a:r>
              <a:rPr lang="en-US" sz="2000" dirty="0">
                <a:solidFill>
                  <a:srgbClr val="595959"/>
                </a:solidFill>
              </a:rPr>
              <a:t>Si tratta di </a:t>
            </a:r>
            <a:r>
              <a:rPr lang="en-US" sz="2000" b="1" dirty="0">
                <a:solidFill>
                  <a:srgbClr val="595959"/>
                </a:solidFill>
              </a:rPr>
              <a:t>prevedere l'occupazione effettiva </a:t>
            </a:r>
            <a:r>
              <a:rPr lang="en-US" sz="2000" dirty="0">
                <a:solidFill>
                  <a:srgbClr val="595959"/>
                </a:solidFill>
              </a:rPr>
              <a:t>in base alle tendenze di mercato, alla domanda locale e all'attrattiva della tua proprietà. Ti aiuta a proiettare le entrate.</a:t>
            </a:r>
            <a:endParaRPr lang="en-US" sz="2000" i="1" dirty="0">
              <a:solidFill>
                <a:srgbClr val="595959"/>
              </a:solidFill>
            </a:endParaRPr>
          </a:p>
        </p:txBody>
      </p:sp>
      <p:sp>
        <p:nvSpPr>
          <p:cNvPr id="21" name="Text Placeholder 5">
            <a:extLst>
              <a:ext uri="{FF2B5EF4-FFF2-40B4-BE49-F238E27FC236}">
                <a16:creationId xmlns:a16="http://schemas.microsoft.com/office/drawing/2014/main" id="{1D681D67-C11D-C3EF-5017-3D65F59B0395}"/>
              </a:ext>
            </a:extLst>
          </p:cNvPr>
          <p:cNvSpPr txBox="1">
            <a:spLocks/>
          </p:cNvSpPr>
          <p:nvPr/>
        </p:nvSpPr>
        <p:spPr>
          <a:xfrm>
            <a:off x="1469032" y="250169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Richiede ricerche e ulteriori analisi delle tendenze di mercato: </a:t>
            </a:r>
            <a:r>
              <a:rPr lang="en-US" sz="2200" dirty="0">
                <a:solidFill>
                  <a:schemeClr val="bg1"/>
                </a:solidFill>
              </a:rPr>
              <a:t>controlla annunci simili su Airbnb, Booking.com o rapporti sul turismo. Intervalli tipici:</a:t>
            </a:r>
          </a:p>
        </p:txBody>
      </p:sp>
      <p:sp>
        <p:nvSpPr>
          <p:cNvPr id="26" name="Flowchart: Alternate Process 25">
            <a:extLst>
              <a:ext uri="{FF2B5EF4-FFF2-40B4-BE49-F238E27FC236}">
                <a16:creationId xmlns:a16="http://schemas.microsoft.com/office/drawing/2014/main" id="{03564E1B-FE7D-7168-A6BC-26017B0FDDCF}"/>
              </a:ext>
            </a:extLst>
          </p:cNvPr>
          <p:cNvSpPr/>
          <p:nvPr/>
        </p:nvSpPr>
        <p:spPr>
          <a:xfrm>
            <a:off x="1358576" y="3477966"/>
            <a:ext cx="9964593" cy="3232343"/>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CDD9E451-A0D9-FCF3-34F7-9437DD4BFAFD}"/>
              </a:ext>
            </a:extLst>
          </p:cNvPr>
          <p:cNvCxnSpPr>
            <a:cxnSpLocks/>
            <a:stCxn id="24" idx="1"/>
            <a:endCxn id="25" idx="1"/>
          </p:cNvCxnSpPr>
          <p:nvPr/>
        </p:nvCxnSpPr>
        <p:spPr>
          <a:xfrm rot="10800000" flipH="1" flipV="1">
            <a:off x="817828" y="1769438"/>
            <a:ext cx="500852" cy="109413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41F7E5B5-B422-9998-4DFD-8A2B6578ABA0}"/>
              </a:ext>
            </a:extLst>
          </p:cNvPr>
          <p:cNvCxnSpPr>
            <a:cxnSpLocks/>
          </p:cNvCxnSpPr>
          <p:nvPr/>
        </p:nvCxnSpPr>
        <p:spPr>
          <a:xfrm rot="16200000" flipH="1">
            <a:off x="-361326" y="3786711"/>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17601D9C-0E0B-A1E7-D4A8-37CFA6B7FD48}"/>
              </a:ext>
            </a:extLst>
          </p:cNvPr>
          <p:cNvSpPr txBox="1">
            <a:spLocks/>
          </p:cNvSpPr>
          <p:nvPr/>
        </p:nvSpPr>
        <p:spPr>
          <a:xfrm>
            <a:off x="1453649" y="355940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600"/>
              </a:spcAft>
              <a:buFont typeface="+mj-lt"/>
              <a:buAutoNum type="arabicPeriod"/>
            </a:pPr>
            <a:r>
              <a:rPr lang="en-US" sz="1800" dirty="0">
                <a:solidFill>
                  <a:srgbClr val="595959"/>
                </a:solidFill>
              </a:rPr>
              <a:t>Previsioni sul turismo rurale basate sui dati DMO: 20-40%</a:t>
            </a:r>
          </a:p>
          <a:p>
            <a:pPr marL="457200" indent="-457200">
              <a:lnSpc>
                <a:spcPct val="100000"/>
              </a:lnSpc>
              <a:spcBef>
                <a:spcPts val="0"/>
              </a:spcBef>
              <a:spcAft>
                <a:spcPts val="600"/>
              </a:spcAft>
              <a:buFont typeface="+mj-lt"/>
              <a:buAutoNum type="arabicPeriod"/>
            </a:pPr>
            <a:r>
              <a:rPr lang="en-US" sz="1800" dirty="0">
                <a:solidFill>
                  <a:srgbClr val="595959"/>
                </a:solidFill>
              </a:rPr>
              <a:t>Aree turistiche popolari: 50-80%. I siti di glamping nelle vicinanze hanno un'occupazione media del 45% </a:t>
            </a:r>
          </a:p>
          <a:p>
            <a:pPr marL="457200" indent="-457200">
              <a:lnSpc>
                <a:spcPct val="100000"/>
              </a:lnSpc>
              <a:spcBef>
                <a:spcPts val="0"/>
              </a:spcBef>
              <a:spcAft>
                <a:spcPts val="600"/>
              </a:spcAft>
              <a:buFont typeface="+mj-lt"/>
              <a:buAutoNum type="arabicPeriod"/>
            </a:pPr>
            <a:r>
              <a:rPr lang="en-US" sz="1800" b="1" dirty="0">
                <a:solidFill>
                  <a:srgbClr val="595959"/>
                </a:solidFill>
              </a:rPr>
              <a:t>Considera la stagionalità: </a:t>
            </a:r>
            <a:r>
              <a:rPr lang="en-US" sz="1800" dirty="0">
                <a:solidFill>
                  <a:srgbClr val="595959"/>
                </a:solidFill>
              </a:rPr>
              <a:t>suddividi l'anno in alta, media e bassa stagione. Stima le prenotazioni per stagione in base alla domanda. | Alta stagione (luglio-agosto): 70% | Media stagione (maggio-giugno, settembre): 50% | Bassa stagione (resto dell'anno): 20% </a:t>
            </a:r>
          </a:p>
          <a:p>
            <a:pPr marL="457200" indent="-457200">
              <a:lnSpc>
                <a:spcPct val="100000"/>
              </a:lnSpc>
              <a:spcBef>
                <a:spcPts val="0"/>
              </a:spcBef>
              <a:spcAft>
                <a:spcPts val="600"/>
              </a:spcAft>
              <a:buFont typeface="+mj-lt"/>
              <a:buAutoNum type="arabicPeriod"/>
            </a:pPr>
            <a:r>
              <a:rPr lang="en-US" sz="1800" b="1" dirty="0">
                <a:solidFill>
                  <a:srgbClr val="595959"/>
                </a:solidFill>
              </a:rPr>
              <a:t>Fattori relativi alla vostra offerta e alla </a:t>
            </a:r>
            <a:r>
              <a:rPr lang="en-US" sz="1800" dirty="0">
                <a:solidFill>
                  <a:srgbClr val="595959"/>
                </a:solidFill>
              </a:rPr>
              <a:t>vostra</a:t>
            </a:r>
            <a:r>
              <a:rPr lang="en-US" sz="1800" b="1" dirty="0">
                <a:solidFill>
                  <a:srgbClr val="595959"/>
                </a:solidFill>
              </a:rPr>
              <a:t> posizione. </a:t>
            </a:r>
            <a:r>
              <a:rPr lang="en-US" sz="1800" dirty="0">
                <a:solidFill>
                  <a:srgbClr val="595959"/>
                </a:solidFill>
              </a:rPr>
              <a:t>Se il vostro soggiorno presenta caratteristiche uniche (ad esempio, una vasca idromassaggio, una vista sul mare), potete aspettarvi prenotazioni superiori alla media. </a:t>
            </a:r>
            <a:r>
              <a:rPr lang="en-US" sz="1800" i="1" dirty="0">
                <a:solidFill>
                  <a:srgbClr val="595959"/>
                </a:solidFill>
              </a:rPr>
              <a:t>Una vasca idromassaggio e una vista uniche possono aumentare la vostra occupazione fino al 55% all'anno</a:t>
            </a:r>
            <a:r>
              <a:rPr lang="en-US" sz="1800" b="1" i="1" dirty="0">
                <a:solidFill>
                  <a:srgbClr val="595959"/>
                </a:solidFill>
              </a:rPr>
              <a:t> </a:t>
            </a:r>
            <a:endParaRPr lang="en-US" sz="1800" i="1" dirty="0">
              <a:solidFill>
                <a:srgbClr val="595959"/>
              </a:solidFill>
            </a:endParaRPr>
          </a:p>
        </p:txBody>
      </p:sp>
      <p:grpSp>
        <p:nvGrpSpPr>
          <p:cNvPr id="5" name="Group 4">
            <a:extLst>
              <a:ext uri="{FF2B5EF4-FFF2-40B4-BE49-F238E27FC236}">
                <a16:creationId xmlns:a16="http://schemas.microsoft.com/office/drawing/2014/main" id="{5FA93D86-CD00-92DD-A26B-26B5998B01B7}"/>
              </a:ext>
            </a:extLst>
          </p:cNvPr>
          <p:cNvGrpSpPr/>
          <p:nvPr/>
        </p:nvGrpSpPr>
        <p:grpSpPr>
          <a:xfrm>
            <a:off x="10976005" y="186976"/>
            <a:ext cx="1081945" cy="1011723"/>
            <a:chOff x="1016000" y="1137920"/>
            <a:chExt cx="1016000" cy="1016000"/>
          </a:xfrm>
        </p:grpSpPr>
        <p:sp>
          <p:nvSpPr>
            <p:cNvPr id="7" name="Oval 6">
              <a:extLst>
                <a:ext uri="{FF2B5EF4-FFF2-40B4-BE49-F238E27FC236}">
                  <a16:creationId xmlns:a16="http://schemas.microsoft.com/office/drawing/2014/main" id="{6FE6E624-42D6-1DDF-711E-0F96D3CD9EE8}"/>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22B330C5-3563-0E7F-6466-5C94DAAA8E83}"/>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18</a:t>
              </a:r>
            </a:p>
          </p:txBody>
        </p:sp>
      </p:grpSp>
    </p:spTree>
    <p:extLst>
      <p:ext uri="{BB962C8B-B14F-4D97-AF65-F5344CB8AC3E}">
        <p14:creationId xmlns:p14="http://schemas.microsoft.com/office/powerpoint/2010/main" val="149868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7D81-85A2-DC5C-E421-728B9A71FFF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CD66DA-5173-9902-52FE-27067222E3E1}"/>
              </a:ext>
            </a:extLst>
          </p:cNvPr>
          <p:cNvSpPr>
            <a:spLocks noGrp="1"/>
          </p:cNvSpPr>
          <p:nvPr>
            <p:ph type="body" sz="quarter" idx="16"/>
          </p:nvPr>
        </p:nvSpPr>
        <p:spPr>
          <a:xfrm>
            <a:off x="608740" y="147691"/>
            <a:ext cx="11013415" cy="803654"/>
          </a:xfrm>
        </p:spPr>
        <p:txBody>
          <a:bodyPr/>
          <a:lstStyle/>
          <a:p>
            <a:pPr algn="ctr">
              <a:spcBef>
                <a:spcPts val="0"/>
              </a:spcBef>
            </a:pPr>
            <a:r>
              <a:rPr lang="en-US" sz="3000" dirty="0">
                <a:solidFill>
                  <a:srgbClr val="E96751"/>
                </a:solidFill>
              </a:rPr>
              <a:t>Stima dell'occupazione effettiva:</a:t>
            </a:r>
          </a:p>
          <a:p>
            <a:pPr algn="ctr">
              <a:spcBef>
                <a:spcPts val="0"/>
              </a:spcBef>
            </a:pPr>
            <a:r>
              <a:rPr lang="en-US" sz="2400" b="0" dirty="0">
                <a:solidFill>
                  <a:srgbClr val="E96751"/>
                </a:solidFill>
              </a:rPr>
              <a:t>Stima realistica del numero di notti disponibili che riuscirai effettivamente a prenotare</a:t>
            </a:r>
          </a:p>
        </p:txBody>
      </p:sp>
      <p:cxnSp>
        <p:nvCxnSpPr>
          <p:cNvPr id="2" name="Straight Connector 1">
            <a:extLst>
              <a:ext uri="{FF2B5EF4-FFF2-40B4-BE49-F238E27FC236}">
                <a16:creationId xmlns:a16="http://schemas.microsoft.com/office/drawing/2014/main" id="{AE224EFE-1BE6-C874-B472-678ACA30F8D7}"/>
              </a:ext>
            </a:extLst>
          </p:cNvPr>
          <p:cNvCxnSpPr>
            <a:cxnSpLocks/>
          </p:cNvCxnSpPr>
          <p:nvPr/>
        </p:nvCxnSpPr>
        <p:spPr>
          <a:xfrm>
            <a:off x="50480" y="111085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DF368BB8-442E-2C42-63EA-28D81525E4A6}"/>
              </a:ext>
            </a:extLst>
          </p:cNvPr>
          <p:cNvSpPr txBox="1">
            <a:spLocks/>
          </p:cNvSpPr>
          <p:nvPr/>
        </p:nvSpPr>
        <p:spPr>
          <a:xfrm>
            <a:off x="1469032" y="2715990"/>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Richiede ricerche e ulteriori analisi delle tendenze di mercato: </a:t>
            </a:r>
            <a:r>
              <a:rPr lang="en-US" sz="2200" dirty="0">
                <a:solidFill>
                  <a:schemeClr val="bg1"/>
                </a:solidFill>
              </a:rPr>
              <a:t>controlla annunci simili su Airbnb, Booking.com o rapporti sul turismo. Intervalli tipici:</a:t>
            </a:r>
          </a:p>
        </p:txBody>
      </p:sp>
      <p:sp>
        <p:nvSpPr>
          <p:cNvPr id="26" name="Flowchart: Alternate Process 25">
            <a:extLst>
              <a:ext uri="{FF2B5EF4-FFF2-40B4-BE49-F238E27FC236}">
                <a16:creationId xmlns:a16="http://schemas.microsoft.com/office/drawing/2014/main" id="{352FAF89-412F-DC4F-F3B7-18F8534AF2AD}"/>
              </a:ext>
            </a:extLst>
          </p:cNvPr>
          <p:cNvSpPr/>
          <p:nvPr/>
        </p:nvSpPr>
        <p:spPr>
          <a:xfrm>
            <a:off x="1469032" y="1720586"/>
            <a:ext cx="9964593" cy="325146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 Placeholder 5">
            <a:extLst>
              <a:ext uri="{FF2B5EF4-FFF2-40B4-BE49-F238E27FC236}">
                <a16:creationId xmlns:a16="http://schemas.microsoft.com/office/drawing/2014/main" id="{C8EA28B5-AC6C-A91F-8A80-25ACC7F3D885}"/>
              </a:ext>
            </a:extLst>
          </p:cNvPr>
          <p:cNvSpPr txBox="1">
            <a:spLocks/>
          </p:cNvSpPr>
          <p:nvPr/>
        </p:nvSpPr>
        <p:spPr>
          <a:xfrm>
            <a:off x="1564105" y="180202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800" b="1" dirty="0">
                <a:solidFill>
                  <a:srgbClr val="E96751"/>
                </a:solidFill>
              </a:rPr>
              <a:t>Esempio: </a:t>
            </a:r>
          </a:p>
          <a:p>
            <a:pPr marL="0" indent="0">
              <a:lnSpc>
                <a:spcPct val="100000"/>
              </a:lnSpc>
              <a:spcBef>
                <a:spcPts val="0"/>
              </a:spcBef>
              <a:spcAft>
                <a:spcPts val="600"/>
              </a:spcAft>
            </a:pPr>
            <a:r>
              <a:rPr lang="en-US" dirty="0">
                <a:solidFill>
                  <a:srgbClr val="595959"/>
                </a:solidFill>
              </a:rPr>
              <a:t>Hai</a:t>
            </a:r>
            <a:r>
              <a:rPr lang="en-US" b="1" dirty="0">
                <a:solidFill>
                  <a:srgbClr val="595959"/>
                </a:solidFill>
              </a:rPr>
              <a:t> 280 notti disponibili </a:t>
            </a:r>
            <a:r>
              <a:rPr lang="en-US" dirty="0">
                <a:solidFill>
                  <a:srgbClr val="595959"/>
                </a:solidFill>
              </a:rPr>
              <a:t>dopo aver bloccato le date per uso personale e manutenzione. </a:t>
            </a:r>
          </a:p>
          <a:p>
            <a:pPr marL="0" indent="0">
              <a:lnSpc>
                <a:spcPct val="100000"/>
              </a:lnSpc>
              <a:spcBef>
                <a:spcPts val="0"/>
              </a:spcBef>
              <a:spcAft>
                <a:spcPts val="600"/>
              </a:spcAft>
            </a:pPr>
            <a:r>
              <a:rPr lang="en-US" dirty="0">
                <a:solidFill>
                  <a:srgbClr val="595959"/>
                </a:solidFill>
              </a:rPr>
              <a:t>Ma in base alla tua ricerca, pensi che otterrai prenotazioni solo per il 60% di esse:</a:t>
            </a:r>
          </a:p>
          <a:p>
            <a:pPr marL="0" indent="0">
              <a:lnSpc>
                <a:spcPct val="100000"/>
              </a:lnSpc>
              <a:spcBef>
                <a:spcPts val="0"/>
              </a:spcBef>
              <a:spcAft>
                <a:spcPts val="600"/>
              </a:spcAft>
            </a:pPr>
            <a:r>
              <a:rPr lang="en-US" dirty="0">
                <a:solidFill>
                  <a:srgbClr val="595959"/>
                </a:solidFill>
              </a:rPr>
              <a:t>280 × 60% =</a:t>
            </a:r>
            <a:r>
              <a:rPr lang="en-US" b="1" dirty="0">
                <a:solidFill>
                  <a:srgbClr val="595959"/>
                </a:solidFill>
              </a:rPr>
              <a:t> 168 notti prenotate all'anno</a:t>
            </a:r>
            <a:r>
              <a:rPr lang="en-US" dirty="0">
                <a:solidFill>
                  <a:srgbClr val="595959"/>
                </a:solidFill>
              </a:rPr>
              <a:t> ← La tua stima delle entrate si basa su questo dato.</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spTree>
    <p:extLst>
      <p:ext uri="{BB962C8B-B14F-4D97-AF65-F5344CB8AC3E}">
        <p14:creationId xmlns:p14="http://schemas.microsoft.com/office/powerpoint/2010/main" val="230593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28A66FA1-220F-3739-60FC-4030C911BD1C}"/>
              </a:ext>
            </a:extLst>
          </p:cNvPr>
          <p:cNvSpPr/>
          <p:nvPr/>
        </p:nvSpPr>
        <p:spPr>
          <a:xfrm>
            <a:off x="4075224" y="3138324"/>
            <a:ext cx="7441755" cy="153394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11">
            <a:extLst>
              <a:ext uri="{FF2B5EF4-FFF2-40B4-BE49-F238E27FC236}">
                <a16:creationId xmlns:a16="http://schemas.microsoft.com/office/drawing/2014/main" id="{1D2E1EFE-986E-42A5-8CD2-B1B1D5343DE4}"/>
              </a:ext>
            </a:extLst>
          </p:cNvPr>
          <p:cNvSpPr>
            <a:spLocks noGrp="1"/>
          </p:cNvSpPr>
          <p:nvPr>
            <p:ph type="body" sz="quarter" idx="4294967295"/>
          </p:nvPr>
        </p:nvSpPr>
        <p:spPr>
          <a:xfrm>
            <a:off x="544933" y="695598"/>
            <a:ext cx="2634166" cy="1049221"/>
          </a:xfrm>
          <a:prstGeom prst="rect">
            <a:avLst/>
          </a:prstGeom>
        </p:spPr>
        <p:txBody>
          <a:bodyPr/>
          <a:lstStyle/>
          <a:p>
            <a:pPr marL="0" indent="0" algn="ctr">
              <a:lnSpc>
                <a:spcPct val="100000"/>
              </a:lnSpc>
              <a:buNone/>
            </a:pPr>
            <a:r>
              <a:rPr lang="en-IE" sz="2400" b="1" dirty="0">
                <a:solidFill>
                  <a:schemeClr val="bg1"/>
                </a:solidFill>
              </a:rPr>
              <a:t>Trova il tuo punto di pareggio</a:t>
            </a:r>
          </a:p>
        </p:txBody>
      </p:sp>
      <p:sp>
        <p:nvSpPr>
          <p:cNvPr id="11" name="Text Placeholder 10">
            <a:extLst>
              <a:ext uri="{FF2B5EF4-FFF2-40B4-BE49-F238E27FC236}">
                <a16:creationId xmlns:a16="http://schemas.microsoft.com/office/drawing/2014/main" id="{9412E770-F3EB-49F3-8F9A-908A59A6C3BE}"/>
              </a:ext>
            </a:extLst>
          </p:cNvPr>
          <p:cNvSpPr>
            <a:spLocks noGrp="1"/>
          </p:cNvSpPr>
          <p:nvPr>
            <p:ph type="body" sz="quarter" idx="16"/>
          </p:nvPr>
        </p:nvSpPr>
        <p:spPr/>
        <p:txBody>
          <a:bodyPr/>
          <a:lstStyle/>
          <a:p>
            <a:r>
              <a:rPr lang="en-US" dirty="0"/>
              <a:t>Analisi del punto di pareggio</a:t>
            </a:r>
            <a:endParaRPr lang="en-US" sz="2800" b="0" dirty="0"/>
          </a:p>
          <a:p>
            <a:endParaRPr lang="en-IE" dirty="0"/>
          </a:p>
        </p:txBody>
      </p:sp>
      <p:sp>
        <p:nvSpPr>
          <p:cNvPr id="14" name="Text Placeholder 13">
            <a:extLst>
              <a:ext uri="{FF2B5EF4-FFF2-40B4-BE49-F238E27FC236}">
                <a16:creationId xmlns:a16="http://schemas.microsoft.com/office/drawing/2014/main" id="{AD71C5E8-DA12-3116-1ADA-6A47F819203B}"/>
              </a:ext>
            </a:extLst>
          </p:cNvPr>
          <p:cNvSpPr>
            <a:spLocks noGrp="1"/>
          </p:cNvSpPr>
          <p:nvPr>
            <p:ph type="body" sz="quarter" idx="21"/>
          </p:nvPr>
        </p:nvSpPr>
        <p:spPr>
          <a:xfrm>
            <a:off x="4295553" y="813048"/>
            <a:ext cx="6915372" cy="2265271"/>
          </a:xfrm>
        </p:spPr>
        <p:txBody>
          <a:bodyPr/>
          <a:lstStyle/>
          <a:p>
            <a:pPr>
              <a:spcAft>
                <a:spcPts val="1200"/>
              </a:spcAft>
            </a:pPr>
            <a:r>
              <a:rPr lang="en-US" sz="2000" b="1" dirty="0">
                <a:solidFill>
                  <a:srgbClr val="595959"/>
                </a:solidFill>
              </a:rPr>
              <a:t>Il punto di pareggio </a:t>
            </a:r>
            <a:r>
              <a:rPr lang="en-US" sz="2000" dirty="0">
                <a:solidFill>
                  <a:srgbClr val="595959"/>
                </a:solidFill>
              </a:rPr>
              <a:t>è un concetto finanziario fondamentale: è il momento in cui il tuo fatturato totale è pari ai tuoi costi totali (con un risultato né in perdita né in profitto). </a:t>
            </a:r>
          </a:p>
          <a:p>
            <a:pPr>
              <a:spcAft>
                <a:spcPts val="1200"/>
              </a:spcAft>
            </a:pPr>
            <a:r>
              <a:rPr lang="en-US" sz="2000" b="1" dirty="0">
                <a:solidFill>
                  <a:srgbClr val="E96751"/>
                </a:solidFill>
              </a:rPr>
              <a:t>Esempio: </a:t>
            </a:r>
            <a:r>
              <a:rPr lang="en-US" sz="2000" dirty="0">
                <a:solidFill>
                  <a:srgbClr val="595959"/>
                </a:solidFill>
              </a:rPr>
              <a:t>per un'attività di glamping, un utile parametro di pareggio è il livello di occupazione o il numero di notti che devi affittare per coprire le tue spese.</a:t>
            </a:r>
          </a:p>
          <a:p>
            <a:pPr>
              <a:spcAft>
                <a:spcPts val="1200"/>
              </a:spcAft>
            </a:pPr>
            <a:endParaRPr lang="en-US" sz="2000" dirty="0">
              <a:solidFill>
                <a:srgbClr val="E96751"/>
              </a:solidFill>
            </a:endParaRPr>
          </a:p>
          <a:p>
            <a:pPr>
              <a:spcAft>
                <a:spcPts val="1200"/>
              </a:spcAft>
            </a:pPr>
            <a:endParaRPr lang="en-US" sz="2000" dirty="0"/>
          </a:p>
          <a:p>
            <a:pPr>
              <a:spcAft>
                <a:spcPts val="600"/>
              </a:spcAft>
            </a:pPr>
            <a:endParaRPr lang="en-IE" sz="2000" dirty="0"/>
          </a:p>
        </p:txBody>
      </p:sp>
      <p:sp>
        <p:nvSpPr>
          <p:cNvPr id="16" name="Text Placeholder 11">
            <a:extLst>
              <a:ext uri="{FF2B5EF4-FFF2-40B4-BE49-F238E27FC236}">
                <a16:creationId xmlns:a16="http://schemas.microsoft.com/office/drawing/2014/main" id="{92EF165C-DE6B-7544-2B4D-71AFB25C4A7D}"/>
              </a:ext>
            </a:extLst>
          </p:cNvPr>
          <p:cNvSpPr txBox="1">
            <a:spLocks/>
          </p:cNvSpPr>
          <p:nvPr/>
        </p:nvSpPr>
        <p:spPr>
          <a:xfrm>
            <a:off x="544933" y="1945683"/>
            <a:ext cx="2634166"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IE" sz="2400" dirty="0"/>
              <a:t>Come calcolare il tuo punto di pareggio</a:t>
            </a:r>
          </a:p>
        </p:txBody>
      </p:sp>
      <p:sp>
        <p:nvSpPr>
          <p:cNvPr id="4" name="TextBox 3">
            <a:extLst>
              <a:ext uri="{FF2B5EF4-FFF2-40B4-BE49-F238E27FC236}">
                <a16:creationId xmlns:a16="http://schemas.microsoft.com/office/drawing/2014/main" id="{98463EB9-5DE2-8BEB-24B9-7A0221E69CA9}"/>
              </a:ext>
            </a:extLst>
          </p:cNvPr>
          <p:cNvSpPr txBox="1"/>
          <p:nvPr/>
        </p:nvSpPr>
        <p:spPr>
          <a:xfrm>
            <a:off x="4295553" y="3225717"/>
            <a:ext cx="6834410" cy="1446550"/>
          </a:xfrm>
          <a:prstGeom prst="rect">
            <a:avLst/>
          </a:prstGeom>
          <a:noFill/>
        </p:spPr>
        <p:txBody>
          <a:bodyPr wrap="square">
            <a:spAutoFit/>
          </a:bodyPr>
          <a:lstStyle/>
          <a:p>
            <a:r>
              <a:rPr lang="en-US" sz="2200" b="1" dirty="0">
                <a:solidFill>
                  <a:schemeClr val="bg1"/>
                </a:solidFill>
              </a:rPr>
              <a:t>(Opzione A) Calcola le notti di pareggio </a:t>
            </a:r>
          </a:p>
          <a:p>
            <a:r>
              <a:rPr lang="en-US" sz="2200" i="1" dirty="0">
                <a:solidFill>
                  <a:schemeClr val="bg1"/>
                </a:solidFill>
              </a:rPr>
              <a:t>(Nuova attività) La classica domanda sul punto di pareggio.</a:t>
            </a:r>
          </a:p>
          <a:p>
            <a:r>
              <a:rPr lang="en-US" sz="2200" i="1" dirty="0">
                <a:solidFill>
                  <a:schemeClr val="bg1"/>
                </a:solidFill>
              </a:rPr>
              <a:t>"Quante notti devo prenotare solo per coprire i miei costi fissi?"</a:t>
            </a:r>
          </a:p>
        </p:txBody>
      </p:sp>
      <p:sp>
        <p:nvSpPr>
          <p:cNvPr id="7" name="Flowchart: Alternate Process 6">
            <a:extLst>
              <a:ext uri="{FF2B5EF4-FFF2-40B4-BE49-F238E27FC236}">
                <a16:creationId xmlns:a16="http://schemas.microsoft.com/office/drawing/2014/main" id="{9C8FCDC9-8079-5002-0627-9A98E754B6BE}"/>
              </a:ext>
            </a:extLst>
          </p:cNvPr>
          <p:cNvSpPr/>
          <p:nvPr/>
        </p:nvSpPr>
        <p:spPr>
          <a:xfrm>
            <a:off x="4075222" y="4832668"/>
            <a:ext cx="7441755" cy="1838787"/>
          </a:xfrm>
          <a:prstGeom prst="flowChartAlternateProcess">
            <a:avLst/>
          </a:prstGeom>
          <a:solidFill>
            <a:srgbClr val="418D8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extBox 5">
            <a:extLst>
              <a:ext uri="{FF2B5EF4-FFF2-40B4-BE49-F238E27FC236}">
                <a16:creationId xmlns:a16="http://schemas.microsoft.com/office/drawing/2014/main" id="{4F7052E8-0356-9D6B-4728-4B832D80D005}"/>
              </a:ext>
            </a:extLst>
          </p:cNvPr>
          <p:cNvSpPr txBox="1"/>
          <p:nvPr/>
        </p:nvSpPr>
        <p:spPr>
          <a:xfrm>
            <a:off x="4295552" y="4936482"/>
            <a:ext cx="7441755" cy="1461939"/>
          </a:xfrm>
          <a:prstGeom prst="rect">
            <a:avLst/>
          </a:prstGeom>
          <a:noFill/>
        </p:spPr>
        <p:txBody>
          <a:bodyPr wrap="square">
            <a:spAutoFit/>
          </a:bodyPr>
          <a:lstStyle/>
          <a:p>
            <a:r>
              <a:rPr lang="en-US" sz="2000" b="1" dirty="0">
                <a:solidFill>
                  <a:schemeClr val="bg1"/>
                </a:solidFill>
              </a:rPr>
              <a:t>(Opzione B) Calcolare le notti di pareggio </a:t>
            </a:r>
          </a:p>
          <a:p>
            <a:r>
              <a:rPr lang="en-US" sz="2000" i="1" dirty="0">
                <a:solidFill>
                  <a:schemeClr val="bg1"/>
                </a:solidFill>
              </a:rPr>
              <a:t>(Se conosci già i tuoi costi annuali totali)</a:t>
            </a:r>
          </a:p>
          <a:p>
            <a:endParaRPr lang="en-GB" sz="900" dirty="0">
              <a:solidFill>
                <a:schemeClr val="bg1"/>
              </a:solidFill>
            </a:endParaRPr>
          </a:p>
          <a:p>
            <a:pPr>
              <a:spcAft>
                <a:spcPts val="1200"/>
              </a:spcAft>
            </a:pPr>
            <a:r>
              <a:rPr lang="en-US" sz="2000" i="1" dirty="0">
                <a:solidFill>
                  <a:schemeClr val="bg1"/>
                </a:solidFill>
              </a:rPr>
              <a:t>"In base a quanto prevedo di spendere durante tutto l'anno, quante notti devo prenotare per raggiungere il punto di pareggio?"</a:t>
            </a:r>
          </a:p>
        </p:txBody>
      </p:sp>
    </p:spTree>
    <p:extLst>
      <p:ext uri="{BB962C8B-B14F-4D97-AF65-F5344CB8AC3E}">
        <p14:creationId xmlns:p14="http://schemas.microsoft.com/office/powerpoint/2010/main" val="28234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A8A17-8503-A7C5-64C2-0CAB3B2156AC}"/>
              </a:ext>
            </a:extLst>
          </p:cNvPr>
          <p:cNvSpPr>
            <a:spLocks noGrp="1"/>
          </p:cNvSpPr>
          <p:nvPr>
            <p:ph type="body" sz="quarter" idx="16"/>
          </p:nvPr>
        </p:nvSpPr>
        <p:spPr/>
        <p:txBody>
          <a:bodyPr/>
          <a:lstStyle/>
          <a:p>
            <a:r>
              <a:rPr lang="en-US" dirty="0">
                <a:solidFill>
                  <a:srgbClr val="EC7C69"/>
                </a:solidFill>
              </a:rPr>
              <a:t>(Opzione A) </a:t>
            </a:r>
            <a:r>
              <a:rPr lang="en-US" dirty="0"/>
              <a:t>Calcolare il punto di pareggio </a:t>
            </a:r>
          </a:p>
          <a:p>
            <a:r>
              <a:rPr lang="en-US" b="0" i="1" dirty="0"/>
              <a:t>Per un'attività che parte da zero! </a:t>
            </a:r>
            <a:endParaRPr lang="en-GB" b="0" i="1" dirty="0"/>
          </a:p>
          <a:p>
            <a:endParaRPr lang="en-IE" dirty="0"/>
          </a:p>
        </p:txBody>
      </p:sp>
      <p:sp>
        <p:nvSpPr>
          <p:cNvPr id="3" name="Text Placeholder 2">
            <a:extLst>
              <a:ext uri="{FF2B5EF4-FFF2-40B4-BE49-F238E27FC236}">
                <a16:creationId xmlns:a16="http://schemas.microsoft.com/office/drawing/2014/main" id="{6E6EFD6C-AA61-F5E7-6BDF-BBEA8D234B79}"/>
              </a:ext>
            </a:extLst>
          </p:cNvPr>
          <p:cNvSpPr>
            <a:spLocks noGrp="1"/>
          </p:cNvSpPr>
          <p:nvPr>
            <p:ph type="body" sz="quarter" idx="21"/>
          </p:nvPr>
        </p:nvSpPr>
        <p:spPr>
          <a:xfrm>
            <a:off x="4431596" y="1371559"/>
            <a:ext cx="7221426" cy="4530541"/>
          </a:xfrm>
        </p:spPr>
        <p:txBody>
          <a:bodyPr/>
          <a:lstStyle/>
          <a:p>
            <a:r>
              <a:rPr lang="en-US" sz="2400" b="1" dirty="0">
                <a:solidFill>
                  <a:srgbClr val="595959"/>
                </a:solidFill>
              </a:rPr>
              <a:t>L'opzione A </a:t>
            </a:r>
            <a:r>
              <a:rPr lang="en-US" sz="2400" dirty="0">
                <a:solidFill>
                  <a:srgbClr val="595959"/>
                </a:solidFill>
              </a:rPr>
              <a:t>riguarda </a:t>
            </a:r>
            <a:r>
              <a:rPr lang="en-US" sz="2400" b="1" dirty="0">
                <a:solidFill>
                  <a:srgbClr val="595959"/>
                </a:solidFill>
              </a:rPr>
              <a:t>il numero di notti che è necessario prenotare </a:t>
            </a:r>
            <a:r>
              <a:rPr lang="en-US" sz="2400" dirty="0">
                <a:solidFill>
                  <a:srgbClr val="595959"/>
                </a:solidFill>
              </a:rPr>
              <a:t>per coprire i costi: l'attenzione è rivolta </a:t>
            </a:r>
            <a:r>
              <a:rPr lang="en-US" sz="2400" b="1" dirty="0">
                <a:solidFill>
                  <a:srgbClr val="595959"/>
                </a:solidFill>
              </a:rPr>
              <a:t>alle "notti necessarie per sopravvivere".</a:t>
            </a:r>
          </a:p>
          <a:p>
            <a:endParaRPr lang="en-US" sz="2400" b="1" dirty="0">
              <a:solidFill>
                <a:srgbClr val="595959"/>
              </a:solidFill>
            </a:endParaRPr>
          </a:p>
          <a:p>
            <a:r>
              <a:rPr lang="en-US" sz="2400" b="1" dirty="0">
                <a:solidFill>
                  <a:srgbClr val="E96751"/>
                </a:solidFill>
              </a:rPr>
              <a:t>Notti di pareggio = </a:t>
            </a:r>
            <a:r>
              <a:rPr lang="en-US" sz="2400" dirty="0">
                <a:solidFill>
                  <a:srgbClr val="E96751"/>
                </a:solidFill>
              </a:rPr>
              <a:t>costi fissi ÷ </a:t>
            </a:r>
            <a:r>
              <a:rPr lang="en-IE" sz="2400" dirty="0">
                <a:solidFill>
                  <a:srgbClr val="E96751"/>
                </a:solidFill>
              </a:rPr>
              <a:t>profitto per notte occupata </a:t>
            </a:r>
            <a:r>
              <a:rPr lang="en-US" sz="2400" i="1" dirty="0">
                <a:solidFill>
                  <a:srgbClr val="595959"/>
                </a:solidFill>
              </a:rPr>
              <a:t>(prezzo per notte - costo variabile per notte) </a:t>
            </a:r>
          </a:p>
          <a:p>
            <a:endParaRPr lang="en-US" sz="2400" i="1" dirty="0">
              <a:solidFill>
                <a:srgbClr val="E96751"/>
              </a:solidFill>
            </a:endParaRPr>
          </a:p>
          <a:p>
            <a:r>
              <a:rPr lang="en-US" sz="2400" dirty="0">
                <a:solidFill>
                  <a:srgbClr val="595959"/>
                </a:solidFill>
              </a:rPr>
              <a:t>Questo dato indica quante notti è necessario vendere e quale percentuale di occupazione è necessario raggiungere per coprire i costi.</a:t>
            </a:r>
          </a:p>
          <a:p>
            <a:endParaRPr lang="en-US" sz="2400" dirty="0">
              <a:solidFill>
                <a:srgbClr val="595959"/>
              </a:solidFill>
            </a:endParaRPr>
          </a:p>
          <a:p>
            <a:r>
              <a:rPr lang="en-US" sz="2400" dirty="0">
                <a:solidFill>
                  <a:srgbClr val="595959"/>
                </a:solidFill>
              </a:rPr>
              <a:t>La slide successiva spiega la composizione della formula.</a:t>
            </a:r>
            <a:endParaRPr lang="en-IE" sz="2400" dirty="0">
              <a:solidFill>
                <a:srgbClr val="595959"/>
              </a:solidFill>
            </a:endParaRPr>
          </a:p>
          <a:p>
            <a:endParaRPr lang="en-IE" dirty="0">
              <a:solidFill>
                <a:srgbClr val="595959"/>
              </a:solidFill>
            </a:endParaRPr>
          </a:p>
        </p:txBody>
      </p:sp>
      <p:sp>
        <p:nvSpPr>
          <p:cNvPr id="5" name="Text Placeholder 4">
            <a:extLst>
              <a:ext uri="{FF2B5EF4-FFF2-40B4-BE49-F238E27FC236}">
                <a16:creationId xmlns:a16="http://schemas.microsoft.com/office/drawing/2014/main" id="{D220DC08-348A-B339-4F28-5FDEA31299A7}"/>
              </a:ext>
            </a:extLst>
          </p:cNvPr>
          <p:cNvSpPr>
            <a:spLocks noGrp="1"/>
          </p:cNvSpPr>
          <p:nvPr>
            <p:ph type="body" sz="quarter" idx="18"/>
          </p:nvPr>
        </p:nvSpPr>
        <p:spPr/>
        <p:txBody>
          <a:bodyPr/>
          <a:lstStyle/>
          <a:p>
            <a:r>
              <a:rPr lang="en-IE" b="0" dirty="0"/>
              <a:t>Notti che devi prenotare per sopravvivere!</a:t>
            </a:r>
          </a:p>
        </p:txBody>
      </p:sp>
      <p:sp>
        <p:nvSpPr>
          <p:cNvPr id="6" name="Text Placeholder 5">
            <a:extLst>
              <a:ext uri="{FF2B5EF4-FFF2-40B4-BE49-F238E27FC236}">
                <a16:creationId xmlns:a16="http://schemas.microsoft.com/office/drawing/2014/main" id="{D7C92C38-BBC9-CF13-23F9-78BBCB3CAB81}"/>
              </a:ext>
            </a:extLst>
          </p:cNvPr>
          <p:cNvSpPr>
            <a:spLocks noGrp="1"/>
          </p:cNvSpPr>
          <p:nvPr>
            <p:ph type="body" sz="quarter" idx="19"/>
          </p:nvPr>
        </p:nvSpPr>
        <p:spPr/>
        <p:txBody>
          <a:bodyPr/>
          <a:lstStyle/>
          <a:p>
            <a:r>
              <a:rPr lang="en-IE" dirty="0"/>
              <a:t>Opzione A </a:t>
            </a:r>
          </a:p>
        </p:txBody>
      </p:sp>
    </p:spTree>
    <p:extLst>
      <p:ext uri="{BB962C8B-B14F-4D97-AF65-F5344CB8AC3E}">
        <p14:creationId xmlns:p14="http://schemas.microsoft.com/office/powerpoint/2010/main" val="368088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BD53-9CD5-F6DB-C919-0CFE079058B1}"/>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0B42767C-43A7-27FC-61DE-27551B16613B}"/>
              </a:ext>
            </a:extLst>
          </p:cNvPr>
          <p:cNvSpPr/>
          <p:nvPr/>
        </p:nvSpPr>
        <p:spPr>
          <a:xfrm>
            <a:off x="817828" y="1605887"/>
            <a:ext cx="10595240" cy="80365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1E04847E-FC15-0027-B4C7-0E7FA1324066}"/>
              </a:ext>
            </a:extLst>
          </p:cNvPr>
          <p:cNvSpPr>
            <a:spLocks noGrp="1"/>
          </p:cNvSpPr>
          <p:nvPr>
            <p:ph type="body" sz="quarter" idx="16"/>
          </p:nvPr>
        </p:nvSpPr>
        <p:spPr>
          <a:xfrm>
            <a:off x="992588" y="321398"/>
            <a:ext cx="10614687" cy="803654"/>
          </a:xfrm>
        </p:spPr>
        <p:txBody>
          <a:bodyPr/>
          <a:lstStyle/>
          <a:p>
            <a:r>
              <a:rPr lang="en-US" sz="3200" dirty="0">
                <a:solidFill>
                  <a:srgbClr val="EC7C69"/>
                </a:solidFill>
              </a:rPr>
              <a:t>(Opzione A) </a:t>
            </a:r>
            <a:r>
              <a:rPr lang="en-US" sz="3200" dirty="0">
                <a:solidFill>
                  <a:srgbClr val="459597"/>
                </a:solidFill>
              </a:rPr>
              <a:t>Calcolare il punto di pareggio </a:t>
            </a:r>
          </a:p>
          <a:p>
            <a:r>
              <a:rPr lang="en-US" sz="3200" b="0" i="1" dirty="0">
                <a:solidFill>
                  <a:srgbClr val="459597"/>
                </a:solidFill>
              </a:rPr>
              <a:t>Per un'attività che parte da zero! </a:t>
            </a:r>
            <a:endParaRPr lang="en-GB" sz="3200" b="0" i="1" dirty="0">
              <a:solidFill>
                <a:srgbClr val="459597"/>
              </a:solidFill>
            </a:endParaRPr>
          </a:p>
        </p:txBody>
      </p:sp>
      <p:cxnSp>
        <p:nvCxnSpPr>
          <p:cNvPr id="2" name="Straight Connector 1">
            <a:extLst>
              <a:ext uri="{FF2B5EF4-FFF2-40B4-BE49-F238E27FC236}">
                <a16:creationId xmlns:a16="http://schemas.microsoft.com/office/drawing/2014/main" id="{02716DB4-8932-35BB-B30D-1A7E1A3CB84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3D0C80-7FD5-D3D3-A3F8-06F585982909}"/>
              </a:ext>
            </a:extLst>
          </p:cNvPr>
          <p:cNvSpPr>
            <a:spLocks noGrp="1"/>
          </p:cNvSpPr>
          <p:nvPr>
            <p:ph type="body" sz="quarter" idx="18"/>
          </p:nvPr>
        </p:nvSpPr>
        <p:spPr>
          <a:xfrm>
            <a:off x="992589" y="1744276"/>
            <a:ext cx="10614687" cy="803653"/>
          </a:xfrm>
        </p:spPr>
        <p:txBody>
          <a:bodyPr/>
          <a:lstStyle/>
          <a:p>
            <a:pPr algn="ctr">
              <a:spcAft>
                <a:spcPts val="600"/>
              </a:spcAft>
            </a:pPr>
            <a:r>
              <a:rPr lang="en-US" sz="2800" i="1" dirty="0">
                <a:solidFill>
                  <a:schemeClr val="bg1"/>
                </a:solidFill>
              </a:rPr>
              <a:t>"Quante notti devo prenotare solo per coprire i miei costi fissi?"</a:t>
            </a:r>
          </a:p>
        </p:txBody>
      </p:sp>
      <p:sp>
        <p:nvSpPr>
          <p:cNvPr id="21" name="Text Placeholder 5">
            <a:extLst>
              <a:ext uri="{FF2B5EF4-FFF2-40B4-BE49-F238E27FC236}">
                <a16:creationId xmlns:a16="http://schemas.microsoft.com/office/drawing/2014/main" id="{0E7504EA-F3A5-CB76-D2E8-F98318563034}"/>
              </a:ext>
            </a:extLst>
          </p:cNvPr>
          <p:cNvSpPr txBox="1">
            <a:spLocks/>
          </p:cNvSpPr>
          <p:nvPr/>
        </p:nvSpPr>
        <p:spPr>
          <a:xfrm>
            <a:off x="1635493" y="2625347"/>
            <a:ext cx="10146544"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pPr>
            <a:r>
              <a:rPr lang="en-US" sz="2000" dirty="0">
                <a:solidFill>
                  <a:srgbClr val="595959"/>
                </a:solidFill>
              </a:rPr>
              <a:t>Utilizza questa opzione se hai appena avviato la tua attività e desideri conoscere il numero minimo di </a:t>
            </a:r>
            <a:r>
              <a:rPr lang="en-US" sz="2000" b="1" dirty="0">
                <a:solidFill>
                  <a:srgbClr val="595959"/>
                </a:solidFill>
              </a:rPr>
              <a:t>notti necessario per raggiungere il punto di pareggio. </a:t>
            </a:r>
            <a:r>
              <a:rPr lang="en-US" sz="2000" dirty="0">
                <a:solidFill>
                  <a:srgbClr val="595959"/>
                </a:solidFill>
              </a:rPr>
              <a:t>Utilizziamo </a:t>
            </a:r>
            <a:r>
              <a:rPr lang="en-US" sz="2000" b="1" dirty="0">
                <a:solidFill>
                  <a:srgbClr val="595959"/>
                </a:solidFill>
              </a:rPr>
              <a:t>i</a:t>
            </a:r>
            <a:r>
              <a:rPr lang="en-US" sz="2000" dirty="0">
                <a:solidFill>
                  <a:srgbClr val="595959"/>
                </a:solidFill>
              </a:rPr>
              <a:t> tuoi </a:t>
            </a:r>
            <a:r>
              <a:rPr lang="en-US" sz="2000" b="1" dirty="0">
                <a:solidFill>
                  <a:srgbClr val="595959"/>
                </a:solidFill>
              </a:rPr>
              <a:t>costi fissi </a:t>
            </a:r>
            <a:r>
              <a:rPr lang="en-US" sz="2000" dirty="0">
                <a:solidFill>
                  <a:srgbClr val="595959"/>
                </a:solidFill>
              </a:rPr>
              <a:t>per trovare il punto di pareggio. In altre parole, qual è il tuo obiettivo minimo di prenotazioni per evitare una perdita? </a:t>
            </a:r>
            <a:r>
              <a:rPr lang="en-IE" sz="2000" dirty="0">
                <a:solidFill>
                  <a:srgbClr val="595959"/>
                </a:solidFill>
              </a:rPr>
              <a:t>Prendi </a:t>
            </a:r>
            <a:r>
              <a:rPr lang="en-IE" sz="2000" b="1" dirty="0">
                <a:solidFill>
                  <a:srgbClr val="595959"/>
                </a:solidFill>
              </a:rPr>
              <a:t>i</a:t>
            </a:r>
            <a:r>
              <a:rPr lang="en-IE" sz="2000" dirty="0">
                <a:solidFill>
                  <a:srgbClr val="595959"/>
                </a:solidFill>
              </a:rPr>
              <a:t> tuoi </a:t>
            </a:r>
            <a:r>
              <a:rPr lang="en-IE" sz="2000" b="1" dirty="0">
                <a:solidFill>
                  <a:srgbClr val="595959"/>
                </a:solidFill>
              </a:rPr>
              <a:t>costi fissi annuali</a:t>
            </a:r>
            <a:r>
              <a:rPr lang="en-IE" sz="2000" dirty="0">
                <a:solidFill>
                  <a:srgbClr val="595959"/>
                </a:solidFill>
              </a:rPr>
              <a:t> totali (dal conto economico) e dividili per la tua tariffa media per notte. Questo ti fornirà una stima approssimativa del numero di notti prenotate necessarie per coprire tali spese fisse. </a:t>
            </a:r>
            <a:r>
              <a:rPr lang="en-IE" sz="2000" b="1" dirty="0">
                <a:solidFill>
                  <a:srgbClr val="E96751"/>
                </a:solidFill>
              </a:rPr>
              <a:t>Nota: </a:t>
            </a:r>
            <a:r>
              <a:rPr lang="en-IE" sz="2000" dirty="0">
                <a:solidFill>
                  <a:srgbClr val="595959"/>
                </a:solidFill>
              </a:rPr>
              <a:t>ipotizziamo che il ricavo di ogni notte contribuisca interamente ai costi fissi dopo aver pagato i costi variabili per notte, utilizzando in modo semplice l'approccio </a:t>
            </a:r>
            <a:r>
              <a:rPr lang="en-IE" sz="2000" b="1" dirty="0">
                <a:solidFill>
                  <a:srgbClr val="595959"/>
                </a:solidFill>
              </a:rPr>
              <a:t>del margine di contribuzione</a:t>
            </a:r>
            <a:r>
              <a:rPr lang="en-IE" sz="2000" dirty="0">
                <a:solidFill>
                  <a:srgbClr val="595959"/>
                </a:solidFill>
              </a:rPr>
              <a:t>. </a:t>
            </a:r>
            <a:endParaRPr lang="en-US" sz="2000" dirty="0">
              <a:solidFill>
                <a:srgbClr val="595959"/>
              </a:solidFill>
            </a:endParaRPr>
          </a:p>
          <a:p>
            <a:pPr marL="0" indent="0">
              <a:spcBef>
                <a:spcPts val="0"/>
              </a:spcBef>
              <a:spcAft>
                <a:spcPts val="600"/>
              </a:spcAft>
            </a:pPr>
            <a:endParaRPr lang="en-US" sz="2000" dirty="0"/>
          </a:p>
        </p:txBody>
      </p:sp>
      <p:sp>
        <p:nvSpPr>
          <p:cNvPr id="25" name="Flowchart: Alternate Process 24">
            <a:extLst>
              <a:ext uri="{FF2B5EF4-FFF2-40B4-BE49-F238E27FC236}">
                <a16:creationId xmlns:a16="http://schemas.microsoft.com/office/drawing/2014/main" id="{E8702C8F-1CF2-1913-2846-907F1AA9B10C}"/>
              </a:ext>
            </a:extLst>
          </p:cNvPr>
          <p:cNvSpPr/>
          <p:nvPr/>
        </p:nvSpPr>
        <p:spPr>
          <a:xfrm>
            <a:off x="1460733" y="2507012"/>
            <a:ext cx="10235967" cy="2785731"/>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Alternate Process 25">
            <a:extLst>
              <a:ext uri="{FF2B5EF4-FFF2-40B4-BE49-F238E27FC236}">
                <a16:creationId xmlns:a16="http://schemas.microsoft.com/office/drawing/2014/main" id="{0A5BB6F1-A7F3-65C0-15D8-A54980E36B4C}"/>
              </a:ext>
            </a:extLst>
          </p:cNvPr>
          <p:cNvSpPr/>
          <p:nvPr/>
        </p:nvSpPr>
        <p:spPr>
          <a:xfrm>
            <a:off x="1498052" y="5633287"/>
            <a:ext cx="9964593" cy="1064193"/>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F77784A4-2F51-1483-BC25-0974A7B492DF}"/>
              </a:ext>
            </a:extLst>
          </p:cNvPr>
          <p:cNvCxnSpPr>
            <a:cxnSpLocks/>
            <a:stCxn id="24" idx="1"/>
            <a:endCxn id="25" idx="1"/>
          </p:cNvCxnSpPr>
          <p:nvPr/>
        </p:nvCxnSpPr>
        <p:spPr>
          <a:xfrm rot="10800000" flipH="1" flipV="1">
            <a:off x="817827" y="2007714"/>
            <a:ext cx="642905" cy="1892164"/>
          </a:xfrm>
          <a:prstGeom prst="bentConnector3">
            <a:avLst>
              <a:gd name="adj1" fmla="val -35557"/>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D986C168-1CF4-481E-B292-20C792544F4B}"/>
              </a:ext>
            </a:extLst>
          </p:cNvPr>
          <p:cNvCxnSpPr>
            <a:cxnSpLocks/>
          </p:cNvCxnSpPr>
          <p:nvPr/>
        </p:nvCxnSpPr>
        <p:spPr>
          <a:xfrm rot="16200000" flipH="1">
            <a:off x="65261" y="4652442"/>
            <a:ext cx="2148034" cy="642905"/>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C7FE685-DB16-AFEA-8B11-2E1FD3FC734E}"/>
              </a:ext>
            </a:extLst>
          </p:cNvPr>
          <p:cNvGrpSpPr/>
          <p:nvPr/>
        </p:nvGrpSpPr>
        <p:grpSpPr>
          <a:xfrm>
            <a:off x="235762" y="138361"/>
            <a:ext cx="720000" cy="861774"/>
            <a:chOff x="1016000" y="1024973"/>
            <a:chExt cx="1016000" cy="1216059"/>
          </a:xfrm>
        </p:grpSpPr>
        <p:sp>
          <p:nvSpPr>
            <p:cNvPr id="5" name="Oval 4">
              <a:extLst>
                <a:ext uri="{FF2B5EF4-FFF2-40B4-BE49-F238E27FC236}">
                  <a16:creationId xmlns:a16="http://schemas.microsoft.com/office/drawing/2014/main" id="{3BF0E4DE-1A60-4FF8-1E43-8C61EE419461}"/>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C334751F-A8DA-E85D-D37F-E62FC05D8ED3}"/>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A</a:t>
              </a:r>
            </a:p>
          </p:txBody>
        </p:sp>
      </p:grpSp>
      <p:sp>
        <p:nvSpPr>
          <p:cNvPr id="23" name="Text Placeholder 5">
            <a:extLst>
              <a:ext uri="{FF2B5EF4-FFF2-40B4-BE49-F238E27FC236}">
                <a16:creationId xmlns:a16="http://schemas.microsoft.com/office/drawing/2014/main" id="{C2DBB0D6-E6F4-7345-3210-D530D4E3FD16}"/>
              </a:ext>
            </a:extLst>
          </p:cNvPr>
          <p:cNvSpPr txBox="1">
            <a:spLocks/>
          </p:cNvSpPr>
          <p:nvPr/>
        </p:nvSpPr>
        <p:spPr>
          <a:xfrm>
            <a:off x="1611085" y="5711939"/>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pPr>
            <a:r>
              <a:rPr lang="en-US" sz="2800" b="1" dirty="0">
                <a:solidFill>
                  <a:schemeClr val="bg1"/>
                </a:solidFill>
              </a:rPr>
              <a:t>Punto di pareggio notti FC = </a:t>
            </a:r>
            <a:r>
              <a:rPr lang="en-US" sz="2800" dirty="0">
                <a:solidFill>
                  <a:schemeClr val="bg1"/>
                </a:solidFill>
              </a:rPr>
              <a:t>Costi fissi (FC) ÷ Ricavi netti per notte (Prezzo per notte - Costo variabile (VC) per notte.</a:t>
            </a:r>
          </a:p>
        </p:txBody>
      </p:sp>
      <p:grpSp>
        <p:nvGrpSpPr>
          <p:cNvPr id="8" name="Group 7">
            <a:extLst>
              <a:ext uri="{FF2B5EF4-FFF2-40B4-BE49-F238E27FC236}">
                <a16:creationId xmlns:a16="http://schemas.microsoft.com/office/drawing/2014/main" id="{09582CD4-1BC3-9CBF-6791-719449046A13}"/>
              </a:ext>
            </a:extLst>
          </p:cNvPr>
          <p:cNvGrpSpPr/>
          <p:nvPr/>
        </p:nvGrpSpPr>
        <p:grpSpPr>
          <a:xfrm>
            <a:off x="10920313" y="237675"/>
            <a:ext cx="1081945" cy="1011723"/>
            <a:chOff x="1016000" y="1137920"/>
            <a:chExt cx="1016000" cy="1016000"/>
          </a:xfrm>
        </p:grpSpPr>
        <p:sp>
          <p:nvSpPr>
            <p:cNvPr id="9" name="Oval 8">
              <a:extLst>
                <a:ext uri="{FF2B5EF4-FFF2-40B4-BE49-F238E27FC236}">
                  <a16:creationId xmlns:a16="http://schemas.microsoft.com/office/drawing/2014/main" id="{50BD5A8E-E935-C39C-0A41-295E0714166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FE749DFA-D8AF-5249-CAEE-6D9366FDFB91}"/>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19</a:t>
              </a:r>
            </a:p>
          </p:txBody>
        </p:sp>
      </p:grpSp>
    </p:spTree>
    <p:extLst>
      <p:ext uri="{BB962C8B-B14F-4D97-AF65-F5344CB8AC3E}">
        <p14:creationId xmlns:p14="http://schemas.microsoft.com/office/powerpoint/2010/main" val="193411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719A8-D14E-7708-96FA-A91F767679D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0B3F647-E095-169C-0691-C5C7CBA24C3B}"/>
              </a:ext>
            </a:extLst>
          </p:cNvPr>
          <p:cNvSpPr>
            <a:spLocks noGrp="1"/>
          </p:cNvSpPr>
          <p:nvPr>
            <p:ph type="body" sz="quarter" idx="16"/>
          </p:nvPr>
        </p:nvSpPr>
        <p:spPr>
          <a:xfrm>
            <a:off x="471098" y="422200"/>
            <a:ext cx="11241418" cy="803654"/>
          </a:xfrm>
        </p:spPr>
        <p:txBody>
          <a:bodyPr/>
          <a:lstStyle/>
          <a:p>
            <a:r>
              <a:rPr lang="en-US" dirty="0"/>
              <a:t>Calcolare il numero di notti necessarie per coprire i costi</a:t>
            </a:r>
          </a:p>
        </p:txBody>
      </p:sp>
      <p:sp>
        <p:nvSpPr>
          <p:cNvPr id="11" name="Rectangle 10">
            <a:extLst>
              <a:ext uri="{FF2B5EF4-FFF2-40B4-BE49-F238E27FC236}">
                <a16:creationId xmlns:a16="http://schemas.microsoft.com/office/drawing/2014/main" id="{D0270691-48B3-516C-4957-07666469C257}"/>
              </a:ext>
            </a:extLst>
          </p:cNvPr>
          <p:cNvSpPr/>
          <p:nvPr/>
        </p:nvSpPr>
        <p:spPr>
          <a:xfrm>
            <a:off x="409579" y="1360955"/>
            <a:ext cx="11549926" cy="1027566"/>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84EDF284-7387-3D0C-6D85-C7064DFD80C0}"/>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9348D88E-838E-C2CA-E103-1C4E5A54A340}"/>
              </a:ext>
            </a:extLst>
          </p:cNvPr>
          <p:cNvSpPr/>
          <p:nvPr/>
        </p:nvSpPr>
        <p:spPr>
          <a:xfrm>
            <a:off x="409579" y="2566324"/>
            <a:ext cx="11549926" cy="1027567"/>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1FF7E174-4025-B0C3-1EB2-C54533DD9ACB}"/>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8FD41EB8-4501-D988-0762-D3B7A2D519DD}"/>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Costi fissi annuali</a:t>
            </a:r>
          </a:p>
        </p:txBody>
      </p:sp>
      <p:sp>
        <p:nvSpPr>
          <p:cNvPr id="20" name="TextBox 19">
            <a:extLst>
              <a:ext uri="{FF2B5EF4-FFF2-40B4-BE49-F238E27FC236}">
                <a16:creationId xmlns:a16="http://schemas.microsoft.com/office/drawing/2014/main" id="{33D810BD-8124-1618-1372-6CB6833B25F4}"/>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Utile per notte occupata</a:t>
            </a:r>
          </a:p>
        </p:txBody>
      </p:sp>
      <p:sp>
        <p:nvSpPr>
          <p:cNvPr id="23" name="TextBox 22">
            <a:extLst>
              <a:ext uri="{FF2B5EF4-FFF2-40B4-BE49-F238E27FC236}">
                <a16:creationId xmlns:a16="http://schemas.microsoft.com/office/drawing/2014/main" id="{B96E06E6-2A97-6C8E-9F2D-159DE945F4C3}"/>
              </a:ext>
            </a:extLst>
          </p:cNvPr>
          <p:cNvSpPr txBox="1"/>
          <p:nvPr/>
        </p:nvSpPr>
        <p:spPr>
          <a:xfrm>
            <a:off x="3631750" y="1348195"/>
            <a:ext cx="8303991" cy="1138773"/>
          </a:xfrm>
          <a:prstGeom prst="rect">
            <a:avLst/>
          </a:prstGeom>
          <a:noFill/>
        </p:spPr>
        <p:txBody>
          <a:bodyPr wrap="square" rtlCol="0">
            <a:spAutoFit/>
          </a:bodyPr>
          <a:lstStyle/>
          <a:p>
            <a:r>
              <a:rPr lang="en-US" sz="2200" b="1" dirty="0">
                <a:solidFill>
                  <a:srgbClr val="494949"/>
                </a:solidFill>
              </a:rPr>
              <a:t>Calcola i costi fissi annuali </a:t>
            </a:r>
            <a:r>
              <a:rPr lang="en-IE" sz="2200" dirty="0">
                <a:solidFill>
                  <a:srgbClr val="494949"/>
                </a:solidFill>
              </a:rPr>
              <a:t>(ad es. assicurazione, rate del mutuo, internet). </a:t>
            </a:r>
            <a:r>
              <a:rPr lang="en-US" sz="2200" i="1" dirty="0">
                <a:solidFill>
                  <a:srgbClr val="595959"/>
                </a:solidFill>
              </a:rPr>
              <a:t>Si tratta di spese fisse che devi sostenere indipendentemente dal numero di prenotazioni.</a:t>
            </a:r>
            <a:r>
              <a:rPr lang="en-IE" sz="2200" dirty="0">
                <a:solidFill>
                  <a:srgbClr val="E96751"/>
                </a:solidFill>
              </a:rPr>
              <a:t> 14.000 €/anno</a:t>
            </a:r>
            <a:endParaRPr lang="en-GB" sz="2200" i="1" dirty="0">
              <a:solidFill>
                <a:srgbClr val="E96751"/>
              </a:solidFill>
            </a:endParaRPr>
          </a:p>
        </p:txBody>
      </p:sp>
      <p:sp>
        <p:nvSpPr>
          <p:cNvPr id="27" name="TextBox 26">
            <a:extLst>
              <a:ext uri="{FF2B5EF4-FFF2-40B4-BE49-F238E27FC236}">
                <a16:creationId xmlns:a16="http://schemas.microsoft.com/office/drawing/2014/main" id="{37602381-CC0A-7A12-23F0-CEFE0CECCE3F}"/>
              </a:ext>
            </a:extLst>
          </p:cNvPr>
          <p:cNvSpPr txBox="1"/>
          <p:nvPr/>
        </p:nvSpPr>
        <p:spPr>
          <a:xfrm>
            <a:off x="3681651" y="2500291"/>
            <a:ext cx="8251012" cy="1107996"/>
          </a:xfrm>
          <a:prstGeom prst="rect">
            <a:avLst/>
          </a:prstGeom>
          <a:noFill/>
        </p:spPr>
        <p:txBody>
          <a:bodyPr wrap="square" rtlCol="0">
            <a:spAutoFit/>
          </a:bodyPr>
          <a:lstStyle/>
          <a:p>
            <a:r>
              <a:rPr lang="en-US" sz="2200" b="1" dirty="0">
                <a:solidFill>
                  <a:srgbClr val="494949"/>
                </a:solidFill>
              </a:rPr>
              <a:t>Tariffa giornaliera </a:t>
            </a:r>
            <a:r>
              <a:rPr lang="en-US" sz="2200" dirty="0">
                <a:solidFill>
                  <a:srgbClr val="494949"/>
                </a:solidFill>
              </a:rPr>
              <a:t>- Costi variabili (ad es. pulizie, pacchetti di benvenuto, utenze per ospite) </a:t>
            </a:r>
            <a:r>
              <a:rPr lang="en-US" sz="2200" i="1" dirty="0">
                <a:solidFill>
                  <a:srgbClr val="595959"/>
                </a:solidFill>
              </a:rPr>
              <a:t>Se addebiti 150 € a notte e ti costa 30 € ospitare un cliente, il tuo profitto per notte è di</a:t>
            </a:r>
            <a:r>
              <a:rPr lang="en-US" sz="2200" i="1" dirty="0">
                <a:solidFill>
                  <a:srgbClr val="E96751"/>
                </a:solidFill>
              </a:rPr>
              <a:t> 120 </a:t>
            </a:r>
            <a:r>
              <a:rPr lang="en-US" sz="2200" i="1" dirty="0">
                <a:solidFill>
                  <a:srgbClr val="595959"/>
                </a:solidFill>
              </a:rPr>
              <a:t>€. Questo copre i tuoi costi fissi.</a:t>
            </a:r>
            <a:endParaRPr lang="en-GB" sz="2200" i="1" dirty="0">
              <a:solidFill>
                <a:srgbClr val="595959"/>
              </a:solidFill>
            </a:endParaRPr>
          </a:p>
        </p:txBody>
      </p:sp>
      <p:sp>
        <p:nvSpPr>
          <p:cNvPr id="29" name="Rectangle 28">
            <a:extLst>
              <a:ext uri="{FF2B5EF4-FFF2-40B4-BE49-F238E27FC236}">
                <a16:creationId xmlns:a16="http://schemas.microsoft.com/office/drawing/2014/main" id="{306894F0-1190-8AE0-2AC9-DF3A67F068B2}"/>
              </a:ext>
            </a:extLst>
          </p:cNvPr>
          <p:cNvSpPr/>
          <p:nvPr/>
        </p:nvSpPr>
        <p:spPr>
          <a:xfrm>
            <a:off x="399054" y="3754830"/>
            <a:ext cx="11560451" cy="1027566"/>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D47ADE69-8E09-1478-F103-8BB64B7CFF85}"/>
              </a:ext>
            </a:extLst>
          </p:cNvPr>
          <p:cNvSpPr/>
          <p:nvPr/>
        </p:nvSpPr>
        <p:spPr>
          <a:xfrm>
            <a:off x="399054" y="3754829"/>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8FEE07CE-8A2E-AE68-1C60-3A009AF3AB23}"/>
              </a:ext>
            </a:extLst>
          </p:cNvPr>
          <p:cNvSpPr txBox="1"/>
          <p:nvPr/>
        </p:nvSpPr>
        <p:spPr>
          <a:xfrm>
            <a:off x="522094" y="3781329"/>
            <a:ext cx="3008476" cy="830997"/>
          </a:xfrm>
          <a:prstGeom prst="rect">
            <a:avLst/>
          </a:prstGeom>
          <a:noFill/>
        </p:spPr>
        <p:txBody>
          <a:bodyPr wrap="square" rtlCol="0">
            <a:spAutoFit/>
          </a:bodyPr>
          <a:lstStyle/>
          <a:p>
            <a:pPr algn="ctr"/>
            <a:r>
              <a:rPr lang="en-GB" sz="2400" b="1" dirty="0">
                <a:solidFill>
                  <a:schemeClr val="bg1"/>
                </a:solidFill>
              </a:rPr>
              <a:t>Punto di pareggio </a:t>
            </a:r>
          </a:p>
          <a:p>
            <a:pPr algn="ctr"/>
            <a:r>
              <a:rPr lang="en-GB" sz="2400" b="1" dirty="0">
                <a:solidFill>
                  <a:schemeClr val="bg1"/>
                </a:solidFill>
              </a:rPr>
              <a:t>notti all'anno</a:t>
            </a:r>
          </a:p>
        </p:txBody>
      </p:sp>
      <p:sp>
        <p:nvSpPr>
          <p:cNvPr id="35" name="TextBox 34">
            <a:extLst>
              <a:ext uri="{FF2B5EF4-FFF2-40B4-BE49-F238E27FC236}">
                <a16:creationId xmlns:a16="http://schemas.microsoft.com/office/drawing/2014/main" id="{8654BDE5-BC9E-6698-E3A3-345AB1B433EA}"/>
              </a:ext>
            </a:extLst>
          </p:cNvPr>
          <p:cNvSpPr txBox="1"/>
          <p:nvPr/>
        </p:nvSpPr>
        <p:spPr>
          <a:xfrm>
            <a:off x="3631750" y="3764965"/>
            <a:ext cx="8327755" cy="1077218"/>
          </a:xfrm>
          <a:prstGeom prst="rect">
            <a:avLst/>
          </a:prstGeom>
          <a:noFill/>
        </p:spPr>
        <p:txBody>
          <a:bodyPr wrap="square" rtlCol="0">
            <a:spAutoFit/>
          </a:bodyPr>
          <a:lstStyle/>
          <a:p>
            <a:r>
              <a:rPr lang="en-US" sz="2000" b="1" dirty="0">
                <a:solidFill>
                  <a:srgbClr val="494949"/>
                </a:solidFill>
              </a:rPr>
              <a:t>Punto di pareggio notti all'anno </a:t>
            </a:r>
            <a:r>
              <a:rPr lang="en-US" sz="2200" i="1" dirty="0">
                <a:solidFill>
                  <a:srgbClr val="595959"/>
                </a:solidFill>
              </a:rPr>
              <a:t>Il numero di notti prenotate necessarie per coprire i costi fissi</a:t>
            </a:r>
            <a:r>
              <a:rPr lang="en-US" sz="2000" i="1" dirty="0">
                <a:solidFill>
                  <a:srgbClr val="595959"/>
                </a:solidFill>
              </a:rPr>
              <a:t> 14.000 € di costi fissi ÷ 120 € di profitto per notte =</a:t>
            </a:r>
            <a:r>
              <a:rPr lang="en-US" sz="2000" b="1" i="1" dirty="0">
                <a:solidFill>
                  <a:srgbClr val="E96751"/>
                </a:solidFill>
              </a:rPr>
              <a:t> 117 notti</a:t>
            </a:r>
            <a:br>
              <a:rPr lang="en-US" sz="2000" i="1" dirty="0">
                <a:solidFill>
                  <a:srgbClr val="595959"/>
                </a:solidFill>
              </a:rPr>
            </a:br>
            <a:r>
              <a:rPr lang="en-US" sz="2000" i="1" dirty="0">
                <a:solidFill>
                  <a:srgbClr val="595959"/>
                </a:solidFill>
              </a:rPr>
              <a:t>Devi prenotare 117 notti solo per raggiungere il punto di pareggio.</a:t>
            </a:r>
            <a:endParaRPr lang="en-GB" sz="2000" b="1" i="1" dirty="0">
              <a:solidFill>
                <a:srgbClr val="595959"/>
              </a:solidFill>
            </a:endParaRPr>
          </a:p>
        </p:txBody>
      </p:sp>
      <p:grpSp>
        <p:nvGrpSpPr>
          <p:cNvPr id="2" name="Group 1">
            <a:extLst>
              <a:ext uri="{FF2B5EF4-FFF2-40B4-BE49-F238E27FC236}">
                <a16:creationId xmlns:a16="http://schemas.microsoft.com/office/drawing/2014/main" id="{FF5D2F97-644D-9439-68FF-084B73E6F2FC}"/>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E3DBC5B5-F95F-59C5-EEBD-04687096EFD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69CBF25-461D-CD8A-7612-7658C1839B19}"/>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E92F6E10-D119-9C4E-AAB6-8EF1F0F0682F}"/>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298B7FB2-279F-E680-4C98-0D5A0E1D7821}"/>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4CCF9619-0488-A090-BDFA-A47822624487}"/>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4974AAE6-B7EF-8F13-10CF-C8B12B72ABBE}"/>
              </a:ext>
            </a:extLst>
          </p:cNvPr>
          <p:cNvGrpSpPr/>
          <p:nvPr/>
        </p:nvGrpSpPr>
        <p:grpSpPr>
          <a:xfrm>
            <a:off x="92989" y="3820031"/>
            <a:ext cx="630739" cy="707886"/>
            <a:chOff x="1015996" y="1040208"/>
            <a:chExt cx="1016004" cy="1223667"/>
          </a:xfrm>
        </p:grpSpPr>
        <p:sp>
          <p:nvSpPr>
            <p:cNvPr id="15" name="Oval 14">
              <a:extLst>
                <a:ext uri="{FF2B5EF4-FFF2-40B4-BE49-F238E27FC236}">
                  <a16:creationId xmlns:a16="http://schemas.microsoft.com/office/drawing/2014/main" id="{5CF2F952-426F-668A-A4C3-9ABCC036ED5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98A0FFB7-8E4D-C1FC-5ECD-DCB25FB59A90}"/>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24" name="TextBox 23">
            <a:extLst>
              <a:ext uri="{FF2B5EF4-FFF2-40B4-BE49-F238E27FC236}">
                <a16:creationId xmlns:a16="http://schemas.microsoft.com/office/drawing/2014/main" id="{AF0348A4-C6C0-52ED-DC3A-6370974DAFA5}"/>
              </a:ext>
            </a:extLst>
          </p:cNvPr>
          <p:cNvSpPr txBox="1"/>
          <p:nvPr/>
        </p:nvSpPr>
        <p:spPr>
          <a:xfrm>
            <a:off x="399054" y="6078259"/>
            <a:ext cx="9411696" cy="461665"/>
          </a:xfrm>
          <a:prstGeom prst="rect">
            <a:avLst/>
          </a:prstGeom>
          <a:noFill/>
        </p:spPr>
        <p:txBody>
          <a:bodyPr wrap="square">
            <a:spAutoFit/>
          </a:bodyPr>
          <a:lstStyle/>
          <a:p>
            <a:r>
              <a:rPr lang="en-US" sz="2400" dirty="0">
                <a:solidFill>
                  <a:srgbClr val="595959"/>
                </a:solidFill>
              </a:rPr>
              <a:t>14.000 € di costi fissi ÷ 120 € di profitto per notte =</a:t>
            </a:r>
            <a:r>
              <a:rPr lang="en-US" sz="2400" b="1" dirty="0">
                <a:solidFill>
                  <a:srgbClr val="595959"/>
                </a:solidFill>
              </a:rPr>
              <a:t> 117 notti</a:t>
            </a:r>
            <a:endParaRPr lang="en-IE" sz="2400" dirty="0">
              <a:solidFill>
                <a:srgbClr val="595959"/>
              </a:solidFill>
            </a:endParaRPr>
          </a:p>
        </p:txBody>
      </p:sp>
      <p:sp>
        <p:nvSpPr>
          <p:cNvPr id="26" name="TextBox 25">
            <a:extLst>
              <a:ext uri="{FF2B5EF4-FFF2-40B4-BE49-F238E27FC236}">
                <a16:creationId xmlns:a16="http://schemas.microsoft.com/office/drawing/2014/main" id="{5EDCCBA5-7FC7-E833-C514-8E30272BE8A6}"/>
              </a:ext>
            </a:extLst>
          </p:cNvPr>
          <p:cNvSpPr txBox="1"/>
          <p:nvPr/>
        </p:nvSpPr>
        <p:spPr>
          <a:xfrm>
            <a:off x="357429" y="5199495"/>
            <a:ext cx="11272595" cy="769441"/>
          </a:xfrm>
          <a:prstGeom prst="rect">
            <a:avLst/>
          </a:prstGeom>
          <a:noFill/>
        </p:spPr>
        <p:txBody>
          <a:bodyPr wrap="square">
            <a:spAutoFit/>
          </a:bodyPr>
          <a:lstStyle/>
          <a:p>
            <a:r>
              <a:rPr lang="en-US" sz="2400" b="1" dirty="0">
                <a:solidFill>
                  <a:srgbClr val="E96751"/>
                </a:solidFill>
              </a:rPr>
              <a:t>Pernottamenti necessari per raggiungere il pareggio = </a:t>
            </a:r>
            <a:r>
              <a:rPr lang="en-US" sz="2400" dirty="0">
                <a:solidFill>
                  <a:srgbClr val="E96751"/>
                </a:solidFill>
              </a:rPr>
              <a:t>Costi fissi ÷ </a:t>
            </a:r>
            <a:r>
              <a:rPr lang="en-IE" sz="2400" dirty="0">
                <a:solidFill>
                  <a:srgbClr val="E96751"/>
                </a:solidFill>
              </a:rPr>
              <a:t>Profitto per notte occupata </a:t>
            </a:r>
            <a:r>
              <a:rPr lang="en-US" sz="2000" i="1" dirty="0">
                <a:solidFill>
                  <a:srgbClr val="595959"/>
                </a:solidFill>
              </a:rPr>
              <a:t>(Prezzo per notte – Costo variabile per notte) </a:t>
            </a:r>
          </a:p>
        </p:txBody>
      </p:sp>
    </p:spTree>
    <p:extLst>
      <p:ext uri="{BB962C8B-B14F-4D97-AF65-F5344CB8AC3E}">
        <p14:creationId xmlns:p14="http://schemas.microsoft.com/office/powerpoint/2010/main" val="282770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790C4-0B58-8659-CC73-A25BBDF75107}"/>
            </a:ext>
          </a:extLst>
        </p:cNvPr>
        <p:cNvGrpSpPr/>
        <p:nvPr/>
      </p:nvGrpSpPr>
      <p:grpSpPr>
        <a:xfrm>
          <a:off x="0" y="0"/>
          <a:ext cx="0" cy="0"/>
          <a:chOff x="0" y="0"/>
          <a:chExt cx="0" cy="0"/>
        </a:xfrm>
      </p:grpSpPr>
      <p:sp>
        <p:nvSpPr>
          <p:cNvPr id="5" name="Text Placeholder 5">
            <a:extLst>
              <a:ext uri="{FF2B5EF4-FFF2-40B4-BE49-F238E27FC236}">
                <a16:creationId xmlns:a16="http://schemas.microsoft.com/office/drawing/2014/main" id="{05A5C8CB-CA8F-E99A-0C44-25DDC768AE7B}"/>
              </a:ext>
            </a:extLst>
          </p:cNvPr>
          <p:cNvSpPr txBox="1">
            <a:spLocks/>
          </p:cNvSpPr>
          <p:nvPr/>
        </p:nvSpPr>
        <p:spPr>
          <a:xfrm>
            <a:off x="6708762" y="896052"/>
            <a:ext cx="4913853"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400" b="1" dirty="0">
                <a:solidFill>
                  <a:srgbClr val="E96751"/>
                </a:solidFill>
              </a:rPr>
              <a:t>Rendere redditizio il progetto</a:t>
            </a:r>
            <a:r>
              <a:rPr lang="en-US" sz="2400" dirty="0">
                <a:solidFill>
                  <a:srgbClr val="E96751"/>
                </a:solidFill>
              </a:rPr>
              <a:t>: quante notti è necessario vendere per coprire i costi e realizzare un profitto.</a:t>
            </a:r>
            <a:endParaRPr lang="en-GB" sz="2400" dirty="0">
              <a:solidFill>
                <a:srgbClr val="E96751"/>
              </a:solidFill>
            </a:endParaRPr>
          </a:p>
          <a:p>
            <a:pPr marL="0" indent="0">
              <a:spcBef>
                <a:spcPts val="0"/>
              </a:spcBef>
              <a:spcAft>
                <a:spcPts val="600"/>
              </a:spcAft>
              <a:buNone/>
            </a:pPr>
            <a:endParaRPr lang="en-US" sz="2400" b="1" dirty="0">
              <a:solidFill>
                <a:srgbClr val="E96751"/>
              </a:solidFill>
            </a:endParaRPr>
          </a:p>
        </p:txBody>
      </p:sp>
      <p:sp>
        <p:nvSpPr>
          <p:cNvPr id="6" name="Text Placeholder 8">
            <a:extLst>
              <a:ext uri="{FF2B5EF4-FFF2-40B4-BE49-F238E27FC236}">
                <a16:creationId xmlns:a16="http://schemas.microsoft.com/office/drawing/2014/main" id="{2D9E6405-7B25-D4FC-2AE5-90552A2FBDB7}"/>
              </a:ext>
            </a:extLst>
          </p:cNvPr>
          <p:cNvSpPr>
            <a:spLocks noGrp="1"/>
          </p:cNvSpPr>
          <p:nvPr>
            <p:ph type="body" sz="quarter" idx="28"/>
          </p:nvPr>
        </p:nvSpPr>
        <p:spPr>
          <a:xfrm>
            <a:off x="476657" y="1271389"/>
            <a:ext cx="5259656" cy="4671588"/>
          </a:xfrm>
        </p:spPr>
        <p:txBody>
          <a:bodyPr/>
          <a:lstStyle/>
          <a:p>
            <a:pPr marL="0" indent="0"/>
            <a:r>
              <a:rPr lang="en-US" sz="2000" dirty="0"/>
              <a:t>La sostenibilità finanziaria inizia con la conoscenza dei propri numeri. Queste sezioni illustrano gli elementi essenziali del punto di pareggio e come prendere decisioni sulla struttura dei costi e sull'occupazione.</a:t>
            </a:r>
          </a:p>
          <a:p>
            <a:pPr marL="0" indent="0"/>
            <a:endParaRPr lang="en-US" sz="2000" dirty="0"/>
          </a:p>
          <a:p>
            <a:pPr marL="0" indent="0"/>
            <a:r>
              <a:rPr lang="en-US" sz="2000" dirty="0"/>
              <a:t>Imparerai come calcolare il tuo punto di pareggio, ovvero il numero di notti e il tasso di occupazione necessari per coprire le spese e ottenere un profitto. </a:t>
            </a:r>
          </a:p>
          <a:p>
            <a:pPr marL="0" indent="0"/>
            <a:endParaRPr lang="en-US" sz="2000" dirty="0"/>
          </a:p>
          <a:p>
            <a:pPr marL="0" indent="0"/>
            <a:r>
              <a:rPr lang="en-US" sz="2000" dirty="0"/>
              <a:t>Insieme, questi passaggi vi daranno la chiarezza e la sicurezza necessarie per fissare i prezzi in modo strategico, evitare perdite e pianificare il successo a lungo termine.</a:t>
            </a:r>
          </a:p>
        </p:txBody>
      </p:sp>
      <p:sp>
        <p:nvSpPr>
          <p:cNvPr id="7" name="Text Placeholder 7">
            <a:extLst>
              <a:ext uri="{FF2B5EF4-FFF2-40B4-BE49-F238E27FC236}">
                <a16:creationId xmlns:a16="http://schemas.microsoft.com/office/drawing/2014/main" id="{10AEFF77-7A51-27D0-55CC-EB737F9801AE}"/>
              </a:ext>
            </a:extLst>
          </p:cNvPr>
          <p:cNvSpPr>
            <a:spLocks noGrp="1"/>
          </p:cNvSpPr>
          <p:nvPr>
            <p:ph type="body" sz="quarter" idx="27"/>
          </p:nvPr>
        </p:nvSpPr>
        <p:spPr>
          <a:xfrm>
            <a:off x="0" y="382100"/>
            <a:ext cx="5654394" cy="720752"/>
          </a:xfrm>
        </p:spPr>
        <p:txBody>
          <a:bodyPr/>
          <a:lstStyle/>
          <a:p>
            <a:r>
              <a:rPr lang="en-US" sz="3200" dirty="0"/>
              <a:t>Modulo 8 (Parte 4) Panoramica</a:t>
            </a:r>
          </a:p>
        </p:txBody>
      </p:sp>
      <p:cxnSp>
        <p:nvCxnSpPr>
          <p:cNvPr id="8" name="Straight Connector 7">
            <a:extLst>
              <a:ext uri="{FF2B5EF4-FFF2-40B4-BE49-F238E27FC236}">
                <a16:creationId xmlns:a16="http://schemas.microsoft.com/office/drawing/2014/main" id="{F6C3E00E-5872-89D9-3ADA-EE634A5E5531}"/>
              </a:ext>
            </a:extLst>
          </p:cNvPr>
          <p:cNvCxnSpPr>
            <a:cxnSpLocks/>
          </p:cNvCxnSpPr>
          <p:nvPr/>
        </p:nvCxnSpPr>
        <p:spPr>
          <a:xfrm flipH="1">
            <a:off x="5736313" y="2094303"/>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08699C2A-055A-AD32-4B02-A280608EED9B}"/>
              </a:ext>
            </a:extLst>
          </p:cNvPr>
          <p:cNvSpPr txBox="1">
            <a:spLocks/>
          </p:cNvSpPr>
          <p:nvPr/>
        </p:nvSpPr>
        <p:spPr>
          <a:xfrm>
            <a:off x="6708762" y="3329121"/>
            <a:ext cx="4988883"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200" dirty="0">
                <a:solidFill>
                  <a:srgbClr val="494949"/>
                </a:solidFill>
              </a:rPr>
              <a:t>Calcola </a:t>
            </a:r>
            <a:r>
              <a:rPr lang="en-US" sz="2200" b="1" dirty="0">
                <a:solidFill>
                  <a:srgbClr val="494949"/>
                </a:solidFill>
              </a:rPr>
              <a:t>il </a:t>
            </a:r>
            <a:r>
              <a:rPr lang="en-US" sz="2200" dirty="0">
                <a:solidFill>
                  <a:srgbClr val="494949"/>
                </a:solidFill>
              </a:rPr>
              <a:t>tuo </a:t>
            </a:r>
            <a:r>
              <a:rPr lang="en-US" sz="2200" b="1" dirty="0">
                <a:solidFill>
                  <a:srgbClr val="494949"/>
                </a:solidFill>
              </a:rPr>
              <a:t>punto di pareggio </a:t>
            </a:r>
            <a:r>
              <a:rPr lang="en-US" sz="2200" dirty="0">
                <a:solidFill>
                  <a:srgbClr val="494949"/>
                </a:solidFill>
              </a:rPr>
              <a:t>sia in termini di numero di notti che di tasso di occupazione.</a:t>
            </a:r>
          </a:p>
          <a:p>
            <a:pPr marL="285750" indent="-285750">
              <a:spcAft>
                <a:spcPts val="1200"/>
              </a:spcAft>
              <a:buFont typeface="Arial" panose="020B0604020202020204" pitchFamily="34" charset="0"/>
              <a:buChar char="•"/>
            </a:pPr>
            <a:r>
              <a:rPr lang="en-US" sz="2200" dirty="0">
                <a:solidFill>
                  <a:srgbClr val="494949"/>
                </a:solidFill>
              </a:rPr>
              <a:t>Prendi decisioni informate basate sulla </a:t>
            </a:r>
            <a:r>
              <a:rPr lang="en-US" sz="2200" b="1" dirty="0">
                <a:solidFill>
                  <a:srgbClr val="494949"/>
                </a:solidFill>
              </a:rPr>
              <a:t>struttura</a:t>
            </a:r>
            <a:r>
              <a:rPr lang="en-US" sz="2200" dirty="0">
                <a:solidFill>
                  <a:srgbClr val="494949"/>
                </a:solidFill>
              </a:rPr>
              <a:t> dei costi </a:t>
            </a:r>
            <a:r>
              <a:rPr lang="en-US" sz="2200" b="1" dirty="0">
                <a:solidFill>
                  <a:srgbClr val="494949"/>
                </a:solidFill>
              </a:rPr>
              <a:t>e sull'occupazione </a:t>
            </a:r>
            <a:r>
              <a:rPr lang="en-US" sz="2200" dirty="0">
                <a:solidFill>
                  <a:srgbClr val="494949"/>
                </a:solidFill>
              </a:rPr>
              <a:t>per aumentare la redditività e la sicurezza finanziaria.</a:t>
            </a:r>
          </a:p>
        </p:txBody>
      </p:sp>
      <p:sp>
        <p:nvSpPr>
          <p:cNvPr id="2" name="TextBox 1">
            <a:extLst>
              <a:ext uri="{FF2B5EF4-FFF2-40B4-BE49-F238E27FC236}">
                <a16:creationId xmlns:a16="http://schemas.microsoft.com/office/drawing/2014/main" id="{ED323BE2-3B36-D7DC-7AA4-B35149609681}"/>
              </a:ext>
            </a:extLst>
          </p:cNvPr>
          <p:cNvSpPr txBox="1"/>
          <p:nvPr/>
        </p:nvSpPr>
        <p:spPr>
          <a:xfrm>
            <a:off x="6708761" y="249721"/>
            <a:ext cx="4821599" cy="584775"/>
          </a:xfrm>
          <a:prstGeom prst="rect">
            <a:avLst/>
          </a:prstGeom>
          <a:noFill/>
        </p:spPr>
        <p:txBody>
          <a:bodyPr wrap="square" rtlCol="0">
            <a:spAutoFit/>
          </a:bodyPr>
          <a:lstStyle/>
          <a:p>
            <a:r>
              <a:rPr lang="en-IE" sz="3200" b="1" dirty="0">
                <a:solidFill>
                  <a:srgbClr val="459597"/>
                </a:solidFill>
              </a:rPr>
              <a:t>Risultati di apprendimento</a:t>
            </a:r>
          </a:p>
        </p:txBody>
      </p:sp>
    </p:spTree>
    <p:extLst>
      <p:ext uri="{BB962C8B-B14F-4D97-AF65-F5344CB8AC3E}">
        <p14:creationId xmlns:p14="http://schemas.microsoft.com/office/powerpoint/2010/main" val="302534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FC99C-37F4-64BE-9573-227D78CAD994}"/>
              </a:ext>
            </a:extLst>
          </p:cNvPr>
          <p:cNvSpPr>
            <a:spLocks noGrp="1"/>
          </p:cNvSpPr>
          <p:nvPr>
            <p:ph type="body" sz="quarter" idx="18"/>
          </p:nvPr>
        </p:nvSpPr>
        <p:spPr>
          <a:xfrm>
            <a:off x="874580" y="1610711"/>
            <a:ext cx="10614687" cy="3849918"/>
          </a:xfrm>
        </p:spPr>
        <p:txBody>
          <a:bodyPr/>
          <a:lstStyle/>
          <a:p>
            <a:pPr marL="0" indent="0"/>
            <a:r>
              <a:rPr lang="en-IE" b="1" i="1" dirty="0">
                <a:solidFill>
                  <a:srgbClr val="595959"/>
                </a:solidFill>
              </a:rPr>
              <a:t>Supponiamo che i tuoi costi fissi annuali siano pari a € 20.000 e che la tariffa media delle camere sia pari a € 100. </a:t>
            </a:r>
          </a:p>
          <a:p>
            <a:pPr marL="0" indent="0"/>
            <a:endParaRPr lang="en-IE" b="1" i="1" dirty="0">
              <a:solidFill>
                <a:srgbClr val="459597"/>
              </a:solidFill>
            </a:endParaRPr>
          </a:p>
          <a:p>
            <a:pPr marL="0" indent="0"/>
            <a:r>
              <a:rPr lang="en-IE" b="1" i="1" dirty="0">
                <a:solidFill>
                  <a:srgbClr val="459597"/>
                </a:solidFill>
              </a:rPr>
              <a:t>Pernottamenti di pareggio </a:t>
            </a:r>
            <a:r>
              <a:rPr lang="en-IE" i="1" dirty="0">
                <a:solidFill>
                  <a:srgbClr val="459597"/>
                </a:solidFill>
              </a:rPr>
              <a:t>= 20.000 € / 100 € = 200 pernottamenti.</a:t>
            </a:r>
            <a:r>
              <a:rPr lang="en-IE" dirty="0">
                <a:solidFill>
                  <a:srgbClr val="459597"/>
                </a:solidFill>
              </a:rPr>
              <a:t> </a:t>
            </a:r>
          </a:p>
          <a:p>
            <a:pPr marL="342900" indent="-342900">
              <a:buFont typeface="Wingdings" panose="05000000000000000000" pitchFamily="2" charset="2"/>
              <a:buChar char="Ø"/>
            </a:pPr>
            <a:r>
              <a:rPr lang="en-IE" sz="2000" dirty="0">
                <a:solidFill>
                  <a:srgbClr val="595959"/>
                </a:solidFill>
              </a:rPr>
              <a:t>Ciò significa che avresti bisogno di</a:t>
            </a:r>
            <a:r>
              <a:rPr lang="en-IE" sz="2000" b="1" dirty="0">
                <a:solidFill>
                  <a:srgbClr val="595959"/>
                </a:solidFill>
              </a:rPr>
              <a:t> 200 notti pagate durante l'anno </a:t>
            </a:r>
            <a:r>
              <a:rPr lang="en-IE" sz="2000" dirty="0">
                <a:solidFill>
                  <a:srgbClr val="595959"/>
                </a:solidFill>
              </a:rPr>
              <a:t>per generare 20.000 € di entrate, che coprirebbero all'incirca i tuoi</a:t>
            </a:r>
            <a:r>
              <a:rPr lang="en-IE" sz="2000" b="1" dirty="0">
                <a:solidFill>
                  <a:srgbClr val="595959"/>
                </a:solidFill>
              </a:rPr>
              <a:t> 20.000 € di costi fissi</a:t>
            </a:r>
            <a:r>
              <a:rPr lang="en-IE" sz="2000" dirty="0">
                <a:solidFill>
                  <a:srgbClr val="595959"/>
                </a:solidFill>
              </a:rPr>
              <a:t>. </a:t>
            </a:r>
          </a:p>
          <a:p>
            <a:pPr marL="342900" indent="-342900">
              <a:buFont typeface="Wingdings" panose="05000000000000000000" pitchFamily="2" charset="2"/>
              <a:buChar char="Ø"/>
            </a:pPr>
            <a:r>
              <a:rPr lang="en-IE" sz="2000" dirty="0">
                <a:solidFill>
                  <a:srgbClr val="595959"/>
                </a:solidFill>
              </a:rPr>
              <a:t>Con 200 notti non stai realmente realizzando un profitto, ma </a:t>
            </a:r>
            <a:r>
              <a:rPr lang="en-IE" sz="2000" b="1" dirty="0">
                <a:solidFill>
                  <a:srgbClr val="595959"/>
                </a:solidFill>
              </a:rPr>
              <a:t>semplicemente pagando tutte le bollette</a:t>
            </a:r>
            <a:r>
              <a:rPr lang="en-IE" sz="2000" dirty="0">
                <a:solidFill>
                  <a:srgbClr val="595959"/>
                </a:solidFill>
              </a:rPr>
              <a:t>. </a:t>
            </a:r>
          </a:p>
          <a:p>
            <a:pPr marL="342900" indent="-342900">
              <a:buFont typeface="Wingdings" panose="05000000000000000000" pitchFamily="2" charset="2"/>
              <a:buChar char="Ø"/>
            </a:pPr>
            <a:r>
              <a:rPr lang="en-IE" sz="2000" dirty="0">
                <a:solidFill>
                  <a:srgbClr val="595959"/>
                </a:solidFill>
              </a:rPr>
              <a:t>In questo scenario, qualsiasi prenotazione </a:t>
            </a:r>
            <a:r>
              <a:rPr lang="en-IE" sz="2000" b="1" dirty="0">
                <a:solidFill>
                  <a:srgbClr val="595959"/>
                </a:solidFill>
              </a:rPr>
              <a:t>oltre le 200 notti </a:t>
            </a:r>
            <a:r>
              <a:rPr lang="en-IE" sz="2000" dirty="0">
                <a:solidFill>
                  <a:srgbClr val="595959"/>
                </a:solidFill>
              </a:rPr>
              <a:t>inizierebbe a </a:t>
            </a:r>
            <a:r>
              <a:rPr lang="en-IE" sz="2000" b="1" dirty="0">
                <a:solidFill>
                  <a:srgbClr val="595959"/>
                </a:solidFill>
              </a:rPr>
              <a:t>generare profitti</a:t>
            </a:r>
            <a:r>
              <a:rPr lang="en-IE" sz="2000" dirty="0">
                <a:solidFill>
                  <a:srgbClr val="595959"/>
                </a:solidFill>
              </a:rPr>
              <a:t>. </a:t>
            </a:r>
          </a:p>
          <a:p>
            <a:pPr marL="0" indent="0"/>
            <a:endParaRPr lang="en-IE" sz="2000" dirty="0">
              <a:solidFill>
                <a:srgbClr val="595959"/>
              </a:solidFill>
            </a:endParaRPr>
          </a:p>
          <a:p>
            <a:pPr marL="0" indent="0"/>
            <a:r>
              <a:rPr lang="en-IE" sz="2000" dirty="0">
                <a:solidFill>
                  <a:srgbClr val="595959"/>
                </a:solidFill>
              </a:rPr>
              <a:t>Questo approccio è utile se stai ancora calcolando i costi e hai intenzione di fissare un prezzo: ti dice direttamente "Devo vendere X notti a questo prezzo per non perdere denaro".</a:t>
            </a:r>
          </a:p>
          <a:p>
            <a:pPr marL="342900" indent="-342900">
              <a:buFont typeface="Wingdings" panose="05000000000000000000" pitchFamily="2" charset="2"/>
              <a:buChar char="Ø"/>
            </a:pPr>
            <a:endParaRPr lang="en-IE" sz="2000" dirty="0">
              <a:solidFill>
                <a:srgbClr val="595959"/>
              </a:solidFill>
            </a:endParaRPr>
          </a:p>
        </p:txBody>
      </p:sp>
      <p:sp>
        <p:nvSpPr>
          <p:cNvPr id="3" name="Text Placeholder 2">
            <a:extLst>
              <a:ext uri="{FF2B5EF4-FFF2-40B4-BE49-F238E27FC236}">
                <a16:creationId xmlns:a16="http://schemas.microsoft.com/office/drawing/2014/main" id="{ACB272DF-E365-1980-E89B-FD122191E178}"/>
              </a:ext>
            </a:extLst>
          </p:cNvPr>
          <p:cNvSpPr>
            <a:spLocks noGrp="1"/>
          </p:cNvSpPr>
          <p:nvPr>
            <p:ph type="body" sz="quarter" idx="16"/>
          </p:nvPr>
        </p:nvSpPr>
        <p:spPr>
          <a:xfrm>
            <a:off x="874579" y="304403"/>
            <a:ext cx="10614687" cy="803654"/>
          </a:xfrm>
        </p:spPr>
        <p:txBody>
          <a:bodyPr/>
          <a:lstStyle/>
          <a:p>
            <a:r>
              <a:rPr lang="en-US" dirty="0">
                <a:solidFill>
                  <a:srgbClr val="EC7C69"/>
                </a:solidFill>
              </a:rPr>
              <a:t>Esempio: (Opzione A) </a:t>
            </a:r>
            <a:r>
              <a:rPr lang="en-US" dirty="0">
                <a:solidFill>
                  <a:srgbClr val="459597"/>
                </a:solidFill>
              </a:rPr>
              <a:t>Calcolare il punto di pareggio delle notti </a:t>
            </a:r>
          </a:p>
        </p:txBody>
      </p:sp>
    </p:spTree>
    <p:extLst>
      <p:ext uri="{BB962C8B-B14F-4D97-AF65-F5344CB8AC3E}">
        <p14:creationId xmlns:p14="http://schemas.microsoft.com/office/powerpoint/2010/main" val="334956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4AFA-4DD4-88E9-4256-DAA5F7D8FC4F}"/>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83EFE158-4405-62B3-F83C-ADBC49F738FC}"/>
              </a:ext>
            </a:extLst>
          </p:cNvPr>
          <p:cNvSpPr/>
          <p:nvPr/>
        </p:nvSpPr>
        <p:spPr>
          <a:xfrm>
            <a:off x="4075221" y="200026"/>
            <a:ext cx="7802453" cy="6471430"/>
          </a:xfrm>
          <a:prstGeom prst="flowChartAlternateProcess">
            <a:avLst/>
          </a:prstGeom>
          <a:solidFill>
            <a:srgbClr val="418D8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11">
            <a:extLst>
              <a:ext uri="{FF2B5EF4-FFF2-40B4-BE49-F238E27FC236}">
                <a16:creationId xmlns:a16="http://schemas.microsoft.com/office/drawing/2014/main" id="{F56390FB-D089-655B-A02D-E1AD834D7B12}"/>
              </a:ext>
            </a:extLst>
          </p:cNvPr>
          <p:cNvSpPr>
            <a:spLocks noGrp="1"/>
          </p:cNvSpPr>
          <p:nvPr>
            <p:ph type="body" sz="quarter" idx="4294967295"/>
          </p:nvPr>
        </p:nvSpPr>
        <p:spPr>
          <a:xfrm>
            <a:off x="430632" y="822846"/>
            <a:ext cx="2979317" cy="1049221"/>
          </a:xfrm>
          <a:prstGeom prst="rect">
            <a:avLst/>
          </a:prstGeom>
        </p:spPr>
        <p:txBody>
          <a:bodyPr/>
          <a:lstStyle/>
          <a:p>
            <a:pPr marL="0" indent="0" algn="ctr">
              <a:lnSpc>
                <a:spcPct val="100000"/>
              </a:lnSpc>
              <a:buNone/>
            </a:pPr>
            <a:r>
              <a:rPr lang="en-IE" sz="4400" b="1" dirty="0">
                <a:solidFill>
                  <a:schemeClr val="bg1"/>
                </a:solidFill>
              </a:rPr>
              <a:t>Caso di studio </a:t>
            </a:r>
          </a:p>
        </p:txBody>
      </p:sp>
      <p:sp>
        <p:nvSpPr>
          <p:cNvPr id="14" name="Text Placeholder 13">
            <a:extLst>
              <a:ext uri="{FF2B5EF4-FFF2-40B4-BE49-F238E27FC236}">
                <a16:creationId xmlns:a16="http://schemas.microsoft.com/office/drawing/2014/main" id="{48E750CE-9EE2-65DC-B06F-C874036A65A5}"/>
              </a:ext>
            </a:extLst>
          </p:cNvPr>
          <p:cNvSpPr>
            <a:spLocks noGrp="1"/>
          </p:cNvSpPr>
          <p:nvPr>
            <p:ph type="body" sz="quarter" idx="21"/>
          </p:nvPr>
        </p:nvSpPr>
        <p:spPr>
          <a:xfrm>
            <a:off x="4539942" y="288437"/>
            <a:ext cx="7221426" cy="4530541"/>
          </a:xfrm>
        </p:spPr>
        <p:txBody>
          <a:bodyPr/>
          <a:lstStyle/>
          <a:p>
            <a:pPr>
              <a:spcAft>
                <a:spcPts val="600"/>
              </a:spcAft>
            </a:pPr>
            <a:r>
              <a:rPr lang="en-US" sz="2000" b="1" dirty="0">
                <a:solidFill>
                  <a:schemeClr val="bg1"/>
                </a:solidFill>
              </a:rPr>
              <a:t>Punteggio di pareggio </a:t>
            </a:r>
            <a:r>
              <a:rPr lang="en-US" sz="2000" dirty="0">
                <a:solidFill>
                  <a:schemeClr val="bg1"/>
                </a:solidFill>
              </a:rPr>
              <a:t>= Costi fissi ÷ (Prezzo per notte – Costo variabile per notte)</a:t>
            </a:r>
          </a:p>
          <a:p>
            <a:pPr>
              <a:spcAft>
                <a:spcPts val="600"/>
              </a:spcAft>
            </a:pPr>
            <a:r>
              <a:rPr lang="en-US" sz="2000" dirty="0">
                <a:solidFill>
                  <a:schemeClr val="bg1"/>
                </a:solidFill>
              </a:rPr>
              <a:t>Supponiamo che </a:t>
            </a:r>
            <a:r>
              <a:rPr lang="en-US" sz="2000" b="1" dirty="0">
                <a:solidFill>
                  <a:schemeClr val="bg1"/>
                </a:solidFill>
              </a:rPr>
              <a:t>i costi fissi </a:t>
            </a:r>
            <a:r>
              <a:rPr lang="en-US" sz="2000" dirty="0">
                <a:solidFill>
                  <a:schemeClr val="bg1"/>
                </a:solidFill>
              </a:rPr>
              <a:t>(assicurazione, manutenzione, ecc., più un'indennità per il tuo stipendio) siano pari a</a:t>
            </a:r>
            <a:r>
              <a:rPr lang="en-US" sz="2000" b="1" dirty="0">
                <a:solidFill>
                  <a:schemeClr val="bg1"/>
                </a:solidFill>
              </a:rPr>
              <a:t> 30.000 € all'anno</a:t>
            </a:r>
            <a:r>
              <a:rPr lang="en-US" sz="2000" dirty="0">
                <a:solidFill>
                  <a:schemeClr val="bg1"/>
                </a:solidFill>
              </a:rPr>
              <a:t>. </a:t>
            </a:r>
          </a:p>
          <a:p>
            <a:pPr marL="342900" indent="-342900">
              <a:spcAft>
                <a:spcPts val="600"/>
              </a:spcAft>
              <a:buFont typeface="Wingdings" panose="05000000000000000000" pitchFamily="2" charset="2"/>
              <a:buChar char="Ø"/>
            </a:pPr>
            <a:r>
              <a:rPr lang="en-US" sz="2000" b="1" dirty="0">
                <a:solidFill>
                  <a:schemeClr val="bg1"/>
                </a:solidFill>
              </a:rPr>
              <a:t>La </a:t>
            </a:r>
            <a:r>
              <a:rPr lang="en-US" sz="2000" dirty="0">
                <a:solidFill>
                  <a:schemeClr val="bg1"/>
                </a:solidFill>
              </a:rPr>
              <a:t>tua </a:t>
            </a:r>
            <a:r>
              <a:rPr lang="en-US" sz="2000" b="1" dirty="0">
                <a:solidFill>
                  <a:schemeClr val="bg1"/>
                </a:solidFill>
              </a:rPr>
              <a:t>tariffa media per notte è di 100 € </a:t>
            </a:r>
            <a:r>
              <a:rPr lang="en-US" sz="2000" dirty="0">
                <a:solidFill>
                  <a:schemeClr val="bg1"/>
                </a:solidFill>
              </a:rPr>
              <a:t>e </a:t>
            </a:r>
            <a:r>
              <a:rPr lang="en-US" sz="2000" b="1" dirty="0">
                <a:solidFill>
                  <a:schemeClr val="bg1"/>
                </a:solidFill>
              </a:rPr>
              <a:t>i costi variabili </a:t>
            </a:r>
            <a:r>
              <a:rPr lang="en-US" sz="2000" dirty="0">
                <a:solidFill>
                  <a:schemeClr val="bg1"/>
                </a:solidFill>
              </a:rPr>
              <a:t>(pulizie, utenze, ecc.) sono di circa</a:t>
            </a:r>
            <a:r>
              <a:rPr lang="en-US" sz="2000" b="1" dirty="0">
                <a:solidFill>
                  <a:schemeClr val="bg1"/>
                </a:solidFill>
              </a:rPr>
              <a:t> 20 € </a:t>
            </a:r>
            <a:r>
              <a:rPr lang="en-US" sz="2000" dirty="0">
                <a:solidFill>
                  <a:schemeClr val="bg1"/>
                </a:solidFill>
              </a:rPr>
              <a:t>per notte occupata. Quindi il profitto per notte è di 80 €.</a:t>
            </a:r>
          </a:p>
          <a:p>
            <a:pPr marL="342900" indent="-342900">
              <a:spcAft>
                <a:spcPts val="600"/>
              </a:spcAft>
              <a:buFont typeface="Wingdings" panose="05000000000000000000" pitchFamily="2" charset="2"/>
              <a:buChar char="Ø"/>
            </a:pPr>
            <a:r>
              <a:rPr lang="en-US" sz="2000" dirty="0">
                <a:solidFill>
                  <a:schemeClr val="bg1"/>
                </a:solidFill>
              </a:rPr>
              <a:t>Se hai 4 unità, il totale delle notti disponibili = 4 × 365 = 1.460 notti. 375 notti corrispondono a circa il 26% di occupazione annuale.</a:t>
            </a:r>
          </a:p>
          <a:p>
            <a:pPr>
              <a:spcAft>
                <a:spcPts val="600"/>
              </a:spcAft>
            </a:pPr>
            <a:r>
              <a:rPr lang="en-US" sz="1800" b="1" dirty="0">
                <a:solidFill>
                  <a:schemeClr val="bg1"/>
                </a:solidFill>
              </a:rPr>
              <a:t>Punteggio di pareggio </a:t>
            </a:r>
            <a:r>
              <a:rPr lang="en-US" sz="1800" dirty="0">
                <a:solidFill>
                  <a:schemeClr val="bg1"/>
                </a:solidFill>
              </a:rPr>
              <a:t>= 30.000 ÷ 80 = 375 notti all'anno.</a:t>
            </a:r>
          </a:p>
          <a:p>
            <a:pPr marL="342900" indent="-342900">
              <a:spcAft>
                <a:spcPts val="600"/>
              </a:spcAft>
              <a:buFont typeface="Wingdings" panose="05000000000000000000" pitchFamily="2" charset="2"/>
              <a:buChar char="Ø"/>
            </a:pPr>
            <a:r>
              <a:rPr lang="en-US" sz="2000" dirty="0">
                <a:solidFill>
                  <a:schemeClr val="bg1"/>
                </a:solidFill>
              </a:rPr>
              <a:t>Ciò significa che avresti bisogno di circa </a:t>
            </a:r>
            <a:r>
              <a:rPr lang="en-US" sz="2000" b="1" dirty="0">
                <a:solidFill>
                  <a:schemeClr val="bg1"/>
                </a:solidFill>
              </a:rPr>
              <a:t>il 26% di occupazione annuale </a:t>
            </a:r>
            <a:r>
              <a:rPr lang="en-US" sz="2000" dirty="0">
                <a:solidFill>
                  <a:schemeClr val="bg1"/>
                </a:solidFill>
              </a:rPr>
              <a:t>(ad esempio, circa</a:t>
            </a:r>
            <a:r>
              <a:rPr lang="en-US" sz="2000" b="1" dirty="0">
                <a:solidFill>
                  <a:schemeClr val="bg1"/>
                </a:solidFill>
              </a:rPr>
              <a:t> 96 notti prenotate </a:t>
            </a:r>
            <a:r>
              <a:rPr lang="en-US" sz="2000" dirty="0">
                <a:solidFill>
                  <a:schemeClr val="bg1"/>
                </a:solidFill>
              </a:rPr>
              <a:t>per pod durante tutto l'anno) per coprire</a:t>
            </a:r>
            <a:r>
              <a:rPr lang="en-US" sz="2000" b="1" dirty="0">
                <a:solidFill>
                  <a:schemeClr val="bg1"/>
                </a:solidFill>
              </a:rPr>
              <a:t> 30.000 € di costi fissi</a:t>
            </a:r>
            <a:r>
              <a:rPr lang="en-US" sz="2000" dirty="0">
                <a:solidFill>
                  <a:schemeClr val="bg1"/>
                </a:solidFill>
              </a:rPr>
              <a:t>. </a:t>
            </a:r>
          </a:p>
          <a:p>
            <a:pPr>
              <a:spcAft>
                <a:spcPts val="600"/>
              </a:spcAft>
            </a:pPr>
            <a:r>
              <a:rPr lang="en-US" sz="2000" dirty="0">
                <a:solidFill>
                  <a:schemeClr val="bg1"/>
                </a:solidFill>
              </a:rPr>
              <a:t>Qualsiasi occupazione superiore a tale percentuale, a quelle tariffe, </a:t>
            </a:r>
            <a:r>
              <a:rPr lang="en-US" sz="2000" b="1" dirty="0">
                <a:solidFill>
                  <a:schemeClr val="bg1"/>
                </a:solidFill>
              </a:rPr>
              <a:t>produrrebbe un profitto. </a:t>
            </a:r>
            <a:r>
              <a:rPr lang="en-US" sz="2000" dirty="0">
                <a:solidFill>
                  <a:schemeClr val="bg1"/>
                </a:solidFill>
              </a:rPr>
              <a:t>Se si opera solo 9 mesi all'anno, la percentuale di pareggio dei giorni di apertura sarebbe più alta (perché si hanno meno notti disponibili per raggiungere le stesse 375 notti).</a:t>
            </a:r>
          </a:p>
          <a:p>
            <a:pPr>
              <a:spcAft>
                <a:spcPts val="600"/>
              </a:spcAft>
            </a:pPr>
            <a:endParaRPr lang="en-US" sz="2000" dirty="0"/>
          </a:p>
          <a:p>
            <a:pPr>
              <a:spcAft>
                <a:spcPts val="600"/>
              </a:spcAft>
            </a:pPr>
            <a:endParaRPr lang="en-IE" sz="2000" dirty="0"/>
          </a:p>
        </p:txBody>
      </p:sp>
      <p:sp>
        <p:nvSpPr>
          <p:cNvPr id="16" name="Text Placeholder 11">
            <a:extLst>
              <a:ext uri="{FF2B5EF4-FFF2-40B4-BE49-F238E27FC236}">
                <a16:creationId xmlns:a16="http://schemas.microsoft.com/office/drawing/2014/main" id="{691553DF-F27E-A2C5-B27D-85855F79F605}"/>
              </a:ext>
            </a:extLst>
          </p:cNvPr>
          <p:cNvSpPr txBox="1">
            <a:spLocks/>
          </p:cNvSpPr>
          <p:nvPr/>
        </p:nvSpPr>
        <p:spPr>
          <a:xfrm>
            <a:off x="514351" y="2000796"/>
            <a:ext cx="3000374"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b="1" dirty="0"/>
              <a:t>Opzione A: </a:t>
            </a:r>
            <a:r>
              <a:rPr lang="en-US" dirty="0"/>
              <a:t>esempio con 4 unità</a:t>
            </a:r>
            <a:endParaRPr lang="en-US" sz="2400" dirty="0"/>
          </a:p>
        </p:txBody>
      </p:sp>
    </p:spTree>
    <p:extLst>
      <p:ext uri="{BB962C8B-B14F-4D97-AF65-F5344CB8AC3E}">
        <p14:creationId xmlns:p14="http://schemas.microsoft.com/office/powerpoint/2010/main" val="351058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045E-334E-DDBF-01F3-AAD5D7F687E3}"/>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8187E154-42CE-1C87-EB02-A25891259D04}"/>
              </a:ext>
            </a:extLst>
          </p:cNvPr>
          <p:cNvSpPr/>
          <p:nvPr/>
        </p:nvSpPr>
        <p:spPr>
          <a:xfrm>
            <a:off x="485775" y="1605885"/>
            <a:ext cx="10927293" cy="179109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79C92742-1D06-D556-632C-30807183F2FB}"/>
              </a:ext>
            </a:extLst>
          </p:cNvPr>
          <p:cNvSpPr>
            <a:spLocks noGrp="1"/>
          </p:cNvSpPr>
          <p:nvPr>
            <p:ph type="body" sz="quarter" idx="16"/>
          </p:nvPr>
        </p:nvSpPr>
        <p:spPr>
          <a:xfrm>
            <a:off x="992588" y="321398"/>
            <a:ext cx="10614687" cy="803654"/>
          </a:xfrm>
        </p:spPr>
        <p:txBody>
          <a:bodyPr/>
          <a:lstStyle/>
          <a:p>
            <a:r>
              <a:rPr lang="en-US" sz="3200" dirty="0">
                <a:solidFill>
                  <a:srgbClr val="EC7C69"/>
                </a:solidFill>
              </a:rPr>
              <a:t>(Opzione B) </a:t>
            </a:r>
            <a:r>
              <a:rPr lang="en-US" sz="3200" dirty="0">
                <a:solidFill>
                  <a:srgbClr val="459597"/>
                </a:solidFill>
              </a:rPr>
              <a:t>Calcolare il numero di notti di pareggio </a:t>
            </a:r>
          </a:p>
          <a:p>
            <a:r>
              <a:rPr lang="en-US" sz="3200" b="0" i="1" dirty="0">
                <a:solidFill>
                  <a:srgbClr val="459597"/>
                </a:solidFill>
              </a:rPr>
              <a:t>Se conosci già i tuoi costi annuali totali</a:t>
            </a:r>
            <a:endParaRPr lang="en-GB" sz="3200" b="0" i="1" dirty="0">
              <a:solidFill>
                <a:srgbClr val="459597"/>
              </a:solidFill>
            </a:endParaRPr>
          </a:p>
        </p:txBody>
      </p:sp>
      <p:cxnSp>
        <p:nvCxnSpPr>
          <p:cNvPr id="2" name="Straight Connector 1">
            <a:extLst>
              <a:ext uri="{FF2B5EF4-FFF2-40B4-BE49-F238E27FC236}">
                <a16:creationId xmlns:a16="http://schemas.microsoft.com/office/drawing/2014/main" id="{3C9ED8AE-3200-290B-34C3-A9BA86836F84}"/>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3A4ADB3-3D79-A608-745F-9E01CBF6C38D}"/>
              </a:ext>
            </a:extLst>
          </p:cNvPr>
          <p:cNvSpPr>
            <a:spLocks noGrp="1"/>
          </p:cNvSpPr>
          <p:nvPr>
            <p:ph type="body" sz="quarter" idx="18"/>
          </p:nvPr>
        </p:nvSpPr>
        <p:spPr>
          <a:xfrm>
            <a:off x="1360142" y="1735428"/>
            <a:ext cx="9137529" cy="803653"/>
          </a:xfrm>
        </p:spPr>
        <p:txBody>
          <a:bodyPr/>
          <a:lstStyle/>
          <a:p>
            <a:pPr marL="0" indent="0" algn="ctr">
              <a:spcAft>
                <a:spcPts val="600"/>
              </a:spcAft>
            </a:pPr>
            <a:r>
              <a:rPr lang="en-US" i="1" dirty="0">
                <a:solidFill>
                  <a:schemeClr val="bg1"/>
                </a:solidFill>
              </a:rPr>
              <a:t>"In base a quanto </a:t>
            </a:r>
            <a:r>
              <a:rPr lang="en-US" b="1" i="1" dirty="0">
                <a:solidFill>
                  <a:schemeClr val="bg1"/>
                </a:solidFill>
              </a:rPr>
              <a:t>prevedo di spendere durante tutto l'anno</a:t>
            </a:r>
            <a:r>
              <a:rPr lang="en-US" i="1" dirty="0">
                <a:solidFill>
                  <a:schemeClr val="bg1"/>
                </a:solidFill>
              </a:rPr>
              <a:t>, quante notti devo prenotare per raggiungere il punto di pareggio? </a:t>
            </a:r>
          </a:p>
          <a:p>
            <a:pPr marL="0" indent="0" algn="ctr">
              <a:spcAft>
                <a:spcPts val="600"/>
              </a:spcAft>
            </a:pPr>
            <a:r>
              <a:rPr lang="en-IE" i="1" dirty="0">
                <a:solidFill>
                  <a:schemeClr val="bg1"/>
                </a:solidFill>
              </a:rPr>
              <a:t>In altre parole, se tutto </a:t>
            </a:r>
            <a:r>
              <a:rPr lang="en-IE" b="1" i="1" dirty="0">
                <a:solidFill>
                  <a:schemeClr val="bg1"/>
                </a:solidFill>
              </a:rPr>
              <a:t>va come previsto dal punto di vista dei costi</a:t>
            </a:r>
            <a:r>
              <a:rPr lang="en-IE" i="1" dirty="0">
                <a:solidFill>
                  <a:schemeClr val="bg1"/>
                </a:solidFill>
              </a:rPr>
              <a:t>, quante notti devo coprire per coprire tutti quei costi? </a:t>
            </a:r>
            <a:r>
              <a:rPr lang="en-US" i="1" dirty="0">
                <a:solidFill>
                  <a:schemeClr val="bg1"/>
                </a:solidFill>
              </a:rPr>
              <a:t>"</a:t>
            </a:r>
          </a:p>
        </p:txBody>
      </p:sp>
      <p:sp>
        <p:nvSpPr>
          <p:cNvPr id="26" name="Flowchart: Alternate Process 25">
            <a:extLst>
              <a:ext uri="{FF2B5EF4-FFF2-40B4-BE49-F238E27FC236}">
                <a16:creationId xmlns:a16="http://schemas.microsoft.com/office/drawing/2014/main" id="{FA7964E4-FEFC-5243-8688-24974D65B305}"/>
              </a:ext>
            </a:extLst>
          </p:cNvPr>
          <p:cNvSpPr/>
          <p:nvPr/>
        </p:nvSpPr>
        <p:spPr>
          <a:xfrm>
            <a:off x="1317634" y="3475255"/>
            <a:ext cx="9964593" cy="3009794"/>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6" name="Connector: Elbow 35">
            <a:extLst>
              <a:ext uri="{FF2B5EF4-FFF2-40B4-BE49-F238E27FC236}">
                <a16:creationId xmlns:a16="http://schemas.microsoft.com/office/drawing/2014/main" id="{987611ED-A0CA-82AC-70AB-3ACE06CB75AF}"/>
              </a:ext>
            </a:extLst>
          </p:cNvPr>
          <p:cNvCxnSpPr>
            <a:cxnSpLocks/>
          </p:cNvCxnSpPr>
          <p:nvPr/>
        </p:nvCxnSpPr>
        <p:spPr>
          <a:xfrm rot="16200000" flipH="1">
            <a:off x="-239460" y="4078217"/>
            <a:ext cx="2298466" cy="694056"/>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66E971D0-8A0D-39D4-49A2-320577A6FDFA}"/>
              </a:ext>
            </a:extLst>
          </p:cNvPr>
          <p:cNvSpPr txBox="1">
            <a:spLocks/>
          </p:cNvSpPr>
          <p:nvPr/>
        </p:nvSpPr>
        <p:spPr>
          <a:xfrm>
            <a:off x="1693900" y="376337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pPr>
            <a:r>
              <a:rPr lang="en-US" sz="2800" b="1" dirty="0">
                <a:solidFill>
                  <a:schemeClr val="bg1"/>
                </a:solidFill>
              </a:rPr>
              <a:t>Costi annuali totali (TAC) </a:t>
            </a:r>
            <a:r>
              <a:rPr lang="en-US" sz="2800" dirty="0">
                <a:solidFill>
                  <a:schemeClr val="bg1"/>
                </a:solidFill>
              </a:rPr>
              <a:t>= Costi fissi (FC) + (Costi variabili (VC) × Notti occupate stimate)</a:t>
            </a:r>
          </a:p>
          <a:p>
            <a:pPr marL="0" indent="0" algn="ctr">
              <a:spcAft>
                <a:spcPts val="1200"/>
              </a:spcAft>
            </a:pPr>
            <a:r>
              <a:rPr lang="en-US" dirty="0">
                <a:solidFill>
                  <a:schemeClr val="bg1"/>
                </a:solidFill>
              </a:rPr>
              <a:t>Utilizza questa formula se hai già un numero realistico di notti che prevedi di prenotare (ad esempio 200 notti all'anno).</a:t>
            </a:r>
          </a:p>
          <a:p>
            <a:pPr marL="0" indent="0" algn="ctr">
              <a:spcAft>
                <a:spcPts val="1200"/>
              </a:spcAft>
            </a:pPr>
            <a:r>
              <a:rPr lang="en-US" sz="2200" i="1" dirty="0">
                <a:solidFill>
                  <a:schemeClr val="bg1"/>
                </a:solidFill>
              </a:rPr>
              <a:t>*Utilizza questa formula se prevedi già un certo numero di occupazioni (ad esempio, 200 notti).</a:t>
            </a:r>
          </a:p>
        </p:txBody>
      </p:sp>
      <p:grpSp>
        <p:nvGrpSpPr>
          <p:cNvPr id="3" name="Group 2">
            <a:extLst>
              <a:ext uri="{FF2B5EF4-FFF2-40B4-BE49-F238E27FC236}">
                <a16:creationId xmlns:a16="http://schemas.microsoft.com/office/drawing/2014/main" id="{E9B19B17-B77A-6664-B8AD-2D2D2832A4D1}"/>
              </a:ext>
            </a:extLst>
          </p:cNvPr>
          <p:cNvGrpSpPr/>
          <p:nvPr/>
        </p:nvGrpSpPr>
        <p:grpSpPr>
          <a:xfrm>
            <a:off x="235762" y="138361"/>
            <a:ext cx="720000" cy="861774"/>
            <a:chOff x="1016000" y="1024973"/>
            <a:chExt cx="1016000" cy="1216059"/>
          </a:xfrm>
        </p:grpSpPr>
        <p:sp>
          <p:nvSpPr>
            <p:cNvPr id="5" name="Oval 4">
              <a:extLst>
                <a:ext uri="{FF2B5EF4-FFF2-40B4-BE49-F238E27FC236}">
                  <a16:creationId xmlns:a16="http://schemas.microsoft.com/office/drawing/2014/main" id="{B2DB0706-5698-3D4C-F929-7F03F178078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04BFBFDD-49F7-3AF2-BB94-A1B417775043}"/>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B</a:t>
              </a:r>
            </a:p>
          </p:txBody>
        </p:sp>
      </p:grpSp>
      <p:grpSp>
        <p:nvGrpSpPr>
          <p:cNvPr id="8" name="Group 7">
            <a:extLst>
              <a:ext uri="{FF2B5EF4-FFF2-40B4-BE49-F238E27FC236}">
                <a16:creationId xmlns:a16="http://schemas.microsoft.com/office/drawing/2014/main" id="{0051B0FB-18E6-6A8D-29BB-D45E3E7282C7}"/>
              </a:ext>
            </a:extLst>
          </p:cNvPr>
          <p:cNvGrpSpPr/>
          <p:nvPr/>
        </p:nvGrpSpPr>
        <p:grpSpPr>
          <a:xfrm>
            <a:off x="10920313" y="237675"/>
            <a:ext cx="1081945" cy="1011723"/>
            <a:chOff x="1016000" y="1137920"/>
            <a:chExt cx="1016000" cy="1016000"/>
          </a:xfrm>
        </p:grpSpPr>
        <p:sp>
          <p:nvSpPr>
            <p:cNvPr id="9" name="Oval 8">
              <a:extLst>
                <a:ext uri="{FF2B5EF4-FFF2-40B4-BE49-F238E27FC236}">
                  <a16:creationId xmlns:a16="http://schemas.microsoft.com/office/drawing/2014/main" id="{1176655C-2AE4-60E5-DE82-9CA788FCC308}"/>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7D8BBA18-E62B-725E-1C96-A572AE04D12A}"/>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20</a:t>
              </a:r>
            </a:p>
          </p:txBody>
        </p:sp>
      </p:grpSp>
    </p:spTree>
    <p:extLst>
      <p:ext uri="{BB962C8B-B14F-4D97-AF65-F5344CB8AC3E}">
        <p14:creationId xmlns:p14="http://schemas.microsoft.com/office/powerpoint/2010/main" val="82122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95CF1-7B05-8999-0BAE-F3165376AD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A3BD1F-1AEF-2625-DA1F-FCD590B519D6}"/>
              </a:ext>
            </a:extLst>
          </p:cNvPr>
          <p:cNvSpPr>
            <a:spLocks noGrp="1"/>
          </p:cNvSpPr>
          <p:nvPr>
            <p:ph type="body" sz="quarter" idx="18"/>
          </p:nvPr>
        </p:nvSpPr>
        <p:spPr>
          <a:xfrm>
            <a:off x="550730" y="1207520"/>
            <a:ext cx="9588352" cy="3849918"/>
          </a:xfrm>
        </p:spPr>
        <p:txBody>
          <a:bodyPr/>
          <a:lstStyle/>
          <a:p>
            <a:pPr marL="0" indent="0">
              <a:spcBef>
                <a:spcPts val="0"/>
              </a:spcBef>
              <a:spcAft>
                <a:spcPts val="600"/>
              </a:spcAft>
            </a:pPr>
            <a:r>
              <a:rPr lang="en-IE" dirty="0">
                <a:solidFill>
                  <a:srgbClr val="595959"/>
                </a:solidFill>
              </a:rPr>
              <a:t>Se disponi di una proiezione dei </a:t>
            </a:r>
            <a:r>
              <a:rPr lang="en-IE" b="1" dirty="0">
                <a:solidFill>
                  <a:srgbClr val="595959"/>
                </a:solidFill>
              </a:rPr>
              <a:t>costi annuali totali </a:t>
            </a:r>
            <a:r>
              <a:rPr lang="en-IE" dirty="0">
                <a:solidFill>
                  <a:srgbClr val="595959"/>
                </a:solidFill>
              </a:rPr>
              <a:t>(fissi + variabili), ad esempio dal tuo conto economico, puoi dividerla per la tua tariffa media per ottenere il numero di notti di pareggio. </a:t>
            </a:r>
          </a:p>
          <a:p>
            <a:pPr marL="0" indent="0">
              <a:spcBef>
                <a:spcPts val="0"/>
              </a:spcBef>
              <a:spcAft>
                <a:spcPts val="600"/>
              </a:spcAft>
            </a:pPr>
            <a:endParaRPr lang="en-IE" dirty="0">
              <a:solidFill>
                <a:srgbClr val="595959"/>
              </a:solidFill>
            </a:endParaRPr>
          </a:p>
          <a:p>
            <a:pPr marL="0" indent="0">
              <a:spcBef>
                <a:spcPts val="0"/>
              </a:spcBef>
              <a:spcAft>
                <a:spcPts val="600"/>
              </a:spcAft>
            </a:pPr>
            <a:r>
              <a:rPr lang="en-IE" dirty="0">
                <a:solidFill>
                  <a:srgbClr val="595959"/>
                </a:solidFill>
              </a:rPr>
              <a:t>In sostanza, questo metodo pone la seguente domanda: </a:t>
            </a:r>
            <a:r>
              <a:rPr lang="en-IE" i="1" dirty="0">
                <a:solidFill>
                  <a:srgbClr val="E96751"/>
                </a:solidFill>
              </a:rPr>
              <a:t>se tutto va come previsto dal punto di vista dei costi, quante notti sono necessarie per coprire tutti questi costi? </a:t>
            </a:r>
          </a:p>
          <a:p>
            <a:pPr marL="0" indent="0">
              <a:spcBef>
                <a:spcPts val="0"/>
              </a:spcBef>
              <a:spcAft>
                <a:spcPts val="600"/>
              </a:spcAft>
            </a:pPr>
            <a:endParaRPr lang="en-IE" i="1" dirty="0">
              <a:solidFill>
                <a:srgbClr val="E96751"/>
              </a:solidFill>
            </a:endParaRPr>
          </a:p>
          <a:p>
            <a:pPr marL="0" indent="0">
              <a:spcBef>
                <a:spcPts val="0"/>
              </a:spcBef>
              <a:spcAft>
                <a:spcPts val="600"/>
              </a:spcAft>
            </a:pPr>
            <a:r>
              <a:rPr lang="en-IE" b="1" i="1" dirty="0">
                <a:solidFill>
                  <a:srgbClr val="E96751"/>
                </a:solidFill>
              </a:rPr>
              <a:t>Esempio: </a:t>
            </a:r>
            <a:r>
              <a:rPr lang="en-IE" b="1" i="1" dirty="0">
                <a:solidFill>
                  <a:srgbClr val="595959"/>
                </a:solidFill>
              </a:rPr>
              <a:t>supponiamo che le tue spese annuali totali ammontino a 19.600 € e che la tua tariffa media per notte sia di 100 €. </a:t>
            </a:r>
          </a:p>
          <a:p>
            <a:pPr marL="0" indent="0">
              <a:spcBef>
                <a:spcPts val="0"/>
              </a:spcBef>
              <a:spcAft>
                <a:spcPts val="600"/>
              </a:spcAft>
            </a:pPr>
            <a:endParaRPr lang="en-IE" sz="2800" b="1" i="1" dirty="0">
              <a:solidFill>
                <a:srgbClr val="595959"/>
              </a:solidFill>
            </a:endParaRPr>
          </a:p>
          <a:p>
            <a:pPr marL="0" indent="0">
              <a:spcBef>
                <a:spcPts val="0"/>
              </a:spcBef>
              <a:spcAft>
                <a:spcPts val="600"/>
              </a:spcAft>
            </a:pPr>
            <a:r>
              <a:rPr lang="en-IE" sz="2800" b="1" i="1" dirty="0">
                <a:solidFill>
                  <a:srgbClr val="459597"/>
                </a:solidFill>
              </a:rPr>
              <a:t>Pernottamenti di pareggio </a:t>
            </a:r>
            <a:r>
              <a:rPr lang="en-IE" sz="2800" i="1" dirty="0">
                <a:solidFill>
                  <a:srgbClr val="459597"/>
                </a:solidFill>
              </a:rPr>
              <a:t>= 19.600 € / 100 € = 196 pernottamenti.</a:t>
            </a:r>
            <a:r>
              <a:rPr lang="en-IE" sz="2800" dirty="0">
                <a:solidFill>
                  <a:srgbClr val="459597"/>
                </a:solidFill>
              </a:rPr>
              <a:t> </a:t>
            </a:r>
          </a:p>
          <a:p>
            <a:pPr marL="0" indent="0">
              <a:spcBef>
                <a:spcPts val="0"/>
              </a:spcBef>
              <a:spcAft>
                <a:spcPts val="600"/>
              </a:spcAft>
            </a:pPr>
            <a:endParaRPr lang="en-IE" dirty="0">
              <a:solidFill>
                <a:srgbClr val="595959"/>
              </a:solidFill>
            </a:endParaRPr>
          </a:p>
        </p:txBody>
      </p:sp>
      <p:sp>
        <p:nvSpPr>
          <p:cNvPr id="3" name="Text Placeholder 2">
            <a:extLst>
              <a:ext uri="{FF2B5EF4-FFF2-40B4-BE49-F238E27FC236}">
                <a16:creationId xmlns:a16="http://schemas.microsoft.com/office/drawing/2014/main" id="{8E6AF130-6835-7D07-036D-F94ABEBAD124}"/>
              </a:ext>
            </a:extLst>
          </p:cNvPr>
          <p:cNvSpPr>
            <a:spLocks noGrp="1"/>
          </p:cNvSpPr>
          <p:nvPr>
            <p:ph type="body" sz="quarter" idx="16"/>
          </p:nvPr>
        </p:nvSpPr>
        <p:spPr>
          <a:xfrm>
            <a:off x="417381" y="275828"/>
            <a:ext cx="11650794" cy="803654"/>
          </a:xfrm>
        </p:spPr>
        <p:txBody>
          <a:bodyPr/>
          <a:lstStyle/>
          <a:p>
            <a:r>
              <a:rPr lang="en-US" sz="3200" dirty="0">
                <a:solidFill>
                  <a:srgbClr val="EC7C69"/>
                </a:solidFill>
              </a:rPr>
              <a:t>Esempio: (Opzione B) </a:t>
            </a:r>
            <a:r>
              <a:rPr lang="en-US" sz="3200" dirty="0">
                <a:solidFill>
                  <a:srgbClr val="459597"/>
                </a:solidFill>
              </a:rPr>
              <a:t>Calcolare le notti di pareggio </a:t>
            </a:r>
            <a:r>
              <a:rPr lang="en-US" sz="3200" b="0" dirty="0">
                <a:solidFill>
                  <a:srgbClr val="459597"/>
                </a:solidFill>
              </a:rPr>
              <a:t>(utilizzando i costi totali)</a:t>
            </a:r>
          </a:p>
        </p:txBody>
      </p:sp>
    </p:spTree>
    <p:extLst>
      <p:ext uri="{BB962C8B-B14F-4D97-AF65-F5344CB8AC3E}">
        <p14:creationId xmlns:p14="http://schemas.microsoft.com/office/powerpoint/2010/main" val="224952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EC85-F9D2-A8C5-BE8B-13EC8F5FEC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48A6E6-A794-A6F5-9D8F-FB000D6F7DB0}"/>
              </a:ext>
            </a:extLst>
          </p:cNvPr>
          <p:cNvSpPr>
            <a:spLocks noGrp="1"/>
          </p:cNvSpPr>
          <p:nvPr>
            <p:ph type="body" sz="quarter" idx="18"/>
          </p:nvPr>
        </p:nvSpPr>
        <p:spPr>
          <a:xfrm>
            <a:off x="550730" y="1207520"/>
            <a:ext cx="9588352" cy="3849918"/>
          </a:xfrm>
        </p:spPr>
        <p:txBody>
          <a:bodyPr/>
          <a:lstStyle/>
          <a:p>
            <a:pPr marL="342900" indent="-342900">
              <a:spcBef>
                <a:spcPts val="0"/>
              </a:spcBef>
              <a:spcAft>
                <a:spcPts val="600"/>
              </a:spcAft>
              <a:buFont typeface="Wingdings" panose="05000000000000000000" pitchFamily="2" charset="2"/>
              <a:buChar char="Ø"/>
            </a:pPr>
            <a:r>
              <a:rPr lang="en-IE" dirty="0">
                <a:solidFill>
                  <a:srgbClr val="595959"/>
                </a:solidFill>
              </a:rPr>
              <a:t>Il risultato è simile </a:t>
            </a:r>
            <a:r>
              <a:rPr lang="en-IE" b="1" dirty="0">
                <a:solidFill>
                  <a:srgbClr val="595959"/>
                </a:solidFill>
              </a:rPr>
              <a:t>all'opzione A </a:t>
            </a:r>
            <a:r>
              <a:rPr lang="en-IE" dirty="0">
                <a:solidFill>
                  <a:srgbClr val="595959"/>
                </a:solidFill>
              </a:rPr>
              <a:t>(come è logico, dato che i costi totali includono quelli fissi + variabili, e i costi variabili per notte significano che il numero di notti richieste potrebbe essere leggermente superiore a quello dell'opzione A se i costi variabili sono significativi). </a:t>
            </a:r>
          </a:p>
          <a:p>
            <a:pPr marL="342900" indent="-342900">
              <a:spcBef>
                <a:spcPts val="0"/>
              </a:spcBef>
              <a:spcAft>
                <a:spcPts val="600"/>
              </a:spcAft>
              <a:buFont typeface="Wingdings" panose="05000000000000000000" pitchFamily="2" charset="2"/>
              <a:buChar char="Ø"/>
            </a:pPr>
            <a:endParaRPr lang="en-IE"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Se la tua tariffa media è leggermente diversa (ad esempio, forse 110 € in media a causa di un mix di stagionalità), utilizza quella. </a:t>
            </a:r>
          </a:p>
          <a:p>
            <a:pPr marL="342900" indent="-342900">
              <a:spcBef>
                <a:spcPts val="0"/>
              </a:spcBef>
              <a:spcAft>
                <a:spcPts val="600"/>
              </a:spcAft>
              <a:buFont typeface="Wingdings" panose="05000000000000000000" pitchFamily="2" charset="2"/>
              <a:buChar char="Ø"/>
            </a:pPr>
            <a:endParaRPr lang="en-IE"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Il risultato ti indica il </a:t>
            </a:r>
            <a:r>
              <a:rPr lang="en-IE" b="1" dirty="0">
                <a:solidFill>
                  <a:srgbClr val="E96751"/>
                </a:solidFill>
              </a:rPr>
              <a:t>volume di vendite </a:t>
            </a:r>
            <a:r>
              <a:rPr lang="en-IE" dirty="0">
                <a:solidFill>
                  <a:srgbClr val="595959"/>
                </a:solidFill>
              </a:rPr>
              <a:t>(in notti prenotate) necessario affinché le entrate siano pari ai costi</a:t>
            </a:r>
            <a:r>
              <a:rPr lang="en-IE" b="1" dirty="0">
                <a:solidFill>
                  <a:srgbClr val="595959"/>
                </a:solidFill>
              </a:rPr>
              <a:t>,</a:t>
            </a:r>
            <a:r>
              <a:rPr lang="en-IE" dirty="0">
                <a:solidFill>
                  <a:srgbClr val="595959"/>
                </a:solidFill>
              </a:rPr>
              <a:t> ovvero </a:t>
            </a:r>
            <a:r>
              <a:rPr lang="en-IE" b="1" dirty="0">
                <a:solidFill>
                  <a:srgbClr val="595959"/>
                </a:solidFill>
              </a:rPr>
              <a:t>il punto di </a:t>
            </a:r>
            <a:r>
              <a:rPr lang="en-IE" b="1" u="sng" dirty="0">
                <a:solidFill>
                  <a:srgbClr val="595959"/>
                </a:solidFill>
                <a:hlinkClick r:id="rId2">
                  <a:extLst>
                    <a:ext uri="{A12FA001-AC4F-418D-AE19-62706E023703}">
                      <ahyp:hlinkClr xmlns:ahyp="http://schemas.microsoft.com/office/drawing/2018/hyperlinkcolor" val="tx"/>
                    </a:ext>
                  </a:extLst>
                </a:hlinkClick>
              </a:rPr>
              <a:t>pareggio</a:t>
            </a:r>
            <a:r>
              <a:rPr lang="en-IE" b="1" dirty="0">
                <a:solidFill>
                  <a:srgbClr val="595959"/>
                </a:solidFill>
              </a:rPr>
              <a:t>. </a:t>
            </a:r>
          </a:p>
          <a:p>
            <a:pPr marL="342900" indent="-342900">
              <a:spcBef>
                <a:spcPts val="0"/>
              </a:spcBef>
              <a:spcAft>
                <a:spcPts val="600"/>
              </a:spcAft>
              <a:buFont typeface="Wingdings" panose="05000000000000000000" pitchFamily="2" charset="2"/>
              <a:buChar char="Ø"/>
            </a:pPr>
            <a:endParaRPr lang="en-IE" b="1"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Sia l'opzione A che l'opzione B forniscono un numero di notti di riferimento; l'opzione B è semplicemente più precisa se si dispone di stime dettagliate dei costi. Per una stima rapida, l'opzione A è spesso sufficiente.</a:t>
            </a:r>
          </a:p>
          <a:p>
            <a:pPr marL="0" indent="0">
              <a:spcBef>
                <a:spcPts val="0"/>
              </a:spcBef>
              <a:spcAft>
                <a:spcPts val="600"/>
              </a:spcAft>
            </a:pPr>
            <a:endParaRPr lang="en-IE" dirty="0">
              <a:solidFill>
                <a:srgbClr val="595959"/>
              </a:solidFill>
            </a:endParaRPr>
          </a:p>
        </p:txBody>
      </p:sp>
      <p:sp>
        <p:nvSpPr>
          <p:cNvPr id="3" name="Text Placeholder 2">
            <a:extLst>
              <a:ext uri="{FF2B5EF4-FFF2-40B4-BE49-F238E27FC236}">
                <a16:creationId xmlns:a16="http://schemas.microsoft.com/office/drawing/2014/main" id="{61DA9639-CEA8-587A-8803-EBC128584267}"/>
              </a:ext>
            </a:extLst>
          </p:cNvPr>
          <p:cNvSpPr>
            <a:spLocks noGrp="1"/>
          </p:cNvSpPr>
          <p:nvPr>
            <p:ph type="body" sz="quarter" idx="16"/>
          </p:nvPr>
        </p:nvSpPr>
        <p:spPr>
          <a:xfrm>
            <a:off x="417381" y="275828"/>
            <a:ext cx="11650794" cy="803654"/>
          </a:xfrm>
        </p:spPr>
        <p:txBody>
          <a:bodyPr/>
          <a:lstStyle/>
          <a:p>
            <a:r>
              <a:rPr lang="en-US" sz="3200" dirty="0">
                <a:solidFill>
                  <a:srgbClr val="EC7C69"/>
                </a:solidFill>
              </a:rPr>
              <a:t>Esempio: (Opzione B) </a:t>
            </a:r>
            <a:r>
              <a:rPr lang="en-US" sz="3200" dirty="0">
                <a:solidFill>
                  <a:srgbClr val="459597"/>
                </a:solidFill>
              </a:rPr>
              <a:t>Calcolare le notti di pareggio </a:t>
            </a:r>
            <a:r>
              <a:rPr lang="en-US" sz="3200" b="0" dirty="0">
                <a:solidFill>
                  <a:srgbClr val="459597"/>
                </a:solidFill>
              </a:rPr>
              <a:t>(utilizzando i costi totali)</a:t>
            </a:r>
          </a:p>
        </p:txBody>
      </p:sp>
    </p:spTree>
    <p:extLst>
      <p:ext uri="{BB962C8B-B14F-4D97-AF65-F5344CB8AC3E}">
        <p14:creationId xmlns:p14="http://schemas.microsoft.com/office/powerpoint/2010/main" val="285151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F4BE-A67D-1646-A635-FDAF9CC6CF26}"/>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EB712F1-CE31-5363-66A5-4E48F4A58622}"/>
              </a:ext>
            </a:extLst>
          </p:cNvPr>
          <p:cNvCxnSpPr>
            <a:cxnSpLocks/>
          </p:cNvCxnSpPr>
          <p:nvPr/>
        </p:nvCxnSpPr>
        <p:spPr>
          <a:xfrm>
            <a:off x="71718" y="109459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A8C7D6D1-37A3-DAE1-DE67-00898A0BE93B}"/>
              </a:ext>
            </a:extLst>
          </p:cNvPr>
          <p:cNvSpPr/>
          <p:nvPr/>
        </p:nvSpPr>
        <p:spPr>
          <a:xfrm>
            <a:off x="1308773" y="2975988"/>
            <a:ext cx="9964593" cy="1043835"/>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00" dirty="0"/>
          </a:p>
        </p:txBody>
      </p:sp>
      <p:sp>
        <p:nvSpPr>
          <p:cNvPr id="26" name="Flowchart: Alternate Process 25">
            <a:extLst>
              <a:ext uri="{FF2B5EF4-FFF2-40B4-BE49-F238E27FC236}">
                <a16:creationId xmlns:a16="http://schemas.microsoft.com/office/drawing/2014/main" id="{7B6749AE-49EA-E365-8899-A960CFEA027A}"/>
              </a:ext>
            </a:extLst>
          </p:cNvPr>
          <p:cNvSpPr/>
          <p:nvPr/>
        </p:nvSpPr>
        <p:spPr>
          <a:xfrm>
            <a:off x="1459928" y="4223415"/>
            <a:ext cx="9964593" cy="2148034"/>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3B7A32D7-60D6-9187-1103-6C490A3569AC}"/>
              </a:ext>
            </a:extLst>
          </p:cNvPr>
          <p:cNvCxnSpPr>
            <a:cxnSpLocks/>
            <a:stCxn id="25" idx="1"/>
          </p:cNvCxnSpPr>
          <p:nvPr/>
        </p:nvCxnSpPr>
        <p:spPr>
          <a:xfrm rot="10800000" flipH="1" flipV="1">
            <a:off x="1308773" y="3497906"/>
            <a:ext cx="92614" cy="1647656"/>
          </a:xfrm>
          <a:prstGeom prst="bentConnector4">
            <a:avLst>
              <a:gd name="adj1" fmla="val -246831"/>
              <a:gd name="adj2" fmla="val 65838"/>
            </a:avLst>
          </a:prstGeom>
          <a:ln w="28575">
            <a:solidFill>
              <a:srgbClr val="E96751"/>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249ABCC5-17FA-5B00-4BA3-9717041944A3}"/>
              </a:ext>
            </a:extLst>
          </p:cNvPr>
          <p:cNvSpPr txBox="1">
            <a:spLocks/>
          </p:cNvSpPr>
          <p:nvPr/>
        </p:nvSpPr>
        <p:spPr>
          <a:xfrm>
            <a:off x="1646813" y="4204856"/>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b="1" dirty="0">
                <a:solidFill>
                  <a:srgbClr val="E96751"/>
                </a:solidFill>
              </a:rPr>
              <a:t>Esempio:</a:t>
            </a:r>
          </a:p>
          <a:p>
            <a:pPr>
              <a:lnSpc>
                <a:spcPct val="100000"/>
              </a:lnSpc>
              <a:spcBef>
                <a:spcPts val="0"/>
              </a:spcBef>
            </a:pPr>
            <a:r>
              <a:rPr lang="en-IE" sz="2200" dirty="0">
                <a:solidFill>
                  <a:srgbClr val="494949"/>
                </a:solidFill>
              </a:rPr>
              <a:t>Costi totali annuali (TAC) = 20.000 €</a:t>
            </a:r>
          </a:p>
          <a:p>
            <a:pPr>
              <a:lnSpc>
                <a:spcPct val="100000"/>
              </a:lnSpc>
              <a:spcBef>
                <a:spcPts val="0"/>
              </a:spcBef>
            </a:pPr>
            <a:r>
              <a:rPr lang="en-IE" sz="2200" dirty="0">
                <a:solidFill>
                  <a:srgbClr val="494949"/>
                </a:solidFill>
              </a:rPr>
              <a:t>Costi fissi = 14.000 €</a:t>
            </a:r>
          </a:p>
          <a:p>
            <a:pPr>
              <a:lnSpc>
                <a:spcPct val="100000"/>
              </a:lnSpc>
              <a:spcBef>
                <a:spcPts val="0"/>
              </a:spcBef>
            </a:pPr>
            <a:r>
              <a:rPr lang="en-IE" sz="2200" dirty="0">
                <a:solidFill>
                  <a:srgbClr val="494949"/>
                </a:solidFill>
              </a:rPr>
              <a:t>Costo variabile per notte = 30 €</a:t>
            </a:r>
          </a:p>
          <a:p>
            <a:pPr>
              <a:lnSpc>
                <a:spcPct val="100000"/>
              </a:lnSpc>
              <a:spcBef>
                <a:spcPts val="0"/>
              </a:spcBef>
            </a:pPr>
            <a:r>
              <a:rPr lang="en-IE" sz="2200" dirty="0">
                <a:solidFill>
                  <a:srgbClr val="494949"/>
                </a:solidFill>
              </a:rPr>
              <a:t>Pernottamenti stimati = 200</a:t>
            </a:r>
          </a:p>
          <a:p>
            <a:pPr>
              <a:lnSpc>
                <a:spcPct val="100000"/>
              </a:lnSpc>
              <a:spcBef>
                <a:spcPts val="0"/>
              </a:spcBef>
            </a:pPr>
            <a:r>
              <a:rPr lang="en-IE" sz="2200" dirty="0">
                <a:solidFill>
                  <a:srgbClr val="494949"/>
                </a:solidFill>
              </a:rPr>
              <a:t>Prezzo medio per notte = 150 €</a:t>
            </a:r>
          </a:p>
          <a:p>
            <a:pPr marL="0" indent="0">
              <a:lnSpc>
                <a:spcPct val="100000"/>
              </a:lnSpc>
              <a:spcBef>
                <a:spcPts val="0"/>
              </a:spcBef>
              <a:spcAft>
                <a:spcPts val="1200"/>
              </a:spcAft>
            </a:pPr>
            <a:endParaRPr lang="en-US" sz="2200" b="1" dirty="0">
              <a:solidFill>
                <a:srgbClr val="494949"/>
              </a:solidFill>
            </a:endParaRPr>
          </a:p>
        </p:txBody>
      </p:sp>
      <p:sp>
        <p:nvSpPr>
          <p:cNvPr id="21" name="Text Placeholder 5">
            <a:extLst>
              <a:ext uri="{FF2B5EF4-FFF2-40B4-BE49-F238E27FC236}">
                <a16:creationId xmlns:a16="http://schemas.microsoft.com/office/drawing/2014/main" id="{03171D8B-FAF9-CDCC-AF25-8878C5E6478D}"/>
              </a:ext>
            </a:extLst>
          </p:cNvPr>
          <p:cNvSpPr txBox="1">
            <a:spLocks/>
          </p:cNvSpPr>
          <p:nvPr/>
        </p:nvSpPr>
        <p:spPr>
          <a:xfrm>
            <a:off x="1524101" y="3096078"/>
            <a:ext cx="984188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Pernottamenti di pareggio = </a:t>
            </a:r>
            <a:r>
              <a:rPr lang="en-US" dirty="0">
                <a:solidFill>
                  <a:schemeClr val="bg1"/>
                </a:solidFill>
              </a:rPr>
              <a:t>Costi totali annuali ÷ (Prezzo medio per notte − Costo variabile per notte)</a:t>
            </a:r>
          </a:p>
          <a:p>
            <a:pPr marL="0" indent="0">
              <a:spcAft>
                <a:spcPts val="600"/>
              </a:spcAft>
            </a:pPr>
            <a:endParaRPr lang="en-US" dirty="0"/>
          </a:p>
        </p:txBody>
      </p:sp>
      <p:sp>
        <p:nvSpPr>
          <p:cNvPr id="12" name="TextBox 11">
            <a:extLst>
              <a:ext uri="{FF2B5EF4-FFF2-40B4-BE49-F238E27FC236}">
                <a16:creationId xmlns:a16="http://schemas.microsoft.com/office/drawing/2014/main" id="{9A7C9EAD-B193-8DD9-1257-01745EEE829D}"/>
              </a:ext>
            </a:extLst>
          </p:cNvPr>
          <p:cNvSpPr txBox="1"/>
          <p:nvPr/>
        </p:nvSpPr>
        <p:spPr>
          <a:xfrm>
            <a:off x="5851324" y="4807430"/>
            <a:ext cx="5665010" cy="1107996"/>
          </a:xfrm>
          <a:prstGeom prst="rect">
            <a:avLst/>
          </a:prstGeom>
          <a:noFill/>
        </p:spPr>
        <p:txBody>
          <a:bodyPr wrap="square">
            <a:spAutoFit/>
          </a:bodyPr>
          <a:lstStyle/>
          <a:p>
            <a:pPr>
              <a:lnSpc>
                <a:spcPct val="100000"/>
              </a:lnSpc>
              <a:spcBef>
                <a:spcPts val="0"/>
              </a:spcBef>
            </a:pPr>
            <a:r>
              <a:rPr lang="en-IE" sz="2200" b="1" dirty="0">
                <a:solidFill>
                  <a:srgbClr val="494949"/>
                </a:solidFill>
              </a:rPr>
              <a:t>TAC =</a:t>
            </a:r>
            <a:r>
              <a:rPr lang="en-IE" sz="2200" dirty="0">
                <a:solidFill>
                  <a:srgbClr val="494949"/>
                </a:solidFill>
              </a:rPr>
              <a:t> 14.000 € + (30 € × 200) = 20.000</a:t>
            </a:r>
          </a:p>
          <a:p>
            <a:pPr>
              <a:lnSpc>
                <a:spcPct val="100000"/>
              </a:lnSpc>
              <a:spcBef>
                <a:spcPts val="0"/>
              </a:spcBef>
            </a:pPr>
            <a:r>
              <a:rPr lang="en-IE" sz="2200" b="1" dirty="0">
                <a:solidFill>
                  <a:srgbClr val="494949"/>
                </a:solidFill>
              </a:rPr>
              <a:t>Ricavo netto per notte </a:t>
            </a:r>
            <a:r>
              <a:rPr lang="en-IE" sz="2200" dirty="0">
                <a:solidFill>
                  <a:srgbClr val="494949"/>
                </a:solidFill>
              </a:rPr>
              <a:t>= 150 € − 30 € = 120</a:t>
            </a:r>
          </a:p>
          <a:p>
            <a:pPr>
              <a:lnSpc>
                <a:spcPct val="100000"/>
              </a:lnSpc>
              <a:spcBef>
                <a:spcPts val="0"/>
              </a:spcBef>
            </a:pPr>
            <a:r>
              <a:rPr lang="en-IE" sz="2200" b="1" dirty="0">
                <a:solidFill>
                  <a:srgbClr val="494949"/>
                </a:solidFill>
              </a:rPr>
              <a:t>Pernottamenti di pareggio </a:t>
            </a:r>
            <a:r>
              <a:rPr lang="en-IE" sz="2200" dirty="0">
                <a:solidFill>
                  <a:srgbClr val="494949"/>
                </a:solidFill>
              </a:rPr>
              <a:t>= 11.000 € ÷ 90 € =</a:t>
            </a:r>
            <a:r>
              <a:rPr lang="en-IE" sz="2200" b="1" dirty="0">
                <a:solidFill>
                  <a:srgbClr val="494949"/>
                </a:solidFill>
              </a:rPr>
              <a:t> 167 pernottamenti</a:t>
            </a:r>
            <a:endParaRPr lang="en-IE" sz="2200" dirty="0">
              <a:solidFill>
                <a:srgbClr val="494949"/>
              </a:solidFill>
            </a:endParaRPr>
          </a:p>
        </p:txBody>
      </p:sp>
      <p:sp>
        <p:nvSpPr>
          <p:cNvPr id="19" name="Arrow: Right 18">
            <a:extLst>
              <a:ext uri="{FF2B5EF4-FFF2-40B4-BE49-F238E27FC236}">
                <a16:creationId xmlns:a16="http://schemas.microsoft.com/office/drawing/2014/main" id="{91B74EA7-D730-444E-0774-009CE536668C}"/>
              </a:ext>
            </a:extLst>
          </p:cNvPr>
          <p:cNvSpPr/>
          <p:nvPr/>
        </p:nvSpPr>
        <p:spPr>
          <a:xfrm>
            <a:off x="5331376" y="5960611"/>
            <a:ext cx="627529" cy="342547"/>
          </a:xfrm>
          <a:prstGeom prst="rightArrow">
            <a:avLst/>
          </a:prstGeom>
          <a:solidFill>
            <a:srgbClr val="EC7C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2">
            <a:extLst>
              <a:ext uri="{FF2B5EF4-FFF2-40B4-BE49-F238E27FC236}">
                <a16:creationId xmlns:a16="http://schemas.microsoft.com/office/drawing/2014/main" id="{733C144E-0C51-3C71-6887-B9888734875C}"/>
              </a:ext>
            </a:extLst>
          </p:cNvPr>
          <p:cNvSpPr txBox="1">
            <a:spLocks/>
          </p:cNvSpPr>
          <p:nvPr/>
        </p:nvSpPr>
        <p:spPr>
          <a:xfrm>
            <a:off x="417381" y="275828"/>
            <a:ext cx="1165079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EC7C69"/>
                </a:solidFill>
              </a:rPr>
              <a:t>Esempio: (Opzione B) </a:t>
            </a:r>
            <a:r>
              <a:rPr lang="en-US" sz="3200">
                <a:solidFill>
                  <a:srgbClr val="459597"/>
                </a:solidFill>
              </a:rPr>
              <a:t>Calcolare le notti di pareggio </a:t>
            </a:r>
            <a:r>
              <a:rPr lang="en-US" sz="3200" b="0">
                <a:solidFill>
                  <a:srgbClr val="459597"/>
                </a:solidFill>
              </a:rPr>
              <a:t>(utilizzando i costi totali)</a:t>
            </a:r>
            <a:endParaRPr lang="en-US" sz="3200" b="0" dirty="0">
              <a:solidFill>
                <a:srgbClr val="459597"/>
              </a:solidFill>
            </a:endParaRPr>
          </a:p>
        </p:txBody>
      </p:sp>
      <p:sp>
        <p:nvSpPr>
          <p:cNvPr id="14" name="TextBox 13">
            <a:extLst>
              <a:ext uri="{FF2B5EF4-FFF2-40B4-BE49-F238E27FC236}">
                <a16:creationId xmlns:a16="http://schemas.microsoft.com/office/drawing/2014/main" id="{40CBED22-AFCA-1B05-BC38-ACFFC2DE00F4}"/>
              </a:ext>
            </a:extLst>
          </p:cNvPr>
          <p:cNvSpPr txBox="1"/>
          <p:nvPr/>
        </p:nvSpPr>
        <p:spPr>
          <a:xfrm>
            <a:off x="510856" y="1136435"/>
            <a:ext cx="10913665" cy="1724318"/>
          </a:xfrm>
          <a:prstGeom prst="rect">
            <a:avLst/>
          </a:prstGeom>
          <a:noFill/>
        </p:spPr>
        <p:txBody>
          <a:bodyPr wrap="square">
            <a:spAutoFit/>
          </a:bodyPr>
          <a:lstStyle/>
          <a:p>
            <a:pPr>
              <a:lnSpc>
                <a:spcPct val="107000"/>
              </a:lnSpc>
              <a:spcAft>
                <a:spcPts val="800"/>
              </a:spcAft>
              <a:buNone/>
            </a:pPr>
            <a:r>
              <a:rPr lang="en-IE" sz="2000" i="1" kern="100" dirty="0">
                <a:solidFill>
                  <a:srgbClr val="595959"/>
                </a:solidFill>
                <a:effectLst/>
                <a:ea typeface="Aptos" panose="020B0004020202020204" pitchFamily="34" charset="0"/>
                <a:cs typeface="Times New Roman" panose="02020603050405020304" pitchFamily="18" charset="0"/>
              </a:rPr>
              <a:t>(</a:t>
            </a:r>
            <a:r>
              <a:rPr lang="en-IE" sz="2000" b="1" i="1" kern="100" dirty="0">
                <a:solidFill>
                  <a:srgbClr val="E96751"/>
                </a:solidFill>
                <a:effectLst/>
                <a:ea typeface="Aptos" panose="020B0004020202020204" pitchFamily="34" charset="0"/>
                <a:cs typeface="Times New Roman" panose="02020603050405020304" pitchFamily="18" charset="0"/>
              </a:rPr>
              <a:t>Nota a margine: </a:t>
            </a:r>
            <a:r>
              <a:rPr lang="en-IE" sz="2000" i="1" kern="100" dirty="0">
                <a:solidFill>
                  <a:srgbClr val="595959"/>
                </a:solidFill>
                <a:effectLst/>
                <a:ea typeface="Aptos" panose="020B0004020202020204" pitchFamily="34" charset="0"/>
                <a:cs typeface="Times New Roman" panose="02020603050405020304" pitchFamily="18" charset="0"/>
              </a:rPr>
              <a:t>la formula del punto di pareggio in termini unitari è essenzialmente Costi fissi ÷ (Prezzo – Costo variabile per unità). Utilizzando il prezzo medio e considerando i costi variabili, si ottiene una versione semplificata di questa formula. Per le piccole strutture ricettive, i costi variabili per notte sono solitamente relativamente bassi, quindi molti proprietari calcolano il punto di pareggio in termini di notti utilizzando solo i costi fissi e il prezzo).</a:t>
            </a:r>
            <a:endParaRPr lang="en-IE" sz="2000" kern="100" dirty="0">
              <a:solidFill>
                <a:srgbClr val="595959"/>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1087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07C83-47E2-3BF7-896B-E50549B8F78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6AB6B29-4AA1-A97E-D670-405AD643ECB0}"/>
              </a:ext>
            </a:extLst>
          </p:cNvPr>
          <p:cNvSpPr>
            <a:spLocks noGrp="1"/>
          </p:cNvSpPr>
          <p:nvPr>
            <p:ph type="body" sz="quarter" idx="16"/>
          </p:nvPr>
        </p:nvSpPr>
        <p:spPr>
          <a:xfrm>
            <a:off x="788657" y="275241"/>
            <a:ext cx="10614687" cy="803654"/>
          </a:xfrm>
        </p:spPr>
        <p:txBody>
          <a:bodyPr/>
          <a:lstStyle/>
          <a:p>
            <a:r>
              <a:rPr lang="en-US" sz="3200" dirty="0">
                <a:solidFill>
                  <a:srgbClr val="E96751"/>
                </a:solidFill>
              </a:rPr>
              <a:t>Utilizzare il punto di pareggio per orientare le decisioni</a:t>
            </a:r>
            <a:endParaRPr lang="en-IE" sz="3200" dirty="0"/>
          </a:p>
        </p:txBody>
      </p:sp>
      <p:cxnSp>
        <p:nvCxnSpPr>
          <p:cNvPr id="10" name="Straight Connector 9">
            <a:extLst>
              <a:ext uri="{FF2B5EF4-FFF2-40B4-BE49-F238E27FC236}">
                <a16:creationId xmlns:a16="http://schemas.microsoft.com/office/drawing/2014/main" id="{6D6EF8B6-6A29-08D9-8425-643706FA9C76}"/>
              </a:ext>
            </a:extLst>
          </p:cNvPr>
          <p:cNvCxnSpPr>
            <a:cxnSpLocks/>
          </p:cNvCxnSpPr>
          <p:nvPr/>
        </p:nvCxnSpPr>
        <p:spPr>
          <a:xfrm>
            <a:off x="0" y="1078895"/>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58B6647-9ACD-B1A2-1A6B-76B8A0FE18C3}"/>
              </a:ext>
            </a:extLst>
          </p:cNvPr>
          <p:cNvSpPr/>
          <p:nvPr/>
        </p:nvSpPr>
        <p:spPr>
          <a:xfrm>
            <a:off x="798379" y="1437288"/>
            <a:ext cx="11012621" cy="870889"/>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3BA18AA6-54A1-9F21-FCB5-31888B161386}"/>
              </a:ext>
            </a:extLst>
          </p:cNvPr>
          <p:cNvSpPr/>
          <p:nvPr/>
        </p:nvSpPr>
        <p:spPr>
          <a:xfrm>
            <a:off x="798379" y="1280611"/>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9" name="TextBox 18">
            <a:extLst>
              <a:ext uri="{FF2B5EF4-FFF2-40B4-BE49-F238E27FC236}">
                <a16:creationId xmlns:a16="http://schemas.microsoft.com/office/drawing/2014/main" id="{149BC61F-FE68-32D9-B3DE-B4993856C0D1}"/>
              </a:ext>
            </a:extLst>
          </p:cNvPr>
          <p:cNvSpPr txBox="1"/>
          <p:nvPr/>
        </p:nvSpPr>
        <p:spPr>
          <a:xfrm>
            <a:off x="921419" y="1307111"/>
            <a:ext cx="3008476" cy="830997"/>
          </a:xfrm>
          <a:prstGeom prst="rect">
            <a:avLst/>
          </a:prstGeom>
          <a:noFill/>
        </p:spPr>
        <p:txBody>
          <a:bodyPr wrap="square" rtlCol="0">
            <a:spAutoFit/>
          </a:bodyPr>
          <a:lstStyle/>
          <a:p>
            <a:pPr algn="ctr"/>
            <a:r>
              <a:rPr lang="en-GB" sz="2400" b="1" dirty="0">
                <a:solidFill>
                  <a:schemeClr val="bg1"/>
                </a:solidFill>
              </a:rPr>
              <a:t>Se sei al di sotto del punto di pareggio</a:t>
            </a:r>
          </a:p>
        </p:txBody>
      </p:sp>
      <p:sp>
        <p:nvSpPr>
          <p:cNvPr id="23" name="TextBox 22">
            <a:extLst>
              <a:ext uri="{FF2B5EF4-FFF2-40B4-BE49-F238E27FC236}">
                <a16:creationId xmlns:a16="http://schemas.microsoft.com/office/drawing/2014/main" id="{0A725696-06D5-95BC-8E92-E0BE8B0D4C0A}"/>
              </a:ext>
            </a:extLst>
          </p:cNvPr>
          <p:cNvSpPr txBox="1"/>
          <p:nvPr/>
        </p:nvSpPr>
        <p:spPr>
          <a:xfrm>
            <a:off x="4020550" y="1443643"/>
            <a:ext cx="7373071" cy="830997"/>
          </a:xfrm>
          <a:prstGeom prst="rect">
            <a:avLst/>
          </a:prstGeom>
          <a:noFill/>
        </p:spPr>
        <p:txBody>
          <a:bodyPr wrap="square" rtlCol="0">
            <a:spAutoFit/>
          </a:bodyPr>
          <a:lstStyle/>
          <a:p>
            <a:r>
              <a:rPr lang="en-US" sz="2400" dirty="0">
                <a:solidFill>
                  <a:srgbClr val="494949"/>
                </a:solidFill>
              </a:rPr>
              <a:t>Devi </a:t>
            </a:r>
            <a:r>
              <a:rPr lang="en-US" sz="2400" b="1" dirty="0">
                <a:solidFill>
                  <a:srgbClr val="494949"/>
                </a:solidFill>
              </a:rPr>
              <a:t>aumentare le entrate </a:t>
            </a:r>
            <a:r>
              <a:rPr lang="en-US" sz="2400" dirty="0">
                <a:solidFill>
                  <a:srgbClr val="494949"/>
                </a:solidFill>
              </a:rPr>
              <a:t>(tariffe più alte o più notti) o </a:t>
            </a:r>
            <a:r>
              <a:rPr lang="en-US" sz="2400" b="1" dirty="0">
                <a:solidFill>
                  <a:srgbClr val="494949"/>
                </a:solidFill>
              </a:rPr>
              <a:t>ridurre i costi</a:t>
            </a:r>
            <a:r>
              <a:rPr lang="en-US" sz="2400" dirty="0">
                <a:solidFill>
                  <a:srgbClr val="494949"/>
                </a:solidFill>
              </a:rPr>
              <a:t>.</a:t>
            </a:r>
            <a:endParaRPr lang="en-GB" sz="2400" dirty="0">
              <a:solidFill>
                <a:srgbClr val="494949"/>
              </a:solidFill>
            </a:endParaRPr>
          </a:p>
        </p:txBody>
      </p:sp>
      <p:sp>
        <p:nvSpPr>
          <p:cNvPr id="5" name="Rectangle 4">
            <a:extLst>
              <a:ext uri="{FF2B5EF4-FFF2-40B4-BE49-F238E27FC236}">
                <a16:creationId xmlns:a16="http://schemas.microsoft.com/office/drawing/2014/main" id="{9A308270-6BD1-CDBD-789E-0A7EB2645549}"/>
              </a:ext>
            </a:extLst>
          </p:cNvPr>
          <p:cNvSpPr/>
          <p:nvPr/>
        </p:nvSpPr>
        <p:spPr>
          <a:xfrm>
            <a:off x="802923" y="2520785"/>
            <a:ext cx="11012621" cy="3944948"/>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2B142DDE-066E-CA9D-3A2A-47AF0AF9097E}"/>
              </a:ext>
            </a:extLst>
          </p:cNvPr>
          <p:cNvSpPr/>
          <p:nvPr/>
        </p:nvSpPr>
        <p:spPr>
          <a:xfrm>
            <a:off x="765856" y="2640633"/>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2" name="TextBox 1">
            <a:extLst>
              <a:ext uri="{FF2B5EF4-FFF2-40B4-BE49-F238E27FC236}">
                <a16:creationId xmlns:a16="http://schemas.microsoft.com/office/drawing/2014/main" id="{3FBA6390-F666-E542-1266-AB3E457C9D69}"/>
              </a:ext>
            </a:extLst>
          </p:cNvPr>
          <p:cNvSpPr txBox="1"/>
          <p:nvPr/>
        </p:nvSpPr>
        <p:spPr>
          <a:xfrm>
            <a:off x="979090" y="2879118"/>
            <a:ext cx="2339096" cy="1200329"/>
          </a:xfrm>
          <a:prstGeom prst="rect">
            <a:avLst/>
          </a:prstGeom>
          <a:noFill/>
        </p:spPr>
        <p:txBody>
          <a:bodyPr wrap="square" rtlCol="0">
            <a:spAutoFit/>
          </a:bodyPr>
          <a:lstStyle/>
          <a:p>
            <a:pPr lvl="0"/>
            <a:r>
              <a:rPr lang="en-US" altLang="en-US" sz="2400" b="1" dirty="0">
                <a:solidFill>
                  <a:schemeClr val="bg1"/>
                </a:solidFill>
              </a:rPr>
              <a:t>Se temete di non raggiungere il 26% di occupazione</a:t>
            </a:r>
            <a:endParaRPr lang="en-GB" sz="2400" b="1" dirty="0">
              <a:solidFill>
                <a:schemeClr val="bg1"/>
              </a:solidFill>
            </a:endParaRPr>
          </a:p>
        </p:txBody>
      </p:sp>
      <p:sp>
        <p:nvSpPr>
          <p:cNvPr id="17" name="TextBox 16">
            <a:extLst>
              <a:ext uri="{FF2B5EF4-FFF2-40B4-BE49-F238E27FC236}">
                <a16:creationId xmlns:a16="http://schemas.microsoft.com/office/drawing/2014/main" id="{AB30C36F-F253-DC52-1E2B-E4BA8CCF6389}"/>
              </a:ext>
            </a:extLst>
          </p:cNvPr>
          <p:cNvSpPr txBox="1"/>
          <p:nvPr/>
        </p:nvSpPr>
        <p:spPr>
          <a:xfrm>
            <a:off x="3803378" y="2526193"/>
            <a:ext cx="8012166" cy="3323987"/>
          </a:xfrm>
          <a:prstGeom prst="rect">
            <a:avLst/>
          </a:prstGeom>
          <a:noFill/>
        </p:spPr>
        <p:txBody>
          <a:bodyPr wrap="square" rtlCol="0">
            <a:spAutoFit/>
          </a:bodyPr>
          <a:lstStyle/>
          <a:p>
            <a:pPr>
              <a:spcAft>
                <a:spcPts val="600"/>
              </a:spcAft>
            </a:pPr>
            <a:r>
              <a:rPr lang="en-US" sz="2000" b="1" dirty="0">
                <a:solidFill>
                  <a:srgbClr val="494949"/>
                </a:solidFill>
              </a:rPr>
              <a:t>Continuando con l'esempio del caso di studio, se temete di non raggiungere il 26% di occupazione, potete vedere come migliorare la situazione. </a:t>
            </a:r>
          </a:p>
          <a:p>
            <a:pPr>
              <a:spcAft>
                <a:spcPts val="600"/>
              </a:spcAft>
            </a:pPr>
            <a:r>
              <a:rPr lang="en-US" sz="2000" b="1" dirty="0">
                <a:solidFill>
                  <a:srgbClr val="E96751"/>
                </a:solidFill>
              </a:rPr>
              <a:t>Ad esempio, </a:t>
            </a:r>
            <a:r>
              <a:rPr lang="en-US" sz="2000" b="1" dirty="0">
                <a:solidFill>
                  <a:srgbClr val="494949"/>
                </a:solidFill>
              </a:rPr>
              <a:t>riducendo i costi fissi </a:t>
            </a:r>
            <a:r>
              <a:rPr lang="en-US" sz="2000" dirty="0">
                <a:solidFill>
                  <a:srgbClr val="494949"/>
                </a:solidFill>
              </a:rPr>
              <a:t>di 5.000 € si abbasserebbe il punto di pareggio, mentre aumentando il prezzo medio di 10 € si aumenterebbe il profitto per notte e si ridurrebbe il numero di notti necessarie per raggiungere il punto di pareggio. </a:t>
            </a:r>
          </a:p>
          <a:p>
            <a:pPr>
              <a:spcAft>
                <a:spcPts val="600"/>
              </a:spcAft>
            </a:pPr>
            <a:r>
              <a:rPr lang="en-US" sz="2000" b="1" dirty="0">
                <a:solidFill>
                  <a:srgbClr val="459597"/>
                </a:solidFill>
              </a:rPr>
              <a:t>Suggerimento: </a:t>
            </a:r>
            <a:r>
              <a:rPr lang="en-US" sz="2000" dirty="0">
                <a:solidFill>
                  <a:srgbClr val="494949"/>
                </a:solidFill>
              </a:rPr>
              <a:t>utilizzate un foglio di calcolo per sperimentare con questi numeri (ad esempio, una formula per il break-even dell'occupazione) per determinare quali leve (costo o prezzo) hanno l'impatto maggiore.</a:t>
            </a:r>
          </a:p>
        </p:txBody>
      </p:sp>
    </p:spTree>
    <p:extLst>
      <p:ext uri="{BB962C8B-B14F-4D97-AF65-F5344CB8AC3E}">
        <p14:creationId xmlns:p14="http://schemas.microsoft.com/office/powerpoint/2010/main" val="243936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1298-00EF-7312-4C5D-B4F0F3C2AF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669E0C1-CF22-7526-6065-4A603B5E4015}"/>
              </a:ext>
            </a:extLst>
          </p:cNvPr>
          <p:cNvSpPr/>
          <p:nvPr/>
        </p:nvSpPr>
        <p:spPr>
          <a:xfrm>
            <a:off x="722179" y="275931"/>
            <a:ext cx="11012621" cy="5822385"/>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A65C11FE-F245-D84B-59C8-ECFD24845D57}"/>
              </a:ext>
            </a:extLst>
          </p:cNvPr>
          <p:cNvSpPr/>
          <p:nvPr/>
        </p:nvSpPr>
        <p:spPr>
          <a:xfrm>
            <a:off x="685112" y="395779"/>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TextBox 12">
            <a:extLst>
              <a:ext uri="{FF2B5EF4-FFF2-40B4-BE49-F238E27FC236}">
                <a16:creationId xmlns:a16="http://schemas.microsoft.com/office/drawing/2014/main" id="{C6BA5194-A504-1E06-3080-967C7C759883}"/>
              </a:ext>
            </a:extLst>
          </p:cNvPr>
          <p:cNvSpPr txBox="1"/>
          <p:nvPr/>
        </p:nvSpPr>
        <p:spPr>
          <a:xfrm>
            <a:off x="898346" y="719206"/>
            <a:ext cx="2339096" cy="830997"/>
          </a:xfrm>
          <a:prstGeom prst="rect">
            <a:avLst/>
          </a:prstGeom>
          <a:noFill/>
        </p:spPr>
        <p:txBody>
          <a:bodyPr wrap="square" rtlCol="0">
            <a:spAutoFit/>
          </a:bodyPr>
          <a:lstStyle/>
          <a:p>
            <a:pPr lvl="0" algn="ctr"/>
            <a:r>
              <a:rPr lang="en-US" altLang="en-US" sz="2400" b="1" dirty="0">
                <a:solidFill>
                  <a:schemeClr val="bg1"/>
                </a:solidFill>
              </a:rPr>
              <a:t>Ritorno sull'investimento (ROI)</a:t>
            </a:r>
            <a:endParaRPr lang="en-GB" sz="2400" b="1" dirty="0">
              <a:solidFill>
                <a:schemeClr val="bg1"/>
              </a:solidFill>
            </a:endParaRPr>
          </a:p>
        </p:txBody>
      </p:sp>
      <p:sp>
        <p:nvSpPr>
          <p:cNvPr id="17" name="TextBox 16">
            <a:extLst>
              <a:ext uri="{FF2B5EF4-FFF2-40B4-BE49-F238E27FC236}">
                <a16:creationId xmlns:a16="http://schemas.microsoft.com/office/drawing/2014/main" id="{B4A60999-70F3-A3FA-EBEA-20BAB13A6445}"/>
              </a:ext>
            </a:extLst>
          </p:cNvPr>
          <p:cNvSpPr txBox="1"/>
          <p:nvPr/>
        </p:nvSpPr>
        <p:spPr>
          <a:xfrm>
            <a:off x="3722634" y="281339"/>
            <a:ext cx="8012166" cy="4555093"/>
          </a:xfrm>
          <a:prstGeom prst="rect">
            <a:avLst/>
          </a:prstGeom>
          <a:noFill/>
        </p:spPr>
        <p:txBody>
          <a:bodyPr wrap="square" rtlCol="0">
            <a:spAutoFit/>
          </a:bodyPr>
          <a:lstStyle/>
          <a:p>
            <a:pPr>
              <a:spcAft>
                <a:spcPts val="600"/>
              </a:spcAft>
            </a:pPr>
            <a:r>
              <a:rPr lang="en-US" sz="2000" b="1" dirty="0">
                <a:solidFill>
                  <a:srgbClr val="EC7C69"/>
                </a:solidFill>
              </a:rPr>
              <a:t>Ricorda </a:t>
            </a:r>
            <a:r>
              <a:rPr lang="en-US" sz="2000" dirty="0">
                <a:solidFill>
                  <a:srgbClr val="494949"/>
                </a:solidFill>
              </a:rPr>
              <a:t>che il punto di pareggio non tiene conto del rimborso dell'investimento iniziale o dei prestiti: si basa esclusivamente sui costi operativi, anno per anno. </a:t>
            </a:r>
          </a:p>
          <a:p>
            <a:pPr>
              <a:spcAft>
                <a:spcPts val="600"/>
              </a:spcAft>
            </a:pPr>
            <a:endParaRPr lang="en-US" sz="2000" dirty="0">
              <a:solidFill>
                <a:srgbClr val="494949"/>
              </a:solidFill>
            </a:endParaRPr>
          </a:p>
          <a:p>
            <a:pPr>
              <a:spcAft>
                <a:spcPts val="600"/>
              </a:spcAft>
            </a:pPr>
            <a:r>
              <a:rPr lang="en-US" sz="2000" b="1" dirty="0">
                <a:solidFill>
                  <a:srgbClr val="494949"/>
                </a:solidFill>
              </a:rPr>
              <a:t>Per recuperare i costi di avvio </a:t>
            </a:r>
            <a:r>
              <a:rPr lang="en-US" sz="2000" dirty="0">
                <a:solidFill>
                  <a:srgbClr val="494949"/>
                </a:solidFill>
              </a:rPr>
              <a:t>(come i 256.000 euro citati in precedenza), è necessario generare profitti nel tempo o disporre di un flusso di cassa sufficiente per ripagare i debiti contratti per finanziare l'avvio dell'attività.</a:t>
            </a:r>
          </a:p>
          <a:p>
            <a:pPr>
              <a:spcAft>
                <a:spcPts val="600"/>
              </a:spcAft>
            </a:pPr>
            <a:r>
              <a:rPr lang="en-US" sz="2000" dirty="0">
                <a:solidFill>
                  <a:srgbClr val="494949"/>
                </a:solidFill>
              </a:rPr>
              <a:t> </a:t>
            </a:r>
          </a:p>
          <a:p>
            <a:pPr>
              <a:spcAft>
                <a:spcPts val="600"/>
              </a:spcAft>
            </a:pPr>
            <a:r>
              <a:rPr lang="en-US" sz="2000" dirty="0">
                <a:solidFill>
                  <a:srgbClr val="494949"/>
                </a:solidFill>
              </a:rPr>
              <a:t>Una misura del </a:t>
            </a:r>
            <a:r>
              <a:rPr lang="en-US" sz="2000" b="1" dirty="0">
                <a:solidFill>
                  <a:srgbClr val="494949"/>
                </a:solidFill>
              </a:rPr>
              <a:t>rendimento è il ROI (ritorno sull'investimento), </a:t>
            </a:r>
            <a:r>
              <a:rPr lang="en-US" sz="2000" dirty="0">
                <a:solidFill>
                  <a:srgbClr val="494949"/>
                </a:solidFill>
              </a:rPr>
              <a:t>che calcola il profitto rispetto all'investimento iniziale. </a:t>
            </a:r>
          </a:p>
          <a:p>
            <a:pPr>
              <a:spcAft>
                <a:spcPts val="600"/>
              </a:spcAft>
            </a:pPr>
            <a:endParaRPr lang="en-US" sz="2000" dirty="0">
              <a:solidFill>
                <a:srgbClr val="494949"/>
              </a:solidFill>
            </a:endParaRPr>
          </a:p>
          <a:p>
            <a:pPr>
              <a:spcAft>
                <a:spcPts val="600"/>
              </a:spcAft>
            </a:pPr>
            <a:r>
              <a:rPr lang="en-US" sz="2000" b="1" dirty="0">
                <a:solidFill>
                  <a:srgbClr val="E96751"/>
                </a:solidFill>
              </a:rPr>
              <a:t>Ad esempio</a:t>
            </a:r>
            <a:r>
              <a:rPr lang="en-US" sz="2000" dirty="0">
                <a:solidFill>
                  <a:srgbClr val="494949"/>
                </a:solidFill>
              </a:rPr>
              <a:t>, se avete investito 100.000 euro e realizzato un profitto di 10.000 euro nel primo anno, il ROI per quell'anno è del 10%. </a:t>
            </a:r>
          </a:p>
        </p:txBody>
      </p:sp>
      <p:sp>
        <p:nvSpPr>
          <p:cNvPr id="3" name="TextBox 2">
            <a:extLst>
              <a:ext uri="{FF2B5EF4-FFF2-40B4-BE49-F238E27FC236}">
                <a16:creationId xmlns:a16="http://schemas.microsoft.com/office/drawing/2014/main" id="{627A1743-C9C8-F166-8B23-C321B80DD32F}"/>
              </a:ext>
            </a:extLst>
          </p:cNvPr>
          <p:cNvSpPr txBox="1"/>
          <p:nvPr/>
        </p:nvSpPr>
        <p:spPr>
          <a:xfrm>
            <a:off x="593177" y="6277555"/>
            <a:ext cx="6096000" cy="369332"/>
          </a:xfrm>
          <a:prstGeom prst="rect">
            <a:avLst/>
          </a:prstGeom>
          <a:noFill/>
        </p:spPr>
        <p:txBody>
          <a:bodyPr wrap="square">
            <a:spAutoFit/>
          </a:bodyPr>
          <a:lstStyle/>
          <a:p>
            <a:pPr>
              <a:buNone/>
            </a:pPr>
            <a:r>
              <a:rPr lang="en-US" i="0" dirty="0">
                <a:solidFill>
                  <a:srgbClr val="00B0F0"/>
                </a:solidFill>
                <a:effectLst/>
                <a:hlinkClick r:id="rId2">
                  <a:extLst>
                    <a:ext uri="{A12FA001-AC4F-418D-AE19-62706E023703}">
                      <ahyp:hlinkClr xmlns:ahyp="http://schemas.microsoft.com/office/drawing/2018/hyperlinkcolor" val="tx"/>
                    </a:ext>
                  </a:extLst>
                </a:hlinkClick>
              </a:rPr>
              <a:t>Avviare un'attività di glamping: la guida definitiva</a:t>
            </a:r>
            <a:endParaRPr lang="en-US" i="0" dirty="0">
              <a:solidFill>
                <a:srgbClr val="00B0F0"/>
              </a:solidFill>
              <a:effectLst/>
            </a:endParaRPr>
          </a:p>
        </p:txBody>
      </p:sp>
    </p:spTree>
    <p:extLst>
      <p:ext uri="{BB962C8B-B14F-4D97-AF65-F5344CB8AC3E}">
        <p14:creationId xmlns:p14="http://schemas.microsoft.com/office/powerpoint/2010/main" val="415485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6E7C-9B07-64F2-F758-CAAE269A8AE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DD869FD-68DD-1169-4996-8F1B334051C5}"/>
              </a:ext>
            </a:extLst>
          </p:cNvPr>
          <p:cNvSpPr/>
          <p:nvPr/>
        </p:nvSpPr>
        <p:spPr>
          <a:xfrm>
            <a:off x="722179" y="275931"/>
            <a:ext cx="11012621" cy="5822385"/>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D0BACE18-8186-D641-774C-101491A7D97F}"/>
              </a:ext>
            </a:extLst>
          </p:cNvPr>
          <p:cNvSpPr/>
          <p:nvPr/>
        </p:nvSpPr>
        <p:spPr>
          <a:xfrm>
            <a:off x="685112" y="395779"/>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TextBox 12">
            <a:extLst>
              <a:ext uri="{FF2B5EF4-FFF2-40B4-BE49-F238E27FC236}">
                <a16:creationId xmlns:a16="http://schemas.microsoft.com/office/drawing/2014/main" id="{1AA38AC4-6853-ED04-3ED9-9D64B6CCC10E}"/>
              </a:ext>
            </a:extLst>
          </p:cNvPr>
          <p:cNvSpPr txBox="1"/>
          <p:nvPr/>
        </p:nvSpPr>
        <p:spPr>
          <a:xfrm>
            <a:off x="898346" y="719206"/>
            <a:ext cx="2339096" cy="830997"/>
          </a:xfrm>
          <a:prstGeom prst="rect">
            <a:avLst/>
          </a:prstGeom>
          <a:noFill/>
        </p:spPr>
        <p:txBody>
          <a:bodyPr wrap="square" rtlCol="0">
            <a:spAutoFit/>
          </a:bodyPr>
          <a:lstStyle/>
          <a:p>
            <a:pPr lvl="0" algn="ctr"/>
            <a:r>
              <a:rPr lang="en-US" altLang="en-US" sz="2400" b="1" dirty="0">
                <a:solidFill>
                  <a:schemeClr val="bg1"/>
                </a:solidFill>
              </a:rPr>
              <a:t>Ritorno sull'investimento (ROI)</a:t>
            </a:r>
            <a:endParaRPr lang="en-GB" sz="2400" b="1" dirty="0">
              <a:solidFill>
                <a:schemeClr val="bg1"/>
              </a:solidFill>
            </a:endParaRPr>
          </a:p>
        </p:txBody>
      </p:sp>
      <p:sp>
        <p:nvSpPr>
          <p:cNvPr id="17" name="TextBox 16">
            <a:extLst>
              <a:ext uri="{FF2B5EF4-FFF2-40B4-BE49-F238E27FC236}">
                <a16:creationId xmlns:a16="http://schemas.microsoft.com/office/drawing/2014/main" id="{82A99669-4BF2-4ACE-F36D-74AC7260AB6E}"/>
              </a:ext>
            </a:extLst>
          </p:cNvPr>
          <p:cNvSpPr txBox="1"/>
          <p:nvPr/>
        </p:nvSpPr>
        <p:spPr>
          <a:xfrm>
            <a:off x="3722634" y="281339"/>
            <a:ext cx="7124660" cy="3647152"/>
          </a:xfrm>
          <a:prstGeom prst="rect">
            <a:avLst/>
          </a:prstGeom>
          <a:noFill/>
        </p:spPr>
        <p:txBody>
          <a:bodyPr wrap="square" rtlCol="0">
            <a:spAutoFit/>
          </a:bodyPr>
          <a:lstStyle/>
          <a:p>
            <a:pPr>
              <a:spcAft>
                <a:spcPts val="600"/>
              </a:spcAft>
            </a:pPr>
            <a:endParaRPr lang="en-US" sz="2400" dirty="0">
              <a:solidFill>
                <a:srgbClr val="494949"/>
              </a:solidFill>
            </a:endParaRPr>
          </a:p>
          <a:p>
            <a:pPr>
              <a:spcAft>
                <a:spcPts val="600"/>
              </a:spcAft>
            </a:pPr>
            <a:r>
              <a:rPr lang="en-US" sz="2400" b="1" dirty="0">
                <a:solidFill>
                  <a:srgbClr val="494949"/>
                </a:solidFill>
              </a:rPr>
              <a:t>Il glamping di fascia alta </a:t>
            </a:r>
            <a:r>
              <a:rPr lang="en-US" sz="2400" dirty="0">
                <a:solidFill>
                  <a:srgbClr val="494949"/>
                </a:solidFill>
              </a:rPr>
              <a:t>può talvolta garantire un rapido ritorno sull'investimento: secondo un'analisi, anche una tenda safari lodge relativamente costosa potrebbe </a:t>
            </a:r>
            <a:r>
              <a:rPr lang="en-US" sz="2400" i="1" dirty="0">
                <a:solidFill>
                  <a:srgbClr val="494949"/>
                </a:solidFill>
              </a:rPr>
              <a:t>ripagarsi in poche stagioni </a:t>
            </a:r>
            <a:r>
              <a:rPr lang="en-US" sz="2400" dirty="0">
                <a:solidFill>
                  <a:srgbClr val="494949"/>
                </a:solidFill>
              </a:rPr>
              <a:t>se l'occupazione e le tariffe sono elevate, mentre strutture più semplici possono recuperare l'investimento già nel primo anno.</a:t>
            </a:r>
          </a:p>
          <a:p>
            <a:pPr>
              <a:spcAft>
                <a:spcPts val="600"/>
              </a:spcAft>
            </a:pPr>
            <a:endParaRPr lang="en-US" sz="2400" dirty="0">
              <a:solidFill>
                <a:srgbClr val="494949"/>
              </a:solidFill>
            </a:endParaRPr>
          </a:p>
          <a:p>
            <a:pPr>
              <a:spcAft>
                <a:spcPts val="600"/>
              </a:spcAft>
            </a:pPr>
            <a:r>
              <a:rPr lang="en-US" sz="2400" dirty="0">
                <a:solidFill>
                  <a:srgbClr val="494949"/>
                </a:solidFill>
              </a:rPr>
              <a:t>Ma come principiante, concentrati prima di tutto sul raggiungimento del pareggio e poi sul miglioramento costante.</a:t>
            </a:r>
          </a:p>
        </p:txBody>
      </p:sp>
      <p:sp>
        <p:nvSpPr>
          <p:cNvPr id="3" name="TextBox 2">
            <a:extLst>
              <a:ext uri="{FF2B5EF4-FFF2-40B4-BE49-F238E27FC236}">
                <a16:creationId xmlns:a16="http://schemas.microsoft.com/office/drawing/2014/main" id="{B761227E-CAE2-DF3B-CDE2-D01ACB47672C}"/>
              </a:ext>
            </a:extLst>
          </p:cNvPr>
          <p:cNvSpPr txBox="1"/>
          <p:nvPr/>
        </p:nvSpPr>
        <p:spPr>
          <a:xfrm>
            <a:off x="593177" y="6277555"/>
            <a:ext cx="6096000" cy="369332"/>
          </a:xfrm>
          <a:prstGeom prst="rect">
            <a:avLst/>
          </a:prstGeom>
          <a:noFill/>
        </p:spPr>
        <p:txBody>
          <a:bodyPr wrap="square">
            <a:spAutoFit/>
          </a:bodyPr>
          <a:lstStyle/>
          <a:p>
            <a:pPr>
              <a:buNone/>
            </a:pPr>
            <a:r>
              <a:rPr lang="en-US" i="0" dirty="0">
                <a:solidFill>
                  <a:srgbClr val="00B0F0"/>
                </a:solidFill>
                <a:effectLst/>
                <a:hlinkClick r:id="rId2">
                  <a:extLst>
                    <a:ext uri="{A12FA001-AC4F-418D-AE19-62706E023703}">
                      <ahyp:hlinkClr xmlns:ahyp="http://schemas.microsoft.com/office/drawing/2018/hyperlinkcolor" val="tx"/>
                    </a:ext>
                  </a:extLst>
                </a:hlinkClick>
              </a:rPr>
              <a:t>Avviare un'attività di glamping: la guida definitiva</a:t>
            </a:r>
            <a:endParaRPr lang="en-US" i="0" dirty="0">
              <a:solidFill>
                <a:srgbClr val="00B0F0"/>
              </a:solidFill>
              <a:effectLst/>
            </a:endParaRPr>
          </a:p>
        </p:txBody>
      </p:sp>
    </p:spTree>
    <p:extLst>
      <p:ext uri="{BB962C8B-B14F-4D97-AF65-F5344CB8AC3E}">
        <p14:creationId xmlns:p14="http://schemas.microsoft.com/office/powerpoint/2010/main" val="19917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B61D6-A35F-4D8E-4AE8-7EA389AE453F}"/>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B110B2B-0FBD-2958-F984-38ECA4BD53A9}"/>
              </a:ext>
            </a:extLst>
          </p:cNvPr>
          <p:cNvSpPr/>
          <p:nvPr/>
        </p:nvSpPr>
        <p:spPr>
          <a:xfrm>
            <a:off x="4041756" y="3314700"/>
            <a:ext cx="7817046" cy="3286126"/>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8E033332-EC82-0DD6-14BA-B60A4B6D107D}"/>
              </a:ext>
            </a:extLst>
          </p:cNvPr>
          <p:cNvSpPr>
            <a:spLocks noGrp="1"/>
          </p:cNvSpPr>
          <p:nvPr>
            <p:ph type="body" sz="quarter" idx="16"/>
          </p:nvPr>
        </p:nvSpPr>
        <p:spPr>
          <a:xfrm>
            <a:off x="4443301" y="186544"/>
            <a:ext cx="7221426" cy="803654"/>
          </a:xfrm>
        </p:spPr>
        <p:txBody>
          <a:bodyPr/>
          <a:lstStyle/>
          <a:p>
            <a:r>
              <a:rPr lang="en-IE" dirty="0"/>
              <a:t>Calcolare il tasso di occupazione</a:t>
            </a:r>
            <a:endParaRPr lang="en-IE" sz="2400" b="0" i="1" dirty="0">
              <a:solidFill>
                <a:srgbClr val="E96751"/>
              </a:solidFill>
            </a:endParaRPr>
          </a:p>
        </p:txBody>
      </p:sp>
      <p:sp>
        <p:nvSpPr>
          <p:cNvPr id="7" name="Text Placeholder 6">
            <a:extLst>
              <a:ext uri="{FF2B5EF4-FFF2-40B4-BE49-F238E27FC236}">
                <a16:creationId xmlns:a16="http://schemas.microsoft.com/office/drawing/2014/main" id="{66147393-0BF8-34B5-E396-26A2EFED047C}"/>
              </a:ext>
            </a:extLst>
          </p:cNvPr>
          <p:cNvSpPr>
            <a:spLocks noGrp="1"/>
          </p:cNvSpPr>
          <p:nvPr>
            <p:ph type="body" sz="quarter" idx="21"/>
          </p:nvPr>
        </p:nvSpPr>
        <p:spPr>
          <a:xfrm>
            <a:off x="4443301" y="696052"/>
            <a:ext cx="7301024" cy="4530541"/>
          </a:xfrm>
        </p:spPr>
        <p:txBody>
          <a:bodyPr/>
          <a:lstStyle/>
          <a:p>
            <a:pPr>
              <a:spcAft>
                <a:spcPts val="600"/>
              </a:spcAft>
            </a:pPr>
            <a:r>
              <a:rPr lang="en-IE" sz="2000" dirty="0"/>
              <a:t>Con le notti di pareggio (dall'opzione A o B) e le notti disponibili, è possibile calcolare il </a:t>
            </a:r>
            <a:r>
              <a:rPr lang="en-IE" sz="2000" b="1" dirty="0"/>
              <a:t>tasso di occupazione necessario per raggiungere il pareggio</a:t>
            </a:r>
            <a:r>
              <a:rPr lang="en-IE" sz="2000" dirty="0"/>
              <a:t>. </a:t>
            </a:r>
            <a:r>
              <a:rPr lang="en-US" sz="2000" dirty="0"/>
              <a:t>Il tasso di occupazione è semplicemente la percentuale di notti disponibili che sono state </a:t>
            </a:r>
            <a:r>
              <a:rPr lang="en-IE" sz="2000" dirty="0"/>
              <a:t>prenotate (occupate). </a:t>
            </a:r>
          </a:p>
          <a:p>
            <a:pPr>
              <a:spcAft>
                <a:spcPts val="600"/>
              </a:spcAft>
            </a:pPr>
            <a:r>
              <a:rPr lang="en-IE" sz="2000" b="1" dirty="0">
                <a:solidFill>
                  <a:srgbClr val="E96751"/>
                </a:solidFill>
              </a:rPr>
              <a:t>Formula: </a:t>
            </a:r>
            <a:r>
              <a:rPr lang="en-IE" sz="2000" b="1" dirty="0">
                <a:solidFill>
                  <a:srgbClr val="595959"/>
                </a:solidFill>
              </a:rPr>
              <a:t>tasso di occupazione = (notti prenotate ÷ notti disponibili) × 100</a:t>
            </a:r>
            <a:r>
              <a:rPr lang="en-IE" sz="2000" dirty="0">
                <a:solidFill>
                  <a:srgbClr val="595959"/>
                </a:solidFill>
              </a:rPr>
              <a:t>%. In questo caso, utilizza le notti di pareggio come "notti prenotate" necessarie. </a:t>
            </a:r>
          </a:p>
          <a:p>
            <a:pPr>
              <a:spcAft>
                <a:spcPts val="600"/>
              </a:spcAft>
            </a:pPr>
            <a:endParaRPr lang="en-IE" sz="900" b="1" i="1" dirty="0">
              <a:solidFill>
                <a:schemeClr val="bg1"/>
              </a:solidFill>
            </a:endParaRPr>
          </a:p>
          <a:p>
            <a:pPr>
              <a:spcAft>
                <a:spcPts val="600"/>
              </a:spcAft>
            </a:pPr>
            <a:r>
              <a:rPr lang="en-IE" sz="2400" b="1" i="1" dirty="0">
                <a:solidFill>
                  <a:schemeClr val="bg1"/>
                </a:solidFill>
              </a:rPr>
              <a:t>Esempio: </a:t>
            </a:r>
            <a:r>
              <a:rPr lang="en-IE" sz="2000" i="1" dirty="0">
                <a:solidFill>
                  <a:schemeClr val="bg1"/>
                </a:solidFill>
              </a:rPr>
              <a:t>continuando con l'esempio dell'opzione B: pareggio 196 notti. Se hai 365 notti disponibili, l'occupazione richiesta è 196/365 =</a:t>
            </a:r>
            <a:r>
              <a:rPr lang="en-IE" sz="2000" b="1" i="1" dirty="0">
                <a:solidFill>
                  <a:schemeClr val="bg1"/>
                </a:solidFill>
              </a:rPr>
              <a:t> 54</a:t>
            </a:r>
            <a:r>
              <a:rPr lang="en-IE" sz="2000" i="1" dirty="0">
                <a:solidFill>
                  <a:schemeClr val="bg1"/>
                </a:solidFill>
              </a:rPr>
              <a:t>%. </a:t>
            </a:r>
          </a:p>
          <a:p>
            <a:pPr>
              <a:spcAft>
                <a:spcPts val="600"/>
              </a:spcAft>
            </a:pPr>
            <a:r>
              <a:rPr lang="en-IE" sz="2000" i="1" dirty="0">
                <a:solidFill>
                  <a:schemeClr val="bg1"/>
                </a:solidFill>
              </a:rPr>
              <a:t>Se </a:t>
            </a:r>
            <a:r>
              <a:rPr lang="en-US" sz="2000" i="1" dirty="0">
                <a:solidFill>
                  <a:schemeClr val="bg1"/>
                </a:solidFill>
              </a:rPr>
              <a:t>aveste solo 320 notti disponibili (a causa di chiusure), allora sarebbe </a:t>
            </a:r>
            <a:r>
              <a:rPr lang="en-IE" sz="2000" i="1" dirty="0">
                <a:solidFill>
                  <a:schemeClr val="bg1"/>
                </a:solidFill>
              </a:rPr>
              <a:t>necessaria</a:t>
            </a:r>
            <a:r>
              <a:rPr lang="en-US" sz="2000" i="1" dirty="0">
                <a:solidFill>
                  <a:schemeClr val="bg1"/>
                </a:solidFill>
              </a:rPr>
              <a:t> un'occupazione del 196/320 = 61</a:t>
            </a:r>
            <a:r>
              <a:rPr lang="en-IE" sz="2000" i="1" dirty="0">
                <a:solidFill>
                  <a:schemeClr val="bg1"/>
                </a:solidFill>
              </a:rPr>
              <a:t>%.</a:t>
            </a:r>
            <a:r>
              <a:rPr lang="en-IE" sz="2000" dirty="0">
                <a:solidFill>
                  <a:schemeClr val="bg1"/>
                </a:solidFill>
              </a:rPr>
              <a:t> </a:t>
            </a:r>
          </a:p>
          <a:p>
            <a:pPr>
              <a:spcAft>
                <a:spcPts val="600"/>
              </a:spcAft>
            </a:pPr>
            <a:r>
              <a:rPr lang="en-IE" sz="2000" dirty="0">
                <a:solidFill>
                  <a:schemeClr val="bg1"/>
                </a:solidFill>
              </a:rPr>
              <a:t>Questo numero indica quanto deve essere intenso il vostro tasso di prenotazione. </a:t>
            </a:r>
            <a:r>
              <a:rPr lang="en-IE" sz="2000" b="1" dirty="0">
                <a:solidFill>
                  <a:schemeClr val="bg1"/>
                </a:solidFill>
              </a:rPr>
              <a:t>Un'occupazione</a:t>
            </a:r>
            <a:r>
              <a:rPr lang="en-IE" sz="2000" dirty="0">
                <a:solidFill>
                  <a:schemeClr val="bg1"/>
                </a:solidFill>
              </a:rPr>
              <a:t> richiesta </a:t>
            </a:r>
            <a:r>
              <a:rPr lang="en-IE" sz="2000" b="1" dirty="0">
                <a:solidFill>
                  <a:schemeClr val="bg1"/>
                </a:solidFill>
              </a:rPr>
              <a:t>del 60% </a:t>
            </a:r>
            <a:r>
              <a:rPr lang="en-IE" sz="2000" dirty="0">
                <a:solidFill>
                  <a:schemeClr val="bg1"/>
                </a:solidFill>
              </a:rPr>
              <a:t>per raggiungere il pareggio significa che dovete riempire </a:t>
            </a:r>
            <a:r>
              <a:rPr lang="en-IE" sz="2000" b="1" dirty="0">
                <a:solidFill>
                  <a:schemeClr val="bg1"/>
                </a:solidFill>
              </a:rPr>
              <a:t>in media </a:t>
            </a:r>
            <a:r>
              <a:rPr lang="en-IE" sz="2000" dirty="0">
                <a:solidFill>
                  <a:schemeClr val="bg1"/>
                </a:solidFill>
              </a:rPr>
              <a:t>poco più </a:t>
            </a:r>
            <a:r>
              <a:rPr lang="en-IE" sz="2000" b="1" dirty="0">
                <a:solidFill>
                  <a:schemeClr val="bg1"/>
                </a:solidFill>
              </a:rPr>
              <a:t>della metà di tutte le notti disponibili. </a:t>
            </a:r>
          </a:p>
        </p:txBody>
      </p:sp>
      <p:sp>
        <p:nvSpPr>
          <p:cNvPr id="5" name="Text Placeholder 4">
            <a:extLst>
              <a:ext uri="{FF2B5EF4-FFF2-40B4-BE49-F238E27FC236}">
                <a16:creationId xmlns:a16="http://schemas.microsoft.com/office/drawing/2014/main" id="{54ACCBCD-421F-6D60-1609-545FF24FBD15}"/>
              </a:ext>
            </a:extLst>
          </p:cNvPr>
          <p:cNvSpPr>
            <a:spLocks noGrp="1"/>
          </p:cNvSpPr>
          <p:nvPr>
            <p:ph type="body" sz="quarter" idx="18"/>
          </p:nvPr>
        </p:nvSpPr>
        <p:spPr>
          <a:xfrm>
            <a:off x="98083" y="1904414"/>
            <a:ext cx="3562527" cy="1049221"/>
          </a:xfrm>
        </p:spPr>
        <p:txBody>
          <a:bodyPr/>
          <a:lstStyle/>
          <a:p>
            <a:r>
              <a:rPr lang="en-US" b="0" dirty="0"/>
              <a:t>Calcola il tasso di occupazione necessario per raggiungere il pareggio</a:t>
            </a:r>
            <a:endParaRPr lang="en-IE" b="0" dirty="0"/>
          </a:p>
        </p:txBody>
      </p:sp>
      <p:sp>
        <p:nvSpPr>
          <p:cNvPr id="2" name="Text Placeholder 5">
            <a:extLst>
              <a:ext uri="{FF2B5EF4-FFF2-40B4-BE49-F238E27FC236}">
                <a16:creationId xmlns:a16="http://schemas.microsoft.com/office/drawing/2014/main" id="{A8BEC3CA-3BC9-937B-7AC3-B58D2E342399}"/>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Tasso di occupazione</a:t>
            </a:r>
          </a:p>
          <a:p>
            <a:endParaRPr lang="en-IE" dirty="0"/>
          </a:p>
        </p:txBody>
      </p:sp>
      <p:sp>
        <p:nvSpPr>
          <p:cNvPr id="6" name="TextBox 5">
            <a:extLst>
              <a:ext uri="{FF2B5EF4-FFF2-40B4-BE49-F238E27FC236}">
                <a16:creationId xmlns:a16="http://schemas.microsoft.com/office/drawing/2014/main" id="{64777F72-5BB8-B644-1569-98FA631DBA9B}"/>
              </a:ext>
            </a:extLst>
          </p:cNvPr>
          <p:cNvSpPr txBox="1"/>
          <p:nvPr/>
        </p:nvSpPr>
        <p:spPr>
          <a:xfrm>
            <a:off x="333198" y="4058721"/>
            <a:ext cx="6096000" cy="369332"/>
          </a:xfrm>
          <a:prstGeom prst="rect">
            <a:avLst/>
          </a:prstGeom>
          <a:noFill/>
        </p:spPr>
        <p:txBody>
          <a:bodyPr wrap="square">
            <a:spAutoFit/>
          </a:bodyPr>
          <a:lstStyle/>
          <a:p>
            <a:pPr algn="l">
              <a:spcBef>
                <a:spcPts val="2250"/>
              </a:spcBef>
              <a:spcAft>
                <a:spcPts val="1500"/>
              </a:spcAft>
              <a:buNone/>
            </a:pPr>
            <a:r>
              <a:rPr lang="en-IE" b="0" i="0" dirty="0">
                <a:solidFill>
                  <a:srgbClr val="00B0F0"/>
                </a:solidFill>
                <a:effectLst/>
                <a:latin typeface="Riposte"/>
                <a:hlinkClick r:id="rId2">
                  <a:extLst>
                    <a:ext uri="{A12FA001-AC4F-418D-AE19-62706E023703}">
                      <ahyp:hlinkClr xmlns:ahyp="http://schemas.microsoft.com/office/drawing/2018/hyperlinkcolor" val="tx"/>
                    </a:ext>
                  </a:extLst>
                </a:hlinkClick>
              </a:rPr>
              <a:t>Formula del tasso di occupazione</a:t>
            </a:r>
            <a:endParaRPr lang="en-IE" b="0" i="0" dirty="0">
              <a:solidFill>
                <a:srgbClr val="00B0F0"/>
              </a:solidFill>
              <a:effectLst/>
              <a:latin typeface="Riposte"/>
            </a:endParaRPr>
          </a:p>
        </p:txBody>
      </p:sp>
      <p:grpSp>
        <p:nvGrpSpPr>
          <p:cNvPr id="3" name="Group 2">
            <a:extLst>
              <a:ext uri="{FF2B5EF4-FFF2-40B4-BE49-F238E27FC236}">
                <a16:creationId xmlns:a16="http://schemas.microsoft.com/office/drawing/2014/main" id="{4008CE71-1066-C897-2C04-9D48BC5AE678}"/>
              </a:ext>
            </a:extLst>
          </p:cNvPr>
          <p:cNvGrpSpPr/>
          <p:nvPr/>
        </p:nvGrpSpPr>
        <p:grpSpPr>
          <a:xfrm>
            <a:off x="10920313" y="156057"/>
            <a:ext cx="1081945" cy="1011723"/>
            <a:chOff x="1016000" y="1137920"/>
            <a:chExt cx="1016000" cy="1016000"/>
          </a:xfrm>
        </p:grpSpPr>
        <p:sp>
          <p:nvSpPr>
            <p:cNvPr id="8" name="Oval 7">
              <a:extLst>
                <a:ext uri="{FF2B5EF4-FFF2-40B4-BE49-F238E27FC236}">
                  <a16:creationId xmlns:a16="http://schemas.microsoft.com/office/drawing/2014/main" id="{7CE72531-F84D-31C1-D661-2D9BC45DEEAA}"/>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5E1D6F7B-4EB9-AE01-ACC3-931859423138}"/>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21</a:t>
              </a:r>
            </a:p>
          </p:txBody>
        </p:sp>
      </p:grpSp>
    </p:spTree>
    <p:extLst>
      <p:ext uri="{BB962C8B-B14F-4D97-AF65-F5344CB8AC3E}">
        <p14:creationId xmlns:p14="http://schemas.microsoft.com/office/powerpoint/2010/main" val="4195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AD752475-2ED9-3B99-6303-648C08D6231E}"/>
              </a:ext>
            </a:extLst>
          </p:cNvPr>
          <p:cNvPicPr>
            <a:picLocks noChangeAspect="1"/>
          </p:cNvPicPr>
          <p:nvPr/>
        </p:nvPicPr>
        <p:blipFill rotWithShape="1">
          <a:blip r:embed="rId2"/>
          <a:srcRect l="10395" r="10395"/>
          <a:stretch/>
        </p:blipFill>
        <p:spPr>
          <a:xfrm>
            <a:off x="553074" y="6"/>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p:spPr>
      </p:pic>
      <p:sp>
        <p:nvSpPr>
          <p:cNvPr id="24" name="Text Placeholder 15">
            <a:extLst>
              <a:ext uri="{FF2B5EF4-FFF2-40B4-BE49-F238E27FC236}">
                <a16:creationId xmlns:a16="http://schemas.microsoft.com/office/drawing/2014/main" id="{CCDA8CD5-17FC-E52F-DB16-300EF1CCD847}"/>
              </a:ext>
            </a:extLst>
          </p:cNvPr>
          <p:cNvSpPr txBox="1">
            <a:spLocks/>
          </p:cNvSpPr>
          <p:nvPr/>
        </p:nvSpPr>
        <p:spPr>
          <a:xfrm rot="16200000">
            <a:off x="1731296" y="1271829"/>
            <a:ext cx="2953721" cy="452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Crediti</a:t>
            </a:r>
            <a:r>
              <a:rPr lang="en-GB" dirty="0"/>
              <a:t> </a:t>
            </a:r>
            <a:r>
              <a:rPr lang="en-GB" dirty="0" err="1"/>
              <a:t>tografici</a:t>
            </a:r>
            <a:r>
              <a:rPr lang="en-GB" dirty="0"/>
              <a:t>:</a:t>
            </a:r>
          </a:p>
          <a:p>
            <a:endParaRPr lang="en-GB" b="1" dirty="0"/>
          </a:p>
        </p:txBody>
      </p:sp>
      <p:sp>
        <p:nvSpPr>
          <p:cNvPr id="25" name="object 3">
            <a:extLst>
              <a:ext uri="{FF2B5EF4-FFF2-40B4-BE49-F238E27FC236}">
                <a16:creationId xmlns:a16="http://schemas.microsoft.com/office/drawing/2014/main" id="{3B5EAE3A-A170-0532-EE42-18941CFA72B0}"/>
              </a:ext>
            </a:extLst>
          </p:cNvPr>
          <p:cNvSpPr/>
          <p:nvPr/>
        </p:nvSpPr>
        <p:spPr>
          <a:xfrm rot="16200000">
            <a:off x="1716191"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r>
              <a:rPr lang="en-GB" dirty="0" err="1">
                <a:solidFill>
                  <a:schemeClr val="bg1"/>
                </a:solidFill>
              </a:rPr>
              <a:t>Natur </a:t>
            </a:r>
            <a:r>
              <a:rPr lang="en-GB" dirty="0">
                <a:solidFill>
                  <a:schemeClr val="bg1"/>
                </a:solidFill>
              </a:rPr>
              <a:t>Air Suite, Italia</a:t>
            </a:r>
            <a:endParaRPr dirty="0">
              <a:solidFill>
                <a:schemeClr val="bg1"/>
              </a:solidFill>
            </a:endParaRPr>
          </a:p>
        </p:txBody>
      </p:sp>
      <p:sp>
        <p:nvSpPr>
          <p:cNvPr id="26" name="Text Placeholder 32">
            <a:extLst>
              <a:ext uri="{FF2B5EF4-FFF2-40B4-BE49-F238E27FC236}">
                <a16:creationId xmlns:a16="http://schemas.microsoft.com/office/drawing/2014/main" id="{17D09387-393C-2361-F92B-28E3234FE9D4}"/>
              </a:ext>
            </a:extLst>
          </p:cNvPr>
          <p:cNvSpPr txBox="1">
            <a:spLocks/>
          </p:cNvSpPr>
          <p:nvPr/>
        </p:nvSpPr>
        <p:spPr>
          <a:xfrm>
            <a:off x="571579" y="4256509"/>
            <a:ext cx="2636194" cy="1399756"/>
          </a:xfrm>
          <a:prstGeom prst="rect">
            <a:avLst/>
          </a:prstGeom>
        </p:spPr>
        <p:txBody>
          <a:bodyPr anchor="t">
            <a:noAutofit/>
          </a:bodyPr>
          <a:lstStyle>
            <a:lvl1pPr marL="0" indent="0" algn="l" defTabSz="914400" rtl="0" eaLnBrk="1" latinLnBrk="0" hangingPunct="1">
              <a:lnSpc>
                <a:spcPts val="1220"/>
              </a:lnSpc>
              <a:spcBef>
                <a:spcPts val="0"/>
              </a:spcBef>
              <a:buFont typeface="Arial" panose="020B0604020202020204" pitchFamily="34" charset="0"/>
              <a:buNone/>
              <a:defRPr lang="en-US" sz="2000" b="1" kern="1200" dirty="0">
                <a:solidFill>
                  <a:schemeClr val="bg1">
                    <a:lumMod val="95000"/>
                  </a:schemeClr>
                </a:solidFill>
                <a:latin typeface="+mn-lt"/>
                <a:ea typeface="+mn-ea"/>
                <a:cs typeface="+mn-cs"/>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sz="2400" b="0" dirty="0">
                <a:solidFill>
                  <a:schemeClr val="bg1"/>
                </a:solidFill>
              </a:rPr>
              <a:t>Trova il tuo punto di pareggio e il tuo tasso di occupazione</a:t>
            </a:r>
          </a:p>
          <a:p>
            <a:pPr algn="ctr">
              <a:lnSpc>
                <a:spcPct val="100000"/>
              </a:lnSpc>
              <a:spcAft>
                <a:spcPts val="600"/>
              </a:spcAft>
            </a:pPr>
            <a:endParaRPr lang="en-US" sz="2400" b="0" dirty="0">
              <a:solidFill>
                <a:schemeClr val="bg1"/>
              </a:solidFill>
            </a:endParaRPr>
          </a:p>
        </p:txBody>
      </p:sp>
      <p:cxnSp>
        <p:nvCxnSpPr>
          <p:cNvPr id="28" name="Straight Connector 27">
            <a:extLst>
              <a:ext uri="{FF2B5EF4-FFF2-40B4-BE49-F238E27FC236}">
                <a16:creationId xmlns:a16="http://schemas.microsoft.com/office/drawing/2014/main" id="{076C901A-F69A-AE5A-54B9-7A53B209BE9A}"/>
              </a:ext>
            </a:extLst>
          </p:cNvPr>
          <p:cNvCxnSpPr>
            <a:cxnSpLocks/>
          </p:cNvCxnSpPr>
          <p:nvPr/>
        </p:nvCxnSpPr>
        <p:spPr>
          <a:xfrm flipV="1">
            <a:off x="556077" y="4153574"/>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32">
            <a:extLst>
              <a:ext uri="{FF2B5EF4-FFF2-40B4-BE49-F238E27FC236}">
                <a16:creationId xmlns:a16="http://schemas.microsoft.com/office/drawing/2014/main" id="{C6C28906-4D2F-4F95-B586-A1418EB02DD2}"/>
              </a:ext>
            </a:extLst>
          </p:cNvPr>
          <p:cNvSpPr txBox="1">
            <a:spLocks/>
          </p:cNvSpPr>
          <p:nvPr/>
        </p:nvSpPr>
        <p:spPr>
          <a:xfrm>
            <a:off x="1060216" y="3834129"/>
            <a:ext cx="2274653"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Sezione 6</a:t>
            </a:r>
          </a:p>
        </p:txBody>
      </p:sp>
      <p:sp>
        <p:nvSpPr>
          <p:cNvPr id="31" name="Text Placeholder 16">
            <a:extLst>
              <a:ext uri="{FF2B5EF4-FFF2-40B4-BE49-F238E27FC236}">
                <a16:creationId xmlns:a16="http://schemas.microsoft.com/office/drawing/2014/main" id="{B706B143-FF91-45F2-3DB5-200B579656D8}"/>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E96751"/>
                </a:solidFill>
              </a:rPr>
              <a:t>INDICE</a:t>
            </a:r>
          </a:p>
        </p:txBody>
      </p:sp>
      <p:sp>
        <p:nvSpPr>
          <p:cNvPr id="32" name="Freeform 28">
            <a:extLst>
              <a:ext uri="{FF2B5EF4-FFF2-40B4-BE49-F238E27FC236}">
                <a16:creationId xmlns:a16="http://schemas.microsoft.com/office/drawing/2014/main" id="{C6A48667-A78C-7FC2-82B1-1E3BA244921F}"/>
              </a:ext>
            </a:extLst>
          </p:cNvPr>
          <p:cNvSpPr/>
          <p:nvPr/>
        </p:nvSpPr>
        <p:spPr>
          <a:xfrm>
            <a:off x="-15515" y="175448"/>
            <a:ext cx="11643661" cy="111542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Text Placeholder 16">
            <a:extLst>
              <a:ext uri="{FF2B5EF4-FFF2-40B4-BE49-F238E27FC236}">
                <a16:creationId xmlns:a16="http://schemas.microsoft.com/office/drawing/2014/main" id="{FDF31BC8-015B-B697-C570-31DEF8C43F46}"/>
              </a:ext>
            </a:extLst>
          </p:cNvPr>
          <p:cNvSpPr txBox="1">
            <a:spLocks/>
          </p:cNvSpPr>
          <p:nvPr/>
        </p:nvSpPr>
        <p:spPr>
          <a:xfrm>
            <a:off x="448808" y="158322"/>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Modulo 8 </a:t>
            </a:r>
            <a:r>
              <a:rPr lang="en-US" dirty="0">
                <a:solidFill>
                  <a:schemeClr val="bg1"/>
                </a:solidFill>
              </a:rPr>
              <a:t>Gettare le basi finanziarie per un'attività ricettiva redditizia</a:t>
            </a:r>
            <a:endParaRPr lang="en-GB" dirty="0">
              <a:solidFill>
                <a:schemeClr val="bg1"/>
              </a:solidFill>
            </a:endParaRPr>
          </a:p>
        </p:txBody>
      </p:sp>
    </p:spTree>
    <p:extLst>
      <p:ext uri="{BB962C8B-B14F-4D97-AF65-F5344CB8AC3E}">
        <p14:creationId xmlns:p14="http://schemas.microsoft.com/office/powerpoint/2010/main" val="1062693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3E5D-0D79-A9A3-ED92-69EA04E2AB7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F43494F-AA0C-FA4B-9A15-5A78009A508E}"/>
              </a:ext>
            </a:extLst>
          </p:cNvPr>
          <p:cNvSpPr>
            <a:spLocks noGrp="1"/>
          </p:cNvSpPr>
          <p:nvPr>
            <p:ph type="body" sz="quarter" idx="16"/>
          </p:nvPr>
        </p:nvSpPr>
        <p:spPr>
          <a:xfrm>
            <a:off x="4443301" y="186544"/>
            <a:ext cx="7221426" cy="803654"/>
          </a:xfrm>
        </p:spPr>
        <p:txBody>
          <a:bodyPr/>
          <a:lstStyle/>
          <a:p>
            <a:r>
              <a:rPr lang="en-IE" dirty="0"/>
              <a:t>Calcolare il tasso di occupazione</a:t>
            </a:r>
            <a:endParaRPr lang="en-IE" sz="2400" b="0" i="1" dirty="0">
              <a:solidFill>
                <a:srgbClr val="E96751"/>
              </a:solidFill>
            </a:endParaRPr>
          </a:p>
        </p:txBody>
      </p:sp>
      <p:sp>
        <p:nvSpPr>
          <p:cNvPr id="7" name="Text Placeholder 6">
            <a:extLst>
              <a:ext uri="{FF2B5EF4-FFF2-40B4-BE49-F238E27FC236}">
                <a16:creationId xmlns:a16="http://schemas.microsoft.com/office/drawing/2014/main" id="{16C80025-D4B6-8371-FD9D-D24C838D7747}"/>
              </a:ext>
            </a:extLst>
          </p:cNvPr>
          <p:cNvSpPr>
            <a:spLocks noGrp="1"/>
          </p:cNvSpPr>
          <p:nvPr>
            <p:ph type="body" sz="quarter" idx="21"/>
          </p:nvPr>
        </p:nvSpPr>
        <p:spPr>
          <a:xfrm>
            <a:off x="4443301" y="886865"/>
            <a:ext cx="7348649" cy="4530541"/>
          </a:xfrm>
        </p:spPr>
        <p:txBody>
          <a:bodyPr/>
          <a:lstStyle/>
          <a:p>
            <a:pPr>
              <a:spcAft>
                <a:spcPts val="600"/>
              </a:spcAft>
            </a:pPr>
            <a:r>
              <a:rPr lang="en-IE" sz="2000" b="1" dirty="0"/>
              <a:t>Contesto del settore: </a:t>
            </a:r>
            <a:r>
              <a:rPr lang="en-IE" sz="2000" dirty="0"/>
              <a:t>un </a:t>
            </a:r>
            <a:r>
              <a:rPr lang="en-US" sz="2000" dirty="0"/>
              <a:t>tasso</a:t>
            </a:r>
            <a:r>
              <a:rPr lang="en-IE" sz="2000" dirty="0"/>
              <a:t> di occupazione del 50-60% </a:t>
            </a:r>
            <a:r>
              <a:rPr lang="en-US" sz="2000" dirty="0"/>
              <a:t>potrebbe essere facilmente raggiungibile in una zona popolare, mentre un tasso dell'80% o superiore </a:t>
            </a:r>
            <a:r>
              <a:rPr lang="en-IE" sz="2000" dirty="0"/>
              <a:t>potrebbe essere un campanello d'allarme. </a:t>
            </a:r>
          </a:p>
          <a:p>
            <a:pPr>
              <a:spcAft>
                <a:spcPts val="600"/>
              </a:spcAft>
            </a:pPr>
            <a:endParaRPr lang="en-IE" sz="2000" dirty="0"/>
          </a:p>
          <a:p>
            <a:pPr marL="342900" indent="-342900">
              <a:spcAft>
                <a:spcPts val="600"/>
              </a:spcAft>
              <a:buFont typeface="Wingdings" panose="05000000000000000000" pitchFamily="2" charset="2"/>
              <a:buChar char="Ø"/>
            </a:pPr>
            <a:r>
              <a:rPr lang="en-IE" sz="2000" b="1" i="1" dirty="0">
                <a:solidFill>
                  <a:srgbClr val="E96751"/>
                </a:solidFill>
              </a:rPr>
              <a:t>Ad esempio, </a:t>
            </a:r>
            <a:r>
              <a:rPr lang="en-IE" sz="2000" i="1" dirty="0"/>
              <a:t>se dai tuoi calcoli risulta che per raggiungere il pareggio è necessario un tasso di occupazione dell'80% durante tutto l'anno, si tratta di un valore piuttosto elevato per una nuova attività: ciò potrebbe spingerti a ridurre i costi o ad aumentare i prezzi per abbassare il requisito di occupazione necessario per raggiungere il pareggio.</a:t>
            </a:r>
            <a:r>
              <a:rPr lang="en-IE" sz="2000" dirty="0"/>
              <a:t> </a:t>
            </a:r>
          </a:p>
          <a:p>
            <a:pPr marL="342900" indent="-342900">
              <a:spcAft>
                <a:spcPts val="600"/>
              </a:spcAft>
              <a:buFont typeface="Wingdings" panose="05000000000000000000" pitchFamily="2" charset="2"/>
              <a:buChar char="Ø"/>
            </a:pPr>
            <a:endParaRPr lang="en-IE" sz="2000" dirty="0"/>
          </a:p>
          <a:p>
            <a:pPr marL="342900" indent="-342900">
              <a:spcAft>
                <a:spcPts val="600"/>
              </a:spcAft>
              <a:buFont typeface="Wingdings" panose="05000000000000000000" pitchFamily="2" charset="2"/>
              <a:buChar char="Ø"/>
            </a:pPr>
            <a:r>
              <a:rPr lang="en-IE" sz="2000" dirty="0"/>
              <a:t>In sostanza, il </a:t>
            </a:r>
            <a:r>
              <a:rPr lang="en-IE" sz="2000" b="1" dirty="0"/>
              <a:t>punto di pareggio </a:t>
            </a:r>
            <a:r>
              <a:rPr lang="en-IE" sz="2000" dirty="0"/>
              <a:t>è il tasso di occupazione minimo necessario per coprire tutti i costi. </a:t>
            </a:r>
          </a:p>
          <a:p>
            <a:pPr>
              <a:spcAft>
                <a:spcPts val="600"/>
              </a:spcAft>
            </a:pPr>
            <a:endParaRPr lang="en-IE" sz="2000" dirty="0"/>
          </a:p>
        </p:txBody>
      </p:sp>
      <p:sp>
        <p:nvSpPr>
          <p:cNvPr id="5" name="Text Placeholder 4">
            <a:extLst>
              <a:ext uri="{FF2B5EF4-FFF2-40B4-BE49-F238E27FC236}">
                <a16:creationId xmlns:a16="http://schemas.microsoft.com/office/drawing/2014/main" id="{EFF833F0-14EA-AFE6-D7E4-A40425ABE0A6}"/>
              </a:ext>
            </a:extLst>
          </p:cNvPr>
          <p:cNvSpPr>
            <a:spLocks noGrp="1"/>
          </p:cNvSpPr>
          <p:nvPr>
            <p:ph type="body" sz="quarter" idx="18"/>
          </p:nvPr>
        </p:nvSpPr>
        <p:spPr>
          <a:xfrm>
            <a:off x="98083" y="1904414"/>
            <a:ext cx="3562527" cy="1049221"/>
          </a:xfrm>
        </p:spPr>
        <p:txBody>
          <a:bodyPr/>
          <a:lstStyle/>
          <a:p>
            <a:r>
              <a:rPr lang="en-US" b="0" dirty="0"/>
              <a:t>Contesto del settore</a:t>
            </a:r>
            <a:endParaRPr lang="en-IE" b="0" dirty="0"/>
          </a:p>
        </p:txBody>
      </p:sp>
      <p:sp>
        <p:nvSpPr>
          <p:cNvPr id="2" name="Text Placeholder 5">
            <a:extLst>
              <a:ext uri="{FF2B5EF4-FFF2-40B4-BE49-F238E27FC236}">
                <a16:creationId xmlns:a16="http://schemas.microsoft.com/office/drawing/2014/main" id="{9D0A8833-B4C7-9834-4076-7FDFEA49F955}"/>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Tasso di occupazione</a:t>
            </a:r>
          </a:p>
          <a:p>
            <a:endParaRPr lang="en-IE" dirty="0"/>
          </a:p>
        </p:txBody>
      </p:sp>
      <p:sp>
        <p:nvSpPr>
          <p:cNvPr id="6" name="TextBox 5">
            <a:extLst>
              <a:ext uri="{FF2B5EF4-FFF2-40B4-BE49-F238E27FC236}">
                <a16:creationId xmlns:a16="http://schemas.microsoft.com/office/drawing/2014/main" id="{2D56F630-B5AA-AC30-B136-19002F3D099C}"/>
              </a:ext>
            </a:extLst>
          </p:cNvPr>
          <p:cNvSpPr txBox="1"/>
          <p:nvPr/>
        </p:nvSpPr>
        <p:spPr>
          <a:xfrm>
            <a:off x="333198" y="4058721"/>
            <a:ext cx="3753027" cy="646331"/>
          </a:xfrm>
          <a:prstGeom prst="rect">
            <a:avLst/>
          </a:prstGeom>
          <a:noFill/>
        </p:spPr>
        <p:txBody>
          <a:bodyPr wrap="square">
            <a:spAutoFit/>
          </a:bodyPr>
          <a:lstStyle/>
          <a:p>
            <a:r>
              <a:rPr lang="en-US" dirty="0">
                <a:solidFill>
                  <a:srgbClr val="00B0F0"/>
                </a:solidFill>
                <a:hlinkClick r:id="rId2">
                  <a:extLst>
                    <a:ext uri="{A12FA001-AC4F-418D-AE19-62706E023703}">
                      <ahyp:hlinkClr xmlns:ahyp="http://schemas.microsoft.com/office/drawing/2018/hyperlinkcolor" val="tx"/>
                    </a:ext>
                  </a:extLst>
                </a:hlinkClick>
              </a:rPr>
              <a:t>Qual è il punto di pareggio </a:t>
            </a:r>
          </a:p>
          <a:p>
            <a:r>
              <a:rPr lang="en-US" dirty="0">
                <a:solidFill>
                  <a:srgbClr val="00B0F0"/>
                </a:solidFill>
                <a:hlinkClick r:id="rId2">
                  <a:extLst>
                    <a:ext uri="{A12FA001-AC4F-418D-AE19-62706E023703}">
                      <ahyp:hlinkClr xmlns:ahyp="http://schemas.microsoft.com/office/drawing/2018/hyperlinkcolor" val="tx"/>
                    </a:ext>
                  </a:extLst>
                </a:hlinkClick>
              </a:rPr>
              <a:t>per gli hotel?</a:t>
            </a:r>
            <a:endParaRPr lang="en-US" dirty="0">
              <a:solidFill>
                <a:srgbClr val="00B0F0"/>
              </a:solidFill>
            </a:endParaRPr>
          </a:p>
        </p:txBody>
      </p:sp>
    </p:spTree>
    <p:extLst>
      <p:ext uri="{BB962C8B-B14F-4D97-AF65-F5344CB8AC3E}">
        <p14:creationId xmlns:p14="http://schemas.microsoft.com/office/powerpoint/2010/main" val="247462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76BA-D710-7982-5C64-6149D46139B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872196-9F52-A296-CC3C-F87834506753}"/>
              </a:ext>
            </a:extLst>
          </p:cNvPr>
          <p:cNvSpPr>
            <a:spLocks noGrp="1"/>
          </p:cNvSpPr>
          <p:nvPr>
            <p:ph type="body" sz="quarter" idx="16"/>
          </p:nvPr>
        </p:nvSpPr>
        <p:spPr>
          <a:xfrm>
            <a:off x="4443301" y="186544"/>
            <a:ext cx="7221426" cy="803654"/>
          </a:xfrm>
        </p:spPr>
        <p:txBody>
          <a:bodyPr/>
          <a:lstStyle/>
          <a:p>
            <a:r>
              <a:rPr lang="en-IE" dirty="0"/>
              <a:t>Calcola il tasso di occupazione</a:t>
            </a:r>
            <a:endParaRPr lang="en-IE" sz="2400" b="0" i="1" dirty="0">
              <a:solidFill>
                <a:srgbClr val="E96751"/>
              </a:solidFill>
            </a:endParaRPr>
          </a:p>
        </p:txBody>
      </p:sp>
      <p:sp>
        <p:nvSpPr>
          <p:cNvPr id="7" name="Text Placeholder 6">
            <a:extLst>
              <a:ext uri="{FF2B5EF4-FFF2-40B4-BE49-F238E27FC236}">
                <a16:creationId xmlns:a16="http://schemas.microsoft.com/office/drawing/2014/main" id="{56D9077C-2E92-1163-F61C-3FDC142A4B67}"/>
              </a:ext>
            </a:extLst>
          </p:cNvPr>
          <p:cNvSpPr>
            <a:spLocks noGrp="1"/>
          </p:cNvSpPr>
          <p:nvPr>
            <p:ph type="body" sz="quarter" idx="21"/>
          </p:nvPr>
        </p:nvSpPr>
        <p:spPr>
          <a:xfrm>
            <a:off x="4443301" y="886865"/>
            <a:ext cx="6475711" cy="4530541"/>
          </a:xfrm>
        </p:spPr>
        <p:txBody>
          <a:bodyPr/>
          <a:lstStyle/>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Conoscere questa percentuale ti aiuta a valutare se il tuo piano aziendale è realistico: confrontalo con i tassi di occupazione tipici di </a:t>
            </a:r>
            <a:r>
              <a:rPr lang="en-IE" sz="2400" b="1" dirty="0"/>
              <a:t>attività simili </a:t>
            </a:r>
            <a:r>
              <a:rPr lang="en-IE" sz="2400" dirty="0"/>
              <a:t>o con </a:t>
            </a:r>
            <a:r>
              <a:rPr lang="en-IE" sz="2400" b="1" dirty="0"/>
              <a:t>le tue proiezioni stagionali</a:t>
            </a:r>
            <a:r>
              <a:rPr lang="en-IE" sz="2400" dirty="0"/>
              <a:t>. </a:t>
            </a:r>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Se l'occupazione prevista (in base alle ipotesi sulle fonti di reddito) è inferiore a quella richiesta per raggiungere il punto di pareggio, dovrai lavorare ancora sul tuo piano.</a:t>
            </a:r>
          </a:p>
          <a:p>
            <a:pPr>
              <a:spcAft>
                <a:spcPts val="600"/>
              </a:spcAft>
            </a:pPr>
            <a:endParaRPr lang="en-IE" sz="2400" dirty="0"/>
          </a:p>
        </p:txBody>
      </p:sp>
      <p:sp>
        <p:nvSpPr>
          <p:cNvPr id="5" name="Text Placeholder 4">
            <a:extLst>
              <a:ext uri="{FF2B5EF4-FFF2-40B4-BE49-F238E27FC236}">
                <a16:creationId xmlns:a16="http://schemas.microsoft.com/office/drawing/2014/main" id="{D6FD1885-9B4D-70B1-5809-766160F8C3F3}"/>
              </a:ext>
            </a:extLst>
          </p:cNvPr>
          <p:cNvSpPr>
            <a:spLocks noGrp="1"/>
          </p:cNvSpPr>
          <p:nvPr>
            <p:ph type="body" sz="quarter" idx="18"/>
          </p:nvPr>
        </p:nvSpPr>
        <p:spPr>
          <a:xfrm>
            <a:off x="98083" y="1904414"/>
            <a:ext cx="3562527" cy="1049221"/>
          </a:xfrm>
        </p:spPr>
        <p:txBody>
          <a:bodyPr/>
          <a:lstStyle/>
          <a:p>
            <a:r>
              <a:rPr lang="en-US" b="0" dirty="0"/>
              <a:t>Contesto del settore</a:t>
            </a:r>
            <a:endParaRPr lang="en-IE" b="0" dirty="0"/>
          </a:p>
        </p:txBody>
      </p:sp>
      <p:sp>
        <p:nvSpPr>
          <p:cNvPr id="2" name="Text Placeholder 5">
            <a:extLst>
              <a:ext uri="{FF2B5EF4-FFF2-40B4-BE49-F238E27FC236}">
                <a16:creationId xmlns:a16="http://schemas.microsoft.com/office/drawing/2014/main" id="{372ECA17-B81E-8F12-56F4-433A25C0AF3C}"/>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Tasso di occupazione</a:t>
            </a:r>
          </a:p>
          <a:p>
            <a:endParaRPr lang="en-IE" dirty="0"/>
          </a:p>
        </p:txBody>
      </p:sp>
      <p:sp>
        <p:nvSpPr>
          <p:cNvPr id="6" name="TextBox 5">
            <a:extLst>
              <a:ext uri="{FF2B5EF4-FFF2-40B4-BE49-F238E27FC236}">
                <a16:creationId xmlns:a16="http://schemas.microsoft.com/office/drawing/2014/main" id="{870AD2A4-D1A9-09B6-E031-C52A04E682BE}"/>
              </a:ext>
            </a:extLst>
          </p:cNvPr>
          <p:cNvSpPr txBox="1"/>
          <p:nvPr/>
        </p:nvSpPr>
        <p:spPr>
          <a:xfrm>
            <a:off x="333198" y="4058721"/>
            <a:ext cx="3753027" cy="646331"/>
          </a:xfrm>
          <a:prstGeom prst="rect">
            <a:avLst/>
          </a:prstGeom>
          <a:noFill/>
        </p:spPr>
        <p:txBody>
          <a:bodyPr wrap="square">
            <a:spAutoFit/>
          </a:bodyPr>
          <a:lstStyle/>
          <a:p>
            <a:r>
              <a:rPr lang="en-US" dirty="0">
                <a:solidFill>
                  <a:srgbClr val="00B0F0"/>
                </a:solidFill>
                <a:hlinkClick r:id="rId2">
                  <a:extLst>
                    <a:ext uri="{A12FA001-AC4F-418D-AE19-62706E023703}">
                      <ahyp:hlinkClr xmlns:ahyp="http://schemas.microsoft.com/office/drawing/2018/hyperlinkcolor" val="tx"/>
                    </a:ext>
                  </a:extLst>
                </a:hlinkClick>
              </a:rPr>
              <a:t>Qual è il punto di pareggio </a:t>
            </a:r>
          </a:p>
          <a:p>
            <a:r>
              <a:rPr lang="en-US" dirty="0">
                <a:solidFill>
                  <a:srgbClr val="00B0F0"/>
                </a:solidFill>
                <a:hlinkClick r:id="rId2">
                  <a:extLst>
                    <a:ext uri="{A12FA001-AC4F-418D-AE19-62706E023703}">
                      <ahyp:hlinkClr xmlns:ahyp="http://schemas.microsoft.com/office/drawing/2018/hyperlinkcolor" val="tx"/>
                    </a:ext>
                  </a:extLst>
                </a:hlinkClick>
              </a:rPr>
              <a:t>per gli hotel?</a:t>
            </a:r>
            <a:endParaRPr lang="en-US" dirty="0">
              <a:solidFill>
                <a:srgbClr val="00B0F0"/>
              </a:solidFill>
            </a:endParaRPr>
          </a:p>
        </p:txBody>
      </p:sp>
    </p:spTree>
    <p:extLst>
      <p:ext uri="{BB962C8B-B14F-4D97-AF65-F5344CB8AC3E}">
        <p14:creationId xmlns:p14="http://schemas.microsoft.com/office/powerpoint/2010/main" val="323319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759D-FFB5-7339-AA0F-AD6019CE580B}"/>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3C50FFDF-16D9-31DD-4C7B-1D3B6060CFA1}"/>
              </a:ext>
            </a:extLst>
          </p:cNvPr>
          <p:cNvSpPr/>
          <p:nvPr/>
        </p:nvSpPr>
        <p:spPr>
          <a:xfrm>
            <a:off x="817828" y="1605887"/>
            <a:ext cx="10595240" cy="1043834"/>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41D3AAF1-B9F5-0CA8-9786-C31B373A0731}"/>
              </a:ext>
            </a:extLst>
          </p:cNvPr>
          <p:cNvSpPr>
            <a:spLocks noGrp="1"/>
          </p:cNvSpPr>
          <p:nvPr>
            <p:ph type="body" sz="quarter" idx="16"/>
          </p:nvPr>
        </p:nvSpPr>
        <p:spPr>
          <a:xfrm>
            <a:off x="992588" y="676708"/>
            <a:ext cx="10614687" cy="803654"/>
          </a:xfrm>
        </p:spPr>
        <p:txBody>
          <a:bodyPr/>
          <a:lstStyle/>
          <a:p>
            <a:r>
              <a:rPr lang="en-US" sz="3200" dirty="0">
                <a:solidFill>
                  <a:srgbClr val="459597"/>
                </a:solidFill>
              </a:rPr>
              <a:t>Calcolare il tasso di occupazione </a:t>
            </a:r>
            <a:r>
              <a:rPr lang="en-US" sz="3200" b="0" dirty="0">
                <a:solidFill>
                  <a:srgbClr val="E96751"/>
                </a:solidFill>
              </a:rPr>
              <a:t>(per raggiungere il punto di pareggio)</a:t>
            </a:r>
          </a:p>
        </p:txBody>
      </p:sp>
      <p:cxnSp>
        <p:nvCxnSpPr>
          <p:cNvPr id="2" name="Straight Connector 1">
            <a:extLst>
              <a:ext uri="{FF2B5EF4-FFF2-40B4-BE49-F238E27FC236}">
                <a16:creationId xmlns:a16="http://schemas.microsoft.com/office/drawing/2014/main" id="{094EC04F-0DD4-7069-75EC-73BCB5A6969B}"/>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4E33314-01D3-21FC-42D5-C65A44F22125}"/>
              </a:ext>
            </a:extLst>
          </p:cNvPr>
          <p:cNvSpPr>
            <a:spLocks noGrp="1"/>
          </p:cNvSpPr>
          <p:nvPr>
            <p:ph type="body" sz="quarter" idx="18"/>
          </p:nvPr>
        </p:nvSpPr>
        <p:spPr>
          <a:xfrm>
            <a:off x="1360142" y="1735428"/>
            <a:ext cx="9137529" cy="803653"/>
          </a:xfrm>
        </p:spPr>
        <p:txBody>
          <a:bodyPr/>
          <a:lstStyle/>
          <a:p>
            <a:pPr marL="0" indent="0" algn="ctr">
              <a:spcAft>
                <a:spcPts val="600"/>
              </a:spcAft>
            </a:pPr>
            <a:r>
              <a:rPr lang="en-US" sz="2800" i="1" dirty="0">
                <a:solidFill>
                  <a:schemeClr val="bg1"/>
                </a:solidFill>
              </a:rPr>
              <a:t>"Qual è la percentuale di prenotazioni annuali necessaria per raggiungere il punto di pareggio?"</a:t>
            </a:r>
          </a:p>
        </p:txBody>
      </p:sp>
      <p:sp>
        <p:nvSpPr>
          <p:cNvPr id="21" name="Text Placeholder 5">
            <a:extLst>
              <a:ext uri="{FF2B5EF4-FFF2-40B4-BE49-F238E27FC236}">
                <a16:creationId xmlns:a16="http://schemas.microsoft.com/office/drawing/2014/main" id="{D78F726B-3273-A9A3-799A-620103892004}"/>
              </a:ext>
            </a:extLst>
          </p:cNvPr>
          <p:cNvSpPr txBox="1">
            <a:spLocks/>
          </p:cNvSpPr>
          <p:nvPr/>
        </p:nvSpPr>
        <p:spPr>
          <a:xfrm>
            <a:off x="1611085" y="2833993"/>
            <a:ext cx="984188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dirty="0">
                <a:solidFill>
                  <a:srgbClr val="494949"/>
                </a:solidFill>
              </a:rPr>
              <a:t>Questo dato mostra se il tuo obiettivo di pareggio è realistico in base alle condizioni di mercato. In Irlanda, l'occupazione media dei glamping è del 40-50%, con siti ben gestiti che raggiungono il 60-70%.</a:t>
            </a:r>
          </a:p>
          <a:p>
            <a:pPr marL="0" indent="0">
              <a:spcAft>
                <a:spcPts val="600"/>
              </a:spcAft>
            </a:pPr>
            <a:endParaRPr lang="en-US" dirty="0"/>
          </a:p>
        </p:txBody>
      </p:sp>
      <p:sp>
        <p:nvSpPr>
          <p:cNvPr id="25" name="Flowchart: Alternate Process 24">
            <a:extLst>
              <a:ext uri="{FF2B5EF4-FFF2-40B4-BE49-F238E27FC236}">
                <a16:creationId xmlns:a16="http://schemas.microsoft.com/office/drawing/2014/main" id="{21CB7088-4199-E965-1548-F6F4953AD0F7}"/>
              </a:ext>
            </a:extLst>
          </p:cNvPr>
          <p:cNvSpPr/>
          <p:nvPr/>
        </p:nvSpPr>
        <p:spPr>
          <a:xfrm>
            <a:off x="1460733" y="2754094"/>
            <a:ext cx="9964593" cy="119627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Alternate Process 25">
            <a:extLst>
              <a:ext uri="{FF2B5EF4-FFF2-40B4-BE49-F238E27FC236}">
                <a16:creationId xmlns:a16="http://schemas.microsoft.com/office/drawing/2014/main" id="{702CE955-2443-9CBE-F117-288BDC82B7F6}"/>
              </a:ext>
            </a:extLst>
          </p:cNvPr>
          <p:cNvSpPr/>
          <p:nvPr/>
        </p:nvSpPr>
        <p:spPr>
          <a:xfrm>
            <a:off x="1488372" y="4061012"/>
            <a:ext cx="9964593" cy="253701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834C5592-20DB-8375-9D34-2567E992F859}"/>
              </a:ext>
            </a:extLst>
          </p:cNvPr>
          <p:cNvCxnSpPr>
            <a:cxnSpLocks/>
            <a:stCxn id="24" idx="1"/>
            <a:endCxn id="25" idx="1"/>
          </p:cNvCxnSpPr>
          <p:nvPr/>
        </p:nvCxnSpPr>
        <p:spPr>
          <a:xfrm rot="10800000" flipH="1" flipV="1">
            <a:off x="817827" y="2127803"/>
            <a:ext cx="642905" cy="1224429"/>
          </a:xfrm>
          <a:prstGeom prst="bentConnector3">
            <a:avLst>
              <a:gd name="adj1" fmla="val -35557"/>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256D1D22-BE53-DDCD-677E-6CCDB3247F6C}"/>
              </a:ext>
            </a:extLst>
          </p:cNvPr>
          <p:cNvCxnSpPr>
            <a:cxnSpLocks/>
          </p:cNvCxnSpPr>
          <p:nvPr/>
        </p:nvCxnSpPr>
        <p:spPr>
          <a:xfrm rot="16200000" flipH="1">
            <a:off x="-35531" y="4140972"/>
            <a:ext cx="2298466" cy="694056"/>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CEAE5FBD-312D-6AA8-8490-32F27822C70D}"/>
              </a:ext>
            </a:extLst>
          </p:cNvPr>
          <p:cNvSpPr txBox="1">
            <a:spLocks/>
          </p:cNvSpPr>
          <p:nvPr/>
        </p:nvSpPr>
        <p:spPr>
          <a:xfrm>
            <a:off x="1611084" y="4373738"/>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b="1" dirty="0">
                <a:solidFill>
                  <a:srgbClr val="E96751"/>
                </a:solidFill>
              </a:rPr>
              <a:t>In primo luogo, identifica i tuoi valori chiave </a:t>
            </a:r>
            <a:r>
              <a:rPr lang="en-US" sz="2000" dirty="0">
                <a:solidFill>
                  <a:srgbClr val="494949"/>
                </a:solidFill>
              </a:rPr>
              <a:t>(vedi calcoli precedenti)</a:t>
            </a:r>
          </a:p>
          <a:p>
            <a:pPr marL="0" indent="0" algn="ctr">
              <a:lnSpc>
                <a:spcPct val="100000"/>
              </a:lnSpc>
              <a:spcBef>
                <a:spcPts val="0"/>
              </a:spcBef>
              <a:spcAft>
                <a:spcPts val="600"/>
              </a:spcAft>
            </a:pPr>
            <a:r>
              <a:rPr lang="en-US" sz="2000" b="1" dirty="0">
                <a:solidFill>
                  <a:srgbClr val="494949"/>
                </a:solidFill>
              </a:rPr>
              <a:t>Costi fissi (FC) </a:t>
            </a:r>
            <a:r>
              <a:rPr lang="en-US" sz="2000" dirty="0">
                <a:solidFill>
                  <a:srgbClr val="494949"/>
                </a:solidFill>
              </a:rPr>
              <a:t>= 14.000 € → costi che rimangono invariati indipendentemente dalle prenotazioni.</a:t>
            </a:r>
          </a:p>
          <a:p>
            <a:pPr marL="0" indent="0" algn="ctr">
              <a:lnSpc>
                <a:spcPct val="100000"/>
              </a:lnSpc>
              <a:spcBef>
                <a:spcPts val="0"/>
              </a:spcBef>
              <a:spcAft>
                <a:spcPts val="600"/>
              </a:spcAft>
            </a:pPr>
            <a:r>
              <a:rPr lang="en-US" sz="2000" b="1" dirty="0">
                <a:solidFill>
                  <a:srgbClr val="494949"/>
                </a:solidFill>
              </a:rPr>
              <a:t>Costo variabile per notte (VC) </a:t>
            </a:r>
            <a:r>
              <a:rPr lang="en-US" sz="2000" dirty="0">
                <a:solidFill>
                  <a:srgbClr val="494949"/>
                </a:solidFill>
              </a:rPr>
              <a:t>= 30 € → costi che aumentano per ogni prenotazione.</a:t>
            </a:r>
          </a:p>
          <a:p>
            <a:pPr marL="0" indent="0" algn="ctr">
              <a:lnSpc>
                <a:spcPct val="100000"/>
              </a:lnSpc>
              <a:spcBef>
                <a:spcPts val="0"/>
              </a:spcBef>
              <a:spcAft>
                <a:spcPts val="600"/>
              </a:spcAft>
            </a:pPr>
            <a:r>
              <a:rPr lang="en-US" sz="2000" b="1" dirty="0">
                <a:solidFill>
                  <a:srgbClr val="494949"/>
                </a:solidFill>
              </a:rPr>
              <a:t>Prezzo per notte </a:t>
            </a:r>
            <a:r>
              <a:rPr lang="en-US" sz="2000" dirty="0">
                <a:solidFill>
                  <a:srgbClr val="494949"/>
                </a:solidFill>
              </a:rPr>
              <a:t>= 150 € → quanto prevedi di addebitare</a:t>
            </a:r>
            <a:r>
              <a:rPr lang="en-US" sz="2000" b="1" dirty="0">
                <a:solidFill>
                  <a:schemeClr val="bg1"/>
                </a:solidFill>
              </a:rPr>
              <a:t>.</a:t>
            </a:r>
          </a:p>
          <a:p>
            <a:pPr marL="0" indent="0" algn="ctr">
              <a:lnSpc>
                <a:spcPct val="100000"/>
              </a:lnSpc>
              <a:spcBef>
                <a:spcPts val="0"/>
              </a:spcBef>
              <a:spcAft>
                <a:spcPts val="600"/>
              </a:spcAft>
            </a:pPr>
            <a:r>
              <a:rPr lang="en-US" sz="2000" b="1" dirty="0">
                <a:solidFill>
                  <a:srgbClr val="595959"/>
                </a:solidFill>
              </a:rPr>
              <a:t>Notti disponibili nell'anno </a:t>
            </a:r>
            <a:r>
              <a:rPr lang="en-US" sz="2000" dirty="0">
                <a:solidFill>
                  <a:srgbClr val="595959"/>
                </a:solidFill>
              </a:rPr>
              <a:t>(a tua scelta, diciamo</a:t>
            </a:r>
            <a:r>
              <a:rPr lang="en-US" sz="2000" b="1" dirty="0">
                <a:solidFill>
                  <a:srgbClr val="595959"/>
                </a:solidFill>
              </a:rPr>
              <a:t> 365 </a:t>
            </a:r>
            <a:r>
              <a:rPr lang="en-US" sz="2000" dirty="0">
                <a:solidFill>
                  <a:srgbClr val="595959"/>
                </a:solidFill>
              </a:rPr>
              <a:t>per questo esempio)</a:t>
            </a:r>
          </a:p>
        </p:txBody>
      </p:sp>
      <p:grpSp>
        <p:nvGrpSpPr>
          <p:cNvPr id="3" name="Group 2">
            <a:extLst>
              <a:ext uri="{FF2B5EF4-FFF2-40B4-BE49-F238E27FC236}">
                <a16:creationId xmlns:a16="http://schemas.microsoft.com/office/drawing/2014/main" id="{63E170B6-B628-57CE-1A74-CDF3384CACDA}"/>
              </a:ext>
            </a:extLst>
          </p:cNvPr>
          <p:cNvGrpSpPr/>
          <p:nvPr/>
        </p:nvGrpSpPr>
        <p:grpSpPr>
          <a:xfrm>
            <a:off x="1638936" y="4045419"/>
            <a:ext cx="834975" cy="861774"/>
            <a:chOff x="1015996" y="1040208"/>
            <a:chExt cx="1016004" cy="1197834"/>
          </a:xfrm>
        </p:grpSpPr>
        <p:sp>
          <p:nvSpPr>
            <p:cNvPr id="5" name="Oval 4">
              <a:extLst>
                <a:ext uri="{FF2B5EF4-FFF2-40B4-BE49-F238E27FC236}">
                  <a16:creationId xmlns:a16="http://schemas.microsoft.com/office/drawing/2014/main" id="{DB5D0349-B2A5-239E-6B84-1BEBAA3490EF}"/>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B42CC155-9611-967E-E1C0-0578052568D3}"/>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74245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F1FA-32B4-997C-A7E6-3AD194307B45}"/>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B43FC6BF-4FE6-8FFF-D61B-1417D3510D69}"/>
              </a:ext>
            </a:extLst>
          </p:cNvPr>
          <p:cNvSpPr/>
          <p:nvPr/>
        </p:nvSpPr>
        <p:spPr>
          <a:xfrm>
            <a:off x="817828" y="1605886"/>
            <a:ext cx="10595240" cy="2224161"/>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076777B4-7B73-9DB5-CEF6-4FA87D6F3687}"/>
              </a:ext>
            </a:extLst>
          </p:cNvPr>
          <p:cNvSpPr>
            <a:spLocks noGrp="1"/>
          </p:cNvSpPr>
          <p:nvPr>
            <p:ph type="body" sz="quarter" idx="16"/>
          </p:nvPr>
        </p:nvSpPr>
        <p:spPr>
          <a:xfrm>
            <a:off x="992588" y="676708"/>
            <a:ext cx="10614687" cy="803654"/>
          </a:xfrm>
        </p:spPr>
        <p:txBody>
          <a:bodyPr/>
          <a:lstStyle/>
          <a:p>
            <a:r>
              <a:rPr lang="en-US" sz="3200" dirty="0">
                <a:solidFill>
                  <a:srgbClr val="459597"/>
                </a:solidFill>
              </a:rPr>
              <a:t>Calcolare il tasso di occupazione </a:t>
            </a:r>
            <a:r>
              <a:rPr lang="en-US" sz="3200" b="0" dirty="0">
                <a:solidFill>
                  <a:srgbClr val="E96751"/>
                </a:solidFill>
              </a:rPr>
              <a:t>(per raggiungere il punto di pareggio)</a:t>
            </a:r>
          </a:p>
        </p:txBody>
      </p:sp>
      <p:cxnSp>
        <p:nvCxnSpPr>
          <p:cNvPr id="2" name="Straight Connector 1">
            <a:extLst>
              <a:ext uri="{FF2B5EF4-FFF2-40B4-BE49-F238E27FC236}">
                <a16:creationId xmlns:a16="http://schemas.microsoft.com/office/drawing/2014/main" id="{4C275110-CED8-B213-9335-3F16E41E88F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7599B74-CA87-7D83-1C86-529DE1E91002}"/>
              </a:ext>
            </a:extLst>
          </p:cNvPr>
          <p:cNvSpPr>
            <a:spLocks noGrp="1"/>
          </p:cNvSpPr>
          <p:nvPr>
            <p:ph type="body" sz="quarter" idx="18"/>
          </p:nvPr>
        </p:nvSpPr>
        <p:spPr>
          <a:xfrm>
            <a:off x="2040779" y="1736069"/>
            <a:ext cx="9137529" cy="803653"/>
          </a:xfrm>
        </p:spPr>
        <p:txBody>
          <a:bodyPr/>
          <a:lstStyle/>
          <a:p>
            <a:pPr marL="0" indent="0" algn="ctr">
              <a:lnSpc>
                <a:spcPct val="100000"/>
              </a:lnSpc>
              <a:spcBef>
                <a:spcPts val="0"/>
              </a:spcBef>
            </a:pPr>
            <a:r>
              <a:rPr lang="en-US" sz="2600" b="1" dirty="0">
                <a:solidFill>
                  <a:srgbClr val="E96751"/>
                </a:solidFill>
              </a:rPr>
              <a:t>Calcolare il ricavo netto per notte</a:t>
            </a:r>
          </a:p>
          <a:p>
            <a:pPr marL="0" indent="0">
              <a:lnSpc>
                <a:spcPct val="100000"/>
              </a:lnSpc>
              <a:spcBef>
                <a:spcPts val="0"/>
              </a:spcBef>
            </a:pPr>
            <a:r>
              <a:rPr lang="en-US" dirty="0">
                <a:solidFill>
                  <a:srgbClr val="595959"/>
                </a:solidFill>
              </a:rPr>
              <a:t>Si tratta dell'importo residuo dopo aver dedotto i costi variabili dal prezzo applicato.</a:t>
            </a:r>
          </a:p>
          <a:p>
            <a:pPr marL="0" indent="0">
              <a:lnSpc>
                <a:spcPct val="100000"/>
              </a:lnSpc>
              <a:spcBef>
                <a:spcPts val="0"/>
              </a:spcBef>
            </a:pPr>
            <a:r>
              <a:rPr lang="en-US" b="1" dirty="0">
                <a:solidFill>
                  <a:srgbClr val="595959"/>
                </a:solidFill>
              </a:rPr>
              <a:t>Ricavo netto per notte </a:t>
            </a:r>
            <a:r>
              <a:rPr lang="en-US" dirty="0">
                <a:solidFill>
                  <a:srgbClr val="595959"/>
                </a:solidFill>
              </a:rPr>
              <a:t>= Prezzo – VC</a:t>
            </a:r>
            <a:br>
              <a:rPr lang="en-US" dirty="0">
                <a:solidFill>
                  <a:srgbClr val="595959"/>
                </a:solidFill>
              </a:rPr>
            </a:br>
            <a:r>
              <a:rPr lang="en-US" dirty="0">
                <a:solidFill>
                  <a:srgbClr val="595959"/>
                </a:solidFill>
              </a:rPr>
              <a:t>= 150 € – 30 € =</a:t>
            </a:r>
            <a:r>
              <a:rPr lang="en-US" b="1" dirty="0">
                <a:solidFill>
                  <a:srgbClr val="595959"/>
                </a:solidFill>
              </a:rPr>
              <a:t> 120</a:t>
            </a:r>
            <a:endParaRPr lang="en-US" dirty="0">
              <a:solidFill>
                <a:srgbClr val="595959"/>
              </a:solidFill>
            </a:endParaRPr>
          </a:p>
          <a:p>
            <a:pPr marL="0" indent="0" algn="ctr">
              <a:lnSpc>
                <a:spcPct val="100000"/>
              </a:lnSpc>
              <a:spcBef>
                <a:spcPts val="0"/>
              </a:spcBef>
            </a:pPr>
            <a:endParaRPr lang="en-US" b="1" dirty="0">
              <a:solidFill>
                <a:srgbClr val="E96751"/>
              </a:solidFill>
            </a:endParaRPr>
          </a:p>
        </p:txBody>
      </p:sp>
      <p:sp>
        <p:nvSpPr>
          <p:cNvPr id="26" name="Flowchart: Alternate Process 25">
            <a:extLst>
              <a:ext uri="{FF2B5EF4-FFF2-40B4-BE49-F238E27FC236}">
                <a16:creationId xmlns:a16="http://schemas.microsoft.com/office/drawing/2014/main" id="{BDF073B6-4181-6A23-3326-72437A74F2C8}"/>
              </a:ext>
            </a:extLst>
          </p:cNvPr>
          <p:cNvSpPr/>
          <p:nvPr/>
        </p:nvSpPr>
        <p:spPr>
          <a:xfrm>
            <a:off x="1496692" y="3997588"/>
            <a:ext cx="9964593" cy="253701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F4AEC315-633B-B9F0-2590-C77A76C469F0}"/>
              </a:ext>
            </a:extLst>
          </p:cNvPr>
          <p:cNvCxnSpPr>
            <a:cxnSpLocks/>
            <a:stCxn id="24" idx="1"/>
          </p:cNvCxnSpPr>
          <p:nvPr/>
        </p:nvCxnSpPr>
        <p:spPr>
          <a:xfrm rot="10800000" flipH="1" flipV="1">
            <a:off x="817827" y="2717966"/>
            <a:ext cx="627263" cy="1861285"/>
          </a:xfrm>
          <a:prstGeom prst="bentConnector3">
            <a:avLst>
              <a:gd name="adj1" fmla="val -36444"/>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40DBD79F-52A1-A7AB-F1B0-A3E6F8C93A02}"/>
              </a:ext>
            </a:extLst>
          </p:cNvPr>
          <p:cNvSpPr txBox="1">
            <a:spLocks/>
          </p:cNvSpPr>
          <p:nvPr/>
        </p:nvSpPr>
        <p:spPr>
          <a:xfrm>
            <a:off x="1793719" y="417742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sz="2600" b="1" dirty="0">
                <a:solidFill>
                  <a:srgbClr val="E96751"/>
                </a:solidFill>
              </a:rPr>
              <a:t>Calcolare le notti di pareggio</a:t>
            </a:r>
            <a:endParaRPr lang="en-US" sz="2600" b="1" dirty="0">
              <a:solidFill>
                <a:srgbClr val="494949"/>
              </a:solidFill>
            </a:endParaRPr>
          </a:p>
          <a:p>
            <a:pPr marL="0" indent="0" algn="ctr">
              <a:lnSpc>
                <a:spcPct val="100000"/>
              </a:lnSpc>
              <a:spcBef>
                <a:spcPts val="0"/>
              </a:spcBef>
              <a:spcAft>
                <a:spcPts val="600"/>
              </a:spcAft>
            </a:pPr>
            <a:r>
              <a:rPr lang="en-US" b="1" dirty="0">
                <a:solidFill>
                  <a:srgbClr val="595959"/>
                </a:solidFill>
              </a:rPr>
              <a:t>Notti di pareggio </a:t>
            </a:r>
            <a:r>
              <a:rPr lang="en-US" dirty="0">
                <a:solidFill>
                  <a:srgbClr val="595959"/>
                </a:solidFill>
              </a:rPr>
              <a:t>= </a:t>
            </a:r>
            <a:r>
              <a:rPr lang="en-US" b="1" dirty="0">
                <a:solidFill>
                  <a:srgbClr val="595959"/>
                </a:solidFill>
              </a:rPr>
              <a:t>Costi fissi ÷ Ricavi netti per notte</a:t>
            </a:r>
            <a:br>
              <a:rPr lang="en-US" dirty="0">
                <a:solidFill>
                  <a:srgbClr val="595959"/>
                </a:solidFill>
              </a:rPr>
            </a:br>
            <a:r>
              <a:rPr lang="en-US" dirty="0">
                <a:solidFill>
                  <a:srgbClr val="595959"/>
                </a:solidFill>
              </a:rPr>
              <a:t>= 14.000 € ÷ 120 € =</a:t>
            </a:r>
            <a:r>
              <a:rPr lang="en-US" b="1" dirty="0">
                <a:solidFill>
                  <a:srgbClr val="595959"/>
                </a:solidFill>
              </a:rPr>
              <a:t> 116,67 notti</a:t>
            </a:r>
            <a:endParaRPr lang="en-US" dirty="0">
              <a:solidFill>
                <a:srgbClr val="595959"/>
              </a:solidFill>
            </a:endParaRPr>
          </a:p>
          <a:p>
            <a:r>
              <a:rPr lang="en-US" dirty="0">
                <a:solidFill>
                  <a:srgbClr val="595959"/>
                </a:solidFill>
              </a:rPr>
              <a:t>Quindi, per raggiungere il punto di pareggio, è necessario prenotare almeno</a:t>
            </a:r>
            <a:r>
              <a:rPr lang="en-US" b="1" dirty="0">
                <a:solidFill>
                  <a:srgbClr val="595959"/>
                </a:solidFill>
              </a:rPr>
              <a:t> 117 notti </a:t>
            </a:r>
            <a:r>
              <a:rPr lang="en-US" dirty="0">
                <a:solidFill>
                  <a:srgbClr val="595959"/>
                </a:solidFill>
              </a:rPr>
              <a:t>nell'anno.</a:t>
            </a:r>
          </a:p>
        </p:txBody>
      </p:sp>
      <p:grpSp>
        <p:nvGrpSpPr>
          <p:cNvPr id="3" name="Group 2">
            <a:extLst>
              <a:ext uri="{FF2B5EF4-FFF2-40B4-BE49-F238E27FC236}">
                <a16:creationId xmlns:a16="http://schemas.microsoft.com/office/drawing/2014/main" id="{92A9D3F7-D3BC-B4D3-0A57-5F7CEEA0942B}"/>
              </a:ext>
            </a:extLst>
          </p:cNvPr>
          <p:cNvGrpSpPr/>
          <p:nvPr/>
        </p:nvGrpSpPr>
        <p:grpSpPr>
          <a:xfrm>
            <a:off x="1623297" y="3987574"/>
            <a:ext cx="834975" cy="861774"/>
            <a:chOff x="1015996" y="1040208"/>
            <a:chExt cx="1016004" cy="1197834"/>
          </a:xfrm>
        </p:grpSpPr>
        <p:sp>
          <p:nvSpPr>
            <p:cNvPr id="5" name="Oval 4">
              <a:extLst>
                <a:ext uri="{FF2B5EF4-FFF2-40B4-BE49-F238E27FC236}">
                  <a16:creationId xmlns:a16="http://schemas.microsoft.com/office/drawing/2014/main" id="{2613F9C5-A50B-0F56-7674-B2F0098D3BBD}"/>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0ACC876-D512-77C3-18E7-B0A8F663664C}"/>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1" name="Group 10">
            <a:extLst>
              <a:ext uri="{FF2B5EF4-FFF2-40B4-BE49-F238E27FC236}">
                <a16:creationId xmlns:a16="http://schemas.microsoft.com/office/drawing/2014/main" id="{97C64CBA-01C0-F630-8357-B7E41120DFEA}"/>
              </a:ext>
            </a:extLst>
          </p:cNvPr>
          <p:cNvGrpSpPr/>
          <p:nvPr/>
        </p:nvGrpSpPr>
        <p:grpSpPr>
          <a:xfrm>
            <a:off x="1168071" y="1656130"/>
            <a:ext cx="834975" cy="861774"/>
            <a:chOff x="1015996" y="1040208"/>
            <a:chExt cx="1016004" cy="1197834"/>
          </a:xfrm>
        </p:grpSpPr>
        <p:sp>
          <p:nvSpPr>
            <p:cNvPr id="12" name="Oval 11">
              <a:extLst>
                <a:ext uri="{FF2B5EF4-FFF2-40B4-BE49-F238E27FC236}">
                  <a16:creationId xmlns:a16="http://schemas.microsoft.com/office/drawing/2014/main" id="{28EB4C7A-04CD-DC9A-186A-6E357659C82F}"/>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CEF4D348-CA27-D799-F8D7-1F466C41BBB0}"/>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269551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7069-2F93-A88F-3197-002DE0638870}"/>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2874CD22-01A0-51E5-16F8-544E5AAC3103}"/>
              </a:ext>
            </a:extLst>
          </p:cNvPr>
          <p:cNvSpPr/>
          <p:nvPr/>
        </p:nvSpPr>
        <p:spPr>
          <a:xfrm>
            <a:off x="817828" y="1605887"/>
            <a:ext cx="10595240" cy="1823114"/>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EC9596C4-FC4C-0150-791E-8E17B800B090}"/>
              </a:ext>
            </a:extLst>
          </p:cNvPr>
          <p:cNvSpPr>
            <a:spLocks noGrp="1"/>
          </p:cNvSpPr>
          <p:nvPr>
            <p:ph type="body" sz="quarter" idx="16"/>
          </p:nvPr>
        </p:nvSpPr>
        <p:spPr>
          <a:xfrm>
            <a:off x="846598" y="222162"/>
            <a:ext cx="10614687" cy="803654"/>
          </a:xfrm>
        </p:spPr>
        <p:txBody>
          <a:bodyPr/>
          <a:lstStyle/>
          <a:p>
            <a:r>
              <a:rPr lang="en-US" sz="3200" dirty="0">
                <a:solidFill>
                  <a:srgbClr val="459597"/>
                </a:solidFill>
              </a:rPr>
              <a:t>Calcolare il tasso di </a:t>
            </a:r>
            <a:r>
              <a:rPr lang="en-US" sz="3200" dirty="0" err="1">
                <a:solidFill>
                  <a:srgbClr val="459597"/>
                </a:solidFill>
              </a:rPr>
              <a:t>occupazione</a:t>
            </a:r>
            <a:endParaRPr lang="en-US" sz="3200" b="0" dirty="0">
              <a:solidFill>
                <a:srgbClr val="E96751"/>
              </a:solidFill>
            </a:endParaRPr>
          </a:p>
        </p:txBody>
      </p:sp>
      <p:cxnSp>
        <p:nvCxnSpPr>
          <p:cNvPr id="2" name="Straight Connector 1">
            <a:extLst>
              <a:ext uri="{FF2B5EF4-FFF2-40B4-BE49-F238E27FC236}">
                <a16:creationId xmlns:a16="http://schemas.microsoft.com/office/drawing/2014/main" id="{3004C254-C644-0B81-1DBB-A02D920F09BD}"/>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7D5F6CB-895F-5F67-70F3-E615A857FF7C}"/>
              </a:ext>
            </a:extLst>
          </p:cNvPr>
          <p:cNvSpPr>
            <a:spLocks noGrp="1"/>
          </p:cNvSpPr>
          <p:nvPr>
            <p:ph type="body" sz="quarter" idx="18"/>
          </p:nvPr>
        </p:nvSpPr>
        <p:spPr>
          <a:xfrm>
            <a:off x="1913690" y="1837311"/>
            <a:ext cx="9137529" cy="803653"/>
          </a:xfrm>
        </p:spPr>
        <p:txBody>
          <a:bodyPr/>
          <a:lstStyle/>
          <a:p>
            <a:pPr marL="0" indent="0" algn="ctr">
              <a:lnSpc>
                <a:spcPct val="100000"/>
              </a:lnSpc>
              <a:spcBef>
                <a:spcPts val="0"/>
              </a:spcBef>
            </a:pPr>
            <a:r>
              <a:rPr lang="en-US" sz="2000" b="1" dirty="0">
                <a:solidFill>
                  <a:srgbClr val="E96751"/>
                </a:solidFill>
              </a:rPr>
              <a:t>Calcolare il tasso di occupazione necessario per raggiungere il punto di pareggio</a:t>
            </a:r>
          </a:p>
          <a:p>
            <a:pPr>
              <a:lnSpc>
                <a:spcPct val="100000"/>
              </a:lnSpc>
              <a:spcBef>
                <a:spcPts val="0"/>
              </a:spcBef>
            </a:pPr>
            <a:r>
              <a:rPr lang="en-US" sz="1800" dirty="0">
                <a:solidFill>
                  <a:srgbClr val="595959"/>
                </a:solidFill>
              </a:rPr>
              <a:t>Ora, applica la </a:t>
            </a:r>
            <a:r>
              <a:rPr lang="en-US" sz="1800" b="1" dirty="0">
                <a:solidFill>
                  <a:srgbClr val="595959"/>
                </a:solidFill>
              </a:rPr>
              <a:t>formula del tasso di occupazione</a:t>
            </a:r>
            <a:endParaRPr lang="en-US" sz="1800" dirty="0">
              <a:solidFill>
                <a:srgbClr val="595959"/>
              </a:solidFill>
            </a:endParaRPr>
          </a:p>
          <a:p>
            <a:pPr>
              <a:lnSpc>
                <a:spcPct val="100000"/>
              </a:lnSpc>
              <a:spcBef>
                <a:spcPts val="0"/>
              </a:spcBef>
            </a:pPr>
            <a:r>
              <a:rPr lang="en-US" sz="1800" b="1" dirty="0">
                <a:solidFill>
                  <a:srgbClr val="595959"/>
                </a:solidFill>
              </a:rPr>
              <a:t>Tasso di occupazione (%) </a:t>
            </a:r>
            <a:r>
              <a:rPr lang="en-US" sz="1800" dirty="0">
                <a:solidFill>
                  <a:srgbClr val="595959"/>
                </a:solidFill>
              </a:rPr>
              <a:t>= </a:t>
            </a:r>
            <a:r>
              <a:rPr lang="en-US" sz="1800" b="1" dirty="0">
                <a:solidFill>
                  <a:srgbClr val="595959"/>
                </a:solidFill>
              </a:rPr>
              <a:t>(Pernottamenti di pareggio ÷ Pernottamenti disponibili) × 100</a:t>
            </a:r>
            <a:endParaRPr lang="en-US" sz="1800" dirty="0">
              <a:solidFill>
                <a:srgbClr val="595959"/>
              </a:solidFill>
            </a:endParaRPr>
          </a:p>
          <a:p>
            <a:pPr>
              <a:lnSpc>
                <a:spcPct val="100000"/>
              </a:lnSpc>
              <a:spcBef>
                <a:spcPts val="0"/>
              </a:spcBef>
            </a:pPr>
            <a:r>
              <a:rPr lang="en-US" sz="1800" dirty="0">
                <a:solidFill>
                  <a:srgbClr val="595959"/>
                </a:solidFill>
              </a:rPr>
              <a:t>= (117 ÷ 365) × 100 =</a:t>
            </a:r>
            <a:r>
              <a:rPr lang="en-US" sz="1800" b="1" dirty="0">
                <a:solidFill>
                  <a:srgbClr val="595959"/>
                </a:solidFill>
              </a:rPr>
              <a:t> 32,05%</a:t>
            </a:r>
            <a:endParaRPr lang="en-US" sz="1800" dirty="0">
              <a:solidFill>
                <a:srgbClr val="595959"/>
              </a:solidFill>
            </a:endParaRPr>
          </a:p>
          <a:p>
            <a:pPr marL="0" indent="0" algn="ctr">
              <a:lnSpc>
                <a:spcPct val="100000"/>
              </a:lnSpc>
              <a:spcBef>
                <a:spcPts val="0"/>
              </a:spcBef>
            </a:pPr>
            <a:endParaRPr lang="en-US" sz="1800" b="1" dirty="0">
              <a:solidFill>
                <a:srgbClr val="E96751"/>
              </a:solidFill>
            </a:endParaRPr>
          </a:p>
        </p:txBody>
      </p:sp>
      <p:cxnSp>
        <p:nvCxnSpPr>
          <p:cNvPr id="33" name="Connector: Elbow 32">
            <a:extLst>
              <a:ext uri="{FF2B5EF4-FFF2-40B4-BE49-F238E27FC236}">
                <a16:creationId xmlns:a16="http://schemas.microsoft.com/office/drawing/2014/main" id="{17629D5F-6B56-F641-3DBC-2C6816C1EC49}"/>
              </a:ext>
            </a:extLst>
          </p:cNvPr>
          <p:cNvCxnSpPr>
            <a:cxnSpLocks/>
          </p:cNvCxnSpPr>
          <p:nvPr/>
        </p:nvCxnSpPr>
        <p:spPr>
          <a:xfrm rot="16200000" flipH="1">
            <a:off x="261317" y="3063123"/>
            <a:ext cx="2061806" cy="970447"/>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BDBF0186-35FF-DCA2-BEE1-ABA7E3ABFB3E}"/>
              </a:ext>
            </a:extLst>
          </p:cNvPr>
          <p:cNvSpPr txBox="1">
            <a:spLocks/>
          </p:cNvSpPr>
          <p:nvPr/>
        </p:nvSpPr>
        <p:spPr>
          <a:xfrm>
            <a:off x="1866899" y="3602299"/>
            <a:ext cx="699135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b="1" dirty="0">
                <a:solidFill>
                  <a:srgbClr val="E96751"/>
                </a:solidFill>
              </a:rPr>
              <a:t>Risultato finale</a:t>
            </a:r>
            <a:endParaRPr lang="en-US" sz="2200" b="1" dirty="0">
              <a:solidFill>
                <a:srgbClr val="494949"/>
              </a:solidFill>
            </a:endParaRPr>
          </a:p>
        </p:txBody>
      </p:sp>
      <p:grpSp>
        <p:nvGrpSpPr>
          <p:cNvPr id="11" name="Group 10">
            <a:extLst>
              <a:ext uri="{FF2B5EF4-FFF2-40B4-BE49-F238E27FC236}">
                <a16:creationId xmlns:a16="http://schemas.microsoft.com/office/drawing/2014/main" id="{B3BC2761-EA9F-7243-578C-B8279F6CFA83}"/>
              </a:ext>
            </a:extLst>
          </p:cNvPr>
          <p:cNvGrpSpPr/>
          <p:nvPr/>
        </p:nvGrpSpPr>
        <p:grpSpPr>
          <a:xfrm>
            <a:off x="1168071" y="1656130"/>
            <a:ext cx="834975" cy="861774"/>
            <a:chOff x="1015996" y="1040208"/>
            <a:chExt cx="1016004" cy="1197834"/>
          </a:xfrm>
        </p:grpSpPr>
        <p:sp>
          <p:nvSpPr>
            <p:cNvPr id="12" name="Oval 11">
              <a:extLst>
                <a:ext uri="{FF2B5EF4-FFF2-40B4-BE49-F238E27FC236}">
                  <a16:creationId xmlns:a16="http://schemas.microsoft.com/office/drawing/2014/main" id="{F251C610-F998-D631-EDDD-57ADB4680110}"/>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23CCB637-0DA3-18BE-E4BC-1F7AFD5C879F}"/>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graphicFrame>
        <p:nvGraphicFramePr>
          <p:cNvPr id="15" name="Table 14">
            <a:extLst>
              <a:ext uri="{FF2B5EF4-FFF2-40B4-BE49-F238E27FC236}">
                <a16:creationId xmlns:a16="http://schemas.microsoft.com/office/drawing/2014/main" id="{2ADAB7FC-0FAB-C237-EAFC-63B5E3348AF8}"/>
              </a:ext>
            </a:extLst>
          </p:cNvPr>
          <p:cNvGraphicFramePr>
            <a:graphicFrameLocks noGrp="1"/>
          </p:cNvGraphicFramePr>
          <p:nvPr/>
        </p:nvGraphicFramePr>
        <p:xfrm>
          <a:off x="1866900" y="4151306"/>
          <a:ext cx="6991350" cy="2834640"/>
        </p:xfrm>
        <a:graphic>
          <a:graphicData uri="http://schemas.openxmlformats.org/drawingml/2006/table">
            <a:tbl>
              <a:tblPr/>
              <a:tblGrid>
                <a:gridCol w="3495675">
                  <a:extLst>
                    <a:ext uri="{9D8B030D-6E8A-4147-A177-3AD203B41FA5}">
                      <a16:colId xmlns:a16="http://schemas.microsoft.com/office/drawing/2014/main" val="295854455"/>
                    </a:ext>
                  </a:extLst>
                </a:gridCol>
                <a:gridCol w="3495675">
                  <a:extLst>
                    <a:ext uri="{9D8B030D-6E8A-4147-A177-3AD203B41FA5}">
                      <a16:colId xmlns:a16="http://schemas.microsoft.com/office/drawing/2014/main" val="804308065"/>
                    </a:ext>
                  </a:extLst>
                </a:gridCol>
              </a:tblGrid>
              <a:tr h="0">
                <a:tc>
                  <a:txBody>
                    <a:bodyPr/>
                    <a:lstStyle/>
                    <a:p>
                      <a:pPr>
                        <a:buNone/>
                      </a:pPr>
                      <a:r>
                        <a:rPr lang="en-IE" b="1" dirty="0">
                          <a:solidFill>
                            <a:schemeClr val="bg1"/>
                          </a:solidFill>
                        </a:rPr>
                        <a:t>Metrica</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b="1" dirty="0">
                          <a:solidFill>
                            <a:schemeClr val="bg1"/>
                          </a:solidFill>
                        </a:rPr>
                        <a:t>Risultato</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188038531"/>
                  </a:ext>
                </a:extLst>
              </a:tr>
              <a:tr h="0">
                <a:tc>
                  <a:txBody>
                    <a:bodyPr/>
                    <a:lstStyle/>
                    <a:p>
                      <a:pPr>
                        <a:buNone/>
                      </a:pPr>
                      <a:r>
                        <a:rPr lang="en-IE" dirty="0">
                          <a:solidFill>
                            <a:srgbClr val="595959"/>
                          </a:solidFill>
                        </a:rPr>
                        <a:t>Costi fissi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14.000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363003"/>
                  </a:ext>
                </a:extLst>
              </a:tr>
              <a:tr h="0">
                <a:tc>
                  <a:txBody>
                    <a:bodyPr/>
                    <a:lstStyle/>
                    <a:p>
                      <a:pPr>
                        <a:buNone/>
                      </a:pPr>
                      <a:r>
                        <a:rPr lang="en-IE" dirty="0">
                          <a:solidFill>
                            <a:srgbClr val="595959"/>
                          </a:solidFill>
                        </a:rPr>
                        <a:t>Costo variabile per notte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880113"/>
                  </a:ext>
                </a:extLst>
              </a:tr>
              <a:tr h="0">
                <a:tc>
                  <a:txBody>
                    <a:bodyPr/>
                    <a:lstStyle/>
                    <a:p>
                      <a:pPr>
                        <a:buNone/>
                      </a:pPr>
                      <a:r>
                        <a:rPr lang="en-IE">
                          <a:solidFill>
                            <a:srgbClr val="595959"/>
                          </a:solidFill>
                        </a:rPr>
                        <a:t>Prezzo per notte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122702"/>
                  </a:ext>
                </a:extLst>
              </a:tr>
              <a:tr h="0">
                <a:tc>
                  <a:txBody>
                    <a:bodyPr/>
                    <a:lstStyle/>
                    <a:p>
                      <a:pPr>
                        <a:buNone/>
                      </a:pPr>
                      <a:r>
                        <a:rPr lang="en-IE">
                          <a:solidFill>
                            <a:srgbClr val="595959"/>
                          </a:solidFill>
                        </a:rPr>
                        <a:t>Ricavo netto per notte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693410"/>
                  </a:ext>
                </a:extLst>
              </a:tr>
              <a:tr h="0">
                <a:tc>
                  <a:txBody>
                    <a:bodyPr/>
                    <a:lstStyle/>
                    <a:p>
                      <a:pPr>
                        <a:buNone/>
                      </a:pPr>
                      <a:r>
                        <a:rPr lang="en-IE">
                          <a:solidFill>
                            <a:srgbClr val="595959"/>
                          </a:solidFill>
                        </a:rPr>
                        <a:t>Punteggio di pareggio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117 notti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366616"/>
                  </a:ext>
                </a:extLst>
              </a:tr>
              <a:tr h="0">
                <a:tc>
                  <a:txBody>
                    <a:bodyPr/>
                    <a:lstStyle/>
                    <a:p>
                      <a:pPr>
                        <a:buNone/>
                      </a:pPr>
                      <a:r>
                        <a:rPr lang="en-US" dirty="0">
                          <a:solidFill>
                            <a:schemeClr val="bg1"/>
                          </a:solidFill>
                        </a:rPr>
                        <a:t>Tasso di occupazione per raggiungere il pareggio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IE" b="1" dirty="0">
                          <a:solidFill>
                            <a:schemeClr val="bg1"/>
                          </a:solidFill>
                        </a:rPr>
                        <a:t>32</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993779844"/>
                  </a:ext>
                </a:extLst>
              </a:tr>
            </a:tbl>
          </a:graphicData>
        </a:graphic>
      </p:graphicFrame>
      <p:sp>
        <p:nvSpPr>
          <p:cNvPr id="25" name="Flowchart: Alternate Process 24">
            <a:extLst>
              <a:ext uri="{FF2B5EF4-FFF2-40B4-BE49-F238E27FC236}">
                <a16:creationId xmlns:a16="http://schemas.microsoft.com/office/drawing/2014/main" id="{CA736DFC-D742-A646-50F3-74148712E51B}"/>
              </a:ext>
            </a:extLst>
          </p:cNvPr>
          <p:cNvSpPr/>
          <p:nvPr/>
        </p:nvSpPr>
        <p:spPr>
          <a:xfrm>
            <a:off x="817828" y="851801"/>
            <a:ext cx="10146542" cy="681269"/>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5">
            <a:extLst>
              <a:ext uri="{FF2B5EF4-FFF2-40B4-BE49-F238E27FC236}">
                <a16:creationId xmlns:a16="http://schemas.microsoft.com/office/drawing/2014/main" id="{E0918F07-749A-674C-026A-4E8C9EEBEA95}"/>
              </a:ext>
            </a:extLst>
          </p:cNvPr>
          <p:cNvSpPr txBox="1">
            <a:spLocks/>
          </p:cNvSpPr>
          <p:nvPr/>
        </p:nvSpPr>
        <p:spPr>
          <a:xfrm>
            <a:off x="968180" y="913409"/>
            <a:ext cx="9996190" cy="6196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Tasso di occupazione % </a:t>
            </a:r>
            <a:r>
              <a:rPr lang="en-US" dirty="0">
                <a:solidFill>
                  <a:schemeClr val="bg1"/>
                </a:solidFill>
              </a:rPr>
              <a:t>= Notti di pareggio ÷ Notti disponibili all'anno x 100</a:t>
            </a:r>
          </a:p>
        </p:txBody>
      </p:sp>
    </p:spTree>
    <p:extLst>
      <p:ext uri="{BB962C8B-B14F-4D97-AF65-F5344CB8AC3E}">
        <p14:creationId xmlns:p14="http://schemas.microsoft.com/office/powerpoint/2010/main" val="3301742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E20E9-5DE5-D60F-A5FE-81F058D006E7}"/>
              </a:ext>
            </a:extLst>
          </p:cNvPr>
          <p:cNvSpPr>
            <a:spLocks noGrp="1"/>
          </p:cNvSpPr>
          <p:nvPr>
            <p:ph type="body" sz="quarter" idx="16"/>
          </p:nvPr>
        </p:nvSpPr>
        <p:spPr>
          <a:xfrm>
            <a:off x="238125" y="123428"/>
            <a:ext cx="11639551" cy="803654"/>
          </a:xfrm>
        </p:spPr>
        <p:txBody>
          <a:bodyPr/>
          <a:lstStyle/>
          <a:p>
            <a:r>
              <a:rPr lang="en-US" sz="2400" dirty="0">
                <a:solidFill>
                  <a:srgbClr val="E96751"/>
                </a:solidFill>
              </a:rPr>
              <a:t>Punto di pareggio e tasso di occupazione: </a:t>
            </a:r>
            <a:r>
              <a:rPr lang="en-US" sz="2400" dirty="0">
                <a:solidFill>
                  <a:srgbClr val="459597"/>
                </a:solidFill>
              </a:rPr>
              <a:t>riassunto in 5 passaggi </a:t>
            </a:r>
            <a:r>
              <a:rPr lang="en-US" sz="2400" b="0" dirty="0">
                <a:solidFill>
                  <a:srgbClr val="E96751"/>
                </a:solidFill>
              </a:rPr>
              <a:t>(*calcolo con formula)</a:t>
            </a:r>
            <a:endParaRPr lang="en-IE" sz="2400" b="0" dirty="0">
              <a:solidFill>
                <a:srgbClr val="E96751"/>
              </a:solidFill>
            </a:endParaRPr>
          </a:p>
        </p:txBody>
      </p:sp>
      <p:graphicFrame>
        <p:nvGraphicFramePr>
          <p:cNvPr id="4" name="Table 3">
            <a:extLst>
              <a:ext uri="{FF2B5EF4-FFF2-40B4-BE49-F238E27FC236}">
                <a16:creationId xmlns:a16="http://schemas.microsoft.com/office/drawing/2014/main" id="{FE1FE4CA-CBB9-A317-8CD7-A1A00441A148}"/>
              </a:ext>
            </a:extLst>
          </p:cNvPr>
          <p:cNvGraphicFramePr>
            <a:graphicFrameLocks noGrp="1"/>
          </p:cNvGraphicFramePr>
          <p:nvPr/>
        </p:nvGraphicFramePr>
        <p:xfrm>
          <a:off x="276224" y="525255"/>
          <a:ext cx="11639551" cy="7598991"/>
        </p:xfrm>
        <a:graphic>
          <a:graphicData uri="http://schemas.openxmlformats.org/drawingml/2006/table">
            <a:tbl>
              <a:tblPr/>
              <a:tblGrid>
                <a:gridCol w="3028951">
                  <a:extLst>
                    <a:ext uri="{9D8B030D-6E8A-4147-A177-3AD203B41FA5}">
                      <a16:colId xmlns:a16="http://schemas.microsoft.com/office/drawing/2014/main" val="1799899527"/>
                    </a:ext>
                  </a:extLst>
                </a:gridCol>
                <a:gridCol w="2790824">
                  <a:extLst>
                    <a:ext uri="{9D8B030D-6E8A-4147-A177-3AD203B41FA5}">
                      <a16:colId xmlns:a16="http://schemas.microsoft.com/office/drawing/2014/main" val="1477842464"/>
                    </a:ext>
                  </a:extLst>
                </a:gridCol>
                <a:gridCol w="2909888">
                  <a:extLst>
                    <a:ext uri="{9D8B030D-6E8A-4147-A177-3AD203B41FA5}">
                      <a16:colId xmlns:a16="http://schemas.microsoft.com/office/drawing/2014/main" val="2934983392"/>
                    </a:ext>
                  </a:extLst>
                </a:gridCol>
                <a:gridCol w="2909888">
                  <a:extLst>
                    <a:ext uri="{9D8B030D-6E8A-4147-A177-3AD203B41FA5}">
                      <a16:colId xmlns:a16="http://schemas.microsoft.com/office/drawing/2014/main" val="1017014073"/>
                    </a:ext>
                  </a:extLst>
                </a:gridCol>
              </a:tblGrid>
              <a:tr h="193393">
                <a:tc>
                  <a:txBody>
                    <a:bodyPr/>
                    <a:lstStyle/>
                    <a:p>
                      <a:pPr>
                        <a:buNone/>
                      </a:pPr>
                      <a:r>
                        <a:rPr lang="en-IE" sz="1800" b="1" dirty="0">
                          <a:solidFill>
                            <a:schemeClr val="bg1"/>
                          </a:solidFill>
                        </a:rPr>
                        <a:t>Passaggio</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Titolo</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Cosa fare</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Perché è importante</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828722764"/>
                  </a:ext>
                </a:extLst>
              </a:tr>
              <a:tr h="628527">
                <a:tc>
                  <a:txBody>
                    <a:bodyPr/>
                    <a:lstStyle/>
                    <a:p>
                      <a:pPr marL="342900" indent="-342900" algn="l">
                        <a:buFont typeface="+mj-lt"/>
                        <a:buAutoNum type="arabicPeriod"/>
                      </a:pPr>
                      <a:r>
                        <a:rPr lang="en-IE" sz="1800" b="1" dirty="0">
                          <a:solidFill>
                            <a:srgbClr val="595959"/>
                          </a:solidFill>
                        </a:rPr>
                        <a:t>Notti disponibili</a:t>
                      </a: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b="0" dirty="0">
                          <a:solidFill>
                            <a:srgbClr val="595959"/>
                          </a:solidFill>
                        </a:rPr>
                        <a:t>*Tasso di occupazione – Numero di notti disponibili</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Conta quante notti all'anno la tua struttura può realisticamente operare (ad esempio 365 o 300).</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Definisce </a:t>
                      </a:r>
                      <a:r>
                        <a:rPr lang="en-US" sz="1800" b="1" dirty="0">
                          <a:solidFill>
                            <a:srgbClr val="595959"/>
                          </a:solidFill>
                        </a:rPr>
                        <a:t>la </a:t>
                      </a:r>
                      <a:r>
                        <a:rPr lang="en-US" sz="1800" dirty="0">
                          <a:solidFill>
                            <a:srgbClr val="595959"/>
                          </a:solidFill>
                        </a:rPr>
                        <a:t>tua </a:t>
                      </a:r>
                      <a:r>
                        <a:rPr lang="en-US" sz="1800" b="1" dirty="0">
                          <a:solidFill>
                            <a:srgbClr val="595959"/>
                          </a:solidFill>
                        </a:rPr>
                        <a:t>capacità operativa </a:t>
                      </a:r>
                      <a:r>
                        <a:rPr lang="en-US" sz="1800" dirty="0">
                          <a:solidFill>
                            <a:srgbClr val="595959"/>
                          </a:solidFill>
                        </a:rPr>
                        <a:t>ed è essenziale per calcolare obiettivi di rendimento realistici.</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477919"/>
                  </a:ext>
                </a:extLst>
              </a:tr>
              <a:tr h="628527">
                <a:tc>
                  <a:txBody>
                    <a:bodyPr/>
                    <a:lstStyle/>
                    <a:p>
                      <a:pPr marL="342900" indent="-342900" algn="l">
                        <a:buFont typeface="+mj-lt"/>
                        <a:buAutoNum type="arabicPeriod" startAt="2"/>
                      </a:pPr>
                      <a:r>
                        <a:rPr lang="en-US" sz="1800" b="1" kern="1200" dirty="0">
                          <a:solidFill>
                            <a:srgbClr val="595959"/>
                          </a:solidFill>
                          <a:latin typeface="+mn-lt"/>
                          <a:ea typeface="+mn-ea"/>
                          <a:cs typeface="+mn-cs"/>
                        </a:rPr>
                        <a:t>Stima delle notti prenotate </a:t>
                      </a:r>
                      <a:r>
                        <a:rPr lang="en-US" sz="1800" b="0" i="1" kern="1200" dirty="0">
                          <a:solidFill>
                            <a:srgbClr val="595959"/>
                          </a:solidFill>
                          <a:latin typeface="+mn-lt"/>
                          <a:ea typeface="+mn-ea"/>
                          <a:cs typeface="+mn-cs"/>
                        </a:rPr>
                        <a:t>(tasso di occupazione)</a:t>
                      </a:r>
                      <a:endParaRPr lang="en-IE" sz="1800" b="0" i="1" kern="1200" dirty="0">
                        <a:solidFill>
                          <a:srgbClr val="595959"/>
                        </a:solidFill>
                        <a:latin typeface="+mn-lt"/>
                        <a:ea typeface="+mn-ea"/>
                        <a:cs typeface="+mn-cs"/>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*Calcola il tasso di occupazione</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Stima la percentuale di notti che prevedi di prenotare (ad esempio 60-70%).</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Ti aiuta </a:t>
                      </a:r>
                      <a:r>
                        <a:rPr lang="en-US" sz="1800" b="1">
                          <a:solidFill>
                            <a:srgbClr val="595959"/>
                          </a:solidFill>
                        </a:rPr>
                        <a:t>a prevedere le entrate </a:t>
                      </a:r>
                      <a:r>
                        <a:rPr lang="en-US" sz="1800">
                          <a:solidFill>
                            <a:srgbClr val="595959"/>
                          </a:solidFill>
                        </a:rPr>
                        <a:t>e a comprendere il potenziale di rendimento del mercato.</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290558"/>
                  </a:ext>
                </a:extLst>
              </a:tr>
              <a:tr h="483482">
                <a:tc>
                  <a:txBody>
                    <a:bodyPr/>
                    <a:lstStyle/>
                    <a:p>
                      <a:pPr marL="342900" indent="-342900" algn="l">
                        <a:buFont typeface="+mj-lt"/>
                        <a:buAutoNum type="arabicPeriod" startAt="3"/>
                      </a:pPr>
                      <a:r>
                        <a:rPr lang="en-US" sz="1800" b="1" kern="1200" dirty="0">
                          <a:solidFill>
                            <a:srgbClr val="E96751"/>
                          </a:solidFill>
                          <a:latin typeface="+mn-lt"/>
                          <a:ea typeface="+mn-ea"/>
                          <a:cs typeface="+mn-cs"/>
                        </a:rPr>
                        <a:t>Opzione A </a:t>
                      </a:r>
                      <a:r>
                        <a:rPr lang="en-US" sz="1800" b="1" kern="1200" dirty="0">
                          <a:solidFill>
                            <a:srgbClr val="595959"/>
                          </a:solidFill>
                          <a:latin typeface="+mn-lt"/>
                          <a:ea typeface="+mn-ea"/>
                          <a:cs typeface="+mn-cs"/>
                        </a:rPr>
                        <a:t>Pernottamenti di pareggio </a:t>
                      </a:r>
                      <a:r>
                        <a:rPr lang="en-US" sz="1800" b="0" i="1" kern="1200" dirty="0">
                          <a:solidFill>
                            <a:srgbClr val="595959"/>
                          </a:solidFill>
                          <a:latin typeface="+mn-lt"/>
                          <a:ea typeface="+mn-ea"/>
                          <a:cs typeface="+mn-cs"/>
                        </a:rPr>
                        <a:t>(solo costi fissi)</a:t>
                      </a:r>
                      <a:endParaRPr lang="en-IE" sz="1800" b="0" i="1" kern="1200" dirty="0">
                        <a:solidFill>
                          <a:srgbClr val="595959"/>
                        </a:solidFill>
                        <a:latin typeface="+mn-lt"/>
                        <a:ea typeface="+mn-ea"/>
                        <a:cs typeface="+mn-cs"/>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*Pernottamenti di pareggio </a:t>
                      </a:r>
                      <a:r>
                        <a:rPr lang="en-IE" sz="1800" b="0" i="1" dirty="0">
                          <a:solidFill>
                            <a:srgbClr val="595959"/>
                          </a:solidFill>
                        </a:rPr>
                        <a:t>(nuova attività - </a:t>
                      </a:r>
                      <a:r>
                        <a:rPr lang="en-US" sz="1800" b="0" i="1" kern="1200" dirty="0">
                          <a:solidFill>
                            <a:srgbClr val="595959"/>
                          </a:solidFill>
                          <a:latin typeface="+mn-lt"/>
                          <a:ea typeface="+mn-ea"/>
                          <a:cs typeface="+mn-cs"/>
                        </a:rPr>
                        <a:t>solo costi fissi)</a:t>
                      </a:r>
                      <a:endParaRPr lang="en-IE" sz="1800" b="0" i="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Utilizza i costi fissi e il profitto stimato per notte.</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3740728"/>
                  </a:ext>
                </a:extLst>
              </a:tr>
              <a:tr h="628527">
                <a:tc>
                  <a:txBody>
                    <a:bodyPr/>
                    <a:lstStyle/>
                    <a:p>
                      <a:pPr algn="ctr">
                        <a:buNone/>
                      </a:pPr>
                      <a:r>
                        <a:rPr lang="en-US" sz="1800" b="0" dirty="0">
                          <a:solidFill>
                            <a:schemeClr val="bg1"/>
                          </a:solidFill>
                        </a:rPr>
                        <a:t>Costi fissi ÷ (Prezzo – VC) = Notti. </a:t>
                      </a:r>
                      <a:r>
                        <a:rPr lang="en-US" sz="1800" b="0" i="1" dirty="0">
                          <a:solidFill>
                            <a:schemeClr val="bg1"/>
                          </a:solidFill>
                        </a:rPr>
                        <a:t>(Per nuove attività)</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sz="1800" i="1" dirty="0">
                          <a:solidFill>
                            <a:schemeClr val="bg1"/>
                          </a:solidFill>
                        </a:rPr>
                        <a:t>Calcola quante notti prenotate devi vendere per coprire </a:t>
                      </a:r>
                      <a:r>
                        <a:rPr lang="en-US" sz="1800" b="1" i="1" dirty="0">
                          <a:solidFill>
                            <a:schemeClr val="bg1"/>
                          </a:solidFill>
                        </a:rPr>
                        <a:t>i </a:t>
                      </a:r>
                      <a:r>
                        <a:rPr lang="en-US" sz="1800" i="1" dirty="0">
                          <a:solidFill>
                            <a:schemeClr val="bg1"/>
                          </a:solidFill>
                        </a:rPr>
                        <a:t>soli </a:t>
                      </a:r>
                      <a:r>
                        <a:rPr lang="en-US" sz="1800" b="1" i="1" dirty="0">
                          <a:solidFill>
                            <a:schemeClr val="bg1"/>
                          </a:solidFill>
                        </a:rPr>
                        <a:t>costi fissi</a:t>
                      </a:r>
                      <a:r>
                        <a:rPr lang="en-US" sz="1800" i="1" dirty="0">
                          <a:solidFill>
                            <a:schemeClr val="bg1"/>
                          </a:solidFill>
                        </a:rPr>
                        <a:t>. Ignora i costi variabili per notte (perché li sottrai dal prezzo) </a:t>
                      </a:r>
                      <a:r>
                        <a:rPr lang="en-US" sz="1800" b="0" i="1" dirty="0">
                          <a:solidFill>
                            <a:schemeClr val="bg1"/>
                          </a:solidFill>
                        </a:rPr>
                        <a:t>(Per nuove attività)</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629925"/>
                  </a:ext>
                </a:extLst>
              </a:tr>
              <a:tr h="338437">
                <a:tc>
                  <a:txBody>
                    <a:bodyPr/>
                    <a:lstStyle/>
                    <a:p>
                      <a:pPr marL="342900" indent="-342900" algn="l">
                        <a:buFont typeface="+mj-lt"/>
                        <a:buAutoNum type="arabicPeriod" startAt="4"/>
                      </a:pPr>
                      <a:r>
                        <a:rPr lang="en-US" sz="1800" b="1" kern="1200" dirty="0">
                          <a:solidFill>
                            <a:srgbClr val="E96751"/>
                          </a:solidFill>
                          <a:latin typeface="+mn-lt"/>
                          <a:ea typeface="+mn-ea"/>
                          <a:cs typeface="+mn-cs"/>
                        </a:rPr>
                        <a:t>Opzione B </a:t>
                      </a:r>
                      <a:r>
                        <a:rPr lang="en-US" b="1" dirty="0">
                          <a:solidFill>
                            <a:srgbClr val="595959"/>
                          </a:solidFill>
                        </a:rPr>
                        <a:t>Notti di pareggio </a:t>
                      </a:r>
                      <a:r>
                        <a:rPr lang="en-US" i="1" dirty="0">
                          <a:solidFill>
                            <a:srgbClr val="595959"/>
                          </a:solidFill>
                        </a:rPr>
                        <a:t>(tutti i costi annuali noti)</a:t>
                      </a:r>
                      <a:endParaRPr lang="en-IE" sz="1800" i="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b="0" dirty="0">
                          <a:solidFill>
                            <a:srgbClr val="595959"/>
                          </a:solidFill>
                        </a:rPr>
                        <a:t>*Notti di pareggio </a:t>
                      </a:r>
                      <a:r>
                        <a:rPr lang="en-US" sz="1800" b="0" i="1" dirty="0">
                          <a:solidFill>
                            <a:srgbClr val="595959"/>
                          </a:solidFill>
                        </a:rPr>
                        <a:t>(tutti i costi annuali noti)</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Utilizza i costi annuali</a:t>
                      </a:r>
                      <a:r>
                        <a:rPr lang="en-IE" sz="1800" b="1" dirty="0">
                          <a:solidFill>
                            <a:srgbClr val="595959"/>
                          </a:solidFill>
                        </a:rPr>
                        <a:t> totali</a:t>
                      </a:r>
                      <a:r>
                        <a:rPr lang="en-IE" sz="1800" dirty="0">
                          <a:solidFill>
                            <a:srgbClr val="595959"/>
                          </a:solidFill>
                        </a:rPr>
                        <a:t>.</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872574"/>
                  </a:ext>
                </a:extLst>
              </a:tr>
              <a:tr h="628527">
                <a:tc>
                  <a:txBody>
                    <a:bodyPr/>
                    <a:lstStyle/>
                    <a:p>
                      <a:pPr algn="ctr">
                        <a:buNone/>
                      </a:pPr>
                      <a:r>
                        <a:rPr lang="en-US" sz="1800" b="0" dirty="0">
                          <a:solidFill>
                            <a:schemeClr val="bg1"/>
                          </a:solidFill>
                        </a:rPr>
                        <a:t>Costi totali ÷ Ricavi netti per notte = Notti. </a:t>
                      </a:r>
                      <a:r>
                        <a:rPr lang="en-US" b="0" i="1" dirty="0">
                          <a:solidFill>
                            <a:schemeClr val="bg1"/>
                          </a:solidFill>
                        </a:rPr>
                        <a:t>(Costi annuali noti)</a:t>
                      </a:r>
                      <a:endParaRPr lang="en-US" sz="1800" b="0" i="1"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dirty="0">
                          <a:solidFill>
                            <a:schemeClr val="bg1"/>
                          </a:solidFill>
                        </a:rPr>
                        <a:t>Questo ti dice quante notti devi vendere per coprire </a:t>
                      </a:r>
                      <a:r>
                        <a:rPr lang="en-US" b="1" dirty="0">
                          <a:solidFill>
                            <a:schemeClr val="bg1"/>
                          </a:solidFill>
                        </a:rPr>
                        <a:t>l'intera base di costo</a:t>
                      </a:r>
                      <a:r>
                        <a:rPr lang="en-US" dirty="0">
                          <a:solidFill>
                            <a:schemeClr val="bg1"/>
                          </a:solidFill>
                        </a:rPr>
                        <a:t>, sia </a:t>
                      </a:r>
                      <a:r>
                        <a:rPr lang="en-US" b="1" dirty="0">
                          <a:solidFill>
                            <a:schemeClr val="bg1"/>
                          </a:solidFill>
                        </a:rPr>
                        <a:t>fissa che variabile</a:t>
                      </a:r>
                      <a:r>
                        <a:rPr lang="en-US" dirty="0">
                          <a:solidFill>
                            <a:schemeClr val="bg1"/>
                          </a:solidFill>
                        </a:rPr>
                        <a:t>. </a:t>
                      </a:r>
                      <a:r>
                        <a:rPr lang="en-US" sz="1800" dirty="0">
                          <a:solidFill>
                            <a:schemeClr val="bg1"/>
                          </a:solidFill>
                        </a:rPr>
                        <a:t>Fornisce alle aziende operative un </a:t>
                      </a:r>
                      <a:r>
                        <a:rPr lang="en-US" sz="1800" b="1" dirty="0">
                          <a:solidFill>
                            <a:schemeClr val="bg1"/>
                          </a:solidFill>
                        </a:rPr>
                        <a:t>obiettivo di prenotazione di pareggio</a:t>
                      </a:r>
                      <a:r>
                        <a:rPr lang="en-US" sz="1800" dirty="0">
                          <a:solidFill>
                            <a:schemeClr val="bg1"/>
                          </a:solidFill>
                        </a:rPr>
                        <a:t> più accurato.</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150738"/>
                  </a:ext>
                </a:extLst>
              </a:tr>
              <a:tr h="338437">
                <a:tc>
                  <a:txBody>
                    <a:bodyPr/>
                    <a:lstStyle/>
                    <a:p>
                      <a:pPr marL="342900" indent="-342900" algn="l">
                        <a:buFont typeface="+mj-lt"/>
                        <a:buAutoNum type="arabicPeriod" startAt="5"/>
                      </a:pPr>
                      <a:r>
                        <a:rPr lang="en-US" b="1" dirty="0">
                          <a:solidFill>
                            <a:srgbClr val="595959"/>
                          </a:solidFill>
                        </a:rPr>
                        <a:t>Tasso di occupazione per raggiungere il punto di pareggio</a:t>
                      </a:r>
                      <a:endParaRPr lang="en-IE" sz="1800" b="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b="0" dirty="0">
                          <a:solidFill>
                            <a:srgbClr val="595959"/>
                          </a:solidFill>
                        </a:rPr>
                        <a:t>*Tasso di occupazione - Per le notti di pareggio</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Calcolo:</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928816"/>
                  </a:ext>
                </a:extLst>
              </a:tr>
              <a:tr h="483482">
                <a:tc>
                  <a:txBody>
                    <a:bodyPr/>
                    <a:lstStyle/>
                    <a:p>
                      <a:pPr algn="ctr">
                        <a:buNone/>
                      </a:pPr>
                      <a:r>
                        <a:rPr lang="en-US" sz="1800" b="0" dirty="0">
                          <a:solidFill>
                            <a:schemeClr val="bg1"/>
                          </a:solidFill>
                        </a:rPr>
                        <a:t>(Pernottamenti di pareggio ÷ Pernottamenti disponibili) × 100 = %</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dirty="0">
                          <a:solidFill>
                            <a:schemeClr val="bg1"/>
                          </a:solidFill>
                        </a:rPr>
                        <a:t>Questo converte </a:t>
                      </a:r>
                      <a:r>
                        <a:rPr lang="en-US" b="1" dirty="0">
                          <a:solidFill>
                            <a:schemeClr val="bg1"/>
                          </a:solidFill>
                        </a:rPr>
                        <a:t>le notti di pareggio </a:t>
                      </a:r>
                      <a:r>
                        <a:rPr lang="en-US" dirty="0">
                          <a:solidFill>
                            <a:schemeClr val="bg1"/>
                          </a:solidFill>
                        </a:rPr>
                        <a:t>in un </a:t>
                      </a:r>
                      <a:r>
                        <a:rPr lang="en-US" b="1" dirty="0">
                          <a:solidFill>
                            <a:schemeClr val="bg1"/>
                          </a:solidFill>
                        </a:rPr>
                        <a:t>tasso di occupazione</a:t>
                      </a:r>
                      <a:r>
                        <a:rPr lang="en-US" dirty="0">
                          <a:solidFill>
                            <a:schemeClr val="bg1"/>
                          </a:solidFill>
                        </a:rPr>
                        <a:t>. </a:t>
                      </a:r>
                      <a:r>
                        <a:rPr lang="en-US" sz="1800" dirty="0">
                          <a:solidFill>
                            <a:schemeClr val="bg1"/>
                          </a:solidFill>
                        </a:rPr>
                        <a:t>Indica </a:t>
                      </a:r>
                      <a:r>
                        <a:rPr lang="en-US" sz="1800" b="1" dirty="0">
                          <a:solidFill>
                            <a:schemeClr val="bg1"/>
                          </a:solidFill>
                        </a:rPr>
                        <a:t>la percentuale minima </a:t>
                      </a:r>
                      <a:r>
                        <a:rPr lang="en-US" dirty="0">
                          <a:solidFill>
                            <a:schemeClr val="bg1"/>
                          </a:solidFill>
                        </a:rPr>
                        <a:t>di</a:t>
                      </a:r>
                      <a:r>
                        <a:rPr lang="en-US" sz="1800" b="1" dirty="0">
                          <a:solidFill>
                            <a:schemeClr val="bg1"/>
                          </a:solidFill>
                        </a:rPr>
                        <a:t> occupazione </a:t>
                      </a:r>
                      <a:r>
                        <a:rPr lang="en-US" dirty="0">
                          <a:solidFill>
                            <a:schemeClr val="bg1"/>
                          </a:solidFill>
                        </a:rPr>
                        <a:t>delle notti totali disponibili che deve essere prenotata per raggiungere il pareggio.</a:t>
                      </a:r>
                      <a:endParaRPr lang="en-US"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580536"/>
                  </a:ext>
                </a:extLst>
              </a:tr>
            </a:tbl>
          </a:graphicData>
        </a:graphic>
      </p:graphicFrame>
    </p:spTree>
    <p:extLst>
      <p:ext uri="{BB962C8B-B14F-4D97-AF65-F5344CB8AC3E}">
        <p14:creationId xmlns:p14="http://schemas.microsoft.com/office/powerpoint/2010/main" val="3073179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453F-2C92-65F5-928A-55464B17373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B8065CC-FA49-C1C3-7752-AA61129EE033}"/>
              </a:ext>
            </a:extLst>
          </p:cNvPr>
          <p:cNvSpPr>
            <a:spLocks noGrp="1"/>
          </p:cNvSpPr>
          <p:nvPr>
            <p:ph type="body" sz="quarter" idx="16"/>
          </p:nvPr>
        </p:nvSpPr>
        <p:spPr>
          <a:xfrm>
            <a:off x="471098" y="318047"/>
            <a:ext cx="11241418" cy="803654"/>
          </a:xfrm>
        </p:spPr>
        <p:txBody>
          <a:bodyPr/>
          <a:lstStyle/>
          <a:p>
            <a:r>
              <a:rPr lang="en-US" dirty="0"/>
              <a:t>In sintesi: </a:t>
            </a:r>
            <a:r>
              <a:rPr lang="en-US" dirty="0">
                <a:solidFill>
                  <a:srgbClr val="E96751"/>
                </a:solidFill>
              </a:rPr>
              <a:t>notti di pareggio dai costi al tasso di occupazione</a:t>
            </a:r>
          </a:p>
        </p:txBody>
      </p:sp>
      <p:sp>
        <p:nvSpPr>
          <p:cNvPr id="11" name="Rectangle 10">
            <a:extLst>
              <a:ext uri="{FF2B5EF4-FFF2-40B4-BE49-F238E27FC236}">
                <a16:creationId xmlns:a16="http://schemas.microsoft.com/office/drawing/2014/main" id="{4BE242D1-0844-D292-4F48-A5AF9D4D96E2}"/>
              </a:ext>
            </a:extLst>
          </p:cNvPr>
          <p:cNvSpPr/>
          <p:nvPr/>
        </p:nvSpPr>
        <p:spPr>
          <a:xfrm>
            <a:off x="409579" y="1360955"/>
            <a:ext cx="11549926" cy="108503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F4918782-C938-B541-249F-90E3915AB9EB}"/>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5321C4A5-17C0-46F7-1E6A-2148D17381C2}"/>
              </a:ext>
            </a:extLst>
          </p:cNvPr>
          <p:cNvSpPr/>
          <p:nvPr/>
        </p:nvSpPr>
        <p:spPr>
          <a:xfrm>
            <a:off x="409579" y="2566324"/>
            <a:ext cx="11549926" cy="135144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B5E15019-DFCA-00B9-384B-3714CC56F5B8}"/>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736A62ED-BDEC-591B-57EB-104A62BDE2D6}"/>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Costi fissi annuali</a:t>
            </a:r>
          </a:p>
        </p:txBody>
      </p:sp>
      <p:sp>
        <p:nvSpPr>
          <p:cNvPr id="20" name="TextBox 19">
            <a:extLst>
              <a:ext uri="{FF2B5EF4-FFF2-40B4-BE49-F238E27FC236}">
                <a16:creationId xmlns:a16="http://schemas.microsoft.com/office/drawing/2014/main" id="{607F35B6-DF6D-96A2-F628-B938E329D507}"/>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Utile per notte occupata</a:t>
            </a:r>
          </a:p>
        </p:txBody>
      </p:sp>
      <p:sp>
        <p:nvSpPr>
          <p:cNvPr id="23" name="TextBox 22">
            <a:extLst>
              <a:ext uri="{FF2B5EF4-FFF2-40B4-BE49-F238E27FC236}">
                <a16:creationId xmlns:a16="http://schemas.microsoft.com/office/drawing/2014/main" id="{809F4593-5B7A-5D5B-C563-487BEB134C10}"/>
              </a:ext>
            </a:extLst>
          </p:cNvPr>
          <p:cNvSpPr txBox="1"/>
          <p:nvPr/>
        </p:nvSpPr>
        <p:spPr>
          <a:xfrm>
            <a:off x="3631750" y="1348195"/>
            <a:ext cx="8303991" cy="1138773"/>
          </a:xfrm>
          <a:prstGeom prst="rect">
            <a:avLst/>
          </a:prstGeom>
          <a:noFill/>
        </p:spPr>
        <p:txBody>
          <a:bodyPr wrap="square" rtlCol="0">
            <a:spAutoFit/>
          </a:bodyPr>
          <a:lstStyle/>
          <a:p>
            <a:r>
              <a:rPr lang="en-US" sz="2200" b="1" dirty="0">
                <a:solidFill>
                  <a:srgbClr val="494949"/>
                </a:solidFill>
              </a:rPr>
              <a:t>Calcola i costi fissi annuali </a:t>
            </a:r>
            <a:r>
              <a:rPr lang="en-IE" sz="2200" dirty="0">
                <a:solidFill>
                  <a:srgbClr val="494949"/>
                </a:solidFill>
              </a:rPr>
              <a:t>(ad es. assicurazione, rate del mutuo, internet). </a:t>
            </a:r>
            <a:r>
              <a:rPr lang="en-US" sz="2200" i="1" dirty="0">
                <a:solidFill>
                  <a:srgbClr val="595959"/>
                </a:solidFill>
              </a:rPr>
              <a:t>Si tratta di spese fisse che devi sostenere indipendentemente dal numero di prenotazioni. </a:t>
            </a:r>
            <a:r>
              <a:rPr lang="en-IE" sz="2200" b="1" i="1" dirty="0">
                <a:solidFill>
                  <a:srgbClr val="E96751"/>
                </a:solidFill>
              </a:rPr>
              <a:t>Costi fissi annuali totali</a:t>
            </a:r>
            <a:r>
              <a:rPr lang="en-IE" sz="2200" b="1" dirty="0">
                <a:solidFill>
                  <a:srgbClr val="E96751"/>
                </a:solidFill>
              </a:rPr>
              <a:t> 14.000 €/anno</a:t>
            </a:r>
            <a:endParaRPr lang="en-GB" sz="2200" b="1" i="1" dirty="0">
              <a:solidFill>
                <a:srgbClr val="E96751"/>
              </a:solidFill>
            </a:endParaRPr>
          </a:p>
        </p:txBody>
      </p:sp>
      <p:sp>
        <p:nvSpPr>
          <p:cNvPr id="27" name="TextBox 26">
            <a:extLst>
              <a:ext uri="{FF2B5EF4-FFF2-40B4-BE49-F238E27FC236}">
                <a16:creationId xmlns:a16="http://schemas.microsoft.com/office/drawing/2014/main" id="{AA375D35-FB3A-A5BD-560A-1205AE507F97}"/>
              </a:ext>
            </a:extLst>
          </p:cNvPr>
          <p:cNvSpPr txBox="1"/>
          <p:nvPr/>
        </p:nvSpPr>
        <p:spPr>
          <a:xfrm>
            <a:off x="3681651" y="2500291"/>
            <a:ext cx="8251012" cy="1323439"/>
          </a:xfrm>
          <a:prstGeom prst="rect">
            <a:avLst/>
          </a:prstGeom>
          <a:noFill/>
        </p:spPr>
        <p:txBody>
          <a:bodyPr wrap="square" rtlCol="0">
            <a:spAutoFit/>
          </a:bodyPr>
          <a:lstStyle/>
          <a:p>
            <a:r>
              <a:rPr lang="en-US" sz="2000" i="1" dirty="0">
                <a:solidFill>
                  <a:srgbClr val="E96751"/>
                </a:solidFill>
              </a:rPr>
              <a:t>(Tariffa media per notte - Costo variabile per notte). </a:t>
            </a:r>
          </a:p>
          <a:p>
            <a:r>
              <a:rPr lang="en-US" sz="2000" b="1" dirty="0">
                <a:solidFill>
                  <a:srgbClr val="494949"/>
                </a:solidFill>
              </a:rPr>
              <a:t>Tariffa per notte </a:t>
            </a:r>
            <a:r>
              <a:rPr lang="en-US" sz="2000" dirty="0">
                <a:solidFill>
                  <a:srgbClr val="494949"/>
                </a:solidFill>
              </a:rPr>
              <a:t>– Costi variabili (ad es. pulizie, pacchetti di benvenuto, utenze per ospite) </a:t>
            </a:r>
            <a:r>
              <a:rPr lang="en-US" sz="2000" i="1" dirty="0">
                <a:solidFill>
                  <a:srgbClr val="595959"/>
                </a:solidFill>
              </a:rPr>
              <a:t>Se addebiti 150 € a notte e ti costa 30 € ospitare un cliente, </a:t>
            </a:r>
            <a:r>
              <a:rPr lang="en-US" sz="2000" b="1" i="1" dirty="0">
                <a:solidFill>
                  <a:srgbClr val="E96751"/>
                </a:solidFill>
              </a:rPr>
              <a:t>il</a:t>
            </a:r>
            <a:r>
              <a:rPr lang="en-US" sz="2000" i="1" dirty="0">
                <a:solidFill>
                  <a:srgbClr val="595959"/>
                </a:solidFill>
              </a:rPr>
              <a:t> tuo </a:t>
            </a:r>
            <a:r>
              <a:rPr lang="en-US" sz="2000" b="1" i="1" dirty="0">
                <a:solidFill>
                  <a:srgbClr val="E96751"/>
                </a:solidFill>
              </a:rPr>
              <a:t>profitto per notte è </a:t>
            </a:r>
            <a:r>
              <a:rPr lang="en-US" sz="2000" i="1" dirty="0">
                <a:solidFill>
                  <a:srgbClr val="595959"/>
                </a:solidFill>
              </a:rPr>
              <a:t>di</a:t>
            </a:r>
            <a:r>
              <a:rPr lang="en-US" sz="2000" b="1" i="1" dirty="0">
                <a:solidFill>
                  <a:srgbClr val="E96751"/>
                </a:solidFill>
              </a:rPr>
              <a:t> 120 </a:t>
            </a:r>
            <a:r>
              <a:rPr lang="en-US" sz="2000" i="1" dirty="0">
                <a:solidFill>
                  <a:srgbClr val="595959"/>
                </a:solidFill>
              </a:rPr>
              <a:t>€. Questo copre i tuoi costi fissi.</a:t>
            </a:r>
            <a:endParaRPr lang="en-GB" sz="2000" i="1" dirty="0">
              <a:solidFill>
                <a:srgbClr val="595959"/>
              </a:solidFill>
            </a:endParaRPr>
          </a:p>
        </p:txBody>
      </p:sp>
      <p:sp>
        <p:nvSpPr>
          <p:cNvPr id="29" name="Rectangle 28">
            <a:extLst>
              <a:ext uri="{FF2B5EF4-FFF2-40B4-BE49-F238E27FC236}">
                <a16:creationId xmlns:a16="http://schemas.microsoft.com/office/drawing/2014/main" id="{C506B24D-2D81-ED26-77E5-9499222058CF}"/>
              </a:ext>
            </a:extLst>
          </p:cNvPr>
          <p:cNvSpPr/>
          <p:nvPr/>
        </p:nvSpPr>
        <p:spPr>
          <a:xfrm>
            <a:off x="409579" y="4074448"/>
            <a:ext cx="11560451" cy="138226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2395F835-C352-BEFA-5D5F-935CD89E8FAB}"/>
              </a:ext>
            </a:extLst>
          </p:cNvPr>
          <p:cNvSpPr/>
          <p:nvPr/>
        </p:nvSpPr>
        <p:spPr>
          <a:xfrm>
            <a:off x="409579" y="4074447"/>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4D51C053-36A5-F2B9-2D45-E8C4D8F18F23}"/>
              </a:ext>
            </a:extLst>
          </p:cNvPr>
          <p:cNvSpPr txBox="1"/>
          <p:nvPr/>
        </p:nvSpPr>
        <p:spPr>
          <a:xfrm>
            <a:off x="532619" y="4100947"/>
            <a:ext cx="3008476" cy="830997"/>
          </a:xfrm>
          <a:prstGeom prst="rect">
            <a:avLst/>
          </a:prstGeom>
          <a:noFill/>
        </p:spPr>
        <p:txBody>
          <a:bodyPr wrap="square" rtlCol="0">
            <a:spAutoFit/>
          </a:bodyPr>
          <a:lstStyle/>
          <a:p>
            <a:pPr algn="ctr"/>
            <a:r>
              <a:rPr lang="en-GB" sz="2400" b="1" dirty="0">
                <a:solidFill>
                  <a:schemeClr val="bg1"/>
                </a:solidFill>
              </a:rPr>
              <a:t>Punto di pareggio </a:t>
            </a:r>
          </a:p>
          <a:p>
            <a:pPr algn="ctr"/>
            <a:r>
              <a:rPr lang="en-GB" sz="2400" b="1" dirty="0">
                <a:solidFill>
                  <a:schemeClr val="bg1"/>
                </a:solidFill>
              </a:rPr>
              <a:t>notti all'anno</a:t>
            </a:r>
          </a:p>
        </p:txBody>
      </p:sp>
      <p:sp>
        <p:nvSpPr>
          <p:cNvPr id="35" name="TextBox 34">
            <a:extLst>
              <a:ext uri="{FF2B5EF4-FFF2-40B4-BE49-F238E27FC236}">
                <a16:creationId xmlns:a16="http://schemas.microsoft.com/office/drawing/2014/main" id="{FAA5045D-7C56-031A-6559-BC09E74517FA}"/>
              </a:ext>
            </a:extLst>
          </p:cNvPr>
          <p:cNvSpPr txBox="1"/>
          <p:nvPr/>
        </p:nvSpPr>
        <p:spPr>
          <a:xfrm>
            <a:off x="3642275" y="4084583"/>
            <a:ext cx="8327755" cy="1261884"/>
          </a:xfrm>
          <a:prstGeom prst="rect">
            <a:avLst/>
          </a:prstGeom>
          <a:noFill/>
        </p:spPr>
        <p:txBody>
          <a:bodyPr wrap="square" rtlCol="0">
            <a:spAutoFit/>
          </a:bodyPr>
          <a:lstStyle/>
          <a:p>
            <a:r>
              <a:rPr lang="en-US" b="1" dirty="0">
                <a:solidFill>
                  <a:srgbClr val="494949"/>
                </a:solidFill>
              </a:rPr>
              <a:t>Punto di pareggio notti all'anno </a:t>
            </a:r>
            <a:r>
              <a:rPr lang="en-US" sz="2000" i="1" dirty="0">
                <a:solidFill>
                  <a:srgbClr val="E96751"/>
                </a:solidFill>
              </a:rPr>
              <a:t>(Costi fissi ÷ Profitto per notte occupata) </a:t>
            </a:r>
            <a:r>
              <a:rPr lang="en-US" sz="2000" i="1" dirty="0">
                <a:solidFill>
                  <a:srgbClr val="595959"/>
                </a:solidFill>
              </a:rPr>
              <a:t>Il numero di notti prenotate necessarie per coprire i costi fissi</a:t>
            </a:r>
            <a:r>
              <a:rPr lang="en-US" i="1" dirty="0">
                <a:solidFill>
                  <a:srgbClr val="595959"/>
                </a:solidFill>
              </a:rPr>
              <a:t> 14.000 € di costi fissi ÷ 120 € di profitto per notte =</a:t>
            </a:r>
            <a:r>
              <a:rPr lang="en-US" b="1" i="1" dirty="0">
                <a:solidFill>
                  <a:srgbClr val="E96751"/>
                </a:solidFill>
              </a:rPr>
              <a:t> 117 notti di pareggio</a:t>
            </a:r>
            <a:br>
              <a:rPr lang="en-US" i="1" dirty="0">
                <a:solidFill>
                  <a:srgbClr val="595959"/>
                </a:solidFill>
              </a:rPr>
            </a:br>
            <a:r>
              <a:rPr lang="en-US" i="1" dirty="0">
                <a:solidFill>
                  <a:srgbClr val="595959"/>
                </a:solidFill>
              </a:rPr>
              <a:t>Devi prenotare 117 notti solo per raggiungere il punto di pareggio.</a:t>
            </a:r>
            <a:endParaRPr lang="en-GB" b="1" i="1" dirty="0">
              <a:solidFill>
                <a:srgbClr val="595959"/>
              </a:solidFill>
            </a:endParaRPr>
          </a:p>
        </p:txBody>
      </p:sp>
      <p:grpSp>
        <p:nvGrpSpPr>
          <p:cNvPr id="2" name="Group 1">
            <a:extLst>
              <a:ext uri="{FF2B5EF4-FFF2-40B4-BE49-F238E27FC236}">
                <a16:creationId xmlns:a16="http://schemas.microsoft.com/office/drawing/2014/main" id="{F87D7FDF-416F-7482-3922-4C36EA64E96C}"/>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90ABB174-9F60-9CF8-5A94-5BDB8E61D4A7}"/>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F42B10DA-CCB2-5792-FDCC-D7CFF2E26157}"/>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E3E498D3-4B93-8A31-6741-BFC8F2EE7FD6}"/>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7D5F4BB3-36D1-37F9-849E-9767CAE8EA4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01A5414A-4A83-7138-A3F6-901A2A62D838}"/>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5DEFA2BE-AA3C-C8DA-1652-CAE9B4DF5093}"/>
              </a:ext>
            </a:extLst>
          </p:cNvPr>
          <p:cNvGrpSpPr/>
          <p:nvPr/>
        </p:nvGrpSpPr>
        <p:grpSpPr>
          <a:xfrm>
            <a:off x="103514" y="4139649"/>
            <a:ext cx="630739" cy="707886"/>
            <a:chOff x="1015996" y="1040208"/>
            <a:chExt cx="1016004" cy="1223667"/>
          </a:xfrm>
        </p:grpSpPr>
        <p:sp>
          <p:nvSpPr>
            <p:cNvPr id="15" name="Oval 14">
              <a:extLst>
                <a:ext uri="{FF2B5EF4-FFF2-40B4-BE49-F238E27FC236}">
                  <a16:creationId xmlns:a16="http://schemas.microsoft.com/office/drawing/2014/main" id="{CC434512-C9E6-4D6B-E7A3-69136EE3A7B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45AC2B25-1CB7-6D6E-D7D1-03A85CA19DB5}"/>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31" name="Rectangle 30">
            <a:extLst>
              <a:ext uri="{FF2B5EF4-FFF2-40B4-BE49-F238E27FC236}">
                <a16:creationId xmlns:a16="http://schemas.microsoft.com/office/drawing/2014/main" id="{D81D5961-55B8-3763-90F4-1163FE675B90}"/>
              </a:ext>
            </a:extLst>
          </p:cNvPr>
          <p:cNvSpPr/>
          <p:nvPr/>
        </p:nvSpPr>
        <p:spPr>
          <a:xfrm>
            <a:off x="409579" y="5574351"/>
            <a:ext cx="11536687" cy="104644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Freeform: Shape 31">
            <a:extLst>
              <a:ext uri="{FF2B5EF4-FFF2-40B4-BE49-F238E27FC236}">
                <a16:creationId xmlns:a16="http://schemas.microsoft.com/office/drawing/2014/main" id="{F766C376-F7D2-D9C7-566D-8F09047DD5AE}"/>
              </a:ext>
            </a:extLst>
          </p:cNvPr>
          <p:cNvSpPr/>
          <p:nvPr/>
        </p:nvSpPr>
        <p:spPr>
          <a:xfrm>
            <a:off x="409579" y="5574351"/>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34" name="TextBox 33">
            <a:extLst>
              <a:ext uri="{FF2B5EF4-FFF2-40B4-BE49-F238E27FC236}">
                <a16:creationId xmlns:a16="http://schemas.microsoft.com/office/drawing/2014/main" id="{7D44E910-0699-89EF-3288-00B97C18B463}"/>
              </a:ext>
            </a:extLst>
          </p:cNvPr>
          <p:cNvSpPr txBox="1"/>
          <p:nvPr/>
        </p:nvSpPr>
        <p:spPr>
          <a:xfrm>
            <a:off x="532619" y="5623253"/>
            <a:ext cx="2936206" cy="830997"/>
          </a:xfrm>
          <a:prstGeom prst="rect">
            <a:avLst/>
          </a:prstGeom>
          <a:noFill/>
        </p:spPr>
        <p:txBody>
          <a:bodyPr wrap="square" rtlCol="0">
            <a:spAutoFit/>
          </a:bodyPr>
          <a:lstStyle/>
          <a:p>
            <a:pPr algn="ctr"/>
            <a:r>
              <a:rPr lang="en-GB" sz="2400" b="1" dirty="0">
                <a:solidFill>
                  <a:schemeClr val="bg1"/>
                </a:solidFill>
              </a:rPr>
              <a:t>Calcolare il tasso di occupazione</a:t>
            </a:r>
          </a:p>
        </p:txBody>
      </p:sp>
      <p:sp>
        <p:nvSpPr>
          <p:cNvPr id="36" name="TextBox 35">
            <a:extLst>
              <a:ext uri="{FF2B5EF4-FFF2-40B4-BE49-F238E27FC236}">
                <a16:creationId xmlns:a16="http://schemas.microsoft.com/office/drawing/2014/main" id="{6FF2CDCC-993F-E64C-4FE5-60663EB9DCC7}"/>
              </a:ext>
            </a:extLst>
          </p:cNvPr>
          <p:cNvSpPr txBox="1"/>
          <p:nvPr/>
        </p:nvSpPr>
        <p:spPr>
          <a:xfrm>
            <a:off x="3631749" y="5597207"/>
            <a:ext cx="8311439" cy="923330"/>
          </a:xfrm>
          <a:prstGeom prst="rect">
            <a:avLst/>
          </a:prstGeom>
          <a:noFill/>
        </p:spPr>
        <p:txBody>
          <a:bodyPr wrap="square" rtlCol="0">
            <a:spAutoFit/>
          </a:bodyPr>
          <a:lstStyle/>
          <a:p>
            <a:r>
              <a:rPr lang="en-US" b="1" dirty="0">
                <a:solidFill>
                  <a:srgbClr val="494949"/>
                </a:solidFill>
              </a:rPr>
              <a:t>Calcola il profitto per notte occupata </a:t>
            </a:r>
            <a:r>
              <a:rPr lang="en-US" i="1" dirty="0">
                <a:solidFill>
                  <a:srgbClr val="E96751"/>
                </a:solidFill>
              </a:rPr>
              <a:t>(Notti di pareggio ÷ Totale notti disponibili in un anno × 100)</a:t>
            </a:r>
            <a:r>
              <a:rPr lang="en-US" i="1" dirty="0">
                <a:solidFill>
                  <a:srgbClr val="595959"/>
                </a:solidFill>
              </a:rPr>
              <a:t> 117 notti di pareggio ÷ 365 notti disponibili =</a:t>
            </a:r>
            <a:r>
              <a:rPr lang="en-US" b="1" i="1" dirty="0">
                <a:solidFill>
                  <a:srgbClr val="E96751"/>
                </a:solidFill>
              </a:rPr>
              <a:t> 32% </a:t>
            </a:r>
            <a:r>
              <a:rPr lang="en-US" i="1" dirty="0">
                <a:solidFill>
                  <a:srgbClr val="595959"/>
                </a:solidFill>
              </a:rPr>
              <a:t>di tasso</a:t>
            </a:r>
            <a:r>
              <a:rPr lang="en-US" b="1" i="1" dirty="0">
                <a:solidFill>
                  <a:srgbClr val="E96751"/>
                </a:solidFill>
              </a:rPr>
              <a:t> di occupazione </a:t>
            </a:r>
            <a:r>
              <a:rPr lang="en-US" i="1" dirty="0">
                <a:solidFill>
                  <a:srgbClr val="595959"/>
                </a:solidFill>
              </a:rPr>
              <a:t>Per raggiungere il pareggio è necessario prenotare circa una notte su tre.</a:t>
            </a:r>
            <a:endParaRPr lang="en-GB" i="1" dirty="0">
              <a:solidFill>
                <a:srgbClr val="595959"/>
              </a:solidFill>
            </a:endParaRPr>
          </a:p>
        </p:txBody>
      </p:sp>
      <p:grpSp>
        <p:nvGrpSpPr>
          <p:cNvPr id="17" name="Group 16">
            <a:extLst>
              <a:ext uri="{FF2B5EF4-FFF2-40B4-BE49-F238E27FC236}">
                <a16:creationId xmlns:a16="http://schemas.microsoft.com/office/drawing/2014/main" id="{1B90AE4B-6120-9A23-B60B-941B73F5324A}"/>
              </a:ext>
            </a:extLst>
          </p:cNvPr>
          <p:cNvGrpSpPr/>
          <p:nvPr/>
        </p:nvGrpSpPr>
        <p:grpSpPr>
          <a:xfrm>
            <a:off x="74109" y="5641230"/>
            <a:ext cx="630739" cy="707886"/>
            <a:chOff x="1015996" y="1040208"/>
            <a:chExt cx="1016004" cy="1223667"/>
          </a:xfrm>
        </p:grpSpPr>
        <p:sp>
          <p:nvSpPr>
            <p:cNvPr id="18" name="Oval 17">
              <a:extLst>
                <a:ext uri="{FF2B5EF4-FFF2-40B4-BE49-F238E27FC236}">
                  <a16:creationId xmlns:a16="http://schemas.microsoft.com/office/drawing/2014/main" id="{F20EC1B9-EEA2-E9F0-6271-100E0AB0155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39068E30-CFCB-7A53-2B07-AE2551A41E9A}"/>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4</a:t>
              </a:r>
            </a:p>
          </p:txBody>
        </p:sp>
      </p:grpSp>
    </p:spTree>
    <p:extLst>
      <p:ext uri="{BB962C8B-B14F-4D97-AF65-F5344CB8AC3E}">
        <p14:creationId xmlns:p14="http://schemas.microsoft.com/office/powerpoint/2010/main" val="15102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95C0-67FA-AE2C-A7F5-1AB9EB65C7C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41C1BC5-9C58-1CD5-5516-784600E83DDC}"/>
              </a:ext>
            </a:extLst>
          </p:cNvPr>
          <p:cNvSpPr>
            <a:spLocks noGrp="1"/>
          </p:cNvSpPr>
          <p:nvPr>
            <p:ph type="body" sz="quarter" idx="16"/>
          </p:nvPr>
        </p:nvSpPr>
        <p:spPr>
          <a:xfrm>
            <a:off x="2419350" y="424202"/>
            <a:ext cx="11241418" cy="803654"/>
          </a:xfrm>
        </p:spPr>
        <p:txBody>
          <a:bodyPr/>
          <a:lstStyle/>
          <a:p>
            <a:r>
              <a:rPr lang="en-US" dirty="0"/>
              <a:t>Esercizio: </a:t>
            </a:r>
            <a:r>
              <a:rPr lang="en-US" sz="2800" dirty="0">
                <a:solidFill>
                  <a:srgbClr val="E96751"/>
                </a:solidFill>
              </a:rPr>
              <a:t>notti di pareggio, costi e tasso di occupazione completi</a:t>
            </a:r>
          </a:p>
        </p:txBody>
      </p:sp>
      <p:sp>
        <p:nvSpPr>
          <p:cNvPr id="11" name="Rectangle 10">
            <a:extLst>
              <a:ext uri="{FF2B5EF4-FFF2-40B4-BE49-F238E27FC236}">
                <a16:creationId xmlns:a16="http://schemas.microsoft.com/office/drawing/2014/main" id="{BA5BC281-F807-D0D8-A95F-34EF6C7451F8}"/>
              </a:ext>
            </a:extLst>
          </p:cNvPr>
          <p:cNvSpPr/>
          <p:nvPr/>
        </p:nvSpPr>
        <p:spPr>
          <a:xfrm>
            <a:off x="409579" y="1360955"/>
            <a:ext cx="11549926" cy="108503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DA2718C8-006A-C67C-CA4A-6A053C76EE89}"/>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12FAB085-FA2C-2406-9788-FDAB66658C25}"/>
              </a:ext>
            </a:extLst>
          </p:cNvPr>
          <p:cNvSpPr/>
          <p:nvPr/>
        </p:nvSpPr>
        <p:spPr>
          <a:xfrm>
            <a:off x="409579" y="2566324"/>
            <a:ext cx="11549926" cy="135144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14D3E8B8-F6E0-E53A-CD0E-AB2F518A3924}"/>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816BCB34-4729-B62F-AA02-DD5B035040C5}"/>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Costi fissi annuali</a:t>
            </a:r>
          </a:p>
        </p:txBody>
      </p:sp>
      <p:sp>
        <p:nvSpPr>
          <p:cNvPr id="20" name="TextBox 19">
            <a:extLst>
              <a:ext uri="{FF2B5EF4-FFF2-40B4-BE49-F238E27FC236}">
                <a16:creationId xmlns:a16="http://schemas.microsoft.com/office/drawing/2014/main" id="{C54A5CC3-5096-845D-F174-BDD01CECB9FE}"/>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Utile per notte occupata</a:t>
            </a:r>
          </a:p>
        </p:txBody>
      </p:sp>
      <p:sp>
        <p:nvSpPr>
          <p:cNvPr id="23" name="TextBox 22">
            <a:extLst>
              <a:ext uri="{FF2B5EF4-FFF2-40B4-BE49-F238E27FC236}">
                <a16:creationId xmlns:a16="http://schemas.microsoft.com/office/drawing/2014/main" id="{08E5DBB3-72B5-870C-974F-0F158C0AA4C7}"/>
              </a:ext>
            </a:extLst>
          </p:cNvPr>
          <p:cNvSpPr txBox="1"/>
          <p:nvPr/>
        </p:nvSpPr>
        <p:spPr>
          <a:xfrm>
            <a:off x="3631750" y="1348195"/>
            <a:ext cx="8303991" cy="1061829"/>
          </a:xfrm>
          <a:prstGeom prst="rect">
            <a:avLst/>
          </a:prstGeom>
          <a:noFill/>
        </p:spPr>
        <p:txBody>
          <a:bodyPr wrap="square" rtlCol="0">
            <a:spAutoFit/>
          </a:bodyPr>
          <a:lstStyle/>
          <a:p>
            <a:r>
              <a:rPr lang="en-US" sz="2100" b="1" dirty="0">
                <a:solidFill>
                  <a:srgbClr val="494949"/>
                </a:solidFill>
              </a:rPr>
              <a:t>Calcola i costi fissi annuali </a:t>
            </a:r>
            <a:r>
              <a:rPr lang="en-IE" sz="2100" dirty="0">
                <a:solidFill>
                  <a:srgbClr val="494949"/>
                </a:solidFill>
              </a:rPr>
              <a:t>(ad es. assicurazione, rate del mutuo, internet). </a:t>
            </a:r>
            <a:r>
              <a:rPr lang="en-US" sz="2100" i="1" dirty="0">
                <a:solidFill>
                  <a:srgbClr val="595959"/>
                </a:solidFill>
              </a:rPr>
              <a:t>Si tratta di spese fisse che devi sostenere indipendentemente dal numero di prenotazioni. </a:t>
            </a:r>
            <a:r>
              <a:rPr lang="en-IE" sz="2100" b="1" i="1" dirty="0">
                <a:solidFill>
                  <a:srgbClr val="E96751"/>
                </a:solidFill>
              </a:rPr>
              <a:t>Costi fissi annuali totali </a:t>
            </a:r>
            <a:r>
              <a:rPr lang="en-IE" sz="2100" b="1" dirty="0">
                <a:solidFill>
                  <a:srgbClr val="E96751"/>
                </a:solidFill>
              </a:rPr>
              <a:t>€ </a:t>
            </a:r>
            <a:r>
              <a:rPr lang="en-IE" sz="2100" dirty="0">
                <a:solidFill>
                  <a:srgbClr val="E96751"/>
                </a:solidFill>
                <a:highlight>
                  <a:srgbClr val="FFFF00"/>
                </a:highlight>
              </a:rPr>
              <a:t>[inserisci cifra]</a:t>
            </a:r>
            <a:r>
              <a:rPr lang="en-IE" sz="2100" b="1" dirty="0">
                <a:solidFill>
                  <a:srgbClr val="E96751"/>
                </a:solidFill>
              </a:rPr>
              <a:t>/anno</a:t>
            </a:r>
            <a:endParaRPr lang="en-GB" sz="2100" b="1" i="1" dirty="0">
              <a:solidFill>
                <a:srgbClr val="E96751"/>
              </a:solidFill>
            </a:endParaRPr>
          </a:p>
        </p:txBody>
      </p:sp>
      <p:sp>
        <p:nvSpPr>
          <p:cNvPr id="27" name="TextBox 26">
            <a:extLst>
              <a:ext uri="{FF2B5EF4-FFF2-40B4-BE49-F238E27FC236}">
                <a16:creationId xmlns:a16="http://schemas.microsoft.com/office/drawing/2014/main" id="{7FD09720-4E5E-1360-4F97-F78763E8DB8F}"/>
              </a:ext>
            </a:extLst>
          </p:cNvPr>
          <p:cNvSpPr txBox="1"/>
          <p:nvPr/>
        </p:nvSpPr>
        <p:spPr>
          <a:xfrm>
            <a:off x="3681651" y="2500291"/>
            <a:ext cx="8251012" cy="1323439"/>
          </a:xfrm>
          <a:prstGeom prst="rect">
            <a:avLst/>
          </a:prstGeom>
          <a:noFill/>
        </p:spPr>
        <p:txBody>
          <a:bodyPr wrap="square" rtlCol="0">
            <a:spAutoFit/>
          </a:bodyPr>
          <a:lstStyle/>
          <a:p>
            <a:r>
              <a:rPr lang="en-US" sz="2000" i="1" dirty="0">
                <a:solidFill>
                  <a:srgbClr val="E96751"/>
                </a:solidFill>
              </a:rPr>
              <a:t>(Tariffa media per notte - Costo variabile per notte). </a:t>
            </a:r>
          </a:p>
          <a:p>
            <a:r>
              <a:rPr lang="en-US" sz="2000" b="1" dirty="0">
                <a:solidFill>
                  <a:srgbClr val="494949"/>
                </a:solidFill>
              </a:rPr>
              <a:t>La tua tariffa per notte </a:t>
            </a:r>
            <a:r>
              <a:rPr lang="en-US" sz="2000" dirty="0">
                <a:solidFill>
                  <a:srgbClr val="494949"/>
                </a:solidFill>
              </a:rPr>
              <a:t>– Costi variabili (ad es. pulizie, pacchetti di benvenuto, utenze per ospite) </a:t>
            </a:r>
            <a:r>
              <a:rPr lang="en-US" sz="2000" i="1" dirty="0">
                <a:solidFill>
                  <a:srgbClr val="595959"/>
                </a:solidFill>
              </a:rPr>
              <a:t>€ </a:t>
            </a:r>
            <a:r>
              <a:rPr lang="en-IE" sz="2000" dirty="0">
                <a:solidFill>
                  <a:srgbClr val="E96751"/>
                </a:solidFill>
                <a:highlight>
                  <a:srgbClr val="FFFF00"/>
                </a:highlight>
              </a:rPr>
              <a:t>[inserire cifra] </a:t>
            </a:r>
            <a:r>
              <a:rPr lang="en-US" sz="2000" i="1" dirty="0">
                <a:solidFill>
                  <a:srgbClr val="595959"/>
                </a:solidFill>
              </a:rPr>
              <a:t>/notte e ti costa € </a:t>
            </a:r>
            <a:r>
              <a:rPr lang="en-IE" sz="2000" dirty="0">
                <a:solidFill>
                  <a:srgbClr val="E96751"/>
                </a:solidFill>
                <a:highlight>
                  <a:srgbClr val="FFFF00"/>
                </a:highlight>
              </a:rPr>
              <a:t>[inserire cifra] </a:t>
            </a:r>
            <a:r>
              <a:rPr lang="en-US" sz="2000" i="1" dirty="0">
                <a:solidFill>
                  <a:srgbClr val="595959"/>
                </a:solidFill>
              </a:rPr>
              <a:t>ospitare un ospite, </a:t>
            </a:r>
            <a:r>
              <a:rPr lang="en-US" sz="2000" b="1" i="1" dirty="0">
                <a:solidFill>
                  <a:srgbClr val="E96751"/>
                </a:solidFill>
              </a:rPr>
              <a:t>il</a:t>
            </a:r>
            <a:r>
              <a:rPr lang="en-US" sz="2000" i="1" dirty="0">
                <a:solidFill>
                  <a:srgbClr val="595959"/>
                </a:solidFill>
              </a:rPr>
              <a:t> tuo </a:t>
            </a:r>
            <a:r>
              <a:rPr lang="en-US" sz="2000" b="1" i="1" dirty="0">
                <a:solidFill>
                  <a:srgbClr val="E96751"/>
                </a:solidFill>
              </a:rPr>
              <a:t>profitto per notte è </a:t>
            </a:r>
            <a:r>
              <a:rPr lang="en-US" sz="2000" i="1" dirty="0">
                <a:solidFill>
                  <a:srgbClr val="595959"/>
                </a:solidFill>
              </a:rPr>
              <a:t>di</a:t>
            </a:r>
            <a:r>
              <a:rPr lang="en-US" sz="2000" b="1" i="1" dirty="0">
                <a:solidFill>
                  <a:srgbClr val="E96751"/>
                </a:solidFill>
              </a:rPr>
              <a:t> € </a:t>
            </a:r>
            <a:r>
              <a:rPr lang="en-IE" sz="2000" dirty="0">
                <a:solidFill>
                  <a:srgbClr val="E96751"/>
                </a:solidFill>
                <a:highlight>
                  <a:srgbClr val="FFFF00"/>
                </a:highlight>
              </a:rPr>
              <a:t>[inserire cifra]</a:t>
            </a:r>
            <a:r>
              <a:rPr lang="en-US" sz="2000" i="1" dirty="0">
                <a:solidFill>
                  <a:srgbClr val="E96751"/>
                </a:solidFill>
              </a:rPr>
              <a:t>. </a:t>
            </a:r>
            <a:r>
              <a:rPr lang="en-US" sz="2000" i="1" dirty="0">
                <a:solidFill>
                  <a:srgbClr val="595959"/>
                </a:solidFill>
              </a:rPr>
              <a:t>Questo copre i tuoi costi fissi.</a:t>
            </a:r>
            <a:endParaRPr lang="en-GB" sz="2000" i="1" dirty="0">
              <a:solidFill>
                <a:srgbClr val="595959"/>
              </a:solidFill>
            </a:endParaRPr>
          </a:p>
        </p:txBody>
      </p:sp>
      <p:sp>
        <p:nvSpPr>
          <p:cNvPr id="29" name="Rectangle 28">
            <a:extLst>
              <a:ext uri="{FF2B5EF4-FFF2-40B4-BE49-F238E27FC236}">
                <a16:creationId xmlns:a16="http://schemas.microsoft.com/office/drawing/2014/main" id="{9BCF4EB0-F4B3-F647-85E1-B26960C42C4B}"/>
              </a:ext>
            </a:extLst>
          </p:cNvPr>
          <p:cNvSpPr/>
          <p:nvPr/>
        </p:nvSpPr>
        <p:spPr>
          <a:xfrm>
            <a:off x="409579" y="4074448"/>
            <a:ext cx="11560451" cy="138226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3617665B-F693-5C3A-967B-ECABBCA984E3}"/>
              </a:ext>
            </a:extLst>
          </p:cNvPr>
          <p:cNvSpPr/>
          <p:nvPr/>
        </p:nvSpPr>
        <p:spPr>
          <a:xfrm>
            <a:off x="409579" y="4074447"/>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AB1E76DB-21A7-7138-0987-9F7B8DA0F3AA}"/>
              </a:ext>
            </a:extLst>
          </p:cNvPr>
          <p:cNvSpPr txBox="1"/>
          <p:nvPr/>
        </p:nvSpPr>
        <p:spPr>
          <a:xfrm>
            <a:off x="532619" y="4100947"/>
            <a:ext cx="3008476" cy="830997"/>
          </a:xfrm>
          <a:prstGeom prst="rect">
            <a:avLst/>
          </a:prstGeom>
          <a:noFill/>
        </p:spPr>
        <p:txBody>
          <a:bodyPr wrap="square" rtlCol="0">
            <a:spAutoFit/>
          </a:bodyPr>
          <a:lstStyle/>
          <a:p>
            <a:pPr algn="ctr"/>
            <a:r>
              <a:rPr lang="en-GB" sz="2400" b="1" dirty="0">
                <a:solidFill>
                  <a:schemeClr val="bg1"/>
                </a:solidFill>
              </a:rPr>
              <a:t>Punto di pareggio </a:t>
            </a:r>
          </a:p>
          <a:p>
            <a:pPr algn="ctr"/>
            <a:r>
              <a:rPr lang="en-GB" sz="2400" b="1" dirty="0">
                <a:solidFill>
                  <a:schemeClr val="bg1"/>
                </a:solidFill>
              </a:rPr>
              <a:t>notti all'anno</a:t>
            </a:r>
          </a:p>
        </p:txBody>
      </p:sp>
      <p:sp>
        <p:nvSpPr>
          <p:cNvPr id="35" name="TextBox 34">
            <a:extLst>
              <a:ext uri="{FF2B5EF4-FFF2-40B4-BE49-F238E27FC236}">
                <a16:creationId xmlns:a16="http://schemas.microsoft.com/office/drawing/2014/main" id="{ADA98A19-B352-D9F3-F00C-90850D9ABAFA}"/>
              </a:ext>
            </a:extLst>
          </p:cNvPr>
          <p:cNvSpPr txBox="1"/>
          <p:nvPr/>
        </p:nvSpPr>
        <p:spPr>
          <a:xfrm>
            <a:off x="3642275" y="4084583"/>
            <a:ext cx="8327755" cy="1323439"/>
          </a:xfrm>
          <a:prstGeom prst="rect">
            <a:avLst/>
          </a:prstGeom>
          <a:noFill/>
        </p:spPr>
        <p:txBody>
          <a:bodyPr wrap="square" rtlCol="0">
            <a:spAutoFit/>
          </a:bodyPr>
          <a:lstStyle/>
          <a:p>
            <a:r>
              <a:rPr lang="en-US" sz="2000" b="1" dirty="0">
                <a:solidFill>
                  <a:srgbClr val="494949"/>
                </a:solidFill>
              </a:rPr>
              <a:t>Punto di pareggio notti all'anno </a:t>
            </a:r>
            <a:r>
              <a:rPr lang="en-US" sz="2000" i="1" dirty="0">
                <a:solidFill>
                  <a:srgbClr val="E96751"/>
                </a:solidFill>
              </a:rPr>
              <a:t>(Costi fissi ÷ Profitto per notte occupata) </a:t>
            </a:r>
            <a:r>
              <a:rPr lang="en-US" sz="2000" i="1" dirty="0">
                <a:solidFill>
                  <a:srgbClr val="595959"/>
                </a:solidFill>
              </a:rPr>
              <a:t>Il numero di notti prenotate necessarie per coprire i costi fissi € </a:t>
            </a:r>
            <a:r>
              <a:rPr lang="en-IE" sz="2000" dirty="0">
                <a:solidFill>
                  <a:srgbClr val="E96751"/>
                </a:solidFill>
                <a:highlight>
                  <a:srgbClr val="FFFF00"/>
                </a:highlight>
              </a:rPr>
              <a:t>[inserire cifra] </a:t>
            </a:r>
            <a:r>
              <a:rPr lang="en-US" sz="2000" i="1" dirty="0">
                <a:solidFill>
                  <a:srgbClr val="595959"/>
                </a:solidFill>
              </a:rPr>
              <a:t>costi fissi ÷ € </a:t>
            </a:r>
            <a:r>
              <a:rPr lang="en-IE" sz="2000" dirty="0">
                <a:solidFill>
                  <a:srgbClr val="E96751"/>
                </a:solidFill>
                <a:highlight>
                  <a:srgbClr val="FFFF00"/>
                </a:highlight>
              </a:rPr>
              <a:t>[inserire cifra] </a:t>
            </a:r>
            <a:r>
              <a:rPr lang="en-US" sz="2000" i="1" dirty="0">
                <a:solidFill>
                  <a:srgbClr val="595959"/>
                </a:solidFill>
              </a:rPr>
              <a:t>profitto per notte = </a:t>
            </a:r>
            <a:r>
              <a:rPr lang="en-IE" sz="2000" dirty="0">
                <a:solidFill>
                  <a:srgbClr val="E96751"/>
                </a:solidFill>
                <a:highlight>
                  <a:srgbClr val="FFFF00"/>
                </a:highlight>
              </a:rPr>
              <a:t>[inserire cifra] </a:t>
            </a:r>
            <a:r>
              <a:rPr lang="en-US" sz="2000" b="1" i="1" dirty="0">
                <a:solidFill>
                  <a:srgbClr val="E96751"/>
                </a:solidFill>
              </a:rPr>
              <a:t>notti di pareggio</a:t>
            </a:r>
            <a:br>
              <a:rPr lang="en-US" sz="2000" i="1" dirty="0">
                <a:solidFill>
                  <a:srgbClr val="595959"/>
                </a:solidFill>
              </a:rPr>
            </a:br>
            <a:r>
              <a:rPr lang="en-US" sz="2000" i="1" dirty="0">
                <a:solidFill>
                  <a:srgbClr val="595959"/>
                </a:solidFill>
              </a:rPr>
              <a:t>Devi prenotare </a:t>
            </a:r>
            <a:r>
              <a:rPr lang="en-IE" sz="2000" dirty="0">
                <a:solidFill>
                  <a:srgbClr val="E96751"/>
                </a:solidFill>
                <a:highlight>
                  <a:srgbClr val="FFFF00"/>
                </a:highlight>
              </a:rPr>
              <a:t>[inserire cifra] </a:t>
            </a:r>
            <a:r>
              <a:rPr lang="en-US" sz="2000" i="1" dirty="0">
                <a:solidFill>
                  <a:srgbClr val="595959"/>
                </a:solidFill>
              </a:rPr>
              <a:t>notti solo per raggiungere il punto di pareggio.</a:t>
            </a:r>
            <a:endParaRPr lang="en-GB" sz="2000" b="1" i="1" dirty="0">
              <a:solidFill>
                <a:srgbClr val="595959"/>
              </a:solidFill>
            </a:endParaRPr>
          </a:p>
        </p:txBody>
      </p:sp>
      <p:grpSp>
        <p:nvGrpSpPr>
          <p:cNvPr id="2" name="Group 1">
            <a:extLst>
              <a:ext uri="{FF2B5EF4-FFF2-40B4-BE49-F238E27FC236}">
                <a16:creationId xmlns:a16="http://schemas.microsoft.com/office/drawing/2014/main" id="{72D11DD5-A622-24F7-DECC-5976C3F1DB26}"/>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CEB66DD3-F973-6233-C857-0CA15A2C8356}"/>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260828BD-01C6-8752-DF08-A775A9F958C0}"/>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253659E4-F9EC-1C6E-51BB-E68A09337A66}"/>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D70A446A-D29F-ED58-6D27-A51F1EF619B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C81C427D-2461-5951-AFEA-84B659EEFB26}"/>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F4BDA340-C765-03C7-5C06-90CA62111D2D}"/>
              </a:ext>
            </a:extLst>
          </p:cNvPr>
          <p:cNvGrpSpPr/>
          <p:nvPr/>
        </p:nvGrpSpPr>
        <p:grpSpPr>
          <a:xfrm>
            <a:off x="103514" y="4139649"/>
            <a:ext cx="630739" cy="707886"/>
            <a:chOff x="1015996" y="1040208"/>
            <a:chExt cx="1016004" cy="1223667"/>
          </a:xfrm>
        </p:grpSpPr>
        <p:sp>
          <p:nvSpPr>
            <p:cNvPr id="15" name="Oval 14">
              <a:extLst>
                <a:ext uri="{FF2B5EF4-FFF2-40B4-BE49-F238E27FC236}">
                  <a16:creationId xmlns:a16="http://schemas.microsoft.com/office/drawing/2014/main" id="{7C750DB5-0B9F-60B1-A105-96E73A8A7346}"/>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9E61826B-9D58-9B2E-28AC-E8795DD8A663}"/>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31" name="Rectangle 30">
            <a:extLst>
              <a:ext uri="{FF2B5EF4-FFF2-40B4-BE49-F238E27FC236}">
                <a16:creationId xmlns:a16="http://schemas.microsoft.com/office/drawing/2014/main" id="{C6121E22-9452-CC5A-6907-7474A6F9EDA0}"/>
              </a:ext>
            </a:extLst>
          </p:cNvPr>
          <p:cNvSpPr/>
          <p:nvPr/>
        </p:nvSpPr>
        <p:spPr>
          <a:xfrm>
            <a:off x="409579" y="5574351"/>
            <a:ext cx="11536687" cy="104644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Freeform: Shape 31">
            <a:extLst>
              <a:ext uri="{FF2B5EF4-FFF2-40B4-BE49-F238E27FC236}">
                <a16:creationId xmlns:a16="http://schemas.microsoft.com/office/drawing/2014/main" id="{E6D3B666-1725-F566-7B26-6C9E51E45002}"/>
              </a:ext>
            </a:extLst>
          </p:cNvPr>
          <p:cNvSpPr/>
          <p:nvPr/>
        </p:nvSpPr>
        <p:spPr>
          <a:xfrm>
            <a:off x="409579" y="5574351"/>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34" name="TextBox 33">
            <a:extLst>
              <a:ext uri="{FF2B5EF4-FFF2-40B4-BE49-F238E27FC236}">
                <a16:creationId xmlns:a16="http://schemas.microsoft.com/office/drawing/2014/main" id="{FC42F252-AB40-B4E2-2D59-07C7899C9746}"/>
              </a:ext>
            </a:extLst>
          </p:cNvPr>
          <p:cNvSpPr txBox="1"/>
          <p:nvPr/>
        </p:nvSpPr>
        <p:spPr>
          <a:xfrm>
            <a:off x="532619" y="5623253"/>
            <a:ext cx="2936206" cy="830997"/>
          </a:xfrm>
          <a:prstGeom prst="rect">
            <a:avLst/>
          </a:prstGeom>
          <a:noFill/>
        </p:spPr>
        <p:txBody>
          <a:bodyPr wrap="square" rtlCol="0">
            <a:spAutoFit/>
          </a:bodyPr>
          <a:lstStyle/>
          <a:p>
            <a:pPr algn="ctr"/>
            <a:r>
              <a:rPr lang="en-GB" sz="2400" b="1" dirty="0">
                <a:solidFill>
                  <a:schemeClr val="bg1"/>
                </a:solidFill>
              </a:rPr>
              <a:t>Calcolare il tasso di occupazione</a:t>
            </a:r>
          </a:p>
        </p:txBody>
      </p:sp>
      <p:sp>
        <p:nvSpPr>
          <p:cNvPr id="36" name="TextBox 35">
            <a:extLst>
              <a:ext uri="{FF2B5EF4-FFF2-40B4-BE49-F238E27FC236}">
                <a16:creationId xmlns:a16="http://schemas.microsoft.com/office/drawing/2014/main" id="{76662A6A-3DB4-2472-998F-7000F76480CD}"/>
              </a:ext>
            </a:extLst>
          </p:cNvPr>
          <p:cNvSpPr txBox="1"/>
          <p:nvPr/>
        </p:nvSpPr>
        <p:spPr>
          <a:xfrm>
            <a:off x="3631749" y="5597207"/>
            <a:ext cx="8311439" cy="1015663"/>
          </a:xfrm>
          <a:prstGeom prst="rect">
            <a:avLst/>
          </a:prstGeom>
          <a:noFill/>
        </p:spPr>
        <p:txBody>
          <a:bodyPr wrap="square" rtlCol="0">
            <a:spAutoFit/>
          </a:bodyPr>
          <a:lstStyle/>
          <a:p>
            <a:r>
              <a:rPr lang="en-US" sz="2000" b="1" dirty="0">
                <a:solidFill>
                  <a:srgbClr val="494949"/>
                </a:solidFill>
              </a:rPr>
              <a:t>Calcola il profitto per notte occupata </a:t>
            </a:r>
            <a:r>
              <a:rPr lang="en-US" sz="2000" i="1" dirty="0">
                <a:solidFill>
                  <a:srgbClr val="E96751"/>
                </a:solidFill>
              </a:rPr>
              <a:t>(notti di pareggio ÷ totale notti disponibili in un anno × 100) </a:t>
            </a:r>
            <a:r>
              <a:rPr lang="en-IE" sz="2000" dirty="0">
                <a:solidFill>
                  <a:srgbClr val="E96751"/>
                </a:solidFill>
                <a:highlight>
                  <a:srgbClr val="FFFF00"/>
                </a:highlight>
              </a:rPr>
              <a:t>[inserisci cifra] </a:t>
            </a:r>
            <a:r>
              <a:rPr lang="en-US" sz="2000" i="1" dirty="0">
                <a:solidFill>
                  <a:srgbClr val="595959"/>
                </a:solidFill>
              </a:rPr>
              <a:t>notti di pareggio ÷ 365 notti disponibili = </a:t>
            </a:r>
            <a:r>
              <a:rPr lang="en-IE" sz="2000" dirty="0">
                <a:solidFill>
                  <a:srgbClr val="E96751"/>
                </a:solidFill>
                <a:highlight>
                  <a:srgbClr val="FFFF00"/>
                </a:highlight>
              </a:rPr>
              <a:t>[inserisci cifra] </a:t>
            </a:r>
            <a:r>
              <a:rPr lang="en-US" sz="2000" b="1" i="1" dirty="0">
                <a:solidFill>
                  <a:srgbClr val="E96751"/>
                </a:solidFill>
              </a:rPr>
              <a:t>% </a:t>
            </a:r>
            <a:r>
              <a:rPr lang="en-US" sz="2000" i="1" dirty="0">
                <a:solidFill>
                  <a:srgbClr val="595959"/>
                </a:solidFill>
              </a:rPr>
              <a:t>tasso</a:t>
            </a:r>
            <a:r>
              <a:rPr lang="en-US" sz="2000" b="1" i="1" dirty="0">
                <a:solidFill>
                  <a:srgbClr val="E96751"/>
                </a:solidFill>
              </a:rPr>
              <a:t> di occupazione</a:t>
            </a:r>
            <a:r>
              <a:rPr lang="en-US" sz="2000" i="1" dirty="0">
                <a:solidFill>
                  <a:srgbClr val="595959"/>
                </a:solidFill>
              </a:rPr>
              <a:t>.</a:t>
            </a:r>
            <a:endParaRPr lang="en-GB" sz="2000" i="1" dirty="0">
              <a:solidFill>
                <a:srgbClr val="595959"/>
              </a:solidFill>
            </a:endParaRPr>
          </a:p>
        </p:txBody>
      </p:sp>
      <p:grpSp>
        <p:nvGrpSpPr>
          <p:cNvPr id="17" name="Group 16">
            <a:extLst>
              <a:ext uri="{FF2B5EF4-FFF2-40B4-BE49-F238E27FC236}">
                <a16:creationId xmlns:a16="http://schemas.microsoft.com/office/drawing/2014/main" id="{7BEED0C2-5A20-CAB2-6156-8D5C0C659B88}"/>
              </a:ext>
            </a:extLst>
          </p:cNvPr>
          <p:cNvGrpSpPr/>
          <p:nvPr/>
        </p:nvGrpSpPr>
        <p:grpSpPr>
          <a:xfrm>
            <a:off x="74109" y="5641230"/>
            <a:ext cx="630739" cy="707886"/>
            <a:chOff x="1015996" y="1040208"/>
            <a:chExt cx="1016004" cy="1223667"/>
          </a:xfrm>
        </p:grpSpPr>
        <p:sp>
          <p:nvSpPr>
            <p:cNvPr id="18" name="Oval 17">
              <a:extLst>
                <a:ext uri="{FF2B5EF4-FFF2-40B4-BE49-F238E27FC236}">
                  <a16:creationId xmlns:a16="http://schemas.microsoft.com/office/drawing/2014/main" id="{AD2FA5C5-909E-B13A-C85A-C59338E91C17}"/>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69DE0404-3E06-11C6-82EC-86DB6A76A2DB}"/>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4</a:t>
              </a:r>
            </a:p>
          </p:txBody>
        </p:sp>
      </p:grpSp>
      <p:pic>
        <p:nvPicPr>
          <p:cNvPr id="10" name="Picture 9">
            <a:extLst>
              <a:ext uri="{FF2B5EF4-FFF2-40B4-BE49-F238E27FC236}">
                <a16:creationId xmlns:a16="http://schemas.microsoft.com/office/drawing/2014/main" id="{95D245DC-D45C-D097-E38C-5C64BD2AAEA2}"/>
              </a:ext>
            </a:extLst>
          </p:cNvPr>
          <p:cNvPicPr>
            <a:picLocks noChangeAspect="1"/>
          </p:cNvPicPr>
          <p:nvPr/>
        </p:nvPicPr>
        <p:blipFill>
          <a:blip r:embed="rId2"/>
          <a:stretch>
            <a:fillRect/>
          </a:stretch>
        </p:blipFill>
        <p:spPr>
          <a:xfrm>
            <a:off x="998875" y="256072"/>
            <a:ext cx="1420475" cy="1091491"/>
          </a:xfrm>
          <a:prstGeom prst="rect">
            <a:avLst/>
          </a:prstGeom>
        </p:spPr>
      </p:pic>
    </p:spTree>
    <p:extLst>
      <p:ext uri="{BB962C8B-B14F-4D97-AF65-F5344CB8AC3E}">
        <p14:creationId xmlns:p14="http://schemas.microsoft.com/office/powerpoint/2010/main" val="379131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65278-C743-4249-9435-83D7C940D28B}"/>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A54F6F-8F69-07FF-0554-9F582D75224E}"/>
              </a:ext>
            </a:extLst>
          </p:cNvPr>
          <p:cNvSpPr>
            <a:spLocks noGrp="1"/>
          </p:cNvSpPr>
          <p:nvPr>
            <p:ph type="body" sz="quarter" idx="4294967295"/>
          </p:nvPr>
        </p:nvSpPr>
        <p:spPr>
          <a:xfrm>
            <a:off x="675021" y="3392026"/>
            <a:ext cx="2659850" cy="1049221"/>
          </a:xfrm>
          <a:prstGeom prst="rect">
            <a:avLst/>
          </a:prstGeom>
        </p:spPr>
        <p:txBody>
          <a:bodyPr/>
          <a:lstStyle/>
          <a:p>
            <a:pPr marL="0" indent="0" algn="ctr">
              <a:lnSpc>
                <a:spcPct val="100000"/>
              </a:lnSpc>
              <a:buNone/>
            </a:pPr>
            <a:r>
              <a:rPr lang="en-US" dirty="0">
                <a:solidFill>
                  <a:schemeClr val="bg1"/>
                </a:solidFill>
              </a:rPr>
              <a:t>Calcolo della tariffa giornaliera di pareggio</a:t>
            </a:r>
            <a:endParaRPr lang="en-IE" dirty="0">
              <a:solidFill>
                <a:schemeClr val="bg1"/>
              </a:solidFill>
            </a:endParaRPr>
          </a:p>
        </p:txBody>
      </p:sp>
      <p:sp>
        <p:nvSpPr>
          <p:cNvPr id="2" name="Picture Placeholder 1">
            <a:extLst>
              <a:ext uri="{FF2B5EF4-FFF2-40B4-BE49-F238E27FC236}">
                <a16:creationId xmlns:a16="http://schemas.microsoft.com/office/drawing/2014/main" id="{0AB1F187-56ED-1753-7EAE-9B88399D216D}"/>
              </a:ext>
            </a:extLst>
          </p:cNvPr>
          <p:cNvSpPr>
            <a:spLocks noGrp="1"/>
          </p:cNvSpPr>
          <p:nvPr>
            <p:ph type="pic" sz="quarter" idx="10"/>
          </p:nvPr>
        </p:nvSpPr>
        <p:spPr/>
        <p:txBody>
          <a:bodyPr/>
          <a:lstStyle/>
          <a:p>
            <a:endParaRPr lang="en-IE"/>
          </a:p>
        </p:txBody>
      </p:sp>
      <p:sp>
        <p:nvSpPr>
          <p:cNvPr id="16" name="Text Placeholder 15">
            <a:extLst>
              <a:ext uri="{FF2B5EF4-FFF2-40B4-BE49-F238E27FC236}">
                <a16:creationId xmlns:a16="http://schemas.microsoft.com/office/drawing/2014/main" id="{35323B18-08AC-D024-774D-F532B540AA99}"/>
              </a:ext>
            </a:extLst>
          </p:cNvPr>
          <p:cNvSpPr>
            <a:spLocks noGrp="1"/>
          </p:cNvSpPr>
          <p:nvPr>
            <p:ph type="body" sz="quarter" idx="21"/>
          </p:nvPr>
        </p:nvSpPr>
        <p:spPr>
          <a:xfrm>
            <a:off x="4295553" y="863931"/>
            <a:ext cx="7221426" cy="4530541"/>
          </a:xfrm>
        </p:spPr>
        <p:txBody>
          <a:bodyPr/>
          <a:lstStyle/>
          <a:p>
            <a:r>
              <a:rPr lang="en-US" sz="2400" dirty="0"/>
              <a:t>Sulla base dei </a:t>
            </a:r>
            <a:r>
              <a:rPr lang="en-US" sz="2400" b="1" dirty="0"/>
              <a:t>costi annuali totali</a:t>
            </a:r>
            <a:r>
              <a:rPr lang="en-US" sz="2400" dirty="0"/>
              <a:t>, è possibile calcolare la </a:t>
            </a:r>
            <a:r>
              <a:rPr lang="en-US" sz="2400" b="1" dirty="0"/>
              <a:t>tariffa minima per notte </a:t>
            </a:r>
            <a:r>
              <a:rPr lang="en-US" sz="2400" dirty="0"/>
              <a:t>da applicare per evitare di operare in perdita.</a:t>
            </a:r>
          </a:p>
          <a:p>
            <a:endParaRPr lang="en-US" sz="2400" dirty="0"/>
          </a:p>
          <a:p>
            <a:r>
              <a:rPr lang="en-US" sz="2400" b="1" dirty="0">
                <a:solidFill>
                  <a:srgbClr val="E96751"/>
                </a:solidFill>
              </a:rPr>
              <a:t>Ad esempio</a:t>
            </a:r>
            <a:r>
              <a:rPr lang="en-US" sz="2400" dirty="0"/>
              <a:t>, se </a:t>
            </a:r>
            <a:r>
              <a:rPr lang="en-US" sz="2400" b="1" dirty="0"/>
              <a:t>i costi annuali sono </a:t>
            </a:r>
            <a:r>
              <a:rPr lang="en-US" sz="2400" dirty="0"/>
              <a:t>pari a</a:t>
            </a:r>
            <a:r>
              <a:rPr lang="en-US" sz="2400" b="1" dirty="0"/>
              <a:t> 15.200 </a:t>
            </a:r>
            <a:r>
              <a:rPr lang="en-US" sz="2400" dirty="0"/>
              <a:t>€ e si stima </a:t>
            </a:r>
            <a:r>
              <a:rPr lang="en-US" sz="2400" b="1" dirty="0"/>
              <a:t>un numero di prenotazioni pari a 180 notti </a:t>
            </a:r>
            <a:r>
              <a:rPr lang="en-US" sz="2400" dirty="0"/>
              <a:t>all'anno (circa il 50% di occupazione), il prezzo di pareggio per notte è:</a:t>
            </a:r>
          </a:p>
          <a:p>
            <a:r>
              <a:rPr lang="en-US" sz="2400" dirty="0"/>
              <a:t>15.200 € ÷ 180 = 84,44 € → 85 € a notte</a:t>
            </a:r>
          </a:p>
          <a:p>
            <a:endParaRPr lang="en-US" sz="2400" dirty="0"/>
          </a:p>
          <a:p>
            <a:r>
              <a:rPr lang="en-US" sz="2400" dirty="0"/>
              <a:t>Questo semplice calcolo garantisce che la tua tariffa di base copra tutte le spese operative.</a:t>
            </a:r>
          </a:p>
          <a:p>
            <a:endParaRPr lang="en-US" sz="2400" dirty="0"/>
          </a:p>
          <a:p>
            <a:r>
              <a:rPr lang="en-US" sz="2400" b="1" dirty="0">
                <a:solidFill>
                  <a:srgbClr val="459597"/>
                </a:solidFill>
              </a:rPr>
              <a:t>Nota: </a:t>
            </a:r>
            <a:r>
              <a:rPr lang="en-US" sz="2400" dirty="0"/>
              <a:t>l'occupazione effettiva varia a seconda della stagione, quindi è consigliabile aggiungere un margine di sicurezza o utilizzare una serie di scenari di occupazione.</a:t>
            </a:r>
            <a:endParaRPr lang="en-IE" sz="2400" dirty="0"/>
          </a:p>
        </p:txBody>
      </p:sp>
      <p:sp>
        <p:nvSpPr>
          <p:cNvPr id="5" name="Text Placeholder 4">
            <a:extLst>
              <a:ext uri="{FF2B5EF4-FFF2-40B4-BE49-F238E27FC236}">
                <a16:creationId xmlns:a16="http://schemas.microsoft.com/office/drawing/2014/main" id="{CA27A859-EAA3-1D97-6944-B50AB1EE237E}"/>
              </a:ext>
            </a:extLst>
          </p:cNvPr>
          <p:cNvSpPr>
            <a:spLocks noGrp="1"/>
          </p:cNvSpPr>
          <p:nvPr>
            <p:ph type="body" sz="quarter" idx="66"/>
          </p:nvPr>
        </p:nvSpPr>
        <p:spPr/>
        <p:txBody>
          <a:bodyPr/>
          <a:lstStyle/>
          <a:p>
            <a:endParaRPr lang="en-IE"/>
          </a:p>
        </p:txBody>
      </p:sp>
      <p:pic>
        <p:nvPicPr>
          <p:cNvPr id="41" name="Picture 40">
            <a:extLst>
              <a:ext uri="{FF2B5EF4-FFF2-40B4-BE49-F238E27FC236}">
                <a16:creationId xmlns:a16="http://schemas.microsoft.com/office/drawing/2014/main" id="{DE55AB96-1D21-4879-736A-8946B5C4C6F5}"/>
              </a:ext>
            </a:extLst>
          </p:cNvPr>
          <p:cNvPicPr>
            <a:picLocks noChangeAspect="1"/>
          </p:cNvPicPr>
          <p:nvPr/>
        </p:nvPicPr>
        <p:blipFill>
          <a:blip r:embed="rId2"/>
          <a:stretch>
            <a:fillRect/>
          </a:stretch>
        </p:blipFill>
        <p:spPr>
          <a:xfrm>
            <a:off x="894100" y="114699"/>
            <a:ext cx="2321992" cy="1784215"/>
          </a:xfrm>
          <a:prstGeom prst="rect">
            <a:avLst/>
          </a:prstGeom>
        </p:spPr>
      </p:pic>
      <p:sp>
        <p:nvSpPr>
          <p:cNvPr id="9" name="Text Placeholder 14">
            <a:extLst>
              <a:ext uri="{FF2B5EF4-FFF2-40B4-BE49-F238E27FC236}">
                <a16:creationId xmlns:a16="http://schemas.microsoft.com/office/drawing/2014/main" id="{A9142A70-EDE6-EBBA-ED14-D8F832669788}"/>
              </a:ext>
            </a:extLst>
          </p:cNvPr>
          <p:cNvSpPr>
            <a:spLocks noGrp="1"/>
          </p:cNvSpPr>
          <p:nvPr>
            <p:ph type="body" sz="quarter" idx="4294967295"/>
          </p:nvPr>
        </p:nvSpPr>
        <p:spPr>
          <a:xfrm>
            <a:off x="675021" y="2352332"/>
            <a:ext cx="2659850" cy="385564"/>
          </a:xfrm>
          <a:prstGeom prst="rect">
            <a:avLst/>
          </a:prstGeom>
        </p:spPr>
        <p:txBody>
          <a:bodyPr/>
          <a:lstStyle/>
          <a:p>
            <a:pPr marL="0" indent="0" algn="ctr">
              <a:buNone/>
            </a:pPr>
            <a:r>
              <a:rPr lang="en-IE" sz="4800" b="1" dirty="0">
                <a:solidFill>
                  <a:schemeClr val="bg1"/>
                </a:solidFill>
              </a:rPr>
              <a:t>Esercizio</a:t>
            </a:r>
          </a:p>
        </p:txBody>
      </p:sp>
    </p:spTree>
    <p:extLst>
      <p:ext uri="{BB962C8B-B14F-4D97-AF65-F5344CB8AC3E}">
        <p14:creationId xmlns:p14="http://schemas.microsoft.com/office/powerpoint/2010/main" val="378884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hlinkClick r:id="rId2"/>
            <a:extLst>
              <a:ext uri="{FF2B5EF4-FFF2-40B4-BE49-F238E27FC236}">
                <a16:creationId xmlns:a16="http://schemas.microsoft.com/office/drawing/2014/main" id="{D929107F-BFED-3951-6DF2-EB1DF910F693}"/>
              </a:ext>
            </a:extLst>
          </p:cNvPr>
          <p:cNvPicPr>
            <a:picLocks noGrp="1" noChangeAspect="1"/>
          </p:cNvPicPr>
          <p:nvPr>
            <p:ph type="pic" sz="quarter" idx="20"/>
          </p:nvPr>
        </p:nvPicPr>
        <p:blipFill>
          <a:blip r:embed="rId3"/>
          <a:srcRect t="877" b="877"/>
          <a:stretch/>
        </p:blipFill>
        <p:spPr/>
      </p:pic>
      <p:sp>
        <p:nvSpPr>
          <p:cNvPr id="5" name="Text Placeholder 4">
            <a:extLst>
              <a:ext uri="{FF2B5EF4-FFF2-40B4-BE49-F238E27FC236}">
                <a16:creationId xmlns:a16="http://schemas.microsoft.com/office/drawing/2014/main" id="{F2E326D2-6BEE-F1C5-8DC7-44D38175F6AF}"/>
              </a:ext>
            </a:extLst>
          </p:cNvPr>
          <p:cNvSpPr>
            <a:spLocks noGrp="1"/>
          </p:cNvSpPr>
          <p:nvPr>
            <p:ph type="body" sz="quarter" idx="18"/>
          </p:nvPr>
        </p:nvSpPr>
        <p:spPr>
          <a:xfrm>
            <a:off x="422377" y="1663366"/>
            <a:ext cx="5345443" cy="3499183"/>
          </a:xfrm>
        </p:spPr>
        <p:txBody>
          <a:bodyPr/>
          <a:lstStyle/>
          <a:p>
            <a:pPr>
              <a:spcAft>
                <a:spcPts val="600"/>
              </a:spcAft>
            </a:pPr>
            <a:r>
              <a:rPr lang="en-US" sz="2400" dirty="0">
                <a:solidFill>
                  <a:srgbClr val="494949"/>
                </a:solidFill>
              </a:rPr>
              <a:t>Per 5 pod glamping a 140 € a notte, il ricavo a vari livelli di occupazione è:</a:t>
            </a:r>
          </a:p>
          <a:p>
            <a:pPr>
              <a:spcAft>
                <a:spcPts val="600"/>
              </a:spcAft>
            </a:pPr>
            <a:endParaRPr lang="en-US" sz="2400" dirty="0">
              <a:solidFill>
                <a:srgbClr val="494949"/>
              </a:solidFill>
            </a:endParaRPr>
          </a:p>
          <a:p>
            <a:pPr>
              <a:spcAft>
                <a:spcPts val="600"/>
              </a:spcAft>
            </a:pPr>
            <a:r>
              <a:rPr lang="en-US" sz="2400" b="1" dirty="0">
                <a:solidFill>
                  <a:srgbClr val="494949"/>
                </a:solidFill>
              </a:rPr>
              <a:t>127.750 € all'anno con un tasso di occupazione del 50%, 153.300 € con un tasso del 60% e 178.850 € con un tasso del 70%.</a:t>
            </a:r>
          </a:p>
          <a:p>
            <a:pPr>
              <a:spcAft>
                <a:spcPts val="600"/>
              </a:spcAft>
            </a:pPr>
            <a:endParaRPr lang="en-US" sz="2400" b="1" dirty="0">
              <a:solidFill>
                <a:srgbClr val="494949"/>
              </a:solidFill>
            </a:endParaRPr>
          </a:p>
          <a:p>
            <a:pPr>
              <a:spcAft>
                <a:spcPts val="600"/>
              </a:spcAft>
            </a:pPr>
            <a:r>
              <a:rPr lang="en-US" sz="2400" dirty="0">
                <a:solidFill>
                  <a:srgbClr val="494949"/>
                </a:solidFill>
              </a:rPr>
              <a:t>Dopo aver stimato tali entrate, occorre sottrarre i costi operativi per ottenere il profitto. </a:t>
            </a:r>
          </a:p>
          <a:p>
            <a:endParaRPr lang="en-IE" sz="2400" dirty="0">
              <a:solidFill>
                <a:srgbClr val="494949"/>
              </a:solidFill>
            </a:endParaRPr>
          </a:p>
        </p:txBody>
      </p:sp>
      <p:sp>
        <p:nvSpPr>
          <p:cNvPr id="4" name="Text Placeholder 3">
            <a:extLst>
              <a:ext uri="{FF2B5EF4-FFF2-40B4-BE49-F238E27FC236}">
                <a16:creationId xmlns:a16="http://schemas.microsoft.com/office/drawing/2014/main" id="{7B0917CA-DA55-2B43-AC60-B873530DE019}"/>
              </a:ext>
            </a:extLst>
          </p:cNvPr>
          <p:cNvSpPr>
            <a:spLocks noGrp="1"/>
          </p:cNvSpPr>
          <p:nvPr>
            <p:ph type="body" sz="quarter" idx="16"/>
          </p:nvPr>
        </p:nvSpPr>
        <p:spPr>
          <a:xfrm>
            <a:off x="422377" y="348077"/>
            <a:ext cx="5854598" cy="803654"/>
          </a:xfrm>
        </p:spPr>
        <p:txBody>
          <a:bodyPr/>
          <a:lstStyle/>
          <a:p>
            <a:r>
              <a:rPr lang="en-IE" sz="4000" dirty="0">
                <a:solidFill>
                  <a:srgbClr val="E96751"/>
                </a:solidFill>
              </a:rPr>
              <a:t>Caso di studio: </a:t>
            </a:r>
            <a:r>
              <a:rPr lang="en-US" sz="4000" i="1" dirty="0">
                <a:solidFill>
                  <a:srgbClr val="494949"/>
                </a:solidFill>
              </a:rPr>
              <a:t>Glampitect</a:t>
            </a:r>
            <a:endParaRPr lang="en-IE" sz="4000" dirty="0">
              <a:solidFill>
                <a:srgbClr val="494949"/>
              </a:solidFill>
            </a:endParaRPr>
          </a:p>
          <a:p>
            <a:endParaRPr lang="en-IE" sz="4000" dirty="0"/>
          </a:p>
        </p:txBody>
      </p:sp>
      <p:sp>
        <p:nvSpPr>
          <p:cNvPr id="7" name="Text Placeholder 6">
            <a:extLst>
              <a:ext uri="{FF2B5EF4-FFF2-40B4-BE49-F238E27FC236}">
                <a16:creationId xmlns:a16="http://schemas.microsoft.com/office/drawing/2014/main" id="{B8293D06-6BF0-6D4C-66E8-C55EDAC38D5A}"/>
              </a:ext>
            </a:extLst>
          </p:cNvPr>
          <p:cNvSpPr>
            <a:spLocks noGrp="1"/>
          </p:cNvSpPr>
          <p:nvPr>
            <p:ph type="body" sz="quarter" idx="21"/>
          </p:nvPr>
        </p:nvSpPr>
        <p:spPr>
          <a:xfrm>
            <a:off x="422377" y="1083721"/>
            <a:ext cx="5574043" cy="803654"/>
          </a:xfrm>
        </p:spPr>
        <p:txBody>
          <a:bodyPr/>
          <a:lstStyle/>
          <a:p>
            <a:r>
              <a:rPr lang="en-US" i="1" dirty="0">
                <a:solidFill>
                  <a:srgbClr val="E96751"/>
                </a:solidFill>
              </a:rPr>
              <a:t>Calcolo del punto di pareggio </a:t>
            </a:r>
            <a:r>
              <a:rPr lang="en-US" b="0" i="1" dirty="0">
                <a:solidFill>
                  <a:srgbClr val="E96751"/>
                </a:solidFill>
              </a:rPr>
              <a:t>(5 pod glamping)</a:t>
            </a:r>
            <a:endParaRPr lang="en-IE" b="0" i="1" dirty="0">
              <a:solidFill>
                <a:srgbClr val="E96751"/>
              </a:solidFill>
            </a:endParaRPr>
          </a:p>
          <a:p>
            <a:endParaRPr lang="en-IE" dirty="0"/>
          </a:p>
        </p:txBody>
      </p:sp>
    </p:spTree>
    <p:extLst>
      <p:ext uri="{BB962C8B-B14F-4D97-AF65-F5344CB8AC3E}">
        <p14:creationId xmlns:p14="http://schemas.microsoft.com/office/powerpoint/2010/main" val="51053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705A7-0D6F-AB7A-EE76-4AA8C898C8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B9931F-5BCB-409D-CA58-CFE6C1902E3C}"/>
              </a:ext>
            </a:extLst>
          </p:cNvPr>
          <p:cNvSpPr>
            <a:spLocks noGrp="1"/>
          </p:cNvSpPr>
          <p:nvPr>
            <p:ph type="body" sz="quarter" idx="16"/>
          </p:nvPr>
        </p:nvSpPr>
        <p:spPr>
          <a:xfrm>
            <a:off x="573015" y="1601669"/>
            <a:ext cx="10323585" cy="3066422"/>
          </a:xfrm>
        </p:spPr>
        <p:txBody>
          <a:bodyPr>
            <a:noAutofit/>
          </a:bodyPr>
          <a:lstStyle/>
          <a:p>
            <a:endParaRPr lang="en-US" sz="2400" dirty="0">
              <a:solidFill>
                <a:srgbClr val="595959"/>
              </a:solidFill>
            </a:endParaRPr>
          </a:p>
          <a:p>
            <a:r>
              <a:rPr lang="en-US" sz="2800" b="1" dirty="0">
                <a:solidFill>
                  <a:srgbClr val="E96751"/>
                </a:solidFill>
              </a:rPr>
              <a:t>Sezione 6: </a:t>
            </a:r>
            <a:r>
              <a:rPr lang="en-US" sz="2800" b="1" dirty="0">
                <a:solidFill>
                  <a:srgbClr val="459597"/>
                </a:solidFill>
              </a:rPr>
              <a:t>Trova il tuo punto di pareggio e il tasso di occupazione</a:t>
            </a:r>
          </a:p>
          <a:p>
            <a:endParaRPr lang="en-US" sz="2800" b="1" dirty="0">
              <a:solidFill>
                <a:srgbClr val="459597"/>
              </a:solidFill>
            </a:endParaRPr>
          </a:p>
          <a:p>
            <a:pPr marL="342900" indent="-342900">
              <a:buFont typeface="Arial" panose="020B0604020202020204" pitchFamily="34" charset="0"/>
              <a:buChar char="•"/>
            </a:pPr>
            <a:r>
              <a:rPr lang="en-US" sz="2400" i="1" dirty="0">
                <a:solidFill>
                  <a:srgbClr val="E96751"/>
                </a:solidFill>
              </a:rPr>
              <a:t>Quante </a:t>
            </a:r>
            <a:r>
              <a:rPr lang="en-US" sz="2400" b="1" i="1" dirty="0">
                <a:solidFill>
                  <a:srgbClr val="E96751"/>
                </a:solidFill>
              </a:rPr>
              <a:t>notti devo vendere </a:t>
            </a:r>
            <a:r>
              <a:rPr lang="en-US" sz="2400" i="1" dirty="0">
                <a:solidFill>
                  <a:srgbClr val="E96751"/>
                </a:solidFill>
              </a:rPr>
              <a:t>per </a:t>
            </a:r>
            <a:r>
              <a:rPr lang="en-US" sz="2400" b="1" i="1" dirty="0">
                <a:solidFill>
                  <a:srgbClr val="E96751"/>
                </a:solidFill>
              </a:rPr>
              <a:t>raggiungere il punto di pareggio </a:t>
            </a:r>
            <a:r>
              <a:rPr lang="en-US" sz="2400" i="1" dirty="0">
                <a:solidFill>
                  <a:srgbClr val="E96751"/>
                </a:solidFill>
              </a:rPr>
              <a:t>e quante per </a:t>
            </a:r>
            <a:r>
              <a:rPr lang="en-US" sz="2400" b="1" i="1" dirty="0">
                <a:solidFill>
                  <a:srgbClr val="E96751"/>
                </a:solidFill>
              </a:rPr>
              <a:t>coprire i costi </a:t>
            </a:r>
            <a:r>
              <a:rPr lang="en-US" sz="2400" i="1" dirty="0">
                <a:solidFill>
                  <a:srgbClr val="E96751"/>
                </a:solidFill>
              </a:rPr>
              <a:t>e realizzare un </a:t>
            </a:r>
            <a:r>
              <a:rPr lang="en-US" sz="2400" b="1" i="1" dirty="0">
                <a:solidFill>
                  <a:srgbClr val="E96751"/>
                </a:solidFill>
              </a:rPr>
              <a:t>profitto</a:t>
            </a:r>
            <a:r>
              <a:rPr lang="en-US" sz="2400" i="1" dirty="0">
                <a:solidFill>
                  <a:srgbClr val="E96751"/>
                </a:solidFill>
              </a:rPr>
              <a:t>?</a:t>
            </a:r>
          </a:p>
          <a:p>
            <a:pPr marL="342900" indent="-342900">
              <a:buFont typeface="Arial" panose="020B0604020202020204" pitchFamily="34" charset="0"/>
              <a:buChar char="•"/>
            </a:pPr>
            <a:endParaRPr lang="en-US" sz="2400" i="1" dirty="0">
              <a:solidFill>
                <a:srgbClr val="E96751"/>
              </a:solidFill>
            </a:endParaRPr>
          </a:p>
          <a:p>
            <a:r>
              <a:rPr lang="en-US" sz="2400" b="1" dirty="0">
                <a:solidFill>
                  <a:srgbClr val="595959"/>
                </a:solidFill>
              </a:rPr>
              <a:t>Obiettivo: </a:t>
            </a:r>
            <a:r>
              <a:rPr lang="en-US" sz="2400" dirty="0">
                <a:solidFill>
                  <a:srgbClr val="595959"/>
                </a:solidFill>
              </a:rPr>
              <a:t>analisi del punto di pareggio e calcolo del tasso di occupazione</a:t>
            </a:r>
          </a:p>
          <a:p>
            <a:r>
              <a:rPr lang="en-US" sz="2400" dirty="0">
                <a:solidFill>
                  <a:srgbClr val="595959"/>
                </a:solidFill>
              </a:rPr>
              <a:t> (Come assicurarsi di non perdere denaro). Calcolare il punto di pareggio sia in termini di notti che di tasso di occupazione, fornendo chiarezza e sicurezza nella pianificazione. </a:t>
            </a:r>
          </a:p>
          <a:p>
            <a:endParaRPr lang="en-US" sz="2400" dirty="0">
              <a:solidFill>
                <a:srgbClr val="595959"/>
              </a:solidFill>
            </a:endParaRPr>
          </a:p>
          <a:p>
            <a:pPr marL="342900" indent="-342900">
              <a:spcAft>
                <a:spcPts val="1200"/>
              </a:spcAft>
              <a:buFont typeface="Wingdings" panose="05000000000000000000" pitchFamily="2" charset="2"/>
              <a:buChar char="v"/>
            </a:pPr>
            <a:endParaRPr lang="en-US" sz="2400" dirty="0">
              <a:solidFill>
                <a:srgbClr val="595959"/>
              </a:solidFill>
            </a:endParaRPr>
          </a:p>
        </p:txBody>
      </p:sp>
      <p:sp>
        <p:nvSpPr>
          <p:cNvPr id="7" name="Slide Number Placeholder 5">
            <a:extLst>
              <a:ext uri="{FF2B5EF4-FFF2-40B4-BE49-F238E27FC236}">
                <a16:creationId xmlns:a16="http://schemas.microsoft.com/office/drawing/2014/main" id="{1971C7F7-92ED-2585-0E8B-3CA0D12670DD}"/>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4</a:t>
            </a:fld>
            <a:endParaRPr lang="fr-CA" dirty="0"/>
          </a:p>
        </p:txBody>
      </p:sp>
      <p:sp>
        <p:nvSpPr>
          <p:cNvPr id="4" name="Freeform 28">
            <a:extLst>
              <a:ext uri="{FF2B5EF4-FFF2-40B4-BE49-F238E27FC236}">
                <a16:creationId xmlns:a16="http://schemas.microsoft.com/office/drawing/2014/main" id="{9F44271C-57B8-BCC0-D13B-71DB7AE78827}"/>
              </a:ext>
            </a:extLst>
          </p:cNvPr>
          <p:cNvSpPr/>
          <p:nvPr/>
        </p:nvSpPr>
        <p:spPr>
          <a:xfrm>
            <a:off x="-15515" y="0"/>
            <a:ext cx="11093089" cy="114446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16">
            <a:extLst>
              <a:ext uri="{FF2B5EF4-FFF2-40B4-BE49-F238E27FC236}">
                <a16:creationId xmlns:a16="http://schemas.microsoft.com/office/drawing/2014/main" id="{15677E40-2075-3BD3-15E9-40C6EFA5013E}"/>
              </a:ext>
            </a:extLst>
          </p:cNvPr>
          <p:cNvSpPr txBox="1">
            <a:spLocks/>
          </p:cNvSpPr>
          <p:nvPr/>
        </p:nvSpPr>
        <p:spPr>
          <a:xfrm>
            <a:off x="448808" y="61556"/>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Modulo 8 </a:t>
            </a:r>
            <a:r>
              <a:rPr lang="en-US" dirty="0">
                <a:solidFill>
                  <a:schemeClr val="bg1"/>
                </a:solidFill>
              </a:rPr>
              <a:t>Gettare le basi finanziarie per un'attività ricettiva redditizia</a:t>
            </a:r>
            <a:endParaRPr lang="en-GB" dirty="0">
              <a:solidFill>
                <a:schemeClr val="bg1"/>
              </a:solidFill>
            </a:endParaRPr>
          </a:p>
        </p:txBody>
      </p:sp>
    </p:spTree>
    <p:extLst>
      <p:ext uri="{BB962C8B-B14F-4D97-AF65-F5344CB8AC3E}">
        <p14:creationId xmlns:p14="http://schemas.microsoft.com/office/powerpoint/2010/main" val="3748666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CE161-44B4-166F-58C2-2A81F35BF93D}"/>
            </a:ext>
          </a:extLst>
        </p:cNvPr>
        <p:cNvGrpSpPr/>
        <p:nvPr/>
      </p:nvGrpSpPr>
      <p:grpSpPr>
        <a:xfrm>
          <a:off x="0" y="0"/>
          <a:ext cx="0" cy="0"/>
          <a:chOff x="0" y="0"/>
          <a:chExt cx="0" cy="0"/>
        </a:xfrm>
      </p:grpSpPr>
      <p:pic>
        <p:nvPicPr>
          <p:cNvPr id="9" name="Picture Placeholder 8">
            <a:hlinkClick r:id="rId2"/>
            <a:extLst>
              <a:ext uri="{FF2B5EF4-FFF2-40B4-BE49-F238E27FC236}">
                <a16:creationId xmlns:a16="http://schemas.microsoft.com/office/drawing/2014/main" id="{7A7A8EF9-539E-2E3F-82D2-71C833680D05}"/>
              </a:ext>
            </a:extLst>
          </p:cNvPr>
          <p:cNvPicPr>
            <a:picLocks noGrp="1" noChangeAspect="1"/>
          </p:cNvPicPr>
          <p:nvPr>
            <p:ph type="pic" sz="quarter" idx="20"/>
          </p:nvPr>
        </p:nvPicPr>
        <p:blipFill>
          <a:blip r:embed="rId3"/>
          <a:srcRect t="877" b="877"/>
          <a:stretch/>
        </p:blipFill>
        <p:spPr/>
      </p:pic>
      <p:sp>
        <p:nvSpPr>
          <p:cNvPr id="5" name="Text Placeholder 4">
            <a:extLst>
              <a:ext uri="{FF2B5EF4-FFF2-40B4-BE49-F238E27FC236}">
                <a16:creationId xmlns:a16="http://schemas.microsoft.com/office/drawing/2014/main" id="{C0763D0A-499A-2412-409C-3B5CA51BA7EF}"/>
              </a:ext>
            </a:extLst>
          </p:cNvPr>
          <p:cNvSpPr>
            <a:spLocks noGrp="1"/>
          </p:cNvSpPr>
          <p:nvPr>
            <p:ph type="body" sz="quarter" idx="18"/>
          </p:nvPr>
        </p:nvSpPr>
        <p:spPr>
          <a:xfrm>
            <a:off x="422377" y="1887375"/>
            <a:ext cx="5345443" cy="3499183"/>
          </a:xfrm>
        </p:spPr>
        <p:txBody>
          <a:bodyPr/>
          <a:lstStyle/>
          <a:p>
            <a:pPr>
              <a:spcAft>
                <a:spcPts val="600"/>
              </a:spcAft>
            </a:pPr>
            <a:r>
              <a:rPr lang="en-US" sz="2400" dirty="0">
                <a:solidFill>
                  <a:srgbClr val="494949"/>
                </a:solidFill>
              </a:rPr>
              <a:t>Essi sottolineano che </a:t>
            </a:r>
            <a:r>
              <a:rPr lang="en-US" sz="2400" b="1" dirty="0">
                <a:solidFill>
                  <a:srgbClr val="494949"/>
                </a:solidFill>
              </a:rPr>
              <a:t>i costi operativi</a:t>
            </a:r>
            <a:r>
              <a:rPr lang="en-US" sz="2400" dirty="0">
                <a:solidFill>
                  <a:srgbClr val="494949"/>
                </a:solidFill>
              </a:rPr>
              <a:t> tipici per i siti di piccole dimensioni includono energia, pulizie, materiali di consumo (prodotti da bagno, legna da ardere, ecc.), manutenzione, marketing e assicurazione, e che questi sono </a:t>
            </a:r>
            <a:r>
              <a:rPr lang="en-US" sz="2400" i="1" dirty="0">
                <a:solidFill>
                  <a:srgbClr val="494949"/>
                </a:solidFill>
              </a:rPr>
              <a:t>"generalmente piuttosto bassi" </a:t>
            </a:r>
            <a:r>
              <a:rPr lang="en-US" sz="2400" dirty="0">
                <a:solidFill>
                  <a:srgbClr val="494949"/>
                </a:solidFill>
              </a:rPr>
              <a:t>rispetto alle entrate del glamping, il che significa buoni margini di profitto se gestiti bene. </a:t>
            </a:r>
          </a:p>
          <a:p>
            <a:endParaRPr lang="en-IE" sz="2400" dirty="0">
              <a:solidFill>
                <a:srgbClr val="494949"/>
              </a:solidFill>
            </a:endParaRPr>
          </a:p>
        </p:txBody>
      </p:sp>
      <p:sp>
        <p:nvSpPr>
          <p:cNvPr id="4" name="Text Placeholder 3">
            <a:extLst>
              <a:ext uri="{FF2B5EF4-FFF2-40B4-BE49-F238E27FC236}">
                <a16:creationId xmlns:a16="http://schemas.microsoft.com/office/drawing/2014/main" id="{4502F4A1-0B33-56AA-974D-B3F0A9F73583}"/>
              </a:ext>
            </a:extLst>
          </p:cNvPr>
          <p:cNvSpPr>
            <a:spLocks noGrp="1"/>
          </p:cNvSpPr>
          <p:nvPr>
            <p:ph type="body" sz="quarter" idx="16"/>
          </p:nvPr>
        </p:nvSpPr>
        <p:spPr>
          <a:xfrm>
            <a:off x="422377" y="348077"/>
            <a:ext cx="5854598" cy="803654"/>
          </a:xfrm>
        </p:spPr>
        <p:txBody>
          <a:bodyPr/>
          <a:lstStyle/>
          <a:p>
            <a:r>
              <a:rPr lang="en-IE" sz="4000" dirty="0">
                <a:solidFill>
                  <a:srgbClr val="E96751"/>
                </a:solidFill>
              </a:rPr>
              <a:t>Caso di studio: </a:t>
            </a:r>
            <a:r>
              <a:rPr lang="en-US" sz="4000" i="1" dirty="0">
                <a:solidFill>
                  <a:srgbClr val="494949"/>
                </a:solidFill>
              </a:rPr>
              <a:t>Glampitect</a:t>
            </a:r>
            <a:endParaRPr lang="en-IE" sz="4000" dirty="0">
              <a:solidFill>
                <a:srgbClr val="494949"/>
              </a:solidFill>
            </a:endParaRPr>
          </a:p>
          <a:p>
            <a:endParaRPr lang="en-IE" sz="4000" dirty="0"/>
          </a:p>
        </p:txBody>
      </p:sp>
      <p:sp>
        <p:nvSpPr>
          <p:cNvPr id="7" name="Text Placeholder 6">
            <a:extLst>
              <a:ext uri="{FF2B5EF4-FFF2-40B4-BE49-F238E27FC236}">
                <a16:creationId xmlns:a16="http://schemas.microsoft.com/office/drawing/2014/main" id="{C29BDB74-6346-E4B0-76FB-ED51EC2D97F7}"/>
              </a:ext>
            </a:extLst>
          </p:cNvPr>
          <p:cNvSpPr>
            <a:spLocks noGrp="1"/>
          </p:cNvSpPr>
          <p:nvPr>
            <p:ph type="body" sz="quarter" idx="21"/>
          </p:nvPr>
        </p:nvSpPr>
        <p:spPr>
          <a:xfrm>
            <a:off x="422377" y="1083721"/>
            <a:ext cx="5574043" cy="803654"/>
          </a:xfrm>
        </p:spPr>
        <p:txBody>
          <a:bodyPr/>
          <a:lstStyle/>
          <a:p>
            <a:r>
              <a:rPr lang="en-US" i="1" dirty="0">
                <a:solidFill>
                  <a:srgbClr val="E96751"/>
                </a:solidFill>
              </a:rPr>
              <a:t>Calcolo del punto di pareggio </a:t>
            </a:r>
            <a:r>
              <a:rPr lang="en-US" b="0" i="1" dirty="0">
                <a:solidFill>
                  <a:srgbClr val="E96751"/>
                </a:solidFill>
              </a:rPr>
              <a:t>(5 pod glamping)</a:t>
            </a:r>
            <a:endParaRPr lang="en-IE" b="0" i="1" dirty="0">
              <a:solidFill>
                <a:srgbClr val="E96751"/>
              </a:solidFill>
            </a:endParaRPr>
          </a:p>
          <a:p>
            <a:endParaRPr lang="en-IE" dirty="0"/>
          </a:p>
        </p:txBody>
      </p:sp>
    </p:spTree>
    <p:extLst>
      <p:ext uri="{BB962C8B-B14F-4D97-AF65-F5344CB8AC3E}">
        <p14:creationId xmlns:p14="http://schemas.microsoft.com/office/powerpoint/2010/main" val="93119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Hai completato... Modulo 8 (Parte 4)</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473288"/>
          </a:xfrm>
          <a:prstGeom prst="rect">
            <a:avLst/>
          </a:prstGeom>
          <a:noFill/>
        </p:spPr>
        <p:txBody>
          <a:bodyPr wrap="square" rtlCol="0">
            <a:spAutoFit/>
          </a:bodyPr>
          <a:lstStyle/>
          <a:p>
            <a:r>
              <a:rPr lang="en-US" sz="2400" dirty="0">
                <a:solidFill>
                  <a:srgbClr val="494949"/>
                </a:solidFill>
              </a:rPr>
              <a:t>Quante notti devi vendere per coprire i costi e realizzare un profitto.</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Modulo 8 (Parte 5)</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830997"/>
          </a:xfrm>
          <a:prstGeom prst="rect">
            <a:avLst/>
          </a:prstGeom>
          <a:noFill/>
        </p:spPr>
        <p:txBody>
          <a:bodyPr wrap="square" rtlCol="0">
            <a:spAutoFit/>
          </a:bodyPr>
          <a:lstStyle/>
          <a:p>
            <a:pPr algn="ctr"/>
            <a:r>
              <a:rPr lang="en-US" sz="2400">
                <a:solidFill>
                  <a:srgbClr val="494949"/>
                </a:solidFill>
              </a:rPr>
              <a:t>Gestire i rischi e proteggere la tua attività</a:t>
            </a: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Il prossimo è...</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Ben fatto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03745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8EE58-3B9E-75E7-DCCD-F806FDF8D92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ED4923C-92A4-0401-F5D1-2572DF646959}"/>
              </a:ext>
            </a:extLst>
          </p:cNvPr>
          <p:cNvSpPr>
            <a:spLocks noGrp="1"/>
          </p:cNvSpPr>
          <p:nvPr>
            <p:ph type="body" sz="quarter" idx="23"/>
          </p:nvPr>
        </p:nvSpPr>
        <p:spPr>
          <a:xfrm>
            <a:off x="352425" y="4487295"/>
            <a:ext cx="11154222" cy="1248936"/>
          </a:xfrm>
        </p:spPr>
        <p:txBody>
          <a:bodyPr/>
          <a:lstStyle/>
          <a:p>
            <a:pPr algn="ctr"/>
            <a:r>
              <a:rPr lang="en-US" sz="2400" b="1" dirty="0"/>
              <a:t>Analisi del punto di pareggio e calcoli di occupazione</a:t>
            </a:r>
          </a:p>
          <a:p>
            <a:pPr algn="ctr"/>
            <a:r>
              <a:rPr lang="en-US" sz="2400" b="1" dirty="0"/>
              <a:t> </a:t>
            </a:r>
            <a:r>
              <a:rPr lang="en-US" sz="2400" dirty="0"/>
              <a:t>(Come assicurarsi di non perdere denaro)</a:t>
            </a:r>
          </a:p>
          <a:p>
            <a:pPr algn="ctr"/>
            <a:r>
              <a:rPr lang="en-US" sz="2400" dirty="0"/>
              <a:t>Per calcolare il punto di pareggio sia in termini di pernottamenti che di tasso di occupazione, garantendo chiarezza e sicurezza nella pianificazione.</a:t>
            </a:r>
          </a:p>
          <a:p>
            <a:pPr algn="ctr"/>
            <a:r>
              <a:rPr lang="en-US" sz="2400" i="1" dirty="0">
                <a:solidFill>
                  <a:srgbClr val="E96751"/>
                </a:solidFill>
              </a:rPr>
              <a:t>Quante </a:t>
            </a:r>
            <a:r>
              <a:rPr lang="en-US" sz="2400" b="1" i="1" dirty="0">
                <a:solidFill>
                  <a:srgbClr val="E96751"/>
                </a:solidFill>
              </a:rPr>
              <a:t>notti devo vendere </a:t>
            </a:r>
            <a:r>
              <a:rPr lang="en-US" sz="2400" i="1" dirty="0">
                <a:solidFill>
                  <a:srgbClr val="E96751"/>
                </a:solidFill>
              </a:rPr>
              <a:t>per </a:t>
            </a:r>
            <a:r>
              <a:rPr lang="en-US" sz="2400" b="1" i="1" dirty="0">
                <a:solidFill>
                  <a:srgbClr val="E96751"/>
                </a:solidFill>
              </a:rPr>
              <a:t>raggiungere il punto di pareggio </a:t>
            </a:r>
            <a:r>
              <a:rPr lang="en-US" sz="2400" i="1" dirty="0">
                <a:solidFill>
                  <a:srgbClr val="E96751"/>
                </a:solidFill>
              </a:rPr>
              <a:t>e quante per </a:t>
            </a:r>
            <a:r>
              <a:rPr lang="en-US" sz="2400" b="1" i="1" dirty="0">
                <a:solidFill>
                  <a:srgbClr val="E96751"/>
                </a:solidFill>
              </a:rPr>
              <a:t>coprire i costi </a:t>
            </a:r>
            <a:r>
              <a:rPr lang="en-US" sz="2400" i="1" dirty="0">
                <a:solidFill>
                  <a:srgbClr val="E96751"/>
                </a:solidFill>
              </a:rPr>
              <a:t>e realizzare un </a:t>
            </a:r>
            <a:r>
              <a:rPr lang="en-US" sz="2400" b="1" i="1" dirty="0">
                <a:solidFill>
                  <a:srgbClr val="E96751"/>
                </a:solidFill>
              </a:rPr>
              <a:t>profitto</a:t>
            </a:r>
            <a:r>
              <a:rPr lang="en-US" sz="2400" i="1" dirty="0">
                <a:solidFill>
                  <a:srgbClr val="E96751"/>
                </a:solidFill>
              </a:rPr>
              <a:t>?</a:t>
            </a:r>
          </a:p>
          <a:p>
            <a:pPr algn="ctr"/>
            <a:endParaRPr lang="en-US" sz="2400" i="1" dirty="0">
              <a:solidFill>
                <a:srgbClr val="E96751"/>
              </a:solidFill>
            </a:endParaRPr>
          </a:p>
          <a:p>
            <a:endParaRPr lang="en-US" sz="2400" i="1" dirty="0">
              <a:solidFill>
                <a:srgbClr val="E96751"/>
              </a:solidFill>
            </a:endParaRPr>
          </a:p>
          <a:p>
            <a:pPr algn="ctr"/>
            <a:endParaRPr lang="en-IE" sz="2400" dirty="0">
              <a:solidFill>
                <a:srgbClr val="E96751"/>
              </a:solidFill>
            </a:endParaRPr>
          </a:p>
        </p:txBody>
      </p:sp>
      <p:sp>
        <p:nvSpPr>
          <p:cNvPr id="5" name="Text Placeholder 4">
            <a:extLst>
              <a:ext uri="{FF2B5EF4-FFF2-40B4-BE49-F238E27FC236}">
                <a16:creationId xmlns:a16="http://schemas.microsoft.com/office/drawing/2014/main" id="{FD584EBA-63A0-6ECD-2100-EFBA742BCB01}"/>
              </a:ext>
            </a:extLst>
          </p:cNvPr>
          <p:cNvSpPr>
            <a:spLocks noGrp="1"/>
          </p:cNvSpPr>
          <p:nvPr>
            <p:ph type="body" sz="quarter" idx="18"/>
          </p:nvPr>
        </p:nvSpPr>
        <p:spPr>
          <a:xfrm>
            <a:off x="8029576" y="2005442"/>
            <a:ext cx="3842924" cy="1049221"/>
          </a:xfrm>
        </p:spPr>
        <p:txBody>
          <a:bodyPr/>
          <a:lstStyle/>
          <a:p>
            <a:pPr algn="r"/>
            <a:r>
              <a:rPr lang="en-US" b="0" dirty="0"/>
              <a:t>Trova il tuo punto di pareggio e il tuo tasso di occupazione</a:t>
            </a:r>
            <a:endParaRPr lang="en-IE" b="0" dirty="0"/>
          </a:p>
        </p:txBody>
      </p:sp>
      <p:sp>
        <p:nvSpPr>
          <p:cNvPr id="6" name="Text Placeholder 5">
            <a:extLst>
              <a:ext uri="{FF2B5EF4-FFF2-40B4-BE49-F238E27FC236}">
                <a16:creationId xmlns:a16="http://schemas.microsoft.com/office/drawing/2014/main" id="{28E81719-8693-3312-4BA3-0079326ACBB6}"/>
              </a:ext>
            </a:extLst>
          </p:cNvPr>
          <p:cNvSpPr>
            <a:spLocks noGrp="1"/>
          </p:cNvSpPr>
          <p:nvPr>
            <p:ph type="body" sz="quarter" idx="19"/>
          </p:nvPr>
        </p:nvSpPr>
        <p:spPr>
          <a:xfrm>
            <a:off x="9275432" y="1123130"/>
            <a:ext cx="2597067" cy="385564"/>
          </a:xfrm>
        </p:spPr>
        <p:txBody>
          <a:bodyPr/>
          <a:lstStyle/>
          <a:p>
            <a:pPr algn="r"/>
            <a:r>
              <a:rPr lang="en-IE" sz="4000" dirty="0"/>
              <a:t>Sezione 6</a:t>
            </a:r>
          </a:p>
        </p:txBody>
      </p:sp>
      <p:pic>
        <p:nvPicPr>
          <p:cNvPr id="7" name="Picture Placeholder 6" descr="A piggy bank and dart board&#10;&#10;AI-generated content may be incorrect.">
            <a:extLst>
              <a:ext uri="{FF2B5EF4-FFF2-40B4-BE49-F238E27FC236}">
                <a16:creationId xmlns:a16="http://schemas.microsoft.com/office/drawing/2014/main" id="{D121D110-6909-C216-C011-B3B842CDEF7C}"/>
              </a:ext>
            </a:extLst>
          </p:cNvPr>
          <p:cNvPicPr>
            <a:picLocks noGrp="1" noChangeAspect="1"/>
          </p:cNvPicPr>
          <p:nvPr>
            <p:ph type="pic" sz="quarter" idx="22"/>
          </p:nvPr>
        </p:nvPicPr>
        <p:blipFill>
          <a:blip r:embed="rId2"/>
          <a:srcRect t="8640" b="11006"/>
          <a:stretch>
            <a:fillRect/>
          </a:stretch>
        </p:blipFill>
        <p:spPr>
          <a:xfrm>
            <a:off x="0" y="148452"/>
            <a:ext cx="8097183" cy="4338843"/>
          </a:xfrm>
        </p:spPr>
      </p:pic>
    </p:spTree>
    <p:extLst>
      <p:ext uri="{BB962C8B-B14F-4D97-AF65-F5344CB8AC3E}">
        <p14:creationId xmlns:p14="http://schemas.microsoft.com/office/powerpoint/2010/main" val="142458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1885-B75B-CFD6-2B81-A5CEA24BCF9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87EDE68-E86F-F4DB-B19F-38DB853A83F1}"/>
              </a:ext>
            </a:extLst>
          </p:cNvPr>
          <p:cNvSpPr>
            <a:spLocks noGrp="1"/>
          </p:cNvSpPr>
          <p:nvPr>
            <p:ph type="body" sz="quarter" idx="16"/>
          </p:nvPr>
        </p:nvSpPr>
        <p:spPr>
          <a:xfrm>
            <a:off x="238125" y="130779"/>
            <a:ext cx="10984244" cy="803654"/>
          </a:xfrm>
        </p:spPr>
        <p:txBody>
          <a:bodyPr/>
          <a:lstStyle/>
          <a:p>
            <a:r>
              <a:rPr lang="en-US" sz="2800" dirty="0"/>
              <a:t>Logica finanziaria e pianificazione per le attività ricettive Pianificazione</a:t>
            </a:r>
            <a:endParaRPr lang="en-IE" sz="2800" dirty="0"/>
          </a:p>
        </p:txBody>
      </p:sp>
      <p:graphicFrame>
        <p:nvGraphicFramePr>
          <p:cNvPr id="9" name="Table 8">
            <a:extLst>
              <a:ext uri="{FF2B5EF4-FFF2-40B4-BE49-F238E27FC236}">
                <a16:creationId xmlns:a16="http://schemas.microsoft.com/office/drawing/2014/main" id="{18DB91EC-8EF7-183F-7081-061D2625DCD7}"/>
              </a:ext>
            </a:extLst>
          </p:cNvPr>
          <p:cNvGraphicFramePr>
            <a:graphicFrameLocks noGrp="1"/>
          </p:cNvGraphicFramePr>
          <p:nvPr/>
        </p:nvGraphicFramePr>
        <p:xfrm>
          <a:off x="238125" y="698482"/>
          <a:ext cx="11620500" cy="6244860"/>
        </p:xfrm>
        <a:graphic>
          <a:graphicData uri="http://schemas.openxmlformats.org/drawingml/2006/table">
            <a:tbl>
              <a:tblPr/>
              <a:tblGrid>
                <a:gridCol w="990600">
                  <a:extLst>
                    <a:ext uri="{9D8B030D-6E8A-4147-A177-3AD203B41FA5}">
                      <a16:colId xmlns:a16="http://schemas.microsoft.com/office/drawing/2014/main" val="2849927846"/>
                    </a:ext>
                  </a:extLst>
                </a:gridCol>
                <a:gridCol w="2371725">
                  <a:extLst>
                    <a:ext uri="{9D8B030D-6E8A-4147-A177-3AD203B41FA5}">
                      <a16:colId xmlns:a16="http://schemas.microsoft.com/office/drawing/2014/main" val="1201256124"/>
                    </a:ext>
                  </a:extLst>
                </a:gridCol>
                <a:gridCol w="8258175">
                  <a:extLst>
                    <a:ext uri="{9D8B030D-6E8A-4147-A177-3AD203B41FA5}">
                      <a16:colId xmlns:a16="http://schemas.microsoft.com/office/drawing/2014/main" val="4165496528"/>
                    </a:ext>
                  </a:extLst>
                </a:gridCol>
              </a:tblGrid>
              <a:tr h="271959">
                <a:tc>
                  <a:txBody>
                    <a:bodyPr/>
                    <a:lstStyle/>
                    <a:p>
                      <a:pPr>
                        <a:buNone/>
                      </a:pPr>
                      <a:r>
                        <a:rPr lang="en-IE" sz="2000" b="1" dirty="0">
                          <a:solidFill>
                            <a:schemeClr val="bg1"/>
                          </a:solidFill>
                        </a:rPr>
                        <a:t>Sezione</a:t>
                      </a:r>
                      <a:endParaRPr lang="en-IE" sz="20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Sezione</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Perché è qui</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737105866"/>
                  </a:ext>
                </a:extLst>
              </a:tr>
              <a:tr h="679897">
                <a:tc>
                  <a:txBody>
                    <a:bodyPr/>
                    <a:lstStyle/>
                    <a:p>
                      <a:pPr algn="ctr">
                        <a:buNone/>
                      </a:pPr>
                      <a:r>
                        <a:rPr lang="en-IE" sz="2000" b="1" dirty="0"/>
                        <a:t>3</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kern="1200" dirty="0">
                          <a:solidFill>
                            <a:schemeClr val="bg1">
                              <a:lumMod val="85000"/>
                            </a:schemeClr>
                          </a:solidFill>
                          <a:latin typeface="+mn-lt"/>
                          <a:ea typeface="+mn-ea"/>
                          <a:cs typeface="+mn-cs"/>
                        </a:rPr>
                        <a:t>Fondamenti di entrate e capacità</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1" i="1" dirty="0">
                          <a:solidFill>
                            <a:schemeClr val="bg1">
                              <a:lumMod val="50000"/>
                            </a:schemeClr>
                          </a:solidFill>
                        </a:rPr>
                        <a:t>Inizia calcolando quanto guadagni o tutte le tue entrate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Devi sapere quanto </a:t>
                      </a:r>
                      <a:r>
                        <a:rPr lang="en-US" sz="1900" b="1" dirty="0">
                          <a:solidFill>
                            <a:schemeClr val="bg1">
                              <a:lumMod val="50000"/>
                            </a:schemeClr>
                          </a:solidFill>
                        </a:rPr>
                        <a:t>guadagni </a:t>
                      </a:r>
                      <a:r>
                        <a:rPr lang="en-US" sz="1900" dirty="0">
                          <a:solidFill>
                            <a:schemeClr val="bg1">
                              <a:lumMod val="50000"/>
                            </a:schemeClr>
                          </a:solidFill>
                        </a:rPr>
                        <a:t>(fonti di reddito primarie e secondarie) e quante </a:t>
                      </a:r>
                      <a:r>
                        <a:rPr lang="en-US" sz="1900" b="1" dirty="0">
                          <a:solidFill>
                            <a:schemeClr val="bg1">
                              <a:lumMod val="50000"/>
                            </a:schemeClr>
                          </a:solidFill>
                        </a:rPr>
                        <a:t>notti puoi vendere.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1184"/>
                  </a:ext>
                </a:extLst>
              </a:tr>
              <a:tr h="679897">
                <a:tc>
                  <a:txBody>
                    <a:bodyPr/>
                    <a:lstStyle/>
                    <a:p>
                      <a:pPr algn="ctr">
                        <a:buNone/>
                      </a:pPr>
                      <a:r>
                        <a:rPr lang="en-IE" sz="2000" b="1" dirty="0">
                          <a:solidFill>
                            <a:schemeClr val="bg1">
                              <a:lumMod val="50000"/>
                            </a:schemeClr>
                          </a:solidFill>
                        </a:rPr>
                        <a:t>4</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Struttura dei costi</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0" i="1" kern="1200" dirty="0">
                          <a:solidFill>
                            <a:schemeClr val="bg1">
                              <a:lumMod val="50000"/>
                            </a:schemeClr>
                          </a:solidFill>
                          <a:latin typeface="+mn-lt"/>
                          <a:ea typeface="+mn-ea"/>
                          <a:cs typeface="+mn-cs"/>
                        </a:rPr>
                        <a:t>Calcola quanto spendi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Senza conoscere i </a:t>
                      </a:r>
                      <a:r>
                        <a:rPr lang="en-US" sz="1900" b="1" dirty="0">
                          <a:solidFill>
                            <a:schemeClr val="bg1">
                              <a:lumMod val="50000"/>
                            </a:schemeClr>
                          </a:solidFill>
                        </a:rPr>
                        <a:t>costi fissi e variabili, </a:t>
                      </a:r>
                      <a:r>
                        <a:rPr lang="en-US" sz="1900" dirty="0">
                          <a:solidFill>
                            <a:schemeClr val="bg1">
                              <a:lumMod val="50000"/>
                            </a:schemeClr>
                          </a:solidFill>
                        </a:rPr>
                        <a:t>non è possibile fissare i prezzi o calcolare i profitti. </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548506"/>
                  </a:ext>
                </a:extLst>
              </a:tr>
              <a:tr h="679897">
                <a:tc>
                  <a:txBody>
                    <a:bodyPr/>
                    <a:lstStyle/>
                    <a:p>
                      <a:pPr algn="ctr">
                        <a:buNone/>
                      </a:pPr>
                      <a:r>
                        <a:rPr lang="en-IE" sz="2000" b="1" dirty="0">
                          <a:solidFill>
                            <a:schemeClr val="bg1">
                              <a:lumMod val="50000"/>
                            </a:schemeClr>
                          </a:solidFill>
                        </a:rPr>
                        <a:t>5</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000" b="0" kern="1200" dirty="0">
                          <a:solidFill>
                            <a:schemeClr val="bg1">
                              <a:lumMod val="85000"/>
                            </a:schemeClr>
                          </a:solidFill>
                          <a:latin typeface="+mn-lt"/>
                          <a:ea typeface="+mn-ea"/>
                          <a:cs typeface="+mn-cs"/>
                        </a:rPr>
                        <a:t>Conosci il tuo costo per notte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1" i="1" kern="1200" dirty="0">
                          <a:solidFill>
                            <a:schemeClr val="bg1">
                              <a:lumMod val="50000"/>
                            </a:schemeClr>
                          </a:solidFill>
                          <a:latin typeface="+mn-lt"/>
                          <a:ea typeface="+mn-ea"/>
                          <a:cs typeface="+mn-cs"/>
                        </a:rPr>
                        <a:t>Calcola quanto deve coprire ogni notte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Aiuta a stabilire </a:t>
                      </a:r>
                      <a:r>
                        <a:rPr lang="en-US" sz="1900" b="1" dirty="0">
                          <a:solidFill>
                            <a:schemeClr val="bg1">
                              <a:lumMod val="50000"/>
                            </a:schemeClr>
                          </a:solidFill>
                        </a:rPr>
                        <a:t>il costo minimo </a:t>
                      </a:r>
                      <a:r>
                        <a:rPr lang="en-US" sz="1900" dirty="0">
                          <a:solidFill>
                            <a:schemeClr val="bg1">
                              <a:lumMod val="50000"/>
                            </a:schemeClr>
                          </a:solidFill>
                        </a:rPr>
                        <a:t>necessario per raggiungere il punto di pareggio. Il </a:t>
                      </a:r>
                      <a:r>
                        <a:rPr lang="en-US" sz="1900" b="1" dirty="0">
                          <a:solidFill>
                            <a:schemeClr val="bg1">
                              <a:lumMod val="50000"/>
                            </a:schemeClr>
                          </a:solidFill>
                        </a:rPr>
                        <a:t>costo per notte </a:t>
                      </a:r>
                      <a:r>
                        <a:rPr lang="en-US" sz="1900" dirty="0">
                          <a:solidFill>
                            <a:schemeClr val="bg1">
                              <a:lumMod val="50000"/>
                            </a:schemeClr>
                          </a:solidFill>
                        </a:rPr>
                        <a:t>si calcola dividendo i costi totali per il numero previsto di notti vendute.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59256"/>
                  </a:ext>
                </a:extLst>
              </a:tr>
              <a:tr h="679897">
                <a:tc>
                  <a:txBody>
                    <a:bodyPr/>
                    <a:lstStyle/>
                    <a:p>
                      <a:pPr algn="ctr">
                        <a:buNone/>
                      </a:pPr>
                      <a:r>
                        <a:rPr lang="en-IE" sz="2000" b="1" dirty="0">
                          <a:solidFill>
                            <a:schemeClr val="bg1">
                              <a:lumMod val="50000"/>
                            </a:schemeClr>
                          </a:solidFill>
                        </a:rPr>
                        <a:t>6</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1" dirty="0">
                          <a:solidFill>
                            <a:schemeClr val="bg1"/>
                          </a:solidFill>
                        </a:rPr>
                        <a:t>Analisi del punto di pareggio, pianificazione dell'occupazione e delle entrate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rgbClr val="E96751"/>
                          </a:solidFill>
                          <a:latin typeface="+mn-lt"/>
                          <a:ea typeface="+mn-ea"/>
                          <a:cs typeface="+mn-cs"/>
                        </a:rPr>
                        <a:t>Determina il tuo punto di sopravvivenza finanziaria e prevedi il potenziale di occupazione e ricavi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595959"/>
                          </a:solidFill>
                        </a:rPr>
                        <a:t>Ti spiega come </a:t>
                      </a:r>
                      <a:r>
                        <a:rPr lang="en-US" sz="1900" b="1" dirty="0">
                          <a:solidFill>
                            <a:srgbClr val="595959"/>
                          </a:solidFill>
                        </a:rPr>
                        <a:t>smettere</a:t>
                      </a:r>
                      <a:r>
                        <a:rPr lang="en-US" sz="1900" dirty="0">
                          <a:solidFill>
                            <a:srgbClr val="595959"/>
                          </a:solidFill>
                        </a:rPr>
                        <a:t> di </a:t>
                      </a:r>
                      <a:r>
                        <a:rPr lang="en-US" sz="1900" b="1" dirty="0">
                          <a:solidFill>
                            <a:srgbClr val="595959"/>
                          </a:solidFill>
                        </a:rPr>
                        <a:t>perdere denaro</a:t>
                      </a:r>
                      <a:r>
                        <a:rPr lang="en-US" sz="1900" dirty="0">
                          <a:solidFill>
                            <a:srgbClr val="595959"/>
                          </a:solidFill>
                        </a:rPr>
                        <a:t>. Una volta conosciuti i costi, calcola quante </a:t>
                      </a:r>
                      <a:r>
                        <a:rPr lang="en-US" sz="1900" b="1" dirty="0">
                          <a:solidFill>
                            <a:srgbClr val="595959"/>
                          </a:solidFill>
                        </a:rPr>
                        <a:t>prenotazioni sono necessarie per raggiungere il punto di pareggio</a:t>
                      </a:r>
                      <a:r>
                        <a:rPr lang="en-US" sz="1900" dirty="0">
                          <a:solidFill>
                            <a:srgbClr val="595959"/>
                          </a:solidFill>
                        </a:rPr>
                        <a:t>. Assicurati prezzi realizzabili con </a:t>
                      </a:r>
                      <a:r>
                        <a:rPr lang="en-US" sz="1900" b="1" dirty="0">
                          <a:solidFill>
                            <a:srgbClr val="595959"/>
                          </a:solidFill>
                        </a:rPr>
                        <a:t>obiettivi di prenotazione realistici </a:t>
                      </a:r>
                      <a:r>
                        <a:rPr lang="en-US" sz="1900" dirty="0">
                          <a:solidFill>
                            <a:srgbClr val="595959"/>
                          </a:solidFill>
                        </a:rPr>
                        <a:t>e </a:t>
                      </a:r>
                      <a:r>
                        <a:rPr lang="en-US" sz="1900" b="1" dirty="0">
                          <a:solidFill>
                            <a:srgbClr val="595959"/>
                          </a:solidFill>
                        </a:rPr>
                        <a:t>obiettivi di percentuale di occupazione.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71939"/>
                  </a:ext>
                </a:extLst>
              </a:tr>
              <a:tr h="679897">
                <a:tc>
                  <a:txBody>
                    <a:bodyPr/>
                    <a:lstStyle/>
                    <a:p>
                      <a:pPr algn="ctr">
                        <a:buNone/>
                      </a:pPr>
                      <a:r>
                        <a:rPr lang="en-IE" sz="2000" b="1" dirty="0">
                          <a:solidFill>
                            <a:schemeClr val="bg1">
                              <a:lumMod val="50000"/>
                            </a:schemeClr>
                          </a:solidFill>
                        </a:rPr>
                        <a:t>7</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Strategie di profitto e prezzi</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Scegliete quindi una strategia di prezzo in linea con i vostri obiettivi</a:t>
                      </a:r>
                    </a:p>
                    <a:p>
                      <a:pPr>
                        <a:buNone/>
                      </a:pPr>
                      <a:r>
                        <a:rPr lang="en-US" sz="1900" dirty="0">
                          <a:solidFill>
                            <a:schemeClr val="bg1">
                              <a:lumMod val="50000"/>
                            </a:schemeClr>
                          </a:solidFill>
                        </a:rPr>
                        <a:t>Una volta fatto tutto questo, potrai </a:t>
                      </a:r>
                      <a:r>
                        <a:rPr lang="en-US" sz="1900" b="1" dirty="0">
                          <a:solidFill>
                            <a:schemeClr val="bg1">
                              <a:lumMod val="50000"/>
                            </a:schemeClr>
                          </a:solidFill>
                        </a:rPr>
                        <a:t>fissare</a:t>
                      </a:r>
                      <a:r>
                        <a:rPr lang="en-US" sz="1900" dirty="0">
                          <a:solidFill>
                            <a:schemeClr val="bg1">
                              <a:lumMod val="50000"/>
                            </a:schemeClr>
                          </a:solidFill>
                        </a:rPr>
                        <a:t> con sicurezza </a:t>
                      </a:r>
                      <a:r>
                        <a:rPr lang="en-US" sz="1900" b="1" dirty="0">
                          <a:solidFill>
                            <a:schemeClr val="bg1">
                              <a:lumMod val="50000"/>
                            </a:schemeClr>
                          </a:solidFill>
                        </a:rPr>
                        <a:t>i prezzi </a:t>
                      </a:r>
                      <a:r>
                        <a:rPr lang="en-US" sz="1900" dirty="0">
                          <a:solidFill>
                            <a:schemeClr val="bg1">
                              <a:lumMod val="50000"/>
                            </a:schemeClr>
                          </a:solidFill>
                        </a:rPr>
                        <a:t>e </a:t>
                      </a:r>
                      <a:r>
                        <a:rPr lang="en-US" sz="1900" b="1" dirty="0">
                          <a:solidFill>
                            <a:schemeClr val="bg1">
                              <a:lumMod val="50000"/>
                            </a:schemeClr>
                          </a:solidFill>
                        </a:rPr>
                        <a:t>gli obiettivi di profitto</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225255"/>
                  </a:ext>
                </a:extLst>
              </a:tr>
            </a:tbl>
          </a:graphicData>
        </a:graphic>
      </p:graphicFrame>
      <p:sp>
        <p:nvSpPr>
          <p:cNvPr id="2" name="Arrow: Right 1">
            <a:extLst>
              <a:ext uri="{FF2B5EF4-FFF2-40B4-BE49-F238E27FC236}">
                <a16:creationId xmlns:a16="http://schemas.microsoft.com/office/drawing/2014/main" id="{BD372D30-D2E0-9E96-BD80-6DE7C04FD006}"/>
              </a:ext>
            </a:extLst>
          </p:cNvPr>
          <p:cNvSpPr/>
          <p:nvPr/>
        </p:nvSpPr>
        <p:spPr>
          <a:xfrm>
            <a:off x="0" y="4377895"/>
            <a:ext cx="609600" cy="390525"/>
          </a:xfrm>
          <a:prstGeom prst="rightArrow">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0467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7D969-8E9B-BB91-F2EC-D5292A670C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FC7836-FE35-0C95-0992-DE3BECF22426}"/>
              </a:ext>
            </a:extLst>
          </p:cNvPr>
          <p:cNvSpPr>
            <a:spLocks noGrp="1"/>
          </p:cNvSpPr>
          <p:nvPr>
            <p:ph type="body" sz="quarter" idx="28"/>
          </p:nvPr>
        </p:nvSpPr>
        <p:spPr>
          <a:xfrm>
            <a:off x="466725" y="1307877"/>
            <a:ext cx="5261248" cy="4671588"/>
          </a:xfrm>
        </p:spPr>
        <p:txBody>
          <a:bodyPr/>
          <a:lstStyle/>
          <a:p>
            <a:pPr marL="0" indent="0">
              <a:spcAft>
                <a:spcPts val="600"/>
              </a:spcAft>
            </a:pPr>
            <a:r>
              <a:rPr lang="en-IE" sz="2000" b="1" i="1" dirty="0"/>
              <a:t>Scopri quante notti devi vendere per coprire i costi. Determina </a:t>
            </a:r>
            <a:r>
              <a:rPr lang="en-US" sz="2000" b="1" i="1" dirty="0"/>
              <a:t>quante notti devi vendere all'anno per coprire i costi operativi e iniziare a realizzare un profitto.</a:t>
            </a:r>
          </a:p>
          <a:p>
            <a:pPr marL="0" indent="0">
              <a:spcAft>
                <a:spcPts val="600"/>
              </a:spcAft>
            </a:pPr>
            <a:r>
              <a:rPr lang="en-US" dirty="0"/>
              <a:t>Conoscere il tuo punto di pareggio significa capire quante notti devi prenotare prima che la tua attività smetta di subire perdite e inizi a generare profitti. Questo è un passo fondamentale per valutare se il tuo modello di alloggio è </a:t>
            </a:r>
            <a:r>
              <a:rPr lang="en-US" b="1" dirty="0"/>
              <a:t>finanziariamente sostenibile</a:t>
            </a:r>
            <a:r>
              <a:rPr lang="en-US" dirty="0"/>
              <a:t>. I calcoli del punto di pareggio possono essere affrontati in modi diversi a seconda che tu stia partendo da zero o che disponga già dei dati sui costi annuali. I calcoli</a:t>
            </a:r>
            <a:r>
              <a:rPr lang="en-US" b="1" dirty="0"/>
              <a:t> del tasso di occupazione </a:t>
            </a:r>
            <a:r>
              <a:rPr lang="en-US" dirty="0"/>
              <a:t>aiutano a trasformare queste notti in obiettivi di vendita realistici.</a:t>
            </a:r>
          </a:p>
          <a:p>
            <a:pPr marL="0" indent="0">
              <a:spcAft>
                <a:spcPts val="600"/>
              </a:spcAft>
            </a:pPr>
            <a:endParaRPr lang="en-IE" dirty="0"/>
          </a:p>
        </p:txBody>
      </p:sp>
      <p:sp>
        <p:nvSpPr>
          <p:cNvPr id="13" name="Text Placeholder 12">
            <a:extLst>
              <a:ext uri="{FF2B5EF4-FFF2-40B4-BE49-F238E27FC236}">
                <a16:creationId xmlns:a16="http://schemas.microsoft.com/office/drawing/2014/main" id="{59BC9547-235D-E8EC-946E-5F5993555346}"/>
              </a:ext>
            </a:extLst>
          </p:cNvPr>
          <p:cNvSpPr>
            <a:spLocks noGrp="1"/>
          </p:cNvSpPr>
          <p:nvPr>
            <p:ph type="body" sz="quarter" idx="27"/>
          </p:nvPr>
        </p:nvSpPr>
        <p:spPr>
          <a:xfrm>
            <a:off x="304801" y="383586"/>
            <a:ext cx="5586364" cy="720752"/>
          </a:xfrm>
        </p:spPr>
        <p:txBody>
          <a:bodyPr/>
          <a:lstStyle/>
          <a:p>
            <a:pPr algn="ctr"/>
            <a:r>
              <a:rPr lang="en-US" sz="2800" dirty="0"/>
              <a:t>Trova il tuo punto di pareggio e il tasso di occupazione</a:t>
            </a:r>
            <a:endParaRPr lang="en-IE" sz="2800" dirty="0"/>
          </a:p>
        </p:txBody>
      </p:sp>
      <p:sp>
        <p:nvSpPr>
          <p:cNvPr id="52" name="Text Placeholder 1">
            <a:extLst>
              <a:ext uri="{FF2B5EF4-FFF2-40B4-BE49-F238E27FC236}">
                <a16:creationId xmlns:a16="http://schemas.microsoft.com/office/drawing/2014/main" id="{F04D8912-E43F-C999-E8CE-C4EE559B5D19}"/>
              </a:ext>
            </a:extLst>
          </p:cNvPr>
          <p:cNvSpPr txBox="1">
            <a:spLocks/>
          </p:cNvSpPr>
          <p:nvPr/>
        </p:nvSpPr>
        <p:spPr>
          <a:xfrm>
            <a:off x="5846190" y="1102193"/>
            <a:ext cx="700387" cy="68951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17</a:t>
            </a:r>
          </a:p>
        </p:txBody>
      </p:sp>
      <p:sp>
        <p:nvSpPr>
          <p:cNvPr id="54" name="Text Placeholder 4">
            <a:extLst>
              <a:ext uri="{FF2B5EF4-FFF2-40B4-BE49-F238E27FC236}">
                <a16:creationId xmlns:a16="http://schemas.microsoft.com/office/drawing/2014/main" id="{E17E9529-FEE9-20BF-53C2-E8BFE18B89C2}"/>
              </a:ext>
            </a:extLst>
          </p:cNvPr>
          <p:cNvSpPr txBox="1">
            <a:spLocks/>
          </p:cNvSpPr>
          <p:nvPr/>
        </p:nvSpPr>
        <p:spPr>
          <a:xfrm>
            <a:off x="5846191" y="2104422"/>
            <a:ext cx="700387" cy="68951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18</a:t>
            </a:r>
          </a:p>
        </p:txBody>
      </p:sp>
      <p:sp>
        <p:nvSpPr>
          <p:cNvPr id="55" name="Text Placeholder 5">
            <a:extLst>
              <a:ext uri="{FF2B5EF4-FFF2-40B4-BE49-F238E27FC236}">
                <a16:creationId xmlns:a16="http://schemas.microsoft.com/office/drawing/2014/main" id="{3046DC8D-1508-8E8C-C349-F8A84461C264}"/>
              </a:ext>
            </a:extLst>
          </p:cNvPr>
          <p:cNvSpPr txBox="1">
            <a:spLocks/>
          </p:cNvSpPr>
          <p:nvPr/>
        </p:nvSpPr>
        <p:spPr>
          <a:xfrm>
            <a:off x="6783025" y="3161259"/>
            <a:ext cx="5408975" cy="6895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IE" sz="2200" i="1" dirty="0">
              <a:solidFill>
                <a:srgbClr val="595959"/>
              </a:solidFill>
            </a:endParaRPr>
          </a:p>
        </p:txBody>
      </p:sp>
      <p:sp>
        <p:nvSpPr>
          <p:cNvPr id="56" name="Text Placeholder 6">
            <a:extLst>
              <a:ext uri="{FF2B5EF4-FFF2-40B4-BE49-F238E27FC236}">
                <a16:creationId xmlns:a16="http://schemas.microsoft.com/office/drawing/2014/main" id="{3DAB32A9-0C0D-05D1-3610-30275B4DC7E1}"/>
              </a:ext>
            </a:extLst>
          </p:cNvPr>
          <p:cNvSpPr txBox="1">
            <a:spLocks/>
          </p:cNvSpPr>
          <p:nvPr/>
        </p:nvSpPr>
        <p:spPr>
          <a:xfrm>
            <a:off x="5846192" y="3368783"/>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19</a:t>
            </a:r>
          </a:p>
        </p:txBody>
      </p:sp>
      <p:sp>
        <p:nvSpPr>
          <p:cNvPr id="58" name="Text Placeholder 8">
            <a:extLst>
              <a:ext uri="{FF2B5EF4-FFF2-40B4-BE49-F238E27FC236}">
                <a16:creationId xmlns:a16="http://schemas.microsoft.com/office/drawing/2014/main" id="{F526621C-1194-5258-9F97-C919A6A0A2B6}"/>
              </a:ext>
            </a:extLst>
          </p:cNvPr>
          <p:cNvSpPr txBox="1">
            <a:spLocks/>
          </p:cNvSpPr>
          <p:nvPr/>
        </p:nvSpPr>
        <p:spPr>
          <a:xfrm>
            <a:off x="5846189" y="4587046"/>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20</a:t>
            </a:r>
          </a:p>
        </p:txBody>
      </p:sp>
      <p:sp>
        <p:nvSpPr>
          <p:cNvPr id="63" name="Text Placeholder 11">
            <a:extLst>
              <a:ext uri="{FF2B5EF4-FFF2-40B4-BE49-F238E27FC236}">
                <a16:creationId xmlns:a16="http://schemas.microsoft.com/office/drawing/2014/main" id="{BC135767-0C09-B55A-1F58-B14FD7BE6A81}"/>
              </a:ext>
            </a:extLst>
          </p:cNvPr>
          <p:cNvSpPr txBox="1">
            <a:spLocks/>
          </p:cNvSpPr>
          <p:nvPr/>
        </p:nvSpPr>
        <p:spPr>
          <a:xfrm>
            <a:off x="6783025" y="5654603"/>
            <a:ext cx="5151800" cy="6895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2000" b="1" dirty="0">
                <a:solidFill>
                  <a:srgbClr val="595959"/>
                </a:solidFill>
              </a:rPr>
              <a:t>Tasso di occupazione </a:t>
            </a:r>
            <a:r>
              <a:rPr lang="en-IE" sz="2000" b="1" dirty="0">
                <a:solidFill>
                  <a:srgbClr val="E96751"/>
                </a:solidFill>
              </a:rPr>
              <a:t>– Per le notti di pareggio</a:t>
            </a:r>
          </a:p>
          <a:p>
            <a:pPr marL="0" indent="0">
              <a:lnSpc>
                <a:spcPct val="100000"/>
              </a:lnSpc>
              <a:spcBef>
                <a:spcPts val="0"/>
              </a:spcBef>
              <a:buNone/>
            </a:pPr>
            <a:r>
              <a:rPr lang="en-US" sz="1600" i="1" dirty="0">
                <a:solidFill>
                  <a:srgbClr val="595959"/>
                </a:solidFill>
              </a:rPr>
              <a:t>Converti le notti di pareggio in una percentuale delle notti vendute.</a:t>
            </a:r>
            <a:r>
              <a:rPr lang="en-US" sz="1800" i="1" dirty="0">
                <a:solidFill>
                  <a:srgbClr val="595959"/>
                </a:solidFill>
              </a:rPr>
              <a:t> </a:t>
            </a:r>
          </a:p>
          <a:p>
            <a:pPr marL="0" indent="0">
              <a:lnSpc>
                <a:spcPct val="100000"/>
              </a:lnSpc>
              <a:spcBef>
                <a:spcPts val="0"/>
              </a:spcBef>
              <a:buNone/>
            </a:pPr>
            <a:endParaRPr lang="en-IE" sz="2200" b="1" dirty="0">
              <a:solidFill>
                <a:srgbClr val="E96751"/>
              </a:solidFill>
            </a:endParaRPr>
          </a:p>
        </p:txBody>
      </p:sp>
      <p:sp>
        <p:nvSpPr>
          <p:cNvPr id="64" name="Text Placeholder 11">
            <a:extLst>
              <a:ext uri="{FF2B5EF4-FFF2-40B4-BE49-F238E27FC236}">
                <a16:creationId xmlns:a16="http://schemas.microsoft.com/office/drawing/2014/main" id="{21E54434-5140-D5F4-7369-0917B7CB4604}"/>
              </a:ext>
            </a:extLst>
          </p:cNvPr>
          <p:cNvSpPr txBox="1">
            <a:spLocks/>
          </p:cNvSpPr>
          <p:nvPr/>
        </p:nvSpPr>
        <p:spPr>
          <a:xfrm>
            <a:off x="6706163" y="878344"/>
            <a:ext cx="494225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Tasso di occupazione </a:t>
            </a:r>
            <a:r>
              <a:rPr lang="en-US" dirty="0">
                <a:solidFill>
                  <a:srgbClr val="E96751"/>
                </a:solidFill>
              </a:rPr>
              <a:t>– Numero di notti disponibili</a:t>
            </a:r>
          </a:p>
          <a:p>
            <a:r>
              <a:rPr lang="en-US" sz="1800" b="0" i="1" dirty="0"/>
              <a:t>Utilizza le notti disponibili all'anno per misurare il potenziale operativo realistico.</a:t>
            </a:r>
          </a:p>
          <a:p>
            <a:endParaRPr lang="en-IE" sz="1800" b="0" i="1" dirty="0"/>
          </a:p>
        </p:txBody>
      </p:sp>
      <p:cxnSp>
        <p:nvCxnSpPr>
          <p:cNvPr id="73" name="Straight Connector 72">
            <a:extLst>
              <a:ext uri="{FF2B5EF4-FFF2-40B4-BE49-F238E27FC236}">
                <a16:creationId xmlns:a16="http://schemas.microsoft.com/office/drawing/2014/main" id="{ED4C2EC2-32A6-A490-02CB-31444AD06111}"/>
              </a:ext>
            </a:extLst>
          </p:cNvPr>
          <p:cNvCxnSpPr>
            <a:cxnSpLocks/>
          </p:cNvCxnSpPr>
          <p:nvPr/>
        </p:nvCxnSpPr>
        <p:spPr>
          <a:xfrm flipH="1">
            <a:off x="5703056" y="1882247"/>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6DF0F31-7F6C-83D6-0067-B54BF0A510E2}"/>
              </a:ext>
            </a:extLst>
          </p:cNvPr>
          <p:cNvCxnSpPr>
            <a:cxnSpLocks/>
          </p:cNvCxnSpPr>
          <p:nvPr/>
        </p:nvCxnSpPr>
        <p:spPr>
          <a:xfrm flipH="1">
            <a:off x="6002764" y="5433047"/>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25F6D4F4-4AEB-7289-57E1-5957F7FBAED6}"/>
              </a:ext>
            </a:extLst>
          </p:cNvPr>
          <p:cNvSpPr txBox="1">
            <a:spLocks/>
          </p:cNvSpPr>
          <p:nvPr/>
        </p:nvSpPr>
        <p:spPr>
          <a:xfrm>
            <a:off x="5891165" y="5570254"/>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E" sz="3200" dirty="0">
                <a:solidFill>
                  <a:schemeClr val="bg1"/>
                </a:solidFill>
              </a:rPr>
              <a:t>21</a:t>
            </a:r>
          </a:p>
        </p:txBody>
      </p:sp>
      <p:cxnSp>
        <p:nvCxnSpPr>
          <p:cNvPr id="2" name="Straight Connector 1">
            <a:extLst>
              <a:ext uri="{FF2B5EF4-FFF2-40B4-BE49-F238E27FC236}">
                <a16:creationId xmlns:a16="http://schemas.microsoft.com/office/drawing/2014/main" id="{095D09AE-F9F1-68EC-D83F-67869CD9235E}"/>
              </a:ext>
            </a:extLst>
          </p:cNvPr>
          <p:cNvCxnSpPr>
            <a:cxnSpLocks/>
          </p:cNvCxnSpPr>
          <p:nvPr/>
        </p:nvCxnSpPr>
        <p:spPr>
          <a:xfrm flipH="1">
            <a:off x="5880380" y="6329753"/>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7BBF8E22-7F0F-1A20-0153-A26F40C763B1}"/>
              </a:ext>
            </a:extLst>
          </p:cNvPr>
          <p:cNvSpPr txBox="1">
            <a:spLocks/>
          </p:cNvSpPr>
          <p:nvPr/>
        </p:nvSpPr>
        <p:spPr>
          <a:xfrm>
            <a:off x="6706163" y="3686073"/>
            <a:ext cx="5078217"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t>Calcola l'occupazione effettiva </a:t>
            </a:r>
            <a:r>
              <a:rPr lang="en-IE" sz="1600" b="0" dirty="0"/>
              <a:t>(notti prenotate)</a:t>
            </a:r>
          </a:p>
          <a:p>
            <a:r>
              <a:rPr lang="en-US" sz="1400" b="0" i="1" dirty="0"/>
              <a:t>Stima quante delle tue notti disponibili riuscirai realisticamente a prenotare.</a:t>
            </a:r>
          </a:p>
          <a:p>
            <a:endParaRPr lang="en-US" sz="1600" b="0" i="1" dirty="0"/>
          </a:p>
          <a:p>
            <a:r>
              <a:rPr lang="en-IE" sz="2000" dirty="0"/>
              <a:t>Calcola le notti di pareggio</a:t>
            </a:r>
          </a:p>
          <a:p>
            <a:r>
              <a:rPr lang="en-US" sz="1800" dirty="0"/>
              <a:t>1. </a:t>
            </a:r>
            <a:r>
              <a:rPr lang="en-US" sz="1800" dirty="0">
                <a:solidFill>
                  <a:srgbClr val="E96751"/>
                </a:solidFill>
              </a:rPr>
              <a:t>Notti di pareggio </a:t>
            </a:r>
            <a:r>
              <a:rPr lang="en-US" sz="1800" b="0" i="1" dirty="0">
                <a:solidFill>
                  <a:srgbClr val="E96751"/>
                </a:solidFill>
              </a:rPr>
              <a:t>(nuova attività)</a:t>
            </a:r>
          </a:p>
          <a:p>
            <a:r>
              <a:rPr lang="en-US" sz="1800" b="0" i="1" dirty="0"/>
              <a:t>Stima il numero di notti necessarie per coprire i costi fissi. </a:t>
            </a:r>
          </a:p>
          <a:p>
            <a:endParaRPr lang="en-US" sz="1800" b="0" i="1" dirty="0"/>
          </a:p>
          <a:p>
            <a:r>
              <a:rPr lang="en-US" sz="1800" dirty="0"/>
              <a:t>2. </a:t>
            </a:r>
            <a:r>
              <a:rPr lang="en-US" sz="1800" dirty="0">
                <a:solidFill>
                  <a:srgbClr val="E96751"/>
                </a:solidFill>
              </a:rPr>
              <a:t>Notti di pareggio </a:t>
            </a:r>
            <a:r>
              <a:rPr lang="en-US" sz="1800" b="0" i="1" dirty="0">
                <a:solidFill>
                  <a:srgbClr val="E96751"/>
                </a:solidFill>
              </a:rPr>
              <a:t>(costi annuali noti) </a:t>
            </a:r>
          </a:p>
          <a:p>
            <a:r>
              <a:rPr lang="en-US" sz="1800" b="0" i="1" dirty="0"/>
              <a:t>Utilizza i costi totali annuali per calcolare le notti di pareggio. </a:t>
            </a:r>
          </a:p>
          <a:p>
            <a:pPr marL="342900" indent="-342900">
              <a:buFont typeface="+mj-lt"/>
              <a:buAutoNum type="arabicPeriod"/>
            </a:pPr>
            <a:endParaRPr lang="en-US" sz="2000" i="1" dirty="0"/>
          </a:p>
          <a:p>
            <a:endParaRPr lang="en-IE" sz="2000" dirty="0"/>
          </a:p>
        </p:txBody>
      </p:sp>
      <p:cxnSp>
        <p:nvCxnSpPr>
          <p:cNvPr id="3" name="Straight Connector 2">
            <a:extLst>
              <a:ext uri="{FF2B5EF4-FFF2-40B4-BE49-F238E27FC236}">
                <a16:creationId xmlns:a16="http://schemas.microsoft.com/office/drawing/2014/main" id="{B9E7B4FA-67EC-A836-ADE0-D28EE7BA1377}"/>
              </a:ext>
            </a:extLst>
          </p:cNvPr>
          <p:cNvCxnSpPr>
            <a:cxnSpLocks/>
          </p:cNvCxnSpPr>
          <p:nvPr/>
        </p:nvCxnSpPr>
        <p:spPr>
          <a:xfrm flipH="1">
            <a:off x="5891165" y="310051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5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48DB-8DC8-50F2-CAD7-3BC8845C7B1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409D41F5-E4E5-DF65-5E97-3CD53FAF3B34}"/>
              </a:ext>
            </a:extLst>
          </p:cNvPr>
          <p:cNvGrpSpPr/>
          <p:nvPr/>
        </p:nvGrpSpPr>
        <p:grpSpPr>
          <a:xfrm>
            <a:off x="798380" y="1295400"/>
            <a:ext cx="10545895" cy="5191126"/>
            <a:chOff x="798381" y="1738841"/>
            <a:chExt cx="8128000" cy="5418666"/>
          </a:xfrm>
          <a:solidFill>
            <a:srgbClr val="418D8F"/>
          </a:solidFill>
          <a:scene3d>
            <a:camera prst="orthographicFront">
              <a:rot lat="0" lon="0" rev="0"/>
            </a:camera>
            <a:lightRig rig="soft" dir="t">
              <a:rot lat="0" lon="0" rev="0"/>
            </a:lightRig>
          </a:scene3d>
        </p:grpSpPr>
        <p:sp>
          <p:nvSpPr>
            <p:cNvPr id="8" name="Freeform: Shape 7">
              <a:extLst>
                <a:ext uri="{FF2B5EF4-FFF2-40B4-BE49-F238E27FC236}">
                  <a16:creationId xmlns:a16="http://schemas.microsoft.com/office/drawing/2014/main" id="{A7982158-6297-EC2A-4E65-F70FD04733FC}"/>
                </a:ext>
              </a:extLst>
            </p:cNvPr>
            <p:cNvSpPr/>
            <p:nvPr/>
          </p:nvSpPr>
          <p:spPr>
            <a:xfrm>
              <a:off x="798381" y="1738841"/>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Fase 1: </a:t>
              </a:r>
              <a:r>
                <a:rPr lang="en-US" sz="2200" dirty="0"/>
                <a:t>Tasso di occupazione – Numero di notti disponibili </a:t>
              </a:r>
            </a:p>
            <a:p>
              <a:r>
                <a:rPr lang="en-US" sz="2000" b="1" i="1" dirty="0"/>
                <a:t>Utilizza le notti disponibili all'anno per misurare il potenziale operativo realistico.</a:t>
              </a:r>
              <a:br>
                <a:rPr lang="en-US" sz="2000" dirty="0"/>
              </a:br>
              <a:r>
                <a:rPr lang="en-US" sz="2000" dirty="0"/>
                <a:t>Prima di poter calcolare le prenotazioni o il punto di pareggio, è necessario sapere quante notti la struttura è disponibile per la vendita (ad esempio, 365 giorni all'anno o 300 se chiude in inverno).</a:t>
              </a:r>
            </a:p>
          </p:txBody>
        </p:sp>
        <p:sp>
          <p:nvSpPr>
            <p:cNvPr id="10" name="Freeform: Shape 9">
              <a:extLst>
                <a:ext uri="{FF2B5EF4-FFF2-40B4-BE49-F238E27FC236}">
                  <a16:creationId xmlns:a16="http://schemas.microsoft.com/office/drawing/2014/main" id="{10F22097-4B7A-18D5-1161-98E8B03B9CB0}"/>
                </a:ext>
              </a:extLst>
            </p:cNvPr>
            <p:cNvSpPr/>
            <p:nvPr/>
          </p:nvSpPr>
          <p:spPr>
            <a:xfrm>
              <a:off x="798381" y="3601507"/>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Fase 2: </a:t>
              </a:r>
              <a:r>
                <a:rPr lang="en-US" sz="2000" dirty="0"/>
                <a:t>Calcolare l'occupazione stimata</a:t>
              </a:r>
            </a:p>
            <a:p>
              <a:r>
                <a:rPr lang="en-US" sz="2000" b="1" i="1" dirty="0"/>
                <a:t>Stima quante di queste notti potrai realisticamente prenotare. </a:t>
              </a:r>
            </a:p>
            <a:p>
              <a:r>
                <a:rPr lang="en-US" sz="2000" dirty="0"/>
                <a:t>Utilizzala per proiettare le entrate previste. Questo è il tuo tasso di occupazione previsto o target, basato sulle tendenze di mercato, sui dati passati o sui modelli stagionali (ad esempio 50-70%)</a:t>
              </a:r>
              <a:r>
                <a:rPr lang="en-US" sz="2000" kern="1200" dirty="0"/>
                <a:t>.</a:t>
              </a:r>
              <a:endParaRPr lang="en-GB" sz="2000" b="1" kern="1200" dirty="0"/>
            </a:p>
          </p:txBody>
        </p:sp>
        <p:sp>
          <p:nvSpPr>
            <p:cNvPr id="12" name="Freeform: Shape 11">
              <a:extLst>
                <a:ext uri="{FF2B5EF4-FFF2-40B4-BE49-F238E27FC236}">
                  <a16:creationId xmlns:a16="http://schemas.microsoft.com/office/drawing/2014/main" id="{8C661C66-F9A7-191F-E49F-CBC7C5DBC59D}"/>
                </a:ext>
              </a:extLst>
            </p:cNvPr>
            <p:cNvSpPr/>
            <p:nvPr/>
          </p:nvSpPr>
          <p:spPr>
            <a:xfrm>
              <a:off x="798381" y="5464174"/>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Fase 3: </a:t>
              </a:r>
              <a:r>
                <a:rPr lang="en-US" sz="2000" b="1" dirty="0"/>
                <a:t>Notti di pareggio </a:t>
              </a:r>
              <a:r>
                <a:rPr lang="en-US" sz="2000" i="1" dirty="0"/>
                <a:t>(nuova attività)</a:t>
              </a:r>
            </a:p>
            <a:p>
              <a:r>
                <a:rPr lang="en-US" sz="2000" b="1" i="1" dirty="0"/>
                <a:t>Stima il numero di notti necessarie per coprire i costi fissi.</a:t>
              </a:r>
              <a:br>
                <a:rPr lang="en-US" sz="2000" dirty="0"/>
              </a:br>
              <a:r>
                <a:rPr lang="en-US" sz="2000" dirty="0"/>
                <a:t>Utilizzalo se hai appena iniziato e non disponi ancora di dati annuali completi. Formula:</a:t>
              </a:r>
              <a:br>
                <a:rPr lang="en-US" sz="2000" dirty="0"/>
              </a:br>
              <a:r>
                <a:rPr lang="en-US" sz="2000" b="1" dirty="0"/>
                <a:t>Costi fissi ÷ (Prezzo - Costo variabile per notte) </a:t>
              </a:r>
              <a:r>
                <a:rPr lang="en-US" sz="2000" dirty="0"/>
                <a:t>= Notti di pareggio.</a:t>
              </a:r>
            </a:p>
          </p:txBody>
        </p:sp>
      </p:grpSp>
      <p:sp>
        <p:nvSpPr>
          <p:cNvPr id="4" name="Text Placeholder 3">
            <a:extLst>
              <a:ext uri="{FF2B5EF4-FFF2-40B4-BE49-F238E27FC236}">
                <a16:creationId xmlns:a16="http://schemas.microsoft.com/office/drawing/2014/main" id="{96C77143-A39F-A4E4-5FC3-118312EC296C}"/>
              </a:ext>
            </a:extLst>
          </p:cNvPr>
          <p:cNvSpPr>
            <a:spLocks noGrp="1"/>
          </p:cNvSpPr>
          <p:nvPr>
            <p:ph type="body" sz="quarter" idx="16"/>
          </p:nvPr>
        </p:nvSpPr>
        <p:spPr>
          <a:xfrm>
            <a:off x="805787" y="420202"/>
            <a:ext cx="10614687" cy="803654"/>
          </a:xfrm>
        </p:spPr>
        <p:txBody>
          <a:bodyPr/>
          <a:lstStyle/>
          <a:p>
            <a:r>
              <a:rPr lang="en-IE" sz="3200" dirty="0">
                <a:solidFill>
                  <a:srgbClr val="E96751"/>
                </a:solidFill>
              </a:rPr>
              <a:t>Calcoli del punto di pareggio e dell'occupazione</a:t>
            </a:r>
            <a:endParaRPr lang="en-US" sz="3200" dirty="0">
              <a:solidFill>
                <a:srgbClr val="E96751"/>
              </a:solidFill>
            </a:endParaRPr>
          </a:p>
        </p:txBody>
      </p:sp>
      <p:cxnSp>
        <p:nvCxnSpPr>
          <p:cNvPr id="2" name="Straight Connector 1">
            <a:extLst>
              <a:ext uri="{FF2B5EF4-FFF2-40B4-BE49-F238E27FC236}">
                <a16:creationId xmlns:a16="http://schemas.microsoft.com/office/drawing/2014/main" id="{6291F548-8B70-E4D9-295E-C00B399B5E71}"/>
              </a:ext>
            </a:extLst>
          </p:cNvPr>
          <p:cNvCxnSpPr>
            <a:cxnSpLocks/>
          </p:cNvCxnSpPr>
          <p:nvPr/>
        </p:nvCxnSpPr>
        <p:spPr>
          <a:xfrm>
            <a:off x="0" y="10985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7AC92214-2F9B-FAEA-CEF9-73B1648D934C}"/>
              </a:ext>
            </a:extLst>
          </p:cNvPr>
          <p:cNvSpPr/>
          <p:nvPr/>
        </p:nvSpPr>
        <p:spPr>
          <a:xfrm>
            <a:off x="847725" y="1400175"/>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FAA8C5B1-F747-AFEB-25E9-70B438C238D7}"/>
              </a:ext>
            </a:extLst>
          </p:cNvPr>
          <p:cNvSpPr txBox="1"/>
          <p:nvPr/>
        </p:nvSpPr>
        <p:spPr>
          <a:xfrm>
            <a:off x="981074" y="1535193"/>
            <a:ext cx="1438275" cy="1107996"/>
          </a:xfrm>
          <a:prstGeom prst="rect">
            <a:avLst/>
          </a:prstGeom>
          <a:noFill/>
        </p:spPr>
        <p:txBody>
          <a:bodyPr wrap="square">
            <a:spAutoFit/>
          </a:bodyPr>
          <a:lstStyle/>
          <a:p>
            <a:pPr algn="ctr"/>
            <a:r>
              <a:rPr lang="en-US" sz="2200" b="1" dirty="0">
                <a:solidFill>
                  <a:schemeClr val="bg1"/>
                </a:solidFill>
              </a:rPr>
              <a:t>Calcola la tua capacità </a:t>
            </a:r>
            <a:endParaRPr lang="en-IE" sz="2200" dirty="0">
              <a:solidFill>
                <a:schemeClr val="bg1"/>
              </a:solidFill>
            </a:endParaRPr>
          </a:p>
        </p:txBody>
      </p:sp>
      <p:sp>
        <p:nvSpPr>
          <p:cNvPr id="19" name="Flowchart: Alternate Process 18">
            <a:extLst>
              <a:ext uri="{FF2B5EF4-FFF2-40B4-BE49-F238E27FC236}">
                <a16:creationId xmlns:a16="http://schemas.microsoft.com/office/drawing/2014/main" id="{0C206C01-39DE-1BE9-376C-35FDB523A490}"/>
              </a:ext>
            </a:extLst>
          </p:cNvPr>
          <p:cNvSpPr/>
          <p:nvPr/>
        </p:nvSpPr>
        <p:spPr>
          <a:xfrm>
            <a:off x="847725" y="3219449"/>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Flowchart: Alternate Process 19">
            <a:extLst>
              <a:ext uri="{FF2B5EF4-FFF2-40B4-BE49-F238E27FC236}">
                <a16:creationId xmlns:a16="http://schemas.microsoft.com/office/drawing/2014/main" id="{8C89D4D3-8599-11D0-F49B-5332CC01E486}"/>
              </a:ext>
            </a:extLst>
          </p:cNvPr>
          <p:cNvSpPr/>
          <p:nvPr/>
        </p:nvSpPr>
        <p:spPr>
          <a:xfrm>
            <a:off x="847725" y="5003899"/>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a:extLst>
              <a:ext uri="{FF2B5EF4-FFF2-40B4-BE49-F238E27FC236}">
                <a16:creationId xmlns:a16="http://schemas.microsoft.com/office/drawing/2014/main" id="{0EA5D521-276A-73DC-A6E8-5ED0E4DD9D68}"/>
              </a:ext>
            </a:extLst>
          </p:cNvPr>
          <p:cNvSpPr txBox="1"/>
          <p:nvPr/>
        </p:nvSpPr>
        <p:spPr>
          <a:xfrm>
            <a:off x="988216" y="3336963"/>
            <a:ext cx="1319212" cy="1107996"/>
          </a:xfrm>
          <a:prstGeom prst="rect">
            <a:avLst/>
          </a:prstGeom>
          <a:noFill/>
        </p:spPr>
        <p:txBody>
          <a:bodyPr wrap="square">
            <a:spAutoFit/>
          </a:bodyPr>
          <a:lstStyle/>
          <a:p>
            <a:pPr algn="ctr"/>
            <a:r>
              <a:rPr lang="en-US" sz="2200" b="1" dirty="0">
                <a:solidFill>
                  <a:schemeClr val="bg1"/>
                </a:solidFill>
              </a:rPr>
              <a:t>Calcola le vendite previste</a:t>
            </a:r>
            <a:endParaRPr lang="en-IE" sz="2200" b="1" dirty="0">
              <a:solidFill>
                <a:schemeClr val="bg1"/>
              </a:solidFill>
            </a:endParaRPr>
          </a:p>
        </p:txBody>
      </p:sp>
      <p:sp>
        <p:nvSpPr>
          <p:cNvPr id="23" name="TextBox 22">
            <a:extLst>
              <a:ext uri="{FF2B5EF4-FFF2-40B4-BE49-F238E27FC236}">
                <a16:creationId xmlns:a16="http://schemas.microsoft.com/office/drawing/2014/main" id="{A1EF5EAF-FF08-4CB2-2269-FD7168CC8C93}"/>
              </a:ext>
            </a:extLst>
          </p:cNvPr>
          <p:cNvSpPr txBox="1"/>
          <p:nvPr/>
        </p:nvSpPr>
        <p:spPr>
          <a:xfrm>
            <a:off x="988216" y="5121413"/>
            <a:ext cx="1319212" cy="1107996"/>
          </a:xfrm>
          <a:prstGeom prst="rect">
            <a:avLst/>
          </a:prstGeom>
          <a:noFill/>
        </p:spPr>
        <p:txBody>
          <a:bodyPr wrap="square">
            <a:spAutoFit/>
          </a:bodyPr>
          <a:lstStyle/>
          <a:p>
            <a:pPr algn="ctr"/>
            <a:r>
              <a:rPr lang="en-US" sz="2200" b="1" dirty="0">
                <a:solidFill>
                  <a:schemeClr val="bg1"/>
                </a:solidFill>
              </a:rPr>
              <a:t>Calcola le notti necessarie per sopravvivere</a:t>
            </a:r>
            <a:endParaRPr lang="en-IE" sz="2200" b="1" dirty="0">
              <a:solidFill>
                <a:schemeClr val="bg1"/>
              </a:solidFill>
            </a:endParaRPr>
          </a:p>
        </p:txBody>
      </p:sp>
    </p:spTree>
    <p:extLst>
      <p:ext uri="{BB962C8B-B14F-4D97-AF65-F5344CB8AC3E}">
        <p14:creationId xmlns:p14="http://schemas.microsoft.com/office/powerpoint/2010/main" val="237640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ECAB-BBEB-F0DE-A599-062ADFBB246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1B253D0-497E-17C7-A842-45C7EBEDE6DA}"/>
              </a:ext>
            </a:extLst>
          </p:cNvPr>
          <p:cNvGrpSpPr/>
          <p:nvPr/>
        </p:nvGrpSpPr>
        <p:grpSpPr>
          <a:xfrm>
            <a:off x="798380" y="1295399"/>
            <a:ext cx="10784020" cy="3724275"/>
            <a:chOff x="798381" y="1738841"/>
            <a:chExt cx="8128000" cy="3555999"/>
          </a:xfrm>
          <a:solidFill>
            <a:srgbClr val="418D8F"/>
          </a:solidFill>
          <a:scene3d>
            <a:camera prst="orthographicFront">
              <a:rot lat="0" lon="0" rev="0"/>
            </a:camera>
            <a:lightRig rig="soft" dir="t">
              <a:rot lat="0" lon="0" rev="0"/>
            </a:lightRig>
          </a:scene3d>
        </p:grpSpPr>
        <p:sp>
          <p:nvSpPr>
            <p:cNvPr id="8" name="Freeform: Shape 7">
              <a:extLst>
                <a:ext uri="{FF2B5EF4-FFF2-40B4-BE49-F238E27FC236}">
                  <a16:creationId xmlns:a16="http://schemas.microsoft.com/office/drawing/2014/main" id="{19D2F82A-5E5D-3939-201B-C63E02FC3477}"/>
                </a:ext>
              </a:extLst>
            </p:cNvPr>
            <p:cNvSpPr/>
            <p:nvPr/>
          </p:nvSpPr>
          <p:spPr>
            <a:xfrm>
              <a:off x="798381" y="1738841"/>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Fase 4: </a:t>
              </a:r>
              <a:r>
                <a:rPr lang="en-US" sz="2000" b="1" dirty="0"/>
                <a:t>Notti di pareggio </a:t>
              </a:r>
              <a:r>
                <a:rPr lang="en-US" sz="2000" i="1" dirty="0"/>
                <a:t>(costi annuali noti)</a:t>
              </a:r>
            </a:p>
            <a:p>
              <a:r>
                <a:rPr lang="en-US" sz="2000" b="1" i="1" dirty="0"/>
                <a:t>Utilizza i costi totali annuali per calcolare le notti di pareggio.</a:t>
              </a:r>
              <a:br>
                <a:rPr lang="en-US" sz="2000" dirty="0"/>
              </a:br>
              <a:r>
                <a:rPr lang="en-US" sz="2000" dirty="0"/>
                <a:t>Se la tua attività è già operativa e conosci i costi totali (fissi e variabili), questo ti fornirà un punto di pareggio più accurato.</a:t>
              </a:r>
              <a:br>
                <a:rPr lang="en-US" sz="2000" dirty="0"/>
              </a:br>
              <a:r>
                <a:rPr lang="en-US" sz="2000" b="1" dirty="0"/>
                <a:t>Costi annuali totali ÷ Ricavi netti per notte </a:t>
              </a:r>
              <a:r>
                <a:rPr lang="en-US" sz="2000" dirty="0"/>
                <a:t>= Notti di pareggio.</a:t>
              </a:r>
            </a:p>
          </p:txBody>
        </p:sp>
        <p:sp>
          <p:nvSpPr>
            <p:cNvPr id="10" name="Freeform: Shape 9">
              <a:extLst>
                <a:ext uri="{FF2B5EF4-FFF2-40B4-BE49-F238E27FC236}">
                  <a16:creationId xmlns:a16="http://schemas.microsoft.com/office/drawing/2014/main" id="{41581B68-5F32-E2F3-5535-5491C0AF28DC}"/>
                </a:ext>
              </a:extLst>
            </p:cNvPr>
            <p:cNvSpPr/>
            <p:nvPr/>
          </p:nvSpPr>
          <p:spPr>
            <a:xfrm>
              <a:off x="798381" y="3601507"/>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Fase 5: </a:t>
              </a:r>
              <a:r>
                <a:rPr lang="en-US" sz="2000" b="1" dirty="0"/>
                <a:t>Tasso di occupazione – Per le notti di pareggio</a:t>
              </a:r>
            </a:p>
            <a:p>
              <a:r>
                <a:rPr lang="en-US" sz="2000" b="1" i="1" dirty="0"/>
                <a:t>Converti le notti di pareggio in una percentuale delle notti vendute.</a:t>
              </a:r>
              <a:br>
                <a:rPr lang="en-US" sz="2000" dirty="0"/>
              </a:br>
              <a:r>
                <a:rPr lang="en-US" sz="2000" dirty="0"/>
                <a:t>Questo è il tasso di occupazione calcolato. Formula:</a:t>
              </a:r>
              <a:br>
                <a:rPr lang="en-US" sz="2000" dirty="0"/>
              </a:br>
              <a:r>
                <a:rPr lang="en-US" sz="2000" b="1" dirty="0"/>
                <a:t>(Notti di pareggio ÷ Notti disponibili) × 100 = Tasso di occupazione necessario per raggiungere il punto di pareggio</a:t>
              </a:r>
              <a:endParaRPr lang="en-US" sz="2000" dirty="0"/>
            </a:p>
          </p:txBody>
        </p:sp>
      </p:grpSp>
      <p:sp>
        <p:nvSpPr>
          <p:cNvPr id="4" name="Text Placeholder 3">
            <a:extLst>
              <a:ext uri="{FF2B5EF4-FFF2-40B4-BE49-F238E27FC236}">
                <a16:creationId xmlns:a16="http://schemas.microsoft.com/office/drawing/2014/main" id="{BDA8FBFD-B023-44B6-F9D4-D607AA64DDBF}"/>
              </a:ext>
            </a:extLst>
          </p:cNvPr>
          <p:cNvSpPr>
            <a:spLocks noGrp="1"/>
          </p:cNvSpPr>
          <p:nvPr>
            <p:ph type="body" sz="quarter" idx="16"/>
          </p:nvPr>
        </p:nvSpPr>
        <p:spPr>
          <a:xfrm>
            <a:off x="805787" y="420202"/>
            <a:ext cx="10614687" cy="803654"/>
          </a:xfrm>
        </p:spPr>
        <p:txBody>
          <a:bodyPr/>
          <a:lstStyle/>
          <a:p>
            <a:r>
              <a:rPr lang="en-IE" sz="3200" dirty="0">
                <a:solidFill>
                  <a:srgbClr val="E96751"/>
                </a:solidFill>
              </a:rPr>
              <a:t>Calcoli del pareggio e dell'occupazione</a:t>
            </a:r>
            <a:endParaRPr lang="en-US" sz="3200" dirty="0">
              <a:solidFill>
                <a:srgbClr val="E96751"/>
              </a:solidFill>
            </a:endParaRPr>
          </a:p>
        </p:txBody>
      </p:sp>
      <p:cxnSp>
        <p:nvCxnSpPr>
          <p:cNvPr id="2" name="Straight Connector 1">
            <a:extLst>
              <a:ext uri="{FF2B5EF4-FFF2-40B4-BE49-F238E27FC236}">
                <a16:creationId xmlns:a16="http://schemas.microsoft.com/office/drawing/2014/main" id="{F8BF3CF8-C021-36D4-A3F7-6D8CEE5268D5}"/>
              </a:ext>
            </a:extLst>
          </p:cNvPr>
          <p:cNvCxnSpPr>
            <a:cxnSpLocks/>
          </p:cNvCxnSpPr>
          <p:nvPr/>
        </p:nvCxnSpPr>
        <p:spPr>
          <a:xfrm>
            <a:off x="0" y="10985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A2DC115E-F65F-7AE1-91E4-6F591940E33C}"/>
              </a:ext>
            </a:extLst>
          </p:cNvPr>
          <p:cNvSpPr/>
          <p:nvPr/>
        </p:nvSpPr>
        <p:spPr>
          <a:xfrm>
            <a:off x="847725" y="1400175"/>
            <a:ext cx="1704975" cy="1468233"/>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F7BFF7A9-55D1-CAF7-7D27-9F1ABB2AF918}"/>
              </a:ext>
            </a:extLst>
          </p:cNvPr>
          <p:cNvSpPr txBox="1"/>
          <p:nvPr/>
        </p:nvSpPr>
        <p:spPr>
          <a:xfrm>
            <a:off x="914398" y="1580293"/>
            <a:ext cx="1571624" cy="1107996"/>
          </a:xfrm>
          <a:prstGeom prst="rect">
            <a:avLst/>
          </a:prstGeom>
          <a:noFill/>
        </p:spPr>
        <p:txBody>
          <a:bodyPr wrap="square">
            <a:spAutoFit/>
          </a:bodyPr>
          <a:lstStyle/>
          <a:p>
            <a:pPr algn="ctr"/>
            <a:r>
              <a:rPr lang="en-US" sz="2200" b="1" dirty="0">
                <a:solidFill>
                  <a:schemeClr val="bg1"/>
                </a:solidFill>
              </a:rPr>
              <a:t>Trasformare le notti in una percentuale target</a:t>
            </a:r>
            <a:endParaRPr lang="en-IE" sz="2200" dirty="0">
              <a:solidFill>
                <a:schemeClr val="bg1"/>
              </a:solidFill>
            </a:endParaRPr>
          </a:p>
        </p:txBody>
      </p:sp>
      <p:sp>
        <p:nvSpPr>
          <p:cNvPr id="19" name="Flowchart: Alternate Process 18">
            <a:extLst>
              <a:ext uri="{FF2B5EF4-FFF2-40B4-BE49-F238E27FC236}">
                <a16:creationId xmlns:a16="http://schemas.microsoft.com/office/drawing/2014/main" id="{17DFA737-20DA-4836-5C7F-097547830E14}"/>
              </a:ext>
            </a:extLst>
          </p:cNvPr>
          <p:cNvSpPr/>
          <p:nvPr/>
        </p:nvSpPr>
        <p:spPr>
          <a:xfrm>
            <a:off x="847724" y="3429000"/>
            <a:ext cx="1704975" cy="1468233"/>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a:extLst>
              <a:ext uri="{FF2B5EF4-FFF2-40B4-BE49-F238E27FC236}">
                <a16:creationId xmlns:a16="http://schemas.microsoft.com/office/drawing/2014/main" id="{BFEAC3E8-5EE6-AB5B-D872-359369E1C310}"/>
              </a:ext>
            </a:extLst>
          </p:cNvPr>
          <p:cNvSpPr txBox="1"/>
          <p:nvPr/>
        </p:nvSpPr>
        <p:spPr>
          <a:xfrm>
            <a:off x="970359" y="3508413"/>
            <a:ext cx="1459703" cy="1107996"/>
          </a:xfrm>
          <a:prstGeom prst="rect">
            <a:avLst/>
          </a:prstGeom>
          <a:noFill/>
        </p:spPr>
        <p:txBody>
          <a:bodyPr wrap="square">
            <a:spAutoFit/>
          </a:bodyPr>
          <a:lstStyle/>
          <a:p>
            <a:pPr algn="ctr"/>
            <a:r>
              <a:rPr lang="en-US" sz="2200" b="1" dirty="0">
                <a:solidFill>
                  <a:schemeClr val="bg1"/>
                </a:solidFill>
              </a:rPr>
              <a:t>Occupazione di pareggio richiesta</a:t>
            </a:r>
            <a:endParaRPr lang="en-IE" sz="2200" b="1" dirty="0">
              <a:solidFill>
                <a:schemeClr val="bg1"/>
              </a:solidFill>
            </a:endParaRPr>
          </a:p>
        </p:txBody>
      </p:sp>
    </p:spTree>
    <p:extLst>
      <p:ext uri="{BB962C8B-B14F-4D97-AF65-F5344CB8AC3E}">
        <p14:creationId xmlns:p14="http://schemas.microsoft.com/office/powerpoint/2010/main" val="407156125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6EC2A733B751B4A9BD302BA2F24F71D" ma:contentTypeVersion="16" ma:contentTypeDescription="Creare un nuovo documento." ma:contentTypeScope="" ma:versionID="f40fbbea10783687fdca30314ab3e89b">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3242e7b084edcaea6cfd00877d627888"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A9F037-0CA2-4AE6-A708-07202DEF4C5E}"/>
</file>

<file path=customXml/itemProps2.xml><?xml version="1.0" encoding="utf-8"?>
<ds:datastoreItem xmlns:ds="http://schemas.openxmlformats.org/officeDocument/2006/customXml" ds:itemID="{1A323755-4D2A-47B2-B38C-2729C7A6B6C6}"/>
</file>

<file path=customXml/itemProps3.xml><?xml version="1.0" encoding="utf-8"?>
<ds:datastoreItem xmlns:ds="http://schemas.openxmlformats.org/officeDocument/2006/customXml" ds:itemID="{A52F3683-F96C-4388-B094-A037530315AE}"/>
</file>

<file path=docProps/app.xml><?xml version="1.0" encoding="utf-8"?>
<Properties xmlns="http://schemas.openxmlformats.org/officeDocument/2006/extended-properties" xmlns:vt="http://schemas.openxmlformats.org/officeDocument/2006/docPropsVTypes">
  <TotalTime>12965</TotalTime>
  <Words>5932</Words>
  <Application>Microsoft Macintosh PowerPoint</Application>
  <PresentationFormat>Widescreen</PresentationFormat>
  <Paragraphs>426</Paragraphs>
  <Slides>41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41</vt:i4>
      </vt:variant>
    </vt:vector>
  </HeadingPairs>
  <TitlesOfParts>
    <vt:vector size="50" baseType="lpstr">
      <vt:lpstr>Aptos</vt:lpstr>
      <vt:lpstr>Arial</vt:lpstr>
      <vt:lpstr>Calibri</vt:lpstr>
      <vt:lpstr>Montserrat</vt:lpstr>
      <vt:lpstr>Montserrat Light</vt:lpstr>
      <vt:lpstr>Riposte</vt:lpstr>
      <vt:lpstr>Verdana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docId:90A19736F5D5AABD2ECEE34B2B20BCE9</cp:keywords>
  <cp:lastModifiedBy>Manuel Guarita</cp:lastModifiedBy>
  <cp:revision>502</cp:revision>
  <dcterms:created xsi:type="dcterms:W3CDTF">2020-10-14T13:32:04Z</dcterms:created>
  <dcterms:modified xsi:type="dcterms:W3CDTF">2026-02-06T21:16:25Z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