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7.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8.xml" ContentType="application/vnd.openxmlformats-officedocument.presentationml.slideLayout+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3"/>
  </p:notesMasterIdLst>
  <p:handoutMasterIdLst>
    <p:handoutMasterId r:id="rId34"/>
  </p:handoutMasterIdLst>
  <p:sldIdLst>
    <p:sldId id="7830" r:id="rId2"/>
    <p:sldId id="7696" r:id="rId3"/>
    <p:sldId id="6857" r:id="rId4"/>
    <p:sldId id="7152" r:id="rId5"/>
    <p:sldId id="7796" r:id="rId6"/>
    <p:sldId id="7706" r:id="rId7"/>
    <p:sldId id="7707" r:id="rId8"/>
    <p:sldId id="7797" r:id="rId9"/>
    <p:sldId id="7798" r:id="rId10"/>
    <p:sldId id="7799" r:id="rId11"/>
    <p:sldId id="7800" r:id="rId12"/>
    <p:sldId id="7803" r:id="rId13"/>
    <p:sldId id="7801" r:id="rId14"/>
    <p:sldId id="7802" r:id="rId15"/>
    <p:sldId id="7804" r:id="rId16"/>
    <p:sldId id="7805" r:id="rId17"/>
    <p:sldId id="7806" r:id="rId18"/>
    <p:sldId id="7807" r:id="rId19"/>
    <p:sldId id="7809" r:id="rId20"/>
    <p:sldId id="7808" r:id="rId21"/>
    <p:sldId id="7652" r:id="rId22"/>
    <p:sldId id="6948" r:id="rId23"/>
    <p:sldId id="6927" r:id="rId24"/>
    <p:sldId id="6928" r:id="rId25"/>
    <p:sldId id="6930" r:id="rId26"/>
    <p:sldId id="6931" r:id="rId27"/>
    <p:sldId id="6933" r:id="rId28"/>
    <p:sldId id="6934" r:id="rId29"/>
    <p:sldId id="6808" r:id="rId30"/>
    <p:sldId id="6883" r:id="rId31"/>
    <p:sldId id="77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0D9390"/>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48" autoAdjust="0"/>
    <p:restoredTop sz="95082"/>
  </p:normalViewPr>
  <p:slideViewPr>
    <p:cSldViewPr snapToGrid="0" snapToObjects="1">
      <p:cViewPr varScale="1">
        <p:scale>
          <a:sx n="96" d="100"/>
          <a:sy n="96" d="100"/>
        </p:scale>
        <p:origin x="176" y="8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5A1B-1A88-B904-3901-D5447A08A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E815C-C798-FCBE-B5FC-AE2CAAED8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05934-2039-FEAE-DFA6-2AF2817DFC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FC74D2-04AF-6CA6-3BBE-6362F55A224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4203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1ECD-40D9-6A3C-73DB-2C2AC5E94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6F890-CDA9-403C-2172-19F7AF0B8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2973A-2E54-9B9C-C0CF-3EE274A071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3E5B7C-AEAE-7FB2-87E3-BFF8FAF27D31}"/>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53872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F0BA-C7EB-091C-5F74-692FCBDB7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9B91-18EF-84DF-E323-2F5AC8B0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6FCA2-AC05-EA26-69CE-5BDBF45846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BB65B4-0512-6065-0CDE-B28787933386}"/>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427509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6298-FC55-24F4-46DE-695807D5C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B577B-74A7-09A5-FA4E-F1768F227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76866-C4EA-7611-F28F-58365FB31C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922131-239F-60F0-B95D-27F41A3D8F9C}"/>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08786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FAFB-4168-EED7-0E51-1C92B3B27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AEFA6-38DC-510D-0602-2B608D529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33876-A720-8DE3-C350-57EC7F4BBD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E0ACA5-5B1E-EFAD-3AA3-A6F625A8E822}"/>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96522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A4C5-E14C-0B79-0F84-B5A35C012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20D8C-946B-7BF1-A9A5-68DD0E91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1D41C-4D87-853C-75F3-57A30676EE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09321E-CD5D-BEE8-4CFE-A35DD3AB981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67842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258E-6BFB-76A3-3E34-EA5FB233A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EDFC3-5D54-5DCC-21DB-5F179DB57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31448-2D14-BE4D-EA20-6AEC75A7F5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289B4B-7FE9-BA1D-9AD4-AEA344A5A49E}"/>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64909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3B1A-2A5B-3A5C-BA6A-4D2DB3F52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7DC22-057F-4076-5D0A-D6DAFA599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B35AE-54E9-ACB3-E5DE-E3FB953C36E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074356-ABF9-4619-97DD-9DB66E89F942}"/>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56941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B5A9-4E85-CE3B-C052-DDDB71AF8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E2609-8D63-2E39-ABBD-BA132E4D2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35092-ADE3-ED76-F650-B5D159D0D82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2C903D-D902-07BF-3DFD-63B82B450E4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31517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15D9-4FB3-FDE2-6CCB-504A95CA2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B2FA7-8ABF-4C3D-13DA-AE1DDF9E1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B4D03-3BFF-AF9C-29A8-38D769EFF9F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1BD9C7-126A-C2D6-81F5-D6E03386ADD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87748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AC77-9785-B244-CEB4-353BDD045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97E35-C53B-6EDD-271D-3360894CB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BB379-ACD7-B37C-1DD4-06E88FAB6E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482FDB-2ED1-E1D6-6AB9-0333C66C1545}"/>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97389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03832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gov.si/en/news/2025-01-27-a-prosperous-year-for-slovenian-tourism-in-2024-optimistic-outlook-despite-challenges.com" TargetMode="External"/><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interregeurope.eu/good-practices/development-of-innovative-tourism-in-slovenia" TargetMode="External"/><Relationship Id="rId10" Type="http://schemas.openxmlformats.org/officeDocument/2006/relationships/image" Target="../media/image22.png"/><Relationship Id="rId4" Type="http://schemas.openxmlformats.org/officeDocument/2006/relationships/hyperlink" Target="https://www.gov.si/en/state-authorities/ministries/ministry-of-the-economy-tourism-and-sport/" TargetMode="External"/><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hyperlink" Target="https://www.podjetniskisklad.si/en/" TargetMode="External"/><Relationship Id="rId13" Type="http://schemas.openxmlformats.org/officeDocument/2006/relationships/hyperlink" Target="https://www.slovenia.info/en/business/innovative-projects/innovativeness" TargetMode="External"/><Relationship Id="rId3" Type="http://schemas.openxmlformats.org/officeDocument/2006/relationships/hyperlink" Target="https://www.ekosklad.si/english" TargetMode="External"/><Relationship Id="rId7" Type="http://schemas.openxmlformats.org/officeDocument/2006/relationships/image" Target="../media/image21.svg"/><Relationship Id="rId12" Type="http://schemas.openxmlformats.org/officeDocument/2006/relationships/hyperlink" Target="https://www.slovenia.info/en/business"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hyperlink" Target="https://www.facebook.com/story.php?id=149077228440738&amp;m_entstream_source=timeline&amp;story_fbid=6733885159959879&amp;com" TargetMode="External"/><Relationship Id="rId10" Type="http://schemas.openxmlformats.org/officeDocument/2006/relationships/hyperlink" Target="https://www.gov.si/assets/ministrstva/MGTS/Dokumenti/DTUR/Strategija-slovenskega-turizma-20222028-/SLOVENIAN-TOURISM-STRATEGY-2022-2028-v2.pdf" TargetMode="External"/><Relationship Id="rId4" Type="http://schemas.openxmlformats.org/officeDocument/2006/relationships/hyperlink" Target="https://www.feantsaresearch.org/public/user/Resources/reports/2023/Renovation_case_studies/Slovenia_Booklet.pdf.com" TargetMode="External"/><Relationship Id="rId9" Type="http://schemas.openxmlformats.org/officeDocument/2006/relationships/hyperlink" Target="https://www.slovenia-green.si/o-slovenia-green/#:~:text=The%20Green%20Scheme%20of%20Slovenian%20Tourism%20is%20a%20national%20tool,tourism%20principles%20into%20their%20operatio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loveniabusiness.eu/" TargetMode="External"/><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hyperlink" Target="https://www.spiritslovenia.si/" TargetMode="External"/><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rrs.si/" TargetMode="Externa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3" Type="http://schemas.openxmlformats.org/officeDocument/2006/relationships/image" Target="../media/image9.png"/><Relationship Id="rId7" Type="http://schemas.openxmlformats.org/officeDocument/2006/relationships/hyperlink" Target="https://www.gov.si/en/news/2024-10-25-planned-calls-for-proposals-in-the-field-of-regional-development-in-2024-and-2025/" TargetMode="External"/><Relationship Id="rId12"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5.svg"/><Relationship Id="rId11" Type="http://schemas.openxmlformats.org/officeDocument/2006/relationships/image" Target="../media/image25.jpg"/><Relationship Id="rId5" Type="http://schemas.openxmlformats.org/officeDocument/2006/relationships/image" Target="../media/image14.png"/><Relationship Id="rId10" Type="http://schemas.openxmlformats.org/officeDocument/2006/relationships/image" Target="../media/image24.jpg"/><Relationship Id="rId4" Type="http://schemas.openxmlformats.org/officeDocument/2006/relationships/image" Target="../media/image10.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ec.europa.eu/enrd/news-events/news/leaderclld-supporting-rural-tourism-slovenia_en.html" TargetMode="Externa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hyperlink" Target="https://www.gov.si/en/state-authorities/ministries/ministry-of-agriculture-forestry-and-food/" TargetMode="External"/><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ec.europa.eu/enrd/news-events/news/discover-leader-lags-active-slovenia_en.html" TargetMode="External"/><Relationship Id="rId3" Type="http://schemas.openxmlformats.org/officeDocument/2006/relationships/hyperlink" Target="https://evropskasredstva.si/en/media-center/all-media/community-led-local-development-in-slovenia-a-success-story-at-european-level/" TargetMode="External"/><Relationship Id="rId7" Type="http://schemas.openxmlformats.org/officeDocument/2006/relationships/image" Target="../media/image15.svg"/><Relationship Id="rId12" Type="http://schemas.openxmlformats.org/officeDocument/2006/relationships/hyperlink" Target="https://elard.eu/leader-clld/"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eu-cap-network.ec.europa.eu/news/slovenias-simplified-community-led-local-development_en" TargetMode="External"/><Relationship Id="rId5" Type="http://schemas.openxmlformats.org/officeDocument/2006/relationships/image" Target="../media/image10.svg"/><Relationship Id="rId10"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id.si/en" TargetMode="Externa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4.png"/><Relationship Id="rId7"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6.png"/><Relationship Id="rId5" Type="http://schemas.openxmlformats.org/officeDocument/2006/relationships/hyperlink" Target="https://sibiz.eu/an-overview-of-some-of-the-current-financing-and-lending-schemes-available-to-companies-in-the-republic-of-slovenia-through-sid-banka/" TargetMode="External"/><Relationship Id="rId4" Type="http://schemas.openxmlformats.org/officeDocument/2006/relationships/image" Target="../media/image31.svg"/><Relationship Id="rId9"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terregeurope.eu/good-practices/the-green-scheme-of-slovenian-tourism-gsst" TargetMode="External"/><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hyperlink" Target="https://www.srrs.si/dobre-prakse/" TargetMode="External"/><Relationship Id="rId2" Type="http://schemas.openxmlformats.org/officeDocument/2006/relationships/hyperlink" Target="https://www.srrs.si/" TargetMode="External"/><Relationship Id="rId1" Type="http://schemas.openxmlformats.org/officeDocument/2006/relationships/slideLayout" Target="../slideLayouts/slideLayout44.xml"/><Relationship Id="rId4" Type="http://schemas.openxmlformats.org/officeDocument/2006/relationships/hyperlink" Target="https://www.slovenia.info/en/business/about-slovenian-tourist-boar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handlerinstitute.org/governancematters/slovenias-playbook-to-level-the-playing-field" TargetMode="External"/><Relationship Id="rId2" Type="http://schemas.openxmlformats.org/officeDocument/2006/relationships/hyperlink" Target="https://spot.gov.si/en/activities-and-professions/permits-and-declarations/" TargetMode="Externa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digi-si.eu/en/event/incentives-for-the-launch-of-innovative-companies-p2-2025.com" TargetMode="External"/><Relationship Id="rId5"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spot.gov.si/en/info/considering-doing-business-in-slovenia/enterprise-incentives.com"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hyperlink" Target="https://spot.gov.si/en/info/considering-doing-business-in-slovenia/enterprise-incentives.com" TargetMode="External"/><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www.startup.si/en-us/startup-map/public-institutions/slovenski-podjetniski-sklad#:~:text=Slovene%20Enterprise%20Fund%20,euros%2C%20which%20enables%20young" TargetMode="External"/><Relationship Id="rId5" Type="http://schemas.openxmlformats.org/officeDocument/2006/relationships/image" Target="../media/image13.png"/><Relationship Id="rId10"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hyperlink" Target="https://www.startup.si/en-u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hyperlink" Target="https://www.gov.si/en/state-authorities/ministries/ministry-of-the-economy-tourism-and-sport/"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gov.si/en/news/2023-02-14-eur-634-4-million-for-economic-development-tourism-and-sport-this-year/#:~:text=match%20at%20L85%20,7%20per%20cent"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Modulo 7 </a:t>
            </a:r>
            <a:r>
              <a:rPr lang="en-GB" sz="4000" b="0" dirty="0"/>
              <a:t>(Parte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sz="3200" b="1" dirty="0">
                <a:ln w="6600">
                  <a:solidFill>
                    <a:schemeClr val="accent2"/>
                  </a:solidFill>
                  <a:prstDash val="solid"/>
                </a:ln>
                <a:solidFill>
                  <a:srgbClr val="FFFFFF"/>
                </a:solidFill>
                <a:effectLst>
                  <a:outerShdw dist="38100" dir="2700000" algn="tl" rotWithShape="0">
                    <a:schemeClr val="accent2"/>
                  </a:outerShdw>
                </a:effectLst>
              </a:rPr>
              <a:t>Trovare i fondi adeguati – Opzioni di finanziamento e finanziamento</a:t>
            </a:r>
          </a:p>
          <a:p>
            <a:pPr defTabSz="777514">
              <a:lnSpc>
                <a:spcPct val="100000"/>
              </a:lnSpc>
              <a:spcBef>
                <a:spcPts val="0"/>
              </a:spcBef>
              <a:spcAft>
                <a:spcPts val="600"/>
              </a:spcAft>
              <a:defRPr/>
            </a:pPr>
            <a:r>
              <a:rPr lang="en-GB" sz="2400" i="1" dirty="0"/>
              <a:t>Pianificazione finanziaria e finanziamento </a:t>
            </a:r>
          </a:p>
          <a:p>
            <a:pPr defTabSz="777514">
              <a:lnSpc>
                <a:spcPct val="100000"/>
              </a:lnSpc>
              <a:spcBef>
                <a:spcPts val="0"/>
              </a:spcBef>
              <a:spcAft>
                <a:spcPts val="600"/>
              </a:spcAft>
              <a:defRPr/>
            </a:pPr>
            <a:r>
              <a:rPr lang="en-US" sz="2400" i="1" dirty="0"/>
              <a:t>Slovenia</a:t>
            </a:r>
          </a:p>
          <a:p>
            <a:pPr defTabSz="777514">
              <a:lnSpc>
                <a:spcPct val="100000"/>
              </a:lnSpc>
              <a:spcBef>
                <a:spcPts val="0"/>
              </a:spcBef>
              <a:spcAft>
                <a:spcPts val="600"/>
              </a:spcAft>
              <a:defRPr/>
            </a:pPr>
            <a:endParaRPr lang="en-IE" sz="24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descr="A flag with a blue and red stripe&#10;&#10;AI-generated content may be incorrect.">
            <a:extLst>
              <a:ext uri="{FF2B5EF4-FFF2-40B4-BE49-F238E27FC236}">
                <a16:creationId xmlns:a16="http://schemas.microsoft.com/office/drawing/2014/main" id="{56677300-B9A0-0A85-2AA6-D736E93C423B}"/>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C577-E2C5-648F-9058-0A906D796834}"/>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1318C33C-FF5A-5B27-276A-58733B197E38}"/>
              </a:ext>
            </a:extLst>
          </p:cNvPr>
          <p:cNvSpPr/>
          <p:nvPr/>
        </p:nvSpPr>
        <p:spPr>
          <a:xfrm>
            <a:off x="1266401" y="1303356"/>
            <a:ext cx="10142774" cy="35067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E49E801-335B-5AA0-4AB8-7B3AF3C839AE}"/>
              </a:ext>
            </a:extLst>
          </p:cNvPr>
          <p:cNvSpPr txBox="1">
            <a:spLocks/>
          </p:cNvSpPr>
          <p:nvPr/>
        </p:nvSpPr>
        <p:spPr>
          <a:xfrm>
            <a:off x="1980012" y="140889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Obiettivo: </a:t>
            </a:r>
            <a:r>
              <a:rPr lang="en-US" sz="2200" b="1" dirty="0">
                <a:solidFill>
                  <a:srgbClr val="494949"/>
                </a:solidFill>
                <a:hlinkClick r:id="rId3">
                  <a:extLst>
                    <a:ext uri="{A12FA001-AC4F-418D-AE19-62706E023703}">
                      <ahyp:hlinkClr xmlns:ahyp="http://schemas.microsoft.com/office/drawing/2018/hyperlinkcolor" val="tx"/>
                    </a:ext>
                  </a:extLst>
                </a:hlinkClick>
              </a:rPr>
              <a:t>Promozione di pratiche turistiche sostenibili</a:t>
            </a:r>
            <a:r>
              <a:rPr lang="en-US" sz="2200" dirty="0">
                <a:solidFill>
                  <a:srgbClr val="494949"/>
                </a:solidFill>
              </a:rPr>
              <a:t>: </a:t>
            </a:r>
            <a:r>
              <a:rPr lang="en-IE" sz="2200" dirty="0">
                <a:solidFill>
                  <a:srgbClr val="494949"/>
                </a:solidFill>
              </a:rPr>
              <a:t>L'Ente sloveno per il turismo (</a:t>
            </a:r>
            <a:r>
              <a:rPr lang="en-US" sz="2200" dirty="0">
                <a:solidFill>
                  <a:srgbClr val="494949"/>
                </a:solidFill>
              </a:rPr>
              <a:t>STB) promuove la Slovenia come destinazione turistica e sostiene progetti turistici innovativi. Offre premi e riconoscimenti ai fornitori di servizi per iniziative turistiche creative e sostenibili. Gestisce iniziative, politiche o programmi turistici volti a incoraggiare un turismo responsabile dal punto di vista ambientale, sociale ed economico. </a:t>
            </a:r>
          </a:p>
          <a:p>
            <a:pPr marL="0" indent="0">
              <a:spcAft>
                <a:spcPts val="600"/>
              </a:spcAft>
            </a:pPr>
            <a:r>
              <a:rPr lang="en-US" sz="2200" dirty="0">
                <a:solidFill>
                  <a:srgbClr val="494949"/>
                </a:solidFill>
              </a:rPr>
              <a:t>Per </a:t>
            </a:r>
            <a:r>
              <a:rPr lang="en-US" sz="2200" b="1" dirty="0">
                <a:solidFill>
                  <a:srgbClr val="494949"/>
                </a:solidFill>
              </a:rPr>
              <a:t>le strutture ricettive turistiche alternative (ATA)</a:t>
            </a:r>
            <a:r>
              <a:rPr lang="en-US" sz="2200" dirty="0">
                <a:solidFill>
                  <a:srgbClr val="494949"/>
                </a:solidFill>
              </a:rPr>
              <a:t>, questa promozione può offrire </a:t>
            </a:r>
            <a:r>
              <a:rPr lang="en-US" sz="2200" b="1" dirty="0">
                <a:solidFill>
                  <a:srgbClr val="494949"/>
                </a:solidFill>
              </a:rPr>
              <a:t>vantaggi significativi</a:t>
            </a:r>
            <a:r>
              <a:rPr lang="en-US" sz="2200" dirty="0">
                <a:solidFill>
                  <a:srgbClr val="494949"/>
                </a:solidFill>
              </a:rPr>
              <a:t>, tra cui sostegno, visibilità e accesso a finanziamenti. Se la vostra ATA (ad esempio, sito di glamping, eco-rifugio, soggiorno culturale in famiglia) è idonea, potete beneficiare di </a:t>
            </a:r>
            <a:r>
              <a:rPr lang="en-US" sz="2200" b="1" dirty="0">
                <a:solidFill>
                  <a:srgbClr val="494949"/>
                </a:solidFill>
              </a:rPr>
              <a:t>sostegno e premi cofinanziati a livello nazionale e comunitario</a:t>
            </a:r>
            <a:r>
              <a:rPr lang="en-US" sz="2200" dirty="0">
                <a:solidFill>
                  <a:srgbClr val="494949"/>
                </a:solidFill>
              </a:rPr>
              <a:t>, quali:</a:t>
            </a:r>
          </a:p>
          <a:p>
            <a:pPr marL="447675" indent="0"/>
            <a:endParaRPr lang="en-US" sz="2200" dirty="0">
              <a:solidFill>
                <a:srgbClr val="494949"/>
              </a:solidFill>
            </a:endParaRPr>
          </a:p>
        </p:txBody>
      </p:sp>
      <p:sp>
        <p:nvSpPr>
          <p:cNvPr id="33" name="Freeform 28">
            <a:extLst>
              <a:ext uri="{FF2B5EF4-FFF2-40B4-BE49-F238E27FC236}">
                <a16:creationId xmlns:a16="http://schemas.microsoft.com/office/drawing/2014/main" id="{F678BE75-42E5-B636-7CDD-776F6B84116F}"/>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E2CC80F-A4E1-4205-CE5F-4A240182695B}"/>
              </a:ext>
            </a:extLst>
          </p:cNvPr>
          <p:cNvSpPr txBox="1">
            <a:spLocks/>
          </p:cNvSpPr>
          <p:nvPr/>
        </p:nvSpPr>
        <p:spPr>
          <a:xfrm>
            <a:off x="1512183" y="263037"/>
            <a:ext cx="734606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hlinkClick r:id="rId4">
                  <a:extLst>
                    <a:ext uri="{A12FA001-AC4F-418D-AE19-62706E023703}">
                      <ahyp:hlinkClr xmlns:ahyp="http://schemas.microsoft.com/office/drawing/2018/hyperlinkcolor" val="tx"/>
                    </a:ext>
                  </a:extLst>
                </a:hlinkClick>
              </a:rPr>
              <a:t>Ministero dell'Economia, del Turismo e dello Sport</a:t>
            </a:r>
            <a:endParaRPr lang="en-US" sz="3000" b="1" dirty="0"/>
          </a:p>
          <a:p>
            <a:pPr>
              <a:spcBef>
                <a:spcPts val="0"/>
              </a:spcBef>
            </a:pPr>
            <a:r>
              <a:rPr lang="en-US" sz="2400" dirty="0"/>
              <a:t>Cofinanziamento per la qualità degli alloggi</a:t>
            </a:r>
          </a:p>
        </p:txBody>
      </p:sp>
      <p:sp>
        <p:nvSpPr>
          <p:cNvPr id="2" name="Flowchart: Alternate Process 1">
            <a:extLst>
              <a:ext uri="{FF2B5EF4-FFF2-40B4-BE49-F238E27FC236}">
                <a16:creationId xmlns:a16="http://schemas.microsoft.com/office/drawing/2014/main" id="{9191B80F-34A7-89FC-DFD2-817B87B30ECB}"/>
              </a:ext>
            </a:extLst>
          </p:cNvPr>
          <p:cNvSpPr/>
          <p:nvPr/>
        </p:nvSpPr>
        <p:spPr>
          <a:xfrm>
            <a:off x="1269608" y="5033865"/>
            <a:ext cx="10098684" cy="1677827"/>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64886A89-29C8-2F2C-E37B-6379F067E66E}"/>
              </a:ext>
            </a:extLst>
          </p:cNvPr>
          <p:cNvSpPr txBox="1">
            <a:spLocks/>
          </p:cNvSpPr>
          <p:nvPr/>
        </p:nvSpPr>
        <p:spPr>
          <a:xfrm>
            <a:off x="2129980" y="5077266"/>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hlinkClick r:id="rId5">
                  <a:extLst>
                    <a:ext uri="{A12FA001-AC4F-418D-AE19-62706E023703}">
                      <ahyp:hlinkClr xmlns:ahyp="http://schemas.microsoft.com/office/drawing/2018/hyperlinkcolor" val="tx"/>
                    </a:ext>
                  </a:extLst>
                </a:hlinkClick>
              </a:rPr>
              <a:t>Premi </a:t>
            </a:r>
            <a:r>
              <a:rPr lang="en-US" sz="2200" b="1" dirty="0" err="1">
                <a:solidFill>
                  <a:schemeClr val="bg1"/>
                </a:solidFill>
                <a:hlinkClick r:id="rId5">
                  <a:extLst>
                    <a:ext uri="{A12FA001-AC4F-418D-AE19-62706E023703}">
                      <ahyp:hlinkClr xmlns:ahyp="http://schemas.microsoft.com/office/drawing/2018/hyperlinkcolor" val="tx"/>
                    </a:ext>
                  </a:extLst>
                </a:hlinkClick>
              </a:rPr>
              <a:t>Snovalec </a:t>
            </a:r>
            <a:r>
              <a:rPr lang="en-US" sz="2200" b="1" dirty="0">
                <a:solidFill>
                  <a:schemeClr val="bg1"/>
                </a:solidFill>
                <a:hlinkClick r:id="rId5">
                  <a:extLst>
                    <a:ext uri="{A12FA001-AC4F-418D-AE19-62706E023703}">
                      <ahyp:hlinkClr xmlns:ahyp="http://schemas.microsoft.com/office/drawing/2018/hyperlinkcolor" val="tx"/>
                    </a:ext>
                  </a:extLst>
                </a:hlinkClick>
              </a:rPr>
              <a:t>per l'innovazione</a:t>
            </a:r>
            <a:r>
              <a:rPr lang="en-US" sz="2200" b="1" dirty="0">
                <a:solidFill>
                  <a:schemeClr val="bg1"/>
                </a:solidFill>
              </a:rPr>
              <a:t>. </a:t>
            </a:r>
            <a:r>
              <a:rPr lang="en-US" sz="2200" dirty="0">
                <a:solidFill>
                  <a:schemeClr val="bg1"/>
                </a:solidFill>
              </a:rPr>
              <a:t>Fornisce finanziamenti iniziali e promozione per idee turistiche innovative, fino a 5.000 euro, per nuovi concetti. Il Premio </a:t>
            </a:r>
            <a:r>
              <a:rPr lang="en-US" sz="2200" dirty="0" err="1">
                <a:solidFill>
                  <a:schemeClr val="bg1"/>
                </a:solidFill>
              </a:rPr>
              <a:t>Snovalec </a:t>
            </a:r>
            <a:r>
              <a:rPr lang="en-US" sz="2200" dirty="0">
                <a:solidFill>
                  <a:schemeClr val="bg1"/>
                </a:solidFill>
              </a:rPr>
              <a:t>sostiene la </a:t>
            </a:r>
            <a:r>
              <a:rPr lang="en-US" sz="2200" dirty="0" err="1">
                <a:solidFill>
                  <a:schemeClr val="bg1"/>
                </a:solidFill>
              </a:rPr>
              <a:t>realizzazione </a:t>
            </a:r>
            <a:r>
              <a:rPr lang="en-US" sz="2200" dirty="0">
                <a:solidFill>
                  <a:schemeClr val="bg1"/>
                </a:solidFill>
              </a:rPr>
              <a:t>di idee creative e innovative nel settore del turismo. Fornisce supporto finanziario, promozionale e professionale per aiutarti a dare vita alla tua idea turistica innovativa. </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D0BE865A-F9FF-1360-1C1D-022B2C425F67}"/>
              </a:ext>
            </a:extLst>
          </p:cNvPr>
          <p:cNvCxnSpPr/>
          <p:nvPr/>
        </p:nvCxnSpPr>
        <p:spPr>
          <a:xfrm>
            <a:off x="523244" y="535926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A139C1-B97A-81DE-677C-986D8A8E6D07}"/>
              </a:ext>
            </a:extLst>
          </p:cNvPr>
          <p:cNvCxnSpPr/>
          <p:nvPr/>
        </p:nvCxnSpPr>
        <p:spPr>
          <a:xfrm>
            <a:off x="503269" y="2847239"/>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051435-E5F3-8203-3941-6664AD4687B1}"/>
              </a:ext>
            </a:extLst>
          </p:cNvPr>
          <p:cNvCxnSpPr>
            <a:cxnSpLocks/>
          </p:cNvCxnSpPr>
          <p:nvPr/>
        </p:nvCxnSpPr>
        <p:spPr>
          <a:xfrm flipH="1">
            <a:off x="505330" y="2843701"/>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43D8821-FEBF-250F-6057-FDC589EA51C1}"/>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74BB7112-7EB7-BF34-3903-722EF9E286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0253AFF2-5945-2EC6-6ED3-60E87EA5D83E}"/>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4" name="Graphic 3" descr="Target with solid fill">
            <a:extLst>
              <a:ext uri="{FF2B5EF4-FFF2-40B4-BE49-F238E27FC236}">
                <a16:creationId xmlns:a16="http://schemas.microsoft.com/office/drawing/2014/main" id="{C0C9F8B7-C2F8-7B03-97B3-82493F128C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7026" y="1392608"/>
            <a:ext cx="633914" cy="633914"/>
          </a:xfrm>
          <a:prstGeom prst="rect">
            <a:avLst/>
          </a:prstGeom>
        </p:spPr>
      </p:pic>
      <p:pic>
        <p:nvPicPr>
          <p:cNvPr id="7" name="Graphic 6" descr="Share with solid fill">
            <a:extLst>
              <a:ext uri="{FF2B5EF4-FFF2-40B4-BE49-F238E27FC236}">
                <a16:creationId xmlns:a16="http://schemas.microsoft.com/office/drawing/2014/main" id="{BB2C7D7D-8330-E07A-C539-33B701CA91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7026" y="5033865"/>
            <a:ext cx="650804" cy="650804"/>
          </a:xfrm>
          <a:prstGeom prst="rect">
            <a:avLst/>
          </a:prstGeom>
        </p:spPr>
      </p:pic>
      <p:pic>
        <p:nvPicPr>
          <p:cNvPr id="21506" name="Picture 2" descr="Slovenian Tourist Board | One Planet network">
            <a:extLst>
              <a:ext uri="{FF2B5EF4-FFF2-40B4-BE49-F238E27FC236}">
                <a16:creationId xmlns:a16="http://schemas.microsoft.com/office/drawing/2014/main" id="{104B4DA3-7829-08DE-890E-4A2FCBB09B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7736" y="57871"/>
            <a:ext cx="3070207" cy="107740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F8D45BA-3B27-0EC0-D012-97459BCD512F}"/>
              </a:ext>
            </a:extLst>
          </p:cNvPr>
          <p:cNvCxnSpPr>
            <a:cxnSpLocks/>
          </p:cNvCxnSpPr>
          <p:nvPr/>
        </p:nvCxnSpPr>
        <p:spPr>
          <a:xfrm flipV="1">
            <a:off x="503269" y="1123333"/>
            <a:ext cx="0" cy="187630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90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1CCF6-4843-0422-1AF3-2B97BE8C2D61}"/>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0AF9002E-9A7F-2461-1FB1-176BF979DCD2}"/>
              </a:ext>
            </a:extLst>
          </p:cNvPr>
          <p:cNvSpPr/>
          <p:nvPr/>
        </p:nvSpPr>
        <p:spPr>
          <a:xfrm>
            <a:off x="1435368" y="130023"/>
            <a:ext cx="10098684" cy="3390059"/>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047FD47-673C-2FB1-2A9F-29E2472D5E7C}"/>
              </a:ext>
            </a:extLst>
          </p:cNvPr>
          <p:cNvSpPr txBox="1">
            <a:spLocks/>
          </p:cNvSpPr>
          <p:nvPr/>
        </p:nvSpPr>
        <p:spPr>
          <a:xfrm>
            <a:off x="2295740" y="173425"/>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hlinkClick r:id="rId3">
                  <a:extLst>
                    <a:ext uri="{A12FA001-AC4F-418D-AE19-62706E023703}">
                      <ahyp:hlinkClr xmlns:ahyp="http://schemas.microsoft.com/office/drawing/2018/hyperlinkcolor" val="tx"/>
                    </a:ext>
                  </a:extLst>
                </a:hlinkClick>
              </a:rPr>
              <a:t>Eko </a:t>
            </a:r>
            <a:r>
              <a:rPr lang="en-US" sz="2200" b="1" dirty="0" err="1">
                <a:solidFill>
                  <a:schemeClr val="bg1"/>
                </a:solidFill>
                <a:hlinkClick r:id="rId3">
                  <a:extLst>
                    <a:ext uri="{A12FA001-AC4F-418D-AE19-62706E023703}">
                      <ahyp:hlinkClr xmlns:ahyp="http://schemas.microsoft.com/office/drawing/2018/hyperlinkcolor" val="tx"/>
                    </a:ext>
                  </a:extLst>
                </a:hlinkClick>
              </a:rPr>
              <a:t>Sklad </a:t>
            </a:r>
            <a:r>
              <a:rPr lang="en-US" sz="2200" dirty="0">
                <a:solidFill>
                  <a:schemeClr val="bg1"/>
                </a:solidFill>
              </a:rPr>
              <a:t>è il Fondo pubblico per l'ambiente della Slovenia, che promuove la tutela dell'ambiente offrendo incentivi finanziari, tra cui prestiti agevolati e sovvenzioni, per vari investimenti ambientali. </a:t>
            </a:r>
            <a:r>
              <a:rPr lang="en-US" sz="2200" dirty="0">
                <a:solidFill>
                  <a:schemeClr val="bg1"/>
                </a:solidFill>
                <a:hlinkClick r:id="rId4">
                  <a:extLst>
                    <a:ext uri="{A12FA001-AC4F-418D-AE19-62706E023703}">
                      <ahyp:hlinkClr xmlns:ahyp="http://schemas.microsoft.com/office/drawing/2018/hyperlinkcolor" val="tx"/>
                    </a:ext>
                  </a:extLst>
                </a:hlinkClick>
              </a:rPr>
              <a:t>Fondo ecologico </a:t>
            </a:r>
            <a:r>
              <a:rPr lang="en-US" sz="2200" dirty="0">
                <a:solidFill>
                  <a:schemeClr val="bg1"/>
                </a:solidFill>
              </a:rPr>
              <a:t>che offre prestiti, sovvenzioni e sussidi per </a:t>
            </a:r>
            <a:r>
              <a:rPr lang="en-IE" sz="2200" dirty="0">
                <a:solidFill>
                  <a:schemeClr val="bg1"/>
                </a:solidFill>
              </a:rPr>
              <a:t>il miglioramento dell'efficienza, l'installazione di impianti di energia rinnovabile e l'edilizia sostenibile.</a:t>
            </a:r>
          </a:p>
          <a:p>
            <a:pPr marL="0" indent="0">
              <a:spcAft>
                <a:spcPts val="600"/>
              </a:spcAft>
            </a:pPr>
            <a:r>
              <a:rPr lang="en-IE" sz="2200" b="1" dirty="0">
                <a:solidFill>
                  <a:schemeClr val="bg1"/>
                </a:solidFill>
                <a:hlinkClick r:id="rId5">
                  <a:extLst>
                    <a:ext uri="{A12FA001-AC4F-418D-AE19-62706E023703}">
                      <ahyp:hlinkClr xmlns:ahyp="http://schemas.microsoft.com/office/drawing/2018/hyperlinkcolor" val="tx"/>
                    </a:ext>
                  </a:extLst>
                </a:hlinkClick>
              </a:rPr>
              <a:t>Esempio: </a:t>
            </a:r>
            <a:r>
              <a:rPr lang="en-US" sz="2200" dirty="0">
                <a:solidFill>
                  <a:schemeClr val="bg1"/>
                </a:solidFill>
              </a:rPr>
              <a:t>il fondo ha sostenuto la ristrutturazione energetica di vecchi edifici, migliorando così l'efficienza energetica e promuovendo la sostenibilità ambientale. Richiedi </a:t>
            </a:r>
            <a:r>
              <a:rPr lang="en-US" sz="2200" b="1" dirty="0">
                <a:solidFill>
                  <a:schemeClr val="bg1"/>
                </a:solidFill>
              </a:rPr>
              <a:t>sovvenzioni LEADER o </a:t>
            </a:r>
            <a:r>
              <a:rPr lang="en-US" sz="2200" dirty="0">
                <a:solidFill>
                  <a:schemeClr val="bg1"/>
                </a:solidFill>
              </a:rPr>
              <a:t>per </a:t>
            </a:r>
            <a:r>
              <a:rPr lang="en-US" sz="2200" b="1" dirty="0">
                <a:solidFill>
                  <a:schemeClr val="bg1"/>
                </a:solidFill>
              </a:rPr>
              <a:t>lo sviluppo rurale </a:t>
            </a:r>
            <a:r>
              <a:rPr lang="en-US" sz="2200" dirty="0">
                <a:solidFill>
                  <a:schemeClr val="bg1"/>
                </a:solidFill>
              </a:rPr>
              <a:t>per il cofinanziamento del turismo rurale o integrato nella natura</a:t>
            </a: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604C9882-3CBF-B22F-4F58-75970732EB91}"/>
              </a:ext>
            </a:extLst>
          </p:cNvPr>
          <p:cNvCxnSpPr>
            <a:cxnSpLocks/>
          </p:cNvCxnSpPr>
          <p:nvPr/>
        </p:nvCxnSpPr>
        <p:spPr>
          <a:xfrm>
            <a:off x="578157" y="973007"/>
            <a:ext cx="857211"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81797D-2E69-C03A-089B-FAD7C545D735}"/>
              </a:ext>
            </a:extLst>
          </p:cNvPr>
          <p:cNvCxnSpPr>
            <a:cxnSpLocks/>
          </p:cNvCxnSpPr>
          <p:nvPr/>
        </p:nvCxnSpPr>
        <p:spPr>
          <a:xfrm>
            <a:off x="594699" y="962845"/>
            <a:ext cx="63249" cy="3732661"/>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hare with solid fill">
            <a:extLst>
              <a:ext uri="{FF2B5EF4-FFF2-40B4-BE49-F238E27FC236}">
                <a16:creationId xmlns:a16="http://schemas.microsoft.com/office/drawing/2014/main" id="{B3277EFB-CA06-B55D-9B8C-2EC7DC07C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5313" y="183866"/>
            <a:ext cx="650804" cy="650804"/>
          </a:xfrm>
          <a:prstGeom prst="rect">
            <a:avLst/>
          </a:prstGeom>
        </p:spPr>
      </p:pic>
      <p:cxnSp>
        <p:nvCxnSpPr>
          <p:cNvPr id="5" name="Straight Connector 4">
            <a:extLst>
              <a:ext uri="{FF2B5EF4-FFF2-40B4-BE49-F238E27FC236}">
                <a16:creationId xmlns:a16="http://schemas.microsoft.com/office/drawing/2014/main" id="{51AFDDF2-4015-88A1-C60F-FF947B9A3853}"/>
              </a:ext>
            </a:extLst>
          </p:cNvPr>
          <p:cNvCxnSpPr>
            <a:cxnSpLocks/>
          </p:cNvCxnSpPr>
          <p:nvPr/>
        </p:nvCxnSpPr>
        <p:spPr>
          <a:xfrm flipH="1" flipV="1">
            <a:off x="578157" y="0"/>
            <a:ext cx="9525" cy="96284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76FF4916-0096-8668-F1E1-388C04AF7745}"/>
              </a:ext>
            </a:extLst>
          </p:cNvPr>
          <p:cNvSpPr/>
          <p:nvPr/>
        </p:nvSpPr>
        <p:spPr>
          <a:xfrm>
            <a:off x="1430235" y="3668099"/>
            <a:ext cx="10098684" cy="2413526"/>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5">
            <a:extLst>
              <a:ext uri="{FF2B5EF4-FFF2-40B4-BE49-F238E27FC236}">
                <a16:creationId xmlns:a16="http://schemas.microsoft.com/office/drawing/2014/main" id="{77ECB6CC-CA38-1B8E-751E-53193DF3019B}"/>
              </a:ext>
            </a:extLst>
          </p:cNvPr>
          <p:cNvSpPr txBox="1">
            <a:spLocks/>
          </p:cNvSpPr>
          <p:nvPr/>
        </p:nvSpPr>
        <p:spPr>
          <a:xfrm>
            <a:off x="2290607" y="3839348"/>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000" b="1" dirty="0" err="1">
                <a:solidFill>
                  <a:schemeClr val="bg1"/>
                </a:solidFill>
                <a:hlinkClick r:id="rId8">
                  <a:extLst>
                    <a:ext uri="{A12FA001-AC4F-418D-AE19-62706E023703}">
                      <ahyp:hlinkClr xmlns:ahyp="http://schemas.microsoft.com/office/drawing/2018/hyperlinkcolor" val="tx"/>
                    </a:ext>
                  </a:extLst>
                </a:hlinkClick>
              </a:rPr>
              <a:t>Podjetniški Sklad </a:t>
            </a:r>
            <a:r>
              <a:rPr lang="en-IE" sz="2000" b="1" dirty="0">
                <a:solidFill>
                  <a:schemeClr val="bg1"/>
                </a:solidFill>
                <a:hlinkClick r:id="rId8">
                  <a:extLst>
                    <a:ext uri="{A12FA001-AC4F-418D-AE19-62706E023703}">
                      <ahyp:hlinkClr xmlns:ahyp="http://schemas.microsoft.com/office/drawing/2018/hyperlinkcolor" val="tx"/>
                    </a:ext>
                  </a:extLst>
                </a:hlinkClick>
              </a:rPr>
              <a:t>(SEF) </a:t>
            </a:r>
            <a:r>
              <a:rPr lang="en-US" sz="2000" dirty="0">
                <a:solidFill>
                  <a:schemeClr val="bg1"/>
                </a:solidFill>
              </a:rPr>
              <a:t>fornisce sovvenzioni di avviamento e microprestiti alle PMI e alle imprese ecologiche.</a:t>
            </a:r>
          </a:p>
          <a:p>
            <a:pPr marL="0" indent="0">
              <a:spcAft>
                <a:spcPts val="600"/>
              </a:spcAft>
            </a:pPr>
            <a:r>
              <a:rPr lang="en-US" sz="2000" b="1" dirty="0">
                <a:solidFill>
                  <a:schemeClr val="bg1"/>
                </a:solidFill>
                <a:hlinkClick r:id="rId9">
                  <a:extLst>
                    <a:ext uri="{A12FA001-AC4F-418D-AE19-62706E023703}">
                      <ahyp:hlinkClr xmlns:ahyp="http://schemas.microsoft.com/office/drawing/2018/hyperlinkcolor" val="tx"/>
                    </a:ext>
                  </a:extLst>
                </a:hlinkClick>
              </a:rPr>
              <a:t>Green Scheme of Slovenian Tourism (ZSST). </a:t>
            </a:r>
            <a:r>
              <a:rPr lang="en-US" sz="2000" dirty="0">
                <a:solidFill>
                  <a:schemeClr val="bg1"/>
                </a:solidFill>
              </a:rPr>
              <a:t>Il GSST è un programma di certificazione nazionale che promuove il turismo sostenibile. Fornisce strumenti e assistenza professionale per lo sviluppo di destinazioni e imprese turistiche, compresi </a:t>
            </a:r>
            <a:r>
              <a:rPr lang="en-US" sz="1800" dirty="0">
                <a:solidFill>
                  <a:schemeClr val="bg1"/>
                </a:solidFill>
              </a:rPr>
              <a:t>gli alloggi, al fine di valutare e migliorare le loro prestazioni in materia di sostenibilità.</a:t>
            </a:r>
            <a:endParaRPr lang="en-US" sz="1800" b="1" dirty="0">
              <a:solidFill>
                <a:schemeClr val="bg1"/>
              </a:solidFill>
            </a:endParaRPr>
          </a:p>
          <a:p>
            <a:pPr marL="104775" indent="0"/>
            <a:endParaRPr lang="en-US" sz="2000" dirty="0">
              <a:solidFill>
                <a:schemeClr val="bg1"/>
              </a:solidFill>
            </a:endParaRPr>
          </a:p>
        </p:txBody>
      </p:sp>
      <p:pic>
        <p:nvPicPr>
          <p:cNvPr id="12" name="Graphic 11" descr="Share with solid fill">
            <a:extLst>
              <a:ext uri="{FF2B5EF4-FFF2-40B4-BE49-F238E27FC236}">
                <a16:creationId xmlns:a16="http://schemas.microsoft.com/office/drawing/2014/main" id="{7CBD28B3-1503-964B-76D9-060531065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4936" y="3830305"/>
            <a:ext cx="650804" cy="650804"/>
          </a:xfrm>
          <a:prstGeom prst="rect">
            <a:avLst/>
          </a:prstGeom>
        </p:spPr>
      </p:pic>
      <p:pic>
        <p:nvPicPr>
          <p:cNvPr id="13" name="Graphic 12" descr="Share with solid fill">
            <a:extLst>
              <a:ext uri="{FF2B5EF4-FFF2-40B4-BE49-F238E27FC236}">
                <a16:creationId xmlns:a16="http://schemas.microsoft.com/office/drawing/2014/main" id="{37B680AB-BF63-A2BD-9DE7-039C0640F9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9803" y="4618212"/>
            <a:ext cx="650804" cy="650804"/>
          </a:xfrm>
          <a:prstGeom prst="rect">
            <a:avLst/>
          </a:prstGeom>
        </p:spPr>
      </p:pic>
      <p:cxnSp>
        <p:nvCxnSpPr>
          <p:cNvPr id="14" name="Straight Connector 13">
            <a:extLst>
              <a:ext uri="{FF2B5EF4-FFF2-40B4-BE49-F238E27FC236}">
                <a16:creationId xmlns:a16="http://schemas.microsoft.com/office/drawing/2014/main" id="{C932BF3D-0092-247F-D09F-7F2AE6985625}"/>
              </a:ext>
            </a:extLst>
          </p:cNvPr>
          <p:cNvCxnSpPr>
            <a:cxnSpLocks/>
          </p:cNvCxnSpPr>
          <p:nvPr/>
        </p:nvCxnSpPr>
        <p:spPr>
          <a:xfrm>
            <a:off x="657948" y="4695506"/>
            <a:ext cx="777420"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C131DA9-DA16-637E-7E77-F8CE366A5B8C}"/>
              </a:ext>
            </a:extLst>
          </p:cNvPr>
          <p:cNvSpPr txBox="1"/>
          <p:nvPr/>
        </p:nvSpPr>
        <p:spPr>
          <a:xfrm>
            <a:off x="1430235" y="6038244"/>
            <a:ext cx="5673067" cy="646331"/>
          </a:xfrm>
          <a:prstGeom prst="rect">
            <a:avLst/>
          </a:prstGeom>
          <a:noFill/>
        </p:spPr>
        <p:txBody>
          <a:bodyPr wrap="square">
            <a:spAutoFit/>
          </a:bodyPr>
          <a:lstStyle/>
          <a:p>
            <a:r>
              <a:rPr lang="en-US" b="1" i="1" dirty="0">
                <a:solidFill>
                  <a:srgbClr val="494949"/>
                </a:solidFill>
                <a:latin typeface="Google Sans"/>
              </a:rPr>
              <a:t>Letture consigliate</a:t>
            </a:r>
          </a:p>
          <a:p>
            <a:pPr marL="285750" indent="-285750">
              <a:buFont typeface="Arial" panose="020B0604020202020204" pitchFamily="34" charset="0"/>
              <a:buChar char="•"/>
            </a:pPr>
            <a:r>
              <a:rPr lang="en-US" dirty="0">
                <a:solidFill>
                  <a:srgbClr val="0D9390"/>
                </a:solidFill>
                <a:hlinkClick r:id="rId10">
                  <a:extLst>
                    <a:ext uri="{A12FA001-AC4F-418D-AE19-62706E023703}">
                      <ahyp:hlinkClr xmlns:ahyp="http://schemas.microsoft.com/office/drawing/2018/hyperlinkcolor" val="tx"/>
                    </a:ext>
                  </a:extLst>
                </a:hlinkClick>
              </a:rPr>
              <a:t>Strategia turistica della Slovenia 2022-2028</a:t>
            </a:r>
            <a:endParaRPr lang="en-US" dirty="0">
              <a:solidFill>
                <a:srgbClr val="0D9390"/>
              </a:solidFill>
            </a:endParaRPr>
          </a:p>
        </p:txBody>
      </p:sp>
      <p:pic>
        <p:nvPicPr>
          <p:cNvPr id="22" name="Picture 21">
            <a:extLst>
              <a:ext uri="{FF2B5EF4-FFF2-40B4-BE49-F238E27FC236}">
                <a16:creationId xmlns:a16="http://schemas.microsoft.com/office/drawing/2014/main" id="{5E9B4794-691D-4F0F-DE48-E420DB6BCA6F}"/>
              </a:ext>
            </a:extLst>
          </p:cNvPr>
          <p:cNvPicPr>
            <a:picLocks noChangeAspect="1"/>
          </p:cNvPicPr>
          <p:nvPr/>
        </p:nvPicPr>
        <p:blipFill>
          <a:blip r:embed="rId11"/>
          <a:stretch>
            <a:fillRect/>
          </a:stretch>
        </p:blipFill>
        <p:spPr>
          <a:xfrm>
            <a:off x="507115" y="5825135"/>
            <a:ext cx="850589" cy="846711"/>
          </a:xfrm>
          <a:prstGeom prst="rect">
            <a:avLst/>
          </a:prstGeom>
        </p:spPr>
      </p:pic>
      <p:sp>
        <p:nvSpPr>
          <p:cNvPr id="23" name="TextBox 22">
            <a:extLst>
              <a:ext uri="{FF2B5EF4-FFF2-40B4-BE49-F238E27FC236}">
                <a16:creationId xmlns:a16="http://schemas.microsoft.com/office/drawing/2014/main" id="{28670937-450C-CB28-637E-C45FDEEA72A7}"/>
              </a:ext>
            </a:extLst>
          </p:cNvPr>
          <p:cNvSpPr txBox="1"/>
          <p:nvPr/>
        </p:nvSpPr>
        <p:spPr>
          <a:xfrm>
            <a:off x="5699256" y="6033674"/>
            <a:ext cx="7635744"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D9390"/>
                </a:solidFill>
                <a:hlinkClick r:id="rId12">
                  <a:extLst>
                    <a:ext uri="{A12FA001-AC4F-418D-AE19-62706E023703}">
                      <ahyp:hlinkClr xmlns:ahyp="http://schemas.microsoft.com/office/drawing/2018/hyperlinkcolor" val="tx"/>
                    </a:ext>
                  </a:extLst>
                </a:hlinkClick>
              </a:rPr>
              <a:t>Benvenuti sul sito web dell'Ente sloveno per il turismo</a:t>
            </a:r>
            <a:endParaRPr lang="en-US" dirty="0">
              <a:solidFill>
                <a:srgbClr val="0D9390"/>
              </a:solidFill>
            </a:endParaRPr>
          </a:p>
          <a:p>
            <a:pPr marL="285750" indent="-285750">
              <a:buFont typeface="Arial" panose="020B0604020202020204" pitchFamily="34" charset="0"/>
              <a:buChar char="•"/>
            </a:pPr>
            <a:r>
              <a:rPr lang="en-IE" dirty="0">
                <a:solidFill>
                  <a:srgbClr val="0D9390"/>
                </a:solidFill>
                <a:hlinkClick r:id="rId13">
                  <a:extLst>
                    <a:ext uri="{A12FA001-AC4F-418D-AE19-62706E023703}">
                      <ahyp:hlinkClr xmlns:ahyp="http://schemas.microsoft.com/office/drawing/2018/hyperlinkcolor" val="tx"/>
                    </a:ext>
                  </a:extLst>
                </a:hlinkClick>
              </a:rPr>
              <a:t>SEJALEC – Vincitori dell'innovazione 2024</a:t>
            </a:r>
            <a:endParaRPr lang="en-US" dirty="0">
              <a:solidFill>
                <a:srgbClr val="0D9390"/>
              </a:solidFill>
            </a:endParaRPr>
          </a:p>
        </p:txBody>
      </p:sp>
    </p:spTree>
    <p:extLst>
      <p:ext uri="{BB962C8B-B14F-4D97-AF65-F5344CB8AC3E}">
        <p14:creationId xmlns:p14="http://schemas.microsoft.com/office/powerpoint/2010/main" val="114456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6A0D9-1EE3-3A85-0FFF-210D788BDE8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4AB62EE-AEFF-2F56-BB74-3F6987659251}"/>
              </a:ext>
            </a:extLst>
          </p:cNvPr>
          <p:cNvSpPr/>
          <p:nvPr/>
        </p:nvSpPr>
        <p:spPr>
          <a:xfrm>
            <a:off x="1419695" y="1245371"/>
            <a:ext cx="10029648" cy="275443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3C510A0-FCC4-A7F3-5C30-C62389F104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A4AC598F-E2FF-FC9E-C17E-3D37E91BF5FF}"/>
              </a:ext>
            </a:extLst>
          </p:cNvPr>
          <p:cNvSpPr txBox="1">
            <a:spLocks/>
          </p:cNvSpPr>
          <p:nvPr/>
        </p:nvSpPr>
        <p:spPr>
          <a:xfrm>
            <a:off x="2182532"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Obiettivo: </a:t>
            </a:r>
            <a:r>
              <a:rPr lang="en-US" sz="2200" b="1" dirty="0">
                <a:solidFill>
                  <a:srgbClr val="494949"/>
                </a:solidFill>
                <a:hlinkClick r:id="rId5">
                  <a:extLst>
                    <a:ext uri="{A12FA001-AC4F-418D-AE19-62706E023703}">
                      <ahyp:hlinkClr xmlns:ahyp="http://schemas.microsoft.com/office/drawing/2018/hyperlinkcolor" val="tx"/>
                    </a:ext>
                  </a:extLst>
                </a:hlinkClick>
              </a:rPr>
              <a:t>SPIRIT Slovenia </a:t>
            </a:r>
            <a:r>
              <a:rPr lang="en-US" sz="2200" dirty="0">
                <a:solidFill>
                  <a:srgbClr val="494949"/>
                </a:solidFill>
              </a:rPr>
              <a:t>è l'agenzia pubblica che promuove l'imprenditorialità, </a:t>
            </a:r>
            <a:r>
              <a:rPr lang="en-US" sz="2200" dirty="0" err="1">
                <a:solidFill>
                  <a:srgbClr val="494949"/>
                </a:solidFill>
              </a:rPr>
              <a:t>l'internazionalizzazione</a:t>
            </a:r>
            <a:r>
              <a:rPr lang="en-US" sz="2200" dirty="0">
                <a:solidFill>
                  <a:srgbClr val="494949"/>
                </a:solidFill>
              </a:rPr>
              <a:t>, gli investimenti esteri e la tecnologia. Offre assistenza per l'ingresso nei mercati esteri e per entrare in contatto con gli investitori. Dal 2023 è anche impegnata nella </a:t>
            </a:r>
            <a:r>
              <a:rPr lang="en-US" sz="2200" b="1" dirty="0">
                <a:solidFill>
                  <a:srgbClr val="494949"/>
                </a:solidFill>
              </a:rPr>
              <a:t>promozione del turismo</a:t>
            </a:r>
            <a:r>
              <a:rPr lang="en-US" sz="2200" dirty="0">
                <a:solidFill>
                  <a:srgbClr val="494949"/>
                </a:solidFill>
              </a:rPr>
              <a:t>. Nel 2024, SPIRIT ha erogato</a:t>
            </a:r>
            <a:r>
              <a:rPr lang="en-US" sz="2200" b="1" dirty="0">
                <a:solidFill>
                  <a:srgbClr val="494949"/>
                </a:solidFill>
              </a:rPr>
              <a:t> 30 milioni </a:t>
            </a:r>
            <a:r>
              <a:rPr lang="en-US" sz="2200" dirty="0">
                <a:solidFill>
                  <a:srgbClr val="494949"/>
                </a:solidFill>
              </a:rPr>
              <a:t>di euro in incentivi alle imprese.</a:t>
            </a:r>
          </a:p>
          <a:p>
            <a:pPr marL="0" indent="0">
              <a:spcAft>
                <a:spcPts val="600"/>
              </a:spcAft>
            </a:pPr>
            <a:r>
              <a:rPr lang="en-US" sz="2200" dirty="0">
                <a:solidFill>
                  <a:srgbClr val="494949"/>
                </a:solidFill>
              </a:rPr>
              <a:t>Fornisce un supporto completo alle imprese, compresi incentivi finanziari, orientamento strategico e assistenza nell'espansione nei mercati esteri.</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69C77AED-3B85-3CE0-C419-2FC9522D7A35}"/>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239AFF3-283D-293B-6EBC-2F566BC6794B}"/>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SPIRIT Slovenia </a:t>
            </a:r>
          </a:p>
          <a:p>
            <a:pPr>
              <a:spcBef>
                <a:spcPts val="600"/>
              </a:spcBef>
            </a:pPr>
            <a:r>
              <a:rPr lang="en-US" sz="2800" dirty="0"/>
              <a:t>Agenzia per lo sviluppo delle imprese</a:t>
            </a:r>
          </a:p>
        </p:txBody>
      </p:sp>
      <p:pic>
        <p:nvPicPr>
          <p:cNvPr id="32" name="Graphic 31" descr="Target with solid fill">
            <a:extLst>
              <a:ext uri="{FF2B5EF4-FFF2-40B4-BE49-F238E27FC236}">
                <a16:creationId xmlns:a16="http://schemas.microsoft.com/office/drawing/2014/main" id="{A1E46585-9654-34CA-9498-0CDF1E73C9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sp>
        <p:nvSpPr>
          <p:cNvPr id="25" name="Flowchart: Alternate Process 24">
            <a:extLst>
              <a:ext uri="{FF2B5EF4-FFF2-40B4-BE49-F238E27FC236}">
                <a16:creationId xmlns:a16="http://schemas.microsoft.com/office/drawing/2014/main" id="{CF427875-BFD3-0DFB-43DD-27DFEEEA6186}"/>
              </a:ext>
            </a:extLst>
          </p:cNvPr>
          <p:cNvSpPr/>
          <p:nvPr/>
        </p:nvSpPr>
        <p:spPr>
          <a:xfrm>
            <a:off x="1955506" y="4146683"/>
            <a:ext cx="10029647" cy="241138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2F5297DE-3FDD-E8C1-A13D-2DA3C47E5E81}"/>
              </a:ext>
            </a:extLst>
          </p:cNvPr>
          <p:cNvSpPr txBox="1">
            <a:spLocks/>
          </p:cNvSpPr>
          <p:nvPr/>
        </p:nvSpPr>
        <p:spPr>
          <a:xfrm>
            <a:off x="2711930" y="427640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Esempio: </a:t>
            </a:r>
            <a:r>
              <a:rPr lang="en-US" sz="2200" dirty="0">
                <a:solidFill>
                  <a:srgbClr val="494949"/>
                </a:solidFill>
              </a:rPr>
              <a:t>un eco-resort che mira ad attrarre turisti internazionali potrebbe </a:t>
            </a:r>
            <a:r>
              <a:rPr lang="en-US" sz="2200" dirty="0" err="1">
                <a:solidFill>
                  <a:srgbClr val="494949"/>
                </a:solidFill>
              </a:rPr>
              <a:t>utilizzare </a:t>
            </a:r>
            <a:r>
              <a:rPr lang="en-US" sz="2200" dirty="0">
                <a:solidFill>
                  <a:srgbClr val="494949"/>
                </a:solidFill>
              </a:rPr>
              <a:t>i servizi di SPIRIT per espandersi sul mercato. Gestisce programmi e pubblica </a:t>
            </a:r>
            <a:r>
              <a:rPr lang="en-US" sz="2200" dirty="0" err="1">
                <a:solidFill>
                  <a:srgbClr val="494949"/>
                </a:solidFill>
              </a:rPr>
              <a:t>razpisi </a:t>
            </a:r>
            <a:r>
              <a:rPr lang="en-US" sz="2200" dirty="0">
                <a:solidFill>
                  <a:srgbClr val="494949"/>
                </a:solidFill>
              </a:rPr>
              <a:t>per il turismo (in particolare dai fondi del Piano di ripresa). </a:t>
            </a:r>
          </a:p>
          <a:p>
            <a:pPr marL="0" indent="0">
              <a:spcAft>
                <a:spcPts val="600"/>
              </a:spcAft>
            </a:pPr>
            <a:r>
              <a:rPr lang="en-US" sz="2200" dirty="0">
                <a:solidFill>
                  <a:srgbClr val="494949"/>
                </a:solidFill>
              </a:rPr>
              <a:t>Consultate </a:t>
            </a:r>
            <a:r>
              <a:rPr lang="en-US" sz="2200" dirty="0">
                <a:solidFill>
                  <a:srgbClr val="494949"/>
                </a:solidFill>
                <a:hlinkClick r:id="rId8">
                  <a:extLst>
                    <a:ext uri="{A12FA001-AC4F-418D-AE19-62706E023703}">
                      <ahyp:hlinkClr xmlns:ahyp="http://schemas.microsoft.com/office/drawing/2018/hyperlinkcolor" val="tx"/>
                    </a:ext>
                  </a:extLst>
                </a:hlinkClick>
              </a:rPr>
              <a:t>il</a:t>
            </a:r>
            <a:r>
              <a:rPr lang="en-US" sz="2200" dirty="0">
                <a:solidFill>
                  <a:srgbClr val="494949"/>
                </a:solidFill>
              </a:rPr>
              <a:t> loro </a:t>
            </a:r>
            <a:r>
              <a:rPr lang="en-US" sz="2200" dirty="0">
                <a:solidFill>
                  <a:srgbClr val="494949"/>
                </a:solidFill>
                <a:hlinkClick r:id="rId8">
                  <a:extLst>
                    <a:ext uri="{A12FA001-AC4F-418D-AE19-62706E023703}">
                      <ahyp:hlinkClr xmlns:ahyp="http://schemas.microsoft.com/office/drawing/2018/hyperlinkcolor" val="tx"/>
                    </a:ext>
                  </a:extLst>
                </a:hlinkClick>
              </a:rPr>
              <a:t>portale aziendale </a:t>
            </a:r>
            <a:r>
              <a:rPr lang="en-US" sz="2200" dirty="0">
                <a:solidFill>
                  <a:srgbClr val="494949"/>
                </a:solidFill>
              </a:rPr>
              <a:t>o la sezione notizie per "bandi" come la trasformazione digitale nel turismo, ecc. Spesso hanno anche un elenco di tutti </a:t>
            </a:r>
            <a:r>
              <a:rPr lang="en-US" sz="2200" b="1" dirty="0">
                <a:solidFill>
                  <a:srgbClr val="494949"/>
                </a:solidFill>
              </a:rPr>
              <a:t>gli incentivi attualmente </a:t>
            </a:r>
            <a:r>
              <a:rPr lang="en-US" sz="2200" dirty="0">
                <a:solidFill>
                  <a:srgbClr val="494949"/>
                </a:solidFill>
              </a:rPr>
              <a:t>offerti dai vari ministeri.</a:t>
            </a:r>
          </a:p>
          <a:p>
            <a:pPr marL="447675" indent="0"/>
            <a:endParaRPr lang="en-US" sz="2200" i="1" dirty="0"/>
          </a:p>
        </p:txBody>
      </p:sp>
      <p:pic>
        <p:nvPicPr>
          <p:cNvPr id="28" name="Graphic 27" descr="Excellent with solid fill">
            <a:extLst>
              <a:ext uri="{FF2B5EF4-FFF2-40B4-BE49-F238E27FC236}">
                <a16:creationId xmlns:a16="http://schemas.microsoft.com/office/drawing/2014/main" id="{C09FF2CE-FDC4-E0D9-1722-6AABA3DCC5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610" y="4216992"/>
            <a:ext cx="658720" cy="658720"/>
          </a:xfrm>
          <a:prstGeom prst="rect">
            <a:avLst/>
          </a:prstGeom>
        </p:spPr>
      </p:pic>
      <p:grpSp>
        <p:nvGrpSpPr>
          <p:cNvPr id="2" name="Group 1">
            <a:extLst>
              <a:ext uri="{FF2B5EF4-FFF2-40B4-BE49-F238E27FC236}">
                <a16:creationId xmlns:a16="http://schemas.microsoft.com/office/drawing/2014/main" id="{4C0FA60A-B80B-AD7F-49FB-4E32C285198B}"/>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C7B09269-A239-9682-FA1E-A34E6372155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184C39B8-D9E0-05B6-AA3C-BDA00671B73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 name="Picture 2" descr="Spirit Slovenia - European Commission">
            <a:extLst>
              <a:ext uri="{FF2B5EF4-FFF2-40B4-BE49-F238E27FC236}">
                <a16:creationId xmlns:a16="http://schemas.microsoft.com/office/drawing/2014/main" id="{F5756E7F-F695-0765-8EF1-F2F4A7518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2147" y="-698"/>
            <a:ext cx="3135191" cy="13220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0E515D6-C0BE-8F3C-CA39-8CEFBB6D880A}"/>
              </a:ext>
            </a:extLst>
          </p:cNvPr>
          <p:cNvCxnSpPr>
            <a:cxnSpLocks/>
          </p:cNvCxnSpPr>
          <p:nvPr/>
        </p:nvCxnSpPr>
        <p:spPr>
          <a:xfrm>
            <a:off x="824948" y="4573962"/>
            <a:ext cx="1130558" cy="12833"/>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AFF8FA6A-7F04-0C43-BBE6-19A1935CD9E5}"/>
              </a:ext>
            </a:extLst>
          </p:cNvPr>
          <p:cNvCxnSpPr>
            <a:cxnSpLocks/>
          </p:cNvCxnSpPr>
          <p:nvPr/>
        </p:nvCxnSpPr>
        <p:spPr>
          <a:xfrm rot="16200000" flipV="1">
            <a:off x="-1050236" y="2711611"/>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4A2269-7FB8-FEEA-1E68-8FA4D3B85252}"/>
              </a:ext>
            </a:extLst>
          </p:cNvPr>
          <p:cNvCxnSpPr>
            <a:cxnSpLocks/>
          </p:cNvCxnSpPr>
          <p:nvPr/>
        </p:nvCxnSpPr>
        <p:spPr>
          <a:xfrm>
            <a:off x="824948" y="2861427"/>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02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2C37-9519-259A-84E9-2CC681BCA06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E0DC082-FD6B-779C-46A5-79028537ECC0}"/>
              </a:ext>
            </a:extLst>
          </p:cNvPr>
          <p:cNvSpPr/>
          <p:nvPr/>
        </p:nvSpPr>
        <p:spPr>
          <a:xfrm>
            <a:off x="1168453" y="1245812"/>
            <a:ext cx="10029648" cy="53127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399B128-FE80-EB48-AD4B-BCD3A8254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C7D6D6D-EDE1-2246-E052-1CB3B3EF7BA2}"/>
              </a:ext>
            </a:extLst>
          </p:cNvPr>
          <p:cNvSpPr txBox="1">
            <a:spLocks/>
          </p:cNvSpPr>
          <p:nvPr/>
        </p:nvSpPr>
        <p:spPr>
          <a:xfrm>
            <a:off x="2073206" y="1450978"/>
            <a:ext cx="87471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Obiettivo: </a:t>
            </a:r>
            <a:r>
              <a:rPr lang="en-US" sz="2200" b="1" dirty="0">
                <a:solidFill>
                  <a:srgbClr val="494949"/>
                </a:solidFill>
              </a:rPr>
              <a:t>Fondo sloveno per lo sviluppo regionale (SRDF) –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regionalno razvojni sklad </a:t>
            </a:r>
            <a:r>
              <a:rPr lang="en-US" sz="2200" b="1" dirty="0">
                <a:solidFill>
                  <a:srgbClr val="494949"/>
                </a:solidFill>
                <a:hlinkClick r:id="rId5">
                  <a:extLst>
                    <a:ext uri="{A12FA001-AC4F-418D-AE19-62706E023703}">
                      <ahyp:hlinkClr xmlns:ahyp="http://schemas.microsoft.com/office/drawing/2018/hyperlinkcolor" val="tx"/>
                    </a:ext>
                  </a:extLst>
                </a:hlinkClick>
              </a:rPr>
              <a:t>(SRRS) </a:t>
            </a:r>
            <a:endParaRPr lang="en-US" sz="2200" b="1" dirty="0">
              <a:solidFill>
                <a:srgbClr val="494949"/>
              </a:solidFill>
            </a:endParaRPr>
          </a:p>
          <a:p>
            <a:pPr marL="0" indent="0">
              <a:spcAft>
                <a:spcPts val="600"/>
              </a:spcAft>
            </a:pPr>
            <a:r>
              <a:rPr lang="en-US" sz="2200" dirty="0">
                <a:solidFill>
                  <a:srgbClr val="494949"/>
                </a:solidFill>
              </a:rPr>
              <a:t>L'SRDF offre incentivi finanziari alle imprese e ai comuni, con particolare attenzione allo sviluppo regionale equilibrato, soprattutto nelle zone di confine con problemi. Lo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regionalno razvojni sklad </a:t>
            </a:r>
            <a:r>
              <a:rPr lang="en-US" sz="2200" b="1" dirty="0">
                <a:solidFill>
                  <a:srgbClr val="494949"/>
                </a:solidFill>
                <a:hlinkClick r:id="rId5">
                  <a:extLst>
                    <a:ext uri="{A12FA001-AC4F-418D-AE19-62706E023703}">
                      <ahyp:hlinkClr xmlns:ahyp="http://schemas.microsoft.com/office/drawing/2018/hyperlinkcolor" val="tx"/>
                    </a:ext>
                  </a:extLst>
                </a:hlinkClick>
              </a:rPr>
              <a:t>(SRRS) </a:t>
            </a:r>
            <a:r>
              <a:rPr lang="en-US" sz="2200" dirty="0">
                <a:solidFill>
                  <a:srgbClr val="494949"/>
                </a:solidFill>
              </a:rPr>
              <a:t>– Fondo sloveno per lo sviluppo regionale – pubblica spesso </a:t>
            </a:r>
            <a:r>
              <a:rPr lang="en-US" sz="2200" dirty="0" err="1">
                <a:solidFill>
                  <a:srgbClr val="494949"/>
                </a:solidFill>
              </a:rPr>
              <a:t>bandi di gara </a:t>
            </a:r>
            <a:r>
              <a:rPr lang="en-US" sz="2200" dirty="0">
                <a:solidFill>
                  <a:srgbClr val="494949"/>
                </a:solidFill>
              </a:rPr>
              <a:t>per investimenti nel turismo, in particolare nelle zone meno sviluppate. Nel</a:t>
            </a:r>
            <a:r>
              <a:rPr lang="en-US" sz="2200" b="1" dirty="0">
                <a:solidFill>
                  <a:srgbClr val="494949"/>
                </a:solidFill>
              </a:rPr>
              <a:t> 2023-24, </a:t>
            </a:r>
            <a:r>
              <a:rPr lang="en-US" sz="2200" dirty="0">
                <a:solidFill>
                  <a:srgbClr val="494949"/>
                </a:solidFill>
              </a:rPr>
              <a:t>l'SRRS ha pubblicato un </a:t>
            </a:r>
            <a:r>
              <a:rPr lang="en-US" sz="2200" dirty="0" err="1">
                <a:solidFill>
                  <a:srgbClr val="494949"/>
                </a:solidFill>
              </a:rPr>
              <a:t>bando </a:t>
            </a:r>
            <a:r>
              <a:rPr lang="en-US" sz="2200" dirty="0">
                <a:solidFill>
                  <a:srgbClr val="494949"/>
                </a:solidFill>
              </a:rPr>
              <a:t>per il turismo nelle regioni di confine con un cofinanziamento per progetti di alloggio fino a</a:t>
            </a:r>
            <a:r>
              <a:rPr lang="en-US" sz="2200" b="1" dirty="0">
                <a:solidFill>
                  <a:srgbClr val="494949"/>
                </a:solidFill>
              </a:rPr>
              <a:t> 1,8 milioni di euro. </a:t>
            </a:r>
            <a:r>
              <a:rPr lang="en-US" sz="2200" dirty="0">
                <a:solidFill>
                  <a:srgbClr val="494949"/>
                </a:solidFill>
              </a:rPr>
              <a:t>Schemi di finanziamento:</a:t>
            </a:r>
          </a:p>
          <a:p>
            <a:pPr marL="342900" indent="-342900">
              <a:buFont typeface="Wingdings" panose="05000000000000000000" pitchFamily="2" charset="2"/>
              <a:buChar char="Ø"/>
            </a:pPr>
            <a:r>
              <a:rPr lang="en-US" sz="2200" b="1" dirty="0">
                <a:solidFill>
                  <a:srgbClr val="494949"/>
                </a:solidFill>
              </a:rPr>
              <a:t>Sovvenzioni e prestiti: </a:t>
            </a:r>
            <a:r>
              <a:rPr lang="en-US" sz="2200" dirty="0">
                <a:solidFill>
                  <a:srgbClr val="494949"/>
                </a:solidFill>
              </a:rPr>
              <a:t>nel</a:t>
            </a:r>
            <a:r>
              <a:rPr lang="en-US" sz="2200" b="1" dirty="0">
                <a:solidFill>
                  <a:srgbClr val="494949"/>
                </a:solidFill>
              </a:rPr>
              <a:t> 2025 </a:t>
            </a:r>
            <a:r>
              <a:rPr lang="en-US" sz="2200" dirty="0">
                <a:solidFill>
                  <a:srgbClr val="494949"/>
                </a:solidFill>
              </a:rPr>
              <a:t>sono stati stanziati</a:t>
            </a:r>
            <a:r>
              <a:rPr lang="en-US" sz="2200" b="1" dirty="0">
                <a:solidFill>
                  <a:srgbClr val="494949"/>
                </a:solidFill>
              </a:rPr>
              <a:t> 49,3 milioni di euro </a:t>
            </a:r>
            <a:r>
              <a:rPr lang="en-US" sz="2200" dirty="0">
                <a:solidFill>
                  <a:srgbClr val="494949"/>
                </a:solidFill>
              </a:rPr>
              <a:t>per le imprese, di cui</a:t>
            </a:r>
            <a:r>
              <a:rPr lang="en-US" sz="2200" b="1" dirty="0">
                <a:solidFill>
                  <a:srgbClr val="494949"/>
                </a:solidFill>
              </a:rPr>
              <a:t> 3,3 milioni di euro </a:t>
            </a:r>
            <a:r>
              <a:rPr lang="en-US" sz="2200" dirty="0">
                <a:solidFill>
                  <a:srgbClr val="494949"/>
                </a:solidFill>
              </a:rPr>
              <a:t>in sovvenzioni e</a:t>
            </a:r>
            <a:r>
              <a:rPr lang="en-US" sz="2200" b="1" dirty="0">
                <a:solidFill>
                  <a:srgbClr val="494949"/>
                </a:solidFill>
              </a:rPr>
              <a:t> 46 milioni di euro </a:t>
            </a:r>
            <a:r>
              <a:rPr lang="en-US" sz="2200" dirty="0">
                <a:solidFill>
                  <a:srgbClr val="494949"/>
                </a:solidFill>
              </a:rPr>
              <a:t>in incentivi finanziari rimborsabili.</a:t>
            </a:r>
          </a:p>
          <a:p>
            <a:pPr marL="342900" indent="-342900">
              <a:buFont typeface="Wingdings" panose="05000000000000000000" pitchFamily="2" charset="2"/>
              <a:buChar char="Ø"/>
            </a:pPr>
            <a:r>
              <a:rPr lang="en-US" sz="2200" b="1" dirty="0">
                <a:solidFill>
                  <a:srgbClr val="494949"/>
                </a:solidFill>
              </a:rPr>
              <a:t>Infrastrutture turistiche: </a:t>
            </a:r>
            <a:r>
              <a:rPr lang="en-US" sz="2200" dirty="0">
                <a:solidFill>
                  <a:srgbClr val="494949"/>
                </a:solidFill>
              </a:rPr>
              <a:t>sostiene la costruzione di infrastrutture turistiche pubbliche nelle zone di confine problematiche.</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28A8C09F-D319-A047-3F6A-0CE3DB12CEC9}"/>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7B044777-7552-7A28-F457-F288901BD97F}"/>
              </a:ext>
            </a:extLst>
          </p:cNvPr>
          <p:cNvSpPr txBox="1">
            <a:spLocks/>
          </p:cNvSpPr>
          <p:nvPr/>
        </p:nvSpPr>
        <p:spPr>
          <a:xfrm>
            <a:off x="1470355" y="282536"/>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Fondo sloveno per lo sviluppo regionale (SRDF) </a:t>
            </a:r>
          </a:p>
          <a:p>
            <a:pPr>
              <a:spcBef>
                <a:spcPts val="600"/>
              </a:spcBef>
            </a:pPr>
            <a:r>
              <a:rPr lang="en-US" sz="2800" i="1" dirty="0"/>
              <a:t>Slovenski </a:t>
            </a:r>
            <a:r>
              <a:rPr lang="en-US" sz="2800" i="1" dirty="0" err="1"/>
              <a:t>regionalno razvojni sklad </a:t>
            </a:r>
            <a:r>
              <a:rPr lang="en-US" sz="2800" i="1" dirty="0"/>
              <a:t>(SRRS)</a:t>
            </a:r>
            <a:endParaRPr lang="en-US" sz="3000" dirty="0"/>
          </a:p>
        </p:txBody>
      </p:sp>
      <p:pic>
        <p:nvPicPr>
          <p:cNvPr id="32" name="Graphic 31" descr="Target with solid fill">
            <a:extLst>
              <a:ext uri="{FF2B5EF4-FFF2-40B4-BE49-F238E27FC236}">
                <a16:creationId xmlns:a16="http://schemas.microsoft.com/office/drawing/2014/main" id="{DAB26AF5-5832-BC1E-8909-D7B442E41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cxnSp>
        <p:nvCxnSpPr>
          <p:cNvPr id="17" name="Connector: Elbow 16">
            <a:extLst>
              <a:ext uri="{FF2B5EF4-FFF2-40B4-BE49-F238E27FC236}">
                <a16:creationId xmlns:a16="http://schemas.microsoft.com/office/drawing/2014/main" id="{AFAEBC2F-A821-8E05-ACB2-4B426F6505D8}"/>
              </a:ext>
            </a:extLst>
          </p:cNvPr>
          <p:cNvCxnSpPr>
            <a:cxnSpLocks/>
          </p:cNvCxnSpPr>
          <p:nvPr/>
        </p:nvCxnSpPr>
        <p:spPr>
          <a:xfrm rot="10800000" flipH="1" flipV="1">
            <a:off x="517020" y="1150402"/>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3C07A3-8EC1-E121-9EFF-D80E389D1A92}"/>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2C9B0F6-F3BB-04D5-659E-EC87F06C0D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539B45B-0317-F2CE-CD25-1573DCACE2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300055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58FE5-369D-651C-FA25-F7EEBAE45406}"/>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CF23E2F-8715-FBF7-77A7-C7A3D8D2B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F0860238-2657-BDFD-90A0-EE2EB332484C}"/>
              </a:ext>
            </a:extLst>
          </p:cNvPr>
          <p:cNvSpPr/>
          <p:nvPr/>
        </p:nvSpPr>
        <p:spPr>
          <a:xfrm>
            <a:off x="1463952" y="1473290"/>
            <a:ext cx="10029647" cy="141324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CB9C5F8-F29C-C64F-3854-7DE581C06A21}"/>
              </a:ext>
            </a:extLst>
          </p:cNvPr>
          <p:cNvSpPr txBox="1">
            <a:spLocks/>
          </p:cNvSpPr>
          <p:nvPr/>
        </p:nvSpPr>
        <p:spPr>
          <a:xfrm>
            <a:off x="1764549" y="1603012"/>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Esempio </a:t>
            </a:r>
          </a:p>
          <a:p>
            <a:pPr marL="447675" indent="0"/>
            <a:r>
              <a:rPr lang="en-US" sz="2000" dirty="0">
                <a:solidFill>
                  <a:srgbClr val="494949"/>
                </a:solidFill>
              </a:rPr>
              <a:t>Un sito di glamping in una regione di confine che desidera migliorare le proprie strutture potrebbe richiedere un cofinanziamento tramite il Fondo regionale sloveno per lo sviluppo (SRDF).</a:t>
            </a:r>
          </a:p>
        </p:txBody>
      </p:sp>
      <p:sp>
        <p:nvSpPr>
          <p:cNvPr id="33" name="Freeform 28">
            <a:extLst>
              <a:ext uri="{FF2B5EF4-FFF2-40B4-BE49-F238E27FC236}">
                <a16:creationId xmlns:a16="http://schemas.microsoft.com/office/drawing/2014/main" id="{34F2C415-8FE5-E86E-EFBB-DA49E1AD684D}"/>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E3DCA1E-28DC-D5C6-B582-97B33817AF22}"/>
              </a:ext>
            </a:extLst>
          </p:cNvPr>
          <p:cNvSpPr txBox="1">
            <a:spLocks/>
          </p:cNvSpPr>
          <p:nvPr/>
        </p:nvSpPr>
        <p:spPr>
          <a:xfrm>
            <a:off x="392458" y="306893"/>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Fondo sloveno per lo sviluppo regionale (SRDF) </a:t>
            </a:r>
          </a:p>
          <a:p>
            <a:pPr>
              <a:spcBef>
                <a:spcPts val="600"/>
              </a:spcBef>
            </a:pPr>
            <a:r>
              <a:rPr lang="en-US" sz="2800" i="1" dirty="0"/>
              <a:t>Slovenski </a:t>
            </a:r>
            <a:r>
              <a:rPr lang="en-US" sz="2800" i="1" dirty="0" err="1"/>
              <a:t>regionalno razvojni sklad </a:t>
            </a:r>
            <a:r>
              <a:rPr lang="en-US" sz="2800" i="1" dirty="0"/>
              <a:t>(SRRS)</a:t>
            </a:r>
            <a:endParaRPr lang="en-US" sz="3000" dirty="0"/>
          </a:p>
        </p:txBody>
      </p:sp>
      <p:pic>
        <p:nvPicPr>
          <p:cNvPr id="43" name="Graphic 42" descr="Excellent with solid fill">
            <a:extLst>
              <a:ext uri="{FF2B5EF4-FFF2-40B4-BE49-F238E27FC236}">
                <a16:creationId xmlns:a16="http://schemas.microsoft.com/office/drawing/2014/main" id="{34F54E9F-20A9-78AB-3459-F94FFF6D78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7056" y="1543599"/>
            <a:ext cx="658720" cy="658720"/>
          </a:xfrm>
          <a:prstGeom prst="rect">
            <a:avLst/>
          </a:prstGeom>
        </p:spPr>
      </p:pic>
      <p:cxnSp>
        <p:nvCxnSpPr>
          <p:cNvPr id="16" name="Connector: Elbow 15">
            <a:extLst>
              <a:ext uri="{FF2B5EF4-FFF2-40B4-BE49-F238E27FC236}">
                <a16:creationId xmlns:a16="http://schemas.microsoft.com/office/drawing/2014/main" id="{3899B552-CC32-24DD-C7FC-D6F193B8C74E}"/>
              </a:ext>
            </a:extLst>
          </p:cNvPr>
          <p:cNvCxnSpPr>
            <a:cxnSpLocks/>
          </p:cNvCxnSpPr>
          <p:nvPr/>
        </p:nvCxnSpPr>
        <p:spPr>
          <a:xfrm rot="16200000" flipH="1">
            <a:off x="612793" y="133183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A635A6F-08B0-E2B4-2080-C8FD31360AFF}"/>
              </a:ext>
            </a:extLst>
          </p:cNvPr>
          <p:cNvSpPr txBox="1"/>
          <p:nvPr/>
        </p:nvSpPr>
        <p:spPr>
          <a:xfrm>
            <a:off x="1050476" y="5659277"/>
            <a:ext cx="10760524" cy="1200329"/>
          </a:xfrm>
          <a:prstGeom prst="rect">
            <a:avLst/>
          </a:prstGeom>
          <a:noFill/>
        </p:spPr>
        <p:txBody>
          <a:bodyPr wrap="square">
            <a:spAutoFit/>
          </a:bodyPr>
          <a:lstStyle/>
          <a:p>
            <a:r>
              <a:rPr lang="en-US" b="1" i="1" dirty="0">
                <a:solidFill>
                  <a:srgbClr val="494949"/>
                </a:solidFill>
                <a:latin typeface="Google Sans"/>
              </a:rPr>
              <a:t>Letture consigliate</a:t>
            </a: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SSRS e SSRDF Bandi di gara previsti nel campo dello sviluppo regionale nel 2024 e nel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Gara d'appalto pubblica per la ristrutturazione completa o la costruzione di nuove strutture ricettive turistiche</a:t>
            </a:r>
            <a:endParaRPr lang="en-US" dirty="0">
              <a:solidFill>
                <a:srgbClr val="00B0F0"/>
              </a:solidFill>
            </a:endParaRPr>
          </a:p>
          <a:p>
            <a:pPr fontAlgn="base"/>
            <a:endParaRPr lang="en-US" dirty="0">
              <a:solidFill>
                <a:srgbClr val="00B0F0"/>
              </a:solidFill>
            </a:endParaRPr>
          </a:p>
        </p:txBody>
      </p:sp>
      <p:pic>
        <p:nvPicPr>
          <p:cNvPr id="3" name="Picture 2">
            <a:extLst>
              <a:ext uri="{FF2B5EF4-FFF2-40B4-BE49-F238E27FC236}">
                <a16:creationId xmlns:a16="http://schemas.microsoft.com/office/drawing/2014/main" id="{B0C8009E-F76D-AF7C-2E7F-DD429DA040E0}"/>
              </a:ext>
            </a:extLst>
          </p:cNvPr>
          <p:cNvPicPr>
            <a:picLocks noChangeAspect="1"/>
          </p:cNvPicPr>
          <p:nvPr/>
        </p:nvPicPr>
        <p:blipFill>
          <a:blip r:embed="rId9"/>
          <a:stretch>
            <a:fillRect/>
          </a:stretch>
        </p:blipFill>
        <p:spPr>
          <a:xfrm>
            <a:off x="168951" y="5659277"/>
            <a:ext cx="850589" cy="846711"/>
          </a:xfrm>
          <a:prstGeom prst="rect">
            <a:avLst/>
          </a:prstGeom>
        </p:spPr>
      </p:pic>
      <p:pic>
        <p:nvPicPr>
          <p:cNvPr id="5" name="Picture 4" descr="A room with a table and chairs&#10;&#10;AI-generated content may be incorrect.">
            <a:extLst>
              <a:ext uri="{FF2B5EF4-FFF2-40B4-BE49-F238E27FC236}">
                <a16:creationId xmlns:a16="http://schemas.microsoft.com/office/drawing/2014/main" id="{DD7135E9-647B-A1BC-A7FA-33D97AF295BF}"/>
              </a:ext>
            </a:extLst>
          </p:cNvPr>
          <p:cNvPicPr>
            <a:picLocks noChangeAspect="1"/>
          </p:cNvPicPr>
          <p:nvPr/>
        </p:nvPicPr>
        <p:blipFill>
          <a:blip r:embed="rId10"/>
          <a:stretch>
            <a:fillRect/>
          </a:stretch>
        </p:blipFill>
        <p:spPr>
          <a:xfrm>
            <a:off x="477384" y="3126726"/>
            <a:ext cx="3495675" cy="2332983"/>
          </a:xfrm>
          <a:prstGeom prst="rect">
            <a:avLst/>
          </a:prstGeom>
        </p:spPr>
      </p:pic>
      <p:pic>
        <p:nvPicPr>
          <p:cNvPr id="8" name="Picture 7">
            <a:extLst>
              <a:ext uri="{FF2B5EF4-FFF2-40B4-BE49-F238E27FC236}">
                <a16:creationId xmlns:a16="http://schemas.microsoft.com/office/drawing/2014/main" id="{BFCF523D-9C51-AF63-67FA-927CFA8664F4}"/>
              </a:ext>
            </a:extLst>
          </p:cNvPr>
          <p:cNvPicPr>
            <a:picLocks noChangeAspect="1"/>
          </p:cNvPicPr>
          <p:nvPr/>
        </p:nvPicPr>
        <p:blipFill>
          <a:blip r:embed="rId11"/>
          <a:stretch>
            <a:fillRect/>
          </a:stretch>
        </p:blipFill>
        <p:spPr>
          <a:xfrm>
            <a:off x="3971659" y="3126726"/>
            <a:ext cx="3110644" cy="2332983"/>
          </a:xfrm>
          <a:prstGeom prst="rect">
            <a:avLst/>
          </a:prstGeom>
        </p:spPr>
      </p:pic>
      <p:pic>
        <p:nvPicPr>
          <p:cNvPr id="15" name="Picture 14" descr="A pink bicycle parked in front of a brick building&#10;&#10;AI-generated content may be incorrect.">
            <a:extLst>
              <a:ext uri="{FF2B5EF4-FFF2-40B4-BE49-F238E27FC236}">
                <a16:creationId xmlns:a16="http://schemas.microsoft.com/office/drawing/2014/main" id="{DBB55528-5710-AE36-328C-D6426142F7AA}"/>
              </a:ext>
            </a:extLst>
          </p:cNvPr>
          <p:cNvPicPr>
            <a:picLocks noChangeAspect="1"/>
          </p:cNvPicPr>
          <p:nvPr/>
        </p:nvPicPr>
        <p:blipFill>
          <a:blip r:embed="rId12"/>
          <a:stretch>
            <a:fillRect/>
          </a:stretch>
        </p:blipFill>
        <p:spPr>
          <a:xfrm>
            <a:off x="7081436" y="3127190"/>
            <a:ext cx="4168723" cy="2344907"/>
          </a:xfrm>
          <a:prstGeom prst="rect">
            <a:avLst/>
          </a:prstGeom>
        </p:spPr>
      </p:pic>
    </p:spTree>
    <p:extLst>
      <p:ext uri="{BB962C8B-B14F-4D97-AF65-F5344CB8AC3E}">
        <p14:creationId xmlns:p14="http://schemas.microsoft.com/office/powerpoint/2010/main" val="2774752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19695" y="1245371"/>
            <a:ext cx="10029648" cy="50506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45E2216-D3E6-52B9-6475-D69295249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2182533" y="1490202"/>
            <a:ext cx="903884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US" sz="2000" b="1" dirty="0">
                <a:solidFill>
                  <a:srgbClr val="494949"/>
                </a:solidFill>
              </a:rPr>
              <a:t>Il </a:t>
            </a:r>
            <a:r>
              <a:rPr lang="en-US" sz="2000" b="1" dirty="0">
                <a:solidFill>
                  <a:srgbClr val="494949"/>
                </a:solidFill>
                <a:hlinkClick r:id="rId5">
                  <a:extLst>
                    <a:ext uri="{A12FA001-AC4F-418D-AE19-62706E023703}">
                      <ahyp:hlinkClr xmlns:ahyp="http://schemas.microsoft.com/office/drawing/2018/hyperlinkcolor" val="tx"/>
                    </a:ext>
                  </a:extLst>
                </a:hlinkClick>
              </a:rPr>
              <a:t>Programma di sviluppo rurale (PRP) e CLLD </a:t>
            </a:r>
            <a:r>
              <a:rPr lang="en-US" sz="2000" dirty="0">
                <a:solidFill>
                  <a:srgbClr val="494949"/>
                </a:solidFill>
              </a:rPr>
              <a:t> è gestito dal Ministero dell'Agricoltura, delle Foreste e dell'Alimentazione (MKGP). Inoltre, il CLLD (Sviluppo locale di tipo partecipativo) è simile allo strumento precedente. Nelle zone rurali viene utilizzato un approccio dal basso verso l'alto per attuare progetti su piccola scala e incentrati sul territorio locale. Si tratta dell'attuazione nazionale slovena della Politica Agricola Comune (PAC) dell'UE a sostegno dello sviluppo rurale. È cofinanziato dal </a:t>
            </a:r>
            <a:r>
              <a:rPr lang="en-US" sz="2000" b="1" dirty="0">
                <a:solidFill>
                  <a:srgbClr val="494949"/>
                </a:solidFill>
              </a:rPr>
              <a:t>Fondo europeo agricolo per lo sviluppo rurale (FEASR)</a:t>
            </a:r>
            <a:r>
              <a:rPr lang="en-US" sz="2000" dirty="0">
                <a:solidFill>
                  <a:srgbClr val="494949"/>
                </a:solidFill>
              </a:rPr>
              <a:t>.</a:t>
            </a:r>
          </a:p>
          <a:p>
            <a:pPr marL="0" indent="0">
              <a:spcAft>
                <a:spcPts val="600"/>
              </a:spcAft>
            </a:pPr>
            <a:r>
              <a:rPr lang="en-US" sz="2000" b="1" dirty="0">
                <a:solidFill>
                  <a:srgbClr val="494949"/>
                </a:solidFill>
              </a:rPr>
              <a:t>Obiettivo principale: </a:t>
            </a:r>
            <a:r>
              <a:rPr lang="en-US" sz="2000" dirty="0" err="1">
                <a:solidFill>
                  <a:srgbClr val="494949"/>
                </a:solidFill>
              </a:rPr>
              <a:t>modernizzazione</a:t>
            </a:r>
            <a:r>
              <a:rPr lang="en-US" sz="2000" dirty="0">
                <a:solidFill>
                  <a:srgbClr val="494949"/>
                </a:solidFill>
              </a:rPr>
              <a:t> dell'agricoltura, gestione sostenibile del territorio, diversificazione dell'economia rurale, compresi </a:t>
            </a:r>
            <a:r>
              <a:rPr lang="en-US" sz="2000" b="1" dirty="0">
                <a:solidFill>
                  <a:srgbClr val="494949"/>
                </a:solidFill>
              </a:rPr>
              <a:t>il turismo agricolo e l'eco-alloggio</a:t>
            </a:r>
            <a:r>
              <a:rPr lang="en-US" sz="2000" dirty="0">
                <a:solidFill>
                  <a:srgbClr val="494949"/>
                </a:solidFill>
              </a:rPr>
              <a:t>. Adatto ad agricoltori, imprenditori rurali o comunità</a:t>
            </a:r>
            <a:r>
              <a:rPr lang="fr-FR" sz="2000" dirty="0">
                <a:solidFill>
                  <a:srgbClr val="494949"/>
                </a:solidFill>
              </a:rPr>
              <a:t>.</a:t>
            </a:r>
            <a:endParaRPr lang="en-US" sz="2000" dirty="0">
              <a:solidFill>
                <a:srgbClr val="494949"/>
              </a:solidFill>
            </a:endParaRPr>
          </a:p>
          <a:p>
            <a:pPr marL="0" indent="0">
              <a:spcAft>
                <a:spcPts val="600"/>
              </a:spcAft>
            </a:pPr>
            <a:r>
              <a:rPr lang="en-US" sz="2000" b="1" dirty="0">
                <a:solidFill>
                  <a:srgbClr val="494949"/>
                </a:solidFill>
              </a:rPr>
              <a:t>Finanziamento: </a:t>
            </a:r>
            <a:r>
              <a:rPr lang="en-US" sz="2000" dirty="0">
                <a:solidFill>
                  <a:srgbClr val="494949"/>
                </a:solidFill>
              </a:rPr>
              <a:t>il PRP prevede una </a:t>
            </a:r>
            <a:r>
              <a:rPr lang="en-US" sz="2000" b="1" dirty="0">
                <a:solidFill>
                  <a:srgbClr val="494949"/>
                </a:solidFill>
              </a:rPr>
              <a:t>misura</a:t>
            </a:r>
            <a:r>
              <a:rPr lang="en-US" sz="2000" dirty="0">
                <a:solidFill>
                  <a:srgbClr val="494949"/>
                </a:solidFill>
              </a:rPr>
              <a:t> specifica</a:t>
            </a:r>
            <a:r>
              <a:rPr lang="en-US" sz="2000" b="1" dirty="0">
                <a:solidFill>
                  <a:srgbClr val="494949"/>
                </a:solidFill>
              </a:rPr>
              <a:t> 6.4 </a:t>
            </a:r>
            <a:r>
              <a:rPr lang="en-US" sz="2000" dirty="0">
                <a:solidFill>
                  <a:srgbClr val="494949"/>
                </a:solidFill>
              </a:rPr>
              <a:t>(Sostegno agli investimenti in attività non agricole) che fornisce fondi agli agricoltori che convertono parte dei loro terreni in strutture ricettive turistiche su piccola scala (ad esempio, glamping pods, soggiorni agrituristici</a:t>
            </a:r>
            <a:r>
              <a:rPr lang="en-US" sz="1800" dirty="0">
                <a:solidFill>
                  <a:srgbClr val="494949"/>
                </a:solidFill>
              </a:rPr>
              <a:t>). </a:t>
            </a:r>
            <a:endParaRPr lang="en-US" sz="1800" b="1" dirty="0">
              <a:solidFill>
                <a:srgbClr val="494949"/>
              </a:solidFill>
            </a:endParaRPr>
          </a:p>
          <a:p>
            <a:pPr marL="104775" indent="0">
              <a:spcBef>
                <a:spcPts val="600"/>
              </a:spcBef>
            </a:pPr>
            <a:endParaRPr lang="en-US" sz="2000" dirty="0">
              <a:solidFill>
                <a:srgbClr val="494949"/>
              </a:solidFill>
            </a:endParaRPr>
          </a:p>
        </p:txBody>
      </p:sp>
      <p:sp>
        <p:nvSpPr>
          <p:cNvPr id="33" name="Freeform 28">
            <a:extLst>
              <a:ext uri="{FF2B5EF4-FFF2-40B4-BE49-F238E27FC236}">
                <a16:creationId xmlns:a16="http://schemas.microsoft.com/office/drawing/2014/main" id="{9448849E-1F30-8155-C8B9-189A4D839023}"/>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A74E075-CDA4-A737-8B4A-D165CADECE5E}"/>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Programma di sviluppo rurale (PSR) e CLLD </a:t>
            </a:r>
            <a:endParaRPr lang="en-US" sz="2800" dirty="0"/>
          </a:p>
        </p:txBody>
      </p:sp>
      <p:pic>
        <p:nvPicPr>
          <p:cNvPr id="32" name="Graphic 31" descr="Target with solid fill">
            <a:extLst>
              <a:ext uri="{FF2B5EF4-FFF2-40B4-BE49-F238E27FC236}">
                <a16:creationId xmlns:a16="http://schemas.microsoft.com/office/drawing/2014/main" id="{99666B27-B9E2-75F5-14B6-5D3BA47E0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7035" y="1343419"/>
            <a:ext cx="633914" cy="633914"/>
          </a:xfrm>
          <a:prstGeom prst="rect">
            <a:avLst/>
          </a:prstGeom>
        </p:spPr>
      </p:pic>
      <p:grpSp>
        <p:nvGrpSpPr>
          <p:cNvPr id="2" name="Group 1">
            <a:extLst>
              <a:ext uri="{FF2B5EF4-FFF2-40B4-BE49-F238E27FC236}">
                <a16:creationId xmlns:a16="http://schemas.microsoft.com/office/drawing/2014/main" id="{6909DD09-1FF9-AD7C-F932-862150B14F7F}"/>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238DDF64-C317-C247-E178-6BF612F30B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57ECDDA-9CC9-24CE-CCCB-09BE5A08C68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5" name="Connector: Elbow 4">
            <a:extLst>
              <a:ext uri="{FF2B5EF4-FFF2-40B4-BE49-F238E27FC236}">
                <a16:creationId xmlns:a16="http://schemas.microsoft.com/office/drawing/2014/main" id="{6E4A643F-CB80-DC75-32BB-B9A16503A128}"/>
              </a:ext>
            </a:extLst>
          </p:cNvPr>
          <p:cNvCxnSpPr>
            <a:cxnSpLocks/>
          </p:cNvCxnSpPr>
          <p:nvPr/>
        </p:nvCxnSpPr>
        <p:spPr>
          <a:xfrm rot="16200000" flipH="1">
            <a:off x="-245660" y="2055320"/>
            <a:ext cx="2495573" cy="69302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16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28865" y="371475"/>
            <a:ext cx="10029648" cy="21836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1915096" y="513429"/>
            <a:ext cx="903884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Finanziamenti PRP: </a:t>
            </a:r>
            <a:r>
              <a:rPr lang="en-US" sz="2000" dirty="0">
                <a:solidFill>
                  <a:srgbClr val="494949"/>
                </a:solidFill>
              </a:rPr>
              <a:t>le sovvenzioni possono arrivare fino a</a:t>
            </a:r>
            <a:r>
              <a:rPr lang="en-US" sz="2000" b="1" dirty="0">
                <a:solidFill>
                  <a:srgbClr val="494949"/>
                </a:solidFill>
              </a:rPr>
              <a:t> 70.000 </a:t>
            </a:r>
            <a:r>
              <a:rPr lang="en-US" sz="2000" dirty="0">
                <a:solidFill>
                  <a:srgbClr val="494949"/>
                </a:solidFill>
              </a:rPr>
              <a:t>euro con </a:t>
            </a:r>
            <a:r>
              <a:rPr lang="en-US" sz="2000" b="1" dirty="0">
                <a:solidFill>
                  <a:srgbClr val="494949"/>
                </a:solidFill>
              </a:rPr>
              <a:t>un cofinanziamento del 50%. </a:t>
            </a:r>
            <a:r>
              <a:rPr lang="en-US" sz="2000" dirty="0">
                <a:solidFill>
                  <a:srgbClr val="494949"/>
                </a:solidFill>
              </a:rPr>
              <a:t>Spesso accessibili tramite </a:t>
            </a:r>
            <a:r>
              <a:rPr lang="en-US" sz="2000" dirty="0" err="1">
                <a:solidFill>
                  <a:srgbClr val="494949"/>
                </a:solidFill>
              </a:rPr>
              <a:t>i centri</a:t>
            </a:r>
            <a:r>
              <a:rPr lang="en-US" sz="2000" dirty="0">
                <a:solidFill>
                  <a:srgbClr val="494949"/>
                </a:solidFill>
              </a:rPr>
              <a:t> di consulenza </a:t>
            </a:r>
            <a:r>
              <a:rPr lang="en-US" sz="2000" b="1" dirty="0">
                <a:solidFill>
                  <a:srgbClr val="494949"/>
                </a:solidFill>
              </a:rPr>
              <a:t>SPOT o KGZS</a:t>
            </a:r>
            <a:r>
              <a:rPr lang="en-US" sz="2000" dirty="0">
                <a:solidFill>
                  <a:srgbClr val="494949"/>
                </a:solidFill>
              </a:rPr>
              <a:t>. Informazioni al riguardo sono disponibili sul sito web del</a:t>
            </a:r>
            <a:r>
              <a:rPr lang="en-US" sz="2000" dirty="0">
                <a:solidFill>
                  <a:srgbClr val="494949"/>
                </a:solidFill>
                <a:hlinkClick r:id="rId3">
                  <a:extLst>
                    <a:ext uri="{A12FA001-AC4F-418D-AE19-62706E023703}">
                      <ahyp:hlinkClr xmlns:ahyp="http://schemas.microsoft.com/office/drawing/2018/hyperlinkcolor" val="tx"/>
                    </a:ext>
                  </a:extLst>
                </a:hlinkClick>
              </a:rPr>
              <a:t> Ministero </a:t>
            </a:r>
            <a:r>
              <a:rPr lang="en-US" sz="2000" dirty="0">
                <a:solidFill>
                  <a:srgbClr val="494949"/>
                </a:solidFill>
              </a:rPr>
              <a:t>dell'Agricoltura o tramite i gruppi di azione locale. I gruppi di azione locale (GAL) sloveni nell'ambito del CLLD potrebbero avere bandi che riguardano anche il turismo, la cultura e il patrimonio: controllate il GAL della vostra zona.</a:t>
            </a:r>
          </a:p>
          <a:p>
            <a:pPr marL="104775" indent="0">
              <a:spcBef>
                <a:spcPts val="600"/>
              </a:spcBef>
            </a:pPr>
            <a:endParaRPr lang="en-US" sz="2000" dirty="0">
              <a:solidFill>
                <a:srgbClr val="494949"/>
              </a:solidFill>
            </a:endParaRPr>
          </a:p>
        </p:txBody>
      </p:sp>
      <p:sp>
        <p:nvSpPr>
          <p:cNvPr id="6" name="Flowchart: Alternate Process 5">
            <a:extLst>
              <a:ext uri="{FF2B5EF4-FFF2-40B4-BE49-F238E27FC236}">
                <a16:creationId xmlns:a16="http://schemas.microsoft.com/office/drawing/2014/main" id="{422E8FAC-2522-571F-ADB3-F0208F896E81}"/>
              </a:ext>
            </a:extLst>
          </p:cNvPr>
          <p:cNvSpPr/>
          <p:nvPr/>
        </p:nvSpPr>
        <p:spPr>
          <a:xfrm>
            <a:off x="1428865" y="2706583"/>
            <a:ext cx="10029648" cy="391112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sz="2200" dirty="0">
              <a:solidFill>
                <a:srgbClr val="494949"/>
              </a:solidFill>
            </a:endParaRPr>
          </a:p>
        </p:txBody>
      </p:sp>
      <p:pic>
        <p:nvPicPr>
          <p:cNvPr id="13" name="Graphic 12" descr="Postit Notes with solid fill">
            <a:extLst>
              <a:ext uri="{FF2B5EF4-FFF2-40B4-BE49-F238E27FC236}">
                <a16:creationId xmlns:a16="http://schemas.microsoft.com/office/drawing/2014/main" id="{53EB9832-DF2A-25E2-38F4-AF0F7DE97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8841" y="2907294"/>
            <a:ext cx="914400" cy="914400"/>
          </a:xfrm>
          <a:prstGeom prst="rect">
            <a:avLst/>
          </a:prstGeom>
        </p:spPr>
      </p:pic>
      <p:sp>
        <p:nvSpPr>
          <p:cNvPr id="14" name="TextBox 13">
            <a:extLst>
              <a:ext uri="{FF2B5EF4-FFF2-40B4-BE49-F238E27FC236}">
                <a16:creationId xmlns:a16="http://schemas.microsoft.com/office/drawing/2014/main" id="{EF1E7EB6-A6DA-DEB1-D574-E46DF29162AA}"/>
              </a:ext>
            </a:extLst>
          </p:cNvPr>
          <p:cNvSpPr txBox="1"/>
          <p:nvPr/>
        </p:nvSpPr>
        <p:spPr>
          <a:xfrm>
            <a:off x="2406793" y="2853246"/>
            <a:ext cx="8898566" cy="3708708"/>
          </a:xfrm>
          <a:prstGeom prst="rect">
            <a:avLst/>
          </a:prstGeom>
          <a:noFill/>
        </p:spPr>
        <p:txBody>
          <a:bodyPr wrap="square" rtlCol="0">
            <a:spAutoFit/>
          </a:bodyPr>
          <a:lstStyle/>
          <a:p>
            <a:pPr>
              <a:spcAft>
                <a:spcPts val="600"/>
              </a:spcAft>
            </a:pPr>
            <a:r>
              <a:rPr lang="en-US" sz="2000" b="1" dirty="0">
                <a:solidFill>
                  <a:srgbClr val="E96751"/>
                </a:solidFill>
              </a:rPr>
              <a:t>Nota di chiarimento: </a:t>
            </a:r>
            <a:r>
              <a:rPr lang="en-US" sz="2000" dirty="0">
                <a:solidFill>
                  <a:srgbClr val="494949"/>
                </a:solidFill>
              </a:rPr>
              <a:t>il PRP è più </a:t>
            </a:r>
            <a:r>
              <a:rPr lang="en-US" sz="2000" b="1" dirty="0">
                <a:solidFill>
                  <a:srgbClr val="494949"/>
                </a:solidFill>
              </a:rPr>
              <a:t>top-down</a:t>
            </a:r>
            <a:r>
              <a:rPr lang="en-US" sz="2000" dirty="0">
                <a:solidFill>
                  <a:srgbClr val="494949"/>
                </a:solidFill>
              </a:rPr>
              <a:t>, strategico e di portata nazionale. </a:t>
            </a:r>
            <a:r>
              <a:rPr lang="en-US" sz="2000" b="1" dirty="0">
                <a:solidFill>
                  <a:srgbClr val="494949"/>
                </a:solidFill>
              </a:rPr>
              <a:t>Il CLLD </a:t>
            </a:r>
            <a:r>
              <a:rPr lang="en-US" sz="2000" dirty="0">
                <a:solidFill>
                  <a:srgbClr val="494949"/>
                </a:solidFill>
              </a:rPr>
              <a:t>è </a:t>
            </a:r>
            <a:r>
              <a:rPr lang="en-US" sz="2000" b="1" dirty="0">
                <a:solidFill>
                  <a:srgbClr val="494949"/>
                </a:solidFill>
              </a:rPr>
              <a:t>un'iniziativa bottom-up, guidata dalla comunità e incentrata sui progetti</a:t>
            </a:r>
            <a:r>
              <a:rPr lang="en-US" sz="2000" dirty="0">
                <a:solidFill>
                  <a:srgbClr val="494949"/>
                </a:solidFill>
              </a:rPr>
              <a:t>.</a:t>
            </a:r>
          </a:p>
          <a:p>
            <a:pPr marL="342900" indent="-342900">
              <a:spcAft>
                <a:spcPts val="600"/>
              </a:spcAft>
              <a:buFont typeface="Arial" panose="020B0604020202020204" pitchFamily="34" charset="0"/>
              <a:buChar char="•"/>
            </a:pPr>
            <a:r>
              <a:rPr lang="en-IE" sz="2000" b="1" dirty="0">
                <a:solidFill>
                  <a:srgbClr val="494949"/>
                </a:solidFill>
              </a:rPr>
              <a:t>Il Programma di sviluppo rurale </a:t>
            </a:r>
            <a:r>
              <a:rPr lang="en-US" sz="2000" b="1" dirty="0">
                <a:solidFill>
                  <a:srgbClr val="494949"/>
                </a:solidFill>
              </a:rPr>
              <a:t>PRP </a:t>
            </a:r>
            <a:r>
              <a:rPr lang="en-IE" sz="2000" dirty="0">
                <a:solidFill>
                  <a:srgbClr val="494949"/>
                </a:solidFill>
              </a:rPr>
              <a:t>(Program </a:t>
            </a:r>
            <a:r>
              <a:rPr lang="en-IE" sz="2000" dirty="0" err="1">
                <a:solidFill>
                  <a:srgbClr val="494949"/>
                </a:solidFill>
              </a:rPr>
              <a:t>razvoja podeželja</a:t>
            </a:r>
            <a:r>
              <a:rPr lang="en-IE" sz="2000" dirty="0">
                <a:solidFill>
                  <a:srgbClr val="494949"/>
                </a:solidFill>
              </a:rPr>
              <a:t>) </a:t>
            </a:r>
            <a:r>
              <a:rPr lang="en-US" sz="2000" b="1" dirty="0">
                <a:solidFill>
                  <a:srgbClr val="494949"/>
                </a:solidFill>
              </a:rPr>
              <a:t>(Misura 6.4) </a:t>
            </a:r>
            <a:r>
              <a:rPr lang="en-IE" sz="2000" dirty="0">
                <a:solidFill>
                  <a:srgbClr val="494949"/>
                </a:solidFill>
              </a:rPr>
              <a:t>è gestito dal Ministero dell'Agricoltura. Fino a</a:t>
            </a:r>
            <a:r>
              <a:rPr lang="en-IE" sz="2000" b="1" dirty="0">
                <a:solidFill>
                  <a:srgbClr val="494949"/>
                </a:solidFill>
              </a:rPr>
              <a:t> 70.000 euro (50%) a sostegno di agricoltori</a:t>
            </a:r>
            <a:r>
              <a:rPr lang="en-IE" sz="2000" dirty="0">
                <a:solidFill>
                  <a:srgbClr val="494949"/>
                </a:solidFill>
              </a:rPr>
              <a:t>, </a:t>
            </a:r>
            <a:r>
              <a:rPr lang="en-US" sz="2000" dirty="0">
                <a:solidFill>
                  <a:srgbClr val="494949"/>
                </a:solidFill>
              </a:rPr>
              <a:t>agriturismi, B&amp;B rurali, glamping</a:t>
            </a:r>
          </a:p>
          <a:p>
            <a:pPr marL="342900" indent="-342900">
              <a:spcAft>
                <a:spcPts val="600"/>
              </a:spcAft>
              <a:buFont typeface="Arial" panose="020B0604020202020204" pitchFamily="34" charset="0"/>
              <a:buChar char="•"/>
            </a:pPr>
            <a:r>
              <a:rPr lang="en-US" sz="2000" b="1" dirty="0">
                <a:solidFill>
                  <a:srgbClr val="494949"/>
                </a:solidFill>
              </a:rPr>
              <a:t>Il CLLD fa parte del PRP </a:t>
            </a:r>
            <a:r>
              <a:rPr lang="en-US" sz="2000" dirty="0">
                <a:solidFill>
                  <a:srgbClr val="494949"/>
                </a:solidFill>
              </a:rPr>
              <a:t>e LEADER/CLLD è </a:t>
            </a:r>
            <a:r>
              <a:rPr lang="en-US" sz="2000" b="1" dirty="0">
                <a:solidFill>
                  <a:srgbClr val="494949"/>
                </a:solidFill>
              </a:rPr>
              <a:t>un sottoprogramma del </a:t>
            </a:r>
            <a:r>
              <a:rPr lang="en-US" sz="2000" b="1" dirty="0" err="1">
                <a:solidFill>
                  <a:srgbClr val="494949"/>
                </a:solidFill>
              </a:rPr>
              <a:t>Programma</a:t>
            </a:r>
            <a:r>
              <a:rPr lang="en-US" sz="2000" b="1" dirty="0">
                <a:solidFill>
                  <a:srgbClr val="494949"/>
                </a:solidFill>
              </a:rPr>
              <a:t> di sviluppo rurale (PRP)</a:t>
            </a:r>
            <a:r>
              <a:rPr lang="en-US" sz="2000" dirty="0">
                <a:solidFill>
                  <a:srgbClr val="494949"/>
                </a:solidFill>
              </a:rPr>
              <a:t>. CLLD/LEADER è </a:t>
            </a:r>
            <a:r>
              <a:rPr lang="en-IE" sz="2000" dirty="0">
                <a:solidFill>
                  <a:srgbClr val="494949"/>
                </a:solidFill>
              </a:rPr>
              <a:t>un gruppo di azione locale (LAS) per </a:t>
            </a:r>
            <a:r>
              <a:rPr lang="en-IE" sz="2000" b="1" dirty="0">
                <a:solidFill>
                  <a:srgbClr val="494949"/>
                </a:solidFill>
              </a:rPr>
              <a:t>lo sviluppo locale</a:t>
            </a:r>
            <a:r>
              <a:rPr lang="en-IE" sz="2000" dirty="0">
                <a:solidFill>
                  <a:srgbClr val="494949"/>
                </a:solidFill>
              </a:rPr>
              <a:t>. Da</a:t>
            </a:r>
            <a:r>
              <a:rPr lang="en-US" sz="2000" dirty="0">
                <a:solidFill>
                  <a:srgbClr val="494949"/>
                </a:solidFill>
              </a:rPr>
              <a:t> 10.000 a 50.000 euro (fino all'80%) per la ristrutturazione del turismo nei villaggi, delle cooperative e dei sentieri locali. Adatto a </a:t>
            </a:r>
            <a:r>
              <a:rPr lang="en-IE" sz="2000" dirty="0">
                <a:solidFill>
                  <a:srgbClr val="494949"/>
                </a:solidFill>
              </a:rPr>
              <a:t>ONG, piccole imprese e comunità.</a:t>
            </a:r>
            <a:endParaRPr lang="en-US" sz="2000" dirty="0">
              <a:solidFill>
                <a:srgbClr val="494949"/>
              </a:solidFill>
            </a:endParaRPr>
          </a:p>
          <a:p>
            <a:endParaRPr lang="en-IE" sz="2000" dirty="0"/>
          </a:p>
        </p:txBody>
      </p:sp>
      <p:cxnSp>
        <p:nvCxnSpPr>
          <p:cNvPr id="2" name="Straight Connector 1">
            <a:extLst>
              <a:ext uri="{FF2B5EF4-FFF2-40B4-BE49-F238E27FC236}">
                <a16:creationId xmlns:a16="http://schemas.microsoft.com/office/drawing/2014/main" id="{45AE7D20-6E6D-DC55-7341-477801931F25}"/>
              </a:ext>
            </a:extLst>
          </p:cNvPr>
          <p:cNvCxnSpPr>
            <a:cxnSpLocks/>
          </p:cNvCxnSpPr>
          <p:nvPr/>
        </p:nvCxnSpPr>
        <p:spPr>
          <a:xfrm flipV="1">
            <a:off x="1135546" y="341137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5A5CC792-71DA-933A-758F-6A59AF55C3B3}"/>
              </a:ext>
            </a:extLst>
          </p:cNvPr>
          <p:cNvCxnSpPr>
            <a:cxnSpLocks/>
          </p:cNvCxnSpPr>
          <p:nvPr/>
        </p:nvCxnSpPr>
        <p:spPr>
          <a:xfrm rot="16200000" flipV="1">
            <a:off x="-739639" y="155381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D365E7-DAF2-0349-FCB3-CBE08D381111}"/>
              </a:ext>
            </a:extLst>
          </p:cNvPr>
          <p:cNvCxnSpPr>
            <a:cxnSpLocks/>
          </p:cNvCxnSpPr>
          <p:nvPr/>
        </p:nvCxnSpPr>
        <p:spPr>
          <a:xfrm>
            <a:off x="836692" y="1703632"/>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96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2F33-ECC3-129C-33FD-673D8C3E7BA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9B46FC7B-0FA7-126F-4F00-B334BBE05006}"/>
              </a:ext>
            </a:extLst>
          </p:cNvPr>
          <p:cNvSpPr/>
          <p:nvPr/>
        </p:nvSpPr>
        <p:spPr>
          <a:xfrm>
            <a:off x="1539330" y="1308876"/>
            <a:ext cx="9910693" cy="284499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19E4D3B-3287-3782-EE67-712C735B5943}"/>
              </a:ext>
            </a:extLst>
          </p:cNvPr>
          <p:cNvSpPr txBox="1">
            <a:spLocks/>
          </p:cNvSpPr>
          <p:nvPr/>
        </p:nvSpPr>
        <p:spPr>
          <a:xfrm>
            <a:off x="2188240" y="137496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US" sz="2000" b="1" dirty="0">
                <a:solidFill>
                  <a:srgbClr val="494949"/>
                </a:solidFill>
                <a:hlinkClick r:id="rId3">
                  <a:extLst>
                    <a:ext uri="{A12FA001-AC4F-418D-AE19-62706E023703}">
                      <ahyp:hlinkClr xmlns:ahyp="http://schemas.microsoft.com/office/drawing/2018/hyperlinkcolor" val="tx"/>
                    </a:ext>
                  </a:extLst>
                </a:hlinkClick>
              </a:rPr>
              <a:t>LEADER (CLLD) </a:t>
            </a:r>
            <a:r>
              <a:rPr lang="en-US" sz="2000" dirty="0">
                <a:solidFill>
                  <a:srgbClr val="494949"/>
                </a:solidFill>
              </a:rPr>
              <a:t>è noto come Sviluppo locale di tipo partecipativo (CLLD) e viene attuato attraverso i Gruppi di azione locale (GAL). I GAL coprono varie zone rurali. Sostiene lo sviluppo locale e rurale, nonché le iniziative guidate dalla comunità. </a:t>
            </a:r>
          </a:p>
          <a:p>
            <a:pPr marL="0" indent="0">
              <a:spcAft>
                <a:spcPts val="600"/>
              </a:spcAft>
            </a:pPr>
            <a:r>
              <a:rPr lang="en-US" sz="2000" dirty="0">
                <a:solidFill>
                  <a:srgbClr val="494949"/>
                </a:solidFill>
              </a:rPr>
              <a:t>Si tratta </a:t>
            </a:r>
            <a:r>
              <a:rPr lang="en-US" sz="2000" b="1" dirty="0">
                <a:solidFill>
                  <a:srgbClr val="494949"/>
                </a:solidFill>
              </a:rPr>
              <a:t>di</a:t>
            </a:r>
            <a:r>
              <a:rPr lang="en-US" sz="2000" dirty="0">
                <a:solidFill>
                  <a:srgbClr val="494949"/>
                </a:solidFill>
              </a:rPr>
              <a:t> un </a:t>
            </a:r>
            <a:r>
              <a:rPr lang="en-US" sz="2000" b="1" dirty="0">
                <a:solidFill>
                  <a:srgbClr val="494949"/>
                </a:solidFill>
              </a:rPr>
              <a:t>sottoprogramma del </a:t>
            </a:r>
            <a:r>
              <a:rPr lang="en-US" sz="2000" b="1" dirty="0" err="1">
                <a:solidFill>
                  <a:srgbClr val="494949"/>
                </a:solidFill>
              </a:rPr>
              <a:t>Programma</a:t>
            </a:r>
            <a:r>
              <a:rPr lang="en-US" sz="2000" b="1" dirty="0">
                <a:solidFill>
                  <a:srgbClr val="494949"/>
                </a:solidFill>
              </a:rPr>
              <a:t> di sviluppo rurale (PRP)</a:t>
            </a:r>
            <a:r>
              <a:rPr lang="en-US" sz="2000" dirty="0">
                <a:solidFill>
                  <a:srgbClr val="494949"/>
                </a:solidFill>
              </a:rPr>
              <a:t>. In Slovenia, LEADER finanzia progetti nel settore agricolo e turistico. Cercate temi turistici adeguati. I progetti possono ricevere sovvenzioni che vanno da</a:t>
            </a:r>
            <a:r>
              <a:rPr lang="en-US" sz="2000" b="1" dirty="0">
                <a:solidFill>
                  <a:srgbClr val="494949"/>
                </a:solidFill>
              </a:rPr>
              <a:t> 5.000 a 200.000 euro, </a:t>
            </a:r>
            <a:r>
              <a:rPr lang="en-US" sz="2000" dirty="0">
                <a:solidFill>
                  <a:srgbClr val="494949"/>
                </a:solidFill>
              </a:rPr>
              <a:t>con tassi di cofinanziamento fino al</a:t>
            </a:r>
            <a:r>
              <a:rPr lang="en-US" sz="2000" b="1" dirty="0">
                <a:solidFill>
                  <a:srgbClr val="494949"/>
                </a:solidFill>
              </a:rPr>
              <a:t> 75%.</a:t>
            </a:r>
          </a:p>
        </p:txBody>
      </p:sp>
      <p:pic>
        <p:nvPicPr>
          <p:cNvPr id="3" name="Graphic 2" descr="Signature with solid fill">
            <a:extLst>
              <a:ext uri="{FF2B5EF4-FFF2-40B4-BE49-F238E27FC236}">
                <a16:creationId xmlns:a16="http://schemas.microsoft.com/office/drawing/2014/main" id="{EB558DC5-FA16-B74B-B8C0-270228EDAE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6985ED41-F3CF-821F-1FD9-7F1B389D9D31}"/>
              </a:ext>
            </a:extLst>
          </p:cNvPr>
          <p:cNvSpPr/>
          <p:nvPr/>
        </p:nvSpPr>
        <p:spPr>
          <a:xfrm>
            <a:off x="-15513" y="109727"/>
            <a:ext cx="8073663" cy="110719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1221D9B6-B7EF-2D7F-19B0-A5FAA4B18017}"/>
              </a:ext>
            </a:extLst>
          </p:cNvPr>
          <p:cNvSpPr txBox="1">
            <a:spLocks/>
          </p:cNvSpPr>
          <p:nvPr/>
        </p:nvSpPr>
        <p:spPr>
          <a:xfrm>
            <a:off x="411595" y="330032"/>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3200" b="1" dirty="0"/>
              <a:t>LEADER/CLLD – Sviluppo locale di tipo partecipativo</a:t>
            </a:r>
            <a:endParaRPr lang="en-IE" sz="2800" dirty="0"/>
          </a:p>
        </p:txBody>
      </p:sp>
      <p:sp>
        <p:nvSpPr>
          <p:cNvPr id="16" name="Flowchart: Alternate Process 15">
            <a:extLst>
              <a:ext uri="{FF2B5EF4-FFF2-40B4-BE49-F238E27FC236}">
                <a16:creationId xmlns:a16="http://schemas.microsoft.com/office/drawing/2014/main" id="{16BAE079-309B-4706-B773-1A79C554F646}"/>
              </a:ext>
            </a:extLst>
          </p:cNvPr>
          <p:cNvSpPr/>
          <p:nvPr/>
        </p:nvSpPr>
        <p:spPr>
          <a:xfrm>
            <a:off x="1439207" y="4300734"/>
            <a:ext cx="10046406" cy="15310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364268CE-4D86-815E-9E81-742240E99F7F}"/>
              </a:ext>
            </a:extLst>
          </p:cNvPr>
          <p:cNvSpPr txBox="1">
            <a:spLocks/>
          </p:cNvSpPr>
          <p:nvPr/>
        </p:nvSpPr>
        <p:spPr>
          <a:xfrm>
            <a:off x="2344050" y="430950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000" b="1" dirty="0">
                <a:solidFill>
                  <a:srgbClr val="EC7C69"/>
                </a:solidFill>
              </a:rPr>
              <a:t>Esempio </a:t>
            </a:r>
            <a:r>
              <a:rPr lang="en-US" sz="2000" dirty="0">
                <a:solidFill>
                  <a:srgbClr val="494949"/>
                </a:solidFill>
              </a:rPr>
              <a:t>Una cooperativa in un piccolo villaggio potrebbe ottenere il sostegno del CLLD per restaurare vecchi fienili e trasformarli in camere per gli ospiti ecologiche, in combinazione con il turismo enogastronomico locale.</a:t>
            </a:r>
          </a:p>
          <a:p>
            <a:pPr marL="0" indent="0">
              <a:spcAft>
                <a:spcPts val="600"/>
              </a:spcAft>
            </a:pPr>
            <a:r>
              <a:rPr lang="en-US" sz="2000" b="1" dirty="0">
                <a:solidFill>
                  <a:srgbClr val="494949"/>
                </a:solidFill>
              </a:rPr>
              <a:t>Suggerimento: </a:t>
            </a:r>
            <a:r>
              <a:rPr lang="en-US" sz="2000" dirty="0">
                <a:solidFill>
                  <a:srgbClr val="494949"/>
                </a:solidFill>
              </a:rPr>
              <a:t>contattate il vostro coordinatore LAS regionale, che potrà informarvi sull'apertura di un bando e fornirvi indicazioni sulla procedura di candidatura.</a:t>
            </a:r>
          </a:p>
          <a:p>
            <a:pPr marL="0" indent="0">
              <a:spcAft>
                <a:spcPts val="600"/>
              </a:spcAft>
            </a:pPr>
            <a:endParaRPr lang="en-US" sz="2000" dirty="0">
              <a:solidFill>
                <a:srgbClr val="494949"/>
              </a:solidFill>
            </a:endParaRPr>
          </a:p>
        </p:txBody>
      </p:sp>
      <p:pic>
        <p:nvPicPr>
          <p:cNvPr id="20" name="Graphic 19" descr="Excellent with solid fill">
            <a:extLst>
              <a:ext uri="{FF2B5EF4-FFF2-40B4-BE49-F238E27FC236}">
                <a16:creationId xmlns:a16="http://schemas.microsoft.com/office/drawing/2014/main" id="{00B1F639-6D2A-DE87-26B1-E880440D76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059" y="4425965"/>
            <a:ext cx="749373" cy="749373"/>
          </a:xfrm>
          <a:prstGeom prst="rect">
            <a:avLst/>
          </a:prstGeom>
        </p:spPr>
      </p:pic>
      <p:pic>
        <p:nvPicPr>
          <p:cNvPr id="2" name="Picture 1">
            <a:extLst>
              <a:ext uri="{FF2B5EF4-FFF2-40B4-BE49-F238E27FC236}">
                <a16:creationId xmlns:a16="http://schemas.microsoft.com/office/drawing/2014/main" id="{92AFAEE1-0F2D-3096-EFFC-5914B3811FA8}"/>
              </a:ext>
            </a:extLst>
          </p:cNvPr>
          <p:cNvPicPr>
            <a:picLocks noChangeAspect="1"/>
          </p:cNvPicPr>
          <p:nvPr/>
        </p:nvPicPr>
        <p:blipFill>
          <a:blip r:embed="rId8"/>
          <a:stretch>
            <a:fillRect/>
          </a:stretch>
        </p:blipFill>
        <p:spPr>
          <a:xfrm>
            <a:off x="8318351" y="55563"/>
            <a:ext cx="2800741" cy="1448002"/>
          </a:xfrm>
          <a:prstGeom prst="rect">
            <a:avLst/>
          </a:prstGeom>
        </p:spPr>
      </p:pic>
      <p:pic>
        <p:nvPicPr>
          <p:cNvPr id="4" name="Graphic 3" descr="Target with solid fill">
            <a:extLst>
              <a:ext uri="{FF2B5EF4-FFF2-40B4-BE49-F238E27FC236}">
                <a16:creationId xmlns:a16="http://schemas.microsoft.com/office/drawing/2014/main" id="{C870937E-FFEE-CE68-28DF-89B127762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7059" y="1382807"/>
            <a:ext cx="633914" cy="633914"/>
          </a:xfrm>
          <a:prstGeom prst="rect">
            <a:avLst/>
          </a:prstGeom>
        </p:spPr>
      </p:pic>
      <p:sp>
        <p:nvSpPr>
          <p:cNvPr id="8" name="TextBox 7">
            <a:extLst>
              <a:ext uri="{FF2B5EF4-FFF2-40B4-BE49-F238E27FC236}">
                <a16:creationId xmlns:a16="http://schemas.microsoft.com/office/drawing/2014/main" id="{19D400C2-D571-B5B8-A786-BDFAFBF189B5}"/>
              </a:ext>
            </a:extLst>
          </p:cNvPr>
          <p:cNvSpPr txBox="1"/>
          <p:nvPr/>
        </p:nvSpPr>
        <p:spPr>
          <a:xfrm>
            <a:off x="1154809" y="5989359"/>
            <a:ext cx="7006567" cy="1077218"/>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0D9390"/>
                </a:solidFill>
                <a:hlinkClick r:id="rId11">
                  <a:extLst>
                    <a:ext uri="{A12FA001-AC4F-418D-AE19-62706E023703}">
                      <ahyp:hlinkClr xmlns:ahyp="http://schemas.microsoft.com/office/drawing/2018/hyperlinkcolor" val="tx"/>
                    </a:ext>
                  </a:extLst>
                </a:hlinkClick>
              </a:rPr>
              <a:t>Sviluppo locale guidato dalla comunità semplificato in Slovenia</a:t>
            </a:r>
            <a:endParaRPr lang="en-US" sz="1600" dirty="0">
              <a:solidFill>
                <a:srgbClr val="0D9390"/>
              </a:solidFill>
            </a:endParaRPr>
          </a:p>
          <a:p>
            <a:pPr marL="285750" indent="-285750">
              <a:buFont typeface="Arial" panose="020B0604020202020204" pitchFamily="34" charset="0"/>
              <a:buChar char="•"/>
            </a:pPr>
            <a:r>
              <a:rPr lang="en-US" sz="1600" dirty="0">
                <a:solidFill>
                  <a:srgbClr val="0D9390"/>
                </a:solidFill>
                <a:hlinkClick r:id="rId12">
                  <a:extLst>
                    <a:ext uri="{A12FA001-AC4F-418D-AE19-62706E023703}">
                      <ahyp:hlinkClr xmlns:ahyp="http://schemas.microsoft.com/office/drawing/2018/hyperlinkcolor" val="tx"/>
                    </a:ext>
                  </a:extLst>
                </a:hlinkClick>
              </a:rPr>
              <a:t>ELARD – </a:t>
            </a:r>
            <a:r>
              <a:rPr lang="en-US" sz="1400" dirty="0">
                <a:solidFill>
                  <a:srgbClr val="0D9390"/>
                </a:solidFill>
                <a:hlinkClick r:id="rId12">
                  <a:extLst>
                    <a:ext uri="{A12FA001-AC4F-418D-AE19-62706E023703}">
                      <ahyp:hlinkClr xmlns:ahyp="http://schemas.microsoft.com/office/drawing/2018/hyperlinkcolor" val="tx"/>
                    </a:ext>
                  </a:extLst>
                </a:hlinkClick>
              </a:rPr>
              <a:t>Associazione</a:t>
            </a:r>
            <a:r>
              <a:rPr lang="en-US" sz="1600" dirty="0">
                <a:solidFill>
                  <a:srgbClr val="0D9390"/>
                </a:solidFill>
                <a:hlinkClick r:id="rId12">
                  <a:extLst>
                    <a:ext uri="{A12FA001-AC4F-418D-AE19-62706E023703}">
                      <ahyp:hlinkClr xmlns:ahyp="http://schemas.microsoft.com/office/drawing/2018/hyperlinkcolor" val="tx"/>
                    </a:ext>
                  </a:extLst>
                </a:hlinkClick>
              </a:rPr>
              <a:t> europea LEADER per lo sviluppo rurale</a:t>
            </a:r>
            <a:endParaRPr lang="en-US" sz="1600" dirty="0">
              <a:solidFill>
                <a:srgbClr val="0D9390"/>
              </a:solidFill>
            </a:endParaRPr>
          </a:p>
          <a:p>
            <a:pPr marL="285750" indent="-285750">
              <a:buFont typeface="Arial" panose="020B0604020202020204" pitchFamily="34" charset="0"/>
              <a:buChar char="•"/>
            </a:pPr>
            <a:r>
              <a:rPr lang="en-US" sz="1600" dirty="0">
                <a:solidFill>
                  <a:srgbClr val="0D9390"/>
                </a:solidFill>
                <a:hlinkClick r:id="rId13">
                  <a:extLst>
                    <a:ext uri="{A12FA001-AC4F-418D-AE19-62706E023703}">
                      <ahyp:hlinkClr xmlns:ahyp="http://schemas.microsoft.com/office/drawing/2018/hyperlinkcolor" val="tx"/>
                    </a:ext>
                  </a:extLst>
                </a:hlinkClick>
              </a:rPr>
              <a:t>Scopri i GAL LEADER attivi in Slovenia</a:t>
            </a:r>
            <a:endParaRPr lang="en-US" sz="1600" dirty="0">
              <a:solidFill>
                <a:srgbClr val="0D9390"/>
              </a:solidFill>
            </a:endParaRPr>
          </a:p>
          <a:p>
            <a:pPr marL="285750" indent="-285750">
              <a:buFont typeface="Arial" panose="020B0604020202020204" pitchFamily="34" charset="0"/>
              <a:buChar char="•"/>
            </a:pPr>
            <a:endParaRPr lang="en-US" sz="1600" dirty="0">
              <a:solidFill>
                <a:srgbClr val="0D9390"/>
              </a:solidFill>
            </a:endParaRPr>
          </a:p>
        </p:txBody>
      </p:sp>
      <p:pic>
        <p:nvPicPr>
          <p:cNvPr id="5" name="Picture 4">
            <a:extLst>
              <a:ext uri="{FF2B5EF4-FFF2-40B4-BE49-F238E27FC236}">
                <a16:creationId xmlns:a16="http://schemas.microsoft.com/office/drawing/2014/main" id="{84FF0E8C-1B5A-0245-BCE1-FE23E4C90CDB}"/>
              </a:ext>
            </a:extLst>
          </p:cNvPr>
          <p:cNvPicPr>
            <a:picLocks noChangeAspect="1"/>
          </p:cNvPicPr>
          <p:nvPr/>
        </p:nvPicPr>
        <p:blipFill>
          <a:blip r:embed="rId14"/>
          <a:stretch>
            <a:fillRect/>
          </a:stretch>
        </p:blipFill>
        <p:spPr>
          <a:xfrm>
            <a:off x="220296" y="5864598"/>
            <a:ext cx="850589" cy="846711"/>
          </a:xfrm>
          <a:prstGeom prst="rect">
            <a:avLst/>
          </a:prstGeom>
        </p:spPr>
      </p:pic>
      <p:cxnSp>
        <p:nvCxnSpPr>
          <p:cNvPr id="10" name="Straight Connector 9">
            <a:extLst>
              <a:ext uri="{FF2B5EF4-FFF2-40B4-BE49-F238E27FC236}">
                <a16:creationId xmlns:a16="http://schemas.microsoft.com/office/drawing/2014/main" id="{EF3EF51F-3D4B-CE30-ADA3-5B590230843F}"/>
              </a:ext>
            </a:extLst>
          </p:cNvPr>
          <p:cNvCxnSpPr>
            <a:cxnSpLocks/>
          </p:cNvCxnSpPr>
          <p:nvPr/>
        </p:nvCxnSpPr>
        <p:spPr>
          <a:xfrm flipV="1">
            <a:off x="1154810" y="461725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AA0C16AD-0A05-F873-0F45-7A0542C461A2}"/>
              </a:ext>
            </a:extLst>
          </p:cNvPr>
          <p:cNvCxnSpPr>
            <a:cxnSpLocks/>
          </p:cNvCxnSpPr>
          <p:nvPr/>
        </p:nvCxnSpPr>
        <p:spPr>
          <a:xfrm rot="16200000" flipV="1">
            <a:off x="-720375" y="275969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1514A6-7068-F46F-E54E-63B2806D104A}"/>
              </a:ext>
            </a:extLst>
          </p:cNvPr>
          <p:cNvCxnSpPr>
            <a:cxnSpLocks/>
          </p:cNvCxnSpPr>
          <p:nvPr/>
        </p:nvCxnSpPr>
        <p:spPr>
          <a:xfrm>
            <a:off x="855956" y="2909512"/>
            <a:ext cx="7117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17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18711" y="1784802"/>
            <a:ext cx="10154578" cy="47017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968096"/>
            <a:ext cx="907059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IE" sz="2000" b="1" dirty="0">
                <a:solidFill>
                  <a:srgbClr val="494949"/>
                </a:solidFill>
                <a:hlinkClick r:id="rId5">
                  <a:extLst>
                    <a:ext uri="{A12FA001-AC4F-418D-AE19-62706E023703}">
                      <ahyp:hlinkClr xmlns:ahyp="http://schemas.microsoft.com/office/drawing/2018/hyperlinkcolor" val="tx"/>
                    </a:ext>
                  </a:extLst>
                </a:hlinkClick>
              </a:rPr>
              <a:t>SID Bank </a:t>
            </a:r>
            <a:r>
              <a:rPr lang="en-IE" sz="2000" b="1" dirty="0">
                <a:solidFill>
                  <a:srgbClr val="494949"/>
                </a:solidFill>
              </a:rPr>
              <a:t>(</a:t>
            </a:r>
            <a:r>
              <a:rPr lang="en-IE" sz="2000" b="1" dirty="0" err="1">
                <a:solidFill>
                  <a:srgbClr val="494949"/>
                </a:solidFill>
              </a:rPr>
              <a:t>Slovenska izvozna </a:t>
            </a:r>
            <a:r>
              <a:rPr lang="en-IE" sz="2000" b="1" dirty="0">
                <a:solidFill>
                  <a:srgbClr val="494949"/>
                </a:solidFill>
              </a:rPr>
              <a:t>in </a:t>
            </a:r>
            <a:r>
              <a:rPr lang="en-IE" sz="2000" b="1" dirty="0" err="1">
                <a:solidFill>
                  <a:srgbClr val="494949"/>
                </a:solidFill>
              </a:rPr>
              <a:t>razvojna banka</a:t>
            </a:r>
            <a:r>
              <a:rPr lang="en-IE" sz="2000" b="1" dirty="0">
                <a:solidFill>
                  <a:srgbClr val="494949"/>
                </a:solidFill>
              </a:rPr>
              <a:t>) </a:t>
            </a:r>
            <a:r>
              <a:rPr lang="en-IE" sz="2000" dirty="0">
                <a:solidFill>
                  <a:srgbClr val="494949"/>
                </a:solidFill>
              </a:rPr>
              <a:t>è </a:t>
            </a:r>
            <a:r>
              <a:rPr lang="en-IE" sz="2000" b="1" dirty="0">
                <a:solidFill>
                  <a:srgbClr val="494949"/>
                </a:solidFill>
              </a:rPr>
              <a:t>una banca di sviluppo statale senza scopo di lucro</a:t>
            </a:r>
            <a:r>
              <a:rPr lang="en-IE" sz="2000" dirty="0">
                <a:solidFill>
                  <a:srgbClr val="494949"/>
                </a:solidFill>
              </a:rPr>
              <a:t>, non una banca commerciale orientata al profitto. </a:t>
            </a:r>
            <a:r>
              <a:rPr lang="en-US" sz="2000" dirty="0">
                <a:solidFill>
                  <a:srgbClr val="494949"/>
                </a:solidFill>
              </a:rPr>
              <a:t>Svolge un </a:t>
            </a:r>
            <a:r>
              <a:rPr lang="en-US" sz="2000" b="1" dirty="0">
                <a:solidFill>
                  <a:srgbClr val="494949"/>
                </a:solidFill>
              </a:rPr>
              <a:t>ruolo strategico nel finanziamento di progetti </a:t>
            </a:r>
            <a:r>
              <a:rPr lang="en-US" sz="2000" dirty="0">
                <a:solidFill>
                  <a:srgbClr val="494949"/>
                </a:solidFill>
              </a:rPr>
              <a:t>che rafforzano l'economia nazionale. SID Bank non è un fondo specifico per il turismo, ma finanzia </a:t>
            </a:r>
            <a:r>
              <a:rPr lang="en-US" sz="2000" b="1" dirty="0">
                <a:solidFill>
                  <a:srgbClr val="494949"/>
                </a:solidFill>
              </a:rPr>
              <a:t>progetti in linea con le priorità di sviluppo nazionali</a:t>
            </a:r>
            <a:r>
              <a:rPr lang="en-US" sz="2000" dirty="0">
                <a:solidFill>
                  <a:srgbClr val="494949"/>
                </a:solidFill>
              </a:rPr>
              <a:t>, tra cui:</a:t>
            </a:r>
          </a:p>
          <a:p>
            <a:pPr marL="342900" indent="-342900">
              <a:spcBef>
                <a:spcPts val="0"/>
              </a:spcBef>
              <a:buFont typeface="Arial" panose="020B0604020202020204" pitchFamily="34" charset="0"/>
              <a:buChar char="•"/>
            </a:pPr>
            <a:r>
              <a:rPr lang="en-US" sz="2000" dirty="0">
                <a:solidFill>
                  <a:srgbClr val="494949"/>
                </a:solidFill>
              </a:rPr>
              <a:t>Infrastrutture turistiche sostenibili</a:t>
            </a:r>
          </a:p>
          <a:p>
            <a:pPr marL="342900" indent="-342900">
              <a:spcBef>
                <a:spcPts val="0"/>
              </a:spcBef>
              <a:buFont typeface="Arial" panose="020B0604020202020204" pitchFamily="34" charset="0"/>
              <a:buChar char="•"/>
            </a:pPr>
            <a:r>
              <a:rPr lang="en-US" sz="2000" dirty="0">
                <a:solidFill>
                  <a:srgbClr val="494949"/>
                </a:solidFill>
              </a:rPr>
              <a:t>Infrastrutture, ristrutturazioni o costruzioni eco-compatibili</a:t>
            </a:r>
          </a:p>
          <a:p>
            <a:pPr marL="342900" indent="-342900">
              <a:spcBef>
                <a:spcPts val="0"/>
              </a:spcBef>
              <a:buFont typeface="Arial" panose="020B0604020202020204" pitchFamily="34" charset="0"/>
              <a:buChar char="•"/>
            </a:pPr>
            <a:r>
              <a:rPr lang="en-US" sz="2000" dirty="0">
                <a:solidFill>
                  <a:srgbClr val="494949"/>
                </a:solidFill>
              </a:rPr>
              <a:t>Integrazione di energia verde (ad esempio, pannelli solari, pompe di calore)</a:t>
            </a:r>
          </a:p>
          <a:p>
            <a:pPr marL="342900" indent="-342900">
              <a:spcBef>
                <a:spcPts val="0"/>
              </a:spcBef>
              <a:buFont typeface="Arial" panose="020B0604020202020204" pitchFamily="34" charset="0"/>
              <a:buChar char="•"/>
            </a:pPr>
            <a:r>
              <a:rPr lang="en-US" sz="2000" dirty="0" err="1">
                <a:solidFill>
                  <a:srgbClr val="494949"/>
                </a:solidFill>
              </a:rPr>
              <a:t>Digitalizzazione </a:t>
            </a:r>
            <a:r>
              <a:rPr lang="en-US" sz="2000" dirty="0">
                <a:solidFill>
                  <a:srgbClr val="494949"/>
                </a:solidFill>
              </a:rPr>
              <a:t>e </a:t>
            </a:r>
            <a:r>
              <a:rPr lang="en-US" sz="2000" dirty="0" err="1">
                <a:solidFill>
                  <a:srgbClr val="494949"/>
                </a:solidFill>
              </a:rPr>
              <a:t>modernizzazione </a:t>
            </a:r>
            <a:r>
              <a:rPr lang="en-US" sz="2000" dirty="0">
                <a:solidFill>
                  <a:srgbClr val="494949"/>
                </a:solidFill>
              </a:rPr>
              <a:t>delle strutture ricettive</a:t>
            </a:r>
          </a:p>
          <a:p>
            <a:pPr marL="342900" indent="-342900">
              <a:spcBef>
                <a:spcPts val="0"/>
              </a:spcBef>
              <a:buFont typeface="Arial" panose="020B0604020202020204" pitchFamily="34" charset="0"/>
              <a:buChar char="•"/>
            </a:pPr>
            <a:r>
              <a:rPr lang="en-US" sz="2000" dirty="0">
                <a:solidFill>
                  <a:srgbClr val="494949"/>
                </a:solidFill>
              </a:rPr>
              <a:t>Crescita del turismo e delle PMI</a:t>
            </a:r>
          </a:p>
          <a:p>
            <a:pPr marL="0" indent="0">
              <a:spcAft>
                <a:spcPts val="600"/>
              </a:spcAft>
            </a:pPr>
            <a:r>
              <a:rPr lang="en-US" sz="2000" dirty="0">
                <a:solidFill>
                  <a:srgbClr val="494949"/>
                </a:solidFill>
              </a:rPr>
              <a:t>Fornisce </a:t>
            </a:r>
            <a:r>
              <a:rPr lang="en-US" sz="2000" b="1" dirty="0">
                <a:solidFill>
                  <a:srgbClr val="494949"/>
                </a:solidFill>
              </a:rPr>
              <a:t>prestiti a tasso agevolato o </a:t>
            </a:r>
            <a:r>
              <a:rPr lang="en-US" sz="2000" b="1" dirty="0" err="1">
                <a:solidFill>
                  <a:srgbClr val="494949"/>
                </a:solidFill>
              </a:rPr>
              <a:t>sovvenzionati</a:t>
            </a:r>
            <a:r>
              <a:rPr lang="en-US" sz="2000" b="1" dirty="0">
                <a:solidFill>
                  <a:srgbClr val="494949"/>
                </a:solidFill>
              </a:rPr>
              <a:t>, garanzie e strumenti finanziari </a:t>
            </a:r>
            <a:r>
              <a:rPr lang="en-US" sz="2000" dirty="0">
                <a:solidFill>
                  <a:srgbClr val="494949"/>
                </a:solidFill>
              </a:rPr>
              <a:t>che le banche private non offrono solitamente, rendendolo particolarmente utile per le start-up, i progetti ecologici e lo sviluppo nelle zone rurali. </a:t>
            </a: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6"/>
            <a:ext cx="8553207" cy="1507297"/>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12182" y="767362"/>
            <a:ext cx="70427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Banca di sviluppo statale, non commerciale </a:t>
            </a:r>
          </a:p>
          <a:p>
            <a:r>
              <a:rPr lang="sv-SE" sz="2800" dirty="0"/>
              <a:t>SID Bank (Slovenska izvozna in razvojna banka)</a:t>
            </a:r>
            <a:endParaRPr lang="en-IE" sz="2800" dirty="0"/>
          </a:p>
          <a:p>
            <a:endParaRPr lang="en-IE" sz="28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528" y="1815621"/>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333949"/>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pic>
        <p:nvPicPr>
          <p:cNvPr id="35842" name="Picture 2">
            <a:extLst>
              <a:ext uri="{FF2B5EF4-FFF2-40B4-BE49-F238E27FC236}">
                <a16:creationId xmlns:a16="http://schemas.microsoft.com/office/drawing/2014/main" id="{6BF95AE5-63C2-CB6C-B47B-E45E9E5485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890" b="16679"/>
          <a:stretch>
            <a:fillRect/>
          </a:stretch>
        </p:blipFill>
        <p:spPr bwMode="auto">
          <a:xfrm>
            <a:off x="8537694" y="136961"/>
            <a:ext cx="3176920" cy="101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1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01736-2FED-9648-182D-406888C731E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85169A36-216F-767B-8087-0711A12FAC2B}"/>
              </a:ext>
            </a:extLst>
          </p:cNvPr>
          <p:cNvSpPr/>
          <p:nvPr/>
        </p:nvSpPr>
        <p:spPr>
          <a:xfrm>
            <a:off x="904661" y="432646"/>
            <a:ext cx="10136921" cy="4026779"/>
          </a:xfrm>
          <a:prstGeom prst="flowChartAlternateProcess">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185E184F-30FF-3390-139E-CF3FCD19A0D8}"/>
              </a:ext>
            </a:extLst>
          </p:cNvPr>
          <p:cNvSpPr txBox="1">
            <a:spLocks/>
          </p:cNvSpPr>
          <p:nvPr/>
        </p:nvSpPr>
        <p:spPr>
          <a:xfrm>
            <a:off x="1872877" y="506026"/>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La SID Bank </a:t>
            </a:r>
            <a:r>
              <a:rPr lang="en-US" sz="2200" dirty="0">
                <a:solidFill>
                  <a:srgbClr val="494949"/>
                </a:solidFill>
              </a:rPr>
              <a:t>(banca slovena per lo sviluppo) offre programmi di garanzia e microprestiti. Ad esempio, il </a:t>
            </a:r>
            <a:r>
              <a:rPr lang="en-US" sz="2200" b="1" dirty="0">
                <a:solidFill>
                  <a:srgbClr val="494949"/>
                </a:solidFill>
              </a:rPr>
              <a:t>programma sloveno di garanzia del credito </a:t>
            </a:r>
            <a:r>
              <a:rPr lang="en-US" sz="2200" dirty="0">
                <a:solidFill>
                  <a:srgbClr val="494949"/>
                </a:solidFill>
              </a:rPr>
              <a:t>può garantire una parte dei prestiti alle PMI, rendendo le banche più disposte a concedere prestiti.</a:t>
            </a:r>
          </a:p>
          <a:p>
            <a:pPr marL="0" indent="0"/>
            <a:r>
              <a:rPr lang="en-US" b="1" dirty="0">
                <a:solidFill>
                  <a:srgbClr val="494949"/>
                </a:solidFill>
              </a:rPr>
              <a:t>Esempio: </a:t>
            </a:r>
            <a:r>
              <a:rPr lang="en-US" sz="2200" dirty="0">
                <a:solidFill>
                  <a:srgbClr val="494949"/>
                </a:solidFill>
              </a:rPr>
              <a:t>un resort glamping o un eco-rifugio che amplia i propri servizi (ad esempio, costruendo nuovi alloggi efficienti dal punto di vista energetico o aggiungendo un ristorante a rifiuti zero) potrebbe richiedere alla SID Bank </a:t>
            </a:r>
            <a:r>
              <a:rPr lang="en-US" sz="2200" b="1" dirty="0">
                <a:solidFill>
                  <a:srgbClr val="494949"/>
                </a:solidFill>
              </a:rPr>
              <a:t>prestiti per investimenti a lungo termine </a:t>
            </a:r>
            <a:r>
              <a:rPr lang="en-US" sz="2200" dirty="0">
                <a:solidFill>
                  <a:srgbClr val="494949"/>
                </a:solidFill>
              </a:rPr>
              <a:t>a tassi inferiori rispetto ai prestiti commerciali tradizionali.</a:t>
            </a:r>
          </a:p>
          <a:p>
            <a:pPr marL="0" indent="0"/>
            <a:r>
              <a:rPr lang="en-IE" sz="2200" b="1" dirty="0">
                <a:solidFill>
                  <a:srgbClr val="494949"/>
                </a:solidFill>
              </a:rPr>
              <a:t>Focus strategico </a:t>
            </a:r>
            <a:r>
              <a:rPr lang="en-IE" sz="2200" dirty="0">
                <a:solidFill>
                  <a:srgbClr val="494949"/>
                </a:solidFill>
              </a:rPr>
              <a:t>sulla </a:t>
            </a:r>
            <a:r>
              <a:rPr lang="en-US" sz="2200" dirty="0">
                <a:solidFill>
                  <a:srgbClr val="494949"/>
                </a:solidFill>
              </a:rPr>
              <a:t>transizione verde, sulla strategia di innovazione e sugli obiettivi di turismo sostenibile. </a:t>
            </a:r>
            <a:r>
              <a:rPr lang="en-US" sz="2200" b="1" dirty="0">
                <a:solidFill>
                  <a:srgbClr val="494949"/>
                </a:solidFill>
              </a:rPr>
              <a:t>Ideale per le imprese rispettose dell'ambiente</a:t>
            </a:r>
            <a:r>
              <a:rPr lang="en-US" sz="2200" dirty="0">
                <a:solidFill>
                  <a:srgbClr val="494949"/>
                </a:solidFill>
              </a:rPr>
              <a:t>, radicate a livello locale (ad esempio, strutture ricettive a conduzione familiare, agriturismi) o in fase di espansione o </a:t>
            </a:r>
            <a:r>
              <a:rPr lang="en-US" sz="2200" dirty="0" err="1">
                <a:solidFill>
                  <a:srgbClr val="494949"/>
                </a:solidFill>
              </a:rPr>
              <a:t>modernizzazione </a:t>
            </a:r>
            <a:r>
              <a:rPr lang="en-US" sz="2200" dirty="0">
                <a:solidFill>
                  <a:srgbClr val="494949"/>
                </a:solidFill>
              </a:rPr>
              <a:t>sostenibile.</a:t>
            </a:r>
          </a:p>
          <a:p>
            <a:pPr marL="0" indent="0">
              <a:spcAft>
                <a:spcPts val="600"/>
              </a:spcAft>
            </a:pPr>
            <a:endParaRPr lang="en-US" sz="2200" dirty="0">
              <a:solidFill>
                <a:schemeClr val="bg1"/>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B4135419-A04E-F189-C26F-D19B7EC527E5}"/>
              </a:ext>
            </a:extLst>
          </p:cNvPr>
          <p:cNvCxnSpPr>
            <a:cxnSpLocks/>
          </p:cNvCxnSpPr>
          <p:nvPr/>
        </p:nvCxnSpPr>
        <p:spPr>
          <a:xfrm rot="10800000" flipH="1" flipV="1">
            <a:off x="883079" y="3193277"/>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95C3E176-D57B-547F-2ED0-1379B75561BA}"/>
              </a:ext>
            </a:extLst>
          </p:cNvPr>
          <p:cNvSpPr/>
          <p:nvPr/>
        </p:nvSpPr>
        <p:spPr>
          <a:xfrm>
            <a:off x="1872877" y="4532805"/>
            <a:ext cx="9178763" cy="2115645"/>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ED20824-686A-E2D7-9BF2-5A4C0044B284}"/>
              </a:ext>
            </a:extLst>
          </p:cNvPr>
          <p:cNvSpPr txBox="1">
            <a:spLocks/>
          </p:cNvSpPr>
          <p:nvPr/>
        </p:nvSpPr>
        <p:spPr>
          <a:xfrm>
            <a:off x="2739236" y="4614126"/>
            <a:ext cx="806186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rgbClr val="494949"/>
                </a:solidFill>
              </a:rPr>
              <a:t>I supporti finanziari includono:</a:t>
            </a:r>
          </a:p>
          <a:p>
            <a:pPr marL="342900" indent="-342900">
              <a:buFont typeface="Arial" panose="020B0604020202020204" pitchFamily="34" charset="0"/>
              <a:buChar char="•"/>
            </a:pPr>
            <a:r>
              <a:rPr lang="en-US" sz="2200" b="1" dirty="0">
                <a:solidFill>
                  <a:srgbClr val="494949"/>
                </a:solidFill>
              </a:rPr>
              <a:t>Prestiti di investimento</a:t>
            </a:r>
            <a:r>
              <a:rPr lang="en-US" sz="2200" dirty="0">
                <a:solidFill>
                  <a:srgbClr val="494949"/>
                </a:solidFill>
              </a:rPr>
              <a:t>: per l'acquisto di terreni, edifici, attrezzature o la costruzione di nuove strutture sostenibili.</a:t>
            </a:r>
          </a:p>
          <a:p>
            <a:pPr marL="342900" indent="-342900">
              <a:buFont typeface="Arial" panose="020B0604020202020204" pitchFamily="34" charset="0"/>
              <a:buChar char="•"/>
            </a:pPr>
            <a:r>
              <a:rPr lang="en-US" sz="2200" b="1" dirty="0">
                <a:solidFill>
                  <a:srgbClr val="494949"/>
                </a:solidFill>
              </a:rPr>
              <a:t>Garanzie di sviluppo</a:t>
            </a:r>
            <a:r>
              <a:rPr lang="en-US" sz="2200" dirty="0">
                <a:solidFill>
                  <a:srgbClr val="494949"/>
                </a:solidFill>
              </a:rPr>
              <a:t>: riducono il rischio quando si contraggono prestiti presso banche commerciali.</a:t>
            </a:r>
          </a:p>
        </p:txBody>
      </p:sp>
      <p:pic>
        <p:nvPicPr>
          <p:cNvPr id="43" name="Graphic 42" descr="Excellent with solid fill">
            <a:extLst>
              <a:ext uri="{FF2B5EF4-FFF2-40B4-BE49-F238E27FC236}">
                <a16:creationId xmlns:a16="http://schemas.microsoft.com/office/drawing/2014/main" id="{0B467214-163F-84D6-EDBE-539E34C4E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1370" y="4601148"/>
            <a:ext cx="749373" cy="749373"/>
          </a:xfrm>
          <a:prstGeom prst="rect">
            <a:avLst/>
          </a:prstGeom>
        </p:spPr>
      </p:pic>
      <p:pic>
        <p:nvPicPr>
          <p:cNvPr id="6" name="Graphic 5" descr="Excellent with solid fill">
            <a:extLst>
              <a:ext uri="{FF2B5EF4-FFF2-40B4-BE49-F238E27FC236}">
                <a16:creationId xmlns:a16="http://schemas.microsoft.com/office/drawing/2014/main" id="{E2536E27-501F-AFA3-1D67-F62F34ED8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1965" y="537070"/>
            <a:ext cx="749373" cy="749373"/>
          </a:xfrm>
          <a:prstGeom prst="rect">
            <a:avLst/>
          </a:prstGeom>
        </p:spPr>
      </p:pic>
      <p:cxnSp>
        <p:nvCxnSpPr>
          <p:cNvPr id="3" name="Straight Connector 2">
            <a:extLst>
              <a:ext uri="{FF2B5EF4-FFF2-40B4-BE49-F238E27FC236}">
                <a16:creationId xmlns:a16="http://schemas.microsoft.com/office/drawing/2014/main" id="{586A78BF-F7A9-F110-3869-6270F7ECBF61}"/>
              </a:ext>
            </a:extLst>
          </p:cNvPr>
          <p:cNvCxnSpPr/>
          <p:nvPr/>
        </p:nvCxnSpPr>
        <p:spPr>
          <a:xfrm>
            <a:off x="657225" y="0"/>
            <a:ext cx="0" cy="319327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5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b="1" kern="1200" dirty="0">
                <a:solidFill>
                  <a:srgbClr val="EC7C69"/>
                </a:solidFill>
                <a:latin typeface="+mn-lt"/>
                <a:ea typeface="+mn-ea"/>
                <a:cs typeface="+mn-cs"/>
              </a:rPr>
              <a:t>Opportunità di finanziamento specifiche per paese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000" dirty="0"/>
              <a:t>Trova i fondi adatti alle tue esigenze – Opzioni di finanziamento e finanziamento. </a:t>
            </a:r>
            <a:r>
              <a:rPr lang="en-US" sz="2000" b="0" dirty="0"/>
              <a:t>La seconda parte del modulo esplora le opportunità di finanziamento su misura per le strutture ricettive turistiche alternative in Irlanda, Slovenia, Islanda, Italia e Paesi Bassi. Questa sezione si concentra sulla Slovenia. Impara a identificare, confrontare e valutare i flussi di finanziamento più adatti al tuo modello di business e ai tuoi obiettivi. L'attenzione è rivolta all'allineamento con priorità chiave quali la rigenerazione, la crescita a basse emissioni di carbonio e il valore della comunità. Al termine, sarete in grado di valutare l'idoneità, orientarvi tra i programmi nazionali e dell'UE e scegliere i percorsi di finanziamento giusti per il successo del turismo sostenibile.</a:t>
            </a:r>
          </a:p>
          <a:p>
            <a:pPr marL="0" indent="0">
              <a:lnSpc>
                <a:spcPts val="2180"/>
              </a:lnSpc>
            </a:pPr>
            <a:endParaRPr lang="en-US" sz="20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27000" y="1815730"/>
            <a:ext cx="4779834" cy="570200"/>
          </a:xfrm>
        </p:spPr>
        <p:txBody>
          <a:bodyPr anchor="t"/>
          <a:lstStyle/>
          <a:p>
            <a:pPr marL="342900" indent="-342900">
              <a:buFont typeface="Arial" panose="020B0604020202020204" pitchFamily="34" charset="0"/>
              <a:buChar char="•"/>
            </a:pPr>
            <a:r>
              <a:rPr lang="en-US" sz="1800" dirty="0">
                <a:solidFill>
                  <a:srgbClr val="494949"/>
                </a:solidFill>
              </a:rPr>
              <a:t>Esplora </a:t>
            </a:r>
            <a:r>
              <a:rPr lang="en-US" sz="1800" b="1" dirty="0">
                <a:solidFill>
                  <a:srgbClr val="494949"/>
                </a:solidFill>
              </a:rPr>
              <a:t>le principali fonti di finanziamento </a:t>
            </a:r>
            <a:r>
              <a:rPr lang="en-US" sz="1800" dirty="0">
                <a:solidFill>
                  <a:srgbClr val="494949"/>
                </a:solidFill>
              </a:rPr>
              <a:t>della Slovenia, ad esempio sovvenzioni, microprestiti e cofinanziamenti da programmi nazionali e regionali.</a:t>
            </a:r>
          </a:p>
          <a:p>
            <a:pPr marL="342900" indent="-342900">
              <a:buFont typeface="Arial" panose="020B0604020202020204" pitchFamily="34" charset="0"/>
              <a:buChar char="•"/>
            </a:pPr>
            <a:r>
              <a:rPr lang="en-US" sz="1800" dirty="0">
                <a:solidFill>
                  <a:srgbClr val="494949"/>
                </a:solidFill>
              </a:rPr>
              <a:t>Comprendere il ruolo dello </a:t>
            </a:r>
            <a:r>
              <a:rPr lang="en-US" sz="1800" b="1" dirty="0">
                <a:solidFill>
                  <a:srgbClr val="494949"/>
                </a:solidFill>
              </a:rPr>
              <a:t>Slovenia Green Scheme </a:t>
            </a:r>
            <a:r>
              <a:rPr lang="en-US" sz="1800" dirty="0">
                <a:solidFill>
                  <a:srgbClr val="494949"/>
                </a:solidFill>
              </a:rPr>
              <a:t>e come la certificazione ecologica e gli standard di sostenibilità influenzano l'idoneità al finanziamento.</a:t>
            </a:r>
          </a:p>
          <a:p>
            <a:pPr marL="342900" indent="-342900">
              <a:buFont typeface="Arial" panose="020B0604020202020204" pitchFamily="34" charset="0"/>
              <a:buChar char="•"/>
            </a:pPr>
            <a:r>
              <a:rPr lang="en-US" sz="1800" b="1" dirty="0">
                <a:solidFill>
                  <a:srgbClr val="494949"/>
                </a:solidFill>
              </a:rPr>
              <a:t>Riconosci le opportunità </a:t>
            </a:r>
            <a:r>
              <a:rPr lang="en-US" sz="1800" dirty="0">
                <a:solidFill>
                  <a:srgbClr val="494949"/>
                </a:solidFill>
              </a:rPr>
              <a:t>di sostegno come il cofinanziamento dell'etichetta ecologica, i prestiti per il miglioramento ambientale e le sovvenzioni rurali LEADER per progetti come il glamping o gli eco-lodge.</a:t>
            </a:r>
          </a:p>
          <a:p>
            <a:pPr marL="342900" indent="-342900">
              <a:buFont typeface="Arial" panose="020B0604020202020204" pitchFamily="34" charset="0"/>
              <a:buChar char="•"/>
            </a:pPr>
            <a:r>
              <a:rPr lang="en-US" sz="1800" dirty="0">
                <a:solidFill>
                  <a:srgbClr val="494949"/>
                </a:solidFill>
              </a:rPr>
              <a:t>Valutare in che modo l'allineamento con le priorità della Slovenia (certificazione ecologica, autenticità locale, cultura tradizionale) migliora il successo dei progetti.</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Modulo 7 (Parte 2) Panoramica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6785113" y="345554"/>
            <a:ext cx="4777125"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3" y="366482"/>
            <a:ext cx="10136921" cy="1650016"/>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978798" y="644682"/>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1" dirty="0">
                <a:solidFill>
                  <a:srgbClr val="494949"/>
                </a:solidFill>
              </a:rPr>
              <a:t>Cofinanziamento</a:t>
            </a:r>
            <a:r>
              <a:rPr lang="en-US" sz="2200" dirty="0">
                <a:solidFill>
                  <a:srgbClr val="494949"/>
                </a:solidFill>
              </a:rPr>
              <a:t>: SID Bank può collaborare con altre istituzioni o programmi sostenuti dall'UE per finanziare progetti di turismo o innovazione di più ampia portata.</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1965" y="537070"/>
            <a:ext cx="749373" cy="749373"/>
          </a:xfrm>
          <a:prstGeom prst="rect">
            <a:avLst/>
          </a:prstGeom>
        </p:spPr>
      </p:pic>
      <p:sp>
        <p:nvSpPr>
          <p:cNvPr id="7" name="TextBox 6">
            <a:extLst>
              <a:ext uri="{FF2B5EF4-FFF2-40B4-BE49-F238E27FC236}">
                <a16:creationId xmlns:a16="http://schemas.microsoft.com/office/drawing/2014/main" id="{6C9727D1-7E3A-23A3-17B2-FBF7833BB320}"/>
              </a:ext>
            </a:extLst>
          </p:cNvPr>
          <p:cNvSpPr txBox="1"/>
          <p:nvPr/>
        </p:nvSpPr>
        <p:spPr>
          <a:xfrm>
            <a:off x="1596651" y="6126885"/>
            <a:ext cx="9752714" cy="369332"/>
          </a:xfrm>
          <a:prstGeom prst="rect">
            <a:avLst/>
          </a:prstGeom>
          <a:noFill/>
        </p:spPr>
        <p:txBody>
          <a:bodyPr wrap="square">
            <a:spAutoFit/>
          </a:bodyPr>
          <a:lstStyle/>
          <a:p>
            <a:pPr algn="l"/>
            <a:r>
              <a:rPr lang="en-US" i="0" dirty="0">
                <a:solidFill>
                  <a:srgbClr val="00B0F0"/>
                </a:solidFill>
                <a:effectLst/>
                <a:latin typeface="Plus Jakarta Sans"/>
                <a:hlinkClick r:id="rId5">
                  <a:extLst>
                    <a:ext uri="{A12FA001-AC4F-418D-AE19-62706E023703}">
                      <ahyp:hlinkClr xmlns:ahyp="http://schemas.microsoft.com/office/drawing/2018/hyperlinkcolor" val="tx"/>
                    </a:ext>
                  </a:extLst>
                </a:hlinkClick>
              </a:rPr>
              <a:t>Attuali programmi di finanziamento e prestito disponibili per le aziende in Slovenia attraverso SID </a:t>
            </a:r>
            <a:r>
              <a:rPr lang="en-US" i="0" dirty="0" err="1">
                <a:solidFill>
                  <a:srgbClr val="00B0F0"/>
                </a:solidFill>
                <a:effectLst/>
                <a:latin typeface="Plus Jakarta Sans"/>
                <a:hlinkClick r:id="rId5">
                  <a:extLst>
                    <a:ext uri="{A12FA001-AC4F-418D-AE19-62706E023703}">
                      <ahyp:hlinkClr xmlns:ahyp="http://schemas.microsoft.com/office/drawing/2018/hyperlinkcolor" val="tx"/>
                    </a:ext>
                  </a:extLst>
                </a:hlinkClick>
              </a:rPr>
              <a:t>banka</a:t>
            </a:r>
            <a:r>
              <a:rPr lang="en-US" i="0" dirty="0">
                <a:solidFill>
                  <a:srgbClr val="00B0F0"/>
                </a:solidFill>
                <a:effectLst/>
                <a:latin typeface="Plus Jakarta Sans"/>
                <a:hlinkClick r:id="rId5">
                  <a:extLst>
                    <a:ext uri="{A12FA001-AC4F-418D-AE19-62706E023703}">
                      <ahyp:hlinkClr xmlns:ahyp="http://schemas.microsoft.com/office/drawing/2018/hyperlinkcolor" val="tx"/>
                    </a:ext>
                  </a:extLst>
                </a:hlinkClick>
              </a:rPr>
              <a:t>.</a:t>
            </a:r>
            <a:endParaRPr lang="en-US" i="0" dirty="0">
              <a:solidFill>
                <a:srgbClr val="00B0F0"/>
              </a:solidFill>
              <a:effectLst/>
              <a:latin typeface="Plus Jakarta Sans"/>
            </a:endParaRPr>
          </a:p>
        </p:txBody>
      </p:sp>
      <p:pic>
        <p:nvPicPr>
          <p:cNvPr id="8" name="Picture 7">
            <a:extLst>
              <a:ext uri="{FF2B5EF4-FFF2-40B4-BE49-F238E27FC236}">
                <a16:creationId xmlns:a16="http://schemas.microsoft.com/office/drawing/2014/main" id="{DE35B6F8-FF0E-EA32-ADBA-AC6AB4CA9108}"/>
              </a:ext>
            </a:extLst>
          </p:cNvPr>
          <p:cNvPicPr>
            <a:picLocks noChangeAspect="1"/>
          </p:cNvPicPr>
          <p:nvPr/>
        </p:nvPicPr>
        <p:blipFill>
          <a:blip r:embed="rId6"/>
          <a:stretch>
            <a:fillRect/>
          </a:stretch>
        </p:blipFill>
        <p:spPr>
          <a:xfrm>
            <a:off x="735181" y="5897574"/>
            <a:ext cx="850589" cy="846711"/>
          </a:xfrm>
          <a:prstGeom prst="rect">
            <a:avLst/>
          </a:prstGeom>
        </p:spPr>
      </p:pic>
      <p:cxnSp>
        <p:nvCxnSpPr>
          <p:cNvPr id="14" name="Straight Connector 13">
            <a:extLst>
              <a:ext uri="{FF2B5EF4-FFF2-40B4-BE49-F238E27FC236}">
                <a16:creationId xmlns:a16="http://schemas.microsoft.com/office/drawing/2014/main" id="{6D8DFB11-0FEF-208E-022B-B18722B33F83}"/>
              </a:ext>
            </a:extLst>
          </p:cNvPr>
          <p:cNvCxnSpPr>
            <a:cxnSpLocks/>
          </p:cNvCxnSpPr>
          <p:nvPr/>
        </p:nvCxnSpPr>
        <p:spPr>
          <a:xfrm>
            <a:off x="657225" y="0"/>
            <a:ext cx="0" cy="114300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5E229-47C1-374B-26DB-3948188E0F4E}"/>
              </a:ext>
            </a:extLst>
          </p:cNvPr>
          <p:cNvCxnSpPr>
            <a:cxnSpLocks/>
          </p:cNvCxnSpPr>
          <p:nvPr/>
        </p:nvCxnSpPr>
        <p:spPr>
          <a:xfrm flipH="1">
            <a:off x="638175" y="1143000"/>
            <a:ext cx="550128"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3" name="Picture 22" descr="A living room with a view of the ocean&#10;&#10;AI-generated content may be incorrect.">
            <a:extLst>
              <a:ext uri="{FF2B5EF4-FFF2-40B4-BE49-F238E27FC236}">
                <a16:creationId xmlns:a16="http://schemas.microsoft.com/office/drawing/2014/main" id="{818A9DF2-B011-498D-B94A-41D583059EA3}"/>
              </a:ext>
            </a:extLst>
          </p:cNvPr>
          <p:cNvPicPr>
            <a:picLocks noChangeAspect="1"/>
          </p:cNvPicPr>
          <p:nvPr/>
        </p:nvPicPr>
        <p:blipFill>
          <a:blip r:embed="rId7"/>
          <a:srcRect l="15691"/>
          <a:stretch>
            <a:fillRect/>
          </a:stretch>
        </p:blipFill>
        <p:spPr>
          <a:xfrm>
            <a:off x="-3653" y="2503799"/>
            <a:ext cx="3949981" cy="2981325"/>
          </a:xfrm>
          <a:prstGeom prst="rect">
            <a:avLst/>
          </a:prstGeom>
        </p:spPr>
      </p:pic>
      <p:pic>
        <p:nvPicPr>
          <p:cNvPr id="27" name="Picture 26" descr="A room with a view of water and red couches&#10;&#10;AI-generated content may be incorrect.">
            <a:extLst>
              <a:ext uri="{FF2B5EF4-FFF2-40B4-BE49-F238E27FC236}">
                <a16:creationId xmlns:a16="http://schemas.microsoft.com/office/drawing/2014/main" id="{59CC135E-7A2A-C8EC-9C7D-420A077BB615}"/>
              </a:ext>
            </a:extLst>
          </p:cNvPr>
          <p:cNvPicPr>
            <a:picLocks noChangeAspect="1"/>
          </p:cNvPicPr>
          <p:nvPr/>
        </p:nvPicPr>
        <p:blipFill>
          <a:blip r:embed="rId8"/>
          <a:stretch>
            <a:fillRect/>
          </a:stretch>
        </p:blipFill>
        <p:spPr>
          <a:xfrm>
            <a:off x="3946328" y="2503799"/>
            <a:ext cx="4463749" cy="2981325"/>
          </a:xfrm>
          <a:prstGeom prst="rect">
            <a:avLst/>
          </a:prstGeom>
        </p:spPr>
      </p:pic>
      <p:pic>
        <p:nvPicPr>
          <p:cNvPr id="29" name="Picture 28" descr="A courtyard with plants and a door&#10;&#10;AI-generated content may be incorrect.">
            <a:extLst>
              <a:ext uri="{FF2B5EF4-FFF2-40B4-BE49-F238E27FC236}">
                <a16:creationId xmlns:a16="http://schemas.microsoft.com/office/drawing/2014/main" id="{ACA2672A-8C1B-F65F-4544-59D745C37ABD}"/>
              </a:ext>
            </a:extLst>
          </p:cNvPr>
          <p:cNvPicPr>
            <a:picLocks noChangeAspect="1"/>
          </p:cNvPicPr>
          <p:nvPr/>
        </p:nvPicPr>
        <p:blipFill>
          <a:blip r:embed="rId9"/>
          <a:srcRect t="2230" r="3366"/>
          <a:stretch>
            <a:fillRect/>
          </a:stretch>
        </p:blipFill>
        <p:spPr>
          <a:xfrm>
            <a:off x="7750561" y="2483502"/>
            <a:ext cx="4441440" cy="3001622"/>
          </a:xfrm>
          <a:prstGeom prst="rect">
            <a:avLst/>
          </a:prstGeom>
        </p:spPr>
      </p:pic>
    </p:spTree>
    <p:extLst>
      <p:ext uri="{BB962C8B-B14F-4D97-AF65-F5344CB8AC3E}">
        <p14:creationId xmlns:p14="http://schemas.microsoft.com/office/powerpoint/2010/main" val="311142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1435-171E-4B07-CFD9-24271CC0627F}"/>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2D9AFF09-424F-A9C7-599F-090344F14787}"/>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6822D87A-F747-5D3F-F726-D77BC5DD63D6}"/>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Finanziamenti ecologici per strutture ricettive rurali alternative</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090659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1A47-189D-EBFA-3D9D-3212A0C477F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182FF8-A0B4-C993-191B-22317422108E}"/>
              </a:ext>
            </a:extLst>
          </p:cNvPr>
          <p:cNvSpPr>
            <a:spLocks noGrp="1"/>
          </p:cNvSpPr>
          <p:nvPr>
            <p:ph type="body" sz="quarter" idx="18"/>
          </p:nvPr>
        </p:nvSpPr>
        <p:spPr>
          <a:xfrm>
            <a:off x="903156" y="988429"/>
            <a:ext cx="10784019" cy="3849918"/>
          </a:xfrm>
        </p:spPr>
        <p:txBody>
          <a:bodyPr/>
          <a:lstStyle/>
          <a:p>
            <a:r>
              <a:rPr lang="en-US" sz="2000" b="1" dirty="0"/>
              <a:t>Stai pensando di rendere più ecologica la tua attività di turismo rurale? </a:t>
            </a:r>
            <a:r>
              <a:rPr lang="en-US" sz="2000" dirty="0"/>
              <a:t>Che tu gestisca un sito di glamping, un eco-lodge o un agriturismo, paesi come </a:t>
            </a:r>
            <a:r>
              <a:rPr lang="en-US" sz="2000" b="1" dirty="0"/>
              <a:t>Irlanda, Slovenia, Islanda, Paesi Bassi e Italia </a:t>
            </a:r>
            <a:r>
              <a:rPr lang="en-US" sz="2000" dirty="0"/>
              <a:t>offrono </a:t>
            </a:r>
            <a:r>
              <a:rPr lang="en-US" sz="2000" i="1" dirty="0"/>
              <a:t>sovvenzioni e prestiti ecologici </a:t>
            </a:r>
            <a:r>
              <a:rPr lang="en-US" sz="2000" dirty="0"/>
              <a:t>per aiutare le piccole imprese turistiche a diventare più sostenibili.</a:t>
            </a:r>
          </a:p>
          <a:p>
            <a:r>
              <a:rPr lang="en-US" sz="2000" dirty="0"/>
              <a:t>È possibile ottenere finanziamenti per interventi di riqualificazione quali </a:t>
            </a:r>
            <a:r>
              <a:rPr lang="en-US" sz="2000" b="1" dirty="0"/>
              <a:t>pannelli solari, isolamento, pompe di calore o persino certificazioni ecologiche</a:t>
            </a:r>
            <a:r>
              <a:rPr lang="en-US" sz="2000" dirty="0"/>
              <a:t>. </a:t>
            </a:r>
          </a:p>
          <a:p>
            <a:r>
              <a:rPr lang="en-US" sz="2000" b="1" dirty="0">
                <a:solidFill>
                  <a:srgbClr val="E96751"/>
                </a:solidFill>
              </a:rPr>
              <a:t>Ad esempio, </a:t>
            </a:r>
            <a:r>
              <a:rPr lang="en-US" sz="2000" dirty="0"/>
              <a:t>la SEAI irlandese offre sovvenzioni per gli aggiornamenti energetici, l'Eco Fund sloveno sostiene le ristrutturazioni ecologiche e l'Italia dispone di un fondo di 500 milioni di euro per rendere il turismo più sostenibile. In Islanda, le pensioni rurali possono richiedere fondi per lo sviluppo regionale o l'innovazione, mentre i Paesi Bassi offrono generose agevolazioni fiscali e sussidi per miglioramenti in termini di efficienza energetica.</a:t>
            </a:r>
          </a:p>
          <a:p>
            <a:r>
              <a:rPr lang="en-US" sz="2000" dirty="0"/>
              <a:t>Diventare ecologici non fa solo bene al pianeta, ma riduce anche le bollette energetiche, migliora la reputazione presso gli ospiti attenti all'ambiente e rende la vostra attività a prova di futuro. E la cosa migliore? Molti di questi programmi sono pensati su misura per le piccole strutture ricettive rurali come la vostra.</a:t>
            </a:r>
          </a:p>
          <a:p>
            <a:r>
              <a:rPr lang="en-US" sz="2000" dirty="0"/>
              <a:t>Scopriamo cosa c'è in giro e come puoi sfruttare queste grandi opportunità!</a:t>
            </a:r>
          </a:p>
          <a:p>
            <a:endParaRPr lang="en-IE" sz="2000" dirty="0"/>
          </a:p>
        </p:txBody>
      </p:sp>
      <p:sp>
        <p:nvSpPr>
          <p:cNvPr id="3" name="Text Placeholder 2">
            <a:extLst>
              <a:ext uri="{FF2B5EF4-FFF2-40B4-BE49-F238E27FC236}">
                <a16:creationId xmlns:a16="http://schemas.microsoft.com/office/drawing/2014/main" id="{7EB79B94-BEF8-C8E4-5271-E286095EC074}"/>
              </a:ext>
            </a:extLst>
          </p:cNvPr>
          <p:cNvSpPr>
            <a:spLocks noGrp="1"/>
          </p:cNvSpPr>
          <p:nvPr>
            <p:ph type="body" sz="quarter" idx="16"/>
          </p:nvPr>
        </p:nvSpPr>
        <p:spPr>
          <a:xfrm>
            <a:off x="798381" y="499100"/>
            <a:ext cx="10595237" cy="803654"/>
          </a:xfrm>
        </p:spPr>
        <p:txBody>
          <a:bodyPr/>
          <a:lstStyle/>
          <a:p>
            <a:r>
              <a:rPr lang="en-US" sz="2400" dirty="0"/>
              <a:t>Finanziamenti ecologici per strutture ricettive rurali di turismo alternativo</a:t>
            </a:r>
            <a:endParaRPr lang="en-IE" sz="2400" dirty="0"/>
          </a:p>
          <a:p>
            <a:endParaRPr lang="en-IE" sz="2400" dirty="0"/>
          </a:p>
        </p:txBody>
      </p:sp>
    </p:spTree>
    <p:extLst>
      <p:ext uri="{BB962C8B-B14F-4D97-AF65-F5344CB8AC3E}">
        <p14:creationId xmlns:p14="http://schemas.microsoft.com/office/powerpoint/2010/main" val="321667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5A3F6-D453-8A53-8E6B-65237D6DDD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7ECEEC-82DA-DF78-80DB-4B2124AD7A49}"/>
              </a:ext>
            </a:extLst>
          </p:cNvPr>
          <p:cNvSpPr>
            <a:spLocks noGrp="1"/>
          </p:cNvSpPr>
          <p:nvPr>
            <p:ph type="body" sz="quarter" idx="18"/>
          </p:nvPr>
        </p:nvSpPr>
        <p:spPr>
          <a:xfrm>
            <a:off x="3093908" y="1028606"/>
            <a:ext cx="8717092" cy="3849918"/>
          </a:xfrm>
        </p:spPr>
        <p:txBody>
          <a:bodyPr/>
          <a:lstStyle/>
          <a:p>
            <a:pPr>
              <a:lnSpc>
                <a:spcPct val="100000"/>
              </a:lnSpc>
              <a:spcBef>
                <a:spcPts val="0"/>
              </a:spcBef>
              <a:spcAft>
                <a:spcPts val="600"/>
              </a:spcAft>
            </a:pPr>
            <a:r>
              <a:rPr lang="en-US" dirty="0"/>
              <a:t>Il governo sloveno ha lanciato importanti sovvenzioni per il turismo verde. Nel gennaio 2025, il Ministero del Turismo ha annunciato un </a:t>
            </a:r>
            <a:r>
              <a:rPr lang="en-US" dirty="0">
                <a:solidFill>
                  <a:srgbClr val="E96751"/>
                </a:solidFill>
              </a:rPr>
              <a:t>bando da</a:t>
            </a:r>
            <a:r>
              <a:rPr lang="en-US" dirty="0">
                <a:solidFill>
                  <a:srgbClr val="E96751"/>
                </a:solidFill>
                <a:hlinkClick r:id="rId2">
                  <a:extLst>
                    <a:ext uri="{A12FA001-AC4F-418D-AE19-62706E023703}">
                      <ahyp:hlinkClr xmlns:ahyp="http://schemas.microsoft.com/office/drawing/2018/hyperlinkcolor" val="tx"/>
                    </a:ext>
                  </a:extLst>
                </a:hlinkClick>
              </a:rPr>
              <a:t> 15,2 </a:t>
            </a:r>
            <a:r>
              <a:rPr lang="en-US" dirty="0">
                <a:solidFill>
                  <a:srgbClr val="E96751"/>
                </a:solidFill>
              </a:rPr>
              <a:t>milioni di euro (finanziamenti PNRR/Recovery &amp; Resilience) per strutture ricettive rurali nuove o completamente ristrutturate - hotel, pensioni, B&amp;B, agriturismi, campeggi </a:t>
            </a:r>
            <a:r>
              <a:rPr lang="en-US" dirty="0"/>
              <a:t>e glamping - secondo rigorosi criteri ambientali. Le sovvenzioni coprono una parte consistente dei costi </a:t>
            </a:r>
            <a:r>
              <a:rPr lang="en-US" b="1" dirty="0"/>
              <a:t>(dal 10 al 60%, fino al 70% </a:t>
            </a:r>
            <a:r>
              <a:rPr lang="en-US" dirty="0"/>
              <a:t>nell'ambito della politica "de minimis" dell'UE). Sono ammessi solo progetti "altamente sostenibili".</a:t>
            </a:r>
          </a:p>
          <a:p>
            <a:pPr>
              <a:lnSpc>
                <a:spcPct val="100000"/>
              </a:lnSpc>
              <a:spcBef>
                <a:spcPts val="0"/>
              </a:spcBef>
              <a:spcAft>
                <a:spcPts val="600"/>
              </a:spcAft>
            </a:pPr>
            <a:endParaRPr lang="en-US" sz="1000" dirty="0"/>
          </a:p>
          <a:p>
            <a:pPr>
              <a:lnSpc>
                <a:spcPct val="100000"/>
              </a:lnSpc>
              <a:spcBef>
                <a:spcPts val="0"/>
              </a:spcBef>
              <a:spcAft>
                <a:spcPts val="600"/>
              </a:spcAft>
            </a:pPr>
            <a:r>
              <a:rPr lang="en-IE" sz="2800" b="1" dirty="0">
                <a:solidFill>
                  <a:srgbClr val="459597"/>
                </a:solidFill>
                <a:hlinkClick r:id="rId3">
                  <a:extLst>
                    <a:ext uri="{A12FA001-AC4F-418D-AE19-62706E023703}">
                      <ahyp:hlinkClr xmlns:ahyp="http://schemas.microsoft.com/office/drawing/2018/hyperlinkcolor" val="tx"/>
                    </a:ext>
                  </a:extLst>
                </a:hlinkClick>
              </a:rPr>
              <a:t>Green Scheme of Slovenian Tourism (GSST): </a:t>
            </a:r>
            <a:r>
              <a:rPr lang="en-IE" sz="2400" dirty="0">
                <a:solidFill>
                  <a:srgbClr val="3B7F81"/>
                </a:solidFill>
              </a:rPr>
              <a:t>(Programma Eco Label) </a:t>
            </a:r>
            <a:r>
              <a:rPr lang="en-IE" dirty="0"/>
              <a:t>è il programma nazionale di certificazione per i fornitori di alloggi sostenibili. </a:t>
            </a:r>
            <a:r>
              <a:rPr lang="en-US" dirty="0"/>
              <a:t>Non</a:t>
            </a:r>
            <a:r>
              <a:rPr lang="en-IE" dirty="0"/>
              <a:t> si tratta </a:t>
            </a:r>
            <a:r>
              <a:rPr lang="en-US" dirty="0"/>
              <a:t>di un fondo infrastrutturale su larga scala. Il suo obiettivo è sostenere il marchio "Slovenia Green", migliorare </a:t>
            </a:r>
            <a:r>
              <a:rPr lang="en-IE" dirty="0"/>
              <a:t>la visibilità e aumentare </a:t>
            </a:r>
            <a:r>
              <a:rPr lang="en-IE" b="1" dirty="0"/>
              <a:t>l'ammissibilità alle sovvenzioni</a:t>
            </a:r>
            <a:r>
              <a:rPr lang="en-IE" dirty="0"/>
              <a:t>.</a:t>
            </a:r>
          </a:p>
        </p:txBody>
      </p:sp>
      <p:sp>
        <p:nvSpPr>
          <p:cNvPr id="5" name="Text Placeholder 4">
            <a:extLst>
              <a:ext uri="{FF2B5EF4-FFF2-40B4-BE49-F238E27FC236}">
                <a16:creationId xmlns:a16="http://schemas.microsoft.com/office/drawing/2014/main" id="{CFECEE4E-3B49-C5C1-EE17-4279DAA9A9F1}"/>
              </a:ext>
            </a:extLst>
          </p:cNvPr>
          <p:cNvSpPr>
            <a:spLocks noGrp="1"/>
          </p:cNvSpPr>
          <p:nvPr>
            <p:ph type="body" sz="quarter" idx="16"/>
          </p:nvPr>
        </p:nvSpPr>
        <p:spPr>
          <a:xfrm>
            <a:off x="3047507" y="454309"/>
            <a:ext cx="10595237" cy="803654"/>
          </a:xfrm>
        </p:spPr>
        <p:txBody>
          <a:bodyPr/>
          <a:lstStyle/>
          <a:p>
            <a:r>
              <a:rPr lang="en-IE" sz="4000" dirty="0">
                <a:solidFill>
                  <a:srgbClr val="00B050"/>
                </a:solidFill>
              </a:rPr>
              <a:t>Sovvenzioni e finanziamenti verdi</a:t>
            </a:r>
          </a:p>
        </p:txBody>
      </p:sp>
      <p:pic>
        <p:nvPicPr>
          <p:cNvPr id="4" name="Picture 3">
            <a:extLst>
              <a:ext uri="{FF2B5EF4-FFF2-40B4-BE49-F238E27FC236}">
                <a16:creationId xmlns:a16="http://schemas.microsoft.com/office/drawing/2014/main" id="{AC14A6D9-581B-45A7-596C-1CD3429D50FA}"/>
              </a:ext>
            </a:extLst>
          </p:cNvPr>
          <p:cNvPicPr>
            <a:picLocks noChangeAspect="1"/>
          </p:cNvPicPr>
          <p:nvPr/>
        </p:nvPicPr>
        <p:blipFill>
          <a:blip r:embed="rId4"/>
          <a:srcRect l="7390"/>
          <a:stretch>
            <a:fillRect/>
          </a:stretch>
        </p:blipFill>
        <p:spPr>
          <a:xfrm>
            <a:off x="381000" y="1885283"/>
            <a:ext cx="1900106" cy="3247516"/>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C027F618-25EA-2C99-84F4-CF7F62DF3264}"/>
              </a:ext>
            </a:extLst>
          </p:cNvPr>
          <p:cNvPicPr>
            <a:picLocks noChangeAspect="1"/>
          </p:cNvPicPr>
          <p:nvPr/>
        </p:nvPicPr>
        <p:blipFill>
          <a:blip r:embed="rId5"/>
          <a:stretch>
            <a:fillRect/>
          </a:stretch>
        </p:blipFill>
        <p:spPr>
          <a:xfrm>
            <a:off x="381000" y="629839"/>
            <a:ext cx="2439472" cy="1219736"/>
          </a:xfrm>
          <a:prstGeom prst="rect">
            <a:avLst/>
          </a:prstGeom>
        </p:spPr>
      </p:pic>
      <p:grpSp>
        <p:nvGrpSpPr>
          <p:cNvPr id="3" name="Group 2">
            <a:extLst>
              <a:ext uri="{FF2B5EF4-FFF2-40B4-BE49-F238E27FC236}">
                <a16:creationId xmlns:a16="http://schemas.microsoft.com/office/drawing/2014/main" id="{5A8F3035-FD7A-D147-AC0B-E900978FBAF1}"/>
              </a:ext>
            </a:extLst>
          </p:cNvPr>
          <p:cNvGrpSpPr/>
          <p:nvPr/>
        </p:nvGrpSpPr>
        <p:grpSpPr>
          <a:xfrm>
            <a:off x="2336507" y="3656714"/>
            <a:ext cx="720000" cy="861774"/>
            <a:chOff x="1016000" y="1024973"/>
            <a:chExt cx="1016000" cy="1216059"/>
          </a:xfrm>
        </p:grpSpPr>
        <p:sp>
          <p:nvSpPr>
            <p:cNvPr id="7" name="Oval 6">
              <a:extLst>
                <a:ext uri="{FF2B5EF4-FFF2-40B4-BE49-F238E27FC236}">
                  <a16:creationId xmlns:a16="http://schemas.microsoft.com/office/drawing/2014/main" id="{9BCF28A1-D98C-CDEC-5C1E-6C738F2D5BA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9D52FB5E-11C9-4B66-C61A-D84B1E7C1CC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932377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E831-F90F-9E62-4E97-D7D4F72AADC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F05A066-E310-F18A-39F6-FBB410493F18}"/>
              </a:ext>
            </a:extLst>
          </p:cNvPr>
          <p:cNvSpPr>
            <a:spLocks noGrp="1"/>
          </p:cNvSpPr>
          <p:nvPr>
            <p:ph type="body" sz="quarter" idx="18"/>
          </p:nvPr>
        </p:nvSpPr>
        <p:spPr>
          <a:xfrm>
            <a:off x="3517660" y="789279"/>
            <a:ext cx="8055215" cy="3849918"/>
          </a:xfrm>
        </p:spPr>
        <p:txBody>
          <a:bodyPr/>
          <a:lstStyle/>
          <a:p>
            <a:pPr>
              <a:lnSpc>
                <a:spcPct val="100000"/>
              </a:lnSpc>
              <a:spcBef>
                <a:spcPts val="0"/>
              </a:spcBef>
              <a:spcAft>
                <a:spcPts val="600"/>
              </a:spcAft>
            </a:pPr>
            <a:r>
              <a:rPr lang="en-US" sz="1800" dirty="0"/>
              <a:t>Aiuta le imprese turistiche ad allinearsi agli standard di sostenibilità. Si tratta di una misura di cofinanziamento che copre i costi di certificazione (ad esempio, audit, acquisizione di etichette) ed è necessaria per poter beneficiare delle principali sovvenzioni menzionate di seguito. </a:t>
            </a:r>
            <a:r>
              <a:rPr lang="en-IE" sz="1800" b="1" dirty="0">
                <a:solidFill>
                  <a:srgbClr val="E96751"/>
                </a:solidFill>
              </a:rPr>
              <a:t>Esempio</a:t>
            </a:r>
            <a:r>
              <a:rPr lang="en-IE" sz="1800" dirty="0">
                <a:solidFill>
                  <a:srgbClr val="E96751"/>
                </a:solidFill>
              </a:rPr>
              <a:t>: </a:t>
            </a:r>
            <a:r>
              <a:rPr lang="en-IE" sz="1800" dirty="0"/>
              <a:t>un lodge nella foresta ottiene lo status GSST e diventa idoneo a ricevere un ulteriore sostegno promozionale locale. </a:t>
            </a:r>
          </a:p>
          <a:p>
            <a:pPr>
              <a:lnSpc>
                <a:spcPct val="100000"/>
              </a:lnSpc>
              <a:spcBef>
                <a:spcPts val="0"/>
              </a:spcBef>
              <a:spcAft>
                <a:spcPts val="600"/>
              </a:spcAft>
            </a:pPr>
            <a:endParaRPr lang="en-IE" sz="800" dirty="0"/>
          </a:p>
          <a:p>
            <a:pPr>
              <a:lnSpc>
                <a:spcPct val="100000"/>
              </a:lnSpc>
              <a:spcBef>
                <a:spcPts val="0"/>
              </a:spcBef>
              <a:spcAft>
                <a:spcPts val="600"/>
              </a:spcAft>
            </a:pPr>
            <a:r>
              <a:rPr lang="en-IE" sz="2000" b="1" dirty="0">
                <a:solidFill>
                  <a:srgbClr val="459597"/>
                </a:solidFill>
                <a:hlinkClick r:id="rId2">
                  <a:extLst>
                    <a:ext uri="{A12FA001-AC4F-418D-AE19-62706E023703}">
                      <ahyp:hlinkClr xmlns:ahyp="http://schemas.microsoft.com/office/drawing/2018/hyperlinkcolor" val="tx"/>
                    </a:ext>
                  </a:extLst>
                </a:hlinkClick>
              </a:rPr>
              <a:t>Bando 2025 RRP </a:t>
            </a:r>
            <a:r>
              <a:rPr lang="en-US" sz="2000" b="1" dirty="0">
                <a:solidFill>
                  <a:srgbClr val="459597"/>
                </a:solidFill>
                <a:hlinkClick r:id="rId2">
                  <a:extLst>
                    <a:ext uri="{A12FA001-AC4F-418D-AE19-62706E023703}">
                      <ahyp:hlinkClr xmlns:ahyp="http://schemas.microsoft.com/office/drawing/2018/hyperlinkcolor" val="tx"/>
                    </a:ext>
                  </a:extLst>
                </a:hlinkClick>
              </a:rPr>
              <a:t>per</a:t>
            </a:r>
            <a:r>
              <a:rPr lang="en-IE" sz="2000" b="1" dirty="0">
                <a:solidFill>
                  <a:srgbClr val="459597"/>
                </a:solidFill>
                <a:hlinkClick r:id="rId2">
                  <a:extLst>
                    <a:ext uri="{A12FA001-AC4F-418D-AE19-62706E023703}">
                      <ahyp:hlinkClr xmlns:ahyp="http://schemas.microsoft.com/office/drawing/2018/hyperlinkcolor" val="tx"/>
                    </a:ext>
                  </a:extLst>
                </a:hlinkClick>
              </a:rPr>
              <a:t> sovvenzioni principali </a:t>
            </a:r>
            <a:r>
              <a:rPr lang="en-US" sz="2000" b="1" dirty="0">
                <a:solidFill>
                  <a:srgbClr val="459597"/>
                </a:solidFill>
                <a:hlinkClick r:id="rId2">
                  <a:extLst>
                    <a:ext uri="{A12FA001-AC4F-418D-AE19-62706E023703}">
                      <ahyp:hlinkClr xmlns:ahyp="http://schemas.microsoft.com/office/drawing/2018/hyperlinkcolor" val="tx"/>
                    </a:ext>
                  </a:extLst>
                </a:hlinkClick>
              </a:rPr>
              <a:t>a progetti turistici efficienti dal punto di vista energetico</a:t>
            </a:r>
            <a:endParaRPr lang="en-IE" sz="2000" b="1" dirty="0">
              <a:solidFill>
                <a:srgbClr val="459597"/>
              </a:solidFill>
            </a:endParaRPr>
          </a:p>
          <a:p>
            <a:pPr>
              <a:lnSpc>
                <a:spcPct val="100000"/>
              </a:lnSpc>
              <a:spcBef>
                <a:spcPts val="0"/>
              </a:spcBef>
              <a:spcAft>
                <a:spcPts val="600"/>
              </a:spcAft>
            </a:pPr>
            <a:r>
              <a:rPr lang="en-US" sz="1800" dirty="0"/>
              <a:t>Per poter accedere </a:t>
            </a:r>
            <a:r>
              <a:rPr lang="en-US" sz="1800" b="1" dirty="0"/>
              <a:t>alle principali sovvenzioni per infrastrutture ed edifici di seguito indicate</a:t>
            </a:r>
            <a:r>
              <a:rPr lang="en-US" sz="1800" dirty="0"/>
              <a:t>, i richiedenti devono </a:t>
            </a:r>
            <a:r>
              <a:rPr lang="en-US" sz="1800" b="1" dirty="0"/>
              <a:t>prima partecipare al programma Slovenia Green </a:t>
            </a:r>
            <a:r>
              <a:rPr lang="en-US" sz="1800" dirty="0"/>
              <a:t>e soddisfare elevati standard ambientali di costruzione, rendendo essenzialmente la certificazione una </a:t>
            </a:r>
            <a:r>
              <a:rPr lang="en-US" sz="1800" b="1" dirty="0"/>
              <a:t>condizione preliminare </a:t>
            </a:r>
            <a:r>
              <a:rPr lang="en-US" sz="1800" dirty="0"/>
              <a:t>per l'ammissibilità al finanziamento.</a:t>
            </a:r>
          </a:p>
          <a:p>
            <a:pPr>
              <a:lnSpc>
                <a:spcPct val="100000"/>
              </a:lnSpc>
              <a:spcBef>
                <a:spcPts val="0"/>
              </a:spcBef>
              <a:spcAft>
                <a:spcPts val="600"/>
              </a:spcAft>
            </a:pPr>
            <a:r>
              <a:rPr lang="en-US" sz="1800" dirty="0"/>
              <a:t>I progetti devono destinare almeno il 50% del loro budget a </a:t>
            </a:r>
            <a:r>
              <a:rPr lang="en-US" sz="1800" b="1" dirty="0"/>
              <a:t>miglioramenti dell'efficienza energetica </a:t>
            </a:r>
            <a:r>
              <a:rPr lang="en-US" sz="1800" dirty="0"/>
              <a:t>(ad esempio, isolamento, energia solare, riscaldamento geotermico, raccolta dell'acqua piovana, ecc. Le sovvenzioni possono coprire </a:t>
            </a:r>
            <a:r>
              <a:rPr lang="en-US" sz="1800" b="1" dirty="0"/>
              <a:t>i costi di costruzione e delle attrezzature</a:t>
            </a:r>
            <a:r>
              <a:rPr lang="en-US" sz="1800" dirty="0"/>
              <a:t>, i pannelli solari e le spese per l'etichetta ecologica.</a:t>
            </a:r>
          </a:p>
          <a:p>
            <a:pPr>
              <a:lnSpc>
                <a:spcPct val="100000"/>
              </a:lnSpc>
              <a:spcBef>
                <a:spcPts val="0"/>
              </a:spcBef>
              <a:spcAft>
                <a:spcPts val="600"/>
              </a:spcAft>
            </a:pPr>
            <a:endParaRPr lang="en-IE" sz="1800" dirty="0"/>
          </a:p>
        </p:txBody>
      </p:sp>
      <p:pic>
        <p:nvPicPr>
          <p:cNvPr id="4" name="Picture 3">
            <a:extLst>
              <a:ext uri="{FF2B5EF4-FFF2-40B4-BE49-F238E27FC236}">
                <a16:creationId xmlns:a16="http://schemas.microsoft.com/office/drawing/2014/main" id="{59B7A618-38E0-C688-2194-BF58510E3E09}"/>
              </a:ext>
            </a:extLst>
          </p:cNvPr>
          <p:cNvPicPr>
            <a:picLocks noChangeAspect="1"/>
          </p:cNvPicPr>
          <p:nvPr/>
        </p:nvPicPr>
        <p:blipFill>
          <a:blip r:embed="rId3"/>
          <a:srcRect l="7390"/>
          <a:stretch>
            <a:fillRect/>
          </a:stretch>
        </p:blipFill>
        <p:spPr>
          <a:xfrm>
            <a:off x="619125" y="1930629"/>
            <a:ext cx="2201347" cy="3762375"/>
          </a:xfrm>
          <a:prstGeom prst="rect">
            <a:avLst/>
          </a:prstGeom>
        </p:spPr>
      </p:pic>
      <p:grpSp>
        <p:nvGrpSpPr>
          <p:cNvPr id="11" name="Group 10">
            <a:extLst>
              <a:ext uri="{FF2B5EF4-FFF2-40B4-BE49-F238E27FC236}">
                <a16:creationId xmlns:a16="http://schemas.microsoft.com/office/drawing/2014/main" id="{A24D41A7-C9BD-56F7-4E19-842344BEC9CC}"/>
              </a:ext>
            </a:extLst>
          </p:cNvPr>
          <p:cNvGrpSpPr/>
          <p:nvPr/>
        </p:nvGrpSpPr>
        <p:grpSpPr>
          <a:xfrm>
            <a:off x="2666515" y="2473792"/>
            <a:ext cx="720000" cy="861774"/>
            <a:chOff x="1016000" y="1024973"/>
            <a:chExt cx="1016000" cy="1216059"/>
          </a:xfrm>
        </p:grpSpPr>
        <p:sp>
          <p:nvSpPr>
            <p:cNvPr id="12" name="Oval 11">
              <a:extLst>
                <a:ext uri="{FF2B5EF4-FFF2-40B4-BE49-F238E27FC236}">
                  <a16:creationId xmlns:a16="http://schemas.microsoft.com/office/drawing/2014/main" id="{D9E39E0A-D5B1-CA1B-61D7-5AB0D3DAC7A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7494F7E9-E104-71FE-E738-623FA669CD16}"/>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300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8597-0046-D0B0-A268-034B5DE6A69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EB34A57-A08C-1607-6F0A-2295EDB6F432}"/>
              </a:ext>
            </a:extLst>
          </p:cNvPr>
          <p:cNvSpPr>
            <a:spLocks noGrp="1"/>
          </p:cNvSpPr>
          <p:nvPr>
            <p:ph type="body" sz="quarter" idx="18"/>
          </p:nvPr>
        </p:nvSpPr>
        <p:spPr>
          <a:xfrm>
            <a:off x="3198683" y="629839"/>
            <a:ext cx="8612317" cy="3849918"/>
          </a:xfrm>
        </p:spPr>
        <p:txBody>
          <a:bodyPr/>
          <a:lstStyle/>
          <a:p>
            <a:pPr>
              <a:lnSpc>
                <a:spcPct val="100000"/>
              </a:lnSpc>
              <a:spcBef>
                <a:spcPts val="0"/>
              </a:spcBef>
              <a:spcAft>
                <a:spcPts val="600"/>
              </a:spcAft>
            </a:pPr>
            <a:r>
              <a:rPr lang="en-US" sz="2400" b="1" dirty="0">
                <a:solidFill>
                  <a:srgbClr val="E96751"/>
                </a:solidFill>
              </a:rPr>
              <a:t>Esempio: </a:t>
            </a:r>
            <a:r>
              <a:rPr lang="en-US" dirty="0"/>
              <a:t>i richiedenti (PMI con </a:t>
            </a:r>
            <a:r>
              <a:rPr lang="en-IE" dirty="0"/>
              <a:t>almeno due dipendenti </a:t>
            </a:r>
            <a:r>
              <a:rPr lang="en-US" dirty="0"/>
              <a:t>) possono ricevere fino a </a:t>
            </a:r>
          </a:p>
          <a:p>
            <a:pPr>
              <a:lnSpc>
                <a:spcPct val="100000"/>
              </a:lnSpc>
              <a:spcBef>
                <a:spcPts val="0"/>
              </a:spcBef>
              <a:spcAft>
                <a:spcPts val="600"/>
              </a:spcAft>
            </a:pPr>
            <a:r>
              <a:rPr lang="en-US" b="1" dirty="0"/>
              <a:t>1,1 milioni di euro </a:t>
            </a:r>
            <a:r>
              <a:rPr lang="en-US" dirty="0"/>
              <a:t>per progetti di ristrutturazione</a:t>
            </a:r>
          </a:p>
          <a:p>
            <a:pPr>
              <a:lnSpc>
                <a:spcPct val="100000"/>
              </a:lnSpc>
              <a:spcBef>
                <a:spcPts val="0"/>
              </a:spcBef>
              <a:spcAft>
                <a:spcPts val="600"/>
              </a:spcAft>
            </a:pPr>
            <a:r>
              <a:rPr lang="en-US" b="1" dirty="0"/>
              <a:t>1,8 milioni di euro a sostegno di nuovi alloggi ecologici e costruzioni </a:t>
            </a:r>
            <a:r>
              <a:rPr lang="en-US" dirty="0"/>
              <a:t>(con un marchio di sostenibilità a quattro o cinque stelle). </a:t>
            </a:r>
          </a:p>
          <a:p>
            <a:pPr>
              <a:lnSpc>
                <a:spcPct val="100000"/>
              </a:lnSpc>
              <a:spcBef>
                <a:spcPts val="0"/>
              </a:spcBef>
              <a:spcAft>
                <a:spcPts val="600"/>
              </a:spcAft>
            </a:pPr>
            <a:r>
              <a:rPr lang="en-US" dirty="0"/>
              <a:t>In questo modo, gli alloggi rurali sloveni possono ottenere un consistente cofinanziamento per investimenti ecologici.</a:t>
            </a:r>
          </a:p>
          <a:p>
            <a:pPr>
              <a:lnSpc>
                <a:spcPct val="100000"/>
              </a:lnSpc>
              <a:spcBef>
                <a:spcPts val="0"/>
              </a:spcBef>
              <a:spcAft>
                <a:spcPts val="600"/>
              </a:spcAft>
            </a:pPr>
            <a:r>
              <a:rPr lang="en-US" sz="2800" b="1" dirty="0">
                <a:solidFill>
                  <a:srgbClr val="459597"/>
                </a:solidFill>
              </a:rPr>
              <a:t>Eco Fund – Slovenian Environmental Public Fund (Eko </a:t>
            </a:r>
            <a:r>
              <a:rPr lang="en-US" sz="2800" b="1" dirty="0" err="1">
                <a:solidFill>
                  <a:srgbClr val="459597"/>
                </a:solidFill>
              </a:rPr>
              <a:t>Sklad</a:t>
            </a:r>
            <a:r>
              <a:rPr lang="en-US" sz="2800" b="1" dirty="0">
                <a:solidFill>
                  <a:srgbClr val="459597"/>
                </a:solidFill>
              </a:rPr>
              <a:t>) </a:t>
            </a:r>
            <a:r>
              <a:rPr lang="en-US" dirty="0"/>
              <a:t>è il meccanismo finanziario nazionale sloveno per la promozione dell'efficienza energetica e della sostenibilità ambientale. </a:t>
            </a:r>
          </a:p>
          <a:p>
            <a:pPr>
              <a:lnSpc>
                <a:spcPct val="100000"/>
              </a:lnSpc>
              <a:spcBef>
                <a:spcPts val="0"/>
              </a:spcBef>
              <a:spcAft>
                <a:spcPts val="600"/>
              </a:spcAft>
            </a:pPr>
            <a:r>
              <a:rPr lang="en-US" dirty="0"/>
              <a:t>Sostiene le famiglie, le imprese e gli imprenditori turistici nell'attuazione di miglioramenti delle infrastrutture verdi. </a:t>
            </a:r>
          </a:p>
          <a:p>
            <a:pPr>
              <a:lnSpc>
                <a:spcPct val="100000"/>
              </a:lnSpc>
              <a:spcBef>
                <a:spcPts val="0"/>
              </a:spcBef>
              <a:spcAft>
                <a:spcPts val="600"/>
              </a:spcAft>
            </a:pPr>
            <a:r>
              <a:rPr lang="en-US" dirty="0"/>
              <a:t>È particolarmente rilevante per gli alloggi rurali ed ecoturistici, soprattutto in termini di impatto ambientale.</a:t>
            </a:r>
            <a:endParaRPr lang="en-IE" dirty="0"/>
          </a:p>
        </p:txBody>
      </p:sp>
      <p:pic>
        <p:nvPicPr>
          <p:cNvPr id="4" name="Picture 3">
            <a:extLst>
              <a:ext uri="{FF2B5EF4-FFF2-40B4-BE49-F238E27FC236}">
                <a16:creationId xmlns:a16="http://schemas.microsoft.com/office/drawing/2014/main" id="{F56AC0C3-ACEC-BCF1-294F-F82BC6EFAD4D}"/>
              </a:ext>
            </a:extLst>
          </p:cNvPr>
          <p:cNvPicPr>
            <a:picLocks noChangeAspect="1"/>
          </p:cNvPicPr>
          <p:nvPr/>
        </p:nvPicPr>
        <p:blipFill>
          <a:blip r:embed="rId2"/>
          <a:srcRect l="7390"/>
          <a:stretch>
            <a:fillRect/>
          </a:stretch>
        </p:blipFill>
        <p:spPr>
          <a:xfrm>
            <a:off x="430864" y="1986606"/>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81060DB5-E579-E442-EC7C-C08F66220D46}"/>
              </a:ext>
            </a:extLst>
          </p:cNvPr>
          <p:cNvPicPr>
            <a:picLocks noChangeAspect="1"/>
          </p:cNvPicPr>
          <p:nvPr/>
        </p:nvPicPr>
        <p:blipFill>
          <a:blip r:embed="rId3"/>
          <a:stretch>
            <a:fillRect/>
          </a:stretch>
        </p:blipFill>
        <p:spPr>
          <a:xfrm>
            <a:off x="381000" y="629839"/>
            <a:ext cx="2439472" cy="1219736"/>
          </a:xfrm>
          <a:prstGeom prst="rect">
            <a:avLst/>
          </a:prstGeom>
        </p:spPr>
      </p:pic>
      <p:grpSp>
        <p:nvGrpSpPr>
          <p:cNvPr id="2" name="Group 1">
            <a:extLst>
              <a:ext uri="{FF2B5EF4-FFF2-40B4-BE49-F238E27FC236}">
                <a16:creationId xmlns:a16="http://schemas.microsoft.com/office/drawing/2014/main" id="{B0606140-AAC8-FE03-78EB-BBB180EA2DD5}"/>
              </a:ext>
            </a:extLst>
          </p:cNvPr>
          <p:cNvGrpSpPr/>
          <p:nvPr/>
        </p:nvGrpSpPr>
        <p:grpSpPr>
          <a:xfrm>
            <a:off x="2460472" y="2911288"/>
            <a:ext cx="720000" cy="861774"/>
            <a:chOff x="1016000" y="1024973"/>
            <a:chExt cx="1016000" cy="1216059"/>
          </a:xfrm>
        </p:grpSpPr>
        <p:sp>
          <p:nvSpPr>
            <p:cNvPr id="3" name="Oval 2">
              <a:extLst>
                <a:ext uri="{FF2B5EF4-FFF2-40B4-BE49-F238E27FC236}">
                  <a16:creationId xmlns:a16="http://schemas.microsoft.com/office/drawing/2014/main" id="{B01F3C54-979B-F839-6927-8A0435E1E93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1E3054C-824B-4AAB-C4BD-1548A24950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332040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CF1B-2E76-1178-4A4D-2B83ECB34F7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23EABF4-B929-AC71-C50E-65ED58A2F552}"/>
              </a:ext>
            </a:extLst>
          </p:cNvPr>
          <p:cNvSpPr>
            <a:spLocks noGrp="1"/>
          </p:cNvSpPr>
          <p:nvPr>
            <p:ph type="body" sz="quarter" idx="18"/>
          </p:nvPr>
        </p:nvSpPr>
        <p:spPr>
          <a:xfrm>
            <a:off x="3198683" y="523514"/>
            <a:ext cx="8612317" cy="3849918"/>
          </a:xfrm>
        </p:spPr>
        <p:txBody>
          <a:bodyPr/>
          <a:lstStyle/>
          <a:p>
            <a:pPr>
              <a:lnSpc>
                <a:spcPct val="100000"/>
              </a:lnSpc>
              <a:spcBef>
                <a:spcPts val="0"/>
              </a:spcBef>
              <a:spcAft>
                <a:spcPts val="1200"/>
              </a:spcAft>
            </a:pPr>
            <a:r>
              <a:rPr lang="en-US" sz="2000" b="1" dirty="0">
                <a:solidFill>
                  <a:srgbClr val="E96751"/>
                </a:solidFill>
              </a:rPr>
              <a:t>Finanziamenti: </a:t>
            </a:r>
            <a:r>
              <a:rPr lang="en-US" sz="2000" b="1" dirty="0"/>
              <a:t>prestiti agevolati a tasso agevolato </a:t>
            </a:r>
            <a:r>
              <a:rPr lang="en-US" sz="2000" dirty="0"/>
              <a:t>con condizioni di rimborso </a:t>
            </a:r>
            <a:r>
              <a:rPr lang="en-US" sz="2000" dirty="0" err="1"/>
              <a:t>favorevoli </a:t>
            </a:r>
            <a:r>
              <a:rPr lang="en-US" sz="2000" dirty="0"/>
              <a:t>(in genere con un tasso di interesse inferiore al 2%) o sovvenzioni parziali che coprono </a:t>
            </a:r>
            <a:r>
              <a:rPr lang="en-US" sz="2000" b="1" dirty="0"/>
              <a:t>il 20-50% dei </a:t>
            </a:r>
            <a:r>
              <a:rPr lang="en-US" sz="2000" dirty="0"/>
              <a:t>costi </a:t>
            </a:r>
            <a:r>
              <a:rPr lang="en-US" sz="2000" b="1" dirty="0"/>
              <a:t>totali </a:t>
            </a:r>
            <a:r>
              <a:rPr lang="en-US" sz="2000" dirty="0"/>
              <a:t>ammissibili del progetto.</a:t>
            </a:r>
          </a:p>
          <a:p>
            <a:pPr marL="342900" indent="-342900">
              <a:lnSpc>
                <a:spcPct val="100000"/>
              </a:lnSpc>
              <a:spcBef>
                <a:spcPts val="0"/>
              </a:spcBef>
              <a:spcAft>
                <a:spcPts val="1200"/>
              </a:spcAft>
              <a:buFont typeface="Wingdings" panose="05000000000000000000" pitchFamily="2" charset="2"/>
              <a:buChar char="v"/>
            </a:pPr>
            <a:r>
              <a:rPr lang="en-US" sz="2000" dirty="0"/>
              <a:t>Il tasso esatto di cofinanziamento dipende da:</a:t>
            </a:r>
          </a:p>
          <a:p>
            <a:pPr marL="342900" indent="-342900">
              <a:lnSpc>
                <a:spcPct val="100000"/>
              </a:lnSpc>
              <a:spcBef>
                <a:spcPts val="0"/>
              </a:spcBef>
              <a:spcAft>
                <a:spcPts val="1200"/>
              </a:spcAft>
              <a:buFont typeface="Wingdings" panose="05000000000000000000" pitchFamily="2" charset="2"/>
              <a:buChar char="v"/>
            </a:pPr>
            <a:r>
              <a:rPr lang="en-US" sz="2000" dirty="0"/>
              <a:t>Tipo di richiedente (impresa, PMI, ONG, ecc.)</a:t>
            </a:r>
          </a:p>
          <a:p>
            <a:pPr marL="342900" indent="-342900">
              <a:lnSpc>
                <a:spcPct val="100000"/>
              </a:lnSpc>
              <a:spcBef>
                <a:spcPts val="0"/>
              </a:spcBef>
              <a:spcAft>
                <a:spcPts val="1200"/>
              </a:spcAft>
              <a:buFont typeface="Wingdings" panose="05000000000000000000" pitchFamily="2" charset="2"/>
              <a:buChar char="v"/>
            </a:pPr>
            <a:r>
              <a:rPr lang="en-US" sz="2000" dirty="0"/>
              <a:t>Le prestazioni ambientali dell'investimento</a:t>
            </a:r>
          </a:p>
          <a:p>
            <a:pPr marL="342900" indent="-342900">
              <a:lnSpc>
                <a:spcPct val="100000"/>
              </a:lnSpc>
              <a:spcBef>
                <a:spcPts val="0"/>
              </a:spcBef>
              <a:spcAft>
                <a:spcPts val="1200"/>
              </a:spcAft>
              <a:buFont typeface="Wingdings" panose="05000000000000000000" pitchFamily="2" charset="2"/>
              <a:buChar char="v"/>
            </a:pPr>
            <a:r>
              <a:rPr lang="en-US" sz="2000" dirty="0"/>
              <a:t>Ubicazione (le zone rurali/remote possono ricevere un sostegno maggiore)</a:t>
            </a:r>
          </a:p>
          <a:p>
            <a:pPr>
              <a:lnSpc>
                <a:spcPct val="100000"/>
              </a:lnSpc>
              <a:spcBef>
                <a:spcPts val="0"/>
              </a:spcBef>
              <a:spcAft>
                <a:spcPts val="1200"/>
              </a:spcAft>
            </a:pPr>
            <a:r>
              <a:rPr lang="en-US" sz="2000" b="1" dirty="0">
                <a:solidFill>
                  <a:srgbClr val="E96751"/>
                </a:solidFill>
              </a:rPr>
              <a:t>Ammissibilità: </a:t>
            </a:r>
            <a:r>
              <a:rPr lang="en-US" sz="2000" dirty="0"/>
              <a:t>il finanziamento può essere utilizzato per progetti di nuova costruzione o per l'ammodernamento di strutture ricettive turistiche esistenti. Il finanziamento è disponibile per </a:t>
            </a:r>
            <a:r>
              <a:rPr lang="en-US" sz="2000" b="1" dirty="0"/>
              <a:t>ristrutturazioni e installazioni di edifici efficienti dal punto di vista energetico</a:t>
            </a:r>
            <a:r>
              <a:rPr lang="en-US" sz="2000" dirty="0"/>
              <a:t>, tra cui:</a:t>
            </a: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sz="2000" b="1" dirty="0"/>
              <a:t>Pompe di calore </a:t>
            </a:r>
            <a:r>
              <a:rPr lang="en-US" altLang="en-US" sz="2000" dirty="0"/>
              <a:t>(aria-acqua, geotermiche) per il riscaldamento e il raffreddamento a basse emissioni</a:t>
            </a: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sz="2000" b="1" dirty="0"/>
              <a:t>Pannelli solari </a:t>
            </a:r>
            <a:r>
              <a:rPr lang="en-US" altLang="en-US" sz="2000" dirty="0"/>
              <a:t>(impianti fotovoltaici) per l'elettricità o l'acqua calda</a:t>
            </a:r>
          </a:p>
          <a:p>
            <a:pPr>
              <a:lnSpc>
                <a:spcPct val="100000"/>
              </a:lnSpc>
              <a:spcBef>
                <a:spcPts val="0"/>
              </a:spcBef>
              <a:spcAft>
                <a:spcPts val="1200"/>
              </a:spcAft>
            </a:pPr>
            <a:endParaRPr lang="en-US" sz="2000" dirty="0"/>
          </a:p>
          <a:p>
            <a:pPr>
              <a:lnSpc>
                <a:spcPct val="100000"/>
              </a:lnSpc>
              <a:spcBef>
                <a:spcPts val="0"/>
              </a:spcBef>
              <a:spcAft>
                <a:spcPts val="1200"/>
              </a:spcAft>
            </a:pPr>
            <a:endParaRPr lang="en-IE" sz="2000" dirty="0"/>
          </a:p>
        </p:txBody>
      </p:sp>
      <p:pic>
        <p:nvPicPr>
          <p:cNvPr id="4" name="Picture 3">
            <a:extLst>
              <a:ext uri="{FF2B5EF4-FFF2-40B4-BE49-F238E27FC236}">
                <a16:creationId xmlns:a16="http://schemas.microsoft.com/office/drawing/2014/main" id="{F1C3FACF-80C2-4482-CA60-F1DB8899E0EC}"/>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A417A6E6-2D42-66B6-D626-8C3CB19030F7}"/>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418902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5AF5-3562-CB31-16B1-97B7BE47940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420C0E9-F103-BA4C-39E2-C82CF25F7A58}"/>
              </a:ext>
            </a:extLst>
          </p:cNvPr>
          <p:cNvSpPr>
            <a:spLocks noGrp="1"/>
          </p:cNvSpPr>
          <p:nvPr>
            <p:ph type="body" sz="quarter" idx="18"/>
          </p:nvPr>
        </p:nvSpPr>
        <p:spPr>
          <a:xfrm>
            <a:off x="3198683" y="629839"/>
            <a:ext cx="8612317" cy="3849918"/>
          </a:xfrm>
        </p:spPr>
        <p:txBody>
          <a:bodyPr/>
          <a:lstStyle/>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b="1" dirty="0"/>
              <a:t>Tetti o facciate verdi </a:t>
            </a:r>
            <a:r>
              <a:rPr lang="en-US" altLang="en-US" dirty="0"/>
              <a:t>per l'isolamento, la biodiversità e il controllo delle acque piovane</a:t>
            </a: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dirty="0"/>
              <a:t>Sistemi </a:t>
            </a:r>
            <a:r>
              <a:rPr lang="en-US" altLang="en-US" b="1" dirty="0"/>
              <a:t>di trattamento delle acque reflue </a:t>
            </a:r>
            <a:r>
              <a:rPr lang="en-US" altLang="en-US" dirty="0"/>
              <a:t>e </a:t>
            </a:r>
            <a:r>
              <a:rPr lang="en-US" altLang="en-US" b="1" dirty="0"/>
              <a:t>raccolta dell'acqua piovana </a:t>
            </a:r>
            <a:r>
              <a:rPr lang="en-US" altLang="en-US" dirty="0"/>
              <a:t>per il riutilizzo</a:t>
            </a: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dirty="0"/>
              <a:t>Sistemi </a:t>
            </a:r>
            <a:r>
              <a:rPr lang="en-US" altLang="en-US" b="1" dirty="0"/>
              <a:t>di accumulo di energia </a:t>
            </a:r>
            <a:r>
              <a:rPr lang="en-US" altLang="en-US" dirty="0"/>
              <a:t>(ad esempio, batterie collegate a pannelli solari)</a:t>
            </a:r>
          </a:p>
          <a:p>
            <a:pPr marL="342900" lvl="0" indent="-342900" eaLnBrk="0" fontAlgn="base" hangingPunct="0">
              <a:lnSpc>
                <a:spcPct val="100000"/>
              </a:lnSpc>
              <a:spcBef>
                <a:spcPts val="0"/>
              </a:spcBef>
              <a:spcAft>
                <a:spcPts val="600"/>
              </a:spcAft>
              <a:buFont typeface="Wingdings" panose="05000000000000000000" pitchFamily="2" charset="2"/>
              <a:buChar char="v"/>
            </a:pPr>
            <a:endParaRPr lang="en-US" altLang="en-US" dirty="0"/>
          </a:p>
          <a:p>
            <a:r>
              <a:rPr lang="en-US" altLang="en-US" sz="2400" b="1" dirty="0">
                <a:solidFill>
                  <a:srgbClr val="E96751"/>
                </a:solidFill>
              </a:rPr>
              <a:t>Esempio: </a:t>
            </a:r>
            <a:r>
              <a:rPr lang="en-US" dirty="0"/>
              <a:t>un </a:t>
            </a:r>
            <a:r>
              <a:rPr lang="en-US" b="1" dirty="0"/>
              <a:t>sito di glamping </a:t>
            </a:r>
            <a:r>
              <a:rPr lang="en-US" dirty="0"/>
              <a:t>nella Slovenia rurale vuole diventare completamente indipendente dalla rete elettrica e ottenere la certificazione ecologica. Richiede all'Eco Fund </a:t>
            </a:r>
            <a:r>
              <a:rPr lang="en-IE" dirty="0"/>
              <a:t>un prestito agevolato per installare:</a:t>
            </a:r>
          </a:p>
          <a:p>
            <a:endParaRPr lang="en-IE" sz="1000" dirty="0"/>
          </a:p>
          <a:p>
            <a:pPr marL="342900" indent="-342900">
              <a:buFont typeface="Wingdings" panose="05000000000000000000" pitchFamily="2" charset="2"/>
              <a:buChar char="v"/>
            </a:pPr>
            <a:r>
              <a:rPr lang="en-US" b="1" dirty="0"/>
              <a:t>Pannelli solari </a:t>
            </a:r>
            <a:r>
              <a:rPr lang="en-US" dirty="0"/>
              <a:t>per l'indipendenza energetica</a:t>
            </a:r>
          </a:p>
          <a:p>
            <a:pPr marL="342900" indent="-342900">
              <a:buFont typeface="Wingdings" panose="05000000000000000000" pitchFamily="2" charset="2"/>
              <a:buChar char="v"/>
            </a:pPr>
            <a:r>
              <a:rPr lang="en-US" b="1" dirty="0"/>
              <a:t>Un sistema di raccolta dell'acqua piovana </a:t>
            </a:r>
            <a:r>
              <a:rPr lang="en-US" dirty="0"/>
              <a:t>collegato a docce e servizi igienici ecologici</a:t>
            </a:r>
          </a:p>
          <a:p>
            <a:pPr marL="342900" indent="-342900">
              <a:buFont typeface="Wingdings" panose="05000000000000000000" pitchFamily="2" charset="2"/>
              <a:buChar char="v"/>
            </a:pPr>
            <a:r>
              <a:rPr lang="en-US" dirty="0"/>
              <a:t>Una zona </a:t>
            </a:r>
            <a:r>
              <a:rPr lang="en-US" b="1" dirty="0"/>
              <a:t>umida artificiale </a:t>
            </a:r>
            <a:r>
              <a:rPr lang="en-US" dirty="0"/>
              <a:t>per il trattamento naturale delle acque grigie</a:t>
            </a:r>
          </a:p>
          <a:p>
            <a:r>
              <a:rPr lang="en-US" dirty="0"/>
              <a:t>→ L'azienda riceve un </a:t>
            </a:r>
            <a:r>
              <a:rPr lang="en-US" b="1" dirty="0"/>
              <a:t>prestito agevolato che copre il 70% dei costi iniziali </a:t>
            </a:r>
            <a:r>
              <a:rPr lang="en-US" dirty="0"/>
              <a:t>e una </a:t>
            </a:r>
            <a:r>
              <a:rPr lang="en-US" b="1" dirty="0"/>
              <a:t>sovvenzione del 30% su specifici elementi di eco-tecnologia</a:t>
            </a:r>
            <a:r>
              <a:rPr lang="en-US" dirty="0"/>
              <a:t>, riducendo in modo significativo i costi delle utenze a lungo termine e l'impronta di carbonio.</a:t>
            </a:r>
          </a:p>
          <a:p>
            <a:pPr lvl="0" eaLnBrk="0" fontAlgn="base" hangingPunct="0">
              <a:lnSpc>
                <a:spcPct val="100000"/>
              </a:lnSpc>
              <a:spcBef>
                <a:spcPts val="0"/>
              </a:spcBef>
              <a:spcAft>
                <a:spcPts val="600"/>
              </a:spcAft>
            </a:pPr>
            <a:endParaRPr lang="en-US" altLang="en-US" dirty="0"/>
          </a:p>
          <a:p>
            <a:pPr>
              <a:lnSpc>
                <a:spcPct val="100000"/>
              </a:lnSpc>
              <a:spcBef>
                <a:spcPts val="0"/>
              </a:spcBef>
              <a:spcAft>
                <a:spcPts val="600"/>
              </a:spcAft>
            </a:pPr>
            <a:endParaRPr lang="en-US" dirty="0"/>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CCDA4BC5-5161-AFA3-BDC3-D8A0AEB318D6}"/>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5EF61C1F-B4F1-5499-D91A-6EBA50FF8651}"/>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79245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DCEDA-E6FB-4ACA-E4A8-E295386E6DB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CDFB9D-C917-CD92-6BD6-0E7DA70C63F6}"/>
              </a:ext>
            </a:extLst>
          </p:cNvPr>
          <p:cNvSpPr>
            <a:spLocks noGrp="1"/>
          </p:cNvSpPr>
          <p:nvPr>
            <p:ph type="body" sz="quarter" idx="18"/>
          </p:nvPr>
        </p:nvSpPr>
        <p:spPr>
          <a:xfrm>
            <a:off x="3198683" y="629839"/>
            <a:ext cx="8612317" cy="3849918"/>
          </a:xfrm>
        </p:spPr>
        <p:txBody>
          <a:bodyPr/>
          <a:lstStyle/>
          <a:p>
            <a:r>
              <a:rPr lang="en-US" dirty="0"/>
              <a:t>Per ottenere il massimo finanziamento e accedere a ulteriori sovvenzioni specifiche per il turismo, i richiedenti devono inoltre:</a:t>
            </a:r>
          </a:p>
          <a:p>
            <a:endParaRPr lang="en-US" dirty="0"/>
          </a:p>
          <a:p>
            <a:pPr marL="342900" indent="-342900">
              <a:buFont typeface="Wingdings" panose="05000000000000000000" pitchFamily="2" charset="2"/>
              <a:buChar char="v"/>
            </a:pPr>
            <a:r>
              <a:rPr lang="en-US" dirty="0"/>
              <a:t>Aderire al </a:t>
            </a:r>
            <a:r>
              <a:rPr lang="en-US" b="1" dirty="0"/>
              <a:t>programma Slovenia Green</a:t>
            </a:r>
          </a:p>
          <a:p>
            <a:pPr marL="342900" indent="-342900">
              <a:buFont typeface="Wingdings" panose="05000000000000000000" pitchFamily="2" charset="2"/>
              <a:buChar char="v"/>
            </a:pPr>
            <a:r>
              <a:rPr lang="en-US" dirty="0"/>
              <a:t>Ottenere </a:t>
            </a:r>
            <a:r>
              <a:rPr lang="en-US" b="1" dirty="0"/>
              <a:t>la certificazione del</a:t>
            </a:r>
            <a:r>
              <a:rPr lang="en-US" dirty="0"/>
              <a:t> proprio </a:t>
            </a:r>
            <a:r>
              <a:rPr lang="en-US" b="1" dirty="0"/>
              <a:t>sito </a:t>
            </a:r>
            <a:r>
              <a:rPr lang="en-US" dirty="0"/>
              <a:t>secondo </a:t>
            </a:r>
            <a:r>
              <a:rPr lang="en-US" b="1" dirty="0"/>
              <a:t>il marchio Ecolabel UE </a:t>
            </a:r>
            <a:r>
              <a:rPr lang="en-US" dirty="0"/>
              <a:t>o programmi simili</a:t>
            </a:r>
          </a:p>
          <a:p>
            <a:pPr marL="342900" indent="-342900">
              <a:buFont typeface="Wingdings" panose="05000000000000000000" pitchFamily="2" charset="2"/>
              <a:buChar char="v"/>
            </a:pPr>
            <a:r>
              <a:rPr lang="en-US" dirty="0"/>
              <a:t>Dimostrare l'allineamento con </a:t>
            </a:r>
            <a:r>
              <a:rPr lang="en-US" b="1" dirty="0"/>
              <a:t>il Piano nazionale sloveno per l'energia e il clima (NECP) </a:t>
            </a:r>
            <a:r>
              <a:rPr lang="en-US" dirty="0"/>
              <a:t>e </a:t>
            </a:r>
            <a:r>
              <a:rPr lang="en-US" b="1" dirty="0"/>
              <a:t>gli obiettivi di transizione verde</a:t>
            </a:r>
          </a:p>
          <a:p>
            <a:pPr lvl="0" eaLnBrk="0" fontAlgn="base" hangingPunct="0">
              <a:lnSpc>
                <a:spcPct val="100000"/>
              </a:lnSpc>
              <a:spcBef>
                <a:spcPts val="0"/>
              </a:spcBef>
              <a:spcAft>
                <a:spcPts val="600"/>
              </a:spcAft>
            </a:pPr>
            <a:endParaRPr lang="en-US" altLang="en-US" dirty="0"/>
          </a:p>
          <a:p>
            <a:pPr>
              <a:lnSpc>
                <a:spcPct val="100000"/>
              </a:lnSpc>
              <a:spcBef>
                <a:spcPts val="0"/>
              </a:spcBef>
              <a:spcAft>
                <a:spcPts val="600"/>
              </a:spcAft>
            </a:pPr>
            <a:endParaRPr lang="en-US" dirty="0"/>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2101EA29-4FA9-46A9-929E-DB7DDD940F02}"/>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11847C93-E943-9C82-685F-5E1F22F8E656}"/>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30950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979E-6A6E-8298-0C5E-5B4B16DD01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C7E221-82F1-944F-FBFC-79BBE97B8150}"/>
              </a:ext>
            </a:extLst>
          </p:cNvPr>
          <p:cNvSpPr>
            <a:spLocks noGrp="1"/>
          </p:cNvSpPr>
          <p:nvPr>
            <p:ph type="body" sz="quarter" idx="18"/>
          </p:nvPr>
        </p:nvSpPr>
        <p:spPr>
          <a:xfrm>
            <a:off x="4298562" y="1345195"/>
            <a:ext cx="7490027" cy="2213420"/>
          </a:xfrm>
        </p:spPr>
        <p:txBody>
          <a:bodyPr/>
          <a:lstStyle/>
          <a:p>
            <a:r>
              <a:rPr lang="en-US" sz="2000" dirty="0">
                <a:solidFill>
                  <a:srgbClr val="E96751"/>
                </a:solidFill>
                <a:hlinkClick r:id="rId2">
                  <a:extLst>
                    <a:ext uri="{A12FA001-AC4F-418D-AE19-62706E023703}">
                      <ahyp:hlinkClr xmlns:ahyp="http://schemas.microsoft.com/office/drawing/2018/hyperlinkcolor" val="tx"/>
                    </a:ext>
                  </a:extLst>
                </a:hlinkClick>
              </a:rPr>
              <a:t>Consulenza e assistenza: </a:t>
            </a:r>
            <a:r>
              <a:rPr lang="en-US" sz="2000" dirty="0"/>
              <a:t>in ogni parte della Slovenia sono presenti </a:t>
            </a:r>
            <a:r>
              <a:rPr lang="en-US" sz="2000" dirty="0" err="1"/>
              <a:t>centri</a:t>
            </a:r>
            <a:r>
              <a:rPr lang="en-US" sz="2000" dirty="0"/>
              <a:t> di sviluppo regionale (RRA – </a:t>
            </a:r>
            <a:r>
              <a:rPr lang="en-US" sz="2000" dirty="0" err="1"/>
              <a:t>regionalni razvojni agenciji</a:t>
            </a:r>
            <a:r>
              <a:rPr lang="en-US" sz="2000" dirty="0"/>
              <a:t>). Questi centri possono fornire assistenza e supporto con programmi turistici e consulenza in materia di finanziamenti. Ad esempio, una regione potrebbe avere un programma di garanzia dei prestiti o un concorso per idee di start-up. </a:t>
            </a:r>
            <a:r>
              <a:rPr lang="en-US" sz="2000" b="1" dirty="0"/>
              <a:t>Rete di supporto: </a:t>
            </a:r>
            <a:r>
              <a:rPr lang="en-US" sz="2000" dirty="0"/>
              <a:t>collaborare con loro può consentirti di entrare a far parte della rete di supporto locale. </a:t>
            </a:r>
            <a:r>
              <a:rPr lang="en-US" sz="2000" dirty="0">
                <a:solidFill>
                  <a:srgbClr val="E96751"/>
                </a:solidFill>
                <a:hlinkClick r:id="rId3">
                  <a:extLst>
                    <a:ext uri="{A12FA001-AC4F-418D-AE19-62706E023703}">
                      <ahyp:hlinkClr xmlns:ahyp="http://schemas.microsoft.com/office/drawing/2018/hyperlinkcolor" val="tx"/>
                    </a:ext>
                  </a:extLst>
                </a:hlinkClick>
              </a:rPr>
              <a:t>Esempi di buone pratiche </a:t>
            </a:r>
            <a:endParaRPr lang="en-US" sz="2000" dirty="0">
              <a:solidFill>
                <a:srgbClr val="E96751"/>
              </a:solidFill>
            </a:endParaRPr>
          </a:p>
        </p:txBody>
      </p:sp>
      <p:cxnSp>
        <p:nvCxnSpPr>
          <p:cNvPr id="7" name="Straight Connector 6">
            <a:extLst>
              <a:ext uri="{FF2B5EF4-FFF2-40B4-BE49-F238E27FC236}">
                <a16:creationId xmlns:a16="http://schemas.microsoft.com/office/drawing/2014/main" id="{C01DF11D-DCEF-4274-A17C-1A58468DFC4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FB33CED5-BEE8-72FE-D366-514F6EFD36F0}"/>
              </a:ext>
            </a:extLst>
          </p:cNvPr>
          <p:cNvSpPr txBox="1">
            <a:spLocks/>
          </p:cNvSpPr>
          <p:nvPr/>
        </p:nvSpPr>
        <p:spPr>
          <a:xfrm>
            <a:off x="4262547" y="3882975"/>
            <a:ext cx="752604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E96751"/>
                </a:solidFill>
                <a:hlinkClick r:id="rId4">
                  <a:extLst>
                    <a:ext uri="{A12FA001-AC4F-418D-AE19-62706E023703}">
                      <ahyp:hlinkClr xmlns:ahyp="http://schemas.microsoft.com/office/drawing/2018/hyperlinkcolor" val="tx"/>
                    </a:ext>
                  </a:extLst>
                </a:hlinkClick>
              </a:rPr>
              <a:t>L'Ente sloveno per il turismo (STO) </a:t>
            </a:r>
            <a:r>
              <a:rPr lang="en-US" sz="2000" dirty="0">
                <a:solidFill>
                  <a:srgbClr val="494949"/>
                </a:solidFill>
              </a:rPr>
              <a:t>si concentra sul marketing, ma dispone anche di un portale aziendale che offre opportunità di ricerca e, occasionalmente, di co-marketing per i fornitori (ad esempio, potrebbe cofinanziare la partecipazione a fiere o l'inclusione in promozioni). A livello regionale, contatta </a:t>
            </a:r>
            <a:r>
              <a:rPr lang="en-US" sz="2000" b="1" dirty="0">
                <a:solidFill>
                  <a:srgbClr val="494949"/>
                </a:solidFill>
              </a:rPr>
              <a:t>l'associazione turistica locale </a:t>
            </a:r>
            <a:r>
              <a:rPr lang="en-US" sz="2000" dirty="0">
                <a:solidFill>
                  <a:srgbClr val="494949"/>
                </a:solidFill>
              </a:rPr>
              <a:t>o l'ufficio turistico regionale: talvolta collaborano a progetti e possono sostenere le domande di sovvenzione con lettere di sostegno o dati.</a:t>
            </a:r>
          </a:p>
        </p:txBody>
      </p:sp>
      <p:sp>
        <p:nvSpPr>
          <p:cNvPr id="13" name="Freeform 28">
            <a:extLst>
              <a:ext uri="{FF2B5EF4-FFF2-40B4-BE49-F238E27FC236}">
                <a16:creationId xmlns:a16="http://schemas.microsoft.com/office/drawing/2014/main" id="{ED135481-F135-1D94-EAB9-ECB969620E6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8F81FC4-EC0D-B9A2-F21F-52DC42C71645}"/>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sostegno</a:t>
            </a:r>
          </a:p>
        </p:txBody>
      </p:sp>
      <p:sp>
        <p:nvSpPr>
          <p:cNvPr id="4" name="TextBox 3">
            <a:extLst>
              <a:ext uri="{FF2B5EF4-FFF2-40B4-BE49-F238E27FC236}">
                <a16:creationId xmlns:a16="http://schemas.microsoft.com/office/drawing/2014/main" id="{E0017601-5D06-5AB1-2DC8-07D5AB9C6A91}"/>
              </a:ext>
            </a:extLst>
          </p:cNvPr>
          <p:cNvSpPr txBox="1"/>
          <p:nvPr/>
        </p:nvSpPr>
        <p:spPr>
          <a:xfrm>
            <a:off x="587173" y="1366897"/>
            <a:ext cx="3675375" cy="1815882"/>
          </a:xfrm>
          <a:prstGeom prst="rect">
            <a:avLst/>
          </a:prstGeom>
          <a:noFill/>
        </p:spPr>
        <p:txBody>
          <a:bodyPr wrap="square">
            <a:spAutoFit/>
          </a:bodyPr>
          <a:lstStyle/>
          <a:p>
            <a:pPr algn="ctr"/>
            <a:r>
              <a:rPr lang="en-US" sz="2800" b="1" dirty="0">
                <a:solidFill>
                  <a:srgbClr val="E96751"/>
                </a:solidFill>
              </a:rPr>
              <a:t>Fondo sloveno per lo sviluppo regionale (SRDF)</a:t>
            </a:r>
            <a:r>
              <a:rPr lang="en-US" sz="2800" dirty="0">
                <a:solidFill>
                  <a:srgbClr val="E96751"/>
                </a:solidFill>
              </a:rPr>
              <a:t> </a:t>
            </a:r>
          </a:p>
          <a:p>
            <a:pPr algn="ctr"/>
            <a:r>
              <a:rPr lang="en-US" sz="2800" dirty="0">
                <a:solidFill>
                  <a:srgbClr val="E96751"/>
                </a:solidFill>
              </a:rPr>
              <a:t>Consulenza e supporto</a:t>
            </a:r>
            <a:endParaRPr lang="en-IE" sz="2800" dirty="0">
              <a:solidFill>
                <a:srgbClr val="E96751"/>
              </a:solidFill>
            </a:endParaRPr>
          </a:p>
        </p:txBody>
      </p:sp>
      <p:sp>
        <p:nvSpPr>
          <p:cNvPr id="5" name="TextBox 4">
            <a:extLst>
              <a:ext uri="{FF2B5EF4-FFF2-40B4-BE49-F238E27FC236}">
                <a16:creationId xmlns:a16="http://schemas.microsoft.com/office/drawing/2014/main" id="{9C77E273-C405-CBF9-62FB-9AD12211E1F5}"/>
              </a:ext>
            </a:extLst>
          </p:cNvPr>
          <p:cNvSpPr txBox="1"/>
          <p:nvPr/>
        </p:nvSpPr>
        <p:spPr>
          <a:xfrm>
            <a:off x="587172" y="4264310"/>
            <a:ext cx="3675375" cy="1077218"/>
          </a:xfrm>
          <a:prstGeom prst="rect">
            <a:avLst/>
          </a:prstGeom>
          <a:noFill/>
        </p:spPr>
        <p:txBody>
          <a:bodyPr wrap="square">
            <a:spAutoFit/>
          </a:bodyPr>
          <a:lstStyle/>
          <a:p>
            <a:pPr algn="ctr"/>
            <a:r>
              <a:rPr lang="en-US" sz="3200" b="1" dirty="0">
                <a:solidFill>
                  <a:srgbClr val="E96751"/>
                </a:solidFill>
              </a:rPr>
              <a:t>Consulenza e supporto turistico</a:t>
            </a:r>
            <a:endParaRPr lang="en-IE" sz="3200" dirty="0">
              <a:solidFill>
                <a:srgbClr val="E96751"/>
              </a:solidFill>
            </a:endParaRPr>
          </a:p>
        </p:txBody>
      </p:sp>
    </p:spTree>
    <p:extLst>
      <p:ext uri="{BB962C8B-B14F-4D97-AF65-F5344CB8AC3E}">
        <p14:creationId xmlns:p14="http://schemas.microsoft.com/office/powerpoint/2010/main" val="382710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16-EE6D-D41F-41D8-AB9259AE3FD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82DA7FD-4713-E375-048C-ECF1696D1CBE}"/>
              </a:ext>
            </a:extLst>
          </p:cNvPr>
          <p:cNvSpPr>
            <a:spLocks noGrp="1"/>
          </p:cNvSpPr>
          <p:nvPr>
            <p:ph type="body" sz="quarter" idx="17"/>
          </p:nvPr>
        </p:nvSpPr>
        <p:spPr/>
        <p:txBody>
          <a:bodyPr/>
          <a:lstStyle/>
          <a:p>
            <a:r>
              <a:rPr lang="en-IE" dirty="0"/>
              <a:t>06</a:t>
            </a:r>
          </a:p>
        </p:txBody>
      </p:sp>
      <p:sp>
        <p:nvSpPr>
          <p:cNvPr id="12" name="Text Placeholder 8">
            <a:extLst>
              <a:ext uri="{FF2B5EF4-FFF2-40B4-BE49-F238E27FC236}">
                <a16:creationId xmlns:a16="http://schemas.microsoft.com/office/drawing/2014/main" id="{BFFBC204-D644-3404-050C-89B83A24C22C}"/>
              </a:ext>
            </a:extLst>
          </p:cNvPr>
          <p:cNvSpPr>
            <a:spLocks noGrp="1"/>
          </p:cNvSpPr>
          <p:nvPr>
            <p:ph type="body" sz="quarter" idx="16"/>
          </p:nvPr>
        </p:nvSpPr>
        <p:spPr>
          <a:xfrm>
            <a:off x="352931" y="2487978"/>
            <a:ext cx="5282339" cy="3066422"/>
          </a:xfrm>
        </p:spPr>
        <p:txBody>
          <a:bodyPr>
            <a:normAutofit/>
          </a:bodyPr>
          <a:lstStyle/>
          <a:p>
            <a:r>
              <a:rPr lang="en-IE" sz="3600" b="1" dirty="0"/>
              <a:t>Opzioni di finanziamento in Slovenia</a:t>
            </a:r>
          </a:p>
          <a:p>
            <a:r>
              <a:rPr lang="en-IE" sz="2400" dirty="0"/>
              <a:t>per strutture ricettive turistiche alternative</a:t>
            </a:r>
          </a:p>
          <a:p>
            <a:endParaRPr lang="en-IE" sz="4400" dirty="0"/>
          </a:p>
        </p:txBody>
      </p:sp>
      <p:sp>
        <p:nvSpPr>
          <p:cNvPr id="15" name="TextBox 14">
            <a:extLst>
              <a:ext uri="{FF2B5EF4-FFF2-40B4-BE49-F238E27FC236}">
                <a16:creationId xmlns:a16="http://schemas.microsoft.com/office/drawing/2014/main" id="{D2548C70-43A8-5CD6-A992-6144619A1459}"/>
              </a:ext>
            </a:extLst>
          </p:cNvPr>
          <p:cNvSpPr txBox="1"/>
          <p:nvPr/>
        </p:nvSpPr>
        <p:spPr>
          <a:xfrm>
            <a:off x="352931" y="5147687"/>
            <a:ext cx="11486138" cy="1631216"/>
          </a:xfrm>
          <a:prstGeom prst="rect">
            <a:avLst/>
          </a:prstGeom>
          <a:noFill/>
        </p:spPr>
        <p:txBody>
          <a:bodyPr wrap="square" rtlCol="0">
            <a:spAutoFit/>
          </a:bodyPr>
          <a:lstStyle/>
          <a:p>
            <a:r>
              <a:rPr lang="en-US" sz="2000" dirty="0">
                <a:solidFill>
                  <a:srgbClr val="494949"/>
                </a:solidFill>
              </a:rPr>
              <a:t>La Slovenia è un leader riconosciuto nel turismo verde e offre diversi finanziamenti per alloggi alternativi, come eco-lodge e glamping. Gli imprenditori possono accedere a sovvenzioni, microprestiti e cofinanziamenti attraverso programmi nazionali e regionali, tra cui il Fondo sloveno per le imprese, SPIRIT Slovenia e programmi di sviluppo rurale. I progetti innovativi e sostenibili sono particolarmente incoraggiati, rendendo questo Paese un ambiente ideale per avviare o far crescere attività turistiche orientate a uno scopo preciso.</a:t>
            </a:r>
            <a:endParaRPr lang="en-IE" sz="2000" dirty="0">
              <a:solidFill>
                <a:srgbClr val="494949"/>
              </a:solidFill>
            </a:endParaRPr>
          </a:p>
        </p:txBody>
      </p:sp>
      <p:pic>
        <p:nvPicPr>
          <p:cNvPr id="5" name="Picture Placeholder 4" descr="A flag with a blue and red stripe&#10;&#10;AI-generated content may be incorrect.">
            <a:extLst>
              <a:ext uri="{FF2B5EF4-FFF2-40B4-BE49-F238E27FC236}">
                <a16:creationId xmlns:a16="http://schemas.microsoft.com/office/drawing/2014/main" id="{57A7D157-49B4-3DE3-FD59-8485EC7932FA}"/>
              </a:ext>
            </a:extLst>
          </p:cNvPr>
          <p:cNvPicPr>
            <a:picLocks noGrp="1" noChangeAspect="1"/>
          </p:cNvPicPr>
          <p:nvPr>
            <p:ph type="pic" sz="quarter" idx="19"/>
          </p:nvPr>
        </p:nvPicPr>
        <p:blipFill>
          <a:blip r:embed="rId2"/>
          <a:srcRect l="13998" r="13998"/>
          <a:stretch>
            <a:fillRect/>
          </a:stretch>
        </p:blipFill>
        <p:spPr/>
      </p:pic>
    </p:spTree>
    <p:extLst>
      <p:ext uri="{BB962C8B-B14F-4D97-AF65-F5344CB8AC3E}">
        <p14:creationId xmlns:p14="http://schemas.microsoft.com/office/powerpoint/2010/main" val="204657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657B8-8A2B-473E-3ED2-0244C9D453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AF4F62-48E0-1FDF-1802-01BEDA9DA0CB}"/>
              </a:ext>
            </a:extLst>
          </p:cNvPr>
          <p:cNvSpPr>
            <a:spLocks noGrp="1"/>
          </p:cNvSpPr>
          <p:nvPr>
            <p:ph type="body" sz="quarter" idx="18"/>
          </p:nvPr>
        </p:nvSpPr>
        <p:spPr>
          <a:xfrm>
            <a:off x="4444410" y="1219136"/>
            <a:ext cx="6379534" cy="2213420"/>
          </a:xfrm>
        </p:spPr>
        <p:txBody>
          <a:bodyPr/>
          <a:lstStyle/>
          <a:p>
            <a:r>
              <a:rPr lang="en-US" b="1" dirty="0">
                <a:solidFill>
                  <a:srgbClr val="E96751"/>
                </a:solidFill>
                <a:hlinkClick r:id="rId2">
                  <a:extLst>
                    <a:ext uri="{A12FA001-AC4F-418D-AE19-62706E023703}">
                      <ahyp:hlinkClr xmlns:ahyp="http://schemas.microsoft.com/office/drawing/2018/hyperlinkcolor" val="tx"/>
                    </a:ext>
                  </a:extLst>
                </a:hlinkClick>
              </a:rPr>
              <a:t>Permessi e normative: </a:t>
            </a:r>
            <a:r>
              <a:rPr lang="en-US" dirty="0"/>
              <a:t>una risorsa da tenere presente è il portale SPOT, che fornisce indicazioni sulle procedure. Ad esempio, può guidarti su come registrare un'attività ricettiva (settore </a:t>
            </a:r>
            <a:r>
              <a:rPr lang="en-US" dirty="0" err="1"/>
              <a:t>Gostinstvo-Turizem</a:t>
            </a:r>
            <a:r>
              <a:rPr lang="en-US" dirty="0"/>
              <a:t>) e quali certificazioni potrebbero essere necessarie (come la classificazione per categoria degli alloggi).</a:t>
            </a:r>
          </a:p>
        </p:txBody>
      </p:sp>
      <p:cxnSp>
        <p:nvCxnSpPr>
          <p:cNvPr id="7" name="Straight Connector 6">
            <a:extLst>
              <a:ext uri="{FF2B5EF4-FFF2-40B4-BE49-F238E27FC236}">
                <a16:creationId xmlns:a16="http://schemas.microsoft.com/office/drawing/2014/main" id="{E43EB625-4CC1-B377-F841-BE8BA873084E}"/>
              </a:ext>
            </a:extLst>
          </p:cNvPr>
          <p:cNvCxnSpPr/>
          <p:nvPr/>
        </p:nvCxnSpPr>
        <p:spPr>
          <a:xfrm>
            <a:off x="1091116" y="342900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5B0385CD-1B47-E1CC-0F4B-97C1AA98679C}"/>
              </a:ext>
            </a:extLst>
          </p:cNvPr>
          <p:cNvSpPr txBox="1">
            <a:spLocks/>
          </p:cNvSpPr>
          <p:nvPr/>
        </p:nvSpPr>
        <p:spPr>
          <a:xfrm>
            <a:off x="4444410" y="3669941"/>
            <a:ext cx="717405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200" b="1" dirty="0">
                <a:solidFill>
                  <a:srgbClr val="E96751"/>
                </a:solidFill>
                <a:hlinkClick r:id="rId3">
                  <a:extLst>
                    <a:ext uri="{A12FA001-AC4F-418D-AE19-62706E023703}">
                      <ahyp:hlinkClr xmlns:ahyp="http://schemas.microsoft.com/office/drawing/2018/hyperlinkcolor" val="tx"/>
                    </a:ext>
                  </a:extLst>
                </a:hlinkClick>
              </a:rPr>
              <a:t>Il manuale della Slovenia per livellare il campo di gioco</a:t>
            </a:r>
            <a:endParaRPr lang="en-US" sz="2200" b="1" dirty="0">
              <a:solidFill>
                <a:srgbClr val="E96751"/>
              </a:solidFill>
            </a:endParaRPr>
          </a:p>
          <a:p>
            <a:pPr marL="0" indent="0">
              <a:spcAft>
                <a:spcPts val="600"/>
              </a:spcAft>
            </a:pPr>
            <a:r>
              <a:rPr lang="en-US" sz="2200" b="1" dirty="0">
                <a:solidFill>
                  <a:srgbClr val="494949"/>
                </a:solidFill>
              </a:rPr>
              <a:t>Ricorda: </a:t>
            </a:r>
            <a:r>
              <a:rPr lang="en-US" sz="2200" dirty="0">
                <a:solidFill>
                  <a:srgbClr val="494949"/>
                </a:solidFill>
              </a:rPr>
              <a:t>in Slovenia, le relazioni personali e una buona reputazione sono molto importanti. Entra in contatto con la comunità, gli enti turistici e anche altri operatori di glamping (la Slovenia ha molti eco-resort: entra in contatto con loro attraverso associazioni o gruppi Facebook). Potrebbero condividere consigli su quale banca o programma li ha aiutati ad avviare la loro attività.</a:t>
            </a:r>
          </a:p>
        </p:txBody>
      </p:sp>
      <p:sp>
        <p:nvSpPr>
          <p:cNvPr id="13" name="Freeform 28">
            <a:extLst>
              <a:ext uri="{FF2B5EF4-FFF2-40B4-BE49-F238E27FC236}">
                <a16:creationId xmlns:a16="http://schemas.microsoft.com/office/drawing/2014/main" id="{290FCACF-8745-9451-043A-E3D33822612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0BDADDE-E2D0-E37A-4636-FABF3DD43B4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sp>
        <p:nvSpPr>
          <p:cNvPr id="5" name="TextBox 4">
            <a:extLst>
              <a:ext uri="{FF2B5EF4-FFF2-40B4-BE49-F238E27FC236}">
                <a16:creationId xmlns:a16="http://schemas.microsoft.com/office/drawing/2014/main" id="{18A62E60-5E49-AC3A-3F39-3C4B16114870}"/>
              </a:ext>
            </a:extLst>
          </p:cNvPr>
          <p:cNvSpPr txBox="1"/>
          <p:nvPr/>
        </p:nvSpPr>
        <p:spPr>
          <a:xfrm>
            <a:off x="907533" y="3835508"/>
            <a:ext cx="3122701" cy="2062103"/>
          </a:xfrm>
          <a:prstGeom prst="rect">
            <a:avLst/>
          </a:prstGeom>
          <a:noFill/>
        </p:spPr>
        <p:txBody>
          <a:bodyPr wrap="square">
            <a:spAutoFit/>
          </a:bodyPr>
          <a:lstStyle/>
          <a:p>
            <a:pPr algn="ctr"/>
            <a:r>
              <a:rPr lang="en-US" sz="3200" b="1" dirty="0">
                <a:solidFill>
                  <a:srgbClr val="E96751"/>
                </a:solidFill>
              </a:rPr>
              <a:t>Il manuale della Slovenia per livellare il campo di gioco</a:t>
            </a:r>
            <a:endParaRPr lang="en-IE" sz="3200" b="1" dirty="0">
              <a:solidFill>
                <a:srgbClr val="E96751"/>
              </a:solidFill>
            </a:endParaRPr>
          </a:p>
        </p:txBody>
      </p:sp>
      <p:sp>
        <p:nvSpPr>
          <p:cNvPr id="8" name="TextBox 7">
            <a:extLst>
              <a:ext uri="{FF2B5EF4-FFF2-40B4-BE49-F238E27FC236}">
                <a16:creationId xmlns:a16="http://schemas.microsoft.com/office/drawing/2014/main" id="{F7961AAB-D1C7-0291-B10F-99C04B267801}"/>
              </a:ext>
            </a:extLst>
          </p:cNvPr>
          <p:cNvSpPr txBox="1"/>
          <p:nvPr/>
        </p:nvSpPr>
        <p:spPr>
          <a:xfrm>
            <a:off x="907533" y="1374845"/>
            <a:ext cx="3122701" cy="1569660"/>
          </a:xfrm>
          <a:prstGeom prst="rect">
            <a:avLst/>
          </a:prstGeom>
          <a:noFill/>
        </p:spPr>
        <p:txBody>
          <a:bodyPr wrap="square">
            <a:spAutoFit/>
          </a:bodyPr>
          <a:lstStyle/>
          <a:p>
            <a:pPr algn="ctr"/>
            <a:r>
              <a:rPr lang="en-US" sz="3200" b="1" dirty="0">
                <a:solidFill>
                  <a:srgbClr val="E96751"/>
                </a:solidFill>
              </a:rPr>
              <a:t>Portale dei permessi e dei regolamenti</a:t>
            </a:r>
            <a:endParaRPr lang="en-IE" sz="3200" b="1" dirty="0">
              <a:solidFill>
                <a:srgbClr val="E96751"/>
              </a:solidFill>
            </a:endParaRPr>
          </a:p>
        </p:txBody>
      </p:sp>
    </p:spTree>
    <p:extLst>
      <p:ext uri="{BB962C8B-B14F-4D97-AF65-F5344CB8AC3E}">
        <p14:creationId xmlns:p14="http://schemas.microsoft.com/office/powerpoint/2010/main" val="1688937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7 (Parte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Trova i fondi adatti</a:t>
            </a:r>
          </a:p>
          <a:p>
            <a:pPr algn="ctr">
              <a:lnSpc>
                <a:spcPts val="2520"/>
              </a:lnSpc>
            </a:pPr>
            <a:r>
              <a:rPr lang="en-IE" sz="2400" dirty="0">
                <a:solidFill>
                  <a:srgbClr val="414141"/>
                </a:solidFill>
              </a:rPr>
              <a:t>Slovenia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7 (Parte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Investimenti, richieste di sovvenzioni e presentazione della tua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A37A-0D3C-516B-3968-CC4BFB5F0F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62B7C2-3A16-652C-29CE-0A6D6414592A}"/>
              </a:ext>
            </a:extLst>
          </p:cNvPr>
          <p:cNvSpPr>
            <a:spLocks noGrp="1"/>
          </p:cNvSpPr>
          <p:nvPr>
            <p:ph type="body" sz="quarter" idx="18"/>
          </p:nvPr>
        </p:nvSpPr>
        <p:spPr>
          <a:xfrm>
            <a:off x="802510" y="1849960"/>
            <a:ext cx="9913115" cy="3499183"/>
          </a:xfrm>
        </p:spPr>
        <p:txBody>
          <a:bodyPr/>
          <a:lstStyle/>
          <a:p>
            <a:pPr>
              <a:spcAft>
                <a:spcPts val="600"/>
              </a:spcAft>
            </a:pPr>
            <a:r>
              <a:rPr lang="en-US" sz="2400" dirty="0"/>
              <a:t>La Slovenia si posiziona come </a:t>
            </a:r>
            <a:r>
              <a:rPr lang="en-US" sz="2400" b="1" dirty="0"/>
              <a:t>destinazione turistica boutique ecologica </a:t>
            </a:r>
            <a:r>
              <a:rPr lang="en-US" sz="2400" dirty="0"/>
              <a:t>e i suoi finanziamenti riflettono questa ambizione. Il sostegno del governo è strettamente legato al suo </a:t>
            </a:r>
            <a:r>
              <a:rPr lang="en-US" sz="2400" b="1" dirty="0"/>
              <a:t>programma Slovenia Green Scheme</a:t>
            </a:r>
            <a:r>
              <a:rPr lang="en-US" sz="2400" dirty="0"/>
              <a:t>, che incoraggia le imprese turistiche a soddisfare </a:t>
            </a:r>
            <a:r>
              <a:rPr lang="en-US" sz="2400" b="1" dirty="0"/>
              <a:t>gli standard di certificazione </a:t>
            </a:r>
            <a:r>
              <a:rPr lang="en-US" sz="2400" dirty="0"/>
              <a:t>e </a:t>
            </a:r>
            <a:r>
              <a:rPr lang="en-US" sz="2400" b="1" dirty="0"/>
              <a:t>a integrare la sostenibilità </a:t>
            </a:r>
            <a:r>
              <a:rPr lang="en-US" sz="2400" dirty="0"/>
              <a:t>nelle loro attività principali.</a:t>
            </a:r>
          </a:p>
          <a:p>
            <a:pPr>
              <a:spcAft>
                <a:spcPts val="600"/>
              </a:spcAft>
            </a:pPr>
            <a:r>
              <a:rPr lang="en-US" sz="2400" dirty="0"/>
              <a:t> </a:t>
            </a:r>
          </a:p>
          <a:p>
            <a:pPr>
              <a:spcAft>
                <a:spcPts val="600"/>
              </a:spcAft>
            </a:pPr>
            <a:r>
              <a:rPr lang="en-US" sz="2400" dirty="0"/>
              <a:t>Il sostegno finanziario comprende il cofinanziamento per la certificazione Ecolabel, prestiti agevolati e sovvenzioni per miglioramenti ambientali attraverso EKO </a:t>
            </a:r>
            <a:r>
              <a:rPr lang="en-US" sz="2400" dirty="0" err="1"/>
              <a:t>Sklad</a:t>
            </a:r>
            <a:r>
              <a:rPr lang="en-US" sz="2400" dirty="0"/>
              <a:t>, e finanziamenti rurali LEADER per progetti di alloggio diversificati, come glamping, eco-lodge o esperienze di storytelling digitale.</a:t>
            </a:r>
          </a:p>
          <a:p>
            <a:pPr>
              <a:spcAft>
                <a:spcPts val="600"/>
              </a:spcAft>
            </a:pPr>
            <a:endParaRPr lang="en-IE" dirty="0"/>
          </a:p>
        </p:txBody>
      </p:sp>
      <p:sp>
        <p:nvSpPr>
          <p:cNvPr id="6" name="Text Placeholder 5">
            <a:extLst>
              <a:ext uri="{FF2B5EF4-FFF2-40B4-BE49-F238E27FC236}">
                <a16:creationId xmlns:a16="http://schemas.microsoft.com/office/drawing/2014/main" id="{8A9B637C-CA96-A786-9B11-758A30723E03}"/>
              </a:ext>
            </a:extLst>
          </p:cNvPr>
          <p:cNvSpPr>
            <a:spLocks noGrp="1"/>
          </p:cNvSpPr>
          <p:nvPr>
            <p:ph type="body" sz="quarter" idx="16"/>
          </p:nvPr>
        </p:nvSpPr>
        <p:spPr>
          <a:xfrm>
            <a:off x="788656" y="158725"/>
            <a:ext cx="10614687" cy="803654"/>
          </a:xfrm>
        </p:spPr>
        <p:txBody>
          <a:bodyPr/>
          <a:lstStyle/>
          <a:p>
            <a:r>
              <a:rPr lang="en-IE" sz="3200" dirty="0"/>
              <a:t>Introduzione: </a:t>
            </a:r>
            <a:r>
              <a:rPr lang="en-IE" sz="3200" b="0" dirty="0"/>
              <a:t>le priorità di finanziamento della Slovenia</a:t>
            </a:r>
          </a:p>
          <a:p>
            <a:endParaRPr lang="en-IE" sz="3200" dirty="0"/>
          </a:p>
        </p:txBody>
      </p:sp>
      <p:sp>
        <p:nvSpPr>
          <p:cNvPr id="8" name="Text Placeholder 7">
            <a:extLst>
              <a:ext uri="{FF2B5EF4-FFF2-40B4-BE49-F238E27FC236}">
                <a16:creationId xmlns:a16="http://schemas.microsoft.com/office/drawing/2014/main" id="{CBC72C12-82AA-4BE8-85C4-51EE2D331EC4}"/>
              </a:ext>
            </a:extLst>
          </p:cNvPr>
          <p:cNvSpPr>
            <a:spLocks noGrp="1"/>
          </p:cNvSpPr>
          <p:nvPr>
            <p:ph type="body" sz="quarter" idx="19"/>
          </p:nvPr>
        </p:nvSpPr>
        <p:spPr>
          <a:xfrm>
            <a:off x="802510" y="770435"/>
            <a:ext cx="10970390" cy="803654"/>
          </a:xfrm>
        </p:spPr>
        <p:txBody>
          <a:bodyPr/>
          <a:lstStyle/>
          <a:p>
            <a:r>
              <a:rPr lang="en-IE" dirty="0"/>
              <a:t>Turismo verde e pulito, standard certificati e sostenibilità, tutela dell'ambiente, autenticità locale e partnership locali.</a:t>
            </a:r>
          </a:p>
        </p:txBody>
      </p:sp>
    </p:spTree>
    <p:extLst>
      <p:ext uri="{BB962C8B-B14F-4D97-AF65-F5344CB8AC3E}">
        <p14:creationId xmlns:p14="http://schemas.microsoft.com/office/powerpoint/2010/main" val="134337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9161-EBBF-B9FF-AB76-1BE7A33A6F8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8014912-1339-A3FE-E734-74948A9B199F}"/>
              </a:ext>
            </a:extLst>
          </p:cNvPr>
          <p:cNvSpPr>
            <a:spLocks noGrp="1"/>
          </p:cNvSpPr>
          <p:nvPr>
            <p:ph type="body" sz="quarter" idx="18"/>
          </p:nvPr>
        </p:nvSpPr>
        <p:spPr>
          <a:xfrm>
            <a:off x="802510" y="1907110"/>
            <a:ext cx="10436990" cy="3499183"/>
          </a:xfrm>
        </p:spPr>
        <p:txBody>
          <a:bodyPr/>
          <a:lstStyle/>
          <a:p>
            <a:pPr>
              <a:spcAft>
                <a:spcPts val="600"/>
              </a:spcAft>
            </a:pPr>
            <a:r>
              <a:rPr lang="en-US" sz="2400" dirty="0"/>
              <a:t>Per attrarre finanziamenti, le aziende devono allinearsi alla forte enfasi che la Slovenia pone sulla </a:t>
            </a:r>
            <a:r>
              <a:rPr lang="en-US" sz="2400" b="1" dirty="0"/>
              <a:t>certificazione ecologica, l'autenticità locale e la tutela dell'ambiente</a:t>
            </a:r>
            <a:r>
              <a:rPr lang="en-US" sz="2400" dirty="0"/>
              <a:t>. I progetti che utilizzano materiali naturali, promuovono la cultura tradizionale slovena o integrano sistemi di conservazione dell'acqua e dell'energia tendono ad avere buoni risultati. Anche </a:t>
            </a:r>
            <a:r>
              <a:rPr lang="en-US" sz="2400" b="1" dirty="0"/>
              <a:t>le partnership con </a:t>
            </a:r>
            <a:r>
              <a:rPr lang="en-US" sz="2400" dirty="0"/>
              <a:t>artigiani</a:t>
            </a:r>
            <a:r>
              <a:rPr lang="en-US" sz="2400" b="1" dirty="0"/>
              <a:t> locali</a:t>
            </a:r>
            <a:r>
              <a:rPr lang="en-US" sz="2400" dirty="0"/>
              <a:t>, aziende agricole o </a:t>
            </a:r>
            <a:r>
              <a:rPr lang="en-US" sz="2400" dirty="0" err="1"/>
              <a:t>organizzazioni</a:t>
            </a:r>
            <a:r>
              <a:rPr lang="en-US" sz="2400" dirty="0"/>
              <a:t> di conservazione sono vantaggiose. </a:t>
            </a:r>
          </a:p>
          <a:p>
            <a:pPr>
              <a:spcAft>
                <a:spcPts val="600"/>
              </a:spcAft>
            </a:pPr>
            <a:endParaRPr lang="en-US" sz="2400" dirty="0"/>
          </a:p>
          <a:p>
            <a:pPr>
              <a:spcAft>
                <a:spcPts val="600"/>
              </a:spcAft>
            </a:pPr>
            <a:r>
              <a:rPr lang="en-US" sz="2400" dirty="0"/>
              <a:t>Per distinguersi, il vostro concetto di alloggio dovrebbe andare oltre l'essere "eco-compatibile": dovrebbe mostrare </a:t>
            </a:r>
            <a:r>
              <a:rPr lang="en-US" sz="2400" b="1" dirty="0"/>
              <a:t>impatti misurabili </a:t>
            </a:r>
            <a:r>
              <a:rPr lang="en-US" sz="2400" dirty="0"/>
              <a:t>(ad esempio, riutilizzo dell'acqua, risparmio energetico, mobilità a basse emissioni di carbonio) e contribuire in modo significativo all'identità del turismo sostenibile della Slovenia.</a:t>
            </a:r>
          </a:p>
          <a:p>
            <a:pPr>
              <a:spcAft>
                <a:spcPts val="600"/>
              </a:spcAft>
            </a:pPr>
            <a:endParaRPr lang="en-IE" sz="2400" dirty="0"/>
          </a:p>
        </p:txBody>
      </p:sp>
      <p:sp>
        <p:nvSpPr>
          <p:cNvPr id="6" name="Text Placeholder 5">
            <a:extLst>
              <a:ext uri="{FF2B5EF4-FFF2-40B4-BE49-F238E27FC236}">
                <a16:creationId xmlns:a16="http://schemas.microsoft.com/office/drawing/2014/main" id="{081488D1-98B7-24B4-336C-E7AE2FCCB907}"/>
              </a:ext>
            </a:extLst>
          </p:cNvPr>
          <p:cNvSpPr>
            <a:spLocks noGrp="1"/>
          </p:cNvSpPr>
          <p:nvPr>
            <p:ph type="body" sz="quarter" idx="16"/>
          </p:nvPr>
        </p:nvSpPr>
        <p:spPr>
          <a:xfrm>
            <a:off x="788656" y="158725"/>
            <a:ext cx="10614687" cy="803654"/>
          </a:xfrm>
        </p:spPr>
        <p:txBody>
          <a:bodyPr/>
          <a:lstStyle/>
          <a:p>
            <a:r>
              <a:rPr lang="en-IE" sz="3200" dirty="0"/>
              <a:t>Introduzione: </a:t>
            </a:r>
            <a:r>
              <a:rPr lang="en-IE" sz="3200" b="0" dirty="0"/>
              <a:t>le priorità di finanziamento della Slovenia</a:t>
            </a:r>
          </a:p>
          <a:p>
            <a:endParaRPr lang="en-IE" sz="3200" dirty="0"/>
          </a:p>
        </p:txBody>
      </p:sp>
      <p:sp>
        <p:nvSpPr>
          <p:cNvPr id="8" name="Text Placeholder 7">
            <a:extLst>
              <a:ext uri="{FF2B5EF4-FFF2-40B4-BE49-F238E27FC236}">
                <a16:creationId xmlns:a16="http://schemas.microsoft.com/office/drawing/2014/main" id="{BC3BA64E-BE0E-CFB6-06EE-2AC24E6E4B99}"/>
              </a:ext>
            </a:extLst>
          </p:cNvPr>
          <p:cNvSpPr>
            <a:spLocks noGrp="1"/>
          </p:cNvSpPr>
          <p:nvPr>
            <p:ph type="body" sz="quarter" idx="19"/>
          </p:nvPr>
        </p:nvSpPr>
        <p:spPr>
          <a:xfrm>
            <a:off x="802510" y="770435"/>
            <a:ext cx="10970390" cy="803654"/>
          </a:xfrm>
        </p:spPr>
        <p:txBody>
          <a:bodyPr/>
          <a:lstStyle/>
          <a:p>
            <a:r>
              <a:rPr lang="en-IE" dirty="0"/>
              <a:t>Turismo verde e pulito, standard certificati e sostenibilità, tutela dell'ambiente, autenticità locale e partnership locali.</a:t>
            </a:r>
          </a:p>
        </p:txBody>
      </p:sp>
    </p:spTree>
    <p:extLst>
      <p:ext uri="{BB962C8B-B14F-4D97-AF65-F5344CB8AC3E}">
        <p14:creationId xmlns:p14="http://schemas.microsoft.com/office/powerpoint/2010/main" val="358231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DEE9-945E-C9B8-C147-2213132666E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0DEB7BB9-42EB-E1A3-6928-8B8256091F9B}"/>
              </a:ext>
            </a:extLst>
          </p:cNvPr>
          <p:cNvSpPr/>
          <p:nvPr/>
        </p:nvSpPr>
        <p:spPr>
          <a:xfrm>
            <a:off x="1393537" y="2917286"/>
            <a:ext cx="10029648" cy="370258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BB6C0FC-0D28-EAF6-0D64-0B9BD1616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5A58D40C-BD3B-DEF6-A911-A60BE9A09EF7}"/>
              </a:ext>
            </a:extLst>
          </p:cNvPr>
          <p:cNvSpPr/>
          <p:nvPr/>
        </p:nvSpPr>
        <p:spPr>
          <a:xfrm>
            <a:off x="951086" y="1828721"/>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48F09F1-8E42-5B5B-6407-145CB6DA0DD6}"/>
              </a:ext>
            </a:extLst>
          </p:cNvPr>
          <p:cNvSpPr txBox="1">
            <a:spLocks/>
          </p:cNvSpPr>
          <p:nvPr/>
        </p:nvSpPr>
        <p:spPr>
          <a:xfrm>
            <a:off x="1227695" y="1882473"/>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La Slovenia sarà anche piccola, ma è leader nel turismo verde e offre varie possibilità di finanziamento.</a:t>
            </a:r>
          </a:p>
        </p:txBody>
      </p:sp>
      <p:sp>
        <p:nvSpPr>
          <p:cNvPr id="9" name="Text Placeholder 5">
            <a:extLst>
              <a:ext uri="{FF2B5EF4-FFF2-40B4-BE49-F238E27FC236}">
                <a16:creationId xmlns:a16="http://schemas.microsoft.com/office/drawing/2014/main" id="{7EFAFE67-F8A3-77FA-65A2-89C2F36F3FF6}"/>
              </a:ext>
            </a:extLst>
          </p:cNvPr>
          <p:cNvSpPr txBox="1">
            <a:spLocks/>
          </p:cNvSpPr>
          <p:nvPr/>
        </p:nvSpPr>
        <p:spPr>
          <a:xfrm>
            <a:off x="2108283" y="311446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Obiettivo: </a:t>
            </a:r>
            <a:r>
              <a:rPr lang="en-US" sz="2200" b="1" dirty="0">
                <a:solidFill>
                  <a:srgbClr val="494949"/>
                </a:solidFill>
                <a:hlinkClick r:id="rId5">
                  <a:extLst>
                    <a:ext uri="{A12FA001-AC4F-418D-AE19-62706E023703}">
                      <ahyp:hlinkClr xmlns:ahyp="http://schemas.microsoft.com/office/drawing/2018/hyperlinkcolor" val="tx"/>
                    </a:ext>
                  </a:extLst>
                </a:hlinkClick>
              </a:rPr>
              <a:t>lo Slovene Enterprise Fund (SEF), </a:t>
            </a:r>
            <a:r>
              <a:rPr lang="en-US" sz="2200" dirty="0">
                <a:solidFill>
                  <a:srgbClr val="494949"/>
                </a:solidFill>
              </a:rPr>
              <a:t>noto localmente come </a:t>
            </a:r>
            <a:r>
              <a:rPr lang="en-US" sz="2200" b="1" dirty="0" err="1">
                <a:solidFill>
                  <a:srgbClr val="494949"/>
                </a:solidFill>
              </a:rPr>
              <a:t>Podjetniški Sklad</a:t>
            </a:r>
            <a:r>
              <a:rPr lang="en-US" sz="2200" dirty="0">
                <a:solidFill>
                  <a:srgbClr val="494949"/>
                </a:solidFill>
              </a:rPr>
              <a:t>, è un'istituzione chiave che sostiene le startup e le PMI in Slovenia. Offre vari strumenti finanziari, tra cui sovvenzioni, prestiti seed, microprestiti, cofinanziamenti e garanzie, per promuovere l'innovazione e l'imprenditorialità, </a:t>
            </a:r>
            <a:r>
              <a:rPr lang="en-IE" sz="2200" dirty="0">
                <a:solidFill>
                  <a:srgbClr val="494949"/>
                </a:solidFill>
              </a:rPr>
              <a:t>nonché iniziative turistiche innovative</a:t>
            </a:r>
            <a:r>
              <a:rPr lang="en-US" sz="2200" dirty="0">
                <a:solidFill>
                  <a:srgbClr val="494949"/>
                </a:solidFill>
              </a:rPr>
              <a:t>. </a:t>
            </a:r>
          </a:p>
          <a:p>
            <a:pPr marL="0" indent="0">
              <a:spcAft>
                <a:spcPts val="600"/>
              </a:spcAft>
            </a:pPr>
            <a:r>
              <a:rPr lang="en-IE" sz="2200" b="1" dirty="0">
                <a:solidFill>
                  <a:srgbClr val="494949"/>
                </a:solidFill>
              </a:rPr>
              <a:t>Ideale </a:t>
            </a:r>
            <a:r>
              <a:rPr lang="en-IE" sz="2200" dirty="0">
                <a:solidFill>
                  <a:srgbClr val="494949"/>
                </a:solidFill>
              </a:rPr>
              <a:t>per </a:t>
            </a:r>
            <a:r>
              <a:rPr lang="en-US" sz="2200" dirty="0">
                <a:solidFill>
                  <a:srgbClr val="494949"/>
                </a:solidFill>
              </a:rPr>
              <a:t>le startup turistiche innovative (ad esempio, startup di ecoturismo, alloggi innovativi o innovazione digitale nel turismo). Vedi i flussi di finanziamento:</a:t>
            </a:r>
            <a:r>
              <a:rPr lang="en-US" sz="2200" b="1" dirty="0">
                <a:solidFill>
                  <a:srgbClr val="494949"/>
                </a:solidFill>
              </a:rPr>
              <a:t> </a:t>
            </a:r>
          </a:p>
          <a:p>
            <a:pPr marL="457200" indent="-457200">
              <a:spcAft>
                <a:spcPts val="600"/>
              </a:spcAft>
              <a:buFont typeface="+mj-lt"/>
              <a:buAutoNum type="arabicPeriod"/>
            </a:pPr>
            <a:r>
              <a:rPr lang="en-US" sz="2200" b="1" dirty="0">
                <a:solidFill>
                  <a:srgbClr val="494949"/>
                </a:solidFill>
                <a:hlinkClick r:id="rId6">
                  <a:extLst>
                    <a:ext uri="{A12FA001-AC4F-418D-AE19-62706E023703}">
                      <ahyp:hlinkClr xmlns:ahyp="http://schemas.microsoft.com/office/drawing/2018/hyperlinkcolor" val="tx"/>
                    </a:ext>
                  </a:extLst>
                </a:hlinkClick>
              </a:rPr>
              <a:t>P2 Grant 2025</a:t>
            </a:r>
            <a:r>
              <a:rPr lang="en-US" sz="2200" b="1" dirty="0">
                <a:solidFill>
                  <a:srgbClr val="494949"/>
                </a:solidFill>
              </a:rPr>
              <a:t>: </a:t>
            </a:r>
            <a:r>
              <a:rPr lang="en-US" sz="2200" dirty="0">
                <a:solidFill>
                  <a:srgbClr val="494949"/>
                </a:solidFill>
              </a:rPr>
              <a:t>offre fino a</a:t>
            </a:r>
            <a:r>
              <a:rPr lang="en-US" sz="2200" b="1" dirty="0">
                <a:solidFill>
                  <a:srgbClr val="494949"/>
                </a:solidFill>
              </a:rPr>
              <a:t> 72.000 euro </a:t>
            </a:r>
            <a:r>
              <a:rPr lang="en-US" sz="2200" dirty="0">
                <a:solidFill>
                  <a:srgbClr val="494949"/>
                </a:solidFill>
              </a:rPr>
              <a:t>in fondi non rimborsabili alle giovani aziende innovative per lo sviluppo e il lancio di prodotti.</a:t>
            </a:r>
          </a:p>
        </p:txBody>
      </p:sp>
      <p:cxnSp>
        <p:nvCxnSpPr>
          <p:cNvPr id="15" name="Connector: Elbow 14">
            <a:extLst>
              <a:ext uri="{FF2B5EF4-FFF2-40B4-BE49-F238E27FC236}">
                <a16:creationId xmlns:a16="http://schemas.microsoft.com/office/drawing/2014/main" id="{B1DD39C8-52A0-5DFA-DECE-EAB57241E0DC}"/>
              </a:ext>
            </a:extLst>
          </p:cNvPr>
          <p:cNvCxnSpPr>
            <a:cxnSpLocks/>
            <a:stCxn id="7" idx="1"/>
            <a:endCxn id="11" idx="1"/>
          </p:cNvCxnSpPr>
          <p:nvPr/>
        </p:nvCxnSpPr>
        <p:spPr>
          <a:xfrm rot="10800000" flipH="1" flipV="1">
            <a:off x="951085" y="2230547"/>
            <a:ext cx="442451" cy="2538033"/>
          </a:xfrm>
          <a:prstGeom prst="bentConnector3">
            <a:avLst>
              <a:gd name="adj1" fmla="val -5166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6EEE03-A496-6F80-F786-FB43D06B39ED}"/>
              </a:ext>
            </a:extLst>
          </p:cNvPr>
          <p:cNvSpPr/>
          <p:nvPr/>
        </p:nvSpPr>
        <p:spPr>
          <a:xfrm>
            <a:off x="-15513" y="109727"/>
            <a:ext cx="8073663" cy="148618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109C11E4-74C2-E90E-6F90-9044799FD2E5}"/>
              </a:ext>
            </a:extLst>
          </p:cNvPr>
          <p:cNvSpPr txBox="1">
            <a:spLocks/>
          </p:cNvSpPr>
          <p:nvPr/>
        </p:nvSpPr>
        <p:spPr>
          <a:xfrm>
            <a:off x="1492537" y="702758"/>
            <a:ext cx="633701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400" b="1" dirty="0"/>
              <a:t>Finanziamenti governativi senza scopo di lucro</a:t>
            </a:r>
          </a:p>
          <a:p>
            <a:pPr>
              <a:lnSpc>
                <a:spcPct val="100000"/>
              </a:lnSpc>
              <a:spcBef>
                <a:spcPts val="0"/>
              </a:spcBef>
            </a:pPr>
            <a:r>
              <a:rPr lang="en-IE" sz="2000" i="1" dirty="0"/>
              <a:t>Fondo sloveno per le imprese (SEF) – </a:t>
            </a:r>
          </a:p>
          <a:p>
            <a:pPr>
              <a:lnSpc>
                <a:spcPct val="100000"/>
              </a:lnSpc>
              <a:spcBef>
                <a:spcPts val="0"/>
              </a:spcBef>
            </a:pPr>
            <a:r>
              <a:rPr lang="en-IE" sz="2000" i="1" dirty="0" err="1"/>
              <a:t>Podjetniški Sklad</a:t>
            </a:r>
            <a:endParaRPr lang="en-IE" sz="2000" i="1" dirty="0"/>
          </a:p>
          <a:p>
            <a:pPr>
              <a:lnSpc>
                <a:spcPct val="100000"/>
              </a:lnSpc>
              <a:spcBef>
                <a:spcPts val="600"/>
              </a:spcBef>
            </a:pPr>
            <a:endParaRPr lang="en-IE" sz="2000" dirty="0"/>
          </a:p>
        </p:txBody>
      </p:sp>
      <p:pic>
        <p:nvPicPr>
          <p:cNvPr id="32" name="Graphic 31" descr="Target with solid fill">
            <a:extLst>
              <a:ext uri="{FF2B5EF4-FFF2-40B4-BE49-F238E27FC236}">
                <a16:creationId xmlns:a16="http://schemas.microsoft.com/office/drawing/2014/main" id="{6B4BDF42-16BC-00F7-D26F-AE4F0FD48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739" y="3077330"/>
            <a:ext cx="633914" cy="633914"/>
          </a:xfrm>
          <a:prstGeom prst="rect">
            <a:avLst/>
          </a:prstGeom>
        </p:spPr>
      </p:pic>
      <p:grpSp>
        <p:nvGrpSpPr>
          <p:cNvPr id="2" name="Group 1">
            <a:extLst>
              <a:ext uri="{FF2B5EF4-FFF2-40B4-BE49-F238E27FC236}">
                <a16:creationId xmlns:a16="http://schemas.microsoft.com/office/drawing/2014/main" id="{137EBEFD-6AC4-C736-7F0B-C0FCFB81915B}"/>
              </a:ext>
            </a:extLst>
          </p:cNvPr>
          <p:cNvGrpSpPr/>
          <p:nvPr/>
        </p:nvGrpSpPr>
        <p:grpSpPr>
          <a:xfrm>
            <a:off x="274432" y="323391"/>
            <a:ext cx="1047896" cy="1049846"/>
            <a:chOff x="1016000" y="1137920"/>
            <a:chExt cx="1016000" cy="1016000"/>
          </a:xfrm>
        </p:grpSpPr>
        <p:sp>
          <p:nvSpPr>
            <p:cNvPr id="4" name="Oval 3">
              <a:extLst>
                <a:ext uri="{FF2B5EF4-FFF2-40B4-BE49-F238E27FC236}">
                  <a16:creationId xmlns:a16="http://schemas.microsoft.com/office/drawing/2014/main" id="{FCABFCD2-FCC9-1661-DDAA-0782FBCB8EC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89C23712-2FE1-E7F6-7789-BBFD4415715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 name="Picture 2" descr="Slovenian Enterprise Fund – link to homepage">
            <a:extLst>
              <a:ext uri="{FF2B5EF4-FFF2-40B4-BE49-F238E27FC236}">
                <a16:creationId xmlns:a16="http://schemas.microsoft.com/office/drawing/2014/main" id="{8C65DA88-AE1A-A97E-A007-EEA9F82669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9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DC44-5007-1171-3236-5A413AB25B3E}"/>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54F2DC-B650-E03D-0CF3-A1BB145D7EB4}"/>
              </a:ext>
            </a:extLst>
          </p:cNvPr>
          <p:cNvSpPr/>
          <p:nvPr/>
        </p:nvSpPr>
        <p:spPr>
          <a:xfrm>
            <a:off x="1529970" y="189608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578517F-8261-5DB5-4B32-8B5750B408A9}"/>
              </a:ext>
            </a:extLst>
          </p:cNvPr>
          <p:cNvSpPr txBox="1">
            <a:spLocks/>
          </p:cNvSpPr>
          <p:nvPr/>
        </p:nvSpPr>
        <p:spPr>
          <a:xfrm>
            <a:off x="2080466" y="206965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Microprestiti (P7, P7R, P7OR): </a:t>
            </a:r>
            <a:r>
              <a:rPr lang="en-IE" sz="2200" dirty="0">
                <a:solidFill>
                  <a:srgbClr val="494949"/>
                </a:solidFill>
              </a:rPr>
              <a:t>concedono prestiti agevolati per piccoli investimenti e capitale circolante. </a:t>
            </a:r>
          </a:p>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Programmi di garanzia (P1 plus): </a:t>
            </a:r>
            <a:r>
              <a:rPr lang="en-IE" sz="2200" dirty="0">
                <a:solidFill>
                  <a:srgbClr val="494949"/>
                </a:solidFill>
              </a:rPr>
              <a:t>facilitano l'accesso ai prestiti bancari con agevolazioni sui tassi di interesse. </a:t>
            </a:r>
            <a:endParaRPr lang="en-IE" sz="2200" b="1" dirty="0">
              <a:solidFill>
                <a:srgbClr val="494949"/>
              </a:solidFill>
            </a:endParaRPr>
          </a:p>
        </p:txBody>
      </p:sp>
      <p:pic>
        <p:nvPicPr>
          <p:cNvPr id="3" name="Graphic 2" descr="Signature with solid fill">
            <a:extLst>
              <a:ext uri="{FF2B5EF4-FFF2-40B4-BE49-F238E27FC236}">
                <a16:creationId xmlns:a16="http://schemas.microsoft.com/office/drawing/2014/main" id="{7C8A0C35-AD6A-CF0B-D011-1524BCB1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3BD95A69-E744-B2C0-27CF-405FFF6FB552}"/>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7F29C5B0-8A31-425B-8F4D-4DDD1BB6D688}"/>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Finanziamenti governativi senza scopo di lucro</a:t>
            </a:r>
          </a:p>
          <a:p>
            <a:pPr>
              <a:lnSpc>
                <a:spcPct val="100000"/>
              </a:lnSpc>
              <a:spcBef>
                <a:spcPts val="0"/>
              </a:spcBef>
            </a:pPr>
            <a:r>
              <a:rPr lang="en-IE" sz="2800" i="1" dirty="0"/>
              <a:t>Fondo sloveno per le imprese (SEF) – </a:t>
            </a:r>
            <a:r>
              <a:rPr lang="en-IE" sz="2800" i="1" dirty="0" err="1"/>
              <a:t>Podjetniški 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C131138B-E7BB-C4E8-932C-DE1B9911A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FFE96D0-710B-7631-3B62-06190A6FD8AF}"/>
              </a:ext>
            </a:extLst>
          </p:cNvPr>
          <p:cNvSpPr/>
          <p:nvPr/>
        </p:nvSpPr>
        <p:spPr>
          <a:xfrm>
            <a:off x="1420624" y="411947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2FC45DBC-AF8B-E9BF-0F90-7311036D8966}"/>
              </a:ext>
            </a:extLst>
          </p:cNvPr>
          <p:cNvSpPr txBox="1">
            <a:spLocks/>
          </p:cNvSpPr>
          <p:nvPr/>
        </p:nvSpPr>
        <p:spPr>
          <a:xfrm>
            <a:off x="2246368" y="431822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b="1" dirty="0">
                <a:solidFill>
                  <a:srgbClr val="EC7C69"/>
                </a:solidFill>
              </a:rPr>
              <a:t>Esempio</a:t>
            </a:r>
            <a:endParaRPr lang="en-IE" b="1" dirty="0">
              <a:solidFill>
                <a:srgbClr val="EC7C69"/>
              </a:solidFill>
              <a:hlinkClick r:id="rId3">
                <a:extLst>
                  <a:ext uri="{A12FA001-AC4F-418D-AE19-62706E023703}">
                    <ahyp:hlinkClr xmlns:ahyp="http://schemas.microsoft.com/office/drawing/2018/hyperlinkcolor" val="tx"/>
                  </a:ext>
                </a:extLst>
              </a:hlinkClick>
            </a:endParaRPr>
          </a:p>
          <a:p>
            <a:pPr marL="0" indent="0">
              <a:spcAft>
                <a:spcPts val="600"/>
              </a:spcAft>
            </a:pPr>
            <a:r>
              <a:rPr lang="en-US" sz="2200" dirty="0">
                <a:solidFill>
                  <a:srgbClr val="494949"/>
                </a:solidFill>
              </a:rPr>
              <a:t>Accedi alla </a:t>
            </a:r>
            <a:r>
              <a:rPr lang="en-US" sz="2200" b="1" dirty="0">
                <a:solidFill>
                  <a:srgbClr val="494949"/>
                </a:solidFill>
              </a:rPr>
              <a:t>sovvenzione P2 di 54.000 euro </a:t>
            </a:r>
            <a:r>
              <a:rPr lang="en-US" sz="2200" dirty="0">
                <a:solidFill>
                  <a:srgbClr val="494949"/>
                </a:solidFill>
              </a:rPr>
              <a:t>per le start-up innovative nel settore ricettivo turistico </a:t>
            </a:r>
            <a:r>
              <a:rPr lang="en-US" sz="2200" b="1" dirty="0">
                <a:solidFill>
                  <a:srgbClr val="494949"/>
                </a:solidFill>
              </a:rPr>
              <a:t>orientate alla tecnologia </a:t>
            </a:r>
            <a:r>
              <a:rPr lang="en-US" sz="2200" dirty="0">
                <a:solidFill>
                  <a:srgbClr val="494949"/>
                </a:solidFill>
              </a:rPr>
              <a:t>o con un allineamento digitale. </a:t>
            </a:r>
            <a:r>
              <a:rPr lang="en-US" altLang="en-US" sz="2200" dirty="0">
                <a:solidFill>
                  <a:srgbClr val="494949"/>
                </a:solidFill>
              </a:rPr>
              <a:t>Queste sovvenzioni sono spesso caratterizzate da tassi di interesse bassi e periodi di grazia.</a:t>
            </a:r>
          </a:p>
          <a:p>
            <a:pPr marL="0" indent="0">
              <a:spcAft>
                <a:spcPts val="600"/>
              </a:spcAft>
            </a:pPr>
            <a:endParaRPr lang="en-US" sz="2200" dirty="0">
              <a:solidFill>
                <a:srgbClr val="494949"/>
              </a:solidFill>
            </a:endParaRPr>
          </a:p>
        </p:txBody>
      </p:sp>
      <p:pic>
        <p:nvPicPr>
          <p:cNvPr id="20" name="Graphic 19" descr="Excellent with solid fill">
            <a:extLst>
              <a:ext uri="{FF2B5EF4-FFF2-40B4-BE49-F238E27FC236}">
                <a16:creationId xmlns:a16="http://schemas.microsoft.com/office/drawing/2014/main" id="{A602DE60-E2D4-CDEB-A3DC-1BA358E4DF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9970" y="4227232"/>
            <a:ext cx="749373" cy="749373"/>
          </a:xfrm>
          <a:prstGeom prst="rect">
            <a:avLst/>
          </a:prstGeom>
        </p:spPr>
      </p:pic>
      <p:cxnSp>
        <p:nvCxnSpPr>
          <p:cNvPr id="22" name="Connector: Elbow 21">
            <a:extLst>
              <a:ext uri="{FF2B5EF4-FFF2-40B4-BE49-F238E27FC236}">
                <a16:creationId xmlns:a16="http://schemas.microsoft.com/office/drawing/2014/main" id="{CF49CB73-EAAC-B1A9-3567-07F19394C3DC}"/>
              </a:ext>
            </a:extLst>
          </p:cNvPr>
          <p:cNvCxnSpPr>
            <a:cxnSpLocks/>
          </p:cNvCxnSpPr>
          <p:nvPr/>
        </p:nvCxnSpPr>
        <p:spPr>
          <a:xfrm rot="10800000">
            <a:off x="1107327" y="1357806"/>
            <a:ext cx="298852" cy="3244112"/>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7E1B69-4C5B-C181-BA73-20C467A8C8B3}"/>
              </a:ext>
            </a:extLst>
          </p:cNvPr>
          <p:cNvCxnSpPr/>
          <p:nvPr/>
        </p:nvCxnSpPr>
        <p:spPr>
          <a:xfrm>
            <a:off x="1107327" y="2514600"/>
            <a:ext cx="4226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5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F683-A84D-C235-6D8E-E2BA191EE8CE}"/>
            </a:ext>
          </a:extLst>
        </p:cNvPr>
        <p:cNvGrpSpPr/>
        <p:nvPr/>
      </p:nvGrpSpPr>
      <p:grpSpPr>
        <a:xfrm>
          <a:off x="0" y="0"/>
          <a:ext cx="0" cy="0"/>
          <a:chOff x="0" y="0"/>
          <a:chExt cx="0" cy="0"/>
        </a:xfrm>
      </p:grpSpPr>
      <p:pic>
        <p:nvPicPr>
          <p:cNvPr id="3" name="Graphic 2" descr="Signature with solid fill">
            <a:extLst>
              <a:ext uri="{FF2B5EF4-FFF2-40B4-BE49-F238E27FC236}">
                <a16:creationId xmlns:a16="http://schemas.microsoft.com/office/drawing/2014/main" id="{7F4937F3-2A7C-476D-C1C0-1D22051E7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28EE226D-7AE9-D8CB-A8CF-FCD5A055FBED}"/>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AC1E787F-61E4-A19D-75F2-E09137625E9D}"/>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Finanziamenti governativi senza scopo di lucro</a:t>
            </a:r>
          </a:p>
          <a:p>
            <a:pPr>
              <a:lnSpc>
                <a:spcPct val="100000"/>
              </a:lnSpc>
              <a:spcBef>
                <a:spcPts val="0"/>
              </a:spcBef>
            </a:pPr>
            <a:r>
              <a:rPr lang="en-IE" sz="2800" i="1" dirty="0"/>
              <a:t>Fondo sloveno per le imprese (SEF) – </a:t>
            </a:r>
            <a:r>
              <a:rPr lang="en-IE" sz="2800" i="1" dirty="0" err="1"/>
              <a:t>Podjetniški 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462A3EF6-81DD-14BF-5497-5AE9235BF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D40A6DF-FD9A-3ACD-DDCE-4F2D18113CD1}"/>
              </a:ext>
            </a:extLst>
          </p:cNvPr>
          <p:cNvSpPr/>
          <p:nvPr/>
        </p:nvSpPr>
        <p:spPr>
          <a:xfrm>
            <a:off x="1481232" y="1981627"/>
            <a:ext cx="9676691" cy="288564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56AA44AF-CA19-C9D7-37B8-A331FC6F59C8}"/>
              </a:ext>
            </a:extLst>
          </p:cNvPr>
          <p:cNvSpPr txBox="1">
            <a:spLocks/>
          </p:cNvSpPr>
          <p:nvPr/>
        </p:nvSpPr>
        <p:spPr>
          <a:xfrm>
            <a:off x="2306976" y="2180368"/>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dirty="0">
                <a:solidFill>
                  <a:srgbClr val="494949"/>
                </a:solidFill>
              </a:rPr>
              <a:t>Il </a:t>
            </a:r>
            <a:r>
              <a:rPr lang="en-IE" sz="2200" b="1" dirty="0">
                <a:solidFill>
                  <a:srgbClr val="494949"/>
                </a:solidFill>
              </a:rPr>
              <a:t>P2 </a:t>
            </a:r>
            <a:r>
              <a:rPr lang="en-IE" sz="2200" dirty="0">
                <a:solidFill>
                  <a:srgbClr val="494949"/>
                </a:solidFill>
              </a:rPr>
              <a:t>potrebbe essere utilizzato per una startup innovativa </a:t>
            </a:r>
            <a:r>
              <a:rPr lang="en-US" sz="2200" dirty="0">
                <a:solidFill>
                  <a:srgbClr val="494949"/>
                </a:solidFill>
              </a:rPr>
              <a:t>che sviluppa un eco-resort high-tech, </a:t>
            </a:r>
            <a:r>
              <a:rPr lang="en-IE" sz="2200" dirty="0">
                <a:solidFill>
                  <a:srgbClr val="494949"/>
                </a:solidFill>
              </a:rPr>
              <a:t>mentre </a:t>
            </a:r>
            <a:r>
              <a:rPr lang="en-IE" sz="2200" b="1" dirty="0">
                <a:solidFill>
                  <a:srgbClr val="494949"/>
                </a:solidFill>
              </a:rPr>
              <a:t>il P1 Plus </a:t>
            </a:r>
            <a:r>
              <a:rPr lang="en-IE" sz="2200" dirty="0">
                <a:solidFill>
                  <a:srgbClr val="494949"/>
                </a:solidFill>
              </a:rPr>
              <a:t>per espandere le operazioni. </a:t>
            </a:r>
            <a:r>
              <a:rPr lang="en-US" sz="2200" dirty="0">
                <a:solidFill>
                  <a:srgbClr val="494949"/>
                </a:solidFill>
              </a:rPr>
              <a:t>Anche se la tua attività di glamping non è una "startup" nel senso tradizionale del termine, se hai un approccio innovativo (come l'eco-tecnologia o una piattaforma digitale), potresti prendere in considerazione l'idea di provarci. </a:t>
            </a:r>
            <a:endParaRPr lang="en-IE" sz="2200" dirty="0">
              <a:solidFill>
                <a:srgbClr val="494949"/>
              </a:solidFill>
            </a:endParaRPr>
          </a:p>
          <a:p>
            <a:pPr marL="0" indent="0">
              <a:spcAft>
                <a:spcPts val="600"/>
              </a:spcAft>
            </a:pPr>
            <a:r>
              <a:rPr lang="en-US" sz="2200" dirty="0">
                <a:solidFill>
                  <a:srgbClr val="494949"/>
                </a:solidFill>
              </a:rPr>
              <a:t>Cercate bandi come </a:t>
            </a:r>
            <a:r>
              <a:rPr lang="en-US" sz="2200" b="1" dirty="0">
                <a:solidFill>
                  <a:srgbClr val="494949"/>
                </a:solidFill>
              </a:rPr>
              <a:t>il P2 (Sovvenzione per startup innovative) o il P7 (Microprestiti), </a:t>
            </a:r>
            <a:r>
              <a:rPr lang="en-US" sz="2200" dirty="0">
                <a:solidFill>
                  <a:srgbClr val="494949"/>
                </a:solidFill>
              </a:rPr>
              <a:t>tra gli altri. Forniscono anche </a:t>
            </a:r>
            <a:r>
              <a:rPr lang="en-US" sz="2200" b="1" dirty="0">
                <a:solidFill>
                  <a:srgbClr val="494949"/>
                </a:solidFill>
              </a:rPr>
              <a:t>buoni </a:t>
            </a:r>
            <a:r>
              <a:rPr lang="en-US" sz="2200" dirty="0">
                <a:solidFill>
                  <a:srgbClr val="494949"/>
                </a:solidFill>
              </a:rPr>
              <a:t>per servizi come il marketing digitale, che una startup turistica potrebbe </a:t>
            </a:r>
            <a:r>
              <a:rPr lang="en-US" sz="2200" dirty="0" err="1">
                <a:solidFill>
                  <a:srgbClr val="494949"/>
                </a:solidFill>
              </a:rPr>
              <a:t>utilizzare</a:t>
            </a:r>
            <a:r>
              <a:rPr lang="en-US" sz="2200" dirty="0">
                <a:solidFill>
                  <a:srgbClr val="494949"/>
                </a:solidFill>
              </a:rPr>
              <a:t>.</a:t>
            </a:r>
          </a:p>
        </p:txBody>
      </p:sp>
      <p:pic>
        <p:nvPicPr>
          <p:cNvPr id="20" name="Graphic 19" descr="Excellent with solid fill">
            <a:extLst>
              <a:ext uri="{FF2B5EF4-FFF2-40B4-BE49-F238E27FC236}">
                <a16:creationId xmlns:a16="http://schemas.microsoft.com/office/drawing/2014/main" id="{B58CB608-3E77-590D-6D12-439B6B1C40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0578" y="2089380"/>
            <a:ext cx="749373" cy="749373"/>
          </a:xfrm>
          <a:prstGeom prst="rect">
            <a:avLst/>
          </a:prstGeom>
        </p:spPr>
      </p:pic>
      <p:cxnSp>
        <p:nvCxnSpPr>
          <p:cNvPr id="4" name="Connector: Elbow 3">
            <a:extLst>
              <a:ext uri="{FF2B5EF4-FFF2-40B4-BE49-F238E27FC236}">
                <a16:creationId xmlns:a16="http://schemas.microsoft.com/office/drawing/2014/main" id="{BEBF2DD7-AAAE-D1FE-B2EE-4C7AA99B4C54}"/>
              </a:ext>
            </a:extLst>
          </p:cNvPr>
          <p:cNvCxnSpPr>
            <a:cxnSpLocks/>
          </p:cNvCxnSpPr>
          <p:nvPr/>
        </p:nvCxnSpPr>
        <p:spPr>
          <a:xfrm rot="16200000" flipV="1">
            <a:off x="198237" y="2421890"/>
            <a:ext cx="2280240"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FCBDAE-10D3-CBFB-B025-33A5FB6DF19E}"/>
              </a:ext>
            </a:extLst>
          </p:cNvPr>
          <p:cNvSpPr txBox="1"/>
          <p:nvPr/>
        </p:nvSpPr>
        <p:spPr>
          <a:xfrm>
            <a:off x="2306976" y="5093679"/>
            <a:ext cx="8812116" cy="1754326"/>
          </a:xfrm>
          <a:prstGeom prst="rect">
            <a:avLst/>
          </a:prstGeom>
          <a:noFill/>
        </p:spPr>
        <p:txBody>
          <a:bodyPr wrap="square">
            <a:spAutoFit/>
          </a:bodyPr>
          <a:lstStyle/>
          <a:p>
            <a:r>
              <a:rPr lang="en-US" b="1" i="1" dirty="0">
                <a:solidFill>
                  <a:srgbClr val="494949"/>
                </a:solidFill>
                <a:latin typeface="Google Sans"/>
              </a:rPr>
              <a:t>Letture consigliate</a:t>
            </a:r>
          </a:p>
          <a:p>
            <a:pPr marL="285750" indent="-285750">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Repubblica di Slovenia SPOT Slovenia Business Point</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Start Up Slovenia </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Fondo sloveno per le imprese Consulenza e assistenza.</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Fondo Sloveno per le Imprese</a:t>
            </a:r>
            <a:endParaRPr lang="en-IE" dirty="0">
              <a:solidFill>
                <a:srgbClr val="00B0F0"/>
              </a:solidFill>
            </a:endParaRPr>
          </a:p>
          <a:p>
            <a:pPr marL="285750" indent="-285750">
              <a:buFont typeface="Arial" panose="020B0604020202020204" pitchFamily="34" charset="0"/>
              <a:buChar char="•"/>
            </a:pPr>
            <a:endParaRPr lang="en-US" i="0" dirty="0">
              <a:solidFill>
                <a:srgbClr val="00B0F0"/>
              </a:solidFill>
              <a:effectLst/>
            </a:endParaRPr>
          </a:p>
        </p:txBody>
      </p:sp>
      <p:pic>
        <p:nvPicPr>
          <p:cNvPr id="10" name="Picture 9">
            <a:extLst>
              <a:ext uri="{FF2B5EF4-FFF2-40B4-BE49-F238E27FC236}">
                <a16:creationId xmlns:a16="http://schemas.microsoft.com/office/drawing/2014/main" id="{22513C85-BEFF-739E-67F1-8DBEC3CCF2C9}"/>
              </a:ext>
            </a:extLst>
          </p:cNvPr>
          <p:cNvPicPr>
            <a:picLocks noChangeAspect="1"/>
          </p:cNvPicPr>
          <p:nvPr/>
        </p:nvPicPr>
        <p:blipFill>
          <a:blip r:embed="rId12"/>
          <a:stretch>
            <a:fillRect/>
          </a:stretch>
        </p:blipFill>
        <p:spPr>
          <a:xfrm>
            <a:off x="1456387" y="5544845"/>
            <a:ext cx="850589" cy="846711"/>
          </a:xfrm>
          <a:prstGeom prst="rect">
            <a:avLst/>
          </a:prstGeom>
        </p:spPr>
      </p:pic>
    </p:spTree>
    <p:extLst>
      <p:ext uri="{BB962C8B-B14F-4D97-AF65-F5344CB8AC3E}">
        <p14:creationId xmlns:p14="http://schemas.microsoft.com/office/powerpoint/2010/main" val="269401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93C8-3406-7DF5-196D-9F1620FE3780}"/>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4B290CC0-ABCD-DBA4-3C10-8DC38F939864}"/>
              </a:ext>
            </a:extLst>
          </p:cNvPr>
          <p:cNvSpPr/>
          <p:nvPr/>
        </p:nvSpPr>
        <p:spPr>
          <a:xfrm>
            <a:off x="1225518" y="1303357"/>
            <a:ext cx="10142774" cy="21919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8348BDD5-14E5-0952-2471-E6D9F88C20A4}"/>
              </a:ext>
            </a:extLst>
          </p:cNvPr>
          <p:cNvSpPr txBox="1">
            <a:spLocks/>
          </p:cNvSpPr>
          <p:nvPr/>
        </p:nvSpPr>
        <p:spPr>
          <a:xfrm>
            <a:off x="1472818" y="145614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Obiettivo: </a:t>
            </a:r>
            <a:r>
              <a:rPr lang="en-US" sz="2200" b="1" dirty="0">
                <a:solidFill>
                  <a:srgbClr val="494949"/>
                </a:solidFill>
                <a:hlinkClick r:id="rId3">
                  <a:extLst>
                    <a:ext uri="{A12FA001-AC4F-418D-AE19-62706E023703}">
                      <ahyp:hlinkClr xmlns:ahyp="http://schemas.microsoft.com/office/drawing/2018/hyperlinkcolor" val="tx"/>
                    </a:ext>
                  </a:extLst>
                </a:hlinkClick>
              </a:rPr>
              <a:t>Ministero dell'Economia, del Turismo e dello Sport</a:t>
            </a:r>
            <a:r>
              <a:rPr lang="en-US" sz="2200" b="1" dirty="0">
                <a:solidFill>
                  <a:srgbClr val="494949"/>
                </a:solidFill>
              </a:rPr>
              <a:t>: </a:t>
            </a:r>
            <a:r>
              <a:rPr lang="en-US" sz="2200" dirty="0">
                <a:solidFill>
                  <a:srgbClr val="494949"/>
                </a:solidFill>
              </a:rPr>
              <a:t>il Ministero supervisiona lo sviluppo del turismo, comprese le modifiche legislative e gli incentivi agli investimenti. Si concentra sul miglioramento della qualità degli alloggi e sulla promozione di progetti di turismo sostenibile. Pubblica </a:t>
            </a:r>
            <a:r>
              <a:rPr lang="en-US" sz="2200" dirty="0" err="1">
                <a:solidFill>
                  <a:srgbClr val="494949"/>
                </a:solidFill>
              </a:rPr>
              <a:t>razpisi </a:t>
            </a:r>
            <a:r>
              <a:rPr lang="en-US" sz="2200" dirty="0">
                <a:solidFill>
                  <a:srgbClr val="494949"/>
                </a:solidFill>
              </a:rPr>
              <a:t>(bandi) per lo sviluppo del turismo, ad esempio sovvenzioni per migliorare la qualità degli alloggi o per il marketing digitale. </a:t>
            </a:r>
          </a:p>
        </p:txBody>
      </p:sp>
      <p:sp>
        <p:nvSpPr>
          <p:cNvPr id="33" name="Freeform 28">
            <a:extLst>
              <a:ext uri="{FF2B5EF4-FFF2-40B4-BE49-F238E27FC236}">
                <a16:creationId xmlns:a16="http://schemas.microsoft.com/office/drawing/2014/main" id="{3EF1FDB9-23D3-D4CE-1625-16675343CAD5}"/>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E0DEC83-0F92-ED3C-9075-0AD72671C30F}"/>
              </a:ext>
            </a:extLst>
          </p:cNvPr>
          <p:cNvSpPr txBox="1">
            <a:spLocks/>
          </p:cNvSpPr>
          <p:nvPr/>
        </p:nvSpPr>
        <p:spPr>
          <a:xfrm>
            <a:off x="1512183" y="263037"/>
            <a:ext cx="734606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hlinkClick r:id="rId3">
                  <a:extLst>
                    <a:ext uri="{A12FA001-AC4F-418D-AE19-62706E023703}">
                      <ahyp:hlinkClr xmlns:ahyp="http://schemas.microsoft.com/office/drawing/2018/hyperlinkcolor" val="tx"/>
                    </a:ext>
                  </a:extLst>
                </a:hlinkClick>
              </a:rPr>
              <a:t>Ministero dell'Economia, del Turismo e dello Sport</a:t>
            </a:r>
            <a:endParaRPr lang="en-US" sz="3000" b="1" dirty="0"/>
          </a:p>
          <a:p>
            <a:pPr>
              <a:spcBef>
                <a:spcPts val="0"/>
              </a:spcBef>
            </a:pPr>
            <a:r>
              <a:rPr lang="en-US" sz="2400" dirty="0"/>
              <a:t>Cofinanziamento per la qualità degli alloggi</a:t>
            </a:r>
          </a:p>
        </p:txBody>
      </p:sp>
      <p:sp>
        <p:nvSpPr>
          <p:cNvPr id="2" name="Flowchart: Alternate Process 1">
            <a:extLst>
              <a:ext uri="{FF2B5EF4-FFF2-40B4-BE49-F238E27FC236}">
                <a16:creationId xmlns:a16="http://schemas.microsoft.com/office/drawing/2014/main" id="{AE0D99E6-D9DB-F35F-1598-F33E6DB9B3C8}"/>
              </a:ext>
            </a:extLst>
          </p:cNvPr>
          <p:cNvSpPr/>
          <p:nvPr/>
        </p:nvSpPr>
        <p:spPr>
          <a:xfrm>
            <a:off x="1269608" y="3663390"/>
            <a:ext cx="10098684" cy="286123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CEDAF04-87BB-89DF-DA3F-6DB732CD6930}"/>
              </a:ext>
            </a:extLst>
          </p:cNvPr>
          <p:cNvSpPr txBox="1">
            <a:spLocks/>
          </p:cNvSpPr>
          <p:nvPr/>
        </p:nvSpPr>
        <p:spPr>
          <a:xfrm>
            <a:off x="2057379" y="3845653"/>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94949"/>
                </a:solidFill>
              </a:rPr>
              <a:t>Cofinanziamento per la qualità degli alloggi</a:t>
            </a:r>
            <a:r>
              <a:rPr lang="en-US" sz="2000" dirty="0">
                <a:solidFill>
                  <a:srgbClr val="494949"/>
                </a:solidFill>
              </a:rPr>
              <a:t>: nel 2024, il Ministero ha annunciato un bando per il cofinanziamento di investimenti volti a migliorare la qualità delle strutture ricettive turistiche, compresi i lavori di ristrutturazione e la costruzione di nuove strutture, nonché il miglioramento dei prodotti esistenti, con uno stanziamento di </a:t>
            </a:r>
            <a:r>
              <a:rPr lang="en-US" sz="2000" dirty="0">
                <a:solidFill>
                  <a:srgbClr val="494949"/>
                </a:solidFill>
                <a:hlinkClick r:id="rId4">
                  <a:extLst>
                    <a:ext uri="{A12FA001-AC4F-418D-AE19-62706E023703}">
                      <ahyp:hlinkClr xmlns:ahyp="http://schemas.microsoft.com/office/drawing/2018/hyperlinkcolor" val="tx"/>
                    </a:ext>
                  </a:extLst>
                </a:hlinkClick>
              </a:rPr>
              <a:t>oltre 10 milioni </a:t>
            </a:r>
            <a:r>
              <a:rPr lang="en-US" sz="2000" dirty="0">
                <a:solidFill>
                  <a:srgbClr val="494949"/>
                </a:solidFill>
              </a:rPr>
              <a:t>di euro. Sono in corso 44 progetti. Attraverso queste iniziative, saranno stanziati complessivamente 58 milioni di euro per investimenti nella capacità ricettiva. Nel</a:t>
            </a:r>
            <a:r>
              <a:rPr lang="en-US" sz="2000" b="1" dirty="0">
                <a:solidFill>
                  <a:srgbClr val="494949"/>
                </a:solidFill>
              </a:rPr>
              <a:t> 2025</a:t>
            </a:r>
            <a:r>
              <a:rPr lang="en-US" sz="2000" dirty="0">
                <a:solidFill>
                  <a:srgbClr val="494949"/>
                </a:solidFill>
              </a:rPr>
              <a:t> saranno lanciati nuovi bandi per progetti di turismo</a:t>
            </a:r>
            <a:r>
              <a:rPr lang="en-US" sz="2000" b="1" dirty="0">
                <a:solidFill>
                  <a:srgbClr val="494949"/>
                </a:solidFill>
              </a:rPr>
              <a:t> sostenibile nell'ambito del Piano per </a:t>
            </a:r>
            <a:r>
              <a:rPr lang="en-US" sz="2000" dirty="0">
                <a:solidFill>
                  <a:srgbClr val="494949"/>
                </a:solidFill>
              </a:rPr>
              <a:t>il turismo sostenibile</a:t>
            </a:r>
            <a:r>
              <a:rPr lang="en-US" sz="2000" b="1" dirty="0">
                <a:solidFill>
                  <a:srgbClr val="494949"/>
                </a:solidFill>
              </a:rPr>
              <a:t>.</a:t>
            </a:r>
          </a:p>
          <a:p>
            <a:pPr marL="104775" indent="0"/>
            <a:endParaRPr lang="en-US" sz="2000" dirty="0">
              <a:solidFill>
                <a:srgbClr val="494949"/>
              </a:solidFill>
            </a:endParaRPr>
          </a:p>
        </p:txBody>
      </p:sp>
      <p:cxnSp>
        <p:nvCxnSpPr>
          <p:cNvPr id="6" name="Straight Connector 5">
            <a:extLst>
              <a:ext uri="{FF2B5EF4-FFF2-40B4-BE49-F238E27FC236}">
                <a16:creationId xmlns:a16="http://schemas.microsoft.com/office/drawing/2014/main" id="{6B66AF39-9777-5845-3FEE-976BEBA0C89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B9CC4D-7568-3363-6FBC-33CA215CC4A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D7D558-90C5-61D2-96CC-A195F47076EE}"/>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70E77FE-3B7F-E7D4-432D-263FD03801D4}"/>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87389D24-DE43-F77F-F871-5F28F804826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66B09E21-0CD6-7310-E3D8-8CCAB320A65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92CA85FB-FF01-C608-10CD-71D4E6E12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2701" y="1360048"/>
            <a:ext cx="633914" cy="633914"/>
          </a:xfrm>
          <a:prstGeom prst="rect">
            <a:avLst/>
          </a:prstGeom>
        </p:spPr>
      </p:pic>
      <p:pic>
        <p:nvPicPr>
          <p:cNvPr id="7" name="Graphic 6" descr="Share with solid fill">
            <a:extLst>
              <a:ext uri="{FF2B5EF4-FFF2-40B4-BE49-F238E27FC236}">
                <a16:creationId xmlns:a16="http://schemas.microsoft.com/office/drawing/2014/main" id="{9CF6FA6C-4459-E2A9-A2C1-9639AF3341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2818" y="3845653"/>
            <a:ext cx="650804" cy="650804"/>
          </a:xfrm>
          <a:prstGeom prst="rect">
            <a:avLst/>
          </a:prstGeom>
        </p:spPr>
      </p:pic>
      <p:pic>
        <p:nvPicPr>
          <p:cNvPr id="8" name="Picture 7">
            <a:extLst>
              <a:ext uri="{FF2B5EF4-FFF2-40B4-BE49-F238E27FC236}">
                <a16:creationId xmlns:a16="http://schemas.microsoft.com/office/drawing/2014/main" id="{BD5DB177-F339-46E2-4841-272ADB5A484C}"/>
              </a:ext>
            </a:extLst>
          </p:cNvPr>
          <p:cNvPicPr>
            <a:picLocks noChangeAspect="1"/>
          </p:cNvPicPr>
          <p:nvPr/>
        </p:nvPicPr>
        <p:blipFill>
          <a:blip r:embed="rId9"/>
          <a:stretch>
            <a:fillRect/>
          </a:stretch>
        </p:blipFill>
        <p:spPr>
          <a:xfrm>
            <a:off x="8619770" y="-26771"/>
            <a:ext cx="2099411" cy="1460117"/>
          </a:xfrm>
          <a:prstGeom prst="rect">
            <a:avLst/>
          </a:prstGeom>
        </p:spPr>
      </p:pic>
    </p:spTree>
    <p:extLst>
      <p:ext uri="{BB962C8B-B14F-4D97-AF65-F5344CB8AC3E}">
        <p14:creationId xmlns:p14="http://schemas.microsoft.com/office/powerpoint/2010/main" val="284502997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DC69D57-2AD0-45AA-BD38-244ED57472A9}"/>
</file>

<file path=customXml/itemProps2.xml><?xml version="1.0" encoding="utf-8"?>
<ds:datastoreItem xmlns:ds="http://schemas.openxmlformats.org/officeDocument/2006/customXml" ds:itemID="{1404E27D-B67B-4E88-9FFB-A06E8AAFBC7A}"/>
</file>

<file path=customXml/itemProps3.xml><?xml version="1.0" encoding="utf-8"?>
<ds:datastoreItem xmlns:ds="http://schemas.openxmlformats.org/officeDocument/2006/customXml" ds:itemID="{20F0802A-DD34-46A4-AF38-E99F4C191FE5}"/>
</file>

<file path=docProps/app.xml><?xml version="1.0" encoding="utf-8"?>
<Properties xmlns="http://schemas.openxmlformats.org/officeDocument/2006/extended-properties" xmlns:vt="http://schemas.openxmlformats.org/officeDocument/2006/docPropsVTypes">
  <Template/>
  <TotalTime>13681</TotalTime>
  <Words>4447</Words>
  <Application>Microsoft Macintosh PowerPoint</Application>
  <PresentationFormat>Widescreen</PresentationFormat>
  <Paragraphs>211</Paragraphs>
  <Slides>31</Slides>
  <Notes>15</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31</vt:i4>
      </vt:variant>
    </vt:vector>
  </HeadingPairs>
  <TitlesOfParts>
    <vt:vector size="41" baseType="lpstr">
      <vt:lpstr>Aptos</vt:lpstr>
      <vt:lpstr>Arial</vt:lpstr>
      <vt:lpstr>Calibri</vt:lpstr>
      <vt:lpstr>Google Sans</vt:lpstr>
      <vt:lpstr>Montserrat</vt:lpstr>
      <vt:lpstr>Montserrat Light</vt:lpstr>
      <vt:lpstr>Plus Jakarta Sans</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docId:30EE2C934D52C24847873371B0030486</cp:keywords>
  <cp:lastModifiedBy>Manuel Guarita</cp:lastModifiedBy>
  <cp:revision>564</cp:revision>
  <dcterms:created xsi:type="dcterms:W3CDTF">2020-10-14T13:32:04Z</dcterms:created>
  <dcterms:modified xsi:type="dcterms:W3CDTF">2026-02-06T20:05:26Z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