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1.xml" ContentType="application/vnd.openxmlformats-officedocument.presentationml.slide+xml"/>
  <Override PartName="/ppt/presentation.xml" ContentType="application/vnd.openxmlformats-officedocument.presentationml.presentation.main+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24.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25.xml" ContentType="application/vnd.openxmlformats-officedocument.presentationml.slideLayout+xml"/>
  <Override PartName="/ppt/handoutMasters/handoutMaster1.xml" ContentType="application/vnd.openxmlformats-officedocument.presentationml.handoutMaster+xml"/>
  <Override PartName="/ppt/authors.xml" ContentType="application/vnd.ms-powerpoint.authors+xml"/>
  <Override PartName="/ppt/theme/theme3.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30"/>
  </p:notesMasterIdLst>
  <p:handoutMasterIdLst>
    <p:handoutMasterId r:id="rId31"/>
  </p:handoutMasterIdLst>
  <p:sldIdLst>
    <p:sldId id="4323" r:id="rId2"/>
    <p:sldId id="7696" r:id="rId3"/>
    <p:sldId id="6890" r:id="rId4"/>
    <p:sldId id="7153" r:id="rId5"/>
    <p:sldId id="7837" r:id="rId6"/>
    <p:sldId id="7810" r:id="rId7"/>
    <p:sldId id="7812" r:id="rId8"/>
    <p:sldId id="7811" r:id="rId9"/>
    <p:sldId id="7813" r:id="rId10"/>
    <p:sldId id="7814" r:id="rId11"/>
    <p:sldId id="7818" r:id="rId12"/>
    <p:sldId id="7822" r:id="rId13"/>
    <p:sldId id="7816" r:id="rId14"/>
    <p:sldId id="7823" r:id="rId15"/>
    <p:sldId id="7817" r:id="rId16"/>
    <p:sldId id="7819" r:id="rId17"/>
    <p:sldId id="7824" r:id="rId18"/>
    <p:sldId id="7825" r:id="rId19"/>
    <p:sldId id="7826" r:id="rId20"/>
    <p:sldId id="7828" r:id="rId21"/>
    <p:sldId id="7653" r:id="rId22"/>
    <p:sldId id="6940" r:id="rId23"/>
    <p:sldId id="7838" r:id="rId24"/>
    <p:sldId id="6914" r:id="rId25"/>
    <p:sldId id="6938" r:id="rId26"/>
    <p:sldId id="6809" r:id="rId27"/>
    <p:sldId id="6909" r:id="rId28"/>
    <p:sldId id="770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A646A2A-5463-31BB-24B8-887E45DDAF69}" name="Orla Casey" initials="OC" userId="S::orla@momentumconsulting.ie::ee9f56f0-43a2-47ae-a5b8-d4a7d2f5ce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9390"/>
    <a:srgbClr val="494949"/>
    <a:srgbClr val="E96751"/>
    <a:srgbClr val="EC7C69"/>
    <a:srgbClr val="F2A158"/>
    <a:srgbClr val="DCC5ED"/>
    <a:srgbClr val="3FB5A1"/>
    <a:srgbClr val="E1FFE1"/>
    <a:srgbClr val="CEFAF9"/>
    <a:srgbClr val="F6BD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248" autoAdjust="0"/>
    <p:restoredTop sz="95082"/>
  </p:normalViewPr>
  <p:slideViewPr>
    <p:cSldViewPr snapToGrid="0" snapToObjects="1">
      <p:cViewPr varScale="1">
        <p:scale>
          <a:sx n="96" d="100"/>
          <a:sy n="96" d="100"/>
        </p:scale>
        <p:origin x="176" y="8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06/02/2026</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‹N›</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Clicca per modificare gli stili di testo principali</a:t>
            </a:r>
          </a:p>
          <a:p>
            <a:pPr lvl="1"/>
            <a:r>
              <a:rPr lang="en-GB"/>
              <a:t>Secondo livello</a:t>
            </a:r>
          </a:p>
          <a:p>
            <a:pPr lvl="2"/>
            <a:r>
              <a:rPr lang="en-GB"/>
              <a:t>Terzo livello</a:t>
            </a:r>
          </a:p>
          <a:p>
            <a:pPr lvl="3"/>
            <a:r>
              <a:rPr lang="en-GB"/>
              <a:t>Quarto livello</a:t>
            </a:r>
          </a:p>
          <a:p>
            <a:pPr lvl="4"/>
            <a:r>
              <a:rPr lang="en-GB"/>
              <a:t>Quinto livello</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0D457-8EEB-584F-9F35-AEC38B5B53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21E23E-8262-2B67-FD4E-FC0674F3B7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B8E784-4143-DFAF-FEDD-C8A93EA5157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6C385AF-71CB-76F0-A95B-1852BF1BB9C3}"/>
              </a:ext>
            </a:extLst>
          </p:cNvPr>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946300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FAF0E-B091-22DA-BEC6-E51A74A7C4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088BA0-616F-78F9-27D9-E362332E9D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B833FF-D3A9-748B-7D86-AB9929A3A3D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CC86313-C8B0-DAB3-A083-1DB0B4796457}"/>
              </a:ext>
            </a:extLst>
          </p:cNvPr>
          <p:cNvSpPr>
            <a:spLocks noGrp="1"/>
          </p:cNvSpPr>
          <p:nvPr>
            <p:ph type="sldNum" sz="quarter" idx="5"/>
          </p:nvPr>
        </p:nvSpPr>
        <p:spPr/>
        <p:txBody>
          <a:bodyPr/>
          <a:lstStyle/>
          <a:p>
            <a:fld id="{4BE5DE82-CF29-044D-9158-06A811149881}" type="slidenum">
              <a:rPr lang="en-US" smtClean="0"/>
              <a:t>15</a:t>
            </a:fld>
            <a:endParaRPr lang="en-US"/>
          </a:p>
        </p:txBody>
      </p:sp>
    </p:spTree>
    <p:extLst>
      <p:ext uri="{BB962C8B-B14F-4D97-AF65-F5344CB8AC3E}">
        <p14:creationId xmlns:p14="http://schemas.microsoft.com/office/powerpoint/2010/main" val="84157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B5E20-ABEA-1B7F-B858-B209CA7734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C8345-D711-2D79-D96B-81E47BA446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25BB09-66E1-2B3F-BB82-BFE387AE333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B574D69-0441-282A-8B41-F04C9DA2E6D9}"/>
              </a:ext>
            </a:extLst>
          </p:cNvPr>
          <p:cNvSpPr>
            <a:spLocks noGrp="1"/>
          </p:cNvSpPr>
          <p:nvPr>
            <p:ph type="sldNum" sz="quarter" idx="5"/>
          </p:nvPr>
        </p:nvSpPr>
        <p:spPr/>
        <p:txBody>
          <a:bodyPr/>
          <a:lstStyle/>
          <a:p>
            <a:fld id="{4BE5DE82-CF29-044D-9158-06A811149881}" type="slidenum">
              <a:rPr lang="en-US" smtClean="0"/>
              <a:t>16</a:t>
            </a:fld>
            <a:endParaRPr lang="en-US"/>
          </a:p>
        </p:txBody>
      </p:sp>
    </p:spTree>
    <p:extLst>
      <p:ext uri="{BB962C8B-B14F-4D97-AF65-F5344CB8AC3E}">
        <p14:creationId xmlns:p14="http://schemas.microsoft.com/office/powerpoint/2010/main" val="969256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342C0-6D14-AC02-982D-D7BFD80128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09FFE0-7701-2A0B-14B5-880B399054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722B88-B28C-D1F5-3CC5-08F36B76AD8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5B74165-2FC1-FD36-1EEF-7C41CFE3B082}"/>
              </a:ext>
            </a:extLst>
          </p:cNvPr>
          <p:cNvSpPr>
            <a:spLocks noGrp="1"/>
          </p:cNvSpPr>
          <p:nvPr>
            <p:ph type="sldNum" sz="quarter" idx="5"/>
          </p:nvPr>
        </p:nvSpPr>
        <p:spPr/>
        <p:txBody>
          <a:bodyPr/>
          <a:lstStyle/>
          <a:p>
            <a:fld id="{4BE5DE82-CF29-044D-9158-06A811149881}" type="slidenum">
              <a:rPr lang="en-US" smtClean="0"/>
              <a:t>17</a:t>
            </a:fld>
            <a:endParaRPr lang="en-US"/>
          </a:p>
        </p:txBody>
      </p:sp>
    </p:spTree>
    <p:extLst>
      <p:ext uri="{BB962C8B-B14F-4D97-AF65-F5344CB8AC3E}">
        <p14:creationId xmlns:p14="http://schemas.microsoft.com/office/powerpoint/2010/main" val="1074238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C8F75-2CEB-49A5-ADE5-E42458071E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C23E3E-45EB-85CD-0F77-4A6E11C9C6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01BD8B-B8E3-C323-8A59-2504FAC31E9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9E5EEFD-6B8D-FBB9-975A-C257ED5C3C40}"/>
              </a:ext>
            </a:extLst>
          </p:cNvPr>
          <p:cNvSpPr>
            <a:spLocks noGrp="1"/>
          </p:cNvSpPr>
          <p:nvPr>
            <p:ph type="sldNum" sz="quarter" idx="5"/>
          </p:nvPr>
        </p:nvSpPr>
        <p:spPr/>
        <p:txBody>
          <a:bodyPr/>
          <a:lstStyle/>
          <a:p>
            <a:fld id="{4BE5DE82-CF29-044D-9158-06A811149881}" type="slidenum">
              <a:rPr lang="en-US" smtClean="0"/>
              <a:t>18</a:t>
            </a:fld>
            <a:endParaRPr lang="en-US"/>
          </a:p>
        </p:txBody>
      </p:sp>
    </p:spTree>
    <p:extLst>
      <p:ext uri="{BB962C8B-B14F-4D97-AF65-F5344CB8AC3E}">
        <p14:creationId xmlns:p14="http://schemas.microsoft.com/office/powerpoint/2010/main" val="1265870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2DF4F-8EF2-D479-CD36-67977F162E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7F3806-62AE-3E06-40DA-F3211F257B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63BF7A-B205-6010-850E-C9DDB4488B1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68DFC-110D-3B05-424F-B6D310CEA81F}"/>
              </a:ext>
            </a:extLst>
          </p:cNvPr>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238947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F135A-976C-DFF5-3AD6-AF1670D74D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1B2FBD-4231-EFF8-CB0A-FD728309CA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872DBA-7B90-3F8B-5894-6F7C3B9214F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ED24D1F-F71C-7737-9853-ABEE6D2B7F77}"/>
              </a:ext>
            </a:extLst>
          </p:cNvPr>
          <p:cNvSpPr>
            <a:spLocks noGrp="1"/>
          </p:cNvSpPr>
          <p:nvPr>
            <p:ph type="sldNum" sz="quarter" idx="5"/>
          </p:nvPr>
        </p:nvSpPr>
        <p:spPr/>
        <p:txBody>
          <a:bodyPr/>
          <a:lstStyle/>
          <a:p>
            <a:fld id="{4BE5DE82-CF29-044D-9158-06A811149881}" type="slidenum">
              <a:rPr lang="en-US" smtClean="0"/>
              <a:t>20</a:t>
            </a:fld>
            <a:endParaRPr lang="en-US"/>
          </a:p>
        </p:txBody>
      </p:sp>
    </p:spTree>
    <p:extLst>
      <p:ext uri="{BB962C8B-B14F-4D97-AF65-F5344CB8AC3E}">
        <p14:creationId xmlns:p14="http://schemas.microsoft.com/office/powerpoint/2010/main" val="2246919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01C44-185D-2905-CED7-A8AADA5942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44DFB3-B9EE-77F0-26B6-E63DFD0680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D5B9EF-05E1-E998-F444-D1C5CB65906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D112C31-05EE-52CC-B9CF-94AC422B828B}"/>
              </a:ext>
            </a:extLst>
          </p:cNvPr>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638406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ECE6A-096C-D1D1-FE43-994DBF092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90355-EF7A-7ECB-1C19-B1497D2CFB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5533F8-055D-65A1-A2E3-9260FEA46B1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90D9EA6-AC80-7244-49B4-20FB07075A67}"/>
              </a:ext>
            </a:extLst>
          </p:cNvPr>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3309219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944B0-0FB3-B8CC-4E61-3E28EC06C5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E5142B-D38C-B20D-A143-1ECA74B269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9D787E-F2B9-EA41-4155-EAD81C6D20E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C2789C1-9385-B33D-45F5-9986C9018D0E}"/>
              </a:ext>
            </a:extLst>
          </p:cNvPr>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1378045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3AAD0-A6A4-5ECE-9169-B33A9387DA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57CCFA-EC06-C4C8-7005-AF5F2FDCC1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74FD6-0261-A663-7674-E0EB0EB083A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63F1D1D-9492-5EA5-59E9-0D59679C7491}"/>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119371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2E518-EFFB-5680-156B-418E7FAB17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8470B-7C70-2B79-C8B2-697BBFDBB4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797988-0E9E-5A94-CC69-08D370D6872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A6372FB-AE71-5AFF-0A2A-9B11C7555C5F}"/>
              </a:ext>
            </a:extLst>
          </p:cNvPr>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3701232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47C39-420C-0A16-19F0-7C3753AB3C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03C296-6095-3E32-0FB9-0BED9364E7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ABC067-2348-18BC-144C-84A123E1A22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B885DB4-7385-6E04-8065-A256CF61672C}"/>
              </a:ext>
            </a:extLst>
          </p:cNvPr>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1903431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FDC1B-C747-98C9-2B4D-6131E86FC1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BC6192-A82C-B94D-B97B-23A1C3F794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66BB6D-A43C-0C6A-9A6B-48220BD3523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C69873B-8BA7-C367-5AEF-C1CCA2912A9D}"/>
              </a:ext>
            </a:extLst>
          </p:cNvPr>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1592781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B555E-85D3-840A-969F-813E58020E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716BE6-706F-08C9-8196-65D0C2E769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98D709-3AC0-DFE4-6E43-EC87AB417AB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AA8EABB-E5C6-D5DE-DFC1-B03B2979683C}"/>
              </a:ext>
            </a:extLst>
          </p:cNvPr>
          <p:cNvSpPr>
            <a:spLocks noGrp="1"/>
          </p:cNvSpPr>
          <p:nvPr>
            <p:ph type="sldNum" sz="quarter" idx="5"/>
          </p:nvPr>
        </p:nvSpPr>
        <p:spPr/>
        <p:txBody>
          <a:bodyPr/>
          <a:lstStyle/>
          <a:p>
            <a:fld id="{4BE5DE82-CF29-044D-9158-06A811149881}" type="slidenum">
              <a:rPr lang="en-US" smtClean="0"/>
              <a:t>14</a:t>
            </a:fld>
            <a:endParaRPr lang="en-US"/>
          </a:p>
        </p:txBody>
      </p:sp>
    </p:spTree>
    <p:extLst>
      <p:ext uri="{BB962C8B-B14F-4D97-AF65-F5344CB8AC3E}">
        <p14:creationId xmlns:p14="http://schemas.microsoft.com/office/powerpoint/2010/main" val="4231780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19050">
            <a:solidFill>
              <a:srgbClr val="E9675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18940" y="34552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47398" y="3244279"/>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823802" y="-252041"/>
            <a:ext cx="4448399" cy="6096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21941" y="623792"/>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24950" y="34553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1904103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244740" y="2115614"/>
            <a:ext cx="6560312" cy="45719"/>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6"/>
            <a:ext cx="3423163" cy="3407570"/>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ext + Device 01">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572736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715232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618615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3202984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113547" y="78077"/>
            <a:ext cx="6549337"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5828411"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‹N›</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PROGETTAZIONE DI SOGGIORNI TURISTICI INNOVATIVI</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924" r:id="rId13"/>
    <p:sldLayoutId id="2147483890" r:id="rId14"/>
    <p:sldLayoutId id="2147483899"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07" r:id="rId24"/>
    <p:sldLayoutId id="2147483878" r:id="rId25"/>
    <p:sldLayoutId id="2147483915" r:id="rId26"/>
    <p:sldLayoutId id="2147483891" r:id="rId27"/>
    <p:sldLayoutId id="2147483922" r:id="rId28"/>
    <p:sldLayoutId id="2147483921" r:id="rId29"/>
    <p:sldLayoutId id="2147483894" r:id="rId30"/>
    <p:sldLayoutId id="2147483916" r:id="rId31"/>
    <p:sldLayoutId id="2147483932" r:id="rId32"/>
    <p:sldLayoutId id="2147483893" r:id="rId33"/>
    <p:sldLayoutId id="2147483895" r:id="rId34"/>
    <p:sldLayoutId id="2147483896" r:id="rId35"/>
    <p:sldLayoutId id="2147483900" r:id="rId36"/>
    <p:sldLayoutId id="2147483901" r:id="rId37"/>
    <p:sldLayoutId id="2147483902" r:id="rId38"/>
    <p:sldLayoutId id="2147483903" r:id="rId39"/>
    <p:sldLayoutId id="2147483904" r:id="rId40"/>
    <p:sldLayoutId id="2147483853" r:id="rId41"/>
    <p:sldLayoutId id="2147483912" r:id="rId42"/>
    <p:sldLayoutId id="2147483925" r:id="rId43"/>
    <p:sldLayoutId id="2147483910" r:id="rId44"/>
    <p:sldLayoutId id="2147483933" r:id="rId4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s://www.northatlantic-islands.com/apply-now.com" TargetMode="External"/><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hyperlink" Target="https://www.ferdamalastofa.is/en/moya/news/apply-for-grant-from-nata-tourism-development-marketing-or-travel-support-2" TargetMode="External"/><Relationship Id="rId5" Type="http://schemas.openxmlformats.org/officeDocument/2006/relationships/hyperlink" Target="https://www.northatlantic-islands.com/apply-grant-from-nata-deadline-2nd-of-september-2024/" TargetMode="External"/><Relationship Id="rId4" Type="http://schemas.openxmlformats.org/officeDocument/2006/relationships/hyperlink" Target="https://www.northatlantic-islands.com/#:~:text=What%20is%20nata?,grants" TargetMode="External"/><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4.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hyperlink" Target="https://www.youtube.com/watch?v=uZHZG2NhlJQ" TargetMode="External"/><Relationship Id="rId11" Type="http://schemas.openxmlformats.org/officeDocument/2006/relationships/image" Target="../media/image28.jpeg"/><Relationship Id="rId5" Type="http://schemas.openxmlformats.org/officeDocument/2006/relationships/hyperlink" Target="https://trippz.com/tourist-tax/iceland#:~:text=FAQ%20about%20Trippz-,Is%20there%20a%20tourist%20tax%20in%20Iceland?,up%20to%2030%20consecutive%20days." TargetMode="External"/><Relationship Id="rId10" Type="http://schemas.openxmlformats.org/officeDocument/2006/relationships/image" Target="../media/image27.svg"/><Relationship Id="rId4" Type="http://schemas.openxmlformats.org/officeDocument/2006/relationships/image" Target="../media/image25.sv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png"/><Relationship Id="rId7" Type="http://schemas.openxmlformats.org/officeDocument/2006/relationships/image" Target="../media/image27.sv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26.png"/><Relationship Id="rId5" Type="http://schemas.openxmlformats.org/officeDocument/2006/relationships/hyperlink" Target="https://www.skatturinn.is/" TargetMode="External"/><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hyperlink" Target="https://www.byggdastofnun.is/en/home" TargetMode="External"/><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hyperlink" Target="https://www.nib.int/loan/byggdastofnun-icelandic-regional-development-institute-22267.com"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eif.org/InvestEU/news/2024/icelandic-small-businesses-to-get-eur-21-million-european-financing-boost.htm#:~:text=The%20European%20Investment%20Fund%20,populated%20countries%20in%20the%20world" TargetMode="External"/><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image" Target="../media/image31.jpg"/><Relationship Id="rId5" Type="http://schemas.openxmlformats.org/officeDocument/2006/relationships/image" Target="../media/image27.sv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image" Target="../media/image10.sv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9.png"/><Relationship Id="rId5" Type="http://schemas.openxmlformats.org/officeDocument/2006/relationships/hyperlink" Target="https://www.ssne.is/static/files/Soknaraaetlun/Uppbyggingarsjodur/uppbyggingarsjodur-grant-allocation-rules-24-09-10.pdf" TargetMode="External"/><Relationship Id="rId10" Type="http://schemas.openxmlformats.org/officeDocument/2006/relationships/image" Target="../media/image32.png"/><Relationship Id="rId4" Type="http://schemas.openxmlformats.org/officeDocument/2006/relationships/image" Target="../media/image25.svg"/><Relationship Id="rId9" Type="http://schemas.openxmlformats.org/officeDocument/2006/relationships/image" Target="../media/image27.sv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8" Type="http://schemas.openxmlformats.org/officeDocument/2006/relationships/hyperlink" Target="https://www.ssne.is/static/files/Soknaraaetlun/Uppbyggingarsjodur/uppbyggingarsjodur-grant-allocation-rules-24-09-10.pdf" TargetMode="External"/><Relationship Id="rId3" Type="http://schemas.openxmlformats.org/officeDocument/2006/relationships/image" Target="../media/image24.png"/><Relationship Id="rId7" Type="http://schemas.openxmlformats.org/officeDocument/2006/relationships/image" Target="../media/image34.svg"/><Relationship Id="rId12"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33.png"/><Relationship Id="rId11" Type="http://schemas.openxmlformats.org/officeDocument/2006/relationships/hyperlink" Target="https://hfsu.is/en/what-service-do-residents-fear-losing-the-most-from-their-local-area/" TargetMode="External"/><Relationship Id="rId5" Type="http://schemas.openxmlformats.org/officeDocument/2006/relationships/image" Target="../media/image32.png"/><Relationship Id="rId10" Type="http://schemas.openxmlformats.org/officeDocument/2006/relationships/hyperlink" Target="https://www.sass.is/radgjof/uppbyggingarsjodur/english/" TargetMode="External"/><Relationship Id="rId4" Type="http://schemas.openxmlformats.org/officeDocument/2006/relationships/image" Target="../media/image25.svg"/><Relationship Id="rId9" Type="http://schemas.openxmlformats.org/officeDocument/2006/relationships/hyperlink" Target="https://natnorth.is/visions/iceland"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rannis.is/" TargetMode="External"/><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hyperlink" Target="https://ec.europa.eu/docsroom/documents/22382/attachments/17/translations/en/renditions/native.com"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s://www.elevatepay.co/blog/banks-in-iceland" TargetMode="External"/><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hyperlink" Target="https://www.islandsbanki.is/en" TargetMode="External"/><Relationship Id="rId5" Type="http://schemas.openxmlformats.org/officeDocument/2006/relationships/hyperlink" Target="https://www.arionbanki.is/english/" TargetMode="External"/><Relationship Id="rId4" Type="http://schemas.openxmlformats.org/officeDocument/2006/relationships/hyperlink" Target="https://www.landsbankinn.is/en"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s://www.landsbankinn.is/en/news/2017/09/29/growth-seeking-balance-economic-analysis-of-tourism-in-iceland" TargetMode="External"/><Relationship Id="rId3" Type="http://schemas.openxmlformats.org/officeDocument/2006/relationships/hyperlink" Target="https://thecrowdspace.com/platform/karolina-fund/#:~:text=Karolina%20Fund%20is%20an%20Icelandic,Fintech%20Startup%20in%20Iceland%202017." TargetMode="External"/><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hyperlink" Target="https://www.eif.org/InvestEU/news/2024/icelandic-small-businesses-to-get-eur-21-million-european-financing-boost.htm#:~:text=The%20European%20Investment%20Fund%20,populated%20countries%20in%20the%20world" TargetMode="External"/><Relationship Id="rId4" Type="http://schemas.openxmlformats.org/officeDocument/2006/relationships/hyperlink" Target="https://www.kickstarter.com/projects/tree-elements/treehouses" TargetMode="External"/><Relationship Id="rId9" Type="http://schemas.openxmlformats.org/officeDocument/2006/relationships/hyperlink" Target="https://fundamentalfinanceplaybook.com/iceland/icelandic-financial-institutions/" TargetMode="Externa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hyperlink" Target="https://www.mdpi.com/2076-3298/7/8/59.com" TargetMode="External"/><Relationship Id="rId2" Type="http://schemas.openxmlformats.org/officeDocument/2006/relationships/hyperlink" Target="https://www.government.is/topics/business-and-industry/tourism-in-iceland/funds-and-grants.com" TargetMode="External"/><Relationship Id="rId1" Type="http://schemas.openxmlformats.org/officeDocument/2006/relationships/slideLayout" Target="../slideLayouts/slideLayout43.xml"/><Relationship Id="rId5" Type="http://schemas.openxmlformats.org/officeDocument/2006/relationships/image" Target="../media/image8.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hyperlink" Target="https://skemman.is/bitstream/1946/44390/1/Julia%20Kienzler%20-%20Public%20Right%20of%20Access%20in%20Times%20of%20Tourism%20Boom%20-%20Landowners%E2%80%99%20Perspectives.pdf.com" TargetMode="External"/><Relationship Id="rId7" Type="http://schemas.openxmlformats.org/officeDocument/2006/relationships/image" Target="../media/image38.png"/><Relationship Id="rId2" Type="http://schemas.openxmlformats.org/officeDocument/2006/relationships/hyperlink" Target="https://natnorth.is/visions/iceland.com" TargetMode="External"/><Relationship Id="rId1" Type="http://schemas.openxmlformats.org/officeDocument/2006/relationships/slideLayout" Target="../slideLayouts/slideLayout43.xml"/><Relationship Id="rId6" Type="http://schemas.openxmlformats.org/officeDocument/2006/relationships/hyperlink" Target="https://news.europawire.eu/eif-pledges-e70-million-to-boost-nordic-green-financing-with-nefco-partnership/eu-press-release/2025/03/26/14/56/51/150782.com" TargetMode="External"/><Relationship Id="rId5" Type="http://schemas.openxmlformats.org/officeDocument/2006/relationships/hyperlink" Target="https://www.nib.int/news/nib-and-byggdastofnun-open-a-loan-facility-for-icelandic-smes.com" TargetMode="External"/><Relationship Id="rId4" Type="http://schemas.openxmlformats.org/officeDocument/2006/relationships/hyperlink" Target="https://www.eif.org/what_we_do/guarantees/news/2020/european-union-backs-byggoastofnun-to-support-small-businesses-in-iceland.htm?language=en&amp;media=rss.com"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islandsstofa.is/en/" TargetMode="External"/><Relationship Id="rId2" Type="http://schemas.openxmlformats.org/officeDocument/2006/relationships/hyperlink" Target="https://investinreykjavik.com/doing-business/tourism-cluster/#:~:text=The%20main%20objective%20of%20the,firms%2C%20educational%20institutions%20and%20retail." TargetMode="External"/><Relationship Id="rId1" Type="http://schemas.openxmlformats.org/officeDocument/2006/relationships/slideLayout" Target="../slideLayouts/slideLayout44.xml"/><Relationship Id="rId4" Type="http://schemas.openxmlformats.org/officeDocument/2006/relationships/hyperlink" Target="https://www.government.is/topics/business-and-industry/tourism-in-iceland/icelandic-tourist-board/#:~:text=The%20Icelandic%20Tourist%20Board%20is,in%20the%20field%20of%20tourism."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government.is/topics/business-and-industry/tourism-in-iceland/#:~:text=Tourism%20in%20Iceland%20The%20Department,executing%20an%20official%20tourism%20policy" TargetMode="External"/><Relationship Id="rId2" Type="http://schemas.openxmlformats.org/officeDocument/2006/relationships/hyperlink" Target="https://www.ferdamalastofa.is/en" TargetMode="Externa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www.ferdamalastofa.is/en" TargetMode="External"/><Relationship Id="rId2" Type="http://schemas.openxmlformats.org/officeDocument/2006/relationships/hyperlink" Target="https://www.ferdamalastofa.is/en/grants/the-tourist-site-protection-fund" TargetMode="Externa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hyperlink" Target="https://www.ferdamalastofa.is/en/grants/the-tourist-site-protection-fund" TargetMode="External"/><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hyperlink" Target="https://www.ferdamalastofa.is/en"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14.jpg"/><Relationship Id="rId11" Type="http://schemas.openxmlformats.org/officeDocument/2006/relationships/hyperlink" Target="https://www.ferdamalastofa.is/en/grants/the-tourist-site-protection-fund" TargetMode="External"/><Relationship Id="rId5" Type="http://schemas.openxmlformats.org/officeDocument/2006/relationships/image" Target="../media/image13.svg"/><Relationship Id="rId10" Type="http://schemas.openxmlformats.org/officeDocument/2006/relationships/hyperlink" Target="https://www.ferdamalastofa.is/en" TargetMode="External"/><Relationship Id="rId4" Type="http://schemas.openxmlformats.org/officeDocument/2006/relationships/image" Target="../media/image12.png"/><Relationship Id="rId9" Type="http://schemas.openxmlformats.org/officeDocument/2006/relationships/image" Target="../media/image17.jpg"/></Relationships>
</file>

<file path=ppt/slides/_rels/slide8.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2.png"/><Relationship Id="rId7" Type="http://schemas.openxmlformats.org/officeDocument/2006/relationships/hyperlink" Target="https://www.ferdamalastofa.is/en/grants/the-tourist-site-protection-fund" TargetMode="External"/><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hyperlink" Target="https://www.ferdamalastofa.is/en" TargetMode="External"/><Relationship Id="rId5" Type="http://schemas.openxmlformats.org/officeDocument/2006/relationships/image" Target="../media/image11.png"/><Relationship Id="rId10" Type="http://schemas.openxmlformats.org/officeDocument/2006/relationships/image" Target="../media/image20.jpg"/><Relationship Id="rId4" Type="http://schemas.openxmlformats.org/officeDocument/2006/relationships/image" Target="../media/image13.svg"/><Relationship Id="rId9" Type="http://schemas.openxmlformats.org/officeDocument/2006/relationships/image" Target="../media/image19.jpg"/></Relationships>
</file>

<file path=ppt/slides/_rels/slide9.xml.rels><?xml version="1.0" encoding="UTF-8" standalone="yes"?>
<Relationships xmlns="http://schemas.openxmlformats.org/package/2006/relationships"><Relationship Id="rId8" Type="http://schemas.openxmlformats.org/officeDocument/2006/relationships/hyperlink" Target="https://www.ferdamalastofa.is/en/grants/the-tourist-site-protection-fund" TargetMode="External"/><Relationship Id="rId3" Type="http://schemas.openxmlformats.org/officeDocument/2006/relationships/hyperlink" Target="https://island.is/en/tourist-site-protection-fund" TargetMode="External"/><Relationship Id="rId7" Type="http://schemas.openxmlformats.org/officeDocument/2006/relationships/hyperlink" Target="https://www.ferdamalastofa.is/en" TargetMode="External"/><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22.svg"/><Relationship Id="rId4" Type="http://schemas.openxmlformats.org/officeDocument/2006/relationships/image" Target="../media/image11.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374360" y="2557127"/>
            <a:ext cx="5582642" cy="697353"/>
          </a:xfrm>
        </p:spPr>
        <p:txBody>
          <a:bodyPr/>
          <a:lstStyle/>
          <a:p>
            <a:r>
              <a:rPr lang="en-GB" dirty="0"/>
              <a:t>Modulo 7 </a:t>
            </a:r>
            <a:r>
              <a:rPr lang="en-GB" sz="4000" b="0" dirty="0"/>
              <a:t>(Parte 2)</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374359" y="3251774"/>
            <a:ext cx="5464465" cy="697353"/>
          </a:xfrm>
        </p:spPr>
        <p:txBody>
          <a:bodyPr>
            <a:noAutofit/>
          </a:bodyPr>
          <a:lstStyle/>
          <a:p>
            <a:pPr defTabSz="777514">
              <a:lnSpc>
                <a:spcPct val="100000"/>
              </a:lnSpc>
              <a:spcBef>
                <a:spcPts val="0"/>
              </a:spcBef>
              <a:spcAft>
                <a:spcPts val="600"/>
              </a:spcAft>
              <a:defRPr/>
            </a:pPr>
            <a:r>
              <a:rPr lang="en-US" b="1" dirty="0">
                <a:ln w="6600">
                  <a:solidFill>
                    <a:schemeClr val="accent2"/>
                  </a:solidFill>
                  <a:prstDash val="solid"/>
                </a:ln>
                <a:solidFill>
                  <a:srgbClr val="FFFFFF"/>
                </a:solidFill>
                <a:effectLst>
                  <a:outerShdw dist="38100" dir="2700000" algn="tl" rotWithShape="0">
                    <a:schemeClr val="accent2"/>
                  </a:outerShdw>
                </a:effectLst>
              </a:rPr>
              <a:t>Trova i fondi adatti – Opzioni di finanziamento e finanziamento</a:t>
            </a:r>
          </a:p>
          <a:p>
            <a:pPr defTabSz="777514">
              <a:lnSpc>
                <a:spcPct val="100000"/>
              </a:lnSpc>
              <a:spcBef>
                <a:spcPts val="0"/>
              </a:spcBef>
              <a:spcAft>
                <a:spcPts val="600"/>
              </a:spcAft>
              <a:defRPr/>
            </a:pPr>
            <a:r>
              <a:rPr lang="en-US" b="1" i="1" dirty="0"/>
              <a:t>Islanda</a:t>
            </a:r>
          </a:p>
          <a:p>
            <a:pPr defTabSz="777514">
              <a:lnSpc>
                <a:spcPct val="100000"/>
              </a:lnSpc>
              <a:spcBef>
                <a:spcPts val="0"/>
              </a:spcBef>
              <a:spcAft>
                <a:spcPts val="600"/>
              </a:spcAft>
              <a:defRPr/>
            </a:pPr>
            <a:endParaRPr lang="en-IE" sz="2800" i="1" dirty="0"/>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a:t>www.epicstays.eu</a:t>
            </a:r>
          </a:p>
        </p:txBody>
      </p:sp>
      <p:pic>
        <p:nvPicPr>
          <p:cNvPr id="9" name="Picture Placeholder 8" descr="A blue and red flag&#10;&#10;AI-generated content may be incorrect.">
            <a:extLst>
              <a:ext uri="{FF2B5EF4-FFF2-40B4-BE49-F238E27FC236}">
                <a16:creationId xmlns:a16="http://schemas.microsoft.com/office/drawing/2014/main" id="{09511881-213E-7A98-5F01-967677F18A31}"/>
              </a:ext>
            </a:extLst>
          </p:cNvPr>
          <p:cNvPicPr>
            <a:picLocks noGrp="1" noChangeAspect="1"/>
          </p:cNvPicPr>
          <p:nvPr>
            <p:ph type="pic" sz="quarter" idx="19"/>
          </p:nvPr>
        </p:nvPicPr>
        <p:blipFill>
          <a:blip r:embed="rId2"/>
          <a:srcRect t="16331" b="16331"/>
          <a:stretch>
            <a:fillRect/>
          </a:stretch>
        </p:blipFill>
        <p:spPr/>
      </p:pic>
    </p:spTree>
    <p:extLst>
      <p:ext uri="{BB962C8B-B14F-4D97-AF65-F5344CB8AC3E}">
        <p14:creationId xmlns:p14="http://schemas.microsoft.com/office/powerpoint/2010/main" val="3291171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06DA5-D6F4-2209-DDC6-117783216B3F}"/>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7E39FF96-EF70-6191-66E5-C1BE6649D4AF}"/>
              </a:ext>
            </a:extLst>
          </p:cNvPr>
          <p:cNvSpPr/>
          <p:nvPr/>
        </p:nvSpPr>
        <p:spPr>
          <a:xfrm>
            <a:off x="1236438" y="1314194"/>
            <a:ext cx="10203087" cy="528076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0F3821B5-8E00-131C-0B99-C6490AC55BBC}"/>
              </a:ext>
            </a:extLst>
          </p:cNvPr>
          <p:cNvSpPr txBox="1">
            <a:spLocks/>
          </p:cNvSpPr>
          <p:nvPr/>
        </p:nvSpPr>
        <p:spPr>
          <a:xfrm>
            <a:off x="1729337" y="1470196"/>
            <a:ext cx="9558876"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4375" indent="-266700">
              <a:buNone/>
            </a:pPr>
            <a:r>
              <a:rPr lang="en-US" sz="2000" b="1" dirty="0">
                <a:solidFill>
                  <a:srgbClr val="E96751"/>
                </a:solidFill>
              </a:rPr>
              <a:t>Obiettivo </a:t>
            </a:r>
            <a:endParaRPr lang="en-US" sz="2000" b="1" dirty="0">
              <a:solidFill>
                <a:srgbClr val="494949"/>
              </a:solidFill>
            </a:endParaRPr>
          </a:p>
          <a:p>
            <a:pPr marL="0" indent="0">
              <a:spcAft>
                <a:spcPts val="600"/>
              </a:spcAft>
            </a:pPr>
            <a:r>
              <a:rPr lang="en-IE" sz="2000" b="1" dirty="0">
                <a:solidFill>
                  <a:srgbClr val="494949"/>
                </a:solidFill>
                <a:hlinkClick r:id="rId3">
                  <a:extLst>
                    <a:ext uri="{A12FA001-AC4F-418D-AE19-62706E023703}">
                      <ahyp:hlinkClr xmlns:ahyp="http://schemas.microsoft.com/office/drawing/2018/hyperlinkcolor" val="tx"/>
                    </a:ext>
                  </a:extLst>
                </a:hlinkClick>
              </a:rPr>
              <a:t>Sovvenzioni NATA </a:t>
            </a:r>
            <a:r>
              <a:rPr lang="en-US" sz="2000" b="1" dirty="0">
                <a:solidFill>
                  <a:srgbClr val="494949"/>
                </a:solidFill>
              </a:rPr>
              <a:t> L'Associazione turistica dell'Atlantico settentrionale (</a:t>
            </a:r>
            <a:r>
              <a:rPr lang="en-US" sz="2000" b="1" dirty="0">
                <a:solidFill>
                  <a:srgbClr val="494949"/>
                </a:solidFill>
                <a:hlinkClick r:id="rId4">
                  <a:extLst>
                    <a:ext uri="{A12FA001-AC4F-418D-AE19-62706E023703}">
                      <ahyp:hlinkClr xmlns:ahyp="http://schemas.microsoft.com/office/drawing/2018/hyperlinkcolor" val="tx"/>
                    </a:ext>
                  </a:extLst>
                </a:hlinkClick>
              </a:rPr>
              <a:t>NATA</a:t>
            </a:r>
            <a:r>
              <a:rPr lang="en-US" sz="2000" b="1" dirty="0">
                <a:solidFill>
                  <a:srgbClr val="494949"/>
                </a:solidFill>
              </a:rPr>
              <a:t>) </a:t>
            </a:r>
            <a:r>
              <a:rPr lang="en-US" sz="2000" dirty="0">
                <a:solidFill>
                  <a:srgbClr val="494949"/>
                </a:solidFill>
              </a:rPr>
              <a:t>sostiene la collaborazione nel settore turistico tra </a:t>
            </a:r>
            <a:r>
              <a:rPr lang="en-US" sz="2000" b="1" dirty="0">
                <a:solidFill>
                  <a:srgbClr val="494949"/>
                </a:solidFill>
              </a:rPr>
              <a:t>Islanda, Groenlandia e Isole Faroe</a:t>
            </a:r>
            <a:r>
              <a:rPr lang="en-US" sz="2000" dirty="0">
                <a:solidFill>
                  <a:srgbClr val="494949"/>
                </a:solidFill>
              </a:rPr>
              <a:t>. Le sue sovvenzioni mirano a promuovere progetti turistici sostenibili, innovativi e cooperativi.</a:t>
            </a:r>
          </a:p>
          <a:p>
            <a:pPr marL="342900" indent="-342900">
              <a:spcBef>
                <a:spcPts val="0"/>
              </a:spcBef>
              <a:buFont typeface="Wingdings" panose="05000000000000000000" pitchFamily="2" charset="2"/>
              <a:buChar char="v"/>
            </a:pPr>
            <a:r>
              <a:rPr lang="en-US" sz="2000" dirty="0">
                <a:solidFill>
                  <a:srgbClr val="494949"/>
                </a:solidFill>
              </a:rPr>
              <a:t>Nel</a:t>
            </a:r>
            <a:r>
              <a:rPr lang="en-US" sz="2000" dirty="0">
                <a:solidFill>
                  <a:srgbClr val="494949"/>
                </a:solidFill>
                <a:hlinkClick r:id="rId5">
                  <a:extLst>
                    <a:ext uri="{A12FA001-AC4F-418D-AE19-62706E023703}">
                      <ahyp:hlinkClr xmlns:ahyp="http://schemas.microsoft.com/office/drawing/2018/hyperlinkcolor" val="tx"/>
                    </a:ext>
                  </a:extLst>
                </a:hlinkClick>
              </a:rPr>
              <a:t> 2024, </a:t>
            </a:r>
            <a:r>
              <a:rPr lang="en-US" sz="2000" dirty="0">
                <a:solidFill>
                  <a:srgbClr val="494949"/>
                </a:solidFill>
              </a:rPr>
              <a:t>la NATA era particolarmente interessata a progetti incentrati sulla sostenibilità e sulla digitalizzazione nel settore turistico.</a:t>
            </a:r>
          </a:p>
          <a:p>
            <a:pPr marL="342900" indent="-342900">
              <a:spcBef>
                <a:spcPts val="0"/>
              </a:spcBef>
              <a:buFont typeface="Wingdings" panose="05000000000000000000" pitchFamily="2" charset="2"/>
              <a:buChar char="v"/>
            </a:pPr>
            <a:r>
              <a:rPr lang="en-US" sz="2000" dirty="0">
                <a:solidFill>
                  <a:srgbClr val="494949"/>
                </a:solidFill>
              </a:rPr>
              <a:t>Sostenibilità nel turismo (eco-design, viaggi a basso impatto)</a:t>
            </a:r>
          </a:p>
          <a:p>
            <a:pPr marL="342900" indent="-342900">
              <a:spcBef>
                <a:spcPts val="0"/>
              </a:spcBef>
              <a:buFont typeface="Wingdings" panose="05000000000000000000" pitchFamily="2" charset="2"/>
              <a:buChar char="v"/>
            </a:pPr>
            <a:r>
              <a:rPr lang="en-IE" sz="2000" dirty="0">
                <a:solidFill>
                  <a:srgbClr val="494949"/>
                </a:solidFill>
              </a:rPr>
              <a:t>Innovazione digitale (ad es. sistemi di prenotazione intelligenti, storytelling digitale)</a:t>
            </a:r>
          </a:p>
          <a:p>
            <a:pPr marL="342900" indent="-342900">
              <a:spcBef>
                <a:spcPts val="0"/>
              </a:spcBef>
              <a:buFont typeface="Wingdings" panose="05000000000000000000" pitchFamily="2" charset="2"/>
              <a:buChar char="v"/>
            </a:pPr>
            <a:r>
              <a:rPr lang="en-US" sz="2000" dirty="0">
                <a:solidFill>
                  <a:srgbClr val="494949"/>
                </a:solidFill>
              </a:rPr>
              <a:t>Marketing congiunto e sviluppo delle destinazioni</a:t>
            </a:r>
          </a:p>
          <a:p>
            <a:pPr marL="342900" indent="-342900">
              <a:spcBef>
                <a:spcPts val="0"/>
              </a:spcBef>
              <a:buFont typeface="Wingdings" panose="05000000000000000000" pitchFamily="2" charset="2"/>
              <a:buChar char="v"/>
            </a:pPr>
            <a:r>
              <a:rPr lang="en-IE" sz="2000" dirty="0">
                <a:solidFill>
                  <a:srgbClr val="494949"/>
                </a:solidFill>
              </a:rPr>
              <a:t>Infrastrutture turistiche basate sulla natura</a:t>
            </a:r>
            <a:endParaRPr lang="en-US" sz="2000" dirty="0">
              <a:solidFill>
                <a:srgbClr val="494949"/>
              </a:solidFill>
            </a:endParaRPr>
          </a:p>
          <a:p>
            <a:pPr marL="0" indent="0">
              <a:spcAft>
                <a:spcPts val="600"/>
              </a:spcAft>
            </a:pPr>
            <a:r>
              <a:rPr lang="en-US" sz="2000" dirty="0">
                <a:solidFill>
                  <a:srgbClr val="494949"/>
                </a:solidFill>
              </a:rPr>
              <a:t>Gli importi variano a seconda dei progetti di sviluppo turistico e di marketing. La sovvenzione massima è </a:t>
            </a:r>
            <a:r>
              <a:rPr lang="en-US" sz="2000" b="1" dirty="0">
                <a:solidFill>
                  <a:srgbClr val="494949"/>
                </a:solidFill>
                <a:hlinkClick r:id="rId6">
                  <a:extLst>
                    <a:ext uri="{A12FA001-AC4F-418D-AE19-62706E023703}">
                      <ahyp:hlinkClr xmlns:ahyp="http://schemas.microsoft.com/office/drawing/2018/hyperlinkcolor" val="tx"/>
                    </a:ext>
                  </a:extLst>
                </a:hlinkClick>
              </a:rPr>
              <a:t>di 100.000 DKK </a:t>
            </a:r>
            <a:r>
              <a:rPr lang="en-IE" sz="2000" dirty="0">
                <a:solidFill>
                  <a:srgbClr val="494949"/>
                </a:solidFill>
              </a:rPr>
              <a:t>(circa</a:t>
            </a:r>
            <a:r>
              <a:rPr lang="en-IE" sz="2000" b="1" dirty="0">
                <a:solidFill>
                  <a:srgbClr val="494949"/>
                </a:solidFill>
              </a:rPr>
              <a:t> 13.400 </a:t>
            </a:r>
            <a:r>
              <a:rPr lang="en-IE" sz="2000" dirty="0">
                <a:solidFill>
                  <a:srgbClr val="494949"/>
                </a:solidFill>
              </a:rPr>
              <a:t>€) a persona per i viaggi tra l'Islanda. </a:t>
            </a:r>
            <a:r>
              <a:rPr lang="en-US" sz="2000" dirty="0">
                <a:solidFill>
                  <a:srgbClr val="494949"/>
                </a:solidFill>
              </a:rPr>
              <a:t>I progetti prevedono in genere </a:t>
            </a:r>
            <a:r>
              <a:rPr lang="en-US" sz="2000" b="1" dirty="0">
                <a:solidFill>
                  <a:srgbClr val="494949"/>
                </a:solidFill>
              </a:rPr>
              <a:t>una cooperazione transfrontaliera </a:t>
            </a:r>
            <a:r>
              <a:rPr lang="en-US" sz="2000" dirty="0">
                <a:solidFill>
                  <a:srgbClr val="494949"/>
                </a:solidFill>
              </a:rPr>
              <a:t>(Islanda + almeno un altro paese NATA) e </a:t>
            </a:r>
            <a:r>
              <a:rPr lang="en-US" sz="2000" b="1" dirty="0">
                <a:solidFill>
                  <a:srgbClr val="494949"/>
                </a:solidFill>
              </a:rPr>
              <a:t>l'importo non deve superare il 50% del finanziamento complessivo del progetto. </a:t>
            </a:r>
            <a:endParaRPr lang="en-IE" sz="2000" dirty="0">
              <a:solidFill>
                <a:srgbClr val="494949"/>
              </a:solidFill>
            </a:endParaRPr>
          </a:p>
        </p:txBody>
      </p:sp>
      <p:sp>
        <p:nvSpPr>
          <p:cNvPr id="33" name="Freeform 28">
            <a:extLst>
              <a:ext uri="{FF2B5EF4-FFF2-40B4-BE49-F238E27FC236}">
                <a16:creationId xmlns:a16="http://schemas.microsoft.com/office/drawing/2014/main" id="{AA9567D0-42A0-F615-1C46-05FBE8D183BF}"/>
              </a:ext>
            </a:extLst>
          </p:cNvPr>
          <p:cNvSpPr/>
          <p:nvPr/>
        </p:nvSpPr>
        <p:spPr>
          <a:xfrm>
            <a:off x="-15513" y="109727"/>
            <a:ext cx="9212105" cy="110346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E4C5713C-6458-6EBE-EAF9-295D230966D8}"/>
              </a:ext>
            </a:extLst>
          </p:cNvPr>
          <p:cNvSpPr txBox="1">
            <a:spLocks/>
          </p:cNvSpPr>
          <p:nvPr/>
        </p:nvSpPr>
        <p:spPr>
          <a:xfrm>
            <a:off x="1512183" y="263037"/>
            <a:ext cx="839381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US" sz="3200" b="1" dirty="0"/>
              <a:t>NATA (Associazione turistica dell'Atlantico settentrionale)</a:t>
            </a:r>
          </a:p>
          <a:p>
            <a:pPr>
              <a:spcBef>
                <a:spcPts val="0"/>
              </a:spcBef>
              <a:spcAft>
                <a:spcPts val="600"/>
              </a:spcAft>
            </a:pPr>
            <a:r>
              <a:rPr lang="en-IE" sz="2800" dirty="0"/>
              <a:t>Programma regionale di sovvenzioni per il turismo </a:t>
            </a:r>
          </a:p>
        </p:txBody>
      </p:sp>
      <p:cxnSp>
        <p:nvCxnSpPr>
          <p:cNvPr id="16" name="Straight Connector 15">
            <a:extLst>
              <a:ext uri="{FF2B5EF4-FFF2-40B4-BE49-F238E27FC236}">
                <a16:creationId xmlns:a16="http://schemas.microsoft.com/office/drawing/2014/main" id="{FF59F2D7-165A-3F7A-21AF-D3F2C918FE7B}"/>
              </a:ext>
            </a:extLst>
          </p:cNvPr>
          <p:cNvCxnSpPr>
            <a:cxnSpLocks/>
          </p:cNvCxnSpPr>
          <p:nvPr/>
        </p:nvCxnSpPr>
        <p:spPr>
          <a:xfrm>
            <a:off x="671522" y="2537188"/>
            <a:ext cx="564916"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6405265-47D2-E705-D473-D8556F987263}"/>
              </a:ext>
            </a:extLst>
          </p:cNvPr>
          <p:cNvCxnSpPr>
            <a:cxnSpLocks/>
          </p:cNvCxnSpPr>
          <p:nvPr/>
        </p:nvCxnSpPr>
        <p:spPr>
          <a:xfrm>
            <a:off x="671522" y="1213191"/>
            <a:ext cx="0" cy="1323997"/>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5DE1BF62-4B02-7AE8-CE7C-E9CDFA035AAC}"/>
              </a:ext>
            </a:extLst>
          </p:cNvPr>
          <p:cNvGrpSpPr/>
          <p:nvPr/>
        </p:nvGrpSpPr>
        <p:grpSpPr>
          <a:xfrm>
            <a:off x="274432" y="85433"/>
            <a:ext cx="1047896" cy="1049846"/>
            <a:chOff x="1016000" y="1137920"/>
            <a:chExt cx="1016000" cy="1016000"/>
          </a:xfrm>
        </p:grpSpPr>
        <p:sp>
          <p:nvSpPr>
            <p:cNvPr id="28" name="Oval 27">
              <a:extLst>
                <a:ext uri="{FF2B5EF4-FFF2-40B4-BE49-F238E27FC236}">
                  <a16:creationId xmlns:a16="http://schemas.microsoft.com/office/drawing/2014/main" id="{ED6266CB-6CD4-7922-4596-F989BFE3D19F}"/>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TextBox 28">
              <a:extLst>
                <a:ext uri="{FF2B5EF4-FFF2-40B4-BE49-F238E27FC236}">
                  <a16:creationId xmlns:a16="http://schemas.microsoft.com/office/drawing/2014/main" id="{EF446CCE-46BF-F7CD-C181-0419886DEE96}"/>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pic>
        <p:nvPicPr>
          <p:cNvPr id="4" name="Graphic 3" descr="Target with solid fill">
            <a:extLst>
              <a:ext uri="{FF2B5EF4-FFF2-40B4-BE49-F238E27FC236}">
                <a16:creationId xmlns:a16="http://schemas.microsoft.com/office/drawing/2014/main" id="{770444A1-2C55-B26C-FB6F-9F2C481B376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30927" y="1356740"/>
            <a:ext cx="633914" cy="633914"/>
          </a:xfrm>
          <a:prstGeom prst="rect">
            <a:avLst/>
          </a:prstGeom>
        </p:spPr>
      </p:pic>
      <p:pic>
        <p:nvPicPr>
          <p:cNvPr id="5" name="Picture 4">
            <a:extLst>
              <a:ext uri="{FF2B5EF4-FFF2-40B4-BE49-F238E27FC236}">
                <a16:creationId xmlns:a16="http://schemas.microsoft.com/office/drawing/2014/main" id="{82BEB391-B0D5-1643-CEF6-5E5D391E4A42}"/>
              </a:ext>
            </a:extLst>
          </p:cNvPr>
          <p:cNvPicPr>
            <a:picLocks noChangeAspect="1"/>
          </p:cNvPicPr>
          <p:nvPr/>
        </p:nvPicPr>
        <p:blipFill>
          <a:blip r:embed="rId9"/>
          <a:stretch>
            <a:fillRect/>
          </a:stretch>
        </p:blipFill>
        <p:spPr>
          <a:xfrm>
            <a:off x="9012024" y="83755"/>
            <a:ext cx="2525911" cy="1322228"/>
          </a:xfrm>
          <a:prstGeom prst="rect">
            <a:avLst/>
          </a:prstGeom>
        </p:spPr>
      </p:pic>
    </p:spTree>
    <p:extLst>
      <p:ext uri="{BB962C8B-B14F-4D97-AF65-F5344CB8AC3E}">
        <p14:creationId xmlns:p14="http://schemas.microsoft.com/office/powerpoint/2010/main" val="191574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4106E-0A5C-ADA6-EA69-CC2AE1DACEF0}"/>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5F51BEE5-082D-6C97-9B33-CB2FDAAC82FA}"/>
              </a:ext>
            </a:extLst>
          </p:cNvPr>
          <p:cNvSpPr/>
          <p:nvPr/>
        </p:nvSpPr>
        <p:spPr>
          <a:xfrm>
            <a:off x="1188304" y="1423757"/>
            <a:ext cx="10136921" cy="289340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9E3461BC-9E1B-7DA3-3C5F-CE3BEBF9A9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4A55AD60-405E-7946-5CE9-124789349595}"/>
              </a:ext>
            </a:extLst>
          </p:cNvPr>
          <p:cNvSpPr txBox="1">
            <a:spLocks/>
          </p:cNvSpPr>
          <p:nvPr/>
        </p:nvSpPr>
        <p:spPr>
          <a:xfrm>
            <a:off x="1872878" y="1563301"/>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dirty="0">
                <a:solidFill>
                  <a:srgbClr val="E96751"/>
                </a:solidFill>
              </a:rPr>
              <a:t>Obiettivo: </a:t>
            </a:r>
            <a:r>
              <a:rPr lang="en-US" sz="2000" b="1" dirty="0">
                <a:solidFill>
                  <a:srgbClr val="494949"/>
                </a:solidFill>
                <a:hlinkClick r:id="rId5">
                  <a:extLst>
                    <a:ext uri="{A12FA001-AC4F-418D-AE19-62706E023703}">
                      <ahyp:hlinkClr xmlns:ahyp="http://schemas.microsoft.com/office/drawing/2018/hyperlinkcolor" val="tx"/>
                    </a:ext>
                  </a:extLst>
                </a:hlinkClick>
              </a:rPr>
              <a:t>Tassa di soggiorno: </a:t>
            </a:r>
            <a:endParaRPr lang="en-US" sz="2000" b="1" dirty="0">
              <a:solidFill>
                <a:srgbClr val="494949"/>
              </a:solidFill>
            </a:endParaRPr>
          </a:p>
          <a:p>
            <a:pPr marL="0" indent="0">
              <a:spcAft>
                <a:spcPts val="600"/>
              </a:spcAft>
            </a:pPr>
            <a:r>
              <a:rPr lang="en-US" sz="2000" dirty="0">
                <a:solidFill>
                  <a:srgbClr val="494949"/>
                </a:solidFill>
              </a:rPr>
              <a:t>Comprendere la tassa di soggiorno in Islanda è fondamentale per conformarsi alla normativa. Si tratta di una tassa obbligatoria che si applica a tutti i pernottamenti in hotel, pensioni, campeggi, case mobili e persino navi da crociera. </a:t>
            </a:r>
          </a:p>
          <a:p>
            <a:pPr marL="0" indent="0">
              <a:spcAft>
                <a:spcPts val="600"/>
              </a:spcAft>
            </a:pPr>
            <a:r>
              <a:rPr lang="en-US" sz="2000" dirty="0">
                <a:solidFill>
                  <a:srgbClr val="494949"/>
                </a:solidFill>
              </a:rPr>
              <a:t>Le tariffe variano: 1.000 ISK per le navi da crociera, 600 ISK a notte per le camere d'albergo e 300 ISK a notte per i campeggi e le strutture alternative, come i glamping pod</a:t>
            </a:r>
            <a:r>
              <a:rPr lang="en-US" sz="2000" i="1" dirty="0">
                <a:solidFill>
                  <a:srgbClr val="494949"/>
                </a:solidFill>
              </a:rPr>
              <a:t>.</a:t>
            </a:r>
            <a:r>
              <a:rPr lang="en-US" sz="2000" dirty="0">
                <a:solidFill>
                  <a:srgbClr val="494949"/>
                </a:solidFill>
              </a:rPr>
              <a:t> </a:t>
            </a:r>
            <a:r>
              <a:rPr lang="en-US" sz="2000" i="1" dirty="0">
                <a:solidFill>
                  <a:srgbClr val="494949"/>
                </a:solidFill>
                <a:hlinkClick r:id="rId6">
                  <a:extLst>
                    <a:ext uri="{A12FA001-AC4F-418D-AE19-62706E023703}">
                      <ahyp:hlinkClr xmlns:ahyp="http://schemas.microsoft.com/office/drawing/2018/hyperlinkcolor" val="tx"/>
                    </a:ext>
                  </a:extLst>
                </a:hlinkClick>
              </a:rPr>
              <a:t>Guarda il video per ulteriori informazioni</a:t>
            </a:r>
            <a:r>
              <a:rPr lang="en-US" sz="2000" i="1" dirty="0">
                <a:solidFill>
                  <a:srgbClr val="494949"/>
                </a:solidFill>
              </a:rPr>
              <a:t>.</a:t>
            </a:r>
          </a:p>
          <a:p>
            <a:pPr marL="0" indent="0">
              <a:spcAft>
                <a:spcPts val="1200"/>
              </a:spcAft>
            </a:pPr>
            <a:endParaRPr lang="en-US" sz="2000" dirty="0">
              <a:solidFill>
                <a:srgbClr val="494949"/>
              </a:solidFill>
            </a:endParaRPr>
          </a:p>
        </p:txBody>
      </p:sp>
      <p:cxnSp>
        <p:nvCxnSpPr>
          <p:cNvPr id="15" name="Connector: Elbow 14">
            <a:extLst>
              <a:ext uri="{FF2B5EF4-FFF2-40B4-BE49-F238E27FC236}">
                <a16:creationId xmlns:a16="http://schemas.microsoft.com/office/drawing/2014/main" id="{0B5C6C8A-A8D3-8DF8-881A-F0AB48CF8F4A}"/>
              </a:ext>
            </a:extLst>
          </p:cNvPr>
          <p:cNvCxnSpPr>
            <a:cxnSpLocks/>
          </p:cNvCxnSpPr>
          <p:nvPr/>
        </p:nvCxnSpPr>
        <p:spPr>
          <a:xfrm rot="10800000" flipH="1" flipV="1">
            <a:off x="1160476" y="3465083"/>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68E7FD8C-47B1-9F10-908C-700FA3D082C6}"/>
              </a:ext>
            </a:extLst>
          </p:cNvPr>
          <p:cNvSpPr/>
          <p:nvPr/>
        </p:nvSpPr>
        <p:spPr>
          <a:xfrm>
            <a:off x="-15514" y="109727"/>
            <a:ext cx="8530864"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39BA0FE8-374F-95D0-17CC-D1BFADE5105E}"/>
              </a:ext>
            </a:extLst>
          </p:cNvPr>
          <p:cNvSpPr txBox="1">
            <a:spLocks/>
          </p:cNvSpPr>
          <p:nvPr/>
        </p:nvSpPr>
        <p:spPr>
          <a:xfrm>
            <a:off x="1391786" y="426769"/>
            <a:ext cx="6952114"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Tassa di soggiorno in Islanda</a:t>
            </a:r>
          </a:p>
          <a:p>
            <a:pPr>
              <a:spcBef>
                <a:spcPts val="0"/>
              </a:spcBef>
            </a:pPr>
            <a:r>
              <a:rPr lang="en-IE" sz="2400" dirty="0"/>
              <a:t>Tassa di soggiorno per alloggi gestiti dal settore pubblico</a:t>
            </a:r>
          </a:p>
          <a:p>
            <a:pPr>
              <a:spcBef>
                <a:spcPts val="0"/>
              </a:spcBef>
            </a:pPr>
            <a:endParaRPr lang="en-US" sz="3000" dirty="0"/>
          </a:p>
        </p:txBody>
      </p:sp>
      <p:pic>
        <p:nvPicPr>
          <p:cNvPr id="32" name="Graphic 31" descr="Target with solid fill">
            <a:extLst>
              <a:ext uri="{FF2B5EF4-FFF2-40B4-BE49-F238E27FC236}">
                <a16:creationId xmlns:a16="http://schemas.microsoft.com/office/drawing/2014/main" id="{673E29D2-76F4-F1D8-B227-C15F6D8807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38965" y="1771222"/>
            <a:ext cx="633914" cy="633914"/>
          </a:xfrm>
          <a:prstGeom prst="rect">
            <a:avLst/>
          </a:prstGeom>
        </p:spPr>
      </p:pic>
      <p:sp>
        <p:nvSpPr>
          <p:cNvPr id="18" name="Flowchart: Alternate Process 17">
            <a:extLst>
              <a:ext uri="{FF2B5EF4-FFF2-40B4-BE49-F238E27FC236}">
                <a16:creationId xmlns:a16="http://schemas.microsoft.com/office/drawing/2014/main" id="{4F9C7FCC-A314-3645-EB07-5655CA362E8C}"/>
              </a:ext>
            </a:extLst>
          </p:cNvPr>
          <p:cNvSpPr/>
          <p:nvPr/>
        </p:nvSpPr>
        <p:spPr>
          <a:xfrm>
            <a:off x="1761658" y="4525078"/>
            <a:ext cx="10029647" cy="2202899"/>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188AAA16-6B09-EF32-EC0D-7965C54C708F}"/>
              </a:ext>
            </a:extLst>
          </p:cNvPr>
          <p:cNvSpPr txBox="1">
            <a:spLocks/>
          </p:cNvSpPr>
          <p:nvPr/>
        </p:nvSpPr>
        <p:spPr>
          <a:xfrm>
            <a:off x="2483933" y="4653465"/>
            <a:ext cx="954173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rgbClr val="E96751"/>
                </a:solidFill>
              </a:rPr>
              <a:t>Come funziona:</a:t>
            </a:r>
          </a:p>
          <a:p>
            <a:pPr marL="0" indent="0"/>
            <a:r>
              <a:rPr lang="en-US" sz="2200" dirty="0">
                <a:solidFill>
                  <a:srgbClr val="494949"/>
                </a:solidFill>
              </a:rPr>
              <a:t>Per gli alloggi turistici alternativi, l'Islanda applica una </a:t>
            </a:r>
            <a:r>
              <a:rPr lang="en-US" sz="2200" b="1" dirty="0">
                <a:solidFill>
                  <a:srgbClr val="494949"/>
                </a:solidFill>
              </a:rPr>
              <a:t>tassa di soggiorno (tassa di pernottamento) </a:t>
            </a:r>
            <a:r>
              <a:rPr lang="en-US" sz="2200" dirty="0">
                <a:solidFill>
                  <a:srgbClr val="494949"/>
                </a:solidFill>
              </a:rPr>
              <a:t>per notte sugli alloggi. Se ospitate persone per la notte, che sia in pod, capanne, yurte, pensioni, campeggi, case mobili, lodge o persino alloggi immersi nella natura o fuori dalla rete elettrica, dovete riscuotere e dichiarare questa tassa.</a:t>
            </a:r>
          </a:p>
          <a:p>
            <a:pPr marL="342900" indent="-342900">
              <a:buFont typeface="Wingdings" panose="05000000000000000000" pitchFamily="2" charset="2"/>
              <a:buChar char="v"/>
            </a:pPr>
            <a:endParaRPr lang="en-US" sz="2000" dirty="0"/>
          </a:p>
          <a:p>
            <a:pPr marL="447675" indent="0"/>
            <a:endParaRPr lang="en-US" sz="2200" dirty="0">
              <a:solidFill>
                <a:srgbClr val="494949"/>
              </a:solidFill>
            </a:endParaRPr>
          </a:p>
        </p:txBody>
      </p:sp>
      <p:pic>
        <p:nvPicPr>
          <p:cNvPr id="43" name="Graphic 42" descr="Excellent with solid fill">
            <a:extLst>
              <a:ext uri="{FF2B5EF4-FFF2-40B4-BE49-F238E27FC236}">
                <a16:creationId xmlns:a16="http://schemas.microsoft.com/office/drawing/2014/main" id="{1B0C9F98-8393-2D64-2D88-3885678520E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72878" y="4642562"/>
            <a:ext cx="749373" cy="749373"/>
          </a:xfrm>
          <a:prstGeom prst="rect">
            <a:avLst/>
          </a:prstGeom>
        </p:spPr>
      </p:pic>
      <p:grpSp>
        <p:nvGrpSpPr>
          <p:cNvPr id="2" name="Group 1">
            <a:extLst>
              <a:ext uri="{FF2B5EF4-FFF2-40B4-BE49-F238E27FC236}">
                <a16:creationId xmlns:a16="http://schemas.microsoft.com/office/drawing/2014/main" id="{03E92D80-764B-9D94-8A72-E5E69C892365}"/>
              </a:ext>
            </a:extLst>
          </p:cNvPr>
          <p:cNvGrpSpPr/>
          <p:nvPr/>
        </p:nvGrpSpPr>
        <p:grpSpPr>
          <a:xfrm>
            <a:off x="274432" y="85433"/>
            <a:ext cx="1047896" cy="1049846"/>
            <a:chOff x="1016000" y="1137920"/>
            <a:chExt cx="1016000" cy="1016000"/>
          </a:xfrm>
        </p:grpSpPr>
        <p:sp>
          <p:nvSpPr>
            <p:cNvPr id="3" name="Oval 2">
              <a:extLst>
                <a:ext uri="{FF2B5EF4-FFF2-40B4-BE49-F238E27FC236}">
                  <a16:creationId xmlns:a16="http://schemas.microsoft.com/office/drawing/2014/main" id="{97315F30-12F5-43A2-C7BB-CF233E2A920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B24608EF-211A-622E-C7F3-0E1AB7BF5D14}"/>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pic>
        <p:nvPicPr>
          <p:cNvPr id="5" name="Picture 2" descr="YouTube">
            <a:extLst>
              <a:ext uri="{FF2B5EF4-FFF2-40B4-BE49-F238E27FC236}">
                <a16:creationId xmlns:a16="http://schemas.microsoft.com/office/drawing/2014/main" id="{F5C1AD96-AF7A-1953-BAFF-6531FD8A686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7623"/>
          <a:stretch>
            <a:fillRect/>
          </a:stretch>
        </p:blipFill>
        <p:spPr bwMode="auto">
          <a:xfrm>
            <a:off x="8424057" y="0"/>
            <a:ext cx="2819388" cy="1953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608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29E90-9DB2-6FC7-B650-561172DDB92C}"/>
            </a:ext>
          </a:extLst>
        </p:cNvPr>
        <p:cNvGrpSpPr/>
        <p:nvPr/>
      </p:nvGrpSpPr>
      <p:grpSpPr>
        <a:xfrm>
          <a:off x="0" y="0"/>
          <a:ext cx="0" cy="0"/>
          <a:chOff x="0" y="0"/>
          <a:chExt cx="0" cy="0"/>
        </a:xfrm>
      </p:grpSpPr>
      <p:pic>
        <p:nvPicPr>
          <p:cNvPr id="10" name="Graphic 9" descr="Signature with solid fill">
            <a:extLst>
              <a:ext uri="{FF2B5EF4-FFF2-40B4-BE49-F238E27FC236}">
                <a16:creationId xmlns:a16="http://schemas.microsoft.com/office/drawing/2014/main" id="{E3CE88F6-5498-2AE3-7A7A-AC4DF79327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33" name="Freeform 28">
            <a:extLst>
              <a:ext uri="{FF2B5EF4-FFF2-40B4-BE49-F238E27FC236}">
                <a16:creationId xmlns:a16="http://schemas.microsoft.com/office/drawing/2014/main" id="{6830B60C-51D6-B68F-C59D-1806134B0ED6}"/>
              </a:ext>
            </a:extLst>
          </p:cNvPr>
          <p:cNvSpPr/>
          <p:nvPr/>
        </p:nvSpPr>
        <p:spPr>
          <a:xfrm>
            <a:off x="-15514" y="109727"/>
            <a:ext cx="8530864"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704EA33-B44D-9303-2130-8455C51A6BDD}"/>
              </a:ext>
            </a:extLst>
          </p:cNvPr>
          <p:cNvSpPr txBox="1">
            <a:spLocks/>
          </p:cNvSpPr>
          <p:nvPr/>
        </p:nvSpPr>
        <p:spPr>
          <a:xfrm>
            <a:off x="773861" y="426769"/>
            <a:ext cx="6952114"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dirty="0"/>
              <a:t>Tassa turistica islandese</a:t>
            </a:r>
          </a:p>
          <a:p>
            <a:pPr>
              <a:spcBef>
                <a:spcPts val="0"/>
              </a:spcBef>
            </a:pPr>
            <a:r>
              <a:rPr lang="en-IE" sz="2400" dirty="0"/>
              <a:t>Tassa di soggiorno per alloggi gestiti dal settore pubblico</a:t>
            </a:r>
          </a:p>
          <a:p>
            <a:pPr>
              <a:spcBef>
                <a:spcPts val="0"/>
              </a:spcBef>
            </a:pPr>
            <a:endParaRPr lang="en-US" sz="3000" dirty="0"/>
          </a:p>
        </p:txBody>
      </p:sp>
      <p:sp>
        <p:nvSpPr>
          <p:cNvPr id="18" name="Flowchart: Alternate Process 17">
            <a:extLst>
              <a:ext uri="{FF2B5EF4-FFF2-40B4-BE49-F238E27FC236}">
                <a16:creationId xmlns:a16="http://schemas.microsoft.com/office/drawing/2014/main" id="{5E4A0A73-6B31-5E56-CB9C-35D56B7C2654}"/>
              </a:ext>
            </a:extLst>
          </p:cNvPr>
          <p:cNvSpPr/>
          <p:nvPr/>
        </p:nvSpPr>
        <p:spPr>
          <a:xfrm>
            <a:off x="1160476" y="2121490"/>
            <a:ext cx="6565500" cy="278388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CB7B0070-EEB7-4965-27EF-864D5F968629}"/>
              </a:ext>
            </a:extLst>
          </p:cNvPr>
          <p:cNvSpPr txBox="1">
            <a:spLocks/>
          </p:cNvSpPr>
          <p:nvPr/>
        </p:nvSpPr>
        <p:spPr>
          <a:xfrm>
            <a:off x="2106481" y="2249876"/>
            <a:ext cx="5380170" cy="33317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200" b="1" dirty="0">
                <a:solidFill>
                  <a:srgbClr val="E96751"/>
                </a:solidFill>
              </a:rPr>
              <a:t>Come funziona:</a:t>
            </a:r>
          </a:p>
          <a:p>
            <a:pPr marL="457200" indent="-457200">
              <a:spcBef>
                <a:spcPts val="0"/>
              </a:spcBef>
              <a:spcAft>
                <a:spcPts val="600"/>
              </a:spcAft>
              <a:buFont typeface="+mj-lt"/>
              <a:buAutoNum type="arabicPeriod"/>
            </a:pPr>
            <a:r>
              <a:rPr lang="en-US" sz="2200" dirty="0">
                <a:solidFill>
                  <a:srgbClr val="494949"/>
                </a:solidFill>
              </a:rPr>
              <a:t>È necessario registrarsi presso l'</a:t>
            </a:r>
            <a:r>
              <a:rPr lang="en-US" sz="2200" dirty="0">
                <a:solidFill>
                  <a:srgbClr val="494949"/>
                </a:solidFill>
                <a:hlinkClick r:id="rId5">
                  <a:extLst>
                    <a:ext uri="{A12FA001-AC4F-418D-AE19-62706E023703}">
                      <ahyp:hlinkClr xmlns:ahyp="http://schemas.microsoft.com/office/drawing/2018/hyperlinkcolor" val="tx"/>
                    </a:ext>
                  </a:extLst>
                </a:hlinkClick>
              </a:rPr>
              <a:t>autorità fiscale</a:t>
            </a:r>
            <a:r>
              <a:rPr lang="en-US" sz="2200" dirty="0">
                <a:solidFill>
                  <a:srgbClr val="494949"/>
                </a:solidFill>
              </a:rPr>
              <a:t>. </a:t>
            </a:r>
          </a:p>
          <a:p>
            <a:pPr marL="457200" indent="-457200">
              <a:spcBef>
                <a:spcPts val="0"/>
              </a:spcBef>
              <a:spcAft>
                <a:spcPts val="600"/>
              </a:spcAft>
              <a:buFont typeface="+mj-lt"/>
              <a:buAutoNum type="arabicPeriod"/>
            </a:pPr>
            <a:r>
              <a:rPr lang="en-US" sz="2200" dirty="0">
                <a:solidFill>
                  <a:srgbClr val="494949"/>
                </a:solidFill>
              </a:rPr>
              <a:t>Riscuotere l'importo corretto dagli ospiti al momento del check-in o includerlo nel prezzo della prenotazione</a:t>
            </a:r>
          </a:p>
          <a:p>
            <a:pPr marL="457200" indent="-457200">
              <a:spcBef>
                <a:spcPts val="0"/>
              </a:spcBef>
              <a:spcAft>
                <a:spcPts val="600"/>
              </a:spcAft>
              <a:buFont typeface="+mj-lt"/>
              <a:buAutoNum type="arabicPeriod"/>
            </a:pPr>
            <a:r>
              <a:rPr lang="en-US" sz="2200" dirty="0">
                <a:solidFill>
                  <a:srgbClr val="494949"/>
                </a:solidFill>
              </a:rPr>
              <a:t>Presentare regolarmente le dichiarazioni e i pagamenti alle autorità fiscali islandesi</a:t>
            </a:r>
            <a:endParaRPr lang="en-IE" sz="2200" dirty="0">
              <a:solidFill>
                <a:srgbClr val="494949"/>
              </a:solidFill>
            </a:endParaRPr>
          </a:p>
          <a:p>
            <a:pPr marL="342900" indent="-342900">
              <a:buFont typeface="Wingdings" panose="05000000000000000000" pitchFamily="2" charset="2"/>
              <a:buChar char="v"/>
            </a:pPr>
            <a:endParaRPr lang="en-US" sz="2000" dirty="0"/>
          </a:p>
          <a:p>
            <a:pPr marL="447675" indent="0"/>
            <a:endParaRPr lang="en-US" sz="2200" dirty="0">
              <a:solidFill>
                <a:srgbClr val="494949"/>
              </a:solidFill>
            </a:endParaRPr>
          </a:p>
        </p:txBody>
      </p:sp>
      <p:pic>
        <p:nvPicPr>
          <p:cNvPr id="43" name="Graphic 42" descr="Excellent with solid fill">
            <a:extLst>
              <a:ext uri="{FF2B5EF4-FFF2-40B4-BE49-F238E27FC236}">
                <a16:creationId xmlns:a16="http://schemas.microsoft.com/office/drawing/2014/main" id="{99CCF1D6-5D58-FB3B-2395-3067B9EDA9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1695" y="2238974"/>
            <a:ext cx="749373" cy="749373"/>
          </a:xfrm>
          <a:prstGeom prst="rect">
            <a:avLst/>
          </a:prstGeom>
        </p:spPr>
      </p:pic>
      <p:cxnSp>
        <p:nvCxnSpPr>
          <p:cNvPr id="6" name="Straight Connector 5">
            <a:extLst>
              <a:ext uri="{FF2B5EF4-FFF2-40B4-BE49-F238E27FC236}">
                <a16:creationId xmlns:a16="http://schemas.microsoft.com/office/drawing/2014/main" id="{02F6ABB4-4076-A1C1-F6DE-AF0D58BC83D8}"/>
              </a:ext>
            </a:extLst>
          </p:cNvPr>
          <p:cNvCxnSpPr>
            <a:cxnSpLocks/>
          </p:cNvCxnSpPr>
          <p:nvPr/>
        </p:nvCxnSpPr>
        <p:spPr>
          <a:xfrm>
            <a:off x="810495" y="1123333"/>
            <a:ext cx="5624" cy="290574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8EEB946-2849-5811-26EA-9186FB4B6D74}"/>
              </a:ext>
            </a:extLst>
          </p:cNvPr>
          <p:cNvCxnSpPr>
            <a:cxnSpLocks/>
          </p:cNvCxnSpPr>
          <p:nvPr/>
        </p:nvCxnSpPr>
        <p:spPr>
          <a:xfrm>
            <a:off x="816119" y="4006050"/>
            <a:ext cx="344356"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16" name="Picture 15" descr="A barrel with a wooden barrel in front of a building&#10;&#10;AI-generated content may be incorrect.">
            <a:extLst>
              <a:ext uri="{FF2B5EF4-FFF2-40B4-BE49-F238E27FC236}">
                <a16:creationId xmlns:a16="http://schemas.microsoft.com/office/drawing/2014/main" id="{AEAEDFAA-BB66-4F42-19CF-FFAA61F915C5}"/>
              </a:ext>
            </a:extLst>
          </p:cNvPr>
          <p:cNvPicPr>
            <a:picLocks noChangeAspect="1"/>
          </p:cNvPicPr>
          <p:nvPr/>
        </p:nvPicPr>
        <p:blipFill>
          <a:blip r:embed="rId8"/>
          <a:srcRect l="18677"/>
          <a:stretch>
            <a:fillRect/>
          </a:stretch>
        </p:blipFill>
        <p:spPr>
          <a:xfrm>
            <a:off x="8387010" y="1"/>
            <a:ext cx="3650891" cy="6748274"/>
          </a:xfrm>
          <a:prstGeom prst="rect">
            <a:avLst/>
          </a:prstGeom>
        </p:spPr>
      </p:pic>
    </p:spTree>
    <p:extLst>
      <p:ext uri="{BB962C8B-B14F-4D97-AF65-F5344CB8AC3E}">
        <p14:creationId xmlns:p14="http://schemas.microsoft.com/office/powerpoint/2010/main" val="1532179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C5A24-6942-65B2-9304-B7E861C38AFA}"/>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E6F490DE-9230-0F86-B828-3DEDF005BA9B}"/>
              </a:ext>
            </a:extLst>
          </p:cNvPr>
          <p:cNvSpPr/>
          <p:nvPr/>
        </p:nvSpPr>
        <p:spPr>
          <a:xfrm>
            <a:off x="1243725" y="1314193"/>
            <a:ext cx="10472025" cy="469011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ACA634FF-FC84-8DEC-FA47-DB756F2C7FE3}"/>
              </a:ext>
            </a:extLst>
          </p:cNvPr>
          <p:cNvSpPr txBox="1">
            <a:spLocks/>
          </p:cNvSpPr>
          <p:nvPr/>
        </p:nvSpPr>
        <p:spPr>
          <a:xfrm>
            <a:off x="1754963" y="1589176"/>
            <a:ext cx="9518409"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Obiettivo</a:t>
            </a:r>
          </a:p>
          <a:p>
            <a:pPr marL="0" indent="0">
              <a:spcAft>
                <a:spcPts val="600"/>
              </a:spcAft>
            </a:pPr>
            <a:r>
              <a:rPr lang="en-US" sz="2200" b="1" dirty="0" err="1">
                <a:solidFill>
                  <a:srgbClr val="494949"/>
                </a:solidFill>
                <a:hlinkClick r:id="rId3">
                  <a:extLst>
                    <a:ext uri="{A12FA001-AC4F-418D-AE19-62706E023703}">
                      <ahyp:hlinkClr xmlns:ahyp="http://schemas.microsoft.com/office/drawing/2018/hyperlinkcolor" val="tx"/>
                    </a:ext>
                  </a:extLst>
                </a:hlinkClick>
              </a:rPr>
              <a:t>Byggðastofnun </a:t>
            </a:r>
            <a:r>
              <a:rPr lang="en-US" sz="2200" b="1" dirty="0">
                <a:solidFill>
                  <a:srgbClr val="494949"/>
                </a:solidFill>
                <a:hlinkClick r:id="rId3">
                  <a:extLst>
                    <a:ext uri="{A12FA001-AC4F-418D-AE19-62706E023703}">
                      <ahyp:hlinkClr xmlns:ahyp="http://schemas.microsoft.com/office/drawing/2018/hyperlinkcolor" val="tx"/>
                    </a:ext>
                  </a:extLst>
                </a:hlinkClick>
              </a:rPr>
              <a:t>– Regional Development Support </a:t>
            </a:r>
            <a:r>
              <a:rPr lang="en-US" sz="2200" dirty="0">
                <a:solidFill>
                  <a:srgbClr val="494949"/>
                </a:solidFill>
              </a:rPr>
              <a:t>è un istituto statale che eroga </a:t>
            </a:r>
            <a:r>
              <a:rPr lang="en-US" sz="2200" b="1" dirty="0">
                <a:solidFill>
                  <a:srgbClr val="494949"/>
                </a:solidFill>
              </a:rPr>
              <a:t>prestiti e cofinanziamenti </a:t>
            </a:r>
            <a:r>
              <a:rPr lang="en-US" sz="2200" dirty="0">
                <a:solidFill>
                  <a:srgbClr val="494949"/>
                </a:solidFill>
              </a:rPr>
              <a:t>alle PMI rurali, comprese le imprese turistiche.</a:t>
            </a:r>
          </a:p>
          <a:p>
            <a:pPr marL="0" indent="0">
              <a:spcAft>
                <a:spcPts val="600"/>
              </a:spcAft>
            </a:pPr>
            <a:r>
              <a:rPr lang="en-US" sz="2200" dirty="0">
                <a:solidFill>
                  <a:srgbClr val="494949"/>
                </a:solidFill>
              </a:rPr>
              <a:t>In collaborazione con la </a:t>
            </a:r>
            <a:r>
              <a:rPr lang="en-US" sz="2200" dirty="0">
                <a:solidFill>
                  <a:srgbClr val="494949"/>
                </a:solidFill>
                <a:hlinkClick r:id="rId4">
                  <a:extLst>
                    <a:ext uri="{A12FA001-AC4F-418D-AE19-62706E023703}">
                      <ahyp:hlinkClr xmlns:ahyp="http://schemas.microsoft.com/office/drawing/2018/hyperlinkcolor" val="tx"/>
                    </a:ext>
                  </a:extLst>
                </a:hlinkClick>
              </a:rPr>
              <a:t>Banca nordica per gli investimenti</a:t>
            </a:r>
            <a:r>
              <a:rPr lang="en-US" sz="2200" dirty="0">
                <a:solidFill>
                  <a:srgbClr val="494949"/>
                </a:solidFill>
              </a:rPr>
              <a:t>, </a:t>
            </a:r>
            <a:r>
              <a:rPr lang="en-US" sz="2200" dirty="0" err="1">
                <a:solidFill>
                  <a:srgbClr val="494949"/>
                </a:solidFill>
              </a:rPr>
              <a:t>Byggðastofnun </a:t>
            </a:r>
            <a:r>
              <a:rPr lang="en-US" sz="2200" dirty="0">
                <a:solidFill>
                  <a:srgbClr val="494949"/>
                </a:solidFill>
              </a:rPr>
              <a:t>offre prestiti per un valore </a:t>
            </a:r>
            <a:r>
              <a:rPr lang="en-US" sz="2200" b="1" dirty="0">
                <a:solidFill>
                  <a:srgbClr val="494949"/>
                </a:solidFill>
              </a:rPr>
              <a:t>complessivo di</a:t>
            </a:r>
            <a:r>
              <a:rPr lang="en-US" sz="2200" dirty="0">
                <a:solidFill>
                  <a:srgbClr val="494949"/>
                </a:solidFill>
              </a:rPr>
              <a:t> circa</a:t>
            </a:r>
            <a:r>
              <a:rPr lang="en-US" sz="2200" b="1" dirty="0">
                <a:solidFill>
                  <a:srgbClr val="494949"/>
                </a:solidFill>
              </a:rPr>
              <a:t> 12 milioni di euro alle PMI</a:t>
            </a:r>
            <a:r>
              <a:rPr lang="en-US" sz="2200" dirty="0">
                <a:solidFill>
                  <a:srgbClr val="494949"/>
                </a:solidFill>
              </a:rPr>
              <a:t>, con </a:t>
            </a:r>
            <a:r>
              <a:rPr lang="en-US" sz="2200" b="1" dirty="0">
                <a:solidFill>
                  <a:srgbClr val="494949"/>
                </a:solidFill>
              </a:rPr>
              <a:t>progetti turistici che rappresentano il 30% dei clienti. </a:t>
            </a:r>
            <a:r>
              <a:rPr lang="en-US" sz="2200" dirty="0">
                <a:solidFill>
                  <a:srgbClr val="494949"/>
                </a:solidFill>
              </a:rPr>
              <a:t>I prestiti tipici possono finanziare </a:t>
            </a:r>
            <a:r>
              <a:rPr lang="en-US" sz="2200" b="1" dirty="0">
                <a:solidFill>
                  <a:srgbClr val="494949"/>
                </a:solidFill>
              </a:rPr>
              <a:t>attrezzature, infrastrutture del sito o conversione di edifici</a:t>
            </a:r>
            <a:r>
              <a:rPr lang="en-US" sz="2200" dirty="0">
                <a:solidFill>
                  <a:srgbClr val="494949"/>
                </a:solidFill>
              </a:rPr>
              <a:t>. Ideale per: </a:t>
            </a:r>
          </a:p>
          <a:p>
            <a:pPr marL="342900" indent="-342900">
              <a:spcAft>
                <a:spcPts val="600"/>
              </a:spcAft>
              <a:buFont typeface="Wingdings" panose="05000000000000000000" pitchFamily="2" charset="2"/>
              <a:buChar char="v"/>
            </a:pPr>
            <a:r>
              <a:rPr lang="en-US" sz="2200" b="1" dirty="0">
                <a:solidFill>
                  <a:srgbClr val="494949"/>
                </a:solidFill>
              </a:rPr>
              <a:t>Eco-lodge o agriturismi </a:t>
            </a:r>
            <a:r>
              <a:rPr lang="en-US" sz="2200" dirty="0">
                <a:solidFill>
                  <a:srgbClr val="494949"/>
                </a:solidFill>
              </a:rPr>
              <a:t>in piccole comunità</a:t>
            </a:r>
          </a:p>
          <a:p>
            <a:pPr marL="342900" indent="-342900">
              <a:spcAft>
                <a:spcPts val="600"/>
              </a:spcAft>
              <a:buFont typeface="Wingdings" panose="05000000000000000000" pitchFamily="2" charset="2"/>
              <a:buChar char="v"/>
            </a:pPr>
            <a:r>
              <a:rPr lang="en-US" sz="2200" dirty="0">
                <a:solidFill>
                  <a:srgbClr val="494949"/>
                </a:solidFill>
              </a:rPr>
              <a:t>Ristrutturazione di fienili o case in torba per trasformarle in alloggi</a:t>
            </a:r>
          </a:p>
          <a:p>
            <a:pPr marL="342900" indent="-342900">
              <a:spcAft>
                <a:spcPts val="600"/>
              </a:spcAft>
              <a:buFont typeface="Wingdings" panose="05000000000000000000" pitchFamily="2" charset="2"/>
              <a:buChar char="v"/>
            </a:pPr>
            <a:r>
              <a:rPr lang="en-US" sz="2200" dirty="0">
                <a:solidFill>
                  <a:srgbClr val="494949"/>
                </a:solidFill>
              </a:rPr>
              <a:t>Creazione di posti di lavoro locali nelle zone rurali</a:t>
            </a:r>
          </a:p>
        </p:txBody>
      </p:sp>
      <p:sp>
        <p:nvSpPr>
          <p:cNvPr id="33" name="Freeform 28">
            <a:extLst>
              <a:ext uri="{FF2B5EF4-FFF2-40B4-BE49-F238E27FC236}">
                <a16:creationId xmlns:a16="http://schemas.microsoft.com/office/drawing/2014/main" id="{39F30813-89CF-782C-53ED-9E73B9392C44}"/>
              </a:ext>
            </a:extLst>
          </p:cNvPr>
          <p:cNvSpPr/>
          <p:nvPr/>
        </p:nvSpPr>
        <p:spPr>
          <a:xfrm>
            <a:off x="-15513" y="109727"/>
            <a:ext cx="8550967" cy="110346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89B0610-2EAC-F4E7-D4C5-924F42F9B693}"/>
              </a:ext>
            </a:extLst>
          </p:cNvPr>
          <p:cNvSpPr txBox="1">
            <a:spLocks/>
          </p:cNvSpPr>
          <p:nvPr/>
        </p:nvSpPr>
        <p:spPr>
          <a:xfrm>
            <a:off x="1243725" y="253287"/>
            <a:ext cx="839381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IE" sz="3200" b="1" dirty="0"/>
              <a:t>Finanziamenti per start-up: </a:t>
            </a:r>
            <a:r>
              <a:rPr lang="en-US" sz="2800" dirty="0"/>
              <a:t>Istituto islandese per lo sviluppo regionale (</a:t>
            </a:r>
            <a:r>
              <a:rPr lang="en-US" sz="2800" dirty="0" err="1"/>
              <a:t>Byggðastofnun</a:t>
            </a:r>
            <a:r>
              <a:rPr lang="en-US" sz="2800" dirty="0"/>
              <a:t>)</a:t>
            </a:r>
          </a:p>
        </p:txBody>
      </p:sp>
      <p:cxnSp>
        <p:nvCxnSpPr>
          <p:cNvPr id="16" name="Straight Connector 15">
            <a:extLst>
              <a:ext uri="{FF2B5EF4-FFF2-40B4-BE49-F238E27FC236}">
                <a16:creationId xmlns:a16="http://schemas.microsoft.com/office/drawing/2014/main" id="{3DA0FBAF-7ED1-40B3-41CD-C50CBAB99071}"/>
              </a:ext>
            </a:extLst>
          </p:cNvPr>
          <p:cNvCxnSpPr>
            <a:cxnSpLocks/>
          </p:cNvCxnSpPr>
          <p:nvPr/>
        </p:nvCxnSpPr>
        <p:spPr>
          <a:xfrm>
            <a:off x="816119" y="4029075"/>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4" name="Graphic 3" descr="Target with solid fill">
            <a:extLst>
              <a:ext uri="{FF2B5EF4-FFF2-40B4-BE49-F238E27FC236}">
                <a16:creationId xmlns:a16="http://schemas.microsoft.com/office/drawing/2014/main" id="{1C41F6C5-B6FF-764E-7D31-802C3A4968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08288" y="1394351"/>
            <a:ext cx="633914" cy="633914"/>
          </a:xfrm>
          <a:prstGeom prst="rect">
            <a:avLst/>
          </a:prstGeom>
        </p:spPr>
      </p:pic>
      <p:pic>
        <p:nvPicPr>
          <p:cNvPr id="4098" name="Picture 2" descr="Byggðastofnun">
            <a:extLst>
              <a:ext uri="{FF2B5EF4-FFF2-40B4-BE49-F238E27FC236}">
                <a16:creationId xmlns:a16="http://schemas.microsoft.com/office/drawing/2014/main" id="{FFD26AB2-1DF3-82F6-4109-C04BDEFB6D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5454" y="116425"/>
            <a:ext cx="3414450" cy="82178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7FE9571-347C-922F-48C5-5C9CDF4F3B39}"/>
              </a:ext>
            </a:extLst>
          </p:cNvPr>
          <p:cNvGrpSpPr/>
          <p:nvPr/>
        </p:nvGrpSpPr>
        <p:grpSpPr>
          <a:xfrm>
            <a:off x="195829" y="85433"/>
            <a:ext cx="1047896" cy="1049846"/>
            <a:chOff x="1016000" y="1137920"/>
            <a:chExt cx="1016000" cy="1016000"/>
          </a:xfrm>
        </p:grpSpPr>
        <p:sp>
          <p:nvSpPr>
            <p:cNvPr id="8" name="Oval 7">
              <a:extLst>
                <a:ext uri="{FF2B5EF4-FFF2-40B4-BE49-F238E27FC236}">
                  <a16:creationId xmlns:a16="http://schemas.microsoft.com/office/drawing/2014/main" id="{862CFC7C-3D0B-4F14-24FD-0D0B6F19502E}"/>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7AF63ABD-3C3A-7A75-6707-A4093B6D120B}"/>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cxnSp>
        <p:nvCxnSpPr>
          <p:cNvPr id="11" name="Straight Connector 10">
            <a:extLst>
              <a:ext uri="{FF2B5EF4-FFF2-40B4-BE49-F238E27FC236}">
                <a16:creationId xmlns:a16="http://schemas.microsoft.com/office/drawing/2014/main" id="{E56A22D2-4C09-BE12-8148-E5B311000432}"/>
              </a:ext>
            </a:extLst>
          </p:cNvPr>
          <p:cNvCxnSpPr>
            <a:cxnSpLocks/>
          </p:cNvCxnSpPr>
          <p:nvPr/>
        </p:nvCxnSpPr>
        <p:spPr>
          <a:xfrm>
            <a:off x="810495" y="1123333"/>
            <a:ext cx="5624" cy="290574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0044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92830-76D3-39EF-331B-73FFF3E653E9}"/>
            </a:ext>
          </a:extLst>
        </p:cNvPr>
        <p:cNvGrpSpPr/>
        <p:nvPr/>
      </p:nvGrpSpPr>
      <p:grpSpPr>
        <a:xfrm>
          <a:off x="0" y="0"/>
          <a:ext cx="0" cy="0"/>
          <a:chOff x="0" y="0"/>
          <a:chExt cx="0" cy="0"/>
        </a:xfrm>
      </p:grpSpPr>
      <p:sp>
        <p:nvSpPr>
          <p:cNvPr id="33" name="Freeform 28">
            <a:extLst>
              <a:ext uri="{FF2B5EF4-FFF2-40B4-BE49-F238E27FC236}">
                <a16:creationId xmlns:a16="http://schemas.microsoft.com/office/drawing/2014/main" id="{C5467E69-7155-CB54-38DC-B7C680F55275}"/>
              </a:ext>
            </a:extLst>
          </p:cNvPr>
          <p:cNvSpPr/>
          <p:nvPr/>
        </p:nvSpPr>
        <p:spPr>
          <a:xfrm>
            <a:off x="-15513" y="109727"/>
            <a:ext cx="8550967" cy="110346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9630E16F-0194-655D-2E5A-0440AFA4AD95}"/>
              </a:ext>
            </a:extLst>
          </p:cNvPr>
          <p:cNvSpPr txBox="1">
            <a:spLocks/>
          </p:cNvSpPr>
          <p:nvPr/>
        </p:nvSpPr>
        <p:spPr>
          <a:xfrm>
            <a:off x="495982" y="281226"/>
            <a:ext cx="839381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IE" sz="3200" b="1" dirty="0"/>
              <a:t>Finanziamento iniziale: </a:t>
            </a:r>
            <a:r>
              <a:rPr lang="en-US" sz="2800" dirty="0"/>
              <a:t>Istituto islandese per lo sviluppo regionale (</a:t>
            </a:r>
            <a:r>
              <a:rPr lang="en-US" sz="2800" dirty="0" err="1"/>
              <a:t>Byggðastofnun</a:t>
            </a:r>
            <a:r>
              <a:rPr lang="en-US" sz="2800" dirty="0"/>
              <a:t>)</a:t>
            </a:r>
          </a:p>
        </p:txBody>
      </p:sp>
      <p:sp>
        <p:nvSpPr>
          <p:cNvPr id="2" name="Flowchart: Alternate Process 1">
            <a:extLst>
              <a:ext uri="{FF2B5EF4-FFF2-40B4-BE49-F238E27FC236}">
                <a16:creationId xmlns:a16="http://schemas.microsoft.com/office/drawing/2014/main" id="{21F206CE-BFD5-460C-94D4-76C8F87AC4AD}"/>
              </a:ext>
            </a:extLst>
          </p:cNvPr>
          <p:cNvSpPr/>
          <p:nvPr/>
        </p:nvSpPr>
        <p:spPr>
          <a:xfrm>
            <a:off x="1276359" y="1377991"/>
            <a:ext cx="6362691" cy="476563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95B1A181-59C9-256F-5EDE-AF22A76BE58C}"/>
              </a:ext>
            </a:extLst>
          </p:cNvPr>
          <p:cNvSpPr txBox="1">
            <a:spLocks/>
          </p:cNvSpPr>
          <p:nvPr/>
        </p:nvSpPr>
        <p:spPr>
          <a:xfrm>
            <a:off x="2344900" y="1459503"/>
            <a:ext cx="4695979" cy="40205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dirty="0">
                <a:solidFill>
                  <a:srgbClr val="E96751"/>
                </a:solidFill>
              </a:rPr>
              <a:t>Suggerimento: </a:t>
            </a:r>
            <a:r>
              <a:rPr lang="en-US" sz="2000" dirty="0">
                <a:solidFill>
                  <a:srgbClr val="494949"/>
                </a:solidFill>
              </a:rPr>
              <a:t>un'azienda agricola che converte gli edifici annessi in cabine riscaldate con energia geotermica potrebbe ottenere un prestito di coinvestimento a copertura del 30-50% del costo totale del progetto.</a:t>
            </a:r>
          </a:p>
          <a:p>
            <a:pPr marL="0" indent="0">
              <a:spcAft>
                <a:spcPts val="600"/>
              </a:spcAft>
            </a:pPr>
            <a:r>
              <a:rPr lang="en-US" sz="2000" b="1" dirty="0">
                <a:solidFill>
                  <a:srgbClr val="0D9390"/>
                </a:solidFill>
              </a:rPr>
              <a:t>Nota: </a:t>
            </a:r>
            <a:r>
              <a:rPr lang="en-US" altLang="en-US" sz="2000" dirty="0">
                <a:solidFill>
                  <a:srgbClr val="494949"/>
                </a:solidFill>
              </a:rPr>
              <a:t>nel 2024, l'istituto </a:t>
            </a:r>
            <a:r>
              <a:rPr lang="en-US" altLang="en-US" sz="2000" dirty="0" err="1">
                <a:solidFill>
                  <a:srgbClr val="494949"/>
                </a:solidFill>
                <a:hlinkClick r:id="rId3">
                  <a:extLst>
                    <a:ext uri="{A12FA001-AC4F-418D-AE19-62706E023703}">
                      <ahyp:hlinkClr xmlns:ahyp="http://schemas.microsoft.com/office/drawing/2018/hyperlinkcolor" val="tx"/>
                    </a:ext>
                  </a:extLst>
                </a:hlinkClick>
              </a:rPr>
              <a:t>Byggðastofnun</a:t>
            </a:r>
            <a:r>
              <a:rPr lang="en-US" altLang="en-US" sz="2000" dirty="0">
                <a:solidFill>
                  <a:srgbClr val="494949"/>
                </a:solidFill>
                <a:hlinkClick r:id="rId3">
                  <a:extLst>
                    <a:ext uri="{A12FA001-AC4F-418D-AE19-62706E023703}">
                      <ahyp:hlinkClr xmlns:ahyp="http://schemas.microsoft.com/office/drawing/2018/hyperlinkcolor" val="tx"/>
                    </a:ext>
                  </a:extLst>
                </a:hlinkClick>
              </a:rPr>
              <a:t>, sostenuto dall'UE, </a:t>
            </a:r>
            <a:r>
              <a:rPr lang="en-US" altLang="en-US" sz="2000" dirty="0">
                <a:solidFill>
                  <a:srgbClr val="494949"/>
                </a:solidFill>
              </a:rPr>
              <a:t>presterà 21 milioni di euro alle piccole imprese rurali a condizioni </a:t>
            </a:r>
            <a:r>
              <a:rPr lang="en-US" altLang="en-US" sz="2000" dirty="0" err="1">
                <a:solidFill>
                  <a:srgbClr val="494949"/>
                </a:solidFill>
              </a:rPr>
              <a:t>favorevoli</a:t>
            </a:r>
            <a:r>
              <a:rPr lang="en-US" altLang="en-US" sz="2000" dirty="0">
                <a:solidFill>
                  <a:srgbClr val="494949"/>
                </a:solidFill>
              </a:rPr>
              <a:t>. </a:t>
            </a:r>
          </a:p>
          <a:p>
            <a:pPr marL="0" indent="0">
              <a:spcAft>
                <a:spcPts val="600"/>
              </a:spcAft>
            </a:pPr>
            <a:r>
              <a:rPr lang="en-US" altLang="en-US" sz="2000" dirty="0">
                <a:solidFill>
                  <a:srgbClr val="494949"/>
                </a:solidFill>
              </a:rPr>
              <a:t>Ciò significa che una start-up turistica nella campagna islandese potrebbe richiedere un prestito con interessi più bassi e termini di rimborso più lunghi per sostenere la crescita regionale.</a:t>
            </a:r>
            <a:endParaRPr lang="en-IE" sz="2000" dirty="0">
              <a:solidFill>
                <a:srgbClr val="494949"/>
              </a:solidFill>
            </a:endParaRPr>
          </a:p>
          <a:p>
            <a:pPr marL="104775" indent="0"/>
            <a:endParaRPr lang="en-US" sz="2000" dirty="0">
              <a:solidFill>
                <a:srgbClr val="494949"/>
              </a:solidFill>
            </a:endParaRPr>
          </a:p>
        </p:txBody>
      </p:sp>
      <p:cxnSp>
        <p:nvCxnSpPr>
          <p:cNvPr id="16" name="Straight Connector 15">
            <a:extLst>
              <a:ext uri="{FF2B5EF4-FFF2-40B4-BE49-F238E27FC236}">
                <a16:creationId xmlns:a16="http://schemas.microsoft.com/office/drawing/2014/main" id="{825A44F8-3A55-9AF4-A1D8-5C05752D297C}"/>
              </a:ext>
            </a:extLst>
          </p:cNvPr>
          <p:cNvCxnSpPr>
            <a:cxnSpLocks/>
          </p:cNvCxnSpPr>
          <p:nvPr/>
        </p:nvCxnSpPr>
        <p:spPr>
          <a:xfrm>
            <a:off x="816119" y="2593996"/>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7" name="Graphic 6" descr="Excellent with solid fill">
            <a:extLst>
              <a:ext uri="{FF2B5EF4-FFF2-40B4-BE49-F238E27FC236}">
                <a16:creationId xmlns:a16="http://schemas.microsoft.com/office/drawing/2014/main" id="{E38C23FE-A41A-7288-4B91-8C33739AE3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75151" y="1441762"/>
            <a:ext cx="749373" cy="749373"/>
          </a:xfrm>
          <a:prstGeom prst="rect">
            <a:avLst/>
          </a:prstGeom>
        </p:spPr>
      </p:pic>
      <p:cxnSp>
        <p:nvCxnSpPr>
          <p:cNvPr id="5" name="Straight Connector 4">
            <a:extLst>
              <a:ext uri="{FF2B5EF4-FFF2-40B4-BE49-F238E27FC236}">
                <a16:creationId xmlns:a16="http://schemas.microsoft.com/office/drawing/2014/main" id="{B35015A4-0990-8A86-D693-B43CF19C78EF}"/>
              </a:ext>
            </a:extLst>
          </p:cNvPr>
          <p:cNvCxnSpPr>
            <a:cxnSpLocks/>
          </p:cNvCxnSpPr>
          <p:nvPr/>
        </p:nvCxnSpPr>
        <p:spPr>
          <a:xfrm>
            <a:off x="810495" y="1180141"/>
            <a:ext cx="5624" cy="1413855"/>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11" name="Picture 10" descr="A house with a glass door&#10;&#10;AI-generated content may be incorrect.">
            <a:extLst>
              <a:ext uri="{FF2B5EF4-FFF2-40B4-BE49-F238E27FC236}">
                <a16:creationId xmlns:a16="http://schemas.microsoft.com/office/drawing/2014/main" id="{694ACD1F-FBD9-9C26-616D-58A7D5D64DAB}"/>
              </a:ext>
            </a:extLst>
          </p:cNvPr>
          <p:cNvPicPr>
            <a:picLocks noChangeAspect="1"/>
          </p:cNvPicPr>
          <p:nvPr/>
        </p:nvPicPr>
        <p:blipFill>
          <a:blip r:embed="rId6"/>
          <a:srcRect l="14498" t="-1389"/>
          <a:stretch>
            <a:fillRect/>
          </a:stretch>
        </p:blipFill>
        <p:spPr>
          <a:xfrm>
            <a:off x="8301898" y="-95250"/>
            <a:ext cx="3909152" cy="6953250"/>
          </a:xfrm>
          <a:prstGeom prst="rect">
            <a:avLst/>
          </a:prstGeom>
        </p:spPr>
      </p:pic>
    </p:spTree>
    <p:extLst>
      <p:ext uri="{BB962C8B-B14F-4D97-AF65-F5344CB8AC3E}">
        <p14:creationId xmlns:p14="http://schemas.microsoft.com/office/powerpoint/2010/main" val="3600589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B6D58-C753-B865-0FAC-E0DB357884E0}"/>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D14F8944-4CF4-2DEE-EE54-B6A935BA2074}"/>
              </a:ext>
            </a:extLst>
          </p:cNvPr>
          <p:cNvSpPr/>
          <p:nvPr/>
        </p:nvSpPr>
        <p:spPr>
          <a:xfrm>
            <a:off x="1188304" y="1423757"/>
            <a:ext cx="10136921" cy="2653212"/>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Graphic 9" descr="Signature with solid fill">
            <a:extLst>
              <a:ext uri="{FF2B5EF4-FFF2-40B4-BE49-F238E27FC236}">
                <a16:creationId xmlns:a16="http://schemas.microsoft.com/office/drawing/2014/main" id="{A6DA34C5-202D-5E95-972A-0313A8FDDE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9" name="Text Placeholder 5">
            <a:extLst>
              <a:ext uri="{FF2B5EF4-FFF2-40B4-BE49-F238E27FC236}">
                <a16:creationId xmlns:a16="http://schemas.microsoft.com/office/drawing/2014/main" id="{6DC9DCA6-E31E-FD23-BC0A-B13A85D18931}"/>
              </a:ext>
            </a:extLst>
          </p:cNvPr>
          <p:cNvSpPr txBox="1">
            <a:spLocks/>
          </p:cNvSpPr>
          <p:nvPr/>
        </p:nvSpPr>
        <p:spPr>
          <a:xfrm>
            <a:off x="1872878" y="1563301"/>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1800" b="1" dirty="0">
                <a:solidFill>
                  <a:srgbClr val="E96751"/>
                </a:solidFill>
              </a:rPr>
              <a:t>Obiettivo: </a:t>
            </a:r>
            <a:r>
              <a:rPr lang="en-US" sz="1800" b="1" dirty="0">
                <a:solidFill>
                  <a:srgbClr val="494949"/>
                </a:solidFill>
              </a:rPr>
              <a:t>gli </a:t>
            </a:r>
            <a:r>
              <a:rPr lang="en-US" sz="1800" b="1" dirty="0">
                <a:solidFill>
                  <a:srgbClr val="494949"/>
                </a:solidFill>
                <a:hlinkClick r:id="rId5">
                  <a:extLst>
                    <a:ext uri="{A12FA001-AC4F-418D-AE19-62706E023703}">
                      <ahyp:hlinkClr xmlns:ahyp="http://schemas.microsoft.com/office/drawing/2018/hyperlinkcolor" val="tx"/>
                    </a:ext>
                  </a:extLst>
                </a:hlinkClick>
              </a:rPr>
              <a:t>accordi regionali islandesi per la crescita </a:t>
            </a:r>
            <a:r>
              <a:rPr lang="en-US" sz="1800" dirty="0">
                <a:solidFill>
                  <a:srgbClr val="494949"/>
                </a:solidFill>
              </a:rPr>
              <a:t>forniscono fondi a ciascuna regione per progetti che spesso includono iniziative culturali, di sviluppo turistico, di innovazione e </a:t>
            </a:r>
            <a:r>
              <a:rPr lang="en-US" sz="1800" dirty="0" err="1">
                <a:solidFill>
                  <a:srgbClr val="494949"/>
                </a:solidFill>
              </a:rPr>
              <a:t>di rivitalizzazione</a:t>
            </a:r>
            <a:r>
              <a:rPr lang="en-US" sz="1800" dirty="0">
                <a:solidFill>
                  <a:srgbClr val="494949"/>
                </a:solidFill>
              </a:rPr>
              <a:t> delle comunità e delle zone rurali. Tali iniziative possono ottenere modeste sovvenzioni attraverso le autorità regionali. Il budget è compreso tra</a:t>
            </a:r>
            <a:r>
              <a:rPr lang="en-IE" sz="1800" b="1" dirty="0">
                <a:solidFill>
                  <a:srgbClr val="494949"/>
                </a:solidFill>
              </a:rPr>
              <a:t> 1 e 5 milioni di ISK (6,5-32 mila euro).</a:t>
            </a:r>
          </a:p>
          <a:p>
            <a:pPr marL="0" indent="0">
              <a:spcAft>
                <a:spcPts val="600"/>
              </a:spcAft>
            </a:pPr>
            <a:r>
              <a:rPr lang="en-US" sz="1800" dirty="0">
                <a:solidFill>
                  <a:srgbClr val="494949"/>
                </a:solidFill>
              </a:rPr>
              <a:t>Le sovvenzioni sono solitamente comprese tra</a:t>
            </a:r>
            <a:r>
              <a:rPr lang="en-US" sz="1800" b="1" dirty="0">
                <a:solidFill>
                  <a:srgbClr val="494949"/>
                </a:solidFill>
              </a:rPr>
              <a:t> 1 e 5 milioni di ISK </a:t>
            </a:r>
            <a:r>
              <a:rPr lang="en-US" sz="1800" dirty="0">
                <a:solidFill>
                  <a:srgbClr val="494949"/>
                </a:solidFill>
              </a:rPr>
              <a:t>(circa</a:t>
            </a:r>
            <a:r>
              <a:rPr lang="en-US" sz="1800" b="1" dirty="0">
                <a:solidFill>
                  <a:srgbClr val="494949"/>
                </a:solidFill>
              </a:rPr>
              <a:t> 6.500-32.000 euro</a:t>
            </a:r>
            <a:r>
              <a:rPr lang="en-US" sz="1800" dirty="0">
                <a:solidFill>
                  <a:srgbClr val="494949"/>
                </a:solidFill>
              </a:rPr>
              <a:t>). Spesso è richiesto un cofinanziamento (ad esempio, il 50-70% a carico del richiedente). Alcune regioni offrono </a:t>
            </a:r>
            <a:r>
              <a:rPr lang="en-US" sz="1800" b="1" dirty="0">
                <a:solidFill>
                  <a:srgbClr val="494949"/>
                </a:solidFill>
              </a:rPr>
              <a:t>importi maggiori </a:t>
            </a:r>
            <a:r>
              <a:rPr lang="en-US" sz="1800" dirty="0">
                <a:solidFill>
                  <a:srgbClr val="494949"/>
                </a:solidFill>
              </a:rPr>
              <a:t>se il progetto ha un forte impatto sulla comunità o sull'ambiente.</a:t>
            </a:r>
          </a:p>
          <a:p>
            <a:pPr marL="0" indent="0">
              <a:spcAft>
                <a:spcPts val="600"/>
              </a:spcAft>
            </a:pPr>
            <a:endParaRPr lang="en-US" sz="1800" b="1" dirty="0">
              <a:solidFill>
                <a:srgbClr val="494949"/>
              </a:solidFill>
            </a:endParaRPr>
          </a:p>
        </p:txBody>
      </p:sp>
      <p:cxnSp>
        <p:nvCxnSpPr>
          <p:cNvPr id="15" name="Connector: Elbow 14">
            <a:extLst>
              <a:ext uri="{FF2B5EF4-FFF2-40B4-BE49-F238E27FC236}">
                <a16:creationId xmlns:a16="http://schemas.microsoft.com/office/drawing/2014/main" id="{FC502784-5EF8-18B4-3987-4A4AFD43AE2A}"/>
              </a:ext>
            </a:extLst>
          </p:cNvPr>
          <p:cNvCxnSpPr>
            <a:cxnSpLocks/>
          </p:cNvCxnSpPr>
          <p:nvPr/>
        </p:nvCxnSpPr>
        <p:spPr>
          <a:xfrm rot="10800000" flipH="1" flipV="1">
            <a:off x="1160476" y="3465083"/>
            <a:ext cx="640368" cy="2376764"/>
          </a:xfrm>
          <a:prstGeom prst="bentConnector3">
            <a:avLst>
              <a:gd name="adj1" fmla="val -35698"/>
            </a:avLst>
          </a:prstGeom>
          <a:ln w="28575">
            <a:solidFill>
              <a:srgbClr val="3FB5A1"/>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28">
            <a:extLst>
              <a:ext uri="{FF2B5EF4-FFF2-40B4-BE49-F238E27FC236}">
                <a16:creationId xmlns:a16="http://schemas.microsoft.com/office/drawing/2014/main" id="{DD06A7A8-6617-75D0-47A7-1E58F6A9E20B}"/>
              </a:ext>
            </a:extLst>
          </p:cNvPr>
          <p:cNvSpPr/>
          <p:nvPr/>
        </p:nvSpPr>
        <p:spPr>
          <a:xfrm>
            <a:off x="-15514" y="109726"/>
            <a:ext cx="7968249" cy="1226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3B6F48F5-6DCD-BA75-BCE0-2A631419758F}"/>
              </a:ext>
            </a:extLst>
          </p:cNvPr>
          <p:cNvSpPr txBox="1">
            <a:spLocks/>
          </p:cNvSpPr>
          <p:nvPr/>
        </p:nvSpPr>
        <p:spPr>
          <a:xfrm>
            <a:off x="1505635" y="350899"/>
            <a:ext cx="646019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Sovvenzioni del governo nazionale</a:t>
            </a:r>
          </a:p>
          <a:p>
            <a:pPr>
              <a:spcBef>
                <a:spcPts val="0"/>
              </a:spcBef>
            </a:pPr>
            <a:r>
              <a:rPr lang="en-US" sz="2800" dirty="0"/>
              <a:t>Accordi di crescita regionale</a:t>
            </a:r>
          </a:p>
          <a:p>
            <a:pPr>
              <a:spcBef>
                <a:spcPts val="0"/>
              </a:spcBef>
            </a:pPr>
            <a:r>
              <a:rPr lang="en-US" sz="2400" i="1" dirty="0"/>
              <a:t>(</a:t>
            </a:r>
            <a:r>
              <a:rPr lang="en-US" sz="2400" i="1" dirty="0" err="1"/>
              <a:t>Uppbyggingarsjóður</a:t>
            </a:r>
            <a:r>
              <a:rPr lang="en-US" sz="2400" i="1" dirty="0"/>
              <a:t>)</a:t>
            </a:r>
          </a:p>
        </p:txBody>
      </p:sp>
      <p:pic>
        <p:nvPicPr>
          <p:cNvPr id="32" name="Graphic 31" descr="Target with solid fill">
            <a:extLst>
              <a:ext uri="{FF2B5EF4-FFF2-40B4-BE49-F238E27FC236}">
                <a16:creationId xmlns:a16="http://schemas.microsoft.com/office/drawing/2014/main" id="{5C52BD99-C332-DAF3-96B5-0DF4985A78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38965" y="1771222"/>
            <a:ext cx="633914" cy="633914"/>
          </a:xfrm>
          <a:prstGeom prst="rect">
            <a:avLst/>
          </a:prstGeom>
        </p:spPr>
      </p:pic>
      <p:sp>
        <p:nvSpPr>
          <p:cNvPr id="18" name="Flowchart: Alternate Process 17">
            <a:extLst>
              <a:ext uri="{FF2B5EF4-FFF2-40B4-BE49-F238E27FC236}">
                <a16:creationId xmlns:a16="http://schemas.microsoft.com/office/drawing/2014/main" id="{0F00C222-22F8-79BC-3EDE-BC351F8C4468}"/>
              </a:ext>
            </a:extLst>
          </p:cNvPr>
          <p:cNvSpPr/>
          <p:nvPr/>
        </p:nvSpPr>
        <p:spPr>
          <a:xfrm>
            <a:off x="1826168" y="4289292"/>
            <a:ext cx="10029647" cy="229248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361BE154-7ADC-40A6-A08E-78CDE7F559CB}"/>
              </a:ext>
            </a:extLst>
          </p:cNvPr>
          <p:cNvSpPr txBox="1">
            <a:spLocks/>
          </p:cNvSpPr>
          <p:nvPr/>
        </p:nvSpPr>
        <p:spPr>
          <a:xfrm>
            <a:off x="2483933" y="4419680"/>
            <a:ext cx="954173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1600" b="1" dirty="0">
                <a:solidFill>
                  <a:srgbClr val="E96751"/>
                </a:solidFill>
              </a:rPr>
              <a:t>Esempio: </a:t>
            </a:r>
          </a:p>
          <a:p>
            <a:pPr marL="0" indent="0">
              <a:spcAft>
                <a:spcPts val="600"/>
              </a:spcAft>
            </a:pPr>
            <a:r>
              <a:rPr lang="en-US" sz="1600" dirty="0">
                <a:solidFill>
                  <a:srgbClr val="494949"/>
                </a:solidFill>
              </a:rPr>
              <a:t>È qui che </a:t>
            </a:r>
            <a:r>
              <a:rPr lang="en-US" sz="1600" b="1" dirty="0">
                <a:solidFill>
                  <a:srgbClr val="494949"/>
                </a:solidFill>
              </a:rPr>
              <a:t>i progetti di alloggi turistici su piccola scala</a:t>
            </a:r>
            <a:r>
              <a:rPr lang="en-US" sz="1600" dirty="0">
                <a:solidFill>
                  <a:srgbClr val="494949"/>
                </a:solidFill>
              </a:rPr>
              <a:t>, come </a:t>
            </a:r>
            <a:r>
              <a:rPr lang="en-US" sz="1600" b="1" dirty="0">
                <a:solidFill>
                  <a:srgbClr val="494949"/>
                </a:solidFill>
              </a:rPr>
              <a:t>glamping pod</a:t>
            </a:r>
            <a:r>
              <a:rPr lang="en-US" sz="1600" dirty="0">
                <a:solidFill>
                  <a:srgbClr val="494949"/>
                </a:solidFill>
              </a:rPr>
              <a:t>, </a:t>
            </a:r>
            <a:r>
              <a:rPr lang="en-US" sz="1600" b="1" dirty="0">
                <a:solidFill>
                  <a:srgbClr val="494949"/>
                </a:solidFill>
              </a:rPr>
              <a:t>alloggi storici </a:t>
            </a:r>
            <a:r>
              <a:rPr lang="en-US" sz="1600" dirty="0">
                <a:solidFill>
                  <a:srgbClr val="494949"/>
                </a:solidFill>
              </a:rPr>
              <a:t>o </a:t>
            </a:r>
            <a:r>
              <a:rPr lang="en-US" sz="1600" b="1" dirty="0">
                <a:solidFill>
                  <a:srgbClr val="494949"/>
                </a:solidFill>
              </a:rPr>
              <a:t>eco-rifugi</a:t>
            </a:r>
            <a:r>
              <a:rPr lang="en-US" sz="1600" dirty="0">
                <a:solidFill>
                  <a:srgbClr val="494949"/>
                </a:solidFill>
              </a:rPr>
              <a:t>, possono </a:t>
            </a:r>
            <a:r>
              <a:rPr lang="en-US" sz="1600" b="1" dirty="0">
                <a:solidFill>
                  <a:srgbClr val="494949"/>
                </a:solidFill>
              </a:rPr>
              <a:t>richiedere un finanziamento parziale</a:t>
            </a:r>
            <a:r>
              <a:rPr lang="en-US" sz="1600" dirty="0">
                <a:solidFill>
                  <a:srgbClr val="494949"/>
                </a:solidFill>
              </a:rPr>
              <a:t>, soprattutto se:</a:t>
            </a:r>
          </a:p>
          <a:p>
            <a:pPr marL="342900" indent="-342900">
              <a:spcBef>
                <a:spcPts val="0"/>
              </a:spcBef>
              <a:buFont typeface="Wingdings" panose="05000000000000000000" pitchFamily="2" charset="2"/>
              <a:buChar char="v"/>
            </a:pPr>
            <a:r>
              <a:rPr lang="en-US" sz="1600" dirty="0">
                <a:solidFill>
                  <a:srgbClr val="494949"/>
                </a:solidFill>
              </a:rPr>
              <a:t>Coinvolgono elementi culturali (ad esempio storie locali, artigianato, interpretazione della natura)</a:t>
            </a:r>
          </a:p>
          <a:p>
            <a:pPr marL="342900" indent="-342900">
              <a:spcBef>
                <a:spcPts val="0"/>
              </a:spcBef>
              <a:buFont typeface="Wingdings" panose="05000000000000000000" pitchFamily="2" charset="2"/>
              <a:buChar char="v"/>
            </a:pPr>
            <a:r>
              <a:rPr lang="en-US" sz="1600" dirty="0">
                <a:solidFill>
                  <a:srgbClr val="494949"/>
                </a:solidFill>
              </a:rPr>
              <a:t>Creano posti di lavoro rurali o turismo in aree a basso traffico</a:t>
            </a:r>
          </a:p>
          <a:p>
            <a:pPr marL="342900" indent="-342900">
              <a:spcBef>
                <a:spcPts val="0"/>
              </a:spcBef>
              <a:buFont typeface="Wingdings" panose="05000000000000000000" pitchFamily="2" charset="2"/>
              <a:buChar char="v"/>
            </a:pPr>
            <a:r>
              <a:rPr lang="en-US" sz="1600" dirty="0">
                <a:solidFill>
                  <a:srgbClr val="494949"/>
                </a:solidFill>
              </a:rPr>
              <a:t>Includono caratteristiche di design innovative o ecologiche (ad esempio tetti in torba, servizi igienici a compostaggio)</a:t>
            </a:r>
          </a:p>
          <a:p>
            <a:pPr marL="447675" indent="0"/>
            <a:endParaRPr lang="en-US" sz="1600" dirty="0">
              <a:solidFill>
                <a:srgbClr val="494949"/>
              </a:solidFill>
            </a:endParaRPr>
          </a:p>
        </p:txBody>
      </p:sp>
      <p:pic>
        <p:nvPicPr>
          <p:cNvPr id="43" name="Graphic 42" descr="Excellent with solid fill">
            <a:extLst>
              <a:ext uri="{FF2B5EF4-FFF2-40B4-BE49-F238E27FC236}">
                <a16:creationId xmlns:a16="http://schemas.microsoft.com/office/drawing/2014/main" id="{6AE5FC78-87BC-FC66-B199-B6E99331BC0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26168" y="4449735"/>
            <a:ext cx="749373" cy="749373"/>
          </a:xfrm>
          <a:prstGeom prst="rect">
            <a:avLst/>
          </a:prstGeom>
        </p:spPr>
      </p:pic>
      <p:grpSp>
        <p:nvGrpSpPr>
          <p:cNvPr id="2" name="Group 1">
            <a:extLst>
              <a:ext uri="{FF2B5EF4-FFF2-40B4-BE49-F238E27FC236}">
                <a16:creationId xmlns:a16="http://schemas.microsoft.com/office/drawing/2014/main" id="{D9A23DD9-CB51-163D-4F4D-A2D46BB1B15D}"/>
              </a:ext>
            </a:extLst>
          </p:cNvPr>
          <p:cNvGrpSpPr/>
          <p:nvPr/>
        </p:nvGrpSpPr>
        <p:grpSpPr>
          <a:xfrm>
            <a:off x="274432" y="208891"/>
            <a:ext cx="1047896" cy="1049846"/>
            <a:chOff x="1016000" y="1137920"/>
            <a:chExt cx="1016000" cy="1016000"/>
          </a:xfrm>
        </p:grpSpPr>
        <p:sp>
          <p:nvSpPr>
            <p:cNvPr id="3" name="Oval 2">
              <a:extLst>
                <a:ext uri="{FF2B5EF4-FFF2-40B4-BE49-F238E27FC236}">
                  <a16:creationId xmlns:a16="http://schemas.microsoft.com/office/drawing/2014/main" id="{84BF248B-6BC4-F3F4-55A3-4E80A2D7EFBD}"/>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 name="TextBox 3">
              <a:extLst>
                <a:ext uri="{FF2B5EF4-FFF2-40B4-BE49-F238E27FC236}">
                  <a16:creationId xmlns:a16="http://schemas.microsoft.com/office/drawing/2014/main" id="{81BE418C-045F-31BD-F53B-A71F6E40E2F0}"/>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5</a:t>
              </a:r>
            </a:p>
          </p:txBody>
        </p:sp>
      </p:grpSp>
      <p:pic>
        <p:nvPicPr>
          <p:cNvPr id="5" name="Picture 4">
            <a:extLst>
              <a:ext uri="{FF2B5EF4-FFF2-40B4-BE49-F238E27FC236}">
                <a16:creationId xmlns:a16="http://schemas.microsoft.com/office/drawing/2014/main" id="{A9E71C94-DABC-8258-C7A0-73E7837A060C}"/>
              </a:ext>
            </a:extLst>
          </p:cNvPr>
          <p:cNvPicPr>
            <a:picLocks noChangeAspect="1"/>
          </p:cNvPicPr>
          <p:nvPr/>
        </p:nvPicPr>
        <p:blipFill>
          <a:blip r:embed="rId10"/>
          <a:srcRect r="7392"/>
          <a:stretch>
            <a:fillRect/>
          </a:stretch>
        </p:blipFill>
        <p:spPr>
          <a:xfrm>
            <a:off x="8323843" y="-13955"/>
            <a:ext cx="3217159" cy="1567108"/>
          </a:xfrm>
          <a:prstGeom prst="rect">
            <a:avLst/>
          </a:prstGeom>
        </p:spPr>
      </p:pic>
    </p:spTree>
    <p:extLst>
      <p:ext uri="{BB962C8B-B14F-4D97-AF65-F5344CB8AC3E}">
        <p14:creationId xmlns:p14="http://schemas.microsoft.com/office/powerpoint/2010/main" val="522813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073B6-9499-4730-CDCB-ED63525BAE66}"/>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2AB271FA-2A69-C65E-C0E8-229A05F01E7B}"/>
              </a:ext>
            </a:extLst>
          </p:cNvPr>
          <p:cNvSpPr/>
          <p:nvPr/>
        </p:nvSpPr>
        <p:spPr>
          <a:xfrm>
            <a:off x="1170400" y="1423755"/>
            <a:ext cx="10370602" cy="521516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 Placeholder 5">
            <a:extLst>
              <a:ext uri="{FF2B5EF4-FFF2-40B4-BE49-F238E27FC236}">
                <a16:creationId xmlns:a16="http://schemas.microsoft.com/office/drawing/2014/main" id="{09C201F7-A8FA-EF06-F03B-E543A35D44D6}"/>
              </a:ext>
            </a:extLst>
          </p:cNvPr>
          <p:cNvSpPr txBox="1">
            <a:spLocks/>
          </p:cNvSpPr>
          <p:nvPr/>
        </p:nvSpPr>
        <p:spPr>
          <a:xfrm>
            <a:off x="2068250" y="1465550"/>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sz="1800" b="1" dirty="0">
                <a:solidFill>
                  <a:srgbClr val="E96751"/>
                </a:solidFill>
              </a:rPr>
              <a:t>Esempio: </a:t>
            </a:r>
            <a:endParaRPr lang="en-US" sz="1800" dirty="0">
              <a:solidFill>
                <a:srgbClr val="494949"/>
              </a:solidFill>
            </a:endParaRPr>
          </a:p>
          <a:p>
            <a:pPr marL="0" indent="0">
              <a:spcAft>
                <a:spcPts val="600"/>
              </a:spcAft>
            </a:pPr>
            <a:r>
              <a:rPr lang="en-US" sz="1800" dirty="0">
                <a:solidFill>
                  <a:srgbClr val="494949"/>
                </a:solidFill>
              </a:rPr>
              <a:t>Un piccolo progetto di glamping potrebbe prendere in considerazione la possibilità di richiedere queste sovvenzioni (la domanda dovrebbe essere presentata tramite il consiglio regionale e i criteri spesso includono l'impatto culturale/sociale, oltre all'innovazione). Ciò potrebbe comportare la realizzazione di tre cabine off-grid accanto a un sentiero naturalistico. Potrebbero ricevere</a:t>
            </a:r>
            <a:r>
              <a:rPr lang="en-US" sz="1800" b="1" dirty="0">
                <a:solidFill>
                  <a:srgbClr val="494949"/>
                </a:solidFill>
              </a:rPr>
              <a:t> 3,5 milioni di ISK (23.000 euro) </a:t>
            </a:r>
            <a:r>
              <a:rPr lang="en-US" sz="1800" dirty="0" err="1">
                <a:solidFill>
                  <a:srgbClr val="494949"/>
                </a:solidFill>
              </a:rPr>
              <a:t>dall'Uppbyggingarsjóður Austurlands </a:t>
            </a:r>
            <a:r>
              <a:rPr lang="en-US" sz="1800" dirty="0">
                <a:solidFill>
                  <a:srgbClr val="494949"/>
                </a:solidFill>
              </a:rPr>
              <a:t>per: </a:t>
            </a:r>
          </a:p>
          <a:p>
            <a:pPr marL="0" indent="0">
              <a:spcAft>
                <a:spcPts val="600"/>
              </a:spcAft>
            </a:pPr>
            <a:endParaRPr lang="en-US" sz="800" dirty="0">
              <a:solidFill>
                <a:srgbClr val="494949"/>
              </a:solidFill>
            </a:endParaRPr>
          </a:p>
          <a:p>
            <a:pPr marL="342900" indent="-342900">
              <a:spcBef>
                <a:spcPts val="0"/>
              </a:spcBef>
              <a:buFont typeface="Wingdings" panose="05000000000000000000" pitchFamily="2" charset="2"/>
              <a:buChar char="v"/>
            </a:pPr>
            <a:r>
              <a:rPr lang="en-US" sz="1800" dirty="0">
                <a:solidFill>
                  <a:srgbClr val="494949"/>
                </a:solidFill>
              </a:rPr>
              <a:t>Segnaletica culturale e interpretazione del percorso. </a:t>
            </a:r>
          </a:p>
          <a:p>
            <a:pPr marL="342900" indent="-342900">
              <a:spcBef>
                <a:spcPts val="0"/>
              </a:spcBef>
              <a:buFont typeface="Wingdings" panose="05000000000000000000" pitchFamily="2" charset="2"/>
              <a:buChar char="v"/>
            </a:pPr>
            <a:r>
              <a:rPr lang="en-US" sz="1800" dirty="0">
                <a:solidFill>
                  <a:srgbClr val="494949"/>
                </a:solidFill>
              </a:rPr>
              <a:t>Installazione di servizi igienici a compostaggio. </a:t>
            </a:r>
          </a:p>
          <a:p>
            <a:pPr marL="342900" indent="-342900">
              <a:spcBef>
                <a:spcPts val="0"/>
              </a:spcBef>
              <a:buFont typeface="Wingdings" panose="05000000000000000000" pitchFamily="2" charset="2"/>
              <a:buChar char="v"/>
            </a:pPr>
            <a:r>
              <a:rPr lang="en-US" sz="1800" dirty="0">
                <a:solidFill>
                  <a:srgbClr val="494949"/>
                </a:solidFill>
              </a:rPr>
              <a:t>Progettazione di cabine che utilizzano legno e torba locali.</a:t>
            </a:r>
          </a:p>
          <a:p>
            <a:pPr marL="0" indent="0">
              <a:spcAft>
                <a:spcPts val="600"/>
              </a:spcAft>
            </a:pPr>
            <a:r>
              <a:rPr lang="en-US" sz="1800" dirty="0">
                <a:solidFill>
                  <a:srgbClr val="494949"/>
                </a:solidFill>
              </a:rPr>
              <a:t>Hanno integrato la sovvenzione con un prestito personale e un finanziamento LEADER per lo sviluppo rurale. </a:t>
            </a:r>
          </a:p>
          <a:p>
            <a:pPr marL="0" indent="0">
              <a:spcAft>
                <a:spcPts val="600"/>
              </a:spcAft>
            </a:pPr>
            <a:r>
              <a:rPr lang="en-US" sz="1800" dirty="0">
                <a:solidFill>
                  <a:srgbClr val="494949"/>
                </a:solidFill>
              </a:rPr>
              <a:t>Sebbene queste sovvenzioni possano essere di importo inferiore (circa</a:t>
            </a:r>
            <a:r>
              <a:rPr lang="en-US" sz="1800" b="1" dirty="0">
                <a:solidFill>
                  <a:srgbClr val="494949"/>
                </a:solidFill>
              </a:rPr>
              <a:t> 1-5 milioni di ISK</a:t>
            </a:r>
            <a:r>
              <a:rPr lang="en-US" sz="1800" dirty="0">
                <a:solidFill>
                  <a:srgbClr val="494949"/>
                </a:solidFill>
              </a:rPr>
              <a:t>, pari a</a:t>
            </a:r>
            <a:r>
              <a:rPr lang="en-US" sz="1800" b="1" dirty="0">
                <a:solidFill>
                  <a:srgbClr val="494949"/>
                </a:solidFill>
              </a:rPr>
              <a:t> 6.000-30.000 euro), </a:t>
            </a:r>
            <a:r>
              <a:rPr lang="en-US" sz="1800" dirty="0">
                <a:solidFill>
                  <a:srgbClr val="494949"/>
                </a:solidFill>
              </a:rPr>
              <a:t>vale la pena prenderle in considerazione per un finanziamento parziale.</a:t>
            </a:r>
          </a:p>
          <a:p>
            <a:pPr marL="0" indent="0">
              <a:spcAft>
                <a:spcPts val="1200"/>
              </a:spcAft>
            </a:pPr>
            <a:endParaRPr lang="en-US" sz="1800" dirty="0">
              <a:solidFill>
                <a:srgbClr val="494949"/>
              </a:solidFill>
            </a:endParaRPr>
          </a:p>
        </p:txBody>
      </p:sp>
      <p:pic>
        <p:nvPicPr>
          <p:cNvPr id="5" name="Graphic 4" descr="Excellent with solid fill">
            <a:extLst>
              <a:ext uri="{FF2B5EF4-FFF2-40B4-BE49-F238E27FC236}">
                <a16:creationId xmlns:a16="http://schemas.microsoft.com/office/drawing/2014/main" id="{15F6E1A2-1642-A2F2-0A8E-A6A7A72C2A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4075" y="1570594"/>
            <a:ext cx="749373" cy="749373"/>
          </a:xfrm>
          <a:prstGeom prst="rect">
            <a:avLst/>
          </a:prstGeom>
        </p:spPr>
      </p:pic>
      <p:cxnSp>
        <p:nvCxnSpPr>
          <p:cNvPr id="2" name="Straight Connector 1">
            <a:extLst>
              <a:ext uri="{FF2B5EF4-FFF2-40B4-BE49-F238E27FC236}">
                <a16:creationId xmlns:a16="http://schemas.microsoft.com/office/drawing/2014/main" id="{A23191D9-711F-089D-F3FD-E5F950D57B17}"/>
              </a:ext>
            </a:extLst>
          </p:cNvPr>
          <p:cNvCxnSpPr>
            <a:cxnSpLocks/>
          </p:cNvCxnSpPr>
          <p:nvPr/>
        </p:nvCxnSpPr>
        <p:spPr>
          <a:xfrm>
            <a:off x="753183" y="1123333"/>
            <a:ext cx="5624" cy="147699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84DF6DB-34EF-55BE-AF24-0185B660B37F}"/>
              </a:ext>
            </a:extLst>
          </p:cNvPr>
          <p:cNvCxnSpPr>
            <a:cxnSpLocks/>
          </p:cNvCxnSpPr>
          <p:nvPr/>
        </p:nvCxnSpPr>
        <p:spPr>
          <a:xfrm>
            <a:off x="767985" y="2581275"/>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7" name="Graphic 6" descr="Signature with solid fill">
            <a:extLst>
              <a:ext uri="{FF2B5EF4-FFF2-40B4-BE49-F238E27FC236}">
                <a16:creationId xmlns:a16="http://schemas.microsoft.com/office/drawing/2014/main" id="{EBECC0CD-33FC-3353-B294-DD8F441067C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236167"/>
            <a:ext cx="914400" cy="914400"/>
          </a:xfrm>
          <a:prstGeom prst="rect">
            <a:avLst/>
          </a:prstGeom>
        </p:spPr>
      </p:pic>
      <p:sp>
        <p:nvSpPr>
          <p:cNvPr id="8" name="Freeform 28">
            <a:extLst>
              <a:ext uri="{FF2B5EF4-FFF2-40B4-BE49-F238E27FC236}">
                <a16:creationId xmlns:a16="http://schemas.microsoft.com/office/drawing/2014/main" id="{E43AFCA7-6049-A43A-E1EC-13E58509A8FC}"/>
              </a:ext>
            </a:extLst>
          </p:cNvPr>
          <p:cNvSpPr/>
          <p:nvPr/>
        </p:nvSpPr>
        <p:spPr>
          <a:xfrm>
            <a:off x="-15514" y="109726"/>
            <a:ext cx="7968249" cy="1226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2" name="Text Placeholder 5">
            <a:extLst>
              <a:ext uri="{FF2B5EF4-FFF2-40B4-BE49-F238E27FC236}">
                <a16:creationId xmlns:a16="http://schemas.microsoft.com/office/drawing/2014/main" id="{3DF368D8-7075-B6C3-9AD3-8274689123F6}"/>
              </a:ext>
            </a:extLst>
          </p:cNvPr>
          <p:cNvSpPr txBox="1">
            <a:spLocks/>
          </p:cNvSpPr>
          <p:nvPr/>
        </p:nvSpPr>
        <p:spPr>
          <a:xfrm>
            <a:off x="381685" y="361316"/>
            <a:ext cx="735261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Sovvenzioni del governo nazionale</a:t>
            </a:r>
          </a:p>
          <a:p>
            <a:pPr>
              <a:spcBef>
                <a:spcPts val="0"/>
              </a:spcBef>
            </a:pPr>
            <a:r>
              <a:rPr lang="en-US" sz="2800" dirty="0"/>
              <a:t>Accordi di crescita regionale</a:t>
            </a:r>
          </a:p>
          <a:p>
            <a:pPr>
              <a:spcBef>
                <a:spcPts val="0"/>
              </a:spcBef>
            </a:pPr>
            <a:r>
              <a:rPr lang="en-US" sz="2400" i="1" dirty="0"/>
              <a:t>(</a:t>
            </a:r>
            <a:r>
              <a:rPr lang="en-US" sz="2400" i="1" dirty="0" err="1"/>
              <a:t>Uppbyggingarsjóður</a:t>
            </a:r>
            <a:r>
              <a:rPr lang="en-US" sz="2400" i="1" dirty="0"/>
              <a:t>)</a:t>
            </a:r>
          </a:p>
        </p:txBody>
      </p:sp>
      <p:pic>
        <p:nvPicPr>
          <p:cNvPr id="17" name="Picture 16">
            <a:extLst>
              <a:ext uri="{FF2B5EF4-FFF2-40B4-BE49-F238E27FC236}">
                <a16:creationId xmlns:a16="http://schemas.microsoft.com/office/drawing/2014/main" id="{728E7BDC-8B5B-F7B1-3DF8-52F09D3A027C}"/>
              </a:ext>
            </a:extLst>
          </p:cNvPr>
          <p:cNvPicPr>
            <a:picLocks noChangeAspect="1"/>
          </p:cNvPicPr>
          <p:nvPr/>
        </p:nvPicPr>
        <p:blipFill>
          <a:blip r:embed="rId7"/>
          <a:srcRect r="7392" b="13831"/>
          <a:stretch>
            <a:fillRect/>
          </a:stretch>
        </p:blipFill>
        <p:spPr>
          <a:xfrm>
            <a:off x="8323843" y="-13955"/>
            <a:ext cx="3217159" cy="1350356"/>
          </a:xfrm>
          <a:prstGeom prst="rect">
            <a:avLst/>
          </a:prstGeom>
        </p:spPr>
      </p:pic>
    </p:spTree>
    <p:extLst>
      <p:ext uri="{BB962C8B-B14F-4D97-AF65-F5344CB8AC3E}">
        <p14:creationId xmlns:p14="http://schemas.microsoft.com/office/powerpoint/2010/main" val="4073636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3BBDA-B86F-D3D6-E27A-EE3F241BFD26}"/>
            </a:ext>
          </a:extLst>
        </p:cNvPr>
        <p:cNvGrpSpPr/>
        <p:nvPr/>
      </p:nvGrpSpPr>
      <p:grpSpPr>
        <a:xfrm>
          <a:off x="0" y="0"/>
          <a:ext cx="0" cy="0"/>
          <a:chOff x="0" y="0"/>
          <a:chExt cx="0" cy="0"/>
        </a:xfrm>
      </p:grpSpPr>
      <p:sp>
        <p:nvSpPr>
          <p:cNvPr id="11" name="Flowchart: Alternate Process 10">
            <a:extLst>
              <a:ext uri="{FF2B5EF4-FFF2-40B4-BE49-F238E27FC236}">
                <a16:creationId xmlns:a16="http://schemas.microsoft.com/office/drawing/2014/main" id="{E83CEB7E-8A0E-41D3-9374-13E59DA58996}"/>
              </a:ext>
            </a:extLst>
          </p:cNvPr>
          <p:cNvSpPr/>
          <p:nvPr/>
        </p:nvSpPr>
        <p:spPr>
          <a:xfrm>
            <a:off x="1170400" y="1423756"/>
            <a:ext cx="10370602" cy="3762407"/>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5">
            <a:extLst>
              <a:ext uri="{FF2B5EF4-FFF2-40B4-BE49-F238E27FC236}">
                <a16:creationId xmlns:a16="http://schemas.microsoft.com/office/drawing/2014/main" id="{41F48076-A21F-0E8E-93D2-AC3A11427B5C}"/>
              </a:ext>
            </a:extLst>
          </p:cNvPr>
          <p:cNvSpPr txBox="1">
            <a:spLocks/>
          </p:cNvSpPr>
          <p:nvPr/>
        </p:nvSpPr>
        <p:spPr>
          <a:xfrm>
            <a:off x="2053448" y="1623250"/>
            <a:ext cx="9370567"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pPr>
            <a:r>
              <a:rPr lang="en-US" sz="2000" b="1" dirty="0">
                <a:solidFill>
                  <a:srgbClr val="E96751"/>
                </a:solidFill>
              </a:rPr>
              <a:t>Inoltre: </a:t>
            </a:r>
            <a:r>
              <a:rPr lang="en-US" sz="2000" dirty="0">
                <a:solidFill>
                  <a:srgbClr val="494949"/>
                </a:solidFill>
              </a:rPr>
              <a:t>prendete in considerazione </a:t>
            </a:r>
            <a:r>
              <a:rPr lang="en-US" sz="2000" b="1" dirty="0">
                <a:solidFill>
                  <a:srgbClr val="494949"/>
                </a:solidFill>
              </a:rPr>
              <a:t>incentivi per l'innovazione o l'ecologia</a:t>
            </a:r>
            <a:r>
              <a:rPr lang="en-US" sz="2000" dirty="0">
                <a:solidFill>
                  <a:srgbClr val="494949"/>
                </a:solidFill>
              </a:rPr>
              <a:t>: se il vostro progetto presenta un aspetto innovativo (come un nuovo tipo di alloggio ecologico), potete richiedere sovvenzioni al Fondo per lo sviluppo tecnologico o </a:t>
            </a:r>
            <a:r>
              <a:rPr lang="en-US" sz="2000" dirty="0" err="1">
                <a:solidFill>
                  <a:srgbClr val="494949"/>
                </a:solidFill>
              </a:rPr>
              <a:t>a organizzazioni</a:t>
            </a:r>
            <a:r>
              <a:rPr lang="en-US" sz="2000" dirty="0">
                <a:solidFill>
                  <a:srgbClr val="494949"/>
                </a:solidFill>
              </a:rPr>
              <a:t> simili (competitive ma possibili). </a:t>
            </a:r>
          </a:p>
          <a:p>
            <a:pPr>
              <a:spcAft>
                <a:spcPts val="600"/>
              </a:spcAft>
            </a:pPr>
            <a:r>
              <a:rPr lang="en-US" sz="2000" b="1" dirty="0">
                <a:solidFill>
                  <a:srgbClr val="494949"/>
                </a:solidFill>
              </a:rPr>
              <a:t>Progetti di alloggio che si qualificano: </a:t>
            </a:r>
          </a:p>
          <a:p>
            <a:pPr marL="342900" indent="-342900">
              <a:spcBef>
                <a:spcPts val="0"/>
              </a:spcBef>
              <a:buFont typeface="Wingdings" panose="05000000000000000000" pitchFamily="2" charset="2"/>
              <a:buChar char="v"/>
            </a:pPr>
            <a:r>
              <a:rPr lang="en-US" sz="2000" dirty="0">
                <a:solidFill>
                  <a:srgbClr val="494949"/>
                </a:solidFill>
              </a:rPr>
              <a:t>Conversione di un fienile storico o di una casa in torba in una struttura ricettiva con programmazione culturale</a:t>
            </a:r>
          </a:p>
          <a:p>
            <a:pPr marL="342900" indent="-342900">
              <a:spcBef>
                <a:spcPts val="0"/>
              </a:spcBef>
              <a:buFont typeface="Wingdings" panose="05000000000000000000" pitchFamily="2" charset="2"/>
              <a:buChar char="v"/>
            </a:pPr>
            <a:r>
              <a:rPr lang="en-US" sz="2000" dirty="0">
                <a:solidFill>
                  <a:srgbClr val="494949"/>
                </a:solidFill>
              </a:rPr>
              <a:t>Piccoli complessi di eco-cabine che migliorano il turismo durante tutto l'anno</a:t>
            </a:r>
          </a:p>
          <a:p>
            <a:pPr marL="342900" indent="-342900">
              <a:spcBef>
                <a:spcPts val="0"/>
              </a:spcBef>
              <a:buFont typeface="Wingdings" panose="05000000000000000000" pitchFamily="2" charset="2"/>
              <a:buChar char="v"/>
            </a:pPr>
            <a:r>
              <a:rPr lang="en-US" sz="2000" dirty="0">
                <a:solidFill>
                  <a:srgbClr val="494949"/>
                </a:solidFill>
              </a:rPr>
              <a:t>Glamping o ritiri benessere che sostengono artigiani o guide locali</a:t>
            </a:r>
          </a:p>
          <a:p>
            <a:pPr marL="342900" indent="-342900">
              <a:spcBef>
                <a:spcPts val="0"/>
              </a:spcBef>
              <a:buFont typeface="Wingdings" panose="05000000000000000000" pitchFamily="2" charset="2"/>
              <a:buChar char="v"/>
            </a:pPr>
            <a:r>
              <a:rPr lang="en-US" sz="2000" dirty="0">
                <a:solidFill>
                  <a:srgbClr val="494949"/>
                </a:solidFill>
              </a:rPr>
              <a:t>Capanne di interpretazione o rifugi notturni collegati a sentieri naturalistici o storie locali</a:t>
            </a:r>
          </a:p>
          <a:p>
            <a:pPr marL="0" indent="0">
              <a:spcAft>
                <a:spcPts val="1200"/>
              </a:spcAft>
            </a:pPr>
            <a:endParaRPr lang="en-US" sz="2000" dirty="0">
              <a:solidFill>
                <a:srgbClr val="494949"/>
              </a:solidFill>
            </a:endParaRPr>
          </a:p>
        </p:txBody>
      </p:sp>
      <p:cxnSp>
        <p:nvCxnSpPr>
          <p:cNvPr id="2" name="Straight Connector 1">
            <a:extLst>
              <a:ext uri="{FF2B5EF4-FFF2-40B4-BE49-F238E27FC236}">
                <a16:creationId xmlns:a16="http://schemas.microsoft.com/office/drawing/2014/main" id="{E6B4486F-FF66-D9C1-B7D2-0AF1CEB77591}"/>
              </a:ext>
            </a:extLst>
          </p:cNvPr>
          <p:cNvCxnSpPr>
            <a:cxnSpLocks/>
          </p:cNvCxnSpPr>
          <p:nvPr/>
        </p:nvCxnSpPr>
        <p:spPr>
          <a:xfrm>
            <a:off x="753183" y="1123333"/>
            <a:ext cx="5624" cy="147699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5C7CC695-302F-0F61-C867-798BC9A7C123}"/>
              </a:ext>
            </a:extLst>
          </p:cNvPr>
          <p:cNvCxnSpPr>
            <a:cxnSpLocks/>
          </p:cNvCxnSpPr>
          <p:nvPr/>
        </p:nvCxnSpPr>
        <p:spPr>
          <a:xfrm>
            <a:off x="767985" y="2581275"/>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7" name="Graphic 6" descr="Signature with solid fill">
            <a:extLst>
              <a:ext uri="{FF2B5EF4-FFF2-40B4-BE49-F238E27FC236}">
                <a16:creationId xmlns:a16="http://schemas.microsoft.com/office/drawing/2014/main" id="{D03631FB-F0EA-9F7B-D47E-C6C20B431F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36167"/>
            <a:ext cx="914400" cy="914400"/>
          </a:xfrm>
          <a:prstGeom prst="rect">
            <a:avLst/>
          </a:prstGeom>
        </p:spPr>
      </p:pic>
      <p:sp>
        <p:nvSpPr>
          <p:cNvPr id="8" name="Freeform 28">
            <a:extLst>
              <a:ext uri="{FF2B5EF4-FFF2-40B4-BE49-F238E27FC236}">
                <a16:creationId xmlns:a16="http://schemas.microsoft.com/office/drawing/2014/main" id="{0EE4C9F6-1BF0-2AC9-9D17-CA08DF727F73}"/>
              </a:ext>
            </a:extLst>
          </p:cNvPr>
          <p:cNvSpPr/>
          <p:nvPr/>
        </p:nvSpPr>
        <p:spPr>
          <a:xfrm>
            <a:off x="-15514" y="109726"/>
            <a:ext cx="7968249" cy="1226675"/>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2" name="Text Placeholder 5">
            <a:extLst>
              <a:ext uri="{FF2B5EF4-FFF2-40B4-BE49-F238E27FC236}">
                <a16:creationId xmlns:a16="http://schemas.microsoft.com/office/drawing/2014/main" id="{A3F2872A-F992-04B4-67FB-1D379E695CD2}"/>
              </a:ext>
            </a:extLst>
          </p:cNvPr>
          <p:cNvSpPr txBox="1">
            <a:spLocks/>
          </p:cNvSpPr>
          <p:nvPr/>
        </p:nvSpPr>
        <p:spPr>
          <a:xfrm>
            <a:off x="381685" y="361316"/>
            <a:ext cx="735261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3000" b="1" dirty="0"/>
              <a:t>Sovvenzioni del governo nazionale</a:t>
            </a:r>
          </a:p>
          <a:p>
            <a:pPr>
              <a:spcBef>
                <a:spcPts val="0"/>
              </a:spcBef>
            </a:pPr>
            <a:r>
              <a:rPr lang="en-US" sz="2800" dirty="0"/>
              <a:t>Accordi di crescita regionale</a:t>
            </a:r>
          </a:p>
          <a:p>
            <a:pPr>
              <a:spcBef>
                <a:spcPts val="0"/>
              </a:spcBef>
            </a:pPr>
            <a:r>
              <a:rPr lang="en-US" sz="2400" i="1" dirty="0"/>
              <a:t>(</a:t>
            </a:r>
            <a:r>
              <a:rPr lang="en-US" sz="2400" i="1" dirty="0" err="1"/>
              <a:t>Uppbyggingarsjóður</a:t>
            </a:r>
            <a:r>
              <a:rPr lang="en-US" sz="2400" i="1" dirty="0"/>
              <a:t>)</a:t>
            </a:r>
          </a:p>
        </p:txBody>
      </p:sp>
      <p:pic>
        <p:nvPicPr>
          <p:cNvPr id="17" name="Picture 16">
            <a:extLst>
              <a:ext uri="{FF2B5EF4-FFF2-40B4-BE49-F238E27FC236}">
                <a16:creationId xmlns:a16="http://schemas.microsoft.com/office/drawing/2014/main" id="{59DDDEAC-1D55-972F-157B-11A4440EADAC}"/>
              </a:ext>
            </a:extLst>
          </p:cNvPr>
          <p:cNvPicPr>
            <a:picLocks noChangeAspect="1"/>
          </p:cNvPicPr>
          <p:nvPr/>
        </p:nvPicPr>
        <p:blipFill>
          <a:blip r:embed="rId5"/>
          <a:srcRect r="7392"/>
          <a:stretch>
            <a:fillRect/>
          </a:stretch>
        </p:blipFill>
        <p:spPr>
          <a:xfrm>
            <a:off x="8323843" y="-13955"/>
            <a:ext cx="3217159" cy="1567108"/>
          </a:xfrm>
          <a:prstGeom prst="rect">
            <a:avLst/>
          </a:prstGeom>
        </p:spPr>
      </p:pic>
      <p:pic>
        <p:nvPicPr>
          <p:cNvPr id="6" name="Graphic 5" descr="Postit Notes with solid fill">
            <a:extLst>
              <a:ext uri="{FF2B5EF4-FFF2-40B4-BE49-F238E27FC236}">
                <a16:creationId xmlns:a16="http://schemas.microsoft.com/office/drawing/2014/main" id="{18796ACC-2F09-6A64-4489-70D64119D5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49741" y="1573995"/>
            <a:ext cx="914400" cy="914400"/>
          </a:xfrm>
          <a:prstGeom prst="rect">
            <a:avLst/>
          </a:prstGeom>
        </p:spPr>
      </p:pic>
      <p:sp>
        <p:nvSpPr>
          <p:cNvPr id="10" name="TextBox 9">
            <a:extLst>
              <a:ext uri="{FF2B5EF4-FFF2-40B4-BE49-F238E27FC236}">
                <a16:creationId xmlns:a16="http://schemas.microsoft.com/office/drawing/2014/main" id="{67B5113C-7C77-D949-2018-9544236763FA}"/>
              </a:ext>
            </a:extLst>
          </p:cNvPr>
          <p:cNvSpPr txBox="1"/>
          <p:nvPr/>
        </p:nvSpPr>
        <p:spPr>
          <a:xfrm>
            <a:off x="1061108" y="5186163"/>
            <a:ext cx="10073617" cy="1323439"/>
          </a:xfrm>
          <a:prstGeom prst="rect">
            <a:avLst/>
          </a:prstGeom>
          <a:noFill/>
        </p:spPr>
        <p:txBody>
          <a:bodyPr wrap="square">
            <a:spAutoFit/>
          </a:bodyPr>
          <a:lstStyle/>
          <a:p>
            <a:r>
              <a:rPr lang="en-US" sz="1600" b="1" i="1" dirty="0">
                <a:solidFill>
                  <a:srgbClr val="494949"/>
                </a:solidFill>
                <a:latin typeface="Google Sans"/>
              </a:rPr>
              <a:t>Letture consigliate</a:t>
            </a:r>
          </a:p>
          <a:p>
            <a:pPr marL="285750" indent="-285750">
              <a:buFont typeface="Arial" panose="020B0604020202020204" pitchFamily="34" charset="0"/>
              <a:buChar char="•"/>
            </a:pPr>
            <a:r>
              <a:rPr lang="en-US" sz="1600" dirty="0">
                <a:solidFill>
                  <a:srgbClr val="0D9390"/>
                </a:solidFill>
                <a:hlinkClick r:id="rId8">
                  <a:extLst>
                    <a:ext uri="{A12FA001-AC4F-418D-AE19-62706E023703}">
                      <ahyp:hlinkClr xmlns:ahyp="http://schemas.microsoft.com/office/drawing/2018/hyperlinkcolor" val="tx"/>
                    </a:ext>
                  </a:extLst>
                </a:hlinkClick>
              </a:rPr>
              <a:t>Fondo per lo sviluppo dell'Islanda nord-orientale - Regole per l'assegnazione delle sovvenzioni </a:t>
            </a:r>
            <a:r>
              <a:rPr lang="en-US" sz="1600" dirty="0" err="1">
                <a:solidFill>
                  <a:srgbClr val="0D9390"/>
                </a:solidFill>
                <a:hlinkClick r:id="rId8">
                  <a:extLst>
                    <a:ext uri="{A12FA001-AC4F-418D-AE19-62706E023703}">
                      <ahyp:hlinkClr xmlns:ahyp="http://schemas.microsoft.com/office/drawing/2018/hyperlinkcolor" val="tx"/>
                    </a:ext>
                  </a:extLst>
                </a:hlinkClick>
              </a:rPr>
              <a:t>Uppbyggingarsjóður</a:t>
            </a:r>
            <a:endParaRPr lang="en-US" sz="1600" dirty="0">
              <a:solidFill>
                <a:srgbClr val="0D9390"/>
              </a:solidFill>
            </a:endParaRPr>
          </a:p>
          <a:p>
            <a:pPr marL="285750" indent="-285750">
              <a:buFont typeface="Arial" panose="020B0604020202020204" pitchFamily="34" charset="0"/>
              <a:buChar char="•"/>
            </a:pPr>
            <a:r>
              <a:rPr lang="en-US" sz="1600" dirty="0">
                <a:solidFill>
                  <a:srgbClr val="0D9390"/>
                </a:solidFill>
                <a:hlinkClick r:id="rId9">
                  <a:extLst>
                    <a:ext uri="{A12FA001-AC4F-418D-AE19-62706E023703}">
                      <ahyp:hlinkClr xmlns:ahyp="http://schemas.microsoft.com/office/drawing/2018/hyperlinkcolor" val="tx"/>
                    </a:ext>
                  </a:extLst>
                </a:hlinkClick>
              </a:rPr>
              <a:t>Lo sviluppo sostenibile del turismo in Islanda </a:t>
            </a:r>
            <a:endParaRPr lang="en-US" sz="1600" dirty="0">
              <a:solidFill>
                <a:srgbClr val="0D9390"/>
              </a:solidFill>
            </a:endParaRPr>
          </a:p>
          <a:p>
            <a:pPr marL="285750" indent="-285750">
              <a:buFont typeface="Arial" panose="020B0604020202020204" pitchFamily="34" charset="0"/>
              <a:buChar char="•"/>
            </a:pPr>
            <a:r>
              <a:rPr lang="en-US" sz="1600" dirty="0">
                <a:solidFill>
                  <a:srgbClr val="0D9390"/>
                </a:solidFill>
                <a:hlinkClick r:id="rId10">
                  <a:extLst>
                    <a:ext uri="{A12FA001-AC4F-418D-AE19-62706E023703}">
                      <ahyp:hlinkClr xmlns:ahyp="http://schemas.microsoft.com/office/drawing/2018/hyperlinkcolor" val="tx"/>
                    </a:ext>
                  </a:extLst>
                </a:hlinkClick>
              </a:rPr>
              <a:t>Il Fondo per lo sviluppo dell'Islanda meridionale</a:t>
            </a:r>
            <a:endParaRPr lang="en-US" sz="1600" dirty="0">
              <a:solidFill>
                <a:srgbClr val="0D9390"/>
              </a:solidFill>
            </a:endParaRPr>
          </a:p>
          <a:p>
            <a:pPr marL="285750" indent="-285750">
              <a:buFont typeface="Arial" panose="020B0604020202020204" pitchFamily="34" charset="0"/>
              <a:buChar char="•"/>
            </a:pPr>
            <a:r>
              <a:rPr lang="en-US" sz="1600" dirty="0">
                <a:solidFill>
                  <a:srgbClr val="0D9390"/>
                </a:solidFill>
                <a:hlinkClick r:id="rId11">
                  <a:extLst>
                    <a:ext uri="{A12FA001-AC4F-418D-AE19-62706E023703}">
                      <ahyp:hlinkClr xmlns:ahyp="http://schemas.microsoft.com/office/drawing/2018/hyperlinkcolor" val="tx"/>
                    </a:ext>
                  </a:extLst>
                </a:hlinkClick>
              </a:rPr>
              <a:t>Il Fondo per lo sviluppo dell'Islanda meridionale ha aperto le candidature per l'assegnazione autunnale del 2024.</a:t>
            </a:r>
            <a:endParaRPr lang="en-US" sz="1600" dirty="0">
              <a:solidFill>
                <a:srgbClr val="0D9390"/>
              </a:solidFill>
            </a:endParaRPr>
          </a:p>
        </p:txBody>
      </p:sp>
      <p:pic>
        <p:nvPicPr>
          <p:cNvPr id="13" name="Picture 12">
            <a:extLst>
              <a:ext uri="{FF2B5EF4-FFF2-40B4-BE49-F238E27FC236}">
                <a16:creationId xmlns:a16="http://schemas.microsoft.com/office/drawing/2014/main" id="{608565A6-B581-C073-90EF-F5CCB941A8F4}"/>
              </a:ext>
            </a:extLst>
          </p:cNvPr>
          <p:cNvPicPr>
            <a:picLocks noChangeAspect="1"/>
          </p:cNvPicPr>
          <p:nvPr/>
        </p:nvPicPr>
        <p:blipFill>
          <a:blip r:embed="rId12"/>
          <a:stretch>
            <a:fillRect/>
          </a:stretch>
        </p:blipFill>
        <p:spPr>
          <a:xfrm>
            <a:off x="210519" y="5554840"/>
            <a:ext cx="850589" cy="846711"/>
          </a:xfrm>
          <a:prstGeom prst="rect">
            <a:avLst/>
          </a:prstGeom>
        </p:spPr>
      </p:pic>
    </p:spTree>
    <p:extLst>
      <p:ext uri="{BB962C8B-B14F-4D97-AF65-F5344CB8AC3E}">
        <p14:creationId xmlns:p14="http://schemas.microsoft.com/office/powerpoint/2010/main" val="35465590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9913D-A430-977D-5364-B8B325A69DEA}"/>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C1051BFB-1AB0-B7B5-E63E-FB326943CE41}"/>
              </a:ext>
            </a:extLst>
          </p:cNvPr>
          <p:cNvSpPr/>
          <p:nvPr/>
        </p:nvSpPr>
        <p:spPr>
          <a:xfrm>
            <a:off x="1243725" y="1314193"/>
            <a:ext cx="10029647" cy="509613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0F97BE25-78F4-FBFA-F2FA-1CEFE0D34FAF}"/>
              </a:ext>
            </a:extLst>
          </p:cNvPr>
          <p:cNvSpPr txBox="1">
            <a:spLocks/>
          </p:cNvSpPr>
          <p:nvPr/>
        </p:nvSpPr>
        <p:spPr>
          <a:xfrm>
            <a:off x="1635366" y="1507719"/>
            <a:ext cx="9518409"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Obiettivo</a:t>
            </a:r>
          </a:p>
          <a:p>
            <a:pPr marL="0" indent="0">
              <a:spcAft>
                <a:spcPts val="600"/>
              </a:spcAft>
            </a:pPr>
            <a:r>
              <a:rPr lang="en-IE" sz="2200" b="1" dirty="0">
                <a:solidFill>
                  <a:srgbClr val="494949"/>
                </a:solidFill>
                <a:hlinkClick r:id="rId3">
                  <a:extLst>
                    <a:ext uri="{A12FA001-AC4F-418D-AE19-62706E023703}">
                      <ahyp:hlinkClr xmlns:ahyp="http://schemas.microsoft.com/office/drawing/2018/hyperlinkcolor" val="tx"/>
                    </a:ext>
                  </a:extLst>
                </a:hlinkClick>
              </a:rPr>
              <a:t>Il Seed Grant "Fræ" (</a:t>
            </a:r>
            <a:r>
              <a:rPr lang="en-IE" sz="2200" b="1" dirty="0" err="1">
                <a:solidFill>
                  <a:srgbClr val="494949"/>
                </a:solidFill>
                <a:hlinkClick r:id="rId3">
                  <a:extLst>
                    <a:ext uri="{A12FA001-AC4F-418D-AE19-62706E023703}">
                      <ahyp:hlinkClr xmlns:ahyp="http://schemas.microsoft.com/office/drawing/2018/hyperlinkcolor" val="tx"/>
                    </a:ext>
                  </a:extLst>
                </a:hlinkClick>
              </a:rPr>
              <a:t>Rannís </a:t>
            </a:r>
            <a:r>
              <a:rPr lang="en-IE" sz="2200" b="1" dirty="0">
                <a:solidFill>
                  <a:srgbClr val="494949"/>
                </a:solidFill>
                <a:hlinkClick r:id="rId3">
                  <a:extLst>
                    <a:ext uri="{A12FA001-AC4F-418D-AE19-62706E023703}">
                      <ahyp:hlinkClr xmlns:ahyp="http://schemas.microsoft.com/office/drawing/2018/hyperlinkcolor" val="tx"/>
                    </a:ext>
                  </a:extLst>
                </a:hlinkClick>
              </a:rPr>
              <a:t>tramite TDF) </a:t>
            </a:r>
            <a:r>
              <a:rPr lang="en-IE" sz="2200" dirty="0">
                <a:solidFill>
                  <a:srgbClr val="494949"/>
                </a:solidFill>
              </a:rPr>
              <a:t>è un microfinanziamento </a:t>
            </a:r>
            <a:r>
              <a:rPr lang="en-US" sz="2200" dirty="0">
                <a:solidFill>
                  <a:srgbClr val="494949"/>
                </a:solidFill>
              </a:rPr>
              <a:t>destinato a singoli individui o giovani aziende per testare nuove tecnologie o concetti, essenzialmente un fondo per la verifica della fattibilità. L'importo è di circa</a:t>
            </a:r>
            <a:r>
              <a:rPr lang="en-US" sz="2200" b="1" dirty="0">
                <a:solidFill>
                  <a:srgbClr val="494949"/>
                </a:solidFill>
              </a:rPr>
              <a:t> 10.000 euro (1,5 milioni di corone islandesi), </a:t>
            </a:r>
            <a:r>
              <a:rPr lang="en-US" sz="2200" dirty="0">
                <a:solidFill>
                  <a:srgbClr val="494949"/>
                </a:solidFill>
              </a:rPr>
              <a:t>per un massimo di cinque mesi. Fonte </a:t>
            </a:r>
            <a:r>
              <a:rPr lang="en-US" sz="2200" dirty="0">
                <a:solidFill>
                  <a:srgbClr val="494949"/>
                </a:solidFill>
                <a:hlinkClick r:id="rId4">
                  <a:extLst>
                    <a:ext uri="{A12FA001-AC4F-418D-AE19-62706E023703}">
                      <ahyp:hlinkClr xmlns:ahyp="http://schemas.microsoft.com/office/drawing/2018/hyperlinkcolor" val="tx"/>
                    </a:ext>
                  </a:extLst>
                </a:hlinkClick>
              </a:rPr>
              <a:t>Small Business Act</a:t>
            </a:r>
            <a:endParaRPr lang="en-US" sz="2200" dirty="0">
              <a:solidFill>
                <a:srgbClr val="494949"/>
              </a:solidFill>
            </a:endParaRPr>
          </a:p>
          <a:p>
            <a:pPr marL="342900" indent="-342900">
              <a:spcAft>
                <a:spcPts val="600"/>
              </a:spcAft>
              <a:buFont typeface="Wingdings" panose="05000000000000000000" pitchFamily="2" charset="2"/>
              <a:buChar char="Ø"/>
            </a:pPr>
            <a:r>
              <a:rPr lang="en-US" sz="2200" b="1" dirty="0">
                <a:solidFill>
                  <a:srgbClr val="494949"/>
                </a:solidFill>
              </a:rPr>
              <a:t>Ideale per: </a:t>
            </a:r>
            <a:r>
              <a:rPr lang="en-US" sz="2200" dirty="0">
                <a:solidFill>
                  <a:srgbClr val="494949"/>
                </a:solidFill>
              </a:rPr>
              <a:t>sperimentare una </a:t>
            </a:r>
            <a:r>
              <a:rPr lang="en-US" sz="2200" b="1" dirty="0">
                <a:solidFill>
                  <a:srgbClr val="494949"/>
                </a:solidFill>
              </a:rPr>
              <a:t>piccola cabina per ospiti fuori rete </a:t>
            </a:r>
            <a:r>
              <a:rPr lang="en-US" sz="2200" dirty="0">
                <a:solidFill>
                  <a:srgbClr val="494949"/>
                </a:solidFill>
              </a:rPr>
              <a:t>con servizi igienici a compostaggio o </a:t>
            </a:r>
            <a:r>
              <a:rPr lang="en-IE" sz="2200" dirty="0">
                <a:solidFill>
                  <a:srgbClr val="494949"/>
                </a:solidFill>
              </a:rPr>
              <a:t>testare </a:t>
            </a:r>
            <a:r>
              <a:rPr lang="en-IE" sz="2200" b="1" dirty="0">
                <a:solidFill>
                  <a:srgbClr val="494949"/>
                </a:solidFill>
              </a:rPr>
              <a:t>un'app digitale interpretativa </a:t>
            </a:r>
            <a:r>
              <a:rPr lang="en-IE" sz="2200" dirty="0">
                <a:solidFill>
                  <a:srgbClr val="494949"/>
                </a:solidFill>
              </a:rPr>
              <a:t>per percorsi naturalistici</a:t>
            </a:r>
          </a:p>
          <a:p>
            <a:pPr marL="0" indent="0">
              <a:spcAft>
                <a:spcPts val="600"/>
              </a:spcAft>
            </a:pPr>
            <a:r>
              <a:rPr lang="en-US" sz="2200" dirty="0">
                <a:solidFill>
                  <a:srgbClr val="494949"/>
                </a:solidFill>
              </a:rPr>
              <a:t>Le informazioni sono spesso disponibili sulla pagina dedicata alle sovvenzioni di avviamento </a:t>
            </a:r>
            <a:r>
              <a:rPr lang="en-US" sz="2200" dirty="0" err="1">
                <a:solidFill>
                  <a:srgbClr val="494949"/>
                </a:solidFill>
              </a:rPr>
              <a:t>di Rannís</a:t>
            </a:r>
            <a:r>
              <a:rPr lang="en-US" sz="2200" dirty="0">
                <a:solidFill>
                  <a:srgbClr val="494949"/>
                </a:solidFill>
              </a:rPr>
              <a:t>; cercare "</a:t>
            </a:r>
            <a:r>
              <a:rPr lang="en-US" sz="2200" dirty="0" err="1">
                <a:solidFill>
                  <a:srgbClr val="494949"/>
                </a:solidFill>
              </a:rPr>
              <a:t>Fræ</a:t>
            </a:r>
            <a:r>
              <a:rPr lang="en-US" sz="2200" dirty="0">
                <a:solidFill>
                  <a:srgbClr val="494949"/>
                </a:solidFill>
              </a:rPr>
              <a:t>" o "Seed Grant </a:t>
            </a:r>
            <a:r>
              <a:rPr lang="en-US" sz="2200" dirty="0" err="1">
                <a:solidFill>
                  <a:srgbClr val="494949"/>
                </a:solidFill>
              </a:rPr>
              <a:t>Rannís</a:t>
            </a:r>
            <a:r>
              <a:rPr lang="en-US" sz="2200" dirty="0">
                <a:solidFill>
                  <a:srgbClr val="494949"/>
                </a:solidFill>
              </a:rPr>
              <a:t>"</a:t>
            </a:r>
            <a:r>
              <a:rPr lang="en-US" sz="2200" b="1" dirty="0">
                <a:solidFill>
                  <a:srgbClr val="494949"/>
                </a:solidFill>
              </a:rPr>
              <a:t>. </a:t>
            </a:r>
            <a:r>
              <a:rPr lang="en-US" sz="2200" dirty="0">
                <a:solidFill>
                  <a:srgbClr val="494949"/>
                </a:solidFill>
              </a:rPr>
              <a:t>Oppure provare le </a:t>
            </a:r>
            <a:r>
              <a:rPr lang="en-US" sz="2200" b="1" dirty="0">
                <a:solidFill>
                  <a:srgbClr val="494949"/>
                </a:solidFill>
              </a:rPr>
              <a:t>sovvenzioni </a:t>
            </a:r>
            <a:r>
              <a:rPr lang="en-IE" sz="2200" dirty="0" err="1">
                <a:solidFill>
                  <a:srgbClr val="494949"/>
                </a:solidFill>
              </a:rPr>
              <a:t>Ranní </a:t>
            </a:r>
            <a:r>
              <a:rPr lang="en-US" sz="2200" b="1" dirty="0">
                <a:solidFill>
                  <a:srgbClr val="494949"/>
                </a:solidFill>
              </a:rPr>
              <a:t>Circular Economy / Green Pilot, </a:t>
            </a:r>
            <a:r>
              <a:rPr lang="en-US" sz="2200" dirty="0">
                <a:solidFill>
                  <a:srgbClr val="494949"/>
                </a:solidFill>
              </a:rPr>
              <a:t>che a volte sono destinate al turismo (ad esempio, ospitalità senza plastica). Dipende dal bando, ma sono simili alle sovvenzioni per l'innovazione (fino a 300.000 euro). </a:t>
            </a:r>
          </a:p>
        </p:txBody>
      </p:sp>
      <p:sp>
        <p:nvSpPr>
          <p:cNvPr id="33" name="Freeform 28">
            <a:extLst>
              <a:ext uri="{FF2B5EF4-FFF2-40B4-BE49-F238E27FC236}">
                <a16:creationId xmlns:a16="http://schemas.microsoft.com/office/drawing/2014/main" id="{E304D5A6-F442-6974-AF73-23075A9201EB}"/>
              </a:ext>
            </a:extLst>
          </p:cNvPr>
          <p:cNvSpPr/>
          <p:nvPr/>
        </p:nvSpPr>
        <p:spPr>
          <a:xfrm>
            <a:off x="-15513" y="109727"/>
            <a:ext cx="8550967" cy="110346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F59620E-B899-BBE1-D971-F81656D151B6}"/>
              </a:ext>
            </a:extLst>
          </p:cNvPr>
          <p:cNvSpPr txBox="1">
            <a:spLocks/>
          </p:cNvSpPr>
          <p:nvPr/>
        </p:nvSpPr>
        <p:spPr>
          <a:xfrm>
            <a:off x="1243725" y="277882"/>
            <a:ext cx="839381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IE" sz="3200" b="1" dirty="0"/>
              <a:t>Micro sovvenzione governativa</a:t>
            </a:r>
          </a:p>
          <a:p>
            <a:pPr>
              <a:spcBef>
                <a:spcPts val="0"/>
              </a:spcBef>
              <a:spcAft>
                <a:spcPts val="600"/>
              </a:spcAft>
            </a:pPr>
            <a:r>
              <a:rPr lang="en-IE" sz="3200" dirty="0"/>
              <a:t>Sovvenzione iniziale "Fræ" (</a:t>
            </a:r>
            <a:r>
              <a:rPr lang="en-IE" sz="3200" dirty="0" err="1"/>
              <a:t>Rannís </a:t>
            </a:r>
            <a:r>
              <a:rPr lang="en-IE" sz="3200" dirty="0"/>
              <a:t>tramite TDF)</a:t>
            </a:r>
            <a:endParaRPr lang="en-US" sz="2800" dirty="0"/>
          </a:p>
        </p:txBody>
      </p:sp>
      <p:cxnSp>
        <p:nvCxnSpPr>
          <p:cNvPr id="16" name="Straight Connector 15">
            <a:extLst>
              <a:ext uri="{FF2B5EF4-FFF2-40B4-BE49-F238E27FC236}">
                <a16:creationId xmlns:a16="http://schemas.microsoft.com/office/drawing/2014/main" id="{20A66DDF-3403-4950-8C5C-E1276C5FD3CE}"/>
              </a:ext>
            </a:extLst>
          </p:cNvPr>
          <p:cNvCxnSpPr>
            <a:cxnSpLocks/>
          </p:cNvCxnSpPr>
          <p:nvPr/>
        </p:nvCxnSpPr>
        <p:spPr>
          <a:xfrm>
            <a:off x="816119" y="4029075"/>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4" name="Graphic 3" descr="Target with solid fill">
            <a:extLst>
              <a:ext uri="{FF2B5EF4-FFF2-40B4-BE49-F238E27FC236}">
                <a16:creationId xmlns:a16="http://schemas.microsoft.com/office/drawing/2014/main" id="{3DE54E9A-D033-1B8A-C6BC-B6D7C303A5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08288" y="1394351"/>
            <a:ext cx="633914" cy="633914"/>
          </a:xfrm>
          <a:prstGeom prst="rect">
            <a:avLst/>
          </a:prstGeom>
        </p:spPr>
      </p:pic>
      <p:grpSp>
        <p:nvGrpSpPr>
          <p:cNvPr id="5" name="Group 4">
            <a:extLst>
              <a:ext uri="{FF2B5EF4-FFF2-40B4-BE49-F238E27FC236}">
                <a16:creationId xmlns:a16="http://schemas.microsoft.com/office/drawing/2014/main" id="{700B762F-392E-6944-4462-843A66960448}"/>
              </a:ext>
            </a:extLst>
          </p:cNvPr>
          <p:cNvGrpSpPr/>
          <p:nvPr/>
        </p:nvGrpSpPr>
        <p:grpSpPr>
          <a:xfrm>
            <a:off x="195829" y="85433"/>
            <a:ext cx="1047896" cy="1049846"/>
            <a:chOff x="1016000" y="1137920"/>
            <a:chExt cx="1016000" cy="1016000"/>
          </a:xfrm>
        </p:grpSpPr>
        <p:sp>
          <p:nvSpPr>
            <p:cNvPr id="8" name="Oval 7">
              <a:extLst>
                <a:ext uri="{FF2B5EF4-FFF2-40B4-BE49-F238E27FC236}">
                  <a16:creationId xmlns:a16="http://schemas.microsoft.com/office/drawing/2014/main" id="{A61186EF-4AA7-325C-3946-CE98699B023F}"/>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58ED56B2-1ABE-C2EA-E0EF-D661B3DC9FC1}"/>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6</a:t>
              </a:r>
            </a:p>
          </p:txBody>
        </p:sp>
      </p:grpSp>
      <p:cxnSp>
        <p:nvCxnSpPr>
          <p:cNvPr id="11" name="Straight Connector 10">
            <a:extLst>
              <a:ext uri="{FF2B5EF4-FFF2-40B4-BE49-F238E27FC236}">
                <a16:creationId xmlns:a16="http://schemas.microsoft.com/office/drawing/2014/main" id="{43AC0965-1AE1-0A8D-A53A-F6FA11206460}"/>
              </a:ext>
            </a:extLst>
          </p:cNvPr>
          <p:cNvCxnSpPr>
            <a:cxnSpLocks/>
          </p:cNvCxnSpPr>
          <p:nvPr/>
        </p:nvCxnSpPr>
        <p:spPr>
          <a:xfrm>
            <a:off x="810495" y="1123333"/>
            <a:ext cx="5624" cy="290574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99C040D-8FEB-32A9-55C0-4A05278E3F18}"/>
              </a:ext>
            </a:extLst>
          </p:cNvPr>
          <p:cNvPicPr>
            <a:picLocks noChangeAspect="1"/>
          </p:cNvPicPr>
          <p:nvPr/>
        </p:nvPicPr>
        <p:blipFill>
          <a:blip r:embed="rId7"/>
          <a:stretch>
            <a:fillRect/>
          </a:stretch>
        </p:blipFill>
        <p:spPr>
          <a:xfrm>
            <a:off x="8568199" y="310315"/>
            <a:ext cx="3172683" cy="702287"/>
          </a:xfrm>
          <a:prstGeom prst="rect">
            <a:avLst/>
          </a:prstGeom>
        </p:spPr>
      </p:pic>
    </p:spTree>
    <p:extLst>
      <p:ext uri="{BB962C8B-B14F-4D97-AF65-F5344CB8AC3E}">
        <p14:creationId xmlns:p14="http://schemas.microsoft.com/office/powerpoint/2010/main" val="650913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F1303-7770-851F-A00C-CF762EFE192A}"/>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D7C2D8A4-78D8-1D31-C4DE-0F230E6ECD3F}"/>
              </a:ext>
            </a:extLst>
          </p:cNvPr>
          <p:cNvSpPr/>
          <p:nvPr/>
        </p:nvSpPr>
        <p:spPr>
          <a:xfrm>
            <a:off x="1243725" y="1314193"/>
            <a:ext cx="10029647" cy="5265923"/>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E42D9374-EBD2-7A98-4F19-22CAFC4039CC}"/>
              </a:ext>
            </a:extLst>
          </p:cNvPr>
          <p:cNvSpPr txBox="1">
            <a:spLocks/>
          </p:cNvSpPr>
          <p:nvPr/>
        </p:nvSpPr>
        <p:spPr>
          <a:xfrm>
            <a:off x="1635366" y="1507719"/>
            <a:ext cx="9518409"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b="1" dirty="0">
                <a:solidFill>
                  <a:srgbClr val="E96751"/>
                </a:solidFill>
              </a:rPr>
              <a:t>Obiettivo</a:t>
            </a:r>
          </a:p>
          <a:p>
            <a:pPr marL="0" indent="0">
              <a:spcAft>
                <a:spcPts val="600"/>
              </a:spcAft>
            </a:pPr>
            <a:r>
              <a:rPr lang="en-US" sz="2200" dirty="0">
                <a:solidFill>
                  <a:srgbClr val="494949"/>
                </a:solidFill>
              </a:rPr>
              <a:t>Le principali </a:t>
            </a:r>
            <a:r>
              <a:rPr lang="en-US" sz="2200" b="1" dirty="0">
                <a:solidFill>
                  <a:srgbClr val="494949"/>
                </a:solidFill>
                <a:hlinkClick r:id="rId3">
                  <a:extLst>
                    <a:ext uri="{A12FA001-AC4F-418D-AE19-62706E023703}">
                      <ahyp:hlinkClr xmlns:ahyp="http://schemas.microsoft.com/office/drawing/2018/hyperlinkcolor" val="tx"/>
                    </a:ext>
                  </a:extLst>
                </a:hlinkClick>
              </a:rPr>
              <a:t>banche commerciali </a:t>
            </a:r>
            <a:r>
              <a:rPr lang="en-US" sz="2200" dirty="0">
                <a:solidFill>
                  <a:srgbClr val="494949"/>
                </a:solidFill>
              </a:rPr>
              <a:t>islandesi (</a:t>
            </a:r>
            <a:r>
              <a:rPr lang="en-US" sz="2200" dirty="0" err="1">
                <a:solidFill>
                  <a:srgbClr val="494949"/>
                </a:solidFill>
                <a:hlinkClick r:id="rId4">
                  <a:extLst>
                    <a:ext uri="{A12FA001-AC4F-418D-AE19-62706E023703}">
                      <ahyp:hlinkClr xmlns:ahyp="http://schemas.microsoft.com/office/drawing/2018/hyperlinkcolor" val="tx"/>
                    </a:ext>
                  </a:extLst>
                </a:hlinkClick>
              </a:rPr>
              <a:t>Landsbankinn</a:t>
            </a:r>
            <a:r>
              <a:rPr lang="en-US" sz="2200" dirty="0">
                <a:solidFill>
                  <a:srgbClr val="494949"/>
                </a:solidFill>
              </a:rPr>
              <a:t>, </a:t>
            </a:r>
            <a:r>
              <a:rPr lang="en-US" sz="2200" dirty="0">
                <a:solidFill>
                  <a:srgbClr val="494949"/>
                </a:solidFill>
                <a:hlinkClick r:id="rId5">
                  <a:extLst>
                    <a:ext uri="{A12FA001-AC4F-418D-AE19-62706E023703}">
                      <ahyp:hlinkClr xmlns:ahyp="http://schemas.microsoft.com/office/drawing/2018/hyperlinkcolor" val="tx"/>
                    </a:ext>
                  </a:extLst>
                </a:hlinkClick>
              </a:rPr>
              <a:t>Arion</a:t>
            </a:r>
            <a:r>
              <a:rPr lang="en-US" sz="2200" dirty="0">
                <a:solidFill>
                  <a:srgbClr val="494949"/>
                </a:solidFill>
              </a:rPr>
              <a:t>, </a:t>
            </a:r>
            <a:r>
              <a:rPr lang="en-US" sz="2200" dirty="0" err="1">
                <a:solidFill>
                  <a:srgbClr val="494949"/>
                </a:solidFill>
                <a:hlinkClick r:id="rId6">
                  <a:extLst>
                    <a:ext uri="{A12FA001-AC4F-418D-AE19-62706E023703}">
                      <ahyp:hlinkClr xmlns:ahyp="http://schemas.microsoft.com/office/drawing/2018/hyperlinkcolor" val="tx"/>
                    </a:ext>
                  </a:extLst>
                </a:hlinkClick>
              </a:rPr>
              <a:t>Íslandsbanki</a:t>
            </a:r>
            <a:r>
              <a:rPr lang="en-US" sz="2200" dirty="0">
                <a:solidFill>
                  <a:srgbClr val="494949"/>
                </a:solidFill>
              </a:rPr>
              <a:t>) sono state molto attive nel finanziare iniziative turistiche durante il boom del settore. Forniscono principalmente </a:t>
            </a:r>
            <a:r>
              <a:rPr lang="en-US" sz="2200" b="1" dirty="0">
                <a:solidFill>
                  <a:srgbClr val="494949"/>
                </a:solidFill>
              </a:rPr>
              <a:t>prestiti commerciali</a:t>
            </a:r>
            <a:r>
              <a:rPr lang="en-US" sz="2200" dirty="0">
                <a:solidFill>
                  <a:srgbClr val="494949"/>
                </a:solidFill>
              </a:rPr>
              <a:t>, servizi di consulenza e prodotti finanziari su misura per i settori del turismo e dello sviluppo rurale.</a:t>
            </a:r>
          </a:p>
          <a:p>
            <a:pPr marL="342900" indent="-342900">
              <a:spcBef>
                <a:spcPts val="0"/>
              </a:spcBef>
              <a:buFont typeface="Wingdings" panose="05000000000000000000" pitchFamily="2" charset="2"/>
              <a:buChar char="v"/>
            </a:pPr>
            <a:r>
              <a:rPr lang="en-IE" sz="2200" b="1" dirty="0">
                <a:solidFill>
                  <a:srgbClr val="494949"/>
                </a:solidFill>
              </a:rPr>
              <a:t>Landsbankinn: </a:t>
            </a:r>
            <a:r>
              <a:rPr lang="en-US" sz="2200" dirty="0">
                <a:solidFill>
                  <a:srgbClr val="494949"/>
                </a:solidFill>
              </a:rPr>
              <a:t>si concentra sulle PMI rurali e turistiche, offre prestiti di investimento a lungo termine per baite, terreni e infrastrutture.</a:t>
            </a:r>
          </a:p>
          <a:p>
            <a:pPr marL="342900" indent="-342900">
              <a:spcBef>
                <a:spcPts val="0"/>
              </a:spcBef>
              <a:buFont typeface="Wingdings" panose="05000000000000000000" pitchFamily="2" charset="2"/>
              <a:buChar char="v"/>
            </a:pPr>
            <a:r>
              <a:rPr lang="en-IE" sz="2200" b="1" dirty="0">
                <a:solidFill>
                  <a:srgbClr val="494949"/>
                </a:solidFill>
              </a:rPr>
              <a:t>Arion Bank: </a:t>
            </a:r>
            <a:r>
              <a:rPr lang="en-US" sz="2200" dirty="0">
                <a:solidFill>
                  <a:srgbClr val="494949"/>
                </a:solidFill>
              </a:rPr>
              <a:t>dispone di un team dedicato ai prestiti nel settore turistico; è coinvolta nel finanziamento di progetti per siti di glamping ed eco-hotel.</a:t>
            </a:r>
          </a:p>
          <a:p>
            <a:pPr marL="342900" indent="-342900">
              <a:spcBef>
                <a:spcPts val="0"/>
              </a:spcBef>
              <a:buFont typeface="Wingdings" panose="05000000000000000000" pitchFamily="2" charset="2"/>
              <a:buChar char="v"/>
            </a:pPr>
            <a:r>
              <a:rPr lang="en-IE" sz="2200" b="1" dirty="0" err="1">
                <a:solidFill>
                  <a:srgbClr val="494949"/>
                </a:solidFill>
              </a:rPr>
              <a:t>Íslandsbanki</a:t>
            </a:r>
            <a:r>
              <a:rPr lang="en-IE" sz="2200" b="1" dirty="0">
                <a:solidFill>
                  <a:srgbClr val="494949"/>
                </a:solidFill>
              </a:rPr>
              <a:t>: </a:t>
            </a:r>
            <a:r>
              <a:rPr lang="en-US" sz="2200" dirty="0">
                <a:solidFill>
                  <a:srgbClr val="494949"/>
                </a:solidFill>
              </a:rPr>
              <a:t>forte nei prestiti verdi e negli investimenti turistici in linea con i criteri ESG (ambientali, sociali e di governance).</a:t>
            </a:r>
          </a:p>
          <a:p>
            <a:pPr marL="0" indent="0">
              <a:spcAft>
                <a:spcPts val="600"/>
              </a:spcAft>
            </a:pPr>
            <a:r>
              <a:rPr lang="en-US" sz="2200" dirty="0">
                <a:solidFill>
                  <a:srgbClr val="494949"/>
                </a:solidFill>
              </a:rPr>
              <a:t>Richiedono proiezioni solide, ma se possiedi già terreni o immobili, potresti usarli come garanzia per un prestito per sviluppare baite. I tassi di interesse in Islanda possono essere elevati, quindi prendi in considerazione anche</a:t>
            </a:r>
            <a:r>
              <a:rPr lang="en-US" sz="2200" b="1" dirty="0">
                <a:solidFill>
                  <a:srgbClr val="494949"/>
                </a:solidFill>
              </a:rPr>
              <a:t> contratti di leasing </a:t>
            </a:r>
            <a:r>
              <a:rPr lang="en-US" sz="2200" dirty="0">
                <a:solidFill>
                  <a:srgbClr val="494949"/>
                </a:solidFill>
              </a:rPr>
              <a:t>(alcune aziende possono affittarti strutture o attrezzature per il glamping).</a:t>
            </a:r>
          </a:p>
          <a:p>
            <a:pPr marL="342900" indent="-342900">
              <a:spcAft>
                <a:spcPts val="600"/>
              </a:spcAft>
              <a:buFont typeface="Wingdings" panose="05000000000000000000" pitchFamily="2" charset="2"/>
              <a:buChar char="v"/>
            </a:pPr>
            <a:endParaRPr lang="en-US" sz="2200" dirty="0">
              <a:solidFill>
                <a:srgbClr val="494949"/>
              </a:solidFill>
            </a:endParaRPr>
          </a:p>
        </p:txBody>
      </p:sp>
      <p:sp>
        <p:nvSpPr>
          <p:cNvPr id="33" name="Freeform 28">
            <a:extLst>
              <a:ext uri="{FF2B5EF4-FFF2-40B4-BE49-F238E27FC236}">
                <a16:creationId xmlns:a16="http://schemas.microsoft.com/office/drawing/2014/main" id="{13F106DA-47CB-45B6-04BF-0615F2F47DC1}"/>
              </a:ext>
            </a:extLst>
          </p:cNvPr>
          <p:cNvSpPr/>
          <p:nvPr/>
        </p:nvSpPr>
        <p:spPr>
          <a:xfrm>
            <a:off x="-15513" y="109727"/>
            <a:ext cx="9054738" cy="110346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7DBA265-3D72-E0EC-A2B8-FB681DF5B7CB}"/>
              </a:ext>
            </a:extLst>
          </p:cNvPr>
          <p:cNvSpPr txBox="1">
            <a:spLocks/>
          </p:cNvSpPr>
          <p:nvPr/>
        </p:nvSpPr>
        <p:spPr>
          <a:xfrm>
            <a:off x="1243725" y="277882"/>
            <a:ext cx="839381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IE" sz="3200" b="1" dirty="0"/>
              <a:t>Banche commerciali</a:t>
            </a:r>
          </a:p>
          <a:p>
            <a:pPr>
              <a:spcBef>
                <a:spcPts val="0"/>
              </a:spcBef>
              <a:spcAft>
                <a:spcPts val="600"/>
              </a:spcAft>
            </a:pPr>
            <a:r>
              <a:rPr lang="en-IE" sz="3200" dirty="0"/>
              <a:t>Landsbankinn, Arion Bank e </a:t>
            </a:r>
            <a:r>
              <a:rPr lang="en-IE" sz="3200" dirty="0" err="1"/>
              <a:t>Íslandsbanki</a:t>
            </a:r>
            <a:endParaRPr lang="en-US" sz="2800" dirty="0"/>
          </a:p>
        </p:txBody>
      </p:sp>
      <p:cxnSp>
        <p:nvCxnSpPr>
          <p:cNvPr id="16" name="Straight Connector 15">
            <a:extLst>
              <a:ext uri="{FF2B5EF4-FFF2-40B4-BE49-F238E27FC236}">
                <a16:creationId xmlns:a16="http://schemas.microsoft.com/office/drawing/2014/main" id="{CE921953-D369-4E51-D8A3-9DA96EDE3024}"/>
              </a:ext>
            </a:extLst>
          </p:cNvPr>
          <p:cNvCxnSpPr>
            <a:cxnSpLocks/>
          </p:cNvCxnSpPr>
          <p:nvPr/>
        </p:nvCxnSpPr>
        <p:spPr>
          <a:xfrm>
            <a:off x="816119" y="4029075"/>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4" name="Graphic 3" descr="Target with solid fill">
            <a:extLst>
              <a:ext uri="{FF2B5EF4-FFF2-40B4-BE49-F238E27FC236}">
                <a16:creationId xmlns:a16="http://schemas.microsoft.com/office/drawing/2014/main" id="{3E86FF00-97EC-02A2-C382-56719F8836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08288" y="1394351"/>
            <a:ext cx="633914" cy="633914"/>
          </a:xfrm>
          <a:prstGeom prst="rect">
            <a:avLst/>
          </a:prstGeom>
        </p:spPr>
      </p:pic>
      <p:grpSp>
        <p:nvGrpSpPr>
          <p:cNvPr id="5" name="Group 4">
            <a:extLst>
              <a:ext uri="{FF2B5EF4-FFF2-40B4-BE49-F238E27FC236}">
                <a16:creationId xmlns:a16="http://schemas.microsoft.com/office/drawing/2014/main" id="{83D62F6A-EF6F-2698-4AF5-F263E85B569A}"/>
              </a:ext>
            </a:extLst>
          </p:cNvPr>
          <p:cNvGrpSpPr/>
          <p:nvPr/>
        </p:nvGrpSpPr>
        <p:grpSpPr>
          <a:xfrm>
            <a:off x="195829" y="85433"/>
            <a:ext cx="1047896" cy="1049846"/>
            <a:chOff x="1016000" y="1137920"/>
            <a:chExt cx="1016000" cy="1016000"/>
          </a:xfrm>
        </p:grpSpPr>
        <p:sp>
          <p:nvSpPr>
            <p:cNvPr id="8" name="Oval 7">
              <a:extLst>
                <a:ext uri="{FF2B5EF4-FFF2-40B4-BE49-F238E27FC236}">
                  <a16:creationId xmlns:a16="http://schemas.microsoft.com/office/drawing/2014/main" id="{D6C8903C-5652-3BF8-ED67-D7B968CA3AFC}"/>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1F79EBB9-C4ED-3E0D-2F98-E296D2B7D3F9}"/>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7</a:t>
              </a:r>
            </a:p>
          </p:txBody>
        </p:sp>
      </p:grpSp>
      <p:cxnSp>
        <p:nvCxnSpPr>
          <p:cNvPr id="11" name="Straight Connector 10">
            <a:extLst>
              <a:ext uri="{FF2B5EF4-FFF2-40B4-BE49-F238E27FC236}">
                <a16:creationId xmlns:a16="http://schemas.microsoft.com/office/drawing/2014/main" id="{AD1C82EE-440B-0915-7C63-907BC5D9666C}"/>
              </a:ext>
            </a:extLst>
          </p:cNvPr>
          <p:cNvCxnSpPr>
            <a:cxnSpLocks/>
          </p:cNvCxnSpPr>
          <p:nvPr/>
        </p:nvCxnSpPr>
        <p:spPr>
          <a:xfrm>
            <a:off x="810495" y="1123333"/>
            <a:ext cx="5624" cy="290574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225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000649" y="1028466"/>
            <a:ext cx="4561589" cy="689519"/>
          </a:xfrm>
        </p:spPr>
        <p:txBody>
          <a:bodyPr anchor="t"/>
          <a:lstStyle/>
          <a:p>
            <a:pPr>
              <a:lnSpc>
                <a:spcPts val="2240"/>
              </a:lnSpc>
            </a:pPr>
            <a:r>
              <a:rPr lang="en-US" sz="2800" b="1" kern="1200" dirty="0">
                <a:solidFill>
                  <a:srgbClr val="EC7C69"/>
                </a:solidFill>
                <a:latin typeface="+mn-lt"/>
                <a:ea typeface="+mn-ea"/>
                <a:cs typeface="+mn-cs"/>
              </a:rPr>
              <a:t>Opportunità di finanziamento specifiche per paese</a:t>
            </a: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29762" y="1210368"/>
            <a:ext cx="5636567" cy="4246763"/>
          </a:xfrm>
        </p:spPr>
        <p:txBody>
          <a:bodyPr/>
          <a:lstStyle/>
          <a:p>
            <a:pPr marL="0" indent="0"/>
            <a:r>
              <a:rPr lang="en-US" sz="2300" dirty="0"/>
              <a:t>Trova i fondi adatti alle tue esigenze – Opzioni di finanziamento e finanziamento. </a:t>
            </a:r>
            <a:r>
              <a:rPr lang="en-US" sz="2300" b="0" dirty="0"/>
              <a:t>La seconda parte del modulo esplora le opportunità di finanziamento su misura per le strutture ricettive turistiche alternative in Irlanda, Slovenia, Islanda, Italia e Paesi Bassi. Questa sezione si concentra sull'Islanda. Imparate a identificare, confrontare e valutare i flussi di finanziamento più adatti al vostro modello di business e ai vostri obiettivi. L'attenzione è rivolta all'allineamento con priorità chiave quali la rigenerazione, la crescita a basse emissioni di carbonio e il valore della comunità. Al termine, sarete in grado di valutare l'idoneità, orientarvi tra i programmi nazionali e dell'UE e scegliere i percorsi di finanziamento giusti per il successo del turismo sostenibile.</a:t>
            </a:r>
          </a:p>
          <a:p>
            <a:pPr marL="0" indent="0">
              <a:lnSpc>
                <a:spcPts val="2180"/>
              </a:lnSpc>
            </a:pPr>
            <a:endParaRPr lang="en-US" sz="23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6924675" y="1815730"/>
            <a:ext cx="5082159" cy="570200"/>
          </a:xfrm>
        </p:spPr>
        <p:txBody>
          <a:bodyPr anchor="t"/>
          <a:lstStyle/>
          <a:p>
            <a:pPr marL="342900" indent="-342900">
              <a:buFont typeface="Arial" panose="020B0604020202020204" pitchFamily="34" charset="0"/>
              <a:buChar char="•"/>
            </a:pPr>
            <a:r>
              <a:rPr lang="en-US" sz="2000" dirty="0">
                <a:solidFill>
                  <a:srgbClr val="494949"/>
                </a:solidFill>
              </a:rPr>
              <a:t>Identifica </a:t>
            </a:r>
            <a:r>
              <a:rPr lang="en-US" sz="2000" b="1" dirty="0">
                <a:solidFill>
                  <a:srgbClr val="494949"/>
                </a:solidFill>
              </a:rPr>
              <a:t>le principali opportunità di finanziamento </a:t>
            </a:r>
            <a:r>
              <a:rPr lang="en-US" sz="2000" dirty="0">
                <a:solidFill>
                  <a:srgbClr val="494949"/>
                </a:solidFill>
              </a:rPr>
              <a:t>in Islanda</a:t>
            </a:r>
            <a:r>
              <a:rPr lang="en-US" sz="2000" b="1" dirty="0">
                <a:solidFill>
                  <a:srgbClr val="494949"/>
                </a:solidFill>
              </a:rPr>
              <a:t>, </a:t>
            </a:r>
            <a:r>
              <a:rPr lang="en-US" sz="2000" dirty="0">
                <a:solidFill>
                  <a:srgbClr val="494949"/>
                </a:solidFill>
              </a:rPr>
              <a:t>tra cui il Fondo per la protezione dei siti turistici, i fondi regionali, i prestiti rurali e le sovvenzioni NATA.</a:t>
            </a:r>
          </a:p>
          <a:p>
            <a:pPr marL="342900" indent="-342900">
              <a:buFont typeface="Arial" panose="020B0604020202020204" pitchFamily="34" charset="0"/>
              <a:buChar char="•"/>
            </a:pPr>
            <a:r>
              <a:rPr lang="en-US" sz="2000" dirty="0">
                <a:solidFill>
                  <a:srgbClr val="494949"/>
                </a:solidFill>
              </a:rPr>
              <a:t>Comprendere il </a:t>
            </a:r>
            <a:r>
              <a:rPr lang="en-US" sz="2000" b="1" dirty="0">
                <a:solidFill>
                  <a:srgbClr val="494949"/>
                </a:solidFill>
              </a:rPr>
              <a:t>ruolo dei finanziamenti per le infrastrutture e l'ambiente </a:t>
            </a:r>
            <a:r>
              <a:rPr lang="en-US" sz="2000" dirty="0">
                <a:solidFill>
                  <a:srgbClr val="494949"/>
                </a:solidFill>
              </a:rPr>
              <a:t>nei progetti Epic Stays.</a:t>
            </a:r>
          </a:p>
          <a:p>
            <a:pPr marL="342900" indent="-342900">
              <a:buFont typeface="Arial" panose="020B0604020202020204" pitchFamily="34" charset="0"/>
              <a:buChar char="•"/>
            </a:pPr>
            <a:r>
              <a:rPr lang="en-US" sz="2000" dirty="0">
                <a:solidFill>
                  <a:srgbClr val="494949"/>
                </a:solidFill>
              </a:rPr>
              <a:t>Riconoscere come le garanzie sui prestiti verdi sostenute dai paesi nordici e dall'UE supportano le soluzioni geotermiche, di eco-costruzione e off-grid.</a:t>
            </a:r>
          </a:p>
          <a:p>
            <a:pPr marL="342900" indent="-342900">
              <a:buFont typeface="Arial" panose="020B0604020202020204" pitchFamily="34" charset="0"/>
              <a:buChar char="•"/>
            </a:pPr>
            <a:r>
              <a:rPr lang="en-US" sz="2000" dirty="0">
                <a:solidFill>
                  <a:srgbClr val="494949"/>
                </a:solidFill>
              </a:rPr>
              <a:t>Valutare come </a:t>
            </a:r>
            <a:r>
              <a:rPr lang="en-US" sz="2000" b="1" dirty="0">
                <a:solidFill>
                  <a:srgbClr val="494949"/>
                </a:solidFill>
              </a:rPr>
              <a:t>allineare i progetti alle priorità dell'Islanda: </a:t>
            </a:r>
            <a:r>
              <a:rPr lang="en-US" sz="2000" dirty="0">
                <a:solidFill>
                  <a:srgbClr val="494949"/>
                </a:solidFill>
              </a:rPr>
              <a:t>protezione della natura, dispersione del turismo e sensibilità ecologica.</a:t>
            </a:r>
          </a:p>
          <a:p>
            <a:pPr marL="342900" indent="-342900">
              <a:buFont typeface="Arial" panose="020B0604020202020204" pitchFamily="34" charset="0"/>
              <a:buChar char="•"/>
            </a:pPr>
            <a:r>
              <a:rPr lang="en-US" sz="2000" dirty="0">
                <a:solidFill>
                  <a:srgbClr val="494949"/>
                </a:solidFill>
              </a:rPr>
              <a:t>Dimostrare </a:t>
            </a:r>
            <a:r>
              <a:rPr lang="en-US" sz="2000" b="1" dirty="0">
                <a:solidFill>
                  <a:srgbClr val="494949"/>
                </a:solidFill>
              </a:rPr>
              <a:t>strategie per ridurre l'impatto </a:t>
            </a:r>
            <a:r>
              <a:rPr lang="en-US" sz="2000" dirty="0">
                <a:solidFill>
                  <a:srgbClr val="494949"/>
                </a:solidFill>
              </a:rPr>
              <a:t>sui siti naturali.</a:t>
            </a:r>
          </a:p>
          <a:p>
            <a:pPr marL="342900" indent="-342900">
              <a:buFont typeface="Arial" panose="020B0604020202020204" pitchFamily="34" charset="0"/>
              <a:buChar char="•"/>
            </a:pPr>
            <a:r>
              <a:rPr lang="en-US" sz="2000" b="1" dirty="0">
                <a:solidFill>
                  <a:srgbClr val="494949"/>
                </a:solidFill>
              </a:rPr>
              <a:t>Rafforzare le proposte di progetto </a:t>
            </a:r>
            <a:r>
              <a:rPr lang="en-US" sz="2000" dirty="0">
                <a:solidFill>
                  <a:srgbClr val="494949"/>
                </a:solidFill>
              </a:rPr>
              <a:t>attraverso la collaborazione con le autorità locali.</a:t>
            </a: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3200" b="1" dirty="0"/>
              <a:t>Modulo 7 (Parte 2) Panoramica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863764" y="1754567"/>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069343" y="5313985"/>
            <a:ext cx="3580276" cy="2123680"/>
          </a:xfrm>
          <a:prstGeom prst="rect">
            <a:avLst/>
          </a:prstGeom>
        </p:spPr>
      </p:pic>
      <p:sp>
        <p:nvSpPr>
          <p:cNvPr id="18" name="TextBox 17">
            <a:extLst>
              <a:ext uri="{FF2B5EF4-FFF2-40B4-BE49-F238E27FC236}">
                <a16:creationId xmlns:a16="http://schemas.microsoft.com/office/drawing/2014/main" id="{9B61029F-166A-BF4A-2B28-52ED1C3CA449}"/>
              </a:ext>
            </a:extLst>
          </p:cNvPr>
          <p:cNvSpPr txBox="1"/>
          <p:nvPr/>
        </p:nvSpPr>
        <p:spPr>
          <a:xfrm>
            <a:off x="7000649" y="363844"/>
            <a:ext cx="4335238" cy="646331"/>
          </a:xfrm>
          <a:prstGeom prst="rect">
            <a:avLst/>
          </a:prstGeom>
          <a:noFill/>
        </p:spPr>
        <p:txBody>
          <a:bodyPr wrap="square" rtlCol="0">
            <a:spAutoFit/>
          </a:bodyPr>
          <a:lstStyle/>
          <a:p>
            <a:r>
              <a:rPr lang="en-IE" sz="3600" b="1" dirty="0">
                <a:solidFill>
                  <a:srgbClr val="459597"/>
                </a:solidFill>
              </a:rPr>
              <a:t>Risultati di apprendimento</a:t>
            </a:r>
          </a:p>
        </p:txBody>
      </p:sp>
    </p:spTree>
    <p:extLst>
      <p:ext uri="{BB962C8B-B14F-4D97-AF65-F5344CB8AC3E}">
        <p14:creationId xmlns:p14="http://schemas.microsoft.com/office/powerpoint/2010/main" val="64816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F28E4-95C7-8DBD-03F3-CF306D417238}"/>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88C5F34B-4B07-E83B-341E-5C5341F0EF9E}"/>
              </a:ext>
            </a:extLst>
          </p:cNvPr>
          <p:cNvSpPr/>
          <p:nvPr/>
        </p:nvSpPr>
        <p:spPr>
          <a:xfrm>
            <a:off x="1243725" y="1314194"/>
            <a:ext cx="10029647" cy="4448431"/>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C58725FD-D3FA-D00A-0415-4EFADCD13F5E}"/>
              </a:ext>
            </a:extLst>
          </p:cNvPr>
          <p:cNvSpPr txBox="1">
            <a:spLocks/>
          </p:cNvSpPr>
          <p:nvPr/>
        </p:nvSpPr>
        <p:spPr>
          <a:xfrm>
            <a:off x="1635366" y="1507719"/>
            <a:ext cx="964529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7675" indent="0"/>
            <a:r>
              <a:rPr lang="en-US" sz="1800" b="1" dirty="0">
                <a:solidFill>
                  <a:srgbClr val="E96751"/>
                </a:solidFill>
              </a:rPr>
              <a:t>Obiettivo</a:t>
            </a:r>
          </a:p>
          <a:p>
            <a:pPr marL="342900" indent="-342900">
              <a:spcAft>
                <a:spcPts val="600"/>
              </a:spcAft>
              <a:buFont typeface="Wingdings" panose="05000000000000000000" pitchFamily="2" charset="2"/>
              <a:buChar char="Ø"/>
            </a:pPr>
            <a:r>
              <a:rPr lang="en-US" sz="1800" dirty="0">
                <a:solidFill>
                  <a:srgbClr val="494949"/>
                </a:solidFill>
              </a:rPr>
              <a:t>Crowdfunding e comunità: l'Islanda ha una vivace comunità locale e anche una base di fan internazionali che la sostengono (persone che amano l'Islanda). Alcuni progetti sono stati finanziati tramite crowdfunding rivolgendosi a questi gruppi. Ad esempio, utilizzando piattaforme come </a:t>
            </a:r>
            <a:r>
              <a:rPr lang="en-US" sz="1800" dirty="0">
                <a:solidFill>
                  <a:srgbClr val="494949"/>
                </a:solidFill>
                <a:hlinkClick r:id="rId3">
                  <a:extLst>
                    <a:ext uri="{A12FA001-AC4F-418D-AE19-62706E023703}">
                      <ahyp:hlinkClr xmlns:ahyp="http://schemas.microsoft.com/office/drawing/2018/hyperlinkcolor" val="tx"/>
                    </a:ext>
                  </a:extLst>
                </a:hlinkClick>
              </a:rPr>
              <a:t>Karolina Fund </a:t>
            </a:r>
            <a:r>
              <a:rPr lang="en-US" sz="1800" dirty="0">
                <a:solidFill>
                  <a:srgbClr val="494949"/>
                </a:solidFill>
              </a:rPr>
              <a:t>(un sito islandese di crowdfunding per progetti creativi) o anche </a:t>
            </a:r>
            <a:r>
              <a:rPr lang="en-US" sz="1800" dirty="0">
                <a:solidFill>
                  <a:srgbClr val="494949"/>
                </a:solidFill>
                <a:hlinkClick r:id="rId4">
                  <a:extLst>
                    <a:ext uri="{A12FA001-AC4F-418D-AE19-62706E023703}">
                      <ahyp:hlinkClr xmlns:ahyp="http://schemas.microsoft.com/office/drawing/2018/hyperlinkcolor" val="tx"/>
                    </a:ext>
                  </a:extLst>
                </a:hlinkClick>
              </a:rPr>
              <a:t>Kickstarter </a:t>
            </a:r>
            <a:r>
              <a:rPr lang="en-US" sz="1800" dirty="0">
                <a:solidFill>
                  <a:srgbClr val="494949"/>
                </a:solidFill>
              </a:rPr>
              <a:t>per invitare gli appassionati dell'Islanda in tutto il mondo a sostenere un rifugio ecologico nella natura islandese (con ricompense come soggiorni una volta costruito).</a:t>
            </a:r>
          </a:p>
          <a:p>
            <a:pPr marL="342900" indent="-342900">
              <a:spcAft>
                <a:spcPts val="600"/>
              </a:spcAft>
              <a:buFont typeface="Wingdings" panose="05000000000000000000" pitchFamily="2" charset="2"/>
              <a:buChar char="Ø"/>
            </a:pPr>
            <a:r>
              <a:rPr lang="en-US" sz="1800" b="1" dirty="0">
                <a:solidFill>
                  <a:srgbClr val="494949"/>
                </a:solidFill>
              </a:rPr>
              <a:t>Distribuzione del turismo: </a:t>
            </a:r>
            <a:r>
              <a:rPr lang="en-US" sz="1800" dirty="0">
                <a:solidFill>
                  <a:srgbClr val="494949"/>
                </a:solidFill>
              </a:rPr>
              <a:t>sebbene su scala minore, il panorama dei finanziamenti islandese premia i progetti che contribuiscono a distribuire i turisti in modo più uniforme e sostenibile. Se la vostra struttura ricettiva alternativa si trova al di fuori delle zone più frequentate e promuove il turismo durante tutto l'anno, sottolineatelo nelle domande di finanziamento: ciò è in linea con gli obiettivi politici dell'Islanda. Fate riferimento all'esempio di crowdfunding nella slide successiva. </a:t>
            </a:r>
          </a:p>
          <a:p>
            <a:pPr marL="342900" indent="-342900">
              <a:spcAft>
                <a:spcPts val="600"/>
              </a:spcAft>
              <a:buFont typeface="Wingdings" panose="05000000000000000000" pitchFamily="2" charset="2"/>
              <a:buChar char="v"/>
            </a:pPr>
            <a:endParaRPr lang="en-US" sz="1800" dirty="0">
              <a:solidFill>
                <a:srgbClr val="494949"/>
              </a:solidFill>
            </a:endParaRPr>
          </a:p>
        </p:txBody>
      </p:sp>
      <p:sp>
        <p:nvSpPr>
          <p:cNvPr id="33" name="Freeform 28">
            <a:extLst>
              <a:ext uri="{FF2B5EF4-FFF2-40B4-BE49-F238E27FC236}">
                <a16:creationId xmlns:a16="http://schemas.microsoft.com/office/drawing/2014/main" id="{40DA32D5-803B-F280-7136-F51226CD2D4B}"/>
              </a:ext>
            </a:extLst>
          </p:cNvPr>
          <p:cNvSpPr/>
          <p:nvPr/>
        </p:nvSpPr>
        <p:spPr>
          <a:xfrm>
            <a:off x="-15513" y="109727"/>
            <a:ext cx="9054738" cy="1103464"/>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92C00FD8-228A-51DC-D767-1D110F7C4A7E}"/>
              </a:ext>
            </a:extLst>
          </p:cNvPr>
          <p:cNvSpPr txBox="1">
            <a:spLocks/>
          </p:cNvSpPr>
          <p:nvPr/>
        </p:nvSpPr>
        <p:spPr>
          <a:xfrm>
            <a:off x="1243725" y="277882"/>
            <a:ext cx="8393817"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600"/>
              </a:spcAft>
            </a:pPr>
            <a:r>
              <a:rPr lang="en-IE" sz="3200" b="1" dirty="0"/>
              <a:t>Crowdfunding e comunità</a:t>
            </a:r>
          </a:p>
        </p:txBody>
      </p:sp>
      <p:cxnSp>
        <p:nvCxnSpPr>
          <p:cNvPr id="16" name="Straight Connector 15">
            <a:extLst>
              <a:ext uri="{FF2B5EF4-FFF2-40B4-BE49-F238E27FC236}">
                <a16:creationId xmlns:a16="http://schemas.microsoft.com/office/drawing/2014/main" id="{1271197A-B524-B1DE-53D8-AC19EA0C240C}"/>
              </a:ext>
            </a:extLst>
          </p:cNvPr>
          <p:cNvCxnSpPr>
            <a:cxnSpLocks/>
          </p:cNvCxnSpPr>
          <p:nvPr/>
        </p:nvCxnSpPr>
        <p:spPr>
          <a:xfrm>
            <a:off x="816119" y="4029075"/>
            <a:ext cx="42031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4" name="Graphic 3" descr="Target with solid fill">
            <a:extLst>
              <a:ext uri="{FF2B5EF4-FFF2-40B4-BE49-F238E27FC236}">
                <a16:creationId xmlns:a16="http://schemas.microsoft.com/office/drawing/2014/main" id="{FDF98DA6-0E52-AE0B-4670-F4A976FA76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08288" y="1394351"/>
            <a:ext cx="633914" cy="633914"/>
          </a:xfrm>
          <a:prstGeom prst="rect">
            <a:avLst/>
          </a:prstGeom>
        </p:spPr>
      </p:pic>
      <p:grpSp>
        <p:nvGrpSpPr>
          <p:cNvPr id="5" name="Group 4">
            <a:extLst>
              <a:ext uri="{FF2B5EF4-FFF2-40B4-BE49-F238E27FC236}">
                <a16:creationId xmlns:a16="http://schemas.microsoft.com/office/drawing/2014/main" id="{487201BF-E222-DD3D-E0E8-94833E3ADA0A}"/>
              </a:ext>
            </a:extLst>
          </p:cNvPr>
          <p:cNvGrpSpPr/>
          <p:nvPr/>
        </p:nvGrpSpPr>
        <p:grpSpPr>
          <a:xfrm>
            <a:off x="195829" y="85433"/>
            <a:ext cx="1047896" cy="1049846"/>
            <a:chOff x="1016000" y="1137920"/>
            <a:chExt cx="1016000" cy="1016000"/>
          </a:xfrm>
        </p:grpSpPr>
        <p:sp>
          <p:nvSpPr>
            <p:cNvPr id="8" name="Oval 7">
              <a:extLst>
                <a:ext uri="{FF2B5EF4-FFF2-40B4-BE49-F238E27FC236}">
                  <a16:creationId xmlns:a16="http://schemas.microsoft.com/office/drawing/2014/main" id="{C1D77C32-83A6-455D-9BB9-E8E3110B190A}"/>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00A99B67-32E8-85D2-9BA8-2CF4A07242DB}"/>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8</a:t>
              </a:r>
            </a:p>
          </p:txBody>
        </p:sp>
      </p:grpSp>
      <p:cxnSp>
        <p:nvCxnSpPr>
          <p:cNvPr id="11" name="Straight Connector 10">
            <a:extLst>
              <a:ext uri="{FF2B5EF4-FFF2-40B4-BE49-F238E27FC236}">
                <a16:creationId xmlns:a16="http://schemas.microsoft.com/office/drawing/2014/main" id="{578AD72B-D1E3-0C35-5311-F1D618236D44}"/>
              </a:ext>
            </a:extLst>
          </p:cNvPr>
          <p:cNvCxnSpPr>
            <a:cxnSpLocks/>
          </p:cNvCxnSpPr>
          <p:nvPr/>
        </p:nvCxnSpPr>
        <p:spPr>
          <a:xfrm>
            <a:off x="810495" y="1123333"/>
            <a:ext cx="5624" cy="290574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D3C5089-0964-DC29-3E04-5A663723B36D}"/>
              </a:ext>
            </a:extLst>
          </p:cNvPr>
          <p:cNvPicPr>
            <a:picLocks noChangeAspect="1"/>
          </p:cNvPicPr>
          <p:nvPr/>
        </p:nvPicPr>
        <p:blipFill>
          <a:blip r:embed="rId7"/>
          <a:stretch>
            <a:fillRect/>
          </a:stretch>
        </p:blipFill>
        <p:spPr>
          <a:xfrm>
            <a:off x="1733640" y="5842782"/>
            <a:ext cx="850589" cy="846711"/>
          </a:xfrm>
          <a:prstGeom prst="rect">
            <a:avLst/>
          </a:prstGeom>
        </p:spPr>
      </p:pic>
      <p:sp>
        <p:nvSpPr>
          <p:cNvPr id="6" name="TextBox 5">
            <a:extLst>
              <a:ext uri="{FF2B5EF4-FFF2-40B4-BE49-F238E27FC236}">
                <a16:creationId xmlns:a16="http://schemas.microsoft.com/office/drawing/2014/main" id="{A297108E-8410-3671-8686-2F705410C72E}"/>
              </a:ext>
            </a:extLst>
          </p:cNvPr>
          <p:cNvSpPr txBox="1"/>
          <p:nvPr/>
        </p:nvSpPr>
        <p:spPr>
          <a:xfrm>
            <a:off x="2718458" y="5678706"/>
            <a:ext cx="10073617" cy="1154162"/>
          </a:xfrm>
          <a:prstGeom prst="rect">
            <a:avLst/>
          </a:prstGeom>
          <a:noFill/>
        </p:spPr>
        <p:txBody>
          <a:bodyPr wrap="square">
            <a:spAutoFit/>
          </a:bodyPr>
          <a:lstStyle/>
          <a:p>
            <a:r>
              <a:rPr lang="en-US" b="1" i="1" dirty="0">
                <a:solidFill>
                  <a:srgbClr val="494949"/>
                </a:solidFill>
                <a:latin typeface="Google Sans"/>
              </a:rPr>
              <a:t>Letture consigliate</a:t>
            </a:r>
          </a:p>
          <a:p>
            <a:pPr marL="285750" indent="-285750">
              <a:buFont typeface="Arial" panose="020B0604020202020204" pitchFamily="34" charset="0"/>
              <a:buChar char="•"/>
            </a:pPr>
            <a:r>
              <a:rPr lang="en-US" sz="1700" dirty="0">
                <a:solidFill>
                  <a:srgbClr val="00B0F0"/>
                </a:solidFill>
                <a:hlinkClick r:id="rId8">
                  <a:extLst>
                    <a:ext uri="{A12FA001-AC4F-418D-AE19-62706E023703}">
                      <ahyp:hlinkClr xmlns:ahyp="http://schemas.microsoft.com/office/drawing/2018/hyperlinkcolor" val="tx"/>
                    </a:ext>
                  </a:extLst>
                </a:hlinkClick>
              </a:rPr>
              <a:t>Landsbankinn: Crescita alla ricerca dell'equilibrio - analisi economica del turismo in Islanda</a:t>
            </a:r>
            <a:endParaRPr lang="en-US" sz="1700" dirty="0">
              <a:solidFill>
                <a:srgbClr val="00B0F0"/>
              </a:solidFill>
            </a:endParaRPr>
          </a:p>
          <a:p>
            <a:pPr marL="285750" indent="-285750">
              <a:buFont typeface="Arial" panose="020B0604020202020204" pitchFamily="34" charset="0"/>
              <a:buChar char="•"/>
            </a:pPr>
            <a:r>
              <a:rPr lang="en-IE" sz="1700" dirty="0">
                <a:solidFill>
                  <a:srgbClr val="00B0F0"/>
                </a:solidFill>
                <a:hlinkClick r:id="rId9">
                  <a:extLst>
                    <a:ext uri="{A12FA001-AC4F-418D-AE19-62706E023703}">
                      <ahyp:hlinkClr xmlns:ahyp="http://schemas.microsoft.com/office/drawing/2018/hyperlinkcolor" val="tx"/>
                    </a:ext>
                  </a:extLst>
                </a:hlinkClick>
              </a:rPr>
              <a:t>Istituzioni finanziarie islandesi</a:t>
            </a:r>
            <a:endParaRPr lang="en-IE" sz="1700" dirty="0">
              <a:solidFill>
                <a:srgbClr val="00B0F0"/>
              </a:solidFill>
            </a:endParaRPr>
          </a:p>
          <a:p>
            <a:pPr marL="285750" indent="-285750">
              <a:buFont typeface="Arial" panose="020B0604020202020204" pitchFamily="34" charset="0"/>
              <a:buChar char="•"/>
            </a:pPr>
            <a:r>
              <a:rPr lang="en-IE" sz="1700" dirty="0">
                <a:solidFill>
                  <a:srgbClr val="00B0F0"/>
                </a:solidFill>
                <a:hlinkClick r:id="rId10">
                  <a:extLst>
                    <a:ext uri="{A12FA001-AC4F-418D-AE19-62706E023703}">
                      <ahyp:hlinkClr xmlns:ahyp="http://schemas.microsoft.com/office/drawing/2018/hyperlinkcolor" val="tx"/>
                    </a:ext>
                  </a:extLst>
                </a:hlinkClick>
              </a:rPr>
              <a:t>Le piccole imprese islandesi riceveranno un finanziamento europeo di 21 milioni di euro</a:t>
            </a:r>
            <a:endParaRPr lang="en-US" dirty="0">
              <a:solidFill>
                <a:srgbClr val="494949"/>
              </a:solidFill>
            </a:endParaRPr>
          </a:p>
        </p:txBody>
      </p:sp>
    </p:spTree>
    <p:extLst>
      <p:ext uri="{BB962C8B-B14F-4D97-AF65-F5344CB8AC3E}">
        <p14:creationId xmlns:p14="http://schemas.microsoft.com/office/powerpoint/2010/main" val="3289200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01051-7CAB-5297-61B1-1C457019DC6E}"/>
            </a:ext>
          </a:extLst>
        </p:cNvPr>
        <p:cNvGrpSpPr/>
        <p:nvPr/>
      </p:nvGrpSpPr>
      <p:grpSpPr>
        <a:xfrm>
          <a:off x="0" y="0"/>
          <a:ext cx="0" cy="0"/>
          <a:chOff x="0" y="0"/>
          <a:chExt cx="0" cy="0"/>
        </a:xfrm>
      </p:grpSpPr>
      <p:pic>
        <p:nvPicPr>
          <p:cNvPr id="11" name="Picture 10" descr="A glass globe with a green planet inside&#10;&#10;AI-generated content may be incorrect.">
            <a:extLst>
              <a:ext uri="{FF2B5EF4-FFF2-40B4-BE49-F238E27FC236}">
                <a16:creationId xmlns:a16="http://schemas.microsoft.com/office/drawing/2014/main" id="{AF819C75-96C4-7B06-A13E-1C35F8027EBC}"/>
              </a:ext>
            </a:extLst>
          </p:cNvPr>
          <p:cNvPicPr>
            <a:picLocks noChangeAspect="1"/>
          </p:cNvPicPr>
          <p:nvPr/>
        </p:nvPicPr>
        <p:blipFill>
          <a:blip r:embed="rId2">
            <a:alphaModFix/>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1137522" y="641801"/>
            <a:ext cx="9635253" cy="6111423"/>
          </a:xfrm>
          <a:prstGeom prst="flowChartAlternateProcess">
            <a:avLst/>
          </a:prstGeom>
        </p:spPr>
      </p:pic>
      <p:sp>
        <p:nvSpPr>
          <p:cNvPr id="8" name="Text Placeholder 4">
            <a:extLst>
              <a:ext uri="{FF2B5EF4-FFF2-40B4-BE49-F238E27FC236}">
                <a16:creationId xmlns:a16="http://schemas.microsoft.com/office/drawing/2014/main" id="{2801B3E8-C840-E307-3D60-BA9209CAA93E}"/>
              </a:ext>
            </a:extLst>
          </p:cNvPr>
          <p:cNvSpPr txBox="1">
            <a:spLocks/>
          </p:cNvSpPr>
          <p:nvPr/>
        </p:nvSpPr>
        <p:spPr>
          <a:xfrm>
            <a:off x="1419225" y="4038600"/>
            <a:ext cx="7848600" cy="34918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12700">
                  <a:solidFill>
                    <a:schemeClr val="accent1"/>
                  </a:solidFill>
                  <a:prstDash val="solid"/>
                </a:ln>
                <a:solidFill>
                  <a:schemeClr val="bg1"/>
                </a:solidFill>
                <a:effectLst>
                  <a:outerShdw dist="38100" dir="2640000" algn="bl" rotWithShape="0">
                    <a:schemeClr val="accent1"/>
                  </a:outerShdw>
                </a:effectLst>
              </a:rPr>
              <a:t>Finanziamenti ecologici per strutture ricettive rurali alternative</a:t>
            </a:r>
            <a:endParaRPr lang="en-IE" sz="5400" b="1" dirty="0">
              <a:ln w="12700">
                <a:solidFill>
                  <a:schemeClr val="accent1"/>
                </a:solidFill>
                <a:prstDash val="solid"/>
              </a:ln>
              <a:solidFill>
                <a:schemeClr val="bg1"/>
              </a:solidFill>
              <a:effectLst>
                <a:outerShdw dist="38100" dir="2640000" algn="bl" rotWithShape="0">
                  <a:schemeClr val="accent1"/>
                </a:outerShdw>
              </a:effectLst>
            </a:endParaRPr>
          </a:p>
        </p:txBody>
      </p:sp>
    </p:spTree>
    <p:extLst>
      <p:ext uri="{BB962C8B-B14F-4D97-AF65-F5344CB8AC3E}">
        <p14:creationId xmlns:p14="http://schemas.microsoft.com/office/powerpoint/2010/main" val="1711125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7DE5D6E-F12A-6E97-940B-AB11646FAC15}"/>
              </a:ext>
            </a:extLst>
          </p:cNvPr>
          <p:cNvSpPr>
            <a:spLocks noGrp="1"/>
          </p:cNvSpPr>
          <p:nvPr>
            <p:ph type="body" sz="quarter" idx="18"/>
          </p:nvPr>
        </p:nvSpPr>
        <p:spPr>
          <a:xfrm>
            <a:off x="903157" y="988429"/>
            <a:ext cx="9421944" cy="3849918"/>
          </a:xfrm>
        </p:spPr>
        <p:txBody>
          <a:bodyPr/>
          <a:lstStyle/>
          <a:p>
            <a:r>
              <a:rPr lang="en-US" sz="2000" b="1" dirty="0"/>
              <a:t>Stai pensando di rendere più ecologica la tua attività di turismo rurale?</a:t>
            </a:r>
            <a:r>
              <a:rPr lang="en-US" sz="2000" dirty="0"/>
              <a:t> </a:t>
            </a:r>
          </a:p>
          <a:p>
            <a:r>
              <a:rPr lang="en-US" sz="2000" dirty="0"/>
              <a:t>Che tu gestisca un sito di glamping, un eco-lodge o un agriturismo, paesi come </a:t>
            </a:r>
            <a:r>
              <a:rPr lang="en-US" sz="2000" b="1" dirty="0"/>
              <a:t>Irlanda, Slovenia, Islanda, Paesi Bassi e Italia </a:t>
            </a:r>
            <a:r>
              <a:rPr lang="en-US" sz="2000" dirty="0"/>
              <a:t>offrono </a:t>
            </a:r>
            <a:r>
              <a:rPr lang="en-US" sz="2000" i="1" dirty="0"/>
              <a:t>sovvenzioni e prestiti ecologici </a:t>
            </a:r>
            <a:r>
              <a:rPr lang="en-US" sz="2000" dirty="0"/>
              <a:t>per aiutare le piccole imprese turistiche a diventare più sostenibili.</a:t>
            </a:r>
          </a:p>
          <a:p>
            <a:r>
              <a:rPr lang="en-US" sz="2000" dirty="0"/>
              <a:t>È possibile ottenere finanziamenti per interventi di riqualificazione quali </a:t>
            </a:r>
            <a:r>
              <a:rPr lang="en-US" sz="2000" b="1" dirty="0"/>
              <a:t>pannelli solari, isolamento, pompe di calore o persino certificazioni ecologiche</a:t>
            </a:r>
            <a:r>
              <a:rPr lang="en-US" sz="2000" dirty="0"/>
              <a:t>. </a:t>
            </a:r>
          </a:p>
          <a:p>
            <a:r>
              <a:rPr lang="en-US" sz="2000" b="1" dirty="0">
                <a:solidFill>
                  <a:srgbClr val="E96751"/>
                </a:solidFill>
              </a:rPr>
              <a:t>Ad esempio, </a:t>
            </a:r>
            <a:r>
              <a:rPr lang="en-US" sz="2000" dirty="0"/>
              <a:t>la SEAI irlandese offre sovvenzioni per gli aggiornamenti energetici, l'Eco Fund sloveno sostiene le ristrutturazioni ecologiche e l'Italia dispone di un fondo di 500 milioni di euro per rendere il turismo più sostenibile. </a:t>
            </a:r>
          </a:p>
          <a:p>
            <a:r>
              <a:rPr lang="en-US" sz="2000" dirty="0"/>
              <a:t>In Islanda, le pensioni rurali possono richiedere fondi per lo sviluppo regionale o l'innovazione, mentre i Paesi Bassi offrono generose agevolazioni fiscali e sussidi per miglioramenti in termini di efficienza energetica.</a:t>
            </a:r>
          </a:p>
          <a:p>
            <a:endParaRPr lang="en-IE" sz="2000" dirty="0"/>
          </a:p>
        </p:txBody>
      </p:sp>
      <p:sp>
        <p:nvSpPr>
          <p:cNvPr id="3" name="Text Placeholder 2">
            <a:extLst>
              <a:ext uri="{FF2B5EF4-FFF2-40B4-BE49-F238E27FC236}">
                <a16:creationId xmlns:a16="http://schemas.microsoft.com/office/drawing/2014/main" id="{2065E42C-C130-09F1-B204-22190E51918A}"/>
              </a:ext>
            </a:extLst>
          </p:cNvPr>
          <p:cNvSpPr>
            <a:spLocks noGrp="1"/>
          </p:cNvSpPr>
          <p:nvPr>
            <p:ph type="body" sz="quarter" idx="16"/>
          </p:nvPr>
        </p:nvSpPr>
        <p:spPr>
          <a:xfrm>
            <a:off x="798381" y="499100"/>
            <a:ext cx="10595237" cy="803654"/>
          </a:xfrm>
        </p:spPr>
        <p:txBody>
          <a:bodyPr/>
          <a:lstStyle/>
          <a:p>
            <a:r>
              <a:rPr lang="en-US" dirty="0"/>
              <a:t>Finanziamenti ecologici per alloggi turistici alternativi rurali</a:t>
            </a:r>
            <a:endParaRPr lang="en-IE" dirty="0"/>
          </a:p>
          <a:p>
            <a:endParaRPr lang="en-IE" dirty="0"/>
          </a:p>
          <a:p>
            <a:endParaRPr lang="en-IE" dirty="0"/>
          </a:p>
        </p:txBody>
      </p:sp>
    </p:spTree>
    <p:extLst>
      <p:ext uri="{BB962C8B-B14F-4D97-AF65-F5344CB8AC3E}">
        <p14:creationId xmlns:p14="http://schemas.microsoft.com/office/powerpoint/2010/main" val="329175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0E2EB-C76E-335B-0D64-EB1C861A7C0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8B5FD4F-69FB-5A10-464C-514035A662C6}"/>
              </a:ext>
            </a:extLst>
          </p:cNvPr>
          <p:cNvSpPr>
            <a:spLocks noGrp="1"/>
          </p:cNvSpPr>
          <p:nvPr>
            <p:ph type="body" sz="quarter" idx="18"/>
          </p:nvPr>
        </p:nvSpPr>
        <p:spPr>
          <a:xfrm>
            <a:off x="903157" y="988429"/>
            <a:ext cx="8631368" cy="3849918"/>
          </a:xfrm>
        </p:spPr>
        <p:txBody>
          <a:bodyPr/>
          <a:lstStyle/>
          <a:p>
            <a:endParaRPr lang="en-US" sz="2400" dirty="0"/>
          </a:p>
          <a:p>
            <a:r>
              <a:rPr lang="en-US" sz="2400" dirty="0"/>
              <a:t>Passare al verde non fa solo bene al pianeta, ma riduce anche le bollette energetiche, migliora la tua reputazione presso gli ospiti attenti all'ambiente e rende la tua attività a prova di futuro. </a:t>
            </a:r>
          </a:p>
          <a:p>
            <a:r>
              <a:rPr lang="en-US" sz="2400" dirty="0"/>
              <a:t>E la cosa migliore? Molti di questi programmi sono pensati su misura per piccole strutture ricettive rurali proprio come la tua.</a:t>
            </a:r>
          </a:p>
          <a:p>
            <a:r>
              <a:rPr lang="en-US" sz="2400" dirty="0"/>
              <a:t>Scopriamo insieme cosa offre il mercato e come puoi sfruttare queste fantastiche opportunità!</a:t>
            </a:r>
          </a:p>
          <a:p>
            <a:endParaRPr lang="en-IE" sz="2400" dirty="0"/>
          </a:p>
        </p:txBody>
      </p:sp>
      <p:sp>
        <p:nvSpPr>
          <p:cNvPr id="3" name="Text Placeholder 2">
            <a:extLst>
              <a:ext uri="{FF2B5EF4-FFF2-40B4-BE49-F238E27FC236}">
                <a16:creationId xmlns:a16="http://schemas.microsoft.com/office/drawing/2014/main" id="{F75962EF-E6DC-58D7-1AF1-3EC8907D9D24}"/>
              </a:ext>
            </a:extLst>
          </p:cNvPr>
          <p:cNvSpPr>
            <a:spLocks noGrp="1"/>
          </p:cNvSpPr>
          <p:nvPr>
            <p:ph type="body" sz="quarter" idx="16"/>
          </p:nvPr>
        </p:nvSpPr>
        <p:spPr>
          <a:xfrm>
            <a:off x="798381" y="499100"/>
            <a:ext cx="10595237" cy="803654"/>
          </a:xfrm>
        </p:spPr>
        <p:txBody>
          <a:bodyPr/>
          <a:lstStyle/>
          <a:p>
            <a:r>
              <a:rPr lang="en-US" dirty="0"/>
              <a:t>Finanziamenti ecologici per strutture ricettive rurali alternative</a:t>
            </a:r>
            <a:endParaRPr lang="en-IE" dirty="0"/>
          </a:p>
          <a:p>
            <a:endParaRPr lang="en-IE" dirty="0"/>
          </a:p>
          <a:p>
            <a:endParaRPr lang="en-IE" dirty="0"/>
          </a:p>
        </p:txBody>
      </p:sp>
    </p:spTree>
    <p:extLst>
      <p:ext uri="{BB962C8B-B14F-4D97-AF65-F5344CB8AC3E}">
        <p14:creationId xmlns:p14="http://schemas.microsoft.com/office/powerpoint/2010/main" val="2795725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48AE6-6CBE-DFDA-74CB-AD49793E37A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BE8ACDE-BA3C-915B-ACA3-75AC000C9B82}"/>
              </a:ext>
            </a:extLst>
          </p:cNvPr>
          <p:cNvSpPr>
            <a:spLocks noGrp="1"/>
          </p:cNvSpPr>
          <p:nvPr>
            <p:ph type="body" sz="quarter" idx="18"/>
          </p:nvPr>
        </p:nvSpPr>
        <p:spPr>
          <a:xfrm>
            <a:off x="3676252" y="1711957"/>
            <a:ext cx="7534674" cy="3849918"/>
          </a:xfrm>
        </p:spPr>
        <p:txBody>
          <a:bodyPr/>
          <a:lstStyle/>
          <a:p>
            <a:pPr>
              <a:lnSpc>
                <a:spcPct val="100000"/>
              </a:lnSpc>
              <a:spcBef>
                <a:spcPts val="0"/>
              </a:spcBef>
              <a:spcAft>
                <a:spcPts val="600"/>
              </a:spcAft>
            </a:pPr>
            <a:r>
              <a:rPr lang="en-US" sz="2400" b="1" dirty="0">
                <a:solidFill>
                  <a:srgbClr val="459597"/>
                </a:solidFill>
                <a:hlinkClick r:id="rId2">
                  <a:extLst>
                    <a:ext uri="{A12FA001-AC4F-418D-AE19-62706E023703}">
                      <ahyp:hlinkClr xmlns:ahyp="http://schemas.microsoft.com/office/drawing/2018/hyperlinkcolor" val="tx"/>
                    </a:ext>
                  </a:extLst>
                </a:hlinkClick>
              </a:rPr>
              <a:t>Fondo per la protezione dei siti turistici </a:t>
            </a:r>
            <a:r>
              <a:rPr lang="en-US" sz="2000" dirty="0"/>
              <a:t>(</a:t>
            </a:r>
            <a:r>
              <a:rPr lang="en-US" sz="2000" dirty="0" err="1"/>
              <a:t>Framkvæmdasjóður ferðamannastaða</a:t>
            </a:r>
            <a:r>
              <a:rPr lang="en-US" sz="2000" dirty="0"/>
              <a:t>)</a:t>
            </a:r>
          </a:p>
          <a:p>
            <a:pPr>
              <a:lnSpc>
                <a:spcPct val="100000"/>
              </a:lnSpc>
              <a:spcBef>
                <a:spcPts val="0"/>
              </a:spcBef>
              <a:spcAft>
                <a:spcPts val="600"/>
              </a:spcAft>
            </a:pPr>
            <a:r>
              <a:rPr lang="en-IE" sz="2000" dirty="0"/>
              <a:t>Offre sovvenzioni per </a:t>
            </a:r>
            <a:r>
              <a:rPr lang="en-IE" sz="2000" b="1" dirty="0"/>
              <a:t>lo sviluppo e la manutenzione di infrastrutture turistiche</a:t>
            </a:r>
            <a:r>
              <a:rPr lang="en-IE" sz="2000" dirty="0"/>
              <a:t>, </a:t>
            </a:r>
            <a:r>
              <a:rPr lang="en-US" sz="2000" dirty="0"/>
              <a:t>quali sentieri, passerelle, punti panoramici, sistemi di smaltimento dei rifiuti e servizi igienici, al fine di </a:t>
            </a:r>
            <a:r>
              <a:rPr lang="en-US" sz="2000" dirty="0" err="1"/>
              <a:t>ridurre al minimo </a:t>
            </a:r>
            <a:r>
              <a:rPr lang="en-IE" sz="2000" b="1" dirty="0"/>
              <a:t>l'impatto ambientale.</a:t>
            </a:r>
          </a:p>
          <a:p>
            <a:pPr>
              <a:lnSpc>
                <a:spcPct val="100000"/>
              </a:lnSpc>
              <a:spcBef>
                <a:spcPts val="0"/>
              </a:spcBef>
              <a:spcAft>
                <a:spcPts val="600"/>
              </a:spcAft>
            </a:pPr>
            <a:r>
              <a:rPr lang="en-IE" sz="2000" b="1" dirty="0"/>
              <a:t>Destinato a </a:t>
            </a:r>
            <a:r>
              <a:rPr lang="en-IE" sz="2000" dirty="0"/>
              <a:t>comuni, proprietari terrieri, operatori turistici, sviluppatori di glamping e lodge. Priorità ai progetti che </a:t>
            </a:r>
            <a:r>
              <a:rPr lang="en-IE" sz="2000" b="1" dirty="0"/>
              <a:t>proteggono la natura, migliorano la sicurezza </a:t>
            </a:r>
            <a:r>
              <a:rPr lang="en-IE" sz="2000" dirty="0"/>
              <a:t>o </a:t>
            </a:r>
            <a:r>
              <a:rPr lang="en-IE" sz="2000" dirty="0">
                <a:solidFill>
                  <a:srgbClr val="E96751"/>
                </a:solidFill>
                <a:hlinkClick r:id="rId3">
                  <a:extLst>
                    <a:ext uri="{A12FA001-AC4F-418D-AE19-62706E023703}">
                      <ahyp:hlinkClr xmlns:ahyp="http://schemas.microsoft.com/office/drawing/2018/hyperlinkcolor" val="tx"/>
                    </a:ext>
                  </a:extLst>
                </a:hlinkClick>
              </a:rPr>
              <a:t>distribuiscono i flussi turistici</a:t>
            </a:r>
            <a:r>
              <a:rPr lang="en-IE" sz="2000" dirty="0"/>
              <a:t>.</a:t>
            </a:r>
          </a:p>
          <a:p>
            <a:pPr>
              <a:lnSpc>
                <a:spcPct val="100000"/>
              </a:lnSpc>
              <a:spcBef>
                <a:spcPts val="0"/>
              </a:spcBef>
              <a:spcAft>
                <a:spcPts val="600"/>
              </a:spcAft>
            </a:pPr>
            <a:r>
              <a:rPr lang="en-US" sz="2000" b="1" dirty="0">
                <a:solidFill>
                  <a:srgbClr val="E96751"/>
                </a:solidFill>
              </a:rPr>
              <a:t>Esempio</a:t>
            </a:r>
            <a:r>
              <a:rPr lang="en-US" sz="2000" dirty="0">
                <a:solidFill>
                  <a:srgbClr val="E96751"/>
                </a:solidFill>
              </a:rPr>
              <a:t>: </a:t>
            </a:r>
            <a:r>
              <a:rPr lang="en-US" sz="2000" dirty="0"/>
              <a:t>un alloggio ecologico su terreno privato installa sentieri e segnaletica sostenibili.</a:t>
            </a:r>
          </a:p>
          <a:p>
            <a:pPr>
              <a:lnSpc>
                <a:spcPct val="100000"/>
              </a:lnSpc>
              <a:spcBef>
                <a:spcPts val="0"/>
              </a:spcBef>
              <a:spcAft>
                <a:spcPts val="600"/>
              </a:spcAft>
            </a:pPr>
            <a:endParaRPr lang="en-IE" sz="2000" dirty="0"/>
          </a:p>
        </p:txBody>
      </p:sp>
      <p:sp>
        <p:nvSpPr>
          <p:cNvPr id="5" name="Text Placeholder 4">
            <a:extLst>
              <a:ext uri="{FF2B5EF4-FFF2-40B4-BE49-F238E27FC236}">
                <a16:creationId xmlns:a16="http://schemas.microsoft.com/office/drawing/2014/main" id="{BAC5A896-B3EF-003B-6BE4-6E282B661C38}"/>
              </a:ext>
            </a:extLst>
          </p:cNvPr>
          <p:cNvSpPr>
            <a:spLocks noGrp="1"/>
          </p:cNvSpPr>
          <p:nvPr>
            <p:ph type="body" sz="quarter" idx="16"/>
          </p:nvPr>
        </p:nvSpPr>
        <p:spPr>
          <a:xfrm>
            <a:off x="3562350" y="936084"/>
            <a:ext cx="10595237" cy="803654"/>
          </a:xfrm>
        </p:spPr>
        <p:txBody>
          <a:bodyPr/>
          <a:lstStyle/>
          <a:p>
            <a:r>
              <a:rPr lang="en-IE" sz="4000" dirty="0">
                <a:solidFill>
                  <a:srgbClr val="00B050"/>
                </a:solidFill>
              </a:rPr>
              <a:t>Sovvenzioni e finanziamenti verdi (Islanda)</a:t>
            </a:r>
          </a:p>
        </p:txBody>
      </p:sp>
      <p:pic>
        <p:nvPicPr>
          <p:cNvPr id="3" name="Picture 2">
            <a:extLst>
              <a:ext uri="{FF2B5EF4-FFF2-40B4-BE49-F238E27FC236}">
                <a16:creationId xmlns:a16="http://schemas.microsoft.com/office/drawing/2014/main" id="{B652714A-3413-1C07-F73B-0B3BB9C02395}"/>
              </a:ext>
            </a:extLst>
          </p:cNvPr>
          <p:cNvPicPr>
            <a:picLocks noChangeAspect="1"/>
          </p:cNvPicPr>
          <p:nvPr/>
        </p:nvPicPr>
        <p:blipFill>
          <a:blip r:embed="rId4"/>
          <a:stretch>
            <a:fillRect/>
          </a:stretch>
        </p:blipFill>
        <p:spPr>
          <a:xfrm>
            <a:off x="432487" y="2257425"/>
            <a:ext cx="2396438" cy="2562614"/>
          </a:xfrm>
          <a:prstGeom prst="rect">
            <a:avLst/>
          </a:prstGeom>
        </p:spPr>
      </p:pic>
      <p:pic>
        <p:nvPicPr>
          <p:cNvPr id="8" name="Picture 7" descr="A blue and red flag&#10;&#10;AI-generated content may be incorrect.">
            <a:extLst>
              <a:ext uri="{FF2B5EF4-FFF2-40B4-BE49-F238E27FC236}">
                <a16:creationId xmlns:a16="http://schemas.microsoft.com/office/drawing/2014/main" id="{A0EF1856-5155-20D3-E58F-F15150A59F1C}"/>
              </a:ext>
            </a:extLst>
          </p:cNvPr>
          <p:cNvPicPr>
            <a:picLocks noChangeAspect="1"/>
          </p:cNvPicPr>
          <p:nvPr/>
        </p:nvPicPr>
        <p:blipFill>
          <a:blip r:embed="rId5"/>
          <a:srcRect l="3833" t="19167" b="19500"/>
          <a:stretch>
            <a:fillRect/>
          </a:stretch>
        </p:blipFill>
        <p:spPr>
          <a:xfrm>
            <a:off x="542923" y="616354"/>
            <a:ext cx="2257826" cy="1440000"/>
          </a:xfrm>
          <a:prstGeom prst="rect">
            <a:avLst/>
          </a:prstGeom>
        </p:spPr>
      </p:pic>
      <p:grpSp>
        <p:nvGrpSpPr>
          <p:cNvPr id="2" name="Group 1">
            <a:extLst>
              <a:ext uri="{FF2B5EF4-FFF2-40B4-BE49-F238E27FC236}">
                <a16:creationId xmlns:a16="http://schemas.microsoft.com/office/drawing/2014/main" id="{DC263D9D-D806-0ADC-0D48-3B00C56DA49A}"/>
              </a:ext>
            </a:extLst>
          </p:cNvPr>
          <p:cNvGrpSpPr/>
          <p:nvPr/>
        </p:nvGrpSpPr>
        <p:grpSpPr>
          <a:xfrm>
            <a:off x="2927402" y="1739738"/>
            <a:ext cx="720674" cy="861774"/>
            <a:chOff x="1015048" y="996928"/>
            <a:chExt cx="1016952" cy="1216059"/>
          </a:xfrm>
        </p:grpSpPr>
        <p:sp>
          <p:nvSpPr>
            <p:cNvPr id="4" name="Oval 3">
              <a:extLst>
                <a:ext uri="{FF2B5EF4-FFF2-40B4-BE49-F238E27FC236}">
                  <a16:creationId xmlns:a16="http://schemas.microsoft.com/office/drawing/2014/main" id="{BA42CC61-9C88-0B3B-B92F-011E2981D130}"/>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B8F2D764-8886-AF1A-10FC-A64E2B3075E7}"/>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spTree>
    <p:extLst>
      <p:ext uri="{BB962C8B-B14F-4D97-AF65-F5344CB8AC3E}">
        <p14:creationId xmlns:p14="http://schemas.microsoft.com/office/powerpoint/2010/main" val="1858869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7C61B-175F-1843-0921-98432BAAF2E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64AA188C-7ECC-3D33-BD33-BFD97B1FFCFC}"/>
              </a:ext>
            </a:extLst>
          </p:cNvPr>
          <p:cNvSpPr>
            <a:spLocks noGrp="1"/>
          </p:cNvSpPr>
          <p:nvPr>
            <p:ph type="body" sz="quarter" idx="18"/>
          </p:nvPr>
        </p:nvSpPr>
        <p:spPr>
          <a:xfrm>
            <a:off x="2942826" y="574260"/>
            <a:ext cx="8601474" cy="3849918"/>
          </a:xfrm>
        </p:spPr>
        <p:txBody>
          <a:bodyPr/>
          <a:lstStyle/>
          <a:p>
            <a:r>
              <a:rPr lang="en-IE" sz="2000" b="1" dirty="0">
                <a:solidFill>
                  <a:srgbClr val="E96751"/>
                </a:solidFill>
              </a:rPr>
              <a:t>Esempio</a:t>
            </a:r>
            <a:r>
              <a:rPr lang="en-IE" sz="2000" dirty="0">
                <a:solidFill>
                  <a:srgbClr val="E96751"/>
                </a:solidFill>
              </a:rPr>
              <a:t>: </a:t>
            </a:r>
            <a:r>
              <a:rPr lang="en-IE" sz="2000" dirty="0"/>
              <a:t>nel 2013, </a:t>
            </a:r>
            <a:r>
              <a:rPr lang="en-IE" sz="2000" b="1" dirty="0" err="1"/>
              <a:t>Hveravellir </a:t>
            </a:r>
            <a:r>
              <a:rPr lang="en-IE" sz="2000" dirty="0"/>
              <a:t>ha ricevuto</a:t>
            </a:r>
            <a:r>
              <a:rPr lang="en-IE" sz="2000" b="1" dirty="0"/>
              <a:t> 10 milioni di ISK (circa</a:t>
            </a:r>
            <a:r>
              <a:rPr lang="en-IE" sz="2000" dirty="0"/>
              <a:t> 60.000 </a:t>
            </a:r>
            <a:r>
              <a:rPr lang="en-IE" sz="2000" b="1" dirty="0"/>
              <a:t>euro</a:t>
            </a:r>
            <a:r>
              <a:rPr lang="en-IE" sz="2000" dirty="0"/>
              <a:t>) per installare </a:t>
            </a:r>
            <a:r>
              <a:rPr lang="en-IE" sz="2000" b="1" dirty="0"/>
              <a:t>sistemi geotermici e idrici. </a:t>
            </a:r>
            <a:r>
              <a:rPr lang="en-IE" sz="2000" dirty="0"/>
              <a:t>Decine di candidature ogni anno:</a:t>
            </a:r>
            <a:br>
              <a:rPr lang="en-IE" sz="2000" dirty="0"/>
            </a:br>
            <a:r>
              <a:rPr lang="en-IE" sz="2000" dirty="0"/>
              <a:t>  • Oltre</a:t>
            </a:r>
            <a:r>
              <a:rPr lang="en-IE" sz="2000" dirty="0">
                <a:solidFill>
                  <a:srgbClr val="E96751"/>
                </a:solidFill>
                <a:hlinkClick r:id="rId2">
                  <a:extLst>
                    <a:ext uri="{A12FA001-AC4F-418D-AE19-62706E023703}">
                      <ahyp:hlinkClr xmlns:ahyp="http://schemas.microsoft.com/office/drawing/2018/hyperlinkcolor" val="tx"/>
                    </a:ext>
                  </a:extLst>
                </a:hlinkClick>
              </a:rPr>
              <a:t> 700 progetti finanziati </a:t>
            </a:r>
            <a:r>
              <a:rPr lang="en-IE" sz="2000" dirty="0"/>
              <a:t>tra il 2012 e il 2020 (5,5 miliardi di ISK)</a:t>
            </a:r>
            <a:br>
              <a:rPr lang="en-IE" sz="2000" dirty="0"/>
            </a:br>
            <a:r>
              <a:rPr lang="en-IE" sz="2000" dirty="0"/>
              <a:t>  • Nel</a:t>
            </a:r>
            <a:r>
              <a:rPr lang="en-IE" sz="2000" dirty="0">
                <a:solidFill>
                  <a:srgbClr val="E96751"/>
                </a:solidFill>
                <a:hlinkClick r:id="rId3">
                  <a:extLst>
                    <a:ext uri="{A12FA001-AC4F-418D-AE19-62706E023703}">
                      <ahyp:hlinkClr xmlns:ahyp="http://schemas.microsoft.com/office/drawing/2018/hyperlinkcolor" val="tx"/>
                    </a:ext>
                  </a:extLst>
                </a:hlinkClick>
              </a:rPr>
              <a:t> 2021</a:t>
            </a:r>
            <a:r>
              <a:rPr lang="en-IE" sz="2000" dirty="0"/>
              <a:t>, il fondo ha erogato</a:t>
            </a:r>
            <a:r>
              <a:rPr lang="en-IE" sz="2000" b="1" dirty="0"/>
              <a:t> 65 milioni di ISK</a:t>
            </a:r>
            <a:r>
              <a:rPr lang="en-IE" sz="2000" dirty="0"/>
              <a:t> </a:t>
            </a:r>
          </a:p>
          <a:p>
            <a:endParaRPr lang="en-IE" sz="900" dirty="0"/>
          </a:p>
          <a:p>
            <a:r>
              <a:rPr lang="en-IE" sz="2400" b="1" dirty="0">
                <a:solidFill>
                  <a:srgbClr val="459597"/>
                </a:solidFill>
                <a:hlinkClick r:id="rId4">
                  <a:extLst>
                    <a:ext uri="{A12FA001-AC4F-418D-AE19-62706E023703}">
                      <ahyp:hlinkClr xmlns:ahyp="http://schemas.microsoft.com/office/drawing/2018/hyperlinkcolor" val="tx"/>
                    </a:ext>
                  </a:extLst>
                </a:hlinkClick>
              </a:rPr>
              <a:t>COSME – Precedente sostegno ai prestiti verdi</a:t>
            </a:r>
            <a:endParaRPr lang="en-IE" sz="2400" b="1" dirty="0">
              <a:solidFill>
                <a:srgbClr val="459597"/>
              </a:solidFill>
            </a:endParaRPr>
          </a:p>
          <a:p>
            <a:r>
              <a:rPr lang="en-IE" sz="2000" dirty="0"/>
              <a:t>In collaborazione con il FEI, prima del 2020, ha sostenuto prestiti verdi a 100 PMI, compresi progetti di turismo rurale e ambientali, tramite </a:t>
            </a:r>
            <a:r>
              <a:rPr lang="en-IE" sz="2000" dirty="0" err="1"/>
              <a:t>Byggðastofnun</a:t>
            </a:r>
            <a:r>
              <a:rPr lang="en-IE" sz="2000" dirty="0"/>
              <a:t>. </a:t>
            </a:r>
          </a:p>
          <a:p>
            <a:r>
              <a:rPr lang="en-IE" sz="2400" b="1" dirty="0">
                <a:solidFill>
                  <a:srgbClr val="459597"/>
                </a:solidFill>
                <a:hlinkClick r:id="rId5">
                  <a:extLst>
                    <a:ext uri="{A12FA001-AC4F-418D-AE19-62706E023703}">
                      <ahyp:hlinkClr xmlns:ahyp="http://schemas.microsoft.com/office/drawing/2018/hyperlinkcolor" val="tx"/>
                    </a:ext>
                  </a:extLst>
                </a:hlinkClick>
              </a:rPr>
              <a:t>NIB – Prestiti </a:t>
            </a:r>
            <a:r>
              <a:rPr lang="en-IE" sz="2400" b="1" dirty="0" err="1">
                <a:solidFill>
                  <a:srgbClr val="459597"/>
                </a:solidFill>
                <a:hlinkClick r:id="rId5">
                  <a:extLst>
                    <a:ext uri="{A12FA001-AC4F-418D-AE19-62706E023703}">
                      <ahyp:hlinkClr xmlns:ahyp="http://schemas.microsoft.com/office/drawing/2018/hyperlinkcolor" val="tx"/>
                    </a:ext>
                  </a:extLst>
                </a:hlinkClick>
              </a:rPr>
              <a:t>Byggðastofnun</a:t>
            </a:r>
            <a:endParaRPr lang="en-IE" sz="2400" b="1" dirty="0">
              <a:solidFill>
                <a:srgbClr val="459597"/>
              </a:solidFill>
            </a:endParaRPr>
          </a:p>
          <a:p>
            <a:r>
              <a:rPr lang="en-IE" sz="2000" dirty="0"/>
              <a:t>La linea di credito bilaterale NIB con </a:t>
            </a:r>
            <a:r>
              <a:rPr lang="en-IE" sz="2000" dirty="0" err="1"/>
              <a:t>Byggðastofnun </a:t>
            </a:r>
            <a:r>
              <a:rPr lang="en-IE" sz="2000" dirty="0"/>
              <a:t>(ad esempio, 12 milioni di euro nel 2015; 135 milioni di euro in totale) sostiene </a:t>
            </a:r>
            <a:r>
              <a:rPr lang="en-IE" sz="2000" b="1" dirty="0"/>
              <a:t>gli investimenti delle PMI in infrastrutture ecologiche</a:t>
            </a:r>
            <a:r>
              <a:rPr lang="en-IE" sz="2000" dirty="0"/>
              <a:t> </a:t>
            </a:r>
          </a:p>
          <a:p>
            <a:r>
              <a:rPr lang="en-IE" sz="2400" b="1" dirty="0">
                <a:solidFill>
                  <a:srgbClr val="459597"/>
                </a:solidFill>
                <a:hlinkClick r:id="rId6">
                  <a:extLst>
                    <a:ext uri="{A12FA001-AC4F-418D-AE19-62706E023703}">
                      <ahyp:hlinkClr xmlns:ahyp="http://schemas.microsoft.com/office/drawing/2018/hyperlinkcolor" val="tx"/>
                    </a:ext>
                  </a:extLst>
                </a:hlinkClick>
              </a:rPr>
              <a:t>Nefco–EIF Garanzia per le PMI verdi (in tutta la regione nordica)</a:t>
            </a:r>
            <a:endParaRPr lang="en-IE" sz="2400" b="1" dirty="0">
              <a:solidFill>
                <a:srgbClr val="459597"/>
              </a:solidFill>
            </a:endParaRPr>
          </a:p>
          <a:p>
            <a:r>
              <a:rPr lang="en-IE" sz="2000" dirty="0"/>
              <a:t>A partire da marzo 2025, </a:t>
            </a:r>
            <a:r>
              <a:rPr lang="en-IE" sz="2000" b="1" dirty="0"/>
              <a:t>una </a:t>
            </a:r>
            <a:r>
              <a:rPr lang="en-IE" sz="2000" dirty="0"/>
              <a:t>garanzia </a:t>
            </a:r>
            <a:r>
              <a:rPr lang="en-IE" sz="2000" b="1" dirty="0"/>
              <a:t>di 70 milioni di euro </a:t>
            </a:r>
            <a:r>
              <a:rPr lang="en-IE" sz="2000" dirty="0"/>
              <a:t>tramite </a:t>
            </a:r>
            <a:r>
              <a:rPr lang="en-IE" sz="2000" dirty="0" err="1"/>
              <a:t>InvestEU </a:t>
            </a:r>
            <a:r>
              <a:rPr lang="en-IE" sz="2000" dirty="0"/>
              <a:t>consente a Nefco di fornire </a:t>
            </a:r>
            <a:r>
              <a:rPr lang="en-IE" sz="2000" b="1" dirty="0"/>
              <a:t>prestiti verdi preferenziali </a:t>
            </a:r>
            <a:r>
              <a:rPr lang="en-IE" sz="2000" dirty="0"/>
              <a:t>in Islanda</a:t>
            </a:r>
          </a:p>
        </p:txBody>
      </p:sp>
      <p:pic>
        <p:nvPicPr>
          <p:cNvPr id="3" name="Picture 2">
            <a:extLst>
              <a:ext uri="{FF2B5EF4-FFF2-40B4-BE49-F238E27FC236}">
                <a16:creationId xmlns:a16="http://schemas.microsoft.com/office/drawing/2014/main" id="{67A1F3F9-AEDB-7BC2-E168-2DBA0DA5DDF3}"/>
              </a:ext>
            </a:extLst>
          </p:cNvPr>
          <p:cNvPicPr>
            <a:picLocks noChangeAspect="1"/>
          </p:cNvPicPr>
          <p:nvPr/>
        </p:nvPicPr>
        <p:blipFill>
          <a:blip r:embed="rId7"/>
          <a:stretch>
            <a:fillRect/>
          </a:stretch>
        </p:blipFill>
        <p:spPr>
          <a:xfrm>
            <a:off x="382153" y="2349896"/>
            <a:ext cx="1811000" cy="1936580"/>
          </a:xfrm>
          <a:prstGeom prst="rect">
            <a:avLst/>
          </a:prstGeom>
        </p:spPr>
      </p:pic>
      <p:grpSp>
        <p:nvGrpSpPr>
          <p:cNvPr id="2" name="Group 1">
            <a:extLst>
              <a:ext uri="{FF2B5EF4-FFF2-40B4-BE49-F238E27FC236}">
                <a16:creationId xmlns:a16="http://schemas.microsoft.com/office/drawing/2014/main" id="{7DB70B98-7CF3-B2C8-23E9-E38E26D66BEA}"/>
              </a:ext>
            </a:extLst>
          </p:cNvPr>
          <p:cNvGrpSpPr/>
          <p:nvPr/>
        </p:nvGrpSpPr>
        <p:grpSpPr>
          <a:xfrm>
            <a:off x="2175478" y="2281915"/>
            <a:ext cx="720674" cy="861774"/>
            <a:chOff x="1015048" y="996928"/>
            <a:chExt cx="1016952" cy="1216059"/>
          </a:xfrm>
        </p:grpSpPr>
        <p:sp>
          <p:nvSpPr>
            <p:cNvPr id="4" name="Oval 3">
              <a:extLst>
                <a:ext uri="{FF2B5EF4-FFF2-40B4-BE49-F238E27FC236}">
                  <a16:creationId xmlns:a16="http://schemas.microsoft.com/office/drawing/2014/main" id="{28F75152-1AAA-DCDB-B014-0880950C27DB}"/>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TextBox 6">
              <a:extLst>
                <a:ext uri="{FF2B5EF4-FFF2-40B4-BE49-F238E27FC236}">
                  <a16:creationId xmlns:a16="http://schemas.microsoft.com/office/drawing/2014/main" id="{0DDF0001-6983-676C-3001-7EEED7108FF3}"/>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2</a:t>
              </a:r>
            </a:p>
          </p:txBody>
        </p:sp>
      </p:grpSp>
      <p:grpSp>
        <p:nvGrpSpPr>
          <p:cNvPr id="11" name="Group 10">
            <a:extLst>
              <a:ext uri="{FF2B5EF4-FFF2-40B4-BE49-F238E27FC236}">
                <a16:creationId xmlns:a16="http://schemas.microsoft.com/office/drawing/2014/main" id="{10AC0D4B-2350-ED5E-9A94-DC6B6FFDC86A}"/>
              </a:ext>
            </a:extLst>
          </p:cNvPr>
          <p:cNvGrpSpPr/>
          <p:nvPr/>
        </p:nvGrpSpPr>
        <p:grpSpPr>
          <a:xfrm>
            <a:off x="2160978" y="3524618"/>
            <a:ext cx="720674" cy="861774"/>
            <a:chOff x="1015048" y="996928"/>
            <a:chExt cx="1016952" cy="1216059"/>
          </a:xfrm>
        </p:grpSpPr>
        <p:sp>
          <p:nvSpPr>
            <p:cNvPr id="12" name="Oval 11">
              <a:extLst>
                <a:ext uri="{FF2B5EF4-FFF2-40B4-BE49-F238E27FC236}">
                  <a16:creationId xmlns:a16="http://schemas.microsoft.com/office/drawing/2014/main" id="{897B17BC-E893-0888-1939-D5D8D6DCFD07}"/>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3" name="TextBox 12">
              <a:extLst>
                <a:ext uri="{FF2B5EF4-FFF2-40B4-BE49-F238E27FC236}">
                  <a16:creationId xmlns:a16="http://schemas.microsoft.com/office/drawing/2014/main" id="{1D760FDF-C23B-4275-2A6F-F07EF80FC098}"/>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3</a:t>
              </a:r>
            </a:p>
          </p:txBody>
        </p:sp>
      </p:grpSp>
      <p:grpSp>
        <p:nvGrpSpPr>
          <p:cNvPr id="14" name="Group 13">
            <a:extLst>
              <a:ext uri="{FF2B5EF4-FFF2-40B4-BE49-F238E27FC236}">
                <a16:creationId xmlns:a16="http://schemas.microsoft.com/office/drawing/2014/main" id="{EF7736F4-7EDC-17B7-3263-99C0A96B4315}"/>
              </a:ext>
            </a:extLst>
          </p:cNvPr>
          <p:cNvGrpSpPr/>
          <p:nvPr/>
        </p:nvGrpSpPr>
        <p:grpSpPr>
          <a:xfrm>
            <a:off x="2193153" y="4791614"/>
            <a:ext cx="720674" cy="861774"/>
            <a:chOff x="1015048" y="996928"/>
            <a:chExt cx="1016952" cy="1216059"/>
          </a:xfrm>
        </p:grpSpPr>
        <p:sp>
          <p:nvSpPr>
            <p:cNvPr id="15" name="Oval 14">
              <a:extLst>
                <a:ext uri="{FF2B5EF4-FFF2-40B4-BE49-F238E27FC236}">
                  <a16:creationId xmlns:a16="http://schemas.microsoft.com/office/drawing/2014/main" id="{C06F5CF6-9C94-90AE-ACFD-39A112DF6BF6}"/>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TextBox 15">
              <a:extLst>
                <a:ext uri="{FF2B5EF4-FFF2-40B4-BE49-F238E27FC236}">
                  <a16:creationId xmlns:a16="http://schemas.microsoft.com/office/drawing/2014/main" id="{C7B56C4C-44B7-32A4-E180-1F190AABA957}"/>
                </a:ext>
              </a:extLst>
            </p:cNvPr>
            <p:cNvSpPr txBox="1"/>
            <p:nvPr/>
          </p:nvSpPr>
          <p:spPr>
            <a:xfrm>
              <a:off x="1015048" y="996928"/>
              <a:ext cx="971549" cy="1216059"/>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4</a:t>
              </a:r>
            </a:p>
          </p:txBody>
        </p:sp>
      </p:grpSp>
    </p:spTree>
    <p:extLst>
      <p:ext uri="{BB962C8B-B14F-4D97-AF65-F5344CB8AC3E}">
        <p14:creationId xmlns:p14="http://schemas.microsoft.com/office/powerpoint/2010/main" val="2280458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2F66D-9F88-354B-C769-0A98A85CAB4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85E408D-4F31-0143-E20A-35BEAF010CD6}"/>
              </a:ext>
            </a:extLst>
          </p:cNvPr>
          <p:cNvSpPr>
            <a:spLocks noGrp="1"/>
          </p:cNvSpPr>
          <p:nvPr>
            <p:ph type="body" sz="quarter" idx="18"/>
          </p:nvPr>
        </p:nvSpPr>
        <p:spPr>
          <a:xfrm>
            <a:off x="5098219" y="463128"/>
            <a:ext cx="6565143" cy="2213420"/>
          </a:xfrm>
        </p:spPr>
        <p:txBody>
          <a:bodyPr/>
          <a:lstStyle/>
          <a:p>
            <a:r>
              <a:rPr lang="en-US" sz="2000" dirty="0"/>
              <a:t>Valuta la possibilità di aderire alle </a:t>
            </a:r>
            <a:r>
              <a:rPr lang="en-US" sz="2000" dirty="0" err="1"/>
              <a:t>organizzazioni </a:t>
            </a:r>
            <a:r>
              <a:rPr lang="en-US" sz="2000" b="1" dirty="0">
                <a:solidFill>
                  <a:srgbClr val="E96751"/>
                </a:solidFill>
                <a:hlinkClick r:id="rId2">
                  <a:extLst>
                    <a:ext uri="{A12FA001-AC4F-418D-AE19-62706E023703}">
                      <ahyp:hlinkClr xmlns:ahyp="http://schemas.microsoft.com/office/drawing/2018/hyperlinkcolor" val="tx"/>
                    </a:ext>
                  </a:extLst>
                </a:hlinkClick>
              </a:rPr>
              <a:t>dell'Iceland Tourism Cluster </a:t>
            </a:r>
            <a:r>
              <a:rPr lang="en-US" sz="2000" dirty="0"/>
              <a:t>o ai consigli turistici locali (alcune regioni dispongono di comitati turistici). Il networking può aiutarti a conoscere eventuali iniziative di finanziamento ad hoc. </a:t>
            </a:r>
          </a:p>
          <a:p>
            <a:r>
              <a:rPr lang="en-US" sz="2000" b="1" dirty="0">
                <a:solidFill>
                  <a:srgbClr val="E96751"/>
                </a:solidFill>
                <a:hlinkClick r:id="rId3">
                  <a:extLst>
                    <a:ext uri="{A12FA001-AC4F-418D-AE19-62706E023703}">
                      <ahyp:hlinkClr xmlns:ahyp="http://schemas.microsoft.com/office/drawing/2018/hyperlinkcolor" val="tx"/>
                    </a:ext>
                  </a:extLst>
                </a:hlinkClick>
              </a:rPr>
              <a:t>Business Iceland </a:t>
            </a:r>
            <a:r>
              <a:rPr lang="en-US" sz="2000" dirty="0"/>
              <a:t>(</a:t>
            </a:r>
            <a:r>
              <a:rPr lang="en-US" sz="2000" dirty="0" err="1"/>
              <a:t>Íslandsstofa</a:t>
            </a:r>
            <a:r>
              <a:rPr lang="en-US" sz="2000" dirty="0"/>
              <a:t>) si occupa principalmente di promuovere l'Islanda all'estero, ma come azienda potresti usufruire del loro supporto marketing (spesso hanno programmi di marketing cooperativo che consentono alle piccole imprese di partecipare a fiere commerciali sotto un'egida nazionale).</a:t>
            </a:r>
          </a:p>
        </p:txBody>
      </p:sp>
      <p:cxnSp>
        <p:nvCxnSpPr>
          <p:cNvPr id="7" name="Straight Connector 6">
            <a:extLst>
              <a:ext uri="{FF2B5EF4-FFF2-40B4-BE49-F238E27FC236}">
                <a16:creationId xmlns:a16="http://schemas.microsoft.com/office/drawing/2014/main" id="{4F9A4EF4-79C7-5F0D-1487-3CDA9FFC768D}"/>
              </a:ext>
            </a:extLst>
          </p:cNvPr>
          <p:cNvCxnSpPr/>
          <p:nvPr/>
        </p:nvCxnSpPr>
        <p:spPr>
          <a:xfrm>
            <a:off x="1290918" y="36400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4" name="Text Placeholder 1">
            <a:extLst>
              <a:ext uri="{FF2B5EF4-FFF2-40B4-BE49-F238E27FC236}">
                <a16:creationId xmlns:a16="http://schemas.microsoft.com/office/drawing/2014/main" id="{754A5E7E-F0F1-0CF3-382B-6126667F5B5D}"/>
              </a:ext>
            </a:extLst>
          </p:cNvPr>
          <p:cNvSpPr txBox="1">
            <a:spLocks/>
          </p:cNvSpPr>
          <p:nvPr/>
        </p:nvSpPr>
        <p:spPr>
          <a:xfrm>
            <a:off x="5098219" y="3753969"/>
            <a:ext cx="6565143" cy="22134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83F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n-US" sz="2000" b="1" dirty="0">
                <a:solidFill>
                  <a:srgbClr val="494949"/>
                </a:solidFill>
              </a:rPr>
              <a:t>Permessi e pianificazione: </a:t>
            </a:r>
            <a:r>
              <a:rPr lang="en-US" sz="2000" b="1" dirty="0">
                <a:solidFill>
                  <a:srgbClr val="E96751"/>
                </a:solidFill>
                <a:hlinkClick r:id="rId4">
                  <a:extLst>
                    <a:ext uri="{A12FA001-AC4F-418D-AE19-62706E023703}">
                      <ahyp:hlinkClr xmlns:ahyp="http://schemas.microsoft.com/office/drawing/2018/hyperlinkcolor" val="tx"/>
                    </a:ext>
                  </a:extLst>
                </a:hlinkClick>
              </a:rPr>
              <a:t>L'Ente islandese per il turismo </a:t>
            </a:r>
            <a:r>
              <a:rPr lang="en-US" sz="2000" dirty="0">
                <a:solidFill>
                  <a:srgbClr val="494949"/>
                </a:solidFill>
              </a:rPr>
              <a:t>(</a:t>
            </a:r>
            <a:r>
              <a:rPr lang="en-US" sz="2000" dirty="0" err="1">
                <a:solidFill>
                  <a:srgbClr val="494949"/>
                </a:solidFill>
              </a:rPr>
              <a:t>Ferðamálastofa</a:t>
            </a:r>
            <a:r>
              <a:rPr lang="en-US" sz="2000" dirty="0">
                <a:solidFill>
                  <a:srgbClr val="494949"/>
                </a:solidFill>
              </a:rPr>
              <a:t>) è l'agenzia principale responsabile della pianificazione e della gestione del turismo in Islanda. </a:t>
            </a:r>
          </a:p>
          <a:p>
            <a:pPr marL="0" indent="0"/>
            <a:r>
              <a:rPr lang="en-US" sz="2000" dirty="0">
                <a:solidFill>
                  <a:srgbClr val="494949"/>
                </a:solidFill>
              </a:rPr>
              <a:t>Ha diversi compiti, tra cui il rilascio di licenze per agenzie di viaggio e tour operator, il monitoraggio delle loro attività e lo sviluppo di piani di gestione delle destinazioni (DMP) per le diverse regioni. </a:t>
            </a:r>
          </a:p>
        </p:txBody>
      </p:sp>
      <p:sp>
        <p:nvSpPr>
          <p:cNvPr id="13" name="Freeform 28">
            <a:extLst>
              <a:ext uri="{FF2B5EF4-FFF2-40B4-BE49-F238E27FC236}">
                <a16:creationId xmlns:a16="http://schemas.microsoft.com/office/drawing/2014/main" id="{64818C28-3B64-2F55-40C1-4602FAFAAEFF}"/>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8196E177-23A9-3303-AB90-72EE077F207E}"/>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Risorse e supporto</a:t>
            </a:r>
          </a:p>
        </p:txBody>
      </p:sp>
      <p:sp>
        <p:nvSpPr>
          <p:cNvPr id="4" name="TextBox 3">
            <a:extLst>
              <a:ext uri="{FF2B5EF4-FFF2-40B4-BE49-F238E27FC236}">
                <a16:creationId xmlns:a16="http://schemas.microsoft.com/office/drawing/2014/main" id="{F752993E-8B68-596D-E73A-5123F45157E6}"/>
              </a:ext>
            </a:extLst>
          </p:cNvPr>
          <p:cNvSpPr txBox="1"/>
          <p:nvPr/>
        </p:nvSpPr>
        <p:spPr>
          <a:xfrm>
            <a:off x="1053897" y="1817014"/>
            <a:ext cx="3675375" cy="1569660"/>
          </a:xfrm>
          <a:prstGeom prst="rect">
            <a:avLst/>
          </a:prstGeom>
          <a:noFill/>
        </p:spPr>
        <p:txBody>
          <a:bodyPr wrap="square">
            <a:spAutoFit/>
          </a:bodyPr>
          <a:lstStyle/>
          <a:p>
            <a:pPr algn="ctr"/>
            <a:r>
              <a:rPr lang="en-US" sz="3200" b="1" dirty="0">
                <a:solidFill>
                  <a:srgbClr val="494949"/>
                </a:solidFill>
              </a:rPr>
              <a:t>L'iniziativa Iceland Tourism Cluster</a:t>
            </a:r>
          </a:p>
          <a:p>
            <a:pPr algn="ctr"/>
            <a:r>
              <a:rPr lang="en-US" sz="3200" b="1" dirty="0">
                <a:solidFill>
                  <a:srgbClr val="494949"/>
                </a:solidFill>
              </a:rPr>
              <a:t>e Business Iceland</a:t>
            </a:r>
            <a:endParaRPr lang="en-IE" sz="3200" dirty="0">
              <a:solidFill>
                <a:srgbClr val="494949"/>
              </a:solidFill>
            </a:endParaRPr>
          </a:p>
        </p:txBody>
      </p:sp>
      <p:sp>
        <p:nvSpPr>
          <p:cNvPr id="5" name="TextBox 4">
            <a:extLst>
              <a:ext uri="{FF2B5EF4-FFF2-40B4-BE49-F238E27FC236}">
                <a16:creationId xmlns:a16="http://schemas.microsoft.com/office/drawing/2014/main" id="{BB21420A-A4F3-D19A-B1DA-52EF5B51CFA0}"/>
              </a:ext>
            </a:extLst>
          </p:cNvPr>
          <p:cNvSpPr txBox="1"/>
          <p:nvPr/>
        </p:nvSpPr>
        <p:spPr>
          <a:xfrm>
            <a:off x="1053897" y="4245871"/>
            <a:ext cx="3675375" cy="1077218"/>
          </a:xfrm>
          <a:prstGeom prst="rect">
            <a:avLst/>
          </a:prstGeom>
          <a:noFill/>
        </p:spPr>
        <p:txBody>
          <a:bodyPr wrap="square">
            <a:spAutoFit/>
          </a:bodyPr>
          <a:lstStyle/>
          <a:p>
            <a:pPr algn="ctr"/>
            <a:r>
              <a:rPr lang="en-US" sz="3200" b="1" dirty="0">
                <a:solidFill>
                  <a:srgbClr val="494949"/>
                </a:solidFill>
              </a:rPr>
              <a:t>L'agenzia islandese per la pianificazione del turismo </a:t>
            </a:r>
            <a:endParaRPr lang="en-IE" sz="3200" dirty="0">
              <a:solidFill>
                <a:srgbClr val="494949"/>
              </a:solidFill>
            </a:endParaRPr>
          </a:p>
        </p:txBody>
      </p:sp>
    </p:spTree>
    <p:extLst>
      <p:ext uri="{BB962C8B-B14F-4D97-AF65-F5344CB8AC3E}">
        <p14:creationId xmlns:p14="http://schemas.microsoft.com/office/powerpoint/2010/main" val="2979973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21321-F7AC-FE36-C468-64795D10057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19EFE96-09EC-CB37-80CB-3D6FAE99C61B}"/>
              </a:ext>
            </a:extLst>
          </p:cNvPr>
          <p:cNvSpPr>
            <a:spLocks noGrp="1"/>
          </p:cNvSpPr>
          <p:nvPr>
            <p:ph type="body" sz="quarter" idx="18"/>
          </p:nvPr>
        </p:nvSpPr>
        <p:spPr>
          <a:xfrm>
            <a:off x="5175443" y="981751"/>
            <a:ext cx="6340282" cy="2213420"/>
          </a:xfrm>
        </p:spPr>
        <p:txBody>
          <a:bodyPr/>
          <a:lstStyle/>
          <a:p>
            <a:r>
              <a:rPr lang="en-US" dirty="0"/>
              <a:t>Ogni comune islandese dispone di un fondo per lo sviluppo culturale o commerciale (spesso di modesta entità). Inoltre, </a:t>
            </a:r>
            <a:r>
              <a:rPr lang="en-US" b="1" dirty="0">
                <a:solidFill>
                  <a:srgbClr val="E96751"/>
                </a:solidFill>
                <a:hlinkClick r:id="rId2">
                  <a:extLst>
                    <a:ext uri="{A12FA001-AC4F-418D-AE19-62706E023703}">
                      <ahyp:hlinkClr xmlns:ahyp="http://schemas.microsoft.com/office/drawing/2018/hyperlinkcolor" val="tx"/>
                    </a:ext>
                  </a:extLst>
                </a:hlinkClick>
              </a:rPr>
              <a:t>l'Ente islandese per il turismo </a:t>
            </a:r>
            <a:r>
              <a:rPr lang="en-US" dirty="0"/>
              <a:t>talvolta eroga </a:t>
            </a:r>
            <a:r>
              <a:rPr lang="en-US" b="1" dirty="0"/>
              <a:t>sovvenzioni </a:t>
            </a:r>
            <a:r>
              <a:rPr lang="en-US" dirty="0"/>
              <a:t>per</a:t>
            </a:r>
            <a:r>
              <a:rPr lang="en-US" b="1" dirty="0"/>
              <a:t> lo sviluppo </a:t>
            </a:r>
            <a:r>
              <a:rPr lang="en-US" dirty="0"/>
              <a:t>di specifici temi turistici (ad esempio per migliorare l'accessibilità o l'innovazione nel settore turistico). Tenete d'occhio gli annunci del Ministero della Cultura e del Commercio (che sovrintende al turismo) </a:t>
            </a:r>
            <a:r>
              <a:rPr lang="en-US" dirty="0">
                <a:solidFill>
                  <a:srgbClr val="E96751"/>
                </a:solidFill>
                <a:hlinkClick r:id="rId3">
                  <a:extLst>
                    <a:ext uri="{A12FA001-AC4F-418D-AE19-62706E023703}">
                      <ahyp:hlinkClr xmlns:ahyp="http://schemas.microsoft.com/office/drawing/2018/hyperlinkcolor" val="tx"/>
                    </a:ext>
                  </a:extLst>
                </a:hlinkClick>
              </a:rPr>
              <a:t>su government.is</a:t>
            </a:r>
            <a:r>
              <a:rPr lang="en-US" dirty="0">
                <a:solidFill>
                  <a:srgbClr val="E96751"/>
                </a:solidFill>
              </a:rPr>
              <a:t>.</a:t>
            </a:r>
          </a:p>
        </p:txBody>
      </p:sp>
      <p:cxnSp>
        <p:nvCxnSpPr>
          <p:cNvPr id="7" name="Straight Connector 6">
            <a:extLst>
              <a:ext uri="{FF2B5EF4-FFF2-40B4-BE49-F238E27FC236}">
                <a16:creationId xmlns:a16="http://schemas.microsoft.com/office/drawing/2014/main" id="{C3DDDCD7-F18D-50FE-FF07-6AEEFB47A0F2}"/>
              </a:ext>
            </a:extLst>
          </p:cNvPr>
          <p:cNvCxnSpPr/>
          <p:nvPr/>
        </p:nvCxnSpPr>
        <p:spPr>
          <a:xfrm>
            <a:off x="1290918" y="3754326"/>
            <a:ext cx="9475694" cy="0"/>
          </a:xfrm>
          <a:prstGeom prst="line">
            <a:avLst/>
          </a:prstGeom>
          <a:ln w="57150">
            <a:solidFill>
              <a:srgbClr val="ED028C"/>
            </a:solidFill>
          </a:ln>
        </p:spPr>
        <p:style>
          <a:lnRef idx="1">
            <a:schemeClr val="accent1"/>
          </a:lnRef>
          <a:fillRef idx="0">
            <a:schemeClr val="accent1"/>
          </a:fillRef>
          <a:effectRef idx="0">
            <a:schemeClr val="accent1"/>
          </a:effectRef>
          <a:fontRef idx="minor">
            <a:schemeClr val="tx1"/>
          </a:fontRef>
        </p:style>
      </p:cxnSp>
      <p:sp>
        <p:nvSpPr>
          <p:cNvPr id="13" name="Freeform 28">
            <a:extLst>
              <a:ext uri="{FF2B5EF4-FFF2-40B4-BE49-F238E27FC236}">
                <a16:creationId xmlns:a16="http://schemas.microsoft.com/office/drawing/2014/main" id="{0BF85034-955B-9EB2-0AF8-6C2319C0DFCD}"/>
              </a:ext>
            </a:extLst>
          </p:cNvPr>
          <p:cNvSpPr/>
          <p:nvPr/>
        </p:nvSpPr>
        <p:spPr>
          <a:xfrm>
            <a:off x="-12813" y="146403"/>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 name="Text Placeholder 23">
            <a:extLst>
              <a:ext uri="{FF2B5EF4-FFF2-40B4-BE49-F238E27FC236}">
                <a16:creationId xmlns:a16="http://schemas.microsoft.com/office/drawing/2014/main" id="{214D52FC-8515-FD45-7F41-C9307A06E0C2}"/>
              </a:ext>
            </a:extLst>
          </p:cNvPr>
          <p:cNvSpPr txBox="1">
            <a:spLocks/>
          </p:cNvSpPr>
          <p:nvPr/>
        </p:nvSpPr>
        <p:spPr>
          <a:xfrm>
            <a:off x="448950" y="260999"/>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Risorse e supporti</a:t>
            </a:r>
          </a:p>
        </p:txBody>
      </p:sp>
      <p:sp>
        <p:nvSpPr>
          <p:cNvPr id="4" name="TextBox 3">
            <a:extLst>
              <a:ext uri="{FF2B5EF4-FFF2-40B4-BE49-F238E27FC236}">
                <a16:creationId xmlns:a16="http://schemas.microsoft.com/office/drawing/2014/main" id="{CD0A1504-5A87-ADD3-C3D7-694836F5D910}"/>
              </a:ext>
            </a:extLst>
          </p:cNvPr>
          <p:cNvSpPr txBox="1"/>
          <p:nvPr/>
        </p:nvSpPr>
        <p:spPr>
          <a:xfrm>
            <a:off x="1053897" y="1817014"/>
            <a:ext cx="3675375" cy="1077218"/>
          </a:xfrm>
          <a:prstGeom prst="rect">
            <a:avLst/>
          </a:prstGeom>
          <a:noFill/>
        </p:spPr>
        <p:txBody>
          <a:bodyPr wrap="square">
            <a:spAutoFit/>
          </a:bodyPr>
          <a:lstStyle/>
          <a:p>
            <a:pPr algn="ctr"/>
            <a:r>
              <a:rPr lang="en-US" sz="3200" b="1" dirty="0">
                <a:solidFill>
                  <a:srgbClr val="494949"/>
                </a:solidFill>
              </a:rPr>
              <a:t>Ente islandese per il turismo</a:t>
            </a:r>
            <a:endParaRPr lang="en-IE" sz="3200" dirty="0">
              <a:solidFill>
                <a:srgbClr val="494949"/>
              </a:solidFill>
            </a:endParaRPr>
          </a:p>
        </p:txBody>
      </p:sp>
    </p:spTree>
    <p:extLst>
      <p:ext uri="{BB962C8B-B14F-4D97-AF65-F5344CB8AC3E}">
        <p14:creationId xmlns:p14="http://schemas.microsoft.com/office/powerpoint/2010/main" val="281965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Hai completato... Modulo 7 (Parte 2)</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055225"/>
          </a:xfrm>
          <a:prstGeom prst="rect">
            <a:avLst/>
          </a:prstGeom>
          <a:noFill/>
        </p:spPr>
        <p:txBody>
          <a:bodyPr wrap="square" rtlCol="0">
            <a:spAutoFit/>
          </a:bodyPr>
          <a:lstStyle/>
          <a:p>
            <a:pPr algn="ctr">
              <a:lnSpc>
                <a:spcPts val="2520"/>
              </a:lnSpc>
            </a:pPr>
            <a:r>
              <a:rPr lang="en-US" sz="2400" dirty="0">
                <a:solidFill>
                  <a:srgbClr val="414141"/>
                </a:solidFill>
              </a:rPr>
              <a:t>Trova i fondi più adatti</a:t>
            </a:r>
          </a:p>
          <a:p>
            <a:pPr algn="ctr">
              <a:lnSpc>
                <a:spcPts val="2520"/>
              </a:lnSpc>
            </a:pPr>
            <a:r>
              <a:rPr lang="en-IE" sz="2400" dirty="0">
                <a:solidFill>
                  <a:srgbClr val="414141"/>
                </a:solidFill>
              </a:rPr>
              <a:t>Islanda</a:t>
            </a: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Modulo 7 (Parte 3)</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9" y="2232022"/>
            <a:ext cx="3369875" cy="1375826"/>
          </a:xfrm>
          <a:prstGeom prst="rect">
            <a:avLst/>
          </a:prstGeom>
          <a:noFill/>
        </p:spPr>
        <p:txBody>
          <a:bodyPr wrap="square" rtlCol="0">
            <a:spAutoFit/>
          </a:bodyPr>
          <a:lstStyle/>
          <a:p>
            <a:pPr algn="ctr">
              <a:lnSpc>
                <a:spcPts val="2520"/>
              </a:lnSpc>
            </a:pPr>
            <a:r>
              <a:rPr lang="en-US" sz="2400" dirty="0">
                <a:solidFill>
                  <a:srgbClr val="414141"/>
                </a:solidFill>
              </a:rPr>
              <a:t>Investimenti, richieste di sovvenzioni e presentazione della tua idea</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Il prossimo è...</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Ben fatto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F9BF0-357B-0721-5EC0-4043B72115DD}"/>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C50AEB0C-A9F6-9008-6895-A6876C2DA721}"/>
              </a:ext>
            </a:extLst>
          </p:cNvPr>
          <p:cNvSpPr>
            <a:spLocks noGrp="1"/>
          </p:cNvSpPr>
          <p:nvPr>
            <p:ph type="body" sz="quarter" idx="17"/>
          </p:nvPr>
        </p:nvSpPr>
        <p:spPr/>
        <p:txBody>
          <a:bodyPr/>
          <a:lstStyle/>
          <a:p>
            <a:r>
              <a:rPr lang="en-IE" dirty="0"/>
              <a:t>07</a:t>
            </a:r>
          </a:p>
        </p:txBody>
      </p:sp>
      <p:sp>
        <p:nvSpPr>
          <p:cNvPr id="12" name="Text Placeholder 8">
            <a:extLst>
              <a:ext uri="{FF2B5EF4-FFF2-40B4-BE49-F238E27FC236}">
                <a16:creationId xmlns:a16="http://schemas.microsoft.com/office/drawing/2014/main" id="{0AE82DF7-D3FC-C644-3730-C8A8A1C2ED40}"/>
              </a:ext>
            </a:extLst>
          </p:cNvPr>
          <p:cNvSpPr>
            <a:spLocks noGrp="1"/>
          </p:cNvSpPr>
          <p:nvPr>
            <p:ph type="body" sz="quarter" idx="16"/>
          </p:nvPr>
        </p:nvSpPr>
        <p:spPr>
          <a:xfrm>
            <a:off x="352931" y="2487978"/>
            <a:ext cx="5282339" cy="3066422"/>
          </a:xfrm>
        </p:spPr>
        <p:txBody>
          <a:bodyPr/>
          <a:lstStyle/>
          <a:p>
            <a:r>
              <a:rPr lang="en-IE" sz="4000" b="1" dirty="0"/>
              <a:t>Opzioni di finanziamento in Islanda</a:t>
            </a:r>
          </a:p>
          <a:p>
            <a:r>
              <a:rPr lang="en-IE" sz="2800" dirty="0"/>
              <a:t>Per alloggi turistici alternativi</a:t>
            </a:r>
          </a:p>
          <a:p>
            <a:endParaRPr lang="en-IE" dirty="0"/>
          </a:p>
        </p:txBody>
      </p:sp>
      <p:sp>
        <p:nvSpPr>
          <p:cNvPr id="15" name="TextBox 14">
            <a:extLst>
              <a:ext uri="{FF2B5EF4-FFF2-40B4-BE49-F238E27FC236}">
                <a16:creationId xmlns:a16="http://schemas.microsoft.com/office/drawing/2014/main" id="{9AE19F5D-9CA3-8FC9-2652-2B43A132A2B0}"/>
              </a:ext>
            </a:extLst>
          </p:cNvPr>
          <p:cNvSpPr txBox="1"/>
          <p:nvPr/>
        </p:nvSpPr>
        <p:spPr>
          <a:xfrm>
            <a:off x="140280" y="5147687"/>
            <a:ext cx="11863878" cy="1631216"/>
          </a:xfrm>
          <a:prstGeom prst="rect">
            <a:avLst/>
          </a:prstGeom>
          <a:noFill/>
        </p:spPr>
        <p:txBody>
          <a:bodyPr wrap="square" rtlCol="0">
            <a:spAutoFit/>
          </a:bodyPr>
          <a:lstStyle/>
          <a:p>
            <a:r>
              <a:rPr lang="en-US" sz="2000" dirty="0">
                <a:solidFill>
                  <a:srgbClr val="494949"/>
                </a:solidFill>
              </a:rPr>
              <a:t>L'Islanda offre una serie di opzioni di finanziamento per il turismo alternativo, tra cui sovvenzioni per le infrastrutture pubbliche, fondi regionali "Uppbyggingarsjóður", prestiti rurali attraverso Byggðastofnun e sostegno all'innovazione da parte del Fondo per lo sviluppo tecnologico. Anche il Fondo per la protezione dei siti turistici e le sovvenzioni NATA sostengono il turismo sostenibile, mentre i comuni e le banche locali forniscono ulteriore sostegno. Insieme, questi fattori rendono l'Islanda un ambiente favorevole per il lancio di progetti di glamping e alloggi rurali eco-compatibili.</a:t>
            </a:r>
            <a:endParaRPr lang="en-IE" sz="2000" dirty="0">
              <a:solidFill>
                <a:srgbClr val="494949"/>
              </a:solidFill>
            </a:endParaRPr>
          </a:p>
        </p:txBody>
      </p:sp>
      <p:pic>
        <p:nvPicPr>
          <p:cNvPr id="6" name="Picture Placeholder 5" descr="A blue and red flag&#10;&#10;AI-generated content may be incorrect.">
            <a:extLst>
              <a:ext uri="{FF2B5EF4-FFF2-40B4-BE49-F238E27FC236}">
                <a16:creationId xmlns:a16="http://schemas.microsoft.com/office/drawing/2014/main" id="{A8C25E09-4322-074D-EFF5-EBD6C8E31ACE}"/>
              </a:ext>
            </a:extLst>
          </p:cNvPr>
          <p:cNvPicPr>
            <a:picLocks noGrp="1" noChangeAspect="1"/>
          </p:cNvPicPr>
          <p:nvPr>
            <p:ph type="pic" sz="quarter" idx="19"/>
          </p:nvPr>
        </p:nvPicPr>
        <p:blipFill>
          <a:blip r:embed="rId2"/>
          <a:srcRect l="5231" t="15117" r="-5231" b="15441"/>
          <a:stretch>
            <a:fillRect/>
          </a:stretch>
        </p:blipFill>
        <p:spPr>
          <a:xfrm>
            <a:off x="5621941" y="623792"/>
            <a:ext cx="6560312" cy="4556399"/>
          </a:xfrm>
        </p:spPr>
      </p:pic>
    </p:spTree>
    <p:extLst>
      <p:ext uri="{BB962C8B-B14F-4D97-AF65-F5344CB8AC3E}">
        <p14:creationId xmlns:p14="http://schemas.microsoft.com/office/powerpoint/2010/main" val="4045904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7ECC8-4AAC-9FF4-F22D-DF5FBB1A03E5}"/>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373ED95-3E15-D1E2-CA84-F88C2328A3B9}"/>
              </a:ext>
            </a:extLst>
          </p:cNvPr>
          <p:cNvSpPr>
            <a:spLocks noGrp="1"/>
          </p:cNvSpPr>
          <p:nvPr>
            <p:ph type="body" sz="quarter" idx="18"/>
          </p:nvPr>
        </p:nvSpPr>
        <p:spPr>
          <a:xfrm>
            <a:off x="802510" y="1679408"/>
            <a:ext cx="9624768" cy="3499183"/>
          </a:xfrm>
        </p:spPr>
        <p:txBody>
          <a:bodyPr/>
          <a:lstStyle/>
          <a:p>
            <a:pPr>
              <a:spcAft>
                <a:spcPts val="600"/>
              </a:spcAft>
            </a:pPr>
            <a:r>
              <a:rPr lang="en-US" sz="2400" dirty="0"/>
              <a:t>I finanziamenti per il turismo sostenibile in Islanda sono destinati principalmente alla protezione della natura, alla diffusione regionale del turismo e allo sviluppo di infrastrutture ambientali. </a:t>
            </a:r>
          </a:p>
          <a:p>
            <a:pPr>
              <a:spcAft>
                <a:spcPts val="600"/>
              </a:spcAft>
            </a:pPr>
            <a:endParaRPr lang="en-US" sz="2400" dirty="0"/>
          </a:p>
          <a:p>
            <a:pPr>
              <a:spcAft>
                <a:spcPts val="600"/>
              </a:spcAft>
            </a:pPr>
            <a:r>
              <a:rPr lang="en-US" sz="2400" dirty="0"/>
              <a:t>Il principale meccanismo di sostegno, </a:t>
            </a:r>
            <a:r>
              <a:rPr lang="en-IE" sz="2400" b="1" dirty="0">
                <a:hlinkClick r:id="rId2">
                  <a:extLst>
                    <a:ext uri="{A12FA001-AC4F-418D-AE19-62706E023703}">
                      <ahyp:hlinkClr xmlns:ahyp="http://schemas.microsoft.com/office/drawing/2018/hyperlinkcolor" val="tx"/>
                    </a:ext>
                  </a:extLst>
                </a:hlinkClick>
              </a:rPr>
              <a:t>il Fondo per la protezione dei siti turistici</a:t>
            </a:r>
            <a:r>
              <a:rPr lang="en-US" sz="2400" b="1" dirty="0">
                <a:hlinkClick r:id="rId3">
                  <a:extLst>
                    <a:ext uri="{A12FA001-AC4F-418D-AE19-62706E023703}">
                      <ahyp:hlinkClr xmlns:ahyp="http://schemas.microsoft.com/office/drawing/2018/hyperlinkcolor" val="tx"/>
                    </a:ext>
                  </a:extLst>
                </a:hlinkClick>
              </a:rPr>
              <a:t> dell'Ente islandese per il turismo</a:t>
            </a:r>
            <a:r>
              <a:rPr lang="en-US" sz="2400" dirty="0"/>
              <a:t>, finanzia sentieri, sistemi di smaltimento dei rifiuti, servizi igienici e impianti di energia rinnovabile nei pressi o nei dintorni dei siti turistici. Sebbene il fondo non sia limitato alle imprese private, va a beneficio diretto dei lodge e dei siti di glamping che operano in prossimità di paesaggi protetti. </a:t>
            </a:r>
          </a:p>
        </p:txBody>
      </p:sp>
      <p:sp>
        <p:nvSpPr>
          <p:cNvPr id="6" name="Text Placeholder 5">
            <a:extLst>
              <a:ext uri="{FF2B5EF4-FFF2-40B4-BE49-F238E27FC236}">
                <a16:creationId xmlns:a16="http://schemas.microsoft.com/office/drawing/2014/main" id="{4DBD134B-893F-A74B-E574-DBE421F00D2C}"/>
              </a:ext>
            </a:extLst>
          </p:cNvPr>
          <p:cNvSpPr>
            <a:spLocks noGrp="1"/>
          </p:cNvSpPr>
          <p:nvPr>
            <p:ph type="body" sz="quarter" idx="16"/>
          </p:nvPr>
        </p:nvSpPr>
        <p:spPr>
          <a:xfrm>
            <a:off x="788656" y="158725"/>
            <a:ext cx="10614687" cy="803654"/>
          </a:xfrm>
        </p:spPr>
        <p:txBody>
          <a:bodyPr/>
          <a:lstStyle/>
          <a:p>
            <a:r>
              <a:rPr lang="en-IE" sz="3200" dirty="0"/>
              <a:t>Introduzione: </a:t>
            </a:r>
            <a:r>
              <a:rPr lang="en-IE" sz="3200" b="0" dirty="0"/>
              <a:t>le priorità di finanziamento dell'Islanda</a:t>
            </a:r>
          </a:p>
          <a:p>
            <a:endParaRPr lang="en-IE" sz="3200" dirty="0"/>
          </a:p>
        </p:txBody>
      </p:sp>
      <p:sp>
        <p:nvSpPr>
          <p:cNvPr id="8" name="Text Placeholder 7">
            <a:extLst>
              <a:ext uri="{FF2B5EF4-FFF2-40B4-BE49-F238E27FC236}">
                <a16:creationId xmlns:a16="http://schemas.microsoft.com/office/drawing/2014/main" id="{98C58A6C-8716-F9F1-DAC5-D1F9C4A3B88A}"/>
              </a:ext>
            </a:extLst>
          </p:cNvPr>
          <p:cNvSpPr>
            <a:spLocks noGrp="1"/>
          </p:cNvSpPr>
          <p:nvPr>
            <p:ph type="body" sz="quarter" idx="19"/>
          </p:nvPr>
        </p:nvSpPr>
        <p:spPr>
          <a:xfrm>
            <a:off x="802510" y="770435"/>
            <a:ext cx="10970390" cy="803654"/>
          </a:xfrm>
        </p:spPr>
        <p:txBody>
          <a:bodyPr/>
          <a:lstStyle/>
          <a:p>
            <a:r>
              <a:rPr lang="en-IE" dirty="0"/>
              <a:t>Turismo verde, protezione della natura, diffusione regionale del turismo, sviluppo di infrastrutture ambientali, sensibilità ecologica, sostenibilità specifica del sito.</a:t>
            </a:r>
          </a:p>
        </p:txBody>
      </p:sp>
    </p:spTree>
    <p:extLst>
      <p:ext uri="{BB962C8B-B14F-4D97-AF65-F5344CB8AC3E}">
        <p14:creationId xmlns:p14="http://schemas.microsoft.com/office/powerpoint/2010/main" val="2193937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2A5C0-CC95-3D72-C272-B2FCD1484131}"/>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8C3E97FB-8DDE-1934-6660-C5138472F916}"/>
              </a:ext>
            </a:extLst>
          </p:cNvPr>
          <p:cNvSpPr>
            <a:spLocks noGrp="1"/>
          </p:cNvSpPr>
          <p:nvPr>
            <p:ph type="body" sz="quarter" idx="18"/>
          </p:nvPr>
        </p:nvSpPr>
        <p:spPr>
          <a:xfrm>
            <a:off x="897760" y="1088858"/>
            <a:ext cx="9598790" cy="3499183"/>
          </a:xfrm>
        </p:spPr>
        <p:txBody>
          <a:bodyPr/>
          <a:lstStyle/>
          <a:p>
            <a:pPr>
              <a:spcAft>
                <a:spcPts val="600"/>
              </a:spcAft>
            </a:pPr>
            <a:r>
              <a:rPr lang="en-US" sz="2000" dirty="0"/>
              <a:t>Un ulteriore sostegno proviene dalle </a:t>
            </a:r>
            <a:r>
              <a:rPr lang="en-US" sz="2000" b="1" dirty="0"/>
              <a:t>garanzie sui prestiti verdi sostenute dai paesi nordici e dall'UE</a:t>
            </a:r>
            <a:r>
              <a:rPr lang="en-US" sz="2000" dirty="0"/>
              <a:t>, che consentono alle PMI rurali di accedere a finanziamenti accessibili per sistemi di energia geotermica, eco-costruzioni e soluzioni abitative off-grid. Per allinearsi alle priorità di finanziamento dell'Islanda, il vostro progetto dovrebbe essere radicato nella </a:t>
            </a:r>
            <a:r>
              <a:rPr lang="en-US" sz="2000" b="1" dirty="0"/>
              <a:t>sensibilità ecologica e nella sostenibilità specifica del sito</a:t>
            </a:r>
            <a:r>
              <a:rPr lang="en-US" sz="2000" dirty="0"/>
              <a:t>. </a:t>
            </a:r>
          </a:p>
          <a:p>
            <a:pPr marL="342900" indent="-342900">
              <a:spcAft>
                <a:spcPts val="600"/>
              </a:spcAft>
              <a:buFont typeface="Wingdings" panose="05000000000000000000" pitchFamily="2" charset="2"/>
              <a:buChar char="v"/>
            </a:pPr>
            <a:r>
              <a:rPr lang="en-US" sz="2000" dirty="0"/>
              <a:t>Le attività che </a:t>
            </a:r>
            <a:r>
              <a:rPr lang="en-US" sz="2000" b="1" dirty="0"/>
              <a:t>riducono l'impatto sui siti naturali</a:t>
            </a:r>
            <a:r>
              <a:rPr lang="en-US" sz="2000" dirty="0"/>
              <a:t>, attraverso l'uso di passerelle, misure di controllo dell'erosione o sistemi di risparmio idrico, sono particolarmente adatte.</a:t>
            </a:r>
          </a:p>
          <a:p>
            <a:pPr marL="342900" indent="-342900">
              <a:spcAft>
                <a:spcPts val="600"/>
              </a:spcAft>
              <a:buFont typeface="Wingdings" panose="05000000000000000000" pitchFamily="2" charset="2"/>
              <a:buChar char="v"/>
            </a:pPr>
            <a:r>
              <a:rPr lang="en-US" sz="2000" dirty="0"/>
              <a:t>Se operate in una zona remota, dimostrate in che modo la vostra struttura ricettiva contribuisce a </a:t>
            </a:r>
            <a:r>
              <a:rPr lang="en-US" sz="2000" b="1" dirty="0"/>
              <a:t>distribuire i flussi turistici lontano da Reykjavík</a:t>
            </a:r>
            <a:r>
              <a:rPr lang="en-US" sz="2000" dirty="0"/>
              <a:t>, preservando al contempo il fragile ambiente islandese.</a:t>
            </a:r>
          </a:p>
          <a:p>
            <a:pPr marL="342900" indent="-342900">
              <a:spcAft>
                <a:spcPts val="600"/>
              </a:spcAft>
              <a:buFont typeface="Wingdings" panose="05000000000000000000" pitchFamily="2" charset="2"/>
              <a:buChar char="v"/>
            </a:pPr>
            <a:r>
              <a:rPr lang="en-US" sz="2000" dirty="0"/>
              <a:t>La collaborazione con le autorità locali, i gestori dei parchi o la richiesta di cofinanziamenti per miglioramenti ambientali rafforzeranno la vostra posizione. I progetti che dimostrano innovazione, rigenerazione e chiari benefici ambientali sono i più adatti per ottenere sostegno.</a:t>
            </a:r>
          </a:p>
          <a:p>
            <a:pPr>
              <a:spcAft>
                <a:spcPts val="600"/>
              </a:spcAft>
            </a:pPr>
            <a:endParaRPr lang="en-IE" sz="2000" dirty="0"/>
          </a:p>
        </p:txBody>
      </p:sp>
      <p:sp>
        <p:nvSpPr>
          <p:cNvPr id="8" name="Text Placeholder 7">
            <a:extLst>
              <a:ext uri="{FF2B5EF4-FFF2-40B4-BE49-F238E27FC236}">
                <a16:creationId xmlns:a16="http://schemas.microsoft.com/office/drawing/2014/main" id="{A9CF26FD-5FB4-C3FD-042A-B9DC607967BD}"/>
              </a:ext>
            </a:extLst>
          </p:cNvPr>
          <p:cNvSpPr>
            <a:spLocks noGrp="1"/>
          </p:cNvSpPr>
          <p:nvPr>
            <p:ph type="body" sz="quarter" idx="19"/>
          </p:nvPr>
        </p:nvSpPr>
        <p:spPr>
          <a:xfrm>
            <a:off x="802510" y="170360"/>
            <a:ext cx="10970390" cy="803654"/>
          </a:xfrm>
        </p:spPr>
        <p:txBody>
          <a:bodyPr/>
          <a:lstStyle/>
          <a:p>
            <a:r>
              <a:rPr lang="en-IE" dirty="0"/>
              <a:t>Turismo verde, protezione della natura, dispersione regionale del turismo, sviluppo di infrastrutture ambientali, sensibilità ecologica, sostenibilità specifica del sito.</a:t>
            </a:r>
          </a:p>
        </p:txBody>
      </p:sp>
    </p:spTree>
    <p:extLst>
      <p:ext uri="{BB962C8B-B14F-4D97-AF65-F5344CB8AC3E}">
        <p14:creationId xmlns:p14="http://schemas.microsoft.com/office/powerpoint/2010/main" val="3873072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7E7B3-C471-7685-DB6F-DAF2E2B16A7C}"/>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2C96B0E8-C0DE-96F8-B5E7-70C15AF84510}"/>
              </a:ext>
            </a:extLst>
          </p:cNvPr>
          <p:cNvSpPr/>
          <p:nvPr/>
        </p:nvSpPr>
        <p:spPr>
          <a:xfrm>
            <a:off x="1232877" y="2495993"/>
            <a:ext cx="10029647" cy="427657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BA21803F-AEE9-2E9F-68E7-AE79788EC39A}"/>
              </a:ext>
            </a:extLst>
          </p:cNvPr>
          <p:cNvSpPr txBox="1">
            <a:spLocks/>
          </p:cNvSpPr>
          <p:nvPr/>
        </p:nvSpPr>
        <p:spPr>
          <a:xfrm>
            <a:off x="1976424" y="2611419"/>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b="1" dirty="0">
                <a:solidFill>
                  <a:srgbClr val="E96751"/>
                </a:solidFill>
              </a:rPr>
              <a:t>Obiettivo: </a:t>
            </a:r>
            <a:r>
              <a:rPr lang="en-IE" sz="2000" b="1" dirty="0">
                <a:solidFill>
                  <a:srgbClr val="494949"/>
                </a:solidFill>
                <a:hlinkClick r:id="rId3">
                  <a:extLst>
                    <a:ext uri="{A12FA001-AC4F-418D-AE19-62706E023703}">
                      <ahyp:hlinkClr xmlns:ahyp="http://schemas.microsoft.com/office/drawing/2018/hyperlinkcolor" val="tx"/>
                    </a:ext>
                  </a:extLst>
                </a:hlinkClick>
              </a:rPr>
              <a:t>Il Fondo per la protezione dei siti turistici</a:t>
            </a:r>
            <a:r>
              <a:rPr lang="en-US" sz="2000" b="1" dirty="0">
                <a:solidFill>
                  <a:srgbClr val="494949"/>
                </a:solidFill>
                <a:hlinkClick r:id="rId4">
                  <a:extLst>
                    <a:ext uri="{A12FA001-AC4F-418D-AE19-62706E023703}">
                      <ahyp:hlinkClr xmlns:ahyp="http://schemas.microsoft.com/office/drawing/2018/hyperlinkcolor" val="tx"/>
                    </a:ext>
                  </a:extLst>
                </a:hlinkClick>
              </a:rPr>
              <a:t> dell'Ente islandese per il turismo </a:t>
            </a:r>
            <a:r>
              <a:rPr lang="en-IE" sz="2000" dirty="0">
                <a:solidFill>
                  <a:srgbClr val="494949"/>
                </a:solidFill>
              </a:rPr>
              <a:t>(</a:t>
            </a:r>
            <a:r>
              <a:rPr lang="en-IE" sz="2000" dirty="0" err="1">
                <a:solidFill>
                  <a:srgbClr val="494949"/>
                </a:solidFill>
              </a:rPr>
              <a:t>Framkvæmdasjóður ferðamannastaða</a:t>
            </a:r>
            <a:r>
              <a:rPr lang="en-IE" sz="2000" dirty="0">
                <a:solidFill>
                  <a:srgbClr val="494949"/>
                </a:solidFill>
              </a:rPr>
              <a:t>) è un fondo o una sovvenzione </a:t>
            </a:r>
            <a:r>
              <a:rPr lang="en-US" sz="2000" dirty="0">
                <a:solidFill>
                  <a:srgbClr val="494949"/>
                </a:solidFill>
              </a:rPr>
              <a:t>destinato alla protezione, al sostegno e allo sviluppo dei siti turistici e delle infrastrutture, nonché alla conservazione della natura e del patrimonio culturale. </a:t>
            </a:r>
          </a:p>
          <a:p>
            <a:pPr marL="0" indent="0">
              <a:spcAft>
                <a:spcPts val="600"/>
              </a:spcAft>
            </a:pPr>
            <a:r>
              <a:rPr lang="en-US" sz="2000" b="1" dirty="0">
                <a:solidFill>
                  <a:srgbClr val="494949"/>
                </a:solidFill>
              </a:rPr>
              <a:t>Miglioramento dell'accessibilità e delle infrastrutture: </a:t>
            </a:r>
            <a:r>
              <a:rPr lang="en-US" sz="2000" dirty="0">
                <a:solidFill>
                  <a:srgbClr val="494949"/>
                </a:solidFill>
              </a:rPr>
              <a:t>se operate in una zona rurale vicino a un sito naturale popolare (ad esempio cascate, sorgenti geotermiche, percorsi escursionistici), il vostro progetto potrebbe beneficiare di un finanziamento per:</a:t>
            </a:r>
          </a:p>
          <a:p>
            <a:pPr marL="0" indent="0">
              <a:spcAft>
                <a:spcPts val="600"/>
              </a:spcAft>
            </a:pPr>
            <a:r>
              <a:rPr lang="en-US" sz="2000" dirty="0">
                <a:solidFill>
                  <a:srgbClr val="494949"/>
                </a:solidFill>
              </a:rPr>
              <a:t>Migliorare le strade di accesso o </a:t>
            </a:r>
            <a:r>
              <a:rPr lang="en-US" sz="2000" b="1" dirty="0">
                <a:solidFill>
                  <a:srgbClr val="494949"/>
                </a:solidFill>
              </a:rPr>
              <a:t>i sentieri </a:t>
            </a:r>
            <a:r>
              <a:rPr lang="en-US" sz="2000" dirty="0">
                <a:solidFill>
                  <a:srgbClr val="494949"/>
                </a:solidFill>
              </a:rPr>
              <a:t>che conducono al vostro alloggio o lo circondano. Creare o mantenere </a:t>
            </a:r>
            <a:r>
              <a:rPr lang="en-US" sz="2000" b="1" dirty="0">
                <a:solidFill>
                  <a:srgbClr val="494949"/>
                </a:solidFill>
              </a:rPr>
              <a:t>aree di parcheggio, segnaletica </a:t>
            </a:r>
            <a:r>
              <a:rPr lang="en-US" sz="2000" dirty="0">
                <a:solidFill>
                  <a:srgbClr val="494949"/>
                </a:solidFill>
              </a:rPr>
              <a:t>o </a:t>
            </a:r>
            <a:r>
              <a:rPr lang="en-US" sz="2000" b="1" dirty="0">
                <a:solidFill>
                  <a:srgbClr val="494949"/>
                </a:solidFill>
              </a:rPr>
              <a:t>piattaforme panoramiche. </a:t>
            </a:r>
            <a:r>
              <a:rPr lang="en-US" sz="2000" dirty="0">
                <a:solidFill>
                  <a:srgbClr val="494949"/>
                </a:solidFill>
              </a:rPr>
              <a:t>Aggiungere infrastrutture di sicurezza come </a:t>
            </a:r>
            <a:r>
              <a:rPr lang="en-US" sz="2000" b="1" dirty="0">
                <a:solidFill>
                  <a:srgbClr val="494949"/>
                </a:solidFill>
              </a:rPr>
              <a:t>ringhiere, illuminazione </a:t>
            </a:r>
            <a:r>
              <a:rPr lang="en-US" sz="2000" dirty="0">
                <a:solidFill>
                  <a:srgbClr val="494949"/>
                </a:solidFill>
              </a:rPr>
              <a:t>o </a:t>
            </a:r>
            <a:r>
              <a:rPr lang="en-US" sz="2000" b="1" dirty="0">
                <a:solidFill>
                  <a:srgbClr val="494949"/>
                </a:solidFill>
              </a:rPr>
              <a:t>miglioramenti dei sentieri</a:t>
            </a:r>
          </a:p>
          <a:p>
            <a:pPr marL="0" indent="0">
              <a:spcAft>
                <a:spcPts val="600"/>
              </a:spcAft>
            </a:pPr>
            <a:r>
              <a:rPr lang="en-US" sz="2000" dirty="0">
                <a:solidFill>
                  <a:srgbClr val="494949"/>
                </a:solidFill>
              </a:rPr>
              <a:t>Ciò migliora l'esperienza degli ospiti e sostiene </a:t>
            </a:r>
            <a:r>
              <a:rPr lang="en-US" sz="1800" dirty="0">
                <a:solidFill>
                  <a:srgbClr val="494949"/>
                </a:solidFill>
              </a:rPr>
              <a:t>il flusso sostenibile di visitatori.</a:t>
            </a:r>
          </a:p>
        </p:txBody>
      </p:sp>
      <p:sp>
        <p:nvSpPr>
          <p:cNvPr id="33" name="Freeform 28">
            <a:extLst>
              <a:ext uri="{FF2B5EF4-FFF2-40B4-BE49-F238E27FC236}">
                <a16:creationId xmlns:a16="http://schemas.microsoft.com/office/drawing/2014/main" id="{2642F097-4F36-BD63-C9E1-B46A801130C9}"/>
              </a:ext>
            </a:extLst>
          </p:cNvPr>
          <p:cNvSpPr/>
          <p:nvPr/>
        </p:nvSpPr>
        <p:spPr>
          <a:xfrm>
            <a:off x="-15513" y="109727"/>
            <a:ext cx="10695330"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5">
            <a:extLst>
              <a:ext uri="{FF2B5EF4-FFF2-40B4-BE49-F238E27FC236}">
                <a16:creationId xmlns:a16="http://schemas.microsoft.com/office/drawing/2014/main" id="{AF4815E3-4359-AD54-4642-1CA768A7DB9A}"/>
              </a:ext>
            </a:extLst>
          </p:cNvPr>
          <p:cNvSpPr txBox="1">
            <a:spLocks/>
          </p:cNvSpPr>
          <p:nvPr/>
        </p:nvSpPr>
        <p:spPr>
          <a:xfrm>
            <a:off x="1311205" y="290314"/>
            <a:ext cx="798424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800" dirty="0">
                <a:hlinkClick r:id="rId4">
                  <a:extLst>
                    <a:ext uri="{A12FA001-AC4F-418D-AE19-62706E023703}">
                      <ahyp:hlinkClr xmlns:ahyp="http://schemas.microsoft.com/office/drawing/2018/hyperlinkcolor" val="tx"/>
                    </a:ext>
                  </a:extLst>
                </a:hlinkClick>
              </a:rPr>
              <a:t>Ente turistico islandese </a:t>
            </a:r>
            <a:r>
              <a:rPr lang="en-IE" sz="2800" dirty="0">
                <a:hlinkClick r:id="rId3">
                  <a:extLst>
                    <a:ext uri="{A12FA001-AC4F-418D-AE19-62706E023703}">
                      <ahyp:hlinkClr xmlns:ahyp="http://schemas.microsoft.com/office/drawing/2018/hyperlinkcolor" val="tx"/>
                    </a:ext>
                  </a:extLst>
                </a:hlinkClick>
              </a:rPr>
              <a:t>Fondo per la protezione dei siti turistici</a:t>
            </a:r>
            <a:endParaRPr lang="en-IE" sz="2800" dirty="0"/>
          </a:p>
          <a:p>
            <a:pPr>
              <a:spcBef>
                <a:spcPts val="0"/>
              </a:spcBef>
            </a:pPr>
            <a:r>
              <a:rPr lang="en-IE" sz="2800" i="1" dirty="0"/>
              <a:t>(</a:t>
            </a:r>
            <a:r>
              <a:rPr lang="en-IE" sz="2800" i="1" dirty="0" err="1"/>
              <a:t>Framkvæmdasjóður ferðamannastaða</a:t>
            </a:r>
            <a:r>
              <a:rPr lang="en-IE" sz="2800" i="1" dirty="0"/>
              <a:t>)</a:t>
            </a:r>
            <a:endParaRPr lang="en-US" sz="2800" i="1" dirty="0"/>
          </a:p>
        </p:txBody>
      </p:sp>
      <p:cxnSp>
        <p:nvCxnSpPr>
          <p:cNvPr id="16" name="Straight Connector 15">
            <a:extLst>
              <a:ext uri="{FF2B5EF4-FFF2-40B4-BE49-F238E27FC236}">
                <a16:creationId xmlns:a16="http://schemas.microsoft.com/office/drawing/2014/main" id="{3709AEA7-D867-9C62-47A5-B63BC0916825}"/>
              </a:ext>
            </a:extLst>
          </p:cNvPr>
          <p:cNvCxnSpPr/>
          <p:nvPr/>
        </p:nvCxnSpPr>
        <p:spPr>
          <a:xfrm>
            <a:off x="477458" y="3729825"/>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473998-3711-EC04-DA30-D49CF1C4882A}"/>
              </a:ext>
            </a:extLst>
          </p:cNvPr>
          <p:cNvCxnSpPr>
            <a:cxnSpLocks/>
          </p:cNvCxnSpPr>
          <p:nvPr/>
        </p:nvCxnSpPr>
        <p:spPr>
          <a:xfrm>
            <a:off x="458939" y="1123333"/>
            <a:ext cx="18519" cy="2606492"/>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A7EB6660-1EC2-BC99-BA2F-BF2D55E63F8B}"/>
              </a:ext>
            </a:extLst>
          </p:cNvPr>
          <p:cNvGrpSpPr/>
          <p:nvPr/>
        </p:nvGrpSpPr>
        <p:grpSpPr>
          <a:xfrm>
            <a:off x="274432" y="85433"/>
            <a:ext cx="1047896" cy="1049846"/>
            <a:chOff x="1016000" y="1137920"/>
            <a:chExt cx="1016000" cy="1016000"/>
          </a:xfrm>
        </p:grpSpPr>
        <p:sp>
          <p:nvSpPr>
            <p:cNvPr id="28" name="Oval 27">
              <a:extLst>
                <a:ext uri="{FF2B5EF4-FFF2-40B4-BE49-F238E27FC236}">
                  <a16:creationId xmlns:a16="http://schemas.microsoft.com/office/drawing/2014/main" id="{1E5CCAF5-BB00-33EC-4736-369DFFA50AB5}"/>
                </a:ext>
              </a:extLst>
            </p:cNvPr>
            <p:cNvSpPr/>
            <p:nvPr/>
          </p:nvSpPr>
          <p:spPr>
            <a:xfrm>
              <a:off x="1016000" y="1137920"/>
              <a:ext cx="1016000" cy="1016000"/>
            </a:xfrm>
            <a:prstGeom prst="ellipse">
              <a:avLst/>
            </a:prstGeom>
            <a:solidFill>
              <a:srgbClr val="E967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TextBox 28">
              <a:extLst>
                <a:ext uri="{FF2B5EF4-FFF2-40B4-BE49-F238E27FC236}">
                  <a16:creationId xmlns:a16="http://schemas.microsoft.com/office/drawing/2014/main" id="{86B3EA76-BA1B-2CB6-30BC-197E34368D7B}"/>
                </a:ext>
              </a:extLst>
            </p:cNvPr>
            <p:cNvSpPr txBox="1"/>
            <p:nvPr/>
          </p:nvSpPr>
          <p:spPr>
            <a:xfrm>
              <a:off x="1028700" y="1187689"/>
              <a:ext cx="971551" cy="8339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r>
                <a:rPr lang="en-US" sz="5000" b="1" dirty="0">
                  <a:solidFill>
                    <a:schemeClr val="bg1"/>
                  </a:solidFill>
                </a:rPr>
                <a:t>1</a:t>
              </a:r>
            </a:p>
          </p:txBody>
        </p:sp>
      </p:grpSp>
      <p:pic>
        <p:nvPicPr>
          <p:cNvPr id="4" name="Graphic 3" descr="Target with solid fill">
            <a:extLst>
              <a:ext uri="{FF2B5EF4-FFF2-40B4-BE49-F238E27FC236}">
                <a16:creationId xmlns:a16="http://schemas.microsoft.com/office/drawing/2014/main" id="{E01F3ED2-AE21-1C55-0E68-6104158164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29687" y="2611419"/>
            <a:ext cx="633914" cy="633914"/>
          </a:xfrm>
          <a:prstGeom prst="rect">
            <a:avLst/>
          </a:prstGeom>
        </p:spPr>
      </p:pic>
      <p:sp>
        <p:nvSpPr>
          <p:cNvPr id="7" name="Flowchart: Alternate Process 6">
            <a:extLst>
              <a:ext uri="{FF2B5EF4-FFF2-40B4-BE49-F238E27FC236}">
                <a16:creationId xmlns:a16="http://schemas.microsoft.com/office/drawing/2014/main" id="{7F88A12F-D9D9-2B72-DB82-CC17B69BEBD4}"/>
              </a:ext>
            </a:extLst>
          </p:cNvPr>
          <p:cNvSpPr/>
          <p:nvPr/>
        </p:nvSpPr>
        <p:spPr>
          <a:xfrm>
            <a:off x="1035945" y="1245513"/>
            <a:ext cx="10131080" cy="1144102"/>
          </a:xfrm>
          <a:prstGeom prst="flowChartAlternateProcess">
            <a:avLst/>
          </a:prstGeom>
          <a:solidFill>
            <a:srgbClr val="3B7F81"/>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8" name="Text Placeholder 5">
            <a:extLst>
              <a:ext uri="{FF2B5EF4-FFF2-40B4-BE49-F238E27FC236}">
                <a16:creationId xmlns:a16="http://schemas.microsoft.com/office/drawing/2014/main" id="{C0DEA3BA-7CB7-337D-7310-F00A0811474E}"/>
              </a:ext>
            </a:extLst>
          </p:cNvPr>
          <p:cNvSpPr txBox="1">
            <a:spLocks/>
          </p:cNvSpPr>
          <p:nvPr/>
        </p:nvSpPr>
        <p:spPr>
          <a:xfrm>
            <a:off x="1512183" y="1409840"/>
            <a:ext cx="9388142"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200" b="1" dirty="0">
                <a:solidFill>
                  <a:schemeClr val="bg1"/>
                </a:solidFill>
              </a:rPr>
              <a:t>L'Islanda non è membro dell'UE, ma fa parte del SEE </a:t>
            </a:r>
            <a:r>
              <a:rPr lang="en-US" sz="2200" dirty="0">
                <a:solidFill>
                  <a:schemeClr val="bg1"/>
                </a:solidFill>
              </a:rPr>
              <a:t>- ha un settore turistico in forte espansione e offre alcuni sostegni al turismo rurale e sostenibile.</a:t>
            </a:r>
          </a:p>
        </p:txBody>
      </p:sp>
      <p:pic>
        <p:nvPicPr>
          <p:cNvPr id="9" name="Picture 8">
            <a:extLst>
              <a:ext uri="{FF2B5EF4-FFF2-40B4-BE49-F238E27FC236}">
                <a16:creationId xmlns:a16="http://schemas.microsoft.com/office/drawing/2014/main" id="{D591B1CC-2216-8BD5-E9D4-F9BBE7A22444}"/>
              </a:ext>
            </a:extLst>
          </p:cNvPr>
          <p:cNvPicPr>
            <a:picLocks noChangeAspect="1"/>
          </p:cNvPicPr>
          <p:nvPr/>
        </p:nvPicPr>
        <p:blipFill>
          <a:blip r:embed="rId7"/>
          <a:srcRect r="8617" b="25770"/>
          <a:stretch>
            <a:fillRect/>
          </a:stretch>
        </p:blipFill>
        <p:spPr>
          <a:xfrm>
            <a:off x="8670355" y="55612"/>
            <a:ext cx="3487270" cy="1144102"/>
          </a:xfrm>
          <a:prstGeom prst="rect">
            <a:avLst/>
          </a:prstGeom>
        </p:spPr>
      </p:pic>
      <p:cxnSp>
        <p:nvCxnSpPr>
          <p:cNvPr id="11" name="Straight Connector 10">
            <a:extLst>
              <a:ext uri="{FF2B5EF4-FFF2-40B4-BE49-F238E27FC236}">
                <a16:creationId xmlns:a16="http://schemas.microsoft.com/office/drawing/2014/main" id="{1869FEC4-D7B6-1023-7496-A55CAFE0E7A8}"/>
              </a:ext>
            </a:extLst>
          </p:cNvPr>
          <p:cNvCxnSpPr>
            <a:cxnSpLocks/>
          </p:cNvCxnSpPr>
          <p:nvPr/>
        </p:nvCxnSpPr>
        <p:spPr>
          <a:xfrm flipV="1">
            <a:off x="464563" y="1798514"/>
            <a:ext cx="571382" cy="4818"/>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096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08A1A-32DB-8D3C-84AB-31D06D1FBE57}"/>
            </a:ext>
          </a:extLst>
        </p:cNvPr>
        <p:cNvGrpSpPr/>
        <p:nvPr/>
      </p:nvGrpSpPr>
      <p:grpSpPr>
        <a:xfrm>
          <a:off x="0" y="0"/>
          <a:ext cx="0" cy="0"/>
          <a:chOff x="0" y="0"/>
          <a:chExt cx="0" cy="0"/>
        </a:xfrm>
      </p:grpSpPr>
      <p:sp>
        <p:nvSpPr>
          <p:cNvPr id="33" name="Freeform 28">
            <a:extLst>
              <a:ext uri="{FF2B5EF4-FFF2-40B4-BE49-F238E27FC236}">
                <a16:creationId xmlns:a16="http://schemas.microsoft.com/office/drawing/2014/main" id="{662271C4-90DC-EA7F-F9FD-295AA605C287}"/>
              </a:ext>
            </a:extLst>
          </p:cNvPr>
          <p:cNvSpPr/>
          <p:nvPr/>
        </p:nvSpPr>
        <p:spPr>
          <a:xfrm>
            <a:off x="-15513" y="109727"/>
            <a:ext cx="10695330"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 name="Flowchart: Alternate Process 1">
            <a:extLst>
              <a:ext uri="{FF2B5EF4-FFF2-40B4-BE49-F238E27FC236}">
                <a16:creationId xmlns:a16="http://schemas.microsoft.com/office/drawing/2014/main" id="{A3039701-399D-168D-4D1B-2370C131C32C}"/>
              </a:ext>
            </a:extLst>
          </p:cNvPr>
          <p:cNvSpPr/>
          <p:nvPr/>
        </p:nvSpPr>
        <p:spPr>
          <a:xfrm>
            <a:off x="1043979" y="1235907"/>
            <a:ext cx="10029647" cy="349151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F975DFD3-6CD5-6335-2E3A-6DA7208C9EE3}"/>
              </a:ext>
            </a:extLst>
          </p:cNvPr>
          <p:cNvSpPr txBox="1">
            <a:spLocks/>
          </p:cNvSpPr>
          <p:nvPr/>
        </p:nvSpPr>
        <p:spPr>
          <a:xfrm>
            <a:off x="1876980" y="1438172"/>
            <a:ext cx="89439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494949"/>
                </a:solidFill>
              </a:rPr>
              <a:t>Protezione della natura e del patrimonio culturale: </a:t>
            </a:r>
            <a:r>
              <a:rPr lang="en-US" sz="2200" dirty="0">
                <a:solidFill>
                  <a:srgbClr val="494949"/>
                </a:solidFill>
              </a:rPr>
              <a:t>se il vostro sito di glamping, eco-cabina o pensione è integrato con elementi naturali o storici (ad esempio case in torba, campi di lava, fattorie storiche), il fondo può sostenere iniziative volte a:</a:t>
            </a:r>
          </a:p>
          <a:p>
            <a:pPr marL="0" indent="0">
              <a:spcAft>
                <a:spcPts val="600"/>
              </a:spcAft>
            </a:pPr>
            <a:r>
              <a:rPr lang="en-IE" sz="2200" dirty="0">
                <a:solidFill>
                  <a:srgbClr val="494949"/>
                </a:solidFill>
              </a:rPr>
              <a:t>Restauro o </a:t>
            </a:r>
            <a:r>
              <a:rPr lang="en-IE" sz="2200" b="1" dirty="0">
                <a:solidFill>
                  <a:srgbClr val="494949"/>
                </a:solidFill>
              </a:rPr>
              <a:t>conservazione delle strutture culturali</a:t>
            </a:r>
            <a:r>
              <a:rPr lang="en-IE" sz="2200" dirty="0">
                <a:solidFill>
                  <a:srgbClr val="494949"/>
                </a:solidFill>
              </a:rPr>
              <a:t>. </a:t>
            </a:r>
            <a:r>
              <a:rPr lang="en-US" sz="2200" dirty="0">
                <a:solidFill>
                  <a:srgbClr val="494949"/>
                </a:solidFill>
              </a:rPr>
              <a:t>Gestione </a:t>
            </a:r>
            <a:r>
              <a:rPr lang="en-US" sz="2200" b="1" dirty="0">
                <a:solidFill>
                  <a:srgbClr val="494949"/>
                </a:solidFill>
              </a:rPr>
              <a:t>degli impatti naturali </a:t>
            </a:r>
            <a:r>
              <a:rPr lang="en-US" sz="2200" dirty="0">
                <a:solidFill>
                  <a:srgbClr val="494949"/>
                </a:solidFill>
              </a:rPr>
              <a:t>(ad esempio recinzione di flora sensibile, </a:t>
            </a:r>
            <a:r>
              <a:rPr lang="en-US" sz="2200" dirty="0" err="1">
                <a:solidFill>
                  <a:srgbClr val="494949"/>
                </a:solidFill>
              </a:rPr>
              <a:t>stabilizzazione</a:t>
            </a:r>
            <a:r>
              <a:rPr lang="en-US" sz="2200" dirty="0">
                <a:solidFill>
                  <a:srgbClr val="494949"/>
                </a:solidFill>
              </a:rPr>
              <a:t> del suolo). Installazione </a:t>
            </a:r>
            <a:r>
              <a:rPr lang="en-US" sz="2200" b="1" dirty="0">
                <a:solidFill>
                  <a:srgbClr val="494949"/>
                </a:solidFill>
              </a:rPr>
              <a:t>di cartelli didattici </a:t>
            </a:r>
            <a:r>
              <a:rPr lang="en-US" sz="2200" dirty="0">
                <a:solidFill>
                  <a:srgbClr val="494949"/>
                </a:solidFill>
              </a:rPr>
              <a:t>o pannelli informativi</a:t>
            </a:r>
          </a:p>
          <a:p>
            <a:pPr marL="0" indent="0">
              <a:spcAft>
                <a:spcPts val="600"/>
              </a:spcAft>
            </a:pPr>
            <a:r>
              <a:rPr lang="en-US" sz="2200" dirty="0">
                <a:solidFill>
                  <a:srgbClr val="494949"/>
                </a:solidFill>
              </a:rPr>
              <a:t>Questo può essere collegato al marchio della vostra struttura ricettiva come esperienza eco-consapevole o basata sul patrimonio.</a:t>
            </a:r>
          </a:p>
          <a:p>
            <a:pPr marL="104775" indent="0"/>
            <a:endParaRPr lang="en-US" sz="2200" dirty="0">
              <a:solidFill>
                <a:srgbClr val="494949"/>
              </a:solidFill>
            </a:endParaRPr>
          </a:p>
        </p:txBody>
      </p:sp>
      <p:cxnSp>
        <p:nvCxnSpPr>
          <p:cNvPr id="17" name="Straight Connector 16">
            <a:extLst>
              <a:ext uri="{FF2B5EF4-FFF2-40B4-BE49-F238E27FC236}">
                <a16:creationId xmlns:a16="http://schemas.microsoft.com/office/drawing/2014/main" id="{9F36EC35-C96B-A98E-3F6A-7AE902DE2211}"/>
              </a:ext>
            </a:extLst>
          </p:cNvPr>
          <p:cNvCxnSpPr>
            <a:cxnSpLocks/>
          </p:cNvCxnSpPr>
          <p:nvPr/>
        </p:nvCxnSpPr>
        <p:spPr>
          <a:xfrm>
            <a:off x="458939" y="1123333"/>
            <a:ext cx="5624" cy="476703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ED3A405-4405-F1A0-969E-C6C19B64A935}"/>
              </a:ext>
            </a:extLst>
          </p:cNvPr>
          <p:cNvPicPr>
            <a:picLocks noChangeAspect="1"/>
          </p:cNvPicPr>
          <p:nvPr/>
        </p:nvPicPr>
        <p:blipFill>
          <a:blip r:embed="rId3"/>
          <a:srcRect r="8617" b="25770"/>
          <a:stretch>
            <a:fillRect/>
          </a:stretch>
        </p:blipFill>
        <p:spPr>
          <a:xfrm>
            <a:off x="7653364" y="55612"/>
            <a:ext cx="3487270" cy="1144102"/>
          </a:xfrm>
          <a:prstGeom prst="rect">
            <a:avLst/>
          </a:prstGeom>
        </p:spPr>
      </p:pic>
      <p:cxnSp>
        <p:nvCxnSpPr>
          <p:cNvPr id="11" name="Straight Connector 10">
            <a:extLst>
              <a:ext uri="{FF2B5EF4-FFF2-40B4-BE49-F238E27FC236}">
                <a16:creationId xmlns:a16="http://schemas.microsoft.com/office/drawing/2014/main" id="{DDF7485D-7F10-395E-976A-86E52C7EC786}"/>
              </a:ext>
            </a:extLst>
          </p:cNvPr>
          <p:cNvCxnSpPr>
            <a:cxnSpLocks/>
          </p:cNvCxnSpPr>
          <p:nvPr/>
        </p:nvCxnSpPr>
        <p:spPr>
          <a:xfrm flipV="1">
            <a:off x="464563" y="1798514"/>
            <a:ext cx="571382" cy="4818"/>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10" name="Graphic 9" descr="Share with solid fill">
            <a:extLst>
              <a:ext uri="{FF2B5EF4-FFF2-40B4-BE49-F238E27FC236}">
                <a16:creationId xmlns:a16="http://schemas.microsoft.com/office/drawing/2014/main" id="{65C09BE2-0FF8-61EB-A458-37CBDB730A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49498" y="1477930"/>
            <a:ext cx="650804" cy="650804"/>
          </a:xfrm>
          <a:prstGeom prst="rect">
            <a:avLst/>
          </a:prstGeom>
        </p:spPr>
      </p:pic>
      <p:pic>
        <p:nvPicPr>
          <p:cNvPr id="20" name="Picture 19" descr="A house with a fence and grass&#10;&#10;AI-generated content may be incorrect.">
            <a:extLst>
              <a:ext uri="{FF2B5EF4-FFF2-40B4-BE49-F238E27FC236}">
                <a16:creationId xmlns:a16="http://schemas.microsoft.com/office/drawing/2014/main" id="{693DF29F-51CF-BD8A-1221-002336BE65CD}"/>
              </a:ext>
            </a:extLst>
          </p:cNvPr>
          <p:cNvPicPr>
            <a:picLocks noChangeAspect="1"/>
          </p:cNvPicPr>
          <p:nvPr/>
        </p:nvPicPr>
        <p:blipFill>
          <a:blip r:embed="rId6"/>
          <a:stretch>
            <a:fillRect/>
          </a:stretch>
        </p:blipFill>
        <p:spPr>
          <a:xfrm>
            <a:off x="477386" y="4842547"/>
            <a:ext cx="2834873" cy="1892277"/>
          </a:xfrm>
          <a:prstGeom prst="rect">
            <a:avLst/>
          </a:prstGeom>
        </p:spPr>
      </p:pic>
      <p:pic>
        <p:nvPicPr>
          <p:cNvPr id="22" name="Picture 21" descr="A white building with a steeple&#10;&#10;AI-generated content may be incorrect.">
            <a:extLst>
              <a:ext uri="{FF2B5EF4-FFF2-40B4-BE49-F238E27FC236}">
                <a16:creationId xmlns:a16="http://schemas.microsoft.com/office/drawing/2014/main" id="{688BAB78-8F9F-8D73-9A70-3DCC02D53783}"/>
              </a:ext>
            </a:extLst>
          </p:cNvPr>
          <p:cNvPicPr>
            <a:picLocks noChangeAspect="1"/>
          </p:cNvPicPr>
          <p:nvPr/>
        </p:nvPicPr>
        <p:blipFill>
          <a:blip r:embed="rId7"/>
          <a:stretch>
            <a:fillRect/>
          </a:stretch>
        </p:blipFill>
        <p:spPr>
          <a:xfrm>
            <a:off x="3325082" y="4847360"/>
            <a:ext cx="3355895" cy="1887691"/>
          </a:xfrm>
          <a:prstGeom prst="rect">
            <a:avLst/>
          </a:prstGeom>
        </p:spPr>
      </p:pic>
      <p:pic>
        <p:nvPicPr>
          <p:cNvPr id="25" name="Picture 24" descr="A building with cars parked in front of it&#10;&#10;AI-generated content may be incorrect.">
            <a:extLst>
              <a:ext uri="{FF2B5EF4-FFF2-40B4-BE49-F238E27FC236}">
                <a16:creationId xmlns:a16="http://schemas.microsoft.com/office/drawing/2014/main" id="{00B70D95-AC45-B2E4-9F1A-5BBAA979AC1A}"/>
              </a:ext>
            </a:extLst>
          </p:cNvPr>
          <p:cNvPicPr>
            <a:picLocks noChangeAspect="1"/>
          </p:cNvPicPr>
          <p:nvPr/>
        </p:nvPicPr>
        <p:blipFill>
          <a:blip r:embed="rId8"/>
          <a:stretch>
            <a:fillRect/>
          </a:stretch>
        </p:blipFill>
        <p:spPr>
          <a:xfrm>
            <a:off x="6680977" y="4839992"/>
            <a:ext cx="2834873" cy="1887986"/>
          </a:xfrm>
          <a:prstGeom prst="rect">
            <a:avLst/>
          </a:prstGeom>
        </p:spPr>
      </p:pic>
      <p:pic>
        <p:nvPicPr>
          <p:cNvPr id="30" name="Picture 29" descr="A person standing in front of a hot tub&#10;&#10;AI-generated content may be incorrect.">
            <a:extLst>
              <a:ext uri="{FF2B5EF4-FFF2-40B4-BE49-F238E27FC236}">
                <a16:creationId xmlns:a16="http://schemas.microsoft.com/office/drawing/2014/main" id="{8E1FEE5F-526C-0BE8-D14D-BFC40B8093DD}"/>
              </a:ext>
            </a:extLst>
          </p:cNvPr>
          <p:cNvPicPr>
            <a:picLocks noChangeAspect="1"/>
          </p:cNvPicPr>
          <p:nvPr/>
        </p:nvPicPr>
        <p:blipFill>
          <a:blip r:embed="rId9"/>
          <a:stretch>
            <a:fillRect/>
          </a:stretch>
        </p:blipFill>
        <p:spPr>
          <a:xfrm>
            <a:off x="9340807" y="4828045"/>
            <a:ext cx="2851194" cy="1899932"/>
          </a:xfrm>
          <a:prstGeom prst="rect">
            <a:avLst/>
          </a:prstGeom>
        </p:spPr>
      </p:pic>
      <p:sp>
        <p:nvSpPr>
          <p:cNvPr id="31" name="Text Placeholder 5">
            <a:extLst>
              <a:ext uri="{FF2B5EF4-FFF2-40B4-BE49-F238E27FC236}">
                <a16:creationId xmlns:a16="http://schemas.microsoft.com/office/drawing/2014/main" id="{C03E3144-B1A4-2F36-165D-A000B2E0C7DA}"/>
              </a:ext>
            </a:extLst>
          </p:cNvPr>
          <p:cNvSpPr txBox="1">
            <a:spLocks/>
          </p:cNvSpPr>
          <p:nvPr/>
        </p:nvSpPr>
        <p:spPr>
          <a:xfrm>
            <a:off x="373214" y="281570"/>
            <a:ext cx="798424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800" dirty="0">
                <a:hlinkClick r:id="rId10">
                  <a:extLst>
                    <a:ext uri="{A12FA001-AC4F-418D-AE19-62706E023703}">
                      <ahyp:hlinkClr xmlns:ahyp="http://schemas.microsoft.com/office/drawing/2018/hyperlinkcolor" val="tx"/>
                    </a:ext>
                  </a:extLst>
                </a:hlinkClick>
              </a:rPr>
              <a:t>Ente turistico islandese </a:t>
            </a:r>
            <a:r>
              <a:rPr lang="en-IE" sz="2800" dirty="0">
                <a:hlinkClick r:id="rId11">
                  <a:extLst>
                    <a:ext uri="{A12FA001-AC4F-418D-AE19-62706E023703}">
                      <ahyp:hlinkClr xmlns:ahyp="http://schemas.microsoft.com/office/drawing/2018/hyperlinkcolor" val="tx"/>
                    </a:ext>
                  </a:extLst>
                </a:hlinkClick>
              </a:rPr>
              <a:t>Fondo per la protezione dei siti turistici</a:t>
            </a:r>
            <a:endParaRPr lang="en-IE" sz="2800" dirty="0"/>
          </a:p>
          <a:p>
            <a:pPr>
              <a:spcBef>
                <a:spcPts val="0"/>
              </a:spcBef>
            </a:pPr>
            <a:r>
              <a:rPr lang="en-IE" sz="2800" i="1" dirty="0"/>
              <a:t>(</a:t>
            </a:r>
            <a:r>
              <a:rPr lang="en-IE" sz="2800" i="1" dirty="0" err="1"/>
              <a:t>Framkvæmdasjóður ferðamannastaða</a:t>
            </a:r>
            <a:r>
              <a:rPr lang="en-IE" sz="2800" i="1" dirty="0"/>
              <a:t>)</a:t>
            </a:r>
            <a:endParaRPr lang="en-US" sz="2800" i="1" dirty="0"/>
          </a:p>
        </p:txBody>
      </p:sp>
    </p:spTree>
    <p:extLst>
      <p:ext uri="{BB962C8B-B14F-4D97-AF65-F5344CB8AC3E}">
        <p14:creationId xmlns:p14="http://schemas.microsoft.com/office/powerpoint/2010/main" val="1532171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4B423-EC38-4290-4E12-C019037CBDAE}"/>
            </a:ext>
          </a:extLst>
        </p:cNvPr>
        <p:cNvGrpSpPr/>
        <p:nvPr/>
      </p:nvGrpSpPr>
      <p:grpSpPr>
        <a:xfrm>
          <a:off x="0" y="0"/>
          <a:ext cx="0" cy="0"/>
          <a:chOff x="0" y="0"/>
          <a:chExt cx="0" cy="0"/>
        </a:xfrm>
      </p:grpSpPr>
      <p:sp>
        <p:nvSpPr>
          <p:cNvPr id="18" name="Flowchart: Alternate Process 17">
            <a:extLst>
              <a:ext uri="{FF2B5EF4-FFF2-40B4-BE49-F238E27FC236}">
                <a16:creationId xmlns:a16="http://schemas.microsoft.com/office/drawing/2014/main" id="{50480FCB-8E58-9056-E606-386140EF3AAF}"/>
              </a:ext>
            </a:extLst>
          </p:cNvPr>
          <p:cNvSpPr/>
          <p:nvPr/>
        </p:nvSpPr>
        <p:spPr>
          <a:xfrm>
            <a:off x="1225518" y="1303356"/>
            <a:ext cx="10029647" cy="3192444"/>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 Placeholder 5">
            <a:extLst>
              <a:ext uri="{FF2B5EF4-FFF2-40B4-BE49-F238E27FC236}">
                <a16:creationId xmlns:a16="http://schemas.microsoft.com/office/drawing/2014/main" id="{CA9F7C8D-1982-18EB-DDBC-D62022B4F0DC}"/>
              </a:ext>
            </a:extLst>
          </p:cNvPr>
          <p:cNvSpPr txBox="1">
            <a:spLocks/>
          </p:cNvSpPr>
          <p:nvPr/>
        </p:nvSpPr>
        <p:spPr>
          <a:xfrm>
            <a:off x="1991846" y="1456158"/>
            <a:ext cx="9246363"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200" b="1" dirty="0">
                <a:solidFill>
                  <a:srgbClr val="494949"/>
                </a:solidFill>
              </a:rPr>
              <a:t>Partnership con comuni o enti turistici locali: </a:t>
            </a:r>
            <a:r>
              <a:rPr lang="en-US" sz="2200" dirty="0">
                <a:solidFill>
                  <a:srgbClr val="494949"/>
                </a:solidFill>
              </a:rPr>
              <a:t>mentre l'Ente islandese per il turismo gestisce il fondo, </a:t>
            </a:r>
            <a:r>
              <a:rPr lang="en-US" sz="2200" b="1" dirty="0">
                <a:solidFill>
                  <a:srgbClr val="494949"/>
                </a:solidFill>
              </a:rPr>
              <a:t>i comuni o i proprietari terrieri devono supervisionare i progetti</a:t>
            </a:r>
            <a:r>
              <a:rPr lang="en-US" sz="2200" dirty="0">
                <a:solidFill>
                  <a:srgbClr val="494949"/>
                </a:solidFill>
              </a:rPr>
              <a:t>. È possibile: </a:t>
            </a:r>
          </a:p>
          <a:p>
            <a:pPr marL="0" indent="0">
              <a:spcAft>
                <a:spcPts val="600"/>
              </a:spcAft>
            </a:pPr>
            <a:r>
              <a:rPr lang="en-US" sz="2200" dirty="0">
                <a:solidFill>
                  <a:srgbClr val="494949"/>
                </a:solidFill>
              </a:rPr>
              <a:t>Collaborare con il comune locale o con </a:t>
            </a:r>
            <a:r>
              <a:rPr lang="en-US" sz="2200" dirty="0" err="1">
                <a:solidFill>
                  <a:srgbClr val="494949"/>
                </a:solidFill>
              </a:rPr>
              <a:t>un'organizzazione</a:t>
            </a:r>
            <a:r>
              <a:rPr lang="en-US" sz="2200" dirty="0">
                <a:solidFill>
                  <a:srgbClr val="494949"/>
                </a:solidFill>
              </a:rPr>
              <a:t> </a:t>
            </a:r>
            <a:r>
              <a:rPr lang="en-US" sz="2200" b="1" dirty="0">
                <a:solidFill>
                  <a:srgbClr val="494949"/>
                </a:solidFill>
              </a:rPr>
              <a:t>locale </a:t>
            </a:r>
            <a:r>
              <a:rPr lang="en-US" sz="2200" dirty="0">
                <a:solidFill>
                  <a:srgbClr val="494949"/>
                </a:solidFill>
              </a:rPr>
              <a:t>di gestione delle destinazioni (</a:t>
            </a:r>
            <a:r>
              <a:rPr lang="en-US" sz="2200" b="1" dirty="0">
                <a:solidFill>
                  <a:srgbClr val="494949"/>
                </a:solidFill>
              </a:rPr>
              <a:t>DMO</a:t>
            </a:r>
            <a:r>
              <a:rPr lang="en-US" sz="2200" dirty="0">
                <a:solidFill>
                  <a:srgbClr val="494949"/>
                </a:solidFill>
              </a:rPr>
              <a:t>). Collaborare con </a:t>
            </a:r>
            <a:r>
              <a:rPr lang="en-US" sz="2200" b="1" dirty="0">
                <a:solidFill>
                  <a:srgbClr val="494949"/>
                </a:solidFill>
              </a:rPr>
              <a:t>agricoltori, guide o proprietari terrieri </a:t>
            </a:r>
            <a:r>
              <a:rPr lang="en-US" sz="2200" dirty="0">
                <a:solidFill>
                  <a:srgbClr val="494949"/>
                </a:solidFill>
              </a:rPr>
              <a:t>della zona per richiedere un aggiornamento condiviso delle infrastrutture. Proporre la propria struttura ricettiva come base per </a:t>
            </a:r>
            <a:r>
              <a:rPr lang="en-US" sz="2200" b="1" dirty="0">
                <a:solidFill>
                  <a:srgbClr val="494949"/>
                </a:solidFill>
              </a:rPr>
              <a:t>l'esplorazione della natura o l'educazione culturale.</a:t>
            </a:r>
          </a:p>
          <a:p>
            <a:pPr marL="0" indent="0">
              <a:spcAft>
                <a:spcPts val="1200"/>
              </a:spcAft>
            </a:pPr>
            <a:endParaRPr lang="en-US" sz="2200" dirty="0">
              <a:solidFill>
                <a:srgbClr val="494949"/>
              </a:solidFill>
            </a:endParaRPr>
          </a:p>
        </p:txBody>
      </p:sp>
      <p:cxnSp>
        <p:nvCxnSpPr>
          <p:cNvPr id="16" name="Straight Connector 15">
            <a:extLst>
              <a:ext uri="{FF2B5EF4-FFF2-40B4-BE49-F238E27FC236}">
                <a16:creationId xmlns:a16="http://schemas.microsoft.com/office/drawing/2014/main" id="{516FCCC3-7A66-7FF0-85EE-16E26DC8C8C9}"/>
              </a:ext>
            </a:extLst>
          </p:cNvPr>
          <p:cNvCxnSpPr/>
          <p:nvPr/>
        </p:nvCxnSpPr>
        <p:spPr>
          <a:xfrm>
            <a:off x="470099" y="2537188"/>
            <a:ext cx="766339" cy="0"/>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2" name="Graphic 1" descr="Share with solid fill">
            <a:extLst>
              <a:ext uri="{FF2B5EF4-FFF2-40B4-BE49-F238E27FC236}">
                <a16:creationId xmlns:a16="http://schemas.microsoft.com/office/drawing/2014/main" id="{D3BD7A14-6E59-8BEC-1826-A1DAE718D1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1042" y="1477930"/>
            <a:ext cx="650804" cy="650804"/>
          </a:xfrm>
          <a:prstGeom prst="rect">
            <a:avLst/>
          </a:prstGeom>
        </p:spPr>
      </p:pic>
      <p:sp>
        <p:nvSpPr>
          <p:cNvPr id="3" name="Freeform 28">
            <a:extLst>
              <a:ext uri="{FF2B5EF4-FFF2-40B4-BE49-F238E27FC236}">
                <a16:creationId xmlns:a16="http://schemas.microsoft.com/office/drawing/2014/main" id="{50448C09-5EA2-A18E-4EF5-ADE52ED8389E}"/>
              </a:ext>
            </a:extLst>
          </p:cNvPr>
          <p:cNvSpPr/>
          <p:nvPr/>
        </p:nvSpPr>
        <p:spPr>
          <a:xfrm>
            <a:off x="-15513" y="109727"/>
            <a:ext cx="10695330"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4" name="Picture 3">
            <a:extLst>
              <a:ext uri="{FF2B5EF4-FFF2-40B4-BE49-F238E27FC236}">
                <a16:creationId xmlns:a16="http://schemas.microsoft.com/office/drawing/2014/main" id="{FBFD0FD5-A487-B5E5-175F-CE78181169D9}"/>
              </a:ext>
            </a:extLst>
          </p:cNvPr>
          <p:cNvPicPr>
            <a:picLocks noChangeAspect="1"/>
          </p:cNvPicPr>
          <p:nvPr/>
        </p:nvPicPr>
        <p:blipFill>
          <a:blip r:embed="rId5"/>
          <a:srcRect r="8617" b="25770"/>
          <a:stretch>
            <a:fillRect/>
          </a:stretch>
        </p:blipFill>
        <p:spPr>
          <a:xfrm>
            <a:off x="7653364" y="55612"/>
            <a:ext cx="3487270" cy="1144102"/>
          </a:xfrm>
          <a:prstGeom prst="rect">
            <a:avLst/>
          </a:prstGeom>
        </p:spPr>
      </p:pic>
      <p:sp>
        <p:nvSpPr>
          <p:cNvPr id="5" name="Text Placeholder 5">
            <a:extLst>
              <a:ext uri="{FF2B5EF4-FFF2-40B4-BE49-F238E27FC236}">
                <a16:creationId xmlns:a16="http://schemas.microsoft.com/office/drawing/2014/main" id="{831FC5AD-5828-8632-0773-E3BB2C67DDAB}"/>
              </a:ext>
            </a:extLst>
          </p:cNvPr>
          <p:cNvSpPr txBox="1">
            <a:spLocks/>
          </p:cNvSpPr>
          <p:nvPr/>
        </p:nvSpPr>
        <p:spPr>
          <a:xfrm>
            <a:off x="373214" y="281570"/>
            <a:ext cx="798424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800" dirty="0">
                <a:hlinkClick r:id="rId6">
                  <a:extLst>
                    <a:ext uri="{A12FA001-AC4F-418D-AE19-62706E023703}">
                      <ahyp:hlinkClr xmlns:ahyp="http://schemas.microsoft.com/office/drawing/2018/hyperlinkcolor" val="tx"/>
                    </a:ext>
                  </a:extLst>
                </a:hlinkClick>
              </a:rPr>
              <a:t>Ente turistico islandese </a:t>
            </a:r>
            <a:r>
              <a:rPr lang="en-IE" sz="2800" dirty="0">
                <a:hlinkClick r:id="rId7">
                  <a:extLst>
                    <a:ext uri="{A12FA001-AC4F-418D-AE19-62706E023703}">
                      <ahyp:hlinkClr xmlns:ahyp="http://schemas.microsoft.com/office/drawing/2018/hyperlinkcolor" val="tx"/>
                    </a:ext>
                  </a:extLst>
                </a:hlinkClick>
              </a:rPr>
              <a:t>Fondo per la protezione dei siti turistici</a:t>
            </a:r>
            <a:endParaRPr lang="en-IE" sz="2800" dirty="0"/>
          </a:p>
          <a:p>
            <a:pPr>
              <a:spcBef>
                <a:spcPts val="0"/>
              </a:spcBef>
            </a:pPr>
            <a:r>
              <a:rPr lang="en-IE" sz="2800" i="1" dirty="0"/>
              <a:t>(</a:t>
            </a:r>
            <a:r>
              <a:rPr lang="en-IE" sz="2800" i="1" dirty="0" err="1"/>
              <a:t>Framkvæmdasjóður ferðamannastaða</a:t>
            </a:r>
            <a:r>
              <a:rPr lang="en-IE" sz="2800" i="1" dirty="0"/>
              <a:t>)</a:t>
            </a:r>
            <a:endParaRPr lang="en-US" sz="2800" i="1" dirty="0"/>
          </a:p>
        </p:txBody>
      </p:sp>
      <p:pic>
        <p:nvPicPr>
          <p:cNvPr id="6" name="Picture 5" descr="A group of houses in a grassy field&#10;&#10;AI-generated content may be incorrect.">
            <a:extLst>
              <a:ext uri="{FF2B5EF4-FFF2-40B4-BE49-F238E27FC236}">
                <a16:creationId xmlns:a16="http://schemas.microsoft.com/office/drawing/2014/main" id="{BE4A2650-A6C5-0AC1-A040-C4EE6734EE9E}"/>
              </a:ext>
            </a:extLst>
          </p:cNvPr>
          <p:cNvPicPr>
            <a:picLocks noChangeAspect="1"/>
          </p:cNvPicPr>
          <p:nvPr/>
        </p:nvPicPr>
        <p:blipFill>
          <a:blip r:embed="rId8"/>
          <a:stretch>
            <a:fillRect/>
          </a:stretch>
        </p:blipFill>
        <p:spPr>
          <a:xfrm>
            <a:off x="0" y="4599442"/>
            <a:ext cx="3174847" cy="2117598"/>
          </a:xfrm>
          <a:prstGeom prst="rect">
            <a:avLst/>
          </a:prstGeom>
        </p:spPr>
      </p:pic>
      <p:pic>
        <p:nvPicPr>
          <p:cNvPr id="7" name="Picture 6" descr="A black building with a roof&#10;&#10;AI-generated content may be incorrect.">
            <a:extLst>
              <a:ext uri="{FF2B5EF4-FFF2-40B4-BE49-F238E27FC236}">
                <a16:creationId xmlns:a16="http://schemas.microsoft.com/office/drawing/2014/main" id="{D3AC5BDF-0F44-2CB7-2707-FC887160ED0A}"/>
              </a:ext>
            </a:extLst>
          </p:cNvPr>
          <p:cNvPicPr>
            <a:picLocks noChangeAspect="1"/>
          </p:cNvPicPr>
          <p:nvPr/>
        </p:nvPicPr>
        <p:blipFill>
          <a:blip r:embed="rId9"/>
          <a:srcRect t="9647" b="8665"/>
          <a:stretch>
            <a:fillRect/>
          </a:stretch>
        </p:blipFill>
        <p:spPr>
          <a:xfrm>
            <a:off x="3174846" y="4599442"/>
            <a:ext cx="3886501" cy="2117598"/>
          </a:xfrm>
          <a:prstGeom prst="rect">
            <a:avLst/>
          </a:prstGeom>
        </p:spPr>
      </p:pic>
      <p:pic>
        <p:nvPicPr>
          <p:cNvPr id="11" name="Picture 10" descr="A bed in a glass dome&#10;&#10;AI-generated content may be incorrect.">
            <a:extLst>
              <a:ext uri="{FF2B5EF4-FFF2-40B4-BE49-F238E27FC236}">
                <a16:creationId xmlns:a16="http://schemas.microsoft.com/office/drawing/2014/main" id="{4FD14974-8923-0DEB-E3FB-50E82593339B}"/>
              </a:ext>
            </a:extLst>
          </p:cNvPr>
          <p:cNvPicPr>
            <a:picLocks noChangeAspect="1"/>
          </p:cNvPicPr>
          <p:nvPr/>
        </p:nvPicPr>
        <p:blipFill>
          <a:blip r:embed="rId10"/>
          <a:srcRect t="15997"/>
          <a:stretch>
            <a:fillRect/>
          </a:stretch>
        </p:blipFill>
        <p:spPr>
          <a:xfrm>
            <a:off x="7068634" y="4599442"/>
            <a:ext cx="3782764" cy="2117598"/>
          </a:xfrm>
          <a:prstGeom prst="rect">
            <a:avLst/>
          </a:prstGeom>
        </p:spPr>
      </p:pic>
      <p:cxnSp>
        <p:nvCxnSpPr>
          <p:cNvPr id="8" name="Straight Connector 7">
            <a:extLst>
              <a:ext uri="{FF2B5EF4-FFF2-40B4-BE49-F238E27FC236}">
                <a16:creationId xmlns:a16="http://schemas.microsoft.com/office/drawing/2014/main" id="{2CF0F5F2-8A58-D842-D059-782CFD013247}"/>
              </a:ext>
            </a:extLst>
          </p:cNvPr>
          <p:cNvCxnSpPr>
            <a:cxnSpLocks/>
          </p:cNvCxnSpPr>
          <p:nvPr/>
        </p:nvCxnSpPr>
        <p:spPr>
          <a:xfrm flipH="1">
            <a:off x="468198" y="1123333"/>
            <a:ext cx="1901" cy="1413855"/>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3444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42350-CC0E-1FEF-B61E-EB8D5F215C86}"/>
            </a:ext>
          </a:extLst>
        </p:cNvPr>
        <p:cNvGrpSpPr/>
        <p:nvPr/>
      </p:nvGrpSpPr>
      <p:grpSpPr>
        <a:xfrm>
          <a:off x="0" y="0"/>
          <a:ext cx="0" cy="0"/>
          <a:chOff x="0" y="0"/>
          <a:chExt cx="0" cy="0"/>
        </a:xfrm>
      </p:grpSpPr>
      <p:sp>
        <p:nvSpPr>
          <p:cNvPr id="33" name="Freeform 28">
            <a:extLst>
              <a:ext uri="{FF2B5EF4-FFF2-40B4-BE49-F238E27FC236}">
                <a16:creationId xmlns:a16="http://schemas.microsoft.com/office/drawing/2014/main" id="{74909052-A1E4-E11F-3C58-A01F6AB72328}"/>
              </a:ext>
            </a:extLst>
          </p:cNvPr>
          <p:cNvSpPr/>
          <p:nvPr/>
        </p:nvSpPr>
        <p:spPr>
          <a:xfrm>
            <a:off x="-15513" y="109727"/>
            <a:ext cx="10695330" cy="1013606"/>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 name="connsiteX0" fmla="*/ 0 w 4963395"/>
              <a:gd name="connsiteY0" fmla="*/ 0 h 875479"/>
              <a:gd name="connsiteX1" fmla="*/ 4659938 w 4963395"/>
              <a:gd name="connsiteY1" fmla="*/ 4969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659938" y="4969"/>
                </a:lnTo>
                <a:cubicBezTo>
                  <a:pt x="4920723" y="4969"/>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chemeClr val="accent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 name="Flowchart: Alternate Process 1">
            <a:extLst>
              <a:ext uri="{FF2B5EF4-FFF2-40B4-BE49-F238E27FC236}">
                <a16:creationId xmlns:a16="http://schemas.microsoft.com/office/drawing/2014/main" id="{CB023C2D-8062-C52C-1B33-19F930A060B0}"/>
              </a:ext>
            </a:extLst>
          </p:cNvPr>
          <p:cNvSpPr/>
          <p:nvPr/>
        </p:nvSpPr>
        <p:spPr>
          <a:xfrm>
            <a:off x="1043979" y="1235907"/>
            <a:ext cx="10029647" cy="4045650"/>
          </a:xfrm>
          <a:prstGeom prst="flowChartAlternateProcess">
            <a:avLst/>
          </a:prstGeom>
          <a:solidFill>
            <a:schemeClr val="bg1"/>
          </a:solidFill>
          <a:ln w="28575">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5">
            <a:extLst>
              <a:ext uri="{FF2B5EF4-FFF2-40B4-BE49-F238E27FC236}">
                <a16:creationId xmlns:a16="http://schemas.microsoft.com/office/drawing/2014/main" id="{C308934A-696E-8E25-F401-CC799F092BB5}"/>
              </a:ext>
            </a:extLst>
          </p:cNvPr>
          <p:cNvSpPr txBox="1">
            <a:spLocks/>
          </p:cNvSpPr>
          <p:nvPr/>
        </p:nvSpPr>
        <p:spPr>
          <a:xfrm>
            <a:off x="1876980" y="1438172"/>
            <a:ext cx="8943995" cy="12835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C46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pPr>
            <a:r>
              <a:rPr lang="en-US" sz="2000" dirty="0">
                <a:solidFill>
                  <a:srgbClr val="494949"/>
                </a:solidFill>
              </a:rPr>
              <a:t>Questo rafforza i legami con la comunità e rende il progetto più interessante per i finanziatori.</a:t>
            </a:r>
            <a:endParaRPr lang="en-US" sz="2000" b="1" dirty="0">
              <a:solidFill>
                <a:srgbClr val="494949"/>
              </a:solidFill>
            </a:endParaRPr>
          </a:p>
          <a:p>
            <a:pPr marL="342900" indent="-342900">
              <a:spcAft>
                <a:spcPts val="600"/>
              </a:spcAft>
              <a:buFont typeface="Wingdings" panose="05000000000000000000" pitchFamily="2" charset="2"/>
              <a:buChar char="v"/>
            </a:pPr>
            <a:r>
              <a:rPr lang="en-US" sz="2000" b="1" dirty="0">
                <a:solidFill>
                  <a:srgbClr val="494949"/>
                </a:solidFill>
              </a:rPr>
              <a:t>I proprietari terrieri privati </a:t>
            </a:r>
            <a:r>
              <a:rPr lang="en-US" sz="2000" dirty="0">
                <a:solidFill>
                  <a:srgbClr val="494949"/>
                </a:solidFill>
              </a:rPr>
              <a:t>possono ottenere sostegno se il progetto riguarda la protezione di siti naturali o infrastrutture a </a:t>
            </a:r>
            <a:r>
              <a:rPr lang="en-US" sz="2000" dirty="0">
                <a:solidFill>
                  <a:srgbClr val="494949"/>
                </a:solidFill>
                <a:hlinkClick r:id="rId3">
                  <a:extLst>
                    <a:ext uri="{A12FA001-AC4F-418D-AE19-62706E023703}">
                      <ahyp:hlinkClr xmlns:ahyp="http://schemas.microsoft.com/office/drawing/2018/hyperlinkcolor" val="tx"/>
                    </a:ext>
                  </a:extLst>
                </a:hlinkClick>
              </a:rPr>
              <a:t>beneficio dei visitatori</a:t>
            </a:r>
            <a:r>
              <a:rPr lang="en-US" sz="2000" dirty="0">
                <a:solidFill>
                  <a:srgbClr val="494949"/>
                </a:solidFill>
              </a:rPr>
              <a:t>. </a:t>
            </a:r>
          </a:p>
          <a:p>
            <a:pPr marL="342900" indent="-342900">
              <a:spcAft>
                <a:spcPts val="600"/>
              </a:spcAft>
              <a:buFont typeface="Wingdings" panose="05000000000000000000" pitchFamily="2" charset="2"/>
              <a:buChar char="v"/>
            </a:pPr>
            <a:r>
              <a:rPr lang="en-US" sz="2000" b="1" dirty="0">
                <a:solidFill>
                  <a:srgbClr val="494949"/>
                </a:solidFill>
              </a:rPr>
              <a:t>Devi dimostrare che il tuo progetto va a vantaggio dei visitatori</a:t>
            </a:r>
            <a:r>
              <a:rPr lang="en-US" sz="2000" dirty="0">
                <a:solidFill>
                  <a:srgbClr val="494949"/>
                </a:solidFill>
              </a:rPr>
              <a:t>, non solo del profitto privato. </a:t>
            </a:r>
          </a:p>
          <a:p>
            <a:pPr marL="342900" indent="-342900">
              <a:spcAft>
                <a:spcPts val="600"/>
              </a:spcAft>
              <a:buFont typeface="Wingdings" panose="05000000000000000000" pitchFamily="2" charset="2"/>
              <a:buChar char="v"/>
            </a:pPr>
            <a:r>
              <a:rPr lang="en-US" sz="2000" b="1" dirty="0">
                <a:solidFill>
                  <a:srgbClr val="494949"/>
                </a:solidFill>
              </a:rPr>
              <a:t>Puoi essere un proprietario terriero privato</a:t>
            </a:r>
            <a:r>
              <a:rPr lang="en-US" sz="2000" dirty="0">
                <a:solidFill>
                  <a:srgbClr val="494949"/>
                </a:solidFill>
              </a:rPr>
              <a:t>, ma devi collaborare con le autorità locali o presentare progetti in linea con il turismo/bene pubblico.</a:t>
            </a:r>
            <a:r>
              <a:rPr lang="en-US" sz="2000" b="1" dirty="0">
                <a:solidFill>
                  <a:srgbClr val="494949"/>
                </a:solidFill>
              </a:rPr>
              <a:t> </a:t>
            </a:r>
          </a:p>
          <a:p>
            <a:pPr marL="342900" indent="-342900">
              <a:spcAft>
                <a:spcPts val="600"/>
              </a:spcAft>
              <a:buFont typeface="Wingdings" panose="05000000000000000000" pitchFamily="2" charset="2"/>
              <a:buChar char="v"/>
            </a:pPr>
            <a:r>
              <a:rPr lang="en-US" sz="2000" b="1" dirty="0">
                <a:solidFill>
                  <a:srgbClr val="494949"/>
                </a:solidFill>
              </a:rPr>
              <a:t>Le sovvenzioni non sono destinate direttamente alla costruzione di baite o rifugi</a:t>
            </a:r>
            <a:r>
              <a:rPr lang="en-US" sz="2000" dirty="0">
                <a:solidFill>
                  <a:srgbClr val="494949"/>
                </a:solidFill>
              </a:rPr>
              <a:t>, ma alle infrastrutture circostanti che rendono il turismo più sostenibile e sicuro.</a:t>
            </a:r>
          </a:p>
          <a:p>
            <a:pPr marL="104775" indent="0"/>
            <a:endParaRPr lang="en-US" sz="2000" dirty="0">
              <a:solidFill>
                <a:srgbClr val="494949"/>
              </a:solidFill>
            </a:endParaRPr>
          </a:p>
        </p:txBody>
      </p:sp>
      <p:cxnSp>
        <p:nvCxnSpPr>
          <p:cNvPr id="17" name="Straight Connector 16">
            <a:extLst>
              <a:ext uri="{FF2B5EF4-FFF2-40B4-BE49-F238E27FC236}">
                <a16:creationId xmlns:a16="http://schemas.microsoft.com/office/drawing/2014/main" id="{7B7E2E14-AF05-E92E-4EDC-38940716936D}"/>
              </a:ext>
            </a:extLst>
          </p:cNvPr>
          <p:cNvCxnSpPr>
            <a:cxnSpLocks/>
          </p:cNvCxnSpPr>
          <p:nvPr/>
        </p:nvCxnSpPr>
        <p:spPr>
          <a:xfrm>
            <a:off x="458939" y="1123333"/>
            <a:ext cx="5624" cy="4767036"/>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E7F905A-B1F5-2F42-CEDD-FD28C57098F2}"/>
              </a:ext>
            </a:extLst>
          </p:cNvPr>
          <p:cNvPicPr>
            <a:picLocks noChangeAspect="1"/>
          </p:cNvPicPr>
          <p:nvPr/>
        </p:nvPicPr>
        <p:blipFill>
          <a:blip r:embed="rId4"/>
          <a:srcRect r="8617" b="25770"/>
          <a:stretch>
            <a:fillRect/>
          </a:stretch>
        </p:blipFill>
        <p:spPr>
          <a:xfrm>
            <a:off x="7653364" y="55612"/>
            <a:ext cx="3487270" cy="1144102"/>
          </a:xfrm>
          <a:prstGeom prst="rect">
            <a:avLst/>
          </a:prstGeom>
        </p:spPr>
      </p:pic>
      <p:cxnSp>
        <p:nvCxnSpPr>
          <p:cNvPr id="11" name="Straight Connector 10">
            <a:extLst>
              <a:ext uri="{FF2B5EF4-FFF2-40B4-BE49-F238E27FC236}">
                <a16:creationId xmlns:a16="http://schemas.microsoft.com/office/drawing/2014/main" id="{46D3027B-8E8E-5E45-A9B6-3DC1A5B465CA}"/>
              </a:ext>
            </a:extLst>
          </p:cNvPr>
          <p:cNvCxnSpPr>
            <a:cxnSpLocks/>
          </p:cNvCxnSpPr>
          <p:nvPr/>
        </p:nvCxnSpPr>
        <p:spPr>
          <a:xfrm flipV="1">
            <a:off x="464563" y="1798514"/>
            <a:ext cx="571382" cy="4818"/>
          </a:xfrm>
          <a:prstGeom prst="line">
            <a:avLst/>
          </a:prstGeom>
          <a:ln w="28575">
            <a:solidFill>
              <a:srgbClr val="3FB5A1"/>
            </a:solidFill>
          </a:ln>
        </p:spPr>
        <p:style>
          <a:lnRef idx="1">
            <a:schemeClr val="accent1"/>
          </a:lnRef>
          <a:fillRef idx="0">
            <a:schemeClr val="accent1"/>
          </a:fillRef>
          <a:effectRef idx="0">
            <a:schemeClr val="accent1"/>
          </a:effectRef>
          <a:fontRef idx="minor">
            <a:schemeClr val="tx1"/>
          </a:fontRef>
        </p:style>
      </p:cxnSp>
      <p:pic>
        <p:nvPicPr>
          <p:cNvPr id="10" name="Graphic 9" descr="Share with solid fill">
            <a:extLst>
              <a:ext uri="{FF2B5EF4-FFF2-40B4-BE49-F238E27FC236}">
                <a16:creationId xmlns:a16="http://schemas.microsoft.com/office/drawing/2014/main" id="{3329C10F-C04B-B9A4-A759-10938399FB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9498" y="1477930"/>
            <a:ext cx="650804" cy="650804"/>
          </a:xfrm>
          <a:prstGeom prst="rect">
            <a:avLst/>
          </a:prstGeom>
        </p:spPr>
      </p:pic>
      <p:sp>
        <p:nvSpPr>
          <p:cNvPr id="31" name="Text Placeholder 5">
            <a:extLst>
              <a:ext uri="{FF2B5EF4-FFF2-40B4-BE49-F238E27FC236}">
                <a16:creationId xmlns:a16="http://schemas.microsoft.com/office/drawing/2014/main" id="{CA7325AD-3644-A62C-60D2-73376E12F93A}"/>
              </a:ext>
            </a:extLst>
          </p:cNvPr>
          <p:cNvSpPr txBox="1">
            <a:spLocks/>
          </p:cNvSpPr>
          <p:nvPr/>
        </p:nvSpPr>
        <p:spPr>
          <a:xfrm>
            <a:off x="373214" y="281570"/>
            <a:ext cx="798424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2800" dirty="0">
                <a:hlinkClick r:id="rId7">
                  <a:extLst>
                    <a:ext uri="{A12FA001-AC4F-418D-AE19-62706E023703}">
                      <ahyp:hlinkClr xmlns:ahyp="http://schemas.microsoft.com/office/drawing/2018/hyperlinkcolor" val="tx"/>
                    </a:ext>
                  </a:extLst>
                </a:hlinkClick>
              </a:rPr>
              <a:t>Ente islandese per il turismo </a:t>
            </a:r>
            <a:r>
              <a:rPr lang="en-IE" sz="2800" dirty="0">
                <a:hlinkClick r:id="rId8">
                  <a:extLst>
                    <a:ext uri="{A12FA001-AC4F-418D-AE19-62706E023703}">
                      <ahyp:hlinkClr xmlns:ahyp="http://schemas.microsoft.com/office/drawing/2018/hyperlinkcolor" val="tx"/>
                    </a:ext>
                  </a:extLst>
                </a:hlinkClick>
              </a:rPr>
              <a:t>Fondo per la protezione dei siti turistici</a:t>
            </a:r>
            <a:endParaRPr lang="en-IE" sz="2800" dirty="0"/>
          </a:p>
          <a:p>
            <a:pPr>
              <a:spcBef>
                <a:spcPts val="0"/>
              </a:spcBef>
            </a:pPr>
            <a:r>
              <a:rPr lang="en-IE" sz="2800" i="1" dirty="0"/>
              <a:t>(</a:t>
            </a:r>
            <a:r>
              <a:rPr lang="en-IE" sz="2800" i="1" dirty="0" err="1"/>
              <a:t>Framkvæmdasjóður ferðamannastaða</a:t>
            </a:r>
            <a:r>
              <a:rPr lang="en-IE" sz="2800" i="1" dirty="0"/>
              <a:t>)</a:t>
            </a:r>
            <a:endParaRPr lang="en-US" sz="2800" i="1" dirty="0"/>
          </a:p>
        </p:txBody>
      </p:sp>
      <p:sp>
        <p:nvSpPr>
          <p:cNvPr id="4" name="Flowchart: Alternate Process 3">
            <a:extLst>
              <a:ext uri="{FF2B5EF4-FFF2-40B4-BE49-F238E27FC236}">
                <a16:creationId xmlns:a16="http://schemas.microsoft.com/office/drawing/2014/main" id="{B70DAC71-D754-C2AB-15D2-079B0E647FC1}"/>
              </a:ext>
            </a:extLst>
          </p:cNvPr>
          <p:cNvSpPr/>
          <p:nvPr/>
        </p:nvSpPr>
        <p:spPr>
          <a:xfrm>
            <a:off x="458939" y="5512046"/>
            <a:ext cx="10708086" cy="1139284"/>
          </a:xfrm>
          <a:prstGeom prst="flowChartAlternateProcess">
            <a:avLst/>
          </a:prstGeom>
          <a:solidFill>
            <a:srgbClr val="3B7F81"/>
          </a:solidFill>
          <a:ln>
            <a:solidFill>
              <a:srgbClr val="3FB5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5" name="Text Placeholder 5">
            <a:extLst>
              <a:ext uri="{FF2B5EF4-FFF2-40B4-BE49-F238E27FC236}">
                <a16:creationId xmlns:a16="http://schemas.microsoft.com/office/drawing/2014/main" id="{558F3212-E2CF-9A9D-8E43-E923FFB000DD}"/>
              </a:ext>
            </a:extLst>
          </p:cNvPr>
          <p:cNvSpPr txBox="1">
            <a:spLocks/>
          </p:cNvSpPr>
          <p:nvPr/>
        </p:nvSpPr>
        <p:spPr>
          <a:xfrm>
            <a:off x="1512183" y="5737857"/>
            <a:ext cx="9388142" cy="74990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2400" b="1" dirty="0">
                <a:solidFill>
                  <a:schemeClr val="bg1"/>
                </a:solidFill>
              </a:rPr>
              <a:t>Esempio: </a:t>
            </a:r>
            <a:r>
              <a:rPr lang="en-US" sz="2200" dirty="0">
                <a:solidFill>
                  <a:schemeClr val="bg1"/>
                </a:solidFill>
              </a:rPr>
              <a:t>se il tuo glamping richiede la costruzione di un sentiero escursionistico sostenibile verso un sito naturale o l'adozione di misure di sicurezza intorno a un'attrazione turistica nelle vicinanze, potresti ottenere assistenza da questo fondo.</a:t>
            </a:r>
          </a:p>
        </p:txBody>
      </p:sp>
      <p:pic>
        <p:nvPicPr>
          <p:cNvPr id="6" name="Graphic 5" descr="Excellent with solid fill">
            <a:extLst>
              <a:ext uri="{FF2B5EF4-FFF2-40B4-BE49-F238E27FC236}">
                <a16:creationId xmlns:a16="http://schemas.microsoft.com/office/drawing/2014/main" id="{A091E4A7-FD13-03F7-1441-98FB8C01071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1520" y="5537027"/>
            <a:ext cx="749373" cy="749373"/>
          </a:xfrm>
          <a:prstGeom prst="rect">
            <a:avLst/>
          </a:prstGeom>
        </p:spPr>
      </p:pic>
    </p:spTree>
    <p:extLst>
      <p:ext uri="{BB962C8B-B14F-4D97-AF65-F5344CB8AC3E}">
        <p14:creationId xmlns:p14="http://schemas.microsoft.com/office/powerpoint/2010/main" val="192335501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26EC2A733B751B4A9BD302BA2F24F71D" ma:contentTypeVersion="16" ma:contentTypeDescription="Creare un nuovo documento." ma:contentTypeScope="" ma:versionID="f40fbbea10783687fdca30314ab3e89b">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3242e7b084edcaea6cfd00877d627888"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Tag immagine"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ondiviso con dettagli"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7E1FA0D-D48D-4FB2-9D7F-C8B8F0CAADB9}"/>
</file>

<file path=customXml/itemProps2.xml><?xml version="1.0" encoding="utf-8"?>
<ds:datastoreItem xmlns:ds="http://schemas.openxmlformats.org/officeDocument/2006/customXml" ds:itemID="{4282749F-403B-4085-B219-068D950C97BF}"/>
</file>

<file path=customXml/itemProps3.xml><?xml version="1.0" encoding="utf-8"?>
<ds:datastoreItem xmlns:ds="http://schemas.openxmlformats.org/officeDocument/2006/customXml" ds:itemID="{2B8C10A8-175F-4116-A682-86EFF4B00C85}"/>
</file>

<file path=docProps/app.xml><?xml version="1.0" encoding="utf-8"?>
<Properties xmlns="http://schemas.openxmlformats.org/officeDocument/2006/extended-properties" xmlns:vt="http://schemas.openxmlformats.org/officeDocument/2006/docPropsVTypes">
  <Template/>
  <TotalTime>37</TotalTime>
  <Words>3769</Words>
  <Application>Microsoft Macintosh PowerPoint</Application>
  <PresentationFormat>Widescreen</PresentationFormat>
  <Paragraphs>214</Paragraphs>
  <Slides>28</Slides>
  <Notes>15</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28</vt:i4>
      </vt:variant>
    </vt:vector>
  </HeadingPairs>
  <TitlesOfParts>
    <vt:vector size="37" baseType="lpstr">
      <vt:lpstr>Aptos</vt:lpstr>
      <vt:lpstr>Arial</vt:lpstr>
      <vt:lpstr>Calibri</vt:lpstr>
      <vt:lpstr>Google Sans</vt:lpstr>
      <vt:lpstr>Montserrat</vt:lpstr>
      <vt:lpstr>Montserrat Light</vt:lpstr>
      <vt:lpstr>Verdana</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docId:FB589FEE34DE75D76301D11A38831B0F</cp:keywords>
  <cp:lastModifiedBy>Manuel Guarita</cp:lastModifiedBy>
  <cp:revision>568</cp:revision>
  <dcterms:created xsi:type="dcterms:W3CDTF">2020-10-14T13:32:04Z</dcterms:created>
  <dcterms:modified xsi:type="dcterms:W3CDTF">2026-02-06T19:37:32Z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